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73"/>
  </p:notesMasterIdLst>
  <p:sldIdLst>
    <p:sldId id="466" r:id="rId2"/>
    <p:sldId id="467" r:id="rId3"/>
    <p:sldId id="468" r:id="rId4"/>
    <p:sldId id="469" r:id="rId5"/>
    <p:sldId id="470" r:id="rId6"/>
    <p:sldId id="471" r:id="rId7"/>
    <p:sldId id="472" r:id="rId8"/>
    <p:sldId id="473" r:id="rId9"/>
    <p:sldId id="474" r:id="rId10"/>
    <p:sldId id="475" r:id="rId11"/>
    <p:sldId id="476" r:id="rId12"/>
    <p:sldId id="477" r:id="rId13"/>
    <p:sldId id="478" r:id="rId14"/>
    <p:sldId id="479" r:id="rId15"/>
    <p:sldId id="480" r:id="rId16"/>
    <p:sldId id="481" r:id="rId17"/>
    <p:sldId id="590" r:id="rId18"/>
    <p:sldId id="482" r:id="rId19"/>
    <p:sldId id="484" r:id="rId20"/>
    <p:sldId id="485" r:id="rId21"/>
    <p:sldId id="486" r:id="rId22"/>
    <p:sldId id="487" r:id="rId23"/>
    <p:sldId id="488" r:id="rId24"/>
    <p:sldId id="489" r:id="rId25"/>
    <p:sldId id="490" r:id="rId26"/>
    <p:sldId id="540" r:id="rId27"/>
    <p:sldId id="492" r:id="rId28"/>
    <p:sldId id="493" r:id="rId29"/>
    <p:sldId id="494" r:id="rId30"/>
    <p:sldId id="495" r:id="rId31"/>
    <p:sldId id="496" r:id="rId32"/>
    <p:sldId id="497" r:id="rId33"/>
    <p:sldId id="498" r:id="rId34"/>
    <p:sldId id="500" r:id="rId35"/>
    <p:sldId id="501" r:id="rId36"/>
    <p:sldId id="499" r:id="rId37"/>
    <p:sldId id="502" r:id="rId38"/>
    <p:sldId id="503" r:id="rId39"/>
    <p:sldId id="504" r:id="rId40"/>
    <p:sldId id="505" r:id="rId41"/>
    <p:sldId id="506" r:id="rId42"/>
    <p:sldId id="507" r:id="rId43"/>
    <p:sldId id="508" r:id="rId44"/>
    <p:sldId id="516" r:id="rId45"/>
    <p:sldId id="517" r:id="rId46"/>
    <p:sldId id="518" r:id="rId47"/>
    <p:sldId id="519" r:id="rId48"/>
    <p:sldId id="520" r:id="rId49"/>
    <p:sldId id="521" r:id="rId50"/>
    <p:sldId id="522" r:id="rId51"/>
    <p:sldId id="591" r:id="rId52"/>
    <p:sldId id="523" r:id="rId53"/>
    <p:sldId id="524" r:id="rId54"/>
    <p:sldId id="525" r:id="rId55"/>
    <p:sldId id="526" r:id="rId56"/>
    <p:sldId id="527" r:id="rId57"/>
    <p:sldId id="528" r:id="rId58"/>
    <p:sldId id="529" r:id="rId59"/>
    <p:sldId id="530" r:id="rId60"/>
    <p:sldId id="533" r:id="rId61"/>
    <p:sldId id="534" r:id="rId62"/>
    <p:sldId id="535" r:id="rId63"/>
    <p:sldId id="536" r:id="rId64"/>
    <p:sldId id="537" r:id="rId65"/>
    <p:sldId id="642" r:id="rId66"/>
    <p:sldId id="538" r:id="rId67"/>
    <p:sldId id="539" r:id="rId68"/>
    <p:sldId id="645" r:id="rId69"/>
    <p:sldId id="646" r:id="rId70"/>
    <p:sldId id="647" r:id="rId71"/>
    <p:sldId id="648" r:id="rId72"/>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2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340" y="40"/>
      </p:cViewPr>
      <p:guideLst>
        <p:guide orient="horz" pos="1620"/>
        <p:guide pos="2251"/>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87BEC-E515-4728-9D9B-A9C5492BAEE3}" type="datetimeFigureOut">
              <a:rPr lang="zh-CN" altLang="en-US" smtClean="0"/>
              <a:t>2023/3/6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C1D23-3514-43C8-BFFF-1B151562753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542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268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300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矩形 6">
            <a:extLst>
              <a:ext uri="{FF2B5EF4-FFF2-40B4-BE49-F238E27FC236}">
                <a16:creationId xmlns:a16="http://schemas.microsoft.com/office/drawing/2014/main" id="{56C90DB5-22EC-D267-C2A7-74EC4DD2E7F5}"/>
              </a:ext>
            </a:extLst>
          </p:cNvPr>
          <p:cNvSpPr/>
          <p:nvPr userDrawn="1"/>
        </p:nvSpPr>
        <p:spPr>
          <a:xfrm>
            <a:off x="4401108" y="4569972"/>
            <a:ext cx="2214246" cy="5735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30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17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114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1878806"/>
            <a:ext cx="2901255"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1878806"/>
            <a:ext cx="2915543"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202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387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5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358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061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3/6/2023</a:t>
            </a:fld>
            <a:endParaRPr lang="en-US" dirty="0"/>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pic>
        <p:nvPicPr>
          <p:cNvPr id="7" name="Picture 14" descr="LOGO">
            <a:extLst>
              <a:ext uri="{FF2B5EF4-FFF2-40B4-BE49-F238E27FC236}">
                <a16:creationId xmlns:a16="http://schemas.microsoft.com/office/drawing/2014/main" id="{02354F8F-4660-4ECF-FC99-7442C9C67362}"/>
              </a:ext>
            </a:extLst>
          </p:cNvPr>
          <p:cNvPicPr>
            <a:picLocks noChangeAspect="1" noChangeArrowheads="1" noCrop="1"/>
          </p:cNvPicPr>
          <p:nvPr userDrawn="1"/>
        </p:nvPicPr>
        <p:blipFill>
          <a:blip r:embed="rId13"/>
          <a:srcRect/>
          <a:stretch>
            <a:fillRect/>
          </a:stretch>
        </p:blipFill>
        <p:spPr bwMode="auto">
          <a:xfrm>
            <a:off x="4756547" y="4619628"/>
            <a:ext cx="752475" cy="5655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long2">
            <a:extLst>
              <a:ext uri="{FF2B5EF4-FFF2-40B4-BE49-F238E27FC236}">
                <a16:creationId xmlns:a16="http://schemas.microsoft.com/office/drawing/2014/main" id="{6CB0F0C2-A7E3-E17A-411C-82C953E08799}"/>
              </a:ext>
            </a:extLst>
          </p:cNvPr>
          <p:cNvPicPr>
            <a:picLocks noChangeAspect="1" noChangeArrowheads="1" noCrop="1"/>
          </p:cNvPicPr>
          <p:nvPr userDrawn="1"/>
        </p:nvPicPr>
        <p:blipFill>
          <a:blip r:embed="rId14"/>
          <a:srcRect/>
          <a:stretch>
            <a:fillRect/>
          </a:stretch>
        </p:blipFill>
        <p:spPr bwMode="auto">
          <a:xfrm>
            <a:off x="4418410" y="4624389"/>
            <a:ext cx="214312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165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标题 5128"/>
          <p:cNvSpPr>
            <a:spLocks noGrp="1"/>
          </p:cNvSpPr>
          <p:nvPr>
            <p:ph type="title"/>
          </p:nvPr>
        </p:nvSpPr>
        <p:spPr/>
        <p:txBody>
          <a:bodyPr anchor="b"/>
          <a:lstStyle/>
          <a:p>
            <a:r>
              <a:rPr lang="zh-CN" altLang="en-US" dirty="0"/>
              <a:t>第4章  用户、组和密码管理</a:t>
            </a:r>
          </a:p>
        </p:txBody>
      </p:sp>
      <p:sp>
        <p:nvSpPr>
          <p:cNvPr id="5130" name="文本占位符 5129"/>
          <p:cNvSpPr>
            <a:spLocks noGrp="1"/>
          </p:cNvSpPr>
          <p:nvPr>
            <p:ph idx="1"/>
          </p:nvPr>
        </p:nvSpPr>
        <p:spPr/>
        <p:txBody>
          <a:bodyPr/>
          <a:lstStyle/>
          <a:p>
            <a:r>
              <a:rPr lang="zh-CN" altLang="en-US" sz="1800" dirty="0"/>
              <a:t>4.1  UNIX系统的用户和组</a:t>
            </a:r>
          </a:p>
          <a:p>
            <a:r>
              <a:rPr lang="zh-CN" altLang="en-US" sz="1800" dirty="0"/>
              <a:t>4.2  与用户和组管理相关的文件</a:t>
            </a:r>
          </a:p>
          <a:p>
            <a:r>
              <a:rPr lang="zh-CN" altLang="en-US" sz="1800" dirty="0"/>
              <a:t>4.3  用户管理命令</a:t>
            </a:r>
          </a:p>
          <a:p>
            <a:r>
              <a:rPr lang="zh-CN" altLang="en-US" sz="1800" dirty="0"/>
              <a:t>4.4  组管理命令</a:t>
            </a:r>
          </a:p>
          <a:p>
            <a:r>
              <a:rPr lang="zh-CN" altLang="en-US" sz="1800" dirty="0"/>
              <a:t>4.5  密码管理</a:t>
            </a:r>
          </a:p>
          <a:p>
            <a:r>
              <a:rPr lang="zh-CN" altLang="en-US" sz="1800" dirty="0"/>
              <a:t>4.6  用户、组和密码管理图形界面</a:t>
            </a:r>
          </a:p>
          <a:p>
            <a:r>
              <a:rPr lang="zh-CN" altLang="en-US" sz="1800" dirty="0"/>
              <a:t>4.7  与用户身份和位置相关的其他命令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伪用户</a:t>
            </a:r>
          </a:p>
        </p:txBody>
      </p:sp>
      <p:sp>
        <p:nvSpPr>
          <p:cNvPr id="3" name="内容占位符 2"/>
          <p:cNvSpPr>
            <a:spLocks noGrp="1"/>
          </p:cNvSpPr>
          <p:nvPr>
            <p:ph idx="1"/>
          </p:nvPr>
        </p:nvSpPr>
        <p:spPr/>
        <p:txBody>
          <a:bodyPr/>
          <a:lstStyle/>
          <a:p>
            <a:r>
              <a:rPr lang="zh-CN" altLang="en-US" sz="1800" dirty="0"/>
              <a:t>在/etc/passwd内有很多用户，事实上它包含了系统内的所有用户。有的是真实用户，可以用来登录系统，而有的则不能，但可以它的身份完成指定任务。</a:t>
            </a:r>
          </a:p>
          <a:p>
            <a:r>
              <a:rPr lang="zh-CN" altLang="en-US" sz="1800" dirty="0"/>
              <a:t>这种不能用于登录的用户被称为伪用户，伪用户的登录shell一般为nolgin或false。</a:t>
            </a:r>
          </a:p>
          <a:p>
            <a:r>
              <a:rPr lang="zh-CN" altLang="en-US" sz="1800" dirty="0"/>
              <a:t>例如，bin用户拥有可执行的命令文件；daemon用户拥有系统服务进程；lp用户被打印机子系统使用。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4.2.2  /etc/shadow</a:t>
            </a:r>
          </a:p>
        </p:txBody>
      </p:sp>
      <p:sp>
        <p:nvSpPr>
          <p:cNvPr id="3" name="内容占位符 2"/>
          <p:cNvSpPr>
            <a:spLocks noGrp="1"/>
          </p:cNvSpPr>
          <p:nvPr>
            <p:ph idx="1"/>
          </p:nvPr>
        </p:nvSpPr>
        <p:spPr/>
        <p:txBody>
          <a:bodyPr/>
          <a:lstStyle/>
          <a:p>
            <a:r>
              <a:rPr lang="zh-CN" altLang="en-US" sz="2100" dirty="0"/>
              <a:t>/etc/shadow是影子密码文件。</a:t>
            </a:r>
          </a:p>
          <a:p>
            <a:r>
              <a:rPr lang="zh-CN" altLang="en-US" sz="2100" dirty="0"/>
              <a:t>当系统启用影子密码时，用于存放系统内用户加密后的密码和用户登录控制信息。其结构为：</a:t>
            </a:r>
          </a:p>
          <a:p>
            <a:pPr lvl="1"/>
            <a:r>
              <a:rPr lang="zh-CN" altLang="en-US" sz="1838" dirty="0"/>
              <a:t>username:password:lastchanged:min:max:warn:inactive:expired:resv</a:t>
            </a:r>
          </a:p>
          <a:p>
            <a:r>
              <a:rPr lang="zh-CN" altLang="en-US" sz="2100" dirty="0"/>
              <a:t>用户一般情况下不需要直接操作/etc/shadow文件。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关于/etc/shadow的说明</a:t>
            </a:r>
            <a:endParaRPr lang="zh-CN" altLang="en-US"/>
          </a:p>
        </p:txBody>
      </p:sp>
      <p:sp>
        <p:nvSpPr>
          <p:cNvPr id="3" name="内容占位符 2"/>
          <p:cNvSpPr>
            <a:spLocks noGrp="1"/>
          </p:cNvSpPr>
          <p:nvPr>
            <p:ph idx="1"/>
          </p:nvPr>
        </p:nvSpPr>
        <p:spPr/>
        <p:txBody>
          <a:bodyPr/>
          <a:lstStyle/>
          <a:p>
            <a:pPr indent="0">
              <a:lnSpc>
                <a:spcPct val="100000"/>
              </a:lnSpc>
              <a:spcBef>
                <a:spcPts val="0"/>
              </a:spcBef>
            </a:pPr>
            <a:r>
              <a:rPr lang="zh-CN" altLang="en-US" sz="1800" dirty="0"/>
              <a:t>username：</a:t>
            </a:r>
            <a:r>
              <a:rPr lang="en-US" altLang="zh-CN" sz="1800" dirty="0"/>
              <a:t>/</a:t>
            </a:r>
            <a:r>
              <a:rPr lang="en-US" altLang="zh-CN" sz="1800" dirty="0" err="1"/>
              <a:t>etc</a:t>
            </a:r>
            <a:r>
              <a:rPr lang="en-US" altLang="zh-CN" sz="1800" dirty="0"/>
              <a:t>/</a:t>
            </a:r>
            <a:r>
              <a:rPr lang="zh-CN" altLang="en-US" sz="1800" dirty="0"/>
              <a:t>passwd内对应的用户名。</a:t>
            </a:r>
          </a:p>
          <a:p>
            <a:pPr indent="0">
              <a:lnSpc>
                <a:spcPct val="100000"/>
              </a:lnSpc>
              <a:spcBef>
                <a:spcPts val="0"/>
              </a:spcBef>
            </a:pPr>
            <a:r>
              <a:rPr lang="zh-CN" altLang="en-US" sz="1800" dirty="0"/>
              <a:t>password：加密后的密码。若为空表示无密码，开头为“!!”时表示用户被上锁。</a:t>
            </a:r>
          </a:p>
          <a:p>
            <a:pPr indent="0">
              <a:lnSpc>
                <a:spcPct val="100000"/>
              </a:lnSpc>
              <a:spcBef>
                <a:spcPts val="0"/>
              </a:spcBef>
            </a:pPr>
            <a:r>
              <a:rPr lang="zh-CN" altLang="en-US" sz="1800" dirty="0"/>
              <a:t>lastchanged：最后修改日期。从19700101到上次修改密码的天数间隔。</a:t>
            </a:r>
          </a:p>
          <a:p>
            <a:pPr indent="0">
              <a:lnSpc>
                <a:spcPct val="100000"/>
              </a:lnSpc>
              <a:spcBef>
                <a:spcPts val="0"/>
              </a:spcBef>
            </a:pPr>
            <a:r>
              <a:rPr lang="zh-CN" altLang="en-US" sz="1800" dirty="0"/>
              <a:t>min：必须修改密码的剩余天数。</a:t>
            </a:r>
          </a:p>
          <a:p>
            <a:pPr indent="0">
              <a:lnSpc>
                <a:spcPct val="100000"/>
              </a:lnSpc>
              <a:spcBef>
                <a:spcPts val="0"/>
              </a:spcBef>
            </a:pPr>
            <a:r>
              <a:rPr lang="zh-CN" altLang="en-US" sz="1800" dirty="0"/>
              <a:t>max：密码的最长有效天数。warn：更换前警告的天数。</a:t>
            </a:r>
          </a:p>
          <a:p>
            <a:pPr indent="0">
              <a:lnSpc>
                <a:spcPct val="100000"/>
              </a:lnSpc>
              <a:spcBef>
                <a:spcPts val="0"/>
              </a:spcBef>
            </a:pPr>
            <a:r>
              <a:rPr lang="zh-CN" altLang="en-US" sz="1800" dirty="0"/>
              <a:t>inactive：账号被取消激活前的天数。</a:t>
            </a:r>
          </a:p>
          <a:p>
            <a:pPr indent="0">
              <a:lnSpc>
                <a:spcPct val="100000"/>
              </a:lnSpc>
              <a:spcBef>
                <a:spcPts val="0"/>
              </a:spcBef>
            </a:pPr>
            <a:r>
              <a:rPr lang="zh-CN" altLang="en-US" sz="1800" dirty="0"/>
              <a:t>expired：账号不活跃的天数。resv：保留。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4.2.3  /etc/group</a:t>
            </a:r>
          </a:p>
        </p:txBody>
      </p:sp>
      <p:sp>
        <p:nvSpPr>
          <p:cNvPr id="3" name="内容占位符 2"/>
          <p:cNvSpPr>
            <a:spLocks noGrp="1"/>
          </p:cNvSpPr>
          <p:nvPr>
            <p:ph idx="1"/>
          </p:nvPr>
        </p:nvSpPr>
        <p:spPr/>
        <p:txBody>
          <a:bodyPr/>
          <a:lstStyle/>
          <a:p>
            <a:r>
              <a:rPr lang="zh-CN" altLang="en-US" sz="1800" dirty="0"/>
              <a:t>/etc/group是组定义文件。它是一个文本文件，每行描述一个组。结构为：</a:t>
            </a:r>
          </a:p>
          <a:p>
            <a:r>
              <a:rPr lang="zh-CN" altLang="en-US" sz="1800" dirty="0"/>
              <a:t>  groupname:password:gid:userlist</a:t>
            </a:r>
          </a:p>
          <a:p>
            <a:r>
              <a:rPr lang="zh-CN" altLang="en-US" sz="1800" dirty="0"/>
              <a:t>groupname：组名。</a:t>
            </a:r>
          </a:p>
          <a:p>
            <a:r>
              <a:rPr lang="zh-CN" altLang="en-US" sz="1800" dirty="0"/>
              <a:t>password：组密码。可用gpasswd设置此密码，并由newgrp等命令使用。</a:t>
            </a:r>
          </a:p>
          <a:p>
            <a:r>
              <a:rPr lang="zh-CN" altLang="en-US" sz="1800" dirty="0"/>
              <a:t>gid：组标识号。</a:t>
            </a:r>
          </a:p>
          <a:p>
            <a:r>
              <a:rPr lang="zh-CN" altLang="en-US" sz="1800" dirty="0"/>
              <a:t>userlist：组成员，为以逗号分隔的用户名。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/etc/group示例及说明</a:t>
            </a:r>
            <a:endParaRPr lang="zh-CN" altLang="en-US"/>
          </a:p>
        </p:txBody>
      </p:sp>
      <p:sp>
        <p:nvSpPr>
          <p:cNvPr id="3" name="内容占位符 2"/>
          <p:cNvSpPr>
            <a:spLocks noGrp="1"/>
          </p:cNvSpPr>
          <p:nvPr>
            <p:ph idx="1"/>
          </p:nvPr>
        </p:nvSpPr>
        <p:spPr/>
        <p:txBody>
          <a:bodyPr/>
          <a:lstStyle/>
          <a:p>
            <a:r>
              <a:rPr lang="zh-CN" altLang="en-US" dirty="0"/>
              <a:t>以下是/etc/group文件的一行：</a:t>
            </a:r>
          </a:p>
          <a:p>
            <a:r>
              <a:rPr lang="zh-CN" altLang="en-US" dirty="0"/>
              <a:t>  bin:x:1:root,bin,deamon</a:t>
            </a:r>
          </a:p>
          <a:p>
            <a:r>
              <a:rPr lang="zh-CN" altLang="en-US" dirty="0"/>
              <a:t>说明：组名为bin，gid为1。组员有root、bin和deamon。</a:t>
            </a:r>
          </a:p>
          <a:p>
            <a:r>
              <a:rPr lang="zh-CN" altLang="en-US" dirty="0"/>
              <a:t>每当按默认方式新创建一个用户时，就创建一个与用户同名的组。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4.2.4  /etc/login.defs</a:t>
            </a:r>
          </a:p>
        </p:txBody>
      </p:sp>
      <p:sp>
        <p:nvSpPr>
          <p:cNvPr id="3" name="内容占位符 2"/>
          <p:cNvSpPr>
            <a:spLocks noGrp="1"/>
          </p:cNvSpPr>
          <p:nvPr>
            <p:ph idx="1"/>
          </p:nvPr>
        </p:nvSpPr>
        <p:spPr/>
        <p:txBody>
          <a:bodyPr/>
          <a:lstStyle/>
          <a:p>
            <a:r>
              <a:rPr lang="zh-CN" altLang="en-US" sz="1500" dirty="0"/>
              <a:t>MAIL_DIR	/var/spool/mail	#mail目录</a:t>
            </a:r>
          </a:p>
          <a:p>
            <a:r>
              <a:rPr lang="zh-CN" altLang="en-US" sz="1500" dirty="0"/>
              <a:t> PASS_MAX_DAYS	99999 #密码可用的最大天数</a:t>
            </a:r>
          </a:p>
          <a:p>
            <a:r>
              <a:rPr lang="zh-CN" altLang="en-US" sz="1500" dirty="0"/>
              <a:t> PASS_MIN_DAYS	0	#两次修改密码之间的最小天数</a:t>
            </a:r>
          </a:p>
          <a:p>
            <a:r>
              <a:rPr lang="zh-CN" altLang="en-US" sz="1500" dirty="0"/>
              <a:t> PASS_MIN_LEN	5	#密码最小长度</a:t>
            </a:r>
          </a:p>
          <a:p>
            <a:r>
              <a:rPr lang="zh-CN" altLang="en-US" sz="1500" dirty="0"/>
              <a:t> PASS_WARN_AGE	7	#密码到期前给出警告的天数</a:t>
            </a:r>
          </a:p>
          <a:p>
            <a:r>
              <a:rPr lang="zh-CN" altLang="en-US" sz="1500" dirty="0"/>
              <a:t> UID_MIN	1000		#UID的最小值</a:t>
            </a:r>
          </a:p>
          <a:p>
            <a:r>
              <a:rPr lang="zh-CN" altLang="en-US" sz="1500" dirty="0"/>
              <a:t> UID_MAX	60000	#UID的最大值</a:t>
            </a:r>
          </a:p>
          <a:p>
            <a:r>
              <a:rPr lang="zh-CN" altLang="en-US" sz="1500" dirty="0"/>
              <a:t> GID_MIN	 1000		#GID的最小值</a:t>
            </a:r>
          </a:p>
          <a:p>
            <a:r>
              <a:rPr lang="zh-CN" altLang="en-US" sz="1500" dirty="0"/>
              <a:t> GID_MAX	60000	#GID的最大值</a:t>
            </a:r>
          </a:p>
          <a:p>
            <a:r>
              <a:rPr lang="zh-CN" altLang="en-US" sz="1500" dirty="0"/>
              <a:t> CREATE_HOME	yes	#在创建用户时，默认创建家目录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a:t>
            </a:r>
            <a:r>
              <a:rPr lang="zh-CN" altLang="en-US">
                <a:sym typeface="+mn-ea"/>
              </a:rPr>
              <a:t>/etc/login.defs的说明</a:t>
            </a:r>
            <a:endParaRPr lang="zh-CN" altLang="en-US"/>
          </a:p>
        </p:txBody>
      </p:sp>
      <p:sp>
        <p:nvSpPr>
          <p:cNvPr id="3" name="内容占位符 2"/>
          <p:cNvSpPr>
            <a:spLocks noGrp="1"/>
          </p:cNvSpPr>
          <p:nvPr>
            <p:ph idx="1"/>
          </p:nvPr>
        </p:nvSpPr>
        <p:spPr/>
        <p:txBody>
          <a:bodyPr/>
          <a:lstStyle/>
          <a:p>
            <a:r>
              <a:rPr lang="zh-CN" altLang="en-US" sz="1800" dirty="0"/>
              <a:t>文件内容有</a:t>
            </a:r>
          </a:p>
          <a:p>
            <a:r>
              <a:rPr lang="zh-CN" altLang="en-US" sz="1800" dirty="0"/>
              <a:t>   CREATE_HOME		  yes	</a:t>
            </a:r>
          </a:p>
          <a:p>
            <a:r>
              <a:rPr lang="zh-CN" altLang="en-US" sz="1800" dirty="0"/>
              <a:t>说明在创建用户时默认将创建家目录。若其值为no则默认不创建，尽管已经指定了家目录。</a:t>
            </a:r>
          </a:p>
          <a:p>
            <a:r>
              <a:rPr lang="zh-CN" altLang="en-US" sz="1800" dirty="0"/>
              <a:t>但在Ubuntu中，此文件中没有包含此行，意味着</a:t>
            </a:r>
          </a:p>
          <a:p>
            <a:r>
              <a:rPr lang="zh-CN" altLang="en-US" sz="1800" dirty="0"/>
              <a:t>   CREATE_HOME</a:t>
            </a:r>
            <a:r>
              <a:rPr lang="zh-CN" altLang="en-US" sz="1800" dirty="0">
                <a:sym typeface="+mn-ea"/>
              </a:rPr>
              <a:t>		  </a:t>
            </a:r>
            <a:r>
              <a:rPr lang="zh-CN" altLang="en-US" sz="1800" dirty="0"/>
              <a:t>no</a:t>
            </a:r>
          </a:p>
          <a:p>
            <a:r>
              <a:rPr lang="zh-CN" altLang="en-US" sz="1800" dirty="0"/>
              <a:t>因此，在</a:t>
            </a:r>
            <a:r>
              <a:rPr lang="zh-CN" altLang="en-US" sz="1800" dirty="0">
                <a:sym typeface="+mn-ea"/>
              </a:rPr>
              <a:t>Ubuntu</a:t>
            </a:r>
            <a:r>
              <a:rPr lang="zh-CN" altLang="en-US" sz="1800" dirty="0"/>
              <a:t>下，创建用户时默认不为其创建家目录。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4.2.5  /etc/default/useradd</a:t>
            </a:r>
          </a:p>
        </p:txBody>
      </p:sp>
      <p:sp>
        <p:nvSpPr>
          <p:cNvPr id="3" name="内容占位符 2"/>
          <p:cNvSpPr>
            <a:spLocks noGrp="1"/>
          </p:cNvSpPr>
          <p:nvPr>
            <p:ph idx="1"/>
          </p:nvPr>
        </p:nvSpPr>
        <p:spPr/>
        <p:txBody>
          <a:bodyPr/>
          <a:lstStyle/>
          <a:p>
            <a:r>
              <a:rPr lang="zh-CN" altLang="en-US" sz="1500"/>
              <a:t>在红帽系统中，其有效内容如下：</a:t>
            </a:r>
          </a:p>
          <a:p>
            <a:pPr lvl="1"/>
            <a:r>
              <a:rPr lang="zh-CN" altLang="en-US" sz="1313"/>
              <a:t>GROUP=100 	# users的缺省GID</a:t>
            </a:r>
          </a:p>
          <a:p>
            <a:pPr lvl="1"/>
            <a:r>
              <a:rPr lang="zh-CN" altLang="en-US" sz="1313"/>
              <a:t>HOME=/home 	#普通用户的基本目录或家目录所在目录</a:t>
            </a:r>
          </a:p>
          <a:p>
            <a:pPr lvl="1"/>
            <a:r>
              <a:rPr lang="zh-CN" altLang="en-US" sz="1313"/>
              <a:t>INACTIVE=-1  	#在密码过期后直到帐户被永久禁用的天数</a:t>
            </a:r>
          </a:p>
          <a:p>
            <a:pPr lvl="1"/>
            <a:r>
              <a:rPr lang="zh-CN" altLang="en-US" sz="1313"/>
              <a:t>EXPIRE=  		#默认到期日</a:t>
            </a:r>
          </a:p>
          <a:p>
            <a:pPr lvl="1"/>
            <a:r>
              <a:rPr lang="zh-CN" altLang="en-US" sz="1313" u="sng"/>
              <a:t>SHELL=/bin/bash  	#缺省的shell</a:t>
            </a:r>
          </a:p>
          <a:p>
            <a:pPr lvl="1"/>
            <a:r>
              <a:rPr lang="zh-CN" altLang="en-US" sz="1313"/>
              <a:t>SKEL=/etc/skel  	#默认的skel目录</a:t>
            </a:r>
          </a:p>
          <a:p>
            <a:pPr lvl="1"/>
            <a:r>
              <a:rPr lang="zh-CN" altLang="en-US" sz="1313"/>
              <a:t>CREATE_MAIL_SPOOL=yes 	#创建MAIL_SPOOL</a:t>
            </a:r>
          </a:p>
          <a:p>
            <a:r>
              <a:rPr lang="zh-CN" altLang="en-US" sz="1500"/>
              <a:t>在Ubuntu中，此文件只有一项有效内容：</a:t>
            </a:r>
          </a:p>
          <a:p>
            <a:pPr lvl="1"/>
            <a:r>
              <a:rPr lang="zh-CN" altLang="en-US" sz="1313" u="sng"/>
              <a:t>SHELL=/bin/sh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4.2.6  其他文件</a:t>
            </a:r>
          </a:p>
        </p:txBody>
      </p:sp>
      <p:sp>
        <p:nvSpPr>
          <p:cNvPr id="3" name="内容占位符 2"/>
          <p:cNvSpPr>
            <a:spLocks noGrp="1"/>
          </p:cNvSpPr>
          <p:nvPr>
            <p:ph idx="1"/>
          </p:nvPr>
        </p:nvSpPr>
        <p:spPr/>
        <p:txBody>
          <a:bodyPr/>
          <a:lstStyle/>
          <a:p>
            <a:r>
              <a:rPr lang="zh-CN" altLang="en-US" sz="1800" dirty="0"/>
              <a:t>Linux中创建用户相关的文件有/etc/skel和其他相关的配置文件。/etc/skel是一个框架目录，其中的内容都是隐藏的，当新用户创建后要将其内的文件和目录复制到新用户的家目录，并重新设置用户主、用户组和权限，以作为新用户从不同界面登录的默认配置。</a:t>
            </a:r>
          </a:p>
          <a:p>
            <a:r>
              <a:rPr lang="zh-CN" altLang="en-US" sz="1800" dirty="0"/>
              <a:t>Linux系统提供有pwck和grpck用于对password、group和shadow文件间关系正确性有检查。</a:t>
            </a:r>
          </a:p>
          <a:p>
            <a:r>
              <a:rPr lang="zh-CN" altLang="en-US" sz="1800" dirty="0"/>
              <a:t>还有vipw和vigr命令用于对password、shadow和group文件的编辑。</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  用户管理命令</a:t>
            </a:r>
          </a:p>
        </p:txBody>
      </p:sp>
      <p:sp>
        <p:nvSpPr>
          <p:cNvPr id="3" name="内容占位符 2"/>
          <p:cNvSpPr>
            <a:spLocks noGrp="1"/>
          </p:cNvSpPr>
          <p:nvPr>
            <p:ph idx="1"/>
          </p:nvPr>
        </p:nvSpPr>
        <p:spPr/>
        <p:txBody>
          <a:bodyPr/>
          <a:lstStyle/>
          <a:p>
            <a:r>
              <a:rPr lang="zh-CN" altLang="en-US" dirty="0"/>
              <a:t>用于用户管理的命令有useradd、usermod和userdel，它们分别用于用户创建、用户属性修改和用户删除。</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4.1  UNIX系统的用户和组</a:t>
            </a:r>
            <a:endParaRPr lang="zh-CN" altLang="en-US"/>
          </a:p>
        </p:txBody>
      </p:sp>
      <p:sp>
        <p:nvSpPr>
          <p:cNvPr id="3" name="内容占位符 2"/>
          <p:cNvSpPr>
            <a:spLocks noGrp="1"/>
          </p:cNvSpPr>
          <p:nvPr>
            <p:ph idx="1"/>
          </p:nvPr>
        </p:nvSpPr>
        <p:spPr/>
        <p:txBody>
          <a:bodyPr/>
          <a:lstStyle/>
          <a:p>
            <a:r>
              <a:rPr lang="zh-CN" altLang="en-US" sz="1800" dirty="0"/>
              <a:t>对UNIX/Linux系统的管理与使用是以用户（user）为主体的。自然人要想使用系统，必须以某个已在系统中存在的用户身份登录，且通过密码验证后才能进入系统，并按权限使用。</a:t>
            </a:r>
          </a:p>
          <a:p>
            <a:r>
              <a:rPr lang="zh-CN" altLang="en-US" sz="1800" dirty="0"/>
              <a:t>UNIX/Linux系统中有两类用户：超级用户和一般用户。超级用户有至高无上的权力，可做任何事情；一般用户只能在给定的权限范围内进行工作，不得越权行事。</a:t>
            </a:r>
          </a:p>
          <a:p>
            <a:r>
              <a:rPr lang="zh-CN" altLang="en-US" sz="1800" dirty="0"/>
              <a:t>用户又按实际需要分成不同的组（group）。同组用户按规定和目的享有某些共同的权限。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4.3.1  增加用户（useradd）</a:t>
            </a:r>
          </a:p>
        </p:txBody>
      </p:sp>
      <p:sp>
        <p:nvSpPr>
          <p:cNvPr id="3" name="内容占位符 2"/>
          <p:cNvSpPr>
            <a:spLocks noGrp="1"/>
          </p:cNvSpPr>
          <p:nvPr>
            <p:ph idx="1"/>
          </p:nvPr>
        </p:nvSpPr>
        <p:spPr/>
        <p:txBody>
          <a:bodyPr/>
          <a:lstStyle/>
          <a:p>
            <a:r>
              <a:rPr lang="zh-CN" altLang="en-US"/>
              <a:t>1．功能与用法</a:t>
            </a:r>
          </a:p>
          <a:p>
            <a:r>
              <a:rPr lang="zh-CN" altLang="en-US"/>
              <a:t>功能是创建新用户。用法为：</a:t>
            </a:r>
          </a:p>
          <a:p>
            <a:r>
              <a:rPr lang="zh-CN" altLang="en-US"/>
              <a:t>useradd [options] user	#添加用户</a:t>
            </a:r>
          </a:p>
          <a:p>
            <a:r>
              <a:rPr lang="zh-CN" altLang="en-US"/>
              <a:t>useradd -D			#显示默认值</a:t>
            </a:r>
          </a:p>
          <a:p>
            <a:r>
              <a:rPr lang="zh-CN" altLang="en-US"/>
              <a:t>useradd -D [options]	#设置默认值</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2．参数说明</a:t>
            </a:r>
          </a:p>
        </p:txBody>
      </p:sp>
      <p:graphicFrame>
        <p:nvGraphicFramePr>
          <p:cNvPr id="5" name="表格 4"/>
          <p:cNvGraphicFramePr/>
          <p:nvPr>
            <p:custDataLst>
              <p:tags r:id="rId1"/>
            </p:custDataLst>
          </p:nvPr>
        </p:nvGraphicFramePr>
        <p:xfrm>
          <a:off x="620078" y="1681162"/>
          <a:ext cx="5845017" cy="2754156"/>
        </p:xfrm>
        <a:graphic>
          <a:graphicData uri="http://schemas.openxmlformats.org/drawingml/2006/table">
            <a:tbl>
              <a:tblPr firstRow="1" bandRow="1">
                <a:tableStyleId>{5940675A-B579-460E-94D1-54222C63F5DA}</a:tableStyleId>
              </a:tblPr>
              <a:tblGrid>
                <a:gridCol w="1325404">
                  <a:extLst>
                    <a:ext uri="{9D8B030D-6E8A-4147-A177-3AD203B41FA5}">
                      <a16:colId xmlns:a16="http://schemas.microsoft.com/office/drawing/2014/main" val="20000"/>
                    </a:ext>
                  </a:extLst>
                </a:gridCol>
                <a:gridCol w="4519613">
                  <a:extLst>
                    <a:ext uri="{9D8B030D-6E8A-4147-A177-3AD203B41FA5}">
                      <a16:colId xmlns:a16="http://schemas.microsoft.com/office/drawing/2014/main" val="20001"/>
                    </a:ext>
                  </a:extLst>
                </a:gridCol>
              </a:tblGrid>
              <a:tr h="258128">
                <a:tc>
                  <a:txBody>
                    <a:bodyPr/>
                    <a:lstStyle/>
                    <a:p>
                      <a:pPr indent="0" algn="ctr">
                        <a:buNone/>
                      </a:pPr>
                      <a:r>
                        <a:rPr lang="en-US" sz="1100" b="0">
                          <a:latin typeface="Times New Roman" panose="02020603050405020304" pitchFamily="18" charset="0"/>
                          <a:cs typeface="Times New Roman" panose="02020603050405020304" pitchFamily="18" charset="0"/>
                        </a:rPr>
                        <a:t>user</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用户名。创建用户时用于指定新用户名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0060">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-b base_dir</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用户家目录所在的目录base_dir/。当不使用</a:t>
                      </a:r>
                      <a:r>
                        <a:rPr lang="en-US" sz="1100" b="0">
                          <a:latin typeface="Times New Roman" panose="02020603050405020304" pitchFamily="18" charset="0"/>
                          <a:cs typeface="Times New Roman" panose="02020603050405020304" pitchFamily="18" charset="0"/>
                        </a:rPr>
                        <a:t>-d home_dir</a:t>
                      </a:r>
                      <a:r>
                        <a:rPr lang="en-US" sz="1100" b="0">
                          <a:latin typeface="宋体" panose="02010600030101010101" pitchFamily="2" charset="-122"/>
                          <a:ea typeface="宋体" panose="02010600030101010101" pitchFamily="2" charset="-122"/>
                          <a:cs typeface="宋体" panose="02010600030101010101" pitchFamily="2" charset="-122"/>
                        </a:rPr>
                        <a:t>指定家目录时，由base_dir/</a:t>
                      </a:r>
                      <a:r>
                        <a:rPr lang="en-US" sz="1100" b="0">
                          <a:latin typeface="Times New Roman" panose="02020603050405020304" pitchFamily="18" charset="0"/>
                          <a:cs typeface="Times New Roman" panose="02020603050405020304" pitchFamily="18" charset="0"/>
                        </a:rPr>
                        <a:t>user</a:t>
                      </a:r>
                      <a:r>
                        <a:rPr lang="en-US" sz="1100" b="0">
                          <a:latin typeface="宋体" panose="02010600030101010101" pitchFamily="2" charset="-122"/>
                          <a:ea typeface="宋体" panose="02010600030101010101" pitchFamily="2" charset="-122"/>
                          <a:cs typeface="宋体" panose="02010600030101010101" pitchFamily="2" charset="-122"/>
                        </a:rPr>
                        <a:t>构成家目录。若不指定base_dir则使用/etc/default/useradd中的HOME变量的值或/home</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651">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-c</a:t>
                      </a:r>
                      <a:r>
                        <a:rPr lang="en-US" sz="1100" b="0">
                          <a:latin typeface="Times New Roman" panose="02020603050405020304" pitchFamily="18" charset="0"/>
                          <a:cs typeface="Times New Roman" panose="02020603050405020304" pitchFamily="18" charset="0"/>
                        </a:rPr>
                        <a:t> comment</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dirty="0">
                          <a:latin typeface="Times New Roman" panose="02020603050405020304" pitchFamily="18" charset="0"/>
                          <a:cs typeface="Times New Roman" panose="02020603050405020304" pitchFamily="18" charset="0"/>
                        </a:rPr>
                        <a:t>新用户注释信息。</a:t>
                      </a:r>
                      <a:r>
                        <a:rPr lang="en-US" sz="1100" b="0" dirty="0">
                          <a:latin typeface="宋体" panose="02010600030101010101" pitchFamily="2" charset="-122"/>
                          <a:ea typeface="宋体" panose="02010600030101010101" pitchFamily="2" charset="-122"/>
                          <a:cs typeface="宋体" panose="02010600030101010101" pitchFamily="2" charset="-122"/>
                        </a:rPr>
                        <a:t>为</a:t>
                      </a:r>
                      <a:r>
                        <a:rPr lang="en-US" sz="1100" b="0" dirty="0">
                          <a:latin typeface="Times New Roman" panose="02020603050405020304" pitchFamily="18" charset="0"/>
                          <a:cs typeface="Times New Roman" panose="02020603050405020304" pitchFamily="18" charset="0"/>
                        </a:rPr>
                        <a:t>不含</a:t>
                      </a:r>
                      <a:r>
                        <a:rPr lang="en-US" sz="1100" b="0" dirty="0">
                          <a:latin typeface="宋体" panose="02010600030101010101" pitchFamily="2" charset="-122"/>
                          <a:ea typeface="宋体" panose="02010600030101010101" pitchFamily="2" charset="-122"/>
                          <a:cs typeface="宋体" panose="02010600030101010101" pitchFamily="2" charset="-122"/>
                        </a:rPr>
                        <a:t>“</a:t>
                      </a:r>
                      <a:r>
                        <a:rPr lang="en-US" sz="1100" b="0" dirty="0">
                          <a:latin typeface="Times New Roman" panose="02020603050405020304" pitchFamily="18" charset="0"/>
                          <a:cs typeface="Times New Roman" panose="02020603050405020304" pitchFamily="18" charset="0"/>
                        </a:rPr>
                        <a:t>:</a:t>
                      </a:r>
                      <a:r>
                        <a:rPr lang="en-US" sz="1100" b="0" dirty="0">
                          <a:latin typeface="宋体" panose="02010600030101010101" pitchFamily="2" charset="-122"/>
                          <a:ea typeface="宋体" panose="02010600030101010101" pitchFamily="2" charset="-122"/>
                          <a:cs typeface="宋体" panose="02010600030101010101" pitchFamily="2" charset="-122"/>
                        </a:rPr>
                        <a:t>”</a:t>
                      </a:r>
                      <a:r>
                        <a:rPr lang="en-US" sz="1100" b="0" dirty="0">
                          <a:latin typeface="Times New Roman" panose="02020603050405020304" pitchFamily="18" charset="0"/>
                          <a:cs typeface="Times New Roman" panose="02020603050405020304" pitchFamily="18" charset="0"/>
                        </a:rPr>
                        <a:t>和回车</a:t>
                      </a:r>
                      <a:r>
                        <a:rPr lang="en-US" sz="1100" b="0" dirty="0">
                          <a:latin typeface="宋体" panose="02010600030101010101" pitchFamily="2" charset="-122"/>
                          <a:ea typeface="宋体" panose="02010600030101010101" pitchFamily="2" charset="-122"/>
                          <a:cs typeface="宋体" panose="02010600030101010101" pitchFamily="2" charset="-122"/>
                        </a:rPr>
                        <a:t>，</a:t>
                      </a:r>
                      <a:r>
                        <a:rPr lang="en-US" sz="1100" b="0" dirty="0">
                          <a:latin typeface="Times New Roman" panose="02020603050405020304" pitchFamily="18" charset="0"/>
                          <a:cs typeface="Times New Roman" panose="02020603050405020304" pitchFamily="18" charset="0"/>
                        </a:rPr>
                        <a:t>长度</a:t>
                      </a:r>
                      <a:r>
                        <a:rPr lang="en-US" sz="1100" b="0" dirty="0">
                          <a:latin typeface="宋体" panose="02010600030101010101" pitchFamily="2" charset="-122"/>
                          <a:ea typeface="宋体" panose="02010600030101010101" pitchFamily="2" charset="-122"/>
                          <a:cs typeface="宋体" panose="02010600030101010101" pitchFamily="2" charset="-122"/>
                        </a:rPr>
                        <a:t>小于</a:t>
                      </a:r>
                      <a:r>
                        <a:rPr lang="en-US" sz="1100" b="0" dirty="0">
                          <a:latin typeface="Times New Roman" panose="02020603050405020304" pitchFamily="18" charset="0"/>
                          <a:cs typeface="Times New Roman" panose="02020603050405020304" pitchFamily="18" charset="0"/>
                        </a:rPr>
                        <a:t>512的字符串</a:t>
                      </a:r>
                      <a:r>
                        <a:rPr lang="en-US" sz="1100" b="0" dirty="0">
                          <a:latin typeface="宋体" panose="02010600030101010101" pitchFamily="2" charset="-122"/>
                          <a:ea typeface="宋体" panose="02010600030101010101" pitchFamily="2" charset="-122"/>
                          <a:cs typeface="宋体" panose="02010600030101010101" pitchFamily="2" charset="-122"/>
                        </a:rPr>
                        <a:t>，但可以为空</a:t>
                      </a:r>
                      <a:endParaRPr lang="en-US" alt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128">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-d</a:t>
                      </a:r>
                      <a:r>
                        <a:rPr lang="en-US" sz="1100" b="0">
                          <a:latin typeface="Times New Roman" panose="02020603050405020304" pitchFamily="18" charset="0"/>
                          <a:cs typeface="Times New Roman" panose="02020603050405020304" pitchFamily="18" charset="0"/>
                        </a:rPr>
                        <a:t> home_dir</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dirty="0" err="1">
                          <a:latin typeface="Times New Roman" panose="02020603050405020304" pitchFamily="18" charset="0"/>
                          <a:cs typeface="Times New Roman" panose="02020603050405020304" pitchFamily="18" charset="0"/>
                        </a:rPr>
                        <a:t>新用户家目录。默认时，</a:t>
                      </a:r>
                      <a:r>
                        <a:rPr lang="en-US" sz="1100" b="0" dirty="0" err="1">
                          <a:latin typeface="宋体" panose="02010600030101010101" pitchFamily="2" charset="-122"/>
                          <a:ea typeface="宋体" panose="02010600030101010101" pitchFamily="2" charset="-122"/>
                          <a:cs typeface="宋体" panose="02010600030101010101" pitchFamily="2" charset="-122"/>
                        </a:rPr>
                        <a:t>由base_dir</a:t>
                      </a:r>
                      <a:r>
                        <a:rPr lang="en-US" sz="1100" b="0" dirty="0">
                          <a:latin typeface="宋体" panose="02010600030101010101" pitchFamily="2" charset="-122"/>
                          <a:ea typeface="宋体" panose="02010600030101010101" pitchFamily="2" charset="-122"/>
                          <a:cs typeface="宋体" panose="02010600030101010101" pitchFamily="2" charset="-122"/>
                        </a:rPr>
                        <a:t>/</a:t>
                      </a:r>
                      <a:r>
                        <a:rPr lang="en-US" sz="1100" b="0" dirty="0" err="1">
                          <a:latin typeface="Times New Roman" panose="02020603050405020304" pitchFamily="18" charset="0"/>
                          <a:cs typeface="Times New Roman" panose="02020603050405020304" pitchFamily="18" charset="0"/>
                        </a:rPr>
                        <a:t>user</a:t>
                      </a:r>
                      <a:r>
                        <a:rPr lang="en-US" sz="1100" b="0" dirty="0" err="1">
                          <a:latin typeface="宋体" panose="02010600030101010101" pitchFamily="2" charset="-122"/>
                          <a:ea typeface="宋体" panose="02010600030101010101" pitchFamily="2" charset="-122"/>
                          <a:cs typeface="宋体" panose="02010600030101010101" pitchFamily="2" charset="-122"/>
                        </a:rPr>
                        <a:t>构成家目录</a:t>
                      </a:r>
                      <a:endParaRPr lang="en-US" alt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8604">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-D</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显示新创建用户时的参数默认值，或为新用户设置新的参数默认值</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9084">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-e</a:t>
                      </a:r>
                      <a:r>
                        <a:rPr lang="en-US" sz="1100" b="0">
                          <a:latin typeface="Times New Roman" panose="02020603050405020304" pitchFamily="18" charset="0"/>
                          <a:cs typeface="Times New Roman" panose="02020603050405020304" pitchFamily="18" charset="0"/>
                        </a:rPr>
                        <a:t> expire_date</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以MM/DD/YYYY格式设置</a:t>
                      </a:r>
                      <a:r>
                        <a:rPr lang="en-US" sz="1100" b="0">
                          <a:latin typeface="宋体" panose="02010600030101010101" pitchFamily="2" charset="-122"/>
                          <a:ea typeface="宋体" panose="02010600030101010101" pitchFamily="2" charset="-122"/>
                          <a:cs typeface="宋体" panose="02010600030101010101" pitchFamily="2" charset="-122"/>
                        </a:rPr>
                        <a:t>账</a:t>
                      </a:r>
                      <a:r>
                        <a:rPr lang="en-US" sz="1100" b="0">
                          <a:latin typeface="Times New Roman" panose="02020603050405020304" pitchFamily="18" charset="0"/>
                          <a:cs typeface="Times New Roman" panose="02020603050405020304" pitchFamily="18" charset="0"/>
                        </a:rPr>
                        <a:t>号到期日</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040">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-f</a:t>
                      </a:r>
                      <a:r>
                        <a:rPr lang="en-US" sz="1100" b="0">
                          <a:latin typeface="Times New Roman" panose="02020603050405020304" pitchFamily="18" charset="0"/>
                          <a:cs typeface="Times New Roman" panose="02020603050405020304" pitchFamily="18" charset="0"/>
                        </a:rPr>
                        <a:t> inactive_days</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密码到期后，直到</a:t>
                      </a:r>
                      <a:r>
                        <a:rPr lang="en-US" sz="1100" b="0">
                          <a:latin typeface="宋体" panose="02010600030101010101" pitchFamily="2" charset="-122"/>
                          <a:ea typeface="宋体" panose="02010600030101010101" pitchFamily="2" charset="-122"/>
                          <a:cs typeface="宋体" panose="02010600030101010101" pitchFamily="2" charset="-122"/>
                        </a:rPr>
                        <a:t>账</a:t>
                      </a:r>
                      <a:r>
                        <a:rPr lang="en-US" sz="1100" b="0">
                          <a:latin typeface="Times New Roman" panose="02020603050405020304" pitchFamily="18" charset="0"/>
                          <a:cs typeface="Times New Roman" panose="02020603050405020304" pitchFamily="18" charset="0"/>
                        </a:rPr>
                        <a:t>号永久停止使用时所经过的天数，默认为</a:t>
                      </a:r>
                      <a:r>
                        <a:rPr lang="en-US" sz="1100" b="0">
                          <a:latin typeface="宋体" panose="02010600030101010101" pitchFamily="2" charset="-122"/>
                          <a:ea typeface="宋体" panose="02010600030101010101" pitchFamily="2" charset="-122"/>
                          <a:cs typeface="宋体" panose="02010600030101010101" pitchFamily="2" charset="-122"/>
                        </a:rPr>
                        <a:t>-</a:t>
                      </a:r>
                      <a:r>
                        <a:rPr lang="en-US" sz="1100" b="0">
                          <a:latin typeface="Times New Roman" panose="02020603050405020304" pitchFamily="18" charset="0"/>
                          <a:cs typeface="Times New Roman" panose="02020603050405020304" pitchFamily="18" charset="0"/>
                        </a:rPr>
                        <a:t>1，表示不启用该选项</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8604">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-g</a:t>
                      </a:r>
                      <a:r>
                        <a:rPr lang="en-US" sz="1100" b="0">
                          <a:latin typeface="Times New Roman" panose="02020603050405020304" pitchFamily="18" charset="0"/>
                          <a:cs typeface="Times New Roman" panose="02020603050405020304" pitchFamily="18" charset="0"/>
                        </a:rPr>
                        <a:t> group</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设置新用户所属的基本组</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8128">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-G</a:t>
                      </a:r>
                      <a:r>
                        <a:rPr lang="en-US" sz="1100" b="0">
                          <a:latin typeface="Times New Roman" panose="02020603050405020304" pitchFamily="18" charset="0"/>
                          <a:cs typeface="Times New Roman" panose="02020603050405020304" pitchFamily="18" charset="0"/>
                        </a:rPr>
                        <a:t> group1，…</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dirty="0" err="1">
                          <a:latin typeface="Times New Roman" panose="02020603050405020304" pitchFamily="18" charset="0"/>
                          <a:cs typeface="Times New Roman" panose="02020603050405020304" pitchFamily="18" charset="0"/>
                        </a:rPr>
                        <a:t>将新用户添加到由逗号分隔的组列表中，一个用户可同时归属多个组</a:t>
                      </a:r>
                      <a:endParaRPr lang="en-US" alt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2．参数说明（续）</a:t>
            </a:r>
            <a:endParaRPr lang="zh-CN" altLang="en-US"/>
          </a:p>
        </p:txBody>
      </p:sp>
      <p:graphicFrame>
        <p:nvGraphicFramePr>
          <p:cNvPr id="5" name="表格 4"/>
          <p:cNvGraphicFramePr/>
          <p:nvPr>
            <p:custDataLst>
              <p:tags r:id="rId1"/>
            </p:custDataLst>
          </p:nvPr>
        </p:nvGraphicFramePr>
        <p:xfrm>
          <a:off x="620078" y="1680210"/>
          <a:ext cx="5985034" cy="2513170"/>
        </p:xfrm>
        <a:graphic>
          <a:graphicData uri="http://schemas.openxmlformats.org/drawingml/2006/table">
            <a:tbl>
              <a:tblPr firstRow="1" bandRow="1">
                <a:tableStyleId>{5940675A-B579-460E-94D1-54222C63F5DA}</a:tableStyleId>
              </a:tblPr>
              <a:tblGrid>
                <a:gridCol w="739140">
                  <a:extLst>
                    <a:ext uri="{9D8B030D-6E8A-4147-A177-3AD203B41FA5}">
                      <a16:colId xmlns:a16="http://schemas.microsoft.com/office/drawing/2014/main" val="20000"/>
                    </a:ext>
                  </a:extLst>
                </a:gridCol>
                <a:gridCol w="5245894">
                  <a:extLst>
                    <a:ext uri="{9D8B030D-6E8A-4147-A177-3AD203B41FA5}">
                      <a16:colId xmlns:a16="http://schemas.microsoft.com/office/drawing/2014/main" val="20001"/>
                    </a:ext>
                  </a:extLst>
                </a:gridCol>
              </a:tblGrid>
              <a:tr h="301466">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-k</a:t>
                      </a:r>
                      <a:r>
                        <a:rPr lang="en-US" sz="1100" b="0">
                          <a:latin typeface="Times New Roman" panose="02020603050405020304" pitchFamily="18" charset="0"/>
                          <a:cs typeface="Times New Roman" panose="02020603050405020304" pitchFamily="18" charset="0"/>
                        </a:rPr>
                        <a:t> skel_dir</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设置包含初始配置框架文件的目录，默认框架目录为/etc/skel。只能与-m一起使用</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466">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-m</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创建用户家目录，并将框架目录的默认配置文件复制到该目录中</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466">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-M</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创建新用户，但不创建用户家目录</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466">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-N</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关闭创建新用户时，</a:t>
                      </a:r>
                      <a:r>
                        <a:rPr lang="en-US" sz="1100" b="0">
                          <a:latin typeface="宋体" panose="02010600030101010101" pitchFamily="2" charset="-122"/>
                          <a:ea typeface="宋体" panose="02010600030101010101" pitchFamily="2" charset="-122"/>
                          <a:cs typeface="宋体" panose="02010600030101010101" pitchFamily="2" charset="-122"/>
                        </a:rPr>
                        <a:t>创建同名组的特性。但是把新用户添加到由-g或变量GROUP指定的组</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466">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-o</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使用-u uid</a:t>
                      </a:r>
                      <a:r>
                        <a:rPr lang="en-US" sz="1100" b="0">
                          <a:latin typeface="宋体" panose="02010600030101010101" pitchFamily="2" charset="-122"/>
                          <a:ea typeface="宋体" panose="02010600030101010101" pitchFamily="2" charset="-122"/>
                          <a:cs typeface="宋体" panose="02010600030101010101" pitchFamily="2" charset="-122"/>
                        </a:rPr>
                        <a:t>时，</a:t>
                      </a:r>
                      <a:r>
                        <a:rPr lang="en-US" sz="1100" b="0">
                          <a:latin typeface="Times New Roman" panose="02020603050405020304" pitchFamily="18" charset="0"/>
                          <a:cs typeface="Times New Roman" panose="02020603050405020304" pitchFamily="18" charset="0"/>
                        </a:rPr>
                        <a:t>允许指定一个与已经存在用户相同的uid</a:t>
                      </a:r>
                      <a:r>
                        <a:rPr lang="en-US" sz="1100" b="0">
                          <a:latin typeface="宋体" panose="02010600030101010101" pitchFamily="2" charset="-122"/>
                          <a:ea typeface="宋体" panose="02010600030101010101" pitchFamily="2" charset="-122"/>
                          <a:cs typeface="宋体" panose="02010600030101010101" pitchFamily="2" charset="-122"/>
                        </a:rPr>
                        <a:t>，</a:t>
                      </a:r>
                      <a:r>
                        <a:rPr lang="en-US" sz="1100" b="0">
                          <a:latin typeface="Times New Roman" panose="02020603050405020304" pitchFamily="18" charset="0"/>
                          <a:cs typeface="Times New Roman" panose="02020603050405020304" pitchFamily="18" charset="0"/>
                        </a:rPr>
                        <a:t>允许</a:t>
                      </a:r>
                      <a:r>
                        <a:rPr lang="zh-CN" altLang="en-US" sz="1100" b="0">
                          <a:latin typeface="Times New Roman" panose="02020603050405020304" pitchFamily="18" charset="0"/>
                          <a:cs typeface="Times New Roman" panose="02020603050405020304" pitchFamily="18" charset="0"/>
                        </a:rPr>
                        <a:t>异</a:t>
                      </a:r>
                      <a:r>
                        <a:rPr lang="en-US" sz="1100" b="0">
                          <a:latin typeface="Times New Roman" panose="02020603050405020304" pitchFamily="18" charset="0"/>
                          <a:cs typeface="Times New Roman" panose="02020603050405020304" pitchFamily="18" charset="0"/>
                        </a:rPr>
                        <a:t>名用户具有相同的uid</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466">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-r</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用于创建系统用户</a:t>
                      </a:r>
                      <a:r>
                        <a:rPr lang="en-US" sz="1100" b="0">
                          <a:latin typeface="宋体" panose="02010600030101010101" pitchFamily="2" charset="-122"/>
                          <a:ea typeface="宋体" panose="02010600030101010101" pitchFamily="2" charset="-122"/>
                          <a:cs typeface="宋体" panose="02010600030101010101" pitchFamily="2" charset="-122"/>
                        </a:rPr>
                        <a:t>。useradd不为此类用户创建家目录，除非使用了-m选项</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466">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-s</a:t>
                      </a:r>
                      <a:r>
                        <a:rPr lang="en-US" sz="1100" b="0">
                          <a:latin typeface="Times New Roman" panose="02020603050405020304" pitchFamily="18" charset="0"/>
                          <a:cs typeface="Times New Roman" panose="02020603050405020304" pitchFamily="18" charset="0"/>
                        </a:rPr>
                        <a:t> shell</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指定用户登录shell，若不指定则采用系统默认shell:/bin/bash</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1466">
                <a:tc>
                  <a:txBody>
                    <a:bodyPr/>
                    <a:lstStyle/>
                    <a:p>
                      <a:pPr indent="0" algn="ctr">
                        <a:buNone/>
                      </a:pPr>
                      <a:r>
                        <a:rPr lang="en-US" sz="1100" b="0">
                          <a:latin typeface="宋体" panose="02010600030101010101" pitchFamily="2" charset="-122"/>
                          <a:ea typeface="宋体" panose="02010600030101010101" pitchFamily="2" charset="-122"/>
                          <a:cs typeface="宋体" panose="02010600030101010101" pitchFamily="2" charset="-122"/>
                        </a:rPr>
                        <a:t>-u </a:t>
                      </a:r>
                      <a:r>
                        <a:rPr lang="en-US" sz="1100" b="0">
                          <a:latin typeface="Times New Roman" panose="02020603050405020304" pitchFamily="18" charset="0"/>
                          <a:cs typeface="Times New Roman" panose="02020603050405020304" pitchFamily="18" charset="0"/>
                        </a:rPr>
                        <a:t>uid</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latin typeface="Times New Roman" panose="02020603050405020304" pitchFamily="18" charset="0"/>
                          <a:cs typeface="Times New Roman" panose="02020603050405020304" pitchFamily="18" charset="0"/>
                        </a:rPr>
                        <a:t>为用户指定uid。若不指定系统将自动分配一个。若uid已经被使用，则必须与-o配合使用</a:t>
                      </a:r>
                      <a:endParaRPr lang="en-US"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3．关于创建用户的说明</a:t>
            </a:r>
          </a:p>
        </p:txBody>
      </p:sp>
      <p:sp>
        <p:nvSpPr>
          <p:cNvPr id="3" name="内容占位符 2"/>
          <p:cNvSpPr>
            <a:spLocks noGrp="1"/>
          </p:cNvSpPr>
          <p:nvPr>
            <p:ph idx="1"/>
          </p:nvPr>
        </p:nvSpPr>
        <p:spPr/>
        <p:txBody>
          <a:bodyPr/>
          <a:lstStyle/>
          <a:p>
            <a:pPr>
              <a:lnSpc>
                <a:spcPct val="100000"/>
              </a:lnSpc>
            </a:pPr>
            <a:r>
              <a:rPr lang="zh-CN" altLang="en-US" sz="1500" dirty="0"/>
              <a:t>（1）若不带选项运行useradd，如useradd newuser，则按照默认方式创建newuser，但在红帽和Ubuntu中的结果是不同。这主要是因为在两类系统的/etc/login.defs和/usr/default/useradd的内容不同造成的。这些不同主要表现在是否创建家目录、家目录的权限和用户SHELL是sh或bash等方面。</a:t>
            </a:r>
          </a:p>
          <a:p>
            <a:pPr>
              <a:lnSpc>
                <a:spcPct val="100000"/>
              </a:lnSpc>
            </a:pPr>
            <a:r>
              <a:rPr lang="zh-CN" altLang="en-US" sz="1500" dirty="0"/>
              <a:t>若要让useradd在两类系统中的行为相同，可修改/etc/login.defs或/usr/default/useradd。比如，若要让Ubuntu默认也创建用户家目录，则可以在其/etc/login.defs中增加如下一行：</a:t>
            </a:r>
          </a:p>
          <a:p>
            <a:pPr>
              <a:lnSpc>
                <a:spcPct val="100000"/>
              </a:lnSpc>
            </a:pPr>
            <a:r>
              <a:rPr lang="zh-CN" altLang="en-US" sz="1500" dirty="0"/>
              <a:t>CREATE_HOME 	yes</a:t>
            </a:r>
          </a:p>
          <a:p>
            <a:pPr>
              <a:lnSpc>
                <a:spcPct val="100000"/>
              </a:lnSpc>
            </a:pPr>
            <a:r>
              <a:rPr lang="zh-CN" altLang="en-US" sz="1500" dirty="0"/>
              <a:t>若在创建用户时没有创建家目录，用户创建后，还可手工为其创建家目录，但后要修改家目录归属关系和存取权限。</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3．关于创建用户的说明（续）</a:t>
            </a:r>
            <a:endParaRPr lang="en-US" altLang="zh-CN"/>
          </a:p>
        </p:txBody>
      </p:sp>
      <p:sp>
        <p:nvSpPr>
          <p:cNvPr id="3" name="内容占位符 2"/>
          <p:cNvSpPr>
            <a:spLocks noGrp="1"/>
          </p:cNvSpPr>
          <p:nvPr>
            <p:ph idx="1"/>
          </p:nvPr>
        </p:nvSpPr>
        <p:spPr>
          <a:xfrm>
            <a:off x="471488" y="1131590"/>
            <a:ext cx="5915025" cy="3263504"/>
          </a:xfrm>
        </p:spPr>
        <p:txBody>
          <a:bodyPr>
            <a:noAutofit/>
          </a:bodyPr>
          <a:lstStyle/>
          <a:p>
            <a:pPr>
              <a:lnSpc>
                <a:spcPct val="110000"/>
              </a:lnSpc>
            </a:pPr>
            <a:r>
              <a:rPr lang="zh-CN" altLang="en-US" sz="1400" dirty="0"/>
              <a:t>（2）创建用户时，是否创建用户家目录，默认情况下取决于/etc/login.defs中变量CREATE_HOME的值，但可以使用-m强制创建，也可以使用-M强制不创建。不创建用户家目录也是常见的，当多个用户共用一个家目录时，只要第一个用户创建时创建了家目录就可以，而以后用户直接使用已经存在的目录。这时应该注意目录的存取权限问题，必要时可将这类用户放在一个组中，但要求目录及内容能被同组人按特定权限访问。</a:t>
            </a:r>
          </a:p>
          <a:p>
            <a:pPr>
              <a:lnSpc>
                <a:spcPct val="110000"/>
              </a:lnSpc>
            </a:pPr>
            <a:r>
              <a:rPr lang="zh-CN" altLang="en-US" sz="1400" dirty="0"/>
              <a:t>（3）由于创建用户时，没有设定密码，新建用户处于上锁状态，还必须经超级用户为新建用户设置或修改密码后才能使新建用户正常登录和使用。</a:t>
            </a:r>
          </a:p>
          <a:p>
            <a:pPr>
              <a:lnSpc>
                <a:spcPct val="110000"/>
              </a:lnSpc>
            </a:pPr>
            <a:r>
              <a:rPr lang="zh-CN" altLang="en-US" sz="1400" dirty="0"/>
              <a:t>（4）在创建新用户时，默认要按新用户名创建一个新组，该组为新用户的归属组，或称为基本组。如果想让新建用户使用一个已经存在的组，则可使用-g参数；如果同时还想让新建用户也归属到其他组，则可以使用-G参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4．创建用户示例</a:t>
            </a:r>
          </a:p>
        </p:txBody>
      </p:sp>
      <p:sp>
        <p:nvSpPr>
          <p:cNvPr id="3" name="内容占位符 2"/>
          <p:cNvSpPr>
            <a:spLocks noGrp="1"/>
          </p:cNvSpPr>
          <p:nvPr>
            <p:ph idx="1"/>
          </p:nvPr>
        </p:nvSpPr>
        <p:spPr>
          <a:xfrm>
            <a:off x="404664" y="1131590"/>
            <a:ext cx="6301264" cy="3450033"/>
          </a:xfrm>
        </p:spPr>
        <p:txBody>
          <a:bodyPr>
            <a:noAutofit/>
          </a:bodyPr>
          <a:lstStyle/>
          <a:p>
            <a:pPr indent="0">
              <a:lnSpc>
                <a:spcPct val="170000"/>
              </a:lnSpc>
              <a:spcBef>
                <a:spcPts val="0"/>
              </a:spcBef>
            </a:pPr>
            <a:r>
              <a:rPr lang="zh-CN" altLang="en-US" sz="1400" dirty="0"/>
              <a:t>（1）查看useradd的缺省值</a:t>
            </a:r>
          </a:p>
          <a:p>
            <a:pPr indent="0">
              <a:lnSpc>
                <a:spcPct val="170000"/>
              </a:lnSpc>
              <a:spcBef>
                <a:spcPts val="0"/>
              </a:spcBef>
            </a:pPr>
            <a:r>
              <a:rPr lang="zh-CN" altLang="en-US" sz="1400" dirty="0"/>
              <a:t># useradd D</a:t>
            </a:r>
          </a:p>
          <a:p>
            <a:pPr indent="0">
              <a:lnSpc>
                <a:spcPct val="170000"/>
              </a:lnSpc>
              <a:spcBef>
                <a:spcPts val="0"/>
              </a:spcBef>
            </a:pPr>
            <a:r>
              <a:rPr lang="zh-CN" altLang="en-US" sz="1400" dirty="0"/>
              <a:t>（2）以默认方式创建用户</a:t>
            </a:r>
          </a:p>
          <a:p>
            <a:pPr indent="0">
              <a:lnSpc>
                <a:spcPct val="170000"/>
              </a:lnSpc>
              <a:spcBef>
                <a:spcPts val="0"/>
              </a:spcBef>
            </a:pPr>
            <a:r>
              <a:rPr lang="zh-CN" altLang="en-US" sz="1400" dirty="0"/>
              <a:t># useradd test1 		#以默认方式创建用户test1</a:t>
            </a:r>
          </a:p>
          <a:p>
            <a:pPr indent="0">
              <a:lnSpc>
                <a:spcPct val="170000"/>
              </a:lnSpc>
              <a:spcBef>
                <a:spcPts val="0"/>
              </a:spcBef>
            </a:pPr>
            <a:r>
              <a:rPr lang="zh-CN" altLang="en-US" sz="1400" dirty="0"/>
              <a:t># grep test1 /etc/passwd /etc/group /etc/shadow</a:t>
            </a:r>
          </a:p>
          <a:p>
            <a:pPr lvl="1" indent="0">
              <a:lnSpc>
                <a:spcPct val="170000"/>
              </a:lnSpc>
              <a:spcBef>
                <a:spcPts val="0"/>
              </a:spcBef>
            </a:pPr>
            <a:r>
              <a:rPr lang="zh-CN" altLang="en-US" sz="1400" dirty="0"/>
              <a:t> /etc/passwd:      test1:x:1000:1000::/home/test1:/bin/bash</a:t>
            </a:r>
          </a:p>
          <a:p>
            <a:pPr lvl="1" indent="0">
              <a:lnSpc>
                <a:spcPct val="170000"/>
              </a:lnSpc>
              <a:spcBef>
                <a:spcPts val="0"/>
              </a:spcBef>
            </a:pPr>
            <a:r>
              <a:rPr lang="zh-CN" altLang="en-US" sz="1400" dirty="0"/>
              <a:t> </a:t>
            </a:r>
            <a:r>
              <a:rPr lang="en-US" altLang="zh-CN" sz="1400" dirty="0"/>
              <a:t>	</a:t>
            </a:r>
            <a:r>
              <a:rPr lang="zh-CN" altLang="en-US" sz="1400" dirty="0"/>
              <a:t>/etc/group:     test1:x:1000:</a:t>
            </a:r>
          </a:p>
          <a:p>
            <a:pPr lvl="1" indent="0">
              <a:lnSpc>
                <a:spcPct val="170000"/>
              </a:lnSpc>
              <a:spcBef>
                <a:spcPts val="0"/>
              </a:spcBef>
            </a:pPr>
            <a:r>
              <a:rPr lang="zh-CN" altLang="en-US" sz="1400" dirty="0"/>
              <a:t> </a:t>
            </a:r>
            <a:r>
              <a:rPr lang="en-US" altLang="zh-CN" sz="1400" dirty="0"/>
              <a:t>	</a:t>
            </a:r>
            <a:r>
              <a:rPr lang="zh-CN" altLang="en-US" sz="1400" dirty="0"/>
              <a:t>/etc/shadow:  test1:!!:13563:0:99999:7:::  #!!表示用户未启用或被上锁</a:t>
            </a:r>
          </a:p>
          <a:p>
            <a:pPr indent="0">
              <a:lnSpc>
                <a:spcPct val="170000"/>
              </a:lnSpc>
              <a:spcBef>
                <a:spcPts val="0"/>
              </a:spcBef>
            </a:pPr>
            <a:r>
              <a:rPr lang="zh-CN" altLang="en-US" sz="1400" dirty="0"/>
              <a:t>##“!!”，是一个上锁状态，说明此用户还没有被启用（没有密码且不能登录），只有在超级用户为它修改密码或解锁后才能被启用。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创建用户示例（续）</a:t>
            </a:r>
            <a:endParaRPr lang="en-US" altLang="zh-CN" dirty="0">
              <a:sym typeface="+mn-ea"/>
            </a:endParaRPr>
          </a:p>
        </p:txBody>
      </p:sp>
      <p:sp>
        <p:nvSpPr>
          <p:cNvPr id="3" name="内容占位符 2"/>
          <p:cNvSpPr>
            <a:spLocks noGrp="1"/>
          </p:cNvSpPr>
          <p:nvPr>
            <p:ph idx="1"/>
          </p:nvPr>
        </p:nvSpPr>
        <p:spPr/>
        <p:txBody>
          <a:bodyPr/>
          <a:lstStyle/>
          <a:p>
            <a:r>
              <a:rPr lang="zh-CN" altLang="en-US" sz="1500" dirty="0"/>
              <a:t>（2）以非默认方式创建用户</a:t>
            </a:r>
          </a:p>
          <a:p>
            <a:r>
              <a:rPr lang="zh-CN" altLang="en-US" sz="1500" dirty="0"/>
              <a:t>##创建test2，且为其创建家目录/usr/test2，而非/home/test2</a:t>
            </a:r>
          </a:p>
          <a:p>
            <a:r>
              <a:rPr lang="zh-CN" altLang="en-US" sz="1500" dirty="0"/>
              <a:t># useradd -d /usr/test2 -m test2</a:t>
            </a:r>
          </a:p>
          <a:p>
            <a:r>
              <a:rPr lang="zh-CN" altLang="en-US" sz="1500" dirty="0"/>
              <a:t>（3）创建test3，让其与test1使用相同的家目录和相同的组</a:t>
            </a:r>
          </a:p>
          <a:p>
            <a:r>
              <a:rPr lang="zh-CN" altLang="en-US" sz="1500" dirty="0"/>
              <a:t># useradd -d /home/test1 -g test1 -M test3 </a:t>
            </a:r>
          </a:p>
          <a:p>
            <a:r>
              <a:rPr lang="zh-CN" altLang="en-US" sz="1500" dirty="0"/>
              <a:t>说明：还须为/home/test1/及其各级内容修改权限，使同组人可以写。</a:t>
            </a:r>
          </a:p>
          <a:p>
            <a:r>
              <a:rPr lang="zh-CN" altLang="en-US" sz="1500" dirty="0"/>
              <a:t>（4）创建用户test4，让其与test1具有相同的UID、家目录和组</a:t>
            </a:r>
          </a:p>
          <a:p>
            <a:r>
              <a:rPr lang="zh-CN" altLang="en-US" sz="1500" dirty="0"/>
              <a:t># useradd -u `id -u test1` -o -g test1 -M -d /home/test1 test4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a:t>
            </a:r>
            <a:r>
              <a:rPr lang="en-US" altLang="zh-CN"/>
              <a:t>useradd</a:t>
            </a:r>
            <a:r>
              <a:rPr lang="zh-CN" altLang="en-US"/>
              <a:t>的说明</a:t>
            </a:r>
          </a:p>
        </p:txBody>
      </p:sp>
      <p:sp>
        <p:nvSpPr>
          <p:cNvPr id="3" name="内容占位符 2"/>
          <p:cNvSpPr>
            <a:spLocks noGrp="1"/>
          </p:cNvSpPr>
          <p:nvPr>
            <p:ph idx="1"/>
          </p:nvPr>
        </p:nvSpPr>
        <p:spPr/>
        <p:txBody>
          <a:bodyPr/>
          <a:lstStyle/>
          <a:p>
            <a:r>
              <a:rPr lang="zh-CN" altLang="en-US"/>
              <a:t>使用非默认模式创建用户时，在创建或建后使用时可能会遇到一些问题。</a:t>
            </a:r>
          </a:p>
          <a:p>
            <a:r>
              <a:rPr lang="zh-CN" altLang="en-US"/>
              <a:t>例如，若指定的目录新用户不可访问或没有创建，则创建后不能登录；若指定的uid不合适，则可能会导致创建失败等等。</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4.3.2  用户删除（userdel）</a:t>
            </a:r>
          </a:p>
        </p:txBody>
      </p:sp>
      <p:sp>
        <p:nvSpPr>
          <p:cNvPr id="3" name="内容占位符 2"/>
          <p:cNvSpPr>
            <a:spLocks noGrp="1"/>
          </p:cNvSpPr>
          <p:nvPr>
            <p:ph idx="1"/>
          </p:nvPr>
        </p:nvSpPr>
        <p:spPr/>
        <p:txBody>
          <a:bodyPr/>
          <a:lstStyle/>
          <a:p>
            <a:r>
              <a:rPr lang="zh-CN" altLang="en-US" sz="1800"/>
              <a:t>对于系统中不再使用的用户账号，应尽早删除它，因为多余用户的存在可能是安全隐患，当然也可以腾出磁盘空间。删除用户的命令是userdel，其用法为：</a:t>
            </a:r>
          </a:p>
          <a:p>
            <a:pPr lvl="1"/>
            <a:r>
              <a:rPr lang="zh-CN" altLang="en-US" sz="1575"/>
              <a:t>userdel [options] user</a:t>
            </a:r>
          </a:p>
          <a:p>
            <a:r>
              <a:rPr lang="zh-CN" altLang="en-US" sz="1800"/>
              <a:t>-r的作用是在删除用户的同时删除用户的家目录和邮箱；-f的作用是在删除用户的同强制时删除用户的家目录和邮箱。这里的强制表现在，即使用户正在工作，或其他用户与本用户共用家目录或信箱，也要删除。</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关于用户删除的说明</a:t>
            </a:r>
            <a:endParaRPr lang="zh-CN" altLang="en-US"/>
          </a:p>
        </p:txBody>
      </p:sp>
      <p:sp>
        <p:nvSpPr>
          <p:cNvPr id="3" name="内容占位符 2"/>
          <p:cNvSpPr>
            <a:spLocks noGrp="1"/>
          </p:cNvSpPr>
          <p:nvPr>
            <p:ph idx="1"/>
          </p:nvPr>
        </p:nvSpPr>
        <p:spPr>
          <a:xfrm>
            <a:off x="620554" y="1680686"/>
            <a:ext cx="5636895" cy="2470785"/>
          </a:xfrm>
        </p:spPr>
        <p:txBody>
          <a:bodyPr/>
          <a:lstStyle/>
          <a:p>
            <a:r>
              <a:rPr lang="zh-CN" altLang="en-US" sz="1500" dirty="0"/>
              <a:t>（1）对于临时或短期不使用的用户，不必立即删除，可以通过过期或上锁的办法将其闲置起来。</a:t>
            </a:r>
          </a:p>
          <a:p>
            <a:r>
              <a:rPr lang="zh-CN" altLang="en-US" sz="1500" dirty="0"/>
              <a:t>（2）一般情况下，删除用户时只删除/etc/passwd，/etc/shadow，/etc/group及相关文件中与该用户相关的内容，而不删除用户的家目录，因为用户家目录中可能存放有重要数据。对用户家目录的删除，应经用户确认后由管理员来进行。</a:t>
            </a:r>
          </a:p>
          <a:p>
            <a:r>
              <a:rPr lang="zh-CN" altLang="en-US" sz="1500" dirty="0"/>
              <a:t>（3）使用-r时，对于已经登录的用户或有属于该用户程序在运行的情况来说，删除可能失败，若非常确定要删除这样的用户，可使用-f。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4.1.1  用户与uid</a:t>
            </a:r>
          </a:p>
        </p:txBody>
      </p:sp>
      <p:sp>
        <p:nvSpPr>
          <p:cNvPr id="3" name="内容占位符 2"/>
          <p:cNvSpPr>
            <a:spLocks noGrp="1"/>
          </p:cNvSpPr>
          <p:nvPr>
            <p:ph idx="1"/>
          </p:nvPr>
        </p:nvSpPr>
        <p:spPr/>
        <p:txBody>
          <a:bodyPr/>
          <a:lstStyle/>
          <a:p>
            <a:r>
              <a:rPr lang="zh-CN" altLang="en-US" sz="2100" dirty="0"/>
              <a:t>在UNIX/Linux系统中每个用户都有一个用户名（user name），系统还给每个用户分配了一个用户标识（uid：user identification）。用户uid是系统辨识用户的唯一标识，而用户名则是用户的外部表示。</a:t>
            </a:r>
          </a:p>
          <a:p>
            <a:r>
              <a:rPr lang="zh-CN" altLang="en-US" sz="2100" dirty="0"/>
              <a:t>用户信息存放在文件/etc/passwd中。用户标识uid可用命令id来查询。</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4.3.3  用户修改（usermod）</a:t>
            </a:r>
          </a:p>
        </p:txBody>
      </p:sp>
      <p:sp>
        <p:nvSpPr>
          <p:cNvPr id="3" name="内容占位符 2"/>
          <p:cNvSpPr>
            <a:spLocks noGrp="1"/>
          </p:cNvSpPr>
          <p:nvPr>
            <p:ph idx="1"/>
          </p:nvPr>
        </p:nvSpPr>
        <p:spPr/>
        <p:txBody>
          <a:bodyPr/>
          <a:lstStyle/>
          <a:p>
            <a:r>
              <a:rPr lang="zh-CN" altLang="en-US" sz="2100" dirty="0"/>
              <a:t>usermod用来修改用户属性，其用法为：</a:t>
            </a:r>
          </a:p>
          <a:p>
            <a:pPr lvl="1"/>
            <a:r>
              <a:rPr lang="zh-CN" altLang="en-US" sz="1838" dirty="0"/>
              <a:t>usermod [options] [-l newuser] [-L|-U] user</a:t>
            </a:r>
          </a:p>
          <a:p>
            <a:r>
              <a:rPr lang="zh-CN" altLang="en-US" sz="2100" dirty="0"/>
              <a:t>usermod的多数选项与useradd的选项相同且意义相同（参见表4-1），但-m选项意义不同，用于将原家目录中的内容移动到新家目录，但只在与-d配合时有效。新增选项有：-l newname：设置用户新名字。-L：用户上锁。-U：用户解锁。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4.4  组管理命令</a:t>
            </a:r>
          </a:p>
        </p:txBody>
      </p:sp>
      <p:sp>
        <p:nvSpPr>
          <p:cNvPr id="3" name="内容占位符 2"/>
          <p:cNvSpPr>
            <a:spLocks noGrp="1"/>
          </p:cNvSpPr>
          <p:nvPr>
            <p:ph idx="1"/>
          </p:nvPr>
        </p:nvSpPr>
        <p:spPr/>
        <p:txBody>
          <a:bodyPr/>
          <a:lstStyle/>
          <a:p>
            <a:r>
              <a:rPr lang="zh-CN" altLang="en-US"/>
              <a:t>用于组管理的命令有groupadd、groupmod和groupdel，它们分别用于组的创建、修改和删除。</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4.4.1  组创建（groupadd）</a:t>
            </a:r>
          </a:p>
        </p:txBody>
      </p:sp>
      <p:sp>
        <p:nvSpPr>
          <p:cNvPr id="3" name="内容占位符 2"/>
          <p:cNvSpPr>
            <a:spLocks noGrp="1"/>
          </p:cNvSpPr>
          <p:nvPr>
            <p:ph idx="1"/>
          </p:nvPr>
        </p:nvSpPr>
        <p:spPr/>
        <p:txBody>
          <a:bodyPr/>
          <a:lstStyle/>
          <a:p>
            <a:r>
              <a:rPr lang="zh-CN" altLang="en-US" sz="1800" dirty="0"/>
              <a:t>groupadd命令的功能是创建新组，其用法为：</a:t>
            </a:r>
          </a:p>
          <a:p>
            <a:pPr lvl="1"/>
            <a:r>
              <a:rPr lang="zh-CN" altLang="en-US" sz="1575" dirty="0"/>
              <a:t>groupadd [options] group</a:t>
            </a:r>
          </a:p>
          <a:p>
            <a:r>
              <a:rPr lang="zh-CN" altLang="en-US" sz="1800" dirty="0"/>
              <a:t>-g gid用于指定新创建组gid（gid应满足条件：GID_MIN≤gid≤GID_MAX）；-o允许使用-g gid指定一个与已经存在组相同的gid；-r用于创建系统组；-f可使得当指定组已经存在时，也不报告错误而直接成功返回，若与-g gid配合，则在gid已经存在时，关闭-g选项而直接选择一个可用的gid。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关于组创建的说明</a:t>
            </a:r>
          </a:p>
        </p:txBody>
      </p:sp>
      <p:sp>
        <p:nvSpPr>
          <p:cNvPr id="3" name="内容占位符 2"/>
          <p:cNvSpPr>
            <a:spLocks noGrp="1"/>
          </p:cNvSpPr>
          <p:nvPr>
            <p:ph idx="1"/>
          </p:nvPr>
        </p:nvSpPr>
        <p:spPr/>
        <p:txBody>
          <a:bodyPr/>
          <a:lstStyle/>
          <a:p>
            <a:r>
              <a:rPr lang="zh-CN" altLang="en-US" sz="1800" dirty="0">
                <a:sym typeface="+mn-ea"/>
              </a:rPr>
              <a:t>Linux默认，在创建用户时创建一个与用户名同名的组，如果想改变这种默认，可使用-g </a:t>
            </a:r>
            <a:r>
              <a:rPr lang="en-US" altLang="zh-CN" sz="1800" dirty="0">
                <a:sym typeface="+mn-ea"/>
              </a:rPr>
              <a:t>gid</a:t>
            </a:r>
            <a:r>
              <a:rPr lang="zh-CN" altLang="en-US" sz="1800" dirty="0">
                <a:sym typeface="+mn-ea"/>
              </a:rPr>
              <a:t>指定一个已经存在的组或不存在的新组。有的系统或用户需要特定的组。</a:t>
            </a:r>
          </a:p>
          <a:p>
            <a:r>
              <a:rPr lang="zh-CN" altLang="en-US" sz="1800" dirty="0">
                <a:sym typeface="+mn-ea"/>
              </a:rPr>
              <a:t>一个已经存在的组可能是由useradd在创建用户时自动创建的，也可能是使用groupadd创建的。</a:t>
            </a:r>
          </a:p>
          <a:p>
            <a:r>
              <a:rPr lang="zh-CN" altLang="en-US" sz="1800" dirty="0"/>
              <a:t>当一个用户需要一个还不存在的指定组时，可在创建用户前使用</a:t>
            </a:r>
            <a:r>
              <a:rPr lang="zh-CN" altLang="en-US" sz="1800" dirty="0">
                <a:sym typeface="+mn-ea"/>
              </a:rPr>
              <a:t>groupadd创建之。</a:t>
            </a:r>
            <a:endParaRPr lang="en-US" altLang="zh-CN" sz="1800" dirty="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4.4.2  组删除（groupdel）</a:t>
            </a:r>
            <a:endParaRPr lang="zh-CN" altLang="en-US"/>
          </a:p>
        </p:txBody>
      </p:sp>
      <p:sp>
        <p:nvSpPr>
          <p:cNvPr id="3" name="内容占位符 2"/>
          <p:cNvSpPr>
            <a:spLocks noGrp="1"/>
          </p:cNvSpPr>
          <p:nvPr>
            <p:ph idx="1"/>
          </p:nvPr>
        </p:nvSpPr>
        <p:spPr/>
        <p:txBody>
          <a:bodyPr/>
          <a:lstStyle/>
          <a:p>
            <a:r>
              <a:rPr lang="zh-CN" altLang="en-US" sz="2100" dirty="0"/>
              <a:t>groupdel用于删除已经存在的组，其用法为：</a:t>
            </a:r>
          </a:p>
          <a:p>
            <a:pPr lvl="1"/>
            <a:r>
              <a:rPr lang="zh-CN" altLang="en-US" sz="1838" dirty="0"/>
              <a:t>groupdel group</a:t>
            </a:r>
          </a:p>
          <a:p>
            <a:r>
              <a:rPr lang="zh-CN" altLang="en-US" sz="2100" dirty="0"/>
              <a:t>groupdel不能删除系统中仍然存在用户的基本组。在有的系统中，如果组内成员不空，也不能被删除。</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4.4.3  组修改（groupmod）</a:t>
            </a:r>
          </a:p>
        </p:txBody>
      </p:sp>
      <p:sp>
        <p:nvSpPr>
          <p:cNvPr id="3" name="内容占位符 2"/>
          <p:cNvSpPr>
            <a:spLocks noGrp="1"/>
          </p:cNvSpPr>
          <p:nvPr>
            <p:ph idx="1"/>
          </p:nvPr>
        </p:nvSpPr>
        <p:spPr/>
        <p:txBody>
          <a:bodyPr/>
          <a:lstStyle/>
          <a:p>
            <a:r>
              <a:rPr lang="zh-CN" altLang="en-US" sz="2100" dirty="0"/>
              <a:t>用于修改系统中已经存在组的属性，其用法为：</a:t>
            </a:r>
          </a:p>
          <a:p>
            <a:pPr lvl="1"/>
            <a:r>
              <a:rPr lang="zh-CN" altLang="en-US" sz="1838" dirty="0"/>
              <a:t>groupmod [-g gid [-o]] [-n newgroup] group</a:t>
            </a:r>
          </a:p>
          <a:p>
            <a:r>
              <a:rPr lang="zh-CN" altLang="en-US" sz="2100" dirty="0"/>
              <a:t>当使用-n时，用于使原来的组group变为新的组newgroup，相当于组的更名。当使用-g gid时，用于更改组的gid，若指定的gid已经被使用，则必须使用-o告诉groupmod这是一个旧组，或一个已经存在的组。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4.5  密码管理</a:t>
            </a:r>
          </a:p>
        </p:txBody>
      </p:sp>
      <p:sp>
        <p:nvSpPr>
          <p:cNvPr id="3" name="内容占位符 2"/>
          <p:cNvSpPr>
            <a:spLocks noGrp="1"/>
          </p:cNvSpPr>
          <p:nvPr>
            <p:ph idx="1"/>
          </p:nvPr>
        </p:nvSpPr>
        <p:spPr/>
        <p:txBody>
          <a:bodyPr/>
          <a:lstStyle/>
          <a:p>
            <a:r>
              <a:rPr lang="zh-CN" altLang="en-US"/>
              <a:t>4.5.1  密码管理综述</a:t>
            </a:r>
          </a:p>
          <a:p>
            <a:r>
              <a:rPr lang="zh-CN" altLang="en-US"/>
              <a:t>4.5.2  密码管理命令（passwd）</a:t>
            </a:r>
          </a:p>
          <a:p>
            <a:r>
              <a:rPr lang="zh-CN" altLang="en-US"/>
              <a:t>4.5.3  密码管理示例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4.5.1  密码管理综述</a:t>
            </a:r>
            <a:endParaRPr lang="zh-CN" altLang="en-US"/>
          </a:p>
        </p:txBody>
      </p:sp>
      <p:sp>
        <p:nvSpPr>
          <p:cNvPr id="3" name="内容占位符 2"/>
          <p:cNvSpPr>
            <a:spLocks noGrp="1"/>
          </p:cNvSpPr>
          <p:nvPr>
            <p:ph idx="1"/>
          </p:nvPr>
        </p:nvSpPr>
        <p:spPr/>
        <p:txBody>
          <a:bodyPr/>
          <a:lstStyle/>
          <a:p>
            <a:r>
              <a:rPr lang="zh-CN" altLang="en-US" sz="1500" dirty="0"/>
              <a:t>UNIX/Linux系统的标准安全级别为C2级，具有用户身份认证、访问控制和操作的可靠性等特点。密码管理是实现身份认证的基础。</a:t>
            </a:r>
          </a:p>
          <a:p>
            <a:r>
              <a:rPr lang="zh-CN" altLang="en-US" sz="1500" dirty="0"/>
              <a:t>可用于密码的字符是广泛的，视不同系统而定。一般来说，可以使用大小写字母、数字、标点符号等，有的系统甚至可以使用光标键和功能键等。密码的长度也视具体系统或安全级而定。</a:t>
            </a:r>
          </a:p>
          <a:p>
            <a:r>
              <a:rPr lang="zh-CN" altLang="en-US" sz="1500" dirty="0">
                <a:sym typeface="+mn-ea"/>
              </a:rPr>
              <a:t>系统的安全与方便是矛盾的，不能因方便而忽略安全问题，也不能因过于强调安全而影响正常使用，应该在安全和方便之间找到平衡点或进行取舍。</a:t>
            </a:r>
            <a:endParaRPr lang="zh-CN" altLang="en-US" sz="15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几个</a:t>
            </a:r>
            <a:r>
              <a:rPr lang="zh-CN" altLang="en-US">
                <a:sym typeface="+mn-ea"/>
              </a:rPr>
              <a:t>注意事项</a:t>
            </a:r>
            <a:endParaRPr lang="zh-CN" altLang="en-US"/>
          </a:p>
        </p:txBody>
      </p:sp>
      <p:sp>
        <p:nvSpPr>
          <p:cNvPr id="3" name="内容占位符 2"/>
          <p:cNvSpPr>
            <a:spLocks noGrp="1"/>
          </p:cNvSpPr>
          <p:nvPr>
            <p:ph idx="1"/>
          </p:nvPr>
        </p:nvSpPr>
        <p:spPr/>
        <p:txBody>
          <a:bodyPr/>
          <a:lstStyle/>
          <a:p>
            <a:r>
              <a:rPr lang="zh-CN" altLang="en-US" sz="1800" dirty="0"/>
              <a:t>（1）密码应该按规定定期或不定期修改。</a:t>
            </a:r>
          </a:p>
          <a:p>
            <a:r>
              <a:rPr lang="zh-CN" altLang="en-US" sz="1800" dirty="0"/>
              <a:t>（2）密码内不应包含完整的单词、生日、电话号码、姓名、用户名、组名、宠物和地址等信息。</a:t>
            </a:r>
          </a:p>
          <a:p>
            <a:r>
              <a:rPr lang="zh-CN" altLang="en-US" sz="1800" dirty="0"/>
              <a:t>（3）不同系统和用户应该有不同的密码。</a:t>
            </a:r>
          </a:p>
          <a:p>
            <a:r>
              <a:rPr lang="zh-CN" altLang="en-US" sz="1800" dirty="0"/>
              <a:t>（4）密码应易记且不要写在纸上。</a:t>
            </a:r>
          </a:p>
          <a:p>
            <a:r>
              <a:rPr lang="zh-CN" altLang="en-US" sz="1800" dirty="0"/>
              <a:t>（5）要保密，不要共用密码。</a:t>
            </a:r>
          </a:p>
          <a:p>
            <a:r>
              <a:rPr lang="zh-CN" altLang="en-US" sz="1800" dirty="0"/>
              <a:t>（6）输入密码时不要让别人看见，也不要窥视他人密码。</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4.5.2  密码管理命令（passwd）</a:t>
            </a:r>
          </a:p>
        </p:txBody>
      </p:sp>
      <p:sp>
        <p:nvSpPr>
          <p:cNvPr id="3" name="内容占位符 2"/>
          <p:cNvSpPr>
            <a:spLocks noGrp="1"/>
          </p:cNvSpPr>
          <p:nvPr>
            <p:ph idx="1"/>
          </p:nvPr>
        </p:nvSpPr>
        <p:spPr/>
        <p:txBody>
          <a:bodyPr/>
          <a:lstStyle/>
          <a:p>
            <a:r>
              <a:rPr lang="zh-CN" altLang="en-US" sz="2100" dirty="0"/>
              <a:t>1．功能与用法</a:t>
            </a:r>
          </a:p>
          <a:p>
            <a:r>
              <a:rPr lang="zh-CN" altLang="en-US" sz="2100" dirty="0"/>
              <a:t>passwd的功能是密码管理，包括改变或删除用户密码、为用户上锁或解锁、改变或显示用户的密码属性等。其用法为：</a:t>
            </a:r>
          </a:p>
          <a:p>
            <a:r>
              <a:rPr lang="zh-CN" altLang="en-US" sz="2100" dirty="0"/>
              <a:t>passwd [-k] [-l] [-u] [-d] [-e] [-n mindays] [-x maxdays] [-w warndays][-i inactivedays] [-S]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4.1.2  组与gid</a:t>
            </a:r>
            <a:endParaRPr lang="zh-CN" altLang="en-US"/>
          </a:p>
        </p:txBody>
      </p:sp>
      <p:sp>
        <p:nvSpPr>
          <p:cNvPr id="3" name="内容占位符 2"/>
          <p:cNvSpPr>
            <a:spLocks noGrp="1"/>
          </p:cNvSpPr>
          <p:nvPr>
            <p:ph idx="1"/>
          </p:nvPr>
        </p:nvSpPr>
        <p:spPr/>
        <p:txBody>
          <a:bodyPr/>
          <a:lstStyle/>
          <a:p>
            <a:r>
              <a:rPr lang="zh-CN" altLang="en-US" sz="1800" dirty="0"/>
              <a:t>系统在创建用户时，为每个用户安排了一个归属组（group）。每个组都有一个组名（group name）和一个组标识（gid：group identification）。</a:t>
            </a:r>
          </a:p>
          <a:p>
            <a:r>
              <a:rPr lang="zh-CN" altLang="en-US" sz="1800" dirty="0"/>
              <a:t>一个组是具有某种联系或关系的用户集合。比如，在某种业务方面，需要把操作某些数据文件或数据库的用户放在一个组中，以实现数据共享或共同操作。一个组中可以包含多个用户，一个用户可参与不同的组。</a:t>
            </a:r>
          </a:p>
          <a:p>
            <a:r>
              <a:rPr lang="zh-CN" altLang="en-US" sz="1800" dirty="0"/>
              <a:t>组信息存放在文件/etc/group中，组标识gid也可用命令id来查询。</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2．参数说明</a:t>
            </a:r>
          </a:p>
        </p:txBody>
      </p:sp>
      <p:graphicFrame>
        <p:nvGraphicFramePr>
          <p:cNvPr id="12" name="表格 11"/>
          <p:cNvGraphicFramePr/>
          <p:nvPr>
            <p:custDataLst>
              <p:tags r:id="rId1"/>
            </p:custDataLst>
          </p:nvPr>
        </p:nvGraphicFramePr>
        <p:xfrm>
          <a:off x="620554" y="1680687"/>
          <a:ext cx="5906929" cy="2364583"/>
        </p:xfrm>
        <a:graphic>
          <a:graphicData uri="http://schemas.openxmlformats.org/drawingml/2006/table">
            <a:tbl>
              <a:tblPr firstRow="1" bandRow="1">
                <a:tableStyleId>{5940675A-B579-460E-94D1-54222C63F5DA}</a:tableStyleId>
              </a:tblPr>
              <a:tblGrid>
                <a:gridCol w="1111091">
                  <a:extLst>
                    <a:ext uri="{9D8B030D-6E8A-4147-A177-3AD203B41FA5}">
                      <a16:colId xmlns:a16="http://schemas.microsoft.com/office/drawing/2014/main" val="20000"/>
                    </a:ext>
                  </a:extLst>
                </a:gridCol>
                <a:gridCol w="4795838">
                  <a:extLst>
                    <a:ext uri="{9D8B030D-6E8A-4147-A177-3AD203B41FA5}">
                      <a16:colId xmlns:a16="http://schemas.microsoft.com/office/drawing/2014/main" val="20001"/>
                    </a:ext>
                  </a:extLst>
                </a:gridCol>
              </a:tblGrid>
              <a:tr h="214313">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删除指定用户密码。被删除密码的用户在登录时不需要密码验证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83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让指定用户密码立即到期，下次登录时修改密码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09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-i</a:t>
                      </a:r>
                      <a:r>
                        <a:rPr lang="en-US" sz="1200" b="0">
                          <a:latin typeface="Times New Roman" panose="02020603050405020304" pitchFamily="18" charset="0"/>
                          <a:cs typeface="Times New Roman" panose="02020603050405020304" pitchFamily="18" charset="0"/>
                        </a:rPr>
                        <a:t> inactivedays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设置用户密码不活动的天数，只有root可以使用此选项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-k</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告诉系统用户更改密码应在密码到期前进行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对指定用户上锁，只有root可以使用此选项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83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-n</a:t>
                      </a:r>
                      <a:r>
                        <a:rPr lang="en-US" sz="1200" b="0">
                          <a:latin typeface="Times New Roman" panose="02020603050405020304" pitchFamily="18" charset="0"/>
                          <a:cs typeface="Times New Roman" panose="02020603050405020304" pitchFamily="18" charset="0"/>
                        </a:rPr>
                        <a:t> mindays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设置密码的最短有效期，即允许更改前的天数，只有root可使用此选项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1939">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报告用户密码状态。与此配合的有个-a用于显示所有用户的密码状态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4789">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-u</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解锁一个被-l上锁的用户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383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-w</a:t>
                      </a:r>
                      <a:r>
                        <a:rPr lang="en-US" sz="1200" b="0">
                          <a:latin typeface="Times New Roman" panose="02020603050405020304" pitchFamily="18" charset="0"/>
                          <a:cs typeface="Times New Roman" panose="02020603050405020304" pitchFamily="18" charset="0"/>
                        </a:rPr>
                        <a:t> warndays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设置用户密码到期前提前警告的天数，只有root可以使用此选项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4313">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-x</a:t>
                      </a:r>
                      <a:r>
                        <a:rPr lang="en-US" sz="1200" b="0">
                          <a:latin typeface="Times New Roman" panose="02020603050405020304" pitchFamily="18" charset="0"/>
                          <a:cs typeface="Times New Roman" panose="02020603050405020304" pitchFamily="18" charset="0"/>
                        </a:rPr>
                        <a:t> maxdays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设置用户密码最长有效期，即需要更改的天数，只有root可使用此选项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7144" marR="7144" marT="7144"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a:t>
            </a:r>
            <a:r>
              <a:rPr lang="en-US" altLang="zh-CN"/>
              <a:t>passwd</a:t>
            </a:r>
            <a:r>
              <a:rPr lang="zh-CN" altLang="en-US"/>
              <a:t>的说明</a:t>
            </a:r>
          </a:p>
        </p:txBody>
      </p:sp>
      <p:sp>
        <p:nvSpPr>
          <p:cNvPr id="3" name="内容占位符 2"/>
          <p:cNvSpPr>
            <a:spLocks noGrp="1"/>
          </p:cNvSpPr>
          <p:nvPr>
            <p:ph idx="1"/>
          </p:nvPr>
        </p:nvSpPr>
        <p:spPr/>
        <p:txBody>
          <a:bodyPr/>
          <a:lstStyle/>
          <a:p>
            <a:r>
              <a:rPr lang="zh-CN" altLang="en-US" sz="2100" dirty="0"/>
              <a:t>除root外，修改密码时，系统将提示用户先输入旧密码；密码在到期前是有效的，若在有限时间内没有设置或修改密码，则到期后的下一次必须修改密码；一个用户可被上锁，上锁后的用户一经退出将不能再登录；只有root能够上锁或解锁一个用户；尽管密码可以被删除或置空，但不推荐这样做。</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4.5.3  密码管理示例</a:t>
            </a:r>
          </a:p>
        </p:txBody>
      </p:sp>
      <p:sp>
        <p:nvSpPr>
          <p:cNvPr id="3" name="内容占位符 2"/>
          <p:cNvSpPr>
            <a:spLocks noGrp="1"/>
          </p:cNvSpPr>
          <p:nvPr>
            <p:ph idx="1"/>
          </p:nvPr>
        </p:nvSpPr>
        <p:spPr/>
        <p:txBody>
          <a:bodyPr/>
          <a:lstStyle/>
          <a:p>
            <a:r>
              <a:rPr sz="1500" dirty="0"/>
              <a:t>$ passwd 		#为用户自己修改密码</a:t>
            </a:r>
          </a:p>
          <a:p>
            <a:r>
              <a:rPr sz="1500" dirty="0"/>
              <a:t># passwd test1 	#为用户test1修改密码</a:t>
            </a:r>
          </a:p>
          <a:p>
            <a:r>
              <a:rPr sz="1500" dirty="0"/>
              <a:t># passwd -d test1 	#为用户test1删除密码</a:t>
            </a:r>
          </a:p>
          <a:p>
            <a:r>
              <a:rPr sz="1500" dirty="0"/>
              <a:t># passwd -l user 	#对user上锁。上锁后用户不能再登录</a:t>
            </a:r>
          </a:p>
          <a:p>
            <a:r>
              <a:rPr sz="1500" dirty="0"/>
              <a:t># usermod -L user 	#同上</a:t>
            </a:r>
          </a:p>
          <a:p>
            <a:r>
              <a:rPr sz="1500" dirty="0"/>
              <a:t># passwd -u user 	#对user解锁。解锁后用户可以再次登录系统</a:t>
            </a:r>
          </a:p>
          <a:p>
            <a:r>
              <a:rPr sz="1500" dirty="0"/>
              <a:t># usermod -U user 	#同上</a:t>
            </a:r>
          </a:p>
          <a:p>
            <a:r>
              <a:rPr sz="1500" dirty="0"/>
              <a:t># passwd -x 2 test2 	#设置用户test2密码最长有效期为2天</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648" y="555526"/>
            <a:ext cx="6566059" cy="647939"/>
          </a:xfrm>
        </p:spPr>
        <p:txBody>
          <a:bodyPr/>
          <a:lstStyle/>
          <a:p>
            <a:r>
              <a:rPr lang="zh-CN" altLang="en-US" dirty="0"/>
              <a:t>4.6  用户、组和密码管理图形界面</a:t>
            </a:r>
          </a:p>
        </p:txBody>
      </p:sp>
      <p:sp>
        <p:nvSpPr>
          <p:cNvPr id="3" name="内容占位符 2"/>
          <p:cNvSpPr>
            <a:spLocks noGrp="1"/>
          </p:cNvSpPr>
          <p:nvPr>
            <p:ph idx="1"/>
          </p:nvPr>
        </p:nvSpPr>
        <p:spPr/>
        <p:txBody>
          <a:bodyPr/>
          <a:lstStyle/>
          <a:p>
            <a:pPr>
              <a:lnSpc>
                <a:spcPct val="150000"/>
              </a:lnSpc>
            </a:pPr>
            <a:r>
              <a:rPr lang="zh-CN" altLang="en-US" sz="1800" dirty="0"/>
              <a:t>使用“设置中心（settings）”设置用户，启动方法是：</a:t>
            </a:r>
          </a:p>
          <a:p>
            <a:pPr lvl="1">
              <a:lnSpc>
                <a:spcPct val="150000"/>
              </a:lnSpc>
            </a:pPr>
            <a:r>
              <a:rPr lang="zh-CN" altLang="en-US" sz="1575" dirty="0"/>
              <a:t>“Setting（设置中心）”→Details（细节）→“Users（用户）”</a:t>
            </a:r>
          </a:p>
          <a:p>
            <a:pPr lvl="1">
              <a:lnSpc>
                <a:spcPct val="150000"/>
              </a:lnSpc>
            </a:pPr>
            <a:r>
              <a:rPr lang="zh-CN" altLang="en-US" sz="1575" dirty="0"/>
              <a:t># gnome-control-center  </a:t>
            </a:r>
            <a:r>
              <a:rPr lang="en-US" altLang="zh-CN" sz="1575" dirty="0"/>
              <a:t>	</a:t>
            </a:r>
            <a:r>
              <a:rPr lang="zh-CN" altLang="en-US" sz="1575" dirty="0"/>
              <a:t># CLI界面</a:t>
            </a:r>
          </a:p>
          <a:p>
            <a:pPr>
              <a:lnSpc>
                <a:spcPct val="150000"/>
              </a:lnSpc>
            </a:pPr>
            <a:r>
              <a:rPr lang="zh-CN" altLang="en-US" sz="1800" dirty="0"/>
              <a:t>可进入如图4-1所示的用户管理界面，操作者可以添加</a:t>
            </a:r>
            <a:r>
              <a:rPr lang="zh-CN" altLang="en-US" sz="1800" dirty="0">
                <a:sym typeface="+mn-ea"/>
              </a:rPr>
              <a:t>用户</a:t>
            </a:r>
            <a:r>
              <a:rPr lang="zh-CN" altLang="en-US" sz="1800" dirty="0"/>
              <a:t>（“+”）、</a:t>
            </a:r>
            <a:r>
              <a:rPr lang="zh-CN" altLang="en-US" sz="1800" dirty="0">
                <a:sym typeface="+mn-ea"/>
              </a:rPr>
              <a:t>删除</a:t>
            </a:r>
            <a:r>
              <a:rPr lang="zh-CN" altLang="en-US" sz="1800" dirty="0"/>
              <a:t>用户（“-”）和</a:t>
            </a:r>
            <a:r>
              <a:rPr lang="zh-CN" altLang="en-US" sz="1800" dirty="0">
                <a:sym typeface="+mn-ea"/>
              </a:rPr>
              <a:t>修改</a:t>
            </a:r>
            <a:r>
              <a:rPr lang="zh-CN" altLang="en-US" sz="1800" dirty="0"/>
              <a:t>用户属性。</a:t>
            </a:r>
          </a:p>
          <a:p>
            <a:pPr>
              <a:lnSpc>
                <a:spcPct val="150000"/>
              </a:lnSpc>
            </a:pPr>
            <a:r>
              <a:rPr lang="zh-CN" altLang="en-US" sz="1800" dirty="0"/>
              <a:t>需要说明的是，当操作者权限不够时，需要单击“</a:t>
            </a:r>
            <a:r>
              <a:rPr lang="en-US" altLang="zh-CN" sz="1800" dirty="0"/>
              <a:t>unlock</a:t>
            </a:r>
            <a:r>
              <a:rPr lang="zh-CN" altLang="en-US" sz="1800" dirty="0"/>
              <a:t>”输入操作者密码获得操作权之后才可进行相关操作。</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700" dirty="0"/>
              <a:t>4.7  与用户身份和位置相关的其他命令</a:t>
            </a:r>
          </a:p>
        </p:txBody>
      </p:sp>
      <p:sp>
        <p:nvSpPr>
          <p:cNvPr id="3" name="内容占位符 2"/>
          <p:cNvSpPr>
            <a:spLocks noGrp="1"/>
          </p:cNvSpPr>
          <p:nvPr>
            <p:ph idx="1"/>
          </p:nvPr>
        </p:nvSpPr>
        <p:spPr>
          <a:xfrm>
            <a:off x="619994" y="1347614"/>
            <a:ext cx="5777542" cy="3168352"/>
          </a:xfrm>
        </p:spPr>
        <p:txBody>
          <a:bodyPr>
            <a:normAutofit/>
          </a:bodyPr>
          <a:lstStyle/>
          <a:p>
            <a:pPr>
              <a:lnSpc>
                <a:spcPct val="110000"/>
              </a:lnSpc>
            </a:pPr>
            <a:r>
              <a:rPr lang="zh-CN" altLang="en-US" sz="1500" dirty="0"/>
              <a:t>1  显示与用户和组相关的身份信息（id）</a:t>
            </a:r>
          </a:p>
          <a:p>
            <a:pPr>
              <a:lnSpc>
                <a:spcPct val="110000"/>
              </a:lnSpc>
            </a:pPr>
            <a:r>
              <a:rPr lang="zh-CN" altLang="en-US" sz="1500" dirty="0"/>
              <a:t>2  显示已登录用户的信息（who）</a:t>
            </a:r>
          </a:p>
          <a:p>
            <a:pPr>
              <a:lnSpc>
                <a:spcPct val="110000"/>
              </a:lnSpc>
            </a:pPr>
            <a:r>
              <a:rPr lang="zh-CN" altLang="en-US" sz="1500" dirty="0"/>
              <a:t>3  显示使用者的用户名（whoami）</a:t>
            </a:r>
          </a:p>
          <a:p>
            <a:pPr>
              <a:lnSpc>
                <a:spcPct val="110000"/>
              </a:lnSpc>
            </a:pPr>
            <a:r>
              <a:rPr lang="zh-CN" altLang="en-US" sz="1500" dirty="0"/>
              <a:t>4  控制是否显示其他用户发来的信息（mesg）</a:t>
            </a:r>
          </a:p>
          <a:p>
            <a:pPr>
              <a:lnSpc>
                <a:spcPct val="110000"/>
              </a:lnSpc>
            </a:pPr>
            <a:r>
              <a:rPr lang="en-US" altLang="zh-CN" sz="1500" dirty="0"/>
              <a:t>5</a:t>
            </a:r>
            <a:r>
              <a:rPr lang="zh-CN" altLang="en-US" sz="1500" dirty="0"/>
              <a:t>  向系统中的指定用户发信息（write）</a:t>
            </a:r>
          </a:p>
          <a:p>
            <a:pPr>
              <a:lnSpc>
                <a:spcPct val="110000"/>
              </a:lnSpc>
            </a:pPr>
            <a:r>
              <a:rPr lang="en-US" altLang="zh-CN" sz="1500" dirty="0"/>
              <a:t>6</a:t>
            </a:r>
            <a:r>
              <a:rPr lang="zh-CN" altLang="en-US" sz="1500" dirty="0"/>
              <a:t>  向系统中已登录的所有用户发信息（wall）</a:t>
            </a:r>
          </a:p>
          <a:p>
            <a:pPr>
              <a:lnSpc>
                <a:spcPct val="110000"/>
              </a:lnSpc>
            </a:pPr>
            <a:r>
              <a:rPr lang="en-US" altLang="zh-CN" sz="1500" dirty="0"/>
              <a:t>7</a:t>
            </a:r>
            <a:r>
              <a:rPr lang="zh-CN" altLang="en-US" sz="1500" dirty="0"/>
              <a:t>  确定用户所使用的终端设备（tty）</a:t>
            </a:r>
          </a:p>
          <a:p>
            <a:pPr>
              <a:lnSpc>
                <a:spcPct val="110000"/>
              </a:lnSpc>
            </a:pPr>
            <a:r>
              <a:rPr lang="en-US" altLang="zh-CN" sz="1500" dirty="0"/>
              <a:t>8</a:t>
            </a:r>
            <a:r>
              <a:rPr lang="zh-CN" altLang="en-US" sz="1500" dirty="0"/>
              <a:t>  不退出系统而将自己切换成其他用户（su）</a:t>
            </a:r>
          </a:p>
          <a:p>
            <a:pPr>
              <a:lnSpc>
                <a:spcPct val="110000"/>
              </a:lnSpc>
            </a:pPr>
            <a:r>
              <a:rPr lang="en-US" altLang="zh-CN" sz="1500" dirty="0"/>
              <a:t>9</a:t>
            </a:r>
            <a:r>
              <a:rPr lang="zh-CN" altLang="en-US" sz="1500" dirty="0"/>
              <a:t>  以其他用户身份执行程序（sudo）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839" y="510777"/>
            <a:ext cx="6452235" cy="647939"/>
          </a:xfrm>
        </p:spPr>
        <p:txBody>
          <a:bodyPr/>
          <a:lstStyle/>
          <a:p>
            <a:r>
              <a:rPr lang="zh-CN" altLang="en-US" sz="3000" dirty="0">
                <a:sym typeface="+mn-ea"/>
              </a:rPr>
              <a:t>4.7.1显示与用户和组相关的信息（id）</a:t>
            </a:r>
            <a:endParaRPr lang="zh-CN" altLang="en-US" sz="3000" dirty="0"/>
          </a:p>
        </p:txBody>
      </p:sp>
      <p:sp>
        <p:nvSpPr>
          <p:cNvPr id="3" name="内容占位符 2"/>
          <p:cNvSpPr>
            <a:spLocks noGrp="1"/>
          </p:cNvSpPr>
          <p:nvPr>
            <p:ph idx="1"/>
          </p:nvPr>
        </p:nvSpPr>
        <p:spPr/>
        <p:txBody>
          <a:bodyPr/>
          <a:lstStyle/>
          <a:p>
            <a:r>
              <a:rPr lang="zh-CN" altLang="en-US" sz="1500" dirty="0"/>
              <a:t>1．功能与用法</a:t>
            </a:r>
          </a:p>
          <a:p>
            <a:r>
              <a:rPr lang="zh-CN" altLang="en-US" sz="1500" dirty="0"/>
              <a:t>id命令用于显示用户的uid、gid及相关信息。其用法为：</a:t>
            </a:r>
          </a:p>
          <a:p>
            <a:r>
              <a:rPr lang="zh-CN" altLang="en-US" sz="1500" dirty="0"/>
              <a:t>  id [options] [username]</a:t>
            </a:r>
          </a:p>
          <a:p>
            <a:r>
              <a:rPr lang="zh-CN" altLang="en-US" sz="1500" dirty="0"/>
              <a:t>2．参数说明</a:t>
            </a:r>
          </a:p>
          <a:p>
            <a:endParaRPr lang="zh-CN" altLang="en-US" sz="1500" dirty="0"/>
          </a:p>
        </p:txBody>
      </p:sp>
      <p:graphicFrame>
        <p:nvGraphicFramePr>
          <p:cNvPr id="4" name="表格 -1"/>
          <p:cNvGraphicFramePr/>
          <p:nvPr/>
        </p:nvGraphicFramePr>
        <p:xfrm>
          <a:off x="346572" y="2895786"/>
          <a:ext cx="6160770" cy="1295880"/>
        </p:xfrm>
        <a:graphic>
          <a:graphicData uri="http://schemas.openxmlformats.org/drawingml/2006/table">
            <a:tbl>
              <a:tblPr firstRow="1" bandRow="1">
                <a:tableStyleId>{5940675A-B579-460E-94D1-54222C63F5DA}</a:tableStyleId>
              </a:tblPr>
              <a:tblGrid>
                <a:gridCol w="693896">
                  <a:extLst>
                    <a:ext uri="{9D8B030D-6E8A-4147-A177-3AD203B41FA5}">
                      <a16:colId xmlns:a16="http://schemas.microsoft.com/office/drawing/2014/main" val="20000"/>
                    </a:ext>
                  </a:extLst>
                </a:gridCol>
                <a:gridCol w="2154555">
                  <a:extLst>
                    <a:ext uri="{9D8B030D-6E8A-4147-A177-3AD203B41FA5}">
                      <a16:colId xmlns:a16="http://schemas.microsoft.com/office/drawing/2014/main" val="20001"/>
                    </a:ext>
                  </a:extLst>
                </a:gridCol>
                <a:gridCol w="579596">
                  <a:extLst>
                    <a:ext uri="{9D8B030D-6E8A-4147-A177-3AD203B41FA5}">
                      <a16:colId xmlns:a16="http://schemas.microsoft.com/office/drawing/2014/main" val="20002"/>
                    </a:ext>
                  </a:extLst>
                </a:gridCol>
                <a:gridCol w="2732723">
                  <a:extLst>
                    <a:ext uri="{9D8B030D-6E8A-4147-A177-3AD203B41FA5}">
                      <a16:colId xmlns:a16="http://schemas.microsoft.com/office/drawing/2014/main" val="20003"/>
                    </a:ext>
                  </a:extLst>
                </a:gridCol>
              </a:tblGrid>
              <a:tr h="305039">
                <a:tc>
                  <a:txBody>
                    <a:bodyPr/>
                    <a:lstStyle/>
                    <a:p>
                      <a:pPr indent="0" algn="ctr">
                        <a:buNone/>
                      </a:pPr>
                      <a:r>
                        <a:rPr lang="zh-CN" altLang="en-US" sz="1100" b="0" dirty="0">
                          <a:latin typeface="Times New Roman" panose="02020603050405020304" pitchFamily="18" charset="0"/>
                          <a:cs typeface="Times New Roman" panose="02020603050405020304" pitchFamily="18" charset="0"/>
                        </a:rPr>
                        <a:t>选</a:t>
                      </a:r>
                      <a:r>
                        <a:rPr lang="zh-CN" altLang="en-US" sz="1100" b="0" dirty="0">
                          <a:latin typeface="宋体" panose="02010600030101010101" pitchFamily="2" charset="-122"/>
                          <a:ea typeface="宋体" panose="02010600030101010101" pitchFamily="2" charset="-122"/>
                          <a:cs typeface="宋体" panose="02010600030101010101" pitchFamily="2" charset="-122"/>
                        </a:rPr>
                        <a:t> </a:t>
                      </a:r>
                      <a:r>
                        <a:rPr lang="zh-CN" altLang="en-US" sz="1100" b="0" dirty="0">
                          <a:latin typeface="Times New Roman" panose="02020603050405020304" pitchFamily="18" charset="0"/>
                          <a:cs typeface="Times New Roman" panose="02020603050405020304" pitchFamily="18" charset="0"/>
                        </a:rPr>
                        <a:t>项</a:t>
                      </a:r>
                      <a:endParaRPr lang="zh-CN" alt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100" b="0">
                          <a:latin typeface="Times New Roman" panose="02020603050405020304" pitchFamily="18" charset="0"/>
                          <a:cs typeface="Times New Roman" panose="02020603050405020304" pitchFamily="18" charset="0"/>
                        </a:rPr>
                        <a:t>功</a:t>
                      </a:r>
                      <a:r>
                        <a:rPr lang="zh-CN" altLang="en-US" sz="1100" b="0">
                          <a:latin typeface="宋体" panose="02010600030101010101" pitchFamily="2" charset="-122"/>
                          <a:ea typeface="宋体" panose="02010600030101010101" pitchFamily="2" charset="-122"/>
                          <a:cs typeface="宋体" panose="02010600030101010101" pitchFamily="2" charset="-122"/>
                        </a:rPr>
                        <a:t> </a:t>
                      </a:r>
                      <a:r>
                        <a:rPr lang="zh-CN" altLang="en-US" sz="1100" b="0">
                          <a:latin typeface="Times New Roman" panose="02020603050405020304" pitchFamily="18" charset="0"/>
                          <a:cs typeface="Times New Roman" panose="02020603050405020304" pitchFamily="18" charset="0"/>
                        </a:rPr>
                        <a:t>能</a:t>
                      </a:r>
                      <a:r>
                        <a:rPr lang="zh-CN" altLang="en-US" sz="1100" b="0">
                          <a:latin typeface="宋体" panose="02010600030101010101" pitchFamily="2" charset="-122"/>
                          <a:ea typeface="宋体" panose="02010600030101010101" pitchFamily="2" charset="-122"/>
                          <a:cs typeface="宋体" panose="02010600030101010101" pitchFamily="2" charset="-122"/>
                        </a:rPr>
                        <a:t> </a:t>
                      </a:r>
                      <a:r>
                        <a:rPr lang="zh-CN" altLang="en-US" sz="1100" b="0">
                          <a:latin typeface="Times New Roman" panose="02020603050405020304" pitchFamily="18" charset="0"/>
                          <a:cs typeface="Times New Roman" panose="02020603050405020304" pitchFamily="18" charset="0"/>
                        </a:rPr>
                        <a:t>描</a:t>
                      </a:r>
                      <a:r>
                        <a:rPr lang="zh-CN" altLang="en-US" sz="1100" b="0">
                          <a:latin typeface="宋体" panose="02010600030101010101" pitchFamily="2" charset="-122"/>
                          <a:ea typeface="宋体" panose="02010600030101010101" pitchFamily="2" charset="-122"/>
                          <a:cs typeface="宋体" panose="02010600030101010101" pitchFamily="2" charset="-122"/>
                        </a:rPr>
                        <a:t> </a:t>
                      </a:r>
                      <a:r>
                        <a:rPr lang="zh-CN" altLang="en-US" sz="1100" b="0">
                          <a:latin typeface="Times New Roman" panose="02020603050405020304" pitchFamily="18" charset="0"/>
                          <a:cs typeface="Times New Roman" panose="02020603050405020304" pitchFamily="18" charset="0"/>
                        </a:rPr>
                        <a:t>述</a:t>
                      </a:r>
                      <a:endParaRPr lang="zh-CN"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100" b="0" dirty="0">
                          <a:latin typeface="Times New Roman" panose="02020603050405020304" pitchFamily="18" charset="0"/>
                          <a:cs typeface="Times New Roman" panose="02020603050405020304" pitchFamily="18" charset="0"/>
                        </a:rPr>
                        <a:t>选 项</a:t>
                      </a:r>
                      <a:endParaRPr lang="zh-CN" alt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100" b="0">
                          <a:latin typeface="Times New Roman" panose="02020603050405020304" pitchFamily="18" charset="0"/>
                          <a:cs typeface="Times New Roman" panose="02020603050405020304" pitchFamily="18" charset="0"/>
                        </a:rPr>
                        <a:t>功</a:t>
                      </a:r>
                      <a:r>
                        <a:rPr lang="zh-CN" altLang="en-US" sz="1100" b="0">
                          <a:latin typeface="宋体" panose="02010600030101010101" pitchFamily="2" charset="-122"/>
                          <a:ea typeface="宋体" panose="02010600030101010101" pitchFamily="2" charset="-122"/>
                          <a:cs typeface="宋体" panose="02010600030101010101" pitchFamily="2" charset="-122"/>
                        </a:rPr>
                        <a:t> </a:t>
                      </a:r>
                      <a:r>
                        <a:rPr lang="zh-CN" altLang="en-US" sz="1100" b="0">
                          <a:latin typeface="Times New Roman" panose="02020603050405020304" pitchFamily="18" charset="0"/>
                          <a:cs typeface="Times New Roman" panose="02020603050405020304" pitchFamily="18" charset="0"/>
                        </a:rPr>
                        <a:t>能</a:t>
                      </a:r>
                      <a:r>
                        <a:rPr lang="zh-CN" altLang="en-US" sz="1100" b="0">
                          <a:latin typeface="宋体" panose="02010600030101010101" pitchFamily="2" charset="-122"/>
                          <a:ea typeface="宋体" panose="02010600030101010101" pitchFamily="2" charset="-122"/>
                          <a:cs typeface="宋体" panose="02010600030101010101" pitchFamily="2" charset="-122"/>
                        </a:rPr>
                        <a:t> </a:t>
                      </a:r>
                      <a:r>
                        <a:rPr lang="zh-CN" altLang="en-US" sz="1100" b="0">
                          <a:latin typeface="Times New Roman" panose="02020603050405020304" pitchFamily="18" charset="0"/>
                          <a:cs typeface="Times New Roman" panose="02020603050405020304" pitchFamily="18" charset="0"/>
                        </a:rPr>
                        <a:t>描</a:t>
                      </a:r>
                      <a:r>
                        <a:rPr lang="zh-CN" altLang="en-US" sz="1100" b="0">
                          <a:latin typeface="宋体" panose="02010600030101010101" pitchFamily="2" charset="-122"/>
                          <a:ea typeface="宋体" panose="02010600030101010101" pitchFamily="2" charset="-122"/>
                          <a:cs typeface="宋体" panose="02010600030101010101" pitchFamily="2" charset="-122"/>
                        </a:rPr>
                        <a:t> </a:t>
                      </a:r>
                      <a:r>
                        <a:rPr lang="zh-CN" altLang="en-US" sz="1100" b="0">
                          <a:latin typeface="Times New Roman" panose="02020603050405020304" pitchFamily="18" charset="0"/>
                          <a:cs typeface="Times New Roman" panose="02020603050405020304" pitchFamily="18" charset="0"/>
                        </a:rPr>
                        <a:t>述</a:t>
                      </a:r>
                      <a:endParaRPr lang="zh-CN"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1">
                <a:tc>
                  <a:txBody>
                    <a:bodyPr/>
                    <a:lstStyle/>
                    <a:p>
                      <a:pPr indent="0" algn="ctr">
                        <a:buNone/>
                      </a:pPr>
                      <a:r>
                        <a:rPr lang="en-US" altLang="zh-CN" sz="1100" b="0">
                          <a:latin typeface="Times New Roman" panose="02020603050405020304" pitchFamily="18" charset="0"/>
                          <a:cs typeface="Times New Roman" panose="02020603050405020304" pitchFamily="18" charset="0"/>
                        </a:rPr>
                        <a:t>-a</a:t>
                      </a:r>
                      <a:endParaRPr lang="en-US" altLang="zh-CN"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100" b="0">
                          <a:latin typeface="Times New Roman" panose="02020603050405020304" pitchFamily="18" charset="0"/>
                          <a:cs typeface="Times New Roman" panose="02020603050405020304" pitchFamily="18" charset="0"/>
                        </a:rPr>
                        <a:t>显示相关的所有</a:t>
                      </a:r>
                      <a:r>
                        <a:rPr lang="en-US" altLang="zh-CN" sz="1100" b="0">
                          <a:latin typeface="Times New Roman" panose="02020603050405020304" pitchFamily="18" charset="0"/>
                          <a:cs typeface="Times New Roman" panose="02020603050405020304" pitchFamily="18" charset="0"/>
                        </a:rPr>
                        <a:t>id</a:t>
                      </a:r>
                      <a:r>
                        <a:rPr lang="zh-CN" altLang="en-US" sz="1100" b="0">
                          <a:latin typeface="Times New Roman" panose="02020603050405020304" pitchFamily="18" charset="0"/>
                          <a:cs typeface="Times New Roman" panose="02020603050405020304" pitchFamily="18" charset="0"/>
                        </a:rPr>
                        <a:t>信息</a:t>
                      </a:r>
                      <a:endParaRPr lang="zh-CN"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100" b="0">
                          <a:latin typeface="Times New Roman" panose="02020603050405020304" pitchFamily="18" charset="0"/>
                          <a:cs typeface="Times New Roman" panose="02020603050405020304" pitchFamily="18" charset="0"/>
                        </a:rPr>
                        <a:t>-n</a:t>
                      </a:r>
                      <a:endParaRPr lang="en-US" altLang="zh-CN"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100" b="0">
                          <a:latin typeface="Times New Roman" panose="02020603050405020304" pitchFamily="18" charset="0"/>
                          <a:cs typeface="Times New Roman" panose="02020603050405020304" pitchFamily="18" charset="0"/>
                        </a:rPr>
                        <a:t>以名字方式显示信息，与</a:t>
                      </a:r>
                      <a:r>
                        <a:rPr lang="en-US" altLang="zh-CN" sz="1100" b="0">
                          <a:latin typeface="Times New Roman" panose="02020603050405020304" pitchFamily="18" charset="0"/>
                          <a:cs typeface="Times New Roman" panose="02020603050405020304" pitchFamily="18" charset="0"/>
                        </a:rPr>
                        <a:t>-u</a:t>
                      </a:r>
                      <a:r>
                        <a:rPr lang="zh-CN" altLang="en-US" sz="1100" b="0">
                          <a:latin typeface="Times New Roman" panose="02020603050405020304" pitchFamily="18" charset="0"/>
                          <a:cs typeface="Times New Roman" panose="02020603050405020304" pitchFamily="18" charset="0"/>
                        </a:rPr>
                        <a:t>，</a:t>
                      </a:r>
                      <a:r>
                        <a:rPr lang="en-US" altLang="zh-CN" sz="1100" b="0">
                          <a:latin typeface="Times New Roman" panose="02020603050405020304" pitchFamily="18" charset="0"/>
                          <a:cs typeface="Times New Roman" panose="02020603050405020304" pitchFamily="18" charset="0"/>
                        </a:rPr>
                        <a:t>-g</a:t>
                      </a:r>
                      <a:r>
                        <a:rPr lang="zh-CN" altLang="en-US" sz="1100" b="0">
                          <a:latin typeface="Times New Roman" panose="02020603050405020304" pitchFamily="18" charset="0"/>
                          <a:cs typeface="Times New Roman" panose="02020603050405020304" pitchFamily="18" charset="0"/>
                        </a:rPr>
                        <a:t>，</a:t>
                      </a:r>
                      <a:r>
                        <a:rPr lang="en-US" altLang="zh-CN" sz="1100" b="0">
                          <a:latin typeface="Times New Roman" panose="02020603050405020304" pitchFamily="18" charset="0"/>
                          <a:cs typeface="Times New Roman" panose="02020603050405020304" pitchFamily="18" charset="0"/>
                        </a:rPr>
                        <a:t>-G</a:t>
                      </a:r>
                      <a:r>
                        <a:rPr lang="zh-CN" altLang="en-US" sz="1100" b="0">
                          <a:latin typeface="Times New Roman" panose="02020603050405020304" pitchFamily="18" charset="0"/>
                          <a:cs typeface="Times New Roman" panose="02020603050405020304" pitchFamily="18" charset="0"/>
                        </a:rPr>
                        <a:t>配合使用</a:t>
                      </a:r>
                      <a:endParaRPr lang="zh-CN"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1">
                <a:tc>
                  <a:txBody>
                    <a:bodyPr/>
                    <a:lstStyle/>
                    <a:p>
                      <a:pPr indent="0" algn="ctr">
                        <a:buNone/>
                      </a:pPr>
                      <a:r>
                        <a:rPr lang="en-US" altLang="zh-CN" sz="1100" b="0">
                          <a:latin typeface="Times New Roman" panose="02020603050405020304" pitchFamily="18" charset="0"/>
                          <a:cs typeface="Times New Roman" panose="02020603050405020304" pitchFamily="18" charset="0"/>
                        </a:rPr>
                        <a:t>-g</a:t>
                      </a:r>
                      <a:endParaRPr lang="en-US" altLang="zh-CN"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100" b="0">
                          <a:latin typeface="Times New Roman" panose="02020603050405020304" pitchFamily="18" charset="0"/>
                          <a:cs typeface="Times New Roman" panose="02020603050405020304" pitchFamily="18" charset="0"/>
                        </a:rPr>
                        <a:t>显示用户有效</a:t>
                      </a:r>
                      <a:r>
                        <a:rPr lang="en-US" altLang="zh-CN" sz="1100" b="0">
                          <a:latin typeface="Times New Roman" panose="02020603050405020304" pitchFamily="18" charset="0"/>
                          <a:cs typeface="Times New Roman" panose="02020603050405020304" pitchFamily="18" charset="0"/>
                        </a:rPr>
                        <a:t>gid</a:t>
                      </a:r>
                      <a:endParaRPr lang="zh-CN"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100" b="0">
                          <a:latin typeface="Times New Roman" panose="02020603050405020304" pitchFamily="18" charset="0"/>
                          <a:cs typeface="Times New Roman" panose="02020603050405020304" pitchFamily="18" charset="0"/>
                        </a:rPr>
                        <a:t>-r</a:t>
                      </a:r>
                      <a:endParaRPr lang="en-US" altLang="zh-CN"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100" b="0">
                          <a:latin typeface="Times New Roman" panose="02020603050405020304" pitchFamily="18" charset="0"/>
                          <a:cs typeface="Times New Roman" panose="02020603050405020304" pitchFamily="18" charset="0"/>
                        </a:rPr>
                        <a:t>显示真实</a:t>
                      </a:r>
                      <a:r>
                        <a:rPr lang="en-US" altLang="zh-CN" sz="1100" b="0">
                          <a:latin typeface="Times New Roman" panose="02020603050405020304" pitchFamily="18" charset="0"/>
                          <a:cs typeface="Times New Roman" panose="02020603050405020304" pitchFamily="18" charset="0"/>
                        </a:rPr>
                        <a:t>uid</a:t>
                      </a:r>
                      <a:r>
                        <a:rPr lang="zh-CN" altLang="en-US" sz="1100" b="0">
                          <a:latin typeface="Times New Roman" panose="02020603050405020304" pitchFamily="18" charset="0"/>
                          <a:cs typeface="Times New Roman" panose="02020603050405020304" pitchFamily="18" charset="0"/>
                        </a:rPr>
                        <a:t>或</a:t>
                      </a:r>
                      <a:r>
                        <a:rPr lang="en-US" altLang="zh-CN" sz="1100" b="0">
                          <a:latin typeface="Times New Roman" panose="02020603050405020304" pitchFamily="18" charset="0"/>
                          <a:cs typeface="Times New Roman" panose="02020603050405020304" pitchFamily="18" charset="0"/>
                        </a:rPr>
                        <a:t>gid</a:t>
                      </a:r>
                      <a:r>
                        <a:rPr lang="zh-CN" altLang="en-US" sz="1100" b="0">
                          <a:latin typeface="Times New Roman" panose="02020603050405020304" pitchFamily="18" charset="0"/>
                          <a:cs typeface="Times New Roman" panose="02020603050405020304" pitchFamily="18" charset="0"/>
                        </a:rPr>
                        <a:t>，与</a:t>
                      </a:r>
                      <a:r>
                        <a:rPr lang="en-US" altLang="zh-CN" sz="1100" b="0">
                          <a:latin typeface="Times New Roman" panose="02020603050405020304" pitchFamily="18" charset="0"/>
                          <a:cs typeface="Times New Roman" panose="02020603050405020304" pitchFamily="18" charset="0"/>
                        </a:rPr>
                        <a:t>-u,-g,-G</a:t>
                      </a:r>
                      <a:r>
                        <a:rPr lang="zh-CN" altLang="en-US" sz="1100" b="0">
                          <a:latin typeface="Times New Roman" panose="02020603050405020304" pitchFamily="18" charset="0"/>
                          <a:cs typeface="Times New Roman" panose="02020603050405020304" pitchFamily="18" charset="0"/>
                        </a:rPr>
                        <a:t>配合使用</a:t>
                      </a:r>
                      <a:endParaRPr lang="zh-CN"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039">
                <a:tc>
                  <a:txBody>
                    <a:bodyPr/>
                    <a:lstStyle/>
                    <a:p>
                      <a:pPr indent="0" algn="ctr">
                        <a:buNone/>
                      </a:pPr>
                      <a:r>
                        <a:rPr lang="en-US" altLang="zh-CN" sz="1100" b="0">
                          <a:latin typeface="Times New Roman" panose="02020603050405020304" pitchFamily="18" charset="0"/>
                          <a:cs typeface="Times New Roman" panose="02020603050405020304" pitchFamily="18" charset="0"/>
                        </a:rPr>
                        <a:t>-G</a:t>
                      </a:r>
                      <a:endParaRPr lang="en-US" altLang="zh-CN"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100" b="0">
                          <a:latin typeface="Times New Roman" panose="02020603050405020304" pitchFamily="18" charset="0"/>
                          <a:cs typeface="Times New Roman" panose="02020603050405020304" pitchFamily="18" charset="0"/>
                        </a:rPr>
                        <a:t>显示用户所归属的其他组</a:t>
                      </a:r>
                      <a:endParaRPr lang="zh-CN"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100" b="0" dirty="0">
                          <a:latin typeface="Times New Roman" panose="02020603050405020304" pitchFamily="18" charset="0"/>
                          <a:cs typeface="Times New Roman" panose="02020603050405020304" pitchFamily="18" charset="0"/>
                        </a:rPr>
                        <a:t>-u</a:t>
                      </a:r>
                      <a:endParaRPr lang="en-US" altLang="zh-CN"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100" b="0" dirty="0">
                          <a:latin typeface="Times New Roman" panose="02020603050405020304" pitchFamily="18" charset="0"/>
                          <a:cs typeface="Times New Roman" panose="02020603050405020304" pitchFamily="18" charset="0"/>
                        </a:rPr>
                        <a:t>显示有效</a:t>
                      </a:r>
                      <a:r>
                        <a:rPr lang="en-US" altLang="zh-CN" sz="1100" b="0" dirty="0" err="1">
                          <a:latin typeface="Times New Roman" panose="02020603050405020304" pitchFamily="18" charset="0"/>
                          <a:cs typeface="Times New Roman" panose="02020603050405020304" pitchFamily="18" charset="0"/>
                        </a:rPr>
                        <a:t>uid</a:t>
                      </a:r>
                      <a:r>
                        <a:rPr lang="zh-CN" altLang="en-US" sz="1100" b="0" dirty="0">
                          <a:latin typeface="Times New Roman" panose="02020603050405020304" pitchFamily="18" charset="0"/>
                          <a:cs typeface="Times New Roman" panose="02020603050405020304" pitchFamily="18" charset="0"/>
                        </a:rPr>
                        <a:t>，而非真实</a:t>
                      </a:r>
                      <a:r>
                        <a:rPr lang="en-US" altLang="zh-CN" sz="1100" b="0" dirty="0" err="1">
                          <a:latin typeface="Times New Roman" panose="02020603050405020304" pitchFamily="18" charset="0"/>
                          <a:cs typeface="Times New Roman" panose="02020603050405020304" pitchFamily="18" charset="0"/>
                        </a:rPr>
                        <a:t>uid</a:t>
                      </a:r>
                      <a:endParaRPr lang="zh-CN" alt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3371" y="555422"/>
            <a:ext cx="6377940" cy="648176"/>
          </a:xfrm>
        </p:spPr>
        <p:txBody>
          <a:bodyPr/>
          <a:lstStyle/>
          <a:p>
            <a:r>
              <a:rPr lang="zh-CN" altLang="en-US" sz="3000" dirty="0">
                <a:sym typeface="+mn-ea"/>
              </a:rPr>
              <a:t>4.7.1显示与用户和组相关的信息（id）</a:t>
            </a:r>
            <a:endParaRPr lang="zh-CN" altLang="en-US" sz="3000" dirty="0"/>
          </a:p>
        </p:txBody>
      </p:sp>
      <p:sp>
        <p:nvSpPr>
          <p:cNvPr id="3" name="内容占位符 2"/>
          <p:cNvSpPr>
            <a:spLocks noGrp="1"/>
          </p:cNvSpPr>
          <p:nvPr>
            <p:ph idx="1"/>
          </p:nvPr>
        </p:nvSpPr>
        <p:spPr/>
        <p:txBody>
          <a:bodyPr/>
          <a:lstStyle/>
          <a:p>
            <a:r>
              <a:rPr lang="zh-CN" altLang="en-US" sz="2100">
                <a:sym typeface="+mn-ea"/>
              </a:rPr>
              <a:t>3．id使用示例</a:t>
            </a:r>
            <a:endParaRPr lang="zh-CN" altLang="en-US" sz="2100"/>
          </a:p>
          <a:p>
            <a:r>
              <a:rPr lang="en-US" altLang="zh-CN" sz="2100"/>
              <a:t>$ </a:t>
            </a:r>
            <a:r>
              <a:rPr lang="zh-CN" altLang="en-US" sz="2100"/>
              <a:t>id -G </a:t>
            </a:r>
            <a:r>
              <a:rPr lang="en-US" altLang="zh-CN" sz="2100"/>
              <a:t>-</a:t>
            </a:r>
            <a:r>
              <a:rPr lang="zh-CN" altLang="en-US" sz="2100"/>
              <a:t>n	#以组名方式显示自己的gid信息</a:t>
            </a:r>
          </a:p>
          <a:p>
            <a:r>
              <a:rPr lang="en-US" altLang="zh-CN" sz="2100"/>
              <a:t>$ </a:t>
            </a:r>
            <a:r>
              <a:rPr lang="zh-CN" altLang="en-US" sz="2100"/>
              <a:t>id ftp		#显示指定用户(ftp)的id信息</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700" dirty="0"/>
              <a:t>4.7.2  显示已登录用户的信息（who）</a:t>
            </a:r>
          </a:p>
        </p:txBody>
      </p:sp>
      <p:sp>
        <p:nvSpPr>
          <p:cNvPr id="3" name="内容占位符 2"/>
          <p:cNvSpPr>
            <a:spLocks noGrp="1"/>
          </p:cNvSpPr>
          <p:nvPr>
            <p:ph idx="1"/>
          </p:nvPr>
        </p:nvSpPr>
        <p:spPr/>
        <p:txBody>
          <a:bodyPr/>
          <a:lstStyle/>
          <a:p>
            <a:r>
              <a:rPr lang="zh-CN" altLang="en-US" sz="1800" dirty="0"/>
              <a:t>1．功能与用法</a:t>
            </a:r>
          </a:p>
          <a:p>
            <a:r>
              <a:rPr lang="zh-CN" altLang="en-US" sz="1800" dirty="0"/>
              <a:t>who命令用于显示系统中已登录用户的信息。其用法为：</a:t>
            </a:r>
          </a:p>
          <a:p>
            <a:r>
              <a:rPr lang="zh-CN" altLang="en-US" sz="1800" dirty="0"/>
              <a:t>who [options] [FILE | ARG1 ARG2]</a:t>
            </a:r>
          </a:p>
          <a:p>
            <a:r>
              <a:rPr lang="zh-CN" altLang="en-US" sz="1800" dirty="0"/>
              <a:t>在文件/var/log/utmp和/var/run/wtmp中记录有系统运行和用户登录、工作等信息，who命令可以使用它。若不指定FILE文件，则who命令使用这两个文件。一般不指定FILE。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2．参数说明</a:t>
            </a:r>
          </a:p>
        </p:txBody>
      </p:sp>
      <p:graphicFrame>
        <p:nvGraphicFramePr>
          <p:cNvPr id="4" name="表格 3"/>
          <p:cNvGraphicFramePr/>
          <p:nvPr>
            <p:custDataLst>
              <p:tags r:id="rId1"/>
            </p:custDataLst>
          </p:nvPr>
        </p:nvGraphicFramePr>
        <p:xfrm>
          <a:off x="620554" y="1680210"/>
          <a:ext cx="5981225" cy="2472688"/>
        </p:xfrm>
        <a:graphic>
          <a:graphicData uri="http://schemas.openxmlformats.org/drawingml/2006/table">
            <a:tbl>
              <a:tblPr firstRow="1" bandRow="1">
                <a:tableStyleId>{5940675A-B579-460E-94D1-54222C63F5DA}</a:tableStyleId>
              </a:tblPr>
              <a:tblGrid>
                <a:gridCol w="651034">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gridCol w="888683">
                  <a:extLst>
                    <a:ext uri="{9D8B030D-6E8A-4147-A177-3AD203B41FA5}">
                      <a16:colId xmlns:a16="http://schemas.microsoft.com/office/drawing/2014/main" val="20002"/>
                    </a:ext>
                  </a:extLst>
                </a:gridCol>
                <a:gridCol w="2193608">
                  <a:extLst>
                    <a:ext uri="{9D8B030D-6E8A-4147-A177-3AD203B41FA5}">
                      <a16:colId xmlns:a16="http://schemas.microsoft.com/office/drawing/2014/main" val="20003"/>
                    </a:ext>
                  </a:extLst>
                </a:gridCol>
              </a:tblGrid>
              <a:tr h="309086">
                <a:tc>
                  <a:txBody>
                    <a:bodyPr/>
                    <a:lstStyle/>
                    <a:p>
                      <a:pPr indent="0" algn="ctr">
                        <a:buNone/>
                      </a:pPr>
                      <a:r>
                        <a:rPr lang="en-US" sz="1200" b="0">
                          <a:latin typeface="Times New Roman" panose="02020603050405020304" pitchFamily="18" charset="0"/>
                          <a:cs typeface="Times New Roman" panose="02020603050405020304" pitchFamily="18" charset="0"/>
                        </a:rPr>
                        <a:t>选</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项</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功</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能</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描</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述</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选</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项</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功</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能</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描</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述</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08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-a</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显示所有信息</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-p</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显示由init派生的活动进程</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08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-b</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显示系统最后一次启动时间</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-q</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a:t>
                      </a:r>
                      <a:r>
                        <a:rPr lang="en-US" sz="1200">
                          <a:latin typeface="Times New Roman" panose="02020603050405020304" pitchFamily="18" charset="0"/>
                          <a:cs typeface="Times New Roman" panose="02020603050405020304" pitchFamily="18" charset="0"/>
                          <a:sym typeface="+mn-ea"/>
                        </a:rPr>
                        <a:t>所有</a:t>
                      </a:r>
                      <a:r>
                        <a:rPr lang="en-US" sz="1200" b="0">
                          <a:latin typeface="Times New Roman" panose="02020603050405020304" pitchFamily="18" charset="0"/>
                          <a:cs typeface="Times New Roman" panose="02020603050405020304" pitchFamily="18" charset="0"/>
                        </a:rPr>
                        <a:t>已登录用户名和</a:t>
                      </a:r>
                      <a:r>
                        <a:rPr lang="zh-CN" sz="1200" b="0">
                          <a:latin typeface="Times New Roman" panose="02020603050405020304" pitchFamily="18" charset="0"/>
                          <a:cs typeface="Times New Roman" panose="02020603050405020304" pitchFamily="18" charset="0"/>
                        </a:rPr>
                        <a:t>数量</a:t>
                      </a:r>
                      <a:endParaRPr lang="zh-C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08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显示僵尸进程信息</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显示系统的当前运行级别</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08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显示标题头信息</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以</a:t>
                      </a:r>
                      <a:r>
                        <a:rPr lang="en-US" sz="1200" b="0">
                          <a:latin typeface="宋体" panose="02010600030101010101" pitchFamily="2" charset="-122"/>
                          <a:ea typeface="宋体" panose="02010600030101010101" pitchFamily="2" charset="-122"/>
                          <a:cs typeface="宋体" panose="02010600030101010101" pitchFamily="2" charset="-122"/>
                        </a:rPr>
                        <a:t>（默认）短</a:t>
                      </a:r>
                      <a:r>
                        <a:rPr lang="en-US" sz="1200" b="0">
                          <a:latin typeface="Times New Roman" panose="02020603050405020304" pitchFamily="18" charset="0"/>
                          <a:cs typeface="Times New Roman" panose="02020603050405020304" pitchFamily="18" charset="0"/>
                        </a:rPr>
                        <a:t>格式显示</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908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宋体" panose="02010600030101010101" pitchFamily="2" charset="-122"/>
                          <a:ea typeface="宋体" panose="02010600030101010101" pitchFamily="2" charset="-122"/>
                          <a:cs typeface="宋体" panose="02010600030101010101" pitchFamily="2" charset="-122"/>
                        </a:rPr>
                        <a:t>显示登录进程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-T, -w</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显示用户的状态信息：+，-或?</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908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-m</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宋体" panose="02010600030101010101" pitchFamily="2" charset="-122"/>
                          <a:ea typeface="宋体" panose="02010600030101010101" pitchFamily="2" charset="-122"/>
                          <a:cs typeface="宋体" panose="02010600030101010101" pitchFamily="2" charset="-122"/>
                        </a:rPr>
                        <a:t>只显示与本终端相关的信息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--message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宋体" panose="02010600030101010101" pitchFamily="2" charset="-122"/>
                          <a:ea typeface="宋体" panose="02010600030101010101" pitchFamily="2" charset="-122"/>
                          <a:cs typeface="宋体" panose="02010600030101010101" pitchFamily="2" charset="-122"/>
                        </a:rPr>
                        <a:t>同-T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9086">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显示时钟最后一</a:t>
                      </a:r>
                      <a:r>
                        <a:rPr lang="en-US" sz="1200" b="0">
                          <a:latin typeface="宋体" panose="02010600030101010101" pitchFamily="2" charset="-122"/>
                          <a:ea typeface="宋体" panose="02010600030101010101" pitchFamily="2" charset="-122"/>
                          <a:cs typeface="宋体" panose="02010600030101010101" pitchFamily="2" charset="-122"/>
                        </a:rPr>
                        <a:t>次</a:t>
                      </a:r>
                      <a:r>
                        <a:rPr lang="en-US" sz="1200" b="0">
                          <a:latin typeface="Times New Roman" panose="02020603050405020304" pitchFamily="18" charset="0"/>
                          <a:cs typeface="Times New Roman" panose="02020603050405020304" pitchFamily="18" charset="0"/>
                        </a:rPr>
                        <a:t>修改时间</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-u</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显示</a:t>
                      </a:r>
                      <a:r>
                        <a:rPr lang="en-US" sz="1200" b="0">
                          <a:latin typeface="宋体" panose="02010600030101010101" pitchFamily="2" charset="-122"/>
                          <a:ea typeface="宋体" panose="02010600030101010101" pitchFamily="2" charset="-122"/>
                          <a:cs typeface="宋体" panose="02010600030101010101" pitchFamily="2" charset="-122"/>
                        </a:rPr>
                        <a:t>已经登录的</a:t>
                      </a:r>
                      <a:r>
                        <a:rPr lang="en-US" sz="1200" b="0">
                          <a:latin typeface="Times New Roman" panose="02020603050405020304" pitchFamily="18" charset="0"/>
                          <a:cs typeface="Times New Roman" panose="02020603050405020304" pitchFamily="18" charset="0"/>
                        </a:rPr>
                        <a:t>用户</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3．示例</a:t>
            </a:r>
          </a:p>
        </p:txBody>
      </p:sp>
      <p:sp>
        <p:nvSpPr>
          <p:cNvPr id="3" name="内容占位符 2"/>
          <p:cNvSpPr>
            <a:spLocks noGrp="1"/>
          </p:cNvSpPr>
          <p:nvPr>
            <p:ph idx="1"/>
          </p:nvPr>
        </p:nvSpPr>
        <p:spPr/>
        <p:txBody>
          <a:bodyPr/>
          <a:lstStyle/>
          <a:p>
            <a:r>
              <a:rPr lang="zh-CN" altLang="en-US" sz="1800" dirty="0">
                <a:sym typeface="+mn-ea"/>
              </a:rPr>
              <a:t>$ who 		#显示所有正在系统中工作的用户信息</a:t>
            </a:r>
          </a:p>
          <a:p>
            <a:r>
              <a:rPr lang="zh-CN" altLang="en-US" sz="1800" dirty="0">
                <a:sym typeface="+mn-ea"/>
              </a:rPr>
              <a:t>$ who -H 		#内容同上，并显示标题</a:t>
            </a:r>
          </a:p>
          <a:p>
            <a:r>
              <a:rPr lang="zh-CN" altLang="en-US" sz="1800" dirty="0">
                <a:sym typeface="+mn-ea"/>
              </a:rPr>
              <a:t>$ who -r 		#显示系统当前的运行级别</a:t>
            </a:r>
          </a:p>
          <a:p>
            <a:r>
              <a:rPr lang="zh-CN" altLang="en-US" sz="1800" dirty="0">
                <a:sym typeface="+mn-ea"/>
              </a:rPr>
              <a:t>$ who -m  </a:t>
            </a:r>
            <a:r>
              <a:rPr lang="en-US" altLang="zh-CN" sz="1800" dirty="0">
                <a:sym typeface="+mn-ea"/>
              </a:rPr>
              <a:t>	</a:t>
            </a:r>
            <a:r>
              <a:rPr lang="zh-CN" altLang="en-US" sz="1800" dirty="0">
                <a:sym typeface="+mn-ea"/>
              </a:rPr>
              <a:t>#显示只与本终端相关信息，即自己的信息</a:t>
            </a:r>
          </a:p>
          <a:p>
            <a:r>
              <a:rPr lang="en-US" altLang="zh-CN" sz="1800" dirty="0">
                <a:sym typeface="+mn-ea"/>
              </a:rPr>
              <a:t>$ </a:t>
            </a:r>
            <a:r>
              <a:rPr lang="zh-CN" altLang="en-US" sz="1800" dirty="0">
                <a:sym typeface="+mn-ea"/>
              </a:rPr>
              <a:t>who am i 	#同上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4.2  与用户和组管理相关的文件</a:t>
            </a:r>
          </a:p>
        </p:txBody>
      </p:sp>
      <p:sp>
        <p:nvSpPr>
          <p:cNvPr id="3" name="内容占位符 2"/>
          <p:cNvSpPr>
            <a:spLocks noGrp="1"/>
          </p:cNvSpPr>
          <p:nvPr>
            <p:ph idx="1"/>
          </p:nvPr>
        </p:nvSpPr>
        <p:spPr/>
        <p:txBody>
          <a:bodyPr/>
          <a:lstStyle/>
          <a:p>
            <a:r>
              <a:rPr lang="zh-CN" altLang="en-US"/>
              <a:t>与用户管理相关文件有/etc/passwd、/etc/shadow、/etc/group、/etc/default/useradd、/etc/login.defs和/etc/skel等，用于对用户设置和登录项目进行控制。</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700" dirty="0"/>
              <a:t>4.7.3  显示使用者的用户名（whoami）</a:t>
            </a:r>
          </a:p>
        </p:txBody>
      </p:sp>
      <p:sp>
        <p:nvSpPr>
          <p:cNvPr id="3" name="内容占位符 2"/>
          <p:cNvSpPr>
            <a:spLocks noGrp="1"/>
          </p:cNvSpPr>
          <p:nvPr>
            <p:ph idx="1"/>
          </p:nvPr>
        </p:nvSpPr>
        <p:spPr/>
        <p:txBody>
          <a:bodyPr/>
          <a:lstStyle/>
          <a:p>
            <a:r>
              <a:rPr lang="zh-CN" altLang="en-US" dirty="0"/>
              <a:t>whoami命令用于显示与当前有效id相关的用户名，也就是显示使用者自己的用户名，功能相当于id -un。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100"/>
              <a:t>4.7.4  控制是否显示其他用户发来的信息（mesg）</a:t>
            </a:r>
          </a:p>
        </p:txBody>
      </p:sp>
      <p:sp>
        <p:nvSpPr>
          <p:cNvPr id="3" name="内容占位符 2"/>
          <p:cNvSpPr>
            <a:spLocks noGrp="1"/>
          </p:cNvSpPr>
          <p:nvPr>
            <p:ph idx="1"/>
          </p:nvPr>
        </p:nvSpPr>
        <p:spPr/>
        <p:txBody>
          <a:bodyPr/>
          <a:lstStyle/>
          <a:p>
            <a:r>
              <a:rPr lang="zh-CN" altLang="en-US" sz="1800"/>
              <a:t>mesg用来显示或设置当前终端是否允许其他用户写，或是否允许其他用户向本终端发信息，其用法为：</a:t>
            </a:r>
          </a:p>
          <a:p>
            <a:r>
              <a:rPr lang="zh-CN" altLang="en-US" sz="1800"/>
              <a:t>mesg [n|y]</a:t>
            </a:r>
          </a:p>
          <a:p>
            <a:r>
              <a:rPr lang="zh-CN" altLang="en-US" sz="1800"/>
              <a:t>参数y表示允许；n表示不允许。当带无参数运行mesg时，显示当前的接收状态。</a:t>
            </a:r>
          </a:p>
          <a:p>
            <a:r>
              <a:rPr lang="zh-CN" altLang="en-US" sz="1800"/>
              <a:t>不论如何，mesg不能阻止root或同名用户发来的信息。</a:t>
            </a:r>
          </a:p>
          <a:p>
            <a:r>
              <a:rPr lang="zh-CN" altLang="en-US" sz="1800"/>
              <a:t>终端所能接收的信息可能来自write或</a:t>
            </a:r>
            <a:r>
              <a:rPr lang="en-US" altLang="zh-CN" sz="1800"/>
              <a:t>wall</a:t>
            </a:r>
            <a:r>
              <a:rPr lang="zh-CN" altLang="en-US" sz="1800"/>
              <a:t>等，也可能来其它程序的输出重定向。</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4.7.5  向系统中的指定用户发信息（write）</a:t>
            </a:r>
          </a:p>
        </p:txBody>
      </p:sp>
      <p:sp>
        <p:nvSpPr>
          <p:cNvPr id="3" name="内容占位符 2"/>
          <p:cNvSpPr>
            <a:spLocks noGrp="1"/>
          </p:cNvSpPr>
          <p:nvPr>
            <p:ph idx="1"/>
          </p:nvPr>
        </p:nvSpPr>
        <p:spPr/>
        <p:txBody>
          <a:bodyPr/>
          <a:lstStyle/>
          <a:p>
            <a:r>
              <a:rPr lang="zh-CN" altLang="en-US" sz="1800" dirty="0"/>
              <a:t>write用于向系统中的指定用户发送信息，其用法为：</a:t>
            </a:r>
          </a:p>
          <a:p>
            <a:pPr lvl="1"/>
            <a:r>
              <a:rPr lang="zh-CN" altLang="en-US" sz="1575" dirty="0"/>
              <a:t>write user [tty]</a:t>
            </a:r>
          </a:p>
          <a:p>
            <a:r>
              <a:rPr lang="zh-CN" altLang="en-US" sz="1800" dirty="0"/>
              <a:t>user为用户名，tty为</a:t>
            </a:r>
            <a:r>
              <a:rPr lang="zh-CN" altLang="en-US" sz="1800" dirty="0">
                <a:sym typeface="+mn-ea"/>
              </a:rPr>
              <a:t>user</a:t>
            </a:r>
            <a:r>
              <a:rPr lang="zh-CN" altLang="en-US" sz="1800" dirty="0"/>
              <a:t>所用的终端名。当向系统中同名用户之一发信息时，需要指定终端名。</a:t>
            </a:r>
          </a:p>
          <a:p>
            <a:r>
              <a:rPr lang="zh-CN" altLang="en-US" sz="1800" dirty="0"/>
              <a:t>若使用输入重定向，则从输入文件中读取信息，发送完毕后结束；否则从终端键盘逐行读取，直到用户输入^D结束</a:t>
            </a:r>
            <a:r>
              <a:rPr lang="zh-CN" altLang="en-US" sz="1800" dirty="0">
                <a:sym typeface="+mn-ea"/>
              </a:rPr>
              <a:t>或^C中止操作</a:t>
            </a:r>
            <a:r>
              <a:rPr lang="zh-CN" altLang="en-US" sz="1800" dirty="0"/>
              <a:t>。如果对方也使用write向自己发信息，则两者可以“聊天”。</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100" dirty="0"/>
              <a:t>4.7.</a:t>
            </a:r>
            <a:r>
              <a:rPr lang="en-US" altLang="zh-CN" sz="2100" dirty="0"/>
              <a:t>6</a:t>
            </a:r>
            <a:r>
              <a:rPr lang="zh-CN" altLang="en-US" sz="2100" dirty="0"/>
              <a:t>  向系统中已登录的所有用户发信息（wall）</a:t>
            </a:r>
          </a:p>
        </p:txBody>
      </p:sp>
      <p:sp>
        <p:nvSpPr>
          <p:cNvPr id="3" name="内容占位符 2"/>
          <p:cNvSpPr>
            <a:spLocks noGrp="1"/>
          </p:cNvSpPr>
          <p:nvPr>
            <p:ph idx="1"/>
          </p:nvPr>
        </p:nvSpPr>
        <p:spPr/>
        <p:txBody>
          <a:bodyPr/>
          <a:lstStyle/>
          <a:p>
            <a:r>
              <a:rPr lang="zh-CN" altLang="en-US" sz="1800" dirty="0"/>
              <a:t>wall（write to all）功能是向登录到系统中工作的所有用户发送广播信息，其用法为：</a:t>
            </a:r>
          </a:p>
          <a:p>
            <a:r>
              <a:rPr lang="zh-CN" altLang="en-US" sz="1800" dirty="0"/>
              <a:t>  wall [file]</a:t>
            </a:r>
          </a:p>
          <a:p>
            <a:r>
              <a:rPr lang="zh-CN" altLang="en-US" sz="1800" dirty="0"/>
              <a:t>file为事先准备好的文件。当不带参数运行时，wall将使用标准输入，用户在输入完毕时按^D结束。</a:t>
            </a:r>
            <a:r>
              <a:rPr lang="zh-CN" altLang="en-US" sz="1800" dirty="0">
                <a:sym typeface="+mn-ea"/>
              </a:rPr>
              <a:t>当用户使用已经准备好的文件内容作为信息发送时，可使用输入重定向。</a:t>
            </a:r>
            <a:endParaRPr lang="en-US" altLang="zh-CN" sz="1800" dirty="0"/>
          </a:p>
          <a:p>
            <a:r>
              <a:rPr lang="zh-CN" altLang="en-US" sz="1800" dirty="0"/>
              <a:t>系统允许发送的信息最多为20行，长行或将被截断。</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a:t>
            </a:r>
            <a:r>
              <a:rPr lang="en-US" altLang="zh-CN"/>
              <a:t>wall</a:t>
            </a:r>
            <a:r>
              <a:rPr lang="zh-CN" altLang="en-US"/>
              <a:t>的说明</a:t>
            </a:r>
          </a:p>
        </p:txBody>
      </p:sp>
      <p:sp>
        <p:nvSpPr>
          <p:cNvPr id="3" name="内容占位符 2"/>
          <p:cNvSpPr>
            <a:spLocks noGrp="1"/>
          </p:cNvSpPr>
          <p:nvPr>
            <p:ph idx="1"/>
          </p:nvPr>
        </p:nvSpPr>
        <p:spPr/>
        <p:txBody>
          <a:bodyPr/>
          <a:lstStyle/>
          <a:p>
            <a:r>
              <a:rPr lang="zh-CN" altLang="en-US" sz="1800" dirty="0"/>
              <a:t>wall的工作可能会受终端接收信息状态的影响（参见mesg），接收信息被禁止的用户终端将不能显示收到的广播信息。但是不论如何，当超级用户或管理员用户使用wall时，每个终端都将收到广播信息，同名用户也可以收到同名用户发送的信息。</a:t>
            </a:r>
          </a:p>
          <a:p>
            <a:r>
              <a:rPr lang="zh-CN" altLang="en-US" sz="1800" dirty="0"/>
              <a:t>wall或</a:t>
            </a:r>
            <a:r>
              <a:rPr lang="zh-CN" altLang="en-US" sz="1800" dirty="0">
                <a:sym typeface="+mn-ea"/>
              </a:rPr>
              <a:t>write等的</a:t>
            </a:r>
            <a:r>
              <a:rPr lang="zh-CN" altLang="en-US" sz="1800" dirty="0"/>
              <a:t>信息可能会扰乱接收者的工作屏幕。当接收的终端正处在透明打印时，收到的信息将会送到终端打印机而造成真正的干扰。其他类型的广播或向指定终端的重定向输出信息也会造成类似干扰，请使用时小心。</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700" dirty="0">
                <a:sym typeface="+mn-ea"/>
              </a:rPr>
              <a:t>4.7.</a:t>
            </a:r>
            <a:r>
              <a:rPr lang="en-US" altLang="zh-CN" sz="2700" dirty="0">
                <a:sym typeface="+mn-ea"/>
              </a:rPr>
              <a:t>7</a:t>
            </a:r>
            <a:r>
              <a:rPr lang="zh-CN" altLang="en-US" sz="2700" dirty="0">
                <a:sym typeface="+mn-ea"/>
              </a:rPr>
              <a:t>  确定用户所使用的终端设备（tty）</a:t>
            </a:r>
            <a:endParaRPr lang="zh-CN" altLang="en-US" sz="2700" dirty="0"/>
          </a:p>
        </p:txBody>
      </p:sp>
      <p:sp>
        <p:nvSpPr>
          <p:cNvPr id="3" name="内容占位符 2"/>
          <p:cNvSpPr>
            <a:spLocks noGrp="1"/>
          </p:cNvSpPr>
          <p:nvPr>
            <p:ph idx="1"/>
          </p:nvPr>
        </p:nvSpPr>
        <p:spPr/>
        <p:txBody>
          <a:bodyPr/>
          <a:lstStyle/>
          <a:p>
            <a:r>
              <a:rPr lang="zh-CN" altLang="en-US" sz="1800" dirty="0"/>
              <a:t>tty用于显示自己使用的终端，以确定使用位置，用法为：</a:t>
            </a:r>
          </a:p>
          <a:p>
            <a:r>
              <a:rPr lang="zh-CN" altLang="en-US" sz="1800" dirty="0"/>
              <a:t>  tty  [-s]</a:t>
            </a:r>
          </a:p>
          <a:p>
            <a:r>
              <a:rPr lang="zh-CN" altLang="en-US" sz="1800" dirty="0"/>
              <a:t>若不使用选项-s，则在命令所用终端上显示所用的终端名。当使用-s时，什么也不输出，只返回状态。</a:t>
            </a:r>
          </a:p>
          <a:p>
            <a:r>
              <a:rPr lang="zh-CN" altLang="en-US" sz="1800" dirty="0"/>
              <a:t>状态为0时，表示命令是在终端上运行的，否则表示是在后台等非终端环境下运行的。</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100" dirty="0"/>
              <a:t>4.7.</a:t>
            </a:r>
            <a:r>
              <a:rPr lang="en-US" altLang="zh-CN" sz="2100" dirty="0"/>
              <a:t>8</a:t>
            </a:r>
            <a:r>
              <a:rPr lang="zh-CN" altLang="en-US" sz="2100" dirty="0"/>
              <a:t>  不退出系统而将自己切换成其他用户（su）</a:t>
            </a:r>
          </a:p>
        </p:txBody>
      </p:sp>
      <p:sp>
        <p:nvSpPr>
          <p:cNvPr id="3" name="内容占位符 2"/>
          <p:cNvSpPr>
            <a:spLocks noGrp="1"/>
          </p:cNvSpPr>
          <p:nvPr>
            <p:ph idx="1"/>
          </p:nvPr>
        </p:nvSpPr>
        <p:spPr/>
        <p:txBody>
          <a:bodyPr/>
          <a:lstStyle/>
          <a:p>
            <a:r>
              <a:rPr lang="zh-CN" altLang="en-US" sz="1800" dirty="0"/>
              <a:t>1．功能与用法</a:t>
            </a:r>
          </a:p>
          <a:p>
            <a:r>
              <a:rPr lang="zh-CN" altLang="en-US" sz="1800" dirty="0"/>
              <a:t>su的功能是在使用者不退出系统的情况下以其他新用户的身份工作，其用法为：</a:t>
            </a:r>
          </a:p>
          <a:p>
            <a:r>
              <a:rPr lang="zh-CN" altLang="en-US" sz="1800" dirty="0"/>
              <a:t>  su [options] [-] [newuser [argument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2．参数说明</a:t>
            </a:r>
          </a:p>
        </p:txBody>
      </p:sp>
      <p:graphicFrame>
        <p:nvGraphicFramePr>
          <p:cNvPr id="4" name="表格 -1"/>
          <p:cNvGraphicFramePr/>
          <p:nvPr>
            <p:custDataLst>
              <p:tags r:id="rId1"/>
            </p:custDataLst>
          </p:nvPr>
        </p:nvGraphicFramePr>
        <p:xfrm>
          <a:off x="691039" y="1678781"/>
          <a:ext cx="5764531" cy="2525320"/>
        </p:xfrm>
        <a:graphic>
          <a:graphicData uri="http://schemas.openxmlformats.org/drawingml/2006/table">
            <a:tbl>
              <a:tblPr firstRow="1" bandRow="1">
                <a:tableStyleId>{5940675A-B579-460E-94D1-54222C63F5DA}</a:tableStyleId>
              </a:tblPr>
              <a:tblGrid>
                <a:gridCol w="1883093">
                  <a:extLst>
                    <a:ext uri="{9D8B030D-6E8A-4147-A177-3AD203B41FA5}">
                      <a16:colId xmlns:a16="http://schemas.microsoft.com/office/drawing/2014/main" val="20000"/>
                    </a:ext>
                  </a:extLst>
                </a:gridCol>
                <a:gridCol w="3881438">
                  <a:extLst>
                    <a:ext uri="{9D8B030D-6E8A-4147-A177-3AD203B41FA5}">
                      <a16:colId xmlns:a16="http://schemas.microsoft.com/office/drawing/2014/main" val="20001"/>
                    </a:ext>
                  </a:extLst>
                </a:gridCol>
              </a:tblGrid>
              <a:tr h="505064">
                <a:tc>
                  <a:txBody>
                    <a:bodyPr/>
                    <a:lstStyle/>
                    <a:p>
                      <a:pPr indent="0" algn="ctr">
                        <a:buNone/>
                      </a:pPr>
                      <a:r>
                        <a:rPr lang="zh-CN" altLang="en-US" sz="1600" b="0">
                          <a:latin typeface="Times New Roman" panose="02020603050405020304" pitchFamily="18" charset="0"/>
                          <a:cs typeface="Times New Roman" panose="02020603050405020304" pitchFamily="18" charset="0"/>
                        </a:rPr>
                        <a:t>选</a:t>
                      </a:r>
                      <a:r>
                        <a:rPr lang="zh-CN" altLang="en-US"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Times New Roman" panose="02020603050405020304" pitchFamily="18" charset="0"/>
                          <a:cs typeface="Times New Roman" panose="02020603050405020304" pitchFamily="18" charset="0"/>
                        </a:rPr>
                        <a:t>项</a:t>
                      </a:r>
                      <a:endParaRPr lang="zh-CN"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latin typeface="Times New Roman" panose="02020603050405020304" pitchFamily="18" charset="0"/>
                          <a:cs typeface="Times New Roman" panose="02020603050405020304" pitchFamily="18" charset="0"/>
                        </a:rPr>
                        <a:t>功</a:t>
                      </a:r>
                      <a:r>
                        <a:rPr lang="zh-CN" altLang="en-US"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Times New Roman" panose="02020603050405020304" pitchFamily="18" charset="0"/>
                          <a:cs typeface="Times New Roman" panose="02020603050405020304" pitchFamily="18" charset="0"/>
                        </a:rPr>
                        <a:t>能</a:t>
                      </a:r>
                      <a:r>
                        <a:rPr lang="zh-CN" altLang="en-US"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Times New Roman" panose="02020603050405020304" pitchFamily="18" charset="0"/>
                          <a:cs typeface="Times New Roman" panose="02020603050405020304" pitchFamily="18" charset="0"/>
                        </a:rPr>
                        <a:t>描</a:t>
                      </a:r>
                      <a:r>
                        <a:rPr lang="zh-CN" altLang="en-US"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Times New Roman" panose="02020603050405020304" pitchFamily="18" charset="0"/>
                          <a:cs typeface="Times New Roman" panose="02020603050405020304" pitchFamily="18" charset="0"/>
                        </a:rPr>
                        <a:t>述</a:t>
                      </a:r>
                      <a:endParaRPr lang="zh-CN"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5064">
                <a:tc>
                  <a:txBody>
                    <a:bodyPr/>
                    <a:lstStyle/>
                    <a:p>
                      <a:pPr indent="0" algn="ctr">
                        <a:buNone/>
                      </a:pPr>
                      <a:r>
                        <a:rPr lang="en-US" altLang="zh-CN" sz="1600" b="0">
                          <a:latin typeface="Times New Roman" panose="02020603050405020304" pitchFamily="18" charset="0"/>
                          <a:cs typeface="Times New Roman" panose="02020603050405020304" pitchFamily="18" charset="0"/>
                        </a:rPr>
                        <a:t>-, -l, --login</a:t>
                      </a:r>
                      <a:endParaRPr lang="zh-CN"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latin typeface="Times New Roman" panose="02020603050405020304" pitchFamily="18" charset="0"/>
                          <a:cs typeface="Times New Roman" panose="02020603050405020304" pitchFamily="18" charset="0"/>
                        </a:rPr>
                        <a:t>以新用户登录方式启动一个</a:t>
                      </a:r>
                      <a:r>
                        <a:rPr lang="en-US" altLang="zh-CN" sz="1600" b="0">
                          <a:latin typeface="Times New Roman" panose="02020603050405020304" pitchFamily="18" charset="0"/>
                          <a:cs typeface="Times New Roman" panose="02020603050405020304" pitchFamily="18" charset="0"/>
                        </a:rPr>
                        <a:t>shell</a:t>
                      </a:r>
                      <a:r>
                        <a:rPr lang="zh-CN" altLang="en-US" sz="1600" b="0">
                          <a:latin typeface="Times New Roman" panose="02020603050405020304" pitchFamily="18" charset="0"/>
                          <a:cs typeface="Times New Roman" panose="02020603050405020304" pitchFamily="18" charset="0"/>
                        </a:rPr>
                        <a:t>，并以新用户环境进行工作</a:t>
                      </a:r>
                      <a:endParaRPr lang="zh-CN"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5064">
                <a:tc>
                  <a:txBody>
                    <a:bodyPr/>
                    <a:lstStyle/>
                    <a:p>
                      <a:pPr indent="0" algn="ctr">
                        <a:buNone/>
                      </a:pPr>
                      <a:r>
                        <a:rPr lang="en-US" altLang="zh-CN" sz="1600" b="0">
                          <a:latin typeface="Times New Roman" panose="02020603050405020304" pitchFamily="18" charset="0"/>
                          <a:cs typeface="Times New Roman" panose="02020603050405020304" pitchFamily="18" charset="0"/>
                        </a:rPr>
                        <a:t>-c , --command=CMD</a:t>
                      </a:r>
                      <a:endParaRPr lang="zh-CN"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latin typeface="Times New Roman" panose="02020603050405020304" pitchFamily="18" charset="0"/>
                          <a:cs typeface="Times New Roman" panose="02020603050405020304" pitchFamily="18" charset="0"/>
                        </a:rPr>
                        <a:t>以新用户身份和环境执行命令</a:t>
                      </a:r>
                      <a:r>
                        <a:rPr lang="en-US" altLang="zh-CN" sz="1600" b="0">
                          <a:latin typeface="Times New Roman" panose="02020603050405020304" pitchFamily="18" charset="0"/>
                          <a:cs typeface="Times New Roman" panose="02020603050405020304" pitchFamily="18" charset="0"/>
                        </a:rPr>
                        <a:t>CMD</a:t>
                      </a:r>
                      <a:endParaRPr lang="zh-CN"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5064">
                <a:tc>
                  <a:txBody>
                    <a:bodyPr/>
                    <a:lstStyle/>
                    <a:p>
                      <a:pPr indent="0" algn="ctr">
                        <a:buNone/>
                      </a:pPr>
                      <a:r>
                        <a:rPr lang="en-US" altLang="zh-CN" sz="1600" b="0">
                          <a:latin typeface="Times New Roman" panose="02020603050405020304" pitchFamily="18" charset="0"/>
                          <a:cs typeface="Times New Roman" panose="02020603050405020304" pitchFamily="18" charset="0"/>
                        </a:rPr>
                        <a:t>-m</a:t>
                      </a:r>
                      <a:r>
                        <a:rPr lang="zh-CN" altLang="en-US" sz="1600" b="0">
                          <a:latin typeface="Times New Roman" panose="02020603050405020304" pitchFamily="18" charset="0"/>
                          <a:cs typeface="Times New Roman" panose="02020603050405020304" pitchFamily="18" charset="0"/>
                        </a:rPr>
                        <a:t>，</a:t>
                      </a:r>
                      <a:r>
                        <a:rPr lang="en-US" altLang="zh-CN" sz="1600" b="0">
                          <a:latin typeface="Times New Roman" panose="02020603050405020304" pitchFamily="18" charset="0"/>
                          <a:cs typeface="Times New Roman" panose="02020603050405020304" pitchFamily="18" charset="0"/>
                        </a:rPr>
                        <a:t>-p</a:t>
                      </a:r>
                      <a:endParaRPr lang="zh-CN"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latin typeface="Times New Roman" panose="02020603050405020304" pitchFamily="18" charset="0"/>
                          <a:cs typeface="Times New Roman" panose="02020603050405020304" pitchFamily="18" charset="0"/>
                        </a:rPr>
                        <a:t>用户切换时，不重新设置环境变量</a:t>
                      </a:r>
                      <a:endParaRPr lang="zh-CN"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5064">
                <a:tc>
                  <a:txBody>
                    <a:bodyPr/>
                    <a:lstStyle/>
                    <a:p>
                      <a:pPr indent="0" algn="ctr">
                        <a:buNone/>
                      </a:pPr>
                      <a:r>
                        <a:rPr lang="en-US" altLang="zh-CN" sz="1600" b="0">
                          <a:latin typeface="Times New Roman" panose="02020603050405020304" pitchFamily="18" charset="0"/>
                          <a:cs typeface="Times New Roman" panose="02020603050405020304" pitchFamily="18" charset="0"/>
                        </a:rPr>
                        <a:t>-s shell</a:t>
                      </a:r>
                      <a:endParaRPr lang="en-US" altLang="zh-CN"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latin typeface="Times New Roman" panose="02020603050405020304" pitchFamily="18" charset="0"/>
                          <a:cs typeface="Times New Roman" panose="02020603050405020304" pitchFamily="18" charset="0"/>
                        </a:rPr>
                        <a:t>切换时指定</a:t>
                      </a:r>
                      <a:r>
                        <a:rPr lang="en-US" altLang="zh-CN" sz="1600" b="0">
                          <a:latin typeface="Times New Roman" panose="02020603050405020304" pitchFamily="18" charset="0"/>
                          <a:cs typeface="Times New Roman" panose="02020603050405020304" pitchFamily="18" charset="0"/>
                        </a:rPr>
                        <a:t>shell</a:t>
                      </a:r>
                      <a:endParaRPr lang="zh-CN"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说明</a:t>
            </a:r>
          </a:p>
        </p:txBody>
      </p:sp>
      <p:sp>
        <p:nvSpPr>
          <p:cNvPr id="3" name="内容占位符 2"/>
          <p:cNvSpPr>
            <a:spLocks noGrp="1"/>
          </p:cNvSpPr>
          <p:nvPr>
            <p:ph idx="1"/>
          </p:nvPr>
        </p:nvSpPr>
        <p:spPr>
          <a:xfrm>
            <a:off x="390050" y="1203598"/>
            <a:ext cx="6326029" cy="3456383"/>
          </a:xfrm>
        </p:spPr>
        <p:txBody>
          <a:bodyPr>
            <a:normAutofit/>
          </a:bodyPr>
          <a:lstStyle/>
          <a:p>
            <a:pPr marL="457200" indent="-285750">
              <a:lnSpc>
                <a:spcPct val="100000"/>
              </a:lnSpc>
              <a:spcBef>
                <a:spcPts val="0"/>
              </a:spcBef>
            </a:pPr>
            <a:r>
              <a:rPr lang="zh-CN" altLang="en-US" sz="1500" dirty="0">
                <a:sym typeface="+mn-ea"/>
              </a:rPr>
              <a:t>若以su newuser方式切换用户，将使用原先的环境，这就形成了新用户使用老环境的问题。而以su - newuser方式切换时，将使用新用户newuser的新环境，犹如退出后重新登录一样。当以新用户身份工作完毕后，变回到原来的自己。交互方式时，按</a:t>
            </a:r>
            <a:r>
              <a:rPr lang="en-US" altLang="zh-CN" sz="1500" dirty="0">
                <a:sym typeface="+mn-ea"/>
              </a:rPr>
              <a:t>^D</a:t>
            </a:r>
            <a:r>
              <a:rPr lang="zh-CN" altLang="en-US" sz="1500" dirty="0">
                <a:sym typeface="+mn-ea"/>
              </a:rPr>
              <a:t>返回。</a:t>
            </a:r>
            <a:endParaRPr lang="zh-CN" altLang="en-US" sz="1500" dirty="0"/>
          </a:p>
          <a:p>
            <a:pPr marL="457200" indent="-285750">
              <a:lnSpc>
                <a:spcPct val="100000"/>
              </a:lnSpc>
              <a:spcBef>
                <a:spcPts val="0"/>
              </a:spcBef>
            </a:pPr>
            <a:r>
              <a:rPr lang="zh-CN" altLang="en-US" sz="1500" dirty="0"/>
              <a:t>当不指定用户newuser时，默认为root。当不指定任务时，将以新用户的身份启动一个shell（$SHELL）；当指定任务时，则以新用户的身份执行任务。在以新用户工作的过程中，有效uid（euid）和有效gid（egid）变为新用户的uid和gid。</a:t>
            </a:r>
          </a:p>
          <a:p>
            <a:pPr marL="457200" indent="-285750">
              <a:lnSpc>
                <a:spcPct val="100000"/>
              </a:lnSpc>
              <a:spcBef>
                <a:spcPts val="0"/>
              </a:spcBef>
            </a:pPr>
            <a:r>
              <a:rPr lang="zh-CN" altLang="en-US" sz="1500" dirty="0"/>
              <a:t>如果要在批处理程序内以另一个用户newuser直接执行某程序cmd，则可用以下形式：</a:t>
            </a:r>
          </a:p>
          <a:p>
            <a:pPr lvl="1" indent="0">
              <a:lnSpc>
                <a:spcPct val="100000"/>
              </a:lnSpc>
              <a:spcBef>
                <a:spcPts val="0"/>
              </a:spcBef>
            </a:pPr>
            <a:r>
              <a:rPr lang="zh-CN" altLang="en-US" sz="1313" dirty="0"/>
              <a:t>su - newuser  -c "cmd args"或su - newuser  --command="cmd args"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3．应用示例</a:t>
            </a:r>
            <a:endParaRPr lang="zh-CN" altLang="en-US"/>
          </a:p>
        </p:txBody>
      </p:sp>
      <p:sp>
        <p:nvSpPr>
          <p:cNvPr id="3" name="内容占位符 2"/>
          <p:cNvSpPr>
            <a:spLocks noGrp="1"/>
          </p:cNvSpPr>
          <p:nvPr>
            <p:ph idx="1"/>
          </p:nvPr>
        </p:nvSpPr>
        <p:spPr/>
        <p:txBody>
          <a:bodyPr/>
          <a:lstStyle/>
          <a:p>
            <a:r>
              <a:rPr sz="1500" dirty="0">
                <a:sym typeface="+mn-ea"/>
              </a:rPr>
              <a:t>$ su 			#切换到超级用户root，需要root的密码</a:t>
            </a:r>
          </a:p>
          <a:p>
            <a:r>
              <a:rPr sz="1500" dirty="0">
                <a:sym typeface="+mn-ea"/>
              </a:rPr>
              <a:t># su newuser 	#切换到用户newuser后使用原环境工作</a:t>
            </a:r>
          </a:p>
          <a:p>
            <a:r>
              <a:rPr sz="1500" dirty="0">
                <a:sym typeface="+mn-ea"/>
              </a:rPr>
              <a:t># su -l newuser 	#切换到用户newuser后使用新用户环境工作</a:t>
            </a:r>
          </a:p>
          <a:p>
            <a:r>
              <a:rPr sz="1500" dirty="0">
                <a:sym typeface="+mn-ea"/>
              </a:rPr>
              <a:t># su - newuser -c "cmd args" #以newuser身份执行"cmd args"</a:t>
            </a:r>
          </a:p>
          <a:p>
            <a:r>
              <a:rPr sz="1500" dirty="0">
                <a:sym typeface="+mn-ea"/>
              </a:rPr>
              <a:t>##以postgres身份登录，使用/bin/sh执行命令/usr/bin/initdb</a:t>
            </a:r>
          </a:p>
          <a:p>
            <a:r>
              <a:rPr sz="1500" dirty="0">
                <a:sym typeface="+mn-ea"/>
              </a:rPr>
              <a:t># su - postgres -s /bin/sh -c "/usr/bin/initdb --pgdata=/var/lib/pgsql &gt; /dev/null 2&gt;&amp;1"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4.2.1  /etc/passwd</a:t>
            </a:r>
          </a:p>
        </p:txBody>
      </p:sp>
      <p:sp>
        <p:nvSpPr>
          <p:cNvPr id="3" name="内容占位符 2"/>
          <p:cNvSpPr>
            <a:spLocks noGrp="1"/>
          </p:cNvSpPr>
          <p:nvPr>
            <p:ph idx="1"/>
          </p:nvPr>
        </p:nvSpPr>
        <p:spPr/>
        <p:txBody>
          <a:bodyPr/>
          <a:lstStyle/>
          <a:p>
            <a:r>
              <a:rPr lang="zh-CN" altLang="en-US" sz="2100" dirty="0"/>
              <a:t>/etc/passwd是系统用户数据库文件，它包括系统内所有已经注册用户的信息。</a:t>
            </a:r>
          </a:p>
          <a:p>
            <a:r>
              <a:rPr lang="zh-CN" altLang="en-US" sz="2100" dirty="0"/>
              <a:t>该文件是一个文本文件，它的每一行描述一个用户的信息，为由“:”分隔的7个字段。结构为：</a:t>
            </a:r>
          </a:p>
          <a:p>
            <a:pPr lvl="1"/>
            <a:r>
              <a:rPr lang="zh-CN" altLang="en-US" dirty="0"/>
              <a:t>username:[password]:uid:gid:[comment]:dir:[shell]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4.7.</a:t>
            </a:r>
            <a:r>
              <a:rPr lang="en-US" altLang="zh-CN" sz="2400" dirty="0"/>
              <a:t>9</a:t>
            </a:r>
            <a:r>
              <a:rPr lang="zh-CN" altLang="en-US" sz="2400" dirty="0"/>
              <a:t>  以其他用户身份执行程序（sudo）</a:t>
            </a:r>
          </a:p>
        </p:txBody>
      </p:sp>
      <p:sp>
        <p:nvSpPr>
          <p:cNvPr id="3" name="内容占位符 2"/>
          <p:cNvSpPr>
            <a:spLocks noGrp="1"/>
          </p:cNvSpPr>
          <p:nvPr>
            <p:ph idx="1"/>
          </p:nvPr>
        </p:nvSpPr>
        <p:spPr/>
        <p:txBody>
          <a:bodyPr/>
          <a:lstStyle/>
          <a:p>
            <a:r>
              <a:rPr lang="zh-CN" altLang="en-US" sz="1500" dirty="0"/>
              <a:t>1．功能及用法</a:t>
            </a:r>
          </a:p>
          <a:p>
            <a:r>
              <a:rPr lang="zh-CN" altLang="en-US" sz="1500" dirty="0"/>
              <a:t>sudo也允许用户以超级用户或其他用户的身份执行命令，其用法为：</a:t>
            </a:r>
          </a:p>
          <a:p>
            <a:pPr lvl="1"/>
            <a:r>
              <a:rPr lang="zh-CN" altLang="en-US" sz="1313" dirty="0"/>
              <a:t>     sudo -h | -K | -k | -V</a:t>
            </a:r>
          </a:p>
          <a:p>
            <a:pPr lvl="1"/>
            <a:r>
              <a:rPr lang="zh-CN" altLang="en-US" sz="1313" dirty="0"/>
              <a:t>     sudo -v [-AknS] [-a type] [-g group] [-h host] [-p prompt] [-u user]</a:t>
            </a:r>
          </a:p>
          <a:p>
            <a:pPr lvl="1"/>
            <a:r>
              <a:rPr lang="zh-CN" altLang="en-US" sz="1313" dirty="0"/>
              <a:t>     sudo -l [-AknS] [-a type] [-g group] [-h host] [-p prompt] [-U user] [-u user] [cmd]</a:t>
            </a:r>
          </a:p>
          <a:p>
            <a:pPr lvl="1"/>
            <a:r>
              <a:rPr lang="zh-CN" altLang="en-US" sz="1313" dirty="0"/>
              <a:t>     sudo [-AbEHnPS] [-a type] [-g group] [-h host] [-p prompt] ... [-i | -s] [cmd]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2．参数及说明</a:t>
            </a:r>
          </a:p>
        </p:txBody>
      </p:sp>
      <p:graphicFrame>
        <p:nvGraphicFramePr>
          <p:cNvPr id="6" name="表格 5"/>
          <p:cNvGraphicFramePr/>
          <p:nvPr>
            <p:custDataLst>
              <p:tags r:id="rId1"/>
            </p:custDataLst>
          </p:nvPr>
        </p:nvGraphicFramePr>
        <p:xfrm>
          <a:off x="620554" y="1678305"/>
          <a:ext cx="6060282" cy="2472692"/>
        </p:xfrm>
        <a:graphic>
          <a:graphicData uri="http://schemas.openxmlformats.org/drawingml/2006/table">
            <a:tbl>
              <a:tblPr firstRow="1" bandRow="1">
                <a:tableStyleId>{5940675A-B579-460E-94D1-54222C63F5DA}</a:tableStyleId>
              </a:tblPr>
              <a:tblGrid>
                <a:gridCol w="757238">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797243">
                  <a:extLst>
                    <a:ext uri="{9D8B030D-6E8A-4147-A177-3AD203B41FA5}">
                      <a16:colId xmlns:a16="http://schemas.microsoft.com/office/drawing/2014/main" val="20002"/>
                    </a:ext>
                  </a:extLst>
                </a:gridCol>
                <a:gridCol w="2410301">
                  <a:extLst>
                    <a:ext uri="{9D8B030D-6E8A-4147-A177-3AD203B41FA5}">
                      <a16:colId xmlns:a16="http://schemas.microsoft.com/office/drawing/2014/main" val="20003"/>
                    </a:ext>
                  </a:extLst>
                </a:gridCol>
              </a:tblGrid>
              <a:tr h="343853">
                <a:tc>
                  <a:txBody>
                    <a:bodyPr/>
                    <a:lstStyle/>
                    <a:p>
                      <a:pPr indent="0" algn="ctr">
                        <a:buNone/>
                      </a:pPr>
                      <a:r>
                        <a:rPr lang="en-US" sz="1200" b="0">
                          <a:latin typeface="Times New Roman" panose="02020603050405020304" pitchFamily="18" charset="0"/>
                          <a:cs typeface="Times New Roman" panose="02020603050405020304" pitchFamily="18" charset="0"/>
                        </a:rPr>
                        <a:t>参  数</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意</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义</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参  数</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意</a:t>
                      </a: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b="0">
                          <a:latin typeface="Times New Roman" panose="02020603050405020304" pitchFamily="18" charset="0"/>
                          <a:cs typeface="Times New Roman" panose="02020603050405020304" pitchFamily="18" charset="0"/>
                        </a:rPr>
                        <a:t>义</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-b</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后台执行命令</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-i, --login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宋体" panose="02010600030101010101" pitchFamily="2" charset="-122"/>
                          <a:ea typeface="宋体" panose="02010600030101010101" pitchFamily="2" charset="-122"/>
                          <a:cs typeface="宋体" panose="02010600030101010101" pitchFamily="2" charset="-122"/>
                        </a:rPr>
                        <a:t>登录方式</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-l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列出</a:t>
                      </a:r>
                      <a:r>
                        <a:rPr lang="en-US" sz="1200" b="0">
                          <a:latin typeface="宋体" panose="02010600030101010101" pitchFamily="2" charset="-122"/>
                          <a:ea typeface="宋体" panose="02010600030101010101" pitchFamily="2" charset="-122"/>
                          <a:cs typeface="宋体" panose="02010600030101010101" pitchFamily="2" charset="-122"/>
                        </a:rPr>
                        <a:t>自己</a:t>
                      </a:r>
                      <a:r>
                        <a:rPr lang="zh-CN" altLang="en-US" sz="1200" b="0">
                          <a:latin typeface="宋体" panose="02010600030101010101" pitchFamily="2" charset="-122"/>
                          <a:ea typeface="宋体" panose="02010600030101010101" pitchFamily="2" charset="-122"/>
                          <a:cs typeface="宋体" panose="02010600030101010101" pitchFamily="2" charset="-122"/>
                        </a:rPr>
                        <a:t>可</a:t>
                      </a:r>
                      <a:r>
                        <a:rPr lang="en-US" sz="1200" b="0">
                          <a:latin typeface="宋体" panose="02010600030101010101" pitchFamily="2" charset="-122"/>
                          <a:ea typeface="宋体" panose="02010600030101010101" pitchFamily="2" charset="-122"/>
                          <a:cs typeface="宋体" panose="02010600030101010101" pitchFamily="2" charset="-122"/>
                        </a:rPr>
                        <a:t>使用</a:t>
                      </a:r>
                      <a:r>
                        <a:rPr lang="en-US" sz="1200" b="0">
                          <a:latin typeface="Times New Roman" panose="02020603050405020304" pitchFamily="18" charset="0"/>
                          <a:cs typeface="Times New Roman" panose="02020603050405020304" pitchFamily="18" charset="0"/>
                        </a:rPr>
                        <a:t>sudo执行的命令</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-U user</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宋体" panose="02010600030101010101" pitchFamily="2" charset="-122"/>
                          <a:ea typeface="宋体" panose="02010600030101010101" pitchFamily="2" charset="-122"/>
                          <a:cs typeface="宋体" panose="02010600030101010101" pitchFamily="2" charset="-122"/>
                        </a:rPr>
                        <a:t>与-l配合，列-U所指定user</a:t>
                      </a:r>
                      <a:r>
                        <a:rPr lang="en-US" sz="1200" b="0">
                          <a:latin typeface="Times New Roman" panose="02020603050405020304" pitchFamily="18" charset="0"/>
                          <a:cs typeface="Times New Roman" panose="02020603050405020304" pitchFamily="18" charset="0"/>
                        </a:rPr>
                        <a:t>可以执行的命令</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重置环境变量HOME（默认不</a:t>
                      </a:r>
                      <a:r>
                        <a:rPr lang="en-US" sz="1200" b="0">
                          <a:latin typeface="宋体" panose="02010600030101010101" pitchFamily="2" charset="-122"/>
                          <a:ea typeface="宋体" panose="02010600030101010101" pitchFamily="2" charset="-122"/>
                          <a:cs typeface="宋体" panose="02010600030101010101" pitchFamily="2" charset="-122"/>
                        </a:rPr>
                        <a:t>重置</a:t>
                      </a:r>
                      <a:r>
                        <a:rPr lang="en-US" sz="1200" b="0">
                          <a:latin typeface="Times New Roman" panose="02020603050405020304" pitchFamily="18" charset="0"/>
                          <a:cs typeface="Times New Roman" panose="02020603050405020304" pitchFamily="18" charset="0"/>
                        </a:rPr>
                        <a:t>）</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-p str</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更改密码提示符。%u</a:t>
                      </a:r>
                      <a:r>
                        <a:rPr lang="en-US" sz="1200" b="0">
                          <a:latin typeface="宋体" panose="02010600030101010101" pitchFamily="2" charset="-122"/>
                          <a:ea typeface="宋体" panose="02010600030101010101" pitchFamily="2" charset="-122"/>
                          <a:cs typeface="宋体" panose="02010600030101010101" pitchFamily="2" charset="-122"/>
                        </a:rPr>
                        <a:t>为</a:t>
                      </a:r>
                      <a:r>
                        <a:rPr lang="en-US" sz="1200" b="0">
                          <a:latin typeface="Times New Roman" panose="02020603050405020304" pitchFamily="18" charset="0"/>
                          <a:cs typeface="Times New Roman" panose="02020603050405020304" pitchFamily="18" charset="0"/>
                        </a:rPr>
                        <a:t>用户名，%h</a:t>
                      </a:r>
                      <a:r>
                        <a:rPr lang="en-US" sz="1200" b="0">
                          <a:latin typeface="宋体" panose="02010600030101010101" pitchFamily="2" charset="-122"/>
                          <a:ea typeface="宋体" panose="02010600030101010101" pitchFamily="2" charset="-122"/>
                          <a:cs typeface="宋体" panose="02010600030101010101" pitchFamily="2" charset="-122"/>
                        </a:rPr>
                        <a:t>为</a:t>
                      </a:r>
                      <a:r>
                        <a:rPr lang="en-US" sz="1200" b="0">
                          <a:latin typeface="Times New Roman" panose="02020603050405020304" pitchFamily="18" charset="0"/>
                          <a:cs typeface="Times New Roman" panose="02020603050405020304" pitchFamily="18" charset="0"/>
                        </a:rPr>
                        <a:t>主机名</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3853">
                <a:tc>
                  <a:txBody>
                    <a:bodyPr/>
                    <a:lstStyle/>
                    <a:p>
                      <a:pPr indent="0" algn="ctr">
                        <a:buNone/>
                      </a:pPr>
                      <a:r>
                        <a:rPr lang="en-US" sz="1200" b="0">
                          <a:latin typeface="Times New Roman" panose="02020603050405020304" pitchFamily="18" charset="0"/>
                          <a:cs typeface="Times New Roman" panose="02020603050405020304" pitchFamily="18" charset="0"/>
                        </a:rPr>
                        <a:t>-u user</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指定用户名或uid，</a:t>
                      </a:r>
                      <a:r>
                        <a:rPr lang="en-US" sz="1200" b="0">
                          <a:latin typeface="宋体" panose="02010600030101010101" pitchFamily="2" charset="-122"/>
                          <a:ea typeface="宋体" panose="02010600030101010101" pitchFamily="2" charset="-122"/>
                          <a:cs typeface="宋体" panose="02010600030101010101" pitchFamily="2" charset="-122"/>
                        </a:rPr>
                        <a:t>默认</a:t>
                      </a:r>
                      <a:r>
                        <a:rPr lang="en-US" sz="1200" b="0">
                          <a:latin typeface="Times New Roman" panose="02020603050405020304" pitchFamily="18" charset="0"/>
                          <a:cs typeface="Times New Roman" panose="02020603050405020304" pitchFamily="18" charset="0"/>
                        </a:rPr>
                        <a:t>为root</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-g group</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指定</a:t>
                      </a:r>
                      <a:r>
                        <a:rPr lang="en-US" sz="1200" b="0">
                          <a:latin typeface="宋体" panose="02010600030101010101" pitchFamily="2" charset="-122"/>
                          <a:ea typeface="宋体" panose="02010600030101010101" pitchFamily="2" charset="-122"/>
                          <a:cs typeface="宋体" panose="02010600030101010101" pitchFamily="2" charset="-122"/>
                        </a:rPr>
                        <a:t>组</a:t>
                      </a:r>
                      <a:r>
                        <a:rPr lang="en-US" sz="1200" b="0">
                          <a:latin typeface="Times New Roman" panose="02020603050405020304" pitchFamily="18" charset="0"/>
                          <a:cs typeface="Times New Roman" panose="02020603050405020304" pitchFamily="18" charset="0"/>
                        </a:rPr>
                        <a:t>名或</a:t>
                      </a:r>
                      <a:r>
                        <a:rPr lang="en-US" sz="1200" b="0">
                          <a:latin typeface="宋体" panose="02010600030101010101" pitchFamily="2" charset="-122"/>
                          <a:ea typeface="宋体" panose="02010600030101010101" pitchFamily="2" charset="-122"/>
                          <a:cs typeface="宋体" panose="02010600030101010101" pitchFamily="2" charset="-122"/>
                        </a:rPr>
                        <a:t>g</a:t>
                      </a:r>
                      <a:r>
                        <a:rPr lang="en-US" sz="1200" b="0">
                          <a:latin typeface="Times New Roman" panose="02020603050405020304" pitchFamily="18" charset="0"/>
                          <a:cs typeface="Times New Roman" panose="02020603050405020304" pitchFamily="18" charset="0"/>
                        </a:rPr>
                        <a:t>id</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3853">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-k</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强迫下次执行sudo时输入密码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-v</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延长密码有效期5分钟</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3853">
                <a:tc>
                  <a:txBody>
                    <a:bodyPr/>
                    <a:lstStyle/>
                    <a:p>
                      <a:pPr indent="0" algn="ctr">
                        <a:buNone/>
                      </a:pPr>
                      <a:r>
                        <a:rPr lang="en-US" sz="1200" b="0">
                          <a:latin typeface="Times New Roman" panose="02020603050405020304" pitchFamily="18" charset="0"/>
                          <a:cs typeface="Times New Roman" panose="02020603050405020304" pitchFamily="18" charset="0"/>
                        </a:rPr>
                        <a:t>cmd</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指定将要执行的命令</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1200" b="0">
                          <a:latin typeface="Times New Roman" panose="02020603050405020304" pitchFamily="18" charset="0"/>
                          <a:cs typeface="Times New Roman" panose="02020603050405020304" pitchFamily="18" charset="0"/>
                        </a:rPr>
                        <a:t>执行</a:t>
                      </a:r>
                      <a:r>
                        <a:rPr lang="en-US" sz="1200" b="0">
                          <a:latin typeface="宋体" panose="02010600030101010101" pitchFamily="2" charset="-122"/>
                          <a:ea typeface="宋体" panose="02010600030101010101" pitchFamily="2" charset="-122"/>
                          <a:cs typeface="宋体" panose="02010600030101010101" pitchFamily="2" charset="-122"/>
                        </a:rPr>
                        <a:t>$</a:t>
                      </a:r>
                      <a:r>
                        <a:rPr lang="en-US" sz="1200" b="0">
                          <a:latin typeface="Times New Roman" panose="02020603050405020304" pitchFamily="18" charset="0"/>
                          <a:cs typeface="Times New Roman" panose="02020603050405020304" pitchFamily="18" charset="0"/>
                        </a:rPr>
                        <a:t>SHELL指定的shell</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3．配置文件sudoers</a:t>
            </a:r>
          </a:p>
        </p:txBody>
      </p:sp>
      <p:sp>
        <p:nvSpPr>
          <p:cNvPr id="3" name="内容占位符 2"/>
          <p:cNvSpPr>
            <a:spLocks noGrp="1"/>
          </p:cNvSpPr>
          <p:nvPr>
            <p:ph idx="1"/>
          </p:nvPr>
        </p:nvSpPr>
        <p:spPr/>
        <p:txBody>
          <a:bodyPr/>
          <a:lstStyle/>
          <a:p>
            <a:r>
              <a:rPr lang="zh-CN" altLang="en-US" sz="1800" dirty="0"/>
              <a:t>/etc/sudoers是sudo的配置文件，能使用sudo命令的用户必须在此文件中定义。</a:t>
            </a:r>
          </a:p>
          <a:p>
            <a:r>
              <a:rPr lang="zh-CN" altLang="en-US" sz="1800" dirty="0"/>
              <a:t>系统还为此配置文件提供了一个专用的编辑命令visudo，除了编辑修改sudoers文件外，还可帮助使用者检查配置文件内容的正确性。</a:t>
            </a:r>
          </a:p>
          <a:p>
            <a:r>
              <a:rPr lang="zh-CN" altLang="en-US" sz="1800" dirty="0"/>
              <a:t>修改sudoers文件时请使用visudo，但不同系统中使用的编辑器不同，红帽使用vi，Ubuntu使用editor（实为nano）。</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sudoers结构</a:t>
            </a:r>
          </a:p>
        </p:txBody>
      </p:sp>
      <p:sp>
        <p:nvSpPr>
          <p:cNvPr id="3" name="内容占位符 2"/>
          <p:cNvSpPr>
            <a:spLocks noGrp="1"/>
          </p:cNvSpPr>
          <p:nvPr>
            <p:ph idx="1"/>
          </p:nvPr>
        </p:nvSpPr>
        <p:spPr/>
        <p:txBody>
          <a:bodyPr/>
          <a:lstStyle/>
          <a:p>
            <a:r>
              <a:rPr lang="en-US" altLang="zh-CN" sz="1500" dirty="0">
                <a:sym typeface="+mn-ea"/>
              </a:rPr>
              <a:t>#</a:t>
            </a:r>
            <a:r>
              <a:rPr lang="zh-CN" altLang="en-US" sz="1500" dirty="0">
                <a:sym typeface="+mn-ea"/>
              </a:rPr>
              <a:t>#意为：哪些人 在哪里=(以什么身份)  干什么</a:t>
            </a:r>
            <a:endParaRPr lang="zh-CN" altLang="en-US" sz="1500" dirty="0"/>
          </a:p>
          <a:p>
            <a:r>
              <a:rPr lang="zh-CN" altLang="en-US" sz="1500" dirty="0"/>
              <a:t>USERs HOSTs=(RUNASs) COMMANDs</a:t>
            </a:r>
          </a:p>
          <a:p>
            <a:r>
              <a:rPr lang="en-US" altLang="zh-CN" sz="1500" dirty="0"/>
              <a:t>##</a:t>
            </a:r>
            <a:r>
              <a:rPr lang="zh-CN" altLang="en-US" sz="1500" dirty="0"/>
              <a:t>简单示例如下：</a:t>
            </a:r>
          </a:p>
          <a:p>
            <a:pPr lvl="1"/>
            <a:r>
              <a:rPr lang="zh-CN" altLang="en-US" sz="1181" dirty="0"/>
              <a:t>root  ALL=(ALL)  ALL 	#root可在任何位置以任何人的身份做任何事（红帽）</a:t>
            </a:r>
          </a:p>
          <a:p>
            <a:pPr lvl="1"/>
            <a:r>
              <a:rPr lang="zh-CN" altLang="en-US" sz="1181" dirty="0"/>
              <a:t>%wheel  ALL=(ALL)  ALL #wheel组中用户可在任何位置以任何人身份做任何事（红帽）</a:t>
            </a:r>
          </a:p>
          <a:p>
            <a:pPr lvl="1"/>
            <a:r>
              <a:rPr lang="zh-CN" altLang="en-US" sz="1181" dirty="0"/>
              <a:t>root  ALL=(ALL:ALL)  ALL #root可在任何位置以任何人的身份做任何事（Ubuntu）</a:t>
            </a:r>
          </a:p>
          <a:p>
            <a:pPr lvl="1"/>
            <a:r>
              <a:rPr lang="zh-CN" altLang="en-US" sz="1181" dirty="0"/>
              <a:t>%sudo  ALL=(ALL:ALL)  ALL #sudo组中用户可在任何位置以任何人身份做任何事（Ubuntu）</a:t>
            </a:r>
          </a:p>
          <a:p>
            <a:pPr lvl="1"/>
            <a:r>
              <a:rPr lang="zh-CN" altLang="en-US" sz="1181" dirty="0"/>
              <a:t>zh3  ALL=(ALL)  /sbin/shutdown  #zh3可在任何位置以任何人身份执行/sbin/shutdown（自定义）</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4．示例</a:t>
            </a:r>
          </a:p>
        </p:txBody>
      </p:sp>
      <p:sp>
        <p:nvSpPr>
          <p:cNvPr id="3" name="内容占位符 2"/>
          <p:cNvSpPr>
            <a:spLocks noGrp="1"/>
          </p:cNvSpPr>
          <p:nvPr>
            <p:ph idx="1"/>
          </p:nvPr>
        </p:nvSpPr>
        <p:spPr>
          <a:xfrm>
            <a:off x="620554" y="1636396"/>
            <a:ext cx="6095524" cy="2379821"/>
          </a:xfrm>
        </p:spPr>
        <p:txBody>
          <a:bodyPr/>
          <a:lstStyle/>
          <a:p>
            <a:r>
              <a:rPr lang="zh-CN" altLang="en-US" sz="2100" dirty="0"/>
              <a:t>设当前用户为test，是在系统安装后，以默认方式创建的。</a:t>
            </a:r>
          </a:p>
          <a:p>
            <a:r>
              <a:rPr lang="zh-CN" altLang="en-US" sz="2100" dirty="0"/>
              <a:t>在默认情况下，首次执行sudo命令时，大致过程如下。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4．示例</a:t>
            </a:r>
          </a:p>
        </p:txBody>
      </p:sp>
      <p:sp>
        <p:nvSpPr>
          <p:cNvPr id="3" name="内容占位符 2"/>
          <p:cNvSpPr>
            <a:spLocks noGrp="1"/>
          </p:cNvSpPr>
          <p:nvPr>
            <p:ph idx="1"/>
          </p:nvPr>
        </p:nvSpPr>
        <p:spPr>
          <a:xfrm>
            <a:off x="620554" y="1669256"/>
            <a:ext cx="6095524" cy="2346960"/>
          </a:xfrm>
        </p:spPr>
        <p:txBody>
          <a:bodyPr>
            <a:normAutofit fontScale="70000" lnSpcReduction="20000"/>
          </a:bodyPr>
          <a:lstStyle/>
          <a:p>
            <a:r>
              <a:rPr lang="zh-CN" altLang="en-US" sz="1500" dirty="0"/>
              <a:t>（1）检查用户是否可以使用sudo执行的命令</a:t>
            </a:r>
          </a:p>
          <a:p>
            <a:r>
              <a:rPr lang="zh-CN" altLang="en-US" sz="1500" dirty="0"/>
              <a:t>$ sudo -l	#首次执行时</a:t>
            </a:r>
          </a:p>
          <a:p>
            <a:r>
              <a:rPr lang="zh-CN" altLang="en-US" sz="1350" dirty="0"/>
              <a:t>    We trust you have received the usual lecture from the local System</a:t>
            </a:r>
          </a:p>
          <a:p>
            <a:r>
              <a:rPr lang="zh-CN" altLang="en-US" sz="1350" dirty="0"/>
              <a:t>    Administrator. It usually boils down to these three things:</a:t>
            </a:r>
          </a:p>
          <a:p>
            <a:r>
              <a:rPr lang="zh-CN" altLang="en-US" sz="1350" dirty="0"/>
              <a:t>        #1) Respect the privacy of others.</a:t>
            </a:r>
          </a:p>
          <a:p>
            <a:r>
              <a:rPr lang="zh-CN" altLang="en-US" sz="1350" dirty="0"/>
              <a:t>        #2) Think before you type.</a:t>
            </a:r>
          </a:p>
          <a:p>
            <a:r>
              <a:rPr lang="zh-CN" altLang="en-US" sz="1350" dirty="0"/>
              <a:t>        #3) With great power comes great responsibility.</a:t>
            </a:r>
          </a:p>
          <a:p>
            <a:r>
              <a:rPr lang="zh-CN" altLang="en-US" sz="1350" dirty="0"/>
              <a:t>    [sudo] password：******</a:t>
            </a:r>
          </a:p>
          <a:p>
            <a:r>
              <a:rPr lang="zh-CN" altLang="en-US" sz="1350" dirty="0"/>
              <a:t>    Sory,user test may not run sudo on localhost. #或</a:t>
            </a:r>
          </a:p>
          <a:p>
            <a:r>
              <a:rPr lang="zh-CN" altLang="en-US" sz="1350" dirty="0"/>
              <a:t>    test is not in the sudoers file. This incident will be reported.</a:t>
            </a:r>
          </a:p>
          <a:p>
            <a:r>
              <a:rPr lang="zh-CN" altLang="en-US" sz="1500" dirty="0"/>
              <a:t>再次运行$ sudo -l，则直接报错</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4．示例（续）</a:t>
            </a:r>
            <a:endParaRPr lang="zh-CN" altLang="en-US"/>
          </a:p>
        </p:txBody>
      </p:sp>
      <p:sp>
        <p:nvSpPr>
          <p:cNvPr id="3" name="内容占位符 2"/>
          <p:cNvSpPr>
            <a:spLocks noGrp="1"/>
          </p:cNvSpPr>
          <p:nvPr>
            <p:ph idx="1"/>
          </p:nvPr>
        </p:nvSpPr>
        <p:spPr/>
        <p:txBody>
          <a:bodyPr/>
          <a:lstStyle/>
          <a:p>
            <a:r>
              <a:rPr lang="zh-CN" altLang="en-US" sz="1800" dirty="0"/>
              <a:t>（2）以root或管理员身份修改sudoers，使其能做任何事</a:t>
            </a:r>
          </a:p>
          <a:p>
            <a:r>
              <a:rPr lang="zh-CN" altLang="en-US" sz="1800" dirty="0"/>
              <a:t>#visudo		#在sudoers最后增加如下行</a:t>
            </a:r>
          </a:p>
          <a:p>
            <a:r>
              <a:rPr lang="zh-CN" altLang="en-US" sz="1800" dirty="0"/>
              <a:t>  test  ALL=(ALL) ALL</a:t>
            </a:r>
          </a:p>
          <a:p>
            <a:r>
              <a:rPr lang="zh-CN" altLang="en-US" sz="1800" dirty="0"/>
              <a:t>#注意：这样，test的权限就太大了，也可以按以下方式处理，</a:t>
            </a:r>
            <a:r>
              <a:rPr lang="zh-CN" altLang="en-US" sz="1800" dirty="0">
                <a:sym typeface="+mn-ea"/>
              </a:rPr>
              <a:t>将test添加到相关组中：</a:t>
            </a:r>
            <a:endParaRPr lang="zh-CN" altLang="en-US" sz="1800" dirty="0"/>
          </a:p>
          <a:p>
            <a:r>
              <a:rPr lang="zh-CN" altLang="en-US" sz="1800" dirty="0"/>
              <a:t>#usermod  -G wheel test  </a:t>
            </a:r>
            <a:r>
              <a:rPr lang="en-US" altLang="zh-CN" sz="1800" dirty="0"/>
              <a:t>	# </a:t>
            </a:r>
            <a:r>
              <a:rPr lang="zh-CN" altLang="en-US" sz="1800" dirty="0"/>
              <a:t>红帽</a:t>
            </a:r>
            <a:endParaRPr lang="en-US" altLang="zh-CN" sz="1800" dirty="0"/>
          </a:p>
          <a:p>
            <a:r>
              <a:rPr lang="zh-CN" altLang="en-US" sz="1800" dirty="0">
                <a:sym typeface="+mn-ea"/>
              </a:rPr>
              <a:t>#usermod  -G </a:t>
            </a:r>
            <a:r>
              <a:rPr lang="en-US" altLang="zh-CN" sz="1800" dirty="0" err="1">
                <a:sym typeface="+mn-ea"/>
              </a:rPr>
              <a:t>sudo</a:t>
            </a:r>
            <a:r>
              <a:rPr lang="zh-CN" altLang="en-US" sz="1800" dirty="0">
                <a:sym typeface="+mn-ea"/>
              </a:rPr>
              <a:t> test  </a:t>
            </a:r>
            <a:r>
              <a:rPr lang="en-US" altLang="zh-CN" sz="1800" dirty="0">
                <a:sym typeface="+mn-ea"/>
              </a:rPr>
              <a:t>	# Ubuntu</a:t>
            </a:r>
            <a:endParaRPr lang="en-US" altLang="zh-CN" sz="1800" dirty="0"/>
          </a:p>
          <a:p>
            <a:endParaRPr lang="zh-CN" alt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4．示例（续）</a:t>
            </a:r>
            <a:endParaRPr lang="zh-CN" altLang="en-US"/>
          </a:p>
        </p:txBody>
      </p:sp>
      <p:sp>
        <p:nvSpPr>
          <p:cNvPr id="3" name="内容占位符 2"/>
          <p:cNvSpPr>
            <a:spLocks noGrp="1"/>
          </p:cNvSpPr>
          <p:nvPr>
            <p:ph idx="1"/>
          </p:nvPr>
        </p:nvSpPr>
        <p:spPr/>
        <p:txBody>
          <a:bodyPr/>
          <a:lstStyle/>
          <a:p>
            <a:r>
              <a:rPr lang="zh-CN" altLang="en-US" sz="1800" dirty="0"/>
              <a:t>（3）再次检查用户可以使用sudo执行的命令</a:t>
            </a:r>
          </a:p>
          <a:p>
            <a:r>
              <a:rPr lang="zh-CN" altLang="en-US" sz="1800" dirty="0"/>
              <a:t>$ sudo -l 			#第3次执行时</a:t>
            </a:r>
          </a:p>
          <a:p>
            <a:pPr lvl="1"/>
            <a:r>
              <a:rPr lang="zh-CN" altLang="en-US" sz="1575" dirty="0"/>
              <a:t>    User test may run the following commands on ******:</a:t>
            </a:r>
          </a:p>
          <a:p>
            <a:pPr lvl="1"/>
            <a:r>
              <a:rPr lang="zh-CN" altLang="en-US" sz="1575" dirty="0"/>
              <a:t>        (ALL) ALL 	#说明test用户可以任何身份做任何事. 比如</a:t>
            </a:r>
          </a:p>
          <a:p>
            <a:r>
              <a:rPr lang="zh-CN" altLang="en-US" sz="1800" dirty="0"/>
              <a:t>$ sudo reboot 		#以普通用户身份重启系统</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习题4</a:t>
            </a:r>
          </a:p>
        </p:txBody>
      </p:sp>
      <p:sp>
        <p:nvSpPr>
          <p:cNvPr id="3" name="内容占位符 2"/>
          <p:cNvSpPr>
            <a:spLocks noGrp="1"/>
          </p:cNvSpPr>
          <p:nvPr>
            <p:ph idx="1"/>
          </p:nvPr>
        </p:nvSpPr>
        <p:spPr>
          <a:xfrm>
            <a:off x="360522" y="1680686"/>
            <a:ext cx="6355556" cy="2470785"/>
          </a:xfrm>
        </p:spPr>
        <p:txBody>
          <a:bodyPr>
            <a:normAutofit fontScale="92500" lnSpcReduction="10000"/>
          </a:bodyPr>
          <a:lstStyle/>
          <a:p>
            <a:r>
              <a:rPr lang="zh-CN" altLang="en-US" sz="1500"/>
              <a:t>1．思考题</a:t>
            </a:r>
          </a:p>
          <a:p>
            <a:r>
              <a:rPr lang="zh-CN" altLang="en-US" sz="1500"/>
              <a:t>（1）为了提高系统的安全性，对用户密码应如何管理？</a:t>
            </a:r>
          </a:p>
          <a:p>
            <a:r>
              <a:rPr lang="zh-CN" altLang="en-US" sz="1500"/>
              <a:t>（2）叙述文件/etc/passwd、/etc/shadow和/etc/group文件的作用及其结构。</a:t>
            </a:r>
          </a:p>
          <a:p>
            <a:r>
              <a:rPr lang="zh-CN" altLang="en-US" sz="1500"/>
              <a:t>（3）为何要上锁一个用户？如何锁定一个用户？当需要时如何解锁？</a:t>
            </a:r>
          </a:p>
          <a:p>
            <a:r>
              <a:rPr lang="zh-CN" altLang="en-US" sz="1500"/>
              <a:t>（4）如何在删除一个用户时也同时删除它的家目录，在做操作时应注意些什么问题？</a:t>
            </a:r>
          </a:p>
          <a:p>
            <a:r>
              <a:rPr lang="zh-CN" altLang="en-US" sz="1500"/>
              <a:t>（5）如何观察当前系统的运行级别？</a:t>
            </a:r>
          </a:p>
          <a:p>
            <a:r>
              <a:rPr lang="zh-CN" altLang="en-US" sz="1500"/>
              <a:t>（6）如何确定用户所使用的终端？</a:t>
            </a:r>
          </a:p>
          <a:p>
            <a:r>
              <a:rPr lang="zh-CN" altLang="en-US" sz="1500"/>
              <a:t>（7）红帽的用户管理与Ubuntu的有什么不同，在使用时应注意此什么？</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2．单项选择题</a:t>
            </a:r>
          </a:p>
        </p:txBody>
      </p:sp>
      <p:sp>
        <p:nvSpPr>
          <p:cNvPr id="3" name="内容占位符 2"/>
          <p:cNvSpPr>
            <a:spLocks noGrp="1"/>
          </p:cNvSpPr>
          <p:nvPr>
            <p:ph idx="1"/>
          </p:nvPr>
        </p:nvSpPr>
        <p:spPr>
          <a:xfrm>
            <a:off x="469583" y="1626870"/>
            <a:ext cx="6246495" cy="2470785"/>
          </a:xfrm>
        </p:spPr>
        <p:txBody>
          <a:bodyPr>
            <a:normAutofit fontScale="85000" lnSpcReduction="20000"/>
          </a:bodyPr>
          <a:lstStyle/>
          <a:p>
            <a:r>
              <a:rPr lang="zh-CN" altLang="en-US" sz="1500"/>
              <a:t>（1）在UNIX/Linux系统添加新用户的命令是（    ）。</a:t>
            </a:r>
          </a:p>
          <a:p>
            <a:r>
              <a:rPr lang="zh-CN" altLang="en-US" sz="1500"/>
              <a:t>A．groupadd B．usermod </a:t>
            </a:r>
            <a:r>
              <a:rPr lang="en-US" altLang="zh-CN" sz="1500"/>
              <a:t>	</a:t>
            </a:r>
            <a:r>
              <a:rPr lang="zh-CN" altLang="en-US" sz="1500"/>
              <a:t>C．userdel </a:t>
            </a:r>
            <a:r>
              <a:rPr lang="en-US" altLang="zh-CN" sz="1500"/>
              <a:t>	</a:t>
            </a:r>
            <a:r>
              <a:rPr lang="zh-CN" altLang="en-US" sz="1500"/>
              <a:t>D．useradd</a:t>
            </a:r>
          </a:p>
          <a:p>
            <a:r>
              <a:rPr lang="zh-CN" altLang="en-US" sz="1500"/>
              <a:t>（2）添加用户时使用参数（    ）可以指定用户目录。</a:t>
            </a:r>
          </a:p>
          <a:p>
            <a:r>
              <a:rPr lang="zh-CN" altLang="en-US" sz="1500"/>
              <a:t>A．-d </a:t>
            </a:r>
            <a:r>
              <a:rPr lang="en-US" altLang="zh-CN" sz="1500"/>
              <a:t>	</a:t>
            </a:r>
            <a:r>
              <a:rPr lang="zh-CN" altLang="en-US" sz="1500"/>
              <a:t>B．-p </a:t>
            </a:r>
            <a:r>
              <a:rPr lang="en-US" altLang="zh-CN" sz="1500"/>
              <a:t>		</a:t>
            </a:r>
            <a:r>
              <a:rPr lang="zh-CN" altLang="en-US" sz="1500"/>
              <a:t>C．-u </a:t>
            </a:r>
            <a:r>
              <a:rPr lang="en-US" altLang="zh-CN" sz="1500"/>
              <a:t>		</a:t>
            </a:r>
            <a:r>
              <a:rPr lang="zh-CN" altLang="en-US" sz="1500"/>
              <a:t>D．-c</a:t>
            </a:r>
          </a:p>
          <a:p>
            <a:r>
              <a:rPr lang="zh-CN" altLang="en-US" sz="1500"/>
              <a:t>（3）用户mytest修改自己的密码可使用（    ）。</a:t>
            </a:r>
          </a:p>
          <a:p>
            <a:r>
              <a:rPr lang="zh-CN" altLang="en-US" sz="1500"/>
              <a:t>A．passwd B．passwd -d mytest  C．passwd mytest D．passwd -l</a:t>
            </a:r>
          </a:p>
          <a:p>
            <a:r>
              <a:rPr lang="zh-CN" altLang="en-US" sz="1500"/>
              <a:t>（4）解锁一个用户的命令和选项对为（    ）。</a:t>
            </a:r>
          </a:p>
          <a:p>
            <a:r>
              <a:rPr lang="zh-CN" altLang="en-US" sz="1500"/>
              <a:t>A．passwd -u </a:t>
            </a:r>
            <a:r>
              <a:rPr lang="en-US" altLang="zh-CN" sz="1500"/>
              <a:t>	</a:t>
            </a:r>
            <a:r>
              <a:rPr lang="zh-CN" altLang="en-US" sz="1500"/>
              <a:t>B．passwd -x </a:t>
            </a:r>
            <a:r>
              <a:rPr lang="en-US" altLang="zh-CN" sz="1500"/>
              <a:t>	</a:t>
            </a:r>
            <a:r>
              <a:rPr lang="zh-CN" altLang="en-US" sz="1500"/>
              <a:t>C．passwd -d </a:t>
            </a:r>
            <a:r>
              <a:rPr lang="en-US" altLang="zh-CN" sz="1500"/>
              <a:t>	</a:t>
            </a:r>
            <a:r>
              <a:rPr lang="zh-CN" altLang="en-US" sz="1500"/>
              <a:t>D．passwd -l</a:t>
            </a:r>
          </a:p>
          <a:p>
            <a:r>
              <a:rPr lang="zh-CN" altLang="en-US" sz="1500"/>
              <a:t>（5）删除一个用户密码所使用的命令和选项对为（    ）。</a:t>
            </a:r>
          </a:p>
          <a:p>
            <a:r>
              <a:rPr lang="zh-CN" altLang="en-US" sz="1500"/>
              <a:t>A．passwd -u </a:t>
            </a:r>
            <a:r>
              <a:rPr lang="en-US" altLang="zh-CN" sz="1500"/>
              <a:t>	</a:t>
            </a:r>
            <a:r>
              <a:rPr lang="zh-CN" altLang="en-US" sz="1500"/>
              <a:t>B．passwd -x </a:t>
            </a:r>
            <a:r>
              <a:rPr lang="en-US" altLang="zh-CN" sz="1500"/>
              <a:t>	</a:t>
            </a:r>
            <a:r>
              <a:rPr lang="zh-CN" altLang="en-US" sz="1500"/>
              <a:t>C．passwd -d  </a:t>
            </a:r>
            <a:r>
              <a:rPr lang="en-US" altLang="zh-CN" sz="1500"/>
              <a:t>	</a:t>
            </a:r>
            <a:r>
              <a:rPr lang="zh-CN" altLang="en-US" sz="1500"/>
              <a:t>D．passwd -l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/etc/passwd结构说明</a:t>
            </a:r>
            <a:endParaRPr lang="zh-CN" altLang="en-US"/>
          </a:p>
        </p:txBody>
      </p:sp>
      <p:sp>
        <p:nvSpPr>
          <p:cNvPr id="3" name="内容占位符 2"/>
          <p:cNvSpPr>
            <a:spLocks noGrp="1"/>
          </p:cNvSpPr>
          <p:nvPr>
            <p:ph idx="1"/>
          </p:nvPr>
        </p:nvSpPr>
        <p:spPr>
          <a:xfrm>
            <a:off x="620688" y="1653648"/>
            <a:ext cx="6095628" cy="2470775"/>
          </a:xfrm>
        </p:spPr>
        <p:txBody>
          <a:bodyPr>
            <a:normAutofit lnSpcReduction="10000"/>
          </a:bodyPr>
          <a:lstStyle/>
          <a:p>
            <a:r>
              <a:rPr lang="zh-CN" altLang="en-US" sz="1800" dirty="0"/>
              <a:t>username：用户名，必须以字符开始，只能用小写字母。</a:t>
            </a:r>
          </a:p>
          <a:p>
            <a:r>
              <a:rPr lang="zh-CN" altLang="en-US" sz="1800" dirty="0"/>
              <a:t>password：密码，一般为“x”。</a:t>
            </a:r>
            <a:endParaRPr lang="en-US" altLang="zh-CN" sz="1800" dirty="0"/>
          </a:p>
          <a:p>
            <a:r>
              <a:rPr lang="zh-CN" altLang="en-US" sz="1800" dirty="0"/>
              <a:t>uid：用户标识号。取值范围在/etc/login.defs文件中定义。一般用户uid满足：UID_MIN≤uid≤UID_MAX。</a:t>
            </a:r>
          </a:p>
          <a:p>
            <a:r>
              <a:rPr lang="zh-CN" altLang="en-US" sz="1800" dirty="0"/>
              <a:t>gid：组标识号。说明同uid。</a:t>
            </a:r>
          </a:p>
          <a:p>
            <a:r>
              <a:rPr lang="zh-CN" altLang="en-US" sz="1800" dirty="0"/>
              <a:t>comment：说明域。可以为空，但不能包含冒号。</a:t>
            </a:r>
          </a:p>
          <a:p>
            <a:r>
              <a:rPr lang="zh-CN" altLang="en-US" sz="1800" dirty="0"/>
              <a:t>dir：用户家目录，即用户登录成功后所在的工作目录。</a:t>
            </a:r>
          </a:p>
          <a:p>
            <a:r>
              <a:rPr lang="zh-CN" altLang="en-US" sz="1800" dirty="0"/>
              <a:t>shell：用户登录成功后所使用的shell程序。</a:t>
            </a:r>
            <a:endParaRPr lang="en-US" altLang="zh-CN" sz="1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3．综合题</a:t>
            </a:r>
            <a:endParaRPr lang="zh-CN" altLang="en-US"/>
          </a:p>
        </p:txBody>
      </p:sp>
      <p:sp>
        <p:nvSpPr>
          <p:cNvPr id="3" name="内容占位符 2"/>
          <p:cNvSpPr>
            <a:spLocks noGrp="1"/>
          </p:cNvSpPr>
          <p:nvPr>
            <p:ph idx="1"/>
          </p:nvPr>
        </p:nvSpPr>
        <p:spPr/>
        <p:txBody>
          <a:bodyPr/>
          <a:lstStyle/>
          <a:p>
            <a:r>
              <a:rPr lang="zh-CN" altLang="en-US" sz="1800"/>
              <a:t>（1）试述Linux系统的访问控制机制。</a:t>
            </a:r>
          </a:p>
          <a:p>
            <a:r>
              <a:rPr lang="zh-CN" altLang="en-US" sz="1800"/>
              <a:t>（2）试述su和sudo命令的用法及控制机制。</a:t>
            </a:r>
          </a:p>
          <a:p>
            <a:r>
              <a:rPr lang="zh-CN" altLang="en-US" sz="1800"/>
              <a:t>（3）试述如何进行用户和组管理。</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实验4</a:t>
            </a:r>
            <a:endParaRPr lang="zh-CN" altLang="en-US"/>
          </a:p>
        </p:txBody>
      </p:sp>
      <p:sp>
        <p:nvSpPr>
          <p:cNvPr id="3" name="内容占位符 2"/>
          <p:cNvSpPr>
            <a:spLocks noGrp="1"/>
          </p:cNvSpPr>
          <p:nvPr>
            <p:ph idx="1"/>
          </p:nvPr>
        </p:nvSpPr>
        <p:spPr/>
        <p:txBody>
          <a:bodyPr/>
          <a:lstStyle/>
          <a:p>
            <a:r>
              <a:rPr lang="zh-CN" altLang="en-US" sz="2100"/>
              <a:t>1．用户管理。</a:t>
            </a:r>
          </a:p>
          <a:p>
            <a:r>
              <a:rPr lang="zh-CN" altLang="en-US" sz="2100"/>
              <a:t>2．密码管理。</a:t>
            </a:r>
          </a:p>
          <a:p>
            <a:r>
              <a:rPr lang="zh-CN" altLang="en-US" sz="2100"/>
              <a:t>3．用户管理图形界面。</a:t>
            </a:r>
          </a:p>
          <a:p>
            <a:r>
              <a:rPr lang="zh-CN" altLang="en-US" sz="2100"/>
              <a:t>4．相关管理命令who、id、tty、wall、su和sudo。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a:t>
            </a:r>
            <a:r>
              <a:rPr lang="zh-CN" altLang="en-US">
                <a:sym typeface="+mn-ea"/>
              </a:rPr>
              <a:t>shell的说明</a:t>
            </a:r>
            <a:endParaRPr lang="zh-CN" altLang="en-US"/>
          </a:p>
        </p:txBody>
      </p:sp>
      <p:sp>
        <p:nvSpPr>
          <p:cNvPr id="3" name="内容占位符 2"/>
          <p:cNvSpPr>
            <a:spLocks noGrp="1"/>
          </p:cNvSpPr>
          <p:nvPr>
            <p:ph idx="1"/>
          </p:nvPr>
        </p:nvSpPr>
        <p:spPr/>
        <p:txBody>
          <a:bodyPr/>
          <a:lstStyle/>
          <a:p>
            <a:r>
              <a:rPr lang="zh-CN" altLang="en-US" sz="1800" dirty="0">
                <a:sym typeface="+mn-ea"/>
              </a:rPr>
              <a:t>shell为用户登录成功后所使用的shell程序，也可是用户实用程序，当为空时，系统默认/bin/sh。</a:t>
            </a:r>
          </a:p>
          <a:p>
            <a:r>
              <a:rPr lang="zh-CN" altLang="en-US" sz="1800" dirty="0">
                <a:sym typeface="+mn-ea"/>
              </a:rPr>
              <a:t>一般说，shell的值应该在/etc/shells存在。</a:t>
            </a:r>
          </a:p>
          <a:p>
            <a:r>
              <a:rPr lang="zh-CN" altLang="en-US" sz="1800" dirty="0">
                <a:sym typeface="+mn-ea"/>
              </a:rPr>
              <a:t>如果想让用户登录后直接执行某个程序，如/usr/bin/my_shell，则可修改此项内容为/usr/bin/my_shell。</a:t>
            </a:r>
          </a:p>
          <a:p>
            <a:r>
              <a:rPr lang="zh-CN" altLang="en-US" sz="1800" dirty="0">
                <a:sym typeface="+mn-ea"/>
              </a:rPr>
              <a:t>若此项设置为一个不存在或不可执行的文件，则用户不能成功登录。</a:t>
            </a:r>
            <a:endParaRPr lang="zh-CN"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/etc/passwd示例</a:t>
            </a:r>
            <a:endParaRPr lang="zh-CN" altLang="en-US"/>
          </a:p>
        </p:txBody>
      </p:sp>
      <p:sp>
        <p:nvSpPr>
          <p:cNvPr id="3" name="内容占位符 2"/>
          <p:cNvSpPr>
            <a:spLocks noGrp="1"/>
          </p:cNvSpPr>
          <p:nvPr>
            <p:ph idx="1"/>
          </p:nvPr>
        </p:nvSpPr>
        <p:spPr/>
        <p:txBody>
          <a:bodyPr/>
          <a:lstStyle/>
          <a:p>
            <a:r>
              <a:rPr lang="zh-CN" altLang="en-US" sz="2100" dirty="0"/>
              <a:t>以下为/etc/passwd文件中的部分内容：</a:t>
            </a:r>
          </a:p>
          <a:p>
            <a:pPr lvl="1"/>
            <a:r>
              <a:rPr lang="zh-CN" altLang="en-US" sz="1838" dirty="0"/>
              <a:t>root:x:0:0:root:/root:/bin/bash</a:t>
            </a:r>
          </a:p>
          <a:p>
            <a:pPr lvl="1"/>
            <a:r>
              <a:rPr lang="zh-CN" altLang="en-US" sz="1838" dirty="0"/>
              <a:t>bin:x:1:1:bin:/bin:/sbin/nologin</a:t>
            </a:r>
          </a:p>
          <a:p>
            <a:r>
              <a:rPr lang="zh-CN" altLang="en-US" sz="2100" dirty="0"/>
              <a:t>第一行是root用户的信息，用户名为root，uid和gid均为0，描述信息为“root”，家目录为/root，使用shell为/bin/bash。</a:t>
            </a:r>
          </a:p>
          <a:p>
            <a:r>
              <a:rPr lang="zh-CN" altLang="en-US" sz="2100" dirty="0"/>
              <a:t>第二行是bin用户的信息。</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a151af0-2b3d-4fe9-bdba-038f58b8b41d}"/>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6873f9b-4cb8-46c1-af2e-27e1ecc18f4c}"/>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ef227a68-cfc9-43e3-a621-f3b8bfe13788}"/>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29d7bf0f-1ff5-4ad5-852f-db4ab0f04125}"/>
  <p:tag name="REFSHAPE" val="279593468"/>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28484820-ac47-402e-ba95-1217b39c2c6f}"/>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3cab3a22-f168-4b15-ae1f-560c04c8914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TotalTime>
  <Words>7220</Words>
  <Application>Microsoft Office PowerPoint</Application>
  <PresentationFormat>自定义</PresentationFormat>
  <Paragraphs>506</Paragraphs>
  <Slides>71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71</vt:i4>
      </vt:variant>
    </vt:vector>
  </HeadingPairs>
  <TitlesOfParts>
    <vt:vector size="77" baseType="lpstr">
      <vt:lpstr>宋体</vt:lpstr>
      <vt:lpstr>Arial</vt:lpstr>
      <vt:lpstr>Calibri</vt:lpstr>
      <vt:lpstr>Calibri Light</vt:lpstr>
      <vt:lpstr>Times New Roman</vt:lpstr>
      <vt:lpstr>Office 主题​​</vt:lpstr>
      <vt:lpstr>第4章  用户、组和密码管理</vt:lpstr>
      <vt:lpstr>4.1  UNIX系统的用户和组</vt:lpstr>
      <vt:lpstr>4.1.1  用户与uid</vt:lpstr>
      <vt:lpstr>4.1.2  组与gid</vt:lpstr>
      <vt:lpstr>4.2  与用户和组管理相关的文件</vt:lpstr>
      <vt:lpstr>4.2.1  /etc/passwd</vt:lpstr>
      <vt:lpstr>/etc/passwd结构说明</vt:lpstr>
      <vt:lpstr>关于shell的说明</vt:lpstr>
      <vt:lpstr>/etc/passwd示例</vt:lpstr>
      <vt:lpstr>伪用户</vt:lpstr>
      <vt:lpstr>4.2.2  /etc/shadow</vt:lpstr>
      <vt:lpstr>关于/etc/shadow的说明</vt:lpstr>
      <vt:lpstr>4.2.3  /etc/group</vt:lpstr>
      <vt:lpstr>/etc/group示例及说明</vt:lpstr>
      <vt:lpstr>4.2.4  /etc/login.defs</vt:lpstr>
      <vt:lpstr>关于/etc/login.defs的说明</vt:lpstr>
      <vt:lpstr>4.2.5  /etc/default/useradd</vt:lpstr>
      <vt:lpstr>4.2.6  其他文件</vt:lpstr>
      <vt:lpstr>4.3  用户管理命令</vt:lpstr>
      <vt:lpstr>4.3.1  增加用户（useradd）</vt:lpstr>
      <vt:lpstr>2．参数说明</vt:lpstr>
      <vt:lpstr>2．参数说明（续）</vt:lpstr>
      <vt:lpstr>3．关于创建用户的说明</vt:lpstr>
      <vt:lpstr>3．关于创建用户的说明（续）</vt:lpstr>
      <vt:lpstr>4．创建用户示例</vt:lpstr>
      <vt:lpstr>创建用户示例（续）</vt:lpstr>
      <vt:lpstr>关于useradd的说明</vt:lpstr>
      <vt:lpstr>4.3.2  用户删除（userdel）</vt:lpstr>
      <vt:lpstr>关于用户删除的说明</vt:lpstr>
      <vt:lpstr>4.3.3  用户修改（usermod）</vt:lpstr>
      <vt:lpstr>4.4  组管理命令</vt:lpstr>
      <vt:lpstr>4.4.1  组创建（groupadd）</vt:lpstr>
      <vt:lpstr>关于组创建的说明</vt:lpstr>
      <vt:lpstr>4.4.2  组删除（groupdel）</vt:lpstr>
      <vt:lpstr>4.4.3  组修改（groupmod）</vt:lpstr>
      <vt:lpstr>4.5  密码管理</vt:lpstr>
      <vt:lpstr>4.5.1  密码管理综述</vt:lpstr>
      <vt:lpstr>几个注意事项</vt:lpstr>
      <vt:lpstr>4.5.2  密码管理命令（passwd）</vt:lpstr>
      <vt:lpstr>2．参数说明</vt:lpstr>
      <vt:lpstr>关于passwd的说明</vt:lpstr>
      <vt:lpstr>4.5.3  密码管理示例</vt:lpstr>
      <vt:lpstr>4.6  用户、组和密码管理图形界面</vt:lpstr>
      <vt:lpstr>4.7  与用户身份和位置相关的其他命令</vt:lpstr>
      <vt:lpstr>4.7.1显示与用户和组相关的信息（id）</vt:lpstr>
      <vt:lpstr>4.7.1显示与用户和组相关的信息（id）</vt:lpstr>
      <vt:lpstr>4.7.2  显示已登录用户的信息（who）</vt:lpstr>
      <vt:lpstr>2．参数说明</vt:lpstr>
      <vt:lpstr>3．示例</vt:lpstr>
      <vt:lpstr>4.7.3  显示使用者的用户名（whoami）</vt:lpstr>
      <vt:lpstr>4.7.4  控制是否显示其他用户发来的信息（mesg）</vt:lpstr>
      <vt:lpstr>4.7.5  向系统中的指定用户发信息（write）</vt:lpstr>
      <vt:lpstr>4.7.6  向系统中已登录的所有用户发信息（wall）</vt:lpstr>
      <vt:lpstr>关于wall的说明</vt:lpstr>
      <vt:lpstr>4.7.7  确定用户所使用的终端设备（tty）</vt:lpstr>
      <vt:lpstr>4.7.8  不退出系统而将自己切换成其他用户（su）</vt:lpstr>
      <vt:lpstr>2．参数说明</vt:lpstr>
      <vt:lpstr>说明</vt:lpstr>
      <vt:lpstr>3．应用示例</vt:lpstr>
      <vt:lpstr>4.7.9  以其他用户身份执行程序（sudo）</vt:lpstr>
      <vt:lpstr>2．参数及说明</vt:lpstr>
      <vt:lpstr>3．配置文件sudoers</vt:lpstr>
      <vt:lpstr>sudoers结构</vt:lpstr>
      <vt:lpstr>4．示例</vt:lpstr>
      <vt:lpstr>4．示例</vt:lpstr>
      <vt:lpstr>4．示例（续）</vt:lpstr>
      <vt:lpstr>4．示例（续）</vt:lpstr>
      <vt:lpstr>习题4</vt:lpstr>
      <vt:lpstr>2．单项选择题</vt:lpstr>
      <vt:lpstr>3．综合题</vt:lpstr>
      <vt:lpstr>实验4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 Jie</cp:lastModifiedBy>
  <cp:revision>110</cp:revision>
  <dcterms:created xsi:type="dcterms:W3CDTF">2113-01-01T00:00:00Z</dcterms:created>
  <dcterms:modified xsi:type="dcterms:W3CDTF">2023-03-05T23:52:09Z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