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sldIdLst>
    <p:sldId id="256" r:id="rId5"/>
    <p:sldId id="257" r:id="rId6"/>
    <p:sldId id="262" r:id="rId7"/>
    <p:sldId id="264" r:id="rId8"/>
    <p:sldId id="265" r:id="rId9"/>
    <p:sldId id="266" r:id="rId10"/>
    <p:sldId id="537" r:id="rId11"/>
    <p:sldId id="536" r:id="rId12"/>
    <p:sldId id="538" r:id="rId13"/>
    <p:sldId id="539" r:id="rId14"/>
    <p:sldId id="269" r:id="rId15"/>
    <p:sldId id="267" r:id="rId16"/>
    <p:sldId id="271" r:id="rId17"/>
    <p:sldId id="258" r:id="rId18"/>
    <p:sldId id="272" r:id="rId19"/>
    <p:sldId id="277" r:id="rId20"/>
    <p:sldId id="273" r:id="rId21"/>
    <p:sldId id="279" r:id="rId22"/>
    <p:sldId id="280" r:id="rId23"/>
    <p:sldId id="274" r:id="rId24"/>
    <p:sldId id="281" r:id="rId25"/>
    <p:sldId id="282" r:id="rId26"/>
    <p:sldId id="275" r:id="rId27"/>
    <p:sldId id="276" r:id="rId28"/>
    <p:sldId id="290" r:id="rId29"/>
    <p:sldId id="671" r:id="rId30"/>
    <p:sldId id="670" r:id="rId31"/>
    <p:sldId id="912" r:id="rId32"/>
    <p:sldId id="898" r:id="rId33"/>
    <p:sldId id="899" r:id="rId34"/>
    <p:sldId id="900" r:id="rId35"/>
    <p:sldId id="901" r:id="rId36"/>
    <p:sldId id="902" r:id="rId37"/>
    <p:sldId id="903" r:id="rId38"/>
    <p:sldId id="905" r:id="rId39"/>
    <p:sldId id="906" r:id="rId40"/>
    <p:sldId id="907" r:id="rId41"/>
    <p:sldId id="908" r:id="rId42"/>
    <p:sldId id="909" r:id="rId43"/>
    <p:sldId id="910" r:id="rId44"/>
    <p:sldId id="911" r:id="rId45"/>
    <p:sldId id="786" r:id="rId46"/>
    <p:sldId id="787" r:id="rId47"/>
    <p:sldId id="1038" r:id="rId48"/>
    <p:sldId id="788" r:id="rId49"/>
    <p:sldId id="789" r:id="rId50"/>
    <p:sldId id="790" r:id="rId51"/>
    <p:sldId id="791" r:id="rId52"/>
    <p:sldId id="792" r:id="rId53"/>
    <p:sldId id="793" r:id="rId54"/>
    <p:sldId id="794" r:id="rId55"/>
    <p:sldId id="795" r:id="rId56"/>
    <p:sldId id="1039" r:id="rId57"/>
    <p:sldId id="796" r:id="rId58"/>
    <p:sldId id="797" r:id="rId59"/>
    <p:sldId id="1040" r:id="rId60"/>
    <p:sldId id="798" r:id="rId61"/>
    <p:sldId id="799" r:id="rId62"/>
    <p:sldId id="800" r:id="rId63"/>
    <p:sldId id="801" r:id="rId64"/>
    <p:sldId id="802" r:id="rId65"/>
    <p:sldId id="803" r:id="rId66"/>
    <p:sldId id="804" r:id="rId67"/>
    <p:sldId id="805" r:id="rId68"/>
    <p:sldId id="806" r:id="rId69"/>
    <p:sldId id="807" r:id="rId70"/>
    <p:sldId id="808" r:id="rId71"/>
    <p:sldId id="809" r:id="rId72"/>
    <p:sldId id="810" r:id="rId73"/>
    <p:sldId id="811" r:id="rId74"/>
    <p:sldId id="812" r:id="rId75"/>
    <p:sldId id="813" r:id="rId76"/>
    <p:sldId id="814" r:id="rId77"/>
    <p:sldId id="815" r:id="rId78"/>
    <p:sldId id="816" r:id="rId79"/>
    <p:sldId id="817" r:id="rId80"/>
    <p:sldId id="818" r:id="rId81"/>
    <p:sldId id="819" r:id="rId82"/>
    <p:sldId id="820" r:id="rId83"/>
    <p:sldId id="821" r:id="rId84"/>
    <p:sldId id="822" r:id="rId85"/>
    <p:sldId id="823" r:id="rId86"/>
    <p:sldId id="824" r:id="rId87"/>
    <p:sldId id="825" r:id="rId88"/>
    <p:sldId id="826" r:id="rId89"/>
    <p:sldId id="827" r:id="rId90"/>
    <p:sldId id="828" r:id="rId91"/>
    <p:sldId id="829" r:id="rId92"/>
    <p:sldId id="830" r:id="rId93"/>
    <p:sldId id="831" r:id="rId94"/>
    <p:sldId id="832" r:id="rId95"/>
    <p:sldId id="833" r:id="rId96"/>
    <p:sldId id="834" r:id="rId97"/>
    <p:sldId id="835" r:id="rId98"/>
    <p:sldId id="836" r:id="rId99"/>
    <p:sldId id="837" r:id="rId100"/>
    <p:sldId id="838" r:id="rId101"/>
    <p:sldId id="839" r:id="rId102"/>
    <p:sldId id="840" r:id="rId103"/>
    <p:sldId id="841" r:id="rId104"/>
    <p:sldId id="842" r:id="rId105"/>
    <p:sldId id="843" r:id="rId106"/>
    <p:sldId id="844" r:id="rId107"/>
    <p:sldId id="845" r:id="rId108"/>
    <p:sldId id="846" r:id="rId109"/>
    <p:sldId id="847" r:id="rId110"/>
    <p:sldId id="848" r:id="rId111"/>
    <p:sldId id="849" r:id="rId112"/>
    <p:sldId id="850" r:id="rId113"/>
    <p:sldId id="851" r:id="rId114"/>
    <p:sldId id="852" r:id="rId115"/>
    <p:sldId id="853" r:id="rId116"/>
    <p:sldId id="854" r:id="rId117"/>
    <p:sldId id="855" r:id="rId118"/>
    <p:sldId id="856" r:id="rId119"/>
    <p:sldId id="857" r:id="rId120"/>
    <p:sldId id="858" r:id="rId121"/>
    <p:sldId id="859" r:id="rId122"/>
    <p:sldId id="860" r:id="rId123"/>
    <p:sldId id="861" r:id="rId124"/>
    <p:sldId id="862" r:id="rId125"/>
    <p:sldId id="863" r:id="rId126"/>
    <p:sldId id="864" r:id="rId127"/>
    <p:sldId id="1152" r:id="rId128"/>
    <p:sldId id="865" r:id="rId129"/>
    <p:sldId id="866" r:id="rId130"/>
    <p:sldId id="867" r:id="rId131"/>
    <p:sldId id="868" r:id="rId132"/>
    <p:sldId id="869" r:id="rId133"/>
    <p:sldId id="870" r:id="rId134"/>
    <p:sldId id="871" r:id="rId135"/>
    <p:sldId id="1041" r:id="rId136"/>
    <p:sldId id="872" r:id="rId137"/>
    <p:sldId id="873" r:id="rId138"/>
    <p:sldId id="874" r:id="rId139"/>
    <p:sldId id="875" r:id="rId140"/>
    <p:sldId id="876" r:id="rId141"/>
    <p:sldId id="877" r:id="rId142"/>
    <p:sldId id="878" r:id="rId143"/>
    <p:sldId id="879" r:id="rId144"/>
    <p:sldId id="880" r:id="rId145"/>
    <p:sldId id="881" r:id="rId146"/>
    <p:sldId id="882" r:id="rId147"/>
    <p:sldId id="883" r:id="rId148"/>
    <p:sldId id="884" r:id="rId149"/>
    <p:sldId id="1153" r:id="rId150"/>
    <p:sldId id="1191" r:id="rId151"/>
    <p:sldId id="1154" r:id="rId152"/>
    <p:sldId id="886" r:id="rId153"/>
    <p:sldId id="887" r:id="rId154"/>
    <p:sldId id="888" r:id="rId155"/>
    <p:sldId id="889" r:id="rId156"/>
    <p:sldId id="890" r:id="rId157"/>
    <p:sldId id="891" r:id="rId158"/>
    <p:sldId id="892" r:id="rId159"/>
    <p:sldId id="893" r:id="rId160"/>
    <p:sldId id="894" r:id="rId161"/>
    <p:sldId id="895" r:id="rId162"/>
    <p:sldId id="1155" r:id="rId163"/>
    <p:sldId id="896" r:id="rId164"/>
    <p:sldId id="897" r:id="rId165"/>
    <p:sldId id="1156" r:id="rId166"/>
    <p:sldId id="1207" r:id="rId167"/>
    <p:sldId id="1208" r:id="rId168"/>
    <p:sldId id="1209" r:id="rId169"/>
    <p:sldId id="1210" r:id="rId170"/>
    <p:sldId id="1211" r:id="rId171"/>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1328" y="40"/>
      </p:cViewPr>
      <p:guideLst>
        <p:guide orient="horz" pos="220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2" Type="http://schemas.openxmlformats.org/officeDocument/2006/relationships/presProps" Target="pres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theme" Target="theme/theme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4" Type="http://schemas.openxmlformats.org/officeDocument/2006/relationships/slideMaster" Target="slideMasters/slideMaster4.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tableStyles" Target="tableStyles.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214313"/>
            <a:ext cx="1951038" cy="59182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1150938" y="214313"/>
            <a:ext cx="5740009" cy="59182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1182688" y="2017713"/>
            <a:ext cx="3808476" cy="4114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5146612" y="2017713"/>
            <a:ext cx="3808476" cy="4114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214313"/>
            <a:ext cx="1951038" cy="59182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1150938" y="214313"/>
            <a:ext cx="5740009" cy="59182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824230" y="2018030"/>
            <a:ext cx="8047355" cy="4114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1182688" y="2017713"/>
            <a:ext cx="3808476" cy="4114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5146612" y="2017713"/>
            <a:ext cx="3808476" cy="4114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214313"/>
            <a:ext cx="1951038" cy="59182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1150938" y="214313"/>
            <a:ext cx="5740009" cy="59182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1182688" y="2017713"/>
            <a:ext cx="3808476" cy="4114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5146612" y="2017713"/>
            <a:ext cx="3808476" cy="4114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1182688" y="2017713"/>
            <a:ext cx="3808476" cy="4114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5146612" y="2017713"/>
            <a:ext cx="3808476" cy="4114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214313"/>
            <a:ext cx="1951038" cy="59182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1150938" y="214313"/>
            <a:ext cx="5740009" cy="59182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GI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GI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41"/>
          <p:cNvSpPr/>
          <p:nvPr/>
        </p:nvSpPr>
        <p:spPr>
          <a:xfrm>
            <a:off x="417513" y="1098550"/>
            <a:ext cx="438150" cy="474663"/>
          </a:xfrm>
          <a:prstGeom prst="rect">
            <a:avLst/>
          </a:prstGeom>
          <a:solidFill>
            <a:schemeClr val="accent2"/>
          </a:solidFill>
          <a:ln w="9525">
            <a:noFill/>
          </a:ln>
        </p:spPr>
        <p:txBody>
          <a:bodyPr wrap="none" anchor="ctr"/>
          <a:lstStyle/>
          <a:p>
            <a:pPr lvl="0" algn="ctr"/>
            <a:endParaRPr lang="zh-CN" altLang="en-US" dirty="0">
              <a:latin typeface="Tahoma" panose="020B0604030504040204" pitchFamily="34" charset="0"/>
            </a:endParaRPr>
          </a:p>
        </p:txBody>
      </p:sp>
      <p:sp>
        <p:nvSpPr>
          <p:cNvPr id="1027" name="矩形 10242"/>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lstStyle/>
          <a:p>
            <a:pPr lvl="0" algn="ctr"/>
            <a:endParaRPr lang="zh-CN" altLang="en-US" dirty="0">
              <a:latin typeface="Tahoma" panose="020B0604030504040204" pitchFamily="34" charset="0"/>
            </a:endParaRPr>
          </a:p>
        </p:txBody>
      </p:sp>
      <p:sp>
        <p:nvSpPr>
          <p:cNvPr id="1028" name="矩形 10243"/>
          <p:cNvSpPr/>
          <p:nvPr/>
        </p:nvSpPr>
        <p:spPr>
          <a:xfrm>
            <a:off x="541338" y="1520825"/>
            <a:ext cx="422275" cy="474663"/>
          </a:xfrm>
          <a:prstGeom prst="rect">
            <a:avLst/>
          </a:prstGeom>
          <a:solidFill>
            <a:schemeClr val="folHlink"/>
          </a:solidFill>
          <a:ln w="9525">
            <a:noFill/>
          </a:ln>
        </p:spPr>
        <p:txBody>
          <a:bodyPr wrap="none" anchor="ctr"/>
          <a:lstStyle/>
          <a:p>
            <a:pPr lvl="0" algn="ctr"/>
            <a:endParaRPr lang="zh-CN" altLang="en-US" dirty="0">
              <a:latin typeface="Tahoma" panose="020B0604030504040204" pitchFamily="34" charset="0"/>
            </a:endParaRPr>
          </a:p>
        </p:txBody>
      </p:sp>
      <p:sp>
        <p:nvSpPr>
          <p:cNvPr id="1029" name="矩形 10244"/>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lstStyle/>
          <a:p>
            <a:pPr lvl="0" algn="ctr"/>
            <a:endParaRPr lang="zh-CN" altLang="en-US" dirty="0">
              <a:latin typeface="Tahoma" panose="020B0604030504040204" pitchFamily="34" charset="0"/>
            </a:endParaRPr>
          </a:p>
        </p:txBody>
      </p:sp>
      <p:sp>
        <p:nvSpPr>
          <p:cNvPr id="1030" name="矩形 10245"/>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lstStyle/>
          <a:p>
            <a:pPr lvl="0" algn="ctr"/>
            <a:endParaRPr lang="zh-CN" altLang="en-US" dirty="0">
              <a:latin typeface="Tahoma" panose="020B0604030504040204" pitchFamily="34" charset="0"/>
            </a:endParaRPr>
          </a:p>
        </p:txBody>
      </p:sp>
      <p:sp>
        <p:nvSpPr>
          <p:cNvPr id="1031" name="矩形 10246"/>
          <p:cNvSpPr/>
          <p:nvPr/>
        </p:nvSpPr>
        <p:spPr>
          <a:xfrm>
            <a:off x="762000" y="990600"/>
            <a:ext cx="31750" cy="1052513"/>
          </a:xfrm>
          <a:prstGeom prst="rect">
            <a:avLst/>
          </a:prstGeom>
          <a:solidFill>
            <a:schemeClr val="bg2"/>
          </a:solidFill>
          <a:ln w="9525">
            <a:noFill/>
          </a:ln>
        </p:spPr>
        <p:txBody>
          <a:bodyPr wrap="none" anchor="ctr"/>
          <a:lstStyle/>
          <a:p>
            <a:pPr lvl="0" algn="ctr"/>
            <a:endParaRPr lang="zh-CN" altLang="en-US" dirty="0">
              <a:latin typeface="Tahoma" panose="020B0604030504040204" pitchFamily="34" charset="0"/>
            </a:endParaRPr>
          </a:p>
        </p:txBody>
      </p:sp>
      <p:sp>
        <p:nvSpPr>
          <p:cNvPr id="1032" name="矩形 10247"/>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lstStyle/>
          <a:p>
            <a:pPr lvl="0" algn="ctr"/>
            <a:endParaRPr lang="zh-CN" altLang="en-US" dirty="0">
              <a:latin typeface="Tahoma" panose="020B0604030504040204" pitchFamily="34" charset="0"/>
            </a:endParaRPr>
          </a:p>
        </p:txBody>
      </p:sp>
      <p:sp>
        <p:nvSpPr>
          <p:cNvPr id="1033" name="标题 10248"/>
          <p:cNvSpPr>
            <a:spLocks noGrp="1"/>
          </p:cNvSpPr>
          <p:nvPr>
            <p:ph type="title"/>
          </p:nvPr>
        </p:nvSpPr>
        <p:spPr>
          <a:xfrm>
            <a:off x="1150938" y="214313"/>
            <a:ext cx="7793037" cy="1462087"/>
          </a:xfrm>
          <a:prstGeom prst="rect">
            <a:avLst/>
          </a:prstGeom>
          <a:noFill/>
          <a:ln w="9525">
            <a:noFill/>
          </a:ln>
        </p:spPr>
        <p:txBody>
          <a:bodyPr anchor="b"/>
          <a:lstStyle/>
          <a:p>
            <a:pPr lvl="0"/>
            <a:r>
              <a:rPr lang="zh-CN" altLang="en-US" dirty="0"/>
              <a:t>单击此处编辑母版标题样式</a:t>
            </a:r>
          </a:p>
        </p:txBody>
      </p:sp>
      <p:sp>
        <p:nvSpPr>
          <p:cNvPr id="1034" name="文本占位符 10249"/>
          <p:cNvSpPr>
            <a:spLocks noGrp="1"/>
          </p:cNvSpPr>
          <p:nvPr>
            <p:ph type="body"/>
          </p:nvPr>
        </p:nvSpPr>
        <p:spPr>
          <a:xfrm>
            <a:off x="1182688" y="2017713"/>
            <a:ext cx="7772400" cy="4114800"/>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矩形 10241"/>
          <p:cNvSpPr/>
          <p:nvPr/>
        </p:nvSpPr>
        <p:spPr>
          <a:xfrm>
            <a:off x="417513" y="1098550"/>
            <a:ext cx="438150" cy="474663"/>
          </a:xfrm>
          <a:prstGeom prst="rect">
            <a:avLst/>
          </a:prstGeom>
          <a:solidFill>
            <a:schemeClr val="accent2"/>
          </a:solidFill>
          <a:ln w="9525">
            <a:noFill/>
          </a:ln>
        </p:spPr>
        <p:txBody>
          <a:bodyPr wrap="none" anchor="ctr"/>
          <a:lstStyle/>
          <a:p>
            <a:pPr lvl="0" algn="ctr"/>
            <a:endParaRPr lang="zh-CN" altLang="en-US" dirty="0">
              <a:latin typeface="Tahoma" panose="020B0604030504040204" pitchFamily="34" charset="0"/>
              <a:ea typeface="宋体" panose="02010600030101010101" pitchFamily="2" charset="-122"/>
            </a:endParaRPr>
          </a:p>
        </p:txBody>
      </p:sp>
      <p:sp>
        <p:nvSpPr>
          <p:cNvPr id="2051" name="矩形 10242"/>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lstStyle/>
          <a:p>
            <a:pPr lvl="0" algn="ctr"/>
            <a:endParaRPr lang="zh-CN" altLang="en-US" dirty="0">
              <a:latin typeface="Tahoma" panose="020B0604030504040204" pitchFamily="34" charset="0"/>
              <a:ea typeface="宋体" panose="02010600030101010101" pitchFamily="2" charset="-122"/>
            </a:endParaRPr>
          </a:p>
        </p:txBody>
      </p:sp>
      <p:sp>
        <p:nvSpPr>
          <p:cNvPr id="2052" name="矩形 10243"/>
          <p:cNvSpPr/>
          <p:nvPr/>
        </p:nvSpPr>
        <p:spPr>
          <a:xfrm>
            <a:off x="541338" y="1520825"/>
            <a:ext cx="422275" cy="474663"/>
          </a:xfrm>
          <a:prstGeom prst="rect">
            <a:avLst/>
          </a:prstGeom>
          <a:solidFill>
            <a:schemeClr val="folHlink"/>
          </a:solidFill>
          <a:ln w="9525">
            <a:noFill/>
          </a:ln>
        </p:spPr>
        <p:txBody>
          <a:bodyPr wrap="none" anchor="ctr"/>
          <a:lstStyle/>
          <a:p>
            <a:pPr lvl="0" algn="ctr"/>
            <a:endParaRPr lang="zh-CN" altLang="en-US" dirty="0">
              <a:latin typeface="Tahoma" panose="020B0604030504040204" pitchFamily="34" charset="0"/>
              <a:ea typeface="宋体" panose="02010600030101010101" pitchFamily="2" charset="-122"/>
            </a:endParaRPr>
          </a:p>
        </p:txBody>
      </p:sp>
      <p:sp>
        <p:nvSpPr>
          <p:cNvPr id="2053" name="矩形 10244"/>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lstStyle/>
          <a:p>
            <a:pPr lvl="0" algn="ctr"/>
            <a:endParaRPr lang="zh-CN" altLang="en-US" dirty="0">
              <a:latin typeface="Tahoma" panose="020B0604030504040204" pitchFamily="34" charset="0"/>
              <a:ea typeface="宋体" panose="02010600030101010101" pitchFamily="2" charset="-122"/>
            </a:endParaRPr>
          </a:p>
        </p:txBody>
      </p:sp>
      <p:sp>
        <p:nvSpPr>
          <p:cNvPr id="2054" name="矩形 10245"/>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lstStyle/>
          <a:p>
            <a:pPr lvl="0" algn="ctr"/>
            <a:endParaRPr lang="zh-CN" altLang="en-US" dirty="0">
              <a:latin typeface="Tahoma" panose="020B0604030504040204" pitchFamily="34" charset="0"/>
              <a:ea typeface="宋体" panose="02010600030101010101" pitchFamily="2" charset="-122"/>
            </a:endParaRPr>
          </a:p>
        </p:txBody>
      </p:sp>
      <p:sp>
        <p:nvSpPr>
          <p:cNvPr id="2055" name="矩形 10246"/>
          <p:cNvSpPr/>
          <p:nvPr/>
        </p:nvSpPr>
        <p:spPr>
          <a:xfrm>
            <a:off x="762000" y="990600"/>
            <a:ext cx="31750" cy="1052513"/>
          </a:xfrm>
          <a:prstGeom prst="rect">
            <a:avLst/>
          </a:prstGeom>
          <a:solidFill>
            <a:schemeClr val="bg2"/>
          </a:solidFill>
          <a:ln w="9525">
            <a:noFill/>
          </a:ln>
        </p:spPr>
        <p:txBody>
          <a:bodyPr wrap="none" anchor="ctr"/>
          <a:lstStyle/>
          <a:p>
            <a:pPr lvl="0" algn="ctr"/>
            <a:endParaRPr lang="zh-CN" altLang="en-US" dirty="0">
              <a:latin typeface="Tahoma" panose="020B0604030504040204" pitchFamily="34" charset="0"/>
              <a:ea typeface="宋体" panose="02010600030101010101" pitchFamily="2" charset="-122"/>
            </a:endParaRPr>
          </a:p>
        </p:txBody>
      </p:sp>
      <p:sp>
        <p:nvSpPr>
          <p:cNvPr id="2056" name="矩形 10247"/>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lstStyle/>
          <a:p>
            <a:pPr lvl="0" algn="ctr"/>
            <a:endParaRPr lang="zh-CN" altLang="en-US" dirty="0">
              <a:latin typeface="Tahoma" panose="020B0604030504040204" pitchFamily="34" charset="0"/>
              <a:ea typeface="宋体" panose="02010600030101010101" pitchFamily="2" charset="-122"/>
            </a:endParaRPr>
          </a:p>
        </p:txBody>
      </p:sp>
      <p:sp>
        <p:nvSpPr>
          <p:cNvPr id="2057" name="标题 10248"/>
          <p:cNvSpPr>
            <a:spLocks noGrp="1"/>
          </p:cNvSpPr>
          <p:nvPr>
            <p:ph type="title"/>
          </p:nvPr>
        </p:nvSpPr>
        <p:spPr>
          <a:xfrm>
            <a:off x="1150938" y="214313"/>
            <a:ext cx="7793037" cy="1462087"/>
          </a:xfrm>
          <a:prstGeom prst="rect">
            <a:avLst/>
          </a:prstGeom>
          <a:noFill/>
          <a:ln w="9525">
            <a:noFill/>
          </a:ln>
        </p:spPr>
        <p:txBody>
          <a:bodyPr anchor="b"/>
          <a:lstStyle/>
          <a:p>
            <a:pPr lvl="0"/>
            <a:r>
              <a:rPr lang="zh-CN" altLang="en-US" dirty="0"/>
              <a:t>单击此处编辑母版标题样式</a:t>
            </a:r>
          </a:p>
        </p:txBody>
      </p:sp>
      <p:sp>
        <p:nvSpPr>
          <p:cNvPr id="2058" name="文本占位符 10249"/>
          <p:cNvSpPr>
            <a:spLocks noGrp="1"/>
          </p:cNvSpPr>
          <p:nvPr>
            <p:ph type="body"/>
          </p:nvPr>
        </p:nvSpPr>
        <p:spPr>
          <a:xfrm>
            <a:off x="1182688" y="2017713"/>
            <a:ext cx="7772400" cy="4114800"/>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矩形 10241"/>
          <p:cNvSpPr/>
          <p:nvPr/>
        </p:nvSpPr>
        <p:spPr>
          <a:xfrm>
            <a:off x="417513" y="1098550"/>
            <a:ext cx="438150" cy="474663"/>
          </a:xfrm>
          <a:prstGeom prst="rect">
            <a:avLst/>
          </a:prstGeom>
          <a:solidFill>
            <a:schemeClr val="accent2"/>
          </a:solidFill>
          <a:ln w="9525">
            <a:noFill/>
          </a:ln>
        </p:spPr>
        <p:txBody>
          <a:bodyPr wrap="none" anchor="ctr"/>
          <a:lstStyle/>
          <a:p>
            <a:pPr lvl="0" algn="ctr"/>
            <a:endParaRPr lang="zh-CN" altLang="en-US" dirty="0">
              <a:latin typeface="Tahoma" panose="020B0604030504040204" pitchFamily="34" charset="0"/>
              <a:ea typeface="宋体" panose="02010600030101010101" pitchFamily="2" charset="-122"/>
            </a:endParaRPr>
          </a:p>
        </p:txBody>
      </p:sp>
      <p:sp>
        <p:nvSpPr>
          <p:cNvPr id="3075" name="矩形 10242"/>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lstStyle/>
          <a:p>
            <a:pPr lvl="0" algn="ctr"/>
            <a:endParaRPr lang="zh-CN" altLang="en-US" dirty="0">
              <a:latin typeface="Tahoma" panose="020B0604030504040204" pitchFamily="34" charset="0"/>
              <a:ea typeface="宋体" panose="02010600030101010101" pitchFamily="2" charset="-122"/>
            </a:endParaRPr>
          </a:p>
        </p:txBody>
      </p:sp>
      <p:sp>
        <p:nvSpPr>
          <p:cNvPr id="3076" name="矩形 10243"/>
          <p:cNvSpPr/>
          <p:nvPr/>
        </p:nvSpPr>
        <p:spPr>
          <a:xfrm>
            <a:off x="541338" y="1520825"/>
            <a:ext cx="422275" cy="474663"/>
          </a:xfrm>
          <a:prstGeom prst="rect">
            <a:avLst/>
          </a:prstGeom>
          <a:solidFill>
            <a:schemeClr val="folHlink"/>
          </a:solidFill>
          <a:ln w="9525">
            <a:noFill/>
          </a:ln>
        </p:spPr>
        <p:txBody>
          <a:bodyPr wrap="none" anchor="ctr"/>
          <a:lstStyle/>
          <a:p>
            <a:pPr lvl="0" algn="ctr"/>
            <a:endParaRPr lang="zh-CN" altLang="en-US" dirty="0">
              <a:latin typeface="Tahoma" panose="020B0604030504040204" pitchFamily="34" charset="0"/>
              <a:ea typeface="宋体" panose="02010600030101010101" pitchFamily="2" charset="-122"/>
            </a:endParaRPr>
          </a:p>
        </p:txBody>
      </p:sp>
      <p:sp>
        <p:nvSpPr>
          <p:cNvPr id="3077" name="矩形 10244"/>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lstStyle/>
          <a:p>
            <a:pPr lvl="0" algn="ctr"/>
            <a:endParaRPr lang="zh-CN" altLang="en-US" dirty="0">
              <a:latin typeface="Tahoma" panose="020B0604030504040204" pitchFamily="34" charset="0"/>
              <a:ea typeface="宋体" panose="02010600030101010101" pitchFamily="2" charset="-122"/>
            </a:endParaRPr>
          </a:p>
        </p:txBody>
      </p:sp>
      <p:sp>
        <p:nvSpPr>
          <p:cNvPr id="3078" name="矩形 10245"/>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lstStyle/>
          <a:p>
            <a:pPr lvl="0" algn="ctr"/>
            <a:endParaRPr lang="zh-CN" altLang="en-US" dirty="0">
              <a:latin typeface="Tahoma" panose="020B0604030504040204" pitchFamily="34" charset="0"/>
              <a:ea typeface="宋体" panose="02010600030101010101" pitchFamily="2" charset="-122"/>
            </a:endParaRPr>
          </a:p>
        </p:txBody>
      </p:sp>
      <p:sp>
        <p:nvSpPr>
          <p:cNvPr id="3079" name="矩形 10246"/>
          <p:cNvSpPr/>
          <p:nvPr/>
        </p:nvSpPr>
        <p:spPr>
          <a:xfrm>
            <a:off x="762000" y="990600"/>
            <a:ext cx="31750" cy="1052513"/>
          </a:xfrm>
          <a:prstGeom prst="rect">
            <a:avLst/>
          </a:prstGeom>
          <a:solidFill>
            <a:schemeClr val="bg2"/>
          </a:solidFill>
          <a:ln w="9525">
            <a:noFill/>
          </a:ln>
        </p:spPr>
        <p:txBody>
          <a:bodyPr wrap="none" anchor="ctr"/>
          <a:lstStyle/>
          <a:p>
            <a:pPr lvl="0" algn="ctr"/>
            <a:endParaRPr lang="zh-CN" altLang="en-US" dirty="0">
              <a:latin typeface="Tahoma" panose="020B0604030504040204" pitchFamily="34" charset="0"/>
              <a:ea typeface="宋体" panose="02010600030101010101" pitchFamily="2" charset="-122"/>
            </a:endParaRPr>
          </a:p>
        </p:txBody>
      </p:sp>
      <p:sp>
        <p:nvSpPr>
          <p:cNvPr id="3080" name="矩形 10247"/>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lstStyle/>
          <a:p>
            <a:pPr lvl="0" algn="ctr"/>
            <a:endParaRPr lang="zh-CN" altLang="en-US" dirty="0">
              <a:latin typeface="Tahoma" panose="020B0604030504040204" pitchFamily="34" charset="0"/>
              <a:ea typeface="宋体" panose="02010600030101010101" pitchFamily="2" charset="-122"/>
            </a:endParaRPr>
          </a:p>
        </p:txBody>
      </p:sp>
      <p:sp>
        <p:nvSpPr>
          <p:cNvPr id="3081" name="标题 10248"/>
          <p:cNvSpPr>
            <a:spLocks noGrp="1"/>
          </p:cNvSpPr>
          <p:nvPr>
            <p:ph type="title"/>
          </p:nvPr>
        </p:nvSpPr>
        <p:spPr>
          <a:xfrm>
            <a:off x="1150938" y="214313"/>
            <a:ext cx="7793037" cy="1462087"/>
          </a:xfrm>
          <a:prstGeom prst="rect">
            <a:avLst/>
          </a:prstGeom>
          <a:noFill/>
          <a:ln w="9525">
            <a:noFill/>
          </a:ln>
        </p:spPr>
        <p:txBody>
          <a:bodyPr anchor="b"/>
          <a:lstStyle/>
          <a:p>
            <a:pPr lvl="0"/>
            <a:r>
              <a:rPr lang="zh-CN" altLang="en-US" dirty="0"/>
              <a:t>单击此处编辑母版标题样式</a:t>
            </a:r>
          </a:p>
        </p:txBody>
      </p:sp>
      <p:sp>
        <p:nvSpPr>
          <p:cNvPr id="3082" name="文本占位符 10249"/>
          <p:cNvSpPr>
            <a:spLocks noGrp="1"/>
          </p:cNvSpPr>
          <p:nvPr>
            <p:ph type="body"/>
          </p:nvPr>
        </p:nvSpPr>
        <p:spPr>
          <a:xfrm>
            <a:off x="1182688" y="2017713"/>
            <a:ext cx="7772400" cy="4114800"/>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pic>
        <p:nvPicPr>
          <p:cNvPr id="3083" name="图片 10253" descr="LOGO"/>
          <p:cNvPicPr>
            <a:picLocks noChangeAspect="1"/>
          </p:cNvPicPr>
          <p:nvPr userDrawn="1"/>
        </p:nvPicPr>
        <p:blipFill>
          <a:blip r:embed="rId13"/>
          <a:stretch>
            <a:fillRect/>
          </a:stretch>
        </p:blipFill>
        <p:spPr>
          <a:xfrm>
            <a:off x="6342063" y="6159500"/>
            <a:ext cx="1003300" cy="754063"/>
          </a:xfrm>
          <a:prstGeom prst="rect">
            <a:avLst/>
          </a:prstGeom>
          <a:noFill/>
          <a:ln w="9525">
            <a:noFill/>
          </a:ln>
        </p:spPr>
      </p:pic>
      <p:pic>
        <p:nvPicPr>
          <p:cNvPr id="3084" name="图片 10255" descr="long2"/>
          <p:cNvPicPr>
            <a:picLocks noChangeAspect="1"/>
          </p:cNvPicPr>
          <p:nvPr userDrawn="1"/>
        </p:nvPicPr>
        <p:blipFill>
          <a:blip r:embed="rId14"/>
          <a:stretch>
            <a:fillRect/>
          </a:stretch>
        </p:blipFill>
        <p:spPr>
          <a:xfrm>
            <a:off x="5891213" y="6165850"/>
            <a:ext cx="2857500" cy="5715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矩形 10241"/>
          <p:cNvSpPr/>
          <p:nvPr/>
        </p:nvSpPr>
        <p:spPr>
          <a:xfrm>
            <a:off x="417513" y="1098550"/>
            <a:ext cx="438150" cy="474663"/>
          </a:xfrm>
          <a:prstGeom prst="rect">
            <a:avLst/>
          </a:prstGeom>
          <a:solidFill>
            <a:schemeClr val="accent2"/>
          </a:solidFill>
          <a:ln w="9525">
            <a:noFill/>
          </a:ln>
        </p:spPr>
        <p:txBody>
          <a:bodyPr wrap="none" anchor="ctr"/>
          <a:lstStyle/>
          <a:p>
            <a:pPr lvl="0" algn="ctr"/>
            <a:endParaRPr lang="zh-CN" altLang="en-US" dirty="0">
              <a:latin typeface="Tahoma" panose="020B0604030504040204" pitchFamily="34" charset="0"/>
              <a:ea typeface="宋体" panose="02010600030101010101" pitchFamily="2" charset="-122"/>
            </a:endParaRPr>
          </a:p>
        </p:txBody>
      </p:sp>
      <p:sp>
        <p:nvSpPr>
          <p:cNvPr id="4099" name="矩形 10242"/>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lstStyle/>
          <a:p>
            <a:pPr lvl="0" algn="ctr"/>
            <a:endParaRPr lang="zh-CN" altLang="en-US" dirty="0">
              <a:latin typeface="Tahoma" panose="020B0604030504040204" pitchFamily="34" charset="0"/>
              <a:ea typeface="宋体" panose="02010600030101010101" pitchFamily="2" charset="-122"/>
            </a:endParaRPr>
          </a:p>
        </p:txBody>
      </p:sp>
      <p:sp>
        <p:nvSpPr>
          <p:cNvPr id="4100" name="矩形 10243"/>
          <p:cNvSpPr/>
          <p:nvPr/>
        </p:nvSpPr>
        <p:spPr>
          <a:xfrm>
            <a:off x="541338" y="1520825"/>
            <a:ext cx="422275" cy="474663"/>
          </a:xfrm>
          <a:prstGeom prst="rect">
            <a:avLst/>
          </a:prstGeom>
          <a:solidFill>
            <a:schemeClr val="folHlink"/>
          </a:solidFill>
          <a:ln w="9525">
            <a:noFill/>
          </a:ln>
        </p:spPr>
        <p:txBody>
          <a:bodyPr wrap="none" anchor="ctr"/>
          <a:lstStyle/>
          <a:p>
            <a:pPr lvl="0" algn="ctr"/>
            <a:endParaRPr lang="zh-CN" altLang="en-US" dirty="0">
              <a:latin typeface="Tahoma" panose="020B0604030504040204" pitchFamily="34" charset="0"/>
              <a:ea typeface="宋体" panose="02010600030101010101" pitchFamily="2" charset="-122"/>
            </a:endParaRPr>
          </a:p>
        </p:txBody>
      </p:sp>
      <p:sp>
        <p:nvSpPr>
          <p:cNvPr id="4101" name="矩形 10244"/>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lstStyle/>
          <a:p>
            <a:pPr lvl="0" algn="ctr"/>
            <a:endParaRPr lang="zh-CN" altLang="en-US" dirty="0">
              <a:latin typeface="Tahoma" panose="020B0604030504040204" pitchFamily="34" charset="0"/>
              <a:ea typeface="宋体" panose="02010600030101010101" pitchFamily="2" charset="-122"/>
            </a:endParaRPr>
          </a:p>
        </p:txBody>
      </p:sp>
      <p:sp>
        <p:nvSpPr>
          <p:cNvPr id="4102" name="矩形 10245"/>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lstStyle/>
          <a:p>
            <a:pPr lvl="0" algn="ctr"/>
            <a:endParaRPr lang="zh-CN" altLang="en-US" dirty="0">
              <a:latin typeface="Tahoma" panose="020B0604030504040204" pitchFamily="34" charset="0"/>
              <a:ea typeface="宋体" panose="02010600030101010101" pitchFamily="2" charset="-122"/>
            </a:endParaRPr>
          </a:p>
        </p:txBody>
      </p:sp>
      <p:sp>
        <p:nvSpPr>
          <p:cNvPr id="4103" name="矩形 10246"/>
          <p:cNvSpPr/>
          <p:nvPr/>
        </p:nvSpPr>
        <p:spPr>
          <a:xfrm>
            <a:off x="762000" y="990600"/>
            <a:ext cx="31750" cy="1052513"/>
          </a:xfrm>
          <a:prstGeom prst="rect">
            <a:avLst/>
          </a:prstGeom>
          <a:solidFill>
            <a:schemeClr val="bg2"/>
          </a:solidFill>
          <a:ln w="9525">
            <a:noFill/>
          </a:ln>
        </p:spPr>
        <p:txBody>
          <a:bodyPr wrap="none" anchor="ctr"/>
          <a:lstStyle/>
          <a:p>
            <a:pPr lvl="0" algn="ctr"/>
            <a:endParaRPr lang="zh-CN" altLang="en-US" dirty="0">
              <a:latin typeface="Tahoma" panose="020B0604030504040204" pitchFamily="34" charset="0"/>
              <a:ea typeface="宋体" panose="02010600030101010101" pitchFamily="2" charset="-122"/>
            </a:endParaRPr>
          </a:p>
        </p:txBody>
      </p:sp>
      <p:sp>
        <p:nvSpPr>
          <p:cNvPr id="4104" name="矩形 10247"/>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lstStyle/>
          <a:p>
            <a:pPr lvl="0" algn="ctr"/>
            <a:endParaRPr lang="zh-CN" altLang="en-US" dirty="0">
              <a:latin typeface="Tahoma" panose="020B0604030504040204" pitchFamily="34" charset="0"/>
              <a:ea typeface="宋体" panose="02010600030101010101" pitchFamily="2" charset="-122"/>
            </a:endParaRPr>
          </a:p>
        </p:txBody>
      </p:sp>
      <p:sp>
        <p:nvSpPr>
          <p:cNvPr id="4105" name="标题 10248"/>
          <p:cNvSpPr>
            <a:spLocks noGrp="1"/>
          </p:cNvSpPr>
          <p:nvPr>
            <p:ph type="title"/>
          </p:nvPr>
        </p:nvSpPr>
        <p:spPr>
          <a:xfrm>
            <a:off x="1150938" y="214313"/>
            <a:ext cx="7793037" cy="1462087"/>
          </a:xfrm>
          <a:prstGeom prst="rect">
            <a:avLst/>
          </a:prstGeom>
          <a:noFill/>
          <a:ln w="9525">
            <a:noFill/>
          </a:ln>
        </p:spPr>
        <p:txBody>
          <a:bodyPr anchor="b"/>
          <a:lstStyle/>
          <a:p>
            <a:pPr lvl="0"/>
            <a:r>
              <a:rPr lang="zh-CN" altLang="en-US" dirty="0"/>
              <a:t>单击此处编辑母版标题样式</a:t>
            </a:r>
          </a:p>
        </p:txBody>
      </p:sp>
      <p:sp>
        <p:nvSpPr>
          <p:cNvPr id="4106" name="文本占位符 10249"/>
          <p:cNvSpPr>
            <a:spLocks noGrp="1"/>
          </p:cNvSpPr>
          <p:nvPr>
            <p:ph type="body"/>
          </p:nvPr>
        </p:nvSpPr>
        <p:spPr>
          <a:xfrm>
            <a:off x="1182688" y="2017713"/>
            <a:ext cx="7772400" cy="4114800"/>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1.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10.xml.rels><?xml version="1.0" encoding="UTF-8" standalone="yes"?>
<Relationships xmlns="http://schemas.openxmlformats.org/package/2006/relationships"><Relationship Id="rId8" Type="http://schemas.openxmlformats.org/officeDocument/2006/relationships/slide" Target="slide127.xml"/><Relationship Id="rId3" Type="http://schemas.openxmlformats.org/officeDocument/2006/relationships/slide" Target="slide114.xml"/><Relationship Id="rId7" Type="http://schemas.openxmlformats.org/officeDocument/2006/relationships/slide" Target="slide125.xml"/><Relationship Id="rId2" Type="http://schemas.openxmlformats.org/officeDocument/2006/relationships/slide" Target="slide108.xml"/><Relationship Id="rId1" Type="http://schemas.openxmlformats.org/officeDocument/2006/relationships/slideLayout" Target="../slideLayouts/slideLayout35.xml"/><Relationship Id="rId6" Type="http://schemas.openxmlformats.org/officeDocument/2006/relationships/slide" Target="slide122.xml"/><Relationship Id="rId5" Type="http://schemas.openxmlformats.org/officeDocument/2006/relationships/slide" Target="slide120.xml"/><Relationship Id="rId4" Type="http://schemas.openxmlformats.org/officeDocument/2006/relationships/slide" Target="slide11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14.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15.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1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6.xml.rels><?xml version="1.0" encoding="UTF-8" standalone="yes"?>
<Relationships xmlns="http://schemas.openxmlformats.org/package/2006/relationships"><Relationship Id="rId2" Type="http://schemas.openxmlformats.org/officeDocument/2006/relationships/slide" Target="slide107.xml"/><Relationship Id="rId1" Type="http://schemas.openxmlformats.org/officeDocument/2006/relationships/slideLayout" Target="../slideLayouts/slideLayout3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8.xml.rels><?xml version="1.0" encoding="UTF-8" standalone="yes"?>
<Relationships xmlns="http://schemas.openxmlformats.org/package/2006/relationships"><Relationship Id="rId3" Type="http://schemas.openxmlformats.org/officeDocument/2006/relationships/slide" Target="slide107.xml"/><Relationship Id="rId2" Type="http://schemas.openxmlformats.org/officeDocument/2006/relationships/slideLayout" Target="../slideLayouts/slideLayout35.xml"/><Relationship Id="rId1" Type="http://schemas.openxmlformats.org/officeDocument/2006/relationships/tags" Target="../tags/tag1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2.xml.rels><?xml version="1.0" encoding="UTF-8" standalone="yes"?>
<Relationships xmlns="http://schemas.openxmlformats.org/package/2006/relationships"><Relationship Id="rId2" Type="http://schemas.openxmlformats.org/officeDocument/2006/relationships/slide" Target="slide107.xml"/><Relationship Id="rId1" Type="http://schemas.openxmlformats.org/officeDocument/2006/relationships/slideLayout" Target="../slideLayouts/slideLayout3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18.xml"/></Relationships>
</file>

<file path=ppt/slides/_rels/slide125.xml.rels><?xml version="1.0" encoding="UTF-8" standalone="yes"?>
<Relationships xmlns="http://schemas.openxmlformats.org/package/2006/relationships"><Relationship Id="rId2" Type="http://schemas.openxmlformats.org/officeDocument/2006/relationships/slide" Target="slide107.xml"/><Relationship Id="rId1" Type="http://schemas.openxmlformats.org/officeDocument/2006/relationships/slideLayout" Target="../slideLayouts/slideLayout3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7.xml.rels><?xml version="1.0" encoding="UTF-8" standalone="yes"?>
<Relationships xmlns="http://schemas.openxmlformats.org/package/2006/relationships"><Relationship Id="rId2" Type="http://schemas.openxmlformats.org/officeDocument/2006/relationships/slide" Target="slide107.xml"/><Relationship Id="rId1" Type="http://schemas.openxmlformats.org/officeDocument/2006/relationships/slideLayout" Target="../slideLayouts/slideLayout3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9.xml.rels><?xml version="1.0" encoding="UTF-8" standalone="yes"?>
<Relationships xmlns="http://schemas.openxmlformats.org/package/2006/relationships"><Relationship Id="rId3" Type="http://schemas.openxmlformats.org/officeDocument/2006/relationships/slide" Target="slide107.xml"/><Relationship Id="rId2" Type="http://schemas.openxmlformats.org/officeDocument/2006/relationships/slideLayout" Target="../slideLayouts/slideLayout35.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1.xml.rels><?xml version="1.0" encoding="UTF-8" standalone="yes"?>
<Relationships xmlns="http://schemas.openxmlformats.org/package/2006/relationships"><Relationship Id="rId2" Type="http://schemas.openxmlformats.org/officeDocument/2006/relationships/slide" Target="slide107.xml"/><Relationship Id="rId1" Type="http://schemas.openxmlformats.org/officeDocument/2006/relationships/slideLayout" Target="../slideLayouts/slideLayout3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20.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2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22.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23.xml"/></Relationships>
</file>

<file path=ppt/slides/_rels/slide145.xml.rels><?xml version="1.0" encoding="UTF-8" standalone="yes"?>
<Relationships xmlns="http://schemas.openxmlformats.org/package/2006/relationships"><Relationship Id="rId2" Type="http://schemas.openxmlformats.org/officeDocument/2006/relationships/slide" Target="slide107.xml"/><Relationship Id="rId1" Type="http://schemas.openxmlformats.org/officeDocument/2006/relationships/slideLayout" Target="../slideLayouts/slideLayout3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2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25.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2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13.xml"/><Relationship Id="rId5" Type="http://schemas.openxmlformats.org/officeDocument/2006/relationships/slide" Target="slide12.xml"/><Relationship Id="rId4" Type="http://schemas.openxmlformats.org/officeDocument/2006/relationships/slide" Target="slide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26.xml"/><Relationship Id="rId1" Type="http://schemas.openxmlformats.org/officeDocument/2006/relationships/slideLayout" Target="../slideLayouts/slideLayout35.xml"/><Relationship Id="rId6" Type="http://schemas.openxmlformats.org/officeDocument/2006/relationships/slide" Target="slide155.xml"/><Relationship Id="rId5" Type="http://schemas.openxmlformats.org/officeDocument/2006/relationships/slide" Target="slide79.xml"/><Relationship Id="rId4" Type="http://schemas.openxmlformats.org/officeDocument/2006/relationships/slide" Target="slide6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11.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5128"/>
          <p:cNvSpPr>
            <a:spLocks noGrp="1"/>
          </p:cNvSpPr>
          <p:nvPr>
            <p:ph type="title"/>
          </p:nvPr>
        </p:nvSpPr>
        <p:spPr/>
        <p:txBody>
          <a:bodyPr vert="horz" wrap="square" lIns="68580" tIns="34290" rIns="68580" bIns="34290" anchor="b"/>
          <a:lstStyle/>
          <a:p>
            <a:pPr eaLnBrk="1" hangingPunct="1"/>
            <a:r>
              <a:rPr lang="zh-CN" altLang="en-US" dirty="0"/>
              <a:t>第5章  文件系统管理及使用</a:t>
            </a:r>
          </a:p>
        </p:txBody>
      </p:sp>
      <p:sp>
        <p:nvSpPr>
          <p:cNvPr id="5122" name="文本占位符 5129"/>
          <p:cNvSpPr>
            <a:spLocks noGrp="1"/>
          </p:cNvSpPr>
          <p:nvPr>
            <p:ph idx="1"/>
          </p:nvPr>
        </p:nvSpPr>
        <p:spPr/>
        <p:txBody>
          <a:bodyPr vert="horz" wrap="square" lIns="68580" tIns="34290" rIns="68580" bIns="34290" anchor="t"/>
          <a:lstStyle/>
          <a:p>
            <a:pPr eaLnBrk="1" hangingPunct="1"/>
            <a:r>
              <a:rPr lang="zh-CN" altLang="en-US" sz="2800" dirty="0">
                <a:hlinkClick r:id="rId2" action="ppaction://hlinksldjump"/>
              </a:rPr>
              <a:t>5.1  文件系统权限及管理</a:t>
            </a:r>
            <a:endParaRPr lang="zh-CN" altLang="en-US" sz="2800" dirty="0"/>
          </a:p>
          <a:p>
            <a:pPr eaLnBrk="1" hangingPunct="1"/>
            <a:r>
              <a:rPr lang="zh-CN" altLang="en-US" sz="2800" dirty="0">
                <a:hlinkClick r:id="rId3" action="ppaction://hlinksldjump"/>
              </a:rPr>
              <a:t>5.2  权限管理命令</a:t>
            </a:r>
            <a:endParaRPr lang="zh-CN" altLang="en-US" sz="2800" dirty="0"/>
          </a:p>
          <a:p>
            <a:pPr eaLnBrk="1" hangingPunct="1"/>
            <a:r>
              <a:rPr lang="zh-CN" altLang="en-US" sz="2800" dirty="0"/>
              <a:t>5.3  微机硬盘的物理结构与分区划分</a:t>
            </a:r>
          </a:p>
          <a:p>
            <a:pPr eaLnBrk="1" hangingPunct="1"/>
            <a:r>
              <a:rPr lang="zh-CN" altLang="en-US" sz="2800" dirty="0"/>
              <a:t>5.</a:t>
            </a:r>
            <a:r>
              <a:rPr lang="en-US" altLang="zh-CN" sz="2800"/>
              <a:t>4</a:t>
            </a:r>
            <a:r>
              <a:rPr lang="zh-CN" altLang="en-US" sz="2800" dirty="0"/>
              <a:t>  文件系统管理</a:t>
            </a:r>
          </a:p>
          <a:p>
            <a:pPr eaLnBrk="1" hangingPunct="1"/>
            <a:r>
              <a:rPr lang="zh-CN" altLang="en-US" sz="2800" dirty="0"/>
              <a:t>5.</a:t>
            </a:r>
            <a:r>
              <a:rPr lang="en-US" altLang="zh-CN" sz="2800"/>
              <a:t>5</a:t>
            </a:r>
            <a:r>
              <a:rPr lang="zh-CN" altLang="en-US" sz="2800" dirty="0"/>
              <a:t>  与文件系统管理相关的其他命令</a:t>
            </a:r>
          </a:p>
          <a:p>
            <a:pPr eaLnBrk="1" hangingPunct="1"/>
            <a:r>
              <a:rPr lang="zh-CN" altLang="en-US" sz="2800" dirty="0"/>
              <a:t>5.6  数据备份与文件打包压缩</a:t>
            </a:r>
          </a:p>
          <a:p>
            <a:pPr eaLnBrk="1" hangingPunct="1"/>
            <a:r>
              <a:rPr lang="zh-CN" altLang="en-US" sz="2800" dirty="0"/>
              <a:t>5.7  文件和目录管理的图形界面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p:txBody>
          <a:bodyPr anchor="b"/>
          <a:lstStyle/>
          <a:p>
            <a:r>
              <a:rPr lang="zh-CN" altLang="en-US"/>
              <a:t>2．权限的数字表示</a:t>
            </a:r>
          </a:p>
        </p:txBody>
      </p:sp>
      <p:sp>
        <p:nvSpPr>
          <p:cNvPr id="14338" name="内容占位符 2"/>
          <p:cNvSpPr>
            <a:spLocks noGrp="1"/>
          </p:cNvSpPr>
          <p:nvPr>
            <p:ph idx="1"/>
          </p:nvPr>
        </p:nvSpPr>
        <p:spPr>
          <a:xfrm>
            <a:off x="823913" y="2017713"/>
            <a:ext cx="8047037" cy="4114800"/>
          </a:xfrm>
        </p:spPr>
        <p:txBody>
          <a:bodyPr anchor="t"/>
          <a:lstStyle/>
          <a:p>
            <a:r>
              <a:rPr lang="zh-CN" altLang="en-US" sz="2400"/>
              <a:t>在数字方式表示下，某类用户对文件或目录的访问权限可用一个三位二进制数来表示。</a:t>
            </a:r>
          </a:p>
          <a:p>
            <a:r>
              <a:rPr lang="zh-CN" altLang="en-US" sz="2400"/>
              <a:t>在字符串表示时，若具有某个权限，则对应位为1，否则为0，这样该类用户的权限就可表示为三位二进制数，其值为不大于7的整数，因此可作为八进制数。</a:t>
            </a:r>
          </a:p>
          <a:p>
            <a:r>
              <a:rPr lang="zh-CN" altLang="en-US" sz="2400"/>
              <a:t>例如，/bin/bash的权限为rwxr-xr-x，它的主、组和其他人的权限分别为rwx、r-x和r-x，表示为二进制数为111、101和101，对应八进制数为7、5和5。此时，可以说/bin/bash的权限为755。</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1"/>
          <p:cNvSpPr>
            <a:spLocks noGrp="1"/>
          </p:cNvSpPr>
          <p:nvPr>
            <p:ph type="title"/>
          </p:nvPr>
        </p:nvSpPr>
        <p:spPr>
          <a:xfrm>
            <a:off x="1488440" y="214630"/>
            <a:ext cx="7547610" cy="1461770"/>
          </a:xfrm>
        </p:spPr>
        <p:txBody>
          <a:bodyPr vert="horz" wrap="square" lIns="91440" tIns="45720" rIns="91440" bIns="45720" anchor="b"/>
          <a:lstStyle/>
          <a:p>
            <a:pPr eaLnBrk="1" hangingPunct="1"/>
            <a:r>
              <a:rPr lang="zh-CN" altLang="en-US" dirty="0"/>
              <a:t>注意事项</a:t>
            </a:r>
          </a:p>
        </p:txBody>
      </p:sp>
      <p:sp>
        <p:nvSpPr>
          <p:cNvPr id="103426" name="内容占位符 2"/>
          <p:cNvSpPr>
            <a:spLocks noGrp="1"/>
          </p:cNvSpPr>
          <p:nvPr>
            <p:ph idx="1"/>
          </p:nvPr>
        </p:nvSpPr>
        <p:spPr/>
        <p:txBody>
          <a:bodyPr vert="horz" wrap="square" lIns="91440" tIns="45720" rIns="91440" bIns="45720" anchor="t"/>
          <a:lstStyle/>
          <a:p>
            <a:pPr eaLnBrk="1" hangingPunct="1"/>
            <a:r>
              <a:rPr lang="zh-CN" altLang="en-US" sz="2800" dirty="0"/>
              <a:t>以原始方式使用设备常用于构造设备映像文件，也可以进行介质复制或克隆。</a:t>
            </a:r>
            <a:endParaRPr lang="en-US" altLang="zh-CN" sz="2800" dirty="0"/>
          </a:p>
          <a:p>
            <a:pPr eaLnBrk="1" hangingPunct="1"/>
            <a:r>
              <a:rPr lang="zh-CN" altLang="en-US" sz="2800" dirty="0"/>
              <a:t>当然，若要对一个硬盘或分区进行重新规划或格式化，则必须以裸方式使用设备。</a:t>
            </a:r>
            <a:endParaRPr lang="en-US" altLang="zh-CN" sz="2800" dirty="0"/>
          </a:p>
          <a:p>
            <a:pPr eaLnBrk="1" hangingPunct="1"/>
            <a:r>
              <a:rPr lang="zh-CN" altLang="en-US" sz="2800" dirty="0"/>
              <a:t>欲将以裸方式写过的设备再以文件系统方式使用，还必须重新在其上构造文件系统。</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p:cNvSpPr>
          <p:nvPr>
            <p:ph type="title"/>
          </p:nvPr>
        </p:nvSpPr>
        <p:spPr/>
        <p:txBody>
          <a:bodyPr vert="horz" wrap="square" lIns="91440" tIns="45720" rIns="91440" bIns="45720" anchor="b"/>
          <a:lstStyle/>
          <a:p>
            <a:pPr eaLnBrk="1" hangingPunct="1"/>
            <a:r>
              <a:rPr lang="zh-CN" altLang="en-US" sz="3600" dirty="0"/>
              <a:t>2）裸设备使用举例（映像文件构造）</a:t>
            </a:r>
          </a:p>
        </p:txBody>
      </p:sp>
      <p:sp>
        <p:nvSpPr>
          <p:cNvPr id="104450" name="内容占位符 2"/>
          <p:cNvSpPr>
            <a:spLocks noGrp="1"/>
          </p:cNvSpPr>
          <p:nvPr>
            <p:ph idx="1"/>
          </p:nvPr>
        </p:nvSpPr>
        <p:spPr>
          <a:xfrm>
            <a:off x="1182688" y="1844675"/>
            <a:ext cx="7772400" cy="4114800"/>
          </a:xfrm>
        </p:spPr>
        <p:txBody>
          <a:bodyPr vert="horz" wrap="square" lIns="91440" tIns="45720" rIns="91440" bIns="45720" anchor="t"/>
          <a:lstStyle/>
          <a:p>
            <a:pPr eaLnBrk="1" hangingPunct="1"/>
            <a:r>
              <a:rPr lang="zh-CN" altLang="en-US" sz="2400" dirty="0"/>
              <a:t>构造映像文件的方法是通过命令cp或dd将含有某个文件系统的存储介质（如光盘、软盘、U盘、分区）上整体或部分内容以文件的形式完整地复制到指定文件中。</a:t>
            </a:r>
            <a:endParaRPr lang="en-US" altLang="zh-CN" sz="2400" dirty="0"/>
          </a:p>
          <a:p>
            <a:pPr eaLnBrk="1" hangingPunct="1"/>
            <a:r>
              <a:rPr lang="zh-CN" altLang="en-US" sz="2400" dirty="0"/>
              <a:t>#cp /dev/fd0 /tmp/fd_img	#制作软盘映像文件</a:t>
            </a:r>
          </a:p>
          <a:p>
            <a:pPr eaLnBrk="1" hangingPunct="1"/>
            <a:r>
              <a:rPr lang="en-US" altLang="zh-CN" sz="2400" dirty="0"/>
              <a:t>#</a:t>
            </a:r>
            <a:r>
              <a:rPr lang="zh-CN" altLang="en-US" sz="2400" dirty="0"/>
              <a:t>dd if /dev/fd0 of= /tmp/fd_img</a:t>
            </a:r>
            <a:endParaRPr lang="en-US" altLang="zh-CN" sz="2400" dirty="0"/>
          </a:p>
          <a:p>
            <a:pPr eaLnBrk="1" hangingPunct="1"/>
            <a:r>
              <a:rPr lang="en-US" altLang="zh-CN" sz="2400" dirty="0"/>
              <a:t>#</a:t>
            </a:r>
            <a:r>
              <a:rPr lang="zh-CN" altLang="en-US" sz="2400" dirty="0"/>
              <a:t>#制作光盘映像文件，可能需要大的存储空间</a:t>
            </a:r>
            <a:endParaRPr lang="en-US" altLang="zh-CN" sz="2400" dirty="0"/>
          </a:p>
          <a:p>
            <a:pPr eaLnBrk="1" hangingPunct="1"/>
            <a:r>
              <a:rPr lang="zh-CN" altLang="en-US" sz="2400" dirty="0"/>
              <a:t>#cp /dev/cdrom /tmp/cdimg.iso </a:t>
            </a:r>
            <a:endParaRPr lang="en-US" altLang="zh-CN" sz="2400" dirty="0"/>
          </a:p>
          <a:p>
            <a:pPr eaLnBrk="1" hangingPunct="1"/>
            <a:r>
              <a:rPr lang="zh-CN" altLang="en-US" sz="2400" dirty="0"/>
              <a:t>#dd if=/dev/cdrom of=cd.iso</a:t>
            </a:r>
          </a:p>
          <a:p>
            <a:pPr eaLnBrk="1" hangingPunct="1"/>
            <a:r>
              <a:rPr lang="zh-CN" altLang="en-US" sz="2400" dirty="0"/>
              <a:t>#</a:t>
            </a:r>
            <a:r>
              <a:rPr lang="en-US" altLang="zh-CN" sz="2400" dirty="0"/>
              <a:t>#</a:t>
            </a:r>
            <a:r>
              <a:rPr lang="zh-CN" altLang="en-US" sz="2400" dirty="0"/>
              <a:t>制作U盘映像文件</a:t>
            </a:r>
            <a:endParaRPr lang="en-US" altLang="zh-CN" sz="2400" dirty="0"/>
          </a:p>
          <a:p>
            <a:pPr eaLnBrk="1" hangingPunct="1"/>
            <a:r>
              <a:rPr lang="zh-CN" altLang="en-US" sz="2400" dirty="0"/>
              <a:t>#cp /dev/sdb /tmp/u_img</a:t>
            </a:r>
            <a:endParaRPr lang="en-US" altLang="zh-CN" sz="2400" dirty="0"/>
          </a:p>
        </p:txBody>
      </p:sp>
      <p:sp>
        <p:nvSpPr>
          <p:cNvPr id="5" name="圆角矩形 4"/>
          <p:cNvSpPr/>
          <p:nvPr/>
        </p:nvSpPr>
        <p:spPr>
          <a:xfrm>
            <a:off x="1428750" y="6367463"/>
            <a:ext cx="811213" cy="44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hlinkClick r:id="rId2" action="ppaction://hlinksldjump"/>
              </a:rPr>
              <a:t>返回</a:t>
            </a: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p:cNvSpPr>
            <a:spLocks noGrp="1"/>
          </p:cNvSpPr>
          <p:nvPr>
            <p:ph type="title"/>
          </p:nvPr>
        </p:nvSpPr>
        <p:spPr/>
        <p:txBody>
          <a:bodyPr vert="horz" wrap="square" lIns="91440" tIns="45720" rIns="91440" bIns="45720" anchor="b"/>
          <a:lstStyle/>
          <a:p>
            <a:pPr eaLnBrk="1" hangingPunct="1"/>
            <a:r>
              <a:rPr lang="zh-CN" altLang="en-US" sz="3600" dirty="0"/>
              <a:t>5.4.5  文件系统的检查、修复与同步</a:t>
            </a:r>
          </a:p>
        </p:txBody>
      </p:sp>
      <p:sp>
        <p:nvSpPr>
          <p:cNvPr id="105474" name="内容占位符 2"/>
          <p:cNvSpPr>
            <a:spLocks noGrp="1"/>
          </p:cNvSpPr>
          <p:nvPr>
            <p:ph idx="1"/>
          </p:nvPr>
        </p:nvSpPr>
        <p:spPr/>
        <p:txBody>
          <a:bodyPr vert="horz" wrap="square" lIns="91440" tIns="45720" rIns="91440" bIns="45720" anchor="t"/>
          <a:lstStyle/>
          <a:p>
            <a:pPr eaLnBrk="1" hangingPunct="1"/>
            <a:r>
              <a:rPr lang="zh-CN" altLang="en-US" sz="2800" dirty="0"/>
              <a:t>几乎在所有的UNIX/Linux系统中，受损的文件系统都是不能被正常安装的，必须经检查和修复后才能被正常使用。文件系统修复工具为fsck。</a:t>
            </a:r>
          </a:p>
          <a:p>
            <a:pPr eaLnBrk="1" hangingPunct="1"/>
            <a:r>
              <a:rPr lang="zh-CN" altLang="en-US" sz="2800" dirty="0"/>
              <a:t>文件系统的检查有时是系统自动进行的，比如，Linux在文件系统被安装一定次数或使用一定时间后要对其进行检查或清理。Windows系统也经常在启动时做文件系统的检查工作。</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1"/>
          <p:cNvSpPr>
            <a:spLocks noGrp="1"/>
          </p:cNvSpPr>
          <p:nvPr>
            <p:ph type="title"/>
          </p:nvPr>
        </p:nvSpPr>
        <p:spPr/>
        <p:txBody>
          <a:bodyPr vert="horz" wrap="square" lIns="91440" tIns="45720" rIns="91440" bIns="45720" anchor="b"/>
          <a:lstStyle/>
          <a:p>
            <a:pPr eaLnBrk="1" hangingPunct="1"/>
            <a:r>
              <a:rPr lang="zh-CN" altLang="en-US" sz="3600" dirty="0"/>
              <a:t>1．文件系统要求清理的原因</a:t>
            </a:r>
          </a:p>
        </p:txBody>
      </p:sp>
      <p:sp>
        <p:nvSpPr>
          <p:cNvPr id="106498" name="内容占位符 2"/>
          <p:cNvSpPr>
            <a:spLocks noGrp="1"/>
          </p:cNvSpPr>
          <p:nvPr>
            <p:ph idx="1"/>
          </p:nvPr>
        </p:nvSpPr>
        <p:spPr/>
        <p:txBody>
          <a:bodyPr vert="horz" wrap="square" lIns="91440" tIns="45720" rIns="91440" bIns="45720" anchor="t"/>
          <a:lstStyle/>
          <a:p>
            <a:pPr eaLnBrk="1" hangingPunct="1"/>
            <a:r>
              <a:rPr lang="zh-CN" altLang="en-US" sz="2400" dirty="0"/>
              <a:t>有很多原因会引起文件系统的损坏或不一致，如意外掉电、非法关机、强行拔出未拆卸的设备等。</a:t>
            </a:r>
          </a:p>
          <a:p>
            <a:pPr eaLnBrk="1" hangingPunct="1"/>
            <a:r>
              <a:rPr lang="zh-CN" altLang="en-US" sz="2400" dirty="0"/>
              <a:t>文件系统受损或不一致表现在：</a:t>
            </a:r>
          </a:p>
          <a:p>
            <a:pPr eaLnBrk="1" hangingPunct="1"/>
            <a:r>
              <a:rPr lang="zh-CN" altLang="en-US" sz="2400" dirty="0"/>
              <a:t>文件真实大小与分配的块不一致；</a:t>
            </a:r>
          </a:p>
          <a:p>
            <a:pPr eaLnBrk="1" hangingPunct="1"/>
            <a:r>
              <a:rPr lang="zh-CN" altLang="en-US" sz="2400" dirty="0"/>
              <a:t>文件的链接数错误；</a:t>
            </a:r>
          </a:p>
          <a:p>
            <a:pPr eaLnBrk="1" hangingPunct="1"/>
            <a:r>
              <a:rPr lang="zh-CN" altLang="en-US" sz="2400" dirty="0"/>
              <a:t>i节点内容错；</a:t>
            </a:r>
          </a:p>
          <a:p>
            <a:pPr eaLnBrk="1" hangingPunct="1"/>
            <a:r>
              <a:rPr lang="zh-CN" altLang="en-US" sz="2400" dirty="0"/>
              <a:t>丢失的块与丢失的文件；</a:t>
            </a:r>
          </a:p>
          <a:p>
            <a:pPr eaLnBrk="1" hangingPunct="1"/>
            <a:r>
              <a:rPr lang="zh-CN" altLang="en-US" sz="2400" dirty="0"/>
              <a:t>空闲块总数或空闲i节点总数错等。</a:t>
            </a:r>
          </a:p>
          <a:p>
            <a:pPr eaLnBrk="1" hangingPunct="1"/>
            <a:r>
              <a:rPr lang="zh-CN" altLang="en-US" sz="2400" dirty="0"/>
              <a:t>检查文件系统的目的就是要修复以上问题。</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1"/>
          <p:cNvSpPr>
            <a:spLocks noGrp="1"/>
          </p:cNvSpPr>
          <p:nvPr>
            <p:ph type="title"/>
          </p:nvPr>
        </p:nvSpPr>
        <p:spPr/>
        <p:txBody>
          <a:bodyPr vert="horz" wrap="square" lIns="91440" tIns="45720" rIns="91440" bIns="45720" anchor="b"/>
          <a:lstStyle/>
          <a:p>
            <a:pPr eaLnBrk="1" hangingPunct="1"/>
            <a:r>
              <a:rPr lang="zh-CN" altLang="en-US" sz="3600" dirty="0"/>
              <a:t>2．fsck</a:t>
            </a:r>
          </a:p>
        </p:txBody>
      </p:sp>
      <p:sp>
        <p:nvSpPr>
          <p:cNvPr id="107522" name="内容占位符 2"/>
          <p:cNvSpPr>
            <a:spLocks noGrp="1"/>
          </p:cNvSpPr>
          <p:nvPr>
            <p:ph idx="1"/>
          </p:nvPr>
        </p:nvSpPr>
        <p:spPr/>
        <p:txBody>
          <a:bodyPr vert="horz" wrap="square" lIns="91440" tIns="45720" rIns="91440" bIns="45720" anchor="t"/>
          <a:lstStyle/>
          <a:p>
            <a:pPr eaLnBrk="1" hangingPunct="1"/>
            <a:r>
              <a:rPr lang="zh-CN" altLang="en-US" sz="2400" dirty="0"/>
              <a:t>1）功能与用法</a:t>
            </a:r>
          </a:p>
          <a:p>
            <a:pPr eaLnBrk="1" hangingPunct="1"/>
            <a:r>
              <a:rPr lang="zh-CN" altLang="en-US" sz="2400" dirty="0"/>
              <a:t>功能是检查、修复或报告文件系统情况。用法为：</a:t>
            </a:r>
          </a:p>
          <a:p>
            <a:pPr eaLnBrk="1" hangingPunct="1"/>
            <a:r>
              <a:rPr lang="zh-CN" altLang="en-US" sz="2400" dirty="0"/>
              <a:t>    fsck [options] [-t fstyp] [filesystems]</a:t>
            </a:r>
          </a:p>
          <a:p>
            <a:pPr eaLnBrk="1" hangingPunct="1"/>
            <a:r>
              <a:rPr lang="zh-CN" altLang="en-US" sz="2400" dirty="0"/>
              <a:t>fsck一般不用于对已经安装且正在使用的文件系统进行检查。在检查过程中发现的丢失（孤儿）文件将被拯救。拯救后的文件以i节点号为文件名，存放在文件系统的目录/lost+found中。</a:t>
            </a:r>
          </a:p>
          <a:p>
            <a:pPr eaLnBrk="1" hangingPunct="1"/>
            <a:r>
              <a:rPr lang="zh-CN" altLang="en-US" sz="2400" dirty="0"/>
              <a:t>当不带参数运行fsck时，fsck将根据/etc/fstab的内容按顺序进行操作。</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1"/>
          <p:cNvSpPr>
            <a:spLocks noGrp="1"/>
          </p:cNvSpPr>
          <p:nvPr>
            <p:ph type="title"/>
          </p:nvPr>
        </p:nvSpPr>
        <p:spPr/>
        <p:txBody>
          <a:bodyPr vert="horz" wrap="square" lIns="91440" tIns="45720" rIns="91440" bIns="45720" anchor="b"/>
          <a:lstStyle/>
          <a:p>
            <a:pPr eaLnBrk="1" hangingPunct="1"/>
            <a:r>
              <a:rPr lang="zh-CN" altLang="en-US" sz="3600" dirty="0"/>
              <a:t>2）参数及说明</a:t>
            </a:r>
          </a:p>
        </p:txBody>
      </p:sp>
      <p:graphicFrame>
        <p:nvGraphicFramePr>
          <p:cNvPr id="3" name="表格 2"/>
          <p:cNvGraphicFramePr/>
          <p:nvPr>
            <p:custDataLst>
              <p:tags r:id="rId1"/>
            </p:custDataLst>
            <p:extLst>
              <p:ext uri="{D42A27DB-BD31-4B8C-83A1-F6EECF244321}">
                <p14:modId xmlns:p14="http://schemas.microsoft.com/office/powerpoint/2010/main" val="3082337002"/>
              </p:ext>
            </p:extLst>
          </p:nvPr>
        </p:nvGraphicFramePr>
        <p:xfrm>
          <a:off x="651579" y="2066756"/>
          <a:ext cx="8096885" cy="4386580"/>
        </p:xfrm>
        <a:graphic>
          <a:graphicData uri="http://schemas.openxmlformats.org/drawingml/2006/table">
            <a:tbl>
              <a:tblPr firstRow="1" bandRow="1">
                <a:tableStyleId>{5940675A-B579-460E-94D1-54222C63F5DA}</a:tableStyleId>
              </a:tblPr>
              <a:tblGrid>
                <a:gridCol w="1185545">
                  <a:extLst>
                    <a:ext uri="{9D8B030D-6E8A-4147-A177-3AD203B41FA5}">
                      <a16:colId xmlns:a16="http://schemas.microsoft.com/office/drawing/2014/main" val="20000"/>
                    </a:ext>
                  </a:extLst>
                </a:gridCol>
                <a:gridCol w="6911340">
                  <a:extLst>
                    <a:ext uri="{9D8B030D-6E8A-4147-A177-3AD203B41FA5}">
                      <a16:colId xmlns:a16="http://schemas.microsoft.com/office/drawing/2014/main" val="20001"/>
                    </a:ext>
                  </a:extLst>
                </a:gridCol>
              </a:tblGrid>
              <a:tr h="398780">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参</a:t>
                      </a:r>
                      <a:r>
                        <a:rPr lang="en-US" sz="1800">
                          <a:latin typeface="Times New Roman" panose="02020603050405020304" pitchFamily="18" charset="0"/>
                          <a:cs typeface="Times New Roman" panose="02020603050405020304" pitchFamily="18" charset="0"/>
                        </a:rPr>
                        <a:t>  </a:t>
                      </a:r>
                      <a:r>
                        <a:rPr lang="en-US" sz="1800">
                          <a:latin typeface="宋体" panose="02010600030101010101" pitchFamily="2" charset="-122"/>
                          <a:ea typeface="宋体" panose="02010600030101010101" pitchFamily="2" charset="-122"/>
                          <a:cs typeface="宋体" panose="02010600030101010101" pitchFamily="2" charset="-122"/>
                        </a:rPr>
                        <a:t>数</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dirty="0">
                          <a:latin typeface="宋体" panose="02010600030101010101" pitchFamily="2" charset="-122"/>
                          <a:ea typeface="宋体" panose="02010600030101010101" pitchFamily="2" charset="-122"/>
                          <a:cs typeface="宋体" panose="02010600030101010101" pitchFamily="2" charset="-122"/>
                        </a:rPr>
                        <a:t>功</a:t>
                      </a:r>
                      <a:r>
                        <a:rPr lang="en-US" sz="1800" dirty="0">
                          <a:latin typeface="Times New Roman" panose="02020603050405020304" pitchFamily="18" charset="0"/>
                          <a:cs typeface="Times New Roman" panose="02020603050405020304" pitchFamily="18" charset="0"/>
                        </a:rPr>
                        <a:t>    </a:t>
                      </a:r>
                      <a:r>
                        <a:rPr lang="en-US" sz="1800" dirty="0">
                          <a:latin typeface="宋体" panose="02010600030101010101" pitchFamily="2" charset="-122"/>
                          <a:ea typeface="宋体" panose="02010600030101010101" pitchFamily="2" charset="-122"/>
                          <a:cs typeface="宋体" panose="02010600030101010101" pitchFamily="2" charset="-122"/>
                        </a:rPr>
                        <a:t>能</a:t>
                      </a:r>
                      <a:endParaRPr lang="en-US" altLang="en-US" sz="1800" dirty="0">
                        <a:latin typeface="宋体" panose="02010600030101010101" pitchFamily="2" charset="-122"/>
                        <a:ea typeface="宋体" panose="02010600030101010101" pitchFamily="2" charset="-122"/>
                        <a:cs typeface="宋体" panose="02010600030101010101" pitchFamily="2" charset="-122"/>
                      </a:endParaRPr>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780">
                <a:tc>
                  <a:txBody>
                    <a:bodyPr/>
                    <a:lstStyle/>
                    <a:p>
                      <a:pPr algn="ctr">
                        <a:buNone/>
                      </a:pPr>
                      <a:r>
                        <a:rPr lang="en-US" sz="1800" dirty="0">
                          <a:latin typeface="Times New Roman" panose="02020603050405020304" pitchFamily="18" charset="0"/>
                          <a:cs typeface="Times New Roman" panose="02020603050405020304" pitchFamily="18" charset="0"/>
                        </a:rPr>
                        <a:t>filesystem</a:t>
                      </a:r>
                      <a:endParaRPr lang="en-US" altLang="en-US" sz="18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800" dirty="0" err="1">
                          <a:latin typeface="宋体" panose="02010600030101010101" pitchFamily="2" charset="-122"/>
                          <a:ea typeface="宋体" panose="02010600030101010101" pitchFamily="2" charset="-122"/>
                          <a:cs typeface="宋体" panose="02010600030101010101" pitchFamily="2" charset="-122"/>
                        </a:rPr>
                        <a:t>文件系统或设备，如</a:t>
                      </a:r>
                      <a:r>
                        <a:rPr lang="en-US" sz="1800" dirty="0">
                          <a:latin typeface="Times New Roman" panose="02020603050405020304" pitchFamily="18" charset="0"/>
                          <a:cs typeface="Times New Roman" panose="02020603050405020304" pitchFamily="18" charset="0"/>
                        </a:rPr>
                        <a:t>/dev/fd0</a:t>
                      </a:r>
                      <a:r>
                        <a:rPr lang="en-US" sz="1800" dirty="0">
                          <a:latin typeface="宋体" panose="02010600030101010101" pitchFamily="2" charset="-122"/>
                          <a:ea typeface="宋体" panose="02010600030101010101" pitchFamily="2" charset="-122"/>
                          <a:cs typeface="宋体" panose="02010600030101010101" pitchFamily="2" charset="-122"/>
                        </a:rPr>
                        <a:t>、</a:t>
                      </a:r>
                      <a:r>
                        <a:rPr lang="en-US" sz="1800" dirty="0">
                          <a:latin typeface="Times New Roman" panose="02020603050405020304" pitchFamily="18" charset="0"/>
                          <a:cs typeface="Times New Roman" panose="02020603050405020304" pitchFamily="18" charset="0"/>
                        </a:rPr>
                        <a:t>/dev/hda1</a:t>
                      </a:r>
                      <a:endParaRPr lang="en-US" altLang="en-US" sz="1800" dirty="0">
                        <a:latin typeface="宋体" panose="02010600030101010101" pitchFamily="2" charset="-122"/>
                        <a:ea typeface="宋体" panose="02010600030101010101" pitchFamily="2" charset="-122"/>
                        <a:cs typeface="宋体" panose="02010600030101010101" pitchFamily="2" charset="-122"/>
                      </a:endParaRPr>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780">
                <a:tc>
                  <a:txBody>
                    <a:bodyPr/>
                    <a:lstStyle/>
                    <a:p>
                      <a:pPr algn="ctr">
                        <a:buNone/>
                      </a:pPr>
                      <a:r>
                        <a:rPr lang="en-US" sz="1800">
                          <a:latin typeface="Times New Roman" panose="02020603050405020304" pitchFamily="18" charset="0"/>
                          <a:cs typeface="Times New Roman" panose="02020603050405020304" pitchFamily="18" charset="0"/>
                        </a:rPr>
                        <a:t>-A</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800">
                          <a:latin typeface="宋体" panose="02010600030101010101" pitchFamily="2" charset="-122"/>
                          <a:ea typeface="宋体" panose="02010600030101010101" pitchFamily="2" charset="-122"/>
                          <a:cs typeface="宋体" panose="02010600030101010101" pitchFamily="2" charset="-122"/>
                        </a:rPr>
                        <a:t>按</a:t>
                      </a:r>
                      <a:r>
                        <a:rPr lang="en-US" sz="1800">
                          <a:latin typeface="Times New Roman" panose="02020603050405020304" pitchFamily="18" charset="0"/>
                          <a:cs typeface="Times New Roman" panose="02020603050405020304" pitchFamily="18" charset="0"/>
                        </a:rPr>
                        <a:t>/etc/fstab</a:t>
                      </a:r>
                      <a:r>
                        <a:rPr lang="en-US" sz="1800">
                          <a:latin typeface="宋体" panose="02010600030101010101" pitchFamily="2" charset="-122"/>
                          <a:ea typeface="宋体" panose="02010600030101010101" pitchFamily="2" charset="-122"/>
                          <a:cs typeface="宋体" panose="02010600030101010101" pitchFamily="2" charset="-122"/>
                        </a:rPr>
                        <a:t>顺序检查文件系统</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780">
                <a:tc>
                  <a:txBody>
                    <a:bodyPr/>
                    <a:lstStyle/>
                    <a:p>
                      <a:pPr algn="ctr">
                        <a:buNone/>
                      </a:pPr>
                      <a:r>
                        <a:rPr lang="en-US" sz="1800">
                          <a:latin typeface="Times New Roman" panose="02020603050405020304" pitchFamily="18" charset="0"/>
                          <a:cs typeface="Times New Roman" panose="02020603050405020304" pitchFamily="18" charset="0"/>
                        </a:rPr>
                        <a:t>-C</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800">
                          <a:latin typeface="宋体" panose="02010600030101010101" pitchFamily="2" charset="-122"/>
                          <a:ea typeface="宋体" panose="02010600030101010101" pitchFamily="2" charset="-122"/>
                          <a:cs typeface="宋体" panose="02010600030101010101" pitchFamily="2" charset="-122"/>
                        </a:rPr>
                        <a:t>检查时显示进度条</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780">
                <a:tc>
                  <a:txBody>
                    <a:bodyPr/>
                    <a:lstStyle/>
                    <a:p>
                      <a:pPr algn="ctr">
                        <a:buNone/>
                      </a:pPr>
                      <a:r>
                        <a:rPr lang="en-US" sz="1800">
                          <a:latin typeface="Times New Roman" panose="02020603050405020304" pitchFamily="18" charset="0"/>
                          <a:cs typeface="Times New Roman" panose="02020603050405020304" pitchFamily="18" charset="0"/>
                        </a:rPr>
                        <a:t>-c</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800">
                          <a:latin typeface="宋体" panose="02010600030101010101" pitchFamily="2" charset="-122"/>
                          <a:ea typeface="宋体" panose="02010600030101010101" pitchFamily="2" charset="-122"/>
                          <a:cs typeface="宋体" panose="02010600030101010101" pitchFamily="2" charset="-122"/>
                        </a:rPr>
                        <a:t>做坏块检查，若有则添加到坏块表</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780">
                <a:tc>
                  <a:txBody>
                    <a:bodyPr/>
                    <a:lstStyle/>
                    <a:p>
                      <a:pPr algn="ctr">
                        <a:buNone/>
                      </a:pPr>
                      <a:r>
                        <a:rPr lang="en-US" sz="1800">
                          <a:latin typeface="Times New Roman" panose="02020603050405020304" pitchFamily="18" charset="0"/>
                          <a:cs typeface="Times New Roman" panose="02020603050405020304" pitchFamily="18" charset="0"/>
                        </a:rPr>
                        <a:t>-R</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800">
                          <a:latin typeface="宋体" panose="02010600030101010101" pitchFamily="2" charset="-122"/>
                          <a:ea typeface="宋体" panose="02010600030101010101" pitchFamily="2" charset="-122"/>
                          <a:cs typeface="宋体" panose="02010600030101010101" pitchFamily="2" charset="-122"/>
                        </a:rPr>
                        <a:t>当指定</a:t>
                      </a:r>
                      <a:r>
                        <a:rPr lang="en-US" sz="1800">
                          <a:latin typeface="Times New Roman" panose="02020603050405020304" pitchFamily="18" charset="0"/>
                          <a:cs typeface="Times New Roman" panose="02020603050405020304" pitchFamily="18" charset="0"/>
                        </a:rPr>
                        <a:t>-A</a:t>
                      </a:r>
                      <a:r>
                        <a:rPr lang="en-US" sz="1800">
                          <a:latin typeface="宋体" panose="02010600030101010101" pitchFamily="2" charset="-122"/>
                          <a:ea typeface="宋体" panose="02010600030101010101" pitchFamily="2" charset="-122"/>
                          <a:cs typeface="宋体" panose="02010600030101010101" pitchFamily="2" charset="-122"/>
                        </a:rPr>
                        <a:t>时，跳过根文件系统</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8780">
                <a:tc>
                  <a:txBody>
                    <a:bodyPr/>
                    <a:lstStyle/>
                    <a:p>
                      <a:pPr algn="ctr">
                        <a:buNone/>
                      </a:pPr>
                      <a:r>
                        <a:rPr lang="en-US" sz="1800" dirty="0">
                          <a:latin typeface="Times New Roman" panose="02020603050405020304" pitchFamily="18" charset="0"/>
                          <a:cs typeface="Times New Roman" panose="02020603050405020304" pitchFamily="18" charset="0"/>
                        </a:rPr>
                        <a:t>-t </a:t>
                      </a:r>
                      <a:r>
                        <a:rPr lang="en-US" sz="1800" dirty="0" err="1">
                          <a:latin typeface="Times New Roman" panose="02020603050405020304" pitchFamily="18" charset="0"/>
                          <a:cs typeface="Times New Roman" panose="02020603050405020304" pitchFamily="18" charset="0"/>
                        </a:rPr>
                        <a:t>fstyp</a:t>
                      </a:r>
                      <a:endParaRPr lang="en-US" altLang="en-US" sz="18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800">
                          <a:latin typeface="宋体" panose="02010600030101010101" pitchFamily="2" charset="-122"/>
                          <a:ea typeface="宋体" panose="02010600030101010101" pitchFamily="2" charset="-122"/>
                          <a:cs typeface="宋体" panose="02010600030101010101" pitchFamily="2" charset="-122"/>
                        </a:rPr>
                        <a:t>指定文件系统类型</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8780">
                <a:tc>
                  <a:txBody>
                    <a:bodyPr/>
                    <a:lstStyle/>
                    <a:p>
                      <a:pPr algn="ctr">
                        <a:buNone/>
                      </a:pPr>
                      <a:r>
                        <a:rPr lang="en-US" sz="1800">
                          <a:latin typeface="Times New Roman" panose="02020603050405020304" pitchFamily="18" charset="0"/>
                          <a:cs typeface="Times New Roman" panose="02020603050405020304" pitchFamily="18" charset="0"/>
                        </a:rPr>
                        <a:t>-a,-p</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800">
                          <a:latin typeface="宋体" panose="02010600030101010101" pitchFamily="2" charset="-122"/>
                          <a:ea typeface="宋体" panose="02010600030101010101" pitchFamily="2" charset="-122"/>
                          <a:cs typeface="宋体" panose="02010600030101010101" pitchFamily="2" charset="-122"/>
                        </a:rPr>
                        <a:t>检查过程中自动修复遇到的错误</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8780">
                <a:tc>
                  <a:txBody>
                    <a:bodyPr/>
                    <a:lstStyle/>
                    <a:p>
                      <a:pPr algn="ctr">
                        <a:buNone/>
                      </a:pPr>
                      <a:r>
                        <a:rPr lang="en-US" sz="1800">
                          <a:latin typeface="Times New Roman" panose="02020603050405020304" pitchFamily="18" charset="0"/>
                          <a:cs typeface="Times New Roman" panose="02020603050405020304" pitchFamily="18" charset="0"/>
                        </a:rPr>
                        <a:t>-N</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800">
                          <a:latin typeface="宋体" panose="02010600030101010101" pitchFamily="2" charset="-122"/>
                          <a:ea typeface="宋体" panose="02010600030101010101" pitchFamily="2" charset="-122"/>
                          <a:cs typeface="宋体" panose="02010600030101010101" pitchFamily="2" charset="-122"/>
                        </a:rPr>
                        <a:t>不进行真正操作，只显示真正操作时应采取的动作</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8780">
                <a:tc>
                  <a:txBody>
                    <a:bodyPr/>
                    <a:lstStyle/>
                    <a:p>
                      <a:pPr algn="ctr">
                        <a:buNone/>
                      </a:pPr>
                      <a:r>
                        <a:rPr lang="en-US" sz="1800">
                          <a:latin typeface="Times New Roman" panose="02020603050405020304" pitchFamily="18" charset="0"/>
                          <a:cs typeface="Times New Roman" panose="02020603050405020304" pitchFamily="18" charset="0"/>
                        </a:rPr>
                        <a:t>-y</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800" dirty="0" err="1">
                          <a:latin typeface="宋体" panose="02010600030101010101" pitchFamily="2" charset="-122"/>
                          <a:ea typeface="宋体" panose="02010600030101010101" pitchFamily="2" charset="-122"/>
                          <a:cs typeface="宋体" panose="02010600030101010101" pitchFamily="2" charset="-122"/>
                        </a:rPr>
                        <a:t>所有提问均回答为</a:t>
                      </a:r>
                      <a:r>
                        <a:rPr lang="en-US" sz="1800" dirty="0" err="1">
                          <a:latin typeface="Times New Roman" panose="02020603050405020304" pitchFamily="18" charset="0"/>
                          <a:cs typeface="Times New Roman" panose="02020603050405020304" pitchFamily="18" charset="0"/>
                        </a:rPr>
                        <a:t>yes</a:t>
                      </a:r>
                      <a:endParaRPr lang="en-US" altLang="en-US" sz="1800" dirty="0">
                        <a:latin typeface="宋体" panose="02010600030101010101" pitchFamily="2" charset="-122"/>
                        <a:ea typeface="宋体" panose="02010600030101010101" pitchFamily="2" charset="-122"/>
                        <a:cs typeface="宋体" panose="02010600030101010101" pitchFamily="2" charset="-122"/>
                      </a:endParaRPr>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8780">
                <a:tc>
                  <a:txBody>
                    <a:bodyPr/>
                    <a:lstStyle/>
                    <a:p>
                      <a:pPr algn="ctr">
                        <a:buNone/>
                      </a:pPr>
                      <a:r>
                        <a:rPr lang="en-US" sz="1800">
                          <a:latin typeface="Times New Roman" panose="02020603050405020304" pitchFamily="18" charset="0"/>
                          <a:cs typeface="Times New Roman" panose="02020603050405020304" pitchFamily="18" charset="0"/>
                        </a:rPr>
                        <a:t>-r</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800" dirty="0" err="1">
                          <a:latin typeface="宋体" panose="02010600030101010101" pitchFamily="2" charset="-122"/>
                          <a:ea typeface="宋体" panose="02010600030101010101" pitchFamily="2" charset="-122"/>
                          <a:cs typeface="宋体" panose="02010600030101010101" pitchFamily="2" charset="-122"/>
                        </a:rPr>
                        <a:t>执行被检查文件系统的统计信息</a:t>
                      </a:r>
                      <a:endParaRPr lang="en-US" altLang="en-US" sz="1800" dirty="0">
                        <a:latin typeface="宋体" panose="02010600030101010101" pitchFamily="2" charset="-122"/>
                        <a:ea typeface="宋体" panose="02010600030101010101" pitchFamily="2" charset="-122"/>
                        <a:cs typeface="宋体" panose="02010600030101010101" pitchFamily="2" charset="-122"/>
                      </a:endParaRPr>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1"/>
          <p:cNvSpPr>
            <a:spLocks noGrp="1"/>
          </p:cNvSpPr>
          <p:nvPr>
            <p:ph type="title"/>
          </p:nvPr>
        </p:nvSpPr>
        <p:spPr/>
        <p:txBody>
          <a:bodyPr vert="horz" wrap="square" lIns="91440" tIns="45720" rIns="91440" bIns="45720" anchor="b"/>
          <a:lstStyle/>
          <a:p>
            <a:pPr eaLnBrk="1" hangingPunct="1"/>
            <a:r>
              <a:rPr lang="zh-CN" altLang="en-US" sz="3600" dirty="0"/>
              <a:t>3）示例</a:t>
            </a:r>
          </a:p>
        </p:txBody>
      </p:sp>
      <p:sp>
        <p:nvSpPr>
          <p:cNvPr id="109570" name="内容占位符 2"/>
          <p:cNvSpPr>
            <a:spLocks noGrp="1"/>
          </p:cNvSpPr>
          <p:nvPr>
            <p:ph idx="1"/>
          </p:nvPr>
        </p:nvSpPr>
        <p:spPr/>
        <p:txBody>
          <a:bodyPr vert="horz" wrap="square" lIns="91440" tIns="45720" rIns="91440" bIns="45720" anchor="t"/>
          <a:lstStyle/>
          <a:p>
            <a:pPr eaLnBrk="1" hangingPunct="1"/>
            <a:r>
              <a:rPr lang="zh-CN" altLang="en-US" sz="2000" dirty="0"/>
              <a:t>（1）系统开机问题检查。</a:t>
            </a:r>
          </a:p>
          <a:p>
            <a:pPr eaLnBrk="1" hangingPunct="1"/>
            <a:r>
              <a:rPr lang="zh-CN" altLang="en-US" sz="2000" dirty="0"/>
              <a:t>当系统遇到非法关机等情况时，在下次开机过程中可能要对文件系统进行检查，且可能会遇到自动检查通不过的情况，此时系统不再继续启动，而是直接出现提示符#进入单用户模式，或者出现：</a:t>
            </a:r>
          </a:p>
          <a:p>
            <a:pPr eaLnBrk="1" hangingPunct="1"/>
            <a:r>
              <a:rPr lang="zh-CN" altLang="en-US" sz="2000" dirty="0"/>
              <a:t>Give root password for maintenance</a:t>
            </a:r>
          </a:p>
          <a:p>
            <a:pPr eaLnBrk="1" hangingPunct="1"/>
            <a:r>
              <a:rPr lang="zh-CN" altLang="en-US" sz="2000" dirty="0"/>
              <a:t> (or press Control-D to continue):  </a:t>
            </a:r>
          </a:p>
          <a:p>
            <a:pPr eaLnBrk="1" hangingPunct="1"/>
            <a:r>
              <a:rPr lang="zh-CN" altLang="en-US" sz="2000" dirty="0"/>
              <a:t>提示，要求用户输入root密码进入系统维护模式或^D继续启动。此时用户能做的是输入root密码行系统维护模式，然后手工处理启动时遇到的问题。</a:t>
            </a:r>
            <a:endParaRPr lang="en-US" altLang="zh-CN" sz="2000" dirty="0"/>
          </a:p>
          <a:p>
            <a:pPr eaLnBrk="1" hangingPunct="1"/>
            <a:r>
              <a:rPr lang="zh-CN" altLang="en-US" sz="2000" dirty="0"/>
              <a:t>手工清理文件系统后重新启动。</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p:cNvSpPr>
          <p:nvPr>
            <p:ph type="title"/>
          </p:nvPr>
        </p:nvSpPr>
        <p:spPr/>
        <p:txBody>
          <a:bodyPr vert="horz" wrap="square" lIns="91440" tIns="45720" rIns="91440" bIns="45720" anchor="b"/>
          <a:lstStyle/>
          <a:p>
            <a:pPr eaLnBrk="1" hangingPunct="1"/>
            <a:r>
              <a:rPr lang="zh-CN" altLang="en-US" sz="3600" dirty="0"/>
              <a:t>（1）系统开机问题检查</a:t>
            </a:r>
          </a:p>
        </p:txBody>
      </p:sp>
      <p:sp>
        <p:nvSpPr>
          <p:cNvPr id="110594" name="内容占位符 2"/>
          <p:cNvSpPr>
            <a:spLocks noGrp="1"/>
          </p:cNvSpPr>
          <p:nvPr>
            <p:ph idx="1"/>
          </p:nvPr>
        </p:nvSpPr>
        <p:spPr/>
        <p:txBody>
          <a:bodyPr vert="horz" wrap="square" lIns="91440" tIns="45720" rIns="91440" bIns="45720" anchor="t"/>
          <a:lstStyle/>
          <a:p>
            <a:pPr eaLnBrk="1" hangingPunct="1"/>
            <a:r>
              <a:rPr lang="zh-CN" altLang="en-US" sz="2400" dirty="0"/>
              <a:t>设系统的引导分区和根分区分别为/dev/sda2和/dev/sda10（可因系统而异），检查方法如下所示。</a:t>
            </a:r>
          </a:p>
          <a:p>
            <a:pPr eaLnBrk="1" hangingPunct="1"/>
            <a:r>
              <a:rPr lang="zh-CN" altLang="en-US" sz="2400" dirty="0"/>
              <a:t># fsck  -a  #检查所有或依次检查每个文件系统</a:t>
            </a:r>
          </a:p>
          <a:p>
            <a:pPr eaLnBrk="1" hangingPunct="1"/>
            <a:r>
              <a:rPr lang="zh-CN" altLang="en-US" sz="2400" dirty="0"/>
              <a:t># fsck  -y /dev/sda2		#检查/dev/sda2</a:t>
            </a:r>
          </a:p>
          <a:p>
            <a:pPr eaLnBrk="1" hangingPunct="1"/>
            <a:r>
              <a:rPr lang="zh-CN" altLang="en-US" sz="2400" dirty="0"/>
              <a:t>#f sck  -y /dev/sda10 		#检查/dev/sda10</a:t>
            </a:r>
          </a:p>
          <a:p>
            <a:pPr eaLnBrk="1" hangingPunct="1"/>
            <a:r>
              <a:rPr lang="zh-CN" altLang="en-US" sz="2400" dirty="0"/>
              <a:t># reboot 				#重新启动</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1"/>
          <p:cNvSpPr>
            <a:spLocks noGrp="1"/>
          </p:cNvSpPr>
          <p:nvPr>
            <p:ph type="title"/>
          </p:nvPr>
        </p:nvSpPr>
        <p:spPr>
          <a:xfrm>
            <a:off x="684213" y="214313"/>
            <a:ext cx="8259762" cy="1462087"/>
          </a:xfrm>
        </p:spPr>
        <p:txBody>
          <a:bodyPr vert="horz" wrap="square" lIns="91440" tIns="45720" rIns="91440" bIns="45720" anchor="b"/>
          <a:lstStyle/>
          <a:p>
            <a:pPr eaLnBrk="1" hangingPunct="1"/>
            <a:r>
              <a:rPr lang="zh-CN" altLang="en-US" sz="3600" dirty="0"/>
              <a:t>（2）检查软盘或指定设备上的文件系统</a:t>
            </a:r>
          </a:p>
        </p:txBody>
      </p:sp>
      <p:sp>
        <p:nvSpPr>
          <p:cNvPr id="111618" name="内容占位符 2"/>
          <p:cNvSpPr>
            <a:spLocks noGrp="1"/>
          </p:cNvSpPr>
          <p:nvPr>
            <p:ph idx="1"/>
          </p:nvPr>
        </p:nvSpPr>
        <p:spPr/>
        <p:txBody>
          <a:bodyPr vert="horz" wrap="square" lIns="91440" tIns="45720" rIns="91440" bIns="45720" anchor="t"/>
          <a:lstStyle/>
          <a:p>
            <a:pPr eaLnBrk="1" hangingPunct="1"/>
            <a:r>
              <a:rPr lang="en-US" sz="2800" dirty="0">
                <a:sym typeface="+mn-ea"/>
              </a:rPr>
              <a:t>#</a:t>
            </a:r>
            <a:r>
              <a:rPr sz="2800" dirty="0">
                <a:sym typeface="+mn-ea"/>
              </a:rPr>
              <a:t>#设移动设备为/dev/sdb1，其上的文件系统为ext3</a:t>
            </a:r>
            <a:endParaRPr sz="2800" dirty="0"/>
          </a:p>
          <a:p>
            <a:pPr lvl="1" eaLnBrk="1" hangingPunct="1"/>
            <a:r>
              <a:rPr sz="2450" dirty="0"/>
              <a:t># fsck -t ext3 /dev/sdb1</a:t>
            </a:r>
          </a:p>
          <a:p>
            <a:pPr eaLnBrk="1" hangingPunct="1"/>
            <a:r>
              <a:rPr sz="2800" dirty="0">
                <a:sym typeface="+mn-ea"/>
              </a:rPr>
              <a:t>#</a:t>
            </a:r>
            <a:r>
              <a:rPr lang="en-US" sz="2800" dirty="0">
                <a:sym typeface="+mn-ea"/>
              </a:rPr>
              <a:t>#</a:t>
            </a:r>
            <a:r>
              <a:rPr sz="2800" dirty="0">
                <a:sym typeface="+mn-ea"/>
              </a:rPr>
              <a:t>设所用设备为USB软驱，如/dev/sdc</a:t>
            </a:r>
            <a:endParaRPr sz="2800" dirty="0"/>
          </a:p>
          <a:p>
            <a:pPr lvl="1" eaLnBrk="1" hangingPunct="1"/>
            <a:r>
              <a:rPr sz="2450" dirty="0"/>
              <a:t># fsck -y -t ext2 /dev/sdc</a:t>
            </a:r>
          </a:p>
          <a:p>
            <a:pPr eaLnBrk="1" hangingPunct="1"/>
            <a:endParaRPr sz="28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1"/>
          <p:cNvSpPr>
            <a:spLocks noGrp="1"/>
          </p:cNvSpPr>
          <p:nvPr>
            <p:ph type="title"/>
          </p:nvPr>
        </p:nvSpPr>
        <p:spPr/>
        <p:txBody>
          <a:bodyPr vert="horz" wrap="square" lIns="91440" tIns="45720" rIns="91440" bIns="45720" anchor="b"/>
          <a:lstStyle/>
          <a:p>
            <a:pPr eaLnBrk="1" hangingPunct="1"/>
            <a:r>
              <a:rPr lang="zh-CN" altLang="en-US" sz="3600" dirty="0"/>
              <a:t>3．sync</a:t>
            </a:r>
          </a:p>
        </p:txBody>
      </p:sp>
      <p:sp>
        <p:nvSpPr>
          <p:cNvPr id="112642" name="内容占位符 2"/>
          <p:cNvSpPr>
            <a:spLocks noGrp="1"/>
          </p:cNvSpPr>
          <p:nvPr>
            <p:ph idx="1"/>
          </p:nvPr>
        </p:nvSpPr>
        <p:spPr/>
        <p:txBody>
          <a:bodyPr vert="horz" wrap="square" lIns="91440" tIns="45720" rIns="91440" bIns="45720" anchor="t"/>
          <a:lstStyle/>
          <a:p>
            <a:pPr eaLnBrk="1" hangingPunct="1"/>
            <a:r>
              <a:rPr lang="zh-CN" altLang="en-US" sz="2400" dirty="0"/>
              <a:t>sync的功能是同步文件系统，将所有缓冲区的内容写到存储设备，并更新超级块。其用法为：</a:t>
            </a:r>
          </a:p>
          <a:p>
            <a:pPr lvl="1" eaLnBrk="1" hangingPunct="1"/>
            <a:r>
              <a:rPr lang="zh-CN" altLang="en-US" sz="2100" dirty="0"/>
              <a:t>sync</a:t>
            </a:r>
          </a:p>
          <a:p>
            <a:pPr eaLnBrk="1" hangingPunct="1"/>
            <a:r>
              <a:rPr lang="zh-CN" altLang="en-US" sz="2400" dirty="0"/>
              <a:t>如果计算机系统的用电环境是安全的，并按规定进行操作，文件系统一般是不会受损的，因此不需要人为地进行同步，必要时系统会自动做此项工作。但在即将出现停电且又不能马上关机等特殊情况下，为了将文件系统所受损失降到最小，可用sync进行同步，把各种I/O缓冲区的内容写到存储设备上。</a:t>
            </a:r>
          </a:p>
        </p:txBody>
      </p:sp>
      <p:sp>
        <p:nvSpPr>
          <p:cNvPr id="5" name="圆角矩形 4"/>
          <p:cNvSpPr/>
          <p:nvPr/>
        </p:nvSpPr>
        <p:spPr>
          <a:xfrm>
            <a:off x="1444625" y="6375400"/>
            <a:ext cx="811213" cy="44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hlinkClick r:id="rId2" action="ppaction://hlinksldjump"/>
              </a:rPr>
              <a:t>返回</a:t>
            </a: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vert="horz" wrap="square" lIns="68580" tIns="34290" rIns="68580" bIns="34290" anchor="b"/>
          <a:lstStyle/>
          <a:p>
            <a:pPr eaLnBrk="1" hangingPunct="1"/>
            <a:r>
              <a:rPr lang="zh-CN" altLang="en-US" dirty="0"/>
              <a:t>文件/bin/bash的权限表示</a:t>
            </a:r>
          </a:p>
        </p:txBody>
      </p:sp>
      <p:sp>
        <p:nvSpPr>
          <p:cNvPr id="15362" name="内容占位符 2"/>
          <p:cNvSpPr>
            <a:spLocks noGrp="1"/>
          </p:cNvSpPr>
          <p:nvPr>
            <p:ph idx="1"/>
          </p:nvPr>
        </p:nvSpPr>
        <p:spPr/>
        <p:txBody>
          <a:bodyPr vert="horz" wrap="square" lIns="68580" tIns="34290" rIns="68580" bIns="34290" anchor="t"/>
          <a:lstStyle/>
          <a:p>
            <a:pPr eaLnBrk="1" hangingPunct="1"/>
            <a:endParaRPr lang="zh-CN" altLang="en-US" sz="2100" dirty="0"/>
          </a:p>
        </p:txBody>
      </p:sp>
      <p:graphicFrame>
        <p:nvGraphicFramePr>
          <p:cNvPr id="26" name="表格 25"/>
          <p:cNvGraphicFramePr/>
          <p:nvPr>
            <p:custDataLst>
              <p:tags r:id="rId1"/>
            </p:custDataLst>
          </p:nvPr>
        </p:nvGraphicFramePr>
        <p:xfrm>
          <a:off x="872490" y="2267585"/>
          <a:ext cx="7858125" cy="3371215"/>
        </p:xfrm>
        <a:graphic>
          <a:graphicData uri="http://schemas.openxmlformats.org/drawingml/2006/table">
            <a:tbl>
              <a:tblPr firstRow="1" bandRow="1">
                <a:tableStyleId>{5940675A-B579-460E-94D1-54222C63F5DA}</a:tableStyleId>
              </a:tblPr>
              <a:tblGrid>
                <a:gridCol w="1515110">
                  <a:extLst>
                    <a:ext uri="{9D8B030D-6E8A-4147-A177-3AD203B41FA5}">
                      <a16:colId xmlns:a16="http://schemas.microsoft.com/office/drawing/2014/main" val="20000"/>
                    </a:ext>
                  </a:extLst>
                </a:gridCol>
                <a:gridCol w="629285">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739775">
                  <a:extLst>
                    <a:ext uri="{9D8B030D-6E8A-4147-A177-3AD203B41FA5}">
                      <a16:colId xmlns:a16="http://schemas.microsoft.com/office/drawing/2014/main" val="20003"/>
                    </a:ext>
                  </a:extLst>
                </a:gridCol>
                <a:gridCol w="727075">
                  <a:extLst>
                    <a:ext uri="{9D8B030D-6E8A-4147-A177-3AD203B41FA5}">
                      <a16:colId xmlns:a16="http://schemas.microsoft.com/office/drawing/2014/main" val="20004"/>
                    </a:ext>
                  </a:extLst>
                </a:gridCol>
                <a:gridCol w="681990">
                  <a:extLst>
                    <a:ext uri="{9D8B030D-6E8A-4147-A177-3AD203B41FA5}">
                      <a16:colId xmlns:a16="http://schemas.microsoft.com/office/drawing/2014/main" val="20005"/>
                    </a:ext>
                  </a:extLst>
                </a:gridCol>
                <a:gridCol w="728980">
                  <a:extLst>
                    <a:ext uri="{9D8B030D-6E8A-4147-A177-3AD203B41FA5}">
                      <a16:colId xmlns:a16="http://schemas.microsoft.com/office/drawing/2014/main" val="20006"/>
                    </a:ext>
                  </a:extLst>
                </a:gridCol>
                <a:gridCol w="716915">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739775">
                  <a:extLst>
                    <a:ext uri="{9D8B030D-6E8A-4147-A177-3AD203B41FA5}">
                      <a16:colId xmlns:a16="http://schemas.microsoft.com/office/drawing/2014/main" val="20009"/>
                    </a:ext>
                  </a:extLst>
                </a:gridCol>
              </a:tblGrid>
              <a:tr h="431165">
                <a:tc>
                  <a:txBody>
                    <a:bodyPr/>
                    <a:lstStyle/>
                    <a:p>
                      <a:pPr algn="r">
                        <a:buNone/>
                      </a:pPr>
                      <a:r>
                        <a:rPr lang="en-US" sz="1800">
                          <a:latin typeface="宋体" panose="02010600030101010101" pitchFamily="2" charset="-122"/>
                          <a:ea typeface="宋体" panose="02010600030101010101" pitchFamily="2" charset="-122"/>
                          <a:cs typeface="宋体" panose="02010600030101010101" pitchFamily="2" charset="-122"/>
                        </a:rPr>
                        <a:t>用户</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rowSpan="3" gridSpan="3">
                  <a:txBody>
                    <a:bodyPr/>
                    <a:lstStyle/>
                    <a:p>
                      <a:pPr algn="ctr">
                        <a:buNone/>
                      </a:pPr>
                      <a:r>
                        <a:rPr lang="en-US" sz="1800">
                          <a:latin typeface="Times New Roman" panose="02020603050405020304" pitchFamily="18" charset="0"/>
                          <a:cs typeface="Times New Roman" panose="02020603050405020304" pitchFamily="18" charset="0"/>
                        </a:rPr>
                        <a:t>User</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8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hMerge="1">
                  <a:txBody>
                    <a:bodyPr/>
                    <a:lstStyle/>
                    <a:p>
                      <a:endParaRPr lang="zh-CN"/>
                    </a:p>
                  </a:txBody>
                  <a:tcPr>
                    <a:lnT w="12700" cap="flat" cmpd="sng">
                      <a:solidFill>
                        <a:srgbClr val="080000"/>
                      </a:solidFill>
                      <a:prstDash val="solid"/>
                      <a:headEnd type="none" w="med" len="med"/>
                      <a:tailEnd type="none" w="med" len="med"/>
                    </a:lnT>
                  </a:tcPr>
                </a:tc>
                <a:tc rowSpan="3"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tcPr>
                </a:tc>
                <a:tc rowSpan="3" gridSpan="3">
                  <a:txBody>
                    <a:bodyPr/>
                    <a:lstStyle/>
                    <a:p>
                      <a:pPr algn="ctr">
                        <a:buNone/>
                      </a:pPr>
                      <a:r>
                        <a:rPr lang="en-US" sz="1800">
                          <a:latin typeface="Times New Roman" panose="02020603050405020304" pitchFamily="18" charset="0"/>
                          <a:cs typeface="Times New Roman" panose="02020603050405020304" pitchFamily="18" charset="0"/>
                        </a:rPr>
                        <a:t>Group</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hMerge="1">
                  <a:txBody>
                    <a:bodyPr/>
                    <a:lstStyle/>
                    <a:p>
                      <a:endParaRPr lang="zh-CN"/>
                    </a:p>
                  </a:txBody>
                  <a:tcPr>
                    <a:lnT w="12700" cap="flat" cmpd="sng">
                      <a:solidFill>
                        <a:srgbClr val="080000"/>
                      </a:solidFill>
                      <a:prstDash val="solid"/>
                      <a:headEnd type="none" w="med" len="med"/>
                      <a:tailEnd type="none" w="med" len="med"/>
                    </a:lnT>
                  </a:tcPr>
                </a:tc>
                <a:tc rowSpan="3"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tcPr>
                </a:tc>
                <a:tc rowSpan="3" gridSpan="3">
                  <a:txBody>
                    <a:bodyPr/>
                    <a:lstStyle/>
                    <a:p>
                      <a:pPr algn="ctr">
                        <a:buNone/>
                      </a:pPr>
                      <a:r>
                        <a:rPr lang="en-US" sz="1800">
                          <a:latin typeface="Times New Roman" panose="02020603050405020304" pitchFamily="18" charset="0"/>
                          <a:cs typeface="Times New Roman" panose="02020603050405020304" pitchFamily="18" charset="0"/>
                        </a:rPr>
                        <a:t>Other</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hMerge="1">
                  <a:txBody>
                    <a:bodyPr/>
                    <a:lstStyle/>
                    <a:p>
                      <a:endParaRPr lang="zh-CN"/>
                    </a:p>
                  </a:txBody>
                  <a:tcPr>
                    <a:lnT w="12700" cap="flat" cmpd="sng">
                      <a:solidFill>
                        <a:srgbClr val="080000"/>
                      </a:solidFill>
                      <a:prstDash val="solid"/>
                      <a:headEnd type="none" w="med" len="med"/>
                      <a:tailEnd type="none" w="med" len="med"/>
                    </a:lnT>
                  </a:tcPr>
                </a:tc>
                <a:tc rowSpan="3"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tcPr>
                </a:tc>
                <a:extLst>
                  <a:ext uri="{0D108BD9-81ED-4DB2-BD59-A6C34878D82A}">
                    <a16:rowId xmlns:a16="http://schemas.microsoft.com/office/drawing/2014/main" val="10000"/>
                  </a:ext>
                </a:extLst>
              </a:tr>
              <a:tr h="431165">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权限</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gridSpan="3" vMerge="1">
                  <a:txBody>
                    <a:bodyPr/>
                    <a:lstStyle/>
                    <a:p>
                      <a:endParaRPr lang="zh-CN"/>
                    </a:p>
                  </a:txBody>
                  <a:tcPr>
                    <a:lnL w="12700" cap="flat" cmpd="sng">
                      <a:solidFill>
                        <a:srgbClr val="080000"/>
                      </a:solidFill>
                      <a:prstDash val="solid"/>
                      <a:headEnd type="none" w="med" len="med"/>
                      <a:tailEnd type="none" w="med" len="med"/>
                    </a:lnL>
                  </a:tcPr>
                </a:tc>
                <a:tc hMerge="1" vMerge="1">
                  <a:txBody>
                    <a:bodyPr/>
                    <a:lstStyle/>
                    <a:p>
                      <a:endParaRPr lang="zh-CN"/>
                    </a:p>
                  </a:txBody>
                  <a:tcPr/>
                </a:tc>
                <a:tc hMerge="1" vMerge="1">
                  <a:txBody>
                    <a:bodyPr/>
                    <a:lstStyle/>
                    <a:p>
                      <a:endParaRPr lang="zh-CN"/>
                    </a:p>
                  </a:txBody>
                  <a:tcPr>
                    <a:lnR w="12700" cap="flat" cmpd="sng">
                      <a:solidFill>
                        <a:srgbClr val="000000"/>
                      </a:solidFill>
                      <a:prstDash val="solid"/>
                      <a:headEnd type="none" w="med" len="med"/>
                      <a:tailEnd type="none" w="med" len="med"/>
                    </a:lnR>
                  </a:tcPr>
                </a:tc>
                <a:tc gridSpan="3" vMerge="1">
                  <a:txBody>
                    <a:bodyPr/>
                    <a:lstStyle/>
                    <a:p>
                      <a:endParaRPr lang="zh-CN"/>
                    </a:p>
                  </a:txBody>
                  <a:tcPr>
                    <a:lnL w="12700" cap="flat" cmpd="sng">
                      <a:solidFill>
                        <a:srgbClr val="000000"/>
                      </a:solidFill>
                      <a:prstDash val="solid"/>
                      <a:headEnd type="none" w="med" len="med"/>
                      <a:tailEnd type="none" w="med" len="med"/>
                    </a:lnL>
                  </a:tcPr>
                </a:tc>
                <a:tc hMerge="1" vMerge="1">
                  <a:txBody>
                    <a:bodyPr/>
                    <a:lstStyle/>
                    <a:p>
                      <a:endParaRPr lang="zh-CN"/>
                    </a:p>
                  </a:txBody>
                  <a:tcPr/>
                </a:tc>
                <a:tc hMerge="1" vMerge="1">
                  <a:txBody>
                    <a:bodyPr/>
                    <a:lstStyle/>
                    <a:p>
                      <a:endParaRPr lang="zh-CN"/>
                    </a:p>
                  </a:txBody>
                  <a:tcPr>
                    <a:lnR w="12700" cap="flat" cmpd="sng">
                      <a:solidFill>
                        <a:srgbClr val="000000"/>
                      </a:solidFill>
                      <a:prstDash val="solid"/>
                      <a:headEnd type="none" w="med" len="med"/>
                      <a:tailEnd type="none" w="med" len="med"/>
                    </a:lnR>
                  </a:tcPr>
                </a:tc>
                <a:tc gridSpan="3" vMerge="1">
                  <a:txBody>
                    <a:bodyPr/>
                    <a:lstStyle/>
                    <a:p>
                      <a:endParaRPr lang="zh-CN"/>
                    </a:p>
                  </a:txBody>
                  <a:tcPr>
                    <a:lnL w="12700" cap="flat" cmpd="sng">
                      <a:solidFill>
                        <a:srgbClr val="000000"/>
                      </a:solidFill>
                      <a:prstDash val="solid"/>
                      <a:headEnd type="none" w="med" len="med"/>
                      <a:tailEnd type="none" w="med" len="med"/>
                    </a:lnL>
                  </a:tcPr>
                </a:tc>
                <a:tc hMerge="1" vMerge="1">
                  <a:txBody>
                    <a:bodyPr/>
                    <a:lstStyle/>
                    <a:p>
                      <a:endParaRPr lang="zh-CN"/>
                    </a:p>
                  </a:txBody>
                  <a:tcPr/>
                </a:tc>
                <a:tc hMerge="1" vMerge="1">
                  <a:txBody>
                    <a:bodyPr/>
                    <a:lstStyle/>
                    <a:p>
                      <a:endParaRPr lang="zh-CN"/>
                    </a:p>
                  </a:txBody>
                  <a:tcPr>
                    <a:lnR w="12700" cap="flat" cmpd="sng">
                      <a:solidFill>
                        <a:srgbClr val="000000"/>
                      </a:solidFill>
                      <a:prstDash val="solid"/>
                      <a:headEnd type="none" w="med" len="med"/>
                      <a:tailEnd type="none" w="med" len="med"/>
                    </a:lnR>
                  </a:tcPr>
                </a:tc>
                <a:extLst>
                  <a:ext uri="{0D108BD9-81ED-4DB2-BD59-A6C34878D82A}">
                    <a16:rowId xmlns:a16="http://schemas.microsoft.com/office/drawing/2014/main" val="10001"/>
                  </a:ext>
                </a:extLst>
              </a:tr>
              <a:tr h="431165">
                <a:tc>
                  <a:txBody>
                    <a:bodyPr/>
                    <a:lstStyle/>
                    <a:p>
                      <a:pPr>
                        <a:buNone/>
                      </a:pPr>
                      <a:r>
                        <a:rPr lang="en-US" sz="1800">
                          <a:latin typeface="宋体" panose="02010600030101010101" pitchFamily="2" charset="-122"/>
                          <a:ea typeface="宋体" panose="02010600030101010101" pitchFamily="2" charset="-122"/>
                          <a:cs typeface="宋体" panose="02010600030101010101" pitchFamily="2" charset="-122"/>
                        </a:rPr>
                        <a:t>表示法</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gridSpan="3" vMerge="1">
                  <a:txBody>
                    <a:bodyPr/>
                    <a:lstStyle/>
                    <a:p>
                      <a:endParaRPr lang="zh-CN"/>
                    </a:p>
                  </a:txBody>
                  <a:tcPr>
                    <a:lnL w="12700" cap="flat" cmpd="sng">
                      <a:solidFill>
                        <a:srgbClr val="080000"/>
                      </a:solidFill>
                      <a:prstDash val="solid"/>
                      <a:headEnd type="none" w="med" len="med"/>
                      <a:tailEnd type="none" w="med" len="med"/>
                    </a:lnL>
                    <a:lnB w="12700" cap="flat" cmpd="sng">
                      <a:solidFill>
                        <a:srgbClr val="000000"/>
                      </a:solidFill>
                      <a:prstDash val="solid"/>
                      <a:headEnd type="none" w="med" len="med"/>
                      <a:tailEnd type="none" w="med" len="med"/>
                    </a:lnB>
                  </a:tcPr>
                </a:tc>
                <a:tc hMerge="1" vMerge="1">
                  <a:txBody>
                    <a:bodyPr/>
                    <a:lstStyle/>
                    <a:p>
                      <a:endParaRPr lang="zh-CN"/>
                    </a:p>
                  </a:txBody>
                  <a:tcPr>
                    <a:lnB w="12700" cap="flat" cmpd="sng">
                      <a:solidFill>
                        <a:srgbClr val="000000"/>
                      </a:solidFill>
                      <a:prstDash val="solid"/>
                      <a:headEnd type="none" w="med" len="med"/>
                      <a:tailEnd type="none" w="med" len="med"/>
                    </a:lnB>
                  </a:tcPr>
                </a:tc>
                <a:tc hMerge="1" vMerge="1">
                  <a:txBody>
                    <a:bodyPr/>
                    <a:lstStyle/>
                    <a:p>
                      <a:endParaRPr lang="zh-CN"/>
                    </a:p>
                  </a:txBody>
                  <a:tcPr>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gridSpan="3" vMerge="1">
                  <a:txBody>
                    <a:bodyPr/>
                    <a:lstStyle/>
                    <a:p>
                      <a:endParaRPr lang="zh-CN"/>
                    </a:p>
                  </a:txBody>
                  <a:tcPr>
                    <a:lnL w="12700" cap="flat" cmpd="sng">
                      <a:solidFill>
                        <a:srgbClr val="000000"/>
                      </a:solidFill>
                      <a:prstDash val="solid"/>
                      <a:headEnd type="none" w="med" len="med"/>
                      <a:tailEnd type="none" w="med" len="med"/>
                    </a:lnL>
                    <a:lnB w="12700" cap="flat" cmpd="sng">
                      <a:solidFill>
                        <a:srgbClr val="000000"/>
                      </a:solidFill>
                      <a:prstDash val="solid"/>
                      <a:headEnd type="none" w="med" len="med"/>
                      <a:tailEnd type="none" w="med" len="med"/>
                    </a:lnB>
                  </a:tcPr>
                </a:tc>
                <a:tc hMerge="1" vMerge="1">
                  <a:txBody>
                    <a:bodyPr/>
                    <a:lstStyle/>
                    <a:p>
                      <a:endParaRPr lang="zh-CN"/>
                    </a:p>
                  </a:txBody>
                  <a:tcPr>
                    <a:lnB w="12700" cap="flat" cmpd="sng">
                      <a:solidFill>
                        <a:srgbClr val="000000"/>
                      </a:solidFill>
                      <a:prstDash val="solid"/>
                      <a:headEnd type="none" w="med" len="med"/>
                      <a:tailEnd type="none" w="med" len="med"/>
                    </a:lnB>
                  </a:tcPr>
                </a:tc>
                <a:tc hMerge="1" vMerge="1">
                  <a:txBody>
                    <a:bodyPr/>
                    <a:lstStyle/>
                    <a:p>
                      <a:endParaRPr lang="zh-CN"/>
                    </a:p>
                  </a:txBody>
                  <a:tcPr>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gridSpan="3" vMerge="1">
                  <a:txBody>
                    <a:bodyPr/>
                    <a:lstStyle/>
                    <a:p>
                      <a:endParaRPr lang="zh-CN"/>
                    </a:p>
                  </a:txBody>
                  <a:tcPr>
                    <a:lnL w="12700" cap="flat" cmpd="sng">
                      <a:solidFill>
                        <a:srgbClr val="000000"/>
                      </a:solidFill>
                      <a:prstDash val="solid"/>
                      <a:headEnd type="none" w="med" len="med"/>
                      <a:tailEnd type="none" w="med" len="med"/>
                    </a:lnL>
                    <a:lnB w="12700" cap="flat" cmpd="sng">
                      <a:solidFill>
                        <a:srgbClr val="000000"/>
                      </a:solidFill>
                      <a:prstDash val="solid"/>
                      <a:headEnd type="none" w="med" len="med"/>
                      <a:tailEnd type="none" w="med" len="med"/>
                    </a:lnB>
                  </a:tcPr>
                </a:tc>
                <a:tc hMerge="1" vMerge="1">
                  <a:txBody>
                    <a:bodyPr/>
                    <a:lstStyle/>
                    <a:p>
                      <a:endParaRPr lang="zh-CN"/>
                    </a:p>
                  </a:txBody>
                  <a:tcPr>
                    <a:lnB w="12700" cap="flat" cmpd="sng">
                      <a:solidFill>
                        <a:srgbClr val="000000"/>
                      </a:solidFill>
                      <a:prstDash val="solid"/>
                      <a:headEnd type="none" w="med" len="med"/>
                      <a:tailEnd type="none" w="med" len="med"/>
                    </a:lnB>
                  </a:tcPr>
                </a:tc>
                <a:tc hMerge="1" vMerge="1">
                  <a:txBody>
                    <a:bodyPr/>
                    <a:lstStyle/>
                    <a:p>
                      <a:endParaRPr lang="zh-CN"/>
                    </a:p>
                  </a:txBody>
                  <a:tcPr>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2"/>
                  </a:ext>
                </a:extLst>
              </a:tr>
              <a:tr h="706755">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符号表示</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r</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w</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x</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r</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x</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r</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x</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00100">
                <a:tc rowSpan="2">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数字表示</a:t>
                      </a:r>
                      <a:r>
                        <a:rPr lang="en-US" altLang="zh-CN" sz="1800">
                          <a:latin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1</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1</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1</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1</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0</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1</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1</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0</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1</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0865">
                <a:tc vMerge="1">
                  <a:txBody>
                    <a:bodyPr/>
                    <a:lstStyle/>
                    <a:p>
                      <a:endParaRPr lang="zh-CN"/>
                    </a:p>
                  </a:txBody>
                  <a:tcPr marL="9525" marR="9525" marT="9525"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algn="ctr">
                        <a:buNone/>
                      </a:pPr>
                      <a:r>
                        <a:rPr lang="en-US" sz="1800">
                          <a:latin typeface="Times New Roman" panose="02020603050405020304" pitchFamily="18" charset="0"/>
                          <a:cs typeface="Times New Roman" panose="02020603050405020304" pitchFamily="18" charset="0"/>
                        </a:rPr>
                        <a:t>7</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8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3">
                  <a:txBody>
                    <a:bodyPr/>
                    <a:lstStyle/>
                    <a:p>
                      <a:pPr algn="ctr">
                        <a:buNone/>
                      </a:pPr>
                      <a:r>
                        <a:rPr lang="en-US" sz="1800">
                          <a:latin typeface="Times New Roman" panose="02020603050405020304" pitchFamily="18" charset="0"/>
                          <a:cs typeface="Times New Roman" panose="02020603050405020304" pitchFamily="18" charset="0"/>
                        </a:rPr>
                        <a:t>5</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3">
                  <a:txBody>
                    <a:bodyPr/>
                    <a:lstStyle/>
                    <a:p>
                      <a:pPr algn="ctr">
                        <a:buNone/>
                      </a:pPr>
                      <a:r>
                        <a:rPr lang="en-US" sz="1800">
                          <a:latin typeface="Times New Roman" panose="02020603050405020304" pitchFamily="18" charset="0"/>
                          <a:cs typeface="Times New Roman" panose="02020603050405020304" pitchFamily="18" charset="0"/>
                        </a:rPr>
                        <a:t>5</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7143" marR="7143" marT="7143"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2" name="直接连接符 1"/>
          <p:cNvCxnSpPr/>
          <p:nvPr/>
        </p:nvCxnSpPr>
        <p:spPr>
          <a:xfrm flipH="1" flipV="1">
            <a:off x="1547495" y="2276475"/>
            <a:ext cx="814070" cy="1283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flipV="1">
            <a:off x="899160" y="2780665"/>
            <a:ext cx="1506855" cy="7943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1"/>
          <p:cNvSpPr>
            <a:spLocks noGrp="1"/>
          </p:cNvSpPr>
          <p:nvPr>
            <p:ph type="title"/>
          </p:nvPr>
        </p:nvSpPr>
        <p:spPr/>
        <p:txBody>
          <a:bodyPr vert="horz" wrap="square" lIns="91440" tIns="45720" rIns="91440" bIns="45720" anchor="b"/>
          <a:lstStyle/>
          <a:p>
            <a:pPr eaLnBrk="1" hangingPunct="1"/>
            <a:r>
              <a:rPr lang="zh-CN" altLang="en-US" sz="3600" dirty="0"/>
              <a:t>5.5  与文件系统管理相关的其他命令</a:t>
            </a:r>
          </a:p>
        </p:txBody>
      </p:sp>
      <p:sp>
        <p:nvSpPr>
          <p:cNvPr id="113666" name="内容占位符 2"/>
          <p:cNvSpPr>
            <a:spLocks noGrp="1"/>
          </p:cNvSpPr>
          <p:nvPr>
            <p:ph idx="1"/>
          </p:nvPr>
        </p:nvSpPr>
        <p:spPr/>
        <p:txBody>
          <a:bodyPr vert="horz" wrap="square" lIns="91440" tIns="45720" rIns="91440" bIns="45720" anchor="t"/>
          <a:lstStyle/>
          <a:p>
            <a:pPr eaLnBrk="1" hangingPunct="1"/>
            <a:r>
              <a:rPr lang="zh-CN" altLang="en-US" sz="2400" dirty="0">
                <a:hlinkClick r:id="rId2" action="ppaction://hlinksldjump"/>
              </a:rPr>
              <a:t>5.</a:t>
            </a:r>
            <a:r>
              <a:rPr lang="en-US" altLang="zh-CN" sz="2400" dirty="0">
                <a:hlinkClick r:id="rId2" action="ppaction://hlinksldjump"/>
              </a:rPr>
              <a:t>5</a:t>
            </a:r>
            <a:r>
              <a:rPr lang="zh-CN" altLang="en-US" sz="2400" dirty="0">
                <a:hlinkClick r:id="rId2" action="ppaction://hlinksldjump"/>
              </a:rPr>
              <a:t>.1  文件综合查找命令（find）</a:t>
            </a:r>
            <a:endParaRPr lang="zh-CN" altLang="en-US" sz="2400" dirty="0"/>
          </a:p>
          <a:p>
            <a:pPr eaLnBrk="1" hangingPunct="1"/>
            <a:r>
              <a:rPr lang="zh-CN" altLang="en-US" sz="2400" dirty="0">
                <a:hlinkClick r:id="rId3" action="ppaction://hlinksldjump"/>
              </a:rPr>
              <a:t>5.</a:t>
            </a:r>
            <a:r>
              <a:rPr lang="en-US" altLang="zh-CN" sz="2400" dirty="0">
                <a:hlinkClick r:id="rId3" action="ppaction://hlinksldjump"/>
              </a:rPr>
              <a:t>5</a:t>
            </a:r>
            <a:r>
              <a:rPr lang="zh-CN" altLang="en-US" sz="2400" dirty="0">
                <a:hlinkClick r:id="rId3" action="ppaction://hlinksldjump"/>
              </a:rPr>
              <a:t>.2  文件按名查找命令（locate）</a:t>
            </a:r>
            <a:endParaRPr lang="zh-CN" altLang="en-US" sz="2400" dirty="0"/>
          </a:p>
          <a:p>
            <a:pPr eaLnBrk="1" hangingPunct="1"/>
            <a:r>
              <a:rPr lang="zh-CN" altLang="en-US" sz="2400" dirty="0">
                <a:hlinkClick r:id="rId4" action="ppaction://hlinksldjump"/>
              </a:rPr>
              <a:t>5.</a:t>
            </a:r>
            <a:r>
              <a:rPr lang="en-US" altLang="zh-CN" sz="2400" dirty="0">
                <a:hlinkClick r:id="rId4" action="ppaction://hlinksldjump"/>
              </a:rPr>
              <a:t>5</a:t>
            </a:r>
            <a:r>
              <a:rPr lang="zh-CN" altLang="en-US" sz="2400" dirty="0">
                <a:hlinkClick r:id="rId4" action="ppaction://hlinksldjump"/>
              </a:rPr>
              <a:t>.3  文件复制命令（dd）</a:t>
            </a:r>
            <a:endParaRPr lang="zh-CN" altLang="en-US" sz="2400" dirty="0"/>
          </a:p>
          <a:p>
            <a:pPr eaLnBrk="1" hangingPunct="1"/>
            <a:r>
              <a:rPr lang="zh-CN" altLang="en-US" sz="2400" dirty="0">
                <a:hlinkClick r:id="rId5" action="ppaction://hlinksldjump"/>
              </a:rPr>
              <a:t>5.</a:t>
            </a:r>
            <a:r>
              <a:rPr lang="en-US" altLang="zh-CN" sz="2400" dirty="0">
                <a:hlinkClick r:id="rId5" action="ppaction://hlinksldjump"/>
              </a:rPr>
              <a:t>5</a:t>
            </a:r>
            <a:r>
              <a:rPr lang="zh-CN" altLang="en-US" sz="2400" dirty="0">
                <a:hlinkClick r:id="rId5" action="ppaction://hlinksldjump"/>
              </a:rPr>
              <a:t>.4  链接管理命令（ln）</a:t>
            </a:r>
            <a:endParaRPr lang="zh-CN" altLang="en-US" sz="2400" dirty="0"/>
          </a:p>
          <a:p>
            <a:pPr eaLnBrk="1" hangingPunct="1"/>
            <a:r>
              <a:rPr lang="zh-CN" altLang="en-US" sz="2400" dirty="0">
                <a:hlinkClick r:id="rId6" action="ppaction://hlinksldjump"/>
              </a:rPr>
              <a:t>5.</a:t>
            </a:r>
            <a:r>
              <a:rPr lang="en-US" altLang="zh-CN" sz="2400" dirty="0">
                <a:hlinkClick r:id="rId6" action="ppaction://hlinksldjump"/>
              </a:rPr>
              <a:t>5</a:t>
            </a:r>
            <a:r>
              <a:rPr lang="zh-CN" altLang="en-US" sz="2400" dirty="0">
                <a:hlinkClick r:id="rId6" action="ppaction://hlinksldjump"/>
              </a:rPr>
              <a:t>.5  特别文件创建（mknod，mkfifo）</a:t>
            </a:r>
            <a:endParaRPr lang="zh-CN" altLang="en-US" sz="2400" dirty="0"/>
          </a:p>
          <a:p>
            <a:pPr eaLnBrk="1" hangingPunct="1"/>
            <a:r>
              <a:rPr lang="zh-CN" altLang="en-US" sz="2400" dirty="0">
                <a:hlinkClick r:id="rId7" action="ppaction://hlinksldjump"/>
              </a:rPr>
              <a:t>5.</a:t>
            </a:r>
            <a:r>
              <a:rPr lang="en-US" altLang="zh-CN" sz="2400" dirty="0">
                <a:hlinkClick r:id="rId7" action="ppaction://hlinksldjump"/>
              </a:rPr>
              <a:t>5</a:t>
            </a:r>
            <a:r>
              <a:rPr lang="zh-CN" altLang="en-US" sz="2400" dirty="0">
                <a:hlinkClick r:id="rId7" action="ppaction://hlinksldjump"/>
              </a:rPr>
              <a:t>.6  磁盘空间和文件系统的使用情况统计（df）</a:t>
            </a:r>
            <a:endParaRPr lang="zh-CN" altLang="en-US" sz="2400" dirty="0"/>
          </a:p>
          <a:p>
            <a:pPr eaLnBrk="1" hangingPunct="1"/>
            <a:r>
              <a:rPr lang="zh-CN" altLang="en-US" sz="2400" dirty="0">
                <a:hlinkClick r:id="rId8" action="ppaction://hlinksldjump"/>
              </a:rPr>
              <a:t>5.</a:t>
            </a:r>
            <a:r>
              <a:rPr lang="en-US" altLang="zh-CN" sz="2400" dirty="0">
                <a:hlinkClick r:id="rId8" action="ppaction://hlinksldjump"/>
              </a:rPr>
              <a:t>5</a:t>
            </a:r>
            <a:r>
              <a:rPr lang="zh-CN" altLang="en-US" sz="2400" dirty="0">
                <a:hlinkClick r:id="rId8" action="ppaction://hlinksldjump"/>
              </a:rPr>
              <a:t>.7  目录使用磁盘空间情况统计（du）</a:t>
            </a:r>
            <a:endParaRPr lang="zh-CN" altLang="en-US" sz="24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1"/>
          <p:cNvSpPr>
            <a:spLocks noGrp="1"/>
          </p:cNvSpPr>
          <p:nvPr>
            <p:ph type="title"/>
          </p:nvPr>
        </p:nvSpPr>
        <p:spPr/>
        <p:txBody>
          <a:bodyPr vert="horz" wrap="square" lIns="91440" tIns="45720" rIns="91440" bIns="45720" anchor="b"/>
          <a:lstStyle/>
          <a:p>
            <a:pPr eaLnBrk="1" hangingPunct="1"/>
            <a:r>
              <a:rPr lang="zh-CN" altLang="en-US" sz="4000" dirty="0"/>
              <a:t>5.</a:t>
            </a:r>
            <a:r>
              <a:rPr lang="en-US" altLang="zh-CN" sz="4000" dirty="0"/>
              <a:t>5</a:t>
            </a:r>
            <a:r>
              <a:rPr lang="zh-CN" altLang="en-US" sz="4000" dirty="0"/>
              <a:t>.1  文件综合查找命令（find）</a:t>
            </a:r>
          </a:p>
        </p:txBody>
      </p:sp>
      <p:sp>
        <p:nvSpPr>
          <p:cNvPr id="114690" name="内容占位符 2"/>
          <p:cNvSpPr>
            <a:spLocks noGrp="1"/>
          </p:cNvSpPr>
          <p:nvPr>
            <p:ph idx="1"/>
          </p:nvPr>
        </p:nvSpPr>
        <p:spPr/>
        <p:txBody>
          <a:bodyPr vert="horz" wrap="square" lIns="91440" tIns="45720" rIns="91440" bIns="45720" anchor="t"/>
          <a:lstStyle/>
          <a:p>
            <a:pPr eaLnBrk="1" hangingPunct="1"/>
            <a:r>
              <a:rPr lang="zh-CN" altLang="en-US" sz="2400" dirty="0"/>
              <a:t>1．功能及用法</a:t>
            </a:r>
          </a:p>
          <a:p>
            <a:pPr eaLnBrk="1" hangingPunct="1"/>
            <a:r>
              <a:rPr lang="zh-CN" altLang="en-US" sz="2400" dirty="0"/>
              <a:t>find命令用于文件的查找，从而定位文件在指定文件系统中的位置，其用法为：</a:t>
            </a:r>
          </a:p>
          <a:p>
            <a:pPr eaLnBrk="1" hangingPunct="1"/>
            <a:endParaRPr lang="zh-CN" altLang="en-US" sz="2400" dirty="0"/>
          </a:p>
          <a:p>
            <a:pPr eaLnBrk="1" hangingPunct="1"/>
            <a:r>
              <a:rPr lang="zh-CN" altLang="en-US" sz="2400" dirty="0"/>
              <a:t>find [path ...] [expression] ...</a:t>
            </a:r>
          </a:p>
          <a:p>
            <a:pPr eaLnBrk="1" hangingPunct="1"/>
            <a:endParaRPr lang="zh-CN" altLang="en-US" sz="2400" dirty="0"/>
          </a:p>
          <a:p>
            <a:pPr eaLnBrk="1" hangingPunct="1"/>
            <a:r>
              <a:rPr lang="zh-CN" altLang="en-US" sz="2400" dirty="0"/>
              <a:t>find在文件查找过程中有很多指标（参见表5-1</a:t>
            </a:r>
            <a:r>
              <a:rPr lang="en-US" altLang="zh-CN" sz="2400" dirty="0"/>
              <a:t>5</a:t>
            </a:r>
            <a:r>
              <a:rPr lang="zh-CN" altLang="en-US" sz="2400" dirty="0"/>
              <a:t>）供使用。在find的所有参数中，位于命令名后第一个选项前的参数为查找位置，若无则默认为当前目录。如果也没有指定参数或查找指标，则默认为-print。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1"/>
          <p:cNvSpPr>
            <a:spLocks noGrp="1"/>
          </p:cNvSpPr>
          <p:nvPr>
            <p:ph type="title"/>
          </p:nvPr>
        </p:nvSpPr>
        <p:spPr/>
        <p:txBody>
          <a:bodyPr vert="horz" wrap="square" lIns="91440" tIns="45720" rIns="91440" bIns="45720" anchor="b"/>
          <a:lstStyle/>
          <a:p>
            <a:pPr eaLnBrk="1" hangingPunct="1"/>
            <a:r>
              <a:rPr lang="zh-CN" altLang="en-US" sz="4000" dirty="0"/>
              <a:t>2．参数描述</a:t>
            </a:r>
          </a:p>
        </p:txBody>
      </p:sp>
      <p:graphicFrame>
        <p:nvGraphicFramePr>
          <p:cNvPr id="2" name="表格 -1"/>
          <p:cNvGraphicFramePr>
            <a:graphicFrameLocks noGrp="1"/>
          </p:cNvGraphicFramePr>
          <p:nvPr>
            <p:custDataLst>
              <p:tags r:id="rId1"/>
            </p:custDataLst>
            <p:extLst>
              <p:ext uri="{D42A27DB-BD31-4B8C-83A1-F6EECF244321}">
                <p14:modId xmlns:p14="http://schemas.microsoft.com/office/powerpoint/2010/main" val="1937803984"/>
              </p:ext>
            </p:extLst>
          </p:nvPr>
        </p:nvGraphicFramePr>
        <p:xfrm>
          <a:off x="883285" y="2008083"/>
          <a:ext cx="7720965" cy="4373245"/>
        </p:xfrm>
        <a:graphic>
          <a:graphicData uri="http://schemas.openxmlformats.org/drawingml/2006/table">
            <a:tbl>
              <a:tblPr/>
              <a:tblGrid>
                <a:gridCol w="935990">
                  <a:extLst>
                    <a:ext uri="{9D8B030D-6E8A-4147-A177-3AD203B41FA5}">
                      <a16:colId xmlns:a16="http://schemas.microsoft.com/office/drawing/2014/main" val="20000"/>
                    </a:ext>
                  </a:extLst>
                </a:gridCol>
                <a:gridCol w="1677670">
                  <a:extLst>
                    <a:ext uri="{9D8B030D-6E8A-4147-A177-3AD203B41FA5}">
                      <a16:colId xmlns:a16="http://schemas.microsoft.com/office/drawing/2014/main" val="20001"/>
                    </a:ext>
                  </a:extLst>
                </a:gridCol>
                <a:gridCol w="5107305">
                  <a:extLst>
                    <a:ext uri="{9D8B030D-6E8A-4147-A177-3AD203B41FA5}">
                      <a16:colId xmlns:a16="http://schemas.microsoft.com/office/drawing/2014/main" val="20002"/>
                    </a:ext>
                  </a:extLst>
                </a:gridCol>
              </a:tblGrid>
              <a:tr h="2667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  型</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意</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义</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9105">
                <a:tc rowSpan="4">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选项</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daystart</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从当日</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开</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始计算时间，否则从</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小时前。配合时间参数</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670">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-depth</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在查找完当前目录后再进入子目录</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0035">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-follow</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跟踪符号链接</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0670">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-mount/-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xdev</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不搜索在其他文件系统上的内容</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0670">
                <a:tc rowSpan="10">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数字</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表示</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表示</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&lt;n</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表示</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大于</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0670">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-name pattern</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指定文件名。</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pattern</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中可以包含通配符</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0670">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-amin n</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指定最近曾访问时间，单位</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为</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分钟。参见</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数字</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0670">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-cmin n</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指定最近状态被修改时间。参见</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amin</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80670">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-mmin n</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指定最近曾修改时间。参见</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amin</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0670">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-atime n</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指定最近曾访问时间，单位为</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24H</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。参见</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amin</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80035">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-ctime n</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指定最近状态被修改时间。参见</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atime</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80670">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-mtime n</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指定最近被修改时间。参见</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atime</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80670">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-anewer file</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存取时间较</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近</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80670">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-cnewer file</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状态改变时间较</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近</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标题 1"/>
          <p:cNvSpPr>
            <a:spLocks noGrp="1"/>
          </p:cNvSpPr>
          <p:nvPr>
            <p:ph type="title"/>
          </p:nvPr>
        </p:nvSpPr>
        <p:spPr/>
        <p:txBody>
          <a:bodyPr vert="horz" wrap="square" lIns="91440" tIns="45720" rIns="91440" bIns="45720" anchor="b"/>
          <a:lstStyle/>
          <a:p>
            <a:pPr eaLnBrk="1" hangingPunct="1"/>
            <a:r>
              <a:rPr lang="zh-CN" altLang="en-US" sz="4000" dirty="0"/>
              <a:t>2．参数描述</a:t>
            </a:r>
          </a:p>
        </p:txBody>
      </p:sp>
      <p:graphicFrame>
        <p:nvGraphicFramePr>
          <p:cNvPr id="4" name="表格 3"/>
          <p:cNvGraphicFramePr>
            <a:graphicFrameLocks noGrp="1"/>
          </p:cNvGraphicFramePr>
          <p:nvPr>
            <p:custDataLst>
              <p:tags r:id="rId1"/>
            </p:custDataLst>
            <p:extLst>
              <p:ext uri="{D42A27DB-BD31-4B8C-83A1-F6EECF244321}">
                <p14:modId xmlns:p14="http://schemas.microsoft.com/office/powerpoint/2010/main" val="3098095197"/>
              </p:ext>
            </p:extLst>
          </p:nvPr>
        </p:nvGraphicFramePr>
        <p:xfrm>
          <a:off x="799465" y="2077933"/>
          <a:ext cx="8063865" cy="4303395"/>
        </p:xfrm>
        <a:graphic>
          <a:graphicData uri="http://schemas.openxmlformats.org/drawingml/2006/table">
            <a:tbl>
              <a:tblPr/>
              <a:tblGrid>
                <a:gridCol w="1085215">
                  <a:extLst>
                    <a:ext uri="{9D8B030D-6E8A-4147-A177-3AD203B41FA5}">
                      <a16:colId xmlns:a16="http://schemas.microsoft.com/office/drawing/2014/main" val="20000"/>
                    </a:ext>
                  </a:extLst>
                </a:gridCol>
                <a:gridCol w="2948305">
                  <a:extLst>
                    <a:ext uri="{9D8B030D-6E8A-4147-A177-3AD203B41FA5}">
                      <a16:colId xmlns:a16="http://schemas.microsoft.com/office/drawing/2014/main" val="20001"/>
                    </a:ext>
                  </a:extLst>
                </a:gridCol>
                <a:gridCol w="4030345">
                  <a:extLst>
                    <a:ext uri="{9D8B030D-6E8A-4147-A177-3AD203B41FA5}">
                      <a16:colId xmlns:a16="http://schemas.microsoft.com/office/drawing/2014/main" val="20002"/>
                    </a:ext>
                  </a:extLst>
                </a:gridCol>
              </a:tblGrid>
              <a:tr h="2641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  型</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a:t>
                      </a:r>
                    </a:p>
                  </a:txBody>
                  <a:tcPr marL="0" marR="0" marT="0" marB="1" anchor="ctr" horzOverflow="overflow">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意</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义</a:t>
                      </a:r>
                    </a:p>
                  </a:txBody>
                  <a:tcPr marL="0" marR="0" marT="0" marB="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4160">
                <a:tc rowSpan="14">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-newer file</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修改时间较</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近</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4795">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-empty</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空文件或空目录</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635">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-executable</a:t>
                      </a: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-readable</a:t>
                      </a: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-writable</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可执行</a:t>
                      </a: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可读</a:t>
                      </a: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可写</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4160">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-fstype type</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指定文件类型</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4795">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-group </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gname</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指定组名或</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gid</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4795">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-user uname</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指定用户名或</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uid</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0055">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-perm PERM</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指定权限。</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PERM</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可为</a:t>
                      </a:r>
                      <a:r>
                        <a:rPr kumimoji="0" 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nnnn</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-nnnn</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8610">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-regex pattn</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指定正则表达式</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4160">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-size n[cwbk]</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指定大小，默认为块（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4160">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-type t/-xtype t</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指定文件类型：</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4795">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 / -false</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 / false</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4795">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-inum  n</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节点号，参见</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数字</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4160">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-links n</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指定链接数，参见</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数字</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4160">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-mindepth/-maxdepth d</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设置目录搜索的深度</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1"/>
          <p:cNvSpPr>
            <a:spLocks noGrp="1"/>
          </p:cNvSpPr>
          <p:nvPr>
            <p:ph type="title"/>
          </p:nvPr>
        </p:nvSpPr>
        <p:spPr/>
        <p:txBody>
          <a:bodyPr vert="horz" wrap="square" lIns="91440" tIns="45720" rIns="91440" bIns="45720" anchor="b"/>
          <a:lstStyle/>
          <a:p>
            <a:pPr eaLnBrk="1" hangingPunct="1"/>
            <a:r>
              <a:rPr lang="zh-CN" altLang="en-US" sz="4000" dirty="0"/>
              <a:t>2．参数描述</a:t>
            </a:r>
          </a:p>
        </p:txBody>
      </p:sp>
      <p:sp>
        <p:nvSpPr>
          <p:cNvPr id="117762" name="内容占位符 2"/>
          <p:cNvSpPr>
            <a:spLocks noGrp="1"/>
          </p:cNvSpPr>
          <p:nvPr>
            <p:ph idx="1"/>
          </p:nvPr>
        </p:nvSpPr>
        <p:spPr/>
        <p:txBody>
          <a:bodyPr vert="horz" wrap="square" lIns="91440" tIns="45720" rIns="91440" bIns="45720" anchor="t"/>
          <a:lstStyle/>
          <a:p>
            <a:pPr eaLnBrk="1" hangingPunct="1"/>
            <a:endParaRPr lang="zh-CN" altLang="en-US" sz="2000" dirty="0"/>
          </a:p>
          <a:p>
            <a:pPr eaLnBrk="1" hangingPunct="1"/>
            <a:endParaRPr lang="zh-CN" altLang="en-US" sz="2000" dirty="0"/>
          </a:p>
          <a:p>
            <a:pPr eaLnBrk="1" hangingPunct="1"/>
            <a:endParaRPr lang="zh-CN" altLang="en-US" sz="2000" dirty="0"/>
          </a:p>
          <a:p>
            <a:pPr eaLnBrk="1" hangingPunct="1"/>
            <a:endParaRPr lang="zh-CN" altLang="en-US" sz="2000" dirty="0"/>
          </a:p>
          <a:p>
            <a:pPr eaLnBrk="1" hangingPunct="1"/>
            <a:endParaRPr lang="zh-CN" altLang="en-US" sz="2000" dirty="0"/>
          </a:p>
          <a:p>
            <a:pPr eaLnBrk="1" hangingPunct="1"/>
            <a:endParaRPr lang="zh-CN" altLang="en-US" sz="2000" dirty="0"/>
          </a:p>
          <a:p>
            <a:pPr eaLnBrk="1" hangingPunct="1"/>
            <a:endParaRPr lang="en-US" altLang="zh-CN" sz="2000" dirty="0"/>
          </a:p>
          <a:p>
            <a:pPr eaLnBrk="1" hangingPunct="1"/>
            <a:endParaRPr lang="en-US" altLang="zh-CN" sz="2000" dirty="0"/>
          </a:p>
          <a:p>
            <a:pPr eaLnBrk="1" hangingPunct="1"/>
            <a:endParaRPr lang="zh-CN" altLang="en-US" sz="2000" dirty="0"/>
          </a:p>
          <a:p>
            <a:pPr eaLnBrk="1" hangingPunct="1"/>
            <a:r>
              <a:rPr lang="zh-CN" altLang="en-US" sz="2000" dirty="0"/>
              <a:t>在“-exec cmd {} ;”、“-exec cmd {} +”或“-ok cmd {} ;”中，cmd和“;”之间至少要有一个空格，{}之内不能有内容（空格也不行）。</a:t>
            </a:r>
          </a:p>
        </p:txBody>
      </p:sp>
      <p:graphicFrame>
        <p:nvGraphicFramePr>
          <p:cNvPr id="2" name="表格 -1"/>
          <p:cNvGraphicFramePr>
            <a:graphicFrameLocks noGrp="1"/>
          </p:cNvGraphicFramePr>
          <p:nvPr>
            <p:custDataLst>
              <p:tags r:id="rId1"/>
            </p:custDataLst>
          </p:nvPr>
        </p:nvGraphicFramePr>
        <p:xfrm>
          <a:off x="810260" y="1844675"/>
          <a:ext cx="7793990" cy="3413771"/>
        </p:xfrm>
        <a:graphic>
          <a:graphicData uri="http://schemas.openxmlformats.org/drawingml/2006/table">
            <a:tbl>
              <a:tblPr/>
              <a:tblGrid>
                <a:gridCol w="1037590">
                  <a:extLst>
                    <a:ext uri="{9D8B030D-6E8A-4147-A177-3AD203B41FA5}">
                      <a16:colId xmlns:a16="http://schemas.microsoft.com/office/drawing/2014/main" val="20000"/>
                    </a:ext>
                  </a:extLst>
                </a:gridCol>
                <a:gridCol w="2127885">
                  <a:extLst>
                    <a:ext uri="{9D8B030D-6E8A-4147-A177-3AD203B41FA5}">
                      <a16:colId xmlns:a16="http://schemas.microsoft.com/office/drawing/2014/main" val="20001"/>
                    </a:ext>
                  </a:extLst>
                </a:gridCol>
                <a:gridCol w="4628515">
                  <a:extLst>
                    <a:ext uri="{9D8B030D-6E8A-4147-A177-3AD203B41FA5}">
                      <a16:colId xmlns:a16="http://schemas.microsoft.com/office/drawing/2014/main" val="20002"/>
                    </a:ext>
                  </a:extLst>
                </a:gridCol>
              </a:tblGrid>
              <a:tr h="2133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型</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a:t>
                      </a:r>
                    </a:p>
                  </a:txBody>
                  <a:tcPr marL="0" marR="0" marT="0" marB="1" anchor="ctr" horzOverflow="overflow">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意</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义</a:t>
                      </a:r>
                    </a:p>
                  </a:txBody>
                  <a:tcPr marL="0" marR="0" marT="0" marB="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15">
                <a:tc rowSpan="6">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-print</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将结果写到标准输出</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15">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-fprint file</a:t>
                      </a: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format</a:t>
                      </a: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将结果</a:t>
                      </a: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以</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format</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格式</a:t>
                      </a: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写到文件</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15">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-delete</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删除找到的文件</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7629">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-exec </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cmd</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假如</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的返回值为</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则将找到的内容替换到</a:t>
                      </a: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执行命令</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cmd{}</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7629">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-exec </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cmd</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假如</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的返回值为</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则将找到的内容添加到</a:t>
                      </a: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，最后</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执行</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cmd</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7629">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-ok </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cmd</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类似</a:t>
                      </a: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-exec</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，但执行前提示操作者，回答为</a:t>
                      </a: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y</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或</a:t>
                      </a: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Y</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时则执行</a:t>
                      </a: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cmd {}</a:t>
                      </a:r>
                      <a:endPar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15">
                <a:tc rowSpan="4">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操作符</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expr</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括号运算</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3815">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-not/! expr</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非运算</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3815">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expr1[-a/-and]expr2</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与操作</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3815">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expr1 -o/-or expr2</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或运算</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标题 1"/>
          <p:cNvSpPr>
            <a:spLocks noGrp="1"/>
          </p:cNvSpPr>
          <p:nvPr>
            <p:ph type="title"/>
          </p:nvPr>
        </p:nvSpPr>
        <p:spPr/>
        <p:txBody>
          <a:bodyPr vert="horz" wrap="square" lIns="91440" tIns="45720" rIns="91440" bIns="45720" anchor="b"/>
          <a:lstStyle/>
          <a:p>
            <a:pPr eaLnBrk="1" hangingPunct="1"/>
            <a:r>
              <a:rPr lang="zh-CN" altLang="en-US" sz="4000" dirty="0"/>
              <a:t>3．使用示例</a:t>
            </a:r>
          </a:p>
        </p:txBody>
      </p:sp>
      <p:sp>
        <p:nvSpPr>
          <p:cNvPr id="118786" name="内容占位符 2"/>
          <p:cNvSpPr>
            <a:spLocks noGrp="1"/>
          </p:cNvSpPr>
          <p:nvPr>
            <p:ph idx="1"/>
          </p:nvPr>
        </p:nvSpPr>
        <p:spPr/>
        <p:txBody>
          <a:bodyPr vert="horz" wrap="square" lIns="91440" tIns="45720" rIns="91440" bIns="45720" anchor="t"/>
          <a:lstStyle/>
          <a:p>
            <a:pPr eaLnBrk="1" hangingPunct="1"/>
            <a:r>
              <a:rPr lang="zh-CN" altLang="en-US" sz="2000" dirty="0"/>
              <a:t>（1）按修改时间查找文件</a:t>
            </a:r>
          </a:p>
          <a:p>
            <a:pPr eaLnBrk="1" hangingPunct="1"/>
            <a:r>
              <a:rPr lang="zh-CN" altLang="en-US" sz="2000" dirty="0"/>
              <a:t># find /tmp /home -mtime -1 -print 	#在/tmp和/home下查找24小时内没有更改的文件</a:t>
            </a:r>
          </a:p>
          <a:p>
            <a:pPr eaLnBrk="1" hangingPunct="1"/>
            <a:r>
              <a:rPr lang="zh-CN" altLang="en-US" sz="2000" dirty="0"/>
              <a:t>$ find $HOME -mtime 0 	#在/home下查找24小时内被更改的文件</a:t>
            </a:r>
          </a:p>
          <a:p>
            <a:pPr eaLnBrk="1" hangingPunct="1"/>
            <a:r>
              <a:rPr lang="zh-CN" altLang="en-US" sz="2000" dirty="0"/>
              <a:t>（2）在/home下查找属于用户gjshao的C语言程序</a:t>
            </a:r>
          </a:p>
          <a:p>
            <a:pPr eaLnBrk="1" hangingPunct="1"/>
            <a:r>
              <a:rPr lang="zh-CN" altLang="en-US" sz="2000" dirty="0"/>
              <a:t># find /home -user gjshao -name "*.c" -print</a:t>
            </a:r>
          </a:p>
          <a:p>
            <a:pPr eaLnBrk="1" hangingPunct="1"/>
            <a:r>
              <a:rPr lang="zh-CN" altLang="en-US" sz="2000" dirty="0"/>
              <a:t>（3）将当前目录内的所有*.c和*.h的文件打成tar包/tmp/mych.tar</a:t>
            </a:r>
          </a:p>
          <a:p>
            <a:pPr eaLnBrk="1" hangingPunct="1"/>
            <a:r>
              <a:rPr lang="zh-CN" altLang="en-US" sz="2000" dirty="0"/>
              <a:t># tar -cvf /tmp/mych.tar `find  . -name "*.[ch]" -type f -print`</a:t>
            </a:r>
          </a:p>
          <a:p>
            <a:pPr eaLnBrk="1" hangingPunct="1"/>
            <a:r>
              <a:rPr lang="zh-CN" altLang="en-US" sz="2000" dirty="0"/>
              <a:t>（4）在/home下查找所有权限为0644用户主为test的文件</a:t>
            </a:r>
          </a:p>
          <a:p>
            <a:pPr eaLnBrk="1" hangingPunct="1"/>
            <a:r>
              <a:rPr lang="zh-CN" altLang="en-US" sz="2000" dirty="0"/>
              <a:t>#find /home -perm 0644 -user test -print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标题 1"/>
          <p:cNvSpPr>
            <a:spLocks noGrp="1"/>
          </p:cNvSpPr>
          <p:nvPr>
            <p:ph type="title"/>
          </p:nvPr>
        </p:nvSpPr>
        <p:spPr/>
        <p:txBody>
          <a:bodyPr vert="horz" wrap="square" lIns="91440" tIns="45720" rIns="91440" bIns="45720" anchor="b"/>
          <a:lstStyle/>
          <a:p>
            <a:pPr eaLnBrk="1" hangingPunct="1"/>
            <a:r>
              <a:rPr lang="zh-CN" altLang="en-US" sz="4000" dirty="0"/>
              <a:t>3．使用示例（续）</a:t>
            </a:r>
          </a:p>
        </p:txBody>
      </p:sp>
      <p:sp>
        <p:nvSpPr>
          <p:cNvPr id="119810" name="内容占位符 2"/>
          <p:cNvSpPr>
            <a:spLocks noGrp="1"/>
          </p:cNvSpPr>
          <p:nvPr>
            <p:ph idx="1"/>
          </p:nvPr>
        </p:nvSpPr>
        <p:spPr/>
        <p:txBody>
          <a:bodyPr vert="horz" wrap="square" lIns="91440" tIns="45720" rIns="91440" bIns="45720" anchor="t"/>
          <a:lstStyle/>
          <a:p>
            <a:pPr eaLnBrk="1" hangingPunct="1"/>
            <a:r>
              <a:rPr lang="zh-CN" altLang="en-US" sz="2000" dirty="0"/>
              <a:t>（5）查找并删除指定文件</a:t>
            </a:r>
          </a:p>
          <a:p>
            <a:pPr eaLnBrk="1" hangingPunct="1"/>
            <a:r>
              <a:rPr lang="zh-CN" altLang="en-US" sz="2000" dirty="0"/>
              <a:t># find /tmp -name core -type f -exec rm -f  '{}' \; #在/tmp内查找名为core的普通文件，并删除之</a:t>
            </a:r>
          </a:p>
          <a:p>
            <a:pPr eaLnBrk="1" hangingPunct="1"/>
            <a:r>
              <a:rPr lang="zh-CN" altLang="en-US" sz="2000" dirty="0"/>
              <a:t># find /tmp -name core -type f -ok rm -f  '{}' \;  #查找普通文件core，并删除之，删除前确认</a:t>
            </a:r>
          </a:p>
          <a:p>
            <a:pPr eaLnBrk="1" hangingPunct="1"/>
            <a:r>
              <a:rPr lang="zh-CN" altLang="en-US" sz="2000" dirty="0"/>
              <a:t>（6）在/sbin和/usr/sbin查找可执行但不可读的文件</a:t>
            </a:r>
          </a:p>
          <a:p>
            <a:pPr eaLnBrk="1" hangingPunct="1"/>
            <a:r>
              <a:rPr lang="en-US" altLang="zh-CN" sz="2000" dirty="0"/>
              <a:t>$</a:t>
            </a:r>
            <a:r>
              <a:rPr lang="zh-CN" altLang="en-US" sz="2000" dirty="0"/>
              <a:t> find /sbin /usr/sbin -executable \! -readable -print</a:t>
            </a:r>
          </a:p>
          <a:p>
            <a:pPr eaLnBrk="1" hangingPunct="1"/>
            <a:r>
              <a:rPr lang="zh-CN" altLang="en-US" sz="2000" dirty="0"/>
              <a:t>（7）查找具有特殊属性的文件，并将名字保存到文件中</a:t>
            </a:r>
          </a:p>
          <a:p>
            <a:pPr eaLnBrk="1" hangingPunct="1"/>
            <a:r>
              <a:rPr lang="zh-CN" altLang="en-US" sz="2000" dirty="0"/>
              <a:t># find  / \( -perm -4000 -fprintf /root/suid.txt "%m %u %p\n" \) , \( -size +100M -fprintf /root/big.txt "%-10s %p\n" \)</a:t>
            </a:r>
          </a:p>
          <a:p>
            <a:pPr eaLnBrk="1" hangingPunct="1"/>
            <a:r>
              <a:rPr lang="zh-CN" altLang="en-US" sz="2000" dirty="0"/>
              <a:t>##有suid属性文件保存到/root/suid.txt，长度&gt;=100MB者保存到/root/big.txt</a:t>
            </a:r>
          </a:p>
        </p:txBody>
      </p:sp>
      <p:sp>
        <p:nvSpPr>
          <p:cNvPr id="5" name="圆角矩形 4"/>
          <p:cNvSpPr/>
          <p:nvPr/>
        </p:nvSpPr>
        <p:spPr>
          <a:xfrm>
            <a:off x="1444625" y="6375400"/>
            <a:ext cx="811213" cy="44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hlinkClick r:id="rId2" action="ppaction://hlinksldjump"/>
              </a:rPr>
              <a:t>返回</a:t>
            </a: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标题 1"/>
          <p:cNvSpPr>
            <a:spLocks noGrp="1"/>
          </p:cNvSpPr>
          <p:nvPr>
            <p:ph type="title"/>
          </p:nvPr>
        </p:nvSpPr>
        <p:spPr/>
        <p:txBody>
          <a:bodyPr vert="horz" wrap="square" lIns="91440" tIns="45720" rIns="91440" bIns="45720" anchor="b"/>
          <a:lstStyle/>
          <a:p>
            <a:pPr eaLnBrk="1" hangingPunct="1"/>
            <a:r>
              <a:rPr lang="zh-CN" altLang="en-US" sz="3600" dirty="0"/>
              <a:t>5.</a:t>
            </a:r>
            <a:r>
              <a:rPr lang="en-US" altLang="zh-CN" sz="3600" dirty="0"/>
              <a:t>5</a:t>
            </a:r>
            <a:r>
              <a:rPr lang="zh-CN" altLang="en-US" sz="3600" dirty="0"/>
              <a:t>.2  文件按名查找命令（locate）</a:t>
            </a:r>
          </a:p>
        </p:txBody>
      </p:sp>
      <p:sp>
        <p:nvSpPr>
          <p:cNvPr id="120834" name="内容占位符 2"/>
          <p:cNvSpPr>
            <a:spLocks noGrp="1"/>
          </p:cNvSpPr>
          <p:nvPr>
            <p:ph idx="1"/>
          </p:nvPr>
        </p:nvSpPr>
        <p:spPr/>
        <p:txBody>
          <a:bodyPr vert="horz" wrap="square" lIns="91440" tIns="45720" rIns="91440" bIns="45720" anchor="t"/>
          <a:lstStyle/>
          <a:p>
            <a:pPr eaLnBrk="1" hangingPunct="1"/>
            <a:r>
              <a:rPr lang="zh-CN" altLang="en-US" sz="2400" dirty="0"/>
              <a:t>1．功能与用法</a:t>
            </a:r>
          </a:p>
          <a:p>
            <a:pPr eaLnBrk="1" hangingPunct="1"/>
            <a:r>
              <a:rPr lang="zh-CN" altLang="en-US" sz="2400" dirty="0"/>
              <a:t>locate命令用于按名查找文件，它需要一个或多个数据库支持，这些数据库由每天的例行工作（crontab）程序来建立和更新。</a:t>
            </a:r>
            <a:endParaRPr lang="en-US" altLang="zh-CN" sz="2400" dirty="0"/>
          </a:p>
          <a:p>
            <a:pPr eaLnBrk="1" hangingPunct="1"/>
            <a:r>
              <a:rPr lang="en-US" altLang="zh-CN" sz="2400" dirty="0"/>
              <a:t>locate </a:t>
            </a:r>
            <a:r>
              <a:rPr lang="zh-CN" altLang="en-US" sz="2400" dirty="0"/>
              <a:t>的结果可能与实际有出入。必要时可直接执行命令updatedb，同步数据库。</a:t>
            </a:r>
          </a:p>
          <a:p>
            <a:pPr eaLnBrk="1" hangingPunct="1"/>
            <a:endParaRPr lang="zh-CN" altLang="en-US" sz="2400" dirty="0"/>
          </a:p>
          <a:p>
            <a:pPr eaLnBrk="1" hangingPunct="1"/>
            <a:r>
              <a:rPr lang="zh-CN" altLang="en-US" sz="2400" dirty="0"/>
              <a:t>用法为：</a:t>
            </a:r>
          </a:p>
          <a:p>
            <a:pPr lvl="1" eaLnBrk="1" hangingPunct="1"/>
            <a:r>
              <a:rPr lang="zh-CN" altLang="en-US" sz="2100" dirty="0"/>
              <a:t>locate [options] pattern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1"/>
          <p:cNvSpPr>
            <a:spLocks noGrp="1"/>
          </p:cNvSpPr>
          <p:nvPr>
            <p:ph type="title"/>
          </p:nvPr>
        </p:nvSpPr>
        <p:spPr/>
        <p:txBody>
          <a:bodyPr vert="horz" wrap="square" lIns="91440" tIns="45720" rIns="91440" bIns="45720" anchor="b"/>
          <a:lstStyle/>
          <a:p>
            <a:pPr eaLnBrk="1" hangingPunct="1"/>
            <a:r>
              <a:rPr lang="zh-CN" altLang="en-US" sz="3600" dirty="0"/>
              <a:t>5.</a:t>
            </a:r>
            <a:r>
              <a:rPr lang="en-US" altLang="zh-CN" sz="3600" dirty="0"/>
              <a:t>5</a:t>
            </a:r>
            <a:r>
              <a:rPr lang="zh-CN" altLang="en-US" sz="3600" dirty="0"/>
              <a:t>.2  文件按名查找命令（locate）</a:t>
            </a:r>
          </a:p>
        </p:txBody>
      </p:sp>
      <p:sp>
        <p:nvSpPr>
          <p:cNvPr id="121858" name="内容占位符 2"/>
          <p:cNvSpPr>
            <a:spLocks noGrp="1"/>
          </p:cNvSpPr>
          <p:nvPr>
            <p:ph idx="1"/>
          </p:nvPr>
        </p:nvSpPr>
        <p:spPr>
          <a:xfrm>
            <a:off x="1171575" y="2001838"/>
            <a:ext cx="7772400" cy="4114800"/>
          </a:xfrm>
        </p:spPr>
        <p:txBody>
          <a:bodyPr vert="horz" wrap="square" lIns="91440" tIns="45720" rIns="91440" bIns="45720" anchor="t"/>
          <a:lstStyle/>
          <a:p>
            <a:pPr eaLnBrk="1" hangingPunct="1"/>
            <a:r>
              <a:rPr lang="zh-CN" altLang="en-US" sz="2000" dirty="0"/>
              <a:t>2．参数说明</a:t>
            </a:r>
            <a:endParaRPr lang="en-US" altLang="zh-CN" sz="2000" dirty="0"/>
          </a:p>
          <a:p>
            <a:pPr eaLnBrk="1" hangingPunct="1"/>
            <a:endParaRPr lang="zh-CN" altLang="en-US" sz="2000" dirty="0"/>
          </a:p>
          <a:p>
            <a:pPr eaLnBrk="1" hangingPunct="1"/>
            <a:endParaRPr lang="zh-CN" altLang="en-US" sz="2000" dirty="0"/>
          </a:p>
          <a:p>
            <a:pPr eaLnBrk="1" hangingPunct="1"/>
            <a:endParaRPr lang="zh-CN" altLang="en-US" sz="2000" dirty="0"/>
          </a:p>
          <a:p>
            <a:pPr eaLnBrk="1" hangingPunct="1"/>
            <a:endParaRPr lang="zh-CN" altLang="en-US" sz="2000" dirty="0"/>
          </a:p>
          <a:p>
            <a:pPr eaLnBrk="1" hangingPunct="1"/>
            <a:endParaRPr lang="zh-CN" altLang="en-US" sz="2000" dirty="0"/>
          </a:p>
          <a:p>
            <a:pPr eaLnBrk="1" hangingPunct="1"/>
            <a:endParaRPr lang="zh-CN" altLang="en-US" sz="2000" dirty="0"/>
          </a:p>
          <a:p>
            <a:pPr eaLnBrk="1" hangingPunct="1"/>
            <a:endParaRPr lang="zh-CN" altLang="en-US" sz="2000" dirty="0"/>
          </a:p>
          <a:p>
            <a:pPr eaLnBrk="1" hangingPunct="1"/>
            <a:r>
              <a:rPr lang="zh-CN" altLang="en-US" sz="2000" dirty="0"/>
              <a:t>3．示例</a:t>
            </a:r>
          </a:p>
          <a:p>
            <a:pPr eaLnBrk="1" hangingPunct="1"/>
            <a:r>
              <a:rPr lang="zh-CN" altLang="en-US" sz="2000" dirty="0"/>
              <a:t># locate passwd	#查找含passwd者，即*passwd*</a:t>
            </a:r>
          </a:p>
          <a:p>
            <a:pPr eaLnBrk="1" hangingPunct="1"/>
            <a:r>
              <a:rPr lang="zh-CN" altLang="en-US" sz="2000" dirty="0"/>
              <a:t>#</a:t>
            </a:r>
            <a:r>
              <a:rPr lang="en-US" altLang="zh-CN" sz="2000" dirty="0"/>
              <a:t> locate -b '\passwd'   </a:t>
            </a:r>
            <a:r>
              <a:rPr lang="zh-CN" altLang="en-US" sz="2000" dirty="0"/>
              <a:t>#精确匹配passwd</a:t>
            </a:r>
          </a:p>
        </p:txBody>
      </p:sp>
      <p:sp>
        <p:nvSpPr>
          <p:cNvPr id="5" name="圆角矩形 4"/>
          <p:cNvSpPr/>
          <p:nvPr/>
        </p:nvSpPr>
        <p:spPr>
          <a:xfrm>
            <a:off x="1444625" y="6375400"/>
            <a:ext cx="811213" cy="44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hlinkClick r:id="rId3" action="ppaction://hlinksldjump"/>
              </a:rPr>
              <a:t>返回</a:t>
            </a: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aphicFrame>
        <p:nvGraphicFramePr>
          <p:cNvPr id="3" name="表格 2"/>
          <p:cNvGraphicFramePr/>
          <p:nvPr>
            <p:custDataLst>
              <p:tags r:id="rId1"/>
            </p:custDataLst>
          </p:nvPr>
        </p:nvGraphicFramePr>
        <p:xfrm>
          <a:off x="219075" y="2431415"/>
          <a:ext cx="8587740" cy="2419350"/>
        </p:xfrm>
        <a:graphic>
          <a:graphicData uri="http://schemas.openxmlformats.org/drawingml/2006/table">
            <a:tbl>
              <a:tblPr firstRow="1" bandRow="1">
                <a:tableStyleId>{5940675A-B579-460E-94D1-54222C63F5DA}</a:tableStyleId>
              </a:tblPr>
              <a:tblGrid>
                <a:gridCol w="1186180">
                  <a:extLst>
                    <a:ext uri="{9D8B030D-6E8A-4147-A177-3AD203B41FA5}">
                      <a16:colId xmlns:a16="http://schemas.microsoft.com/office/drawing/2014/main" val="20000"/>
                    </a:ext>
                  </a:extLst>
                </a:gridCol>
                <a:gridCol w="2771775">
                  <a:extLst>
                    <a:ext uri="{9D8B030D-6E8A-4147-A177-3AD203B41FA5}">
                      <a16:colId xmlns:a16="http://schemas.microsoft.com/office/drawing/2014/main" val="20001"/>
                    </a:ext>
                  </a:extLst>
                </a:gridCol>
                <a:gridCol w="1014095">
                  <a:extLst>
                    <a:ext uri="{9D8B030D-6E8A-4147-A177-3AD203B41FA5}">
                      <a16:colId xmlns:a16="http://schemas.microsoft.com/office/drawing/2014/main" val="20002"/>
                    </a:ext>
                  </a:extLst>
                </a:gridCol>
                <a:gridCol w="3615690">
                  <a:extLst>
                    <a:ext uri="{9D8B030D-6E8A-4147-A177-3AD203B41FA5}">
                      <a16:colId xmlns:a16="http://schemas.microsoft.com/office/drawing/2014/main" val="20003"/>
                    </a:ext>
                  </a:extLst>
                </a:gridCol>
              </a:tblGrid>
              <a:tr h="447040">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参</a:t>
                      </a:r>
                      <a:r>
                        <a:rPr lang="en-US" sz="1600">
                          <a:latin typeface="Times New Roman" panose="02020603050405020304" pitchFamily="18" charset="0"/>
                          <a:cs typeface="Times New Roman" panose="02020603050405020304" pitchFamily="18" charset="0"/>
                        </a:rPr>
                        <a:t>    </a:t>
                      </a:r>
                      <a:r>
                        <a:rPr lang="en-US" sz="1600">
                          <a:latin typeface="宋体" panose="02010600030101010101" pitchFamily="2" charset="-122"/>
                          <a:ea typeface="宋体" panose="02010600030101010101" pitchFamily="2" charset="-122"/>
                          <a:cs typeface="宋体" panose="02010600030101010101" pitchFamily="2" charset="-122"/>
                        </a:rPr>
                        <a:t>数</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功</a:t>
                      </a:r>
                      <a:r>
                        <a:rPr lang="en-US" sz="1600">
                          <a:latin typeface="Times New Roman" panose="02020603050405020304" pitchFamily="18" charset="0"/>
                          <a:cs typeface="Times New Roman" panose="02020603050405020304" pitchFamily="18" charset="0"/>
                        </a:rPr>
                        <a:t>    </a:t>
                      </a:r>
                      <a:r>
                        <a:rPr lang="en-US" sz="1600">
                          <a:latin typeface="宋体" panose="02010600030101010101" pitchFamily="2" charset="-122"/>
                          <a:ea typeface="宋体" panose="02010600030101010101" pitchFamily="2" charset="-122"/>
                          <a:cs typeface="宋体" panose="02010600030101010101" pitchFamily="2" charset="-122"/>
                        </a:rPr>
                        <a:t>能</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参</a:t>
                      </a:r>
                      <a:r>
                        <a:rPr lang="en-US" sz="1600">
                          <a:latin typeface="Times New Roman" panose="02020603050405020304" pitchFamily="18" charset="0"/>
                          <a:cs typeface="Times New Roman" panose="02020603050405020304" pitchFamily="18" charset="0"/>
                        </a:rPr>
                        <a:t>    </a:t>
                      </a:r>
                      <a:r>
                        <a:rPr lang="en-US" sz="1600">
                          <a:latin typeface="宋体" panose="02010600030101010101" pitchFamily="2" charset="-122"/>
                          <a:ea typeface="宋体" panose="02010600030101010101" pitchFamily="2" charset="-122"/>
                          <a:cs typeface="宋体" panose="02010600030101010101" pitchFamily="2" charset="-122"/>
                        </a:rPr>
                        <a:t>数</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功</a:t>
                      </a:r>
                      <a:r>
                        <a:rPr lang="en-US" sz="1600">
                          <a:latin typeface="Times New Roman" panose="02020603050405020304" pitchFamily="18" charset="0"/>
                          <a:cs typeface="Times New Roman" panose="02020603050405020304" pitchFamily="18" charset="0"/>
                        </a:rPr>
                        <a:t>    </a:t>
                      </a:r>
                      <a:r>
                        <a:rPr lang="en-US" sz="1600">
                          <a:latin typeface="宋体" panose="02010600030101010101" pitchFamily="2" charset="-122"/>
                          <a:ea typeface="宋体" panose="02010600030101010101" pitchFamily="2" charset="-122"/>
                          <a:cs typeface="宋体" panose="02010600030101010101" pitchFamily="2" charset="-122"/>
                        </a:rPr>
                        <a:t>能</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3395">
                <a:tc>
                  <a:txBody>
                    <a:bodyPr/>
                    <a:lstStyle/>
                    <a:p>
                      <a:pPr algn="ctr">
                        <a:buNone/>
                      </a:pPr>
                      <a:r>
                        <a:rPr lang="en-US" sz="1600">
                          <a:latin typeface="Times New Roman" panose="02020603050405020304" pitchFamily="18" charset="0"/>
                          <a:cs typeface="Times New Roman" panose="02020603050405020304" pitchFamily="18" charset="0"/>
                        </a:rPr>
                        <a:t>-A</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查找匹配所有指标者</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Times New Roman" panose="02020603050405020304" pitchFamily="18" charset="0"/>
                          <a:cs typeface="Times New Roman" panose="02020603050405020304" pitchFamily="18" charset="0"/>
                        </a:rPr>
                        <a:t>-i</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忽略大小写</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2760">
                <a:tc>
                  <a:txBody>
                    <a:bodyPr/>
                    <a:lstStyle/>
                    <a:p>
                      <a:pPr algn="ctr">
                        <a:buNone/>
                      </a:pPr>
                      <a:r>
                        <a:rPr lang="en-US" sz="1600">
                          <a:latin typeface="Times New Roman" panose="02020603050405020304" pitchFamily="18" charset="0"/>
                          <a:cs typeface="Times New Roman" panose="02020603050405020304" pitchFamily="18" charset="0"/>
                        </a:rPr>
                        <a:t>-b</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基本名字匹配（与</a:t>
                      </a:r>
                      <a:r>
                        <a:rPr lang="en-US" sz="1600">
                          <a:latin typeface="Times New Roman" panose="02020603050405020304" pitchFamily="18" charset="0"/>
                          <a:cs typeface="Times New Roman" panose="02020603050405020304" pitchFamily="18" charset="0"/>
                        </a:rPr>
                        <a:t>-w</a:t>
                      </a:r>
                      <a:r>
                        <a:rPr lang="en-US" sz="1600">
                          <a:latin typeface="宋体" panose="02010600030101010101" pitchFamily="2" charset="-122"/>
                          <a:ea typeface="宋体" panose="02010600030101010101" pitchFamily="2" charset="-122"/>
                          <a:cs typeface="宋体" panose="02010600030101010101" pitchFamily="2" charset="-122"/>
                        </a:rPr>
                        <a:t>相反）</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Times New Roman" panose="02020603050405020304" pitchFamily="18" charset="0"/>
                          <a:cs typeface="Times New Roman" panose="02020603050405020304" pitchFamily="18" charset="0"/>
                        </a:rPr>
                        <a:t>-l N</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限制只输出</a:t>
                      </a:r>
                      <a:r>
                        <a:rPr lang="en-US" sz="1600">
                          <a:latin typeface="Times New Roman" panose="02020603050405020304" pitchFamily="18" charset="0"/>
                          <a:cs typeface="Times New Roman" panose="02020603050405020304" pitchFamily="18" charset="0"/>
                        </a:rPr>
                        <a:t>N</a:t>
                      </a:r>
                      <a:r>
                        <a:rPr lang="en-US" sz="1600">
                          <a:latin typeface="宋体" panose="02010600030101010101" pitchFamily="2" charset="-122"/>
                          <a:ea typeface="宋体" panose="02010600030101010101" pitchFamily="2" charset="-122"/>
                          <a:cs typeface="宋体" panose="02010600030101010101" pitchFamily="2" charset="-122"/>
                        </a:rPr>
                        <a:t>行</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3395">
                <a:tc>
                  <a:txBody>
                    <a:bodyPr/>
                    <a:lstStyle/>
                    <a:p>
                      <a:pPr algn="ctr">
                        <a:buNone/>
                      </a:pPr>
                      <a:r>
                        <a:rPr lang="en-US" sz="1600">
                          <a:latin typeface="Times New Roman" panose="02020603050405020304" pitchFamily="18" charset="0"/>
                          <a:cs typeface="Times New Roman" panose="02020603050405020304" pitchFamily="18" charset="0"/>
                        </a:rPr>
                        <a:t>-c</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只显示匹配次数</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Times New Roman" panose="02020603050405020304" pitchFamily="18" charset="0"/>
                          <a:cs typeface="Times New Roman" panose="02020603050405020304" pitchFamily="18" charset="0"/>
                        </a:rPr>
                        <a:t>-w</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完整模式匹配（默认模式，与</a:t>
                      </a:r>
                      <a:r>
                        <a:rPr lang="en-US" sz="1600">
                          <a:latin typeface="Times New Roman" panose="02020603050405020304" pitchFamily="18" charset="0"/>
                          <a:cs typeface="Times New Roman" panose="02020603050405020304" pitchFamily="18" charset="0"/>
                        </a:rPr>
                        <a:t>-b</a:t>
                      </a:r>
                      <a:r>
                        <a:rPr lang="en-US" sz="1600">
                          <a:latin typeface="宋体" panose="02010600030101010101" pitchFamily="2" charset="-122"/>
                          <a:ea typeface="宋体" panose="02010600030101010101" pitchFamily="2" charset="-122"/>
                          <a:cs typeface="宋体" panose="02010600030101010101" pitchFamily="2" charset="-122"/>
                        </a:rPr>
                        <a:t>相反）</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2760">
                <a:tc>
                  <a:txBody>
                    <a:bodyPr/>
                    <a:lstStyle/>
                    <a:p>
                      <a:pPr algn="ctr">
                        <a:buNone/>
                      </a:pPr>
                      <a:r>
                        <a:rPr lang="en-US" sz="1600">
                          <a:latin typeface="Times New Roman" panose="02020603050405020304" pitchFamily="18" charset="0"/>
                          <a:cs typeface="Times New Roman" panose="02020603050405020304" pitchFamily="18" charset="0"/>
                        </a:rPr>
                        <a:t>-e</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仅查找确实存在者（类似</a:t>
                      </a:r>
                      <a:r>
                        <a:rPr lang="en-US" sz="1600">
                          <a:latin typeface="Times New Roman" panose="02020603050405020304" pitchFamily="18" charset="0"/>
                          <a:cs typeface="Times New Roman" panose="02020603050405020304" pitchFamily="18" charset="0"/>
                        </a:rPr>
                        <a:t>find</a:t>
                      </a:r>
                      <a:r>
                        <a:rPr lang="en-US" sz="1600">
                          <a:latin typeface="宋体" panose="02010600030101010101" pitchFamily="2" charset="-122"/>
                          <a:ea typeface="宋体" panose="02010600030101010101" pitchFamily="2" charset="-122"/>
                          <a:cs typeface="宋体" panose="02010600030101010101" pitchFamily="2" charset="-122"/>
                        </a:rPr>
                        <a:t>）</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Times New Roman" panose="02020603050405020304" pitchFamily="18" charset="0"/>
                          <a:cs typeface="Times New Roman" panose="02020603050405020304" pitchFamily="18" charset="0"/>
                        </a:rPr>
                        <a:t>-r</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使用正则表达式</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标题 1"/>
          <p:cNvSpPr>
            <a:spLocks noGrp="1"/>
          </p:cNvSpPr>
          <p:nvPr>
            <p:ph type="title"/>
          </p:nvPr>
        </p:nvSpPr>
        <p:spPr/>
        <p:txBody>
          <a:bodyPr vert="horz" wrap="square" lIns="91440" tIns="45720" rIns="91440" bIns="45720" anchor="b"/>
          <a:lstStyle/>
          <a:p>
            <a:pPr eaLnBrk="1" hangingPunct="1"/>
            <a:r>
              <a:rPr lang="zh-CN" altLang="en-US" dirty="0"/>
              <a:t>5.</a:t>
            </a:r>
            <a:r>
              <a:rPr lang="en-US" altLang="zh-CN" dirty="0"/>
              <a:t>5</a:t>
            </a:r>
            <a:r>
              <a:rPr lang="zh-CN" altLang="en-US" dirty="0"/>
              <a:t>.3  文件复制命令（dd）</a:t>
            </a:r>
          </a:p>
        </p:txBody>
      </p:sp>
      <p:sp>
        <p:nvSpPr>
          <p:cNvPr id="122882" name="内容占位符 2"/>
          <p:cNvSpPr>
            <a:spLocks noGrp="1"/>
          </p:cNvSpPr>
          <p:nvPr>
            <p:ph idx="1"/>
          </p:nvPr>
        </p:nvSpPr>
        <p:spPr/>
        <p:txBody>
          <a:bodyPr vert="horz" wrap="square" lIns="91440" tIns="45720" rIns="91440" bIns="45720" anchor="t"/>
          <a:lstStyle/>
          <a:p>
            <a:pPr eaLnBrk="1" hangingPunct="1"/>
            <a:r>
              <a:rPr lang="zh-CN" altLang="en-US" sz="2400" dirty="0"/>
              <a:t>1．功能及用法</a:t>
            </a:r>
          </a:p>
          <a:p>
            <a:pPr eaLnBrk="1" hangingPunct="1"/>
            <a:r>
              <a:rPr lang="zh-CN" altLang="en-US" sz="2400" dirty="0"/>
              <a:t>dd功能是复制指定的输入文件到指定的输出文件，默认时使用标准I/O。</a:t>
            </a:r>
          </a:p>
          <a:p>
            <a:pPr eaLnBrk="1" hangingPunct="1"/>
            <a:r>
              <a:rPr lang="zh-CN" altLang="en-US" sz="2400" dirty="0"/>
              <a:t>dd工作时可对文件内容按要求进行转换，还可以从输入文件中有选择地读取，有选择地输出，也可根据不同的设备使用不同大小的I/O块，非常高效、方便。</a:t>
            </a:r>
          </a:p>
          <a:p>
            <a:pPr eaLnBrk="1" hangingPunct="1"/>
            <a:r>
              <a:rPr lang="zh-CN" altLang="en-US" sz="2400" dirty="0"/>
              <a:t>dd命令的用法为：</a:t>
            </a:r>
          </a:p>
          <a:p>
            <a:pPr lvl="1" eaLnBrk="1" hangingPunct="1"/>
            <a:r>
              <a:rPr lang="zh-CN" altLang="en-US" sz="2100" dirty="0"/>
              <a:t>dd [opts=value]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anchor="b"/>
          <a:lstStyle/>
          <a:p>
            <a:r>
              <a:rPr lang="zh-CN" altLang="en-US"/>
              <a:t>5.1.4  默认权限与umask</a:t>
            </a:r>
          </a:p>
        </p:txBody>
      </p:sp>
      <p:sp>
        <p:nvSpPr>
          <p:cNvPr id="16386" name="内容占位符 2"/>
          <p:cNvSpPr>
            <a:spLocks noGrp="1"/>
          </p:cNvSpPr>
          <p:nvPr>
            <p:ph idx="1"/>
          </p:nvPr>
        </p:nvSpPr>
        <p:spPr/>
        <p:txBody>
          <a:bodyPr anchor="t"/>
          <a:lstStyle/>
          <a:p>
            <a:r>
              <a:rPr lang="zh-CN" altLang="en-US" sz="2800"/>
              <a:t>在UNIX/Linux系统中，当用户创建文件或目录时，将为它们设置默认权限。</a:t>
            </a:r>
          </a:p>
          <a:p>
            <a:r>
              <a:rPr lang="zh-CN" altLang="en-US" sz="2800"/>
              <a:t>文件或目录的默认权限由文件权限掩码umask来控制。</a:t>
            </a:r>
          </a:p>
          <a:p>
            <a:r>
              <a:rPr lang="zh-CN" altLang="en-US" sz="2800"/>
              <a:t>默认情况下，root的umask值为0022，普通用户的umask值为0002。</a:t>
            </a:r>
          </a:p>
          <a:p>
            <a:r>
              <a:rPr lang="zh-CN" altLang="en-US" sz="2800"/>
              <a:t>文件创建掩码umask的值同文件权限一样，可以表示为八进制数或符号串方式。</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1"/>
          <p:cNvSpPr>
            <a:spLocks noGrp="1"/>
          </p:cNvSpPr>
          <p:nvPr>
            <p:ph type="title"/>
          </p:nvPr>
        </p:nvSpPr>
        <p:spPr/>
        <p:txBody>
          <a:bodyPr vert="horz" wrap="square" lIns="91440" tIns="45720" rIns="91440" bIns="45720" anchor="b"/>
          <a:lstStyle/>
          <a:p>
            <a:pPr eaLnBrk="1" hangingPunct="1"/>
            <a:r>
              <a:rPr lang="zh-CN" altLang="en-US" dirty="0"/>
              <a:t>2．参数及说明</a:t>
            </a:r>
          </a:p>
        </p:txBody>
      </p:sp>
      <p:graphicFrame>
        <p:nvGraphicFramePr>
          <p:cNvPr id="2" name="表格 -1"/>
          <p:cNvGraphicFramePr>
            <a:graphicFrameLocks noGrp="1"/>
          </p:cNvGraphicFramePr>
          <p:nvPr/>
        </p:nvGraphicFramePr>
        <p:xfrm>
          <a:off x="539750" y="2349500"/>
          <a:ext cx="8208964" cy="3716339"/>
        </p:xfrm>
        <a:graphic>
          <a:graphicData uri="http://schemas.openxmlformats.org/drawingml/2006/table">
            <a:tbl>
              <a:tblPr/>
              <a:tblGrid>
                <a:gridCol w="1061470">
                  <a:extLst>
                    <a:ext uri="{9D8B030D-6E8A-4147-A177-3AD203B41FA5}">
                      <a16:colId xmlns:a16="http://schemas.microsoft.com/office/drawing/2014/main" val="20000"/>
                    </a:ext>
                  </a:extLst>
                </a:gridCol>
                <a:gridCol w="3098774">
                  <a:extLst>
                    <a:ext uri="{9D8B030D-6E8A-4147-A177-3AD203B41FA5}">
                      <a16:colId xmlns:a16="http://schemas.microsoft.com/office/drawing/2014/main" val="20001"/>
                    </a:ext>
                  </a:extLst>
                </a:gridCol>
                <a:gridCol w="1024365">
                  <a:extLst>
                    <a:ext uri="{9D8B030D-6E8A-4147-A177-3AD203B41FA5}">
                      <a16:colId xmlns:a16="http://schemas.microsoft.com/office/drawing/2014/main" val="20002"/>
                    </a:ext>
                  </a:extLst>
                </a:gridCol>
                <a:gridCol w="3024355">
                  <a:extLst>
                    <a:ext uri="{9D8B030D-6E8A-4147-A177-3AD203B41FA5}">
                      <a16:colId xmlns:a16="http://schemas.microsoft.com/office/drawing/2014/main" val="20003"/>
                    </a:ext>
                  </a:extLst>
                </a:gridCol>
              </a:tblGrid>
              <a:tr h="67569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if=</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i_file</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指定输入文件，默认为</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stdin</a:t>
                      </a:r>
                      <a:endPar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of=o_file</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指定输出文件，默认</a:t>
                      </a: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为</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stdout</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354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ibs=size</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指定输入块的大小</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单位可是</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obs=size</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指定输出块的大小</a:t>
                      </a: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单位可是</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569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bs=size</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同时指定输入</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输出块的大小</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count=n</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只复制</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块</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569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skip=n</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从输入中跳过</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a:t>
                      </a: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seek=n</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从输出中跳过</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a:t>
                      </a: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569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conv=v</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指定转换类型。</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v=ASCII</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block</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ebcdic</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lcase</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ucase</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swab</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标题 1"/>
          <p:cNvSpPr>
            <a:spLocks noGrp="1"/>
          </p:cNvSpPr>
          <p:nvPr>
            <p:ph type="title"/>
          </p:nvPr>
        </p:nvSpPr>
        <p:spPr/>
        <p:txBody>
          <a:bodyPr vert="horz" wrap="square" lIns="91440" tIns="45720" rIns="91440" bIns="45720" anchor="b"/>
          <a:lstStyle/>
          <a:p>
            <a:pPr eaLnBrk="1" hangingPunct="1"/>
            <a:r>
              <a:rPr lang="zh-CN" altLang="en-US" dirty="0"/>
              <a:t>3．dd示例</a:t>
            </a:r>
          </a:p>
        </p:txBody>
      </p:sp>
      <p:sp>
        <p:nvSpPr>
          <p:cNvPr id="124930" name="内容占位符 2"/>
          <p:cNvSpPr>
            <a:spLocks noGrp="1"/>
          </p:cNvSpPr>
          <p:nvPr>
            <p:ph idx="1"/>
          </p:nvPr>
        </p:nvSpPr>
        <p:spPr/>
        <p:txBody>
          <a:bodyPr vert="horz" wrap="square" lIns="91440" tIns="45720" rIns="91440" bIns="45720" anchor="t"/>
          <a:lstStyle/>
          <a:p>
            <a:pPr eaLnBrk="1" hangingPunct="1"/>
            <a:r>
              <a:rPr lang="zh-CN" altLang="en-US" sz="2000" dirty="0"/>
              <a:t>（1）构造软盘映像文件。</a:t>
            </a:r>
          </a:p>
          <a:p>
            <a:pPr eaLnBrk="1" hangingPunct="1"/>
            <a:r>
              <a:rPr lang="zh-CN" altLang="en-US" sz="2000" dirty="0"/>
              <a:t># dd if=/dev/fd0 of=/tmp/fd_img bs=36b	#设I/O块为36b，映像文件为/tmp/fd_img</a:t>
            </a:r>
          </a:p>
          <a:p>
            <a:pPr eaLnBrk="1" hangingPunct="1"/>
            <a:r>
              <a:rPr lang="zh-CN" altLang="en-US" sz="2000" dirty="0"/>
              <a:t>（2）介质复制。</a:t>
            </a:r>
          </a:p>
          <a:p>
            <a:pPr eaLnBrk="1" hangingPunct="1"/>
            <a:r>
              <a:rPr lang="zh-CN" altLang="en-US" sz="2000" dirty="0"/>
              <a:t>复制软盘或U盘等，可以使用临时文件，按以下方法进行：</a:t>
            </a:r>
          </a:p>
          <a:p>
            <a:pPr eaLnBrk="1" hangingPunct="1"/>
            <a:r>
              <a:rPr lang="zh-CN" altLang="en-US" sz="2000" dirty="0"/>
              <a:t># dd if=/dev/fd0 of=/tmp/mytmpf  bs=36k	#构造映像文件，交换磁盘</a:t>
            </a:r>
          </a:p>
          <a:p>
            <a:pPr eaLnBrk="1" hangingPunct="1"/>
            <a:r>
              <a:rPr lang="zh-CN" altLang="en-US" sz="2000" dirty="0"/>
              <a:t># dd if=/tmp/mytmpf of=/dev/fd0 bs=36k	#输出映像文件</a:t>
            </a:r>
          </a:p>
          <a:p>
            <a:pPr eaLnBrk="1" hangingPunct="1"/>
            <a:r>
              <a:rPr lang="zh-CN" altLang="en-US" sz="2000" dirty="0"/>
              <a:t># rm -f /tmp/mytmpf		#删除临时文件</a:t>
            </a:r>
          </a:p>
          <a:p>
            <a:pPr eaLnBrk="1" hangingPunct="1"/>
            <a:endParaRPr lang="zh-CN" altLang="en-US" sz="20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1"/>
          <p:cNvSpPr>
            <a:spLocks noGrp="1"/>
          </p:cNvSpPr>
          <p:nvPr>
            <p:ph type="title"/>
          </p:nvPr>
        </p:nvSpPr>
        <p:spPr/>
        <p:txBody>
          <a:bodyPr vert="horz" wrap="square" lIns="91440" tIns="45720" rIns="91440" bIns="45720" anchor="b"/>
          <a:lstStyle/>
          <a:p>
            <a:pPr eaLnBrk="1" hangingPunct="1"/>
            <a:r>
              <a:rPr lang="zh-CN" altLang="en-US" dirty="0"/>
              <a:t>3．dd示例（续）</a:t>
            </a:r>
          </a:p>
        </p:txBody>
      </p:sp>
      <p:sp>
        <p:nvSpPr>
          <p:cNvPr id="125954" name="内容占位符 2"/>
          <p:cNvSpPr>
            <a:spLocks noGrp="1"/>
          </p:cNvSpPr>
          <p:nvPr>
            <p:ph idx="1"/>
          </p:nvPr>
        </p:nvSpPr>
        <p:spPr/>
        <p:txBody>
          <a:bodyPr vert="horz" wrap="square" lIns="91440" tIns="45720" rIns="91440" bIns="45720" anchor="t"/>
          <a:lstStyle/>
          <a:p>
            <a:pPr eaLnBrk="1" hangingPunct="1"/>
            <a:r>
              <a:rPr lang="zh-CN" altLang="en-US" sz="2400" dirty="0"/>
              <a:t>（3）将第一个SCSI硬盘的主引导扇区复制到文件MBR.sda。</a:t>
            </a:r>
          </a:p>
          <a:p>
            <a:pPr eaLnBrk="1" hangingPunct="1"/>
            <a:r>
              <a:rPr lang="zh-CN" altLang="en-US" sz="2400" dirty="0"/>
              <a:t># dd if=/dev/sda of=MBR.sda bs=1b count=1</a:t>
            </a:r>
          </a:p>
          <a:p>
            <a:pPr eaLnBrk="1" hangingPunct="1"/>
            <a:r>
              <a:rPr lang="zh-CN" altLang="en-US" sz="2400" dirty="0"/>
              <a:t>（4）将file1转换成大写后写入文件file2。</a:t>
            </a:r>
          </a:p>
          <a:p>
            <a:pPr eaLnBrk="1" hangingPunct="1"/>
            <a:r>
              <a:rPr lang="zh-CN" altLang="en-US" sz="2400" dirty="0"/>
              <a:t># dd if=file1 of=file2 conv=ucase</a:t>
            </a:r>
          </a:p>
        </p:txBody>
      </p:sp>
      <p:sp>
        <p:nvSpPr>
          <p:cNvPr id="5" name="圆角矩形 4"/>
          <p:cNvSpPr/>
          <p:nvPr/>
        </p:nvSpPr>
        <p:spPr>
          <a:xfrm>
            <a:off x="1444625" y="6375400"/>
            <a:ext cx="811213" cy="44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hlinkClick r:id="rId2" action="ppaction://hlinksldjump"/>
              </a:rPr>
              <a:t>返回</a:t>
            </a: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标题 1"/>
          <p:cNvSpPr>
            <a:spLocks noGrp="1"/>
          </p:cNvSpPr>
          <p:nvPr>
            <p:ph type="title"/>
          </p:nvPr>
        </p:nvSpPr>
        <p:spPr/>
        <p:txBody>
          <a:bodyPr vert="horz" wrap="square" lIns="91440" tIns="45720" rIns="91440" bIns="45720" anchor="b"/>
          <a:lstStyle/>
          <a:p>
            <a:pPr eaLnBrk="1" hangingPunct="1"/>
            <a:r>
              <a:rPr lang="zh-CN" altLang="en-US" dirty="0"/>
              <a:t>5.</a:t>
            </a:r>
            <a:r>
              <a:rPr lang="en-US" altLang="zh-CN" dirty="0"/>
              <a:t>5</a:t>
            </a:r>
            <a:r>
              <a:rPr lang="zh-CN" altLang="en-US" dirty="0"/>
              <a:t>.4  链接管理命令（ln）</a:t>
            </a:r>
          </a:p>
        </p:txBody>
      </p:sp>
      <p:sp>
        <p:nvSpPr>
          <p:cNvPr id="126978" name="内容占位符 2"/>
          <p:cNvSpPr>
            <a:spLocks noGrp="1"/>
          </p:cNvSpPr>
          <p:nvPr>
            <p:ph idx="1"/>
          </p:nvPr>
        </p:nvSpPr>
        <p:spPr/>
        <p:txBody>
          <a:bodyPr vert="horz" wrap="square" lIns="91440" tIns="45720" rIns="91440" bIns="45720" anchor="t"/>
          <a:lstStyle/>
          <a:p>
            <a:pPr eaLnBrk="1" hangingPunct="1"/>
            <a:r>
              <a:rPr lang="zh-CN" altLang="en-US" sz="2000" dirty="0"/>
              <a:t>1．功能及用法</a:t>
            </a:r>
          </a:p>
          <a:p>
            <a:pPr eaLnBrk="1" hangingPunct="1"/>
            <a:r>
              <a:rPr lang="zh-CN" altLang="en-US" sz="2000" dirty="0"/>
              <a:t>ln的功能是链接管理，可用于创建文件的硬链接和符号链接。</a:t>
            </a:r>
          </a:p>
          <a:p>
            <a:pPr eaLnBrk="1" hangingPunct="1"/>
            <a:r>
              <a:rPr lang="zh-CN" altLang="en-US" sz="2000" dirty="0"/>
              <a:t>ln [options] ... [-T] target linkname  		（格式1）</a:t>
            </a:r>
          </a:p>
          <a:p>
            <a:pPr eaLnBrk="1" hangingPunct="1"/>
            <a:r>
              <a:rPr lang="zh-CN" altLang="en-US" sz="2000" dirty="0"/>
              <a:t>ln [options] ... target                  		（格式2）</a:t>
            </a:r>
          </a:p>
          <a:p>
            <a:pPr eaLnBrk="1" hangingPunct="1"/>
            <a:r>
              <a:rPr lang="zh-CN" altLang="en-US" sz="2000" dirty="0"/>
              <a:t>ln [options] ... target ... dir  			（格式3）</a:t>
            </a:r>
          </a:p>
          <a:p>
            <a:pPr eaLnBrk="1" hangingPunct="1"/>
            <a:r>
              <a:rPr lang="zh-CN" altLang="en-US" sz="2000" dirty="0"/>
              <a:t>ln [options] ... -t dir target...  		（格式4）</a:t>
            </a:r>
          </a:p>
          <a:p>
            <a:pPr eaLnBrk="1" hangingPunct="1"/>
            <a:r>
              <a:rPr lang="zh-CN" altLang="en-US" sz="2000" dirty="0"/>
              <a:t>第一种格式用于创建一个指向target的链接linkname，或在当前目录创建一个指向target的同名链接；</a:t>
            </a:r>
          </a:p>
          <a:p>
            <a:pPr eaLnBrk="1" hangingPunct="1"/>
            <a:r>
              <a:rPr lang="zh-CN" altLang="en-US" sz="2000" dirty="0"/>
              <a:t>第二种格式用于在当前目录内容创建一个target同名的链接；</a:t>
            </a:r>
          </a:p>
          <a:p>
            <a:pPr eaLnBrk="1" hangingPunct="1"/>
            <a:r>
              <a:rPr lang="zh-CN" altLang="en-US" sz="2000" dirty="0"/>
              <a:t>第三种和第四种格式用于在目录dir内创建target的同名链接。</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5.</a:t>
            </a:r>
            <a:r>
              <a:rPr lang="en-US" altLang="zh-CN" dirty="0">
                <a:sym typeface="+mn-ea"/>
              </a:rPr>
              <a:t>5</a:t>
            </a:r>
            <a:r>
              <a:rPr lang="zh-CN" altLang="en-US" dirty="0">
                <a:sym typeface="+mn-ea"/>
              </a:rPr>
              <a:t>.4  链接管理命令（ln）</a:t>
            </a:r>
            <a:endParaRPr lang="zh-CN" altLang="en-US"/>
          </a:p>
        </p:txBody>
      </p:sp>
      <p:sp>
        <p:nvSpPr>
          <p:cNvPr id="3" name="内容占位符 2"/>
          <p:cNvSpPr>
            <a:spLocks noGrp="1"/>
          </p:cNvSpPr>
          <p:nvPr>
            <p:ph idx="1"/>
          </p:nvPr>
        </p:nvSpPr>
        <p:spPr>
          <a:xfrm>
            <a:off x="802005" y="1945005"/>
            <a:ext cx="8153400" cy="4187825"/>
          </a:xfrm>
        </p:spPr>
        <p:txBody>
          <a:bodyPr/>
          <a:lstStyle/>
          <a:p>
            <a:r>
              <a:rPr lang="zh-CN" altLang="en-US"/>
              <a:t>2．参数及说明</a:t>
            </a:r>
          </a:p>
        </p:txBody>
      </p:sp>
      <p:graphicFrame>
        <p:nvGraphicFramePr>
          <p:cNvPr id="4" name="表格 3"/>
          <p:cNvGraphicFramePr/>
          <p:nvPr>
            <p:custDataLst>
              <p:tags r:id="rId1"/>
            </p:custDataLst>
          </p:nvPr>
        </p:nvGraphicFramePr>
        <p:xfrm>
          <a:off x="260985" y="2562860"/>
          <a:ext cx="8577580" cy="3353435"/>
        </p:xfrm>
        <a:graphic>
          <a:graphicData uri="http://schemas.openxmlformats.org/drawingml/2006/table">
            <a:tbl>
              <a:tblPr firstRow="1" bandRow="1">
                <a:tableStyleId>{5940675A-B579-460E-94D1-54222C63F5DA}</a:tableStyleId>
              </a:tblPr>
              <a:tblGrid>
                <a:gridCol w="1580515">
                  <a:extLst>
                    <a:ext uri="{9D8B030D-6E8A-4147-A177-3AD203B41FA5}">
                      <a16:colId xmlns:a16="http://schemas.microsoft.com/office/drawing/2014/main" val="20000"/>
                    </a:ext>
                  </a:extLst>
                </a:gridCol>
                <a:gridCol w="2492375">
                  <a:extLst>
                    <a:ext uri="{9D8B030D-6E8A-4147-A177-3AD203B41FA5}">
                      <a16:colId xmlns:a16="http://schemas.microsoft.com/office/drawing/2014/main" val="20001"/>
                    </a:ext>
                  </a:extLst>
                </a:gridCol>
                <a:gridCol w="1755140">
                  <a:extLst>
                    <a:ext uri="{9D8B030D-6E8A-4147-A177-3AD203B41FA5}">
                      <a16:colId xmlns:a16="http://schemas.microsoft.com/office/drawing/2014/main" val="20002"/>
                    </a:ext>
                  </a:extLst>
                </a:gridCol>
                <a:gridCol w="2749550">
                  <a:extLst>
                    <a:ext uri="{9D8B030D-6E8A-4147-A177-3AD203B41FA5}">
                      <a16:colId xmlns:a16="http://schemas.microsoft.com/office/drawing/2014/main" val="20003"/>
                    </a:ext>
                  </a:extLst>
                </a:gridCol>
              </a:tblGrid>
              <a:tr h="632460">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参</a:t>
                      </a:r>
                      <a:r>
                        <a:rPr lang="en-US" sz="1800">
                          <a:latin typeface="Times New Roman" panose="02020603050405020304" pitchFamily="18" charset="0"/>
                          <a:cs typeface="Times New Roman" panose="02020603050405020304" pitchFamily="18" charset="0"/>
                        </a:rPr>
                        <a:t>  </a:t>
                      </a:r>
                      <a:r>
                        <a:rPr lang="en-US" sz="1800">
                          <a:latin typeface="宋体" panose="02010600030101010101" pitchFamily="2" charset="-122"/>
                          <a:ea typeface="宋体" panose="02010600030101010101" pitchFamily="2" charset="-122"/>
                          <a:cs typeface="宋体" panose="02010600030101010101" pitchFamily="2" charset="-122"/>
                        </a:rPr>
                        <a:t>数</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功</a:t>
                      </a:r>
                      <a:r>
                        <a:rPr lang="en-US" sz="1800">
                          <a:latin typeface="Times New Roman" panose="02020603050405020304" pitchFamily="18" charset="0"/>
                          <a:cs typeface="Times New Roman" panose="02020603050405020304" pitchFamily="18" charset="0"/>
                        </a:rPr>
                        <a:t>    </a:t>
                      </a:r>
                      <a:r>
                        <a:rPr lang="en-US" sz="1800">
                          <a:latin typeface="宋体" panose="02010600030101010101" pitchFamily="2" charset="-122"/>
                          <a:ea typeface="宋体" panose="02010600030101010101" pitchFamily="2" charset="-122"/>
                          <a:cs typeface="宋体" panose="02010600030101010101" pitchFamily="2" charset="-122"/>
                        </a:rPr>
                        <a:t>能</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参</a:t>
                      </a:r>
                      <a:r>
                        <a:rPr lang="en-US" sz="1800">
                          <a:latin typeface="Times New Roman" panose="02020603050405020304" pitchFamily="18" charset="0"/>
                          <a:cs typeface="Times New Roman" panose="02020603050405020304" pitchFamily="18" charset="0"/>
                        </a:rPr>
                        <a:t>  </a:t>
                      </a:r>
                      <a:r>
                        <a:rPr lang="en-US" sz="1800">
                          <a:latin typeface="宋体" panose="02010600030101010101" pitchFamily="2" charset="-122"/>
                          <a:ea typeface="宋体" panose="02010600030101010101" pitchFamily="2" charset="-122"/>
                          <a:cs typeface="宋体" panose="02010600030101010101" pitchFamily="2" charset="-122"/>
                        </a:rPr>
                        <a:t>数</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功</a:t>
                      </a:r>
                      <a:r>
                        <a:rPr lang="en-US" sz="1800">
                          <a:latin typeface="Times New Roman" panose="02020603050405020304" pitchFamily="18" charset="0"/>
                          <a:cs typeface="Times New Roman" panose="02020603050405020304" pitchFamily="18" charset="0"/>
                        </a:rPr>
                        <a:t>    </a:t>
                      </a:r>
                      <a:r>
                        <a:rPr lang="en-US" sz="1800">
                          <a:latin typeface="宋体" panose="02010600030101010101" pitchFamily="2" charset="-122"/>
                          <a:ea typeface="宋体" panose="02010600030101010101" pitchFamily="2" charset="-122"/>
                          <a:cs typeface="宋体" panose="02010600030101010101" pitchFamily="2" charset="-122"/>
                        </a:rPr>
                        <a:t>能</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8025">
                <a:tc>
                  <a:txBody>
                    <a:bodyPr/>
                    <a:lstStyle/>
                    <a:p>
                      <a:pPr algn="ctr">
                        <a:buNone/>
                      </a:pPr>
                      <a:r>
                        <a:rPr lang="en-US" sz="1800">
                          <a:latin typeface="Times New Roman" panose="02020603050405020304" pitchFamily="18" charset="0"/>
                          <a:cs typeface="Times New Roman" panose="02020603050405020304" pitchFamily="18" charset="0"/>
                        </a:rPr>
                        <a:t>-f, --force</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800">
                          <a:latin typeface="宋体" panose="02010600030101010101" pitchFamily="2" charset="-122"/>
                          <a:ea typeface="宋体" panose="02010600030101010101" pitchFamily="2" charset="-122"/>
                          <a:cs typeface="宋体" panose="02010600030101010101" pitchFamily="2" charset="-122"/>
                        </a:rPr>
                        <a:t>强行操作，删除已经存在的同名文件</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-i, --interactive</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800">
                          <a:latin typeface="宋体" panose="02010600030101010101" pitchFamily="2" charset="-122"/>
                          <a:ea typeface="宋体" panose="02010600030101010101" pitchFamily="2" charset="-122"/>
                          <a:cs typeface="宋体" panose="02010600030101010101" pitchFamily="2" charset="-122"/>
                        </a:rPr>
                        <a:t>当链接名已经存在时，交互或提示用户是否删除它</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8025">
                <a:tc>
                  <a:txBody>
                    <a:bodyPr/>
                    <a:lstStyle/>
                    <a:p>
                      <a:pPr algn="ctr">
                        <a:buNone/>
                      </a:pPr>
                      <a:r>
                        <a:rPr lang="en-US" sz="1800">
                          <a:latin typeface="Times New Roman" panose="02020603050405020304" pitchFamily="18" charset="0"/>
                          <a:cs typeface="Times New Roman" panose="02020603050405020304" pitchFamily="18" charset="0"/>
                        </a:rPr>
                        <a:t>-s, --symbolic</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800">
                          <a:latin typeface="宋体" panose="02010600030101010101" pitchFamily="2" charset="-122"/>
                          <a:ea typeface="宋体" panose="02010600030101010101" pitchFamily="2" charset="-122"/>
                          <a:cs typeface="宋体" panose="02010600030101010101" pitchFamily="2" charset="-122"/>
                        </a:rPr>
                        <a:t>创建符号链接，若不指定此选项则创建硬链接</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-b</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800">
                          <a:latin typeface="宋体" panose="02010600030101010101" pitchFamily="2" charset="-122"/>
                          <a:ea typeface="宋体" panose="02010600030101010101" pitchFamily="2" charset="-122"/>
                          <a:cs typeface="宋体" panose="02010600030101010101" pitchFamily="2" charset="-122"/>
                        </a:rPr>
                        <a:t>若目标文件存在，则先备份</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2465">
                <a:tc>
                  <a:txBody>
                    <a:bodyPr/>
                    <a:lstStyle/>
                    <a:p>
                      <a:pPr>
                        <a:buNone/>
                      </a:pPr>
                      <a:r>
                        <a:rPr lang="en-US" sz="1800">
                          <a:latin typeface="Times New Roman" panose="02020603050405020304" pitchFamily="18" charset="0"/>
                          <a:cs typeface="Times New Roman" panose="02020603050405020304" pitchFamily="18" charset="0"/>
                        </a:rPr>
                        <a:t>--backup[=CTL]</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800">
                          <a:latin typeface="宋体" panose="02010600030101010101" pitchFamily="2" charset="-122"/>
                          <a:ea typeface="宋体" panose="02010600030101010101" pitchFamily="2" charset="-122"/>
                          <a:cs typeface="宋体" panose="02010600030101010101" pitchFamily="2" charset="-122"/>
                        </a:rPr>
                        <a:t>按</a:t>
                      </a:r>
                      <a:r>
                        <a:rPr lang="en-US" sz="1800">
                          <a:latin typeface="Times New Roman" panose="02020603050405020304" pitchFamily="18" charset="0"/>
                          <a:cs typeface="Times New Roman" panose="02020603050405020304" pitchFamily="18" charset="0"/>
                        </a:rPr>
                        <a:t>CTL</a:t>
                      </a:r>
                      <a:r>
                        <a:rPr lang="en-US" sz="1800">
                          <a:latin typeface="宋体" panose="02010600030101010101" pitchFamily="2" charset="-122"/>
                          <a:ea typeface="宋体" panose="02010600030101010101" pitchFamily="2" charset="-122"/>
                          <a:cs typeface="宋体" panose="02010600030101010101" pitchFamily="2" charset="-122"/>
                        </a:rPr>
                        <a:t>控制方式备份</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800">
                          <a:latin typeface="Times New Roman" panose="02020603050405020304" pitchFamily="18" charset="0"/>
                          <a:cs typeface="Times New Roman" panose="02020603050405020304" pitchFamily="18" charset="0"/>
                        </a:rPr>
                        <a:t>-S, --suffix=SUFF</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800">
                          <a:latin typeface="宋体" panose="02010600030101010101" pitchFamily="2" charset="-122"/>
                          <a:ea typeface="宋体" panose="02010600030101010101" pitchFamily="2" charset="-122"/>
                          <a:cs typeface="宋体" panose="02010600030101010101" pitchFamily="2" charset="-122"/>
                        </a:rPr>
                        <a:t>指定备份标识（默认为</a:t>
                      </a:r>
                      <a:r>
                        <a:rPr lang="en-US" sz="1800">
                          <a:latin typeface="Times New Roman" panose="02020603050405020304" pitchFamily="18" charset="0"/>
                          <a:cs typeface="Times New Roman" panose="02020603050405020304" pitchFamily="18" charset="0"/>
                        </a:rPr>
                        <a:t>~</a:t>
                      </a:r>
                      <a:r>
                        <a:rPr lang="en-US" sz="1800">
                          <a:latin typeface="宋体" panose="02010600030101010101" pitchFamily="2" charset="-122"/>
                          <a:ea typeface="宋体" panose="02010600030101010101" pitchFamily="2" charset="-122"/>
                          <a:cs typeface="宋体" panose="02010600030101010101" pitchFamily="2" charset="-122"/>
                        </a:rPr>
                        <a:t>）</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2460">
                <a:tc>
                  <a:txBody>
                    <a:bodyPr/>
                    <a:lstStyle/>
                    <a:p>
                      <a:pPr algn="ctr">
                        <a:buNone/>
                      </a:pPr>
                      <a:r>
                        <a:rPr lang="en-US" sz="1800">
                          <a:latin typeface="Times New Roman" panose="02020603050405020304" pitchFamily="18" charset="0"/>
                          <a:cs typeface="Times New Roman" panose="02020603050405020304" pitchFamily="18" charset="0"/>
                        </a:rPr>
                        <a:t>-t dir</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800">
                          <a:latin typeface="宋体" panose="02010600030101010101" pitchFamily="2" charset="-122"/>
                          <a:ea typeface="宋体" panose="02010600030101010101" pitchFamily="2" charset="-122"/>
                          <a:cs typeface="宋体" panose="02010600030101010101" pitchFamily="2" charset="-122"/>
                        </a:rPr>
                        <a:t>指定目标目录为</a:t>
                      </a:r>
                      <a:r>
                        <a:rPr lang="en-US" sz="1800">
                          <a:latin typeface="Times New Roman" panose="02020603050405020304" pitchFamily="18" charset="0"/>
                          <a:cs typeface="Times New Roman" panose="02020603050405020304" pitchFamily="18" charset="0"/>
                        </a:rPr>
                        <a:t>dir</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-T target</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1800">
                          <a:latin typeface="宋体" panose="02010600030101010101" pitchFamily="2" charset="-122"/>
                          <a:ea typeface="宋体" panose="02010600030101010101" pitchFamily="2" charset="-122"/>
                          <a:cs typeface="宋体" panose="02010600030101010101" pitchFamily="2" charset="-122"/>
                        </a:rPr>
                        <a:t>指定目标文件</a:t>
                      </a:r>
                      <a:r>
                        <a:rPr lang="en-US" sz="1800">
                          <a:latin typeface="Times New Roman" panose="02020603050405020304" pitchFamily="18" charset="0"/>
                          <a:cs typeface="Times New Roman" panose="02020603050405020304" pitchFamily="18" charset="0"/>
                        </a:rPr>
                        <a:t>target</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标题 1"/>
          <p:cNvSpPr>
            <a:spLocks noGrp="1"/>
          </p:cNvSpPr>
          <p:nvPr>
            <p:ph type="title"/>
          </p:nvPr>
        </p:nvSpPr>
        <p:spPr/>
        <p:txBody>
          <a:bodyPr vert="horz" wrap="square" lIns="91440" tIns="45720" rIns="91440" bIns="45720" anchor="b"/>
          <a:lstStyle/>
          <a:p>
            <a:pPr eaLnBrk="1" hangingPunct="1"/>
            <a:r>
              <a:rPr lang="zh-CN" altLang="en-US" dirty="0"/>
              <a:t>5.</a:t>
            </a:r>
            <a:r>
              <a:rPr lang="en-US" altLang="zh-CN" dirty="0"/>
              <a:t>5</a:t>
            </a:r>
            <a:r>
              <a:rPr lang="zh-CN" altLang="en-US" dirty="0"/>
              <a:t>.4  链接管理命令（ln）</a:t>
            </a:r>
          </a:p>
        </p:txBody>
      </p:sp>
      <p:sp>
        <p:nvSpPr>
          <p:cNvPr id="128002" name="内容占位符 2"/>
          <p:cNvSpPr>
            <a:spLocks noGrp="1"/>
          </p:cNvSpPr>
          <p:nvPr>
            <p:ph idx="1"/>
          </p:nvPr>
        </p:nvSpPr>
        <p:spPr/>
        <p:txBody>
          <a:bodyPr vert="horz" wrap="square" lIns="91440" tIns="45720" rIns="91440" bIns="45720" anchor="t"/>
          <a:lstStyle/>
          <a:p>
            <a:pPr eaLnBrk="1" hangingPunct="1"/>
            <a:r>
              <a:rPr lang="zh-CN" altLang="en-US" sz="2400" dirty="0"/>
              <a:t>3．文件的链接示例</a:t>
            </a:r>
          </a:p>
          <a:p>
            <a:pPr eaLnBrk="1" hangingPunct="1"/>
            <a:r>
              <a:rPr lang="en-US" altLang="zh-CN" sz="2400" dirty="0">
                <a:sym typeface="+mn-ea"/>
              </a:rPr>
              <a:t>#</a:t>
            </a:r>
            <a:r>
              <a:rPr lang="zh-CN" altLang="en-US" sz="2400" dirty="0">
                <a:sym typeface="+mn-ea"/>
              </a:rPr>
              <a:t>#在当前目录内建立/tmp/myf的符号链接my_link</a:t>
            </a:r>
            <a:endParaRPr lang="zh-CN" altLang="en-US" sz="2400" dirty="0"/>
          </a:p>
          <a:p>
            <a:pPr eaLnBrk="1" hangingPunct="1"/>
            <a:r>
              <a:rPr lang="zh-CN" altLang="en-US" sz="2400" dirty="0"/>
              <a:t># ln -s /tmp/myf  my_link</a:t>
            </a:r>
          </a:p>
          <a:p>
            <a:pPr eaLnBrk="1" hangingPunct="1"/>
            <a:r>
              <a:rPr lang="en-US" altLang="zh-CN" sz="2400" dirty="0">
                <a:sym typeface="+mn-ea"/>
              </a:rPr>
              <a:t>#</a:t>
            </a:r>
            <a:r>
              <a:rPr lang="zh-CN" altLang="en-US" sz="2400" dirty="0">
                <a:sym typeface="+mn-ea"/>
              </a:rPr>
              <a:t>#在目录/usr/bin内为/bin/ls创建一个硬链接l</a:t>
            </a:r>
            <a:endParaRPr lang="zh-CN" altLang="en-US" sz="2400" dirty="0"/>
          </a:p>
          <a:p>
            <a:pPr eaLnBrk="1" hangingPunct="1"/>
            <a:r>
              <a:rPr lang="zh-CN" altLang="en-US" sz="2400" dirty="0"/>
              <a:t># ln /bin/ls  /usr/bin/l</a:t>
            </a:r>
          </a:p>
          <a:p>
            <a:pPr eaLnBrk="1" hangingPunct="1"/>
            <a:endParaRPr lang="zh-CN" altLang="en-US" sz="2400" dirty="0"/>
          </a:p>
        </p:txBody>
      </p:sp>
      <p:sp>
        <p:nvSpPr>
          <p:cNvPr id="5" name="圆角矩形 4"/>
          <p:cNvSpPr/>
          <p:nvPr/>
        </p:nvSpPr>
        <p:spPr>
          <a:xfrm>
            <a:off x="1444625" y="6375400"/>
            <a:ext cx="811213" cy="44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hlinkClick r:id="rId2" action="ppaction://hlinksldjump"/>
              </a:rPr>
              <a:t>返回</a:t>
            </a: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标题 1"/>
          <p:cNvSpPr>
            <a:spLocks noGrp="1"/>
          </p:cNvSpPr>
          <p:nvPr>
            <p:ph type="title"/>
          </p:nvPr>
        </p:nvSpPr>
        <p:spPr/>
        <p:txBody>
          <a:bodyPr vert="horz" wrap="square" lIns="91440" tIns="45720" rIns="91440" bIns="45720" anchor="b"/>
          <a:lstStyle/>
          <a:p>
            <a:pPr eaLnBrk="1" hangingPunct="1"/>
            <a:r>
              <a:rPr lang="zh-CN" altLang="en-US" sz="3200" dirty="0"/>
              <a:t>5.</a:t>
            </a:r>
            <a:r>
              <a:rPr lang="en-US" altLang="zh-CN" sz="3200" dirty="0"/>
              <a:t>5</a:t>
            </a:r>
            <a:r>
              <a:rPr lang="zh-CN" altLang="en-US" sz="3200" dirty="0"/>
              <a:t>.5  特别文件创建（mknod，mkfifo）</a:t>
            </a:r>
          </a:p>
        </p:txBody>
      </p:sp>
      <p:sp>
        <p:nvSpPr>
          <p:cNvPr id="129026" name="内容占位符 2"/>
          <p:cNvSpPr>
            <a:spLocks noGrp="1"/>
          </p:cNvSpPr>
          <p:nvPr>
            <p:ph idx="1"/>
          </p:nvPr>
        </p:nvSpPr>
        <p:spPr/>
        <p:txBody>
          <a:bodyPr vert="horz" wrap="square" lIns="91440" tIns="45720" rIns="91440" bIns="45720" anchor="t"/>
          <a:lstStyle/>
          <a:p>
            <a:pPr eaLnBrk="1" hangingPunct="1"/>
            <a:r>
              <a:rPr lang="zh-CN" altLang="en-US" sz="2400" dirty="0"/>
              <a:t>1．功能及用法</a:t>
            </a:r>
          </a:p>
          <a:p>
            <a:pPr eaLnBrk="1" hangingPunct="1"/>
            <a:r>
              <a:rPr lang="zh-CN" altLang="en-US" sz="2400" dirty="0"/>
              <a:t>用于设备文件创建的命令是mknod，专用于命名管道创建的命令是mkfifo，用法为：</a:t>
            </a:r>
          </a:p>
          <a:p>
            <a:pPr lvl="1" eaLnBrk="1" hangingPunct="1"/>
            <a:r>
              <a:rPr lang="zh-CN" altLang="en-US" sz="2100" dirty="0"/>
              <a:t>mknod [-m,--mode=MOD] name type [major minor]</a:t>
            </a:r>
          </a:p>
          <a:p>
            <a:pPr lvl="1" eaLnBrk="1" hangingPunct="1"/>
            <a:r>
              <a:rPr lang="zh-CN" altLang="en-US" sz="2100" dirty="0"/>
              <a:t>mkfifo [-m,--mode=MOD] name</a:t>
            </a:r>
          </a:p>
          <a:p>
            <a:pPr eaLnBrk="1" hangingPunct="1"/>
            <a:r>
              <a:rPr lang="zh-CN" altLang="en-US" sz="2400" dirty="0"/>
              <a:t>name为要创建的设备文件名；type为设备类型标志，常用的有b、c和p；major和minor分别为主、次设备号。</a:t>
            </a:r>
          </a:p>
          <a:p>
            <a:pPr eaLnBrk="1" hangingPunct="1"/>
            <a:r>
              <a:rPr lang="zh-CN" altLang="en-US" sz="2400" dirty="0"/>
              <a:t>通过-m perm或--mode=perm为设备文件设置访问权限。</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标题 1"/>
          <p:cNvSpPr>
            <a:spLocks noGrp="1"/>
          </p:cNvSpPr>
          <p:nvPr>
            <p:ph type="title"/>
          </p:nvPr>
        </p:nvSpPr>
        <p:spPr/>
        <p:txBody>
          <a:bodyPr vert="horz" wrap="square" lIns="91440" tIns="45720" rIns="91440" bIns="45720" anchor="b"/>
          <a:lstStyle/>
          <a:p>
            <a:pPr eaLnBrk="1" hangingPunct="1"/>
            <a:r>
              <a:rPr lang="zh-CN" altLang="en-US" sz="3200" dirty="0"/>
              <a:t>5.</a:t>
            </a:r>
            <a:r>
              <a:rPr lang="en-US" altLang="zh-CN" sz="3200" dirty="0"/>
              <a:t>5</a:t>
            </a:r>
            <a:r>
              <a:rPr lang="zh-CN" altLang="en-US" sz="3200" dirty="0"/>
              <a:t>.5  特别文件创建（mknod，mkfifo）</a:t>
            </a:r>
          </a:p>
        </p:txBody>
      </p:sp>
      <p:sp>
        <p:nvSpPr>
          <p:cNvPr id="130050" name="内容占位符 2"/>
          <p:cNvSpPr>
            <a:spLocks noGrp="1"/>
          </p:cNvSpPr>
          <p:nvPr>
            <p:ph idx="1"/>
          </p:nvPr>
        </p:nvSpPr>
        <p:spPr/>
        <p:txBody>
          <a:bodyPr vert="horz" wrap="square" lIns="91440" tIns="45720" rIns="91440" bIns="45720" anchor="t"/>
          <a:lstStyle/>
          <a:p>
            <a:pPr eaLnBrk="1" hangingPunct="1"/>
            <a:r>
              <a:rPr lang="zh-CN" altLang="en-US" sz="2400" dirty="0"/>
              <a:t>2．使用示例</a:t>
            </a:r>
          </a:p>
          <a:p>
            <a:pPr eaLnBrk="1" hangingPunct="1"/>
            <a:r>
              <a:rPr lang="zh-CN" altLang="en-US" sz="2400" dirty="0"/>
              <a:t>（1）创建一个名为my_FIFO的命名管道。</a:t>
            </a:r>
          </a:p>
          <a:p>
            <a:pPr lvl="1" eaLnBrk="1" hangingPunct="1"/>
            <a:r>
              <a:rPr lang="zh-CN" altLang="en-US" sz="2100" dirty="0"/>
              <a:t># mknod my_FIFO p	#创建命名管道my_FIFO。说明：创建管道时不需要主、次设备号</a:t>
            </a:r>
          </a:p>
          <a:p>
            <a:pPr lvl="1" eaLnBrk="1" hangingPunct="1"/>
            <a:r>
              <a:rPr lang="zh-CN" altLang="en-US" sz="2100" dirty="0"/>
              <a:t># mkfifo my_FIFO	#使用专用工具mkfifo创建管道</a:t>
            </a:r>
          </a:p>
          <a:p>
            <a:pPr eaLnBrk="1" hangingPunct="1"/>
            <a:r>
              <a:rPr lang="zh-CN" altLang="en-US" sz="2400" dirty="0"/>
              <a:t>（2）在/dev目录下创建名为my_device的字符设备文件，主、次设备号分别为100和0。</a:t>
            </a:r>
          </a:p>
          <a:p>
            <a:pPr lvl="1" eaLnBrk="1" hangingPunct="1"/>
            <a:r>
              <a:rPr lang="zh-CN" altLang="en-US" sz="2100" dirty="0"/>
              <a:t># mknod /dev/my_device c 100 0</a:t>
            </a:r>
          </a:p>
        </p:txBody>
      </p:sp>
      <p:sp>
        <p:nvSpPr>
          <p:cNvPr id="5" name="圆角矩形 4"/>
          <p:cNvSpPr/>
          <p:nvPr/>
        </p:nvSpPr>
        <p:spPr>
          <a:xfrm>
            <a:off x="1444625" y="6375400"/>
            <a:ext cx="811213" cy="44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hlinkClick r:id="rId2" action="ppaction://hlinksldjump"/>
              </a:rPr>
              <a:t>返回</a:t>
            </a: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标题 1"/>
          <p:cNvSpPr>
            <a:spLocks noGrp="1"/>
          </p:cNvSpPr>
          <p:nvPr>
            <p:ph type="title"/>
          </p:nvPr>
        </p:nvSpPr>
        <p:spPr/>
        <p:txBody>
          <a:bodyPr vert="horz" wrap="square" lIns="91440" tIns="45720" rIns="91440" bIns="45720" anchor="b"/>
          <a:lstStyle/>
          <a:p>
            <a:pPr eaLnBrk="1" hangingPunct="1"/>
            <a:r>
              <a:rPr lang="zh-CN" altLang="en-US" sz="2800" dirty="0"/>
              <a:t>5.</a:t>
            </a:r>
            <a:r>
              <a:rPr lang="en-US" altLang="zh-CN" sz="2800" dirty="0"/>
              <a:t>5</a:t>
            </a:r>
            <a:r>
              <a:rPr lang="zh-CN" altLang="en-US" sz="2800" dirty="0"/>
              <a:t>.6  磁盘空间和文件系统的使用情况统计（df）</a:t>
            </a:r>
          </a:p>
        </p:txBody>
      </p:sp>
      <p:sp>
        <p:nvSpPr>
          <p:cNvPr id="131074" name="内容占位符 2"/>
          <p:cNvSpPr>
            <a:spLocks noGrp="1"/>
          </p:cNvSpPr>
          <p:nvPr>
            <p:ph idx="1"/>
          </p:nvPr>
        </p:nvSpPr>
        <p:spPr/>
        <p:txBody>
          <a:bodyPr vert="horz" wrap="square" lIns="91440" tIns="45720" rIns="91440" bIns="45720" anchor="t"/>
          <a:lstStyle/>
          <a:p>
            <a:pPr eaLnBrk="1" hangingPunct="1"/>
            <a:r>
              <a:rPr lang="zh-CN" altLang="en-US" sz="2400" dirty="0"/>
              <a:t>1．功能及用法</a:t>
            </a:r>
          </a:p>
          <a:p>
            <a:pPr eaLnBrk="1" hangingPunct="1"/>
            <a:r>
              <a:rPr lang="zh-CN" altLang="en-US" sz="2400" dirty="0"/>
              <a:t>功能是按指定格式显示系统中已安装文件系统的使用情况。其用法为：</a:t>
            </a:r>
          </a:p>
          <a:p>
            <a:pPr eaLnBrk="1" hangingPunct="1"/>
            <a:endParaRPr lang="zh-CN" altLang="en-US" sz="2400" dirty="0"/>
          </a:p>
          <a:p>
            <a:pPr eaLnBrk="1" hangingPunct="1"/>
            <a:r>
              <a:rPr lang="zh-CN" altLang="en-US" sz="2400" dirty="0"/>
              <a:t>df  [options] [ filesystem ]</a:t>
            </a:r>
          </a:p>
          <a:p>
            <a:pPr eaLnBrk="1" hangingPunct="1"/>
            <a:endParaRPr lang="zh-CN" altLang="en-US" sz="2400" dirty="0"/>
          </a:p>
          <a:p>
            <a:pPr eaLnBrk="1" hangingPunct="1"/>
            <a:r>
              <a:rPr lang="zh-CN" altLang="en-US" sz="2400" dirty="0"/>
              <a:t>若不指定文件系统，则显示系统所有已安装文件系统的使用情况。</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标题 1"/>
          <p:cNvSpPr>
            <a:spLocks noGrp="1"/>
          </p:cNvSpPr>
          <p:nvPr>
            <p:ph type="title"/>
          </p:nvPr>
        </p:nvSpPr>
        <p:spPr/>
        <p:txBody>
          <a:bodyPr vert="horz" wrap="square" lIns="91440" tIns="45720" rIns="91440" bIns="45720" anchor="b"/>
          <a:lstStyle/>
          <a:p>
            <a:pPr eaLnBrk="1" hangingPunct="1"/>
            <a:r>
              <a:rPr lang="zh-CN" altLang="en-US" sz="2800" dirty="0"/>
              <a:t>5.</a:t>
            </a:r>
            <a:r>
              <a:rPr lang="en-US" altLang="zh-CN" sz="2800" dirty="0"/>
              <a:t>5</a:t>
            </a:r>
            <a:r>
              <a:rPr lang="zh-CN" altLang="en-US" sz="2800" dirty="0"/>
              <a:t>.6  磁盘空间和文件系统的使用情况统计（df）</a:t>
            </a:r>
          </a:p>
        </p:txBody>
      </p:sp>
      <p:sp>
        <p:nvSpPr>
          <p:cNvPr id="132098" name="内容占位符 2"/>
          <p:cNvSpPr>
            <a:spLocks noGrp="1"/>
          </p:cNvSpPr>
          <p:nvPr>
            <p:ph idx="1"/>
          </p:nvPr>
        </p:nvSpPr>
        <p:spPr/>
        <p:txBody>
          <a:bodyPr vert="horz" wrap="square" lIns="91440" tIns="45720" rIns="91440" bIns="45720" anchor="t"/>
          <a:lstStyle/>
          <a:p>
            <a:pPr eaLnBrk="1" hangingPunct="1"/>
            <a:r>
              <a:rPr lang="zh-CN" altLang="en-US" sz="2400" dirty="0"/>
              <a:t>2．参数及说明</a:t>
            </a:r>
            <a:endParaRPr lang="en-US" altLang="zh-CN" sz="2400" dirty="0"/>
          </a:p>
          <a:p>
            <a:pPr eaLnBrk="1" hangingPunct="1"/>
            <a:endParaRPr lang="zh-CN" altLang="en-US" sz="2400" dirty="0"/>
          </a:p>
          <a:p>
            <a:pPr eaLnBrk="1" hangingPunct="1"/>
            <a:endParaRPr lang="en-US" altLang="zh-CN" sz="2400" dirty="0"/>
          </a:p>
          <a:p>
            <a:pPr eaLnBrk="1" hangingPunct="1"/>
            <a:endParaRPr lang="zh-CN" altLang="en-US" sz="2400" dirty="0"/>
          </a:p>
          <a:p>
            <a:pPr eaLnBrk="1" hangingPunct="1"/>
            <a:endParaRPr lang="zh-CN" altLang="en-US" sz="2400" dirty="0"/>
          </a:p>
          <a:p>
            <a:pPr eaLnBrk="1" hangingPunct="1"/>
            <a:endParaRPr lang="zh-CN" altLang="en-US" sz="2400" dirty="0"/>
          </a:p>
          <a:p>
            <a:pPr eaLnBrk="1" hangingPunct="1"/>
            <a:r>
              <a:rPr lang="zh-CN" altLang="en-US" sz="2400" dirty="0"/>
              <a:t>3．示例</a:t>
            </a:r>
          </a:p>
          <a:p>
            <a:pPr eaLnBrk="1" hangingPunct="1"/>
            <a:r>
              <a:rPr lang="zh-CN" altLang="en-US" sz="2400" dirty="0"/>
              <a:t># df -v		#显示文件系统的使用情况</a:t>
            </a:r>
          </a:p>
          <a:p>
            <a:pPr eaLnBrk="1" hangingPunct="1"/>
            <a:r>
              <a:rPr lang="zh-CN" altLang="en-US" sz="2400" dirty="0"/>
              <a:t># df -i		#显示系统i节点的使用情况</a:t>
            </a:r>
          </a:p>
        </p:txBody>
      </p:sp>
      <p:sp>
        <p:nvSpPr>
          <p:cNvPr id="5" name="圆角矩形 4"/>
          <p:cNvSpPr/>
          <p:nvPr/>
        </p:nvSpPr>
        <p:spPr>
          <a:xfrm>
            <a:off x="1444625" y="6375400"/>
            <a:ext cx="811213" cy="44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hlinkClick r:id="rId3" action="ppaction://hlinksldjump"/>
              </a:rPr>
              <a:t>返回</a:t>
            </a: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aphicFrame>
        <p:nvGraphicFramePr>
          <p:cNvPr id="4" name="表格 3"/>
          <p:cNvGraphicFramePr/>
          <p:nvPr>
            <p:custDataLst>
              <p:tags r:id="rId1"/>
            </p:custDataLst>
          </p:nvPr>
        </p:nvGraphicFramePr>
        <p:xfrm>
          <a:off x="867410" y="2584450"/>
          <a:ext cx="7630160" cy="2025650"/>
        </p:xfrm>
        <a:graphic>
          <a:graphicData uri="http://schemas.openxmlformats.org/drawingml/2006/table">
            <a:tbl>
              <a:tblPr firstRow="1" bandRow="1">
                <a:tableStyleId>{5940675A-B579-460E-94D1-54222C63F5DA}</a:tableStyleId>
              </a:tblPr>
              <a:tblGrid>
                <a:gridCol w="1506220">
                  <a:extLst>
                    <a:ext uri="{9D8B030D-6E8A-4147-A177-3AD203B41FA5}">
                      <a16:colId xmlns:a16="http://schemas.microsoft.com/office/drawing/2014/main" val="20000"/>
                    </a:ext>
                  </a:extLst>
                </a:gridCol>
                <a:gridCol w="2406015">
                  <a:extLst>
                    <a:ext uri="{9D8B030D-6E8A-4147-A177-3AD203B41FA5}">
                      <a16:colId xmlns:a16="http://schemas.microsoft.com/office/drawing/2014/main" val="20001"/>
                    </a:ext>
                  </a:extLst>
                </a:gridCol>
                <a:gridCol w="1388110">
                  <a:extLst>
                    <a:ext uri="{9D8B030D-6E8A-4147-A177-3AD203B41FA5}">
                      <a16:colId xmlns:a16="http://schemas.microsoft.com/office/drawing/2014/main" val="20002"/>
                    </a:ext>
                  </a:extLst>
                </a:gridCol>
                <a:gridCol w="2329815">
                  <a:extLst>
                    <a:ext uri="{9D8B030D-6E8A-4147-A177-3AD203B41FA5}">
                      <a16:colId xmlns:a16="http://schemas.microsoft.com/office/drawing/2014/main" val="20003"/>
                    </a:ext>
                  </a:extLst>
                </a:gridCol>
              </a:tblGrid>
              <a:tr h="405130">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参</a:t>
                      </a:r>
                      <a:r>
                        <a:rPr lang="en-US" sz="1600">
                          <a:latin typeface="Times New Roman" panose="02020603050405020304" pitchFamily="18" charset="0"/>
                          <a:cs typeface="Times New Roman" panose="02020603050405020304" pitchFamily="18" charset="0"/>
                        </a:rPr>
                        <a:t>    </a:t>
                      </a:r>
                      <a:r>
                        <a:rPr lang="en-US" sz="1600">
                          <a:latin typeface="宋体" panose="02010600030101010101" pitchFamily="2" charset="-122"/>
                          <a:ea typeface="宋体" panose="02010600030101010101" pitchFamily="2" charset="-122"/>
                          <a:cs typeface="宋体" panose="02010600030101010101" pitchFamily="2" charset="-122"/>
                        </a:rPr>
                        <a:t>数</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功</a:t>
                      </a:r>
                      <a:r>
                        <a:rPr lang="en-US" sz="1600">
                          <a:latin typeface="Times New Roman" panose="02020603050405020304" pitchFamily="18" charset="0"/>
                          <a:cs typeface="Times New Roman" panose="02020603050405020304" pitchFamily="18" charset="0"/>
                        </a:rPr>
                        <a:t>    </a:t>
                      </a:r>
                      <a:r>
                        <a:rPr lang="en-US" sz="1600">
                          <a:latin typeface="宋体" panose="02010600030101010101" pitchFamily="2" charset="-122"/>
                          <a:ea typeface="宋体" panose="02010600030101010101" pitchFamily="2" charset="-122"/>
                          <a:cs typeface="宋体" panose="02010600030101010101" pitchFamily="2" charset="-122"/>
                        </a:rPr>
                        <a:t>能</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参</a:t>
                      </a:r>
                      <a:r>
                        <a:rPr lang="en-US" sz="1600">
                          <a:latin typeface="Times New Roman" panose="02020603050405020304" pitchFamily="18" charset="0"/>
                          <a:cs typeface="Times New Roman" panose="02020603050405020304" pitchFamily="18" charset="0"/>
                        </a:rPr>
                        <a:t>    </a:t>
                      </a:r>
                      <a:r>
                        <a:rPr lang="en-US" sz="1600">
                          <a:latin typeface="宋体" panose="02010600030101010101" pitchFamily="2" charset="-122"/>
                          <a:ea typeface="宋体" panose="02010600030101010101" pitchFamily="2" charset="-122"/>
                          <a:cs typeface="宋体" panose="02010600030101010101" pitchFamily="2" charset="-122"/>
                        </a:rPr>
                        <a:t>数</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功</a:t>
                      </a:r>
                      <a:r>
                        <a:rPr lang="en-US" sz="1600">
                          <a:latin typeface="Times New Roman" panose="02020603050405020304" pitchFamily="18" charset="0"/>
                          <a:cs typeface="Times New Roman" panose="02020603050405020304" pitchFamily="18" charset="0"/>
                        </a:rPr>
                        <a:t>    </a:t>
                      </a:r>
                      <a:r>
                        <a:rPr lang="en-US" sz="1600">
                          <a:latin typeface="宋体" panose="02010600030101010101" pitchFamily="2" charset="-122"/>
                          <a:ea typeface="宋体" panose="02010600030101010101" pitchFamily="2" charset="-122"/>
                          <a:cs typeface="宋体" panose="02010600030101010101" pitchFamily="2" charset="-122"/>
                        </a:rPr>
                        <a:t>能</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5130">
                <a:tc>
                  <a:txBody>
                    <a:bodyPr/>
                    <a:lstStyle/>
                    <a:p>
                      <a:pPr algn="ctr">
                        <a:buNone/>
                      </a:pPr>
                      <a:r>
                        <a:rPr lang="en-US" sz="1600">
                          <a:latin typeface="Times New Roman" panose="02020603050405020304" pitchFamily="18" charset="0"/>
                          <a:cs typeface="Times New Roman" panose="02020603050405020304" pitchFamily="18" charset="0"/>
                        </a:rPr>
                        <a:t>-a</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显示所有文件系统信息</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Times New Roman" panose="02020603050405020304" pitchFamily="18" charset="0"/>
                          <a:cs typeface="Times New Roman" panose="02020603050405020304" pitchFamily="18" charset="0"/>
                        </a:rPr>
                        <a:t>-i</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显示</a:t>
                      </a:r>
                      <a:r>
                        <a:rPr lang="en-US" sz="1600">
                          <a:latin typeface="Times New Roman" panose="02020603050405020304" pitchFamily="18" charset="0"/>
                          <a:cs typeface="Times New Roman" panose="02020603050405020304" pitchFamily="18" charset="0"/>
                        </a:rPr>
                        <a:t>inode</a:t>
                      </a:r>
                      <a:r>
                        <a:rPr lang="en-US" sz="1600">
                          <a:latin typeface="宋体" panose="02010600030101010101" pitchFamily="2" charset="-122"/>
                          <a:ea typeface="宋体" panose="02010600030101010101" pitchFamily="2" charset="-122"/>
                          <a:cs typeface="宋体" panose="02010600030101010101" pitchFamily="2" charset="-122"/>
                        </a:rPr>
                        <a:t>使用情况</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5130">
                <a:tc>
                  <a:txBody>
                    <a:bodyPr/>
                    <a:lstStyle/>
                    <a:p>
                      <a:pPr algn="ctr">
                        <a:buNone/>
                      </a:pPr>
                      <a:r>
                        <a:rPr lang="en-US" sz="1600">
                          <a:latin typeface="Times New Roman" panose="02020603050405020304" pitchFamily="18" charset="0"/>
                          <a:cs typeface="Times New Roman" panose="02020603050405020304" pitchFamily="18" charset="0"/>
                        </a:rPr>
                        <a:t>-B</a:t>
                      </a:r>
                      <a:r>
                        <a:rPr lang="en-US" sz="1600">
                          <a:latin typeface="宋体" panose="02010600030101010101" pitchFamily="2" charset="-122"/>
                          <a:ea typeface="宋体" panose="02010600030101010101" pitchFamily="2" charset="-122"/>
                          <a:cs typeface="宋体" panose="02010600030101010101" pitchFamily="2" charset="-122"/>
                        </a:rPr>
                        <a:t> </a:t>
                      </a:r>
                      <a:r>
                        <a:rPr lang="en-US" sz="1600">
                          <a:latin typeface="Times New Roman" panose="02020603050405020304" pitchFamily="18" charset="0"/>
                          <a:cs typeface="Times New Roman" panose="02020603050405020304" pitchFamily="18" charset="0"/>
                        </a:rPr>
                        <a:t>sz</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指定显示单位</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Times New Roman" panose="02020603050405020304" pitchFamily="18" charset="0"/>
                          <a:cs typeface="Times New Roman" panose="02020603050405020304" pitchFamily="18" charset="0"/>
                        </a:rPr>
                        <a:t>-k/-m</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以</a:t>
                      </a:r>
                      <a:r>
                        <a:rPr lang="en-US" sz="1600">
                          <a:latin typeface="Times New Roman" panose="02020603050405020304" pitchFamily="18" charset="0"/>
                          <a:cs typeface="Times New Roman" panose="02020603050405020304" pitchFamily="18" charset="0"/>
                        </a:rPr>
                        <a:t>K/M</a:t>
                      </a:r>
                      <a:r>
                        <a:rPr lang="en-US" sz="1600">
                          <a:latin typeface="宋体" panose="02010600030101010101" pitchFamily="2" charset="-122"/>
                          <a:ea typeface="宋体" panose="02010600030101010101" pitchFamily="2" charset="-122"/>
                          <a:cs typeface="宋体" panose="02010600030101010101" pitchFamily="2" charset="-122"/>
                        </a:rPr>
                        <a:t>为单位</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5130">
                <a:tc>
                  <a:txBody>
                    <a:bodyPr/>
                    <a:lstStyle/>
                    <a:p>
                      <a:pPr algn="ctr">
                        <a:buNone/>
                      </a:pPr>
                      <a:r>
                        <a:rPr lang="en-US" sz="1600">
                          <a:latin typeface="Times New Roman" panose="02020603050405020304" pitchFamily="18" charset="0"/>
                          <a:cs typeface="Times New Roman" panose="02020603050405020304" pitchFamily="18" charset="0"/>
                        </a:rPr>
                        <a:t>-t</a:t>
                      </a:r>
                      <a:r>
                        <a:rPr lang="en-US" sz="1600">
                          <a:latin typeface="宋体" panose="02010600030101010101" pitchFamily="2" charset="-122"/>
                          <a:ea typeface="宋体" panose="02010600030101010101" pitchFamily="2" charset="-122"/>
                          <a:cs typeface="宋体" panose="02010600030101010101" pitchFamily="2" charset="-122"/>
                        </a:rPr>
                        <a:t> </a:t>
                      </a:r>
                      <a:r>
                        <a:rPr lang="en-US" sz="1600">
                          <a:latin typeface="Times New Roman" panose="02020603050405020304" pitchFamily="18" charset="0"/>
                          <a:cs typeface="Times New Roman" panose="02020603050405020304" pitchFamily="18" charset="0"/>
                        </a:rPr>
                        <a:t>TYPE</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仅显示指定类型文件系统</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Times New Roman" panose="02020603050405020304" pitchFamily="18" charset="0"/>
                          <a:cs typeface="Times New Roman" panose="02020603050405020304" pitchFamily="18" charset="0"/>
                        </a:rPr>
                        <a:t>-x</a:t>
                      </a:r>
                      <a:r>
                        <a:rPr lang="en-US" sz="1600">
                          <a:latin typeface="宋体" panose="02010600030101010101" pitchFamily="2" charset="-122"/>
                          <a:ea typeface="宋体" panose="02010600030101010101" pitchFamily="2" charset="-122"/>
                          <a:cs typeface="宋体" panose="02010600030101010101" pitchFamily="2" charset="-122"/>
                        </a:rPr>
                        <a:t> </a:t>
                      </a:r>
                      <a:r>
                        <a:rPr lang="en-US" sz="1600">
                          <a:latin typeface="Times New Roman" panose="02020603050405020304" pitchFamily="18" charset="0"/>
                          <a:cs typeface="Times New Roman" panose="02020603050405020304" pitchFamily="18" charset="0"/>
                        </a:rPr>
                        <a:t>TYPE</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排除指定类型文件系统</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5130">
                <a:tc>
                  <a:txBody>
                    <a:bodyPr/>
                    <a:lstStyle/>
                    <a:p>
                      <a:pPr algn="ctr">
                        <a:buNone/>
                      </a:pPr>
                      <a:r>
                        <a:rPr lang="en-US" sz="1600">
                          <a:latin typeface="Times New Roman" panose="02020603050405020304" pitchFamily="18" charset="0"/>
                          <a:cs typeface="Times New Roman" panose="02020603050405020304" pitchFamily="18" charset="0"/>
                        </a:rPr>
                        <a:t>-h</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按人类易读方式显示</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Times New Roman" panose="02020603050405020304" pitchFamily="18" charset="0"/>
                          <a:cs typeface="Times New Roman" panose="02020603050405020304" pitchFamily="18" charset="0"/>
                        </a:rPr>
                        <a:t>-T</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显示文件系统类型</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a:xfrm>
            <a:off x="800100" y="214313"/>
            <a:ext cx="8143875" cy="1462087"/>
          </a:xfrm>
        </p:spPr>
        <p:txBody>
          <a:bodyPr anchor="b"/>
          <a:lstStyle/>
          <a:p>
            <a:r>
              <a:rPr lang="en-US" altLang="zh-CN"/>
              <a:t>umask</a:t>
            </a:r>
            <a:r>
              <a:rPr lang="zh-CN" altLang="zh-CN"/>
              <a:t>、文件和目录的默认权限</a:t>
            </a:r>
          </a:p>
        </p:txBody>
      </p:sp>
      <p:graphicFrame>
        <p:nvGraphicFramePr>
          <p:cNvPr id="2" name="表格 -1"/>
          <p:cNvGraphicFramePr>
            <a:graphicFrameLocks noGrp="1"/>
          </p:cNvGraphicFramePr>
          <p:nvPr>
            <p:custDataLst>
              <p:tags r:id="rId1"/>
            </p:custDataLst>
          </p:nvPr>
        </p:nvGraphicFramePr>
        <p:xfrm>
          <a:off x="800735" y="2070735"/>
          <a:ext cx="7649845" cy="3384550"/>
        </p:xfrm>
        <a:graphic>
          <a:graphicData uri="http://schemas.openxmlformats.org/drawingml/2006/table">
            <a:tbl>
              <a:tblPr/>
              <a:tblGrid>
                <a:gridCol w="927100">
                  <a:extLst>
                    <a:ext uri="{9D8B030D-6E8A-4147-A177-3AD203B41FA5}">
                      <a16:colId xmlns:a16="http://schemas.microsoft.com/office/drawing/2014/main" val="20000"/>
                    </a:ext>
                  </a:extLst>
                </a:gridCol>
                <a:gridCol w="3402330">
                  <a:extLst>
                    <a:ext uri="{9D8B030D-6E8A-4147-A177-3AD203B41FA5}">
                      <a16:colId xmlns:a16="http://schemas.microsoft.com/office/drawing/2014/main" val="20001"/>
                    </a:ext>
                  </a:extLst>
                </a:gridCol>
                <a:gridCol w="3320415">
                  <a:extLst>
                    <a:ext uri="{9D8B030D-6E8A-4147-A177-3AD203B41FA5}">
                      <a16:colId xmlns:a16="http://schemas.microsoft.com/office/drawing/2014/main" val="20002"/>
                    </a:ext>
                  </a:extLst>
                </a:gridCol>
              </a:tblGrid>
              <a:tr h="48323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root</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普通用户</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6901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umask</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u=rwx,g=rx,o=rx / 022</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u=rwx,g=rwx,o=rx / 002</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652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文件</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rw-r--r-- / 644</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rw-rw-r-- / 664</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6710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目录</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rwxr-xr-x / 755</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rwxrwxr-x / 775</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圆角矩形 4"/>
          <p:cNvSpPr/>
          <p:nvPr/>
        </p:nvSpPr>
        <p:spPr>
          <a:xfrm>
            <a:off x="2268538" y="6021388"/>
            <a:ext cx="608013" cy="334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lt1"/>
                </a:solidFill>
                <a:effectLst/>
                <a:uLnTx/>
                <a:uFillTx/>
                <a:latin typeface="+mn-lt"/>
                <a:ea typeface="+mn-ea"/>
                <a:cs typeface="+mn-cs"/>
                <a:hlinkClick r:id="rId3" action="ppaction://hlinksldjump"/>
              </a:rPr>
              <a:t>返回</a:t>
            </a: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标题 1"/>
          <p:cNvSpPr>
            <a:spLocks noGrp="1"/>
          </p:cNvSpPr>
          <p:nvPr>
            <p:ph type="title"/>
          </p:nvPr>
        </p:nvSpPr>
        <p:spPr/>
        <p:txBody>
          <a:bodyPr vert="horz" wrap="square" lIns="91440" tIns="45720" rIns="91440" bIns="45720" anchor="b"/>
          <a:lstStyle/>
          <a:p>
            <a:pPr eaLnBrk="1" hangingPunct="1"/>
            <a:r>
              <a:rPr lang="zh-CN" altLang="en-US" sz="3200" dirty="0"/>
              <a:t>5.</a:t>
            </a:r>
            <a:r>
              <a:rPr lang="en-US" altLang="zh-CN" sz="3200" dirty="0"/>
              <a:t>5</a:t>
            </a:r>
            <a:r>
              <a:rPr lang="zh-CN" altLang="en-US" sz="3200" dirty="0"/>
              <a:t>.7  目录使用磁盘空间情况统计（du）</a:t>
            </a:r>
          </a:p>
        </p:txBody>
      </p:sp>
      <p:sp>
        <p:nvSpPr>
          <p:cNvPr id="133122" name="内容占位符 2"/>
          <p:cNvSpPr>
            <a:spLocks noGrp="1"/>
          </p:cNvSpPr>
          <p:nvPr>
            <p:ph idx="1"/>
          </p:nvPr>
        </p:nvSpPr>
        <p:spPr/>
        <p:txBody>
          <a:bodyPr vert="horz" wrap="square" lIns="91440" tIns="45720" rIns="91440" bIns="45720" anchor="t"/>
          <a:lstStyle/>
          <a:p>
            <a:pPr eaLnBrk="1" hangingPunct="1"/>
            <a:r>
              <a:rPr lang="zh-CN" altLang="en-US" sz="2000" dirty="0"/>
              <a:t>1．功能及用法</a:t>
            </a:r>
          </a:p>
          <a:p>
            <a:pPr eaLnBrk="1" hangingPunct="1"/>
            <a:r>
              <a:rPr lang="zh-CN" altLang="en-US" sz="2000" dirty="0"/>
              <a:t>du的功能是按指定单位统计文件或目录的大小。其用法为：</a:t>
            </a:r>
          </a:p>
          <a:p>
            <a:pPr eaLnBrk="1" hangingPunct="1"/>
            <a:r>
              <a:rPr lang="zh-CN" altLang="en-US" sz="2000" dirty="0"/>
              <a:t>du  [ options ] [ names ]</a:t>
            </a:r>
          </a:p>
          <a:p>
            <a:pPr eaLnBrk="1" hangingPunct="1"/>
            <a:r>
              <a:rPr lang="zh-CN" altLang="en-US" sz="2000" dirty="0"/>
              <a:t>若不指定names，则使用当前目录。</a:t>
            </a:r>
          </a:p>
          <a:p>
            <a:pPr eaLnBrk="1" hangingPunct="1"/>
            <a:r>
              <a:rPr lang="zh-CN" altLang="en-US" sz="2000" dirty="0"/>
              <a:t>2．参数及说明</a:t>
            </a:r>
          </a:p>
          <a:p>
            <a:pPr eaLnBrk="1" hangingPunct="1"/>
            <a:r>
              <a:rPr lang="zh-CN" altLang="en-US" sz="2000" dirty="0"/>
              <a:t>du的常用参数如表5-22所示。</a:t>
            </a:r>
          </a:p>
        </p:txBody>
      </p:sp>
      <p:graphicFrame>
        <p:nvGraphicFramePr>
          <p:cNvPr id="2" name="表格 -1"/>
          <p:cNvGraphicFramePr>
            <a:graphicFrameLocks noGrp="1"/>
          </p:cNvGraphicFramePr>
          <p:nvPr/>
        </p:nvGraphicFramePr>
        <p:xfrm>
          <a:off x="1385888" y="4267200"/>
          <a:ext cx="6846887" cy="1373189"/>
        </p:xfrm>
        <a:graphic>
          <a:graphicData uri="http://schemas.openxmlformats.org/drawingml/2006/table">
            <a:tbl>
              <a:tblPr/>
              <a:tblGrid>
                <a:gridCol w="701675">
                  <a:extLst>
                    <a:ext uri="{9D8B030D-6E8A-4147-A177-3AD203B41FA5}">
                      <a16:colId xmlns:a16="http://schemas.microsoft.com/office/drawing/2014/main" val="20000"/>
                    </a:ext>
                  </a:extLst>
                </a:gridCol>
                <a:gridCol w="2352675">
                  <a:extLst>
                    <a:ext uri="{9D8B030D-6E8A-4147-A177-3AD203B41FA5}">
                      <a16:colId xmlns:a16="http://schemas.microsoft.com/office/drawing/2014/main" val="20001"/>
                    </a:ext>
                  </a:extLst>
                </a:gridCol>
                <a:gridCol w="746125">
                  <a:extLst>
                    <a:ext uri="{9D8B030D-6E8A-4147-A177-3AD203B41FA5}">
                      <a16:colId xmlns:a16="http://schemas.microsoft.com/office/drawing/2014/main" val="20002"/>
                    </a:ext>
                  </a:extLst>
                </a:gridCol>
                <a:gridCol w="3046412">
                  <a:extLst>
                    <a:ext uri="{9D8B030D-6E8A-4147-A177-3AD203B41FA5}">
                      <a16:colId xmlns:a16="http://schemas.microsoft.com/office/drawing/2014/main" val="20003"/>
                    </a:ext>
                  </a:extLst>
                </a:gridCol>
              </a:tblGrid>
              <a:tr h="2746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参数</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a:t>
                      </a: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能</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参数</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a:t>
                      </a: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能</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显示所有文件系统信息</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按人类易读方式显示</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以字节为单位</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为单位</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92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 sz</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指定显示单位</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仅显示指定项目的毛总数，也包括其子目录</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标题 1"/>
          <p:cNvSpPr>
            <a:spLocks noGrp="1"/>
          </p:cNvSpPr>
          <p:nvPr>
            <p:ph type="title"/>
          </p:nvPr>
        </p:nvSpPr>
        <p:spPr/>
        <p:txBody>
          <a:bodyPr vert="horz" wrap="square" lIns="91440" tIns="45720" rIns="91440" bIns="45720" anchor="b"/>
          <a:lstStyle/>
          <a:p>
            <a:pPr eaLnBrk="1" hangingPunct="1"/>
            <a:r>
              <a:rPr lang="zh-CN" altLang="en-US" sz="3200" dirty="0"/>
              <a:t>5.</a:t>
            </a:r>
            <a:r>
              <a:rPr lang="en-US" altLang="zh-CN" sz="3200" dirty="0"/>
              <a:t>5</a:t>
            </a:r>
            <a:r>
              <a:rPr lang="zh-CN" altLang="en-US" sz="3200" dirty="0"/>
              <a:t>.7  目录使用磁盘空间情况统计（du）</a:t>
            </a:r>
          </a:p>
        </p:txBody>
      </p:sp>
      <p:sp>
        <p:nvSpPr>
          <p:cNvPr id="134146" name="内容占位符 2"/>
          <p:cNvSpPr>
            <a:spLocks noGrp="1"/>
          </p:cNvSpPr>
          <p:nvPr>
            <p:ph idx="1"/>
          </p:nvPr>
        </p:nvSpPr>
        <p:spPr/>
        <p:txBody>
          <a:bodyPr vert="horz" wrap="square" lIns="91440" tIns="45720" rIns="91440" bIns="45720" anchor="t"/>
          <a:lstStyle/>
          <a:p>
            <a:pPr eaLnBrk="1" hangingPunct="1"/>
            <a:r>
              <a:rPr lang="zh-CN" altLang="en-US" sz="2400" dirty="0"/>
              <a:t>3．示例</a:t>
            </a:r>
          </a:p>
          <a:p>
            <a:pPr eaLnBrk="1" hangingPunct="1"/>
            <a:r>
              <a:rPr lang="zh-CN" altLang="en-US" sz="2400" dirty="0"/>
              <a:t>##统计用户zhangsan家目录的大小</a:t>
            </a:r>
          </a:p>
          <a:p>
            <a:pPr eaLnBrk="1" hangingPunct="1"/>
            <a:r>
              <a:rPr lang="zh-CN" altLang="en-US" sz="2400" dirty="0"/>
              <a:t># du -h /home/zhangsan    #列出每个子目录的大小</a:t>
            </a:r>
          </a:p>
          <a:p>
            <a:pPr eaLnBrk="1" hangingPunct="1"/>
            <a:r>
              <a:rPr lang="zh-CN" altLang="en-US" sz="2400" dirty="0"/>
              <a:t># du -hs /home/zhangsan    #列出整个目录的大小</a:t>
            </a:r>
          </a:p>
          <a:p>
            <a:pPr eaLnBrk="1" hangingPunct="1"/>
            <a:r>
              <a:rPr lang="zh-CN" altLang="en-US" sz="2400" dirty="0"/>
              <a:t>##统计/home内每个用户目录使用磁盘空间的情况：</a:t>
            </a:r>
          </a:p>
          <a:p>
            <a:pPr eaLnBrk="1" hangingPunct="1"/>
            <a:r>
              <a:rPr lang="zh-CN" altLang="en-US" sz="2400" dirty="0"/>
              <a:t># cd /home; du -s `ls`	 #ls用于列目录的内容，其输出作为du的输入</a:t>
            </a:r>
          </a:p>
        </p:txBody>
      </p:sp>
      <p:sp>
        <p:nvSpPr>
          <p:cNvPr id="5" name="圆角矩形 4"/>
          <p:cNvSpPr/>
          <p:nvPr/>
        </p:nvSpPr>
        <p:spPr>
          <a:xfrm>
            <a:off x="1444625" y="6375400"/>
            <a:ext cx="811213" cy="44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hlinkClick r:id="rId2" action="ppaction://hlinksldjump"/>
              </a:rPr>
              <a:t>返回</a:t>
            </a: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5.6  数据备份与文件打包压缩</a:t>
            </a:r>
          </a:p>
        </p:txBody>
      </p:sp>
      <p:sp>
        <p:nvSpPr>
          <p:cNvPr id="3" name="内容占位符 2"/>
          <p:cNvSpPr>
            <a:spLocks noGrp="1"/>
          </p:cNvSpPr>
          <p:nvPr>
            <p:ph idx="1"/>
          </p:nvPr>
        </p:nvSpPr>
        <p:spPr/>
        <p:txBody>
          <a:bodyPr/>
          <a:lstStyle/>
          <a:p>
            <a:r>
              <a:rPr lang="zh-CN" altLang="en-US"/>
              <a:t>5.6.1  数据备份及任务</a:t>
            </a:r>
          </a:p>
          <a:p>
            <a:r>
              <a:rPr lang="zh-CN" altLang="en-US"/>
              <a:t>5.6.2  磁盘文件归档管理命令（tar）</a:t>
            </a:r>
          </a:p>
          <a:p>
            <a:r>
              <a:rPr lang="zh-CN" altLang="en-US"/>
              <a:t>5.6.3  文件系统备份与复制命令（cpio）</a:t>
            </a:r>
          </a:p>
          <a:p>
            <a:r>
              <a:rPr lang="zh-CN" altLang="en-US"/>
              <a:t>5.6.4  文件的压缩与解压缩</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标题 1"/>
          <p:cNvSpPr>
            <a:spLocks noGrp="1"/>
          </p:cNvSpPr>
          <p:nvPr>
            <p:ph type="title"/>
          </p:nvPr>
        </p:nvSpPr>
        <p:spPr/>
        <p:txBody>
          <a:bodyPr vert="horz" wrap="square" lIns="91440" tIns="45720" rIns="91440" bIns="45720" anchor="b"/>
          <a:lstStyle/>
          <a:p>
            <a:pPr eaLnBrk="1" hangingPunct="1"/>
            <a:r>
              <a:rPr lang="zh-CN" altLang="en-US" sz="2800">
                <a:sym typeface="+mn-ea"/>
              </a:rPr>
              <a:t>5.6.1  数据备份及任</a:t>
            </a:r>
            <a:r>
              <a:rPr lang="zh-CN" altLang="en-US" sz="2800" dirty="0">
                <a:sym typeface="+mn-ea"/>
              </a:rPr>
              <a:t>务</a:t>
            </a:r>
            <a:endParaRPr lang="zh-CN" altLang="en-US" sz="2800" dirty="0"/>
          </a:p>
        </p:txBody>
      </p:sp>
      <p:sp>
        <p:nvSpPr>
          <p:cNvPr id="135170" name="内容占位符 2"/>
          <p:cNvSpPr>
            <a:spLocks noGrp="1"/>
          </p:cNvSpPr>
          <p:nvPr>
            <p:ph idx="1"/>
          </p:nvPr>
        </p:nvSpPr>
        <p:spPr/>
        <p:txBody>
          <a:bodyPr vert="horz" wrap="square" lIns="91440" tIns="45720" rIns="91440" bIns="45720" anchor="t"/>
          <a:lstStyle/>
          <a:p>
            <a:pPr eaLnBrk="1" hangingPunct="1"/>
            <a:r>
              <a:rPr lang="zh-CN" altLang="en-US" sz="2800" dirty="0"/>
              <a:t>数据备份是保证数据完整的有效办法。</a:t>
            </a:r>
          </a:p>
          <a:p>
            <a:pPr eaLnBrk="1" hangingPunct="1"/>
            <a:r>
              <a:rPr lang="zh-CN" altLang="en-US" sz="2800" dirty="0"/>
              <a:t>数据备份可分为系统数据备份、用户数据备份和业务数据备份等。</a:t>
            </a:r>
          </a:p>
          <a:p>
            <a:pPr eaLnBrk="1" hangingPunct="1"/>
            <a:r>
              <a:rPr lang="zh-CN" altLang="en-US" sz="2800" dirty="0"/>
              <a:t>数据备份有多种方式，如完整备份、增量备份和日志备份等。</a:t>
            </a:r>
            <a:endParaRPr lang="en-US" altLang="zh-CN" sz="2800" dirty="0"/>
          </a:p>
          <a:p>
            <a:pPr eaLnBrk="1" hangingPunct="1"/>
            <a:r>
              <a:rPr lang="zh-CN" altLang="en-US" sz="2800" dirty="0"/>
              <a:t>数据备份要做到经常化、制度化，备份数据要异地存放。</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标题 1"/>
          <p:cNvSpPr>
            <a:spLocks noGrp="1"/>
          </p:cNvSpPr>
          <p:nvPr>
            <p:ph type="title"/>
          </p:nvPr>
        </p:nvSpPr>
        <p:spPr/>
        <p:txBody>
          <a:bodyPr vert="horz" wrap="square" lIns="91440" tIns="45720" rIns="91440" bIns="45720" anchor="b"/>
          <a:lstStyle/>
          <a:p>
            <a:pPr eaLnBrk="1" hangingPunct="1"/>
            <a:r>
              <a:rPr lang="zh-CN" altLang="en-US" sz="3200" dirty="0"/>
              <a:t>数据备份的类型</a:t>
            </a:r>
          </a:p>
        </p:txBody>
      </p:sp>
      <p:sp>
        <p:nvSpPr>
          <p:cNvPr id="136194" name="内容占位符 2"/>
          <p:cNvSpPr>
            <a:spLocks noGrp="1"/>
          </p:cNvSpPr>
          <p:nvPr>
            <p:ph idx="1"/>
          </p:nvPr>
        </p:nvSpPr>
        <p:spPr/>
        <p:txBody>
          <a:bodyPr vert="horz" wrap="square" lIns="91440" tIns="45720" rIns="91440" bIns="45720" anchor="t"/>
          <a:lstStyle/>
          <a:p>
            <a:pPr eaLnBrk="1" hangingPunct="1"/>
            <a:r>
              <a:rPr lang="zh-CN" altLang="en-US" sz="2400" dirty="0"/>
              <a:t>（1）完整备份就是所需备份的信息全部备份到存储介质。该办法需要大量存储介质。完整备份恢复时将覆盖原有数据。</a:t>
            </a:r>
          </a:p>
          <a:p>
            <a:pPr eaLnBrk="1" hangingPunct="1"/>
            <a:r>
              <a:rPr lang="zh-CN" altLang="en-US" sz="2400" dirty="0"/>
              <a:t>（2）增量备份是指在某次完整备份的基础上，在以后一个指定时间段内只备份变化部分或新增文件。</a:t>
            </a:r>
            <a:endParaRPr lang="en-US" altLang="zh-CN" sz="2400" dirty="0"/>
          </a:p>
          <a:p>
            <a:pPr eaLnBrk="1" hangingPunct="1"/>
            <a:r>
              <a:rPr lang="zh-CN" altLang="en-US" sz="2400" dirty="0"/>
              <a:t>（3）日志备份也是在完整备份的基础上进行的，它很像增量备份但又不同于增量备份，只备份每天发生的日志记录。一旦在某个时刻事故发生，则可以在完整备份的基础上根据日志流水逐步重演历史事件，以恢复数据。这也是日志文件系统的设计思路。</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标题 1"/>
          <p:cNvSpPr>
            <a:spLocks noGrp="1"/>
          </p:cNvSpPr>
          <p:nvPr>
            <p:ph type="title"/>
          </p:nvPr>
        </p:nvSpPr>
        <p:spPr/>
        <p:txBody>
          <a:bodyPr vert="horz" wrap="square" lIns="91440" tIns="45720" rIns="91440" bIns="45720" anchor="b"/>
          <a:lstStyle/>
          <a:p>
            <a:pPr eaLnBrk="1" hangingPunct="1"/>
            <a:r>
              <a:rPr lang="zh-CN" altLang="en-US" sz="2800">
                <a:sym typeface="+mn-ea"/>
              </a:rPr>
              <a:t>5.6.2  磁盘文件归档管理命令（tar）</a:t>
            </a:r>
            <a:endParaRPr lang="zh-CN" altLang="en-US" sz="2800" dirty="0"/>
          </a:p>
        </p:txBody>
      </p:sp>
      <p:sp>
        <p:nvSpPr>
          <p:cNvPr id="137218" name="内容占位符 2"/>
          <p:cNvSpPr>
            <a:spLocks noGrp="1"/>
          </p:cNvSpPr>
          <p:nvPr>
            <p:ph idx="1"/>
          </p:nvPr>
        </p:nvSpPr>
        <p:spPr>
          <a:xfrm>
            <a:off x="810260" y="2018030"/>
            <a:ext cx="8145145" cy="4114800"/>
          </a:xfrm>
        </p:spPr>
        <p:txBody>
          <a:bodyPr vert="horz" wrap="square" lIns="91440" tIns="45720" rIns="91440" bIns="45720" anchor="t"/>
          <a:lstStyle/>
          <a:p>
            <a:pPr eaLnBrk="1" hangingPunct="1"/>
            <a:r>
              <a:rPr lang="zh-CN" altLang="en-US" sz="2000" dirty="0"/>
              <a:t>1）功能及用法</a:t>
            </a:r>
          </a:p>
          <a:p>
            <a:pPr eaLnBrk="1" hangingPunct="1"/>
            <a:r>
              <a:rPr lang="zh-CN" altLang="en-US" sz="2000" dirty="0"/>
              <a:t>tar（tape archiver）的功能是对指定的文件进行归档、从归档文件中取出或恢复指定数据。归档或备份过程也就是使用tar命令构造tarball的过程。被归档的数据可以是文件也可以是目录，在归档或恢复过程中还可以通过Z、z、j或J等参数进行压缩和解压缩。</a:t>
            </a:r>
          </a:p>
          <a:p>
            <a:pPr eaLnBrk="1" hangingPunct="1"/>
            <a:r>
              <a:rPr lang="zh-CN" altLang="en-US" sz="2000" dirty="0"/>
              <a:t>归档文件可以是设备文件，如磁带、软盘、硬盘分区等，也可以是普通文件。需要说明的是，当归档文件是设备时，tar将以裸方式使用它，设备上原来的内容将被覆盖。</a:t>
            </a:r>
          </a:p>
          <a:p>
            <a:pPr eaLnBrk="1" hangingPunct="1"/>
            <a:r>
              <a:rPr lang="zh-CN" altLang="en-US" sz="2000" dirty="0"/>
              <a:t>不同版本的UNIX/Linux系统中tar命令的用法和参数可能存在细微差别。tar的用法可以写为以下形式：</a:t>
            </a:r>
          </a:p>
          <a:p>
            <a:pPr lvl="1" eaLnBrk="1" hangingPunct="1"/>
            <a:r>
              <a:rPr lang="zh-CN" altLang="en-US" sz="1750" dirty="0"/>
              <a:t>tar  [keys]  [files]</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标题 1"/>
          <p:cNvSpPr>
            <a:spLocks noGrp="1"/>
          </p:cNvSpPr>
          <p:nvPr>
            <p:ph type="title"/>
          </p:nvPr>
        </p:nvSpPr>
        <p:spPr/>
        <p:txBody>
          <a:bodyPr vert="horz" wrap="square" lIns="91440" tIns="45720" rIns="91440" bIns="45720" anchor="b"/>
          <a:lstStyle/>
          <a:p>
            <a:pPr eaLnBrk="1" hangingPunct="1"/>
            <a:r>
              <a:rPr lang="zh-CN" altLang="en-US" sz="3200" dirty="0"/>
              <a:t>2）参数说明</a:t>
            </a:r>
          </a:p>
        </p:txBody>
      </p:sp>
      <p:sp>
        <p:nvSpPr>
          <p:cNvPr id="138242" name="内容占位符 2"/>
          <p:cNvSpPr>
            <a:spLocks noGrp="1"/>
          </p:cNvSpPr>
          <p:nvPr>
            <p:ph idx="1"/>
          </p:nvPr>
        </p:nvSpPr>
        <p:spPr>
          <a:xfrm>
            <a:off x="747395" y="1936750"/>
            <a:ext cx="8208010" cy="4196080"/>
          </a:xfrm>
        </p:spPr>
        <p:txBody>
          <a:bodyPr vert="horz" wrap="square" lIns="91440" tIns="45720" rIns="91440" bIns="45720" anchor="t"/>
          <a:lstStyle/>
          <a:p>
            <a:pPr eaLnBrk="1" hangingPunct="1"/>
            <a:r>
              <a:rPr lang="zh-CN" altLang="en-US" sz="2400" dirty="0"/>
              <a:t>tar命令的参数较多，但归纳起来可分为两类，功能参数和修饰参数。</a:t>
            </a:r>
          </a:p>
          <a:p>
            <a:pPr eaLnBrk="1" hangingPunct="1"/>
            <a:r>
              <a:rPr lang="zh-CN" altLang="en-US" sz="2400" dirty="0"/>
              <a:t>功能参数（如表5-2</a:t>
            </a:r>
            <a:r>
              <a:rPr lang="en-US" altLang="zh-CN" sz="2400" dirty="0"/>
              <a:t>1</a:t>
            </a:r>
            <a:r>
              <a:rPr lang="zh-CN" altLang="en-US" sz="2400" dirty="0"/>
              <a:t>所示）决定tar命令的行为，而修饰参数（如表5-2</a:t>
            </a:r>
            <a:r>
              <a:rPr lang="en-US" altLang="zh-CN" sz="2400" dirty="0"/>
              <a:t>2</a:t>
            </a:r>
            <a:r>
              <a:rPr lang="zh-CN" altLang="en-US" sz="2400" dirty="0"/>
              <a:t>所示）则是对功能参数的辅助和修饰。与其他命令不同的是，参数前“-”是可选的。</a:t>
            </a:r>
          </a:p>
        </p:txBody>
      </p:sp>
      <p:graphicFrame>
        <p:nvGraphicFramePr>
          <p:cNvPr id="3" name="表格 2"/>
          <p:cNvGraphicFramePr/>
          <p:nvPr>
            <p:custDataLst>
              <p:tags r:id="rId1"/>
            </p:custDataLst>
          </p:nvPr>
        </p:nvGraphicFramePr>
        <p:xfrm>
          <a:off x="346710" y="3890645"/>
          <a:ext cx="8245475" cy="2314575"/>
        </p:xfrm>
        <a:graphic>
          <a:graphicData uri="http://schemas.openxmlformats.org/drawingml/2006/table">
            <a:tbl>
              <a:tblPr firstRow="1" bandRow="1">
                <a:tableStyleId>{5940675A-B579-460E-94D1-54222C63F5DA}</a:tableStyleId>
              </a:tblPr>
              <a:tblGrid>
                <a:gridCol w="957580">
                  <a:extLst>
                    <a:ext uri="{9D8B030D-6E8A-4147-A177-3AD203B41FA5}">
                      <a16:colId xmlns:a16="http://schemas.microsoft.com/office/drawing/2014/main" val="20000"/>
                    </a:ext>
                  </a:extLst>
                </a:gridCol>
                <a:gridCol w="2688590">
                  <a:extLst>
                    <a:ext uri="{9D8B030D-6E8A-4147-A177-3AD203B41FA5}">
                      <a16:colId xmlns:a16="http://schemas.microsoft.com/office/drawing/2014/main" val="20001"/>
                    </a:ext>
                  </a:extLst>
                </a:gridCol>
                <a:gridCol w="1072515">
                  <a:extLst>
                    <a:ext uri="{9D8B030D-6E8A-4147-A177-3AD203B41FA5}">
                      <a16:colId xmlns:a16="http://schemas.microsoft.com/office/drawing/2014/main" val="20002"/>
                    </a:ext>
                  </a:extLst>
                </a:gridCol>
                <a:gridCol w="3526790">
                  <a:extLst>
                    <a:ext uri="{9D8B030D-6E8A-4147-A177-3AD203B41FA5}">
                      <a16:colId xmlns:a16="http://schemas.microsoft.com/office/drawing/2014/main" val="20003"/>
                    </a:ext>
                  </a:extLst>
                </a:gridCol>
              </a:tblGrid>
              <a:tr h="462915">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参</a:t>
                      </a:r>
                      <a:r>
                        <a:rPr lang="en-US" sz="1800">
                          <a:latin typeface="Times New Roman" panose="02020603050405020304" pitchFamily="18" charset="0"/>
                          <a:cs typeface="Times New Roman" panose="02020603050405020304" pitchFamily="18" charset="0"/>
                        </a:rPr>
                        <a:t>  </a:t>
                      </a:r>
                      <a:r>
                        <a:rPr lang="en-US" sz="1800">
                          <a:latin typeface="宋体" panose="02010600030101010101" pitchFamily="2" charset="-122"/>
                          <a:ea typeface="宋体" panose="02010600030101010101" pitchFamily="2" charset="-122"/>
                          <a:cs typeface="宋体" panose="02010600030101010101" pitchFamily="2" charset="-122"/>
                        </a:rPr>
                        <a:t>数</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功</a:t>
                      </a:r>
                      <a:r>
                        <a:rPr lang="en-US" sz="1800">
                          <a:latin typeface="Times New Roman" panose="02020603050405020304" pitchFamily="18" charset="0"/>
                          <a:cs typeface="Times New Roman" panose="02020603050405020304" pitchFamily="18" charset="0"/>
                        </a:rPr>
                        <a:t>    </a:t>
                      </a:r>
                      <a:r>
                        <a:rPr lang="en-US" sz="1800">
                          <a:latin typeface="宋体" panose="02010600030101010101" pitchFamily="2" charset="-122"/>
                          <a:ea typeface="宋体" panose="02010600030101010101" pitchFamily="2" charset="-122"/>
                          <a:cs typeface="宋体" panose="02010600030101010101" pitchFamily="2" charset="-122"/>
                        </a:rPr>
                        <a:t>能</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参</a:t>
                      </a:r>
                      <a:r>
                        <a:rPr lang="en-US" sz="1800">
                          <a:latin typeface="Times New Roman" panose="02020603050405020304" pitchFamily="18" charset="0"/>
                          <a:cs typeface="Times New Roman" panose="02020603050405020304" pitchFamily="18" charset="0"/>
                        </a:rPr>
                        <a:t>  </a:t>
                      </a:r>
                      <a:r>
                        <a:rPr lang="en-US" sz="1800">
                          <a:latin typeface="宋体" panose="02010600030101010101" pitchFamily="2" charset="-122"/>
                          <a:ea typeface="宋体" panose="02010600030101010101" pitchFamily="2" charset="-122"/>
                          <a:cs typeface="宋体" panose="02010600030101010101" pitchFamily="2" charset="-122"/>
                        </a:rPr>
                        <a:t>数</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功</a:t>
                      </a:r>
                      <a:r>
                        <a:rPr lang="en-US" sz="1800">
                          <a:latin typeface="Times New Roman" panose="02020603050405020304" pitchFamily="18" charset="0"/>
                          <a:cs typeface="Times New Roman" panose="02020603050405020304" pitchFamily="18" charset="0"/>
                        </a:rPr>
                        <a:t>    </a:t>
                      </a:r>
                      <a:r>
                        <a:rPr lang="en-US" sz="1800">
                          <a:latin typeface="宋体" panose="02010600030101010101" pitchFamily="2" charset="-122"/>
                          <a:ea typeface="宋体" panose="02010600030101010101" pitchFamily="2" charset="-122"/>
                          <a:cs typeface="宋体" panose="02010600030101010101" pitchFamily="2" charset="-122"/>
                        </a:rPr>
                        <a:t>能</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2915">
                <a:tc>
                  <a:txBody>
                    <a:bodyPr/>
                    <a:lstStyle/>
                    <a:p>
                      <a:pPr algn="ctr">
                        <a:buNone/>
                      </a:pPr>
                      <a:r>
                        <a:rPr lang="en-US" sz="1800">
                          <a:latin typeface="Times New Roman" panose="02020603050405020304" pitchFamily="18" charset="0"/>
                          <a:cs typeface="Times New Roman" panose="02020603050405020304" pitchFamily="18" charset="0"/>
                        </a:rPr>
                        <a:t>-c</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创建新文档</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-u</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只备份归档文件中被修改的文件</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2915">
                <a:tc>
                  <a:txBody>
                    <a:bodyPr/>
                    <a:lstStyle/>
                    <a:p>
                      <a:pPr algn="ctr">
                        <a:buNone/>
                      </a:pPr>
                      <a:r>
                        <a:rPr lang="en-US" sz="1800">
                          <a:latin typeface="Times New Roman" panose="02020603050405020304" pitchFamily="18" charset="0"/>
                          <a:cs typeface="Times New Roman" panose="02020603050405020304" pitchFamily="18" charset="0"/>
                        </a:rPr>
                        <a:t>-t</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显示备份文件的内容列表</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-r</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追加，不用于普通档案文件</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2915">
                <a:tc>
                  <a:txBody>
                    <a:bodyPr/>
                    <a:lstStyle/>
                    <a:p>
                      <a:pPr algn="ctr">
                        <a:buNone/>
                      </a:pPr>
                      <a:r>
                        <a:rPr lang="en-US" sz="1800">
                          <a:latin typeface="Times New Roman" panose="02020603050405020304" pitchFamily="18" charset="0"/>
                          <a:cs typeface="Times New Roman" panose="02020603050405020304" pitchFamily="18" charset="0"/>
                        </a:rPr>
                        <a:t>-x</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从档案中提取文件</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-d</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比较档案内文件与系统内的差别</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2915">
                <a:tc>
                  <a:txBody>
                    <a:bodyPr/>
                    <a:lstStyle/>
                    <a:p>
                      <a:pPr algn="ctr">
                        <a:buNone/>
                      </a:pPr>
                      <a:r>
                        <a:rPr lang="en-US" sz="1800">
                          <a:latin typeface="Times New Roman" panose="02020603050405020304" pitchFamily="18" charset="0"/>
                          <a:cs typeface="Times New Roman" panose="02020603050405020304" pitchFamily="18" charset="0"/>
                        </a:rPr>
                        <a:t>-A</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合并文档</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Times New Roman" panose="02020603050405020304" pitchFamily="18" charset="0"/>
                          <a:cs typeface="Times New Roman" panose="02020603050405020304" pitchFamily="18" charset="0"/>
                        </a:rPr>
                        <a:t>--delete</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从</a:t>
                      </a:r>
                      <a:r>
                        <a:rPr lang="en-US" sz="1800">
                          <a:latin typeface="Times New Roman" panose="02020603050405020304" pitchFamily="18" charset="0"/>
                          <a:cs typeface="Times New Roman" panose="02020603050405020304" pitchFamily="18" charset="0"/>
                        </a:rPr>
                        <a:t>tar</a:t>
                      </a:r>
                      <a:r>
                        <a:rPr lang="en-US" sz="1800">
                          <a:latin typeface="宋体" panose="02010600030101010101" pitchFamily="2" charset="-122"/>
                          <a:ea typeface="宋体" panose="02010600030101010101" pitchFamily="2" charset="-122"/>
                          <a:cs typeface="宋体" panose="02010600030101010101" pitchFamily="2" charset="-122"/>
                        </a:rPr>
                        <a:t>包从删除指定文件</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标题 1"/>
          <p:cNvSpPr>
            <a:spLocks noGrp="1"/>
          </p:cNvSpPr>
          <p:nvPr>
            <p:ph type="title"/>
          </p:nvPr>
        </p:nvSpPr>
        <p:spPr/>
        <p:txBody>
          <a:bodyPr vert="horz" wrap="square" lIns="91440" tIns="45720" rIns="91440" bIns="45720" anchor="b"/>
          <a:lstStyle/>
          <a:p>
            <a:pPr eaLnBrk="1" hangingPunct="1"/>
            <a:r>
              <a:rPr lang="zh-CN" altLang="en-US" sz="3200" dirty="0"/>
              <a:t>2）参数说明</a:t>
            </a:r>
          </a:p>
        </p:txBody>
      </p:sp>
      <p:graphicFrame>
        <p:nvGraphicFramePr>
          <p:cNvPr id="3" name="表格 2"/>
          <p:cNvGraphicFramePr/>
          <p:nvPr>
            <p:custDataLst>
              <p:tags r:id="rId1"/>
            </p:custDataLst>
          </p:nvPr>
        </p:nvGraphicFramePr>
        <p:xfrm>
          <a:off x="397510" y="1854835"/>
          <a:ext cx="8212455" cy="4208780"/>
        </p:xfrm>
        <a:graphic>
          <a:graphicData uri="http://schemas.openxmlformats.org/drawingml/2006/table">
            <a:tbl>
              <a:tblPr firstRow="1" bandRow="1">
                <a:tableStyleId>{5940675A-B579-460E-94D1-54222C63F5DA}</a:tableStyleId>
              </a:tblPr>
              <a:tblGrid>
                <a:gridCol w="843280">
                  <a:extLst>
                    <a:ext uri="{9D8B030D-6E8A-4147-A177-3AD203B41FA5}">
                      <a16:colId xmlns:a16="http://schemas.microsoft.com/office/drawing/2014/main" val="20000"/>
                    </a:ext>
                  </a:extLst>
                </a:gridCol>
                <a:gridCol w="3081655">
                  <a:extLst>
                    <a:ext uri="{9D8B030D-6E8A-4147-A177-3AD203B41FA5}">
                      <a16:colId xmlns:a16="http://schemas.microsoft.com/office/drawing/2014/main" val="20001"/>
                    </a:ext>
                  </a:extLst>
                </a:gridCol>
                <a:gridCol w="1118235">
                  <a:extLst>
                    <a:ext uri="{9D8B030D-6E8A-4147-A177-3AD203B41FA5}">
                      <a16:colId xmlns:a16="http://schemas.microsoft.com/office/drawing/2014/main" val="20002"/>
                    </a:ext>
                  </a:extLst>
                </a:gridCol>
                <a:gridCol w="3169285">
                  <a:extLst>
                    <a:ext uri="{9D8B030D-6E8A-4147-A177-3AD203B41FA5}">
                      <a16:colId xmlns:a16="http://schemas.microsoft.com/office/drawing/2014/main" val="20003"/>
                    </a:ext>
                  </a:extLst>
                </a:gridCol>
              </a:tblGrid>
              <a:tr h="511175">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参</a:t>
                      </a:r>
                      <a:r>
                        <a:rPr lang="en-US" sz="1600">
                          <a:latin typeface="Times New Roman" panose="02020603050405020304" pitchFamily="18" charset="0"/>
                          <a:cs typeface="Times New Roman" panose="02020603050405020304" pitchFamily="18" charset="0"/>
                        </a:rPr>
                        <a:t>    </a:t>
                      </a:r>
                      <a:r>
                        <a:rPr lang="en-US" sz="1600">
                          <a:latin typeface="宋体" panose="02010600030101010101" pitchFamily="2" charset="-122"/>
                          <a:ea typeface="宋体" panose="02010600030101010101" pitchFamily="2" charset="-122"/>
                          <a:cs typeface="宋体" panose="02010600030101010101" pitchFamily="2" charset="-122"/>
                        </a:rPr>
                        <a:t>数</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功</a:t>
                      </a:r>
                      <a:r>
                        <a:rPr lang="en-US" sz="1600">
                          <a:latin typeface="Times New Roman" panose="02020603050405020304" pitchFamily="18" charset="0"/>
                          <a:cs typeface="Times New Roman" panose="02020603050405020304" pitchFamily="18" charset="0"/>
                        </a:rPr>
                        <a:t>    </a:t>
                      </a:r>
                      <a:r>
                        <a:rPr lang="en-US" sz="1600">
                          <a:latin typeface="宋体" panose="02010600030101010101" pitchFamily="2" charset="-122"/>
                          <a:ea typeface="宋体" panose="02010600030101010101" pitchFamily="2" charset="-122"/>
                          <a:cs typeface="宋体" panose="02010600030101010101" pitchFamily="2" charset="-122"/>
                        </a:rPr>
                        <a:t>能</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参</a:t>
                      </a:r>
                      <a:r>
                        <a:rPr lang="en-US" sz="1600">
                          <a:latin typeface="Times New Roman" panose="02020603050405020304" pitchFamily="18" charset="0"/>
                          <a:cs typeface="Times New Roman" panose="02020603050405020304" pitchFamily="18" charset="0"/>
                        </a:rPr>
                        <a:t>    </a:t>
                      </a:r>
                      <a:r>
                        <a:rPr lang="en-US" sz="1600">
                          <a:latin typeface="宋体" panose="02010600030101010101" pitchFamily="2" charset="-122"/>
                          <a:ea typeface="宋体" panose="02010600030101010101" pitchFamily="2" charset="-122"/>
                          <a:cs typeface="宋体" panose="02010600030101010101" pitchFamily="2" charset="-122"/>
                        </a:rPr>
                        <a:t>数</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功</a:t>
                      </a:r>
                      <a:r>
                        <a:rPr lang="en-US" sz="1600">
                          <a:latin typeface="Times New Roman" panose="02020603050405020304" pitchFamily="18" charset="0"/>
                          <a:cs typeface="Times New Roman" panose="02020603050405020304" pitchFamily="18" charset="0"/>
                        </a:rPr>
                        <a:t>    </a:t>
                      </a:r>
                      <a:r>
                        <a:rPr lang="en-US" sz="1600">
                          <a:latin typeface="宋体" panose="02010600030101010101" pitchFamily="2" charset="-122"/>
                          <a:ea typeface="宋体" panose="02010600030101010101" pitchFamily="2" charset="-122"/>
                          <a:cs typeface="宋体" panose="02010600030101010101" pitchFamily="2" charset="-122"/>
                        </a:rPr>
                        <a:t>能</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9905">
                <a:tc>
                  <a:txBody>
                    <a:bodyPr/>
                    <a:lstStyle/>
                    <a:p>
                      <a:pPr algn="ctr">
                        <a:buNone/>
                      </a:pPr>
                      <a:r>
                        <a:rPr lang="en-US" sz="1600">
                          <a:latin typeface="Times New Roman" panose="02020603050405020304" pitchFamily="18" charset="0"/>
                          <a:cs typeface="Times New Roman" panose="02020603050405020304" pitchFamily="18" charset="0"/>
                        </a:rPr>
                        <a:t>-b</a:t>
                      </a:r>
                      <a:r>
                        <a:rPr lang="en-US" sz="1600">
                          <a:latin typeface="宋体" panose="02010600030101010101" pitchFamily="2" charset="-122"/>
                          <a:ea typeface="宋体" panose="02010600030101010101" pitchFamily="2" charset="-122"/>
                          <a:cs typeface="宋体" panose="02010600030101010101" pitchFamily="2" charset="-122"/>
                        </a:rPr>
                        <a:t> </a:t>
                      </a:r>
                      <a:r>
                        <a:rPr lang="en-US" sz="1600">
                          <a:latin typeface="Times New Roman" panose="02020603050405020304" pitchFamily="18" charset="0"/>
                          <a:cs typeface="Times New Roman" panose="02020603050405020304" pitchFamily="18" charset="0"/>
                        </a:rPr>
                        <a:t>N</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指定块大小：</a:t>
                      </a:r>
                      <a:r>
                        <a:rPr lang="en-US" sz="1600">
                          <a:latin typeface="Times New Roman" panose="02020603050405020304" pitchFamily="18" charset="0"/>
                          <a:cs typeface="Times New Roman" panose="02020603050405020304" pitchFamily="18" charset="0"/>
                        </a:rPr>
                        <a:t>N*512</a:t>
                      </a:r>
                      <a:r>
                        <a:rPr lang="en-US" sz="1600">
                          <a:latin typeface="宋体" panose="02010600030101010101" pitchFamily="2" charset="-122"/>
                          <a:ea typeface="宋体" panose="02010600030101010101" pitchFamily="2" charset="-122"/>
                          <a:cs typeface="宋体" panose="02010600030101010101" pitchFamily="2" charset="-122"/>
                        </a:rPr>
                        <a:t>，默认</a:t>
                      </a:r>
                      <a:r>
                        <a:rPr lang="en-US" sz="1600">
                          <a:latin typeface="Times New Roman" panose="02020603050405020304" pitchFamily="18" charset="0"/>
                          <a:cs typeface="Times New Roman" panose="02020603050405020304" pitchFamily="18" charset="0"/>
                        </a:rPr>
                        <a:t>N=20</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Times New Roman" panose="02020603050405020304" pitchFamily="18" charset="0"/>
                          <a:cs typeface="Times New Roman" panose="02020603050405020304" pitchFamily="18" charset="0"/>
                        </a:rPr>
                        <a:t>-k</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保留旧文件，即不覆盖老文件</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810">
                <a:tc>
                  <a:txBody>
                    <a:bodyPr/>
                    <a:lstStyle/>
                    <a:p>
                      <a:pPr algn="ctr">
                        <a:buNone/>
                      </a:pPr>
                      <a:r>
                        <a:rPr lang="en-US" sz="1600">
                          <a:latin typeface="Times New Roman" panose="02020603050405020304" pitchFamily="18" charset="0"/>
                          <a:cs typeface="Times New Roman" panose="02020603050405020304" pitchFamily="18" charset="0"/>
                        </a:rPr>
                        <a:t>-f</a:t>
                      </a:r>
                      <a:r>
                        <a:rPr lang="en-US" sz="1600">
                          <a:latin typeface="宋体" panose="02010600030101010101" pitchFamily="2" charset="-122"/>
                          <a:ea typeface="宋体" panose="02010600030101010101" pitchFamily="2" charset="-122"/>
                          <a:cs typeface="宋体" panose="02010600030101010101" pitchFamily="2" charset="-122"/>
                        </a:rPr>
                        <a:t> </a:t>
                      </a:r>
                      <a:r>
                        <a:rPr lang="en-US" sz="1600">
                          <a:latin typeface="Times New Roman" panose="02020603050405020304" pitchFamily="18" charset="0"/>
                          <a:cs typeface="Times New Roman" panose="02020603050405020304" pitchFamily="18" charset="0"/>
                        </a:rPr>
                        <a:t>file</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指定档案文件名为</a:t>
                      </a:r>
                      <a:r>
                        <a:rPr lang="en-US" sz="1600">
                          <a:latin typeface="Times New Roman" panose="02020603050405020304" pitchFamily="18" charset="0"/>
                          <a:cs typeface="Times New Roman" panose="02020603050405020304" pitchFamily="18" charset="0"/>
                        </a:rPr>
                        <a:t>file</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Times New Roman" panose="02020603050405020304" pitchFamily="18" charset="0"/>
                          <a:cs typeface="Times New Roman" panose="02020603050405020304" pitchFamily="18" charset="0"/>
                        </a:rPr>
                        <a:t>-T</a:t>
                      </a:r>
                      <a:r>
                        <a:rPr lang="en-US" sz="1600">
                          <a:latin typeface="宋体" panose="02010600030101010101" pitchFamily="2" charset="-122"/>
                          <a:ea typeface="宋体" panose="02010600030101010101" pitchFamily="2" charset="-122"/>
                          <a:cs typeface="宋体" panose="02010600030101010101" pitchFamily="2" charset="-122"/>
                        </a:rPr>
                        <a:t> </a:t>
                      </a:r>
                      <a:r>
                        <a:rPr lang="en-US" sz="1600">
                          <a:latin typeface="Times New Roman" panose="02020603050405020304" pitchFamily="18" charset="0"/>
                          <a:cs typeface="Times New Roman" panose="02020603050405020304" pitchFamily="18" charset="0"/>
                        </a:rPr>
                        <a:t>F</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从文件</a:t>
                      </a:r>
                      <a:r>
                        <a:rPr lang="en-US" sz="1600">
                          <a:latin typeface="Times New Roman" panose="02020603050405020304" pitchFamily="18" charset="0"/>
                          <a:cs typeface="Times New Roman" panose="02020603050405020304" pitchFamily="18" charset="0"/>
                        </a:rPr>
                        <a:t>F</a:t>
                      </a:r>
                      <a:r>
                        <a:rPr lang="en-US" sz="1600">
                          <a:latin typeface="宋体" panose="02010600030101010101" pitchFamily="2" charset="-122"/>
                          <a:ea typeface="宋体" panose="02010600030101010101" pitchFamily="2" charset="-122"/>
                          <a:cs typeface="宋体" panose="02010600030101010101" pitchFamily="2" charset="-122"/>
                        </a:rPr>
                        <a:t>中读取要处理的文件名</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2135">
                <a:tc>
                  <a:txBody>
                    <a:bodyPr/>
                    <a:lstStyle/>
                    <a:p>
                      <a:pPr algn="ctr">
                        <a:buNone/>
                      </a:pPr>
                      <a:r>
                        <a:rPr lang="en-US" sz="1600">
                          <a:latin typeface="Times New Roman" panose="02020603050405020304" pitchFamily="18" charset="0"/>
                          <a:cs typeface="Times New Roman" panose="02020603050405020304" pitchFamily="18" charset="0"/>
                        </a:rPr>
                        <a:t>-h</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不归档符号链接，而归档它指向的文件</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Times New Roman" panose="02020603050405020304" pitchFamily="18" charset="0"/>
                          <a:cs typeface="Times New Roman" panose="02020603050405020304" pitchFamily="18" charset="0"/>
                        </a:rPr>
                        <a:t>-v</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在工作过程中显示所处理的文件信息</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9905">
                <a:tc>
                  <a:txBody>
                    <a:bodyPr/>
                    <a:lstStyle/>
                    <a:p>
                      <a:pPr algn="ctr">
                        <a:buNone/>
                      </a:pPr>
                      <a:r>
                        <a:rPr lang="en-US" sz="1600">
                          <a:latin typeface="Times New Roman" panose="02020603050405020304" pitchFamily="18" charset="0"/>
                          <a:cs typeface="Times New Roman" panose="02020603050405020304" pitchFamily="18" charset="0"/>
                        </a:rPr>
                        <a:t>-i</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忽略</a:t>
                      </a:r>
                      <a:r>
                        <a:rPr lang="en-US" sz="1600">
                          <a:latin typeface="Times New Roman" panose="02020603050405020304" pitchFamily="18" charset="0"/>
                          <a:cs typeface="Times New Roman" panose="02020603050405020304" pitchFamily="18" charset="0"/>
                        </a:rPr>
                        <a:t>0</a:t>
                      </a:r>
                      <a:r>
                        <a:rPr lang="en-US" sz="1600">
                          <a:latin typeface="宋体" panose="02010600030101010101" pitchFamily="2" charset="-122"/>
                          <a:ea typeface="宋体" panose="02010600030101010101" pitchFamily="2" charset="-122"/>
                          <a:cs typeface="宋体" panose="02010600030101010101" pitchFamily="2" charset="-122"/>
                        </a:rPr>
                        <a:t>长度文件</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Times New Roman" panose="02020603050405020304" pitchFamily="18" charset="0"/>
                          <a:cs typeface="Times New Roman" panose="02020603050405020304" pitchFamily="18" charset="0"/>
                        </a:rPr>
                        <a:t>-w</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强制</a:t>
                      </a:r>
                      <a:r>
                        <a:rPr lang="en-US" sz="1600">
                          <a:latin typeface="Times New Roman" panose="02020603050405020304" pitchFamily="18" charset="0"/>
                          <a:cs typeface="Times New Roman" panose="02020603050405020304" pitchFamily="18" charset="0"/>
                        </a:rPr>
                        <a:t>tar</a:t>
                      </a:r>
                      <a:r>
                        <a:rPr lang="en-US" sz="1600">
                          <a:latin typeface="宋体" panose="02010600030101010101" pitchFamily="2" charset="-122"/>
                          <a:ea typeface="宋体" panose="02010600030101010101" pitchFamily="2" charset="-122"/>
                          <a:cs typeface="宋体" panose="02010600030101010101" pitchFamily="2" charset="-122"/>
                        </a:rPr>
                        <a:t>以交互式工作</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1175">
                <a:tc>
                  <a:txBody>
                    <a:bodyPr/>
                    <a:lstStyle/>
                    <a:p>
                      <a:pPr algn="ctr">
                        <a:buNone/>
                      </a:pPr>
                      <a:r>
                        <a:rPr lang="en-US" sz="1600">
                          <a:latin typeface="Times New Roman" panose="02020603050405020304" pitchFamily="18" charset="0"/>
                          <a:cs typeface="Times New Roman" panose="02020603050405020304" pitchFamily="18" charset="0"/>
                        </a:rPr>
                        <a:t>-p</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保持权限</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Times New Roman" panose="02020603050405020304" pitchFamily="18" charset="0"/>
                          <a:cs typeface="Times New Roman" panose="02020603050405020304" pitchFamily="18" charset="0"/>
                        </a:rPr>
                        <a:t>-P</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采用绝对路径，即保留最前的</a:t>
                      </a:r>
                      <a:r>
                        <a:rPr lang="en-US" sz="1600">
                          <a:latin typeface="Times New Roman" panose="02020603050405020304" pitchFamily="18" charset="0"/>
                          <a:cs typeface="Times New Roman" panose="02020603050405020304" pitchFamily="18" charset="0"/>
                        </a:rPr>
                        <a:t>/</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0540">
                <a:tc>
                  <a:txBody>
                    <a:bodyPr/>
                    <a:lstStyle/>
                    <a:p>
                      <a:pPr algn="ctr">
                        <a:buNone/>
                      </a:pPr>
                      <a:r>
                        <a:rPr lang="en-US" sz="1600">
                          <a:latin typeface="Times New Roman" panose="02020603050405020304" pitchFamily="18" charset="0"/>
                          <a:cs typeface="Times New Roman" panose="02020603050405020304" pitchFamily="18" charset="0"/>
                        </a:rPr>
                        <a:t>-z</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使用</a:t>
                      </a:r>
                      <a:r>
                        <a:rPr lang="en-US" sz="1600">
                          <a:latin typeface="Times New Roman" panose="02020603050405020304" pitchFamily="18" charset="0"/>
                          <a:cs typeface="Times New Roman" panose="02020603050405020304" pitchFamily="18" charset="0"/>
                        </a:rPr>
                        <a:t>gzip</a:t>
                      </a:r>
                      <a:r>
                        <a:rPr lang="en-US" sz="1600">
                          <a:latin typeface="宋体" panose="02010600030101010101" pitchFamily="2" charset="-122"/>
                          <a:ea typeface="宋体" panose="02010600030101010101" pitchFamily="2" charset="-122"/>
                          <a:cs typeface="宋体" panose="02010600030101010101" pitchFamily="2" charset="-122"/>
                        </a:rPr>
                        <a:t>进行压缩或解压缩</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Times New Roman" panose="02020603050405020304" pitchFamily="18" charset="0"/>
                          <a:cs typeface="Times New Roman" panose="02020603050405020304" pitchFamily="18" charset="0"/>
                        </a:rPr>
                        <a:t>-j</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使用</a:t>
                      </a:r>
                      <a:r>
                        <a:rPr lang="en-US" sz="1600">
                          <a:latin typeface="Times New Roman" panose="02020603050405020304" pitchFamily="18" charset="0"/>
                          <a:cs typeface="Times New Roman" panose="02020603050405020304" pitchFamily="18" charset="0"/>
                        </a:rPr>
                        <a:t>bzip2</a:t>
                      </a:r>
                      <a:r>
                        <a:rPr lang="en-US" sz="1600">
                          <a:latin typeface="宋体" panose="02010600030101010101" pitchFamily="2" charset="-122"/>
                          <a:ea typeface="宋体" panose="02010600030101010101" pitchFamily="2" charset="-122"/>
                          <a:cs typeface="宋体" panose="02010600030101010101" pitchFamily="2" charset="-122"/>
                        </a:rPr>
                        <a:t>进行压缩或解压缩</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2135">
                <a:tc>
                  <a:txBody>
                    <a:bodyPr/>
                    <a:lstStyle/>
                    <a:p>
                      <a:pPr algn="ctr">
                        <a:buNone/>
                      </a:pPr>
                      <a:r>
                        <a:rPr lang="en-US" sz="1600">
                          <a:latin typeface="Times New Roman" panose="02020603050405020304" pitchFamily="18" charset="0"/>
                          <a:cs typeface="Times New Roman" panose="02020603050405020304" pitchFamily="18" charset="0"/>
                        </a:rPr>
                        <a:t>-J</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使用</a:t>
                      </a:r>
                      <a:r>
                        <a:rPr lang="en-US" sz="1600">
                          <a:latin typeface="Times New Roman" panose="02020603050405020304" pitchFamily="18" charset="0"/>
                          <a:cs typeface="Times New Roman" panose="02020603050405020304" pitchFamily="18" charset="0"/>
                        </a:rPr>
                        <a:t>xz</a:t>
                      </a:r>
                      <a:r>
                        <a:rPr lang="en-US" sz="1600">
                          <a:latin typeface="宋体" panose="02010600030101010101" pitchFamily="2" charset="-122"/>
                          <a:ea typeface="宋体" panose="02010600030101010101" pitchFamily="2" charset="-122"/>
                          <a:cs typeface="宋体" panose="02010600030101010101" pitchFamily="2" charset="-122"/>
                        </a:rPr>
                        <a:t>进行压缩或解压缩</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Times New Roman" panose="02020603050405020304" pitchFamily="18" charset="0"/>
                          <a:cs typeface="Times New Roman" panose="02020603050405020304" pitchFamily="18" charset="0"/>
                        </a:rPr>
                        <a:t>--lzip/--lzop</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使用</a:t>
                      </a:r>
                      <a:r>
                        <a:rPr lang="en-US" sz="1600">
                          <a:latin typeface="Times New Roman" panose="02020603050405020304" pitchFamily="18" charset="0"/>
                          <a:cs typeface="Times New Roman" panose="02020603050405020304" pitchFamily="18" charset="0"/>
                        </a:rPr>
                        <a:t>lzip/lzop</a:t>
                      </a:r>
                      <a:r>
                        <a:rPr lang="en-US" sz="1600">
                          <a:latin typeface="宋体" panose="02010600030101010101" pitchFamily="2" charset="-122"/>
                          <a:ea typeface="宋体" panose="02010600030101010101" pitchFamily="2" charset="-122"/>
                          <a:cs typeface="宋体" panose="02010600030101010101" pitchFamily="2" charset="-122"/>
                        </a:rPr>
                        <a:t>进行压缩或解压缩</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标题 1"/>
          <p:cNvSpPr>
            <a:spLocks noGrp="1"/>
          </p:cNvSpPr>
          <p:nvPr>
            <p:ph type="title"/>
          </p:nvPr>
        </p:nvSpPr>
        <p:spPr/>
        <p:txBody>
          <a:bodyPr vert="horz" wrap="square" lIns="91440" tIns="45720" rIns="91440" bIns="45720" anchor="b"/>
          <a:lstStyle/>
          <a:p>
            <a:pPr eaLnBrk="1" hangingPunct="1"/>
            <a:r>
              <a:rPr lang="zh-CN" altLang="en-US" sz="3200" dirty="0"/>
              <a:t>3）tar命令示例</a:t>
            </a:r>
          </a:p>
        </p:txBody>
      </p:sp>
      <p:sp>
        <p:nvSpPr>
          <p:cNvPr id="140290" name="内容占位符 2"/>
          <p:cNvSpPr>
            <a:spLocks noGrp="1"/>
          </p:cNvSpPr>
          <p:nvPr>
            <p:ph idx="1"/>
          </p:nvPr>
        </p:nvSpPr>
        <p:spPr>
          <a:xfrm>
            <a:off x="666115" y="2018030"/>
            <a:ext cx="8289290" cy="4114800"/>
          </a:xfrm>
        </p:spPr>
        <p:txBody>
          <a:bodyPr vert="horz" wrap="square" lIns="91440" tIns="45720" rIns="91440" bIns="45720" anchor="t"/>
          <a:lstStyle/>
          <a:p>
            <a:pPr eaLnBrk="1" hangingPunct="1"/>
            <a:r>
              <a:rPr lang="zh-CN" altLang="en-US" sz="2000" dirty="0"/>
              <a:t>（1）使用普通文件作为归档文件。</a:t>
            </a:r>
          </a:p>
          <a:p>
            <a:pPr eaLnBrk="1" hangingPunct="1"/>
            <a:r>
              <a:rPr lang="en-US" altLang="zh-CN" sz="2000" dirty="0"/>
              <a:t>$</a:t>
            </a:r>
            <a:r>
              <a:rPr lang="zh-CN" altLang="en-US" sz="2000" dirty="0"/>
              <a:t> tar </a:t>
            </a:r>
            <a:r>
              <a:rPr lang="en-US" altLang="zh-CN" sz="2000" dirty="0"/>
              <a:t>-</a:t>
            </a:r>
            <a:r>
              <a:rPr lang="zh-CN" altLang="en-US" sz="2000" dirty="0"/>
              <a:t>cvf /tmp/mytar [t-z]*	#创建tar包文档/tmp/mytar</a:t>
            </a:r>
          </a:p>
          <a:p>
            <a:pPr eaLnBrk="1" hangingPunct="1"/>
            <a:r>
              <a:rPr lang="en-US" altLang="zh-CN" sz="2000" dirty="0"/>
              <a:t>$</a:t>
            </a:r>
            <a:r>
              <a:rPr lang="zh-CN" altLang="en-US" sz="2000" dirty="0"/>
              <a:t> tar </a:t>
            </a:r>
            <a:r>
              <a:rPr lang="en-US" altLang="zh-CN" sz="2000" dirty="0"/>
              <a:t>-</a:t>
            </a:r>
            <a:r>
              <a:rPr lang="zh-CN" altLang="en-US" sz="2000" dirty="0"/>
              <a:t>tvf /tmp/mytar		#显示tar包文档/tmp/mytar的目录</a:t>
            </a:r>
          </a:p>
          <a:p>
            <a:pPr eaLnBrk="1" hangingPunct="1"/>
            <a:r>
              <a:rPr lang="en-US" altLang="zh-CN" sz="2000" dirty="0"/>
              <a:t>$</a:t>
            </a:r>
            <a:r>
              <a:rPr lang="zh-CN" altLang="en-US" sz="2000" dirty="0"/>
              <a:t> tar </a:t>
            </a:r>
            <a:r>
              <a:rPr lang="en-US" altLang="zh-CN" sz="2000" dirty="0"/>
              <a:t>-</a:t>
            </a:r>
            <a:r>
              <a:rPr lang="zh-CN" altLang="en-US" sz="2000" dirty="0"/>
              <a:t>xf /tmp/mytar	    #从归档文件/tmp/mytar中提取所有文件</a:t>
            </a:r>
          </a:p>
          <a:p>
            <a:pPr eaLnBrk="1" hangingPunct="1"/>
            <a:r>
              <a:rPr lang="zh-CN" altLang="en-US" sz="2000" dirty="0"/>
              <a:t>（2）使用软盘备份。</a:t>
            </a:r>
          </a:p>
          <a:p>
            <a:pPr eaLnBrk="1" hangingPunct="1"/>
            <a:r>
              <a:rPr lang="en-US" altLang="zh-CN" sz="2000" dirty="0"/>
              <a:t>$</a:t>
            </a:r>
            <a:r>
              <a:rPr lang="zh-CN" altLang="en-US" sz="2000" dirty="0"/>
              <a:t> tar cvf /dev/fd0 mydata hisdata   #将mydata hisdata归档到软盘上</a:t>
            </a:r>
          </a:p>
          <a:p>
            <a:pPr eaLnBrk="1" hangingPunct="1"/>
            <a:r>
              <a:rPr lang="en-US" altLang="zh-CN" sz="2000" dirty="0"/>
              <a:t>$</a:t>
            </a:r>
            <a:r>
              <a:rPr lang="zh-CN" altLang="en-US" sz="2000" dirty="0"/>
              <a:t> tar rvf /dev/fd0 /home/gjshao/*.c	#再向软盘上追加/home/gjshao/*.c</a:t>
            </a:r>
          </a:p>
          <a:p>
            <a:pPr eaLnBrk="1" hangingPunct="1"/>
            <a:r>
              <a:rPr lang="en-US" altLang="zh-CN" sz="2000" dirty="0"/>
              <a:t>$</a:t>
            </a:r>
            <a:r>
              <a:rPr lang="zh-CN" altLang="en-US" sz="2000" dirty="0"/>
              <a:t> tar xvf /dev/fd0 mydata     #从软盘上恢复或提出数据mydata</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标题 1"/>
          <p:cNvSpPr>
            <a:spLocks noGrp="1"/>
          </p:cNvSpPr>
          <p:nvPr>
            <p:ph type="title"/>
          </p:nvPr>
        </p:nvSpPr>
        <p:spPr/>
        <p:txBody>
          <a:bodyPr vert="horz" wrap="square" lIns="91440" tIns="45720" rIns="91440" bIns="45720" anchor="b"/>
          <a:lstStyle/>
          <a:p>
            <a:pPr eaLnBrk="1" hangingPunct="1"/>
            <a:r>
              <a:rPr lang="zh-CN" altLang="en-US" sz="3200" dirty="0"/>
              <a:t>3）tar命令示例</a:t>
            </a:r>
          </a:p>
        </p:txBody>
      </p:sp>
      <p:sp>
        <p:nvSpPr>
          <p:cNvPr id="141314" name="内容占位符 2"/>
          <p:cNvSpPr>
            <a:spLocks noGrp="1"/>
          </p:cNvSpPr>
          <p:nvPr>
            <p:ph idx="1"/>
          </p:nvPr>
        </p:nvSpPr>
        <p:spPr>
          <a:xfrm>
            <a:off x="666115" y="2018030"/>
            <a:ext cx="8289290" cy="4114800"/>
          </a:xfrm>
        </p:spPr>
        <p:txBody>
          <a:bodyPr vert="horz" wrap="square" lIns="91440" tIns="45720" rIns="91440" bIns="45720" anchor="t"/>
          <a:lstStyle/>
          <a:p>
            <a:pPr eaLnBrk="1" hangingPunct="1"/>
            <a:r>
              <a:rPr lang="zh-CN" altLang="en-US" sz="2000" dirty="0"/>
              <a:t>（3）构造和使用压缩tarball</a:t>
            </a:r>
          </a:p>
          <a:p>
            <a:pPr eaLnBrk="1" hangingPunct="1"/>
            <a:r>
              <a:rPr lang="en-US" altLang="zh-CN" sz="2000" dirty="0"/>
              <a:t>$</a:t>
            </a:r>
            <a:r>
              <a:rPr lang="zh-CN" altLang="en-US" sz="2000" dirty="0"/>
              <a:t> tar -cvfz /tmp/mytar.tgz  mydir yourdir hisfile  #创建tgz格式压缩包</a:t>
            </a:r>
          </a:p>
          <a:p>
            <a:pPr eaLnBrk="1" hangingPunct="1"/>
            <a:r>
              <a:rPr lang="en-US" altLang="zh-CN" sz="2000" dirty="0"/>
              <a:t>$</a:t>
            </a:r>
            <a:r>
              <a:rPr lang="zh-CN" altLang="en-US" sz="2000" dirty="0"/>
              <a:t> tar -xvfz /tmp/mytar.tgz mydir 	#从压缩文档中提取数据mydir</a:t>
            </a:r>
          </a:p>
          <a:p>
            <a:pPr eaLnBrk="1" hangingPunct="1"/>
            <a:r>
              <a:rPr lang="en-US" altLang="zh-CN" sz="2000" dirty="0"/>
              <a:t>$</a:t>
            </a:r>
            <a:r>
              <a:rPr lang="zh-CN" altLang="en-US" sz="2000" dirty="0"/>
              <a:t> tar -xvfz /tmp/mytar.tgz 	#从压缩文档中提取所有文件</a:t>
            </a:r>
          </a:p>
          <a:p>
            <a:pPr eaLnBrk="1" hangingPunct="1"/>
            <a:r>
              <a:rPr lang="zh-CN" altLang="en-US" sz="2000" dirty="0"/>
              <a:t>（4）构造和使用bzip2压缩tar包</a:t>
            </a:r>
          </a:p>
          <a:p>
            <a:pPr eaLnBrk="1" hangingPunct="1"/>
            <a:r>
              <a:rPr lang="en-US" altLang="zh-CN" sz="2000" dirty="0"/>
              <a:t>$</a:t>
            </a:r>
            <a:r>
              <a:rPr lang="zh-CN" altLang="en-US" sz="2000" dirty="0"/>
              <a:t> tar -cvfj /tmp/lisi.tbz2 /home/lisi/data #创建bzip2压缩tar包</a:t>
            </a:r>
          </a:p>
          <a:p>
            <a:pPr eaLnBrk="1" hangingPunct="1"/>
            <a:r>
              <a:rPr lang="en-US" altLang="zh-CN" sz="2000" dirty="0"/>
              <a:t>$</a:t>
            </a:r>
            <a:r>
              <a:rPr lang="zh-CN" altLang="en-US" sz="2000" dirty="0"/>
              <a:t> tar -tvfj /tmp/lisi.tbz2 		#查看包中内容</a:t>
            </a:r>
          </a:p>
          <a:p>
            <a:pPr eaLnBrk="1" hangingPunct="1"/>
            <a:r>
              <a:rPr lang="en-US" altLang="zh-CN" sz="2000" dirty="0"/>
              <a:t>$</a:t>
            </a:r>
            <a:r>
              <a:rPr lang="zh-CN" altLang="en-US" sz="2000" dirty="0"/>
              <a:t> tar -xvfj /tmp/lisi.tbz2 	#从压缩文档中提取所有文件</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nchor="b"/>
          <a:lstStyle/>
          <a:p>
            <a:r>
              <a:rPr lang="zh-CN" altLang="en-US"/>
              <a:t>5.2  权限管理命令</a:t>
            </a:r>
          </a:p>
        </p:txBody>
      </p:sp>
      <p:sp>
        <p:nvSpPr>
          <p:cNvPr id="18434" name="内容占位符 2"/>
          <p:cNvSpPr>
            <a:spLocks noGrp="1"/>
          </p:cNvSpPr>
          <p:nvPr>
            <p:ph idx="1"/>
          </p:nvPr>
        </p:nvSpPr>
        <p:spPr/>
        <p:txBody>
          <a:bodyPr anchor="t"/>
          <a:lstStyle/>
          <a:p>
            <a:r>
              <a:rPr lang="zh-CN" altLang="en-US"/>
              <a:t>5.2.1  设置文件创建掩码（umask）</a:t>
            </a:r>
          </a:p>
          <a:p>
            <a:r>
              <a:rPr lang="zh-CN" altLang="en-US"/>
              <a:t>5.2.2  改变文件的权限（chmod）</a:t>
            </a:r>
          </a:p>
          <a:p>
            <a:r>
              <a:rPr lang="zh-CN" altLang="en-US"/>
              <a:t>5.2.3  改变文件的所有者（chown）</a:t>
            </a:r>
          </a:p>
          <a:p>
            <a:r>
              <a:rPr lang="zh-CN" altLang="en-US"/>
              <a:t>5.2.4  改变文件的组（chgrp）</a:t>
            </a:r>
          </a:p>
          <a:p>
            <a:r>
              <a:rPr lang="zh-CN" altLang="en-US"/>
              <a:t>5.2.5  ext2+文件系统的新增属性及其管理</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标题 1"/>
          <p:cNvSpPr>
            <a:spLocks noGrp="1"/>
          </p:cNvSpPr>
          <p:nvPr>
            <p:ph type="title"/>
          </p:nvPr>
        </p:nvSpPr>
        <p:spPr/>
        <p:txBody>
          <a:bodyPr vert="horz" wrap="square" lIns="91440" tIns="45720" rIns="91440" bIns="45720" anchor="b"/>
          <a:lstStyle/>
          <a:p>
            <a:pPr eaLnBrk="1" hangingPunct="1"/>
            <a:r>
              <a:rPr lang="zh-CN" altLang="en-US" sz="3200" dirty="0"/>
              <a:t>3）tar命令示例</a:t>
            </a:r>
          </a:p>
        </p:txBody>
      </p:sp>
      <p:sp>
        <p:nvSpPr>
          <p:cNvPr id="142338" name="内容占位符 2"/>
          <p:cNvSpPr>
            <a:spLocks noGrp="1"/>
          </p:cNvSpPr>
          <p:nvPr>
            <p:ph idx="1"/>
          </p:nvPr>
        </p:nvSpPr>
        <p:spPr>
          <a:xfrm>
            <a:off x="734060" y="2018030"/>
            <a:ext cx="8221345" cy="4114800"/>
          </a:xfrm>
        </p:spPr>
        <p:txBody>
          <a:bodyPr vert="horz" wrap="square" lIns="91440" tIns="45720" rIns="91440" bIns="45720" anchor="t"/>
          <a:lstStyle/>
          <a:p>
            <a:pPr eaLnBrk="1" hangingPunct="1"/>
            <a:r>
              <a:rPr lang="zh-CN" altLang="en-US" sz="2000" dirty="0"/>
              <a:t>（5）使用磁带机进行数据备份</a:t>
            </a:r>
          </a:p>
          <a:p>
            <a:pPr eaLnBrk="1" hangingPunct="1"/>
            <a:r>
              <a:rPr lang="zh-CN" altLang="en-US" sz="2000" dirty="0"/>
              <a:t>##使用磁带机/dev/st0对目录/data内的数据文件进行完整备份</a:t>
            </a:r>
          </a:p>
          <a:p>
            <a:pPr eaLnBrk="1" hangingPunct="1"/>
            <a:r>
              <a:rPr lang="en-US" altLang="zh-CN" sz="2000" dirty="0"/>
              <a:t>$</a:t>
            </a:r>
            <a:r>
              <a:rPr lang="zh-CN" altLang="en-US" sz="2000" dirty="0"/>
              <a:t> tar -cvf /tmp/st0 /data</a:t>
            </a:r>
          </a:p>
          <a:p>
            <a:pPr eaLnBrk="1" hangingPunct="1"/>
            <a:r>
              <a:rPr lang="zh-CN" altLang="en-US" sz="2000" dirty="0"/>
              <a:t>##使用磁带机/dev/st0对目录/data中2天内修改过的数据文件进行增量备份</a:t>
            </a:r>
          </a:p>
          <a:p>
            <a:pPr eaLnBrk="1" hangingPunct="1"/>
            <a:r>
              <a:rPr lang="en-US" altLang="zh-CN" sz="2000" dirty="0"/>
              <a:t>$</a:t>
            </a:r>
            <a:r>
              <a:rPr lang="zh-CN" altLang="en-US" sz="2000" dirty="0"/>
              <a:t> find /data -mtime 2 -print &gt; /tmp/tar_list 	#首先得到文件列表</a:t>
            </a:r>
          </a:p>
          <a:p>
            <a:pPr eaLnBrk="1" hangingPunct="1"/>
            <a:r>
              <a:rPr lang="en-US" altLang="zh-CN" sz="2000" dirty="0"/>
              <a:t>$</a:t>
            </a:r>
            <a:r>
              <a:rPr lang="zh-CN" altLang="en-US" sz="2000" dirty="0"/>
              <a:t> tar -rvf /dev/st0 -T /dev/tar_list 	#增量备份（追加）</a:t>
            </a:r>
          </a:p>
          <a:p>
            <a:pPr eaLnBrk="1" hangingPunct="1"/>
            <a:r>
              <a:rPr lang="zh-CN" altLang="en-US" sz="2000" dirty="0"/>
              <a:t>##增量备份过程可以统一为</a:t>
            </a:r>
          </a:p>
          <a:p>
            <a:pPr eaLnBrk="1" hangingPunct="1"/>
            <a:r>
              <a:rPr lang="en-US" altLang="zh-CN" sz="2000" dirty="0"/>
              <a:t>$</a:t>
            </a:r>
            <a:r>
              <a:rPr lang="zh-CN" altLang="en-US" sz="2000" dirty="0"/>
              <a:t> find /data -mtime 2 -print | tar -rvf /dev/st0 -T -  #-表示标准输入</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标题 1"/>
          <p:cNvSpPr>
            <a:spLocks noGrp="1"/>
          </p:cNvSpPr>
          <p:nvPr>
            <p:ph type="title"/>
          </p:nvPr>
        </p:nvSpPr>
        <p:spPr/>
        <p:txBody>
          <a:bodyPr vert="horz" wrap="square" lIns="91440" tIns="45720" rIns="91440" bIns="45720" anchor="b"/>
          <a:lstStyle/>
          <a:p>
            <a:pPr eaLnBrk="1" hangingPunct="1"/>
            <a:r>
              <a:rPr lang="zh-CN" altLang="en-US" sz="3200" dirty="0"/>
              <a:t>5.6.3  文件系统备份与复制命令（cpio）</a:t>
            </a:r>
          </a:p>
        </p:txBody>
      </p:sp>
      <p:sp>
        <p:nvSpPr>
          <p:cNvPr id="143362" name="内容占位符 2"/>
          <p:cNvSpPr>
            <a:spLocks noGrp="1"/>
          </p:cNvSpPr>
          <p:nvPr>
            <p:ph idx="1"/>
          </p:nvPr>
        </p:nvSpPr>
        <p:spPr/>
        <p:txBody>
          <a:bodyPr vert="horz" wrap="square" lIns="91440" tIns="45720" rIns="91440" bIns="45720" anchor="t"/>
          <a:lstStyle/>
          <a:p>
            <a:pPr eaLnBrk="1" hangingPunct="1"/>
            <a:r>
              <a:rPr lang="zh-CN" altLang="en-US" sz="2000" dirty="0"/>
              <a:t>1）功能及用法</a:t>
            </a:r>
          </a:p>
          <a:p>
            <a:pPr eaLnBrk="1" hangingPunct="1"/>
            <a:r>
              <a:rPr lang="zh-CN" altLang="en-US" sz="2000" dirty="0"/>
              <a:t>cpio是UNIX/Linux支持的另一类备份工具。</a:t>
            </a:r>
          </a:p>
          <a:p>
            <a:pPr eaLnBrk="1" hangingPunct="1"/>
            <a:r>
              <a:rPr lang="zh-CN" altLang="en-US" sz="2000" dirty="0"/>
              <a:t>它的功能也是把指定的文件进行归档，形成归档文件。</a:t>
            </a:r>
          </a:p>
          <a:p>
            <a:pPr eaLnBrk="1" hangingPunct="1"/>
            <a:r>
              <a:rPr lang="zh-CN" altLang="en-US" sz="2000" dirty="0"/>
              <a:t>若归档文件是设备，cpio也将以裸方式使用它，设备上原来的内容将被覆盖。</a:t>
            </a:r>
          </a:p>
          <a:p>
            <a:pPr eaLnBrk="1" hangingPunct="1"/>
            <a:r>
              <a:rPr lang="zh-CN" altLang="en-US" sz="2000" dirty="0"/>
              <a:t>cpio所使用的档案格式与tar格式不同，两者不能交换使用。</a:t>
            </a:r>
          </a:p>
          <a:p>
            <a:pPr eaLnBrk="1" hangingPunct="1"/>
            <a:r>
              <a:rPr lang="zh-CN" altLang="en-US" sz="2000" dirty="0"/>
              <a:t>cpio有三种工作模式，分别是归档模式（copy-out）、提取模式（copy-in）和直接复制模式（copy-pass）。</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标题 1"/>
          <p:cNvSpPr>
            <a:spLocks noGrp="1"/>
          </p:cNvSpPr>
          <p:nvPr>
            <p:ph type="title"/>
          </p:nvPr>
        </p:nvSpPr>
        <p:spPr/>
        <p:txBody>
          <a:bodyPr vert="horz" wrap="square" lIns="91440" tIns="45720" rIns="91440" bIns="45720" anchor="b"/>
          <a:lstStyle/>
          <a:p>
            <a:pPr eaLnBrk="1" hangingPunct="1"/>
            <a:r>
              <a:rPr lang="zh-CN" altLang="en-US" sz="3200" dirty="0"/>
              <a:t>3．文件系统备份与复制命令（cpio）</a:t>
            </a:r>
          </a:p>
        </p:txBody>
      </p:sp>
      <p:sp>
        <p:nvSpPr>
          <p:cNvPr id="144386" name="内容占位符 2"/>
          <p:cNvSpPr>
            <a:spLocks noGrp="1"/>
          </p:cNvSpPr>
          <p:nvPr>
            <p:ph idx="1"/>
          </p:nvPr>
        </p:nvSpPr>
        <p:spPr/>
        <p:txBody>
          <a:bodyPr vert="horz" wrap="square" lIns="91440" tIns="45720" rIns="91440" bIns="45720" anchor="t"/>
          <a:lstStyle/>
          <a:p>
            <a:pPr eaLnBrk="1" hangingPunct="1"/>
            <a:r>
              <a:rPr lang="zh-CN" altLang="en-US" sz="2000" dirty="0"/>
              <a:t>当以归档模式工作时，它从标准输入读取每行一个的文件名列表，然后根据文件名从系统中读取文件内容，并把它们连同文件内容输出到标准输出上。因此，当使用该模式时常采用I/O重定向的办法来进行：将输入重定向为cpio提供要备份的文件名列表，将输出重定向将备份结果保存到指定文件中。使用这种模式的典型做法是使用（带有参数-depth的）find命令来为cpio构造文件名列表，这样做可以绕过目录权限而处理其中的文件，从而可以极小化所遇到的不可读、不可搜索目录而带来的权限问题。</a:t>
            </a:r>
          </a:p>
          <a:p>
            <a:pPr eaLnBrk="1" hangingPunct="1"/>
            <a:r>
              <a:rPr lang="zh-CN" altLang="en-US" sz="2000" dirty="0"/>
              <a:t>当以提取模式工作时，它将从标准输入上读取归档文件，命令行上所有非参数、非选项内容都将视为归档文件名。它既可提取档案内的文件内容，也可列文件名目录。</a:t>
            </a:r>
          </a:p>
          <a:p>
            <a:pPr eaLnBrk="1" hangingPunct="1"/>
            <a:r>
              <a:rPr lang="zh-CN" altLang="en-US" sz="2000" dirty="0"/>
              <a:t>在直接复制模式，它按照归档和提取方式将指定文件或目录从一个位置复制到另一个位置，而并不真正使用归档文件。</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标题 1"/>
          <p:cNvSpPr>
            <a:spLocks noGrp="1"/>
          </p:cNvSpPr>
          <p:nvPr>
            <p:ph type="title"/>
          </p:nvPr>
        </p:nvSpPr>
        <p:spPr/>
        <p:txBody>
          <a:bodyPr vert="horz" wrap="square" lIns="91440" tIns="45720" rIns="91440" bIns="45720" anchor="b"/>
          <a:lstStyle/>
          <a:p>
            <a:pPr eaLnBrk="1" hangingPunct="1"/>
            <a:r>
              <a:rPr lang="zh-CN" altLang="en-US" sz="3200" dirty="0">
                <a:sym typeface="宋体" panose="02010600030101010101" pitchFamily="2" charset="-122"/>
              </a:rPr>
              <a:t>3．文件系统备份与复制命令（cpio）</a:t>
            </a:r>
            <a:endParaRPr lang="zh-CN" altLang="en-US" sz="3200" dirty="0"/>
          </a:p>
        </p:txBody>
      </p:sp>
      <p:sp>
        <p:nvSpPr>
          <p:cNvPr id="145410" name="内容占位符 2"/>
          <p:cNvSpPr>
            <a:spLocks noGrp="1"/>
          </p:cNvSpPr>
          <p:nvPr>
            <p:ph idx="1"/>
          </p:nvPr>
        </p:nvSpPr>
        <p:spPr/>
        <p:txBody>
          <a:bodyPr vert="horz" wrap="square" lIns="91440" tIns="45720" rIns="91440" bIns="45720" anchor="t"/>
          <a:lstStyle/>
          <a:p>
            <a:pPr eaLnBrk="1" hangingPunct="1"/>
            <a:r>
              <a:rPr lang="zh-CN" altLang="en-US" sz="2000" dirty="0"/>
              <a:t>基本用法如下：</a:t>
            </a:r>
          </a:p>
          <a:p>
            <a:pPr lvl="1" eaLnBrk="1" hangingPunct="1"/>
            <a:r>
              <a:rPr lang="zh-CN" altLang="en-US" sz="1750" dirty="0"/>
              <a:t>cpio -o [-aBuvV]  [-c] [-O archive ] [ &lt; filelist] [ &gt; archive ]</a:t>
            </a:r>
          </a:p>
          <a:p>
            <a:pPr lvl="1" eaLnBrk="1" hangingPunct="1"/>
            <a:r>
              <a:rPr lang="zh-CN" altLang="en-US" sz="1750" dirty="0"/>
              <a:t>cpio -i [-ABcdfkqrtuv] [-I archive ] [patterns] [ &lt; archive ]</a:t>
            </a:r>
          </a:p>
          <a:p>
            <a:pPr lvl="1" eaLnBrk="1" hangingPunct="1"/>
            <a:r>
              <a:rPr lang="zh-CN" altLang="en-US" sz="1750" dirty="0"/>
              <a:t>cpio -p [ -adruv ]  dir &lt; filelist</a:t>
            </a:r>
          </a:p>
          <a:p>
            <a:pPr eaLnBrk="1" hangingPunct="1"/>
            <a:r>
              <a:rPr lang="zh-CN" altLang="en-US" sz="2000" dirty="0"/>
              <a:t>2）参数说明</a:t>
            </a:r>
          </a:p>
          <a:p>
            <a:pPr eaLnBrk="1" hangingPunct="1"/>
            <a:r>
              <a:rPr lang="zh-CN" altLang="en-US" sz="2000" dirty="0"/>
              <a:t>cpio的参数也分为功能和修饰参数，分别如表5-2</a:t>
            </a:r>
            <a:r>
              <a:rPr lang="en-US" altLang="zh-CN" sz="2000" dirty="0"/>
              <a:t>3</a:t>
            </a:r>
            <a:r>
              <a:rPr lang="zh-CN" altLang="en-US" sz="2000" dirty="0"/>
              <a:t>和表5-2</a:t>
            </a:r>
            <a:r>
              <a:rPr lang="en-US" altLang="zh-CN" sz="2000" dirty="0"/>
              <a:t>4</a:t>
            </a:r>
            <a:r>
              <a:rPr lang="zh-CN" altLang="en-US" sz="2000" dirty="0"/>
              <a:t>所示。</a:t>
            </a:r>
          </a:p>
        </p:txBody>
      </p:sp>
      <p:graphicFrame>
        <p:nvGraphicFramePr>
          <p:cNvPr id="4" name="表格 3"/>
          <p:cNvGraphicFramePr/>
          <p:nvPr>
            <p:custDataLst>
              <p:tags r:id="rId1"/>
            </p:custDataLst>
          </p:nvPr>
        </p:nvGraphicFramePr>
        <p:xfrm>
          <a:off x="1652905" y="4294505"/>
          <a:ext cx="6259830" cy="1838325"/>
        </p:xfrm>
        <a:graphic>
          <a:graphicData uri="http://schemas.openxmlformats.org/drawingml/2006/table">
            <a:tbl>
              <a:tblPr firstRow="1" bandRow="1">
                <a:tableStyleId>{5940675A-B579-460E-94D1-54222C63F5DA}</a:tableStyleId>
              </a:tblPr>
              <a:tblGrid>
                <a:gridCol w="1897380">
                  <a:extLst>
                    <a:ext uri="{9D8B030D-6E8A-4147-A177-3AD203B41FA5}">
                      <a16:colId xmlns:a16="http://schemas.microsoft.com/office/drawing/2014/main" val="20000"/>
                    </a:ext>
                  </a:extLst>
                </a:gridCol>
                <a:gridCol w="4362450">
                  <a:extLst>
                    <a:ext uri="{9D8B030D-6E8A-4147-A177-3AD203B41FA5}">
                      <a16:colId xmlns:a16="http://schemas.microsoft.com/office/drawing/2014/main" val="20001"/>
                    </a:ext>
                  </a:extLst>
                </a:gridCol>
              </a:tblGrid>
              <a:tr h="367665">
                <a:tc>
                  <a:txBody>
                    <a:bodyPr/>
                    <a:lstStyle/>
                    <a:p>
                      <a:pPr algn="ctr">
                        <a:buNone/>
                      </a:pPr>
                      <a:r>
                        <a:rPr lang="en-US" sz="2000">
                          <a:solidFill>
                            <a:srgbClr val="000000"/>
                          </a:solidFill>
                          <a:latin typeface="Times New Roman" panose="02020603050405020304" pitchFamily="18" charset="0"/>
                          <a:cs typeface="Times New Roman" panose="02020603050405020304" pitchFamily="18" charset="0"/>
                        </a:rPr>
                        <a:t>参</a:t>
                      </a:r>
                      <a:r>
                        <a:rPr lang="en-US" sz="2000">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en-US" sz="2000">
                          <a:solidFill>
                            <a:srgbClr val="000000"/>
                          </a:solidFill>
                          <a:latin typeface="Times New Roman" panose="02020603050405020304" pitchFamily="18" charset="0"/>
                          <a:cs typeface="Times New Roman" panose="02020603050405020304" pitchFamily="18" charset="0"/>
                        </a:rPr>
                        <a:t>数</a:t>
                      </a:r>
                      <a:endParaRPr lang="en-US" alt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79705">
                        <a:buNone/>
                      </a:pPr>
                      <a:r>
                        <a:rPr lang="en-US" sz="2000">
                          <a:solidFill>
                            <a:srgbClr val="000000"/>
                          </a:solidFill>
                          <a:latin typeface="Times New Roman" panose="02020603050405020304" pitchFamily="18" charset="0"/>
                          <a:cs typeface="Times New Roman" panose="02020603050405020304" pitchFamily="18" charset="0"/>
                        </a:rPr>
                        <a:t>功</a:t>
                      </a:r>
                      <a:r>
                        <a:rPr lang="en-US" sz="2000">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en-US" sz="2000">
                          <a:solidFill>
                            <a:srgbClr val="000000"/>
                          </a:solidFill>
                          <a:latin typeface="Times New Roman" panose="02020603050405020304" pitchFamily="18" charset="0"/>
                          <a:cs typeface="Times New Roman" panose="02020603050405020304" pitchFamily="18" charset="0"/>
                        </a:rPr>
                        <a:t>能</a:t>
                      </a:r>
                      <a:endParaRPr lang="en-US" alt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7665">
                <a:tc>
                  <a:txBody>
                    <a:bodyPr/>
                    <a:lstStyle/>
                    <a:p>
                      <a:pPr algn="ctr">
                        <a:buNone/>
                      </a:pPr>
                      <a:r>
                        <a:rPr lang="en-US" sz="2000">
                          <a:solidFill>
                            <a:srgbClr val="000000"/>
                          </a:solidFill>
                          <a:latin typeface="Times New Roman" panose="02020603050405020304" pitchFamily="18" charset="0"/>
                          <a:cs typeface="Times New Roman" panose="02020603050405020304" pitchFamily="18" charset="0"/>
                        </a:rPr>
                        <a:t>-o</a:t>
                      </a:r>
                      <a:endParaRPr lang="en-US" alt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79705">
                        <a:buNone/>
                      </a:pPr>
                      <a:r>
                        <a:rPr lang="en-US" sz="2000">
                          <a:solidFill>
                            <a:srgbClr val="000000"/>
                          </a:solidFill>
                          <a:latin typeface="Times New Roman" panose="02020603050405020304" pitchFamily="18" charset="0"/>
                          <a:cs typeface="Times New Roman" panose="02020603050405020304" pitchFamily="18" charset="0"/>
                        </a:rPr>
                        <a:t>归档模式</a:t>
                      </a:r>
                      <a:r>
                        <a:rPr lang="en-US" sz="20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sz="2000">
                          <a:solidFill>
                            <a:srgbClr val="000000"/>
                          </a:solidFill>
                          <a:latin typeface="Times New Roman" panose="02020603050405020304" pitchFamily="18" charset="0"/>
                          <a:cs typeface="Times New Roman" panose="02020603050405020304" pitchFamily="18" charset="0"/>
                        </a:rPr>
                        <a:t>copy-out</a:t>
                      </a:r>
                      <a:endParaRPr lang="en-US" alt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7665">
                <a:tc>
                  <a:txBody>
                    <a:bodyPr/>
                    <a:lstStyle/>
                    <a:p>
                      <a:pPr algn="ctr">
                        <a:buNone/>
                      </a:pPr>
                      <a:r>
                        <a:rPr lang="en-US" sz="2000">
                          <a:solidFill>
                            <a:srgbClr val="000000"/>
                          </a:solidFill>
                          <a:latin typeface="Times New Roman" panose="02020603050405020304" pitchFamily="18" charset="0"/>
                          <a:cs typeface="Times New Roman" panose="02020603050405020304" pitchFamily="18" charset="0"/>
                        </a:rPr>
                        <a:t>-</a:t>
                      </a:r>
                      <a:r>
                        <a:rPr lang="en-US" sz="2000">
                          <a:solidFill>
                            <a:srgbClr val="000000"/>
                          </a:solidFill>
                          <a:latin typeface="宋体" panose="02010600030101010101" pitchFamily="2" charset="-122"/>
                          <a:ea typeface="宋体" panose="02010600030101010101" pitchFamily="2" charset="-122"/>
                          <a:cs typeface="宋体" panose="02010600030101010101" pitchFamily="2" charset="-122"/>
                        </a:rPr>
                        <a:t>i</a:t>
                      </a:r>
                      <a:endParaRPr lang="en-US" alt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79705">
                        <a:buNone/>
                      </a:pPr>
                      <a:r>
                        <a:rPr lang="en-US" sz="2000">
                          <a:solidFill>
                            <a:srgbClr val="000000"/>
                          </a:solidFill>
                          <a:latin typeface="Times New Roman" panose="02020603050405020304" pitchFamily="18" charset="0"/>
                          <a:cs typeface="Times New Roman" panose="02020603050405020304" pitchFamily="18" charset="0"/>
                        </a:rPr>
                        <a:t>提取模式</a:t>
                      </a:r>
                      <a:r>
                        <a:rPr lang="en-US" sz="20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sz="2000">
                          <a:solidFill>
                            <a:srgbClr val="000000"/>
                          </a:solidFill>
                          <a:latin typeface="Times New Roman" panose="02020603050405020304" pitchFamily="18" charset="0"/>
                          <a:cs typeface="Times New Roman" panose="02020603050405020304" pitchFamily="18" charset="0"/>
                        </a:rPr>
                        <a:t>copy-in</a:t>
                      </a:r>
                      <a:endParaRPr lang="en-US" alt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7665">
                <a:tc>
                  <a:txBody>
                    <a:bodyPr/>
                    <a:lstStyle/>
                    <a:p>
                      <a:pPr algn="ctr">
                        <a:buNone/>
                      </a:pPr>
                      <a:r>
                        <a:rPr lang="en-US" sz="2000">
                          <a:solidFill>
                            <a:srgbClr val="000000"/>
                          </a:solidFill>
                          <a:latin typeface="Times New Roman" panose="02020603050405020304" pitchFamily="18" charset="0"/>
                          <a:cs typeface="Times New Roman" panose="02020603050405020304" pitchFamily="18" charset="0"/>
                        </a:rPr>
                        <a:t>-p</a:t>
                      </a:r>
                      <a:endParaRPr lang="en-US" alt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79705">
                        <a:buNone/>
                      </a:pPr>
                      <a:r>
                        <a:rPr lang="en-US" sz="2000">
                          <a:solidFill>
                            <a:srgbClr val="000000"/>
                          </a:solidFill>
                          <a:latin typeface="Times New Roman" panose="02020603050405020304" pitchFamily="18" charset="0"/>
                          <a:cs typeface="Times New Roman" panose="02020603050405020304" pitchFamily="18" charset="0"/>
                        </a:rPr>
                        <a:t>直接复制模式</a:t>
                      </a:r>
                      <a:r>
                        <a:rPr lang="en-US" sz="20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sz="2000">
                          <a:solidFill>
                            <a:srgbClr val="000000"/>
                          </a:solidFill>
                          <a:latin typeface="Times New Roman" panose="02020603050405020304" pitchFamily="18" charset="0"/>
                          <a:cs typeface="Times New Roman" panose="02020603050405020304" pitchFamily="18" charset="0"/>
                        </a:rPr>
                        <a:t>copy-pass</a:t>
                      </a:r>
                      <a:endParaRPr lang="en-US" alt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7665">
                <a:tc>
                  <a:txBody>
                    <a:bodyPr/>
                    <a:lstStyle/>
                    <a:p>
                      <a:pPr algn="ctr">
                        <a:buNone/>
                      </a:pPr>
                      <a:r>
                        <a:rPr lang="en-US" sz="2000">
                          <a:solidFill>
                            <a:srgbClr val="000000"/>
                          </a:solidFill>
                          <a:latin typeface="Times New Roman" panose="02020603050405020304" pitchFamily="18" charset="0"/>
                          <a:cs typeface="Times New Roman" panose="02020603050405020304" pitchFamily="18" charset="0"/>
                        </a:rPr>
                        <a:t>-t</a:t>
                      </a:r>
                      <a:endParaRPr lang="en-US" alt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79705">
                        <a:buNone/>
                      </a:pPr>
                      <a:r>
                        <a:rPr lang="en-US" sz="2000">
                          <a:solidFill>
                            <a:srgbClr val="000000"/>
                          </a:solidFill>
                          <a:latin typeface="宋体" panose="02010600030101010101" pitchFamily="2" charset="-122"/>
                          <a:ea typeface="宋体" panose="02010600030101010101" pitchFamily="2" charset="-122"/>
                          <a:cs typeface="宋体" panose="02010600030101010101" pitchFamily="2" charset="-122"/>
                        </a:rPr>
                        <a:t>列文档目录（与</a:t>
                      </a:r>
                      <a:r>
                        <a:rPr lang="en-US" sz="2000">
                          <a:solidFill>
                            <a:srgbClr val="000000"/>
                          </a:solidFill>
                          <a:latin typeface="Times New Roman" panose="02020603050405020304" pitchFamily="18" charset="0"/>
                          <a:cs typeface="Times New Roman" panose="02020603050405020304" pitchFamily="18" charset="0"/>
                        </a:rPr>
                        <a:t>-i</a:t>
                      </a:r>
                      <a:r>
                        <a:rPr lang="en-US" sz="2000">
                          <a:solidFill>
                            <a:srgbClr val="000000"/>
                          </a:solidFill>
                          <a:latin typeface="宋体" panose="02010600030101010101" pitchFamily="2" charset="-122"/>
                          <a:ea typeface="宋体" panose="02010600030101010101" pitchFamily="2" charset="-122"/>
                          <a:cs typeface="宋体" panose="02010600030101010101" pitchFamily="2" charset="-122"/>
                        </a:rPr>
                        <a:t>配合使用）</a:t>
                      </a:r>
                      <a:endParaRPr lang="en-US" altLang="en-US" sz="2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标题 1"/>
          <p:cNvSpPr>
            <a:spLocks noGrp="1"/>
          </p:cNvSpPr>
          <p:nvPr>
            <p:ph type="title"/>
          </p:nvPr>
        </p:nvSpPr>
        <p:spPr/>
        <p:txBody>
          <a:bodyPr vert="horz" wrap="square" lIns="91440" tIns="45720" rIns="91440" bIns="45720" anchor="b"/>
          <a:lstStyle/>
          <a:p>
            <a:pPr eaLnBrk="1" hangingPunct="1"/>
            <a:r>
              <a:rPr lang="zh-CN" altLang="en-US" sz="3200" dirty="0">
                <a:sym typeface="宋体" panose="02010600030101010101" pitchFamily="2" charset="-122"/>
              </a:rPr>
              <a:t>3．文件系统备份与复制命令（cpio）</a:t>
            </a:r>
            <a:endParaRPr lang="zh-CN" altLang="en-US" sz="3200" dirty="0"/>
          </a:p>
        </p:txBody>
      </p:sp>
      <p:graphicFrame>
        <p:nvGraphicFramePr>
          <p:cNvPr id="2" name="表格 1"/>
          <p:cNvGraphicFramePr>
            <a:graphicFrameLocks noGrp="1"/>
          </p:cNvGraphicFramePr>
          <p:nvPr>
            <p:custDataLst>
              <p:tags r:id="rId1"/>
            </p:custDataLst>
          </p:nvPr>
        </p:nvGraphicFramePr>
        <p:xfrm>
          <a:off x="797560" y="1808480"/>
          <a:ext cx="7731125" cy="4203388"/>
        </p:xfrm>
        <a:graphic>
          <a:graphicData uri="http://schemas.openxmlformats.org/drawingml/2006/table">
            <a:tbl>
              <a:tblPr/>
              <a:tblGrid>
                <a:gridCol w="1558925">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2746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a:t>
                      </a: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a:t>
                      </a: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能</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重置存取时间</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向归档文件追加内容，用于归档模式</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需要时创建目录</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87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复制</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与指定模式不匹配的文件，常规情况下是</a:t>
                      </a: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复制</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匹配文件</a:t>
                      </a:r>
                      <a:endPar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指定归档文件名，而不使用标准</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I/O</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 archive</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提取模式时，指定归档文件名而不使用标准设备</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如果</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有可能，链接文件而不复制它们</a:t>
                      </a:r>
                      <a:endPar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4927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--no-absolute-filenames</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提取模式时，使用当前路径而非绝对路径</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2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 archive</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归档模式时，指定归档文件名，而不使用标准设备</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不显示复制的块数等工作信息</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以交互方式，由用户更改文件名</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列文档目录（与</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配合使用）</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无条件</a:t>
                      </a: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复制</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。当覆盖已存在文件</a:t>
                      </a: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时</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不进行提示</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标题 1"/>
          <p:cNvSpPr>
            <a:spLocks noGrp="1"/>
          </p:cNvSpPr>
          <p:nvPr>
            <p:ph type="title"/>
          </p:nvPr>
        </p:nvSpPr>
        <p:spPr/>
        <p:txBody>
          <a:bodyPr vert="horz" wrap="square" lIns="91440" tIns="45720" rIns="91440" bIns="45720" anchor="b"/>
          <a:lstStyle/>
          <a:p>
            <a:pPr eaLnBrk="1" hangingPunct="1"/>
            <a:r>
              <a:rPr lang="zh-CN" altLang="en-US" sz="3200" dirty="0">
                <a:sym typeface="宋体" panose="02010600030101010101" pitchFamily="2" charset="-122"/>
              </a:rPr>
              <a:t>3．文件系统备份与复制命令（cpio）</a:t>
            </a:r>
            <a:endParaRPr lang="zh-CN" altLang="en-US" sz="3200" dirty="0"/>
          </a:p>
        </p:txBody>
      </p:sp>
      <p:sp>
        <p:nvSpPr>
          <p:cNvPr id="147458" name="内容占位符 2"/>
          <p:cNvSpPr>
            <a:spLocks noGrp="1"/>
          </p:cNvSpPr>
          <p:nvPr>
            <p:ph idx="1"/>
          </p:nvPr>
        </p:nvSpPr>
        <p:spPr/>
        <p:txBody>
          <a:bodyPr vert="horz" wrap="square" lIns="91440" tIns="45720" rIns="91440" bIns="45720" anchor="t"/>
          <a:lstStyle/>
          <a:p>
            <a:pPr eaLnBrk="1" hangingPunct="1"/>
            <a:r>
              <a:rPr lang="zh-CN" altLang="en-US" sz="2400" dirty="0">
                <a:sym typeface="+mn-ea"/>
              </a:rPr>
              <a:t>#将当前目录下的所有*.txt文件归档到软盘</a:t>
            </a:r>
            <a:endParaRPr lang="zh-CN" altLang="en-US" sz="2400" dirty="0"/>
          </a:p>
          <a:p>
            <a:pPr eaLnBrk="1" hangingPunct="1"/>
            <a:r>
              <a:rPr lang="en-US" altLang="zh-CN" sz="2400" dirty="0"/>
              <a:t>$</a:t>
            </a:r>
            <a:r>
              <a:rPr lang="zh-CN" altLang="en-US" sz="2400" dirty="0"/>
              <a:t> ls *.txt | cpio -ov &gt; /dev/fd0 </a:t>
            </a:r>
          </a:p>
          <a:p>
            <a:pPr eaLnBrk="1" hangingPunct="1"/>
            <a:r>
              <a:rPr lang="zh-CN" altLang="en-US" sz="2400" dirty="0">
                <a:sym typeface="+mn-ea"/>
              </a:rPr>
              <a:t>#列出归档文件/dev/fd0中的内容</a:t>
            </a:r>
            <a:endParaRPr lang="zh-CN" altLang="en-US" sz="2400" dirty="0"/>
          </a:p>
          <a:p>
            <a:pPr eaLnBrk="1" hangingPunct="1"/>
            <a:r>
              <a:rPr lang="en-US" altLang="zh-CN" sz="2400" dirty="0"/>
              <a:t>$</a:t>
            </a:r>
            <a:r>
              <a:rPr lang="zh-CN" altLang="en-US" sz="2400" dirty="0"/>
              <a:t> cpio -itv &lt; /dev/fd0</a:t>
            </a:r>
          </a:p>
          <a:p>
            <a:pPr eaLnBrk="1" hangingPunct="1"/>
            <a:r>
              <a:rPr lang="zh-CN" altLang="en-US" sz="2400" dirty="0">
                <a:sym typeface="+mn-ea"/>
              </a:rPr>
              <a:t>#从归档文件myarchv中提取文件，并采用交互式</a:t>
            </a:r>
            <a:endParaRPr lang="zh-CN" altLang="en-US" sz="2400" dirty="0"/>
          </a:p>
          <a:p>
            <a:pPr eaLnBrk="1" hangingPunct="1"/>
            <a:r>
              <a:rPr lang="en-US" altLang="zh-CN" sz="2400" dirty="0"/>
              <a:t>$</a:t>
            </a:r>
            <a:r>
              <a:rPr lang="zh-CN" altLang="en-US" sz="2400" dirty="0"/>
              <a:t> cpio -ir "*.txt" &lt; myarchv </a:t>
            </a:r>
          </a:p>
          <a:p>
            <a:pPr eaLnBrk="1" hangingPunct="1"/>
            <a:r>
              <a:rPr lang="zh-CN" altLang="en-US" sz="2400" dirty="0">
                <a:sym typeface="+mn-ea"/>
              </a:rPr>
              <a:t>#将当前目录中所有文件归档到磁带/dev/st0</a:t>
            </a:r>
            <a:endParaRPr lang="zh-CN" altLang="en-US" sz="2400" dirty="0"/>
          </a:p>
          <a:p>
            <a:pPr eaLnBrk="1" hangingPunct="1"/>
            <a:r>
              <a:rPr lang="en-US" altLang="zh-CN" sz="2400" dirty="0"/>
              <a:t>$</a:t>
            </a:r>
            <a:r>
              <a:rPr lang="zh-CN" altLang="en-US" sz="2400" dirty="0"/>
              <a:t> find . -print | cpio -ov -O /dev/st0</a:t>
            </a:r>
          </a:p>
          <a:p>
            <a:pPr eaLnBrk="1" hangingPunct="1"/>
            <a:r>
              <a:rPr lang="zh-CN" altLang="en-US" sz="2400" dirty="0">
                <a:sym typeface="+mn-ea"/>
              </a:rPr>
              <a:t>#查到磁带/dev/st0上的归档目录</a:t>
            </a:r>
            <a:endParaRPr lang="zh-CN" altLang="en-US" sz="2400" dirty="0"/>
          </a:p>
          <a:p>
            <a:pPr eaLnBrk="1" hangingPunct="1"/>
            <a:r>
              <a:rPr lang="en-US" altLang="zh-CN" sz="2400" dirty="0"/>
              <a:t>$</a:t>
            </a:r>
            <a:r>
              <a:rPr lang="zh-CN" altLang="en-US" sz="2400" dirty="0"/>
              <a:t> cpio -itv -I /dev/st0</a:t>
            </a:r>
          </a:p>
        </p:txBody>
      </p:sp>
      <p:sp>
        <p:nvSpPr>
          <p:cNvPr id="5" name="圆角矩形 4"/>
          <p:cNvSpPr/>
          <p:nvPr/>
        </p:nvSpPr>
        <p:spPr>
          <a:xfrm>
            <a:off x="1444625" y="6375400"/>
            <a:ext cx="811213" cy="44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hlinkClick r:id="rId2" action="ppaction://hlinksldjump"/>
              </a:rPr>
              <a:t>返回</a:t>
            </a: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ym typeface="宋体" panose="02010600030101010101" pitchFamily="2" charset="-122"/>
              </a:rPr>
              <a:t>3．文件系统备份与复制命令（cpio）</a:t>
            </a:r>
            <a:endParaRPr lang="zh-CN" altLang="en-US" sz="3600"/>
          </a:p>
        </p:txBody>
      </p:sp>
      <p:sp>
        <p:nvSpPr>
          <p:cNvPr id="3" name="内容占位符 2"/>
          <p:cNvSpPr>
            <a:spLocks noGrp="1"/>
          </p:cNvSpPr>
          <p:nvPr>
            <p:ph idx="1"/>
          </p:nvPr>
        </p:nvSpPr>
        <p:spPr/>
        <p:txBody>
          <a:bodyPr/>
          <a:lstStyle/>
          <a:p>
            <a:r>
              <a:rPr lang="zh-CN" altLang="en-US" sz="2800">
                <a:sym typeface="+mn-ea"/>
              </a:rPr>
              <a:t>#</a:t>
            </a:r>
            <a:r>
              <a:rPr lang="en-US" altLang="zh-CN" sz="2800">
                <a:sym typeface="+mn-ea"/>
              </a:rPr>
              <a:t>#</a:t>
            </a:r>
            <a:r>
              <a:rPr lang="zh-CN" altLang="en-US" sz="2800">
                <a:sym typeface="+mn-ea"/>
              </a:rPr>
              <a:t>从kernel-doc-*.rpm中提取所有文件</a:t>
            </a:r>
            <a:endParaRPr lang="zh-CN" altLang="en-US" sz="2800"/>
          </a:p>
          <a:p>
            <a:pPr lvl="1"/>
            <a:r>
              <a:rPr lang="zh-CN" altLang="en-US" sz="2450"/>
              <a:t>$ rpm2cpio kernel-doc-*.rpm | cpio -diumv</a:t>
            </a:r>
          </a:p>
          <a:p>
            <a:r>
              <a:rPr lang="en-US" altLang="zh-CN" sz="2800"/>
              <a:t>##</a:t>
            </a:r>
            <a:r>
              <a:rPr lang="zh-CN" altLang="zh-CN" sz="2800"/>
              <a:t>或</a:t>
            </a:r>
            <a:endParaRPr lang="zh-CN" altLang="en-US" sz="2800"/>
          </a:p>
          <a:p>
            <a:pPr lvl="1"/>
            <a:r>
              <a:rPr lang="zh-CN" altLang="en-US" sz="2450"/>
              <a:t>$ cat kernel-doc-*.rpm | rpm2cpio - | cpio -diumv</a:t>
            </a:r>
          </a:p>
          <a:p>
            <a:r>
              <a:rPr lang="en-US" altLang="zh-CN" sz="2800"/>
              <a:t>#</a:t>
            </a:r>
            <a:r>
              <a:rPr lang="zh-CN" altLang="en-US" sz="2800"/>
              <a:t>#说明：rpm2cpio将.rpm格式包以cpio格式输出到标准输出</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5.6.4  文件的压缩与解压缩</a:t>
            </a:r>
            <a:endParaRPr lang="zh-CN" altLang="en-US"/>
          </a:p>
        </p:txBody>
      </p:sp>
      <p:sp>
        <p:nvSpPr>
          <p:cNvPr id="3" name="内容占位符 2"/>
          <p:cNvSpPr>
            <a:spLocks noGrp="1"/>
          </p:cNvSpPr>
          <p:nvPr>
            <p:ph idx="1"/>
          </p:nvPr>
        </p:nvSpPr>
        <p:spPr/>
        <p:txBody>
          <a:bodyPr/>
          <a:lstStyle/>
          <a:p>
            <a:pPr eaLnBrk="1" latinLnBrk="0" hangingPunct="1">
              <a:spcBef>
                <a:spcPts val="0"/>
              </a:spcBef>
            </a:pPr>
            <a:r>
              <a:rPr lang="zh-CN" altLang="en-US"/>
              <a:t>UNIX/Linux支持多种压缩格式，比如.Z、.z、.zip、.gz、.bz2、.xz、.lz和lzo等，Windows等操作系统也可支持其中的大多数压缩格式，这里简单介绍zip、gzip和bzip2压缩工具。</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标题 1"/>
          <p:cNvSpPr>
            <a:spLocks noGrp="1"/>
          </p:cNvSpPr>
          <p:nvPr>
            <p:ph type="title"/>
          </p:nvPr>
        </p:nvSpPr>
        <p:spPr/>
        <p:txBody>
          <a:bodyPr vert="horz" wrap="square" lIns="91440" tIns="45720" rIns="91440" bIns="45720" anchor="b"/>
          <a:lstStyle/>
          <a:p>
            <a:pPr eaLnBrk="1" hangingPunct="1"/>
            <a:r>
              <a:rPr lang="zh-CN" altLang="en-US" dirty="0">
                <a:sym typeface="+mn-ea"/>
              </a:rPr>
              <a:t>1．zip和unzip</a:t>
            </a:r>
            <a:endParaRPr lang="zh-CN" altLang="en-US" dirty="0"/>
          </a:p>
        </p:txBody>
      </p:sp>
      <p:sp>
        <p:nvSpPr>
          <p:cNvPr id="148482" name="内容占位符 2"/>
          <p:cNvSpPr>
            <a:spLocks noGrp="1"/>
          </p:cNvSpPr>
          <p:nvPr>
            <p:ph idx="1"/>
          </p:nvPr>
        </p:nvSpPr>
        <p:spPr/>
        <p:txBody>
          <a:bodyPr vert="horz" wrap="square" lIns="91440" tIns="45720" rIns="91440" bIns="45720" anchor="t"/>
          <a:lstStyle/>
          <a:p>
            <a:pPr eaLnBrk="1" hangingPunct="1"/>
            <a:r>
              <a:rPr lang="zh-CN" altLang="en-US" sz="2400" dirty="0"/>
              <a:t>1）功能</a:t>
            </a:r>
          </a:p>
          <a:p>
            <a:pPr eaLnBrk="1" hangingPunct="1"/>
            <a:r>
              <a:rPr lang="zh-CN" altLang="en-US" sz="2400" dirty="0"/>
              <a:t>以.zip格式打包压缩或解压缩文件。zip用于打包压缩，unzip用于解压缩。</a:t>
            </a:r>
          </a:p>
          <a:p>
            <a:pPr eaLnBrk="1" hangingPunct="1"/>
            <a:r>
              <a:rPr lang="zh-CN" altLang="en-US" sz="2400" dirty="0"/>
              <a:t>2）用法</a:t>
            </a:r>
          </a:p>
          <a:p>
            <a:pPr eaLnBrk="1" hangingPunct="1"/>
            <a:r>
              <a:rPr lang="zh-CN" altLang="en-US" sz="2400" dirty="0"/>
              <a:t>zip zipfile  file1 file2 … </a:t>
            </a:r>
          </a:p>
          <a:p>
            <a:pPr eaLnBrk="1" hangingPunct="1"/>
            <a:r>
              <a:rPr lang="zh-CN" altLang="en-US" sz="2400" dirty="0"/>
              <a:t>unzip zipfile  file1 file2 …</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标题 1"/>
          <p:cNvSpPr>
            <a:spLocks noGrp="1"/>
          </p:cNvSpPr>
          <p:nvPr>
            <p:ph type="title"/>
          </p:nvPr>
        </p:nvSpPr>
        <p:spPr/>
        <p:txBody>
          <a:bodyPr vert="horz" wrap="square" lIns="91440" tIns="45720" rIns="91440" bIns="45720" anchor="b"/>
          <a:lstStyle/>
          <a:p>
            <a:pPr eaLnBrk="1" hangingPunct="1"/>
            <a:r>
              <a:rPr lang="zh-CN" altLang="en-US" dirty="0"/>
              <a:t>1．zip和unzip</a:t>
            </a:r>
          </a:p>
        </p:txBody>
      </p:sp>
      <p:sp>
        <p:nvSpPr>
          <p:cNvPr id="149506" name="内容占位符 2"/>
          <p:cNvSpPr>
            <a:spLocks noGrp="1"/>
          </p:cNvSpPr>
          <p:nvPr>
            <p:ph idx="1"/>
          </p:nvPr>
        </p:nvSpPr>
        <p:spPr/>
        <p:txBody>
          <a:bodyPr vert="horz" wrap="square" lIns="91440" tIns="45720" rIns="91440" bIns="45720" anchor="t"/>
          <a:lstStyle/>
          <a:p>
            <a:pPr eaLnBrk="1" hangingPunct="1"/>
            <a:r>
              <a:rPr lang="zh-CN" altLang="en-US" sz="2000" dirty="0"/>
              <a:t>3）应用举例</a:t>
            </a:r>
          </a:p>
          <a:p>
            <a:pPr eaLnBrk="1" hangingPunct="1"/>
            <a:r>
              <a:rPr lang="zh-CN" altLang="en-US" sz="2000" dirty="0"/>
              <a:t>（1）数据压缩与恢复。</a:t>
            </a:r>
          </a:p>
          <a:p>
            <a:pPr eaLnBrk="1" hangingPunct="1"/>
            <a:r>
              <a:rPr lang="en-US" altLang="zh-CN" sz="2000" dirty="0"/>
              <a:t>$ </a:t>
            </a:r>
            <a:r>
              <a:rPr lang="zh-CN" altLang="en-US" sz="2000" dirty="0"/>
              <a:t>zip myzipfile  file1 file2     #压缩file1、file2，生成或加入myzipfile.zip</a:t>
            </a:r>
          </a:p>
          <a:p>
            <a:pPr eaLnBrk="1" hangingPunct="1"/>
            <a:r>
              <a:rPr lang="en-US" altLang="zh-CN" sz="2000" dirty="0"/>
              <a:t>$ </a:t>
            </a:r>
            <a:r>
              <a:rPr lang="zh-CN" altLang="en-US" sz="2000" dirty="0"/>
              <a:t>unzip myzipfile[.zip]          #解压缩myzipfile中的所有文件</a:t>
            </a:r>
          </a:p>
          <a:p>
            <a:pPr eaLnBrk="1" hangingPunct="1"/>
            <a:r>
              <a:rPr lang="en-US" altLang="zh-CN" sz="2000" dirty="0"/>
              <a:t>$ </a:t>
            </a:r>
            <a:r>
              <a:rPr lang="zh-CN" altLang="en-US" sz="2000" dirty="0"/>
              <a:t>unzip myzipfile[.zip] file2	#解压缩myzipfile中的file2文件</a:t>
            </a:r>
          </a:p>
          <a:p>
            <a:pPr eaLnBrk="1" hangingPunct="1"/>
            <a:r>
              <a:rPr lang="zh-CN" altLang="en-US" sz="2000" dirty="0"/>
              <a:t>（2）数据打包压缩。</a:t>
            </a:r>
          </a:p>
          <a:p>
            <a:pPr eaLnBrk="1" hangingPunct="1"/>
            <a:r>
              <a:rPr lang="en-US" altLang="zh-CN" sz="2000" dirty="0"/>
              <a:t>$ </a:t>
            </a:r>
            <a:r>
              <a:rPr lang="zh-CN" altLang="en-US" sz="2000" dirty="0"/>
              <a:t>tar cf - . | zip mytar -	#将当前目录内的文件打成压缩tar包mytar</a:t>
            </a:r>
          </a:p>
          <a:p>
            <a:pPr eaLnBrk="1" hangingPunct="1"/>
            <a:r>
              <a:rPr lang="en-US" altLang="zh-CN" sz="2000" dirty="0"/>
              <a:t>$ </a:t>
            </a:r>
            <a:r>
              <a:rPr lang="zh-CN" altLang="en-US" sz="2000" dirty="0"/>
              <a:t>unzip -p mytar | tar xvf -	#压缩包数据恢复。参数-p将文件解压到标准输出</a:t>
            </a:r>
          </a:p>
          <a:p>
            <a:pPr eaLnBrk="1" hangingPunct="1"/>
            <a:r>
              <a:rPr lang="en-US" altLang="zh-CN" sz="2000" dirty="0"/>
              <a:t>$ </a:t>
            </a:r>
            <a:r>
              <a:rPr lang="zh-CN" altLang="en-US" sz="2000" dirty="0"/>
              <a:t>unzip mytar;  tar xvf mytar	#先解压，后提取数据</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a:xfrm>
            <a:off x="755650" y="214313"/>
            <a:ext cx="8188325" cy="1462087"/>
          </a:xfrm>
        </p:spPr>
        <p:txBody>
          <a:bodyPr anchor="b"/>
          <a:lstStyle/>
          <a:p>
            <a:r>
              <a:rPr lang="zh-CN" altLang="en-US" sz="4000"/>
              <a:t>5.2.1  设置文件创建掩码（umask）</a:t>
            </a:r>
          </a:p>
        </p:txBody>
      </p:sp>
      <p:sp>
        <p:nvSpPr>
          <p:cNvPr id="19458" name="内容占位符 2"/>
          <p:cNvSpPr>
            <a:spLocks noGrp="1"/>
          </p:cNvSpPr>
          <p:nvPr>
            <p:ph idx="1"/>
          </p:nvPr>
        </p:nvSpPr>
        <p:spPr>
          <a:xfrm>
            <a:off x="801688" y="1874838"/>
            <a:ext cx="8153400" cy="4114800"/>
          </a:xfrm>
        </p:spPr>
        <p:txBody>
          <a:bodyPr anchor="t"/>
          <a:lstStyle/>
          <a:p>
            <a:r>
              <a:rPr lang="zh-CN" altLang="en-US" sz="2400"/>
              <a:t>1．功能及用法</a:t>
            </a:r>
          </a:p>
          <a:p>
            <a:r>
              <a:rPr lang="zh-CN" altLang="en-US" sz="2400"/>
              <a:t>创建文件时，系统用八进制数777与</a:t>
            </a:r>
            <a:r>
              <a:rPr lang="en-US" altLang="zh-CN" sz="2400"/>
              <a:t>umask</a:t>
            </a:r>
            <a:r>
              <a:rPr lang="zh-CN" altLang="en-US" sz="2400"/>
              <a:t>的值按位做减法运算，所得的三位八进制数作为新文件的存取权限。若umask的值为022，则创建“文件”的理论权限为777-022=755，即rwxr-xr-x。</a:t>
            </a:r>
          </a:p>
          <a:p>
            <a:r>
              <a:rPr lang="zh-CN" altLang="en-US" sz="2400"/>
              <a:t>这对于目录来讲是合适的，可以保证每个用户都可以进入，但是对于文件来讲并不一定合适，因为一个文件不一定具有可执行的内容，因此还要去除各类用户的执行权，故一般文件的权限为644，即rw-r--r--。</a:t>
            </a:r>
          </a:p>
          <a:p>
            <a:r>
              <a:rPr lang="zh-CN" altLang="en-US" sz="2400"/>
              <a:t>在编程时，新创建文件的权限与umask的关系为：文件权限为0666&amp;~mask，目录权限为0777&amp;~mask。</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标题 1"/>
          <p:cNvSpPr>
            <a:spLocks noGrp="1"/>
          </p:cNvSpPr>
          <p:nvPr>
            <p:ph type="title"/>
          </p:nvPr>
        </p:nvSpPr>
        <p:spPr/>
        <p:txBody>
          <a:bodyPr vert="horz" wrap="square" lIns="91440" tIns="45720" rIns="91440" bIns="45720" anchor="b"/>
          <a:lstStyle/>
          <a:p>
            <a:pPr eaLnBrk="1" hangingPunct="1"/>
            <a:r>
              <a:rPr lang="zh-CN" altLang="en-US" dirty="0">
                <a:sym typeface="+mn-ea"/>
              </a:rPr>
              <a:t>2．gzip/gunzip/zcat</a:t>
            </a:r>
            <a:endParaRPr lang="zh-CN" altLang="en-US" dirty="0"/>
          </a:p>
        </p:txBody>
      </p:sp>
      <p:sp>
        <p:nvSpPr>
          <p:cNvPr id="150530" name="内容占位符 2"/>
          <p:cNvSpPr>
            <a:spLocks noGrp="1"/>
          </p:cNvSpPr>
          <p:nvPr>
            <p:ph idx="1"/>
          </p:nvPr>
        </p:nvSpPr>
        <p:spPr/>
        <p:txBody>
          <a:bodyPr vert="horz" wrap="square" lIns="91440" tIns="45720" rIns="91440" bIns="45720" anchor="t"/>
          <a:lstStyle/>
          <a:p>
            <a:pPr eaLnBrk="1" hangingPunct="1"/>
            <a:r>
              <a:rPr lang="zh-CN" altLang="en-US" sz="2000" dirty="0"/>
              <a:t>1）功能</a:t>
            </a:r>
          </a:p>
          <a:p>
            <a:pPr eaLnBrk="1" hangingPunct="1"/>
            <a:r>
              <a:rPr lang="zh-CN" altLang="en-US" sz="2000" dirty="0"/>
              <a:t>以.gz格式压缩或解压缩文件。gzip用于压缩文件，gunzip用于解压缩文件，zcat用于显示或阅读压缩文件内容。</a:t>
            </a:r>
          </a:p>
          <a:p>
            <a:pPr eaLnBrk="1" hangingPunct="1"/>
            <a:r>
              <a:rPr lang="zh-CN" altLang="en-US" sz="2000" dirty="0"/>
              <a:t>2）用法</a:t>
            </a:r>
          </a:p>
          <a:p>
            <a:pPr eaLnBrk="1" hangingPunct="1"/>
            <a:r>
              <a:rPr lang="zh-CN" altLang="en-US" sz="2000" dirty="0"/>
              <a:t>gzip  [ -acdfhlLnNrtvV19 ] [ -S suffix ] [ name … ]</a:t>
            </a:r>
          </a:p>
          <a:p>
            <a:pPr eaLnBrk="1" hangingPunct="1"/>
            <a:r>
              <a:rPr lang="zh-CN" altLang="en-US" sz="2000" dirty="0"/>
              <a:t>gunzip [ -acfhlLnNrtvV ] [ -S suffix ] [ name … ]</a:t>
            </a:r>
          </a:p>
          <a:p>
            <a:pPr eaLnBrk="1" hangingPunct="1"/>
            <a:r>
              <a:rPr lang="zh-CN" altLang="en-US" sz="2000" dirty="0"/>
              <a:t>zcat [ -fhLV ] [ name … ]</a:t>
            </a:r>
          </a:p>
          <a:p>
            <a:pPr eaLnBrk="1" hangingPunct="1"/>
            <a:r>
              <a:rPr lang="zh-CN" altLang="en-US" sz="2000" dirty="0"/>
              <a:t>默认情况下，gzip在压缩文件内保存被压缩文件的原名和时间戳，以备解压恢复时使用。gzip每次只能压缩一个文件，若要打包可与tar等命令配合使用。</a:t>
            </a:r>
          </a:p>
          <a:p>
            <a:pPr eaLnBrk="1" hangingPunct="1"/>
            <a:endParaRPr lang="zh-CN" altLang="en-US" sz="2000"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标题 1"/>
          <p:cNvSpPr>
            <a:spLocks noGrp="1"/>
          </p:cNvSpPr>
          <p:nvPr>
            <p:ph type="title"/>
          </p:nvPr>
        </p:nvSpPr>
        <p:spPr/>
        <p:txBody>
          <a:bodyPr vert="horz" wrap="square" lIns="91440" tIns="45720" rIns="91440" bIns="45720" anchor="b"/>
          <a:lstStyle/>
          <a:p>
            <a:pPr eaLnBrk="1" hangingPunct="1"/>
            <a:r>
              <a:rPr lang="zh-CN" altLang="en-US" dirty="0">
                <a:sym typeface="+mn-ea"/>
              </a:rPr>
              <a:t>2．gzip/gunzip/zcat</a:t>
            </a:r>
            <a:endParaRPr lang="zh-CN" altLang="en-US" dirty="0"/>
          </a:p>
        </p:txBody>
      </p:sp>
      <p:sp>
        <p:nvSpPr>
          <p:cNvPr id="151554" name="内容占位符 2"/>
          <p:cNvSpPr>
            <a:spLocks noGrp="1"/>
          </p:cNvSpPr>
          <p:nvPr>
            <p:ph idx="1"/>
          </p:nvPr>
        </p:nvSpPr>
        <p:spPr/>
        <p:txBody>
          <a:bodyPr vert="horz" wrap="square" lIns="91440" tIns="45720" rIns="91440" bIns="45720" anchor="t"/>
          <a:lstStyle/>
          <a:p>
            <a:pPr eaLnBrk="1" hangingPunct="1"/>
            <a:r>
              <a:rPr lang="zh-CN" altLang="en-US" sz="2000" dirty="0"/>
              <a:t>3）gzip的部分参数</a:t>
            </a:r>
          </a:p>
        </p:txBody>
      </p:sp>
      <p:graphicFrame>
        <p:nvGraphicFramePr>
          <p:cNvPr id="2" name="表格 -1"/>
          <p:cNvGraphicFramePr>
            <a:graphicFrameLocks noGrp="1"/>
          </p:cNvGraphicFramePr>
          <p:nvPr>
            <p:custDataLst>
              <p:tags r:id="rId1"/>
            </p:custDataLst>
          </p:nvPr>
        </p:nvGraphicFramePr>
        <p:xfrm>
          <a:off x="394970" y="2570480"/>
          <a:ext cx="8174355" cy="2965450"/>
        </p:xfrm>
        <a:graphic>
          <a:graphicData uri="http://schemas.openxmlformats.org/drawingml/2006/table">
            <a:tbl>
              <a:tblPr/>
              <a:tblGrid>
                <a:gridCol w="1036955">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1866265">
                  <a:extLst>
                    <a:ext uri="{9D8B030D-6E8A-4147-A177-3AD203B41FA5}">
                      <a16:colId xmlns:a16="http://schemas.microsoft.com/office/drawing/2014/main" val="20002"/>
                    </a:ext>
                  </a:extLst>
                </a:gridCol>
                <a:gridCol w="2743835">
                  <a:extLst>
                    <a:ext uri="{9D8B030D-6E8A-4147-A177-3AD203B41FA5}">
                      <a16:colId xmlns:a16="http://schemas.microsoft.com/office/drawing/2014/main" val="20003"/>
                    </a:ext>
                  </a:extLst>
                </a:gridCol>
              </a:tblGrid>
              <a:tr h="5308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a:t>
                      </a: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a:t>
                      </a: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能</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a:t>
                      </a: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a:t>
                      </a: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能</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37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ASCII</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方式</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安静方式</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68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输出到</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stdout</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递归处理目录</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92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解压缩</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.suf</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指定扩展名</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21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强行解压缩</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检查压缩文件的完整性</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21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列压缩文件的内容</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--fast</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--best</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调整压缩速度和质量</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标题 1"/>
          <p:cNvSpPr>
            <a:spLocks noGrp="1"/>
          </p:cNvSpPr>
          <p:nvPr>
            <p:ph type="title"/>
          </p:nvPr>
        </p:nvSpPr>
        <p:spPr/>
        <p:txBody>
          <a:bodyPr vert="horz" wrap="square" lIns="91440" tIns="45720" rIns="91440" bIns="45720" anchor="b"/>
          <a:lstStyle/>
          <a:p>
            <a:pPr eaLnBrk="1" hangingPunct="1"/>
            <a:r>
              <a:rPr lang="zh-CN" altLang="en-US" dirty="0">
                <a:sym typeface="宋体" panose="02010600030101010101" pitchFamily="2" charset="-122"/>
              </a:rPr>
              <a:t>2．gzip/gunzip/zcat</a:t>
            </a:r>
            <a:endParaRPr lang="zh-CN" altLang="en-US" dirty="0"/>
          </a:p>
        </p:txBody>
      </p:sp>
      <p:sp>
        <p:nvSpPr>
          <p:cNvPr id="152578" name="内容占位符 2"/>
          <p:cNvSpPr>
            <a:spLocks noGrp="1"/>
          </p:cNvSpPr>
          <p:nvPr>
            <p:ph idx="1"/>
          </p:nvPr>
        </p:nvSpPr>
        <p:spPr/>
        <p:txBody>
          <a:bodyPr vert="horz" wrap="square" lIns="91440" tIns="45720" rIns="91440" bIns="45720" anchor="t"/>
          <a:lstStyle/>
          <a:p>
            <a:pPr eaLnBrk="1" hangingPunct="1"/>
            <a:r>
              <a:rPr lang="zh-CN" altLang="en-US" sz="2000" dirty="0"/>
              <a:t>4）gzip应用</a:t>
            </a:r>
          </a:p>
          <a:p>
            <a:pPr eaLnBrk="1" hangingPunct="1"/>
            <a:r>
              <a:rPr lang="zh-CN" altLang="en-US" sz="2000" dirty="0"/>
              <a:t>（1）文件压缩。</a:t>
            </a:r>
          </a:p>
          <a:p>
            <a:pPr eaLnBrk="1" hangingPunct="1"/>
            <a:r>
              <a:rPr lang="en-US" altLang="zh-CN" sz="2000" dirty="0"/>
              <a:t>$ </a:t>
            </a:r>
            <a:r>
              <a:rPr lang="zh-CN" altLang="en-US" sz="2000" dirty="0"/>
              <a:t>gzip myf		#将myf压缩后生成myf.gz，并删除myf</a:t>
            </a:r>
          </a:p>
          <a:p>
            <a:pPr eaLnBrk="1" hangingPunct="1"/>
            <a:r>
              <a:rPr lang="en-US" altLang="zh-CN" sz="2000" dirty="0"/>
              <a:t>$ </a:t>
            </a:r>
            <a:r>
              <a:rPr lang="zh-CN" altLang="en-US" sz="2000" dirty="0"/>
              <a:t>gunzip myf[.gz]	#解压缩myf.gz，生成myf，并删除myf.gz</a:t>
            </a:r>
          </a:p>
          <a:p>
            <a:pPr eaLnBrk="1" hangingPunct="1"/>
            <a:r>
              <a:rPr lang="zh-CN" altLang="en-US" sz="2000" dirty="0"/>
              <a:t>（2）使用tarball。</a:t>
            </a:r>
          </a:p>
          <a:p>
            <a:pPr eaLnBrk="1" hangingPunct="1"/>
            <a:r>
              <a:rPr lang="en-US" altLang="zh-CN" sz="2000" dirty="0"/>
              <a:t>$ </a:t>
            </a:r>
            <a:r>
              <a:rPr lang="zh-CN" altLang="en-US" sz="2000" dirty="0"/>
              <a:t>tar cvfz mytar.tgz files dirs	     #将files和dirs打包压缩生成mytar.tgz</a:t>
            </a:r>
          </a:p>
          <a:p>
            <a:pPr eaLnBrk="1" hangingPunct="1"/>
            <a:r>
              <a:rPr lang="en-US" altLang="zh-CN" sz="2000" dirty="0"/>
              <a:t>$ </a:t>
            </a:r>
            <a:r>
              <a:rPr lang="zh-CN" altLang="en-US" sz="2000" dirty="0"/>
              <a:t>tar tvfz mytar.tgz		    #查看tar包mytar.gz的内容</a:t>
            </a:r>
          </a:p>
          <a:p>
            <a:pPr eaLnBrk="1" hangingPunct="1"/>
            <a:r>
              <a:rPr lang="en-US" altLang="zh-CN" sz="2000" dirty="0"/>
              <a:t>$ </a:t>
            </a:r>
            <a:r>
              <a:rPr lang="zh-CN" altLang="en-US" sz="2000" dirty="0"/>
              <a:t>tar xvfz myatr.tgz [ files dirs]   #从mytar.gz包提取文件</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标题 1"/>
          <p:cNvSpPr>
            <a:spLocks noGrp="1"/>
          </p:cNvSpPr>
          <p:nvPr>
            <p:ph type="title"/>
          </p:nvPr>
        </p:nvSpPr>
        <p:spPr/>
        <p:txBody>
          <a:bodyPr vert="horz" wrap="square" lIns="91440" tIns="45720" rIns="91440" bIns="45720" anchor="b"/>
          <a:lstStyle/>
          <a:p>
            <a:pPr eaLnBrk="1" hangingPunct="1"/>
            <a:r>
              <a:rPr lang="zh-CN" altLang="en-US" dirty="0">
                <a:sym typeface="+mn-ea"/>
              </a:rPr>
              <a:t>3．bzip2/bunzip2</a:t>
            </a:r>
            <a:endParaRPr lang="zh-CN" altLang="en-US" dirty="0"/>
          </a:p>
        </p:txBody>
      </p:sp>
      <p:sp>
        <p:nvSpPr>
          <p:cNvPr id="153602" name="内容占位符 2"/>
          <p:cNvSpPr>
            <a:spLocks noGrp="1"/>
          </p:cNvSpPr>
          <p:nvPr>
            <p:ph idx="1"/>
          </p:nvPr>
        </p:nvSpPr>
        <p:spPr/>
        <p:txBody>
          <a:bodyPr vert="horz" wrap="square" lIns="91440" tIns="45720" rIns="91440" bIns="45720" anchor="t"/>
          <a:lstStyle/>
          <a:p>
            <a:pPr eaLnBrk="1" hangingPunct="1"/>
            <a:r>
              <a:rPr lang="zh-CN" altLang="en-US" sz="2400" dirty="0"/>
              <a:t>bzip2比gzip等有更高的压缩率。</a:t>
            </a:r>
          </a:p>
          <a:p>
            <a:pPr eaLnBrk="1" hangingPunct="1"/>
            <a:r>
              <a:rPr lang="zh-CN" altLang="en-US" sz="2400" dirty="0"/>
              <a:t>1）功能</a:t>
            </a:r>
          </a:p>
          <a:p>
            <a:pPr eaLnBrk="1" hangingPunct="1"/>
            <a:r>
              <a:rPr lang="zh-CN" altLang="en-US" sz="2400" dirty="0"/>
              <a:t>压缩、解压缩文件。</a:t>
            </a:r>
          </a:p>
          <a:p>
            <a:pPr eaLnBrk="1" hangingPunct="1"/>
            <a:r>
              <a:rPr lang="zh-CN" altLang="en-US" sz="2400" dirty="0"/>
              <a:t>2）用法</a:t>
            </a:r>
          </a:p>
          <a:p>
            <a:pPr eaLnBrk="1" hangingPunct="1"/>
            <a:r>
              <a:rPr lang="zh-CN" altLang="en-US" sz="2400" dirty="0"/>
              <a:t>bzip2 [ -cdfkqstvzVL123456789 ] [ file … ]</a:t>
            </a:r>
          </a:p>
          <a:p>
            <a:pPr eaLnBrk="1" hangingPunct="1"/>
            <a:r>
              <a:rPr lang="zh-CN" altLang="en-US" sz="2400" dirty="0"/>
              <a:t>bunzip2 [ fkvsVL ] [ file … ]</a:t>
            </a:r>
          </a:p>
          <a:p>
            <a:pPr eaLnBrk="1" hangingPunct="1"/>
            <a:r>
              <a:rPr lang="zh-CN" altLang="en-US" sz="2400" dirty="0"/>
              <a:t>bzcat [ -s ] [ file … ]</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标题 1"/>
          <p:cNvSpPr>
            <a:spLocks noGrp="1"/>
          </p:cNvSpPr>
          <p:nvPr>
            <p:ph type="title"/>
          </p:nvPr>
        </p:nvSpPr>
        <p:spPr/>
        <p:txBody>
          <a:bodyPr vert="horz" wrap="square" lIns="91440" tIns="45720" rIns="91440" bIns="45720" anchor="b"/>
          <a:lstStyle/>
          <a:p>
            <a:pPr eaLnBrk="1" hangingPunct="1"/>
            <a:r>
              <a:rPr lang="zh-CN" altLang="en-US" dirty="0"/>
              <a:t>3．bzip2/bunzip2</a:t>
            </a:r>
          </a:p>
        </p:txBody>
      </p:sp>
      <p:sp>
        <p:nvSpPr>
          <p:cNvPr id="154626" name="内容占位符 2"/>
          <p:cNvSpPr>
            <a:spLocks noGrp="1"/>
          </p:cNvSpPr>
          <p:nvPr>
            <p:ph idx="1"/>
          </p:nvPr>
        </p:nvSpPr>
        <p:spPr/>
        <p:txBody>
          <a:bodyPr vert="horz" wrap="square" lIns="91440" tIns="45720" rIns="91440" bIns="45720" anchor="t"/>
          <a:lstStyle/>
          <a:p>
            <a:pPr eaLnBrk="1" hangingPunct="1"/>
            <a:r>
              <a:rPr lang="zh-CN" altLang="en-US" sz="2400" dirty="0"/>
              <a:t>3）bzip2的部分参数</a:t>
            </a:r>
          </a:p>
        </p:txBody>
      </p:sp>
      <p:graphicFrame>
        <p:nvGraphicFramePr>
          <p:cNvPr id="2" name="表格 -1"/>
          <p:cNvGraphicFramePr>
            <a:graphicFrameLocks noGrp="1"/>
          </p:cNvGraphicFramePr>
          <p:nvPr>
            <p:custDataLst>
              <p:tags r:id="rId1"/>
            </p:custDataLst>
          </p:nvPr>
        </p:nvGraphicFramePr>
        <p:xfrm>
          <a:off x="207010" y="2961640"/>
          <a:ext cx="8158480" cy="2734312"/>
        </p:xfrm>
        <a:graphic>
          <a:graphicData uri="http://schemas.openxmlformats.org/drawingml/2006/table">
            <a:tbl>
              <a:tblPr/>
              <a:tblGrid>
                <a:gridCol w="898525">
                  <a:extLst>
                    <a:ext uri="{9D8B030D-6E8A-4147-A177-3AD203B41FA5}">
                      <a16:colId xmlns:a16="http://schemas.microsoft.com/office/drawing/2014/main" val="20000"/>
                    </a:ext>
                  </a:extLst>
                </a:gridCol>
                <a:gridCol w="3117850">
                  <a:extLst>
                    <a:ext uri="{9D8B030D-6E8A-4147-A177-3AD203B41FA5}">
                      <a16:colId xmlns:a16="http://schemas.microsoft.com/office/drawing/2014/main" val="20001"/>
                    </a:ext>
                  </a:extLst>
                </a:gridCol>
                <a:gridCol w="1167765">
                  <a:extLst>
                    <a:ext uri="{9D8B030D-6E8A-4147-A177-3AD203B41FA5}">
                      <a16:colId xmlns:a16="http://schemas.microsoft.com/office/drawing/2014/main" val="20002"/>
                    </a:ext>
                  </a:extLst>
                </a:gridCol>
                <a:gridCol w="2974340">
                  <a:extLst>
                    <a:ext uri="{9D8B030D-6E8A-4147-A177-3AD203B41FA5}">
                      <a16:colId xmlns:a16="http://schemas.microsoft.com/office/drawing/2014/main" val="20003"/>
                    </a:ext>
                  </a:extLst>
                </a:gridCol>
              </a:tblGrid>
              <a:tr h="60071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a:t>
                      </a: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a:t>
                      </a: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能</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a:t>
                      </a: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a:t>
                      </a: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能</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输出到</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stdout</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保留原文件</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解压缩</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检查压缩文件的完整性</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强行解压缩，覆盖已有文件</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-#,--fast,--best</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调整压缩速度和质量</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默默工作，屏蔽不必要输出</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algn="ctr">
                        <a:buNone/>
                      </a:pPr>
                      <a:r>
                        <a:rPr lang="en-US" sz="2000">
                          <a:latin typeface="Times New Roman" panose="02020603050405020304" pitchFamily="18" charset="0"/>
                          <a:cs typeface="Times New Roman" panose="02020603050405020304" pitchFamily="18" charset="0"/>
                        </a:rPr>
                        <a:t>-s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algn="ctr">
                        <a:buNone/>
                      </a:pPr>
                      <a:r>
                        <a:rPr lang="en-US" sz="2000">
                          <a:latin typeface="宋体" panose="02010600030101010101" pitchFamily="2" charset="-122"/>
                          <a:ea typeface="宋体" panose="02010600030101010101" pitchFamily="2" charset="-122"/>
                          <a:cs typeface="宋体" panose="02010600030101010101" pitchFamily="2" charset="-122"/>
                        </a:rPr>
                        <a:t>减少对内存的使用</a:t>
                      </a:r>
                      <a:endParaRPr lang="en-US" altLang="en-US" sz="20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标题 1"/>
          <p:cNvSpPr>
            <a:spLocks noGrp="1"/>
          </p:cNvSpPr>
          <p:nvPr>
            <p:ph type="title"/>
          </p:nvPr>
        </p:nvSpPr>
        <p:spPr/>
        <p:txBody>
          <a:bodyPr vert="horz" wrap="square" lIns="91440" tIns="45720" rIns="91440" bIns="45720" anchor="b"/>
          <a:lstStyle/>
          <a:p>
            <a:pPr eaLnBrk="1" hangingPunct="1"/>
            <a:r>
              <a:rPr lang="zh-CN" altLang="en-US" dirty="0">
                <a:sym typeface="宋体" panose="02010600030101010101" pitchFamily="2" charset="-122"/>
              </a:rPr>
              <a:t>3．bzip2/bunzip2</a:t>
            </a:r>
            <a:endParaRPr lang="zh-CN" altLang="en-US" dirty="0"/>
          </a:p>
        </p:txBody>
      </p:sp>
      <p:sp>
        <p:nvSpPr>
          <p:cNvPr id="155650" name="内容占位符 2"/>
          <p:cNvSpPr>
            <a:spLocks noGrp="1"/>
          </p:cNvSpPr>
          <p:nvPr>
            <p:ph idx="1"/>
          </p:nvPr>
        </p:nvSpPr>
        <p:spPr/>
        <p:txBody>
          <a:bodyPr vert="horz" wrap="square" lIns="91440" tIns="45720" rIns="91440" bIns="45720" anchor="t"/>
          <a:lstStyle/>
          <a:p>
            <a:pPr eaLnBrk="1" hangingPunct="1"/>
            <a:r>
              <a:rPr lang="zh-CN" altLang="en-US" sz="2800" dirty="0"/>
              <a:t>bunzip2或bzip2 -d用于解压由bzip2压缩的文件，在解压过程中，解压程序将判断文件的扩展名，并将它转换为相应的类型。</a:t>
            </a:r>
          </a:p>
        </p:txBody>
      </p:sp>
      <p:graphicFrame>
        <p:nvGraphicFramePr>
          <p:cNvPr id="2" name="表格 1"/>
          <p:cNvGraphicFramePr>
            <a:graphicFrameLocks noGrp="1"/>
          </p:cNvGraphicFramePr>
          <p:nvPr>
            <p:custDataLst>
              <p:tags r:id="rId1"/>
            </p:custDataLst>
          </p:nvPr>
        </p:nvGraphicFramePr>
        <p:xfrm>
          <a:off x="1183005" y="3622675"/>
          <a:ext cx="7106920" cy="1754505"/>
        </p:xfrm>
        <a:graphic>
          <a:graphicData uri="http://schemas.openxmlformats.org/drawingml/2006/table">
            <a:tbl>
              <a:tblPr/>
              <a:tblGrid>
                <a:gridCol w="1775460">
                  <a:extLst>
                    <a:ext uri="{9D8B030D-6E8A-4147-A177-3AD203B41FA5}">
                      <a16:colId xmlns:a16="http://schemas.microsoft.com/office/drawing/2014/main" val="20000"/>
                    </a:ext>
                  </a:extLst>
                </a:gridCol>
                <a:gridCol w="1777365">
                  <a:extLst>
                    <a:ext uri="{9D8B030D-6E8A-4147-A177-3AD203B41FA5}">
                      <a16:colId xmlns:a16="http://schemas.microsoft.com/office/drawing/2014/main" val="20001"/>
                    </a:ext>
                  </a:extLst>
                </a:gridCol>
                <a:gridCol w="1778635">
                  <a:extLst>
                    <a:ext uri="{9D8B030D-6E8A-4147-A177-3AD203B41FA5}">
                      <a16:colId xmlns:a16="http://schemas.microsoft.com/office/drawing/2014/main" val="20002"/>
                    </a:ext>
                  </a:extLst>
                </a:gridCol>
                <a:gridCol w="1775460">
                  <a:extLst>
                    <a:ext uri="{9D8B030D-6E8A-4147-A177-3AD203B41FA5}">
                      <a16:colId xmlns:a16="http://schemas.microsoft.com/office/drawing/2014/main" val="20003"/>
                    </a:ext>
                  </a:extLst>
                </a:gridCol>
              </a:tblGrid>
              <a:tr h="5873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输入文件类型</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输出文件类型</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输入文件类型</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输出文件类型</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925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filename.bz2</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filename</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filename.tbz</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filename.tar</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862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filename.bz</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filename</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filename</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filename.out</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925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filename.tbz2</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filename.tar</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标题 1"/>
          <p:cNvSpPr>
            <a:spLocks noGrp="1"/>
          </p:cNvSpPr>
          <p:nvPr>
            <p:ph type="title"/>
          </p:nvPr>
        </p:nvSpPr>
        <p:spPr/>
        <p:txBody>
          <a:bodyPr vert="horz" wrap="square" lIns="91440" tIns="45720" rIns="91440" bIns="45720" anchor="b"/>
          <a:lstStyle/>
          <a:p>
            <a:pPr eaLnBrk="1" hangingPunct="1"/>
            <a:r>
              <a:rPr lang="zh-CN" altLang="en-US" dirty="0">
                <a:sym typeface="宋体" panose="02010600030101010101" pitchFamily="2" charset="-122"/>
              </a:rPr>
              <a:t>3．bzip2/bunzip2</a:t>
            </a:r>
            <a:endParaRPr lang="zh-CN" altLang="en-US" dirty="0"/>
          </a:p>
        </p:txBody>
      </p:sp>
      <p:sp>
        <p:nvSpPr>
          <p:cNvPr id="156674" name="内容占位符 2"/>
          <p:cNvSpPr>
            <a:spLocks noGrp="1"/>
          </p:cNvSpPr>
          <p:nvPr>
            <p:ph idx="1"/>
          </p:nvPr>
        </p:nvSpPr>
        <p:spPr/>
        <p:txBody>
          <a:bodyPr vert="horz" wrap="square" lIns="91440" tIns="45720" rIns="91440" bIns="45720" anchor="t"/>
          <a:lstStyle/>
          <a:p>
            <a:pPr eaLnBrk="1" hangingPunct="1"/>
            <a:r>
              <a:rPr lang="zh-CN" altLang="en-US" sz="2000" dirty="0"/>
              <a:t>4）bzip2的应用举例</a:t>
            </a:r>
          </a:p>
          <a:p>
            <a:pPr eaLnBrk="1" hangingPunct="1"/>
            <a:r>
              <a:rPr lang="zh-CN" altLang="en-US" sz="2000" dirty="0"/>
              <a:t>（1）文件压缩与解压缩。</a:t>
            </a:r>
          </a:p>
          <a:p>
            <a:pPr lvl="1" eaLnBrk="1" hangingPunct="1"/>
            <a:r>
              <a:rPr lang="en-US" altLang="zh-CN" sz="1750" dirty="0"/>
              <a:t>$ </a:t>
            </a:r>
            <a:r>
              <a:rPr lang="zh-CN" altLang="en-US" sz="1750" dirty="0"/>
              <a:t>bzip2 myfile   #使用bzip2压缩文件myfile，设myfile是文本文件</a:t>
            </a:r>
          </a:p>
          <a:p>
            <a:pPr lvl="1" eaLnBrk="1" hangingPunct="1"/>
            <a:r>
              <a:rPr lang="en-US" altLang="zh-CN" sz="1750" dirty="0"/>
              <a:t>$ </a:t>
            </a:r>
            <a:r>
              <a:rPr lang="zh-CN" altLang="en-US" sz="1750" dirty="0"/>
              <a:t>bunzip2 myfile.bz2 	#解压myfile.bz2</a:t>
            </a:r>
          </a:p>
          <a:p>
            <a:pPr lvl="1" eaLnBrk="1" hangingPunct="1"/>
            <a:r>
              <a:rPr lang="en-US" altLang="zh-CN" sz="1750" dirty="0"/>
              <a:t>$ </a:t>
            </a:r>
            <a:r>
              <a:rPr lang="zh-CN" altLang="en-US" sz="1750" dirty="0"/>
              <a:t>bzip2 -d myfile.bz2 	#同上</a:t>
            </a:r>
          </a:p>
          <a:p>
            <a:pPr lvl="1" eaLnBrk="1" hangingPunct="1"/>
            <a:r>
              <a:rPr lang="en-US" altLang="zh-CN" sz="1750" dirty="0"/>
              <a:t>$ </a:t>
            </a:r>
            <a:r>
              <a:rPr lang="zh-CN" altLang="en-US" sz="1750" dirty="0"/>
              <a:t>bzcat myfile.bz2 		#显示或阅读压缩文件</a:t>
            </a:r>
          </a:p>
          <a:p>
            <a:pPr eaLnBrk="1" hangingPunct="1"/>
            <a:r>
              <a:rPr lang="zh-CN" altLang="en-US" sz="2000" dirty="0"/>
              <a:t>（2）文件的打包与压缩。</a:t>
            </a:r>
          </a:p>
          <a:p>
            <a:pPr eaLnBrk="1" hangingPunct="1"/>
            <a:r>
              <a:rPr lang="zh-CN" altLang="en-US" sz="2000" dirty="0"/>
              <a:t>bzip2不能像gzip那样可以对文件打包压缩，但可以与tar配合使用实现打包压缩。</a:t>
            </a:r>
          </a:p>
          <a:p>
            <a:pPr eaLnBrk="1" hangingPunct="1"/>
            <a:r>
              <a:rPr lang="zh-CN" altLang="en-US" sz="2000" dirty="0"/>
              <a:t>与tar配合实现打包压缩的方法有：在tar命令行中使用j参数；采用管道方式，先用tar打包，再由bzip2压缩。</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标题 1"/>
          <p:cNvSpPr>
            <a:spLocks noGrp="1"/>
          </p:cNvSpPr>
          <p:nvPr>
            <p:ph type="title"/>
          </p:nvPr>
        </p:nvSpPr>
        <p:spPr/>
        <p:txBody>
          <a:bodyPr vert="horz" wrap="square" lIns="91440" tIns="45720" rIns="91440" bIns="45720" anchor="b"/>
          <a:lstStyle/>
          <a:p>
            <a:pPr eaLnBrk="1" hangingPunct="1"/>
            <a:r>
              <a:rPr lang="zh-CN" altLang="en-US" dirty="0">
                <a:sym typeface="宋体" panose="02010600030101010101" pitchFamily="2" charset="-122"/>
              </a:rPr>
              <a:t>3．bzip2/bunzip2</a:t>
            </a:r>
            <a:endParaRPr lang="zh-CN" altLang="en-US" dirty="0"/>
          </a:p>
        </p:txBody>
      </p:sp>
      <p:sp>
        <p:nvSpPr>
          <p:cNvPr id="157698" name="内容占位符 2"/>
          <p:cNvSpPr>
            <a:spLocks noGrp="1"/>
          </p:cNvSpPr>
          <p:nvPr>
            <p:ph idx="1"/>
          </p:nvPr>
        </p:nvSpPr>
        <p:spPr>
          <a:xfrm>
            <a:off x="1182688" y="1874203"/>
            <a:ext cx="7772400" cy="4114800"/>
          </a:xfrm>
        </p:spPr>
        <p:txBody>
          <a:bodyPr vert="horz" wrap="square" lIns="91440" tIns="45720" rIns="91440" bIns="45720" anchor="t"/>
          <a:lstStyle/>
          <a:p>
            <a:pPr eaLnBrk="1" hangingPunct="1"/>
            <a:r>
              <a:rPr lang="zh-CN" altLang="en-US" sz="2000" dirty="0"/>
              <a:t>① 打包压缩。</a:t>
            </a:r>
          </a:p>
          <a:p>
            <a:pPr eaLnBrk="1" hangingPunct="1"/>
            <a:r>
              <a:rPr lang="en-US" altLang="zh-CN" sz="2000" dirty="0"/>
              <a:t>$ </a:t>
            </a:r>
            <a:r>
              <a:rPr lang="zh-CN" altLang="en-US" sz="2000" dirty="0"/>
              <a:t>tar cvf tarball.tar files dirs		#打包</a:t>
            </a:r>
          </a:p>
          <a:p>
            <a:pPr eaLnBrk="1" hangingPunct="1"/>
            <a:r>
              <a:rPr lang="en-US" altLang="zh-CN" sz="2000" dirty="0"/>
              <a:t>$ </a:t>
            </a:r>
            <a:r>
              <a:rPr lang="zh-CN" altLang="en-US" sz="2000" dirty="0"/>
              <a:t>bzip2 tarball.tar			#压缩。注意扩展名</a:t>
            </a:r>
          </a:p>
          <a:p>
            <a:pPr eaLnBrk="1" hangingPunct="1"/>
            <a:r>
              <a:rPr lang="en-US" altLang="zh-CN" sz="2000" dirty="0"/>
              <a:t>$ </a:t>
            </a:r>
            <a:r>
              <a:rPr lang="zh-CN" altLang="en-US" sz="2000" dirty="0"/>
              <a:t>tar cvf - files dirs | bzip2 &gt; tarball.tbz2	#打包和压缩过程可统一为此或</a:t>
            </a:r>
          </a:p>
          <a:p>
            <a:pPr eaLnBrk="1" hangingPunct="1"/>
            <a:r>
              <a:rPr lang="en-US" altLang="zh-CN" sz="2000" dirty="0"/>
              <a:t>$ </a:t>
            </a:r>
            <a:r>
              <a:rPr lang="zh-CN" altLang="en-US" sz="2000" dirty="0"/>
              <a:t>tar cvfj tarball.tbz2 files dirs</a:t>
            </a:r>
          </a:p>
          <a:p>
            <a:pPr eaLnBrk="1" hangingPunct="1"/>
            <a:r>
              <a:rPr lang="zh-CN" altLang="en-US" sz="2000" dirty="0"/>
              <a:t>② 解压与提取tarball文件。</a:t>
            </a:r>
          </a:p>
          <a:p>
            <a:pPr eaLnBrk="1" hangingPunct="1"/>
            <a:r>
              <a:rPr lang="en-US" altLang="zh-CN" sz="2000" dirty="0"/>
              <a:t>$ </a:t>
            </a:r>
            <a:r>
              <a:rPr lang="zh-CN" altLang="en-US" sz="2000" dirty="0"/>
              <a:t>bunzip2 tarbll.tbz2		</a:t>
            </a:r>
            <a:r>
              <a:rPr lang="en-US" altLang="zh-CN" sz="2000" dirty="0"/>
              <a:t>	</a:t>
            </a:r>
            <a:r>
              <a:rPr lang="zh-CN" altLang="en-US" sz="2000" dirty="0"/>
              <a:t>#先解压tarball.tbz2</a:t>
            </a:r>
          </a:p>
          <a:p>
            <a:pPr eaLnBrk="1" hangingPunct="1"/>
            <a:r>
              <a:rPr lang="en-US" altLang="zh-CN" sz="2000" dirty="0"/>
              <a:t>$ </a:t>
            </a:r>
            <a:r>
              <a:rPr lang="zh-CN" altLang="en-US" sz="2000" dirty="0"/>
              <a:t>tar xvf tarball.tar	#再提取包中所有文件或将解压和展开过程统一为</a:t>
            </a:r>
          </a:p>
          <a:p>
            <a:pPr eaLnBrk="1" hangingPunct="1"/>
            <a:r>
              <a:rPr lang="en-US" altLang="zh-CN" sz="2000" dirty="0"/>
              <a:t>$ </a:t>
            </a:r>
            <a:r>
              <a:rPr lang="zh-CN" altLang="en-US" sz="2000" dirty="0"/>
              <a:t>bzcat tarball.tbz2 | tar xvf -		#或</a:t>
            </a:r>
          </a:p>
          <a:p>
            <a:pPr eaLnBrk="1" hangingPunct="1"/>
            <a:r>
              <a:rPr lang="en-US" altLang="zh-CN" sz="2000" dirty="0"/>
              <a:t>$ </a:t>
            </a:r>
            <a:r>
              <a:rPr lang="zh-CN" altLang="en-US" sz="2000" dirty="0"/>
              <a:t>tar xvfj tarball.tbz2</a:t>
            </a:r>
          </a:p>
        </p:txBody>
      </p:sp>
      <p:sp>
        <p:nvSpPr>
          <p:cNvPr id="5" name="圆角矩形 4"/>
          <p:cNvSpPr/>
          <p:nvPr/>
        </p:nvSpPr>
        <p:spPr>
          <a:xfrm>
            <a:off x="1444625" y="6375400"/>
            <a:ext cx="811213" cy="44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hlinkClick r:id="rId2" action="ppaction://hlinksldjump"/>
              </a:rPr>
              <a:t>返回</a:t>
            </a: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标题 1"/>
          <p:cNvSpPr>
            <a:spLocks noGrp="1"/>
          </p:cNvSpPr>
          <p:nvPr>
            <p:ph type="title"/>
          </p:nvPr>
        </p:nvSpPr>
        <p:spPr/>
        <p:txBody>
          <a:bodyPr vert="horz" wrap="square" lIns="91440" tIns="45720" rIns="91440" bIns="45720" anchor="b"/>
          <a:lstStyle/>
          <a:p>
            <a:pPr eaLnBrk="1" hangingPunct="1"/>
            <a:r>
              <a:rPr lang="zh-CN" altLang="en-US" sz="3600" dirty="0"/>
              <a:t>5.</a:t>
            </a:r>
            <a:r>
              <a:rPr lang="en-US" altLang="zh-CN" sz="3600" dirty="0"/>
              <a:t>7</a:t>
            </a:r>
            <a:r>
              <a:rPr lang="zh-CN" altLang="en-US" sz="3600" dirty="0"/>
              <a:t>  图形界面下的文件和目录管理</a:t>
            </a:r>
          </a:p>
        </p:txBody>
      </p:sp>
      <p:sp>
        <p:nvSpPr>
          <p:cNvPr id="158722" name="内容占位符 2"/>
          <p:cNvSpPr>
            <a:spLocks noGrp="1"/>
          </p:cNvSpPr>
          <p:nvPr>
            <p:ph idx="1"/>
          </p:nvPr>
        </p:nvSpPr>
        <p:spPr/>
        <p:txBody>
          <a:bodyPr vert="horz" wrap="square" lIns="91440" tIns="45720" rIns="91440" bIns="45720" anchor="t"/>
          <a:lstStyle/>
          <a:p>
            <a:pPr eaLnBrk="1" hangingPunct="1"/>
            <a:r>
              <a:rPr lang="zh-CN" altLang="en-US" dirty="0"/>
              <a:t>很多在字符界面下可以完成的任务，在图形界面下也有相同功能的程序完成类似工作。以下是一些与本章相关的在图形界面下可以实现的功能。</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标题 1"/>
          <p:cNvSpPr>
            <a:spLocks noGrp="1"/>
          </p:cNvSpPr>
          <p:nvPr>
            <p:ph type="title"/>
          </p:nvPr>
        </p:nvSpPr>
        <p:spPr/>
        <p:txBody>
          <a:bodyPr vert="horz" wrap="square" lIns="91440" tIns="45720" rIns="91440" bIns="45720" anchor="b"/>
          <a:lstStyle/>
          <a:p>
            <a:pPr eaLnBrk="1" hangingPunct="1"/>
            <a:r>
              <a:rPr lang="zh-CN" altLang="en-US" sz="3600" dirty="0"/>
              <a:t>5.</a:t>
            </a:r>
            <a:r>
              <a:rPr lang="en-US" altLang="zh-CN" sz="3600" dirty="0"/>
              <a:t>7</a:t>
            </a:r>
            <a:r>
              <a:rPr lang="zh-CN" altLang="en-US" sz="3600" dirty="0"/>
              <a:t>  图形界面下的文件和目录管理</a:t>
            </a:r>
          </a:p>
        </p:txBody>
      </p:sp>
      <p:sp>
        <p:nvSpPr>
          <p:cNvPr id="158722" name="内容占位符 2"/>
          <p:cNvSpPr>
            <a:spLocks noGrp="1"/>
          </p:cNvSpPr>
          <p:nvPr>
            <p:ph idx="1"/>
          </p:nvPr>
        </p:nvSpPr>
        <p:spPr/>
        <p:txBody>
          <a:bodyPr vert="horz" wrap="square" lIns="91440" tIns="45720" rIns="91440" bIns="45720" anchor="t"/>
          <a:lstStyle/>
          <a:p>
            <a:pPr eaLnBrk="1" hangingPunct="1"/>
            <a:r>
              <a:rPr lang="zh-CN" altLang="en-US" sz="2400" dirty="0"/>
              <a:t>1．文件管理与搜索</a:t>
            </a:r>
          </a:p>
          <a:p>
            <a:pPr eaLnBrk="1" hangingPunct="1"/>
            <a:r>
              <a:rPr lang="zh-CN" altLang="en-US" sz="2400" dirty="0"/>
              <a:t>用户可从桌面菜单中选择“Files（文件）”图标    ，或在CLI界面直接执行nautilus打开“Nautilus”文件管理界面。用户可在此界面的左侧选择工作位置。当位置选定之后，右侧窗体内选中位置的内容。用户可以在此界面控制下完成新建、复制、粘贴、移动、更名、压缩、打开等文件和目录的管理与操作功能。</a:t>
            </a:r>
          </a:p>
        </p:txBody>
      </p:sp>
      <p:pic>
        <p:nvPicPr>
          <p:cNvPr id="3" name="图片 1"/>
          <p:cNvPicPr>
            <a:picLocks noChangeAspect="1"/>
          </p:cNvPicPr>
          <p:nvPr/>
        </p:nvPicPr>
        <p:blipFill>
          <a:blip r:embed="rId2"/>
          <a:stretch>
            <a:fillRect/>
          </a:stretch>
        </p:blipFill>
        <p:spPr>
          <a:xfrm>
            <a:off x="8065770" y="2266950"/>
            <a:ext cx="312420" cy="4686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a:xfrm>
            <a:off x="522288" y="214313"/>
            <a:ext cx="8421687" cy="1462087"/>
          </a:xfrm>
        </p:spPr>
        <p:txBody>
          <a:bodyPr anchor="b"/>
          <a:lstStyle/>
          <a:p>
            <a:r>
              <a:rPr lang="zh-CN" altLang="en-US" sz="4000"/>
              <a:t>5.2.1  设置文件创建掩码（umask）</a:t>
            </a:r>
          </a:p>
        </p:txBody>
      </p:sp>
      <p:sp>
        <p:nvSpPr>
          <p:cNvPr id="20482" name="内容占位符 2"/>
          <p:cNvSpPr>
            <a:spLocks noGrp="1"/>
          </p:cNvSpPr>
          <p:nvPr>
            <p:ph idx="1"/>
          </p:nvPr>
        </p:nvSpPr>
        <p:spPr/>
        <p:txBody>
          <a:bodyPr anchor="t"/>
          <a:lstStyle/>
          <a:p>
            <a:r>
              <a:rPr lang="zh-CN" altLang="en-US" sz="2400"/>
              <a:t>umask的用法为：</a:t>
            </a:r>
          </a:p>
          <a:p>
            <a:pPr lvl="1"/>
            <a:r>
              <a:rPr lang="zh-CN" altLang="en-US" sz="1800"/>
              <a:t>umask [ -p ] [ -S ]  [ new_umask ]</a:t>
            </a:r>
          </a:p>
          <a:p>
            <a:r>
              <a:rPr lang="zh-CN" altLang="en-US" sz="2400"/>
              <a:t>可用参数如下</a:t>
            </a:r>
            <a:endParaRPr lang="en-US" altLang="zh-CN" sz="2400"/>
          </a:p>
          <a:p>
            <a:pPr lvl="1"/>
            <a:r>
              <a:rPr lang="en-US" altLang="zh-CN" sz="1800"/>
              <a:t>new_umask</a:t>
            </a:r>
            <a:r>
              <a:rPr lang="zh-CN" altLang="en-US" sz="1800"/>
              <a:t>：将新值</a:t>
            </a:r>
            <a:r>
              <a:rPr lang="en-US" altLang="zh-CN" sz="1800"/>
              <a:t>new_umask</a:t>
            </a:r>
            <a:r>
              <a:rPr lang="zh-CN" altLang="en-US" sz="1800"/>
              <a:t>设置为当前掩码</a:t>
            </a:r>
          </a:p>
          <a:p>
            <a:pPr lvl="1"/>
            <a:r>
              <a:rPr lang="en-US" altLang="zh-CN" sz="1800"/>
              <a:t>-p</a:t>
            </a:r>
            <a:r>
              <a:rPr lang="zh-CN" altLang="en-US" sz="1800"/>
              <a:t>：当</a:t>
            </a:r>
            <a:r>
              <a:rPr lang="en-US" altLang="zh-CN" sz="1800"/>
              <a:t>new_umask</a:t>
            </a:r>
            <a:r>
              <a:rPr lang="zh-CN" altLang="en-US" sz="1800"/>
              <a:t>忽略时，显示一个可重用</a:t>
            </a:r>
            <a:r>
              <a:rPr lang="en-US" altLang="zh-CN" sz="1800"/>
              <a:t>umask</a:t>
            </a:r>
            <a:r>
              <a:rPr lang="zh-CN" altLang="en-US" sz="1800"/>
              <a:t>命令</a:t>
            </a:r>
            <a:endParaRPr lang="en-US" altLang="zh-CN" sz="1800"/>
          </a:p>
          <a:p>
            <a:pPr lvl="1"/>
            <a:r>
              <a:rPr lang="en-US" altLang="zh-CN" sz="1800"/>
              <a:t>-S</a:t>
            </a:r>
            <a:r>
              <a:rPr lang="zh-CN" altLang="en-US" sz="1800"/>
              <a:t>：以符号方式显示当前</a:t>
            </a:r>
            <a:r>
              <a:rPr lang="en-US" altLang="zh-CN" sz="1800"/>
              <a:t>umask</a:t>
            </a:r>
            <a:r>
              <a:rPr lang="zh-CN" altLang="en-US" sz="1800"/>
              <a:t>值</a:t>
            </a:r>
          </a:p>
          <a:p>
            <a:pPr lvl="1"/>
            <a:r>
              <a:rPr lang="zh-CN" altLang="en-US" sz="1800"/>
              <a:t>无：显示当前文件创建掩码</a:t>
            </a:r>
            <a:r>
              <a:rPr lang="en-US" altLang="zh-CN" sz="1800"/>
              <a:t>umask</a:t>
            </a:r>
            <a:r>
              <a:rPr lang="zh-CN" altLang="en-US" sz="1800"/>
              <a:t>的值</a:t>
            </a:r>
          </a:p>
          <a:p>
            <a:r>
              <a:rPr lang="zh-CN" altLang="en-US" sz="2400"/>
              <a:t>示例：</a:t>
            </a:r>
          </a:p>
          <a:p>
            <a:pPr lvl="1"/>
            <a:r>
              <a:rPr lang="zh-CN" altLang="en-US" sz="1800"/>
              <a:t>#umask     	             #显示当前的umask值</a:t>
            </a:r>
          </a:p>
          <a:p>
            <a:pPr lvl="1"/>
            <a:r>
              <a:rPr lang="zh-CN" altLang="en-US" sz="1800"/>
              <a:t>#umask 0022	             #设置umask值为0022</a:t>
            </a:r>
          </a:p>
          <a:p>
            <a:pPr lvl="1"/>
            <a:r>
              <a:rPr lang="zh-CN" altLang="en-US" sz="1800"/>
              <a:t>#umask u=rwx,g=rx,o=	 #设置umask值为0027</a:t>
            </a:r>
          </a:p>
          <a:p>
            <a:endParaRPr lang="zh-CN" altLang="en-US" sz="180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标题 1"/>
          <p:cNvSpPr>
            <a:spLocks noGrp="1"/>
          </p:cNvSpPr>
          <p:nvPr>
            <p:ph type="title"/>
          </p:nvPr>
        </p:nvSpPr>
        <p:spPr/>
        <p:txBody>
          <a:bodyPr vert="horz" wrap="square" lIns="91440" tIns="45720" rIns="91440" bIns="45720" anchor="b"/>
          <a:lstStyle/>
          <a:p>
            <a:pPr eaLnBrk="1" hangingPunct="1"/>
            <a:r>
              <a:rPr lang="zh-CN" altLang="en-US" sz="3600" dirty="0"/>
              <a:t>5.</a:t>
            </a:r>
            <a:r>
              <a:rPr lang="en-US" altLang="zh-CN" sz="3600" dirty="0"/>
              <a:t>7</a:t>
            </a:r>
            <a:r>
              <a:rPr lang="zh-CN" altLang="en-US" sz="3600" dirty="0"/>
              <a:t>  图形界面下的文件和目录管理</a:t>
            </a:r>
          </a:p>
        </p:txBody>
      </p:sp>
      <p:sp>
        <p:nvSpPr>
          <p:cNvPr id="159746" name="内容占位符 2"/>
          <p:cNvSpPr>
            <a:spLocks noGrp="1"/>
          </p:cNvSpPr>
          <p:nvPr>
            <p:ph idx="1"/>
          </p:nvPr>
        </p:nvSpPr>
        <p:spPr/>
        <p:txBody>
          <a:bodyPr vert="horz" wrap="square" lIns="91440" tIns="45720" rIns="91440" bIns="45720" anchor="t"/>
          <a:lstStyle/>
          <a:p>
            <a:pPr eaLnBrk="1" hangingPunct="1"/>
            <a:r>
              <a:rPr lang="zh-CN" altLang="en-US" sz="2400" dirty="0"/>
              <a:t>2．磁盘管理工具</a:t>
            </a:r>
          </a:p>
          <a:p>
            <a:pPr eaLnBrk="1" hangingPunct="1"/>
            <a:r>
              <a:rPr lang="zh-CN" altLang="en-US" sz="2400" dirty="0"/>
              <a:t>在字符界面下可以通过fdisk、parted等对分区进行管理，通过mount/umount可以安装或拆卸文件系统。在图形界面下，可从桌面菜单的应用程序中选择“Disks（磁盘）”图标或在CLI界面下直接执行gnome-disks命令打开磁盘管理工具。</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标题 1"/>
          <p:cNvSpPr>
            <a:spLocks noGrp="1"/>
          </p:cNvSpPr>
          <p:nvPr>
            <p:ph type="title"/>
          </p:nvPr>
        </p:nvSpPr>
        <p:spPr/>
        <p:txBody>
          <a:bodyPr vert="horz" wrap="square" lIns="91440" tIns="45720" rIns="91440" bIns="45720" anchor="b"/>
          <a:lstStyle/>
          <a:p>
            <a:pPr eaLnBrk="1" hangingPunct="1"/>
            <a:r>
              <a:rPr lang="zh-CN" altLang="en-US" sz="3600" dirty="0"/>
              <a:t>5.</a:t>
            </a:r>
            <a:r>
              <a:rPr lang="en-US" altLang="zh-CN" sz="3600" dirty="0"/>
              <a:t>7</a:t>
            </a:r>
            <a:r>
              <a:rPr lang="zh-CN" altLang="en-US" sz="3600" dirty="0"/>
              <a:t>  图形界面下的文件和目录管理</a:t>
            </a:r>
          </a:p>
        </p:txBody>
      </p:sp>
      <p:sp>
        <p:nvSpPr>
          <p:cNvPr id="160770" name="内容占位符 2"/>
          <p:cNvSpPr>
            <a:spLocks noGrp="1"/>
          </p:cNvSpPr>
          <p:nvPr>
            <p:ph idx="1"/>
          </p:nvPr>
        </p:nvSpPr>
        <p:spPr/>
        <p:txBody>
          <a:bodyPr vert="horz" wrap="square" lIns="91440" tIns="45720" rIns="91440" bIns="45720" anchor="t"/>
          <a:lstStyle/>
          <a:p>
            <a:pPr eaLnBrk="1" hangingPunct="1"/>
            <a:r>
              <a:rPr lang="zh-CN" altLang="en-US" sz="2400" dirty="0"/>
              <a:t>3．磁盘空间管理</a:t>
            </a:r>
          </a:p>
          <a:p>
            <a:pPr eaLnBrk="1" hangingPunct="1"/>
            <a:r>
              <a:rPr lang="zh-CN" altLang="en-US" sz="2400" dirty="0"/>
              <a:t>在字符界面下有df、du等对磁盘空间进行管理，在图形界面下可从桌面菜单的“Utilities（应用程序）”中选择“Disk Usage Analyzer（磁盘使用情况分析）”或在CLI界面下直接执行baobab命令打开磁盘使用情况分析工具。</a:t>
            </a:r>
          </a:p>
          <a:p>
            <a:pPr eaLnBrk="1" hangingPunct="1"/>
            <a:r>
              <a:rPr lang="zh-CN" altLang="en-US" sz="2400" dirty="0"/>
              <a:t>还可以在系统工具中选择“System Monitor系统监视器”或在CLI界面下直接执行gnome-system-monitor命令打开系统监视器，在其中选择“File System（文件系统）”打开文件系统监视器。</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标题 1"/>
          <p:cNvSpPr>
            <a:spLocks noGrp="1"/>
          </p:cNvSpPr>
          <p:nvPr>
            <p:ph type="title"/>
          </p:nvPr>
        </p:nvSpPr>
        <p:spPr/>
        <p:txBody>
          <a:bodyPr vert="horz" wrap="square" lIns="91440" tIns="45720" rIns="91440" bIns="45720" anchor="b"/>
          <a:lstStyle/>
          <a:p>
            <a:pPr eaLnBrk="1" hangingPunct="1"/>
            <a:r>
              <a:rPr lang="zh-CN" altLang="en-US" sz="3600" dirty="0">
                <a:sym typeface="+mn-ea"/>
              </a:rPr>
              <a:t>5.</a:t>
            </a:r>
            <a:r>
              <a:rPr lang="en-US" altLang="zh-CN" sz="3600" dirty="0">
                <a:sym typeface="+mn-ea"/>
              </a:rPr>
              <a:t>7</a:t>
            </a:r>
            <a:r>
              <a:rPr lang="zh-CN" altLang="en-US" sz="3600" dirty="0">
                <a:sym typeface="+mn-ea"/>
              </a:rPr>
              <a:t>  图形界面下的文件和目录管理</a:t>
            </a:r>
            <a:endParaRPr lang="zh-CN" altLang="en-US" sz="3600" dirty="0"/>
          </a:p>
        </p:txBody>
      </p:sp>
      <p:sp>
        <p:nvSpPr>
          <p:cNvPr id="160770" name="内容占位符 2"/>
          <p:cNvSpPr>
            <a:spLocks noGrp="1"/>
          </p:cNvSpPr>
          <p:nvPr>
            <p:ph idx="1"/>
          </p:nvPr>
        </p:nvSpPr>
        <p:spPr/>
        <p:txBody>
          <a:bodyPr vert="horz" wrap="square" lIns="91440" tIns="45720" rIns="91440" bIns="45720" anchor="t"/>
          <a:lstStyle/>
          <a:p>
            <a:pPr eaLnBrk="1" hangingPunct="1"/>
            <a:r>
              <a:rPr lang="zh-CN" altLang="en-US" sz="2400" dirty="0"/>
              <a:t>4．备份档案管理</a:t>
            </a:r>
          </a:p>
          <a:p>
            <a:pPr eaLnBrk="1" hangingPunct="1"/>
            <a:r>
              <a:rPr lang="zh-CN" altLang="en-US" sz="2400" dirty="0"/>
              <a:t>字符界面下的tar、cpio、zip、gzip和bzip2等打包压缩工具，在窗口界面下可以从“Utilities（应用程序）”中选择“Archive Manager（档案管理）”或在CLI下直接执行file-roller打开档案管理器。“Archive Manager”的软件包为file-roller，在它们的控制下你可以创建和展开几乎所有格式的压缩包，创建新包时的默认格式为*.tar.gz。</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习题5</a:t>
            </a:r>
            <a:endParaRPr lang="zh-CN" altLang="en-US"/>
          </a:p>
        </p:txBody>
      </p:sp>
      <p:sp>
        <p:nvSpPr>
          <p:cNvPr id="3" name="内容占位符 2"/>
          <p:cNvSpPr>
            <a:spLocks noGrp="1"/>
          </p:cNvSpPr>
          <p:nvPr>
            <p:ph idx="1"/>
          </p:nvPr>
        </p:nvSpPr>
        <p:spPr>
          <a:xfrm>
            <a:off x="575945" y="1874520"/>
            <a:ext cx="8379460" cy="4114800"/>
          </a:xfrm>
        </p:spPr>
        <p:txBody>
          <a:bodyPr/>
          <a:lstStyle/>
          <a:p>
            <a:r>
              <a:rPr lang="zh-CN" altLang="en-US" sz="2400"/>
              <a:t>1．思考题</a:t>
            </a:r>
          </a:p>
          <a:p>
            <a:r>
              <a:rPr lang="zh-CN" altLang="en-US" sz="2400"/>
              <a:t>（1）umask的作用是什么？默认情况下新建文件或目录的权限是什么？</a:t>
            </a:r>
          </a:p>
          <a:p>
            <a:r>
              <a:rPr lang="zh-CN" altLang="en-US" sz="2400"/>
              <a:t>（2）何为裸设备，如何使用裸设备？以裸方式使用设备时应注意些什么？</a:t>
            </a:r>
          </a:p>
          <a:p>
            <a:r>
              <a:rPr lang="zh-CN" altLang="en-US" sz="2400"/>
              <a:t>（3）如何将一光盘映像刻录到光盘？</a:t>
            </a:r>
          </a:p>
          <a:p>
            <a:r>
              <a:rPr lang="zh-CN" altLang="en-US" sz="2400"/>
              <a:t>（4）如果某些设备文件被误删除了，如何恢复它们？普通文件删除后能够恢复吗？</a:t>
            </a:r>
          </a:p>
          <a:p>
            <a:r>
              <a:rPr lang="zh-CN" altLang="en-US" sz="2400"/>
              <a:t>（5）数据备份有几种形式，如何做好数据备份工作？</a:t>
            </a:r>
          </a:p>
          <a:p>
            <a:r>
              <a:rPr lang="zh-CN" altLang="en-US" sz="2400"/>
              <a:t>（6）微机硬盘有哪两种格式，分别是什么，有什么区别？</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2．单项选择题</a:t>
            </a:r>
          </a:p>
        </p:txBody>
      </p:sp>
      <p:sp>
        <p:nvSpPr>
          <p:cNvPr id="3" name="内容占位符 2"/>
          <p:cNvSpPr>
            <a:spLocks noGrp="1"/>
          </p:cNvSpPr>
          <p:nvPr>
            <p:ph idx="1"/>
          </p:nvPr>
        </p:nvSpPr>
        <p:spPr>
          <a:xfrm>
            <a:off x="759460" y="1874520"/>
            <a:ext cx="8195945" cy="4114800"/>
          </a:xfrm>
        </p:spPr>
        <p:txBody>
          <a:bodyPr/>
          <a:lstStyle/>
          <a:p>
            <a:r>
              <a:rPr lang="zh-CN" altLang="en-US" sz="2000"/>
              <a:t>（1）设用户所使用的系统硬盘为IDE设备且只有一块硬盘，则硬盘上D:盘所处的分区最有可能是：（    ）</a:t>
            </a:r>
          </a:p>
          <a:p>
            <a:r>
              <a:rPr lang="zh-CN" altLang="en-US" sz="2000"/>
              <a:t>A．/dev/sda5 </a:t>
            </a:r>
            <a:r>
              <a:rPr lang="en-US" altLang="zh-CN" sz="2000"/>
              <a:t>	</a:t>
            </a:r>
            <a:r>
              <a:rPr lang="zh-CN" altLang="en-US" sz="2000"/>
              <a:t>B．/dev/hda4 </a:t>
            </a:r>
            <a:r>
              <a:rPr lang="en-US" altLang="zh-CN" sz="2000"/>
              <a:t>	</a:t>
            </a:r>
            <a:r>
              <a:rPr lang="zh-CN" altLang="en-US" sz="2000"/>
              <a:t>C．/dev/hda5 </a:t>
            </a:r>
            <a:r>
              <a:rPr lang="en-US" altLang="zh-CN" sz="2000"/>
              <a:t>	</a:t>
            </a:r>
            <a:r>
              <a:rPr lang="zh-CN" altLang="en-US" sz="2000"/>
              <a:t>D．/dev/sda4</a:t>
            </a:r>
          </a:p>
          <a:p>
            <a:r>
              <a:rPr lang="zh-CN" altLang="en-US" sz="2000"/>
              <a:t>（2）设用户所使用计算机系统上有两块IDE硬盘，Linux系统位于第一块硬盘上，查询第二块硬盘分区情况的命令是：（    ）</a:t>
            </a:r>
          </a:p>
          <a:p>
            <a:r>
              <a:rPr lang="zh-CN" altLang="en-US" sz="2000"/>
              <a:t>A．fdisk -l /dev/hda1	 </a:t>
            </a:r>
            <a:r>
              <a:rPr lang="en-US" altLang="zh-CN" sz="2000"/>
              <a:t>	</a:t>
            </a:r>
            <a:r>
              <a:rPr lang="zh-CN" altLang="en-US" sz="2000"/>
              <a:t>B．fdisk -l /dev/hdb2</a:t>
            </a:r>
          </a:p>
          <a:p>
            <a:r>
              <a:rPr lang="zh-CN" altLang="en-US" sz="2000"/>
              <a:t>C．fdisk -l /dev/hdb </a:t>
            </a:r>
            <a:r>
              <a:rPr lang="en-US" altLang="zh-CN" sz="2000"/>
              <a:t>		</a:t>
            </a:r>
            <a:r>
              <a:rPr lang="zh-CN" altLang="en-US" sz="2000"/>
              <a:t>D．fdisk -l /dev/hda</a:t>
            </a:r>
          </a:p>
          <a:p>
            <a:r>
              <a:rPr lang="zh-CN" altLang="en-US" sz="2000"/>
              <a:t>（3）设用户所使用计算机系统只有一个SCSI硬盘，则用户在系统开启后首次使用U盘时，U盘所占用的最有可能设备是：（    ）</a:t>
            </a:r>
          </a:p>
          <a:p>
            <a:r>
              <a:rPr lang="zh-CN" altLang="en-US" sz="2000"/>
              <a:t>A．/dev/hda1 </a:t>
            </a:r>
            <a:r>
              <a:rPr lang="en-US" altLang="zh-CN" sz="2000"/>
              <a:t>	</a:t>
            </a:r>
            <a:r>
              <a:rPr lang="zh-CN" altLang="en-US" sz="2000"/>
              <a:t>B．/dev/sda2 </a:t>
            </a:r>
            <a:r>
              <a:rPr lang="en-US" altLang="zh-CN" sz="2000"/>
              <a:t>	</a:t>
            </a:r>
            <a:r>
              <a:rPr lang="zh-CN" altLang="en-US" sz="2000"/>
              <a:t>C．/dev/hdb </a:t>
            </a:r>
            <a:r>
              <a:rPr lang="en-US" altLang="zh-CN" sz="2000"/>
              <a:t>	</a:t>
            </a:r>
            <a:r>
              <a:rPr lang="zh-CN" altLang="en-US" sz="2000"/>
              <a:t>D．/dev/sdb1</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2．单项选择题</a:t>
            </a:r>
            <a:endParaRPr lang="zh-CN" altLang="en-US"/>
          </a:p>
        </p:txBody>
      </p:sp>
      <p:sp>
        <p:nvSpPr>
          <p:cNvPr id="3" name="内容占位符 2"/>
          <p:cNvSpPr>
            <a:spLocks noGrp="1"/>
          </p:cNvSpPr>
          <p:nvPr>
            <p:ph idx="1"/>
          </p:nvPr>
        </p:nvSpPr>
        <p:spPr>
          <a:xfrm>
            <a:off x="530860" y="1874520"/>
            <a:ext cx="8424545" cy="4114800"/>
          </a:xfrm>
        </p:spPr>
        <p:txBody>
          <a:bodyPr/>
          <a:lstStyle/>
          <a:p>
            <a:r>
              <a:rPr lang="zh-CN" altLang="en-US" sz="2000"/>
              <a:t>（4）统计磁盘空间或文件系统使用情况的命令是：（    ）</a:t>
            </a:r>
          </a:p>
          <a:p>
            <a:r>
              <a:rPr lang="zh-CN" altLang="en-US" sz="2000"/>
              <a:t>A．df </a:t>
            </a:r>
            <a:r>
              <a:rPr lang="en-US" altLang="zh-CN" sz="2000"/>
              <a:t>	</a:t>
            </a:r>
            <a:r>
              <a:rPr lang="zh-CN" altLang="en-US" sz="2000"/>
              <a:t>B．dd </a:t>
            </a:r>
            <a:r>
              <a:rPr lang="en-US" altLang="zh-CN" sz="2000"/>
              <a:t>		</a:t>
            </a:r>
            <a:r>
              <a:rPr lang="zh-CN" altLang="en-US" sz="2000"/>
              <a:t>C．du </a:t>
            </a:r>
            <a:r>
              <a:rPr lang="en-US" altLang="zh-CN" sz="2000"/>
              <a:t>		</a:t>
            </a:r>
            <a:r>
              <a:rPr lang="zh-CN" altLang="en-US" sz="2000"/>
              <a:t>D．fdisk</a:t>
            </a:r>
          </a:p>
          <a:p>
            <a:r>
              <a:rPr lang="zh-CN" altLang="en-US" sz="2000"/>
              <a:t>（5）构造iso9660光盘文件系统的命令是：（    ）</a:t>
            </a:r>
          </a:p>
          <a:p>
            <a:r>
              <a:rPr lang="zh-CN" altLang="en-US" sz="2000"/>
              <a:t>A．dd </a:t>
            </a:r>
            <a:r>
              <a:rPr lang="en-US" altLang="zh-CN" sz="2000"/>
              <a:t>	</a:t>
            </a:r>
            <a:r>
              <a:rPr lang="zh-CN" altLang="en-US" sz="2000"/>
              <a:t>B．mkisofs </a:t>
            </a:r>
            <a:r>
              <a:rPr lang="en-US" altLang="zh-CN" sz="2000"/>
              <a:t>	</a:t>
            </a:r>
            <a:r>
              <a:rPr lang="zh-CN" altLang="en-US" sz="2000"/>
              <a:t>C．cp </a:t>
            </a:r>
            <a:r>
              <a:rPr lang="en-US" altLang="zh-CN" sz="2000"/>
              <a:t>		</a:t>
            </a:r>
            <a:r>
              <a:rPr lang="zh-CN" altLang="en-US" sz="2000"/>
              <a:t>D．cdrecord</a:t>
            </a:r>
          </a:p>
          <a:p>
            <a:r>
              <a:rPr lang="zh-CN" altLang="en-US" sz="2000"/>
              <a:t>（6）用于文件系统直接修改文件权限管理命令为：（    ）</a:t>
            </a:r>
          </a:p>
          <a:p>
            <a:r>
              <a:rPr lang="zh-CN" altLang="en-US" sz="2000"/>
              <a:t>A．chown </a:t>
            </a:r>
            <a:r>
              <a:rPr lang="en-US" altLang="zh-CN" sz="2000"/>
              <a:t>	</a:t>
            </a:r>
            <a:r>
              <a:rPr lang="zh-CN" altLang="en-US" sz="2000"/>
              <a:t>B．chgrp </a:t>
            </a:r>
            <a:r>
              <a:rPr lang="en-US" altLang="zh-CN" sz="2000"/>
              <a:t>	</a:t>
            </a:r>
            <a:r>
              <a:rPr lang="zh-CN" altLang="en-US" sz="2000"/>
              <a:t>C．chmod </a:t>
            </a:r>
            <a:r>
              <a:rPr lang="en-US" altLang="zh-CN" sz="2000"/>
              <a:t>	</a:t>
            </a:r>
            <a:r>
              <a:rPr lang="zh-CN" altLang="en-US" sz="2000"/>
              <a:t>D．umask</a:t>
            </a:r>
          </a:p>
          <a:p>
            <a:r>
              <a:rPr lang="zh-CN" altLang="en-US" sz="2000"/>
              <a:t>（7）有一个文件包mypkg.tgz，查看其中文件列表的命令是：（    ）</a:t>
            </a:r>
          </a:p>
          <a:p>
            <a:r>
              <a:rPr lang="zh-CN" altLang="en-US" sz="2000"/>
              <a:t>A．tar tvfz mypkg.tgz </a:t>
            </a:r>
            <a:r>
              <a:rPr lang="en-US" altLang="zh-CN" sz="2000"/>
              <a:t>	</a:t>
            </a:r>
            <a:r>
              <a:rPr lang="zh-CN" altLang="en-US" sz="2000"/>
              <a:t>B．cpio -it &lt; mypkg.tgz</a:t>
            </a:r>
          </a:p>
          <a:p>
            <a:r>
              <a:rPr lang="zh-CN" altLang="en-US" sz="2000"/>
              <a:t>C．tar xvfz mypkg.tgz </a:t>
            </a:r>
            <a:r>
              <a:rPr lang="en-US" altLang="zh-CN" sz="2000"/>
              <a:t>	</a:t>
            </a:r>
            <a:r>
              <a:rPr lang="zh-CN" altLang="en-US" sz="2000"/>
              <a:t>D．cpio -ot &lt; mypkg.tgz</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3．综合题</a:t>
            </a:r>
          </a:p>
        </p:txBody>
      </p:sp>
      <p:sp>
        <p:nvSpPr>
          <p:cNvPr id="3" name="内容占位符 2"/>
          <p:cNvSpPr>
            <a:spLocks noGrp="1"/>
          </p:cNvSpPr>
          <p:nvPr>
            <p:ph idx="1"/>
          </p:nvPr>
        </p:nvSpPr>
        <p:spPr/>
        <p:txBody>
          <a:bodyPr/>
          <a:lstStyle/>
          <a:p>
            <a:r>
              <a:rPr lang="zh-CN" altLang="en-US" sz="2000"/>
              <a:t>（1）综述Linux系统的文件权限及其管理。</a:t>
            </a:r>
          </a:p>
          <a:p>
            <a:r>
              <a:rPr lang="zh-CN" altLang="en-US" sz="2000"/>
              <a:t>（2）设Linux系统与某Windows系统共享硬盘，且Windows系统使用的是FAT格式文件系统，C:盘位于第二个物理分区上，试以Windows C:盘为例说明UNIX/Linux中文件系统的使用。</a:t>
            </a:r>
          </a:p>
          <a:p>
            <a:r>
              <a:rPr lang="zh-CN" altLang="en-US" sz="2000"/>
              <a:t>（3）tar和cpio命令常用于数据备份，试分别以实例说明如何使用它们进行数据备份和恢复？</a:t>
            </a:r>
          </a:p>
          <a:p>
            <a:r>
              <a:rPr lang="zh-CN" altLang="en-US" sz="2000"/>
              <a:t>（4）试述造成UNIX/Linux文件系统受损的常见原因，如何能有效地避免文件系统受损？如何修复受损的文件？</a:t>
            </a:r>
          </a:p>
          <a:p>
            <a:r>
              <a:rPr lang="zh-CN" altLang="en-US" sz="2000"/>
              <a:t>（5）何为映像文件？以一个带有vfat文件系统的3”软盘说明如何创建和使用映像文件？</a:t>
            </a:r>
          </a:p>
          <a:p>
            <a:r>
              <a:rPr lang="zh-CN" altLang="en-US" sz="2000"/>
              <a:t>（6）简述如何对文件系统的空闲空间进行管理。</a:t>
            </a:r>
          </a:p>
          <a:p>
            <a:r>
              <a:rPr lang="zh-CN" altLang="en-US" sz="2000"/>
              <a:t>（7）以实例说明如何实现文件系统的自动安装？</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实验5</a:t>
            </a:r>
          </a:p>
        </p:txBody>
      </p:sp>
      <p:sp>
        <p:nvSpPr>
          <p:cNvPr id="3" name="内容占位符 2"/>
          <p:cNvSpPr>
            <a:spLocks noGrp="1"/>
          </p:cNvSpPr>
          <p:nvPr>
            <p:ph idx="1"/>
          </p:nvPr>
        </p:nvSpPr>
        <p:spPr/>
        <p:txBody>
          <a:bodyPr/>
          <a:lstStyle/>
          <a:p>
            <a:r>
              <a:rPr lang="zh-CN" altLang="en-US" sz="2400"/>
              <a:t>1．权限管理。</a:t>
            </a:r>
          </a:p>
          <a:p>
            <a:r>
              <a:rPr lang="zh-CN" altLang="en-US" sz="2400"/>
              <a:t>2．构造文件系统。</a:t>
            </a:r>
          </a:p>
          <a:p>
            <a:r>
              <a:rPr lang="zh-CN" altLang="en-US" sz="2400"/>
              <a:t>3．文件系统的使用。</a:t>
            </a:r>
          </a:p>
          <a:p>
            <a:r>
              <a:rPr lang="zh-CN" altLang="en-US" sz="2400"/>
              <a:t>4．文件系统的映像创建及映像文件的使用。</a:t>
            </a:r>
          </a:p>
          <a:p>
            <a:r>
              <a:rPr lang="zh-CN" altLang="en-US" sz="2400"/>
              <a:t>5．创建设备文件。</a:t>
            </a:r>
          </a:p>
          <a:p>
            <a:r>
              <a:rPr lang="zh-CN" altLang="en-US" sz="2400"/>
              <a:t>6．数据备份及使用。</a:t>
            </a:r>
          </a:p>
          <a:p>
            <a:r>
              <a:rPr lang="zh-CN" altLang="en-US" sz="2400"/>
              <a:t>7．数据压缩及解压缩。</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nchor="b"/>
          <a:lstStyle/>
          <a:p>
            <a:r>
              <a:rPr lang="zh-CN" altLang="en-US" sz="4000"/>
              <a:t>5.2.2  改变文件的权限（chmod）</a:t>
            </a:r>
          </a:p>
        </p:txBody>
      </p:sp>
      <p:sp>
        <p:nvSpPr>
          <p:cNvPr id="21506" name="内容占位符 2"/>
          <p:cNvSpPr>
            <a:spLocks noGrp="1"/>
          </p:cNvSpPr>
          <p:nvPr>
            <p:ph idx="1"/>
          </p:nvPr>
        </p:nvSpPr>
        <p:spPr>
          <a:xfrm>
            <a:off x="831850" y="1946275"/>
            <a:ext cx="8123238" cy="4114800"/>
          </a:xfrm>
        </p:spPr>
        <p:txBody>
          <a:bodyPr anchor="t"/>
          <a:lstStyle/>
          <a:p>
            <a:r>
              <a:rPr lang="zh-CN" altLang="en-US" sz="2400"/>
              <a:t>1．功能及用法</a:t>
            </a:r>
          </a:p>
          <a:p>
            <a:r>
              <a:rPr lang="zh-CN" altLang="en-US" sz="2400"/>
              <a:t>功能为改变文件或目录的访问权限。可使用符号方式或数字方式。</a:t>
            </a:r>
          </a:p>
          <a:p>
            <a:r>
              <a:rPr lang="zh-CN" altLang="en-US" sz="2400"/>
              <a:t>超级用户或用户主可以执行该命令。</a:t>
            </a:r>
          </a:p>
          <a:p>
            <a:r>
              <a:rPr lang="zh-CN" altLang="en-US" sz="2400"/>
              <a:t>用法有以下两种形式。</a:t>
            </a:r>
          </a:p>
          <a:p>
            <a:r>
              <a:rPr lang="zh-CN" altLang="en-US" sz="2400"/>
              <a:t>（1）符号方式：</a:t>
            </a:r>
          </a:p>
          <a:p>
            <a:pPr lvl="1"/>
            <a:r>
              <a:rPr lang="zh-CN" altLang="en-US" sz="2100"/>
              <a:t>chmod [options] &lt;a|u|g|o&gt; &lt;+|-|=&gt; &lt;str_perm&gt;,…  file …</a:t>
            </a:r>
          </a:p>
          <a:p>
            <a:r>
              <a:rPr lang="zh-CN" altLang="en-US" sz="2400"/>
              <a:t>（2）数值方式：</a:t>
            </a:r>
          </a:p>
          <a:p>
            <a:pPr lvl="1"/>
            <a:r>
              <a:rPr lang="zh-CN" altLang="en-US" sz="2100"/>
              <a:t>chmod [options] num_perm  file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nchor="b"/>
          <a:lstStyle/>
          <a:p>
            <a:r>
              <a:rPr lang="zh-CN" altLang="en-US"/>
              <a:t>2．参数说明</a:t>
            </a:r>
          </a:p>
        </p:txBody>
      </p:sp>
      <p:graphicFrame>
        <p:nvGraphicFramePr>
          <p:cNvPr id="2" name="表格 -1"/>
          <p:cNvGraphicFramePr>
            <a:graphicFrameLocks noGrp="1"/>
          </p:cNvGraphicFramePr>
          <p:nvPr>
            <p:custDataLst>
              <p:tags r:id="rId1"/>
            </p:custDataLst>
          </p:nvPr>
        </p:nvGraphicFramePr>
        <p:xfrm>
          <a:off x="1071880" y="2078355"/>
          <a:ext cx="7381240" cy="3237230"/>
        </p:xfrm>
        <a:graphic>
          <a:graphicData uri="http://schemas.openxmlformats.org/drawingml/2006/table">
            <a:tbl>
              <a:tblPr/>
              <a:tblGrid>
                <a:gridCol w="1888490">
                  <a:extLst>
                    <a:ext uri="{9D8B030D-6E8A-4147-A177-3AD203B41FA5}">
                      <a16:colId xmlns:a16="http://schemas.microsoft.com/office/drawing/2014/main" val="20000"/>
                    </a:ext>
                  </a:extLst>
                </a:gridCol>
                <a:gridCol w="5492750">
                  <a:extLst>
                    <a:ext uri="{9D8B030D-6E8A-4147-A177-3AD203B41FA5}">
                      <a16:colId xmlns:a16="http://schemas.microsoft.com/office/drawing/2014/main" val="20001"/>
                    </a:ext>
                  </a:extLst>
                </a:gridCol>
              </a:tblGrid>
              <a:tr h="1062355">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5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以强制或安静方式工作，忽略大部分错误信息</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2615">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5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报告</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chmod</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对每个文件的处理信息</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08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--reference=rfile</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5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从指定文件</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rfile</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中获取权限值</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3218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5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以递归方式处理子目录及其中的文件</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nchor="b"/>
          <a:lstStyle/>
          <a:p>
            <a:r>
              <a:rPr lang="zh-CN" altLang="en-US"/>
              <a:t>3．使用示例</a:t>
            </a:r>
          </a:p>
        </p:txBody>
      </p:sp>
      <p:sp>
        <p:nvSpPr>
          <p:cNvPr id="23554" name="内容占位符 2"/>
          <p:cNvSpPr>
            <a:spLocks noGrp="1"/>
          </p:cNvSpPr>
          <p:nvPr>
            <p:ph idx="1"/>
          </p:nvPr>
        </p:nvSpPr>
        <p:spPr/>
        <p:txBody>
          <a:bodyPr anchor="t"/>
          <a:lstStyle/>
          <a:p>
            <a:r>
              <a:rPr lang="zh-CN" altLang="en-US" sz="2400"/>
              <a:t>#chmod a+x my_p1 my_p2	#为所有用户（all）对文件my_p1、my_p2增加执行权</a:t>
            </a:r>
          </a:p>
          <a:p>
            <a:r>
              <a:rPr lang="zh-CN" altLang="en-US" sz="2400"/>
              <a:t>#chmod u+rwx,go+rx myp	#为文件主增加所有权限，为组和其他人增加读和执行权</a:t>
            </a:r>
          </a:p>
          <a:p>
            <a:r>
              <a:rPr lang="zh-CN" altLang="en-US" sz="2400"/>
              <a:t>#chmod -R o-rwx /tmp/w123	#递归去掉/tmp/w123内目录和文件对其他人的所有权限</a:t>
            </a:r>
          </a:p>
          <a:p>
            <a:r>
              <a:rPr lang="zh-CN" altLang="en-US" sz="2400"/>
              <a:t>#chmod -R 777 /tmp/</a:t>
            </a:r>
            <a:r>
              <a:rPr lang="en-US" altLang="zh-CN" sz="2400"/>
              <a:t>test/</a:t>
            </a:r>
            <a:r>
              <a:rPr lang="zh-CN" altLang="en-US" sz="2400"/>
              <a:t>	#将/tmp</a:t>
            </a:r>
            <a:r>
              <a:rPr lang="en-US" altLang="zh-CN" sz="2400"/>
              <a:t>/test</a:t>
            </a:r>
            <a:r>
              <a:rPr lang="zh-CN" altLang="en-US" sz="2400"/>
              <a:t>中的所有文件和各级子目录及内容权限设置为777</a:t>
            </a:r>
          </a:p>
        </p:txBody>
      </p:sp>
      <p:sp>
        <p:nvSpPr>
          <p:cNvPr id="5" name="圆角矩形 4"/>
          <p:cNvSpPr/>
          <p:nvPr/>
        </p:nvSpPr>
        <p:spPr>
          <a:xfrm>
            <a:off x="2285683" y="5902325"/>
            <a:ext cx="608013" cy="334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lt1"/>
                </a:solidFill>
                <a:effectLst/>
                <a:uLnTx/>
                <a:uFillTx/>
                <a:latin typeface="+mn-lt"/>
                <a:ea typeface="+mn-ea"/>
                <a:cs typeface="+mn-cs"/>
                <a:hlinkClick r:id="rId2" action="ppaction://hlinksldjump"/>
              </a:rPr>
              <a:t>返回</a:t>
            </a: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p:cNvSpPr>
          <p:nvPr>
            <p:ph type="title"/>
          </p:nvPr>
        </p:nvSpPr>
        <p:spPr/>
        <p:txBody>
          <a:bodyPr anchor="b"/>
          <a:lstStyle/>
          <a:p>
            <a:pPr eaLnBrk="1" hangingPunct="1"/>
            <a:r>
              <a:rPr lang="zh-CN" altLang="en-US"/>
              <a:t>5.1  文件系统权限及管理</a:t>
            </a:r>
          </a:p>
        </p:txBody>
      </p:sp>
      <p:sp>
        <p:nvSpPr>
          <p:cNvPr id="6146" name="内容占位符 2"/>
          <p:cNvSpPr>
            <a:spLocks noGrp="1"/>
          </p:cNvSpPr>
          <p:nvPr>
            <p:ph idx="1"/>
          </p:nvPr>
        </p:nvSpPr>
        <p:spPr/>
        <p:txBody>
          <a:bodyPr anchor="t"/>
          <a:lstStyle/>
          <a:p>
            <a:pPr eaLnBrk="1" hangingPunct="1"/>
            <a:r>
              <a:rPr lang="zh-CN" altLang="en-US" sz="2400"/>
              <a:t>UNIX/Linux的文件系统除具有一般文件系统特点外，还具有以下特点。</a:t>
            </a:r>
          </a:p>
          <a:p>
            <a:pPr eaLnBrk="1" hangingPunct="1"/>
            <a:r>
              <a:rPr lang="zh-CN" altLang="en-US" sz="2400"/>
              <a:t>（1）文件是无结构的字符流。</a:t>
            </a:r>
          </a:p>
          <a:p>
            <a:pPr eaLnBrk="1" hangingPunct="1"/>
            <a:r>
              <a:rPr lang="zh-CN" altLang="en-US" sz="2400"/>
              <a:t>（2）文件可通过设置权限的办法加以保护。</a:t>
            </a:r>
          </a:p>
          <a:p>
            <a:pPr eaLnBrk="1" hangingPunct="1"/>
            <a:r>
              <a:rPr lang="zh-CN" altLang="en-US" sz="2400"/>
              <a:t>（3）外部设备都被看成文件，在系统内与普通文件统一管理。</a:t>
            </a:r>
          </a:p>
          <a:p>
            <a:pPr eaLnBrk="1" hangingPunct="1"/>
            <a:r>
              <a:rPr lang="zh-CN" altLang="en-US" sz="2400"/>
              <a:t>UNIX/Linux用文件存取控制表来解决存取权限的控制问题。存取控制表以文件为单位，把用户按某种关系分为若干类，同时规定每类用户的存取权限。</a:t>
            </a:r>
          </a:p>
          <a:p>
            <a:pPr eaLnBrk="1" hangingPunct="1"/>
            <a:r>
              <a:rPr lang="zh-CN" altLang="en-US" sz="2400"/>
              <a:t>每个文件都有一张存取控制表，该表存放在文件说明中，也就是i节点中。</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a:xfrm>
            <a:off x="698500" y="214313"/>
            <a:ext cx="8245475" cy="1462087"/>
          </a:xfrm>
        </p:spPr>
        <p:txBody>
          <a:bodyPr anchor="b"/>
          <a:lstStyle/>
          <a:p>
            <a:r>
              <a:rPr lang="zh-CN" altLang="en-US" sz="4000"/>
              <a:t>5.2.3  改变文件的所有者（chown）</a:t>
            </a:r>
          </a:p>
        </p:txBody>
      </p:sp>
      <p:sp>
        <p:nvSpPr>
          <p:cNvPr id="24578" name="内容占位符 2"/>
          <p:cNvSpPr>
            <a:spLocks noGrp="1"/>
          </p:cNvSpPr>
          <p:nvPr>
            <p:ph idx="1"/>
          </p:nvPr>
        </p:nvSpPr>
        <p:spPr/>
        <p:txBody>
          <a:bodyPr anchor="t"/>
          <a:lstStyle/>
          <a:p>
            <a:r>
              <a:rPr lang="zh-CN" altLang="en-US"/>
              <a:t>功能是改变文件的所有者，本质上是改变文件主的uid或</a:t>
            </a:r>
            <a:r>
              <a:rPr lang="en-US" altLang="zh-CN"/>
              <a:t>gid</a:t>
            </a:r>
            <a:r>
              <a:rPr lang="zh-CN" altLang="en-US"/>
              <a:t>。</a:t>
            </a:r>
          </a:p>
          <a:p>
            <a:r>
              <a:rPr lang="zh-CN" altLang="en-US"/>
              <a:t>只有超级用户有权使用chown。</a:t>
            </a:r>
          </a:p>
          <a:p>
            <a:r>
              <a:rPr lang="zh-CN" altLang="en-US"/>
              <a:t>其用法为：</a:t>
            </a:r>
          </a:p>
          <a:p>
            <a:pPr lvl="1"/>
            <a:r>
              <a:rPr lang="zh-CN" altLang="en-US"/>
              <a:t>chown [ options ] owner[:group] file …</a:t>
            </a:r>
          </a:p>
          <a:p>
            <a:pPr lvl="1"/>
            <a:r>
              <a:rPr lang="zh-CN" altLang="en-US"/>
              <a:t>chown [ options ] :group file …</a:t>
            </a:r>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vert="horz" wrap="square" lIns="68580" tIns="34290" rIns="68580" bIns="34290" anchor="b"/>
          <a:lstStyle/>
          <a:p>
            <a:pPr eaLnBrk="1" hangingPunct="1"/>
            <a:r>
              <a:rPr lang="zh-CN" altLang="en-US" sz="2700" dirty="0"/>
              <a:t>2．参数说明</a:t>
            </a:r>
          </a:p>
        </p:txBody>
      </p:sp>
      <p:graphicFrame>
        <p:nvGraphicFramePr>
          <p:cNvPr id="3" name="内容占位符 2"/>
          <p:cNvGraphicFramePr>
            <a:graphicFrameLocks noGrp="1"/>
          </p:cNvGraphicFramePr>
          <p:nvPr>
            <p:ph idx="4294967295"/>
          </p:nvPr>
        </p:nvGraphicFramePr>
        <p:xfrm>
          <a:off x="1150938" y="2044700"/>
          <a:ext cx="6497320" cy="3411220"/>
        </p:xfrm>
        <a:graphic>
          <a:graphicData uri="http://schemas.openxmlformats.org/drawingml/2006/table">
            <a:tbl>
              <a:tblPr/>
              <a:tblGrid>
                <a:gridCol w="2391410">
                  <a:extLst>
                    <a:ext uri="{9D8B030D-6E8A-4147-A177-3AD203B41FA5}">
                      <a16:colId xmlns:a16="http://schemas.microsoft.com/office/drawing/2014/main" val="20000"/>
                    </a:ext>
                  </a:extLst>
                </a:gridCol>
                <a:gridCol w="4105910">
                  <a:extLst>
                    <a:ext uri="{9D8B030D-6E8A-4147-A177-3AD203B41FA5}">
                      <a16:colId xmlns:a16="http://schemas.microsoft.com/office/drawing/2014/main" val="20001"/>
                    </a:ext>
                  </a:extLst>
                </a:gridCol>
              </a:tblGrid>
              <a:tr h="619760">
                <a:tc>
                  <a:txBody>
                    <a:bodyPr/>
                    <a:lstStyle/>
                    <a:p>
                      <a:pPr algn="just">
                        <a:spcAft>
                          <a:spcPts val="0"/>
                        </a:spcAft>
                      </a:pPr>
                      <a:r>
                        <a:rPr lang="en-US" sz="1500" kern="100" dirty="0">
                          <a:effectLst/>
                          <a:latin typeface="Calibri" panose="020F0502020204030204"/>
                          <a:ea typeface="宋体" panose="02010600030101010101" pitchFamily="2" charset="-122"/>
                          <a:cs typeface="Times New Roman" panose="02020603050405020304"/>
                        </a:rPr>
                        <a:t>-f,--</a:t>
                      </a:r>
                      <a:r>
                        <a:rPr lang="en-US" sz="1500" kern="100" dirty="0" err="1">
                          <a:effectLst/>
                          <a:latin typeface="Calibri" panose="020F0502020204030204"/>
                          <a:ea typeface="宋体" panose="02010600030101010101" pitchFamily="2" charset="-122"/>
                          <a:cs typeface="Times New Roman" panose="02020603050405020304"/>
                        </a:rPr>
                        <a:t>silient</a:t>
                      </a:r>
                      <a:r>
                        <a:rPr lang="en-US" sz="1500" kern="100" dirty="0">
                          <a:effectLst/>
                          <a:latin typeface="Calibri" panose="020F0502020204030204"/>
                          <a:ea typeface="宋体" panose="02010600030101010101" pitchFamily="2" charset="-122"/>
                          <a:cs typeface="Times New Roman" panose="02020603050405020304"/>
                        </a:rPr>
                        <a:t>,--quiet</a:t>
                      </a:r>
                      <a:endParaRPr lang="zh-CN" sz="1500" kern="100" dirty="0">
                        <a:effectLst/>
                        <a:latin typeface="Calibri" panose="020F0502020204030204"/>
                        <a:ea typeface="宋体" panose="02010600030101010101" pitchFamily="2" charset="-122"/>
                        <a:cs typeface="Times New Roman" panose="02020603050405020304"/>
                      </a:endParaRPr>
                    </a:p>
                  </a:txBody>
                  <a:tcPr marL="6802" marR="6802" marT="6804"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tc>
                  <a:txBody>
                    <a:bodyPr/>
                    <a:lstStyle/>
                    <a:p>
                      <a:pPr algn="just">
                        <a:spcAft>
                          <a:spcPts val="0"/>
                        </a:spcAft>
                      </a:pPr>
                      <a:r>
                        <a:rPr lang="zh-CN" sz="1500" kern="100">
                          <a:effectLst/>
                          <a:latin typeface="Calibri" panose="020F0502020204030204"/>
                          <a:ea typeface="宋体" panose="02010600030101010101" pitchFamily="2" charset="-122"/>
                          <a:cs typeface="Times New Roman" panose="02020603050405020304"/>
                        </a:rPr>
                        <a:t>以强制或安静方式工作，忽略大部分错误信息</a:t>
                      </a:r>
                    </a:p>
                  </a:txBody>
                  <a:tcPr marL="6802" marR="6802" marT="6804"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extLst>
                  <a:ext uri="{0D108BD9-81ED-4DB2-BD59-A6C34878D82A}">
                    <a16:rowId xmlns:a16="http://schemas.microsoft.com/office/drawing/2014/main" val="10000"/>
                  </a:ext>
                </a:extLst>
              </a:tr>
              <a:tr h="310515">
                <a:tc>
                  <a:txBody>
                    <a:bodyPr/>
                    <a:lstStyle/>
                    <a:p>
                      <a:pPr algn="just">
                        <a:spcAft>
                          <a:spcPts val="0"/>
                        </a:spcAft>
                      </a:pPr>
                      <a:r>
                        <a:rPr lang="en-US" sz="1500" kern="100">
                          <a:effectLst/>
                          <a:latin typeface="Calibri" panose="020F0502020204030204"/>
                          <a:ea typeface="宋体" panose="02010600030101010101" pitchFamily="2" charset="-122"/>
                          <a:cs typeface="Times New Roman" panose="02020603050405020304"/>
                        </a:rPr>
                        <a:t>-R,--recursive</a:t>
                      </a:r>
                      <a:endParaRPr lang="zh-CN" sz="1500" kern="100">
                        <a:effectLst/>
                        <a:latin typeface="Calibri" panose="020F0502020204030204"/>
                        <a:ea typeface="宋体" panose="02010600030101010101" pitchFamily="2" charset="-122"/>
                        <a:cs typeface="Times New Roman" panose="02020603050405020304"/>
                      </a:endParaRPr>
                    </a:p>
                  </a:txBody>
                  <a:tcPr marL="6802" marR="6802" marT="6804"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tc>
                  <a:txBody>
                    <a:bodyPr/>
                    <a:lstStyle/>
                    <a:p>
                      <a:pPr algn="just">
                        <a:spcAft>
                          <a:spcPts val="0"/>
                        </a:spcAft>
                      </a:pPr>
                      <a:r>
                        <a:rPr lang="zh-CN" sz="1500" kern="100">
                          <a:effectLst/>
                          <a:latin typeface="Calibri" panose="020F0502020204030204"/>
                          <a:ea typeface="宋体" panose="02010600030101010101" pitchFamily="2" charset="-122"/>
                          <a:cs typeface="Times New Roman" panose="02020603050405020304"/>
                        </a:rPr>
                        <a:t>以递归方式处理子目录及其中的文件</a:t>
                      </a:r>
                    </a:p>
                  </a:txBody>
                  <a:tcPr marL="6802" marR="6802" marT="6804"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extLst>
                  <a:ext uri="{0D108BD9-81ED-4DB2-BD59-A6C34878D82A}">
                    <a16:rowId xmlns:a16="http://schemas.microsoft.com/office/drawing/2014/main" val="10001"/>
                  </a:ext>
                </a:extLst>
              </a:tr>
              <a:tr h="310515">
                <a:tc>
                  <a:txBody>
                    <a:bodyPr/>
                    <a:lstStyle/>
                    <a:p>
                      <a:pPr algn="just">
                        <a:spcAft>
                          <a:spcPts val="0"/>
                        </a:spcAft>
                      </a:pPr>
                      <a:r>
                        <a:rPr lang="en-US" sz="1500" kern="100">
                          <a:effectLst/>
                          <a:latin typeface="Calibri" panose="020F0502020204030204"/>
                          <a:ea typeface="宋体" panose="02010600030101010101" pitchFamily="2" charset="-122"/>
                          <a:cs typeface="Times New Roman" panose="02020603050405020304"/>
                        </a:rPr>
                        <a:t>-v</a:t>
                      </a:r>
                      <a:endParaRPr lang="zh-CN" sz="1500" kern="100">
                        <a:effectLst/>
                        <a:latin typeface="Calibri" panose="020F0502020204030204"/>
                        <a:ea typeface="宋体" panose="02010600030101010101" pitchFamily="2" charset="-122"/>
                        <a:cs typeface="Times New Roman" panose="02020603050405020304"/>
                      </a:endParaRPr>
                    </a:p>
                  </a:txBody>
                  <a:tcPr marL="6802" marR="6802" marT="6804"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tc>
                  <a:txBody>
                    <a:bodyPr/>
                    <a:lstStyle/>
                    <a:p>
                      <a:pPr algn="just">
                        <a:spcAft>
                          <a:spcPts val="0"/>
                        </a:spcAft>
                      </a:pPr>
                      <a:r>
                        <a:rPr lang="zh-CN" sz="1500" kern="100">
                          <a:effectLst/>
                          <a:latin typeface="Calibri" panose="020F0502020204030204"/>
                          <a:ea typeface="宋体" panose="02010600030101010101" pitchFamily="2" charset="-122"/>
                          <a:cs typeface="Times New Roman" panose="02020603050405020304"/>
                        </a:rPr>
                        <a:t>报告</a:t>
                      </a:r>
                      <a:r>
                        <a:rPr lang="en-US" sz="1500" kern="100">
                          <a:effectLst/>
                          <a:latin typeface="Calibri" panose="020F0502020204030204"/>
                          <a:ea typeface="宋体" panose="02010600030101010101" pitchFamily="2" charset="-122"/>
                          <a:cs typeface="Times New Roman" panose="02020603050405020304"/>
                        </a:rPr>
                        <a:t>chown</a:t>
                      </a:r>
                      <a:r>
                        <a:rPr lang="zh-CN" sz="1500" kern="100">
                          <a:effectLst/>
                          <a:latin typeface="Calibri" panose="020F0502020204030204"/>
                          <a:ea typeface="宋体" panose="02010600030101010101" pitchFamily="2" charset="-122"/>
                          <a:cs typeface="Times New Roman" panose="02020603050405020304"/>
                        </a:rPr>
                        <a:t>对每个文件的处理信息</a:t>
                      </a:r>
                    </a:p>
                  </a:txBody>
                  <a:tcPr marL="6802" marR="6802" marT="6804"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extLst>
                  <a:ext uri="{0D108BD9-81ED-4DB2-BD59-A6C34878D82A}">
                    <a16:rowId xmlns:a16="http://schemas.microsoft.com/office/drawing/2014/main" val="10002"/>
                  </a:ext>
                </a:extLst>
              </a:tr>
              <a:tr h="620395">
                <a:tc>
                  <a:txBody>
                    <a:bodyPr/>
                    <a:lstStyle/>
                    <a:p>
                      <a:pPr algn="just">
                        <a:spcAft>
                          <a:spcPts val="0"/>
                        </a:spcAft>
                      </a:pPr>
                      <a:r>
                        <a:rPr lang="en-US" sz="1500" kern="100">
                          <a:effectLst/>
                          <a:latin typeface="Calibri" panose="020F0502020204030204"/>
                          <a:ea typeface="宋体" panose="02010600030101010101" pitchFamily="2" charset="-122"/>
                          <a:cs typeface="Times New Roman" panose="02020603050405020304"/>
                        </a:rPr>
                        <a:t>--dereference</a:t>
                      </a:r>
                      <a:endParaRPr lang="zh-CN" sz="1500" kern="100">
                        <a:effectLst/>
                        <a:latin typeface="Calibri" panose="020F0502020204030204"/>
                        <a:ea typeface="宋体" panose="02010600030101010101" pitchFamily="2" charset="-122"/>
                        <a:cs typeface="Times New Roman" panose="02020603050405020304"/>
                      </a:endParaRPr>
                    </a:p>
                  </a:txBody>
                  <a:tcPr marL="6802" marR="6802" marT="6804"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tc>
                  <a:txBody>
                    <a:bodyPr/>
                    <a:lstStyle/>
                    <a:p>
                      <a:pPr algn="just">
                        <a:spcAft>
                          <a:spcPts val="0"/>
                        </a:spcAft>
                      </a:pPr>
                      <a:r>
                        <a:rPr lang="zh-CN" sz="1500" kern="100">
                          <a:effectLst/>
                          <a:latin typeface="Calibri" panose="020F0502020204030204"/>
                          <a:ea typeface="宋体" panose="02010600030101010101" pitchFamily="2" charset="-122"/>
                          <a:cs typeface="Times New Roman" panose="02020603050405020304"/>
                        </a:rPr>
                        <a:t>改变符号链接最终对象的所有者，而非符号链接本身</a:t>
                      </a:r>
                    </a:p>
                  </a:txBody>
                  <a:tcPr marL="6802" marR="6802" marT="6804"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extLst>
                  <a:ext uri="{0D108BD9-81ED-4DB2-BD59-A6C34878D82A}">
                    <a16:rowId xmlns:a16="http://schemas.microsoft.com/office/drawing/2014/main" val="10003"/>
                  </a:ext>
                </a:extLst>
              </a:tr>
              <a:tr h="619760">
                <a:tc>
                  <a:txBody>
                    <a:bodyPr/>
                    <a:lstStyle/>
                    <a:p>
                      <a:pPr algn="just">
                        <a:spcAft>
                          <a:spcPts val="0"/>
                        </a:spcAft>
                      </a:pPr>
                      <a:r>
                        <a:rPr lang="en-US" sz="1500" kern="100">
                          <a:effectLst/>
                          <a:latin typeface="Calibri" panose="020F0502020204030204"/>
                          <a:ea typeface="宋体" panose="02010600030101010101" pitchFamily="2" charset="-122"/>
                          <a:cs typeface="Times New Roman" panose="02020603050405020304"/>
                        </a:rPr>
                        <a:t>-h,--no-dereference</a:t>
                      </a:r>
                      <a:endParaRPr lang="zh-CN" sz="1500" kern="100">
                        <a:effectLst/>
                        <a:latin typeface="Calibri" panose="020F0502020204030204"/>
                        <a:ea typeface="宋体" panose="02010600030101010101" pitchFamily="2" charset="-122"/>
                        <a:cs typeface="Times New Roman" panose="02020603050405020304"/>
                      </a:endParaRPr>
                    </a:p>
                  </a:txBody>
                  <a:tcPr marL="6802" marR="6802" marT="6804"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tc>
                  <a:txBody>
                    <a:bodyPr/>
                    <a:lstStyle/>
                    <a:p>
                      <a:pPr algn="just">
                        <a:spcAft>
                          <a:spcPts val="0"/>
                        </a:spcAft>
                      </a:pPr>
                      <a:r>
                        <a:rPr lang="zh-CN" sz="1500" kern="100">
                          <a:effectLst/>
                          <a:latin typeface="Calibri" panose="020F0502020204030204"/>
                          <a:ea typeface="宋体" panose="02010600030101010101" pitchFamily="2" charset="-122"/>
                          <a:cs typeface="Times New Roman" panose="02020603050405020304"/>
                        </a:rPr>
                        <a:t>与</a:t>
                      </a:r>
                      <a:r>
                        <a:rPr lang="en-US" sz="1500" kern="100">
                          <a:effectLst/>
                          <a:latin typeface="Calibri" panose="020F0502020204030204"/>
                          <a:ea typeface="宋体" panose="02010600030101010101" pitchFamily="2" charset="-122"/>
                          <a:cs typeface="Times New Roman" panose="02020603050405020304"/>
                        </a:rPr>
                        <a:t>--dereference</a:t>
                      </a:r>
                      <a:r>
                        <a:rPr lang="zh-CN" sz="1500" kern="100">
                          <a:effectLst/>
                          <a:latin typeface="Calibri" panose="020F0502020204030204"/>
                          <a:ea typeface="宋体" panose="02010600030101010101" pitchFamily="2" charset="-122"/>
                          <a:cs typeface="Times New Roman" panose="02020603050405020304"/>
                        </a:rPr>
                        <a:t>相反，仅改变符号链接的所有者，而非链接对象</a:t>
                      </a:r>
                    </a:p>
                  </a:txBody>
                  <a:tcPr marL="6802" marR="6802" marT="6804"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extLst>
                  <a:ext uri="{0D108BD9-81ED-4DB2-BD59-A6C34878D82A}">
                    <a16:rowId xmlns:a16="http://schemas.microsoft.com/office/drawing/2014/main" val="10004"/>
                  </a:ext>
                </a:extLst>
              </a:tr>
              <a:tr h="619760">
                <a:tc>
                  <a:txBody>
                    <a:bodyPr/>
                    <a:lstStyle/>
                    <a:p>
                      <a:pPr algn="just">
                        <a:spcAft>
                          <a:spcPts val="0"/>
                        </a:spcAft>
                      </a:pPr>
                      <a:r>
                        <a:rPr lang="en-US" sz="1500" kern="100">
                          <a:effectLst/>
                          <a:latin typeface="Calibri" panose="020F0502020204030204"/>
                          <a:ea typeface="宋体" panose="02010600030101010101" pitchFamily="2" charset="-122"/>
                          <a:cs typeface="Times New Roman" panose="02020603050405020304"/>
                        </a:rPr>
                        <a:t>--from=cur_own:cur_grp</a:t>
                      </a:r>
                      <a:endParaRPr lang="zh-CN" sz="1500" kern="100">
                        <a:effectLst/>
                        <a:latin typeface="Calibri" panose="020F0502020204030204"/>
                        <a:ea typeface="宋体" panose="02010600030101010101" pitchFamily="2" charset="-122"/>
                        <a:cs typeface="Times New Roman" panose="02020603050405020304"/>
                      </a:endParaRPr>
                    </a:p>
                  </a:txBody>
                  <a:tcPr marL="6802" marR="6802" marT="6804"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tc>
                  <a:txBody>
                    <a:bodyPr/>
                    <a:lstStyle/>
                    <a:p>
                      <a:pPr algn="just">
                        <a:spcAft>
                          <a:spcPts val="0"/>
                        </a:spcAft>
                      </a:pPr>
                      <a:r>
                        <a:rPr lang="zh-CN" sz="1500" kern="100">
                          <a:effectLst/>
                          <a:latin typeface="Calibri" panose="020F0502020204030204"/>
                          <a:ea typeface="宋体" panose="02010600030101010101" pitchFamily="2" charset="-122"/>
                          <a:cs typeface="Times New Roman" panose="02020603050405020304"/>
                        </a:rPr>
                        <a:t>只改变与当前主和组匹配的目标。主和组中的一个可省略</a:t>
                      </a:r>
                    </a:p>
                  </a:txBody>
                  <a:tcPr marL="6802" marR="6802" marT="6804"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extLst>
                  <a:ext uri="{0D108BD9-81ED-4DB2-BD59-A6C34878D82A}">
                    <a16:rowId xmlns:a16="http://schemas.microsoft.com/office/drawing/2014/main" val="10005"/>
                  </a:ext>
                </a:extLst>
              </a:tr>
              <a:tr h="310515">
                <a:tc>
                  <a:txBody>
                    <a:bodyPr/>
                    <a:lstStyle/>
                    <a:p>
                      <a:pPr algn="just">
                        <a:spcAft>
                          <a:spcPts val="0"/>
                        </a:spcAft>
                      </a:pPr>
                      <a:r>
                        <a:rPr lang="en-US" sz="1500" kern="100">
                          <a:effectLst/>
                          <a:latin typeface="Calibri" panose="020F0502020204030204"/>
                          <a:ea typeface="宋体" panose="02010600030101010101" pitchFamily="2" charset="-122"/>
                          <a:cs typeface="Times New Roman" panose="02020603050405020304"/>
                        </a:rPr>
                        <a:t>--reference=rfile</a:t>
                      </a:r>
                      <a:endParaRPr lang="zh-CN" sz="1500" kern="100">
                        <a:effectLst/>
                        <a:latin typeface="Calibri" panose="020F0502020204030204"/>
                        <a:ea typeface="宋体" panose="02010600030101010101" pitchFamily="2" charset="-122"/>
                        <a:cs typeface="Times New Roman" panose="02020603050405020304"/>
                      </a:endParaRPr>
                    </a:p>
                  </a:txBody>
                  <a:tcPr marL="6802" marR="6802" marT="6804"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tc>
                  <a:txBody>
                    <a:bodyPr/>
                    <a:lstStyle/>
                    <a:p>
                      <a:pPr algn="just">
                        <a:spcAft>
                          <a:spcPts val="0"/>
                        </a:spcAft>
                      </a:pPr>
                      <a:r>
                        <a:rPr lang="zh-CN" sz="1500" kern="100" dirty="0">
                          <a:effectLst/>
                          <a:latin typeface="Calibri" panose="020F0502020204030204"/>
                          <a:ea typeface="宋体" panose="02010600030101010101" pitchFamily="2" charset="-122"/>
                          <a:cs typeface="Times New Roman" panose="02020603050405020304"/>
                        </a:rPr>
                        <a:t>从指定文件</a:t>
                      </a:r>
                      <a:r>
                        <a:rPr lang="en-US" sz="1500" kern="100" dirty="0" err="1">
                          <a:effectLst/>
                          <a:latin typeface="Calibri" panose="020F0502020204030204"/>
                          <a:ea typeface="宋体" panose="02010600030101010101" pitchFamily="2" charset="-122"/>
                          <a:cs typeface="Times New Roman" panose="02020603050405020304"/>
                        </a:rPr>
                        <a:t>rfile</a:t>
                      </a:r>
                      <a:r>
                        <a:rPr lang="zh-CN" sz="1500" kern="100" dirty="0">
                          <a:effectLst/>
                          <a:latin typeface="Calibri" panose="020F0502020204030204"/>
                          <a:ea typeface="宋体" panose="02010600030101010101" pitchFamily="2" charset="-122"/>
                          <a:cs typeface="Times New Roman" panose="02020603050405020304"/>
                        </a:rPr>
                        <a:t>中获取权限值</a:t>
                      </a:r>
                    </a:p>
                  </a:txBody>
                  <a:tcPr marL="6802" marR="6802" marT="6804"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anchor="b"/>
          <a:lstStyle/>
          <a:p>
            <a:r>
              <a:rPr lang="zh-CN" altLang="en-US"/>
              <a:t>3．使用示例</a:t>
            </a:r>
          </a:p>
        </p:txBody>
      </p:sp>
      <p:sp>
        <p:nvSpPr>
          <p:cNvPr id="26626" name="内容占位符 2"/>
          <p:cNvSpPr>
            <a:spLocks noGrp="1"/>
          </p:cNvSpPr>
          <p:nvPr>
            <p:ph idx="1"/>
          </p:nvPr>
        </p:nvSpPr>
        <p:spPr/>
        <p:txBody>
          <a:bodyPr anchor="t"/>
          <a:lstStyle/>
          <a:p>
            <a:r>
              <a:rPr lang="zh-CN" altLang="en-US" sz="2400"/>
              <a:t># chown root my_files 	#将my_files的所有者改为root</a:t>
            </a:r>
          </a:p>
          <a:p>
            <a:r>
              <a:rPr lang="zh-CN" altLang="en-US" sz="2400"/>
              <a:t># chown zhang *.c 	#将当前目录下所有C语言文件的所有者改为zhang</a:t>
            </a:r>
          </a:p>
          <a:p>
            <a:r>
              <a:rPr lang="zh-CN" altLang="en-US" sz="2400"/>
              <a:t># chown -R gjshao /tmp/mydir #递归将/tmp/mydir的所有者改为gjshao</a:t>
            </a:r>
          </a:p>
          <a:p>
            <a:r>
              <a:rPr lang="zh-CN" altLang="en-US" sz="2400"/>
              <a:t># chown -R gavin:bin mydat 	#递归将mydat的所有者改为gavin，组改为bin</a:t>
            </a:r>
          </a:p>
          <a:p>
            <a:r>
              <a:rPr lang="zh-CN" altLang="en-US" sz="2400"/>
              <a:t># chown -R :bin mydat 		#递归将mydat的组改为bin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anchor="b"/>
          <a:lstStyle/>
          <a:p>
            <a:r>
              <a:rPr lang="zh-CN" altLang="en-US"/>
              <a:t>5.2.4  改变文件的组（chgrp）</a:t>
            </a:r>
          </a:p>
        </p:txBody>
      </p:sp>
      <p:sp>
        <p:nvSpPr>
          <p:cNvPr id="27650" name="内容占位符 2"/>
          <p:cNvSpPr>
            <a:spLocks noGrp="1"/>
          </p:cNvSpPr>
          <p:nvPr>
            <p:ph idx="1"/>
          </p:nvPr>
        </p:nvSpPr>
        <p:spPr/>
        <p:txBody>
          <a:bodyPr anchor="t"/>
          <a:lstStyle/>
          <a:p>
            <a:r>
              <a:rPr lang="zh-CN" altLang="en-US" sz="2800"/>
              <a:t>功能是改变文件所属组。其用法为：</a:t>
            </a:r>
          </a:p>
          <a:p>
            <a:endParaRPr lang="zh-CN" altLang="en-US" sz="2800"/>
          </a:p>
          <a:p>
            <a:r>
              <a:rPr lang="zh-CN" altLang="en-US" sz="2800"/>
              <a:t>chgrp [ options ] new_group file …</a:t>
            </a:r>
          </a:p>
          <a:p>
            <a:endParaRPr lang="zh-CN" altLang="en-US" sz="2800"/>
          </a:p>
          <a:p>
            <a:r>
              <a:rPr lang="zh-CN" altLang="en-US" sz="2800"/>
              <a:t>new_group可以组名或组标识给出。</a:t>
            </a:r>
          </a:p>
          <a:p>
            <a:r>
              <a:rPr lang="zh-CN" altLang="en-US" sz="2800"/>
              <a:t>chgrp命令可由chown替代，其参数与chown相同。</a:t>
            </a:r>
          </a:p>
        </p:txBody>
      </p:sp>
      <p:sp>
        <p:nvSpPr>
          <p:cNvPr id="5" name="圆角矩形 4"/>
          <p:cNvSpPr/>
          <p:nvPr/>
        </p:nvSpPr>
        <p:spPr>
          <a:xfrm>
            <a:off x="2227263" y="6034088"/>
            <a:ext cx="608013" cy="334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lt1"/>
                </a:solidFill>
                <a:effectLst/>
                <a:uLnTx/>
                <a:uFillTx/>
                <a:latin typeface="+mn-lt"/>
                <a:ea typeface="+mn-ea"/>
                <a:cs typeface="+mn-cs"/>
                <a:hlinkClick r:id="rId2" action="ppaction://hlinksldjump"/>
              </a:rPr>
              <a:t>返回</a:t>
            </a: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anchor="b"/>
          <a:lstStyle/>
          <a:p>
            <a:r>
              <a:rPr lang="zh-CN" altLang="en-US" sz="4000"/>
              <a:t>5.2.5  ext2+文件系统的新增属性及其管理</a:t>
            </a:r>
          </a:p>
        </p:txBody>
      </p:sp>
      <p:sp>
        <p:nvSpPr>
          <p:cNvPr id="28674" name="内容占位符 2"/>
          <p:cNvSpPr>
            <a:spLocks noGrp="1"/>
          </p:cNvSpPr>
          <p:nvPr>
            <p:ph idx="1"/>
          </p:nvPr>
        </p:nvSpPr>
        <p:spPr/>
        <p:txBody>
          <a:bodyPr anchor="t"/>
          <a:lstStyle/>
          <a:p>
            <a:r>
              <a:rPr lang="zh-CN" altLang="en-US" sz="2400"/>
              <a:t>1．ext2+的新增文件属性</a:t>
            </a:r>
          </a:p>
          <a:p>
            <a:r>
              <a:rPr lang="zh-CN" altLang="en-US" sz="2400"/>
              <a:t>从ext2文件系统开始，</a:t>
            </a:r>
            <a:r>
              <a:rPr lang="en-US" altLang="zh-CN" sz="2400"/>
              <a:t>Linux</a:t>
            </a:r>
            <a:r>
              <a:rPr lang="zh-CN" altLang="en-US" sz="2400"/>
              <a:t>增加了很多新属性。新增的部分属性如表5-</a:t>
            </a:r>
            <a:r>
              <a:rPr lang="en-US" altLang="zh-CN" sz="2400"/>
              <a:t>6</a:t>
            </a:r>
            <a:r>
              <a:rPr lang="zh-CN" altLang="en-US" sz="2400"/>
              <a:t>所示。</a:t>
            </a:r>
          </a:p>
        </p:txBody>
      </p:sp>
      <p:graphicFrame>
        <p:nvGraphicFramePr>
          <p:cNvPr id="2" name="表格 -1"/>
          <p:cNvGraphicFramePr>
            <a:graphicFrameLocks noGrp="1"/>
          </p:cNvGraphicFramePr>
          <p:nvPr/>
        </p:nvGraphicFramePr>
        <p:xfrm>
          <a:off x="1416050" y="3357563"/>
          <a:ext cx="6543040" cy="2584450"/>
        </p:xfrm>
        <a:graphic>
          <a:graphicData uri="http://schemas.openxmlformats.org/drawingml/2006/table">
            <a:tbl>
              <a:tblPr/>
              <a:tblGrid>
                <a:gridCol w="768350">
                  <a:extLst>
                    <a:ext uri="{9D8B030D-6E8A-4147-A177-3AD203B41FA5}">
                      <a16:colId xmlns:a16="http://schemas.microsoft.com/office/drawing/2014/main" val="20000"/>
                    </a:ext>
                  </a:extLst>
                </a:gridCol>
                <a:gridCol w="5774690">
                  <a:extLst>
                    <a:ext uri="{9D8B030D-6E8A-4147-A177-3AD203B41FA5}">
                      <a16:colId xmlns:a16="http://schemas.microsoft.com/office/drawing/2014/main" val="20001"/>
                    </a:ext>
                  </a:extLst>
                </a:gridCol>
              </a:tblGrid>
              <a:tr h="2349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属性</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a:t>
                      </a:r>
                      <a:r>
                        <a:rPr kumimoji="0" lang="zh-CN" altLang="en-US" sz="135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明</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49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文件被访问时不修改访问时间</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49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只能</a:t>
                      </a:r>
                      <a:r>
                        <a:rPr kumimoji="0" lang="zh-CN" altLang="en-US" sz="1350" b="0" i="0" u="none" strike="noStrike" cap="none" normalizeH="0" baseline="0">
                          <a:ln>
                            <a:noFill/>
                          </a:ln>
                          <a:solidFill>
                            <a:schemeClr val="tx1"/>
                          </a:solidFill>
                          <a:effectLst/>
                          <a:latin typeface="宋体" panose="02010600030101010101" pitchFamily="2" charset="-122"/>
                          <a:ea typeface="宋体" panose="02010600030101010101" pitchFamily="2" charset="-122"/>
                        </a:rPr>
                        <a:t>以</a:t>
                      </a:r>
                      <a:r>
                        <a:rPr kumimoji="0" lang="zh-CN" altLang="en-US"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增加方式打开</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49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自动压缩</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49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目录改变时同步写入，类似在安装文件系统时使用了</a:t>
                      </a:r>
                      <a:r>
                        <a:rPr kumimoji="0" lang="en-US" altLang="zh-CN"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dirsync</a:t>
                      </a:r>
                      <a:r>
                        <a:rPr kumimoji="0" lang="zh-CN" altLang="en-US"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选项</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49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当使用</a:t>
                      </a:r>
                      <a:r>
                        <a:rPr kumimoji="0" lang="en-US" altLang="zh-CN"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dump</a:t>
                      </a:r>
                      <a:r>
                        <a:rPr kumimoji="0" lang="zh-CN" altLang="en-US" sz="1350" b="0" i="0" u="none" strike="noStrike" cap="none" normalizeH="0" baseline="0">
                          <a:ln>
                            <a:noFill/>
                          </a:ln>
                          <a:solidFill>
                            <a:schemeClr val="tx1"/>
                          </a:solidFill>
                          <a:effectLst/>
                          <a:latin typeface="宋体" panose="02010600030101010101" pitchFamily="2" charset="-122"/>
                          <a:ea typeface="宋体" panose="02010600030101010101" pitchFamily="2" charset="-122"/>
                        </a:rPr>
                        <a:t>备份</a:t>
                      </a:r>
                      <a:r>
                        <a:rPr kumimoji="0" lang="zh-CN" altLang="en-US"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时，不备份</a:t>
                      </a:r>
                      <a:r>
                        <a:rPr kumimoji="0" lang="zh-CN" altLang="en-US" sz="1350" b="0" i="0" u="none" strike="noStrike" cap="none" normalizeH="0" baseline="0">
                          <a:ln>
                            <a:noFill/>
                          </a:ln>
                          <a:solidFill>
                            <a:schemeClr val="tx1"/>
                          </a:solidFill>
                          <a:effectLst/>
                          <a:latin typeface="宋体" panose="02010600030101010101" pitchFamily="2" charset="-122"/>
                          <a:ea typeface="宋体" panose="02010600030101010101" pitchFamily="2" charset="-122"/>
                        </a:rPr>
                        <a:t>此文件</a:t>
                      </a:r>
                      <a:endParaRPr kumimoji="0" lang="zh-CN" altLang="en-US"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49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50" b="0" i="0" u="none" strike="noStrike" cap="none" normalizeH="0" baseline="0">
                          <a:ln>
                            <a:noFill/>
                          </a:ln>
                          <a:solidFill>
                            <a:schemeClr val="tx1"/>
                          </a:solidFill>
                          <a:effectLst/>
                          <a:latin typeface="宋体" panose="02010600030101010101" pitchFamily="2" charset="-122"/>
                          <a:ea typeface="宋体" panose="02010600030101010101" pitchFamily="2" charset="-122"/>
                        </a:rPr>
                        <a:t>e</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50" b="0" i="0" u="none" strike="noStrike" cap="none" normalizeH="0" baseline="0">
                          <a:ln>
                            <a:noFill/>
                          </a:ln>
                          <a:solidFill>
                            <a:schemeClr val="tx1"/>
                          </a:solidFill>
                          <a:effectLst/>
                          <a:latin typeface="宋体" panose="02010600030101010101" pitchFamily="2" charset="-122"/>
                          <a:ea typeface="宋体" panose="02010600030101010101" pitchFamily="2" charset="-122"/>
                        </a:rPr>
                        <a:t>扩展格式（此属性不能去除）</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49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不能修改，不能删除，也不能有链接指向此文件</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49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安全删除。当文件被删除时，文件原来的内容将填充</a:t>
                      </a:r>
                      <a:r>
                        <a:rPr kumimoji="0" lang="en-US" altLang="zh-CN"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0x00</a:t>
                      </a:r>
                      <a:endParaRPr kumimoji="0" lang="zh-CN" altLang="en-US"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49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文件修改时同步写入，类似在安装文件系统时使用了</a:t>
                      </a:r>
                      <a:r>
                        <a:rPr kumimoji="0" lang="en-US" altLang="zh-CN"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sync</a:t>
                      </a:r>
                      <a:r>
                        <a:rPr kumimoji="0" lang="zh-CN" altLang="en-US"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选项</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49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5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当文件被删除时，内容将被保存，可以用于删除后的恢复</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anchor="b"/>
          <a:lstStyle/>
          <a:p>
            <a:r>
              <a:rPr lang="zh-CN" altLang="en-US"/>
              <a:t>2．lsattr</a:t>
            </a:r>
          </a:p>
        </p:txBody>
      </p:sp>
      <p:sp>
        <p:nvSpPr>
          <p:cNvPr id="29698" name="内容占位符 2"/>
          <p:cNvSpPr>
            <a:spLocks noGrp="1"/>
          </p:cNvSpPr>
          <p:nvPr>
            <p:ph idx="1"/>
          </p:nvPr>
        </p:nvSpPr>
        <p:spPr>
          <a:xfrm>
            <a:off x="728663" y="2017713"/>
            <a:ext cx="8226425" cy="4114800"/>
          </a:xfrm>
        </p:spPr>
        <p:txBody>
          <a:bodyPr anchor="t"/>
          <a:lstStyle/>
          <a:p>
            <a:r>
              <a:rPr lang="zh-CN" altLang="en-US" sz="2400"/>
              <a:t>lsattr的功能是显示文件的ext2+扩展属性，其用法为：</a:t>
            </a:r>
          </a:p>
          <a:p>
            <a:r>
              <a:rPr lang="zh-CN" altLang="en-US" sz="2400"/>
              <a:t>   lsattr [ -RVdv ] file …</a:t>
            </a:r>
            <a:endParaRPr lang="en-US" altLang="zh-CN" sz="2400"/>
          </a:p>
          <a:p>
            <a:r>
              <a:rPr lang="zh-CN" altLang="en-US" sz="2400"/>
              <a:t>参数如表所示</a:t>
            </a:r>
            <a:r>
              <a:rPr lang="en-US" altLang="zh-CN" sz="2400"/>
              <a:t>:</a:t>
            </a:r>
          </a:p>
          <a:p>
            <a:endParaRPr lang="en-US" altLang="zh-CN" sz="2400" dirty="0"/>
          </a:p>
        </p:txBody>
      </p:sp>
      <p:graphicFrame>
        <p:nvGraphicFramePr>
          <p:cNvPr id="2" name="表格 -1"/>
          <p:cNvGraphicFramePr>
            <a:graphicFrameLocks noGrp="1"/>
          </p:cNvGraphicFramePr>
          <p:nvPr>
            <p:custDataLst>
              <p:tags r:id="rId1"/>
            </p:custDataLst>
          </p:nvPr>
        </p:nvGraphicFramePr>
        <p:xfrm>
          <a:off x="1252538" y="3419475"/>
          <a:ext cx="6718300" cy="2444750"/>
        </p:xfrm>
        <a:graphic>
          <a:graphicData uri="http://schemas.openxmlformats.org/drawingml/2006/table">
            <a:tbl>
              <a:tblPr/>
              <a:tblGrid>
                <a:gridCol w="1410335">
                  <a:extLst>
                    <a:ext uri="{9D8B030D-6E8A-4147-A177-3AD203B41FA5}">
                      <a16:colId xmlns:a16="http://schemas.microsoft.com/office/drawing/2014/main" val="20000"/>
                    </a:ext>
                  </a:extLst>
                </a:gridCol>
                <a:gridCol w="5307965">
                  <a:extLst>
                    <a:ext uri="{9D8B030D-6E8A-4147-A177-3AD203B41FA5}">
                      <a16:colId xmlns:a16="http://schemas.microsoft.com/office/drawing/2014/main" val="20001"/>
                    </a:ext>
                  </a:extLst>
                </a:gridCol>
              </a:tblGrid>
              <a:tr h="4889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选  项</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明</a:t>
                      </a:r>
                    </a:p>
                  </a:txBody>
                  <a:tcPr marL="0" marR="0" marT="0" marB="0" anchor="ctr" horzOverflow="overflow">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列所有文件属性，也包括</a:t>
                      </a: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开始的文件</a:t>
                      </a:r>
                    </a:p>
                  </a:txBody>
                  <a:tcPr marL="0" marR="0" marT="0" marB="0" anchor="ctr" horzOverflow="overflow">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列目录属性，而非其中文件属性</a:t>
                      </a:r>
                    </a:p>
                  </a:txBody>
                  <a:tcPr marL="0" marR="0" marT="0" marB="0" anchor="ctr" horzOverflow="overflow">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递归处理</a:t>
                      </a:r>
                    </a:p>
                  </a:txBody>
                  <a:tcPr marL="0" marR="0" marT="0" marB="0" anchor="ctr" horzOverflow="overflow">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p>
                  </a:txBody>
                  <a:tcPr marL="0" marR="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显示文件版本号</a:t>
                      </a:r>
                    </a:p>
                  </a:txBody>
                  <a:tcPr marL="0" marR="0" marT="0" marB="0" anchor="ctr" horzOverflow="overflow">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nchor="b"/>
          <a:lstStyle/>
          <a:p>
            <a:r>
              <a:rPr lang="zh-CN" altLang="en-US"/>
              <a:t>3．chattr</a:t>
            </a:r>
          </a:p>
        </p:txBody>
      </p:sp>
      <p:sp>
        <p:nvSpPr>
          <p:cNvPr id="3" name="内容占位符 2"/>
          <p:cNvSpPr>
            <a:spLocks noGrp="1"/>
          </p:cNvSpPr>
          <p:nvPr>
            <p:ph idx="1"/>
          </p:nvPr>
        </p:nvSpPr>
        <p:spPr>
          <a:xfrm>
            <a:off x="874713" y="2017713"/>
            <a:ext cx="8080375" cy="4114800"/>
          </a:xfrm>
        </p:spPr>
        <p:txBody>
          <a:bodyPr/>
          <a:lstStyle/>
          <a:p>
            <a:pPr marL="342900" marR="0" indent="0" algn="l" defTabSz="914400" rtl="0" eaLnBrk="0" fontAlgn="base" latinLnBrk="0" hangingPunct="0">
              <a:lnSpc>
                <a:spcPct val="150000"/>
              </a:lnSpc>
              <a:spcBef>
                <a:spcPts val="0"/>
              </a:spcBef>
              <a:spcAft>
                <a:spcPct val="0"/>
              </a:spcAft>
              <a:buClr>
                <a:schemeClr val="folHlink"/>
              </a:buClr>
              <a:buSzPct val="60000"/>
              <a:buFont typeface="Wingdings" panose="05000000000000000000" pitchFamily="2" charset="2"/>
              <a:buChar char="n"/>
            </a:pPr>
            <a:r>
              <a:rPr kumimoji="0" lang="zh-CN" altLang="en-US" sz="2800" b="0" i="0" u="none" strike="noStrike" kern="1200" cap="none" spc="0" normalizeH="0" baseline="0" noProof="1">
                <a:solidFill>
                  <a:schemeClr val="tx1"/>
                </a:solidFill>
                <a:latin typeface="+mn-lt"/>
                <a:ea typeface="+mn-ea"/>
                <a:cs typeface="+mn-cs"/>
              </a:rPr>
              <a:t>对ext2+的新增属性进行管理，其用法为：</a:t>
            </a:r>
          </a:p>
          <a:p>
            <a:pPr marL="742950" marR="0" lvl="1" indent="0" algn="l" defTabSz="914400" rtl="0" eaLnBrk="0" fontAlgn="base" latinLnBrk="0" hangingPunct="0">
              <a:lnSpc>
                <a:spcPct val="150000"/>
              </a:lnSpc>
              <a:spcBef>
                <a:spcPts val="0"/>
              </a:spcBef>
              <a:spcAft>
                <a:spcPct val="0"/>
              </a:spcAft>
              <a:buClr>
                <a:schemeClr val="hlink"/>
              </a:buClr>
              <a:buSzPct val="55000"/>
              <a:buFont typeface="Wingdings" panose="05000000000000000000" pitchFamily="2" charset="2"/>
              <a:buChar char="n"/>
            </a:pPr>
            <a:r>
              <a:rPr kumimoji="0" lang="zh-CN" altLang="en-US" sz="2450" b="0" i="0" u="none" strike="noStrike" kern="1200" cap="none" spc="0" normalizeH="0" baseline="0" noProof="1">
                <a:solidFill>
                  <a:schemeClr val="tx1"/>
                </a:solidFill>
                <a:latin typeface="+mn-lt"/>
                <a:ea typeface="+mn-ea"/>
                <a:cs typeface="+mn-cs"/>
              </a:rPr>
              <a:t>chattr [ -RV ] [ -v version ] [ mode ] file …</a:t>
            </a:r>
          </a:p>
          <a:p>
            <a:pPr marL="342900" marR="0" indent="0" algn="l" defTabSz="914400" rtl="0" eaLnBrk="0" fontAlgn="base" latinLnBrk="0" hangingPunct="0">
              <a:lnSpc>
                <a:spcPct val="150000"/>
              </a:lnSpc>
              <a:spcBef>
                <a:spcPts val="0"/>
              </a:spcBef>
              <a:spcAft>
                <a:spcPct val="0"/>
              </a:spcAft>
              <a:buClr>
                <a:schemeClr val="folHlink"/>
              </a:buClr>
              <a:buSzPct val="60000"/>
              <a:buFont typeface="Wingdings" panose="05000000000000000000" pitchFamily="2" charset="2"/>
              <a:buChar char="n"/>
            </a:pPr>
            <a:r>
              <a:rPr kumimoji="0" lang="zh-CN" altLang="en-US" sz="2800" b="0" i="0" u="none" strike="noStrike" kern="1200" cap="none" spc="0" normalizeH="0" baseline="0" noProof="1">
                <a:solidFill>
                  <a:schemeClr val="tx1"/>
                </a:solidFill>
                <a:latin typeface="+mn-lt"/>
                <a:ea typeface="+mn-ea"/>
                <a:cs typeface="+mn-cs"/>
              </a:rPr>
              <a:t>权限mode的符号操作符为：+|-|=MODE</a:t>
            </a:r>
            <a:endParaRPr kumimoji="0" lang="en-US" altLang="zh-CN" sz="2800" b="0" i="0" u="none" strike="noStrike" kern="1200" cap="none" spc="0" normalizeH="0" baseline="0" noProof="1">
              <a:solidFill>
                <a:schemeClr val="tx1"/>
              </a:solidFill>
              <a:latin typeface="+mn-lt"/>
              <a:ea typeface="+mn-ea"/>
              <a:cs typeface="+mn-cs"/>
            </a:endParaRPr>
          </a:p>
          <a:p>
            <a:pPr marL="342900" marR="0" indent="0" algn="l" defTabSz="914400" rtl="0" eaLnBrk="0" fontAlgn="base" latinLnBrk="0" hangingPunct="0">
              <a:lnSpc>
                <a:spcPct val="150000"/>
              </a:lnSpc>
              <a:spcBef>
                <a:spcPts val="0"/>
              </a:spcBef>
              <a:spcAft>
                <a:spcPct val="0"/>
              </a:spcAft>
              <a:buClr>
                <a:schemeClr val="folHlink"/>
              </a:buClr>
              <a:buSzPct val="60000"/>
              <a:buFont typeface="Wingdings" panose="05000000000000000000" pitchFamily="2" charset="2"/>
              <a:buChar char="n"/>
            </a:pPr>
            <a:r>
              <a:rPr kumimoji="0" lang="zh-CN" altLang="en-US" sz="2800" b="0" i="0" u="none" strike="noStrike" kern="1200" cap="none" spc="0" normalizeH="0" baseline="0" noProof="1">
                <a:solidFill>
                  <a:schemeClr val="tx1"/>
                </a:solidFill>
                <a:latin typeface="+mn-lt"/>
                <a:ea typeface="+mn-ea"/>
                <a:cs typeface="+mn-cs"/>
              </a:rPr>
              <a:t>MODE为新增属性，+用于增加，-用于去除，=用于设置指定属性时去除其他属性。</a:t>
            </a:r>
            <a:endParaRPr kumimoji="0" lang="zh-CN" altLang="en-US" sz="28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a:xfrm>
            <a:off x="816928" y="501333"/>
            <a:ext cx="7983537" cy="1243012"/>
          </a:xfrm>
        </p:spPr>
        <p:txBody>
          <a:bodyPr anchor="b"/>
          <a:lstStyle/>
          <a:p>
            <a:r>
              <a:rPr lang="zh-CN" altLang="en-US" sz="4000"/>
              <a:t>ext2+新增属性管理示例</a:t>
            </a:r>
            <a:endParaRPr lang="en-US" altLang="zh-CN" sz="4000"/>
          </a:p>
        </p:txBody>
      </p:sp>
      <p:sp>
        <p:nvSpPr>
          <p:cNvPr id="31746" name="内容占位符 2"/>
          <p:cNvSpPr>
            <a:spLocks noGrp="1"/>
          </p:cNvSpPr>
          <p:nvPr>
            <p:ph idx="1"/>
          </p:nvPr>
        </p:nvSpPr>
        <p:spPr>
          <a:xfrm>
            <a:off x="860425" y="2017713"/>
            <a:ext cx="8094663" cy="4114800"/>
          </a:xfrm>
        </p:spPr>
        <p:txBody>
          <a:bodyPr anchor="t"/>
          <a:lstStyle/>
          <a:p>
            <a:r>
              <a:rPr lang="zh-CN" altLang="zh-CN" sz="2000"/>
              <a:t>设有文件</a:t>
            </a:r>
            <a:r>
              <a:rPr lang="en-US" altLang="zh-CN" sz="2000"/>
              <a:t>myfile</a:t>
            </a:r>
            <a:r>
              <a:rPr lang="zh-CN" altLang="zh-CN" sz="2000"/>
              <a:t>，</a:t>
            </a:r>
            <a:r>
              <a:rPr lang="en-US" altLang="zh-CN" sz="2000"/>
              <a:t>ls -l myfile</a:t>
            </a:r>
            <a:r>
              <a:rPr lang="zh-CN" altLang="zh-CN" sz="2000"/>
              <a:t>和</a:t>
            </a:r>
            <a:r>
              <a:rPr lang="en-US" altLang="zh-CN" sz="2000"/>
              <a:t>lsattr myfile</a:t>
            </a:r>
            <a:r>
              <a:rPr lang="zh-CN" altLang="en-US" sz="2000"/>
              <a:t>输出</a:t>
            </a:r>
            <a:r>
              <a:rPr lang="zh-CN" altLang="zh-CN" sz="2000"/>
              <a:t>为：</a:t>
            </a:r>
            <a:endParaRPr lang="en-US" altLang="zh-CN" sz="2000"/>
          </a:p>
          <a:p>
            <a:r>
              <a:rPr lang="en-US" altLang="zh-CN" sz="2000"/>
              <a:t>	     -rw-r--r--    1 root   root    3046  Oct 18 23:04  myfile</a:t>
            </a:r>
            <a:endParaRPr lang="zh-CN" altLang="zh-CN" sz="2000"/>
          </a:p>
          <a:p>
            <a:r>
              <a:rPr lang="en-US" altLang="zh-CN" sz="2000"/>
              <a:t>	     ------------- myfile</a:t>
            </a:r>
            <a:endParaRPr lang="zh-CN" altLang="zh-CN" sz="2000"/>
          </a:p>
          <a:p>
            <a:r>
              <a:rPr lang="en-US" altLang="zh-CN" sz="2000"/>
              <a:t> </a:t>
            </a:r>
            <a:r>
              <a:rPr lang="zh-CN" altLang="zh-CN" sz="2000"/>
              <a:t>使用</a:t>
            </a:r>
            <a:r>
              <a:rPr lang="en-US" altLang="zh-CN" sz="2000"/>
              <a:t>chattr +i myfile</a:t>
            </a:r>
            <a:r>
              <a:rPr lang="zh-CN" altLang="zh-CN" sz="2000"/>
              <a:t>为其增加</a:t>
            </a:r>
            <a:r>
              <a:rPr lang="en-US" altLang="zh-CN" sz="2000"/>
              <a:t>i</a:t>
            </a:r>
            <a:r>
              <a:rPr lang="zh-CN" altLang="zh-CN" sz="2000"/>
              <a:t>属性后，</a:t>
            </a:r>
            <a:r>
              <a:rPr lang="zh-CN" altLang="en-US" sz="2000"/>
              <a:t>以上命令输出为</a:t>
            </a:r>
            <a:r>
              <a:rPr lang="zh-CN" altLang="zh-CN" sz="2000"/>
              <a:t>：</a:t>
            </a:r>
          </a:p>
          <a:p>
            <a:r>
              <a:rPr lang="en-US" altLang="zh-CN" sz="2000"/>
              <a:t>	    -rw-r--r--    1 root   root    3046  Oct 18 23:04 yfile</a:t>
            </a:r>
            <a:endParaRPr lang="zh-CN" altLang="zh-CN" sz="2000"/>
          </a:p>
          <a:p>
            <a:r>
              <a:rPr lang="en-US" altLang="zh-CN" sz="2000"/>
              <a:t>	    ----i-------- myfile</a:t>
            </a:r>
            <a:endParaRPr lang="zh-CN" altLang="zh-CN" sz="2000"/>
          </a:p>
          <a:p>
            <a:r>
              <a:rPr lang="en-US" altLang="zh-CN" sz="2000"/>
              <a:t> </a:t>
            </a:r>
            <a:r>
              <a:rPr lang="zh-CN" altLang="zh-CN" sz="2000"/>
              <a:t>可见</a:t>
            </a:r>
            <a:r>
              <a:rPr lang="en-US" altLang="zh-CN" sz="2000"/>
              <a:t>myfile</a:t>
            </a:r>
            <a:r>
              <a:rPr lang="zh-CN" altLang="zh-CN" sz="2000"/>
              <a:t>已经具有了</a:t>
            </a:r>
            <a:r>
              <a:rPr lang="en-US" altLang="zh-CN" sz="2000"/>
              <a:t>i</a:t>
            </a:r>
            <a:r>
              <a:rPr lang="zh-CN" altLang="zh-CN" sz="2000"/>
              <a:t>属性。使用命令</a:t>
            </a:r>
            <a:r>
              <a:rPr lang="en-US" altLang="zh-CN" sz="2000"/>
              <a:t> </a:t>
            </a:r>
            <a:endParaRPr lang="zh-CN" altLang="zh-CN" sz="2000"/>
          </a:p>
          <a:p>
            <a:r>
              <a:rPr lang="en-US" altLang="zh-CN" sz="2000"/>
              <a:t>   #  rm -f myfile</a:t>
            </a:r>
            <a:endParaRPr lang="zh-CN" altLang="zh-CN" sz="2000"/>
          </a:p>
          <a:p>
            <a:r>
              <a:rPr lang="en-US" altLang="zh-CN" sz="2000"/>
              <a:t> </a:t>
            </a:r>
            <a:r>
              <a:rPr lang="zh-CN" altLang="zh-CN" sz="2000"/>
              <a:t>删除之，得以下错误输出：</a:t>
            </a:r>
            <a:r>
              <a:rPr lang="en-US" altLang="zh-CN" sz="2000"/>
              <a:t> </a:t>
            </a:r>
            <a:endParaRPr lang="zh-CN" altLang="zh-CN" sz="2000"/>
          </a:p>
          <a:p>
            <a:r>
              <a:rPr lang="en-US" altLang="zh-CN" sz="2000"/>
              <a:t>rm: cannot remove 'myfile': Operation not permitted</a:t>
            </a:r>
            <a:endParaRPr lang="zh-CN" altLang="zh-CN" sz="2000"/>
          </a:p>
          <a:p>
            <a:r>
              <a:rPr lang="en-US" altLang="zh-CN" sz="2000"/>
              <a:t> </a:t>
            </a:r>
            <a:r>
              <a:rPr lang="zh-CN" altLang="zh-CN" sz="2000"/>
              <a:t>这说明</a:t>
            </a:r>
            <a:r>
              <a:rPr lang="en-US" altLang="zh-CN" sz="2000"/>
              <a:t>i</a:t>
            </a:r>
            <a:r>
              <a:rPr lang="zh-CN" altLang="zh-CN" sz="2000"/>
              <a:t>属性对文件的删除起到了保护作用。。</a:t>
            </a:r>
          </a:p>
        </p:txBody>
      </p:sp>
      <p:sp>
        <p:nvSpPr>
          <p:cNvPr id="5" name="圆角矩形 4"/>
          <p:cNvSpPr/>
          <p:nvPr/>
        </p:nvSpPr>
        <p:spPr>
          <a:xfrm>
            <a:off x="2182813" y="6132513"/>
            <a:ext cx="608013" cy="334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lt1"/>
                </a:solidFill>
                <a:effectLst/>
                <a:uLnTx/>
                <a:uFillTx/>
                <a:latin typeface="+mn-lt"/>
                <a:ea typeface="+mn-ea"/>
                <a:cs typeface="+mn-cs"/>
                <a:hlinkClick r:id="rId2" action="ppaction://hlinksldjump"/>
              </a:rPr>
              <a:t>返回</a:t>
            </a: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anchor="b"/>
          <a:lstStyle/>
          <a:p>
            <a:r>
              <a:rPr lang="zh-CN" altLang="en-US" sz="3600"/>
              <a:t>5.3  微机硬盘的物理结构与分区划分</a:t>
            </a:r>
          </a:p>
        </p:txBody>
      </p:sp>
      <p:sp>
        <p:nvSpPr>
          <p:cNvPr id="32770" name="内容占位符 2"/>
          <p:cNvSpPr>
            <a:spLocks noGrp="1"/>
          </p:cNvSpPr>
          <p:nvPr>
            <p:ph idx="1"/>
          </p:nvPr>
        </p:nvSpPr>
        <p:spPr/>
        <p:txBody>
          <a:bodyPr anchor="t"/>
          <a:lstStyle/>
          <a:p>
            <a:r>
              <a:rPr lang="zh-CN" altLang="en-US"/>
              <a:t>就分区方式讲，微机硬盘格式有两种：MBR和GPT。</a:t>
            </a:r>
          </a:p>
          <a:p>
            <a:r>
              <a:rPr lang="zh-CN" altLang="en-US"/>
              <a:t>不论MBR还是GPT，硬盘都一个主引导扇区（MBR），通过这个MBR可以了解整个硬盘的结构。</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1494155" y="405130"/>
            <a:ext cx="7567295" cy="1150620"/>
          </a:xfrm>
        </p:spPr>
        <p:txBody>
          <a:bodyPr anchor="b"/>
          <a:lstStyle/>
          <a:p>
            <a:r>
              <a:rPr lang="zh-CN" altLang="en-US"/>
              <a:t>5.3.1  主引导扇区与分区表</a:t>
            </a:r>
          </a:p>
        </p:txBody>
      </p:sp>
      <p:sp>
        <p:nvSpPr>
          <p:cNvPr id="33794" name="内容占位符 2"/>
          <p:cNvSpPr>
            <a:spLocks noGrp="1"/>
          </p:cNvSpPr>
          <p:nvPr>
            <p:ph idx="1"/>
          </p:nvPr>
        </p:nvSpPr>
        <p:spPr/>
        <p:txBody>
          <a:bodyPr anchor="t"/>
          <a:lstStyle/>
          <a:p>
            <a:r>
              <a:rPr lang="zh-CN" altLang="en-US" sz="2800"/>
              <a:t>微机硬盘的第一个物理扇区存放的是主引导扇区（MBR：Master Boot Record），它包含机器的主引导程序和整个硬盘的分区表。MBR的前半部分（&lt;446字节）为引导程序，最后2字节为分区标识，分区标识前的64字节是以16字节为单位的4个分区表。如果硬盘的MBR遭到损坏，则将导致整个硬盘数据无法正常使用。可用特殊的办法或工具对主引导扇区进行操作或维护，但要特别谨慎。</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p:cNvSpPr>
          <p:nvPr>
            <p:ph type="title"/>
          </p:nvPr>
        </p:nvSpPr>
        <p:spPr/>
        <p:txBody>
          <a:bodyPr vert="horz" wrap="square" lIns="68580" tIns="34290" rIns="68580" bIns="34290" anchor="b"/>
          <a:lstStyle/>
          <a:p>
            <a:pPr eaLnBrk="1" hangingPunct="1"/>
            <a:r>
              <a:rPr lang="zh-CN" altLang="en-US" dirty="0"/>
              <a:t>5.1  文件系统权限及管理</a:t>
            </a:r>
          </a:p>
        </p:txBody>
      </p:sp>
      <p:sp>
        <p:nvSpPr>
          <p:cNvPr id="7170" name="内容占位符 2"/>
          <p:cNvSpPr>
            <a:spLocks noGrp="1"/>
          </p:cNvSpPr>
          <p:nvPr>
            <p:ph idx="1"/>
          </p:nvPr>
        </p:nvSpPr>
        <p:spPr/>
        <p:txBody>
          <a:bodyPr vert="horz" wrap="square" lIns="68580" tIns="34290" rIns="68580" bIns="34290" anchor="t"/>
          <a:lstStyle/>
          <a:p>
            <a:pPr eaLnBrk="1" hangingPunct="1">
              <a:lnSpc>
                <a:spcPct val="150000"/>
              </a:lnSpc>
              <a:spcBef>
                <a:spcPct val="0"/>
              </a:spcBef>
            </a:pPr>
            <a:r>
              <a:rPr lang="zh-CN" altLang="en-US" dirty="0">
                <a:hlinkClick r:id="rId2" action="ppaction://hlinksldjump"/>
              </a:rPr>
              <a:t>5.1.1  三种权限</a:t>
            </a:r>
            <a:endParaRPr lang="zh-CN" altLang="en-US" dirty="0"/>
          </a:p>
          <a:p>
            <a:pPr eaLnBrk="1" hangingPunct="1">
              <a:lnSpc>
                <a:spcPct val="150000"/>
              </a:lnSpc>
              <a:spcBef>
                <a:spcPct val="0"/>
              </a:spcBef>
            </a:pPr>
            <a:r>
              <a:rPr lang="zh-CN" altLang="en-US" dirty="0">
                <a:hlinkClick r:id="rId3" action="ppaction://hlinksldjump"/>
              </a:rPr>
              <a:t>5.1.2  三类人</a:t>
            </a:r>
            <a:endParaRPr lang="zh-CN" altLang="en-US" dirty="0"/>
          </a:p>
          <a:p>
            <a:pPr eaLnBrk="1" hangingPunct="1">
              <a:lnSpc>
                <a:spcPct val="150000"/>
              </a:lnSpc>
              <a:spcBef>
                <a:spcPct val="0"/>
              </a:spcBef>
            </a:pPr>
            <a:r>
              <a:rPr lang="zh-CN" altLang="en-US" dirty="0">
                <a:hlinkClick r:id="rId4" action="ppaction://hlinksldjump"/>
              </a:rPr>
              <a:t>5.1.3  权限控制</a:t>
            </a:r>
            <a:endParaRPr lang="zh-CN" altLang="en-US" dirty="0"/>
          </a:p>
          <a:p>
            <a:pPr eaLnBrk="1" hangingPunct="1">
              <a:lnSpc>
                <a:spcPct val="150000"/>
              </a:lnSpc>
              <a:spcBef>
                <a:spcPct val="0"/>
              </a:spcBef>
            </a:pPr>
            <a:r>
              <a:rPr lang="zh-CN" altLang="en-US" dirty="0">
                <a:hlinkClick r:id="rId5" action="ppaction://hlinksldjump"/>
              </a:rPr>
              <a:t>5.1.4  默认权限与umask</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nchor="b"/>
          <a:lstStyle/>
          <a:p>
            <a:r>
              <a:rPr lang="zh-CN" altLang="en-US">
                <a:sym typeface="宋体" panose="02010600030101010101" pitchFamily="2" charset="-122"/>
              </a:rPr>
              <a:t>主引导扇区的结构</a:t>
            </a:r>
          </a:p>
        </p:txBody>
      </p:sp>
      <p:sp>
        <p:nvSpPr>
          <p:cNvPr id="34818" name="内容占位符 2"/>
          <p:cNvSpPr>
            <a:spLocks noGrp="1"/>
          </p:cNvSpPr>
          <p:nvPr>
            <p:ph idx="1"/>
          </p:nvPr>
        </p:nvSpPr>
        <p:spPr>
          <a:xfrm>
            <a:off x="815975" y="2017713"/>
            <a:ext cx="8139113" cy="4114800"/>
          </a:xfrm>
        </p:spPr>
        <p:txBody>
          <a:bodyPr anchor="t"/>
          <a:lstStyle/>
          <a:p>
            <a:pPr latinLnBrk="0">
              <a:lnSpc>
                <a:spcPct val="150000"/>
              </a:lnSpc>
              <a:spcBef>
                <a:spcPct val="0"/>
              </a:spcBef>
            </a:pPr>
            <a:r>
              <a:rPr lang="zh-CN" altLang="en-US" sz="2000"/>
              <a:t>struct {    </a:t>
            </a:r>
          </a:p>
          <a:p>
            <a:pPr latinLnBrk="0">
              <a:lnSpc>
                <a:spcPct val="150000"/>
              </a:lnSpc>
              <a:spcBef>
                <a:spcPct val="0"/>
              </a:spcBef>
            </a:pPr>
            <a:r>
              <a:rPr lang="zh-CN" altLang="en-US" sz="2000"/>
              <a:t>    unsigned char boot_code[446]; 	//引导代码（因机器而异）</a:t>
            </a:r>
          </a:p>
          <a:p>
            <a:pPr latinLnBrk="0">
              <a:lnSpc>
                <a:spcPct val="150000"/>
              </a:lnSpc>
              <a:spcBef>
                <a:spcPct val="0"/>
              </a:spcBef>
            </a:pPr>
            <a:r>
              <a:rPr lang="zh-CN" altLang="en-US" sz="2000"/>
              <a:t>    partition_table partition_table1;	//从1BEH开始，大小16字节</a:t>
            </a:r>
          </a:p>
          <a:p>
            <a:pPr latinLnBrk="0">
              <a:lnSpc>
                <a:spcPct val="150000"/>
              </a:lnSpc>
              <a:spcBef>
                <a:spcPct val="0"/>
              </a:spcBef>
            </a:pPr>
            <a:r>
              <a:rPr lang="zh-CN" altLang="en-US" sz="2000"/>
              <a:t>    partition_table partition_table2;	//从1CEH开始，大小16字节</a:t>
            </a:r>
          </a:p>
          <a:p>
            <a:pPr latinLnBrk="0">
              <a:lnSpc>
                <a:spcPct val="150000"/>
              </a:lnSpc>
              <a:spcBef>
                <a:spcPct val="0"/>
              </a:spcBef>
            </a:pPr>
            <a:r>
              <a:rPr lang="zh-CN" altLang="en-US" sz="2000"/>
              <a:t>    partition_table partition_table3;	//从1DEH开始，大小16字节</a:t>
            </a:r>
          </a:p>
          <a:p>
            <a:pPr latinLnBrk="0">
              <a:lnSpc>
                <a:spcPct val="150000"/>
              </a:lnSpc>
              <a:spcBef>
                <a:spcPct val="0"/>
              </a:spcBef>
            </a:pPr>
            <a:r>
              <a:rPr lang="zh-CN" altLang="en-US" sz="2000"/>
              <a:t>    partition_table partition_table4;	//从1EEH开始，大小16字节</a:t>
            </a:r>
          </a:p>
          <a:p>
            <a:pPr latinLnBrk="0">
              <a:lnSpc>
                <a:spcPct val="150000"/>
              </a:lnSpc>
              <a:spcBef>
                <a:spcPct val="0"/>
              </a:spcBef>
            </a:pPr>
            <a:r>
              <a:rPr lang="zh-CN" altLang="en-US" sz="2000"/>
              <a:t>    uint8_t partition_mark1;		// 0x55</a:t>
            </a:r>
          </a:p>
          <a:p>
            <a:pPr latinLnBrk="0">
              <a:lnSpc>
                <a:spcPct val="150000"/>
              </a:lnSpc>
              <a:spcBef>
                <a:spcPct val="0"/>
              </a:spcBef>
            </a:pPr>
            <a:r>
              <a:rPr lang="zh-CN" altLang="en-US" sz="2000"/>
              <a:t>    uint8_t partition_mark2;		// 0xaa</a:t>
            </a:r>
          </a:p>
          <a:p>
            <a:pPr latinLnBrk="0">
              <a:lnSpc>
                <a:spcPct val="150000"/>
              </a:lnSpc>
              <a:spcBef>
                <a:spcPct val="0"/>
              </a:spcBef>
            </a:pPr>
            <a:r>
              <a:rPr lang="zh-CN" altLang="en-US" sz="2000"/>
              <a:t>} MBR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anchor="b"/>
          <a:lstStyle/>
          <a:p>
            <a:r>
              <a:rPr lang="zh-CN" altLang="en-US">
                <a:sym typeface="宋体" panose="02010600030101010101" pitchFamily="2" charset="-122"/>
              </a:rPr>
              <a:t>分区表的结构</a:t>
            </a:r>
            <a:endParaRPr lang="zh-CN" altLang="en-US"/>
          </a:p>
        </p:txBody>
      </p:sp>
      <p:sp>
        <p:nvSpPr>
          <p:cNvPr id="35842" name="内容占位符 2"/>
          <p:cNvSpPr>
            <a:spLocks noGrp="1"/>
          </p:cNvSpPr>
          <p:nvPr>
            <p:ph idx="1"/>
          </p:nvPr>
        </p:nvSpPr>
        <p:spPr>
          <a:xfrm>
            <a:off x="392113" y="1946275"/>
            <a:ext cx="8562975" cy="4114800"/>
          </a:xfrm>
        </p:spPr>
        <p:txBody>
          <a:bodyPr anchor="t"/>
          <a:lstStyle/>
          <a:p>
            <a:r>
              <a:rPr lang="zh-CN" altLang="en-US" sz="2000"/>
              <a:t>struct {</a:t>
            </a:r>
          </a:p>
          <a:p>
            <a:r>
              <a:rPr lang="zh-CN" altLang="en-US" sz="2000"/>
              <a:t>    uint8_t status;		//0或0x80，0x80为活动分区</a:t>
            </a:r>
          </a:p>
          <a:p>
            <a:r>
              <a:rPr lang="zh-CN" altLang="en-US" sz="2000"/>
              <a:t>    uint8_t start_head;	//开始磁头，最大为255</a:t>
            </a:r>
          </a:p>
          <a:p>
            <a:r>
              <a:rPr lang="zh-CN" altLang="en-US" sz="2000"/>
              <a:t>    uint8_t start_sector_cyl[2]; //6位用于开始扇区，10位用于开始柱面</a:t>
            </a:r>
          </a:p>
          <a:p>
            <a:r>
              <a:rPr lang="zh-CN" altLang="en-US" sz="2000"/>
              <a:t>    uint8_t type;	//0x83-Linux，0x63-UNIX，0x0f-扩展分区等</a:t>
            </a:r>
          </a:p>
          <a:p>
            <a:r>
              <a:rPr lang="zh-CN" altLang="en-US" sz="2000"/>
              <a:t>    uint8_t end_head;</a:t>
            </a:r>
          </a:p>
          <a:p>
            <a:r>
              <a:rPr lang="zh-CN" altLang="en-US" sz="2000"/>
              <a:t>    uint8_t end_sector_cyl;</a:t>
            </a:r>
          </a:p>
          <a:p>
            <a:r>
              <a:rPr lang="zh-CN" altLang="en-US" sz="2000"/>
              <a:t>    uint32_t firstLBA;	</a:t>
            </a:r>
            <a:r>
              <a:rPr lang="en-US" altLang="zh-CN" sz="2000"/>
              <a:t>	</a:t>
            </a:r>
            <a:r>
              <a:rPr lang="zh-CN" altLang="en-US" sz="2000"/>
              <a:t>//分区开始的绝对扇区号</a:t>
            </a:r>
          </a:p>
          <a:p>
            <a:r>
              <a:rPr lang="zh-CN" altLang="en-US" sz="2000"/>
              <a:t>    uint32_t lengthLBA;	//无符号长整数，分区内扇区总数</a:t>
            </a:r>
          </a:p>
          <a:p>
            <a:r>
              <a:rPr lang="zh-CN" altLang="en-US" sz="2000"/>
              <a:t>} partition_table;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nchor="b"/>
          <a:lstStyle/>
          <a:p>
            <a:r>
              <a:rPr lang="zh-CN" altLang="en-US"/>
              <a:t>5.3.2  MBR格式硬盘结构</a:t>
            </a:r>
          </a:p>
        </p:txBody>
      </p:sp>
      <p:sp>
        <p:nvSpPr>
          <p:cNvPr id="36866" name="内容占位符 2"/>
          <p:cNvSpPr>
            <a:spLocks noGrp="1"/>
          </p:cNvSpPr>
          <p:nvPr>
            <p:ph idx="1"/>
          </p:nvPr>
        </p:nvSpPr>
        <p:spPr>
          <a:xfrm>
            <a:off x="758825" y="2017713"/>
            <a:ext cx="8196263" cy="4114800"/>
          </a:xfrm>
        </p:spPr>
        <p:txBody>
          <a:bodyPr anchor="t"/>
          <a:lstStyle/>
          <a:p>
            <a:r>
              <a:rPr lang="zh-CN" altLang="en-US" sz="2800"/>
              <a:t>MBR格式源自传统的DOS系统。根据主引导扇区的结构可知，微机的硬盘最多由四个基本分区组成，这在计算机发展的早期是可以的，但随着技术的发展，不能满足实际需要了。于是就有了扩展分区和逻辑分区的概念。</a:t>
            </a:r>
          </a:p>
          <a:p>
            <a:r>
              <a:rPr lang="zh-CN" altLang="en-US" sz="2800"/>
              <a:t>扩展分区是分区的一种，是4个基本分区中的一个，通常是（有效的）物理分区的最后一个，且一般较大，目的是要在扩展分区中创建分区。</a:t>
            </a:r>
          </a:p>
          <a:p>
            <a:r>
              <a:rPr lang="zh-CN" altLang="en-US" sz="2800"/>
              <a:t>这种创建在扩展分区中的分区称为逻辑分区。</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nchor="b"/>
          <a:lstStyle/>
          <a:p>
            <a:r>
              <a:rPr lang="zh-CN" altLang="en-US"/>
              <a:t>MBR格式硬盘结构如图</a:t>
            </a:r>
          </a:p>
        </p:txBody>
      </p:sp>
      <p:graphicFrame>
        <p:nvGraphicFramePr>
          <p:cNvPr id="4" name="表格 3"/>
          <p:cNvGraphicFramePr/>
          <p:nvPr/>
        </p:nvGraphicFramePr>
        <p:xfrm>
          <a:off x="1536700" y="2016125"/>
          <a:ext cx="6057900" cy="4120515"/>
        </p:xfrm>
        <a:graphic>
          <a:graphicData uri="http://schemas.openxmlformats.org/drawingml/2006/table">
            <a:tbl>
              <a:tblPr firstRow="1" bandRow="1">
                <a:tableStyleId>{5940675A-B579-460E-94D1-54222C63F5DA}</a:tableStyleId>
              </a:tblPr>
              <a:tblGrid>
                <a:gridCol w="3916680">
                  <a:extLst>
                    <a:ext uri="{9D8B030D-6E8A-4147-A177-3AD203B41FA5}">
                      <a16:colId xmlns:a16="http://schemas.microsoft.com/office/drawing/2014/main" val="20000"/>
                    </a:ext>
                  </a:extLst>
                </a:gridCol>
                <a:gridCol w="2141220">
                  <a:extLst>
                    <a:ext uri="{9D8B030D-6E8A-4147-A177-3AD203B41FA5}">
                      <a16:colId xmlns:a16="http://schemas.microsoft.com/office/drawing/2014/main" val="20001"/>
                    </a:ext>
                  </a:extLst>
                </a:gridCol>
              </a:tblGrid>
              <a:tr h="588645">
                <a:tc>
                  <a:txBody>
                    <a:bodyPr/>
                    <a:lstStyle/>
                    <a:p>
                      <a:pPr algn="ctr">
                        <a:buNone/>
                      </a:pPr>
                      <a:r>
                        <a:rPr lang="en-US" sz="2800">
                          <a:latin typeface="宋体" panose="02010600030101010101" pitchFamily="2" charset="-122"/>
                          <a:ea typeface="宋体" panose="02010600030101010101" pitchFamily="2" charset="-122"/>
                          <a:cs typeface="宋体" panose="02010600030101010101" pitchFamily="2" charset="-122"/>
                        </a:rPr>
                        <a:t>物理分区</a:t>
                      </a:r>
                      <a:r>
                        <a:rPr lang="en-US" sz="2800">
                          <a:latin typeface="Times New Roman" panose="02020603050405020304" pitchFamily="18" charset="0"/>
                          <a:cs typeface="Times New Roman" panose="02020603050405020304" pitchFamily="18" charset="0"/>
                        </a:rPr>
                        <a:t>1</a:t>
                      </a:r>
                      <a:endParaRPr lang="en-US" altLang="en-US" sz="2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2800">
                          <a:latin typeface="Times New Roman" panose="02020603050405020304" pitchFamily="18" charset="0"/>
                          <a:cs typeface="Times New Roman" panose="02020603050405020304" pitchFamily="18" charset="0"/>
                        </a:rPr>
                        <a:t> </a:t>
                      </a:r>
                      <a:endParaRPr lang="en-US" altLang="en-US" sz="2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8645">
                <a:tc>
                  <a:txBody>
                    <a:bodyPr/>
                    <a:lstStyle/>
                    <a:p>
                      <a:pPr algn="ctr">
                        <a:buNone/>
                      </a:pPr>
                      <a:r>
                        <a:rPr lang="en-US" sz="2800">
                          <a:latin typeface="宋体" panose="02010600030101010101" pitchFamily="2" charset="-122"/>
                          <a:ea typeface="宋体" panose="02010600030101010101" pitchFamily="2" charset="-122"/>
                          <a:cs typeface="宋体" panose="02010600030101010101" pitchFamily="2" charset="-122"/>
                        </a:rPr>
                        <a:t>物理分式</a:t>
                      </a:r>
                      <a:r>
                        <a:rPr lang="en-US" sz="2800">
                          <a:latin typeface="Times New Roman" panose="02020603050405020304" pitchFamily="18" charset="0"/>
                          <a:cs typeface="Times New Roman" panose="02020603050405020304" pitchFamily="18" charset="0"/>
                        </a:rPr>
                        <a:t>2</a:t>
                      </a:r>
                      <a:endParaRPr lang="en-US" altLang="en-US" sz="2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2800">
                          <a:latin typeface="Times New Roman" panose="02020603050405020304" pitchFamily="18" charset="0"/>
                          <a:cs typeface="Times New Roman" panose="02020603050405020304" pitchFamily="18" charset="0"/>
                        </a:rPr>
                        <a:t> </a:t>
                      </a:r>
                      <a:endParaRPr lang="en-US" altLang="en-US" sz="2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8645">
                <a:tc>
                  <a:txBody>
                    <a:bodyPr/>
                    <a:lstStyle/>
                    <a:p>
                      <a:pPr algn="ctr">
                        <a:buNone/>
                      </a:pPr>
                      <a:r>
                        <a:rPr lang="en-US" sz="2800">
                          <a:latin typeface="宋体" panose="02010600030101010101" pitchFamily="2" charset="-122"/>
                          <a:ea typeface="宋体" panose="02010600030101010101" pitchFamily="2" charset="-122"/>
                          <a:cs typeface="宋体" panose="02010600030101010101" pitchFamily="2" charset="-122"/>
                        </a:rPr>
                        <a:t>物理分区</a:t>
                      </a:r>
                      <a:r>
                        <a:rPr lang="en-US" sz="2800">
                          <a:latin typeface="Times New Roman" panose="02020603050405020304" pitchFamily="18" charset="0"/>
                          <a:cs typeface="Times New Roman" panose="02020603050405020304" pitchFamily="18" charset="0"/>
                        </a:rPr>
                        <a:t>3</a:t>
                      </a:r>
                      <a:endParaRPr lang="en-US" altLang="en-US" sz="2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2800">
                          <a:latin typeface="Times New Roman" panose="02020603050405020304" pitchFamily="18" charset="0"/>
                          <a:cs typeface="Times New Roman" panose="02020603050405020304" pitchFamily="18" charset="0"/>
                        </a:rPr>
                        <a:t> </a:t>
                      </a:r>
                      <a:endParaRPr lang="en-US" altLang="en-US" sz="2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8645">
                <a:tc rowSpan="4">
                  <a:txBody>
                    <a:bodyPr/>
                    <a:lstStyle/>
                    <a:p>
                      <a:pPr algn="ctr">
                        <a:buNone/>
                      </a:pPr>
                      <a:r>
                        <a:rPr lang="en-US" sz="2800">
                          <a:latin typeface="宋体" panose="02010600030101010101" pitchFamily="2" charset="-122"/>
                          <a:ea typeface="宋体" panose="02010600030101010101" pitchFamily="2" charset="-122"/>
                          <a:cs typeface="宋体" panose="02010600030101010101" pitchFamily="2" charset="-122"/>
                        </a:rPr>
                        <a:t>物理分区</a:t>
                      </a:r>
                      <a:r>
                        <a:rPr lang="en-US" sz="2800">
                          <a:latin typeface="Times New Roman" panose="02020603050405020304" pitchFamily="18" charset="0"/>
                          <a:cs typeface="Times New Roman" panose="02020603050405020304" pitchFamily="18" charset="0"/>
                        </a:rPr>
                        <a:t>4</a:t>
                      </a:r>
                      <a:r>
                        <a:rPr lang="en-US" sz="2800">
                          <a:latin typeface="宋体" panose="02010600030101010101" pitchFamily="2" charset="-122"/>
                          <a:ea typeface="宋体" panose="02010600030101010101" pitchFamily="2" charset="-122"/>
                          <a:cs typeface="宋体" panose="02010600030101010101" pitchFamily="2" charset="-122"/>
                        </a:rPr>
                        <a:t>（扩展分区）</a:t>
                      </a:r>
                      <a:endParaRPr lang="en-US" altLang="en-US" sz="2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2800">
                          <a:latin typeface="宋体" panose="02010600030101010101" pitchFamily="2" charset="-122"/>
                          <a:ea typeface="宋体" panose="02010600030101010101" pitchFamily="2" charset="-122"/>
                          <a:cs typeface="宋体" panose="02010600030101010101" pitchFamily="2" charset="-122"/>
                        </a:rPr>
                        <a:t>逻辑分区</a:t>
                      </a:r>
                      <a:r>
                        <a:rPr lang="en-US" sz="2800">
                          <a:latin typeface="Times New Roman" panose="02020603050405020304" pitchFamily="18" charset="0"/>
                          <a:cs typeface="Times New Roman" panose="02020603050405020304" pitchFamily="18" charset="0"/>
                        </a:rPr>
                        <a:t>1</a:t>
                      </a:r>
                      <a:endParaRPr lang="en-US" altLang="en-US" sz="2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8645">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algn="ctr">
                        <a:buNone/>
                      </a:pPr>
                      <a:r>
                        <a:rPr lang="en-US" sz="2800">
                          <a:latin typeface="宋体" panose="02010600030101010101" pitchFamily="2" charset="-122"/>
                          <a:ea typeface="宋体" panose="02010600030101010101" pitchFamily="2" charset="-122"/>
                          <a:cs typeface="宋体" panose="02010600030101010101" pitchFamily="2" charset="-122"/>
                        </a:rPr>
                        <a:t>逻辑分区</a:t>
                      </a:r>
                      <a:r>
                        <a:rPr lang="en-US" sz="2800">
                          <a:latin typeface="Times New Roman" panose="02020603050405020304" pitchFamily="18" charset="0"/>
                          <a:cs typeface="Times New Roman" panose="02020603050405020304" pitchFamily="18" charset="0"/>
                        </a:rPr>
                        <a:t>2</a:t>
                      </a:r>
                      <a:endParaRPr lang="en-US" altLang="en-US" sz="2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645">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algn="ctr">
                        <a:buNone/>
                      </a:pPr>
                      <a:r>
                        <a:rPr lang="en-US" sz="2800">
                          <a:latin typeface="Tahoma" panose="020B0604030504040204" pitchFamily="34" charset="0"/>
                          <a:ea typeface="宋体" panose="02010600030101010101" pitchFamily="2" charset="-122"/>
                          <a:cs typeface="宋体" panose="02010600030101010101" pitchFamily="2" charset="-122"/>
                        </a:rPr>
                        <a:t>……</a:t>
                      </a:r>
                      <a:endParaRPr lang="en-US" altLang="en-US" sz="2800">
                        <a:latin typeface="Tahoma" panose="020B060403050404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645">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algn="ctr">
                        <a:buNone/>
                      </a:pPr>
                      <a:r>
                        <a:rPr lang="en-US" sz="2800">
                          <a:latin typeface="宋体" panose="02010600030101010101" pitchFamily="2" charset="-122"/>
                          <a:ea typeface="宋体" panose="02010600030101010101" pitchFamily="2" charset="-122"/>
                          <a:cs typeface="宋体" panose="02010600030101010101" pitchFamily="2" charset="-122"/>
                        </a:rPr>
                        <a:t>逻辑分区</a:t>
                      </a:r>
                      <a:r>
                        <a:rPr lang="en-US" sz="2800" i="1">
                          <a:latin typeface="Times New Roman" panose="02020603050405020304" pitchFamily="18" charset="0"/>
                          <a:cs typeface="Times New Roman" panose="02020603050405020304" pitchFamily="18" charset="0"/>
                        </a:rPr>
                        <a:t>n</a:t>
                      </a:r>
                      <a:endParaRPr lang="en-US" altLang="en-US" sz="2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nchor="b"/>
          <a:lstStyle/>
          <a:p>
            <a:r>
              <a:rPr lang="zh-CN" altLang="en-US">
                <a:sym typeface="宋体" panose="02010600030101010101" pitchFamily="2" charset="-122"/>
              </a:rPr>
              <a:t>逻辑分区单向链</a:t>
            </a:r>
            <a:endParaRPr lang="zh-CN" altLang="en-US"/>
          </a:p>
        </p:txBody>
      </p:sp>
      <p:sp>
        <p:nvSpPr>
          <p:cNvPr id="38914" name="内容占位符 2"/>
          <p:cNvSpPr>
            <a:spLocks noGrp="1"/>
          </p:cNvSpPr>
          <p:nvPr>
            <p:ph idx="1"/>
          </p:nvPr>
        </p:nvSpPr>
        <p:spPr/>
        <p:txBody>
          <a:bodyPr anchor="t"/>
          <a:lstStyle/>
          <a:p>
            <a:r>
              <a:rPr lang="zh-CN" altLang="en-US" sz="2400" dirty="0"/>
              <a:t>扩展分区内的逻辑分区按单向链的方法组织（如图</a:t>
            </a:r>
            <a:r>
              <a:rPr lang="en-US" altLang="zh-CN" sz="2400" dirty="0"/>
              <a:t>5</a:t>
            </a:r>
            <a:r>
              <a:rPr lang="zh-CN" altLang="en-US" sz="2400" dirty="0"/>
              <a:t>-1所示），每一个分区引导扇区的分区表位置只使用前两个分区表项，第一个（myself）是当前逻辑分区的入口，另一个（next）指向下一个分区。若是最后一个逻辑分区，则next为空（全为0）。</a:t>
            </a:r>
          </a:p>
          <a:p>
            <a:r>
              <a:rPr lang="zh-CN" altLang="en-US" sz="2400" dirty="0"/>
              <a:t>struct {</a:t>
            </a:r>
          </a:p>
          <a:p>
            <a:r>
              <a:rPr lang="zh-CN" altLang="en-US" sz="2400" dirty="0"/>
              <a:t>    partition_table myself;  // my logical entry</a:t>
            </a:r>
          </a:p>
          <a:p>
            <a:r>
              <a:rPr lang="zh-CN" altLang="en-US" sz="2400" dirty="0"/>
              <a:t>    partition_table next;	   // NULL if the last one</a:t>
            </a:r>
          </a:p>
          <a:p>
            <a:r>
              <a:rPr lang="zh-CN" altLang="en-US" sz="2400" dirty="0"/>
              <a:t>} logical_partition;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nchor="b"/>
          <a:lstStyle/>
          <a:p>
            <a:r>
              <a:rPr lang="en-US" altLang="zh-CN"/>
              <a:t>MBR</a:t>
            </a:r>
            <a:r>
              <a:rPr lang="zh-CN" altLang="en-US"/>
              <a:t>格式硬盘的局限</a:t>
            </a:r>
          </a:p>
        </p:txBody>
      </p:sp>
      <p:sp>
        <p:nvSpPr>
          <p:cNvPr id="39938" name="内容占位符 2"/>
          <p:cNvSpPr>
            <a:spLocks noGrp="1"/>
          </p:cNvSpPr>
          <p:nvPr>
            <p:ph idx="1"/>
          </p:nvPr>
        </p:nvSpPr>
        <p:spPr/>
        <p:txBody>
          <a:bodyPr anchor="t"/>
          <a:lstStyle/>
          <a:p>
            <a:r>
              <a:rPr lang="zh-CN" altLang="en-US"/>
              <a:t>由分区表结构的firstLBA和lengthLBA类型uint32_t（</a:t>
            </a:r>
            <a:r>
              <a:rPr lang="en-US" altLang="zh-CN"/>
              <a:t>32</a:t>
            </a:r>
            <a:r>
              <a:rPr lang="zh-CN" altLang="en-US"/>
              <a:t>位无符号整数）可知，它们能表示的最大数为2^32个扇区，按标准扇区大小，每扇区</a:t>
            </a:r>
            <a:r>
              <a:rPr lang="en-US" altLang="zh-CN"/>
              <a:t>512</a:t>
            </a:r>
            <a:r>
              <a:rPr lang="zh-CN" altLang="en-US"/>
              <a:t>字节计算，最大容量为2TB。</a:t>
            </a:r>
          </a:p>
          <a:p>
            <a:r>
              <a:rPr lang="zh-CN" altLang="en-US"/>
              <a:t>但现在大容量的存储设备出现了，需要新的格式。</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anchor="b"/>
          <a:lstStyle/>
          <a:p>
            <a:r>
              <a:rPr lang="zh-CN" altLang="en-US"/>
              <a:t>5.3.3  GPT格式</a:t>
            </a:r>
          </a:p>
        </p:txBody>
      </p:sp>
      <p:sp>
        <p:nvSpPr>
          <p:cNvPr id="40962" name="内容占位符 2"/>
          <p:cNvSpPr>
            <a:spLocks noGrp="1"/>
          </p:cNvSpPr>
          <p:nvPr>
            <p:ph idx="1"/>
          </p:nvPr>
        </p:nvSpPr>
        <p:spPr/>
        <p:txBody>
          <a:bodyPr anchor="t"/>
          <a:lstStyle/>
          <a:p>
            <a:r>
              <a:rPr lang="zh-CN" altLang="en-US" sz="2400"/>
              <a:t>GPT（GUID Partition Table）是全局唯一标识（GUID，Globally Unique Identifier）分区表，是一种磁盘分区表结构布局的标准。它是可扩展固件接口（EFI，Extensible Firmware Interface）标准的一部分，用于替代BIOS系统中32位逻辑块地址和大小的主引导记录（MBR）分区结构。</a:t>
            </a:r>
          </a:p>
          <a:p>
            <a:r>
              <a:rPr lang="zh-CN" altLang="en-US" sz="2400"/>
              <a:t>GPT使用64位逻辑块地址，对于每个扇区大小为512字节的磁盘，意味着可以寻址和容纳2^64个215大小的扇区，按K、M、G、T、P、E、Z、Y顺序，最大可达8ZB。</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p:txBody>
          <a:bodyPr anchor="b"/>
          <a:lstStyle/>
          <a:p>
            <a:r>
              <a:rPr lang="zh-CN" altLang="en-US"/>
              <a:t>GPT格式的磁盘结构</a:t>
            </a:r>
          </a:p>
        </p:txBody>
      </p:sp>
      <p:sp>
        <p:nvSpPr>
          <p:cNvPr id="41986" name="内容占位符 2"/>
          <p:cNvSpPr>
            <a:spLocks noGrp="1"/>
          </p:cNvSpPr>
          <p:nvPr>
            <p:ph idx="1"/>
          </p:nvPr>
        </p:nvSpPr>
        <p:spPr>
          <a:xfrm>
            <a:off x="436563" y="2017713"/>
            <a:ext cx="8518525" cy="1828800"/>
          </a:xfrm>
        </p:spPr>
        <p:txBody>
          <a:bodyPr anchor="t"/>
          <a:lstStyle/>
          <a:p>
            <a:r>
              <a:rPr lang="zh-CN" altLang="en-US" sz="2400"/>
              <a:t>GPT使用逻辑块地址LBA（Logical Block Address）的概念。LBA将磁盘上的所有存储单位（扇区）从0开始编号直到最后一个n-1，依次为LBA0，LBA1，…，LBAn-1。</a:t>
            </a:r>
          </a:p>
          <a:p>
            <a:endParaRPr lang="zh-CN" altLang="en-US" sz="2400"/>
          </a:p>
        </p:txBody>
      </p:sp>
      <p:graphicFrame>
        <p:nvGraphicFramePr>
          <p:cNvPr id="4" name="表格 -1"/>
          <p:cNvGraphicFramePr/>
          <p:nvPr>
            <p:custDataLst>
              <p:tags r:id="rId1"/>
            </p:custDataLst>
          </p:nvPr>
        </p:nvGraphicFramePr>
        <p:xfrm>
          <a:off x="475615" y="3737928"/>
          <a:ext cx="8195310" cy="1913255"/>
        </p:xfrm>
        <a:graphic>
          <a:graphicData uri="http://schemas.openxmlformats.org/drawingml/2006/table">
            <a:tbl>
              <a:tblPr firstRow="1" bandRow="1">
                <a:tableStyleId>{5940675A-B579-460E-94D1-54222C63F5DA}</a:tableStyleId>
              </a:tblPr>
              <a:tblGrid>
                <a:gridCol w="726440">
                  <a:extLst>
                    <a:ext uri="{9D8B030D-6E8A-4147-A177-3AD203B41FA5}">
                      <a16:colId xmlns:a16="http://schemas.microsoft.com/office/drawing/2014/main" val="20000"/>
                    </a:ext>
                  </a:extLst>
                </a:gridCol>
                <a:gridCol w="744855">
                  <a:extLst>
                    <a:ext uri="{9D8B030D-6E8A-4147-A177-3AD203B41FA5}">
                      <a16:colId xmlns:a16="http://schemas.microsoft.com/office/drawing/2014/main" val="20001"/>
                    </a:ext>
                  </a:extLst>
                </a:gridCol>
                <a:gridCol w="1576070">
                  <a:extLst>
                    <a:ext uri="{9D8B030D-6E8A-4147-A177-3AD203B41FA5}">
                      <a16:colId xmlns:a16="http://schemas.microsoft.com/office/drawing/2014/main" val="20002"/>
                    </a:ext>
                  </a:extLst>
                </a:gridCol>
                <a:gridCol w="665480">
                  <a:extLst>
                    <a:ext uri="{9D8B030D-6E8A-4147-A177-3AD203B41FA5}">
                      <a16:colId xmlns:a16="http://schemas.microsoft.com/office/drawing/2014/main" val="20003"/>
                    </a:ext>
                  </a:extLst>
                </a:gridCol>
                <a:gridCol w="681355">
                  <a:extLst>
                    <a:ext uri="{9D8B030D-6E8A-4147-A177-3AD203B41FA5}">
                      <a16:colId xmlns:a16="http://schemas.microsoft.com/office/drawing/2014/main" val="20004"/>
                    </a:ext>
                  </a:extLst>
                </a:gridCol>
                <a:gridCol w="267970">
                  <a:extLst>
                    <a:ext uri="{9D8B030D-6E8A-4147-A177-3AD203B41FA5}">
                      <a16:colId xmlns:a16="http://schemas.microsoft.com/office/drawing/2014/main" val="20005"/>
                    </a:ext>
                  </a:extLst>
                </a:gridCol>
                <a:gridCol w="698500">
                  <a:extLst>
                    <a:ext uri="{9D8B030D-6E8A-4147-A177-3AD203B41FA5}">
                      <a16:colId xmlns:a16="http://schemas.microsoft.com/office/drawing/2014/main" val="20006"/>
                    </a:ext>
                  </a:extLst>
                </a:gridCol>
                <a:gridCol w="1360170">
                  <a:extLst>
                    <a:ext uri="{9D8B030D-6E8A-4147-A177-3AD203B41FA5}">
                      <a16:colId xmlns:a16="http://schemas.microsoft.com/office/drawing/2014/main" val="20007"/>
                    </a:ext>
                  </a:extLst>
                </a:gridCol>
                <a:gridCol w="1474470">
                  <a:extLst>
                    <a:ext uri="{9D8B030D-6E8A-4147-A177-3AD203B41FA5}">
                      <a16:colId xmlns:a16="http://schemas.microsoft.com/office/drawing/2014/main" val="20008"/>
                    </a:ext>
                  </a:extLst>
                </a:gridCol>
              </a:tblGrid>
              <a:tr h="742950">
                <a:tc>
                  <a:txBody>
                    <a:bodyPr/>
                    <a:lstStyle/>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MBR </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GPT</a:t>
                      </a:r>
                      <a:r>
                        <a:rPr lang="zh-CN" altLang="en-US" sz="2000" b="0">
                          <a:latin typeface="宋体" panose="02010600030101010101" pitchFamily="2" charset="-122"/>
                          <a:ea typeface="宋体" panose="02010600030101010101" pitchFamily="2" charset="-122"/>
                          <a:cs typeface="宋体" panose="02010600030101010101" pitchFamily="2" charset="-122"/>
                        </a:rPr>
                        <a:t>头</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分区表</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4">
                  <a:txBody>
                    <a:bodyPr/>
                    <a:lstStyle/>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分区实体集</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备份分区表</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备份</a:t>
                      </a:r>
                      <a:r>
                        <a:rPr lang="en-US" altLang="zh-CN" sz="2000" b="0">
                          <a:latin typeface="宋体" panose="02010600030101010101" pitchFamily="2" charset="-122"/>
                          <a:ea typeface="宋体" panose="02010600030101010101" pitchFamily="2" charset="-122"/>
                          <a:cs typeface="宋体" panose="02010600030101010101" pitchFamily="2" charset="-122"/>
                        </a:rPr>
                        <a:t>GPT</a:t>
                      </a:r>
                      <a:r>
                        <a:rPr lang="zh-CN" altLang="en-US" sz="2000" b="0">
                          <a:latin typeface="宋体" panose="02010600030101010101" pitchFamily="2" charset="-122"/>
                          <a:ea typeface="宋体" panose="02010600030101010101" pitchFamily="2" charset="-122"/>
                          <a:cs typeface="宋体" panose="02010600030101010101" pitchFamily="2" charset="-122"/>
                        </a:rPr>
                        <a:t>头</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70305">
                <a:tc>
                  <a:txBody>
                    <a:bodyPr/>
                    <a:lstStyle/>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LBA0</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LBA1</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LBA2~LBA34</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分区</a:t>
                      </a:r>
                      <a:r>
                        <a:rPr lang="en-US" altLang="zh-CN" sz="2000" b="0">
                          <a:latin typeface="宋体" panose="02010600030101010101" pitchFamily="2" charset="-122"/>
                          <a:ea typeface="宋体" panose="02010600030101010101" pitchFamily="2" charset="-122"/>
                          <a:cs typeface="宋体" panose="02010600030101010101" pitchFamily="2" charset="-122"/>
                        </a:rPr>
                        <a:t>1</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分区</a:t>
                      </a:r>
                      <a:r>
                        <a:rPr lang="en-US" altLang="zh-CN" sz="2000" b="0">
                          <a:latin typeface="宋体" panose="02010600030101010101" pitchFamily="2" charset="-122"/>
                          <a:ea typeface="宋体" panose="02010600030101010101" pitchFamily="2" charset="-122"/>
                          <a:cs typeface="宋体" panose="02010600030101010101" pitchFamily="2" charset="-122"/>
                        </a:rPr>
                        <a:t>2</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18" charset="0"/>
                          <a:cs typeface="Times New Roman" panose="02020603050405020304" pitchFamily="18" charset="0"/>
                        </a:rPr>
                        <a:t>…</a:t>
                      </a:r>
                      <a:endParaRPr lang="en-US" altLang="zh-CN"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分区</a:t>
                      </a:r>
                      <a:r>
                        <a:rPr lang="en-US" altLang="zh-CN" sz="2000" b="0">
                          <a:latin typeface="宋体" panose="02010600030101010101" pitchFamily="2" charset="-122"/>
                          <a:ea typeface="宋体" panose="02010600030101010101" pitchFamily="2" charset="-122"/>
                          <a:cs typeface="宋体" panose="02010600030101010101" pitchFamily="2" charset="-122"/>
                        </a:rPr>
                        <a:t>m</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LBAn-33~LBAn-2</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LBAn-1</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anchor="b"/>
          <a:lstStyle/>
          <a:p>
            <a:r>
              <a:rPr lang="zh-CN" altLang="en-US">
                <a:sym typeface="宋体" panose="02010600030101010101" pitchFamily="2" charset="-122"/>
              </a:rPr>
              <a:t>（1）MBR</a:t>
            </a:r>
            <a:endParaRPr lang="zh-CN" altLang="en-US"/>
          </a:p>
        </p:txBody>
      </p:sp>
      <p:sp>
        <p:nvSpPr>
          <p:cNvPr id="43010" name="内容占位符 2"/>
          <p:cNvSpPr>
            <a:spLocks noGrp="1"/>
          </p:cNvSpPr>
          <p:nvPr>
            <p:ph idx="1"/>
          </p:nvPr>
        </p:nvSpPr>
        <p:spPr/>
        <p:txBody>
          <a:bodyPr anchor="t"/>
          <a:lstStyle/>
          <a:p>
            <a:r>
              <a:rPr lang="zh-CN" altLang="en-US"/>
              <a:t>出于兼容性考虑，硬盘的第一个扇区（LBA0）仍然用作MBR，结构也与原来的相同，前半部分（&lt;446字节）仍为引导代码，但是4个分区表只使用了一个，分区类型为0xEE，以此来表示这块硬盘使用GPT分区表。</a:t>
            </a:r>
          </a:p>
          <a:p>
            <a:r>
              <a:rPr lang="zh-CN" altLang="en-US"/>
              <a:t>引导代码在机器启动时不再发挥作用。</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p:txBody>
          <a:bodyPr anchor="b"/>
          <a:lstStyle/>
          <a:p>
            <a:r>
              <a:rPr lang="zh-CN" altLang="en-US"/>
              <a:t>（2）GPT头及格式。</a:t>
            </a:r>
          </a:p>
        </p:txBody>
      </p:sp>
      <p:sp>
        <p:nvSpPr>
          <p:cNvPr id="44034" name="内容占位符 2"/>
          <p:cNvSpPr>
            <a:spLocks noGrp="1"/>
          </p:cNvSpPr>
          <p:nvPr>
            <p:ph idx="1"/>
          </p:nvPr>
        </p:nvSpPr>
        <p:spPr>
          <a:xfrm>
            <a:off x="827088" y="1557338"/>
            <a:ext cx="8128000" cy="4392612"/>
          </a:xfrm>
        </p:spPr>
        <p:txBody>
          <a:bodyPr anchor="t"/>
          <a:lstStyle/>
          <a:p>
            <a:r>
              <a:rPr lang="zh-CN" altLang="en-US" sz="1600"/>
              <a:t>#define GPT_RESERVED 420</a:t>
            </a:r>
          </a:p>
          <a:p>
            <a:r>
              <a:rPr lang="zh-CN" altLang="en-US" sz="1600"/>
              <a:t>struct GPTHeader {</a:t>
            </a:r>
          </a:p>
          <a:p>
            <a:r>
              <a:rPr lang="zh-CN" altLang="en-US" sz="1600"/>
              <a:t>   uint64_t signature; 		#GPT头签名（“EFI PART”）</a:t>
            </a:r>
          </a:p>
          <a:p>
            <a:r>
              <a:rPr lang="zh-CN" altLang="en-US" sz="1600"/>
              <a:t>   uint32_t revision; 		#版本号</a:t>
            </a:r>
          </a:p>
          <a:p>
            <a:r>
              <a:rPr lang="zh-CN" altLang="en-US" sz="1600"/>
              <a:t>   uint32_t headerSize; 		#头的大小</a:t>
            </a:r>
          </a:p>
          <a:p>
            <a:r>
              <a:rPr lang="zh-CN" altLang="en-US" sz="1600"/>
              <a:t>   uint32_t headerCRC; 		#CRC检验和</a:t>
            </a:r>
          </a:p>
          <a:p>
            <a:r>
              <a:rPr lang="zh-CN" altLang="en-US" sz="1600"/>
              <a:t>   uint32_t reserved; 		#保留1，为0x00000000</a:t>
            </a:r>
          </a:p>
          <a:p>
            <a:r>
              <a:rPr lang="zh-CN" altLang="en-US" sz="1600"/>
              <a:t>   uint64_t currentLBA; 		#GPT头所在的LBA号</a:t>
            </a:r>
          </a:p>
          <a:p>
            <a:r>
              <a:rPr lang="zh-CN" altLang="en-US" sz="1600"/>
              <a:t>   uint64_t backupLBA; 		#备份GPT头所在的LBA号</a:t>
            </a:r>
          </a:p>
          <a:p>
            <a:r>
              <a:rPr lang="zh-CN" altLang="en-US" sz="1600"/>
              <a:t>   uint64_t firstUsableLBA; #首个可用的LBA号（分区实体区首址）0x22，即LBA34</a:t>
            </a:r>
          </a:p>
          <a:p>
            <a:r>
              <a:rPr lang="zh-CN" altLang="en-US" sz="1600"/>
              <a:t>   uint64_t lastUsableLBA; 		#最后一个可用的LBA号（备份分区的首址-1）</a:t>
            </a:r>
          </a:p>
          <a:p>
            <a:r>
              <a:rPr lang="zh-CN" altLang="en-US" sz="1600"/>
              <a:t>   GUIDData diskGUID; 		#磁盘GUID（全球唯一标识符，与UUID同义）</a:t>
            </a:r>
          </a:p>
          <a:p>
            <a:r>
              <a:rPr lang="zh-CN" altLang="en-US" sz="1600"/>
              <a:t>   uint64_t partitionEntriesLBA; 	#分区表起始扇区号，通常为0x02，即LBA2</a:t>
            </a:r>
          </a:p>
          <a:p>
            <a:r>
              <a:rPr lang="zh-CN" altLang="en-US" sz="1600"/>
              <a:t>   uint32_t numParts; 		#分区表总项数，通常限定为0x80，即128个</a:t>
            </a:r>
          </a:p>
          <a:p>
            <a:r>
              <a:rPr lang="zh-CN" altLang="en-US" sz="1600"/>
              <a:t>   uint32_t sizeOfPartitionEntries; #每个分区表项占用字节数，通常限定为0x80</a:t>
            </a:r>
          </a:p>
          <a:p>
            <a:r>
              <a:rPr lang="zh-CN" altLang="en-US" sz="1600"/>
              <a:t>   uint32_t partitionEntriesCRC; 	#分区表CRC校验和</a:t>
            </a:r>
          </a:p>
          <a:p>
            <a:r>
              <a:rPr lang="zh-CN" altLang="en-US" sz="1600"/>
              <a:t>   unsigned char reserved2[GPT_RESERVED]; 	#保留2，通常全填充为零</a:t>
            </a:r>
          </a:p>
          <a:p>
            <a:r>
              <a:rPr lang="zh-CN" altLang="en-US" sz="1600"/>
              <a:t>}; // struct GPTHeader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p:txBody>
          <a:bodyPr vert="horz" wrap="square" lIns="68580" tIns="34290" rIns="68580" bIns="34290" anchor="b"/>
          <a:lstStyle/>
          <a:p>
            <a:pPr eaLnBrk="1" hangingPunct="1"/>
            <a:r>
              <a:rPr lang="zh-CN" altLang="en-US" dirty="0"/>
              <a:t>5.1.1  三种权限</a:t>
            </a:r>
          </a:p>
        </p:txBody>
      </p:sp>
      <p:sp>
        <p:nvSpPr>
          <p:cNvPr id="8194" name="内容占位符 2"/>
          <p:cNvSpPr>
            <a:spLocks noGrp="1"/>
          </p:cNvSpPr>
          <p:nvPr>
            <p:ph idx="1"/>
          </p:nvPr>
        </p:nvSpPr>
        <p:spPr/>
        <p:txBody>
          <a:bodyPr vert="horz" wrap="square" lIns="68580" tIns="34290" rIns="68580" bIns="34290" anchor="t"/>
          <a:lstStyle/>
          <a:p>
            <a:pPr eaLnBrk="1" hangingPunct="1"/>
            <a:r>
              <a:rPr lang="zh-CN" altLang="en-US" sz="2400" dirty="0"/>
              <a:t>（1）读权限（r）：指用户对文件或目录查看权限。若用户对某文件或目录不具有读权限，则不能查看其内容。</a:t>
            </a:r>
          </a:p>
          <a:p>
            <a:pPr eaLnBrk="1" hangingPunct="1"/>
            <a:r>
              <a:rPr lang="zh-CN" altLang="en-US" sz="2400" dirty="0"/>
              <a:t>（2）写权限（w）：指用户对文件或目录的写权限。若用户对某文件没有写权限，则不能修改它；若用户对某目录没有写权限，则不能在该目录内创建文件或子目录。</a:t>
            </a:r>
          </a:p>
          <a:p>
            <a:pPr eaLnBrk="1" hangingPunct="1"/>
            <a:r>
              <a:rPr lang="zh-CN" altLang="en-US" sz="2400" dirty="0"/>
              <a:t>（3）执行权（x）：指用户对文件的执行权或对目录的进入权限。若用户对某文件没有执行权则不能执行它；若用户对某目录没有执行权则不能进它</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anchor="b"/>
          <a:lstStyle/>
          <a:p>
            <a:r>
              <a:rPr lang="zh-CN" altLang="en-US"/>
              <a:t>（3）分区表项及格式。</a:t>
            </a:r>
          </a:p>
        </p:txBody>
      </p:sp>
      <p:sp>
        <p:nvSpPr>
          <p:cNvPr id="45058" name="内容占位符 2"/>
          <p:cNvSpPr>
            <a:spLocks noGrp="1"/>
          </p:cNvSpPr>
          <p:nvPr>
            <p:ph idx="1"/>
          </p:nvPr>
        </p:nvSpPr>
        <p:spPr>
          <a:xfrm>
            <a:off x="655638" y="2017713"/>
            <a:ext cx="8299450" cy="4114800"/>
          </a:xfrm>
        </p:spPr>
        <p:txBody>
          <a:bodyPr anchor="t"/>
          <a:lstStyle/>
          <a:p>
            <a:r>
              <a:rPr lang="zh-CN" altLang="en-US" sz="2800"/>
              <a:t>在GPT头之后的34（0x22）个扇区，LBA2~LBA33的内容为分区表项。结构如下：</a:t>
            </a:r>
          </a:p>
          <a:p>
            <a:r>
              <a:rPr lang="zh-CN" altLang="en-US" sz="1800"/>
              <a:t>#define NAME_SIZE 36 // GPT allows 36 UTF-16LE code units for a name in a 128 byte partition entry</a:t>
            </a:r>
          </a:p>
          <a:p>
            <a:r>
              <a:rPr lang="zh-CN" altLang="en-US" sz="1800"/>
              <a:t>GPTPart {</a:t>
            </a:r>
          </a:p>
          <a:p>
            <a:r>
              <a:rPr lang="zh-CN" altLang="en-US" sz="1800"/>
              <a:t>      PartType partitionType; 	#GUID分区类型</a:t>
            </a:r>
          </a:p>
          <a:p>
            <a:r>
              <a:rPr lang="zh-CN" altLang="en-US" sz="1800"/>
              <a:t>      GUIDData uniqueGUID; 	#GUID分区唯一标示符</a:t>
            </a:r>
          </a:p>
          <a:p>
            <a:r>
              <a:rPr lang="zh-CN" altLang="en-US" sz="1800"/>
              <a:t>      uint64_t firstLBA; 		#分区的起始LBA编号</a:t>
            </a:r>
          </a:p>
          <a:p>
            <a:r>
              <a:rPr lang="zh-CN" altLang="en-US" sz="1800"/>
              <a:t>      uint64_t lastLBA; 		#分区的结束LBA编号</a:t>
            </a:r>
          </a:p>
          <a:p>
            <a:r>
              <a:rPr lang="zh-CN" altLang="en-US" sz="1800"/>
              <a:t>      Attributes attributes; 	#分区的属性标志</a:t>
            </a:r>
          </a:p>
          <a:p>
            <a:r>
              <a:rPr lang="zh-CN" altLang="en-US" sz="1800"/>
              <a:t>      uint16_t name[NAME_SIZE]; #分区名（最多36个小端格式UTF-16字符）</a:t>
            </a:r>
          </a:p>
          <a:p>
            <a:r>
              <a:rPr lang="zh-CN" altLang="en-US" sz="1800"/>
              <a:t>} // GPTPart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p:txBody>
          <a:bodyPr anchor="b"/>
          <a:lstStyle/>
          <a:p>
            <a:r>
              <a:rPr lang="zh-CN" altLang="en-US"/>
              <a:t>（4）其他</a:t>
            </a:r>
          </a:p>
        </p:txBody>
      </p:sp>
      <p:sp>
        <p:nvSpPr>
          <p:cNvPr id="46082" name="内容占位符 2"/>
          <p:cNvSpPr>
            <a:spLocks noGrp="1"/>
          </p:cNvSpPr>
          <p:nvPr>
            <p:ph idx="1"/>
          </p:nvPr>
        </p:nvSpPr>
        <p:spPr>
          <a:xfrm>
            <a:off x="671513" y="2017713"/>
            <a:ext cx="8283575" cy="4114800"/>
          </a:xfrm>
        </p:spPr>
        <p:txBody>
          <a:bodyPr anchor="t"/>
          <a:lstStyle/>
          <a:p>
            <a:r>
              <a:rPr lang="zh-CN" altLang="en-US" sz="2800"/>
              <a:t>备份GPT头是对GPT头的备份，一般位于磁盘的最后一块。</a:t>
            </a:r>
          </a:p>
          <a:p>
            <a:r>
              <a:rPr lang="zh-CN" altLang="en-US" sz="2800"/>
              <a:t>备份分区表是对分区表的备份，按照原来顺序存放在备份GPT头前连续的区域内。</a:t>
            </a:r>
          </a:p>
          <a:p>
            <a:r>
              <a:rPr lang="zh-CN" altLang="en-US" sz="2800"/>
              <a:t>分区实体集为与分区表项对应的一个个分区实体的集合，其中可以有各种类型的分区，但分区个数往往会小于分区表项个数，其中也可能会有多个未被分配的磁盘空间。</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vert="horz" wrap="square" lIns="91440" tIns="45720" rIns="91440" bIns="45720" anchor="b"/>
          <a:lstStyle/>
          <a:p>
            <a:pPr eaLnBrk="1" hangingPunct="1"/>
            <a:r>
              <a:rPr lang="zh-CN" altLang="en-US" dirty="0"/>
              <a:t>5.4  文件系统管理</a:t>
            </a:r>
          </a:p>
        </p:txBody>
      </p:sp>
      <p:sp>
        <p:nvSpPr>
          <p:cNvPr id="47106" name="内容占位符 2"/>
          <p:cNvSpPr>
            <a:spLocks noGrp="1"/>
          </p:cNvSpPr>
          <p:nvPr>
            <p:ph idx="1"/>
          </p:nvPr>
        </p:nvSpPr>
        <p:spPr/>
        <p:txBody>
          <a:bodyPr vert="horz" wrap="square" lIns="91440" tIns="45720" rIns="91440" bIns="45720" anchor="t"/>
          <a:lstStyle/>
          <a:p>
            <a:pPr eaLnBrk="1" hangingPunct="1"/>
            <a:r>
              <a:rPr lang="zh-CN" altLang="en-US" dirty="0">
                <a:hlinkClick r:id="rId2" action="ppaction://hlinksldjump"/>
              </a:rPr>
              <a:t>5.4.1  UNIX/Linux支持的文件系统</a:t>
            </a:r>
            <a:endParaRPr lang="zh-CN" altLang="en-US" dirty="0"/>
          </a:p>
          <a:p>
            <a:pPr eaLnBrk="1" hangingPunct="1"/>
            <a:r>
              <a:rPr lang="zh-CN" altLang="en-US" dirty="0">
                <a:hlinkClick r:id="rId3" action="ppaction://hlinksldjump"/>
              </a:rPr>
              <a:t>5.4.2  UNIX/Linux系统使用的存储设备</a:t>
            </a:r>
            <a:endParaRPr lang="zh-CN" altLang="en-US" dirty="0"/>
          </a:p>
          <a:p>
            <a:pPr eaLnBrk="1" hangingPunct="1"/>
            <a:r>
              <a:rPr lang="zh-CN" altLang="en-US" dirty="0">
                <a:hlinkClick r:id="rId4" action="ppaction://hlinksldjump"/>
              </a:rPr>
              <a:t>5.4.3  磁盘分区管理与文件系统的创建</a:t>
            </a:r>
          </a:p>
          <a:p>
            <a:pPr eaLnBrk="1" hangingPunct="1"/>
            <a:r>
              <a:rPr lang="zh-CN" altLang="en-US" dirty="0">
                <a:hlinkClick r:id="rId5" action="ppaction://hlinksldjump"/>
              </a:rPr>
              <a:t>5.4.4  文件系统的使用</a:t>
            </a:r>
          </a:p>
          <a:p>
            <a:pPr eaLnBrk="1" hangingPunct="1"/>
            <a:r>
              <a:rPr lang="zh-CN" altLang="en-US" dirty="0">
                <a:hlinkClick r:id="rId6" action="ppaction://hlinksldjump"/>
              </a:rPr>
              <a:t>5.4.5  文件系统的检查、修复与同步</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p:txBody>
          <a:bodyPr vert="horz" wrap="square" lIns="91440" tIns="45720" rIns="91440" bIns="45720" anchor="b"/>
          <a:lstStyle/>
          <a:p>
            <a:pPr eaLnBrk="1" hangingPunct="1"/>
            <a:r>
              <a:rPr lang="zh-CN" altLang="en-US" sz="4000" dirty="0"/>
              <a:t>5.4.1  UNIX/Linux支持的文件系统</a:t>
            </a:r>
          </a:p>
        </p:txBody>
      </p:sp>
      <p:sp>
        <p:nvSpPr>
          <p:cNvPr id="48130" name="内容占位符 2"/>
          <p:cNvSpPr>
            <a:spLocks noGrp="1"/>
          </p:cNvSpPr>
          <p:nvPr>
            <p:ph idx="1"/>
          </p:nvPr>
        </p:nvSpPr>
        <p:spPr>
          <a:xfrm>
            <a:off x="1182688" y="1802448"/>
            <a:ext cx="7772400" cy="4114800"/>
          </a:xfrm>
        </p:spPr>
        <p:txBody>
          <a:bodyPr vert="horz" wrap="square" lIns="91440" tIns="45720" rIns="91440" bIns="45720" anchor="t"/>
          <a:lstStyle/>
          <a:p>
            <a:pPr eaLnBrk="1" hangingPunct="1"/>
            <a:r>
              <a:rPr lang="zh-CN" altLang="en-US" sz="2400" dirty="0"/>
              <a:t>1．msdos、umsdos、vfat、ntfs文件系统</a:t>
            </a:r>
            <a:endParaRPr lang="en-US" altLang="zh-CN" sz="2400" dirty="0"/>
          </a:p>
          <a:p>
            <a:pPr eaLnBrk="1" hangingPunct="1"/>
            <a:r>
              <a:rPr lang="zh-CN" altLang="en-US" sz="2400" dirty="0"/>
              <a:t>2．minix文件系统</a:t>
            </a:r>
          </a:p>
          <a:p>
            <a:pPr eaLnBrk="1" hangingPunct="1"/>
            <a:r>
              <a:rPr lang="zh-CN" altLang="en-US" sz="2400" dirty="0"/>
              <a:t>3．ext、ext2、ext3、ext4</a:t>
            </a:r>
          </a:p>
          <a:p>
            <a:pPr eaLnBrk="1" hangingPunct="1"/>
            <a:r>
              <a:rPr lang="zh-CN" altLang="en-US" sz="2400" dirty="0"/>
              <a:t>4．iso9660文件系统</a:t>
            </a:r>
          </a:p>
          <a:p>
            <a:pPr eaLnBrk="1" hangingPunct="1"/>
            <a:r>
              <a:rPr lang="zh-CN" altLang="en-US" sz="2400" dirty="0"/>
              <a:t>5．proc、sysfs</a:t>
            </a:r>
          </a:p>
          <a:p>
            <a:pPr eaLnBrk="1" hangingPunct="1"/>
            <a:r>
              <a:rPr lang="zh-CN" altLang="en-US" sz="2400" dirty="0"/>
              <a:t>6．sysv、xenix、coherent</a:t>
            </a:r>
          </a:p>
          <a:p>
            <a:pPr eaLnBrk="1" hangingPunct="1"/>
            <a:r>
              <a:rPr lang="zh-CN" altLang="en-US" sz="2400" dirty="0"/>
              <a:t>7．smbfs、cifs</a:t>
            </a:r>
          </a:p>
          <a:p>
            <a:pPr eaLnBrk="1" hangingPunct="1"/>
            <a:r>
              <a:rPr lang="zh-CN" altLang="en-US" sz="2400" dirty="0"/>
              <a:t>8．nfs</a:t>
            </a:r>
          </a:p>
          <a:p>
            <a:pPr eaLnBrk="1" hangingPunct="1"/>
            <a:r>
              <a:rPr lang="zh-CN" altLang="en-US" sz="2400" dirty="0"/>
              <a:t>9．jfs</a:t>
            </a:r>
          </a:p>
          <a:p>
            <a:pPr eaLnBrk="1" hangingPunct="1"/>
            <a:r>
              <a:rPr lang="zh-CN" altLang="en-US" sz="2400" dirty="0"/>
              <a:t>10．xfs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11．文件类型及表示</a:t>
            </a:r>
          </a:p>
        </p:txBody>
      </p:sp>
      <p:graphicFrame>
        <p:nvGraphicFramePr>
          <p:cNvPr id="6" name="表格 5"/>
          <p:cNvGraphicFramePr/>
          <p:nvPr>
            <p:custDataLst>
              <p:tags r:id="rId1"/>
            </p:custDataLst>
          </p:nvPr>
        </p:nvGraphicFramePr>
        <p:xfrm>
          <a:off x="431165" y="2015490"/>
          <a:ext cx="8354695" cy="3929380"/>
        </p:xfrm>
        <a:graphic>
          <a:graphicData uri="http://schemas.openxmlformats.org/drawingml/2006/table">
            <a:tbl>
              <a:tblPr firstRow="1" bandRow="1">
                <a:tableStyleId>{5940675A-B579-460E-94D1-54222C63F5DA}</a:tableStyleId>
              </a:tblPr>
              <a:tblGrid>
                <a:gridCol w="2442210">
                  <a:extLst>
                    <a:ext uri="{9D8B030D-6E8A-4147-A177-3AD203B41FA5}">
                      <a16:colId xmlns:a16="http://schemas.microsoft.com/office/drawing/2014/main" val="20000"/>
                    </a:ext>
                  </a:extLst>
                </a:gridCol>
                <a:gridCol w="1989455">
                  <a:extLst>
                    <a:ext uri="{9D8B030D-6E8A-4147-A177-3AD203B41FA5}">
                      <a16:colId xmlns:a16="http://schemas.microsoft.com/office/drawing/2014/main" val="20001"/>
                    </a:ext>
                  </a:extLst>
                </a:gridCol>
                <a:gridCol w="2406650">
                  <a:extLst>
                    <a:ext uri="{9D8B030D-6E8A-4147-A177-3AD203B41FA5}">
                      <a16:colId xmlns:a16="http://schemas.microsoft.com/office/drawing/2014/main" val="20002"/>
                    </a:ext>
                  </a:extLst>
                </a:gridCol>
                <a:gridCol w="1516380">
                  <a:extLst>
                    <a:ext uri="{9D8B030D-6E8A-4147-A177-3AD203B41FA5}">
                      <a16:colId xmlns:a16="http://schemas.microsoft.com/office/drawing/2014/main" val="20003"/>
                    </a:ext>
                  </a:extLst>
                </a:gridCol>
              </a:tblGrid>
              <a:tr h="561340">
                <a:tc>
                  <a:txBody>
                    <a:bodyPr/>
                    <a:lstStyle/>
                    <a:p>
                      <a:pPr>
                        <a:buNone/>
                      </a:pPr>
                      <a:r>
                        <a:rPr lang="en-US" sz="2000">
                          <a:latin typeface="Times New Roman" panose="02020603050405020304" pitchFamily="18" charset="0"/>
                          <a:cs typeface="Times New Roman" panose="02020603050405020304" pitchFamily="18" charset="0"/>
                        </a:rPr>
                        <a:t>文件系统</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Times New Roman" panose="02020603050405020304" pitchFamily="18" charset="0"/>
                          <a:cs typeface="Times New Roman" panose="02020603050405020304" pitchFamily="18" charset="0"/>
                        </a:rPr>
                        <a:t>类型标识</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Times New Roman" panose="02020603050405020304" pitchFamily="18" charset="0"/>
                          <a:cs typeface="Times New Roman" panose="02020603050405020304" pitchFamily="18" charset="0"/>
                        </a:rPr>
                        <a:t>文件系统</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Times New Roman" panose="02020603050405020304" pitchFamily="18" charset="0"/>
                          <a:cs typeface="Times New Roman" panose="02020603050405020304" pitchFamily="18" charset="0"/>
                        </a:rPr>
                        <a:t>类型标识</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1340">
                <a:tc>
                  <a:txBody>
                    <a:bodyPr/>
                    <a:lstStyle/>
                    <a:p>
                      <a:pPr>
                        <a:buNone/>
                      </a:pPr>
                      <a:r>
                        <a:rPr lang="en-US" sz="2000">
                          <a:latin typeface="Times New Roman" panose="02020603050405020304" pitchFamily="18" charset="0"/>
                          <a:cs typeface="Times New Roman" panose="02020603050405020304" pitchFamily="18" charset="0"/>
                        </a:rPr>
                        <a:t>msdos, fat, umsdos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Times New Roman" panose="02020603050405020304" pitchFamily="18" charset="0"/>
                          <a:cs typeface="Times New Roman" panose="02020603050405020304" pitchFamily="18" charset="0"/>
                        </a:rPr>
                        <a:t>vfat</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Times New Roman" panose="02020603050405020304" pitchFamily="18" charset="0"/>
                          <a:cs typeface="Times New Roman" panose="02020603050405020304" pitchFamily="18" charset="0"/>
                        </a:rPr>
                        <a:t>ntfs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Times New Roman" panose="02020603050405020304" pitchFamily="18" charset="0"/>
                          <a:cs typeface="Times New Roman" panose="02020603050405020304" pitchFamily="18" charset="0"/>
                        </a:rPr>
                        <a:t>ntfs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1340">
                <a:tc>
                  <a:txBody>
                    <a:bodyPr/>
                    <a:lstStyle/>
                    <a:p>
                      <a:pPr>
                        <a:buNone/>
                      </a:pPr>
                      <a:r>
                        <a:rPr lang="en-US" sz="2000">
                          <a:latin typeface="Times New Roman" panose="02020603050405020304" pitchFamily="18" charset="0"/>
                          <a:cs typeface="Times New Roman" panose="02020603050405020304" pitchFamily="18" charset="0"/>
                        </a:rPr>
                        <a:t>minix</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Times New Roman" panose="02020603050405020304" pitchFamily="18" charset="0"/>
                          <a:cs typeface="Times New Roman" panose="02020603050405020304" pitchFamily="18" charset="0"/>
                        </a:rPr>
                        <a:t>minix</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Times New Roman" panose="02020603050405020304" pitchFamily="18" charset="0"/>
                          <a:cs typeface="Times New Roman" panose="02020603050405020304" pitchFamily="18" charset="0"/>
                        </a:rPr>
                        <a:t>sysv,</a:t>
                      </a:r>
                      <a:r>
                        <a:rPr lang="en-US" sz="2000">
                          <a:latin typeface="宋体" panose="02010600030101010101" pitchFamily="2" charset="-122"/>
                          <a:ea typeface="宋体" panose="02010600030101010101" pitchFamily="2" charset="-122"/>
                          <a:cs typeface="宋体" panose="02010600030101010101" pitchFamily="2" charset="-122"/>
                        </a:rPr>
                        <a:t> </a:t>
                      </a:r>
                      <a:r>
                        <a:rPr lang="en-US" sz="2000">
                          <a:latin typeface="Times New Roman" panose="02020603050405020304" pitchFamily="18" charset="0"/>
                          <a:cs typeface="Times New Roman" panose="02020603050405020304" pitchFamily="18" charset="0"/>
                        </a:rPr>
                        <a:t>xenix,</a:t>
                      </a:r>
                      <a:r>
                        <a:rPr lang="en-US" sz="2000">
                          <a:latin typeface="宋体" panose="02010600030101010101" pitchFamily="2" charset="-122"/>
                          <a:ea typeface="宋体" panose="02010600030101010101" pitchFamily="2" charset="-122"/>
                          <a:cs typeface="宋体" panose="02010600030101010101" pitchFamily="2" charset="-122"/>
                        </a:rPr>
                        <a:t> </a:t>
                      </a:r>
                      <a:r>
                        <a:rPr lang="en-US" sz="2000">
                          <a:latin typeface="Times New Roman" panose="02020603050405020304" pitchFamily="18" charset="0"/>
                          <a:cs typeface="Times New Roman" panose="02020603050405020304" pitchFamily="18" charset="0"/>
                        </a:rPr>
                        <a:t>coherent</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Times New Roman" panose="02020603050405020304" pitchFamily="18" charset="0"/>
                          <a:cs typeface="Times New Roman" panose="02020603050405020304" pitchFamily="18" charset="0"/>
                        </a:rPr>
                        <a:t>sysv</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340">
                <a:tc>
                  <a:txBody>
                    <a:bodyPr/>
                    <a:lstStyle/>
                    <a:p>
                      <a:pPr>
                        <a:buNone/>
                      </a:pPr>
                      <a:r>
                        <a:rPr lang="en-US" sz="2000">
                          <a:latin typeface="Times New Roman" panose="02020603050405020304" pitchFamily="18" charset="0"/>
                          <a:cs typeface="Times New Roman" panose="02020603050405020304" pitchFamily="18" charset="0"/>
                        </a:rPr>
                        <a:t>ext2, ext3, ext4</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Times New Roman" panose="02020603050405020304" pitchFamily="18" charset="0"/>
                          <a:cs typeface="Times New Roman" panose="02020603050405020304" pitchFamily="18" charset="0"/>
                        </a:rPr>
                        <a:t>ext2,ext3,ext4</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Times New Roman" panose="02020603050405020304" pitchFamily="18" charset="0"/>
                          <a:cs typeface="Times New Roman" panose="02020603050405020304" pitchFamily="18" charset="0"/>
                        </a:rPr>
                        <a:t>xfs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Times New Roman" panose="02020603050405020304" pitchFamily="18" charset="0"/>
                          <a:cs typeface="Times New Roman" panose="02020603050405020304" pitchFamily="18" charset="0"/>
                        </a:rPr>
                        <a:t>xfs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1340">
                <a:tc>
                  <a:txBody>
                    <a:bodyPr/>
                    <a:lstStyle/>
                    <a:p>
                      <a:pPr>
                        <a:buNone/>
                      </a:pPr>
                      <a:r>
                        <a:rPr lang="en-US" sz="2000">
                          <a:latin typeface="Times New Roman" panose="02020603050405020304" pitchFamily="18" charset="0"/>
                          <a:cs typeface="Times New Roman" panose="02020603050405020304" pitchFamily="18" charset="0"/>
                        </a:rPr>
                        <a:t>procfs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Times New Roman" panose="02020603050405020304" pitchFamily="18" charset="0"/>
                          <a:cs typeface="Times New Roman" panose="02020603050405020304" pitchFamily="18" charset="0"/>
                        </a:rPr>
                        <a:t>proc</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Times New Roman" panose="02020603050405020304" pitchFamily="18" charset="0"/>
                          <a:cs typeface="Times New Roman" panose="02020603050405020304" pitchFamily="18" charset="0"/>
                        </a:rPr>
                        <a:t>sysfs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Times New Roman" panose="02020603050405020304" pitchFamily="18" charset="0"/>
                          <a:cs typeface="Times New Roman" panose="02020603050405020304" pitchFamily="18" charset="0"/>
                        </a:rPr>
                        <a:t>sysfs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1340">
                <a:tc>
                  <a:txBody>
                    <a:bodyPr/>
                    <a:lstStyle/>
                    <a:p>
                      <a:pPr>
                        <a:buNone/>
                      </a:pPr>
                      <a:r>
                        <a:rPr lang="en-US" sz="2000">
                          <a:latin typeface="Times New Roman" panose="02020603050405020304" pitchFamily="18" charset="0"/>
                          <a:cs typeface="Times New Roman" panose="02020603050405020304" pitchFamily="18" charset="0"/>
                        </a:rPr>
                        <a:t>smb, cifs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Times New Roman" panose="02020603050405020304" pitchFamily="18" charset="0"/>
                          <a:cs typeface="Times New Roman" panose="02020603050405020304" pitchFamily="18" charset="0"/>
                        </a:rPr>
                        <a:t>smb/cifs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Times New Roman" panose="02020603050405020304" pitchFamily="18" charset="0"/>
                          <a:cs typeface="Times New Roman" panose="02020603050405020304" pitchFamily="18" charset="0"/>
                        </a:rPr>
                        <a:t>nfs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Times New Roman" panose="02020603050405020304" pitchFamily="18" charset="0"/>
                          <a:cs typeface="Times New Roman" panose="02020603050405020304" pitchFamily="18" charset="0"/>
                        </a:rPr>
                        <a:t>nfs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1340">
                <a:tc>
                  <a:txBody>
                    <a:bodyPr/>
                    <a:lstStyle/>
                    <a:p>
                      <a:pPr>
                        <a:buNone/>
                      </a:pPr>
                      <a:r>
                        <a:rPr lang="en-US" sz="2000">
                          <a:latin typeface="Times New Roman" panose="02020603050405020304" pitchFamily="18" charset="0"/>
                          <a:cs typeface="Times New Roman" panose="02020603050405020304" pitchFamily="18" charset="0"/>
                        </a:rPr>
                        <a:t>光盘文件系统</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Times New Roman" panose="02020603050405020304" pitchFamily="18" charset="0"/>
                          <a:cs typeface="Times New Roman" panose="02020603050405020304" pitchFamily="18" charset="0"/>
                        </a:rPr>
                        <a:t>iso9660</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Times New Roman" panose="02020603050405020304" pitchFamily="18" charset="0"/>
                          <a:cs typeface="Times New Roman" panose="02020603050405020304" pitchFamily="18" charset="0"/>
                        </a:rPr>
                        <a:t>jfs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p:txBody>
          <a:bodyPr vert="horz" wrap="square" lIns="91440" tIns="45720" rIns="91440" bIns="45720" anchor="b"/>
          <a:lstStyle/>
          <a:p>
            <a:pPr eaLnBrk="1" hangingPunct="1"/>
            <a:r>
              <a:rPr lang="zh-CN" altLang="en-US" sz="3200" dirty="0"/>
              <a:t>1．msdos、umsdos、vfat、ntfs文件系统</a:t>
            </a:r>
          </a:p>
        </p:txBody>
      </p:sp>
      <p:sp>
        <p:nvSpPr>
          <p:cNvPr id="49154" name="内容占位符 2"/>
          <p:cNvSpPr>
            <a:spLocks noGrp="1"/>
          </p:cNvSpPr>
          <p:nvPr>
            <p:ph idx="1"/>
          </p:nvPr>
        </p:nvSpPr>
        <p:spPr/>
        <p:txBody>
          <a:bodyPr vert="horz" wrap="square" lIns="91440" tIns="45720" rIns="91440" bIns="45720" anchor="t"/>
          <a:lstStyle/>
          <a:p>
            <a:pPr eaLnBrk="1" hangingPunct="1"/>
            <a:r>
              <a:rPr lang="zh-CN" altLang="en-US" sz="2400" dirty="0"/>
              <a:t>msdos文件系统是早期IBM或MSDOS所支持的FAT12或FAT16文件系统。随着MS Windows的发展，在DOS文件的基础，又出现了FAT32文件系统。</a:t>
            </a:r>
          </a:p>
          <a:p>
            <a:pPr eaLnBrk="1" hangingPunct="1"/>
            <a:r>
              <a:rPr lang="zh-CN" altLang="en-US" sz="2400" dirty="0"/>
              <a:t>umsdos是msdos文件系统在Linux上的扩展，它在不牺牲msdos兼容性的前提下增加了长文件名、uid/gid、POSIX文件权限和特别文件。</a:t>
            </a:r>
          </a:p>
          <a:p>
            <a:pPr eaLnBrk="1" hangingPunct="1"/>
            <a:r>
              <a:rPr lang="zh-CN" altLang="en-US" sz="2400" dirty="0"/>
              <a:t>vfat是以上FAT12、FAT16、FAT32等文件系统的总称。</a:t>
            </a:r>
          </a:p>
          <a:p>
            <a:pPr eaLnBrk="1" hangingPunct="1"/>
            <a:r>
              <a:rPr lang="zh-CN" altLang="en-US" sz="2400" dirty="0"/>
              <a:t>ntfs是MS windows NT及以后版本Windows系列可支持的文件系统。</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p:txBody>
          <a:bodyPr vert="horz" wrap="square" lIns="91440" tIns="45720" rIns="91440" bIns="45720" anchor="b"/>
          <a:lstStyle/>
          <a:p>
            <a:pPr eaLnBrk="1" hangingPunct="1"/>
            <a:r>
              <a:rPr lang="zh-CN" altLang="en-US" sz="4000" dirty="0"/>
              <a:t>2．minix文件系统</a:t>
            </a:r>
          </a:p>
        </p:txBody>
      </p:sp>
      <p:sp>
        <p:nvSpPr>
          <p:cNvPr id="50178" name="内容占位符 2"/>
          <p:cNvSpPr>
            <a:spLocks noGrp="1"/>
          </p:cNvSpPr>
          <p:nvPr>
            <p:ph idx="1"/>
          </p:nvPr>
        </p:nvSpPr>
        <p:spPr/>
        <p:txBody>
          <a:bodyPr vert="horz" wrap="square" lIns="91440" tIns="45720" rIns="91440" bIns="45720" anchor="t"/>
          <a:lstStyle/>
          <a:p>
            <a:pPr eaLnBrk="1" hangingPunct="1"/>
            <a:r>
              <a:rPr lang="zh-CN" altLang="en-US" sz="2800" dirty="0"/>
              <a:t>minix文件系统是Linux前身minix操作系统的文件系统。它有很多不足或限制：64MB的分区限制；短文件名；只有一个时间日戳等。</a:t>
            </a:r>
          </a:p>
          <a:p>
            <a:pPr eaLnBrk="1" hangingPunct="1"/>
            <a:r>
              <a:rPr lang="zh-CN" altLang="en-US" sz="2800" dirty="0"/>
              <a:t>其依然存在主要是因为软盘（floppy）和内存文件（ramfs）系统。</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p:txBody>
          <a:bodyPr vert="horz" wrap="square" lIns="91440" tIns="45720" rIns="91440" bIns="45720" anchor="b"/>
          <a:lstStyle/>
          <a:p>
            <a:pPr eaLnBrk="1" hangingPunct="1"/>
            <a:r>
              <a:rPr lang="zh-CN" altLang="en-US" sz="4000" dirty="0"/>
              <a:t>3．ext、ext2、ext3、ext4</a:t>
            </a:r>
          </a:p>
        </p:txBody>
      </p:sp>
      <p:sp>
        <p:nvSpPr>
          <p:cNvPr id="51202" name="内容占位符 2"/>
          <p:cNvSpPr>
            <a:spLocks noGrp="1"/>
          </p:cNvSpPr>
          <p:nvPr>
            <p:ph idx="1"/>
          </p:nvPr>
        </p:nvSpPr>
        <p:spPr/>
        <p:txBody>
          <a:bodyPr vert="horz" wrap="square" lIns="91440" tIns="45720" rIns="91440" bIns="45720" anchor="t"/>
          <a:lstStyle/>
          <a:p>
            <a:pPr eaLnBrk="1" hangingPunct="1"/>
            <a:r>
              <a:rPr lang="zh-CN" altLang="en-US" sz="2800" dirty="0"/>
              <a:t>ext是minix文件系统的扩展。</a:t>
            </a:r>
          </a:p>
          <a:p>
            <a:pPr eaLnBrk="1" hangingPunct="1"/>
            <a:r>
              <a:rPr lang="zh-CN" altLang="en-US" sz="2800" dirty="0"/>
              <a:t>ext2是Linux对ext的扩展。</a:t>
            </a:r>
          </a:p>
          <a:p>
            <a:pPr eaLnBrk="1" hangingPunct="1"/>
            <a:r>
              <a:rPr lang="zh-CN" altLang="en-US" sz="2800" dirty="0"/>
              <a:t>ext3、ext4是ext2的相继扩展，它们在ext2的基础上增加了日志等功能。</a:t>
            </a:r>
            <a:endParaRPr lang="en-US" altLang="zh-CN" sz="2800" dirty="0"/>
          </a:p>
          <a:p>
            <a:pPr eaLnBrk="1" hangingPunct="1"/>
            <a:r>
              <a:rPr lang="zh-CN" altLang="en-US" sz="2800" dirty="0">
                <a:solidFill>
                  <a:srgbClr val="FF0000"/>
                </a:solidFill>
              </a:rPr>
              <a:t>它们的文件系统类型如其名。</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p:txBody>
          <a:bodyPr vert="horz" wrap="square" lIns="91440" tIns="45720" rIns="91440" bIns="45720" anchor="b"/>
          <a:lstStyle/>
          <a:p>
            <a:pPr eaLnBrk="1" hangingPunct="1"/>
            <a:r>
              <a:rPr lang="zh-CN" altLang="en-US" sz="4000" dirty="0"/>
              <a:t>4．iso9660文件系统</a:t>
            </a:r>
          </a:p>
        </p:txBody>
      </p:sp>
      <p:sp>
        <p:nvSpPr>
          <p:cNvPr id="52226" name="内容占位符 2"/>
          <p:cNvSpPr>
            <a:spLocks noGrp="1"/>
          </p:cNvSpPr>
          <p:nvPr>
            <p:ph idx="1"/>
          </p:nvPr>
        </p:nvSpPr>
        <p:spPr/>
        <p:txBody>
          <a:bodyPr vert="horz" wrap="square" lIns="91440" tIns="45720" rIns="91440" bIns="45720" anchor="t"/>
          <a:lstStyle/>
          <a:p>
            <a:pPr eaLnBrk="1" hangingPunct="1"/>
            <a:r>
              <a:rPr lang="zh-CN" altLang="en-US" sz="2800" dirty="0"/>
              <a:t>iso9660文件系统是CDROM文件系统，它有两种标准：High Sierra和Rock Ridge。</a:t>
            </a:r>
          </a:p>
          <a:p>
            <a:pPr eaLnBrk="1" hangingPunct="1"/>
            <a:r>
              <a:rPr lang="zh-CN" altLang="en-US" sz="2800" dirty="0"/>
              <a:t>High Sierra是标准iso9660的先驱文件系统，在标准的iso9660文件系统内它能自动被识别。</a:t>
            </a:r>
          </a:p>
          <a:p>
            <a:pPr eaLnBrk="1" hangingPunct="1"/>
            <a:r>
              <a:rPr lang="zh-CN" altLang="en-US" sz="2800" dirty="0"/>
              <a:t>Rock Ridge是一种UNIX格式的文件系统，在这种格式下可提供长文件名、uid/gid、POSIX文件权限和设备特别文件等。</a:t>
            </a:r>
            <a:endParaRPr lang="en-US" altLang="zh-CN" sz="2800" dirty="0"/>
          </a:p>
          <a:p>
            <a:pPr eaLnBrk="1" hangingPunct="1"/>
            <a:r>
              <a:rPr lang="zh-CN" altLang="en-US" sz="2800" dirty="0">
                <a:solidFill>
                  <a:srgbClr val="FF0000"/>
                </a:solidFill>
              </a:rPr>
              <a:t>所有光盘文件系统的类型统一为iso9660。</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p:txBody>
          <a:bodyPr vert="horz" wrap="square" lIns="91440" tIns="45720" rIns="91440" bIns="45720" anchor="b"/>
          <a:lstStyle/>
          <a:p>
            <a:pPr eaLnBrk="1" hangingPunct="1"/>
            <a:r>
              <a:rPr lang="zh-CN" altLang="en-US" sz="4000" dirty="0"/>
              <a:t>5．proc、sysfs</a:t>
            </a:r>
          </a:p>
        </p:txBody>
      </p:sp>
      <p:sp>
        <p:nvSpPr>
          <p:cNvPr id="53250" name="内容占位符 2"/>
          <p:cNvSpPr>
            <a:spLocks noGrp="1"/>
          </p:cNvSpPr>
          <p:nvPr>
            <p:ph idx="1"/>
          </p:nvPr>
        </p:nvSpPr>
        <p:spPr/>
        <p:txBody>
          <a:bodyPr vert="horz" wrap="square" lIns="91440" tIns="45720" rIns="91440" bIns="45720" anchor="t"/>
          <a:lstStyle/>
          <a:p>
            <a:pPr eaLnBrk="1" hangingPunct="1"/>
            <a:r>
              <a:rPr lang="zh-CN" altLang="en-US" sz="2000" dirty="0"/>
              <a:t>proc是用于内核数据接口的伪文件系统，proc不占用磁盘空间，在系统启动时自动产生并挂载到/proc，在系统关闭时自动消失。</a:t>
            </a:r>
          </a:p>
          <a:p>
            <a:pPr eaLnBrk="1" hangingPunct="1"/>
            <a:r>
              <a:rPr lang="zh-CN" altLang="en-US" sz="2000" dirty="0"/>
              <a:t>proc是系统的</a:t>
            </a:r>
            <a:r>
              <a:rPr lang="en-US" altLang="zh-CN" sz="2000" dirty="0"/>
              <a:t>PCB</a:t>
            </a:r>
            <a:r>
              <a:rPr lang="zh-CN" altLang="en-US" sz="2000" dirty="0"/>
              <a:t>表。对用户来说，proc的大部分是只读的，通过它可得到系统参数，但是其中的某些文件是允许修改的，可通过修改其内容达到动态个性修改内核参数的目的。</a:t>
            </a:r>
          </a:p>
          <a:p>
            <a:pPr eaLnBrk="1" hangingPunct="1"/>
            <a:r>
              <a:rPr lang="zh-CN" altLang="en-US" sz="2000" dirty="0"/>
              <a:t>sysfs是一种基于RAM的文件系统，它提供了一种向用户空间展现内核空间的对象、属性和链接工具。这里的内核空间对象是指kobject结构，是Linux在2.6中被引进的统一的设备管理模型，主要目的是使系统的所有设备在底层都具有统一接口，便于设备发现。</a:t>
            </a:r>
          </a:p>
          <a:p>
            <a:pPr eaLnBrk="1" hangingPunct="1"/>
            <a:r>
              <a:rPr lang="zh-CN" altLang="en-US" sz="2000" dirty="0"/>
              <a:t>sysfs被安装在/sys目录下。在/sys下有block、bus、dev、fs、power等目录，分别对应相应类型的设备，用户可以使用tree命令查看其中的层次结构。</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p:cNvSpPr>
          <p:nvPr>
            <p:ph type="title"/>
          </p:nvPr>
        </p:nvSpPr>
        <p:spPr/>
        <p:txBody>
          <a:bodyPr anchor="b"/>
          <a:lstStyle/>
          <a:p>
            <a:pPr eaLnBrk="1" hangingPunct="1"/>
            <a:r>
              <a:rPr lang="zh-CN" altLang="en-US"/>
              <a:t>5.1.2  三类人</a:t>
            </a:r>
          </a:p>
        </p:txBody>
      </p:sp>
      <p:sp>
        <p:nvSpPr>
          <p:cNvPr id="9218" name="内容占位符 2"/>
          <p:cNvSpPr>
            <a:spLocks noGrp="1"/>
          </p:cNvSpPr>
          <p:nvPr>
            <p:ph idx="1"/>
          </p:nvPr>
        </p:nvSpPr>
        <p:spPr/>
        <p:txBody>
          <a:bodyPr anchor="t"/>
          <a:lstStyle/>
          <a:p>
            <a:pPr eaLnBrk="1" hangingPunct="1">
              <a:spcBef>
                <a:spcPct val="0"/>
              </a:spcBef>
            </a:pPr>
            <a:r>
              <a:rPr lang="zh-CN" altLang="en-US"/>
              <a:t>UNIX/Linux系统对文件操作的三种权限只对三类人分配，分别是用户主（user：u）、同组人（group：g）和其他人（other：o）。</a:t>
            </a:r>
          </a:p>
          <a:p>
            <a:pPr eaLnBrk="1" hangingPunct="1">
              <a:spcBef>
                <a:spcPct val="0"/>
              </a:spcBef>
            </a:pPr>
            <a:r>
              <a:rPr lang="zh-CN" altLang="en-US"/>
              <a:t>用户主是文件的拥有者；</a:t>
            </a:r>
          </a:p>
          <a:p>
            <a:pPr eaLnBrk="1" hangingPunct="1">
              <a:spcBef>
                <a:spcPct val="0"/>
              </a:spcBef>
            </a:pPr>
            <a:r>
              <a:rPr lang="zh-CN" altLang="en-US"/>
              <a:t>同组人是与文件主同组的用户；</a:t>
            </a:r>
          </a:p>
          <a:p>
            <a:pPr eaLnBrk="1" hangingPunct="1">
              <a:spcBef>
                <a:spcPct val="0"/>
              </a:spcBef>
            </a:pPr>
            <a:r>
              <a:rPr lang="zh-CN" altLang="en-US"/>
              <a:t>其他人是指除用户主和同组人以外的用户。</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vert="horz" wrap="square" lIns="91440" tIns="45720" rIns="91440" bIns="45720" anchor="b"/>
          <a:lstStyle/>
          <a:p>
            <a:pPr eaLnBrk="1" hangingPunct="1"/>
            <a:r>
              <a:rPr lang="zh-CN" altLang="en-US" sz="4000" dirty="0"/>
              <a:t>6．sysv、xenix、xenix</a:t>
            </a:r>
          </a:p>
        </p:txBody>
      </p:sp>
      <p:sp>
        <p:nvSpPr>
          <p:cNvPr id="54274" name="内容占位符 2"/>
          <p:cNvSpPr>
            <a:spLocks noGrp="1"/>
          </p:cNvSpPr>
          <p:nvPr>
            <p:ph idx="1"/>
          </p:nvPr>
        </p:nvSpPr>
        <p:spPr/>
        <p:txBody>
          <a:bodyPr vert="horz" wrap="square" lIns="91440" tIns="45720" rIns="91440" bIns="45720" anchor="t"/>
          <a:lstStyle/>
          <a:p>
            <a:pPr eaLnBrk="1" hangingPunct="1"/>
            <a:r>
              <a:rPr lang="zh-CN" altLang="en-US" sz="2800" dirty="0"/>
              <a:t>s5是UNIX系统的文件系统。</a:t>
            </a:r>
          </a:p>
          <a:p>
            <a:pPr eaLnBrk="1" hangingPunct="1"/>
            <a:r>
              <a:rPr lang="zh-CN" altLang="en-US" sz="2800" dirty="0"/>
              <a:t>xenix操作系统是UNIX在微机系统上的一种实现，它所使用的文件系统是xenix。</a:t>
            </a:r>
          </a:p>
          <a:p>
            <a:pPr eaLnBrk="1" hangingPunct="1"/>
            <a:r>
              <a:rPr lang="zh-CN" altLang="en-US" sz="2800" dirty="0"/>
              <a:t>sysv是UNIX sysv文件系统在Linux系统的一种实现。</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p:txBody>
          <a:bodyPr vert="horz" wrap="square" lIns="91440" tIns="45720" rIns="91440" bIns="45720" anchor="b"/>
          <a:lstStyle/>
          <a:p>
            <a:pPr eaLnBrk="1" hangingPunct="1"/>
            <a:r>
              <a:rPr lang="zh-CN" altLang="en-US" sz="4000" dirty="0"/>
              <a:t>7．smbfs、cifs</a:t>
            </a:r>
          </a:p>
        </p:txBody>
      </p:sp>
      <p:sp>
        <p:nvSpPr>
          <p:cNvPr id="55298" name="内容占位符 2"/>
          <p:cNvSpPr>
            <a:spLocks noGrp="1"/>
          </p:cNvSpPr>
          <p:nvPr>
            <p:ph idx="1"/>
          </p:nvPr>
        </p:nvSpPr>
        <p:spPr/>
        <p:txBody>
          <a:bodyPr vert="horz" wrap="square" lIns="91440" tIns="45720" rIns="91440" bIns="45720" anchor="t"/>
          <a:lstStyle/>
          <a:p>
            <a:pPr eaLnBrk="1" hangingPunct="1"/>
            <a:r>
              <a:rPr lang="zh-CN" altLang="en-US" sz="2800" dirty="0"/>
              <a:t>smb是用于Windows for Workgroup、Windows NT和Lan Manger支持smb协议的网络文件系统。在Linux系统上可以通过samba等系统实现与Windows系统的共享。</a:t>
            </a:r>
          </a:p>
          <a:p>
            <a:pPr eaLnBrk="1" hangingPunct="1"/>
            <a:r>
              <a:rPr lang="zh-CN" altLang="en-US" sz="2800" dirty="0">
                <a:solidFill>
                  <a:srgbClr val="FF0000"/>
                </a:solidFill>
              </a:rPr>
              <a:t>smbfs类型标志为smb或cifs。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p:txBody>
          <a:bodyPr vert="horz" wrap="square" lIns="91440" tIns="45720" rIns="91440" bIns="45720" anchor="b"/>
          <a:lstStyle/>
          <a:p>
            <a:r>
              <a:rPr lang="zh-CN" altLang="en-US" dirty="0"/>
              <a:t>8．nfs</a:t>
            </a:r>
          </a:p>
        </p:txBody>
      </p:sp>
      <p:sp>
        <p:nvSpPr>
          <p:cNvPr id="56322" name="内容占位符 2"/>
          <p:cNvSpPr>
            <a:spLocks noGrp="1"/>
          </p:cNvSpPr>
          <p:nvPr>
            <p:ph idx="1"/>
          </p:nvPr>
        </p:nvSpPr>
        <p:spPr/>
        <p:txBody>
          <a:bodyPr vert="horz" wrap="square" lIns="91440" tIns="45720" rIns="91440" bIns="45720" anchor="t"/>
          <a:lstStyle/>
          <a:p>
            <a:r>
              <a:rPr lang="zh-CN" altLang="en-US" dirty="0"/>
              <a:t>nfs是一种网络文件系统，用于在UNIX系统间通过网络进行文件共享，用户可以把nfs服务器提供的共享目录挂载到本地目录下，然后可以像对本地文件系统一样操作nfs系统的内容。</a:t>
            </a:r>
            <a:endParaRPr lang="en-US" altLang="zh-CN" dirty="0"/>
          </a:p>
          <a:p>
            <a:r>
              <a:rPr lang="en-US" altLang="zh-CN" dirty="0">
                <a:solidFill>
                  <a:srgbClr val="FF0000"/>
                </a:solidFill>
              </a:rPr>
              <a:t>nfs</a:t>
            </a:r>
            <a:r>
              <a:rPr lang="zh-CN" altLang="en-US" dirty="0">
                <a:solidFill>
                  <a:srgbClr val="FF0000"/>
                </a:solidFill>
              </a:rPr>
              <a:t>文件系统类型标志为</a:t>
            </a:r>
            <a:r>
              <a:rPr lang="en-US" altLang="zh-CN" dirty="0">
                <a:solidFill>
                  <a:srgbClr val="FF0000"/>
                </a:solidFill>
              </a:rPr>
              <a:t>nfs</a:t>
            </a:r>
            <a:r>
              <a:rPr lang="zh-CN" altLang="en-US" dirty="0"/>
              <a:t>。</a:t>
            </a:r>
          </a:p>
          <a:p>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9．jfs</a:t>
            </a:r>
            <a:endParaRPr lang="zh-CN" altLang="en-US"/>
          </a:p>
        </p:txBody>
      </p:sp>
      <p:sp>
        <p:nvSpPr>
          <p:cNvPr id="3" name="内容占位符 2"/>
          <p:cNvSpPr>
            <a:spLocks noGrp="1"/>
          </p:cNvSpPr>
          <p:nvPr>
            <p:ph idx="1"/>
          </p:nvPr>
        </p:nvSpPr>
        <p:spPr/>
        <p:txBody>
          <a:bodyPr/>
          <a:lstStyle/>
          <a:p>
            <a:pPr eaLnBrk="1" hangingPunct="1"/>
            <a:r>
              <a:rPr lang="zh-CN" altLang="en-US" dirty="0">
                <a:sym typeface="+mn-ea"/>
              </a:rPr>
              <a:t>jfs（jounaling file system）是日志文件系统。</a:t>
            </a:r>
            <a:endParaRPr lang="zh-CN" altLang="en-US" dirty="0"/>
          </a:p>
          <a:p>
            <a:pPr eaLnBrk="1" hangingPunct="1"/>
            <a:r>
              <a:rPr lang="zh-CN" altLang="en-US" dirty="0">
                <a:sym typeface="+mn-ea"/>
              </a:rPr>
              <a:t>采用jfs的操作系统，在将数据写入外存前先写日志文件，以便在外存操作出故障后可从日志文件恢复，增加了系统的安全性。</a:t>
            </a:r>
            <a:endParaRPr lang="en-US" altLang="zh-CN" dirty="0"/>
          </a:p>
          <a:p>
            <a:pPr eaLnBrk="1" hangingPunct="1"/>
            <a:r>
              <a:rPr lang="zh-CN" altLang="en-US" dirty="0">
                <a:sym typeface="+mn-ea"/>
              </a:rPr>
              <a:t>ext3+都是日志文件系统。</a:t>
            </a:r>
            <a:endParaRPr lang="zh-CN" altLang="en-US" dirty="0"/>
          </a:p>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p:txBody>
          <a:bodyPr vert="horz" wrap="square" lIns="91440" tIns="45720" rIns="91440" bIns="45720" anchor="b"/>
          <a:lstStyle/>
          <a:p>
            <a:pPr eaLnBrk="1" hangingPunct="1"/>
            <a:r>
              <a:rPr lang="zh-CN" altLang="en-US" sz="4000" dirty="0"/>
              <a:t>10．xfs</a:t>
            </a:r>
          </a:p>
        </p:txBody>
      </p:sp>
      <p:sp>
        <p:nvSpPr>
          <p:cNvPr id="57346" name="内容占位符 2"/>
          <p:cNvSpPr>
            <a:spLocks noGrp="1"/>
          </p:cNvSpPr>
          <p:nvPr>
            <p:ph idx="1"/>
          </p:nvPr>
        </p:nvSpPr>
        <p:spPr/>
        <p:txBody>
          <a:bodyPr vert="horz" wrap="square" lIns="91440" tIns="45720" rIns="91440" bIns="45720" anchor="t"/>
          <a:lstStyle/>
          <a:p>
            <a:pPr eaLnBrk="1" hangingPunct="1"/>
            <a:r>
              <a:rPr lang="zh-CN" altLang="en-US" dirty="0"/>
              <a:t>xfs是一种高性能的日志文件系统，它起源于SGI IRIX平台上，自从kernel 2.4.20引入Linux。它完全是多线程的，可以支持大文件和大文件系统，扩展属性，可变块大小，基于Extent的分配方式，提供平滑的数据传输。</a:t>
            </a:r>
          </a:p>
          <a:p>
            <a:pPr eaLnBrk="1" hangingPunct="1"/>
            <a:r>
              <a:rPr lang="en-US" altLang="zh-CN" dirty="0">
                <a:solidFill>
                  <a:srgbClr val="FF0000"/>
                </a:solidFill>
                <a:sym typeface="+mn-ea"/>
              </a:rPr>
              <a:t>nfs</a:t>
            </a:r>
            <a:r>
              <a:rPr lang="zh-CN" altLang="en-US" dirty="0">
                <a:solidFill>
                  <a:srgbClr val="FF0000"/>
                </a:solidFill>
                <a:sym typeface="+mn-ea"/>
              </a:rPr>
              <a:t>文件系统类型标志为</a:t>
            </a:r>
            <a:r>
              <a:rPr lang="en-US" altLang="zh-CN" dirty="0">
                <a:solidFill>
                  <a:srgbClr val="FF0000"/>
                </a:solidFill>
                <a:sym typeface="+mn-ea"/>
              </a:rPr>
              <a:t>nfs</a:t>
            </a:r>
            <a:r>
              <a:rPr lang="zh-CN" altLang="en-US" dirty="0">
                <a:sym typeface="+mn-ea"/>
              </a:rPr>
              <a:t>。</a:t>
            </a:r>
            <a:endParaRPr lang="zh-CN" altLang="en-US" dirty="0"/>
          </a:p>
        </p:txBody>
      </p:sp>
      <p:sp>
        <p:nvSpPr>
          <p:cNvPr id="5" name="圆角矩形 4"/>
          <p:cNvSpPr/>
          <p:nvPr/>
        </p:nvSpPr>
        <p:spPr>
          <a:xfrm>
            <a:off x="1428750" y="6367463"/>
            <a:ext cx="811213" cy="44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hlinkClick r:id="rId2" action="ppaction://hlinksldjump"/>
              </a:rPr>
              <a:t>返回</a:t>
            </a: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p:txBody>
          <a:bodyPr vert="horz" wrap="square" lIns="91440" tIns="45720" rIns="91440" bIns="45720" anchor="b"/>
          <a:lstStyle/>
          <a:p>
            <a:pPr eaLnBrk="1" hangingPunct="1"/>
            <a:r>
              <a:rPr lang="zh-CN" altLang="en-US" sz="3200" dirty="0"/>
              <a:t>5.4.2  UNIX/Linux系统使用的存储设备</a:t>
            </a:r>
          </a:p>
        </p:txBody>
      </p:sp>
      <p:sp>
        <p:nvSpPr>
          <p:cNvPr id="58370" name="内容占位符 2"/>
          <p:cNvSpPr>
            <a:spLocks noGrp="1"/>
          </p:cNvSpPr>
          <p:nvPr>
            <p:ph idx="1"/>
          </p:nvPr>
        </p:nvSpPr>
        <p:spPr/>
        <p:txBody>
          <a:bodyPr vert="horz" wrap="square" lIns="91440" tIns="45720" rIns="91440" bIns="45720" anchor="t"/>
          <a:lstStyle/>
          <a:p>
            <a:pPr eaLnBrk="1" hangingPunct="1"/>
            <a:r>
              <a:rPr lang="zh-CN" altLang="en-US" dirty="0"/>
              <a:t>1．IDE硬盘存储设备</a:t>
            </a:r>
            <a:endParaRPr lang="en-US" altLang="zh-CN" dirty="0"/>
          </a:p>
          <a:p>
            <a:pPr eaLnBrk="1" hangingPunct="1"/>
            <a:r>
              <a:rPr lang="zh-CN" altLang="en-US" dirty="0"/>
              <a:t>2．SCSI存储设备</a:t>
            </a:r>
          </a:p>
          <a:p>
            <a:pPr eaLnBrk="1" hangingPunct="1"/>
            <a:r>
              <a:rPr lang="zh-CN" altLang="en-US" dirty="0"/>
              <a:t>3．USB存储设备</a:t>
            </a:r>
          </a:p>
          <a:p>
            <a:pPr eaLnBrk="1" hangingPunct="1"/>
            <a:r>
              <a:rPr lang="zh-CN" altLang="en-US" dirty="0"/>
              <a:t>4．光驱和刻录机</a:t>
            </a:r>
          </a:p>
          <a:p>
            <a:pPr eaLnBrk="1" hangingPunct="1"/>
            <a:r>
              <a:rPr lang="zh-CN" altLang="en-US" dirty="0"/>
              <a:t>5．软盘设备</a:t>
            </a:r>
          </a:p>
          <a:p>
            <a:pPr eaLnBrk="1" hangingPunct="1"/>
            <a:r>
              <a:rPr lang="zh-CN" altLang="en-US" dirty="0"/>
              <a:t>6．磁带设备</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相关准备</a:t>
            </a:r>
          </a:p>
        </p:txBody>
      </p:sp>
      <p:sp>
        <p:nvSpPr>
          <p:cNvPr id="3" name="内容占位符 2"/>
          <p:cNvSpPr>
            <a:spLocks noGrp="1"/>
          </p:cNvSpPr>
          <p:nvPr>
            <p:ph idx="1"/>
          </p:nvPr>
        </p:nvSpPr>
        <p:spPr/>
        <p:txBody>
          <a:bodyPr/>
          <a:lstStyle/>
          <a:p>
            <a:r>
              <a:rPr lang="zh-CN" altLang="en-US"/>
              <a:t>Linux系统使用的存储设备或介质有软盘、硬盘、光盘、U盘、磁带和多种存储卡等。</a:t>
            </a:r>
          </a:p>
          <a:p>
            <a:r>
              <a:rPr lang="zh-CN" altLang="en-US"/>
              <a:t>关于设备文件及设备文件的描述请在安装内核源代码包后，可参见内核源代码包中的Documentation/admin-guide/devices.txt文件（参见7.</a:t>
            </a:r>
            <a:r>
              <a:rPr lang="en-US" altLang="zh-CN"/>
              <a:t>6</a:t>
            </a:r>
            <a:r>
              <a:rPr lang="zh-CN" altLang="en-US"/>
              <a:t>.1和8.1.1）。</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p:txBody>
          <a:bodyPr vert="horz" wrap="square" lIns="91440" tIns="45720" rIns="91440" bIns="45720" anchor="b"/>
          <a:lstStyle/>
          <a:p>
            <a:pPr eaLnBrk="1" hangingPunct="1"/>
            <a:r>
              <a:rPr lang="zh-CN" altLang="en-US" sz="3200" dirty="0"/>
              <a:t>1．IDE硬盘存储设备</a:t>
            </a:r>
          </a:p>
        </p:txBody>
      </p:sp>
      <p:sp>
        <p:nvSpPr>
          <p:cNvPr id="59394" name="内容占位符 2"/>
          <p:cNvSpPr>
            <a:spLocks noGrp="1"/>
          </p:cNvSpPr>
          <p:nvPr>
            <p:ph idx="1"/>
          </p:nvPr>
        </p:nvSpPr>
        <p:spPr>
          <a:xfrm>
            <a:off x="758190" y="2018030"/>
            <a:ext cx="8197215" cy="4114800"/>
          </a:xfrm>
        </p:spPr>
        <p:txBody>
          <a:bodyPr vert="horz" wrap="square" lIns="91440" tIns="45720" rIns="91440" bIns="45720" anchor="t"/>
          <a:lstStyle/>
          <a:p>
            <a:pPr eaLnBrk="1" hangingPunct="1"/>
            <a:r>
              <a:rPr lang="zh-CN" altLang="en-US" sz="2400" dirty="0"/>
              <a:t>一般情况下，在一个计算机内最多可以安装4个IDE硬盘。它们可分别是主驱动器上的主、从硬盘和从驱动器上的主、从硬盘。</a:t>
            </a:r>
          </a:p>
          <a:p>
            <a:pPr eaLnBrk="1" hangingPunct="1"/>
            <a:r>
              <a:rPr lang="zh-CN" altLang="en-US" sz="2400" dirty="0"/>
              <a:t>IDE硬盘设备的形式为/dev/hdm</a:t>
            </a:r>
            <a:r>
              <a:rPr lang="en-US" altLang="zh-CN" sz="2400" dirty="0"/>
              <a:t>[</a:t>
            </a:r>
            <a:r>
              <a:rPr lang="zh-CN" altLang="en-US" sz="2400" dirty="0"/>
              <a:t>n</a:t>
            </a:r>
            <a:r>
              <a:rPr lang="en-US" altLang="zh-CN" sz="2400" dirty="0"/>
              <a:t>]</a:t>
            </a:r>
            <a:r>
              <a:rPr lang="zh-CN" altLang="en-US" sz="2400" dirty="0"/>
              <a:t>。</a:t>
            </a:r>
            <a:endParaRPr lang="en-US" altLang="zh-CN" sz="2400" dirty="0"/>
          </a:p>
          <a:p>
            <a:pPr lvl="1" eaLnBrk="1" hangingPunct="1"/>
            <a:r>
              <a:rPr lang="zh-CN" altLang="en-US" sz="2000" dirty="0"/>
              <a:t>m∈(a,b,c,d,…)代表驱动器号，/dev/hda，/dev/hdb为主控制器上的主硬盘和从硬盘，/dev/hdc，/dev/hdd代表从控制器上的主、从硬盘；</a:t>
            </a:r>
            <a:endParaRPr lang="en-US" altLang="zh-CN" sz="2000" dirty="0"/>
          </a:p>
          <a:p>
            <a:pPr lvl="1" eaLnBrk="1" hangingPunct="1"/>
            <a:r>
              <a:rPr lang="zh-CN" altLang="en-US" sz="2000" dirty="0"/>
              <a:t>n∈(1,2,3,…)代表第m个硬盘上的分区号，如/dev/hda1、/dev/hda2、/dev/hda3、/dev/hda4分别是/dev/hda的4个基本分区，/dev/hda5、/dev/hda6则为/dev/hda上的第</a:t>
            </a:r>
            <a:r>
              <a:rPr lang="en-US" altLang="zh-CN" sz="2000" dirty="0"/>
              <a:t>1</a:t>
            </a:r>
            <a:r>
              <a:rPr lang="zh-CN" altLang="en-US" sz="2000" dirty="0"/>
              <a:t>和第</a:t>
            </a:r>
            <a:r>
              <a:rPr lang="en-US" altLang="zh-CN" sz="2000" dirty="0"/>
              <a:t>2</a:t>
            </a:r>
            <a:r>
              <a:rPr lang="zh-CN" altLang="en-US" sz="2000" dirty="0"/>
              <a:t>个逻辑分区。</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p:txBody>
          <a:bodyPr vert="horz" wrap="square" lIns="91440" tIns="45720" rIns="91440" bIns="45720" anchor="b"/>
          <a:lstStyle/>
          <a:p>
            <a:pPr eaLnBrk="1" hangingPunct="1"/>
            <a:r>
              <a:rPr lang="zh-CN" altLang="en-US" sz="3200" dirty="0"/>
              <a:t>2．SCSI存储设备</a:t>
            </a:r>
          </a:p>
        </p:txBody>
      </p:sp>
      <p:sp>
        <p:nvSpPr>
          <p:cNvPr id="60418" name="内容占位符 2"/>
          <p:cNvSpPr>
            <a:spLocks noGrp="1"/>
          </p:cNvSpPr>
          <p:nvPr>
            <p:ph idx="1"/>
          </p:nvPr>
        </p:nvSpPr>
        <p:spPr>
          <a:xfrm>
            <a:off x="772795" y="2018030"/>
            <a:ext cx="8182610" cy="4114800"/>
          </a:xfrm>
        </p:spPr>
        <p:txBody>
          <a:bodyPr vert="horz" wrap="square" lIns="91440" tIns="45720" rIns="91440" bIns="45720" anchor="t"/>
          <a:lstStyle/>
          <a:p>
            <a:pPr eaLnBrk="1" hangingPunct="1"/>
            <a:r>
              <a:rPr lang="zh-CN" altLang="en-US" sz="2800" dirty="0"/>
              <a:t>SCSI是小型计算机接口的简称，是一个多用途的I/O接口，可链接磁盘、磁带机、光驱，扫描仪等设备。</a:t>
            </a:r>
          </a:p>
          <a:p>
            <a:pPr eaLnBrk="1" hangingPunct="1"/>
            <a:r>
              <a:rPr lang="zh-CN" altLang="en-US" sz="2800" dirty="0"/>
              <a:t>SCSI存储设备的命名形式为/dev/sdm</a:t>
            </a:r>
            <a:r>
              <a:rPr lang="en-US" altLang="zh-CN" sz="2800" dirty="0"/>
              <a:t>[</a:t>
            </a:r>
            <a:r>
              <a:rPr lang="zh-CN" altLang="en-US" sz="2800" dirty="0"/>
              <a:t>n</a:t>
            </a:r>
            <a:r>
              <a:rPr lang="en-US" altLang="zh-CN" sz="2800" dirty="0"/>
              <a:t>]</a:t>
            </a:r>
            <a:r>
              <a:rPr lang="zh-CN" altLang="en-US" sz="2800" dirty="0"/>
              <a:t>。</a:t>
            </a:r>
            <a:endParaRPr lang="en-US" altLang="zh-CN" sz="2800" dirty="0"/>
          </a:p>
          <a:p>
            <a:pPr eaLnBrk="1" hangingPunct="1"/>
            <a:r>
              <a:rPr lang="zh-CN" altLang="en-US" sz="2800" dirty="0"/>
              <a:t>m∈(a,b,c,d,…)代表物理设备，n∈(1,2,3,…)为物理设备n上的逻辑分区编号。</a:t>
            </a:r>
          </a:p>
          <a:p>
            <a:pPr eaLnBrk="1" hangingPunct="1"/>
            <a:r>
              <a:rPr lang="zh-CN" altLang="en-US" sz="2800" dirty="0"/>
              <a:t>SCSI上硬盘设备命名方法与IDE命名方法相同。</a:t>
            </a:r>
            <a:endParaRPr lang="en-US" altLang="zh-CN" sz="2800" dirty="0"/>
          </a:p>
          <a:p>
            <a:pPr lvl="1" eaLnBrk="1" hangingPunct="1"/>
            <a:r>
              <a:rPr lang="zh-CN" altLang="en-US" sz="2400" dirty="0"/>
              <a:t>/dev/sda、/dev/sdb分别为第1、2个SCSI硬盘，/dev/sda1、/dev/sda2分别代表第1个SCSI硬盘的第1、2分区。</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p:txBody>
          <a:bodyPr vert="horz" wrap="square" lIns="91440" tIns="45720" rIns="91440" bIns="45720" anchor="b"/>
          <a:lstStyle/>
          <a:p>
            <a:pPr eaLnBrk="1" hangingPunct="1"/>
            <a:r>
              <a:rPr lang="zh-CN" altLang="en-US" sz="3200" dirty="0"/>
              <a:t>3．USB存储设备</a:t>
            </a:r>
          </a:p>
        </p:txBody>
      </p:sp>
      <p:sp>
        <p:nvSpPr>
          <p:cNvPr id="61442" name="内容占位符 2"/>
          <p:cNvSpPr>
            <a:spLocks noGrp="1"/>
          </p:cNvSpPr>
          <p:nvPr>
            <p:ph idx="1"/>
          </p:nvPr>
        </p:nvSpPr>
        <p:spPr/>
        <p:txBody>
          <a:bodyPr vert="horz" wrap="square" lIns="91440" tIns="45720" rIns="91440" bIns="45720" anchor="t"/>
          <a:lstStyle/>
          <a:p>
            <a:pPr eaLnBrk="1" hangingPunct="1"/>
            <a:r>
              <a:rPr lang="zh-CN" altLang="en-US" sz="2800" dirty="0"/>
              <a:t>Linux以SCSI方式支持USB存储设备。</a:t>
            </a:r>
            <a:endParaRPr lang="en-US" altLang="zh-CN" sz="2800" dirty="0"/>
          </a:p>
          <a:p>
            <a:pPr eaLnBrk="1" hangingPunct="1"/>
            <a:r>
              <a:rPr lang="zh-CN" altLang="en-US" sz="2800" dirty="0"/>
              <a:t>一般来说，USB存储设备是系统中正在使用的所有USB设备最后一个的下一个。</a:t>
            </a:r>
          </a:p>
          <a:p>
            <a:pPr eaLnBrk="1" hangingPunct="1"/>
            <a:r>
              <a:rPr lang="zh-CN" altLang="en-US" sz="2800" dirty="0"/>
              <a:t>USB等移动存储设备的类型和用法复杂，有有分区的，有无分区的。</a:t>
            </a:r>
            <a:endParaRPr lang="en-US" altLang="zh-CN" sz="2800" dirty="0"/>
          </a:p>
          <a:p>
            <a:pPr lvl="1" eaLnBrk="1" hangingPunct="1"/>
            <a:r>
              <a:rPr lang="zh-CN" altLang="en-US" sz="2400" dirty="0"/>
              <a:t>比如，软盘、手机等存储上无分区</a:t>
            </a:r>
            <a:endParaRPr lang="en-US" altLang="zh-CN" sz="2400" dirty="0"/>
          </a:p>
          <a:p>
            <a:pPr lvl="1" eaLnBrk="1" hangingPunct="1"/>
            <a:r>
              <a:rPr lang="zh-CN" altLang="en-US" sz="2400" dirty="0"/>
              <a:t>移动硬盘上面有分区，且可能不止一个，应具体设备具体对待、具体处理。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p:txBody>
          <a:bodyPr anchor="b"/>
          <a:lstStyle/>
          <a:p>
            <a:r>
              <a:rPr lang="zh-CN" altLang="en-US"/>
              <a:t>5.1.3  权限控制</a:t>
            </a:r>
          </a:p>
        </p:txBody>
      </p:sp>
      <p:sp>
        <p:nvSpPr>
          <p:cNvPr id="10242" name="内容占位符 2"/>
          <p:cNvSpPr>
            <a:spLocks noGrp="1"/>
          </p:cNvSpPr>
          <p:nvPr>
            <p:ph idx="1"/>
          </p:nvPr>
        </p:nvSpPr>
        <p:spPr/>
        <p:txBody>
          <a:bodyPr anchor="t"/>
          <a:lstStyle/>
          <a:p>
            <a:r>
              <a:rPr lang="en-US" altLang="zh-CN" sz="2400"/>
              <a:t>1</a:t>
            </a:r>
            <a:r>
              <a:rPr lang="zh-CN" altLang="en-US" sz="2400"/>
              <a:t>．权限的字符串表示</a:t>
            </a:r>
          </a:p>
          <a:p>
            <a:r>
              <a:rPr lang="zh-CN" altLang="en-US" sz="2400"/>
              <a:t>按照人分三类，权分三种的办法，对任意文件，可为这三类人分配权限。就某个文件而言，它对某类用户的权限分配有3种：</a:t>
            </a:r>
          </a:p>
          <a:p>
            <a:r>
              <a:rPr lang="zh-CN" altLang="en-US" sz="2400"/>
              <a:t>（1）读权限。若用户对文件或目录有读权限，则对应读权的位置为r，否则为-。</a:t>
            </a:r>
          </a:p>
          <a:p>
            <a:r>
              <a:rPr lang="zh-CN" altLang="en-US" sz="2400"/>
              <a:t>（2）写权限。若用户对文件或目录有写权限，则对应写权的位置为w，否则为-。</a:t>
            </a:r>
          </a:p>
          <a:p>
            <a:r>
              <a:rPr lang="zh-CN" altLang="en-US" sz="2400"/>
              <a:t>（3）执行权限。若用户对文件有执行权或对目录有进入权，则对应执行权的位置为x，否则为-。</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p:txBody>
          <a:bodyPr vert="horz" wrap="square" lIns="91440" tIns="45720" rIns="91440" bIns="45720" anchor="b"/>
          <a:lstStyle/>
          <a:p>
            <a:pPr eaLnBrk="1" hangingPunct="1"/>
            <a:r>
              <a:rPr lang="zh-CN" altLang="en-US" sz="3200" dirty="0"/>
              <a:t>4．光驱和刻录机</a:t>
            </a:r>
          </a:p>
        </p:txBody>
      </p:sp>
      <p:sp>
        <p:nvSpPr>
          <p:cNvPr id="62466" name="内容占位符 2"/>
          <p:cNvSpPr>
            <a:spLocks noGrp="1"/>
          </p:cNvSpPr>
          <p:nvPr>
            <p:ph idx="1"/>
          </p:nvPr>
        </p:nvSpPr>
        <p:spPr/>
        <p:txBody>
          <a:bodyPr vert="horz" wrap="square" lIns="91440" tIns="45720" rIns="91440" bIns="45720" anchor="t"/>
          <a:lstStyle/>
          <a:p>
            <a:pPr eaLnBrk="1" hangingPunct="1"/>
            <a:r>
              <a:rPr lang="zh-CN" altLang="en-US" sz="2800" dirty="0"/>
              <a:t>一般来说，光盘驱动器为/dev/cdrom，该设备是某个硬盘设备的符号链接或硬链接。</a:t>
            </a:r>
          </a:p>
          <a:p>
            <a:pPr eaLnBrk="1" hangingPunct="1"/>
            <a:r>
              <a:rPr lang="zh-CN" altLang="en-US" sz="2400" dirty="0"/>
              <a:t>在Linux系统中光盘设备/dev/cdrom是/dev/hdc或/dev/sr0的一个符号链接。</a:t>
            </a:r>
          </a:p>
          <a:p>
            <a:pPr eaLnBrk="1" hangingPunct="1"/>
            <a:r>
              <a:rPr lang="zh-CN" altLang="en-US" sz="2800" dirty="0"/>
              <a:t>在Linux系统中，默认刻录机设备是/dev/cdwriter，它被链接到/dev/sr0或/dev/sg0上。</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p:txBody>
          <a:bodyPr vert="horz" wrap="square" lIns="91440" tIns="45720" rIns="91440" bIns="45720" anchor="b"/>
          <a:lstStyle/>
          <a:p>
            <a:pPr eaLnBrk="1" hangingPunct="1"/>
            <a:r>
              <a:rPr lang="zh-CN" altLang="en-US" sz="3200" dirty="0"/>
              <a:t>5．软盘设备</a:t>
            </a:r>
          </a:p>
        </p:txBody>
      </p:sp>
      <p:sp>
        <p:nvSpPr>
          <p:cNvPr id="63490" name="内容占位符 2"/>
          <p:cNvSpPr>
            <a:spLocks noGrp="1"/>
          </p:cNvSpPr>
          <p:nvPr>
            <p:ph idx="1"/>
          </p:nvPr>
        </p:nvSpPr>
        <p:spPr/>
        <p:txBody>
          <a:bodyPr vert="horz" wrap="square" lIns="91440" tIns="45720" rIns="91440" bIns="45720" anchor="t"/>
          <a:lstStyle/>
          <a:p>
            <a:pPr eaLnBrk="1" hangingPunct="1"/>
            <a:r>
              <a:rPr lang="zh-CN" altLang="en-US" sz="2400" dirty="0"/>
              <a:t>早期大多数操作系统都支持软盘，尽管现在软盘已经被淘汰，但在构造和使用文件系统映像时还要用到它。</a:t>
            </a:r>
          </a:p>
          <a:p>
            <a:pPr eaLnBrk="1" hangingPunct="1"/>
            <a:r>
              <a:rPr lang="zh-CN" altLang="en-US" sz="2400" dirty="0"/>
              <a:t>软盘设备名为/dev/fdnts，其中fd不变，为软盘标识；n∈(0,1,…)为软驱编号；t∈(d,h,u)为软驱类型，d和h用于5”盘，分别表示双面或高密，u用于3”盘，表示以双面和高密。 s∈(360，720，1200，1440，2880，…)表示软盘的容量。</a:t>
            </a:r>
          </a:p>
          <a:p>
            <a:pPr eaLnBrk="1" hangingPunct="1"/>
            <a:r>
              <a:rPr lang="zh-CN" altLang="en-US" sz="2400" dirty="0"/>
              <a:t>Linux系统常用软盘设备为/dev/fd0（第一软驱），默认容量为1.44MB。</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title"/>
          </p:nvPr>
        </p:nvSpPr>
        <p:spPr/>
        <p:txBody>
          <a:bodyPr vert="horz" wrap="square" lIns="91440" tIns="45720" rIns="91440" bIns="45720" anchor="b"/>
          <a:lstStyle/>
          <a:p>
            <a:pPr eaLnBrk="1" hangingPunct="1"/>
            <a:r>
              <a:rPr lang="zh-CN" altLang="en-US" sz="3200" dirty="0"/>
              <a:t>6．磁带设备</a:t>
            </a:r>
          </a:p>
        </p:txBody>
      </p:sp>
      <p:sp>
        <p:nvSpPr>
          <p:cNvPr id="64514" name="内容占位符 2"/>
          <p:cNvSpPr>
            <a:spLocks noGrp="1"/>
          </p:cNvSpPr>
          <p:nvPr>
            <p:ph idx="1"/>
          </p:nvPr>
        </p:nvSpPr>
        <p:spPr/>
        <p:txBody>
          <a:bodyPr vert="horz" wrap="square" lIns="91440" tIns="45720" rIns="91440" bIns="45720" anchor="t"/>
          <a:lstStyle/>
          <a:p>
            <a:pPr eaLnBrk="1" hangingPunct="1"/>
            <a:r>
              <a:rPr lang="zh-CN" altLang="en-US" sz="2400" dirty="0"/>
              <a:t>磁带机是UNIX/Linux系统用来数据备份、系统安装等操作的常用设备。</a:t>
            </a:r>
          </a:p>
          <a:p>
            <a:pPr eaLnBrk="1" hangingPunct="1"/>
            <a:r>
              <a:rPr lang="zh-CN" altLang="en-US" sz="2400" dirty="0"/>
              <a:t>在Linux系统中支持多种磁带设备，IDE的磁带设备文件为/dev/ht0、/dev/ht1等，SCSI的磁带设备为/dev/st0、/dev/st1等。</a:t>
            </a:r>
          </a:p>
        </p:txBody>
      </p:sp>
      <p:sp>
        <p:nvSpPr>
          <p:cNvPr id="5" name="圆角矩形 4"/>
          <p:cNvSpPr/>
          <p:nvPr/>
        </p:nvSpPr>
        <p:spPr>
          <a:xfrm>
            <a:off x="1428750" y="6367463"/>
            <a:ext cx="811213" cy="44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hlinkClick r:id="rId2" action="ppaction://hlinksldjump"/>
              </a:rPr>
              <a:t>返回</a:t>
            </a: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p:txBody>
          <a:bodyPr vert="horz" wrap="square" lIns="91440" tIns="45720" rIns="91440" bIns="45720" anchor="b"/>
          <a:lstStyle/>
          <a:p>
            <a:pPr eaLnBrk="1" hangingPunct="1"/>
            <a:r>
              <a:rPr lang="zh-CN" altLang="en-US" sz="3200" dirty="0"/>
              <a:t>5.4.3  磁盘分区管理与文件系统的创建</a:t>
            </a:r>
          </a:p>
        </p:txBody>
      </p:sp>
      <p:sp>
        <p:nvSpPr>
          <p:cNvPr id="65538" name="内容占位符 2"/>
          <p:cNvSpPr>
            <a:spLocks noGrp="1"/>
          </p:cNvSpPr>
          <p:nvPr>
            <p:ph idx="1"/>
          </p:nvPr>
        </p:nvSpPr>
        <p:spPr>
          <a:xfrm>
            <a:off x="827088" y="2017713"/>
            <a:ext cx="8128000" cy="4114800"/>
          </a:xfrm>
        </p:spPr>
        <p:txBody>
          <a:bodyPr vert="horz" wrap="square" lIns="91440" tIns="45720" rIns="91440" bIns="45720" anchor="t"/>
          <a:lstStyle/>
          <a:p>
            <a:pPr fontAlgn="ctr"/>
            <a:r>
              <a:rPr lang="zh-CN" altLang="zh-CN" sz="2800" dirty="0"/>
              <a:t>文件系统是建立在存储介质上的，对存储介质的使用要首先进行规划，如对硬盘的使用必须先在其上创建（物理或逻辑分区）分区等</a:t>
            </a:r>
            <a:r>
              <a:rPr lang="zh-CN" altLang="en-US" sz="2800" dirty="0"/>
              <a:t>；</a:t>
            </a:r>
            <a:r>
              <a:rPr lang="zh-CN" altLang="zh-CN" sz="2800" dirty="0"/>
              <a:t>其次是对分区进行格式化，在其上创建文件系统</a:t>
            </a:r>
            <a:r>
              <a:rPr lang="zh-CN" altLang="en-US" sz="2800" dirty="0"/>
              <a:t>；</a:t>
            </a:r>
            <a:r>
              <a:rPr lang="zh-CN" altLang="zh-CN" sz="2800" dirty="0"/>
              <a:t>然后才能使用。</a:t>
            </a:r>
            <a:endParaRPr lang="en-US" altLang="zh-CN" sz="2800" dirty="0"/>
          </a:p>
          <a:p>
            <a:pPr fontAlgn="ctr"/>
            <a:r>
              <a:rPr lang="zh-CN" altLang="zh-CN" sz="2800" dirty="0"/>
              <a:t>很多时候，用户使用设备时并没有做这些工作，那是因为在这之前已经做过了。</a:t>
            </a:r>
          </a:p>
          <a:p>
            <a:r>
              <a:rPr lang="zh-CN" altLang="zh-CN" sz="2800" dirty="0"/>
              <a:t>对磁盘分区的规划与管理需要很多实践经验，若操作不慎可能会造成硬盘数据丢失，初学者可以在试验用机上进行操作。</a:t>
            </a:r>
            <a:endParaRPr lang="zh-CN" altLang="en-US" sz="28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p:txBody>
          <a:bodyPr vert="horz" wrap="square" lIns="91440" tIns="45720" rIns="91440" bIns="45720" anchor="b"/>
          <a:lstStyle/>
          <a:p>
            <a:pPr eaLnBrk="1" hangingPunct="1"/>
            <a:r>
              <a:rPr lang="zh-CN" altLang="en-US" sz="3200" dirty="0"/>
              <a:t>1．使用fdisk和parted进行分区管理</a:t>
            </a:r>
          </a:p>
        </p:txBody>
      </p:sp>
      <p:sp>
        <p:nvSpPr>
          <p:cNvPr id="66562" name="内容占位符 2"/>
          <p:cNvSpPr>
            <a:spLocks noGrp="1"/>
          </p:cNvSpPr>
          <p:nvPr>
            <p:ph idx="1"/>
          </p:nvPr>
        </p:nvSpPr>
        <p:spPr/>
        <p:txBody>
          <a:bodyPr vert="horz" wrap="square" lIns="91440" tIns="45720" rIns="91440" bIns="45720" anchor="t"/>
          <a:lstStyle/>
          <a:p>
            <a:pPr eaLnBrk="1" hangingPunct="1"/>
            <a:r>
              <a:rPr lang="zh-CN" altLang="en-US" sz="2800" dirty="0"/>
              <a:t>用于管理硬盘上分区的命令有fdisk和parted，在图形界面下还有gparted等，这里只简单介绍fdisk和parted，主要目的是用于对磁盘分区的显示与查询。</a:t>
            </a:r>
            <a:endParaRPr lang="en-US" altLang="zh-CN" sz="2800" dirty="0"/>
          </a:p>
          <a:p>
            <a:pPr eaLnBrk="1" hangingPunct="1"/>
            <a:r>
              <a:rPr lang="zh-CN" altLang="en-US" sz="2800" dirty="0"/>
              <a:t>对于GPT格式磁盘，还有gdisk等。</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p:txBody>
          <a:bodyPr vert="horz" wrap="square" lIns="91440" tIns="45720" rIns="91440" bIns="45720" anchor="b"/>
          <a:lstStyle/>
          <a:p>
            <a:pPr eaLnBrk="1" hangingPunct="1"/>
            <a:r>
              <a:rPr lang="zh-CN" altLang="en-US" sz="3200" dirty="0"/>
              <a:t>1）fdisk</a:t>
            </a:r>
          </a:p>
        </p:txBody>
      </p:sp>
      <p:sp>
        <p:nvSpPr>
          <p:cNvPr id="67586" name="内容占位符 2"/>
          <p:cNvSpPr>
            <a:spLocks noGrp="1"/>
          </p:cNvSpPr>
          <p:nvPr>
            <p:ph idx="1"/>
          </p:nvPr>
        </p:nvSpPr>
        <p:spPr/>
        <p:txBody>
          <a:bodyPr vert="horz" wrap="square" lIns="91440" tIns="45720" rIns="91440" bIns="45720" anchor="t"/>
          <a:lstStyle/>
          <a:p>
            <a:pPr eaLnBrk="1" hangingPunct="1"/>
            <a:r>
              <a:rPr lang="zh-CN" altLang="en-US" sz="2400" dirty="0"/>
              <a:t>（1）fdisk命令的功能及用法。</a:t>
            </a:r>
          </a:p>
          <a:p>
            <a:pPr eaLnBrk="1" hangingPunct="1"/>
            <a:r>
              <a:rPr lang="zh-CN" altLang="en-US" sz="2400" dirty="0"/>
              <a:t>功能是在硬盘上创建、删除或修改分区。其用法为：</a:t>
            </a:r>
          </a:p>
          <a:p>
            <a:pPr eaLnBrk="1" hangingPunct="1"/>
            <a:r>
              <a:rPr lang="zh-CN" altLang="en-US" sz="2400" dirty="0"/>
              <a:t>fdisk [-u] [-b sectorsize] [-C cyls] [-H heads] [-S sects] device</a:t>
            </a:r>
          </a:p>
          <a:p>
            <a:pPr eaLnBrk="1" hangingPunct="1"/>
            <a:r>
              <a:rPr lang="zh-CN" altLang="en-US" sz="2400" dirty="0"/>
              <a:t>fdisk -l [-u] [device …]</a:t>
            </a:r>
          </a:p>
          <a:p>
            <a:pPr eaLnBrk="1" hangingPunct="1"/>
            <a:r>
              <a:rPr lang="zh-CN" altLang="en-US" sz="2400" dirty="0"/>
              <a:t>fdisk -s partition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p:txBody>
          <a:bodyPr vert="horz" wrap="square" lIns="91440" tIns="45720" rIns="91440" bIns="45720" anchor="b"/>
          <a:lstStyle/>
          <a:p>
            <a:pPr eaLnBrk="1" hangingPunct="1"/>
            <a:r>
              <a:rPr lang="zh-CN" altLang="en-US" sz="3200" dirty="0"/>
              <a:t>1）使用fdisk进行分区管理</a:t>
            </a:r>
          </a:p>
        </p:txBody>
      </p:sp>
      <p:sp>
        <p:nvSpPr>
          <p:cNvPr id="68610" name="内容占位符 2"/>
          <p:cNvSpPr>
            <a:spLocks noGrp="1"/>
          </p:cNvSpPr>
          <p:nvPr>
            <p:ph idx="1"/>
          </p:nvPr>
        </p:nvSpPr>
        <p:spPr>
          <a:xfrm>
            <a:off x="1182688" y="1916113"/>
            <a:ext cx="7772400" cy="4114800"/>
          </a:xfrm>
        </p:spPr>
        <p:txBody>
          <a:bodyPr vert="horz" wrap="square" lIns="91440" tIns="45720" rIns="91440" bIns="45720" anchor="t"/>
          <a:lstStyle/>
          <a:p>
            <a:pPr eaLnBrk="1" hangingPunct="1"/>
            <a:r>
              <a:rPr lang="zh-CN" altLang="en-US" sz="2400" dirty="0"/>
              <a:t>（2）参数说明</a:t>
            </a:r>
          </a:p>
        </p:txBody>
      </p:sp>
      <p:graphicFrame>
        <p:nvGraphicFramePr>
          <p:cNvPr id="2" name="表格 -1"/>
          <p:cNvGraphicFramePr>
            <a:graphicFrameLocks noGrp="1"/>
          </p:cNvGraphicFramePr>
          <p:nvPr/>
        </p:nvGraphicFramePr>
        <p:xfrm>
          <a:off x="755650" y="2420938"/>
          <a:ext cx="7704138" cy="3810000"/>
        </p:xfrm>
        <a:graphic>
          <a:graphicData uri="http://schemas.openxmlformats.org/drawingml/2006/table">
            <a:tbl>
              <a:tblPr/>
              <a:tblGrid>
                <a:gridCol w="1666447">
                  <a:extLst>
                    <a:ext uri="{9D8B030D-6E8A-4147-A177-3AD203B41FA5}">
                      <a16:colId xmlns:a16="http://schemas.microsoft.com/office/drawing/2014/main" val="20000"/>
                    </a:ext>
                  </a:extLst>
                </a:gridCol>
                <a:gridCol w="6037691">
                  <a:extLst>
                    <a:ext uri="{9D8B030D-6E8A-4147-A177-3AD203B41FA5}">
                      <a16:colId xmlns:a16="http://schemas.microsoft.com/office/drawing/2014/main" val="20001"/>
                    </a:ext>
                  </a:extLst>
                </a:gridCol>
              </a:tblGrid>
              <a:tr h="8466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sectorsize</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指定磁盘扇区的大小。通常为</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512</a:t>
                      </a:r>
                      <a:r>
                        <a:rPr kumimoji="0" lang="en-US" altLang="zh-CN"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B</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1024</a:t>
                      </a:r>
                      <a:r>
                        <a:rPr kumimoji="0" lang="en-US" altLang="zh-CN"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B</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2048</a:t>
                      </a:r>
                      <a:r>
                        <a:rPr kumimoji="0" lang="en-US" altLang="zh-CN"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B</a:t>
                      </a:r>
                      <a:endPar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33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 cyls</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指定磁盘柱面数</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33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 heads</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指定磁盘的磁头数。通常为</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255</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33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sects</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指定磁盘每道上的扇区数。通常为</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63</a:t>
                      </a:r>
                      <a:endPar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466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以柱面方式列指定盘上的分区。当给出</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a:t>
                      </a: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参数时以扇区为单位列分区</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333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partition</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显示指定分区的大小</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333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以块为单位显示分区的大小</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p:txBody>
          <a:bodyPr vert="horz" wrap="square" lIns="91440" tIns="45720" rIns="91440" bIns="45720" anchor="b"/>
          <a:lstStyle/>
          <a:p>
            <a:pPr eaLnBrk="1" hangingPunct="1"/>
            <a:r>
              <a:rPr lang="zh-CN" altLang="en-US" sz="3200" dirty="0">
                <a:sym typeface="宋体" panose="02010600030101010101" pitchFamily="2" charset="-122"/>
              </a:rPr>
              <a:t>fdisk</a:t>
            </a:r>
            <a:r>
              <a:rPr lang="en-US" altLang="zh-CN" sz="3200" dirty="0">
                <a:sym typeface="宋体" panose="02010600030101010101" pitchFamily="2" charset="-122"/>
              </a:rPr>
              <a:t>t </a:t>
            </a:r>
            <a:r>
              <a:rPr lang="zh-CN" altLang="en-US" sz="3200" dirty="0">
                <a:sym typeface="宋体" panose="02010600030101010101" pitchFamily="2" charset="-122"/>
              </a:rPr>
              <a:t>的交互式使用</a:t>
            </a:r>
            <a:endParaRPr lang="zh-CN" altLang="en-US" sz="3200" dirty="0"/>
          </a:p>
        </p:txBody>
      </p:sp>
      <p:sp>
        <p:nvSpPr>
          <p:cNvPr id="45059" name="内容占位符 2"/>
          <p:cNvSpPr>
            <a:spLocks noGrp="1" noChangeArrowheads="1"/>
          </p:cNvSpPr>
          <p:nvPr>
            <p:ph idx="1"/>
          </p:nvPr>
        </p:nvSpPr>
        <p:spPr>
          <a:xfrm>
            <a:off x="1182688" y="1802448"/>
            <a:ext cx="77724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当以以下方式使用</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fdisk</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时，</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fdisk &lt;硬盘设备名&gt;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进入交互方式</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Command (m for help):</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可以在交互方式下使用的命令如下：</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2" name="表格 -1"/>
          <p:cNvGraphicFramePr>
            <a:graphicFrameLocks noGrp="1"/>
          </p:cNvGraphicFramePr>
          <p:nvPr>
            <p:custDataLst>
              <p:tags r:id="rId1"/>
            </p:custDataLst>
          </p:nvPr>
        </p:nvGraphicFramePr>
        <p:xfrm>
          <a:off x="1323975" y="4237990"/>
          <a:ext cx="6816725" cy="1711325"/>
        </p:xfrm>
        <a:graphic>
          <a:graphicData uri="http://schemas.openxmlformats.org/drawingml/2006/table">
            <a:tbl>
              <a:tblPr/>
              <a:tblGrid>
                <a:gridCol w="762000">
                  <a:extLst>
                    <a:ext uri="{9D8B030D-6E8A-4147-A177-3AD203B41FA5}">
                      <a16:colId xmlns:a16="http://schemas.microsoft.com/office/drawing/2014/main" val="20000"/>
                    </a:ext>
                  </a:extLst>
                </a:gridCol>
                <a:gridCol w="2395538">
                  <a:extLst>
                    <a:ext uri="{9D8B030D-6E8A-4147-A177-3AD203B41FA5}">
                      <a16:colId xmlns:a16="http://schemas.microsoft.com/office/drawing/2014/main" val="20001"/>
                    </a:ext>
                  </a:extLst>
                </a:gridCol>
                <a:gridCol w="754062">
                  <a:extLst>
                    <a:ext uri="{9D8B030D-6E8A-4147-A177-3AD203B41FA5}">
                      <a16:colId xmlns:a16="http://schemas.microsoft.com/office/drawing/2014/main" val="20002"/>
                    </a:ext>
                  </a:extLst>
                </a:gridCol>
                <a:gridCol w="2905125">
                  <a:extLst>
                    <a:ext uri="{9D8B030D-6E8A-4147-A177-3AD203B41FA5}">
                      <a16:colId xmlns:a16="http://schemas.microsoft.com/office/drawing/2014/main" val="20003"/>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参数</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能</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参数</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能</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设置活动分区</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列出硬盘分区表</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删除指定分区</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退出，但不保存以前的操作</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列出所有支持的分区类型</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更改分区类型</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列出帮助命令菜单</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切换显示分区的单位</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创建一个分区</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校验分区表</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创建一个空</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DOS</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分区</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t>
                      </a:r>
                    </a:p>
                  </a:txBody>
                  <a:tcPr marL="0" marR="0" marT="0" marB="1" anchor="ctr" horzOverflow="overflow">
                    <a:lnL w="1270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写分区表，并退出</a:t>
                      </a:r>
                    </a:p>
                  </a:txBody>
                  <a:tcPr marL="0" marR="0" marT="0" marB="1" anchor="ctr" horzOverflow="overflow">
                    <a:lnL w="635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p:txBody>
          <a:bodyPr vert="horz" wrap="square" lIns="91440" tIns="45720" rIns="91440" bIns="45720" anchor="b"/>
          <a:lstStyle/>
          <a:p>
            <a:pPr eaLnBrk="1" hangingPunct="1"/>
            <a:r>
              <a:rPr lang="zh-CN" altLang="en-US" sz="3200" dirty="0"/>
              <a:t>（3）使用fdisk分区示例</a:t>
            </a:r>
          </a:p>
        </p:txBody>
      </p:sp>
      <p:sp>
        <p:nvSpPr>
          <p:cNvPr id="70658" name="内容占位符 2"/>
          <p:cNvSpPr>
            <a:spLocks noGrp="1"/>
          </p:cNvSpPr>
          <p:nvPr>
            <p:ph idx="1"/>
          </p:nvPr>
        </p:nvSpPr>
        <p:spPr/>
        <p:txBody>
          <a:bodyPr vert="horz" wrap="square" lIns="91440" tIns="45720" rIns="91440" bIns="45720" anchor="t"/>
          <a:lstStyle/>
          <a:p>
            <a:pPr eaLnBrk="1" hangingPunct="1"/>
            <a:r>
              <a:rPr sz="2400" dirty="0"/>
              <a:t># fdisk 			#fdisk命令用法信息</a:t>
            </a:r>
          </a:p>
          <a:p>
            <a:pPr eaLnBrk="1" hangingPunct="1"/>
            <a:r>
              <a:rPr sz="2400" dirty="0"/>
              <a:t># fdisk -l --units=cylinders 	#显示所有硬盘或U盘的分区信息，以柱面为单位</a:t>
            </a:r>
          </a:p>
          <a:p>
            <a:pPr eaLnBrk="1" hangingPunct="1"/>
            <a:r>
              <a:rPr sz="2400" dirty="0"/>
              <a:t># fdisk -l /dev/sda 	#显示硬盘/dev/sda的分区信息</a:t>
            </a:r>
          </a:p>
          <a:p>
            <a:pPr eaLnBrk="1" hangingPunct="1"/>
            <a:r>
              <a:rPr sz="2400" dirty="0"/>
              <a:t># fdisk /dev/sda &lt;&lt;ESC 	#使用即时文档 		list</a:t>
            </a:r>
          </a:p>
          <a:p>
            <a:pPr eaLnBrk="1" hangingPunct="1"/>
            <a:r>
              <a:rPr sz="2400" dirty="0"/>
              <a:t>ESC</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p:txBody>
          <a:bodyPr vert="horz" wrap="square" lIns="91440" tIns="45720" rIns="91440" bIns="45720" anchor="b"/>
          <a:lstStyle/>
          <a:p>
            <a:pPr eaLnBrk="1" hangingPunct="1"/>
            <a:r>
              <a:rPr lang="zh-CN" altLang="en-US" sz="3200" dirty="0"/>
              <a:t>2）parted</a:t>
            </a:r>
          </a:p>
        </p:txBody>
      </p:sp>
      <p:sp>
        <p:nvSpPr>
          <p:cNvPr id="71682" name="内容占位符 2"/>
          <p:cNvSpPr>
            <a:spLocks noGrp="1"/>
          </p:cNvSpPr>
          <p:nvPr>
            <p:ph idx="1"/>
          </p:nvPr>
        </p:nvSpPr>
        <p:spPr>
          <a:xfrm>
            <a:off x="582295" y="2018030"/>
            <a:ext cx="8373110" cy="4114800"/>
          </a:xfrm>
        </p:spPr>
        <p:txBody>
          <a:bodyPr vert="horz" wrap="square" lIns="91440" tIns="45720" rIns="91440" bIns="45720" anchor="t"/>
          <a:lstStyle/>
          <a:p>
            <a:pPr eaLnBrk="1" hangingPunct="1"/>
            <a:r>
              <a:rPr lang="zh-CN" altLang="en-US" sz="2800" dirty="0"/>
              <a:t>（1）功能及用法。</a:t>
            </a:r>
          </a:p>
          <a:p>
            <a:pPr eaLnBrk="1" hangingPunct="1"/>
            <a:r>
              <a:rPr lang="zh-CN" altLang="en-US" sz="2800" dirty="0"/>
              <a:t>功能是磁盘分区管理，其用法为：</a:t>
            </a:r>
          </a:p>
          <a:p>
            <a:pPr eaLnBrk="1" hangingPunct="1"/>
            <a:r>
              <a:rPr lang="zh-CN" altLang="en-US" sz="2400" dirty="0"/>
              <a:t>parted [options] [device [command [arguments]]]</a:t>
            </a:r>
          </a:p>
          <a:p>
            <a:pPr eaLnBrk="1" hangingPunct="1"/>
            <a:r>
              <a:rPr lang="zh-CN" altLang="en-US" sz="2800" dirty="0"/>
              <a:t>常用参数有：</a:t>
            </a:r>
            <a:endParaRPr lang="en-US" altLang="zh-CN" sz="2800" dirty="0"/>
          </a:p>
          <a:p>
            <a:pPr eaLnBrk="1" hangingPunct="1"/>
            <a:r>
              <a:rPr lang="zh-CN" altLang="en-US" sz="2800" dirty="0"/>
              <a:t>-l：列所有块设备分区表。-h：帮助。-v：显示版本号。device为所要操作的存储设备，如/dev/hda或/dev/hdb等。command为对设备操作的子命令。arguments为子命令所需的参数。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p:txBody>
          <a:bodyPr anchor="b"/>
          <a:lstStyle/>
          <a:p>
            <a:r>
              <a:rPr lang="zh-CN" altLang="en-US"/>
              <a:t>5.1.3  权限控制</a:t>
            </a:r>
          </a:p>
        </p:txBody>
      </p:sp>
      <p:sp>
        <p:nvSpPr>
          <p:cNvPr id="11266" name="内容占位符 2"/>
          <p:cNvSpPr>
            <a:spLocks noGrp="1"/>
          </p:cNvSpPr>
          <p:nvPr>
            <p:ph idx="1"/>
          </p:nvPr>
        </p:nvSpPr>
        <p:spPr/>
        <p:txBody>
          <a:bodyPr anchor="t"/>
          <a:lstStyle/>
          <a:p>
            <a:r>
              <a:rPr lang="en-US" altLang="zh-CN" sz="2800"/>
              <a:t>1</a:t>
            </a:r>
            <a:r>
              <a:rPr lang="zh-CN" altLang="en-US" sz="2800"/>
              <a:t>．权限的字符串表示</a:t>
            </a:r>
          </a:p>
          <a:p>
            <a:r>
              <a:rPr lang="zh-CN" altLang="en-US" sz="2800"/>
              <a:t>通常将这3种权限依读、写、执行次序排列。</a:t>
            </a:r>
          </a:p>
          <a:p>
            <a:r>
              <a:rPr lang="zh-CN" altLang="en-US" sz="2800"/>
              <a:t>若某文件对用户主有读、写和执行权，则表示为rwx；</a:t>
            </a:r>
          </a:p>
          <a:p>
            <a:r>
              <a:rPr lang="zh-CN" altLang="en-US" sz="2800"/>
              <a:t>若对同组人有读和执行权，则无写权限，则表示为r-x；</a:t>
            </a:r>
          </a:p>
          <a:p>
            <a:r>
              <a:rPr lang="zh-CN" altLang="en-US" sz="2800"/>
              <a:t>若对其他人不分配权限，则表示为---。</a:t>
            </a:r>
          </a:p>
          <a:p>
            <a:r>
              <a:rPr lang="zh-CN" altLang="en-US" sz="2800"/>
              <a:t>若将文件对三类用户的权限按主、组和其他人从左到右依次排列，则权限为rwxr-x---。</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p:txBody>
          <a:bodyPr vert="horz" wrap="square" lIns="91440" tIns="45720" rIns="91440" bIns="45720" anchor="b"/>
          <a:lstStyle/>
          <a:p>
            <a:pPr eaLnBrk="1" hangingPunct="1"/>
            <a:r>
              <a:rPr lang="zh-CN" altLang="en-US" sz="3200" dirty="0"/>
              <a:t>（2）parted的命令及示例</a:t>
            </a:r>
          </a:p>
        </p:txBody>
      </p:sp>
      <p:graphicFrame>
        <p:nvGraphicFramePr>
          <p:cNvPr id="2" name="表格 -1"/>
          <p:cNvGraphicFramePr>
            <a:graphicFrameLocks noGrp="1"/>
          </p:cNvGraphicFramePr>
          <p:nvPr>
            <p:custDataLst>
              <p:tags r:id="rId1"/>
            </p:custDataLst>
          </p:nvPr>
        </p:nvGraphicFramePr>
        <p:xfrm>
          <a:off x="539750" y="1919923"/>
          <a:ext cx="8245475" cy="3992880"/>
        </p:xfrm>
        <a:graphic>
          <a:graphicData uri="http://schemas.openxmlformats.org/drawingml/2006/table">
            <a:tbl>
              <a:tblPr/>
              <a:tblGrid>
                <a:gridCol w="888365">
                  <a:extLst>
                    <a:ext uri="{9D8B030D-6E8A-4147-A177-3AD203B41FA5}">
                      <a16:colId xmlns:a16="http://schemas.microsoft.com/office/drawing/2014/main" val="20000"/>
                    </a:ext>
                  </a:extLst>
                </a:gridCol>
                <a:gridCol w="2533015">
                  <a:extLst>
                    <a:ext uri="{9D8B030D-6E8A-4147-A177-3AD203B41FA5}">
                      <a16:colId xmlns:a16="http://schemas.microsoft.com/office/drawing/2014/main" val="20001"/>
                    </a:ext>
                  </a:extLst>
                </a:gridCol>
                <a:gridCol w="1875155">
                  <a:extLst>
                    <a:ext uri="{9D8B030D-6E8A-4147-A177-3AD203B41FA5}">
                      <a16:colId xmlns:a16="http://schemas.microsoft.com/office/drawing/2014/main" val="20002"/>
                    </a:ext>
                  </a:extLst>
                </a:gridCol>
                <a:gridCol w="2948940">
                  <a:extLst>
                    <a:ext uri="{9D8B030D-6E8A-4147-A177-3AD203B41FA5}">
                      <a16:colId xmlns:a16="http://schemas.microsoft.com/office/drawing/2014/main" val="20003"/>
                    </a:ext>
                  </a:extLst>
                </a:gridCol>
              </a:tblGrid>
              <a:tr h="24955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命</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令</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参</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数</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示</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例</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说</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明</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955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quit</a:t>
                      </a:r>
                      <a:endPar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无</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quit</a:t>
                      </a:r>
                      <a:endPar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退出</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parted</a:t>
                      </a:r>
                      <a:endPar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955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help</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帮助内容</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help cp</a:t>
                      </a:r>
                      <a:endPar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对命令</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cp</a:t>
                      </a: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进行帮助</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955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print</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[MINOR]</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p</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rint</a:t>
                      </a:r>
                      <a:endPar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显示当前盘全部或分区</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的信息</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955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check</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MINOR</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check 1</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检查</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号分区的文件系统</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955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cp</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[DEVICE]FROM-MINOR TO-MINOR</a:t>
                      </a:r>
                      <a:endPar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cp /dev/</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s</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db 2 3</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复制</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s</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db</a:t>
                      </a: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的分区</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到当前设备的</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号分区</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955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mklabel</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LABEL-TYPE</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mklabel msdos</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创建一个</a:t>
                      </a:r>
                      <a:r>
                        <a:rPr kumimoji="0" lang="en-US" altLang="zh-CN" sz="1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msdos</a:t>
                      </a:r>
                      <a:r>
                        <a:rPr kumimoji="0" lang="zh-CN" altLang="en-US"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标签</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955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mkfs</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MINOR FS-TYPE</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mkfs 2 fat32</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在</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号分区上创建</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FAT32</a:t>
                      </a: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文件系统</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955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mkpart</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PART-TYPE [FS-TYPE] START END</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mkpart primary 0.0 </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800.0</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创建一个基本分区，从</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800MB</a:t>
                      </a: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，类型默认</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955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move</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MINOR START </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END</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move 2 150</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将</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号分区移到</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150MB</a:t>
                      </a: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开始处</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955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name</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MINOR NAME</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name 2 '</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myDsk</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将分区</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命名为</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my</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sk</a:t>
                      </a:r>
                      <a:endPar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955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rescue</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START END</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rescue</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交互式恢复一个分区</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955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resize</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MINOR START END</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resize 3 200 850</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将分区</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调整</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a:t>
                      </a: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850M</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B</a:t>
                      </a:r>
                      <a:endPar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4955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rm</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MINOR</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rm 3</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删除</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号分区</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4955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select</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DEVICE</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select /dev/</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s</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db</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选择</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/dev/</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rPr>
                        <a:t>s</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db</a:t>
                      </a:r>
                      <a:endPar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4955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set</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MINOR FLAG STATE</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set 1 boot on</a:t>
                      </a:r>
                      <a:endPar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将分区</a:t>
                      </a:r>
                      <a:r>
                        <a:rPr kumimoji="0" lang="en-US" altLang="zh-CN"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1</a:t>
                      </a:r>
                      <a:r>
                        <a:rPr kumimoji="0" lang="zh-CN" altLang="en-US"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设为</a:t>
                      </a:r>
                      <a:r>
                        <a:rPr kumimoji="0" lang="en-US" altLang="zh-CN"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boot</a:t>
                      </a:r>
                      <a:r>
                        <a:rPr kumimoji="0" lang="zh-CN" altLang="en-US"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且激活它</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p:txBody>
          <a:bodyPr vert="horz" wrap="square" lIns="91440" tIns="45720" rIns="91440" bIns="45720" anchor="b"/>
          <a:lstStyle/>
          <a:p>
            <a:pPr eaLnBrk="1" hangingPunct="1"/>
            <a:r>
              <a:rPr lang="zh-CN" altLang="en-US" sz="3200" dirty="0"/>
              <a:t>（3）命令行方式</a:t>
            </a:r>
          </a:p>
        </p:txBody>
      </p:sp>
      <p:sp>
        <p:nvSpPr>
          <p:cNvPr id="73730" name="内容占位符 2"/>
          <p:cNvSpPr>
            <a:spLocks noGrp="1"/>
          </p:cNvSpPr>
          <p:nvPr>
            <p:ph idx="1"/>
          </p:nvPr>
        </p:nvSpPr>
        <p:spPr/>
        <p:txBody>
          <a:bodyPr vert="horz" wrap="square" lIns="91440" tIns="45720" rIns="91440" bIns="45720" anchor="t"/>
          <a:lstStyle/>
          <a:p>
            <a:pPr eaLnBrk="1" hangingPunct="1"/>
            <a:r>
              <a:rPr sz="2400" dirty="0"/>
              <a:t>表5-8中的命令也可以直接写在parted的命令行上，让parted以非交互式执行，例如：</a:t>
            </a:r>
          </a:p>
          <a:p>
            <a:pPr eaLnBrk="1" hangingPunct="1"/>
            <a:r>
              <a:rPr sz="2400" dirty="0"/>
              <a:t># parted -l  		#显示分区信息</a:t>
            </a:r>
          </a:p>
          <a:p>
            <a:pPr eaLnBrk="1" hangingPunct="1"/>
            <a:r>
              <a:rPr sz="2400" dirty="0"/>
              <a:t># parted /dev/sda print 	#显示/dev/sda的分区情况</a:t>
            </a:r>
          </a:p>
          <a:p>
            <a:pPr eaLnBrk="1" hangingPunct="1"/>
            <a:r>
              <a:rPr sz="2400" dirty="0"/>
              <a:t># parted set 1 boot on 	#将分区1设为boot且激活它</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p:txBody>
          <a:bodyPr vert="horz" wrap="square" lIns="91440" tIns="45720" rIns="91440" bIns="45720" anchor="b"/>
          <a:lstStyle/>
          <a:p>
            <a:pPr eaLnBrk="1" hangingPunct="1"/>
            <a:r>
              <a:rPr lang="zh-CN" altLang="en-US" sz="3200" dirty="0"/>
              <a:t>2．创建文件系统（mkfs）</a:t>
            </a:r>
          </a:p>
        </p:txBody>
      </p:sp>
      <p:sp>
        <p:nvSpPr>
          <p:cNvPr id="74754" name="内容占位符 2"/>
          <p:cNvSpPr>
            <a:spLocks noGrp="1"/>
          </p:cNvSpPr>
          <p:nvPr>
            <p:ph idx="1"/>
          </p:nvPr>
        </p:nvSpPr>
        <p:spPr/>
        <p:txBody>
          <a:bodyPr vert="horz" wrap="square" lIns="91440" tIns="45720" rIns="91440" bIns="45720" anchor="t"/>
          <a:lstStyle/>
          <a:p>
            <a:pPr eaLnBrk="1" hangingPunct="1"/>
            <a:r>
              <a:rPr lang="zh-CN" altLang="en-US" sz="2400" dirty="0"/>
              <a:t>1）功能及用法</a:t>
            </a:r>
          </a:p>
          <a:p>
            <a:pPr eaLnBrk="1" hangingPunct="1"/>
            <a:r>
              <a:rPr lang="zh-CN" altLang="en-US" sz="2400" dirty="0"/>
              <a:t>mkfs是创建文件系统的总控程序，它会根据将要创建的文件系统类型去调用相应的创建程序来完成文件系统的创建工作，可以用于创建文件系统的子命令如表5-</a:t>
            </a:r>
            <a:r>
              <a:rPr lang="en-US" altLang="zh-CN" sz="2400" dirty="0"/>
              <a:t>9</a:t>
            </a:r>
            <a:r>
              <a:rPr lang="zh-CN" altLang="en-US" sz="2400" dirty="0"/>
              <a:t>所示。</a:t>
            </a:r>
            <a:endParaRPr lang="en-US" altLang="zh-CN" sz="2400" dirty="0"/>
          </a:p>
          <a:p>
            <a:pPr eaLnBrk="1" hangingPunct="1"/>
            <a:r>
              <a:rPr lang="zh-CN" altLang="en-US" sz="2400" dirty="0"/>
              <a:t>mkfs的用法为：</a:t>
            </a:r>
          </a:p>
          <a:p>
            <a:pPr eaLnBrk="1" hangingPunct="1"/>
            <a:r>
              <a:rPr lang="zh-CN" altLang="en-US" sz="2400" dirty="0"/>
              <a:t>mkfs  [ -v ] [ -t fstype ] [fs-options ] filesys [ blocks ]</a:t>
            </a:r>
          </a:p>
          <a:p>
            <a:pPr eaLnBrk="1" hangingPunct="1"/>
            <a:endParaRPr lang="zh-CN" altLang="en-US"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p:cNvSpPr>
          <p:nvPr>
            <p:ph type="title"/>
          </p:nvPr>
        </p:nvSpPr>
        <p:spPr/>
        <p:txBody>
          <a:bodyPr vert="horz" wrap="square" lIns="91440" tIns="45720" rIns="91440" bIns="45720" anchor="b"/>
          <a:lstStyle/>
          <a:p>
            <a:pPr eaLnBrk="1" hangingPunct="1"/>
            <a:r>
              <a:rPr lang="zh-CN" altLang="en-US" sz="3200" dirty="0"/>
              <a:t>2）参数及说明</a:t>
            </a:r>
          </a:p>
        </p:txBody>
      </p:sp>
      <p:graphicFrame>
        <p:nvGraphicFramePr>
          <p:cNvPr id="2" name="表格 1"/>
          <p:cNvGraphicFramePr/>
          <p:nvPr>
            <p:custDataLst>
              <p:tags r:id="rId1"/>
            </p:custDataLst>
          </p:nvPr>
        </p:nvGraphicFramePr>
        <p:xfrm>
          <a:off x="781050" y="1851025"/>
          <a:ext cx="7904480" cy="4284980"/>
        </p:xfrm>
        <a:graphic>
          <a:graphicData uri="http://schemas.openxmlformats.org/drawingml/2006/table">
            <a:tbl>
              <a:tblPr firstRow="1" bandRow="1">
                <a:tableStyleId>{5940675A-B579-460E-94D1-54222C63F5DA}</a:tableStyleId>
              </a:tblPr>
              <a:tblGrid>
                <a:gridCol w="1640205">
                  <a:extLst>
                    <a:ext uri="{9D8B030D-6E8A-4147-A177-3AD203B41FA5}">
                      <a16:colId xmlns:a16="http://schemas.microsoft.com/office/drawing/2014/main" val="20000"/>
                    </a:ext>
                  </a:extLst>
                </a:gridCol>
                <a:gridCol w="6264275">
                  <a:extLst>
                    <a:ext uri="{9D8B030D-6E8A-4147-A177-3AD203B41FA5}">
                      <a16:colId xmlns:a16="http://schemas.microsoft.com/office/drawing/2014/main" val="20001"/>
                    </a:ext>
                  </a:extLst>
                </a:gridCol>
              </a:tblGrid>
              <a:tr h="612140">
                <a:tc>
                  <a:txBody>
                    <a:bodyPr/>
                    <a:lstStyle/>
                    <a:p>
                      <a:pPr algn="ctr">
                        <a:buNone/>
                      </a:pPr>
                      <a:r>
                        <a:rPr lang="en-US" sz="2000">
                          <a:latin typeface="宋体" panose="02010600030101010101" pitchFamily="2" charset="-122"/>
                          <a:ea typeface="宋体" panose="02010600030101010101" pitchFamily="2" charset="-122"/>
                          <a:cs typeface="宋体" panose="02010600030101010101" pitchFamily="2" charset="-122"/>
                        </a:rPr>
                        <a:t>参</a:t>
                      </a:r>
                      <a:r>
                        <a:rPr lang="en-US" sz="2000">
                          <a:latin typeface="Times New Roman" panose="02020603050405020304" pitchFamily="18" charset="0"/>
                          <a:cs typeface="Times New Roman" panose="02020603050405020304" pitchFamily="18" charset="0"/>
                        </a:rPr>
                        <a:t>    </a:t>
                      </a:r>
                      <a:r>
                        <a:rPr lang="en-US" sz="2000">
                          <a:latin typeface="宋体" panose="02010600030101010101" pitchFamily="2" charset="-122"/>
                          <a:ea typeface="宋体" panose="02010600030101010101" pitchFamily="2" charset="-122"/>
                          <a:cs typeface="宋体" panose="02010600030101010101" pitchFamily="2" charset="-122"/>
                        </a:rPr>
                        <a:t>数</a:t>
                      </a:r>
                      <a:endParaRPr lang="en-US" altLang="en-US" sz="20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2000">
                          <a:latin typeface="宋体" panose="02010600030101010101" pitchFamily="2" charset="-122"/>
                          <a:ea typeface="宋体" panose="02010600030101010101" pitchFamily="2" charset="-122"/>
                          <a:cs typeface="宋体" panose="02010600030101010101" pitchFamily="2" charset="-122"/>
                        </a:rPr>
                        <a:t>功</a:t>
                      </a:r>
                      <a:r>
                        <a:rPr lang="en-US" sz="2000">
                          <a:latin typeface="Times New Roman" panose="02020603050405020304" pitchFamily="18" charset="0"/>
                          <a:cs typeface="Times New Roman" panose="02020603050405020304" pitchFamily="18" charset="0"/>
                        </a:rPr>
                        <a:t>    </a:t>
                      </a:r>
                      <a:r>
                        <a:rPr lang="en-US" sz="2000">
                          <a:latin typeface="宋体" panose="02010600030101010101" pitchFamily="2" charset="-122"/>
                          <a:ea typeface="宋体" panose="02010600030101010101" pitchFamily="2" charset="-122"/>
                          <a:cs typeface="宋体" panose="02010600030101010101" pitchFamily="2" charset="-122"/>
                        </a:rPr>
                        <a:t>能</a:t>
                      </a:r>
                      <a:endParaRPr lang="en-US" altLang="en-US" sz="20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2140">
                <a:tc>
                  <a:txBody>
                    <a:bodyPr/>
                    <a:lstStyle/>
                    <a:p>
                      <a:pPr algn="ctr">
                        <a:buNone/>
                      </a:pPr>
                      <a:r>
                        <a:rPr lang="en-US" sz="2000">
                          <a:latin typeface="Times New Roman" panose="02020603050405020304" pitchFamily="18" charset="0"/>
                          <a:cs typeface="Times New Roman" panose="02020603050405020304" pitchFamily="18" charset="0"/>
                        </a:rPr>
                        <a:t>size</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宋体" panose="02010600030101010101" pitchFamily="2" charset="-122"/>
                          <a:ea typeface="宋体" panose="02010600030101010101" pitchFamily="2" charset="-122"/>
                          <a:cs typeface="宋体" panose="02010600030101010101" pitchFamily="2" charset="-122"/>
                        </a:rPr>
                        <a:t>文件系统的总块数。一般不强行指定，由系统默认</a:t>
                      </a:r>
                      <a:endParaRPr lang="en-US" altLang="en-US" sz="20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2140">
                <a:tc>
                  <a:txBody>
                    <a:bodyPr/>
                    <a:lstStyle/>
                    <a:p>
                      <a:pPr algn="ctr">
                        <a:buNone/>
                      </a:pPr>
                      <a:r>
                        <a:rPr lang="en-US" sz="2000">
                          <a:latin typeface="Times New Roman" panose="02020603050405020304" pitchFamily="18" charset="0"/>
                          <a:cs typeface="Times New Roman" panose="02020603050405020304" pitchFamily="18" charset="0"/>
                        </a:rPr>
                        <a:t>device</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宋体" panose="02010600030101010101" pitchFamily="2" charset="-122"/>
                          <a:ea typeface="宋体" panose="02010600030101010101" pitchFamily="2" charset="-122"/>
                          <a:cs typeface="宋体" panose="02010600030101010101" pitchFamily="2" charset="-122"/>
                        </a:rPr>
                        <a:t>文件系统。一般为设备文件，也可为普通文件</a:t>
                      </a:r>
                      <a:endParaRPr lang="en-US" altLang="en-US" sz="20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2140">
                <a:tc>
                  <a:txBody>
                    <a:bodyPr/>
                    <a:lstStyle/>
                    <a:p>
                      <a:pPr algn="ctr">
                        <a:buNone/>
                      </a:pPr>
                      <a:r>
                        <a:rPr lang="en-US" sz="2000">
                          <a:latin typeface="Times New Roman" panose="02020603050405020304" pitchFamily="18" charset="0"/>
                          <a:cs typeface="Times New Roman" panose="02020603050405020304" pitchFamily="18" charset="0"/>
                        </a:rPr>
                        <a:t>-t fstype</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宋体" panose="02010600030101010101" pitchFamily="2" charset="-122"/>
                          <a:ea typeface="宋体" panose="02010600030101010101" pitchFamily="2" charset="-122"/>
                          <a:cs typeface="宋体" panose="02010600030101010101" pitchFamily="2" charset="-122"/>
                        </a:rPr>
                        <a:t>文件类型。若不指定则使用默认。mkfs据此，调用表5-9中的相关命令</a:t>
                      </a:r>
                      <a:endParaRPr lang="en-US" altLang="en-US" sz="20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2140">
                <a:tc>
                  <a:txBody>
                    <a:bodyPr/>
                    <a:lstStyle/>
                    <a:p>
                      <a:pPr algn="ctr">
                        <a:buNone/>
                      </a:pPr>
                      <a:r>
                        <a:rPr lang="en-US" sz="2000">
                          <a:latin typeface="Times New Roman" panose="02020603050405020304" pitchFamily="18" charset="0"/>
                          <a:cs typeface="Times New Roman" panose="02020603050405020304" pitchFamily="18" charset="0"/>
                        </a:rPr>
                        <a:t>-c</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宋体" panose="02010600030101010101" pitchFamily="2" charset="-122"/>
                          <a:ea typeface="宋体" panose="02010600030101010101" pitchFamily="2" charset="-122"/>
                          <a:cs typeface="宋体" panose="02010600030101010101" pitchFamily="2" charset="-122"/>
                        </a:rPr>
                        <a:t>创建文件系统前做坏块检查。此选项在某些文件系统中可能不被支持</a:t>
                      </a:r>
                      <a:endParaRPr lang="en-US" altLang="en-US" sz="20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2140">
                <a:tc>
                  <a:txBody>
                    <a:bodyPr/>
                    <a:lstStyle/>
                    <a:p>
                      <a:pPr algn="ctr">
                        <a:buNone/>
                      </a:pPr>
                      <a:r>
                        <a:rPr lang="en-US" sz="2000">
                          <a:latin typeface="Times New Roman" panose="02020603050405020304" pitchFamily="18" charset="0"/>
                          <a:cs typeface="Times New Roman" panose="02020603050405020304" pitchFamily="18" charset="0"/>
                        </a:rPr>
                        <a:t>-l filename</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宋体" panose="02010600030101010101" pitchFamily="2" charset="-122"/>
                          <a:ea typeface="宋体" panose="02010600030101010101" pitchFamily="2" charset="-122"/>
                          <a:cs typeface="宋体" panose="02010600030101010101" pitchFamily="2" charset="-122"/>
                        </a:rPr>
                        <a:t>从文件中读取坏块信息。此选项在某些文件系统中可能不被支持</a:t>
                      </a:r>
                      <a:endParaRPr lang="en-US" altLang="en-US" sz="20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12140">
                <a:tc>
                  <a:txBody>
                    <a:bodyPr/>
                    <a:lstStyle/>
                    <a:p>
                      <a:pPr algn="ctr">
                        <a:buNone/>
                      </a:pPr>
                      <a:r>
                        <a:rPr lang="en-US" sz="2000" dirty="0">
                          <a:latin typeface="Times New Roman" panose="02020603050405020304" pitchFamily="18" charset="0"/>
                          <a:cs typeface="Times New Roman" panose="02020603050405020304" pitchFamily="18" charset="0"/>
                        </a:rPr>
                        <a:t>-V</a:t>
                      </a:r>
                      <a:endParaRPr lang="en-US" altLang="en-US" sz="20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dirty="0" err="1">
                          <a:latin typeface="宋体" panose="02010600030101010101" pitchFamily="2" charset="-122"/>
                          <a:ea typeface="宋体" panose="02010600030101010101" pitchFamily="2" charset="-122"/>
                          <a:cs typeface="宋体" panose="02010600030101010101" pitchFamily="2" charset="-122"/>
                        </a:rPr>
                        <a:t>显示冗余信息</a:t>
                      </a:r>
                      <a:endParaRPr lang="en-US" altLang="en-US" sz="200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title"/>
          </p:nvPr>
        </p:nvSpPr>
        <p:spPr/>
        <p:txBody>
          <a:bodyPr vert="horz" wrap="square" lIns="91440" tIns="45720" rIns="91440" bIns="45720" anchor="b"/>
          <a:lstStyle/>
          <a:p>
            <a:pPr eaLnBrk="1" hangingPunct="1"/>
            <a:r>
              <a:rPr lang="zh-CN" altLang="en-US" sz="3200" dirty="0"/>
              <a:t>3）文件系统创建示例</a:t>
            </a:r>
          </a:p>
        </p:txBody>
      </p:sp>
      <p:sp>
        <p:nvSpPr>
          <p:cNvPr id="76802" name="内容占位符 2"/>
          <p:cNvSpPr>
            <a:spLocks noGrp="1"/>
          </p:cNvSpPr>
          <p:nvPr>
            <p:ph idx="1"/>
          </p:nvPr>
        </p:nvSpPr>
        <p:spPr/>
        <p:txBody>
          <a:bodyPr vert="horz" wrap="square" lIns="91440" tIns="45720" rIns="91440" bIns="45720" anchor="t"/>
          <a:lstStyle/>
          <a:p>
            <a:pPr eaLnBrk="1" hangingPunct="1"/>
            <a:r>
              <a:rPr lang="zh-CN" altLang="en-US" sz="2400" dirty="0"/>
              <a:t>#在移动磁盘上创建vfat文件系统</a:t>
            </a:r>
          </a:p>
          <a:p>
            <a:pPr eaLnBrk="1" hangingPunct="1"/>
            <a:r>
              <a:rPr lang="zh-CN" altLang="en-US" sz="2400" dirty="0"/>
              <a:t>#mkfs -t vfat /dev/sdb</a:t>
            </a:r>
            <a:endParaRPr lang="en-US" altLang="zh-CN" sz="2400" dirty="0"/>
          </a:p>
          <a:p>
            <a:pPr eaLnBrk="1" hangingPunct="1"/>
            <a:r>
              <a:rPr lang="zh-CN" altLang="en-US" sz="2400" dirty="0"/>
              <a:t>#在移动磁盘上创建ext2文件系统</a:t>
            </a:r>
          </a:p>
          <a:p>
            <a:pPr eaLnBrk="1" hangingPunct="1"/>
            <a:r>
              <a:rPr lang="zh-CN" altLang="en-US" sz="2400" dirty="0"/>
              <a:t>#mkfs -t ext2 /dev/sdb</a:t>
            </a:r>
            <a:endParaRPr lang="en-US" altLang="zh-CN" sz="2400" dirty="0"/>
          </a:p>
          <a:p>
            <a:pPr eaLnBrk="1" hangingPunct="1"/>
            <a:r>
              <a:rPr lang="zh-CN" altLang="en-US" sz="2400" dirty="0"/>
              <a:t>#在IDE硬盘的/dev/hda10分区上创建NTFS分区</a:t>
            </a:r>
          </a:p>
          <a:p>
            <a:pPr eaLnBrk="1" hangingPunct="1"/>
            <a:r>
              <a:rPr lang="zh-CN" altLang="en-US" sz="2400" dirty="0"/>
              <a:t>#mkfs -t ntfs /dev/hd10</a:t>
            </a:r>
          </a:p>
          <a:p>
            <a:pPr eaLnBrk="1" hangingPunct="1"/>
            <a:endParaRPr lang="zh-CN" altLang="en-US" sz="2400" dirty="0"/>
          </a:p>
          <a:p>
            <a:pPr eaLnBrk="1" hangingPunct="1"/>
            <a:r>
              <a:rPr lang="zh-CN" altLang="en-US" sz="2400" dirty="0"/>
              <a:t>再次说明：</a:t>
            </a:r>
            <a:r>
              <a:rPr lang="en-US" altLang="zh-CN" sz="2400" dirty="0"/>
              <a:t>mkfs</a:t>
            </a:r>
            <a:r>
              <a:rPr lang="zh-CN" altLang="en-US" sz="2400" dirty="0"/>
              <a:t>是要破坏文件系统的，使用须谨慎！</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p:txBody>
          <a:bodyPr vert="horz" wrap="square" lIns="91440" tIns="45720" rIns="91440" bIns="45720" anchor="b"/>
          <a:lstStyle/>
          <a:p>
            <a:pPr eaLnBrk="1" hangingPunct="1"/>
            <a:r>
              <a:rPr lang="zh-CN" altLang="en-US" sz="3200" dirty="0"/>
              <a:t>3．创建光盘文件系统（mkisofs/genisoimage）</a:t>
            </a:r>
          </a:p>
        </p:txBody>
      </p:sp>
      <p:sp>
        <p:nvSpPr>
          <p:cNvPr id="77826" name="内容占位符 2"/>
          <p:cNvSpPr>
            <a:spLocks noGrp="1"/>
          </p:cNvSpPr>
          <p:nvPr>
            <p:ph idx="1"/>
          </p:nvPr>
        </p:nvSpPr>
        <p:spPr>
          <a:xfrm>
            <a:off x="786765" y="2018030"/>
            <a:ext cx="8168640" cy="4114800"/>
          </a:xfrm>
        </p:spPr>
        <p:txBody>
          <a:bodyPr vert="horz" wrap="square" lIns="91440" tIns="45720" rIns="91440" bIns="45720" anchor="t"/>
          <a:lstStyle/>
          <a:p>
            <a:pPr eaLnBrk="1" hangingPunct="1"/>
            <a:r>
              <a:rPr lang="zh-CN" altLang="en-US" sz="2400" dirty="0"/>
              <a:t>1）功能及用法</a:t>
            </a:r>
          </a:p>
          <a:p>
            <a:pPr eaLnBrk="1" hangingPunct="1"/>
            <a:r>
              <a:rPr lang="zh-CN" altLang="en-US" sz="2400" dirty="0"/>
              <a:t>传统的创建光盘文件系统的命令是mkisofs，在现代Linux系统中它有一个替代命令genisoimage，这里将它们视为同一命令。</a:t>
            </a:r>
          </a:p>
          <a:p>
            <a:pPr eaLnBrk="1" hangingPunct="1"/>
            <a:r>
              <a:rPr lang="zh-CN" altLang="en-US" sz="2400" dirty="0"/>
              <a:t>光盘文件系统有多种格式，利用Linux系统提供的mkisofs/genisoimage可以创建包括具有Rock Ridge属性在内的多种iso9660文件系统。不能用它们直接刻录光盘，而常用它创建一个光盘映像文件。其用法为：</a:t>
            </a:r>
          </a:p>
          <a:p>
            <a:pPr lvl="1" eaLnBrk="1" hangingPunct="1"/>
            <a:r>
              <a:rPr lang="zh-CN" altLang="en-US" sz="2100" dirty="0"/>
              <a:t>mkisofs / genisoimage  [options] [-o filename] path [path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a:xfrm>
            <a:off x="684213" y="214313"/>
            <a:ext cx="8259762" cy="1462087"/>
          </a:xfrm>
        </p:spPr>
        <p:txBody>
          <a:bodyPr vert="horz" wrap="square" lIns="91440" tIns="45720" rIns="91440" bIns="45720" anchor="b"/>
          <a:lstStyle/>
          <a:p>
            <a:pPr eaLnBrk="1" hangingPunct="1"/>
            <a:r>
              <a:rPr lang="zh-CN" altLang="en-US" sz="3200" dirty="0"/>
              <a:t>2）参数说明</a:t>
            </a:r>
          </a:p>
        </p:txBody>
      </p:sp>
      <p:sp>
        <p:nvSpPr>
          <p:cNvPr id="78850" name="内容占位符 2"/>
          <p:cNvSpPr>
            <a:spLocks noGrp="1"/>
          </p:cNvSpPr>
          <p:nvPr>
            <p:ph idx="1"/>
          </p:nvPr>
        </p:nvSpPr>
        <p:spPr/>
        <p:txBody>
          <a:bodyPr vert="horz" wrap="square" lIns="91440" tIns="45720" rIns="91440" bIns="45720" anchor="t"/>
          <a:lstStyle/>
          <a:p>
            <a:pPr eaLnBrk="1" hangingPunct="1"/>
            <a:r>
              <a:rPr lang="zh-CN" altLang="en-US" sz="2400" dirty="0"/>
              <a:t>path：欲刻录的文件名、目录名或目录树名；</a:t>
            </a:r>
          </a:p>
          <a:p>
            <a:pPr eaLnBrk="1" hangingPunct="1"/>
            <a:r>
              <a:rPr lang="zh-CN" altLang="en-US" sz="2400" dirty="0"/>
              <a:t>-o filename：光盘映像文件名；</a:t>
            </a:r>
          </a:p>
          <a:p>
            <a:pPr eaLnBrk="1" hangingPunct="1"/>
            <a:r>
              <a:rPr lang="zh-CN" altLang="en-US" sz="2400" dirty="0"/>
              <a:t>-b myboot_img：用于指定引导盘映像的文件名为myboot_img（说明：引导盘映像必须以相对路径的方式存在于path中，否则刻成的光盘映像不能引导）；</a:t>
            </a:r>
          </a:p>
          <a:p>
            <a:pPr eaLnBrk="1" hangingPunct="1"/>
            <a:r>
              <a:rPr lang="zh-CN" altLang="en-US" sz="2400" dirty="0"/>
              <a:t>-r/-R：刻录具有Rock Ridge属性的光盘映像，也就是UNIX/Linux格式的光盘映像（若不使用-r/-R，则文件名将被截成8.3格式的MSDOS格式；-r和-R的主要区别是，-R保持文件的uid和gid，而-r将所有文件的uid和gid均置为0）。</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title"/>
          </p:nvPr>
        </p:nvSpPr>
        <p:spPr/>
        <p:txBody>
          <a:bodyPr vert="horz" wrap="square" lIns="91440" tIns="45720" rIns="91440" bIns="45720" anchor="b"/>
          <a:lstStyle/>
          <a:p>
            <a:pPr eaLnBrk="1" hangingPunct="1"/>
            <a:r>
              <a:rPr lang="zh-CN" altLang="en-US" sz="3200" dirty="0"/>
              <a:t>3）应用举例</a:t>
            </a:r>
          </a:p>
        </p:txBody>
      </p:sp>
      <p:sp>
        <p:nvSpPr>
          <p:cNvPr id="79874" name="内容占位符 2"/>
          <p:cNvSpPr>
            <a:spLocks noGrp="1"/>
          </p:cNvSpPr>
          <p:nvPr>
            <p:ph idx="1"/>
          </p:nvPr>
        </p:nvSpPr>
        <p:spPr>
          <a:xfrm>
            <a:off x="758190" y="2018030"/>
            <a:ext cx="8197215" cy="4114800"/>
          </a:xfrm>
        </p:spPr>
        <p:txBody>
          <a:bodyPr vert="horz" wrap="square" lIns="91440" tIns="45720" rIns="91440" bIns="45720" anchor="t"/>
          <a:lstStyle/>
          <a:p>
            <a:pPr eaLnBrk="1" hangingPunct="1"/>
            <a:r>
              <a:rPr lang="zh-CN" altLang="en-US" sz="2000" dirty="0"/>
              <a:t>（1）创建iso文件系统</a:t>
            </a:r>
          </a:p>
          <a:p>
            <a:pPr eaLnBrk="1" hangingPunct="1"/>
            <a:r>
              <a:rPr lang="zh-CN" altLang="en-US" sz="2000" dirty="0"/>
              <a:t>#将目录cd_dir1、cd_dir2等的内容“刻录”到映像文件mycd.iso</a:t>
            </a:r>
          </a:p>
          <a:p>
            <a:pPr lvl="1" eaLnBrk="1" hangingPunct="1"/>
            <a:r>
              <a:rPr lang="zh-CN" altLang="en-US" sz="1750" dirty="0"/>
              <a:t>#mkisofs -o mycd.iso cd_dir1 cd_dir2 …</a:t>
            </a:r>
          </a:p>
          <a:p>
            <a:pPr eaLnBrk="1" hangingPunct="1"/>
            <a:r>
              <a:rPr lang="zh-CN" altLang="en-US" sz="2000" dirty="0"/>
              <a:t>注意：因未指定Rock Ridge格式，则cd_di1、cd_dir2中的长文件名将被截为8.3格式。</a:t>
            </a:r>
          </a:p>
          <a:p>
            <a:pPr eaLnBrk="1" hangingPunct="1"/>
            <a:r>
              <a:rPr lang="zh-CN" altLang="en-US" sz="2000" dirty="0"/>
              <a:t>（2）创建具有Rock Ridge属性的文件系统</a:t>
            </a:r>
          </a:p>
          <a:p>
            <a:pPr lvl="1" eaLnBrk="1" hangingPunct="1"/>
            <a:r>
              <a:rPr lang="zh-CN" altLang="en-US" sz="1750" dirty="0"/>
              <a:t>#genisoimage -o myRcd.iso -R my_dir</a:t>
            </a:r>
          </a:p>
          <a:p>
            <a:pPr eaLnBrk="1" hangingPunct="1"/>
            <a:r>
              <a:rPr lang="zh-CN" altLang="en-US" sz="2000" dirty="0"/>
              <a:t>（3）创建可启动的光盘</a:t>
            </a:r>
          </a:p>
          <a:p>
            <a:pPr lvl="1" eaLnBrk="1" hangingPunct="1"/>
            <a:r>
              <a:rPr lang="zh-CN" altLang="en-US" sz="1750" dirty="0"/>
              <a:t>#mkisofs -o my_bootcd -b myboot_img my_cd_dir</a:t>
            </a:r>
          </a:p>
          <a:p>
            <a:pPr eaLnBrk="1" hangingPunct="1"/>
            <a:r>
              <a:rPr lang="zh-CN" altLang="en-US" sz="2000" dirty="0"/>
              <a:t>说明：-b用于指定映像的文件名为myboot_img，引导盘映像必以相对路径的方式存在于my_cd_dir中。</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p:txBody>
          <a:bodyPr vert="horz" wrap="square" lIns="91440" tIns="45720" rIns="91440" bIns="45720" anchor="b"/>
          <a:lstStyle/>
          <a:p>
            <a:pPr eaLnBrk="1" hangingPunct="1"/>
            <a:r>
              <a:rPr lang="zh-CN" altLang="en-US" sz="3200" dirty="0"/>
              <a:t>4．光盘刻录（cdrecord/wodim）</a:t>
            </a:r>
          </a:p>
        </p:txBody>
      </p:sp>
      <p:sp>
        <p:nvSpPr>
          <p:cNvPr id="80898" name="内容占位符 2"/>
          <p:cNvSpPr>
            <a:spLocks noGrp="1"/>
          </p:cNvSpPr>
          <p:nvPr>
            <p:ph idx="1"/>
          </p:nvPr>
        </p:nvSpPr>
        <p:spPr/>
        <p:txBody>
          <a:bodyPr vert="horz" wrap="square" lIns="91440" tIns="45720" rIns="91440" bIns="45720" anchor="t"/>
          <a:lstStyle/>
          <a:p>
            <a:pPr eaLnBrk="1" hangingPunct="1"/>
            <a:r>
              <a:rPr lang="zh-CN" altLang="en-US" sz="2400" dirty="0"/>
              <a:t>命令cdrecord或wodim用于将光盘映像或文件刻录到光盘上。其用法为：</a:t>
            </a:r>
          </a:p>
          <a:p>
            <a:pPr eaLnBrk="1" hangingPunct="1"/>
            <a:r>
              <a:rPr lang="zh-CN" altLang="en-US" sz="2400" dirty="0">
                <a:sym typeface="+mn-ea"/>
              </a:rPr>
              <a:t>cdrecord </a:t>
            </a:r>
            <a:r>
              <a:rPr lang="en-US" altLang="zh-CN" sz="2400" dirty="0">
                <a:sym typeface="+mn-ea"/>
              </a:rPr>
              <a:t>/ </a:t>
            </a:r>
            <a:r>
              <a:rPr lang="zh-CN" altLang="en-US" sz="2400" dirty="0"/>
              <a:t>wodim [ general options ] dev=device [ track options ] track1 … trackn</a:t>
            </a:r>
            <a:endParaRPr lang="en-US" altLang="zh-CN" sz="2400" dirty="0"/>
          </a:p>
          <a:p>
            <a:pPr eaLnBrk="1" hangingPunct="1"/>
            <a:r>
              <a:rPr lang="zh-CN" altLang="en-US" sz="2400" dirty="0"/>
              <a:t>cdrecord涉及很多iso9660文件系统和刻录机相关技术参数，还要和不同厂家的刻录设备打交道。</a:t>
            </a:r>
          </a:p>
          <a:p>
            <a:pPr eaLnBrk="1" hangingPunct="1"/>
            <a:r>
              <a:rPr lang="zh-CN" altLang="en-US" sz="2400" dirty="0"/>
              <a:t>dev=device用于指定刻录设备，其中的device就是系统内安装的刻录机设备。</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p:txBody>
          <a:bodyPr vert="horz" wrap="square" lIns="91440" tIns="45720" rIns="91440" bIns="45720" anchor="b"/>
          <a:lstStyle/>
          <a:p>
            <a:pPr eaLnBrk="1" hangingPunct="1"/>
            <a:r>
              <a:rPr lang="zh-CN" altLang="en-US" sz="3200" dirty="0"/>
              <a:t>对刻录设备进行扫描</a:t>
            </a:r>
          </a:p>
        </p:txBody>
      </p:sp>
      <p:sp>
        <p:nvSpPr>
          <p:cNvPr id="81922" name="内容占位符 2"/>
          <p:cNvSpPr>
            <a:spLocks noGrp="1"/>
          </p:cNvSpPr>
          <p:nvPr>
            <p:ph idx="1"/>
          </p:nvPr>
        </p:nvSpPr>
        <p:spPr/>
        <p:txBody>
          <a:bodyPr vert="horz" wrap="square" lIns="91440" tIns="45720" rIns="91440" bIns="45720" anchor="t"/>
          <a:lstStyle/>
          <a:p>
            <a:pPr eaLnBrk="1" hangingPunct="1"/>
            <a:r>
              <a:rPr lang="zh-CN" altLang="en-US" sz="2400" dirty="0"/>
              <a:t>在Linux中刻录设备为/dev/cdwriter或/dev/sg0或/dev/sg1等，操作者可以直接使用文件名。</a:t>
            </a:r>
            <a:endParaRPr lang="en-US" altLang="zh-CN" sz="2400" dirty="0"/>
          </a:p>
          <a:p>
            <a:pPr eaLnBrk="1" hangingPunct="1"/>
            <a:r>
              <a:rPr lang="zh-CN" altLang="en-US" sz="2400" dirty="0"/>
              <a:t>对于SCSI刻录设备，设备的命名形式为scsibus</a:t>
            </a:r>
            <a:r>
              <a:rPr lang="en-US" altLang="zh-CN" sz="2400" dirty="0"/>
              <a:t>,</a:t>
            </a:r>
            <a:r>
              <a:rPr lang="zh-CN" altLang="en-US" sz="2400" dirty="0"/>
              <a:t>target</a:t>
            </a:r>
            <a:r>
              <a:rPr lang="en-US" altLang="zh-CN" sz="2400" dirty="0"/>
              <a:t>,</a:t>
            </a:r>
            <a:r>
              <a:rPr lang="zh-CN" altLang="en-US" sz="2400" dirty="0"/>
              <a:t>lun，其中scsibus、target和lun分别为刻录设备所连接的总线、目标和设备号。可以通过dev=help或-scanbus参数来查询可用设备。</a:t>
            </a:r>
          </a:p>
          <a:p>
            <a:pPr eaLnBrk="1" hangingPunct="1"/>
            <a:r>
              <a:rPr lang="zh-CN" altLang="en-US" sz="2400" dirty="0"/>
              <a:t># wodim --devices</a:t>
            </a:r>
          </a:p>
          <a:p>
            <a:pPr eaLnBrk="1" hangingPunct="1"/>
            <a:r>
              <a:rPr lang="zh-CN" altLang="en-US" sz="2400" dirty="0"/>
              <a:t># wodim </a:t>
            </a:r>
            <a:r>
              <a:rPr lang="en-US" altLang="zh-CN" sz="2400" dirty="0"/>
              <a:t>-</a:t>
            </a:r>
            <a:r>
              <a:rPr lang="zh-CN" altLang="en-US" sz="2400" dirty="0"/>
              <a:t>scanbus</a:t>
            </a:r>
            <a:endParaRPr lang="en-US" altLang="zh-CN" sz="2400" dirty="0"/>
          </a:p>
          <a:p>
            <a:pPr eaLnBrk="1" hangingPunct="1"/>
            <a:r>
              <a:rPr lang="zh-CN" altLang="en-US" sz="2400" dirty="0"/>
              <a:t># wodim dev=help</a:t>
            </a:r>
          </a:p>
          <a:p>
            <a:pPr eaLnBrk="1" hangingPunct="1"/>
            <a:endParaRPr lang="zh-CN" altLang="en-US" sz="2400" dirty="0"/>
          </a:p>
          <a:p>
            <a:pPr eaLnBrk="1" hangingPunct="1"/>
            <a:endParaRPr lang="zh-C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nchor="b"/>
          <a:lstStyle/>
          <a:p>
            <a:r>
              <a:rPr lang="zh-CN" altLang="en-US"/>
              <a:t>5.1.3  权限控制</a:t>
            </a:r>
          </a:p>
        </p:txBody>
      </p:sp>
      <p:sp>
        <p:nvSpPr>
          <p:cNvPr id="12290" name="内容占位符 2"/>
          <p:cNvSpPr>
            <a:spLocks noGrp="1"/>
          </p:cNvSpPr>
          <p:nvPr>
            <p:ph idx="1"/>
          </p:nvPr>
        </p:nvSpPr>
        <p:spPr>
          <a:xfrm>
            <a:off x="823913" y="2017713"/>
            <a:ext cx="8047037" cy="4114800"/>
          </a:xfrm>
        </p:spPr>
        <p:txBody>
          <a:bodyPr anchor="t"/>
          <a:lstStyle/>
          <a:p>
            <a:r>
              <a:rPr lang="zh-CN" altLang="en-US" sz="2400"/>
              <a:t>设ls -l -d /dev/sda /dev/tty /boot /bin/bash的输出中有以下内容：</a:t>
            </a:r>
          </a:p>
          <a:p>
            <a:pPr lvl="1"/>
            <a:r>
              <a:rPr lang="zh-CN" altLang="en-US" sz="1800"/>
              <a:t>-rwxr-xr-x.  1  root  root 1086480  Sep 30 19:09  /bin/bash</a:t>
            </a:r>
          </a:p>
          <a:p>
            <a:pPr lvl="1"/>
            <a:r>
              <a:rPr lang="zh-CN" altLang="en-US" sz="1800"/>
              <a:t>dr-xr-xr-x.  6  root  root    3072  Oct 18 23:04  /boot</a:t>
            </a:r>
          </a:p>
          <a:p>
            <a:pPr lvl="1"/>
            <a:r>
              <a:rPr lang="zh-CN" altLang="en-US" sz="1800"/>
              <a:t>lrwxrwxrwx.  1  root  root       3  Mar  3 22:09  /dev/cdrom -&gt; sr0</a:t>
            </a:r>
          </a:p>
          <a:p>
            <a:pPr lvl="1"/>
            <a:r>
              <a:rPr lang="zh-CN" altLang="en-US" sz="1800"/>
              <a:t>brw-rw----.  1  root  disk    8, 0  Mar  3 22:09  /dev/sda</a:t>
            </a:r>
          </a:p>
          <a:p>
            <a:pPr lvl="1"/>
            <a:r>
              <a:rPr lang="zh-CN" altLang="en-US" sz="1800"/>
              <a:t>crw-rw-rw-.  1  root  tty     5, 0  Mar  3 22:09  /dev/tty</a:t>
            </a:r>
          </a:p>
          <a:p>
            <a:r>
              <a:rPr lang="zh-CN" altLang="en-US" sz="2000"/>
              <a:t>输出的第一列为文件的类型和权限，除第一个字符外，其余为文件的权限描述。</a:t>
            </a:r>
          </a:p>
          <a:p>
            <a:r>
              <a:rPr lang="zh-CN" altLang="en-US" sz="2000"/>
              <a:t>例如，文件/bin/bash和目录/boot的权限分别为rwxr-xr-x和r-xr-xr-x，链接文件/dev/cdrom的权限为rwxrwxrwx，设备文件/dev/sda和/dev/tty的权限表示依次为rw-rw----和rw-rw-rw-。</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p:txBody>
          <a:bodyPr vert="horz" wrap="square" lIns="91440" tIns="45720" rIns="91440" bIns="45720" anchor="b"/>
          <a:lstStyle/>
          <a:p>
            <a:pPr eaLnBrk="1" hangingPunct="1"/>
            <a:r>
              <a:rPr lang="zh-CN" altLang="en-US" sz="3200" dirty="0"/>
              <a:t>刻录光盘的示例</a:t>
            </a:r>
          </a:p>
        </p:txBody>
      </p:sp>
      <p:sp>
        <p:nvSpPr>
          <p:cNvPr id="82946" name="内容占位符 2"/>
          <p:cNvSpPr>
            <a:spLocks noGrp="1"/>
          </p:cNvSpPr>
          <p:nvPr>
            <p:ph idx="1"/>
          </p:nvPr>
        </p:nvSpPr>
        <p:spPr/>
        <p:txBody>
          <a:bodyPr vert="horz" wrap="square" lIns="91440" tIns="45720" rIns="91440" bIns="45720" anchor="t"/>
          <a:lstStyle/>
          <a:p>
            <a:pPr eaLnBrk="1" hangingPunct="1"/>
            <a:r>
              <a:rPr lang="zh-CN" altLang="en-US" sz="2800" dirty="0">
                <a:sym typeface="+mn-ea"/>
              </a:rPr>
              <a:t>#</a:t>
            </a:r>
            <a:r>
              <a:rPr lang="en-US" altLang="zh-CN" sz="2800" dirty="0">
                <a:sym typeface="+mn-ea"/>
              </a:rPr>
              <a:t>#</a:t>
            </a:r>
            <a:r>
              <a:rPr lang="zh-CN" altLang="en-US" sz="2800" dirty="0">
                <a:sym typeface="+mn-ea"/>
              </a:rPr>
              <a:t>将光盘映像myiso.img刻录到光盘</a:t>
            </a:r>
            <a:endParaRPr lang="zh-CN" altLang="en-US" sz="2800" dirty="0"/>
          </a:p>
          <a:p>
            <a:pPr lvl="1" eaLnBrk="1" hangingPunct="1"/>
            <a:r>
              <a:rPr lang="zh-CN" altLang="en-US" sz="2450" dirty="0"/>
              <a:t># cdrecord dev=/dev/sg0 myiso.img</a:t>
            </a:r>
          </a:p>
          <a:p>
            <a:pPr eaLnBrk="1" hangingPunct="1"/>
            <a:r>
              <a:rPr lang="zh-CN" altLang="en-US" sz="2800" dirty="0">
                <a:sym typeface="+mn-ea"/>
              </a:rPr>
              <a:t>#</a:t>
            </a:r>
            <a:r>
              <a:rPr lang="en-US" altLang="zh-CN" sz="2800" dirty="0">
                <a:sym typeface="+mn-ea"/>
              </a:rPr>
              <a:t>#</a:t>
            </a:r>
            <a:r>
              <a:rPr lang="zh-CN" altLang="en-US" sz="2800" dirty="0">
                <a:sym typeface="+mn-ea"/>
              </a:rPr>
              <a:t>通过管道将文件直接刻录到光盘</a:t>
            </a:r>
            <a:endParaRPr lang="zh-CN" altLang="en-US" sz="2800" dirty="0"/>
          </a:p>
          <a:p>
            <a:pPr lvl="1" eaLnBrk="1" hangingPunct="1"/>
            <a:r>
              <a:rPr lang="zh-CN" altLang="en-US" sz="2450" dirty="0"/>
              <a:t># mkisofs -R my_dir | wodim dev=/dev/sg0</a:t>
            </a:r>
          </a:p>
          <a:p>
            <a:pPr eaLnBrk="1" hangingPunct="1"/>
            <a:r>
              <a:rPr lang="zh-CN" altLang="en-US" sz="2800" dirty="0">
                <a:sym typeface="+mn-ea"/>
              </a:rPr>
              <a:t>#</a:t>
            </a:r>
            <a:r>
              <a:rPr lang="en-US" altLang="zh-CN" sz="2800" dirty="0">
                <a:sym typeface="+mn-ea"/>
              </a:rPr>
              <a:t>#</a:t>
            </a:r>
            <a:r>
              <a:rPr lang="zh-CN" altLang="en-US" sz="2800" dirty="0">
                <a:sym typeface="+mn-ea"/>
              </a:rPr>
              <a:t>将光盘映像文件刻录到光盘，完毕后打开光驱</a:t>
            </a:r>
            <a:endParaRPr lang="zh-CN" altLang="en-US" sz="2800" dirty="0"/>
          </a:p>
          <a:p>
            <a:pPr lvl="1" eaLnBrk="1" hangingPunct="1"/>
            <a:r>
              <a:rPr lang="zh-CN" altLang="en-US" sz="2450" dirty="0"/>
              <a:t># wodim -v -eject speed=4 dev=0,3,0 myiso.iso</a:t>
            </a:r>
          </a:p>
          <a:p>
            <a:pPr eaLnBrk="1" hangingPunct="1"/>
            <a:endParaRPr lang="zh-CN" altLang="en-US" sz="2800" dirty="0"/>
          </a:p>
        </p:txBody>
      </p:sp>
      <p:sp>
        <p:nvSpPr>
          <p:cNvPr id="5" name="圆角矩形 4"/>
          <p:cNvSpPr/>
          <p:nvPr/>
        </p:nvSpPr>
        <p:spPr>
          <a:xfrm>
            <a:off x="1428750" y="6367463"/>
            <a:ext cx="811213" cy="44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hlinkClick r:id="rId2" action="ppaction://hlinksldjump"/>
              </a:rPr>
              <a:t>返回</a:t>
            </a: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p:txBody>
          <a:bodyPr vert="horz" wrap="square" lIns="91440" tIns="45720" rIns="91440" bIns="45720" anchor="b"/>
          <a:lstStyle/>
          <a:p>
            <a:pPr eaLnBrk="1" hangingPunct="1"/>
            <a:r>
              <a:rPr lang="zh-CN" altLang="en-US" dirty="0"/>
              <a:t>5.4.4  文件系统的使用</a:t>
            </a:r>
          </a:p>
        </p:txBody>
      </p:sp>
      <p:sp>
        <p:nvSpPr>
          <p:cNvPr id="83970" name="内容占位符 2"/>
          <p:cNvSpPr>
            <a:spLocks noGrp="1"/>
          </p:cNvSpPr>
          <p:nvPr>
            <p:ph idx="1"/>
          </p:nvPr>
        </p:nvSpPr>
        <p:spPr/>
        <p:txBody>
          <a:bodyPr vert="horz" wrap="square" lIns="91440" tIns="45720" rIns="91440" bIns="45720" anchor="t"/>
          <a:lstStyle/>
          <a:p>
            <a:pPr eaLnBrk="1" hangingPunct="1"/>
            <a:r>
              <a:rPr lang="zh-CN" altLang="en-US" sz="2400" dirty="0"/>
              <a:t>欲使用已经存在的文件系统，必须首先使用安装命令mount进行安装，然后才能使用，使用完毕后要用umount拆卸，之后才能取走设备。</a:t>
            </a:r>
            <a:endParaRPr lang="en-US" altLang="zh-CN" sz="2400" dirty="0"/>
          </a:p>
          <a:p>
            <a:pPr eaLnBrk="1" hangingPunct="1"/>
            <a:r>
              <a:rPr lang="zh-CN" altLang="zh-CN" sz="2400" dirty="0"/>
              <a:t>必须按“安装</a:t>
            </a:r>
            <a:r>
              <a:rPr lang="en-US" altLang="zh-CN" sz="2400" dirty="0"/>
              <a:t>→</a:t>
            </a:r>
            <a:r>
              <a:rPr lang="zh-CN" altLang="zh-CN" sz="2400" dirty="0"/>
              <a:t>使用</a:t>
            </a:r>
            <a:r>
              <a:rPr lang="en-US" altLang="zh-CN" sz="2400" dirty="0"/>
              <a:t>→</a:t>
            </a:r>
            <a:r>
              <a:rPr lang="zh-CN" altLang="zh-CN" sz="2400" dirty="0"/>
              <a:t>拆卸”顺序来进行操作。</a:t>
            </a:r>
            <a:endParaRPr lang="en-US" altLang="zh-CN" sz="2400" dirty="0"/>
          </a:p>
          <a:p>
            <a:pPr eaLnBrk="1" hangingPunct="1"/>
            <a:r>
              <a:rPr lang="zh-CN" altLang="zh-CN" sz="2400" dirty="0"/>
              <a:t>如果不按规定操作而中途把介质强行取出，则可能造成存储介质上文件系统的损坏、数据不完整或丢失。</a:t>
            </a:r>
            <a:endParaRPr lang="en-US" altLang="zh-CN" sz="2400" dirty="0"/>
          </a:p>
          <a:p>
            <a:pPr eaLnBrk="1" hangingPunct="1"/>
            <a:r>
              <a:rPr lang="zh-CN" altLang="en-US" sz="2400" dirty="0"/>
              <a:t>受损的文件系统必须经过（使用fsck）清理或修复后才能再继续使用。</a:t>
            </a:r>
            <a:endParaRPr lang="en-US" altLang="zh-CN" sz="2400" dirty="0"/>
          </a:p>
          <a:p>
            <a:pPr eaLnBrk="1" hangingPunct="1"/>
            <a:r>
              <a:rPr lang="zh-CN" altLang="en-US" sz="2400" dirty="0"/>
              <a:t>已经安装外来文件系统，也可以系统关闭时自动拆卸。</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p:txBody>
          <a:bodyPr vert="horz" wrap="square" lIns="91440" tIns="45720" rIns="91440" bIns="45720" anchor="b"/>
          <a:lstStyle/>
          <a:p>
            <a:pPr eaLnBrk="1" hangingPunct="1"/>
            <a:r>
              <a:rPr lang="zh-CN" altLang="en-US" dirty="0"/>
              <a:t>安装点及使用</a:t>
            </a:r>
          </a:p>
        </p:txBody>
      </p:sp>
      <p:sp>
        <p:nvSpPr>
          <p:cNvPr id="84994" name="内容占位符 2"/>
          <p:cNvSpPr>
            <a:spLocks noGrp="1"/>
          </p:cNvSpPr>
          <p:nvPr>
            <p:ph idx="1"/>
          </p:nvPr>
        </p:nvSpPr>
        <p:spPr>
          <a:xfrm>
            <a:off x="900113" y="1906588"/>
            <a:ext cx="8054975" cy="4114800"/>
          </a:xfrm>
        </p:spPr>
        <p:txBody>
          <a:bodyPr vert="horz" wrap="square" lIns="91440" tIns="45720" rIns="91440" bIns="45720" anchor="t"/>
          <a:lstStyle/>
          <a:p>
            <a:pPr eaLnBrk="1" hangingPunct="1"/>
            <a:r>
              <a:rPr lang="zh-CN" altLang="en-US" sz="2400" dirty="0"/>
              <a:t>在UNIX/Linux系统中，所有可以访问的文件或文件系统都必须在文件系统的目录树上的某个目录上。这个用于安装的位置（目录）被称为“安装点”。</a:t>
            </a:r>
          </a:p>
          <a:p>
            <a:pPr eaLnBrk="1" hangingPunct="1"/>
            <a:r>
              <a:rPr lang="zh-CN" altLang="en-US" sz="2400" dirty="0"/>
              <a:t>传统</a:t>
            </a:r>
            <a:r>
              <a:rPr lang="zh-CN" altLang="zh-CN" sz="2400" dirty="0"/>
              <a:t>安装点</a:t>
            </a:r>
            <a:r>
              <a:rPr lang="en-US" altLang="zh-CN" sz="2400" dirty="0"/>
              <a:t>/mnt</a:t>
            </a:r>
            <a:r>
              <a:rPr lang="zh-CN" altLang="zh-CN" sz="2400" dirty="0"/>
              <a:t>。在系统中，图形界面自动安装时所使用的安装点为</a:t>
            </a:r>
            <a:r>
              <a:rPr lang="en-US" altLang="zh-CN" sz="2400" dirty="0"/>
              <a:t>/media/</a:t>
            </a:r>
            <a:r>
              <a:rPr lang="zh-CN" altLang="zh-CN" sz="2400" dirty="0"/>
              <a:t>或</a:t>
            </a:r>
            <a:r>
              <a:rPr lang="en-US" altLang="zh-CN" sz="2400" dirty="0"/>
              <a:t>/var/run/</a:t>
            </a:r>
            <a:r>
              <a:rPr lang="zh-CN" altLang="en-US" sz="2400" dirty="0"/>
              <a:t>等</a:t>
            </a:r>
            <a:r>
              <a:rPr lang="zh-CN" altLang="zh-CN" sz="2400" dirty="0"/>
              <a:t>目录。</a:t>
            </a:r>
            <a:endParaRPr lang="zh-CN" altLang="en-US" sz="2400" dirty="0"/>
          </a:p>
          <a:p>
            <a:pPr eaLnBrk="1" hangingPunct="1"/>
            <a:r>
              <a:rPr lang="zh-CN" altLang="zh-CN" sz="2400" dirty="0"/>
              <a:t>还</a:t>
            </a:r>
            <a:r>
              <a:rPr lang="zh-CN" altLang="en-US" sz="2400" dirty="0"/>
              <a:t>可</a:t>
            </a:r>
            <a:r>
              <a:rPr lang="zh-CN" altLang="zh-CN" sz="2400" dirty="0"/>
              <a:t>在</a:t>
            </a:r>
            <a:r>
              <a:rPr lang="en-US" altLang="zh-CN" sz="2400" dirty="0"/>
              <a:t>/mnt</a:t>
            </a:r>
            <a:r>
              <a:rPr lang="zh-CN" altLang="zh-CN" sz="2400" dirty="0"/>
              <a:t>目录下开辟一些子目录，如</a:t>
            </a:r>
            <a:r>
              <a:rPr lang="en-US" altLang="zh-CN" sz="2400" dirty="0"/>
              <a:t>fd</a:t>
            </a:r>
            <a:r>
              <a:rPr lang="zh-CN" altLang="zh-CN" sz="2400" dirty="0"/>
              <a:t>、</a:t>
            </a:r>
            <a:r>
              <a:rPr lang="en-US" altLang="zh-CN" sz="2400" dirty="0"/>
              <a:t>cd</a:t>
            </a:r>
            <a:r>
              <a:rPr lang="zh-CN" altLang="en-US" sz="2400" dirty="0"/>
              <a:t>、</a:t>
            </a:r>
            <a:r>
              <a:rPr lang="en-US" altLang="zh-CN" sz="2400" dirty="0"/>
              <a:t> hd</a:t>
            </a:r>
            <a:r>
              <a:rPr lang="zh-CN" altLang="en-US" sz="2400" dirty="0"/>
              <a:t>或</a:t>
            </a:r>
            <a:r>
              <a:rPr lang="en-US" altLang="zh-CN" sz="2400" dirty="0"/>
              <a:t>usb</a:t>
            </a:r>
            <a:r>
              <a:rPr lang="zh-CN" altLang="zh-CN" sz="2400" dirty="0"/>
              <a:t>等用于不同目的的安装。</a:t>
            </a:r>
            <a:endParaRPr lang="zh-CN" altLang="en-US" sz="2400" dirty="0"/>
          </a:p>
          <a:p>
            <a:pPr eaLnBrk="1" hangingPunct="1"/>
            <a:r>
              <a:rPr lang="zh-CN" altLang="en-US" sz="2400" dirty="0"/>
              <a:t>早期要求安装点必须是空目录，现在的系统中可以是非空目录。</a:t>
            </a:r>
            <a:r>
              <a:rPr lang="zh-CN" altLang="zh-CN" sz="2400" dirty="0"/>
              <a:t>但有一个限制，当在某一个非空目录上安装外来文件系统后，该目录中原来的内容将暂时无法“看到”了，直到安装的部分被拆卸掉。</a:t>
            </a:r>
            <a:endParaRPr lang="en-US" altLang="zh-CN" sz="2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p:txBody>
          <a:bodyPr vert="horz" wrap="square" lIns="91440" tIns="45720" rIns="91440" bIns="45720" anchor="b"/>
          <a:lstStyle/>
          <a:p>
            <a:pPr eaLnBrk="1" hangingPunct="1"/>
            <a:r>
              <a:rPr lang="zh-CN" altLang="en-US" dirty="0"/>
              <a:t>1．文件系统安装（mount）</a:t>
            </a:r>
          </a:p>
        </p:txBody>
      </p:sp>
      <p:sp>
        <p:nvSpPr>
          <p:cNvPr id="86018" name="内容占位符 2"/>
          <p:cNvSpPr>
            <a:spLocks noGrp="1"/>
          </p:cNvSpPr>
          <p:nvPr>
            <p:ph idx="1"/>
          </p:nvPr>
        </p:nvSpPr>
        <p:spPr/>
        <p:txBody>
          <a:bodyPr vert="horz" wrap="square" lIns="91440" tIns="45720" rIns="91440" bIns="45720" anchor="t"/>
          <a:lstStyle/>
          <a:p>
            <a:pPr eaLnBrk="1" hangingPunct="1"/>
            <a:r>
              <a:rPr lang="zh-CN" altLang="en-US" sz="2400" dirty="0"/>
              <a:t>1）功能及用法</a:t>
            </a:r>
          </a:p>
          <a:p>
            <a:pPr eaLnBrk="1" hangingPunct="1"/>
            <a:r>
              <a:rPr lang="zh-CN" altLang="en-US" sz="2400" dirty="0"/>
              <a:t>mount命令的功能是安装文件系统。其用法为：</a:t>
            </a:r>
          </a:p>
          <a:p>
            <a:pPr eaLnBrk="1" hangingPunct="1"/>
            <a:r>
              <a:rPr lang="zh-CN" altLang="en-US" sz="2400" dirty="0"/>
              <a:t>       mount [-l|-h|-V]</a:t>
            </a:r>
          </a:p>
          <a:p>
            <a:pPr eaLnBrk="1" hangingPunct="1"/>
            <a:r>
              <a:rPr lang="zh-CN" altLang="en-US" sz="2400" dirty="0"/>
              <a:t>       mount -a [-fFnrsvw] [-t fstype] [-O optlist]</a:t>
            </a:r>
          </a:p>
          <a:p>
            <a:pPr eaLnBrk="1" hangingPunct="1"/>
            <a:r>
              <a:rPr lang="zh-CN" altLang="en-US" sz="2400" dirty="0"/>
              <a:t>       mount [-fnrsvw] [-o options] dev|dir</a:t>
            </a:r>
          </a:p>
          <a:p>
            <a:pPr eaLnBrk="1" hangingPunct="1"/>
            <a:r>
              <a:rPr lang="zh-CN" altLang="en-US" sz="2400" dirty="0"/>
              <a:t>       mount [-fnrsvw] [-t fstype] [-o options] dev dir</a:t>
            </a:r>
          </a:p>
          <a:p>
            <a:pPr eaLnBrk="1" hangingPunct="1"/>
            <a:r>
              <a:rPr lang="zh-CN" altLang="en-US" sz="2400" dirty="0"/>
              <a:t>这里的device为设备或文件系统，fstype为dev上的文件系统类型，dir为安装目录或安装点，-o选项如表5-11和表5-13所示。</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1"/>
          <p:cNvSpPr>
            <a:spLocks noGrp="1"/>
          </p:cNvSpPr>
          <p:nvPr>
            <p:ph type="title"/>
          </p:nvPr>
        </p:nvSpPr>
        <p:spPr/>
        <p:txBody>
          <a:bodyPr vert="horz" wrap="square" lIns="91440" tIns="45720" rIns="91440" bIns="45720" anchor="b"/>
          <a:lstStyle/>
          <a:p>
            <a:pPr eaLnBrk="1" hangingPunct="1"/>
            <a:r>
              <a:rPr lang="zh-CN" altLang="en-US" dirty="0"/>
              <a:t>1．文件系统安装（mount）</a:t>
            </a:r>
          </a:p>
        </p:txBody>
      </p:sp>
      <p:sp>
        <p:nvSpPr>
          <p:cNvPr id="87042" name="内容占位符 2"/>
          <p:cNvSpPr>
            <a:spLocks noGrp="1"/>
          </p:cNvSpPr>
          <p:nvPr>
            <p:ph idx="1"/>
          </p:nvPr>
        </p:nvSpPr>
        <p:spPr/>
        <p:txBody>
          <a:bodyPr vert="horz" wrap="square" lIns="91440" tIns="45720" rIns="91440" bIns="45720" anchor="t"/>
          <a:lstStyle/>
          <a:p>
            <a:pPr eaLnBrk="1" hangingPunct="1"/>
            <a:r>
              <a:rPr lang="zh-CN" altLang="en-US" sz="2400" dirty="0"/>
              <a:t>方式1用于显示系统中已经安装的所有文件系统；</a:t>
            </a:r>
          </a:p>
          <a:p>
            <a:pPr eaLnBrk="1" hangingPunct="1"/>
            <a:r>
              <a:rPr lang="zh-CN" altLang="en-US" sz="2400" dirty="0"/>
              <a:t>方式2用于根据/etc/fstab自动安装；</a:t>
            </a:r>
          </a:p>
          <a:p>
            <a:pPr eaLnBrk="1" hangingPunct="1"/>
            <a:r>
              <a:rPr lang="zh-CN" altLang="en-US" sz="2400" dirty="0"/>
              <a:t>方式3用于根据/etc/fstab的设定，将指定设备dev安装到指定位置dir，设备或位置只选其一；</a:t>
            </a:r>
          </a:p>
          <a:p>
            <a:pPr eaLnBrk="1" hangingPunct="1"/>
            <a:r>
              <a:rPr lang="zh-CN" altLang="en-US" sz="2400" dirty="0"/>
              <a:t>方式4用于显式地将指定类型为type的文件系统dev安装到目录dir上。</a:t>
            </a:r>
          </a:p>
          <a:p>
            <a:pPr eaLnBrk="1" hangingPunct="1"/>
            <a:r>
              <a:rPr lang="zh-CN" altLang="en-US" sz="2400" dirty="0"/>
              <a:t>与mount命令相关的文件有/etc/mtab、/proc/mounts、/proc/PID/mounts、/etc/fstab。/etc/mtab与/proc/mounts的内容是系统现行安装的文件系统表。</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p:cNvSpPr>
          <p:nvPr>
            <p:ph type="title"/>
          </p:nvPr>
        </p:nvSpPr>
        <p:spPr/>
        <p:txBody>
          <a:bodyPr vert="horz" wrap="square" lIns="91440" tIns="45720" rIns="91440" bIns="45720" anchor="b"/>
          <a:lstStyle/>
          <a:p>
            <a:pPr eaLnBrk="1" hangingPunct="1"/>
            <a:r>
              <a:rPr lang="zh-CN" altLang="en-US" dirty="0"/>
              <a:t>2）参数说明</a:t>
            </a:r>
          </a:p>
        </p:txBody>
      </p:sp>
      <p:graphicFrame>
        <p:nvGraphicFramePr>
          <p:cNvPr id="2" name="表格 -1"/>
          <p:cNvGraphicFramePr>
            <a:graphicFrameLocks noGrp="1"/>
          </p:cNvGraphicFramePr>
          <p:nvPr>
            <p:custDataLst>
              <p:tags r:id="rId1"/>
            </p:custDataLst>
          </p:nvPr>
        </p:nvGraphicFramePr>
        <p:xfrm>
          <a:off x="794385" y="2018665"/>
          <a:ext cx="7010400" cy="4138930"/>
        </p:xfrm>
        <a:graphic>
          <a:graphicData uri="http://schemas.openxmlformats.org/drawingml/2006/table">
            <a:tbl>
              <a:tblPr/>
              <a:tblGrid>
                <a:gridCol w="1193165">
                  <a:extLst>
                    <a:ext uri="{9D8B030D-6E8A-4147-A177-3AD203B41FA5}">
                      <a16:colId xmlns:a16="http://schemas.microsoft.com/office/drawing/2014/main" val="20000"/>
                    </a:ext>
                  </a:extLst>
                </a:gridCol>
                <a:gridCol w="5817235">
                  <a:extLst>
                    <a:ext uri="{9D8B030D-6E8A-4147-A177-3AD203B41FA5}">
                      <a16:colId xmlns:a16="http://schemas.microsoft.com/office/drawing/2014/main" val="20001"/>
                    </a:ext>
                  </a:extLst>
                </a:gridCol>
              </a:tblGrid>
              <a:tr h="482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a:t>
                      </a:r>
                      <a:r>
                        <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a:t>
                      </a:r>
                      <a:r>
                        <a:rPr kumimoji="0" lang="zh-CN" altLang="en-US"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能</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404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安装所有由</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/etc/fstab</a:t>
                      </a: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管理的文件系统</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6583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 fstyp</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指定文件类型，若不指定则系统将使用</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 auto</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自行测试</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928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以只读方式安装</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4471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用于设置安装选项</a:t>
                      </a:r>
                      <a:r>
                        <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（详见表</a:t>
                      </a:r>
                      <a:r>
                        <a:rPr kumimoji="0" lang="en-US" altLang="zh-CN"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5-13</a:t>
                      </a:r>
                      <a:r>
                        <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。使用</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 loop</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参数可将一个映像文件上的文件系统安装在系统上</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p:cNvSpPr>
          <p:nvPr>
            <p:ph type="title"/>
          </p:nvPr>
        </p:nvSpPr>
        <p:spPr/>
        <p:txBody>
          <a:bodyPr vert="horz" wrap="square" lIns="91440" tIns="45720" rIns="91440" bIns="45720" anchor="b"/>
          <a:lstStyle/>
          <a:p>
            <a:pPr eaLnBrk="1" hangingPunct="1"/>
            <a:r>
              <a:rPr lang="zh-CN" altLang="en-US" dirty="0"/>
              <a:t>3）mount命令示例</a:t>
            </a:r>
          </a:p>
        </p:txBody>
      </p:sp>
      <p:sp>
        <p:nvSpPr>
          <p:cNvPr id="89090" name="内容占位符 2"/>
          <p:cNvSpPr>
            <a:spLocks noGrp="1"/>
          </p:cNvSpPr>
          <p:nvPr>
            <p:ph idx="1"/>
          </p:nvPr>
        </p:nvSpPr>
        <p:spPr/>
        <p:txBody>
          <a:bodyPr vert="horz" wrap="square" lIns="91440" tIns="45720" rIns="91440" bIns="45720" anchor="t"/>
          <a:lstStyle/>
          <a:p>
            <a:pPr eaLnBrk="1" hangingPunct="1"/>
            <a:r>
              <a:rPr lang="zh-CN" altLang="en-US" sz="2400" dirty="0"/>
              <a:t># mount 		#列系统内安装的设备或文件系统</a:t>
            </a:r>
          </a:p>
          <a:p>
            <a:pPr eaLnBrk="1" hangingPunct="1"/>
            <a:r>
              <a:rPr lang="en-US" altLang="zh-CN" sz="2400" dirty="0">
                <a:sym typeface="+mn-ea"/>
              </a:rPr>
              <a:t>#</a:t>
            </a:r>
            <a:r>
              <a:rPr lang="zh-CN" altLang="en-US" sz="2400" dirty="0">
                <a:sym typeface="+mn-ea"/>
              </a:rPr>
              <a:t>#将U盘上vfat格式的文件系统安装在/mnt/usb上</a:t>
            </a:r>
            <a:endParaRPr lang="zh-CN" altLang="en-US" sz="2400" dirty="0"/>
          </a:p>
          <a:p>
            <a:pPr lvl="1" eaLnBrk="1" hangingPunct="1"/>
            <a:r>
              <a:rPr lang="zh-CN" altLang="en-US" sz="2100" dirty="0"/>
              <a:t># mount -t vfat /dev/sdb1 /mnt/usb</a:t>
            </a:r>
          </a:p>
          <a:p>
            <a:pPr eaLnBrk="1" hangingPunct="1"/>
            <a:r>
              <a:rPr lang="en-US" altLang="zh-CN" sz="2400" dirty="0">
                <a:sym typeface="+mn-ea"/>
              </a:rPr>
              <a:t>#</a:t>
            </a:r>
            <a:r>
              <a:rPr lang="zh-CN" altLang="en-US" sz="2400" dirty="0">
                <a:sym typeface="+mn-ea"/>
              </a:rPr>
              <a:t>#将U盘上vfat格式的系统安装在/mnt/fd上</a:t>
            </a:r>
            <a:endParaRPr lang="zh-CN" altLang="en-US" sz="2400" dirty="0"/>
          </a:p>
          <a:p>
            <a:pPr lvl="1" eaLnBrk="1" hangingPunct="1"/>
            <a:r>
              <a:rPr lang="zh-CN" altLang="en-US" sz="2100" dirty="0">
                <a:sym typeface="+mn-ea"/>
              </a:rPr>
              <a:t># mount -r -t ext2 /dev/fd0 /mnt/fd</a:t>
            </a:r>
            <a:endParaRPr lang="zh-CN" altLang="en-US" sz="2100" dirty="0"/>
          </a:p>
          <a:p>
            <a:pPr eaLnBrk="1" hangingPunct="1"/>
            <a:r>
              <a:rPr lang="en-US" altLang="zh-CN" sz="2400" dirty="0">
                <a:sym typeface="+mn-ea"/>
              </a:rPr>
              <a:t>#</a:t>
            </a:r>
            <a:r>
              <a:rPr lang="zh-CN" altLang="en-US" sz="2400" dirty="0">
                <a:sym typeface="+mn-ea"/>
              </a:rPr>
              <a:t>#将软盘上ext2格式的文件系统以只读方式安装</a:t>
            </a:r>
            <a:endParaRPr lang="zh-CN" altLang="en-US" sz="2400" dirty="0"/>
          </a:p>
          <a:p>
            <a:pPr lvl="1" eaLnBrk="1" hangingPunct="1"/>
            <a:r>
              <a:rPr lang="zh-CN" altLang="en-US" sz="2100" dirty="0"/>
              <a:t># mount -t vfat /dev/sdc /mnt/fd</a:t>
            </a:r>
          </a:p>
          <a:p>
            <a:pPr eaLnBrk="1" hangingPunct="1"/>
            <a:r>
              <a:rPr lang="en-US" altLang="zh-CN" sz="2400" dirty="0">
                <a:sym typeface="+mn-ea"/>
              </a:rPr>
              <a:t>#</a:t>
            </a:r>
            <a:r>
              <a:rPr lang="zh-CN" altLang="en-US" sz="2400" dirty="0">
                <a:sym typeface="+mn-ea"/>
              </a:rPr>
              <a:t>#将光盘安装在目录/mnt/crcom上</a:t>
            </a:r>
            <a:endParaRPr lang="zh-CN" altLang="en-US" sz="2400" dirty="0"/>
          </a:p>
          <a:p>
            <a:pPr lvl="1" eaLnBrk="1" hangingPunct="1"/>
            <a:r>
              <a:rPr lang="zh-CN" altLang="en-US" sz="2100" dirty="0"/>
              <a:t># mount /dev/cdrom /mnt/cdrom</a:t>
            </a:r>
          </a:p>
          <a:p>
            <a:pPr eaLnBrk="1" hangingPunct="1"/>
            <a:endParaRPr lang="zh-CN" altLang="en-US" sz="2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p:cNvSpPr>
          <p:nvPr>
            <p:ph type="title"/>
          </p:nvPr>
        </p:nvSpPr>
        <p:spPr/>
        <p:txBody>
          <a:bodyPr vert="horz" wrap="square" lIns="91440" tIns="45720" rIns="91440" bIns="45720" anchor="b"/>
          <a:lstStyle/>
          <a:p>
            <a:pPr eaLnBrk="1" hangingPunct="1"/>
            <a:r>
              <a:rPr lang="zh-CN" altLang="en-US" sz="4000" dirty="0"/>
              <a:t>2．文件系统卸载（umount/eject）</a:t>
            </a:r>
          </a:p>
        </p:txBody>
      </p:sp>
      <p:sp>
        <p:nvSpPr>
          <p:cNvPr id="90114" name="内容占位符 2"/>
          <p:cNvSpPr>
            <a:spLocks noGrp="1"/>
          </p:cNvSpPr>
          <p:nvPr>
            <p:ph idx="1"/>
          </p:nvPr>
        </p:nvSpPr>
        <p:spPr/>
        <p:txBody>
          <a:bodyPr vert="horz" wrap="square" lIns="91440" tIns="45720" rIns="91440" bIns="45720" anchor="t"/>
          <a:lstStyle/>
          <a:p>
            <a:pPr eaLnBrk="1" hangingPunct="1"/>
            <a:r>
              <a:rPr lang="zh-CN" altLang="en-US" sz="2400" dirty="0"/>
              <a:t>拆卸已经安装文件系统的任务由umount完成。</a:t>
            </a:r>
          </a:p>
          <a:p>
            <a:pPr eaLnBrk="1" hangingPunct="1"/>
            <a:r>
              <a:rPr lang="zh-CN" altLang="en-US" sz="2400" dirty="0"/>
              <a:t>若是软盘、U盘和移动硬盘等移动设备，在取走设备前必须拆卸。</a:t>
            </a:r>
          </a:p>
          <a:p>
            <a:pPr eaLnBrk="1" hangingPunct="1"/>
            <a:r>
              <a:rPr lang="zh-CN" altLang="en-US" sz="2400" dirty="0"/>
              <a:t>eject专用于拆卸光盘和U盘等移动设备。</a:t>
            </a:r>
          </a:p>
          <a:p>
            <a:pPr eaLnBrk="1" hangingPunct="1"/>
            <a:r>
              <a:rPr lang="zh-CN" altLang="en-US" sz="2400" dirty="0"/>
              <a:t>用法为：</a:t>
            </a:r>
          </a:p>
          <a:p>
            <a:pPr eaLnBrk="1" hangingPunct="1"/>
            <a:r>
              <a:rPr lang="zh-CN" altLang="en-US" sz="2400" dirty="0"/>
              <a:t>umount [options] {dir|device}</a:t>
            </a:r>
          </a:p>
          <a:p>
            <a:pPr eaLnBrk="1" hangingPunct="1"/>
            <a:r>
              <a:rPr lang="zh-CN" altLang="en-US" sz="2400" dirty="0"/>
              <a:t>eject [options] [dir|device]</a:t>
            </a:r>
          </a:p>
          <a:p>
            <a:pPr eaLnBrk="1" hangingPunct="1"/>
            <a:r>
              <a:rPr lang="zh-CN" altLang="en-US" sz="2400" dirty="0"/>
              <a:t>device为设备；dir为安装点。</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p:cNvSpPr>
          <p:nvPr>
            <p:ph type="title"/>
          </p:nvPr>
        </p:nvSpPr>
        <p:spPr/>
        <p:txBody>
          <a:bodyPr vert="horz" wrap="square" lIns="91440" tIns="45720" rIns="91440" bIns="45720" anchor="b"/>
          <a:lstStyle/>
          <a:p>
            <a:pPr eaLnBrk="1" hangingPunct="1"/>
            <a:r>
              <a:rPr lang="zh-CN" altLang="en-US" dirty="0"/>
              <a:t>文件系统卸载示例</a:t>
            </a:r>
          </a:p>
        </p:txBody>
      </p:sp>
      <p:sp>
        <p:nvSpPr>
          <p:cNvPr id="91138" name="内容占位符 2"/>
          <p:cNvSpPr>
            <a:spLocks noGrp="1"/>
          </p:cNvSpPr>
          <p:nvPr>
            <p:ph idx="1"/>
          </p:nvPr>
        </p:nvSpPr>
        <p:spPr/>
        <p:txBody>
          <a:bodyPr vert="horz" wrap="square" lIns="91440" tIns="45720" rIns="91440" bIns="45720" anchor="t"/>
          <a:lstStyle/>
          <a:p>
            <a:pPr eaLnBrk="1" hangingPunct="1"/>
            <a:r>
              <a:rPr lang="zh-CN" altLang="en-US" sz="2400" dirty="0"/>
              <a:t>设设备/dev/sdb1上的文件系统被安装在/mnt/usb上，则可用两种方法拆卸它：</a:t>
            </a:r>
          </a:p>
          <a:p>
            <a:pPr eaLnBrk="1" hangingPunct="1"/>
            <a:r>
              <a:rPr lang="zh-CN" altLang="en-US" sz="2400" dirty="0"/>
              <a:t>  #umount /dev/sdb1		或</a:t>
            </a:r>
          </a:p>
          <a:p>
            <a:pPr eaLnBrk="1" hangingPunct="1"/>
            <a:r>
              <a:rPr lang="zh-CN" altLang="en-US" sz="2400" dirty="0"/>
              <a:t>  #umount /mnt/usb</a:t>
            </a:r>
          </a:p>
          <a:p>
            <a:pPr eaLnBrk="1" hangingPunct="1"/>
            <a:r>
              <a:rPr lang="zh-CN" altLang="en-US" sz="2400" dirty="0"/>
              <a:t>若有用户正在已安装的目录工作，拆卸时会出现“device is busy”信息。解决问题的办法是让工作者离开此目录，然后再拆卸。</a:t>
            </a:r>
          </a:p>
          <a:p>
            <a:pPr eaLnBrk="1" hangingPunct="1"/>
            <a:r>
              <a:rPr lang="zh-CN" altLang="en-US" sz="2400" dirty="0"/>
              <a:t>当光盘被成功安装后，直到被拆卸后，光驱将无法再打开，若要打开光驱，则必须首先卸载光驱设备。</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p:cNvSpPr>
          <p:nvPr>
            <p:ph type="title"/>
          </p:nvPr>
        </p:nvSpPr>
        <p:spPr/>
        <p:txBody>
          <a:bodyPr vert="horz" wrap="square" lIns="91440" tIns="45720" rIns="91440" bIns="45720" anchor="b"/>
          <a:lstStyle/>
          <a:p>
            <a:r>
              <a:rPr lang="zh-CN" altLang="en-US" dirty="0"/>
              <a:t>eject</a:t>
            </a:r>
          </a:p>
        </p:txBody>
      </p:sp>
      <p:sp>
        <p:nvSpPr>
          <p:cNvPr id="92162" name="内容占位符 2"/>
          <p:cNvSpPr>
            <a:spLocks noGrp="1"/>
          </p:cNvSpPr>
          <p:nvPr>
            <p:ph idx="1"/>
          </p:nvPr>
        </p:nvSpPr>
        <p:spPr/>
        <p:txBody>
          <a:bodyPr vert="horz" wrap="square" lIns="91440" tIns="45720" rIns="91440" bIns="45720" anchor="t"/>
          <a:lstStyle/>
          <a:p>
            <a:pPr eaLnBrk="1" hangingPunct="1"/>
            <a:r>
              <a:rPr lang="zh-CN" altLang="en-US" dirty="0"/>
              <a:t>与umount具有相同功能的命令是eject，但它专用于拆卸诸如光盘和U盘等移动设备。用法是：</a:t>
            </a:r>
            <a:endParaRPr lang="en-US" altLang="zh-CN" dirty="0"/>
          </a:p>
          <a:p>
            <a:pPr lvl="1" eaLnBrk="1" hangingPunct="1"/>
            <a:r>
              <a:rPr lang="en-US" altLang="zh-CN" dirty="0"/>
              <a:t>eject [options] device|mountpoint</a:t>
            </a:r>
          </a:p>
          <a:p>
            <a:pPr eaLnBrk="1" hangingPunct="1"/>
            <a:r>
              <a:rPr lang="zh-CN" altLang="en-US" dirty="0"/>
              <a:t>拆卸光盘，最简单的方法是执行命令</a:t>
            </a:r>
          </a:p>
          <a:p>
            <a:pPr lvl="1" eaLnBrk="1" hangingPunct="1"/>
            <a:r>
              <a:rPr lang="zh-CN" altLang="en-US" dirty="0"/>
              <a:t># eject</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title"/>
          </p:nvPr>
        </p:nvSpPr>
        <p:spPr/>
        <p:txBody>
          <a:bodyPr anchor="b"/>
          <a:lstStyle/>
          <a:p>
            <a:r>
              <a:rPr lang="zh-CN" altLang="en-US"/>
              <a:t>2．权限的数字表示</a:t>
            </a:r>
          </a:p>
        </p:txBody>
      </p:sp>
      <p:sp>
        <p:nvSpPr>
          <p:cNvPr id="13314" name="内容占位符 2"/>
          <p:cNvSpPr>
            <a:spLocks noGrp="1"/>
          </p:cNvSpPr>
          <p:nvPr>
            <p:ph idx="1"/>
          </p:nvPr>
        </p:nvSpPr>
        <p:spPr>
          <a:xfrm>
            <a:off x="823913" y="2017713"/>
            <a:ext cx="8047037" cy="4114800"/>
          </a:xfrm>
        </p:spPr>
        <p:txBody>
          <a:bodyPr anchor="t"/>
          <a:lstStyle/>
          <a:p>
            <a:r>
              <a:rPr lang="zh-CN" altLang="en-US" sz="2400"/>
              <a:t>在数字方式表示下，某类用户对文件或目录的访问权限可用一个三位二进制数来表示。</a:t>
            </a:r>
          </a:p>
          <a:p>
            <a:r>
              <a:rPr lang="zh-CN" altLang="en-US" sz="2400"/>
              <a:t>在字符串表示时，若具有某个权限，则对应位为1，否则为0，这样该类用户的权限就可表示为三位二进制数，其值为不大于7的整数，因此可作为八进制数。</a:t>
            </a:r>
          </a:p>
          <a:p>
            <a:r>
              <a:rPr lang="zh-CN" altLang="en-US" sz="2400"/>
              <a:t>例如，/bin/bash的权限为rwxr-xr-x，它的主、组和其他人的权限分别为rwx、r-x和r-x，表示为二进制数为111、101和101，对应八进制数为7、5和5。此时，可以说/bin/bash的权限为755。</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p:cNvSpPr>
          <p:nvPr>
            <p:ph type="title"/>
          </p:nvPr>
        </p:nvSpPr>
        <p:spPr/>
        <p:txBody>
          <a:bodyPr vert="horz" wrap="square" lIns="91440" tIns="45720" rIns="91440" bIns="45720" anchor="b"/>
          <a:lstStyle/>
          <a:p>
            <a:pPr eaLnBrk="1" hangingPunct="1"/>
            <a:r>
              <a:rPr lang="zh-CN" altLang="en-US" dirty="0"/>
              <a:t>3．映像文件的挂载</a:t>
            </a:r>
          </a:p>
        </p:txBody>
      </p:sp>
      <p:sp>
        <p:nvSpPr>
          <p:cNvPr id="93186" name="内容占位符 2"/>
          <p:cNvSpPr>
            <a:spLocks noGrp="1"/>
          </p:cNvSpPr>
          <p:nvPr>
            <p:ph idx="1"/>
          </p:nvPr>
        </p:nvSpPr>
        <p:spPr/>
        <p:txBody>
          <a:bodyPr vert="horz" wrap="square" lIns="91440" tIns="45720" rIns="91440" bIns="45720" anchor="t"/>
          <a:lstStyle/>
          <a:p>
            <a:pPr eaLnBrk="1" hangingPunct="1"/>
            <a:r>
              <a:rPr lang="zh-CN" altLang="en-US" sz="2400" dirty="0"/>
              <a:t>安装设备上的文件系统是和某个设备密切相关的，安装一个文件系统的映像文件使用什么设备呢？系统提供的loop设备可用于此目的。将映像文件挂载或安装到文件系统时需要使用-o参数和loop设备（现在已不是必须的）。方法是：</a:t>
            </a:r>
          </a:p>
          <a:p>
            <a:pPr lvl="1" eaLnBrk="1" hangingPunct="1"/>
            <a:r>
              <a:rPr lang="zh-CN" altLang="en-US" sz="2100" dirty="0"/>
              <a:t>mount -t fstype -o loop[=loop_dev] fs_img mnt_dir</a:t>
            </a:r>
          </a:p>
          <a:p>
            <a:pPr eaLnBrk="1" hangingPunct="1"/>
            <a:r>
              <a:rPr lang="zh-CN" altLang="en-US" sz="2400" dirty="0"/>
              <a:t>这里的loop_dev为/dev/目录下的文件（loop0~loop7或少或多）。安装时，可只使用-o loop参数而不指定loop设备，由mount自行查找可供使用的空闲设备。</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p:cNvSpPr>
          <p:nvPr>
            <p:ph type="title"/>
          </p:nvPr>
        </p:nvSpPr>
        <p:spPr/>
        <p:txBody>
          <a:bodyPr vert="horz" wrap="square" lIns="91440" tIns="45720" rIns="91440" bIns="45720" anchor="b"/>
          <a:lstStyle/>
          <a:p>
            <a:pPr eaLnBrk="1" hangingPunct="1"/>
            <a:r>
              <a:rPr lang="zh-CN" altLang="en-US" dirty="0"/>
              <a:t>映像文件挂载示例</a:t>
            </a:r>
          </a:p>
        </p:txBody>
      </p:sp>
      <p:sp>
        <p:nvSpPr>
          <p:cNvPr id="94210" name="内容占位符 2"/>
          <p:cNvSpPr>
            <a:spLocks noGrp="1"/>
          </p:cNvSpPr>
          <p:nvPr>
            <p:ph idx="1"/>
          </p:nvPr>
        </p:nvSpPr>
        <p:spPr>
          <a:xfrm>
            <a:off x="790575" y="2018030"/>
            <a:ext cx="8164830" cy="4114800"/>
          </a:xfrm>
        </p:spPr>
        <p:txBody>
          <a:bodyPr vert="horz" wrap="square" lIns="91440" tIns="45720" rIns="91440" bIns="45720" anchor="t"/>
          <a:lstStyle/>
          <a:p>
            <a:pPr eaLnBrk="1" hangingPunct="1"/>
            <a:r>
              <a:rPr lang="zh-CN" altLang="en-US" sz="2400" dirty="0"/>
              <a:t>（1）将软盘映像文件mydos上的DOS文件系统安装到/mnt/fd</a:t>
            </a:r>
          </a:p>
          <a:p>
            <a:pPr lvl="1" eaLnBrk="1" hangingPunct="1"/>
            <a:r>
              <a:rPr lang="zh-CN" altLang="en-US" sz="2100" dirty="0"/>
              <a:t># mount -t vfat -o loop mydos /mnt/fd</a:t>
            </a:r>
          </a:p>
          <a:p>
            <a:pPr eaLnBrk="1" hangingPunct="1"/>
            <a:r>
              <a:rPr lang="zh-CN" altLang="en-US" sz="2400" dirty="0"/>
              <a:t>（2）将光盘映像文件/tmp/myiso的内容复制到当前目录</a:t>
            </a:r>
          </a:p>
          <a:p>
            <a:pPr lvl="1" eaLnBrk="1" hangingPunct="1"/>
            <a:r>
              <a:rPr lang="zh-CN" altLang="en-US" sz="2100" dirty="0"/>
              <a:t># mount -t iso9660 -o loop /tmp/myiso /mnt/cdrom 	# 首先安装在目录/mnt/cdrom</a:t>
            </a:r>
          </a:p>
          <a:p>
            <a:pPr lvl="1" eaLnBrk="1" hangingPunct="1"/>
            <a:r>
              <a:rPr lang="zh-CN" altLang="en-US" sz="2100" dirty="0"/>
              <a:t># cp -r /tmp/myiso  . 	# 使用-r复制文件及目录   或</a:t>
            </a:r>
          </a:p>
          <a:p>
            <a:pPr lvl="1" eaLnBrk="1" hangingPunct="1"/>
            <a:r>
              <a:rPr lang="zh-CN" altLang="en-US" sz="2100" dirty="0"/>
              <a:t># cp -r /tmp/myiso/*  . 	# 请注意两者的区别</a:t>
            </a:r>
          </a:p>
          <a:p>
            <a:pPr lvl="1" eaLnBrk="1" hangingPunct="1"/>
            <a:r>
              <a:rPr lang="zh-CN" altLang="en-US" sz="2100" dirty="0"/>
              <a:t># umount /mnt/cdrom 	# 拆卸</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p:cNvSpPr>
            <a:spLocks noGrp="1"/>
          </p:cNvSpPr>
          <p:nvPr>
            <p:ph type="title"/>
          </p:nvPr>
        </p:nvSpPr>
        <p:spPr/>
        <p:txBody>
          <a:bodyPr vert="horz" wrap="square" lIns="91440" tIns="45720" rIns="91440" bIns="45720" anchor="b"/>
          <a:lstStyle/>
          <a:p>
            <a:pPr eaLnBrk="1" hangingPunct="1"/>
            <a:r>
              <a:rPr lang="zh-CN" altLang="en-US" dirty="0"/>
              <a:t>4．文件系统的自动挂载</a:t>
            </a:r>
          </a:p>
        </p:txBody>
      </p:sp>
      <p:sp>
        <p:nvSpPr>
          <p:cNvPr id="95234" name="内容占位符 2"/>
          <p:cNvSpPr>
            <a:spLocks noGrp="1"/>
          </p:cNvSpPr>
          <p:nvPr>
            <p:ph idx="1"/>
          </p:nvPr>
        </p:nvSpPr>
        <p:spPr/>
        <p:txBody>
          <a:bodyPr vert="horz" wrap="square" lIns="91440" tIns="45720" rIns="91440" bIns="45720" anchor="t"/>
          <a:lstStyle/>
          <a:p>
            <a:pPr eaLnBrk="1" hangingPunct="1"/>
            <a:r>
              <a:rPr lang="zh-CN" altLang="en-US" sz="2400" dirty="0"/>
              <a:t>1）功能及配置文件</a:t>
            </a:r>
          </a:p>
          <a:p>
            <a:pPr eaLnBrk="1" hangingPunct="1"/>
            <a:r>
              <a:rPr lang="zh-CN" altLang="en-US" sz="2400" dirty="0"/>
              <a:t>控制设备自动挂载的配置文件为/etc/fstab，按传统做法，能够自动挂载的设备或文件系统都必须在此文件中定义。/etc/fstab的结构为：</a:t>
            </a:r>
          </a:p>
          <a:p>
            <a:pPr eaLnBrk="1" hangingPunct="1"/>
            <a:endParaRPr lang="zh-CN" altLang="en-US" sz="2400" dirty="0"/>
          </a:p>
          <a:p>
            <a:pPr eaLnBrk="1" hangingPunct="1"/>
            <a:r>
              <a:rPr lang="zh-CN" altLang="en-US" sz="2400" dirty="0"/>
              <a:t>&lt;filesystem&gt; &lt;mount_point&gt; &lt;fstype&gt; &lt;options&gt; &lt;dump&gt; &lt;pass&gt;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a:spLocks noGrp="1"/>
          </p:cNvSpPr>
          <p:nvPr>
            <p:ph type="title"/>
          </p:nvPr>
        </p:nvSpPr>
        <p:spPr/>
        <p:txBody>
          <a:bodyPr vert="horz" wrap="square" lIns="91440" tIns="45720" rIns="91440" bIns="45720" anchor="b"/>
          <a:lstStyle/>
          <a:p>
            <a:pPr eaLnBrk="1" hangingPunct="1"/>
            <a:r>
              <a:rPr lang="zh-CN" altLang="en-US" dirty="0"/>
              <a:t>/etc/fstab结构</a:t>
            </a:r>
          </a:p>
        </p:txBody>
      </p:sp>
      <p:graphicFrame>
        <p:nvGraphicFramePr>
          <p:cNvPr id="2" name="表格 -1"/>
          <p:cNvGraphicFramePr>
            <a:graphicFrameLocks noGrp="1"/>
          </p:cNvGraphicFramePr>
          <p:nvPr>
            <p:custDataLst>
              <p:tags r:id="rId1"/>
            </p:custDataLst>
          </p:nvPr>
        </p:nvGraphicFramePr>
        <p:xfrm>
          <a:off x="827088" y="2060575"/>
          <a:ext cx="7921129" cy="3671618"/>
        </p:xfrm>
        <a:graphic>
          <a:graphicData uri="http://schemas.openxmlformats.org/drawingml/2006/table">
            <a:tbl>
              <a:tblPr/>
              <a:tblGrid>
                <a:gridCol w="1899315">
                  <a:extLst>
                    <a:ext uri="{9D8B030D-6E8A-4147-A177-3AD203B41FA5}">
                      <a16:colId xmlns:a16="http://schemas.microsoft.com/office/drawing/2014/main" val="20000"/>
                    </a:ext>
                  </a:extLst>
                </a:gridCol>
                <a:gridCol w="6021814">
                  <a:extLst>
                    <a:ext uri="{9D8B030D-6E8A-4147-A177-3AD203B41FA5}">
                      <a16:colId xmlns:a16="http://schemas.microsoft.com/office/drawing/2014/main" val="20001"/>
                    </a:ext>
                  </a:extLst>
                </a:gridCol>
              </a:tblGrid>
              <a:tr h="45895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filesystem</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要挂载的文件系统或设备</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95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mount_point</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安装位置</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95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fstype</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文件系统类型</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790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options</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安装选项。可同时使用多个选项，选项间用逗号分隔。通用部分选项参见表</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5-13</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95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dump</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备份标志</a:t>
                      </a:r>
                      <a:r>
                        <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0" lang="en-US" altLang="zh-CN"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cs typeface="+mn-cs"/>
                        </a:rPr>
                        <a:t>-</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不备份，</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备份。</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Dump</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使用</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1790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pass</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开机时系统自动检查的顺序</a:t>
                      </a:r>
                      <a:r>
                        <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fsck</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使用。</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不检查，</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检查，</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其他</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1"/>
          <p:cNvSpPr>
            <a:spLocks noGrp="1"/>
          </p:cNvSpPr>
          <p:nvPr>
            <p:ph type="title"/>
          </p:nvPr>
        </p:nvSpPr>
        <p:spPr/>
        <p:txBody>
          <a:bodyPr vert="horz" wrap="square" lIns="91440" tIns="45720" rIns="91440" bIns="45720" anchor="b"/>
          <a:lstStyle/>
          <a:p>
            <a:pPr eaLnBrk="1" hangingPunct="1"/>
            <a:r>
              <a:rPr lang="zh-CN" altLang="en-US" dirty="0"/>
              <a:t>/etc/fstab文件挂载部分选项</a:t>
            </a:r>
          </a:p>
        </p:txBody>
      </p:sp>
      <p:graphicFrame>
        <p:nvGraphicFramePr>
          <p:cNvPr id="2" name="表格 -1"/>
          <p:cNvGraphicFramePr>
            <a:graphicFrameLocks noGrp="1"/>
          </p:cNvGraphicFramePr>
          <p:nvPr>
            <p:custDataLst>
              <p:tags r:id="rId1"/>
            </p:custDataLst>
          </p:nvPr>
        </p:nvGraphicFramePr>
        <p:xfrm>
          <a:off x="1187450" y="1916113"/>
          <a:ext cx="6264696" cy="4320467"/>
        </p:xfrm>
        <a:graphic>
          <a:graphicData uri="http://schemas.openxmlformats.org/drawingml/2006/table">
            <a:tbl>
              <a:tblPr/>
              <a:tblGrid>
                <a:gridCol w="994662">
                  <a:extLst>
                    <a:ext uri="{9D8B030D-6E8A-4147-A177-3AD203B41FA5}">
                      <a16:colId xmlns:a16="http://schemas.microsoft.com/office/drawing/2014/main" val="20000"/>
                    </a:ext>
                  </a:extLst>
                </a:gridCol>
                <a:gridCol w="5270034">
                  <a:extLst>
                    <a:ext uri="{9D8B030D-6E8A-4147-A177-3AD203B41FA5}">
                      <a16:colId xmlns:a16="http://schemas.microsoft.com/office/drawing/2014/main" val="20001"/>
                    </a:ext>
                  </a:extLst>
                </a:gridCol>
              </a:tblGrid>
              <a:tr h="22739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选    项</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明</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739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defaults</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默认值。选项包括</a:t>
                      </a:r>
                      <a:r>
                        <a:rPr kumimoji="0" lang="en-US" altLang="zh-CN" sz="1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rw</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suid</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dev</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exec</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auto</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nouser</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async</a:t>
                      </a:r>
                      <a:endPar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739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async</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以异步方式处理文件系统的</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I/O</a:t>
                      </a:r>
                      <a:endPar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739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Sync</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以同步方式处理文件系统的</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I/O</a:t>
                      </a:r>
                      <a:endPar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739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auto</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可使用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自动安装，开机时也会自动安装</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739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noauto</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非</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auto</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。使用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时不能自动安装，开机时也不自动安装</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739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dev</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可解读文件系统上的字符或块设备</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739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nodev</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不可解读文件系统上的字符或块设备</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739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exec</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可执行文件系统的二进制文件</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739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noexec</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不可执行文件系统的二进制文件</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739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suid</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启用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suid</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sgid</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属性</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2739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nosuid</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禁用</a:t>
                      </a:r>
                      <a:r>
                        <a:rPr kumimoji="0" lang="en-US" altLang="zh-CN" sz="1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suid</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sgid</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属性</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2739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user</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允许用户</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user</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挂载此文件系统，系统默认时只让</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root</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使用</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2739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nouser</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禁止一般用户挂载此文件系统</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2739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users</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使一般用户可挂载此文件系统，用于桌面环境</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2739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rw</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以读写方式挂载</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2739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ro</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以只读方式挂载</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2739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atime</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存取文件时，更新</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节点存取时间。此为默认动作</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2739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noatime</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179705" algn="l" defTabSz="914400" rtl="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存取文件时，不更新</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节点存取时间</a:t>
                      </a:r>
                    </a:p>
                  </a:txBody>
                  <a:tcPr marL="0" marR="0" marT="0" marB="1"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
          <p:cNvSpPr>
            <a:spLocks noGrp="1"/>
          </p:cNvSpPr>
          <p:nvPr>
            <p:ph type="title"/>
          </p:nvPr>
        </p:nvSpPr>
        <p:spPr/>
        <p:txBody>
          <a:bodyPr vert="horz" wrap="square" lIns="91440" tIns="45720" rIns="91440" bIns="45720" anchor="b"/>
          <a:lstStyle/>
          <a:p>
            <a:pPr eaLnBrk="1" hangingPunct="1"/>
            <a:r>
              <a:rPr lang="zh-CN" altLang="en-US" dirty="0"/>
              <a:t>2）文件系统自动挂载实例</a:t>
            </a:r>
          </a:p>
        </p:txBody>
      </p:sp>
      <p:sp>
        <p:nvSpPr>
          <p:cNvPr id="98306" name="内容占位符 2"/>
          <p:cNvSpPr>
            <a:spLocks noGrp="1"/>
          </p:cNvSpPr>
          <p:nvPr>
            <p:ph idx="1"/>
          </p:nvPr>
        </p:nvSpPr>
        <p:spPr/>
        <p:txBody>
          <a:bodyPr vert="horz" wrap="square" lIns="91440" tIns="45720" rIns="91440" bIns="45720" anchor="t"/>
          <a:lstStyle/>
          <a:p>
            <a:pPr eaLnBrk="1" hangingPunct="1"/>
            <a:r>
              <a:rPr lang="zh-CN" altLang="en-US" sz="2000" dirty="0"/>
              <a:t>设Win的D:盘所对应的设备为/dev/hda5，其上的文件系统为fat格式，则可通过命令</a:t>
            </a:r>
          </a:p>
          <a:p>
            <a:pPr eaLnBrk="1" hangingPunct="1"/>
            <a:r>
              <a:rPr lang="zh-CN" altLang="en-US" sz="2000" dirty="0"/>
              <a:t>#mount /dev/hda5 /mnt/</a:t>
            </a:r>
          </a:p>
          <a:p>
            <a:pPr eaLnBrk="1" hangingPunct="1"/>
            <a:r>
              <a:rPr lang="zh-CN" altLang="en-US" sz="2000" dirty="0"/>
              <a:t>将其安装在/mnt/目录。也可以通过设置开机自动安装的办法将其安装在/mnt/wind目录，方法如下：</a:t>
            </a:r>
          </a:p>
          <a:p>
            <a:pPr eaLnBrk="1" hangingPunct="1"/>
            <a:r>
              <a:rPr lang="zh-CN" altLang="en-US" sz="2000" dirty="0"/>
              <a:t>（1）创建一个安装点/mnt/wind</a:t>
            </a:r>
          </a:p>
          <a:p>
            <a:pPr eaLnBrk="1" hangingPunct="1"/>
            <a:r>
              <a:rPr lang="zh-CN" altLang="en-US" sz="2000" dirty="0"/>
              <a:t># mkdir -p /mnt/wind 	#只需创建1次，若已经存在，则不需再创建</a:t>
            </a:r>
          </a:p>
          <a:p>
            <a:pPr eaLnBrk="1" hangingPunct="1"/>
            <a:r>
              <a:rPr lang="zh-CN" altLang="en-US" sz="2000" dirty="0"/>
              <a:t>（2）编辑/etc/fstab文件，在其中增加一行，其内容为：</a:t>
            </a:r>
          </a:p>
          <a:p>
            <a:pPr eaLnBrk="1" hangingPunct="1"/>
            <a:r>
              <a:rPr lang="zh-CN" altLang="en-US" sz="2000" dirty="0"/>
              <a:t>/dev/hda5 /mnt/wind vfat rw  0  0</a:t>
            </a:r>
          </a:p>
          <a:p>
            <a:pPr eaLnBrk="1" hangingPunct="1"/>
            <a:r>
              <a:rPr lang="zh-CN" altLang="en-US" sz="2000" dirty="0"/>
              <a:t>配置完成后，每当系统重新启动后。</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1"/>
          <p:cNvSpPr>
            <a:spLocks noGrp="1"/>
          </p:cNvSpPr>
          <p:nvPr>
            <p:ph type="title"/>
          </p:nvPr>
        </p:nvSpPr>
        <p:spPr/>
        <p:txBody>
          <a:bodyPr vert="horz" wrap="square" lIns="91440" tIns="45720" rIns="91440" bIns="45720" anchor="b"/>
          <a:lstStyle/>
          <a:p>
            <a:pPr eaLnBrk="1" hangingPunct="1"/>
            <a:r>
              <a:rPr lang="zh-CN" altLang="en-US" sz="3200" dirty="0"/>
              <a:t>5．查找当前安装的文件系统（findmnt）</a:t>
            </a:r>
          </a:p>
        </p:txBody>
      </p:sp>
      <p:sp>
        <p:nvSpPr>
          <p:cNvPr id="99330" name="内容占位符 2"/>
          <p:cNvSpPr>
            <a:spLocks noGrp="1"/>
          </p:cNvSpPr>
          <p:nvPr>
            <p:ph idx="1"/>
          </p:nvPr>
        </p:nvSpPr>
        <p:spPr/>
        <p:txBody>
          <a:bodyPr vert="horz" wrap="square" lIns="91440" tIns="45720" rIns="91440" bIns="45720" anchor="t"/>
          <a:lstStyle/>
          <a:p>
            <a:pPr eaLnBrk="1" hangingPunct="1"/>
            <a:r>
              <a:rPr lang="zh-CN" altLang="en-US" sz="2400" dirty="0"/>
              <a:t>findmnt命令的作用是查找所有已经安装的文件系统或搜索文件系统，其用法为：</a:t>
            </a:r>
          </a:p>
          <a:p>
            <a:pPr eaLnBrk="1" hangingPunct="1"/>
            <a:r>
              <a:rPr lang="zh-CN" altLang="en-US" sz="2400" dirty="0"/>
              <a:t>  findmnt [options]</a:t>
            </a:r>
          </a:p>
          <a:p>
            <a:pPr eaLnBrk="1" hangingPunct="1"/>
            <a:r>
              <a:rPr lang="zh-CN" altLang="en-US" sz="2400" dirty="0"/>
              <a:t>  findmnt [options] device|mountpoint</a:t>
            </a:r>
          </a:p>
          <a:p>
            <a:pPr eaLnBrk="1" hangingPunct="1"/>
            <a:r>
              <a:rPr lang="zh-CN" altLang="en-US" sz="2400" dirty="0"/>
              <a:t>  findmnt [options] [--source] device [--target | --mountpoint] mountpoint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p:cNvSpPr>
          <p:nvPr>
            <p:ph type="title"/>
          </p:nvPr>
        </p:nvSpPr>
        <p:spPr/>
        <p:txBody>
          <a:bodyPr vert="horz" wrap="square" lIns="91440" tIns="45720" rIns="91440" bIns="45720" anchor="b"/>
          <a:lstStyle/>
          <a:p>
            <a:pPr eaLnBrk="1" hangingPunct="1"/>
            <a:r>
              <a:rPr lang="en-US" altLang="zh-CN" sz="3200" dirty="0"/>
              <a:t>f</a:t>
            </a:r>
            <a:r>
              <a:rPr lang="zh-CN" altLang="en-US" sz="3200" dirty="0"/>
              <a:t>indmnt的参数用选项</a:t>
            </a:r>
          </a:p>
        </p:txBody>
      </p:sp>
      <p:sp>
        <p:nvSpPr>
          <p:cNvPr id="100354" name="内容占位符 2"/>
          <p:cNvSpPr>
            <a:spLocks noGrp="1"/>
          </p:cNvSpPr>
          <p:nvPr>
            <p:ph idx="1"/>
          </p:nvPr>
        </p:nvSpPr>
        <p:spPr>
          <a:xfrm>
            <a:off x="742315" y="1802765"/>
            <a:ext cx="8213090" cy="4114800"/>
          </a:xfrm>
        </p:spPr>
        <p:txBody>
          <a:bodyPr vert="horz" wrap="square" lIns="91440" tIns="45720" rIns="91440" bIns="45720" anchor="t"/>
          <a:lstStyle/>
          <a:p>
            <a:pPr eaLnBrk="1" latinLnBrk="0" hangingPunct="1">
              <a:lnSpc>
                <a:spcPct val="150000"/>
              </a:lnSpc>
              <a:spcBef>
                <a:spcPts val="0"/>
              </a:spcBef>
            </a:pPr>
            <a:r>
              <a:rPr lang="zh-CN" altLang="en-US" sz="2000" dirty="0"/>
              <a:t>findmnt可以扫描/etc/fstab、/etc/mtab和/proc/self/mountinfo。</a:t>
            </a:r>
          </a:p>
          <a:p>
            <a:pPr eaLnBrk="1" latinLnBrk="0" hangingPunct="1">
              <a:lnSpc>
                <a:spcPct val="150000"/>
              </a:lnSpc>
              <a:spcBef>
                <a:spcPts val="0"/>
              </a:spcBef>
            </a:pPr>
            <a:r>
              <a:rPr lang="zh-CN" altLang="en-US" sz="2000" dirty="0"/>
              <a:t>device为用于指定源设备，可以是设备名，主、次设备号，LABEL=label，UUID=uuid，PARTLABEL=label或PARTUUID=uuid。mountpoint为安装点。</a:t>
            </a:r>
          </a:p>
          <a:p>
            <a:pPr eaLnBrk="1" latinLnBrk="0" hangingPunct="1">
              <a:lnSpc>
                <a:spcPct val="150000"/>
              </a:lnSpc>
              <a:spcBef>
                <a:spcPts val="0"/>
              </a:spcBef>
            </a:pPr>
            <a:r>
              <a:rPr lang="zh-CN" altLang="en-US" sz="2000" dirty="0"/>
              <a:t>选项-l/--list让其以列表方式输出（默认以树状方式显示）；--D/-df：产生df命令输出格式的输出；-r/--raw：原始方式输出；-s/--fstab：输出/etc/fstab；-t/--types list：指定文件系统类型；-T/--target path：指定挂载路径；-M/--mountpoint path：指定安装路径；-m/--mtab：搜索/etc/mtab；-k/--kernel：指定搜索/proc/self/mountinfo。</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1"/>
          <p:cNvSpPr>
            <a:spLocks noGrp="1"/>
          </p:cNvSpPr>
          <p:nvPr>
            <p:ph type="title"/>
          </p:nvPr>
        </p:nvSpPr>
        <p:spPr/>
        <p:txBody>
          <a:bodyPr vert="horz" wrap="square" lIns="91440" tIns="45720" rIns="91440" bIns="45720" anchor="b"/>
          <a:lstStyle/>
          <a:p>
            <a:pPr eaLnBrk="1" hangingPunct="1"/>
            <a:r>
              <a:rPr lang="zh-CN" altLang="en-US" sz="3200" dirty="0"/>
              <a:t>findmnt的应用示例</a:t>
            </a:r>
          </a:p>
        </p:txBody>
      </p:sp>
      <p:sp>
        <p:nvSpPr>
          <p:cNvPr id="101378" name="内容占位符 2"/>
          <p:cNvSpPr>
            <a:spLocks noGrp="1"/>
          </p:cNvSpPr>
          <p:nvPr>
            <p:ph idx="1"/>
          </p:nvPr>
        </p:nvSpPr>
        <p:spPr/>
        <p:txBody>
          <a:bodyPr vert="horz" wrap="square" lIns="91440" tIns="45720" rIns="91440" bIns="45720" anchor="t"/>
          <a:lstStyle/>
          <a:p>
            <a:pPr eaLnBrk="1" hangingPunct="1"/>
            <a:r>
              <a:rPr lang="zh-CN" altLang="en-US" sz="2000" dirty="0"/>
              <a:t># findmnt 		#树状方式列出所有已经挂载的文件系统</a:t>
            </a:r>
          </a:p>
          <a:p>
            <a:pPr eaLnBrk="1" hangingPunct="1"/>
            <a:r>
              <a:rPr lang="zh-CN" altLang="en-US" sz="2000" dirty="0"/>
              <a:t># findmnt -l 	</a:t>
            </a:r>
            <a:r>
              <a:rPr lang="en-US" altLang="zh-CN" sz="2000" dirty="0"/>
              <a:t>	</a:t>
            </a:r>
            <a:r>
              <a:rPr lang="zh-CN" altLang="en-US" sz="2000" dirty="0"/>
              <a:t>#表状方式列出所有已经挂载的文件系统</a:t>
            </a:r>
          </a:p>
          <a:p>
            <a:pPr eaLnBrk="1" hangingPunct="1"/>
            <a:r>
              <a:rPr lang="zh-CN" altLang="en-US" sz="2000" dirty="0"/>
              <a:t># findmnt --df 	#产生df命令格式的输出</a:t>
            </a:r>
          </a:p>
          <a:p>
            <a:pPr eaLnBrk="1" hangingPunct="1"/>
            <a:r>
              <a:rPr lang="zh-CN" altLang="en-US" sz="2000" dirty="0"/>
              <a:t># findmnt --raw 	#原始方式输出</a:t>
            </a:r>
          </a:p>
          <a:p>
            <a:pPr eaLnBrk="1" hangingPunct="1"/>
            <a:r>
              <a:rPr lang="zh-CN" altLang="en-US" sz="2000" dirty="0">
                <a:sym typeface="+mn-ea"/>
              </a:rPr>
              <a:t>#</a:t>
            </a:r>
            <a:r>
              <a:rPr lang="en-US" altLang="zh-CN" sz="2000" dirty="0">
                <a:sym typeface="+mn-ea"/>
              </a:rPr>
              <a:t>#</a:t>
            </a:r>
            <a:r>
              <a:rPr lang="zh-CN" altLang="en-US" sz="2000" dirty="0">
                <a:sym typeface="+mn-ea"/>
              </a:rPr>
              <a:t>输出所有已经挂载ext4和iso9660文件系统</a:t>
            </a:r>
            <a:endParaRPr lang="zh-CN" altLang="en-US" sz="2000" dirty="0"/>
          </a:p>
          <a:p>
            <a:pPr eaLnBrk="1" hangingPunct="1"/>
            <a:r>
              <a:rPr lang="zh-CN" altLang="en-US" sz="2000" dirty="0"/>
              <a:t># findmnt -t ext4,iso9660</a:t>
            </a:r>
          </a:p>
          <a:p>
            <a:pPr eaLnBrk="1" hangingPunct="1"/>
            <a:r>
              <a:rPr lang="zh-CN" altLang="en-US" sz="2000" dirty="0">
                <a:sym typeface="+mn-ea"/>
              </a:rPr>
              <a:t>#</a:t>
            </a:r>
            <a:r>
              <a:rPr lang="en-US" altLang="zh-CN" sz="2000" dirty="0">
                <a:sym typeface="+mn-ea"/>
              </a:rPr>
              <a:t>#</a:t>
            </a:r>
            <a:r>
              <a:rPr lang="zh-CN" altLang="en-US" sz="2000" dirty="0">
                <a:sym typeface="+mn-ea"/>
              </a:rPr>
              <a:t>输出/etc/fstab中定义的已经挂载的ext4文件系统</a:t>
            </a:r>
            <a:endParaRPr lang="zh-CN" altLang="en-US" sz="2000" dirty="0"/>
          </a:p>
          <a:p>
            <a:pPr eaLnBrk="1" hangingPunct="1"/>
            <a:r>
              <a:rPr lang="zh-CN" altLang="en-US" sz="2000" dirty="0"/>
              <a:t># findmnt --fstab -t ext4</a:t>
            </a:r>
          </a:p>
          <a:p>
            <a:pPr eaLnBrk="1" hangingPunct="1"/>
            <a:r>
              <a:rPr lang="zh-CN" altLang="en-US" sz="2000" dirty="0">
                <a:sym typeface="+mn-ea"/>
              </a:rPr>
              <a:t>#</a:t>
            </a:r>
            <a:r>
              <a:rPr lang="en-US" altLang="zh-CN" sz="2000" dirty="0">
                <a:sym typeface="+mn-ea"/>
              </a:rPr>
              <a:t>#</a:t>
            </a:r>
            <a:r>
              <a:rPr lang="zh-CN" altLang="en-US" sz="2000" dirty="0">
                <a:sym typeface="+mn-ea"/>
              </a:rPr>
              <a:t>检查光盘文件系统是否被安装。同findmnt -S /dev/sr0</a:t>
            </a:r>
            <a:endParaRPr lang="zh-CN" altLang="en-US" sz="2000" dirty="0"/>
          </a:p>
          <a:p>
            <a:pPr eaLnBrk="1" hangingPunct="1"/>
            <a:r>
              <a:rPr lang="zh-CN" altLang="en-US" sz="2000" dirty="0"/>
              <a:t># findmnt | grep /dev/sr0</a:t>
            </a:r>
          </a:p>
          <a:p>
            <a:pPr eaLnBrk="1" hangingPunct="1"/>
            <a:endParaRPr lang="zh-CN" altLang="en-US" sz="20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p:cNvSpPr>
          <p:nvPr>
            <p:ph type="title"/>
          </p:nvPr>
        </p:nvSpPr>
        <p:spPr>
          <a:xfrm>
            <a:off x="684213" y="214313"/>
            <a:ext cx="8351837" cy="1462087"/>
          </a:xfrm>
        </p:spPr>
        <p:txBody>
          <a:bodyPr vert="horz" wrap="square" lIns="91440" tIns="45720" rIns="91440" bIns="45720" anchor="b"/>
          <a:lstStyle/>
          <a:p>
            <a:pPr eaLnBrk="1" hangingPunct="1"/>
            <a:r>
              <a:rPr lang="zh-CN" altLang="en-US" dirty="0"/>
              <a:t>6．以裸方式使用文件系统或设备</a:t>
            </a:r>
          </a:p>
        </p:txBody>
      </p:sp>
      <p:sp>
        <p:nvSpPr>
          <p:cNvPr id="102402" name="内容占位符 2"/>
          <p:cNvSpPr>
            <a:spLocks noGrp="1"/>
          </p:cNvSpPr>
          <p:nvPr>
            <p:ph idx="1"/>
          </p:nvPr>
        </p:nvSpPr>
        <p:spPr/>
        <p:txBody>
          <a:bodyPr vert="horz" wrap="square" lIns="91440" tIns="45720" rIns="91440" bIns="45720" anchor="t"/>
          <a:lstStyle/>
          <a:p>
            <a:pPr eaLnBrk="1" hangingPunct="1"/>
            <a:r>
              <a:rPr lang="zh-CN" altLang="en-US" sz="2400" dirty="0"/>
              <a:t>1）裸设备的概念</a:t>
            </a:r>
          </a:p>
          <a:p>
            <a:pPr eaLnBrk="1" hangingPunct="1"/>
            <a:r>
              <a:rPr lang="zh-CN" altLang="en-US" sz="2400" dirty="0"/>
              <a:t>裸设备（Raw Device）是指没有文件系统的设备，例如，一个软盘、U盘、硬盘或一个硬盘分区等都可被看成一个裸设备。裸设备也叫原始设备。</a:t>
            </a:r>
          </a:p>
          <a:p>
            <a:pPr eaLnBrk="1" hangingPunct="1"/>
            <a:r>
              <a:rPr lang="zh-CN" altLang="en-US" sz="2400" dirty="0"/>
              <a:t>以裸或原始方式使用设备就是将设备直接作为文件来使用。</a:t>
            </a:r>
          </a:p>
          <a:p>
            <a:pPr eaLnBrk="1" hangingPunct="1"/>
            <a:r>
              <a:rPr lang="zh-CN" altLang="en-US" sz="2400" dirty="0"/>
              <a:t>除非用户目的特别明确，设备直接作为文件使用是危险的，因为系统把设备直接作为文件来使用时，会忽略其上的文件系统。</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dda72945-2c6e-4a6d-afd8-3ef594bb6512}"/>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92f605a2-0cf9-4b73-bd14-61bcb9f39374}"/>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641cdb05-a431-44df-98e1-cf2fbf77c578}"/>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baa62b09-754b-43e8-b019-492d83aa75c5}"/>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7118b8fe-ddab-405e-83ad-6e410b508efb}"/>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b8ea4d56-14ac-4d38-9482-7ec68766678e}"/>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330d8a30-7a00-4717-899a-d34c19b26a62}"/>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b8c49579-34eb-4b28-8007-5a5b677032cb}"/>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2e733aed-c146-491a-a4b0-14135e6cb7a8}"/>
</p:tagLst>
</file>

<file path=ppt/tags/tag18.xml><?xml version="1.0" encoding="utf-8"?>
<p:tagLst xmlns:a="http://schemas.openxmlformats.org/drawingml/2006/main" xmlns:r="http://schemas.openxmlformats.org/officeDocument/2006/relationships" xmlns:p="http://schemas.openxmlformats.org/presentationml/2006/main">
  <p:tag name="KSO_WM_UNIT_TABLE_BEAUTIFY" val="smartTable{af771f67-2c88-4def-9c35-2e7b44e893f4}"/>
</p:tagLst>
</file>

<file path=ppt/tags/tag19.xml><?xml version="1.0" encoding="utf-8"?>
<p:tagLst xmlns:a="http://schemas.openxmlformats.org/drawingml/2006/main" xmlns:r="http://schemas.openxmlformats.org/officeDocument/2006/relationships" xmlns:p="http://schemas.openxmlformats.org/presentationml/2006/main">
  <p:tag name="KSO_WM_UNIT_TABLE_BEAUTIFY" val="smartTable{e2949c22-c9f0-472d-8b90-cdfab541277f}"/>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9972fc98-8a76-481b-9a63-9b29666a5cec}"/>
</p:tagLst>
</file>

<file path=ppt/tags/tag20.xml><?xml version="1.0" encoding="utf-8"?>
<p:tagLst xmlns:a="http://schemas.openxmlformats.org/drawingml/2006/main" xmlns:r="http://schemas.openxmlformats.org/officeDocument/2006/relationships" xmlns:p="http://schemas.openxmlformats.org/presentationml/2006/main">
  <p:tag name="KSO_WM_UNIT_TABLE_BEAUTIFY" val="smartTable{8ea029ef-e74a-4045-8a2d-1618906d413a}"/>
</p:tagLst>
</file>

<file path=ppt/tags/tag21.xml><?xml version="1.0" encoding="utf-8"?>
<p:tagLst xmlns:a="http://schemas.openxmlformats.org/drawingml/2006/main" xmlns:r="http://schemas.openxmlformats.org/officeDocument/2006/relationships" xmlns:p="http://schemas.openxmlformats.org/presentationml/2006/main">
  <p:tag name="KSO_WM_UNIT_TABLE_BEAUTIFY" val="smartTable{295ae3ff-77f7-4d2b-b078-fdc83b06df85}"/>
</p:tagLst>
</file>

<file path=ppt/tags/tag22.xml><?xml version="1.0" encoding="utf-8"?>
<p:tagLst xmlns:a="http://schemas.openxmlformats.org/drawingml/2006/main" xmlns:r="http://schemas.openxmlformats.org/officeDocument/2006/relationships" xmlns:p="http://schemas.openxmlformats.org/presentationml/2006/main">
  <p:tag name="KSO_WM_UNIT_TABLE_BEAUTIFY" val="smartTable{7b0a0c0c-9de9-423f-9e22-e13bba933511}"/>
</p:tagLst>
</file>

<file path=ppt/tags/tag23.xml><?xml version="1.0" encoding="utf-8"?>
<p:tagLst xmlns:a="http://schemas.openxmlformats.org/drawingml/2006/main" xmlns:r="http://schemas.openxmlformats.org/officeDocument/2006/relationships" xmlns:p="http://schemas.openxmlformats.org/presentationml/2006/main">
  <p:tag name="KSO_WM_UNIT_TABLE_BEAUTIFY" val="smartTable{8643cbae-4dc8-4bcc-8397-111e570bacf3}"/>
</p:tagLst>
</file>

<file path=ppt/tags/tag24.xml><?xml version="1.0" encoding="utf-8"?>
<p:tagLst xmlns:a="http://schemas.openxmlformats.org/drawingml/2006/main" xmlns:r="http://schemas.openxmlformats.org/officeDocument/2006/relationships" xmlns:p="http://schemas.openxmlformats.org/presentationml/2006/main">
  <p:tag name="KSO_WM_UNIT_TABLE_BEAUTIFY" val="smartTable{33352e77-0bdb-4999-abff-3225927e119e}"/>
</p:tagLst>
</file>

<file path=ppt/tags/tag25.xml><?xml version="1.0" encoding="utf-8"?>
<p:tagLst xmlns:a="http://schemas.openxmlformats.org/drawingml/2006/main" xmlns:r="http://schemas.openxmlformats.org/officeDocument/2006/relationships" xmlns:p="http://schemas.openxmlformats.org/presentationml/2006/main">
  <p:tag name="KSO_WM_UNIT_TABLE_BEAUTIFY" val="smartTable{0eeb0d5f-0973-49b9-bfe9-8f1ac742e17b}"/>
</p:tagLst>
</file>

<file path=ppt/tags/tag26.xml><?xml version="1.0" encoding="utf-8"?>
<p:tagLst xmlns:a="http://schemas.openxmlformats.org/drawingml/2006/main" xmlns:r="http://schemas.openxmlformats.org/officeDocument/2006/relationships" xmlns:p="http://schemas.openxmlformats.org/presentationml/2006/main">
  <p:tag name="KSO_WM_UNIT_TABLE_BEAUTIFY" val="smartTable{1a579471-79a6-4011-b294-10271932b42d}"/>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b5720a43-0fa2-4e0f-a6b9-b3bac029954d}"/>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735c96e0-a34b-4484-8ec0-d9847d8e952c}"/>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52d57523-2b6a-4ff7-85a6-c90d1d4e5f81}"/>
  <p:tag name="TABLE_ENDDRAG_ORIGIN_RECT" val="645*150"/>
  <p:tag name="TABLE_ENDDRAG_RECT" val="37*294*645*150"/>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69fc02ce-10c0-4caa-b2f8-d3e7a558370a}"/>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ac1e632c-e725-4447-b325-039c45d55736}"/>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87feeab9-afdb-498d-b443-b0d0dadb7915}"/>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02d2acc0-2c34-4378-b154-07a222467b48}"/>
</p:tagLst>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72</TotalTime>
  <Words>18014</Words>
  <Application>Microsoft Office PowerPoint</Application>
  <PresentationFormat>全屏显示(4:3)</PresentationFormat>
  <Paragraphs>1644</Paragraphs>
  <Slides>167</Slides>
  <Notes>0</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167</vt:i4>
      </vt:variant>
    </vt:vector>
  </HeadingPairs>
  <TitlesOfParts>
    <vt:vector size="177" baseType="lpstr">
      <vt:lpstr>宋体</vt:lpstr>
      <vt:lpstr>Arial</vt:lpstr>
      <vt:lpstr>Calibri</vt:lpstr>
      <vt:lpstr>Tahoma</vt:lpstr>
      <vt:lpstr>Times New Roman</vt:lpstr>
      <vt:lpstr>Wingdings</vt:lpstr>
      <vt:lpstr>Blends</vt:lpstr>
      <vt:lpstr>1_Blends</vt:lpstr>
      <vt:lpstr>4_Blends</vt:lpstr>
      <vt:lpstr>5_Blends</vt:lpstr>
      <vt:lpstr>第5章  文件系统管理及使用</vt:lpstr>
      <vt:lpstr>5.1  文件系统权限及管理</vt:lpstr>
      <vt:lpstr>5.1  文件系统权限及管理</vt:lpstr>
      <vt:lpstr>5.1.1  三种权限</vt:lpstr>
      <vt:lpstr>5.1.2  三类人</vt:lpstr>
      <vt:lpstr>5.1.3  权限控制</vt:lpstr>
      <vt:lpstr>5.1.3  权限控制</vt:lpstr>
      <vt:lpstr>5.1.3  权限控制</vt:lpstr>
      <vt:lpstr>2．权限的数字表示</vt:lpstr>
      <vt:lpstr>2．权限的数字表示</vt:lpstr>
      <vt:lpstr>文件/bin/bash的权限表示</vt:lpstr>
      <vt:lpstr>5.1.4  默认权限与umask</vt:lpstr>
      <vt:lpstr>umask、文件和目录的默认权限</vt:lpstr>
      <vt:lpstr>5.2  权限管理命令</vt:lpstr>
      <vt:lpstr>5.2.1  设置文件创建掩码（umask）</vt:lpstr>
      <vt:lpstr>5.2.1  设置文件创建掩码（umask）</vt:lpstr>
      <vt:lpstr>5.2.2  改变文件的权限（chmod）</vt:lpstr>
      <vt:lpstr>2．参数说明</vt:lpstr>
      <vt:lpstr>3．使用示例</vt:lpstr>
      <vt:lpstr>5.2.3  改变文件的所有者（chown）</vt:lpstr>
      <vt:lpstr>2．参数说明</vt:lpstr>
      <vt:lpstr>3．使用示例</vt:lpstr>
      <vt:lpstr>5.2.4  改变文件的组（chgrp）</vt:lpstr>
      <vt:lpstr>5.2.5  ext2+文件系统的新增属性及其管理</vt:lpstr>
      <vt:lpstr>2．lsattr</vt:lpstr>
      <vt:lpstr>3．chattr</vt:lpstr>
      <vt:lpstr>ext2+新增属性管理示例</vt:lpstr>
      <vt:lpstr>5.3  微机硬盘的物理结构与分区划分</vt:lpstr>
      <vt:lpstr>5.3.1  主引导扇区与分区表</vt:lpstr>
      <vt:lpstr>主引导扇区的结构</vt:lpstr>
      <vt:lpstr>分区表的结构</vt:lpstr>
      <vt:lpstr>5.3.2  MBR格式硬盘结构</vt:lpstr>
      <vt:lpstr>MBR格式硬盘结构如图</vt:lpstr>
      <vt:lpstr>逻辑分区单向链</vt:lpstr>
      <vt:lpstr>MBR格式硬盘的局限</vt:lpstr>
      <vt:lpstr>5.3.3  GPT格式</vt:lpstr>
      <vt:lpstr>GPT格式的磁盘结构</vt:lpstr>
      <vt:lpstr>（1）MBR</vt:lpstr>
      <vt:lpstr>（2）GPT头及格式。</vt:lpstr>
      <vt:lpstr>（3）分区表项及格式。</vt:lpstr>
      <vt:lpstr>（4）其他</vt:lpstr>
      <vt:lpstr>5.4  文件系统管理</vt:lpstr>
      <vt:lpstr>5.4.1  UNIX/Linux支持的文件系统</vt:lpstr>
      <vt:lpstr>11．文件类型及表示</vt:lpstr>
      <vt:lpstr>1．msdos、umsdos、vfat、ntfs文件系统</vt:lpstr>
      <vt:lpstr>2．minix文件系统</vt:lpstr>
      <vt:lpstr>3．ext、ext2、ext3、ext4</vt:lpstr>
      <vt:lpstr>4．iso9660文件系统</vt:lpstr>
      <vt:lpstr>5．proc、sysfs</vt:lpstr>
      <vt:lpstr>6．sysv、xenix、xenix</vt:lpstr>
      <vt:lpstr>7．smbfs、cifs</vt:lpstr>
      <vt:lpstr>8．nfs</vt:lpstr>
      <vt:lpstr>9．jfs</vt:lpstr>
      <vt:lpstr>10．xfs</vt:lpstr>
      <vt:lpstr>5.4.2  UNIX/Linux系统使用的存储设备</vt:lpstr>
      <vt:lpstr>相关准备</vt:lpstr>
      <vt:lpstr>1．IDE硬盘存储设备</vt:lpstr>
      <vt:lpstr>2．SCSI存储设备</vt:lpstr>
      <vt:lpstr>3．USB存储设备</vt:lpstr>
      <vt:lpstr>4．光驱和刻录机</vt:lpstr>
      <vt:lpstr>5．软盘设备</vt:lpstr>
      <vt:lpstr>6．磁带设备</vt:lpstr>
      <vt:lpstr>5.4.3  磁盘分区管理与文件系统的创建</vt:lpstr>
      <vt:lpstr>1．使用fdisk和parted进行分区管理</vt:lpstr>
      <vt:lpstr>1）fdisk</vt:lpstr>
      <vt:lpstr>1）使用fdisk进行分区管理</vt:lpstr>
      <vt:lpstr>fdiskt 的交互式使用</vt:lpstr>
      <vt:lpstr>（3）使用fdisk分区示例</vt:lpstr>
      <vt:lpstr>2）parted</vt:lpstr>
      <vt:lpstr>（2）parted的命令及示例</vt:lpstr>
      <vt:lpstr>（3）命令行方式</vt:lpstr>
      <vt:lpstr>2．创建文件系统（mkfs）</vt:lpstr>
      <vt:lpstr>2）参数及说明</vt:lpstr>
      <vt:lpstr>3）文件系统创建示例</vt:lpstr>
      <vt:lpstr>3．创建光盘文件系统（mkisofs/genisoimage）</vt:lpstr>
      <vt:lpstr>2）参数说明</vt:lpstr>
      <vt:lpstr>3）应用举例</vt:lpstr>
      <vt:lpstr>4．光盘刻录（cdrecord/wodim）</vt:lpstr>
      <vt:lpstr>对刻录设备进行扫描</vt:lpstr>
      <vt:lpstr>刻录光盘的示例</vt:lpstr>
      <vt:lpstr>5.4.4  文件系统的使用</vt:lpstr>
      <vt:lpstr>安装点及使用</vt:lpstr>
      <vt:lpstr>1．文件系统安装（mount）</vt:lpstr>
      <vt:lpstr>1．文件系统安装（mount）</vt:lpstr>
      <vt:lpstr>2）参数说明</vt:lpstr>
      <vt:lpstr>3）mount命令示例</vt:lpstr>
      <vt:lpstr>2．文件系统卸载（umount/eject）</vt:lpstr>
      <vt:lpstr>文件系统卸载示例</vt:lpstr>
      <vt:lpstr>eject</vt:lpstr>
      <vt:lpstr>3．映像文件的挂载</vt:lpstr>
      <vt:lpstr>映像文件挂载示例</vt:lpstr>
      <vt:lpstr>4．文件系统的自动挂载</vt:lpstr>
      <vt:lpstr>/etc/fstab结构</vt:lpstr>
      <vt:lpstr>/etc/fstab文件挂载部分选项</vt:lpstr>
      <vt:lpstr>2）文件系统自动挂载实例</vt:lpstr>
      <vt:lpstr>5．查找当前安装的文件系统（findmnt）</vt:lpstr>
      <vt:lpstr>findmnt的参数用选项</vt:lpstr>
      <vt:lpstr>findmnt的应用示例</vt:lpstr>
      <vt:lpstr>6．以裸方式使用文件系统或设备</vt:lpstr>
      <vt:lpstr>注意事项</vt:lpstr>
      <vt:lpstr>2）裸设备使用举例（映像文件构造）</vt:lpstr>
      <vt:lpstr>5.4.5  文件系统的检查、修复与同步</vt:lpstr>
      <vt:lpstr>1．文件系统要求清理的原因</vt:lpstr>
      <vt:lpstr>2．fsck</vt:lpstr>
      <vt:lpstr>2）参数及说明</vt:lpstr>
      <vt:lpstr>3）示例</vt:lpstr>
      <vt:lpstr>（1）系统开机问题检查</vt:lpstr>
      <vt:lpstr>（2）检查软盘或指定设备上的文件系统</vt:lpstr>
      <vt:lpstr>3．sync</vt:lpstr>
      <vt:lpstr>5.5  与文件系统管理相关的其他命令</vt:lpstr>
      <vt:lpstr>5.5.1  文件综合查找命令（find）</vt:lpstr>
      <vt:lpstr>2．参数描述</vt:lpstr>
      <vt:lpstr>2．参数描述</vt:lpstr>
      <vt:lpstr>2．参数描述</vt:lpstr>
      <vt:lpstr>3．使用示例</vt:lpstr>
      <vt:lpstr>3．使用示例（续）</vt:lpstr>
      <vt:lpstr>5.5.2  文件按名查找命令（locate）</vt:lpstr>
      <vt:lpstr>5.5.2  文件按名查找命令（locate）</vt:lpstr>
      <vt:lpstr>5.5.3  文件复制命令（dd）</vt:lpstr>
      <vt:lpstr>2．参数及说明</vt:lpstr>
      <vt:lpstr>3．dd示例</vt:lpstr>
      <vt:lpstr>3．dd示例（续）</vt:lpstr>
      <vt:lpstr>5.5.4  链接管理命令（ln）</vt:lpstr>
      <vt:lpstr>5.5.4  链接管理命令（ln）</vt:lpstr>
      <vt:lpstr>5.5.4  链接管理命令（ln）</vt:lpstr>
      <vt:lpstr>5.5.5  特别文件创建（mknod，mkfifo）</vt:lpstr>
      <vt:lpstr>5.5.5  特别文件创建（mknod，mkfifo）</vt:lpstr>
      <vt:lpstr>5.5.6  磁盘空间和文件系统的使用情况统计（df）</vt:lpstr>
      <vt:lpstr>5.5.6  磁盘空间和文件系统的使用情况统计（df）</vt:lpstr>
      <vt:lpstr>5.5.7  目录使用磁盘空间情况统计（du）</vt:lpstr>
      <vt:lpstr>5.5.7  目录使用磁盘空间情况统计（du）</vt:lpstr>
      <vt:lpstr>5.6  数据备份与文件打包压缩</vt:lpstr>
      <vt:lpstr>5.6.1  数据备份及任务</vt:lpstr>
      <vt:lpstr>数据备份的类型</vt:lpstr>
      <vt:lpstr>5.6.2  磁盘文件归档管理命令（tar）</vt:lpstr>
      <vt:lpstr>2）参数说明</vt:lpstr>
      <vt:lpstr>2）参数说明</vt:lpstr>
      <vt:lpstr>3）tar命令示例</vt:lpstr>
      <vt:lpstr>3）tar命令示例</vt:lpstr>
      <vt:lpstr>3）tar命令示例</vt:lpstr>
      <vt:lpstr>5.6.3  文件系统备份与复制命令（cpio）</vt:lpstr>
      <vt:lpstr>3．文件系统备份与复制命令（cpio）</vt:lpstr>
      <vt:lpstr>3．文件系统备份与复制命令（cpio）</vt:lpstr>
      <vt:lpstr>3．文件系统备份与复制命令（cpio）</vt:lpstr>
      <vt:lpstr>3．文件系统备份与复制命令（cpio）</vt:lpstr>
      <vt:lpstr>3．文件系统备份与复制命令（cpio）</vt:lpstr>
      <vt:lpstr>5.6.4  文件的压缩与解压缩</vt:lpstr>
      <vt:lpstr>1．zip和unzip</vt:lpstr>
      <vt:lpstr>1．zip和unzip</vt:lpstr>
      <vt:lpstr>2．gzip/gunzip/zcat</vt:lpstr>
      <vt:lpstr>2．gzip/gunzip/zcat</vt:lpstr>
      <vt:lpstr>2．gzip/gunzip/zcat</vt:lpstr>
      <vt:lpstr>3．bzip2/bunzip2</vt:lpstr>
      <vt:lpstr>3．bzip2/bunzip2</vt:lpstr>
      <vt:lpstr>3．bzip2/bunzip2</vt:lpstr>
      <vt:lpstr>3．bzip2/bunzip2</vt:lpstr>
      <vt:lpstr>3．bzip2/bunzip2</vt:lpstr>
      <vt:lpstr>5.7  图形界面下的文件和目录管理</vt:lpstr>
      <vt:lpstr>5.7  图形界面下的文件和目录管理</vt:lpstr>
      <vt:lpstr>5.7  图形界面下的文件和目录管理</vt:lpstr>
      <vt:lpstr>5.7  图形界面下的文件和目录管理</vt:lpstr>
      <vt:lpstr>5.7  图形界面下的文件和目录管理</vt:lpstr>
      <vt:lpstr>习题5</vt:lpstr>
      <vt:lpstr>2．单项选择题</vt:lpstr>
      <vt:lpstr>2．单项选择题</vt:lpstr>
      <vt:lpstr>3．综合题</vt:lpstr>
      <vt:lpstr>实验5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Li Jie</cp:lastModifiedBy>
  <cp:revision>92</cp:revision>
  <dcterms:created xsi:type="dcterms:W3CDTF">2018-02-18T19:42:00Z</dcterms:created>
  <dcterms:modified xsi:type="dcterms:W3CDTF">2023-03-09T02:44:58Z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