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handoutMasterIdLst>
    <p:handoutMasterId r:id="rId127"/>
  </p:handoutMasterIdLst>
  <p:sldIdLst>
    <p:sldId id="1010" r:id="rId3"/>
    <p:sldId id="1157" r:id="rId4"/>
    <p:sldId id="1011" r:id="rId5"/>
    <p:sldId id="1012" r:id="rId6"/>
    <p:sldId id="1013" r:id="rId7"/>
    <p:sldId id="1014" r:id="rId8"/>
    <p:sldId id="1015" r:id="rId9"/>
    <p:sldId id="1016" r:id="rId10"/>
    <p:sldId id="1017" r:id="rId11"/>
    <p:sldId id="1018" r:id="rId12"/>
    <p:sldId id="1019" r:id="rId13"/>
    <p:sldId id="1304" r:id="rId14"/>
    <p:sldId id="1021" r:id="rId15"/>
    <p:sldId id="1022" r:id="rId16"/>
    <p:sldId id="1023" r:id="rId17"/>
    <p:sldId id="1024" r:id="rId18"/>
    <p:sldId id="1025" r:id="rId19"/>
    <p:sldId id="1026" r:id="rId20"/>
    <p:sldId id="1027" r:id="rId21"/>
    <p:sldId id="1028" r:id="rId22"/>
    <p:sldId id="1029" r:id="rId23"/>
    <p:sldId id="1030" r:id="rId24"/>
    <p:sldId id="1031" r:id="rId25"/>
    <p:sldId id="1032" r:id="rId26"/>
    <p:sldId id="1033" r:id="rId27"/>
    <p:sldId id="1034" r:id="rId28"/>
    <p:sldId id="1035" r:id="rId29"/>
    <p:sldId id="1036" r:id="rId30"/>
    <p:sldId id="1037" r:id="rId31"/>
    <p:sldId id="1038" r:id="rId32"/>
    <p:sldId id="1039" r:id="rId33"/>
    <p:sldId id="1040" r:id="rId34"/>
    <p:sldId id="1041" r:id="rId35"/>
    <p:sldId id="1042" r:id="rId36"/>
    <p:sldId id="1043" r:id="rId37"/>
    <p:sldId id="1305" r:id="rId38"/>
    <p:sldId id="1044" r:id="rId39"/>
    <p:sldId id="1306" r:id="rId40"/>
    <p:sldId id="1062" r:id="rId41"/>
    <p:sldId id="1063" r:id="rId42"/>
    <p:sldId id="1064" r:id="rId43"/>
    <p:sldId id="1065" r:id="rId44"/>
    <p:sldId id="1066" r:id="rId45"/>
    <p:sldId id="1067" r:id="rId46"/>
    <p:sldId id="1068" r:id="rId47"/>
    <p:sldId id="1069" r:id="rId48"/>
    <p:sldId id="1074" r:id="rId49"/>
    <p:sldId id="1075" r:id="rId50"/>
    <p:sldId id="1307" r:id="rId51"/>
    <p:sldId id="1083" r:id="rId52"/>
    <p:sldId id="1084" r:id="rId53"/>
    <p:sldId id="1308" r:id="rId54"/>
    <p:sldId id="1309" r:id="rId55"/>
    <p:sldId id="1310" r:id="rId56"/>
    <p:sldId id="1088" r:id="rId57"/>
    <p:sldId id="1089" r:id="rId58"/>
    <p:sldId id="1090" r:id="rId59"/>
    <p:sldId id="1416" r:id="rId60"/>
    <p:sldId id="1311" r:id="rId61"/>
    <p:sldId id="1093" r:id="rId62"/>
    <p:sldId id="1415" r:id="rId63"/>
    <p:sldId id="1096" r:id="rId64"/>
    <p:sldId id="1098" r:id="rId65"/>
    <p:sldId id="1099" r:id="rId66"/>
    <p:sldId id="1100" r:id="rId67"/>
    <p:sldId id="1417" r:id="rId68"/>
    <p:sldId id="1101" r:id="rId69"/>
    <p:sldId id="1102" r:id="rId70"/>
    <p:sldId id="1103" r:id="rId71"/>
    <p:sldId id="1104" r:id="rId72"/>
    <p:sldId id="1418" r:id="rId73"/>
    <p:sldId id="1105" r:id="rId74"/>
    <p:sldId id="1106" r:id="rId75"/>
    <p:sldId id="1107" r:id="rId76"/>
    <p:sldId id="1108" r:id="rId77"/>
    <p:sldId id="1109" r:id="rId78"/>
    <p:sldId id="1110" r:id="rId79"/>
    <p:sldId id="1111" r:id="rId80"/>
    <p:sldId id="1112" r:id="rId81"/>
    <p:sldId id="1113" r:id="rId82"/>
    <p:sldId id="1114" r:id="rId83"/>
    <p:sldId id="1115" r:id="rId84"/>
    <p:sldId id="1116" r:id="rId85"/>
    <p:sldId id="1117" r:id="rId86"/>
    <p:sldId id="1118" r:id="rId87"/>
    <p:sldId id="1119" r:id="rId88"/>
    <p:sldId id="1120" r:id="rId89"/>
    <p:sldId id="1123" r:id="rId90"/>
    <p:sldId id="1124" r:id="rId91"/>
    <p:sldId id="1125" r:id="rId92"/>
    <p:sldId id="1126" r:id="rId93"/>
    <p:sldId id="1127" r:id="rId94"/>
    <p:sldId id="1419" r:id="rId95"/>
    <p:sldId id="1128" r:id="rId96"/>
    <p:sldId id="1129" r:id="rId97"/>
    <p:sldId id="1130" r:id="rId98"/>
    <p:sldId id="1131" r:id="rId99"/>
    <p:sldId id="1132" r:id="rId100"/>
    <p:sldId id="1133" r:id="rId101"/>
    <p:sldId id="1134" r:id="rId102"/>
    <p:sldId id="1136" r:id="rId103"/>
    <p:sldId id="1137" r:id="rId104"/>
    <p:sldId id="1138" r:id="rId105"/>
    <p:sldId id="1139" r:id="rId106"/>
    <p:sldId id="1140" r:id="rId107"/>
    <p:sldId id="1141" r:id="rId108"/>
    <p:sldId id="1143" r:id="rId109"/>
    <p:sldId id="1144" r:id="rId110"/>
    <p:sldId id="1145" r:id="rId111"/>
    <p:sldId id="1146" r:id="rId112"/>
    <p:sldId id="1147" r:id="rId113"/>
    <p:sldId id="1148" r:id="rId114"/>
    <p:sldId id="1149" r:id="rId115"/>
    <p:sldId id="1150" r:id="rId116"/>
    <p:sldId id="1151" r:id="rId117"/>
    <p:sldId id="1152" r:id="rId118"/>
    <p:sldId id="1153" r:id="rId119"/>
    <p:sldId id="1155" r:id="rId120"/>
    <p:sldId id="1156" r:id="rId121"/>
    <p:sldId id="1420" r:id="rId122"/>
    <p:sldId id="1421" r:id="rId123"/>
    <p:sldId id="1422" r:id="rId124"/>
    <p:sldId id="1423"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1314" y="90"/>
      </p:cViewPr>
      <p:guideLst>
        <p:guide orient="horz" pos="2160"/>
        <p:guide pos="30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0" Type="http://schemas.openxmlformats.org/officeDocument/2006/relationships/tableStyles" Target="tableStyles.xml"/><Relationship Id="rId13" Type="http://schemas.openxmlformats.org/officeDocument/2006/relationships/slide" Target="slides/slide11.xml"/><Relationship Id="rId129" Type="http://schemas.openxmlformats.org/officeDocument/2006/relationships/viewProps" Target="viewProps.xml"/><Relationship Id="rId128" Type="http://schemas.openxmlformats.org/officeDocument/2006/relationships/presProps" Target="presProps.xml"/><Relationship Id="rId127" Type="http://schemas.openxmlformats.org/officeDocument/2006/relationships/handoutMaster" Target="handoutMasters/handoutMaster1.xml"/><Relationship Id="rId126" Type="http://schemas.openxmlformats.org/officeDocument/2006/relationships/notesMaster" Target="notesMasters/notesMaster1.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8153077" cy="115212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844824"/>
            <a:ext cx="8127504" cy="43924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6093296"/>
            <a:ext cx="2952328" cy="764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6159500"/>
            <a:ext cx="10033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6165850"/>
            <a:ext cx="2857500" cy="5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sym typeface="+mn-ea"/>
              </a:rPr>
              <a:t>第6章  进程、任务与作业管理</a:t>
            </a:r>
            <a:endParaRPr lang="zh-CN" altLang="en-US"/>
          </a:p>
        </p:txBody>
      </p:sp>
      <p:sp>
        <p:nvSpPr>
          <p:cNvPr id="3" name="内容占位符 2"/>
          <p:cNvSpPr>
            <a:spLocks noGrp="1"/>
          </p:cNvSpPr>
          <p:nvPr>
            <p:ph idx="1"/>
          </p:nvPr>
        </p:nvSpPr>
        <p:spPr/>
        <p:txBody>
          <a:bodyPr/>
          <a:lstStyle/>
          <a:p>
            <a:r>
              <a:rPr lang="en-US" altLang="zh-CN" dirty="0" smtClean="0">
                <a:sym typeface="+mn-ea"/>
              </a:rPr>
              <a:t>本章的主要内容是从系统的外部来观察系统中与进程（process）和作业（job）或任务（task）相关的行为并实施某些控制</a:t>
            </a:r>
            <a:r>
              <a:rPr lang="zh-CN" altLang="zh-CN" dirty="0" smtClean="0">
                <a:sym typeface="+mn-ea"/>
              </a:rPr>
              <a:t>，</a:t>
            </a:r>
            <a:r>
              <a:rPr lang="en-US" altLang="zh-CN" dirty="0" smtClean="0">
                <a:sym typeface="+mn-ea"/>
              </a:rPr>
              <a:t>以让系统工作得更好，或按照用户的意图来完成指定工作。</a:t>
            </a:r>
            <a:endParaRPr lang="en-US" altLang="zh-CN" dirty="0" smtClean="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3600" dirty="0" smtClean="0">
                <a:sym typeface="+mn-ea"/>
              </a:rPr>
              <a:t>1</a:t>
            </a:r>
            <a:r>
              <a:rPr lang="en-US" altLang="zh-CN" sz="3600" dirty="0">
                <a:sym typeface="+mn-ea"/>
              </a:rPr>
              <a:t>#进程</a:t>
            </a:r>
            <a:endParaRPr lang="zh-CN" altLang="en-US" dirty="0"/>
          </a:p>
        </p:txBody>
      </p:sp>
      <p:sp>
        <p:nvSpPr>
          <p:cNvPr id="3" name="内容占位符 2"/>
          <p:cNvSpPr>
            <a:spLocks noGrp="1"/>
          </p:cNvSpPr>
          <p:nvPr>
            <p:ph idx="1"/>
          </p:nvPr>
        </p:nvSpPr>
        <p:spPr>
          <a:xfrm>
            <a:off x="685800" y="1700808"/>
            <a:ext cx="7772400" cy="4114800"/>
          </a:xfrm>
        </p:spPr>
        <p:txBody>
          <a:bodyPr/>
          <a:lstStyle/>
          <a:p>
            <a:r>
              <a:rPr lang="zh-CN" altLang="zh-CN" sz="2800" dirty="0" smtClean="0">
                <a:sym typeface="+mn-ea"/>
              </a:rPr>
              <a:t>1#（init或systemd）进程是系统启动时创建的创建进程的进程。早期叫</a:t>
            </a:r>
            <a:r>
              <a:rPr lang="en-US" altLang="zh-CN" sz="2800" dirty="0" smtClean="0">
                <a:sym typeface="+mn-ea"/>
              </a:rPr>
              <a:t>init</a:t>
            </a:r>
            <a:r>
              <a:rPr lang="zh-CN" altLang="en-US" sz="2800" dirty="0" smtClean="0">
                <a:sym typeface="+mn-ea"/>
              </a:rPr>
              <a:t>，现在叫</a:t>
            </a:r>
            <a:r>
              <a:rPr lang="zh-CN" altLang="zh-CN" sz="2800" dirty="0" smtClean="0">
                <a:sym typeface="+mn-ea"/>
              </a:rPr>
              <a:t>systemd。</a:t>
            </a:r>
            <a:endParaRPr lang="en-US" altLang="zh-CN" sz="2800" dirty="0" smtClean="0">
              <a:sym typeface="+mn-ea"/>
            </a:endParaRPr>
          </a:p>
          <a:p>
            <a:r>
              <a:rPr lang="zh-CN" altLang="zh-CN" sz="2800" dirty="0" smtClean="0">
                <a:sym typeface="+mn-ea"/>
              </a:rPr>
              <a:t>它的主要作用是根据启动配置文件的内容初始化系统、创建系统运行所需的进程。</a:t>
            </a:r>
            <a:endParaRPr lang="zh-CN" altLang="zh-CN" sz="2800" dirty="0" smtClean="0">
              <a:sym typeface="+mn-ea"/>
            </a:endParaRPr>
          </a:p>
          <a:p>
            <a:r>
              <a:rPr lang="zh-CN" altLang="zh-CN" sz="2800" dirty="0" smtClean="0">
                <a:sym typeface="+mn-ea"/>
              </a:rPr>
              <a:t>在Linux中，还要根据运行级别触发运行级别初始化事件，执行相应的脚本程序进行初始化。</a:t>
            </a:r>
            <a:endParaRPr lang="en-US" altLang="zh-CN" sz="2800" dirty="0" smtClean="0">
              <a:sym typeface="+mn-ea"/>
            </a:endParaRPr>
          </a:p>
          <a:p>
            <a:r>
              <a:rPr lang="zh-CN" altLang="en-US" sz="2800" dirty="0">
                <a:sym typeface="+mn-ea"/>
              </a:rPr>
              <a:t>在</a:t>
            </a:r>
            <a:r>
              <a:rPr lang="zh-CN" altLang="zh-CN" sz="2800" dirty="0" smtClean="0">
                <a:sym typeface="+mn-ea"/>
              </a:rPr>
              <a:t>系统初始化完成后，1#进程变成了回收进程，专门领养没有父进程的孤儿进程或回收状态为ZOMBIE的僵尸进程。</a:t>
            </a:r>
            <a:endParaRPr lang="zh-CN" altLang="en-US"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3）chroot示例（续）</a:t>
            </a:r>
            <a:endParaRPr lang="zh-CN" altLang="en-US"/>
          </a:p>
        </p:txBody>
      </p:sp>
      <p:sp>
        <p:nvSpPr>
          <p:cNvPr id="3" name="内容占位符 2"/>
          <p:cNvSpPr>
            <a:spLocks noGrp="1"/>
          </p:cNvSpPr>
          <p:nvPr>
            <p:ph idx="1"/>
          </p:nvPr>
        </p:nvSpPr>
        <p:spPr/>
        <p:txBody>
          <a:bodyPr/>
          <a:lstStyle/>
          <a:p>
            <a:r>
              <a:rPr lang="zh-CN" altLang="en-US" sz="2400">
                <a:sym typeface="+mn-ea"/>
              </a:rPr>
              <a:t>在</a:t>
            </a:r>
            <a:r>
              <a:rPr lang="en-US" altLang="zh-CN" sz="2400">
                <a:sym typeface="+mn-ea"/>
              </a:rPr>
              <a:t>chroot</a:t>
            </a:r>
            <a:r>
              <a:rPr lang="zh-CN" altLang="en-US" sz="2400">
                <a:sym typeface="+mn-ea"/>
              </a:rPr>
              <a:t>控制下的工作：</a:t>
            </a:r>
            <a:endParaRPr lang="zh-CN" altLang="en-US" sz="2400">
              <a:sym typeface="+mn-ea"/>
            </a:endParaRPr>
          </a:p>
          <a:p>
            <a:r>
              <a:rPr lang="zh-CN" altLang="en-US" sz="2400">
                <a:sym typeface="+mn-ea"/>
              </a:rPr>
              <a:t># pwd 	#执行内部命令pwd。成功，得到输出为/</a:t>
            </a:r>
            <a:endParaRPr lang="zh-CN" altLang="en-US" sz="2400">
              <a:sym typeface="+mn-ea"/>
            </a:endParaRPr>
          </a:p>
          <a:p>
            <a:r>
              <a:rPr lang="zh-CN" altLang="en-US" sz="2400">
                <a:sym typeface="+mn-ea"/>
              </a:rPr>
              <a:t># echo $SHELL 	#执行内部命令echo，成功</a:t>
            </a:r>
            <a:endParaRPr lang="zh-CN" altLang="en-US" sz="2400">
              <a:sym typeface="+mn-ea"/>
            </a:endParaRPr>
          </a:p>
          <a:p>
            <a:r>
              <a:rPr lang="zh-CN" altLang="en-US" sz="2400">
                <a:sym typeface="+mn-ea"/>
              </a:rPr>
              <a:t># ls 	#执行外部命令ls，失败，得出以下错误提示</a:t>
            </a:r>
            <a:endParaRPr lang="zh-CN" altLang="en-US" sz="2400">
              <a:sym typeface="+mn-ea"/>
            </a:endParaRPr>
          </a:p>
          <a:p>
            <a:r>
              <a:rPr lang="zh-CN" altLang="en-US" sz="2400">
                <a:sym typeface="+mn-ea"/>
              </a:rPr>
              <a:t>##bash: ls: command not found</a:t>
            </a:r>
            <a:endParaRPr lang="zh-CN" altLang="en-US" sz="2400">
              <a:sym typeface="+mn-ea"/>
            </a:endParaRPr>
          </a:p>
          <a:p>
            <a:r>
              <a:rPr lang="zh-CN" altLang="en-US" sz="2400">
                <a:sym typeface="+mn-ea"/>
              </a:rPr>
              <a:t>这是因为，ls为外部命令，没有为它准备，故在以nroot为根目录的新位置文件找不到它，因此不能执行。为了让/bin/ls能够执行，还需要继续准备，过程同前。</a:t>
            </a:r>
            <a:endParaRPr lang="zh-CN" altLang="en-US" sz="2400">
              <a:sym typeface="+mn-ea"/>
            </a:endParaRPr>
          </a:p>
          <a:p>
            <a:r>
              <a:rPr lang="zh-CN" altLang="en-US" sz="2400">
                <a:sym typeface="+mn-ea"/>
              </a:rPr>
              <a:t>由上可见，为chroot做准备工作并不太容易，不过就一般的应用来讲，所需文件并不太多。</a:t>
            </a:r>
            <a:endParaRPr lang="zh-CN" altLang="en-US" sz="2400">
              <a:sym typeface="+mn-ea"/>
            </a:endParaRPr>
          </a:p>
          <a:p>
            <a:endParaRPr lang="zh-CN" altLang="en-US" sz="2400">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关于chroot的说明</a:t>
            </a:r>
            <a:endParaRPr lang="zh-CN" altLang="en-US"/>
          </a:p>
        </p:txBody>
      </p:sp>
      <p:sp>
        <p:nvSpPr>
          <p:cNvPr id="3" name="内容占位符 2"/>
          <p:cNvSpPr>
            <a:spLocks noGrp="1"/>
          </p:cNvSpPr>
          <p:nvPr>
            <p:ph idx="1"/>
          </p:nvPr>
        </p:nvSpPr>
        <p:spPr/>
        <p:txBody>
          <a:bodyPr/>
          <a:lstStyle/>
          <a:p>
            <a:r>
              <a:rPr lang="zh-CN" altLang="en-US" sz="2800"/>
              <a:t>对其他命令的准备，或在其他系统下对命令的准备与此过程大致相同，只需参照处理就可以。</a:t>
            </a:r>
            <a:endParaRPr lang="zh-CN" altLang="en-US" sz="2800"/>
          </a:p>
          <a:p>
            <a:r>
              <a:rPr lang="zh-CN" altLang="en-US" sz="2800"/>
              <a:t>本书，将在第11章的shell编程中给出一个用于chroot准备的通用shell脚本程序。</a:t>
            </a:r>
            <a:endParaRPr lang="zh-CN" altLang="en-US" sz="2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6.6  任务的自动调度</a:t>
            </a:r>
            <a:endParaRPr lang="zh-CN" altLang="en-US"/>
          </a:p>
        </p:txBody>
      </p:sp>
      <p:sp>
        <p:nvSpPr>
          <p:cNvPr id="3" name="内容占位符 2"/>
          <p:cNvSpPr>
            <a:spLocks noGrp="1"/>
          </p:cNvSpPr>
          <p:nvPr>
            <p:ph idx="1"/>
          </p:nvPr>
        </p:nvSpPr>
        <p:spPr/>
        <p:txBody>
          <a:bodyPr/>
          <a:lstStyle/>
          <a:p>
            <a:r>
              <a:rPr lang="zh-CN" altLang="en-US"/>
              <a:t>6.6.1  at和batch</a:t>
            </a:r>
            <a:endParaRPr lang="zh-CN" altLang="en-US"/>
          </a:p>
          <a:p>
            <a:r>
              <a:rPr lang="zh-CN" altLang="en-US"/>
              <a:t>6.6.2  crontab</a:t>
            </a:r>
            <a:endParaRPr lang="zh-CN" altLang="en-US"/>
          </a:p>
          <a:p>
            <a:r>
              <a:rPr lang="zh-CN" altLang="en-US"/>
              <a:t>6.6.3  系统crontab</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6.6.1  at和batch</a:t>
            </a:r>
            <a:endParaRPr lang="zh-CN" altLang="en-US"/>
          </a:p>
        </p:txBody>
      </p:sp>
      <p:sp>
        <p:nvSpPr>
          <p:cNvPr id="3" name="内容占位符 2"/>
          <p:cNvSpPr>
            <a:spLocks noGrp="1"/>
          </p:cNvSpPr>
          <p:nvPr>
            <p:ph idx="1"/>
          </p:nvPr>
        </p:nvSpPr>
        <p:spPr>
          <a:xfrm>
            <a:off x="685800" y="1694180"/>
            <a:ext cx="7772400" cy="4114800"/>
          </a:xfrm>
        </p:spPr>
        <p:txBody>
          <a:bodyPr/>
          <a:lstStyle/>
          <a:p>
            <a:r>
              <a:rPr lang="zh-CN" altLang="en-US" sz="2400"/>
              <a:t>1．功能与用法</a:t>
            </a:r>
            <a:endParaRPr lang="zh-CN" altLang="en-US" sz="2400"/>
          </a:p>
          <a:p>
            <a:r>
              <a:rPr lang="zh-CN" altLang="en-US" sz="2400"/>
              <a:t>功能是在某指定时刻调度任务的执行，其用法为：</a:t>
            </a:r>
            <a:endParaRPr lang="zh-CN" altLang="en-US" sz="2400"/>
          </a:p>
          <a:p>
            <a:pPr lvl="1"/>
            <a:r>
              <a:rPr lang="zh-CN" altLang="en-US" sz="2100"/>
              <a:t>at [-V] [-q queue] [-f file] [-mMlv] &lt;timespec ... | -t time&gt;</a:t>
            </a:r>
            <a:endParaRPr lang="zh-CN" altLang="en-US" sz="2100"/>
          </a:p>
          <a:p>
            <a:pPr lvl="1"/>
            <a:r>
              <a:rPr lang="zh-CN" altLang="en-US" sz="2100"/>
              <a:t>at -c job [...]</a:t>
            </a:r>
            <a:endParaRPr lang="zh-CN" altLang="en-US" sz="2100"/>
          </a:p>
          <a:p>
            <a:pPr lvl="1"/>
            <a:r>
              <a:rPr lang="zh-CN" altLang="en-US" sz="2100"/>
              <a:t>atq [-V] [-q queue]</a:t>
            </a:r>
            <a:endParaRPr lang="zh-CN" altLang="en-US" sz="2100"/>
          </a:p>
          <a:p>
            <a:pPr lvl="1"/>
            <a:r>
              <a:rPr lang="zh-CN" altLang="en-US" sz="2100"/>
              <a:t>at [-rd] job [...]</a:t>
            </a:r>
            <a:endParaRPr lang="zh-CN" altLang="en-US" sz="2100"/>
          </a:p>
          <a:p>
            <a:pPr lvl="1"/>
            <a:r>
              <a:rPr lang="zh-CN" altLang="en-US" sz="2100"/>
              <a:t>atrm [-V] job [...]</a:t>
            </a:r>
            <a:endParaRPr lang="zh-CN" altLang="en-US" sz="2100"/>
          </a:p>
          <a:p>
            <a:pPr lvl="1"/>
            <a:r>
              <a:rPr lang="zh-CN" altLang="en-US" sz="2100"/>
              <a:t>batch</a:t>
            </a:r>
            <a:endParaRPr lang="zh-CN" altLang="en-US" sz="2100"/>
          </a:p>
          <a:p>
            <a:r>
              <a:rPr lang="zh-CN" altLang="en-US" sz="2400"/>
              <a:t>at和batch为作业提交的客户端程序，由at和batch提交的作业由atd调度执行。</a:t>
            </a:r>
            <a:endParaRPr lang="zh-CN" altLang="en-US" sz="2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a:xfrm>
            <a:off x="685800" y="1981200"/>
            <a:ext cx="7772400" cy="1021080"/>
          </a:xfrm>
        </p:spPr>
        <p:txBody>
          <a:bodyPr/>
          <a:lstStyle/>
          <a:p>
            <a:endParaRPr lang="zh-CN" altLang="en-US"/>
          </a:p>
        </p:txBody>
      </p:sp>
      <p:graphicFrame>
        <p:nvGraphicFramePr>
          <p:cNvPr id="6" name="表格 5"/>
          <p:cNvGraphicFramePr/>
          <p:nvPr>
            <p:custDataLst>
              <p:tags r:id="rId1"/>
            </p:custDataLst>
          </p:nvPr>
        </p:nvGraphicFramePr>
        <p:xfrm>
          <a:off x="552450" y="1795780"/>
          <a:ext cx="8039100" cy="3492500"/>
        </p:xfrm>
        <a:graphic>
          <a:graphicData uri="http://schemas.openxmlformats.org/drawingml/2006/table">
            <a:tbl>
              <a:tblPr firstRow="1" bandRow="1">
                <a:tableStyleId>{5940675A-B579-460E-94D1-54222C63F5DA}</a:tableStyleId>
              </a:tblPr>
              <a:tblGrid>
                <a:gridCol w="1041400"/>
                <a:gridCol w="2870200"/>
                <a:gridCol w="1270000"/>
                <a:gridCol w="2857500"/>
              </a:tblGrid>
              <a:tr h="685800">
                <a:tc>
                  <a:txBody>
                    <a:bodyPr/>
                    <a:p>
                      <a:pPr indent="0">
                        <a:buNone/>
                      </a:pPr>
                      <a:r>
                        <a:rPr lang="en-US" b="0">
                          <a:solidFill>
                            <a:srgbClr val="000000"/>
                          </a:solidFill>
                          <a:latin typeface="Times New Roman" panose="02020603050405020304" pitchFamily="18" charset="0"/>
                          <a:cs typeface="Times New Roman" panose="02020603050405020304" pitchFamily="18" charset="0"/>
                        </a:rPr>
                        <a:t>选</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项</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描</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述</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选</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项</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描</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述</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800">
                <a:tc>
                  <a:txBody>
                    <a:bodyPr/>
                    <a:p>
                      <a:pPr indent="0">
                        <a:buNone/>
                      </a:pPr>
                      <a:r>
                        <a:rPr lang="en-US" b="0">
                          <a:solidFill>
                            <a:srgbClr val="000000"/>
                          </a:solidFill>
                          <a:latin typeface="Times New Roman" panose="02020603050405020304" pitchFamily="18" charset="0"/>
                          <a:cs typeface="Times New Roman" panose="02020603050405020304" pitchFamily="18" charset="0"/>
                        </a:rPr>
                        <a:t>-c</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job</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将指定作业信息显示到标准输出</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-d</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|-r </a:t>
                      </a:r>
                      <a:r>
                        <a:rPr lang="en-US" b="0">
                          <a:solidFill>
                            <a:srgbClr val="000000"/>
                          </a:solidFill>
                          <a:latin typeface="Times New Roman" panose="02020603050405020304" pitchFamily="18" charset="0"/>
                          <a:cs typeface="Times New Roman" panose="02020603050405020304" pitchFamily="18" charset="0"/>
                        </a:rPr>
                        <a:t>job</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删除指定作业</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800">
                <a:tc>
                  <a:txBody>
                    <a:bodyPr/>
                    <a:p>
                      <a:pPr indent="0">
                        <a:buNone/>
                      </a:pPr>
                      <a:r>
                        <a:rPr lang="en-US" b="0">
                          <a:solidFill>
                            <a:srgbClr val="000000"/>
                          </a:solidFill>
                          <a:latin typeface="Times New Roman" panose="02020603050405020304" pitchFamily="18" charset="0"/>
                          <a:cs typeface="Times New Roman" panose="02020603050405020304" pitchFamily="18" charset="0"/>
                        </a:rPr>
                        <a:t>-l</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列出队列中的作业</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-q</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queue</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指定作业队列queue。a</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b="0">
                          <a:solidFill>
                            <a:srgbClr val="000000"/>
                          </a:solidFill>
                          <a:latin typeface="Times New Roman" panose="02020603050405020304" pitchFamily="18" charset="0"/>
                          <a:cs typeface="Times New Roman" panose="02020603050405020304" pitchFamily="18" charset="0"/>
                        </a:rPr>
                        <a:t>at</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b="0">
                          <a:solidFill>
                            <a:srgbClr val="000000"/>
                          </a:solidFill>
                          <a:latin typeface="Times New Roman" panose="02020603050405020304" pitchFamily="18" charset="0"/>
                          <a:cs typeface="Times New Roman" panose="02020603050405020304" pitchFamily="18" charset="0"/>
                        </a:rPr>
                        <a:t>b</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b="0">
                          <a:solidFill>
                            <a:srgbClr val="000000"/>
                          </a:solidFill>
                          <a:latin typeface="Times New Roman" panose="02020603050405020304" pitchFamily="18" charset="0"/>
                          <a:cs typeface="Times New Roman" panose="02020603050405020304" pitchFamily="18" charset="0"/>
                        </a:rPr>
                        <a:t>batch</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9300">
                <a:tc>
                  <a:txBody>
                    <a:bodyPr/>
                    <a:p>
                      <a:pPr indent="0">
                        <a:buNone/>
                      </a:pPr>
                      <a:r>
                        <a:rPr lang="en-US" b="0">
                          <a:solidFill>
                            <a:srgbClr val="000000"/>
                          </a:solidFill>
                          <a:latin typeface="Times New Roman" panose="02020603050405020304" pitchFamily="18" charset="0"/>
                          <a:cs typeface="Times New Roman" panose="02020603050405020304" pitchFamily="18" charset="0"/>
                        </a:rPr>
                        <a:t>-f</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file</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从文件file中读取作业</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Times New Roman" panose="02020603050405020304" pitchFamily="18" charset="0"/>
                          <a:cs typeface="Times New Roman" panose="02020603050405020304" pitchFamily="18" charset="0"/>
                        </a:rPr>
                        <a:t>-t</a:t>
                      </a: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b="0">
                          <a:solidFill>
                            <a:srgbClr val="000000"/>
                          </a:solidFill>
                          <a:latin typeface="Times New Roman" panose="02020603050405020304" pitchFamily="18" charset="0"/>
                          <a:cs typeface="Times New Roman" panose="02020603050405020304" pitchFamily="18" charset="0"/>
                        </a:rPr>
                        <a:t>time</a:t>
                      </a:r>
                      <a:endParaRPr lang="en-US" altLang="en-US"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指定时。格式：</a:t>
                      </a:r>
                      <a:r>
                        <a:rPr lang="en-US" b="0">
                          <a:solidFill>
                            <a:srgbClr val="000000"/>
                          </a:solidFill>
                          <a:latin typeface="Times New Roman" panose="02020603050405020304" pitchFamily="18" charset="0"/>
                          <a:cs typeface="Times New Roman" panose="02020603050405020304" pitchFamily="18" charset="0"/>
                        </a:rPr>
                        <a:t>[[CC]YY]MMDDhhmm[.ss]</a:t>
                      </a:r>
                      <a:endParaRPr lang="en-US" altLang="en-US"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800">
                <a:tc>
                  <a:txBody>
                    <a:bodyPr/>
                    <a:p>
                      <a:pPr indent="0">
                        <a:buNone/>
                      </a:pP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-m</a:t>
                      </a:r>
                      <a:endParaRPr lang="en-US" altLang="en-US"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作业完成后向用户发送邮件</a:t>
                      </a:r>
                      <a:endParaRPr lang="en-US" altLang="en-US"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-M</a:t>
                      </a:r>
                      <a:endParaRPr lang="en-US" altLang="en-US"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宋体" panose="02010600030101010101" pitchFamily="2" charset="-122"/>
                          <a:ea typeface="宋体" panose="02010600030101010101" pitchFamily="2" charset="-122"/>
                          <a:cs typeface="宋体" panose="02010600030101010101" pitchFamily="2" charset="-122"/>
                        </a:rPr>
                        <a:t>不发邮件</a:t>
                      </a:r>
                      <a:endParaRPr lang="en-US" altLang="en-US"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 at的参数说明</a:t>
            </a:r>
            <a:endParaRPr lang="zh-CN" altLang="en-US"/>
          </a:p>
        </p:txBody>
      </p:sp>
      <p:sp>
        <p:nvSpPr>
          <p:cNvPr id="3" name="内容占位符 2"/>
          <p:cNvSpPr>
            <a:spLocks noGrp="1"/>
          </p:cNvSpPr>
          <p:nvPr>
            <p:ph idx="1"/>
          </p:nvPr>
        </p:nvSpPr>
        <p:spPr>
          <a:xfrm>
            <a:off x="375920" y="1844675"/>
            <a:ext cx="8578850" cy="4392295"/>
          </a:xfrm>
        </p:spPr>
        <p:txBody>
          <a:bodyPr/>
          <a:lstStyle/>
          <a:p>
            <a:r>
              <a:rPr lang="zh-CN" altLang="en-US" sz="2400"/>
              <a:t>at从标准输入（交互方式）或从-f指定的文件读取任务，也可以采用输入重定向方式。</a:t>
            </a:r>
            <a:endParaRPr lang="zh-CN" altLang="en-US" sz="2400"/>
          </a:p>
          <a:p>
            <a:r>
              <a:rPr lang="zh-CN" altLang="en-US" sz="2400"/>
              <a:t>at可以接收的timespec时间格式为HH:MM或HHMM形式的时间，默认日期为当天，若当天时间已过，则为下一天。还可以同时指定命令执行的时间和日期，日期必须跟在时间的后面，其格式可以是：（1）英文月名 数字日期 [数字年]；（2）MMDDYY；（3）MM/DD/YY；（4）DD.MM.YY。</a:t>
            </a:r>
            <a:endParaRPr lang="zh-CN" altLang="en-US" sz="2400"/>
          </a:p>
          <a:p>
            <a:r>
              <a:rPr lang="zh-CN" altLang="en-US" sz="2400"/>
              <a:t>用户也可以“当前时间+偏移量”的办法来指定执行时间，这里的偏移量可以是分钟、小时、天或周等。例如，now + 2 minutes，10:22 + 3 days等。</a:t>
            </a:r>
            <a:endParaRPr lang="zh-CN" altLang="en-US" sz="2400"/>
          </a:p>
          <a:p>
            <a:r>
              <a:rPr lang="zh-CN" altLang="en-US" sz="2400"/>
              <a:t>如果在作业操作中未使用I/O重定向，则at在作业执行过程中产生的标准错误和标准输出将以邮件的形式发送给用户。</a:t>
            </a:r>
            <a:endParaRPr lang="zh-CN" alt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 at的参数说明</a:t>
            </a:r>
            <a:endParaRPr lang="zh-CN" altLang="en-US"/>
          </a:p>
        </p:txBody>
      </p:sp>
      <p:sp>
        <p:nvSpPr>
          <p:cNvPr id="3" name="内容占位符 2"/>
          <p:cNvSpPr>
            <a:spLocks noGrp="1"/>
          </p:cNvSpPr>
          <p:nvPr>
            <p:ph idx="1"/>
          </p:nvPr>
        </p:nvSpPr>
        <p:spPr/>
        <p:txBody>
          <a:bodyPr/>
          <a:lstStyle/>
          <a:p>
            <a:r>
              <a:rPr lang="zh-CN" altLang="en-US" sz="2400">
                <a:sym typeface="+mn-ea"/>
              </a:rPr>
              <a:t>atq用于查询-q指定的作业队列</a:t>
            </a:r>
            <a:endParaRPr lang="zh-CN" altLang="en-US" sz="2400">
              <a:sym typeface="+mn-ea"/>
            </a:endParaRPr>
          </a:p>
          <a:p>
            <a:r>
              <a:rPr lang="zh-CN" altLang="en-US" sz="2400">
                <a:sym typeface="+mn-ea"/>
              </a:rPr>
              <a:t>atrm用于删除作业。</a:t>
            </a:r>
            <a:endParaRPr lang="zh-CN" altLang="en-US" sz="2400">
              <a:sym typeface="+mn-ea"/>
            </a:endParaRPr>
          </a:p>
          <a:p>
            <a:r>
              <a:rPr lang="zh-CN" altLang="en-US" sz="2400">
                <a:sym typeface="+mn-ea"/>
              </a:rPr>
              <a:t>batch是一个shell编写的程序，它通过at提交批处理作业。batch不接收命令行参数，但可通过输入重定向从脚本文件向它提交任务。batch最终执行的命令为：</a:t>
            </a:r>
            <a:endParaRPr lang="zh-CN" altLang="en-US" sz="2400">
              <a:sym typeface="+mn-ea"/>
            </a:endParaRPr>
          </a:p>
          <a:p>
            <a:r>
              <a:rPr lang="zh-CN" altLang="en-US" sz="2400">
                <a:sym typeface="+mn-ea"/>
              </a:rPr>
              <a:t>at -qb now</a:t>
            </a:r>
            <a:endParaRPr lang="zh-CN" altLang="en-US" sz="2400">
              <a:sym typeface="+mn-ea"/>
            </a:endParaRPr>
          </a:p>
          <a:p>
            <a:r>
              <a:rPr lang="zh-CN" altLang="en-US" sz="2400">
                <a:sym typeface="+mn-ea"/>
              </a:rPr>
              <a:t>由此可见，batch所使用的队列为b（at所使用的队列为a）。如果系统的平均负载不超过atd规定的上限（默认为1.5），batch将立即调度作业执行，否则另择时执行。</a:t>
            </a:r>
            <a:endParaRPr lang="zh-CN" altLang="en-US" sz="2400">
              <a:sym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3．作业使用示例</a:t>
            </a:r>
            <a:endParaRPr lang="zh-CN" altLang="en-US"/>
          </a:p>
        </p:txBody>
      </p:sp>
      <p:sp>
        <p:nvSpPr>
          <p:cNvPr id="3" name="内容占位符 2"/>
          <p:cNvSpPr>
            <a:spLocks noGrp="1"/>
          </p:cNvSpPr>
          <p:nvPr>
            <p:ph idx="1"/>
          </p:nvPr>
        </p:nvSpPr>
        <p:spPr/>
        <p:txBody>
          <a:bodyPr/>
          <a:lstStyle/>
          <a:p>
            <a:r>
              <a:rPr lang="zh-CN" altLang="en-US" sz="2200"/>
              <a:t>1）作业创建</a:t>
            </a:r>
            <a:endParaRPr lang="zh-CN" altLang="en-US" sz="2200"/>
          </a:p>
          <a:p>
            <a:r>
              <a:rPr lang="zh-CN" altLang="en-US" sz="2200"/>
              <a:t># at 1200 &lt; myjob 	#通过输入改道从myjob中读取作业，并规定在12:00执行</a:t>
            </a:r>
            <a:endParaRPr lang="zh-CN" altLang="en-US" sz="2200"/>
          </a:p>
          <a:p>
            <a:r>
              <a:rPr lang="zh-CN" altLang="en-US" sz="2200"/>
              <a:t># at 12:10 -f myjob 	#从myjob中读取作业，并规定在12:10执行</a:t>
            </a:r>
            <a:endParaRPr lang="zh-CN" altLang="en-US" sz="2200"/>
          </a:p>
          <a:p>
            <a:r>
              <a:rPr lang="zh-CN" altLang="en-US" sz="2200"/>
              <a:t># at 1230	#交互方式，从标准输入读取作业，并在12:30执行</a:t>
            </a:r>
            <a:endParaRPr lang="zh-CN" altLang="en-US" sz="2200"/>
          </a:p>
          <a:p>
            <a:pPr lvl="1"/>
            <a:r>
              <a:rPr lang="zh-CN" altLang="en-US" sz="1925"/>
              <a:t>at&gt;ls -l &gt;/tmp/`whoami`.a 	#“at&gt;”为提示符</a:t>
            </a:r>
            <a:endParaRPr lang="zh-CN" altLang="en-US" sz="1925"/>
          </a:p>
          <a:p>
            <a:pPr lvl="1"/>
            <a:r>
              <a:rPr lang="zh-CN" altLang="en-US" sz="1925"/>
              <a:t>at&gt;date &gt;&gt;/tmp/`whoami`.a 	#继续输入命令</a:t>
            </a:r>
            <a:endParaRPr lang="zh-CN" altLang="en-US" sz="1925"/>
          </a:p>
          <a:p>
            <a:pPr lvl="1"/>
            <a:r>
              <a:rPr lang="zh-CN" altLang="en-US" sz="1925"/>
              <a:t>at&gt;Ctrl_D 			#按</a:t>
            </a:r>
            <a:r>
              <a:rPr lang="en-US" altLang="zh-CN" sz="1925"/>
              <a:t>^D</a:t>
            </a:r>
            <a:r>
              <a:rPr lang="zh-CN" altLang="en-US" sz="1925"/>
              <a:t>结束作业输入</a:t>
            </a:r>
            <a:endParaRPr lang="zh-CN" altLang="en-US" sz="1925"/>
          </a:p>
          <a:p>
            <a:pPr lvl="1"/>
            <a:r>
              <a:rPr lang="zh-CN" altLang="en-US" sz="1925"/>
              <a:t>at&gt;&lt;EOF&gt; 	#</a:t>
            </a:r>
            <a:r>
              <a:rPr lang="zh-CN" altLang="en-US" sz="1925">
                <a:sym typeface="+mn-ea"/>
              </a:rPr>
              <a:t>按</a:t>
            </a:r>
            <a:r>
              <a:rPr lang="en-US" altLang="zh-CN" sz="1925">
                <a:sym typeface="+mn-ea"/>
              </a:rPr>
              <a:t>^D</a:t>
            </a:r>
            <a:r>
              <a:rPr lang="zh-CN" altLang="en-US" sz="1925">
                <a:sym typeface="+mn-ea"/>
              </a:rPr>
              <a:t>后，</a:t>
            </a:r>
            <a:r>
              <a:rPr lang="zh-CN" altLang="en-US" sz="1925"/>
              <a:t>at显示此行，并覆盖</a:t>
            </a:r>
            <a:r>
              <a:rPr lang="en-US" altLang="zh-CN" sz="1925"/>
              <a:t>^</a:t>
            </a:r>
            <a:r>
              <a:rPr lang="zh-CN" altLang="en-US" sz="1925"/>
              <a:t>D所在的行</a:t>
            </a:r>
            <a:endParaRPr lang="zh-CN" altLang="en-US" sz="1925"/>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3．作业使用示例</a:t>
            </a:r>
            <a:endParaRPr lang="zh-CN" altLang="en-US"/>
          </a:p>
        </p:txBody>
      </p:sp>
      <p:sp>
        <p:nvSpPr>
          <p:cNvPr id="3" name="内容占位符 2"/>
          <p:cNvSpPr>
            <a:spLocks noGrp="1"/>
          </p:cNvSpPr>
          <p:nvPr>
            <p:ph idx="1"/>
          </p:nvPr>
        </p:nvSpPr>
        <p:spPr/>
        <p:txBody>
          <a:bodyPr/>
          <a:lstStyle/>
          <a:p>
            <a:r>
              <a:rPr lang="zh-CN" altLang="en-US">
                <a:sym typeface="+mn-ea"/>
              </a:rPr>
              <a:t>2）列出已提交的作业</a:t>
            </a:r>
            <a:endParaRPr lang="zh-CN" altLang="en-US">
              <a:sym typeface="+mn-ea"/>
            </a:endParaRPr>
          </a:p>
          <a:p>
            <a:r>
              <a:rPr lang="zh-CN" altLang="en-US">
                <a:sym typeface="+mn-ea"/>
              </a:rPr>
              <a:t># at -l</a:t>
            </a:r>
            <a:endParaRPr lang="zh-CN" altLang="en-US">
              <a:sym typeface="+mn-ea"/>
            </a:endParaRPr>
          </a:p>
          <a:p>
            <a:r>
              <a:rPr lang="zh-CN" altLang="en-US">
                <a:sym typeface="+mn-ea"/>
              </a:rPr>
              <a:t>3）删除已提交的作业</a:t>
            </a:r>
            <a:endParaRPr lang="zh-CN" altLang="en-US">
              <a:sym typeface="+mn-ea"/>
            </a:endParaRPr>
          </a:p>
          <a:p>
            <a:r>
              <a:rPr lang="zh-CN" altLang="en-US">
                <a:sym typeface="+mn-ea"/>
              </a:rPr>
              <a:t># at -d 23 25 	#23，25为at -l输出中的作业编号</a:t>
            </a:r>
            <a:endParaRPr lang="zh-CN" altLang="en-US">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6.6.2  crontab</a:t>
            </a:r>
            <a:endParaRPr lang="zh-CN" altLang="en-US"/>
          </a:p>
        </p:txBody>
      </p:sp>
      <p:sp>
        <p:nvSpPr>
          <p:cNvPr id="3" name="内容占位符 2"/>
          <p:cNvSpPr>
            <a:spLocks noGrp="1"/>
          </p:cNvSpPr>
          <p:nvPr>
            <p:ph idx="1"/>
          </p:nvPr>
        </p:nvSpPr>
        <p:spPr/>
        <p:txBody>
          <a:bodyPr/>
          <a:lstStyle/>
          <a:p>
            <a:r>
              <a:rPr lang="zh-CN" altLang="en-US" sz="2400"/>
              <a:t>crontab的功能是规划程序周期性地定时启动、定时执行。</a:t>
            </a:r>
            <a:endParaRPr lang="zh-CN" altLang="en-US" sz="2400"/>
          </a:p>
          <a:p>
            <a:r>
              <a:rPr lang="zh-CN" altLang="en-US" sz="2400"/>
              <a:t>crontab是一个客户端程序，用于编辑用户crontab文件。crontab提交的任务由服务器程序crond调度。</a:t>
            </a:r>
            <a:endParaRPr lang="zh-CN" altLang="en-US" sz="2400"/>
          </a:p>
          <a:p>
            <a:r>
              <a:rPr lang="zh-CN" altLang="en-US" sz="2400"/>
              <a:t>at和batch提交的作业是一次性的，而crontab提交的作业是重复性的、永久性的，当crontab被制定好之后，在下一次被修改之前crond将一直按其内容的规定调度程序的执行。用法为：</a:t>
            </a:r>
            <a:endParaRPr lang="zh-CN" altLang="en-US" sz="2400"/>
          </a:p>
          <a:p>
            <a:r>
              <a:rPr lang="zh-CN" altLang="en-US" sz="2400"/>
              <a:t>   crontab [-u user] &lt;file | -&gt;</a:t>
            </a:r>
            <a:endParaRPr lang="zh-CN" altLang="en-US" sz="2400"/>
          </a:p>
          <a:p>
            <a:r>
              <a:rPr lang="zh-CN" altLang="en-US" sz="2400"/>
              <a:t>   crontab [-u user] &lt;-l | -r | -e&gt; [-i] [-s]</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sz="3600" dirty="0">
                <a:sym typeface="+mn-ea"/>
              </a:rPr>
            </a:br>
            <a:r>
              <a:rPr lang="en-US" altLang="zh-CN" sz="3600" dirty="0" err="1" smtClean="0">
                <a:sym typeface="+mn-ea"/>
              </a:rPr>
              <a:t>进程</a:t>
            </a:r>
            <a:r>
              <a:rPr lang="zh-CN" altLang="en-US" sz="3600" dirty="0" smtClean="0">
                <a:sym typeface="+mn-ea"/>
              </a:rPr>
              <a:t>树及查询</a:t>
            </a:r>
            <a:endParaRPr lang="zh-CN" altLang="en-US" dirty="0"/>
          </a:p>
        </p:txBody>
      </p:sp>
      <p:sp>
        <p:nvSpPr>
          <p:cNvPr id="3" name="内容占位符 2"/>
          <p:cNvSpPr>
            <a:spLocks noGrp="1"/>
          </p:cNvSpPr>
          <p:nvPr>
            <p:ph idx="1"/>
          </p:nvPr>
        </p:nvSpPr>
        <p:spPr/>
        <p:txBody>
          <a:bodyPr/>
          <a:lstStyle/>
          <a:p>
            <a:r>
              <a:rPr lang="zh-CN" altLang="zh-CN" sz="2800" dirty="0" smtClean="0">
                <a:sym typeface="+mn-ea"/>
              </a:rPr>
              <a:t>从进程创建关系来看，0#进程创建了1#进程，它是1#进程的父进程。1#进程在系统启动过程中创建了系统所需要的其他进程，这些被创建的进程是1#进程的子进程，而子进程又可创建属于自己的子进程。因此，系统中除了0#进程外，1#进程是其他所有进程的祖先进程。</a:t>
            </a:r>
            <a:endParaRPr lang="zh-CN" altLang="zh-CN" sz="2800" dirty="0" smtClean="0"/>
          </a:p>
          <a:p>
            <a:r>
              <a:rPr lang="zh-CN" altLang="zh-CN" sz="2800" dirty="0" smtClean="0">
                <a:sym typeface="+mn-ea"/>
              </a:rPr>
              <a:t>Linux系统的进程之间的家族关系可用命令pstree来查看，下图为某Linux系统的进程树的局部（来自pstree -p的输出）。</a:t>
            </a:r>
            <a:endParaRPr lang="zh-CN" altLang="zh-CN" sz="2800" dirty="0" smtClean="0"/>
          </a:p>
          <a:p>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a:xfrm>
            <a:off x="685800" y="1981200"/>
            <a:ext cx="7772400" cy="969010"/>
          </a:xfrm>
        </p:spPr>
        <p:txBody>
          <a:bodyPr/>
          <a:lstStyle/>
          <a:p>
            <a:endParaRPr lang="zh-CN" altLang="en-US"/>
          </a:p>
        </p:txBody>
      </p:sp>
      <p:graphicFrame>
        <p:nvGraphicFramePr>
          <p:cNvPr id="4" name="表格 -1"/>
          <p:cNvGraphicFramePr/>
          <p:nvPr>
            <p:custDataLst>
              <p:tags r:id="rId1"/>
            </p:custDataLst>
          </p:nvPr>
        </p:nvGraphicFramePr>
        <p:xfrm>
          <a:off x="539552" y="2258695"/>
          <a:ext cx="8136904" cy="2854960"/>
        </p:xfrm>
        <a:graphic>
          <a:graphicData uri="http://schemas.openxmlformats.org/drawingml/2006/table">
            <a:tbl>
              <a:tblPr firstRow="1" bandRow="1">
                <a:tableStyleId>{5940675A-B579-460E-94D1-54222C63F5DA}</a:tableStyleId>
              </a:tblPr>
              <a:tblGrid>
                <a:gridCol w="961905"/>
                <a:gridCol w="2757560"/>
                <a:gridCol w="889360"/>
                <a:gridCol w="3528079"/>
              </a:tblGrid>
              <a:tr h="713740">
                <a:tc>
                  <a:txBody>
                    <a:bodyPr/>
                    <a:lstStyle/>
                    <a:p>
                      <a:pPr algn="ctr">
                        <a:buNone/>
                      </a:pPr>
                      <a:r>
                        <a:rPr lang="zh-CN" altLang="en-US" sz="2000">
                          <a:latin typeface="Times New Roman" panose="02020603050405020304" pitchFamily="18" charset="0"/>
                          <a:cs typeface="Times New Roman" panose="02020603050405020304" pitchFamily="18" charset="0"/>
                        </a:rPr>
                        <a:t>选</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cs typeface="Times New Roman" panose="02020603050405020304" pitchFamily="18" charset="0"/>
                        </a:rPr>
                        <a:t>项</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000" dirty="0">
                          <a:latin typeface="Times New Roman" panose="02020603050405020304" pitchFamily="18" charset="0"/>
                          <a:cs typeface="Times New Roman" panose="02020603050405020304" pitchFamily="18" charset="0"/>
                        </a:rPr>
                        <a:t>功</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Times New Roman" panose="02020603050405020304" pitchFamily="18" charset="0"/>
                          <a:cs typeface="Times New Roman" panose="02020603050405020304" pitchFamily="18" charset="0"/>
                        </a:rPr>
                        <a:t>能</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Times New Roman" panose="02020603050405020304" pitchFamily="18" charset="0"/>
                          <a:cs typeface="Times New Roman" panose="02020603050405020304" pitchFamily="18" charset="0"/>
                        </a:rPr>
                        <a:t>描</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Times New Roman" panose="02020603050405020304" pitchFamily="18" charset="0"/>
                          <a:cs typeface="Times New Roman" panose="02020603050405020304" pitchFamily="18" charset="0"/>
                        </a:rPr>
                        <a:t>述</a:t>
                      </a:r>
                      <a:endParaRPr lang="zh-C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000">
                          <a:latin typeface="Times New Roman" panose="02020603050405020304" pitchFamily="18" charset="0"/>
                          <a:cs typeface="Times New Roman" panose="02020603050405020304" pitchFamily="18" charset="0"/>
                        </a:rPr>
                        <a:t>选</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cs typeface="Times New Roman" panose="02020603050405020304" pitchFamily="18" charset="0"/>
                        </a:rPr>
                        <a:t>项</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000">
                          <a:latin typeface="Times New Roman" panose="02020603050405020304" pitchFamily="18" charset="0"/>
                          <a:cs typeface="Times New Roman" panose="02020603050405020304" pitchFamily="18" charset="0"/>
                        </a:rPr>
                        <a:t>功</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cs typeface="Times New Roman" panose="02020603050405020304" pitchFamily="18" charset="0"/>
                        </a:rPr>
                        <a:t>能</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cs typeface="Times New Roman" panose="02020603050405020304" pitchFamily="18" charset="0"/>
                        </a:rPr>
                        <a:t>描</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cs typeface="Times New Roman" panose="02020603050405020304" pitchFamily="18" charset="0"/>
                        </a:rPr>
                        <a:t>述</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740">
                <a:tc>
                  <a:txBody>
                    <a:bodyPr/>
                    <a:lstStyle/>
                    <a:p>
                      <a:pPr algn="ctr">
                        <a:buNone/>
                      </a:pPr>
                      <a:r>
                        <a:rPr lang="en-US" altLang="zh-CN" sz="2000">
                          <a:latin typeface="Times New Roman" panose="02020603050405020304" pitchFamily="18" charset="0"/>
                          <a:cs typeface="Times New Roman" panose="02020603050405020304" pitchFamily="18" charset="0"/>
                        </a:rPr>
                        <a:t>-e</a:t>
                      </a:r>
                      <a:endParaRPr lang="en-US" altLang="zh-CN"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a:latin typeface="Times New Roman" panose="02020603050405020304" pitchFamily="18" charset="0"/>
                          <a:cs typeface="Times New Roman" panose="02020603050405020304" pitchFamily="18" charset="0"/>
                        </a:rPr>
                        <a:t>编辑用户的</a:t>
                      </a:r>
                      <a:r>
                        <a:rPr lang="en-US" altLang="zh-CN" sz="2000">
                          <a:latin typeface="Times New Roman" panose="02020603050405020304" pitchFamily="18" charset="0"/>
                          <a:cs typeface="Times New Roman" panose="02020603050405020304" pitchFamily="18" charset="0"/>
                        </a:rPr>
                        <a:t>cronta</a:t>
                      </a:r>
                      <a:r>
                        <a:rPr lang="en-US" altLang="zh-CN" sz="2000">
                          <a:latin typeface="宋体" panose="02010600030101010101" pitchFamily="2" charset="-122"/>
                          <a:ea typeface="宋体" panose="02010600030101010101" pitchFamily="2" charset="-122"/>
                          <a:cs typeface="宋体" panose="02010600030101010101" pitchFamily="2" charset="-122"/>
                        </a:rPr>
                        <a:t>b</a:t>
                      </a:r>
                      <a:r>
                        <a:rPr lang="zh-CN" altLang="en-US" sz="2000">
                          <a:latin typeface="Times New Roman" panose="02020603050405020304" pitchFamily="18" charset="0"/>
                          <a:cs typeface="Times New Roman" panose="02020603050405020304" pitchFamily="18" charset="0"/>
                        </a:rPr>
                        <a:t>文件</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a:latin typeface="Times New Roman" panose="02020603050405020304" pitchFamily="18" charset="0"/>
                          <a:cs typeface="Times New Roman" panose="02020603050405020304" pitchFamily="18" charset="0"/>
                        </a:rPr>
                        <a:t>-u user</a:t>
                      </a:r>
                      <a:endParaRPr lang="en-US" altLang="zh-CN"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a:latin typeface="Times New Roman" panose="02020603050405020304" pitchFamily="18" charset="0"/>
                          <a:cs typeface="Times New Roman" panose="02020603050405020304" pitchFamily="18" charset="0"/>
                        </a:rPr>
                        <a:t>指定用户的</a:t>
                      </a:r>
                      <a:r>
                        <a:rPr lang="en-US" altLang="zh-CN" sz="2000">
                          <a:latin typeface="Times New Roman" panose="02020603050405020304" pitchFamily="18" charset="0"/>
                          <a:cs typeface="Times New Roman" panose="02020603050405020304" pitchFamily="18" charset="0"/>
                        </a:rPr>
                        <a:t>cronta</a:t>
                      </a:r>
                      <a:r>
                        <a:rPr lang="en-US" altLang="zh-CN" sz="2000">
                          <a:latin typeface="宋体" panose="02010600030101010101" pitchFamily="2" charset="-122"/>
                          <a:ea typeface="宋体" panose="02010600030101010101" pitchFamily="2" charset="-122"/>
                          <a:cs typeface="宋体" panose="02010600030101010101" pitchFamily="2" charset="-122"/>
                        </a:rPr>
                        <a:t>b</a:t>
                      </a:r>
                      <a:r>
                        <a:rPr lang="zh-CN" altLang="en-US" sz="2000">
                          <a:latin typeface="Times New Roman" panose="02020603050405020304" pitchFamily="18" charset="0"/>
                          <a:cs typeface="Times New Roman" panose="02020603050405020304" pitchFamily="18" charset="0"/>
                        </a:rPr>
                        <a:t>文件</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740">
                <a:tc>
                  <a:txBody>
                    <a:bodyPr/>
                    <a:lstStyle/>
                    <a:p>
                      <a:pPr algn="ctr">
                        <a:buNone/>
                      </a:pPr>
                      <a:r>
                        <a:rPr lang="en-US" altLang="zh-CN" sz="2000">
                          <a:latin typeface="Times New Roman" panose="02020603050405020304" pitchFamily="18" charset="0"/>
                          <a:cs typeface="Times New Roman" panose="02020603050405020304" pitchFamily="18" charset="0"/>
                        </a:rPr>
                        <a:t>-l</a:t>
                      </a:r>
                      <a:endParaRPr lang="en-US" altLang="zh-CN"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dirty="0">
                          <a:latin typeface="Times New Roman" panose="02020603050405020304" pitchFamily="18" charset="0"/>
                          <a:cs typeface="Times New Roman" panose="02020603050405020304" pitchFamily="18" charset="0"/>
                        </a:rPr>
                        <a:t>列</a:t>
                      </a:r>
                      <a:r>
                        <a:rPr lang="zh-CN" altLang="en-US" sz="2000" dirty="0">
                          <a:latin typeface="宋体" panose="02010600030101010101" pitchFamily="2" charset="-122"/>
                          <a:ea typeface="宋体" panose="02010600030101010101" pitchFamily="2" charset="-122"/>
                          <a:cs typeface="宋体" panose="02010600030101010101" pitchFamily="2" charset="-122"/>
                        </a:rPr>
                        <a:t>出</a:t>
                      </a:r>
                      <a:r>
                        <a:rPr lang="zh-CN" altLang="en-US" sz="2000" dirty="0">
                          <a:latin typeface="Times New Roman" panose="02020603050405020304" pitchFamily="18" charset="0"/>
                          <a:cs typeface="Times New Roman" panose="02020603050405020304" pitchFamily="18" charset="0"/>
                        </a:rPr>
                        <a:t>用户</a:t>
                      </a:r>
                      <a:r>
                        <a:rPr lang="en-US" altLang="zh-CN" sz="2000" dirty="0" err="1">
                          <a:latin typeface="Times New Roman" panose="02020603050405020304" pitchFamily="18" charset="0"/>
                          <a:cs typeface="Times New Roman" panose="02020603050405020304" pitchFamily="18" charset="0"/>
                        </a:rPr>
                        <a:t>cronta</a:t>
                      </a:r>
                      <a:r>
                        <a:rPr lang="en-US" altLang="zh-CN" sz="2000" dirty="0" err="1">
                          <a:latin typeface="宋体" panose="02010600030101010101" pitchFamily="2" charset="-122"/>
                          <a:ea typeface="宋体" panose="02010600030101010101" pitchFamily="2" charset="-122"/>
                          <a:cs typeface="宋体" panose="02010600030101010101" pitchFamily="2" charset="-122"/>
                        </a:rPr>
                        <a:t>b</a:t>
                      </a:r>
                      <a:r>
                        <a:rPr lang="zh-CN" altLang="en-US" sz="2000" dirty="0">
                          <a:latin typeface="Times New Roman" panose="02020603050405020304" pitchFamily="18" charset="0"/>
                          <a:cs typeface="Times New Roman" panose="02020603050405020304" pitchFamily="18" charset="0"/>
                        </a:rPr>
                        <a:t>文件内容</a:t>
                      </a:r>
                      <a:endParaRPr lang="zh-C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a:latin typeface="Times New Roman" panose="02020603050405020304" pitchFamily="18" charset="0"/>
                          <a:cs typeface="Times New Roman" panose="02020603050405020304" pitchFamily="18" charset="0"/>
                        </a:rPr>
                        <a:t>file</a:t>
                      </a:r>
                      <a:endParaRPr lang="en-US" altLang="zh-CN"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a:latin typeface="Times New Roman" panose="02020603050405020304" pitchFamily="18" charset="0"/>
                          <a:cs typeface="Times New Roman" panose="02020603050405020304" pitchFamily="18" charset="0"/>
                        </a:rPr>
                        <a:t>指定</a:t>
                      </a:r>
                      <a:r>
                        <a:rPr lang="en-US" altLang="zh-CN" sz="2000">
                          <a:latin typeface="Times New Roman" panose="02020603050405020304" pitchFamily="18" charset="0"/>
                          <a:cs typeface="Times New Roman" panose="02020603050405020304" pitchFamily="18" charset="0"/>
                        </a:rPr>
                        <a:t>crontab</a:t>
                      </a:r>
                      <a:r>
                        <a:rPr lang="zh-CN" altLang="en-US" sz="2000">
                          <a:latin typeface="Times New Roman" panose="02020603050405020304" pitchFamily="18" charset="0"/>
                          <a:cs typeface="Times New Roman" panose="02020603050405020304" pitchFamily="18" charset="0"/>
                        </a:rPr>
                        <a:t>文件。默认用户自己</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740">
                <a:tc>
                  <a:txBody>
                    <a:bodyPr/>
                    <a:lstStyle/>
                    <a:p>
                      <a:pPr algn="ctr">
                        <a:buNone/>
                      </a:pPr>
                      <a:r>
                        <a:rPr lang="en-US" altLang="zh-CN" sz="2000">
                          <a:latin typeface="Times New Roman" panose="02020603050405020304" pitchFamily="18" charset="0"/>
                          <a:cs typeface="Times New Roman" panose="02020603050405020304" pitchFamily="18" charset="0"/>
                        </a:rPr>
                        <a:t>-r</a:t>
                      </a:r>
                      <a:endParaRPr lang="en-US" altLang="zh-CN"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a:latin typeface="Times New Roman" panose="02020603050405020304" pitchFamily="18" charset="0"/>
                          <a:cs typeface="Times New Roman" panose="02020603050405020304" pitchFamily="18" charset="0"/>
                        </a:rPr>
                        <a:t>删除用户</a:t>
                      </a:r>
                      <a:r>
                        <a:rPr lang="en-US" altLang="zh-CN" sz="2000">
                          <a:latin typeface="Times New Roman" panose="02020603050405020304" pitchFamily="18" charset="0"/>
                          <a:cs typeface="Times New Roman" panose="02020603050405020304" pitchFamily="18" charset="0"/>
                        </a:rPr>
                        <a:t>cronta</a:t>
                      </a:r>
                      <a:r>
                        <a:rPr lang="en-US" altLang="zh-CN" sz="2000">
                          <a:latin typeface="宋体" panose="02010600030101010101" pitchFamily="2" charset="-122"/>
                          <a:ea typeface="宋体" panose="02010600030101010101" pitchFamily="2" charset="-122"/>
                          <a:cs typeface="宋体" panose="02010600030101010101" pitchFamily="2" charset="-122"/>
                        </a:rPr>
                        <a:t>b</a:t>
                      </a:r>
                      <a:r>
                        <a:rPr lang="zh-CN" altLang="en-US" sz="2000">
                          <a:latin typeface="Times New Roman" panose="02020603050405020304" pitchFamily="18" charset="0"/>
                          <a:cs typeface="Times New Roman" panose="02020603050405020304" pitchFamily="18" charset="0"/>
                        </a:rPr>
                        <a:t>文件</a:t>
                      </a:r>
                      <a:endParaRPr lang="zh-CN"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-i</a:t>
                      </a:r>
                      <a:endParaRPr lang="en-US" altLang="zh-CN" sz="200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zh-CN" altLang="en-US" sz="2000" dirty="0">
                          <a:latin typeface="宋体" panose="02010600030101010101" pitchFamily="2" charset="-122"/>
                          <a:ea typeface="宋体" panose="02010600030101010101" pitchFamily="2" charset="-122"/>
                          <a:cs typeface="宋体" panose="02010600030101010101" pitchFamily="2" charset="-122"/>
                        </a:rPr>
                        <a:t>与</a:t>
                      </a:r>
                      <a:r>
                        <a:rPr lang="en-US" altLang="zh-CN" sz="2000" dirty="0">
                          <a:latin typeface="宋体" panose="02010600030101010101" pitchFamily="2" charset="-122"/>
                          <a:ea typeface="宋体" panose="02010600030101010101" pitchFamily="2" charset="-122"/>
                          <a:cs typeface="宋体" panose="02010600030101010101" pitchFamily="2" charset="-122"/>
                        </a:rPr>
                        <a:t>-r</a:t>
                      </a:r>
                      <a:r>
                        <a:rPr lang="zh-CN" altLang="en-US" sz="2000" dirty="0">
                          <a:latin typeface="宋体" panose="02010600030101010101" pitchFamily="2" charset="-122"/>
                          <a:ea typeface="宋体" panose="02010600030101010101" pitchFamily="2" charset="-122"/>
                          <a:cs typeface="宋体" panose="02010600030101010101" pitchFamily="2" charset="-122"/>
                        </a:rPr>
                        <a:t>配合使用，删除用户</a:t>
                      </a:r>
                      <a:r>
                        <a:rPr lang="en-US" altLang="zh-CN" sz="2000" dirty="0" err="1">
                          <a:latin typeface="Times New Roman" panose="02020603050405020304" pitchFamily="18" charset="0"/>
                          <a:cs typeface="Times New Roman" panose="02020603050405020304" pitchFamily="18" charset="0"/>
                        </a:rPr>
                        <a:t>cronta</a:t>
                      </a:r>
                      <a:r>
                        <a:rPr lang="en-US" altLang="zh-CN" sz="2000" dirty="0" err="1">
                          <a:latin typeface="宋体" panose="02010600030101010101" pitchFamily="2" charset="-122"/>
                          <a:ea typeface="宋体" panose="02010600030101010101" pitchFamily="2" charset="-122"/>
                          <a:cs typeface="宋体" panose="02010600030101010101" pitchFamily="2" charset="-122"/>
                        </a:rPr>
                        <a:t>b</a:t>
                      </a:r>
                      <a:r>
                        <a:rPr lang="zh-CN" altLang="en-US" sz="2000" dirty="0">
                          <a:latin typeface="Times New Roman" panose="02020603050405020304" pitchFamily="18" charset="0"/>
                          <a:cs typeface="Times New Roman" panose="02020603050405020304" pitchFamily="18" charset="0"/>
                        </a:rPr>
                        <a:t>文件</a:t>
                      </a:r>
                      <a:r>
                        <a:rPr lang="zh-CN" altLang="en-US" sz="2000" dirty="0">
                          <a:latin typeface="宋体" panose="02010600030101010101" pitchFamily="2" charset="-122"/>
                          <a:ea typeface="宋体" panose="02010600030101010101" pitchFamily="2" charset="-122"/>
                          <a:cs typeface="宋体" panose="02010600030101010101" pitchFamily="2" charset="-122"/>
                        </a:rPr>
                        <a:t>进行提示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3．crontab文件的内容</a:t>
            </a:r>
            <a:endParaRPr lang="zh-CN" altLang="en-US"/>
          </a:p>
        </p:txBody>
      </p:sp>
      <p:sp>
        <p:nvSpPr>
          <p:cNvPr id="3" name="内容占位符 2"/>
          <p:cNvSpPr>
            <a:spLocks noGrp="1"/>
          </p:cNvSpPr>
          <p:nvPr>
            <p:ph idx="1"/>
          </p:nvPr>
        </p:nvSpPr>
        <p:spPr/>
        <p:txBody>
          <a:bodyPr/>
          <a:lstStyle/>
          <a:p>
            <a:r>
              <a:rPr lang="zh-CN" altLang="en-US" sz="2800"/>
              <a:t>系统将为每个可以使用此功能的用户，在/var/spool/cron下创建与用户名相同的crontab文件，如root、test等。</a:t>
            </a:r>
            <a:endParaRPr lang="zh-CN" altLang="en-US" sz="2800"/>
          </a:p>
          <a:p>
            <a:r>
              <a:rPr lang="zh-CN" altLang="en-US" sz="2800"/>
              <a:t>crontab文件是由crontab命令来修改的，当使用-e修改用户的crontab文件时，crontab命令自动调用vi对文件进行编辑，当从vi中退出时，将修改后的内容回写，任务自动提交（说明：ubuntu允许在首次使用crontab -e时从已经安装的编辑器ed、nano或vi中选择一个编辑器，不妨选择vi）。</a:t>
            </a:r>
            <a:endParaRPr lang="zh-CN" altLang="en-US" sz="2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3．crontab文件的内容</a:t>
            </a:r>
            <a:endParaRPr lang="zh-CN" altLang="en-US" dirty="0"/>
          </a:p>
        </p:txBody>
      </p:sp>
      <p:sp>
        <p:nvSpPr>
          <p:cNvPr id="3" name="内容占位符 2"/>
          <p:cNvSpPr>
            <a:spLocks noGrp="1"/>
          </p:cNvSpPr>
          <p:nvPr>
            <p:ph idx="1"/>
          </p:nvPr>
        </p:nvSpPr>
        <p:spPr/>
        <p:txBody>
          <a:bodyPr/>
          <a:lstStyle/>
          <a:p>
            <a:r>
              <a:rPr lang="zh-CN" altLang="en-US" sz="2400" dirty="0"/>
              <a:t>crontab文件中，#开始的行为注释行、空行无效，其他为有效行。除了用于变量定义的一些特殊行外，每一个有效行由6个用空格分隔的域组成，格式如下：</a:t>
            </a:r>
            <a:endParaRPr lang="zh-CN" altLang="en-US" sz="2400" dirty="0"/>
          </a:p>
          <a:p>
            <a:r>
              <a:rPr lang="zh-CN" altLang="en-US" sz="2400" dirty="0"/>
              <a:t>  minute hour  day     month day_of_week  command</a:t>
            </a:r>
            <a:endParaRPr lang="zh-CN" altLang="en-US" sz="2400" dirty="0"/>
          </a:p>
          <a:p>
            <a:r>
              <a:rPr lang="zh-CN" altLang="en-US" sz="2400" dirty="0"/>
              <a:t>     分       时  月日期   月份     周日期        命令</a:t>
            </a:r>
            <a:endParaRPr lang="zh-CN" altLang="en-US" sz="2400" dirty="0"/>
          </a:p>
          <a:p>
            <a:r>
              <a:rPr lang="zh-CN" altLang="en-US" sz="2400" dirty="0"/>
              <a:t>前面5个是数字，分别是分钟（0-59）、时（0-23）、日期（1-31）、月（1-12）和星期几（0-6，0表示星期天），月份和星期几也可以用英文表示。</a:t>
            </a:r>
            <a:endParaRPr lang="zh-CN" altLang="en-US"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3．crontab文件的内容</a:t>
            </a:r>
            <a:endParaRPr lang="zh-CN" altLang="en-US" dirty="0"/>
          </a:p>
        </p:txBody>
      </p:sp>
      <p:sp>
        <p:nvSpPr>
          <p:cNvPr id="3" name="内容占位符 2"/>
          <p:cNvSpPr>
            <a:spLocks noGrp="1"/>
          </p:cNvSpPr>
          <p:nvPr>
            <p:ph idx="1"/>
          </p:nvPr>
        </p:nvSpPr>
        <p:spPr>
          <a:xfrm>
            <a:off x="382905" y="1844675"/>
            <a:ext cx="8571865" cy="4392295"/>
          </a:xfrm>
        </p:spPr>
        <p:txBody>
          <a:bodyPr/>
          <a:lstStyle/>
          <a:p>
            <a:r>
              <a:rPr lang="zh-CN" altLang="en-US" sz="2400"/>
              <a:t>前面5个是数字，它们可以是以下形式：</a:t>
            </a:r>
            <a:endParaRPr lang="zh-CN" altLang="en-US" sz="2400"/>
          </a:p>
          <a:p>
            <a:r>
              <a:rPr lang="zh-CN" altLang="en-US" sz="2400"/>
              <a:t>（1）数字。</a:t>
            </a:r>
            <a:endParaRPr lang="zh-CN" altLang="en-US" sz="2400"/>
          </a:p>
          <a:p>
            <a:r>
              <a:rPr lang="zh-CN" altLang="en-US" sz="2400"/>
              <a:t>（2）由“-”连接的两个数字，如1-5表示从1到5。</a:t>
            </a:r>
            <a:endParaRPr lang="zh-CN" altLang="en-US" sz="2400"/>
          </a:p>
          <a:p>
            <a:r>
              <a:rPr lang="zh-CN" altLang="en-US" sz="2400"/>
              <a:t>（3）一组由逗号分隔的数字（枚举），如1，3，5。</a:t>
            </a:r>
            <a:endParaRPr lang="zh-CN" altLang="en-US" sz="2400"/>
          </a:p>
          <a:p>
            <a:r>
              <a:rPr lang="zh-CN" altLang="en-US" sz="2400"/>
              <a:t>（4）*表示所有或任何允许的值。</a:t>
            </a:r>
            <a:endParaRPr lang="zh-CN" altLang="en-US" sz="2400"/>
          </a:p>
          <a:p>
            <a:r>
              <a:rPr lang="zh-CN" altLang="en-US" sz="2400"/>
              <a:t>（5）*/s表示步长，比如，0-23/2表示从0~23每隔2个单位发生一次，即0,2,4,…。</a:t>
            </a:r>
            <a:endParaRPr lang="zh-CN" altLang="en-US" sz="2400"/>
          </a:p>
          <a:p>
            <a:r>
              <a:rPr lang="zh-CN" altLang="en-US" sz="2400"/>
              <a:t>若在文件中同时指定了两个日期，即几号和星期几，则两者都有效；如果只想指定一个日期，则另一个用*表示。</a:t>
            </a:r>
            <a:endParaRPr lang="zh-CN" altLang="en-US" sz="2400"/>
          </a:p>
          <a:p>
            <a:r>
              <a:rPr lang="zh-CN" altLang="en-US" sz="2400"/>
              <a:t>第6个域是将要在指定时间执行的命令字符串。命令串中的%（\%除外）将被解释为换行符，%后的内容将作为命令的标准输入。</a:t>
            </a:r>
            <a:endParaRPr lang="zh-CN" altLang="en-US" sz="24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3．crontab文件的内容</a:t>
            </a:r>
            <a:endParaRPr lang="zh-CN" altLang="en-US"/>
          </a:p>
        </p:txBody>
      </p:sp>
      <p:sp>
        <p:nvSpPr>
          <p:cNvPr id="3" name="内容占位符 2"/>
          <p:cNvSpPr>
            <a:spLocks noGrp="1"/>
          </p:cNvSpPr>
          <p:nvPr>
            <p:ph idx="1"/>
          </p:nvPr>
        </p:nvSpPr>
        <p:spPr/>
        <p:txBody>
          <a:bodyPr/>
          <a:lstStyle/>
          <a:p>
            <a:r>
              <a:rPr lang="zh-CN" altLang="en-US" sz="2800" dirty="0"/>
              <a:t>在crontab文件中也可定义供crond使用的环境变量。一些变量是由crond自动设置的，如SHELL、HOME和LOGNAME等。它们中的一些是可以被重新定义的，但LOGNAME不能。</a:t>
            </a:r>
            <a:endParaRPr lang="zh-CN" altLang="en-US" sz="2800" dirty="0"/>
          </a:p>
          <a:p>
            <a:r>
              <a:rPr lang="zh-CN" altLang="en-US" sz="2800" dirty="0"/>
              <a:t>用户也可定义或修改变量，比如，MAILTO变量定义在crond执行时发送给邮件的用户。定义方法与shell编程相同，比如：</a:t>
            </a:r>
            <a:endParaRPr lang="zh-CN" altLang="en-US" sz="2800" dirty="0"/>
          </a:p>
          <a:p>
            <a:pPr lvl="1"/>
            <a:r>
              <a:rPr lang="zh-CN" altLang="en-US" sz="2450" dirty="0"/>
              <a:t>MAILTO=gjshao</a:t>
            </a:r>
            <a:endParaRPr lang="zh-CN" altLang="en-US" sz="245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4．crontab示例</a:t>
            </a:r>
            <a:endParaRPr lang="zh-CN" altLang="en-US"/>
          </a:p>
        </p:txBody>
      </p:sp>
      <p:sp>
        <p:nvSpPr>
          <p:cNvPr id="3" name="内容占位符 2"/>
          <p:cNvSpPr>
            <a:spLocks noGrp="1"/>
          </p:cNvSpPr>
          <p:nvPr>
            <p:ph idx="1"/>
          </p:nvPr>
        </p:nvSpPr>
        <p:spPr/>
        <p:txBody>
          <a:bodyPr/>
          <a:lstStyle/>
          <a:p>
            <a:r>
              <a:rPr lang="zh-CN" altLang="en-US" sz="2400"/>
              <a:t>1）crontab文件示例</a:t>
            </a:r>
            <a:endParaRPr lang="zh-CN" altLang="en-US" sz="2400"/>
          </a:p>
          <a:p>
            <a:r>
              <a:rPr lang="zh-CN" altLang="en-US" sz="2400"/>
              <a:t>##定义环境变量SHELL</a:t>
            </a:r>
            <a:endParaRPr lang="zh-CN" altLang="en-US" sz="2400"/>
          </a:p>
          <a:p>
            <a:r>
              <a:rPr lang="zh-CN" altLang="en-US" sz="2400"/>
              <a:t>SHELL=/bin/sh</a:t>
            </a:r>
            <a:endParaRPr lang="zh-CN" altLang="en-US" sz="2400"/>
          </a:p>
          <a:p>
            <a:r>
              <a:rPr lang="zh-CN" altLang="en-US" sz="2400"/>
              <a:t>##定义邮件接收者</a:t>
            </a:r>
            <a:endParaRPr lang="zh-CN" altLang="en-US" sz="2400"/>
          </a:p>
          <a:p>
            <a:r>
              <a:rPr lang="zh-CN" altLang="en-US" sz="2400"/>
              <a:t>MAILTO=gjshao</a:t>
            </a:r>
            <a:endParaRPr lang="zh-CN" altLang="en-US" sz="2400"/>
          </a:p>
          <a:p>
            <a:r>
              <a:rPr lang="zh-CN" altLang="en-US" sz="2400"/>
              <a:t>##每天的00:05执行$HOME/bin/daily.job（假设的任务和程序）</a:t>
            </a:r>
            <a:endParaRPr lang="zh-CN" altLang="en-US" sz="2400"/>
          </a:p>
          <a:p>
            <a:r>
              <a:rPr lang="zh-CN" altLang="en-US" sz="2400"/>
              <a:t>5 0 * * *       $HOME/bin/daily.job &gt;&gt; /tmp/out 2&gt;&amp;1</a:t>
            </a:r>
            <a:endParaRPr lang="zh-CN"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4．crontab示例</a:t>
            </a:r>
            <a:endParaRPr lang="zh-CN" altLang="en-US"/>
          </a:p>
        </p:txBody>
      </p:sp>
      <p:sp>
        <p:nvSpPr>
          <p:cNvPr id="3" name="内容占位符 2"/>
          <p:cNvSpPr>
            <a:spLocks noGrp="1"/>
          </p:cNvSpPr>
          <p:nvPr>
            <p:ph idx="1"/>
          </p:nvPr>
        </p:nvSpPr>
        <p:spPr/>
        <p:txBody>
          <a:bodyPr/>
          <a:lstStyle/>
          <a:p>
            <a:r>
              <a:rPr lang="zh-CN" altLang="en-US" sz="2800">
                <a:sym typeface="+mn-ea"/>
              </a:rPr>
              <a:t>##每周日3:30重启系统</a:t>
            </a:r>
            <a:endParaRPr lang="zh-CN" altLang="en-US" sz="2800">
              <a:sym typeface="+mn-ea"/>
            </a:endParaRPr>
          </a:p>
          <a:p>
            <a:r>
              <a:rPr lang="zh-CN" altLang="en-US" sz="2800">
                <a:sym typeface="+mn-ea"/>
              </a:rPr>
              <a:t>30 3 * * 0      /sbin/init 6</a:t>
            </a:r>
            <a:endParaRPr lang="zh-CN" altLang="en-US" sz="2800">
              <a:sym typeface="+mn-ea"/>
            </a:endParaRPr>
          </a:p>
          <a:p>
            <a:r>
              <a:rPr lang="zh-CN" altLang="en-US" sz="2800">
                <a:sym typeface="+mn-ea"/>
              </a:rPr>
              <a:t>##从周一～周五每天22:00向gjshao发邮件</a:t>
            </a:r>
            <a:endParaRPr lang="zh-CN" altLang="en-US" sz="2800">
              <a:sym typeface="+mn-ea"/>
            </a:endParaRPr>
          </a:p>
          <a:p>
            <a:r>
              <a:rPr lang="zh-CN" altLang="en-US" sz="2800">
                <a:sym typeface="+mn-ea"/>
              </a:rPr>
              <a:t>0 22 * * 1-5    mail -s "It's 10pm" gjshao%Hi,%%Where are your?%</a:t>
            </a:r>
            <a:endParaRPr lang="zh-CN" altLang="en-US" sz="2800">
              <a:sym typeface="+mn-ea"/>
            </a:endParaRPr>
          </a:p>
          <a:p>
            <a:r>
              <a:rPr lang="zh-CN" altLang="en-US" sz="2800">
                <a:sym typeface="+mn-ea"/>
              </a:rPr>
              <a:t>##在偶数点的半点向系统中的用户广播信息</a:t>
            </a:r>
            <a:endParaRPr lang="zh-CN" altLang="en-US" sz="2800">
              <a:sym typeface="+mn-ea"/>
            </a:endParaRPr>
          </a:p>
          <a:p>
            <a:r>
              <a:rPr lang="zh-CN" altLang="en-US" sz="2800">
                <a:sym typeface="+mn-ea"/>
              </a:rPr>
              <a:t>30 0-23/2 * * * wall "run 30 minutes after midnight, evry 2 hours,everyday"</a:t>
            </a:r>
            <a:endParaRPr lang="zh-CN" altLang="en-US" sz="2800">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4．crontab示例</a:t>
            </a:r>
            <a:endParaRPr lang="zh-CN" altLang="en-US"/>
          </a:p>
        </p:txBody>
      </p:sp>
      <p:sp>
        <p:nvSpPr>
          <p:cNvPr id="3" name="内容占位符 2"/>
          <p:cNvSpPr>
            <a:spLocks noGrp="1"/>
          </p:cNvSpPr>
          <p:nvPr>
            <p:ph idx="1"/>
          </p:nvPr>
        </p:nvSpPr>
        <p:spPr/>
        <p:txBody>
          <a:bodyPr/>
          <a:lstStyle/>
          <a:p>
            <a:r>
              <a:rPr lang="zh-CN" altLang="en-US" sz="2800"/>
              <a:t>2）编辑自己的crontab文件</a:t>
            </a:r>
            <a:endParaRPr lang="zh-CN" altLang="en-US" sz="2800"/>
          </a:p>
          <a:p>
            <a:r>
              <a:rPr lang="zh-CN" altLang="en-US" sz="2800"/>
              <a:t># crontab -e</a:t>
            </a:r>
            <a:endParaRPr lang="zh-CN" altLang="en-US" sz="2800"/>
          </a:p>
          <a:p>
            <a:r>
              <a:rPr lang="zh-CN" altLang="en-US" sz="2800"/>
              <a:t>##进入编辑界面，输入以下内容  ##每周五3:30重启系统</a:t>
            </a:r>
            <a:endParaRPr lang="zh-CN" altLang="en-US" sz="2800"/>
          </a:p>
          <a:p>
            <a:r>
              <a:rPr lang="zh-CN" altLang="en-US" sz="2800"/>
              <a:t>30 3 * * 5     /sbin/init 6</a:t>
            </a:r>
            <a:endParaRPr lang="zh-CN" altLang="en-US" sz="2800"/>
          </a:p>
          <a:p>
            <a:r>
              <a:rPr lang="zh-CN" altLang="en-US" sz="2800"/>
              <a:t>##每周日的0:30清除/tmp/gjshao.*文件</a:t>
            </a:r>
            <a:endParaRPr lang="zh-CN" altLang="en-US" sz="2800"/>
          </a:p>
          <a:p>
            <a:r>
              <a:rPr lang="zh-CN" altLang="en-US" sz="2800"/>
              <a:t>30 0 * * 0     rm -f /tmp/gjshao.* &amp;&gt; /dev/null</a:t>
            </a:r>
            <a:endParaRPr lang="zh-CN" altLang="en-US" sz="2800"/>
          </a:p>
          <a:p>
            <a:r>
              <a:rPr lang="zh-CN" altLang="en-US" sz="2800"/>
              <a:t>3）查看crontab文件的内容</a:t>
            </a:r>
            <a:endParaRPr lang="zh-CN" altLang="en-US" sz="2800"/>
          </a:p>
          <a:p>
            <a:r>
              <a:rPr lang="zh-CN" altLang="en-US" sz="2800"/>
              <a:t># crontab -l</a:t>
            </a:r>
            <a:endParaRPr lang="zh-CN" altLang="en-US" sz="2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6.6.3  系统crontab</a:t>
            </a:r>
            <a:endParaRPr lang="zh-CN" altLang="en-US"/>
          </a:p>
        </p:txBody>
      </p:sp>
      <p:sp>
        <p:nvSpPr>
          <p:cNvPr id="3" name="内容占位符 2"/>
          <p:cNvSpPr>
            <a:spLocks noGrp="1"/>
          </p:cNvSpPr>
          <p:nvPr>
            <p:ph idx="1"/>
          </p:nvPr>
        </p:nvSpPr>
        <p:spPr>
          <a:xfrm>
            <a:off x="685800" y="1765935"/>
            <a:ext cx="7772400" cy="4114800"/>
          </a:xfrm>
        </p:spPr>
        <p:txBody>
          <a:bodyPr/>
          <a:lstStyle/>
          <a:p>
            <a:r>
              <a:rPr lang="zh-CN" altLang="en-US" sz="2200"/>
              <a:t>还有系统级的crontab，可存储在/etc/crontab和/etc/cron.d/*中。/etc/cron.d/内是一个个文件可以用来按用户、属性或用途分类存储任务。系统级crontab文件结构如下：</a:t>
            </a:r>
            <a:endParaRPr lang="zh-CN" altLang="en-US" sz="2200"/>
          </a:p>
          <a:p>
            <a:pPr lvl="1"/>
            <a:r>
              <a:rPr lang="zh-CN" altLang="en-US" sz="2000"/>
              <a:t>  minute  hour   day    month  day_of_week  username  c</a:t>
            </a:r>
            <a:r>
              <a:rPr lang="en-US" altLang="zh-CN" sz="2000"/>
              <a:t>m</a:t>
            </a:r>
            <a:r>
              <a:rPr lang="zh-CN" altLang="en-US" sz="2000"/>
              <a:t>d</a:t>
            </a:r>
            <a:endParaRPr lang="zh-CN" altLang="en-US" sz="2000"/>
          </a:p>
          <a:p>
            <a:pPr lvl="1"/>
            <a:r>
              <a:rPr lang="zh-CN" altLang="en-US" sz="2000"/>
              <a:t> </a:t>
            </a:r>
            <a:r>
              <a:rPr lang="en-US" altLang="zh-CN" sz="2000"/>
              <a:t>	</a:t>
            </a:r>
            <a:r>
              <a:rPr lang="zh-CN" altLang="en-US" sz="2000"/>
              <a:t>   分     时    月日期   月份     周日期           用户名    命令</a:t>
            </a:r>
            <a:endParaRPr lang="zh-CN" altLang="en-US" sz="2000"/>
          </a:p>
          <a:p>
            <a:r>
              <a:rPr lang="zh-CN" altLang="en-US" sz="2200"/>
              <a:t>比用户级crontab文件多了username域以区别任务所有者。</a:t>
            </a:r>
            <a:endParaRPr lang="zh-CN" altLang="en-US" sz="2200"/>
          </a:p>
          <a:p>
            <a:r>
              <a:rPr lang="zh-CN" altLang="en-US" sz="2200"/>
              <a:t>系统级的crontab文件只有root才能编辑修改。若要向系统级的crontab文件中添加任务，只需要按照格式要求输入正确的内容并保存，不需要重启cron服务。</a:t>
            </a:r>
            <a:endParaRPr lang="zh-CN" altLang="en-US" sz="22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6.7  进程管理图形界面</a:t>
            </a:r>
            <a:endParaRPr lang="zh-CN" altLang="en-US"/>
          </a:p>
        </p:txBody>
      </p:sp>
      <p:sp>
        <p:nvSpPr>
          <p:cNvPr id="3" name="内容占位符 2"/>
          <p:cNvSpPr>
            <a:spLocks noGrp="1"/>
          </p:cNvSpPr>
          <p:nvPr>
            <p:ph idx="1"/>
          </p:nvPr>
        </p:nvSpPr>
        <p:spPr/>
        <p:txBody>
          <a:bodyPr/>
          <a:lstStyle/>
          <a:p>
            <a:r>
              <a:rPr lang="zh-CN" altLang="en-US" sz="2800"/>
              <a:t>用户可在系统工具中选择“System Monitor（系统监视器）”或在CLI界面下直接执行gnome-system-monitor命令打开系统监视器，在其中选择“Processes（进程）”打开进程监视器。右击所需进程，在弹出的菜单中选择相应“功能”对进程进行操作。可进行的操作有Stop（暂停）、Continue（继续）、End（结束）、Kill（终止）、Change Priority（改变优先级）、Memory Maps（内存映像）、Open Files（打开的文件）和Properties（进程属性）。</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系统的进程树（局部）</a:t>
            </a:r>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755650" y="1933575"/>
            <a:ext cx="7894320" cy="4246245"/>
          </a:xfrm>
          <a:prstGeom prst="rect">
            <a:avLst/>
          </a:prstGeom>
          <a:noFill/>
        </p:spPr>
        <p:txBody>
          <a:bodyPr wrap="square" rtlCol="0" anchor="t">
            <a:spAutoFit/>
          </a:bodyPr>
          <a:p>
            <a:r>
              <a:rPr lang="en-US" altLang="zh-CN" dirty="0" err="1">
                <a:latin typeface="+mj-ea"/>
                <a:ea typeface="+mj-ea"/>
                <a:sym typeface="+mn-ea"/>
              </a:rPr>
              <a:t>systemd</a:t>
            </a:r>
            <a:r>
              <a:rPr lang="en-US" altLang="zh-CN" dirty="0">
                <a:latin typeface="+mj-ea"/>
                <a:ea typeface="+mj-ea"/>
                <a:sym typeface="+mn-ea"/>
              </a:rPr>
              <a:t>(1)-+-</a:t>
            </a:r>
            <a:r>
              <a:rPr lang="en-US" altLang="zh-CN" dirty="0" err="1">
                <a:latin typeface="+mj-ea"/>
                <a:ea typeface="+mj-ea"/>
                <a:sym typeface="+mn-ea"/>
              </a:rPr>
              <a:t>ModemManager</a:t>
            </a:r>
            <a:r>
              <a:rPr lang="en-US" altLang="zh-CN" dirty="0">
                <a:latin typeface="+mj-ea"/>
                <a:ea typeface="+mj-ea"/>
                <a:sym typeface="+mn-ea"/>
              </a:rPr>
              <a:t>(700)-+-{</a:t>
            </a:r>
            <a:r>
              <a:rPr lang="en-US" altLang="zh-CN" dirty="0" err="1">
                <a:latin typeface="+mj-ea"/>
                <a:ea typeface="+mj-ea"/>
                <a:sym typeface="+mn-ea"/>
              </a:rPr>
              <a:t>ModemManager</a:t>
            </a:r>
            <a:r>
              <a:rPr lang="en-US" altLang="zh-CN" dirty="0">
                <a:latin typeface="+mj-ea"/>
                <a:ea typeface="+mj-ea"/>
                <a:sym typeface="+mn-ea"/>
              </a:rPr>
              <a:t>}(746)</a:t>
            </a:r>
            <a:endParaRPr lang="en-US" altLang="zh-CN" dirty="0">
              <a:latin typeface="+mj-ea"/>
              <a:ea typeface="+mj-ea"/>
            </a:endParaRPr>
          </a:p>
          <a:p>
            <a:r>
              <a:rPr lang="en-US" altLang="zh-CN" dirty="0">
                <a:latin typeface="+mj-ea"/>
                <a:ea typeface="+mj-ea"/>
                <a:sym typeface="+mn-ea"/>
              </a:rPr>
              <a:t>           |                   `-{</a:t>
            </a:r>
            <a:r>
              <a:rPr lang="en-US" altLang="zh-CN" dirty="0" err="1">
                <a:latin typeface="+mj-ea"/>
                <a:ea typeface="+mj-ea"/>
                <a:sym typeface="+mn-ea"/>
              </a:rPr>
              <a:t>ModemManager</a:t>
            </a:r>
            <a:r>
              <a:rPr lang="en-US" altLang="zh-CN" dirty="0">
                <a:latin typeface="+mj-ea"/>
                <a:ea typeface="+mj-ea"/>
                <a:sym typeface="+mn-ea"/>
              </a:rPr>
              <a:t>}(748)</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NetworkManager</a:t>
            </a:r>
            <a:r>
              <a:rPr lang="en-US" altLang="zh-CN" dirty="0">
                <a:latin typeface="+mj-ea"/>
                <a:ea typeface="+mj-ea"/>
                <a:sym typeface="+mn-ea"/>
              </a:rPr>
              <a:t>(788)-+-{</a:t>
            </a:r>
            <a:r>
              <a:rPr lang="en-US" altLang="zh-CN" dirty="0" err="1">
                <a:latin typeface="+mj-ea"/>
                <a:ea typeface="+mj-ea"/>
                <a:sym typeface="+mn-ea"/>
              </a:rPr>
              <a:t>NetworkManager</a:t>
            </a:r>
            <a:r>
              <a:rPr lang="en-US" altLang="zh-CN" dirty="0">
                <a:latin typeface="+mj-ea"/>
                <a:ea typeface="+mj-ea"/>
                <a:sym typeface="+mn-ea"/>
              </a:rPr>
              <a:t>}(801)</a:t>
            </a:r>
            <a:endParaRPr lang="en-US" altLang="zh-CN" dirty="0">
              <a:latin typeface="+mj-ea"/>
              <a:ea typeface="+mj-ea"/>
            </a:endParaRPr>
          </a:p>
          <a:p>
            <a:r>
              <a:rPr lang="en-US" altLang="zh-CN" dirty="0">
                <a:latin typeface="+mj-ea"/>
                <a:ea typeface="+mj-ea"/>
                <a:sym typeface="+mn-ea"/>
              </a:rPr>
              <a:t>           |                     `-{</a:t>
            </a:r>
            <a:r>
              <a:rPr lang="en-US" altLang="zh-CN" dirty="0" err="1">
                <a:latin typeface="+mj-ea"/>
                <a:ea typeface="+mj-ea"/>
                <a:sym typeface="+mn-ea"/>
              </a:rPr>
              <a:t>NetworkManager</a:t>
            </a:r>
            <a:r>
              <a:rPr lang="en-US" altLang="zh-CN" dirty="0">
                <a:latin typeface="+mj-ea"/>
                <a:ea typeface="+mj-ea"/>
                <a:sym typeface="+mn-ea"/>
              </a:rPr>
              <a:t>}(803)</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abrt-dbus</a:t>
            </a:r>
            <a:r>
              <a:rPr lang="en-US" altLang="zh-CN" dirty="0">
                <a:latin typeface="+mj-ea"/>
                <a:ea typeface="+mj-ea"/>
                <a:sym typeface="+mn-ea"/>
              </a:rPr>
              <a:t>(3839)-+-{</a:t>
            </a:r>
            <a:r>
              <a:rPr lang="en-US" altLang="zh-CN" dirty="0" err="1">
                <a:latin typeface="+mj-ea"/>
                <a:ea typeface="+mj-ea"/>
                <a:sym typeface="+mn-ea"/>
              </a:rPr>
              <a:t>abrt-dbus</a:t>
            </a:r>
            <a:r>
              <a:rPr lang="en-US" altLang="zh-CN" dirty="0">
                <a:latin typeface="+mj-ea"/>
                <a:ea typeface="+mj-ea"/>
                <a:sym typeface="+mn-ea"/>
              </a:rPr>
              <a:t>}(3840)</a:t>
            </a:r>
            <a:endParaRPr lang="en-US" altLang="zh-CN" dirty="0">
              <a:latin typeface="+mj-ea"/>
              <a:ea typeface="+mj-ea"/>
            </a:endParaRPr>
          </a:p>
          <a:p>
            <a:r>
              <a:rPr lang="en-US" altLang="zh-CN" dirty="0">
                <a:latin typeface="+mj-ea"/>
                <a:ea typeface="+mj-ea"/>
                <a:sym typeface="+mn-ea"/>
              </a:rPr>
              <a:t>           |                 |-{</a:t>
            </a:r>
            <a:r>
              <a:rPr lang="en-US" altLang="zh-CN" dirty="0" err="1">
                <a:latin typeface="+mj-ea"/>
                <a:ea typeface="+mj-ea"/>
                <a:sym typeface="+mn-ea"/>
              </a:rPr>
              <a:t>abrt-dbus</a:t>
            </a:r>
            <a:r>
              <a:rPr lang="en-US" altLang="zh-CN" dirty="0">
                <a:latin typeface="+mj-ea"/>
                <a:ea typeface="+mj-ea"/>
                <a:sym typeface="+mn-ea"/>
              </a:rPr>
              <a:t>}(3841)</a:t>
            </a:r>
            <a:endParaRPr lang="en-US" altLang="zh-CN" dirty="0">
              <a:latin typeface="+mj-ea"/>
              <a:ea typeface="+mj-ea"/>
            </a:endParaRPr>
          </a:p>
          <a:p>
            <a:r>
              <a:rPr lang="en-US" altLang="zh-CN" dirty="0">
                <a:latin typeface="+mj-ea"/>
                <a:ea typeface="+mj-ea"/>
                <a:sym typeface="+mn-ea"/>
              </a:rPr>
              <a:t>           |                 `-{</a:t>
            </a:r>
            <a:r>
              <a:rPr lang="en-US" altLang="zh-CN" dirty="0" err="1">
                <a:latin typeface="+mj-ea"/>
                <a:ea typeface="+mj-ea"/>
                <a:sym typeface="+mn-ea"/>
              </a:rPr>
              <a:t>abrt-dbus</a:t>
            </a:r>
            <a:r>
              <a:rPr lang="en-US" altLang="zh-CN" dirty="0">
                <a:latin typeface="+mj-ea"/>
                <a:ea typeface="+mj-ea"/>
                <a:sym typeface="+mn-ea"/>
              </a:rPr>
              <a:t>}(3842)</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abrt</a:t>
            </a:r>
            <a:r>
              <a:rPr lang="en-US" altLang="zh-CN" dirty="0">
                <a:latin typeface="+mj-ea"/>
                <a:ea typeface="+mj-ea"/>
                <a:sym typeface="+mn-ea"/>
              </a:rPr>
              <a:t>-watch-log(722)</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abrt</a:t>
            </a:r>
            <a:r>
              <a:rPr lang="en-US" altLang="zh-CN" dirty="0">
                <a:latin typeface="+mj-ea"/>
                <a:ea typeface="+mj-ea"/>
                <a:sym typeface="+mn-ea"/>
              </a:rPr>
              <a:t>-watch-log(723)</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abrtd</a:t>
            </a:r>
            <a:r>
              <a:rPr lang="en-US" altLang="zh-CN" dirty="0">
                <a:latin typeface="+mj-ea"/>
                <a:ea typeface="+mj-ea"/>
                <a:sym typeface="+mn-ea"/>
              </a:rPr>
              <a:t>(719)</a:t>
            </a:r>
            <a:endParaRPr lang="en-US" altLang="zh-CN" dirty="0">
              <a:latin typeface="+mj-ea"/>
              <a:ea typeface="+mj-ea"/>
            </a:endParaRPr>
          </a:p>
          <a:p>
            <a:r>
              <a:rPr lang="en-US" altLang="zh-CN" dirty="0">
                <a:latin typeface="+mj-ea"/>
                <a:ea typeface="+mj-ea"/>
                <a:sym typeface="+mn-ea"/>
              </a:rPr>
              <a:t>           |-accounts-daemon(701)-+-{accounts-daemon}(720)</a:t>
            </a:r>
            <a:endParaRPr lang="en-US" altLang="zh-CN" dirty="0">
              <a:latin typeface="+mj-ea"/>
              <a:ea typeface="+mj-ea"/>
            </a:endParaRPr>
          </a:p>
          <a:p>
            <a:r>
              <a:rPr lang="en-US" altLang="zh-CN" dirty="0">
                <a:latin typeface="+mj-ea"/>
                <a:ea typeface="+mj-ea"/>
                <a:sym typeface="+mn-ea"/>
              </a:rPr>
              <a:t>           |                      `-{accounts-daemon}(738)</a:t>
            </a:r>
            <a:endParaRPr lang="en-US" altLang="zh-CN" dirty="0">
              <a:latin typeface="+mj-ea"/>
              <a:ea typeface="+mj-ea"/>
            </a:endParaRPr>
          </a:p>
          <a:p>
            <a:r>
              <a:rPr lang="en-US" altLang="zh-CN" dirty="0">
                <a:latin typeface="+mj-ea"/>
                <a:ea typeface="+mj-ea"/>
                <a:sym typeface="+mn-ea"/>
              </a:rPr>
              <a:t>           |-</a:t>
            </a:r>
            <a:r>
              <a:rPr lang="en-US" altLang="zh-CN" dirty="0" err="1">
                <a:latin typeface="+mj-ea"/>
                <a:ea typeface="+mj-ea"/>
                <a:sym typeface="+mn-ea"/>
              </a:rPr>
              <a:t>alsactl</a:t>
            </a:r>
            <a:r>
              <a:rPr lang="en-US" altLang="zh-CN" dirty="0">
                <a:latin typeface="+mj-ea"/>
                <a:ea typeface="+mj-ea"/>
                <a:sym typeface="+mn-ea"/>
              </a:rPr>
              <a:t>(695)</a:t>
            </a:r>
            <a:endParaRPr lang="en-US" altLang="zh-CN" dirty="0">
              <a:latin typeface="+mj-ea"/>
              <a:ea typeface="+mj-ea"/>
            </a:endParaRPr>
          </a:p>
          <a:p>
            <a:r>
              <a:rPr lang="en-US" altLang="zh-CN" dirty="0">
                <a:latin typeface="+mj-ea"/>
                <a:ea typeface="+mj-ea"/>
                <a:sym typeface="+mn-ea"/>
              </a:rPr>
              <a:t>           |-at-</a:t>
            </a:r>
            <a:r>
              <a:rPr lang="en-US" altLang="zh-CN" dirty="0" err="1">
                <a:latin typeface="+mj-ea"/>
                <a:ea typeface="+mj-ea"/>
                <a:sym typeface="+mn-ea"/>
              </a:rPr>
              <a:t>spi</a:t>
            </a:r>
            <a:r>
              <a:rPr lang="en-US" altLang="zh-CN" dirty="0">
                <a:latin typeface="+mj-ea"/>
                <a:ea typeface="+mj-ea"/>
                <a:sym typeface="+mn-ea"/>
              </a:rPr>
              <a:t>-bus-</a:t>
            </a:r>
            <a:r>
              <a:rPr lang="en-US" altLang="zh-CN" dirty="0" err="1">
                <a:latin typeface="+mj-ea"/>
                <a:ea typeface="+mj-ea"/>
                <a:sym typeface="+mn-ea"/>
              </a:rPr>
              <a:t>laun</a:t>
            </a:r>
            <a:r>
              <a:rPr lang="en-US" altLang="zh-CN" dirty="0">
                <a:latin typeface="+mj-ea"/>
                <a:ea typeface="+mj-ea"/>
                <a:sym typeface="+mn-ea"/>
              </a:rPr>
              <a:t>(3485)-+-</a:t>
            </a:r>
            <a:r>
              <a:rPr lang="en-US" altLang="zh-CN" dirty="0" err="1" smtClean="0">
                <a:latin typeface="+mj-ea"/>
                <a:ea typeface="+mj-ea"/>
                <a:sym typeface="+mn-ea"/>
              </a:rPr>
              <a:t>dbus</a:t>
            </a:r>
            <a:r>
              <a:rPr lang="en-US" altLang="zh-CN" dirty="0" smtClean="0">
                <a:latin typeface="+mj-ea"/>
                <a:ea typeface="+mj-ea"/>
                <a:sym typeface="+mn-ea"/>
              </a:rPr>
              <a:t>-daemon(3490)-… </a:t>
            </a:r>
            <a:endParaRPr lang="en-US" altLang="zh-CN" dirty="0" smtClean="0">
              <a:latin typeface="+mj-ea"/>
              <a:ea typeface="+mj-ea"/>
            </a:endParaRPr>
          </a:p>
          <a:p>
            <a:r>
              <a:rPr lang="en-US" altLang="zh-CN" dirty="0">
                <a:latin typeface="+mj-ea"/>
                <a:ea typeface="+mj-ea"/>
                <a:sym typeface="+mn-ea"/>
              </a:rPr>
              <a:t> </a:t>
            </a:r>
            <a:r>
              <a:rPr lang="en-US" altLang="zh-CN" dirty="0" smtClean="0">
                <a:latin typeface="+mj-ea"/>
                <a:ea typeface="+mj-ea"/>
                <a:sym typeface="+mn-ea"/>
              </a:rPr>
              <a:t>          </a:t>
            </a:r>
            <a:r>
              <a:rPr lang="en-US" altLang="zh-CN" dirty="0">
                <a:latin typeface="+mj-ea"/>
                <a:ea typeface="+mj-ea"/>
                <a:sym typeface="+mn-ea"/>
              </a:rPr>
              <a:t>|                       |-{at-</a:t>
            </a:r>
            <a:r>
              <a:rPr lang="en-US" altLang="zh-CN" dirty="0" err="1">
                <a:latin typeface="+mj-ea"/>
                <a:ea typeface="+mj-ea"/>
                <a:sym typeface="+mn-ea"/>
              </a:rPr>
              <a:t>spi</a:t>
            </a:r>
            <a:r>
              <a:rPr lang="en-US" altLang="zh-CN" dirty="0">
                <a:latin typeface="+mj-ea"/>
                <a:ea typeface="+mj-ea"/>
                <a:sym typeface="+mn-ea"/>
              </a:rPr>
              <a:t>-bus-</a:t>
            </a:r>
            <a:r>
              <a:rPr lang="en-US" altLang="zh-CN" dirty="0" err="1">
                <a:latin typeface="+mj-ea"/>
                <a:ea typeface="+mj-ea"/>
                <a:sym typeface="+mn-ea"/>
              </a:rPr>
              <a:t>laun</a:t>
            </a:r>
            <a:r>
              <a:rPr lang="en-US" altLang="zh-CN" dirty="0" smtClean="0">
                <a:latin typeface="+mj-ea"/>
                <a:ea typeface="+mj-ea"/>
                <a:sym typeface="+mn-ea"/>
              </a:rPr>
              <a:t>}</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习题6</a:t>
            </a:r>
            <a:endParaRPr lang="zh-CN" altLang="en-US"/>
          </a:p>
        </p:txBody>
      </p:sp>
      <p:sp>
        <p:nvSpPr>
          <p:cNvPr id="3" name="内容占位符 2"/>
          <p:cNvSpPr>
            <a:spLocks noGrp="1"/>
          </p:cNvSpPr>
          <p:nvPr>
            <p:ph idx="1"/>
          </p:nvPr>
        </p:nvSpPr>
        <p:spPr>
          <a:xfrm>
            <a:off x="277495" y="1844675"/>
            <a:ext cx="8677275" cy="4392295"/>
          </a:xfrm>
        </p:spPr>
        <p:txBody>
          <a:bodyPr/>
          <a:p>
            <a:r>
              <a:rPr lang="zh-CN" altLang="en-US" sz="2400"/>
              <a:t>1．思考题</a:t>
            </a:r>
            <a:endParaRPr lang="zh-CN" altLang="en-US" sz="2400"/>
          </a:p>
          <a:p>
            <a:r>
              <a:rPr lang="zh-CN" altLang="en-US" sz="2400"/>
              <a:t>（1）系统有几类进程？试说明后台进程的作用或执行过程。</a:t>
            </a:r>
            <a:endParaRPr lang="zh-CN" altLang="en-US" sz="2400"/>
          </a:p>
          <a:p>
            <a:r>
              <a:rPr lang="zh-CN" altLang="en-US" sz="2400"/>
              <a:t>（2）试述0#和1#进程的作用及Linux进程树的形成过程。</a:t>
            </a:r>
            <a:endParaRPr lang="zh-CN" altLang="en-US" sz="2400"/>
          </a:p>
          <a:p>
            <a:r>
              <a:rPr lang="zh-CN" altLang="en-US" sz="2400"/>
              <a:t>（3）试述UNIX/Linux系统的运行级和init、telinit、systemctl的作用。</a:t>
            </a:r>
            <a:endParaRPr lang="zh-CN" altLang="en-US" sz="2400"/>
          </a:p>
          <a:p>
            <a:r>
              <a:rPr lang="zh-CN" altLang="en-US" sz="2400"/>
              <a:t>（4）Linux系统中，进程常见状态标志有哪些？各是什么意义？</a:t>
            </a:r>
            <a:endParaRPr lang="zh-CN" altLang="en-US" sz="2400"/>
          </a:p>
          <a:p>
            <a:r>
              <a:rPr lang="zh-CN" altLang="en-US" sz="2400"/>
              <a:t>（5）系统启动管理软件包的发展经历了哪几个阶段？在不同阶段的包名是什么？</a:t>
            </a:r>
            <a:endParaRPr lang="zh-CN" altLang="en-US" sz="2400"/>
          </a:p>
          <a:p>
            <a:r>
              <a:rPr lang="zh-CN" altLang="en-US" sz="2400"/>
              <a:t>（6）登录shell是如何启动的？如何定制用户自己的shell启动？</a:t>
            </a: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2．单项选择题</a:t>
            </a:r>
            <a:endParaRPr lang="zh-CN" altLang="en-US"/>
          </a:p>
        </p:txBody>
      </p:sp>
      <p:sp>
        <p:nvSpPr>
          <p:cNvPr id="3" name="内容占位符 2"/>
          <p:cNvSpPr>
            <a:spLocks noGrp="1"/>
          </p:cNvSpPr>
          <p:nvPr>
            <p:ph idx="1"/>
          </p:nvPr>
        </p:nvSpPr>
        <p:spPr>
          <a:xfrm>
            <a:off x="544830" y="1844675"/>
            <a:ext cx="8409940" cy="4392295"/>
          </a:xfrm>
        </p:spPr>
        <p:txBody>
          <a:bodyPr/>
          <a:p>
            <a:r>
              <a:rPr lang="zh-CN" altLang="en-US" sz="2000"/>
              <a:t>（1）用于进程状态查询的常用命令是（    ）和（    ）。</a:t>
            </a:r>
            <a:endParaRPr lang="zh-CN" altLang="en-US" sz="2000"/>
          </a:p>
          <a:p>
            <a:r>
              <a:rPr lang="zh-CN" altLang="en-US" sz="2000"/>
              <a:t>A．ps </a:t>
            </a:r>
            <a:r>
              <a:rPr lang="en-US" altLang="zh-CN" sz="2000"/>
              <a:t>	</a:t>
            </a:r>
            <a:r>
              <a:rPr lang="zh-CN" altLang="en-US" sz="2000"/>
              <a:t>B．kill </a:t>
            </a:r>
            <a:r>
              <a:rPr lang="en-US" altLang="zh-CN" sz="2000"/>
              <a:t>	</a:t>
            </a:r>
            <a:r>
              <a:rPr lang="zh-CN" altLang="en-US" sz="2000"/>
              <a:t>C．killall </a:t>
            </a:r>
            <a:r>
              <a:rPr lang="en-US" altLang="zh-CN" sz="2000"/>
              <a:t>	</a:t>
            </a:r>
            <a:r>
              <a:rPr lang="zh-CN" altLang="en-US" sz="2000"/>
              <a:t>D．pstree</a:t>
            </a:r>
            <a:endParaRPr lang="zh-CN" altLang="en-US" sz="2000"/>
          </a:p>
          <a:p>
            <a:r>
              <a:rPr lang="zh-CN" altLang="en-US" sz="2000"/>
              <a:t>（2）若使pid进程无条件终止，使用的命令是（    ）。</a:t>
            </a:r>
            <a:endParaRPr lang="zh-CN" altLang="en-US" sz="2000"/>
          </a:p>
          <a:p>
            <a:r>
              <a:rPr lang="zh-CN" altLang="en-US" sz="2000"/>
              <a:t>A．kill -9 </a:t>
            </a:r>
            <a:r>
              <a:rPr lang="en-US" altLang="zh-CN" sz="2000"/>
              <a:t>	</a:t>
            </a:r>
            <a:r>
              <a:rPr lang="zh-CN" altLang="en-US" sz="2000"/>
              <a:t>B．kill -15 </a:t>
            </a:r>
            <a:r>
              <a:rPr lang="en-US" altLang="zh-CN" sz="2000"/>
              <a:t>	</a:t>
            </a:r>
            <a:r>
              <a:rPr lang="zh-CN" altLang="en-US" sz="2000"/>
              <a:t>C．killall -1 </a:t>
            </a:r>
            <a:r>
              <a:rPr lang="en-US" altLang="zh-CN" sz="2000"/>
              <a:t>	</a:t>
            </a:r>
            <a:r>
              <a:rPr lang="zh-CN" altLang="en-US" sz="2000"/>
              <a:t>D．kill -3</a:t>
            </a:r>
            <a:endParaRPr lang="zh-CN" altLang="en-US" sz="2000"/>
          </a:p>
          <a:p>
            <a:r>
              <a:rPr lang="zh-CN" altLang="en-US" sz="2000"/>
              <a:t>（3）当一个交互进程正在执行时用户按下了Ctrl_C键，该进程接收到的信号是（    ）。</a:t>
            </a:r>
            <a:endParaRPr lang="zh-CN" altLang="en-US" sz="2000"/>
          </a:p>
          <a:p>
            <a:r>
              <a:rPr lang="zh-CN" altLang="en-US" sz="2000"/>
              <a:t>A．KILL </a:t>
            </a:r>
            <a:r>
              <a:rPr lang="en-US" altLang="zh-CN" sz="2000"/>
              <a:t>	</a:t>
            </a:r>
            <a:r>
              <a:rPr lang="zh-CN" altLang="en-US" sz="2000"/>
              <a:t>B．2 </a:t>
            </a:r>
            <a:r>
              <a:rPr lang="en-US" altLang="zh-CN" sz="2000"/>
              <a:t>		</a:t>
            </a:r>
            <a:r>
              <a:rPr lang="zh-CN" altLang="en-US" sz="2000"/>
              <a:t>C．1 </a:t>
            </a:r>
            <a:r>
              <a:rPr lang="en-US" altLang="zh-CN" sz="2000"/>
              <a:t>		</a:t>
            </a:r>
            <a:r>
              <a:rPr lang="zh-CN" altLang="en-US" sz="2000"/>
              <a:t>D．TERM</a:t>
            </a:r>
            <a:endParaRPr lang="zh-CN" altLang="en-US" sz="2000"/>
          </a:p>
          <a:p>
            <a:r>
              <a:rPr lang="zh-CN" altLang="en-US" sz="2000"/>
              <a:t>（4）设置用户作业被定义在文件/tmp/myj内，要求该作业在3小时以后执行，正确的命令是（    ）和（    ）。</a:t>
            </a:r>
            <a:endParaRPr lang="zh-CN" altLang="en-US" sz="2000"/>
          </a:p>
          <a:p>
            <a:r>
              <a:rPr lang="zh-CN" altLang="en-US" sz="2000"/>
              <a:t>A．at now + 3 hours &lt; /tmp/myj B．at now + 3 hours /tmp/myj</a:t>
            </a:r>
            <a:endParaRPr lang="zh-CN" altLang="en-US" sz="2000"/>
          </a:p>
          <a:p>
            <a:r>
              <a:rPr lang="zh-CN" altLang="en-US" sz="2000"/>
              <a:t>C．at 3:00 hours &lt; /tmp/myj D．at now + 3 hours -f /tmp/myj</a:t>
            </a:r>
            <a:endParaRPr lang="zh-CN" altLang="en-US" sz="2000"/>
          </a:p>
          <a:p>
            <a:r>
              <a:rPr lang="zh-CN" altLang="en-US" sz="2000"/>
              <a:t>（5）让命令myp以优先数10运行的命令为（    ）和（    ）。</a:t>
            </a:r>
            <a:endParaRPr lang="zh-CN" altLang="en-US" sz="2000"/>
          </a:p>
          <a:p>
            <a:r>
              <a:rPr lang="zh-CN" altLang="en-US" sz="2000"/>
              <a:t>A．nice -10 myp  B．nice -n10 myp C．nice 10 myp D．nice +n10 myp</a:t>
            </a:r>
            <a:endParaRPr lang="zh-CN" altLang="en-US" sz="20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p:txBody>
          <a:bodyPr/>
          <a:p>
            <a:r>
              <a:rPr lang="zh-CN" altLang="en-US" sz="2400"/>
              <a:t>（1）试述kill与killall的相同与不同点。</a:t>
            </a:r>
            <a:endParaRPr lang="zh-CN" altLang="en-US" sz="2400"/>
          </a:p>
          <a:p>
            <a:r>
              <a:rPr lang="zh-CN" altLang="en-US" sz="2400"/>
              <a:t>（2）试述fuser的功能与作用，如何终止在终端tty2运行的所有进程？如何监视网络服务端口的活动情况？</a:t>
            </a:r>
            <a:endParaRPr lang="zh-CN" altLang="en-US" sz="2400"/>
          </a:p>
          <a:p>
            <a:r>
              <a:rPr lang="zh-CN" altLang="en-US" sz="2400"/>
              <a:t>（3）简述UNIX/Linux的作业和任务调度功能，如何让作业myjob在两小时后执行？如何让系统在每周一1:00重新启动？</a:t>
            </a:r>
            <a:endParaRPr lang="zh-CN" altLang="en-US" sz="2400"/>
          </a:p>
          <a:p>
            <a:r>
              <a:rPr lang="zh-CN" altLang="en-US" sz="2400"/>
              <a:t>（4）试描述suid、sgid和sticky机制，回答如何避免它们带来的安全隐患？分别查找系统中具有suid、sgid和sticky属性的文件。</a:t>
            </a:r>
            <a:endParaRPr lang="zh-CN" alt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实验6</a:t>
            </a:r>
            <a:endParaRPr lang="zh-CN" altLang="en-US"/>
          </a:p>
        </p:txBody>
      </p:sp>
      <p:sp>
        <p:nvSpPr>
          <p:cNvPr id="3" name="内容占位符 2"/>
          <p:cNvSpPr>
            <a:spLocks noGrp="1"/>
          </p:cNvSpPr>
          <p:nvPr>
            <p:ph idx="1"/>
          </p:nvPr>
        </p:nvSpPr>
        <p:spPr/>
        <p:txBody>
          <a:bodyPr/>
          <a:p>
            <a:r>
              <a:rPr lang="zh-CN" altLang="en-US" sz="2400"/>
              <a:t>1．进程状态查询与终止指定进程。</a:t>
            </a:r>
            <a:endParaRPr lang="zh-CN" altLang="en-US" sz="2400"/>
          </a:p>
          <a:p>
            <a:r>
              <a:rPr lang="zh-CN" altLang="en-US" sz="2400"/>
              <a:t>2．同时在多个终端登录后，终止所有的同名进程bash，并观察系统的反映。</a:t>
            </a:r>
            <a:endParaRPr lang="zh-CN" altLang="en-US" sz="2400"/>
          </a:p>
          <a:p>
            <a:r>
              <a:rPr lang="zh-CN" altLang="en-US" sz="2400"/>
              <a:t>3．通过作业和任务管理让系统在今后某个时刻关机或重新启动。</a:t>
            </a:r>
            <a:endParaRPr lang="zh-CN" altLang="en-US" sz="2400"/>
          </a:p>
          <a:p>
            <a:r>
              <a:rPr lang="zh-CN" altLang="en-US" sz="2400"/>
              <a:t>4．使用rc.local文件，让系统启动时，将启动的大致时间记录到/tmp/time.start。</a:t>
            </a:r>
            <a:endParaRPr lang="zh-CN" altLang="en-US" sz="2400"/>
          </a:p>
          <a:p>
            <a:r>
              <a:rPr lang="zh-CN" altLang="en-US" sz="2400"/>
              <a:t>5．修改系统默认启动级别到runlevel3.target。若需要图形界面，再将默认启动级别设置为runlevel5.target或graphical.target。</a:t>
            </a:r>
            <a:endParaRPr lang="zh-CN" altLang="en-US" sz="2400"/>
          </a:p>
          <a:p>
            <a:r>
              <a:rPr lang="zh-CN" altLang="en-US" sz="2400"/>
              <a:t>6．配置和使用telnet服务器。</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6.1.5  进程状态及查询（ps）</a:t>
            </a:r>
            <a:endParaRPr lang="zh-CN" altLang="en-US"/>
          </a:p>
        </p:txBody>
      </p:sp>
      <p:sp>
        <p:nvSpPr>
          <p:cNvPr id="3" name="内容占位符 2"/>
          <p:cNvSpPr>
            <a:spLocks noGrp="1"/>
          </p:cNvSpPr>
          <p:nvPr>
            <p:ph idx="1"/>
          </p:nvPr>
        </p:nvSpPr>
        <p:spPr/>
        <p:txBody>
          <a:bodyPr/>
          <a:lstStyle/>
          <a:p>
            <a:r>
              <a:rPr lang="zh-CN" altLang="zh-CN" sz="2400" dirty="0"/>
              <a:t>进程在执行过程中不是一气呵成的，而是走走停停在不同的状态间转换，比如，进程的三个基本状态为执行、就绪和阻塞。ps命令可用于检查系统内的进程状态。</a:t>
            </a:r>
            <a:endParaRPr lang="zh-CN" altLang="zh-CN" sz="2400" dirty="0"/>
          </a:p>
          <a:p>
            <a:r>
              <a:rPr lang="zh-CN" altLang="zh-CN" sz="2400" dirty="0"/>
              <a:t>1．功能与用法</a:t>
            </a:r>
            <a:endParaRPr lang="zh-CN" altLang="zh-CN" sz="2400" dirty="0"/>
          </a:p>
          <a:p>
            <a:r>
              <a:rPr lang="zh-CN" altLang="zh-CN" sz="2400" dirty="0"/>
              <a:t>ps的功能是显示进程的状态和信息，给出系统当前正在运行进程信息的快照。ps支持多种UNIX系统格式的个性化显示方式，其用法为：</a:t>
            </a:r>
            <a:endParaRPr lang="zh-CN" altLang="zh-CN" sz="2400" dirty="0"/>
          </a:p>
          <a:p>
            <a:pPr lvl="1"/>
            <a:r>
              <a:rPr lang="zh-CN" altLang="zh-CN" sz="2100" dirty="0"/>
              <a:t>ps [options]</a:t>
            </a:r>
            <a:endParaRPr lang="zh-CN" altLang="zh-CN" sz="2100" dirty="0"/>
          </a:p>
          <a:p>
            <a:r>
              <a:rPr lang="zh-CN" altLang="zh-CN" sz="2400" dirty="0"/>
              <a:t>2．参数描述</a:t>
            </a:r>
            <a:endParaRPr lang="zh-CN" altLang="zh-CN" sz="2400" dirty="0"/>
          </a:p>
          <a:p>
            <a:r>
              <a:rPr lang="zh-CN" altLang="zh-CN" sz="2400" dirty="0"/>
              <a:t>ps命令的参数繁多，部分参数如表6-1所示。</a:t>
            </a:r>
            <a:endParaRPr lang="zh-CN" altLang="zh-C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628650" y="381000"/>
          <a:ext cx="8197215" cy="6172200"/>
        </p:xfrm>
        <a:graphic>
          <a:graphicData uri="http://schemas.openxmlformats.org/drawingml/2006/table">
            <a:tbl>
              <a:tblPr firstRow="1" bandRow="1">
                <a:tableStyleId>{5940675A-B579-460E-94D1-54222C63F5DA}</a:tableStyleId>
              </a:tblPr>
              <a:tblGrid>
                <a:gridCol w="1085850"/>
                <a:gridCol w="2679700"/>
                <a:gridCol w="809625"/>
                <a:gridCol w="3622040"/>
              </a:tblGrid>
              <a:tr h="411480">
                <a:tc>
                  <a:txBody>
                    <a:bodyPr/>
                    <a:p>
                      <a:pPr indent="0" algn="ctr">
                        <a:buNone/>
                      </a:pPr>
                      <a:r>
                        <a:rPr lang="en-US" sz="1400" b="0">
                          <a:latin typeface="Times New Roman" panose="02020603050405020304" pitchFamily="18" charset="0"/>
                          <a:cs typeface="Times New Roman" panose="02020603050405020304" pitchFamily="18" charset="0"/>
                        </a:rPr>
                        <a:t>参</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功</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能</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说</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明</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参</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功</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能</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说</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明</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-A</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显示系统内的所有进程</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显示所有与终端相关的进程（但不包括会话组长）</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显示当前终端的所有进程</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显示CLS和PRI栏</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c</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列出进程名，但不包含路径名</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 pname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显示进程名为pname的同名进程信息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显示所有进程（但不包括会话组长）</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在命令名后显示环境变量</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-f</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显示带有路径的进程名和进程参数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f</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用ASCII字符显示树状结构的进程间关系</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g, -g/-G gid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显示与进程组gid相关的信息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h</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不显示标题</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-H</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显示树状结构以表示进程间的关系</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-j, j</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以作业控制方式显示进程信息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-l, l</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以长格式显示进程信息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L</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显示标题栏信息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显示除执行ps终端以外的所有进程</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p/-p pids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显示指定进程的信息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T/r</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只显示本终端所有/正在执行程序</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t/-t tty</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a:t>
                      </a:r>
                      <a:r>
                        <a:rPr lang="en-US" sz="1400" b="0">
                          <a:latin typeface="宋体" panose="02010600030101010101" pitchFamily="2" charset="-122"/>
                          <a:ea typeface="宋体" panose="02010600030101010101" pitchFamily="2" charset="-122"/>
                          <a:cs typeface="宋体" panose="02010600030101010101" pitchFamily="2" charset="-122"/>
                        </a:rPr>
                        <a:t>tty</a:t>
                      </a:r>
                      <a:r>
                        <a:rPr lang="en-US" sz="1400" b="0">
                          <a:latin typeface="Times New Roman" panose="02020603050405020304" pitchFamily="18" charset="0"/>
                          <a:cs typeface="Times New Roman" panose="02020603050405020304" pitchFamily="18" charset="0"/>
                        </a:rPr>
                        <a:t>相关进程信息，</a:t>
                      </a:r>
                      <a:r>
                        <a:rPr lang="en-US" sz="1400" b="0">
                          <a:latin typeface="宋体" panose="02010600030101010101" pitchFamily="2" charset="-122"/>
                          <a:ea typeface="宋体" panose="02010600030101010101" pitchFamily="2" charset="-122"/>
                          <a:cs typeface="宋体" panose="02010600030101010101" pitchFamily="2" charset="-122"/>
                        </a:rPr>
                        <a:t>t</a:t>
                      </a:r>
                      <a:r>
                        <a:rPr lang="en-US" sz="1400" b="0">
                          <a:latin typeface="Times New Roman" panose="02020603050405020304" pitchFamily="18" charset="0"/>
                          <a:cs typeface="Times New Roman" panose="02020603050405020304" pitchFamily="18" charset="0"/>
                        </a:rPr>
                        <a:t>用于显示</a:t>
                      </a:r>
                      <a:r>
                        <a:rPr lang="en-US" sz="1400" b="0">
                          <a:latin typeface="宋体" panose="02010600030101010101" pitchFamily="2" charset="-122"/>
                          <a:ea typeface="宋体" panose="02010600030101010101" pitchFamily="2" charset="-122"/>
                          <a:cs typeface="宋体" panose="02010600030101010101" pitchFamily="2" charset="-122"/>
                        </a:rPr>
                        <a:t>当前</a:t>
                      </a:r>
                      <a:r>
                        <a:rPr lang="en-US" sz="1400" b="0">
                          <a:latin typeface="Times New Roman" panose="02020603050405020304" pitchFamily="18" charset="0"/>
                          <a:cs typeface="Times New Roman" panose="02020603050405020304" pitchFamily="18" charset="0"/>
                        </a:rPr>
                        <a:t>终端进程信息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u, U/-U uid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显示与用户uid相关的信息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v</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以虚拟内存方式显示进程状态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Times New Roman" panose="02020603050405020304" pitchFamily="18" charset="0"/>
                          <a:cs typeface="Times New Roman" panose="02020603050405020304" pitchFamily="18" charset="0"/>
                        </a:rPr>
                        <a:t>x</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显示所有进程信息，不区分终端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Z/-Z/-M</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显示进程与SELinux相关的信息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显示线程</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带有SPID列</a:t>
                      </a: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m/-m</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在进程后显示线程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H</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像显示进程一样显示线程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显示线程（带有LWP和NLWP列）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3．使用示例</a:t>
            </a:r>
            <a:endParaRPr lang="zh-CN" altLang="zh-CN" dirty="0"/>
          </a:p>
        </p:txBody>
      </p:sp>
      <p:sp>
        <p:nvSpPr>
          <p:cNvPr id="3" name="内容占位符 2"/>
          <p:cNvSpPr>
            <a:spLocks noGrp="1"/>
          </p:cNvSpPr>
          <p:nvPr>
            <p:ph idx="1"/>
          </p:nvPr>
        </p:nvSpPr>
        <p:spPr/>
        <p:txBody>
          <a:bodyPr/>
          <a:lstStyle/>
          <a:p>
            <a:r>
              <a:rPr lang="zh-CN" altLang="zh-CN" sz="2400" dirty="0">
                <a:sym typeface="+mn-ea"/>
              </a:rPr>
              <a:t>#长格式显示所有进程的信息</a:t>
            </a:r>
            <a:endParaRPr lang="zh-CN" altLang="zh-CN" sz="2400" dirty="0">
              <a:sym typeface="+mn-ea"/>
            </a:endParaRPr>
          </a:p>
          <a:p>
            <a:pPr lvl="1"/>
            <a:r>
              <a:rPr lang="en-US" altLang="zh-CN" sz="2100" dirty="0">
                <a:sym typeface="+mn-ea"/>
              </a:rPr>
              <a:t>$</a:t>
            </a:r>
            <a:r>
              <a:rPr lang="zh-CN" altLang="zh-CN" sz="2100" dirty="0">
                <a:sym typeface="+mn-ea"/>
              </a:rPr>
              <a:t> ps -el</a:t>
            </a:r>
            <a:endParaRPr lang="zh-CN" altLang="zh-CN" sz="2100" dirty="0">
              <a:sym typeface="+mn-ea"/>
            </a:endParaRPr>
          </a:p>
          <a:p>
            <a:r>
              <a:rPr lang="zh-CN" altLang="zh-CN" sz="2400" dirty="0">
                <a:sym typeface="+mn-ea"/>
              </a:rPr>
              <a:t>#带命令行参数显示系统中的所有进程信息，并分屏显示</a:t>
            </a:r>
            <a:endParaRPr lang="zh-CN" altLang="zh-CN" sz="2400" dirty="0">
              <a:sym typeface="+mn-ea"/>
            </a:endParaRPr>
          </a:p>
          <a:p>
            <a:pPr lvl="1"/>
            <a:r>
              <a:rPr lang="en-US" altLang="zh-CN" sz="2100" dirty="0">
                <a:sym typeface="+mn-ea"/>
              </a:rPr>
              <a:t>$</a:t>
            </a:r>
            <a:r>
              <a:rPr lang="zh-CN" altLang="zh-CN" sz="2100" dirty="0">
                <a:sym typeface="+mn-ea"/>
              </a:rPr>
              <a:t> ps -Af | more</a:t>
            </a:r>
            <a:endParaRPr lang="zh-CN" altLang="zh-CN" sz="2100" dirty="0">
              <a:sym typeface="+mn-ea"/>
            </a:endParaRPr>
          </a:p>
          <a:p>
            <a:r>
              <a:rPr lang="zh-CN" altLang="zh-CN" sz="2400" dirty="0">
                <a:sym typeface="+mn-ea"/>
              </a:rPr>
              <a:t>#查询与终端tty1相关的进程信息</a:t>
            </a:r>
            <a:endParaRPr lang="zh-CN" altLang="zh-CN" sz="2400" dirty="0">
              <a:sym typeface="+mn-ea"/>
            </a:endParaRPr>
          </a:p>
          <a:p>
            <a:pPr lvl="1"/>
            <a:r>
              <a:rPr lang="en-US" altLang="zh-CN" sz="2100" dirty="0">
                <a:sym typeface="+mn-ea"/>
              </a:rPr>
              <a:t>$</a:t>
            </a:r>
            <a:r>
              <a:rPr lang="zh-CN" altLang="zh-CN" sz="2100" dirty="0">
                <a:sym typeface="+mn-ea"/>
              </a:rPr>
              <a:t> ps -t /dev/tty1 </a:t>
            </a:r>
            <a:r>
              <a:rPr lang="en-US" altLang="zh-CN" sz="2100" dirty="0">
                <a:sym typeface="+mn-ea"/>
              </a:rPr>
              <a:t>	</a:t>
            </a:r>
            <a:r>
              <a:rPr lang="en-US" altLang="zh-CN" sz="2100" dirty="0">
                <a:sym typeface="+mn-ea"/>
              </a:rPr>
              <a:t>#</a:t>
            </a:r>
            <a:r>
              <a:rPr lang="zh-CN" altLang="zh-CN" sz="2100" dirty="0">
                <a:sym typeface="+mn-ea"/>
              </a:rPr>
              <a:t>可简略为ps -t 1或ps -t tty1</a:t>
            </a:r>
            <a:endParaRPr lang="zh-CN" altLang="zh-CN" sz="2100" dirty="0">
              <a:sym typeface="+mn-ea"/>
            </a:endParaRPr>
          </a:p>
          <a:p>
            <a:r>
              <a:rPr lang="zh-CN" altLang="zh-CN" sz="2400" dirty="0">
                <a:sym typeface="+mn-ea"/>
              </a:rPr>
              <a:t>#查询与用户（gjshao）相关的信息</a:t>
            </a:r>
            <a:endParaRPr lang="zh-CN" altLang="zh-CN" sz="2400" dirty="0">
              <a:sym typeface="+mn-ea"/>
            </a:endParaRPr>
          </a:p>
          <a:p>
            <a:pPr lvl="1"/>
            <a:r>
              <a:rPr lang="en-US" altLang="zh-CN" sz="2100" dirty="0">
                <a:sym typeface="+mn-ea"/>
              </a:rPr>
              <a:t>$</a:t>
            </a:r>
            <a:r>
              <a:rPr lang="zh-CN" altLang="zh-CN" sz="2100" dirty="0">
                <a:sym typeface="+mn-ea"/>
              </a:rPr>
              <a:t> ps -f -u gjshao</a:t>
            </a:r>
            <a:endParaRPr lang="zh-CN" altLang="zh-CN" sz="2100" dirty="0">
              <a:sym typeface="+mn-ea"/>
            </a:endParaRPr>
          </a:p>
          <a:p>
            <a:r>
              <a:rPr lang="zh-CN" altLang="zh-CN" sz="2400" dirty="0">
                <a:sym typeface="+mn-ea"/>
              </a:rPr>
              <a:t>#查询整个系统内的进程信息情况</a:t>
            </a:r>
            <a:endParaRPr lang="zh-CN" altLang="zh-CN" sz="2400" dirty="0">
              <a:sym typeface="+mn-ea"/>
            </a:endParaRPr>
          </a:p>
          <a:p>
            <a:pPr lvl="1"/>
            <a:r>
              <a:rPr lang="en-US" altLang="zh-CN" sz="2100" dirty="0">
                <a:sym typeface="+mn-ea"/>
              </a:rPr>
              <a:t>$</a:t>
            </a:r>
            <a:r>
              <a:rPr lang="zh-CN" altLang="zh-CN" sz="2100" dirty="0">
                <a:sym typeface="+mn-ea"/>
              </a:rPr>
              <a:t> ps -axj</a:t>
            </a:r>
            <a:endParaRPr lang="zh-CN" altLang="zh-CN" sz="2100" dirty="0">
              <a:sym typeface="+mn-ea"/>
            </a:endParaRPr>
          </a:p>
          <a:p>
            <a:endParaRPr lang="zh-CN" altLang="zh-CN" sz="2400" dirty="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4．进程的状态</a:t>
            </a:r>
            <a:endParaRPr lang="zh-CN" altLang="zh-CN" dirty="0"/>
          </a:p>
        </p:txBody>
      </p:sp>
      <p:sp>
        <p:nvSpPr>
          <p:cNvPr id="3" name="内容占位符 2"/>
          <p:cNvSpPr>
            <a:spLocks noGrp="1"/>
          </p:cNvSpPr>
          <p:nvPr>
            <p:ph idx="1"/>
          </p:nvPr>
        </p:nvSpPr>
        <p:spPr>
          <a:xfrm>
            <a:off x="685800" y="1981200"/>
            <a:ext cx="7772400" cy="969645"/>
          </a:xfrm>
        </p:spPr>
        <p:txBody>
          <a:bodyPr/>
          <a:lstStyle/>
          <a:p>
            <a:endParaRPr lang="zh-CN" altLang="zh-CN" dirty="0"/>
          </a:p>
          <a:p>
            <a:endParaRPr lang="zh-CN" altLang="en-US" dirty="0"/>
          </a:p>
        </p:txBody>
      </p:sp>
      <p:graphicFrame>
        <p:nvGraphicFramePr>
          <p:cNvPr id="5" name="表格 4"/>
          <p:cNvGraphicFramePr/>
          <p:nvPr>
            <p:custDataLst>
              <p:tags r:id="rId1"/>
            </p:custDataLst>
          </p:nvPr>
        </p:nvGraphicFramePr>
        <p:xfrm>
          <a:off x="685800" y="1981200"/>
          <a:ext cx="8126730" cy="4069080"/>
        </p:xfrm>
        <a:graphic>
          <a:graphicData uri="http://schemas.openxmlformats.org/drawingml/2006/table">
            <a:tbl>
              <a:tblPr firstRow="1" bandRow="1">
                <a:tableStyleId>{5940675A-B579-460E-94D1-54222C63F5DA}</a:tableStyleId>
              </a:tblPr>
              <a:tblGrid>
                <a:gridCol w="1001395"/>
                <a:gridCol w="3056890"/>
                <a:gridCol w="946785"/>
                <a:gridCol w="3121660"/>
              </a:tblGrid>
              <a:tr h="621665">
                <a:tc>
                  <a:txBody>
                    <a:bodyPr/>
                    <a:p>
                      <a:pPr indent="0" algn="ctr" fontAlgn="auto">
                        <a:buNone/>
                      </a:pPr>
                      <a:r>
                        <a:rPr lang="en-US" sz="1800" b="0">
                          <a:latin typeface="Times New Roman" panose="02020603050405020304" pitchFamily="18" charset="0"/>
                          <a:cs typeface="Times New Roman" panose="02020603050405020304" pitchFamily="18" charset="0"/>
                        </a:rPr>
                        <a:t>状</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说</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明</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状</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说</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明</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fontAlgn="auto">
                        <a:buNone/>
                      </a:pPr>
                      <a:r>
                        <a:rPr lang="en-US" sz="1800" b="0">
                          <a:latin typeface="Times New Roman" panose="02020603050405020304" pitchFamily="18" charset="0"/>
                          <a:cs typeface="Times New Roman" panose="02020603050405020304" pitchFamily="18" charset="0"/>
                        </a:rPr>
                        <a:t>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Running/Runable，进程在执行中或在就绪队列排队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Z</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Zombie/Defunct</a:t>
                      </a:r>
                      <a:r>
                        <a:rPr lang="en-US" sz="1800" b="0">
                          <a:latin typeface="宋体" panose="02010600030101010101" pitchFamily="2" charset="-122"/>
                          <a:ea typeface="宋体" panose="02010600030101010101" pitchFamily="2" charset="-122"/>
                          <a:cs typeface="宋体" panose="02010600030101010101" pitchFamily="2" charset="-122"/>
                        </a:rPr>
                        <a:t>ion</a:t>
                      </a:r>
                      <a:r>
                        <a:rPr lang="en-US" sz="1800" b="0">
                          <a:latin typeface="Times New Roman" panose="02020603050405020304" pitchFamily="18" charset="0"/>
                          <a:cs typeface="Times New Roman" panose="02020603050405020304" pitchFamily="18" charset="0"/>
                        </a:rPr>
                        <a:t>，僵尸状态。进程已经终止，但父进程没有对它的结束</a:t>
                      </a:r>
                      <a:r>
                        <a:rPr lang="en-US" sz="1800" b="0">
                          <a:latin typeface="宋体" panose="02010600030101010101" pitchFamily="2" charset="-122"/>
                          <a:ea typeface="宋体" panose="02010600030101010101" pitchFamily="2" charset="-122"/>
                          <a:cs typeface="宋体" panose="02010600030101010101" pitchFamily="2" charset="-122"/>
                        </a:rPr>
                        <a:t>做</a:t>
                      </a:r>
                      <a:r>
                        <a:rPr lang="en-US" sz="1800" b="0">
                          <a:latin typeface="Times New Roman" panose="02020603050405020304" pitchFamily="18" charset="0"/>
                          <a:cs typeface="Times New Roman" panose="02020603050405020304" pitchFamily="18" charset="0"/>
                        </a:rPr>
                        <a:t>适当处理</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2330">
                <a:tc>
                  <a:txBody>
                    <a:bodyPr/>
                    <a:p>
                      <a:pPr indent="0" algn="ctr" fontAlgn="auto">
                        <a:buNone/>
                      </a:pPr>
                      <a:r>
                        <a:rPr lang="en-US" sz="1800" b="0">
                          <a:latin typeface="Times New Roman" panose="02020603050405020304" pitchFamily="18" charset="0"/>
                          <a:cs typeface="Times New Roman" panose="02020603050405020304" pitchFamily="18" charset="0"/>
                        </a:rPr>
                        <a:t>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Delaying，非中断性睡眠，通常是因为等待I/O</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Locked，页面被锁进内存（用于实时控制或用户控制的I/O）</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0530">
                <a:tc>
                  <a:txBody>
                    <a:bodyPr/>
                    <a:p>
                      <a:pPr indent="0" algn="ctr" fontAlgn="auto">
                        <a:buNone/>
                      </a:pPr>
                      <a:r>
                        <a:rPr lang="en-US" sz="1800" b="0">
                          <a:latin typeface="宋体" panose="02010600030101010101" pitchFamily="2" charset="-122"/>
                          <a:ea typeface="宋体" panose="02010600030101010101" pitchFamily="2" charset="-122"/>
                          <a:cs typeface="宋体" panose="02010600030101010101" pitchFamily="2" charset="-122"/>
                        </a:rPr>
                        <a:t>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Sleep，正在睡眠，等待事件发生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&lt;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高优先级进程</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165">
                <a:tc>
                  <a:txBody>
                    <a:bodyPr/>
                    <a:p>
                      <a:pPr indent="0" algn="ctr" fontAlgn="auto">
                        <a:buNone/>
                      </a:pPr>
                      <a:r>
                        <a:rPr lang="en-US" sz="1800" b="0">
                          <a:latin typeface="Times New Roman" panose="02020603050405020304" pitchFamily="18" charset="0"/>
                          <a:cs typeface="Times New Roman" panose="02020603050405020304" pitchFamily="18" charset="0"/>
                        </a:rPr>
                        <a:t>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宋体" panose="02010600030101010101" pitchFamily="2" charset="-122"/>
                          <a:ea typeface="宋体" panose="02010600030101010101" pitchFamily="2" charset="-122"/>
                          <a:cs typeface="宋体" panose="02010600030101010101" pitchFamily="2" charset="-122"/>
                        </a:rPr>
                        <a:t>被作业控制信号停止</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Times New Roman" panose="02020603050405020304" pitchFamily="18" charset="0"/>
                          <a:cs typeface="Times New Roman" panose="02020603050405020304" pitchFamily="18" charset="0"/>
                        </a:rPr>
                        <a:t>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Times New Roman" panose="02020603050405020304" pitchFamily="18" charset="0"/>
                          <a:cs typeface="Times New Roman" panose="02020603050405020304" pitchFamily="18" charset="0"/>
                        </a:rPr>
                        <a:t>低优先级进程</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0530">
                <a:tc>
                  <a:txBody>
                    <a:bodyPr/>
                    <a:p>
                      <a:pPr indent="0" algn="ctr" fontAlgn="auto">
                        <a:buNone/>
                      </a:pPr>
                      <a:r>
                        <a:rPr lang="en-US" sz="1800" b="0">
                          <a:latin typeface="宋体" panose="02010600030101010101" pitchFamily="2" charset="-122"/>
                          <a:ea typeface="宋体" panose="02010600030101010101" pitchFamily="2" charset="-122"/>
                          <a:cs typeface="宋体" panose="02010600030101010101" pitchFamily="2" charset="-122"/>
                        </a:rPr>
                        <a:t>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宋体" panose="02010600030101010101" pitchFamily="2" charset="-122"/>
                          <a:ea typeface="宋体" panose="02010600030101010101" pitchFamily="2" charset="-122"/>
                          <a:cs typeface="宋体" panose="02010600030101010101" pitchFamily="2" charset="-122"/>
                        </a:rPr>
                        <a:t>被调试跟踪而停止</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宋体" panose="02010600030101010101" pitchFamily="2" charset="-122"/>
                          <a:ea typeface="宋体" panose="02010600030101010101" pitchFamily="2" charset="-122"/>
                          <a:cs typeface="宋体" panose="02010600030101010101" pitchFamily="2" charset="-122"/>
                        </a:rPr>
                        <a:t>后台进程组中进程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165">
                <a:tc>
                  <a:txBody>
                    <a:bodyPr/>
                    <a:p>
                      <a:pPr indent="0" algn="ctr" fontAlgn="auto">
                        <a:buNone/>
                      </a:pPr>
                      <a:r>
                        <a:rPr lang="en-US" sz="1800" b="0">
                          <a:latin typeface="宋体" panose="02010600030101010101" pitchFamily="2" charset="-122"/>
                          <a:ea typeface="宋体" panose="02010600030101010101" pitchFamily="2" charset="-122"/>
                          <a:cs typeface="宋体" panose="02010600030101010101" pitchFamily="2" charset="-122"/>
                        </a:rPr>
                        <a:t>I</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宋体" panose="02010600030101010101" pitchFamily="2" charset="-122"/>
                          <a:ea typeface="宋体" panose="02010600030101010101" pitchFamily="2" charset="-122"/>
                          <a:cs typeface="宋体" panose="02010600030101010101" pitchFamily="2" charset="-122"/>
                        </a:rPr>
                        <a:t>空闲内核线程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宋体" panose="02010600030101010101" pitchFamily="2" charset="-122"/>
                          <a:ea typeface="宋体" panose="02010600030101010101" pitchFamily="2" charset="-122"/>
                          <a:cs typeface="宋体" panose="02010600030101010101" pitchFamily="2" charset="-122"/>
                        </a:rPr>
                        <a:t>l</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800" b="0">
                          <a:latin typeface="宋体" panose="02010600030101010101" pitchFamily="2" charset="-122"/>
                          <a:ea typeface="宋体" panose="02010600030101010101" pitchFamily="2" charset="-122"/>
                          <a:cs typeface="宋体" panose="02010600030101010101" pitchFamily="2" charset="-122"/>
                        </a:rPr>
                        <a:t>多线程进程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chemeClr val="tx2"/>
                </a:solidFill>
              </a:rPr>
              <a:t>6.1.6  三类进程</a:t>
            </a:r>
            <a:endParaRPr lang="zh-CN" altLang="en-US" sz="3600">
              <a:solidFill>
                <a:schemeClr val="tx2"/>
              </a:solidFill>
              <a:uFillTx/>
              <a:latin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solidFill>
                  <a:schemeClr val="tx1"/>
                </a:solidFill>
              </a:rPr>
              <a:t>1．前台</a:t>
            </a:r>
            <a:r>
              <a:rPr lang="zh-CN" altLang="zh-CN" sz="2400" dirty="0" smtClean="0">
                <a:solidFill>
                  <a:schemeClr val="tx1"/>
                </a:solidFill>
              </a:rPr>
              <a:t>进程（</a:t>
            </a:r>
            <a:r>
              <a:rPr lang="zh-CN" altLang="zh-CN" sz="2400" dirty="0">
                <a:solidFill>
                  <a:schemeClr val="tx1"/>
                </a:solidFill>
              </a:rPr>
              <a:t>foreground process</a:t>
            </a:r>
            <a:r>
              <a:rPr lang="zh-CN" altLang="zh-CN" sz="2400" dirty="0" smtClean="0">
                <a:solidFill>
                  <a:schemeClr val="tx1"/>
                </a:solidFill>
              </a:rPr>
              <a:t>）</a:t>
            </a:r>
            <a:r>
              <a:rPr lang="zh-CN" altLang="en-US" sz="2400" dirty="0" smtClean="0">
                <a:solidFill>
                  <a:schemeClr val="tx1"/>
                </a:solidFill>
              </a:rPr>
              <a:t>：</a:t>
            </a:r>
            <a:r>
              <a:rPr lang="zh-CN" altLang="zh-CN" sz="2400" dirty="0" smtClean="0">
                <a:solidFill>
                  <a:schemeClr val="tx1"/>
                </a:solidFill>
              </a:rPr>
              <a:t>是</a:t>
            </a:r>
            <a:r>
              <a:rPr lang="zh-CN" altLang="zh-CN" sz="2400" dirty="0">
                <a:solidFill>
                  <a:schemeClr val="tx1"/>
                </a:solidFill>
              </a:rPr>
              <a:t>指用户直接控制的用于完成某个任务的进程，因此也叫终端交互式进程</a:t>
            </a:r>
            <a:r>
              <a:rPr lang="zh-CN" altLang="zh-CN" sz="2400" dirty="0" smtClean="0">
                <a:solidFill>
                  <a:schemeClr val="tx1"/>
                </a:solidFill>
              </a:rPr>
              <a:t>。</a:t>
            </a:r>
            <a:endParaRPr lang="en-US" altLang="zh-CN" sz="2400" dirty="0" smtClean="0">
              <a:solidFill>
                <a:schemeClr val="tx1"/>
              </a:solidFill>
            </a:endParaRPr>
          </a:p>
          <a:p>
            <a:r>
              <a:rPr lang="zh-CN" altLang="zh-CN" sz="2400" dirty="0"/>
              <a:t>2．后台</a:t>
            </a:r>
            <a:r>
              <a:rPr lang="zh-CN" altLang="zh-CN" sz="2400" dirty="0" smtClean="0"/>
              <a:t>进程（</a:t>
            </a:r>
            <a:r>
              <a:rPr lang="zh-CN" altLang="zh-CN" sz="2400" dirty="0"/>
              <a:t>background process</a:t>
            </a:r>
            <a:r>
              <a:rPr lang="zh-CN" altLang="zh-CN" sz="2400" dirty="0" smtClean="0"/>
              <a:t>）</a:t>
            </a:r>
            <a:r>
              <a:rPr lang="zh-CN" altLang="en-US" sz="2400" dirty="0" smtClean="0"/>
              <a:t>：</a:t>
            </a:r>
            <a:r>
              <a:rPr lang="zh-CN" altLang="zh-CN" sz="2400" dirty="0" smtClean="0"/>
              <a:t>是</a:t>
            </a:r>
            <a:r>
              <a:rPr lang="zh-CN" altLang="zh-CN" sz="2400" dirty="0"/>
              <a:t>指在系统后台运行的进程</a:t>
            </a:r>
            <a:r>
              <a:rPr lang="zh-CN" altLang="zh-CN" sz="2400" dirty="0" smtClean="0"/>
              <a:t>。</a:t>
            </a:r>
            <a:r>
              <a:rPr lang="zh-CN" altLang="zh-CN" sz="2400" dirty="0"/>
              <a:t>守候进程（daemon process）也叫服务器或精灵进程，它是后台进程的一</a:t>
            </a:r>
            <a:r>
              <a:rPr lang="zh-CN" altLang="zh-CN" sz="2400" dirty="0" smtClean="0"/>
              <a:t>种</a:t>
            </a:r>
            <a:r>
              <a:rPr lang="zh-CN" altLang="en-US" sz="2400" dirty="0" smtClean="0"/>
              <a:t>。</a:t>
            </a:r>
            <a:endParaRPr lang="en-US" altLang="zh-CN" sz="2400" dirty="0" smtClean="0"/>
          </a:p>
          <a:p>
            <a:r>
              <a:rPr lang="zh-CN" altLang="en-US" sz="2400" dirty="0"/>
              <a:t>3．批处理</a:t>
            </a:r>
            <a:r>
              <a:rPr lang="zh-CN" altLang="en-US" sz="2400" dirty="0" smtClean="0"/>
              <a:t>进程（</a:t>
            </a:r>
            <a:r>
              <a:rPr lang="zh-CN" altLang="en-US" sz="2400" dirty="0"/>
              <a:t>batch process</a:t>
            </a:r>
            <a:r>
              <a:rPr lang="zh-CN" altLang="en-US" sz="2400" dirty="0" smtClean="0"/>
              <a:t>）</a:t>
            </a:r>
            <a:r>
              <a:rPr lang="zh-CN" altLang="en-US" sz="2400" dirty="0"/>
              <a:t>：</a:t>
            </a:r>
            <a:r>
              <a:rPr lang="zh-CN" altLang="en-US" sz="2400" dirty="0" smtClean="0"/>
              <a:t>是</a:t>
            </a:r>
            <a:r>
              <a:rPr lang="zh-CN" altLang="en-US" sz="2400" dirty="0"/>
              <a:t>用户按照某种意图将一批作业和任务通过编程的方法提交给系统，让系统在某个合适的时间来调度和执行的进程</a:t>
            </a:r>
            <a:r>
              <a:rPr lang="zh-CN" altLang="en-US" sz="2400" dirty="0" smtClean="0"/>
              <a:t>。</a:t>
            </a:r>
            <a:endParaRPr lang="zh-CN" altLang="zh-CN" sz="2400"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6.2  登录shell的启动与定制</a:t>
            </a:r>
            <a:endParaRPr lang="zh-CN" altLang="en-US"/>
          </a:p>
        </p:txBody>
      </p:sp>
      <p:sp>
        <p:nvSpPr>
          <p:cNvPr id="3" name="内容占位符 2"/>
          <p:cNvSpPr>
            <a:spLocks noGrp="1"/>
          </p:cNvSpPr>
          <p:nvPr>
            <p:ph idx="1"/>
          </p:nvPr>
        </p:nvSpPr>
        <p:spPr/>
        <p:txBody>
          <a:bodyPr/>
          <a:lstStyle/>
          <a:p>
            <a:r>
              <a:rPr lang="zh-CN" altLang="en-US" sz="2800"/>
              <a:t>当Linux系统启动完毕后，在活动终端上为用户启动登录进程，并等待用户登录。在用户登录时要输入用户名和密码，当用户名和密码通过系统认证后，系统启动shell为用户提供人机交互功能，默认情况下系统出现提示符为#（超级用户）或$（一般用户）。</a:t>
            </a:r>
            <a:endParaRPr lang="zh-CN" altLang="en-US" sz="2800"/>
          </a:p>
          <a:p>
            <a:r>
              <a:rPr lang="zh-CN" altLang="en-US" sz="2800"/>
              <a:t>一旦出现了shell提示符，用户就可以输入命令及命令所需要的参数，回车后由shell解释并执行之。当用户完成操作任务后，可以通过注销的办法退出shell，系统再回到登录界面。</a:t>
            </a:r>
            <a:endParaRPr lang="zh-CN" altLang="en-US"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6.2.1  用户登录过程与登录shell的启动</a:t>
            </a:r>
            <a:endParaRPr lang="zh-CN" altLang="en-US" sz="3600"/>
          </a:p>
        </p:txBody>
      </p:sp>
      <p:sp>
        <p:nvSpPr>
          <p:cNvPr id="3" name="内容占位符 2"/>
          <p:cNvSpPr>
            <a:spLocks noGrp="1"/>
          </p:cNvSpPr>
          <p:nvPr>
            <p:ph idx="1"/>
          </p:nvPr>
        </p:nvSpPr>
        <p:spPr>
          <a:xfrm>
            <a:off x="685801" y="1981200"/>
            <a:ext cx="2374032" cy="4114800"/>
          </a:xfrm>
        </p:spPr>
        <p:txBody>
          <a:bodyPr/>
          <a:lstStyle/>
          <a:p>
            <a:r>
              <a:rPr lang="zh-CN" altLang="en-US" dirty="0"/>
              <a:t>1．登录过程与启动控制文件</a:t>
            </a:r>
            <a:endParaRPr lang="zh-CN" altLang="en-US" dirty="0"/>
          </a:p>
          <a:p>
            <a:r>
              <a:rPr lang="zh-CN" altLang="en-US" dirty="0"/>
              <a:t>登录shell的启动流程和工作过程如图所示。</a:t>
            </a:r>
            <a:endParaRPr lang="zh-CN" altLang="en-US" dirty="0"/>
          </a:p>
        </p:txBody>
      </p:sp>
      <p:pic>
        <p:nvPicPr>
          <p:cNvPr id="4" name="图片 -2147482623" descr="6t3"/>
          <p:cNvPicPr>
            <a:picLocks noChangeAspect="1"/>
          </p:cNvPicPr>
          <p:nvPr/>
        </p:nvPicPr>
        <p:blipFill>
          <a:blip r:embed="rId1"/>
          <a:stretch>
            <a:fillRect/>
          </a:stretch>
        </p:blipFill>
        <p:spPr>
          <a:xfrm>
            <a:off x="3319380" y="1854200"/>
            <a:ext cx="5139456" cy="4167088"/>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本章内容</a:t>
            </a:r>
            <a:endParaRPr lang="zh-CN" altLang="en-US"/>
          </a:p>
        </p:txBody>
      </p:sp>
      <p:sp>
        <p:nvSpPr>
          <p:cNvPr id="3" name="内容占位符 2"/>
          <p:cNvSpPr>
            <a:spLocks noGrp="1"/>
          </p:cNvSpPr>
          <p:nvPr>
            <p:ph idx="1"/>
          </p:nvPr>
        </p:nvSpPr>
        <p:spPr/>
        <p:txBody>
          <a:bodyPr/>
          <a:lstStyle/>
          <a:p>
            <a:r>
              <a:rPr lang="en-US" altLang="zh-CN" sz="2800" dirty="0" smtClean="0">
                <a:sym typeface="+mn-ea"/>
              </a:rPr>
              <a:t>6.1  程序和进程的概念</a:t>
            </a:r>
            <a:endParaRPr lang="en-US" altLang="zh-CN" sz="2800" dirty="0" smtClean="0">
              <a:sym typeface="+mn-ea"/>
            </a:endParaRPr>
          </a:p>
          <a:p>
            <a:r>
              <a:rPr lang="zh-CN" altLang="en-US" sz="2800" dirty="0"/>
              <a:t>6.2  登录shell的启动与定制</a:t>
            </a:r>
            <a:endParaRPr lang="zh-CN" altLang="en-US" sz="2800" dirty="0"/>
          </a:p>
          <a:p>
            <a:r>
              <a:rPr lang="zh-CN" altLang="en-US" sz="2800" dirty="0"/>
              <a:t>6.3  Linux系统的启动过程分析</a:t>
            </a:r>
            <a:endParaRPr lang="zh-CN" altLang="en-US" sz="2800" dirty="0"/>
          </a:p>
          <a:p>
            <a:r>
              <a:rPr lang="zh-CN" altLang="en-US" sz="2800" dirty="0"/>
              <a:t>6.4  早期服务、超级服务和本地服务管理</a:t>
            </a:r>
            <a:endParaRPr lang="zh-CN" altLang="en-US" sz="2800" dirty="0"/>
          </a:p>
          <a:p>
            <a:r>
              <a:rPr lang="zh-CN" altLang="en-US" sz="2800" dirty="0"/>
              <a:t>6.5  进程管理与调度命令</a:t>
            </a:r>
            <a:endParaRPr lang="zh-CN" altLang="en-US" sz="2800" dirty="0"/>
          </a:p>
          <a:p>
            <a:r>
              <a:rPr lang="zh-CN" altLang="en-US" sz="2800" dirty="0"/>
              <a:t>6.6  任务的自动调度</a:t>
            </a:r>
            <a:endParaRPr lang="zh-CN" altLang="en-US" sz="2800" dirty="0"/>
          </a:p>
          <a:p>
            <a:r>
              <a:rPr lang="zh-CN" altLang="en-US" sz="2800" dirty="0"/>
              <a:t>6.7  进程管理图形界面</a:t>
            </a:r>
            <a:endParaRPr lang="zh-CN"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dirty="0">
                <a:sym typeface="+mn-ea"/>
              </a:rPr>
            </a:br>
            <a:r>
              <a:rPr lang="zh-CN" altLang="en-US" dirty="0" smtClean="0">
                <a:sym typeface="+mn-ea"/>
              </a:rPr>
              <a:t>登录控制文件</a:t>
            </a:r>
            <a:endParaRPr lang="zh-CN" altLang="en-US" dirty="0"/>
          </a:p>
        </p:txBody>
      </p:sp>
      <p:sp>
        <p:nvSpPr>
          <p:cNvPr id="3" name="内容占位符 2"/>
          <p:cNvSpPr>
            <a:spLocks noGrp="1"/>
          </p:cNvSpPr>
          <p:nvPr>
            <p:ph idx="1"/>
          </p:nvPr>
        </p:nvSpPr>
        <p:spPr/>
        <p:txBody>
          <a:bodyPr/>
          <a:lstStyle/>
          <a:p>
            <a:r>
              <a:rPr lang="zh-CN" altLang="en-US" dirty="0"/>
              <a:t>用户登录过程中，在输入用户名和密码后，系统要检查以下文件。</a:t>
            </a:r>
            <a:endParaRPr lang="zh-CN" altLang="en-US" dirty="0"/>
          </a:p>
          <a:p>
            <a:r>
              <a:rPr lang="zh-CN" altLang="en-US" dirty="0"/>
              <a:t>（1）/etc/passwd：系统用户数据库。</a:t>
            </a:r>
            <a:endParaRPr lang="zh-CN" altLang="en-US" dirty="0"/>
          </a:p>
          <a:p>
            <a:r>
              <a:rPr lang="zh-CN" altLang="en-US" dirty="0"/>
              <a:t>（2）/etc/shadow：影子密码和用户登录控制文件。</a:t>
            </a:r>
            <a:endParaRPr lang="zh-CN" altLang="en-US" dirty="0"/>
          </a:p>
          <a:p>
            <a:r>
              <a:rPr lang="zh-CN" altLang="en-US" dirty="0"/>
              <a:t>（3）/etc/group：系统组定义文件。</a:t>
            </a:r>
            <a:endParaRPr lang="zh-CN" altLang="en-US" dirty="0"/>
          </a:p>
          <a:p>
            <a:r>
              <a:rPr lang="zh-CN" altLang="en-US" dirty="0"/>
              <a:t>如果用户名和密码合法，则启动交互shell，否则要求用户重新输入用户名和密码。</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2．登录shell的启动</a:t>
            </a:r>
            <a:endParaRPr lang="zh-CN" altLang="en-US" dirty="0"/>
          </a:p>
        </p:txBody>
      </p:sp>
      <p:sp>
        <p:nvSpPr>
          <p:cNvPr id="3" name="内容占位符 2"/>
          <p:cNvSpPr>
            <a:spLocks noGrp="1"/>
          </p:cNvSpPr>
          <p:nvPr>
            <p:ph idx="1"/>
          </p:nvPr>
        </p:nvSpPr>
        <p:spPr/>
        <p:txBody>
          <a:bodyPr/>
          <a:lstStyle/>
          <a:p>
            <a:r>
              <a:rPr lang="zh-CN" altLang="en-US" sz="2400" dirty="0"/>
              <a:t>在系统启动登录shell过程中，依次进行以下操作。</a:t>
            </a:r>
            <a:endParaRPr lang="zh-CN" altLang="en-US" sz="2400" dirty="0"/>
          </a:p>
          <a:p>
            <a:r>
              <a:rPr lang="zh-CN" altLang="en-US" sz="2400" dirty="0"/>
              <a:t>（1）执行系统profile文件/etc/profile，并在它的控制下执行/etc/profile.d/目录下的*.sh脚本文件。</a:t>
            </a:r>
            <a:endParaRPr lang="zh-CN" altLang="en-US" sz="2400" dirty="0"/>
          </a:p>
          <a:p>
            <a:r>
              <a:rPr lang="zh-CN" altLang="en-US" sz="2400" dirty="0"/>
              <a:t>（2）执行用户profile文件。在用户目录内依次搜索并执行~/.bash_profile, ~/.bash_login或~/.profile，如果存在则执行之。</a:t>
            </a:r>
            <a:endParaRPr lang="zh-CN" altLang="en-US" sz="2400" dirty="0"/>
          </a:p>
          <a:p>
            <a:r>
              <a:rPr lang="zh-CN" altLang="en-US" sz="2400" dirty="0"/>
              <a:t>（3）如果/etc/bash.bashrc和~/.bashrc存在则执行之。</a:t>
            </a:r>
            <a:endParaRPr lang="zh-CN" altLang="en-US" sz="2400" dirty="0"/>
          </a:p>
          <a:p>
            <a:r>
              <a:rPr lang="zh-CN" altLang="en-US" sz="2400" dirty="0"/>
              <a:t>（4）如果/etc/bashrc文件存在则执行之。</a:t>
            </a:r>
            <a:endParaRPr lang="zh-CN" altLang="en-US" sz="2400" dirty="0"/>
          </a:p>
          <a:p>
            <a:r>
              <a:rPr lang="zh-CN" altLang="en-US" sz="2400" dirty="0"/>
              <a:t>需要说明的是，以上步骤都是在当前shell内执行的（参见shell编程部分），目的是为用户设置环境变量或做相关准备。一切执行完毕之后出现系统提示符。</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6.2.2  用户登录控制与shell的定制</a:t>
            </a:r>
            <a:endParaRPr lang="zh-CN" altLang="en-US" sz="4000"/>
          </a:p>
        </p:txBody>
      </p:sp>
      <p:sp>
        <p:nvSpPr>
          <p:cNvPr id="3" name="内容占位符 2"/>
          <p:cNvSpPr>
            <a:spLocks noGrp="1"/>
          </p:cNvSpPr>
          <p:nvPr>
            <p:ph idx="1"/>
          </p:nvPr>
        </p:nvSpPr>
        <p:spPr/>
        <p:txBody>
          <a:bodyPr/>
          <a:lstStyle/>
          <a:p>
            <a:r>
              <a:rPr lang="zh-CN" altLang="en-US" sz="2400" dirty="0"/>
              <a:t>根据用户登录和shell的启动过程可以看出，用户可在shell的启动控制文件（~/.bash_profile、~/.profile、/etc/bashrc或~/.bashrc）中加入自己的内容，以影响用户shell的启动过程，比如设置或添加自己所需的环境变量等。如果要在这些文件中加入用户自己的内容，一般放在文件的最后。</a:t>
            </a:r>
            <a:endParaRPr lang="zh-CN" altLang="en-US" sz="2400" dirty="0"/>
          </a:p>
          <a:p>
            <a:r>
              <a:rPr lang="zh-CN" altLang="en-US" sz="2400" dirty="0"/>
              <a:t>按照这种思路，可以使用户在登录之后就进入某个特定程序，当程序退出时用户也随之注销。从而可以提高系统的安全性和操作的方便性。</a:t>
            </a:r>
            <a:endParaRPr lang="zh-CN" altLang="en-US" sz="2400" dirty="0"/>
          </a:p>
          <a:p>
            <a:r>
              <a:rPr lang="zh-CN" altLang="en-US" sz="2400" dirty="0"/>
              <a:t>登录shell定制，除了以上对shell启动过程的控制之外，还可以直接修改用户的shell程序，这可以在用户创建时完成，也可以在用户创建后处理。</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1．修改用户登录控制文件</a:t>
            </a:r>
            <a:endParaRPr lang="zh-CN" altLang="en-US" dirty="0"/>
          </a:p>
        </p:txBody>
      </p:sp>
      <p:sp>
        <p:nvSpPr>
          <p:cNvPr id="3" name="内容占位符 2"/>
          <p:cNvSpPr>
            <a:spLocks noGrp="1"/>
          </p:cNvSpPr>
          <p:nvPr>
            <p:ph idx="1"/>
          </p:nvPr>
        </p:nvSpPr>
        <p:spPr/>
        <p:txBody>
          <a:bodyPr/>
          <a:lstStyle/>
          <a:p>
            <a:r>
              <a:rPr lang="zh-CN" altLang="en-US" sz="2800" dirty="0"/>
              <a:t>用户的登录控制文件为~/.bash_profile或~/.profile、~/.bashrc，可以修改其中之一来影响登录shell的启动。</a:t>
            </a:r>
            <a:endParaRPr lang="zh-CN" altLang="en-US" sz="2800" dirty="0"/>
          </a:p>
          <a:p>
            <a:r>
              <a:rPr lang="zh-CN" altLang="en-US" sz="2800" dirty="0"/>
              <a:t>一般修改的是~/.bash_profile（红帽）或~/.profile（Ubuntu），至于怎样修改，添加或去除什么内容，要根据实际需要。</a:t>
            </a:r>
            <a:endParaRPr lang="zh-CN" altLang="en-US" sz="2800" dirty="0"/>
          </a:p>
          <a:p>
            <a:r>
              <a:rPr lang="zh-CN" altLang="en-US" sz="2800" dirty="0"/>
              <a:t>例如，可加进一个特定程序到~/.bash_profile或~/.profile文件的最后，使得在用户登录时，在一切都准备之后执行之（参见shell编程部分）。</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a:xfrm>
            <a:off x="685800" y="1700808"/>
            <a:ext cx="7772400" cy="4395192"/>
          </a:xfrm>
        </p:spPr>
        <p:txBody>
          <a:bodyPr/>
          <a:lstStyle/>
          <a:p>
            <a:r>
              <a:rPr lang="zh-CN" altLang="en-US" sz="2400" dirty="0" smtClean="0"/>
              <a:t>修改</a:t>
            </a:r>
            <a:r>
              <a:rPr lang="en-US" altLang="zh-CN" sz="2400" dirty="0" smtClean="0"/>
              <a:t>~/.</a:t>
            </a:r>
            <a:r>
              <a:rPr lang="en-US" altLang="zh-CN" sz="2400" dirty="0" err="1" smtClean="0"/>
              <a:t>bash_profile</a:t>
            </a:r>
            <a:r>
              <a:rPr lang="zh-CN" altLang="en-US" sz="2400" dirty="0" smtClean="0"/>
              <a:t>（红帽）或</a:t>
            </a:r>
            <a:r>
              <a:rPr lang="en-US" altLang="zh-CN" sz="2400" dirty="0" smtClean="0"/>
              <a:t>~/profile</a:t>
            </a:r>
            <a:r>
              <a:rPr lang="zh-CN" altLang="en-US" sz="2400" dirty="0" smtClean="0"/>
              <a:t>（</a:t>
            </a:r>
            <a:r>
              <a:rPr lang="en-US" altLang="zh-CN" sz="2400" dirty="0" err="1" smtClean="0"/>
              <a:t>Unbuntu</a:t>
            </a:r>
            <a:r>
              <a:rPr lang="zh-CN" altLang="en-US" sz="2400" dirty="0" smtClean="0"/>
              <a:t>），使得用户在字符界面登录后，自动进入“桌面”所在的目录。</a:t>
            </a:r>
            <a:endParaRPr lang="en-US" altLang="zh-CN" sz="2400" dirty="0" smtClean="0"/>
          </a:p>
          <a:p>
            <a:r>
              <a:rPr lang="zh-CN" altLang="en-US" sz="2400" dirty="0" smtClean="0"/>
              <a:t>解：默认情况下，桌面所处的目录为</a:t>
            </a:r>
            <a:r>
              <a:rPr lang="en-US" altLang="zh-CN" sz="2400" dirty="0" smtClean="0"/>
              <a:t>~/Desktop</a:t>
            </a:r>
            <a:r>
              <a:rPr lang="zh-CN" altLang="en-US" sz="2400" dirty="0" smtClean="0"/>
              <a:t>，只需要在</a:t>
            </a:r>
            <a:r>
              <a:rPr lang="en-US" altLang="zh-CN" sz="2400" dirty="0"/>
              <a:t>~/.</a:t>
            </a:r>
            <a:r>
              <a:rPr lang="en-US" altLang="zh-CN" sz="2400" dirty="0" err="1"/>
              <a:t>bash_profile</a:t>
            </a:r>
            <a:r>
              <a:rPr lang="zh-CN" altLang="en-US" sz="2400" dirty="0"/>
              <a:t>（红帽）或</a:t>
            </a:r>
            <a:r>
              <a:rPr lang="en-US" altLang="zh-CN" sz="2400" dirty="0" smtClean="0"/>
              <a:t>~/.profile</a:t>
            </a:r>
            <a:r>
              <a:rPr lang="zh-CN" altLang="en-US" sz="2400" dirty="0"/>
              <a:t>（</a:t>
            </a:r>
            <a:r>
              <a:rPr lang="en-US" altLang="zh-CN" sz="2400" dirty="0" err="1"/>
              <a:t>Unbuntu</a:t>
            </a:r>
            <a:r>
              <a:rPr lang="zh-CN" altLang="en-US" sz="2400" dirty="0" smtClean="0"/>
              <a:t>）的最后添加一行如下内容即可：</a:t>
            </a:r>
            <a:endParaRPr lang="en-US" altLang="zh-CN" sz="2400" dirty="0" smtClean="0"/>
          </a:p>
          <a:p>
            <a:r>
              <a:rPr lang="en-US" altLang="zh-CN" sz="2400" dirty="0" smtClean="0"/>
              <a:t>   cd  ~/Desktop</a:t>
            </a:r>
            <a:endParaRPr lang="en-US" altLang="zh-CN" sz="2400" dirty="0" smtClean="0"/>
          </a:p>
          <a:p>
            <a:r>
              <a:rPr lang="zh-CN" altLang="en-US" sz="2400" dirty="0" smtClean="0"/>
              <a:t>方法</a:t>
            </a:r>
            <a:r>
              <a:rPr lang="zh-CN" altLang="en-US" sz="2400" dirty="0"/>
              <a:t>是</a:t>
            </a:r>
            <a:r>
              <a:rPr lang="zh-CN" altLang="en-US" sz="2400" dirty="0" smtClean="0"/>
              <a:t>编辑该文件，在其中添加此行。或执行命令：</a:t>
            </a:r>
            <a:endParaRPr lang="en-US" altLang="zh-CN" sz="2400" dirty="0" smtClean="0"/>
          </a:p>
          <a:p>
            <a:pPr lvl="1"/>
            <a:r>
              <a:rPr lang="en-US" altLang="zh-CN" sz="2100" dirty="0"/>
              <a:t># echo 'cd ~/Desktop' &gt;&gt; </a:t>
            </a:r>
            <a:r>
              <a:rPr lang="en-US" altLang="zh-CN" sz="2100" dirty="0" smtClean="0"/>
              <a:t>~/.</a:t>
            </a:r>
            <a:r>
              <a:rPr lang="en-US" altLang="zh-CN" sz="2100" dirty="0" err="1" smtClean="0"/>
              <a:t>bash_profile</a:t>
            </a:r>
            <a:r>
              <a:rPr lang="en-US" altLang="zh-CN" sz="2100" dirty="0"/>
              <a:t> </a:t>
            </a:r>
            <a:r>
              <a:rPr lang="en-US" altLang="zh-CN" sz="2100" dirty="0" smtClean="0"/>
              <a:t> #</a:t>
            </a:r>
            <a:r>
              <a:rPr lang="zh-CN" altLang="en-US" sz="2100" dirty="0" smtClean="0"/>
              <a:t>红帽</a:t>
            </a:r>
            <a:endParaRPr lang="en-US" altLang="zh-CN" sz="2100" dirty="0" smtClean="0"/>
          </a:p>
          <a:p>
            <a:pPr lvl="1"/>
            <a:r>
              <a:rPr lang="en-US" altLang="zh-CN" sz="2100" dirty="0"/>
              <a:t># echo 'cd ~/Desktop' &gt;&gt;  ~/.profile  #</a:t>
            </a:r>
            <a:r>
              <a:rPr lang="en-US" altLang="zh-CN" sz="2100" dirty="0" err="1"/>
              <a:t>Unbuntu</a:t>
            </a:r>
            <a:endParaRPr lang="zh-CN" altLang="en-US" sz="2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2．修改用户的登录shell</a:t>
            </a:r>
            <a:endParaRPr lang="zh-CN" altLang="en-US" dirty="0"/>
          </a:p>
        </p:txBody>
      </p:sp>
      <p:sp>
        <p:nvSpPr>
          <p:cNvPr id="3" name="内容占位符 2"/>
          <p:cNvSpPr>
            <a:spLocks noGrp="1"/>
          </p:cNvSpPr>
          <p:nvPr>
            <p:ph idx="1"/>
          </p:nvPr>
        </p:nvSpPr>
        <p:spPr/>
        <p:txBody>
          <a:bodyPr/>
          <a:lstStyle/>
          <a:p>
            <a:r>
              <a:rPr lang="zh-CN" altLang="en-US" sz="2800" dirty="0" smtClean="0"/>
              <a:t>shell</a:t>
            </a:r>
            <a:r>
              <a:rPr lang="zh-CN" altLang="en-US" sz="2800" dirty="0"/>
              <a:t>有多种，用户可以从中选择适合自己需要的</a:t>
            </a:r>
            <a:r>
              <a:rPr lang="zh-CN" altLang="en-US" sz="2800" dirty="0" smtClean="0"/>
              <a:t>。useradd</a:t>
            </a:r>
            <a:r>
              <a:rPr lang="zh-CN" altLang="en-US" sz="2800" dirty="0"/>
              <a:t>和usermod命令都有一个-s选项，这个选项是用来选择shell的</a:t>
            </a:r>
            <a:r>
              <a:rPr lang="zh-CN" altLang="en-US" sz="2800" dirty="0" smtClean="0"/>
              <a:t>。因此，可使用</a:t>
            </a:r>
            <a:r>
              <a:rPr lang="zh-CN" altLang="en-US" sz="2800" dirty="0"/>
              <a:t>-s SHELL选项，在创建用户或修改用户时为用户指定一个shell而非使用默认的bash或bsh。例如：</a:t>
            </a:r>
            <a:endParaRPr lang="zh-CN" altLang="en-US" sz="2800" dirty="0"/>
          </a:p>
          <a:p>
            <a:r>
              <a:rPr lang="zh-CN" altLang="en-US" sz="2800" dirty="0"/>
              <a:t>useradd -s /bin/csh test	#创建test用户，并指定登录shell为csh</a:t>
            </a:r>
            <a:endParaRPr lang="zh-CN" altLang="en-US" sz="2800" dirty="0"/>
          </a:p>
          <a:p>
            <a:r>
              <a:rPr lang="zh-CN" altLang="en-US" sz="2800" dirty="0"/>
              <a:t>usermod -s /bin/csh test     #修改test用户，使其登录shell为csh</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chsh</a:t>
            </a:r>
            <a:endParaRPr lang="zh-CN" altLang="en-US" dirty="0"/>
          </a:p>
        </p:txBody>
      </p:sp>
      <p:sp>
        <p:nvSpPr>
          <p:cNvPr id="3" name="内容占位符 2"/>
          <p:cNvSpPr>
            <a:spLocks noGrp="1"/>
          </p:cNvSpPr>
          <p:nvPr>
            <p:ph idx="1"/>
          </p:nvPr>
        </p:nvSpPr>
        <p:spPr/>
        <p:txBody>
          <a:bodyPr/>
          <a:lstStyle/>
          <a:p>
            <a:r>
              <a:rPr lang="zh-CN" altLang="en-US" sz="2400" dirty="0" smtClean="0">
                <a:sym typeface="+mn-ea"/>
              </a:rPr>
              <a:t>Linux</a:t>
            </a:r>
            <a:r>
              <a:rPr lang="zh-CN" altLang="en-US" sz="2400" dirty="0">
                <a:sym typeface="+mn-ea"/>
              </a:rPr>
              <a:t>还提供有chsh</a:t>
            </a:r>
            <a:r>
              <a:rPr lang="zh-CN" altLang="en-US" sz="2400" dirty="0" smtClean="0">
                <a:sym typeface="+mn-ea"/>
              </a:rPr>
              <a:t>，用来</a:t>
            </a:r>
            <a:r>
              <a:rPr lang="zh-CN" altLang="en-US" sz="2400" dirty="0">
                <a:sym typeface="+mn-ea"/>
              </a:rPr>
              <a:t>为用户修改登录shell，方法是：</a:t>
            </a:r>
            <a:endParaRPr lang="zh-CN" altLang="en-US" sz="2400" dirty="0"/>
          </a:p>
          <a:p>
            <a:pPr lvl="1"/>
            <a:r>
              <a:rPr lang="zh-CN" altLang="en-US" sz="2100" dirty="0">
                <a:sym typeface="+mn-ea"/>
              </a:rPr>
              <a:t>chsh -s SHELL USER	#将用户USER的登录shell修改为SHELL</a:t>
            </a:r>
            <a:endParaRPr lang="zh-CN" altLang="en-US" sz="2100" dirty="0"/>
          </a:p>
          <a:p>
            <a:r>
              <a:rPr lang="zh-CN" altLang="en-US" sz="2400" dirty="0">
                <a:sym typeface="+mn-ea"/>
              </a:rPr>
              <a:t>USER为用户名；SHELL为带有路径的shell程序名。在执行过程中，若SHELL不在/etc/shells中存在，则chsh会发出警告，但并不影响修改。</a:t>
            </a:r>
            <a:endParaRPr lang="zh-CN" altLang="en-US" sz="2400" dirty="0">
              <a:sym typeface="+mn-ea"/>
            </a:endParaRPr>
          </a:p>
          <a:p>
            <a:r>
              <a:rPr lang="zh-CN" altLang="en-US" sz="2400" dirty="0">
                <a:sym typeface="+mn-ea"/>
              </a:rPr>
              <a:t>使用示例如下：</a:t>
            </a:r>
            <a:endParaRPr lang="zh-CN" altLang="en-US" sz="2400" dirty="0"/>
          </a:p>
          <a:p>
            <a:r>
              <a:rPr lang="en-US" altLang="zh-CN" sz="2400" dirty="0">
                <a:sym typeface="+mn-ea"/>
              </a:rPr>
              <a:t># </a:t>
            </a:r>
            <a:r>
              <a:rPr lang="zh-CN" altLang="en-US" sz="2400" dirty="0">
                <a:sym typeface="+mn-ea"/>
              </a:rPr>
              <a:t>chsh -s /bin/tcsh test       #将用户test的登录shell修改为/bin/tcsh</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6.3  Linux系统的启动过程分析</a:t>
            </a:r>
            <a:endParaRPr lang="zh-CN" altLang="en-US"/>
          </a:p>
        </p:txBody>
      </p:sp>
      <p:sp>
        <p:nvSpPr>
          <p:cNvPr id="3" name="内容占位符 2"/>
          <p:cNvSpPr>
            <a:spLocks noGrp="1"/>
          </p:cNvSpPr>
          <p:nvPr>
            <p:ph idx="1"/>
          </p:nvPr>
        </p:nvSpPr>
        <p:spPr/>
        <p:txBody>
          <a:bodyPr/>
          <a:lstStyle/>
          <a:p>
            <a:r>
              <a:rPr lang="zh-CN" altLang="en-US" sz="2800"/>
              <a:t>Linux系统的启动软件包已经经历了SysVinit、upstart和systemd三个阶段。SysVinit来自早期的SysV UNIX系统，是启动管理基础。upstart可以理解为是SysVinit的改进与发展，现在已经被systemd所取代。本书中所用系统现在使用的均是systemd。</a:t>
            </a:r>
            <a:endParaRPr lang="zh-CN" altLang="en-US" sz="2800"/>
          </a:p>
          <a:p>
            <a:pPr lvl="1"/>
            <a:r>
              <a:rPr lang="zh-CN" altLang="en-US" sz="2450"/>
              <a:t>6.3.1  SysVinit</a:t>
            </a:r>
            <a:endParaRPr lang="zh-CN" altLang="en-US" sz="2450"/>
          </a:p>
          <a:p>
            <a:pPr lvl="1"/>
            <a:r>
              <a:rPr lang="zh-CN" altLang="en-US" sz="2450"/>
              <a:t>6.3.</a:t>
            </a:r>
            <a:r>
              <a:rPr lang="en-US" altLang="zh-CN" sz="2450"/>
              <a:t>2</a:t>
            </a:r>
            <a:r>
              <a:rPr lang="zh-CN" altLang="en-US" sz="2450"/>
              <a:t>  systemd</a:t>
            </a:r>
            <a:endParaRPr lang="zh-CN" altLang="en-US" sz="24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6.3.1  SysVinit</a:t>
            </a:r>
            <a:endParaRPr lang="zh-CN" altLang="en-US"/>
          </a:p>
        </p:txBody>
      </p:sp>
      <p:sp>
        <p:nvSpPr>
          <p:cNvPr id="3" name="内容占位符 2"/>
          <p:cNvSpPr>
            <a:spLocks noGrp="1"/>
          </p:cNvSpPr>
          <p:nvPr>
            <p:ph idx="1"/>
          </p:nvPr>
        </p:nvSpPr>
        <p:spPr/>
        <p:txBody>
          <a:bodyPr/>
          <a:lstStyle/>
          <a:p>
            <a:r>
              <a:rPr lang="zh-CN" altLang="en-US" sz="2800" dirty="0"/>
              <a:t>1．/etc/inittab文件</a:t>
            </a:r>
            <a:endParaRPr lang="zh-CN" altLang="en-US" sz="2800" dirty="0"/>
          </a:p>
          <a:p>
            <a:r>
              <a:rPr lang="zh-CN" altLang="en-US" sz="2800" dirty="0"/>
              <a:t>1）/etc/inittab文件结构</a:t>
            </a:r>
            <a:endParaRPr lang="zh-CN" altLang="en-US" sz="2800" dirty="0"/>
          </a:p>
          <a:p>
            <a:r>
              <a:rPr lang="zh-CN" altLang="en-US" sz="2800" dirty="0"/>
              <a:t>/etc/inittab是系统初始化配置文件之一，它描述在系统启动时哪个进程将被启动。在/etc/inittab文件中以#开始的行为注释行，空行不起作用，其他的为有效行。有效行结构为：</a:t>
            </a:r>
            <a:endParaRPr lang="zh-CN" altLang="en-US" sz="2800" dirty="0"/>
          </a:p>
          <a:p>
            <a:r>
              <a:rPr lang="en-US" altLang="zh-CN" sz="2800" dirty="0" smtClean="0"/>
              <a:t>i</a:t>
            </a:r>
            <a:r>
              <a:rPr lang="zh-CN" altLang="en-US" sz="2800" dirty="0" smtClean="0"/>
              <a:t>d</a:t>
            </a:r>
            <a:r>
              <a:rPr lang="en-US" altLang="zh-CN" sz="2800" dirty="0" smtClean="0"/>
              <a:t>:</a:t>
            </a:r>
            <a:r>
              <a:rPr lang="zh-CN" altLang="en-US" sz="2800" dirty="0" smtClean="0"/>
              <a:t>runlevels</a:t>
            </a:r>
            <a:r>
              <a:rPr lang="en-US" altLang="zh-CN" sz="2800" dirty="0" smtClean="0"/>
              <a:t>:</a:t>
            </a:r>
            <a:r>
              <a:rPr lang="zh-CN" altLang="en-US" sz="2800" dirty="0" smtClean="0"/>
              <a:t>action</a:t>
            </a:r>
            <a:r>
              <a:rPr lang="en-US" altLang="zh-CN" sz="2800" dirty="0" smtClean="0"/>
              <a:t>:</a:t>
            </a:r>
            <a:r>
              <a:rPr lang="zh-CN" altLang="en-US" sz="2800" dirty="0" smtClean="0"/>
              <a:t>process</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1）/etc/inittab文件结构</a:t>
            </a:r>
            <a:endParaRPr lang="zh-CN" altLang="en-US" dirty="0"/>
          </a:p>
        </p:txBody>
      </p:sp>
      <p:sp>
        <p:nvSpPr>
          <p:cNvPr id="3" name="内容占位符 2"/>
          <p:cNvSpPr>
            <a:spLocks noGrp="1"/>
          </p:cNvSpPr>
          <p:nvPr>
            <p:ph idx="1"/>
          </p:nvPr>
        </p:nvSpPr>
        <p:spPr/>
        <p:txBody>
          <a:bodyPr/>
          <a:lstStyle/>
          <a:p>
            <a:r>
              <a:rPr lang="zh-CN" altLang="en-US" sz="2800" dirty="0"/>
              <a:t>（1）id：1～4个字符长的唯一标识（在有的系统内被限制在1～2个字符），而对于终端线路来讲，其值为对应的线路号。</a:t>
            </a:r>
            <a:endParaRPr lang="zh-CN" altLang="en-US" sz="2800" dirty="0"/>
          </a:p>
          <a:p>
            <a:r>
              <a:rPr lang="zh-CN" altLang="en-US" sz="2800" dirty="0"/>
              <a:t>（2）runlevels：运行级别（参见init命令）。</a:t>
            </a:r>
            <a:endParaRPr lang="zh-CN" altLang="en-US" sz="2800" dirty="0"/>
          </a:p>
          <a:p>
            <a:r>
              <a:rPr lang="zh-CN" altLang="en-US" sz="2800" dirty="0"/>
              <a:t>（3）action：在runlevels运行级别应该采取的动作。</a:t>
            </a:r>
            <a:endParaRPr lang="zh-CN" altLang="en-US" sz="2800" dirty="0"/>
          </a:p>
          <a:p>
            <a:r>
              <a:rPr lang="zh-CN" altLang="en-US" sz="2800" dirty="0"/>
              <a:t>（4）process：采取动作action时所执行的程序。</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6.1  程序和进程的概念</a:t>
            </a:r>
            <a:endParaRPr lang="zh-CN" altLang="en-US"/>
          </a:p>
        </p:txBody>
      </p:sp>
      <p:sp>
        <p:nvSpPr>
          <p:cNvPr id="3" name="内容占位符 2"/>
          <p:cNvSpPr>
            <a:spLocks noGrp="1"/>
          </p:cNvSpPr>
          <p:nvPr>
            <p:ph idx="1"/>
          </p:nvPr>
        </p:nvSpPr>
        <p:spPr/>
        <p:txBody>
          <a:bodyPr/>
          <a:lstStyle/>
          <a:p>
            <a:r>
              <a:rPr lang="zh-CN" altLang="en-US" sz="2800" dirty="0"/>
              <a:t>6.1.1  </a:t>
            </a:r>
            <a:r>
              <a:rPr lang="zh-CN" altLang="zh-CN" sz="2800" dirty="0"/>
              <a:t>程序、进程、作业和任务</a:t>
            </a:r>
            <a:endParaRPr lang="zh-CN" altLang="zh-CN" sz="2800" dirty="0"/>
          </a:p>
          <a:p>
            <a:r>
              <a:rPr lang="zh-CN" altLang="zh-CN" sz="2800" dirty="0"/>
              <a:t>6.1.2  调度策略与优先级的计算</a:t>
            </a:r>
            <a:endParaRPr lang="zh-CN" altLang="zh-CN" sz="2800" dirty="0"/>
          </a:p>
          <a:p>
            <a:r>
              <a:rPr lang="zh-CN" altLang="zh-CN" sz="2800" dirty="0"/>
              <a:t>6.1.3  Linux操作系统的启动</a:t>
            </a:r>
            <a:endParaRPr lang="zh-CN" altLang="zh-CN" sz="2800" dirty="0"/>
          </a:p>
          <a:p>
            <a:r>
              <a:rPr lang="zh-CN" altLang="zh-CN" sz="2800" dirty="0"/>
              <a:t>6.1.4  0#进程与1#进程</a:t>
            </a:r>
            <a:endParaRPr lang="zh-CN" altLang="zh-CN" sz="2800" dirty="0"/>
          </a:p>
          <a:p>
            <a:r>
              <a:rPr lang="zh-CN" altLang="zh-CN" sz="2800" dirty="0"/>
              <a:t>6.1.5  进程状态及查询（ps）</a:t>
            </a:r>
            <a:endParaRPr lang="zh-CN" altLang="zh-CN" sz="2800" dirty="0"/>
          </a:p>
          <a:p>
            <a:r>
              <a:rPr lang="zh-CN" altLang="zh-CN" sz="2800" dirty="0"/>
              <a:t>6.1.6  三类进程</a:t>
            </a:r>
            <a:endParaRPr lang="zh-CN"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420370" y="489585"/>
          <a:ext cx="8082915" cy="5924550"/>
        </p:xfrm>
        <a:graphic>
          <a:graphicData uri="http://schemas.openxmlformats.org/drawingml/2006/table">
            <a:tbl>
              <a:tblPr firstRow="1" bandRow="1">
                <a:tableStyleId>{5940675A-B579-460E-94D1-54222C63F5DA}</a:tableStyleId>
              </a:tblPr>
              <a:tblGrid>
                <a:gridCol w="1295400"/>
                <a:gridCol w="6787515"/>
              </a:tblGrid>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值</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意    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respawn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当process死掉时系统将立即重新启动它</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wait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当系统进入某级别时进程将运行一次，且在运行期间，init将等待它结束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once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当系统进入某级别时进程将运行一次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boot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在系统启动时执行该命令，此时的运行级别</a:t>
                      </a:r>
                      <a:r>
                        <a:rPr lang="en-US" sz="1600" b="0">
                          <a:latin typeface="Times New Roman" panose="02020603050405020304" pitchFamily="18" charset="0"/>
                          <a:cs typeface="Times New Roman" panose="02020603050405020304" pitchFamily="18" charset="0"/>
                        </a:rPr>
                        <a:t>将被忽略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bootwait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在系统启动时执行，init将等待该进程的结束，其中</a:t>
                      </a:r>
                      <a:r>
                        <a:rPr lang="en-US" sz="1600" b="0">
                          <a:latin typeface="Times New Roman" panose="02020603050405020304" pitchFamily="18" charset="0"/>
                          <a:cs typeface="Times New Roman" panose="02020603050405020304" pitchFamily="18" charset="0"/>
                        </a:rPr>
                        <a:t>的运行级</a:t>
                      </a:r>
                      <a:r>
                        <a:rPr lang="en-US" sz="1600" b="0">
                          <a:latin typeface="宋体" panose="02010600030101010101" pitchFamily="2" charset="-122"/>
                          <a:ea typeface="宋体" panose="02010600030101010101" pitchFamily="2" charset="-122"/>
                          <a:cs typeface="宋体" panose="02010600030101010101" pitchFamily="2" charset="-122"/>
                        </a:rPr>
                        <a:t>别</a:t>
                      </a:r>
                      <a:r>
                        <a:rPr lang="en-US" sz="1600" b="0">
                          <a:latin typeface="Times New Roman" panose="02020603050405020304" pitchFamily="18" charset="0"/>
                          <a:cs typeface="Times New Roman" panose="02020603050405020304" pitchFamily="18" charset="0"/>
                        </a:rPr>
                        <a:t>将被忽略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off</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什么都不做，对于终端线路来讲，相当于没有被激活</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ondemond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当某个进程设置该标志时，启动指定运行级运行时将被执行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sysinit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系统启动时执行。它将先于boot或</a:t>
                      </a:r>
                      <a:r>
                        <a:rPr lang="en-US" sz="1600" b="0">
                          <a:latin typeface="Times New Roman" panose="02020603050405020304" pitchFamily="18" charset="0"/>
                          <a:cs typeface="Times New Roman" panose="02020603050405020304" pitchFamily="18" charset="0"/>
                        </a:rPr>
                        <a:t>bootwait</a:t>
                      </a:r>
                      <a:r>
                        <a:rPr lang="en-US" sz="1600" b="0">
                          <a:latin typeface="宋体" panose="02010600030101010101" pitchFamily="2" charset="-122"/>
                          <a:ea typeface="宋体" panose="02010600030101010101" pitchFamily="2" charset="-122"/>
                          <a:cs typeface="宋体" panose="02010600030101010101" pitchFamily="2" charset="-122"/>
                        </a:rPr>
                        <a:t>执行，其中的运行级别将被忽略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initdefault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设置</a:t>
                      </a:r>
                      <a:r>
                        <a:rPr lang="en-US" sz="1600" b="0">
                          <a:latin typeface="Times New Roman" panose="02020603050405020304" pitchFamily="18" charset="0"/>
                          <a:cs typeface="Times New Roman" panose="02020603050405020304" pitchFamily="18" charset="0"/>
                        </a:rPr>
                        <a:t>系统启动的默认级别</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powerwait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当UPS关闭时执行，</a:t>
                      </a:r>
                      <a:r>
                        <a:rPr lang="en-US" sz="1600" b="0">
                          <a:latin typeface="Times New Roman" panose="02020603050405020304" pitchFamily="18" charset="0"/>
                          <a:cs typeface="Times New Roman" panose="02020603050405020304" pitchFamily="18" charset="0"/>
                        </a:rPr>
                        <a:t>init</a:t>
                      </a:r>
                      <a:r>
                        <a:rPr lang="en-US" sz="1600" b="0">
                          <a:latin typeface="宋体" panose="02010600030101010101" pitchFamily="2" charset="-122"/>
                          <a:ea typeface="宋体" panose="02010600030101010101" pitchFamily="2" charset="-122"/>
                          <a:cs typeface="宋体" panose="02010600030101010101" pitchFamily="2" charset="-122"/>
                        </a:rPr>
                        <a:t>将等待此进程执行完毕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powerfail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当UPS掉电时执行，但</a:t>
                      </a:r>
                      <a:r>
                        <a:rPr lang="en-US" sz="1600" b="0">
                          <a:latin typeface="Times New Roman" panose="02020603050405020304" pitchFamily="18" charset="0"/>
                          <a:cs typeface="Times New Roman" panose="02020603050405020304" pitchFamily="18" charset="0"/>
                        </a:rPr>
                        <a:t>init</a:t>
                      </a:r>
                      <a:r>
                        <a:rPr lang="en-US" sz="1600" b="0">
                          <a:latin typeface="宋体" panose="02010600030101010101" pitchFamily="2" charset="-122"/>
                          <a:ea typeface="宋体" panose="02010600030101010101" pitchFamily="2" charset="-122"/>
                          <a:cs typeface="宋体" panose="02010600030101010101" pitchFamily="2" charset="-122"/>
                        </a:rPr>
                        <a:t>将不等待此进程执行完毕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powerokwait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当UPS恢复时执行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powerfailnow</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当UPS电池将用尽</a:t>
                      </a:r>
                      <a:r>
                        <a:rPr lang="en-US" sz="1600" b="0">
                          <a:latin typeface="Times New Roman" panose="02020603050405020304" pitchFamily="18" charset="0"/>
                          <a:cs typeface="Times New Roman" panose="02020603050405020304" pitchFamily="18" charset="0"/>
                        </a:rPr>
                        <a:t>时执行此命令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ctrlaltdel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用户同时按下ctrl_alt_del时</a:t>
                      </a:r>
                      <a:r>
                        <a:rPr lang="en-US" sz="1600" b="0">
                          <a:latin typeface="Times New Roman" panose="02020603050405020304" pitchFamily="18" charset="0"/>
                          <a:cs typeface="Times New Roman" panose="02020603050405020304" pitchFamily="18" charset="0"/>
                        </a:rPr>
                        <a:t>init</a:t>
                      </a:r>
                      <a:r>
                        <a:rPr lang="en-US" sz="1600" b="0">
                          <a:latin typeface="宋体" panose="02010600030101010101" pitchFamily="2" charset="-122"/>
                          <a:ea typeface="宋体" panose="02010600030101010101" pitchFamily="2" charset="-122"/>
                          <a:cs typeface="宋体" panose="02010600030101010101" pitchFamily="2" charset="-122"/>
                        </a:rPr>
                        <a:t>执行该行规定的程序，通常是重新启动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2）/etc/inittab示例</a:t>
            </a:r>
            <a:endParaRPr lang="zh-CN" altLang="en-US" dirty="0"/>
          </a:p>
        </p:txBody>
      </p:sp>
      <p:sp>
        <p:nvSpPr>
          <p:cNvPr id="3" name="内容占位符 2"/>
          <p:cNvSpPr>
            <a:spLocks noGrp="1"/>
          </p:cNvSpPr>
          <p:nvPr>
            <p:ph idx="1"/>
          </p:nvPr>
        </p:nvSpPr>
        <p:spPr>
          <a:xfrm>
            <a:off x="685800" y="1700808"/>
            <a:ext cx="7772400" cy="4114800"/>
          </a:xfrm>
        </p:spPr>
        <p:txBody>
          <a:bodyPr/>
          <a:lstStyle/>
          <a:p>
            <a:r>
              <a:rPr lang="zh-CN" altLang="en-US" sz="2000" dirty="0" smtClean="0"/>
              <a:t>某早期</a:t>
            </a:r>
            <a:r>
              <a:rPr lang="zh-CN" altLang="en-US" sz="2000" dirty="0"/>
              <a:t>Linux系统/etc/inittab内容如下（现在已经不再使用）：</a:t>
            </a:r>
            <a:endParaRPr lang="zh-CN" altLang="en-US" sz="2000" dirty="0"/>
          </a:p>
          <a:p>
            <a:r>
              <a:rPr lang="zh-CN" altLang="en-US" sz="2000" dirty="0"/>
              <a:t>#设置默认运行级</a:t>
            </a:r>
            <a:endParaRPr lang="zh-CN" altLang="en-US" sz="2000" dirty="0"/>
          </a:p>
          <a:p>
            <a:r>
              <a:rPr lang="zh-CN" altLang="en-US" sz="2000" dirty="0"/>
              <a:t>id:5:initdefault:</a:t>
            </a:r>
            <a:endParaRPr lang="zh-CN" altLang="en-US" sz="2000" dirty="0"/>
          </a:p>
          <a:p>
            <a:r>
              <a:rPr lang="zh-CN" altLang="en-US" sz="2000" dirty="0"/>
              <a:t>#系统初始化</a:t>
            </a:r>
            <a:endParaRPr lang="zh-CN" altLang="en-US" sz="2000" dirty="0"/>
          </a:p>
          <a:p>
            <a:r>
              <a:rPr lang="zh-CN" altLang="en-US" sz="2000" dirty="0"/>
              <a:t>si::sysinit:/etc/rc.d/rc.</a:t>
            </a:r>
            <a:r>
              <a:rPr lang="zh-CN" altLang="en-US" sz="2000" dirty="0" smtClean="0"/>
              <a:t>sysinit</a:t>
            </a:r>
            <a:endParaRPr lang="en-US" altLang="zh-CN" sz="2000" dirty="0" smtClean="0"/>
          </a:p>
          <a:p>
            <a:r>
              <a:rPr lang="zh-CN" altLang="en-US" sz="2000" dirty="0">
                <a:sym typeface="+mn-ea"/>
              </a:rPr>
              <a:t>#处理不同运行级的脚本</a:t>
            </a:r>
            <a:endParaRPr lang="zh-CN" altLang="en-US" sz="2000" dirty="0"/>
          </a:p>
          <a:p>
            <a:r>
              <a:rPr lang="zh-CN" altLang="en-US" sz="2000" dirty="0">
                <a:sym typeface="+mn-ea"/>
              </a:rPr>
              <a:t>l0:0:wait:/etc/rc.d/rc 0</a:t>
            </a:r>
            <a:endParaRPr lang="zh-CN" altLang="en-US" sz="2000" dirty="0"/>
          </a:p>
          <a:p>
            <a:r>
              <a:rPr lang="zh-CN" altLang="en-US" sz="2000" dirty="0">
                <a:sym typeface="+mn-ea"/>
              </a:rPr>
              <a:t>l1:1:wait:/etc/rc.d/rc 1</a:t>
            </a:r>
            <a:endParaRPr lang="zh-CN" altLang="en-US" sz="2000" dirty="0"/>
          </a:p>
          <a:p>
            <a:r>
              <a:rPr lang="zh-CN" altLang="en-US" sz="2000" dirty="0">
                <a:sym typeface="+mn-ea"/>
              </a:rPr>
              <a:t>... ... ... ... ...</a:t>
            </a:r>
            <a:endParaRPr lang="zh-CN" altLang="en-US" sz="2000" dirty="0"/>
          </a:p>
          <a:p>
            <a:r>
              <a:rPr lang="zh-CN" altLang="en-US" sz="2000" dirty="0">
                <a:sym typeface="+mn-ea"/>
              </a:rPr>
              <a:t>l6:6:wait:/etc/rc.d/rc 6</a:t>
            </a:r>
            <a:endParaRPr lang="zh-CN" altLang="en-US" sz="2000" dirty="0"/>
          </a:p>
          <a:p>
            <a:r>
              <a:rPr lang="zh-CN" altLang="en-US" sz="2000" dirty="0">
                <a:sym typeface="+mn-ea"/>
              </a:rPr>
              <a:t>#处理ctrl+alt+del</a:t>
            </a:r>
            <a:endParaRPr lang="zh-CN" altLang="en-US" sz="2000" dirty="0"/>
          </a:p>
          <a:p>
            <a:r>
              <a:rPr lang="zh-CN" altLang="en-US" sz="2000" dirty="0">
                <a:sym typeface="+mn-ea"/>
              </a:rPr>
              <a:t>ca::ctrlaltdel:/sbin/shutdown -t3 -r </a:t>
            </a:r>
            <a:r>
              <a:rPr lang="zh-CN" altLang="en-US" sz="2000" dirty="0" smtClean="0">
                <a:sym typeface="+mn-ea"/>
              </a:rPr>
              <a:t>now</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2）/etc/inittab</a:t>
            </a:r>
            <a:r>
              <a:rPr lang="zh-CN" altLang="en-US" dirty="0" smtClean="0"/>
              <a:t>示例（续）</a:t>
            </a:r>
            <a:endParaRPr lang="zh-CN" altLang="en-US" dirty="0"/>
          </a:p>
        </p:txBody>
      </p:sp>
      <p:sp>
        <p:nvSpPr>
          <p:cNvPr id="3" name="内容占位符 2"/>
          <p:cNvSpPr>
            <a:spLocks noGrp="1"/>
          </p:cNvSpPr>
          <p:nvPr>
            <p:ph idx="1"/>
          </p:nvPr>
        </p:nvSpPr>
        <p:spPr/>
        <p:txBody>
          <a:bodyPr/>
          <a:lstStyle/>
          <a:p>
            <a:r>
              <a:rPr lang="zh-CN" altLang="en-US" dirty="0">
                <a:sym typeface="+mn-ea"/>
              </a:rPr>
              <a:t>#为多用户级（2345）启动终端进程</a:t>
            </a:r>
            <a:endParaRPr lang="zh-CN" altLang="en-US" dirty="0"/>
          </a:p>
          <a:p>
            <a:r>
              <a:rPr lang="zh-CN" altLang="en-US" dirty="0">
                <a:sym typeface="+mn-ea"/>
              </a:rPr>
              <a:t>1:2345:respawn:/sbin/mingetty tty1</a:t>
            </a:r>
            <a:endParaRPr lang="zh-CN" altLang="en-US" dirty="0"/>
          </a:p>
          <a:p>
            <a:r>
              <a:rPr lang="zh-CN" altLang="en-US" dirty="0">
                <a:sym typeface="+mn-ea"/>
              </a:rPr>
              <a:t>... ... ... ... ...</a:t>
            </a:r>
            <a:endParaRPr lang="zh-CN" altLang="en-US" dirty="0"/>
          </a:p>
          <a:p>
            <a:r>
              <a:rPr lang="zh-CN" altLang="en-US" dirty="0">
                <a:sym typeface="+mn-ea"/>
              </a:rPr>
              <a:t>6:2345:respawn:/sbin/mingetty tty6</a:t>
            </a:r>
            <a:endParaRPr lang="zh-CN" altLang="en-US" dirty="0"/>
          </a:p>
          <a:p>
            <a:r>
              <a:rPr lang="zh-CN" altLang="en-US" dirty="0">
                <a:sym typeface="+mn-ea"/>
              </a:rPr>
              <a:t>#为第5级启动X-Windows</a:t>
            </a:r>
            <a:endParaRPr lang="zh-CN" altLang="en-US" dirty="0"/>
          </a:p>
          <a:p>
            <a:r>
              <a:rPr lang="zh-CN" altLang="en-US" dirty="0">
                <a:sym typeface="+mn-ea"/>
              </a:rPr>
              <a:t>x:5:respawn:/etc/X11/prefdm -nodaemon</a:t>
            </a:r>
            <a:endParaRPr lang="zh-CN" altLang="en-US" dirty="0"/>
          </a:p>
          <a:p>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2．与启动过程相关的文件和目录</a:t>
            </a:r>
            <a:endParaRPr lang="zh-CN" altLang="en-US" sz="4000" dirty="0"/>
          </a:p>
        </p:txBody>
      </p:sp>
      <p:sp>
        <p:nvSpPr>
          <p:cNvPr id="3" name="内容占位符 2"/>
          <p:cNvSpPr>
            <a:spLocks noGrp="1"/>
          </p:cNvSpPr>
          <p:nvPr>
            <p:ph idx="1"/>
          </p:nvPr>
        </p:nvSpPr>
        <p:spPr/>
        <p:txBody>
          <a:bodyPr/>
          <a:lstStyle/>
          <a:p>
            <a:r>
              <a:rPr lang="zh-CN" altLang="en-US" sz="2800" dirty="0"/>
              <a:t>1）启动脚本文件汇总目录init.d</a:t>
            </a:r>
            <a:endParaRPr lang="zh-CN" altLang="en-US" sz="2800" dirty="0"/>
          </a:p>
          <a:p>
            <a:r>
              <a:rPr lang="zh-CN" altLang="en-US" sz="2800" dirty="0"/>
              <a:t>所谓启动脚本文件汇总目录，是指存放系统启动所需脚本文件的目录，在红帽系统下为/etc/init.d或/etc/rc.d/init.d，前者是后者的一个符号链接，在ubuntu下仅有/etc/init.d。</a:t>
            </a:r>
            <a:endParaRPr lang="zh-CN" altLang="en-US" sz="2800" dirty="0"/>
          </a:p>
          <a:p>
            <a:r>
              <a:rPr lang="zh-CN" altLang="en-US" sz="2800" dirty="0"/>
              <a:t>init.d目录的每一个程序负责一个功能或服务的启动与关闭管理，且文件名与服务名密切相关，比如，crond用于crontab的作业调度、vsftpd用于vsftp服务器的启动与停止等。</a:t>
            </a: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2）不同运行级的启动和停止脚本</a:t>
            </a:r>
            <a:endParaRPr lang="zh-CN" altLang="en-US" sz="4000" dirty="0"/>
          </a:p>
        </p:txBody>
      </p:sp>
      <p:sp>
        <p:nvSpPr>
          <p:cNvPr id="3" name="内容占位符 2"/>
          <p:cNvSpPr>
            <a:spLocks noGrp="1"/>
          </p:cNvSpPr>
          <p:nvPr>
            <p:ph idx="1"/>
          </p:nvPr>
        </p:nvSpPr>
        <p:spPr/>
        <p:txBody>
          <a:bodyPr/>
          <a:lstStyle/>
          <a:p>
            <a:r>
              <a:rPr lang="zh-CN" altLang="en-US" sz="2400" dirty="0"/>
              <a:t>Linux系统可以运行在不同的级别，每个运行级都有自己的启动和停止脚本目录。该目录在红帽系统为：</a:t>
            </a:r>
            <a:endParaRPr lang="zh-CN" altLang="en-US" sz="2400" dirty="0"/>
          </a:p>
          <a:p>
            <a:r>
              <a:rPr lang="zh-CN" altLang="en-US" sz="2400" dirty="0"/>
              <a:t>/etc/rcN.d，/etc/rc.d/rcN.d	（0≦N≦6，为不同的运行级）</a:t>
            </a:r>
            <a:endParaRPr lang="zh-CN" altLang="en-US" sz="2400" dirty="0"/>
          </a:p>
          <a:p>
            <a:r>
              <a:rPr lang="zh-CN" altLang="en-US" sz="2400" dirty="0"/>
              <a:t>在ubuntu下仅有：</a:t>
            </a:r>
            <a:endParaRPr lang="zh-CN" altLang="en-US" sz="2400" dirty="0"/>
          </a:p>
          <a:p>
            <a:r>
              <a:rPr lang="zh-CN" altLang="en-US" sz="2400" dirty="0"/>
              <a:t>/etc/rcN.d		（0≦N≦6，为不同的运行级）</a:t>
            </a:r>
            <a:endParaRPr lang="zh-CN" altLang="en-US" sz="2400" dirty="0"/>
          </a:p>
          <a:p>
            <a:r>
              <a:rPr lang="zh-CN" altLang="en-US" sz="2400" dirty="0"/>
              <a:t>不同目录的内容对应该运行级初始化所使用的脚本。其中的每个脚本文件都是init.d内某个脚本文件的符号链接，用于对某个服务或管理程序的启动或关闭。</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dirty="0">
                <a:sym typeface="+mn-ea"/>
              </a:rPr>
            </a:br>
            <a:r>
              <a:rPr lang="zh-CN" altLang="en-US" dirty="0"/>
              <a:t>/etc/rcN.</a:t>
            </a:r>
            <a:r>
              <a:rPr lang="zh-CN" altLang="en-US" dirty="0" smtClean="0"/>
              <a:t>d内容的排列顺序</a:t>
            </a:r>
            <a:endParaRPr lang="zh-CN" altLang="en-US" dirty="0"/>
          </a:p>
        </p:txBody>
      </p:sp>
      <p:sp>
        <p:nvSpPr>
          <p:cNvPr id="3" name="内容占位符 2"/>
          <p:cNvSpPr>
            <a:spLocks noGrp="1"/>
          </p:cNvSpPr>
          <p:nvPr>
            <p:ph idx="1"/>
          </p:nvPr>
        </p:nvSpPr>
        <p:spPr>
          <a:xfrm>
            <a:off x="276860" y="1844675"/>
            <a:ext cx="8677910" cy="4392295"/>
          </a:xfrm>
        </p:spPr>
        <p:txBody>
          <a:bodyPr/>
          <a:lstStyle/>
          <a:p>
            <a:r>
              <a:rPr lang="zh-CN" altLang="en-US" sz="2400" dirty="0"/>
              <a:t>rcN.d（0≦N≦6）目录内文件排列是按照该级别初始化顺序排列的。系统启动时，对应级别启动目录内的启动脚本是按脚本文件名排列顺序由低到高依次执行的，因此rcN.d内文件命名的排列顺序是相当重要的，否则可能破坏系统内进程间的相互依赖关系。因此文件名必须按顺序排列正确。</a:t>
            </a:r>
            <a:endParaRPr lang="zh-CN" altLang="en-US" sz="2400" dirty="0"/>
          </a:p>
          <a:p>
            <a:r>
              <a:rPr lang="zh-CN" altLang="en-US" sz="2400" dirty="0"/>
              <a:t>每个rcN.d目录都是由K和S开头的脚本文件组成的，K开头的文件用于停止，S开头的文件用于启动，其他类型的脚本文件将被忽略。</a:t>
            </a:r>
            <a:endParaRPr lang="zh-CN" altLang="en-US" sz="2400" dirty="0"/>
          </a:p>
          <a:p>
            <a:r>
              <a:rPr lang="zh-CN" altLang="en-US" sz="2400" dirty="0"/>
              <a:t>为使目录rcN.d（0≦N≦6）内的文件名按启动顺序排列正确且具有实际意义，文件名一般采用[KS]MNinitdname的形式，文件的开头字符为K或S用于标明停止或启动，MN为两位整数用于排列顺序，initdname为对应init.d内的脚本文件名</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rcN.d内脚本的工作过程</a:t>
            </a:r>
            <a:endParaRPr lang="zh-CN" altLang="en-US"/>
          </a:p>
        </p:txBody>
      </p:sp>
      <p:sp>
        <p:nvSpPr>
          <p:cNvPr id="3" name="内容占位符 2"/>
          <p:cNvSpPr>
            <a:spLocks noGrp="1"/>
          </p:cNvSpPr>
          <p:nvPr>
            <p:ph idx="1"/>
          </p:nvPr>
        </p:nvSpPr>
        <p:spPr/>
        <p:txBody>
          <a:bodyPr/>
          <a:p>
            <a:r>
              <a:rPr lang="zh-CN" altLang="en-US" sz="2800"/>
              <a:t>在同一个rcN.d（0≦N≦6）目录内可能既有启动脚本又有停止脚本，停止脚本用于对切换前一运行级进程的终止。</a:t>
            </a:r>
            <a:endParaRPr lang="zh-CN" altLang="en-US" sz="2800"/>
          </a:p>
          <a:p>
            <a:r>
              <a:rPr lang="zh-CN" altLang="en-US" sz="2800"/>
              <a:t>由于K排列在S之前，所以在对某一个运行级初始化时总是先完成停止旧运行级的工作或任务，然后再进行新运行级的初始化。</a:t>
            </a:r>
            <a:endParaRPr lang="zh-C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3）本地用户进程启动脚本/etc/rc.local</a:t>
            </a:r>
            <a:endParaRPr lang="zh-CN" altLang="en-US" sz="3600" dirty="0"/>
          </a:p>
        </p:txBody>
      </p:sp>
      <p:sp>
        <p:nvSpPr>
          <p:cNvPr id="3" name="内容占位符 2"/>
          <p:cNvSpPr>
            <a:spLocks noGrp="1"/>
          </p:cNvSpPr>
          <p:nvPr>
            <p:ph idx="1"/>
          </p:nvPr>
        </p:nvSpPr>
        <p:spPr/>
        <p:txBody>
          <a:bodyPr/>
          <a:lstStyle/>
          <a:p>
            <a:r>
              <a:rPr lang="zh-CN" altLang="en-US" dirty="0"/>
              <a:t>/etc/rc.local（Ubuntu）或/etc/rc.d/rc.local（红帽），用于本地用户定义程序的启动。若用户需要在系统启动时启动某个自己的程序，则可以将启动命令放在该脚本里（参见后述）。</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6.3.2  systemd</a:t>
            </a:r>
            <a:endParaRPr lang="zh-CN" altLang="en-US"/>
          </a:p>
        </p:txBody>
      </p:sp>
      <p:sp>
        <p:nvSpPr>
          <p:cNvPr id="3" name="内容占位符 2"/>
          <p:cNvSpPr>
            <a:spLocks noGrp="1"/>
          </p:cNvSpPr>
          <p:nvPr>
            <p:ph idx="1"/>
          </p:nvPr>
        </p:nvSpPr>
        <p:spPr/>
        <p:txBody>
          <a:bodyPr/>
          <a:p>
            <a:r>
              <a:rPr lang="zh-CN" altLang="en-US" sz="2800"/>
              <a:t>systemd是本书所用系统的启动管理和服务管理工具。在引入systemd的系统中，init命令被替换成systemd，telinit命令被替换成systemctl。当系统启动时，systemd作为1#进程运行，它的作用是初始化系统，并管理系统和用户空间的各种服务。</a:t>
            </a:r>
            <a:endParaRPr lang="zh-CN" altLang="en-US" sz="2800"/>
          </a:p>
          <a:p>
            <a:r>
              <a:rPr lang="zh-CN" altLang="en-US" sz="2800"/>
              <a:t>出于对SysVinit的兼容，对用户来讲，sysvinit的内容及系统启动脚本和各种目录的命名方式等仍然可以沿用，对于以前的SysV的传统服务仍然可以采用传统方法进行管理。</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systemd的Unit</a:t>
            </a:r>
            <a:endParaRPr lang="zh-CN" altLang="en-US"/>
          </a:p>
        </p:txBody>
      </p:sp>
      <p:sp>
        <p:nvSpPr>
          <p:cNvPr id="3" name="内容占位符 2"/>
          <p:cNvSpPr>
            <a:spLocks noGrp="1"/>
          </p:cNvSpPr>
          <p:nvPr>
            <p:ph idx="1"/>
          </p:nvPr>
        </p:nvSpPr>
        <p:spPr/>
        <p:txBody>
          <a:bodyPr/>
          <a:lstStyle/>
          <a:p>
            <a:r>
              <a:rPr sz="2800"/>
              <a:t>systemd提供一个被称为“unit（单元）”的实体依赖关系系统。系统初始化需要做的事情非常多，systemd将启动过程中的每一步都抽象为一个配置单元。比如，一个服务是一个配置单元，一个挂载点是一个配置单元，一个交换分区的配置是一个配置单元等，但也有一些unit是系统通过其他配置或系统状态自动创建的。</a:t>
            </a:r>
            <a:endParaRPr sz="2800"/>
          </a:p>
          <a:p>
            <a:r>
              <a:rPr sz="2800"/>
              <a:t>一个unit可以是关于service、socket、device、mount point、automount point、swap file、partition、start-up target、file system path或timer等的。</a:t>
            </a:r>
            <a:endParaRPr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ym typeface="+mn-ea"/>
              </a:rPr>
              <a:t>6.1.1  程序、进程、作业和任务</a:t>
            </a:r>
            <a:endParaRPr lang="zh-CN" altLang="en-US"/>
          </a:p>
        </p:txBody>
      </p:sp>
      <p:sp>
        <p:nvSpPr>
          <p:cNvPr id="3" name="内容占位符 2"/>
          <p:cNvSpPr>
            <a:spLocks noGrp="1"/>
          </p:cNvSpPr>
          <p:nvPr>
            <p:ph idx="1"/>
          </p:nvPr>
        </p:nvSpPr>
        <p:spPr/>
        <p:txBody>
          <a:bodyPr/>
          <a:lstStyle/>
          <a:p>
            <a:r>
              <a:rPr lang="zh-CN" altLang="zh-CN" sz="2200" dirty="0" smtClean="0"/>
              <a:t>程序是一个存储在介质上的，既具有可执行的属性，又具有执行的内容文件。进程是一个程序的动态执行过程。程序的执行要完成某种特定的功能，过程表现为对某个或某些数据的加工和处理。进程突出了一个程序动态的执行过程，而一个程序是存储在介质上的文件或数据，是一种静态信息。</a:t>
            </a:r>
            <a:endParaRPr lang="zh-CN" altLang="zh-CN" sz="2200" dirty="0" smtClean="0"/>
          </a:p>
          <a:p>
            <a:r>
              <a:rPr lang="zh-CN" altLang="zh-CN" sz="2200" dirty="0" smtClean="0"/>
              <a:t>在多任务、多用户系统中，进程具有并发和并行特征。在一个系统内部，同时可以运行很多进程，甚至可以让同一个程序多次同时运行，但它们对应不同的进程，在系统内有不同的进程标识（PID），也就是说不同的进程可以是同一个程序的执行，但可能是所使用的数据有所不同。</a:t>
            </a:r>
            <a:endParaRPr lang="zh-CN" altLang="zh-CN" sz="2200" dirty="0" smtClean="0"/>
          </a:p>
          <a:p>
            <a:r>
              <a:rPr lang="zh-CN" altLang="zh-CN" sz="2200" dirty="0" smtClean="0"/>
              <a:t>作业或任务是用户需要计算机完成某项任务时要求计算机所做工作的集合，一个作业可能需要几个程序协作完成。如果用户向计算机提交了一个在指定时间执行或重复执行的工作，就可以认为向计算机提交了作业或任务。</a:t>
            </a:r>
            <a:endParaRPr lang="zh-CN" altLang="zh-CN" sz="22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1．常用unit</a:t>
            </a:r>
            <a:endParaRPr lang="zh-CN" altLang="en-US">
              <a:sym typeface="+mn-ea"/>
            </a:endParaRPr>
          </a:p>
        </p:txBody>
      </p:sp>
      <p:sp>
        <p:nvSpPr>
          <p:cNvPr id="3" name="内容占位符 2"/>
          <p:cNvSpPr>
            <a:spLocks noGrp="1"/>
          </p:cNvSpPr>
          <p:nvPr>
            <p:ph idx="1"/>
          </p:nvPr>
        </p:nvSpPr>
        <p:spPr/>
        <p:txBody>
          <a:bodyPr/>
          <a:lstStyle/>
          <a:p>
            <a:r>
              <a:rPr lang="zh-CN" altLang="en-US" sz="2800"/>
              <a:t>（1）service unit：服务unit，用于服务控制，形如*.service，如crond.service、xinetd.service。</a:t>
            </a:r>
            <a:endParaRPr lang="zh-CN" altLang="en-US" sz="2800"/>
          </a:p>
          <a:p>
            <a:r>
              <a:rPr lang="zh-CN" altLang="en-US" sz="2800"/>
              <a:t>（2）socket unit：IPC或网络通信unit，形如*.socket，如cups.socket、telnet.socket。</a:t>
            </a:r>
            <a:endParaRPr lang="zh-CN" altLang="en-US" sz="2800"/>
          </a:p>
          <a:p>
            <a:r>
              <a:rPr lang="zh-CN" altLang="en-US" sz="2800"/>
              <a:t>（3）target unit：组合units，用于提供系统在启动过程中的同步，形如*.target，如default. target、poweroff.target。</a:t>
            </a:r>
            <a:endParaRPr lang="zh-CN" altLang="en-US" sz="2800"/>
          </a:p>
          <a:p>
            <a:r>
              <a:rPr lang="zh-CN" altLang="en-US" sz="2800"/>
              <a:t>（4）device unit：内核设备发现unit，用于实施设备的激活，形如*.device。</a:t>
            </a:r>
            <a:endParaRPr lang="zh-CN" altLang="en-US" sz="28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1．常用unit</a:t>
            </a:r>
            <a:r>
              <a:rPr lang="zh-CN" altLang="en-US">
                <a:sym typeface="+mn-ea"/>
              </a:rPr>
              <a:t>（续）</a:t>
            </a:r>
            <a:endParaRPr lang="zh-CN" altLang="en-US"/>
          </a:p>
        </p:txBody>
      </p:sp>
      <p:sp>
        <p:nvSpPr>
          <p:cNvPr id="3" name="内容占位符 2"/>
          <p:cNvSpPr>
            <a:spLocks noGrp="1"/>
          </p:cNvSpPr>
          <p:nvPr>
            <p:ph idx="1"/>
          </p:nvPr>
        </p:nvSpPr>
        <p:spPr/>
        <p:txBody>
          <a:bodyPr/>
          <a:lstStyle/>
          <a:p>
            <a:r>
              <a:rPr lang="zh-CN" altLang="en-US" sz="2800">
                <a:sym typeface="+mn-ea"/>
              </a:rPr>
              <a:t>（5）mount unit：文件系统中的安装点unit，形如*.mount，如boot.mount、tmp.mount。</a:t>
            </a:r>
            <a:endParaRPr lang="zh-CN" altLang="en-US" sz="2800">
              <a:sym typeface="+mn-ea"/>
            </a:endParaRPr>
          </a:p>
          <a:p>
            <a:r>
              <a:rPr lang="zh-CN" altLang="en-US" sz="2800">
                <a:sym typeface="+mn-ea"/>
              </a:rPr>
              <a:t>（6）automount unit：用于为需要安装者提供自动安装能力，形如*.automount。</a:t>
            </a:r>
            <a:endParaRPr lang="zh-CN" altLang="en-US" sz="2800">
              <a:sym typeface="+mn-ea"/>
            </a:endParaRPr>
          </a:p>
          <a:p>
            <a:r>
              <a:rPr lang="zh-CN" altLang="en-US" sz="2800">
                <a:sym typeface="+mn-ea"/>
              </a:rPr>
              <a:t>（7）timer unit：定时触发器unit，用于基于定时器的定时触发，启动其他活动（Activities），形如*.timer。</a:t>
            </a:r>
            <a:endParaRPr lang="zh-CN" altLang="en-US" sz="2800">
              <a:sym typeface="+mn-ea"/>
            </a:endParaRPr>
          </a:p>
          <a:p>
            <a:r>
              <a:rPr lang="zh-CN" altLang="en-US" sz="2800">
                <a:sym typeface="+mn-ea"/>
              </a:rPr>
              <a:t>（8）path unit：路径unit，用于当文件系统对象变化或被修改时启动其他基于路径的活动，形如*.path，如systemd-ask-password-wall.path。</a:t>
            </a:r>
            <a:endParaRPr lang="zh-CN" altLang="en-US" sz="280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2．unit的常见状态</a:t>
            </a:r>
            <a:endParaRPr lang="zh-CN" altLang="en-US">
              <a:sym typeface="+mn-ea"/>
            </a:endParaRPr>
          </a:p>
        </p:txBody>
      </p:sp>
      <p:sp>
        <p:nvSpPr>
          <p:cNvPr id="3" name="内容占位符 2"/>
          <p:cNvSpPr>
            <a:spLocks noGrp="1"/>
          </p:cNvSpPr>
          <p:nvPr>
            <p:ph idx="1"/>
          </p:nvPr>
        </p:nvSpPr>
        <p:spPr/>
        <p:txBody>
          <a:bodyPr/>
          <a:lstStyle/>
          <a:p>
            <a:r>
              <a:rPr lang="zh-CN" altLang="en-US" sz="2400"/>
              <a:t>在unit被用于启动或关闭的处理过程中，可以处于“active（活动）”（意为启动、绑定、插入等，取决于unit的类型），或“inactive（不活动）”（意为停止、非绑定、被拔出等）状态，也可处于两者之间的正在进行状态“activating（正在激活）”和“deactivating（正在禁止）”。一个类似于inactive特殊的状态“失败（failed）”也是允许的，这种状态在服务失败（进程结束时返回错误码，崩溃或超时）时进入，如果进入了这种状态，则原因将被记入日志文件。</a:t>
            </a:r>
            <a:endParaRPr lang="zh-CN" altLang="en-US" sz="2400"/>
          </a:p>
          <a:p>
            <a:r>
              <a:rPr lang="zh-CN" altLang="en-US" sz="2400"/>
              <a:t>需要说明的是，各种unit状态还可以划分为一些子状态，它们可以被映射到以上5种常见状态。</a:t>
            </a:r>
            <a:endParaRPr lang="zh-CN" alt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3．unit间的关系</a:t>
            </a:r>
            <a:endParaRPr lang="zh-CN" altLang="en-US">
              <a:sym typeface="+mn-ea"/>
            </a:endParaRPr>
          </a:p>
        </p:txBody>
      </p:sp>
      <p:sp>
        <p:nvSpPr>
          <p:cNvPr id="3" name="内容占位符 2"/>
          <p:cNvSpPr>
            <a:spLocks noGrp="1"/>
          </p:cNvSpPr>
          <p:nvPr>
            <p:ph idx="1"/>
          </p:nvPr>
        </p:nvSpPr>
        <p:spPr>
          <a:xfrm>
            <a:off x="277495" y="1694180"/>
            <a:ext cx="8496300" cy="4114800"/>
          </a:xfrm>
        </p:spPr>
        <p:txBody>
          <a:bodyPr/>
          <a:lstStyle/>
          <a:p>
            <a:r>
              <a:rPr lang="zh-CN" altLang="en-US" sz="2400"/>
              <a:t>（1）正需求关系（Requires=units）：若本unit活跃，则它所需求的units也必须活跃，如果units中的一个变得不活跃（deactivated）或失败了，则本unit也将变为不活跃状态。</a:t>
            </a:r>
            <a:endParaRPr lang="zh-CN" altLang="en-US" sz="2400"/>
          </a:p>
          <a:p>
            <a:r>
              <a:rPr lang="zh-CN" altLang="en-US" sz="2400"/>
              <a:t>（2）负需求（Conflects=units）：本unit和units不能共存。若本unit启动，则指定的units必须停止，反之亦然。</a:t>
            </a:r>
            <a:endParaRPr lang="zh-CN" altLang="en-US" sz="2400"/>
          </a:p>
          <a:p>
            <a:r>
              <a:rPr lang="zh-CN" altLang="en-US" sz="2400"/>
              <a:t>（3）顺序依赖关系（After=units）要求两者都要启动，且本unit先于units；同样地，顺序依赖关系（Before=units）要求两者都要启动，且本unit后于units。</a:t>
            </a:r>
            <a:endParaRPr lang="zh-CN" altLang="en-US" sz="2400"/>
          </a:p>
          <a:p>
            <a:r>
              <a:rPr lang="zh-CN" altLang="en-US" sz="2400"/>
              <a:t>还有Wants=、RequiresOverridable=、Requisite=、RequisiteOverridable=、BindTo=、OnFailure=、PropagateReloadTo=、PropagateReloadFrom=、OnFailureIsolate=、IgnoreOnIsolate=和StopWhenUnneeded=等。</a:t>
            </a:r>
            <a:endParaRPr lang="zh-CN" alt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4．常见systemd unit的功能及作用</a:t>
            </a:r>
            <a:endParaRPr lang="zh-CN" altLang="en-US" sz="4000">
              <a:sym typeface="+mn-ea"/>
            </a:endParaRPr>
          </a:p>
        </p:txBody>
      </p:sp>
      <p:sp>
        <p:nvSpPr>
          <p:cNvPr id="3" name="内容占位符 2"/>
          <p:cNvSpPr>
            <a:spLocks noGrp="1"/>
          </p:cNvSpPr>
          <p:nvPr>
            <p:ph idx="1"/>
          </p:nvPr>
        </p:nvSpPr>
        <p:spPr>
          <a:xfrm>
            <a:off x="685800" y="1981200"/>
            <a:ext cx="7772400" cy="1009015"/>
          </a:xfrm>
        </p:spPr>
        <p:txBody>
          <a:bodyPr/>
          <a:lstStyle/>
          <a:p>
            <a:endParaRPr lang="zh-CN" altLang="en-US"/>
          </a:p>
        </p:txBody>
      </p:sp>
      <p:graphicFrame>
        <p:nvGraphicFramePr>
          <p:cNvPr id="6" name="表格 5"/>
          <p:cNvGraphicFramePr/>
          <p:nvPr>
            <p:custDataLst>
              <p:tags r:id="rId1"/>
            </p:custDataLst>
          </p:nvPr>
        </p:nvGraphicFramePr>
        <p:xfrm>
          <a:off x="756285" y="1981200"/>
          <a:ext cx="7964805" cy="4229100"/>
        </p:xfrm>
        <a:graphic>
          <a:graphicData uri="http://schemas.openxmlformats.org/drawingml/2006/table">
            <a:tbl>
              <a:tblPr firstRow="1" bandRow="1">
                <a:tableStyleId>{5940675A-B579-460E-94D1-54222C63F5DA}</a:tableStyleId>
              </a:tblPr>
              <a:tblGrid>
                <a:gridCol w="2149475"/>
                <a:gridCol w="5815330"/>
              </a:tblGrid>
              <a:tr h="6324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unit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说    明</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4895">
                <a:tc>
                  <a:txBody>
                    <a:bodyPr/>
                    <a:p>
                      <a:pPr indent="0" algn="ctr">
                        <a:buNone/>
                      </a:pPr>
                      <a:r>
                        <a:rPr lang="en-US" sz="1600" b="0">
                          <a:latin typeface="Times New Roman" panose="02020603050405020304" pitchFamily="18" charset="0"/>
                          <a:cs typeface="Times New Roman" panose="02020603050405020304" pitchFamily="18" charset="0"/>
                        </a:rPr>
                        <a:t>basic.target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一个包含早期启动的target unit。systemd将自动地将它添加到sysV的runlevel1.target～runlevel5.target中的Requires和After依赖关系中。通常，作为基本的初始化需要，也会添加到其他daemon服务的unit配置文件的Requires和After中</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2460">
                <a:tc>
                  <a:txBody>
                    <a:bodyPr/>
                    <a:p>
                      <a:pPr indent="0" algn="ctr">
                        <a:buNone/>
                      </a:pPr>
                      <a:r>
                        <a:rPr lang="en-US" sz="1600" b="0">
                          <a:latin typeface="Times New Roman" panose="02020603050405020304" pitchFamily="18" charset="0"/>
                          <a:cs typeface="Times New Roman" panose="02020603050405020304" pitchFamily="18" charset="0"/>
                        </a:rPr>
                        <a:t>ctrl-alt-del.target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用于处理Control+Alt+Del信号，通常作为符号链接到reboot.target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2460">
                <a:tc>
                  <a:txBody>
                    <a:bodyPr/>
                    <a:p>
                      <a:pPr indent="0" algn="ctr">
                        <a:buNone/>
                      </a:pPr>
                      <a:r>
                        <a:rPr lang="en-US" sz="1600" b="0">
                          <a:latin typeface="Times New Roman" panose="02020603050405020304" pitchFamily="18" charset="0"/>
                          <a:cs typeface="Times New Roman" panose="02020603050405020304" pitchFamily="18" charset="0"/>
                        </a:rPr>
                        <a:t>default.target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系统启动默认unit。通常通过符号链接指向某一个启动target，multi-user.target或graphical.target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4365">
                <a:tc>
                  <a:txBody>
                    <a:bodyPr/>
                    <a:p>
                      <a:pPr indent="0" algn="ctr">
                        <a:buNone/>
                      </a:pPr>
                      <a:r>
                        <a:rPr lang="en-US" sz="1600" b="0">
                          <a:latin typeface="Times New Roman" panose="02020603050405020304" pitchFamily="18" charset="0"/>
                          <a:cs typeface="Times New Roman" panose="02020603050405020304" pitchFamily="18" charset="0"/>
                        </a:rPr>
                        <a:t>emergency.target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紧急启动策略unit，对应在控制台（console）上启动应急shell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2460">
                <a:tc>
                  <a:txBody>
                    <a:bodyPr/>
                    <a:p>
                      <a:pPr indent="0" algn="ctr">
                        <a:buNone/>
                      </a:pPr>
                      <a:r>
                        <a:rPr lang="en-US" sz="1600" b="0">
                          <a:latin typeface="Times New Roman" panose="02020603050405020304" pitchFamily="18" charset="0"/>
                          <a:cs typeface="Times New Roman" panose="02020603050405020304" pitchFamily="18" charset="0"/>
                        </a:rPr>
                        <a:t>graphical.target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图形界面启动策略，用于启动进入第5级X-windows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831850" y="354965"/>
          <a:ext cx="7945755" cy="6033770"/>
        </p:xfrm>
        <a:graphic>
          <a:graphicData uri="http://schemas.openxmlformats.org/drawingml/2006/table">
            <a:tbl>
              <a:tblPr firstRow="1" bandRow="1">
                <a:tableStyleId>{5940675A-B579-460E-94D1-54222C63F5DA}</a:tableStyleId>
              </a:tblPr>
              <a:tblGrid>
                <a:gridCol w="2144395"/>
                <a:gridCol w="5801360"/>
              </a:tblGrid>
              <a:tr h="497205">
                <a:tc>
                  <a:txBody>
                    <a:bodyPr/>
                    <a:p>
                      <a:pPr indent="0" algn="ctr">
                        <a:buNone/>
                      </a:pPr>
                      <a:r>
                        <a:rPr lang="en-US" sz="1600" b="0">
                          <a:latin typeface="Times New Roman" panose="02020603050405020304" pitchFamily="18" charset="0"/>
                          <a:cs typeface="Times New Roman" panose="02020603050405020304" pitchFamily="18" charset="0"/>
                        </a:rPr>
                        <a:t>halt.target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系统关闭策略unit。当一个应用程序需要关闭系统时启动此策略</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8475">
                <a:tc>
                  <a:txBody>
                    <a:bodyPr/>
                    <a:p>
                      <a:pPr indent="0" algn="ctr">
                        <a:buNone/>
                      </a:pPr>
                      <a:r>
                        <a:rPr lang="en-US" sz="1600" b="0">
                          <a:latin typeface="Times New Roman" panose="02020603050405020304" pitchFamily="18" charset="0"/>
                          <a:cs typeface="Times New Roman" panose="02020603050405020304" pitchFamily="18" charset="0"/>
                        </a:rPr>
                        <a:t>multi-user.target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多用户启动策略（非图形界面，对应runlevel3）</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600" b="0">
                          <a:latin typeface="Times New Roman" panose="02020603050405020304" pitchFamily="18" charset="0"/>
                          <a:cs typeface="Times New Roman" panose="02020603050405020304" pitchFamily="18" charset="0"/>
                        </a:rPr>
                        <a:t>poweroff.target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系统关闭策略（对应runlevel0.target）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600" b="0">
                          <a:latin typeface="Times New Roman" panose="02020603050405020304" pitchFamily="18" charset="0"/>
                          <a:cs typeface="Times New Roman" panose="02020603050405020304" pitchFamily="18" charset="0"/>
                        </a:rPr>
                        <a:t>reboot.target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系统重启策略（对应runlevel6.target）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600" b="0">
                          <a:latin typeface="Times New Roman" panose="02020603050405020304" pitchFamily="18" charset="0"/>
                          <a:cs typeface="Times New Roman" panose="02020603050405020304" pitchFamily="18" charset="0"/>
                        </a:rPr>
                        <a:t>rescue.target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单用户或系统维护模式启动（runlevel1.target）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8475">
                <a:tc>
                  <a:txBody>
                    <a:bodyPr/>
                    <a:p>
                      <a:pPr indent="0" algn="ctr">
                        <a:buNone/>
                      </a:pPr>
                      <a:r>
                        <a:rPr lang="en-US" sz="1600" b="0">
                          <a:latin typeface="Times New Roman" panose="02020603050405020304" pitchFamily="18" charset="0"/>
                          <a:cs typeface="Times New Roman" panose="02020603050405020304" pitchFamily="18" charset="0"/>
                        </a:rPr>
                        <a:t>runlevel0.target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关闭系统策略，链接到poweroff.target。对应第0级</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205">
                <a:tc>
                  <a:txBody>
                    <a:bodyPr/>
                    <a:p>
                      <a:pPr indent="0" algn="ctr">
                        <a:buNone/>
                      </a:pPr>
                      <a:r>
                        <a:rPr lang="en-US" sz="1600" b="0">
                          <a:latin typeface="Times New Roman" panose="02020603050405020304" pitchFamily="18" charset="0"/>
                          <a:cs typeface="Times New Roman" panose="02020603050405020304" pitchFamily="18" charset="0"/>
                        </a:rPr>
                        <a:t>runlevel1.target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系统维护模式策略，链接到emergency.target。对应第1级</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205">
                <a:tc>
                  <a:txBody>
                    <a:bodyPr/>
                    <a:p>
                      <a:pPr indent="0" algn="ctr">
                        <a:buNone/>
                      </a:pPr>
                      <a:r>
                        <a:rPr lang="en-US" sz="1600" b="0">
                          <a:latin typeface="Times New Roman" panose="02020603050405020304" pitchFamily="18" charset="0"/>
                          <a:cs typeface="Times New Roman" panose="02020603050405020304" pitchFamily="18" charset="0"/>
                        </a:rPr>
                        <a:t>runlevel2.target~runlevel5.target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对应运行级2</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5启动策略</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8475">
                <a:tc>
                  <a:txBody>
                    <a:bodyPr/>
                    <a:p>
                      <a:pPr indent="0" algn="ctr">
                        <a:buNone/>
                      </a:pPr>
                      <a:r>
                        <a:rPr lang="en-US" sz="1600" b="0">
                          <a:latin typeface="Times New Roman" panose="02020603050405020304" pitchFamily="18" charset="0"/>
                          <a:cs typeface="Times New Roman" panose="02020603050405020304" pitchFamily="18" charset="0"/>
                        </a:rPr>
                        <a:t>shutdown.target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服务关闭策略，用于系统关闭时关闭服务</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600" b="0">
                          <a:latin typeface="Times New Roman" panose="02020603050405020304" pitchFamily="18" charset="0"/>
                          <a:cs typeface="Times New Roman" panose="02020603050405020304" pitchFamily="18" charset="0"/>
                        </a:rPr>
                        <a:t>sigpwr.target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UPS电源控制策略，当电源失效时启动此策略</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p>
                      <a:pPr indent="0" algn="ctr">
                        <a:buNone/>
                      </a:pPr>
                      <a:r>
                        <a:rPr lang="en-US" sz="1600" b="0">
                          <a:latin typeface="Times New Roman" panose="02020603050405020304" pitchFamily="18" charset="0"/>
                          <a:cs typeface="Times New Roman" panose="02020603050405020304" pitchFamily="18" charset="0"/>
                        </a:rPr>
                        <a:t>sysinit.target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systemd特殊unit，它覆盖了早期的启动脚本。systemd自动添加Wants=和After=依赖关系到SysV的0～6级运行策略</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205">
                <a:tc>
                  <a:txBody>
                    <a:bodyPr/>
                    <a:p>
                      <a:pPr indent="0" algn="ctr">
                        <a:buNone/>
                      </a:pPr>
                      <a:r>
                        <a:rPr lang="en-US" sz="1600" b="0">
                          <a:latin typeface="Times New Roman" panose="02020603050405020304" pitchFamily="18" charset="0"/>
                          <a:cs typeface="Times New Roman" panose="02020603050405020304" pitchFamily="18" charset="0"/>
                        </a:rPr>
                        <a:t>swap.target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交换设备管理策略，用于管理交换区</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5．配置目录</a:t>
            </a:r>
            <a:endParaRPr lang="zh-CN" altLang="en-US">
              <a:sym typeface="+mn-ea"/>
            </a:endParaRPr>
          </a:p>
        </p:txBody>
      </p:sp>
      <p:sp>
        <p:nvSpPr>
          <p:cNvPr id="3" name="内容占位符 2"/>
          <p:cNvSpPr>
            <a:spLocks noGrp="1"/>
          </p:cNvSpPr>
          <p:nvPr>
            <p:ph idx="1"/>
          </p:nvPr>
        </p:nvSpPr>
        <p:spPr/>
        <p:txBody>
          <a:bodyPr/>
          <a:lstStyle/>
          <a:p>
            <a:r>
              <a:rPr lang="zh-CN" altLang="en-US" sz="2400"/>
              <a:t>systemd用到的主要目录如下：</a:t>
            </a:r>
            <a:endParaRPr lang="zh-CN" altLang="en-US" sz="2400"/>
          </a:p>
          <a:p>
            <a:r>
              <a:rPr lang="zh-CN" altLang="en-US" sz="2400"/>
              <a:t>本地配置目录：/etc/systemd/system/</a:t>
            </a:r>
            <a:endParaRPr lang="zh-CN" altLang="en-US" sz="2400"/>
          </a:p>
          <a:p>
            <a:r>
              <a:rPr lang="zh-CN" altLang="en-US" sz="2400"/>
              <a:t>已经安装软件包的unit位置：/lib/systemd/system/或/usr/lib/systemd/system/</a:t>
            </a: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6.4  早期服务、超级服务和本地服务管理</a:t>
            </a:r>
            <a:endParaRPr lang="zh-CN" altLang="en-US" sz="3200"/>
          </a:p>
        </p:txBody>
      </p:sp>
      <p:sp>
        <p:nvSpPr>
          <p:cNvPr id="3" name="内容占位符 2"/>
          <p:cNvSpPr>
            <a:spLocks noGrp="1"/>
          </p:cNvSpPr>
          <p:nvPr>
            <p:ph idx="1"/>
          </p:nvPr>
        </p:nvSpPr>
        <p:spPr/>
        <p:txBody>
          <a:bodyPr/>
          <a:lstStyle/>
          <a:p>
            <a:r>
              <a:rPr lang="zh-CN" altLang="en-US"/>
              <a:t>现行的服务管理已见于服务管理部分。本部分介绍早期服务、超级服务和本地服务管理。</a:t>
            </a:r>
            <a:endParaRPr lang="zh-CN" altLang="en-US"/>
          </a:p>
          <a:p>
            <a:r>
              <a:rPr lang="zh-CN" altLang="en-US"/>
              <a:t>6.4.1  早期的服务管理</a:t>
            </a:r>
            <a:endParaRPr lang="zh-CN" altLang="en-US"/>
          </a:p>
          <a:p>
            <a:r>
              <a:rPr lang="zh-CN" altLang="en-US"/>
              <a:t>6.4.2  超级服务器（xinetd/inetd）</a:t>
            </a:r>
            <a:endParaRPr lang="zh-CN" altLang="en-US"/>
          </a:p>
          <a:p>
            <a:r>
              <a:rPr lang="zh-CN" altLang="en-US"/>
              <a:t>6.4.3  本地服务rc-local.service</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6.4.1  早期的服务管理</a:t>
            </a:r>
            <a:endParaRPr lang="zh-CN" altLang="en-US"/>
          </a:p>
        </p:txBody>
      </p:sp>
      <p:sp>
        <p:nvSpPr>
          <p:cNvPr id="3" name="内容占位符 2"/>
          <p:cNvSpPr>
            <a:spLocks noGrp="1"/>
          </p:cNvSpPr>
          <p:nvPr>
            <p:ph idx="1"/>
          </p:nvPr>
        </p:nvSpPr>
        <p:spPr/>
        <p:txBody>
          <a:bodyPr/>
          <a:lstStyle/>
          <a:p>
            <a:r>
              <a:rPr lang="zh-CN" altLang="en-US" sz="2400"/>
              <a:t>1）chkconfig</a:t>
            </a:r>
            <a:endParaRPr lang="zh-CN" altLang="en-US" sz="2400"/>
          </a:p>
          <a:p>
            <a:r>
              <a:rPr lang="zh-CN" altLang="en-US" sz="2400"/>
              <a:t>chkconfig用来检查和设置系统各种服务的开机自启动（启用），其用法为：</a:t>
            </a:r>
            <a:endParaRPr lang="zh-CN" altLang="en-US" sz="2400"/>
          </a:p>
          <a:p>
            <a:r>
              <a:rPr lang="zh-CN" altLang="en-US" sz="2400"/>
              <a:t>chkconfig [--list] [name]</a:t>
            </a:r>
            <a:endParaRPr lang="zh-CN" altLang="en-US" sz="2400"/>
          </a:p>
          <a:p>
            <a:r>
              <a:rPr lang="zh-CN" altLang="en-US" sz="2400"/>
              <a:t>chkconfig [--level levels] name &lt;on|off|reset&gt;</a:t>
            </a:r>
            <a:endParaRPr lang="zh-CN" altLang="en-US" sz="2400"/>
          </a:p>
          <a:p>
            <a:r>
              <a:rPr lang="zh-CN" altLang="en-US" sz="2400"/>
              <a:t>chkconfig [--level level] name</a:t>
            </a:r>
            <a:endParaRPr lang="zh-CN" altLang="en-US" sz="2400"/>
          </a:p>
          <a:p>
            <a:r>
              <a:rPr lang="zh-CN" altLang="en-US" sz="2400"/>
              <a:t>chkconfig --add | --del | --override name</a:t>
            </a:r>
            <a:endParaRPr lang="zh-CN" altLang="en-US" sz="2400"/>
          </a:p>
          <a:p>
            <a:r>
              <a:rPr lang="zh-CN" altLang="en-US" sz="2400"/>
              <a:t>参数name为服务名；选项--list用于服务列表；--level levels用于指定运行级别；--add、--del或--override用于添加、删除或覆盖一个已有服务（本书不讨论后三个功能）。</a:t>
            </a: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chkconfig示例</a:t>
            </a:r>
            <a:endParaRPr lang="zh-CN" altLang="en-US"/>
          </a:p>
        </p:txBody>
      </p:sp>
      <p:sp>
        <p:nvSpPr>
          <p:cNvPr id="3" name="内容占位符 2"/>
          <p:cNvSpPr>
            <a:spLocks noGrp="1"/>
          </p:cNvSpPr>
          <p:nvPr>
            <p:ph idx="1"/>
          </p:nvPr>
        </p:nvSpPr>
        <p:spPr/>
        <p:txBody>
          <a:bodyPr/>
          <a:p>
            <a:r>
              <a:rPr lang="zh-CN" altLang="en-US" sz="2000"/>
              <a:t>（1）显示传统服务列表，以及这些服务在每个运行级别是否启用</a:t>
            </a:r>
            <a:endParaRPr lang="zh-CN" altLang="en-US" sz="2000"/>
          </a:p>
          <a:p>
            <a:r>
              <a:rPr lang="zh-CN" altLang="en-US" sz="2000"/>
              <a:t># chkconfig --list 		#显示所有服务启动状态</a:t>
            </a:r>
            <a:endParaRPr lang="zh-CN" altLang="en-US" sz="2000"/>
          </a:p>
          <a:p>
            <a:r>
              <a:rPr lang="zh-CN" altLang="en-US" sz="2000"/>
              <a:t>（2）显示单个服务的启动状态</a:t>
            </a:r>
            <a:endParaRPr lang="zh-CN" altLang="en-US" sz="2000"/>
          </a:p>
          <a:p>
            <a:r>
              <a:rPr lang="zh-CN" altLang="en-US" sz="2000"/>
              <a:t>如果用户欲检查某单个服务（如xinetd）的信息可使用以下两种形式：</a:t>
            </a:r>
            <a:endParaRPr lang="zh-CN" altLang="en-US" sz="2000"/>
          </a:p>
          <a:p>
            <a:r>
              <a:rPr lang="zh-CN" altLang="en-US" sz="2000"/>
              <a:t># chkconfig --list xinetd 		#显示xinetd的情况</a:t>
            </a:r>
            <a:endParaRPr lang="zh-CN" altLang="en-US" sz="2000"/>
          </a:p>
          <a:p>
            <a:r>
              <a:rPr lang="zh-CN" altLang="en-US" sz="2000"/>
              <a:t># chkconfig --list | grep xinetd 	#同上</a:t>
            </a:r>
            <a:endParaRPr lang="zh-CN" altLang="en-US" sz="2000"/>
          </a:p>
          <a:p>
            <a:r>
              <a:rPr lang="zh-CN" altLang="en-US" sz="2000"/>
              <a:t>（3）在指定运行级别，启用或禁用某服务（如nfs）</a:t>
            </a:r>
            <a:endParaRPr lang="zh-CN" altLang="en-US" sz="2000"/>
          </a:p>
          <a:p>
            <a:r>
              <a:rPr lang="zh-CN" altLang="en-US" sz="2000"/>
              <a:t># chkconfig --level 345 nfs off  #在运行级345中开机不启动nfs</a:t>
            </a:r>
            <a:endParaRPr lang="zh-CN" altLang="en-US" sz="2000"/>
          </a:p>
          <a:p>
            <a:r>
              <a:rPr lang="zh-CN" altLang="en-US" sz="2000"/>
              <a:t># chkconfig --level 5 nfs on 	#在运行级3开机自启动nfs</a:t>
            </a:r>
            <a:endParaRPr lang="zh-CN" altLang="en-US" sz="2000"/>
          </a:p>
          <a:p>
            <a:r>
              <a:rPr lang="zh-CN" altLang="en-US" sz="2000"/>
              <a:t>（4）检查指定服务在指定运行级别的开启状态</a:t>
            </a:r>
            <a:endParaRPr lang="zh-CN" altLang="en-US" sz="2000"/>
          </a:p>
          <a:p>
            <a:r>
              <a:rPr lang="zh-CN" altLang="en-US" sz="2000"/>
              <a:t># chkconfig  --level 3 nfs 	#检查nfs服务在第3级是否启用</a:t>
            </a:r>
            <a:endParaRPr lang="zh-CN" altLang="en-US" sz="2000"/>
          </a:p>
          <a:p>
            <a:r>
              <a:rPr lang="zh-CN" altLang="en-US" sz="2000"/>
              <a:t># chkconfig  nfs 		#检查nfs服务在当前级是否启用</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6.1.2  调度策略与优先级的计算</a:t>
            </a:r>
            <a:endParaRPr lang="zh-CN" altLang="en-US"/>
          </a:p>
        </p:txBody>
      </p:sp>
      <p:sp>
        <p:nvSpPr>
          <p:cNvPr id="3" name="内容占位符 2"/>
          <p:cNvSpPr>
            <a:spLocks noGrp="1"/>
          </p:cNvSpPr>
          <p:nvPr>
            <p:ph idx="1"/>
          </p:nvPr>
        </p:nvSpPr>
        <p:spPr/>
        <p:txBody>
          <a:bodyPr/>
          <a:lstStyle/>
          <a:p>
            <a:r>
              <a:rPr lang="zh-CN" altLang="zh-CN" sz="2400" dirty="0" smtClean="0"/>
              <a:t>在UNIX/Linux系统中，每个进程在执行时的优先级是动态变化的，只有优先级最高的进程才能得到运行。</a:t>
            </a:r>
            <a:endParaRPr lang="en-US" altLang="zh-CN" sz="2400" dirty="0" smtClean="0"/>
          </a:p>
          <a:p>
            <a:r>
              <a:rPr lang="zh-CN" altLang="zh-CN" sz="2400" dirty="0" smtClean="0"/>
              <a:t>当一个进程占有处理机开始执行时，它们的优先级会随着执行时间的增加而逐渐降低，以至于失去处理机。失去处理机的原因是多方面的，比如，</a:t>
            </a:r>
            <a:r>
              <a:rPr lang="zh-CN" altLang="en-US" sz="2400" dirty="0" smtClean="0"/>
              <a:t>还有</a:t>
            </a:r>
            <a:r>
              <a:rPr lang="zh-CN" altLang="zh-CN" sz="2400" dirty="0" smtClean="0"/>
              <a:t>资源不到位，</a:t>
            </a:r>
            <a:r>
              <a:rPr lang="zh-CN" altLang="en-US" sz="2400" dirty="0" smtClean="0"/>
              <a:t>或</a:t>
            </a:r>
            <a:r>
              <a:rPr lang="zh-CN" altLang="zh-CN" sz="2400" dirty="0" smtClean="0"/>
              <a:t>被</a:t>
            </a:r>
            <a:r>
              <a:rPr lang="zh-CN" altLang="en-US" sz="2400" dirty="0" smtClean="0"/>
              <a:t>高</a:t>
            </a:r>
            <a:r>
              <a:rPr lang="zh-CN" altLang="zh-CN" sz="2400" dirty="0" smtClean="0"/>
              <a:t>优先级进程抢占或执行完毕</a:t>
            </a:r>
            <a:r>
              <a:rPr lang="zh-CN" altLang="en-US" sz="2400" dirty="0" smtClean="0"/>
              <a:t>等</a:t>
            </a:r>
            <a:r>
              <a:rPr lang="zh-CN" altLang="zh-CN" sz="2400" dirty="0" smtClean="0"/>
              <a:t>。</a:t>
            </a:r>
            <a:endParaRPr lang="en-US" altLang="zh-CN" sz="2400" dirty="0" smtClean="0"/>
          </a:p>
          <a:p>
            <a:r>
              <a:rPr lang="zh-CN" altLang="zh-CN" sz="2400" dirty="0" smtClean="0"/>
              <a:t>若</a:t>
            </a:r>
            <a:r>
              <a:rPr lang="zh-CN" altLang="en-US" sz="2400" dirty="0"/>
              <a:t>进程</a:t>
            </a:r>
            <a:r>
              <a:rPr lang="zh-CN" altLang="zh-CN" sz="2400" dirty="0" smtClean="0"/>
              <a:t>还没有执行完毕，则其优先级将变为“最低”，然后到调度队列的最后排队。随着等待时间的增加，它的优先级逐步增加，在就绪队列中的位置逐步前移，优先级达到最高时才能再次获得处理机而被执行。</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2）service</a:t>
            </a:r>
            <a:endParaRPr lang="zh-CN" altLang="en-US"/>
          </a:p>
        </p:txBody>
      </p:sp>
      <p:sp>
        <p:nvSpPr>
          <p:cNvPr id="3" name="内容占位符 2"/>
          <p:cNvSpPr>
            <a:spLocks noGrp="1"/>
          </p:cNvSpPr>
          <p:nvPr>
            <p:ph idx="1"/>
          </p:nvPr>
        </p:nvSpPr>
        <p:spPr/>
        <p:txBody>
          <a:bodyPr/>
          <a:lstStyle/>
          <a:p>
            <a:r>
              <a:rPr lang="zh-CN" altLang="en-US" sz="2400"/>
              <a:t>service命令用来改变服务的当前状态，其用法为：</a:t>
            </a:r>
            <a:endParaRPr lang="zh-CN" altLang="en-US" sz="2400"/>
          </a:p>
          <a:p>
            <a:pPr lvl="1"/>
            <a:r>
              <a:rPr lang="zh-CN" altLang="en-US" sz="2100"/>
              <a:t>service name cmd [options] </a:t>
            </a:r>
            <a:endParaRPr lang="zh-CN" altLang="en-US" sz="2100"/>
          </a:p>
          <a:p>
            <a:pPr lvl="1"/>
            <a:r>
              <a:rPr lang="zh-CN" altLang="en-US" sz="2100"/>
              <a:t>service --status-all</a:t>
            </a:r>
            <a:endParaRPr lang="zh-CN" altLang="en-US" sz="2100"/>
          </a:p>
          <a:p>
            <a:r>
              <a:rPr lang="zh-CN" altLang="en-US" sz="2400"/>
              <a:t>参数name为服务名或/etc/init.d/内与服务同名的脚本文件名；cmd一般可取的值有start、stop、restart、status和reload等分别用来启动、停止、重启、服务状态检查和修改配置后重新载入，具体有多少或是什么取决于脚本文件的内容和功能。例如，要启动、停止或重新启动httpd服务，则可以分别使用命令：</a:t>
            </a:r>
            <a:endParaRPr lang="zh-CN" altLang="en-US" sz="2400"/>
          </a:p>
          <a:p>
            <a:pPr lvl="1"/>
            <a:r>
              <a:rPr lang="zh-CN" altLang="en-US" sz="2100"/>
              <a:t># service httpd start</a:t>
            </a:r>
            <a:endParaRPr lang="zh-CN" altLang="en-US" sz="2100"/>
          </a:p>
          <a:p>
            <a:pPr lvl="1"/>
            <a:r>
              <a:rPr lang="zh-CN" altLang="en-US" sz="2100"/>
              <a:t># service httpd stop</a:t>
            </a:r>
            <a:endParaRPr lang="zh-CN" altLang="en-US" sz="2100"/>
          </a:p>
          <a:p>
            <a:pPr lvl="1"/>
            <a:r>
              <a:rPr lang="zh-CN" altLang="en-US" sz="2100"/>
              <a:t># service httpd restart</a:t>
            </a:r>
            <a:endParaRPr lang="zh-CN" altLang="en-US" sz="21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3）启动脚本</a:t>
            </a:r>
            <a:endParaRPr lang="zh-CN" altLang="en-US"/>
          </a:p>
        </p:txBody>
      </p:sp>
      <p:sp>
        <p:nvSpPr>
          <p:cNvPr id="3" name="内容占位符 2"/>
          <p:cNvSpPr>
            <a:spLocks noGrp="1"/>
          </p:cNvSpPr>
          <p:nvPr>
            <p:ph idx="1"/>
          </p:nvPr>
        </p:nvSpPr>
        <p:spPr/>
        <p:txBody>
          <a:bodyPr/>
          <a:lstStyle/>
          <a:p>
            <a:r>
              <a:rPr lang="zh-CN" altLang="en-US" sz="2400"/>
              <a:t>系统所有的服务启动脚本文件均存放在/etc/init.d/或/etc/rc.d/init.d/目录，与服务名相同。若要启动、关闭或重启一个服务，只采用以下形式：</a:t>
            </a:r>
            <a:endParaRPr lang="zh-CN" altLang="en-US" sz="2400"/>
          </a:p>
          <a:p>
            <a:pPr lvl="1"/>
            <a:r>
              <a:rPr lang="zh-CN" altLang="en-US" sz="2100"/>
              <a:t># /etc/init.d/SCRIPT cmd [options] 	#或</a:t>
            </a:r>
            <a:endParaRPr lang="zh-CN" altLang="en-US" sz="2100"/>
          </a:p>
          <a:p>
            <a:pPr lvl="1"/>
            <a:r>
              <a:rPr lang="zh-CN" altLang="en-US" sz="2100"/>
              <a:t># /etc/rd.d/init.d/SCRIPT cmd [options] #仅红帽系列</a:t>
            </a:r>
            <a:endParaRPr lang="zh-CN" altLang="en-US" sz="2100"/>
          </a:p>
          <a:p>
            <a:r>
              <a:rPr lang="zh-CN" altLang="en-US" sz="2400"/>
              <a:t>此种方法与service相同，只是在使用service命令时，不需要指定脚本所在位置而已。</a:t>
            </a:r>
            <a:endParaRPr lang="zh-CN" alt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2．ubuntu的早期管理</a:t>
            </a:r>
            <a:endParaRPr lang="zh-CN" altLang="en-US"/>
          </a:p>
        </p:txBody>
      </p:sp>
      <p:sp>
        <p:nvSpPr>
          <p:cNvPr id="3" name="内容占位符 2"/>
          <p:cNvSpPr>
            <a:spLocks noGrp="1"/>
          </p:cNvSpPr>
          <p:nvPr>
            <p:ph idx="1"/>
          </p:nvPr>
        </p:nvSpPr>
        <p:spPr/>
        <p:txBody>
          <a:bodyPr/>
          <a:p>
            <a:r>
              <a:rPr lang="zh-CN" altLang="en-US"/>
              <a:t>1）service</a:t>
            </a:r>
            <a:endParaRPr lang="zh-CN" altLang="en-US"/>
          </a:p>
          <a:p>
            <a:r>
              <a:rPr lang="zh-CN" altLang="en-US"/>
              <a:t>ubuntu的service用法与红帽的service相同。</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2）update-rc.d</a:t>
            </a:r>
            <a:endParaRPr lang="zh-CN" altLang="en-US"/>
          </a:p>
        </p:txBody>
      </p:sp>
      <p:sp>
        <p:nvSpPr>
          <p:cNvPr id="3" name="内容占位符 2"/>
          <p:cNvSpPr>
            <a:spLocks noGrp="1"/>
          </p:cNvSpPr>
          <p:nvPr>
            <p:ph idx="1"/>
          </p:nvPr>
        </p:nvSpPr>
        <p:spPr/>
        <p:txBody>
          <a:bodyPr/>
          <a:p>
            <a:r>
              <a:rPr lang="zh-CN" altLang="en-US" sz="2800"/>
              <a:t>update-rc.d是ubuntu的传统服务配置和管理工具，方法如下：</a:t>
            </a:r>
            <a:endParaRPr lang="zh-CN" altLang="en-US" sz="2800"/>
          </a:p>
          <a:p>
            <a:pPr lvl="1"/>
            <a:r>
              <a:rPr lang="zh-CN" altLang="en-US" sz="2450"/>
              <a:t>  update-rc.d name defaults</a:t>
            </a:r>
            <a:endParaRPr lang="zh-CN" altLang="en-US" sz="2450"/>
          </a:p>
          <a:p>
            <a:pPr lvl="1"/>
            <a:r>
              <a:rPr lang="zh-CN" altLang="en-US" sz="2450"/>
              <a:t>  update-rc.d name defaults-disabled</a:t>
            </a:r>
            <a:endParaRPr lang="zh-CN" altLang="en-US" sz="2450"/>
          </a:p>
          <a:p>
            <a:pPr lvl="1"/>
            <a:r>
              <a:rPr lang="zh-CN" altLang="en-US" sz="2450"/>
              <a:t>  update-rc.d name disable|enable [S|2|3|4|5]</a:t>
            </a:r>
            <a:endParaRPr lang="zh-CN" altLang="en-US" sz="2450"/>
          </a:p>
          <a:p>
            <a:r>
              <a:rPr lang="zh-CN" altLang="en-US" sz="2800"/>
              <a:t>有点类似红帽的chkconfig，更多示例不再介绍。</a:t>
            </a:r>
            <a:endParaRPr lang="zh-C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3）启动脚本</a:t>
            </a:r>
            <a:endParaRPr lang="zh-CN" altLang="en-US"/>
          </a:p>
        </p:txBody>
      </p:sp>
      <p:sp>
        <p:nvSpPr>
          <p:cNvPr id="3" name="内容占位符 2"/>
          <p:cNvSpPr>
            <a:spLocks noGrp="1"/>
          </p:cNvSpPr>
          <p:nvPr>
            <p:ph idx="1"/>
          </p:nvPr>
        </p:nvSpPr>
        <p:spPr/>
        <p:txBody>
          <a:bodyPr/>
          <a:p>
            <a:r>
              <a:rPr lang="zh-CN" altLang="en-US"/>
              <a:t>可以按照红帽系统办法使用启动脚本进行启动管理，但要注意脚本文件的命名在不同系统间有差异。</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6.4.2  超级服务器（xinetd/inetd）</a:t>
            </a:r>
            <a:endParaRPr lang="zh-CN" altLang="en-US"/>
          </a:p>
        </p:txBody>
      </p:sp>
      <p:sp>
        <p:nvSpPr>
          <p:cNvPr id="3" name="内容占位符 2"/>
          <p:cNvSpPr>
            <a:spLocks noGrp="1"/>
          </p:cNvSpPr>
          <p:nvPr>
            <p:ph idx="1"/>
          </p:nvPr>
        </p:nvSpPr>
        <p:spPr/>
        <p:txBody>
          <a:bodyPr/>
          <a:lstStyle/>
          <a:p>
            <a:r>
              <a:rPr lang="zh-CN" altLang="en-US" sz="2400"/>
              <a:t>从原理上讲，服务器进程的工作就是打开并监听一个端口，并且等待客户连接，如果客户端来访，响应客户请求并为客户提供服务。但是，现在操作系统中，一般都有很多服务，若为每个服务都创建一个进程进行监听，就会浪费系统资源，尤其对于那些不常使用、很少使用，但有可能被使用的小服务，如chargen、daytime、discard、echo和time等。于是，引入了“超级服务器”或“委托服务器”的概念。</a:t>
            </a:r>
            <a:endParaRPr lang="zh-CN" altLang="en-US" sz="2400"/>
          </a:p>
          <a:p>
            <a:r>
              <a:rPr lang="zh-CN" altLang="en-US" sz="2400"/>
              <a:t>“超级服务器”可以为多种服务管理连接，当收到连接请求时，它能够确定连接请求受理所需的程序并创建相应的进程来为客户提供服务。超级服务器有xinetd和inetd两个版本，这里只介绍xinetd。</a:t>
            </a: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1．软件安装与服务管理</a:t>
            </a:r>
            <a:endParaRPr lang="zh-CN" altLang="en-US"/>
          </a:p>
        </p:txBody>
      </p:sp>
      <p:sp>
        <p:nvSpPr>
          <p:cNvPr id="3" name="内容占位符 2"/>
          <p:cNvSpPr>
            <a:spLocks noGrp="1"/>
          </p:cNvSpPr>
          <p:nvPr>
            <p:ph idx="1"/>
          </p:nvPr>
        </p:nvSpPr>
        <p:spPr>
          <a:xfrm>
            <a:off x="685800" y="1752600"/>
            <a:ext cx="7772400" cy="4343400"/>
          </a:xfrm>
        </p:spPr>
        <p:txBody>
          <a:bodyPr/>
          <a:lstStyle/>
          <a:p>
            <a:r>
              <a:rPr lang="zh-CN" altLang="en-US" sz="2400">
                <a:sym typeface="+mn-ea"/>
              </a:rPr>
              <a:t>Linux系统的“超级服务器”有inetd和xinetd两种，这里只介绍xinetd。inetd的服务为xinetd.service，归属xinetd软件包，使用前需先安装它，安装方法是：</a:t>
            </a:r>
            <a:endParaRPr lang="zh-CN" altLang="en-US" sz="2400">
              <a:sym typeface="+mn-ea"/>
            </a:endParaRPr>
          </a:p>
          <a:p>
            <a:pPr lvl="1"/>
            <a:r>
              <a:rPr lang="zh-CN" altLang="en-US" sz="2100">
                <a:sym typeface="+mn-ea"/>
              </a:rPr>
              <a:t># yum install xinetd 		#红帽系统</a:t>
            </a:r>
            <a:endParaRPr lang="zh-CN" altLang="en-US" sz="2100">
              <a:sym typeface="+mn-ea"/>
            </a:endParaRPr>
          </a:p>
          <a:p>
            <a:pPr lvl="1"/>
            <a:r>
              <a:rPr lang="zh-CN" altLang="en-US" sz="2100">
                <a:sym typeface="+mn-ea"/>
              </a:rPr>
              <a:t># apt install xinetd 		#Ubuntu系统</a:t>
            </a:r>
            <a:endParaRPr lang="zh-CN" altLang="en-US" sz="2100">
              <a:sym typeface="+mn-ea"/>
            </a:endParaRPr>
          </a:p>
          <a:p>
            <a:r>
              <a:rPr lang="zh-CN" altLang="en-US" sz="2400">
                <a:sym typeface="+mn-ea"/>
              </a:rPr>
              <a:t>可通过以下方法管理超级服务器xinetd.service:</a:t>
            </a:r>
            <a:endParaRPr lang="zh-CN" altLang="en-US" sz="2400">
              <a:sym typeface="+mn-ea"/>
            </a:endParaRPr>
          </a:p>
          <a:p>
            <a:pPr lvl="1"/>
            <a:r>
              <a:rPr lang="zh-CN" altLang="en-US" sz="2100">
                <a:sym typeface="+mn-ea"/>
              </a:rPr>
              <a:t>systemctl enable/disable xinetd 	#启用/禁用xinetd</a:t>
            </a:r>
            <a:endParaRPr lang="zh-CN" altLang="en-US" sz="2100">
              <a:sym typeface="+mn-ea"/>
            </a:endParaRPr>
          </a:p>
          <a:p>
            <a:pPr lvl="1"/>
            <a:r>
              <a:rPr lang="zh-CN" altLang="en-US" sz="2100">
                <a:sym typeface="+mn-ea"/>
              </a:rPr>
              <a:t>systemctl start/stop/restart/reload xinetd 			#启动/停止/重启/重载</a:t>
            </a:r>
            <a:endParaRPr lang="zh-CN" altLang="en-US" sz="2100">
              <a:sym typeface="+mn-ea"/>
            </a:endParaRPr>
          </a:p>
          <a:p>
            <a:pPr lvl="1"/>
            <a:r>
              <a:rPr lang="zh-CN" altLang="en-US" sz="2100">
                <a:sym typeface="+mn-ea"/>
              </a:rPr>
              <a:t>systemctl status xinetd 	#启用/禁用xinetd.service服务</a:t>
            </a:r>
            <a:endParaRPr lang="zh-CN" altLang="en-US" sz="2100">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sym typeface="+mn-ea"/>
              </a:rPr>
              <a:t>2．配置文件（xinetd.conf与xinetd.d/*）</a:t>
            </a:r>
            <a:endParaRPr lang="zh-CN" altLang="en-US" sz="3600">
              <a:sym typeface="+mn-ea"/>
            </a:endParaRPr>
          </a:p>
        </p:txBody>
      </p:sp>
      <p:sp>
        <p:nvSpPr>
          <p:cNvPr id="3" name="内容占位符 2"/>
          <p:cNvSpPr>
            <a:spLocks noGrp="1"/>
          </p:cNvSpPr>
          <p:nvPr>
            <p:ph idx="1"/>
          </p:nvPr>
        </p:nvSpPr>
        <p:spPr/>
        <p:txBody>
          <a:bodyPr/>
          <a:lstStyle/>
          <a:p>
            <a:r>
              <a:rPr lang="zh-CN" altLang="en-US" sz="2400"/>
              <a:t>xinetd的配置文件为/etc/xinetd.conf和/etc/xinetd.d/*。</a:t>
            </a:r>
            <a:endParaRPr lang="zh-CN" altLang="en-US" sz="2400"/>
          </a:p>
          <a:p>
            <a:r>
              <a:rPr lang="zh-CN" altLang="en-US" sz="2400">
                <a:sym typeface="+mn-ea"/>
              </a:rPr>
              <a:t>/etc/xinetd.conf：主配置文件。是配置xinetd服务本身或各子服务的通用部分。</a:t>
            </a:r>
            <a:endParaRPr lang="zh-CN" altLang="en-US" sz="2400">
              <a:sym typeface="+mn-ea"/>
            </a:endParaRPr>
          </a:p>
          <a:p>
            <a:r>
              <a:rPr lang="zh-CN" altLang="en-US" sz="2400">
                <a:sym typeface="+mn-ea"/>
              </a:rPr>
              <a:t>/etc/xinetd.d/*：</a:t>
            </a:r>
            <a:r>
              <a:rPr lang="zh-CN" altLang="en-US" sz="2400"/>
              <a:t>为一个个由主配置文件包含的被管理服务的子配置文件。子配置只用于配置子服务器自身。</a:t>
            </a:r>
            <a:endParaRPr lang="zh-CN"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sym typeface="+mn-ea"/>
              </a:rPr>
              <a:t>2．子配置文件xinetd.d/*结构</a:t>
            </a:r>
            <a:endParaRPr lang="zh-CN" altLang="en-US" sz="3600">
              <a:sym typeface="+mn-ea"/>
            </a:endParaRPr>
          </a:p>
        </p:txBody>
      </p:sp>
      <p:sp>
        <p:nvSpPr>
          <p:cNvPr id="3" name="内容占位符 2"/>
          <p:cNvSpPr>
            <a:spLocks noGrp="1"/>
          </p:cNvSpPr>
          <p:nvPr>
            <p:ph idx="1"/>
          </p:nvPr>
        </p:nvSpPr>
        <p:spPr/>
        <p:txBody>
          <a:bodyPr/>
          <a:lstStyle/>
          <a:p>
            <a:r>
              <a:rPr lang="zh-CN" altLang="en-US" sz="2800"/>
              <a:t>/etc/xinetd.d/内的每个文件定义了一个子服务，文件名一般与服务名相同，文件内容的格式也相同，大致如下：</a:t>
            </a:r>
            <a:endParaRPr lang="zh-CN" altLang="en-US" sz="2800"/>
          </a:p>
          <a:p>
            <a:pPr lvl="1"/>
            <a:r>
              <a:rPr lang="zh-CN" altLang="en-US" sz="2450"/>
              <a:t>service &lt;服务名&gt;</a:t>
            </a:r>
            <a:endParaRPr lang="zh-CN" altLang="en-US" sz="2450"/>
          </a:p>
          <a:p>
            <a:pPr lvl="1"/>
            <a:r>
              <a:rPr lang="zh-CN" altLang="en-US" sz="2450"/>
              <a:t>{</a:t>
            </a:r>
            <a:endParaRPr lang="zh-CN" altLang="en-US" sz="2450"/>
          </a:p>
          <a:p>
            <a:pPr lvl="1"/>
            <a:r>
              <a:rPr lang="zh-CN" altLang="en-US" sz="2450"/>
              <a:t>&lt;属性&gt; &lt;操作符&gt; &lt;值&gt;</a:t>
            </a:r>
            <a:endParaRPr lang="zh-CN" altLang="en-US" sz="2450"/>
          </a:p>
          <a:p>
            <a:pPr lvl="1"/>
            <a:r>
              <a:rPr lang="zh-CN" altLang="en-US" sz="2450"/>
              <a:t>… … … </a:t>
            </a:r>
            <a:endParaRPr lang="zh-CN" altLang="en-US" sz="2450"/>
          </a:p>
          <a:p>
            <a:pPr lvl="1"/>
            <a:r>
              <a:rPr lang="zh-CN" altLang="en-US" sz="2450"/>
              <a:t>}</a:t>
            </a:r>
            <a:endParaRPr lang="zh-CN" altLang="en-US" sz="2450"/>
          </a:p>
          <a:p>
            <a:r>
              <a:rPr lang="zh-CN" altLang="en-US" sz="2800"/>
              <a:t>其中，service是必需的关键字。</a:t>
            </a:r>
            <a:endParaRPr lang="zh-CN" altLang="en-US" sz="28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子配置文件中的常用配置项</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827405" y="1742440"/>
          <a:ext cx="7954645" cy="4493895"/>
        </p:xfrm>
        <a:graphic>
          <a:graphicData uri="http://schemas.openxmlformats.org/drawingml/2006/table">
            <a:tbl>
              <a:tblPr firstRow="1" bandRow="1">
                <a:tableStyleId>{5940675A-B579-460E-94D1-54222C63F5DA}</a:tableStyleId>
              </a:tblPr>
              <a:tblGrid>
                <a:gridCol w="2046605"/>
                <a:gridCol w="5908040"/>
              </a:tblGrid>
              <a:tr h="40132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配  置  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意    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68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disabled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是否禁用：</a:t>
                      </a:r>
                      <a:r>
                        <a:rPr lang="en-US" sz="1600" b="0">
                          <a:latin typeface="Times New Roman" panose="02020603050405020304" pitchFamily="18" charset="0"/>
                          <a:cs typeface="Times New Roman" panose="02020603050405020304" pitchFamily="18" charset="0"/>
                        </a:rPr>
                        <a:t>yes</a:t>
                      </a:r>
                      <a:r>
                        <a:rPr lang="en-US" sz="1600" b="0">
                          <a:latin typeface="宋体" panose="02010600030101010101" pitchFamily="2" charset="-122"/>
                          <a:ea typeface="宋体" panose="02010600030101010101" pitchFamily="2" charset="-122"/>
                          <a:cs typeface="宋体" panose="02010600030101010101" pitchFamily="2" charset="-122"/>
                        </a:rPr>
                        <a:t>-禁用；</a:t>
                      </a:r>
                      <a:r>
                        <a:rPr lang="en-US" sz="1600" b="0">
                          <a:latin typeface="Times New Roman" panose="02020603050405020304" pitchFamily="18" charset="0"/>
                          <a:cs typeface="Times New Roman" panose="02020603050405020304" pitchFamily="18" charset="0"/>
                        </a:rPr>
                        <a:t>no</a:t>
                      </a:r>
                      <a:r>
                        <a:rPr lang="en-US" sz="1600" b="0">
                          <a:latin typeface="宋体" panose="02010600030101010101" pitchFamily="2" charset="-122"/>
                          <a:ea typeface="宋体" panose="02010600030101010101" pitchFamily="2" charset="-122"/>
                          <a:cs typeface="宋体" panose="02010600030101010101" pitchFamily="2" charset="-122"/>
                        </a:rPr>
                        <a:t>-启用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flags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服务标识，可取值范围为INTERCEPT、</a:t>
                      </a:r>
                      <a:r>
                        <a:rPr lang="en-US" sz="1600" b="0">
                          <a:latin typeface="Times New Roman" panose="02020603050405020304" pitchFamily="18" charset="0"/>
                          <a:cs typeface="Times New Roman" panose="02020603050405020304" pitchFamily="18" charset="0"/>
                        </a:rPr>
                        <a:t>NORETRY</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NODELY</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IPv4</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IPv6</a:t>
                      </a:r>
                      <a:r>
                        <a:rPr lang="en-US" sz="1600" b="0">
                          <a:latin typeface="宋体" panose="02010600030101010101" pitchFamily="2" charset="-122"/>
                          <a:ea typeface="宋体" panose="02010600030101010101" pitchFamily="2" charset="-122"/>
                          <a:cs typeface="宋体" panose="02010600030101010101" pitchFamily="2" charset="-122"/>
                        </a:rPr>
                        <a:t>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socket_type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socket类型，可取值范围为</a:t>
                      </a:r>
                      <a:r>
                        <a:rPr lang="en-US" sz="1600" b="0">
                          <a:latin typeface="Times New Roman" panose="02020603050405020304" pitchFamily="18" charset="0"/>
                          <a:cs typeface="Times New Roman" panose="02020603050405020304" pitchFamily="18" charset="0"/>
                        </a:rPr>
                        <a:t>stream</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datagram</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raw</a:t>
                      </a:r>
                      <a:r>
                        <a:rPr lang="en-US" sz="1600" b="0">
                          <a:latin typeface="宋体" panose="02010600030101010101" pitchFamily="2" charset="-122"/>
                          <a:ea typeface="宋体" panose="02010600030101010101" pitchFamily="2" charset="-122"/>
                          <a:cs typeface="宋体" panose="02010600030101010101" pitchFamily="2" charset="-122"/>
                        </a:rPr>
                        <a:t>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protocol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协议类型。可取值范围为必须在/etc/protocols中定义，常用的有</a:t>
                      </a:r>
                      <a:r>
                        <a:rPr lang="en-US" sz="1600" b="0">
                          <a:latin typeface="Times New Roman" panose="02020603050405020304" pitchFamily="18" charset="0"/>
                          <a:cs typeface="Times New Roman" panose="02020603050405020304" pitchFamily="18" charset="0"/>
                        </a:rPr>
                        <a:t>TCP</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UDP</a:t>
                      </a:r>
                      <a:r>
                        <a:rPr lang="en-US" sz="1600" b="0">
                          <a:latin typeface="宋体" panose="02010600030101010101" pitchFamily="2" charset="-122"/>
                          <a:ea typeface="宋体" panose="02010600030101010101" pitchFamily="2" charset="-122"/>
                          <a:cs typeface="宋体" panose="02010600030101010101" pitchFamily="2" charset="-122"/>
                        </a:rPr>
                        <a:t>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68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wait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并发或重复：</a:t>
                      </a:r>
                      <a:r>
                        <a:rPr lang="en-US" sz="1600" b="0">
                          <a:latin typeface="Times New Roman" panose="02020603050405020304" pitchFamily="18" charset="0"/>
                          <a:cs typeface="Times New Roman" panose="02020603050405020304" pitchFamily="18" charset="0"/>
                        </a:rPr>
                        <a:t>yes</a:t>
                      </a:r>
                      <a:r>
                        <a:rPr lang="en-US" sz="1600" b="0">
                          <a:latin typeface="宋体" panose="02010600030101010101" pitchFamily="2" charset="-122"/>
                          <a:ea typeface="宋体" panose="02010600030101010101" pitchFamily="2" charset="-122"/>
                          <a:cs typeface="宋体" panose="02010600030101010101" pitchFamily="2" charset="-122"/>
                        </a:rPr>
                        <a:t>-阻塞（重复）型材；</a:t>
                      </a:r>
                      <a:r>
                        <a:rPr lang="en-US" sz="1600" b="0">
                          <a:latin typeface="Times New Roman" panose="02020603050405020304" pitchFamily="18" charset="0"/>
                          <a:cs typeface="Times New Roman" panose="02020603050405020304" pitchFamily="18" charset="0"/>
                        </a:rPr>
                        <a:t>no-并发型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u</a:t>
                      </a:r>
                      <a:r>
                        <a:rPr lang="en-US" sz="1600" b="0">
                          <a:latin typeface="Times New Roman" panose="02020603050405020304" pitchFamily="18" charset="0"/>
                          <a:cs typeface="Times New Roman" panose="02020603050405020304" pitchFamily="18" charset="0"/>
                        </a:rPr>
                        <a:t>ser</a:t>
                      </a:r>
                      <a:r>
                        <a:rPr lang="en-US" sz="1600" b="0">
                          <a:latin typeface="宋体" panose="02010600030101010101" pitchFamily="2" charset="-122"/>
                          <a:ea typeface="宋体" panose="02010600030101010101" pitchFamily="2" charset="-122"/>
                          <a:cs typeface="宋体" panose="02010600030101010101" pitchFamily="2" charset="-122"/>
                        </a:rPr>
                        <a:t>/group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服务进程的用户主</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组</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97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a:t>
                      </a:r>
                      <a:r>
                        <a:rPr lang="en-US" sz="1600" b="0">
                          <a:latin typeface="Times New Roman" panose="02020603050405020304" pitchFamily="18" charset="0"/>
                          <a:cs typeface="Times New Roman" panose="02020603050405020304" pitchFamily="18" charset="0"/>
                        </a:rPr>
                        <a:t>erver</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server_args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带</a:t>
                      </a:r>
                      <a:r>
                        <a:rPr lang="en-US" sz="1600" b="0">
                          <a:latin typeface="Times New Roman" panose="02020603050405020304" pitchFamily="18" charset="0"/>
                          <a:cs typeface="Times New Roman" panose="02020603050405020304" pitchFamily="18" charset="0"/>
                        </a:rPr>
                        <a:t>有完整路径</a:t>
                      </a:r>
                      <a:r>
                        <a:rPr lang="en-US" sz="1600" b="0">
                          <a:latin typeface="宋体" panose="02010600030101010101" pitchFamily="2" charset="-122"/>
                          <a:ea typeface="宋体" panose="02010600030101010101" pitchFamily="2" charset="-122"/>
                          <a:cs typeface="宋体" panose="02010600030101010101" pitchFamily="2" charset="-122"/>
                        </a:rPr>
                        <a:t>的</a:t>
                      </a:r>
                      <a:r>
                        <a:rPr lang="en-US" sz="1600" b="0">
                          <a:latin typeface="Times New Roman" panose="02020603050405020304" pitchFamily="18" charset="0"/>
                          <a:cs typeface="Times New Roman" panose="02020603050405020304" pitchFamily="18" charset="0"/>
                        </a:rPr>
                        <a:t>服务器守护程序</a:t>
                      </a:r>
                      <a:r>
                        <a:rPr lang="en-US" sz="1600" b="0">
                          <a:latin typeface="宋体" panose="02010600030101010101" pitchFamily="2" charset="-122"/>
                          <a:ea typeface="宋体" panose="02010600030101010101" pitchFamily="2" charset="-122"/>
                          <a:cs typeface="宋体" panose="02010600030101010101" pitchFamily="2" charset="-122"/>
                        </a:rPr>
                        <a:t>名</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命令行参数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type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服务类型，可取值范围为RPC、</a:t>
                      </a:r>
                      <a:r>
                        <a:rPr lang="en-US" sz="1600" b="0">
                          <a:latin typeface="Times New Roman" panose="02020603050405020304" pitchFamily="18" charset="0"/>
                          <a:cs typeface="Times New Roman" panose="02020603050405020304" pitchFamily="18" charset="0"/>
                        </a:rPr>
                        <a:t>INTERNAL</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TCPMUX/TCPMUXPLUS</a:t>
                      </a:r>
                      <a:r>
                        <a:rPr lang="en-US" sz="1600" b="0">
                          <a:latin typeface="宋体" panose="02010600030101010101" pitchFamily="2" charset="-122"/>
                          <a:ea typeface="宋体" panose="02010600030101010101" pitchFamily="2" charset="-122"/>
                          <a:cs typeface="宋体" panose="02010600030101010101" pitchFamily="2" charset="-122"/>
                        </a:rPr>
                        <a:t>和</a:t>
                      </a:r>
                      <a:r>
                        <a:rPr lang="en-US" sz="1600" b="0">
                          <a:latin typeface="Times New Roman" panose="02020603050405020304" pitchFamily="18" charset="0"/>
                          <a:cs typeface="Times New Roman" panose="02020603050405020304" pitchFamily="18" charset="0"/>
                        </a:rPr>
                        <a:t>UNLISTED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97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only_from/</a:t>
                      </a:r>
                      <a:r>
                        <a:rPr lang="en-US" sz="1600" b="0">
                          <a:latin typeface="Times New Roman" panose="02020603050405020304" pitchFamily="18" charset="0"/>
                          <a:cs typeface="Times New Roman" panose="02020603050405020304" pitchFamily="18" charset="0"/>
                        </a:rPr>
                        <a:t>no_access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只能从</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不能从那些主机或</a:t>
                      </a:r>
                      <a:r>
                        <a:rPr lang="en-US" sz="1600" b="0">
                          <a:latin typeface="Times New Roman" panose="02020603050405020304" pitchFamily="18" charset="0"/>
                          <a:cs typeface="Times New Roman" panose="02020603050405020304" pitchFamily="18" charset="0"/>
                        </a:rPr>
                        <a:t>IP</a:t>
                      </a:r>
                      <a:r>
                        <a:rPr lang="en-US" sz="1600" b="0">
                          <a:latin typeface="宋体" panose="02010600030101010101" pitchFamily="2" charset="-122"/>
                          <a:ea typeface="宋体" panose="02010600030101010101" pitchFamily="2" charset="-122"/>
                          <a:cs typeface="宋体" panose="02010600030101010101" pitchFamily="2" charset="-122"/>
                        </a:rPr>
                        <a:t>接收请求</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Nice Level优先级</a:t>
            </a:r>
            <a:endParaRPr lang="zh-CN" altLang="en-US" dirty="0"/>
          </a:p>
        </p:txBody>
      </p:sp>
      <p:sp>
        <p:nvSpPr>
          <p:cNvPr id="3" name="内容占位符 2"/>
          <p:cNvSpPr>
            <a:spLocks noGrp="1"/>
          </p:cNvSpPr>
          <p:nvPr>
            <p:ph idx="1"/>
          </p:nvPr>
        </p:nvSpPr>
        <p:spPr/>
        <p:txBody>
          <a:bodyPr/>
          <a:lstStyle/>
          <a:p>
            <a:r>
              <a:rPr lang="zh-CN" altLang="zh-CN" sz="2400" dirty="0" smtClean="0">
                <a:sym typeface="+mn-ea"/>
              </a:rPr>
              <a:t>在优先级计算过程中有一个静态参数参与计算，这就是传统UNIX的Nice Level优先级（优先数），按传统做法，把这个参数记为NICE。</a:t>
            </a:r>
            <a:endParaRPr lang="en-US" altLang="zh-CN" sz="2400" dirty="0" smtClean="0">
              <a:sym typeface="+mn-ea"/>
            </a:endParaRPr>
          </a:p>
          <a:p>
            <a:r>
              <a:rPr lang="zh-CN" altLang="zh-CN" sz="2400" dirty="0">
                <a:sym typeface="+mn-ea"/>
              </a:rPr>
              <a:t>沿用UNIX的传统，NICE的值越大，进程的优先级越低，得到执行的机会越少。</a:t>
            </a:r>
            <a:endParaRPr lang="zh-CN" altLang="zh-CN" sz="2400" dirty="0"/>
          </a:p>
          <a:p>
            <a:r>
              <a:rPr lang="en-US" altLang="zh-CN" sz="2400" dirty="0" smtClean="0">
                <a:sym typeface="+mn-ea"/>
              </a:rPr>
              <a:t>Linux</a:t>
            </a:r>
            <a:r>
              <a:rPr lang="zh-CN" altLang="en-US" sz="2400" dirty="0" smtClean="0">
                <a:sym typeface="+mn-ea"/>
              </a:rPr>
              <a:t>中，</a:t>
            </a:r>
            <a:r>
              <a:rPr lang="zh-CN" altLang="zh-CN" sz="2400" dirty="0" smtClean="0">
                <a:sym typeface="+mn-ea"/>
              </a:rPr>
              <a:t>系统为每个进程设置了一个默认的NICE值（0），通过命令nice或renice命令可以调整进程的NICE值，从而达到调整优先级的目的。</a:t>
            </a:r>
            <a:endParaRPr lang="en-US" altLang="zh-CN" sz="2400" dirty="0" smtClean="0">
              <a:sym typeface="+mn-ea"/>
            </a:endParaRPr>
          </a:p>
          <a:p>
            <a:r>
              <a:rPr lang="en-US" altLang="zh-CN" sz="2400" dirty="0" smtClean="0">
                <a:sym typeface="+mn-ea"/>
              </a:rPr>
              <a:t>NICE</a:t>
            </a:r>
            <a:r>
              <a:rPr lang="zh-CN" altLang="zh-CN" sz="2400" dirty="0" smtClean="0">
                <a:sym typeface="+mn-ea"/>
              </a:rPr>
              <a:t>的调整范围为-20～19（其</a:t>
            </a:r>
            <a:r>
              <a:rPr lang="zh-CN" altLang="en-US" sz="2400" dirty="0" smtClean="0">
                <a:sym typeface="+mn-ea"/>
              </a:rPr>
              <a:t>它</a:t>
            </a:r>
            <a:r>
              <a:rPr lang="zh-CN" altLang="zh-CN" sz="2400" dirty="0" smtClean="0">
                <a:sym typeface="+mn-ea"/>
              </a:rPr>
              <a:t>UNIX</a:t>
            </a:r>
            <a:r>
              <a:rPr lang="zh-CN" altLang="en-US" sz="2400" dirty="0" smtClean="0">
                <a:sym typeface="+mn-ea"/>
              </a:rPr>
              <a:t>中</a:t>
            </a:r>
            <a:r>
              <a:rPr lang="zh-CN" altLang="zh-CN" sz="2400" dirty="0" smtClean="0">
                <a:sym typeface="+mn-ea"/>
              </a:rPr>
              <a:t>可能与此不同）</a:t>
            </a:r>
            <a:r>
              <a:rPr lang="zh-CN" altLang="en-US" sz="2400" dirty="0" smtClean="0">
                <a:sym typeface="+mn-ea"/>
              </a:rPr>
              <a:t>。</a:t>
            </a:r>
            <a:endParaRPr lang="zh-CN" altLang="zh-CN" sz="24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dirty="0">
                <a:sym typeface="+mn-ea"/>
              </a:rPr>
            </a:br>
            <a:r>
              <a:rPr lang="zh-CN" altLang="en-US" dirty="0">
                <a:sym typeface="+mn-ea"/>
              </a:rPr>
              <a:t>关于</a:t>
            </a:r>
            <a:r>
              <a:rPr lang="zh-CN" altLang="en-US" dirty="0">
                <a:sym typeface="+mn-ea"/>
              </a:rPr>
              <a:t>子</a:t>
            </a:r>
            <a:r>
              <a:rPr lang="zh-CN" altLang="en-US" dirty="0" smtClean="0">
                <a:sym typeface="+mn-ea"/>
              </a:rPr>
              <a:t>服务或被</a:t>
            </a:r>
            <a:r>
              <a:rPr lang="zh-CN" altLang="en-US" dirty="0" smtClean="0"/>
              <a:t>托管服务提示</a:t>
            </a:r>
            <a:endParaRPr lang="zh-CN" altLang="en-US" dirty="0"/>
          </a:p>
        </p:txBody>
      </p:sp>
      <p:sp>
        <p:nvSpPr>
          <p:cNvPr id="3" name="内容占位符 2"/>
          <p:cNvSpPr>
            <a:spLocks noGrp="1"/>
          </p:cNvSpPr>
          <p:nvPr>
            <p:ph idx="1"/>
          </p:nvPr>
        </p:nvSpPr>
        <p:spPr/>
        <p:txBody>
          <a:bodyPr/>
          <a:lstStyle/>
          <a:p>
            <a:r>
              <a:rPr lang="zh-CN" altLang="en-US" sz="2800" dirty="0"/>
              <a:t>当一个xinetd服务及相应软件包被安装之后，会在/etc/xinetd.d/内安装其服务器子配置文件，但也有特殊情况，比如，不提供子配置文件，或虽有子配置文件，但不放在/etc/xinetd.d内。</a:t>
            </a:r>
            <a:endParaRPr lang="zh-CN" altLang="en-US" sz="2800" dirty="0"/>
          </a:p>
          <a:p>
            <a:r>
              <a:rPr lang="zh-CN" altLang="en-US" sz="2800" dirty="0"/>
              <a:t>若一个服务在/etc/xinetd.d/安装有子配置文件，则直接可以使用；若一个服务提供有可供被托管运行的子配置文件，但又不在/etc/xinetd.d/内，则只需要配置文件复制到/etc/xinetd.d/，并让文件名与服务名相同。</a:t>
            </a:r>
            <a:endParaRPr lang="zh-CN" alt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被托管服务的启用</a:t>
            </a:r>
            <a:endParaRPr lang="zh-CN" altLang="en-US"/>
          </a:p>
        </p:txBody>
      </p:sp>
      <p:sp>
        <p:nvSpPr>
          <p:cNvPr id="3" name="内容占位符 2"/>
          <p:cNvSpPr>
            <a:spLocks noGrp="1"/>
          </p:cNvSpPr>
          <p:nvPr>
            <p:ph idx="1"/>
          </p:nvPr>
        </p:nvSpPr>
        <p:spPr/>
        <p:txBody>
          <a:bodyPr/>
          <a:p>
            <a:r>
              <a:rPr lang="zh-CN" altLang="en-US"/>
              <a:t>所有被托管服务的子配置文件内都有一行：</a:t>
            </a:r>
            <a:endParaRPr lang="zh-CN" altLang="en-US"/>
          </a:p>
          <a:p>
            <a:pPr lvl="1"/>
            <a:r>
              <a:rPr lang="zh-CN" altLang="en-US"/>
              <a:t>disable = yes/no 	#no-启用；yes-不启用</a:t>
            </a:r>
            <a:endParaRPr lang="zh-CN" altLang="en-US"/>
          </a:p>
          <a:p>
            <a:r>
              <a:rPr lang="zh-CN" altLang="en-US"/>
              <a:t>用于表示该服务是否被启用。如果要启用该服务，则需将其中的“yes”改为“no”，然后重启或重载xinetd服务。</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3．托管服务配置示例（）</a:t>
            </a:r>
            <a:endParaRPr lang="zh-CN" altLang="en-US">
              <a:sym typeface="+mn-ea"/>
            </a:endParaRPr>
          </a:p>
        </p:txBody>
      </p:sp>
      <p:sp>
        <p:nvSpPr>
          <p:cNvPr id="3" name="内容占位符 2"/>
          <p:cNvSpPr>
            <a:spLocks noGrp="1"/>
          </p:cNvSpPr>
          <p:nvPr>
            <p:ph idx="1"/>
          </p:nvPr>
        </p:nvSpPr>
        <p:spPr>
          <a:xfrm>
            <a:off x="685800" y="1752600"/>
            <a:ext cx="7772400" cy="4343400"/>
          </a:xfrm>
        </p:spPr>
        <p:txBody>
          <a:bodyPr/>
          <a:lstStyle/>
          <a:p>
            <a:r>
              <a:rPr lang="zh-CN" altLang="en-US" sz="2000">
                <a:sym typeface="+mn-ea"/>
              </a:rPr>
              <a:t>托管服务</a:t>
            </a:r>
            <a:r>
              <a:rPr lang="zh-CN" altLang="en-US" sz="2000">
                <a:sym typeface="+mn-ea"/>
              </a:rPr>
              <a:t>telnet的配置文件为</a:t>
            </a:r>
            <a:r>
              <a:rPr lang="zh-CN" altLang="en-US" sz="2000">
                <a:sym typeface="+mn-ea"/>
              </a:rPr>
              <a:t>/etc/xinetd.d</a:t>
            </a:r>
            <a:r>
              <a:rPr lang="en-US" altLang="zh-CN" sz="2000">
                <a:sym typeface="+mn-ea"/>
              </a:rPr>
              <a:t>/t</a:t>
            </a:r>
            <a:r>
              <a:rPr lang="zh-CN" altLang="en-US" sz="2000">
                <a:sym typeface="+mn-ea"/>
              </a:rPr>
              <a:t>elnet，内容如下</a:t>
            </a:r>
            <a:endParaRPr lang="zh-CN" altLang="en-US" sz="2000">
              <a:sym typeface="+mn-ea"/>
            </a:endParaRPr>
          </a:p>
          <a:p>
            <a:r>
              <a:rPr lang="zh-CN" altLang="en-US" sz="2000">
                <a:sym typeface="+mn-ea"/>
              </a:rPr>
              <a:t>service telnet</a:t>
            </a:r>
            <a:endParaRPr lang="zh-CN" altLang="en-US" sz="2000">
              <a:sym typeface="+mn-ea"/>
            </a:endParaRPr>
          </a:p>
          <a:p>
            <a:r>
              <a:rPr lang="zh-CN" altLang="en-US" sz="2000">
                <a:sym typeface="+mn-ea"/>
              </a:rPr>
              <a:t>{</a:t>
            </a:r>
            <a:endParaRPr lang="zh-CN" altLang="en-US" sz="2000">
              <a:sym typeface="+mn-ea"/>
            </a:endParaRPr>
          </a:p>
          <a:p>
            <a:r>
              <a:rPr lang="zh-CN" altLang="en-US" sz="2000">
                <a:sym typeface="+mn-ea"/>
              </a:rPr>
              <a:t>    flags = REUSE 	#当中断或重启xinetd时，Socket可重用</a:t>
            </a:r>
            <a:endParaRPr lang="zh-CN" altLang="en-US" sz="2000">
              <a:sym typeface="+mn-ea"/>
            </a:endParaRPr>
          </a:p>
          <a:p>
            <a:r>
              <a:rPr lang="zh-CN" altLang="en-US" sz="2000">
                <a:sym typeface="+mn-ea"/>
              </a:rPr>
              <a:t>    socket_type = stream 	#使用TCP的Socket类型</a:t>
            </a:r>
            <a:endParaRPr lang="zh-CN" altLang="en-US" sz="2000">
              <a:sym typeface="+mn-ea"/>
            </a:endParaRPr>
          </a:p>
          <a:p>
            <a:r>
              <a:rPr lang="zh-CN" altLang="en-US" sz="2000">
                <a:sym typeface="+mn-ea"/>
              </a:rPr>
              <a:t>    wait 	= no 		#该服务提供并发功能</a:t>
            </a:r>
            <a:endParaRPr lang="zh-CN" altLang="en-US" sz="2000">
              <a:sym typeface="+mn-ea"/>
            </a:endParaRPr>
          </a:p>
          <a:p>
            <a:r>
              <a:rPr lang="zh-CN" altLang="en-US" sz="2000">
                <a:sym typeface="+mn-ea"/>
              </a:rPr>
              <a:t>    user 	= root 		#设置进程的UID（由root用户操作）</a:t>
            </a:r>
            <a:endParaRPr lang="zh-CN" altLang="en-US" sz="2000">
              <a:sym typeface="+mn-ea"/>
            </a:endParaRPr>
          </a:p>
          <a:p>
            <a:r>
              <a:rPr lang="zh-CN" altLang="en-US" sz="2000">
                <a:sym typeface="+mn-ea"/>
              </a:rPr>
              <a:t>    server 	= /usr/sbin/in.telnetd 	#设置服务程序</a:t>
            </a:r>
            <a:endParaRPr lang="zh-CN" altLang="en-US" sz="2000">
              <a:sym typeface="+mn-ea"/>
            </a:endParaRPr>
          </a:p>
          <a:p>
            <a:r>
              <a:rPr lang="zh-CN" altLang="en-US" sz="2000">
                <a:sym typeface="+mn-ea"/>
              </a:rPr>
              <a:t>    log_on_failure += USERID #连接失败时，系统要记录用户ID</a:t>
            </a:r>
            <a:endParaRPr lang="zh-CN" altLang="en-US" sz="2000">
              <a:sym typeface="+mn-ea"/>
            </a:endParaRPr>
          </a:p>
          <a:p>
            <a:r>
              <a:rPr lang="zh-CN" altLang="en-US" sz="2000">
                <a:sym typeface="+mn-ea"/>
              </a:rPr>
              <a:t>    disable 	= yes 	#是否启用本服务。yes-不启用；no-启用</a:t>
            </a:r>
            <a:endParaRPr lang="zh-CN" altLang="en-US" sz="2000">
              <a:sym typeface="+mn-ea"/>
            </a:endParaRPr>
          </a:p>
          <a:p>
            <a:r>
              <a:rPr lang="zh-CN" altLang="en-US" sz="2000">
                <a:sym typeface="+mn-ea"/>
              </a:rPr>
              <a:t>}</a:t>
            </a:r>
            <a:endParaRPr lang="zh-CN" altLang="en-US" sz="200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6.4.3  本地服务rc-local.service</a:t>
            </a:r>
            <a:endParaRPr lang="zh-CN" altLang="en-US"/>
          </a:p>
        </p:txBody>
      </p:sp>
      <p:sp>
        <p:nvSpPr>
          <p:cNvPr id="3" name="内容占位符 2"/>
          <p:cNvSpPr>
            <a:spLocks noGrp="1"/>
          </p:cNvSpPr>
          <p:nvPr>
            <p:ph idx="1"/>
          </p:nvPr>
        </p:nvSpPr>
        <p:spPr/>
        <p:txBody>
          <a:bodyPr/>
          <a:lstStyle/>
          <a:p>
            <a:r>
              <a:rPr lang="zh-CN" altLang="en-US" sz="2400"/>
              <a:t>系统提供有rc-local.service，用于本地用户自定义服务启动。rc-local.service unit文件为/lib/systemd/system/rc-local.service，其内容在红帽和Ubuntu系统中有所不同，可通过命令</a:t>
            </a:r>
            <a:endParaRPr lang="zh-CN" altLang="en-US" sz="2400"/>
          </a:p>
          <a:p>
            <a:r>
              <a:rPr lang="zh-CN" altLang="en-US" sz="2400"/>
              <a:t># cat /lib/systemd/system/rc-local.service</a:t>
            </a:r>
            <a:endParaRPr lang="zh-CN" altLang="en-US" sz="2400"/>
          </a:p>
          <a:p>
            <a:r>
              <a:rPr lang="zh-CN" altLang="en-US" sz="2400"/>
              <a:t>查看其内容。其中的关键部分是</a:t>
            </a:r>
            <a:endParaRPr lang="zh-CN" altLang="en-US" sz="2400"/>
          </a:p>
          <a:p>
            <a:pPr lvl="1"/>
            <a:r>
              <a:rPr lang="zh-CN" altLang="en-US" sz="2100"/>
              <a:t>ExecStart=/etc/rc.d/rc.local start 	# 红帽系统</a:t>
            </a:r>
            <a:endParaRPr lang="zh-CN" altLang="en-US" sz="2100"/>
          </a:p>
          <a:p>
            <a:pPr lvl="1"/>
            <a:r>
              <a:rPr lang="zh-CN" altLang="en-US" sz="2100"/>
              <a:t>ExecStart=/etc/rc.local start 		# ubuntu系统</a:t>
            </a:r>
            <a:endParaRPr lang="zh-CN" altLang="en-US" sz="2100"/>
          </a:p>
          <a:p>
            <a:r>
              <a:rPr lang="zh-CN" altLang="en-US" sz="2400"/>
              <a:t>由此可以看出，rc-local.service要用到rc.local文件。</a:t>
            </a:r>
            <a:endParaRPr lang="zh-CN" altLang="en-US" sz="2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rc</a:t>
            </a:r>
            <a:r>
              <a:rPr lang="en-US" altLang="zh-CN">
                <a:sym typeface="+mn-ea"/>
              </a:rPr>
              <a:t>.</a:t>
            </a:r>
            <a:r>
              <a:rPr lang="zh-CN" altLang="en-US">
                <a:sym typeface="+mn-ea"/>
              </a:rPr>
              <a:t>local文件</a:t>
            </a:r>
            <a:endParaRPr lang="zh-CN" altLang="en-US"/>
          </a:p>
        </p:txBody>
      </p:sp>
      <p:sp>
        <p:nvSpPr>
          <p:cNvPr id="3" name="内容占位符 2"/>
          <p:cNvSpPr>
            <a:spLocks noGrp="1"/>
          </p:cNvSpPr>
          <p:nvPr>
            <p:ph idx="1"/>
          </p:nvPr>
        </p:nvSpPr>
        <p:spPr/>
        <p:txBody>
          <a:bodyPr/>
          <a:lstStyle/>
          <a:p>
            <a:r>
              <a:rPr lang="zh-CN" altLang="en-US" sz="2400"/>
              <a:t>rc.local文件在红帽系统为</a:t>
            </a:r>
            <a:endParaRPr lang="zh-CN" altLang="en-US" sz="2400"/>
          </a:p>
          <a:p>
            <a:pPr lvl="1"/>
            <a:r>
              <a:rPr lang="zh-CN" altLang="en-US" sz="2100"/>
              <a:t>/etc/rc.d/rc.local</a:t>
            </a:r>
            <a:endParaRPr lang="zh-CN" altLang="en-US" sz="2100"/>
          </a:p>
          <a:p>
            <a:r>
              <a:rPr lang="zh-CN" altLang="en-US" sz="2400"/>
              <a:t>在ubuntu系统为</a:t>
            </a:r>
            <a:endParaRPr lang="zh-CN" altLang="en-US" sz="2400"/>
          </a:p>
          <a:p>
            <a:pPr lvl="1"/>
            <a:r>
              <a:rPr lang="zh-CN" altLang="en-US" sz="2100"/>
              <a:t>/etc/rc.local</a:t>
            </a:r>
            <a:endParaRPr lang="zh-CN" altLang="en-US" sz="2100"/>
          </a:p>
          <a:p>
            <a:r>
              <a:rPr lang="zh-CN" altLang="en-US" sz="2400"/>
              <a:t>用户若让在系统启动时自动启动用户自定义服务，只需要将启动脚本添加到rc.local文件的最后即可。在早期的系统中确实如此，但在引入systemd之后，还要启用rc-local.service。</a:t>
            </a:r>
            <a:endParaRPr lang="zh-CN" altLang="en-US" sz="2400"/>
          </a:p>
          <a:p>
            <a:r>
              <a:rPr lang="zh-CN" altLang="en-US" sz="2400">
                <a:sym typeface="+mn-ea"/>
              </a:rPr>
              <a:t>rc-local.service启用</a:t>
            </a:r>
            <a:r>
              <a:rPr lang="zh-CN" altLang="en-US" sz="2400"/>
              <a:t>方法是</a:t>
            </a:r>
            <a:endParaRPr lang="zh-CN" altLang="en-US" sz="2400"/>
          </a:p>
          <a:p>
            <a:pPr lvl="1"/>
            <a:r>
              <a:rPr lang="zh-CN" altLang="en-US" sz="2100"/>
              <a:t># systemctl enable rc-local.service 	# 红帽&amp;Ubuntu</a:t>
            </a:r>
            <a:endParaRPr lang="zh-CN" altLang="en-US" sz="21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rc-local示例</a:t>
            </a:r>
            <a:endParaRPr lang="zh-CN" altLang="en-US"/>
          </a:p>
        </p:txBody>
      </p:sp>
      <p:sp>
        <p:nvSpPr>
          <p:cNvPr id="3" name="内容占位符 2"/>
          <p:cNvSpPr>
            <a:spLocks noGrp="1"/>
          </p:cNvSpPr>
          <p:nvPr>
            <p:ph idx="1"/>
          </p:nvPr>
        </p:nvSpPr>
        <p:spPr/>
        <p:txBody>
          <a:bodyPr/>
          <a:lstStyle/>
          <a:p>
            <a:r>
              <a:rPr lang="zh-CN" altLang="en-US"/>
              <a:t>比如，若要让系统在启动时将启动时间追加到/tmp/boottime文件，则可以编辑rc.local文件，在其最后添加如下一行：</a:t>
            </a:r>
            <a:endParaRPr lang="zh-CN" altLang="en-US"/>
          </a:p>
          <a:p>
            <a:pPr lvl="1"/>
            <a:r>
              <a:rPr lang="zh-CN" altLang="en-US"/>
              <a:t>date &gt;&gt; /tmp/boottime &amp; 2&gt;/dev/null &amp;</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a:t>
            </a:r>
            <a:r>
              <a:rPr lang="zh-CN" altLang="en-US">
                <a:sym typeface="+mn-ea"/>
              </a:rPr>
              <a:t>rc.local的说明</a:t>
            </a:r>
            <a:endParaRPr lang="zh-CN" altLang="en-US"/>
          </a:p>
        </p:txBody>
      </p:sp>
      <p:sp>
        <p:nvSpPr>
          <p:cNvPr id="3" name="内容占位符 2"/>
          <p:cNvSpPr>
            <a:spLocks noGrp="1"/>
          </p:cNvSpPr>
          <p:nvPr>
            <p:ph idx="1"/>
          </p:nvPr>
        </p:nvSpPr>
        <p:spPr/>
        <p:txBody>
          <a:bodyPr/>
          <a:p>
            <a:r>
              <a:rPr lang="zh-CN" altLang="en-US" sz="2400"/>
              <a:t>（1）</a:t>
            </a:r>
            <a:r>
              <a:rPr lang="zh-CN" altLang="en-US" sz="2400">
                <a:sym typeface="+mn-ea"/>
              </a:rPr>
              <a:t>rc.local</a:t>
            </a:r>
            <a:r>
              <a:rPr lang="zh-CN" altLang="en-US" sz="2400"/>
              <a:t>一定要有执行权。若无则使用“chmod +x rc.local”为其添加执行权；</a:t>
            </a:r>
            <a:endParaRPr lang="zh-CN" altLang="en-US" sz="2400"/>
          </a:p>
          <a:p>
            <a:r>
              <a:rPr lang="zh-CN" altLang="en-US" sz="2400"/>
              <a:t>（2）rc.local的第一行要正确。内容应该是“#!/bin/bash”或“#!/bin/sh”等;</a:t>
            </a:r>
            <a:endParaRPr lang="zh-CN" altLang="en-US" sz="2400"/>
          </a:p>
          <a:p>
            <a:r>
              <a:rPr lang="zh-CN" altLang="en-US" sz="2400"/>
              <a:t>（3）新添加命令的后台执行很必要，也就是说命令行末的“&amp;”是必须的。因为，假如添加的不是一个瞬间能够结束或永远不会结束的命令，将会导致后面的启动程序无法执行，从而导致系统无法正常启动。</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6.5  进程管理与调度命令</a:t>
            </a:r>
            <a:endParaRPr lang="zh-CN" altLang="en-US"/>
          </a:p>
        </p:txBody>
      </p:sp>
      <p:sp>
        <p:nvSpPr>
          <p:cNvPr id="3" name="内容占位符 2"/>
          <p:cNvSpPr>
            <a:spLocks noGrp="1"/>
          </p:cNvSpPr>
          <p:nvPr>
            <p:ph idx="1"/>
          </p:nvPr>
        </p:nvSpPr>
        <p:spPr/>
        <p:txBody>
          <a:bodyPr/>
          <a:lstStyle/>
          <a:p>
            <a:r>
              <a:rPr lang="zh-CN" altLang="en-US"/>
              <a:t>6.5.1  可执行文件的setuid、setgid权限和目录的sticky属性</a:t>
            </a:r>
            <a:endParaRPr lang="zh-CN" altLang="en-US"/>
          </a:p>
          <a:p>
            <a:r>
              <a:rPr lang="zh-CN" altLang="en-US"/>
              <a:t>6.5.2  进程管理与调度命令</a:t>
            </a:r>
            <a:endParaRPr lang="zh-CN" altLang="en-US"/>
          </a:p>
          <a:p>
            <a:r>
              <a:rPr lang="zh-CN" altLang="en-US"/>
              <a:t>6.5.3  改变进程的家目录（chroot）</a:t>
            </a:r>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6.5.1  可执行文件的setuid、setgid权限和目录的sticky属性</a:t>
            </a:r>
            <a:endParaRPr lang="zh-CN" altLang="en-US"/>
          </a:p>
        </p:txBody>
      </p:sp>
      <p:sp>
        <p:nvSpPr>
          <p:cNvPr id="3" name="内容占位符 2"/>
          <p:cNvSpPr>
            <a:spLocks noGrp="1"/>
          </p:cNvSpPr>
          <p:nvPr>
            <p:ph idx="1"/>
          </p:nvPr>
        </p:nvSpPr>
        <p:spPr/>
        <p:txBody>
          <a:bodyPr/>
          <a:lstStyle/>
          <a:p>
            <a:r>
              <a:rPr lang="zh-CN" altLang="en-US" sz="2800"/>
              <a:t>在UNIX/Linux系统中，用户级别和执行权力是相关的。但是有些工作，如修改/etc/passwd和/etc/shadow文件等，对于普通用户也是必需的，因为它要修改自己的密码，但是系统中这些文件对于普通用户是不允许有写操作的，于是出现了让普通用户通过某种机制行使超级用户权限的问题。</a:t>
            </a:r>
            <a:endParaRPr lang="zh-CN" altLang="en-US" sz="28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1．suid和sgid权限</a:t>
            </a:r>
            <a:endParaRPr lang="zh-CN" altLang="en-US">
              <a:sym typeface="+mn-ea"/>
            </a:endParaRPr>
          </a:p>
        </p:txBody>
      </p:sp>
      <p:sp>
        <p:nvSpPr>
          <p:cNvPr id="3" name="内容占位符 2"/>
          <p:cNvSpPr>
            <a:spLocks noGrp="1"/>
          </p:cNvSpPr>
          <p:nvPr>
            <p:ph idx="1"/>
          </p:nvPr>
        </p:nvSpPr>
        <p:spPr/>
        <p:txBody>
          <a:bodyPr/>
          <a:lstStyle/>
          <a:p>
            <a:r>
              <a:rPr lang="zh-CN" altLang="en-US"/>
              <a:t>1）概念</a:t>
            </a:r>
            <a:endParaRPr lang="zh-CN" altLang="en-US"/>
          </a:p>
          <a:p>
            <a:r>
              <a:rPr lang="zh-CN" altLang="en-US"/>
              <a:t>对于可执行文件，有些文件还有另外两个与执行有关的属性。</a:t>
            </a:r>
            <a:endParaRPr lang="zh-CN" altLang="en-US"/>
          </a:p>
          <a:p>
            <a:r>
              <a:rPr lang="zh-CN" altLang="en-US"/>
              <a:t>（1）设置用户ID权限：setuid/suid。</a:t>
            </a:r>
            <a:endParaRPr lang="zh-CN" altLang="en-US"/>
          </a:p>
          <a:p>
            <a:r>
              <a:rPr lang="zh-CN" altLang="en-US"/>
              <a:t>（2）设置组ID权限：setgid/sgid。</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6.1.3  Linux操作系统的启动</a:t>
            </a:r>
            <a:endParaRPr lang="zh-CN" altLang="en-US"/>
          </a:p>
        </p:txBody>
      </p:sp>
      <p:sp>
        <p:nvSpPr>
          <p:cNvPr id="3" name="内容占位符 2"/>
          <p:cNvSpPr>
            <a:spLocks noGrp="1"/>
          </p:cNvSpPr>
          <p:nvPr>
            <p:ph idx="1"/>
          </p:nvPr>
        </p:nvSpPr>
        <p:spPr/>
        <p:txBody>
          <a:bodyPr/>
          <a:lstStyle/>
          <a:p>
            <a:r>
              <a:rPr lang="zh-CN" altLang="zh-CN" sz="2400" dirty="0" smtClean="0"/>
              <a:t>Linux系统的启动是在其引导程序（引导块或逻辑引导扇区）被装入后</a:t>
            </a:r>
            <a:r>
              <a:rPr lang="zh-CN" altLang="en-US" sz="2400" dirty="0" smtClean="0"/>
              <a:t>，</a:t>
            </a:r>
            <a:r>
              <a:rPr lang="zh-CN" altLang="zh-CN" sz="2400" dirty="0" smtClean="0"/>
              <a:t>在该引导程序的控制下进行的。</a:t>
            </a:r>
            <a:endParaRPr lang="en-US" altLang="zh-CN" sz="2400" dirty="0" smtClean="0"/>
          </a:p>
          <a:p>
            <a:r>
              <a:rPr lang="zh-CN" altLang="zh-CN" sz="2400" dirty="0" smtClean="0"/>
              <a:t>首先初始化系统内部数据结构，如构造空闲缓冲区、区表结构、页表项等</a:t>
            </a:r>
            <a:r>
              <a:rPr lang="zh-CN" altLang="en-US" sz="2400" dirty="0" smtClean="0"/>
              <a:t>；</a:t>
            </a:r>
            <a:r>
              <a:rPr lang="zh-CN" altLang="zh-CN" sz="2400" dirty="0" smtClean="0"/>
              <a:t>然后将根文件系统安装到根“/”下，并创建0#进程、设置它的运行环境，至此系统的内核已经启动完成，但此时系统还不能做太多工作，至少还缺少与用户的交互部分。</a:t>
            </a:r>
            <a:r>
              <a:rPr lang="zh-CN" altLang="en-US" sz="2400" dirty="0" smtClean="0"/>
              <a:t>接着</a:t>
            </a:r>
            <a:r>
              <a:rPr lang="zh-CN" altLang="zh-CN" sz="2400" dirty="0" smtClean="0"/>
              <a:t>，系统继续引导，创建1#进程，然后由1#进程做进一步初始化工作，直到启动完毕，各种服务开始运行，终端用户可以登录。</a:t>
            </a:r>
            <a:endParaRPr lang="zh-CN" altLang="zh-CN" sz="2400" dirty="0" smtClean="0"/>
          </a:p>
          <a:p>
            <a:endParaRPr lang="zh-CN" altLang="zh-CN" sz="2400" dirty="0" smtClean="0"/>
          </a:p>
          <a:p>
            <a:endParaRPr lang="zh-CN" altLang="zh-CN"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可执行文件的setuid、setgid权限</a:t>
            </a:r>
            <a:endParaRPr lang="zh-CN" altLang="en-US" sz="4000"/>
          </a:p>
        </p:txBody>
      </p:sp>
      <p:sp>
        <p:nvSpPr>
          <p:cNvPr id="3" name="内容占位符 2"/>
          <p:cNvSpPr>
            <a:spLocks noGrp="1"/>
          </p:cNvSpPr>
          <p:nvPr>
            <p:ph idx="1"/>
          </p:nvPr>
        </p:nvSpPr>
        <p:spPr/>
        <p:txBody>
          <a:bodyPr/>
          <a:lstStyle/>
          <a:p>
            <a:r>
              <a:rPr lang="zh-CN" altLang="en-US" sz="2400">
                <a:sym typeface="+mn-ea"/>
              </a:rPr>
              <a:t>当一个程序具有suid属性时，它执行时的uid（有效uid）将是该程序所有者的uid，记为euid，而执行者的uid称为真实uid，记为ruid。此时，程序的执行者具有程序所有者的权限。</a:t>
            </a:r>
            <a:endParaRPr lang="zh-CN" altLang="en-US" sz="2400">
              <a:sym typeface="+mn-ea"/>
            </a:endParaRPr>
          </a:p>
          <a:p>
            <a:r>
              <a:rPr lang="zh-CN" altLang="en-US" sz="2400">
                <a:sym typeface="+mn-ea"/>
              </a:rPr>
              <a:t>当一个程序具有sgid属性时，它执行时的gid（有效gid）将是该程序的gid，记为egid，而执行者的gid称为真实gid，记为rgid。此时，程序的执行者具有程序所有者所在组的权限。</a:t>
            </a:r>
            <a:endParaRPr lang="zh-CN" altLang="en-US" sz="2400">
              <a:sym typeface="+mn-ea"/>
            </a:endParaRPr>
          </a:p>
          <a:p>
            <a:r>
              <a:rPr lang="zh-CN" altLang="en-US" sz="2400">
                <a:sym typeface="+mn-ea"/>
              </a:rPr>
              <a:t>suid和sgid属性只对二进制可执行文件有效，而对可执行的脚本文件无效。</a:t>
            </a:r>
            <a:endParaRPr lang="zh-CN" altLang="en-US" sz="2400">
              <a:sym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setuid、setgid权限说明</a:t>
            </a:r>
            <a:endParaRPr lang="zh-CN" altLang="en-US"/>
          </a:p>
        </p:txBody>
      </p:sp>
      <p:sp>
        <p:nvSpPr>
          <p:cNvPr id="3" name="内容占位符 2"/>
          <p:cNvSpPr>
            <a:spLocks noGrp="1"/>
          </p:cNvSpPr>
          <p:nvPr>
            <p:ph idx="1"/>
          </p:nvPr>
        </p:nvSpPr>
        <p:spPr/>
        <p:txBody>
          <a:bodyPr/>
          <a:p>
            <a:r>
              <a:rPr lang="zh-CN" altLang="en-US" sz="2800"/>
              <a:t>suid和sgid权限的存在可能会给某些程序的执行带来方便，因而权限被放大了，但这也是一种安全危险，因为过大的权力可能会给系统的安全带来隐患，因此具有这种权限的可执行二进制程序不宜太多。</a:t>
            </a:r>
            <a:endParaRPr lang="zh-CN" altLang="en-US" sz="2800"/>
          </a:p>
          <a:p>
            <a:r>
              <a:rPr lang="zh-CN" altLang="en-US" sz="2800"/>
              <a:t>常用的具有suid属性的程序有/bin/ping、/usr/bin/passwd、/usr/bin/newgrp、/usr/bin/at、/usr/bin/crontab和/usr/bin/sudo等被公用，但又必须具有较高权限的程序。</a:t>
            </a:r>
            <a:endParaRPr lang="zh-CN" altLang="en-US" sz="2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2）suid和sgid权限管理</a:t>
            </a:r>
            <a:endParaRPr lang="zh-CN" altLang="en-US"/>
          </a:p>
        </p:txBody>
      </p:sp>
      <p:sp>
        <p:nvSpPr>
          <p:cNvPr id="3" name="内容占位符 2"/>
          <p:cNvSpPr>
            <a:spLocks noGrp="1"/>
          </p:cNvSpPr>
          <p:nvPr>
            <p:ph idx="1"/>
          </p:nvPr>
        </p:nvSpPr>
        <p:spPr/>
        <p:txBody>
          <a:bodyPr/>
          <a:lstStyle/>
          <a:p>
            <a:r>
              <a:rPr lang="zh-CN" altLang="en-US" sz="2800"/>
              <a:t>按照文件的权限，若用八进制表示，则它的u、g、o的读、写和执行权限可分别表示为400、40、4，200、20、2和100、10、1，对应于suid和sgid的权限则为4000和2000。</a:t>
            </a:r>
            <a:endParaRPr lang="zh-CN" altLang="en-US" sz="2800"/>
          </a:p>
          <a:p>
            <a:r>
              <a:rPr lang="zh-CN" altLang="en-US" sz="2800"/>
              <a:t>suid和sgid对应的权限也是用chmod来管理的。</a:t>
            </a:r>
            <a:endParaRPr lang="zh-CN" altLang="en-US" sz="2800"/>
          </a:p>
          <a:p>
            <a:r>
              <a:rPr lang="zh-CN" altLang="en-US" sz="2800"/>
              <a:t>设myp1、myp2、myp3的权限分别为-rwxr-xr-x(755)、-rwxrwxr-x(775)和-rwxrwxrwx(777)，则可用以下方法设置suid和sgid的权限。</a:t>
            </a:r>
            <a:endParaRPr lang="zh-CN" altLang="en-US" sz="28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管理示例</a:t>
            </a:r>
            <a:endParaRPr lang="zh-CN" altLang="en-US"/>
          </a:p>
        </p:txBody>
      </p:sp>
      <p:sp>
        <p:nvSpPr>
          <p:cNvPr id="3" name="内容占位符 2"/>
          <p:cNvSpPr>
            <a:spLocks noGrp="1"/>
          </p:cNvSpPr>
          <p:nvPr>
            <p:ph idx="1"/>
          </p:nvPr>
        </p:nvSpPr>
        <p:spPr>
          <a:xfrm>
            <a:off x="685800" y="1765935"/>
            <a:ext cx="7772400" cy="4114800"/>
          </a:xfrm>
        </p:spPr>
        <p:txBody>
          <a:bodyPr/>
          <a:lstStyle/>
          <a:p>
            <a:r>
              <a:rPr lang="zh-CN" altLang="en-US" sz="2400">
                <a:sym typeface="+mn-ea"/>
              </a:rPr>
              <a:t>（1）字符方式</a:t>
            </a:r>
            <a:endParaRPr lang="zh-CN" altLang="en-US" sz="2400">
              <a:sym typeface="+mn-ea"/>
            </a:endParaRPr>
          </a:p>
          <a:p>
            <a:r>
              <a:rPr lang="en-US" altLang="zh-CN" sz="2400">
                <a:sym typeface="+mn-ea"/>
              </a:rPr>
              <a:t>#</a:t>
            </a:r>
            <a:r>
              <a:rPr lang="zh-CN" altLang="en-US" sz="2400">
                <a:sym typeface="+mn-ea"/>
              </a:rPr>
              <a:t>#为myp1设置suid。修改后的权限为rwsr-xr-x</a:t>
            </a:r>
            <a:endParaRPr lang="zh-CN" altLang="en-US" sz="2400">
              <a:sym typeface="+mn-ea"/>
            </a:endParaRPr>
          </a:p>
          <a:p>
            <a:pPr lvl="1"/>
            <a:r>
              <a:rPr lang="zh-CN" altLang="en-US" sz="2100">
                <a:sym typeface="+mn-ea"/>
              </a:rPr>
              <a:t>#chmod u+s myp1</a:t>
            </a:r>
            <a:endParaRPr lang="zh-CN" altLang="en-US" sz="2100">
              <a:sym typeface="+mn-ea"/>
            </a:endParaRPr>
          </a:p>
          <a:p>
            <a:r>
              <a:rPr lang="en-US" altLang="zh-CN" sz="2400">
                <a:sym typeface="+mn-ea"/>
              </a:rPr>
              <a:t>#</a:t>
            </a:r>
            <a:r>
              <a:rPr lang="zh-CN" altLang="en-US" sz="2400">
                <a:sym typeface="+mn-ea"/>
              </a:rPr>
              <a:t>#为myp2设置sgid。修改后的权限为rwxrwsr-x</a:t>
            </a:r>
            <a:endParaRPr lang="zh-CN" altLang="en-US" sz="2400">
              <a:sym typeface="+mn-ea"/>
            </a:endParaRPr>
          </a:p>
          <a:p>
            <a:pPr lvl="1"/>
            <a:r>
              <a:rPr lang="zh-CN" altLang="en-US" sz="2100">
                <a:sym typeface="+mn-ea"/>
              </a:rPr>
              <a:t>#chmod g+s myp2</a:t>
            </a:r>
            <a:endParaRPr lang="zh-CN" altLang="en-US" sz="2100">
              <a:sym typeface="+mn-ea"/>
            </a:endParaRPr>
          </a:p>
          <a:p>
            <a:r>
              <a:rPr lang="en-US" altLang="zh-CN" sz="2400">
                <a:sym typeface="+mn-ea"/>
              </a:rPr>
              <a:t>#</a:t>
            </a:r>
            <a:r>
              <a:rPr lang="zh-CN" altLang="en-US" sz="2400">
                <a:sym typeface="+mn-ea"/>
              </a:rPr>
              <a:t>#为myp3同时设置suid和sgid。修改后的权限为rwsrwsrwx</a:t>
            </a:r>
            <a:endParaRPr lang="zh-CN" altLang="en-US" sz="2400">
              <a:sym typeface="+mn-ea"/>
            </a:endParaRPr>
          </a:p>
          <a:p>
            <a:pPr lvl="1"/>
            <a:r>
              <a:rPr lang="zh-CN" altLang="en-US" sz="2100">
                <a:sym typeface="+mn-ea"/>
              </a:rPr>
              <a:t>#chmod ug+s myp3</a:t>
            </a:r>
            <a:endParaRPr lang="zh-CN" altLang="en-US" sz="2100">
              <a:sym typeface="+mn-ea"/>
            </a:endParaRPr>
          </a:p>
          <a:p>
            <a:r>
              <a:rPr lang="zh-CN" altLang="en-US" sz="2400">
                <a:sym typeface="+mn-ea"/>
              </a:rPr>
              <a:t>（2）数字方法</a:t>
            </a:r>
            <a:endParaRPr lang="zh-CN" altLang="en-US" sz="2400">
              <a:sym typeface="+mn-ea"/>
            </a:endParaRPr>
          </a:p>
          <a:p>
            <a:pPr lvl="1"/>
            <a:r>
              <a:rPr lang="zh-CN" altLang="en-US" sz="2100">
                <a:sym typeface="+mn-ea"/>
              </a:rPr>
              <a:t>#chmod 4755 myp1	#为myp1设置suid</a:t>
            </a:r>
            <a:endParaRPr lang="zh-CN" altLang="en-US" sz="2100">
              <a:sym typeface="+mn-ea"/>
            </a:endParaRPr>
          </a:p>
          <a:p>
            <a:pPr lvl="1"/>
            <a:r>
              <a:rPr lang="zh-CN" altLang="en-US" sz="2100">
                <a:sym typeface="+mn-ea"/>
              </a:rPr>
              <a:t>#chmod 2775 myp2	#为myp2设置sgid</a:t>
            </a:r>
            <a:endParaRPr lang="zh-CN" altLang="en-US" sz="2100">
              <a:sym typeface="+mn-ea"/>
            </a:endParaRPr>
          </a:p>
          <a:p>
            <a:pPr lvl="1"/>
            <a:r>
              <a:rPr lang="zh-CN" altLang="en-US" sz="2100">
                <a:sym typeface="+mn-ea"/>
              </a:rPr>
              <a:t>#chmod 6777 myp3	#为myp3同时设置suid和sgid</a:t>
            </a:r>
            <a:endParaRPr lang="zh-CN" altLang="en-US" sz="2100">
              <a:sym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2．sticky位</a:t>
            </a:r>
            <a:endParaRPr lang="zh-CN" altLang="en-US"/>
          </a:p>
        </p:txBody>
      </p:sp>
      <p:sp>
        <p:nvSpPr>
          <p:cNvPr id="3" name="内容占位符 2"/>
          <p:cNvSpPr>
            <a:spLocks noGrp="1"/>
          </p:cNvSpPr>
          <p:nvPr>
            <p:ph idx="1"/>
          </p:nvPr>
        </p:nvSpPr>
        <p:spPr>
          <a:xfrm>
            <a:off x="685800" y="1909445"/>
            <a:ext cx="7772400" cy="4114800"/>
          </a:xfrm>
        </p:spPr>
        <p:txBody>
          <a:bodyPr/>
          <a:lstStyle/>
          <a:p>
            <a:r>
              <a:rPr lang="zh-CN" altLang="en-US" sz="2400"/>
              <a:t>在4位八进制权限的最高1位所表示的3位二进制中，已经被suid和sgid占去高2位，还剩下最后1位，它可以用来描述目录或文件的另一个属性。当用于描述目录时，称为限制删除位（restricted deletion flag），用于描述可执行文件时，称为粘着位（sticky bit）。为了描述方便，我们把它统一称为sticky位或sticky权限。</a:t>
            </a:r>
            <a:endParaRPr lang="zh-CN" altLang="en-US" sz="2400"/>
          </a:p>
          <a:p>
            <a:r>
              <a:rPr lang="zh-CN" altLang="en-US" sz="2400"/>
              <a:t>当一个目录具有sticky权限时，它内部的文件只能被它的所有者或超级用户删除、更名或移动。</a:t>
            </a:r>
            <a:endParaRPr lang="zh-CN" altLang="en-US" sz="2400"/>
          </a:p>
          <a:p>
            <a:r>
              <a:rPr lang="zh-CN" altLang="en-US" sz="2400"/>
              <a:t>设置sticky位的目录有/tmp、/usr/tmp和/var/spool/uucppublic等被公共使用者。</a:t>
            </a:r>
            <a:endParaRPr lang="zh-CN" altLang="en-US" sz="24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2）sticky属性管理</a:t>
            </a:r>
            <a:endParaRPr lang="zh-CN" altLang="en-US"/>
          </a:p>
        </p:txBody>
      </p:sp>
      <p:sp>
        <p:nvSpPr>
          <p:cNvPr id="3" name="内容占位符 2"/>
          <p:cNvSpPr>
            <a:spLocks noGrp="1"/>
          </p:cNvSpPr>
          <p:nvPr>
            <p:ph idx="1"/>
          </p:nvPr>
        </p:nvSpPr>
        <p:spPr/>
        <p:txBody>
          <a:bodyPr/>
          <a:lstStyle/>
          <a:p>
            <a:r>
              <a:rPr lang="zh-CN" altLang="en-US" sz="2800">
                <a:sym typeface="+mn-ea"/>
              </a:rPr>
              <a:t>sticky位的属性值为1000，可通过chmod命令设置。</a:t>
            </a:r>
            <a:endParaRPr lang="zh-CN" altLang="en-US" sz="2800">
              <a:sym typeface="+mn-ea"/>
            </a:endParaRPr>
          </a:p>
          <a:p>
            <a:r>
              <a:rPr lang="zh-CN" altLang="en-US" sz="2800">
                <a:sym typeface="+mn-ea"/>
              </a:rPr>
              <a:t>设有目录mydir和文件myfile的权限为755，则可通过以下方法来设置它的sticky位。</a:t>
            </a:r>
            <a:endParaRPr lang="zh-CN" altLang="en-US" sz="2800">
              <a:sym typeface="+mn-ea"/>
            </a:endParaRPr>
          </a:p>
          <a:p>
            <a:r>
              <a:rPr lang="en-US" altLang="zh-CN" sz="2800">
                <a:sym typeface="+mn-ea"/>
              </a:rPr>
              <a:t>#</a:t>
            </a:r>
            <a:r>
              <a:rPr lang="zh-CN" altLang="en-US" sz="2800">
                <a:sym typeface="+mn-ea"/>
              </a:rPr>
              <a:t>#字符方式。修改后的权限为1755或rwxr-xr-t</a:t>
            </a:r>
            <a:endParaRPr lang="zh-CN" altLang="en-US" sz="2800">
              <a:sym typeface="+mn-ea"/>
            </a:endParaRPr>
          </a:p>
          <a:p>
            <a:pPr lvl="1"/>
            <a:r>
              <a:rPr lang="zh-CN" altLang="en-US" sz="2450">
                <a:sym typeface="+mn-ea"/>
              </a:rPr>
              <a:t># chmod +t mydir myfile</a:t>
            </a:r>
            <a:endParaRPr lang="zh-CN" altLang="en-US" sz="2450">
              <a:sym typeface="+mn-ea"/>
            </a:endParaRPr>
          </a:p>
          <a:p>
            <a:r>
              <a:rPr lang="en-US" altLang="zh-CN" sz="2800">
                <a:sym typeface="+mn-ea"/>
              </a:rPr>
              <a:t>#</a:t>
            </a:r>
            <a:r>
              <a:rPr lang="zh-CN" altLang="en-US" sz="2800">
                <a:sym typeface="+mn-ea"/>
              </a:rPr>
              <a:t>#数字方式</a:t>
            </a:r>
            <a:endParaRPr lang="zh-CN" altLang="en-US" sz="2800">
              <a:sym typeface="+mn-ea"/>
            </a:endParaRPr>
          </a:p>
          <a:p>
            <a:pPr lvl="1"/>
            <a:r>
              <a:rPr lang="zh-CN" altLang="en-US" sz="2450">
                <a:sym typeface="+mn-ea"/>
              </a:rPr>
              <a:t># chmod 1755 mydir myfile</a:t>
            </a:r>
            <a:endParaRPr lang="zh-CN" altLang="en-US" sz="2450">
              <a:sym typeface="+mn-ea"/>
            </a:endParaRPr>
          </a:p>
          <a:p>
            <a:endParaRPr lang="zh-CN" altLang="en-US" sz="2800">
              <a:sym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345" y="404495"/>
            <a:ext cx="8307070" cy="1151890"/>
          </a:xfrm>
        </p:spPr>
        <p:txBody>
          <a:bodyPr/>
          <a:lstStyle/>
          <a:p>
            <a:r>
              <a:rPr lang="zh-CN" altLang="en-US" sz="4000">
                <a:sym typeface="+mn-ea"/>
              </a:rPr>
              <a:t>3．对suid</a:t>
            </a:r>
            <a:r>
              <a:rPr lang="en-US" altLang="zh-CN" sz="4000">
                <a:sym typeface="+mn-ea"/>
              </a:rPr>
              <a:t>,</a:t>
            </a:r>
            <a:r>
              <a:rPr lang="zh-CN" altLang="en-US" sz="4000">
                <a:sym typeface="+mn-ea"/>
              </a:rPr>
              <a:t>sgid和</a:t>
            </a:r>
            <a:r>
              <a:rPr lang="en-US" altLang="zh-CN" sz="4000">
                <a:sym typeface="+mn-ea"/>
              </a:rPr>
              <a:t>sticky</a:t>
            </a:r>
            <a:r>
              <a:rPr lang="zh-CN" altLang="en-US" sz="4000">
                <a:sym typeface="+mn-ea"/>
              </a:rPr>
              <a:t>权限文件查找</a:t>
            </a:r>
            <a:endParaRPr lang="zh-CN" altLang="en-US" sz="4000"/>
          </a:p>
        </p:txBody>
      </p:sp>
      <p:sp>
        <p:nvSpPr>
          <p:cNvPr id="3" name="内容占位符 2"/>
          <p:cNvSpPr>
            <a:spLocks noGrp="1"/>
          </p:cNvSpPr>
          <p:nvPr>
            <p:ph idx="1"/>
          </p:nvPr>
        </p:nvSpPr>
        <p:spPr/>
        <p:txBody>
          <a:bodyPr/>
          <a:lstStyle/>
          <a:p>
            <a:r>
              <a:rPr lang="zh-CN" altLang="en-US" sz="2400" dirty="0">
                <a:sym typeface="+mn-ea"/>
              </a:rPr>
              <a:t># find / -perm /1000 -print	#仅查找具有sticky位者</a:t>
            </a:r>
            <a:endParaRPr lang="zh-CN" altLang="en-US" sz="2400" dirty="0">
              <a:sym typeface="+mn-ea"/>
            </a:endParaRPr>
          </a:p>
          <a:p>
            <a:r>
              <a:rPr lang="zh-CN" altLang="en-US" sz="2400" dirty="0">
                <a:sym typeface="+mn-ea"/>
              </a:rPr>
              <a:t># find / -perm /2000 -print	#仅查找具有sgid权限者</a:t>
            </a:r>
            <a:endParaRPr lang="zh-CN" altLang="en-US" sz="2400" dirty="0">
              <a:sym typeface="+mn-ea"/>
            </a:endParaRPr>
          </a:p>
          <a:p>
            <a:r>
              <a:rPr lang="zh-CN" altLang="en-US" sz="2400" dirty="0">
                <a:sym typeface="+mn-ea"/>
              </a:rPr>
              <a:t># find / -perm /4000 -print	#仅查找具有suid权限者</a:t>
            </a:r>
            <a:endParaRPr lang="zh-CN" altLang="en-US" sz="2400" dirty="0">
              <a:sym typeface="+mn-ea"/>
            </a:endParaRPr>
          </a:p>
          <a:p>
            <a:r>
              <a:rPr lang="zh-CN" altLang="en-US" sz="2400" dirty="0">
                <a:sym typeface="+mn-ea"/>
              </a:rPr>
              <a:t># find / -perm /6000 -print	#仅查找具有suid和sgid的权限者</a:t>
            </a:r>
            <a:endParaRPr lang="zh-CN" altLang="en-US" sz="2400" dirty="0">
              <a:sym typeface="+mn-ea"/>
            </a:endParaRPr>
          </a:p>
          <a:p>
            <a:r>
              <a:rPr lang="zh-CN" altLang="en-US" sz="2400" dirty="0">
                <a:sym typeface="+mn-ea"/>
              </a:rPr>
              <a:t># find / -perm /7000 -print	#查找具有suid、sgid和sticky的权限者</a:t>
            </a:r>
            <a:endParaRPr lang="zh-CN" altLang="en-US" sz="2400" dirty="0">
              <a:sym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4. </a:t>
            </a:r>
            <a:r>
              <a:rPr lang="zh-CN" altLang="en-US" sz="4000">
                <a:sym typeface="+mn-ea"/>
              </a:rPr>
              <a:t>对setuid、setgid和sticky的说明</a:t>
            </a:r>
            <a:endParaRPr lang="zh-CN" altLang="en-US" sz="4000"/>
          </a:p>
        </p:txBody>
      </p:sp>
      <p:sp>
        <p:nvSpPr>
          <p:cNvPr id="3" name="内容占位符 2"/>
          <p:cNvSpPr>
            <a:spLocks noGrp="1"/>
          </p:cNvSpPr>
          <p:nvPr>
            <p:ph idx="1"/>
          </p:nvPr>
        </p:nvSpPr>
        <p:spPr/>
        <p:txBody>
          <a:bodyPr/>
          <a:lstStyle/>
          <a:p>
            <a:r>
              <a:rPr lang="zh-CN" altLang="en-US"/>
              <a:t>当对一个在执行位没有权限的文件添加suid、sgid和sticky权限时，相关对应的字符表示不是s和t，而是S和T。</a:t>
            </a:r>
            <a:endParaRPr lang="zh-CN" altLang="en-US"/>
          </a:p>
          <a:p>
            <a:r>
              <a:rPr lang="zh-CN" altLang="en-US"/>
              <a:t>比如，root用户有一个名为x的文件，其他权限为644（rw-r--r--），在执行</a:t>
            </a:r>
            <a:endParaRPr lang="zh-CN" altLang="en-US"/>
          </a:p>
          <a:p>
            <a:pPr lvl="1"/>
            <a:r>
              <a:rPr lang="zh-CN" altLang="en-US"/>
              <a:t># chmod +s,+t x</a:t>
            </a:r>
            <a:endParaRPr lang="zh-CN" altLang="en-US"/>
          </a:p>
          <a:p>
            <a:r>
              <a:rPr lang="zh-CN" altLang="en-US"/>
              <a:t>命令后，其权限为7644，符号表示为rwSr-Sr-T。用户可使用ls -l  x查看其权限。</a:t>
            </a:r>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6.5.2  进程管理与调度命令</a:t>
            </a:r>
            <a:endParaRPr lang="zh-CN" altLang="en-US"/>
          </a:p>
        </p:txBody>
      </p:sp>
      <p:sp>
        <p:nvSpPr>
          <p:cNvPr id="3" name="内容占位符 2"/>
          <p:cNvSpPr>
            <a:spLocks noGrp="1"/>
          </p:cNvSpPr>
          <p:nvPr>
            <p:ph idx="1"/>
          </p:nvPr>
        </p:nvSpPr>
        <p:spPr/>
        <p:txBody>
          <a:bodyPr/>
          <a:lstStyle/>
          <a:p>
            <a:r>
              <a:rPr lang="zh-CN" altLang="en-US"/>
              <a:t>1．按名称向进程发信号或终止进程的执行（killall）</a:t>
            </a:r>
            <a:endParaRPr lang="zh-CN" altLang="en-US"/>
          </a:p>
          <a:p>
            <a:r>
              <a:rPr lang="zh-CN" altLang="en-US">
                <a:sym typeface="+mn-ea"/>
              </a:rPr>
              <a:t>2．根据进程名等属性查找进程和发送信号（pgrep/pkill）</a:t>
            </a:r>
            <a:endParaRPr lang="zh-CN" altLang="en-US"/>
          </a:p>
          <a:p>
            <a:r>
              <a:rPr lang="zh-CN" altLang="en-US">
                <a:sym typeface="+mn-ea"/>
              </a:rPr>
              <a:t>3．确定使用指定文件或文件系统的进程（fuser）</a:t>
            </a:r>
            <a:endParaRPr lang="zh-CN" altLang="en-US"/>
          </a:p>
          <a:p>
            <a:r>
              <a:rPr lang="en-US" altLang="zh-CN">
                <a:sym typeface="+mn-ea"/>
              </a:rPr>
              <a:t>4</a:t>
            </a:r>
            <a:r>
              <a:rPr lang="zh-CN" altLang="en-US">
                <a:sym typeface="+mn-ea"/>
              </a:rPr>
              <a:t>．设置进程的优先级（nice）</a:t>
            </a:r>
            <a:endParaRPr lang="zh-CN" altLang="en-US"/>
          </a:p>
          <a:p>
            <a:r>
              <a:rPr lang="en-US" altLang="zh-CN">
                <a:sym typeface="+mn-ea"/>
              </a:rPr>
              <a:t>5</a:t>
            </a:r>
            <a:r>
              <a:rPr lang="zh-CN" altLang="en-US">
                <a:sym typeface="+mn-ea"/>
              </a:rPr>
              <a:t>．改变正在运行进程的优先级（renice）</a:t>
            </a:r>
            <a:endParaRPr lang="zh-CN" altLang="en-US"/>
          </a:p>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1．按名称向进程发信号或终止进程的执行（killall）</a:t>
            </a:r>
            <a:endParaRPr lang="zh-CN" altLang="en-US"/>
          </a:p>
        </p:txBody>
      </p:sp>
      <p:sp>
        <p:nvSpPr>
          <p:cNvPr id="3" name="内容占位符 2"/>
          <p:cNvSpPr>
            <a:spLocks noGrp="1"/>
          </p:cNvSpPr>
          <p:nvPr>
            <p:ph idx="1"/>
          </p:nvPr>
        </p:nvSpPr>
        <p:spPr/>
        <p:txBody>
          <a:bodyPr/>
          <a:lstStyle/>
          <a:p>
            <a:r>
              <a:rPr lang="zh-CN" altLang="en-US" sz="2800"/>
              <a:t>1）功能及用法</a:t>
            </a:r>
            <a:endParaRPr lang="zh-CN" altLang="en-US" sz="2800"/>
          </a:p>
          <a:p>
            <a:r>
              <a:rPr lang="zh-CN" altLang="en-US" sz="2800">
                <a:sym typeface="+mn-ea"/>
              </a:rPr>
              <a:t>killall是另一个用来向指定进程发信号或终止进程的命令，它不像kill使用进程的PID作为操作对象，而是使用进程名。由于在系统中可能有多个同名进程同时运行，因此使用killall终止进程时可能会有扩大化的问题。其用法为：</a:t>
            </a:r>
            <a:endParaRPr lang="zh-CN" altLang="en-US" sz="2800"/>
          </a:p>
          <a:p>
            <a:pPr lvl="1"/>
            <a:r>
              <a:rPr lang="zh-CN" altLang="en-US" sz="2450">
                <a:sym typeface="+mn-ea"/>
              </a:rPr>
              <a:t>killall [-e] [-g] [-i] [-q] [-v] [-w] [-V] [-s sig] [--] name …</a:t>
            </a:r>
            <a:endParaRPr lang="zh-CN" altLang="en-US" sz="2450"/>
          </a:p>
          <a:p>
            <a:pPr lvl="1"/>
            <a:r>
              <a:rPr lang="zh-CN" altLang="en-US" sz="2450">
                <a:sym typeface="+mn-ea"/>
              </a:rPr>
              <a:t>killall -l</a:t>
            </a:r>
            <a:endParaRPr lang="zh-CN" altLang="en-US" sz="2450"/>
          </a:p>
          <a:p>
            <a:r>
              <a:rPr lang="zh-CN" altLang="en-US" sz="2800">
                <a:sym typeface="+mn-ea"/>
              </a:rPr>
              <a:t>killall发送的信号可以是信号名或值。</a:t>
            </a:r>
            <a:endParaRPr lang="zh-CN"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err="1" smtClean="0">
                <a:sym typeface="+mn-ea"/>
              </a:rPr>
              <a:t>系统启动</a:t>
            </a:r>
            <a:r>
              <a:rPr lang="zh-CN" altLang="en-US" sz="3600" dirty="0" smtClean="0">
                <a:sym typeface="+mn-ea"/>
              </a:rPr>
              <a:t>与进程树的形成</a:t>
            </a:r>
            <a:endParaRPr lang="zh-CN" altLang="en-US" dirty="0"/>
          </a:p>
        </p:txBody>
      </p:sp>
      <p:sp>
        <p:nvSpPr>
          <p:cNvPr id="3" name="内容占位符 2"/>
          <p:cNvSpPr>
            <a:spLocks noGrp="1"/>
          </p:cNvSpPr>
          <p:nvPr>
            <p:ph idx="1"/>
          </p:nvPr>
        </p:nvSpPr>
        <p:spPr>
          <a:xfrm>
            <a:off x="685800" y="1981200"/>
            <a:ext cx="4218940" cy="4114800"/>
          </a:xfrm>
        </p:spPr>
        <p:txBody>
          <a:bodyPr/>
          <a:lstStyle/>
          <a:p>
            <a:r>
              <a:rPr lang="zh-CN" altLang="zh-CN" sz="2400" dirty="0" smtClean="0">
                <a:sym typeface="+mn-ea"/>
              </a:rPr>
              <a:t>1#进程继续初始化过程是按照初始化配置文件进行的</a:t>
            </a:r>
            <a:r>
              <a:rPr lang="zh-CN" altLang="en-US" sz="2400" dirty="0" smtClean="0">
                <a:sym typeface="+mn-ea"/>
              </a:rPr>
              <a:t>（</a:t>
            </a:r>
            <a:r>
              <a:rPr lang="zh-CN" altLang="zh-CN" sz="2400" dirty="0" smtClean="0">
                <a:sym typeface="+mn-ea"/>
              </a:rPr>
              <a:t>这个配置文件在早期时为/etc/inittab，现在在不同系统中已经有了各自的变化。</a:t>
            </a:r>
            <a:r>
              <a:rPr lang="zh-CN" altLang="en-US" sz="2400" dirty="0" smtClean="0">
                <a:sym typeface="+mn-ea"/>
              </a:rPr>
              <a:t>）</a:t>
            </a:r>
            <a:r>
              <a:rPr lang="zh-CN" altLang="zh-CN" sz="2400" dirty="0" smtClean="0">
                <a:sym typeface="+mn-ea"/>
              </a:rPr>
              <a:t>启动配置文件的内容用于规定启动哪些服务或管理进程，为设定终端生成登录子进程，然后等待用户在终端上登录，整个启动过程如图所示。</a:t>
            </a:r>
            <a:endParaRPr lang="zh-CN" altLang="zh-CN" sz="2400" dirty="0" smtClean="0"/>
          </a:p>
          <a:p>
            <a:endParaRPr lang="zh-CN" altLang="en-US" dirty="0"/>
          </a:p>
        </p:txBody>
      </p:sp>
      <p:pic>
        <p:nvPicPr>
          <p:cNvPr id="4" name="图片 -2147482624" descr="6t1"/>
          <p:cNvPicPr>
            <a:picLocks noChangeAspect="1"/>
          </p:cNvPicPr>
          <p:nvPr/>
        </p:nvPicPr>
        <p:blipFill>
          <a:blip r:embed="rId1"/>
          <a:stretch>
            <a:fillRect/>
          </a:stretch>
        </p:blipFill>
        <p:spPr>
          <a:xfrm>
            <a:off x="5062855" y="2190750"/>
            <a:ext cx="3648710" cy="2957195"/>
          </a:xfrm>
          <a:prstGeom prst="rect">
            <a:avLst/>
          </a:prstGeom>
          <a:noFill/>
          <a:ln w="9525">
            <a:noFill/>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a:xfrm>
            <a:off x="685800" y="1981200"/>
            <a:ext cx="7772400" cy="969645"/>
          </a:xfrm>
        </p:spPr>
        <p:txBody>
          <a:bodyPr/>
          <a:lstStyle/>
          <a:p>
            <a:endParaRPr lang="zh-CN" altLang="en-US"/>
          </a:p>
        </p:txBody>
      </p:sp>
      <p:graphicFrame>
        <p:nvGraphicFramePr>
          <p:cNvPr id="5" name="表格 4"/>
          <p:cNvGraphicFramePr/>
          <p:nvPr>
            <p:custDataLst>
              <p:tags r:id="rId1"/>
            </p:custDataLst>
          </p:nvPr>
        </p:nvGraphicFramePr>
        <p:xfrm>
          <a:off x="389255" y="1882140"/>
          <a:ext cx="8270875" cy="4347210"/>
        </p:xfrm>
        <a:graphic>
          <a:graphicData uri="http://schemas.openxmlformats.org/drawingml/2006/table">
            <a:tbl>
              <a:tblPr firstRow="1" bandRow="1">
                <a:tableStyleId>{5940675A-B579-460E-94D1-54222C63F5DA}</a:tableStyleId>
              </a:tblPr>
              <a:tblGrid>
                <a:gridCol w="1050290"/>
                <a:gridCol w="3428365"/>
                <a:gridCol w="812800"/>
                <a:gridCol w="2979420"/>
              </a:tblGrid>
              <a:tr h="621030">
                <a:tc>
                  <a:txBody>
                    <a:bodyPr/>
                    <a:p>
                      <a:pPr indent="0" algn="ctr">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意</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义</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意</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义</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Calibri" panose="020F0502020204030204" charset="0"/>
                          <a:cs typeface="Calibri" panose="020F0502020204030204" charset="0"/>
                        </a:rPr>
                        <a:t>name</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进程名</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信号接收者</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列</a:t>
                      </a:r>
                      <a:r>
                        <a:rPr lang="en-US" sz="1600" b="0">
                          <a:latin typeface="宋体" panose="02010600030101010101" pitchFamily="2" charset="-122"/>
                          <a:ea typeface="宋体" panose="02010600030101010101" pitchFamily="2" charset="-122"/>
                          <a:cs typeface="宋体" panose="02010600030101010101" pitchFamily="2" charset="-122"/>
                        </a:rPr>
                        <a:t>出</a:t>
                      </a:r>
                      <a:r>
                        <a:rPr lang="en-US" sz="1600" b="0">
                          <a:latin typeface="Calibri" panose="020F0502020204030204" charset="0"/>
                          <a:cs typeface="Calibri" panose="020F0502020204030204" charset="0"/>
                        </a:rPr>
                        <a:t>可用信号</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-i</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交互式工作，终止进程前需要用户确认</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忽略大小写</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终止指定所属组内的所有进程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-u</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指定用户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-q</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安静模式，当不存在指定进程时也不报错</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指定信号</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精确匹配进程名（默认15个字符后不再区分）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报告信号是否发送成功</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-w</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等待所有被杀进程结束</a:t>
                      </a:r>
                      <a:r>
                        <a:rPr lang="en-US" sz="1600" b="0">
                          <a:latin typeface="宋体" panose="02010600030101010101" pitchFamily="2" charset="-122"/>
                          <a:ea typeface="宋体" panose="02010600030101010101" pitchFamily="2" charset="-122"/>
                          <a:cs typeface="宋体" panose="02010600030101010101" pitchFamily="2" charset="-122"/>
                        </a:rPr>
                        <a:t>。可能</a:t>
                      </a:r>
                      <a:r>
                        <a:rPr lang="en-US" sz="1600" b="0">
                          <a:latin typeface="Calibri" panose="020F0502020204030204" charset="0"/>
                          <a:cs typeface="Calibri" panose="020F0502020204030204" charset="0"/>
                        </a:rPr>
                        <a:t>会无限等待</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-r</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把name作为扩展的正则表达式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3）使用示例</a:t>
            </a:r>
            <a:endParaRPr lang="zh-CN" altLang="en-US"/>
          </a:p>
        </p:txBody>
      </p:sp>
      <p:sp>
        <p:nvSpPr>
          <p:cNvPr id="3" name="内容占位符 2"/>
          <p:cNvSpPr>
            <a:spLocks noGrp="1"/>
          </p:cNvSpPr>
          <p:nvPr>
            <p:ph idx="1"/>
          </p:nvPr>
        </p:nvSpPr>
        <p:spPr/>
        <p:txBody>
          <a:bodyPr/>
          <a:lstStyle/>
          <a:p>
            <a:r>
              <a:rPr lang="zh-CN" altLang="en-US" sz="2800"/>
              <a:t># killall -l		#查询可用信号</a:t>
            </a:r>
            <a:endParaRPr lang="zh-CN" altLang="en-US" sz="2800"/>
          </a:p>
          <a:p>
            <a:r>
              <a:rPr lang="zh-CN" altLang="en-US" sz="2800"/>
              <a:t># killall man	#终止所有名为man的进程</a:t>
            </a:r>
            <a:endParaRPr lang="zh-CN" altLang="en-US" sz="2800"/>
          </a:p>
          <a:p>
            <a:r>
              <a:rPr lang="en-US" altLang="zh-CN" sz="2800">
                <a:sym typeface="+mn-ea"/>
              </a:rPr>
              <a:t>#</a:t>
            </a:r>
            <a:r>
              <a:rPr lang="zh-CN" altLang="en-US" sz="2800">
                <a:sym typeface="+mn-ea"/>
              </a:rPr>
              <a:t>#终止所有名为bash的进程，将造成所有终端用户退出系统</a:t>
            </a:r>
            <a:endParaRPr lang="zh-CN" altLang="en-US" sz="2800"/>
          </a:p>
          <a:p>
            <a:r>
              <a:rPr lang="zh-CN" altLang="en-US" sz="2800"/>
              <a:t># killall -9 bash</a:t>
            </a:r>
            <a:endParaRPr lang="zh-CN" altLang="en-US" sz="2800"/>
          </a:p>
          <a:p>
            <a:endParaRPr lang="zh-CN" altLang="en-US" sz="280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2．根据进程名等属性查找进程和发送信号（pgrep/pkill）</a:t>
            </a:r>
            <a:endParaRPr lang="zh-CN" altLang="en-US"/>
          </a:p>
        </p:txBody>
      </p:sp>
      <p:sp>
        <p:nvSpPr>
          <p:cNvPr id="3" name="内容占位符 2"/>
          <p:cNvSpPr>
            <a:spLocks noGrp="1"/>
          </p:cNvSpPr>
          <p:nvPr>
            <p:ph idx="1"/>
          </p:nvPr>
        </p:nvSpPr>
        <p:spPr/>
        <p:txBody>
          <a:bodyPr/>
          <a:lstStyle/>
          <a:p>
            <a:r>
              <a:rPr lang="zh-CN" altLang="en-US" sz="2400"/>
              <a:t>功能是在系统内部查找满足指定指标的进程，并按格式要求输出搜索到进程的pid等信息。pkill也是要搜索进程，但不是为了显示，而是向它们发送信号。用法为：</a:t>
            </a:r>
            <a:endParaRPr lang="zh-CN" altLang="en-US" sz="2400"/>
          </a:p>
          <a:p>
            <a:pPr lvl="1"/>
            <a:r>
              <a:rPr lang="zh-CN" altLang="en-US" sz="2100"/>
              <a:t>pgrep [options] pattern</a:t>
            </a:r>
            <a:endParaRPr lang="zh-CN" altLang="en-US" sz="2100"/>
          </a:p>
          <a:p>
            <a:pPr lvl="1"/>
            <a:r>
              <a:rPr lang="zh-CN" altLang="en-US" sz="2100"/>
              <a:t>pkill [options] pattern</a:t>
            </a:r>
            <a:endParaRPr lang="zh-CN" altLang="en-US" sz="2100"/>
          </a:p>
          <a:p>
            <a:r>
              <a:rPr lang="zh-CN" altLang="en-US" sz="2400"/>
              <a:t>pgrep和pkill在搜索时要求搜索指标全部满足，比如：</a:t>
            </a:r>
            <a:endParaRPr lang="zh-CN" altLang="en-US" sz="2400"/>
          </a:p>
          <a:p>
            <a:pPr lvl="1"/>
            <a:r>
              <a:rPr lang="zh-CN" altLang="en-US" sz="2100"/>
              <a:t># pgrep -u root sshd</a:t>
            </a:r>
            <a:endParaRPr lang="zh-CN" altLang="en-US" sz="2100"/>
          </a:p>
          <a:p>
            <a:r>
              <a:rPr lang="zh-CN" altLang="en-US" sz="2400"/>
              <a:t>搜索到的将是用户root的sshd，而非其用户的。</a:t>
            </a:r>
            <a:endParaRPr lang="zh-CN" altLang="en-US" sz="2400"/>
          </a:p>
          <a:p>
            <a:pPr lvl="1"/>
            <a:r>
              <a:rPr lang="zh-CN" altLang="en-US" sz="2100"/>
              <a:t># pgrep -u root,daemon</a:t>
            </a:r>
            <a:endParaRPr lang="zh-CN" altLang="en-US" sz="2100"/>
          </a:p>
          <a:p>
            <a:r>
              <a:rPr lang="zh-CN" altLang="en-US" sz="2400"/>
              <a:t>搜索到的是用户root和daemon的所有进程。</a:t>
            </a:r>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2）参数及说明</a:t>
            </a:r>
            <a:endParaRPr lang="zh-CN" altLang="en-US"/>
          </a:p>
        </p:txBody>
      </p:sp>
      <p:sp>
        <p:nvSpPr>
          <p:cNvPr id="3" name="内容占位符 2"/>
          <p:cNvSpPr>
            <a:spLocks noGrp="1"/>
          </p:cNvSpPr>
          <p:nvPr>
            <p:ph idx="1"/>
          </p:nvPr>
        </p:nvSpPr>
        <p:spPr>
          <a:xfrm>
            <a:off x="685800" y="1981200"/>
            <a:ext cx="7772400" cy="982345"/>
          </a:xfrm>
        </p:spPr>
        <p:txBody>
          <a:bodyPr/>
          <a:lstStyle/>
          <a:p>
            <a:endParaRPr lang="zh-CN" altLang="en-US"/>
          </a:p>
        </p:txBody>
      </p:sp>
      <p:graphicFrame>
        <p:nvGraphicFramePr>
          <p:cNvPr id="5" name="表格 4"/>
          <p:cNvGraphicFramePr/>
          <p:nvPr>
            <p:custDataLst>
              <p:tags r:id="rId1"/>
            </p:custDataLst>
          </p:nvPr>
        </p:nvGraphicFramePr>
        <p:xfrm>
          <a:off x="203835" y="1794510"/>
          <a:ext cx="8526780" cy="4793615"/>
        </p:xfrm>
        <a:graphic>
          <a:graphicData uri="http://schemas.openxmlformats.org/drawingml/2006/table">
            <a:tbl>
              <a:tblPr firstRow="1" bandRow="1">
                <a:tableStyleId>{5940675A-B579-460E-94D1-54222C63F5DA}</a:tableStyleId>
              </a:tblPr>
              <a:tblGrid>
                <a:gridCol w="1391285"/>
                <a:gridCol w="2816225"/>
                <a:gridCol w="1224280"/>
                <a:gridCol w="3094990"/>
              </a:tblGrid>
              <a:tr h="440690">
                <a:tc>
                  <a:txBody>
                    <a:bodyPr/>
                    <a:p>
                      <a:pPr indent="0" algn="ctr">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意</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义</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意</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义</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Calibri" panose="020F0502020204030204" charset="0"/>
                          <a:cs typeface="Calibri" panose="020F0502020204030204" charset="0"/>
                        </a:rPr>
                        <a:t>pattern</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进程名表达式</a:t>
                      </a:r>
                      <a:r>
                        <a:rPr lang="en-US" sz="1600" b="0">
                          <a:latin typeface="Calibri" panose="020F0502020204030204" charset="0"/>
                          <a:cs typeface="Calibri" panose="020F0502020204030204" charset="0"/>
                        </a:rPr>
                        <a:t>（扩展正则表达式）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alibri" panose="020F0502020204030204" charset="0"/>
                          <a:cs typeface="Calibri" panose="020F0502020204030204" charset="0"/>
                        </a:rPr>
                        <a:t>-</a:t>
                      </a:r>
                      <a:r>
                        <a:rPr lang="en-US" sz="1600" b="0">
                          <a:latin typeface="宋体" panose="02010600030101010101" pitchFamily="2" charset="-122"/>
                          <a:ea typeface="宋体" panose="02010600030101010101" pitchFamily="2" charset="-122"/>
                          <a:cs typeface="宋体" panose="02010600030101010101" pitchFamily="2" charset="-122"/>
                        </a:rPr>
                        <a:t>SIG</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指定信号</a:t>
                      </a:r>
                      <a:r>
                        <a:rPr lang="en-US" sz="1600" b="0">
                          <a:latin typeface="宋体" panose="02010600030101010101" pitchFamily="2" charset="-122"/>
                          <a:ea typeface="宋体" panose="02010600030101010101" pitchFamily="2" charset="-122"/>
                          <a:cs typeface="宋体" panose="02010600030101010101" pitchFamily="2" charset="-122"/>
                        </a:rPr>
                        <a:t>SIG（缺省为</a:t>
                      </a:r>
                      <a:r>
                        <a:rPr lang="en-US" sz="1600" b="0">
                          <a:latin typeface="Calibri" panose="020F0502020204030204" charset="0"/>
                          <a:cs typeface="Calibri" panose="020F0502020204030204" charset="0"/>
                        </a:rPr>
                        <a:t>TERM</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（仅pkill）</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列pid与命令行</a:t>
                      </a:r>
                      <a:r>
                        <a:rPr lang="en-US" sz="1600" b="0">
                          <a:latin typeface="Calibri" panose="020F0502020204030204" charset="0"/>
                          <a:cs typeface="Calibri" panose="020F0502020204030204" charset="0"/>
                        </a:rPr>
                        <a:t>（仅pgrep）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--signal SIG</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指定信号</a:t>
                      </a:r>
                      <a:r>
                        <a:rPr lang="en-US" sz="1600" b="0">
                          <a:latin typeface="宋体" panose="02010600030101010101" pitchFamily="2" charset="-122"/>
                          <a:ea typeface="宋体" panose="02010600030101010101" pitchFamily="2" charset="-122"/>
                          <a:cs typeface="宋体" panose="02010600030101010101" pitchFamily="2" charset="-122"/>
                        </a:rPr>
                        <a:t>SIG（缺省为</a:t>
                      </a:r>
                      <a:r>
                        <a:rPr lang="en-US" sz="1600" b="0">
                          <a:latin typeface="Calibri" panose="020F0502020204030204" charset="0"/>
                          <a:cs typeface="Calibri" panose="020F0502020204030204" charset="0"/>
                        </a:rPr>
                        <a:t>TERM</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（仅pkill）</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-c</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仅显示匹配的进程数量</a:t>
                      </a:r>
                      <a:r>
                        <a:rPr lang="en-US" sz="1600" b="0">
                          <a:latin typeface="Calibri" panose="020F0502020204030204" charset="0"/>
                          <a:cs typeface="Calibri" panose="020F0502020204030204" charset="0"/>
                        </a:rPr>
                        <a:t>（仅pgrep）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-d C</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指定输出的分隔符（</a:t>
                      </a:r>
                      <a:r>
                        <a:rPr lang="en-US" sz="1600" b="0">
                          <a:latin typeface="宋体" panose="02010600030101010101" pitchFamily="2" charset="-122"/>
                          <a:ea typeface="宋体" panose="02010600030101010101" pitchFamily="2" charset="-122"/>
                          <a:cs typeface="宋体" panose="02010600030101010101" pitchFamily="2" charset="-122"/>
                        </a:rPr>
                        <a:t>缺省</a:t>
                      </a:r>
                      <a:r>
                        <a:rPr lang="en-US" sz="1600" b="0">
                          <a:latin typeface="Calibri" panose="020F0502020204030204" charset="0"/>
                          <a:cs typeface="Calibri" panose="020F0502020204030204" charset="0"/>
                        </a:rPr>
                        <a:t>为换行）</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95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仅搜索（刚启动的）最新进程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-o</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与-n相反，</a:t>
                      </a:r>
                      <a:r>
                        <a:rPr lang="en-US" sz="1600" b="0">
                          <a:latin typeface="Calibri" panose="020F0502020204030204" charset="0"/>
                          <a:cs typeface="Calibri" panose="020F0502020204030204" charset="0"/>
                        </a:rPr>
                        <a:t>仅搜索启动</a:t>
                      </a:r>
                      <a:r>
                        <a:rPr lang="en-US" sz="1600" b="0">
                          <a:latin typeface="宋体" panose="02010600030101010101" pitchFamily="2" charset="-122"/>
                          <a:ea typeface="宋体" panose="02010600030101010101" pitchFamily="2" charset="-122"/>
                          <a:cs typeface="宋体" panose="02010600030101010101" pitchFamily="2" charset="-122"/>
                        </a:rPr>
                        <a:t>最早的旧</a:t>
                      </a:r>
                      <a:r>
                        <a:rPr lang="en-US" sz="1600" b="0">
                          <a:latin typeface="Calibri" panose="020F0502020204030204" charset="0"/>
                          <a:cs typeface="Calibri" panose="020F0502020204030204" charset="0"/>
                        </a:rPr>
                        <a:t>进程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完全匹配进程名</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-f</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Calibri" panose="020F0502020204030204" charset="0"/>
                          <a:cs typeface="Calibri" panose="020F0502020204030204" charset="0"/>
                        </a:rPr>
                        <a:t>整个命令行（默认仅搜索命令名）</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 </a:t>
                      </a:r>
                      <a:r>
                        <a:rPr lang="en-US" sz="1600" b="0">
                          <a:latin typeface="Calibri" panose="020F0502020204030204" charset="0"/>
                          <a:cs typeface="Calibri" panose="020F0502020204030204" charset="0"/>
                        </a:rPr>
                        <a:t>grp,…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仅在进程组pgrp,</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中搜索</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 </a:t>
                      </a:r>
                      <a:r>
                        <a:rPr lang="en-US" sz="1600" b="0">
                          <a:latin typeface="Calibri" panose="020F0502020204030204" charset="0"/>
                          <a:cs typeface="Calibri" panose="020F0502020204030204" charset="0"/>
                        </a:rPr>
                        <a:t>rgid,…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a:t>
                      </a:r>
                      <a:r>
                        <a:rPr lang="en-US" sz="1600" b="0">
                          <a:latin typeface="宋体" panose="02010600030101010101" pitchFamily="2" charset="-122"/>
                          <a:ea typeface="宋体" panose="02010600030101010101" pitchFamily="2" charset="-122"/>
                          <a:cs typeface="宋体" panose="02010600030101010101" pitchFamily="2" charset="-122"/>
                        </a:rPr>
                        <a:t>在</a:t>
                      </a:r>
                      <a:r>
                        <a:rPr lang="en-US" sz="1600" b="0">
                          <a:latin typeface="Calibri" panose="020F0502020204030204" charset="0"/>
                          <a:cs typeface="Calibri" panose="020F0502020204030204" charset="0"/>
                        </a:rPr>
                        <a:t>真实gid在rgid,</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中搜索</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 </a:t>
                      </a:r>
                      <a:r>
                        <a:rPr lang="en-US" sz="1600" b="0">
                          <a:latin typeface="Calibri" panose="020F0502020204030204" charset="0"/>
                          <a:cs typeface="Calibri" panose="020F0502020204030204" charset="0"/>
                        </a:rPr>
                        <a:t>p</a:t>
                      </a:r>
                      <a:r>
                        <a:rPr lang="en-US" sz="1600" b="0">
                          <a:latin typeface="宋体" panose="02010600030101010101" pitchFamily="2" charset="-122"/>
                          <a:ea typeface="宋体" panose="02010600030101010101" pitchFamily="2" charset="-122"/>
                          <a:cs typeface="宋体" panose="02010600030101010101" pitchFamily="2" charset="-122"/>
                        </a:rPr>
                        <a:t>p</a:t>
                      </a:r>
                      <a:r>
                        <a:rPr lang="en-US" sz="1600" b="0">
                          <a:latin typeface="Calibri" panose="020F0502020204030204" charset="0"/>
                          <a:cs typeface="Calibri" panose="020F0502020204030204" charset="0"/>
                        </a:rPr>
                        <a:t>id,</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仅搜索父进程在</a:t>
                      </a:r>
                      <a:r>
                        <a:rPr lang="en-US" sz="1600" b="0">
                          <a:latin typeface="宋体" panose="02010600030101010101" pitchFamily="2" charset="-122"/>
                          <a:ea typeface="宋体" panose="02010600030101010101" pitchFamily="2" charset="-122"/>
                          <a:cs typeface="宋体" panose="02010600030101010101" pitchFamily="2" charset="-122"/>
                        </a:rPr>
                        <a:t>pp</a:t>
                      </a:r>
                      <a:r>
                        <a:rPr lang="en-US" sz="1600" b="0">
                          <a:latin typeface="Calibri" panose="020F0502020204030204" charset="0"/>
                          <a:cs typeface="Calibri" panose="020F0502020204030204" charset="0"/>
                        </a:rPr>
                        <a:t>id,</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 </a:t>
                      </a:r>
                      <a:r>
                        <a:rPr lang="en-US" sz="1600" b="0">
                          <a:latin typeface="Calibri" panose="020F0502020204030204" charset="0"/>
                          <a:cs typeface="Calibri" panose="020F0502020204030204" charset="0"/>
                        </a:rPr>
                        <a:t>sid,</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仅搜索会话id在sid,</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-u </a:t>
                      </a:r>
                      <a:r>
                        <a:rPr lang="en-US" sz="1600" b="0">
                          <a:latin typeface="Calibri" panose="020F0502020204030204" charset="0"/>
                          <a:cs typeface="Calibri" panose="020F0502020204030204" charset="0"/>
                        </a:rPr>
                        <a:t>euid,</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仅搜索有效uid在euid,</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-U </a:t>
                      </a:r>
                      <a:r>
                        <a:rPr lang="en-US" sz="1600" b="0">
                          <a:latin typeface="Calibri" panose="020F0502020204030204" charset="0"/>
                          <a:cs typeface="Calibri" panose="020F0502020204030204" charset="0"/>
                        </a:rPr>
                        <a:t>ruid,</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仅搜索真实uid在ruid,</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9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-t </a:t>
                      </a:r>
                      <a:r>
                        <a:rPr lang="en-US" sz="1600" b="0">
                          <a:latin typeface="Calibri" panose="020F0502020204030204" charset="0"/>
                          <a:cs typeface="Calibri" panose="020F0502020204030204" charset="0"/>
                        </a:rPr>
                        <a:t>term,</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仅搜索控制终端在term,</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中的进程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600" b="0">
                          <a:latin typeface="Calibri" panose="020F0502020204030204" charset="0"/>
                          <a:cs typeface="Calibri" panose="020F0502020204030204" charset="0"/>
                        </a:rPr>
                        <a:t>反向匹配</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p:txBody>
          <a:bodyPr/>
          <a:lstStyle/>
          <a:p>
            <a:r>
              <a:rPr lang="zh-CN" altLang="en-US" sz="2400">
                <a:sym typeface="+mn-ea"/>
              </a:rPr>
              <a:t># pgrep vsftd 		#搜索vsftpd进程，并显示其pid</a:t>
            </a:r>
            <a:endParaRPr lang="zh-CN" altLang="en-US" sz="2400">
              <a:sym typeface="+mn-ea"/>
            </a:endParaRPr>
          </a:p>
          <a:p>
            <a:r>
              <a:rPr lang="zh-CN" altLang="en-US" sz="2400">
                <a:sym typeface="+mn-ea"/>
              </a:rPr>
              <a:t># pgrep -a vsftd 	#搜索vsftpd进程，并显示其pid及命令行参数</a:t>
            </a:r>
            <a:endParaRPr lang="zh-CN" altLang="en-US" sz="2400">
              <a:sym typeface="+mn-ea"/>
            </a:endParaRPr>
          </a:p>
          <a:p>
            <a:r>
              <a:rPr lang="zh-CN" altLang="en-US" sz="2400">
                <a:sym typeface="+mn-ea"/>
              </a:rPr>
              <a:t># pgrep -u root named 	#搜索root用户的named进程</a:t>
            </a:r>
            <a:endParaRPr lang="zh-CN" altLang="en-US" sz="2400">
              <a:sym typeface="+mn-ea"/>
            </a:endParaRPr>
          </a:p>
          <a:p>
            <a:r>
              <a:rPr lang="zh-CN" altLang="en-US" sz="2400">
                <a:sym typeface="+mn-ea"/>
              </a:rPr>
              <a:t># pgrep -d, -x httpd 	#显示所有httpd进程的信息，输出分隔符为逗号</a:t>
            </a:r>
            <a:endParaRPr lang="zh-CN" altLang="en-US" sz="2400">
              <a:sym typeface="+mn-ea"/>
            </a:endParaRPr>
          </a:p>
          <a:p>
            <a:r>
              <a:rPr lang="zh-CN" altLang="en-US" sz="2400">
                <a:sym typeface="+mn-ea"/>
              </a:rPr>
              <a:t># pkill -HUP syslogd 	#向syslogd发送信号HUP，让其重新加载配置文件</a:t>
            </a:r>
            <a:endParaRPr lang="zh-CN" altLang="en-US" sz="2400">
              <a:sym typeface="+mn-ea"/>
            </a:endParaRPr>
          </a:p>
          <a:p>
            <a:r>
              <a:rPr lang="zh-CN" altLang="en-US" sz="2400">
                <a:sym typeface="+mn-ea"/>
              </a:rPr>
              <a:t># pkill -9 bash 		#终止所有名为bash的进程（将造成所有使用bash的终端用户退出）</a:t>
            </a:r>
            <a:endParaRPr lang="zh-CN" altLang="en-US" sz="240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3．确定使用指定文件或文件系统的进程（fuser）</a:t>
            </a:r>
            <a:endParaRPr lang="zh-CN" altLang="en-US"/>
          </a:p>
        </p:txBody>
      </p:sp>
      <p:sp>
        <p:nvSpPr>
          <p:cNvPr id="3" name="内容占位符 2"/>
          <p:cNvSpPr>
            <a:spLocks noGrp="1"/>
          </p:cNvSpPr>
          <p:nvPr>
            <p:ph idx="1"/>
          </p:nvPr>
        </p:nvSpPr>
        <p:spPr/>
        <p:txBody>
          <a:bodyPr/>
          <a:lstStyle/>
          <a:p>
            <a:r>
              <a:rPr lang="zh-CN" altLang="en-US" sz="2400"/>
              <a:t>1）功能和用法</a:t>
            </a:r>
            <a:endParaRPr lang="zh-CN" altLang="en-US" sz="2400"/>
          </a:p>
          <a:p>
            <a:r>
              <a:rPr lang="zh-CN" altLang="en-US" sz="2400"/>
              <a:t>在系统管理和shell编程时经常需要确定使用某个设备或文件系统的进程和用户的情况，fuser可以胜任此工作，其用法为：</a:t>
            </a:r>
            <a:endParaRPr lang="zh-CN" altLang="en-US" sz="2400"/>
          </a:p>
          <a:p>
            <a:pPr lvl="1"/>
            <a:r>
              <a:rPr lang="zh-CN" altLang="en-US" sz="2100"/>
              <a:t>fuser [-fuv] [-a|-s] [-4|-6] [-c|-m|-n space] [ -k [-i] [-M] [-w] [-signal] ] name ...</a:t>
            </a:r>
            <a:endParaRPr lang="zh-CN" altLang="en-US" sz="2100"/>
          </a:p>
          <a:p>
            <a:pPr lvl="1"/>
            <a:r>
              <a:rPr lang="zh-CN" altLang="en-US" sz="2100"/>
              <a:t>fuser -l</a:t>
            </a:r>
            <a:endParaRPr lang="zh-CN" altLang="en-US" sz="2100"/>
          </a:p>
          <a:p>
            <a:r>
              <a:rPr lang="zh-CN" altLang="en-US" sz="2400"/>
              <a:t>在fuser的默认输出中，进程号的后面可能跟有c、e、f、r、m等字符，意义为：c-当前目录；e-进程正在执行；f-打开文件（默认情况下不输出此标志）；r-根目录；m-内存映像文件或共享库。</a:t>
            </a:r>
            <a:endParaRPr lang="zh-CN" alt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p:nvPr>
            <p:ph idx="1"/>
          </p:nvPr>
        </p:nvSpPr>
        <p:spPr/>
        <p:txBody>
          <a:bodyPr/>
          <a:p>
            <a:endParaRPr lang="zh-CN" altLang="en-US"/>
          </a:p>
        </p:txBody>
      </p:sp>
      <p:graphicFrame>
        <p:nvGraphicFramePr>
          <p:cNvPr id="8" name="表格 7"/>
          <p:cNvGraphicFramePr/>
          <p:nvPr>
            <p:custDataLst>
              <p:tags r:id="rId1"/>
            </p:custDataLst>
          </p:nvPr>
        </p:nvGraphicFramePr>
        <p:xfrm>
          <a:off x="544830" y="1948180"/>
          <a:ext cx="8054975" cy="3907155"/>
        </p:xfrm>
        <a:graphic>
          <a:graphicData uri="http://schemas.openxmlformats.org/drawingml/2006/table">
            <a:tbl>
              <a:tblPr firstRow="1" bandRow="1">
                <a:tableStyleId>{5940675A-B579-460E-94D1-54222C63F5DA}</a:tableStyleId>
              </a:tblPr>
              <a:tblGrid>
                <a:gridCol w="996950"/>
                <a:gridCol w="3592195"/>
                <a:gridCol w="863600"/>
                <a:gridCol w="2602230"/>
              </a:tblGrid>
              <a:tr h="571500">
                <a:tc>
                  <a:txBody>
                    <a:bodyPr/>
                    <a:p>
                      <a:pPr indent="0" algn="ctr" fontAlgn="auto">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Calibri" panose="020F0502020204030204" charset="0"/>
                          <a:cs typeface="Calibri" panose="020F0502020204030204" charset="0"/>
                        </a:rPr>
                        <a:t>说</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明</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Calibri" panose="020F0502020204030204" charset="0"/>
                          <a:cs typeface="Calibri" panose="020F0502020204030204" charset="0"/>
                        </a:rPr>
                        <a:t>参</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数</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Calibri" panose="020F0502020204030204" charset="0"/>
                          <a:cs typeface="Calibri" panose="020F0502020204030204" charset="0"/>
                        </a:rPr>
                        <a:t>说</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alibri" panose="020F0502020204030204" charset="0"/>
                          <a:cs typeface="Calibri" panose="020F0502020204030204" charset="0"/>
                        </a:rPr>
                        <a:t>明</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25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终止所有使用设备或文件系统的进程</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默默工作，不显示输出信息</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440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-i</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在杀死进程</a:t>
                      </a:r>
                      <a:r>
                        <a:rPr lang="en-US" sz="1600" b="0">
                          <a:latin typeface="宋体" panose="02010600030101010101" pitchFamily="2" charset="-122"/>
                          <a:ea typeface="宋体" panose="02010600030101010101" pitchFamily="2" charset="-122"/>
                          <a:cs typeface="宋体" panose="02010600030101010101" pitchFamily="2" charset="-122"/>
                        </a:rPr>
                        <a:t>时交互</a:t>
                      </a:r>
                      <a:r>
                        <a:rPr lang="en-US" sz="1600" b="0">
                          <a:latin typeface="Calibri" panose="020F0502020204030204" charset="0"/>
                          <a:cs typeface="Calibri" panose="020F0502020204030204" charset="0"/>
                        </a:rPr>
                        <a:t>，若无-k则</a:t>
                      </a:r>
                      <a:r>
                        <a:rPr lang="en-US" sz="1600" b="0">
                          <a:latin typeface="宋体" panose="02010600030101010101" pitchFamily="2" charset="-122"/>
                          <a:ea typeface="宋体" panose="02010600030101010101" pitchFamily="2" charset="-122"/>
                          <a:cs typeface="宋体" panose="02010600030101010101" pitchFamily="2" charset="-122"/>
                        </a:rPr>
                        <a:t>被</a:t>
                      </a:r>
                      <a:r>
                        <a:rPr lang="en-US" sz="1600" b="0">
                          <a:latin typeface="Calibri" panose="020F0502020204030204" charset="0"/>
                          <a:cs typeface="Calibri" panose="020F0502020204030204" charset="0"/>
                        </a:rPr>
                        <a:t>忽略</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Calibri" panose="020F0502020204030204" charset="0"/>
                          <a:cs typeface="Calibri" panose="020F0502020204030204" charset="0"/>
                        </a:rPr>
                        <a:t>-signal</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指定信号，而非默认的SIGKILL</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25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列</a:t>
                      </a:r>
                      <a:r>
                        <a:rPr lang="en-US" sz="1600" b="0">
                          <a:latin typeface="宋体" panose="02010600030101010101" pitchFamily="2" charset="-122"/>
                          <a:ea typeface="宋体" panose="02010600030101010101" pitchFamily="2" charset="-122"/>
                          <a:cs typeface="宋体" panose="02010600030101010101" pitchFamily="2" charset="-122"/>
                        </a:rPr>
                        <a:t>出</a:t>
                      </a:r>
                      <a:r>
                        <a:rPr lang="en-US" sz="1600" b="0">
                          <a:latin typeface="Calibri" panose="020F0502020204030204" charset="0"/>
                          <a:cs typeface="Calibri" panose="020F0502020204030204" charset="0"/>
                        </a:rPr>
                        <a:t>所使用的信号名</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-u</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显示用户信息</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25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-m</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n</a:t>
                      </a:r>
                      <a:r>
                        <a:rPr lang="en-US" sz="1600" b="0">
                          <a:latin typeface="Calibri" panose="020F0502020204030204" charset="0"/>
                          <a:cs typeface="Calibri" panose="020F0502020204030204" charset="0"/>
                        </a:rPr>
                        <a:t>ame指定的是一个安装的文件系统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只搜索IP4的sockets信息</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2500">
                <a:tc>
                  <a:txBody>
                    <a:bodyPr/>
                    <a:p>
                      <a:pPr indent="0" algn="ctr" fontAlgn="auto">
                        <a:buNone/>
                      </a:pPr>
                      <a:r>
                        <a:rPr lang="en-US" sz="1600" b="0">
                          <a:latin typeface="Calibri" panose="020F0502020204030204" charset="0"/>
                          <a:cs typeface="Calibri" panose="020F0502020204030204" charset="0"/>
                        </a:rPr>
                        <a:t>-n </a:t>
                      </a:r>
                      <a:r>
                        <a:rPr lang="en-US" sz="1600" b="0">
                          <a:latin typeface="宋体" panose="02010600030101010101" pitchFamily="2" charset="-122"/>
                          <a:ea typeface="宋体" panose="02010600030101010101" pitchFamily="2" charset="-122"/>
                          <a:cs typeface="宋体" panose="02010600030101010101" pitchFamily="2" charset="-122"/>
                        </a:rPr>
                        <a:t>SPACE</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在名字空间</a:t>
                      </a:r>
                      <a:r>
                        <a:rPr lang="en-US" sz="1600" b="0">
                          <a:latin typeface="宋体" panose="02010600030101010101" pitchFamily="2" charset="-122"/>
                          <a:ea typeface="宋体" panose="02010600030101010101" pitchFamily="2" charset="-122"/>
                          <a:cs typeface="宋体" panose="02010600030101010101" pitchFamily="2" charset="-122"/>
                        </a:rPr>
                        <a:t>SPACE</a:t>
                      </a:r>
                      <a:r>
                        <a:rPr lang="en-US" sz="1600" b="0">
                          <a:latin typeface="Calibri" panose="020F0502020204030204" charset="0"/>
                          <a:cs typeface="Calibri" panose="020F0502020204030204" charset="0"/>
                        </a:rPr>
                        <a:t>内搜索</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alibri" panose="020F0502020204030204" charset="0"/>
                          <a:cs typeface="Calibri" panose="020F0502020204030204" charset="0"/>
                        </a:rPr>
                        <a:t>可</a:t>
                      </a:r>
                      <a:r>
                        <a:rPr lang="en-US" sz="1600" b="0">
                          <a:latin typeface="宋体" panose="02010600030101010101" pitchFamily="2" charset="-122"/>
                          <a:ea typeface="宋体" panose="02010600030101010101" pitchFamily="2" charset="-122"/>
                          <a:cs typeface="宋体" panose="02010600030101010101" pitchFamily="2" charset="-122"/>
                        </a:rPr>
                        <a:t>为</a:t>
                      </a:r>
                      <a:r>
                        <a:rPr lang="en-US" sz="1600" b="0">
                          <a:latin typeface="Calibri" panose="020F0502020204030204" charset="0"/>
                          <a:cs typeface="Calibri" panose="020F0502020204030204" charset="0"/>
                        </a:rPr>
                        <a:t>文件、UDP和TCP</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Calibri" panose="020F0502020204030204" charset="0"/>
                          <a:cs typeface="Calibri" panose="020F0502020204030204" charset="0"/>
                        </a:rPr>
                        <a:t>只搜索IP6的sockets信息</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3）应用示例</a:t>
            </a:r>
            <a:endParaRPr lang="zh-CN" altLang="en-US"/>
          </a:p>
        </p:txBody>
      </p:sp>
      <p:sp>
        <p:nvSpPr>
          <p:cNvPr id="3" name="内容占位符 2"/>
          <p:cNvSpPr>
            <a:spLocks noGrp="1"/>
          </p:cNvSpPr>
          <p:nvPr>
            <p:ph idx="1"/>
          </p:nvPr>
        </p:nvSpPr>
        <p:spPr/>
        <p:txBody>
          <a:bodyPr/>
          <a:lstStyle/>
          <a:p>
            <a:r>
              <a:rPr lang="zh-CN" altLang="en-US" sz="2400"/>
              <a:t>（1）杀死所有使用某设备的进程</a:t>
            </a:r>
            <a:endParaRPr lang="zh-CN" altLang="en-US" sz="2400"/>
          </a:p>
          <a:p>
            <a:r>
              <a:rPr lang="zh-CN" altLang="en-US" sz="2400"/>
              <a:t>比如，要把使用终端/dev/tty5的用户踢出系统，就可采用终止使用该设备所有进程的办法来实现。</a:t>
            </a:r>
            <a:endParaRPr lang="zh-CN" altLang="en-US" sz="2400"/>
          </a:p>
          <a:p>
            <a:pPr lvl="1"/>
            <a:r>
              <a:rPr lang="zh-CN" altLang="en-US" sz="2100"/>
              <a:t># fuser -k /dev/tty5</a:t>
            </a:r>
            <a:endParaRPr lang="zh-CN" altLang="en-US" sz="2100"/>
          </a:p>
          <a:p>
            <a:r>
              <a:rPr lang="zh-CN" altLang="en-US" sz="2400"/>
              <a:t>（2）显示使用本地网络端口的进程</a:t>
            </a:r>
            <a:endParaRPr lang="zh-CN" altLang="en-US" sz="2400"/>
          </a:p>
          <a:p>
            <a:pPr lvl="1"/>
            <a:r>
              <a:rPr lang="zh-CN" altLang="en-US" sz="2100"/>
              <a:t># fuser telnet/tcp ftp/tcp #监视本地telnet和ftp的tcp活动情况</a:t>
            </a:r>
            <a:endParaRPr lang="zh-CN" altLang="en-US" sz="2100"/>
          </a:p>
          <a:p>
            <a:pPr lvl="1"/>
            <a:r>
              <a:rPr lang="zh-CN" altLang="en-US" sz="2100"/>
              <a:t># fuser -u 23/tcp 21/tcp	 #监视本地telnet和ftp的tcp活动情况，并添加用户名</a:t>
            </a:r>
            <a:endParaRPr lang="zh-CN" altLang="en-US" sz="2100"/>
          </a:p>
          <a:p>
            <a:pPr lvl="1"/>
            <a:r>
              <a:rPr lang="zh-CN" altLang="en-US" sz="2100"/>
              <a:t># fuser -n tcp 21 	#监视本地ftp端口的tcp活动情况</a:t>
            </a:r>
            <a:endParaRPr lang="zh-CN" altLang="en-US" sz="21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4．设置进程的优先级（nice）</a:t>
            </a:r>
            <a:endParaRPr lang="zh-CN" altLang="en-US">
              <a:sym typeface="+mn-ea"/>
            </a:endParaRPr>
          </a:p>
        </p:txBody>
      </p:sp>
      <p:sp>
        <p:nvSpPr>
          <p:cNvPr id="3" name="内容占位符 2"/>
          <p:cNvSpPr>
            <a:spLocks noGrp="1"/>
          </p:cNvSpPr>
          <p:nvPr>
            <p:ph idx="1"/>
          </p:nvPr>
        </p:nvSpPr>
        <p:spPr/>
        <p:txBody>
          <a:bodyPr/>
          <a:lstStyle/>
          <a:p>
            <a:r>
              <a:rPr lang="zh-CN" altLang="en-US" sz="2800"/>
              <a:t>1）功能与用法</a:t>
            </a:r>
            <a:endParaRPr lang="zh-CN" altLang="en-US" sz="2800"/>
          </a:p>
          <a:p>
            <a:r>
              <a:rPr lang="zh-CN" altLang="en-US" sz="2800"/>
              <a:t>nice的功能是设置进程的（静态优先数）NICE值，并启动进程，从而改变进程获得调度的机会。对于那些不急迫的任务，可以通过调高它的NICE值来降低其优先级，以保证紧急任务的执行，当然也可以指定一个负的NICE值来提高进程的优先级。用法为：</a:t>
            </a:r>
            <a:endParaRPr lang="zh-CN" altLang="en-US" sz="2800"/>
          </a:p>
          <a:p>
            <a:r>
              <a:rPr lang="zh-CN" altLang="en-US" sz="2800"/>
              <a:t>nice [options] [cmd [arg … ]]</a:t>
            </a:r>
            <a:endParaRPr lang="zh-CN" alt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nice的</a:t>
            </a:r>
            <a:r>
              <a:rPr lang="zh-CN" altLang="en-US"/>
              <a:t>参数形式及应用</a:t>
            </a:r>
            <a:endParaRPr lang="zh-CN" altLang="en-US"/>
          </a:p>
        </p:txBody>
      </p:sp>
      <p:sp>
        <p:nvSpPr>
          <p:cNvPr id="3" name="内容占位符 2"/>
          <p:cNvSpPr>
            <a:spLocks noGrp="1"/>
          </p:cNvSpPr>
          <p:nvPr>
            <p:ph idx="1"/>
          </p:nvPr>
        </p:nvSpPr>
        <p:spPr/>
        <p:txBody>
          <a:bodyPr/>
          <a:lstStyle/>
          <a:p>
            <a:r>
              <a:rPr lang="zh-CN" altLang="en-US" sz="2400">
                <a:sym typeface="+mn-ea"/>
              </a:rPr>
              <a:t>当不带参数或变量运行nice时，将显示默认的NICE值。</a:t>
            </a:r>
            <a:endParaRPr lang="zh-CN" altLang="en-US" sz="2400">
              <a:sym typeface="+mn-ea"/>
            </a:endParaRPr>
          </a:p>
          <a:p>
            <a:r>
              <a:rPr lang="zh-CN" altLang="en-US" sz="2400">
                <a:sym typeface="+mn-ea"/>
              </a:rPr>
              <a:t>如果用nice启动某个进程，而没有指定NICE，则将NICE设置为10，从而降低了优先级。</a:t>
            </a:r>
            <a:endParaRPr lang="zh-CN" altLang="en-US" sz="2400">
              <a:sym typeface="+mn-ea"/>
            </a:endParaRPr>
          </a:p>
          <a:p>
            <a:r>
              <a:rPr lang="zh-CN" altLang="en-US" sz="2400">
                <a:sym typeface="+mn-ea"/>
              </a:rPr>
              <a:t>如果要设置负的NICE，从而提高进程的优先级，则要求用户必须具有超级用户权限。NICE可以使用以下形式：</a:t>
            </a:r>
            <a:endParaRPr lang="zh-CN" altLang="en-US" sz="2400">
              <a:sym typeface="+mn-ea"/>
            </a:endParaRPr>
          </a:p>
          <a:p>
            <a:pPr lvl="1"/>
            <a:r>
              <a:rPr lang="zh-CN" altLang="en-US" sz="2100">
                <a:sym typeface="+mn-ea"/>
              </a:rPr>
              <a:t> （1）-n&lt;NICE&gt;: 	例如:-n5，NICE</a:t>
            </a:r>
            <a:r>
              <a:rPr lang="en-US" altLang="zh-CN" sz="2100">
                <a:sym typeface="+mn-ea"/>
              </a:rPr>
              <a:t>=</a:t>
            </a:r>
            <a:r>
              <a:rPr lang="zh-CN" altLang="en-US" sz="2100">
                <a:sym typeface="+mn-ea"/>
              </a:rPr>
              <a:t>5；-n-5，NICE</a:t>
            </a:r>
            <a:r>
              <a:rPr lang="en-US" altLang="zh-CN" sz="2100">
                <a:sym typeface="+mn-ea"/>
              </a:rPr>
              <a:t>=</a:t>
            </a:r>
            <a:r>
              <a:rPr lang="zh-CN" altLang="en-US" sz="2100">
                <a:sym typeface="+mn-ea"/>
              </a:rPr>
              <a:t>-5</a:t>
            </a:r>
            <a:endParaRPr lang="zh-CN" altLang="en-US" sz="2100">
              <a:sym typeface="+mn-ea"/>
            </a:endParaRPr>
          </a:p>
          <a:p>
            <a:pPr lvl="1"/>
            <a:r>
              <a:rPr lang="zh-CN" altLang="en-US" sz="2100">
                <a:sym typeface="+mn-ea"/>
              </a:rPr>
              <a:t> （2）-&lt;NICE&gt;: 	例如:-5，NICE</a:t>
            </a:r>
            <a:r>
              <a:rPr lang="en-US" altLang="zh-CN" sz="2100">
                <a:sym typeface="+mn-ea"/>
              </a:rPr>
              <a:t>=</a:t>
            </a:r>
            <a:r>
              <a:rPr lang="zh-CN" altLang="en-US" sz="2100">
                <a:sym typeface="+mn-ea"/>
              </a:rPr>
              <a:t>5；--5，NICE</a:t>
            </a:r>
            <a:r>
              <a:rPr lang="en-US" altLang="zh-CN" sz="2100">
                <a:sym typeface="+mn-ea"/>
              </a:rPr>
              <a:t>=</a:t>
            </a:r>
            <a:r>
              <a:rPr lang="zh-CN" altLang="en-US" sz="2100">
                <a:sym typeface="+mn-ea"/>
              </a:rPr>
              <a:t>-5</a:t>
            </a:r>
            <a:endParaRPr lang="zh-CN" altLang="en-US" sz="2100">
              <a:sym typeface="+mn-ea"/>
            </a:endParaRPr>
          </a:p>
          <a:p>
            <a:pPr lvl="1"/>
            <a:r>
              <a:rPr lang="zh-CN" altLang="en-US" sz="2100">
                <a:sym typeface="+mn-ea"/>
              </a:rPr>
              <a:t> （3）--adjustment=&lt;NICE&gt; 	例如:--adjustment=5，NICE</a:t>
            </a:r>
            <a:r>
              <a:rPr lang="en-US" altLang="zh-CN" sz="2100">
                <a:sym typeface="+mn-ea"/>
              </a:rPr>
              <a:t>=</a:t>
            </a:r>
            <a:r>
              <a:rPr lang="zh-CN" altLang="en-US" sz="2100">
                <a:sym typeface="+mn-ea"/>
              </a:rPr>
              <a:t>5</a:t>
            </a:r>
            <a:endParaRPr lang="zh-CN" altLang="en-US" sz="21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6.1.4  0#进程与1#进程</a:t>
            </a:r>
            <a:endParaRPr lang="zh-CN" altLang="en-US"/>
          </a:p>
        </p:txBody>
      </p:sp>
      <p:sp>
        <p:nvSpPr>
          <p:cNvPr id="3" name="内容占位符 2"/>
          <p:cNvSpPr>
            <a:spLocks noGrp="1"/>
          </p:cNvSpPr>
          <p:nvPr>
            <p:ph idx="1"/>
          </p:nvPr>
        </p:nvSpPr>
        <p:spPr/>
        <p:txBody>
          <a:bodyPr/>
          <a:lstStyle/>
          <a:p>
            <a:r>
              <a:rPr lang="zh-CN" altLang="zh-CN" sz="2800" dirty="0" smtClean="0"/>
              <a:t>0#进程与1#进程是UNIX/Linux系统中两个最重要的进程。</a:t>
            </a:r>
            <a:endParaRPr lang="zh-CN" altLang="zh-CN" sz="2800" dirty="0" smtClean="0"/>
          </a:p>
          <a:p>
            <a:r>
              <a:rPr lang="zh-CN" altLang="zh-CN" sz="2800" dirty="0" smtClean="0"/>
              <a:t>在UNIX系统中0#进程是唯一只在核心态下执行的进程。它的功能有三点：调度分配处理机；负责进程交换；初始化时创建1#进程。</a:t>
            </a:r>
            <a:endParaRPr lang="en-US" altLang="zh-CN" sz="2800" dirty="0" smtClean="0"/>
          </a:p>
          <a:p>
            <a:r>
              <a:rPr lang="zh-CN" altLang="zh-CN" sz="2800" dirty="0" smtClean="0"/>
              <a:t>在Linux系统中，0#进程在创建出1#进程后变成了空闲进程（Idler），当系统中没有其他进程就绪时它才运行，而它原来的功能被分散在几个内核进程中。</a:t>
            </a:r>
            <a:endParaRPr lang="zh-CN" altLang="zh-CN" sz="28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a:t>
            </a:r>
            <a:r>
              <a:rPr lang="en-US" altLang="zh-CN">
                <a:sym typeface="+mn-ea"/>
              </a:rPr>
              <a:t>nice</a:t>
            </a:r>
            <a:r>
              <a:rPr lang="zh-CN" altLang="en-US">
                <a:sym typeface="+mn-ea"/>
              </a:rPr>
              <a:t>示例</a:t>
            </a:r>
            <a:endParaRPr lang="zh-CN" altLang="en-US"/>
          </a:p>
        </p:txBody>
      </p:sp>
      <p:sp>
        <p:nvSpPr>
          <p:cNvPr id="3" name="内容占位符 2"/>
          <p:cNvSpPr>
            <a:spLocks noGrp="1"/>
          </p:cNvSpPr>
          <p:nvPr>
            <p:ph idx="1"/>
          </p:nvPr>
        </p:nvSpPr>
        <p:spPr/>
        <p:txBody>
          <a:bodyPr/>
          <a:lstStyle/>
          <a:p>
            <a:r>
              <a:rPr lang="zh-CN" altLang="en-US" sz="2400">
                <a:sym typeface="+mn-ea"/>
              </a:rPr>
              <a:t>#设有程序myp（如cat）可以在前、后台运行</a:t>
            </a:r>
            <a:endParaRPr lang="zh-CN" altLang="en-US" sz="2400">
              <a:sym typeface="+mn-ea"/>
            </a:endParaRPr>
          </a:p>
          <a:p>
            <a:r>
              <a:rPr lang="zh-CN" altLang="en-US" sz="2400">
                <a:sym typeface="+mn-ea"/>
              </a:rPr>
              <a:t># myp &amp; 			#以默认优先级运行</a:t>
            </a:r>
            <a:endParaRPr lang="zh-CN" altLang="en-US" sz="2400">
              <a:sym typeface="+mn-ea"/>
            </a:endParaRPr>
          </a:p>
          <a:p>
            <a:r>
              <a:rPr lang="zh-CN" altLang="en-US" sz="2400">
                <a:sym typeface="+mn-ea"/>
              </a:rPr>
              <a:t># nice myp &amp; 	#默认</a:t>
            </a:r>
            <a:r>
              <a:rPr lang="zh-CN" altLang="en-US" sz="2400">
                <a:sym typeface="+mn-ea"/>
              </a:rPr>
              <a:t>NICE</a:t>
            </a:r>
            <a:r>
              <a:rPr lang="zh-CN" altLang="en-US" sz="2400">
                <a:sym typeface="+mn-ea"/>
              </a:rPr>
              <a:t>（10）降低myp的运行级</a:t>
            </a:r>
            <a:endParaRPr lang="zh-CN" altLang="en-US" sz="2400">
              <a:sym typeface="+mn-ea"/>
            </a:endParaRPr>
          </a:p>
          <a:p>
            <a:r>
              <a:rPr lang="zh-CN" altLang="en-US" sz="2400">
                <a:sym typeface="+mn-ea"/>
              </a:rPr>
              <a:t># nice -15 myp &amp; 	#以15为优先数运行程序myp</a:t>
            </a:r>
            <a:endParaRPr lang="zh-CN" altLang="en-US" sz="2400">
              <a:sym typeface="+mn-ea"/>
            </a:endParaRPr>
          </a:p>
          <a:p>
            <a:r>
              <a:rPr lang="zh-CN" altLang="en-US" sz="2400">
                <a:sym typeface="+mn-ea"/>
              </a:rPr>
              <a:t># nice -n-15 myp &amp; 	#以-15为优先数运行程序myp</a:t>
            </a:r>
            <a:endParaRPr lang="zh-CN" altLang="en-US" sz="2400">
              <a:sym typeface="+mn-ea"/>
            </a:endParaRPr>
          </a:p>
          <a:p>
            <a:r>
              <a:rPr lang="zh-CN" altLang="en-US" sz="2400">
                <a:sym typeface="+mn-ea"/>
              </a:rPr>
              <a:t># ps -l | grep myp	#查询进程myp的运行级和NICE值。输出中的S栏为进程状态，PRI栏为优先级，NI为NICE值。</a:t>
            </a:r>
            <a:endParaRPr lang="zh-CN" altLang="en-US" sz="2400">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5．改变正在运行进程的优先级（renice）</a:t>
            </a:r>
            <a:endParaRPr lang="zh-CN" altLang="en-US" sz="4000">
              <a:sym typeface="+mn-ea"/>
            </a:endParaRPr>
          </a:p>
        </p:txBody>
      </p:sp>
      <p:sp>
        <p:nvSpPr>
          <p:cNvPr id="3" name="内容占位符 2"/>
          <p:cNvSpPr>
            <a:spLocks noGrp="1"/>
          </p:cNvSpPr>
          <p:nvPr>
            <p:ph idx="1"/>
          </p:nvPr>
        </p:nvSpPr>
        <p:spPr/>
        <p:txBody>
          <a:bodyPr/>
          <a:lstStyle/>
          <a:p>
            <a:r>
              <a:rPr lang="zh-CN" altLang="en-US" sz="2800"/>
              <a:t>renice可以调整一个正在执行进程的NICE值，其用法为：</a:t>
            </a:r>
            <a:endParaRPr lang="zh-CN" altLang="en-US" sz="2800"/>
          </a:p>
          <a:p>
            <a:pPr lvl="1"/>
            <a:r>
              <a:rPr lang="zh-CN" altLang="en-US" sz="2450"/>
              <a:t>renice [-n] priority [-g|-p|-u] identifier ...</a:t>
            </a:r>
            <a:endParaRPr lang="zh-CN" altLang="en-US" sz="2450"/>
          </a:p>
          <a:p>
            <a:r>
              <a:rPr lang="zh-CN" altLang="en-US" sz="2800"/>
              <a:t>选项-n是可选的，priority为新的NICE值，-g、-p、-u分别用于指定进程组、进程和用户（名或ID）。若指定了进程组或用户，则进程组或用户所有进程的NICE值都被调整。</a:t>
            </a:r>
            <a:endParaRPr lang="zh-CN" altLang="en-US" sz="2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787400"/>
          </a:xfrm>
        </p:spPr>
        <p:txBody>
          <a:bodyPr/>
          <a:lstStyle/>
          <a:p>
            <a:r>
              <a:rPr lang="zh-CN" altLang="en-US" sz="4000"/>
              <a:t>6.5.3  改变进程的家目录（chroot）</a:t>
            </a:r>
            <a:endParaRPr lang="zh-CN" altLang="en-US" sz="4000"/>
          </a:p>
        </p:txBody>
      </p:sp>
      <p:sp>
        <p:nvSpPr>
          <p:cNvPr id="3" name="内容占位符 2"/>
          <p:cNvSpPr>
            <a:spLocks noGrp="1"/>
          </p:cNvSpPr>
          <p:nvPr>
            <p:ph idx="1"/>
          </p:nvPr>
        </p:nvSpPr>
        <p:spPr>
          <a:xfrm>
            <a:off x="685800" y="1755775"/>
            <a:ext cx="7772400" cy="4114800"/>
          </a:xfrm>
        </p:spPr>
        <p:txBody>
          <a:bodyPr/>
          <a:lstStyle/>
          <a:p>
            <a:r>
              <a:rPr lang="zh-CN" altLang="en-US" sz="2400"/>
              <a:t>1）功能、用法及说明</a:t>
            </a:r>
            <a:endParaRPr lang="zh-CN" altLang="en-US" sz="2400"/>
          </a:p>
          <a:p>
            <a:r>
              <a:rPr lang="zh-CN" altLang="en-US" sz="2400"/>
              <a:t>chroot（change root）改变进程的根目录，用法为：</a:t>
            </a:r>
            <a:endParaRPr lang="zh-CN" altLang="en-US" sz="2400"/>
          </a:p>
          <a:p>
            <a:pPr lvl="1"/>
            <a:r>
              <a:rPr lang="zh-CN" altLang="en-US" sz="2100"/>
              <a:t>  chroot [options] newroot [cmd [args]]</a:t>
            </a:r>
            <a:endParaRPr lang="zh-CN" altLang="en-US" sz="2100"/>
          </a:p>
          <a:p>
            <a:pPr lvl="1"/>
            <a:r>
              <a:rPr lang="zh-CN" altLang="en-US" sz="2100"/>
              <a:t>--groups=G_LIST指定附加组；--userspec=USER:GROUP指定用户和组；--skip-chdir限制chroot不能改变到系统根目录/。</a:t>
            </a:r>
            <a:endParaRPr lang="zh-CN" altLang="en-US" sz="2100"/>
          </a:p>
          <a:p>
            <a:pPr lvl="1"/>
            <a:r>
              <a:rPr lang="zh-CN" altLang="en-US" sz="2100"/>
              <a:t>newroot为chroot改变以后进程使用的新“根目录”，可以使用绝对路径或相对路径。</a:t>
            </a:r>
            <a:endParaRPr lang="zh-CN" altLang="en-US" sz="2100"/>
          </a:p>
          <a:p>
            <a:pPr lvl="1"/>
            <a:r>
              <a:rPr lang="zh-CN" altLang="en-US" sz="2100"/>
              <a:t>cmd为以newroot为新“根”文件系统内存放的命令，如果不提供cmd，则默认使用环境变量SHELL指定的shell。</a:t>
            </a:r>
            <a:endParaRPr lang="zh-CN" altLang="en-US" sz="2100"/>
          </a:p>
          <a:p>
            <a:endParaRPr lang="zh-CN"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说明</a:t>
            </a:r>
            <a:endParaRPr lang="zh-CN" altLang="en-US"/>
          </a:p>
        </p:txBody>
      </p:sp>
      <p:sp>
        <p:nvSpPr>
          <p:cNvPr id="3" name="内容占位符 2"/>
          <p:cNvSpPr>
            <a:spLocks noGrp="1"/>
          </p:cNvSpPr>
          <p:nvPr>
            <p:ph idx="1"/>
          </p:nvPr>
        </p:nvSpPr>
        <p:spPr/>
        <p:txBody>
          <a:bodyPr/>
          <a:p>
            <a:r>
              <a:rPr lang="zh-CN" altLang="en-US">
                <a:sym typeface="+mn-ea"/>
              </a:rPr>
              <a:t>如果指定了cmd，则cmd不得是一个通过符号链接指向newroot外部的文件，如果是指向newroot内部的，则应以相对路径方式链接，因为如果此时chroot能够成功，则cmd已经不能再看到newroot以外的整个文件系统了，从而使得符号链接失效。</a:t>
            </a:r>
            <a:endParaRPr lang="zh-CN" altLang="en-US">
              <a:sym typeface="+mn-ea"/>
            </a:endParaRPr>
          </a:p>
          <a:p>
            <a:r>
              <a:rPr lang="zh-CN" altLang="en-US">
                <a:sym typeface="+mn-ea"/>
              </a:rPr>
              <a:t>同样cmd所需要的其他相关文件也必须相对于新的根存在。</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关于chroot的准备</a:t>
            </a:r>
            <a:endParaRPr lang="zh-CN" altLang="en-US"/>
          </a:p>
        </p:txBody>
      </p:sp>
      <p:sp>
        <p:nvSpPr>
          <p:cNvPr id="3" name="内容占位符 2"/>
          <p:cNvSpPr>
            <a:spLocks noGrp="1"/>
          </p:cNvSpPr>
          <p:nvPr>
            <p:ph idx="1"/>
          </p:nvPr>
        </p:nvSpPr>
        <p:spPr>
          <a:xfrm>
            <a:off x="490855" y="1844675"/>
            <a:ext cx="8463915" cy="4392295"/>
          </a:xfrm>
        </p:spPr>
        <p:txBody>
          <a:bodyPr/>
          <a:lstStyle/>
          <a:p>
            <a:r>
              <a:rPr lang="zh-CN" altLang="en-US" sz="2800"/>
              <a:t>若要成功执行chroot，就必须事前有一定的准备。</a:t>
            </a:r>
            <a:endParaRPr lang="zh-CN" altLang="en-US" sz="2800"/>
          </a:p>
          <a:p>
            <a:r>
              <a:rPr lang="zh-CN" altLang="en-US" sz="2800"/>
              <a:t>首先，新的根目录newroot必须事先存在；其次，命令cmd必须事先在newroot目录内的合适位置存在，且最好是采用静态链接生成的，以备成功改变根目录后以newroot为根目录时能够找到它，并能够独立执行，否则执行时所需要的动态库也必须出现在新根目录内的合适位置。</a:t>
            </a:r>
            <a:endParaRPr lang="zh-CN" altLang="en-US" sz="2800"/>
          </a:p>
          <a:p>
            <a:r>
              <a:rPr lang="zh-CN" altLang="en-US" sz="2800"/>
              <a:t>为了找到cmd所用的共享库，可以使用ldd cmd命令查询，然后按照查询结果创建相应的目录，并将相关的库和命令复制到newroot内对应的目录内。</a:t>
            </a:r>
            <a:endParaRPr lang="zh-CN" altLang="en-US" sz="2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2）准备</a:t>
            </a:r>
            <a:endParaRPr lang="zh-CN" altLang="en-US"/>
          </a:p>
        </p:txBody>
      </p:sp>
      <p:sp>
        <p:nvSpPr>
          <p:cNvPr id="3" name="内容占位符 2"/>
          <p:cNvSpPr>
            <a:spLocks noGrp="1"/>
          </p:cNvSpPr>
          <p:nvPr>
            <p:ph idx="1"/>
          </p:nvPr>
        </p:nvSpPr>
        <p:spPr>
          <a:xfrm>
            <a:off x="516890" y="1765935"/>
            <a:ext cx="7941310" cy="4114800"/>
          </a:xfrm>
        </p:spPr>
        <p:txBody>
          <a:bodyPr/>
          <a:lstStyle/>
          <a:p>
            <a:r>
              <a:rPr lang="zh-CN" altLang="en-US" sz="2400"/>
              <a:t>以</a:t>
            </a:r>
            <a:r>
              <a:rPr lang="en-US" altLang="zh-CN" sz="2400"/>
              <a:t>“</a:t>
            </a:r>
            <a:r>
              <a:rPr lang="zh-CN" altLang="en-US" sz="2400"/>
              <a:t>chroot  newroot  cmd</a:t>
            </a:r>
            <a:r>
              <a:rPr lang="en-US" altLang="zh-CN" sz="2400"/>
              <a:t>”</a:t>
            </a:r>
            <a:r>
              <a:rPr lang="zh-CN" altLang="en-US" sz="2400"/>
              <a:t>为例说明准备和使用过程：</a:t>
            </a:r>
            <a:endParaRPr lang="zh-CN" altLang="en-US" sz="2400"/>
          </a:p>
          <a:p>
            <a:r>
              <a:rPr lang="zh-CN" altLang="en-US" sz="2400"/>
              <a:t>（1）查询newroot目录是否存在，若不存在则先创建之。</a:t>
            </a:r>
            <a:endParaRPr lang="zh-CN" altLang="en-US" sz="2400"/>
          </a:p>
          <a:p>
            <a:r>
              <a:rPr lang="zh-CN" altLang="en-US" sz="2400"/>
              <a:t>（2）查询cmd（如$SHELL）的位置，并记住该位置。</a:t>
            </a:r>
            <a:endParaRPr lang="zh-CN" altLang="en-US" sz="2400"/>
          </a:p>
          <a:p>
            <a:r>
              <a:rPr lang="zh-CN" altLang="en-US" sz="2400"/>
              <a:t>（3）查询cmd所使用共享库，并记住库名和位置。</a:t>
            </a:r>
            <a:endParaRPr lang="zh-CN" altLang="en-US" sz="2400"/>
          </a:p>
          <a:p>
            <a:r>
              <a:rPr lang="zh-CN" altLang="en-US" sz="2400"/>
              <a:t>（4）在newroot下创建cmd和共享库所用的每个目录。</a:t>
            </a:r>
            <a:endParaRPr lang="zh-CN" altLang="en-US" sz="2400"/>
          </a:p>
          <a:p>
            <a:r>
              <a:rPr lang="zh-CN" altLang="en-US" sz="2400"/>
              <a:t>（5）将cmd、共享库文件和其他必需的文件复制或（硬）链接到相应位置。</a:t>
            </a:r>
            <a:endParaRPr lang="zh-CN" altLang="en-US" sz="2400"/>
          </a:p>
          <a:p>
            <a:r>
              <a:rPr lang="zh-CN" altLang="en-US" sz="2400"/>
              <a:t>（6）执行chroot newroot cmd。</a:t>
            </a:r>
            <a:endParaRPr lang="zh-CN" altLang="en-US" sz="2400"/>
          </a:p>
          <a:p>
            <a:r>
              <a:rPr lang="zh-CN" altLang="en-US" sz="2400"/>
              <a:t>（7）若成功，在cmd结束时退出chroot。对于交互式shell型程序，可输入^D或exit后回车退出。</a:t>
            </a:r>
            <a:endParaRPr lang="zh-CN" altLang="en-US" sz="2400"/>
          </a:p>
          <a:p>
            <a:r>
              <a:rPr lang="zh-CN" altLang="en-US" sz="2400"/>
              <a:t>第（1）～（5）步是真正的准备过程，而（6）是对准备工作的检验，（7）是chroot的退出或返回。</a:t>
            </a:r>
            <a:endParaRPr lang="zh-CN" alt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3）chroot示例</a:t>
            </a:r>
            <a:endParaRPr lang="zh-CN" altLang="en-US"/>
          </a:p>
        </p:txBody>
      </p:sp>
      <p:sp>
        <p:nvSpPr>
          <p:cNvPr id="3" name="内容占位符 2"/>
          <p:cNvSpPr>
            <a:spLocks noGrp="1"/>
          </p:cNvSpPr>
          <p:nvPr>
            <p:ph idx="1"/>
          </p:nvPr>
        </p:nvSpPr>
        <p:spPr/>
        <p:txBody>
          <a:bodyPr/>
          <a:lstStyle/>
          <a:p>
            <a:r>
              <a:rPr lang="zh-CN" altLang="en-US"/>
              <a:t>这里仅以在64位CentOS 8下，将目录切换到当前目录下的nroot，默认要执行的是环境变量$SHELL所指定的命令，即</a:t>
            </a:r>
            <a:endParaRPr lang="zh-CN" altLang="en-US"/>
          </a:p>
          <a:p>
            <a:pPr lvl="1"/>
            <a:r>
              <a:rPr lang="zh-CN" altLang="en-US"/>
              <a:t>chroot  nroot  $SHELL</a:t>
            </a:r>
            <a:endParaRPr lang="zh-CN" altLang="en-US"/>
          </a:p>
          <a:p>
            <a:r>
              <a:rPr lang="zh-CN" altLang="en-US"/>
              <a:t>为例说明准备过程，大致过程如下。</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3）chroot示例（续）</a:t>
            </a:r>
            <a:endParaRPr lang="zh-CN" altLang="en-US"/>
          </a:p>
        </p:txBody>
      </p:sp>
      <p:sp>
        <p:nvSpPr>
          <p:cNvPr id="3" name="内容占位符 2"/>
          <p:cNvSpPr>
            <a:spLocks noGrp="1"/>
          </p:cNvSpPr>
          <p:nvPr>
            <p:ph idx="1"/>
          </p:nvPr>
        </p:nvSpPr>
        <p:spPr/>
        <p:txBody>
          <a:bodyPr/>
          <a:lstStyle/>
          <a:p>
            <a:r>
              <a:rPr lang="zh-CN" altLang="en-US" sz="2400"/>
              <a:t># chroot nroot 		#执行chroot nroot，得出以下错误，说明目录</a:t>
            </a:r>
            <a:r>
              <a:rPr lang="zh-CN" altLang="en-US" sz="2400">
                <a:sym typeface="+mn-ea"/>
              </a:rPr>
              <a:t>nroot</a:t>
            </a:r>
            <a:r>
              <a:rPr lang="zh-CN" altLang="en-US" sz="2400"/>
              <a:t>不存在</a:t>
            </a:r>
            <a:endParaRPr lang="zh-CN" altLang="en-US" sz="2400"/>
          </a:p>
          <a:p>
            <a:pPr lvl="1"/>
            <a:r>
              <a:rPr lang="zh-CN" altLang="en-US" sz="2100"/>
              <a:t>##chroot: cannot change root directory to nroot: No such file or directory</a:t>
            </a:r>
            <a:endParaRPr lang="zh-CN" altLang="en-US" sz="2100"/>
          </a:p>
          <a:p>
            <a:r>
              <a:rPr lang="zh-CN" altLang="en-US" sz="2400"/>
              <a:t># mkdir -p nroot 		#创建目录nroot</a:t>
            </a:r>
            <a:endParaRPr lang="zh-CN" altLang="en-US" sz="2400"/>
          </a:p>
          <a:p>
            <a:r>
              <a:rPr lang="zh-CN" altLang="en-US" sz="2400"/>
              <a:t># chroot nroot 		#再次执行，得以下错误</a:t>
            </a:r>
            <a:endParaRPr lang="zh-CN" altLang="en-US" sz="2400"/>
          </a:p>
          <a:p>
            <a:pPr lvl="1"/>
            <a:r>
              <a:rPr lang="zh-CN" altLang="en-US" sz="2100"/>
              <a:t>##chroot: cannot run command `/bin/bash': No such file or directory</a:t>
            </a:r>
            <a:endParaRPr lang="zh-CN" altLang="en-US" sz="2100"/>
          </a:p>
          <a:p>
            <a:r>
              <a:rPr lang="zh-CN" altLang="en-US" sz="2400"/>
              <a:t>##说明/bin/bash不存在。创建目录nroot/bin并复制文件/bin/bash到其中</a:t>
            </a:r>
            <a:endParaRPr lang="zh-CN" altLang="en-US" sz="2400"/>
          </a:p>
          <a:p>
            <a:r>
              <a:rPr lang="zh-CN" altLang="en-US" sz="2400"/>
              <a:t># mkdir -p nroot/bin 	#创建目录nroot/bin</a:t>
            </a:r>
            <a:endParaRPr lang="zh-CN" altLang="en-US" sz="2400"/>
          </a:p>
          <a:p>
            <a:r>
              <a:rPr lang="zh-CN" altLang="en-US" sz="2400"/>
              <a:t># cp $SHELL nroot/bin 	#将/bin/bash复制到/nroot/bin</a:t>
            </a:r>
            <a:endParaRPr lang="zh-CN" alt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3）chroot示例（续）</a:t>
            </a:r>
            <a:endParaRPr lang="zh-CN" altLang="en-US"/>
          </a:p>
        </p:txBody>
      </p:sp>
      <p:sp>
        <p:nvSpPr>
          <p:cNvPr id="3" name="内容占位符 2"/>
          <p:cNvSpPr>
            <a:spLocks noGrp="1"/>
          </p:cNvSpPr>
          <p:nvPr>
            <p:ph idx="1"/>
          </p:nvPr>
        </p:nvSpPr>
        <p:spPr/>
        <p:txBody>
          <a:bodyPr/>
          <a:lstStyle/>
          <a:p>
            <a:r>
              <a:rPr lang="zh-CN" altLang="en-US" sz="2400">
                <a:sym typeface="+mn-ea"/>
              </a:rPr>
              <a:t># chroot nroot 	#再次执行，仍得出以下错误</a:t>
            </a:r>
            <a:endParaRPr lang="zh-CN" altLang="en-US" sz="2400">
              <a:sym typeface="+mn-ea"/>
            </a:endParaRPr>
          </a:p>
          <a:p>
            <a:pPr lvl="1"/>
            <a:r>
              <a:rPr lang="zh-CN" altLang="en-US" sz="2100">
                <a:sym typeface="+mn-ea"/>
              </a:rPr>
              <a:t>##chroot: cannot run command `/bin/bash': No such file or directory</a:t>
            </a:r>
            <a:endParaRPr lang="zh-CN" altLang="en-US" sz="2100">
              <a:sym typeface="+mn-ea"/>
            </a:endParaRPr>
          </a:p>
          <a:p>
            <a:r>
              <a:rPr lang="zh-CN" altLang="en-US" sz="2400">
                <a:sym typeface="+mn-ea"/>
              </a:rPr>
              <a:t>##检查/bin/bash的支持库</a:t>
            </a:r>
            <a:endParaRPr lang="zh-CN" altLang="en-US" sz="2400">
              <a:sym typeface="+mn-ea"/>
            </a:endParaRPr>
          </a:p>
          <a:p>
            <a:r>
              <a:rPr lang="zh-CN" altLang="en-US" sz="2400">
                <a:sym typeface="+mn-ea"/>
              </a:rPr>
              <a:t># ldd $SHELL  #检查/bin/bash依赖库文件，得以下输出    </a:t>
            </a:r>
            <a:endParaRPr lang="zh-CN" altLang="en-US" sz="2400">
              <a:sym typeface="+mn-ea"/>
            </a:endParaRPr>
          </a:p>
          <a:p>
            <a:pPr lvl="1"/>
            <a:r>
              <a:rPr lang="zh-CN" altLang="en-US" sz="2100">
                <a:sym typeface="+mn-ea"/>
              </a:rPr>
              <a:t>	linux-vdso.so.1 (0x00007ffdd696e000)</a:t>
            </a:r>
            <a:endParaRPr lang="zh-CN" altLang="en-US" sz="2100">
              <a:sym typeface="+mn-ea"/>
            </a:endParaRPr>
          </a:p>
          <a:p>
            <a:pPr lvl="1"/>
            <a:r>
              <a:rPr lang="zh-CN" altLang="en-US" sz="2100">
                <a:sym typeface="+mn-ea"/>
              </a:rPr>
              <a:t>	libtinfo.so.6 =&gt; /lib64/libtinfo.so.6 (0x00007f8039a20000)</a:t>
            </a:r>
            <a:endParaRPr lang="zh-CN" altLang="en-US" sz="2100">
              <a:sym typeface="+mn-ea"/>
            </a:endParaRPr>
          </a:p>
          <a:p>
            <a:pPr lvl="1"/>
            <a:r>
              <a:rPr lang="zh-CN" altLang="en-US" sz="2100">
                <a:sym typeface="+mn-ea"/>
              </a:rPr>
              <a:t>	libdl.so.2 =&gt; /lib64/libdl.so.2 (0x00007f803981c000)</a:t>
            </a:r>
            <a:endParaRPr lang="zh-CN" altLang="en-US" sz="2100">
              <a:sym typeface="+mn-ea"/>
            </a:endParaRPr>
          </a:p>
          <a:p>
            <a:pPr lvl="1"/>
            <a:r>
              <a:rPr lang="zh-CN" altLang="en-US" sz="2100">
                <a:sym typeface="+mn-ea"/>
              </a:rPr>
              <a:t>	libc.so.6 =&gt; /lib64/libc.so.6 (0x00007f8039458000)</a:t>
            </a:r>
            <a:endParaRPr lang="zh-CN" altLang="en-US" sz="2100">
              <a:sym typeface="+mn-ea"/>
            </a:endParaRPr>
          </a:p>
          <a:p>
            <a:pPr lvl="1"/>
            <a:r>
              <a:rPr lang="zh-CN" altLang="en-US" sz="2100">
                <a:sym typeface="+mn-ea"/>
              </a:rPr>
              <a:t>	/lib64/ld-linux-x86-64.so.2 (0x00007f8039f6b000)</a:t>
            </a:r>
            <a:endParaRPr lang="zh-CN" altLang="en-US" sz="2100">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3）chroot示例（续）</a:t>
            </a:r>
            <a:endParaRPr lang="zh-CN" altLang="en-US"/>
          </a:p>
        </p:txBody>
      </p:sp>
      <p:sp>
        <p:nvSpPr>
          <p:cNvPr id="3" name="内容占位符 2"/>
          <p:cNvSpPr>
            <a:spLocks noGrp="1"/>
          </p:cNvSpPr>
          <p:nvPr>
            <p:ph idx="1"/>
          </p:nvPr>
        </p:nvSpPr>
        <p:spPr/>
        <p:txBody>
          <a:bodyPr/>
          <a:lstStyle/>
          <a:p>
            <a:r>
              <a:rPr lang="zh-CN" altLang="en-US" sz="2400">
                <a:sym typeface="+mn-ea"/>
              </a:rPr>
              <a:t>##创建目录nroot/lib64并将以上依赖文件复制到其中</a:t>
            </a:r>
            <a:endParaRPr lang="zh-CN" altLang="en-US" sz="2400">
              <a:sym typeface="+mn-ea"/>
            </a:endParaRPr>
          </a:p>
          <a:p>
            <a:r>
              <a:rPr lang="zh-CN" altLang="en-US" sz="2400">
                <a:sym typeface="+mn-ea"/>
              </a:rPr>
              <a:t># mkdir -p nroot/lib64 		#创建所需目录</a:t>
            </a:r>
            <a:endParaRPr lang="zh-CN" altLang="en-US" sz="2400">
              <a:sym typeface="+mn-ea"/>
            </a:endParaRPr>
          </a:p>
          <a:p>
            <a:r>
              <a:rPr lang="zh-CN" altLang="en-US" sz="2400">
                <a:sym typeface="+mn-ea"/>
              </a:rPr>
              <a:t># cp /lib64/libtinfo.so.6 nroot/lib64  #依次复制相关文件</a:t>
            </a:r>
            <a:endParaRPr lang="zh-CN" altLang="en-US" sz="2400">
              <a:sym typeface="+mn-ea"/>
            </a:endParaRPr>
          </a:p>
          <a:p>
            <a:r>
              <a:rPr lang="zh-CN" altLang="en-US" sz="2400">
                <a:sym typeface="+mn-ea"/>
              </a:rPr>
              <a:t># cp /lib64/libdl.so.2 nroot/lib64</a:t>
            </a:r>
            <a:endParaRPr lang="zh-CN" altLang="en-US" sz="2400">
              <a:sym typeface="+mn-ea"/>
            </a:endParaRPr>
          </a:p>
          <a:p>
            <a:r>
              <a:rPr lang="zh-CN" altLang="en-US" sz="2400">
                <a:sym typeface="+mn-ea"/>
              </a:rPr>
              <a:t># cp /lib64/libc.so.6 nroot/lib64</a:t>
            </a:r>
            <a:endParaRPr lang="zh-CN" altLang="en-US" sz="2400">
              <a:sym typeface="+mn-ea"/>
            </a:endParaRPr>
          </a:p>
          <a:p>
            <a:r>
              <a:rPr lang="zh-CN" altLang="en-US" sz="2400">
                <a:sym typeface="+mn-ea"/>
              </a:rPr>
              <a:t># cp /lib64/ld-linux-x86-64.so.2 nroot/lib64</a:t>
            </a:r>
            <a:endParaRPr lang="zh-CN" altLang="en-US" sz="2400">
              <a:sym typeface="+mn-ea"/>
            </a:endParaRPr>
          </a:p>
          <a:p>
            <a:r>
              <a:rPr lang="zh-CN" altLang="en-US" sz="2400">
                <a:sym typeface="+mn-ea"/>
              </a:rPr>
              <a:t># chroot nroot 	</a:t>
            </a:r>
            <a:r>
              <a:rPr lang="en-US" altLang="zh-CN" sz="2400">
                <a:sym typeface="+mn-ea"/>
              </a:rPr>
              <a:t>	</a:t>
            </a:r>
            <a:r>
              <a:rPr lang="zh-CN" altLang="en-US" sz="2400">
                <a:sym typeface="+mn-ea"/>
              </a:rPr>
              <a:t>#执行成功，输出以下提示符</a:t>
            </a:r>
            <a:endParaRPr lang="zh-CN" altLang="en-US" sz="2400">
              <a:sym typeface="+mn-ea"/>
            </a:endParaRPr>
          </a:p>
          <a:p>
            <a:r>
              <a:rPr lang="zh-CN" altLang="en-US" sz="2400">
                <a:sym typeface="+mn-ea"/>
              </a:rPr>
              <a:t>##bash-4.4#</a:t>
            </a:r>
            <a:endParaRPr lang="zh-CN" altLang="en-US" sz="2400">
              <a:sym typeface="+mn-ea"/>
            </a:endParaRPr>
          </a:p>
          <a:p>
            <a:r>
              <a:rPr lang="zh-CN" altLang="en-US" sz="2400">
                <a:sym typeface="+mn-ea"/>
              </a:rPr>
              <a:t>到此为止，准备工作完毕。</a:t>
            </a:r>
            <a:endParaRPr lang="zh-CN" altLang="en-US" sz="2400">
              <a:sym typeface="+mn-ea"/>
            </a:endParaRPr>
          </a:p>
        </p:txBody>
      </p:sp>
    </p:spTree>
  </p:cSld>
  <p:clrMapOvr>
    <a:masterClrMapping/>
  </p:clrMapOvr>
</p:sld>
</file>

<file path=ppt/tags/tag1.xml><?xml version="1.0" encoding="utf-8"?>
<p:tagLst xmlns:p="http://schemas.openxmlformats.org/presentationml/2006/main">
  <p:tag name="KSO_WM_UNIT_TABLE_BEAUTIFY" val="smartTable{103e39d7-dd39-459a-b561-5a77c50522e8}"/>
</p:tagLst>
</file>

<file path=ppt/tags/tag10.xml><?xml version="1.0" encoding="utf-8"?>
<p:tagLst xmlns:p="http://schemas.openxmlformats.org/presentationml/2006/main">
  <p:tag name="KSO_WM_UNIT_TABLE_BEAUTIFY" val="smartTable{a180dab2-b77a-4efa-8499-8ec0f412729d}"/>
</p:tagLst>
</file>

<file path=ppt/tags/tag11.xml><?xml version="1.0" encoding="utf-8"?>
<p:tagLst xmlns:p="http://schemas.openxmlformats.org/presentationml/2006/main">
  <p:tag name="KSO_WM_UNIT_TABLE_BEAUTIFY" val="smartTable{3c0a64b1-5979-41ec-b812-681cb142631d}"/>
</p:tagLst>
</file>

<file path=ppt/tags/tag2.xml><?xml version="1.0" encoding="utf-8"?>
<p:tagLst xmlns:p="http://schemas.openxmlformats.org/presentationml/2006/main">
  <p:tag name="KSO_WM_UNIT_TABLE_BEAUTIFY" val="smartTable{4ef100d7-4d9c-4d06-8af2-68c588b6a385}"/>
</p:tagLst>
</file>

<file path=ppt/tags/tag3.xml><?xml version="1.0" encoding="utf-8"?>
<p:tagLst xmlns:p="http://schemas.openxmlformats.org/presentationml/2006/main">
  <p:tag name="KSO_WM_UNIT_TABLE_BEAUTIFY" val="smartTable{764e29cf-bd87-4070-86cf-2b93f0e6ae91}"/>
</p:tagLst>
</file>

<file path=ppt/tags/tag4.xml><?xml version="1.0" encoding="utf-8"?>
<p:tagLst xmlns:p="http://schemas.openxmlformats.org/presentationml/2006/main">
  <p:tag name="KSO_WM_UNIT_TABLE_BEAUTIFY" val="smartTable{4d84bc84-0df4-439e-ac1d-eae6bd4f409a}"/>
</p:tagLst>
</file>

<file path=ppt/tags/tag5.xml><?xml version="1.0" encoding="utf-8"?>
<p:tagLst xmlns:p="http://schemas.openxmlformats.org/presentationml/2006/main">
  <p:tag name="KSO_WM_UNIT_TABLE_BEAUTIFY" val="smartTable{21147ca7-33e3-401e-b054-3e3c8bd2269b}"/>
</p:tagLst>
</file>

<file path=ppt/tags/tag6.xml><?xml version="1.0" encoding="utf-8"?>
<p:tagLst xmlns:p="http://schemas.openxmlformats.org/presentationml/2006/main">
  <p:tag name="KSO_WM_UNIT_TABLE_BEAUTIFY" val="smartTable{5828cb64-ec7a-403f-bb24-0f1c4bddf5ef}"/>
</p:tagLst>
</file>

<file path=ppt/tags/tag7.xml><?xml version="1.0" encoding="utf-8"?>
<p:tagLst xmlns:p="http://schemas.openxmlformats.org/presentationml/2006/main">
  <p:tag name="KSO_WM_UNIT_TABLE_BEAUTIFY" val="smartTable{dda46bbf-7866-485e-b820-aee664ff9e76}"/>
  <p:tag name="REFSHAPE" val="303681740"/>
</p:tagLst>
</file>

<file path=ppt/tags/tag8.xml><?xml version="1.0" encoding="utf-8"?>
<p:tagLst xmlns:p="http://schemas.openxmlformats.org/presentationml/2006/main">
  <p:tag name="KSO_WM_UNIT_TABLE_BEAUTIFY" val="smartTable{027ae05a-eae2-470c-80b9-34279b095aa9}"/>
</p:tagLst>
</file>

<file path=ppt/tags/tag9.xml><?xml version="1.0" encoding="utf-8"?>
<p:tagLst xmlns:p="http://schemas.openxmlformats.org/presentationml/2006/main">
  <p:tag name="KSO_WM_UNIT_TABLE_BEAUTIFY" val="smartTable{ec608b6e-6ce8-417d-b38e-b8baad03b16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29178</Words>
  <Application>WPS 演示</Application>
  <PresentationFormat>全屏显示(4:3)</PresentationFormat>
  <Paragraphs>1507</Paragraphs>
  <Slides>123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123</vt:i4>
      </vt:variant>
    </vt:vector>
  </HeadingPairs>
  <TitlesOfParts>
    <vt:vector size="132" baseType="lpstr">
      <vt:lpstr>Arial</vt:lpstr>
      <vt:lpstr>宋体</vt:lpstr>
      <vt:lpstr>Wingdings</vt:lpstr>
      <vt:lpstr>Tahoma</vt:lpstr>
      <vt:lpstr>微软雅黑</vt:lpstr>
      <vt:lpstr>Arial Unicode MS</vt:lpstr>
      <vt:lpstr>Calibri</vt:lpstr>
      <vt:lpstr>Times New Roman</vt:lpstr>
      <vt:lpstr>Blends</vt:lpstr>
      <vt:lpstr>第6章  进程、任务与作业管理</vt:lpstr>
      <vt:lpstr>本章内容</vt:lpstr>
      <vt:lpstr>6.1  程序和进程的概念</vt:lpstr>
      <vt:lpstr>6.1.1  程序、进程、作业和任务</vt:lpstr>
      <vt:lpstr>6.1.2  调度策略与优先级的计算</vt:lpstr>
      <vt:lpstr>Nice Level优先级</vt:lpstr>
      <vt:lpstr>6.1.3  Linux操作系统的启动</vt:lpstr>
      <vt:lpstr>系统启动与进程树的形成</vt:lpstr>
      <vt:lpstr>6.1.4  0#进程与1#进程</vt:lpstr>
      <vt:lpstr>1#进程</vt:lpstr>
      <vt:lpstr> 进程树及查询</vt:lpstr>
      <vt:lpstr>Linux系统的进程树（局部）</vt:lpstr>
      <vt:lpstr>6.1.5  进程状态及查询（ps）</vt:lpstr>
      <vt:lpstr>PowerPoint 演示文稿</vt:lpstr>
      <vt:lpstr>3．使用示例</vt:lpstr>
      <vt:lpstr>4．进程的状态</vt:lpstr>
      <vt:lpstr>6.1.6  三类进程</vt:lpstr>
      <vt:lpstr>6.2  登录shell的启动与定制</vt:lpstr>
      <vt:lpstr>6.2.1  用户登录过程与登录shell的启动</vt:lpstr>
      <vt:lpstr> 登录控制文件</vt:lpstr>
      <vt:lpstr>2．登录shell的启动</vt:lpstr>
      <vt:lpstr>6.2.2  用户登录控制与shell的定制</vt:lpstr>
      <vt:lpstr>1．修改用户登录控制文件</vt:lpstr>
      <vt:lpstr>示例</vt:lpstr>
      <vt:lpstr>2．修改用户的登录shell</vt:lpstr>
      <vt:lpstr>chsh</vt:lpstr>
      <vt:lpstr>6.3  Linux系统的启动过程分析</vt:lpstr>
      <vt:lpstr>6.3.1  SysVinit</vt:lpstr>
      <vt:lpstr>1）/etc/inittab文件结构</vt:lpstr>
      <vt:lpstr>PowerPoint 演示文稿</vt:lpstr>
      <vt:lpstr>2）/etc/inittab示例</vt:lpstr>
      <vt:lpstr>2）/etc/inittab示例（续）</vt:lpstr>
      <vt:lpstr>2．与启动过程相关的文件和目录</vt:lpstr>
      <vt:lpstr>2）不同运行级的启动和停止脚本</vt:lpstr>
      <vt:lpstr> /etc/rcN.d内容的排列顺序</vt:lpstr>
      <vt:lpstr>rcN.d内脚本的工作过程</vt:lpstr>
      <vt:lpstr>3）本地用户进程启动脚本/etc/rc.local</vt:lpstr>
      <vt:lpstr>6.3.2  systemd</vt:lpstr>
      <vt:lpstr>systemd的Unit</vt:lpstr>
      <vt:lpstr>1．常用unit</vt:lpstr>
      <vt:lpstr>1．常用unit（续）</vt:lpstr>
      <vt:lpstr>2．unit的常见状态</vt:lpstr>
      <vt:lpstr>3．unit间的关系</vt:lpstr>
      <vt:lpstr>4．常见systemd unit的功能及作用</vt:lpstr>
      <vt:lpstr>PowerPoint 演示文稿</vt:lpstr>
      <vt:lpstr>5．配置目录</vt:lpstr>
      <vt:lpstr>6.4  早期服务、超级服务和本地服务管理</vt:lpstr>
      <vt:lpstr>6.4.1  早期的服务管理</vt:lpstr>
      <vt:lpstr>chkconfig示例</vt:lpstr>
      <vt:lpstr>2）service</vt:lpstr>
      <vt:lpstr>3）启动脚本</vt:lpstr>
      <vt:lpstr>2．ubuntu的早期管理</vt:lpstr>
      <vt:lpstr>2）update-rc.d</vt:lpstr>
      <vt:lpstr>3）启动脚本</vt:lpstr>
      <vt:lpstr>6.4.2  超级服务器（xinetd/inetd）</vt:lpstr>
      <vt:lpstr>1．软件安装与服务管理</vt:lpstr>
      <vt:lpstr>2．配置文件（xinetd.conf与xinetd.d/*）</vt:lpstr>
      <vt:lpstr>2．子配置文件xinetd.d/*结构</vt:lpstr>
      <vt:lpstr>子配置文件中的常用配置项</vt:lpstr>
      <vt:lpstr> 关于子服务或被托管服务提示</vt:lpstr>
      <vt:lpstr>被托管服务的启用</vt:lpstr>
      <vt:lpstr>3．托管服务配置示例（）</vt:lpstr>
      <vt:lpstr>6.4.3  本地服务rc-local.service</vt:lpstr>
      <vt:lpstr>rc.local文件</vt:lpstr>
      <vt:lpstr>rc-local示例</vt:lpstr>
      <vt:lpstr>关于rc.local的说明</vt:lpstr>
      <vt:lpstr>6.5  进程管理与调度命令</vt:lpstr>
      <vt:lpstr>6.5.1  可执行文件的setuid、setgid权限和目录的sticky属性</vt:lpstr>
      <vt:lpstr>1．suid和sgid权限</vt:lpstr>
      <vt:lpstr>可执行文件的setuid、setgid权限</vt:lpstr>
      <vt:lpstr>setuid、setgid权限说明</vt:lpstr>
      <vt:lpstr>2）suid和sgid权限管理</vt:lpstr>
      <vt:lpstr>管理示例</vt:lpstr>
      <vt:lpstr>2．sticky位</vt:lpstr>
      <vt:lpstr>2）sticky属性管理</vt:lpstr>
      <vt:lpstr>3．对suid,sgid和sticky权限文件查找</vt:lpstr>
      <vt:lpstr>4. 对setuid、setgid和sticky的说明</vt:lpstr>
      <vt:lpstr>6.5.2  进程管理与调度命令</vt:lpstr>
      <vt:lpstr>1．按名称向进程发信号或终止进程的执行（killall）</vt:lpstr>
      <vt:lpstr>2）参数说明</vt:lpstr>
      <vt:lpstr>3）使用示例</vt:lpstr>
      <vt:lpstr>2．根据进程名等属性查找进程和发送信号（pgrep/pkill）</vt:lpstr>
      <vt:lpstr>2）参数及说明</vt:lpstr>
      <vt:lpstr>3）示例</vt:lpstr>
      <vt:lpstr>3．确定使用指定文件或文件系统的进程（fuser）</vt:lpstr>
      <vt:lpstr>2）参数说明</vt:lpstr>
      <vt:lpstr>3）应用示例</vt:lpstr>
      <vt:lpstr>4．设置进程的优先级（nice）</vt:lpstr>
      <vt:lpstr>nice的参数形式及应用</vt:lpstr>
      <vt:lpstr>2）nice示例</vt:lpstr>
      <vt:lpstr>5．改变正在运行进程的优先级（renice）</vt:lpstr>
      <vt:lpstr>6.5.3  改变进程的家目录（chroot）</vt:lpstr>
      <vt:lpstr>说明</vt:lpstr>
      <vt:lpstr>关于chroot的准备</vt:lpstr>
      <vt:lpstr>2）准备</vt:lpstr>
      <vt:lpstr>3）chroot示例</vt:lpstr>
      <vt:lpstr>3）chroot示例（续）</vt:lpstr>
      <vt:lpstr>3）chroot示例（续）</vt:lpstr>
      <vt:lpstr>3）chroot示例（续）</vt:lpstr>
      <vt:lpstr>3）chroot示例（续）</vt:lpstr>
      <vt:lpstr>关于chroot的说明</vt:lpstr>
      <vt:lpstr>6.6  任务的自动调度</vt:lpstr>
      <vt:lpstr>6.6.1  at和batch</vt:lpstr>
      <vt:lpstr>2．参数说明</vt:lpstr>
      <vt:lpstr> at的参数说明</vt:lpstr>
      <vt:lpstr> at的参数说明</vt:lpstr>
      <vt:lpstr>3．作业使用示例</vt:lpstr>
      <vt:lpstr>3．作业使用示例</vt:lpstr>
      <vt:lpstr>6.6.2  crontab</vt:lpstr>
      <vt:lpstr>2．参数说明</vt:lpstr>
      <vt:lpstr>3．crontab文件的内容</vt:lpstr>
      <vt:lpstr>3．crontab文件的内容</vt:lpstr>
      <vt:lpstr>3．crontab文件的内容</vt:lpstr>
      <vt:lpstr>3．crontab文件的内容</vt:lpstr>
      <vt:lpstr>4．crontab示例</vt:lpstr>
      <vt:lpstr>4．crontab示例</vt:lpstr>
      <vt:lpstr>4．crontab示例</vt:lpstr>
      <vt:lpstr>6.6.3  系统crontab</vt:lpstr>
      <vt:lpstr>6.7  进程管理图形界面</vt:lpstr>
      <vt:lpstr>习题6</vt:lpstr>
      <vt:lpstr>2．单项选择题</vt:lpstr>
      <vt:lpstr>3．综合题</vt:lpstr>
      <vt:lpstr>实验6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132</cp:revision>
  <dcterms:created xsi:type="dcterms:W3CDTF">2113-01-01T00:00:00Z</dcterms:created>
  <dcterms:modified xsi:type="dcterms:W3CDTF">2020-11-18T14:35:56Z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