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6"/>
  </p:notesMasterIdLst>
  <p:handoutMasterIdLst>
    <p:handoutMasterId r:id="rId147"/>
  </p:handoutMasterIdLst>
  <p:sldIdLst>
    <p:sldId id="466" r:id="rId3"/>
    <p:sldId id="541" r:id="rId4"/>
    <p:sldId id="542" r:id="rId5"/>
    <p:sldId id="559" r:id="rId6"/>
    <p:sldId id="560" r:id="rId7"/>
    <p:sldId id="561" r:id="rId8"/>
    <p:sldId id="562" r:id="rId9"/>
    <p:sldId id="563" r:id="rId10"/>
    <p:sldId id="564" r:id="rId11"/>
    <p:sldId id="565" r:id="rId12"/>
    <p:sldId id="566" r:id="rId13"/>
    <p:sldId id="567" r:id="rId14"/>
    <p:sldId id="586" r:id="rId15"/>
    <p:sldId id="568" r:id="rId16"/>
    <p:sldId id="750" r:id="rId17"/>
    <p:sldId id="569" r:id="rId18"/>
    <p:sldId id="570" r:id="rId19"/>
    <p:sldId id="571" r:id="rId20"/>
    <p:sldId id="587" r:id="rId21"/>
    <p:sldId id="588" r:id="rId22"/>
    <p:sldId id="749" r:id="rId23"/>
    <p:sldId id="592" r:id="rId24"/>
    <p:sldId id="593" r:id="rId25"/>
    <p:sldId id="594" r:id="rId26"/>
    <p:sldId id="595" r:id="rId27"/>
    <p:sldId id="751" r:id="rId28"/>
    <p:sldId id="596" r:id="rId29"/>
    <p:sldId id="597" r:id="rId30"/>
    <p:sldId id="598" r:id="rId31"/>
    <p:sldId id="599" r:id="rId32"/>
    <p:sldId id="600" r:id="rId33"/>
    <p:sldId id="601" r:id="rId34"/>
    <p:sldId id="602" r:id="rId35"/>
    <p:sldId id="603" r:id="rId36"/>
    <p:sldId id="605" r:id="rId37"/>
    <p:sldId id="607" r:id="rId38"/>
    <p:sldId id="608" r:id="rId39"/>
    <p:sldId id="609" r:id="rId40"/>
    <p:sldId id="610" r:id="rId41"/>
    <p:sldId id="612" r:id="rId42"/>
    <p:sldId id="613" r:id="rId43"/>
    <p:sldId id="614" r:id="rId44"/>
    <p:sldId id="615" r:id="rId45"/>
    <p:sldId id="752" r:id="rId46"/>
    <p:sldId id="616" r:id="rId47"/>
    <p:sldId id="617" r:id="rId48"/>
    <p:sldId id="618" r:id="rId49"/>
    <p:sldId id="753" r:id="rId50"/>
    <p:sldId id="619" r:id="rId51"/>
    <p:sldId id="620" r:id="rId52"/>
    <p:sldId id="621" r:id="rId53"/>
    <p:sldId id="622" r:id="rId54"/>
    <p:sldId id="623" r:id="rId55"/>
    <p:sldId id="635" r:id="rId56"/>
    <p:sldId id="667" r:id="rId57"/>
    <p:sldId id="668" r:id="rId58"/>
    <p:sldId id="669" r:id="rId59"/>
    <p:sldId id="871" r:id="rId60"/>
    <p:sldId id="872" r:id="rId61"/>
    <p:sldId id="670" r:id="rId62"/>
    <p:sldId id="873" r:id="rId63"/>
    <p:sldId id="874" r:id="rId64"/>
    <p:sldId id="672" r:id="rId65"/>
    <p:sldId id="875" r:id="rId66"/>
    <p:sldId id="673" r:id="rId67"/>
    <p:sldId id="677" r:id="rId68"/>
    <p:sldId id="876" r:id="rId69"/>
    <p:sldId id="877" r:id="rId70"/>
    <p:sldId id="878" r:id="rId71"/>
    <p:sldId id="678" r:id="rId72"/>
    <p:sldId id="679" r:id="rId73"/>
    <p:sldId id="680" r:id="rId74"/>
    <p:sldId id="681" r:id="rId75"/>
    <p:sldId id="682" r:id="rId76"/>
    <p:sldId id="683" r:id="rId77"/>
    <p:sldId id="684" r:id="rId78"/>
    <p:sldId id="685" r:id="rId79"/>
    <p:sldId id="686" r:id="rId80"/>
    <p:sldId id="687" r:id="rId81"/>
    <p:sldId id="688" r:id="rId82"/>
    <p:sldId id="689" r:id="rId83"/>
    <p:sldId id="690" r:id="rId84"/>
    <p:sldId id="691" r:id="rId85"/>
    <p:sldId id="692" r:id="rId86"/>
    <p:sldId id="693" r:id="rId87"/>
    <p:sldId id="694" r:id="rId88"/>
    <p:sldId id="695" r:id="rId89"/>
    <p:sldId id="696" r:id="rId90"/>
    <p:sldId id="953" r:id="rId91"/>
    <p:sldId id="697" r:id="rId92"/>
    <p:sldId id="698" r:id="rId93"/>
    <p:sldId id="699" r:id="rId94"/>
    <p:sldId id="700" r:id="rId95"/>
    <p:sldId id="701" r:id="rId96"/>
    <p:sldId id="702" r:id="rId97"/>
    <p:sldId id="703" r:id="rId98"/>
    <p:sldId id="704" r:id="rId99"/>
    <p:sldId id="705" r:id="rId100"/>
    <p:sldId id="706" r:id="rId101"/>
    <p:sldId id="707" r:id="rId102"/>
    <p:sldId id="708" r:id="rId103"/>
    <p:sldId id="710" r:id="rId104"/>
    <p:sldId id="709" r:id="rId105"/>
    <p:sldId id="711" r:id="rId106"/>
    <p:sldId id="712" r:id="rId107"/>
    <p:sldId id="713" r:id="rId108"/>
    <p:sldId id="714" r:id="rId109"/>
    <p:sldId id="715" r:id="rId110"/>
    <p:sldId id="716" r:id="rId111"/>
    <p:sldId id="717" r:id="rId112"/>
    <p:sldId id="718" r:id="rId113"/>
    <p:sldId id="719" r:id="rId114"/>
    <p:sldId id="954" r:id="rId115"/>
    <p:sldId id="955" r:id="rId116"/>
    <p:sldId id="956" r:id="rId117"/>
    <p:sldId id="957" r:id="rId118"/>
    <p:sldId id="958" r:id="rId119"/>
    <p:sldId id="726" r:id="rId120"/>
    <p:sldId id="727" r:id="rId121"/>
    <p:sldId id="728" r:id="rId122"/>
    <p:sldId id="729" r:id="rId123"/>
    <p:sldId id="730" r:id="rId124"/>
    <p:sldId id="731" r:id="rId125"/>
    <p:sldId id="732" r:id="rId126"/>
    <p:sldId id="733" r:id="rId127"/>
    <p:sldId id="734" r:id="rId128"/>
    <p:sldId id="735" r:id="rId129"/>
    <p:sldId id="736" r:id="rId130"/>
    <p:sldId id="737" r:id="rId131"/>
    <p:sldId id="738" r:id="rId132"/>
    <p:sldId id="739" r:id="rId133"/>
    <p:sldId id="740" r:id="rId134"/>
    <p:sldId id="741" r:id="rId135"/>
    <p:sldId id="743" r:id="rId136"/>
    <p:sldId id="744" r:id="rId137"/>
    <p:sldId id="745" r:id="rId138"/>
    <p:sldId id="746" r:id="rId139"/>
    <p:sldId id="747" r:id="rId140"/>
    <p:sldId id="748" r:id="rId141"/>
    <p:sldId id="961" r:id="rId142"/>
    <p:sldId id="962" r:id="rId143"/>
    <p:sldId id="964" r:id="rId144"/>
    <p:sldId id="965" r:id="rId1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3" d="100"/>
          <a:sy n="93" d="100"/>
        </p:scale>
        <p:origin x="-1314" y="90"/>
      </p:cViewPr>
      <p:guideLst>
        <p:guide orient="horz" pos="2160"/>
        <p:guide pos="30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0" Type="http://schemas.openxmlformats.org/officeDocument/2006/relationships/tableStyles" Target="tableStyles.xml"/><Relationship Id="rId15" Type="http://schemas.openxmlformats.org/officeDocument/2006/relationships/slide" Target="slides/slide13.xml"/><Relationship Id="rId149" Type="http://schemas.openxmlformats.org/officeDocument/2006/relationships/viewProps" Target="viewProps.xml"/><Relationship Id="rId148" Type="http://schemas.openxmlformats.org/officeDocument/2006/relationships/presProps" Target="presProps.xml"/><Relationship Id="rId147" Type="http://schemas.openxmlformats.org/officeDocument/2006/relationships/handoutMaster" Target="handoutMasters/handoutMaster1.xml"/><Relationship Id="rId146" Type="http://schemas.openxmlformats.org/officeDocument/2006/relationships/notesMaster" Target="notesMasters/notesMaster1.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8153077" cy="115212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844824"/>
            <a:ext cx="8127504" cy="43924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6093296"/>
            <a:ext cx="2952328" cy="7647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6159500"/>
            <a:ext cx="1003300" cy="754063"/>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6165850"/>
            <a:ext cx="2857500" cy="5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标题 5128"/>
          <p:cNvSpPr>
            <a:spLocks noGrp="1"/>
          </p:cNvSpPr>
          <p:nvPr>
            <p:ph type="title"/>
          </p:nvPr>
        </p:nvSpPr>
        <p:spPr/>
        <p:txBody>
          <a:bodyPr anchor="b"/>
          <a:lstStyle/>
          <a:p>
            <a:r>
              <a:rPr lang="zh-CN" altLang="en-US" dirty="0"/>
              <a:t>第7章</a:t>
            </a:r>
            <a:br>
              <a:rPr lang="zh-CN" altLang="en-US" dirty="0"/>
            </a:br>
            <a:r>
              <a:rPr lang="zh-CN" altLang="en-US" dirty="0"/>
              <a:t>系统安装、扩充、启动与管理</a:t>
            </a:r>
            <a:endParaRPr lang="zh-CN" altLang="en-US" dirty="0"/>
          </a:p>
        </p:txBody>
      </p:sp>
      <p:sp>
        <p:nvSpPr>
          <p:cNvPr id="5130" name="文本占位符 5129"/>
          <p:cNvSpPr>
            <a:spLocks noGrp="1"/>
          </p:cNvSpPr>
          <p:nvPr>
            <p:ph type="body" idx="1"/>
          </p:nvPr>
        </p:nvSpPr>
        <p:spPr/>
        <p:txBody>
          <a:bodyPr/>
          <a:lstStyle/>
          <a:p>
            <a:r>
              <a:rPr lang="zh-CN" altLang="en-US" dirty="0"/>
              <a:t>7.1  系统安装</a:t>
            </a:r>
            <a:endParaRPr lang="zh-CN" altLang="en-US" dirty="0"/>
          </a:p>
          <a:p>
            <a:r>
              <a:rPr lang="zh-CN" altLang="en-US" dirty="0"/>
              <a:t>7.2  引导器（grub）</a:t>
            </a:r>
            <a:endParaRPr lang="zh-CN" altLang="en-US" dirty="0"/>
          </a:p>
          <a:p>
            <a:r>
              <a:rPr lang="zh-CN" altLang="en-US" dirty="0"/>
              <a:t>7.3  软件包管理</a:t>
            </a:r>
            <a:endParaRPr lang="zh-CN" altLang="en-US" dirty="0"/>
          </a:p>
          <a:p>
            <a:r>
              <a:rPr lang="zh-CN" altLang="en-US" dirty="0"/>
              <a:t>7.</a:t>
            </a:r>
            <a:r>
              <a:rPr lang="en-US" altLang="zh-CN" dirty="0"/>
              <a:t>4</a:t>
            </a:r>
            <a:r>
              <a:rPr lang="zh-CN" altLang="en-US" dirty="0"/>
              <a:t>  日志管理</a:t>
            </a:r>
            <a:endParaRPr lang="zh-CN" altLang="en-US" dirty="0"/>
          </a:p>
          <a:p>
            <a:r>
              <a:rPr lang="zh-CN" altLang="en-US" dirty="0"/>
              <a:t>7.</a:t>
            </a:r>
            <a:r>
              <a:rPr lang="en-US" altLang="zh-CN" dirty="0"/>
              <a:t>5</a:t>
            </a:r>
            <a:r>
              <a:rPr lang="zh-CN" altLang="en-US" dirty="0"/>
              <a:t>  系统管理</a:t>
            </a:r>
            <a:endParaRPr lang="zh-CN" altLang="en-US" dirty="0"/>
          </a:p>
          <a:p>
            <a:r>
              <a:rPr lang="zh-CN" altLang="en-US" dirty="0"/>
              <a:t>7.</a:t>
            </a:r>
            <a:r>
              <a:rPr lang="en-US" altLang="zh-CN" dirty="0"/>
              <a:t>6</a:t>
            </a:r>
            <a:r>
              <a:rPr lang="zh-CN" altLang="en-US" dirty="0"/>
              <a:t>  内核配置与参数在线调整</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（1）放入启动光盘，加电启动</a:t>
            </a:r>
            <a:endParaRPr lang="zh-CN" altLang="en-US"/>
          </a:p>
        </p:txBody>
      </p:sp>
      <p:sp>
        <p:nvSpPr>
          <p:cNvPr id="3" name="内容占位符 2"/>
          <p:cNvSpPr>
            <a:spLocks noGrp="1"/>
          </p:cNvSpPr>
          <p:nvPr>
            <p:ph idx="1"/>
          </p:nvPr>
        </p:nvSpPr>
        <p:spPr/>
        <p:txBody>
          <a:bodyPr/>
          <a:lstStyle/>
          <a:p>
            <a:r>
              <a:rPr lang="zh-CN" altLang="en-US" sz="2400"/>
              <a:t>加载光盘</a:t>
            </a:r>
            <a:r>
              <a:rPr lang="zh-CN" altLang="en-US" sz="2400">
                <a:sym typeface="+mn-ea"/>
              </a:rPr>
              <a:t>Fedora-Workstation-Live-x86_64-30-1.2.iso</a:t>
            </a:r>
            <a:r>
              <a:rPr lang="zh-CN" altLang="en-US" sz="2400"/>
              <a:t>，开始启动，很快会出现如图7-1所示的界面。</a:t>
            </a:r>
            <a:endParaRPr lang="zh-CN" altLang="en-US" sz="2400"/>
          </a:p>
          <a:p>
            <a:r>
              <a:rPr lang="zh-CN" altLang="en-US" sz="2400"/>
              <a:t>通过“↑”或“↓”选择第一项“Start Fedora-Workstation-Live 30”，按回车键进行“Live”系统启动。</a:t>
            </a:r>
            <a:endParaRPr lang="zh-CN" altLang="en-US" sz="2400"/>
          </a:p>
          <a:p>
            <a:r>
              <a:rPr lang="zh-CN" altLang="en-US" sz="2400"/>
              <a:t>在如图7-1所示界面中有个1分钟的超时时限，若在时限内没有键盘输入动作或者选择了“Test this media &amp; start …”，则先进行光盘介质检测，此时可以按ESC键中断检测过程继续进行“Live”系统启动。</a:t>
            </a:r>
            <a:endParaRPr lang="zh-CN" altLang="en-US" sz="2400"/>
          </a:p>
        </p:txBody>
      </p:sp>
      <p:pic>
        <p:nvPicPr>
          <p:cNvPr id="5" name="图片 1"/>
          <p:cNvPicPr>
            <a:picLocks noChangeAspect="1"/>
          </p:cNvPicPr>
          <p:nvPr>
            <p:custDataLst>
              <p:tags r:id="rId1"/>
            </p:custDataLst>
          </p:nvPr>
        </p:nvPicPr>
        <p:blipFill>
          <a:blip r:embed="rId2"/>
          <a:stretch>
            <a:fillRect/>
          </a:stretch>
        </p:blipFill>
        <p:spPr>
          <a:xfrm>
            <a:off x="4584700" y="5117465"/>
            <a:ext cx="3688715" cy="156718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w输出</a:t>
            </a:r>
            <a:endParaRPr lang="zh-CN" altLang="en-US"/>
          </a:p>
        </p:txBody>
      </p:sp>
      <p:sp>
        <p:nvSpPr>
          <p:cNvPr id="3" name="内容占位符 2"/>
          <p:cNvSpPr>
            <a:spLocks noGrp="1"/>
          </p:cNvSpPr>
          <p:nvPr>
            <p:ph idx="1"/>
          </p:nvPr>
        </p:nvSpPr>
        <p:spPr/>
        <p:txBody>
          <a:bodyPr/>
          <a:lstStyle/>
          <a:p>
            <a:r>
              <a:rPr lang="zh-CN" altLang="en-US"/>
              <a:t>第一行与uptime的输出相同。在以下输出中有</a:t>
            </a:r>
            <a:r>
              <a:rPr lang="en-US" altLang="zh-CN"/>
              <a:t>8</a:t>
            </a:r>
            <a:r>
              <a:rPr lang="zh-CN" altLang="en-US"/>
              <a:t>个域，分别是：</a:t>
            </a:r>
            <a:endParaRPr lang="zh-CN" altLang="en-US"/>
          </a:p>
          <a:p>
            <a:pPr lvl="1"/>
            <a:r>
              <a:rPr lang="zh-CN" altLang="en-US" sz="2450"/>
              <a:t>（1）USER：用户名；</a:t>
            </a:r>
            <a:endParaRPr lang="zh-CN" altLang="en-US" sz="2450"/>
          </a:p>
          <a:p>
            <a:pPr lvl="1"/>
            <a:r>
              <a:rPr lang="zh-CN" altLang="en-US" sz="2450"/>
              <a:t>（2）TTY：用户使用的终端；</a:t>
            </a:r>
            <a:endParaRPr lang="zh-CN" altLang="en-US" sz="2450"/>
          </a:p>
          <a:p>
            <a:pPr lvl="1"/>
            <a:r>
              <a:rPr lang="zh-CN" altLang="en-US" sz="2450"/>
              <a:t>（</a:t>
            </a:r>
            <a:r>
              <a:rPr lang="en-US" altLang="zh-CN" sz="2450"/>
              <a:t>3</a:t>
            </a:r>
            <a:r>
              <a:rPr lang="zh-CN" altLang="en-US" sz="2450"/>
              <a:t>）</a:t>
            </a:r>
            <a:r>
              <a:rPr lang="en-US" altLang="zh-CN" sz="2450"/>
              <a:t>FROM</a:t>
            </a:r>
            <a:r>
              <a:rPr lang="zh-CN" altLang="en-US" sz="2450"/>
              <a:t>：从哪里登录（</a:t>
            </a:r>
            <a:r>
              <a:rPr lang="en-US" altLang="zh-CN" sz="2450"/>
              <a:t>-f</a:t>
            </a:r>
            <a:r>
              <a:rPr lang="zh-CN" altLang="en-US" sz="2450"/>
              <a:t>时输出</a:t>
            </a:r>
            <a:r>
              <a:rPr lang="zh-CN" altLang="en-US" sz="2450"/>
              <a:t>）</a:t>
            </a:r>
            <a:endParaRPr lang="zh-CN" altLang="en-US" sz="2450"/>
          </a:p>
          <a:p>
            <a:pPr lvl="1"/>
            <a:r>
              <a:rPr lang="zh-CN" altLang="en-US" sz="2450">
                <a:sym typeface="+mn-ea"/>
              </a:rPr>
              <a:t>（4）</a:t>
            </a:r>
            <a:r>
              <a:rPr lang="zh-CN" altLang="en-US" sz="2450"/>
              <a:t>LOGIN：登录时间；</a:t>
            </a:r>
            <a:endParaRPr lang="zh-CN" altLang="en-US" sz="2450"/>
          </a:p>
          <a:p>
            <a:pPr lvl="1"/>
            <a:r>
              <a:rPr lang="zh-CN" altLang="en-US" sz="2450">
                <a:sym typeface="+mn-ea"/>
              </a:rPr>
              <a:t>（5）</a:t>
            </a:r>
            <a:r>
              <a:rPr lang="zh-CN" altLang="en-US" sz="2450"/>
              <a:t>IDLE：休眠时间；</a:t>
            </a:r>
            <a:endParaRPr lang="zh-CN" altLang="en-US" sz="2450"/>
          </a:p>
          <a:p>
            <a:pPr lvl="1"/>
            <a:r>
              <a:rPr lang="zh-CN" altLang="en-US" sz="2450">
                <a:sym typeface="+mn-ea"/>
              </a:rPr>
              <a:t>（6）</a:t>
            </a:r>
            <a:r>
              <a:rPr lang="zh-CN" altLang="en-US" sz="2450"/>
              <a:t>JCPU：与终端相关的所有进程的执行时间；</a:t>
            </a:r>
            <a:endParaRPr lang="zh-CN" altLang="en-US" sz="2450"/>
          </a:p>
          <a:p>
            <a:pPr lvl="1"/>
            <a:r>
              <a:rPr lang="zh-CN" altLang="en-US" sz="2450">
                <a:sym typeface="+mn-ea"/>
              </a:rPr>
              <a:t>（7）</a:t>
            </a:r>
            <a:r>
              <a:rPr lang="zh-CN" altLang="en-US" sz="2450"/>
              <a:t>PCPU：当前进程占用的CPU时间；</a:t>
            </a:r>
            <a:endParaRPr lang="zh-CN" altLang="en-US" sz="2450"/>
          </a:p>
          <a:p>
            <a:pPr lvl="1"/>
            <a:r>
              <a:rPr lang="zh-CN" altLang="en-US" sz="2450"/>
              <a:t>（</a:t>
            </a:r>
            <a:r>
              <a:rPr lang="en-US" altLang="zh-CN" sz="2450"/>
              <a:t>8</a:t>
            </a:r>
            <a:r>
              <a:rPr lang="zh-CN" altLang="en-US" sz="2450"/>
              <a:t>）WHAT：正执行的进程。</a:t>
            </a:r>
            <a:endParaRPr lang="zh-CN" altLang="en-US" sz="245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495"/>
            <a:ext cx="8580755" cy="1151890"/>
          </a:xfrm>
        </p:spPr>
        <p:txBody>
          <a:bodyPr/>
          <a:lstStyle/>
          <a:p>
            <a:r>
              <a:rPr lang="zh-CN" altLang="en-US" dirty="0"/>
              <a:t>7．显示系统内进程活动信息（top）</a:t>
            </a:r>
            <a:endParaRPr lang="zh-CN" altLang="en-US" dirty="0"/>
          </a:p>
        </p:txBody>
      </p:sp>
      <p:sp>
        <p:nvSpPr>
          <p:cNvPr id="3" name="内容占位符 2"/>
          <p:cNvSpPr>
            <a:spLocks noGrp="1"/>
          </p:cNvSpPr>
          <p:nvPr>
            <p:ph idx="1"/>
          </p:nvPr>
        </p:nvSpPr>
        <p:spPr/>
        <p:txBody>
          <a:bodyPr/>
          <a:lstStyle/>
          <a:p>
            <a:r>
              <a:rPr lang="zh-CN" altLang="en-US" dirty="0"/>
              <a:t>top的功能是实时监控系统内进程活动信息，也包括CPU利用率、进程状态、内存利用率等信息，为系统管理员提供实时监控系统的工具。其用法为</a:t>
            </a:r>
            <a:endParaRPr lang="zh-CN" altLang="en-US" dirty="0"/>
          </a:p>
          <a:p>
            <a:pPr lvl="1"/>
            <a:r>
              <a:rPr lang="zh-CN" altLang="en-US" dirty="0"/>
              <a:t>top  -hv|-bcEHiOSs1 -d secs -n max -u|U user -p pid -o fld -w [cols]</a:t>
            </a:r>
            <a:endParaRPr lang="zh-CN" altLang="en-US" dirty="0"/>
          </a:p>
          <a:p>
            <a:r>
              <a:rPr lang="zh-CN" altLang="en-US" dirty="0"/>
              <a:t>下图为不带任何参数和选项执行top命令监视系统运行某时刻的快照。可按^C退出top。</a:t>
            </a:r>
            <a:endParaRPr lang="zh-CN" altLang="en-US" dirty="0"/>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a:t>
            </a:r>
            <a:r>
              <a:rPr lang="zh-CN" altLang="en-US"/>
              <a:t>示例</a:t>
            </a:r>
            <a:endParaRPr lang="zh-CN" altLang="en-US"/>
          </a:p>
        </p:txBody>
      </p:sp>
      <p:pic>
        <p:nvPicPr>
          <p:cNvPr id="3" name="内容占位符 -2147482610"/>
          <p:cNvPicPr>
            <a:picLocks noGrp="1" noChangeAspect="1"/>
          </p:cNvPicPr>
          <p:nvPr>
            <p:ph idx="1"/>
          </p:nvPr>
        </p:nvPicPr>
        <p:blipFill>
          <a:blip r:embed="rId1"/>
          <a:stretch>
            <a:fillRect/>
          </a:stretch>
        </p:blipFill>
        <p:spPr>
          <a:xfrm>
            <a:off x="811530" y="1895475"/>
            <a:ext cx="7929245" cy="3878580"/>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top的输出</a:t>
            </a:r>
            <a:endParaRPr lang="zh-CN" altLang="en-US"/>
          </a:p>
        </p:txBody>
      </p:sp>
      <p:sp>
        <p:nvSpPr>
          <p:cNvPr id="3" name="内容占位符 2"/>
          <p:cNvSpPr>
            <a:spLocks noGrp="1"/>
          </p:cNvSpPr>
          <p:nvPr>
            <p:ph idx="1"/>
          </p:nvPr>
        </p:nvSpPr>
        <p:spPr/>
        <p:txBody>
          <a:bodyPr/>
          <a:lstStyle/>
          <a:p>
            <a:r>
              <a:rPr lang="zh-CN" altLang="en-US">
                <a:sym typeface="+mn-ea"/>
              </a:rPr>
              <a:t>第一行与uptime输出相同</a:t>
            </a:r>
            <a:endParaRPr lang="zh-CN" altLang="en-US">
              <a:sym typeface="+mn-ea"/>
            </a:endParaRPr>
          </a:p>
          <a:p>
            <a:r>
              <a:rPr lang="zh-CN" altLang="en-US">
                <a:sym typeface="+mn-ea"/>
              </a:rPr>
              <a:t>第二行为系统内进程信息</a:t>
            </a:r>
            <a:endParaRPr lang="zh-CN" altLang="en-US">
              <a:sym typeface="+mn-ea"/>
            </a:endParaRPr>
          </a:p>
          <a:p>
            <a:r>
              <a:rPr lang="zh-CN" altLang="en-US">
                <a:sym typeface="+mn-ea"/>
              </a:rPr>
              <a:t>第三行为与CPU相关的信息</a:t>
            </a:r>
            <a:endParaRPr lang="zh-CN" altLang="en-US">
              <a:sym typeface="+mn-ea"/>
            </a:endParaRPr>
          </a:p>
          <a:p>
            <a:r>
              <a:rPr lang="zh-CN" altLang="en-US">
                <a:sym typeface="+mn-ea"/>
              </a:rPr>
              <a:t>第四行为内存情况</a:t>
            </a:r>
            <a:endParaRPr lang="zh-CN" altLang="en-US">
              <a:sym typeface="+mn-ea"/>
            </a:endParaRPr>
          </a:p>
          <a:p>
            <a:r>
              <a:rPr lang="zh-CN" altLang="en-US">
                <a:sym typeface="+mn-ea"/>
              </a:rPr>
              <a:t>第五行为交换区使用情况</a:t>
            </a:r>
            <a:endParaRPr lang="zh-CN" altLang="en-US">
              <a:sym typeface="+mn-ea"/>
            </a:endParaRPr>
          </a:p>
          <a:p>
            <a:r>
              <a:rPr lang="zh-CN" altLang="en-US">
                <a:sym typeface="+mn-ea"/>
              </a:rPr>
              <a:t>第七行及以后行为系统内按活跃程度排序的进程信息</a:t>
            </a:r>
            <a:endParaRPr lang="zh-CN" altLang="en-US">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8．监视系统I/O等活动情况（sar、iostat、mpstat和pidstat）</a:t>
            </a:r>
            <a:endParaRPr lang="zh-CN" altLang="en-US"/>
          </a:p>
        </p:txBody>
      </p:sp>
      <p:sp>
        <p:nvSpPr>
          <p:cNvPr id="3" name="内容占位符 2"/>
          <p:cNvSpPr>
            <a:spLocks noGrp="1"/>
          </p:cNvSpPr>
          <p:nvPr>
            <p:ph idx="1"/>
          </p:nvPr>
        </p:nvSpPr>
        <p:spPr>
          <a:xfrm>
            <a:off x="619125" y="1844675"/>
            <a:ext cx="8335645" cy="4392295"/>
          </a:xfrm>
        </p:spPr>
        <p:txBody>
          <a:bodyPr/>
          <a:lstStyle/>
          <a:p>
            <a:r>
              <a:rPr lang="zh-CN" altLang="en-US" sz="2800"/>
              <a:t>Linux系统还提供有用于系统状态监视的软件包sysstat，用户需要时，可以下载并安装它。在sysstat包中包括4个应用程序，分别是sar、iostat、mpstat和pidstat。mpstat用于监控系统内每个CPU的活动情况报告；pidstat用于监督进程信息；iostat用于报告系统内CPU、设备和物理分区的I/O活动情况，根据iostat报告信息可以调整系统配置参数，在物理设备间找到更好的I/O平衡；sar命令是一个能综合监视系统各种活动信息的程序，可用于系统各种信息的报告。sar系列命令用到/var/log/sa/saDD等日志文件，其中DD为工作日期。</a:t>
            </a:r>
            <a:endParaRPr lang="zh-CN" altLang="en-US" sz="2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用法</a:t>
            </a:r>
            <a:endParaRPr lang="zh-CN" altLang="en-US"/>
          </a:p>
        </p:txBody>
      </p:sp>
      <p:sp>
        <p:nvSpPr>
          <p:cNvPr id="3" name="内容占位符 2"/>
          <p:cNvSpPr>
            <a:spLocks noGrp="1"/>
          </p:cNvSpPr>
          <p:nvPr>
            <p:ph idx="1"/>
          </p:nvPr>
        </p:nvSpPr>
        <p:spPr/>
        <p:txBody>
          <a:bodyPr/>
          <a:lstStyle/>
          <a:p>
            <a:r>
              <a:rPr lang="zh-CN" altLang="en-US" sz="2800"/>
              <a:t>sar、iostat、mpstat和pidstat用法可统一为：</a:t>
            </a:r>
            <a:endParaRPr lang="zh-CN" altLang="en-US" sz="2800"/>
          </a:p>
          <a:p>
            <a:pPr lvl="1"/>
            <a:r>
              <a:rPr lang="zh-CN" altLang="en-US" sz="2450"/>
              <a:t>cmd [options] [interval [count]]</a:t>
            </a:r>
            <a:endParaRPr lang="zh-CN" altLang="en-US" sz="2450"/>
          </a:p>
          <a:p>
            <a:r>
              <a:rPr lang="zh-CN" altLang="en-US" sz="2800"/>
              <a:t>它们均需要设置一个以秒为单位的时间区间（interval）和在这个区间内的报告次数（count），若不指定，则这几个命令的默认值并不相同。</a:t>
            </a:r>
            <a:endParaRPr lang="zh-CN" altLang="en-US" sz="2800"/>
          </a:p>
          <a:p>
            <a:r>
              <a:rPr lang="zh-CN" altLang="en-US" sz="2800"/>
              <a:t>由于参数较多，不再做逐一介绍。</a:t>
            </a:r>
            <a:endParaRPr lang="zh-CN" alt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404495"/>
            <a:ext cx="8569325" cy="1151890"/>
          </a:xfrm>
        </p:spPr>
        <p:txBody>
          <a:bodyPr/>
          <a:lstStyle/>
          <a:p>
            <a:r>
              <a:rPr lang="zh-CN" altLang="en-US"/>
              <a:t>sar对系统综合监视的指标及参数</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custDataLst>
              <p:tags r:id="rId1"/>
            </p:custDataLst>
          </p:nvPr>
        </p:nvGraphicFramePr>
        <p:xfrm>
          <a:off x="826770" y="1746885"/>
          <a:ext cx="8021955" cy="4799965"/>
        </p:xfrm>
        <a:graphic>
          <a:graphicData uri="http://schemas.openxmlformats.org/drawingml/2006/table">
            <a:tbl>
              <a:tblPr firstRow="1" bandRow="1">
                <a:tableStyleId>{5940675A-B579-460E-94D1-54222C63F5DA}</a:tableStyleId>
              </a:tblPr>
              <a:tblGrid>
                <a:gridCol w="831850"/>
                <a:gridCol w="3179445"/>
                <a:gridCol w="834390"/>
                <a:gridCol w="3176270"/>
              </a:tblGrid>
              <a:tr h="539750">
                <a:tc>
                  <a:txBody>
                    <a:bodyPr/>
                    <a:lstStyle/>
                    <a:p>
                      <a:pPr indent="0" algn="ctr">
                        <a:buNone/>
                      </a:pPr>
                      <a:r>
                        <a:rPr lang="en-US" altLang="zh-CN" sz="2000" b="0">
                          <a:latin typeface="Times New Roman" panose="02020603050405020304" pitchFamily="18" charset="0"/>
                          <a:cs typeface="Times New Roman" panose="02020603050405020304" pitchFamily="18" charset="0"/>
                        </a:rPr>
                        <a:t>-A</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所有参数</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-u</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CPU</a:t>
                      </a:r>
                      <a:r>
                        <a:rPr lang="zh-CN" altLang="en-US" sz="2000" b="0">
                          <a:latin typeface="Times New Roman" panose="02020603050405020304" pitchFamily="18" charset="0"/>
                          <a:cs typeface="Times New Roman" panose="02020603050405020304" pitchFamily="18" charset="0"/>
                        </a:rPr>
                        <a:t>使用信息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lstStyle/>
                    <a:p>
                      <a:pPr indent="0" algn="ctr">
                        <a:buNone/>
                      </a:pPr>
                      <a:r>
                        <a:rPr lang="en-US" altLang="zh-CN" sz="2000" b="0">
                          <a:latin typeface="Times New Roman" panose="02020603050405020304" pitchFamily="18" charset="0"/>
                          <a:cs typeface="Times New Roman" panose="02020603050405020304" pitchFamily="18" charset="0"/>
                        </a:rPr>
                        <a:t>-b</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I/O</a:t>
                      </a:r>
                      <a:r>
                        <a:rPr lang="zh-CN" altLang="en-US" sz="2000" b="0">
                          <a:latin typeface="Times New Roman" panose="02020603050405020304" pitchFamily="18" charset="0"/>
                          <a:cs typeface="Times New Roman" panose="02020603050405020304" pitchFamily="18" charset="0"/>
                        </a:rPr>
                        <a:t>传输率信息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-U</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指定的</a:t>
                      </a:r>
                      <a:r>
                        <a:rPr lang="en-US" altLang="zh-CN" sz="2000" b="0">
                          <a:latin typeface="Times New Roman" panose="02020603050405020304" pitchFamily="18" charset="0"/>
                          <a:cs typeface="Times New Roman" panose="02020603050405020304" pitchFamily="18" charset="0"/>
                        </a:rPr>
                        <a:t>CPU</a:t>
                      </a:r>
                      <a:r>
                        <a:rPr lang="zh-CN" altLang="en-US" sz="2000" b="0">
                          <a:latin typeface="Times New Roman" panose="02020603050405020304" pitchFamily="18" charset="0"/>
                          <a:cs typeface="Times New Roman" panose="02020603050405020304" pitchFamily="18" charset="0"/>
                        </a:rPr>
                        <a:t>信息（多</a:t>
                      </a:r>
                      <a:r>
                        <a:rPr lang="en-US" altLang="zh-CN" sz="2000" b="0">
                          <a:latin typeface="Times New Roman" panose="02020603050405020304" pitchFamily="18" charset="0"/>
                          <a:cs typeface="Times New Roman" panose="02020603050405020304" pitchFamily="18" charset="0"/>
                        </a:rPr>
                        <a:t>CPU</a:t>
                      </a:r>
                      <a:r>
                        <a:rPr lang="zh-CN" altLang="en-US" sz="2000" b="0">
                          <a:latin typeface="Times New Roman" panose="02020603050405020304" pitchFamily="18" charset="0"/>
                          <a:cs typeface="Times New Roman" panose="02020603050405020304" pitchFamily="18" charset="0"/>
                        </a:rPr>
                        <a:t>时）</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lstStyle/>
                    <a:p>
                      <a:pPr indent="0" algn="ctr">
                        <a:buNone/>
                      </a:pPr>
                      <a:r>
                        <a:rPr lang="en-US" altLang="zh-CN" sz="2000" b="0">
                          <a:latin typeface="Times New Roman" panose="02020603050405020304" pitchFamily="18" charset="0"/>
                          <a:cs typeface="Times New Roman" panose="02020603050405020304" pitchFamily="18" charset="0"/>
                        </a:rPr>
                        <a:t>-B</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页交换活动信息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-v</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i</a:t>
                      </a:r>
                      <a:r>
                        <a:rPr lang="zh-CN" altLang="en-US" sz="2000" b="0">
                          <a:latin typeface="Times New Roman" panose="02020603050405020304" pitchFamily="18" charset="0"/>
                          <a:cs typeface="Times New Roman" panose="02020603050405020304" pitchFamily="18" charset="0"/>
                        </a:rPr>
                        <a:t>节点、文件和内核表状态信息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lgn="ctr">
                        <a:buNone/>
                      </a:pPr>
                      <a:r>
                        <a:rPr lang="en-US" altLang="zh-CN" sz="2000" b="0">
                          <a:latin typeface="Times New Roman" panose="02020603050405020304" pitchFamily="18" charset="0"/>
                          <a:cs typeface="Times New Roman" panose="02020603050405020304" pitchFamily="18" charset="0"/>
                        </a:rPr>
                        <a:t>-c</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进程创建信息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-w</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进程上下文切换信息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lgn="ctr">
                        <a:buNone/>
                      </a:pPr>
                      <a:r>
                        <a:rPr lang="en-US" altLang="zh-CN" sz="2000" b="0">
                          <a:latin typeface="Times New Roman" panose="02020603050405020304" pitchFamily="18" charset="0"/>
                          <a:cs typeface="Times New Roman" panose="02020603050405020304" pitchFamily="18" charset="0"/>
                        </a:rPr>
                        <a:t>-d</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报告每块设备活动信息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-W</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页交换信息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lgn="ctr">
                        <a:buNone/>
                      </a:pPr>
                      <a:r>
                        <a:rPr lang="en-US" altLang="zh-CN" sz="2000" b="0">
                          <a:latin typeface="Times New Roman" panose="02020603050405020304" pitchFamily="18" charset="0"/>
                          <a:cs typeface="Times New Roman" panose="02020603050405020304" pitchFamily="18" charset="0"/>
                        </a:rPr>
                        <a:t>-I irq</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中断</a:t>
                      </a:r>
                      <a:r>
                        <a:rPr lang="en-US" altLang="zh-CN" sz="2000" b="0">
                          <a:latin typeface="Times New Roman" panose="02020603050405020304" pitchFamily="18" charset="0"/>
                          <a:cs typeface="Times New Roman" panose="02020603050405020304" pitchFamily="18" charset="0"/>
                        </a:rPr>
                        <a:t>irq</a:t>
                      </a:r>
                      <a:r>
                        <a:rPr lang="zh-CN" altLang="en-US" sz="2000" b="0">
                          <a:latin typeface="Times New Roman" panose="02020603050405020304" pitchFamily="18" charset="0"/>
                          <a:cs typeface="Times New Roman" panose="02020603050405020304" pitchFamily="18" charset="0"/>
                        </a:rPr>
                        <a:t>的信息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-x</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指定进程信息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520">
                <a:tc>
                  <a:txBody>
                    <a:bodyPr/>
                    <a:lstStyle/>
                    <a:p>
                      <a:pPr indent="0" algn="ctr">
                        <a:buNone/>
                      </a:pPr>
                      <a:r>
                        <a:rPr lang="en-US" altLang="zh-CN" sz="2000" b="0">
                          <a:latin typeface="Times New Roman" panose="02020603050405020304" pitchFamily="18" charset="0"/>
                          <a:cs typeface="Times New Roman" panose="02020603050405020304" pitchFamily="18" charset="0"/>
                        </a:rPr>
                        <a:t>-q</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系统进程队列信息和平均负载信息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-X</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指定进程的子进程信息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lstStyle/>
                    <a:p>
                      <a:pPr indent="0" algn="ctr">
                        <a:buNone/>
                      </a:pPr>
                      <a:r>
                        <a:rPr lang="en-US" altLang="zh-CN" sz="2000" b="0">
                          <a:latin typeface="Times New Roman" panose="02020603050405020304" pitchFamily="18" charset="0"/>
                          <a:cs typeface="Times New Roman" panose="02020603050405020304" pitchFamily="18" charset="0"/>
                        </a:rPr>
                        <a:t>-r</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内存和交换空间信息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-y</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终端设备活动信息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lstStyle/>
                    <a:p>
                      <a:pPr indent="0" algn="ctr">
                        <a:buNone/>
                      </a:pPr>
                      <a:r>
                        <a:rPr lang="en-US" altLang="zh-CN" sz="2000" b="0">
                          <a:latin typeface="Times New Roman" panose="02020603050405020304" pitchFamily="18" charset="0"/>
                          <a:cs typeface="Times New Roman" panose="02020603050405020304" pitchFamily="18" charset="0"/>
                        </a:rPr>
                        <a:t>-R</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a:latin typeface="Times New Roman" panose="02020603050405020304" pitchFamily="18" charset="0"/>
                          <a:cs typeface="Times New Roman" panose="02020603050405020304" pitchFamily="18" charset="0"/>
                        </a:rPr>
                        <a:t>内存信息</a:t>
                      </a:r>
                      <a:endParaRPr lang="zh-CN" altLang="en-US"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18" charset="0"/>
                          <a:cs typeface="Times New Roman" panose="02020603050405020304" pitchFamily="18" charset="0"/>
                        </a:rPr>
                        <a:t> </a:t>
                      </a:r>
                      <a:endParaRPr lang="en-US" altLang="zh-CN" sz="2000" b="0">
                        <a:latin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zh-CN" altLang="en-US" sz="2000" b="0">
                        <a:latin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1）mpstat示例</a:t>
            </a:r>
            <a:endParaRPr lang="zh-CN" altLang="en-US"/>
          </a:p>
        </p:txBody>
      </p:sp>
      <p:sp>
        <p:nvSpPr>
          <p:cNvPr id="3" name="内容占位符 2"/>
          <p:cNvSpPr>
            <a:spLocks noGrp="1"/>
          </p:cNvSpPr>
          <p:nvPr>
            <p:ph idx="1"/>
          </p:nvPr>
        </p:nvSpPr>
        <p:spPr>
          <a:xfrm>
            <a:off x="135890" y="1844675"/>
            <a:ext cx="8928100" cy="4392295"/>
          </a:xfrm>
        </p:spPr>
        <p:txBody>
          <a:bodyPr/>
          <a:lstStyle/>
          <a:p>
            <a:r>
              <a:rPr lang="zh-CN" altLang="en-US"/>
              <a:t>#mpstat 5 3</a:t>
            </a:r>
            <a:endParaRPr lang="zh-CN" altLang="en-US"/>
          </a:p>
          <a:p>
            <a:r>
              <a:rPr lang="zh-CN" altLang="en-US" sz="1600"/>
              <a:t># mpstat 5 3</a:t>
            </a:r>
            <a:endParaRPr lang="zh-CN" altLang="en-US" sz="1600"/>
          </a:p>
          <a:p>
            <a:r>
              <a:rPr lang="zh-CN" altLang="en-US" sz="1600"/>
              <a:t>Linux 5.5.8-100.fc30.x86_64 (fedora30.gjshao) 04/27/2020 _x86_64_ (2 CPU)</a:t>
            </a:r>
            <a:endParaRPr lang="zh-CN" altLang="en-US" sz="1600"/>
          </a:p>
          <a:p>
            <a:r>
              <a:rPr lang="zh-CN" altLang="en-US" sz="1600"/>
              <a:t>08:29:34 PM CPU  %usr %nice %sys %iowait %irq  %soft %steal %guest %gnice  %idle</a:t>
            </a:r>
            <a:endParaRPr lang="zh-CN" altLang="en-US" sz="1600"/>
          </a:p>
          <a:p>
            <a:r>
              <a:rPr lang="zh-CN" altLang="en-US" sz="1600"/>
              <a:t>08:29:39 PM  all    1.32   0.00    3.76    0.00    0.71    0.10    0.00    0.00    0.00    94.11</a:t>
            </a:r>
            <a:endParaRPr lang="zh-CN" altLang="en-US" sz="1600"/>
          </a:p>
          <a:p>
            <a:r>
              <a:rPr lang="zh-CN" altLang="en-US" sz="1600"/>
              <a:t>08:29:44 PM  all    1.01   0.00    2.11    0.00    0.20    0.10    0.00    0.00    0.00    96.58</a:t>
            </a:r>
            <a:endParaRPr lang="zh-CN" altLang="en-US" sz="1600"/>
          </a:p>
          <a:p>
            <a:r>
              <a:rPr lang="zh-CN" altLang="en-US" sz="1600"/>
              <a:t>08:29:49 PM  all    1.21   0.00    2.82    0.00    0.30    0.20    0.00    0.00    0.00    95.47</a:t>
            </a:r>
            <a:endParaRPr lang="zh-CN" altLang="en-US" sz="1600"/>
          </a:p>
          <a:p>
            <a:r>
              <a:rPr lang="zh-CN" altLang="en-US" sz="1600"/>
              <a:t>Average:       all    1.18   0.00    2.89    0.00    0.40     0.13    0.00   0.00     0.00    95.39</a:t>
            </a:r>
            <a:endParaRPr lang="zh-CN" altLang="en-US" sz="1600"/>
          </a:p>
          <a:p>
            <a:r>
              <a:rPr lang="zh-CN" altLang="en-US" sz="2400"/>
              <a:t>%usr为用户空间执行时间；%nice为用户空间以优先数nice级的执行时间；%sys为系统空间执行时间；%iowait为硬盘I/O等待时间；%irq为硬中断时间；%soft为软中断时间；%idle为CPU闲置时间。</a:t>
            </a:r>
            <a:endParaRPr lang="zh-CN" altLang="en-US"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2）iostat示例</a:t>
            </a:r>
            <a:endParaRPr lang="zh-CN" altLang="en-US"/>
          </a:p>
        </p:txBody>
      </p:sp>
      <p:sp>
        <p:nvSpPr>
          <p:cNvPr id="3" name="内容占位符 2"/>
          <p:cNvSpPr>
            <a:spLocks noGrp="1"/>
          </p:cNvSpPr>
          <p:nvPr>
            <p:ph idx="1"/>
          </p:nvPr>
        </p:nvSpPr>
        <p:spPr/>
        <p:txBody>
          <a:bodyPr/>
          <a:lstStyle/>
          <a:p>
            <a:r>
              <a:rPr lang="zh-CN" altLang="en-US"/>
              <a:t>#iostat 5 3</a:t>
            </a:r>
            <a:endParaRPr lang="zh-CN" altLang="en-US"/>
          </a:p>
          <a:p>
            <a:r>
              <a:rPr lang="zh-CN" altLang="en-US" sz="1600"/>
              <a:t>Linux 5.5.8-100.fc30.x86_64 (fedora30.gjshao) 04/27/2020 _x86_64_ (2 CPU)</a:t>
            </a:r>
            <a:endParaRPr lang="zh-CN" altLang="en-US" sz="1600"/>
          </a:p>
          <a:p>
            <a:r>
              <a:rPr lang="zh-CN" altLang="en-US" sz="1600"/>
              <a:t>avg-cpu:  %user   %nice %system %iowait  %steal   %idle</a:t>
            </a:r>
            <a:endParaRPr lang="zh-CN" altLang="en-US" sz="1600"/>
          </a:p>
          <a:p>
            <a:r>
              <a:rPr lang="zh-CN" altLang="en-US" sz="1600"/>
              <a:t>          0.00    0.00  100.00    0.00    0.00    0.00</a:t>
            </a:r>
            <a:endParaRPr lang="zh-CN" altLang="en-US" sz="1600"/>
          </a:p>
          <a:p>
            <a:r>
              <a:rPr lang="zh-CN" altLang="en-US" sz="1600"/>
              <a:t>Device:           tps    kB_read/s    kB_wrtn/s    kB_read    kB_wrtn</a:t>
            </a:r>
            <a:endParaRPr lang="zh-CN" altLang="en-US" sz="1600"/>
          </a:p>
          <a:p>
            <a:r>
              <a:rPr lang="zh-CN" altLang="en-US" sz="1600"/>
              <a:t>sda              30.02       429.11       101.52    1489897     352469</a:t>
            </a:r>
            <a:endParaRPr lang="zh-CN" altLang="en-US" sz="1600"/>
          </a:p>
          <a:p>
            <a:r>
              <a:rPr lang="zh-CN" altLang="en-US" sz="1600"/>
              <a:t>dm-0            34.55       424.75        69.98    1474781     242980</a:t>
            </a:r>
            <a:endParaRPr lang="zh-CN" altLang="en-US" sz="1600"/>
          </a:p>
          <a:p>
            <a:r>
              <a:rPr lang="zh-CN" altLang="en-US" sz="1600"/>
              <a:t>dm-1             8.28         2.11        31.53       7332     109480</a:t>
            </a:r>
            <a:endParaRPr lang="zh-CN" altLang="en-US" sz="1600"/>
          </a:p>
          <a:p>
            <a:endParaRPr lang="zh-CN" altLang="en-US" sz="1600"/>
          </a:p>
          <a:p>
            <a:r>
              <a:rPr lang="zh-CN" altLang="en-US" sz="2800"/>
              <a:t>tps为每秒传输数；kB_read/s为每秒读出的块数；kB_wrtn/s为每秒写出的块数；kB_read为读入总块数；kB_wrtn为写出总块数。</a:t>
            </a:r>
            <a:endParaRPr lang="zh-CN" alt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3）sar使用示例</a:t>
            </a:r>
            <a:endParaRPr lang="zh-CN" altLang="en-US"/>
          </a:p>
        </p:txBody>
      </p:sp>
      <p:sp>
        <p:nvSpPr>
          <p:cNvPr id="3" name="内容占位符 2"/>
          <p:cNvSpPr>
            <a:spLocks noGrp="1"/>
          </p:cNvSpPr>
          <p:nvPr>
            <p:ph idx="1"/>
          </p:nvPr>
        </p:nvSpPr>
        <p:spPr/>
        <p:txBody>
          <a:bodyPr/>
          <a:lstStyle/>
          <a:p>
            <a:r>
              <a:rPr lang="zh-CN" altLang="en-US">
                <a:sym typeface="+mn-ea"/>
              </a:rPr>
              <a:t>在2分钟内报告5次CPU信息</a:t>
            </a:r>
            <a:endParaRPr lang="zh-CN" altLang="en-US"/>
          </a:p>
          <a:p>
            <a:r>
              <a:rPr lang="zh-CN" altLang="en-US"/>
              <a:t> #sar -u 2 5</a:t>
            </a:r>
            <a:endParaRPr lang="zh-CN" altLang="en-US"/>
          </a:p>
          <a:p>
            <a:r>
              <a:rPr lang="zh-CN" altLang="en-US">
                <a:sym typeface="+mn-ea"/>
              </a:rPr>
              <a:t>输出22日sar记录文件中的内存、交换和网络活动信息</a:t>
            </a:r>
            <a:endParaRPr lang="zh-CN" altLang="en-US"/>
          </a:p>
          <a:p>
            <a:r>
              <a:rPr lang="zh-CN" altLang="en-US"/>
              <a:t> #sar -r -n DEV -f /var/log/sa/sa22</a:t>
            </a:r>
            <a:endParaRPr lang="zh-CN" altLang="en-US"/>
          </a:p>
          <a:p>
            <a:r>
              <a:rPr lang="zh-CN" altLang="en-US">
                <a:sym typeface="+mn-ea"/>
              </a:rPr>
              <a:t>报告记录在当天sar记录文件中的所有信息</a:t>
            </a:r>
            <a:endParaRPr lang="zh-CN" altLang="en-US"/>
          </a:p>
          <a:p>
            <a:r>
              <a:rPr lang="zh-CN" altLang="en-US"/>
              <a:t> #sar -A</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（2）选择“Install to Hard Drive”</a:t>
            </a:r>
            <a:endParaRPr lang="zh-CN" altLang="en-US" sz="4000"/>
          </a:p>
        </p:txBody>
      </p:sp>
      <p:sp>
        <p:nvSpPr>
          <p:cNvPr id="3" name="内容占位符 2"/>
          <p:cNvSpPr>
            <a:spLocks noGrp="1"/>
          </p:cNvSpPr>
          <p:nvPr>
            <p:ph idx="1"/>
          </p:nvPr>
        </p:nvSpPr>
        <p:spPr/>
        <p:txBody>
          <a:bodyPr/>
          <a:lstStyle/>
          <a:p>
            <a:r>
              <a:rPr lang="zh-CN" altLang="en-US" sz="2800">
                <a:sym typeface="+mn-ea"/>
              </a:rPr>
              <a:t>“Live”系统启动完成后会出现一个用户可以选择的“Try Fedora”（体验Fedora）或“Install to Hard Drive”（安装到硬盘）界面（图略）。这只是光盘上的“Live（现场）”版系统启动完成了，但还没有安装到硬盘上。</a:t>
            </a:r>
            <a:endParaRPr lang="zh-CN" altLang="en-US" sz="2800">
              <a:sym typeface="+mn-ea"/>
            </a:endParaRPr>
          </a:p>
          <a:p>
            <a:r>
              <a:rPr lang="zh-CN" altLang="en-US" sz="2800">
                <a:sym typeface="+mn-ea"/>
              </a:rPr>
              <a:t>选择“Install to Hard </a:t>
            </a:r>
            <a:r>
              <a:rPr lang="zh-CN" altLang="en-US" sz="2800">
                <a:sym typeface="+mn-ea"/>
              </a:rPr>
              <a:t>Drive</a:t>
            </a:r>
            <a:r>
              <a:rPr lang="zh-CN" altLang="en-US" sz="2800">
                <a:sym typeface="+mn-ea"/>
              </a:rPr>
              <a:t>”进行系统安装，之后进入安装语言选择界面（图略）。</a:t>
            </a:r>
            <a:endParaRPr lang="zh-CN" altLang="en-US" sz="2800">
              <a:sym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9．系统监视器</a:t>
            </a:r>
            <a:endParaRPr lang="zh-CN" altLang="en-US"/>
          </a:p>
        </p:txBody>
      </p:sp>
      <p:sp>
        <p:nvSpPr>
          <p:cNvPr id="3" name="内容占位符 2"/>
          <p:cNvSpPr>
            <a:spLocks noGrp="1"/>
          </p:cNvSpPr>
          <p:nvPr>
            <p:ph idx="1"/>
          </p:nvPr>
        </p:nvSpPr>
        <p:spPr/>
        <p:txBody>
          <a:bodyPr/>
          <a:lstStyle/>
          <a:p>
            <a:r>
              <a:rPr lang="zh-CN" altLang="en-US"/>
              <a:t>从CLI界面执行命令gnome-system-monitor可打开系统监视器界面，该界面共有“Processes”、“Resources”和“File Systems”3个选项卡，分别用于对系统基于信息、进程信息、资源和文件系统的监视。</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  内核配置与参数在线调整</a:t>
            </a:r>
            <a:endParaRPr lang="zh-CN" altLang="en-US"/>
          </a:p>
        </p:txBody>
      </p:sp>
      <p:sp>
        <p:nvSpPr>
          <p:cNvPr id="3" name="内容占位符 2"/>
          <p:cNvSpPr>
            <a:spLocks noGrp="1"/>
          </p:cNvSpPr>
          <p:nvPr>
            <p:ph idx="1"/>
          </p:nvPr>
        </p:nvSpPr>
        <p:spPr/>
        <p:txBody>
          <a:bodyPr/>
          <a:lstStyle/>
          <a:p>
            <a:r>
              <a:rPr lang="zh-CN" altLang="en-US" sz="2800"/>
              <a:t>在内核安装与处理方面，不同的Linux系统，或相同系统不同的版本间存在着差异。本部分仅以书中所用系统的软件包源提供的源代码为例说明安装过程。</a:t>
            </a:r>
            <a:endParaRPr lang="zh-CN" altLang="en-US" sz="2800"/>
          </a:p>
          <a:p>
            <a:r>
              <a:rPr lang="zh-CN" altLang="en-US" sz="2800"/>
              <a:t>Fedora 30、CentOS 8和Ubuntu 18所提供的与系统配套的内核包kernel-5.3.13-200.fc30.src.rpm、kernel-4.18.0-80.11.2.el8_0.src.rpm和linux-source-4.15.0。版本并非固定不变，但最好要与系统的当前版本相匹配，这也是在后面的源代码安装与配置操作中很少涉及具体版本号的原因。</a:t>
            </a:r>
            <a:endParaRPr lang="zh-CN" altLang="en-US" sz="2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1）红帽系统</a:t>
            </a:r>
            <a:endParaRPr lang="zh-CN" altLang="en-US" sz="2400"/>
          </a:p>
          <a:p>
            <a:r>
              <a:rPr lang="zh-CN" altLang="en-US" sz="2400"/>
              <a:t>（1）安装所需软件包</a:t>
            </a:r>
            <a:endParaRPr lang="zh-CN" altLang="en-US" sz="2400"/>
          </a:p>
          <a:p>
            <a:pPr lvl="1"/>
            <a:r>
              <a:rPr lang="zh-CN" altLang="en-US" sz="2100"/>
              <a:t># yum install kernel-devel -y 	#安装Kernel Headers</a:t>
            </a:r>
            <a:endParaRPr lang="zh-CN" altLang="en-US" sz="2100"/>
          </a:p>
          <a:p>
            <a:pPr lvl="1"/>
            <a:r>
              <a:rPr lang="zh-CN" altLang="en-US" sz="2100"/>
              <a:t># yum install dnf-utils rpmdevtools -y 	#编译内核源代码包需要这两个工具</a:t>
            </a:r>
            <a:endParaRPr lang="zh-CN" altLang="en-US" sz="2100"/>
          </a:p>
          <a:p>
            <a:pPr lvl="1"/>
            <a:r>
              <a:rPr lang="zh-CN" altLang="en-US" sz="2100"/>
              <a:t># yum install numactl-devel pesign flex gcc-plugin-devel -y</a:t>
            </a:r>
            <a:endParaRPr lang="zh-CN" altLang="en-US" sz="2100"/>
          </a:p>
          <a:p>
            <a:pPr lvl="1"/>
            <a:r>
              <a:rPr lang="zh-CN" altLang="en-US" sz="2100"/>
              <a:t># yum install perl-devel perl-generators ncurses ncurses-devel -y</a:t>
            </a:r>
            <a:endParaRPr lang="zh-CN" altLang="en-US" sz="2100"/>
          </a:p>
          <a:p>
            <a:pPr lvl="1"/>
            <a:r>
              <a:rPr lang="zh-CN" altLang="en-US" sz="2100"/>
              <a:t># yum install audit-libs-devel binutils-devel newt-devel pciutils-devel -y #（Centos额外需要）</a:t>
            </a:r>
            <a:endParaRPr lang="zh-CN" altLang="en-US" sz="2100"/>
          </a:p>
          <a:p>
            <a:pPr lvl="1"/>
            <a:r>
              <a:rPr lang="zh-CN" altLang="en-US" sz="2100"/>
              <a:t># rpmdev-setuptree 	#生成源代码安装目录（~/rpmbuild子目录）</a:t>
            </a:r>
            <a:endParaRPr lang="zh-CN" altLang="en-US" sz="21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1）红帽系统</a:t>
            </a:r>
            <a:endParaRPr lang="zh-CN" altLang="en-US" sz="2400"/>
          </a:p>
          <a:p>
            <a:r>
              <a:rPr lang="zh-CN" altLang="en-US" sz="2100"/>
              <a:t>（2）下载源代码包</a:t>
            </a:r>
            <a:endParaRPr lang="zh-CN" altLang="en-US" sz="2100"/>
          </a:p>
          <a:p>
            <a:pPr lvl="1"/>
            <a:r>
              <a:rPr lang="zh-CN" altLang="en-US" sz="1835"/>
              <a:t># yumdownloader --source kernel 	#下载源代码到当前目录</a:t>
            </a:r>
            <a:endParaRPr lang="zh-CN" altLang="en-US" sz="1835"/>
          </a:p>
          <a:p>
            <a:r>
              <a:rPr lang="zh-CN" altLang="en-US" sz="2100"/>
              <a:t>说明：内核源代码包也可从其他渠道获得，如http://rpm.pbone.net/等。</a:t>
            </a:r>
            <a:endParaRPr lang="zh-CN" altLang="en-US" sz="21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1）红帽系统</a:t>
            </a:r>
            <a:endParaRPr lang="zh-CN" altLang="en-US" sz="2400"/>
          </a:p>
          <a:p>
            <a:r>
              <a:rPr lang="zh-CN" altLang="en-US" sz="2100"/>
              <a:t>（3）安装内核依赖关系文件</a:t>
            </a:r>
            <a:endParaRPr lang="zh-CN" altLang="en-US" sz="2100"/>
          </a:p>
          <a:p>
            <a:pPr lvl="1"/>
            <a:r>
              <a:rPr lang="zh-CN" altLang="en-US" sz="1835"/>
              <a:t># cd ~/rpmbuild/ 		#切换到源代码文件所在的目录~/rpmbuild/</a:t>
            </a:r>
            <a:endParaRPr lang="zh-CN" altLang="en-US" sz="1835"/>
          </a:p>
          <a:p>
            <a:pPr lvl="1"/>
            <a:r>
              <a:rPr lang="zh-CN" altLang="en-US" sz="1835"/>
              <a:t># yum-builddep KERNEL_SRC</a:t>
            </a:r>
            <a:endParaRPr lang="zh-CN" altLang="en-US" sz="1835"/>
          </a:p>
          <a:p>
            <a:r>
              <a:rPr lang="zh-CN" altLang="en-US" sz="2100"/>
              <a:t>KERNEL_SRC为刚刚下载的内核源代码包，比如kernel-5.3.13-200.fc30.src.rpm。具体可写为</a:t>
            </a:r>
            <a:endParaRPr lang="zh-CN" altLang="en-US" sz="2100"/>
          </a:p>
          <a:p>
            <a:pPr lvl="1"/>
            <a:r>
              <a:rPr lang="zh-CN" altLang="en-US" sz="1835"/>
              <a:t># yum-builddep `ls ~/kernel-*.src.rpm` 		#或</a:t>
            </a:r>
            <a:endParaRPr lang="zh-CN" altLang="en-US" sz="1835"/>
          </a:p>
          <a:p>
            <a:pPr lvl="1"/>
            <a:r>
              <a:rPr lang="zh-CN" altLang="en-US" sz="1835"/>
              <a:t># yum-builddep kernel-5.3.13-200.fc30.src.rpm</a:t>
            </a:r>
            <a:endParaRPr lang="zh-CN" altLang="en-US" sz="1835"/>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1）红帽系统</a:t>
            </a:r>
            <a:endParaRPr lang="zh-CN" altLang="en-US" sz="2400"/>
          </a:p>
          <a:p>
            <a:r>
              <a:rPr lang="zh-CN" altLang="en-US" sz="2100"/>
              <a:t>（4）创建所需的组和用户（可选）</a:t>
            </a:r>
            <a:endParaRPr lang="zh-CN" altLang="en-US" sz="2100"/>
          </a:p>
          <a:p>
            <a:pPr lvl="1"/>
            <a:r>
              <a:rPr lang="zh-CN" altLang="en-US" sz="1835"/>
              <a:t># groupadd mock 			#创建mock组（Fedora）</a:t>
            </a:r>
            <a:endParaRPr lang="zh-CN" altLang="en-US" sz="1835"/>
          </a:p>
          <a:p>
            <a:pPr lvl="1"/>
            <a:r>
              <a:rPr lang="zh-CN" altLang="en-US" sz="1835"/>
              <a:t># useradd mockbuild -g mock 	#创建用户mockbuild（Fedora）</a:t>
            </a:r>
            <a:endParaRPr lang="zh-CN" altLang="en-US" sz="1835"/>
          </a:p>
          <a:p>
            <a:pPr lvl="1"/>
            <a:r>
              <a:rPr lang="zh-CN" altLang="en-US" sz="1835"/>
              <a:t># groupadd mockbuild 		#创建mock组（Centos）</a:t>
            </a:r>
            <a:endParaRPr lang="zh-CN" altLang="en-US" sz="1835"/>
          </a:p>
          <a:p>
            <a:pPr lvl="1"/>
            <a:r>
              <a:rPr lang="zh-CN" altLang="en-US" sz="1835"/>
              <a:t># useradd mockbuild -g mockbuild 	#创建用户mockbuild（Centos）</a:t>
            </a:r>
            <a:endParaRPr lang="zh-CN" altLang="en-US" sz="1835"/>
          </a:p>
          <a:p>
            <a:r>
              <a:rPr lang="zh-CN" altLang="en-US" sz="2100"/>
              <a:t>（5）安装源代码包</a:t>
            </a:r>
            <a:endParaRPr lang="zh-CN" altLang="en-US" sz="2100"/>
          </a:p>
          <a:p>
            <a:pPr lvl="1"/>
            <a:r>
              <a:rPr lang="zh-CN" altLang="en-US" sz="1835"/>
              <a:t># rpm -ivh `ls ~/kernel-*.src.rpm` 	#或</a:t>
            </a:r>
            <a:endParaRPr lang="zh-CN" altLang="en-US" sz="1835"/>
          </a:p>
          <a:p>
            <a:pPr lvl="1"/>
            <a:r>
              <a:rPr lang="zh-CN" altLang="en-US" sz="1835"/>
              <a:t># rpm -ivh ~/kernel-5.3.13-200.fc30.src.rpm 	#安装内核源代码包</a:t>
            </a:r>
            <a:endParaRPr lang="zh-CN" altLang="en-US" sz="1835"/>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1）红帽系统</a:t>
            </a:r>
            <a:endParaRPr lang="zh-CN" altLang="en-US" sz="2400"/>
          </a:p>
          <a:p>
            <a:r>
              <a:rPr lang="zh-CN" altLang="en-US" sz="2100"/>
              <a:t>（6）生成源代码</a:t>
            </a:r>
            <a:endParaRPr lang="zh-CN" altLang="en-US" sz="2100"/>
          </a:p>
          <a:p>
            <a:r>
              <a:rPr lang="zh-CN" altLang="en-US" sz="2100"/>
              <a:t>源代码包安装后还不能直接使用，还需要做如下处理：</a:t>
            </a:r>
            <a:endParaRPr lang="zh-CN" altLang="en-US" sz="2100"/>
          </a:p>
          <a:p>
            <a:pPr lvl="1"/>
            <a:r>
              <a:rPr lang="zh-CN" altLang="en-US" sz="1835"/>
              <a:t># rpmbuild -bp --target=$(uname -m) ~/rpmbuild/SPECS/kernel.spec</a:t>
            </a:r>
            <a:endParaRPr lang="zh-CN" altLang="en-US" sz="1835"/>
          </a:p>
          <a:p>
            <a:r>
              <a:rPr lang="zh-CN" altLang="en-US" sz="2100"/>
              <a:t>成功执行后，源代码所在目录为~/rpmbuild/BUILD/kernel-*，在其下有两个目录：linux-*和vanilla-*（Centos无此项）。前者是包含有补丁和升级包的内核源代码，后者只是原始的内核源代码。至此源代码就可以使用了。另外，与本机系统相关的补丁和更新内容存放的真正位置是~/rpmbuild/BUILD/kernel-*/linux-*。</a:t>
            </a:r>
            <a:endParaRPr lang="zh-CN" altLang="en-US" sz="21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7.6.1  内核配置、编译与安装</a:t>
            </a:r>
            <a:endParaRPr lang="zh-CN" altLang="en-US"/>
          </a:p>
        </p:txBody>
      </p:sp>
      <p:sp>
        <p:nvSpPr>
          <p:cNvPr id="3" name="内容占位符 2"/>
          <p:cNvSpPr>
            <a:spLocks noGrp="1"/>
          </p:cNvSpPr>
          <p:nvPr>
            <p:ph idx="1"/>
          </p:nvPr>
        </p:nvSpPr>
        <p:spPr/>
        <p:txBody>
          <a:bodyPr/>
          <a:lstStyle/>
          <a:p>
            <a:r>
              <a:rPr lang="zh-CN" altLang="en-US" sz="2400"/>
              <a:t>1．下载和安装内核源代码</a:t>
            </a:r>
            <a:endParaRPr lang="zh-CN" altLang="en-US" sz="2400"/>
          </a:p>
          <a:p>
            <a:r>
              <a:rPr lang="zh-CN" altLang="en-US" sz="2400"/>
              <a:t>2）Ubuntu</a:t>
            </a:r>
            <a:endParaRPr lang="zh-CN" altLang="en-US" sz="2400"/>
          </a:p>
          <a:p>
            <a:r>
              <a:rPr lang="zh-CN" altLang="en-US" sz="2400"/>
              <a:t>（1）安装所需软件包</a:t>
            </a:r>
            <a:endParaRPr lang="zh-CN" altLang="en-US" sz="2400"/>
          </a:p>
          <a:p>
            <a:pPr lvl="1"/>
            <a:r>
              <a:rPr lang="zh-CN" altLang="en-US" sz="2100"/>
              <a:t># apt install linux-source 	#下载内核源码</a:t>
            </a:r>
            <a:endParaRPr lang="zh-CN" altLang="en-US" sz="2100"/>
          </a:p>
          <a:p>
            <a:r>
              <a:rPr lang="zh-CN" altLang="en-US" sz="2400"/>
              <a:t>（2）进入源代码目录</a:t>
            </a:r>
            <a:endParaRPr lang="zh-CN" altLang="en-US" sz="2400"/>
          </a:p>
          <a:p>
            <a:pPr lvl="1"/>
            <a:r>
              <a:rPr lang="zh-CN" altLang="en-US" sz="2100"/>
              <a:t># cd /usr/src  		#或  cd /usr/src/linux-source*</a:t>
            </a:r>
            <a:endParaRPr lang="zh-CN" altLang="en-US" sz="2100"/>
          </a:p>
          <a:p>
            <a:pPr lvl="1"/>
            <a:r>
              <a:rPr lang="zh-CN" altLang="en-US" sz="2100"/>
              <a:t># ls -l 	#查看内容。源代码包文件名linux-source-*.tar.bz2</a:t>
            </a:r>
            <a:endParaRPr lang="zh-CN" altLang="en-US" sz="2100"/>
          </a:p>
          <a:p>
            <a:r>
              <a:rPr lang="zh-CN" altLang="en-US" sz="2400"/>
              <a:t>（3）解压</a:t>
            </a:r>
            <a:endParaRPr lang="zh-CN" altLang="en-US" sz="2400"/>
          </a:p>
          <a:p>
            <a:pPr lvl="1"/>
            <a:r>
              <a:rPr lang="zh-CN" altLang="en-US" sz="2100"/>
              <a:t># tar -xjvf linux-source-*.tar.bz2 	#解压tar.bz2包</a:t>
            </a:r>
            <a:endParaRPr lang="zh-CN" altLang="en-US" sz="2100"/>
          </a:p>
          <a:p>
            <a:pPr lvl="1"/>
            <a:r>
              <a:rPr lang="zh-CN" altLang="en-US" sz="2100"/>
              <a:t>解压之后，源代码所在目录为/usr/src/linux-source-*，以后的配置可以此目录内进行。</a:t>
            </a:r>
            <a:endParaRPr lang="zh-CN" altLang="en-US" sz="21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2．内核配置</a:t>
            </a:r>
            <a:endParaRPr lang="zh-CN" altLang="en-US"/>
          </a:p>
        </p:txBody>
      </p:sp>
      <p:sp>
        <p:nvSpPr>
          <p:cNvPr id="3" name="内容占位符 2"/>
          <p:cNvSpPr>
            <a:spLocks noGrp="1"/>
          </p:cNvSpPr>
          <p:nvPr>
            <p:ph idx="1"/>
          </p:nvPr>
        </p:nvSpPr>
        <p:spPr/>
        <p:txBody>
          <a:bodyPr/>
          <a:lstStyle/>
          <a:p>
            <a:r>
              <a:rPr lang="zh-CN" altLang="en-US"/>
              <a:t>内核配置是通过make命令实现的。make命令依赖源代码目录内的Makefile文件，该文件规定了make的行为（参见第12章）。</a:t>
            </a:r>
            <a:endParaRPr lang="zh-CN" altLang="en-US"/>
          </a:p>
          <a:p>
            <a:r>
              <a:rPr lang="zh-CN" altLang="en-US"/>
              <a:t>若配置内核，则首先要进入内核所在目录</a:t>
            </a:r>
            <a:endParaRPr lang="zh-CN" altLang="en-US"/>
          </a:p>
          <a:p>
            <a:pPr lvl="1"/>
            <a:r>
              <a:rPr lang="zh-CN" altLang="en-US"/>
              <a:t>~/rpmbuild/BUILD/kernel-*/linux-*/（红帽）</a:t>
            </a:r>
            <a:endParaRPr lang="zh-CN" altLang="en-US"/>
          </a:p>
          <a:p>
            <a:pPr lvl="1"/>
            <a:r>
              <a:rPr lang="zh-CN" altLang="en-US"/>
              <a:t>/usr/src/linux-source-*（Ubuntu）。</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重新配置内核的常用方法</a:t>
            </a:r>
            <a:endParaRPr lang="zh-CN" altLang="en-US"/>
          </a:p>
        </p:txBody>
      </p:sp>
      <p:sp>
        <p:nvSpPr>
          <p:cNvPr id="3" name="内容占位符 2"/>
          <p:cNvSpPr>
            <a:spLocks noGrp="1"/>
          </p:cNvSpPr>
          <p:nvPr>
            <p:ph idx="1"/>
          </p:nvPr>
        </p:nvSpPr>
        <p:spPr/>
        <p:txBody>
          <a:bodyPr/>
          <a:lstStyle/>
          <a:p>
            <a:r>
              <a:rPr lang="zh-CN" altLang="en-US" sz="2000"/>
              <a:t>make config		#普通文本界面</a:t>
            </a:r>
            <a:endParaRPr lang="zh-CN" altLang="en-US" sz="2000"/>
          </a:p>
          <a:p>
            <a:r>
              <a:rPr lang="zh-CN" altLang="en-US" sz="2000"/>
              <a:t>make menuconfig	#彩色菜单界</a:t>
            </a:r>
            <a:endParaRPr lang="zh-CN" altLang="en-US" sz="2000"/>
          </a:p>
          <a:p>
            <a:r>
              <a:rPr lang="zh-CN" altLang="en-US" sz="2000"/>
              <a:t>make nconfig	#增强彩色菜单界面（需要安装 ncurses libncurses-dev）</a:t>
            </a:r>
            <a:endParaRPr lang="zh-CN" altLang="en-US" sz="2000"/>
          </a:p>
          <a:p>
            <a:r>
              <a:rPr lang="zh-CN" altLang="en-US" sz="2000"/>
              <a:t>make xconfig	#基于Qt的配置界面（需要安装qt及相关程序）</a:t>
            </a:r>
            <a:endParaRPr lang="zh-CN" altLang="en-US" sz="2000"/>
          </a:p>
          <a:p>
            <a:r>
              <a:rPr lang="zh-CN" altLang="en-US" sz="2000"/>
              <a:t>make gconfig	#基于GTK+的配置界面（需要安装GTK+）</a:t>
            </a:r>
            <a:endParaRPr lang="zh-CN" altLang="en-US" sz="2000"/>
          </a:p>
          <a:p>
            <a:r>
              <a:rPr lang="zh-CN" altLang="en-US" sz="2000"/>
              <a:t>make oldconfig	#基于原配置文件.config的配置</a:t>
            </a:r>
            <a:endParaRPr lang="zh-CN" altLang="en-US" sz="2000"/>
          </a:p>
          <a:p>
            <a:r>
              <a:rPr lang="zh-CN" altLang="en-US" sz="2000"/>
              <a:t>make olddefconfig	#旧项目采用原配置，新项目采取默认值</a:t>
            </a:r>
            <a:endParaRPr lang="zh-CN" altLang="en-US" sz="2000"/>
          </a:p>
          <a:p>
            <a:r>
              <a:rPr lang="zh-CN" altLang="en-US" sz="2000"/>
              <a:t>make defconfig	#根据arch/$ARCH/configs/${PLATFORM}_defconfig</a:t>
            </a:r>
            <a:endParaRPr lang="zh-CN" altLang="en-US" sz="2000"/>
          </a:p>
          <a:p>
            <a:r>
              <a:rPr lang="zh-CN" altLang="en-US" sz="2000"/>
              <a:t> #或arch/$ARCH/defconfig生成.config配置文件。$ARCH为x86，${PLATFORM}为i386或x86_64  </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（3）选择安装语言</a:t>
            </a:r>
            <a:endParaRPr lang="zh-CN" altLang="en-US"/>
          </a:p>
        </p:txBody>
      </p:sp>
      <p:sp>
        <p:nvSpPr>
          <p:cNvPr id="3" name="内容占位符 2"/>
          <p:cNvSpPr>
            <a:spLocks noGrp="1"/>
          </p:cNvSpPr>
          <p:nvPr>
            <p:ph idx="1"/>
          </p:nvPr>
        </p:nvSpPr>
        <p:spPr/>
        <p:txBody>
          <a:bodyPr/>
          <a:lstStyle/>
          <a:p>
            <a:r>
              <a:rPr lang="zh-CN" altLang="en-US" sz="2800"/>
              <a:t>用户可以根据需要选择安装语言，如“English→United States”或“中文→简体中文”等，这里选择“English”。</a:t>
            </a:r>
            <a:endParaRPr lang="zh-CN" altLang="en-US" sz="2800"/>
          </a:p>
          <a:p>
            <a:r>
              <a:rPr lang="zh-CN" altLang="en-US" sz="2800"/>
              <a:t>选好安装语言后，单击“Next（前进）”，进入如图7-2所示的“INSTALLATION SUMMARY（安装信息摘要）”界面。</a:t>
            </a:r>
            <a:endParaRPr lang="zh-CN" altLang="en-US" sz="28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内核配置大致</a:t>
            </a:r>
            <a:r>
              <a:rPr lang="zh-CN" altLang="en-US">
                <a:sym typeface="+mn-ea"/>
              </a:rPr>
              <a:t>过程</a:t>
            </a:r>
            <a:endParaRPr lang="zh-CN" altLang="en-US"/>
          </a:p>
        </p:txBody>
      </p:sp>
      <p:sp>
        <p:nvSpPr>
          <p:cNvPr id="3" name="内容占位符 2"/>
          <p:cNvSpPr>
            <a:spLocks noGrp="1"/>
          </p:cNvSpPr>
          <p:nvPr>
            <p:ph idx="1"/>
          </p:nvPr>
        </p:nvSpPr>
        <p:spPr/>
        <p:txBody>
          <a:bodyPr/>
          <a:lstStyle/>
          <a:p>
            <a:r>
              <a:rPr lang="zh-CN" altLang="en-US" sz="2400"/>
              <a:t>（1）进入配置目录</a:t>
            </a:r>
            <a:endParaRPr lang="zh-CN" altLang="en-US" sz="2400"/>
          </a:p>
          <a:p>
            <a:pPr lvl="1"/>
            <a:r>
              <a:rPr lang="zh-CN" altLang="en-US" sz="2100"/>
              <a:t># cd ~/rpmbuild/BUILD/kernel-*/linux-* 	#红帽</a:t>
            </a:r>
            <a:endParaRPr lang="zh-CN" altLang="en-US" sz="2100"/>
          </a:p>
          <a:p>
            <a:pPr lvl="1"/>
            <a:r>
              <a:rPr lang="zh-CN" altLang="en-US" sz="2100"/>
              <a:t>#cd /usr/src/linux-source-*/[linux-source-*] 	#Ubuntu</a:t>
            </a:r>
            <a:endParaRPr lang="zh-CN" altLang="en-US" sz="2100"/>
          </a:p>
          <a:p>
            <a:r>
              <a:rPr lang="zh-CN" altLang="en-US" sz="2400"/>
              <a:t>（2）清理临时文件（可选）</a:t>
            </a:r>
            <a:endParaRPr lang="zh-CN" altLang="en-US" sz="2400"/>
          </a:p>
          <a:p>
            <a:r>
              <a:rPr lang="zh-CN" altLang="en-US" sz="2400"/>
              <a:t>如果愿意，还可运行命令make distclean或make mrproper清除临时文件。</a:t>
            </a: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（3）选择配置方式</a:t>
            </a:r>
            <a:endParaRPr lang="zh-CN" altLang="en-US"/>
          </a:p>
        </p:txBody>
      </p:sp>
      <p:sp>
        <p:nvSpPr>
          <p:cNvPr id="3" name="内容占位符 2"/>
          <p:cNvSpPr>
            <a:spLocks noGrp="1"/>
          </p:cNvSpPr>
          <p:nvPr>
            <p:ph idx="1"/>
          </p:nvPr>
        </p:nvSpPr>
        <p:spPr/>
        <p:txBody>
          <a:bodyPr/>
          <a:lstStyle/>
          <a:p>
            <a:r>
              <a:rPr lang="zh-CN" altLang="en-US" sz="2400"/>
              <a:t>① 参照老内核配置文件配置新内核</a:t>
            </a:r>
            <a:endParaRPr lang="zh-CN" altLang="en-US" sz="2400"/>
          </a:p>
          <a:p>
            <a:r>
              <a:rPr lang="zh-CN" altLang="en-US" sz="2400"/>
              <a:t>建议参照老内核配置文件/boot/config-*（其中之一或其中有最新者）配置新内核，对于新手来说这样要容易一些。当然，有特殊目的，如需要增加或删除特殊配置的除外。此时可执行命令：</a:t>
            </a:r>
            <a:endParaRPr lang="zh-CN" altLang="en-US" sz="2400"/>
          </a:p>
          <a:p>
            <a:pPr lvl="1"/>
            <a:r>
              <a:rPr lang="zh-CN" altLang="en-US" sz="2100"/>
              <a:t># cp /boot/config-`uname -r`* .config 	#复制旧的内核配置文件到.config</a:t>
            </a:r>
            <a:endParaRPr lang="zh-CN" altLang="en-US" sz="2100"/>
          </a:p>
          <a:p>
            <a:pPr lvl="1"/>
            <a:r>
              <a:rPr lang="zh-CN" altLang="en-US" sz="2100"/>
              <a:t># make oldconfig	#基于原配置文件.config的配置。对原配置直接采用，只对新配置项进行提问  </a:t>
            </a:r>
            <a:r>
              <a:rPr lang="en-US" altLang="zh-CN" sz="2100"/>
              <a:t>#</a:t>
            </a:r>
            <a:r>
              <a:rPr lang="zh-CN" altLang="en-US" sz="2400"/>
              <a:t>或</a:t>
            </a:r>
            <a:endParaRPr lang="zh-CN" altLang="en-US" sz="2400"/>
          </a:p>
          <a:p>
            <a:pPr lvl="1"/>
            <a:r>
              <a:rPr lang="zh-CN" altLang="en-US" sz="2100"/>
              <a:t># make olddefconfig	#旧项目采用原配置，新项目采取默认值</a:t>
            </a:r>
            <a:endParaRPr lang="zh-CN" altLang="en-US" sz="21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（3）选择配置方式</a:t>
            </a:r>
            <a:endParaRPr lang="zh-CN" altLang="en-US"/>
          </a:p>
        </p:txBody>
      </p:sp>
      <p:sp>
        <p:nvSpPr>
          <p:cNvPr id="3" name="内容占位符 2"/>
          <p:cNvSpPr>
            <a:spLocks noGrp="1"/>
          </p:cNvSpPr>
          <p:nvPr>
            <p:ph idx="1"/>
          </p:nvPr>
        </p:nvSpPr>
        <p:spPr/>
        <p:txBody>
          <a:bodyPr/>
          <a:lstStyle/>
          <a:p>
            <a:r>
              <a:rPr lang="zh-CN" altLang="en-US" sz="2800"/>
              <a:t>② 重新配置新内核。</a:t>
            </a:r>
            <a:endParaRPr lang="zh-CN" altLang="en-US" sz="2800"/>
          </a:p>
          <a:p>
            <a:r>
              <a:rPr lang="zh-CN" altLang="en-US" sz="2800"/>
              <a:t>重新配置新内核可使用命令make config或make menuconfig等进行。</a:t>
            </a:r>
            <a:endParaRPr lang="zh-CN" altLang="en-US" sz="2800"/>
          </a:p>
          <a:p>
            <a:r>
              <a:rPr lang="zh-CN" altLang="en-US" sz="2800"/>
              <a:t>像make config等文本界面的交互式工具，在配置过程中需要用户回答很多问题，问题的答案有三类。</a:t>
            </a:r>
            <a:endParaRPr lang="zh-CN" altLang="en-US" sz="2800"/>
          </a:p>
          <a:p>
            <a:pPr lvl="1"/>
            <a:r>
              <a:rPr lang="zh-CN" altLang="en-US" sz="2450"/>
              <a:t>y：将该项功能配置在内核中。</a:t>
            </a:r>
            <a:endParaRPr lang="zh-CN" altLang="en-US" sz="2450"/>
          </a:p>
          <a:p>
            <a:pPr lvl="1"/>
            <a:r>
              <a:rPr lang="zh-CN" altLang="en-US" sz="2450"/>
              <a:t>n：将该项功能不配置在内核中。</a:t>
            </a:r>
            <a:endParaRPr lang="zh-CN" altLang="en-US" sz="2450"/>
          </a:p>
          <a:p>
            <a:pPr lvl="1"/>
            <a:r>
              <a:rPr lang="zh-CN" altLang="en-US" sz="2450"/>
              <a:t>m：将该项功能不配置在内核中，但配置为可加载模块，需要时动态加载该模块。</a:t>
            </a:r>
            <a:endParaRPr lang="zh-CN" altLang="en-US" sz="245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内核配置方法</a:t>
            </a:r>
            <a:endParaRPr lang="zh-CN" altLang="en-US"/>
          </a:p>
        </p:txBody>
      </p:sp>
      <p:sp>
        <p:nvSpPr>
          <p:cNvPr id="3" name="内容占位符 2"/>
          <p:cNvSpPr>
            <a:spLocks noGrp="1"/>
          </p:cNvSpPr>
          <p:nvPr>
            <p:ph idx="1"/>
          </p:nvPr>
        </p:nvSpPr>
        <p:spPr/>
        <p:txBody>
          <a:bodyPr/>
          <a:lstStyle/>
          <a:p>
            <a:r>
              <a:rPr lang="zh-CN" altLang="en-US"/>
              <a:t>由于需要配置的参数很多，且需要很多专业知识，对于非专业人员来说，非常不易，因此内核配置时推荐使用菜单方式。输入命令</a:t>
            </a:r>
            <a:endParaRPr lang="zh-CN" altLang="en-US"/>
          </a:p>
          <a:p>
            <a:r>
              <a:rPr lang="zh-CN" altLang="en-US"/>
              <a:t>#make menuconfig</a:t>
            </a:r>
            <a:endParaRPr lang="zh-CN" altLang="en-US"/>
          </a:p>
          <a:p>
            <a:r>
              <a:rPr lang="zh-CN" altLang="en-US"/>
              <a:t>进入菜单配置主界面（如图7-9所示）。</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配置界面</a:t>
            </a:r>
            <a:endParaRPr lang="zh-CN" altLang="en-US"/>
          </a:p>
        </p:txBody>
      </p:sp>
      <p:pic>
        <p:nvPicPr>
          <p:cNvPr id="11" name="图片 11"/>
          <p:cNvPicPr>
            <a:picLocks noChangeAspect="1"/>
          </p:cNvPicPr>
          <p:nvPr>
            <p:ph idx="1"/>
          </p:nvPr>
        </p:nvPicPr>
        <p:blipFill>
          <a:blip r:embed="rId1"/>
          <a:stretch>
            <a:fillRect/>
          </a:stretch>
        </p:blipFill>
        <p:spPr>
          <a:xfrm>
            <a:off x="763905" y="1972310"/>
            <a:ext cx="7835900" cy="392874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配置过程</a:t>
            </a:r>
            <a:endParaRPr lang="zh-CN" altLang="en-US"/>
          </a:p>
        </p:txBody>
      </p:sp>
      <p:sp>
        <p:nvSpPr>
          <p:cNvPr id="3" name="内容占位符 2"/>
          <p:cNvSpPr>
            <a:spLocks noGrp="1"/>
          </p:cNvSpPr>
          <p:nvPr>
            <p:ph idx="1"/>
          </p:nvPr>
        </p:nvSpPr>
        <p:spPr/>
        <p:txBody>
          <a:bodyPr/>
          <a:lstStyle/>
          <a:p>
            <a:r>
              <a:rPr lang="zh-CN" altLang="en-US" sz="2800"/>
              <a:t>用户可以通过“↓”或“↑”和Space键选择不同项目而进入二级子菜单，也可通过“←”或“→”和Space键选择“Select”、“Exit”或“Help”。</a:t>
            </a:r>
            <a:endParaRPr lang="zh-CN" altLang="en-US" sz="2800"/>
          </a:p>
          <a:p>
            <a:r>
              <a:rPr lang="zh-CN" altLang="en-US" sz="2800"/>
              <a:t>进入二级子菜单后，用户对其中的项目可通过Space（n，不配置）、*（y，配置）或M（m，配置为可加载模块）来设定一个子项。一切设置好之后，选择“&lt;Exit&gt;”退出主菜单。若之前没有选择“&lt;Save&gt;”保存，则会提示用户是否保存设置。用户可以选择“Yes”保存设置，也可选择“No”放弃设置。若保存了设置，然后就可根据新配置生成新内核了。</a:t>
            </a:r>
            <a:endParaRPr lang="zh-CN" altLang="en-US" sz="2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配置结果</a:t>
            </a:r>
            <a:endParaRPr lang="zh-CN" altLang="en-US"/>
          </a:p>
        </p:txBody>
      </p:sp>
      <p:sp>
        <p:nvSpPr>
          <p:cNvPr id="3" name="内容占位符 2"/>
          <p:cNvSpPr>
            <a:spLocks noGrp="1"/>
          </p:cNvSpPr>
          <p:nvPr>
            <p:ph idx="1"/>
          </p:nvPr>
        </p:nvSpPr>
        <p:spPr/>
        <p:txBody>
          <a:bodyPr/>
          <a:lstStyle/>
          <a:p>
            <a:r>
              <a:t>在配置过程中，用户应谨慎选择，若配置不当可能造成新内核无法启动或行为怪异。还应该注意，不能往内核中配置太多内容，尤其是不使用的内容，否则可能会使内核过大。</a:t>
            </a:r>
          </a:p>
          <a:p>
            <a:r>
              <a:t>建议不常用的功能不要直接加入内核，可以采用编译为模块的办法，使用时动态加载。</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7.6.2  编译与安装新内核</a:t>
            </a:r>
            <a:endParaRPr lang="zh-CN" altLang="en-US"/>
          </a:p>
        </p:txBody>
      </p:sp>
      <p:sp>
        <p:nvSpPr>
          <p:cNvPr id="3" name="内容占位符 2"/>
          <p:cNvSpPr>
            <a:spLocks noGrp="1"/>
          </p:cNvSpPr>
          <p:nvPr>
            <p:ph idx="1"/>
          </p:nvPr>
        </p:nvSpPr>
        <p:spPr/>
        <p:txBody>
          <a:bodyPr/>
          <a:lstStyle/>
          <a:p>
            <a:r>
              <a:rPr lang="zh-CN" altLang="en-US"/>
              <a:t>1．运行make 或者 make all</a:t>
            </a:r>
            <a:endParaRPr lang="zh-CN" altLang="en-US"/>
          </a:p>
          <a:p>
            <a:r>
              <a:rPr lang="zh-CN" altLang="en-US"/>
              <a:t>2．运行make modules_install</a:t>
            </a:r>
            <a:endParaRPr lang="zh-CN" altLang="en-US"/>
          </a:p>
          <a:p>
            <a:r>
              <a:rPr lang="zh-CN" altLang="en-US"/>
              <a:t>3．运行make install</a:t>
            </a:r>
            <a:endParaRPr lang="zh-CN" altLang="en-US"/>
          </a:p>
          <a:p>
            <a:r>
              <a:rPr lang="zh-CN" altLang="en-US"/>
              <a:t>4．清理临时文件</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1．运行make 或者 make all</a:t>
            </a:r>
            <a:endParaRPr lang="zh-CN" altLang="en-US"/>
          </a:p>
        </p:txBody>
      </p:sp>
      <p:sp>
        <p:nvSpPr>
          <p:cNvPr id="3" name="内容占位符 2"/>
          <p:cNvSpPr>
            <a:spLocks noGrp="1"/>
          </p:cNvSpPr>
          <p:nvPr>
            <p:ph idx="1"/>
          </p:nvPr>
        </p:nvSpPr>
        <p:spPr/>
        <p:txBody>
          <a:bodyPr/>
          <a:lstStyle/>
          <a:p>
            <a:r>
              <a:rPr lang="zh-CN" altLang="en-US"/>
              <a:t>运行</a:t>
            </a:r>
            <a:endParaRPr lang="zh-CN" altLang="en-US"/>
          </a:p>
          <a:p>
            <a:pPr lvl="1"/>
            <a:r>
              <a:rPr lang="zh-CN" altLang="en-US"/>
              <a:t>  #make			#或</a:t>
            </a:r>
            <a:endParaRPr lang="zh-CN" altLang="en-US"/>
          </a:p>
          <a:p>
            <a:pPr lvl="1"/>
            <a:r>
              <a:rPr lang="zh-CN" altLang="en-US"/>
              <a:t>  #make all</a:t>
            </a:r>
            <a:endParaRPr lang="zh-CN" altLang="en-US"/>
          </a:p>
          <a:p>
            <a:r>
              <a:rPr lang="zh-CN" altLang="en-US"/>
              <a:t>使用配置文件编译并生成内核及相关文件。这是一个漫长的过程，且需要大量的磁盘空间。</a:t>
            </a: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2．运行make modules_install</a:t>
            </a:r>
            <a:endParaRPr lang="zh-CN" altLang="en-US"/>
          </a:p>
        </p:txBody>
      </p:sp>
      <p:sp>
        <p:nvSpPr>
          <p:cNvPr id="3" name="内容占位符 2"/>
          <p:cNvSpPr>
            <a:spLocks noGrp="1"/>
          </p:cNvSpPr>
          <p:nvPr>
            <p:ph idx="1"/>
          </p:nvPr>
        </p:nvSpPr>
        <p:spPr/>
        <p:txBody>
          <a:bodyPr/>
          <a:lstStyle/>
          <a:p>
            <a:r>
              <a:rPr lang="zh-CN" altLang="en-US"/>
              <a:t>执行</a:t>
            </a:r>
            <a:endParaRPr lang="zh-CN" altLang="en-US"/>
          </a:p>
          <a:p>
            <a:r>
              <a:rPr lang="zh-CN" altLang="en-US"/>
              <a:t>  #make modules_install</a:t>
            </a:r>
            <a:endParaRPr lang="zh-CN" altLang="en-US"/>
          </a:p>
          <a:p>
            <a:r>
              <a:rPr lang="zh-CN" altLang="en-US"/>
              <a:t>编译和安装内核模块。安装位置为/lib/modules/$(KERNELRELEASE)。</a:t>
            </a:r>
            <a:endParaRPr lang="zh-CN" altLang="en-US"/>
          </a:p>
          <a:p>
            <a:r>
              <a:rPr lang="zh-CN" altLang="en-US"/>
              <a:t>$(KERNELRE LEASE)为新安装内核的release号。</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图7-</a:t>
            </a:r>
            <a:r>
              <a:rPr lang="en-US" altLang="zh-CN"/>
              <a:t>2</a:t>
            </a:r>
            <a:r>
              <a:rPr lang="zh-CN" altLang="en-US"/>
              <a:t>  安装信息摘要界面</a:t>
            </a:r>
            <a:endParaRPr lang="zh-CN" altLang="en-US"/>
          </a:p>
        </p:txBody>
      </p:sp>
      <p:pic>
        <p:nvPicPr>
          <p:cNvPr id="5" name="图片 2"/>
          <p:cNvPicPr>
            <a:picLocks noChangeAspect="1"/>
          </p:cNvPicPr>
          <p:nvPr>
            <p:ph idx="1"/>
          </p:nvPr>
        </p:nvPicPr>
        <p:blipFill>
          <a:blip r:embed="rId1"/>
          <a:stretch>
            <a:fillRect/>
          </a:stretch>
        </p:blipFill>
        <p:spPr>
          <a:xfrm>
            <a:off x="974725" y="1750060"/>
            <a:ext cx="6802120" cy="4601845"/>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3．运行make install</a:t>
            </a:r>
            <a:endParaRPr lang="zh-CN" altLang="en-US"/>
          </a:p>
        </p:txBody>
      </p:sp>
      <p:sp>
        <p:nvSpPr>
          <p:cNvPr id="3" name="内容占位符 2"/>
          <p:cNvSpPr>
            <a:spLocks noGrp="1"/>
          </p:cNvSpPr>
          <p:nvPr>
            <p:ph idx="1"/>
          </p:nvPr>
        </p:nvSpPr>
        <p:spPr/>
        <p:txBody>
          <a:bodyPr/>
          <a:lstStyle/>
          <a:p>
            <a:r>
              <a:rPr lang="zh-CN" altLang="en-US"/>
              <a:t>运行</a:t>
            </a:r>
            <a:endParaRPr lang="zh-CN" altLang="en-US"/>
          </a:p>
          <a:p>
            <a:r>
              <a:rPr lang="zh-CN" altLang="en-US"/>
              <a:t>  #make install</a:t>
            </a:r>
            <a:endParaRPr lang="zh-CN" altLang="en-US"/>
          </a:p>
          <a:p>
            <a:r>
              <a:rPr lang="zh-CN" altLang="en-US"/>
              <a:t>安装新内核并配置grub启动配置。</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4．清理临时文件</a:t>
            </a:r>
            <a:endParaRPr lang="zh-CN" altLang="en-US"/>
          </a:p>
        </p:txBody>
      </p:sp>
      <p:sp>
        <p:nvSpPr>
          <p:cNvPr id="3" name="内容占位符 2"/>
          <p:cNvSpPr>
            <a:spLocks noGrp="1"/>
          </p:cNvSpPr>
          <p:nvPr>
            <p:ph idx="1"/>
          </p:nvPr>
        </p:nvSpPr>
        <p:spPr/>
        <p:txBody>
          <a:bodyPr/>
          <a:lstStyle/>
          <a:p>
            <a:r>
              <a:rPr lang="zh-CN" altLang="en-US" sz="2800"/>
              <a:t>由于内核编译过程中生成了大量*.o等文件，占用了大量空间，内核编译和配置完成后应该将它们清除，腾出空间来供日后使用，方法是执行下列命令之一。</a:t>
            </a:r>
            <a:endParaRPr lang="zh-CN" altLang="en-US" sz="2800"/>
          </a:p>
          <a:p>
            <a:pPr lvl="1"/>
            <a:r>
              <a:rPr lang="zh-CN" altLang="en-US" sz="2400"/>
              <a:t># make clean 	#清除生成的临时文件，但保留配置和配置支持文件</a:t>
            </a:r>
            <a:endParaRPr lang="zh-CN" altLang="en-US" sz="2400"/>
          </a:p>
          <a:p>
            <a:pPr lvl="1"/>
            <a:r>
              <a:rPr lang="zh-CN" altLang="en-US" sz="2400"/>
              <a:t># make mrproper 	#清除生成的临时文件、配置文件和备份文件</a:t>
            </a:r>
            <a:endParaRPr lang="zh-CN" altLang="en-US" sz="2400"/>
          </a:p>
          <a:p>
            <a:pPr lvl="1"/>
            <a:r>
              <a:rPr lang="zh-CN" altLang="en-US" sz="2400"/>
              <a:t># make distclean 	#在mrproper的基础上再清除备份和补丁文件</a:t>
            </a:r>
            <a:endParaRPr lang="zh-CN" altLang="en-US" sz="2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7.6.3  模块管理</a:t>
            </a:r>
            <a:endParaRPr lang="zh-CN" altLang="en-US"/>
          </a:p>
        </p:txBody>
      </p:sp>
      <p:sp>
        <p:nvSpPr>
          <p:cNvPr id="3" name="内容占位符 2"/>
          <p:cNvSpPr>
            <a:spLocks noGrp="1"/>
          </p:cNvSpPr>
          <p:nvPr>
            <p:ph idx="1"/>
          </p:nvPr>
        </p:nvSpPr>
        <p:spPr/>
        <p:txBody>
          <a:bodyPr/>
          <a:lstStyle/>
          <a:p>
            <a:r>
              <a:rPr lang="zh-CN" altLang="en-US"/>
              <a:t>Linux系统用于内核模块管理的命令有lsmod、modinfo、insmod、rmmod、modprobe和depmod等。</a:t>
            </a: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1．列出已经加裁的内核模块（lsmod）</a:t>
            </a:r>
            <a:endParaRPr lang="zh-CN" altLang="en-US" sz="3600"/>
          </a:p>
        </p:txBody>
      </p:sp>
      <p:sp>
        <p:nvSpPr>
          <p:cNvPr id="3" name="内容占位符 2"/>
          <p:cNvSpPr>
            <a:spLocks noGrp="1"/>
          </p:cNvSpPr>
          <p:nvPr>
            <p:ph idx="1"/>
          </p:nvPr>
        </p:nvSpPr>
        <p:spPr/>
        <p:txBody>
          <a:bodyPr/>
          <a:lstStyle/>
          <a:p>
            <a:r>
              <a:rPr lang="zh-CN" altLang="en-US"/>
              <a:t>lsmod用于显示当前内核已经加载的模块信息，方法是：</a:t>
            </a:r>
            <a:endParaRPr lang="zh-CN" altLang="en-US"/>
          </a:p>
          <a:p>
            <a:pPr lvl="1"/>
            <a:r>
              <a:rPr lang="zh-CN" altLang="en-US"/>
              <a:t># lsmod</a:t>
            </a:r>
            <a:endParaRPr lang="zh-CN" altLang="en-US"/>
          </a:p>
          <a:p>
            <a:r>
              <a:rPr lang="zh-CN" altLang="en-US"/>
              <a:t>直接通过查看/proc/modules文件的内容也能看到已经加载的模块信息，方法是：</a:t>
            </a:r>
            <a:endParaRPr lang="zh-CN" altLang="en-US"/>
          </a:p>
          <a:p>
            <a:pPr lvl="1"/>
            <a:r>
              <a:rPr lang="zh-CN" altLang="en-US"/>
              <a:t># cat /proc/modules</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2．显示指定模块信息（modinfo）</a:t>
            </a:r>
            <a:endParaRPr lang="zh-CN" altLang="en-US"/>
          </a:p>
        </p:txBody>
      </p:sp>
      <p:sp>
        <p:nvSpPr>
          <p:cNvPr id="3" name="内容占位符 2"/>
          <p:cNvSpPr>
            <a:spLocks noGrp="1"/>
          </p:cNvSpPr>
          <p:nvPr>
            <p:ph idx="1"/>
          </p:nvPr>
        </p:nvSpPr>
        <p:spPr/>
        <p:txBody>
          <a:bodyPr/>
          <a:lstStyle/>
          <a:p>
            <a:r>
              <a:rPr lang="zh-CN" altLang="en-US" sz="2800"/>
              <a:t>modinfo用于显示指定模块本身的属性信息，其用法为：</a:t>
            </a:r>
            <a:endParaRPr lang="zh-CN" altLang="en-US" sz="2800"/>
          </a:p>
          <a:p>
            <a:pPr lvl="1"/>
            <a:r>
              <a:rPr lang="zh-CN" altLang="en-US" sz="2450"/>
              <a:t>modinfo [-F field] [modulename|filename...]</a:t>
            </a:r>
            <a:endParaRPr lang="zh-CN" altLang="en-US" sz="2450"/>
          </a:p>
          <a:p>
            <a:r>
              <a:rPr lang="zh-CN" altLang="en-US" sz="2800"/>
              <a:t>-F field用于显示模块属性中的指定域；modulename为模块名；filename为模块文件名。</a:t>
            </a:r>
            <a:endParaRPr lang="zh-CN" altLang="en-US" sz="2800"/>
          </a:p>
          <a:p>
            <a:r>
              <a:rPr lang="zh-CN" altLang="en-US" sz="2800"/>
              <a:t>使用示例如下：</a:t>
            </a:r>
            <a:endParaRPr lang="zh-CN" altLang="en-US" sz="2800"/>
          </a:p>
          <a:p>
            <a:pPr lvl="1"/>
            <a:r>
              <a:rPr lang="zh-CN" altLang="en-US" sz="2450"/>
              <a:t># modinfo isofs 	#显示isofs模块的所有信息</a:t>
            </a:r>
            <a:endParaRPr lang="zh-CN" altLang="en-US" sz="2450"/>
          </a:p>
          <a:p>
            <a:pPr lvl="1"/>
            <a:r>
              <a:rPr lang="zh-CN" altLang="en-US" sz="2450"/>
              <a:t># modinfo -F filename isofs #显示isofs模块的模块文件名信息</a:t>
            </a:r>
            <a:endParaRPr lang="zh-CN" altLang="en-US" sz="245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3．模块的加载与卸载（insmod、rmmod和modprobe）</a:t>
            </a:r>
            <a:endParaRPr lang="zh-CN" altLang="en-US"/>
          </a:p>
        </p:txBody>
      </p:sp>
      <p:sp>
        <p:nvSpPr>
          <p:cNvPr id="3" name="内容占位符 2"/>
          <p:cNvSpPr>
            <a:spLocks noGrp="1"/>
          </p:cNvSpPr>
          <p:nvPr>
            <p:ph idx="1"/>
          </p:nvPr>
        </p:nvSpPr>
        <p:spPr/>
        <p:txBody>
          <a:bodyPr/>
          <a:lstStyle/>
          <a:p>
            <a:r>
              <a:rPr lang="zh-CN" altLang="en-US" sz="2400"/>
              <a:t>模块的加载与卸载可由命令insmod、rmmod和modprobe来实施。insmod的功能是加载模块；rmmod的功能是卸载模块；modprobe既可用于加载模块，也可用于卸载模块。用法为：</a:t>
            </a:r>
            <a:endParaRPr lang="zh-CN" altLang="en-US" sz="2400"/>
          </a:p>
          <a:p>
            <a:pPr lvl="1"/>
            <a:r>
              <a:rPr lang="zh-CN" altLang="en-US" sz="2100"/>
              <a:t>insmod [filename] [module options...]</a:t>
            </a:r>
            <a:endParaRPr lang="zh-CN" altLang="en-US" sz="2100"/>
          </a:p>
          <a:p>
            <a:pPr lvl="1"/>
            <a:r>
              <a:rPr lang="zh-CN" altLang="en-US" sz="2100"/>
              <a:t>rmmod [-f] [modulename]</a:t>
            </a:r>
            <a:endParaRPr lang="zh-CN" altLang="en-US" sz="2100"/>
          </a:p>
          <a:p>
            <a:pPr lvl="1"/>
            <a:r>
              <a:rPr lang="zh-CN" altLang="en-US" sz="2100"/>
              <a:t>modprobe [-nr] [modulename] [module parameters...]</a:t>
            </a:r>
            <a:endParaRPr lang="zh-CN" altLang="en-US" sz="2100"/>
          </a:p>
          <a:p>
            <a:r>
              <a:rPr lang="zh-CN" altLang="en-US" sz="2400"/>
              <a:t>选项-f用于强制卸载模块；-r用于模块卸载；-n用于模拟加载或卸载并显示过程信息，并不执行真正的动作。</a:t>
            </a:r>
            <a:endParaRPr lang="zh-CN" altLang="en-US" sz="2400"/>
          </a:p>
          <a:p>
            <a:r>
              <a:rPr lang="zh-CN" altLang="en-US" sz="2400"/>
              <a:t>需要说明的是，当用于模块加载或卸载时，modprobe要优于insmod和rmmod，因为modprobe能够处理模块间的依赖关系，而insmod和rmmod仅简单地执行命令而不考虑后果。</a:t>
            </a:r>
            <a:endParaRPr lang="zh-CN" altLang="en-US" sz="24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使用示例</a:t>
            </a:r>
            <a:endParaRPr lang="zh-CN" altLang="en-US"/>
          </a:p>
        </p:txBody>
      </p:sp>
      <p:sp>
        <p:nvSpPr>
          <p:cNvPr id="3" name="内容占位符 2"/>
          <p:cNvSpPr>
            <a:spLocks noGrp="1"/>
          </p:cNvSpPr>
          <p:nvPr>
            <p:ph idx="1"/>
          </p:nvPr>
        </p:nvSpPr>
        <p:spPr/>
        <p:txBody>
          <a:bodyPr/>
          <a:lstStyle/>
          <a:p>
            <a:r>
              <a:rPr lang="zh-CN" altLang="en-US"/>
              <a:t># modprobe wacom 	#加载模块wacom</a:t>
            </a:r>
            <a:endParaRPr lang="zh-CN" altLang="en-US"/>
          </a:p>
          <a:p>
            <a:r>
              <a:rPr lang="zh-CN" altLang="en-US"/>
              <a:t># modprobe -r wacom 	#卸载模块wacom</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7.6.4  内核参数在线调整</a:t>
            </a:r>
            <a:endParaRPr lang="zh-CN" altLang="en-US"/>
          </a:p>
        </p:txBody>
      </p:sp>
      <p:sp>
        <p:nvSpPr>
          <p:cNvPr id="3" name="内容占位符 2"/>
          <p:cNvSpPr>
            <a:spLocks noGrp="1"/>
          </p:cNvSpPr>
          <p:nvPr>
            <p:ph idx="1"/>
          </p:nvPr>
        </p:nvSpPr>
        <p:spPr/>
        <p:txBody>
          <a:bodyPr/>
          <a:lstStyle/>
          <a:p>
            <a:r>
              <a:rPr lang="zh-CN" altLang="en-US" sz="2800"/>
              <a:t>内核参数可以通过配置的方法静态调整，也可在系统运行时进行一定程度的动态调整。</a:t>
            </a:r>
            <a:endParaRPr lang="zh-CN" altLang="en-US" sz="2800"/>
          </a:p>
          <a:p>
            <a:r>
              <a:rPr lang="zh-CN" altLang="en-US" sz="2800"/>
              <a:t>用于内核参数动态调整的命令是sysctl，用法为：</a:t>
            </a:r>
            <a:endParaRPr lang="zh-CN" altLang="en-US" sz="2800"/>
          </a:p>
          <a:p>
            <a:pPr lvl="1"/>
            <a:r>
              <a:rPr lang="zh-CN" altLang="en-US" sz="2450"/>
              <a:t>sysctl [options] [variable[=value]] [...]</a:t>
            </a:r>
            <a:endParaRPr lang="zh-CN" altLang="en-US" sz="2450"/>
          </a:p>
          <a:p>
            <a:pPr lvl="1"/>
            <a:r>
              <a:rPr lang="zh-CN" altLang="en-US" sz="2450"/>
              <a:t>sysctl -p [file or regexp] [...]</a:t>
            </a:r>
            <a:endParaRPr lang="zh-CN" altLang="en-US" sz="2450"/>
          </a:p>
          <a:p>
            <a:r>
              <a:rPr lang="zh-CN" altLang="en-US" sz="2800"/>
              <a:t>sysctl依赖于文件系统/proc，系统运行时可调整的参数在/proc/sys/目录内，可以通过sysctl对这些参数的读写而达到调整参数的目的。用sysctl调整的参数是临时的，系统重启后被恢复回原来值。</a:t>
            </a:r>
            <a:endParaRPr lang="zh-CN" altLang="en-US" sz="28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sysctl的部分参数</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1"/>
          <p:cNvGraphicFramePr/>
          <p:nvPr/>
        </p:nvGraphicFramePr>
        <p:xfrm>
          <a:off x="911225" y="1960880"/>
          <a:ext cx="7715885" cy="3524885"/>
        </p:xfrm>
        <a:graphic>
          <a:graphicData uri="http://schemas.openxmlformats.org/drawingml/2006/table">
            <a:tbl>
              <a:tblPr firstRow="1" bandRow="1">
                <a:tableStyleId>{5940675A-B579-460E-94D1-54222C63F5DA}</a:tableStyleId>
              </a:tblPr>
              <a:tblGrid>
                <a:gridCol w="1016635"/>
                <a:gridCol w="2842260"/>
                <a:gridCol w="1007110"/>
                <a:gridCol w="2849880"/>
              </a:tblGrid>
              <a:tr h="705485">
                <a:tc>
                  <a:txBody>
                    <a:bodyPr/>
                    <a:lstStyle/>
                    <a:p>
                      <a:pPr indent="0" algn="ctr" fontAlgn="auto">
                        <a:buNone/>
                      </a:pPr>
                      <a:r>
                        <a:rPr lang="zh-CN" altLang="en-US" sz="2200" b="0">
                          <a:latin typeface="宋体" panose="02010600030101010101" pitchFamily="2" charset="-122"/>
                          <a:ea typeface="宋体" panose="02010600030101010101" pitchFamily="2" charset="-122"/>
                          <a:cs typeface="宋体" panose="02010600030101010101" pitchFamily="2" charset="-122"/>
                        </a:rPr>
                        <a:t>参 数</a:t>
                      </a:r>
                      <a:endParaRPr lang="zh-CN" altLang="en-US" sz="22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zh-CN" altLang="en-US" sz="2200" b="0">
                          <a:latin typeface="宋体" panose="02010600030101010101" pitchFamily="2" charset="-122"/>
                          <a:ea typeface="宋体" panose="02010600030101010101" pitchFamily="2" charset="-122"/>
                          <a:cs typeface="宋体" panose="02010600030101010101" pitchFamily="2" charset="-122"/>
                        </a:rPr>
                        <a:t>意    义</a:t>
                      </a:r>
                      <a:endParaRPr lang="zh-CN" altLang="en-US" sz="22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zh-CN" altLang="en-US" sz="2200" b="0">
                          <a:latin typeface="宋体" panose="02010600030101010101" pitchFamily="2" charset="-122"/>
                          <a:ea typeface="宋体" panose="02010600030101010101" pitchFamily="2" charset="-122"/>
                          <a:cs typeface="宋体" panose="02010600030101010101" pitchFamily="2" charset="-122"/>
                        </a:rPr>
                        <a:t>参 数</a:t>
                      </a:r>
                      <a:endParaRPr lang="zh-CN" altLang="en-US" sz="22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zh-CN" altLang="en-US" sz="2200" b="0">
                          <a:latin typeface="宋体" panose="02010600030101010101" pitchFamily="2" charset="-122"/>
                          <a:ea typeface="宋体" panose="02010600030101010101" pitchFamily="2" charset="-122"/>
                          <a:cs typeface="宋体" panose="02010600030101010101" pitchFamily="2" charset="-122"/>
                        </a:rPr>
                        <a:t>意    义</a:t>
                      </a:r>
                      <a:endParaRPr lang="zh-CN" altLang="en-US" sz="22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4215">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-a / -A</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显示所有可用参数</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-e</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忽略未知键</a:t>
                      </a:r>
                      <a:r>
                        <a:rPr lang="zh-CN" altLang="en-US" sz="2200" b="0">
                          <a:latin typeface="宋体" panose="02010600030101010101" pitchFamily="2" charset="-122"/>
                          <a:ea typeface="宋体" panose="02010600030101010101" pitchFamily="2" charset="-122"/>
                          <a:cs typeface="宋体" panose="02010600030101010101" pitchFamily="2" charset="-122"/>
                        </a:rPr>
                        <a:t>错误</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7910">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-n</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显示时不显示变量名，而只显示</a:t>
                      </a:r>
                      <a:r>
                        <a:rPr lang="zh-CN" altLang="en-US" sz="2200" b="0">
                          <a:latin typeface="宋体" panose="02010600030101010101" pitchFamily="2" charset="-122"/>
                          <a:ea typeface="宋体" panose="02010600030101010101" pitchFamily="2" charset="-122"/>
                          <a:cs typeface="宋体" panose="02010600030101010101" pitchFamily="2" charset="-122"/>
                        </a:rPr>
                        <a:t>变量</a:t>
                      </a:r>
                      <a:r>
                        <a:rPr lang="zh-CN" altLang="en-US" sz="2200" b="0">
                          <a:latin typeface="Times New Roman" panose="02020603050405020304" pitchFamily="18" charset="0"/>
                          <a:cs typeface="Times New Roman" panose="02020603050405020304" pitchFamily="18" charset="0"/>
                        </a:rPr>
                        <a:t>值</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-N</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显示时不显示变量的值，而只显示</a:t>
                      </a:r>
                      <a:r>
                        <a:rPr lang="zh-CN" altLang="en-US" sz="2200" b="0">
                          <a:latin typeface="宋体" panose="02010600030101010101" pitchFamily="2" charset="-122"/>
                          <a:ea typeface="宋体" panose="02010600030101010101" pitchFamily="2" charset="-122"/>
                          <a:cs typeface="宋体" panose="02010600030101010101" pitchFamily="2" charset="-122"/>
                        </a:rPr>
                        <a:t>变量</a:t>
                      </a:r>
                      <a:r>
                        <a:rPr lang="zh-CN" altLang="en-US" sz="2200" b="0">
                          <a:latin typeface="Times New Roman" panose="02020603050405020304" pitchFamily="18" charset="0"/>
                          <a:cs typeface="Times New Roman" panose="02020603050405020304" pitchFamily="18" charset="0"/>
                        </a:rPr>
                        <a:t>名</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7275">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-w</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写变量的值</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auto">
                        <a:buNone/>
                      </a:pPr>
                      <a:r>
                        <a:rPr lang="en-US" altLang="zh-CN" sz="2200" b="0">
                          <a:latin typeface="Times New Roman" panose="02020603050405020304" pitchFamily="18" charset="0"/>
                          <a:cs typeface="Times New Roman" panose="02020603050405020304" pitchFamily="18" charset="0"/>
                        </a:rPr>
                        <a:t>-p &lt;file&gt;</a:t>
                      </a:r>
                      <a:endParaRPr lang="en-US" altLang="zh-CN"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fontAlgn="auto">
                        <a:buNone/>
                      </a:pPr>
                      <a:r>
                        <a:rPr lang="zh-CN" altLang="en-US" sz="2200" b="0">
                          <a:latin typeface="Times New Roman" panose="02020603050405020304" pitchFamily="18" charset="0"/>
                          <a:cs typeface="Times New Roman" panose="02020603050405020304" pitchFamily="18" charset="0"/>
                        </a:rPr>
                        <a:t>指定配置文件，默认为</a:t>
                      </a:r>
                      <a:r>
                        <a:rPr lang="en-US" altLang="zh-CN" sz="2200" b="0">
                          <a:latin typeface="Times New Roman" panose="02020603050405020304" pitchFamily="18" charset="0"/>
                          <a:cs typeface="Times New Roman" panose="02020603050405020304" pitchFamily="18" charset="0"/>
                        </a:rPr>
                        <a:t>/etc/sysctl.conf</a:t>
                      </a:r>
                      <a:endParaRPr lang="zh-CN" altLang="en-US" sz="2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sysctl应用示例</a:t>
            </a:r>
            <a:endParaRPr lang="zh-CN" altLang="en-US"/>
          </a:p>
        </p:txBody>
      </p:sp>
      <p:sp>
        <p:nvSpPr>
          <p:cNvPr id="3" name="内容占位符 2"/>
          <p:cNvSpPr>
            <a:spLocks noGrp="1"/>
          </p:cNvSpPr>
          <p:nvPr>
            <p:ph idx="1"/>
          </p:nvPr>
        </p:nvSpPr>
        <p:spPr/>
        <p:txBody>
          <a:bodyPr/>
          <a:lstStyle/>
          <a:p>
            <a:r>
              <a:rPr lang="en-US" altLang="zh-CN" sz="2800">
                <a:sym typeface="+mn-ea"/>
              </a:rPr>
              <a:t>#</a:t>
            </a:r>
            <a:r>
              <a:rPr lang="zh-CN" altLang="en-US" sz="2800">
                <a:sym typeface="+mn-ea"/>
              </a:rPr>
              <a:t>#显示所有sysctl可用参数</a:t>
            </a:r>
            <a:endParaRPr lang="zh-CN" altLang="en-US" sz="2800">
              <a:sym typeface="+mn-ea"/>
            </a:endParaRPr>
          </a:p>
          <a:p>
            <a:pPr lvl="1"/>
            <a:r>
              <a:rPr lang="zh-CN" altLang="en-US" sz="2450">
                <a:sym typeface="+mn-ea"/>
              </a:rPr>
              <a:t># sysctl -a</a:t>
            </a:r>
            <a:endParaRPr lang="zh-CN" altLang="en-US" sz="2450">
              <a:sym typeface="+mn-ea"/>
            </a:endParaRPr>
          </a:p>
          <a:p>
            <a:r>
              <a:rPr lang="en-US" altLang="zh-CN" sz="2800">
                <a:sym typeface="+mn-ea"/>
              </a:rPr>
              <a:t>#</a:t>
            </a:r>
            <a:r>
              <a:rPr lang="zh-CN" altLang="en-US" sz="2800">
                <a:sym typeface="+mn-ea"/>
              </a:rPr>
              <a:t>#显示主机名，等同于命令：uname -n</a:t>
            </a:r>
            <a:endParaRPr lang="zh-CN" altLang="en-US" sz="2800">
              <a:sym typeface="+mn-ea"/>
            </a:endParaRPr>
          </a:p>
          <a:p>
            <a:pPr lvl="1"/>
            <a:r>
              <a:rPr lang="zh-CN" altLang="en-US" sz="2450">
                <a:sym typeface="+mn-ea"/>
              </a:rPr>
              <a:t># sysctl kernel.hostname</a:t>
            </a:r>
            <a:endParaRPr lang="zh-CN" altLang="en-US" sz="2450">
              <a:sym typeface="+mn-ea"/>
            </a:endParaRPr>
          </a:p>
          <a:p>
            <a:r>
              <a:rPr lang="en-US" altLang="zh-CN" sz="2800">
                <a:sym typeface="+mn-ea"/>
              </a:rPr>
              <a:t>#</a:t>
            </a:r>
            <a:r>
              <a:rPr lang="zh-CN" altLang="en-US" sz="2800">
                <a:sym typeface="+mn-ea"/>
              </a:rPr>
              <a:t>#修改域名使之与主机相同</a:t>
            </a:r>
            <a:endParaRPr lang="zh-CN" altLang="en-US" sz="2800">
              <a:sym typeface="+mn-ea"/>
            </a:endParaRPr>
          </a:p>
          <a:p>
            <a:pPr lvl="1"/>
            <a:r>
              <a:rPr lang="zh-CN" altLang="en-US" sz="2450">
                <a:sym typeface="+mn-ea"/>
              </a:rPr>
              <a:t># sysctl -w kernel.domainname=`uname -n` </a:t>
            </a:r>
            <a:endParaRPr lang="zh-CN" altLang="en-US" sz="2450">
              <a:sym typeface="+mn-ea"/>
            </a:endParaRPr>
          </a:p>
          <a:p>
            <a:r>
              <a:rPr lang="en-US" altLang="zh-CN" sz="2800">
                <a:sym typeface="+mn-ea"/>
              </a:rPr>
              <a:t>#</a:t>
            </a:r>
            <a:r>
              <a:rPr lang="zh-CN" altLang="en-US" sz="2800">
                <a:sym typeface="+mn-ea"/>
              </a:rPr>
              <a:t>#配置IPv4 IP转发</a:t>
            </a:r>
            <a:endParaRPr lang="zh-CN" altLang="en-US" sz="2800">
              <a:sym typeface="+mn-ea"/>
            </a:endParaRPr>
          </a:p>
          <a:p>
            <a:pPr lvl="1"/>
            <a:r>
              <a:rPr lang="zh-CN" altLang="en-US" sz="2450">
                <a:sym typeface="+mn-ea"/>
              </a:rPr>
              <a:t># sysctl -w net.ipv4.ip_forward=1</a:t>
            </a:r>
            <a:endParaRPr lang="zh-CN" altLang="en-US" sz="2450">
              <a:sym typeface="+mn-ea"/>
            </a:endParaRPr>
          </a:p>
          <a:p>
            <a:r>
              <a:rPr lang="zh-CN" altLang="en-US" sz="2800">
                <a:sym typeface="+mn-ea"/>
              </a:rPr>
              <a:t>##说明：对于表示是/非的开关变量，0表示非，1表示是</a:t>
            </a:r>
            <a:endParaRPr lang="zh-CN" altLang="en-US" sz="2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（4）本地化设置</a:t>
            </a:r>
            <a:endParaRPr lang="zh-CN" altLang="en-US"/>
          </a:p>
        </p:txBody>
      </p:sp>
      <p:sp>
        <p:nvSpPr>
          <p:cNvPr id="3" name="内容占位符 2"/>
          <p:cNvSpPr>
            <a:spLocks noGrp="1"/>
          </p:cNvSpPr>
          <p:nvPr>
            <p:ph idx="1"/>
          </p:nvPr>
        </p:nvSpPr>
        <p:spPr/>
        <p:txBody>
          <a:bodyPr/>
          <a:lstStyle/>
          <a:p>
            <a:r>
              <a:rPr lang="zh-CN" altLang="en-US" sz="2800"/>
              <a:t>在本地化设置部分有“KEYBOARD（键盘）”和“TIME &amp; DATE（时间和日期）”设置。键盘选择“English (US)”；时区设为“Asia/Shanghai”，时间和日期设置正确，或安装后再设置。</a:t>
            </a:r>
            <a:endParaRPr lang="zh-CN" altLang="en-US" sz="2800"/>
          </a:p>
          <a:p>
            <a:endParaRPr lang="zh-CN" altLang="en-US" sz="28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习题7</a:t>
            </a:r>
            <a:endParaRPr lang="zh-CN" altLang="en-US"/>
          </a:p>
        </p:txBody>
      </p:sp>
      <p:sp>
        <p:nvSpPr>
          <p:cNvPr id="3" name="内容占位符 2"/>
          <p:cNvSpPr>
            <a:spLocks noGrp="1"/>
          </p:cNvSpPr>
          <p:nvPr>
            <p:ph idx="1"/>
          </p:nvPr>
        </p:nvSpPr>
        <p:spPr/>
        <p:txBody>
          <a:bodyPr/>
          <a:p>
            <a:r>
              <a:rPr lang="zh-CN" altLang="en-US" sz="2800"/>
              <a:t>1．思考题</a:t>
            </a:r>
            <a:endParaRPr lang="zh-CN" altLang="en-US" sz="2800"/>
          </a:p>
          <a:p>
            <a:r>
              <a:rPr lang="zh-CN" altLang="en-US" sz="2800"/>
              <a:t>（1）Linux系统需要哪些分区？在安装Linux系统时应如何规划分区？</a:t>
            </a:r>
            <a:endParaRPr lang="zh-CN" altLang="en-US" sz="2800"/>
          </a:p>
          <a:p>
            <a:r>
              <a:rPr lang="zh-CN" altLang="en-US" sz="2800"/>
              <a:t>（2）Linux系统的引导程序是Grub，在MBR硬盘中，Linux安装时可安装在哪些位置？效果有何不同？</a:t>
            </a:r>
            <a:endParaRPr lang="zh-CN" altLang="en-US" sz="2800"/>
          </a:p>
          <a:p>
            <a:r>
              <a:rPr lang="zh-CN" altLang="en-US" sz="2800"/>
              <a:t>（3）Linux系统有哪些常见日志，如何阅读它们？</a:t>
            </a:r>
            <a:endParaRPr lang="zh-CN" altLang="en-US" sz="2800"/>
          </a:p>
          <a:p>
            <a:r>
              <a:rPr lang="zh-CN" altLang="en-US" sz="2800"/>
              <a:t>（4）如何进行内核参数在线调整？</a:t>
            </a:r>
            <a:endParaRPr lang="zh-CN" altLang="en-US" sz="28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2．单项选择题</a:t>
            </a:r>
            <a:endParaRPr lang="zh-CN" altLang="en-US"/>
          </a:p>
        </p:txBody>
      </p:sp>
      <p:sp>
        <p:nvSpPr>
          <p:cNvPr id="3" name="内容占位符 2"/>
          <p:cNvSpPr>
            <a:spLocks noGrp="1"/>
          </p:cNvSpPr>
          <p:nvPr>
            <p:ph idx="1"/>
          </p:nvPr>
        </p:nvSpPr>
        <p:spPr>
          <a:xfrm>
            <a:off x="615950" y="1844675"/>
            <a:ext cx="8338820" cy="4392295"/>
          </a:xfrm>
        </p:spPr>
        <p:txBody>
          <a:bodyPr/>
          <a:p>
            <a:r>
              <a:rPr lang="zh-CN" altLang="en-US" sz="2000"/>
              <a:t>（1）显示系统主机名的命令是（    ）。</a:t>
            </a:r>
            <a:endParaRPr lang="zh-CN" altLang="en-US" sz="2000"/>
          </a:p>
          <a:p>
            <a:r>
              <a:rPr lang="zh-CN" altLang="en-US" sz="2000"/>
              <a:t>A．uname -r   B．who am I   C．uname -n  D．whoami</a:t>
            </a:r>
            <a:endParaRPr lang="zh-CN" altLang="en-US" sz="2000"/>
          </a:p>
          <a:p>
            <a:r>
              <a:rPr lang="zh-CN" altLang="en-US" sz="2000"/>
              <a:t>（2）命令（    ）和（    ）可以显示系统的启动时间和到现在所经历的时间，以及系统内当前用户数信息。</a:t>
            </a:r>
            <a:endParaRPr lang="zh-CN" altLang="en-US" sz="2000"/>
          </a:p>
          <a:p>
            <a:r>
              <a:rPr lang="zh-CN" altLang="en-US" sz="2000"/>
              <a:t>A．uptime </a:t>
            </a:r>
            <a:r>
              <a:rPr lang="en-US" altLang="zh-CN" sz="2000"/>
              <a:t>	</a:t>
            </a:r>
            <a:r>
              <a:rPr lang="zh-CN" altLang="en-US" sz="2000"/>
              <a:t>B．vmstat </a:t>
            </a:r>
            <a:r>
              <a:rPr lang="en-US" altLang="zh-CN" sz="2000"/>
              <a:t>	</a:t>
            </a:r>
            <a:r>
              <a:rPr lang="zh-CN" altLang="en-US" sz="2000"/>
              <a:t>C．uname </a:t>
            </a:r>
            <a:r>
              <a:rPr lang="en-US" altLang="zh-CN" sz="2000"/>
              <a:t>	</a:t>
            </a:r>
            <a:r>
              <a:rPr lang="zh-CN" altLang="en-US" sz="2000"/>
              <a:t>D．w</a:t>
            </a:r>
            <a:endParaRPr lang="zh-CN" altLang="en-US" sz="2000"/>
          </a:p>
          <a:p>
            <a:r>
              <a:rPr lang="zh-CN" altLang="en-US" sz="2000"/>
              <a:t>A．lastlog 	B．who </a:t>
            </a:r>
            <a:r>
              <a:rPr lang="en-US" altLang="zh-CN" sz="2000"/>
              <a:t>	</a:t>
            </a:r>
            <a:r>
              <a:rPr lang="zh-CN" altLang="en-US" sz="2000"/>
              <a:t>C．lastb 	D．last</a:t>
            </a:r>
            <a:endParaRPr lang="zh-CN" altLang="en-US" sz="2000"/>
          </a:p>
          <a:p>
            <a:r>
              <a:rPr lang="zh-CN" altLang="en-US" sz="2000"/>
              <a:t>（4）显示谁已经登录到系统并在系统中工作的命令是（    ）和（    ）。</a:t>
            </a:r>
            <a:endParaRPr lang="zh-CN" altLang="en-US" sz="2000"/>
          </a:p>
          <a:p>
            <a:r>
              <a:rPr lang="zh-CN" altLang="en-US" sz="2000"/>
              <a:t>A．who	B．whois</a:t>
            </a:r>
            <a:r>
              <a:rPr lang="en-US" altLang="zh-CN" sz="2000"/>
              <a:t>	</a:t>
            </a:r>
            <a:r>
              <a:rPr lang="zh-CN" altLang="en-US" sz="2000"/>
              <a:t>C．w		D．locate</a:t>
            </a:r>
            <a:endParaRPr lang="zh-CN" altLang="en-US" sz="2000"/>
          </a:p>
          <a:p>
            <a:r>
              <a:rPr lang="zh-CN" altLang="en-US" sz="2000"/>
              <a:t>（5）用于内在使用情况查询的命令是是（    ）和（    ）。</a:t>
            </a:r>
            <a:endParaRPr lang="zh-CN" altLang="en-US" sz="2000"/>
          </a:p>
          <a:p>
            <a:r>
              <a:rPr lang="zh-CN" altLang="en-US" sz="2000"/>
              <a:t>A．who	B．vmstat</a:t>
            </a:r>
            <a:r>
              <a:rPr lang="en-US" altLang="zh-CN" sz="2000"/>
              <a:t>	</a:t>
            </a:r>
            <a:r>
              <a:rPr lang="zh-CN" altLang="en-US" sz="2000"/>
              <a:t>C．free		D．locate</a:t>
            </a:r>
            <a:endParaRPr lang="zh-CN" altLang="en-US" sz="2000"/>
          </a:p>
          <a:p>
            <a:endParaRPr lang="zh-CN" altLang="en-US" sz="20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p:txBody>
          <a:bodyPr/>
          <a:p>
            <a:r>
              <a:rPr lang="zh-CN" altLang="en-US" sz="2800"/>
              <a:t>（1）系统管理的任务是什么？</a:t>
            </a:r>
            <a:endParaRPr lang="zh-CN" altLang="en-US" sz="2800"/>
          </a:p>
          <a:p>
            <a:r>
              <a:rPr lang="zh-CN" altLang="en-US" sz="2800"/>
              <a:t>（2）vmstat命令可用于监视系统的内存和交换区的使用情况，若内存利用率过高或交换设备使用率也较高，则说明了什么问题？</a:t>
            </a:r>
            <a:endParaRPr lang="zh-CN" altLang="en-US" sz="2800"/>
          </a:p>
          <a:p>
            <a:r>
              <a:rPr lang="zh-CN" altLang="en-US" sz="2800"/>
              <a:t>（3）sysstat软件包是传统UNIX系统用于系统、磁盘、网络和其他I/O的监视工具，它提供有iostat和sar等实用程序。请安装此包，并使用iostat等观察系统I/O活动情况。</a:t>
            </a:r>
            <a:endParaRPr lang="zh-CN" altLang="en-US" sz="28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实验7</a:t>
            </a:r>
            <a:endParaRPr lang="zh-CN" altLang="en-US"/>
          </a:p>
        </p:txBody>
      </p:sp>
      <p:sp>
        <p:nvSpPr>
          <p:cNvPr id="3" name="内容占位符 2"/>
          <p:cNvSpPr>
            <a:spLocks noGrp="1"/>
          </p:cNvSpPr>
          <p:nvPr>
            <p:ph idx="1"/>
          </p:nvPr>
        </p:nvSpPr>
        <p:spPr/>
        <p:txBody>
          <a:bodyPr/>
          <a:p>
            <a:r>
              <a:rPr lang="zh-CN" altLang="en-US"/>
              <a:t>1．临时修改启动参数，让系统启动到runlevel3.target。</a:t>
            </a:r>
            <a:endParaRPr lang="zh-CN" altLang="en-US"/>
          </a:p>
          <a:p>
            <a:r>
              <a:rPr lang="zh-CN" altLang="en-US"/>
              <a:t>2．阅读系统常见日志。</a:t>
            </a:r>
            <a:endParaRPr lang="zh-CN" altLang="en-US"/>
          </a:p>
          <a:p>
            <a:r>
              <a:rPr lang="zh-CN" altLang="en-US"/>
              <a:t>3．监视系统活动情况。</a:t>
            </a:r>
            <a:endParaRPr lang="zh-CN" altLang="en-US"/>
          </a:p>
          <a:p>
            <a:r>
              <a:rPr lang="zh-CN" altLang="en-US"/>
              <a:t>4．安装新内核代码。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（5）系统设置</a:t>
            </a:r>
            <a:endParaRPr lang="zh-CN" altLang="en-US"/>
          </a:p>
        </p:txBody>
      </p:sp>
      <p:sp>
        <p:nvSpPr>
          <p:cNvPr id="3" name="内容占位符 2"/>
          <p:cNvSpPr>
            <a:spLocks noGrp="1"/>
          </p:cNvSpPr>
          <p:nvPr>
            <p:ph idx="1"/>
          </p:nvPr>
        </p:nvSpPr>
        <p:spPr/>
        <p:txBody>
          <a:bodyPr/>
          <a:lstStyle/>
          <a:p>
            <a:r>
              <a:rPr lang="zh-CN" altLang="en-US" sz="2800"/>
              <a:t>在SYSTEM（系统）设置部分只有“INSTALLATION DESTINATION（安装位置）”。其它版本还有“NETWORK &amp; HOSTNAME（网络和主机名）”，网络和主机名可先不设置，等到安装完成后根据需要再设置。</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（6）设置安装目标</a:t>
            </a:r>
            <a:endParaRPr lang="zh-CN" altLang="en-US"/>
          </a:p>
        </p:txBody>
      </p:sp>
      <p:sp>
        <p:nvSpPr>
          <p:cNvPr id="3" name="内容占位符 2"/>
          <p:cNvSpPr>
            <a:spLocks noGrp="1"/>
          </p:cNvSpPr>
          <p:nvPr>
            <p:ph idx="1"/>
          </p:nvPr>
        </p:nvSpPr>
        <p:spPr/>
        <p:txBody>
          <a:bodyPr/>
          <a:lstStyle/>
          <a:p>
            <a:r>
              <a:rPr lang="zh-CN" altLang="en-US" sz="2800"/>
              <a:t>本部分用于设置安装目标磁盘上的用于Linux的分区。</a:t>
            </a:r>
            <a:endParaRPr lang="zh-CN" altLang="en-US" sz="2800"/>
          </a:p>
          <a:p>
            <a:r>
              <a:rPr lang="zh-CN" altLang="en-US" sz="2800"/>
              <a:t>由图7-2所示界面可以看出，在“INSTALLATION DESTINATION（安装目标）”处有一个红色警告标志，并在界面底端有一行黄色提示“Please complete items marked with this icon before continuing to the next step（请先完成带有图标的内容再进行下一步）”。单击“Installation destination（安装位置）”进入如图7-3所示的安装位置设置界面。首先勾选所用硬盘。</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图7-</a:t>
            </a:r>
            <a:r>
              <a:rPr lang="en-US" altLang="zh-CN"/>
              <a:t>3</a:t>
            </a:r>
            <a:r>
              <a:rPr lang="zh-CN" altLang="en-US"/>
              <a:t>  安装位置设置界面</a:t>
            </a:r>
            <a:endParaRPr lang="zh-CN" altLang="en-US"/>
          </a:p>
        </p:txBody>
      </p:sp>
      <p:pic>
        <p:nvPicPr>
          <p:cNvPr id="5" name="图片 5"/>
          <p:cNvPicPr>
            <a:picLocks noChangeAspect="1"/>
          </p:cNvPicPr>
          <p:nvPr>
            <p:ph idx="1"/>
          </p:nvPr>
        </p:nvPicPr>
        <p:blipFill>
          <a:blip r:embed="rId1"/>
          <a:stretch>
            <a:fillRect/>
          </a:stretch>
        </p:blipFill>
        <p:spPr>
          <a:xfrm>
            <a:off x="1628775" y="1844675"/>
            <a:ext cx="6523355" cy="43922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分区设置</a:t>
            </a:r>
            <a:endParaRPr lang="zh-CN" altLang="en-US"/>
          </a:p>
        </p:txBody>
      </p:sp>
      <p:sp>
        <p:nvSpPr>
          <p:cNvPr id="3" name="内容占位符 2"/>
          <p:cNvSpPr>
            <a:spLocks noGrp="1"/>
          </p:cNvSpPr>
          <p:nvPr>
            <p:ph idx="1"/>
          </p:nvPr>
        </p:nvSpPr>
        <p:spPr>
          <a:xfrm>
            <a:off x="432435" y="1772920"/>
            <a:ext cx="8522335" cy="4392295"/>
          </a:xfrm>
        </p:spPr>
        <p:txBody>
          <a:bodyPr/>
          <a:lstStyle/>
          <a:p>
            <a:r>
              <a:rPr lang="zh-CN" altLang="en-US" sz="2400"/>
              <a:t>有选项：“Automatic（自动分区）”、“Custom（手动分区）”和“Advanced Custom (Blivet GUI)（GUI界面手动分区）”，还有一个“Full disk summary and boot loader（完整磁盘摘要及引导程序）”的按钮，用于选择安装引导器（boot loader）的设备，若只有一个硬盘那就别无选择了，若有多个则可以根据实际需要进行选择，若不安装引导器，则安装后无法启动。</a:t>
            </a:r>
            <a:endParaRPr lang="zh-CN" altLang="en-US" sz="2400"/>
          </a:p>
          <a:p>
            <a:r>
              <a:rPr lang="zh-CN" altLang="en-US" sz="2400"/>
              <a:t>若选择“手动分区”或“GUI界面手动分区”，需要有足够的经验。这里选择“Automatic（自动分区）”后单击“Done（完成）”返回。</a:t>
            </a:r>
            <a:endParaRPr lang="zh-CN" altLang="en-US" sz="2400"/>
          </a:p>
          <a:p>
            <a:r>
              <a:rPr lang="zh-CN" altLang="en-US" sz="2400"/>
              <a:t>如果无问题，则返回到如图7-2所示界面。与之前不同的是“Installation destination（安装位置）”下的警告没有了，且右下角的“Begin Installation（开始安装）”变的可用了。</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（7）开始安装</a:t>
            </a:r>
            <a:endParaRPr lang="zh-CN" altLang="en-US"/>
          </a:p>
        </p:txBody>
      </p:sp>
      <p:sp>
        <p:nvSpPr>
          <p:cNvPr id="3" name="内容占位符 2"/>
          <p:cNvSpPr>
            <a:spLocks noGrp="1"/>
          </p:cNvSpPr>
          <p:nvPr>
            <p:ph idx="1"/>
          </p:nvPr>
        </p:nvSpPr>
        <p:spPr/>
        <p:txBody>
          <a:bodyPr/>
          <a:lstStyle/>
          <a:p>
            <a:r>
              <a:rPr lang="zh-CN" altLang="en-US" sz="2400"/>
              <a:t>截止到现在，所有的配置操作还都没有生效，也就是说还都没有写到磁盘上。单击“Begin Installation（开始安装）”开始安装，出现如图7-4所示的安装过程界面。</a:t>
            </a:r>
            <a:endParaRPr lang="zh-CN" altLang="en-US" sz="2400"/>
          </a:p>
        </p:txBody>
      </p:sp>
      <p:pic>
        <p:nvPicPr>
          <p:cNvPr id="6" name="图片 6"/>
          <p:cNvPicPr>
            <a:picLocks noChangeAspect="1"/>
          </p:cNvPicPr>
          <p:nvPr/>
        </p:nvPicPr>
        <p:blipFill>
          <a:blip r:embed="rId1"/>
          <a:stretch>
            <a:fillRect/>
          </a:stretch>
        </p:blipFill>
        <p:spPr>
          <a:xfrm>
            <a:off x="1224280" y="3654425"/>
            <a:ext cx="6442075" cy="28308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7.1  系统安装</a:t>
            </a:r>
            <a:endParaRPr lang="zh-CN" altLang="en-US"/>
          </a:p>
        </p:txBody>
      </p:sp>
      <p:sp>
        <p:nvSpPr>
          <p:cNvPr id="3" name="内容占位符 2"/>
          <p:cNvSpPr>
            <a:spLocks noGrp="1"/>
          </p:cNvSpPr>
          <p:nvPr>
            <p:ph idx="1"/>
          </p:nvPr>
        </p:nvSpPr>
        <p:spPr/>
        <p:txBody>
          <a:bodyPr/>
          <a:lstStyle/>
          <a:p>
            <a:r>
              <a:rPr lang="zh-CN" altLang="en-US">
                <a:solidFill>
                  <a:srgbClr val="FF0000"/>
                </a:solidFill>
              </a:rPr>
              <a:t>7.1.1  安装任务与准备</a:t>
            </a:r>
            <a:endParaRPr lang="zh-CN" altLang="en-US">
              <a:solidFill>
                <a:srgbClr val="FF0000"/>
              </a:solidFill>
            </a:endParaRPr>
          </a:p>
          <a:p>
            <a:r>
              <a:rPr lang="zh-CN" altLang="en-US">
                <a:solidFill>
                  <a:srgbClr val="FF0000"/>
                </a:solidFill>
              </a:rPr>
              <a:t>7.1.</a:t>
            </a:r>
            <a:r>
              <a:rPr lang="en-US" altLang="zh-CN">
                <a:solidFill>
                  <a:srgbClr val="FF0000"/>
                </a:solidFill>
              </a:rPr>
              <a:t>2</a:t>
            </a:r>
            <a:r>
              <a:rPr lang="zh-CN" altLang="en-US">
                <a:solidFill>
                  <a:srgbClr val="FF0000"/>
                </a:solidFill>
              </a:rPr>
              <a:t>  安装Linux系统所需的基本分区</a:t>
            </a:r>
            <a:endParaRPr lang="zh-CN" altLang="en-US">
              <a:solidFill>
                <a:srgbClr val="FF0000"/>
              </a:solidFill>
            </a:endParaRPr>
          </a:p>
          <a:p>
            <a:r>
              <a:rPr lang="zh-CN" altLang="en-US"/>
              <a:t>7.1.</a:t>
            </a:r>
            <a:r>
              <a:rPr lang="en-US" altLang="zh-CN"/>
              <a:t>3</a:t>
            </a:r>
            <a:r>
              <a:rPr lang="zh-CN" altLang="en-US"/>
              <a:t>  安装过程</a:t>
            </a:r>
            <a:endParaRPr lang="zh-CN" altLang="en-US"/>
          </a:p>
          <a:p>
            <a:r>
              <a:rPr lang="en-US" altLang="zh-CN"/>
              <a:t>7.1.4  虚拟机的安装与使用</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（8）为root用户设置密码和创建普通用户</a:t>
            </a:r>
            <a:endParaRPr lang="zh-CN" altLang="en-US"/>
          </a:p>
        </p:txBody>
      </p:sp>
      <p:sp>
        <p:nvSpPr>
          <p:cNvPr id="3" name="内容占位符 2"/>
          <p:cNvSpPr>
            <a:spLocks noGrp="1"/>
          </p:cNvSpPr>
          <p:nvPr>
            <p:ph idx="1"/>
          </p:nvPr>
        </p:nvSpPr>
        <p:spPr/>
        <p:txBody>
          <a:bodyPr/>
          <a:lstStyle/>
          <a:p>
            <a:r>
              <a:rPr lang="zh-CN" altLang="en-US"/>
              <a:t>本安装方式的Fedora 30的安装过程中，没有提供为root用户设置密码和创建普通用户的机会，但在安装其它系统时可能会提供有这种机会。</a:t>
            </a:r>
            <a:endParaRPr lang="zh-CN" altLang="en-US"/>
          </a:p>
          <a:p>
            <a:r>
              <a:rPr lang="zh-CN" altLang="en-US"/>
              <a:t>如果因为没有机会或没有设置密码和创建新用户，则需要在系统安装完整后，首次启动时，创建用户并为新用户设置密码。</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（9）退出安装，重启系统</a:t>
            </a:r>
            <a:endParaRPr lang="zh-CN" altLang="en-US"/>
          </a:p>
        </p:txBody>
      </p:sp>
      <p:sp>
        <p:nvSpPr>
          <p:cNvPr id="3" name="内容占位符 2"/>
          <p:cNvSpPr>
            <a:spLocks noGrp="1"/>
          </p:cNvSpPr>
          <p:nvPr>
            <p:ph idx="1"/>
          </p:nvPr>
        </p:nvSpPr>
        <p:spPr>
          <a:xfrm>
            <a:off x="827584" y="1916579"/>
            <a:ext cx="8127504" cy="4392488"/>
          </a:xfrm>
        </p:spPr>
        <p:txBody>
          <a:bodyPr/>
          <a:p>
            <a:r>
              <a:rPr lang="zh-CN" altLang="en-US"/>
              <a:t>一切可做的都做完了，剩下的只有等待。安装完毕后单击“Quit（退出）”退出安装，然后重启系统。</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（10）首次启动。</a:t>
            </a:r>
            <a:endParaRPr lang="zh-CN" altLang="en-US"/>
          </a:p>
        </p:txBody>
      </p:sp>
      <p:sp>
        <p:nvSpPr>
          <p:cNvPr id="3" name="内容占位符 2"/>
          <p:cNvSpPr>
            <a:spLocks noGrp="1"/>
          </p:cNvSpPr>
          <p:nvPr>
            <p:ph idx="1"/>
          </p:nvPr>
        </p:nvSpPr>
        <p:spPr/>
        <p:txBody>
          <a:bodyPr/>
          <a:lstStyle/>
          <a:p>
            <a:r>
              <a:rPr lang="zh-CN" altLang="en-US"/>
              <a:t>重新开机或启动系统后开始首次启动。若在安装过程中没有创建普通用户，则会在启动接近完成时，登录界面出现之前，要求创建普通用户。</a:t>
            </a:r>
            <a:endParaRPr lang="zh-CN" altLang="en-US"/>
          </a:p>
          <a:p>
            <a:r>
              <a:rPr lang="zh-CN" altLang="en-US"/>
              <a:t>然后，以新创建的用户开始工作。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（11）首次登录</a:t>
            </a:r>
            <a:endParaRPr lang="zh-CN" altLang="en-US"/>
          </a:p>
        </p:txBody>
      </p:sp>
      <p:sp>
        <p:nvSpPr>
          <p:cNvPr id="3" name="内容占位符 2"/>
          <p:cNvSpPr>
            <a:spLocks noGrp="1"/>
          </p:cNvSpPr>
          <p:nvPr>
            <p:ph idx="1"/>
          </p:nvPr>
        </p:nvSpPr>
        <p:spPr/>
        <p:txBody>
          <a:bodyPr/>
          <a:lstStyle/>
          <a:p>
            <a:r>
              <a:rPr lang="zh-CN" altLang="en-US" sz="2400">
                <a:sym typeface="+mn-ea"/>
              </a:rPr>
              <a:t>选择指定用户（比如root）登录后，会首先出现“Welcome（欢迎）”界面，单击“Next（前进）”进入“Typing（输入）”设置界面，在这里，用户可以选择键盘布局或其他输入方式，单击“Next”进入“Privacy（隐私）”设置界面，单击“Next”进入“Online Accounts（在线用户）”设置界面，单击“Skip（跳过）”进入“You’re ready to Go（准备好了）”提示界面，单击“Start using Fedora（开始使用）”弹出“Getting Started（准备好了）”的一个帮助界面，可以在此获得帮助，或关闭此界面后使用系统。</a:t>
            </a:r>
            <a:endParaRPr lang="zh-CN" altLang="en-US" sz="24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7.1.</a:t>
            </a:r>
            <a:r>
              <a:rPr lang="en-US" altLang="zh-CN"/>
              <a:t>4</a:t>
            </a:r>
            <a:r>
              <a:rPr lang="zh-CN" altLang="en-US"/>
              <a:t>  虚拟机的安装与使用</a:t>
            </a:r>
            <a:endParaRPr lang="zh-CN" altLang="en-US"/>
          </a:p>
        </p:txBody>
      </p:sp>
      <p:sp>
        <p:nvSpPr>
          <p:cNvPr id="3" name="内容占位符 2"/>
          <p:cNvSpPr>
            <a:spLocks noGrp="1"/>
          </p:cNvSpPr>
          <p:nvPr>
            <p:ph idx="1"/>
          </p:nvPr>
        </p:nvSpPr>
        <p:spPr/>
        <p:txBody>
          <a:bodyPr/>
          <a:lstStyle/>
          <a:p>
            <a:r>
              <a:rPr lang="zh-CN" altLang="en-US" sz="2400"/>
              <a:t>现在有多款虚拟机（Virtual Machine）软件，可以使用户在一台机器上同时运行多个操作系统，如Windows、Linux、FreeBSD、Solaris和MAC OS系统等。与多启动系统相比，有更多优势，可使多个操作系统在主系统的平台上，像应用程序那样运行。在虚拟环境下，每个操作系统都可以进行虚拟分区、配置而不影响真实硬盘的数据。虚拟化环境下可以通过网络将数台虚拟机连接为一个局域网，甚至可虚拟出比实际硬件还多得多的网卡、CPU等设备，能使用户在一台硬件系统下，多个操作系统间进行开发、调试和测试等。</a:t>
            </a:r>
            <a:endParaRPr lang="zh-CN" altLang="en-US" sz="2400"/>
          </a:p>
          <a:p>
            <a:r>
              <a:rPr lang="zh-CN" altLang="en-US" sz="2400"/>
              <a:t>常用的虚拟机软件有VMware Workstation、VirtualBox和Virtual PC等，在Linux下还有xen和kvm等。</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7.1.</a:t>
            </a:r>
            <a:r>
              <a:rPr lang="en-US" altLang="zh-CN">
                <a:sym typeface="+mn-ea"/>
              </a:rPr>
              <a:t>4</a:t>
            </a:r>
            <a:r>
              <a:rPr lang="zh-CN" altLang="en-US">
                <a:sym typeface="+mn-ea"/>
              </a:rPr>
              <a:t>  虚拟机的安装与使用</a:t>
            </a:r>
            <a:endParaRPr lang="zh-CN" altLang="en-US"/>
          </a:p>
        </p:txBody>
      </p:sp>
      <p:sp>
        <p:nvSpPr>
          <p:cNvPr id="3" name="内容占位符 2"/>
          <p:cNvSpPr>
            <a:spLocks noGrp="1"/>
          </p:cNvSpPr>
          <p:nvPr>
            <p:ph idx="1"/>
          </p:nvPr>
        </p:nvSpPr>
        <p:spPr/>
        <p:txBody>
          <a:bodyPr/>
          <a:lstStyle/>
          <a:p>
            <a:r>
              <a:rPr lang="zh-CN" altLang="en-US" sz="2800"/>
              <a:t>本书编写过程中的系统安装、命令执行与测试、服务器安装、配置与管理等都是在虚拟环境下完成的，用户可以选择某种虚拟机软件供学习和研究使用。</a:t>
            </a:r>
            <a:endParaRPr lang="zh-CN" altLang="en-US" sz="2800"/>
          </a:p>
          <a:p>
            <a:r>
              <a:rPr lang="zh-CN" altLang="en-US" sz="2800"/>
              <a:t>在虚拟机下，Linux系统的安装与独立系统的安装基本相同，只不过在虚拟机系统的控制下Linux系统安装会更容易、安全（不会破坏硬盘上的数据）。在虚拟机管理下，Linux系统可以从光盘安装，也可从映像文件安装，甚至可以通过网络安装，在系统运行过程中也可以改变光驱，添加或删除设备。</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7.2  引导器（grub）</a:t>
            </a:r>
            <a:endParaRPr lang="zh-CN" altLang="en-US"/>
          </a:p>
        </p:txBody>
      </p:sp>
      <p:sp>
        <p:nvSpPr>
          <p:cNvPr id="3" name="内容占位符 2"/>
          <p:cNvSpPr>
            <a:spLocks noGrp="1"/>
          </p:cNvSpPr>
          <p:nvPr>
            <p:ph idx="1"/>
          </p:nvPr>
        </p:nvSpPr>
        <p:spPr/>
        <p:txBody>
          <a:bodyPr/>
          <a:p>
            <a:r>
              <a:rPr lang="zh-CN" altLang="en-US" sz="2800"/>
              <a:t>grub是Linux系统的引导器，它是系统启动运行的第一个软件。在MBR格式的系统中，grub可以被安装在系统的主引导扇区或Linux的逻辑引导扇区上，这取决于系统安装时的选择。grub识别多数文件系统和引导程序格式，因此在多个操作系统共享硬盘时，可用它引导不同的操作系统。</a:t>
            </a:r>
            <a:endParaRPr lang="zh-CN" altLang="en-US" sz="2800"/>
          </a:p>
          <a:p>
            <a:r>
              <a:rPr lang="zh-CN" altLang="en-US" sz="2800"/>
              <a:t>现在的Linux系统使用的引导器是grub2，本书只简介grub2的相关知识及应用。为了描述方便，不再强调版本。</a:t>
            </a:r>
            <a:endParaRPr lang="zh-C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7.2  引导器（grub）</a:t>
            </a:r>
            <a:endParaRPr lang="zh-CN" altLang="en-US"/>
          </a:p>
        </p:txBody>
      </p:sp>
      <p:sp>
        <p:nvSpPr>
          <p:cNvPr id="3" name="内容占位符 2"/>
          <p:cNvSpPr>
            <a:spLocks noGrp="1"/>
          </p:cNvSpPr>
          <p:nvPr>
            <p:ph idx="1"/>
          </p:nvPr>
        </p:nvSpPr>
        <p:spPr>
          <a:xfrm>
            <a:off x="827584" y="1701314"/>
            <a:ext cx="8127504" cy="4392488"/>
          </a:xfrm>
        </p:spPr>
        <p:txBody>
          <a:bodyPr/>
          <a:lstStyle/>
          <a:p>
            <a:r>
              <a:rPr lang="zh-CN" altLang="en-US">
                <a:sym typeface="+mn-ea"/>
              </a:rPr>
              <a:t>7.2.1  grub常用术语</a:t>
            </a:r>
            <a:endParaRPr lang="zh-CN" altLang="en-US"/>
          </a:p>
          <a:p>
            <a:r>
              <a:rPr lang="zh-CN" altLang="en-US">
                <a:sym typeface="+mn-ea"/>
              </a:rPr>
              <a:t>7.2.2  操作界面</a:t>
            </a:r>
            <a:endParaRPr lang="zh-CN" altLang="en-US"/>
          </a:p>
          <a:p>
            <a:r>
              <a:rPr lang="zh-CN" altLang="en-US">
                <a:sym typeface="+mn-ea"/>
              </a:rPr>
              <a:t>7.2.3  grub及其配置</a:t>
            </a:r>
            <a:endParaRPr lang="zh-CN" altLang="en-US"/>
          </a:p>
          <a:p>
            <a:r>
              <a:rPr lang="zh-CN" altLang="en-US">
                <a:sym typeface="+mn-ea"/>
              </a:rPr>
              <a:t>7.2.4  系统的启动及启动参数修改</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7.2.1  grub常用术语</a:t>
            </a:r>
            <a:endParaRPr lang="zh-CN" altLang="en-US"/>
          </a:p>
        </p:txBody>
      </p:sp>
      <p:sp>
        <p:nvSpPr>
          <p:cNvPr id="3" name="内容占位符 2"/>
          <p:cNvSpPr>
            <a:spLocks noGrp="1"/>
          </p:cNvSpPr>
          <p:nvPr>
            <p:ph idx="1"/>
          </p:nvPr>
        </p:nvSpPr>
        <p:spPr>
          <a:xfrm>
            <a:off x="546100" y="1844675"/>
            <a:ext cx="8408670" cy="4392295"/>
          </a:xfrm>
        </p:spPr>
        <p:txBody>
          <a:bodyPr/>
          <a:lstStyle/>
          <a:p>
            <a:r>
              <a:rPr lang="zh-CN" altLang="en-US" sz="2400"/>
              <a:t>1．磁盘设备及命名</a:t>
            </a:r>
            <a:endParaRPr lang="zh-CN" altLang="en-US" sz="2400"/>
          </a:p>
          <a:p>
            <a:r>
              <a:rPr lang="zh-CN" altLang="en-US" sz="2400"/>
              <a:t>在grub中，所有硬盘（不论是IDE或SCSI）均以hd开头，命名规则为（hdx）或（hdx,y），x（x≥0）为硬盘设备编号，y（y≥1）为硬盘上的分区编号。例如，（hd0）、（hd1）分别代表第1和第2块硬盘，（hd0,1）和（hd1,2）分别代表第1块硬盘上的第1块分区和第2块硬盘上的第2分区。需要说明的是，在grub世界里，MBR硬盘扩展分区的逻辑分区也总是从5开始编号。</a:t>
            </a:r>
            <a:endParaRPr lang="zh-CN" altLang="en-US" sz="2400"/>
          </a:p>
          <a:p>
            <a:r>
              <a:rPr lang="zh-CN" altLang="en-US" sz="2400"/>
              <a:t>现在的Linux系统中，分区编号方法与此相同，基本分区从1开始编号，扩展分区内的逻辑分区总是从5开始编号。</a:t>
            </a:r>
            <a:endParaRPr lang="zh-CN" altLang="en-US" sz="2400"/>
          </a:p>
          <a:p>
            <a:r>
              <a:rPr lang="zh-CN" altLang="en-US" sz="2400"/>
              <a:t>软盘以fd开头，命名规则为（fdn），n（n=0,1）为软驱编号。</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2．文件名</a:t>
            </a:r>
            <a:endParaRPr lang="zh-CN" altLang="en-US"/>
          </a:p>
        </p:txBody>
      </p:sp>
      <p:sp>
        <p:nvSpPr>
          <p:cNvPr id="3" name="内容占位符 2"/>
          <p:cNvSpPr>
            <a:spLocks noGrp="1"/>
          </p:cNvSpPr>
          <p:nvPr>
            <p:ph idx="1"/>
          </p:nvPr>
        </p:nvSpPr>
        <p:spPr/>
        <p:txBody>
          <a:bodyPr/>
          <a:lstStyle/>
          <a:p>
            <a:r>
              <a:rPr lang="zh-CN" altLang="en-US"/>
              <a:t>grub的文件命名方式与系统一致，但绝对路径不是基于文件系统根（/），而是基于设备的。</a:t>
            </a:r>
            <a:endParaRPr lang="zh-CN" altLang="en-US"/>
          </a:p>
          <a:p>
            <a:r>
              <a:rPr lang="zh-CN" altLang="en-US"/>
              <a:t>比如，设备（hd0,2）上的文件系统中有文件/boot/grub2/grub.conf，在grub里其文件名为(hd0,2)/boot/grub2/grub.conf。</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7.1.1  安装任务与准备</a:t>
            </a:r>
            <a:endParaRPr lang="zh-CN" altLang="en-US"/>
          </a:p>
        </p:txBody>
      </p:sp>
      <p:sp>
        <p:nvSpPr>
          <p:cNvPr id="3" name="内容占位符 2"/>
          <p:cNvSpPr>
            <a:spLocks noGrp="1"/>
          </p:cNvSpPr>
          <p:nvPr>
            <p:ph idx="1"/>
          </p:nvPr>
        </p:nvSpPr>
        <p:spPr>
          <a:xfrm>
            <a:off x="410845" y="1844675"/>
            <a:ext cx="8543925" cy="4392295"/>
          </a:xfrm>
        </p:spPr>
        <p:txBody>
          <a:bodyPr/>
          <a:lstStyle/>
          <a:p>
            <a:r>
              <a:rPr lang="zh-CN" altLang="en-US"/>
              <a:t>1．硬件准备</a:t>
            </a:r>
            <a:endParaRPr lang="zh-CN" altLang="en-US"/>
          </a:p>
          <a:p>
            <a:pPr lvl="1"/>
            <a:r>
              <a:rPr lang="zh-CN" altLang="en-US" sz="2400"/>
              <a:t>一般来说，流行或较流行的计算机系统均可安装流行的Linux系统，甚至稍落后一点的也能安装并运行它们。当然，如果是应用于某些业务系统、商业运营，或用于云计算大数据等服务，则需要更高的硬件支持。</a:t>
            </a:r>
            <a:endParaRPr lang="zh-CN" altLang="en-US" sz="2400"/>
          </a:p>
          <a:p>
            <a:r>
              <a:rPr lang="zh-CN" altLang="en-US"/>
              <a:t>2．介质准备</a:t>
            </a:r>
            <a:endParaRPr lang="zh-CN" altLang="en-US"/>
          </a:p>
          <a:p>
            <a:pPr lvl="1"/>
            <a:r>
              <a:rPr lang="zh-CN" altLang="en-US" sz="2800"/>
              <a:t>光盘、光盘映像或其它介质。</a:t>
            </a:r>
            <a:endParaRPr lang="zh-CN" altLang="en-US" sz="2800"/>
          </a:p>
          <a:p>
            <a:r>
              <a:rPr lang="zh-CN" altLang="en-US"/>
              <a:t>3．确定所需要的系统</a:t>
            </a:r>
            <a:endParaRPr lang="zh-CN" altLang="en-US"/>
          </a:p>
          <a:p>
            <a:pPr lvl="1"/>
            <a:r>
              <a:rPr lang="zh-CN" altLang="en-US" sz="2400"/>
              <a:t>Desktop（桌面）、Server（服务器）、Workstation（工作站）</a:t>
            </a:r>
            <a:endParaRPr lang="zh-CN" altLang="en-US" sz="2400"/>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7.2.2  操作界面</a:t>
            </a:r>
            <a:endParaRPr lang="zh-CN" altLang="en-US"/>
          </a:p>
        </p:txBody>
      </p:sp>
      <p:sp>
        <p:nvSpPr>
          <p:cNvPr id="3" name="内容占位符 2"/>
          <p:cNvSpPr>
            <a:spLocks noGrp="1"/>
          </p:cNvSpPr>
          <p:nvPr>
            <p:ph idx="1"/>
          </p:nvPr>
        </p:nvSpPr>
        <p:spPr/>
        <p:txBody>
          <a:bodyPr/>
          <a:lstStyle/>
          <a:p>
            <a:r>
              <a:rPr lang="zh-CN" altLang="en-US"/>
              <a:t>grub提供有菜单和命令行两种操作界面。</a:t>
            </a:r>
            <a:endParaRPr lang="zh-CN" altLang="en-US"/>
          </a:p>
          <a:p>
            <a:endParaRPr lang="zh-CN" altLang="en-US"/>
          </a:p>
          <a:p>
            <a:endParaRPr lang="zh-CN" altLang="en-US"/>
          </a:p>
          <a:p>
            <a:endParaRPr lang="zh-CN" altLang="en-US"/>
          </a:p>
          <a:p>
            <a:r>
              <a:rPr lang="zh-CN" altLang="en-US" sz="2000"/>
              <a:t>                 图7-</a:t>
            </a:r>
            <a:r>
              <a:rPr lang="en-US" altLang="zh-CN" sz="2000"/>
              <a:t>5</a:t>
            </a:r>
            <a:r>
              <a:rPr lang="zh-CN" altLang="en-US" sz="2000"/>
              <a:t>  grub菜单界面</a:t>
            </a:r>
            <a:endParaRPr lang="zh-CN" altLang="en-US" sz="2000"/>
          </a:p>
          <a:p>
            <a:endParaRPr lang="zh-CN" altLang="en-US"/>
          </a:p>
          <a:p>
            <a:endParaRPr lang="zh-CN" altLang="en-US"/>
          </a:p>
          <a:p>
            <a:endParaRPr lang="zh-CN" altLang="en-US" sz="2000"/>
          </a:p>
          <a:p>
            <a:r>
              <a:rPr lang="zh-CN" altLang="en-US" sz="2000"/>
              <a:t>               图7-</a:t>
            </a:r>
            <a:r>
              <a:rPr lang="en-US" altLang="zh-CN" sz="2000"/>
              <a:t>6</a:t>
            </a:r>
            <a:r>
              <a:rPr lang="zh-CN" altLang="en-US" sz="2000"/>
              <a:t>  grub命令行界面</a:t>
            </a:r>
            <a:endParaRPr lang="zh-CN" altLang="en-US" sz="2000"/>
          </a:p>
        </p:txBody>
      </p:sp>
      <p:pic>
        <p:nvPicPr>
          <p:cNvPr id="7" name="图片 7"/>
          <p:cNvPicPr>
            <a:picLocks noChangeAspect="1"/>
          </p:cNvPicPr>
          <p:nvPr/>
        </p:nvPicPr>
        <p:blipFill>
          <a:blip r:embed="rId1"/>
          <a:stretch>
            <a:fillRect/>
          </a:stretch>
        </p:blipFill>
        <p:spPr>
          <a:xfrm>
            <a:off x="1161415" y="2555875"/>
            <a:ext cx="5959475" cy="1526540"/>
          </a:xfrm>
          <a:prstGeom prst="rect">
            <a:avLst/>
          </a:prstGeom>
          <a:noFill/>
          <a:ln>
            <a:noFill/>
          </a:ln>
        </p:spPr>
      </p:pic>
      <p:pic>
        <p:nvPicPr>
          <p:cNvPr id="8" name="图片 8"/>
          <p:cNvPicPr>
            <a:picLocks noChangeAspect="1"/>
          </p:cNvPicPr>
          <p:nvPr/>
        </p:nvPicPr>
        <p:blipFill>
          <a:blip r:embed="rId2"/>
          <a:stretch>
            <a:fillRect/>
          </a:stretch>
        </p:blipFill>
        <p:spPr>
          <a:xfrm>
            <a:off x="1177925" y="4592955"/>
            <a:ext cx="5840730" cy="12433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1．菜单界面</a:t>
            </a:r>
            <a:endParaRPr lang="zh-CN" altLang="en-US"/>
          </a:p>
        </p:txBody>
      </p:sp>
      <p:sp>
        <p:nvSpPr>
          <p:cNvPr id="3" name="内容占位符 2"/>
          <p:cNvSpPr>
            <a:spLocks noGrp="1"/>
          </p:cNvSpPr>
          <p:nvPr>
            <p:ph idx="1"/>
          </p:nvPr>
        </p:nvSpPr>
        <p:spPr>
          <a:xfrm>
            <a:off x="503555" y="1844675"/>
            <a:ext cx="8451215" cy="4392295"/>
          </a:xfrm>
        </p:spPr>
        <p:txBody>
          <a:bodyPr/>
          <a:lstStyle/>
          <a:p>
            <a:r>
              <a:rPr lang="zh-CN" altLang="en-US" sz="2400"/>
              <a:t>系统启动时，grub的菜单界面如图7-5所示，在此界面下，用户可以等待系统自动启动默认启动项，也可以通过“↓”或“↑”键来选择菜单中的其他启动项。当启动项选定之后，可以进行以下操作：</a:t>
            </a:r>
            <a:endParaRPr lang="zh-CN" altLang="en-US" sz="2400"/>
          </a:p>
          <a:p>
            <a:r>
              <a:rPr lang="zh-CN" altLang="en-US" sz="2400"/>
              <a:t>（1）按回车键启动选定项。</a:t>
            </a:r>
            <a:endParaRPr lang="zh-CN" altLang="en-US" sz="2400"/>
          </a:p>
          <a:p>
            <a:r>
              <a:rPr lang="zh-CN" altLang="en-US" sz="2400"/>
              <a:t>（2）按“e”键编辑启动项。</a:t>
            </a:r>
            <a:endParaRPr lang="zh-CN" altLang="en-US" sz="2400"/>
          </a:p>
          <a:p>
            <a:r>
              <a:rPr lang="zh-CN" altLang="en-US" sz="2400"/>
              <a:t>（3）按“c”键进入命令行界面。</a:t>
            </a:r>
            <a:endParaRPr lang="zh-CN" altLang="en-US" sz="2400"/>
          </a:p>
          <a:p>
            <a:r>
              <a:rPr lang="zh-CN" altLang="en-US" sz="2400"/>
              <a:t>用户按“e”键后进入启动项编辑界面，至于说在编辑界面下干什么，根据需要而定。在编辑过程中，若要作废编辑内容则可按“ESC”键返回上级界面；在编辑完成后可按^X，按编辑后的内容启动系统（示例见后述）。</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2．命令行界面</a:t>
            </a:r>
            <a:endParaRPr lang="zh-CN" altLang="en-US"/>
          </a:p>
        </p:txBody>
      </p:sp>
      <p:sp>
        <p:nvSpPr>
          <p:cNvPr id="3" name="内容占位符 2"/>
          <p:cNvSpPr>
            <a:spLocks noGrp="1"/>
          </p:cNvSpPr>
          <p:nvPr>
            <p:ph idx="1"/>
          </p:nvPr>
        </p:nvSpPr>
        <p:spPr/>
        <p:txBody>
          <a:bodyPr/>
          <a:lstStyle/>
          <a:p>
            <a:r>
              <a:rPr lang="zh-CN" altLang="en-US"/>
              <a:t>在菜单界面中按“c”键，则grub进入如图7-6所示的命令行界面。进入命令行界面后可以使用help命令得到命令列表，还可通过help cmd得到对cmd的简单帮助。对于grub命令的使用需要更多经验，也超出本书范围，不再介绍。但命令中的halt和reboot可用于关机和重启动。用户也可在命令界面下按ESC键返回菜单界面。</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7.2.3  grub及其配置</a:t>
            </a:r>
            <a:endParaRPr lang="zh-CN" altLang="en-US"/>
          </a:p>
        </p:txBody>
      </p:sp>
      <p:sp>
        <p:nvSpPr>
          <p:cNvPr id="3" name="内容占位符 2"/>
          <p:cNvSpPr>
            <a:spLocks noGrp="1"/>
          </p:cNvSpPr>
          <p:nvPr>
            <p:ph idx="1"/>
          </p:nvPr>
        </p:nvSpPr>
        <p:spPr/>
        <p:txBody>
          <a:bodyPr/>
          <a:lstStyle/>
          <a:p>
            <a:r>
              <a:rPr lang="zh-CN" altLang="en-US" sz="2200"/>
              <a:t>1．配置目录、配置文件及生成</a:t>
            </a:r>
            <a:endParaRPr lang="zh-CN" altLang="en-US" sz="2200"/>
          </a:p>
          <a:p>
            <a:r>
              <a:rPr lang="zh-CN" altLang="en-US" sz="2200"/>
              <a:t>1）配置文件</a:t>
            </a:r>
            <a:endParaRPr lang="zh-CN" altLang="en-US" sz="2200"/>
          </a:p>
          <a:p>
            <a:r>
              <a:rPr lang="zh-CN" altLang="en-US" sz="2200"/>
              <a:t>grub的配置文件为grub.cfg。</a:t>
            </a:r>
            <a:endParaRPr lang="zh-CN" altLang="en-US" sz="2200"/>
          </a:p>
          <a:p>
            <a:r>
              <a:rPr lang="zh-CN" altLang="en-US" sz="2200"/>
              <a:t>2）配置目录</a:t>
            </a:r>
            <a:endParaRPr lang="zh-CN" altLang="en-US" sz="2200"/>
          </a:p>
          <a:p>
            <a:r>
              <a:rPr lang="zh-CN" altLang="en-US" sz="2200"/>
              <a:t>（1）ubuntu系统</a:t>
            </a:r>
            <a:endParaRPr lang="zh-CN" altLang="en-US" sz="2200"/>
          </a:p>
          <a:p>
            <a:r>
              <a:rPr lang="zh-CN" altLang="en-US" sz="2200"/>
              <a:t>grub的配置目录为/boot/grub。</a:t>
            </a:r>
            <a:endParaRPr lang="zh-CN" altLang="en-US" sz="2200"/>
          </a:p>
          <a:p>
            <a:r>
              <a:rPr lang="zh-CN" altLang="en-US" sz="2200"/>
              <a:t>（2）红帽系列</a:t>
            </a:r>
            <a:endParaRPr lang="zh-CN" altLang="en-US" sz="2200"/>
          </a:p>
          <a:p>
            <a:r>
              <a:rPr lang="zh-CN" altLang="en-US" sz="2200"/>
              <a:t>在MBR格式的系统中，配置文件为/etc/grub2.cfg和/boot/grub2/grub.cfg，前者是后者的符号链接。</a:t>
            </a:r>
            <a:endParaRPr lang="zh-CN" altLang="en-US" sz="2200"/>
          </a:p>
          <a:p>
            <a:r>
              <a:rPr lang="zh-CN" altLang="en-US" sz="2200"/>
              <a:t>在GPT格式的系统中，配置文件为/etc/grub2-efi.cfg和/boot/efi/EFI/$OS/grub.cfg，前者是后者的符号链接。此处的OS是一个变量，在Fedora下为fedora，在CentOS中为centos，在RHEL中为redhat。</a:t>
            </a:r>
            <a:endParaRPr lang="zh-CN" altLang="en-US"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1．配置目录、配置文件及生成</a:t>
            </a:r>
            <a:endParaRPr lang="zh-CN" altLang="en-US"/>
          </a:p>
        </p:txBody>
      </p:sp>
      <p:sp>
        <p:nvSpPr>
          <p:cNvPr id="3" name="内容占位符 2"/>
          <p:cNvSpPr>
            <a:spLocks noGrp="1"/>
          </p:cNvSpPr>
          <p:nvPr>
            <p:ph idx="1"/>
          </p:nvPr>
        </p:nvSpPr>
        <p:spPr/>
        <p:txBody>
          <a:bodyPr/>
          <a:lstStyle/>
          <a:p>
            <a:r>
              <a:rPr lang="zh-CN" altLang="en-US" sz="2400"/>
              <a:t>为了描述方便，将GRUB的配置目录记为CRUB_CFG_DIR。</a:t>
            </a:r>
            <a:endParaRPr lang="zh-CN" altLang="en-US" sz="2400"/>
          </a:p>
          <a:p>
            <a:r>
              <a:rPr lang="zh-CN" altLang="en-US" sz="2400"/>
              <a:t>生成或重新生成grub配置文件的方法是，首先进入GRUB配置目录，然后执行命令：</a:t>
            </a:r>
            <a:endParaRPr lang="zh-CN" altLang="en-US" sz="2400"/>
          </a:p>
          <a:p>
            <a:pPr lvl="1"/>
            <a:r>
              <a:rPr lang="zh-CN" altLang="en-US" sz="2100"/>
              <a:t># grub2-mkconfig -o grub.cfg 		#红帽系统通用</a:t>
            </a:r>
            <a:endParaRPr lang="zh-CN" altLang="en-US" sz="2100"/>
          </a:p>
          <a:p>
            <a:pPr lvl="1"/>
            <a:r>
              <a:rPr lang="zh-CN" altLang="en-US" sz="2100"/>
              <a:t># grub-mkconfig -o grub.cfg 		#ubuntu系统</a:t>
            </a:r>
            <a:endParaRPr lang="zh-CN" altLang="en-US" sz="2100"/>
          </a:p>
          <a:p>
            <a:r>
              <a:rPr lang="zh-CN" altLang="en-US" sz="2400"/>
              <a:t>或直接使用绝对路径：</a:t>
            </a:r>
            <a:endParaRPr lang="zh-CN" altLang="en-US" sz="2400"/>
          </a:p>
          <a:p>
            <a:pPr lvl="1"/>
            <a:r>
              <a:rPr lang="zh-CN" altLang="en-US" sz="2100"/>
              <a:t># grub2-mkconfig -o $CRUB_CFG_DIR/grub.cfg #红帽</a:t>
            </a:r>
            <a:endParaRPr lang="zh-CN" altLang="en-US" sz="2100"/>
          </a:p>
          <a:p>
            <a:pPr lvl="1"/>
            <a:r>
              <a:rPr lang="zh-CN" altLang="en-US" sz="2100"/>
              <a:t># grub-mkconfig -o $CRUB_CFG_DIR/grub.cfg 	#ubuntu</a:t>
            </a:r>
            <a:endParaRPr lang="zh-CN" altLang="en-US" sz="2100"/>
          </a:p>
          <a:p>
            <a:r>
              <a:rPr lang="zh-CN" altLang="en-US" sz="2400"/>
              <a:t>在本书以后的描述中，说生成或重新生成grub的配置文件指的就是以上过程。</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重新生成grub配置文件的方法</a:t>
            </a:r>
            <a:endParaRPr lang="zh-CN" altLang="en-US"/>
          </a:p>
        </p:txBody>
      </p:sp>
      <p:sp>
        <p:nvSpPr>
          <p:cNvPr id="3" name="内容占位符 2"/>
          <p:cNvSpPr>
            <a:spLocks noGrp="1"/>
          </p:cNvSpPr>
          <p:nvPr>
            <p:ph idx="1"/>
          </p:nvPr>
        </p:nvSpPr>
        <p:spPr/>
        <p:txBody>
          <a:bodyPr/>
          <a:lstStyle/>
          <a:p>
            <a:r>
              <a:rPr lang="zh-CN" altLang="en-US">
                <a:sym typeface="+mn-ea"/>
              </a:rPr>
              <a:t>重新生成grub配置文件的方法</a:t>
            </a:r>
            <a:r>
              <a:rPr lang="zh-CN" altLang="en-US">
                <a:solidFill>
                  <a:srgbClr val="FF0000"/>
                </a:solidFill>
                <a:sym typeface="+mn-ea"/>
              </a:rPr>
              <a:t>之一</a:t>
            </a:r>
            <a:r>
              <a:rPr lang="zh-CN" altLang="en-US">
                <a:sym typeface="+mn-ea"/>
              </a:rPr>
              <a:t>是：</a:t>
            </a:r>
            <a:endParaRPr lang="zh-CN" altLang="en-US">
              <a:sym typeface="+mn-ea"/>
            </a:endParaRPr>
          </a:p>
          <a:p>
            <a:r>
              <a:rPr lang="zh-CN" altLang="en-US"/>
              <a:t>（</a:t>
            </a:r>
            <a:r>
              <a:rPr lang="en-US" altLang="zh-CN"/>
              <a:t>1</a:t>
            </a:r>
            <a:r>
              <a:rPr lang="zh-CN" altLang="en-US"/>
              <a:t>）首先进入配置文件所在目录</a:t>
            </a:r>
            <a:endParaRPr lang="zh-CN" altLang="en-US"/>
          </a:p>
          <a:p>
            <a:r>
              <a:rPr lang="zh-CN" altLang="en-US"/>
              <a:t>（</a:t>
            </a:r>
            <a:r>
              <a:rPr lang="en-US" altLang="zh-CN"/>
              <a:t>2</a:t>
            </a:r>
            <a:r>
              <a:rPr lang="zh-CN" altLang="en-US"/>
              <a:t>）执行命令</a:t>
            </a:r>
            <a:endParaRPr lang="zh-CN" altLang="en-US"/>
          </a:p>
          <a:p>
            <a:r>
              <a:rPr lang="zh-CN" altLang="en-US" sz="2800"/>
              <a:t> #grub2-mkconfig -o grub.cfg 	#红帽系统通用</a:t>
            </a:r>
            <a:endParaRPr lang="zh-CN" altLang="en-US" sz="2800"/>
          </a:p>
          <a:p>
            <a:r>
              <a:rPr lang="zh-CN" altLang="en-US" sz="2800"/>
              <a:t> #grub-mkconfig -o grub.cfg 	#ubuntu系统</a:t>
            </a:r>
            <a:endParaRPr lang="zh-CN" altLang="en-US" sz="2800"/>
          </a:p>
          <a:p>
            <a:endParaRPr lang="zh-CN" altLang="en-US" sz="24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2．/etc/default/grub</a:t>
            </a:r>
            <a:endParaRPr lang="zh-CN" altLang="en-US"/>
          </a:p>
        </p:txBody>
      </p:sp>
      <p:sp>
        <p:nvSpPr>
          <p:cNvPr id="3" name="内容占位符 2"/>
          <p:cNvSpPr>
            <a:spLocks noGrp="1"/>
          </p:cNvSpPr>
          <p:nvPr>
            <p:ph idx="1"/>
          </p:nvPr>
        </p:nvSpPr>
        <p:spPr/>
        <p:txBody>
          <a:bodyPr/>
          <a:lstStyle/>
          <a:p>
            <a:r>
              <a:rPr lang="zh-CN" altLang="en-US"/>
              <a:t>/etc/default/grub文件中包含了如默认启动项，超时时限等默认配置；还可设置内核配置行后面的追加参数等。</a:t>
            </a:r>
            <a:endParaRPr lang="zh-CN" altLang="en-US"/>
          </a:p>
          <a:p>
            <a:r>
              <a:rPr lang="zh-CN" altLang="en-US"/>
              <a:t>此文件内容将会在grub更新配置文件时合并至配置文件grub.cfg中。某系统的/etc/default/grub文件内容如下（系统之间有区别）。</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/etc/default/grub文件示例</a:t>
            </a:r>
            <a:endParaRPr lang="zh-CN" altLang="en-US"/>
          </a:p>
        </p:txBody>
      </p:sp>
      <p:sp>
        <p:nvSpPr>
          <p:cNvPr id="3" name="内容占位符 2"/>
          <p:cNvSpPr>
            <a:spLocks noGrp="1"/>
          </p:cNvSpPr>
          <p:nvPr>
            <p:ph idx="1"/>
          </p:nvPr>
        </p:nvSpPr>
        <p:spPr/>
        <p:txBody>
          <a:bodyPr/>
          <a:lstStyle/>
          <a:p>
            <a:r>
              <a:rPr lang="zh-CN" altLang="en-US" sz="2400"/>
              <a:t>GRUB_TIMEOUT=5</a:t>
            </a:r>
            <a:endParaRPr lang="zh-CN" altLang="en-US" sz="2400"/>
          </a:p>
          <a:p>
            <a:r>
              <a:rPr lang="zh-CN" altLang="en-US" sz="2400"/>
              <a:t>GRUB_DISTRIBUTOR="$(sed 's, release .*$,,g' /etc/system-release)"</a:t>
            </a:r>
            <a:endParaRPr lang="zh-CN" altLang="en-US" sz="2400"/>
          </a:p>
          <a:p>
            <a:r>
              <a:rPr lang="zh-CN" altLang="en-US" sz="2400"/>
              <a:t>GRUB_DEFAULT=saved</a:t>
            </a:r>
            <a:endParaRPr lang="zh-CN" altLang="en-US" sz="2400"/>
          </a:p>
          <a:p>
            <a:r>
              <a:rPr lang="zh-CN" altLang="en-US" sz="2400"/>
              <a:t>GRUB_DISABLE_SUBMENU=true</a:t>
            </a:r>
            <a:endParaRPr lang="zh-CN" altLang="en-US" sz="2400"/>
          </a:p>
          <a:p>
            <a:r>
              <a:rPr lang="zh-CN" altLang="en-US" sz="2400"/>
              <a:t>GRUB_TERMINAL_OUTPUT="console"</a:t>
            </a:r>
            <a:endParaRPr lang="zh-CN" altLang="en-US" sz="2400"/>
          </a:p>
          <a:p>
            <a:r>
              <a:rPr lang="zh-CN" altLang="en-US" sz="2400"/>
              <a:t>GRUB_CMDLINE_LINUX_DEFAULT="quiet"</a:t>
            </a:r>
            <a:endParaRPr lang="zh-CN" altLang="en-US" sz="2400"/>
          </a:p>
          <a:p>
            <a:r>
              <a:rPr lang="zh-CN" altLang="en-US" sz="2400"/>
              <a:t>GRUB_CMDLINE_LINUX="rd.lvm.lv=fedora_bogon/root rd.lvm.lv=fedora_bogon/swap rhgb "</a:t>
            </a:r>
            <a:endParaRPr lang="zh-CN" altLang="en-US" sz="2400"/>
          </a:p>
          <a:p>
            <a:r>
              <a:rPr lang="zh-CN" altLang="en-US" sz="2400"/>
              <a:t>GRUB_DISABLE_RECOVERY="true"</a:t>
            </a:r>
            <a:endParaRPr lang="zh-CN" altLang="en-US" sz="2400"/>
          </a:p>
          <a:p>
            <a:r>
              <a:rPr lang="zh-CN" altLang="en-US" sz="2400"/>
              <a:t>在/etc/default/grub可以使用的变量如表7-1所示</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/etc/default/grub中的常用变量</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6" name="表格 5"/>
          <p:cNvGraphicFramePr/>
          <p:nvPr>
            <p:custDataLst>
              <p:tags r:id="rId1"/>
            </p:custDataLst>
          </p:nvPr>
        </p:nvGraphicFramePr>
        <p:xfrm>
          <a:off x="826770" y="1845310"/>
          <a:ext cx="8082280" cy="4391660"/>
        </p:xfrm>
        <a:graphic>
          <a:graphicData uri="http://schemas.openxmlformats.org/drawingml/2006/table">
            <a:tbl>
              <a:tblPr firstRow="1" bandRow="1">
                <a:tableStyleId>{5940675A-B579-460E-94D1-54222C63F5DA}</a:tableStyleId>
              </a:tblPr>
              <a:tblGrid>
                <a:gridCol w="2336165"/>
                <a:gridCol w="4782820"/>
                <a:gridCol w="963295"/>
              </a:tblGrid>
              <a:tr h="5969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GRUB_DEFAULT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指定默认启动项编号（编号从0开始）。当值为saved时有特殊含义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73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GRUB_SAVEDEFAULT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如果此选项值为“true”，且GRUB_DEFAULT=“saved”时，当手动进入一个菜单项后，下次启动时将把它设为默认启动项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false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9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GRUB_TIMEOUT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设置超时时限，若为-1则永不启用超时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29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GRUB_HIDDEN_TIMEOUT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设置在显示菜单之前等待键盘输入的时间。如果指定时间内没有键盘操作，那么自动加载GRUB_DEFAULT变量所指定的菜单项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9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GRUB_HIDDEN_TIMEOUT_QUIET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与GRUB_HIDDEN_TIMEOUT连用，如果设置为“true”，则不显示倒计时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738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GRUB_DISABLE_RECOVERY</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默认情况下，为每个Linux内核产生两个菜单项，一个是普通模式，另一个是救援模式。如果此选项值为“true”，则不自动产生救援模式菜单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false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90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GRUB_CMDLINE_LINUX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指定为Linux内核添加的命令行参数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可变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585" y="404495"/>
            <a:ext cx="8545830" cy="1151890"/>
          </a:xfrm>
        </p:spPr>
        <p:txBody>
          <a:bodyPr/>
          <a:lstStyle/>
          <a:p>
            <a:r>
              <a:rPr lang="zh-CN" altLang="en-US"/>
              <a:t>3．/etc/grub.d/目录</a:t>
            </a:r>
            <a:endParaRPr lang="zh-CN" altLang="en-US"/>
          </a:p>
        </p:txBody>
      </p:sp>
      <p:sp>
        <p:nvSpPr>
          <p:cNvPr id="3" name="内容占位符 2"/>
          <p:cNvSpPr>
            <a:spLocks noGrp="1"/>
          </p:cNvSpPr>
          <p:nvPr>
            <p:ph idx="1"/>
          </p:nvPr>
        </p:nvSpPr>
        <p:spPr/>
        <p:txBody>
          <a:bodyPr/>
          <a:lstStyle/>
          <a:p>
            <a:r>
              <a:rPr lang="zh-CN" altLang="en-US" sz="2800"/>
              <a:t>在/etc/grub.d/目录中的所有具有执行权的文件将会在配置更新时按照文件名的ASCII码排列顺序被依次读取，并将其中的内容被合并至配置文件grub.cfg中。</a:t>
            </a:r>
            <a:endParaRPr lang="zh-CN" altLang="en-US" sz="2800"/>
          </a:p>
          <a:p>
            <a:r>
              <a:rPr lang="zh-CN" altLang="en-US" sz="2800"/>
              <a:t>/etc/grub.d/中常见的文件有00_header、10_linux、12_menu_auto_hide、20_linux_xen、30_os-prober、30_uefi-firmware、40_custom、41_custom和README等。用户可以在此目录内添加自己的配置文件，比如51_myos。</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7.1.</a:t>
            </a:r>
            <a:r>
              <a:rPr lang="en-US" altLang="zh-CN">
                <a:solidFill>
                  <a:srgbClr val="FF0000"/>
                </a:solidFill>
              </a:rPr>
              <a:t>2</a:t>
            </a:r>
            <a:r>
              <a:rPr lang="zh-CN" altLang="en-US">
                <a:solidFill>
                  <a:srgbClr val="FF0000"/>
                </a:solidFill>
              </a:rPr>
              <a:t>  安装系统所需的基本分区</a:t>
            </a:r>
            <a:endParaRPr lang="zh-CN" altLang="en-US">
              <a:solidFill>
                <a:srgbClr val="FF0000"/>
              </a:solidFill>
            </a:endParaRPr>
          </a:p>
        </p:txBody>
      </p:sp>
      <p:sp>
        <p:nvSpPr>
          <p:cNvPr id="3" name="内容占位符 2"/>
          <p:cNvSpPr>
            <a:spLocks noGrp="1"/>
          </p:cNvSpPr>
          <p:nvPr>
            <p:ph idx="1"/>
          </p:nvPr>
        </p:nvSpPr>
        <p:spPr/>
        <p:txBody>
          <a:bodyPr/>
          <a:lstStyle/>
          <a:p>
            <a:r>
              <a:rPr lang="zh-CN" altLang="en-US"/>
              <a:t>在操作系统安装之前，应根据该系统所承担的工作等实际情况和实际需要对系统所使用的硬盘进行规划。</a:t>
            </a:r>
            <a:endParaRPr lang="zh-CN" altLang="en-US"/>
          </a:p>
          <a:p>
            <a:r>
              <a:rPr lang="zh-CN" altLang="en-US"/>
              <a:t>对于Linux系统独占硬盘的情况可以采取自动分区办法来规划分区，但这样分区的结果不一定是最佳的。</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4．grub的部分命令</a:t>
            </a:r>
            <a:endParaRPr lang="zh-CN" altLang="en-US"/>
          </a:p>
        </p:txBody>
      </p:sp>
      <p:sp>
        <p:nvSpPr>
          <p:cNvPr id="3" name="内容占位符 2"/>
          <p:cNvSpPr>
            <a:spLocks noGrp="1"/>
          </p:cNvSpPr>
          <p:nvPr>
            <p:ph idx="1"/>
          </p:nvPr>
        </p:nvSpPr>
        <p:spPr/>
        <p:txBody>
          <a:bodyPr/>
          <a:lstStyle/>
          <a:p>
            <a:r>
              <a:rPr lang="zh-CN" altLang="en-US"/>
              <a:t>grub的命令分为菜单、一般和命令行交互命令3类，常用的命令如表7-</a:t>
            </a:r>
            <a:r>
              <a:rPr lang="en-US" altLang="zh-CN"/>
              <a:t>2</a:t>
            </a:r>
            <a:r>
              <a:rPr lang="zh-CN" altLang="en-US"/>
              <a:t>所示。</a:t>
            </a:r>
            <a:endParaRPr lang="zh-CN" altLang="en-US"/>
          </a:p>
        </p:txBody>
      </p:sp>
      <p:graphicFrame>
        <p:nvGraphicFramePr>
          <p:cNvPr id="4" name="表格 3"/>
          <p:cNvGraphicFramePr/>
          <p:nvPr>
            <p:custDataLst>
              <p:tags r:id="rId1"/>
            </p:custDataLst>
          </p:nvPr>
        </p:nvGraphicFramePr>
        <p:xfrm>
          <a:off x="808355" y="2952425"/>
          <a:ext cx="7947660" cy="3296920"/>
        </p:xfrm>
        <a:graphic>
          <a:graphicData uri="http://schemas.openxmlformats.org/drawingml/2006/table">
            <a:tbl>
              <a:tblPr firstRow="1" bandRow="1">
                <a:tableStyleId>{5940675A-B579-460E-94D1-54222C63F5DA}</a:tableStyleId>
              </a:tblPr>
              <a:tblGrid>
                <a:gridCol w="1154430"/>
                <a:gridCol w="2661285"/>
                <a:gridCol w="1393825"/>
                <a:gridCol w="2738120"/>
              </a:tblGrid>
              <a:tr h="253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命  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功    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命  令</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功    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menuentry</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定义一个启动菜单项</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linux/linux16 file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加载位Linux内核文件file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submenu</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定义一个子菜单项，可含多个menuentry</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initrd/initrd16 file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加载启动映像并设置启动参数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boot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启动操作系统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insmod module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动态加载模块module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73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chainloader</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加载指定分区内的引导程序来引导系统</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search [opts] name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在文件、label或UUID中搜索指定的name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configfile file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加载配置文件file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set [var=value]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将环境变量var的值设置为value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7365">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help [iterm]</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（对iterm进行）帮助</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unset var</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取消环境变量的值</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5．配置GRUB示例</a:t>
            </a:r>
            <a:endParaRPr lang="zh-CN" altLang="en-US"/>
          </a:p>
        </p:txBody>
      </p:sp>
      <p:sp>
        <p:nvSpPr>
          <p:cNvPr id="3" name="内容占位符 2"/>
          <p:cNvSpPr>
            <a:spLocks noGrp="1"/>
          </p:cNvSpPr>
          <p:nvPr>
            <p:ph idx="1"/>
          </p:nvPr>
        </p:nvSpPr>
        <p:spPr/>
        <p:txBody>
          <a:bodyPr/>
          <a:lstStyle/>
          <a:p>
            <a:r>
              <a:rPr lang="zh-CN" altLang="en-US" sz="2400"/>
              <a:t>配置GRUB不容易，因为需要太多知识，至少要对shell编程有所了解，但是做些轻微的干预还是可以的。</a:t>
            </a:r>
            <a:endParaRPr lang="zh-CN" altLang="en-US" sz="2400"/>
          </a:p>
          <a:p>
            <a:r>
              <a:rPr lang="zh-CN" altLang="en-US" sz="2400"/>
              <a:t>当用户希望在菜单项列表后面添加新的项目时应该修改/etc/grub.d/40_custom文件，或者在配置目录内创建custom.cfg文件。如果要调整启动或菜单项的顺序，可通过调整/etc/grub.d/内文件名的顺序来解决。</a:t>
            </a:r>
            <a:endParaRPr lang="zh-CN" altLang="en-US" sz="2400"/>
          </a:p>
          <a:p>
            <a:r>
              <a:rPr lang="zh-CN" altLang="en-US" sz="2400"/>
              <a:t>用户可以修改/etc/grub.d目录下的脚本或在其中按顺序创建脚本，其中的/etc/grub.d/40_custom通常用来添加某些菜单项（请不要修改这个文件内的头两行）。</a:t>
            </a: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1）直接修改配置文件</a:t>
            </a:r>
            <a:r>
              <a:rPr lang="en-US" altLang="zh-CN"/>
              <a:t>grub.cfg</a:t>
            </a:r>
            <a:endParaRPr lang="en-US" altLang="zh-CN"/>
          </a:p>
        </p:txBody>
      </p:sp>
      <p:sp>
        <p:nvSpPr>
          <p:cNvPr id="3" name="内容占位符 2"/>
          <p:cNvSpPr>
            <a:spLocks noGrp="1"/>
          </p:cNvSpPr>
          <p:nvPr>
            <p:ph idx="1"/>
          </p:nvPr>
        </p:nvSpPr>
        <p:spPr/>
        <p:txBody>
          <a:bodyPr/>
          <a:lstStyle/>
          <a:p>
            <a:r>
              <a:t>用户可以通过直接修改配置文件的办法来控制GRUB的启动行为，但当重新生成或更新配置文件时，被修改的内容将被覆盖。</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（1）修改超时时限</a:t>
            </a:r>
            <a:endParaRPr>
              <a:sym typeface="+mn-ea"/>
            </a:endParaRPr>
          </a:p>
        </p:txBody>
      </p:sp>
      <p:sp>
        <p:nvSpPr>
          <p:cNvPr id="3" name="内容占位符 2"/>
          <p:cNvSpPr>
            <a:spLocks noGrp="1"/>
          </p:cNvSpPr>
          <p:nvPr>
            <p:ph idx="1"/>
          </p:nvPr>
        </p:nvSpPr>
        <p:spPr/>
        <p:txBody>
          <a:bodyPr/>
          <a:lstStyle/>
          <a:p>
            <a:r>
              <a:rPr lang="zh-CN" altLang="en-US" sz="2400"/>
              <a:t>若将默认的启动等待时间改为15s，则可通过编辑器直接打开配置文件/boot/grub2/grub.cfg，将其中的</a:t>
            </a:r>
            <a:endParaRPr lang="zh-CN" altLang="en-US" sz="2400"/>
          </a:p>
          <a:p>
            <a:pPr lvl="1"/>
            <a:r>
              <a:rPr lang="zh-CN" altLang="en-US" sz="2100"/>
              <a:t>set timeout=5</a:t>
            </a:r>
            <a:endParaRPr lang="zh-CN" altLang="en-US" sz="2100"/>
          </a:p>
          <a:p>
            <a:r>
              <a:rPr lang="zh-CN" altLang="en-US" sz="2400"/>
              <a:t>修改为</a:t>
            </a:r>
            <a:endParaRPr lang="zh-CN" altLang="en-US" sz="2400"/>
          </a:p>
          <a:p>
            <a:pPr lvl="1"/>
            <a:r>
              <a:rPr lang="zh-CN" altLang="en-US" sz="2100"/>
              <a:t>set timeout=15</a:t>
            </a:r>
            <a:endParaRPr lang="zh-CN" altLang="en-US" sz="2100"/>
          </a:p>
          <a:p>
            <a:r>
              <a:rPr lang="zh-CN" altLang="en-US" sz="2400"/>
              <a:t>后保存退出就可以了。</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（2）修改默认启动项</a:t>
            </a:r>
            <a:endParaRPr lang="zh-CN" altLang="en-US"/>
          </a:p>
        </p:txBody>
      </p:sp>
      <p:sp>
        <p:nvSpPr>
          <p:cNvPr id="3" name="内容占位符 2"/>
          <p:cNvSpPr>
            <a:spLocks noGrp="1"/>
          </p:cNvSpPr>
          <p:nvPr>
            <p:ph idx="1"/>
          </p:nvPr>
        </p:nvSpPr>
        <p:spPr/>
        <p:txBody>
          <a:bodyPr/>
          <a:p>
            <a:r>
              <a:rPr lang="zh-CN" altLang="en-US"/>
              <a:t>若要让GRUB默认启动第3项，则可做如下设置：</a:t>
            </a:r>
            <a:endParaRPr lang="zh-CN" altLang="en-US"/>
          </a:p>
          <a:p>
            <a:pPr lvl="1"/>
            <a:r>
              <a:rPr lang="zh-CN" altLang="en-US"/>
              <a:t>set default=2</a:t>
            </a:r>
            <a:endParaRPr lang="zh-CN" altLang="en-US"/>
          </a:p>
          <a:p>
            <a:r>
              <a:rPr lang="zh-CN" altLang="en-US"/>
              <a:t>这是因为项目是从0开始编号的。</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2）修改/etc/default/grub的内容</a:t>
            </a:r>
            <a:endParaRPr lang="zh-CN" altLang="en-US"/>
          </a:p>
        </p:txBody>
      </p:sp>
      <p:sp>
        <p:nvSpPr>
          <p:cNvPr id="3" name="内容占位符 2"/>
          <p:cNvSpPr>
            <a:spLocks noGrp="1"/>
          </p:cNvSpPr>
          <p:nvPr>
            <p:ph idx="1"/>
          </p:nvPr>
        </p:nvSpPr>
        <p:spPr/>
        <p:txBody>
          <a:bodyPr/>
          <a:lstStyle/>
          <a:p>
            <a:r>
              <a:rPr lang="zh-CN" altLang="en-US" sz="2800"/>
              <a:t>修改</a:t>
            </a:r>
            <a:r>
              <a:rPr lang="zh-CN" altLang="en-US" sz="2800">
                <a:sym typeface="+mn-ea"/>
              </a:rPr>
              <a:t>/etc/default/grub后，只有在重新生成配置文件</a:t>
            </a:r>
            <a:r>
              <a:rPr lang="en-US" altLang="zh-CN" sz="2800">
                <a:sym typeface="+mn-ea"/>
              </a:rPr>
              <a:t>grub.cfg</a:t>
            </a:r>
            <a:r>
              <a:rPr lang="zh-CN" altLang="en-US" sz="2800">
                <a:sym typeface="+mn-ea"/>
              </a:rPr>
              <a:t>后才能生效。</a:t>
            </a:r>
            <a:endParaRPr lang="zh-CN" altLang="en-US" sz="2800">
              <a:sym typeface="+mn-ea"/>
            </a:endParaRPr>
          </a:p>
          <a:p>
            <a:r>
              <a:rPr lang="zh-CN" altLang="en-US" sz="2800">
                <a:sym typeface="+mn-ea"/>
              </a:rPr>
              <a:t>（1）修改超时时限。</a:t>
            </a:r>
            <a:endParaRPr lang="zh-CN" altLang="en-US" sz="2800">
              <a:sym typeface="+mn-ea"/>
            </a:endParaRPr>
          </a:p>
          <a:p>
            <a:r>
              <a:rPr lang="zh-CN" altLang="en-US" sz="2800">
                <a:sym typeface="+mn-ea"/>
              </a:rPr>
              <a:t>则可以编辑/etc/default/grub，将其中的</a:t>
            </a:r>
            <a:endParaRPr lang="zh-CN" altLang="en-US" sz="2800">
              <a:sym typeface="+mn-ea"/>
            </a:endParaRPr>
          </a:p>
          <a:p>
            <a:pPr lvl="1"/>
            <a:r>
              <a:rPr lang="zh-CN" altLang="en-US" sz="2450">
                <a:sym typeface="+mn-ea"/>
              </a:rPr>
              <a:t>  GRUB_TIMEOUT=5</a:t>
            </a:r>
            <a:endParaRPr lang="zh-CN" altLang="en-US" sz="2450">
              <a:sym typeface="+mn-ea"/>
            </a:endParaRPr>
          </a:p>
          <a:p>
            <a:r>
              <a:rPr lang="zh-CN" altLang="en-US" sz="2800">
                <a:sym typeface="+mn-ea"/>
              </a:rPr>
              <a:t>修改为</a:t>
            </a:r>
            <a:endParaRPr lang="zh-CN" altLang="en-US" sz="2800">
              <a:sym typeface="+mn-ea"/>
            </a:endParaRPr>
          </a:p>
          <a:p>
            <a:pPr lvl="1"/>
            <a:r>
              <a:rPr lang="zh-CN" altLang="en-US" sz="2450">
                <a:sym typeface="+mn-ea"/>
              </a:rPr>
              <a:t>  GRUB_TIMEOUT=15</a:t>
            </a:r>
            <a:endParaRPr lang="zh-CN" altLang="en-US" sz="2450">
              <a:sym typeface="+mn-ea"/>
            </a:endParaRPr>
          </a:p>
          <a:p>
            <a:r>
              <a:rPr lang="zh-CN" altLang="en-US" sz="2800">
                <a:sym typeface="+mn-ea"/>
              </a:rPr>
              <a:t>保存后，重新生成GRUB的配置文件就可以。</a:t>
            </a:r>
            <a:endParaRPr lang="zh-CN" altLang="en-US" sz="280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2）修改/etc/default/grub的内容</a:t>
            </a:r>
            <a:endParaRPr lang="zh-CN" altLang="en-US"/>
          </a:p>
        </p:txBody>
      </p:sp>
      <p:sp>
        <p:nvSpPr>
          <p:cNvPr id="3" name="内容占位符 2"/>
          <p:cNvSpPr>
            <a:spLocks noGrp="1"/>
          </p:cNvSpPr>
          <p:nvPr>
            <p:ph idx="1"/>
          </p:nvPr>
        </p:nvSpPr>
        <p:spPr/>
        <p:txBody>
          <a:bodyPr/>
          <a:lstStyle/>
          <a:p>
            <a:r>
              <a:rPr sz="2800"/>
              <a:t>（2）修改默认启动项</a:t>
            </a:r>
            <a:endParaRPr sz="2800"/>
          </a:p>
          <a:p>
            <a:r>
              <a:rPr sz="2800"/>
              <a:t>若要让GRUB默认启动第3项，则可做如下设置：</a:t>
            </a:r>
            <a:endParaRPr sz="2800"/>
          </a:p>
          <a:p>
            <a:pPr lvl="1"/>
            <a:r>
              <a:rPr sz="2450"/>
              <a:t>GRUB_DEFAULT=2</a:t>
            </a:r>
            <a:endParaRPr sz="2450"/>
          </a:p>
          <a:p>
            <a:r>
              <a:rPr sz="2800"/>
              <a:t>（3）让grub记住并使用上次启动项作为默认启动项</a:t>
            </a:r>
            <a:endParaRPr sz="2800"/>
          </a:p>
          <a:p>
            <a:r>
              <a:rPr sz="2800"/>
              <a:t>可修改/etc/default/grub，在其中设置如下2行：</a:t>
            </a:r>
            <a:endParaRPr sz="2800"/>
          </a:p>
          <a:p>
            <a:pPr lvl="1"/>
            <a:r>
              <a:rPr sz="2450"/>
              <a:t>GRUB_DEFAULT="saved"</a:t>
            </a:r>
            <a:endParaRPr sz="2450"/>
          </a:p>
          <a:p>
            <a:pPr lvl="1"/>
            <a:r>
              <a:rPr sz="2450"/>
              <a:t>GRUB_SAVEDEFAULT="true"</a:t>
            </a:r>
            <a:endParaRPr sz="24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3）通过custom.cfg</a:t>
            </a:r>
            <a:endParaRPr lang="zh-CN" altLang="en-US"/>
          </a:p>
        </p:txBody>
      </p:sp>
      <p:sp>
        <p:nvSpPr>
          <p:cNvPr id="3" name="内容占位符 2"/>
          <p:cNvSpPr>
            <a:spLocks noGrp="1"/>
          </p:cNvSpPr>
          <p:nvPr>
            <p:ph idx="1"/>
          </p:nvPr>
        </p:nvSpPr>
        <p:spPr/>
        <p:txBody>
          <a:bodyPr/>
          <a:lstStyle/>
          <a:p>
            <a:r>
              <a:rPr lang="zh-CN" altLang="en-US" sz="2800"/>
              <a:t>为了便于修改配置，GRUB在配置目录内为用户保留了一个可以方便使用的文件custom.cfg，用户可以通过修改该文件来修改GRUB的配置。</a:t>
            </a:r>
            <a:endParaRPr lang="zh-CN" altLang="en-US" sz="2800"/>
          </a:p>
          <a:p>
            <a:r>
              <a:rPr lang="zh-CN" altLang="en-US" sz="2800"/>
              <a:t>文件custom.cfg并不事先存在，可通过编辑的方法创建，并根据不同的需求添加相关内容。</a:t>
            </a:r>
            <a:endParaRPr lang="zh-CN" altLang="en-US" sz="2800"/>
          </a:p>
          <a:p>
            <a:endParaRPr lang="zh-CN"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3）通过custom.cfg</a:t>
            </a:r>
            <a:endParaRPr lang="zh-CN" altLang="en-US"/>
          </a:p>
        </p:txBody>
      </p:sp>
      <p:sp>
        <p:nvSpPr>
          <p:cNvPr id="3" name="内容占位符 2"/>
          <p:cNvSpPr>
            <a:spLocks noGrp="1"/>
          </p:cNvSpPr>
          <p:nvPr>
            <p:ph idx="1"/>
          </p:nvPr>
        </p:nvSpPr>
        <p:spPr/>
        <p:txBody>
          <a:bodyPr/>
          <a:lstStyle/>
          <a:p>
            <a:r>
              <a:rPr lang="zh-CN" altLang="en-US" sz="2400"/>
              <a:t>以下为在MBR格式磁盘中通过custom.cfg文件添加启动项的示例。</a:t>
            </a:r>
            <a:endParaRPr lang="zh-CN" altLang="en-US" sz="2400"/>
          </a:p>
          <a:p>
            <a:r>
              <a:rPr lang="zh-CN" altLang="en-US" sz="2400">
                <a:solidFill>
                  <a:srgbClr val="FF0000"/>
                </a:solidFill>
              </a:rPr>
              <a:t>###grub custom.cfg</a:t>
            </a:r>
            <a:endParaRPr lang="zh-CN" altLang="en-US" sz="2400">
              <a:solidFill>
                <a:srgbClr val="FF0000"/>
              </a:solidFill>
            </a:endParaRPr>
          </a:p>
          <a:p>
            <a:r>
              <a:rPr lang="zh-CN" altLang="en-US" sz="2400">
                <a:solidFill>
                  <a:srgbClr val="FF0000"/>
                </a:solidFill>
              </a:rPr>
              <a:t>menuentry "FreeBSD 12 (on /dev/sda3)" {</a:t>
            </a:r>
            <a:endParaRPr lang="zh-CN" altLang="en-US" sz="2400">
              <a:solidFill>
                <a:srgbClr val="FF0000"/>
              </a:solidFill>
            </a:endParaRPr>
          </a:p>
          <a:p>
            <a:r>
              <a:rPr lang="zh-CN" altLang="en-US" sz="2400">
                <a:solidFill>
                  <a:srgbClr val="FF0000"/>
                </a:solidFill>
              </a:rPr>
              <a:t>    set root=(hd0,3)</a:t>
            </a:r>
            <a:endParaRPr lang="zh-CN" altLang="en-US" sz="2400">
              <a:solidFill>
                <a:srgbClr val="FF0000"/>
              </a:solidFill>
            </a:endParaRPr>
          </a:p>
          <a:p>
            <a:r>
              <a:rPr lang="zh-CN" altLang="en-US" sz="2400">
                <a:solidFill>
                  <a:srgbClr val="FF0000"/>
                </a:solidFill>
              </a:rPr>
              <a:t>    chainloader +1</a:t>
            </a:r>
            <a:endParaRPr lang="zh-CN" altLang="en-US" sz="2400">
              <a:solidFill>
                <a:srgbClr val="FF0000"/>
              </a:solidFill>
            </a:endParaRPr>
          </a:p>
          <a:p>
            <a:r>
              <a:rPr lang="zh-CN" altLang="en-US" sz="2400">
                <a:solidFill>
                  <a:srgbClr val="FF0000"/>
                </a:solidFill>
              </a:rPr>
              <a:t>}</a:t>
            </a:r>
            <a:endParaRPr lang="zh-CN" altLang="en-US" sz="2400">
              <a:solidFill>
                <a:srgbClr val="FF0000"/>
              </a:solidFill>
            </a:endParaRPr>
          </a:p>
          <a:p>
            <a:r>
              <a:rPr lang="zh-CN" altLang="en-US" sz="2400"/>
              <a:t>其作用是增加一个标题为“FreeBSD 12 (on /dev/sda3)”的启动项，启动第1号硬盘第3个基本分区上的操作系统。</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3）通过custom.cfg</a:t>
            </a:r>
            <a:endParaRPr lang="zh-CN" altLang="en-US"/>
          </a:p>
        </p:txBody>
      </p:sp>
      <p:sp>
        <p:nvSpPr>
          <p:cNvPr id="3" name="内容占位符 2"/>
          <p:cNvSpPr>
            <a:spLocks noGrp="1"/>
          </p:cNvSpPr>
          <p:nvPr>
            <p:ph idx="1"/>
          </p:nvPr>
        </p:nvSpPr>
        <p:spPr/>
        <p:txBody>
          <a:bodyPr/>
          <a:lstStyle/>
          <a:p>
            <a:r>
              <a:rPr lang="zh-CN" altLang="en-US">
                <a:sym typeface="+mn-ea"/>
              </a:rPr>
              <a:t>启动项模板</a:t>
            </a:r>
            <a:endParaRPr lang="zh-CN" altLang="en-US"/>
          </a:p>
          <a:p>
            <a:endParaRPr lang="zh-CN" altLang="en-US"/>
          </a:p>
          <a:p>
            <a:r>
              <a:rPr lang="zh-CN" altLang="en-US"/>
              <a:t>menuentry "Title for Some OS" {</a:t>
            </a:r>
            <a:endParaRPr lang="zh-CN" altLang="en-US"/>
          </a:p>
          <a:p>
            <a:r>
              <a:rPr lang="zh-CN" altLang="en-US"/>
              <a:t>    set root='hdM,msdosN'</a:t>
            </a:r>
            <a:endParaRPr lang="zh-CN" altLang="en-US"/>
          </a:p>
          <a:p>
            <a:r>
              <a:rPr lang="zh-CN" altLang="en-US"/>
              <a:t>    chainloader +1</a:t>
            </a:r>
            <a:endParaRPr lang="zh-CN" altLang="en-US"/>
          </a:p>
          <a:p>
            <a:r>
              <a:rPr lang="zh-CN" altLang="en-US"/>
              <a:t>}    </a:t>
            </a:r>
            <a:endParaRPr lang="zh-CN" altLang="en-US"/>
          </a:p>
          <a:p>
            <a:endParaRPr lang="zh-CN" altLang="en-US"/>
          </a:p>
          <a:p>
            <a:r>
              <a:rPr lang="zh-CN" altLang="en-US"/>
              <a:t>其中，M为硬盘编号；N为分区编号</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1．引导分区</a:t>
            </a:r>
            <a:endParaRPr lang="zh-CN" altLang="en-US"/>
          </a:p>
        </p:txBody>
      </p:sp>
      <p:sp>
        <p:nvSpPr>
          <p:cNvPr id="3" name="内容占位符 2"/>
          <p:cNvSpPr>
            <a:spLocks noGrp="1"/>
          </p:cNvSpPr>
          <p:nvPr>
            <p:ph idx="1"/>
          </p:nvPr>
        </p:nvSpPr>
        <p:spPr/>
        <p:txBody>
          <a:bodyPr/>
          <a:lstStyle/>
          <a:p>
            <a:r>
              <a:rPr lang="zh-CN" altLang="en-US"/>
              <a:t>引导分区是在硬盘上用于系统启动的分区，不需要太大，够用就行。在Linux中，有500MB就足够了。在MBR格式系统中，可引导分区入口必须位于硬盘的1024道之前。</a:t>
            </a:r>
            <a:endParaRPr lang="zh-CN" altLang="en-US"/>
          </a:p>
          <a:p>
            <a:r>
              <a:rPr lang="zh-CN" altLang="en-US"/>
              <a:t>在Linux系统中也可不设置独立的引导区，此时它共享系统的根分区。这种情况下，对于MBR结构的系统，根分区必须位于1024道之前，或者将Linux的引导程序Grub安装在MBR上。</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435" y="404495"/>
            <a:ext cx="8602980" cy="1151890"/>
          </a:xfrm>
        </p:spPr>
        <p:txBody>
          <a:bodyPr/>
          <a:lstStyle/>
          <a:p>
            <a:r>
              <a:rPr lang="zh-CN" altLang="en-US"/>
              <a:t>7.2.4  系统的启动及启动参数修改</a:t>
            </a:r>
            <a:endParaRPr lang="zh-CN" altLang="en-US"/>
          </a:p>
        </p:txBody>
      </p:sp>
      <p:sp>
        <p:nvSpPr>
          <p:cNvPr id="3" name="内容占位符 2"/>
          <p:cNvSpPr>
            <a:spLocks noGrp="1"/>
          </p:cNvSpPr>
          <p:nvPr>
            <p:ph idx="1"/>
          </p:nvPr>
        </p:nvSpPr>
        <p:spPr/>
        <p:txBody>
          <a:bodyPr/>
          <a:lstStyle/>
          <a:p>
            <a:r>
              <a:rPr lang="zh-CN" altLang="en-US" sz="2800"/>
              <a:t>1．启动参数的临时修改</a:t>
            </a:r>
            <a:endParaRPr lang="zh-CN" altLang="en-US" sz="2800"/>
          </a:p>
          <a:p>
            <a:r>
              <a:rPr lang="zh-CN" altLang="en-US" sz="2800"/>
              <a:t>（1）首先加电启动系统，在超时自动启动之前，通过“↓”或“↑”选择启动项（如下图所示）。</a:t>
            </a:r>
            <a:endParaRPr lang="zh-CN" altLang="en-US" sz="2800"/>
          </a:p>
          <a:p>
            <a:endParaRPr lang="zh-CN" altLang="en-US" sz="2800"/>
          </a:p>
          <a:p>
            <a:r>
              <a:rPr lang="zh-CN" altLang="en-US" sz="2400"/>
              <a:t>Microsoft Windows 7 Professional (on /dev/sda1)</a:t>
            </a:r>
            <a:endParaRPr lang="zh-CN" altLang="en-US" sz="2400"/>
          </a:p>
          <a:p>
            <a:r>
              <a:rPr lang="zh-CN" altLang="en-US" sz="2400">
                <a:solidFill>
                  <a:srgbClr val="FF0000"/>
                </a:solidFill>
              </a:rPr>
              <a:t>Fedora (5.3.13-200.fc30.x86_64) 30 (Thirty)</a:t>
            </a:r>
            <a:endParaRPr lang="zh-CN" altLang="en-US" sz="2400">
              <a:solidFill>
                <a:srgbClr val="FF0000"/>
              </a:solidFill>
            </a:endParaRPr>
          </a:p>
          <a:p>
            <a:r>
              <a:rPr lang="zh-CN" altLang="en-US" sz="2400"/>
              <a:t>Fedora (5.0.9.301.fc30.x86_64) 30 (Thirty)</a:t>
            </a:r>
            <a:endParaRPr lang="zh-CN" altLang="en-US" sz="2400"/>
          </a:p>
          <a:p>
            <a:r>
              <a:rPr lang="zh-CN" altLang="en-US" sz="2400"/>
              <a:t>... ... ... ...</a:t>
            </a:r>
            <a:endParaRPr lang="zh-CN" altLang="en-US" sz="2400"/>
          </a:p>
          <a:p>
            <a:endParaRPr lang="zh-CN" altLang="en-US" sz="2400"/>
          </a:p>
          <a:p>
            <a:r>
              <a:rPr lang="zh-CN" altLang="en-US" sz="2400"/>
              <a:t>选中之后，按“e”进入编辑界面。</a:t>
            </a:r>
            <a:endParaRPr lang="en-US" altLang="zh-CN"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44170" y="1844675"/>
            <a:ext cx="8610600" cy="4392295"/>
          </a:xfrm>
        </p:spPr>
        <p:txBody>
          <a:bodyPr/>
          <a:lstStyle/>
          <a:p>
            <a:r>
              <a:rPr lang="zh-CN" altLang="en-US" sz="1800">
                <a:sym typeface="+mn-ea"/>
              </a:rPr>
              <a:t>... ... ...</a:t>
            </a:r>
            <a:endParaRPr lang="zh-CN" altLang="en-US" sz="1800">
              <a:sym typeface="+mn-ea"/>
            </a:endParaRPr>
          </a:p>
          <a:p>
            <a:r>
              <a:rPr lang="zh-CN" altLang="en-US" sz="1800">
                <a:sym typeface="+mn-ea"/>
              </a:rPr>
              <a:t>    insmod gzio</a:t>
            </a:r>
            <a:endParaRPr lang="zh-CN" altLang="en-US" sz="1800">
              <a:sym typeface="+mn-ea"/>
            </a:endParaRPr>
          </a:p>
          <a:p>
            <a:r>
              <a:rPr lang="zh-CN" altLang="en-US" sz="1800">
                <a:solidFill>
                  <a:srgbClr val="FF0000"/>
                </a:solidFill>
                <a:sym typeface="+mn-ea"/>
              </a:rPr>
              <a:t>    linux ($root)/vmlinuz-….fc30.x86_64 root=/dev/mapper/localhostfedora\</a:t>
            </a:r>
            <a:endParaRPr lang="zh-CN" altLang="en-US" sz="1800">
              <a:solidFill>
                <a:srgbClr val="FF0000"/>
              </a:solidFill>
              <a:sym typeface="+mn-ea"/>
            </a:endParaRPr>
          </a:p>
          <a:p>
            <a:r>
              <a:rPr lang="zh-CN" altLang="en-US" sz="1800">
                <a:solidFill>
                  <a:srgbClr val="FF0000"/>
                </a:solidFill>
                <a:sym typeface="+mn-ea"/>
              </a:rPr>
              <a:t>    --live-root ro rd.md=0 rd.lvm=0 rd.dm=0 ... ... ...  quiet SYSFONT=latar\</a:t>
            </a:r>
            <a:endParaRPr lang="zh-CN" altLang="en-US" sz="1800">
              <a:solidFill>
                <a:srgbClr val="FF0000"/>
              </a:solidFill>
              <a:sym typeface="+mn-ea"/>
            </a:endParaRPr>
          </a:p>
          <a:p>
            <a:r>
              <a:rPr lang="zh-CN" altLang="en-US" sz="1800">
                <a:solidFill>
                  <a:srgbClr val="FF0000"/>
                </a:solidFill>
                <a:sym typeface="+mn-ea"/>
              </a:rPr>
              <a:t>    ... ... ...  ... ... ...  ... ... ...  rhgb quiet_</a:t>
            </a:r>
            <a:endParaRPr lang="zh-CN" altLang="en-US" sz="1800">
              <a:solidFill>
                <a:srgbClr val="FF0000"/>
              </a:solidFill>
              <a:sym typeface="+mn-ea"/>
            </a:endParaRPr>
          </a:p>
          <a:p>
            <a:r>
              <a:rPr lang="zh-CN" altLang="en-US" sz="1800">
                <a:sym typeface="+mn-ea"/>
              </a:rPr>
              <a:t>    initrd	($root)/initramfs-5.3.13-200.fc30.x86_64.img</a:t>
            </a:r>
            <a:endParaRPr lang="zh-CN" altLang="en-US" sz="1800">
              <a:sym typeface="+mn-ea"/>
            </a:endParaRPr>
          </a:p>
          <a:p>
            <a:r>
              <a:rPr lang="zh-CN" altLang="en-US" sz="1800">
                <a:sym typeface="+mn-ea"/>
              </a:rPr>
              <a:t>... ... ...</a:t>
            </a:r>
            <a:endParaRPr lang="zh-CN" altLang="en-US" sz="1800">
              <a:sym typeface="+mn-ea"/>
            </a:endParaRPr>
          </a:p>
          <a:p>
            <a:endParaRPr lang="zh-CN" altLang="en-US" sz="1600">
              <a:sym typeface="+mn-ea"/>
            </a:endParaRPr>
          </a:p>
          <a:p>
            <a:r>
              <a:rPr lang="zh-CN" altLang="en-US" sz="2800">
                <a:sym typeface="+mn-ea"/>
              </a:rPr>
              <a:t>选中的行可能会很长，从而被分隔显示在多个逻辑行中。在这些行中，除最后一行外，每个行末均有一个继续行符“\”，修改选中行时，一般只在行末添加内容。</a:t>
            </a:r>
            <a:endParaRPr lang="zh-CN"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25" y="404495"/>
            <a:ext cx="8893810" cy="1151890"/>
          </a:xfrm>
        </p:spPr>
        <p:txBody>
          <a:bodyPr/>
          <a:lstStyle/>
          <a:p>
            <a:r>
              <a:rPr lang="zh-CN" altLang="en-US"/>
              <a:t>2．进入rescue（系统维护）模式</a:t>
            </a:r>
            <a:endParaRPr lang="zh-CN" altLang="en-US"/>
          </a:p>
        </p:txBody>
      </p:sp>
      <p:sp>
        <p:nvSpPr>
          <p:cNvPr id="3" name="内容占位符 2"/>
          <p:cNvSpPr>
            <a:spLocks noGrp="1"/>
          </p:cNvSpPr>
          <p:nvPr>
            <p:ph idx="1"/>
          </p:nvPr>
        </p:nvSpPr>
        <p:spPr>
          <a:xfrm>
            <a:off x="643890" y="1844675"/>
            <a:ext cx="8310880" cy="4618355"/>
          </a:xfrm>
        </p:spPr>
        <p:txBody>
          <a:bodyPr/>
          <a:lstStyle/>
          <a:p>
            <a:r>
              <a:rPr lang="zh-CN" altLang="en-US" sz="2000"/>
              <a:t>在（1）的基础上，再输入-s或systemd.unit=rescue.target，然后按“Ctrl-X”启动系统，进入rescue模式（早期版本无需root密码，直接出现提示符“#”）。当前版本系统显示为：</a:t>
            </a:r>
            <a:endParaRPr lang="zh-CN" altLang="en-US" sz="2000"/>
          </a:p>
          <a:p>
            <a:r>
              <a:rPr lang="zh-CN" altLang="en-US" sz="2000"/>
              <a:t>Welcome to rescue mode. … </a:t>
            </a:r>
            <a:endParaRPr lang="zh-CN" altLang="en-US" sz="2000"/>
          </a:p>
          <a:p>
            <a:r>
              <a:rPr lang="zh-CN" altLang="en-US" sz="2000"/>
              <a:t>    Give root password for maintenance</a:t>
            </a:r>
            <a:endParaRPr lang="zh-CN" altLang="en-US" sz="2000"/>
          </a:p>
          <a:p>
            <a:r>
              <a:rPr lang="zh-CN" altLang="en-US" sz="2000"/>
              <a:t>    (or type Control-D to continue):</a:t>
            </a:r>
            <a:endParaRPr lang="zh-CN" altLang="en-US" sz="2000"/>
          </a:p>
          <a:p>
            <a:r>
              <a:rPr lang="zh-CN" altLang="en-US" sz="2000"/>
              <a:t>光标停在“:”后，等待用户输入信息。此时用户所能做的工作是，要么输入正确的超级用户密码进入系统维护模式；要么输入“^D”继续正常启动。不过，进入维护模式后，若没有做“原则性”修改，则仍可按“^D”继续启动到default模式。但是，在做了原则性修改后，必须重启系统。</a:t>
            </a:r>
            <a:endParaRPr lang="zh-CN" altLang="en-US"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3．进入emergency模式</a:t>
            </a:r>
            <a:endParaRPr lang="zh-CN" altLang="en-US"/>
          </a:p>
        </p:txBody>
      </p:sp>
      <p:sp>
        <p:nvSpPr>
          <p:cNvPr id="3" name="内容占位符 2"/>
          <p:cNvSpPr>
            <a:spLocks noGrp="1"/>
          </p:cNvSpPr>
          <p:nvPr>
            <p:ph idx="1"/>
          </p:nvPr>
        </p:nvSpPr>
        <p:spPr/>
        <p:txBody>
          <a:bodyPr/>
          <a:lstStyle/>
          <a:p>
            <a:r>
              <a:rPr lang="zh-CN" altLang="en-US" sz="2800"/>
              <a:t>在（1）的基础上，再输入-b或systemd.unit=emergency.target，然后按“Ctrl-X”启动系统，进入emergency模式，界面类似rescue模式（略图）。</a:t>
            </a:r>
            <a:endParaRPr lang="zh-C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7.3  其它软件包管理</a:t>
            </a:r>
            <a:endParaRPr lang="zh-CN" altLang="en-US">
              <a:sym typeface="+mn-ea"/>
            </a:endParaRPr>
          </a:p>
        </p:txBody>
      </p:sp>
      <p:sp>
        <p:nvSpPr>
          <p:cNvPr id="3" name="内容占位符 2"/>
          <p:cNvSpPr>
            <a:spLocks noGrp="1"/>
          </p:cNvSpPr>
          <p:nvPr>
            <p:ph idx="1"/>
          </p:nvPr>
        </p:nvSpPr>
        <p:spPr/>
        <p:txBody>
          <a:bodyPr/>
          <a:lstStyle/>
          <a:p>
            <a:r>
              <a:rPr lang="zh-CN" altLang="en-US" sz="2400"/>
              <a:t>基本软件包管理已经见于“基本管理与操作”部分，本部分介绍其他格式的软件包管理。</a:t>
            </a:r>
            <a:endParaRPr lang="zh-CN" altLang="en-US" sz="2400"/>
          </a:p>
          <a:p>
            <a:r>
              <a:rPr lang="zh-CN" altLang="en-US" sz="2400"/>
              <a:t>在Linux系统中除了提供对常见的rpm、deb等软件包支持及管理外，还沿袭了传统UNIX系统的管理办法，仍然支持tar和cpio包的管理。这两种形式的包，其文件名有时是标准的，如*.tar.gz、*.tgz、*.tzj或*.tar包等容易识别，但也有不易识别的，不过总能通过file命令识别它们是tar、cpio或其他类型的包，当类型确定之后，就可使用相应命令进行处理。</a:t>
            </a:r>
            <a:endParaRPr lang="zh-CN" altLang="en-US" sz="2400"/>
          </a:p>
          <a:p>
            <a:r>
              <a:rPr lang="zh-CN" altLang="en-US" sz="2400"/>
              <a:t>Linux系统还支持符合“基本管理与操作”的第三方软件包技术，还有其它格式的包，比如flash-player等，用户可以从相关网站下载安装包。</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7.3.1  tar格式包管理</a:t>
            </a:r>
            <a:endParaRPr lang="zh-CN" altLang="en-US"/>
          </a:p>
        </p:txBody>
      </p:sp>
      <p:sp>
        <p:nvSpPr>
          <p:cNvPr id="3" name="内容占位符 2"/>
          <p:cNvSpPr>
            <a:spLocks noGrp="1"/>
          </p:cNvSpPr>
          <p:nvPr>
            <p:ph idx="1"/>
          </p:nvPr>
        </p:nvSpPr>
        <p:spPr/>
        <p:txBody>
          <a:bodyPr/>
          <a:lstStyle/>
          <a:p>
            <a:r>
              <a:rPr lang="zh-CN" altLang="en-US"/>
              <a:t>tar包一般不能直接安装，需要时，可使用tar命令将包解压、展开，然后再根据包的内容来进行安装。</a:t>
            </a:r>
            <a:endParaRPr lang="zh-CN" altLang="en-US"/>
          </a:p>
          <a:p>
            <a:r>
              <a:rPr lang="zh-CN" altLang="en-US"/>
              <a:t>当包被展开之后，一般来说，包内都包含说明或README文件可供参考。</a:t>
            </a:r>
            <a:endParaRPr lang="zh-CN" altLang="en-US"/>
          </a:p>
          <a:p>
            <a:r>
              <a:rPr lang="zh-CN" altLang="en-US"/>
              <a:t>当然，也有用</a:t>
            </a:r>
            <a:r>
              <a:rPr lang="en-US" altLang="zh-CN"/>
              <a:t>tar</a:t>
            </a:r>
            <a:r>
              <a:rPr lang="zh-CN" altLang="en-US"/>
              <a:t>命令展开就能用的。</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flash </a:t>
            </a:r>
            <a:r>
              <a:rPr lang="zh-CN" altLang="en-US">
                <a:sym typeface="+mn-ea"/>
              </a:rPr>
              <a:t>64位tar格式播放插件安装</a:t>
            </a:r>
            <a:endParaRPr lang="zh-CN" altLang="en-US">
              <a:sym typeface="+mn-ea"/>
            </a:endParaRPr>
          </a:p>
        </p:txBody>
      </p:sp>
      <p:sp>
        <p:nvSpPr>
          <p:cNvPr id="3" name="内容占位符 2"/>
          <p:cNvSpPr>
            <a:spLocks noGrp="1"/>
          </p:cNvSpPr>
          <p:nvPr>
            <p:ph idx="1"/>
          </p:nvPr>
        </p:nvSpPr>
        <p:spPr/>
        <p:txBody>
          <a:bodyPr/>
          <a:lstStyle/>
          <a:p>
            <a:r>
              <a:rPr lang="zh-CN" altLang="en-US" sz="2000"/>
              <a:t>Adobe为64位系统提供的tar格式flash播放插件为flash_player_npapi_linux.x86_64.tar.gz，可使用命令</a:t>
            </a:r>
            <a:endParaRPr lang="zh-CN" altLang="en-US" sz="2000"/>
          </a:p>
          <a:p>
            <a:r>
              <a:rPr lang="zh-CN" altLang="en-US" sz="2000"/>
              <a:t># tar xvfz flash_player_npapi_linux.x86_64.tar.gz 	#提取包内容</a:t>
            </a:r>
            <a:endParaRPr lang="zh-CN" altLang="en-US" sz="2000"/>
          </a:p>
          <a:p>
            <a:r>
              <a:rPr lang="zh-CN" altLang="en-US" sz="2000"/>
              <a:t>展开之。在当前目录下有LGPL、libpepflashplayer.so、license.pdf、manifest.json和readme.txt。阅读readme.txt得到安装指导信息：</a:t>
            </a:r>
            <a:endParaRPr lang="zh-CN" altLang="en-US" sz="2000"/>
          </a:p>
          <a:p>
            <a:r>
              <a:rPr lang="zh-CN" altLang="en-US" sz="1600"/>
              <a:t>        o Copy libflashplayer.so to </a:t>
            </a:r>
            <a:r>
              <a:rPr lang="en-US" altLang="zh-CN" sz="1600"/>
              <a:t>...</a:t>
            </a:r>
            <a:r>
              <a:rPr lang="zh-CN" altLang="en-US" sz="1600"/>
              <a:t>. At the prompt type:</a:t>
            </a:r>
            <a:endParaRPr lang="zh-CN" altLang="en-US" sz="1600"/>
          </a:p>
          <a:p>
            <a:r>
              <a:rPr lang="zh-CN" altLang="en-US" sz="1600"/>
              <a:t>                + cp libflashlayer.so &lt;BrowserPluginsLocation&gt;</a:t>
            </a:r>
            <a:endParaRPr lang="zh-CN" altLang="en-US" sz="1600"/>
          </a:p>
          <a:p>
            <a:r>
              <a:rPr lang="zh-CN" altLang="en-US" sz="1600"/>
              <a:t>        o Copy the Flash Player </a:t>
            </a:r>
            <a:r>
              <a:rPr lang="en-US" altLang="zh-CN" sz="1600"/>
              <a:t>... </a:t>
            </a:r>
            <a:r>
              <a:rPr lang="zh-CN" altLang="en-US" sz="1600"/>
              <a:t> the /usr directory. At the prompt type:</a:t>
            </a:r>
            <a:endParaRPr lang="zh-CN" altLang="en-US" sz="1600"/>
          </a:p>
          <a:p>
            <a:r>
              <a:rPr lang="zh-CN" altLang="en-US" sz="1600"/>
              <a:t>                + sudo cp -r usr/* /usr</a:t>
            </a:r>
            <a:endParaRPr lang="zh-CN" altLang="en-US" sz="1600"/>
          </a:p>
          <a:p>
            <a:r>
              <a:rPr lang="zh-CN" altLang="en-US" sz="2000"/>
              <a:t>flash播放插件所处目录为/usr/lib64/flash-plugin，执行命令</a:t>
            </a:r>
            <a:endParaRPr lang="zh-CN" altLang="en-US" sz="2000"/>
          </a:p>
          <a:p>
            <a:pPr lvl="1"/>
            <a:r>
              <a:rPr lang="zh-CN" altLang="en-US" sz="1750"/>
              <a:t># mkdir -p /usr/lib64/flash-plugin</a:t>
            </a:r>
            <a:endParaRPr lang="zh-CN" altLang="en-US" sz="1750"/>
          </a:p>
          <a:p>
            <a:pPr lvl="1"/>
            <a:r>
              <a:rPr lang="zh-CN" altLang="en-US" sz="1750"/>
              <a:t># cp libflashlayer.so /usr/lib64/flash-plugin/</a:t>
            </a:r>
            <a:endParaRPr lang="zh-CN" altLang="en-US" sz="1750"/>
          </a:p>
          <a:p>
            <a:pPr lvl="1"/>
            <a:r>
              <a:rPr lang="zh-CN" altLang="en-US" sz="1750"/>
              <a:t># cp -r usr/* /usr</a:t>
            </a:r>
            <a:endParaRPr lang="zh-CN" altLang="en-US" sz="1750"/>
          </a:p>
          <a:p>
            <a:r>
              <a:rPr lang="zh-CN" altLang="en-US" sz="2000"/>
              <a:t>完成安装。</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7.3.2  其他rpm包</a:t>
            </a:r>
            <a:endParaRPr lang="zh-CN" altLang="en-US"/>
          </a:p>
        </p:txBody>
      </p:sp>
      <p:sp>
        <p:nvSpPr>
          <p:cNvPr id="3" name="内容占位符 2"/>
          <p:cNvSpPr>
            <a:spLocks noGrp="1"/>
          </p:cNvSpPr>
          <p:nvPr>
            <p:ph idx="1"/>
          </p:nvPr>
        </p:nvSpPr>
        <p:spPr/>
        <p:txBody>
          <a:bodyPr/>
          <a:lstStyle/>
          <a:p>
            <a:r>
              <a:rPr lang="zh-CN" altLang="en-US" sz="2800"/>
              <a:t>对于不在Linux发行套件内的rpm包，或其他第三方rpm包，可通过存储介质或网络得到软件包文件，然后通过软件包管理的办法进行安装。</a:t>
            </a:r>
            <a:endParaRPr lang="zh-CN" altLang="en-US" sz="2800"/>
          </a:p>
          <a:p>
            <a:r>
              <a:rPr lang="zh-CN" altLang="en-US" sz="2800"/>
              <a:t>但是需要注意的是，当一个包依赖另外的包时，这些包文件也应该存放在同一目录内，否则安装可能失败。</a:t>
            </a:r>
            <a:endParaRPr lang="zh-CN" alt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flash_player插件rpm包安装示例</a:t>
            </a:r>
            <a:endParaRPr lang="en-US" altLang="zh-CN">
              <a:sym typeface="+mn-ea"/>
            </a:endParaRPr>
          </a:p>
        </p:txBody>
      </p:sp>
      <p:sp>
        <p:nvSpPr>
          <p:cNvPr id="3" name="内容占位符 2"/>
          <p:cNvSpPr>
            <a:spLocks noGrp="1"/>
          </p:cNvSpPr>
          <p:nvPr>
            <p:ph idx="1"/>
          </p:nvPr>
        </p:nvSpPr>
        <p:spPr/>
        <p:txBody>
          <a:bodyPr/>
          <a:p>
            <a:r>
              <a:rPr lang="zh-CN" altLang="en-US" sz="2400"/>
              <a:t>比如，Adobe公司提供的flash_player插件rpm包为flash-player-npapi-32.0.0.303-release.x86_64.rpm，可在下载后使用命令</a:t>
            </a:r>
            <a:endParaRPr lang="zh-CN" altLang="en-US" sz="2400"/>
          </a:p>
          <a:p>
            <a:pPr lvl="1"/>
            <a:r>
              <a:rPr lang="zh-CN" altLang="en-US" sz="2100"/>
              <a:t># rpm -ivh flash-player-npapi-32.0.0.303-release.x86_64.rpm 	#64位系统</a:t>
            </a:r>
            <a:endParaRPr lang="zh-CN" altLang="en-US" sz="2100"/>
          </a:p>
          <a:p>
            <a:r>
              <a:rPr lang="zh-CN" altLang="en-US" sz="2400"/>
              <a:t>安装它，这要比使用.tar.gz格式包方便一些。</a:t>
            </a:r>
            <a:endParaRPr lang="zh-CN" altLang="en-US" sz="2400"/>
          </a:p>
          <a:p>
            <a:r>
              <a:rPr lang="zh-CN" altLang="en-US" sz="2400"/>
              <a:t>当然，若知道rpm包在网络上的确切位置，可以直接使用rpm或yum/dnf直接从网络上安装之。比如，epel-release-latest-8.noarch.rpm在网络上的确切位置为https://dl.fedoraproject.org/pub/epel/，基于网络的文件名为https://dl.fedoraproject.org/pub/epel/epel-release-latest-8.noarch.rpm，故可以使用以下命令安装：</a:t>
            </a:r>
            <a:endParaRPr lang="zh-CN" altLang="en-US" sz="2400"/>
          </a:p>
          <a:p>
            <a:pPr lvl="1"/>
            <a:r>
              <a:rPr lang="zh-CN" altLang="en-US" sz="2100"/>
              <a:t># rpm -ivh https://dl.fedoraproject.org/pub/epel/epel-release-latest-8.noarch.rpm  #或</a:t>
            </a:r>
            <a:endParaRPr lang="zh-CN" altLang="en-US" sz="2100"/>
          </a:p>
          <a:p>
            <a:pPr lvl="1"/>
            <a:r>
              <a:rPr lang="zh-CN" altLang="en-US" sz="2100"/>
              <a:t># yum install https://dl.fedoraproject.org/pub/epel/epel-release-latest-8.noarch.rpm</a:t>
            </a:r>
            <a:endParaRPr lang="zh-CN" altLang="en-US" sz="21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网络</a:t>
            </a:r>
            <a:r>
              <a:rPr lang="en-US" altLang="zh-CN">
                <a:sym typeface="+mn-ea"/>
              </a:rPr>
              <a:t>rpm</a:t>
            </a:r>
            <a:r>
              <a:rPr lang="zh-CN" altLang="en-US">
                <a:sym typeface="+mn-ea"/>
              </a:rPr>
              <a:t>包直接安装</a:t>
            </a:r>
            <a:endParaRPr lang="zh-CN" altLang="en-US">
              <a:sym typeface="+mn-ea"/>
            </a:endParaRPr>
          </a:p>
        </p:txBody>
      </p:sp>
      <p:sp>
        <p:nvSpPr>
          <p:cNvPr id="3" name="内容占位符 2"/>
          <p:cNvSpPr>
            <a:spLocks noGrp="1"/>
          </p:cNvSpPr>
          <p:nvPr>
            <p:ph idx="1"/>
          </p:nvPr>
        </p:nvSpPr>
        <p:spPr/>
        <p:txBody>
          <a:bodyPr/>
          <a:p>
            <a:r>
              <a:rPr lang="zh-CN" altLang="en-US" sz="2400"/>
              <a:t>若知道rpm包在网络上的确切位置，可以直接使用rpm或yum/dnf直接从网络上安装之。</a:t>
            </a:r>
            <a:endParaRPr lang="zh-CN" altLang="en-US" sz="2400"/>
          </a:p>
          <a:p>
            <a:r>
              <a:rPr lang="zh-CN" altLang="en-US" sz="2400"/>
              <a:t>比如，epel-release-latest-8.noarch.rpm在网络上的确切位置为https://dl.fedoraproject.org/pub/epel/，基于网络的文件名为https://dl.fedoraproject.org/pub/epel/epel-release-latest-8.noarch.rpm，故可以使用以下命令安装：</a:t>
            </a:r>
            <a:endParaRPr lang="zh-CN" altLang="en-US" sz="2400"/>
          </a:p>
          <a:p>
            <a:pPr lvl="1"/>
            <a:r>
              <a:rPr lang="zh-CN" altLang="en-US" sz="2100"/>
              <a:t># rpm -ivh https://dl.fedoraproject.org/pub/epel/epel-release-latest-8.noarch.rpm  #或</a:t>
            </a:r>
            <a:endParaRPr lang="zh-CN" altLang="en-US" sz="2100"/>
          </a:p>
          <a:p>
            <a:pPr lvl="1"/>
            <a:r>
              <a:rPr lang="zh-CN" altLang="en-US" sz="2100"/>
              <a:t># yum install https://dl.fedoraproject.org/pub/epel/epel-release-latest-8.noarch.rpm</a:t>
            </a:r>
            <a:endParaRPr lang="zh-CN" altLang="en-US"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2．根分区</a:t>
            </a:r>
            <a:endParaRPr lang="zh-CN" altLang="en-US"/>
          </a:p>
        </p:txBody>
      </p:sp>
      <p:sp>
        <p:nvSpPr>
          <p:cNvPr id="3" name="内容占位符 2"/>
          <p:cNvSpPr>
            <a:spLocks noGrp="1"/>
          </p:cNvSpPr>
          <p:nvPr>
            <p:ph idx="1"/>
          </p:nvPr>
        </p:nvSpPr>
        <p:spPr/>
        <p:txBody>
          <a:bodyPr/>
          <a:lstStyle/>
          <a:p>
            <a:r>
              <a:rPr lang="zh-CN" altLang="en-US"/>
              <a:t>根分区是Linux系统的主要工作分区，不能太小，要根据安装系统的内容和将来的用途来决定，建议10GB以上。如果要在Linux系统上运行大型数据库则可能会需要更多硬盘空间，当然数据库也可占用单独的裸分区。</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7.3.3  第三方rpm包源</a:t>
            </a:r>
            <a:endParaRPr lang="zh-CN" altLang="en-US"/>
          </a:p>
        </p:txBody>
      </p:sp>
      <p:sp>
        <p:nvSpPr>
          <p:cNvPr id="3" name="内容占位符 2"/>
          <p:cNvSpPr>
            <a:spLocks noGrp="1"/>
          </p:cNvSpPr>
          <p:nvPr>
            <p:ph idx="1"/>
          </p:nvPr>
        </p:nvSpPr>
        <p:spPr/>
        <p:txBody>
          <a:bodyPr/>
          <a:lstStyle/>
          <a:p>
            <a:r>
              <a:rPr lang="zh-CN" altLang="en-US" sz="2400"/>
              <a:t>第三方rpm包也可通过安装第3方软件包源的办法来实现。</a:t>
            </a:r>
            <a:endParaRPr lang="zh-CN" altLang="en-US" sz="2400"/>
          </a:p>
          <a:p>
            <a:r>
              <a:rPr lang="zh-CN" altLang="en-US" sz="2400"/>
              <a:t>比如，Adobe公司提供有自己rpm包源软件包，64位系统为adobe-release-x86_64-1.0-1.noarch.rpm，32位系统为dobe-release-i386-1.0-1.noarch.rpm，若想通过yum和网络在线使用Adobe公司软件包，则要先下载并安装之，方法是</a:t>
            </a:r>
            <a:endParaRPr lang="zh-CN" altLang="en-US" sz="2400"/>
          </a:p>
          <a:p>
            <a:pPr lvl="1"/>
            <a:r>
              <a:rPr lang="zh-CN" altLang="en-US" sz="2100"/>
              <a:t># rpm -ivh adobe-release-x86_64-1.0-1.noarch.rpm</a:t>
            </a:r>
            <a:endParaRPr lang="zh-CN" altLang="en-US" sz="2100"/>
          </a:p>
          <a:p>
            <a:r>
              <a:rPr lang="zh-CN" altLang="en-US" sz="2400"/>
              <a:t>也可使用以下命令，直接从网上安装之</a:t>
            </a:r>
            <a:endParaRPr lang="zh-CN" altLang="en-US" sz="2400"/>
          </a:p>
          <a:p>
            <a:pPr lvl="1"/>
            <a:r>
              <a:rPr lang="zh-CN" altLang="en-US" sz="2100"/>
              <a:t># rpm -ivh http://linuxdownload.adobe.com/adobe-release/adobe-release-x86_64-1.0-1.noarch.rpm</a:t>
            </a:r>
            <a:endParaRPr lang="zh-CN" altLang="en-US" sz="21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7.3.3  第三方rpm包源</a:t>
            </a:r>
            <a:endParaRPr lang="zh-CN" altLang="en-US"/>
          </a:p>
        </p:txBody>
      </p:sp>
      <p:sp>
        <p:nvSpPr>
          <p:cNvPr id="3" name="内容占位符 2"/>
          <p:cNvSpPr>
            <a:spLocks noGrp="1"/>
          </p:cNvSpPr>
          <p:nvPr>
            <p:ph idx="1"/>
          </p:nvPr>
        </p:nvSpPr>
        <p:spPr/>
        <p:txBody>
          <a:bodyPr/>
          <a:p>
            <a:r>
              <a:rPr lang="zh-CN" altLang="en-US"/>
              <a:t>包源软件包安装之后，就可以像操作系统的软件包源一样的使用了。可使用以下命令安装与之相关的软件包，比如：</a:t>
            </a:r>
            <a:endParaRPr lang="zh-CN" altLang="en-US"/>
          </a:p>
          <a:p>
            <a:pPr lvl="1"/>
            <a:r>
              <a:rPr lang="zh-CN" altLang="en-US"/>
              <a:t># yum  list  flash*  adob*  </a:t>
            </a:r>
            <a:r>
              <a:rPr lang="en-US" altLang="zh-CN"/>
              <a:t>#</a:t>
            </a:r>
            <a:r>
              <a:rPr lang="zh-CN" altLang="en-US"/>
              <a:t>查询相关软件包</a:t>
            </a:r>
            <a:endParaRPr lang="zh-CN" altLang="en-US"/>
          </a:p>
          <a:p>
            <a:r>
              <a:rPr lang="zh-CN" altLang="en-US"/>
              <a:t>可以看到的有flash-player-ppapi、flash-plugin、flashrom等，若要安装它们，可使用命令</a:t>
            </a:r>
            <a:endParaRPr lang="zh-CN" altLang="en-US"/>
          </a:p>
          <a:p>
            <a:pPr lvl="1"/>
            <a:r>
              <a:rPr lang="zh-CN" altLang="en-US"/>
              <a:t># yum install flash-player-ppapi flash-plugin</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关于Mozilla Firefox浏览器的说明</a:t>
            </a:r>
            <a:endParaRPr lang="zh-CN" altLang="en-US" sz="4000"/>
          </a:p>
        </p:txBody>
      </p:sp>
      <p:sp>
        <p:nvSpPr>
          <p:cNvPr id="3" name="内容占位符 2"/>
          <p:cNvSpPr>
            <a:spLocks noGrp="1"/>
          </p:cNvSpPr>
          <p:nvPr>
            <p:ph idx="1"/>
          </p:nvPr>
        </p:nvSpPr>
        <p:spPr/>
        <p:txBody>
          <a:bodyPr/>
          <a:p>
            <a:r>
              <a:rPr lang="zh-CN" altLang="en-US" sz="2800"/>
              <a:t>对于Mozilla Firefox浏览器，若要让flash插件能够工作，还需要安装firefox-x11、禁用Wayland回到Xorg，然后重启下系统。方法如下：</a:t>
            </a:r>
            <a:endParaRPr lang="zh-CN" altLang="en-US" sz="2800"/>
          </a:p>
          <a:p>
            <a:r>
              <a:rPr lang="zh-CN" altLang="en-US" sz="2800"/>
              <a:t>（1）安装firefox-x11</a:t>
            </a:r>
            <a:endParaRPr lang="zh-CN" altLang="en-US" sz="2800"/>
          </a:p>
          <a:p>
            <a:pPr lvl="1"/>
            <a:r>
              <a:rPr lang="zh-CN" altLang="en-US" sz="2450"/>
              <a:t># dnf insstall firefox-x11</a:t>
            </a:r>
            <a:endParaRPr lang="zh-CN" altLang="en-US" sz="2450"/>
          </a:p>
          <a:p>
            <a:r>
              <a:rPr lang="zh-CN" altLang="en-US" sz="2800"/>
              <a:t>（2）禁用Wayland</a:t>
            </a:r>
            <a:endParaRPr lang="zh-CN" altLang="en-US" sz="2800"/>
          </a:p>
          <a:p>
            <a:pPr lvl="1"/>
            <a:r>
              <a:rPr lang="zh-CN" altLang="en-US" sz="2450"/>
              <a:t>编辑/etc/gdm/custom.conf文件，将其中的注释行</a:t>
            </a:r>
            <a:endParaRPr lang="zh-CN" altLang="en-US" sz="2450"/>
          </a:p>
          <a:p>
            <a:pPr lvl="1"/>
            <a:r>
              <a:rPr lang="zh-CN" altLang="en-US" sz="2450"/>
              <a:t>#WaylandEnable=false</a:t>
            </a:r>
            <a:endParaRPr lang="zh-CN" altLang="en-US" sz="2450"/>
          </a:p>
          <a:p>
            <a:pPr lvl="1"/>
            <a:r>
              <a:rPr lang="zh-CN" altLang="en-US" sz="2450"/>
              <a:t>修改为非注释行，也就是去除行首的注释符“#”，然后保存并重启系统。</a:t>
            </a:r>
            <a:endParaRPr lang="zh-CN" altLang="en-US" sz="245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7.3.4  cpio包</a:t>
            </a:r>
            <a:endParaRPr lang="zh-CN" altLang="en-US"/>
          </a:p>
        </p:txBody>
      </p:sp>
      <p:sp>
        <p:nvSpPr>
          <p:cNvPr id="3" name="内容占位符 2"/>
          <p:cNvSpPr>
            <a:spLocks noGrp="1"/>
          </p:cNvSpPr>
          <p:nvPr>
            <p:ph idx="1"/>
          </p:nvPr>
        </p:nvSpPr>
        <p:spPr/>
        <p:txBody>
          <a:bodyPr/>
          <a:lstStyle/>
          <a:p>
            <a:r>
              <a:rPr lang="zh-CN" altLang="en-US" sz="2400"/>
              <a:t>cpio包一般不能直接安装，需要使用cpio命令将其解压、展开，然后再根据包的内容（比如其中的说明）进行安装。</a:t>
            </a:r>
            <a:endParaRPr lang="zh-CN" altLang="en-US" sz="2400"/>
          </a:p>
          <a:p>
            <a:r>
              <a:rPr lang="zh-CN" altLang="en-US" sz="2400"/>
              <a:t>展开的方法为：</a:t>
            </a:r>
            <a:endParaRPr lang="zh-CN" altLang="en-US" sz="2400"/>
          </a:p>
          <a:p>
            <a:pPr lvl="1"/>
            <a:r>
              <a:rPr lang="zh-CN" altLang="en-US" sz="2100"/>
              <a:t># cpio -i -t &lt; cpio_pkg 	#查看包内容，cpio_pkg为包文件</a:t>
            </a:r>
            <a:endParaRPr lang="zh-CN" altLang="en-US" sz="2100"/>
          </a:p>
          <a:p>
            <a:pPr lvl="1"/>
            <a:r>
              <a:rPr lang="zh-CN" altLang="en-US" sz="2100"/>
              <a:t># cpio -iv &lt; cpio_pkg 	#提取包内容</a:t>
            </a:r>
            <a:endParaRPr lang="zh-CN" altLang="en-US" sz="2100"/>
          </a:p>
          <a:p>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通过cpio展开.rpm包文件方法</a:t>
            </a:r>
            <a:endParaRPr lang="zh-CN" altLang="en-US"/>
          </a:p>
        </p:txBody>
      </p:sp>
      <p:sp>
        <p:nvSpPr>
          <p:cNvPr id="3" name="内容占位符 2"/>
          <p:cNvSpPr>
            <a:spLocks noGrp="1"/>
          </p:cNvSpPr>
          <p:nvPr>
            <p:ph idx="1"/>
          </p:nvPr>
        </p:nvSpPr>
        <p:spPr>
          <a:xfrm>
            <a:off x="432435" y="1844675"/>
            <a:ext cx="8522335" cy="4392295"/>
          </a:xfrm>
        </p:spPr>
        <p:txBody>
          <a:bodyPr/>
          <a:p>
            <a:r>
              <a:rPr lang="zh-CN" altLang="en-US" sz="2400"/>
              <a:t>CentOS提供有独立的软件包kernel-doc，其中的Documentation目录下有文件系统和硬件设备的详细描述信息，而Fedora中无此单独软件包，要想使用文件系统和硬件设备的详细描述信息，还需要安装源代码，稍有麻烦。为解决这个问题，可在CentOS中下载kernel-doc，然后将其复制到Fedora，再展开就可得到与内核相关有文档信息。方法是：</a:t>
            </a:r>
            <a:endParaRPr lang="zh-CN" altLang="en-US" sz="2400"/>
          </a:p>
          <a:p>
            <a:pPr lvl="1"/>
            <a:r>
              <a:rPr lang="zh-CN" altLang="en-US" sz="2100"/>
              <a:t>$ yumdownloader kernel-doc 	#下载kernel-doc包</a:t>
            </a:r>
            <a:endParaRPr lang="zh-CN" altLang="en-US" sz="2100"/>
          </a:p>
          <a:p>
            <a:pPr lvl="1"/>
            <a:r>
              <a:rPr lang="zh-CN" altLang="en-US" sz="2100"/>
              <a:t>$ rpm2cpio kernel-doc-*.rpm &gt; kernel-doc.cpio #导出cpio格式文件：kernel-doc.cpio为临时文件</a:t>
            </a:r>
            <a:endParaRPr lang="zh-CN" altLang="en-US" sz="2100"/>
          </a:p>
          <a:p>
            <a:pPr lvl="1"/>
            <a:r>
              <a:rPr lang="zh-CN" altLang="en-US" sz="2100"/>
              <a:t>$ cpio -diumv &lt; kernel-doc.cpio #从kernel-doc.cpio中提取所有文件  或合并为</a:t>
            </a:r>
            <a:endParaRPr lang="zh-CN" altLang="en-US" sz="2100"/>
          </a:p>
          <a:p>
            <a:pPr lvl="1"/>
            <a:r>
              <a:rPr lang="zh-CN" altLang="en-US" sz="2100"/>
              <a:t>$ rpm2cpio kernel-doc-*.rpm | cpio -diumv </a:t>
            </a:r>
            <a:endParaRPr lang="zh-CN" altLang="en-US" sz="21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7.3.5  其他格式包</a:t>
            </a:r>
            <a:endParaRPr lang="zh-CN" altLang="en-US"/>
          </a:p>
        </p:txBody>
      </p:sp>
      <p:sp>
        <p:nvSpPr>
          <p:cNvPr id="3" name="内容占位符 2"/>
          <p:cNvSpPr>
            <a:spLocks noGrp="1"/>
          </p:cNvSpPr>
          <p:nvPr>
            <p:ph idx="1"/>
          </p:nvPr>
        </p:nvSpPr>
        <p:spPr/>
        <p:txBody>
          <a:bodyPr/>
          <a:lstStyle/>
          <a:p>
            <a:r>
              <a:rPr lang="zh-CN" altLang="en-US" sz="2400"/>
              <a:t>其他格式软件包还有多种，要根据经验来处理。这里以realplayer播放插件为例说明之。</a:t>
            </a:r>
            <a:endParaRPr lang="zh-CN" altLang="en-US" sz="2400"/>
          </a:p>
          <a:p>
            <a:r>
              <a:rPr lang="zh-CN" altLang="en-US" sz="2400"/>
              <a:t>Linux可支持的包为RealPlayer11GOLD.zip，解压后得到</a:t>
            </a:r>
            <a:endParaRPr lang="zh-CN" altLang="en-US" sz="2400"/>
          </a:p>
          <a:p>
            <a:r>
              <a:rPr lang="zh-CN" altLang="en-US" sz="2400"/>
              <a:t>RealPlayer11GOLD.bin</a:t>
            </a:r>
            <a:endParaRPr lang="zh-CN" altLang="en-US" sz="2400"/>
          </a:p>
          <a:p>
            <a:r>
              <a:rPr lang="zh-CN" altLang="en-US" sz="2400"/>
              <a:t>使用命令</a:t>
            </a:r>
            <a:endParaRPr lang="zh-CN" altLang="en-US" sz="2400"/>
          </a:p>
          <a:p>
            <a:pPr lvl="1"/>
            <a:r>
              <a:rPr lang="zh-CN" altLang="en-US" sz="2100"/>
              <a:t># file RealPlayer11GOLD.bin</a:t>
            </a:r>
            <a:endParaRPr lang="zh-CN" altLang="en-US" sz="2100"/>
          </a:p>
          <a:p>
            <a:r>
              <a:rPr lang="zh-CN" altLang="en-US" sz="2400"/>
              <a:t>确定其类型，得到以下输出：</a:t>
            </a:r>
            <a:endParaRPr lang="zh-CN" altLang="en-US" sz="2400"/>
          </a:p>
          <a:p>
            <a:r>
              <a:rPr lang="zh-CN" altLang="en-US" sz="2400"/>
              <a:t>RealPlayer11GOLD.bin: ELF 32-bit LSB executable, ... ...</a:t>
            </a:r>
            <a:endParaRPr lang="zh-CN" altLang="en-US" sz="2400"/>
          </a:p>
          <a:p>
            <a:r>
              <a:rPr lang="zh-CN" altLang="en-US" sz="2400"/>
              <a:t>说明这是一个可执行文件。为其增加执行权，再执行之：</a:t>
            </a:r>
            <a:endParaRPr lang="zh-CN" altLang="en-US" sz="2400"/>
          </a:p>
          <a:p>
            <a:pPr lvl="1"/>
            <a:r>
              <a:rPr lang="zh-CN" altLang="en-US" sz="2100"/>
              <a:t># chmod +x RealPlayer11GOLD.bin</a:t>
            </a:r>
            <a:endParaRPr lang="zh-CN" altLang="en-US" sz="2100"/>
          </a:p>
          <a:p>
            <a:pPr lvl="1"/>
            <a:r>
              <a:rPr lang="zh-CN" altLang="en-US" sz="2100"/>
              <a:t># ./RealPlayer11GOLD.bin</a:t>
            </a:r>
            <a:endParaRPr lang="zh-CN" altLang="en-US" sz="2100"/>
          </a:p>
          <a:p>
            <a:r>
              <a:rPr lang="zh-CN" altLang="en-US" sz="2400"/>
              <a:t>然后，按提示要求进行操作。</a:t>
            </a: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7.4  日志管理</a:t>
            </a:r>
            <a:endParaRPr lang="zh-CN" altLang="en-US"/>
          </a:p>
        </p:txBody>
      </p:sp>
      <p:sp>
        <p:nvSpPr>
          <p:cNvPr id="3" name="内容占位符 2"/>
          <p:cNvSpPr>
            <a:spLocks noGrp="1"/>
          </p:cNvSpPr>
          <p:nvPr>
            <p:ph idx="1"/>
          </p:nvPr>
        </p:nvSpPr>
        <p:spPr>
          <a:xfrm>
            <a:off x="544830" y="1844675"/>
            <a:ext cx="8409940" cy="4392295"/>
          </a:xfrm>
        </p:spPr>
        <p:txBody>
          <a:bodyPr/>
          <a:lstStyle/>
          <a:p>
            <a:r>
              <a:rPr lang="zh-CN" altLang="en-US" sz="2400"/>
              <a:t>日志的主要用途是记录系统操作的过程，它记录了系统中每周、每天、每时、每刻发生的各种各样的事情，是一个流水账。通过它，用户可以检查错误发生的原因，或者受到攻击时攻击者留下的痕迹，以便对系统行为进行跟踪、监视和统计分析。也就是说，日志主要的作用是用于审计和监测。为了保证系统的正常运行和出现故障或其它整个时分析有据，准确地记录日志是非常必要的。</a:t>
            </a:r>
            <a:endParaRPr lang="zh-CN" altLang="en-US" sz="2400"/>
          </a:p>
          <a:p>
            <a:r>
              <a:rPr lang="zh-CN" altLang="en-US" sz="2400"/>
              <a:t>现在书中所涉及的系统使用的都是rsyslog（reliable and extended syslog）日志系统，而以前使用的是syslog日志系统。</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7.4.1  journalctl与systemd日志</a:t>
            </a:r>
            <a:endParaRPr lang="zh-CN" altLang="en-US"/>
          </a:p>
        </p:txBody>
      </p:sp>
      <p:sp>
        <p:nvSpPr>
          <p:cNvPr id="3" name="内容占位符 2"/>
          <p:cNvSpPr>
            <a:spLocks noGrp="1"/>
          </p:cNvSpPr>
          <p:nvPr>
            <p:ph idx="1"/>
          </p:nvPr>
        </p:nvSpPr>
        <p:spPr>
          <a:xfrm>
            <a:off x="419100" y="1844675"/>
            <a:ext cx="8535670" cy="4392295"/>
          </a:xfrm>
        </p:spPr>
        <p:txBody>
          <a:bodyPr/>
          <a:p>
            <a:r>
              <a:rPr lang="zh-CN" altLang="en-US" sz="2400"/>
              <a:t>systemd有一个日志服务systemd-journald，记录了systemd所管理的unit的启动日志。可通过journalctl管理systemd日志，其用法为：</a:t>
            </a:r>
            <a:endParaRPr lang="zh-CN" altLang="en-US" sz="2400"/>
          </a:p>
          <a:p>
            <a:pPr lvl="1"/>
            <a:r>
              <a:rPr lang="zh-CN" altLang="en-US" sz="2100"/>
              <a:t>journalctl [options] [matches ...]</a:t>
            </a:r>
            <a:endParaRPr lang="zh-CN" altLang="en-US" sz="2100"/>
          </a:p>
          <a:p>
            <a:r>
              <a:rPr lang="zh-CN" altLang="en-US" sz="2400"/>
              <a:t>journalctl可带的参数有选项、命令或指定要匹配的内容（matches），都归纳在表7-3中。一个匹配项的格式"FIELD=VALUE"，比如_SYSTEMD_UNIT=httpd.service，这样的匹配项在命令行中可以有多个。关于systemd日志中的FIELD（域），可参考systemd.journal-fields的man手册，或通过-N或--fields进行查询。</a:t>
            </a:r>
            <a:endParaRPr lang="zh-CN" altLang="en-US" sz="2400"/>
          </a:p>
          <a:p>
            <a:r>
              <a:rPr lang="zh-CN" altLang="en-US" sz="2400"/>
              <a:t>如果不带命令行参数执行journalctl，则按默认格式显示systemd的全部日志信息。</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表7-3  journalctl的选项及命令</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755650" y="1845310"/>
          <a:ext cx="8198485" cy="4533265"/>
        </p:xfrm>
        <a:graphic>
          <a:graphicData uri="http://schemas.openxmlformats.org/drawingml/2006/table">
            <a:tbl>
              <a:tblPr firstRow="1" bandRow="1">
                <a:tableStyleId>{5940675A-B579-460E-94D1-54222C63F5DA}</a:tableStyleId>
              </a:tblPr>
              <a:tblGrid>
                <a:gridCol w="1557020"/>
                <a:gridCol w="2402840"/>
                <a:gridCol w="1663700"/>
                <a:gridCol w="2574925"/>
              </a:tblGrid>
              <a:tr h="168910">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选项或命令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描述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选项或命令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描述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5910">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--system</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显示系统日志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--user</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显示当前用户日志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fontAlgn="auto">
                        <a:buNone/>
                      </a:pPr>
                      <a:r>
                        <a:rPr lang="en-US" sz="1200" b="0">
                          <a:latin typeface="Times New Roman" panose="02020603050405020304" pitchFamily="18" charset="0"/>
                          <a:cs typeface="Times New Roman" panose="02020603050405020304" pitchFamily="18" charset="0"/>
                        </a:rPr>
                        <a:t>-S --since=DATE</a:t>
                      </a:r>
                      <a:r>
                        <a:rPr lang="en-US" sz="1200" b="0">
                          <a:latin typeface="宋体" panose="02010600030101010101" pitchFamily="2" charset="-122"/>
                          <a:ea typeface="宋体" panose="02010600030101010101" pitchFamily="2" charset="-122"/>
                          <a:cs typeface="宋体" panose="02010600030101010101" pitchFamily="2" charset="-122"/>
                        </a:rPr>
                        <a:t>TIME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指定开始时间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-U --until=DATE</a:t>
                      </a:r>
                      <a:r>
                        <a:rPr lang="en-US" sz="1200" b="0">
                          <a:latin typeface="宋体" panose="02010600030101010101" pitchFamily="2" charset="-122"/>
                          <a:ea typeface="宋体" panose="02010600030101010101" pitchFamily="2" charset="-122"/>
                          <a:cs typeface="宋体" panose="02010600030101010101" pitchFamily="2" charset="-122"/>
                        </a:rPr>
                        <a:t>TIME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指定结束时间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fontAlgn="auto">
                        <a:buNone/>
                      </a:pPr>
                      <a:r>
                        <a:rPr lang="en-US" sz="1200" b="0">
                          <a:latin typeface="Times New Roman" panose="02020603050405020304" pitchFamily="18" charset="0"/>
                          <a:cs typeface="Times New Roman" panose="02020603050405020304" pitchFamily="18" charset="0"/>
                        </a:rPr>
                        <a:t>-b --boot[=ID]</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显示本次或指定第几次启动日志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--list-boots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列启动记录及ID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305">
                <a:tc>
                  <a:txBody>
                    <a:bodyPr/>
                    <a:p>
                      <a:pPr indent="0" fontAlgn="auto">
                        <a:buNone/>
                      </a:pPr>
                      <a:r>
                        <a:rPr lang="en-US" sz="1200" b="0">
                          <a:latin typeface="Times New Roman" panose="02020603050405020304" pitchFamily="18" charset="0"/>
                          <a:cs typeface="Times New Roman" panose="02020603050405020304" pitchFamily="18" charset="0"/>
                        </a:rPr>
                        <a:t>-k --dmesg </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显示内核日志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-u --unit=UNIT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显示指定UNIT的日志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8455">
                <a:tc>
                  <a:txBody>
                    <a:bodyPr/>
                    <a:p>
                      <a:pPr indent="0" fontAlgn="auto">
                        <a:buNone/>
                      </a:pPr>
                      <a:r>
                        <a:rPr lang="en-US" sz="1200" b="0">
                          <a:latin typeface="Times New Roman" panose="02020603050405020304" pitchFamily="18" charset="0"/>
                          <a:cs typeface="Times New Roman" panose="02020603050405020304" pitchFamily="18" charset="0"/>
                        </a:rPr>
                        <a:t>-p --priority=RANGE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显示指定级别的日志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-n --lines[=INT]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指定分页屏的行数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fontAlgn="auto">
                        <a:buNone/>
                      </a:pPr>
                      <a:r>
                        <a:rPr lang="en-US" sz="1200" b="0">
                          <a:latin typeface="Times New Roman" panose="02020603050405020304" pitchFamily="18" charset="0"/>
                          <a:cs typeface="Times New Roman" panose="02020603050405020304" pitchFamily="18" charset="0"/>
                        </a:rPr>
                        <a:t>-g --grep=PATTN</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显示与PATTN匹配的信息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--case-sensitive[=BOOL]</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大小写敏感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fontAlgn="auto">
                        <a:buNone/>
                      </a:pPr>
                      <a:r>
                        <a:rPr lang="en-US" sz="1200" b="0">
                          <a:latin typeface="Times New Roman" panose="02020603050405020304" pitchFamily="18" charset="0"/>
                          <a:cs typeface="Times New Roman" panose="02020603050405020304" pitchFamily="18" charset="0"/>
                        </a:rPr>
                        <a:t>-r --reverse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逆序显示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-o --output=</a:t>
                      </a:r>
                      <a:r>
                        <a:rPr lang="en-US" sz="1200" b="0">
                          <a:latin typeface="宋体" panose="02010600030101010101" pitchFamily="2" charset="-122"/>
                          <a:ea typeface="宋体" panose="02010600030101010101" pitchFamily="2" charset="-122"/>
                          <a:cs typeface="宋体" panose="02010600030101010101" pitchFamily="2" charset="-122"/>
                        </a:rPr>
                        <a:t>MODE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按指定MODE显示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fontAlgn="auto">
                        <a:buNone/>
                      </a:pPr>
                      <a:r>
                        <a:rPr lang="en-US" sz="1200" b="0">
                          <a:latin typeface="Times New Roman" panose="02020603050405020304" pitchFamily="18" charset="0"/>
                          <a:cs typeface="Times New Roman" panose="02020603050405020304" pitchFamily="18" charset="0"/>
                        </a:rPr>
                        <a:t>--output-fields=LIST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以</a:t>
                      </a:r>
                      <a:r>
                        <a:rPr lang="en-US" sz="1200" b="0">
                          <a:latin typeface="Times New Roman" panose="02020603050405020304" pitchFamily="18" charset="0"/>
                          <a:cs typeface="Times New Roman" panose="02020603050405020304" pitchFamily="18" charset="0"/>
                        </a:rPr>
                        <a:t>verbose/export/json</a:t>
                      </a:r>
                      <a:r>
                        <a:rPr lang="en-US" sz="1200" b="0">
                          <a:latin typeface="宋体" panose="02010600030101010101" pitchFamily="2" charset="-122"/>
                          <a:ea typeface="宋体" panose="02010600030101010101" pitchFamily="2" charset="-122"/>
                          <a:cs typeface="宋体" panose="02010600030101010101" pitchFamily="2" charset="-122"/>
                        </a:rPr>
                        <a:t>显示指定域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--utc</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时间使用UTC格式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fontAlgn="auto">
                        <a:buNone/>
                      </a:pPr>
                      <a:r>
                        <a:rPr lang="en-US" sz="1200" b="0">
                          <a:latin typeface="Times New Roman" panose="02020603050405020304" pitchFamily="18" charset="0"/>
                          <a:cs typeface="Times New Roman" panose="02020603050405020304" pitchFamily="18" charset="0"/>
                        </a:rPr>
                        <a:t>-x --catalog</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添加信息解释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-q --quiet </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安装方式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7820">
                <a:tc>
                  <a:txBody>
                    <a:bodyPr/>
                    <a:p>
                      <a:pPr indent="0" fontAlgn="auto">
                        <a:buNone/>
                      </a:pPr>
                      <a:r>
                        <a:rPr lang="en-US" sz="1200" b="0">
                          <a:latin typeface="Times New Roman" panose="02020603050405020304" pitchFamily="18" charset="0"/>
                          <a:cs typeface="Times New Roman" panose="02020603050405020304" pitchFamily="18" charset="0"/>
                        </a:rPr>
                        <a:t>-e, --pager-end</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立即结束分页工具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-m, --merge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交错显示所有可用条目（包括远程）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p>
                      <a:pPr indent="0" fontAlgn="auto">
                        <a:buNone/>
                      </a:pPr>
                      <a:r>
                        <a:rPr lang="en-US" sz="1200" b="0">
                          <a:latin typeface="Times New Roman" panose="02020603050405020304" pitchFamily="18" charset="0"/>
                          <a:cs typeface="Times New Roman" panose="02020603050405020304" pitchFamily="18" charset="0"/>
                        </a:rPr>
                        <a:t>-a --all</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所有域（很长或包含不可显字符）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--no-full</a:t>
                      </a:r>
                      <a:r>
                        <a:rPr lang="en-US" sz="1200" b="0">
                          <a:latin typeface="宋体" panose="02010600030101010101" pitchFamily="2" charset="-122"/>
                          <a:ea typeface="宋体" panose="02010600030101010101" pitchFamily="2" charset="-122"/>
                          <a:cs typeface="宋体" panose="02010600030101010101" pitchFamily="2" charset="-122"/>
                        </a:rPr>
                        <a:t>/--full, -l</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非全域/全域(默认)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3365">
                <a:tc>
                  <a:txBody>
                    <a:bodyPr/>
                    <a:p>
                      <a:pPr indent="0" fontAlgn="auto">
                        <a:buNone/>
                      </a:pPr>
                      <a:r>
                        <a:rPr lang="en-US" sz="1200" b="0">
                          <a:latin typeface="Times New Roman" panose="02020603050405020304" pitchFamily="18" charset="0"/>
                          <a:cs typeface="Times New Roman" panose="02020603050405020304" pitchFamily="18" charset="0"/>
                        </a:rPr>
                        <a:t>-f --follow</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跟踪模式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--no-tail</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显示所有行（跟踪模式时也这样）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1940">
                <a:tc>
                  <a:txBody>
                    <a:bodyPr/>
                    <a:p>
                      <a:pPr indent="0" fontAlgn="auto">
                        <a:buNone/>
                      </a:pPr>
                      <a:r>
                        <a:rPr lang="en-US" sz="1200" b="0">
                          <a:latin typeface="Times New Roman" panose="02020603050405020304" pitchFamily="18" charset="0"/>
                          <a:cs typeface="Times New Roman" panose="02020603050405020304" pitchFamily="18" charset="0"/>
                        </a:rPr>
                        <a:t>-N --fields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显示所有可用域名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-F --field=FIELD</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显示指定的域的所有值</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p>
                      <a:pPr indent="0" fontAlgn="auto">
                        <a:buNone/>
                      </a:pPr>
                      <a:r>
                        <a:rPr lang="en-US" sz="1200" b="0">
                          <a:latin typeface="Times New Roman" panose="02020603050405020304" pitchFamily="18" charset="0"/>
                          <a:cs typeface="Times New Roman" panose="02020603050405020304" pitchFamily="18" charset="0"/>
                        </a:rPr>
                        <a:t>--disk-usage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显示日志文件的大小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--vacuum-size=BYTES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将日志大小限制在</a:t>
                      </a:r>
                      <a:r>
                        <a:rPr lang="en-US" sz="1200" b="0">
                          <a:latin typeface="Times New Roman" panose="02020603050405020304" pitchFamily="18" charset="0"/>
                          <a:cs typeface="Times New Roman" panose="02020603050405020304" pitchFamily="18" charset="0"/>
                        </a:rPr>
                        <a:t>BYTES</a:t>
                      </a:r>
                      <a:r>
                        <a:rPr lang="en-US" sz="1200" b="0">
                          <a:latin typeface="宋体" panose="02010600030101010101" pitchFamily="2" charset="-122"/>
                          <a:ea typeface="宋体" panose="02010600030101010101" pitchFamily="2" charset="-122"/>
                          <a:cs typeface="宋体" panose="02010600030101010101" pitchFamily="2" charset="-122"/>
                        </a:rPr>
                        <a:t>以下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fontAlgn="auto">
                        <a:buNone/>
                      </a:pPr>
                      <a:r>
                        <a:rPr lang="en-US" sz="1200" b="0">
                          <a:latin typeface="Times New Roman" panose="02020603050405020304" pitchFamily="18" charset="0"/>
                          <a:cs typeface="Times New Roman" panose="02020603050405020304" pitchFamily="18" charset="0"/>
                        </a:rPr>
                        <a:t>--vacuum-files=INT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限制日志文件个数为INT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--vacuum-time=TIME</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删除</a:t>
                      </a:r>
                      <a:r>
                        <a:rPr lang="en-US" sz="1200" b="0">
                          <a:latin typeface="Times New Roman" panose="02020603050405020304" pitchFamily="18" charset="0"/>
                          <a:cs typeface="Times New Roman" panose="02020603050405020304" pitchFamily="18" charset="0"/>
                        </a:rPr>
                        <a:t>TIME</a:t>
                      </a:r>
                      <a:r>
                        <a:rPr lang="en-US" sz="1200" b="0">
                          <a:latin typeface="宋体" panose="02010600030101010101" pitchFamily="2" charset="-122"/>
                          <a:ea typeface="宋体" panose="02010600030101010101" pitchFamily="2" charset="-122"/>
                          <a:cs typeface="宋体" panose="02010600030101010101" pitchFamily="2" charset="-122"/>
                        </a:rPr>
                        <a:t>之前的日志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8910">
                <a:tc>
                  <a:txBody>
                    <a:bodyPr/>
                    <a:p>
                      <a:pPr indent="0" fontAlgn="auto">
                        <a:buNone/>
                      </a:pPr>
                      <a:r>
                        <a:rPr lang="en-US" sz="1200" b="0">
                          <a:latin typeface="Times New Roman" panose="02020603050405020304" pitchFamily="18" charset="0"/>
                          <a:cs typeface="Times New Roman" panose="02020603050405020304" pitchFamily="18" charset="0"/>
                        </a:rPr>
                        <a:t>--header</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显示日志头信息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Times New Roman" panose="02020603050405020304" pitchFamily="18" charset="0"/>
                          <a:cs typeface="Times New Roman" panose="02020603050405020304" pitchFamily="18" charset="0"/>
                        </a:rPr>
                        <a:t>-h --help </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200" b="0">
                          <a:latin typeface="宋体" panose="02010600030101010101" pitchFamily="2" charset="-122"/>
                          <a:ea typeface="宋体" panose="02010600030101010101" pitchFamily="2" charset="-122"/>
                          <a:cs typeface="宋体" panose="02010600030101010101" pitchFamily="2" charset="-122"/>
                        </a:rPr>
                        <a:t>帮助</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journalctl用于systemd日志阅读</a:t>
            </a:r>
            <a:endParaRPr lang="zh-CN" altLang="en-US"/>
          </a:p>
        </p:txBody>
      </p:sp>
      <p:sp>
        <p:nvSpPr>
          <p:cNvPr id="3" name="内容占位符 2"/>
          <p:cNvSpPr>
            <a:spLocks noGrp="1"/>
          </p:cNvSpPr>
          <p:nvPr>
            <p:ph idx="1"/>
          </p:nvPr>
        </p:nvSpPr>
        <p:spPr/>
        <p:txBody>
          <a:bodyPr/>
          <a:p>
            <a:r>
              <a:rPr lang="zh-CN" altLang="en-US" sz="2000"/>
              <a:t># journalctl 		</a:t>
            </a:r>
            <a:r>
              <a:rPr lang="en-US" altLang="zh-CN" sz="2000"/>
              <a:t>	</a:t>
            </a:r>
            <a:r>
              <a:rPr lang="zh-CN" altLang="en-US" sz="2000"/>
              <a:t># 显示所有日志信息</a:t>
            </a:r>
            <a:endParaRPr lang="zh-CN" altLang="en-US" sz="2000"/>
          </a:p>
          <a:p>
            <a:r>
              <a:rPr lang="zh-CN" altLang="en-US" sz="2000"/>
              <a:t># journalctl -k 		# 显示内核日志信息</a:t>
            </a:r>
            <a:endParaRPr lang="zh-CN" altLang="en-US" sz="2000"/>
          </a:p>
          <a:p>
            <a:r>
              <a:rPr lang="zh-CN" altLang="en-US" sz="2000"/>
              <a:t># journalctl -F PRIORITY 	# 显示所有日志级别</a:t>
            </a:r>
            <a:endParaRPr lang="zh-CN" altLang="en-US" sz="2000"/>
          </a:p>
          <a:p>
            <a:r>
              <a:rPr lang="zh-CN" altLang="en-US" sz="2000"/>
              <a:t># journalctl -N 		# 显示所有可用域</a:t>
            </a:r>
            <a:endParaRPr lang="zh-CN" altLang="en-US" sz="2000"/>
          </a:p>
          <a:p>
            <a:r>
              <a:rPr lang="zh-CN" altLang="en-US" sz="2000"/>
              <a:t># journalctl _SYSTEMD_UNIT=crond.service # _SYSTEMD_UNIT域值为crond.service的信息</a:t>
            </a:r>
            <a:endParaRPr lang="zh-CN" altLang="en-US" sz="2000"/>
          </a:p>
          <a:p>
            <a:r>
              <a:rPr lang="zh-CN" altLang="en-US" sz="2000"/>
              <a:t># journalctl --list-boots 	＃显示启动记录</a:t>
            </a:r>
            <a:endParaRPr lang="zh-CN" altLang="en-US" sz="2000"/>
          </a:p>
          <a:p>
            <a:r>
              <a:rPr lang="zh-CN" altLang="en-US" sz="2000"/>
              <a:t># journalctl -b -1 	</a:t>
            </a:r>
            <a:r>
              <a:rPr lang="en-US" altLang="zh-CN" sz="2000"/>
              <a:t>	</a:t>
            </a:r>
            <a:r>
              <a:rPr lang="zh-CN" altLang="en-US" sz="2000"/>
              <a:t># 显示最后一次启动日志</a:t>
            </a:r>
            <a:endParaRPr lang="zh-CN" altLang="en-US" sz="2000"/>
          </a:p>
          <a:p>
            <a:r>
              <a:rPr lang="zh-CN" altLang="en-US" sz="2000"/>
              <a:t># journalctl -b 0 		# 显示本次启动日志</a:t>
            </a:r>
            <a:endParaRPr lang="zh-CN" altLang="en-US" sz="2000"/>
          </a:p>
          <a:p>
            <a:r>
              <a:rPr lang="zh-CN" altLang="en-US" sz="2000"/>
              <a:t># journalctl --since "2020-12-26" --until "2020-12-30 03:00"</a:t>
            </a:r>
            <a:endParaRPr lang="zh-CN" altLang="en-US" sz="2000"/>
          </a:p>
          <a:p>
            <a:r>
              <a:rPr lang="zh-CN" altLang="en-US" sz="2000"/>
              <a:t># journalctl -p err 	</a:t>
            </a:r>
            <a:r>
              <a:rPr lang="en-US" altLang="zh-CN" sz="2000"/>
              <a:t>	</a:t>
            </a:r>
            <a:r>
              <a:rPr lang="zh-CN" altLang="en-US" sz="2000"/>
              <a:t># 显示err级日志信息</a:t>
            </a:r>
            <a:endParaRPr lang="zh-CN" altLang="en-US" sz="2000"/>
          </a:p>
          <a:p>
            <a:r>
              <a:rPr lang="zh-CN" altLang="en-US" sz="2000"/>
              <a:t># journalctl -xe 		# 显示解释信息的退出</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3．交换区</a:t>
            </a:r>
            <a:endParaRPr lang="zh-CN" altLang="en-US"/>
          </a:p>
        </p:txBody>
      </p:sp>
      <p:sp>
        <p:nvSpPr>
          <p:cNvPr id="3" name="内容占位符 2"/>
          <p:cNvSpPr>
            <a:spLocks noGrp="1"/>
          </p:cNvSpPr>
          <p:nvPr>
            <p:ph idx="1"/>
          </p:nvPr>
        </p:nvSpPr>
        <p:spPr>
          <a:xfrm>
            <a:off x="542925" y="1844675"/>
            <a:ext cx="8411845" cy="4392295"/>
          </a:xfrm>
        </p:spPr>
        <p:txBody>
          <a:bodyPr/>
          <a:lstStyle/>
          <a:p>
            <a:r>
              <a:rPr lang="zh-CN" altLang="en-US" sz="2400"/>
              <a:t>交换区是Linux系统用于动态扩充内存的，安装时可以不指定，但是为了保证安装的成功率，建议设置独立的交换区。这个用于交换区的独立分区可是任何形式的分区，大小可参考实际物理内存来确定。对于8GB内存以下的系统，建议交换区大小为物理内存的1.5～2.5倍，或再大一点；对于内存为8GB或以上者，可与内存容量相等，或小于物理内存。</a:t>
            </a:r>
            <a:endParaRPr lang="zh-CN" altLang="en-US" sz="2400"/>
          </a:p>
          <a:p>
            <a:r>
              <a:rPr lang="zh-CN" altLang="en-US" sz="2400"/>
              <a:t>不论是否指定了交换区，系统安装成功后，在运行时都是需要交换区的。若未指定交换区，则系统会在自己的根分区上找一块连续的区域用作交换区，此时交换区会占用系统根分区空间。</a:t>
            </a:r>
            <a:endParaRPr lang="zh-CN" altLang="en-US" sz="2400"/>
          </a:p>
          <a:p>
            <a:r>
              <a:rPr lang="zh-CN" altLang="en-US" sz="2400"/>
              <a:t>系统安装完毕后，交换区还可以被扩展或更换，请参见交换区管理部分内容。</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7.4.2  日志系统</a:t>
            </a:r>
            <a:endParaRPr lang="zh-CN" altLang="en-US"/>
          </a:p>
        </p:txBody>
      </p:sp>
      <p:sp>
        <p:nvSpPr>
          <p:cNvPr id="3" name="内容占位符 2"/>
          <p:cNvSpPr>
            <a:spLocks noGrp="1"/>
          </p:cNvSpPr>
          <p:nvPr>
            <p:ph idx="1"/>
          </p:nvPr>
        </p:nvSpPr>
        <p:spPr/>
        <p:txBody>
          <a:bodyPr/>
          <a:lstStyle/>
          <a:p>
            <a:r>
              <a:rPr lang="zh-CN" altLang="en-US" sz="2400"/>
              <a:t>Linux系统的日志由两个主要的子系统组成。</a:t>
            </a:r>
            <a:endParaRPr lang="zh-CN" altLang="en-US" sz="2400"/>
          </a:p>
          <a:p>
            <a:r>
              <a:rPr lang="zh-CN" altLang="en-US" sz="2400"/>
              <a:t>（1）登录日志：由login等产生并更新。文件有wtmp、btmp和lastlog等，使系统管理员能够跟踪谁在何时、何地登录和使用系统。</a:t>
            </a:r>
            <a:endParaRPr lang="zh-CN" altLang="en-US" sz="2400"/>
          </a:p>
          <a:p>
            <a:r>
              <a:rPr lang="zh-CN" altLang="en-US" sz="2400"/>
              <a:t>（2）系统日志：由rsyslogd实施（另一版本为syslogd）。各种系统守候进程、用户程序和内核通过，rsyslog向/var/log/messages等日志文件报告值得注意的事件。</a:t>
            </a:r>
            <a:endParaRPr lang="zh-CN" altLang="en-US" sz="2400"/>
          </a:p>
          <a:p>
            <a:r>
              <a:rPr lang="zh-CN" altLang="en-US" sz="2400"/>
              <a:t>另外，有许多像HTTP和FTP这样提供网络服务的服务器或应用程序也都记录有详细的工作日志，而sar、iostat等则记录系统的CPU、I/O等系统活动情况。</a:t>
            </a:r>
            <a:endParaRPr lang="zh-CN" altLang="en-US" sz="2400"/>
          </a:p>
          <a:p>
            <a:r>
              <a:rPr lang="zh-CN" altLang="en-US" sz="2400"/>
              <a:t>rsyslog系统日志的守候进程为rsyslogd，服务名为rsyslog.service。</a:t>
            </a: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2．日志配置文件</a:t>
            </a:r>
            <a:endParaRPr lang="zh-CN" altLang="en-US"/>
          </a:p>
        </p:txBody>
      </p:sp>
      <p:sp>
        <p:nvSpPr>
          <p:cNvPr id="3" name="内容占位符 2"/>
          <p:cNvSpPr>
            <a:spLocks noGrp="1"/>
          </p:cNvSpPr>
          <p:nvPr>
            <p:ph idx="1"/>
          </p:nvPr>
        </p:nvSpPr>
        <p:spPr>
          <a:xfrm>
            <a:off x="652145" y="1844675"/>
            <a:ext cx="8302625" cy="4392295"/>
          </a:xfrm>
        </p:spPr>
        <p:txBody>
          <a:bodyPr/>
          <a:lstStyle/>
          <a:p>
            <a:r>
              <a:rPr lang="zh-CN" altLang="en-US" sz="2000"/>
              <a:t>/etc/rsyslog.conf为rsyslogd的主配置文件，它规定系统中需要监视的事件和记录相应的日志位置，描述未尽部分存放在/etc/rsyslog.d的子配置文件中。为了对日志统一管理，系统的各种日志文件存放在/var/log目录内。管理员可以通过编辑配置文件的办法来影响系统日志的行为。</a:t>
            </a:r>
            <a:endParaRPr lang="zh-CN" altLang="en-US" sz="2000"/>
          </a:p>
          <a:p>
            <a:r>
              <a:rPr lang="zh-CN" altLang="en-US" sz="2000"/>
              <a:t>日志配置文件每一有效行的格式如下：</a:t>
            </a:r>
            <a:endParaRPr lang="zh-CN" altLang="en-US" sz="2000"/>
          </a:p>
          <a:p>
            <a:pPr lvl="1"/>
            <a:r>
              <a:rPr lang="zh-CN" altLang="en-US" sz="1750"/>
              <a:t>选择  动作</a:t>
            </a:r>
            <a:endParaRPr lang="zh-CN" altLang="en-US" sz="1750"/>
          </a:p>
          <a:p>
            <a:r>
              <a:rPr lang="zh-CN" altLang="en-US" sz="2000"/>
              <a:t>可以进一步解释为：</a:t>
            </a:r>
            <a:endParaRPr lang="zh-CN" altLang="en-US" sz="2000"/>
          </a:p>
          <a:p>
            <a:pPr lvl="1"/>
            <a:r>
              <a:rPr lang="zh-CN" altLang="en-US" sz="1750"/>
              <a:t>功能.级别 动作</a:t>
            </a:r>
            <a:endParaRPr lang="zh-CN" altLang="en-US" sz="1750"/>
          </a:p>
          <a:p>
            <a:r>
              <a:rPr lang="zh-CN" altLang="en-US" sz="2000"/>
              <a:t>功能、级别和动作的意义参见表7-4。在“功能”和“级别”部分均可使用配置符“*”表示所有允许的值。在配置文件中的一个有效行的选择部分可以是用分号连接的多个“功能.级别”对的组合。</a:t>
            </a:r>
            <a:endParaRPr lang="zh-CN" altLang="en-US" sz="2000"/>
          </a:p>
          <a:p>
            <a:r>
              <a:rPr lang="zh-CN" altLang="en-US" sz="2000"/>
              <a:t>可通过阅读rsyslog.conf手册页做深入了解。</a:t>
            </a:r>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功能、级别和动作的意义</a:t>
            </a:r>
            <a:endParaRPr lang="zh-CN" altLang="en-US"/>
          </a:p>
        </p:txBody>
      </p:sp>
      <p:sp>
        <p:nvSpPr>
          <p:cNvPr id="3" name="内容占位符 2"/>
          <p:cNvSpPr>
            <a:spLocks noGrp="1"/>
          </p:cNvSpPr>
          <p:nvPr>
            <p:ph idx="1"/>
          </p:nvPr>
        </p:nvSpPr>
        <p:spPr/>
        <p:txBody>
          <a:bodyPr/>
          <a:lstStyle/>
          <a:p>
            <a:r>
              <a:rPr lang="zh-CN" altLang="en-US" sz="2800"/>
              <a:t>功能、级别和动作的意义如表7-5所示。</a:t>
            </a:r>
            <a:endParaRPr lang="zh-CN" altLang="en-US" sz="2800"/>
          </a:p>
          <a:p>
            <a:r>
              <a:rPr lang="zh-CN" altLang="en-US" sz="2800"/>
              <a:t>其中</a:t>
            </a:r>
            <a:r>
              <a:rPr lang="en-US" altLang="zh-CN" sz="2800"/>
              <a:t>“</a:t>
            </a:r>
            <a:r>
              <a:rPr lang="zh-CN" altLang="en-US" sz="2800"/>
              <a:t>功能</a:t>
            </a:r>
            <a:r>
              <a:rPr lang="en-US" altLang="zh-CN" sz="2800"/>
              <a:t>”</a:t>
            </a:r>
            <a:r>
              <a:rPr lang="zh-CN" altLang="en-US" sz="2800"/>
              <a:t>是执行各种功能的程序，比如authpriv	、cron、daemon、ftp、kern、lpr和mail等。</a:t>
            </a:r>
            <a:endParaRPr lang="zh-CN" altLang="en-US" sz="2800"/>
          </a:p>
          <a:p>
            <a:r>
              <a:rPr lang="en-US" altLang="zh-CN" sz="2800"/>
              <a:t>“级</a:t>
            </a:r>
            <a:r>
              <a:rPr lang="zh-CN" altLang="en-US" sz="2800"/>
              <a:t>别</a:t>
            </a:r>
            <a:r>
              <a:rPr lang="en-US" altLang="zh-CN" sz="2800"/>
              <a:t>”</a:t>
            </a:r>
            <a:r>
              <a:rPr lang="zh-CN" altLang="en-US" sz="2800"/>
              <a:t>是指</a:t>
            </a:r>
            <a:r>
              <a:rPr lang="en-US" altLang="zh-CN" sz="2800"/>
              <a:t>“</a:t>
            </a:r>
            <a:r>
              <a:rPr lang="zh-CN" altLang="en-US" sz="2800"/>
              <a:t>错误</a:t>
            </a:r>
            <a:r>
              <a:rPr lang="en-US" altLang="zh-CN" sz="2800"/>
              <a:t>”</a:t>
            </a:r>
            <a:r>
              <a:rPr lang="zh-CN" altLang="en-US" sz="2800"/>
              <a:t>的级别：比如alert	需要立即引起注意并采取措施的情况crit、debug、emerg、err、info、none、notice和warning等。</a:t>
            </a:r>
            <a:endParaRPr lang="zh-CN" altLang="en-US" sz="2800"/>
          </a:p>
          <a:p>
            <a:r>
              <a:rPr lang="en-US" altLang="zh-CN" sz="2800"/>
              <a:t>“动作”</a:t>
            </a:r>
            <a:r>
              <a:rPr lang="zh-CN" altLang="en-US" sz="2800"/>
              <a:t>是指对某功能键程序的</a:t>
            </a:r>
            <a:r>
              <a:rPr lang="en-US" altLang="zh-CN" sz="2800"/>
              <a:t>“</a:t>
            </a:r>
            <a:r>
              <a:rPr lang="zh-CN" altLang="en-US" sz="2800"/>
              <a:t>错误</a:t>
            </a:r>
            <a:r>
              <a:rPr lang="en-US" altLang="zh-CN" sz="2800"/>
              <a:t>”</a:t>
            </a:r>
            <a:r>
              <a:rPr lang="zh-CN" altLang="en-US" sz="2800"/>
              <a:t>应采取的措施，比如file、主机名和用户名。</a:t>
            </a:r>
            <a:endParaRPr lang="zh-CN" altLang="en-US" sz="2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3．配置示例</a:t>
            </a:r>
            <a:endParaRPr lang="zh-CN" altLang="en-US"/>
          </a:p>
        </p:txBody>
      </p:sp>
      <p:sp>
        <p:nvSpPr>
          <p:cNvPr id="3" name="内容占位符 2"/>
          <p:cNvSpPr>
            <a:spLocks noGrp="1"/>
          </p:cNvSpPr>
          <p:nvPr>
            <p:ph idx="1"/>
          </p:nvPr>
        </p:nvSpPr>
        <p:spPr>
          <a:xfrm>
            <a:off x="460375" y="1844675"/>
            <a:ext cx="8682990" cy="4392295"/>
          </a:xfrm>
        </p:spPr>
        <p:txBody>
          <a:bodyPr/>
          <a:lstStyle/>
          <a:p>
            <a:r>
              <a:rPr lang="zh-CN" altLang="en-US" sz="2000"/>
              <a:t>（1）除内核信息外，将所有critical信息写到日志文件/var/log/critical上</a:t>
            </a:r>
            <a:endParaRPr lang="zh-CN" altLang="en-US" sz="2000"/>
          </a:p>
          <a:p>
            <a:r>
              <a:rPr lang="zh-CN" altLang="en-US" sz="2000"/>
              <a:t>*.=crit;kern.none			/var/log/critical</a:t>
            </a:r>
            <a:endParaRPr lang="zh-CN" altLang="en-US" sz="2000"/>
          </a:p>
          <a:p>
            <a:r>
              <a:rPr lang="zh-CN" altLang="en-US" sz="2000"/>
              <a:t>（2）除了mail、news、authpriv和cron外，将info或更高级别的信息送到/var/log/messages上</a:t>
            </a:r>
            <a:endParaRPr lang="zh-CN" altLang="en-US" sz="2000"/>
          </a:p>
          <a:p>
            <a:r>
              <a:rPr lang="zh-CN" altLang="en-US" sz="2000"/>
              <a:t>*.info;mail.none;news.none;authpriv.none;cron.none /var/log/messages</a:t>
            </a:r>
            <a:endParaRPr lang="zh-CN" altLang="en-US" sz="2000"/>
          </a:p>
          <a:p>
            <a:r>
              <a:rPr lang="zh-CN" altLang="en-US" sz="2000"/>
              <a:t>（3）将mail系统信息记录到/var/log/maillog</a:t>
            </a:r>
            <a:endParaRPr lang="zh-CN" altLang="en-US" sz="2000"/>
          </a:p>
          <a:p>
            <a:r>
              <a:rPr lang="zh-CN" altLang="en-US" sz="2000"/>
              <a:t>mail.*				/var/log/maillog</a:t>
            </a:r>
            <a:endParaRPr lang="zh-CN" altLang="en-US" sz="2000"/>
          </a:p>
          <a:p>
            <a:r>
              <a:rPr lang="zh-CN" altLang="en-US" sz="2000"/>
              <a:t>（4）将所有emerg信息以wall的形式发送给系统内的所有登录用户</a:t>
            </a:r>
            <a:endParaRPr lang="zh-CN" altLang="en-US" sz="2000"/>
          </a:p>
          <a:p>
            <a:r>
              <a:rPr lang="zh-CN" altLang="en-US" sz="2000"/>
              <a:t>*.=emerg				*</a:t>
            </a:r>
            <a:endParaRPr lang="zh-CN" altLang="en-US" sz="2000"/>
          </a:p>
          <a:p>
            <a:r>
              <a:rPr lang="zh-CN" altLang="en-US" sz="2000"/>
              <a:t>（5）将所有日志信息送往主机loghost</a:t>
            </a:r>
            <a:endParaRPr lang="zh-CN" altLang="en-US" sz="2000"/>
          </a:p>
          <a:p>
            <a:r>
              <a:rPr lang="zh-CN" altLang="en-US" sz="2000"/>
              <a:t>*.*					@loghost</a:t>
            </a:r>
            <a:endParaRPr lang="zh-C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7.4.3  常见日志文件及阅读</a:t>
            </a:r>
            <a:endParaRPr lang="zh-CN" altLang="en-US"/>
          </a:p>
        </p:txBody>
      </p:sp>
      <p:sp>
        <p:nvSpPr>
          <p:cNvPr id="3" name="内容占位符 2"/>
          <p:cNvSpPr>
            <a:spLocks noGrp="1"/>
          </p:cNvSpPr>
          <p:nvPr>
            <p:ph idx="1"/>
          </p:nvPr>
        </p:nvSpPr>
        <p:spPr/>
        <p:txBody>
          <a:bodyPr/>
          <a:lstStyle/>
          <a:p>
            <a:r>
              <a:rPr lang="zh-CN" altLang="en-US" sz="2400"/>
              <a:t>1．常见日志文件</a:t>
            </a:r>
            <a:endParaRPr lang="zh-CN" altLang="en-US" sz="2400"/>
          </a:p>
          <a:p>
            <a:r>
              <a:rPr lang="zh-CN" altLang="en-US" sz="2400"/>
              <a:t>日志文件的名字和位置由配置文件决定，通常存放在/var/log目录内。常见的日志文件如表7-5所示。</a:t>
            </a:r>
            <a:endParaRPr lang="zh-CN" altLang="en-US" sz="2400"/>
          </a:p>
        </p:txBody>
      </p:sp>
      <p:graphicFrame>
        <p:nvGraphicFramePr>
          <p:cNvPr id="6" name="表格 5"/>
          <p:cNvGraphicFramePr/>
          <p:nvPr>
            <p:custDataLst>
              <p:tags r:id="rId1"/>
            </p:custDataLst>
          </p:nvPr>
        </p:nvGraphicFramePr>
        <p:xfrm>
          <a:off x="1033145" y="3206750"/>
          <a:ext cx="7345045" cy="3181350"/>
        </p:xfrm>
        <a:graphic>
          <a:graphicData uri="http://schemas.openxmlformats.org/drawingml/2006/table">
            <a:tbl>
              <a:tblPr firstRow="1" bandRow="1">
                <a:tableStyleId>{5940675A-B579-460E-94D1-54222C63F5DA}</a:tableStyleId>
              </a:tblPr>
              <a:tblGrid>
                <a:gridCol w="1527810"/>
                <a:gridCol w="1304290"/>
                <a:gridCol w="4512945"/>
              </a:tblGrid>
              <a:tr h="318135">
                <a:tc>
                  <a:txBody>
                    <a:bodyPr/>
                    <a:p>
                      <a:pPr indent="0" algn="ctr">
                        <a:buNone/>
                      </a:pPr>
                      <a:r>
                        <a:rPr lang="en-US" sz="2000" b="0">
                          <a:latin typeface="Times New Roman" panose="02020603050405020304" pitchFamily="18" charset="0"/>
                          <a:ea typeface="宋体" panose="02010600030101010101" pitchFamily="2" charset="-122"/>
                          <a:cs typeface="宋体" panose="02010600030101010101" pitchFamily="2" charset="-122"/>
                        </a:rPr>
                        <a:t>日志类型</a:t>
                      </a:r>
                      <a:endParaRPr lang="en-US" altLang="en-US" sz="20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文 件 名</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说    明</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boot</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boot.log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系统启动日志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cron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cron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守候进程crond日志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dmesg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dmesg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内核启动日志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lastlog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lastlog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系统info信息</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mail</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maillog</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senadmail日志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*.info</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messages</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系统info信息，系统日志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authpriv</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secure</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系统认证信息，安全日志</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cs typeface="Times New Roman" panose="02020603050405020304" pitchFamily="18" charset="0"/>
                        </a:rPr>
                        <a:t>login</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wtmp</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用户登录和退出信息</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lastb</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ea typeface="宋体" panose="02010600030101010101" pitchFamily="2" charset="-122"/>
                          <a:cs typeface="Times New Roman" panose="02020603050405020304" pitchFamily="18" charset="0"/>
                        </a:rPr>
                        <a:t>btmp</a:t>
                      </a:r>
                      <a:endParaRPr lang="en-US" altLang="en-US" sz="20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Times New Roman" panose="02020603050405020304" pitchFamily="18" charset="0"/>
                          <a:cs typeface="Times New Roman" panose="02020603050405020304" pitchFamily="18" charset="0"/>
                        </a:rPr>
                        <a:t>试图登录系统但未成功者的信息</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2．日志阅读</a:t>
            </a:r>
            <a:endParaRPr lang="zh-CN" altLang="en-US"/>
          </a:p>
        </p:txBody>
      </p:sp>
      <p:sp>
        <p:nvSpPr>
          <p:cNvPr id="3" name="内容占位符 2"/>
          <p:cNvSpPr>
            <a:spLocks noGrp="1"/>
          </p:cNvSpPr>
          <p:nvPr>
            <p:ph idx="1"/>
          </p:nvPr>
        </p:nvSpPr>
        <p:spPr/>
        <p:txBody>
          <a:bodyPr/>
          <a:lstStyle/>
          <a:p>
            <a:r>
              <a:rPr lang="zh-CN" altLang="en-US"/>
              <a:t>有两种形式的日志文件：纯文本文件和非文本文件。对于纯文本型的日志文件可使用文本编辑与查看工具进行阅读，比如vi、head、tail、less、grep或gedit等；而对于非文本日志文件则需要使用专用工具来阅读。</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1）文本型日志文件阅读</a:t>
            </a:r>
            <a:endParaRPr lang="zh-CN" altLang="en-US"/>
          </a:p>
        </p:txBody>
      </p:sp>
      <p:sp>
        <p:nvSpPr>
          <p:cNvPr id="3" name="内容占位符 2"/>
          <p:cNvSpPr>
            <a:spLocks noGrp="1"/>
          </p:cNvSpPr>
          <p:nvPr>
            <p:ph idx="1"/>
          </p:nvPr>
        </p:nvSpPr>
        <p:spPr/>
        <p:txBody>
          <a:bodyPr/>
          <a:lstStyle/>
          <a:p>
            <a:r>
              <a:rPr lang="zh-CN" altLang="en-US" sz="2400"/>
              <a:t>除内核启动日志dmesg等少数日志文件外，一般文本型日志文件的格式为每行一条信息，每个信息由4个域组成。</a:t>
            </a:r>
            <a:endParaRPr lang="zh-CN" altLang="en-US" sz="2400"/>
          </a:p>
          <a:p>
            <a:r>
              <a:rPr lang="zh-CN" altLang="en-US" sz="2400"/>
              <a:t>（1）时间戳：信息产生的日期和时间。</a:t>
            </a:r>
            <a:endParaRPr lang="zh-CN" altLang="en-US" sz="2400"/>
          </a:p>
          <a:p>
            <a:r>
              <a:rPr lang="zh-CN" altLang="en-US" sz="2400"/>
              <a:t>（2）主机名：产生信息的计算机。</a:t>
            </a:r>
            <a:endParaRPr lang="zh-CN" altLang="en-US" sz="2400"/>
          </a:p>
          <a:p>
            <a:r>
              <a:rPr lang="zh-CN" altLang="en-US" sz="2400"/>
              <a:t>（3）日志子系统：生成日志信息的日志子系统。</a:t>
            </a:r>
            <a:endParaRPr lang="zh-CN" altLang="en-US" sz="2400"/>
          </a:p>
          <a:p>
            <a:r>
              <a:rPr lang="zh-CN" altLang="en-US" sz="2400"/>
              <a:t>（4）消息内容：本条消息的具体内容。</a:t>
            </a:r>
            <a:endParaRPr lang="zh-CN" altLang="en-US" sz="2400"/>
          </a:p>
          <a:p>
            <a:r>
              <a:rPr lang="zh-CN" altLang="en-US" sz="2400"/>
              <a:t>文本型日志还可在图形界面上阅读，方法是在CLI界面下执行命令：</a:t>
            </a:r>
            <a:endParaRPr lang="zh-CN" altLang="en-US" sz="2400"/>
          </a:p>
          <a:p>
            <a:pPr lvl="1"/>
            <a:r>
              <a:rPr lang="zh-CN" altLang="en-US" sz="2100"/>
              <a:t>#gnome-system-log</a:t>
            </a:r>
            <a:endParaRPr lang="zh-CN" altLang="en-US" sz="2100"/>
          </a:p>
          <a:p>
            <a:r>
              <a:rPr lang="zh-CN" altLang="en-US" sz="2400"/>
              <a:t>也可以直接进入/var/log目录，找到相关日志文件，然后使用文件编辑与处理工具阅读和分析它们。有的系统还提供有loganalyzer，用于日志文件的分析。</a:t>
            </a:r>
            <a:endParaRPr lang="zh-CN" altLang="en-US"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2）非文本日志文件阅读</a:t>
            </a:r>
            <a:endParaRPr lang="zh-CN" altLang="en-US"/>
          </a:p>
        </p:txBody>
      </p:sp>
      <p:sp>
        <p:nvSpPr>
          <p:cNvPr id="3" name="内容占位符 2"/>
          <p:cNvSpPr>
            <a:spLocks noGrp="1"/>
          </p:cNvSpPr>
          <p:nvPr>
            <p:ph idx="1"/>
          </p:nvPr>
        </p:nvSpPr>
        <p:spPr/>
        <p:txBody>
          <a:bodyPr/>
          <a:lstStyle/>
          <a:p>
            <a:r>
              <a:rPr lang="zh-CN" altLang="en-US"/>
              <a:t>非文本日志文件有/etc/log/wtmp、/var/log/btmp、/var/log/lastlog和/var/run/utmp等，它们记录着用户登录的相关信息，可以使用lastlog、last、lastb、who和w来阅读。</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（1）lastlog</a:t>
            </a:r>
            <a:endParaRPr lang="zh-CN" altLang="en-US"/>
          </a:p>
        </p:txBody>
      </p:sp>
      <p:sp>
        <p:nvSpPr>
          <p:cNvPr id="3" name="内容占位符 2"/>
          <p:cNvSpPr>
            <a:spLocks noGrp="1"/>
          </p:cNvSpPr>
          <p:nvPr>
            <p:ph idx="1"/>
          </p:nvPr>
        </p:nvSpPr>
        <p:spPr/>
        <p:txBody>
          <a:bodyPr/>
          <a:lstStyle/>
          <a:p>
            <a:r>
              <a:rPr lang="zh-CN" altLang="en-US" sz="2400"/>
              <a:t>lastlog根据文件/var/log/lastlog内容显示系统中所有或指定用户的最近登录时间，其用法为：</a:t>
            </a:r>
            <a:endParaRPr lang="zh-CN" altLang="en-US" sz="2400"/>
          </a:p>
          <a:p>
            <a:pPr lvl="1"/>
            <a:r>
              <a:rPr lang="zh-CN" altLang="en-US" sz="2100"/>
              <a:t>lastlog [-b DAYS] [-t DAYS] [-u user] …</a:t>
            </a:r>
            <a:endParaRPr lang="zh-CN" altLang="en-US" sz="2100"/>
          </a:p>
          <a:p>
            <a:r>
              <a:rPr lang="zh-CN" altLang="en-US" sz="2400"/>
              <a:t>选项-b用于指定几天前的；-t用于指定几天后的；-u用于指定用户。</a:t>
            </a:r>
            <a:endParaRPr lang="zh-CN" altLang="en-US" sz="2400"/>
          </a:p>
          <a:p>
            <a:r>
              <a:rPr lang="zh-CN" altLang="en-US" sz="2400"/>
              <a:t>lastlog示例如下。</a:t>
            </a:r>
            <a:endParaRPr lang="zh-CN" altLang="en-US" sz="2400"/>
          </a:p>
          <a:p>
            <a:pPr lvl="1"/>
            <a:r>
              <a:rPr lang="zh-CN" altLang="en-US" sz="2100"/>
              <a:t># lastlog 		#显示所有用户的最后登录时间  </a:t>
            </a:r>
            <a:endParaRPr lang="zh-CN" altLang="en-US" sz="2100"/>
          </a:p>
          <a:p>
            <a:pPr lvl="1"/>
            <a:r>
              <a:rPr lang="zh-CN" altLang="en-US" sz="2100"/>
              <a:t># lastlog -u root 	#显示指定用户的最后登录时间</a:t>
            </a:r>
            <a:endParaRPr lang="zh-CN" altLang="en-US" sz="2100"/>
          </a:p>
          <a:p>
            <a:pPr lvl="1"/>
            <a:r>
              <a:rPr lang="zh-CN" altLang="en-US" sz="2100"/>
              <a:t># lastlog -t 3 -u 500-510 #显示指定用户群的最后登录时间</a:t>
            </a:r>
            <a:endParaRPr lang="zh-CN" altLang="en-US" sz="21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（2）last</a:t>
            </a:r>
            <a:endParaRPr lang="zh-CN" altLang="en-US"/>
          </a:p>
        </p:txBody>
      </p:sp>
      <p:sp>
        <p:nvSpPr>
          <p:cNvPr id="3" name="内容占位符 2"/>
          <p:cNvSpPr>
            <a:spLocks noGrp="1"/>
          </p:cNvSpPr>
          <p:nvPr>
            <p:ph idx="1"/>
          </p:nvPr>
        </p:nvSpPr>
        <p:spPr>
          <a:xfrm>
            <a:off x="315595" y="1844675"/>
            <a:ext cx="8639175" cy="4392295"/>
          </a:xfrm>
        </p:spPr>
        <p:txBody>
          <a:bodyPr/>
          <a:lstStyle/>
          <a:p>
            <a:r>
              <a:rPr lang="zh-CN" altLang="en-US" sz="2400"/>
              <a:t>/var/log/wtmp文件记录有系统所有用户的登录信息，last用来显示自文件/var/log/wtmp产生以来的用户登录信息。last的用法为：</a:t>
            </a:r>
            <a:endParaRPr lang="zh-CN" altLang="en-US" sz="2400"/>
          </a:p>
          <a:p>
            <a:pPr lvl="1"/>
            <a:r>
              <a:rPr lang="zh-CN" altLang="en-US" sz="2100"/>
              <a:t>last [-R|-a] [-num] [-n num] [diox] [-f FILE] [-s TIME] [-t TIME] [name] [tty]</a:t>
            </a:r>
            <a:endParaRPr lang="zh-CN" altLang="en-US" sz="2100"/>
          </a:p>
          <a:p>
            <a:r>
              <a:rPr lang="zh-CN" altLang="en-US" sz="2400"/>
              <a:t>-R和-a分别用于禁止或允许输出主机名；-num或-n num用于指定显示的行数；-x用于指定只显示系统关闭和运行级切换的内容；-f用于指定文件FILE而取代默认文件；-s和-t用于指定时间开始和结束时间（格式为：YYYYMMDDhhmmss、YYYY-MM-DD hh:mm:ss、YYYY-MM-DD hh:mm、YYYY-MM-DD、hh:mm:ss和hh:mm等）；name用于指定用户；tty用于指定终端设备，且可缩写，比如tty1可写为1。若时间、用户名或终端名指定，则只显示与之匹配的内容。</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4．其他分区</a:t>
            </a:r>
            <a:endParaRPr lang="zh-CN" altLang="en-US"/>
          </a:p>
        </p:txBody>
      </p:sp>
      <p:sp>
        <p:nvSpPr>
          <p:cNvPr id="3" name="内容占位符 2"/>
          <p:cNvSpPr>
            <a:spLocks noGrp="1"/>
          </p:cNvSpPr>
          <p:nvPr>
            <p:ph idx="1"/>
          </p:nvPr>
        </p:nvSpPr>
        <p:spPr/>
        <p:txBody>
          <a:bodyPr/>
          <a:lstStyle/>
          <a:p>
            <a:r>
              <a:rPr lang="zh-CN" altLang="en-US"/>
              <a:t>仅从安装的角度，有引导区、根分区和交换区就可以了。在系统工作时可能还需要/var或/srv、/home、/tmp等分区，若不指定则共享系统的根分区。对于用于网络服务的系统，建议/var或/srv使用独立分区，避免因/var或/srv过多占用，而导致根分区空间被挤占、被用完，从而影响系统的正常运行。同样，对于运行大型数据库的系统，数据库系统所占用的分区也要足够大，或使用独立的磁盘或磁盘分区。</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last使用示例</a:t>
            </a:r>
            <a:endParaRPr lang="zh-CN" altLang="en-US"/>
          </a:p>
        </p:txBody>
      </p:sp>
      <p:sp>
        <p:nvSpPr>
          <p:cNvPr id="3" name="内容占位符 2"/>
          <p:cNvSpPr>
            <a:spLocks noGrp="1"/>
          </p:cNvSpPr>
          <p:nvPr>
            <p:ph idx="1"/>
          </p:nvPr>
        </p:nvSpPr>
        <p:spPr/>
        <p:txBody>
          <a:bodyPr/>
          <a:lstStyle/>
          <a:p>
            <a:r>
              <a:rPr lang="zh-CN" altLang="en-US" sz="2800"/>
              <a:t># last -10 		#显示最后10条登录信息</a:t>
            </a:r>
            <a:endParaRPr lang="zh-CN" altLang="en-US" sz="2800"/>
          </a:p>
          <a:p>
            <a:r>
              <a:rPr lang="zh-CN" altLang="en-US" sz="2800"/>
              <a:t># last -s 2017-03-11 #显示从2017年3月1日开始的登录信息</a:t>
            </a:r>
            <a:endParaRPr lang="zh-CN" altLang="en-US" sz="2800"/>
          </a:p>
          <a:p>
            <a:r>
              <a:rPr lang="zh-CN" altLang="en-US" sz="2800"/>
              <a:t># last -s 2017-03-11 -t 20170320000000 root</a:t>
            </a:r>
            <a:endParaRPr lang="zh-CN"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（3）lastb</a:t>
            </a:r>
            <a:endParaRPr lang="zh-CN" altLang="en-US"/>
          </a:p>
        </p:txBody>
      </p:sp>
      <p:sp>
        <p:nvSpPr>
          <p:cNvPr id="3" name="内容占位符 2"/>
          <p:cNvSpPr>
            <a:spLocks noGrp="1"/>
          </p:cNvSpPr>
          <p:nvPr>
            <p:ph idx="1"/>
          </p:nvPr>
        </p:nvSpPr>
        <p:spPr/>
        <p:txBody>
          <a:bodyPr/>
          <a:lstStyle/>
          <a:p>
            <a:r>
              <a:rPr lang="zh-CN" altLang="en-US" sz="2400"/>
              <a:t>lastb用于显示试图登录系统但未成功者的信息，其用法与last相同，所不同的是lastb使用的文件是/var/log/btmp。以下为使用lastb查询登录不成功的用户信息。</a:t>
            </a:r>
            <a:endParaRPr lang="zh-CN" altLang="en-US" sz="2400"/>
          </a:p>
          <a:p>
            <a:pPr lvl="1"/>
            <a:r>
              <a:rPr lang="zh-CN" altLang="en-US" sz="2100"/>
              <a:t># lastb -n 10 		#显示最后10条登录不成功信息</a:t>
            </a:r>
            <a:endParaRPr lang="zh-CN" altLang="en-US" sz="2100"/>
          </a:p>
          <a:p>
            <a:pPr lvl="1"/>
            <a:r>
              <a:rPr lang="zh-CN" altLang="en-US" sz="2100"/>
              <a:t># lastb -s 2017-03-11 -t 2017-03-20 root 	#显示在这两个日期间root登录不成功信息</a:t>
            </a:r>
            <a:endParaRPr lang="zh-CN" altLang="en-US" sz="2100"/>
          </a:p>
          <a:p>
            <a:r>
              <a:rPr lang="zh-CN" altLang="en-US" sz="2400"/>
              <a:t>文件/var/log/wtmp和/var/log/btmp两者均可能不存在，若不存在，则last或lastb不能正常使用。需要时，可以使用命令</a:t>
            </a:r>
            <a:endParaRPr lang="zh-CN" altLang="en-US" sz="2400"/>
          </a:p>
          <a:p>
            <a:pPr lvl="1"/>
            <a:r>
              <a:rPr lang="zh-CN" altLang="en-US" sz="2100"/>
              <a:t>#touch /var/log/wtmp /var/log/btmp</a:t>
            </a:r>
            <a:endParaRPr lang="zh-CN" altLang="en-US" sz="2100"/>
          </a:p>
          <a:p>
            <a:r>
              <a:rPr lang="zh-CN" altLang="en-US" sz="2400"/>
              <a:t>创建它们。</a:t>
            </a:r>
            <a:endParaRPr lang="zh-CN" altLang="en-US" sz="2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3）内核启动日志</a:t>
            </a:r>
            <a:endParaRPr lang="zh-CN" altLang="en-US"/>
          </a:p>
        </p:txBody>
      </p:sp>
      <p:sp>
        <p:nvSpPr>
          <p:cNvPr id="3" name="内容占位符 2"/>
          <p:cNvSpPr>
            <a:spLocks noGrp="1"/>
          </p:cNvSpPr>
          <p:nvPr>
            <p:ph idx="1"/>
          </p:nvPr>
        </p:nvSpPr>
        <p:spPr/>
        <p:txBody>
          <a:bodyPr/>
          <a:lstStyle/>
          <a:p>
            <a:r>
              <a:rPr lang="zh-CN" altLang="en-US" sz="2400"/>
              <a:t>系统开机时会将内核启动信息存储在ring buffer中，dmesg用来检查和控制ring buffer。dmesg的默认动作就是显示所有来自ring buffer的信息。</a:t>
            </a:r>
            <a:endParaRPr lang="zh-CN" altLang="en-US" sz="2400"/>
          </a:p>
          <a:p>
            <a:r>
              <a:rPr lang="zh-CN" altLang="en-US" sz="2400"/>
              <a:t>通过查看内核启动日志，可以了解系统的启动情况及与系统连接的设备情况，dmesg应用示例如下：</a:t>
            </a:r>
            <a:endParaRPr lang="zh-CN" altLang="en-US" sz="2400"/>
          </a:p>
          <a:p>
            <a:r>
              <a:rPr lang="zh-CN" altLang="en-US" sz="2400"/>
              <a:t>#dmesg 		#显示所有信息</a:t>
            </a:r>
            <a:endParaRPr lang="zh-CN" altLang="en-US" sz="2400"/>
          </a:p>
          <a:p>
            <a:r>
              <a:rPr lang="zh-CN" altLang="en-US" sz="2400"/>
              <a:t>#dmesg|grep -i pci 	#查看含有pci字符串的信息</a:t>
            </a:r>
            <a:endParaRPr lang="zh-CN" altLang="en-US" sz="2400"/>
          </a:p>
          <a:p>
            <a:r>
              <a:rPr lang="zh-CN" altLang="en-US" sz="2400"/>
              <a:t>#dmesg|grep -i usb 	#查看含有usb字符串的信息</a:t>
            </a:r>
            <a:endParaRPr lang="zh-CN" altLang="en-US" sz="2400"/>
          </a:p>
          <a:p>
            <a:r>
              <a:rPr lang="zh-CN" altLang="en-US" sz="2400"/>
              <a:t>#dmesg|grep disk 	#查看含有disk字符串的信息</a:t>
            </a:r>
            <a:endParaRPr lang="zh-CN" altLang="en-US" sz="2400"/>
          </a:p>
          <a:p>
            <a:r>
              <a:rPr lang="zh-CN" altLang="en-US" sz="2400"/>
              <a:t>#dmesg|grep cd 		#查看含有cd字符串的信息</a:t>
            </a:r>
            <a:endParaRPr lang="zh-CN" altLang="en-US" sz="2400"/>
          </a:p>
          <a:p>
            <a:r>
              <a:rPr lang="zh-CN" altLang="en-US" sz="2400"/>
              <a:t>#dmesg|grep net 	#查看含有net字符串的信息</a:t>
            </a:r>
            <a:endParaRPr lang="zh-CN" altLang="en-US" sz="2400"/>
          </a:p>
          <a:p>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日志滚动</a:t>
            </a:r>
            <a:endParaRPr lang="zh-CN" altLang="en-US"/>
          </a:p>
        </p:txBody>
      </p:sp>
      <p:sp>
        <p:nvSpPr>
          <p:cNvPr id="3" name="内容占位符 2"/>
          <p:cNvSpPr>
            <a:spLocks noGrp="1"/>
          </p:cNvSpPr>
          <p:nvPr>
            <p:ph idx="1"/>
          </p:nvPr>
        </p:nvSpPr>
        <p:spPr/>
        <p:txBody>
          <a:bodyPr/>
          <a:lstStyle/>
          <a:p>
            <a:r>
              <a:rPr lang="zh-CN" altLang="en-US" sz="2400"/>
              <a:t>随着系统的运行，日志会越记越多，这样就带来至少两方面问题：一是日志的增多会占用大量磁盘空间，二是大文件的存在对阅读、处理等操作带来不利。还有一个问题就是很久很久以前的东西也没有必要保留在现行日志文件里供考古使用。</a:t>
            </a:r>
            <a:endParaRPr lang="zh-CN" altLang="en-US" sz="2400"/>
          </a:p>
          <a:p>
            <a:r>
              <a:rPr lang="zh-CN" altLang="en-US" sz="2400"/>
              <a:t>对日志文件进行处理最自然的办法是去掉久远的内容，使用各类日志文件限制在可以方便阅读的范围内，时间保持在最有效的范围内，于是就出现了滚动记载日志的想法。</a:t>
            </a:r>
            <a:endParaRPr lang="zh-CN" altLang="en-US" sz="2400"/>
          </a:p>
          <a:p>
            <a:r>
              <a:rPr lang="zh-CN" altLang="en-US" sz="2400"/>
              <a:t>命令logrotate负责日志的滚动，它作为crond的一个日常性工作。关于日志滚动，系统安装时已经有默认设置，可以满足使用要求，用户一般不需改动。</a:t>
            </a: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7.5  系统管理</a:t>
            </a:r>
            <a:endParaRPr lang="zh-CN" altLang="en-US"/>
          </a:p>
        </p:txBody>
      </p:sp>
      <p:sp>
        <p:nvSpPr>
          <p:cNvPr id="3" name="内容占位符 2"/>
          <p:cNvSpPr>
            <a:spLocks noGrp="1"/>
          </p:cNvSpPr>
          <p:nvPr>
            <p:ph idx="1"/>
          </p:nvPr>
        </p:nvSpPr>
        <p:spPr/>
        <p:txBody>
          <a:bodyPr/>
          <a:lstStyle/>
          <a:p>
            <a:r>
              <a:rPr lang="zh-CN" altLang="en-US"/>
              <a:t>系统管理是系统管理员的事情。到目前为止，我们学习的很多内容都和系统管理联系着，如用户管理、进程管理、文件系统管理等，也包括设备、网络管理和网络安全等。系统管理的主要任务是利用各种管理功能让系统运行得更好、更高效、更安全。</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7.5.1  系统管理的任务</a:t>
            </a:r>
            <a:endParaRPr lang="zh-CN" altLang="en-US"/>
          </a:p>
        </p:txBody>
      </p:sp>
      <p:sp>
        <p:nvSpPr>
          <p:cNvPr id="3" name="内容占位符 2"/>
          <p:cNvSpPr>
            <a:spLocks noGrp="1"/>
          </p:cNvSpPr>
          <p:nvPr>
            <p:ph idx="1"/>
          </p:nvPr>
        </p:nvSpPr>
        <p:spPr/>
        <p:txBody>
          <a:bodyPr/>
          <a:lstStyle/>
          <a:p>
            <a:r>
              <a:rPr lang="zh-CN" altLang="en-US" sz="2400"/>
              <a:t>系统管理员主要负责：</a:t>
            </a:r>
            <a:endParaRPr lang="zh-CN" altLang="en-US" sz="2400"/>
          </a:p>
          <a:p>
            <a:r>
              <a:rPr lang="zh-CN" altLang="en-US" sz="2400"/>
              <a:t>（1）系统的开启与关闭及对启动过程进行维护。</a:t>
            </a:r>
            <a:endParaRPr lang="zh-CN" altLang="en-US" sz="2400"/>
          </a:p>
          <a:p>
            <a:r>
              <a:rPr lang="zh-CN" altLang="en-US" sz="2400"/>
              <a:t>（2）数据备份并保存好备份数据。</a:t>
            </a:r>
            <a:endParaRPr lang="zh-CN" altLang="en-US" sz="2400"/>
          </a:p>
          <a:p>
            <a:r>
              <a:rPr lang="zh-CN" altLang="en-US" sz="2400"/>
              <a:t>（3）处理器与计算机有限资源的利用问题。</a:t>
            </a:r>
            <a:endParaRPr lang="zh-CN" altLang="en-US" sz="2400"/>
          </a:p>
          <a:p>
            <a:r>
              <a:rPr lang="zh-CN" altLang="en-US" sz="2400"/>
              <a:t>（4）系统升级、扩充等维护和修补。</a:t>
            </a:r>
            <a:endParaRPr lang="zh-CN" altLang="en-US" sz="2400"/>
          </a:p>
          <a:p>
            <a:r>
              <a:rPr lang="zh-CN" altLang="en-US" sz="2400"/>
              <a:t>（5）设备管理与维护。</a:t>
            </a:r>
            <a:endParaRPr lang="zh-CN" altLang="en-US" sz="2400"/>
          </a:p>
          <a:p>
            <a:r>
              <a:rPr lang="zh-CN" altLang="en-US" sz="2400"/>
              <a:t>（6）网络管理与维护。</a:t>
            </a:r>
            <a:endParaRPr lang="zh-CN" altLang="en-US" sz="2400"/>
          </a:p>
          <a:p>
            <a:r>
              <a:rPr lang="zh-CN" altLang="en-US" sz="2400"/>
              <a:t>（7）系统安全与网络访问控制。</a:t>
            </a:r>
            <a:endParaRPr lang="zh-CN" altLang="en-US" sz="2400"/>
          </a:p>
          <a:p>
            <a:r>
              <a:rPr lang="zh-CN" altLang="en-US" sz="2400"/>
              <a:t>（8）对用户提供一般性服务及培训等。</a:t>
            </a:r>
            <a:endParaRPr lang="zh-CN" altLang="en-US" sz="2400"/>
          </a:p>
          <a:p>
            <a:endParaRPr lang="zh-CN" alt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系统管理的经常性工作</a:t>
            </a:r>
            <a:endParaRPr lang="zh-CN" altLang="en-US"/>
          </a:p>
        </p:txBody>
      </p:sp>
      <p:sp>
        <p:nvSpPr>
          <p:cNvPr id="3" name="内容占位符 2"/>
          <p:cNvSpPr>
            <a:spLocks noGrp="1"/>
          </p:cNvSpPr>
          <p:nvPr>
            <p:ph idx="1"/>
          </p:nvPr>
        </p:nvSpPr>
        <p:spPr/>
        <p:txBody>
          <a:bodyPr/>
          <a:lstStyle/>
          <a:p>
            <a:r>
              <a:rPr lang="zh-CN" altLang="en-US" sz="2400"/>
              <a:t>日常事务：数据备份；检查使用级别</a:t>
            </a:r>
            <a:r>
              <a:rPr lang="zh-CN" altLang="en-US" sz="2400">
                <a:sym typeface="+mn-ea"/>
              </a:rPr>
              <a:t>；</a:t>
            </a:r>
            <a:r>
              <a:rPr lang="zh-CN" altLang="en-US" sz="2400"/>
              <a:t>检查失控的进程</a:t>
            </a:r>
            <a:r>
              <a:rPr lang="zh-CN" altLang="en-US" sz="2400">
                <a:sym typeface="+mn-ea"/>
              </a:rPr>
              <a:t>；</a:t>
            </a:r>
            <a:r>
              <a:rPr lang="zh-CN" altLang="en-US" sz="2400"/>
              <a:t>检查磁盘空间</a:t>
            </a:r>
            <a:r>
              <a:rPr lang="zh-CN" altLang="en-US" sz="2400">
                <a:sym typeface="+mn-ea"/>
              </a:rPr>
              <a:t>；</a:t>
            </a:r>
            <a:r>
              <a:rPr lang="zh-CN" altLang="en-US" sz="2400"/>
              <a:t>检查网络连接</a:t>
            </a:r>
            <a:r>
              <a:rPr lang="zh-CN" altLang="en-US" sz="2400">
                <a:sym typeface="+mn-ea"/>
              </a:rPr>
              <a:t>；</a:t>
            </a:r>
            <a:r>
              <a:rPr lang="zh-CN" altLang="en-US" sz="2400"/>
              <a:t>检查打印机状态（若配置）</a:t>
            </a:r>
            <a:r>
              <a:rPr lang="zh-CN" altLang="en-US" sz="2400">
                <a:sym typeface="+mn-ea"/>
              </a:rPr>
              <a:t>；</a:t>
            </a:r>
            <a:r>
              <a:rPr lang="zh-CN" altLang="en-US" sz="2400"/>
              <a:t>检查审计输出（若配置）和检查远程登录者等。</a:t>
            </a:r>
            <a:endParaRPr lang="zh-CN" altLang="en-US" sz="2400"/>
          </a:p>
          <a:p>
            <a:r>
              <a:rPr lang="zh-CN" altLang="en-US" sz="2400"/>
              <a:t>周任务：校验系统软件的完整性</a:t>
            </a:r>
            <a:r>
              <a:rPr lang="zh-CN" altLang="en-US" sz="2400">
                <a:sym typeface="+mn-ea"/>
              </a:rPr>
              <a:t>；</a:t>
            </a:r>
            <a:r>
              <a:rPr lang="zh-CN" altLang="en-US" sz="2400"/>
              <a:t>检查打印机假脱机状态报告</a:t>
            </a:r>
            <a:r>
              <a:rPr lang="zh-CN" altLang="en-US" sz="2400">
                <a:sym typeface="+mn-ea"/>
              </a:rPr>
              <a:t>；</a:t>
            </a:r>
            <a:r>
              <a:rPr lang="zh-CN" altLang="en-US" sz="2400"/>
              <a:t>日志维护，日志文件阅读、清除、裁剪、截断等</a:t>
            </a:r>
            <a:r>
              <a:rPr lang="zh-CN" altLang="en-US" sz="2400">
                <a:sym typeface="+mn-ea"/>
              </a:rPr>
              <a:t>；</a:t>
            </a:r>
            <a:r>
              <a:rPr lang="zh-CN" altLang="en-US" sz="2400"/>
              <a:t>产生系统活动报告</a:t>
            </a:r>
            <a:r>
              <a:rPr lang="zh-CN" altLang="en-US" sz="2400">
                <a:sym typeface="+mn-ea"/>
              </a:rPr>
              <a:t>；</a:t>
            </a:r>
            <a:r>
              <a:rPr lang="zh-CN" altLang="en-US" sz="2400"/>
              <a:t>生成磁盘使用情况报告</a:t>
            </a:r>
            <a:r>
              <a:rPr lang="zh-CN" altLang="en-US" sz="2400">
                <a:sym typeface="+mn-ea"/>
              </a:rPr>
              <a:t>；</a:t>
            </a:r>
            <a:r>
              <a:rPr lang="zh-CN" altLang="en-US" sz="2400"/>
              <a:t>删除临时文件等。</a:t>
            </a:r>
            <a:endParaRPr lang="zh-CN" altLang="en-US" sz="2400"/>
          </a:p>
          <a:p>
            <a:r>
              <a:rPr lang="zh-CN" altLang="en-US" sz="2400"/>
              <a:t>不定期任务：密码维护</a:t>
            </a:r>
            <a:r>
              <a:rPr lang="zh-CN" altLang="en-US" sz="2400">
                <a:sym typeface="+mn-ea"/>
              </a:rPr>
              <a:t>；</a:t>
            </a:r>
            <a:r>
              <a:rPr lang="zh-CN" altLang="en-US" sz="2400"/>
              <a:t>系统升级与软件包维护</a:t>
            </a:r>
            <a:r>
              <a:rPr lang="zh-CN" altLang="en-US" sz="2400">
                <a:sym typeface="+mn-ea"/>
              </a:rPr>
              <a:t>；</a:t>
            </a:r>
            <a:r>
              <a:rPr lang="zh-CN" altLang="en-US" sz="2400"/>
              <a:t>检查系统的软硬件配置</a:t>
            </a:r>
            <a:r>
              <a:rPr lang="zh-CN" altLang="en-US" sz="2400">
                <a:sym typeface="+mn-ea"/>
              </a:rPr>
              <a:t>；</a:t>
            </a:r>
            <a:r>
              <a:rPr lang="zh-CN" altLang="en-US" sz="2400"/>
              <a:t>重新分配文件系统空间</a:t>
            </a:r>
            <a:r>
              <a:rPr lang="zh-CN" altLang="en-US" sz="2400">
                <a:sym typeface="+mn-ea"/>
              </a:rPr>
              <a:t>；</a:t>
            </a:r>
            <a:r>
              <a:rPr lang="zh-CN" altLang="en-US" sz="2400"/>
              <a:t>寻找suid或sgid文件，检查文件主、组和文件大小</a:t>
            </a:r>
            <a:r>
              <a:rPr lang="zh-CN" altLang="en-US" sz="2400">
                <a:sym typeface="+mn-ea"/>
              </a:rPr>
              <a:t>；</a:t>
            </a:r>
            <a:r>
              <a:rPr lang="zh-CN" altLang="en-US" sz="2400"/>
              <a:t>查找大文件，并确定其用途</a:t>
            </a:r>
            <a:r>
              <a:rPr lang="zh-CN" altLang="en-US" sz="2400">
                <a:sym typeface="+mn-ea"/>
              </a:rPr>
              <a:t>；</a:t>
            </a:r>
            <a:r>
              <a:rPr lang="zh-CN" altLang="en-US" sz="2400"/>
              <a:t>查找“孤儿”文件（所有者已删除，且不再使用）</a:t>
            </a:r>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7.5.2  系统管理的工具与命令</a:t>
            </a:r>
            <a:endParaRPr lang="zh-CN" altLang="en-US"/>
          </a:p>
        </p:txBody>
      </p:sp>
      <p:sp>
        <p:nvSpPr>
          <p:cNvPr id="3" name="内容占位符 2"/>
          <p:cNvSpPr>
            <a:spLocks noGrp="1"/>
          </p:cNvSpPr>
          <p:nvPr>
            <p:ph idx="1"/>
          </p:nvPr>
        </p:nvSpPr>
        <p:spPr/>
        <p:txBody>
          <a:bodyPr/>
          <a:lstStyle/>
          <a:p>
            <a:r>
              <a:rPr lang="zh-CN" altLang="en-US" sz="2800"/>
              <a:t>1．显示系统信息（uname）</a:t>
            </a:r>
            <a:endParaRPr lang="zh-CN" altLang="en-US" sz="2800"/>
          </a:p>
          <a:p>
            <a:r>
              <a:rPr lang="zh-CN" altLang="en-US" sz="2800"/>
              <a:t>2．显示系统配置信息（getconf）</a:t>
            </a:r>
            <a:endParaRPr lang="zh-CN" altLang="en-US" sz="2800"/>
          </a:p>
          <a:p>
            <a:r>
              <a:rPr lang="zh-CN" altLang="en-US" sz="2800"/>
              <a:t>3．显示系统活动信息（uptime）</a:t>
            </a:r>
            <a:endParaRPr lang="zh-CN" altLang="en-US" sz="2800"/>
          </a:p>
          <a:p>
            <a:r>
              <a:rPr lang="zh-CN" altLang="en-US" sz="2800"/>
              <a:t>4．显示虚拟内存使用情况（vmstat）</a:t>
            </a:r>
            <a:endParaRPr lang="zh-CN" altLang="en-US" sz="2800"/>
          </a:p>
          <a:p>
            <a:r>
              <a:rPr lang="zh-CN" altLang="en-US" sz="2800"/>
              <a:t>5．内存使用情况查询（free）</a:t>
            </a:r>
            <a:endParaRPr lang="zh-CN" altLang="en-US" sz="2800"/>
          </a:p>
          <a:p>
            <a:r>
              <a:rPr lang="zh-CN" altLang="en-US" sz="2800"/>
              <a:t>6．显示系统中谁在工作（w）</a:t>
            </a:r>
            <a:endParaRPr lang="zh-CN" altLang="en-US" sz="2800"/>
          </a:p>
          <a:p>
            <a:r>
              <a:rPr lang="zh-CN" altLang="en-US" sz="2800"/>
              <a:t>7．显示系统内进程活动信息（top）</a:t>
            </a:r>
            <a:endParaRPr lang="zh-CN" altLang="en-US" sz="2800"/>
          </a:p>
          <a:p>
            <a:r>
              <a:rPr lang="zh-CN" altLang="en-US" sz="2800"/>
              <a:t>8．监视系统I/O等活动情况（sar、iostat、mpstat和pidstat）</a:t>
            </a:r>
            <a:endParaRPr lang="zh-CN" altLang="en-US" sz="2800"/>
          </a:p>
          <a:p>
            <a:r>
              <a:rPr lang="zh-CN" altLang="en-US" sz="2800"/>
              <a:t>9．系统监视器</a:t>
            </a:r>
            <a:endParaRPr lang="zh-CN" altLang="en-US" sz="2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1．显示系统信息（uname）</a:t>
            </a:r>
            <a:endParaRPr lang="zh-CN" altLang="en-US"/>
          </a:p>
        </p:txBody>
      </p:sp>
      <p:sp>
        <p:nvSpPr>
          <p:cNvPr id="3" name="内容占位符 2"/>
          <p:cNvSpPr>
            <a:spLocks noGrp="1"/>
          </p:cNvSpPr>
          <p:nvPr>
            <p:ph idx="1"/>
          </p:nvPr>
        </p:nvSpPr>
        <p:spPr/>
        <p:txBody>
          <a:bodyPr/>
          <a:lstStyle/>
          <a:p>
            <a:r>
              <a:rPr lang="zh-CN" altLang="en-US" sz="2400"/>
              <a:t>1）功能及用法</a:t>
            </a:r>
            <a:endParaRPr lang="zh-CN" altLang="en-US" sz="2400"/>
          </a:p>
          <a:p>
            <a:r>
              <a:rPr lang="zh-CN" altLang="en-US" sz="2400"/>
              <a:t>uanme的功能是显示系统信息，其用法为：</a:t>
            </a:r>
            <a:endParaRPr lang="zh-CN" altLang="en-US" sz="2400"/>
          </a:p>
          <a:p>
            <a:r>
              <a:rPr lang="zh-CN" altLang="en-US" sz="2400"/>
              <a:t>    uname [options]</a:t>
            </a:r>
            <a:endParaRPr lang="zh-CN" altLang="en-US" sz="2400"/>
          </a:p>
          <a:p>
            <a:r>
              <a:rPr lang="zh-CN" altLang="en-US" sz="2400"/>
              <a:t>2）参数说明</a:t>
            </a:r>
            <a:endParaRPr lang="zh-CN" altLang="en-US" sz="2400"/>
          </a:p>
          <a:p>
            <a:endParaRPr lang="zh-CN" altLang="en-US"/>
          </a:p>
        </p:txBody>
      </p:sp>
      <p:graphicFrame>
        <p:nvGraphicFramePr>
          <p:cNvPr id="4" name="表格 -1"/>
          <p:cNvGraphicFramePr/>
          <p:nvPr>
            <p:custDataLst>
              <p:tags r:id="rId1"/>
            </p:custDataLst>
          </p:nvPr>
        </p:nvGraphicFramePr>
        <p:xfrm>
          <a:off x="669290" y="3666490"/>
          <a:ext cx="8035925" cy="2724150"/>
        </p:xfrm>
        <a:graphic>
          <a:graphicData uri="http://schemas.openxmlformats.org/drawingml/2006/table">
            <a:tbl>
              <a:tblPr firstRow="1" bandRow="1">
                <a:tableStyleId>{5940675A-B579-460E-94D1-54222C63F5DA}</a:tableStyleId>
              </a:tblPr>
              <a:tblGrid>
                <a:gridCol w="1308100"/>
                <a:gridCol w="2711450"/>
                <a:gridCol w="1626235"/>
                <a:gridCol w="2390140"/>
              </a:tblGrid>
              <a:tr h="454025">
                <a:tc>
                  <a:txBody>
                    <a:bodyPr/>
                    <a:lstStyle/>
                    <a:p>
                      <a:pPr indent="0" algn="ctr">
                        <a:buNone/>
                      </a:pPr>
                      <a:r>
                        <a:rPr lang="zh-CN" altLang="en-US" sz="2800" b="0">
                          <a:latin typeface="宋体" panose="02010600030101010101" pitchFamily="2" charset="-122"/>
                          <a:ea typeface="宋体" panose="02010600030101010101" pitchFamily="2" charset="-122"/>
                          <a:cs typeface="宋体" panose="02010600030101010101" pitchFamily="2" charset="-122"/>
                        </a:rPr>
                        <a:t>参 数</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宋体" panose="02010600030101010101" pitchFamily="2" charset="-122"/>
                          <a:ea typeface="宋体" panose="02010600030101010101" pitchFamily="2" charset="-122"/>
                          <a:cs typeface="宋体" panose="02010600030101010101" pitchFamily="2" charset="-122"/>
                        </a:rPr>
                        <a:t>意    义</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宋体" panose="02010600030101010101" pitchFamily="2" charset="-122"/>
                          <a:ea typeface="宋体" panose="02010600030101010101" pitchFamily="2" charset="-122"/>
                          <a:cs typeface="宋体" panose="02010600030101010101" pitchFamily="2" charset="-122"/>
                        </a:rPr>
                        <a:t>参 数</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宋体" panose="02010600030101010101" pitchFamily="2" charset="-122"/>
                          <a:ea typeface="宋体" panose="02010600030101010101" pitchFamily="2" charset="-122"/>
                          <a:cs typeface="宋体" panose="02010600030101010101" pitchFamily="2" charset="-122"/>
                        </a:rPr>
                        <a:t>意    义</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lstStyle/>
                    <a:p>
                      <a:pPr indent="0" algn="ctr">
                        <a:buNone/>
                      </a:pPr>
                      <a:r>
                        <a:rPr lang="en-US" altLang="zh-CN" sz="2800" b="0">
                          <a:latin typeface="Times New Roman" panose="02020603050405020304" pitchFamily="18" charset="0"/>
                          <a:cs typeface="Times New Roman" panose="02020603050405020304" pitchFamily="18" charset="0"/>
                        </a:rPr>
                        <a:t>-a</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所有系统信息</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Times New Roman" panose="02020603050405020304" pitchFamily="18" charset="0"/>
                          <a:cs typeface="Times New Roman" panose="02020603050405020304" pitchFamily="18" charset="0"/>
                        </a:rPr>
                        <a:t>-m</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机型信息</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lstStyle/>
                    <a:p>
                      <a:pPr indent="0" algn="ctr">
                        <a:buNone/>
                      </a:pPr>
                      <a:r>
                        <a:rPr lang="en-US" altLang="zh-CN" sz="2800" b="0">
                          <a:latin typeface="Times New Roman" panose="02020603050405020304" pitchFamily="18" charset="0"/>
                          <a:cs typeface="Times New Roman" panose="02020603050405020304" pitchFamily="18" charset="0"/>
                        </a:rPr>
                        <a:t>-s</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内核名称</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Times New Roman" panose="02020603050405020304" pitchFamily="18" charset="0"/>
                          <a:cs typeface="Times New Roman" panose="02020603050405020304" pitchFamily="18" charset="0"/>
                        </a:rPr>
                        <a:t>-p</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处理器信息</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lstStyle/>
                    <a:p>
                      <a:pPr indent="0" algn="ctr">
                        <a:buNone/>
                      </a:pPr>
                      <a:r>
                        <a:rPr lang="en-US" altLang="zh-CN" sz="2800" b="0">
                          <a:latin typeface="Times New Roman" panose="02020603050405020304" pitchFamily="18" charset="0"/>
                          <a:cs typeface="Times New Roman" panose="02020603050405020304" pitchFamily="18" charset="0"/>
                        </a:rPr>
                        <a:t>-n</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网络节点名</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Times New Roman" panose="02020603050405020304" pitchFamily="18" charset="0"/>
                          <a:cs typeface="Times New Roman" panose="02020603050405020304" pitchFamily="18" charset="0"/>
                        </a:rPr>
                        <a:t>-i</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硬件平台</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lstStyle/>
                    <a:p>
                      <a:pPr indent="0" algn="ctr">
                        <a:buNone/>
                      </a:pPr>
                      <a:r>
                        <a:rPr lang="en-US" altLang="zh-CN" sz="2800" b="0">
                          <a:latin typeface="Times New Roman" panose="02020603050405020304" pitchFamily="18" charset="0"/>
                          <a:cs typeface="Times New Roman" panose="02020603050405020304" pitchFamily="18" charset="0"/>
                        </a:rPr>
                        <a:t>-r</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内核</a:t>
                      </a:r>
                      <a:r>
                        <a:rPr lang="en-US" altLang="zh-CN" sz="2800" b="0">
                          <a:latin typeface="Times New Roman" panose="02020603050405020304" pitchFamily="18" charset="0"/>
                          <a:cs typeface="Times New Roman" panose="02020603050405020304" pitchFamily="18" charset="0"/>
                        </a:rPr>
                        <a:t>release</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Times New Roman" panose="02020603050405020304" pitchFamily="18" charset="0"/>
                          <a:cs typeface="Times New Roman" panose="02020603050405020304" pitchFamily="18" charset="0"/>
                        </a:rPr>
                        <a:t>-o</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操作系统类型</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lstStyle/>
                    <a:p>
                      <a:pPr indent="0" algn="ctr">
                        <a:buNone/>
                      </a:pPr>
                      <a:r>
                        <a:rPr lang="en-US" altLang="zh-CN" sz="2800" b="0">
                          <a:latin typeface="Times New Roman" panose="02020603050405020304" pitchFamily="18" charset="0"/>
                          <a:cs typeface="Times New Roman" panose="02020603050405020304" pitchFamily="18" charset="0"/>
                        </a:rPr>
                        <a:t>-v</a:t>
                      </a:r>
                      <a:endParaRPr lang="en-US" altLang="zh-CN"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18" charset="0"/>
                          <a:cs typeface="Times New Roman" panose="02020603050405020304" pitchFamily="18" charset="0"/>
                        </a:rPr>
                        <a:t>内核版本号</a:t>
                      </a:r>
                      <a:endParaRPr lang="zh-CN"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800" b="0">
                          <a:latin typeface="宋体" panose="02010600030101010101" pitchFamily="2" charset="-122"/>
                          <a:ea typeface="宋体" panose="02010600030101010101" pitchFamily="2" charset="-122"/>
                          <a:cs typeface="宋体" panose="02010600030101010101" pitchFamily="2" charset="-122"/>
                        </a:rPr>
                        <a:t>--help</a:t>
                      </a:r>
                      <a:endParaRPr lang="en-US" altLang="zh-CN"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宋体" panose="02010600030101010101" pitchFamily="2" charset="-122"/>
                          <a:ea typeface="宋体" panose="02010600030101010101" pitchFamily="2" charset="-122"/>
                          <a:cs typeface="宋体" panose="02010600030101010101" pitchFamily="2" charset="-122"/>
                        </a:rPr>
                        <a:t>显示帮助信息</a:t>
                      </a:r>
                      <a:endParaRPr lang="zh-CN" altLang="en-US" sz="28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1．显示系统信息（uname）</a:t>
            </a:r>
            <a:endParaRPr lang="zh-CN" altLang="en-US"/>
          </a:p>
        </p:txBody>
      </p:sp>
      <p:sp>
        <p:nvSpPr>
          <p:cNvPr id="3" name="内容占位符 2"/>
          <p:cNvSpPr>
            <a:spLocks noGrp="1"/>
          </p:cNvSpPr>
          <p:nvPr>
            <p:ph idx="1"/>
          </p:nvPr>
        </p:nvSpPr>
        <p:spPr/>
        <p:txBody>
          <a:bodyPr/>
          <a:p>
            <a:r>
              <a:rPr lang="zh-CN" altLang="en-US"/>
              <a:t>uname的使用示例</a:t>
            </a:r>
            <a:r>
              <a:rPr lang="en-US" altLang="zh-CN"/>
              <a:t>:</a:t>
            </a:r>
            <a:endParaRPr lang="zh-CN" altLang="en-US"/>
          </a:p>
          <a:p>
            <a:r>
              <a:rPr lang="zh-CN" altLang="en-US"/>
              <a:t> $ uname -n 		# 显示主机名</a:t>
            </a:r>
            <a:endParaRPr lang="zh-CN" altLang="en-US"/>
          </a:p>
          <a:p>
            <a:r>
              <a:rPr lang="zh-CN" altLang="en-US"/>
              <a:t> $ uname -v 		# 显示内核版本号</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7.1.</a:t>
            </a:r>
            <a:r>
              <a:rPr lang="en-US" altLang="zh-CN"/>
              <a:t>3</a:t>
            </a:r>
            <a:r>
              <a:rPr lang="zh-CN" altLang="en-US"/>
              <a:t>  安装过程</a:t>
            </a:r>
            <a:endParaRPr lang="zh-CN" altLang="en-US"/>
          </a:p>
        </p:txBody>
      </p:sp>
      <p:sp>
        <p:nvSpPr>
          <p:cNvPr id="3" name="内容占位符 2"/>
          <p:cNvSpPr>
            <a:spLocks noGrp="1"/>
          </p:cNvSpPr>
          <p:nvPr>
            <p:ph idx="1"/>
          </p:nvPr>
        </p:nvSpPr>
        <p:spPr/>
        <p:txBody>
          <a:bodyPr/>
          <a:lstStyle/>
          <a:p>
            <a:r>
              <a:rPr lang="zh-CN" altLang="en-US"/>
              <a:t>Linux系统的安装是一个漫长的过程，根据安装内容的多少，可能需要几十分钟。</a:t>
            </a:r>
            <a:endParaRPr lang="zh-CN" altLang="en-US"/>
          </a:p>
          <a:p>
            <a:r>
              <a:rPr lang="zh-CN" altLang="en-US"/>
              <a:t>不同系统的安装过程有差异。</a:t>
            </a:r>
            <a:endParaRPr lang="zh-CN" altLang="en-US"/>
          </a:p>
          <a:p>
            <a:r>
              <a:rPr lang="zh-CN"/>
              <a:t>这</a:t>
            </a:r>
            <a:r>
              <a:t>里以Fedora-Workstation-Live-x86_64-30-1.2为例</a:t>
            </a:r>
            <a:r>
              <a:rPr lang="zh-CN"/>
              <a:t>，</a:t>
            </a:r>
            <a:r>
              <a:t>说明Fedora 30的大致安装过程。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2．显示系统配置信息（getconf）</a:t>
            </a:r>
            <a:endParaRPr lang="zh-CN" altLang="en-US"/>
          </a:p>
        </p:txBody>
      </p:sp>
      <p:sp>
        <p:nvSpPr>
          <p:cNvPr id="3" name="内容占位符 2"/>
          <p:cNvSpPr>
            <a:spLocks noGrp="1"/>
          </p:cNvSpPr>
          <p:nvPr>
            <p:ph idx="1"/>
          </p:nvPr>
        </p:nvSpPr>
        <p:spPr/>
        <p:txBody>
          <a:bodyPr/>
          <a:lstStyle/>
          <a:p>
            <a:r>
              <a:rPr lang="zh-CN" altLang="en-US" sz="2800"/>
              <a:t>getconf用于获取当前系统的配置信息，其用法为：</a:t>
            </a:r>
            <a:endParaRPr lang="zh-CN" altLang="en-US" sz="2800"/>
          </a:p>
          <a:p>
            <a:pPr lvl="1"/>
            <a:r>
              <a:rPr lang="zh-CN" altLang="en-US" sz="2450"/>
              <a:t>getconf -a</a:t>
            </a:r>
            <a:endParaRPr lang="zh-CN" altLang="en-US" sz="2450"/>
          </a:p>
          <a:p>
            <a:pPr lvl="1"/>
            <a:r>
              <a:rPr lang="zh-CN" altLang="en-US" sz="2450"/>
              <a:t>getconf [-v spec] system_var</a:t>
            </a:r>
            <a:endParaRPr lang="zh-CN" altLang="en-US" sz="2450"/>
          </a:p>
          <a:p>
            <a:pPr lvl="1"/>
            <a:r>
              <a:rPr lang="zh-CN" altLang="en-US" sz="2450"/>
              <a:t>getconf [-v spec] path_var pathname</a:t>
            </a:r>
            <a:endParaRPr lang="zh-CN" altLang="en-US" sz="2450"/>
          </a:p>
          <a:p>
            <a:r>
              <a:rPr lang="zh-CN" altLang="en-US" sz="2800"/>
              <a:t>选项-a用于显示所有系统配置变量；-v spec指定版本（这里不考虑它，使用默认）；system_var用于显示系统变量；pathname为指定的目录；path_var为与目录pathname相关的配置变量。</a:t>
            </a:r>
            <a:endParaRPr lang="zh-CN" altLang="en-US" sz="2800"/>
          </a:p>
          <a:p>
            <a:r>
              <a:rPr lang="zh-CN" altLang="en-US" sz="2800"/>
              <a:t>getconf主要是供开发人员使用的，但通过它可了解系统配置，部分系统配置变量如表7-8所示。</a:t>
            </a:r>
            <a:endParaRPr lang="zh-CN" altLang="en-US" sz="2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getconf的使用示例</a:t>
            </a:r>
            <a:endParaRPr lang="zh-CN" altLang="en-US"/>
          </a:p>
        </p:txBody>
      </p:sp>
      <p:sp>
        <p:nvSpPr>
          <p:cNvPr id="3" name="内容占位符 2"/>
          <p:cNvSpPr>
            <a:spLocks noGrp="1"/>
          </p:cNvSpPr>
          <p:nvPr>
            <p:ph idx="1"/>
          </p:nvPr>
        </p:nvSpPr>
        <p:spPr>
          <a:xfrm>
            <a:off x="410845" y="1844675"/>
            <a:ext cx="8543925" cy="4392295"/>
          </a:xfrm>
        </p:spPr>
        <p:txBody>
          <a:bodyPr/>
          <a:lstStyle/>
          <a:p>
            <a:r>
              <a:rPr lang="en-US" altLang="zh-CN" sz="2800" dirty="0"/>
              <a:t>$</a:t>
            </a:r>
            <a:r>
              <a:rPr lang="zh-CN" altLang="en-US" sz="2800" dirty="0"/>
              <a:t> getconf -a 			#获得所配置信息</a:t>
            </a:r>
            <a:endParaRPr lang="zh-CN" altLang="en-US" sz="2800" dirty="0"/>
          </a:p>
          <a:p>
            <a:r>
              <a:rPr lang="en-US" altLang="zh-CN" sz="2800" dirty="0"/>
              <a:t>$</a:t>
            </a:r>
            <a:r>
              <a:rPr lang="zh-CN" altLang="en-US" sz="2800" dirty="0"/>
              <a:t> getconf -a | grep -i LINE_MAX #获得所有LINE_MAX</a:t>
            </a:r>
            <a:endParaRPr lang="zh-CN" altLang="en-US" sz="2800" dirty="0"/>
          </a:p>
          <a:p>
            <a:r>
              <a:rPr lang="en-US" altLang="zh-CN" sz="2800" dirty="0"/>
              <a:t>$</a:t>
            </a:r>
            <a:r>
              <a:rPr lang="zh-CN" altLang="en-US" sz="2800" dirty="0"/>
              <a:t> getconf PAGESIZE 	#获取系统的页面大小</a:t>
            </a:r>
            <a:endParaRPr lang="zh-CN" altLang="en-US" sz="2800" dirty="0"/>
          </a:p>
          <a:p>
            <a:r>
              <a:rPr lang="en-US" altLang="zh-CN" sz="2800" dirty="0"/>
              <a:t>$</a:t>
            </a:r>
            <a:r>
              <a:rPr lang="zh-CN" altLang="en-US" sz="2800" dirty="0"/>
              <a:t> getconf LINK_MAX / 	#得到/的LINK_MAX</a:t>
            </a:r>
            <a:endParaRPr lang="zh-CN" altLang="en-US" sz="2800" dirty="0"/>
          </a:p>
          <a:p>
            <a:r>
              <a:rPr lang="en-US" altLang="zh-CN" sz="2800" dirty="0"/>
              <a:t>$</a:t>
            </a:r>
            <a:r>
              <a:rPr lang="zh-CN" altLang="en-US" sz="2800" dirty="0"/>
              <a:t> getconf LINK_MAX /dev 	#得到/dev的LINK_MAX</a:t>
            </a:r>
            <a:endParaRPr lang="zh-CN" alt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3．显示系统活动信息（uptime）</a:t>
            </a:r>
            <a:endParaRPr lang="zh-CN" altLang="en-US"/>
          </a:p>
        </p:txBody>
      </p:sp>
      <p:sp>
        <p:nvSpPr>
          <p:cNvPr id="3" name="内容占位符 2"/>
          <p:cNvSpPr>
            <a:spLocks noGrp="1"/>
          </p:cNvSpPr>
          <p:nvPr>
            <p:ph idx="1"/>
          </p:nvPr>
        </p:nvSpPr>
        <p:spPr/>
        <p:txBody>
          <a:bodyPr/>
          <a:lstStyle/>
          <a:p>
            <a:r>
              <a:rPr lang="zh-CN" altLang="en-US" sz="2400"/>
              <a:t>uptime用于显示系统活动信息，其用法为：</a:t>
            </a:r>
            <a:endParaRPr lang="zh-CN" altLang="en-US" sz="2400"/>
          </a:p>
          <a:p>
            <a:pPr lvl="1"/>
            <a:r>
              <a:rPr lang="zh-CN" altLang="en-US" sz="2100"/>
              <a:t>uptime [options]</a:t>
            </a:r>
            <a:endParaRPr lang="zh-CN" altLang="en-US" sz="2100"/>
          </a:p>
          <a:p>
            <a:r>
              <a:rPr lang="zh-CN" altLang="en-US" sz="2400"/>
              <a:t>选项有-p：漂亮格式；-s：启动时间；-V：版本信息。</a:t>
            </a:r>
            <a:endParaRPr lang="zh-CN" altLang="en-US" sz="2400"/>
          </a:p>
          <a:p>
            <a:r>
              <a:rPr lang="zh-CN" altLang="en-US" sz="2400"/>
              <a:t>若不指定选项uptime显示的信息包括：（1）当前时间；（2）系统启动后所经历的时间；（3）当前用户数；（4）系统负载在最近1分钟、5分钟和15分钟内的负载平均值。</a:t>
            </a:r>
            <a:endParaRPr lang="zh-CN" altLang="en-US" sz="2400"/>
          </a:p>
          <a:p>
            <a:r>
              <a:rPr lang="zh-CN" altLang="en-US" sz="2400"/>
              <a:t>以下是不带选项的uptime命令输出：</a:t>
            </a:r>
            <a:endParaRPr lang="zh-CN" altLang="en-US" sz="2400"/>
          </a:p>
          <a:p>
            <a:pPr lvl="1"/>
            <a:r>
              <a:rPr lang="zh-CN" altLang="en-US" sz="2100"/>
              <a:t>11:28:39  up  3:09,  5 users,  load average: 0.34, 0.22, 0.24</a:t>
            </a:r>
            <a:endParaRPr lang="zh-CN" altLang="en-US" sz="2100"/>
          </a:p>
          <a:p>
            <a:r>
              <a:rPr lang="zh-CN" altLang="en-US" sz="2400"/>
              <a:t>说明系统的当前时间为11:28:39，系统启动后已经运行了3小时9分钟，现在系统内有5个用户，系统在1、5和15分钟内的平均负载分别为0.34，0.22和0.24。</a:t>
            </a:r>
            <a:endParaRPr lang="zh-CN"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85" y="404495"/>
            <a:ext cx="9237980" cy="1151890"/>
          </a:xfrm>
        </p:spPr>
        <p:txBody>
          <a:bodyPr/>
          <a:lstStyle/>
          <a:p>
            <a:r>
              <a:rPr lang="zh-CN" altLang="en-US"/>
              <a:t>4．显示虚拟内存使用情况（vmstat）</a:t>
            </a:r>
            <a:endParaRPr lang="zh-CN" altLang="en-US"/>
          </a:p>
        </p:txBody>
      </p:sp>
      <p:sp>
        <p:nvSpPr>
          <p:cNvPr id="3" name="内容占位符 2"/>
          <p:cNvSpPr>
            <a:spLocks noGrp="1"/>
          </p:cNvSpPr>
          <p:nvPr>
            <p:ph idx="1"/>
          </p:nvPr>
        </p:nvSpPr>
        <p:spPr/>
        <p:txBody>
          <a:bodyPr/>
          <a:lstStyle/>
          <a:p>
            <a:r>
              <a:rPr lang="zh-CN" altLang="en-US" sz="2800" dirty="0"/>
              <a:t>vmstat用来监视虚拟内存使用情况，也包括有关进程状态、内存、页面、块I/O、陷阱和CPU的活动情况。其用法为：</a:t>
            </a:r>
            <a:endParaRPr lang="zh-CN" altLang="en-US" sz="2800" dirty="0"/>
          </a:p>
          <a:p>
            <a:pPr lvl="1"/>
            <a:r>
              <a:rPr lang="zh-CN" altLang="en-US" sz="2450" dirty="0"/>
              <a:t>vmstat [options] [delay [count]]</a:t>
            </a:r>
            <a:endParaRPr lang="zh-CN" altLang="en-US" sz="2450" dirty="0"/>
          </a:p>
          <a:p>
            <a:r>
              <a:rPr lang="en-US" altLang="zh-CN" sz="2800" dirty="0" smtClean="0"/>
              <a:t>d</a:t>
            </a:r>
            <a:r>
              <a:rPr lang="zh-CN" altLang="en-US" sz="2800" dirty="0" smtClean="0"/>
              <a:t>elay</a:t>
            </a:r>
            <a:r>
              <a:rPr lang="zh-CN" altLang="en-US" sz="2800" dirty="0"/>
              <a:t>为</a:t>
            </a:r>
            <a:r>
              <a:rPr lang="zh-CN" altLang="en-US" sz="2800" dirty="0" smtClean="0"/>
              <a:t>两次间的</a:t>
            </a:r>
            <a:r>
              <a:rPr lang="zh-CN" altLang="en-US" sz="2800" dirty="0"/>
              <a:t>时间间隔，</a:t>
            </a:r>
            <a:r>
              <a:rPr lang="zh-CN" altLang="en-US" sz="2800" dirty="0" smtClean="0"/>
              <a:t>count为总统</a:t>
            </a:r>
            <a:r>
              <a:rPr lang="zh-CN" altLang="en-US" sz="2800" dirty="0"/>
              <a:t>计的次数；-</a:t>
            </a:r>
            <a:r>
              <a:rPr lang="zh-CN" altLang="en-US" sz="2800" dirty="0" smtClean="0"/>
              <a:t>n只</a:t>
            </a:r>
            <a:r>
              <a:rPr lang="zh-CN" altLang="en-US" sz="2800" dirty="0"/>
              <a:t>显示一次标题。比如，-</a:t>
            </a:r>
            <a:r>
              <a:rPr lang="zh-CN" altLang="en-US" sz="2800" dirty="0" smtClean="0"/>
              <a:t>a使vmstat</a:t>
            </a:r>
            <a:r>
              <a:rPr lang="zh-CN" altLang="en-US" sz="2800" dirty="0"/>
              <a:t>以inact/active替换buff/cache；-</a:t>
            </a:r>
            <a:r>
              <a:rPr lang="zh-CN" altLang="en-US" sz="2800" dirty="0" smtClean="0"/>
              <a:t>f显示从</a:t>
            </a:r>
            <a:r>
              <a:rPr lang="zh-CN" altLang="en-US" sz="2800" dirty="0"/>
              <a:t>启动后执行fork()的次数；-</a:t>
            </a:r>
            <a:r>
              <a:rPr lang="zh-CN" altLang="en-US" sz="2800" dirty="0" smtClean="0"/>
              <a:t>m使vmstat</a:t>
            </a:r>
            <a:r>
              <a:rPr lang="zh-CN" altLang="en-US" sz="2800" dirty="0"/>
              <a:t>显示slabinfo信息（参见在线手册）；-</a:t>
            </a:r>
            <a:r>
              <a:rPr lang="zh-CN" altLang="en-US" sz="2800" dirty="0" smtClean="0"/>
              <a:t>s显示</a:t>
            </a:r>
            <a:r>
              <a:rPr lang="zh-CN" altLang="en-US" sz="2800" dirty="0"/>
              <a:t>系统内事件和内存使用情况</a:t>
            </a:r>
            <a:r>
              <a:rPr lang="zh-CN" altLang="en-US" sz="2800" dirty="0" smtClean="0"/>
              <a:t>统计；</a:t>
            </a:r>
            <a:r>
              <a:rPr lang="zh-CN" altLang="en-US" sz="2800" dirty="0"/>
              <a:t>-d将报告磁盘使用情况统计。</a:t>
            </a:r>
            <a:endParaRPr lang="zh-CN" alt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vmstat统计信息</a:t>
            </a:r>
            <a:endParaRPr lang="zh-CN" altLang="en-US"/>
          </a:p>
        </p:txBody>
      </p:sp>
      <p:sp>
        <p:nvSpPr>
          <p:cNvPr id="3" name="内容占位符 2"/>
          <p:cNvSpPr>
            <a:spLocks noGrp="1"/>
          </p:cNvSpPr>
          <p:nvPr>
            <p:ph idx="1"/>
          </p:nvPr>
        </p:nvSpPr>
        <p:spPr>
          <a:xfrm>
            <a:off x="607695" y="1844675"/>
            <a:ext cx="8347075" cy="4392295"/>
          </a:xfrm>
        </p:spPr>
        <p:txBody>
          <a:bodyPr/>
          <a:lstStyle/>
          <a:p>
            <a:r>
              <a:rPr sz="2200" dirty="0"/>
              <a:t>（1）进程信息：r-等待运行的进程数；b-等待I/O而睡眠的进程数。</a:t>
            </a:r>
            <a:endParaRPr sz="2200" dirty="0"/>
          </a:p>
          <a:p>
            <a:r>
              <a:rPr sz="2200" dirty="0"/>
              <a:t>（2）内存信息：swpd-交换区总量；free-空闲内存；buff-用于缓冲区的；cache-用于cache的内存。-a选项，可用inact/active替换buff/cache方式。</a:t>
            </a:r>
            <a:endParaRPr sz="2200" dirty="0"/>
          </a:p>
          <a:p>
            <a:r>
              <a:rPr sz="2200" dirty="0"/>
              <a:t>（3）交换信息：si-从交换区换入的内存量；so-从内存换出的内存量。</a:t>
            </a:r>
            <a:endParaRPr sz="2200" dirty="0"/>
          </a:p>
          <a:p>
            <a:r>
              <a:rPr sz="2200" dirty="0"/>
              <a:t>（4）I/O信息：bi-送往块设备的信息；bo-从块设备读入的信息。</a:t>
            </a:r>
            <a:endParaRPr sz="2200" dirty="0"/>
          </a:p>
          <a:p>
            <a:r>
              <a:rPr sz="2200" dirty="0"/>
              <a:t>（5）系统信息：in-每秒（含时钟中断）的中断次数；cs-每秒进程上下文切换次数。</a:t>
            </a:r>
            <a:endParaRPr sz="2200" dirty="0"/>
          </a:p>
          <a:p>
            <a:r>
              <a:rPr sz="2200" dirty="0"/>
              <a:t>（6）CPU信息：us-用户空间平均执行时间；sy-系统空间平均执行时间；id-空转时间；wt：等待I/O的CPU时间。</a:t>
            </a:r>
            <a:endParaRPr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vmstat示例</a:t>
            </a:r>
            <a:endParaRPr lang="en-US" altLang="zh-CN">
              <a:sym typeface="+mn-ea"/>
            </a:endParaRPr>
          </a:p>
        </p:txBody>
      </p:sp>
      <p:sp>
        <p:nvSpPr>
          <p:cNvPr id="3" name="内容占位符 2"/>
          <p:cNvSpPr>
            <a:spLocks noGrp="1"/>
          </p:cNvSpPr>
          <p:nvPr>
            <p:ph idx="1"/>
          </p:nvPr>
        </p:nvSpPr>
        <p:spPr/>
        <p:txBody>
          <a:bodyPr/>
          <a:lstStyle/>
          <a:p>
            <a:r>
              <a:rPr lang="en-US" altLang="zh-CN"/>
              <a:t># </a:t>
            </a:r>
            <a:r>
              <a:rPr lang="zh-CN" altLang="en-US"/>
              <a:t>vmstat 5 3</a:t>
            </a:r>
            <a:endParaRPr lang="zh-CN" altLang="en-US"/>
          </a:p>
          <a:p>
            <a:endParaRPr lang="zh-CN" altLang="en-US"/>
          </a:p>
          <a:p>
            <a:endParaRPr lang="zh-CN" altLang="en-US"/>
          </a:p>
          <a:p>
            <a:endParaRPr lang="zh-CN" altLang="en-US"/>
          </a:p>
          <a:p>
            <a:endParaRPr lang="zh-CN" altLang="en-US"/>
          </a:p>
        </p:txBody>
      </p:sp>
      <p:pic>
        <p:nvPicPr>
          <p:cNvPr id="9" name="图片 9"/>
          <p:cNvPicPr>
            <a:picLocks noChangeAspect="1"/>
          </p:cNvPicPr>
          <p:nvPr/>
        </p:nvPicPr>
        <p:blipFill>
          <a:blip r:embed="rId1"/>
          <a:stretch>
            <a:fillRect/>
          </a:stretch>
        </p:blipFill>
        <p:spPr>
          <a:xfrm>
            <a:off x="510540" y="2878455"/>
            <a:ext cx="8331835" cy="9461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5．内存使用情况查询（free）</a:t>
            </a:r>
            <a:endParaRPr lang="zh-CN" altLang="en-US"/>
          </a:p>
        </p:txBody>
      </p:sp>
      <p:sp>
        <p:nvSpPr>
          <p:cNvPr id="3" name="内容占位符 2"/>
          <p:cNvSpPr>
            <a:spLocks noGrp="1"/>
          </p:cNvSpPr>
          <p:nvPr>
            <p:ph idx="1"/>
          </p:nvPr>
        </p:nvSpPr>
        <p:spPr/>
        <p:txBody>
          <a:bodyPr/>
          <a:lstStyle/>
          <a:p>
            <a:r>
              <a:rPr lang="zh-CN" altLang="en-US"/>
              <a:t>free用于系统内存使用情况的查询，其用法为：</a:t>
            </a:r>
            <a:endParaRPr lang="zh-CN" altLang="en-US"/>
          </a:p>
          <a:p>
            <a:pPr lvl="1"/>
            <a:r>
              <a:rPr lang="zh-CN" altLang="en-US"/>
              <a:t>free [options]</a:t>
            </a:r>
            <a:endParaRPr lang="zh-CN" altLang="en-US"/>
          </a:p>
          <a:p>
            <a:r>
              <a:rPr lang="zh-CN" altLang="en-US"/>
              <a:t>常用选项有：-c#-显示次数为#；-s#-次数间隔为#秒；-h：便于阅读方式；-b/--bytes、-k/--kilo、-m/--mega、-g/--giga和--tera分别为B、K、M、G和T。</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free收集的信息</a:t>
            </a:r>
            <a:endParaRPr lang="zh-CN" altLang="en-US"/>
          </a:p>
        </p:txBody>
      </p:sp>
      <p:sp>
        <p:nvSpPr>
          <p:cNvPr id="3" name="内容占位符 2"/>
          <p:cNvSpPr>
            <a:spLocks noGrp="1"/>
          </p:cNvSpPr>
          <p:nvPr>
            <p:ph idx="1"/>
          </p:nvPr>
        </p:nvSpPr>
        <p:spPr/>
        <p:txBody>
          <a:bodyPr/>
          <a:lstStyle/>
          <a:p>
            <a:r>
              <a:rPr lang="zh-CN" altLang="en-US" sz="2400"/>
              <a:t>（1）total：总内存（内存和交换）；</a:t>
            </a:r>
            <a:endParaRPr lang="zh-CN" altLang="en-US" sz="2400"/>
          </a:p>
          <a:p>
            <a:r>
              <a:rPr lang="zh-CN" altLang="en-US" sz="2400"/>
              <a:t>（2）used：已经使用；</a:t>
            </a:r>
            <a:endParaRPr lang="zh-CN" altLang="en-US" sz="2400"/>
          </a:p>
          <a:p>
            <a:r>
              <a:rPr lang="zh-CN" altLang="en-US" sz="2400"/>
              <a:t>（3）free：空闲内存；</a:t>
            </a:r>
            <a:endParaRPr lang="zh-CN" altLang="en-US" sz="2400"/>
          </a:p>
          <a:p>
            <a:r>
              <a:rPr lang="zh-CN" altLang="en-US" sz="2400"/>
              <a:t>（4）shared：共享内存（主要是被tmpfs使用的内存）；</a:t>
            </a:r>
            <a:endParaRPr lang="zh-CN" altLang="en-US" sz="2400"/>
          </a:p>
          <a:p>
            <a:r>
              <a:rPr lang="zh-CN" altLang="en-US" sz="2400"/>
              <a:t>（5）buffers：被内核缓冲使用的内存；</a:t>
            </a:r>
            <a:endParaRPr lang="zh-CN" altLang="en-US" sz="2400"/>
          </a:p>
          <a:p>
            <a:r>
              <a:rPr lang="zh-CN" altLang="en-US" sz="2400"/>
              <a:t>（6）cache：被页缓存和slabs使用的内存；</a:t>
            </a:r>
            <a:endParaRPr lang="zh-CN" altLang="en-US" sz="2400"/>
          </a:p>
          <a:p>
            <a:r>
              <a:rPr lang="zh-CN" altLang="en-US" sz="2400"/>
              <a:t>（7）buff/cache：buffers与cache的和；</a:t>
            </a:r>
            <a:endParaRPr lang="zh-CN" altLang="en-US" sz="2400"/>
          </a:p>
          <a:p>
            <a:r>
              <a:rPr lang="zh-CN" altLang="en-US" sz="2400"/>
              <a:t>（8）available：启动新进程时（而不需要交换）的可用内存。</a:t>
            </a:r>
            <a:endParaRPr lang="zh-CN" alt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示例</a:t>
            </a:r>
            <a:endParaRPr lang="zh-CN" altLang="en-US"/>
          </a:p>
        </p:txBody>
      </p:sp>
      <p:sp>
        <p:nvSpPr>
          <p:cNvPr id="3" name="内容占位符 2"/>
          <p:cNvSpPr>
            <a:spLocks noGrp="1"/>
          </p:cNvSpPr>
          <p:nvPr>
            <p:ph idx="1"/>
          </p:nvPr>
        </p:nvSpPr>
        <p:spPr/>
        <p:txBody>
          <a:bodyPr/>
          <a:lstStyle/>
          <a:p>
            <a:r>
              <a:rPr lang="zh-CN" altLang="en-US">
                <a:sym typeface="+mn-ea"/>
              </a:rPr>
              <a:t># free 			#查询内存使用情况</a:t>
            </a:r>
            <a:endParaRPr lang="zh-CN" altLang="en-US">
              <a:sym typeface="+mn-ea"/>
            </a:endParaRPr>
          </a:p>
          <a:p>
            <a:r>
              <a:rPr lang="zh-CN" altLang="en-US">
                <a:sym typeface="+mn-ea"/>
              </a:rPr>
              <a:t># free -c 2 -s 3 -h		#连续查询两次，时间间隔3秒，易读方式显示</a:t>
            </a:r>
            <a:endParaRPr lang="zh-CN" altLang="en-US">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6．显示系统中谁在工作（w）</a:t>
            </a:r>
            <a:endParaRPr lang="zh-CN" altLang="en-US"/>
          </a:p>
        </p:txBody>
      </p:sp>
      <p:sp>
        <p:nvSpPr>
          <p:cNvPr id="3" name="内容占位符 2"/>
          <p:cNvSpPr>
            <a:spLocks noGrp="1"/>
          </p:cNvSpPr>
          <p:nvPr>
            <p:ph idx="1"/>
          </p:nvPr>
        </p:nvSpPr>
        <p:spPr/>
        <p:txBody>
          <a:bodyPr/>
          <a:lstStyle/>
          <a:p>
            <a:r>
              <a:rPr lang="zh-CN" altLang="en-US"/>
              <a:t>w用于显示谁在系统中和他们在干什么，用法为：</a:t>
            </a:r>
            <a:endParaRPr lang="zh-CN" altLang="en-US"/>
          </a:p>
          <a:p>
            <a:pPr lvl="1"/>
            <a:r>
              <a:rPr lang="zh-CN" altLang="en-US"/>
              <a:t>  w [options] user [...]</a:t>
            </a:r>
            <a:endParaRPr lang="zh-CN" altLang="en-US"/>
          </a:p>
          <a:p>
            <a:r>
              <a:rPr lang="zh-CN" altLang="en-US"/>
              <a:t>关于选项请参考</a:t>
            </a:r>
            <a:r>
              <a:rPr lang="en-US" altLang="zh-CN"/>
              <a:t>man</a:t>
            </a:r>
            <a:r>
              <a:rPr lang="zh-CN" altLang="en-US"/>
              <a:t>手册。</a:t>
            </a:r>
            <a:endParaRPr lang="zh-CN" altLang="en-US"/>
          </a:p>
          <a:p>
            <a:r>
              <a:rPr lang="zh-CN" altLang="en-US"/>
              <a:t>示例：以下为w -f命令的某次执行结果：</a:t>
            </a:r>
            <a:endParaRPr lang="zh-CN" altLang="en-US"/>
          </a:p>
          <a:p>
            <a:r>
              <a:rPr lang="zh-CN" altLang="en-US" sz="1600"/>
              <a:t> 16:27:22 up  8:38,  2 users,  load average: 0.09, 0.03, 0.00</a:t>
            </a:r>
            <a:endParaRPr lang="zh-CN" altLang="en-US" sz="1600"/>
          </a:p>
          <a:p>
            <a:r>
              <a:rPr lang="zh-CN" altLang="en-US" sz="1600"/>
              <a:t>USER  TTY    FROM         LOGIN@  IDLE  JCPU  PCPU  WHAT</a:t>
            </a:r>
            <a:endParaRPr lang="zh-CN" altLang="en-US" sz="1600"/>
          </a:p>
          <a:p>
            <a:r>
              <a:rPr lang="zh-CN" altLang="en-US" sz="1600"/>
              <a:t>root    tty2     tty2            07:51    8:38m  5:18    0.05s  /usr/libexec/gs</a:t>
            </a:r>
            <a:endParaRPr lang="zh-CN" altLang="en-US" sz="1600"/>
          </a:p>
          <a:p>
            <a:r>
              <a:rPr lang="zh-CN" altLang="en-US" sz="1600"/>
              <a:t>root    pts/2    192.168.235.131  16:27    6.00s   0.04s   0.04s  -bash</a:t>
            </a:r>
            <a:endParaRPr lang="zh-CN" altLang="en-US" sz="1600"/>
          </a:p>
          <a:p>
            <a:r>
              <a:rPr lang="zh-CN" altLang="en-US" sz="2000"/>
              <a:t>… … … …</a:t>
            </a:r>
            <a:endParaRPr lang="zh-CN" altLang="en-US" sz="2000"/>
          </a:p>
          <a:p>
            <a:r>
              <a:rPr lang="zh-CN" altLang="en-US" sz="2000"/>
              <a:t>说明：若不使用</a:t>
            </a:r>
            <a:r>
              <a:rPr lang="en-US" altLang="zh-CN" sz="2000"/>
              <a:t>-f</a:t>
            </a:r>
            <a:r>
              <a:rPr lang="zh-CN" altLang="en-US" sz="2000"/>
              <a:t>则不输出</a:t>
            </a:r>
            <a:r>
              <a:rPr lang="en-US" altLang="zh-CN" sz="2000"/>
              <a:t>FROM</a:t>
            </a:r>
            <a:r>
              <a:rPr lang="zh-CN" altLang="en-US" sz="2000"/>
              <a:t>域。</a:t>
            </a:r>
            <a:endParaRPr lang="zh-CN" altLang="en-US" sz="2000"/>
          </a:p>
        </p:txBody>
      </p:sp>
    </p:spTree>
  </p:cSld>
  <p:clrMapOvr>
    <a:masterClrMapping/>
  </p:clrMapOvr>
</p:sld>
</file>

<file path=ppt/tags/tag1.xml><?xml version="1.0" encoding="utf-8"?>
<p:tagLst xmlns:p="http://schemas.openxmlformats.org/presentationml/2006/main">
  <p:tag name="REFSHAPE" val="322194132"/>
  <p:tag name="KSO_WM_UNIT_PLACING_PICTURE_USER_VIEWPORT" val="{&quot;height&quot;:2137,&quot;width&quot;:5029}"/>
</p:tagLst>
</file>

<file path=ppt/tags/tag2.xml><?xml version="1.0" encoding="utf-8"?>
<p:tagLst xmlns:p="http://schemas.openxmlformats.org/presentationml/2006/main">
  <p:tag name="KSO_WM_UNIT_TABLE_BEAUTIFY" val="smartTable{e0295f85-7ad9-47b8-9e06-dde102d025ca}"/>
</p:tagLst>
</file>

<file path=ppt/tags/tag3.xml><?xml version="1.0" encoding="utf-8"?>
<p:tagLst xmlns:p="http://schemas.openxmlformats.org/presentationml/2006/main">
  <p:tag name="KSO_WM_UNIT_TABLE_BEAUTIFY" val="smartTable{5af07aa2-3387-4a1b-96f8-424297294ebb}"/>
</p:tagLst>
</file>

<file path=ppt/tags/tag4.xml><?xml version="1.0" encoding="utf-8"?>
<p:tagLst xmlns:p="http://schemas.openxmlformats.org/presentationml/2006/main">
  <p:tag name="KSO_WM_UNIT_TABLE_BEAUTIFY" val="smartTable{a88c6fa1-debe-4c43-b816-4a6b77d977dc}"/>
</p:tagLst>
</file>

<file path=ppt/tags/tag5.xml><?xml version="1.0" encoding="utf-8"?>
<p:tagLst xmlns:p="http://schemas.openxmlformats.org/presentationml/2006/main">
  <p:tag name="KSO_WM_UNIT_TABLE_BEAUTIFY" val="smartTable{4034a266-be0f-4fc6-8590-041b2cbad305}"/>
</p:tagLst>
</file>

<file path=ppt/tags/tag6.xml><?xml version="1.0" encoding="utf-8"?>
<p:tagLst xmlns:p="http://schemas.openxmlformats.org/presentationml/2006/main">
  <p:tag name="KSO_WM_UNIT_TABLE_BEAUTIFY" val="smartTable{1fb9fbc6-1f18-4f59-b2c1-b6a35fb52667}"/>
</p:tagLst>
</file>

<file path=ppt/tags/tag7.xml><?xml version="1.0" encoding="utf-8"?>
<p:tagLst xmlns:p="http://schemas.openxmlformats.org/presentationml/2006/main">
  <p:tag name="KSO_WM_UNIT_TABLE_BEAUTIFY" val="smartTable{452ca804-20b4-4f15-aa45-9704978424ca}"/>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31394</Words>
  <Application>WPS 演示</Application>
  <PresentationFormat>全屏显示(4:3)</PresentationFormat>
  <Paragraphs>1501</Paragraphs>
  <Slides>143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143</vt:i4>
      </vt:variant>
    </vt:vector>
  </HeadingPairs>
  <TitlesOfParts>
    <vt:vector size="152" baseType="lpstr">
      <vt:lpstr>Arial</vt:lpstr>
      <vt:lpstr>宋体</vt:lpstr>
      <vt:lpstr>Wingdings</vt:lpstr>
      <vt:lpstr>Tahoma</vt:lpstr>
      <vt:lpstr>微软雅黑</vt:lpstr>
      <vt:lpstr>Arial Unicode MS</vt:lpstr>
      <vt:lpstr>Calibri</vt:lpstr>
      <vt:lpstr>Times New Roman</vt:lpstr>
      <vt:lpstr>Blends</vt:lpstr>
      <vt:lpstr>第7章 系统安装、扩充、启动与管理</vt:lpstr>
      <vt:lpstr>7.1  系统安装</vt:lpstr>
      <vt:lpstr>7.1.1  安装任务与准备</vt:lpstr>
      <vt:lpstr>7.1.2  安装系统所需的基本分区</vt:lpstr>
      <vt:lpstr>1．引导分区</vt:lpstr>
      <vt:lpstr>2．根分区</vt:lpstr>
      <vt:lpstr>3．交换区</vt:lpstr>
      <vt:lpstr>4．其他分区</vt:lpstr>
      <vt:lpstr>7.1.3  安装过程</vt:lpstr>
      <vt:lpstr>（1）放入启动光盘，加电启动</vt:lpstr>
      <vt:lpstr>（2）选择“Install to Hard Drive”</vt:lpstr>
      <vt:lpstr>（3）选择安装语言</vt:lpstr>
      <vt:lpstr>图7-2  安装信息摘要界面</vt:lpstr>
      <vt:lpstr>（4）本地化设置</vt:lpstr>
      <vt:lpstr>（5）系统设置</vt:lpstr>
      <vt:lpstr>（6）设置安装目标</vt:lpstr>
      <vt:lpstr>图7-3  安装位置设置界面</vt:lpstr>
      <vt:lpstr>分区设置</vt:lpstr>
      <vt:lpstr>（7）开始安装</vt:lpstr>
      <vt:lpstr>*（8）为root用户设置密码和创建普通用户</vt:lpstr>
      <vt:lpstr>（9）退出安装，重启系统</vt:lpstr>
      <vt:lpstr>（10）首次启动。</vt:lpstr>
      <vt:lpstr>（11）首次登录</vt:lpstr>
      <vt:lpstr>7.1.4  虚拟机的安装与使用</vt:lpstr>
      <vt:lpstr>7.1.4  虚拟机的安装与使用</vt:lpstr>
      <vt:lpstr>7.2  引导器（grub）</vt:lpstr>
      <vt:lpstr>7.2  引导器（grub）</vt:lpstr>
      <vt:lpstr>7.2.1  grub常用术语</vt:lpstr>
      <vt:lpstr>2．文件名</vt:lpstr>
      <vt:lpstr>7.2.2  操作界面</vt:lpstr>
      <vt:lpstr>1．菜单界面</vt:lpstr>
      <vt:lpstr>2．命令行界面</vt:lpstr>
      <vt:lpstr>7.2.3  grub及其配置</vt:lpstr>
      <vt:lpstr>1．配置目录、配置文件及生成</vt:lpstr>
      <vt:lpstr>重新生成grub配置文件的方法</vt:lpstr>
      <vt:lpstr>2．/etc/default/grub</vt:lpstr>
      <vt:lpstr>/etc/default/grub文件示例</vt:lpstr>
      <vt:lpstr>/etc/default/grub中的常用变量</vt:lpstr>
      <vt:lpstr>3．/etc/grub.d/目录</vt:lpstr>
      <vt:lpstr>4．grub的部分命令</vt:lpstr>
      <vt:lpstr>5．配置GRUB示例</vt:lpstr>
      <vt:lpstr>1）直接修改配置文件grub.cfg</vt:lpstr>
      <vt:lpstr>（1）修改超时时限</vt:lpstr>
      <vt:lpstr>（2）修改默认启动项</vt:lpstr>
      <vt:lpstr>2）修改/etc/default/grub的内容</vt:lpstr>
      <vt:lpstr>2）修改/etc/default/grub的内容</vt:lpstr>
      <vt:lpstr>3）通过custom.cfg</vt:lpstr>
      <vt:lpstr>3）通过custom.cfg</vt:lpstr>
      <vt:lpstr>3）通过custom.cfg</vt:lpstr>
      <vt:lpstr>7.2.4  系统的启动及启动参数修改</vt:lpstr>
      <vt:lpstr>PowerPoint 演示文稿</vt:lpstr>
      <vt:lpstr>2．进入rescue（系统维护）模式</vt:lpstr>
      <vt:lpstr>3．进入emergency模式</vt:lpstr>
      <vt:lpstr>7.3  其它软件包管理</vt:lpstr>
      <vt:lpstr>7.3.1  tar格式包管理</vt:lpstr>
      <vt:lpstr>flash 64位tar格式播放插件安装</vt:lpstr>
      <vt:lpstr>7.3.2  其他rpm包</vt:lpstr>
      <vt:lpstr>flash_player插件rpm包安装示例</vt:lpstr>
      <vt:lpstr>网络rpm包直接安装</vt:lpstr>
      <vt:lpstr>7.3.3  第三方rpm包源</vt:lpstr>
      <vt:lpstr>7.3.3  第三方rpm包源</vt:lpstr>
      <vt:lpstr>关于Mozilla Firefox浏览器的说明</vt:lpstr>
      <vt:lpstr>7.3.4  cpio包</vt:lpstr>
      <vt:lpstr>通过cpio展开.rpm包文件方法</vt:lpstr>
      <vt:lpstr>7.3.5  其他格式包</vt:lpstr>
      <vt:lpstr>7.4  日志管理</vt:lpstr>
      <vt:lpstr>7.4.1  journalctl与systemd日志</vt:lpstr>
      <vt:lpstr>表7-3  journalctl的选项及命令</vt:lpstr>
      <vt:lpstr>journalctl用于systemd日志阅读</vt:lpstr>
      <vt:lpstr>7.4.2  日志系统</vt:lpstr>
      <vt:lpstr>2．日志配置文件</vt:lpstr>
      <vt:lpstr>功能、级别和动作的意义</vt:lpstr>
      <vt:lpstr>3．配置示例</vt:lpstr>
      <vt:lpstr>7.4.3  常见日志文件及阅读</vt:lpstr>
      <vt:lpstr>2．日志阅读</vt:lpstr>
      <vt:lpstr>1）文本型日志文件阅读</vt:lpstr>
      <vt:lpstr>2）非文本日志文件阅读</vt:lpstr>
      <vt:lpstr>（1）lastlog</vt:lpstr>
      <vt:lpstr>（2）last</vt:lpstr>
      <vt:lpstr>last使用示例</vt:lpstr>
      <vt:lpstr>（3）lastb</vt:lpstr>
      <vt:lpstr>3）内核启动日志</vt:lpstr>
      <vt:lpstr>日志滚动</vt:lpstr>
      <vt:lpstr>7.5  系统管理</vt:lpstr>
      <vt:lpstr>7.5.1  系统管理的任务</vt:lpstr>
      <vt:lpstr>系统管理的经常性工作</vt:lpstr>
      <vt:lpstr>7.5.2  系统管理的工具与命令</vt:lpstr>
      <vt:lpstr>1．显示系统信息（uname）</vt:lpstr>
      <vt:lpstr>1．显示系统信息（uname）</vt:lpstr>
      <vt:lpstr>2．显示系统配置信息（getconf）</vt:lpstr>
      <vt:lpstr>getconf的使用示例</vt:lpstr>
      <vt:lpstr>3．显示系统活动信息（uptime）</vt:lpstr>
      <vt:lpstr>4．显示虚拟内存使用情况（vmstat）</vt:lpstr>
      <vt:lpstr>vmstat统计信息</vt:lpstr>
      <vt:lpstr>vmstat示例</vt:lpstr>
      <vt:lpstr>5．内存使用情况查询（free）</vt:lpstr>
      <vt:lpstr>free收集的信息</vt:lpstr>
      <vt:lpstr>示例</vt:lpstr>
      <vt:lpstr>6．显示系统中谁在工作（w）</vt:lpstr>
      <vt:lpstr>w输出</vt:lpstr>
      <vt:lpstr>7．显示系统内进程活动信息（top）</vt:lpstr>
      <vt:lpstr>top示例</vt:lpstr>
      <vt:lpstr>top的输出</vt:lpstr>
      <vt:lpstr>8．监视系统I/O等活动情况（sar、iostat、mpstat和pidstat）</vt:lpstr>
      <vt:lpstr>用法</vt:lpstr>
      <vt:lpstr>sar对系统综合监视的指标及参数</vt:lpstr>
      <vt:lpstr>1）mpstat示例</vt:lpstr>
      <vt:lpstr>2）iostat示例</vt:lpstr>
      <vt:lpstr>3）sar使用示例</vt:lpstr>
      <vt:lpstr>9．系统监视器</vt:lpstr>
      <vt:lpstr>7.6  内核配置与参数在线调整</vt:lpstr>
      <vt:lpstr>7.6.1  内核配置、编译与安装</vt:lpstr>
      <vt:lpstr>7.6.1  内核配置、编译与安装</vt:lpstr>
      <vt:lpstr>7.6.1  内核配置、编译与安装</vt:lpstr>
      <vt:lpstr>7.6.1  内核配置、编译与安装</vt:lpstr>
      <vt:lpstr>7.6.1  内核配置、编译与安装</vt:lpstr>
      <vt:lpstr>7.6.1  内核配置、编译与安装</vt:lpstr>
      <vt:lpstr>2．内核配置</vt:lpstr>
      <vt:lpstr>重新配置内核的常用方法</vt:lpstr>
      <vt:lpstr>内核配置大致过程</vt:lpstr>
      <vt:lpstr>（3）选择配置方式</vt:lpstr>
      <vt:lpstr>（3）选择配置方式</vt:lpstr>
      <vt:lpstr>内核配置方法</vt:lpstr>
      <vt:lpstr>配置界面</vt:lpstr>
      <vt:lpstr>配置过程</vt:lpstr>
      <vt:lpstr>配置结果</vt:lpstr>
      <vt:lpstr>7.6.2  编译与安装新内核</vt:lpstr>
      <vt:lpstr>1．运行make 或者 make all</vt:lpstr>
      <vt:lpstr>2．运行make modules_install</vt:lpstr>
      <vt:lpstr>3．运行make install</vt:lpstr>
      <vt:lpstr>4．清理临时文件</vt:lpstr>
      <vt:lpstr>7.6.3  模块管理</vt:lpstr>
      <vt:lpstr>1．列出已经加裁的内核模块（lsmod）</vt:lpstr>
      <vt:lpstr>2．显示指定模块信息（modinfo）</vt:lpstr>
      <vt:lpstr>3．模块的加载与卸载（insmod、rmmod和modprobe）</vt:lpstr>
      <vt:lpstr>使用示例</vt:lpstr>
      <vt:lpstr>7.6.4  内核参数在线调整</vt:lpstr>
      <vt:lpstr>sysctl的部分参数</vt:lpstr>
      <vt:lpstr>sysctl应用示例</vt:lpstr>
      <vt:lpstr>习题7</vt:lpstr>
      <vt:lpstr>2．单项选择题</vt:lpstr>
      <vt:lpstr>3．综合题</vt:lpstr>
      <vt:lpstr>实验7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122</cp:revision>
  <dcterms:created xsi:type="dcterms:W3CDTF">2113-01-01T00:00:00Z</dcterms:created>
  <dcterms:modified xsi:type="dcterms:W3CDTF">2020-11-18T23:40:36Z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