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59" r:id="rId5"/>
    <p:sldId id="260" r:id="rId6"/>
    <p:sldId id="261" r:id="rId7"/>
    <p:sldId id="269" r:id="rId8"/>
    <p:sldId id="270" r:id="rId9"/>
    <p:sldId id="271" r:id="rId10"/>
    <p:sldId id="272" r:id="rId11"/>
    <p:sldId id="273" r:id="rId12"/>
    <p:sldId id="275" r:id="rId13"/>
    <p:sldId id="276" r:id="rId14"/>
    <p:sldId id="263" r:id="rId15"/>
    <p:sldId id="264" r:id="rId16"/>
    <p:sldId id="265" r:id="rId17"/>
    <p:sldId id="278" r:id="rId18"/>
    <p:sldId id="277" r:id="rId19"/>
    <p:sldId id="279" r:id="rId20"/>
    <p:sldId id="266" r:id="rId21"/>
    <p:sldId id="267" r:id="rId22"/>
    <p:sldId id="280" r:id="rId23"/>
    <p:sldId id="284" r:id="rId24"/>
    <p:sldId id="285" r:id="rId25"/>
    <p:sldId id="286" r:id="rId26"/>
    <p:sldId id="287" r:id="rId27"/>
    <p:sldId id="288" r:id="rId28"/>
    <p:sldId id="289" r:id="rId29"/>
    <p:sldId id="290" r:id="rId30"/>
    <p:sldId id="291" r:id="rId31"/>
    <p:sldId id="292" r:id="rId32"/>
    <p:sldId id="281" r:id="rId33"/>
    <p:sldId id="334" r:id="rId34"/>
    <p:sldId id="293" r:id="rId35"/>
    <p:sldId id="294" r:id="rId36"/>
    <p:sldId id="295" r:id="rId37"/>
    <p:sldId id="296" r:id="rId38"/>
    <p:sldId id="297" r:id="rId39"/>
    <p:sldId id="298" r:id="rId40"/>
    <p:sldId id="282" r:id="rId41"/>
    <p:sldId id="335" r:id="rId42"/>
    <p:sldId id="299" r:id="rId43"/>
    <p:sldId id="300" r:id="rId44"/>
    <p:sldId id="301" r:id="rId45"/>
    <p:sldId id="283" r:id="rId46"/>
    <p:sldId id="302" r:id="rId47"/>
    <p:sldId id="303" r:id="rId48"/>
    <p:sldId id="307" r:id="rId49"/>
    <p:sldId id="308" r:id="rId50"/>
    <p:sldId id="309" r:id="rId51"/>
    <p:sldId id="306" r:id="rId52"/>
    <p:sldId id="310" r:id="rId53"/>
    <p:sldId id="312" r:id="rId54"/>
    <p:sldId id="311" r:id="rId55"/>
    <p:sldId id="313" r:id="rId56"/>
    <p:sldId id="314" r:id="rId57"/>
    <p:sldId id="315" r:id="rId58"/>
    <p:sldId id="316" r:id="rId59"/>
    <p:sldId id="317" r:id="rId60"/>
    <p:sldId id="318" r:id="rId61"/>
    <p:sldId id="319" r:id="rId62"/>
    <p:sldId id="320" r:id="rId63"/>
    <p:sldId id="336" r:id="rId64"/>
    <p:sldId id="337" r:id="rId65"/>
    <p:sldId id="338" r:id="rId66"/>
    <p:sldId id="339" r:id="rId67"/>
    <p:sldId id="340" r:id="rId68"/>
    <p:sldId id="341" r:id="rId69"/>
    <p:sldId id="342" r:id="rId70"/>
    <p:sldId id="343" r:id="rId7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105" d="100"/>
          <a:sy n="105" d="100"/>
        </p:scale>
        <p:origin x="1188" y="108"/>
      </p:cViewPr>
      <p:guideLst>
        <p:guide orient="horz" pos="2160"/>
        <p:guide pos="287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4" Type="http://schemas.openxmlformats.org/officeDocument/2006/relationships/tableStyles" Target="tableStyles.xml"/><Relationship Id="rId73" Type="http://schemas.openxmlformats.org/officeDocument/2006/relationships/viewProps" Target="viewProps.xml"/><Relationship Id="rId72" Type="http://schemas.openxmlformats.org/officeDocument/2006/relationships/presProps" Target="presProps.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050" name="任意多边形 5126"/>
          <p:cNvSpPr/>
          <p:nvPr/>
        </p:nvSpPr>
        <p:spPr>
          <a:xfrm>
            <a:off x="685800" y="2393950"/>
            <a:ext cx="7772400" cy="109538"/>
          </a:xfrm>
          <a:custGeom>
            <a:avLst/>
            <a:gdLst/>
            <a:ahLst/>
            <a:cxnLst>
              <a:cxn ang="0">
                <a:pos x="0" y="0"/>
              </a:cxn>
              <a:cxn ang="0">
                <a:pos x="4803343" y="0"/>
              </a:cxn>
              <a:cxn ang="0">
                <a:pos x="4803343" y="109538"/>
              </a:cxn>
              <a:cxn ang="0">
                <a:pos x="0" y="109538"/>
              </a:cxn>
              <a:cxn ang="0">
                <a:pos x="0" y="0"/>
              </a:cxn>
              <a:cxn ang="0">
                <a:pos x="0" y="0"/>
              </a:cxn>
              <a:cxn ang="0">
                <a:pos x="7772400"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5122" name="标题 5121"/>
          <p:cNvSpPr>
            <a:spLocks noGrp="1"/>
          </p:cNvSpPr>
          <p:nvPr>
            <p:ph type="ctrTitle"/>
          </p:nvPr>
        </p:nvSpPr>
        <p:spPr>
          <a:xfrm>
            <a:off x="685800" y="990600"/>
            <a:ext cx="7772400" cy="1371600"/>
          </a:xfrm>
          <a:prstGeom prst="rect">
            <a:avLst/>
          </a:prstGeom>
          <a:noFill/>
          <a:ln w="9525">
            <a:noFill/>
          </a:ln>
        </p:spPr>
        <p:txBody>
          <a:bodyPr/>
          <a:lstStyle>
            <a:lvl1pPr lvl="0">
              <a:buClrTx/>
              <a:buSzTx/>
              <a:buFontTx/>
              <a:defRPr sz="4000"/>
            </a:lvl1pPr>
          </a:lstStyle>
          <a:p>
            <a:pPr lvl="0" fontAlgn="base"/>
            <a:r>
              <a:rPr lang="zh-CN" altLang="en-US" strike="noStrike" noProof="1"/>
              <a:t>单击此处编辑母版标题样式</a:t>
            </a:r>
            <a:endParaRPr lang="zh-CN" altLang="en-US" strike="noStrike" noProof="1"/>
          </a:p>
        </p:txBody>
      </p:sp>
      <p:sp>
        <p:nvSpPr>
          <p:cNvPr id="5123" name="副标题 5122"/>
          <p:cNvSpPr>
            <a:spLocks noGrp="1"/>
          </p:cNvSpPr>
          <p:nvPr>
            <p:ph type="subTitle" idx="1"/>
          </p:nvPr>
        </p:nvSpPr>
        <p:spPr>
          <a:xfrm>
            <a:off x="1447800" y="3429000"/>
            <a:ext cx="7010400" cy="1600200"/>
          </a:xfrm>
          <a:prstGeom prst="rect">
            <a:avLst/>
          </a:prstGeom>
          <a:noFill/>
          <a:ln w="9525">
            <a:noFill/>
          </a:ln>
        </p:spPr>
        <p:txBody>
          <a:bodyPr/>
          <a:lstStyle>
            <a:lvl1pPr marL="0" lvl="0" indent="0">
              <a:buClr>
                <a:schemeClr val="accent2"/>
              </a:buClr>
              <a:buSzTx/>
              <a:buFont typeface="Wingdings" panose="05000000000000000000" pitchFamily="2" charset="2"/>
              <a:buNone/>
              <a:defRPr sz="2800"/>
            </a:lvl1pPr>
            <a:lvl2pPr marL="457200" lvl="1" indent="14605" algn="ctr">
              <a:buClr>
                <a:schemeClr val="accent2"/>
              </a:buClr>
              <a:buSzTx/>
              <a:buFont typeface="Wingdings" panose="05000000000000000000" pitchFamily="2" charset="2"/>
              <a:buNone/>
              <a:defRPr sz="2800"/>
            </a:lvl2pPr>
            <a:lvl3pPr marL="909955" lvl="2" indent="0" algn="ctr">
              <a:buClr>
                <a:schemeClr val="accent2"/>
              </a:buClr>
              <a:buSzTx/>
              <a:buFont typeface="Wingdings" panose="05000000000000000000" pitchFamily="2" charset="2"/>
              <a:buNone/>
              <a:defRPr sz="2800"/>
            </a:lvl3pPr>
            <a:lvl4pPr marL="1306830" lvl="3" indent="0" algn="ctr">
              <a:buClr>
                <a:schemeClr val="accent2"/>
              </a:buClr>
              <a:buSzTx/>
              <a:buFont typeface="Wingdings" panose="05000000000000000000" pitchFamily="2" charset="2"/>
              <a:buNone/>
              <a:defRPr sz="2800"/>
            </a:lvl4pPr>
            <a:lvl5pPr marL="1695450" lvl="4" indent="0" algn="ctr">
              <a:buClr>
                <a:schemeClr val="accent2"/>
              </a:buClr>
              <a:buSzTx/>
              <a:buFont typeface="Wingdings" panose="05000000000000000000" pitchFamily="2" charset="2"/>
              <a:buNone/>
              <a:defRPr sz="2800"/>
            </a:lvl5pPr>
          </a:lstStyle>
          <a:p>
            <a:pPr lvl="0" fontAlgn="base"/>
            <a:r>
              <a:rPr lang="zh-CN" altLang="en-US" strike="noStrike" noProof="1"/>
              <a:t>单击此处编辑母版副标题样式</a:t>
            </a:r>
            <a:endParaRPr lang="zh-CN" altLang="en-US" strike="noStrike" noProof="1"/>
          </a:p>
        </p:txBody>
      </p:sp>
      <p:sp>
        <p:nvSpPr>
          <p:cNvPr id="10" name="日期占位符 5123"/>
          <p:cNvSpPr>
            <a:spLocks noGrp="1"/>
          </p:cNvSpPr>
          <p:nvPr>
            <p:ph type="dt" sz="half" idx="2"/>
          </p:nvPr>
        </p:nvSpPr>
        <p:spPr>
          <a:xfrm>
            <a:off x="685800" y="6248400"/>
            <a:ext cx="1905000" cy="457200"/>
          </a:xfrm>
          <a:prstGeom prst="rect">
            <a:avLst/>
          </a:prstGeom>
          <a:noFill/>
          <a:ln w="9525">
            <a:noFill/>
          </a:ln>
        </p:spPr>
        <p:txBody>
          <a:bodyPr anchor="t"/>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页脚占位符 5124"/>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200">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 name="灯片编号占位符 5125"/>
          <p:cNvSpPr>
            <a:spLocks noGrp="1"/>
          </p:cNvSpPr>
          <p:nvPr>
            <p:ph type="sldNum" sz="quarter" idx="4"/>
          </p:nvPr>
        </p:nvSpPr>
        <p:spPr>
          <a:xfrm>
            <a:off x="6553200" y="6248400"/>
            <a:ext cx="1905000" cy="457200"/>
          </a:xfrm>
          <a:prstGeom prst="rect">
            <a:avLst/>
          </a:prstGeom>
          <a:noFill/>
          <a:ln w="9525">
            <a:noFill/>
          </a:ln>
        </p:spPr>
        <p:txBody>
          <a:bodyPr anchor="t"/>
          <a:lstStyle>
            <a:lvl1pPr algn="r">
              <a:defRPr sz="1200" dirty="0">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2659D6F-AAC7-4F28-BE60-9596901F8D7E}"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66738" y="304800"/>
            <a:ext cx="5890631" cy="5715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2050" name="任意多边形 5126"/>
          <p:cNvSpPr/>
          <p:nvPr/>
        </p:nvSpPr>
        <p:spPr>
          <a:xfrm>
            <a:off x="685800" y="2393950"/>
            <a:ext cx="7772400" cy="109538"/>
          </a:xfrm>
          <a:custGeom>
            <a:avLst/>
            <a:gdLst/>
            <a:ahLst/>
            <a:cxnLst>
              <a:cxn ang="0">
                <a:pos x="0" y="0"/>
              </a:cxn>
              <a:cxn ang="0">
                <a:pos x="4803343" y="0"/>
              </a:cxn>
              <a:cxn ang="0">
                <a:pos x="4803343" y="109538"/>
              </a:cxn>
              <a:cxn ang="0">
                <a:pos x="0" y="109538"/>
              </a:cxn>
              <a:cxn ang="0">
                <a:pos x="0" y="0"/>
              </a:cxn>
              <a:cxn ang="0">
                <a:pos x="0" y="0"/>
              </a:cxn>
              <a:cxn ang="0">
                <a:pos x="7772400"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5122" name="标题 5121"/>
          <p:cNvSpPr>
            <a:spLocks noGrp="1"/>
          </p:cNvSpPr>
          <p:nvPr>
            <p:ph type="ctrTitle"/>
          </p:nvPr>
        </p:nvSpPr>
        <p:spPr>
          <a:xfrm>
            <a:off x="685800" y="990600"/>
            <a:ext cx="7772400" cy="1371600"/>
          </a:xfrm>
          <a:prstGeom prst="rect">
            <a:avLst/>
          </a:prstGeom>
          <a:noFill/>
          <a:ln w="9525">
            <a:noFill/>
          </a:ln>
        </p:spPr>
        <p:txBody>
          <a:bodyPr/>
          <a:lstStyle>
            <a:lvl1pPr lvl="0">
              <a:buClrTx/>
              <a:buSzTx/>
              <a:buFontTx/>
              <a:defRPr sz="4000"/>
            </a:lvl1pPr>
          </a:lstStyle>
          <a:p>
            <a:pPr lvl="0" fontAlgn="base"/>
            <a:r>
              <a:rPr lang="zh-CN" altLang="en-US" strike="noStrike" noProof="1"/>
              <a:t>单击此处编辑母版标题样式</a:t>
            </a:r>
            <a:endParaRPr lang="zh-CN" altLang="en-US" strike="noStrike" noProof="1"/>
          </a:p>
        </p:txBody>
      </p:sp>
      <p:sp>
        <p:nvSpPr>
          <p:cNvPr id="5123" name="副标题 5122"/>
          <p:cNvSpPr>
            <a:spLocks noGrp="1"/>
          </p:cNvSpPr>
          <p:nvPr>
            <p:ph type="subTitle" idx="1"/>
          </p:nvPr>
        </p:nvSpPr>
        <p:spPr>
          <a:xfrm>
            <a:off x="1447800" y="3429000"/>
            <a:ext cx="7010400" cy="1600200"/>
          </a:xfrm>
          <a:prstGeom prst="rect">
            <a:avLst/>
          </a:prstGeom>
          <a:noFill/>
          <a:ln w="9525">
            <a:noFill/>
          </a:ln>
        </p:spPr>
        <p:txBody>
          <a:bodyPr/>
          <a:lstStyle>
            <a:lvl1pPr marL="0" lvl="0" indent="0">
              <a:buClr>
                <a:schemeClr val="accent2"/>
              </a:buClr>
              <a:buSzTx/>
              <a:buFont typeface="Wingdings" panose="05000000000000000000" pitchFamily="2" charset="2"/>
              <a:buNone/>
              <a:defRPr sz="2800"/>
            </a:lvl1pPr>
            <a:lvl2pPr marL="457200" lvl="1" indent="14605" algn="ctr">
              <a:buClr>
                <a:schemeClr val="accent2"/>
              </a:buClr>
              <a:buSzTx/>
              <a:buFont typeface="Wingdings" panose="05000000000000000000" pitchFamily="2" charset="2"/>
              <a:buNone/>
              <a:defRPr sz="2800"/>
            </a:lvl2pPr>
            <a:lvl3pPr marL="909955" lvl="2" indent="0" algn="ctr">
              <a:buClr>
                <a:schemeClr val="accent2"/>
              </a:buClr>
              <a:buSzTx/>
              <a:buFont typeface="Wingdings" panose="05000000000000000000" pitchFamily="2" charset="2"/>
              <a:buNone/>
              <a:defRPr sz="2800"/>
            </a:lvl3pPr>
            <a:lvl4pPr marL="1306830" lvl="3" indent="0" algn="ctr">
              <a:buClr>
                <a:schemeClr val="accent2"/>
              </a:buClr>
              <a:buSzTx/>
              <a:buFont typeface="Wingdings" panose="05000000000000000000" pitchFamily="2" charset="2"/>
              <a:buNone/>
              <a:defRPr sz="2800"/>
            </a:lvl4pPr>
            <a:lvl5pPr marL="1695450" lvl="4" indent="0" algn="ctr">
              <a:buClr>
                <a:schemeClr val="accent2"/>
              </a:buClr>
              <a:buSzTx/>
              <a:buFont typeface="Wingdings" panose="05000000000000000000" pitchFamily="2" charset="2"/>
              <a:buNone/>
              <a:defRPr sz="2800"/>
            </a:lvl5pPr>
          </a:lstStyle>
          <a:p>
            <a:pPr lvl="0" fontAlgn="base"/>
            <a:r>
              <a:rPr lang="zh-CN" altLang="en-US" strike="noStrike" noProof="1"/>
              <a:t>单击此处编辑母版副标题样式</a:t>
            </a:r>
            <a:endParaRPr lang="zh-CN" altLang="en-US" strike="noStrike" noProof="1"/>
          </a:p>
        </p:txBody>
      </p:sp>
      <p:sp>
        <p:nvSpPr>
          <p:cNvPr id="10" name="日期占位符 5123"/>
          <p:cNvSpPr>
            <a:spLocks noGrp="1"/>
          </p:cNvSpPr>
          <p:nvPr>
            <p:ph type="dt" sz="half" idx="2"/>
          </p:nvPr>
        </p:nvSpPr>
        <p:spPr>
          <a:xfrm>
            <a:off x="685800" y="6248400"/>
            <a:ext cx="1905000" cy="457200"/>
          </a:xfrm>
          <a:prstGeom prst="rect">
            <a:avLst/>
          </a:prstGeom>
          <a:noFill/>
          <a:ln w="9525">
            <a:noFill/>
          </a:ln>
        </p:spPr>
        <p:txBody>
          <a:bodyPr anchor="t"/>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 name="页脚占位符 5124"/>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200">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 name="灯片编号占位符 5125"/>
          <p:cNvSpPr>
            <a:spLocks noGrp="1"/>
          </p:cNvSpPr>
          <p:nvPr>
            <p:ph type="sldNum" sz="quarter" idx="4"/>
          </p:nvPr>
        </p:nvSpPr>
        <p:spPr>
          <a:xfrm>
            <a:off x="6553200" y="6248400"/>
            <a:ext cx="1905000" cy="457200"/>
          </a:xfrm>
          <a:prstGeom prst="rect">
            <a:avLst/>
          </a:prstGeom>
          <a:noFill/>
          <a:ln w="9525">
            <a:noFill/>
          </a:ln>
        </p:spPr>
        <p:txBody>
          <a:bodyPr anchor="t"/>
          <a:lstStyle>
            <a:lvl1pPr algn="r">
              <a:defRPr sz="1200" dirty="0">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2659D6F-AAC7-4F28-BE60-9596901F8D7E}"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66738" y="1752600"/>
            <a:ext cx="3920490" cy="4267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7248" y="1752600"/>
            <a:ext cx="3920490" cy="4267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441" y="304800"/>
            <a:ext cx="2002234" cy="57150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566738" y="304800"/>
            <a:ext cx="5890631" cy="57150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66738" y="1752600"/>
            <a:ext cx="3920490" cy="4267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7248" y="1752600"/>
            <a:ext cx="3920490" cy="42672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1026" name="标题 4097"/>
          <p:cNvSpPr>
            <a:spLocks noGrp="1"/>
          </p:cNvSpPr>
          <p:nvPr>
            <p:ph type="title"/>
          </p:nvPr>
        </p:nvSpPr>
        <p:spPr>
          <a:xfrm>
            <a:off x="574675" y="304800"/>
            <a:ext cx="8001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文本占位符 4098"/>
          <p:cNvSpPr>
            <a:spLocks noGrp="1"/>
          </p:cNvSpPr>
          <p:nvPr>
            <p:ph type="body"/>
          </p:nvPr>
        </p:nvSpPr>
        <p:spPr>
          <a:xfrm>
            <a:off x="566738" y="1752600"/>
            <a:ext cx="8001000" cy="4267200"/>
          </a:xfrm>
          <a:prstGeom prst="rect">
            <a:avLst/>
          </a:prstGeom>
          <a:noFill/>
          <a:ln w="9525">
            <a:noFill/>
          </a:ln>
        </p:spPr>
        <p:txBody>
          <a:bodyPr anchor="t"/>
          <a:p>
            <a:pPr lvl="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1028" name="任意多边形 4099"/>
          <p:cNvSpPr/>
          <p:nvPr/>
        </p:nvSpPr>
        <p:spPr>
          <a:xfrm>
            <a:off x="609600" y="1566863"/>
            <a:ext cx="7958138" cy="109537"/>
          </a:xfrm>
          <a:custGeom>
            <a:avLst/>
            <a:gdLst/>
            <a:ahLst/>
            <a:cxnLst>
              <a:cxn ang="0">
                <a:pos x="0" y="0"/>
              </a:cxn>
              <a:cxn ang="0">
                <a:pos x="4655511" y="0"/>
              </a:cxn>
              <a:cxn ang="0">
                <a:pos x="4655511" y="109537"/>
              </a:cxn>
              <a:cxn ang="0">
                <a:pos x="0" y="109537"/>
              </a:cxn>
              <a:cxn ang="0">
                <a:pos x="0" y="0"/>
              </a:cxn>
              <a:cxn ang="0">
                <a:pos x="0" y="0"/>
              </a:cxn>
              <a:cxn ang="0">
                <a:pos x="7958138" y="0"/>
              </a:cxn>
            </a:cxnLst>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1029" name="直接连接符 4100"/>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4102" name="日期占位符 4101"/>
          <p:cNvSpPr>
            <a:spLocks noGrp="1"/>
          </p:cNvSpPr>
          <p:nvPr>
            <p:ph type="dt" sz="half" idx="2"/>
          </p:nvPr>
        </p:nvSpPr>
        <p:spPr>
          <a:xfrm>
            <a:off x="609600" y="6245225"/>
            <a:ext cx="1981200" cy="476250"/>
          </a:xfrm>
          <a:prstGeom prst="rect">
            <a:avLst/>
          </a:prstGeom>
          <a:noFill/>
          <a:ln w="9525">
            <a:noFill/>
          </a:ln>
        </p:spPr>
        <p:txBody>
          <a:bodyPr/>
          <a:lstStyle>
            <a:lvl1pPr>
              <a:defRPr sz="1200" noProof="1">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3" name="页脚占位符 4102"/>
          <p:cNvSpPr>
            <a:spLocks noGrp="1"/>
          </p:cNvSpPr>
          <p:nvPr>
            <p:ph type="ftr" sz="quarter" idx="3"/>
          </p:nvPr>
        </p:nvSpPr>
        <p:spPr>
          <a:xfrm>
            <a:off x="3124200" y="6245225"/>
            <a:ext cx="2895600" cy="476250"/>
          </a:xfrm>
          <a:prstGeom prst="rect">
            <a:avLst/>
          </a:prstGeom>
          <a:noFill/>
          <a:ln w="9525">
            <a:noFill/>
          </a:ln>
        </p:spPr>
        <p:txBody>
          <a:bodyPr/>
          <a:lstStyle>
            <a:lvl1pPr algn="ctr">
              <a:defRPr sz="1200" noProof="1">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104" name="灯片编号占位符 4103"/>
          <p:cNvSpPr>
            <a:spLocks noGrp="1"/>
          </p:cNvSpPr>
          <p:nvPr>
            <p:ph type="sldNum" sz="quarter" idx="4"/>
          </p:nvPr>
        </p:nvSpPr>
        <p:spPr>
          <a:xfrm>
            <a:off x="6553200" y="6245225"/>
            <a:ext cx="1981200" cy="476250"/>
          </a:xfrm>
          <a:prstGeom prst="rect">
            <a:avLst/>
          </a:prstGeom>
          <a:noFill/>
          <a:ln w="9525">
            <a:noFill/>
          </a:ln>
        </p:spPr>
        <p:txBody>
          <a:bodyPr/>
          <a:lstStyle>
            <a:lvl1pPr algn="r">
              <a:defRPr sz="1200" noProof="1" dirty="0">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800" kern="12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lvl="1" indent="-436880" algn="l" rtl="0" fontAlgn="base">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lvl="2" indent="-395605" algn="l" rtl="0" fontAlgn="base">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lvl="3" indent="-387350" algn="l" rtl="0" fontAlgn="base">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lvl="4" indent="-398780" algn="l" rtl="0" fontAlgn="base">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p:sp>
        <p:nvSpPr>
          <p:cNvPr id="1026" name="标题 4097"/>
          <p:cNvSpPr>
            <a:spLocks noGrp="1"/>
          </p:cNvSpPr>
          <p:nvPr>
            <p:ph type="title"/>
          </p:nvPr>
        </p:nvSpPr>
        <p:spPr>
          <a:xfrm>
            <a:off x="574675" y="304800"/>
            <a:ext cx="8001000" cy="1216025"/>
          </a:xfrm>
          <a:prstGeom prst="rect">
            <a:avLst/>
          </a:prstGeom>
          <a:noFill/>
          <a:ln w="9525">
            <a:noFill/>
          </a:ln>
        </p:spPr>
        <p:txBody>
          <a:bodyPr anchor="b"/>
          <a:p>
            <a:pPr lvl="0"/>
            <a:r>
              <a:rPr lang="zh-CN" altLang="en-US" dirty="0"/>
              <a:t>单击此处编辑母版标题样式</a:t>
            </a:r>
            <a:endParaRPr lang="zh-CN" altLang="en-US" dirty="0"/>
          </a:p>
        </p:txBody>
      </p:sp>
      <p:sp>
        <p:nvSpPr>
          <p:cNvPr id="1027" name="文本占位符 4098"/>
          <p:cNvSpPr>
            <a:spLocks noGrp="1"/>
          </p:cNvSpPr>
          <p:nvPr>
            <p:ph type="body"/>
          </p:nvPr>
        </p:nvSpPr>
        <p:spPr>
          <a:xfrm>
            <a:off x="566738" y="1752600"/>
            <a:ext cx="8001000" cy="4267200"/>
          </a:xfrm>
          <a:prstGeom prst="rect">
            <a:avLst/>
          </a:prstGeom>
          <a:noFill/>
          <a:ln w="9525">
            <a:noFill/>
          </a:ln>
        </p:spPr>
        <p:txBody>
          <a:bodyPr anchor="t"/>
          <a:p>
            <a:pPr lvl="0"/>
            <a:r>
              <a:rPr lang="zh-CN" altLang="en-US" dirty="0"/>
              <a:t>单击此处编辑母版文本样式</a:t>
            </a:r>
            <a:endParaRPr lang="zh-CN" altLang="en-US" dirty="0"/>
          </a:p>
          <a:p>
            <a:pPr lvl="1" indent="-436245"/>
            <a:r>
              <a:rPr lang="zh-CN" altLang="en-US" dirty="0"/>
              <a:t>第二级</a:t>
            </a:r>
            <a:endParaRPr lang="zh-CN" altLang="en-US" dirty="0"/>
          </a:p>
          <a:p>
            <a:pPr lvl="2" indent="-394970"/>
            <a:r>
              <a:rPr lang="zh-CN" altLang="en-US" dirty="0"/>
              <a:t>第三级</a:t>
            </a:r>
            <a:endParaRPr lang="zh-CN" altLang="en-US" dirty="0"/>
          </a:p>
          <a:p>
            <a:pPr lvl="3" indent="-387350"/>
            <a:r>
              <a:rPr lang="zh-CN" altLang="en-US" dirty="0"/>
              <a:t>第四级</a:t>
            </a:r>
            <a:endParaRPr lang="zh-CN" altLang="en-US" dirty="0"/>
          </a:p>
          <a:p>
            <a:pPr lvl="4" indent="-398780"/>
            <a:r>
              <a:rPr lang="zh-CN" altLang="en-US" dirty="0"/>
              <a:t>第五级</a:t>
            </a:r>
            <a:endParaRPr lang="zh-CN" altLang="en-US" dirty="0"/>
          </a:p>
        </p:txBody>
      </p:sp>
      <p:sp>
        <p:nvSpPr>
          <p:cNvPr id="1028" name="任意多边形 4099"/>
          <p:cNvSpPr/>
          <p:nvPr/>
        </p:nvSpPr>
        <p:spPr>
          <a:xfrm>
            <a:off x="609600" y="1566863"/>
            <a:ext cx="7958138" cy="109537"/>
          </a:xfrm>
          <a:custGeom>
            <a:avLst/>
            <a:gdLst/>
            <a:ahLst/>
            <a:cxnLst>
              <a:cxn ang="0">
                <a:pos x="0" y="0"/>
              </a:cxn>
              <a:cxn ang="0">
                <a:pos x="4655511" y="0"/>
              </a:cxn>
              <a:cxn ang="0">
                <a:pos x="4655511" y="109537"/>
              </a:cxn>
              <a:cxn ang="0">
                <a:pos x="0" y="109537"/>
              </a:cxn>
              <a:cxn ang="0">
                <a:pos x="0" y="0"/>
              </a:cxn>
              <a:cxn ang="0">
                <a:pos x="0" y="0"/>
              </a:cxn>
              <a:cxn ang="0">
                <a:pos x="7958138" y="0"/>
              </a:cxn>
            </a:cxnLst>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cap="flat" cmpd="sng">
            <a:solidFill>
              <a:schemeClr val="accent2"/>
            </a:solidFill>
            <a:prstDash val="solid"/>
            <a:round/>
            <a:headEnd type="none" w="med" len="med"/>
            <a:tailEnd type="none" w="med" len="med"/>
          </a:ln>
        </p:spPr>
        <p:txBody>
          <a:bodyPr/>
          <a:p>
            <a:endParaRPr lang="zh-CN" altLang="en-US"/>
          </a:p>
        </p:txBody>
      </p:sp>
      <p:sp>
        <p:nvSpPr>
          <p:cNvPr id="1029" name="直接连接符 4100"/>
          <p:cNvSpPr/>
          <p:nvPr/>
        </p:nvSpPr>
        <p:spPr>
          <a:xfrm flipV="1">
            <a:off x="609600" y="6172200"/>
            <a:ext cx="7924800" cy="0"/>
          </a:xfrm>
          <a:prstGeom prst="line">
            <a:avLst/>
          </a:prstGeom>
          <a:ln w="3175" cap="flat" cmpd="sng">
            <a:solidFill>
              <a:schemeClr val="accent2"/>
            </a:solidFill>
            <a:prstDash val="solid"/>
            <a:round/>
            <a:headEnd type="none" w="med" len="med"/>
            <a:tailEnd type="none" w="med" len="med"/>
          </a:ln>
        </p:spPr>
      </p:sp>
      <p:sp>
        <p:nvSpPr>
          <p:cNvPr id="4102" name="日期占位符 4101"/>
          <p:cNvSpPr>
            <a:spLocks noGrp="1"/>
          </p:cNvSpPr>
          <p:nvPr>
            <p:ph type="dt" sz="half" idx="2"/>
          </p:nvPr>
        </p:nvSpPr>
        <p:spPr>
          <a:xfrm>
            <a:off x="609600" y="6245225"/>
            <a:ext cx="1981200" cy="476250"/>
          </a:xfrm>
          <a:prstGeom prst="rect">
            <a:avLst/>
          </a:prstGeom>
          <a:noFill/>
          <a:ln w="9525">
            <a:noFill/>
          </a:ln>
        </p:spPr>
        <p:txBody>
          <a:bodyPr/>
          <a:lstStyle>
            <a:lvl1pPr>
              <a:defRPr sz="1200" noProof="1">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3" name="页脚占位符 4102"/>
          <p:cNvSpPr>
            <a:spLocks noGrp="1"/>
          </p:cNvSpPr>
          <p:nvPr>
            <p:ph type="ftr" sz="quarter" idx="3"/>
          </p:nvPr>
        </p:nvSpPr>
        <p:spPr>
          <a:xfrm>
            <a:off x="3124200" y="6245225"/>
            <a:ext cx="2895600" cy="476250"/>
          </a:xfrm>
          <a:prstGeom prst="rect">
            <a:avLst/>
          </a:prstGeom>
          <a:noFill/>
          <a:ln w="9525">
            <a:noFill/>
          </a:ln>
        </p:spPr>
        <p:txBody>
          <a:bodyPr/>
          <a:lstStyle>
            <a:lvl1pPr algn="ctr">
              <a:defRPr sz="1200" noProof="1">
                <a:latin typeface="Verdana" panose="020B060403050404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104" name="灯片编号占位符 4103"/>
          <p:cNvSpPr>
            <a:spLocks noGrp="1"/>
          </p:cNvSpPr>
          <p:nvPr>
            <p:ph type="sldNum" sz="quarter" idx="4"/>
          </p:nvPr>
        </p:nvSpPr>
        <p:spPr>
          <a:xfrm>
            <a:off x="6553200" y="6245225"/>
            <a:ext cx="1981200" cy="476250"/>
          </a:xfrm>
          <a:prstGeom prst="rect">
            <a:avLst/>
          </a:prstGeom>
          <a:noFill/>
          <a:ln w="9525">
            <a:noFill/>
          </a:ln>
        </p:spPr>
        <p:txBody>
          <a:bodyPr/>
          <a:lstStyle>
            <a:lvl1pPr algn="r">
              <a:defRPr sz="1200" noProof="1" dirty="0">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37FE5BE-605B-4083-BA7E-058F73189AF2}" type="slidenum">
              <a:rPr kumimoji="0" lang="zh-CN" altLang="en-US" sz="12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rtl="0" fontAlgn="base">
        <a:spcBef>
          <a:spcPct val="0"/>
        </a:spcBef>
        <a:spcAft>
          <a:spcPct val="0"/>
        </a:spcAft>
        <a:defRPr sz="3800" kern="12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fontAlgn="base">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lvl="1" indent="-436880" algn="l" rtl="0" fontAlgn="base">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lvl="2" indent="-395605" algn="l" rtl="0" fontAlgn="base">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lvl="3" indent="-387350" algn="l" rtl="0" fontAlgn="base">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lvl="4" indent="-398780" algn="l" rtl="0" fontAlgn="base">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Clr>
          <a:schemeClr val="accent2"/>
        </a:buClr>
        <a:buFont typeface="Wingdings" panose="05000000000000000000" pitchFamily="2" charset="2"/>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2049"/>
          <p:cNvSpPr>
            <a:spLocks noGrp="1"/>
          </p:cNvSpPr>
          <p:nvPr>
            <p:ph type="ctrTitle"/>
          </p:nvPr>
        </p:nvSpPr>
        <p:spPr>
          <a:ln/>
        </p:spPr>
        <p:txBody>
          <a:bodyPr vert="horz" wrap="square" lIns="91440" tIns="45720" rIns="91440" bIns="45720" anchor="b"/>
          <a:p>
            <a:pPr eaLnBrk="1" hangingPunct="1">
              <a:buSzTx/>
            </a:pPr>
            <a:r>
              <a:rPr lang="zh-CN" altLang="en-US" kern="1200" dirty="0">
                <a:latin typeface="+mj-lt"/>
                <a:ea typeface="+mj-ea"/>
                <a:cs typeface="+mj-cs"/>
              </a:rPr>
              <a:t>第</a:t>
            </a:r>
            <a:r>
              <a:rPr lang="en-US" altLang="zh-CN" kern="1200" dirty="0">
                <a:latin typeface="+mj-lt"/>
                <a:ea typeface="+mj-ea"/>
                <a:cs typeface="+mj-cs"/>
              </a:rPr>
              <a:t>10</a:t>
            </a:r>
            <a:r>
              <a:rPr lang="zh-CN" altLang="en-US" kern="1200" dirty="0">
                <a:latin typeface="+mj-lt"/>
                <a:ea typeface="+mj-ea"/>
                <a:cs typeface="+mj-cs"/>
              </a:rPr>
              <a:t>章 </a:t>
            </a:r>
            <a:r>
              <a:rPr lang="en-US" altLang="zh-CN" kern="1200" dirty="0">
                <a:latin typeface="+mj-lt"/>
                <a:ea typeface="+mj-ea"/>
                <a:cs typeface="+mj-cs"/>
              </a:rPr>
              <a:t>Linux</a:t>
            </a:r>
            <a:r>
              <a:rPr lang="zh-CN" altLang="en-US" kern="1200" dirty="0">
                <a:latin typeface="+mj-lt"/>
                <a:ea typeface="+mj-ea"/>
                <a:cs typeface="+mj-cs"/>
              </a:rPr>
              <a:t>系统安全</a:t>
            </a:r>
            <a:endParaRPr lang="zh-CN" altLang="en-US" kern="1200" dirty="0">
              <a:latin typeface="+mj-lt"/>
              <a:ea typeface="+mj-ea"/>
              <a:cs typeface="+mj-cs"/>
            </a:endParaRPr>
          </a:p>
        </p:txBody>
      </p:sp>
      <p:sp>
        <p:nvSpPr>
          <p:cNvPr id="3074" name="副标题 2050"/>
          <p:cNvSpPr>
            <a:spLocks noGrp="1"/>
          </p:cNvSpPr>
          <p:nvPr>
            <p:ph type="subTitle" idx="1"/>
          </p:nvPr>
        </p:nvSpPr>
        <p:spPr>
          <a:xfrm>
            <a:off x="1447800" y="2793365"/>
            <a:ext cx="7010400" cy="3263900"/>
          </a:xfrm>
          <a:ln/>
        </p:spPr>
        <p:txBody>
          <a:bodyPr vert="horz" wrap="square" lIns="91440" tIns="45720" rIns="91440" bIns="45720" anchor="t"/>
          <a:p>
            <a:pPr eaLnBrk="1" hangingPunct="1">
              <a:buSzTx/>
            </a:pPr>
            <a:r>
              <a:rPr lang="zh-CN" altLang="zh-CN" kern="1200" dirty="0">
                <a:latin typeface="+mn-lt"/>
                <a:ea typeface="+mn-ea"/>
                <a:cs typeface="+mn-cs"/>
              </a:rPr>
              <a:t>10.1  Linux系统安全概述</a:t>
            </a:r>
            <a:endParaRPr lang="zh-CN" altLang="zh-CN" kern="1200" dirty="0">
              <a:latin typeface="+mn-lt"/>
              <a:ea typeface="+mn-ea"/>
              <a:cs typeface="+mn-cs"/>
            </a:endParaRPr>
          </a:p>
          <a:p>
            <a:pPr eaLnBrk="1" hangingPunct="1">
              <a:buSzTx/>
            </a:pPr>
            <a:r>
              <a:rPr lang="zh-CN" altLang="zh-CN" kern="1200" dirty="0">
                <a:latin typeface="+mn-lt"/>
                <a:ea typeface="+mn-ea"/>
                <a:cs typeface="+mn-cs"/>
              </a:rPr>
              <a:t>10.2  检查和监督系统的运行情况</a:t>
            </a:r>
            <a:endParaRPr lang="zh-CN" altLang="zh-CN" kern="1200" dirty="0">
              <a:latin typeface="+mn-lt"/>
              <a:ea typeface="+mn-ea"/>
              <a:cs typeface="+mn-cs"/>
            </a:endParaRPr>
          </a:p>
          <a:p>
            <a:pPr eaLnBrk="1" hangingPunct="1">
              <a:buSzTx/>
            </a:pPr>
            <a:r>
              <a:rPr lang="zh-CN" altLang="zh-CN" kern="1200" dirty="0">
                <a:latin typeface="+mn-lt"/>
                <a:ea typeface="+mn-ea"/>
                <a:cs typeface="+mn-cs"/>
              </a:rPr>
              <a:t>10.3  事件报告制度</a:t>
            </a:r>
            <a:endParaRPr lang="zh-CN" altLang="zh-CN" kern="1200" dirty="0">
              <a:latin typeface="+mn-lt"/>
              <a:ea typeface="+mn-ea"/>
              <a:cs typeface="+mn-cs"/>
            </a:endParaRPr>
          </a:p>
          <a:p>
            <a:pPr eaLnBrk="1" hangingPunct="1">
              <a:buSzTx/>
            </a:pPr>
            <a:r>
              <a:rPr lang="zh-CN" altLang="zh-CN" kern="1200" dirty="0">
                <a:latin typeface="+mn-lt"/>
                <a:ea typeface="+mn-ea"/>
                <a:cs typeface="+mn-cs"/>
              </a:rPr>
              <a:t>10.4  防火墙</a:t>
            </a:r>
            <a:endParaRPr lang="zh-CN" altLang="zh-CN" kern="1200" dirty="0">
              <a:latin typeface="+mn-lt"/>
              <a:ea typeface="+mn-ea"/>
              <a:cs typeface="+mn-cs"/>
            </a:endParaRPr>
          </a:p>
          <a:p>
            <a:pPr eaLnBrk="1" hangingPunct="1">
              <a:buSzTx/>
            </a:pPr>
            <a:r>
              <a:rPr lang="zh-CN" altLang="zh-CN" kern="1200" dirty="0">
                <a:latin typeface="+mn-lt"/>
                <a:ea typeface="+mn-ea"/>
                <a:cs typeface="+mn-cs"/>
              </a:rPr>
              <a:t>10.5  SELinux</a:t>
            </a:r>
            <a:endParaRPr lang="zh-CN" altLang="zh-CN" kern="1200"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a:ln/>
        </p:spPr>
        <p:txBody>
          <a:bodyPr vert="horz" wrap="square" lIns="91440" tIns="45720" rIns="91440" bIns="45720" anchor="b"/>
          <a:p>
            <a:pPr eaLnBrk="1" hangingPunct="1"/>
            <a:r>
              <a:rPr lang="zh-CN" altLang="en-US" sz="3200">
                <a:ln>
                  <a:noFill/>
                </a:ln>
                <a:solidFill>
                  <a:schemeClr val="tx1"/>
                </a:solidFill>
                <a:effectLst/>
                <a:uLnTx/>
                <a:uFillTx/>
                <a:latin typeface="+mn-lt"/>
                <a:ea typeface="+mn-ea"/>
                <a:cs typeface="+mn-cs"/>
                <a:sym typeface="+mn-ea"/>
              </a:rPr>
              <a:t>10.1</a:t>
            </a:r>
            <a:r>
              <a:rPr lang="zh-CN" altLang="en-US" sz="3200" smtClean="0">
                <a:ln>
                  <a:noFill/>
                </a:ln>
                <a:solidFill>
                  <a:schemeClr val="tx1"/>
                </a:solidFill>
                <a:effectLst/>
                <a:uLnTx/>
                <a:uFillTx/>
                <a:latin typeface="+mn-lt"/>
                <a:ea typeface="+mn-ea"/>
                <a:cs typeface="+mn-cs"/>
                <a:sym typeface="+mn-ea"/>
              </a:rPr>
              <a:t>.</a:t>
            </a:r>
            <a:r>
              <a:rPr lang="en-US" altLang="zh-CN" sz="3200" smtClean="0">
                <a:ln>
                  <a:noFill/>
                </a:ln>
                <a:solidFill>
                  <a:schemeClr val="tx1"/>
                </a:solidFill>
                <a:effectLst/>
                <a:uLnTx/>
                <a:uFillTx/>
                <a:latin typeface="+mn-lt"/>
                <a:ea typeface="+mn-ea"/>
                <a:cs typeface="+mn-cs"/>
                <a:sym typeface="+mn-ea"/>
              </a:rPr>
              <a:t>2 Linux</a:t>
            </a:r>
            <a:r>
              <a:rPr lang="zh-CN" altLang="en-US" sz="3200" smtClean="0">
                <a:ln>
                  <a:noFill/>
                </a:ln>
                <a:solidFill>
                  <a:schemeClr val="tx1"/>
                </a:solidFill>
                <a:effectLst/>
                <a:uLnTx/>
                <a:uFillTx/>
                <a:latin typeface="+mn-lt"/>
                <a:ea typeface="+mn-ea"/>
                <a:cs typeface="+mn-cs"/>
                <a:sym typeface="+mn-ea"/>
              </a:rPr>
              <a:t>操作系统的基本安全机制</a:t>
            </a:r>
            <a:endParaRPr lang="zh-CN" altLang="en-US" sz="3200"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800" b="0" i="0" u="none" strike="noStrike" kern="1200" cap="none" spc="0" normalizeH="0" baseline="0" noProof="1">
                <a:ln>
                  <a:noFill/>
                </a:ln>
                <a:solidFill>
                  <a:schemeClr val="tx1"/>
                </a:solidFill>
                <a:effectLst/>
                <a:uLnTx/>
                <a:uFillTx/>
                <a:latin typeface="+mn-lt"/>
                <a:ea typeface="+mn-ea"/>
                <a:cs typeface="+mn-cs"/>
              </a:rPr>
              <a:t>1.</a:t>
            </a:r>
            <a:r>
              <a:rPr kumimoji="0" lang="en-US" altLang="zh-CN" sz="2800" b="0" i="0" u="none" strike="noStrike" kern="1200" cap="none" spc="0" normalizeH="0" baseline="0" noProof="1">
                <a:ln>
                  <a:noFill/>
                </a:ln>
                <a:solidFill>
                  <a:schemeClr val="tx1"/>
                </a:solidFill>
                <a:effectLst/>
                <a:uLnTx/>
                <a:uFillTx/>
                <a:latin typeface="+mn-lt"/>
                <a:ea typeface="+mn-ea"/>
                <a:cs typeface="+mn-cs"/>
              </a:rPr>
              <a:t> BIOS</a:t>
            </a:r>
            <a:r>
              <a:rPr kumimoji="0" lang="zh-CN" altLang="en-US" sz="2800" b="0" i="0" u="none" strike="noStrike" kern="1200" cap="none" spc="0" normalizeH="0" baseline="0" noProof="1">
                <a:ln>
                  <a:noFill/>
                </a:ln>
                <a:solidFill>
                  <a:schemeClr val="tx1"/>
                </a:solidFill>
                <a:effectLst/>
                <a:uLnTx/>
                <a:uFillTx/>
                <a:latin typeface="+mn-lt"/>
                <a:ea typeface="+mn-ea"/>
                <a:cs typeface="+mn-cs"/>
              </a:rPr>
              <a:t>安全设置</a:t>
            </a:r>
            <a:endParaRPr kumimoji="0" lang="zh-CN" altLang="en-US" sz="2800" b="0" i="0" u="none" strike="noStrike" kern="1200" cap="none" spc="0" normalizeH="0" baseline="0" noProof="1">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2.</a:t>
            </a:r>
            <a:r>
              <a:rPr kumimoji="0" lang="en-US" altLang="zh-CN" sz="2800" b="0" i="0" u="none" strike="noStrike" kern="1200" cap="none" spc="0" normalizeH="0" baseline="0" noProof="1" smtClean="0">
                <a:ln>
                  <a:noFill/>
                </a:ln>
                <a:solidFill>
                  <a:schemeClr val="tx1"/>
                </a:solidFill>
                <a:effectLst/>
                <a:uLnTx/>
                <a:uFillTx/>
                <a:latin typeface="+mn-lt"/>
                <a:ea typeface="+mn-ea"/>
                <a:cs typeface="+mn-cs"/>
              </a:rPr>
              <a:t> GRUB</a:t>
            </a: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安全设置</a:t>
            </a:r>
            <a:endParaRPr kumimoji="0" lang="zh-CN" altLang="en-US" sz="28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3. </a:t>
            </a:r>
            <a:r>
              <a:rPr kumimoji="0" lang="en-US" altLang="zh-CN" sz="2800" b="0" i="0" u="none" strike="noStrike" kern="1200" cap="none" spc="0" normalizeH="0" baseline="0" noProof="1" smtClean="0">
                <a:ln>
                  <a:noFill/>
                </a:ln>
                <a:solidFill>
                  <a:schemeClr val="tx1"/>
                </a:solidFill>
                <a:effectLst/>
                <a:uLnTx/>
                <a:uFillTx/>
                <a:latin typeface="+mn-lt"/>
                <a:ea typeface="+mn-ea"/>
                <a:cs typeface="+mn-cs"/>
              </a:rPr>
              <a:t>Linux</a:t>
            </a: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系统用户账号</a:t>
            </a:r>
            <a:endParaRPr kumimoji="0" lang="zh-CN" altLang="en-US" sz="28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4.</a:t>
            </a:r>
            <a:r>
              <a:rPr kumimoji="0" lang="en-US" altLang="zh-CN" sz="2800" b="0" i="0" u="none" strike="noStrike" kern="1200" cap="none" spc="0" normalizeH="0" baseline="0" noProof="1" smtClean="0">
                <a:ln>
                  <a:noFill/>
                </a:ln>
                <a:solidFill>
                  <a:schemeClr val="tx1"/>
                </a:solidFill>
                <a:effectLst/>
                <a:uLnTx/>
                <a:uFillTx/>
                <a:latin typeface="+mn-lt"/>
                <a:ea typeface="+mn-ea"/>
                <a:cs typeface="+mn-cs"/>
              </a:rPr>
              <a:t> Linux</a:t>
            </a: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系统日志文件</a:t>
            </a:r>
            <a:endParaRPr kumimoji="0" lang="zh-CN" altLang="en-US" sz="28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5</a:t>
            </a:r>
            <a:r>
              <a:rPr kumimoji="0" lang="en-US" altLang="zh-CN" sz="2800" b="0" i="0" u="none" strike="noStrike" kern="1200" cap="none" spc="0" normalizeH="0" baseline="0" noProof="1" smtClean="0">
                <a:ln>
                  <a:noFill/>
                </a:ln>
                <a:solidFill>
                  <a:schemeClr val="tx1"/>
                </a:solidFill>
                <a:effectLst/>
                <a:uLnTx/>
                <a:uFillTx/>
                <a:latin typeface="+mn-lt"/>
                <a:ea typeface="+mn-ea"/>
                <a:cs typeface="+mn-cs"/>
              </a:rPr>
              <a:t>.</a:t>
            </a: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 </a:t>
            </a:r>
            <a:r>
              <a:rPr kumimoji="0" lang="en-US" altLang="zh-CN" sz="2800" b="0" i="0" u="none" strike="noStrike" kern="1200" cap="none" spc="0" normalizeH="0" baseline="0" noProof="1" smtClean="0">
                <a:ln>
                  <a:noFill/>
                </a:ln>
                <a:solidFill>
                  <a:schemeClr val="tx1"/>
                </a:solidFill>
                <a:effectLst/>
                <a:uLnTx/>
                <a:uFillTx/>
                <a:latin typeface="+mn-lt"/>
                <a:ea typeface="+mn-ea"/>
                <a:cs typeface="+mn-cs"/>
              </a:rPr>
              <a:t>Linux</a:t>
            </a: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文件系统的权限</a:t>
            </a:r>
            <a:endParaRPr kumimoji="0" lang="zh-CN" altLang="en-US" sz="28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6.其它安全措施</a:t>
            </a:r>
            <a:endParaRPr kumimoji="0" lang="en-US" altLang="zh-CN" sz="2800" b="0" i="0" u="none" strike="noStrike" kern="1200" cap="none" spc="0" normalizeH="0" baseline="0" noProof="1" smtClean="0">
              <a:ln>
                <a:noFill/>
              </a:ln>
              <a:solidFill>
                <a:schemeClr val="tx1"/>
              </a:solidFill>
              <a:effectLst/>
              <a:uLnTx/>
              <a:uFillTx/>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
          <p:cNvSpPr>
            <a:spLocks noGrp="1"/>
          </p:cNvSpPr>
          <p:nvPr>
            <p:ph type="title"/>
          </p:nvPr>
        </p:nvSpPr>
        <p:spPr>
          <a:ln/>
        </p:spPr>
        <p:txBody>
          <a:bodyPr vert="horz" wrap="square" lIns="91440" tIns="45720" rIns="91440" bIns="45720" anchor="b"/>
          <a:p>
            <a:pPr eaLnBrk="1" hangingPunct="1"/>
            <a:r>
              <a:rPr lang="en-US" altLang="zh-CN" dirty="0"/>
              <a:t>1. BIOS</a:t>
            </a:r>
            <a:r>
              <a:rPr lang="zh-CN" altLang="en-US" dirty="0"/>
              <a:t>安全设置</a:t>
            </a:r>
            <a:endParaRPr lang="zh-CN" altLang="en-US" dirty="0"/>
          </a:p>
        </p:txBody>
      </p:sp>
      <p:sp>
        <p:nvSpPr>
          <p:cNvPr id="14338" name="内容占位符 2"/>
          <p:cNvSpPr>
            <a:spLocks noGrp="1"/>
          </p:cNvSpPr>
          <p:nvPr>
            <p:ph idx="1"/>
          </p:nvPr>
        </p:nvSpPr>
        <p:spPr>
          <a:ln/>
        </p:spPr>
        <p:txBody>
          <a:bodyPr vert="horz" wrap="square" lIns="91440" tIns="45720" rIns="91440" bIns="45720" anchor="t"/>
          <a:p>
            <a:pPr indent="0" algn="just" eaLnBrk="1" hangingPunct="1">
              <a:lnSpc>
                <a:spcPct val="150000"/>
              </a:lnSpc>
              <a:spcBef>
                <a:spcPct val="0"/>
              </a:spcBef>
              <a:buChar char="u"/>
            </a:pPr>
            <a:r>
              <a:rPr lang="zh-CN" altLang="en-US" sz="2000" dirty="0"/>
              <a:t>在</a:t>
            </a:r>
            <a:r>
              <a:rPr lang="en-US" altLang="zh-CN" sz="2000" dirty="0"/>
              <a:t>BIOS</a:t>
            </a:r>
            <a:r>
              <a:rPr lang="zh-CN" altLang="en-US" sz="2000" dirty="0"/>
              <a:t>的设置中可以设置密码，因此可以把它作为开机的第一道防线。</a:t>
            </a:r>
            <a:endParaRPr lang="zh-CN" altLang="en-US" sz="2000" dirty="0"/>
          </a:p>
          <a:p>
            <a:pPr indent="0" algn="just" eaLnBrk="1" hangingPunct="1">
              <a:lnSpc>
                <a:spcPct val="150000"/>
              </a:lnSpc>
              <a:spcBef>
                <a:spcPct val="0"/>
              </a:spcBef>
              <a:buChar char="u"/>
            </a:pPr>
            <a:r>
              <a:rPr lang="zh-CN" altLang="en-US" sz="2000" dirty="0"/>
              <a:t>如果不输入正确的</a:t>
            </a:r>
            <a:r>
              <a:rPr lang="en-US" altLang="zh-CN" sz="2000" dirty="0"/>
              <a:t>BIOS</a:t>
            </a:r>
            <a:r>
              <a:rPr lang="zh-CN" altLang="en-US" sz="2000" dirty="0"/>
              <a:t>密码，计算机就不能继续启动，因而也就进不了操作系统。</a:t>
            </a:r>
            <a:endParaRPr lang="zh-CN" altLang="en-US" sz="2000" dirty="0"/>
          </a:p>
          <a:p>
            <a:pPr indent="0" algn="just" eaLnBrk="1" hangingPunct="1">
              <a:lnSpc>
                <a:spcPct val="150000"/>
              </a:lnSpc>
              <a:spcBef>
                <a:spcPct val="0"/>
              </a:spcBef>
              <a:buChar char="u"/>
            </a:pPr>
            <a:r>
              <a:rPr lang="zh-CN" altLang="en-US" sz="2000" dirty="0"/>
              <a:t>另外，给</a:t>
            </a:r>
            <a:r>
              <a:rPr lang="en-US" altLang="zh-CN" sz="2000" dirty="0"/>
              <a:t>BIOS</a:t>
            </a:r>
            <a:r>
              <a:rPr lang="zh-CN" altLang="en-US" sz="2000" dirty="0"/>
              <a:t>设置密码，能够阻止别人进入</a:t>
            </a:r>
            <a:r>
              <a:rPr lang="en-US" altLang="zh-CN" sz="2000" dirty="0"/>
              <a:t>BIOS</a:t>
            </a:r>
            <a:r>
              <a:rPr lang="zh-CN" altLang="en-US" sz="2000" dirty="0"/>
              <a:t>改动其中的设置，故此可防止在</a:t>
            </a:r>
            <a:r>
              <a:rPr lang="en-US" altLang="zh-CN" sz="2000" dirty="0"/>
              <a:t>BIOS</a:t>
            </a:r>
            <a:r>
              <a:rPr lang="zh-CN" altLang="en-US" sz="2000" dirty="0"/>
              <a:t>中改变启动顺序，从而阻止别有用心的人企图用特殊的启动盘启动系统或通过改变启动参数来启动系统，有力地保证计算机软</a:t>
            </a:r>
            <a:r>
              <a:rPr lang="en-US" altLang="zh-CN" sz="2000" dirty="0"/>
              <a:t>/</a:t>
            </a:r>
            <a:r>
              <a:rPr lang="zh-CN" altLang="en-US" sz="2000" dirty="0"/>
              <a:t>硬件系统的安全。</a:t>
            </a:r>
            <a:endParaRPr lang="zh-CN"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
          <p:cNvSpPr>
            <a:spLocks noGrp="1"/>
          </p:cNvSpPr>
          <p:nvPr>
            <p:ph type="title"/>
          </p:nvPr>
        </p:nvSpPr>
        <p:spPr>
          <a:ln/>
        </p:spPr>
        <p:txBody>
          <a:bodyPr vert="horz" wrap="square" lIns="91440" tIns="45720" rIns="91440" bIns="45720" anchor="b"/>
          <a:p>
            <a:pPr eaLnBrk="1" hangingPunct="1"/>
            <a:r>
              <a:rPr lang="en-US" altLang="zh-CN" dirty="0"/>
              <a:t>2. GRUB</a:t>
            </a:r>
            <a:r>
              <a:rPr lang="zh-CN" altLang="en-US" dirty="0"/>
              <a:t>安全设置</a:t>
            </a:r>
            <a:endParaRPr lang="zh-CN" altLang="en-US" dirty="0"/>
          </a:p>
        </p:txBody>
      </p:sp>
      <p:sp>
        <p:nvSpPr>
          <p:cNvPr id="15362" name="内容占位符 2"/>
          <p:cNvSpPr>
            <a:spLocks noGrp="1"/>
          </p:cNvSpPr>
          <p:nvPr>
            <p:ph idx="1"/>
          </p:nvPr>
        </p:nvSpPr>
        <p:spPr>
          <a:xfrm>
            <a:off x="566738" y="1752600"/>
            <a:ext cx="7286625" cy="4267200"/>
          </a:xfrm>
          <a:ln/>
        </p:spPr>
        <p:txBody>
          <a:bodyPr vert="horz" wrap="square" lIns="91440" tIns="45720" rIns="91440" bIns="45720" anchor="t"/>
          <a:p>
            <a:pPr indent="0" algn="just" eaLnBrk="1" hangingPunct="1">
              <a:lnSpc>
                <a:spcPct val="200000"/>
              </a:lnSpc>
              <a:spcBef>
                <a:spcPct val="0"/>
              </a:spcBef>
              <a:buChar char="u"/>
            </a:pPr>
            <a:r>
              <a:rPr lang="zh-CN" altLang="en-US" sz="2000" dirty="0"/>
              <a:t>GRUB是Linux的启动模块，可以通过修改其配置文件中进行设置。</a:t>
            </a:r>
            <a:endParaRPr lang="zh-CN" altLang="en-US" sz="2000" dirty="0"/>
          </a:p>
          <a:p>
            <a:pPr indent="0" algn="just" eaLnBrk="1" hangingPunct="1">
              <a:lnSpc>
                <a:spcPct val="200000"/>
              </a:lnSpc>
              <a:spcBef>
                <a:spcPct val="0"/>
              </a:spcBef>
              <a:buChar char="u"/>
            </a:pPr>
            <a:r>
              <a:rPr lang="zh-CN" altLang="en-US" sz="2000" dirty="0"/>
              <a:t>可在其中设置密码，以保护自己的系统。</a:t>
            </a:r>
            <a:endParaRPr lang="zh-CN" altLang="en-US" sz="2000" dirty="0"/>
          </a:p>
          <a:p>
            <a:pPr indent="0" algn="just" eaLnBrk="1" hangingPunct="1">
              <a:lnSpc>
                <a:spcPct val="200000"/>
              </a:lnSpc>
              <a:spcBef>
                <a:spcPct val="0"/>
              </a:spcBef>
              <a:buChar char="u"/>
            </a:pPr>
            <a:r>
              <a:rPr lang="zh-CN" altLang="en-US" sz="2000" dirty="0"/>
              <a:t>仍需要提醒的是，设置有GRUB密码的系统也是不能进行远程启动的。</a:t>
            </a:r>
            <a:endParaRPr lang="zh-CN"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标题 1"/>
          <p:cNvSpPr>
            <a:spLocks noGrp="1"/>
          </p:cNvSpPr>
          <p:nvPr>
            <p:ph type="title"/>
          </p:nvPr>
        </p:nvSpPr>
        <p:spPr>
          <a:ln/>
        </p:spPr>
        <p:txBody>
          <a:bodyPr vert="horz" wrap="square" lIns="91440" tIns="45720" rIns="91440" bIns="45720" anchor="b"/>
          <a:p>
            <a:pPr eaLnBrk="1" hangingPunct="1"/>
            <a:r>
              <a:rPr lang="en-US" altLang="zh-CN" dirty="0"/>
              <a:t>3.</a:t>
            </a:r>
            <a:r>
              <a:rPr lang="zh-CN" altLang="en-US" dirty="0"/>
              <a:t> </a:t>
            </a:r>
            <a:r>
              <a:rPr lang="en-US" altLang="zh-CN" dirty="0"/>
              <a:t>Linux</a:t>
            </a:r>
            <a:r>
              <a:rPr lang="zh-CN" altLang="en-US" dirty="0"/>
              <a:t>系统用户账号</a:t>
            </a:r>
            <a:endParaRPr lang="zh-CN" altLang="en-US" dirty="0"/>
          </a:p>
        </p:txBody>
      </p:sp>
      <p:sp>
        <p:nvSpPr>
          <p:cNvPr id="11266" name="内容占位符 2"/>
          <p:cNvSpPr>
            <a:spLocks noGrp="1" noChangeArrowheads="1"/>
          </p:cNvSpPr>
          <p:nvPr>
            <p:ph idx="1"/>
          </p:nvPr>
        </p:nvSpPr>
        <p:spPr>
          <a:xfrm>
            <a:off x="566738" y="1752600"/>
            <a:ext cx="8001000" cy="3687763"/>
          </a:xfrm>
        </p:spPr>
        <p:txBody>
          <a:bodyPr vert="horz" wrap="square" lIns="91440" tIns="45720" rIns="91440" bIns="45720" numCol="1" anchor="t" anchorCtr="0" compatLnSpc="1"/>
          <a:lstStyle/>
          <a:p>
            <a:pPr marL="469900" marR="0" lvl="0" indent="-469900" algn="just" defTabSz="914400" rtl="0" eaLnBrk="1" fontAlgn="base" latinLnBrk="0" hangingPunct="1">
              <a:lnSpc>
                <a:spcPct val="125000"/>
              </a:lnSpc>
              <a:spcBef>
                <a:spcPts val="0"/>
              </a:spcBef>
              <a:spcAft>
                <a:spcPct val="0"/>
              </a:spcAft>
              <a:buClr>
                <a:schemeClr val="accent2"/>
              </a:buClr>
              <a:buSzTx/>
              <a:buFont typeface="Wingdings" panose="05000000000000000000" charset="0"/>
              <a:buChar char="p"/>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目前，网络上大部分对系统的攻击都是从截获口令或者猜测口令等口令攻击开始的，所以首先应该对账号和口令的安全进行设置。在</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Linux</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系统，常见的账号安全设置方法主要有以下几种。</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612140" marR="0" lvl="0" indent="0" algn="just" defTabSz="914400" rtl="0" eaLnBrk="1" fontAlgn="base" latinLnBrk="0" hangingPunct="1">
              <a:lnSpc>
                <a:spcPct val="125000"/>
              </a:lnSpc>
              <a:spcBef>
                <a:spcPts val="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）设置默认口令和账号的长度及有效期</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612140" marR="0" lvl="0" indent="0" algn="just" defTabSz="914400" rtl="0" eaLnBrk="1" fontAlgn="base" latinLnBrk="0" hangingPunct="1">
              <a:lnSpc>
                <a:spcPct val="125000"/>
              </a:lnSpc>
              <a:spcBef>
                <a:spcPts val="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Linux</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系统默认的用户密码是</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6</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位，口令的有效期是</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9999</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天（实为无限长）。</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612140" marR="0" lvl="0" indent="0" algn="just" defTabSz="914400" rtl="0" eaLnBrk="1" fontAlgn="base" latinLnBrk="0" hangingPunct="1">
              <a:lnSpc>
                <a:spcPct val="125000"/>
              </a:lnSpc>
              <a:spcBef>
                <a:spcPts val="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）清除不设口令的账号 禁用或禁止不设口令的账号存在。</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612140" marR="0" lvl="0" indent="0" algn="just" defTabSz="914400" rtl="0" eaLnBrk="1" fontAlgn="base" latinLnBrk="0" hangingPunct="1">
              <a:lnSpc>
                <a:spcPct val="125000"/>
              </a:lnSpc>
              <a:spcBef>
                <a:spcPts val="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）特别的账号处理 禁止自动登录。</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标题 1"/>
          <p:cNvSpPr>
            <a:spLocks noGrp="1"/>
          </p:cNvSpPr>
          <p:nvPr>
            <p:ph type="title"/>
          </p:nvPr>
        </p:nvSpPr>
        <p:spPr>
          <a:ln/>
        </p:spPr>
        <p:txBody>
          <a:bodyPr vert="horz" wrap="square" lIns="91440" tIns="45720" rIns="91440" bIns="45720" anchor="b"/>
          <a:p>
            <a:pPr eaLnBrk="1" hangingPunct="1"/>
            <a:r>
              <a:rPr lang="en-US" altLang="zh-CN" dirty="0"/>
              <a:t>4</a:t>
            </a:r>
            <a:r>
              <a:rPr lang="zh-CN" altLang="en-US" dirty="0"/>
              <a:t>. </a:t>
            </a:r>
            <a:r>
              <a:rPr lang="en-US" altLang="zh-CN" dirty="0"/>
              <a:t>Linux</a:t>
            </a:r>
            <a:r>
              <a:rPr lang="zh-CN" altLang="en-US" dirty="0"/>
              <a:t>系统日志文件</a:t>
            </a:r>
            <a:endParaRPr lang="zh-CN" altLang="en-US" dirty="0"/>
          </a:p>
        </p:txBody>
      </p:sp>
      <p:sp>
        <p:nvSpPr>
          <p:cNvPr id="12290" name="内容占位符 2"/>
          <p:cNvSpPr>
            <a:spLocks noGrp="1" noChangeArrowheads="1"/>
          </p:cNvSpPr>
          <p:nvPr>
            <p:ph idx="1"/>
          </p:nvPr>
        </p:nvSpPr>
        <p:spPr>
          <a:xfrm>
            <a:off x="566738" y="1752600"/>
            <a:ext cx="8001000" cy="4437063"/>
          </a:xfrm>
        </p:spPr>
        <p:txBody>
          <a:bodyPr vert="horz" wrap="square" lIns="91440" tIns="45720" rIns="91440" bIns="45720" numCol="1" anchor="t" anchorCtr="0" compatLnSpc="1"/>
          <a:lstStyle/>
          <a:p>
            <a:pPr marL="469900" marR="0" lvl="0" indent="-469900" algn="just" defTabSz="914400" rtl="0" eaLnBrk="1" fontAlgn="base" latinLnBrk="0" hangingPunct="1">
              <a:lnSpc>
                <a:spcPct val="200000"/>
              </a:lnSpc>
              <a:spcBef>
                <a:spcPct val="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日志是了解</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Linux</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系统运行情况，用于在线或事后监督的有效方法。</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200000"/>
              </a:lnSpc>
              <a:spcBef>
                <a:spcPct val="0"/>
              </a:spcBef>
              <a:spcAft>
                <a:spcPct val="0"/>
              </a:spcAft>
              <a:buClr>
                <a:schemeClr val="accent2"/>
              </a:buClr>
              <a:buSzTx/>
              <a:buFont typeface="Wingdings" panose="05000000000000000000" pitchFamily="2" charset="2"/>
              <a:buNone/>
              <a:defRPr/>
            </a:pPr>
            <a:r>
              <a:rPr kumimoji="0" lang="zh-CN" altLang="zh-CN" sz="2000" b="0" i="0" u="none" strike="noStrike" kern="1200" cap="none" spc="0" normalizeH="0" baseline="0" noProof="0" dirty="0">
                <a:ln>
                  <a:noFill/>
                </a:ln>
                <a:solidFill>
                  <a:schemeClr val="tx1"/>
                </a:solidFill>
                <a:effectLst/>
                <a:uLnTx/>
                <a:uFillTx/>
                <a:latin typeface="+mn-lt"/>
                <a:ea typeface="+mn-ea"/>
                <a:cs typeface="+mn-cs"/>
              </a:rPr>
              <a:t>系统管理员可合理利用</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Linux</a:t>
            </a:r>
            <a:r>
              <a:rPr kumimoji="0" lang="zh-CN" altLang="zh-CN" sz="2000" b="0" i="0" u="none" strike="noStrike" kern="1200" cap="none" spc="0" normalizeH="0" baseline="0" noProof="0" dirty="0">
                <a:ln>
                  <a:noFill/>
                </a:ln>
                <a:solidFill>
                  <a:schemeClr val="tx1"/>
                </a:solidFill>
                <a:effectLst/>
                <a:uLnTx/>
                <a:uFillTx/>
                <a:latin typeface="+mn-lt"/>
                <a:ea typeface="+mn-ea"/>
                <a:cs typeface="+mn-cs"/>
              </a:rPr>
              <a:t>系统的日志文件，监控系统的运行。</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
          <p:cNvSpPr>
            <a:spLocks noGrp="1"/>
          </p:cNvSpPr>
          <p:nvPr>
            <p:ph type="title"/>
          </p:nvPr>
        </p:nvSpPr>
        <p:spPr>
          <a:ln/>
        </p:spPr>
        <p:txBody>
          <a:bodyPr vert="horz" wrap="square" lIns="91440" tIns="45720" rIns="91440" bIns="45720" anchor="b"/>
          <a:p>
            <a:pPr algn="just" eaLnBrk="1" hangingPunct="1">
              <a:lnSpc>
                <a:spcPct val="200000"/>
              </a:lnSpc>
            </a:pPr>
            <a:r>
              <a:rPr lang="zh-CN" altLang="en-US" sz="4000" dirty="0"/>
              <a:t>（</a:t>
            </a:r>
            <a:r>
              <a:rPr lang="en-US" altLang="zh-CN" sz="4000" dirty="0"/>
              <a:t>1</a:t>
            </a:r>
            <a:r>
              <a:rPr lang="zh-CN" altLang="en-US" sz="4000" dirty="0"/>
              <a:t>）登录日志</a:t>
            </a:r>
            <a:endParaRPr lang="zh-CN" altLang="en-US" sz="4000" dirty="0"/>
          </a:p>
        </p:txBody>
      </p:sp>
      <p:sp>
        <p:nvSpPr>
          <p:cNvPr id="18434" name="内容占位符 2"/>
          <p:cNvSpPr>
            <a:spLocks noGrp="1"/>
          </p:cNvSpPr>
          <p:nvPr>
            <p:ph idx="1"/>
          </p:nvPr>
        </p:nvSpPr>
        <p:spPr>
          <a:xfrm>
            <a:off x="566738" y="1752600"/>
            <a:ext cx="8001000" cy="4437063"/>
          </a:xfrm>
          <a:ln/>
        </p:spPr>
        <p:txBody>
          <a:bodyPr vert="horz" wrap="square" lIns="91440" tIns="45720" rIns="91440" bIns="45720" anchor="t"/>
          <a:p>
            <a:pPr indent="0" algn="just" eaLnBrk="1" hangingPunct="1">
              <a:lnSpc>
                <a:spcPct val="200000"/>
              </a:lnSpc>
              <a:spcBef>
                <a:spcPct val="0"/>
              </a:spcBef>
              <a:buChar char="u"/>
            </a:pPr>
            <a:r>
              <a:rPr lang="en-US" altLang="zh-CN" sz="2000" dirty="0"/>
              <a:t>/var/log/wtmp</a:t>
            </a:r>
            <a:r>
              <a:rPr lang="zh-CN" altLang="en-US" sz="2000" dirty="0"/>
              <a:t>：用户的登录和退出信息。</a:t>
            </a:r>
            <a:endParaRPr lang="zh-CN" altLang="en-US" sz="2000" dirty="0"/>
          </a:p>
          <a:p>
            <a:pPr indent="0" algn="just" eaLnBrk="1" hangingPunct="1">
              <a:lnSpc>
                <a:spcPct val="200000"/>
              </a:lnSpc>
              <a:spcBef>
                <a:spcPct val="0"/>
              </a:spcBef>
              <a:buChar char="u"/>
            </a:pPr>
            <a:r>
              <a:rPr lang="en-US" altLang="zh-CN" sz="2000" dirty="0"/>
              <a:t>/var/run/utmp</a:t>
            </a:r>
            <a:r>
              <a:rPr lang="zh-CN" altLang="en-US" sz="2000" dirty="0"/>
              <a:t>：系统中正在工作的用户信息，</a:t>
            </a:r>
            <a:r>
              <a:rPr lang="en-US" altLang="zh-CN" sz="2000" dirty="0"/>
              <a:t>who</a:t>
            </a:r>
            <a:r>
              <a:rPr lang="zh-CN" altLang="en-US" sz="2000" dirty="0"/>
              <a:t>命令使用。</a:t>
            </a:r>
            <a:endParaRPr lang="zh-CN" altLang="en-US" sz="2000" dirty="0"/>
          </a:p>
          <a:p>
            <a:pPr indent="0" algn="just" eaLnBrk="1" hangingPunct="1">
              <a:lnSpc>
                <a:spcPct val="200000"/>
              </a:lnSpc>
              <a:spcBef>
                <a:spcPct val="0"/>
              </a:spcBef>
              <a:buChar char="u"/>
            </a:pPr>
            <a:r>
              <a:rPr lang="en-US" altLang="zh-CN" sz="2000" dirty="0"/>
              <a:t>/var/run/btmp</a:t>
            </a:r>
            <a:r>
              <a:rPr lang="zh-CN" altLang="en-US" sz="2000" dirty="0"/>
              <a:t>：企图登录系统但没有成功者的信息。</a:t>
            </a:r>
            <a:endParaRPr lang="zh-CN" altLang="en-US" sz="2000" dirty="0"/>
          </a:p>
          <a:p>
            <a:pPr indent="0" algn="just" eaLnBrk="1" hangingPunct="1">
              <a:lnSpc>
                <a:spcPct val="200000"/>
              </a:lnSpc>
              <a:spcBef>
                <a:spcPct val="0"/>
              </a:spcBef>
              <a:buChar char="u"/>
            </a:pPr>
            <a:r>
              <a:rPr lang="en-US" altLang="zh-CN" sz="2000" dirty="0"/>
              <a:t>/var/log/lastlog</a:t>
            </a:r>
            <a:r>
              <a:rPr lang="zh-CN" altLang="en-US" sz="2000" dirty="0"/>
              <a:t>：最后一次进入</a:t>
            </a:r>
            <a:r>
              <a:rPr lang="en-US" altLang="zh-CN" sz="2000" dirty="0"/>
              <a:t>Linux</a:t>
            </a:r>
            <a:r>
              <a:rPr lang="zh-CN" altLang="en-US" sz="2000" dirty="0"/>
              <a:t>系统的用户信息，由</a:t>
            </a:r>
            <a:r>
              <a:rPr lang="en-US" altLang="zh-CN" sz="2000" dirty="0"/>
              <a:t>lastlog</a:t>
            </a:r>
            <a:r>
              <a:rPr lang="zh-CN" altLang="en-US" sz="2000" dirty="0"/>
              <a:t>使用。</a:t>
            </a:r>
            <a:endParaRPr lang="zh-CN" alt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
          <p:cNvSpPr>
            <a:spLocks noGrp="1"/>
          </p:cNvSpPr>
          <p:nvPr>
            <p:ph type="title"/>
          </p:nvPr>
        </p:nvSpPr>
        <p:spPr>
          <a:ln/>
        </p:spPr>
        <p:txBody>
          <a:bodyPr vert="horz" wrap="square" lIns="91440" tIns="45720" rIns="91440" bIns="45720" anchor="b"/>
          <a:p>
            <a:pPr eaLnBrk="1" hangingPunct="1"/>
            <a:r>
              <a:rPr lang="zh-CN" altLang="en-US" sz="4000" dirty="0"/>
              <a:t>（</a:t>
            </a:r>
            <a:r>
              <a:rPr lang="en-US" altLang="zh-CN" sz="4000" dirty="0"/>
              <a:t>2</a:t>
            </a:r>
            <a:r>
              <a:rPr lang="zh-CN" altLang="en-US" sz="4000" dirty="0"/>
              <a:t>）安全日志</a:t>
            </a:r>
            <a:endParaRPr lang="zh-CN" altLang="en-US" dirty="0"/>
          </a:p>
        </p:txBody>
      </p:sp>
      <p:sp>
        <p:nvSpPr>
          <p:cNvPr id="19458" name="内容占位符 2"/>
          <p:cNvSpPr>
            <a:spLocks noGrp="1"/>
          </p:cNvSpPr>
          <p:nvPr>
            <p:ph idx="1"/>
          </p:nvPr>
        </p:nvSpPr>
        <p:spPr>
          <a:xfrm>
            <a:off x="566738" y="1752600"/>
            <a:ext cx="8001000" cy="4437063"/>
          </a:xfrm>
          <a:ln/>
        </p:spPr>
        <p:txBody>
          <a:bodyPr vert="horz" wrap="square" lIns="91440" tIns="45720" rIns="91440" bIns="45720" anchor="t"/>
          <a:p>
            <a:pPr marL="812800" indent="-342900" algn="just" eaLnBrk="1" hangingPunct="1">
              <a:lnSpc>
                <a:spcPct val="200000"/>
              </a:lnSpc>
              <a:spcBef>
                <a:spcPct val="0"/>
              </a:spcBef>
              <a:buChar char="u"/>
            </a:pPr>
            <a:r>
              <a:rPr lang="en-US" altLang="zh-CN" sz="2000" dirty="0"/>
              <a:t>/var/log/secure</a:t>
            </a:r>
            <a:r>
              <a:rPr lang="zh-CN" altLang="en-US" sz="2000" dirty="0"/>
              <a:t>：安全日志，系统认证信息。该文件记录系统开通后所有用户的登录认证情况，包括时间和登录地点，成功与否等。</a:t>
            </a:r>
            <a:endParaRPr lang="zh-CN"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
          <p:cNvSpPr>
            <a:spLocks noGrp="1"/>
          </p:cNvSpPr>
          <p:nvPr>
            <p:ph type="title"/>
          </p:nvPr>
        </p:nvSpPr>
        <p:spPr>
          <a:ln/>
        </p:spPr>
        <p:txBody>
          <a:bodyPr vert="horz" wrap="square" lIns="91440" tIns="45720" rIns="91440" bIns="45720" anchor="b"/>
          <a:p>
            <a:pPr eaLnBrk="1" hangingPunct="1"/>
            <a:r>
              <a:rPr lang="zh-CN" altLang="en-US" sz="4000" dirty="0"/>
              <a:t>（</a:t>
            </a:r>
            <a:r>
              <a:rPr lang="en-US" altLang="zh-CN" sz="4000" dirty="0"/>
              <a:t>3</a:t>
            </a:r>
            <a:r>
              <a:rPr lang="zh-CN" altLang="en-US" sz="4000" dirty="0"/>
              <a:t>）系统日志</a:t>
            </a:r>
            <a:endParaRPr lang="zh-CN" altLang="en-US" dirty="0"/>
          </a:p>
        </p:txBody>
      </p:sp>
      <p:sp>
        <p:nvSpPr>
          <p:cNvPr id="20482" name="内容占位符 2"/>
          <p:cNvSpPr>
            <a:spLocks noGrp="1"/>
          </p:cNvSpPr>
          <p:nvPr>
            <p:ph idx="1"/>
          </p:nvPr>
        </p:nvSpPr>
        <p:spPr>
          <a:xfrm>
            <a:off x="566738" y="1752600"/>
            <a:ext cx="8001000" cy="4437063"/>
          </a:xfrm>
          <a:ln/>
        </p:spPr>
        <p:txBody>
          <a:bodyPr vert="horz" wrap="square" lIns="91440" tIns="45720" rIns="91440" bIns="45720" anchor="t"/>
          <a:p>
            <a:pPr marL="812800" indent="-342900" algn="just" eaLnBrk="1" hangingPunct="1">
              <a:lnSpc>
                <a:spcPct val="200000"/>
              </a:lnSpc>
              <a:spcBef>
                <a:spcPct val="0"/>
              </a:spcBef>
              <a:buChar char="u"/>
            </a:pPr>
            <a:r>
              <a:rPr lang="en-US" altLang="zh-CN" sz="2000" dirty="0"/>
              <a:t>/var/log/messages</a:t>
            </a:r>
            <a:r>
              <a:rPr lang="zh-CN" altLang="en-US" sz="2000" dirty="0"/>
              <a:t>：系统日志。该文件记录系统内发生各种事件日志。</a:t>
            </a:r>
            <a:endParaRPr lang="zh-CN" alt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
          <p:cNvSpPr>
            <a:spLocks noGrp="1"/>
          </p:cNvSpPr>
          <p:nvPr>
            <p:ph type="title"/>
          </p:nvPr>
        </p:nvSpPr>
        <p:spPr>
          <a:ln/>
        </p:spPr>
        <p:txBody>
          <a:bodyPr vert="horz" wrap="square" lIns="91440" tIns="45720" rIns="91440" bIns="45720" anchor="b"/>
          <a:p>
            <a:pPr eaLnBrk="1" hangingPunct="1"/>
            <a:r>
              <a:rPr lang="en-US" altLang="zh-CN" dirty="0"/>
              <a:t>5.</a:t>
            </a:r>
            <a:r>
              <a:rPr lang="zh-CN" altLang="en-US" dirty="0"/>
              <a:t> </a:t>
            </a:r>
            <a:r>
              <a:rPr lang="en-US" altLang="zh-CN" dirty="0"/>
              <a:t>Linux</a:t>
            </a:r>
            <a:r>
              <a:rPr lang="zh-CN" altLang="en-US" dirty="0"/>
              <a:t>文件系统权限</a:t>
            </a:r>
            <a:endParaRPr lang="zh-CN" altLang="en-US" dirty="0"/>
          </a:p>
        </p:txBody>
      </p:sp>
      <p:sp>
        <p:nvSpPr>
          <p:cNvPr id="21506" name="内容占位符 2"/>
          <p:cNvSpPr>
            <a:spLocks noGrp="1"/>
          </p:cNvSpPr>
          <p:nvPr>
            <p:ph idx="1"/>
          </p:nvPr>
        </p:nvSpPr>
        <p:spPr>
          <a:xfrm>
            <a:off x="574675" y="1700213"/>
            <a:ext cx="8001000" cy="4465637"/>
          </a:xfrm>
          <a:ln/>
        </p:spPr>
        <p:txBody>
          <a:bodyPr vert="horz" wrap="square" lIns="91440" tIns="45720" rIns="91440" bIns="45720" anchor="t"/>
          <a:p>
            <a:pPr indent="0" algn="just" eaLnBrk="1" hangingPunct="1">
              <a:lnSpc>
                <a:spcPct val="150000"/>
              </a:lnSpc>
              <a:spcBef>
                <a:spcPct val="0"/>
              </a:spcBef>
              <a:buChar char="u"/>
            </a:pPr>
            <a:r>
              <a:rPr lang="zh-CN" altLang="en-US" sz="2000" dirty="0"/>
              <a:t>在</a:t>
            </a:r>
            <a:r>
              <a:rPr lang="en-US" altLang="zh-CN" sz="2000" dirty="0"/>
              <a:t>Linux</a:t>
            </a:r>
            <a:r>
              <a:rPr lang="zh-CN" altLang="en-US" sz="2000" dirty="0"/>
              <a:t>系统中，每一个文件或目录权限包括读、写、执行、</a:t>
            </a:r>
            <a:r>
              <a:rPr lang="en-US" altLang="zh-CN" sz="2000" dirty="0"/>
              <a:t>SUID</a:t>
            </a:r>
            <a:r>
              <a:rPr lang="zh-CN" altLang="en-US" sz="2000" dirty="0"/>
              <a:t>、</a:t>
            </a:r>
            <a:r>
              <a:rPr lang="en-US" altLang="zh-CN" sz="2000" dirty="0"/>
              <a:t>SGID</a:t>
            </a:r>
            <a:r>
              <a:rPr lang="zh-CN" altLang="en-US" sz="2000" dirty="0"/>
              <a:t>等。</a:t>
            </a:r>
            <a:r>
              <a:rPr lang="en-US" altLang="zh-CN" sz="2000" dirty="0"/>
              <a:t>Linux</a:t>
            </a:r>
            <a:r>
              <a:rPr lang="zh-CN" altLang="en-US" sz="2000" dirty="0"/>
              <a:t>文件系统的安全主要过设置文件或目录的这些权限来实现的。当为一个用户分配权限时，应以最小或极小权限为原则。</a:t>
            </a:r>
            <a:endParaRPr lang="en-US" altLang="zh-CN" sz="2000" dirty="0"/>
          </a:p>
          <a:p>
            <a:pPr indent="0" algn="just" eaLnBrk="1" hangingPunct="1">
              <a:lnSpc>
                <a:spcPct val="150000"/>
              </a:lnSpc>
              <a:spcBef>
                <a:spcPct val="0"/>
              </a:spcBef>
              <a:buChar char="u"/>
            </a:pPr>
            <a:r>
              <a:rPr lang="en-US" altLang="zh-CN" sz="2000" dirty="0"/>
              <a:t>SUID</a:t>
            </a:r>
            <a:r>
              <a:rPr lang="zh-CN" altLang="en-US" sz="2000" dirty="0"/>
              <a:t>和</a:t>
            </a:r>
            <a:r>
              <a:rPr lang="en-US" altLang="zh-CN" sz="2000" dirty="0"/>
              <a:t>SGID</a:t>
            </a:r>
            <a:r>
              <a:rPr lang="zh-CN" altLang="en-US" sz="2000" dirty="0"/>
              <a:t>属性允许程序以其他用户身份运行时，会使使用者摇身一变为其他人，因此具有</a:t>
            </a:r>
            <a:r>
              <a:rPr lang="en-US" altLang="zh-CN" sz="2000" dirty="0"/>
              <a:t>SUID</a:t>
            </a:r>
            <a:r>
              <a:rPr lang="zh-CN" altLang="en-US" sz="2000" dirty="0"/>
              <a:t>和</a:t>
            </a:r>
            <a:r>
              <a:rPr lang="en-US" altLang="zh-CN" sz="2000" dirty="0"/>
              <a:t>SGID</a:t>
            </a:r>
            <a:r>
              <a:rPr lang="zh-CN" altLang="en-US" sz="2000" dirty="0"/>
              <a:t>的程序不宜过多，若系统中不明原因地增多了此类程序，则说明可能出现了安全隐患或已经造成了危害。</a:t>
            </a:r>
            <a:endParaRPr lang="en-US" altLang="zh-CN" sz="2000" dirty="0"/>
          </a:p>
          <a:p>
            <a:pPr indent="0" algn="just" eaLnBrk="1" hangingPunct="1">
              <a:lnSpc>
                <a:spcPct val="150000"/>
              </a:lnSpc>
              <a:spcBef>
                <a:spcPct val="0"/>
              </a:spcBef>
              <a:buChar char="u"/>
            </a:pPr>
            <a:r>
              <a:rPr lang="zh-CN" altLang="en-US" sz="2000" dirty="0"/>
              <a:t>还要设置好环境变量和</a:t>
            </a:r>
            <a:r>
              <a:rPr lang="en-US" altLang="zh-CN" sz="2000" dirty="0"/>
              <a:t>umask</a:t>
            </a:r>
            <a:r>
              <a:rPr lang="zh-CN" altLang="en-US" sz="2000" dirty="0"/>
              <a:t>。</a:t>
            </a:r>
            <a:endParaRPr lang="zh-CN" alt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1"/>
          <p:cNvSpPr>
            <a:spLocks noGrp="1"/>
          </p:cNvSpPr>
          <p:nvPr>
            <p:ph type="title"/>
          </p:nvPr>
        </p:nvSpPr>
        <p:spPr>
          <a:ln/>
        </p:spPr>
        <p:txBody>
          <a:bodyPr vert="horz" wrap="square" lIns="91440" tIns="45720" rIns="91440" bIns="45720" anchor="b"/>
          <a:p>
            <a:pPr eaLnBrk="1" hangingPunct="1"/>
            <a:r>
              <a:rPr lang="en-US" altLang="zh-CN" dirty="0"/>
              <a:t>6.</a:t>
            </a:r>
            <a:r>
              <a:rPr lang="zh-CN" altLang="en-US" dirty="0"/>
              <a:t>其它安全措施</a:t>
            </a:r>
            <a:endParaRPr lang="zh-CN" altLang="en-US" dirty="0"/>
          </a:p>
        </p:txBody>
      </p:sp>
      <p:sp>
        <p:nvSpPr>
          <p:cNvPr id="14338" name="内容占位符 2"/>
          <p:cNvSpPr>
            <a:spLocks noGrp="1" noChangeArrowheads="1"/>
          </p:cNvSpPr>
          <p:nvPr>
            <p:ph idx="1"/>
          </p:nvPr>
        </p:nvSpPr>
        <p:spPr/>
        <p:txBody>
          <a:bodyPr vert="horz" wrap="square" lIns="91440" tIns="45720" rIns="91440" bIns="45720" numCol="1" anchor="t" anchorCtr="0" compatLnSpc="1"/>
          <a:lstStyle/>
          <a:p>
            <a:pPr marL="469900" marR="0" lvl="0" indent="-469900" algn="just" defTabSz="914400" rtl="0" eaLnBrk="1" fontAlgn="base" latinLnBrk="0" hangingPunct="1">
              <a:lnSpc>
                <a:spcPct val="150000"/>
              </a:lnSpc>
              <a:spcBef>
                <a:spcPct val="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防火墙和</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SELinux</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不是</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Linux</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操作系统的固有部分，但对系统的安全有着至关重要作用。要开启并使用它们。</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just" defTabSz="914400" rtl="0" eaLnBrk="1" fontAlgn="base" latinLnBrk="0" hangingPunct="1">
              <a:lnSpc>
                <a:spcPct val="150000"/>
              </a:lnSpc>
              <a:spcBef>
                <a:spcPct val="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首先要设置好防火墙，避免网络攻击。</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just" defTabSz="914400" rtl="0" eaLnBrk="1" fontAlgn="base" latinLnBrk="0" hangingPunct="1">
              <a:lnSpc>
                <a:spcPct val="150000"/>
              </a:lnSpc>
              <a:spcBef>
                <a:spcPct val="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SELinux</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在红帽系列系统中默认是开启的，应该让它发挥作用。在</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Debian</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系列系统中，包括</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ubuntu</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，默认是不开启的，但是可以安装和启用的，具体怎么做取决于使用单位和用户决定。</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
          <p:cNvSpPr>
            <a:spLocks noGrp="1"/>
          </p:cNvSpPr>
          <p:nvPr>
            <p:ph type="title"/>
          </p:nvPr>
        </p:nvSpPr>
        <p:spPr>
          <a:ln/>
        </p:spPr>
        <p:txBody>
          <a:bodyPr vert="horz" wrap="square" lIns="91440" tIns="45720" rIns="91440" bIns="45720" anchor="b"/>
          <a:p>
            <a:pPr eaLnBrk="1" hangingPunct="1"/>
            <a:r>
              <a:rPr lang="en-US" altLang="zh-CN" dirty="0"/>
              <a:t>10.1 Linux</a:t>
            </a:r>
            <a:r>
              <a:rPr lang="zh-CN" altLang="en-US" dirty="0"/>
              <a:t>系统安全概述</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3000" b="0" i="0" u="none" strike="noStrike" kern="1200" cap="none" spc="0" normalizeH="0" baseline="0" noProof="1">
                <a:ln>
                  <a:noFill/>
                </a:ln>
                <a:solidFill>
                  <a:schemeClr val="tx1"/>
                </a:solidFill>
                <a:effectLst/>
                <a:uLnTx/>
                <a:uFillTx/>
                <a:latin typeface="+mn-lt"/>
                <a:ea typeface="+mn-ea"/>
                <a:cs typeface="+mn-cs"/>
              </a:rPr>
              <a:t>10.1.</a:t>
            </a:r>
            <a:r>
              <a:rPr kumimoji="0" lang="zh-CN" altLang="en-US" sz="3000" b="0" i="0" u="none" strike="noStrike" kern="1200" cap="none" spc="0" normalizeH="0" baseline="0" noProof="1" smtClean="0">
                <a:ln>
                  <a:noFill/>
                </a:ln>
                <a:solidFill>
                  <a:schemeClr val="tx1"/>
                </a:solidFill>
                <a:effectLst/>
                <a:uLnTx/>
                <a:uFillTx/>
                <a:latin typeface="+mn-lt"/>
                <a:ea typeface="+mn-ea"/>
                <a:cs typeface="+mn-cs"/>
              </a:rPr>
              <a:t>1操作系统可能遇到的安全问题</a:t>
            </a:r>
            <a:endParaRPr kumimoji="0" lang="en-US" altLang="zh-CN" sz="3000" b="0" i="0" u="none" strike="noStrike" kern="1200" cap="none" spc="0" normalizeH="0" baseline="0" noProof="1" smtClean="0">
              <a:ln>
                <a:noFill/>
              </a:ln>
              <a:solidFill>
                <a:schemeClr val="tx1"/>
              </a:solidFill>
              <a:effectLst/>
              <a:uLnTx/>
              <a:uFillTx/>
              <a:latin typeface="+mn-lt"/>
              <a:ea typeface="+mn-ea"/>
              <a:cs typeface="+mn-cs"/>
            </a:endParaRPr>
          </a:p>
          <a:p>
            <a:pPr marL="50419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n"/>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1.身份欺骗与密码泄露</a:t>
            </a: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a:p>
            <a:pPr marL="504190" marR="0" lvl="0" indent="0" algn="l" defTabSz="914400" rtl="0" eaLnBrk="1" fontAlgn="base" latinLnBrk="0" hangingPunct="1">
              <a:lnSpc>
                <a:spcPct val="150000"/>
              </a:lnSpc>
              <a:spcBef>
                <a:spcPts val="0"/>
              </a:spcBef>
              <a:spcAft>
                <a:spcPct val="0"/>
              </a:spcAft>
              <a:buClr>
                <a:schemeClr val="accent2"/>
              </a:buClr>
              <a:buSzTx/>
              <a:buFont typeface="Wingdings" panose="05000000000000000000" pitchFamily="2" charset="2"/>
              <a:buChar char="n"/>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2.黑客攻击</a:t>
            </a:r>
            <a:endParaRPr kumimoji="0" lang="en-US" altLang="zh-CN" sz="2000" b="0" i="0" u="none" strike="noStrike" kern="1200" cap="none" spc="0" normalizeH="0" baseline="0" noProof="1" smtClean="0">
              <a:ln>
                <a:noFill/>
              </a:ln>
              <a:solidFill>
                <a:schemeClr val="tx1"/>
              </a:solidFill>
              <a:effectLst/>
              <a:uLnTx/>
              <a:uFillTx/>
              <a:latin typeface="+mn-lt"/>
              <a:ea typeface="+mn-ea"/>
              <a:cs typeface="+mn-cs"/>
            </a:endParaRPr>
          </a:p>
          <a:p>
            <a:pPr marL="504190" marR="0" lvl="0" indent="0" algn="l" defTabSz="914400" rtl="0" eaLnBrk="1" fontAlgn="base" latinLnBrk="0" hangingPunct="1">
              <a:lnSpc>
                <a:spcPct val="150000"/>
              </a:lnSpc>
              <a:spcBef>
                <a:spcPts val="0"/>
              </a:spcBef>
              <a:spcAft>
                <a:spcPct val="0"/>
              </a:spcAft>
              <a:buClr>
                <a:schemeClr val="accent2"/>
              </a:buClr>
              <a:buSzTx/>
              <a:buFont typeface="Wingdings" panose="05000000000000000000" pitchFamily="2" charset="2"/>
              <a:buChar char="n"/>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3.电子欺骗</a:t>
            </a:r>
            <a:endParaRPr kumimoji="0" lang="en-US" altLang="zh-CN" sz="2000" b="0" i="0" u="none" strike="noStrike" kern="1200" cap="none" spc="0" normalizeH="0" baseline="0" noProof="1" smtClean="0">
              <a:ln>
                <a:noFill/>
              </a:ln>
              <a:solidFill>
                <a:schemeClr val="tx1"/>
              </a:solidFill>
              <a:effectLst/>
              <a:uLnTx/>
              <a:uFillTx/>
              <a:latin typeface="+mn-lt"/>
              <a:ea typeface="+mn-ea"/>
              <a:cs typeface="+mn-cs"/>
            </a:endParaRPr>
          </a:p>
          <a:p>
            <a:pPr marL="504190" marR="0" lvl="0" indent="0" algn="l" defTabSz="914400" rtl="0" eaLnBrk="1" fontAlgn="base" latinLnBrk="0" hangingPunct="1">
              <a:lnSpc>
                <a:spcPct val="150000"/>
              </a:lnSpc>
              <a:spcBef>
                <a:spcPts val="0"/>
              </a:spcBef>
              <a:spcAft>
                <a:spcPct val="0"/>
              </a:spcAft>
              <a:buClr>
                <a:schemeClr val="accent2"/>
              </a:buClr>
              <a:buSzTx/>
              <a:buFont typeface="Wingdings" panose="05000000000000000000" pitchFamily="2" charset="2"/>
              <a:buChar char="n"/>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4.拒绝服务攻击</a:t>
            </a:r>
            <a:endParaRPr kumimoji="0" lang="en-US" altLang="zh-CN" sz="2000" b="0" i="0" u="none" strike="noStrike" kern="1200" cap="none" spc="0" normalizeH="0" baseline="0" noProof="1" smtClean="0">
              <a:ln>
                <a:noFill/>
              </a:ln>
              <a:solidFill>
                <a:schemeClr val="tx1"/>
              </a:solidFill>
              <a:effectLst/>
              <a:uLnTx/>
              <a:uFillTx/>
              <a:latin typeface="+mn-lt"/>
              <a:ea typeface="+mn-ea"/>
              <a:cs typeface="+mn-cs"/>
            </a:endParaRPr>
          </a:p>
          <a:p>
            <a:pPr marL="504190" marR="0" lvl="0" indent="0" algn="l" defTabSz="914400" rtl="0" eaLnBrk="1" fontAlgn="base" latinLnBrk="0" hangingPunct="1">
              <a:lnSpc>
                <a:spcPct val="150000"/>
              </a:lnSpc>
              <a:spcBef>
                <a:spcPts val="0"/>
              </a:spcBef>
              <a:spcAft>
                <a:spcPct val="0"/>
              </a:spcAft>
              <a:buClr>
                <a:schemeClr val="accent2"/>
              </a:buClr>
              <a:buSzTx/>
              <a:buFont typeface="Wingdings" panose="05000000000000000000" pitchFamily="2" charset="2"/>
              <a:buChar char="n"/>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5</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计算机病毒</a:t>
            </a:r>
            <a:endParaRPr kumimoji="0" lang="en-US" altLang="zh-CN" sz="2000" b="0" i="0" u="none" strike="noStrike" kern="1200" cap="none" spc="0" normalizeH="0" baseline="0" noProof="1" smtClean="0">
              <a:ln>
                <a:noFill/>
              </a:ln>
              <a:solidFill>
                <a:schemeClr val="tx1"/>
              </a:solidFill>
              <a:effectLst/>
              <a:uLnTx/>
              <a:uFillTx/>
              <a:latin typeface="+mn-lt"/>
              <a:ea typeface="+mn-ea"/>
              <a:cs typeface="+mn-cs"/>
            </a:endParaRPr>
          </a:p>
          <a:p>
            <a:pPr marL="504190" marR="0" lvl="0" indent="0" algn="l" defTabSz="914400" rtl="0" eaLnBrk="1" fontAlgn="base" latinLnBrk="0" hangingPunct="1">
              <a:lnSpc>
                <a:spcPct val="150000"/>
              </a:lnSpc>
              <a:spcBef>
                <a:spcPts val="0"/>
              </a:spcBef>
              <a:spcAft>
                <a:spcPct val="0"/>
              </a:spcAft>
              <a:buClr>
                <a:schemeClr val="accent2"/>
              </a:buClr>
              <a:buSzTx/>
              <a:buFont typeface="Wingdings" panose="05000000000000000000" pitchFamily="2" charset="2"/>
              <a:buChar char="n"/>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6.信息泄露</a:t>
            </a:r>
            <a:endParaRPr kumimoji="0" lang="en-US" altLang="zh-CN" sz="2000" b="0" i="0" u="none" strike="noStrike" kern="1200" cap="none" spc="0" normalizeH="0" baseline="0" noProof="1" smtClean="0">
              <a:ln>
                <a:noFill/>
              </a:ln>
              <a:solidFill>
                <a:schemeClr val="tx1"/>
              </a:solidFill>
              <a:effectLst/>
              <a:uLnTx/>
              <a:uFillTx/>
              <a:latin typeface="+mn-lt"/>
              <a:ea typeface="+mn-ea"/>
              <a:cs typeface="+mn-cs"/>
            </a:endParaRPr>
          </a:p>
          <a:p>
            <a:pPr marL="504190" marR="0" lvl="0" indent="0" algn="l" defTabSz="914400" rtl="0" eaLnBrk="1" fontAlgn="base" latinLnBrk="0" hangingPunct="1">
              <a:lnSpc>
                <a:spcPct val="150000"/>
              </a:lnSpc>
              <a:spcBef>
                <a:spcPts val="0"/>
              </a:spcBef>
              <a:spcAft>
                <a:spcPct val="0"/>
              </a:spcAft>
              <a:buClr>
                <a:schemeClr val="accent2"/>
              </a:buClr>
              <a:buSzTx/>
              <a:buFont typeface="Wingdings" panose="05000000000000000000" pitchFamily="2" charset="2"/>
              <a:buChar char="n"/>
              <a:defRPr/>
            </a:pP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7</a:t>
            </a:r>
            <a:r>
              <a:rPr kumimoji="0" lang="en-US" altLang="zh-CN" sz="2000" b="0" i="0" u="none" strike="noStrike" kern="1200" cap="none" spc="0" normalizeH="0" baseline="0" noProof="1">
                <a:ln>
                  <a:noFill/>
                </a:ln>
                <a:solidFill>
                  <a:schemeClr val="tx1"/>
                </a:solidFill>
                <a:effectLst/>
                <a:uLnTx/>
                <a:uFillTx/>
                <a:latin typeface="+mn-lt"/>
                <a:ea typeface="+mn-ea"/>
                <a:cs typeface="+mn-cs"/>
              </a:rPr>
              <a:t>.</a:t>
            </a:r>
            <a:r>
              <a:rPr kumimoji="0" lang="zh-CN" altLang="en-US" sz="2000" b="0" i="0" u="none" strike="noStrike" kern="1200" cap="none" spc="0" normalizeH="0" baseline="0" noProof="1">
                <a:ln>
                  <a:noFill/>
                </a:ln>
                <a:solidFill>
                  <a:schemeClr val="tx1"/>
                </a:solidFill>
                <a:effectLst/>
                <a:uLnTx/>
                <a:uFillTx/>
                <a:latin typeface="+mn-lt"/>
                <a:ea typeface="+mn-ea"/>
                <a:cs typeface="+mn-cs"/>
              </a:rPr>
              <a:t>系统、软件漏洞与扫描程序攻击</a:t>
            </a: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1"/>
          <p:cNvSpPr>
            <a:spLocks noGrp="1"/>
          </p:cNvSpPr>
          <p:nvPr>
            <p:ph type="title"/>
          </p:nvPr>
        </p:nvSpPr>
        <p:spPr>
          <a:ln/>
        </p:spPr>
        <p:txBody>
          <a:bodyPr vert="horz" wrap="square" lIns="91440" tIns="45720" rIns="91440" bIns="45720" anchor="b"/>
          <a:p>
            <a:pPr eaLnBrk="1" hangingPunct="1"/>
            <a:r>
              <a:rPr lang="zh-CN" altLang="en-US">
                <a:ln>
                  <a:noFill/>
                </a:ln>
                <a:solidFill>
                  <a:schemeClr val="tx1"/>
                </a:solidFill>
                <a:effectLst/>
                <a:uLnTx/>
                <a:uFillTx/>
                <a:latin typeface="+mn-lt"/>
                <a:ea typeface="+mn-ea"/>
                <a:cs typeface="+mn-cs"/>
                <a:sym typeface="+mn-ea"/>
              </a:rPr>
              <a:t>10.1</a:t>
            </a:r>
            <a:r>
              <a:rPr lang="zh-CN" altLang="en-US" smtClean="0">
                <a:ln>
                  <a:noFill/>
                </a:ln>
                <a:solidFill>
                  <a:schemeClr val="tx1"/>
                </a:solidFill>
                <a:effectLst/>
                <a:uLnTx/>
                <a:uFillTx/>
                <a:latin typeface="+mn-lt"/>
                <a:ea typeface="+mn-ea"/>
                <a:cs typeface="+mn-cs"/>
                <a:sym typeface="+mn-ea"/>
              </a:rPr>
              <a:t>.</a:t>
            </a:r>
            <a:r>
              <a:rPr lang="en-US" altLang="zh-CN" smtClean="0">
                <a:ln>
                  <a:noFill/>
                </a:ln>
                <a:solidFill>
                  <a:schemeClr val="tx1"/>
                </a:solidFill>
                <a:effectLst/>
                <a:uLnTx/>
                <a:uFillTx/>
                <a:latin typeface="+mn-lt"/>
                <a:ea typeface="+mn-ea"/>
                <a:cs typeface="+mn-cs"/>
                <a:sym typeface="+mn-ea"/>
              </a:rPr>
              <a:t>3 Linux</a:t>
            </a:r>
            <a:r>
              <a:rPr lang="zh-CN" altLang="en-US" smtClean="0">
                <a:ln>
                  <a:noFill/>
                </a:ln>
                <a:solidFill>
                  <a:schemeClr val="tx1"/>
                </a:solidFill>
                <a:effectLst/>
                <a:uLnTx/>
                <a:uFillTx/>
                <a:latin typeface="+mn-lt"/>
                <a:ea typeface="+mn-ea"/>
                <a:cs typeface="+mn-cs"/>
                <a:sym typeface="+mn-ea"/>
              </a:rPr>
              <a:t>系统的安全防范策略</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400" b="0" i="0" u="none" strike="noStrike" kern="1200" cap="none" spc="0" normalizeH="0" baseline="0" noProof="1" smtClean="0">
                <a:ln>
                  <a:noFill/>
                </a:ln>
                <a:solidFill>
                  <a:schemeClr val="tx1"/>
                </a:solidFill>
                <a:effectLst/>
                <a:uLnTx/>
                <a:uFillTx/>
                <a:latin typeface="+mn-lt"/>
                <a:ea typeface="+mn-ea"/>
                <a:cs typeface="+mn-cs"/>
              </a:rPr>
              <a:t>1.物理环境保障</a:t>
            </a:r>
            <a:endParaRPr kumimoji="0" lang="zh-CN" altLang="en-US" sz="24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400" b="0" i="0" u="none" strike="noStrike" kern="1200" cap="none" spc="0" normalizeH="0" baseline="0" noProof="1" smtClean="0">
                <a:ln>
                  <a:noFill/>
                </a:ln>
                <a:solidFill>
                  <a:schemeClr val="tx1"/>
                </a:solidFill>
                <a:effectLst/>
                <a:uLnTx/>
                <a:uFillTx/>
                <a:latin typeface="+mn-lt"/>
                <a:ea typeface="+mn-ea"/>
                <a:cs typeface="+mn-cs"/>
              </a:rPr>
              <a:t>2.制度保障</a:t>
            </a:r>
            <a:endParaRPr kumimoji="0" lang="zh-CN" altLang="en-US" sz="24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400" b="0" i="0" u="none" strike="noStrike" kern="1200" cap="none" spc="0" normalizeH="0" baseline="0" noProof="1" smtClean="0">
                <a:ln>
                  <a:noFill/>
                </a:ln>
                <a:solidFill>
                  <a:schemeClr val="tx1"/>
                </a:solidFill>
                <a:effectLst/>
                <a:uLnTx/>
                <a:uFillTx/>
                <a:latin typeface="+mn-lt"/>
                <a:ea typeface="+mn-ea"/>
                <a:cs typeface="+mn-cs"/>
              </a:rPr>
              <a:t>3.用户密码的安全性</a:t>
            </a:r>
            <a:endParaRPr kumimoji="0" lang="zh-CN" altLang="en-US" sz="24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400" b="0" i="0" u="none" strike="noStrike" kern="1200" cap="none" spc="0" normalizeH="0" baseline="0" noProof="1" smtClean="0">
                <a:ln>
                  <a:noFill/>
                </a:ln>
                <a:solidFill>
                  <a:schemeClr val="tx1"/>
                </a:solidFill>
                <a:effectLst/>
                <a:uLnTx/>
                <a:uFillTx/>
                <a:latin typeface="+mn-lt"/>
                <a:ea typeface="+mn-ea"/>
                <a:cs typeface="+mn-cs"/>
              </a:rPr>
              <a:t>4.设置用户的权限</a:t>
            </a:r>
            <a:endParaRPr kumimoji="0" lang="zh-CN" altLang="en-US" sz="24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400" b="0" i="0" u="none" strike="noStrike" kern="1200" cap="none" spc="0" normalizeH="0" baseline="0" noProof="1" smtClean="0">
                <a:ln>
                  <a:noFill/>
                </a:ln>
                <a:solidFill>
                  <a:schemeClr val="tx1"/>
                </a:solidFill>
                <a:effectLst/>
                <a:uLnTx/>
                <a:uFillTx/>
                <a:latin typeface="+mn-lt"/>
                <a:ea typeface="+mn-ea"/>
                <a:cs typeface="+mn-cs"/>
              </a:rPr>
              <a:t>5</a:t>
            </a:r>
            <a:r>
              <a:rPr kumimoji="0" lang="en-US" altLang="zh-CN" sz="2400" b="0" i="0" u="none" strike="noStrike" kern="1200" cap="none" spc="0" normalizeH="0" baseline="0" noProof="1" smtClean="0">
                <a:ln>
                  <a:noFill/>
                </a:ln>
                <a:solidFill>
                  <a:schemeClr val="tx1"/>
                </a:solidFill>
                <a:effectLst/>
                <a:uLnTx/>
                <a:uFillTx/>
                <a:latin typeface="+mn-lt"/>
                <a:ea typeface="+mn-ea"/>
                <a:cs typeface="+mn-cs"/>
              </a:rPr>
              <a:t>.</a:t>
            </a:r>
            <a:r>
              <a:rPr kumimoji="0" lang="zh-CN" altLang="en-US" sz="2400" b="0" i="0" u="none" strike="noStrike" kern="1200" cap="none" spc="0" normalizeH="0" baseline="0" noProof="1" smtClean="0">
                <a:ln>
                  <a:noFill/>
                </a:ln>
                <a:solidFill>
                  <a:schemeClr val="tx1"/>
                </a:solidFill>
                <a:effectLst/>
                <a:uLnTx/>
                <a:uFillTx/>
                <a:latin typeface="+mn-lt"/>
                <a:ea typeface="+mn-ea"/>
                <a:cs typeface="+mn-cs"/>
              </a:rPr>
              <a:t>检查文件系统的安全性</a:t>
            </a:r>
            <a:endParaRPr kumimoji="0" lang="zh-CN" altLang="en-US" sz="24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400" b="0" i="0" u="none" strike="noStrike" kern="1200" cap="none" spc="0" normalizeH="0" baseline="0" noProof="1" smtClean="0">
                <a:ln>
                  <a:noFill/>
                </a:ln>
                <a:solidFill>
                  <a:schemeClr val="tx1"/>
                </a:solidFill>
                <a:effectLst/>
                <a:uLnTx/>
                <a:uFillTx/>
                <a:latin typeface="+mn-lt"/>
                <a:ea typeface="+mn-ea"/>
                <a:cs typeface="+mn-cs"/>
              </a:rPr>
              <a:t>6.加强对系统运行的监控和记录</a:t>
            </a:r>
            <a:endParaRPr kumimoji="0" lang="zh-CN" altLang="en-US" sz="24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400" b="0" i="0" u="none" strike="noStrike" kern="1200" cap="none" spc="0" normalizeH="0" baseline="0" noProof="1" smtClean="0">
                <a:ln>
                  <a:noFill/>
                </a:ln>
                <a:solidFill>
                  <a:schemeClr val="tx1"/>
                </a:solidFill>
                <a:effectLst/>
                <a:uLnTx/>
                <a:uFillTx/>
                <a:latin typeface="+mn-lt"/>
                <a:ea typeface="+mn-ea"/>
                <a:cs typeface="+mn-cs"/>
              </a:rPr>
              <a:t>7.</a:t>
            </a:r>
            <a:r>
              <a:rPr kumimoji="0" lang="zh-CN" altLang="en-US" sz="2400" b="0" i="0" u="none" strike="noStrike" kern="1200" cap="none" spc="0" normalizeH="0" baseline="0" noProof="1" smtClean="0">
                <a:ln>
                  <a:noFill/>
                </a:ln>
                <a:solidFill>
                  <a:schemeClr val="tx1"/>
                </a:solidFill>
                <a:effectLst/>
                <a:uLnTx/>
                <a:uFillTx/>
                <a:latin typeface="+mn-lt"/>
                <a:ea typeface="+mn-ea"/>
                <a:cs typeface="+mn-cs"/>
              </a:rPr>
              <a:t>软件更新与系统升级</a:t>
            </a:r>
            <a:endParaRPr kumimoji="0" lang="zh-CN" altLang="en-US" sz="24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400" b="0" i="0" u="none" strike="noStrike" kern="1200" cap="none" spc="0" normalizeH="0" baseline="0" noProof="1" smtClean="0">
                <a:ln>
                  <a:noFill/>
                </a:ln>
                <a:solidFill>
                  <a:schemeClr val="tx1"/>
                </a:solidFill>
                <a:effectLst/>
                <a:uLnTx/>
                <a:uFillTx/>
                <a:latin typeface="+mn-lt"/>
                <a:ea typeface="+mn-ea"/>
                <a:cs typeface="+mn-cs"/>
              </a:rPr>
              <a:t>8.</a:t>
            </a:r>
            <a:r>
              <a:rPr kumimoji="0" lang="zh-CN" altLang="en-US" sz="2400" b="0" i="0" u="none" strike="noStrike" kern="1200" cap="none" spc="0" normalizeH="0" baseline="0" noProof="1" smtClean="0">
                <a:ln>
                  <a:noFill/>
                </a:ln>
                <a:solidFill>
                  <a:schemeClr val="tx1"/>
                </a:solidFill>
                <a:effectLst/>
                <a:uLnTx/>
                <a:uFillTx/>
                <a:latin typeface="+mn-lt"/>
                <a:ea typeface="+mn-ea"/>
                <a:cs typeface="+mn-cs"/>
              </a:rPr>
              <a:t>数据备份</a:t>
            </a:r>
            <a:endParaRPr kumimoji="0" lang="zh-CN" altLang="en-US" sz="24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400" b="0" i="0" u="none" strike="noStrike" kern="1200" cap="none" spc="0" normalizeH="0" baseline="0" noProof="1" smtClean="0">
                <a:ln>
                  <a:noFill/>
                </a:ln>
                <a:solidFill>
                  <a:schemeClr val="tx1"/>
                </a:solidFill>
                <a:effectLst/>
                <a:uLnTx/>
                <a:uFillTx/>
                <a:latin typeface="+mn-lt"/>
                <a:ea typeface="+mn-ea"/>
                <a:cs typeface="+mn-cs"/>
              </a:rPr>
              <a:t>9.</a:t>
            </a:r>
            <a:r>
              <a:rPr kumimoji="0" lang="zh-CN" altLang="en-US" sz="2400" b="0" i="0" u="none" strike="noStrike" kern="1200" cap="none" spc="0" normalizeH="0" baseline="0" noProof="1" smtClean="0">
                <a:ln>
                  <a:noFill/>
                </a:ln>
                <a:solidFill>
                  <a:schemeClr val="tx1"/>
                </a:solidFill>
                <a:effectLst/>
                <a:uLnTx/>
                <a:uFillTx/>
                <a:latin typeface="+mn-lt"/>
                <a:ea typeface="+mn-ea"/>
                <a:cs typeface="+mn-cs"/>
              </a:rPr>
              <a:t>提高系统的运行级别</a:t>
            </a: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1"/>
          <p:cNvSpPr>
            <a:spLocks noGrp="1"/>
          </p:cNvSpPr>
          <p:nvPr>
            <p:ph type="title"/>
          </p:nvPr>
        </p:nvSpPr>
        <p:spPr>
          <a:ln/>
        </p:spPr>
        <p:txBody>
          <a:bodyPr vert="horz" wrap="square" lIns="91440" tIns="45720" rIns="91440" bIns="45720" anchor="b"/>
          <a:p>
            <a:pPr eaLnBrk="1" hangingPunct="1"/>
            <a:r>
              <a:rPr lang="en-US" altLang="zh-CN" dirty="0"/>
              <a:t>1.</a:t>
            </a:r>
            <a:r>
              <a:rPr lang="zh-CN" altLang="en-US" dirty="0"/>
              <a:t>物理环境保障</a:t>
            </a:r>
            <a:endParaRPr lang="zh-CN" altLang="en-US" dirty="0"/>
          </a:p>
        </p:txBody>
      </p:sp>
      <p:sp>
        <p:nvSpPr>
          <p:cNvPr id="26627" name="内容占位符 2"/>
          <p:cNvSpPr>
            <a:spLocks noGrp="1"/>
          </p:cNvSpPr>
          <p:nvPr>
            <p:ph idx="1"/>
          </p:nvPr>
        </p:nvSpPr>
        <p:spPr/>
        <p:txBody>
          <a:bodyPr vert="horz" wrap="square" lIns="91440" tIns="45720" rIns="91440" bIns="45720" numCol="1" anchor="t" anchorCtr="0" compatLnSpc="1"/>
          <a:lstStyle/>
          <a:p>
            <a:pPr marL="469900" marR="0" lvl="0" indent="0" algn="l" defTabSz="914400" rtl="0" eaLnBrk="1" fontAlgn="base" latinLnBrk="0" hangingPunct="1">
              <a:lnSpc>
                <a:spcPct val="150000"/>
              </a:lnSpc>
              <a:spcBef>
                <a:spcPts val="0"/>
              </a:spcBef>
              <a:spcAft>
                <a:spcPct val="0"/>
              </a:spcAft>
              <a:buClr>
                <a:schemeClr val="accent2"/>
              </a:buClr>
              <a:buSzTx/>
              <a:buFont typeface="Wingdings" panose="05000000000000000000" charset="0"/>
              <a:buChar char="u"/>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物理环境包括防水、火、盗、电磁辐射，物理网络隔离，用电环境，楼房建筑与机房位置等诸多方面。</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50000"/>
              </a:lnSpc>
              <a:spcBef>
                <a:spcPts val="0"/>
              </a:spcBef>
              <a:spcAft>
                <a:spcPct val="0"/>
              </a:spcAft>
              <a:buClr>
                <a:schemeClr val="accent2"/>
              </a:buClr>
              <a:buSzTx/>
              <a:buFont typeface="Wingdings" panose="05000000000000000000" charset="0"/>
              <a:buChar char="u"/>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还包括硬件、系统安全及备份等方面的保障</a:t>
            </a:r>
            <a:r>
              <a:rPr kumimoji="0" lang="zh-CN" altLang="en-US" sz="3000" b="0" i="0" u="none" strike="noStrike" kern="1200" cap="none" spc="0" normalizeH="0" baseline="0" noProof="1">
                <a:ln>
                  <a:noFill/>
                </a:ln>
                <a:solidFill>
                  <a:schemeClr val="tx1"/>
                </a:solidFill>
                <a:effectLst/>
                <a:uLnTx/>
                <a:uFillTx/>
                <a:latin typeface="+mn-lt"/>
                <a:ea typeface="+mn-ea"/>
                <a:cs typeface="+mn-cs"/>
              </a:rPr>
              <a:t>。</a:t>
            </a:r>
            <a:endParaRPr kumimoji="0" lang="zh-CN" altLang="en-US" sz="3000" b="0" i="0" u="none" strike="noStrike" kern="1200" cap="none" spc="0" normalizeH="0" baseline="0" noProof="1">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30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1"/>
          <p:cNvSpPr>
            <a:spLocks noGrp="1"/>
          </p:cNvSpPr>
          <p:nvPr>
            <p:ph type="title"/>
          </p:nvPr>
        </p:nvSpPr>
        <p:spPr>
          <a:ln/>
        </p:spPr>
        <p:txBody>
          <a:bodyPr vert="horz" wrap="square" lIns="91440" tIns="45720" rIns="91440" bIns="45720" anchor="b"/>
          <a:p>
            <a:pPr eaLnBrk="1" hangingPunct="1"/>
            <a:r>
              <a:rPr lang="en-US" altLang="zh-CN" dirty="0"/>
              <a:t>2.</a:t>
            </a:r>
            <a:r>
              <a:rPr lang="zh-CN" altLang="en-US" dirty="0"/>
              <a:t>制度保障</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要建立一系列规章制度，并强制执行，定期进行安全检查。</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）网络隔离制度。一般单位都要求内、外网隔离，业务网与办公网隔离。特殊情况需要相互渗透时可通过防火墙和中间件。</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）工作环境管理制度。要有防水、防火、防盗、防电磁辐射，防自然灾害等制度和应急响应机制，要有安全可靠的电力保障。</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）人员管理制度。要建立外部人员来访管理制度，出入登记制度，系统使用登记制度，岗位分工与管理制度，定期培训与换岗制度。</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4</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）机房、硬件、软件、存储介质等管理要有制度，相关操作流程等要制度化、标准化。</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
          <p:cNvSpPr>
            <a:spLocks noGrp="1"/>
          </p:cNvSpPr>
          <p:nvPr>
            <p:ph type="title"/>
          </p:nvPr>
        </p:nvSpPr>
        <p:spPr>
          <a:ln/>
        </p:spPr>
        <p:txBody>
          <a:bodyPr vert="horz" wrap="square" lIns="91440" tIns="45720" rIns="91440" bIns="45720" anchor="b"/>
          <a:p>
            <a:pPr eaLnBrk="1" hangingPunct="1"/>
            <a:r>
              <a:rPr lang="en-US" altLang="zh-CN" dirty="0"/>
              <a:t>3.</a:t>
            </a:r>
            <a:r>
              <a:rPr lang="zh-CN" altLang="en-US" sz="4000" dirty="0"/>
              <a:t>用户密码的安全性</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密码是保障系统安全的关键，防止别有用心的人从本地和异地登录系统的第一道屏障。</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保护好密码文件</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etc</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passwd</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和</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etc</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/shadow</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的安全，不让无关的人员获得这两个文件。</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系统管理员还应告诉用户在设置密码时要使用安全密码（使用非数字或字母的特殊字符）并适当增加密码的长度（大于</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6</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个字符）。</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系统管理员还可以定期使用</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Crack</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John</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等破解程序对系统的</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etc</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passwd</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文件和</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etc</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/shadow</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文件进行模拟字典攻击，若发现不安全用户密码，要求用户必须修改。</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建议系统运行在高安全级别上，对用户和密码提出更高的要求。</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不论是系统密码还是用户密码都要定期或不定期修改。</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标题 1"/>
          <p:cNvSpPr>
            <a:spLocks noGrp="1"/>
          </p:cNvSpPr>
          <p:nvPr>
            <p:ph type="title"/>
          </p:nvPr>
        </p:nvSpPr>
        <p:spPr>
          <a:ln/>
        </p:spPr>
        <p:txBody>
          <a:bodyPr vert="horz" wrap="square" lIns="91440" tIns="45720" rIns="91440" bIns="45720" anchor="b"/>
          <a:p>
            <a:pPr eaLnBrk="1" hangingPunct="1"/>
            <a:r>
              <a:rPr lang="en-US" altLang="zh-CN" dirty="0"/>
              <a:t>4.</a:t>
            </a:r>
            <a:r>
              <a:rPr lang="zh-CN" altLang="en-US" sz="4000" dirty="0"/>
              <a:t>设置用户的权限</a:t>
            </a:r>
            <a:endParaRPr lang="zh-CN" altLang="en-US" dirty="0"/>
          </a:p>
        </p:txBody>
      </p:sp>
      <p:sp>
        <p:nvSpPr>
          <p:cNvPr id="27650" name="内容占位符 2"/>
          <p:cNvSpPr>
            <a:spLocks noGrp="1"/>
          </p:cNvSpPr>
          <p:nvPr>
            <p:ph idx="1"/>
          </p:nvPr>
        </p:nvSpPr>
        <p:spPr>
          <a:ln/>
        </p:spPr>
        <p:txBody>
          <a:bodyPr vert="horz" wrap="square" lIns="91440" tIns="45720" rIns="91440" bIns="45720" anchor="t"/>
          <a:p>
            <a:pPr indent="0" eaLnBrk="1" hangingPunct="1">
              <a:lnSpc>
                <a:spcPct val="150000"/>
              </a:lnSpc>
              <a:spcBef>
                <a:spcPct val="0"/>
              </a:spcBef>
              <a:buChar char="u"/>
            </a:pPr>
            <a:r>
              <a:rPr lang="zh-CN" altLang="en-US" sz="2000" dirty="0"/>
              <a:t>在创建新用户时，要仔细设置每个内部用户的权限和用户所在的组。</a:t>
            </a:r>
            <a:endParaRPr lang="zh-CN" altLang="en-US" sz="2000" dirty="0"/>
          </a:p>
          <a:p>
            <a:pPr indent="0" eaLnBrk="1" hangingPunct="1">
              <a:lnSpc>
                <a:spcPct val="150000"/>
              </a:lnSpc>
              <a:spcBef>
                <a:spcPct val="0"/>
              </a:spcBef>
              <a:buChar char="u"/>
            </a:pPr>
            <a:r>
              <a:rPr lang="zh-CN" altLang="en-US" sz="2000" dirty="0"/>
              <a:t>授权时一般应遵循“最小权限”原则，即仅给每个用户授予完成特定任务所必需的访问权限。</a:t>
            </a:r>
            <a:endParaRPr lang="zh-CN" altLang="en-US" sz="2000" dirty="0"/>
          </a:p>
          <a:p>
            <a:pPr indent="0" eaLnBrk="1" hangingPunct="1">
              <a:lnSpc>
                <a:spcPct val="150000"/>
              </a:lnSpc>
              <a:spcBef>
                <a:spcPct val="0"/>
              </a:spcBef>
              <a:buNone/>
            </a:pPr>
            <a:endParaRPr lang="zh-CN" alt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1"/>
          <p:cNvSpPr>
            <a:spLocks noGrp="1"/>
          </p:cNvSpPr>
          <p:nvPr>
            <p:ph type="title"/>
          </p:nvPr>
        </p:nvSpPr>
        <p:spPr>
          <a:ln/>
        </p:spPr>
        <p:txBody>
          <a:bodyPr vert="horz" wrap="square" lIns="91440" tIns="45720" rIns="91440" bIns="45720" anchor="b"/>
          <a:p>
            <a:pPr eaLnBrk="1" hangingPunct="1"/>
            <a:r>
              <a:rPr lang="en-US" altLang="zh-CN" dirty="0"/>
              <a:t>5.</a:t>
            </a:r>
            <a:r>
              <a:rPr lang="zh-CN" altLang="en-US" sz="4000" dirty="0"/>
              <a:t>检查文件系统的安全性</a:t>
            </a:r>
            <a:endParaRPr lang="zh-CN" altLang="en-US" dirty="0"/>
          </a:p>
        </p:txBody>
      </p:sp>
      <p:sp>
        <p:nvSpPr>
          <p:cNvPr id="28674" name="内容占位符 2"/>
          <p:cNvSpPr>
            <a:spLocks noGrp="1"/>
          </p:cNvSpPr>
          <p:nvPr>
            <p:ph idx="1"/>
          </p:nvPr>
        </p:nvSpPr>
        <p:spPr>
          <a:ln/>
        </p:spPr>
        <p:txBody>
          <a:bodyPr vert="horz" wrap="square" lIns="91440" tIns="45720" rIns="91440" bIns="45720" anchor="t"/>
          <a:p>
            <a:pPr marL="812800" indent="-342900" algn="just" eaLnBrk="1" hangingPunct="1">
              <a:lnSpc>
                <a:spcPct val="150000"/>
              </a:lnSpc>
              <a:spcBef>
                <a:spcPct val="0"/>
              </a:spcBef>
              <a:buChar char="u"/>
            </a:pPr>
            <a:r>
              <a:rPr lang="zh-CN" altLang="en-US" sz="2000" dirty="0"/>
              <a:t>文件系统的安全性是指限制文件和目录权限，慎重地使用</a:t>
            </a:r>
            <a:r>
              <a:rPr lang="en-US" altLang="zh-CN" sz="2000" dirty="0"/>
              <a:t>SUID</a:t>
            </a:r>
            <a:r>
              <a:rPr lang="zh-CN" altLang="en-US" sz="2000" dirty="0"/>
              <a:t>和</a:t>
            </a:r>
            <a:r>
              <a:rPr lang="en-US" altLang="zh-CN" sz="2000" dirty="0"/>
              <a:t>SGID</a:t>
            </a:r>
            <a:r>
              <a:rPr lang="zh-CN" altLang="en-US" sz="2000" dirty="0"/>
              <a:t>权限，检查并删除多余和可疑的文件，并正确设置系统的默认权限。</a:t>
            </a:r>
            <a:endParaRPr lang="en-US" altLang="zh-CN" sz="2000" dirty="0"/>
          </a:p>
          <a:p>
            <a:pPr marL="812800" indent="-342900" algn="just" eaLnBrk="1" hangingPunct="1">
              <a:lnSpc>
                <a:spcPct val="150000"/>
              </a:lnSpc>
              <a:spcBef>
                <a:spcPct val="0"/>
              </a:spcBef>
              <a:buChar char="u"/>
            </a:pPr>
            <a:r>
              <a:rPr lang="zh-CN" altLang="en-US" sz="2000" dirty="0"/>
              <a:t>设置好用户或应用系统的</a:t>
            </a:r>
            <a:r>
              <a:rPr lang="en-US" altLang="zh-CN" sz="2000" dirty="0"/>
              <a:t>umask</a:t>
            </a:r>
            <a:r>
              <a:rPr lang="zh-CN" altLang="en-US" sz="2000" dirty="0"/>
              <a:t>，确保新建文件可目录的权限合适。</a:t>
            </a:r>
            <a:endParaRPr lang="zh-CN" altLang="en-US" sz="2000" dirty="0"/>
          </a:p>
          <a:p>
            <a:pPr marL="812800" indent="-342900" algn="just" eaLnBrk="1" hangingPunct="1">
              <a:lnSpc>
                <a:spcPct val="150000"/>
              </a:lnSpc>
              <a:spcBef>
                <a:spcPct val="0"/>
              </a:spcBef>
              <a:buChar char="u"/>
            </a:pPr>
            <a:r>
              <a:rPr lang="zh-CN" altLang="en-US" sz="2000" dirty="0"/>
              <a:t>环境变量</a:t>
            </a:r>
            <a:r>
              <a:rPr lang="en-US" altLang="zh-CN" sz="2000" dirty="0"/>
              <a:t>PATH</a:t>
            </a:r>
            <a:r>
              <a:rPr lang="zh-CN" altLang="en-US" sz="2000" dirty="0"/>
              <a:t>要设置正确，要按用户类型分人、分类设置。按传统规定，不能包含当前目录，也不能包含非常规和来路不明的目录。</a:t>
            </a:r>
            <a:endParaRPr lang="zh-CN" altLang="en-US" sz="2000" dirty="0"/>
          </a:p>
          <a:p>
            <a:pPr marL="812800" indent="-342900" algn="just" eaLnBrk="1" hangingPunct="1">
              <a:lnSpc>
                <a:spcPct val="150000"/>
              </a:lnSpc>
              <a:spcBef>
                <a:spcPct val="0"/>
              </a:spcBef>
              <a:buChar char="u"/>
            </a:pPr>
            <a:endParaRPr lang="zh-CN" alt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1"/>
          <p:cNvSpPr>
            <a:spLocks noGrp="1"/>
          </p:cNvSpPr>
          <p:nvPr>
            <p:ph type="title"/>
          </p:nvPr>
        </p:nvSpPr>
        <p:spPr>
          <a:ln/>
        </p:spPr>
        <p:txBody>
          <a:bodyPr vert="horz" wrap="square" lIns="91440" tIns="45720" rIns="91440" bIns="45720" anchor="b"/>
          <a:p>
            <a:pPr eaLnBrk="1" hangingPunct="1"/>
            <a:r>
              <a:rPr lang="en-US" altLang="zh-CN" dirty="0"/>
              <a:t>6.</a:t>
            </a:r>
            <a:r>
              <a:rPr lang="zh-CN" altLang="en-US" sz="4000" dirty="0"/>
              <a:t>加强对系统运行的监控和记录</a:t>
            </a:r>
            <a:endParaRPr lang="zh-CN" altLang="en-US" dirty="0"/>
          </a:p>
        </p:txBody>
      </p:sp>
      <p:sp>
        <p:nvSpPr>
          <p:cNvPr id="29698" name="内容占位符 2"/>
          <p:cNvSpPr>
            <a:spLocks noGrp="1"/>
          </p:cNvSpPr>
          <p:nvPr>
            <p:ph idx="1"/>
          </p:nvPr>
        </p:nvSpPr>
        <p:spPr>
          <a:xfrm>
            <a:off x="566738" y="1752600"/>
            <a:ext cx="7572375" cy="4267200"/>
          </a:xfrm>
          <a:ln/>
        </p:spPr>
        <p:txBody>
          <a:bodyPr vert="horz" wrap="square" lIns="91440" tIns="45720" rIns="91440" bIns="45720" anchor="t"/>
          <a:p>
            <a:pPr indent="0" algn="just" eaLnBrk="1" hangingPunct="1">
              <a:lnSpc>
                <a:spcPct val="150000"/>
              </a:lnSpc>
              <a:spcBef>
                <a:spcPct val="0"/>
              </a:spcBef>
              <a:buChar char="u"/>
            </a:pPr>
            <a:r>
              <a:rPr lang="zh-CN" altLang="en-US" sz="2000" dirty="0"/>
              <a:t>系统管理员应该对整个系统的运行状况进行监控和记录，并通过分析记录的数据或日志，即时发现可疑的活动，从而及时采取措施阻止可能发生的入侵或破坏行为，并进行取证。</a:t>
            </a:r>
            <a:endParaRPr lang="en-US" altLang="zh-CN" sz="2000" dirty="0"/>
          </a:p>
          <a:p>
            <a:pPr indent="0" algn="just" eaLnBrk="1" hangingPunct="1">
              <a:lnSpc>
                <a:spcPct val="150000"/>
              </a:lnSpc>
              <a:spcBef>
                <a:spcPct val="0"/>
              </a:spcBef>
              <a:buChar char="u"/>
            </a:pPr>
            <a:r>
              <a:rPr lang="zh-CN" altLang="en-US" sz="2000" dirty="0"/>
              <a:t>若系统已经被入侵，或事件已经发生，要利用记录的运行数据，跟踪和识别入侵的非法用户、手段及途径。</a:t>
            </a:r>
            <a:endParaRPr lang="zh-CN" altLang="en-US" sz="2000" dirty="0"/>
          </a:p>
          <a:p>
            <a:pPr indent="0" algn="just" eaLnBrk="1" hangingPunct="1">
              <a:lnSpc>
                <a:spcPct val="150000"/>
              </a:lnSpc>
              <a:spcBef>
                <a:spcPct val="0"/>
              </a:spcBef>
              <a:buChar char="u"/>
            </a:pPr>
            <a:r>
              <a:rPr lang="zh-CN" altLang="en-US" sz="2000" dirty="0"/>
              <a:t>系统中的各种启动日志、管理日志、应用程序日志等要记录完整。</a:t>
            </a:r>
            <a:endParaRPr lang="zh-CN" altLang="en-US" sz="2000" dirty="0"/>
          </a:p>
          <a:p>
            <a:pPr indent="0" algn="just" eaLnBrk="1" hangingPunct="1">
              <a:lnSpc>
                <a:spcPct val="150000"/>
              </a:lnSpc>
              <a:spcBef>
                <a:spcPct val="0"/>
              </a:spcBef>
              <a:buChar char="u"/>
            </a:pPr>
            <a:endParaRPr lang="zh-CN" alt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1"/>
          <p:cNvSpPr>
            <a:spLocks noGrp="1"/>
          </p:cNvSpPr>
          <p:nvPr>
            <p:ph type="title"/>
          </p:nvPr>
        </p:nvSpPr>
        <p:spPr>
          <a:ln/>
        </p:spPr>
        <p:txBody>
          <a:bodyPr vert="horz" wrap="square" lIns="91440" tIns="45720" rIns="91440" bIns="45720" anchor="b"/>
          <a:p>
            <a:pPr eaLnBrk="1" hangingPunct="1"/>
            <a:r>
              <a:rPr lang="en-US" altLang="zh-CN" dirty="0"/>
              <a:t>7.</a:t>
            </a:r>
            <a:r>
              <a:rPr lang="zh-CN" altLang="en-US" sz="4000" dirty="0"/>
              <a:t>软件更新与系统升级</a:t>
            </a:r>
            <a:endParaRPr lang="zh-CN" altLang="en-US" dirty="0"/>
          </a:p>
        </p:txBody>
      </p:sp>
      <p:sp>
        <p:nvSpPr>
          <p:cNvPr id="30722" name="内容占位符 2"/>
          <p:cNvSpPr>
            <a:spLocks noGrp="1"/>
          </p:cNvSpPr>
          <p:nvPr>
            <p:ph idx="1"/>
          </p:nvPr>
        </p:nvSpPr>
        <p:spPr>
          <a:ln/>
        </p:spPr>
        <p:txBody>
          <a:bodyPr vert="horz" wrap="square" lIns="91440" tIns="45720" rIns="91440" bIns="45720" anchor="t"/>
          <a:p>
            <a:pPr marL="812800" indent="-342900" eaLnBrk="1" hangingPunct="1">
              <a:lnSpc>
                <a:spcPct val="150000"/>
              </a:lnSpc>
              <a:spcBef>
                <a:spcPct val="0"/>
              </a:spcBef>
              <a:buChar char="u"/>
            </a:pPr>
            <a:r>
              <a:rPr lang="zh-CN" altLang="en-US" sz="2000" dirty="0"/>
              <a:t>要定期检查系统更新和软件更新，但不能随便更新，也不要设置为自动更新。</a:t>
            </a:r>
            <a:endParaRPr lang="zh-CN" altLang="en-US" sz="2000" dirty="0"/>
          </a:p>
          <a:p>
            <a:pPr marL="812800" indent="-342900" eaLnBrk="1" hangingPunct="1">
              <a:lnSpc>
                <a:spcPct val="150000"/>
              </a:lnSpc>
              <a:spcBef>
                <a:spcPct val="0"/>
              </a:spcBef>
              <a:buChar char="u"/>
            </a:pPr>
            <a:r>
              <a:rPr lang="zh-CN" altLang="en-US" sz="2000" dirty="0"/>
              <a:t>对于大型业务系统的软件更新，要统一安排、统一实施，保证系统和软件版本统一。</a:t>
            </a:r>
            <a:endParaRPr lang="zh-CN" altLang="en-US" sz="2000" dirty="0"/>
          </a:p>
          <a:p>
            <a:pPr marL="812800" indent="-342900" eaLnBrk="1" hangingPunct="1">
              <a:lnSpc>
                <a:spcPct val="150000"/>
              </a:lnSpc>
              <a:spcBef>
                <a:spcPct val="0"/>
              </a:spcBef>
              <a:buChar char="u"/>
            </a:pPr>
            <a:r>
              <a:rPr lang="zh-CN" altLang="en-US" sz="2000" dirty="0"/>
              <a:t>不该更新的不能更新，系统和软件的更新也可能是安全的隐患。系统或软件升级也是要经过审批的。</a:t>
            </a:r>
            <a:endParaRPr lang="zh-CN" alt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1"/>
          <p:cNvSpPr>
            <a:spLocks noGrp="1"/>
          </p:cNvSpPr>
          <p:nvPr>
            <p:ph type="title"/>
          </p:nvPr>
        </p:nvSpPr>
        <p:spPr>
          <a:ln/>
        </p:spPr>
        <p:txBody>
          <a:bodyPr vert="horz" wrap="square" lIns="91440" tIns="45720" rIns="91440" bIns="45720" anchor="b"/>
          <a:p>
            <a:pPr eaLnBrk="1" hangingPunct="1"/>
            <a:r>
              <a:rPr lang="en-US" altLang="zh-CN" dirty="0"/>
              <a:t>8.</a:t>
            </a:r>
            <a:r>
              <a:rPr lang="zh-CN" altLang="en-US" sz="4000" dirty="0"/>
              <a:t>数据备份</a:t>
            </a:r>
            <a:endParaRPr lang="zh-CN" altLang="en-US" dirty="0"/>
          </a:p>
        </p:txBody>
      </p:sp>
      <p:sp>
        <p:nvSpPr>
          <p:cNvPr id="31746" name="内容占位符 2"/>
          <p:cNvSpPr>
            <a:spLocks noGrp="1"/>
          </p:cNvSpPr>
          <p:nvPr>
            <p:ph idx="1"/>
          </p:nvPr>
        </p:nvSpPr>
        <p:spPr>
          <a:ln/>
        </p:spPr>
        <p:txBody>
          <a:bodyPr vert="horz" wrap="square" lIns="91440" tIns="45720" rIns="91440" bIns="45720" anchor="t"/>
          <a:p>
            <a:pPr marL="812800" indent="-342900" algn="just" eaLnBrk="1" hangingPunct="1">
              <a:lnSpc>
                <a:spcPct val="150000"/>
              </a:lnSpc>
              <a:spcBef>
                <a:spcPct val="0"/>
              </a:spcBef>
              <a:buChar char="u"/>
            </a:pPr>
            <a:r>
              <a:rPr lang="zh-CN" altLang="en-US" sz="2000" dirty="0"/>
              <a:t>因为有人、自然和制度等多方面的因素，至今没有一种操作系统的运行是绝对安全可靠的，也没有一种安全策略是万无一失的，所以要制订合适的数据备份计划和制度，并按制度认真执行之。</a:t>
            </a:r>
            <a:endParaRPr lang="zh-CN" altLang="en-US" sz="2000" dirty="0"/>
          </a:p>
          <a:p>
            <a:pPr marL="812800" indent="-342900" algn="just" eaLnBrk="1" hangingPunct="1">
              <a:lnSpc>
                <a:spcPct val="150000"/>
              </a:lnSpc>
              <a:spcBef>
                <a:spcPct val="0"/>
              </a:spcBef>
              <a:buChar char="u"/>
            </a:pPr>
            <a:r>
              <a:rPr lang="zh-CN" altLang="en-US" sz="2000" dirty="0"/>
              <a:t>确保备份数据的有效性和可用性，一旦系统遭到破坏或攻击而发生瘫痪时，能利用备份的数据迅速恢复工作。</a:t>
            </a:r>
            <a:endParaRPr lang="zh-CN" altLang="en-US" sz="2000" dirty="0"/>
          </a:p>
          <a:p>
            <a:pPr marL="812800" indent="-342900" algn="just" eaLnBrk="1" hangingPunct="1">
              <a:lnSpc>
                <a:spcPct val="150000"/>
              </a:lnSpc>
              <a:spcBef>
                <a:spcPct val="0"/>
              </a:spcBef>
              <a:buChar char="u"/>
            </a:pPr>
            <a:r>
              <a:rPr lang="zh-CN" altLang="en-US" sz="2000" dirty="0"/>
              <a:t>硬件或设备也应该有冗余，可以采用热备、互备等方式。</a:t>
            </a:r>
            <a:endParaRPr lang="zh-CN"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nvPr>
        </p:nvSpPr>
        <p:spPr>
          <a:ln/>
        </p:spPr>
        <p:txBody>
          <a:bodyPr vert="horz" wrap="square" lIns="91440" tIns="45720" rIns="91440" bIns="45720" anchor="b"/>
          <a:p>
            <a:pPr eaLnBrk="1" hangingPunct="1"/>
            <a:r>
              <a:rPr lang="en-US" altLang="zh-CN" dirty="0"/>
              <a:t>9.</a:t>
            </a:r>
            <a:r>
              <a:rPr lang="zh-CN" altLang="en-US" sz="4000" dirty="0"/>
              <a:t>提高系统的运行级别</a:t>
            </a:r>
            <a:endParaRPr lang="zh-CN" altLang="en-US" dirty="0"/>
          </a:p>
        </p:txBody>
      </p:sp>
      <p:sp>
        <p:nvSpPr>
          <p:cNvPr id="32770" name="内容占位符 2"/>
          <p:cNvSpPr>
            <a:spLocks noGrp="1"/>
          </p:cNvSpPr>
          <p:nvPr>
            <p:ph idx="1"/>
          </p:nvPr>
        </p:nvSpPr>
        <p:spPr>
          <a:ln/>
        </p:spPr>
        <p:txBody>
          <a:bodyPr vert="horz" wrap="square" lIns="91440" tIns="45720" rIns="91440" bIns="45720" anchor="t"/>
          <a:p>
            <a:pPr eaLnBrk="1" hangingPunct="1"/>
            <a:r>
              <a:rPr lang="zh-CN" altLang="en-US" sz="2000" dirty="0"/>
              <a:t>很多操作系统可以运行在不同安全级别，提高系统的安全级别，可以增强系统的安全性。不过安全与方便有时是矛盾的，必须在两者之间权衡，但安全是第一位的。</a:t>
            </a:r>
            <a:endParaRPr lang="zh-CN"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title"/>
          </p:nvPr>
        </p:nvSpPr>
        <p:spPr>
          <a:ln/>
        </p:spPr>
        <p:txBody>
          <a:bodyPr vert="horz" wrap="square" lIns="91440" tIns="45720" rIns="91440" bIns="45720" anchor="b"/>
          <a:p>
            <a:pPr eaLnBrk="1" hangingPunct="1"/>
            <a:r>
              <a:rPr lang="en-US" altLang="zh-CN" dirty="0"/>
              <a:t>1.</a:t>
            </a:r>
            <a:r>
              <a:rPr lang="zh-CN" altLang="en-US" dirty="0"/>
              <a:t>身份欺骗与密码泄露</a:t>
            </a:r>
            <a:endParaRPr lang="zh-CN" altLang="en-US" dirty="0"/>
          </a:p>
        </p:txBody>
      </p:sp>
      <p:sp>
        <p:nvSpPr>
          <p:cNvPr id="6146" name="内容占位符 2"/>
          <p:cNvSpPr>
            <a:spLocks noGrp="1"/>
          </p:cNvSpPr>
          <p:nvPr>
            <p:ph idx="1"/>
          </p:nvPr>
        </p:nvSpPr>
        <p:spPr>
          <a:ln/>
        </p:spPr>
        <p:txBody>
          <a:bodyPr vert="horz" wrap="square" lIns="91440" tIns="45720" rIns="91440" bIns="45720" anchor="t"/>
          <a:p>
            <a:pPr indent="0" algn="just" eaLnBrk="1" hangingPunct="1">
              <a:lnSpc>
                <a:spcPct val="200000"/>
              </a:lnSpc>
              <a:spcBef>
                <a:spcPct val="0"/>
              </a:spcBef>
              <a:buChar char="u"/>
            </a:pPr>
            <a:r>
              <a:rPr lang="en-US" altLang="zh-CN" sz="2000" dirty="0"/>
              <a:t>Linux</a:t>
            </a:r>
            <a:r>
              <a:rPr lang="zh-CN" altLang="en-US" sz="2000" dirty="0"/>
              <a:t>提供有用户身份认证机制，可以避免非法用户的使用，但并不能避免冒名顶替的人进入系统。</a:t>
            </a:r>
            <a:endParaRPr lang="zh-CN" altLang="en-US" sz="2000" dirty="0"/>
          </a:p>
          <a:p>
            <a:pPr indent="0" algn="just" eaLnBrk="1" hangingPunct="1">
              <a:lnSpc>
                <a:spcPct val="150000"/>
              </a:lnSpc>
              <a:spcBef>
                <a:spcPct val="0"/>
              </a:spcBef>
              <a:buChar char="u"/>
            </a:pPr>
            <a:r>
              <a:rPr lang="zh-CN" altLang="en-US" sz="2000" dirty="0"/>
              <a:t>加强制度建设，加强人员、用户和密码管理，分工明确，防止密码泄露等可以防止人为风险，避免提升用户身份和操作“能力”，杜绝越权行事。</a:t>
            </a:r>
            <a:endParaRPr lang="zh-CN" alt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a:ln/>
        </p:spPr>
        <p:txBody>
          <a:bodyPr vert="horz" wrap="square" lIns="91440" tIns="45720" rIns="91440" bIns="45720" anchor="b"/>
          <a:p>
            <a:pPr eaLnBrk="1" hangingPunct="1"/>
            <a:r>
              <a:rPr lang="en-US" altLang="zh-CN" dirty="0"/>
              <a:t>10.2 </a:t>
            </a:r>
            <a:r>
              <a:rPr lang="zh-CN" altLang="en-US" dirty="0"/>
              <a:t>检查和监督系统的运行情况</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sz="2400" b="0" i="0" u="none" strike="noStrike" kern="1200" cap="none" spc="0" normalizeH="0" baseline="0" noProof="1">
                <a:ln>
                  <a:noFill/>
                </a:ln>
                <a:solidFill>
                  <a:schemeClr val="tx1"/>
                </a:solidFill>
                <a:effectLst/>
                <a:uLnTx/>
                <a:uFillTx/>
                <a:latin typeface="+mn-lt"/>
                <a:ea typeface="+mn-ea"/>
                <a:cs typeface="+mn-cs"/>
              </a:rPr>
              <a:t>10.2.1  检查系统、进程运行状况</a:t>
            </a:r>
            <a:endParaRPr kumimoji="0" sz="2400" b="0" i="0" u="none" strike="noStrike" kern="1200" cap="none" spc="0" normalizeH="0" baseline="0" noProof="1">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sz="2400" b="0" i="0" u="none" strike="noStrike" kern="1200" cap="none" spc="0" normalizeH="0" baseline="0" noProof="1">
                <a:ln>
                  <a:noFill/>
                </a:ln>
                <a:solidFill>
                  <a:schemeClr val="tx1"/>
                </a:solidFill>
                <a:effectLst/>
                <a:uLnTx/>
                <a:uFillTx/>
                <a:latin typeface="+mn-lt"/>
                <a:ea typeface="+mn-ea"/>
                <a:cs typeface="+mn-cs"/>
              </a:rPr>
              <a:t>10.2.2  检查并停止不需要的服务</a:t>
            </a:r>
            <a:endParaRPr kumimoji="0" sz="2400" b="0" i="0" u="none" strike="noStrike" kern="1200" cap="none" spc="0" normalizeH="0" baseline="0" noProof="1">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sz="2400" b="0" i="0" u="none" strike="noStrike" kern="1200" cap="none" spc="0" normalizeH="0" baseline="0" noProof="1">
                <a:ln>
                  <a:noFill/>
                </a:ln>
                <a:solidFill>
                  <a:schemeClr val="tx1"/>
                </a:solidFill>
                <a:effectLst/>
                <a:uLnTx/>
                <a:uFillTx/>
                <a:latin typeface="+mn-lt"/>
                <a:ea typeface="+mn-ea"/>
                <a:cs typeface="+mn-cs"/>
              </a:rPr>
              <a:t>10.2.3  检查系统的日志文件</a:t>
            </a:r>
            <a:endParaRPr kumimoji="0" sz="2400" b="0" i="0" u="none" strike="noStrike" kern="1200" cap="none" spc="0" normalizeH="0" baseline="0" noProof="1">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sz="2400" b="0" i="0" u="none" strike="noStrike" kern="1200" cap="none" spc="0" normalizeH="0" baseline="0" noProof="1">
                <a:ln>
                  <a:noFill/>
                </a:ln>
                <a:solidFill>
                  <a:schemeClr val="tx1"/>
                </a:solidFill>
                <a:effectLst/>
                <a:uLnTx/>
                <a:uFillTx/>
                <a:latin typeface="+mn-lt"/>
                <a:ea typeface="+mn-ea"/>
                <a:cs typeface="+mn-cs"/>
              </a:rPr>
              <a:t>10.2.4  查找并去除多余的具有SUID、SGID属性的文件或属性</a:t>
            </a:r>
            <a:endParaRPr kumimoji="0" sz="2400" b="0" i="0" u="none" strike="noStrike" kern="1200" cap="none" spc="0" normalizeH="0" baseline="0" noProof="1">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sz="2400" b="0" i="0" u="none" strike="noStrike" kern="1200" cap="none" spc="0" normalizeH="0" baseline="0" noProof="1">
                <a:ln>
                  <a:noFill/>
                </a:ln>
                <a:solidFill>
                  <a:schemeClr val="tx1"/>
                </a:solidFill>
                <a:effectLst/>
                <a:uLnTx/>
                <a:uFillTx/>
                <a:latin typeface="+mn-lt"/>
                <a:ea typeface="+mn-ea"/>
                <a:cs typeface="+mn-cs"/>
              </a:rPr>
              <a:t>10.2.5  检查网络</a:t>
            </a:r>
            <a:endParaRPr kumimoji="0" sz="2400" b="0" i="0" u="none" strike="noStrike" kern="1200" cap="none" spc="0" normalizeH="0" baseline="0" noProof="1">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sz="2400" b="0" i="0" u="none" strike="noStrike" kern="1200" cap="none" spc="0" normalizeH="0" baseline="0" noProof="1">
                <a:ln>
                  <a:noFill/>
                </a:ln>
                <a:solidFill>
                  <a:schemeClr val="tx1"/>
                </a:solidFill>
                <a:effectLst/>
                <a:uLnTx/>
                <a:uFillTx/>
                <a:latin typeface="+mn-lt"/>
                <a:ea typeface="+mn-ea"/>
                <a:cs typeface="+mn-cs"/>
              </a:rPr>
              <a:t>10.2.6  入侵检测</a:t>
            </a:r>
            <a:endParaRPr kumimoji="0" sz="2400" b="0" i="0" u="none" strike="noStrike" kern="1200" cap="none" spc="0" normalizeH="0" baseline="0" noProof="1">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sz="2400" b="0" i="0" u="none" strike="noStrike" kern="1200" cap="none" spc="0" normalizeH="0" baseline="0" noProof="1">
                <a:ln>
                  <a:noFill/>
                </a:ln>
                <a:solidFill>
                  <a:schemeClr val="tx1"/>
                </a:solidFill>
                <a:effectLst/>
                <a:uLnTx/>
                <a:uFillTx/>
                <a:latin typeface="+mn-lt"/>
                <a:ea typeface="+mn-ea"/>
                <a:cs typeface="+mn-cs"/>
              </a:rPr>
              <a:t>10.2.7  监督资源使用情况</a:t>
            </a:r>
            <a:endParaRPr kumimoji="0" lang="en-US" sz="24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1"/>
          <p:cNvSpPr>
            <a:spLocks noGrp="1"/>
          </p:cNvSpPr>
          <p:nvPr>
            <p:ph type="title"/>
          </p:nvPr>
        </p:nvSpPr>
        <p:spPr/>
        <p:txBody>
          <a:bodyPr vert="horz" wrap="square" lIns="91440" tIns="45720" rIns="91440" bIns="45720" anchor="b"/>
          <a:p>
            <a:pPr eaLnBrk="1" hangingPunct="1"/>
            <a:r>
              <a:rPr dirty="0"/>
              <a:t>10.2.1  检查系统、进程运行状况</a:t>
            </a:r>
            <a:endParaRPr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400" b="0" i="0" u="none" strike="noStrike" kern="1200" cap="none" spc="0" normalizeH="0" baseline="0" noProof="1" smtClean="0">
                <a:ln>
                  <a:noFill/>
                </a:ln>
                <a:solidFill>
                  <a:schemeClr val="tx1"/>
                </a:solidFill>
                <a:effectLst/>
                <a:uLnTx/>
                <a:uFillTx/>
                <a:latin typeface="+mn-lt"/>
                <a:ea typeface="+mn-ea"/>
                <a:cs typeface="+mn-cs"/>
              </a:rPr>
              <a:t>在</a:t>
            </a:r>
            <a:r>
              <a:rPr kumimoji="0" lang="en-US" altLang="zh-CN" sz="2400" b="0" i="0" u="none" strike="noStrike" kern="1200" cap="none" spc="0" normalizeH="0" baseline="0" noProof="1" smtClean="0">
                <a:ln>
                  <a:noFill/>
                </a:ln>
                <a:solidFill>
                  <a:schemeClr val="tx1"/>
                </a:solidFill>
                <a:effectLst/>
                <a:uLnTx/>
                <a:uFillTx/>
                <a:latin typeface="+mn-lt"/>
                <a:ea typeface="+mn-ea"/>
                <a:cs typeface="+mn-cs"/>
              </a:rPr>
              <a:t>UNIX/Linux</a:t>
            </a:r>
            <a:r>
              <a:rPr kumimoji="0" lang="zh-CN" altLang="en-US" sz="2400" b="0" i="0" u="none" strike="noStrike" kern="1200" cap="none" spc="0" normalizeH="0" baseline="0" noProof="1" smtClean="0">
                <a:ln>
                  <a:noFill/>
                </a:ln>
                <a:solidFill>
                  <a:schemeClr val="tx1"/>
                </a:solidFill>
                <a:effectLst/>
                <a:uLnTx/>
                <a:uFillTx/>
                <a:latin typeface="+mn-lt"/>
                <a:ea typeface="+mn-ea"/>
                <a:cs typeface="+mn-cs"/>
              </a:rPr>
              <a:t>操作系统中可以使用</a:t>
            </a:r>
            <a:r>
              <a:rPr kumimoji="0" lang="en-US" altLang="zh-CN" sz="2400" b="0" i="0" u="none" strike="noStrike" kern="1200" cap="none" spc="0" normalizeH="0" baseline="0" noProof="1" smtClean="0">
                <a:ln>
                  <a:noFill/>
                </a:ln>
                <a:solidFill>
                  <a:schemeClr val="tx1"/>
                </a:solidFill>
                <a:effectLst/>
                <a:uLnTx/>
                <a:uFillTx/>
                <a:latin typeface="+mn-lt"/>
                <a:ea typeface="+mn-ea"/>
                <a:cs typeface="+mn-cs"/>
              </a:rPr>
              <a:t>ps</a:t>
            </a:r>
            <a:r>
              <a:rPr kumimoji="0" lang="zh-CN" altLang="en-US" sz="2400" b="0" i="0" u="none" strike="noStrike" kern="1200" cap="none" spc="0" normalizeH="0" baseline="0" noProof="1" smtClean="0">
                <a:ln>
                  <a:noFill/>
                </a:ln>
                <a:solidFill>
                  <a:schemeClr val="tx1"/>
                </a:solidFill>
                <a:effectLst/>
                <a:uLnTx/>
                <a:uFillTx/>
                <a:latin typeface="+mn-lt"/>
                <a:ea typeface="+mn-ea"/>
                <a:cs typeface="+mn-cs"/>
              </a:rPr>
              <a:t>、</a:t>
            </a:r>
            <a:r>
              <a:rPr kumimoji="0" lang="en-US" altLang="zh-CN" sz="2400" b="0" i="0" u="none" strike="noStrike" kern="1200" cap="none" spc="0" normalizeH="0" baseline="0" noProof="1" smtClean="0">
                <a:ln>
                  <a:noFill/>
                </a:ln>
                <a:solidFill>
                  <a:schemeClr val="tx1"/>
                </a:solidFill>
                <a:effectLst/>
                <a:uLnTx/>
                <a:uFillTx/>
                <a:latin typeface="+mn-lt"/>
                <a:ea typeface="+mn-ea"/>
                <a:cs typeface="+mn-cs"/>
              </a:rPr>
              <a:t>pstree</a:t>
            </a:r>
            <a:r>
              <a:rPr kumimoji="0" lang="zh-CN" altLang="en-US" sz="2400" b="0" i="0" u="none" strike="noStrike" kern="1200" cap="none" spc="0" normalizeH="0" baseline="0" noProof="1" smtClean="0">
                <a:ln>
                  <a:noFill/>
                </a:ln>
                <a:solidFill>
                  <a:schemeClr val="tx1"/>
                </a:solidFill>
                <a:effectLst/>
                <a:uLnTx/>
                <a:uFillTx/>
                <a:latin typeface="+mn-lt"/>
                <a:ea typeface="+mn-ea"/>
                <a:cs typeface="+mn-cs"/>
              </a:rPr>
              <a:t>、</a:t>
            </a:r>
            <a:r>
              <a:rPr kumimoji="0" lang="en-US" altLang="zh-CN" sz="2400" b="0" i="0" u="none" strike="noStrike" kern="1200" cap="none" spc="0" normalizeH="0" baseline="0" noProof="1" smtClean="0">
                <a:ln>
                  <a:noFill/>
                </a:ln>
                <a:solidFill>
                  <a:schemeClr val="tx1"/>
                </a:solidFill>
                <a:effectLst/>
                <a:uLnTx/>
                <a:uFillTx/>
                <a:latin typeface="+mn-lt"/>
                <a:ea typeface="+mn-ea"/>
                <a:cs typeface="+mn-cs"/>
              </a:rPr>
              <a:t>top</a:t>
            </a:r>
            <a:r>
              <a:rPr kumimoji="0" lang="zh-CN" altLang="en-US" sz="2400" b="0" i="0" u="none" strike="noStrike" kern="1200" cap="none" spc="0" normalizeH="0" baseline="0" noProof="1" smtClean="0">
                <a:ln>
                  <a:noFill/>
                </a:ln>
                <a:solidFill>
                  <a:schemeClr val="tx1"/>
                </a:solidFill>
                <a:effectLst/>
                <a:uLnTx/>
                <a:uFillTx/>
                <a:latin typeface="+mn-lt"/>
                <a:ea typeface="+mn-ea"/>
                <a:cs typeface="+mn-cs"/>
              </a:rPr>
              <a:t>命令查看进程状态。</a:t>
            </a:r>
            <a:endParaRPr kumimoji="0" lang="zh-CN" altLang="en-US" sz="24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400" b="0" i="0" u="none" strike="noStrike" kern="1200" cap="none" spc="0" normalizeH="0" baseline="0" noProof="1" smtClean="0">
                <a:ln>
                  <a:noFill/>
                </a:ln>
                <a:solidFill>
                  <a:schemeClr val="tx1"/>
                </a:solidFill>
                <a:effectLst/>
                <a:uLnTx/>
                <a:uFillTx/>
                <a:latin typeface="+mn-lt"/>
                <a:ea typeface="+mn-ea"/>
                <a:cs typeface="+mn-cs"/>
              </a:rPr>
              <a:t>通过查看进程的状态，可以发现系统中有无多余的进程。</a:t>
            </a:r>
            <a:endParaRPr kumimoji="0" lang="zh-CN" altLang="en-US" sz="24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400" b="0" i="0" u="none" strike="noStrike" kern="1200" cap="none" spc="0" normalizeH="0" baseline="0" noProof="1" smtClean="0">
                <a:ln>
                  <a:noFill/>
                </a:ln>
                <a:solidFill>
                  <a:schemeClr val="tx1"/>
                </a:solidFill>
                <a:effectLst/>
                <a:uLnTx/>
                <a:uFillTx/>
                <a:latin typeface="+mn-lt"/>
                <a:ea typeface="+mn-ea"/>
                <a:cs typeface="+mn-cs"/>
              </a:rPr>
              <a:t>如果有比预期多余的进程，可以通过命令</a:t>
            </a:r>
            <a:r>
              <a:rPr kumimoji="0" lang="en-US" altLang="zh-CN" sz="2400" b="0" i="0" u="none" strike="noStrike" kern="1200" cap="none" spc="0" normalizeH="0" baseline="0" noProof="1" smtClean="0">
                <a:ln>
                  <a:noFill/>
                </a:ln>
                <a:solidFill>
                  <a:schemeClr val="tx1"/>
                </a:solidFill>
                <a:effectLst/>
                <a:uLnTx/>
                <a:uFillTx/>
                <a:latin typeface="+mn-lt"/>
                <a:ea typeface="+mn-ea"/>
                <a:cs typeface="+mn-cs"/>
              </a:rPr>
              <a:t>kill</a:t>
            </a:r>
            <a:r>
              <a:rPr kumimoji="0" lang="zh-CN" altLang="en-US" sz="2400" b="0" i="0" u="none" strike="noStrike" kern="1200" cap="none" spc="0" normalizeH="0" baseline="0" noProof="1" smtClean="0">
                <a:ln>
                  <a:noFill/>
                </a:ln>
                <a:solidFill>
                  <a:schemeClr val="tx1"/>
                </a:solidFill>
                <a:effectLst/>
                <a:uLnTx/>
                <a:uFillTx/>
                <a:latin typeface="+mn-lt"/>
                <a:ea typeface="+mn-ea"/>
                <a:cs typeface="+mn-cs"/>
              </a:rPr>
              <a:t>或</a:t>
            </a:r>
            <a:r>
              <a:rPr kumimoji="0" lang="en-US" altLang="zh-CN" sz="2400" b="0" i="0" u="none" strike="noStrike" kern="1200" cap="none" spc="0" normalizeH="0" baseline="0" noProof="1" smtClean="0">
                <a:ln>
                  <a:noFill/>
                </a:ln>
                <a:solidFill>
                  <a:schemeClr val="tx1"/>
                </a:solidFill>
                <a:effectLst/>
                <a:uLnTx/>
                <a:uFillTx/>
                <a:latin typeface="+mn-lt"/>
                <a:ea typeface="+mn-ea"/>
                <a:cs typeface="+mn-cs"/>
              </a:rPr>
              <a:t>killall</a:t>
            </a:r>
            <a:r>
              <a:rPr kumimoji="0" lang="zh-CN" altLang="en-US" sz="2400" b="0" i="0" u="none" strike="noStrike" kern="1200" cap="none" spc="0" normalizeH="0" baseline="0" noProof="1" smtClean="0">
                <a:ln>
                  <a:noFill/>
                </a:ln>
                <a:solidFill>
                  <a:schemeClr val="tx1"/>
                </a:solidFill>
                <a:effectLst/>
                <a:uLnTx/>
                <a:uFillTx/>
                <a:latin typeface="+mn-lt"/>
                <a:ea typeface="+mn-ea"/>
                <a:cs typeface="+mn-cs"/>
              </a:rPr>
              <a:t>将其停止，并进一步从系统中将对应程序或软件包删除。</a:t>
            </a:r>
            <a:endParaRPr kumimoji="0" lang="zh-CN" altLang="en-US" sz="24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lang="zh-CN" altLang="en-US" sz="2400" smtClean="0">
                <a:ln>
                  <a:noFill/>
                </a:ln>
                <a:effectLst/>
                <a:uLnTx/>
                <a:uFillTx/>
                <a:sym typeface="+mn-ea"/>
              </a:rPr>
              <a:t>停掉相关进程，卸载多余软件包。</a:t>
            </a:r>
            <a:endParaRPr kumimoji="0" lang="en-US" altLang="zh-CN" sz="24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1"/>
          <p:cNvSpPr>
            <a:spLocks noGrp="1"/>
          </p:cNvSpPr>
          <p:nvPr>
            <p:ph type="title"/>
          </p:nvPr>
        </p:nvSpPr>
        <p:spPr>
          <a:ln/>
        </p:spPr>
        <p:txBody>
          <a:bodyPr vert="horz" wrap="square" lIns="91440" tIns="45720" rIns="91440" bIns="45720" anchor="b"/>
          <a:p>
            <a:pPr eaLnBrk="1" hangingPunct="1"/>
            <a:r>
              <a:rPr lang="zh-CN" altLang="en-US">
                <a:ln>
                  <a:noFill/>
                </a:ln>
                <a:solidFill>
                  <a:schemeClr val="tx1"/>
                </a:solidFill>
                <a:effectLst/>
                <a:uLnTx/>
                <a:uFillTx/>
                <a:latin typeface="+mn-lt"/>
                <a:ea typeface="+mn-ea"/>
                <a:cs typeface="+mn-cs"/>
                <a:sym typeface="+mn-ea"/>
              </a:rPr>
              <a:t>10</a:t>
            </a:r>
            <a:r>
              <a:rPr lang="zh-CN" altLang="en-US" smtClean="0">
                <a:ln>
                  <a:noFill/>
                </a:ln>
                <a:solidFill>
                  <a:schemeClr val="tx1"/>
                </a:solidFill>
                <a:effectLst/>
                <a:uLnTx/>
                <a:uFillTx/>
                <a:latin typeface="+mn-lt"/>
                <a:ea typeface="+mn-ea"/>
                <a:cs typeface="+mn-cs"/>
                <a:sym typeface="+mn-ea"/>
              </a:rPr>
              <a:t>.</a:t>
            </a:r>
            <a:r>
              <a:rPr lang="en-US" altLang="zh-CN" smtClean="0">
                <a:ln>
                  <a:noFill/>
                </a:ln>
                <a:solidFill>
                  <a:schemeClr val="tx1"/>
                </a:solidFill>
                <a:effectLst/>
                <a:uLnTx/>
                <a:uFillTx/>
                <a:latin typeface="+mn-lt"/>
                <a:ea typeface="+mn-ea"/>
                <a:cs typeface="+mn-cs"/>
                <a:sym typeface="+mn-ea"/>
              </a:rPr>
              <a:t>2</a:t>
            </a:r>
            <a:r>
              <a:rPr lang="zh-CN" altLang="en-US" smtClean="0">
                <a:ln>
                  <a:noFill/>
                </a:ln>
                <a:solidFill>
                  <a:schemeClr val="tx1"/>
                </a:solidFill>
                <a:effectLst/>
                <a:uLnTx/>
                <a:uFillTx/>
                <a:latin typeface="+mn-lt"/>
                <a:ea typeface="+mn-ea"/>
                <a:cs typeface="+mn-cs"/>
                <a:sym typeface="+mn-ea"/>
              </a:rPr>
              <a:t>.</a:t>
            </a:r>
            <a:r>
              <a:rPr lang="en-US" altLang="zh-CN" smtClean="0">
                <a:ln>
                  <a:noFill/>
                </a:ln>
                <a:solidFill>
                  <a:schemeClr val="tx1"/>
                </a:solidFill>
                <a:effectLst/>
                <a:uLnTx/>
                <a:uFillTx/>
                <a:latin typeface="+mn-lt"/>
                <a:ea typeface="+mn-ea"/>
                <a:cs typeface="+mn-cs"/>
                <a:sym typeface="+mn-ea"/>
              </a:rPr>
              <a:t>2</a:t>
            </a:r>
            <a:r>
              <a:rPr lang="zh-CN" altLang="en-US" smtClean="0">
                <a:ln>
                  <a:noFill/>
                </a:ln>
                <a:solidFill>
                  <a:schemeClr val="tx1"/>
                </a:solidFill>
                <a:effectLst/>
                <a:uLnTx/>
                <a:uFillTx/>
                <a:latin typeface="+mn-lt"/>
                <a:ea typeface="+mn-ea"/>
                <a:cs typeface="+mn-cs"/>
                <a:sym typeface="+mn-ea"/>
              </a:rPr>
              <a:t>检查并停止不需要的服务</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Linux</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系统在第一次安装时总是会在系统中安装一些系统认为可能必要而我们并不需要的服务。</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telnet</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ftp</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和</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Web</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服务器等可能是需要。</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echo</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chargen</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和</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daytime</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等，通常不使用，为了系统的安全应当关闭它们。</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在实际应用时，可以先使用</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netstat</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lsof</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和</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systemctl list-units</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等对服务进行扫描，并根据检查的结果确定需要关闭哪些不必要的服务。</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一旦确定系统中不需要某种服务，只需确保该服务不会在系统启动时被运行即可，当然更安全的办法是删除为该服务提供支持的软件包。</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1"/>
          <p:cNvSpPr>
            <a:spLocks noGrp="1"/>
          </p:cNvSpPr>
          <p:nvPr>
            <p:ph type="title"/>
          </p:nvPr>
        </p:nvSpPr>
        <p:spPr>
          <a:ln/>
        </p:spPr>
        <p:txBody>
          <a:bodyPr vert="horz" wrap="square" lIns="91440" tIns="45720" rIns="91440" bIns="45720" anchor="b"/>
          <a:p>
            <a:pPr eaLnBrk="1" hangingPunct="1"/>
            <a:r>
              <a:rPr lang="zh-CN" altLang="en-US">
                <a:ln>
                  <a:noFill/>
                </a:ln>
                <a:solidFill>
                  <a:schemeClr val="tx1"/>
                </a:solidFill>
                <a:effectLst/>
                <a:uLnTx/>
                <a:uFillTx/>
                <a:latin typeface="+mn-lt"/>
                <a:ea typeface="+mn-ea"/>
                <a:cs typeface="+mn-cs"/>
                <a:sym typeface="+mn-ea"/>
              </a:rPr>
              <a:t>10</a:t>
            </a:r>
            <a:r>
              <a:rPr lang="zh-CN" altLang="en-US" smtClean="0">
                <a:ln>
                  <a:noFill/>
                </a:ln>
                <a:solidFill>
                  <a:schemeClr val="tx1"/>
                </a:solidFill>
                <a:effectLst/>
                <a:uLnTx/>
                <a:uFillTx/>
                <a:latin typeface="+mn-lt"/>
                <a:ea typeface="+mn-ea"/>
                <a:cs typeface="+mn-cs"/>
                <a:sym typeface="+mn-ea"/>
              </a:rPr>
              <a:t>.</a:t>
            </a:r>
            <a:r>
              <a:rPr lang="en-US" altLang="zh-CN" smtClean="0">
                <a:ln>
                  <a:noFill/>
                </a:ln>
                <a:solidFill>
                  <a:schemeClr val="tx1"/>
                </a:solidFill>
                <a:effectLst/>
                <a:uLnTx/>
                <a:uFillTx/>
                <a:latin typeface="+mn-lt"/>
                <a:ea typeface="+mn-ea"/>
                <a:cs typeface="+mn-cs"/>
                <a:sym typeface="+mn-ea"/>
              </a:rPr>
              <a:t>2</a:t>
            </a:r>
            <a:r>
              <a:rPr lang="zh-CN" altLang="en-US" smtClean="0">
                <a:ln>
                  <a:noFill/>
                </a:ln>
                <a:solidFill>
                  <a:schemeClr val="tx1"/>
                </a:solidFill>
                <a:effectLst/>
                <a:uLnTx/>
                <a:uFillTx/>
                <a:latin typeface="+mn-lt"/>
                <a:ea typeface="+mn-ea"/>
                <a:cs typeface="+mn-cs"/>
                <a:sym typeface="+mn-ea"/>
              </a:rPr>
              <a:t>.</a:t>
            </a:r>
            <a:r>
              <a:rPr lang="en-US" altLang="zh-CN" smtClean="0">
                <a:ln>
                  <a:noFill/>
                </a:ln>
                <a:solidFill>
                  <a:schemeClr val="tx1"/>
                </a:solidFill>
                <a:effectLst/>
                <a:uLnTx/>
                <a:uFillTx/>
                <a:latin typeface="+mn-lt"/>
                <a:ea typeface="+mn-ea"/>
                <a:cs typeface="+mn-cs"/>
                <a:sym typeface="+mn-ea"/>
              </a:rPr>
              <a:t>3 </a:t>
            </a:r>
            <a:r>
              <a:rPr lang="zh-CN" altLang="en-US" smtClean="0">
                <a:ln>
                  <a:noFill/>
                </a:ln>
                <a:solidFill>
                  <a:schemeClr val="tx1"/>
                </a:solidFill>
                <a:effectLst/>
                <a:uLnTx/>
                <a:uFillTx/>
                <a:latin typeface="+mn-lt"/>
                <a:ea typeface="+mn-ea"/>
                <a:cs typeface="+mn-cs"/>
                <a:sym typeface="+mn-ea"/>
              </a:rPr>
              <a:t>检查系统日志文件</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在</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Linux</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日志文件包含了系统的运行信息，如内核、服务及系统运行的程序和用户登录等情况。</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管理员各类日志进行阅读和分析，对发现的问题和可能出现的问题作出及时反应。</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通过对服务器日志的检查，可以了解系统各种服务的运行情况，以便对服务器进行配置和参数调整，确保系统的正常运行。</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若发现多余的服务，可以将其停止，以消除系统的安全隐患。</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如果发现了多余的安装软件包，应该及时将其删除掉。</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也可以通过查看系统的登录日志发现是否有用户非法进入系统或试图进入系统。</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1"/>
          <p:cNvSpPr>
            <a:spLocks noGrp="1"/>
          </p:cNvSpPr>
          <p:nvPr>
            <p:ph type="title"/>
          </p:nvPr>
        </p:nvSpPr>
        <p:spPr>
          <a:ln/>
        </p:spPr>
        <p:txBody>
          <a:bodyPr vert="horz" wrap="square" lIns="91440" tIns="45720" rIns="91440" bIns="45720" anchor="b"/>
          <a:p>
            <a:pPr eaLnBrk="1" hangingPunct="1"/>
            <a:r>
              <a:rPr lang="zh-CN" altLang="en-US">
                <a:ln>
                  <a:noFill/>
                </a:ln>
                <a:solidFill>
                  <a:schemeClr val="tx1"/>
                </a:solidFill>
                <a:effectLst/>
                <a:uLnTx/>
                <a:uFillTx/>
                <a:latin typeface="+mn-lt"/>
                <a:ea typeface="+mn-ea"/>
                <a:cs typeface="+mn-cs"/>
                <a:sym typeface="+mn-ea"/>
              </a:rPr>
              <a:t>10.</a:t>
            </a:r>
            <a:r>
              <a:rPr lang="en-US" altLang="zh-CN">
                <a:ln>
                  <a:noFill/>
                </a:ln>
                <a:solidFill>
                  <a:schemeClr val="tx1"/>
                </a:solidFill>
                <a:effectLst/>
                <a:uLnTx/>
                <a:uFillTx/>
                <a:latin typeface="+mn-lt"/>
                <a:ea typeface="+mn-ea"/>
                <a:cs typeface="+mn-cs"/>
                <a:sym typeface="+mn-ea"/>
              </a:rPr>
              <a:t>2</a:t>
            </a:r>
            <a:r>
              <a:rPr lang="zh-CN" altLang="en-US">
                <a:ln>
                  <a:noFill/>
                </a:ln>
                <a:solidFill>
                  <a:schemeClr val="tx1"/>
                </a:solidFill>
                <a:effectLst/>
                <a:uLnTx/>
                <a:uFillTx/>
                <a:latin typeface="+mn-lt"/>
                <a:ea typeface="+mn-ea"/>
                <a:cs typeface="+mn-cs"/>
                <a:sym typeface="+mn-ea"/>
              </a:rPr>
              <a:t>.</a:t>
            </a:r>
            <a:r>
              <a:rPr lang="en-US" altLang="zh-CN">
                <a:ln>
                  <a:noFill/>
                </a:ln>
                <a:solidFill>
                  <a:schemeClr val="tx1"/>
                </a:solidFill>
                <a:effectLst/>
                <a:uLnTx/>
                <a:uFillTx/>
                <a:latin typeface="+mn-lt"/>
                <a:ea typeface="+mn-ea"/>
                <a:cs typeface="+mn-cs"/>
                <a:sym typeface="+mn-ea"/>
              </a:rPr>
              <a:t>4 </a:t>
            </a:r>
            <a:r>
              <a:rPr lang="zh-CN" altLang="en-US">
                <a:ln>
                  <a:noFill/>
                </a:ln>
                <a:solidFill>
                  <a:schemeClr val="tx1"/>
                </a:solidFill>
                <a:effectLst/>
                <a:uLnTx/>
                <a:uFillTx/>
                <a:latin typeface="+mn-lt"/>
                <a:ea typeface="+mn-ea"/>
                <a:cs typeface="+mn-cs"/>
                <a:sym typeface="+mn-ea"/>
              </a:rPr>
              <a:t>查找并去掉多余的具有</a:t>
            </a:r>
            <a:r>
              <a:rPr lang="en-US" altLang="zh-CN">
                <a:ln>
                  <a:noFill/>
                </a:ln>
                <a:solidFill>
                  <a:schemeClr val="tx1"/>
                </a:solidFill>
                <a:effectLst/>
                <a:uLnTx/>
                <a:uFillTx/>
                <a:latin typeface="+mn-lt"/>
                <a:ea typeface="+mn-ea"/>
                <a:cs typeface="+mn-cs"/>
                <a:sym typeface="+mn-ea"/>
              </a:rPr>
              <a:t>SUID</a:t>
            </a:r>
            <a:r>
              <a:rPr lang="zh-CN" altLang="en-US">
                <a:ln>
                  <a:noFill/>
                </a:ln>
                <a:solidFill>
                  <a:schemeClr val="tx1"/>
                </a:solidFill>
                <a:effectLst/>
                <a:uLnTx/>
                <a:uFillTx/>
                <a:latin typeface="+mn-lt"/>
                <a:ea typeface="+mn-ea"/>
                <a:cs typeface="+mn-cs"/>
                <a:sym typeface="+mn-ea"/>
              </a:rPr>
              <a:t>和</a:t>
            </a:r>
            <a:r>
              <a:rPr lang="en-US" altLang="zh-CN">
                <a:ln>
                  <a:noFill/>
                </a:ln>
                <a:solidFill>
                  <a:schemeClr val="tx1"/>
                </a:solidFill>
                <a:effectLst/>
                <a:uLnTx/>
                <a:uFillTx/>
                <a:latin typeface="+mn-lt"/>
                <a:ea typeface="+mn-ea"/>
                <a:cs typeface="+mn-cs"/>
                <a:sym typeface="+mn-ea"/>
              </a:rPr>
              <a:t>SGID</a:t>
            </a:r>
            <a:r>
              <a:rPr lang="zh-CN" altLang="en-US">
                <a:ln>
                  <a:noFill/>
                </a:ln>
                <a:solidFill>
                  <a:schemeClr val="tx1"/>
                </a:solidFill>
                <a:effectLst/>
                <a:uLnTx/>
                <a:uFillTx/>
                <a:latin typeface="+mn-lt"/>
                <a:ea typeface="+mn-ea"/>
                <a:cs typeface="+mn-cs"/>
                <a:sym typeface="+mn-ea"/>
              </a:rPr>
              <a:t>属性的文件</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系统中具有</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SUID</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和</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SGID</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属性的文件将会给执行它们的用户提供一些特权，对于其中不是系统需要的部分要尽可能早地的删除或去掉它们的</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SUID</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和</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SGID</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属性。</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可以首先使用</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find</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命令：</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#find / -perm /6000 -print</a:t>
            </a:r>
            <a:endParaRPr kumimoji="0" lang="en-US" altLang="zh-CN"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在系统中查找所有具有</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SUID</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和</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SGID</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属性的文件，然后删除不需要的部分，</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或使用权限管理命令</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chmod</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去除它们的</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SUID</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或</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SGID</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权限。</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标题 1"/>
          <p:cNvSpPr>
            <a:spLocks noGrp="1"/>
          </p:cNvSpPr>
          <p:nvPr>
            <p:ph type="title"/>
          </p:nvPr>
        </p:nvSpPr>
        <p:spPr>
          <a:ln/>
        </p:spPr>
        <p:txBody>
          <a:bodyPr vert="horz" wrap="square" lIns="91440" tIns="45720" rIns="91440" bIns="45720" anchor="b"/>
          <a:p>
            <a:pPr eaLnBrk="1" hangingPunct="1"/>
            <a:r>
              <a:rPr lang="zh-CN" altLang="en-US">
                <a:ln>
                  <a:noFill/>
                </a:ln>
                <a:solidFill>
                  <a:schemeClr val="tx1"/>
                </a:solidFill>
                <a:effectLst/>
                <a:uLnTx/>
                <a:uFillTx/>
                <a:latin typeface="+mn-lt"/>
                <a:ea typeface="+mn-ea"/>
                <a:cs typeface="+mn-cs"/>
                <a:sym typeface="+mn-ea"/>
              </a:rPr>
              <a:t>10.</a:t>
            </a:r>
            <a:r>
              <a:rPr lang="en-US" altLang="zh-CN">
                <a:ln>
                  <a:noFill/>
                </a:ln>
                <a:solidFill>
                  <a:schemeClr val="tx1"/>
                </a:solidFill>
                <a:effectLst/>
                <a:uLnTx/>
                <a:uFillTx/>
                <a:latin typeface="+mn-lt"/>
                <a:ea typeface="+mn-ea"/>
                <a:cs typeface="+mn-cs"/>
                <a:sym typeface="+mn-ea"/>
              </a:rPr>
              <a:t>2</a:t>
            </a:r>
            <a:r>
              <a:rPr lang="zh-CN" altLang="en-US">
                <a:ln>
                  <a:noFill/>
                </a:ln>
                <a:solidFill>
                  <a:schemeClr val="tx1"/>
                </a:solidFill>
                <a:effectLst/>
                <a:uLnTx/>
                <a:uFillTx/>
                <a:latin typeface="+mn-lt"/>
                <a:ea typeface="+mn-ea"/>
                <a:cs typeface="+mn-cs"/>
                <a:sym typeface="+mn-ea"/>
              </a:rPr>
              <a:t>.</a:t>
            </a:r>
            <a:r>
              <a:rPr lang="en-US" altLang="zh-CN">
                <a:ln>
                  <a:noFill/>
                </a:ln>
                <a:solidFill>
                  <a:schemeClr val="tx1"/>
                </a:solidFill>
                <a:effectLst/>
                <a:uLnTx/>
                <a:uFillTx/>
                <a:latin typeface="+mn-lt"/>
                <a:ea typeface="+mn-ea"/>
                <a:cs typeface="+mn-cs"/>
                <a:sym typeface="+mn-ea"/>
              </a:rPr>
              <a:t>5 </a:t>
            </a:r>
            <a:r>
              <a:rPr lang="zh-CN" altLang="en-US">
                <a:ln>
                  <a:noFill/>
                </a:ln>
                <a:solidFill>
                  <a:schemeClr val="tx1"/>
                </a:solidFill>
                <a:effectLst/>
                <a:uLnTx/>
                <a:uFillTx/>
                <a:latin typeface="+mn-lt"/>
                <a:ea typeface="+mn-ea"/>
                <a:cs typeface="+mn-cs"/>
                <a:sym typeface="+mn-ea"/>
              </a:rPr>
              <a:t>检查网络</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为了保证系统和网络的安全正常运行，必须对系统的网络运行状况进行检查和监督。</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基本的网络管理命令比如</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ifconfg</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和</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netstat</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等可用于此目的，还有用于此目的的专用命令。</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ifconfig</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命令的功能是对用户的网络接口进行检查和配置。</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netstat</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命令可以用来查看诸如网络连接状态、接口配置信息、路由表、通信统计值等信息。</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1"/>
          <p:cNvSpPr>
            <a:spLocks noGrp="1"/>
          </p:cNvSpPr>
          <p:nvPr>
            <p:ph type="title"/>
          </p:nvPr>
        </p:nvSpPr>
        <p:spPr>
          <a:ln/>
        </p:spPr>
        <p:txBody>
          <a:bodyPr vert="horz" wrap="square" lIns="91440" tIns="45720" rIns="91440" bIns="45720" anchor="b"/>
          <a:p>
            <a:pPr eaLnBrk="1" hangingPunct="1"/>
            <a:r>
              <a:rPr dirty="0"/>
              <a:t>10.2.6  入侵检测</a:t>
            </a:r>
            <a:endParaRPr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入侵检测指的是在系统已经可能被攻击的情况下，由入侵检测专家或工具来判断是否存在一个成功的攻击。</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入侵（不论是过程或结果），总是会留下痕迹的，可借助工具进行检测。</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Linux</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系统自身的工具</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aide</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和</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tripwire</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是用于文件系统完整性检查工具</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psad</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和</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snort</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是用于端口扫描攻击检测的</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chkrootkit</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和</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rkhunter</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是用于</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rootkit</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后门检测的工具</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1"/>
          <p:cNvSpPr>
            <a:spLocks noGrp="1"/>
          </p:cNvSpPr>
          <p:nvPr>
            <p:ph type="title"/>
          </p:nvPr>
        </p:nvSpPr>
        <p:spPr>
          <a:ln/>
        </p:spPr>
        <p:txBody>
          <a:bodyPr vert="horz" wrap="square" lIns="91440" tIns="45720" rIns="91440" bIns="45720" anchor="b"/>
          <a:p>
            <a:pPr eaLnBrk="1" hangingPunct="1"/>
            <a:r>
              <a:rPr lang="zh-CN" altLang="en-US">
                <a:ln>
                  <a:noFill/>
                </a:ln>
                <a:solidFill>
                  <a:schemeClr val="tx1"/>
                </a:solidFill>
                <a:effectLst/>
                <a:uLnTx/>
                <a:uFillTx/>
                <a:latin typeface="+mn-lt"/>
                <a:ea typeface="+mn-ea"/>
                <a:cs typeface="+mn-cs"/>
                <a:sym typeface="+mn-ea"/>
              </a:rPr>
              <a:t>10.</a:t>
            </a:r>
            <a:r>
              <a:rPr lang="en-US" altLang="zh-CN">
                <a:ln>
                  <a:noFill/>
                </a:ln>
                <a:solidFill>
                  <a:schemeClr val="tx1"/>
                </a:solidFill>
                <a:effectLst/>
                <a:uLnTx/>
                <a:uFillTx/>
                <a:latin typeface="+mn-lt"/>
                <a:ea typeface="+mn-ea"/>
                <a:cs typeface="+mn-cs"/>
                <a:sym typeface="+mn-ea"/>
              </a:rPr>
              <a:t>2</a:t>
            </a:r>
            <a:r>
              <a:rPr lang="zh-CN" altLang="en-US" smtClean="0">
                <a:ln>
                  <a:noFill/>
                </a:ln>
                <a:solidFill>
                  <a:schemeClr val="tx1"/>
                </a:solidFill>
                <a:effectLst/>
                <a:uLnTx/>
                <a:uFillTx/>
                <a:latin typeface="+mn-lt"/>
                <a:ea typeface="+mn-ea"/>
                <a:cs typeface="+mn-cs"/>
                <a:sym typeface="+mn-ea"/>
              </a:rPr>
              <a:t>.</a:t>
            </a:r>
            <a:r>
              <a:rPr lang="en-US" altLang="zh-CN" smtClean="0">
                <a:ln>
                  <a:noFill/>
                </a:ln>
                <a:solidFill>
                  <a:schemeClr val="tx1"/>
                </a:solidFill>
                <a:effectLst/>
                <a:uLnTx/>
                <a:uFillTx/>
                <a:latin typeface="+mn-lt"/>
                <a:ea typeface="+mn-ea"/>
                <a:cs typeface="+mn-cs"/>
                <a:sym typeface="+mn-ea"/>
              </a:rPr>
              <a:t>7 </a:t>
            </a:r>
            <a:r>
              <a:rPr lang="zh-CN" altLang="en-US" smtClean="0">
                <a:ln>
                  <a:noFill/>
                </a:ln>
                <a:solidFill>
                  <a:schemeClr val="tx1"/>
                </a:solidFill>
                <a:effectLst/>
                <a:uLnTx/>
                <a:uFillTx/>
                <a:latin typeface="+mn-lt"/>
                <a:ea typeface="+mn-ea"/>
                <a:cs typeface="+mn-cs"/>
                <a:sym typeface="+mn-ea"/>
              </a:rPr>
              <a:t>监督资源使用情况</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1">
                <a:ln>
                  <a:noFill/>
                </a:ln>
                <a:solidFill>
                  <a:schemeClr val="tx1"/>
                </a:solidFill>
                <a:effectLst/>
                <a:uLnTx/>
                <a:uFillTx/>
                <a:latin typeface="+mn-lt"/>
                <a:ea typeface="+mn-ea"/>
                <a:cs typeface="+mn-cs"/>
              </a:rPr>
              <a:t>作为系统管理人员，除防止外部入侵、干扰和破坏外，还有监控系统自身资源的使用情况，尤其是影响系统安全运行的资源使用情况。</a:t>
            </a: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1">
                <a:ln>
                  <a:noFill/>
                </a:ln>
                <a:solidFill>
                  <a:schemeClr val="tx1"/>
                </a:solidFill>
                <a:effectLst/>
                <a:uLnTx/>
                <a:uFillTx/>
                <a:latin typeface="+mn-lt"/>
                <a:ea typeface="+mn-ea"/>
                <a:cs typeface="+mn-cs"/>
              </a:rPr>
              <a:t>从量的角度讲，能影响系统正常运行的因素有磁盘空间、内存、交换区等。</a:t>
            </a: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p:nvPr>
        </p:nvSpPr>
        <p:spPr>
          <a:ln/>
        </p:spPr>
        <p:txBody>
          <a:bodyPr vert="horz" wrap="square" lIns="91440" tIns="45720" rIns="91440" bIns="45720" anchor="b"/>
          <a:p>
            <a:pPr eaLnBrk="1" hangingPunct="1"/>
            <a:r>
              <a:rPr lang="en-US" altLang="zh-CN" dirty="0"/>
              <a:t>10.3</a:t>
            </a:r>
            <a:r>
              <a:rPr lang="zh-CN" altLang="en-US" dirty="0"/>
              <a:t>事件报告制度</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sz="3000" b="0" i="0" u="none" strike="noStrike" kern="1200" cap="none" spc="0" normalizeH="0" baseline="0" noProof="1" smtClean="0">
                <a:ln>
                  <a:noFill/>
                </a:ln>
                <a:solidFill>
                  <a:schemeClr val="tx1"/>
                </a:solidFill>
                <a:effectLst/>
                <a:uLnTx/>
                <a:uFillTx/>
                <a:latin typeface="+mn-lt"/>
                <a:ea typeface="+mn-ea"/>
                <a:cs typeface="+mn-cs"/>
              </a:rPr>
              <a:t>一个被捕获的异常访问企图、或者权限的提升，对系统的机密、完整性或可访问性的入侵都可以称为一个事件。Linux系统管理员应该把监控系统日志文件、系统完整性报告和系统记账报告当作日常工作。每个单位、每个部门或系统都应该有自己的事件报告制度，若发现问题或事件应该及时、慎重地上报。很多时候，报告是需要审批的，不能随便乱报。</a:t>
            </a:r>
            <a:endParaRPr kumimoji="0" sz="3000" b="0" i="0" u="none" strike="noStrike" kern="1200" cap="none" spc="0" normalizeH="0" baseline="0" noProof="1" smtClean="0">
              <a:ln>
                <a:noFill/>
              </a:ln>
              <a:solidFill>
                <a:schemeClr val="tx1"/>
              </a:solidFill>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1"/>
          <p:cNvSpPr>
            <a:spLocks noGrp="1"/>
          </p:cNvSpPr>
          <p:nvPr>
            <p:ph type="title"/>
          </p:nvPr>
        </p:nvSpPr>
        <p:spPr/>
        <p:txBody>
          <a:bodyPr vert="horz" wrap="square" lIns="91440" tIns="45720" rIns="91440" bIns="45720" anchor="b"/>
          <a:p>
            <a:pPr eaLnBrk="1" hangingPunct="1"/>
            <a:r>
              <a:rPr lang="en-US" altLang="zh-CN" dirty="0"/>
              <a:t>10.3</a:t>
            </a:r>
            <a:r>
              <a:rPr lang="zh-CN" altLang="en-US" dirty="0"/>
              <a:t>事件报告制度</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3000" b="0" i="0" u="none" strike="noStrike" kern="1200" cap="none" spc="0" normalizeH="0" baseline="0" noProof="1" smtClean="0">
                <a:ln>
                  <a:noFill/>
                </a:ln>
                <a:solidFill>
                  <a:schemeClr val="tx1"/>
                </a:solidFill>
                <a:effectLst/>
                <a:uLnTx/>
                <a:uFillTx/>
                <a:latin typeface="+mn-lt"/>
                <a:ea typeface="+mn-ea"/>
                <a:cs typeface="+mn-cs"/>
              </a:rPr>
              <a:t>1.</a:t>
            </a:r>
            <a:r>
              <a:rPr kumimoji="0" lang="zh-CN" altLang="en-US" sz="3000" b="0" i="0" u="none" strike="noStrike" kern="1200" cap="none" spc="0" normalizeH="0" baseline="0" noProof="1" smtClean="0">
                <a:ln>
                  <a:noFill/>
                </a:ln>
                <a:solidFill>
                  <a:schemeClr val="tx1"/>
                </a:solidFill>
                <a:effectLst/>
                <a:uLnTx/>
                <a:uFillTx/>
                <a:latin typeface="+mn-lt"/>
                <a:ea typeface="+mn-ea"/>
                <a:cs typeface="+mn-cs"/>
              </a:rPr>
              <a:t>为什么要报告事件</a:t>
            </a:r>
            <a:endParaRPr kumimoji="0" lang="en-US" altLang="zh-CN" sz="3000" b="0" i="0" u="none" strike="noStrike" kern="1200" cap="none" spc="0" normalizeH="0" baseline="0" noProof="1"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Linux</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系统用户在使用系统的过程中要报告一个事件的原因有很多。常见的几个原因是：</a:t>
            </a:r>
            <a:endParaRPr kumimoji="0" lang="en-US" altLang="zh-CN"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1</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）终止那些无休止的刺探行为；</a:t>
            </a:r>
            <a:endParaRPr kumimoji="0" lang="en-US" altLang="zh-CN"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2</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）帮助保护其他站点；</a:t>
            </a:r>
            <a:endParaRPr kumimoji="0" lang="en-US" altLang="zh-CN"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3</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）通知系统管理员；</a:t>
            </a:r>
            <a:endParaRPr kumimoji="0" lang="en-US" altLang="zh-CN"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4</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）得到攻击的证实；</a:t>
            </a:r>
            <a:endParaRPr kumimoji="0" lang="en-US" altLang="zh-CN"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5</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）让有关方面提高警惕和加强监控；</a:t>
            </a:r>
            <a:endParaRPr kumimoji="0" lang="en-US" altLang="zh-CN"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6</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）安全制度的需要。</a:t>
            </a: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
          <p:cNvSpPr>
            <a:spLocks noGrp="1"/>
          </p:cNvSpPr>
          <p:nvPr>
            <p:ph type="title"/>
          </p:nvPr>
        </p:nvSpPr>
        <p:spPr>
          <a:ln/>
        </p:spPr>
        <p:txBody>
          <a:bodyPr vert="horz" wrap="square" lIns="91440" tIns="45720" rIns="91440" bIns="45720" anchor="b"/>
          <a:p>
            <a:pPr eaLnBrk="1" hangingPunct="1"/>
            <a:r>
              <a:rPr lang="en-US" altLang="zh-CN" dirty="0"/>
              <a:t>2.</a:t>
            </a:r>
            <a:r>
              <a:rPr lang="zh-CN" altLang="en-US" dirty="0"/>
              <a:t>黑客攻击</a:t>
            </a:r>
            <a:endParaRPr lang="zh-CN" altLang="en-US" dirty="0"/>
          </a:p>
        </p:txBody>
      </p:sp>
      <p:sp>
        <p:nvSpPr>
          <p:cNvPr id="7170" name="内容占位符 2"/>
          <p:cNvSpPr>
            <a:spLocks noGrp="1"/>
          </p:cNvSpPr>
          <p:nvPr>
            <p:ph idx="1"/>
          </p:nvPr>
        </p:nvSpPr>
        <p:spPr>
          <a:xfrm>
            <a:off x="495300" y="1690688"/>
            <a:ext cx="8001000" cy="4267200"/>
          </a:xfrm>
          <a:ln/>
        </p:spPr>
        <p:txBody>
          <a:bodyPr vert="horz" wrap="square" lIns="91440" tIns="45720" rIns="91440" bIns="45720" anchor="t"/>
          <a:p>
            <a:pPr indent="0" algn="just" eaLnBrk="1" hangingPunct="1">
              <a:lnSpc>
                <a:spcPct val="200000"/>
              </a:lnSpc>
              <a:spcBef>
                <a:spcPct val="0"/>
              </a:spcBef>
              <a:buChar char="u"/>
            </a:pPr>
            <a:r>
              <a:rPr lang="" altLang="en-US" sz="2000" dirty="0"/>
              <a:t>黑客（</a:t>
            </a:r>
            <a:r>
              <a:rPr lang="" altLang="zh-CN" sz="2000" dirty="0"/>
              <a:t>hacker</a:t>
            </a:r>
            <a:r>
              <a:rPr lang="" altLang="en-US" sz="2000" dirty="0"/>
              <a:t>）侵入计算机系统干一些非授权活动，以进行非法的、未经许可的访问。</a:t>
            </a:r>
            <a:endParaRPr lang="" altLang="en-US" sz="2000" dirty="0"/>
          </a:p>
          <a:p>
            <a:pPr indent="0" algn="just" eaLnBrk="1" hangingPunct="1">
              <a:lnSpc>
                <a:spcPct val="200000"/>
              </a:lnSpc>
              <a:spcBef>
                <a:spcPct val="0"/>
              </a:spcBef>
              <a:buChar char="u"/>
            </a:pPr>
            <a:r>
              <a:rPr lang="" altLang="en-US" sz="2000" dirty="0"/>
              <a:t>通常使用脚本或程序来完成此操作，这些脚本或程序可以处理通过网络连接传递的数据，以便从系统中访问信息。 </a:t>
            </a:r>
            <a:endParaRPr lang="" altLang="en-US" sz="2000" dirty="0"/>
          </a:p>
          <a:p>
            <a:pPr indent="0" algn="just" eaLnBrk="1" hangingPunct="1">
              <a:lnSpc>
                <a:spcPct val="200000"/>
              </a:lnSpc>
              <a:spcBef>
                <a:spcPct val="0"/>
              </a:spcBef>
              <a:buChar char="u"/>
            </a:pPr>
            <a:r>
              <a:rPr lang="" altLang="en-US" sz="2000" dirty="0"/>
              <a:t>黑客技术包括使用病毒、蠕虫、特洛伊木马、勒索软件、浏览器劫持和</a:t>
            </a:r>
            <a:r>
              <a:rPr lang="" altLang="zh-CN" sz="2000" dirty="0"/>
              <a:t>rootkit</a:t>
            </a:r>
            <a:r>
              <a:rPr lang="" altLang="en-US" sz="2000" dirty="0"/>
              <a:t>。</a:t>
            </a:r>
            <a:endParaRPr lang="" alt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标题 1"/>
          <p:cNvSpPr>
            <a:spLocks noGrp="1"/>
          </p:cNvSpPr>
          <p:nvPr>
            <p:ph type="title"/>
          </p:nvPr>
        </p:nvSpPr>
        <p:spPr>
          <a:ln/>
        </p:spPr>
        <p:txBody>
          <a:bodyPr vert="horz" wrap="square" lIns="91440" tIns="45720" rIns="91440" bIns="45720" anchor="b"/>
          <a:p>
            <a:pPr eaLnBrk="1" hangingPunct="1"/>
            <a:r>
              <a:rPr lang="en-US" altLang="zh-CN" dirty="0"/>
              <a:t>10.3</a:t>
            </a:r>
            <a:r>
              <a:rPr lang="zh-CN" altLang="en-US" dirty="0"/>
              <a:t>事件报告制度</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3000" b="0" i="0" u="none" strike="noStrike" kern="1200" cap="none" spc="0" normalizeH="0" baseline="0" noProof="1" smtClean="0">
                <a:ln>
                  <a:noFill/>
                </a:ln>
                <a:solidFill>
                  <a:schemeClr val="tx1"/>
                </a:solidFill>
                <a:effectLst/>
                <a:uLnTx/>
                <a:uFillTx/>
                <a:latin typeface="+mn-lt"/>
                <a:ea typeface="+mn-ea"/>
                <a:cs typeface="+mn-cs"/>
              </a:rPr>
              <a:t>2.</a:t>
            </a:r>
            <a:r>
              <a:rPr kumimoji="0" lang="zh-CN" altLang="en-US" sz="3000" b="0" i="0" u="none" strike="noStrike" kern="1200" cap="none" spc="0" normalizeH="0" baseline="0" noProof="1" smtClean="0">
                <a:ln>
                  <a:noFill/>
                </a:ln>
                <a:solidFill>
                  <a:schemeClr val="tx1"/>
                </a:solidFill>
                <a:effectLst/>
                <a:uLnTx/>
                <a:uFillTx/>
                <a:latin typeface="+mn-lt"/>
                <a:ea typeface="+mn-ea"/>
                <a:cs typeface="+mn-cs"/>
              </a:rPr>
              <a:t>报告事件的类型</a:t>
            </a:r>
            <a:endParaRPr kumimoji="0" lang="en-US" altLang="zh-CN" sz="3000" b="0" i="0" u="none" strike="noStrike" kern="1200" cap="none" spc="0" normalizeH="0" baseline="0" noProof="1"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报告事件类型及内容，由相关制度或规定决定，最后由用户或管理员判断并实施。用户可以报告简单的端口扫描事件、拒绝服务攻击事件、访问秘密文件事件、非法占用系统资源事件等。</a:t>
            </a:r>
            <a:endParaRPr kumimoji="0" lang="en-US" altLang="zh-CN"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a:ln>
                  <a:noFill/>
                </a:ln>
                <a:solidFill>
                  <a:schemeClr val="tx1"/>
                </a:solidFill>
                <a:effectLst/>
                <a:uLnTx/>
                <a:uFillTx/>
                <a:latin typeface="+mn-lt"/>
                <a:ea typeface="+mn-ea"/>
                <a:cs typeface="+mn-cs"/>
              </a:rPr>
              <a:t>（</a:t>
            </a:r>
            <a:r>
              <a:rPr kumimoji="0" lang="en-US" altLang="zh-CN" sz="2000" b="0" i="0" u="none" strike="noStrike" kern="1200" cap="none" spc="0" normalizeH="0" baseline="0" noProof="1">
                <a:ln>
                  <a:noFill/>
                </a:ln>
                <a:solidFill>
                  <a:schemeClr val="tx1"/>
                </a:solidFill>
                <a:effectLst/>
                <a:uLnTx/>
                <a:uFillTx/>
                <a:latin typeface="+mn-lt"/>
                <a:ea typeface="+mn-ea"/>
                <a:cs typeface="+mn-cs"/>
              </a:rPr>
              <a:t>1</a:t>
            </a:r>
            <a:r>
              <a:rPr kumimoji="0" lang="zh-CN" altLang="en-US" sz="2000" b="0" i="0" u="none" strike="noStrike" kern="1200" cap="none" spc="0" normalizeH="0" baseline="0" noProof="1">
                <a:ln>
                  <a:noFill/>
                </a:ln>
                <a:solidFill>
                  <a:schemeClr val="tx1"/>
                </a:solidFill>
                <a:effectLst/>
                <a:uLnTx/>
                <a:uFillTx/>
                <a:latin typeface="+mn-lt"/>
                <a:ea typeface="+mn-ea"/>
                <a:cs typeface="+mn-cs"/>
              </a:rPr>
              <a:t>）企图获取登录系统账号的访问权</a:t>
            </a:r>
            <a:endParaRPr kumimoji="0" lang="en-US" altLang="zh-CN" sz="2000" b="0" i="0" u="none" strike="noStrike" kern="1200" cap="none" spc="0" normalizeH="0" baseline="0" noProof="1">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a:ln>
                  <a:noFill/>
                </a:ln>
                <a:solidFill>
                  <a:schemeClr val="tx1"/>
                </a:solidFill>
                <a:effectLst/>
                <a:uLnTx/>
                <a:uFillTx/>
                <a:latin typeface="+mn-lt"/>
                <a:ea typeface="+mn-ea"/>
                <a:cs typeface="+mn-cs"/>
              </a:rPr>
              <a:t>（</a:t>
            </a:r>
            <a:r>
              <a:rPr kumimoji="0" lang="en-US" altLang="zh-CN" sz="2000" b="0" i="0" u="none" strike="noStrike" kern="1200" cap="none" spc="0" normalizeH="0" baseline="0" noProof="1">
                <a:ln>
                  <a:noFill/>
                </a:ln>
                <a:solidFill>
                  <a:schemeClr val="tx1"/>
                </a:solidFill>
                <a:effectLst/>
                <a:uLnTx/>
                <a:uFillTx/>
                <a:latin typeface="+mn-lt"/>
                <a:ea typeface="+mn-ea"/>
                <a:cs typeface="+mn-cs"/>
              </a:rPr>
              <a:t>2</a:t>
            </a:r>
            <a:r>
              <a:rPr kumimoji="0" lang="zh-CN" altLang="en-US" sz="2000" b="0" i="0" u="none" strike="noStrike" kern="1200" cap="none" spc="0" normalizeH="0" baseline="0" noProof="1">
                <a:ln>
                  <a:noFill/>
                </a:ln>
                <a:solidFill>
                  <a:schemeClr val="tx1"/>
                </a:solidFill>
                <a:effectLst/>
                <a:uLnTx/>
                <a:uFillTx/>
                <a:latin typeface="+mn-lt"/>
                <a:ea typeface="+mn-ea"/>
                <a:cs typeface="+mn-cs"/>
              </a:rPr>
              <a:t>）企图重新配置系统</a:t>
            </a:r>
            <a:endParaRPr kumimoji="0" lang="en-US" altLang="zh-CN" sz="2000" b="0" i="0" u="none" strike="noStrike" kern="1200" cap="none" spc="0" normalizeH="0" baseline="0" noProof="1">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a:ln>
                  <a:noFill/>
                </a:ln>
                <a:solidFill>
                  <a:schemeClr val="tx1"/>
                </a:solidFill>
                <a:effectLst/>
                <a:uLnTx/>
                <a:uFillTx/>
                <a:latin typeface="+mn-lt"/>
                <a:ea typeface="+mn-ea"/>
                <a:cs typeface="+mn-cs"/>
              </a:rPr>
              <a:t>（</a:t>
            </a:r>
            <a:r>
              <a:rPr kumimoji="0" lang="en-US" altLang="zh-CN" sz="2000" b="0" i="0" u="none" strike="noStrike" kern="1200" cap="none" spc="0" normalizeH="0" baseline="0" noProof="1">
                <a:ln>
                  <a:noFill/>
                </a:ln>
                <a:solidFill>
                  <a:schemeClr val="tx1"/>
                </a:solidFill>
                <a:effectLst/>
                <a:uLnTx/>
                <a:uFillTx/>
                <a:latin typeface="+mn-lt"/>
                <a:ea typeface="+mn-ea"/>
                <a:cs typeface="+mn-cs"/>
              </a:rPr>
              <a:t>3</a:t>
            </a:r>
            <a:r>
              <a:rPr kumimoji="0" lang="zh-CN" altLang="en-US" sz="2000" b="0" i="0" u="none" strike="noStrike" kern="1200" cap="none" spc="0" normalizeH="0" baseline="0" noProof="1">
                <a:ln>
                  <a:noFill/>
                </a:ln>
                <a:solidFill>
                  <a:schemeClr val="tx1"/>
                </a:solidFill>
                <a:effectLst/>
                <a:uLnTx/>
                <a:uFillTx/>
                <a:latin typeface="+mn-lt"/>
                <a:ea typeface="+mn-ea"/>
                <a:cs typeface="+mn-cs"/>
              </a:rPr>
              <a:t>）拒绝服务攻击</a:t>
            </a:r>
            <a:endParaRPr kumimoji="0" lang="en-US" altLang="zh-CN" sz="2000" b="0" i="0" u="none" strike="noStrike" kern="1200" cap="none" spc="0" normalizeH="0" baseline="0" noProof="1">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a:ln>
                  <a:noFill/>
                </a:ln>
                <a:solidFill>
                  <a:schemeClr val="tx1"/>
                </a:solidFill>
                <a:effectLst/>
                <a:uLnTx/>
                <a:uFillTx/>
                <a:latin typeface="+mn-lt"/>
                <a:ea typeface="+mn-ea"/>
                <a:cs typeface="+mn-cs"/>
              </a:rPr>
              <a:t>（</a:t>
            </a:r>
            <a:r>
              <a:rPr kumimoji="0" lang="en-US" altLang="zh-CN" sz="2000" b="0" i="0" u="none" strike="noStrike" kern="1200" cap="none" spc="0" normalizeH="0" baseline="0" noProof="1">
                <a:ln>
                  <a:noFill/>
                </a:ln>
                <a:solidFill>
                  <a:schemeClr val="tx1"/>
                </a:solidFill>
                <a:effectLst/>
                <a:uLnTx/>
                <a:uFillTx/>
                <a:latin typeface="+mn-lt"/>
                <a:ea typeface="+mn-ea"/>
                <a:cs typeface="+mn-cs"/>
              </a:rPr>
              <a:t>4</a:t>
            </a:r>
            <a:r>
              <a:rPr kumimoji="0" lang="zh-CN" altLang="en-US" sz="2000" b="0" i="0" u="none" strike="noStrike" kern="1200" cap="none" spc="0" normalizeH="0" baseline="0" noProof="1">
                <a:ln>
                  <a:noFill/>
                </a:ln>
                <a:solidFill>
                  <a:schemeClr val="tx1"/>
                </a:solidFill>
                <a:effectLst/>
                <a:uLnTx/>
                <a:uFillTx/>
                <a:latin typeface="+mn-lt"/>
                <a:ea typeface="+mn-ea"/>
                <a:cs typeface="+mn-cs"/>
              </a:rPr>
              <a:t>）图访问秘密文件</a:t>
            </a:r>
            <a:endParaRPr kumimoji="0" lang="en-US" altLang="zh-CN" sz="2000" b="0" i="0" u="none" strike="noStrike" kern="1200" cap="none" spc="0" normalizeH="0" baseline="0" noProof="1">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a:ln>
                  <a:noFill/>
                </a:ln>
                <a:solidFill>
                  <a:schemeClr val="tx1"/>
                </a:solidFill>
                <a:effectLst/>
                <a:uLnTx/>
                <a:uFillTx/>
                <a:latin typeface="+mn-lt"/>
                <a:ea typeface="+mn-ea"/>
                <a:cs typeface="+mn-cs"/>
              </a:rPr>
              <a:t>（</a:t>
            </a:r>
            <a:r>
              <a:rPr kumimoji="0" lang="en-US" altLang="zh-CN" sz="2000" b="0" i="0" u="none" strike="noStrike" kern="1200" cap="none" spc="0" normalizeH="0" baseline="0" noProof="1">
                <a:ln>
                  <a:noFill/>
                </a:ln>
                <a:solidFill>
                  <a:schemeClr val="tx1"/>
                </a:solidFill>
                <a:effectLst/>
                <a:uLnTx/>
                <a:uFillTx/>
                <a:latin typeface="+mn-lt"/>
                <a:ea typeface="+mn-ea"/>
                <a:cs typeface="+mn-cs"/>
              </a:rPr>
              <a:t>5</a:t>
            </a:r>
            <a:r>
              <a:rPr kumimoji="0" lang="zh-CN" altLang="en-US" sz="2000" b="0" i="0" u="none" strike="noStrike" kern="1200" cap="none" spc="0" normalizeH="0" baseline="0" noProof="1">
                <a:ln>
                  <a:noFill/>
                </a:ln>
                <a:solidFill>
                  <a:schemeClr val="tx1"/>
                </a:solidFill>
                <a:effectLst/>
                <a:uLnTx/>
                <a:uFillTx/>
                <a:latin typeface="+mn-lt"/>
                <a:ea typeface="+mn-ea"/>
                <a:cs typeface="+mn-cs"/>
              </a:rPr>
              <a:t>）盗取或企图盗取信息</a:t>
            </a:r>
            <a:endParaRPr kumimoji="0" lang="en-US" altLang="zh-CN" sz="2000" b="0" i="0" u="none" strike="noStrike" kern="1200" cap="none" spc="0" normalizeH="0" baseline="0" noProof="1">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a:ln>
                  <a:noFill/>
                </a:ln>
                <a:solidFill>
                  <a:schemeClr val="tx1"/>
                </a:solidFill>
                <a:effectLst/>
                <a:uLnTx/>
                <a:uFillTx/>
                <a:latin typeface="+mn-lt"/>
                <a:ea typeface="+mn-ea"/>
                <a:cs typeface="+mn-cs"/>
              </a:rPr>
              <a:t>（</a:t>
            </a:r>
            <a:r>
              <a:rPr kumimoji="0" lang="en-US" altLang="zh-CN" sz="2000" b="0" i="0" u="none" strike="noStrike" kern="1200" cap="none" spc="0" normalizeH="0" baseline="0" noProof="1">
                <a:ln>
                  <a:noFill/>
                </a:ln>
                <a:solidFill>
                  <a:schemeClr val="tx1"/>
                </a:solidFill>
                <a:effectLst/>
                <a:uLnTx/>
                <a:uFillTx/>
                <a:latin typeface="+mn-lt"/>
                <a:ea typeface="+mn-ea"/>
                <a:cs typeface="+mn-cs"/>
              </a:rPr>
              <a:t>6</a:t>
            </a:r>
            <a:r>
              <a:rPr kumimoji="0" lang="zh-CN" altLang="en-US" sz="2000" b="0" i="0" u="none" strike="noStrike" kern="1200" cap="none" spc="0" normalizeH="0" baseline="0" noProof="1">
                <a:ln>
                  <a:noFill/>
                </a:ln>
                <a:solidFill>
                  <a:schemeClr val="tx1"/>
                </a:solidFill>
                <a:effectLst/>
                <a:uLnTx/>
                <a:uFillTx/>
                <a:latin typeface="+mn-lt"/>
                <a:ea typeface="+mn-ea"/>
                <a:cs typeface="+mn-cs"/>
              </a:rPr>
              <a:t>）其它可能导致安全事故的事件 </a:t>
            </a: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标题 1"/>
          <p:cNvSpPr>
            <a:spLocks noGrp="1"/>
          </p:cNvSpPr>
          <p:nvPr>
            <p:ph type="title"/>
          </p:nvPr>
        </p:nvSpPr>
        <p:spPr>
          <a:ln/>
        </p:spPr>
        <p:txBody>
          <a:bodyPr vert="horz" wrap="square" lIns="91440" tIns="45720" rIns="91440" bIns="45720" anchor="b"/>
          <a:p>
            <a:pPr eaLnBrk="1" hangingPunct="1"/>
            <a:r>
              <a:rPr lang="en-US" altLang="zh-CN" dirty="0"/>
              <a:t>10.3</a:t>
            </a:r>
            <a:r>
              <a:rPr lang="zh-CN" altLang="en-US" dirty="0"/>
              <a:t>事件报告制度</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3000" b="0" i="0" u="none" strike="noStrike" kern="1200" cap="none" spc="0" normalizeH="0" baseline="0" noProof="1" smtClean="0">
                <a:ln>
                  <a:noFill/>
                </a:ln>
                <a:solidFill>
                  <a:schemeClr val="tx1"/>
                </a:solidFill>
                <a:effectLst/>
                <a:uLnTx/>
                <a:uFillTx/>
                <a:latin typeface="+mn-lt"/>
                <a:ea typeface="+mn-ea"/>
                <a:cs typeface="+mn-cs"/>
              </a:rPr>
              <a:t>3.</a:t>
            </a:r>
            <a:r>
              <a:rPr kumimoji="0" lang="zh-CN" altLang="en-US" sz="3000" b="0" i="0" u="none" strike="noStrike" kern="1200" cap="none" spc="0" normalizeH="0" baseline="0" noProof="1" smtClean="0">
                <a:ln>
                  <a:noFill/>
                </a:ln>
                <a:solidFill>
                  <a:schemeClr val="tx1"/>
                </a:solidFill>
                <a:effectLst/>
                <a:uLnTx/>
                <a:uFillTx/>
                <a:latin typeface="+mn-lt"/>
                <a:ea typeface="+mn-ea"/>
                <a:cs typeface="+mn-cs"/>
              </a:rPr>
              <a:t>向谁报告事件</a:t>
            </a:r>
            <a:endParaRPr kumimoji="0" lang="en-US" altLang="zh-CN" sz="3000" b="0" i="0" u="none" strike="noStrike" kern="1200" cap="none" spc="0" normalizeH="0" baseline="0" noProof="1"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当用户发现系统的潜在威胁时，或者已经发现系统受到攻击或威胁时，应该把相关事件信息报告给以下可能的部门：</a:t>
            </a:r>
            <a:endParaRPr kumimoji="0" lang="en-US" altLang="zh-CN"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a:ln>
                  <a:noFill/>
                </a:ln>
                <a:solidFill>
                  <a:schemeClr val="tx1"/>
                </a:solidFill>
                <a:effectLst/>
                <a:uLnTx/>
                <a:uFillTx/>
                <a:latin typeface="+mn-lt"/>
                <a:ea typeface="+mn-ea"/>
                <a:cs typeface="+mn-cs"/>
              </a:rPr>
              <a:t>（</a:t>
            </a:r>
            <a:r>
              <a:rPr kumimoji="0" lang="en-US" altLang="zh-CN" sz="2000" b="0" i="0" u="none" strike="noStrike" kern="1200" cap="none" spc="0" normalizeH="0" baseline="0" noProof="1">
                <a:ln>
                  <a:noFill/>
                </a:ln>
                <a:solidFill>
                  <a:schemeClr val="tx1"/>
                </a:solidFill>
                <a:effectLst/>
                <a:uLnTx/>
                <a:uFillTx/>
                <a:latin typeface="+mn-lt"/>
                <a:ea typeface="+mn-ea"/>
                <a:cs typeface="+mn-cs"/>
              </a:rPr>
              <a:t>1</a:t>
            </a:r>
            <a:r>
              <a:rPr kumimoji="0" lang="zh-CN" altLang="en-US" sz="2000" b="0" i="0" u="none" strike="noStrike" kern="1200" cap="none" spc="0" normalizeH="0" baseline="0" noProof="1">
                <a:ln>
                  <a:noFill/>
                </a:ln>
                <a:solidFill>
                  <a:schemeClr val="tx1"/>
                </a:solidFill>
                <a:effectLst/>
                <a:uLnTx/>
                <a:uFillTx/>
                <a:latin typeface="+mn-lt"/>
                <a:ea typeface="+mn-ea"/>
                <a:cs typeface="+mn-cs"/>
              </a:rPr>
              <a:t>）单位主管部门；</a:t>
            </a:r>
            <a:endParaRPr kumimoji="0" lang="en-US" altLang="zh-CN" sz="2000" b="0" i="0" u="none" strike="noStrike" kern="1200" cap="none" spc="0" normalizeH="0" baseline="0" noProof="1">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a:ln>
                  <a:noFill/>
                </a:ln>
                <a:solidFill>
                  <a:schemeClr val="tx1"/>
                </a:solidFill>
                <a:effectLst/>
                <a:uLnTx/>
                <a:uFillTx/>
                <a:latin typeface="+mn-lt"/>
                <a:ea typeface="+mn-ea"/>
                <a:cs typeface="+mn-cs"/>
              </a:rPr>
              <a:t>（</a:t>
            </a:r>
            <a:r>
              <a:rPr kumimoji="0" lang="en-US" altLang="zh-CN" sz="2000" b="0" i="0" u="none" strike="noStrike" kern="1200" cap="none" spc="0" normalizeH="0" baseline="0" noProof="1">
                <a:ln>
                  <a:noFill/>
                </a:ln>
                <a:solidFill>
                  <a:schemeClr val="tx1"/>
                </a:solidFill>
                <a:effectLst/>
                <a:uLnTx/>
                <a:uFillTx/>
                <a:latin typeface="+mn-lt"/>
                <a:ea typeface="+mn-ea"/>
                <a:cs typeface="+mn-cs"/>
              </a:rPr>
              <a:t>2</a:t>
            </a:r>
            <a:r>
              <a:rPr kumimoji="0" lang="zh-CN" altLang="en-US" sz="2000" b="0" i="0" u="none" strike="noStrike" kern="1200" cap="none" spc="0" normalizeH="0" baseline="0" noProof="1">
                <a:ln>
                  <a:noFill/>
                </a:ln>
                <a:solidFill>
                  <a:schemeClr val="tx1"/>
                </a:solidFill>
                <a:effectLst/>
                <a:uLnTx/>
                <a:uFillTx/>
                <a:latin typeface="+mn-lt"/>
                <a:ea typeface="+mn-ea"/>
                <a:cs typeface="+mn-cs"/>
              </a:rPr>
              <a:t>）发出进攻的站点的根用户或邮件管理员；</a:t>
            </a:r>
            <a:endParaRPr kumimoji="0" lang="en-US" altLang="zh-CN" sz="2000" b="0" i="0" u="none" strike="noStrike" kern="1200" cap="none" spc="0" normalizeH="0" baseline="0" noProof="1">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a:ln>
                  <a:noFill/>
                </a:ln>
                <a:solidFill>
                  <a:schemeClr val="tx1"/>
                </a:solidFill>
                <a:effectLst/>
                <a:uLnTx/>
                <a:uFillTx/>
                <a:latin typeface="+mn-lt"/>
                <a:ea typeface="+mn-ea"/>
                <a:cs typeface="+mn-cs"/>
              </a:rPr>
              <a:t>（</a:t>
            </a:r>
            <a:r>
              <a:rPr kumimoji="0" lang="en-US" altLang="zh-CN" sz="2000" b="0" i="0" u="none" strike="noStrike" kern="1200" cap="none" spc="0" normalizeH="0" baseline="0" noProof="1">
                <a:ln>
                  <a:noFill/>
                </a:ln>
                <a:solidFill>
                  <a:schemeClr val="tx1"/>
                </a:solidFill>
                <a:effectLst/>
                <a:uLnTx/>
                <a:uFillTx/>
                <a:latin typeface="+mn-lt"/>
                <a:ea typeface="+mn-ea"/>
                <a:cs typeface="+mn-cs"/>
              </a:rPr>
              <a:t>3</a:t>
            </a:r>
            <a:r>
              <a:rPr kumimoji="0" lang="zh-CN" altLang="en-US" sz="2000" b="0" i="0" u="none" strike="noStrike" kern="1200" cap="none" spc="0" normalizeH="0" baseline="0" noProof="1">
                <a:ln>
                  <a:noFill/>
                </a:ln>
                <a:solidFill>
                  <a:schemeClr val="tx1"/>
                </a:solidFill>
                <a:effectLst/>
                <a:uLnTx/>
                <a:uFillTx/>
                <a:latin typeface="+mn-lt"/>
                <a:ea typeface="+mn-ea"/>
                <a:cs typeface="+mn-cs"/>
              </a:rPr>
              <a:t>）网络管理员；</a:t>
            </a:r>
            <a:endParaRPr kumimoji="0" lang="en-US" altLang="zh-CN" sz="2000" b="0" i="0" u="none" strike="noStrike" kern="1200" cap="none" spc="0" normalizeH="0" baseline="0" noProof="1">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a:ln>
                  <a:noFill/>
                </a:ln>
                <a:solidFill>
                  <a:schemeClr val="tx1"/>
                </a:solidFill>
                <a:effectLst/>
                <a:uLnTx/>
                <a:uFillTx/>
                <a:latin typeface="+mn-lt"/>
                <a:ea typeface="+mn-ea"/>
                <a:cs typeface="+mn-cs"/>
              </a:rPr>
              <a:t>（</a:t>
            </a:r>
            <a:r>
              <a:rPr kumimoji="0" lang="en-US" altLang="zh-CN" sz="2000" b="0" i="0" u="none" strike="noStrike" kern="1200" cap="none" spc="0" normalizeH="0" baseline="0" noProof="1">
                <a:ln>
                  <a:noFill/>
                </a:ln>
                <a:solidFill>
                  <a:schemeClr val="tx1"/>
                </a:solidFill>
                <a:effectLst/>
                <a:uLnTx/>
                <a:uFillTx/>
                <a:latin typeface="+mn-lt"/>
                <a:ea typeface="+mn-ea"/>
                <a:cs typeface="+mn-cs"/>
              </a:rPr>
              <a:t>4</a:t>
            </a:r>
            <a:r>
              <a:rPr kumimoji="0" lang="zh-CN" altLang="en-US" sz="2000" b="0" i="0" u="none" strike="noStrike" kern="1200" cap="none" spc="0" normalizeH="0" baseline="0" noProof="1">
                <a:ln>
                  <a:noFill/>
                </a:ln>
                <a:solidFill>
                  <a:schemeClr val="tx1"/>
                </a:solidFill>
                <a:effectLst/>
                <a:uLnTx/>
                <a:uFillTx/>
                <a:latin typeface="+mn-lt"/>
                <a:ea typeface="+mn-ea"/>
                <a:cs typeface="+mn-cs"/>
              </a:rPr>
              <a:t>）</a:t>
            </a:r>
            <a:r>
              <a:rPr kumimoji="0" lang="en-US" altLang="zh-CN" sz="2000" b="0" i="0" u="none" strike="noStrike" kern="1200" cap="none" spc="0" normalizeH="0" baseline="0" noProof="1">
                <a:ln>
                  <a:noFill/>
                </a:ln>
                <a:solidFill>
                  <a:schemeClr val="tx1"/>
                </a:solidFill>
                <a:effectLst/>
                <a:uLnTx/>
                <a:uFillTx/>
                <a:latin typeface="+mn-lt"/>
                <a:ea typeface="+mn-ea"/>
                <a:cs typeface="+mn-cs"/>
              </a:rPr>
              <a:t>ISP</a:t>
            </a:r>
            <a:r>
              <a:rPr kumimoji="0" lang="zh-CN" altLang="en-US" sz="2000" b="0" i="0" u="none" strike="noStrike" kern="1200" cap="none" spc="0" normalizeH="0" baseline="0" noProof="1">
                <a:ln>
                  <a:noFill/>
                </a:ln>
                <a:solidFill>
                  <a:schemeClr val="tx1"/>
                </a:solidFill>
                <a:effectLst/>
                <a:uLnTx/>
                <a:uFillTx/>
                <a:latin typeface="+mn-lt"/>
                <a:ea typeface="+mn-ea"/>
                <a:cs typeface="+mn-cs"/>
              </a:rPr>
              <a:t>运行中心；</a:t>
            </a:r>
            <a:endParaRPr kumimoji="0" lang="en-US" altLang="zh-CN" sz="2000" b="0" i="0" u="none" strike="noStrike" kern="1200" cap="none" spc="0" normalizeH="0" baseline="0" noProof="1">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a:ln>
                  <a:noFill/>
                </a:ln>
                <a:solidFill>
                  <a:schemeClr val="tx1"/>
                </a:solidFill>
                <a:effectLst/>
                <a:uLnTx/>
                <a:uFillTx/>
                <a:latin typeface="+mn-lt"/>
                <a:ea typeface="+mn-ea"/>
                <a:cs typeface="+mn-cs"/>
              </a:rPr>
              <a:t>（</a:t>
            </a:r>
            <a:r>
              <a:rPr kumimoji="0" lang="en-US" altLang="zh-CN" sz="2000" b="0" i="0" u="none" strike="noStrike" kern="1200" cap="none" spc="0" normalizeH="0" baseline="0" noProof="1">
                <a:ln>
                  <a:noFill/>
                </a:ln>
                <a:solidFill>
                  <a:schemeClr val="tx1"/>
                </a:solidFill>
                <a:effectLst/>
                <a:uLnTx/>
                <a:uFillTx/>
                <a:latin typeface="+mn-lt"/>
                <a:ea typeface="+mn-ea"/>
                <a:cs typeface="+mn-cs"/>
              </a:rPr>
              <a:t>5</a:t>
            </a:r>
            <a:r>
              <a:rPr kumimoji="0" lang="zh-CN" altLang="en-US" sz="2000" b="0" i="0" u="none" strike="noStrike" kern="1200" cap="none" spc="0" normalizeH="0" baseline="0" noProof="1">
                <a:ln>
                  <a:noFill/>
                </a:ln>
                <a:solidFill>
                  <a:schemeClr val="tx1"/>
                </a:solidFill>
                <a:effectLst/>
                <a:uLnTx/>
                <a:uFillTx/>
                <a:latin typeface="+mn-lt"/>
                <a:ea typeface="+mn-ea"/>
                <a:cs typeface="+mn-cs"/>
              </a:rPr>
              <a:t>）</a:t>
            </a:r>
            <a:r>
              <a:rPr kumimoji="0" lang="en-US" altLang="zh-CN" sz="2000" b="0" i="0" u="none" strike="noStrike" kern="1200" cap="none" spc="0" normalizeH="0" baseline="0" noProof="1">
                <a:ln>
                  <a:noFill/>
                </a:ln>
                <a:solidFill>
                  <a:schemeClr val="tx1"/>
                </a:solidFill>
                <a:effectLst/>
                <a:uLnTx/>
                <a:uFillTx/>
                <a:latin typeface="+mn-lt"/>
                <a:ea typeface="+mn-ea"/>
                <a:cs typeface="+mn-cs"/>
              </a:rPr>
              <a:t>Linux</a:t>
            </a:r>
            <a:r>
              <a:rPr kumimoji="0" lang="zh-CN" altLang="en-US" sz="2000" b="0" i="0" u="none" strike="noStrike" kern="1200" cap="none" spc="0" normalizeH="0" baseline="0" noProof="1">
                <a:ln>
                  <a:noFill/>
                </a:ln>
                <a:solidFill>
                  <a:schemeClr val="tx1"/>
                </a:solidFill>
                <a:effectLst/>
                <a:uLnTx/>
                <a:uFillTx/>
                <a:latin typeface="+mn-lt"/>
                <a:ea typeface="+mn-ea"/>
                <a:cs typeface="+mn-cs"/>
              </a:rPr>
              <a:t>发行商。</a:t>
            </a: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1"/>
          <p:cNvSpPr>
            <a:spLocks noGrp="1"/>
          </p:cNvSpPr>
          <p:nvPr>
            <p:ph type="title"/>
          </p:nvPr>
        </p:nvSpPr>
        <p:spPr>
          <a:ln/>
        </p:spPr>
        <p:txBody>
          <a:bodyPr vert="horz" wrap="square" lIns="91440" tIns="45720" rIns="91440" bIns="45720" anchor="b"/>
          <a:p>
            <a:pPr eaLnBrk="1" hangingPunct="1"/>
            <a:r>
              <a:rPr lang="en-US" altLang="zh-CN" dirty="0"/>
              <a:t>10.3</a:t>
            </a:r>
            <a:r>
              <a:rPr lang="zh-CN" altLang="en-US" dirty="0"/>
              <a:t>事件报告制度</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3000" b="0" i="0" u="none" strike="noStrike" kern="1200" cap="none" spc="0" normalizeH="0" baseline="0" noProof="1" smtClean="0">
                <a:ln>
                  <a:noFill/>
                </a:ln>
                <a:solidFill>
                  <a:schemeClr val="tx1"/>
                </a:solidFill>
                <a:effectLst/>
                <a:uLnTx/>
                <a:uFillTx/>
                <a:latin typeface="+mn-lt"/>
                <a:ea typeface="+mn-ea"/>
                <a:cs typeface="+mn-cs"/>
              </a:rPr>
              <a:t>4.</a:t>
            </a:r>
            <a:r>
              <a:rPr kumimoji="0" lang="zh-CN" altLang="en-US" sz="3000" b="0" i="0" u="none" strike="noStrike" kern="1200" cap="none" spc="0" normalizeH="0" baseline="0" noProof="1" smtClean="0">
                <a:ln>
                  <a:noFill/>
                </a:ln>
                <a:solidFill>
                  <a:schemeClr val="tx1"/>
                </a:solidFill>
                <a:effectLst/>
                <a:uLnTx/>
                <a:uFillTx/>
                <a:latin typeface="+mn-lt"/>
                <a:ea typeface="+mn-ea"/>
                <a:cs typeface="+mn-cs"/>
              </a:rPr>
              <a:t>事件报告应包含的信息</a:t>
            </a:r>
            <a:endParaRPr kumimoji="0" lang="en-US" altLang="zh-CN" sz="3000" b="0" i="0" u="none" strike="noStrike" kern="1200" cap="none" spc="0" normalizeH="0" baseline="0" noProof="1" smtClean="0">
              <a:ln>
                <a:noFill/>
              </a:ln>
              <a:solidFill>
                <a:schemeClr val="tx1"/>
              </a:solidFill>
              <a:effectLst/>
              <a:uLnTx/>
              <a:uFillTx/>
              <a:latin typeface="+mn-lt"/>
              <a:ea typeface="+mn-ea"/>
              <a:cs typeface="+mn-cs"/>
            </a:endParaRPr>
          </a:p>
          <a:p>
            <a:pPr marL="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事件报告内容应该包含能够帮助事件响应或分析部门追查问题所需的足够信息，但并不是说报告中包含的信息越多越好。</a:t>
            </a:r>
            <a:endParaRPr kumimoji="0" lang="en-US" altLang="zh-CN"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用户应该考虑所报告的信息是否含有隐私或是否会对自己的系统运行造成不便。</a:t>
            </a:r>
            <a:endParaRPr kumimoji="0" lang="en-US" altLang="zh-CN"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报告中可以包含用户的</a:t>
            </a: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E-mail</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地址、对攻击的描述、对日志文件格式的描述、自己如何检测到该攻击和希望联系人做什么等信息。</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但不能包含与自己业务相关的客户及密码等信息。</a:t>
            </a:r>
            <a:endParaRPr kumimoji="0" lang="zh-CN" altLang="en-US" sz="20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1"/>
          <p:cNvSpPr>
            <a:spLocks noGrp="1"/>
          </p:cNvSpPr>
          <p:nvPr>
            <p:ph type="title"/>
          </p:nvPr>
        </p:nvSpPr>
        <p:spPr>
          <a:ln/>
        </p:spPr>
        <p:txBody>
          <a:bodyPr vert="horz" wrap="square" lIns="91440" tIns="45720" rIns="91440" bIns="45720" anchor="b"/>
          <a:p>
            <a:pPr eaLnBrk="1" hangingPunct="1"/>
            <a:r>
              <a:rPr lang="en-US" altLang="zh-CN" dirty="0"/>
              <a:t>10.4 Linux</a:t>
            </a:r>
            <a:r>
              <a:rPr lang="zh-CN" altLang="en-US" dirty="0"/>
              <a:t>防火墙</a:t>
            </a:r>
            <a:endParaRPr lang="zh-CN" altLang="en-US" dirty="0"/>
          </a:p>
        </p:txBody>
      </p:sp>
      <p:sp>
        <p:nvSpPr>
          <p:cNvPr id="45058" name="内容占位符 2"/>
          <p:cNvSpPr>
            <a:spLocks noGrp="1"/>
          </p:cNvSpPr>
          <p:nvPr>
            <p:ph idx="1"/>
          </p:nvPr>
        </p:nvSpPr>
        <p:spPr>
          <a:xfrm>
            <a:off x="566738" y="1752600"/>
            <a:ext cx="8001000" cy="4340225"/>
          </a:xfrm>
          <a:ln/>
        </p:spPr>
        <p:txBody>
          <a:bodyPr vert="horz" wrap="square" lIns="91440" tIns="45720" rIns="91440" bIns="45720" anchor="t"/>
          <a:p>
            <a:pPr eaLnBrk="1" hangingPunct="1"/>
            <a:r>
              <a:rPr lang="" altLang="en-US" sz="1800" dirty="0"/>
              <a:t>防火墙是一个或一组设备或软件，在网络之间执行访问控制策略，是不同网络或网络安全域之间信息的唯一出入口。防火墙通过访问控制机制，确定哪些内部服务允许外部访问，以及允许哪些外部请求可以访问内部服务。</a:t>
            </a:r>
            <a:endParaRPr lang="" altLang="zh-CN" sz="1800" dirty="0"/>
          </a:p>
          <a:p>
            <a:pPr eaLnBrk="1" hangingPunct="1"/>
            <a:r>
              <a:rPr lang="" altLang="en-US" sz="1800" dirty="0"/>
              <a:t>防火墙虽有软件或硬件之分，但主要功能还是依据策略对外部请求进行过滤，成为公网与内网或本系统与外部之间的保护屏障。防火墙会监控每一个数据包并判断是否有相应的匹配策略规则，直到满足其中一条策略规则为止，而防火墙规则策略可以是基于来源地址、请求动作或协议来定制的，最终仅让合法的请求进入网中，其余的均被丢弃。</a:t>
            </a:r>
            <a:endParaRPr lang="" altLang="en-US" sz="1800" dirty="0"/>
          </a:p>
          <a:p>
            <a:pPr eaLnBrk="1" hangingPunct="1"/>
            <a:r>
              <a:rPr lang="" altLang="en-US" sz="1800" dirty="0"/>
              <a:t>本书介绍的系统均支持</a:t>
            </a:r>
            <a:r>
              <a:rPr lang="" altLang="zh-CN" sz="1800" dirty="0"/>
              <a:t>iptables</a:t>
            </a:r>
            <a:r>
              <a:rPr lang="" altLang="en-US" sz="1800" dirty="0"/>
              <a:t>、</a:t>
            </a:r>
            <a:r>
              <a:rPr lang="" altLang="zh-CN" sz="1800" dirty="0"/>
              <a:t>firewalld</a:t>
            </a:r>
            <a:r>
              <a:rPr lang="" altLang="en-US" sz="1800" dirty="0"/>
              <a:t>和</a:t>
            </a:r>
            <a:r>
              <a:rPr lang="" altLang="zh-CN" sz="1800" dirty="0"/>
              <a:t>ufw</a:t>
            </a:r>
            <a:r>
              <a:rPr lang="" altLang="en-US" sz="1800" dirty="0"/>
              <a:t>防火墙，用户可根据需要有选择的安装和使用它们。</a:t>
            </a:r>
            <a:endParaRPr lang="" altLang="en-US" sz="1800" dirty="0"/>
          </a:p>
          <a:p>
            <a:pPr eaLnBrk="1" hangingPunct="1"/>
            <a:r>
              <a:rPr lang="" altLang="en-US" sz="1800" dirty="0"/>
              <a:t>为了方便，很多用户（尤其学生用户）总是建议关闭防火墙，这是安全的隐患，应该开启防火墙以保护自己的系统。</a:t>
            </a:r>
            <a:endParaRPr lang="" altLang="zh-CN" sz="1800" dirty="0"/>
          </a:p>
          <a:p>
            <a:pPr eaLnBrk="1" hangingPunct="1"/>
            <a:r>
              <a:rPr lang="" altLang="en-US" sz="1800" dirty="0"/>
              <a:t>关于防火墙的知识、设置与使用方法，也是重要的学习和实践内容，不能因方便而忘记了安全。</a:t>
            </a:r>
            <a:endParaRPr lang="" altLang="en-US" sz="1800" dirty="0"/>
          </a:p>
          <a:p>
            <a:pPr eaLnBrk="1" hangingPunct="1"/>
            <a:endParaRPr lang="" altLang="en-US" sz="1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1"/>
          <p:cNvSpPr>
            <a:spLocks noGrp="1"/>
          </p:cNvSpPr>
          <p:nvPr>
            <p:ph type="title"/>
          </p:nvPr>
        </p:nvSpPr>
        <p:spPr>
          <a:ln/>
        </p:spPr>
        <p:txBody>
          <a:bodyPr vert="horz" wrap="square" lIns="91440" tIns="45720" rIns="91440" bIns="45720" anchor="b"/>
          <a:p>
            <a:pPr eaLnBrk="1" hangingPunct="1"/>
            <a:r>
              <a:rPr lang="en-US" altLang="zh-CN" dirty="0"/>
              <a:t>10.5 SELinux</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SELinux</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提供了一个可定制的安全策略，还提供很多用户层的库和工具，为系统的安全提供了保障。</a:t>
            </a:r>
            <a:endParaRPr kumimoji="0" lang="zh-CN" altLang="en-US" sz="20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000" b="0" i="0" u="none" strike="noStrike" kern="1200" cap="none" spc="0" normalizeH="0" baseline="0" noProof="1" smtClean="0">
                <a:ln>
                  <a:noFill/>
                </a:ln>
                <a:solidFill>
                  <a:schemeClr val="tx1"/>
                </a:solidFill>
                <a:effectLst/>
                <a:uLnTx/>
                <a:uFillTx/>
                <a:latin typeface="+mn-lt"/>
                <a:ea typeface="+mn-ea"/>
                <a:cs typeface="+mn-cs"/>
              </a:rPr>
              <a:t>SELinux</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的应用特点包括以下几方面。</a:t>
            </a:r>
            <a:endParaRPr kumimoji="0" lang="en-US" altLang="zh-CN" sz="2000" b="0" i="0" u="none" strike="noStrike" kern="1200" cap="none" spc="0" normalizeH="0" baseline="0" noProof="1" smtClean="0">
              <a:ln>
                <a:noFill/>
              </a:ln>
              <a:solidFill>
                <a:schemeClr val="tx1"/>
              </a:solidFill>
              <a:effectLst/>
              <a:uLnTx/>
              <a:uFillTx/>
              <a:latin typeface="+mn-lt"/>
              <a:ea typeface="+mn-ea"/>
              <a:cs typeface="+mn-cs"/>
            </a:endParaRPr>
          </a:p>
          <a:p>
            <a:pPr marL="504190" marR="0" lvl="0" indent="0" algn="l" defTabSz="914400" rtl="0" eaLnBrk="1" fontAlgn="base" latinLnBrk="0" hangingPunct="1">
              <a:lnSpc>
                <a:spcPct val="150000"/>
              </a:lnSpc>
              <a:spcBef>
                <a:spcPts val="0"/>
              </a:spcBef>
              <a:spcAft>
                <a:spcPct val="0"/>
              </a:spcAft>
              <a:buClr>
                <a:schemeClr val="accent2"/>
              </a:buClr>
              <a:buSzTx/>
              <a:buFont typeface="Wingdings" panose="05000000000000000000" pitchFamily="2" charset="2"/>
              <a:buChar char="n"/>
              <a:defRPr/>
            </a:pPr>
            <a:r>
              <a:rPr kumimoji="0" lang="zh-CN" altLang="en-US" sz="2000" b="0" i="0" u="none" strike="noStrike" kern="1200" cap="none" spc="0" normalizeH="0" baseline="0" noProof="1">
                <a:ln>
                  <a:noFill/>
                </a:ln>
                <a:solidFill>
                  <a:schemeClr val="tx1"/>
                </a:solidFill>
                <a:effectLst/>
                <a:uLnTx/>
                <a:uFillTx/>
                <a:latin typeface="+mn-lt"/>
                <a:ea typeface="+mn-ea"/>
                <a:cs typeface="+mn-cs"/>
              </a:rPr>
              <a:t>1. </a:t>
            </a:r>
            <a:r>
              <a:rPr kumimoji="0" lang="en-US" altLang="zh-CN" sz="2000" b="0" i="0" u="none" strike="noStrike" kern="1200" cap="none" spc="0" normalizeH="0" baseline="0" noProof="1">
                <a:ln>
                  <a:noFill/>
                </a:ln>
                <a:solidFill>
                  <a:schemeClr val="tx1"/>
                </a:solidFill>
                <a:effectLst/>
                <a:uLnTx/>
                <a:uFillTx/>
                <a:latin typeface="+mn-lt"/>
                <a:ea typeface="+mn-ea"/>
                <a:cs typeface="+mn-cs"/>
              </a:rPr>
              <a:t>MAC</a:t>
            </a:r>
            <a:r>
              <a:rPr kumimoji="0" lang="zh-CN" altLang="en-US" sz="2000" b="0" i="0" u="none" strike="noStrike" kern="1200" cap="none" spc="0" normalizeH="0" baseline="0" noProof="1">
                <a:ln>
                  <a:noFill/>
                </a:ln>
                <a:solidFill>
                  <a:schemeClr val="tx1"/>
                </a:solidFill>
                <a:effectLst/>
                <a:uLnTx/>
                <a:uFillTx/>
                <a:latin typeface="+mn-lt"/>
                <a:ea typeface="+mn-ea"/>
                <a:cs typeface="+mn-cs"/>
              </a:rPr>
              <a:t>强制性访问控制</a:t>
            </a:r>
            <a:endParaRPr kumimoji="0" lang="en-US" altLang="zh-CN" sz="2000" b="0" i="0" u="none" strike="noStrike" kern="1200" cap="none" spc="0" normalizeH="0" baseline="0" noProof="1">
              <a:ln>
                <a:noFill/>
              </a:ln>
              <a:solidFill>
                <a:schemeClr val="tx1"/>
              </a:solidFill>
              <a:effectLst/>
              <a:uLnTx/>
              <a:uFillTx/>
              <a:latin typeface="+mn-lt"/>
              <a:ea typeface="+mn-ea"/>
              <a:cs typeface="+mn-cs"/>
            </a:endParaRPr>
          </a:p>
          <a:p>
            <a:pPr marL="504190" marR="0" lvl="0" indent="0" algn="l" defTabSz="914400" rtl="0" eaLnBrk="1" fontAlgn="base" latinLnBrk="0" hangingPunct="1">
              <a:lnSpc>
                <a:spcPct val="150000"/>
              </a:lnSpc>
              <a:spcBef>
                <a:spcPts val="0"/>
              </a:spcBef>
              <a:spcAft>
                <a:spcPct val="0"/>
              </a:spcAft>
              <a:buClr>
                <a:schemeClr val="accent2"/>
              </a:buClr>
              <a:buSzTx/>
              <a:buFont typeface="Wingdings" panose="05000000000000000000" pitchFamily="2" charset="2"/>
              <a:buChar char="n"/>
              <a:defRPr/>
            </a:pPr>
            <a:r>
              <a:rPr kumimoji="0" lang="zh-CN" altLang="en-US" sz="2000" b="0" i="0" u="none" strike="noStrike" kern="1200" cap="none" spc="0" normalizeH="0" baseline="0" noProof="1">
                <a:ln>
                  <a:noFill/>
                </a:ln>
                <a:solidFill>
                  <a:schemeClr val="tx1"/>
                </a:solidFill>
                <a:effectLst/>
                <a:uLnTx/>
                <a:uFillTx/>
                <a:latin typeface="+mn-lt"/>
                <a:ea typeface="+mn-ea"/>
                <a:cs typeface="+mn-cs"/>
              </a:rPr>
              <a:t>2.</a:t>
            </a:r>
            <a:r>
              <a:rPr kumimoji="0" lang="en-US" altLang="zh-CN" sz="2000" b="0" i="0" u="none" strike="noStrike" kern="1200" cap="none" spc="0" normalizeH="0" baseline="0" noProof="1">
                <a:ln>
                  <a:noFill/>
                </a:ln>
                <a:solidFill>
                  <a:schemeClr val="tx1"/>
                </a:solidFill>
                <a:effectLst/>
                <a:uLnTx/>
                <a:uFillTx/>
                <a:latin typeface="+mn-lt"/>
                <a:ea typeface="+mn-ea"/>
                <a:cs typeface="+mn-cs"/>
              </a:rPr>
              <a:t> TE</a:t>
            </a:r>
            <a:r>
              <a:rPr kumimoji="0" lang="zh-CN" altLang="en-US" sz="2000" b="0" i="0" u="none" strike="noStrike" kern="1200" cap="none" spc="0" normalizeH="0" baseline="0" noProof="1">
                <a:ln>
                  <a:noFill/>
                </a:ln>
                <a:solidFill>
                  <a:schemeClr val="tx1"/>
                </a:solidFill>
                <a:effectLst/>
                <a:uLnTx/>
                <a:uFillTx/>
                <a:latin typeface="+mn-lt"/>
                <a:ea typeface="+mn-ea"/>
                <a:cs typeface="+mn-cs"/>
              </a:rPr>
              <a:t>（</a:t>
            </a:r>
            <a:r>
              <a:rPr kumimoji="0" lang="en-US" altLang="zh-CN" sz="2000" b="0" i="0" u="none" strike="noStrike" kern="1200" cap="none" spc="0" normalizeH="0" baseline="0" noProof="1">
                <a:ln>
                  <a:noFill/>
                </a:ln>
                <a:solidFill>
                  <a:schemeClr val="tx1"/>
                </a:solidFill>
                <a:effectLst/>
                <a:uLnTx/>
                <a:uFillTx/>
                <a:latin typeface="+mn-lt"/>
                <a:ea typeface="+mn-ea"/>
                <a:cs typeface="+mn-cs"/>
              </a:rPr>
              <a:t>Type Enforcement</a:t>
            </a:r>
            <a:r>
              <a:rPr kumimoji="0" lang="zh-CN" altLang="en-US" sz="2000" b="0" i="0" u="none" strike="noStrike" kern="1200" cap="none" spc="0" normalizeH="0" baseline="0" noProof="1">
                <a:ln>
                  <a:noFill/>
                </a:ln>
                <a:solidFill>
                  <a:schemeClr val="tx1"/>
                </a:solidFill>
                <a:effectLst/>
                <a:uLnTx/>
                <a:uFillTx/>
                <a:latin typeface="+mn-lt"/>
                <a:ea typeface="+mn-ea"/>
                <a:cs typeface="+mn-cs"/>
              </a:rPr>
              <a:t>）类型强制</a:t>
            </a:r>
            <a:endParaRPr kumimoji="0" lang="en-US" altLang="zh-CN" sz="2000" b="0" i="0" u="none" strike="noStrike" kern="1200" cap="none" spc="0" normalizeH="0" baseline="0" noProof="1">
              <a:ln>
                <a:noFill/>
              </a:ln>
              <a:solidFill>
                <a:schemeClr val="tx1"/>
              </a:solidFill>
              <a:effectLst/>
              <a:uLnTx/>
              <a:uFillTx/>
              <a:latin typeface="+mn-lt"/>
              <a:ea typeface="+mn-ea"/>
              <a:cs typeface="+mn-cs"/>
            </a:endParaRPr>
          </a:p>
          <a:p>
            <a:pPr marL="504190" marR="0" lvl="0" indent="0" algn="l" defTabSz="914400" rtl="0" eaLnBrk="1" fontAlgn="base" latinLnBrk="0" hangingPunct="1">
              <a:lnSpc>
                <a:spcPct val="150000"/>
              </a:lnSpc>
              <a:spcBef>
                <a:spcPts val="0"/>
              </a:spcBef>
              <a:spcAft>
                <a:spcPct val="0"/>
              </a:spcAft>
              <a:buClr>
                <a:schemeClr val="accent2"/>
              </a:buClr>
              <a:buSzTx/>
              <a:buFont typeface="Wingdings" panose="05000000000000000000" pitchFamily="2" charset="2"/>
              <a:buChar char="n"/>
              <a:defRPr/>
            </a:pPr>
            <a:r>
              <a:rPr kumimoji="0" lang="zh-CN" altLang="en-US" sz="2000" b="0" i="0" u="none" strike="noStrike" kern="1200" cap="none" spc="0" normalizeH="0" baseline="0" noProof="1">
                <a:ln>
                  <a:noFill/>
                </a:ln>
                <a:solidFill>
                  <a:schemeClr val="tx1"/>
                </a:solidFill>
                <a:effectLst/>
                <a:uLnTx/>
                <a:uFillTx/>
                <a:latin typeface="+mn-lt"/>
                <a:ea typeface="+mn-ea"/>
                <a:cs typeface="+mn-cs"/>
              </a:rPr>
              <a:t>3.</a:t>
            </a:r>
            <a:r>
              <a:rPr kumimoji="0" lang="en-US" altLang="zh-CN" sz="2000" b="0" i="0" u="none" strike="noStrike" kern="1200" cap="none" spc="0" normalizeH="0" baseline="0" noProof="1">
                <a:ln>
                  <a:noFill/>
                </a:ln>
                <a:solidFill>
                  <a:schemeClr val="tx1"/>
                </a:solidFill>
                <a:effectLst/>
                <a:uLnTx/>
                <a:uFillTx/>
                <a:latin typeface="+mn-lt"/>
                <a:ea typeface="+mn-ea"/>
                <a:cs typeface="+mn-cs"/>
              </a:rPr>
              <a:t> RBAC</a:t>
            </a:r>
            <a:r>
              <a:rPr kumimoji="0" lang="zh-CN" altLang="en-US" sz="2000" b="0" i="0" u="none" strike="noStrike" kern="1200" cap="none" spc="0" normalizeH="0" baseline="0" noProof="1">
                <a:ln>
                  <a:noFill/>
                </a:ln>
                <a:solidFill>
                  <a:schemeClr val="tx1"/>
                </a:solidFill>
                <a:effectLst/>
                <a:uLnTx/>
                <a:uFillTx/>
                <a:latin typeface="+mn-lt"/>
                <a:ea typeface="+mn-ea"/>
                <a:cs typeface="+mn-cs"/>
              </a:rPr>
              <a:t>（</a:t>
            </a:r>
            <a:r>
              <a:rPr kumimoji="0" lang="en-US" altLang="zh-CN" sz="2000" b="0" i="0" u="none" strike="noStrike" kern="1200" cap="none" spc="0" normalizeH="0" baseline="0" noProof="1">
                <a:ln>
                  <a:noFill/>
                </a:ln>
                <a:solidFill>
                  <a:schemeClr val="tx1"/>
                </a:solidFill>
                <a:effectLst/>
                <a:uLnTx/>
                <a:uFillTx/>
                <a:latin typeface="+mn-lt"/>
                <a:ea typeface="+mn-ea"/>
                <a:cs typeface="+mn-cs"/>
              </a:rPr>
              <a:t>Role-Base Access Control</a:t>
            </a:r>
            <a:r>
              <a:rPr kumimoji="0" lang="zh-CN" altLang="en-US" sz="2000" b="0" i="0" u="none" strike="noStrike" kern="1200" cap="none" spc="0" normalizeH="0" baseline="0" noProof="1">
                <a:ln>
                  <a:noFill/>
                </a:ln>
                <a:solidFill>
                  <a:schemeClr val="tx1"/>
                </a:solidFill>
                <a:effectLst/>
                <a:uLnTx/>
                <a:uFillTx/>
                <a:latin typeface="+mn-lt"/>
                <a:ea typeface="+mn-ea"/>
                <a:cs typeface="+mn-cs"/>
              </a:rPr>
              <a:t>）基于角色的访问控制 </a:t>
            </a:r>
            <a:endParaRPr kumimoji="0" lang="en-US" altLang="zh-CN" sz="2000" b="0" i="0" u="none" strike="noStrike" kern="1200" cap="none" spc="0" normalizeH="0" baseline="0" noProof="1">
              <a:ln>
                <a:noFill/>
              </a:ln>
              <a:solidFill>
                <a:schemeClr val="tx1"/>
              </a:solidFill>
              <a:effectLst/>
              <a:uLnTx/>
              <a:uFillTx/>
              <a:latin typeface="+mn-lt"/>
              <a:ea typeface="+mn-ea"/>
              <a:cs typeface="+mn-cs"/>
            </a:endParaRPr>
          </a:p>
          <a:p>
            <a:pPr marL="504190" marR="0" lvl="0" indent="0" algn="l" defTabSz="914400" rtl="0" eaLnBrk="1" fontAlgn="base" latinLnBrk="0" hangingPunct="1">
              <a:lnSpc>
                <a:spcPct val="150000"/>
              </a:lnSpc>
              <a:spcBef>
                <a:spcPts val="0"/>
              </a:spcBef>
              <a:spcAft>
                <a:spcPct val="0"/>
              </a:spcAft>
              <a:buClr>
                <a:schemeClr val="accent2"/>
              </a:buClr>
              <a:buSzTx/>
              <a:buFont typeface="Wingdings" panose="05000000000000000000" pitchFamily="2" charset="2"/>
              <a:buChar char="n"/>
              <a:defRPr/>
            </a:pPr>
            <a:r>
              <a:rPr kumimoji="0" lang="zh-CN" altLang="en-US" sz="2000" b="0" i="0" u="none" strike="noStrike" kern="1200" cap="none" spc="0" normalizeH="0" baseline="0" noProof="1">
                <a:ln>
                  <a:noFill/>
                </a:ln>
                <a:solidFill>
                  <a:schemeClr val="tx1"/>
                </a:solidFill>
                <a:effectLst/>
                <a:uLnTx/>
                <a:uFillTx/>
                <a:latin typeface="+mn-lt"/>
                <a:ea typeface="+mn-ea"/>
                <a:cs typeface="+mn-cs"/>
              </a:rPr>
              <a:t>4. 安全上下文（</a:t>
            </a:r>
            <a:r>
              <a:rPr kumimoji="0" lang="en-US" altLang="zh-CN" sz="2000" b="0" i="0" u="none" strike="noStrike" kern="1200" cap="none" spc="0" normalizeH="0" baseline="0" noProof="1">
                <a:ln>
                  <a:noFill/>
                </a:ln>
                <a:solidFill>
                  <a:schemeClr val="tx1"/>
                </a:solidFill>
                <a:effectLst/>
                <a:uLnTx/>
                <a:uFillTx/>
                <a:latin typeface="+mn-lt"/>
                <a:ea typeface="+mn-ea"/>
                <a:cs typeface="+mn-cs"/>
              </a:rPr>
              <a:t>Security Context</a:t>
            </a:r>
            <a:r>
              <a:rPr kumimoji="0" lang="zh-CN" altLang="en-US" sz="2000" b="0" i="0" u="none" strike="noStrike" kern="1200" cap="none" spc="0" normalizeH="0" baseline="0" noProof="1" smtClean="0">
                <a:ln>
                  <a:noFill/>
                </a:ln>
                <a:solidFill>
                  <a:schemeClr val="tx1"/>
                </a:solidFill>
                <a:effectLst/>
                <a:uLnTx/>
                <a:uFillTx/>
                <a:latin typeface="+mn-lt"/>
                <a:ea typeface="+mn-ea"/>
                <a:cs typeface="+mn-cs"/>
              </a:rPr>
              <a:t>）</a:t>
            </a:r>
            <a:endParaRPr kumimoji="0" lang="en-US" altLang="zh-CN" sz="20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1"/>
          <p:cNvSpPr>
            <a:spLocks noGrp="1"/>
          </p:cNvSpPr>
          <p:nvPr>
            <p:ph type="title"/>
          </p:nvPr>
        </p:nvSpPr>
        <p:spPr>
          <a:ln/>
        </p:spPr>
        <p:txBody>
          <a:bodyPr vert="horz" wrap="square" lIns="91440" tIns="45720" rIns="91440" bIns="45720" anchor="b"/>
          <a:p>
            <a:pPr eaLnBrk="1" hangingPunct="1"/>
            <a:r>
              <a:rPr lang="zh-CN" altLang="en-US" sz="3600">
                <a:ln>
                  <a:noFill/>
                </a:ln>
                <a:solidFill>
                  <a:schemeClr val="tx1"/>
                </a:solidFill>
                <a:effectLst/>
                <a:uLnTx/>
                <a:uFillTx/>
                <a:latin typeface="+mn-lt"/>
                <a:ea typeface="+mn-ea"/>
                <a:cs typeface="+mn-cs"/>
                <a:sym typeface="+mn-ea"/>
              </a:rPr>
              <a:t>10</a:t>
            </a:r>
            <a:r>
              <a:rPr lang="zh-CN" altLang="en-US" sz="3600" smtClean="0">
                <a:ln>
                  <a:noFill/>
                </a:ln>
                <a:solidFill>
                  <a:schemeClr val="tx1"/>
                </a:solidFill>
                <a:effectLst/>
                <a:uLnTx/>
                <a:uFillTx/>
                <a:latin typeface="+mn-lt"/>
                <a:ea typeface="+mn-ea"/>
                <a:cs typeface="+mn-cs"/>
                <a:sym typeface="+mn-ea"/>
              </a:rPr>
              <a:t>.</a:t>
            </a:r>
            <a:r>
              <a:rPr lang="en-US" altLang="zh-CN" sz="3600" smtClean="0">
                <a:ln>
                  <a:noFill/>
                </a:ln>
                <a:solidFill>
                  <a:schemeClr val="tx1"/>
                </a:solidFill>
                <a:effectLst/>
                <a:uLnTx/>
                <a:uFillTx/>
                <a:latin typeface="+mn-lt"/>
                <a:ea typeface="+mn-ea"/>
                <a:cs typeface="+mn-cs"/>
                <a:sym typeface="+mn-ea"/>
              </a:rPr>
              <a:t>5</a:t>
            </a:r>
            <a:r>
              <a:rPr lang="zh-CN" altLang="en-US" sz="3600" smtClean="0">
                <a:ln>
                  <a:noFill/>
                </a:ln>
                <a:solidFill>
                  <a:schemeClr val="tx1"/>
                </a:solidFill>
                <a:effectLst/>
                <a:uLnTx/>
                <a:uFillTx/>
                <a:latin typeface="+mn-lt"/>
                <a:ea typeface="+mn-ea"/>
                <a:cs typeface="+mn-cs"/>
                <a:sym typeface="+mn-ea"/>
              </a:rPr>
              <a:t>.1</a:t>
            </a:r>
            <a:r>
              <a:rPr lang="en-US" altLang="zh-CN" sz="3600" smtClean="0">
                <a:ln>
                  <a:noFill/>
                </a:ln>
                <a:solidFill>
                  <a:schemeClr val="tx1"/>
                </a:solidFill>
                <a:effectLst/>
                <a:uLnTx/>
                <a:uFillTx/>
                <a:latin typeface="+mn-lt"/>
                <a:ea typeface="+mn-ea"/>
                <a:cs typeface="+mn-cs"/>
                <a:sym typeface="+mn-ea"/>
              </a:rPr>
              <a:t>SELinux</a:t>
            </a:r>
            <a:r>
              <a:rPr lang="zh-CN" altLang="en-US" sz="3600" smtClean="0">
                <a:ln>
                  <a:noFill/>
                </a:ln>
                <a:solidFill>
                  <a:schemeClr val="tx1"/>
                </a:solidFill>
                <a:effectLst/>
                <a:uLnTx/>
                <a:uFillTx/>
                <a:latin typeface="+mn-lt"/>
                <a:ea typeface="+mn-ea"/>
                <a:cs typeface="+mn-cs"/>
                <a:sym typeface="+mn-ea"/>
              </a:rPr>
              <a:t>中的安全类型和角色</a:t>
            </a:r>
            <a:endParaRPr lang="zh-CN" altLang="en-US" sz="3600"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1.类型</a:t>
            </a:r>
            <a:endParaRPr kumimoji="0" lang="zh-CN" altLang="en-US" sz="28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2.角色</a:t>
            </a:r>
            <a:endParaRPr kumimoji="0" lang="zh-CN" altLang="en-US" sz="28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3.</a:t>
            </a:r>
            <a:r>
              <a:rPr kumimoji="0" lang="en-US" altLang="zh-CN" sz="2800" b="0" i="0" u="none" strike="noStrike" kern="1200" cap="none" spc="0" normalizeH="0" baseline="0" noProof="1" smtClean="0">
                <a:ln>
                  <a:noFill/>
                </a:ln>
                <a:solidFill>
                  <a:schemeClr val="tx1"/>
                </a:solidFill>
                <a:effectLst/>
                <a:uLnTx/>
                <a:uFillTx/>
                <a:latin typeface="+mn-lt"/>
                <a:ea typeface="+mn-ea"/>
                <a:cs typeface="+mn-cs"/>
              </a:rPr>
              <a:t> SELinux</a:t>
            </a: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中的用户</a:t>
            </a:r>
            <a:endParaRPr kumimoji="0" lang="en-US" altLang="zh-CN" sz="2800" b="0" i="0" u="none" strike="noStrike" kern="1200" cap="none" spc="0" normalizeH="0" baseline="0" noProof="1" smtClean="0">
              <a:ln>
                <a:noFill/>
              </a:ln>
              <a:solidFill>
                <a:schemeClr val="tx1"/>
              </a:solidFill>
              <a:effectLst/>
              <a:uLnTx/>
              <a:uFillTx/>
              <a:latin typeface="+mn-lt"/>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1"/>
          <p:cNvSpPr>
            <a:spLocks noGrp="1"/>
          </p:cNvSpPr>
          <p:nvPr>
            <p:ph type="title"/>
          </p:nvPr>
        </p:nvSpPr>
        <p:spPr>
          <a:ln/>
        </p:spPr>
        <p:txBody>
          <a:bodyPr vert="horz" wrap="square" lIns="91440" tIns="45720" rIns="91440" bIns="45720" anchor="b"/>
          <a:p>
            <a:pPr eaLnBrk="1" hangingPunct="1"/>
            <a:r>
              <a:rPr lang="en-US" altLang="zh-CN" dirty="0"/>
              <a:t>1.</a:t>
            </a:r>
            <a:r>
              <a:rPr lang="zh-CN" altLang="en-US" dirty="0"/>
              <a:t>类型</a:t>
            </a:r>
            <a:endParaRPr lang="zh-CN" altLang="en-US" dirty="0"/>
          </a:p>
        </p:txBody>
      </p:sp>
      <p:sp>
        <p:nvSpPr>
          <p:cNvPr id="48130" name="内容占位符 2"/>
          <p:cNvSpPr>
            <a:spLocks noGrp="1"/>
          </p:cNvSpPr>
          <p:nvPr>
            <p:ph idx="1"/>
          </p:nvPr>
        </p:nvSpPr>
        <p:spPr>
          <a:ln/>
        </p:spPr>
        <p:txBody>
          <a:bodyPr vert="horz" wrap="square" lIns="91440" tIns="45720" rIns="91440" bIns="45720" anchor="t"/>
          <a:p>
            <a:pPr indent="0" algn="just" eaLnBrk="1" hangingPunct="1">
              <a:spcBef>
                <a:spcPct val="0"/>
              </a:spcBef>
              <a:buChar char="u"/>
            </a:pPr>
            <a:r>
              <a:rPr lang="zh-CN" altLang="en-US" sz="2000" dirty="0"/>
              <a:t>在</a:t>
            </a:r>
            <a:r>
              <a:rPr lang="en-US" altLang="zh-CN" sz="2000" dirty="0"/>
              <a:t>SELinux</a:t>
            </a:r>
            <a:r>
              <a:rPr lang="zh-CN" altLang="en-US" sz="2000" dirty="0"/>
              <a:t>中，类型标识符是安全上下文的主要组成部分，当一个类型与执行的进程关联时，一个进程的类型通常被称为一个“域”或“域类型”。</a:t>
            </a:r>
            <a:endParaRPr lang="en-US" altLang="zh-CN" sz="2000" dirty="0"/>
          </a:p>
          <a:p>
            <a:pPr indent="0" algn="just" eaLnBrk="1" hangingPunct="1">
              <a:spcBef>
                <a:spcPct val="0"/>
              </a:spcBef>
              <a:buChar char="u"/>
            </a:pPr>
            <a:r>
              <a:rPr lang="zh-CN" altLang="en-US" sz="2000" dirty="0"/>
              <a:t>类型（组）主要是用来将主体与客体划分为不同的组，而组的每个主体和系统中的客体定义了一个类型；</a:t>
            </a:r>
            <a:endParaRPr lang="zh-CN" altLang="en-US" sz="2000" dirty="0"/>
          </a:p>
          <a:p>
            <a:pPr indent="0" algn="just" eaLnBrk="1" hangingPunct="1">
              <a:spcBef>
                <a:spcPct val="0"/>
              </a:spcBef>
              <a:buChar char="u"/>
            </a:pPr>
            <a:r>
              <a:rPr lang="zh-CN" altLang="en-US" sz="2000" dirty="0"/>
              <a:t>类型为进程运行提供最低的权限环境。域或安全上下文是一个进程允许操作的列表，决定一个进程可以对哪种类型进行操作。</a:t>
            </a:r>
            <a:endParaRPr lang="en-US" altLang="zh-CN" sz="2000" dirty="0"/>
          </a:p>
          <a:p>
            <a:pPr indent="0" algn="just" eaLnBrk="1" hangingPunct="1">
              <a:spcBef>
                <a:spcPct val="0"/>
              </a:spcBef>
              <a:buChar char="u"/>
            </a:pPr>
            <a:r>
              <a:rPr lang="zh-CN" altLang="en-US" sz="2000" dirty="0"/>
              <a:t>常见的类型有</a:t>
            </a:r>
            <a:r>
              <a:rPr lang="en-US" altLang="zh-CN" sz="2000" dirty="0"/>
              <a:t>sysadm_t</a:t>
            </a:r>
            <a:r>
              <a:rPr lang="zh-CN" altLang="en-US" sz="2000" dirty="0"/>
              <a:t>（具有特权的管理角色和用户域类型）、</a:t>
            </a:r>
            <a:r>
              <a:rPr lang="en-US" altLang="zh-CN" sz="2000" dirty="0"/>
              <a:t>user_t</a:t>
            </a:r>
            <a:r>
              <a:rPr lang="zh-CN" altLang="en-US" sz="2000" dirty="0"/>
              <a:t>（普通用户类型）、</a:t>
            </a:r>
            <a:r>
              <a:rPr lang="en-US" altLang="zh-CN" sz="2000" dirty="0"/>
              <a:t>staff_t</a:t>
            </a:r>
            <a:r>
              <a:rPr lang="zh-CN" altLang="en-US" sz="2000" dirty="0"/>
              <a:t>（特权用户的非信任域类型）和</a:t>
            </a:r>
            <a:r>
              <a:rPr lang="en-US" altLang="zh-CN" sz="2000" dirty="0"/>
              <a:t>unconfined_t</a:t>
            </a:r>
            <a:r>
              <a:rPr lang="zh-CN" altLang="en-US" sz="2000" dirty="0"/>
              <a:t>（非制定类型）。</a:t>
            </a:r>
            <a:endParaRPr lang="zh-CN" altLang="en-US" sz="2000" dirty="0"/>
          </a:p>
          <a:p>
            <a:pPr indent="0" algn="just" eaLnBrk="1" hangingPunct="1">
              <a:spcBef>
                <a:spcPct val="0"/>
              </a:spcBef>
              <a:buChar char="u"/>
            </a:pPr>
            <a:r>
              <a:rPr lang="zh-CN" altLang="en-US" sz="2000" dirty="0"/>
              <a:t>对于网络服务等，比如</a:t>
            </a:r>
            <a:r>
              <a:rPr lang="en-US" altLang="zh-CN" sz="2000" dirty="0"/>
              <a:t>httpd</a:t>
            </a:r>
            <a:r>
              <a:rPr lang="zh-CN" altLang="en-US" sz="2000" dirty="0"/>
              <a:t>和</a:t>
            </a:r>
            <a:r>
              <a:rPr lang="en-US" altLang="zh-CN" sz="2000" dirty="0"/>
              <a:t>squid</a:t>
            </a:r>
            <a:r>
              <a:rPr lang="zh-CN" altLang="en-US" sz="2000" dirty="0"/>
              <a:t>等，还有</a:t>
            </a:r>
            <a:r>
              <a:rPr lang="en-US" altLang="zh-CN" sz="2000" dirty="0"/>
              <a:t>httpd_t</a:t>
            </a:r>
            <a:r>
              <a:rPr lang="zh-CN" altLang="en-US" sz="2000" dirty="0"/>
              <a:t>和</a:t>
            </a:r>
            <a:r>
              <a:rPr lang="en-US" altLang="zh-CN" sz="2000" dirty="0"/>
              <a:t>squid_t</a:t>
            </a:r>
            <a:r>
              <a:rPr lang="zh-CN" altLang="en-US" sz="2000" dirty="0"/>
              <a:t>等类型。</a:t>
            </a:r>
            <a:endParaRPr lang="zh-CN" altLang="en-US"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1"/>
          <p:cNvSpPr>
            <a:spLocks noGrp="1"/>
          </p:cNvSpPr>
          <p:nvPr>
            <p:ph type="title"/>
          </p:nvPr>
        </p:nvSpPr>
        <p:spPr>
          <a:ln/>
        </p:spPr>
        <p:txBody>
          <a:bodyPr vert="horz" wrap="square" lIns="91440" tIns="45720" rIns="91440" bIns="45720" anchor="b"/>
          <a:p>
            <a:pPr eaLnBrk="1" hangingPunct="1"/>
            <a:r>
              <a:rPr lang="en-US" altLang="zh-CN" dirty="0"/>
              <a:t>2.</a:t>
            </a:r>
            <a:r>
              <a:rPr lang="zh-CN" altLang="en-US" dirty="0"/>
              <a:t>角色</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SELinux</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提供了一种依赖于类型强制基于角色的访问控制，角色用于组域类型和限制域类型与用户之间的关系。</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SELinux</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中的每个用户关联一个或多个角色，使用角色和用户，</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RBAC</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特性允许有效地定义和管理最终授予</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Linux</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用户的特权。</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）文件与目录的角色，通常是</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object_r</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）程序（进程）的角色，通常是</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system_r</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）用户角色，在</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targeted</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策略环境中用户的角色一般为</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system_r</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1"/>
          <p:cNvSpPr>
            <a:spLocks noGrp="1"/>
          </p:cNvSpPr>
          <p:nvPr>
            <p:ph type="title"/>
          </p:nvPr>
        </p:nvSpPr>
        <p:spPr>
          <a:ln/>
        </p:spPr>
        <p:txBody>
          <a:bodyPr vert="horz" wrap="square" lIns="91440" tIns="45720" rIns="91440" bIns="45720" anchor="b"/>
          <a:p>
            <a:pPr eaLnBrk="1" hangingPunct="1"/>
            <a:r>
              <a:rPr lang="en-US" altLang="zh-CN" dirty="0"/>
              <a:t>3. SELinux</a:t>
            </a:r>
            <a:r>
              <a:rPr lang="zh-CN" altLang="en-US" dirty="0"/>
              <a:t>中的用户</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SELinux</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中的用户（</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User Identity</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）类似</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Linux</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系统中的</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UID</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，主要提供身份识别，是安全上下文中的一部分。</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在启用</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SELinux</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的系统上，</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SELinux</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用于定义用户权力的模型和已有的</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UNIX</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用户模型是共存的。</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46990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在</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SELinux</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中还分配了角色的用户称为定义用户，这种用户有三种：</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root</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：用来与传统</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UNIX</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的</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root</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用户标识的上下文兼容。</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system_u</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：开机过程中系统进程的预设，或者说是分配给系统进程的用户标识。</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just"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user_u</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：普通用户标识。</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1"/>
          <p:cNvSpPr>
            <a:spLocks noGrp="1"/>
          </p:cNvSpPr>
          <p:nvPr>
            <p:ph type="title"/>
          </p:nvPr>
        </p:nvSpPr>
        <p:spPr>
          <a:ln/>
        </p:spPr>
        <p:txBody>
          <a:bodyPr vert="horz" wrap="square" lIns="91440" tIns="45720" rIns="91440" bIns="45720" anchor="b"/>
          <a:p>
            <a:pPr eaLnBrk="1" hangingPunct="1"/>
            <a:r>
              <a:rPr lang="zh-CN" altLang="en-US">
                <a:ln>
                  <a:noFill/>
                </a:ln>
                <a:solidFill>
                  <a:schemeClr val="tx1"/>
                </a:solidFill>
                <a:effectLst/>
                <a:uLnTx/>
                <a:uFillTx/>
                <a:latin typeface="+mn-lt"/>
                <a:ea typeface="+mn-ea"/>
                <a:cs typeface="+mn-cs"/>
                <a:sym typeface="+mn-ea"/>
              </a:rPr>
              <a:t>10</a:t>
            </a:r>
            <a:r>
              <a:rPr lang="zh-CN" altLang="en-US" smtClean="0">
                <a:ln>
                  <a:noFill/>
                </a:ln>
                <a:solidFill>
                  <a:schemeClr val="tx1"/>
                </a:solidFill>
                <a:effectLst/>
                <a:uLnTx/>
                <a:uFillTx/>
                <a:latin typeface="+mn-lt"/>
                <a:ea typeface="+mn-ea"/>
                <a:cs typeface="+mn-cs"/>
                <a:sym typeface="+mn-ea"/>
              </a:rPr>
              <a:t>.</a:t>
            </a:r>
            <a:r>
              <a:rPr lang="en-US" altLang="zh-CN" smtClean="0">
                <a:ln>
                  <a:noFill/>
                </a:ln>
                <a:solidFill>
                  <a:schemeClr val="tx1"/>
                </a:solidFill>
                <a:effectLst/>
                <a:uLnTx/>
                <a:uFillTx/>
                <a:latin typeface="+mn-lt"/>
                <a:ea typeface="+mn-ea"/>
                <a:cs typeface="+mn-cs"/>
                <a:sym typeface="+mn-ea"/>
              </a:rPr>
              <a:t>5</a:t>
            </a:r>
            <a:r>
              <a:rPr lang="zh-CN" altLang="en-US" smtClean="0">
                <a:ln>
                  <a:noFill/>
                </a:ln>
                <a:solidFill>
                  <a:schemeClr val="tx1"/>
                </a:solidFill>
                <a:effectLst/>
                <a:uLnTx/>
                <a:uFillTx/>
                <a:latin typeface="+mn-lt"/>
                <a:ea typeface="+mn-ea"/>
                <a:cs typeface="+mn-cs"/>
                <a:sym typeface="+mn-ea"/>
              </a:rPr>
              <a:t>.</a:t>
            </a:r>
            <a:r>
              <a:rPr lang="en-US" altLang="zh-CN" smtClean="0">
                <a:ln>
                  <a:noFill/>
                </a:ln>
                <a:solidFill>
                  <a:schemeClr val="tx1"/>
                </a:solidFill>
                <a:effectLst/>
                <a:uLnTx/>
                <a:uFillTx/>
                <a:latin typeface="+mn-lt"/>
                <a:ea typeface="+mn-ea"/>
                <a:cs typeface="+mn-cs"/>
                <a:sym typeface="+mn-ea"/>
              </a:rPr>
              <a:t>2 SELinux</a:t>
            </a:r>
            <a:r>
              <a:rPr lang="zh-CN" altLang="en-US" smtClean="0">
                <a:ln>
                  <a:noFill/>
                </a:ln>
                <a:solidFill>
                  <a:schemeClr val="tx1"/>
                </a:solidFill>
                <a:effectLst/>
                <a:uLnTx/>
                <a:uFillTx/>
                <a:latin typeface="+mn-lt"/>
                <a:ea typeface="+mn-ea"/>
                <a:cs typeface="+mn-cs"/>
                <a:sym typeface="+mn-ea"/>
              </a:rPr>
              <a:t>安全上下文管理</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ts val="0"/>
              </a:spcBef>
              <a:spcAft>
                <a:spcPts val="600"/>
              </a:spcAft>
              <a:buClr>
                <a:schemeClr val="accent2"/>
              </a:buClr>
              <a:buSzTx/>
              <a:buFont typeface="Wingdings" panose="05000000000000000000" pitchFamily="2" charset="2"/>
              <a:buChar char="o"/>
              <a:defRPr/>
            </a:pP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1. 查看安全上下文命令</a:t>
            </a:r>
            <a:endParaRPr kumimoji="0" lang="zh-CN" altLang="en-US" sz="28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ts val="0"/>
              </a:spcBef>
              <a:spcAft>
                <a:spcPts val="600"/>
              </a:spcAft>
              <a:buClr>
                <a:schemeClr val="accent2"/>
              </a:buClr>
              <a:buSzTx/>
              <a:buFont typeface="Wingdings" panose="05000000000000000000" pitchFamily="2" charset="2"/>
              <a:buChar char="o"/>
              <a:defRPr/>
            </a:pP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2. </a:t>
            </a:r>
            <a:r>
              <a:rPr kumimoji="0" lang="en-US" altLang="zh-CN" sz="2800" b="0" i="0" u="none" strike="noStrike" kern="1200" cap="none" spc="0" normalizeH="0" baseline="0" noProof="1" smtClean="0">
                <a:ln>
                  <a:noFill/>
                </a:ln>
                <a:solidFill>
                  <a:schemeClr val="tx1"/>
                </a:solidFill>
                <a:effectLst/>
                <a:uLnTx/>
                <a:uFillTx/>
                <a:latin typeface="+mn-lt"/>
                <a:ea typeface="+mn-ea"/>
                <a:cs typeface="+mn-cs"/>
              </a:rPr>
              <a:t>SELinux</a:t>
            </a: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策略查询</a:t>
            </a:r>
            <a:endParaRPr kumimoji="0" lang="zh-CN" altLang="en-US" sz="28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ts val="0"/>
              </a:spcBef>
              <a:spcAft>
                <a:spcPts val="600"/>
              </a:spcAft>
              <a:buClr>
                <a:schemeClr val="accent2"/>
              </a:buClr>
              <a:buSzTx/>
              <a:buFont typeface="Wingdings" panose="05000000000000000000" pitchFamily="2" charset="2"/>
              <a:buChar char="o"/>
              <a:defRPr/>
            </a:pP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3. 安全上下文管理</a:t>
            </a:r>
            <a:endParaRPr kumimoji="0" lang="zh-CN" altLang="en-US" sz="28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ts val="0"/>
              </a:spcBef>
              <a:spcAft>
                <a:spcPts val="600"/>
              </a:spcAft>
              <a:buClr>
                <a:schemeClr val="accent2"/>
              </a:buClr>
              <a:buSzTx/>
              <a:buFont typeface="Wingdings" panose="05000000000000000000" pitchFamily="2" charset="2"/>
              <a:buChar char="o"/>
              <a:defRPr/>
            </a:pP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4.</a:t>
            </a:r>
            <a:r>
              <a:rPr kumimoji="0" lang="fi-FI" altLang="zh-CN" sz="2800" b="0" i="0" u="none" strike="noStrike" kern="1200" cap="none" spc="0" normalizeH="0" baseline="0" noProof="1" smtClean="0">
                <a:ln>
                  <a:noFill/>
                </a:ln>
                <a:solidFill>
                  <a:schemeClr val="tx1"/>
                </a:solidFill>
                <a:effectLst/>
                <a:uLnTx/>
                <a:uFillTx/>
                <a:latin typeface="+mn-lt"/>
                <a:ea typeface="+mn-ea"/>
                <a:cs typeface="+mn-cs"/>
              </a:rPr>
              <a:t> SELinux</a:t>
            </a:r>
            <a:r>
              <a:rPr kumimoji="0" lang="zh-CN" altLang="fi-FI" sz="2800" b="0" i="0" u="none" strike="noStrike" kern="1200" cap="none" spc="0" normalizeH="0" baseline="0" noProof="1" smtClean="0">
                <a:ln>
                  <a:noFill/>
                </a:ln>
                <a:solidFill>
                  <a:schemeClr val="tx1"/>
                </a:solidFill>
                <a:effectLst/>
                <a:uLnTx/>
                <a:uFillTx/>
                <a:latin typeface="+mn-lt"/>
                <a:ea typeface="+mn-ea"/>
                <a:cs typeface="+mn-cs"/>
              </a:rPr>
              <a:t>策略管理工具</a:t>
            </a:r>
            <a:endParaRPr kumimoji="0" lang="zh-CN" altLang="fi-FI" sz="28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ts val="0"/>
              </a:spcBef>
              <a:spcAft>
                <a:spcPts val="600"/>
              </a:spcAft>
              <a:buClr>
                <a:schemeClr val="accent2"/>
              </a:buClr>
              <a:buSzTx/>
              <a:buFont typeface="Wingdings" panose="05000000000000000000" pitchFamily="2" charset="2"/>
              <a:buChar char="o"/>
              <a:defRPr/>
            </a:pP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5</a:t>
            </a:r>
            <a:r>
              <a:rPr kumimoji="0" lang="en-US" altLang="zh-CN" sz="2800" b="0" i="0" u="none" strike="noStrike" kern="1200" cap="none" spc="0" normalizeH="0" baseline="0" noProof="1" smtClean="0">
                <a:ln>
                  <a:noFill/>
                </a:ln>
                <a:solidFill>
                  <a:schemeClr val="tx1"/>
                </a:solidFill>
                <a:effectLst/>
                <a:uLnTx/>
                <a:uFillTx/>
                <a:latin typeface="+mn-lt"/>
                <a:ea typeface="+mn-ea"/>
                <a:cs typeface="+mn-cs"/>
              </a:rPr>
              <a:t>. </a:t>
            </a: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网络服务所使用的</a:t>
            </a:r>
            <a:r>
              <a:rPr kumimoji="0" lang="en-US" altLang="zh-CN" sz="2800" b="0" i="0" u="none" strike="noStrike" kern="1200" cap="none" spc="0" normalizeH="0" baseline="0" noProof="1" smtClean="0">
                <a:ln>
                  <a:noFill/>
                </a:ln>
                <a:solidFill>
                  <a:schemeClr val="tx1"/>
                </a:solidFill>
                <a:effectLst/>
                <a:uLnTx/>
                <a:uFillTx/>
                <a:latin typeface="+mn-lt"/>
                <a:ea typeface="+mn-ea"/>
                <a:cs typeface="+mn-cs"/>
              </a:rPr>
              <a:t>SELinux</a:t>
            </a: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文件类型</a:t>
            </a:r>
            <a:endParaRPr kumimoji="0" lang="zh-CN" altLang="en-US" sz="2800" b="0" i="0" u="none" strike="noStrike" kern="1200" cap="none" spc="0" normalizeH="0" baseline="0" noProof="1"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ts val="0"/>
              </a:spcBef>
              <a:spcAft>
                <a:spcPts val="600"/>
              </a:spcAft>
              <a:buClr>
                <a:schemeClr val="accent2"/>
              </a:buClr>
              <a:buSzTx/>
              <a:buFont typeface="Wingdings" panose="05000000000000000000" pitchFamily="2" charset="2"/>
              <a:buChar char="o"/>
              <a:defRPr/>
            </a:pP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6.</a:t>
            </a:r>
            <a:r>
              <a:rPr kumimoji="0" lang="en-US" altLang="zh-CN" sz="2800" b="0" i="0" u="none" strike="noStrike" kern="1200" cap="none" spc="0" normalizeH="0" baseline="0" noProof="1" smtClean="0">
                <a:ln>
                  <a:noFill/>
                </a:ln>
                <a:solidFill>
                  <a:schemeClr val="tx1"/>
                </a:solidFill>
                <a:effectLst/>
                <a:uLnTx/>
                <a:uFillTx/>
                <a:latin typeface="+mn-lt"/>
                <a:ea typeface="+mn-ea"/>
                <a:cs typeface="+mn-cs"/>
              </a:rPr>
              <a:t> SELinux</a:t>
            </a:r>
            <a:r>
              <a:rPr kumimoji="0" lang="zh-CN" altLang="en-US" sz="2800" b="0" i="0" u="none" strike="noStrike" kern="1200" cap="none" spc="0" normalizeH="0" baseline="0" noProof="1" smtClean="0">
                <a:ln>
                  <a:noFill/>
                </a:ln>
                <a:solidFill>
                  <a:schemeClr val="tx1"/>
                </a:solidFill>
                <a:effectLst/>
                <a:uLnTx/>
                <a:uFillTx/>
                <a:latin typeface="+mn-lt"/>
                <a:ea typeface="+mn-ea"/>
                <a:cs typeface="+mn-cs"/>
              </a:rPr>
              <a:t>文件类型处理</a:t>
            </a:r>
            <a:endParaRPr kumimoji="0" lang="en-US" altLang="zh-CN" sz="2800" b="0" i="0" u="none" strike="noStrike" kern="1200" cap="none" spc="0" normalizeH="0" baseline="0" noProof="1" smtClean="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a:ln/>
        </p:spPr>
        <p:txBody>
          <a:bodyPr vert="horz" wrap="square" lIns="91440" tIns="45720" rIns="91440" bIns="45720" anchor="b"/>
          <a:p>
            <a:pPr eaLnBrk="1" hangingPunct="1"/>
            <a:r>
              <a:rPr lang="en-US" altLang="zh-CN" dirty="0"/>
              <a:t>3.</a:t>
            </a:r>
            <a:r>
              <a:rPr lang="zh-CN" altLang="en-US" dirty="0"/>
              <a:t>电子欺骗</a:t>
            </a:r>
            <a:endParaRPr lang="zh-CN" altLang="en-US" dirty="0"/>
          </a:p>
        </p:txBody>
      </p:sp>
      <p:sp>
        <p:nvSpPr>
          <p:cNvPr id="8194" name="内容占位符 2"/>
          <p:cNvSpPr>
            <a:spLocks noGrp="1"/>
          </p:cNvSpPr>
          <p:nvPr>
            <p:ph idx="1"/>
          </p:nvPr>
        </p:nvSpPr>
        <p:spPr>
          <a:ln/>
        </p:spPr>
        <p:txBody>
          <a:bodyPr vert="horz" wrap="square" lIns="91440" tIns="45720" rIns="91440" bIns="45720" anchor="t"/>
          <a:p>
            <a:pPr indent="0" algn="just" eaLnBrk="1" hangingPunct="1">
              <a:lnSpc>
                <a:spcPct val="200000"/>
              </a:lnSpc>
              <a:spcBef>
                <a:spcPct val="0"/>
              </a:spcBef>
              <a:buChar char="u"/>
            </a:pPr>
            <a:r>
              <a:rPr lang="en-US" altLang="en-US" sz="2000" dirty="0"/>
              <a:t>在网络中还有一些组织或个人采取欺骗的方法装扮为其他个人或伪装成网络公司，使用别人的访问权以谋取不正当的利益。</a:t>
            </a:r>
            <a:endParaRPr lang="en-US" altLang="en-US" sz="2000" dirty="0"/>
          </a:p>
          <a:p>
            <a:pPr indent="0" algn="just" eaLnBrk="1" hangingPunct="1">
              <a:lnSpc>
                <a:spcPct val="200000"/>
              </a:lnSpc>
              <a:spcBef>
                <a:spcPct val="0"/>
              </a:spcBef>
              <a:buChar char="u"/>
            </a:pPr>
            <a:r>
              <a:rPr lang="en-US" altLang="en-US" sz="2000" dirty="0"/>
              <a:t>在网络上伪装后向其他用户发出呼叫，并在适当的时候要求用户输入口令以窃取密码或有用信息，</a:t>
            </a:r>
            <a:endParaRPr lang="en-US" altLang="en-US" sz="2000" dirty="0"/>
          </a:p>
          <a:p>
            <a:pPr indent="0" algn="just" eaLnBrk="1" hangingPunct="1">
              <a:lnSpc>
                <a:spcPct val="200000"/>
              </a:lnSpc>
              <a:spcBef>
                <a:spcPct val="0"/>
              </a:spcBef>
              <a:buChar char="u"/>
            </a:pPr>
            <a:r>
              <a:rPr lang="en-US" altLang="en-US" sz="2000" dirty="0"/>
              <a:t>用网络上的主机冒充他人主机的身份，将用户信息送往错误的机器。</a:t>
            </a:r>
            <a:endParaRPr lang="en-US" altLang="en-US"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1"/>
          <p:cNvSpPr>
            <a:spLocks noGrp="1"/>
          </p:cNvSpPr>
          <p:nvPr>
            <p:ph type="title"/>
          </p:nvPr>
        </p:nvSpPr>
        <p:spPr>
          <a:ln/>
        </p:spPr>
        <p:txBody>
          <a:bodyPr vert="horz" wrap="square" lIns="91440" tIns="45720" rIns="91440" bIns="45720" anchor="b"/>
          <a:p>
            <a:pPr eaLnBrk="1" hangingPunct="1"/>
            <a:r>
              <a:rPr lang="en-US" altLang="zh-CN" dirty="0"/>
              <a:t>1.</a:t>
            </a:r>
            <a:r>
              <a:rPr lang="zh-CN" altLang="en-US" dirty="0"/>
              <a:t>查看安全上下文命令</a:t>
            </a:r>
            <a:endParaRPr lang="zh-CN" altLang="en-US" dirty="0"/>
          </a:p>
        </p:txBody>
      </p:sp>
      <p:sp>
        <p:nvSpPr>
          <p:cNvPr id="3" name="内容占位符 2"/>
          <p:cNvSpPr>
            <a:spLocks noGrp="1"/>
          </p:cNvSpPr>
          <p:nvPr>
            <p:ph idx="1"/>
          </p:nvPr>
        </p:nvSpPr>
        <p:spPr>
          <a:xfrm>
            <a:off x="395288" y="1773238"/>
            <a:ext cx="8001000" cy="4267200"/>
          </a:xfrm>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）检查文件与目录的安全上下文</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假设</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vsftpd</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和</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httpd</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软件包已安装。若没安装，请先安装</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ls -</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dZ</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/home /</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var</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/ftp /</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var</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/www 	#</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查看</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var</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/ftp</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和</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var</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/www</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的安全上下文</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927100" marR="0" lvl="1"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en-US" altLang="zh-CN" sz="1730" b="0" i="0" u="none" strike="noStrike" kern="1200" cap="none" spc="0" normalizeH="0" baseline="0" noProof="0" dirty="0" smtClean="0">
                <a:ln>
                  <a:noFill/>
                </a:ln>
                <a:solidFill>
                  <a:schemeClr val="tx1"/>
                </a:solidFill>
                <a:effectLst/>
                <a:uLnTx/>
                <a:uFillTx/>
                <a:latin typeface="+mn-lt"/>
                <a:ea typeface="+mn-ea"/>
                <a:cs typeface="+mn-cs"/>
              </a:rPr>
              <a:t>system_u:object_r:home_root_t:s0 /home</a:t>
            </a:r>
            <a:endParaRPr kumimoji="0" lang="en-US" altLang="zh-CN" sz="1730" b="0" i="0" u="none" strike="noStrike" kern="1200" cap="none" spc="0" normalizeH="0" baseline="0" noProof="0" dirty="0" smtClean="0">
              <a:ln>
                <a:noFill/>
              </a:ln>
              <a:solidFill>
                <a:schemeClr val="tx1"/>
              </a:solidFill>
              <a:effectLst/>
              <a:uLnTx/>
              <a:uFillTx/>
              <a:latin typeface="+mn-lt"/>
              <a:ea typeface="+mn-ea"/>
              <a:cs typeface="+mn-cs"/>
            </a:endParaRPr>
          </a:p>
          <a:p>
            <a:pPr marL="927100" marR="0" lvl="1"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en-US" altLang="zh-CN" sz="1730" b="0" i="0" u="none" strike="noStrike" kern="1200" cap="none" spc="0" normalizeH="0" baseline="0" noProof="0" dirty="0" smtClean="0">
                <a:ln>
                  <a:noFill/>
                </a:ln>
                <a:solidFill>
                  <a:schemeClr val="tx1"/>
                </a:solidFill>
                <a:effectLst/>
                <a:uLnTx/>
                <a:uFillTx/>
                <a:latin typeface="+mn-lt"/>
                <a:ea typeface="+mn-ea"/>
                <a:cs typeface="+mn-cs"/>
              </a:rPr>
              <a:t>system_u:object_r:public_content_t:s0 /</a:t>
            </a:r>
            <a:r>
              <a:rPr kumimoji="0" lang="en-US" altLang="zh-CN" sz="1730" b="0" i="0" u="none" strike="noStrike" kern="1200" cap="none" spc="0" normalizeH="0" baseline="0" noProof="0" dirty="0" err="1" smtClean="0">
                <a:ln>
                  <a:noFill/>
                </a:ln>
                <a:solidFill>
                  <a:schemeClr val="tx1"/>
                </a:solidFill>
                <a:effectLst/>
                <a:uLnTx/>
                <a:uFillTx/>
                <a:latin typeface="+mn-lt"/>
                <a:ea typeface="+mn-ea"/>
                <a:cs typeface="+mn-cs"/>
              </a:rPr>
              <a:t>var</a:t>
            </a:r>
            <a:r>
              <a:rPr kumimoji="0" lang="en-US" altLang="zh-CN" sz="1730" b="0" i="0" u="none" strike="noStrike" kern="1200" cap="none" spc="0" normalizeH="0" baseline="0" noProof="0" dirty="0" smtClean="0">
                <a:ln>
                  <a:noFill/>
                </a:ln>
                <a:solidFill>
                  <a:schemeClr val="tx1"/>
                </a:solidFill>
                <a:effectLst/>
                <a:uLnTx/>
                <a:uFillTx/>
                <a:latin typeface="+mn-lt"/>
                <a:ea typeface="+mn-ea"/>
                <a:cs typeface="+mn-cs"/>
              </a:rPr>
              <a:t>/ftp</a:t>
            </a:r>
            <a:endParaRPr kumimoji="0" lang="en-US" altLang="zh-CN" sz="1730" b="0" i="0" u="none" strike="noStrike" kern="1200" cap="none" spc="0" normalizeH="0" baseline="0" noProof="0" dirty="0" smtClean="0">
              <a:ln>
                <a:noFill/>
              </a:ln>
              <a:solidFill>
                <a:schemeClr val="tx1"/>
              </a:solidFill>
              <a:effectLst/>
              <a:uLnTx/>
              <a:uFillTx/>
              <a:latin typeface="+mn-lt"/>
              <a:ea typeface="+mn-ea"/>
              <a:cs typeface="+mn-cs"/>
            </a:endParaRPr>
          </a:p>
          <a:p>
            <a:pPr marL="927100" marR="0" lvl="1"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en-US" altLang="zh-CN" sz="1730" b="0" i="0" u="none" strike="noStrike" kern="1200" cap="none" spc="0" normalizeH="0" baseline="0" noProof="0" dirty="0" smtClean="0">
                <a:ln>
                  <a:noFill/>
                </a:ln>
                <a:solidFill>
                  <a:schemeClr val="tx1"/>
                </a:solidFill>
                <a:effectLst/>
                <a:uLnTx/>
                <a:uFillTx/>
                <a:latin typeface="+mn-lt"/>
                <a:ea typeface="+mn-ea"/>
                <a:cs typeface="+mn-cs"/>
              </a:rPr>
              <a:t>system_u:object_r:httpd_sys_content_t:s0 /</a:t>
            </a:r>
            <a:r>
              <a:rPr kumimoji="0" lang="en-US" altLang="zh-CN" sz="1730" b="0" i="0" u="none" strike="noStrike" kern="1200" cap="none" spc="0" normalizeH="0" baseline="0" noProof="0" dirty="0" err="1" smtClean="0">
                <a:ln>
                  <a:noFill/>
                </a:ln>
                <a:solidFill>
                  <a:schemeClr val="tx1"/>
                </a:solidFill>
                <a:effectLst/>
                <a:uLnTx/>
                <a:uFillTx/>
                <a:latin typeface="+mn-lt"/>
                <a:ea typeface="+mn-ea"/>
                <a:cs typeface="+mn-cs"/>
              </a:rPr>
              <a:t>var</a:t>
            </a:r>
            <a:r>
              <a:rPr kumimoji="0" lang="en-US" altLang="zh-CN" sz="1730" b="0" i="0" u="none" strike="noStrike" kern="1200" cap="none" spc="0" normalizeH="0" baseline="0" noProof="0" dirty="0" smtClean="0">
                <a:ln>
                  <a:noFill/>
                </a:ln>
                <a:solidFill>
                  <a:schemeClr val="tx1"/>
                </a:solidFill>
                <a:effectLst/>
                <a:uLnTx/>
                <a:uFillTx/>
                <a:latin typeface="+mn-lt"/>
                <a:ea typeface="+mn-ea"/>
                <a:cs typeface="+mn-cs"/>
              </a:rPr>
              <a:t>/www</a:t>
            </a:r>
            <a:endParaRPr kumimoji="0" lang="en-US" altLang="zh-CN" sz="173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1"/>
          <p:cNvSpPr>
            <a:spLocks noGrp="1"/>
          </p:cNvSpPr>
          <p:nvPr>
            <p:ph type="title"/>
          </p:nvPr>
        </p:nvSpPr>
        <p:spPr>
          <a:ln/>
        </p:spPr>
        <p:txBody>
          <a:bodyPr vert="horz" wrap="square" lIns="91440" tIns="45720" rIns="91440" bIns="45720" anchor="b"/>
          <a:p>
            <a:pPr eaLnBrk="1" hangingPunct="1"/>
            <a:r>
              <a:rPr lang="en-US" altLang="zh-CN" dirty="0"/>
              <a:t>1.</a:t>
            </a:r>
            <a:r>
              <a:rPr lang="zh-CN" altLang="en-US" dirty="0"/>
              <a:t>查看安全上下文命令</a:t>
            </a:r>
            <a:endParaRPr lang="zh-CN" altLang="en-US" dirty="0"/>
          </a:p>
        </p:txBody>
      </p:sp>
      <p:sp>
        <p:nvSpPr>
          <p:cNvPr id="3" name="内容占位符 2"/>
          <p:cNvSpPr>
            <a:spLocks noGrp="1"/>
          </p:cNvSpPr>
          <p:nvPr>
            <p:ph idx="1"/>
          </p:nvPr>
        </p:nvSpPr>
        <p:spPr>
          <a:xfrm>
            <a:off x="425450" y="1752600"/>
            <a:ext cx="8142288" cy="4267200"/>
          </a:xfrm>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）检查进程的安全上下文</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假设</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vsftpd</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和</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httpd</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服务已启动，若没有启动，请先启动</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ps</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eZ</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grep</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-E '((ftp)|(http))d'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查看</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named</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和</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vsftpd</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的安全上下文</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16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1600" b="0" i="0" u="none" strike="noStrike" kern="1200" cap="none" spc="0" normalizeH="0" baseline="0" noProof="0" dirty="0">
                <a:ln>
                  <a:noFill/>
                </a:ln>
                <a:solidFill>
                  <a:schemeClr val="tx1"/>
                </a:solidFill>
                <a:effectLst/>
                <a:uLnTx/>
                <a:uFillTx/>
                <a:latin typeface="+mn-lt"/>
                <a:ea typeface="+mn-ea"/>
                <a:cs typeface="+mn-cs"/>
              </a:rPr>
              <a:t>system_u:system_r:httpd_t:s0       940 ?        00:00:02 </a:t>
            </a:r>
            <a:r>
              <a:rPr kumimoji="0" lang="en-US" altLang="zh-CN" sz="1600" b="0" i="0" u="none" strike="noStrike" kern="1200" cap="none" spc="0" normalizeH="0" baseline="0" noProof="0" dirty="0" err="1">
                <a:ln>
                  <a:noFill/>
                </a:ln>
                <a:solidFill>
                  <a:schemeClr val="tx1"/>
                </a:solidFill>
                <a:effectLst/>
                <a:uLnTx/>
                <a:uFillTx/>
                <a:latin typeface="+mn-lt"/>
                <a:ea typeface="+mn-ea"/>
                <a:cs typeface="+mn-cs"/>
              </a:rPr>
              <a:t>php</a:t>
            </a:r>
            <a:r>
              <a:rPr kumimoji="0" lang="en-US" altLang="zh-CN" sz="1600" b="0" i="0" u="none" strike="noStrike" kern="1200" cap="none" spc="0" normalizeH="0" baseline="0" noProof="0" dirty="0">
                <a:ln>
                  <a:noFill/>
                </a:ln>
                <a:solidFill>
                  <a:schemeClr val="tx1"/>
                </a:solidFill>
                <a:effectLst/>
                <a:uLnTx/>
                <a:uFillTx/>
                <a:latin typeface="+mn-lt"/>
                <a:ea typeface="+mn-ea"/>
                <a:cs typeface="+mn-cs"/>
              </a:rPr>
              <a:t>-fpm</a:t>
            </a:r>
            <a:endParaRPr kumimoji="0" lang="en-US" altLang="zh-CN" sz="1600" b="0" i="0" u="none" strike="noStrike" kern="1200" cap="none" spc="0" normalizeH="0" baseline="0" noProof="0" dirty="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    system_u:system_r:ftpd_t:s0-s0:c0.c1023 952 ?   00:00:00 </a:t>
            </a:r>
            <a:r>
              <a:rPr kumimoji="0" lang="en-US" altLang="zh-CN" sz="1600" b="0" i="0" u="none" strike="noStrike" kern="1200" cap="none" spc="0" normalizeH="0" baseline="0" noProof="0" dirty="0" err="1">
                <a:ln>
                  <a:noFill/>
                </a:ln>
                <a:solidFill>
                  <a:schemeClr val="tx1"/>
                </a:solidFill>
                <a:effectLst/>
                <a:uLnTx/>
                <a:uFillTx/>
                <a:latin typeface="+mn-lt"/>
                <a:ea typeface="+mn-ea"/>
                <a:cs typeface="+mn-cs"/>
              </a:rPr>
              <a:t>vsftpd</a:t>
            </a:r>
            <a:endParaRPr kumimoji="0" lang="en-US" altLang="zh-CN" sz="1600" b="0" i="0" u="none" strike="noStrike" kern="1200" cap="none" spc="0" normalizeH="0" baseline="0" noProof="0" dirty="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en-US" altLang="zh-CN" sz="1600" b="0" i="0" u="none" strike="noStrike" kern="1200" cap="none" spc="0" normalizeH="0" baseline="0" noProof="0" dirty="0">
                <a:ln>
                  <a:noFill/>
                </a:ln>
                <a:solidFill>
                  <a:schemeClr val="tx1"/>
                </a:solidFill>
                <a:effectLst/>
                <a:uLnTx/>
                <a:uFillTx/>
                <a:latin typeface="+mn-lt"/>
                <a:ea typeface="+mn-ea"/>
                <a:cs typeface="+mn-cs"/>
              </a:rPr>
              <a:t>    system_u:system_r:httpd_t:s0      1101 ?        00:00:00 </a:t>
            </a:r>
            <a:r>
              <a:rPr kumimoji="0" lang="en-US" altLang="zh-CN" sz="1600" b="0" i="0" u="none" strike="noStrike" kern="1200" cap="none" spc="0" normalizeH="0" baseline="0" noProof="0" dirty="0" err="1">
                <a:ln>
                  <a:noFill/>
                </a:ln>
                <a:solidFill>
                  <a:schemeClr val="tx1"/>
                </a:solidFill>
                <a:effectLst/>
                <a:uLnTx/>
                <a:uFillTx/>
                <a:latin typeface="+mn-lt"/>
                <a:ea typeface="+mn-ea"/>
                <a:cs typeface="+mn-cs"/>
              </a:rPr>
              <a:t>nginx</a:t>
            </a:r>
            <a:endParaRPr kumimoji="0" lang="zh-CN" alt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1"/>
          <p:cNvSpPr>
            <a:spLocks noGrp="1"/>
          </p:cNvSpPr>
          <p:nvPr>
            <p:ph type="title"/>
          </p:nvPr>
        </p:nvSpPr>
        <p:spPr>
          <a:ln/>
        </p:spPr>
        <p:txBody>
          <a:bodyPr vert="horz" wrap="square" lIns="91440" tIns="45720" rIns="91440" bIns="45720" anchor="b"/>
          <a:p>
            <a:pPr eaLnBrk="1" hangingPunct="1"/>
            <a:r>
              <a:rPr lang="en-US" altLang="zh-CN" dirty="0"/>
              <a:t>1.</a:t>
            </a:r>
            <a:r>
              <a:rPr lang="zh-CN" altLang="en-US" dirty="0"/>
              <a:t>查看安全上下文命令</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）检查账号的安全上下文</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id -Z	</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查看当前用户的安全上下文</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unconfined_u:unconfined_r:unconfined_t:s0-s0:c0.c1023</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1"/>
          <p:cNvSpPr>
            <a:spLocks noGrp="1"/>
          </p:cNvSpPr>
          <p:nvPr>
            <p:ph type="title"/>
          </p:nvPr>
        </p:nvSpPr>
        <p:spPr>
          <a:ln/>
        </p:spPr>
        <p:txBody>
          <a:bodyPr vert="horz" wrap="square" lIns="91440" tIns="45720" rIns="91440" bIns="45720" anchor="b"/>
          <a:p>
            <a:pPr eaLnBrk="1" hangingPunct="1"/>
            <a:r>
              <a:rPr lang="en-US" altLang="zh-CN" dirty="0"/>
              <a:t>2. SELinux</a:t>
            </a:r>
            <a:r>
              <a:rPr lang="zh-CN" altLang="en-US" dirty="0"/>
              <a:t>策略查询</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查询与</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SELinux</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策略相关的信息可使用</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seinfo</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，其常用法为：</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seinfo</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hvx</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 -b -r -t -u --all] </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其中</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hvx</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为选项，其它为功能</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h</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-v</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-x</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，分别表示帮助、冗余信息和扩展信息</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a --attribute</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：属性；</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-b, --bool</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：布尔变量</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r, --role</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：角色；</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-t, --type</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：类型</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u, --user</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：用户。</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示例如下：</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seinfo</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-b 		#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显示所有布尔变量</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seinfo</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-t 		#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显示所有类型（见表</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10-3</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 </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seinfo</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-r 		#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显示所有角色</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seinfo</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-u  		#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显示所有用户</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1"/>
          <p:cNvSpPr>
            <a:spLocks noGrp="1"/>
          </p:cNvSpPr>
          <p:nvPr>
            <p:ph type="title"/>
          </p:nvPr>
        </p:nvSpPr>
        <p:spPr>
          <a:ln/>
        </p:spPr>
        <p:txBody>
          <a:bodyPr vert="horz" wrap="square" lIns="91440" tIns="45720" rIns="91440" bIns="45720" anchor="b"/>
          <a:p>
            <a:pPr eaLnBrk="1" hangingPunct="1"/>
            <a:r>
              <a:rPr lang="en-US" altLang="zh-CN" dirty="0"/>
              <a:t>3.</a:t>
            </a:r>
            <a:r>
              <a:rPr lang="zh-CN" altLang="en-US" dirty="0"/>
              <a:t>安全上下文管理</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1</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）修改文件对象的安全上下文（</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chcon</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在</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SELinux</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中，</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chcon</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用于修改文件对象安全上下文，其用法为：</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latinLnBrk="0" hangingPunct="1">
              <a:lnSpc>
                <a:spcPct val="120000"/>
              </a:lnSpc>
              <a:spcBef>
                <a:spcPts val="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chcon</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[options] CONTEXT FILE...</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469900" marR="0" lvl="0" indent="0" algn="l" defTabSz="914400" rtl="0" eaLnBrk="1" latinLnBrk="0" hangingPunct="1">
              <a:lnSpc>
                <a:spcPct val="120000"/>
              </a:lnSpc>
              <a:spcBef>
                <a:spcPts val="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chcon</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[options] [-u USER] [-r ROLE] [-l RANGE] [-t TYPE] FILE...</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469900" marR="0" lvl="0" indent="0" algn="l" defTabSz="914400" rtl="0" eaLnBrk="1" latinLnBrk="0" hangingPunct="1">
              <a:lnSpc>
                <a:spcPct val="120000"/>
              </a:lnSpc>
              <a:spcBef>
                <a:spcPts val="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chcon</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[options] --reference=RFILE FILE...</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2" name="表格 1"/>
          <p:cNvGraphicFramePr/>
          <p:nvPr>
            <p:custDataLst>
              <p:tags r:id="rId1"/>
            </p:custDataLst>
          </p:nvPr>
        </p:nvGraphicFramePr>
        <p:xfrm>
          <a:off x="407353" y="4104640"/>
          <a:ext cx="7818755" cy="1876425"/>
        </p:xfrm>
        <a:graphic>
          <a:graphicData uri="http://schemas.openxmlformats.org/drawingml/2006/table">
            <a:tbl>
              <a:tblPr firstRow="1" bandRow="1">
                <a:tableStyleId>{5940675A-B579-460E-94D1-54222C63F5DA}</a:tableStyleId>
              </a:tblPr>
              <a:tblGrid>
                <a:gridCol w="1383665"/>
                <a:gridCol w="2524125"/>
                <a:gridCol w="1414145"/>
                <a:gridCol w="2496820"/>
              </a:tblGrid>
              <a:tr h="381000">
                <a:tc>
                  <a:txBody>
                    <a:bodyPr/>
                    <a:p>
                      <a:pPr algn="ctr">
                        <a:buNone/>
                      </a:pPr>
                      <a:r>
                        <a:rPr lang="en-US" sz="1400">
                          <a:latin typeface="黑体" panose="02010609060101010101" charset="-122"/>
                          <a:ea typeface="黑体" panose="02010609060101010101" charset="-122"/>
                          <a:cs typeface="黑体" panose="02010609060101010101" charset="-122"/>
                        </a:rPr>
                        <a:t>参    数</a:t>
                      </a:r>
                      <a:endParaRPr lang="en-US" altLang="en-US" sz="140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黑体" panose="02010609060101010101" charset="-122"/>
                          <a:ea typeface="黑体" panose="02010609060101010101" charset="-122"/>
                          <a:cs typeface="黑体" panose="02010609060101010101" charset="-122"/>
                        </a:rPr>
                        <a:t>功 能 描 述</a:t>
                      </a:r>
                      <a:endParaRPr lang="en-US" altLang="en-US" sz="140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黑体" panose="02010609060101010101" charset="-122"/>
                          <a:ea typeface="黑体" panose="02010609060101010101" charset="-122"/>
                          <a:cs typeface="黑体" panose="02010609060101010101" charset="-122"/>
                        </a:rPr>
                        <a:t>参    数</a:t>
                      </a:r>
                      <a:endParaRPr lang="en-US" altLang="en-US" sz="140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latin typeface="黑体" panose="02010609060101010101" charset="-122"/>
                          <a:ea typeface="黑体" panose="02010609060101010101" charset="-122"/>
                          <a:cs typeface="黑体" panose="02010609060101010101" charset="-122"/>
                        </a:rPr>
                        <a:t>功 能 描 述</a:t>
                      </a:r>
                      <a:endParaRPr lang="en-US" altLang="en-US" sz="140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2105">
                <a:tc>
                  <a:txBody>
                    <a:bodyPr/>
                    <a:p>
                      <a:pPr algn="ctr">
                        <a:buNone/>
                      </a:pPr>
                      <a:r>
                        <a:rPr lang="en-US" sz="1400">
                          <a:solidFill>
                            <a:srgbClr val="000000"/>
                          </a:solidFill>
                          <a:latin typeface="Times New Roman" panose="02020603050405020304" pitchFamily="18" charset="0"/>
                          <a:cs typeface="Times New Roman" panose="02020603050405020304" pitchFamily="18" charset="0"/>
                        </a:rPr>
                        <a:t>-v</a:t>
                      </a:r>
                      <a:endParaRPr lang="en-US" altLang="en-US" sz="1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solidFill>
                            <a:srgbClr val="000000"/>
                          </a:solidFill>
                          <a:latin typeface="Times New Roman" panose="02020603050405020304" pitchFamily="18" charset="0"/>
                          <a:cs typeface="Times New Roman" panose="02020603050405020304" pitchFamily="18" charset="0"/>
                        </a:rPr>
                        <a:t>显示冗长的信息</a:t>
                      </a:r>
                      <a:endParaRPr lang="en-US" altLang="en-US" sz="1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solidFill>
                            <a:srgbClr val="000000"/>
                          </a:solidFill>
                          <a:latin typeface="Times New Roman" panose="02020603050405020304" pitchFamily="18" charset="0"/>
                          <a:cs typeface="Times New Roman" panose="02020603050405020304" pitchFamily="18" charset="0"/>
                        </a:rPr>
                        <a:t>-c</a:t>
                      </a:r>
                      <a:endParaRPr lang="en-US" altLang="en-US" sz="1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solidFill>
                            <a:srgbClr val="000000"/>
                          </a:solidFill>
                          <a:latin typeface="宋体" panose="02010600030101010101" pitchFamily="2" charset="-122"/>
                          <a:ea typeface="宋体" panose="02010600030101010101" pitchFamily="2" charset="-122"/>
                          <a:cs typeface="宋体" panose="02010600030101010101" pitchFamily="2" charset="-122"/>
                        </a:rPr>
                        <a:t>类似</a:t>
                      </a:r>
                      <a:r>
                        <a:rPr lang="en-US" sz="1400">
                          <a:solidFill>
                            <a:srgbClr val="000000"/>
                          </a:solidFill>
                          <a:latin typeface="Times New Roman" panose="02020603050405020304" pitchFamily="18" charset="0"/>
                          <a:cs typeface="Times New Roman" panose="02020603050405020304" pitchFamily="18" charset="0"/>
                        </a:rPr>
                        <a:t>-v，但只在修改时</a:t>
                      </a:r>
                      <a:r>
                        <a:rPr lang="en-US" sz="1400">
                          <a:solidFill>
                            <a:srgbClr val="000000"/>
                          </a:solidFill>
                          <a:latin typeface="宋体" panose="02010600030101010101" pitchFamily="2" charset="-122"/>
                          <a:ea typeface="宋体" panose="02010600030101010101" pitchFamily="2" charset="-122"/>
                          <a:cs typeface="宋体" panose="02010600030101010101" pitchFamily="2" charset="-122"/>
                        </a:rPr>
                        <a:t>显示</a:t>
                      </a:r>
                      <a:endParaRPr lang="en-US" altLang="en-US" sz="14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2740">
                <a:tc>
                  <a:txBody>
                    <a:bodyPr/>
                    <a:p>
                      <a:pPr algn="ctr">
                        <a:buNone/>
                      </a:pPr>
                      <a:r>
                        <a:rPr lang="en-US" sz="1400">
                          <a:solidFill>
                            <a:srgbClr val="000000"/>
                          </a:solidFill>
                          <a:latin typeface="Times New Roman" panose="02020603050405020304" pitchFamily="18" charset="0"/>
                          <a:cs typeface="Times New Roman" panose="02020603050405020304" pitchFamily="18" charset="0"/>
                        </a:rPr>
                        <a:t>-R</a:t>
                      </a:r>
                      <a:endParaRPr lang="en-US" altLang="en-US" sz="1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solidFill>
                            <a:srgbClr val="000000"/>
                          </a:solidFill>
                          <a:latin typeface="Times New Roman" panose="02020603050405020304" pitchFamily="18" charset="0"/>
                          <a:cs typeface="Times New Roman" panose="02020603050405020304" pitchFamily="18" charset="0"/>
                        </a:rPr>
                        <a:t>递归</a:t>
                      </a:r>
                      <a:r>
                        <a:rPr lang="en-US" sz="1400">
                          <a:solidFill>
                            <a:srgbClr val="000000"/>
                          </a:solidFill>
                          <a:latin typeface="宋体" panose="02010600030101010101" pitchFamily="2" charset="-122"/>
                          <a:ea typeface="宋体" panose="02010600030101010101" pitchFamily="2" charset="-122"/>
                          <a:cs typeface="宋体" panose="02010600030101010101" pitchFamily="2" charset="-122"/>
                        </a:rPr>
                        <a:t>处理</a:t>
                      </a:r>
                      <a:endParaRPr lang="en-US" altLang="en-US" sz="1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solidFill>
                            <a:srgbClr val="000000"/>
                          </a:solidFill>
                          <a:latin typeface="Times New Roman" panose="02020603050405020304" pitchFamily="18" charset="0"/>
                          <a:cs typeface="Times New Roman" panose="02020603050405020304" pitchFamily="18" charset="0"/>
                        </a:rPr>
                        <a:t>-h</a:t>
                      </a:r>
                      <a:endParaRPr lang="en-US" altLang="en-US" sz="1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solidFill>
                            <a:srgbClr val="000000"/>
                          </a:solidFill>
                          <a:latin typeface="Times New Roman" panose="02020603050405020304" pitchFamily="18" charset="0"/>
                          <a:cs typeface="Times New Roman" panose="02020603050405020304" pitchFamily="18" charset="0"/>
                        </a:rPr>
                        <a:t>不跟踪符号链接</a:t>
                      </a:r>
                      <a:endParaRPr lang="en-US" altLang="en-US" sz="1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97840">
                <a:tc>
                  <a:txBody>
                    <a:bodyPr/>
                    <a:p>
                      <a:pPr algn="ctr">
                        <a:buNone/>
                      </a:pPr>
                      <a:r>
                        <a:rPr lang="en-US" sz="1400">
                          <a:solidFill>
                            <a:srgbClr val="000000"/>
                          </a:solidFill>
                          <a:latin typeface="Times New Roman" panose="02020603050405020304" pitchFamily="18" charset="0"/>
                          <a:cs typeface="Times New Roman" panose="02020603050405020304" pitchFamily="18" charset="0"/>
                        </a:rPr>
                        <a:t>--reference=</a:t>
                      </a:r>
                      <a:r>
                        <a:rPr lang="en-US" sz="1400">
                          <a:solidFill>
                            <a:srgbClr val="000000"/>
                          </a:solidFill>
                          <a:latin typeface="宋体" panose="02010600030101010101" pitchFamily="2" charset="-122"/>
                          <a:ea typeface="宋体" panose="02010600030101010101" pitchFamily="2" charset="-122"/>
                          <a:cs typeface="宋体" panose="02010600030101010101" pitchFamily="2" charset="-122"/>
                        </a:rPr>
                        <a:t>R</a:t>
                      </a:r>
                      <a:r>
                        <a:rPr lang="en-US" sz="1400">
                          <a:solidFill>
                            <a:srgbClr val="000000"/>
                          </a:solidFill>
                          <a:latin typeface="Times New Roman" panose="02020603050405020304" pitchFamily="18" charset="0"/>
                          <a:cs typeface="Times New Roman" panose="02020603050405020304" pitchFamily="18" charset="0"/>
                        </a:rPr>
                        <a:t>FILE</a:t>
                      </a:r>
                      <a:endParaRPr lang="en-US" altLang="en-US" sz="1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solidFill>
                            <a:srgbClr val="000000"/>
                          </a:solidFill>
                          <a:latin typeface="Times New Roman" panose="02020603050405020304" pitchFamily="18" charset="0"/>
                          <a:cs typeface="Times New Roman" panose="02020603050405020304" pitchFamily="18" charset="0"/>
                        </a:rPr>
                        <a:t>通过</a:t>
                      </a:r>
                      <a:r>
                        <a:rPr lang="en-US" sz="1400">
                          <a:solidFill>
                            <a:srgbClr val="000000"/>
                          </a:solidFill>
                          <a:latin typeface="宋体" panose="02010600030101010101" pitchFamily="2" charset="-122"/>
                          <a:ea typeface="宋体" panose="02010600030101010101" pitchFamily="2" charset="-122"/>
                          <a:cs typeface="宋体" panose="02010600030101010101" pitchFamily="2" charset="-122"/>
                        </a:rPr>
                        <a:t>R</a:t>
                      </a:r>
                      <a:r>
                        <a:rPr lang="en-US" sz="1400">
                          <a:solidFill>
                            <a:srgbClr val="000000"/>
                          </a:solidFill>
                          <a:latin typeface="Times New Roman" panose="02020603050405020304" pitchFamily="18" charset="0"/>
                          <a:cs typeface="Times New Roman" panose="02020603050405020304" pitchFamily="18" charset="0"/>
                        </a:rPr>
                        <a:t>FILE指定一批文件</a:t>
                      </a:r>
                      <a:endParaRPr lang="en-US" altLang="en-US" sz="1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solidFill>
                            <a:srgbClr val="000000"/>
                          </a:solidFill>
                          <a:latin typeface="Times New Roman" panose="02020603050405020304" pitchFamily="18" charset="0"/>
                          <a:cs typeface="Times New Roman" panose="02020603050405020304" pitchFamily="18" charset="0"/>
                        </a:rPr>
                        <a:t>-t TYPE</a:t>
                      </a:r>
                      <a:endParaRPr lang="en-US" altLang="en-US" sz="1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solidFill>
                            <a:srgbClr val="000000"/>
                          </a:solidFill>
                          <a:latin typeface="宋体" panose="02010600030101010101" pitchFamily="2" charset="-122"/>
                          <a:ea typeface="宋体" panose="02010600030101010101" pitchFamily="2" charset="-122"/>
                          <a:cs typeface="宋体" panose="02010600030101010101" pitchFamily="2" charset="-122"/>
                        </a:rPr>
                        <a:t>指定</a:t>
                      </a:r>
                      <a:r>
                        <a:rPr lang="en-US" sz="1400">
                          <a:solidFill>
                            <a:srgbClr val="000000"/>
                          </a:solidFill>
                          <a:latin typeface="Times New Roman" panose="02020603050405020304" pitchFamily="18" charset="0"/>
                          <a:cs typeface="Times New Roman" panose="02020603050405020304" pitchFamily="18" charset="0"/>
                        </a:rPr>
                        <a:t>类型</a:t>
                      </a:r>
                      <a:endParaRPr lang="en-US" altLang="en-US" sz="14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2740">
                <a:tc>
                  <a:txBody>
                    <a:bodyPr/>
                    <a:p>
                      <a:pPr algn="ctr">
                        <a:buNone/>
                      </a:pPr>
                      <a:r>
                        <a:rPr lang="en-US" sz="1400">
                          <a:solidFill>
                            <a:srgbClr val="000000"/>
                          </a:solidFill>
                          <a:latin typeface="Times New Roman" panose="02020603050405020304" pitchFamily="18" charset="0"/>
                          <a:cs typeface="Times New Roman" panose="02020603050405020304" pitchFamily="18" charset="0"/>
                        </a:rPr>
                        <a:t>-u USER</a:t>
                      </a:r>
                      <a:endParaRPr lang="en-US" altLang="en-US" sz="1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solidFill>
                            <a:srgbClr val="000000"/>
                          </a:solidFill>
                          <a:latin typeface="宋体" panose="02010600030101010101" pitchFamily="2" charset="-122"/>
                          <a:ea typeface="宋体" panose="02010600030101010101" pitchFamily="2" charset="-122"/>
                          <a:cs typeface="宋体" panose="02010600030101010101" pitchFamily="2" charset="-122"/>
                        </a:rPr>
                        <a:t>指定</a:t>
                      </a:r>
                      <a:r>
                        <a:rPr lang="en-US" sz="1400">
                          <a:solidFill>
                            <a:srgbClr val="000000"/>
                          </a:solidFill>
                          <a:latin typeface="Times New Roman" panose="02020603050405020304" pitchFamily="18" charset="0"/>
                          <a:cs typeface="Times New Roman" panose="02020603050405020304" pitchFamily="18" charset="0"/>
                        </a:rPr>
                        <a:t>用户</a:t>
                      </a:r>
                      <a:endParaRPr lang="en-US" altLang="en-US" sz="14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solidFill>
                            <a:srgbClr val="000000"/>
                          </a:solidFill>
                          <a:latin typeface="Times New Roman" panose="02020603050405020304" pitchFamily="18" charset="0"/>
                          <a:cs typeface="Times New Roman" panose="02020603050405020304" pitchFamily="18" charset="0"/>
                        </a:rPr>
                        <a:t>-r ROLE</a:t>
                      </a:r>
                      <a:endParaRPr lang="en-US" altLang="en-US" sz="14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400">
                          <a:solidFill>
                            <a:srgbClr val="000000"/>
                          </a:solidFill>
                          <a:latin typeface="宋体" panose="02010600030101010101" pitchFamily="2" charset="-122"/>
                          <a:ea typeface="宋体" panose="02010600030101010101" pitchFamily="2" charset="-122"/>
                          <a:cs typeface="宋体" panose="02010600030101010101" pitchFamily="2" charset="-122"/>
                        </a:rPr>
                        <a:t>指定</a:t>
                      </a:r>
                      <a:r>
                        <a:rPr lang="en-US" sz="1400">
                          <a:solidFill>
                            <a:srgbClr val="000000"/>
                          </a:solidFill>
                          <a:latin typeface="Times New Roman" panose="02020603050405020304" pitchFamily="18" charset="0"/>
                          <a:cs typeface="Times New Roman" panose="02020603050405020304" pitchFamily="18" charset="0"/>
                        </a:rPr>
                        <a:t>角色</a:t>
                      </a:r>
                      <a:endParaRPr lang="en-US" altLang="en-US" sz="14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1"/>
          <p:cNvSpPr>
            <a:spLocks noGrp="1"/>
          </p:cNvSpPr>
          <p:nvPr>
            <p:ph type="title"/>
          </p:nvPr>
        </p:nvSpPr>
        <p:spPr>
          <a:ln/>
        </p:spPr>
        <p:txBody>
          <a:bodyPr vert="horz" wrap="square" lIns="91440" tIns="45720" rIns="91440" bIns="45720" anchor="b"/>
          <a:p>
            <a:pPr eaLnBrk="1" hangingPunct="1"/>
            <a:r>
              <a:rPr lang="en-US" altLang="zh-CN" dirty="0"/>
              <a:t>3.</a:t>
            </a:r>
            <a:r>
              <a:rPr lang="zh-CN" altLang="en-US" dirty="0"/>
              <a:t>安全上下文管理</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2</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）恢复文件对象默认安全上下文</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在</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SELinux</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中，</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restorecon</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用于恢复文件对象的安全上下文，其用法为：</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latinLnBrk="0" hangingPunct="1">
              <a:lnSpc>
                <a:spcPct val="120000"/>
              </a:lnSpc>
              <a:spcBef>
                <a:spcPts val="0"/>
              </a:spcBef>
              <a:spcAft>
                <a:spcPct val="0"/>
              </a:spcAft>
              <a:buClr>
                <a:schemeClr val="accent2"/>
              </a:buClr>
              <a:buSzTx/>
              <a:buFont typeface="Wingdings" panose="05000000000000000000" pitchFamily="2" charset="2"/>
              <a:buChar char="u"/>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restorecon</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[-r|-R] [-m] [-n] [-p] [-v]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i</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[-F] [-W] [-I|-D] [-e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dir</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pathname ...</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469900" marR="0" lvl="0" indent="0" algn="l" defTabSz="914400" rtl="0" eaLnBrk="1" latinLnBrk="0" hangingPunct="1">
              <a:lnSpc>
                <a:spcPct val="120000"/>
              </a:lnSpc>
              <a:spcBef>
                <a:spcPts val="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restorecon</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[-f FILE] [-e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dir</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[-r|-R] [-m] [-n] [-p] [-v]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i</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[-F] [-W] [-I|-D]</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2" name="表格 1"/>
          <p:cNvGraphicFramePr/>
          <p:nvPr>
            <p:custDataLst>
              <p:tags r:id="rId1"/>
            </p:custDataLst>
          </p:nvPr>
        </p:nvGraphicFramePr>
        <p:xfrm>
          <a:off x="615633" y="4446270"/>
          <a:ext cx="7845425" cy="1752600"/>
        </p:xfrm>
        <a:graphic>
          <a:graphicData uri="http://schemas.openxmlformats.org/drawingml/2006/table">
            <a:tbl>
              <a:tblPr firstRow="1" bandRow="1">
                <a:tableStyleId>{5940675A-B579-460E-94D1-54222C63F5DA}</a:tableStyleId>
              </a:tblPr>
              <a:tblGrid>
                <a:gridCol w="1388110"/>
                <a:gridCol w="2538095"/>
                <a:gridCol w="1414145"/>
                <a:gridCol w="2505075"/>
              </a:tblGrid>
              <a:tr h="389255">
                <a:tc>
                  <a:txBody>
                    <a:bodyPr/>
                    <a:p>
                      <a:pPr algn="ctr">
                        <a:buNone/>
                      </a:pPr>
                      <a:r>
                        <a:rPr lang="en-US" sz="1600">
                          <a:latin typeface="黑体" panose="02010609060101010101" charset="-122"/>
                          <a:ea typeface="黑体" panose="02010609060101010101" charset="-122"/>
                          <a:cs typeface="黑体" panose="02010609060101010101" charset="-122"/>
                        </a:rPr>
                        <a:t>参    数</a:t>
                      </a:r>
                      <a:endParaRPr lang="en-US" altLang="en-US" sz="160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黑体" panose="02010609060101010101" charset="-122"/>
                          <a:ea typeface="黑体" panose="02010609060101010101" charset="-122"/>
                          <a:cs typeface="黑体" panose="02010609060101010101" charset="-122"/>
                        </a:rPr>
                        <a:t>功 能 描 述</a:t>
                      </a:r>
                      <a:endParaRPr lang="en-US" altLang="en-US" sz="160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黑体" panose="02010609060101010101" charset="-122"/>
                          <a:ea typeface="黑体" panose="02010609060101010101" charset="-122"/>
                          <a:cs typeface="黑体" panose="02010609060101010101" charset="-122"/>
                        </a:rPr>
                        <a:t>参    数</a:t>
                      </a:r>
                      <a:endParaRPr lang="en-US" altLang="en-US" sz="160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黑体" panose="02010609060101010101" charset="-122"/>
                          <a:ea typeface="黑体" panose="02010609060101010101" charset="-122"/>
                          <a:cs typeface="黑体" panose="02010609060101010101" charset="-122"/>
                        </a:rPr>
                        <a:t>功 能 描 述</a:t>
                      </a:r>
                      <a:endParaRPr lang="en-US" altLang="en-US" sz="160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0995">
                <a:tc>
                  <a:txBody>
                    <a:bodyPr/>
                    <a:p>
                      <a:pPr algn="ctr">
                        <a:buNone/>
                      </a:pPr>
                      <a:r>
                        <a:rPr lang="en-US" sz="1600">
                          <a:solidFill>
                            <a:srgbClr val="000000"/>
                          </a:solidFill>
                          <a:latin typeface="Times New Roman" panose="02020603050405020304" pitchFamily="18" charset="0"/>
                          <a:cs typeface="Times New Roman" panose="02020603050405020304" pitchFamily="18" charset="0"/>
                        </a:rPr>
                        <a:t>-v</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solidFill>
                            <a:srgbClr val="000000"/>
                          </a:solidFill>
                          <a:latin typeface="Times New Roman" panose="02020603050405020304" pitchFamily="18" charset="0"/>
                          <a:cs typeface="Times New Roman" panose="02020603050405020304" pitchFamily="18" charset="0"/>
                        </a:rPr>
                        <a:t>显示改变信息</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solidFill>
                            <a:srgbClr val="000000"/>
                          </a:solidFill>
                          <a:latin typeface="Times New Roman" panose="02020603050405020304" pitchFamily="18" charset="0"/>
                          <a:cs typeface="Times New Roman" panose="02020603050405020304" pitchFamily="18" charset="0"/>
                        </a:rPr>
                        <a:t>-F</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solidFill>
                            <a:srgbClr val="000000"/>
                          </a:solidFill>
                          <a:latin typeface="Times New Roman" panose="02020603050405020304" pitchFamily="18" charset="0"/>
                          <a:cs typeface="Times New Roman" panose="02020603050405020304" pitchFamily="18" charset="0"/>
                        </a:rPr>
                        <a:t>强制恢复用户自定义文件</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0995">
                <a:tc>
                  <a:txBody>
                    <a:bodyPr/>
                    <a:p>
                      <a:pPr algn="ctr">
                        <a:buNone/>
                      </a:pPr>
                      <a:r>
                        <a:rPr lang="en-US" sz="1600">
                          <a:solidFill>
                            <a:srgbClr val="000000"/>
                          </a:solidFill>
                          <a:latin typeface="宋体" panose="02010600030101010101" pitchFamily="2" charset="-122"/>
                          <a:ea typeface="宋体" panose="02010600030101010101" pitchFamily="2" charset="-122"/>
                          <a:cs typeface="宋体" panose="02010600030101010101" pitchFamily="2" charset="-122"/>
                        </a:rPr>
                        <a:t>-r|-R</a:t>
                      </a:r>
                      <a:endParaRPr lang="en-US" altLang="en-US" sz="16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solidFill>
                            <a:srgbClr val="000000"/>
                          </a:solidFill>
                          <a:latin typeface="Times New Roman" panose="02020603050405020304" pitchFamily="18" charset="0"/>
                          <a:cs typeface="Times New Roman" panose="02020603050405020304" pitchFamily="18" charset="0"/>
                        </a:rPr>
                        <a:t>递归处理目录</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solidFill>
                            <a:srgbClr val="000000"/>
                          </a:solidFill>
                          <a:latin typeface="Times New Roman" panose="02020603050405020304" pitchFamily="18" charset="0"/>
                          <a:cs typeface="Times New Roman" panose="02020603050405020304" pitchFamily="18" charset="0"/>
                        </a:rPr>
                        <a:t>-n</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solidFill>
                            <a:srgbClr val="000000"/>
                          </a:solidFill>
                          <a:latin typeface="Times New Roman" panose="02020603050405020304" pitchFamily="18" charset="0"/>
                          <a:cs typeface="Times New Roman" panose="02020603050405020304" pitchFamily="18" charset="0"/>
                        </a:rPr>
                        <a:t>不</a:t>
                      </a:r>
                      <a:r>
                        <a:rPr lang="en-US" sz="1600">
                          <a:solidFill>
                            <a:srgbClr val="000000"/>
                          </a:solidFill>
                          <a:latin typeface="宋体" panose="02010600030101010101" pitchFamily="2" charset="-122"/>
                          <a:ea typeface="宋体" panose="02010600030101010101" pitchFamily="2" charset="-122"/>
                          <a:cs typeface="宋体" panose="02010600030101010101" pitchFamily="2" charset="-122"/>
                        </a:rPr>
                        <a:t>进行</a:t>
                      </a:r>
                      <a:r>
                        <a:rPr lang="en-US" sz="1600">
                          <a:solidFill>
                            <a:srgbClr val="000000"/>
                          </a:solidFill>
                          <a:latin typeface="Times New Roman" panose="02020603050405020304" pitchFamily="18" charset="0"/>
                          <a:cs typeface="Times New Roman" panose="02020603050405020304" pitchFamily="18" charset="0"/>
                        </a:rPr>
                        <a:t>恢复</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0360">
                <a:tc>
                  <a:txBody>
                    <a:bodyPr/>
                    <a:p>
                      <a:pPr algn="ctr">
                        <a:buNone/>
                      </a:pPr>
                      <a:r>
                        <a:rPr lang="en-US" sz="1600">
                          <a:solidFill>
                            <a:srgbClr val="000000"/>
                          </a:solidFill>
                          <a:latin typeface="Times New Roman" panose="02020603050405020304" pitchFamily="18" charset="0"/>
                          <a:cs typeface="Times New Roman" panose="02020603050405020304" pitchFamily="18" charset="0"/>
                        </a:rPr>
                        <a:t>-f FILE</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solidFill>
                            <a:srgbClr val="000000"/>
                          </a:solidFill>
                          <a:latin typeface="Times New Roman" panose="02020603050405020304" pitchFamily="18" charset="0"/>
                          <a:cs typeface="Times New Roman" panose="02020603050405020304" pitchFamily="18" charset="0"/>
                        </a:rPr>
                        <a:t>通过FILE指定一批文件</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solidFill>
                            <a:srgbClr val="000000"/>
                          </a:solidFill>
                          <a:latin typeface="Times New Roman" panose="02020603050405020304" pitchFamily="18" charset="0"/>
                          <a:cs typeface="Times New Roman" panose="02020603050405020304" pitchFamily="18" charset="0"/>
                        </a:rPr>
                        <a:t>-</a:t>
                      </a:r>
                      <a:r>
                        <a:rPr lang="en-US" sz="1600">
                          <a:solidFill>
                            <a:srgbClr val="000000"/>
                          </a:solidFill>
                          <a:latin typeface="宋体" panose="02010600030101010101" pitchFamily="2" charset="-122"/>
                          <a:ea typeface="宋体" panose="02010600030101010101" pitchFamily="2" charset="-122"/>
                          <a:cs typeface="宋体" panose="02010600030101010101" pitchFamily="2" charset="-122"/>
                        </a:rPr>
                        <a:t>i</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solidFill>
                            <a:srgbClr val="000000"/>
                          </a:solidFill>
                          <a:latin typeface="宋体" panose="02010600030101010101" pitchFamily="2" charset="-122"/>
                          <a:ea typeface="宋体" panose="02010600030101010101" pitchFamily="2" charset="-122"/>
                          <a:cs typeface="宋体" panose="02010600030101010101" pitchFamily="2" charset="-122"/>
                        </a:rPr>
                        <a:t>忽略不存在的文件</a:t>
                      </a:r>
                      <a:endParaRPr lang="en-US" altLang="en-US" sz="16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0995">
                <a:tc>
                  <a:txBody>
                    <a:bodyPr/>
                    <a:p>
                      <a:pPr algn="ctr">
                        <a:buNone/>
                      </a:pPr>
                      <a:r>
                        <a:rPr lang="en-US" sz="1600">
                          <a:solidFill>
                            <a:srgbClr val="000000"/>
                          </a:solidFill>
                          <a:latin typeface="Times New Roman" panose="02020603050405020304" pitchFamily="18" charset="0"/>
                          <a:cs typeface="Times New Roman" panose="02020603050405020304" pitchFamily="18" charset="0"/>
                        </a:rPr>
                        <a:t>-e dir</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solidFill>
                            <a:srgbClr val="000000"/>
                          </a:solidFill>
                          <a:latin typeface="Times New Roman" panose="02020603050405020304" pitchFamily="18" charset="0"/>
                          <a:cs typeface="Times New Roman" panose="02020603050405020304" pitchFamily="18" charset="0"/>
                        </a:rPr>
                        <a:t>不包含目录dir</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solidFill>
                            <a:srgbClr val="000000"/>
                          </a:solidFill>
                          <a:latin typeface="Times New Roman" panose="02020603050405020304" pitchFamily="18" charset="0"/>
                          <a:cs typeface="Times New Roman" panose="02020603050405020304" pitchFamily="18" charset="0"/>
                        </a:rPr>
                        <a:t>pathname</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solidFill>
                            <a:srgbClr val="000000"/>
                          </a:solidFill>
                          <a:latin typeface="Times New Roman" panose="02020603050405020304" pitchFamily="18" charset="0"/>
                          <a:cs typeface="Times New Roman" panose="02020603050405020304" pitchFamily="18" charset="0"/>
                        </a:rPr>
                        <a:t>指定目标</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1"/>
          <p:cNvSpPr>
            <a:spLocks noGrp="1"/>
          </p:cNvSpPr>
          <p:nvPr>
            <p:ph type="title"/>
          </p:nvPr>
        </p:nvSpPr>
        <p:spPr>
          <a:ln/>
        </p:spPr>
        <p:txBody>
          <a:bodyPr vert="horz" wrap="square" lIns="91440" tIns="45720" rIns="91440" bIns="45720" anchor="b"/>
          <a:p>
            <a:pPr eaLnBrk="1" hangingPunct="1"/>
            <a:r>
              <a:rPr lang="en-US" altLang="zh-CN" dirty="0"/>
              <a:t>3.</a:t>
            </a:r>
            <a:r>
              <a:rPr lang="zh-CN" altLang="en-US" dirty="0"/>
              <a:t>安全上下文管理</a:t>
            </a:r>
            <a:endParaRPr lang="zh-CN" altLang="en-US" dirty="0"/>
          </a:p>
        </p:txBody>
      </p:sp>
      <p:sp>
        <p:nvSpPr>
          <p:cNvPr id="3" name="内容占位符 2"/>
          <p:cNvSpPr>
            <a:spLocks noGrp="1"/>
          </p:cNvSpPr>
          <p:nvPr>
            <p:ph idx="1"/>
          </p:nvPr>
        </p:nvSpPr>
        <p:spPr>
          <a:xfrm>
            <a:off x="566738" y="1752600"/>
            <a:ext cx="8001000" cy="4556125"/>
          </a:xfrm>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3</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）示例</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以下为文件安全上下文的修改与恢复过程：</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ls  -d -Z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var</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/ftp/pub  #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查看</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var</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/ftp/pub</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的上下文</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469900" marR="0" lvl="0" algn="l" defTabSz="914400" rtl="0" eaLnBrk="1" fontAlgn="base" latinLnBrk="0" hangingPunct="1">
              <a:lnSpc>
                <a:spcPct val="150000"/>
              </a:lnSpc>
              <a:spcBef>
                <a:spcPct val="20000"/>
              </a:spcBef>
              <a:buClr>
                <a:schemeClr val="accent2"/>
              </a:buClr>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system_u:object_r:user_home_t:s0 /var/ftp/pub # 不正确的上下文</a:t>
            </a:r>
            <a:endParaRPr kumimoji="0" lang="en-US" altLang="zh-CN" sz="1800" b="0" i="0" u="none" strike="noStrike" kern="1200" cap="none" spc="0" normalizeH="0" baseline="0" noProof="0" dirty="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chcon</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-t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var_t</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var</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/ftp/pub; </a:t>
            </a:r>
            <a:r>
              <a:rPr lang="en-US" altLang="zh-CN" sz="2000" noProof="0" dirty="0">
                <a:ln>
                  <a:noFill/>
                </a:ln>
                <a:effectLst/>
                <a:uLnTx/>
                <a:uFillTx/>
                <a:sym typeface="+mn-ea"/>
              </a:rPr>
              <a:t># </a:t>
            </a:r>
            <a:r>
              <a:rPr lang="zh-CN" altLang="en-US" sz="2000" noProof="0" dirty="0">
                <a:ln>
                  <a:noFill/>
                </a:ln>
                <a:effectLst/>
                <a:uLnTx/>
                <a:uFillTx/>
                <a:sym typeface="+mn-ea"/>
              </a:rPr>
              <a:t>修改上下文</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ls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dZ</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var</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/ftp/pub 		 #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查看修改后的上下文</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469900" marR="0" lvl="0" algn="l" defTabSz="914400" rtl="0" eaLnBrk="1" fontAlgn="base" latinLnBrk="0" hangingPunct="1">
              <a:lnSpc>
                <a:spcPct val="150000"/>
              </a:lnSpc>
              <a:spcBef>
                <a:spcPct val="20000"/>
              </a:spcBef>
              <a:buClr>
                <a:schemeClr val="accent2"/>
              </a:buClr>
              <a:buSzTx/>
              <a:buFont typeface="Wingdings" panose="05000000000000000000" pitchFamily="2" charset="2"/>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  system_u:object_r:var_t:s0 /var/ftp/pub 	# 修改后的上下文</a:t>
            </a:r>
            <a:endParaRPr kumimoji="0" lang="en-US" altLang="zh-CN" sz="18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1"/>
          <p:cNvSpPr>
            <a:spLocks noGrp="1"/>
          </p:cNvSpPr>
          <p:nvPr>
            <p:ph type="title"/>
          </p:nvPr>
        </p:nvSpPr>
        <p:spPr>
          <a:ln/>
        </p:spPr>
        <p:txBody>
          <a:bodyPr vert="horz" wrap="square" lIns="91440" tIns="45720" rIns="91440" bIns="45720" anchor="b"/>
          <a:p>
            <a:pPr eaLnBrk="1" hangingPunct="1"/>
            <a:r>
              <a:rPr lang="en-US" altLang="zh-CN" dirty="0"/>
              <a:t>3.</a:t>
            </a:r>
            <a:r>
              <a:rPr lang="zh-CN" altLang="en-US" dirty="0"/>
              <a:t>安全上下文管理</a:t>
            </a:r>
            <a:endParaRPr lang="zh-CN" altLang="en-US" dirty="0"/>
          </a:p>
        </p:txBody>
      </p:sp>
      <p:sp>
        <p:nvSpPr>
          <p:cNvPr id="59394" name="内容占位符 2"/>
          <p:cNvSpPr>
            <a:spLocks noGrp="1"/>
          </p:cNvSpPr>
          <p:nvPr>
            <p:ph idx="1"/>
          </p:nvPr>
        </p:nvSpPr>
        <p:spPr>
          <a:ln/>
        </p:spPr>
        <p:txBody>
          <a:bodyPr vert="horz" wrap="square" lIns="91440" tIns="45720" rIns="91440" bIns="45720" anchor="t"/>
          <a:p>
            <a:pPr eaLnBrk="1" hangingPunct="1"/>
            <a:r>
              <a:rPr lang="en-US" altLang="zh-CN" sz="2000" dirty="0"/>
              <a:t>3</a:t>
            </a:r>
            <a:r>
              <a:rPr lang="zh-CN" altLang="en-US" sz="2000" dirty="0"/>
              <a:t>）示例（续）</a:t>
            </a:r>
            <a:endParaRPr lang="zh-CN" altLang="en-US" sz="2000" dirty="0"/>
          </a:p>
          <a:p>
            <a:pPr eaLnBrk="1" hangingPunct="1">
              <a:lnSpc>
                <a:spcPct val="150000"/>
              </a:lnSpc>
              <a:buChar char="u"/>
            </a:pPr>
            <a:r>
              <a:rPr lang="en-US" altLang="zh-CN" sz="2000" dirty="0"/>
              <a:t># restorecon  -v /var/ftp/pub 	# </a:t>
            </a:r>
            <a:r>
              <a:rPr lang="zh-CN" altLang="en-US" sz="2000" dirty="0"/>
              <a:t>恢复默认（正确）的上下文</a:t>
            </a:r>
            <a:endParaRPr lang="zh-CN" altLang="en-US" sz="2000" dirty="0"/>
          </a:p>
          <a:p>
            <a:pPr algn="l" defTabSz="914400" eaLnBrk="1" hangingPunct="1">
              <a:lnSpc>
                <a:spcPct val="150000"/>
              </a:lnSpc>
              <a:buSzTx/>
              <a:buNone/>
              <a:defRPr/>
            </a:pPr>
            <a:r>
              <a:rPr lang="en-US" altLang="zh-CN" sz="1800" noProof="0" dirty="0">
                <a:ln>
                  <a:noFill/>
                </a:ln>
                <a:effectLst/>
                <a:uLnTx/>
                <a:uFillTx/>
              </a:rPr>
              <a:t>  Relabeled /var/ftp/pub from system_u:object_r:var_t:s0 to system_u:object_r:public_content_t:s0</a:t>
            </a:r>
            <a:endParaRPr lang="en-US" altLang="zh-CN" sz="1800" noProof="0" dirty="0">
              <a:ln>
                <a:noFill/>
              </a:ln>
              <a:effectLst/>
              <a:uLnTx/>
              <a:uFillTx/>
            </a:endParaRPr>
          </a:p>
          <a:p>
            <a:pPr eaLnBrk="1" hangingPunct="1">
              <a:lnSpc>
                <a:spcPct val="150000"/>
              </a:lnSpc>
              <a:buChar char="u"/>
            </a:pPr>
            <a:r>
              <a:rPr lang="en-US" altLang="zh-CN" sz="2000" dirty="0"/>
              <a:t># ls -d -Z /var/ftp/pub 	# </a:t>
            </a:r>
            <a:r>
              <a:rPr lang="zh-CN" altLang="en-US" sz="2000" dirty="0"/>
              <a:t>查看恢复后（正确）的上下文</a:t>
            </a:r>
            <a:endParaRPr lang="zh-CN" altLang="en-US" sz="2000" dirty="0"/>
          </a:p>
          <a:p>
            <a:pPr algn="l" defTabSz="914400" eaLnBrk="1" hangingPunct="1">
              <a:lnSpc>
                <a:spcPct val="150000"/>
              </a:lnSpc>
              <a:buSzTx/>
              <a:buNone/>
              <a:defRPr/>
            </a:pPr>
            <a:r>
              <a:rPr lang="en-US" altLang="zh-CN" sz="1800" noProof="0" dirty="0">
                <a:ln>
                  <a:noFill/>
                </a:ln>
                <a:effectLst/>
                <a:uLnTx/>
                <a:uFillTx/>
              </a:rPr>
              <a:t>  system_u:object_r:public_content_t:s0 /var/ftp/pub # 恢复后的上下文</a:t>
            </a:r>
            <a:endParaRPr lang="en-US" altLang="zh-CN" sz="1800" noProof="0" dirty="0">
              <a:ln>
                <a:noFill/>
              </a:ln>
              <a:effectLst/>
              <a:uLnTx/>
              <a:uFillTx/>
            </a:endParaRPr>
          </a:p>
          <a:p>
            <a:pPr eaLnBrk="1" hangingPunct="1">
              <a:buNone/>
            </a:pPr>
            <a:endParaRPr lang="zh-CN" alt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1"/>
          <p:cNvSpPr>
            <a:spLocks noGrp="1"/>
          </p:cNvSpPr>
          <p:nvPr>
            <p:ph type="title"/>
          </p:nvPr>
        </p:nvSpPr>
        <p:spPr>
          <a:ln/>
        </p:spPr>
        <p:txBody>
          <a:bodyPr vert="horz" wrap="square" lIns="91440" tIns="45720" rIns="91440" bIns="45720" anchor="b"/>
          <a:p>
            <a:pPr eaLnBrk="1" hangingPunct="1"/>
            <a:r>
              <a:rPr lang="en-US" altLang="zh-CN" dirty="0"/>
              <a:t>4.</a:t>
            </a:r>
            <a:r>
              <a:rPr lang="fi-FI" altLang="zh-CN" dirty="0"/>
              <a:t> SELinux</a:t>
            </a:r>
            <a:r>
              <a:rPr lang="zh-CN" altLang="fi-FI" dirty="0"/>
              <a:t>策略管理工具</a:t>
            </a:r>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semanage</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是</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SELinux</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的策略综合管理工具，其用法为：</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semanage</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 import, export, login, user, port, interface, module, node, </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fcontext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boolean</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permissive, </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dontaudit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ibpkey</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ibendport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 ... positional arguments</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semanage func -h</a:t>
            </a: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semanage</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应用示例如下：</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a:t>
            </a:r>
            <a:r>
              <a:rPr lang="en-US" altLang="zh-CN" sz="2000" noProof="0" dirty="0" err="1">
                <a:ln>
                  <a:noFill/>
                </a:ln>
                <a:effectLst/>
                <a:uLnTx/>
                <a:uFillTx/>
                <a:sym typeface="+mn-ea"/>
              </a:rPr>
              <a:t>semanage</a:t>
            </a:r>
            <a:r>
              <a:rPr lang="en-US" altLang="zh-CN" sz="2000" noProof="0" dirty="0">
                <a:ln>
                  <a:noFill/>
                </a:ln>
                <a:effectLst/>
                <a:uLnTx/>
                <a:uFillTx/>
                <a:sym typeface="+mn-ea"/>
              </a:rPr>
              <a:t> port -h #</a:t>
            </a:r>
            <a:r>
              <a:rPr lang="zh-CN" altLang="en-US" sz="2000" noProof="0" dirty="0">
                <a:ln>
                  <a:noFill/>
                </a:ln>
                <a:effectLst/>
                <a:uLnTx/>
                <a:uFillTx/>
                <a:sym typeface="+mn-ea"/>
              </a:rPr>
              <a:t>对</a:t>
            </a:r>
            <a:r>
              <a:rPr lang="en-US" altLang="zh-CN" sz="2000" noProof="0" dirty="0">
                <a:ln>
                  <a:noFill/>
                </a:ln>
                <a:effectLst/>
                <a:uLnTx/>
                <a:uFillTx/>
                <a:sym typeface="+mn-ea"/>
              </a:rPr>
              <a:t>port</a:t>
            </a:r>
            <a:r>
              <a:rPr lang="zh-CN" altLang="en-US" sz="2000" noProof="0" dirty="0">
                <a:ln>
                  <a:noFill/>
                </a:ln>
                <a:effectLst/>
                <a:uLnTx/>
                <a:uFillTx/>
                <a:sym typeface="+mn-ea"/>
              </a:rPr>
              <a:t>功能进行帮助</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lang="en-US" altLang="zh-CN" sz="2000" noProof="0" dirty="0">
                <a:ln>
                  <a:noFill/>
                </a:ln>
                <a:effectLst/>
                <a:uLnTx/>
                <a:uFillTx/>
                <a:sym typeface="+mn-ea"/>
              </a:rPr>
              <a:t>#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semanage</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port -l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显示所有受保护的服务和端口号类型</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semanage</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port -l | </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grep</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 ftp  #</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显示</a:t>
            </a:r>
            <a:r>
              <a:rPr kumimoji="0" lang="en-US" altLang="zh-CN" sz="2000" b="0" i="0" u="none" strike="noStrike" kern="1200" cap="none" spc="0" normalizeH="0" baseline="0" noProof="0" dirty="0" err="1">
                <a:ln>
                  <a:noFill/>
                </a:ln>
                <a:solidFill>
                  <a:schemeClr val="tx1"/>
                </a:solidFill>
                <a:effectLst/>
                <a:uLnTx/>
                <a:uFillTx/>
                <a:latin typeface="+mn-lt"/>
                <a:ea typeface="+mn-ea"/>
                <a:cs typeface="+mn-cs"/>
              </a:rPr>
              <a:t>ftpd</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的受保护情况</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1"/>
          <p:cNvSpPr>
            <a:spLocks noGrp="1"/>
          </p:cNvSpPr>
          <p:nvPr>
            <p:ph type="title"/>
          </p:nvPr>
        </p:nvSpPr>
        <p:spPr>
          <a:ln/>
        </p:spPr>
        <p:txBody>
          <a:bodyPr vert="horz" wrap="square" lIns="91440" tIns="45720" rIns="91440" bIns="45720" anchor="b"/>
          <a:p>
            <a:pPr eaLnBrk="1" hangingPunct="1"/>
            <a:r>
              <a:rPr lang="en-US" altLang="zh-CN" dirty="0"/>
              <a:t>4.</a:t>
            </a:r>
            <a:r>
              <a:rPr lang="fi-FI" altLang="zh-CN" dirty="0"/>
              <a:t> SELinux</a:t>
            </a:r>
            <a:r>
              <a:rPr lang="zh-CN" altLang="fi-FI" dirty="0"/>
              <a:t>策略管理工具</a:t>
            </a:r>
            <a:endParaRPr lang="zh-CN" altLang="en-US" dirty="0"/>
          </a:p>
        </p:txBody>
      </p:sp>
      <p:sp>
        <p:nvSpPr>
          <p:cNvPr id="3" name="内容占位符 2"/>
          <p:cNvSpPr>
            <a:spLocks noGrp="1"/>
          </p:cNvSpPr>
          <p:nvPr>
            <p:ph idx="1"/>
          </p:nvPr>
        </p:nvSpPr>
        <p:spPr>
          <a:xfrm>
            <a:off x="279400" y="1700213"/>
            <a:ext cx="8296275" cy="4845050"/>
          </a:xfrm>
        </p:spPr>
        <p:txBody>
          <a:bodyPr vert="horz" wrap="square" lIns="91440" tIns="45720" rIns="91440" bIns="45720" numCol="1" anchor="t" anchorCtr="0" compatLnSpc="1"/>
          <a:lstStyle/>
          <a:p>
            <a:pPr marL="469900" marR="0" lvl="0" indent="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semanage</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port -l | </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grep</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-w 22 #</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显示端口</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22</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的受保护情况</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semanage</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fcontext</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-l 	#</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显示预定义的文件上下文</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semanage</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boolean</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-l 	#</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显示所有布尔变量状态、默认值及描述信息</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semanage</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boolean</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-l | </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grep</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ftpd</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显示与</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ftpd</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相关布尔变量状态、默认值及描述信息</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0" algn="l"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Char char="u"/>
              <a:defRPr/>
            </a:pP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semanage</a:t>
            </a:r>
            <a:r>
              <a:rPr kumimoji="0" lang="en-US" altLang="zh-CN" sz="2000" b="0" i="0" u="none" strike="noStrike" kern="1200" cap="none" spc="0" normalizeH="0" baseline="0" noProof="0" dirty="0" smtClean="0">
                <a:ln>
                  <a:noFill/>
                </a:ln>
                <a:solidFill>
                  <a:schemeClr val="tx1"/>
                </a:solidFill>
                <a:effectLst/>
                <a:uLnTx/>
                <a:uFillTx/>
                <a:latin typeface="+mn-lt"/>
                <a:ea typeface="+mn-ea"/>
                <a:cs typeface="+mn-cs"/>
              </a:rPr>
              <a:t> user -l 	#</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显示所有</a:t>
            </a:r>
            <a:r>
              <a:rPr kumimoji="0" lang="en-US" altLang="zh-CN" sz="2000" b="0" i="0" u="none" strike="noStrike" kern="1200" cap="none" spc="0" normalizeH="0" baseline="0" noProof="0" dirty="0" err="1" smtClean="0">
                <a:ln>
                  <a:noFill/>
                </a:ln>
                <a:solidFill>
                  <a:schemeClr val="tx1"/>
                </a:solidFill>
                <a:effectLst/>
                <a:uLnTx/>
                <a:uFillTx/>
                <a:latin typeface="+mn-lt"/>
                <a:ea typeface="+mn-ea"/>
                <a:cs typeface="+mn-cs"/>
              </a:rPr>
              <a:t>SELinux</a:t>
            </a:r>
            <a:r>
              <a:rPr kumimoji="0" lang="zh-CN" altLang="en-US" sz="2000" b="0" i="0" u="none" strike="noStrike" kern="1200" cap="none" spc="0" normalizeH="0" baseline="0" noProof="0" dirty="0" smtClean="0">
                <a:ln>
                  <a:noFill/>
                </a:ln>
                <a:solidFill>
                  <a:schemeClr val="tx1"/>
                </a:solidFill>
                <a:effectLst/>
                <a:uLnTx/>
                <a:uFillTx/>
                <a:latin typeface="+mn-lt"/>
                <a:ea typeface="+mn-ea"/>
                <a:cs typeface="+mn-cs"/>
              </a:rPr>
              <a:t>用户及角色信息</a:t>
            </a:r>
            <a:endParaRPr kumimoji="0" lang="zh-CN" altLang="en-US" sz="2000" b="0" i="0" u="none" strike="noStrike" kern="1200" cap="none" spc="0" normalizeH="0" baseline="0" noProof="0" dirty="0" smtClean="0">
              <a:ln>
                <a:noFill/>
              </a:ln>
              <a:solidFill>
                <a:schemeClr val="tx1"/>
              </a:solidFill>
              <a:effectLst/>
              <a:uLnTx/>
              <a:uFillTx/>
              <a:latin typeface="+mn-lt"/>
              <a:ea typeface="+mn-ea"/>
              <a:cs typeface="+mn-cs"/>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endParaRPr kumimoji="0" lang="en-US" altLang="zh-CN"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
          <p:cNvSpPr>
            <a:spLocks noGrp="1"/>
          </p:cNvSpPr>
          <p:nvPr>
            <p:ph type="title"/>
          </p:nvPr>
        </p:nvSpPr>
        <p:spPr>
          <a:ln/>
        </p:spPr>
        <p:txBody>
          <a:bodyPr vert="horz" wrap="square" lIns="91440" tIns="45720" rIns="91440" bIns="45720" anchor="b"/>
          <a:p>
            <a:pPr eaLnBrk="1" hangingPunct="1"/>
            <a:r>
              <a:rPr lang="en-US" altLang="zh-CN" dirty="0"/>
              <a:t>4.</a:t>
            </a:r>
            <a:r>
              <a:rPr lang="zh-CN" altLang="en-US" dirty="0"/>
              <a:t>拒绝服务攻击</a:t>
            </a:r>
            <a:endParaRPr lang="zh-CN" altLang="en-US" dirty="0"/>
          </a:p>
        </p:txBody>
      </p:sp>
      <p:sp>
        <p:nvSpPr>
          <p:cNvPr id="9218" name="内容占位符 2"/>
          <p:cNvSpPr>
            <a:spLocks noGrp="1"/>
          </p:cNvSpPr>
          <p:nvPr>
            <p:ph idx="1"/>
          </p:nvPr>
        </p:nvSpPr>
        <p:spPr>
          <a:ln/>
        </p:spPr>
        <p:txBody>
          <a:bodyPr vert="horz" wrap="square" lIns="91440" tIns="45720" rIns="91440" bIns="45720" anchor="t"/>
          <a:p>
            <a:pPr indent="0" algn="just" eaLnBrk="1" hangingPunct="1">
              <a:lnSpc>
                <a:spcPct val="200000"/>
              </a:lnSpc>
              <a:spcBef>
                <a:spcPct val="0"/>
              </a:spcBef>
              <a:buChar char="u"/>
            </a:pPr>
            <a:r>
              <a:rPr lang="en-US" altLang="en-US" sz="2000" dirty="0"/>
              <a:t>恶意用户采取具有破坏性的方法阻塞目标网络的资源，使网络瘫痪。</a:t>
            </a:r>
            <a:endParaRPr lang="en-US" altLang="en-US" sz="2000" dirty="0"/>
          </a:p>
          <a:p>
            <a:pPr indent="0" algn="just" eaLnBrk="1" hangingPunct="1">
              <a:lnSpc>
                <a:spcPct val="200000"/>
              </a:lnSpc>
              <a:spcBef>
                <a:spcPct val="0"/>
              </a:spcBef>
              <a:buChar char="u"/>
            </a:pPr>
            <a:r>
              <a:rPr lang="en-US" altLang="en-US" sz="2000" dirty="0"/>
              <a:t>最通常的DoS攻击一般是同时发送很多个网络包到某个服务器，掠夺服务器的资源，最后导致合法的用户请求无法通过，使系统无法正常工作</a:t>
            </a:r>
            <a:r>
              <a:rPr lang="" altLang="en-US" dirty="0"/>
              <a:t>。</a:t>
            </a:r>
            <a:endParaRPr lang="" altLang="en-US"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1"/>
          <p:cNvSpPr>
            <a:spLocks noGrp="1"/>
          </p:cNvSpPr>
          <p:nvPr>
            <p:ph type="title"/>
          </p:nvPr>
        </p:nvSpPr>
        <p:spPr>
          <a:ln/>
        </p:spPr>
        <p:txBody>
          <a:bodyPr vert="horz" wrap="square" lIns="91440" tIns="45720" rIns="91440" bIns="45720" anchor="b"/>
          <a:p>
            <a:pPr eaLnBrk="1" hangingPunct="1"/>
            <a:r>
              <a:rPr lang="en-US" altLang="zh-CN" dirty="0"/>
              <a:t>5.</a:t>
            </a:r>
            <a:r>
              <a:rPr lang="zh-CN" altLang="en-US" dirty="0"/>
              <a:t>网络服务所用的</a:t>
            </a:r>
            <a:r>
              <a:rPr lang="en-US" altLang="zh-CN" dirty="0"/>
              <a:t>SELinux</a:t>
            </a:r>
            <a:r>
              <a:rPr lang="zh-CN" altLang="en-US" dirty="0"/>
              <a:t>文件类型</a:t>
            </a:r>
            <a:endParaRPr lang="zh-CN" altLang="en-US" dirty="0"/>
          </a:p>
        </p:txBody>
      </p:sp>
      <p:sp>
        <p:nvSpPr>
          <p:cNvPr id="62466" name="内容占位符 2"/>
          <p:cNvSpPr>
            <a:spLocks noGrp="1"/>
          </p:cNvSpPr>
          <p:nvPr>
            <p:ph idx="1"/>
          </p:nvPr>
        </p:nvSpPr>
        <p:spPr>
          <a:xfrm>
            <a:off x="574675" y="1700213"/>
            <a:ext cx="8001000" cy="1441450"/>
          </a:xfrm>
          <a:ln/>
        </p:spPr>
        <p:txBody>
          <a:bodyPr vert="horz" wrap="square" lIns="91440" tIns="45720" rIns="91440" bIns="45720" anchor="t"/>
          <a:p>
            <a:pPr marL="0" indent="0" eaLnBrk="1" hangingPunct="1">
              <a:lnSpc>
                <a:spcPct val="150000"/>
              </a:lnSpc>
              <a:buNone/>
            </a:pPr>
            <a:r>
              <a:rPr lang="en-US" altLang="zh-CN" sz="2000" dirty="0"/>
              <a:t>SELinux</a:t>
            </a:r>
            <a:r>
              <a:rPr lang="zh-CN" altLang="en-US" sz="2000" dirty="0"/>
              <a:t>对于每种服务中所需要设置的文件的安全上下文类型各不相同。文件</a:t>
            </a:r>
            <a:r>
              <a:rPr lang="en-US" altLang="zh-CN" sz="2000" dirty="0"/>
              <a:t>/etc/selinux/targeted/contexts/files/file_contexts</a:t>
            </a:r>
            <a:r>
              <a:rPr lang="zh-CN" altLang="en-US" sz="2000" dirty="0"/>
              <a:t>内包含了系统内所有目录和文件的</a:t>
            </a:r>
            <a:r>
              <a:rPr lang="en-US" altLang="zh-CN" sz="2000" dirty="0"/>
              <a:t>SELinux</a:t>
            </a:r>
            <a:r>
              <a:rPr lang="zh-CN" altLang="en-US" sz="2000" dirty="0"/>
              <a:t>文件类型。</a:t>
            </a:r>
            <a:endParaRPr lang="en-US" altLang="zh-CN" sz="2000" dirty="0"/>
          </a:p>
          <a:p>
            <a:pPr marL="0" indent="0" eaLnBrk="1" hangingPunct="1">
              <a:buNone/>
            </a:pPr>
            <a:endParaRPr lang="zh-CN" altLang="en-US" sz="2000" dirty="0"/>
          </a:p>
        </p:txBody>
      </p:sp>
      <p:graphicFrame>
        <p:nvGraphicFramePr>
          <p:cNvPr id="4" name="表格 3"/>
          <p:cNvGraphicFramePr>
            <a:graphicFrameLocks noGrp="1"/>
          </p:cNvGraphicFramePr>
          <p:nvPr>
            <p:custDataLst>
              <p:tags r:id="rId1"/>
            </p:custDataLst>
          </p:nvPr>
        </p:nvGraphicFramePr>
        <p:xfrm>
          <a:off x="733425" y="3255963"/>
          <a:ext cx="7408863" cy="2890838"/>
        </p:xfrm>
        <a:graphic>
          <a:graphicData uri="http://schemas.openxmlformats.org/drawingml/2006/table">
            <a:tbl>
              <a:tblPr firstRow="1" firstCol="1" bandRow="1">
                <a:tableStyleId>{5C22544A-7EE6-4342-B048-85BDC9FD1C3A}</a:tableStyleId>
              </a:tblPr>
              <a:tblGrid>
                <a:gridCol w="2165985"/>
                <a:gridCol w="4261485"/>
                <a:gridCol w="980440"/>
              </a:tblGrid>
              <a:tr h="361315">
                <a:tc>
                  <a:txBody>
                    <a:bodyPr/>
                    <a:lstStyle/>
                    <a:p>
                      <a:pPr algn="ctr">
                        <a:lnSpc>
                          <a:spcPts val="1400"/>
                        </a:lnSpc>
                        <a:spcAft>
                          <a:spcPts val="0"/>
                        </a:spcAft>
                      </a:pPr>
                      <a:endParaRPr lang="zh-CN" sz="1200" kern="100">
                        <a:effectLst/>
                        <a:latin typeface="Times New Roman" panose="02020603050405020304" pitchFamily="18" charset="0"/>
                        <a:ea typeface="宋体" panose="02010600030101010101" pitchFamily="2" charset="-122"/>
                      </a:endParaRPr>
                    </a:p>
                  </a:txBody>
                  <a:tcPr marL="68572" marR="68572" marT="0" marB="0" anchor="ctr"/>
                </a:tc>
                <a:tc>
                  <a:txBody>
                    <a:bodyPr/>
                    <a:lstStyle/>
                    <a:p>
                      <a:pPr algn="ctr">
                        <a:lnSpc>
                          <a:spcPts val="1400"/>
                        </a:lnSpc>
                        <a:spcAft>
                          <a:spcPts val="0"/>
                        </a:spcAft>
                      </a:pPr>
                      <a:endParaRPr lang="zh-CN" sz="1200" kern="100" dirty="0">
                        <a:effectLst/>
                        <a:latin typeface="Times New Roman" panose="02020603050405020304" pitchFamily="18" charset="0"/>
                        <a:ea typeface="宋体" panose="02010600030101010101" pitchFamily="2" charset="-122"/>
                      </a:endParaRPr>
                    </a:p>
                  </a:txBody>
                  <a:tcPr marL="68572" marR="68572" marT="0" marB="0" anchor="ctr"/>
                </a:tc>
                <a:tc>
                  <a:txBody>
                    <a:bodyPr/>
                    <a:lstStyle/>
                    <a:p>
                      <a:pPr algn="ctr">
                        <a:lnSpc>
                          <a:spcPts val="1400"/>
                        </a:lnSpc>
                        <a:spcAft>
                          <a:spcPts val="0"/>
                        </a:spcAft>
                      </a:pPr>
                      <a:endParaRPr lang="zh-CN" sz="1200" kern="100">
                        <a:effectLst/>
                        <a:latin typeface="Times New Roman" panose="02020603050405020304" pitchFamily="18" charset="0"/>
                        <a:ea typeface="宋体" panose="02010600030101010101" pitchFamily="2" charset="-122"/>
                      </a:endParaRPr>
                    </a:p>
                  </a:txBody>
                  <a:tcPr marL="68572" marR="68572" marT="0" marB="0" anchor="ctr"/>
                </a:tc>
              </a:tr>
              <a:tr h="361315">
                <a:tc>
                  <a:txBody>
                    <a:bodyPr/>
                    <a:lstStyle/>
                    <a:p>
                      <a:pPr algn="ctr">
                        <a:lnSpc>
                          <a:spcPts val="1400"/>
                        </a:lnSpc>
                        <a:spcAft>
                          <a:spcPts val="0"/>
                        </a:spcAft>
                      </a:pPr>
                      <a:endParaRPr lang="en-US" sz="1200" kern="100">
                        <a:effectLst/>
                        <a:latin typeface="Times New Roman" panose="02020603050405020304" pitchFamily="18" charset="0"/>
                        <a:ea typeface="宋体" panose="02010600030101010101" pitchFamily="2" charset="-122"/>
                      </a:endParaRPr>
                    </a:p>
                  </a:txBody>
                  <a:tcPr marL="68572" marR="68572" marT="0" marB="0" anchor="ctr"/>
                </a:tc>
                <a:tc>
                  <a:txBody>
                    <a:bodyPr/>
                    <a:lstStyle/>
                    <a:p>
                      <a:pPr algn="l">
                        <a:lnSpc>
                          <a:spcPts val="1400"/>
                        </a:lnSpc>
                        <a:spcAft>
                          <a:spcPts val="0"/>
                        </a:spcAft>
                      </a:pPr>
                      <a:endParaRPr lang="zh-CN" sz="1200" kern="100" dirty="0">
                        <a:effectLst/>
                        <a:latin typeface="Times New Roman" panose="02020603050405020304" pitchFamily="18" charset="0"/>
                        <a:ea typeface="宋体" panose="02010600030101010101" pitchFamily="2" charset="-122"/>
                      </a:endParaRPr>
                    </a:p>
                  </a:txBody>
                  <a:tcPr marL="68572" marR="68572" marT="0" marB="0" anchor="ctr"/>
                </a:tc>
                <a:tc>
                  <a:txBody>
                    <a:bodyPr/>
                    <a:lstStyle/>
                    <a:p>
                      <a:pPr algn="ctr">
                        <a:lnSpc>
                          <a:spcPts val="1400"/>
                        </a:lnSpc>
                        <a:spcAft>
                          <a:spcPts val="0"/>
                        </a:spcAft>
                      </a:pPr>
                      <a:endParaRPr lang="en-US" sz="1200" kern="100">
                        <a:effectLst/>
                        <a:latin typeface="Times New Roman" panose="02020603050405020304" pitchFamily="18" charset="0"/>
                        <a:ea typeface="宋体" panose="02010600030101010101" pitchFamily="2" charset="-122"/>
                      </a:endParaRPr>
                    </a:p>
                  </a:txBody>
                  <a:tcPr marL="68572" marR="68572" marT="0" marB="0" anchor="ctr"/>
                </a:tc>
              </a:tr>
              <a:tr h="361315">
                <a:tc>
                  <a:txBody>
                    <a:bodyPr/>
                    <a:lstStyle/>
                    <a:p>
                      <a:pPr algn="ctr">
                        <a:lnSpc>
                          <a:spcPts val="1400"/>
                        </a:lnSpc>
                        <a:spcAft>
                          <a:spcPts val="0"/>
                        </a:spcAft>
                      </a:pPr>
                      <a:endParaRPr lang="en-US" sz="1200" kern="100">
                        <a:effectLst/>
                        <a:latin typeface="Times New Roman" panose="02020603050405020304" pitchFamily="18" charset="0"/>
                        <a:ea typeface="宋体" panose="02010600030101010101" pitchFamily="2" charset="-122"/>
                      </a:endParaRPr>
                    </a:p>
                  </a:txBody>
                  <a:tcPr marL="68572" marR="68572" marT="0" marB="0" anchor="ctr"/>
                </a:tc>
                <a:tc>
                  <a:txBody>
                    <a:bodyPr/>
                    <a:lstStyle/>
                    <a:p>
                      <a:pPr algn="l">
                        <a:lnSpc>
                          <a:spcPts val="1400"/>
                        </a:lnSpc>
                        <a:spcAft>
                          <a:spcPts val="0"/>
                        </a:spcAft>
                      </a:pPr>
                      <a:endParaRPr lang="zh-CN" sz="1200" kern="100">
                        <a:effectLst/>
                        <a:latin typeface="Times New Roman" panose="02020603050405020304" pitchFamily="18" charset="0"/>
                        <a:ea typeface="宋体" panose="02010600030101010101" pitchFamily="2" charset="-122"/>
                      </a:endParaRPr>
                    </a:p>
                  </a:txBody>
                  <a:tcPr marL="68572" marR="68572" marT="0" marB="0" anchor="ctr"/>
                </a:tc>
                <a:tc>
                  <a:txBody>
                    <a:bodyPr/>
                    <a:lstStyle/>
                    <a:p>
                      <a:pPr algn="ctr">
                        <a:lnSpc>
                          <a:spcPts val="1400"/>
                        </a:lnSpc>
                        <a:spcAft>
                          <a:spcPts val="0"/>
                        </a:spcAft>
                      </a:pPr>
                      <a:endParaRPr lang="en-US" sz="1200" kern="100">
                        <a:effectLst/>
                        <a:latin typeface="Times New Roman" panose="02020603050405020304" pitchFamily="18" charset="0"/>
                        <a:ea typeface="宋体" panose="02010600030101010101" pitchFamily="2" charset="-122"/>
                      </a:endParaRPr>
                    </a:p>
                  </a:txBody>
                  <a:tcPr marL="68572" marR="68572" marT="0" marB="0" anchor="ctr"/>
                </a:tc>
              </a:tr>
              <a:tr h="361315">
                <a:tc>
                  <a:txBody>
                    <a:bodyPr/>
                    <a:lstStyle/>
                    <a:p>
                      <a:pPr algn="ctr">
                        <a:lnSpc>
                          <a:spcPts val="1400"/>
                        </a:lnSpc>
                        <a:spcAft>
                          <a:spcPts val="0"/>
                        </a:spcAft>
                      </a:pPr>
                      <a:endParaRPr lang="en-US" sz="1200" kern="100">
                        <a:effectLst/>
                        <a:latin typeface="Times New Roman" panose="02020603050405020304" pitchFamily="18" charset="0"/>
                        <a:ea typeface="宋体" panose="02010600030101010101" pitchFamily="2" charset="-122"/>
                      </a:endParaRPr>
                    </a:p>
                  </a:txBody>
                  <a:tcPr marL="68572" marR="68572" marT="0" marB="0" anchor="ctr"/>
                </a:tc>
                <a:tc>
                  <a:txBody>
                    <a:bodyPr/>
                    <a:lstStyle/>
                    <a:p>
                      <a:pPr algn="l">
                        <a:lnSpc>
                          <a:spcPts val="1400"/>
                        </a:lnSpc>
                        <a:spcAft>
                          <a:spcPts val="0"/>
                        </a:spcAft>
                      </a:pPr>
                      <a:endParaRPr lang="zh-CN" sz="1200" kern="100">
                        <a:effectLst/>
                        <a:latin typeface="Times New Roman" panose="02020603050405020304" pitchFamily="18" charset="0"/>
                        <a:ea typeface="宋体" panose="02010600030101010101" pitchFamily="2" charset="-122"/>
                      </a:endParaRPr>
                    </a:p>
                  </a:txBody>
                  <a:tcPr marL="68572" marR="68572" marT="0" marB="0" anchor="ctr"/>
                </a:tc>
                <a:tc>
                  <a:txBody>
                    <a:bodyPr/>
                    <a:lstStyle/>
                    <a:p>
                      <a:pPr algn="ctr">
                        <a:lnSpc>
                          <a:spcPts val="1400"/>
                        </a:lnSpc>
                        <a:spcAft>
                          <a:spcPts val="0"/>
                        </a:spcAft>
                      </a:pPr>
                      <a:endParaRPr lang="en-US" sz="1200" kern="100">
                        <a:effectLst/>
                        <a:latin typeface="Times New Roman" panose="02020603050405020304" pitchFamily="18" charset="0"/>
                        <a:ea typeface="宋体" panose="02010600030101010101" pitchFamily="2" charset="-122"/>
                      </a:endParaRPr>
                    </a:p>
                  </a:txBody>
                  <a:tcPr marL="68572" marR="68572" marT="0" marB="0" anchor="ctr"/>
                </a:tc>
              </a:tr>
              <a:tr h="361315">
                <a:tc>
                  <a:txBody>
                    <a:bodyPr/>
                    <a:lstStyle/>
                    <a:p>
                      <a:pPr algn="ctr">
                        <a:lnSpc>
                          <a:spcPts val="1400"/>
                        </a:lnSpc>
                        <a:spcAft>
                          <a:spcPts val="0"/>
                        </a:spcAft>
                      </a:pPr>
                      <a:endParaRPr lang="en-US" sz="1200" kern="100">
                        <a:effectLst/>
                        <a:latin typeface="Times New Roman" panose="02020603050405020304" pitchFamily="18" charset="0"/>
                        <a:ea typeface="宋体" panose="02010600030101010101" pitchFamily="2" charset="-122"/>
                      </a:endParaRPr>
                    </a:p>
                  </a:txBody>
                  <a:tcPr marL="68572" marR="68572" marT="0" marB="0" anchor="ctr"/>
                </a:tc>
                <a:tc>
                  <a:txBody>
                    <a:bodyPr/>
                    <a:lstStyle/>
                    <a:p>
                      <a:pPr algn="l">
                        <a:lnSpc>
                          <a:spcPts val="1400"/>
                        </a:lnSpc>
                        <a:spcAft>
                          <a:spcPts val="0"/>
                        </a:spcAft>
                      </a:pPr>
                      <a:endParaRPr lang="zh-CN" sz="1200" kern="100">
                        <a:effectLst/>
                        <a:latin typeface="Times New Roman" panose="02020603050405020304" pitchFamily="18" charset="0"/>
                        <a:ea typeface="宋体" panose="02010600030101010101" pitchFamily="2" charset="-122"/>
                      </a:endParaRPr>
                    </a:p>
                  </a:txBody>
                  <a:tcPr marL="68572" marR="68572" marT="0" marB="0" anchor="ctr"/>
                </a:tc>
                <a:tc>
                  <a:txBody>
                    <a:bodyPr/>
                    <a:lstStyle/>
                    <a:p>
                      <a:pPr algn="ctr">
                        <a:lnSpc>
                          <a:spcPts val="1400"/>
                        </a:lnSpc>
                        <a:spcAft>
                          <a:spcPts val="0"/>
                        </a:spcAft>
                      </a:pPr>
                      <a:endParaRPr lang="en-US" sz="1200" kern="100">
                        <a:effectLst/>
                        <a:latin typeface="Times New Roman" panose="02020603050405020304" pitchFamily="18" charset="0"/>
                        <a:ea typeface="宋体" panose="02010600030101010101" pitchFamily="2" charset="-122"/>
                      </a:endParaRPr>
                    </a:p>
                  </a:txBody>
                  <a:tcPr marL="68572" marR="68572" marT="0" marB="0" anchor="ctr"/>
                </a:tc>
              </a:tr>
              <a:tr h="361315">
                <a:tc>
                  <a:txBody>
                    <a:bodyPr/>
                    <a:lstStyle/>
                    <a:p>
                      <a:pPr algn="ctr">
                        <a:lnSpc>
                          <a:spcPts val="1400"/>
                        </a:lnSpc>
                        <a:spcAft>
                          <a:spcPts val="0"/>
                        </a:spcAft>
                      </a:pPr>
                      <a:endParaRPr lang="en-US" sz="1200" kern="100">
                        <a:effectLst/>
                        <a:latin typeface="Times New Roman" panose="02020603050405020304" pitchFamily="18" charset="0"/>
                        <a:ea typeface="宋体" panose="02010600030101010101" pitchFamily="2" charset="-122"/>
                      </a:endParaRPr>
                    </a:p>
                  </a:txBody>
                  <a:tcPr marL="68572" marR="68572" marT="0" marB="0" anchor="ctr"/>
                </a:tc>
                <a:tc>
                  <a:txBody>
                    <a:bodyPr/>
                    <a:lstStyle/>
                    <a:p>
                      <a:pPr algn="l">
                        <a:lnSpc>
                          <a:spcPts val="1400"/>
                        </a:lnSpc>
                        <a:spcAft>
                          <a:spcPts val="0"/>
                        </a:spcAft>
                      </a:pPr>
                      <a:endParaRPr lang="zh-CN" sz="1200" kern="100">
                        <a:effectLst/>
                        <a:latin typeface="Times New Roman" panose="02020603050405020304" pitchFamily="18" charset="0"/>
                        <a:ea typeface="宋体" panose="02010600030101010101" pitchFamily="2" charset="-122"/>
                      </a:endParaRPr>
                    </a:p>
                  </a:txBody>
                  <a:tcPr marL="68572" marR="68572" marT="0" marB="0" anchor="ctr"/>
                </a:tc>
                <a:tc>
                  <a:txBody>
                    <a:bodyPr/>
                    <a:lstStyle/>
                    <a:p>
                      <a:pPr algn="ctr">
                        <a:lnSpc>
                          <a:spcPts val="1400"/>
                        </a:lnSpc>
                        <a:spcAft>
                          <a:spcPts val="0"/>
                        </a:spcAft>
                      </a:pPr>
                      <a:endParaRPr lang="en-US" sz="1200" kern="100">
                        <a:effectLst/>
                        <a:latin typeface="Times New Roman" panose="02020603050405020304" pitchFamily="18" charset="0"/>
                        <a:ea typeface="宋体" panose="02010600030101010101" pitchFamily="2" charset="-122"/>
                      </a:endParaRPr>
                    </a:p>
                  </a:txBody>
                  <a:tcPr marL="68572" marR="68572" marT="0" marB="0" anchor="ctr"/>
                </a:tc>
              </a:tr>
              <a:tr h="361315">
                <a:tc>
                  <a:txBody>
                    <a:bodyPr/>
                    <a:lstStyle/>
                    <a:p>
                      <a:pPr algn="ctr">
                        <a:lnSpc>
                          <a:spcPts val="1400"/>
                        </a:lnSpc>
                        <a:spcAft>
                          <a:spcPts val="0"/>
                        </a:spcAft>
                      </a:pPr>
                      <a:endParaRPr lang="en-US" sz="1200" kern="100">
                        <a:effectLst/>
                        <a:latin typeface="Times New Roman" panose="02020603050405020304" pitchFamily="18" charset="0"/>
                        <a:ea typeface="宋体" panose="02010600030101010101" pitchFamily="2" charset="-122"/>
                      </a:endParaRPr>
                    </a:p>
                  </a:txBody>
                  <a:tcPr marL="68572" marR="68572" marT="0" marB="0" anchor="ctr"/>
                </a:tc>
                <a:tc>
                  <a:txBody>
                    <a:bodyPr/>
                    <a:lstStyle/>
                    <a:p>
                      <a:pPr algn="l">
                        <a:lnSpc>
                          <a:spcPts val="1400"/>
                        </a:lnSpc>
                        <a:spcAft>
                          <a:spcPts val="0"/>
                        </a:spcAft>
                      </a:pPr>
                      <a:endParaRPr lang="zh-CN" sz="1200" kern="100">
                        <a:effectLst/>
                        <a:latin typeface="Times New Roman" panose="02020603050405020304" pitchFamily="18" charset="0"/>
                        <a:ea typeface="宋体" panose="02010600030101010101" pitchFamily="2" charset="-122"/>
                      </a:endParaRPr>
                    </a:p>
                  </a:txBody>
                  <a:tcPr marL="68572" marR="68572" marT="0" marB="0" anchor="ctr"/>
                </a:tc>
                <a:tc>
                  <a:txBody>
                    <a:bodyPr/>
                    <a:lstStyle/>
                    <a:p>
                      <a:pPr algn="ctr">
                        <a:lnSpc>
                          <a:spcPts val="1400"/>
                        </a:lnSpc>
                        <a:spcAft>
                          <a:spcPts val="0"/>
                        </a:spcAft>
                      </a:pPr>
                      <a:endParaRPr lang="en-US" sz="1200" kern="100">
                        <a:effectLst/>
                        <a:latin typeface="Times New Roman" panose="02020603050405020304" pitchFamily="18" charset="0"/>
                        <a:ea typeface="宋体" panose="02010600030101010101" pitchFamily="2" charset="-122"/>
                      </a:endParaRPr>
                    </a:p>
                  </a:txBody>
                  <a:tcPr marL="68572" marR="68572" marT="0" marB="0" anchor="ctr"/>
                </a:tc>
              </a:tr>
              <a:tr h="361315">
                <a:tc>
                  <a:txBody>
                    <a:bodyPr/>
                    <a:lstStyle/>
                    <a:p>
                      <a:pPr algn="ctr">
                        <a:lnSpc>
                          <a:spcPts val="1400"/>
                        </a:lnSpc>
                        <a:spcAft>
                          <a:spcPts val="0"/>
                        </a:spcAft>
                      </a:pPr>
                      <a:endParaRPr lang="en-US" sz="1200" kern="100">
                        <a:effectLst/>
                        <a:latin typeface="Times New Roman" panose="02020603050405020304" pitchFamily="18" charset="0"/>
                        <a:ea typeface="宋体" panose="02010600030101010101" pitchFamily="2" charset="-122"/>
                      </a:endParaRPr>
                    </a:p>
                  </a:txBody>
                  <a:tcPr marL="68572" marR="68572" marT="0" marB="0" anchor="ctr"/>
                </a:tc>
                <a:tc>
                  <a:txBody>
                    <a:bodyPr/>
                    <a:lstStyle/>
                    <a:p>
                      <a:pPr algn="l">
                        <a:lnSpc>
                          <a:spcPts val="1400"/>
                        </a:lnSpc>
                        <a:spcAft>
                          <a:spcPts val="0"/>
                        </a:spcAft>
                      </a:pPr>
                      <a:endParaRPr lang="zh-CN" sz="1200" kern="100">
                        <a:effectLst/>
                        <a:latin typeface="Times New Roman" panose="02020603050405020304" pitchFamily="18" charset="0"/>
                        <a:ea typeface="宋体" panose="02010600030101010101" pitchFamily="2" charset="-122"/>
                      </a:endParaRPr>
                    </a:p>
                  </a:txBody>
                  <a:tcPr marL="68572" marR="68572" marT="0" marB="0" anchor="ctr"/>
                </a:tc>
                <a:tc>
                  <a:txBody>
                    <a:bodyPr/>
                    <a:lstStyle/>
                    <a:p>
                      <a:pPr algn="ctr">
                        <a:lnSpc>
                          <a:spcPts val="1400"/>
                        </a:lnSpc>
                        <a:spcAft>
                          <a:spcPts val="0"/>
                        </a:spcAft>
                      </a:pPr>
                      <a:endParaRPr lang="en-US" sz="1200" kern="100" dirty="0">
                        <a:effectLst/>
                        <a:latin typeface="Times New Roman" panose="02020603050405020304" pitchFamily="18" charset="0"/>
                        <a:ea typeface="宋体" panose="02010600030101010101" pitchFamily="2" charset="-122"/>
                      </a:endParaRPr>
                    </a:p>
                  </a:txBody>
                  <a:tcPr marL="68572" marR="68572" marT="0" marB="0" anchor="ct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5.</a:t>
            </a:r>
            <a:r>
              <a:rPr lang="zh-CN" altLang="en-US" dirty="0">
                <a:sym typeface="+mn-ea"/>
              </a:rPr>
              <a:t>网络服务所用的</a:t>
            </a:r>
            <a:r>
              <a:rPr lang="en-US" altLang="zh-CN" dirty="0">
                <a:sym typeface="+mn-ea"/>
              </a:rPr>
              <a:t>SELinux</a:t>
            </a:r>
            <a:r>
              <a:rPr lang="zh-CN" altLang="en-US" dirty="0">
                <a:sym typeface="+mn-ea"/>
              </a:rPr>
              <a:t>文件类型</a:t>
            </a:r>
            <a:endParaRPr lang="zh-CN" altLang="en-US"/>
          </a:p>
        </p:txBody>
      </p:sp>
      <p:sp>
        <p:nvSpPr>
          <p:cNvPr id="3" name="内容占位符 2"/>
          <p:cNvSpPr>
            <a:spLocks noGrp="1"/>
          </p:cNvSpPr>
          <p:nvPr>
            <p:ph idx="1"/>
          </p:nvPr>
        </p:nvSpPr>
        <p:spPr>
          <a:xfrm>
            <a:off x="574040" y="1752600"/>
            <a:ext cx="8330565" cy="1508760"/>
          </a:xfrm>
        </p:spPr>
        <p:txBody>
          <a:bodyPr/>
          <a:p>
            <a:pPr eaLnBrk="1" latinLnBrk="0" hangingPunct="1">
              <a:lnSpc>
                <a:spcPct val="150000"/>
              </a:lnSpc>
              <a:spcBef>
                <a:spcPts val="0"/>
              </a:spcBef>
            </a:pPr>
            <a:r>
              <a:rPr lang="en-US" altLang="zh-CN" sz="2000" dirty="0">
                <a:sym typeface="+mn-ea"/>
              </a:rPr>
              <a:t>SELinux</a:t>
            </a:r>
            <a:r>
              <a:rPr lang="zh-CN" altLang="en-US" sz="2000" dirty="0">
                <a:sym typeface="+mn-ea"/>
              </a:rPr>
              <a:t>对于每种服务中所需要设置的文件的安全上下文类型各不相同。文件</a:t>
            </a:r>
            <a:r>
              <a:rPr lang="en-US" altLang="zh-CN" sz="2000" dirty="0">
                <a:sym typeface="+mn-ea"/>
              </a:rPr>
              <a:t>/etc/selinux/targeted/contexts/files/file_contexts</a:t>
            </a:r>
            <a:r>
              <a:rPr lang="zh-CN" altLang="en-US" sz="2000" dirty="0">
                <a:sym typeface="+mn-ea"/>
              </a:rPr>
              <a:t>内包含了系统内所有目录和文件的</a:t>
            </a:r>
            <a:r>
              <a:rPr lang="en-US" altLang="zh-CN" sz="2000" dirty="0">
                <a:sym typeface="+mn-ea"/>
              </a:rPr>
              <a:t>SELinux</a:t>
            </a:r>
            <a:r>
              <a:rPr lang="zh-CN" altLang="en-US" sz="2000" dirty="0">
                <a:sym typeface="+mn-ea"/>
              </a:rPr>
              <a:t>文件类型。</a:t>
            </a:r>
            <a:endParaRPr lang="en-US" altLang="zh-CN" sz="2000" dirty="0"/>
          </a:p>
          <a:p>
            <a:endParaRPr lang="zh-CN" altLang="en-US" sz="2000"/>
          </a:p>
        </p:txBody>
      </p:sp>
      <p:graphicFrame>
        <p:nvGraphicFramePr>
          <p:cNvPr id="4" name="表格 3"/>
          <p:cNvGraphicFramePr/>
          <p:nvPr>
            <p:custDataLst>
              <p:tags r:id="rId1"/>
            </p:custDataLst>
          </p:nvPr>
        </p:nvGraphicFramePr>
        <p:xfrm>
          <a:off x="760730" y="3361055"/>
          <a:ext cx="7747000" cy="2743200"/>
        </p:xfrm>
        <a:graphic>
          <a:graphicData uri="http://schemas.openxmlformats.org/drawingml/2006/table">
            <a:tbl>
              <a:tblPr firstRow="1" bandRow="1">
                <a:tableStyleId>{5940675A-B579-460E-94D1-54222C63F5DA}</a:tableStyleId>
              </a:tblPr>
              <a:tblGrid>
                <a:gridCol w="2059305"/>
                <a:gridCol w="4625340"/>
                <a:gridCol w="1062355"/>
              </a:tblGrid>
              <a:tr h="304800">
                <a:tc>
                  <a:txBody>
                    <a:bodyPr/>
                    <a:p>
                      <a:pPr algn="ctr">
                        <a:buNone/>
                      </a:pPr>
                      <a:r>
                        <a:rPr lang="en-US" sz="1600">
                          <a:latin typeface="黑体" panose="02010609060101010101" charset="-122"/>
                          <a:ea typeface="黑体" panose="02010609060101010101" charset="-122"/>
                          <a:cs typeface="黑体" panose="02010609060101010101" charset="-122"/>
                        </a:rPr>
                        <a:t>类    型</a:t>
                      </a:r>
                      <a:endParaRPr lang="en-US" altLang="en-US" sz="160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黑体" panose="02010609060101010101" charset="-122"/>
                          <a:ea typeface="黑体" panose="02010609060101010101" charset="-122"/>
                          <a:cs typeface="黑体" panose="02010609060101010101" charset="-122"/>
                        </a:rPr>
                        <a:t>意    义</a:t>
                      </a:r>
                      <a:endParaRPr lang="en-US" altLang="en-US" sz="160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None/>
                      </a:pPr>
                      <a:r>
                        <a:rPr lang="en-US" sz="1600">
                          <a:latin typeface="黑体" panose="02010609060101010101" charset="-122"/>
                          <a:ea typeface="黑体" panose="02010609060101010101" charset="-122"/>
                          <a:cs typeface="黑体" panose="02010609060101010101" charset="-122"/>
                        </a:rPr>
                        <a:t>服  务</a:t>
                      </a:r>
                      <a:endParaRPr lang="en-US" altLang="en-US" sz="1600">
                        <a:latin typeface="黑体" panose="02010609060101010101" charset="-122"/>
                        <a:ea typeface="黑体" panose="02010609060101010101" charset="-122"/>
                        <a:cs typeface="黑体" panose="02010609060101010101"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a:buNone/>
                      </a:pPr>
                      <a:r>
                        <a:rPr lang="en-US" sz="1600">
                          <a:solidFill>
                            <a:srgbClr val="000000"/>
                          </a:solidFill>
                          <a:latin typeface="Times New Roman" panose="02020603050405020304" pitchFamily="18" charset="0"/>
                          <a:cs typeface="Times New Roman" panose="02020603050405020304" pitchFamily="18" charset="0"/>
                        </a:rPr>
                        <a:t>public_content_t</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solidFill>
                            <a:srgbClr val="000000"/>
                          </a:solidFill>
                          <a:latin typeface="Times New Roman" panose="02020603050405020304" pitchFamily="18" charset="0"/>
                          <a:cs typeface="Times New Roman" panose="02020603050405020304" pitchFamily="18" charset="0"/>
                        </a:rPr>
                        <a:t>vsftpd</a:t>
                      </a:r>
                      <a:r>
                        <a:rPr lang="en-US" sz="1600">
                          <a:solidFill>
                            <a:srgbClr val="000000"/>
                          </a:solidFill>
                          <a:latin typeface="宋体" panose="02010600030101010101" pitchFamily="2" charset="-122"/>
                          <a:ea typeface="宋体" panose="02010600030101010101" pitchFamily="2" charset="-122"/>
                          <a:cs typeface="宋体" panose="02010600030101010101" pitchFamily="2" charset="-122"/>
                        </a:rPr>
                        <a:t>只读共享的文件类型</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solidFill>
                            <a:srgbClr val="000000"/>
                          </a:solidFill>
                          <a:latin typeface="Times New Roman" panose="02020603050405020304" pitchFamily="18" charset="0"/>
                          <a:cs typeface="Times New Roman" panose="02020603050405020304" pitchFamily="18" charset="0"/>
                        </a:rPr>
                        <a:t>vsftpd</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a:buNone/>
                      </a:pPr>
                      <a:r>
                        <a:rPr lang="en-US" sz="1600">
                          <a:solidFill>
                            <a:srgbClr val="000000"/>
                          </a:solidFill>
                          <a:latin typeface="Times New Roman" panose="02020603050405020304" pitchFamily="18" charset="0"/>
                          <a:cs typeface="Times New Roman" panose="02020603050405020304" pitchFamily="18" charset="0"/>
                        </a:rPr>
                        <a:t>public_content_rw_t</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solidFill>
                            <a:srgbClr val="000000"/>
                          </a:solidFill>
                          <a:latin typeface="Times New Roman" panose="02020603050405020304" pitchFamily="18" charset="0"/>
                          <a:cs typeface="Times New Roman" panose="02020603050405020304" pitchFamily="18" charset="0"/>
                        </a:rPr>
                        <a:t>vsftpd</a:t>
                      </a:r>
                      <a:r>
                        <a:rPr lang="en-US" sz="1600">
                          <a:solidFill>
                            <a:srgbClr val="000000"/>
                          </a:solidFill>
                          <a:latin typeface="宋体" panose="02010600030101010101" pitchFamily="2" charset="-122"/>
                          <a:ea typeface="宋体" panose="02010600030101010101" pitchFamily="2" charset="-122"/>
                          <a:cs typeface="宋体" panose="02010600030101010101" pitchFamily="2" charset="-122"/>
                        </a:rPr>
                        <a:t>读/写共享的文件类型</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solidFill>
                            <a:srgbClr val="000000"/>
                          </a:solidFill>
                          <a:latin typeface="Times New Roman" panose="02020603050405020304" pitchFamily="18" charset="0"/>
                          <a:cs typeface="Times New Roman" panose="02020603050405020304" pitchFamily="18" charset="0"/>
                        </a:rPr>
                        <a:t>vsftpd</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a:buNone/>
                      </a:pPr>
                      <a:r>
                        <a:rPr lang="en-US" sz="1600">
                          <a:solidFill>
                            <a:srgbClr val="000000"/>
                          </a:solidFill>
                          <a:latin typeface="Times New Roman" panose="02020603050405020304" pitchFamily="18" charset="0"/>
                          <a:cs typeface="Times New Roman" panose="02020603050405020304" pitchFamily="18" charset="0"/>
                        </a:rPr>
                        <a:t>var_lib_nfs_t</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solidFill>
                            <a:srgbClr val="000000"/>
                          </a:solidFill>
                          <a:latin typeface="Times New Roman" panose="02020603050405020304" pitchFamily="18" charset="0"/>
                          <a:cs typeface="Times New Roman" panose="02020603050405020304" pitchFamily="18" charset="0"/>
                        </a:rPr>
                        <a:t>/var/lib/nfs/</a:t>
                      </a:r>
                      <a:r>
                        <a:rPr lang="en-US" sz="1600">
                          <a:solidFill>
                            <a:srgbClr val="000000"/>
                          </a:solidFill>
                          <a:latin typeface="宋体" panose="02010600030101010101" pitchFamily="2" charset="-122"/>
                          <a:ea typeface="宋体" panose="02010600030101010101" pitchFamily="2" charset="-122"/>
                          <a:cs typeface="宋体" panose="02010600030101010101" pitchFamily="2" charset="-122"/>
                        </a:rPr>
                        <a:t>及其内的文件类型</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solidFill>
                            <a:srgbClr val="000000"/>
                          </a:solidFill>
                          <a:latin typeface="Times New Roman" panose="02020603050405020304" pitchFamily="18" charset="0"/>
                          <a:cs typeface="Times New Roman" panose="02020603050405020304" pitchFamily="18" charset="0"/>
                        </a:rPr>
                        <a:t>nfs</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a:buNone/>
                      </a:pPr>
                      <a:r>
                        <a:rPr lang="en-US" sz="1600">
                          <a:solidFill>
                            <a:srgbClr val="000000"/>
                          </a:solidFill>
                          <a:latin typeface="Times New Roman" panose="02020603050405020304" pitchFamily="18" charset="0"/>
                          <a:cs typeface="Times New Roman" panose="02020603050405020304" pitchFamily="18" charset="0"/>
                        </a:rPr>
                        <a:t>nfsd_exec_t</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solidFill>
                            <a:srgbClr val="000000"/>
                          </a:solidFill>
                          <a:latin typeface="宋体" panose="02010600030101010101" pitchFamily="2" charset="-122"/>
                          <a:ea typeface="宋体" panose="02010600030101010101" pitchFamily="2" charset="-122"/>
                          <a:cs typeface="宋体" panose="02010600030101010101" pitchFamily="2" charset="-122"/>
                        </a:rPr>
                        <a:t>与</a:t>
                      </a:r>
                      <a:r>
                        <a:rPr lang="en-US" sz="1600">
                          <a:solidFill>
                            <a:srgbClr val="000000"/>
                          </a:solidFill>
                          <a:latin typeface="Times New Roman" panose="02020603050405020304" pitchFamily="18" charset="0"/>
                          <a:cs typeface="Times New Roman" panose="02020603050405020304" pitchFamily="18" charset="0"/>
                        </a:rPr>
                        <a:t>nfs</a:t>
                      </a:r>
                      <a:r>
                        <a:rPr lang="en-US" sz="1600">
                          <a:solidFill>
                            <a:srgbClr val="000000"/>
                          </a:solidFill>
                          <a:latin typeface="宋体" panose="02010600030101010101" pitchFamily="2" charset="-122"/>
                          <a:ea typeface="宋体" panose="02010600030101010101" pitchFamily="2" charset="-122"/>
                          <a:cs typeface="宋体" panose="02010600030101010101" pitchFamily="2" charset="-122"/>
                        </a:rPr>
                        <a:t>相关的可执行文件类型</a:t>
                      </a:r>
                      <a:endParaRPr lang="en-US" altLang="en-US" sz="16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solidFill>
                            <a:srgbClr val="000000"/>
                          </a:solidFill>
                          <a:latin typeface="Times New Roman" panose="02020603050405020304" pitchFamily="18" charset="0"/>
                          <a:cs typeface="Times New Roman" panose="02020603050405020304" pitchFamily="18" charset="0"/>
                        </a:rPr>
                        <a:t>nfs</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a:buNone/>
                      </a:pPr>
                      <a:r>
                        <a:rPr lang="en-US" sz="1600">
                          <a:solidFill>
                            <a:srgbClr val="000000"/>
                          </a:solidFill>
                          <a:latin typeface="Times New Roman" panose="02020603050405020304" pitchFamily="18" charset="0"/>
                          <a:cs typeface="Times New Roman" panose="02020603050405020304" pitchFamily="18" charset="0"/>
                        </a:rPr>
                        <a:t>named_zone_t</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solidFill>
                            <a:srgbClr val="000000"/>
                          </a:solidFill>
                          <a:latin typeface="Times New Roman" panose="02020603050405020304" pitchFamily="18" charset="0"/>
                          <a:cs typeface="Times New Roman" panose="02020603050405020304" pitchFamily="18" charset="0"/>
                        </a:rPr>
                        <a:t>DNS</a:t>
                      </a:r>
                      <a:r>
                        <a:rPr lang="en-US" sz="1600">
                          <a:solidFill>
                            <a:srgbClr val="000000"/>
                          </a:solidFill>
                          <a:latin typeface="宋体" panose="02010600030101010101" pitchFamily="2" charset="-122"/>
                          <a:ea typeface="宋体" panose="02010600030101010101" pitchFamily="2" charset="-122"/>
                          <a:cs typeface="宋体" panose="02010600030101010101" pitchFamily="2" charset="-122"/>
                        </a:rPr>
                        <a:t>主区文件类型</a:t>
                      </a:r>
                      <a:r>
                        <a:rPr lang="en-US" sz="1600">
                          <a:solidFill>
                            <a:srgbClr val="000000"/>
                          </a:solidFill>
                          <a:latin typeface="Times New Roman" panose="02020603050405020304" pitchFamily="18" charset="0"/>
                          <a:cs typeface="Times New Roman" panose="02020603050405020304" pitchFamily="18" charset="0"/>
                        </a:rPr>
                        <a:t>，</a:t>
                      </a:r>
                      <a:r>
                        <a:rPr lang="en-US" sz="1600">
                          <a:solidFill>
                            <a:srgbClr val="000000"/>
                          </a:solidFill>
                          <a:latin typeface="宋体" panose="02010600030101010101" pitchFamily="2" charset="-122"/>
                          <a:ea typeface="宋体" panose="02010600030101010101" pitchFamily="2" charset="-122"/>
                          <a:cs typeface="宋体" panose="02010600030101010101" pitchFamily="2" charset="-122"/>
                        </a:rPr>
                        <a:t>其他服务不能修改</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solidFill>
                            <a:srgbClr val="000000"/>
                          </a:solidFill>
                          <a:latin typeface="Times New Roman" panose="02020603050405020304" pitchFamily="18" charset="0"/>
                          <a:cs typeface="Times New Roman" panose="02020603050405020304" pitchFamily="18" charset="0"/>
                        </a:rPr>
                        <a:t>named</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a:buNone/>
                      </a:pPr>
                      <a:r>
                        <a:rPr lang="en-US" sz="1600">
                          <a:solidFill>
                            <a:srgbClr val="000000"/>
                          </a:solidFill>
                          <a:latin typeface="Times New Roman" panose="02020603050405020304" pitchFamily="18" charset="0"/>
                          <a:cs typeface="Times New Roman" panose="02020603050405020304" pitchFamily="18" charset="0"/>
                        </a:rPr>
                        <a:t>named_cache_t</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solidFill>
                            <a:srgbClr val="000000"/>
                          </a:solidFill>
                          <a:latin typeface="Times New Roman" panose="02020603050405020304" pitchFamily="18" charset="0"/>
                          <a:cs typeface="Times New Roman" panose="02020603050405020304" pitchFamily="18" charset="0"/>
                        </a:rPr>
                        <a:t>DNS</a:t>
                      </a:r>
                      <a:r>
                        <a:rPr lang="en-US" sz="1600">
                          <a:solidFill>
                            <a:srgbClr val="000000"/>
                          </a:solidFill>
                          <a:latin typeface="宋体" panose="02010600030101010101" pitchFamily="2" charset="-122"/>
                          <a:ea typeface="宋体" panose="02010600030101010101" pitchFamily="2" charset="-122"/>
                          <a:cs typeface="宋体" panose="02010600030101010101" pitchFamily="2" charset="-122"/>
                        </a:rPr>
                        <a:t>缓存文件类型</a:t>
                      </a:r>
                      <a:r>
                        <a:rPr lang="en-US" sz="1600">
                          <a:solidFill>
                            <a:srgbClr val="000000"/>
                          </a:solidFill>
                          <a:latin typeface="Times New Roman" panose="02020603050405020304" pitchFamily="18" charset="0"/>
                          <a:cs typeface="Times New Roman" panose="02020603050405020304" pitchFamily="18" charset="0"/>
                        </a:rPr>
                        <a:t>，named</a:t>
                      </a:r>
                      <a:r>
                        <a:rPr lang="en-US" sz="1600">
                          <a:solidFill>
                            <a:srgbClr val="000000"/>
                          </a:solidFill>
                          <a:latin typeface="宋体" panose="02010600030101010101" pitchFamily="2" charset="-122"/>
                          <a:ea typeface="宋体" panose="02010600030101010101" pitchFamily="2" charset="-122"/>
                          <a:cs typeface="宋体" panose="02010600030101010101" pitchFamily="2" charset="-122"/>
                        </a:rPr>
                        <a:t>可写</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solidFill>
                            <a:srgbClr val="000000"/>
                          </a:solidFill>
                          <a:latin typeface="Times New Roman" panose="02020603050405020304" pitchFamily="18" charset="0"/>
                          <a:cs typeface="Times New Roman" panose="02020603050405020304" pitchFamily="18" charset="0"/>
                        </a:rPr>
                        <a:t>named</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a:buNone/>
                      </a:pPr>
                      <a:r>
                        <a:rPr lang="en-US" sz="1600">
                          <a:solidFill>
                            <a:srgbClr val="000000"/>
                          </a:solidFill>
                          <a:latin typeface="Times New Roman" panose="02020603050405020304" pitchFamily="18" charset="0"/>
                          <a:cs typeface="Times New Roman" panose="02020603050405020304" pitchFamily="18" charset="0"/>
                        </a:rPr>
                        <a:t>named_var_run_t</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solidFill>
                            <a:srgbClr val="000000"/>
                          </a:solidFill>
                          <a:latin typeface="Times New Roman" panose="02020603050405020304" pitchFamily="18" charset="0"/>
                          <a:cs typeface="Times New Roman" panose="02020603050405020304" pitchFamily="18" charset="0"/>
                        </a:rPr>
                        <a:t>/var/run/</a:t>
                      </a:r>
                      <a:r>
                        <a:rPr lang="en-US" sz="1600">
                          <a:solidFill>
                            <a:srgbClr val="000000"/>
                          </a:solidFill>
                          <a:latin typeface="宋体" panose="02010600030101010101" pitchFamily="2" charset="-122"/>
                          <a:ea typeface="宋体" panose="02010600030101010101" pitchFamily="2" charset="-122"/>
                          <a:cs typeface="宋体" panose="02010600030101010101" pitchFamily="2" charset="-122"/>
                        </a:rPr>
                        <a:t>下的</a:t>
                      </a:r>
                      <a:r>
                        <a:rPr lang="en-US" sz="1600">
                          <a:solidFill>
                            <a:srgbClr val="000000"/>
                          </a:solidFill>
                          <a:latin typeface="Times New Roman" panose="02020603050405020304" pitchFamily="18" charset="0"/>
                          <a:cs typeface="Times New Roman" panose="02020603050405020304" pitchFamily="18" charset="0"/>
                        </a:rPr>
                        <a:t>bind</a:t>
                      </a:r>
                      <a:r>
                        <a:rPr lang="en-US" sz="1600">
                          <a:solidFill>
                            <a:srgbClr val="000000"/>
                          </a:solidFill>
                          <a:latin typeface="宋体" panose="02010600030101010101" pitchFamily="2" charset="-122"/>
                          <a:ea typeface="宋体" panose="02010600030101010101" pitchFamily="2" charset="-122"/>
                          <a:cs typeface="宋体" panose="02010600030101010101" pitchFamily="2" charset="-122"/>
                        </a:rPr>
                        <a:t>、</a:t>
                      </a:r>
                      <a:r>
                        <a:rPr lang="en-US" sz="1600">
                          <a:solidFill>
                            <a:srgbClr val="000000"/>
                          </a:solidFill>
                          <a:latin typeface="Times New Roman" panose="02020603050405020304" pitchFamily="18" charset="0"/>
                          <a:cs typeface="Times New Roman" panose="02020603050405020304" pitchFamily="18" charset="0"/>
                        </a:rPr>
                        <a:t>named</a:t>
                      </a:r>
                      <a:r>
                        <a:rPr lang="en-US" sz="1600">
                          <a:solidFill>
                            <a:srgbClr val="000000"/>
                          </a:solidFill>
                          <a:latin typeface="宋体" panose="02010600030101010101" pitchFamily="2" charset="-122"/>
                          <a:ea typeface="宋体" panose="02010600030101010101" pitchFamily="2" charset="-122"/>
                          <a:cs typeface="宋体" panose="02010600030101010101" pitchFamily="2" charset="-122"/>
                        </a:rPr>
                        <a:t>和</a:t>
                      </a:r>
                      <a:r>
                        <a:rPr lang="en-US" sz="1600">
                          <a:solidFill>
                            <a:srgbClr val="000000"/>
                          </a:solidFill>
                          <a:latin typeface="Times New Roman" panose="02020603050405020304" pitchFamily="18" charset="0"/>
                          <a:cs typeface="Times New Roman" panose="02020603050405020304" pitchFamily="18" charset="0"/>
                        </a:rPr>
                        <a:t>unbound</a:t>
                      </a:r>
                      <a:r>
                        <a:rPr lang="en-US" sz="1600">
                          <a:solidFill>
                            <a:srgbClr val="000000"/>
                          </a:solidFill>
                          <a:latin typeface="宋体" panose="02010600030101010101" pitchFamily="2" charset="-122"/>
                          <a:ea typeface="宋体" panose="02010600030101010101" pitchFamily="2" charset="-122"/>
                          <a:cs typeface="宋体" panose="02010600030101010101" pitchFamily="2" charset="-122"/>
                        </a:rPr>
                        <a:t>目录及其下文件</a:t>
                      </a:r>
                      <a:r>
                        <a:rPr lang="en-US" sz="1600">
                          <a:solidFill>
                            <a:srgbClr val="000000"/>
                          </a:solidFill>
                          <a:latin typeface="Times New Roman" panose="02020603050405020304" pitchFamily="18" charset="0"/>
                          <a:cs typeface="Times New Roman" panose="02020603050405020304" pitchFamily="18" charset="0"/>
                        </a:rPr>
                        <a:t> </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600">
                          <a:solidFill>
                            <a:srgbClr val="000000"/>
                          </a:solidFill>
                          <a:latin typeface="Times New Roman" panose="02020603050405020304" pitchFamily="18" charset="0"/>
                          <a:cs typeface="Times New Roman" panose="02020603050405020304" pitchFamily="18" charset="0"/>
                        </a:rPr>
                        <a:t>named</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a:buNone/>
                      </a:pPr>
                      <a:r>
                        <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en-US" sz="160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60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altLang="en-US" sz="160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6. SELinux</a:t>
            </a:r>
            <a:r>
              <a:rPr lang="zh-CN" altLang="en-US" dirty="0">
                <a:sym typeface="+mn-ea"/>
              </a:rPr>
              <a:t>文件类型处理</a:t>
            </a:r>
            <a:endParaRPr lang="zh-CN" altLang="en-US"/>
          </a:p>
        </p:txBody>
      </p:sp>
      <p:sp>
        <p:nvSpPr>
          <p:cNvPr id="3" name="内容占位符 2"/>
          <p:cNvSpPr>
            <a:spLocks noGrp="1"/>
          </p:cNvSpPr>
          <p:nvPr>
            <p:ph idx="1"/>
          </p:nvPr>
        </p:nvSpPr>
        <p:spPr/>
        <p:txBody>
          <a:bodyPr/>
          <a:p>
            <a:r>
              <a:rPr lang="zh-CN" altLang="en-US" sz="2800"/>
              <a:t>这里仍以vsftpd为例，说明SELinux文件类型的处理过程。</a:t>
            </a:r>
            <a:endParaRPr lang="zh-CN" altLang="en-US" sz="2800"/>
          </a:p>
          <a:p>
            <a:r>
              <a:rPr lang="zh-CN" altLang="en-US" sz="2800"/>
              <a:t>应该注意的是，在SELinux的管理下，只有Linux系统的权限和vsftpd配置文件赋予的权限可能是不够的，必要时还需要对特定文件或目录赋予SELinux的类型权限。</a:t>
            </a:r>
            <a:endParaRPr lang="zh-CN" altLang="en-US" sz="2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创建目录，查看权限</a:t>
            </a:r>
            <a:endParaRPr lang="zh-CN" altLang="en-US"/>
          </a:p>
        </p:txBody>
      </p:sp>
      <p:sp>
        <p:nvSpPr>
          <p:cNvPr id="3" name="内容占位符 2"/>
          <p:cNvSpPr>
            <a:spLocks noGrp="1"/>
          </p:cNvSpPr>
          <p:nvPr>
            <p:ph idx="1"/>
          </p:nvPr>
        </p:nvSpPr>
        <p:spPr/>
        <p:txBody>
          <a:bodyPr/>
          <a:p>
            <a:r>
              <a:rPr lang="zh-CN" altLang="en-US" sz="2000"/>
              <a:t>在/var/ftp/下创建incoming目录用于上传，且把它的主、组都设为ftp，方法如下：</a:t>
            </a:r>
            <a:endParaRPr lang="zh-CN" altLang="en-US" sz="2000"/>
          </a:p>
          <a:p>
            <a:r>
              <a:rPr lang="zh-CN" altLang="en-US" sz="2000"/>
              <a:t>  # mkdir /var/ftp/incoming;</a:t>
            </a:r>
            <a:endParaRPr lang="zh-CN" altLang="en-US" sz="2000"/>
          </a:p>
          <a:p>
            <a:r>
              <a:rPr lang="zh-CN" altLang="en-US" sz="2000"/>
              <a:t>  </a:t>
            </a:r>
            <a:r>
              <a:rPr lang="en-US" altLang="zh-CN" sz="2000"/>
              <a:t># </a:t>
            </a:r>
            <a:r>
              <a:rPr lang="zh-CN" altLang="en-US" sz="2000"/>
              <a:t>chown ftp:ftp /var/ftp/incoming</a:t>
            </a:r>
            <a:endParaRPr lang="zh-CN" altLang="en-US" sz="2000"/>
          </a:p>
          <a:p>
            <a:r>
              <a:rPr lang="zh-CN" altLang="en-US" sz="2000"/>
              <a:t>  # setsebool -P ftpd_anon_write 1 	# 允许匿名用户上传</a:t>
            </a:r>
            <a:endParaRPr lang="zh-CN" altLang="en-US" sz="2000"/>
          </a:p>
          <a:p>
            <a:r>
              <a:rPr lang="zh-CN" altLang="en-US" sz="2000"/>
              <a:t>现在，看一看/var/ftp/incoming目录的SELinux权限：</a:t>
            </a:r>
            <a:endParaRPr lang="zh-CN" altLang="en-US" sz="2000"/>
          </a:p>
          <a:p>
            <a:r>
              <a:rPr lang="zh-CN" altLang="en-US" sz="2000"/>
              <a:t>  # ls -Z -d  /var/ftp/incoming </a:t>
            </a:r>
            <a:endParaRPr lang="zh-CN" altLang="en-US" sz="2000"/>
          </a:p>
          <a:p>
            <a:pPr marL="0" indent="0">
              <a:buNone/>
            </a:pPr>
            <a:r>
              <a:rPr lang="zh-CN" altLang="en-US" sz="1600"/>
              <a:t>          </a:t>
            </a:r>
            <a:r>
              <a:rPr lang="en-US" altLang="zh-CN" sz="1600"/>
              <a:t>u</a:t>
            </a:r>
            <a:r>
              <a:rPr lang="zh-CN" altLang="en-US" sz="1600"/>
              <a:t>nconfined_u:object_r:</a:t>
            </a:r>
            <a:r>
              <a:rPr lang="zh-CN" altLang="en-US" sz="1600" b="1" u="sng"/>
              <a:t>public_content_t:</a:t>
            </a:r>
            <a:r>
              <a:rPr lang="zh-CN" altLang="en-US" sz="1600"/>
              <a:t>s0 ... /var/ftp/incoming</a:t>
            </a:r>
            <a:endParaRPr lang="zh-CN" altLang="en-US" sz="1600"/>
          </a:p>
          <a:p>
            <a:r>
              <a:rPr lang="zh-CN" altLang="en-US" sz="2000"/>
              <a:t>由此可见，incoming目录的系统权限是drwxrwxr-x，且主、组均为ftp，如果不考虑SELinux，文件上传是没有问题的。但是，它的SELinux类型是public_content_t，只能以只读方式使用，不能写。</a:t>
            </a:r>
            <a:endParaRPr lang="zh-CN" altLang="en-US" sz="20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修改</a:t>
            </a:r>
            <a:r>
              <a:rPr lang="en-US" altLang="zh-CN"/>
              <a:t>SELinux</a:t>
            </a:r>
            <a:r>
              <a:rPr lang="zh-CN" altLang="en-US"/>
              <a:t>类型</a:t>
            </a:r>
            <a:endParaRPr lang="zh-CN" altLang="en-US"/>
          </a:p>
        </p:txBody>
      </p:sp>
      <p:sp>
        <p:nvSpPr>
          <p:cNvPr id="3" name="内容占位符 2"/>
          <p:cNvSpPr>
            <a:spLocks noGrp="1"/>
          </p:cNvSpPr>
          <p:nvPr>
            <p:ph idx="1"/>
          </p:nvPr>
        </p:nvSpPr>
        <p:spPr/>
        <p:txBody>
          <a:bodyPr/>
          <a:p>
            <a:r>
              <a:rPr lang="zh-CN" altLang="en-US" sz="2000"/>
              <a:t>如果要让匿名用户向/var/ftp/incoming内上传文件，则必须修改它的SELinux文件类型，从原来的public_content_t修改为public_content_rw_t，方法是：</a:t>
            </a:r>
            <a:endParaRPr lang="zh-CN" altLang="en-US" sz="2000"/>
          </a:p>
          <a:p>
            <a:r>
              <a:rPr lang="zh-CN" altLang="en-US" sz="2000"/>
              <a:t># chcon -R -t public_content_rw_t /var/ftp/incoming</a:t>
            </a:r>
            <a:endParaRPr lang="zh-CN" altLang="en-US" sz="2000"/>
          </a:p>
          <a:p>
            <a:r>
              <a:rPr lang="zh-CN" altLang="en-US" sz="2000">
                <a:sym typeface="+mn-ea"/>
              </a:rPr>
              <a:t># ls -Zd /var/ftp/incoming  </a:t>
            </a:r>
            <a:r>
              <a:rPr lang="en-US" altLang="zh-CN" sz="2000">
                <a:sym typeface="+mn-ea"/>
              </a:rPr>
              <a:t># </a:t>
            </a:r>
            <a:r>
              <a:rPr lang="zh-CN" altLang="en-US" sz="2000">
                <a:sym typeface="+mn-ea"/>
              </a:rPr>
              <a:t>查看SELinux类型</a:t>
            </a:r>
            <a:endParaRPr lang="zh-CN" altLang="en-US" sz="2000"/>
          </a:p>
          <a:p>
            <a:pPr marL="0" indent="0">
              <a:buNone/>
            </a:pPr>
            <a:r>
              <a:rPr lang="zh-CN" altLang="en-US" sz="2000"/>
              <a:t> </a:t>
            </a:r>
            <a:r>
              <a:rPr lang="zh-CN" altLang="en-US" sz="1600"/>
              <a:t>       unconfined_u:object_r:</a:t>
            </a:r>
            <a:r>
              <a:rPr lang="zh-CN" altLang="en-US" sz="1600" b="1" u="sng"/>
              <a:t>public_content_rw_t</a:t>
            </a:r>
            <a:r>
              <a:rPr lang="zh-CN" altLang="en-US" sz="1600"/>
              <a:t>:s0 /var/ftp/incoming</a:t>
            </a:r>
            <a:endParaRPr lang="zh-CN" altLang="en-US" sz="2000"/>
          </a:p>
          <a:p>
            <a:r>
              <a:rPr lang="zh-CN" altLang="en-US" sz="2000"/>
              <a:t>之后，若vsftpd设置允许，匿名用户就可以向/var/ftp/incoming/目录内上传文件了。</a:t>
            </a:r>
            <a:endParaRPr lang="zh-CN" altLang="en-US" sz="2000"/>
          </a:p>
          <a:p>
            <a:r>
              <a:rPr lang="zh-CN" altLang="en-US" sz="2000"/>
              <a:t>对于其他目录，若需要，则可以根据此方法处理。</a:t>
            </a:r>
            <a:endParaRPr lang="zh-CN" altLang="en-US" sz="20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/var/ftp/incoming处理</a:t>
            </a:r>
            <a:r>
              <a:rPr lang="zh-CN" altLang="en-US"/>
              <a:t>小结</a:t>
            </a:r>
            <a:endParaRPr lang="zh-CN" altLang="en-US"/>
          </a:p>
        </p:txBody>
      </p:sp>
      <p:sp>
        <p:nvSpPr>
          <p:cNvPr id="3" name="内容占位符 2"/>
          <p:cNvSpPr>
            <a:spLocks noGrp="1"/>
          </p:cNvSpPr>
          <p:nvPr>
            <p:ph idx="1"/>
          </p:nvPr>
        </p:nvSpPr>
        <p:spPr/>
        <p:txBody>
          <a:bodyPr/>
          <a:p>
            <a:r>
              <a:rPr lang="zh-CN" altLang="en-US" sz="2000"/>
              <a:t>以上过程也可按如下步骤处理：</a:t>
            </a:r>
            <a:endParaRPr lang="zh-CN" altLang="en-US" sz="2000"/>
          </a:p>
          <a:p>
            <a:r>
              <a:rPr lang="zh-CN" altLang="en-US" sz="2000"/>
              <a:t> # semanage fcontext -a -t public_content_rw_t "/var/ftpd/incoming(/.*)?"</a:t>
            </a:r>
            <a:endParaRPr lang="zh-CN" altLang="en-US" sz="2000"/>
          </a:p>
          <a:p>
            <a:r>
              <a:rPr lang="zh-CN" altLang="en-US" sz="2000"/>
              <a:t> # restorecon -F -R -v /var/ftpd/incoming</a:t>
            </a:r>
            <a:endParaRPr lang="zh-CN" altLang="en-US" sz="2000"/>
          </a:p>
          <a:p>
            <a:r>
              <a:rPr lang="zh-CN" altLang="en-US" sz="2000"/>
              <a:t> # setsebool -P ftpd_anon_write 1</a:t>
            </a:r>
            <a:endParaRPr lang="zh-CN" altLang="en-US" sz="2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习题10</a:t>
            </a:r>
            <a:endParaRPr lang="zh-CN" altLang="en-US"/>
          </a:p>
        </p:txBody>
      </p:sp>
      <p:sp>
        <p:nvSpPr>
          <p:cNvPr id="3" name="内容占位符 2"/>
          <p:cNvSpPr>
            <a:spLocks noGrp="1"/>
          </p:cNvSpPr>
          <p:nvPr>
            <p:ph idx="1"/>
          </p:nvPr>
        </p:nvSpPr>
        <p:spPr/>
        <p:txBody>
          <a:bodyPr/>
          <a:p>
            <a:r>
              <a:rPr lang="zh-CN" altLang="en-US"/>
              <a:t>1．思考题</a:t>
            </a:r>
            <a:endParaRPr lang="zh-CN" altLang="en-US"/>
          </a:p>
          <a:p>
            <a:r>
              <a:rPr lang="zh-CN" altLang="en-US"/>
              <a:t>（1）试述Linux系统的安全机制及安全防范策略。</a:t>
            </a:r>
            <a:endParaRPr lang="zh-CN" altLang="en-US"/>
          </a:p>
          <a:p>
            <a:r>
              <a:rPr lang="zh-CN" altLang="en-US"/>
              <a:t>（2）试述事件报告制度。</a:t>
            </a:r>
            <a:endParaRPr lang="zh-CN" altLang="en-US"/>
          </a:p>
          <a:p>
            <a:r>
              <a:rPr lang="zh-CN" altLang="en-US"/>
              <a:t>（3）试述SELinux的常用命令及作用。</a:t>
            </a: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2．单项选择题</a:t>
            </a:r>
            <a:endParaRPr lang="zh-CN" altLang="en-US"/>
          </a:p>
        </p:txBody>
      </p:sp>
      <p:sp>
        <p:nvSpPr>
          <p:cNvPr id="3" name="内容占位符 2"/>
          <p:cNvSpPr>
            <a:spLocks noGrp="1"/>
          </p:cNvSpPr>
          <p:nvPr>
            <p:ph idx="1"/>
          </p:nvPr>
        </p:nvSpPr>
        <p:spPr/>
        <p:txBody>
          <a:bodyPr/>
          <a:p>
            <a:r>
              <a:rPr lang="zh-CN" altLang="en-US" sz="2000"/>
              <a:t>（1）下面选项中，（    ）不是SELinux上下文的构成。</a:t>
            </a:r>
            <a:endParaRPr lang="zh-CN" altLang="en-US" sz="2000"/>
          </a:p>
          <a:p>
            <a:r>
              <a:rPr lang="zh-CN" altLang="en-US" sz="2000"/>
              <a:t>A．用户 	B．角色 	C．防火墙 	D．类型</a:t>
            </a:r>
            <a:endParaRPr lang="zh-CN" altLang="en-US" sz="2000"/>
          </a:p>
          <a:p>
            <a:r>
              <a:rPr lang="zh-CN" altLang="en-US" sz="2000"/>
              <a:t>（2）SELinux中用于修改上下文的命令是（    ）。</a:t>
            </a:r>
            <a:endParaRPr lang="zh-CN" altLang="en-US" sz="2000"/>
          </a:p>
          <a:p>
            <a:r>
              <a:rPr lang="zh-CN" altLang="en-US" sz="2000"/>
              <a:t>A．chcon 	B．setsebool </a:t>
            </a:r>
            <a:r>
              <a:rPr lang="en-US" altLang="zh-CN" sz="2000"/>
              <a:t>	</a:t>
            </a:r>
            <a:r>
              <a:rPr lang="zh-CN" altLang="en-US" sz="2000"/>
              <a:t>C．setenforce D．umount</a:t>
            </a:r>
            <a:endParaRPr lang="zh-CN" altLang="en-US" sz="2000"/>
          </a:p>
          <a:p>
            <a:r>
              <a:rPr lang="zh-CN" altLang="en-US" sz="2000"/>
              <a:t>（3）在Linux中使用（    ）命令可以显示系统网卡的IP地址及其他网络设置。</a:t>
            </a:r>
            <a:endParaRPr lang="zh-CN" altLang="en-US" sz="2000"/>
          </a:p>
          <a:p>
            <a:r>
              <a:rPr lang="zh-CN" altLang="en-US" sz="2000"/>
              <a:t>A．ifconfig B．ps </a:t>
            </a:r>
            <a:r>
              <a:rPr lang="en-US" altLang="zh-CN" sz="2000"/>
              <a:t>		</a:t>
            </a:r>
            <a:r>
              <a:rPr lang="zh-CN" altLang="en-US" sz="2000"/>
              <a:t>C．netstat </a:t>
            </a:r>
            <a:r>
              <a:rPr lang="en-US" altLang="zh-CN" sz="2000"/>
              <a:t>	</a:t>
            </a:r>
            <a:r>
              <a:rPr lang="zh-CN" altLang="en-US" sz="2000"/>
              <a:t>D．Route</a:t>
            </a:r>
            <a:endParaRPr lang="zh-CN" altLang="en-US" sz="2000"/>
          </a:p>
          <a:p>
            <a:r>
              <a:rPr lang="zh-CN" altLang="en-US" sz="2000"/>
              <a:t>（4）在Linux中，使用（    ）命令可以显示系统网络链接状态。</a:t>
            </a:r>
            <a:endParaRPr lang="zh-CN" altLang="en-US" sz="2000"/>
          </a:p>
          <a:p>
            <a:r>
              <a:rPr lang="zh-CN" altLang="en-US" sz="2000"/>
              <a:t>A．ifconfig	 B．ps </a:t>
            </a:r>
            <a:r>
              <a:rPr lang="en-US" altLang="zh-CN" sz="2000"/>
              <a:t>		</a:t>
            </a:r>
            <a:r>
              <a:rPr lang="zh-CN" altLang="en-US" sz="2000"/>
              <a:t>C．netstat 	D．route</a:t>
            </a:r>
            <a:endParaRPr lang="zh-CN" altLang="en-US" sz="20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实验10</a:t>
            </a:r>
            <a:endParaRPr lang="zh-CN" altLang="en-US"/>
          </a:p>
        </p:txBody>
      </p:sp>
      <p:sp>
        <p:nvSpPr>
          <p:cNvPr id="3" name="内容占位符 2"/>
          <p:cNvSpPr>
            <a:spLocks noGrp="1"/>
          </p:cNvSpPr>
          <p:nvPr>
            <p:ph idx="1"/>
          </p:nvPr>
        </p:nvSpPr>
        <p:spPr/>
        <p:txBody>
          <a:bodyPr/>
          <a:p>
            <a:r>
              <a:rPr lang="zh-CN" altLang="en-US"/>
              <a:t>1．在红帽系统下，安装selinux-policy-doc，并通过man firewalld_selinux查看与firewalld相关的selinux信息。</a:t>
            </a:r>
            <a:endParaRPr lang="zh-CN" altLang="en-US"/>
          </a:p>
          <a:p>
            <a:r>
              <a:rPr lang="zh-CN" altLang="en-US"/>
              <a:t>2．在红帽系统下，使用相关命令检查SELinux的状态、布尔变量和安全上下文。</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1"/>
          <p:cNvSpPr>
            <a:spLocks noGrp="1"/>
          </p:cNvSpPr>
          <p:nvPr>
            <p:ph type="title"/>
          </p:nvPr>
        </p:nvSpPr>
        <p:spPr>
          <a:ln/>
        </p:spPr>
        <p:txBody>
          <a:bodyPr vert="horz" wrap="square" lIns="91440" tIns="45720" rIns="91440" bIns="45720" anchor="b"/>
          <a:p>
            <a:pPr eaLnBrk="1" hangingPunct="1"/>
            <a:r>
              <a:rPr lang="en-US" altLang="zh-CN" dirty="0"/>
              <a:t>5.</a:t>
            </a:r>
            <a:r>
              <a:rPr lang="zh-CN" altLang="en-US" dirty="0"/>
              <a:t>计算机病毒</a:t>
            </a:r>
            <a:endParaRPr lang="zh-CN" altLang="en-US" dirty="0"/>
          </a:p>
        </p:txBody>
      </p:sp>
      <p:sp>
        <p:nvSpPr>
          <p:cNvPr id="10242" name="内容占位符 2"/>
          <p:cNvSpPr>
            <a:spLocks noGrp="1"/>
          </p:cNvSpPr>
          <p:nvPr>
            <p:ph idx="1"/>
          </p:nvPr>
        </p:nvSpPr>
        <p:spPr>
          <a:ln/>
        </p:spPr>
        <p:txBody>
          <a:bodyPr vert="horz" wrap="square" lIns="91440" tIns="45720" rIns="91440" bIns="45720" anchor="t"/>
          <a:p>
            <a:pPr indent="0" algn="just" eaLnBrk="1" hangingPunct="1">
              <a:lnSpc>
                <a:spcPct val="200000"/>
              </a:lnSpc>
              <a:spcBef>
                <a:spcPct val="0"/>
              </a:spcBef>
              <a:buChar char="u"/>
            </a:pPr>
            <a:r>
              <a:rPr lang="zh-CN" altLang="en-US" sz="2000" dirty="0"/>
              <a:t>计算机病毒是一种程序或者是程序的一部分，在不知道或不允许的情况下进行自身复制或通过存储介质及网络传播，它会对计算机或网络造成各种各样的危害。</a:t>
            </a:r>
            <a:endParaRPr lang="zh-CN" altLang="en-US" sz="2000" dirty="0"/>
          </a:p>
          <a:p>
            <a:pPr indent="0" algn="just" eaLnBrk="1" hangingPunct="1">
              <a:lnSpc>
                <a:spcPct val="200000"/>
              </a:lnSpc>
              <a:spcBef>
                <a:spcPct val="0"/>
              </a:spcBef>
              <a:buChar char="u"/>
            </a:pPr>
            <a:r>
              <a:rPr lang="zh-CN" altLang="en-US" sz="2000" dirty="0"/>
              <a:t>病毒会掠夺所有的物理或虚拟内存，使计算机被挂起或者瘫痪。</a:t>
            </a:r>
            <a:endParaRPr lang="zh-CN" altLang="en-US" sz="2000" dirty="0"/>
          </a:p>
          <a:p>
            <a:pPr indent="0" algn="just" eaLnBrk="1" hangingPunct="1">
              <a:lnSpc>
                <a:spcPct val="200000"/>
              </a:lnSpc>
              <a:spcBef>
                <a:spcPct val="0"/>
              </a:spcBef>
              <a:buChar char="u"/>
            </a:pPr>
            <a:r>
              <a:rPr lang="zh-CN" altLang="en-US" sz="2000" dirty="0"/>
              <a:t>更厉害的病毒会删除或篡改数据文件或使系统崩溃。</a:t>
            </a:r>
            <a:endParaRPr lang="zh-CN" alt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p:nvPr>
        </p:nvSpPr>
        <p:spPr>
          <a:ln/>
        </p:spPr>
        <p:txBody>
          <a:bodyPr vert="horz" wrap="square" lIns="91440" tIns="45720" rIns="91440" bIns="45720" anchor="b"/>
          <a:p>
            <a:pPr eaLnBrk="1" hangingPunct="1"/>
            <a:r>
              <a:rPr lang="en-US" altLang="zh-CN" dirty="0"/>
              <a:t>6.</a:t>
            </a:r>
            <a:r>
              <a:rPr lang="zh-CN" altLang="en-US" dirty="0"/>
              <a:t>信息泄露</a:t>
            </a:r>
            <a:endParaRPr lang="zh-CN" altLang="en-US" dirty="0"/>
          </a:p>
        </p:txBody>
      </p:sp>
      <p:sp>
        <p:nvSpPr>
          <p:cNvPr id="11266" name="内容占位符 2"/>
          <p:cNvSpPr>
            <a:spLocks noGrp="1"/>
          </p:cNvSpPr>
          <p:nvPr>
            <p:ph idx="1"/>
          </p:nvPr>
        </p:nvSpPr>
        <p:spPr>
          <a:xfrm>
            <a:off x="630238" y="1725613"/>
            <a:ext cx="7294562" cy="4267200"/>
          </a:xfrm>
          <a:ln/>
        </p:spPr>
        <p:txBody>
          <a:bodyPr vert="horz" wrap="square" lIns="91440" tIns="45720" rIns="91440" bIns="45720" anchor="t"/>
          <a:p>
            <a:pPr indent="0" algn="just" eaLnBrk="1" hangingPunct="1">
              <a:lnSpc>
                <a:spcPct val="200000"/>
              </a:lnSpc>
              <a:spcBef>
                <a:spcPct val="0"/>
              </a:spcBef>
              <a:buChar char="u"/>
            </a:pPr>
            <a:r>
              <a:rPr lang="zh-CN" altLang="en-US" sz="2000" dirty="0"/>
              <a:t>重要信息、系统信息、用户信息等必须按规定妥善保护不得泄露。</a:t>
            </a:r>
            <a:endParaRPr lang="zh-CN" altLang="en-US" sz="2000" dirty="0"/>
          </a:p>
          <a:p>
            <a:pPr indent="0" algn="just" eaLnBrk="1" hangingPunct="1">
              <a:lnSpc>
                <a:spcPct val="200000"/>
              </a:lnSpc>
              <a:spcBef>
                <a:spcPct val="0"/>
              </a:spcBef>
              <a:buChar char="u"/>
            </a:pPr>
            <a:r>
              <a:rPr lang="zh-CN" altLang="en-US" sz="2000" dirty="0"/>
              <a:t>若信息泄露给了错误的人，可能造成严重后果或失去原有的价值。</a:t>
            </a:r>
            <a:endParaRPr lang="zh-CN" altLang="en-US" sz="2000" dirty="0"/>
          </a:p>
          <a:p>
            <a:pPr indent="0" algn="just" eaLnBrk="1" hangingPunct="1">
              <a:lnSpc>
                <a:spcPct val="200000"/>
              </a:lnSpc>
              <a:spcBef>
                <a:spcPct val="0"/>
              </a:spcBef>
              <a:buChar char="u"/>
            </a:pPr>
            <a:r>
              <a:rPr lang="zh-CN" altLang="en-US" sz="2000" dirty="0"/>
              <a:t>密码泄露也属于信息泄露的情况</a:t>
            </a:r>
            <a:r>
              <a:rPr lang="zh-CN" altLang="en-US" dirty="0"/>
              <a:t>。</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
          <p:cNvSpPr>
            <a:spLocks noGrp="1"/>
          </p:cNvSpPr>
          <p:nvPr>
            <p:ph type="title"/>
          </p:nvPr>
        </p:nvSpPr>
        <p:spPr>
          <a:ln/>
        </p:spPr>
        <p:txBody>
          <a:bodyPr vert="horz" wrap="square" lIns="91440" tIns="45720" rIns="91440" bIns="45720" anchor="b"/>
          <a:p>
            <a:pPr eaLnBrk="1" hangingPunct="1"/>
            <a:r>
              <a:rPr lang="en-US" altLang="zh-CN" dirty="0"/>
              <a:t>7.</a:t>
            </a:r>
            <a:r>
              <a:rPr lang="zh-CN" altLang="en-US" dirty="0"/>
              <a:t>系统、软件漏洞与扫描程序攻击</a:t>
            </a:r>
            <a:endParaRPr lang="zh-CN" altLang="en-US" dirty="0"/>
          </a:p>
        </p:txBody>
      </p:sp>
      <p:sp>
        <p:nvSpPr>
          <p:cNvPr id="12290" name="内容占位符 2"/>
          <p:cNvSpPr>
            <a:spLocks noGrp="1"/>
          </p:cNvSpPr>
          <p:nvPr>
            <p:ph idx="1"/>
          </p:nvPr>
        </p:nvSpPr>
        <p:spPr>
          <a:ln/>
        </p:spPr>
        <p:txBody>
          <a:bodyPr vert="horz" wrap="square" lIns="91440" tIns="45720" rIns="91440" bIns="45720" anchor="t"/>
          <a:p>
            <a:pPr indent="0" algn="just" eaLnBrk="1" hangingPunct="1">
              <a:lnSpc>
                <a:spcPct val="200000"/>
              </a:lnSpc>
              <a:spcBef>
                <a:spcPct val="0"/>
              </a:spcBef>
              <a:buChar char="u"/>
            </a:pPr>
            <a:r>
              <a:rPr lang="zh-CN" altLang="en-US" sz="2000" dirty="0"/>
              <a:t>漏洞是系统或软件的弱点，会偶然或蓄意的被人利用，从而造成损失。</a:t>
            </a:r>
            <a:endParaRPr lang="zh-CN" altLang="en-US" sz="2000" dirty="0"/>
          </a:p>
          <a:p>
            <a:pPr indent="0" algn="just" eaLnBrk="1" hangingPunct="1">
              <a:lnSpc>
                <a:spcPct val="200000"/>
              </a:lnSpc>
              <a:spcBef>
                <a:spcPct val="0"/>
              </a:spcBef>
              <a:buChar char="u"/>
            </a:pPr>
            <a:r>
              <a:rPr lang="zh-CN" altLang="en-US" sz="2000" dirty="0"/>
              <a:t>黑客或恶意用户会利用扫描工具查找目标计算机上各种各样的漏洞，并用之对系统实施攻击，从而侵入目标系统。</a:t>
            </a:r>
            <a:endParaRPr lang="zh-CN" altLang="en-US" sz="2000" dirty="0"/>
          </a:p>
          <a:p>
            <a:pPr indent="0" algn="just" eaLnBrk="1" hangingPunct="1">
              <a:lnSpc>
                <a:spcPct val="200000"/>
              </a:lnSpc>
              <a:spcBef>
                <a:spcPct val="0"/>
              </a:spcBef>
              <a:buChar char="u"/>
            </a:pPr>
            <a:r>
              <a:rPr lang="zh-CN" altLang="en-US" sz="2000" dirty="0"/>
              <a:t>漏洞是一个复杂的概念，包括多方面的内容，包括操作系统、软件、管理和制度、资源与设置等多方面。</a:t>
            </a:r>
            <a:endParaRPr lang="zh-CN" altLang="en-US" sz="2000" dirty="0"/>
          </a:p>
        </p:txBody>
      </p:sp>
    </p:spTree>
  </p:cSld>
  <p:clrMapOvr>
    <a:masterClrMapping/>
  </p:clrMapOvr>
</p:sld>
</file>

<file path=ppt/tags/tag1.xml><?xml version="1.0" encoding="utf-8"?>
<p:tagLst xmlns:p="http://schemas.openxmlformats.org/presentationml/2006/main">
  <p:tag name="KSO_WM_UNIT_TABLE_BEAUTIFY" val="smartTable{20a683ae-fb12-4cc0-b0c5-076977e71670}"/>
  <p:tag name="TABLE_ENDDRAG_ORIGIN_RECT" val="615*147"/>
  <p:tag name="TABLE_ENDDRAG_RECT" val="32*362*615*147"/>
</p:tagLst>
</file>

<file path=ppt/tags/tag2.xml><?xml version="1.0" encoding="utf-8"?>
<p:tagLst xmlns:p="http://schemas.openxmlformats.org/presentationml/2006/main">
  <p:tag name="KSO_WM_UNIT_TABLE_BEAUTIFY" val="smartTable{63338bd0-1e32-4c20-9d84-876390c7ddd1}"/>
  <p:tag name="TABLE_ENDDRAG_ORIGIN_RECT" val="617*138"/>
  <p:tag name="TABLE_ENDDRAG_RECT" val="48*350*617*138"/>
</p:tagLst>
</file>

<file path=ppt/tags/tag3.xml><?xml version="1.0" encoding="utf-8"?>
<p:tagLst xmlns:p="http://schemas.openxmlformats.org/presentationml/2006/main">
  <p:tag name="KSO_WM_UNIT_TABLE_BEAUTIFY" val="smartTable{1d16b8f4-c69f-4181-9bad-c4e644c0591b}"/>
</p:tagLst>
</file>

<file path=ppt/tags/tag4.xml><?xml version="1.0" encoding="utf-8"?>
<p:tagLst xmlns:p="http://schemas.openxmlformats.org/presentationml/2006/main">
  <p:tag name="KSO_WM_UNIT_TABLE_BEAUTIFY" val="smartTable{28939524-91a4-4a93-b51a-133a7ac921a3}"/>
  <p:tag name="TABLE_ENDDRAG_ORIGIN_RECT" val="610*215"/>
  <p:tag name="TABLE_ENDDRAG_RECT" val="59*264*610*215"/>
</p:tagLst>
</file>

<file path=ppt/theme/theme1.xml><?xml version="1.0" encoding="utf-8"?>
<a:theme xmlns:a="http://schemas.openxmlformats.org/drawingml/2006/main" name="Profile">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rofile">
  <a:themeElements>
    <a:clrScheme name="">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C"/>
      </a:accent5>
      <a:accent6>
        <a:srgbClr val="B70000"/>
      </a:accent6>
      <a:hlink>
        <a:srgbClr val="336699"/>
      </a:hlink>
      <a:folHlink>
        <a:srgbClr val="003366"/>
      </a:folHlink>
    </a:clrScheme>
    <a:fontScheme nam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12535</Words>
  <Application>WPS 演示</Application>
  <PresentationFormat>全屏显示(4:3)</PresentationFormat>
  <Paragraphs>651</Paragraphs>
  <Slides>68</Slides>
  <Notes>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68</vt:i4>
      </vt:variant>
    </vt:vector>
  </HeadingPairs>
  <TitlesOfParts>
    <vt:vector size="81" baseType="lpstr">
      <vt:lpstr>Arial</vt:lpstr>
      <vt:lpstr>宋体</vt:lpstr>
      <vt:lpstr>Wingdings</vt:lpstr>
      <vt:lpstr>Verdana</vt:lpstr>
      <vt:lpstr>等线</vt:lpstr>
      <vt:lpstr>Times New Roman</vt:lpstr>
      <vt:lpstr>微软雅黑</vt:lpstr>
      <vt:lpstr>Arial Unicode MS</vt:lpstr>
      <vt:lpstr>Calibri</vt:lpstr>
      <vt:lpstr>Wingdings</vt:lpstr>
      <vt:lpstr>黑体</vt:lpstr>
      <vt:lpstr>Profile</vt:lpstr>
      <vt:lpstr>1_Profile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10.2 检查和监督系统的运行情况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10.3事件报告制度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Linux系统安全</dc:title>
  <dc:creator>8888</dc:creator>
  <cp:lastModifiedBy>Administrator</cp:lastModifiedBy>
  <cp:revision>61</cp:revision>
  <dcterms:created xsi:type="dcterms:W3CDTF">2020-04-18T00:13:54Z</dcterms:created>
  <dcterms:modified xsi:type="dcterms:W3CDTF">2020-11-19T05:18:50Z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