
<file path=[Content_Types].xml><?xml version="1.0" encoding="utf-8"?>
<Types xmlns="http://schemas.openxmlformats.org/package/2006/content-types">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95"/>
  </p:notesMasterIdLst>
  <p:handoutMasterIdLst>
    <p:handoutMasterId r:id="rId191"/>
  </p:handoutMasterIdLst>
  <p:sldIdLst>
    <p:sldId id="256" r:id="rId5"/>
    <p:sldId id="257" r:id="rId6"/>
    <p:sldId id="259" r:id="rId7"/>
    <p:sldId id="258" r:id="rId8"/>
    <p:sldId id="260" r:id="rId9"/>
    <p:sldId id="262" r:id="rId10"/>
    <p:sldId id="261" r:id="rId11"/>
    <p:sldId id="263" r:id="rId12"/>
    <p:sldId id="264" r:id="rId13"/>
    <p:sldId id="265" r:id="rId14"/>
    <p:sldId id="266" r:id="rId15"/>
    <p:sldId id="267" r:id="rId16"/>
    <p:sldId id="268" r:id="rId17"/>
    <p:sldId id="269" r:id="rId18"/>
    <p:sldId id="271" r:id="rId19"/>
    <p:sldId id="273" r:id="rId20"/>
    <p:sldId id="274" r:id="rId21"/>
    <p:sldId id="275" r:id="rId22"/>
    <p:sldId id="276" r:id="rId23"/>
    <p:sldId id="277" r:id="rId24"/>
    <p:sldId id="278" r:id="rId25"/>
    <p:sldId id="280" r:id="rId26"/>
    <p:sldId id="281" r:id="rId27"/>
    <p:sldId id="279" r:id="rId28"/>
    <p:sldId id="283" r:id="rId29"/>
    <p:sldId id="284" r:id="rId30"/>
    <p:sldId id="285" r:id="rId31"/>
    <p:sldId id="286" r:id="rId32"/>
    <p:sldId id="287" r:id="rId33"/>
    <p:sldId id="288" r:id="rId34"/>
    <p:sldId id="289" r:id="rId35"/>
    <p:sldId id="437" r:id="rId36"/>
    <p:sldId id="290" r:id="rId37"/>
    <p:sldId id="291" r:id="rId38"/>
    <p:sldId id="292" r:id="rId39"/>
    <p:sldId id="294" r:id="rId40"/>
    <p:sldId id="295" r:id="rId41"/>
    <p:sldId id="296" r:id="rId42"/>
    <p:sldId id="297" r:id="rId43"/>
    <p:sldId id="298" r:id="rId44"/>
    <p:sldId id="299" r:id="rId45"/>
    <p:sldId id="293" r:id="rId46"/>
    <p:sldId id="300" r:id="rId47"/>
    <p:sldId id="301" r:id="rId48"/>
    <p:sldId id="302" r:id="rId49"/>
    <p:sldId id="438" r:id="rId50"/>
    <p:sldId id="303" r:id="rId51"/>
    <p:sldId id="304" r:id="rId52"/>
    <p:sldId id="305" r:id="rId53"/>
    <p:sldId id="306" r:id="rId54"/>
    <p:sldId id="439" r:id="rId55"/>
    <p:sldId id="310" r:id="rId56"/>
    <p:sldId id="316" r:id="rId57"/>
    <p:sldId id="317" r:id="rId58"/>
    <p:sldId id="318" r:id="rId59"/>
    <p:sldId id="320" r:id="rId60"/>
    <p:sldId id="319" r:id="rId61"/>
    <p:sldId id="321" r:id="rId62"/>
    <p:sldId id="323" r:id="rId63"/>
    <p:sldId id="324" r:id="rId64"/>
    <p:sldId id="325" r:id="rId65"/>
    <p:sldId id="440" r:id="rId66"/>
    <p:sldId id="326" r:id="rId67"/>
    <p:sldId id="327" r:id="rId68"/>
    <p:sldId id="328" r:id="rId69"/>
    <p:sldId id="329" r:id="rId70"/>
    <p:sldId id="441" r:id="rId71"/>
    <p:sldId id="330" r:id="rId72"/>
    <p:sldId id="331" r:id="rId73"/>
    <p:sldId id="332" r:id="rId74"/>
    <p:sldId id="333" r:id="rId75"/>
    <p:sldId id="334" r:id="rId76"/>
    <p:sldId id="335" r:id="rId77"/>
    <p:sldId id="336" r:id="rId78"/>
    <p:sldId id="337" r:id="rId79"/>
    <p:sldId id="338" r:id="rId80"/>
    <p:sldId id="339"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8" r:id="rId109"/>
    <p:sldId id="369" r:id="rId110"/>
    <p:sldId id="367" r:id="rId111"/>
    <p:sldId id="370" r:id="rId112"/>
    <p:sldId id="371" r:id="rId113"/>
    <p:sldId id="372" r:id="rId114"/>
    <p:sldId id="373" r:id="rId115"/>
    <p:sldId id="374" r:id="rId116"/>
    <p:sldId id="375" r:id="rId117"/>
    <p:sldId id="377" r:id="rId118"/>
    <p:sldId id="378" r:id="rId119"/>
    <p:sldId id="379" r:id="rId120"/>
    <p:sldId id="380" r:id="rId121"/>
    <p:sldId id="381" r:id="rId122"/>
    <p:sldId id="383" r:id="rId123"/>
    <p:sldId id="384" r:id="rId124"/>
    <p:sldId id="385" r:id="rId125"/>
    <p:sldId id="386" r:id="rId126"/>
    <p:sldId id="387" r:id="rId127"/>
    <p:sldId id="388" r:id="rId128"/>
    <p:sldId id="389" r:id="rId129"/>
    <p:sldId id="390" r:id="rId130"/>
    <p:sldId id="391" r:id="rId131"/>
    <p:sldId id="392" r:id="rId132"/>
    <p:sldId id="393" r:id="rId133"/>
    <p:sldId id="578" r:id="rId134"/>
    <p:sldId id="579" r:id="rId135"/>
    <p:sldId id="394" r:id="rId136"/>
    <p:sldId id="395" r:id="rId137"/>
    <p:sldId id="396" r:id="rId138"/>
    <p:sldId id="397" r:id="rId139"/>
    <p:sldId id="398" r:id="rId140"/>
    <p:sldId id="399" r:id="rId141"/>
    <p:sldId id="400" r:id="rId142"/>
    <p:sldId id="401" r:id="rId143"/>
    <p:sldId id="402" r:id="rId144"/>
    <p:sldId id="403" r:id="rId145"/>
    <p:sldId id="404" r:id="rId146"/>
    <p:sldId id="405" r:id="rId147"/>
    <p:sldId id="406" r:id="rId148"/>
    <p:sldId id="407" r:id="rId149"/>
    <p:sldId id="408" r:id="rId150"/>
    <p:sldId id="409"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6" r:id="rId178"/>
    <p:sldId id="580" r:id="rId179"/>
    <p:sldId id="581" r:id="rId180"/>
    <p:sldId id="582" r:id="rId181"/>
    <p:sldId id="583" r:id="rId182"/>
    <p:sldId id="584" r:id="rId183"/>
    <p:sldId id="585" r:id="rId184"/>
    <p:sldId id="629" r:id="rId185"/>
    <p:sldId id="630" r:id="rId186"/>
    <p:sldId id="631" r:id="rId187"/>
    <p:sldId id="632" r:id="rId188"/>
    <p:sldId id="633" r:id="rId189"/>
    <p:sldId id="634" r:id="rId19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82" d="100"/>
          <a:sy n="82" d="100"/>
        </p:scale>
        <p:origin x="-156" y="-144"/>
      </p:cViewPr>
      <p:guideLst>
        <p:guide orient="horz" pos="2160"/>
        <p:guide pos="2962"/>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notesMaster" Target="notesMasters/notesMaster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4" Type="http://schemas.openxmlformats.org/officeDocument/2006/relationships/tableStyles" Target="tableStyles.xml"/><Relationship Id="rId193" Type="http://schemas.openxmlformats.org/officeDocument/2006/relationships/viewProps" Target="viewProps.xml"/><Relationship Id="rId192" Type="http://schemas.openxmlformats.org/officeDocument/2006/relationships/presProps" Target="presProps.xml"/><Relationship Id="rId191" Type="http://schemas.openxmlformats.org/officeDocument/2006/relationships/handoutMaster" Target="handoutMasters/handoutMaster1.xml"/><Relationship Id="rId190" Type="http://schemas.openxmlformats.org/officeDocument/2006/relationships/slide" Target="slides/slide185.xml"/><Relationship Id="rId19" Type="http://schemas.openxmlformats.org/officeDocument/2006/relationships/slide" Target="slides/slide15.xml"/><Relationship Id="rId189" Type="http://schemas.openxmlformats.org/officeDocument/2006/relationships/slide" Target="slides/slide184.xml"/><Relationship Id="rId188" Type="http://schemas.openxmlformats.org/officeDocument/2006/relationships/slide" Target="slides/slide183.xml"/><Relationship Id="rId187" Type="http://schemas.openxmlformats.org/officeDocument/2006/relationships/slide" Target="slides/slide182.xml"/><Relationship Id="rId186" Type="http://schemas.openxmlformats.org/officeDocument/2006/relationships/slide" Target="slides/slide181.xml"/><Relationship Id="rId185" Type="http://schemas.openxmlformats.org/officeDocument/2006/relationships/slide" Target="slides/slide180.xml"/><Relationship Id="rId184" Type="http://schemas.openxmlformats.org/officeDocument/2006/relationships/slide" Target="slides/slide179.xml"/><Relationship Id="rId183" Type="http://schemas.openxmlformats.org/officeDocument/2006/relationships/slide" Target="slides/slide178.xml"/><Relationship Id="rId182" Type="http://schemas.openxmlformats.org/officeDocument/2006/relationships/slide" Target="slides/slide177.xml"/><Relationship Id="rId181" Type="http://schemas.openxmlformats.org/officeDocument/2006/relationships/slide" Target="slides/slide176.xml"/><Relationship Id="rId180" Type="http://schemas.openxmlformats.org/officeDocument/2006/relationships/slide" Target="slides/slide175.xml"/><Relationship Id="rId18" Type="http://schemas.openxmlformats.org/officeDocument/2006/relationships/slide" Target="slides/slide14.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176" Type="http://schemas.openxmlformats.org/officeDocument/2006/relationships/slide" Target="slides/slide171.xml"/><Relationship Id="rId175" Type="http://schemas.openxmlformats.org/officeDocument/2006/relationships/slide" Target="slides/slide170.xml"/><Relationship Id="rId174" Type="http://schemas.openxmlformats.org/officeDocument/2006/relationships/slide" Target="slides/slide169.xml"/><Relationship Id="rId173" Type="http://schemas.openxmlformats.org/officeDocument/2006/relationships/slide" Target="slides/slide168.xml"/><Relationship Id="rId172" Type="http://schemas.openxmlformats.org/officeDocument/2006/relationships/slide" Target="slides/slide167.xml"/><Relationship Id="rId171" Type="http://schemas.openxmlformats.org/officeDocument/2006/relationships/slide" Target="slides/slide166.xml"/><Relationship Id="rId170" Type="http://schemas.openxmlformats.org/officeDocument/2006/relationships/slide" Target="slides/slide165.xml"/><Relationship Id="rId17" Type="http://schemas.openxmlformats.org/officeDocument/2006/relationships/slide" Target="slides/slide13.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165" Type="http://schemas.openxmlformats.org/officeDocument/2006/relationships/slide" Target="slides/slide160.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1" Type="http://schemas.openxmlformats.org/officeDocument/2006/relationships/slide" Target="slides/slide156.xml"/><Relationship Id="rId160" Type="http://schemas.openxmlformats.org/officeDocument/2006/relationships/slide" Target="slides/slide155.xml"/><Relationship Id="rId16" Type="http://schemas.openxmlformats.org/officeDocument/2006/relationships/slide" Target="slides/slide12.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1.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10.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9.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8.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7.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幻灯片图像占位符 1"/>
          <p:cNvSpPr>
            <a:spLocks noGrp="1" noRot="1" noChangeAspect="1" noTextEdit="1"/>
          </p:cNvSpPr>
          <p:nvPr>
            <p:ph type="sldImg"/>
          </p:nvPr>
        </p:nvSpPr>
        <p:spPr>
          <a:ln>
            <a:solidFill>
              <a:srgbClr val="000000">
                <a:alpha val="100000"/>
              </a:srgbClr>
            </a:solidFill>
            <a:miter lim="800000"/>
          </a:ln>
        </p:spPr>
      </p:sp>
      <p:sp>
        <p:nvSpPr>
          <p:cNvPr id="187395" name="备注占位符 2"/>
          <p:cNvSpPr>
            <a:spLocks noGrp="1"/>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187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GIF"/><Relationship Id="rId12" Type="http://schemas.openxmlformats.org/officeDocument/2006/relationships/image" Target="../media/image1.GIF"/><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2.GIF"/><Relationship Id="rId12" Type="http://schemas.openxmlformats.org/officeDocument/2006/relationships/image" Target="../media/image1.GIF"/><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p:nvPr/>
        </p:nvSpPr>
        <p:spPr>
          <a:xfrm>
            <a:off x="417513" y="1098550"/>
            <a:ext cx="438150" cy="474663"/>
          </a:xfrm>
          <a:prstGeom prst="rect">
            <a:avLst/>
          </a:prstGeom>
          <a:solidFill>
            <a:schemeClr val="accent2"/>
          </a:soli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27" name="Rectangle 3"/>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28" name="Rectangle 4"/>
          <p:cNvSpPr/>
          <p:nvPr/>
        </p:nvSpPr>
        <p:spPr>
          <a:xfrm>
            <a:off x="541338" y="1520825"/>
            <a:ext cx="422275" cy="474663"/>
          </a:xfrm>
          <a:prstGeom prst="rect">
            <a:avLst/>
          </a:prstGeom>
          <a:solidFill>
            <a:schemeClr val="folHlink"/>
          </a:soli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29" name="Rectangle 5"/>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30" name="Rectangle 6"/>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31" name="Rectangle 7"/>
          <p:cNvSpPr/>
          <p:nvPr/>
        </p:nvSpPr>
        <p:spPr>
          <a:xfrm>
            <a:off x="762000" y="990600"/>
            <a:ext cx="31750" cy="1052513"/>
          </a:xfrm>
          <a:prstGeom prst="rect">
            <a:avLst/>
          </a:prstGeom>
          <a:solidFill>
            <a:schemeClr val="bg2"/>
          </a:soli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32" name="Rectangle 8"/>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Rectangle 10"/>
          <p:cNvSpPr>
            <a:spLocks noGrp="1"/>
          </p:cNvSpPr>
          <p:nvPr>
            <p:ph type="body"/>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035" name="Picture 14" descr="LOGO"/>
          <p:cNvPicPr>
            <a:picLocks noChangeAspect="1"/>
          </p:cNvPicPr>
          <p:nvPr userDrawn="1"/>
        </p:nvPicPr>
        <p:blipFill>
          <a:blip r:embed="rId12"/>
          <a:stretch>
            <a:fillRect/>
          </a:stretch>
        </p:blipFill>
        <p:spPr>
          <a:xfrm>
            <a:off x="6342063" y="6159500"/>
            <a:ext cx="1003300" cy="754063"/>
          </a:xfrm>
          <a:prstGeom prst="rect">
            <a:avLst/>
          </a:prstGeom>
          <a:noFill/>
          <a:ln w="9525">
            <a:noFill/>
          </a:ln>
        </p:spPr>
      </p:pic>
      <p:pic>
        <p:nvPicPr>
          <p:cNvPr id="1036" name="Picture 16" descr="long2"/>
          <p:cNvPicPr>
            <a:picLocks noChangeAspect="1"/>
          </p:cNvPicPr>
          <p:nvPr userDrawn="1"/>
        </p:nvPicPr>
        <p:blipFill>
          <a:blip r:embed="rId13"/>
          <a:stretch>
            <a:fillRect/>
          </a:stretch>
        </p:blipFill>
        <p:spPr>
          <a:xfrm>
            <a:off x="5891213" y="6165850"/>
            <a:ext cx="2857500" cy="5715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p:nvPr/>
        </p:nvSpPr>
        <p:spPr>
          <a:xfrm>
            <a:off x="417513" y="1098550"/>
            <a:ext cx="438150" cy="474663"/>
          </a:xfrm>
          <a:prstGeom prst="rect">
            <a:avLst/>
          </a:prstGeom>
          <a:solidFill>
            <a:schemeClr val="accent2"/>
          </a:soli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2051" name="Rectangle 3"/>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2052" name="Rectangle 4"/>
          <p:cNvSpPr/>
          <p:nvPr/>
        </p:nvSpPr>
        <p:spPr>
          <a:xfrm>
            <a:off x="541338" y="1520825"/>
            <a:ext cx="422275" cy="474663"/>
          </a:xfrm>
          <a:prstGeom prst="rect">
            <a:avLst/>
          </a:prstGeom>
          <a:solidFill>
            <a:schemeClr val="folHlink"/>
          </a:soli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2053" name="Rectangle 5"/>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2054" name="Rectangle 6"/>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2055" name="Rectangle 7"/>
          <p:cNvSpPr/>
          <p:nvPr/>
        </p:nvSpPr>
        <p:spPr>
          <a:xfrm>
            <a:off x="762000" y="990600"/>
            <a:ext cx="31750" cy="1052513"/>
          </a:xfrm>
          <a:prstGeom prst="rect">
            <a:avLst/>
          </a:prstGeom>
          <a:solidFill>
            <a:schemeClr val="bg2"/>
          </a:soli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2056" name="Rectangle 8"/>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2057" name="Rectangle 9"/>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2058" name="Rectangle 10"/>
          <p:cNvSpPr>
            <a:spLocks noGrp="1"/>
          </p:cNvSpPr>
          <p:nvPr>
            <p:ph type="body"/>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2059" name="Picture 14" descr="LOGO"/>
          <p:cNvPicPr>
            <a:picLocks noChangeAspect="1"/>
          </p:cNvPicPr>
          <p:nvPr userDrawn="1"/>
        </p:nvPicPr>
        <p:blipFill>
          <a:blip r:embed="rId12"/>
          <a:stretch>
            <a:fillRect/>
          </a:stretch>
        </p:blipFill>
        <p:spPr>
          <a:xfrm>
            <a:off x="6342063" y="6159500"/>
            <a:ext cx="1003300" cy="754063"/>
          </a:xfrm>
          <a:prstGeom prst="rect">
            <a:avLst/>
          </a:prstGeom>
          <a:noFill/>
          <a:ln w="9525">
            <a:noFill/>
          </a:ln>
        </p:spPr>
      </p:pic>
      <p:pic>
        <p:nvPicPr>
          <p:cNvPr id="2060" name="Picture 16" descr="long2"/>
          <p:cNvPicPr>
            <a:picLocks noChangeAspect="1"/>
          </p:cNvPicPr>
          <p:nvPr userDrawn="1"/>
        </p:nvPicPr>
        <p:blipFill>
          <a:blip r:embed="rId13"/>
          <a:stretch>
            <a:fillRect/>
          </a:stretch>
        </p:blipFill>
        <p:spPr>
          <a:xfrm>
            <a:off x="5891213" y="6165850"/>
            <a:ext cx="2857500" cy="5715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p:nvPr/>
        </p:nvSpPr>
        <p:spPr>
          <a:xfrm>
            <a:off x="417513" y="1098550"/>
            <a:ext cx="438150" cy="474663"/>
          </a:xfrm>
          <a:prstGeom prst="rect">
            <a:avLst/>
          </a:prstGeom>
          <a:solidFill>
            <a:schemeClr val="accent2"/>
          </a:soli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3075" name="Rectangle 3"/>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3076" name="Rectangle 4"/>
          <p:cNvSpPr/>
          <p:nvPr/>
        </p:nvSpPr>
        <p:spPr>
          <a:xfrm>
            <a:off x="541338" y="1520825"/>
            <a:ext cx="422275" cy="474663"/>
          </a:xfrm>
          <a:prstGeom prst="rect">
            <a:avLst/>
          </a:prstGeom>
          <a:solidFill>
            <a:schemeClr val="folHlink"/>
          </a:soli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3077" name="Rectangle 5"/>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3078" name="Rectangle 6"/>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3079" name="Rectangle 7"/>
          <p:cNvSpPr/>
          <p:nvPr/>
        </p:nvSpPr>
        <p:spPr>
          <a:xfrm>
            <a:off x="762000" y="990600"/>
            <a:ext cx="31750" cy="1052513"/>
          </a:xfrm>
          <a:prstGeom prst="rect">
            <a:avLst/>
          </a:prstGeom>
          <a:solidFill>
            <a:schemeClr val="bg2"/>
          </a:soli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3080" name="Rectangle 8"/>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eaLnBrk="1" hangingPunct="1"/>
            <a:endParaRPr lang="zh-CN" altLang="en-US" sz="2400" dirty="0">
              <a:latin typeface="Tahoma" panose="020B0604030504040204" pitchFamily="34" charset="0"/>
            </a:endParaRPr>
          </a:p>
        </p:txBody>
      </p:sp>
      <p:sp>
        <p:nvSpPr>
          <p:cNvPr id="3081" name="Rectangle 9"/>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3082" name="Rectangle 10"/>
          <p:cNvSpPr>
            <a:spLocks noGrp="1"/>
          </p:cNvSpPr>
          <p:nvPr>
            <p:ph type="body"/>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3083" name="Picture 14" descr="LOGO"/>
          <p:cNvPicPr>
            <a:picLocks noChangeAspect="1"/>
          </p:cNvPicPr>
          <p:nvPr userDrawn="1"/>
        </p:nvPicPr>
        <p:blipFill>
          <a:blip r:embed="rId12"/>
          <a:stretch>
            <a:fillRect/>
          </a:stretch>
        </p:blipFill>
        <p:spPr>
          <a:xfrm>
            <a:off x="6342063" y="6159500"/>
            <a:ext cx="1003300" cy="754063"/>
          </a:xfrm>
          <a:prstGeom prst="rect">
            <a:avLst/>
          </a:prstGeom>
          <a:noFill/>
          <a:ln w="9525">
            <a:noFill/>
          </a:ln>
        </p:spPr>
      </p:pic>
      <p:pic>
        <p:nvPicPr>
          <p:cNvPr id="3084" name="Picture 16" descr="long2"/>
          <p:cNvPicPr>
            <a:picLocks noChangeAspect="1"/>
          </p:cNvPicPr>
          <p:nvPr userDrawn="1"/>
        </p:nvPicPr>
        <p:blipFill>
          <a:blip r:embed="rId13"/>
          <a:stretch>
            <a:fillRect/>
          </a:stretch>
        </p:blipFill>
        <p:spPr>
          <a:xfrm>
            <a:off x="5891213" y="6165850"/>
            <a:ext cx="2857500" cy="5715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9"/>
          <p:cNvSpPr>
            <a:spLocks noGrp="1"/>
          </p:cNvSpPr>
          <p:nvPr>
            <p:ph type="title"/>
          </p:nvPr>
        </p:nvSpPr>
        <p:spPr/>
        <p:txBody>
          <a:bodyPr vert="horz" wrap="square" lIns="91440" tIns="45720" rIns="91440" bIns="45720" anchor="b"/>
          <a:p>
            <a:pPr eaLnBrk="1" hangingPunct="1"/>
            <a:r>
              <a:rPr lang="zh-CN" altLang="zh-CN" dirty="0"/>
              <a:t>第</a:t>
            </a:r>
            <a:r>
              <a:rPr lang="en-US" altLang="zh-CN" dirty="0"/>
              <a:t>11</a:t>
            </a:r>
            <a:r>
              <a:rPr lang="zh-CN" altLang="zh-CN" dirty="0"/>
              <a:t>章</a:t>
            </a:r>
            <a:r>
              <a:rPr lang="en-US" altLang="zh-CN" dirty="0"/>
              <a:t>  bshell</a:t>
            </a:r>
            <a:r>
              <a:rPr lang="zh-CN" altLang="zh-CN" dirty="0"/>
              <a:t>编程</a:t>
            </a:r>
            <a:endParaRPr lang="zh-CN" altLang="en-US" dirty="0"/>
          </a:p>
        </p:txBody>
      </p:sp>
      <p:sp>
        <p:nvSpPr>
          <p:cNvPr id="4099" name="Rectangle 10"/>
          <p:cNvSpPr>
            <a:spLocks noGrp="1"/>
          </p:cNvSpPr>
          <p:nvPr>
            <p:ph idx="1"/>
          </p:nvPr>
        </p:nvSpPr>
        <p:spPr/>
        <p:txBody>
          <a:bodyPr vert="horz" wrap="square" lIns="91440" tIns="45720" rIns="91440" bIns="45720" anchor="t"/>
          <a:p>
            <a:pPr eaLnBrk="1" hangingPunct="1"/>
            <a:r>
              <a:rPr lang="en-US" altLang="zh-CN" dirty="0"/>
              <a:t>11.1  </a:t>
            </a:r>
            <a:r>
              <a:rPr lang="zh-CN" altLang="zh-CN" dirty="0"/>
              <a:t>正则表达式</a:t>
            </a:r>
            <a:endParaRPr lang="zh-CN" altLang="zh-CN" dirty="0"/>
          </a:p>
          <a:p>
            <a:pPr eaLnBrk="1" hangingPunct="1"/>
            <a:r>
              <a:rPr lang="en-US" altLang="zh-CN" dirty="0"/>
              <a:t>11.2  </a:t>
            </a:r>
            <a:r>
              <a:rPr lang="zh-CN" altLang="zh-CN" dirty="0"/>
              <a:t>流编辑（</a:t>
            </a:r>
            <a:r>
              <a:rPr lang="en-US" altLang="zh-CN" dirty="0"/>
              <a:t>sed</a:t>
            </a:r>
            <a:r>
              <a:rPr lang="zh-CN" altLang="zh-CN" dirty="0"/>
              <a:t>）</a:t>
            </a:r>
            <a:endParaRPr lang="zh-CN" altLang="zh-CN" dirty="0"/>
          </a:p>
          <a:p>
            <a:pPr eaLnBrk="1" hangingPunct="1"/>
            <a:r>
              <a:rPr lang="en-US" altLang="zh-CN" dirty="0"/>
              <a:t>11.3  </a:t>
            </a:r>
            <a:r>
              <a:rPr lang="zh-CN" altLang="zh-CN" dirty="0"/>
              <a:t>模式搜索与处理（</a:t>
            </a:r>
            <a:r>
              <a:rPr lang="en-US" altLang="zh-CN" dirty="0"/>
              <a:t>awk</a:t>
            </a:r>
            <a:r>
              <a:rPr lang="zh-CN" altLang="zh-CN" dirty="0"/>
              <a:t>）</a:t>
            </a:r>
            <a:endParaRPr lang="zh-CN" altLang="zh-CN" dirty="0"/>
          </a:p>
          <a:p>
            <a:pPr eaLnBrk="1" hangingPunct="1"/>
            <a:r>
              <a:rPr lang="en-US" altLang="zh-CN" dirty="0"/>
              <a:t>11.4  Bourne shell</a:t>
            </a:r>
            <a:r>
              <a:rPr lang="zh-CN" altLang="zh-CN" dirty="0"/>
              <a:t>及其编程</a:t>
            </a:r>
            <a:endParaRPr lang="zh-CN" altLang="zh-CN" dirty="0"/>
          </a:p>
          <a:p>
            <a:pPr eaLnBrk="1" hangingPunct="1"/>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p:txBody>
          <a:bodyPr vert="horz" wrap="square" lIns="91440" tIns="45720" rIns="91440" bIns="45720" anchor="b"/>
          <a:p>
            <a:pPr eaLnBrk="1" hangingPunct="1"/>
            <a:r>
              <a:rPr lang="en-US" altLang="zh-CN" dirty="0"/>
              <a:t>3</a:t>
            </a:r>
            <a:r>
              <a:rPr lang="zh-CN" altLang="zh-CN" dirty="0"/>
              <a:t>．</a:t>
            </a:r>
            <a:r>
              <a:rPr lang="en-US" altLang="zh-CN" dirty="0"/>
              <a:t>BRE</a:t>
            </a:r>
            <a:r>
              <a:rPr lang="zh-CN" altLang="zh-CN" dirty="0"/>
              <a:t>使用的字符集</a:t>
            </a:r>
            <a:endParaRPr lang="zh-CN" altLang="en-US" dirty="0"/>
          </a:p>
        </p:txBody>
      </p:sp>
      <p:graphicFrame>
        <p:nvGraphicFramePr>
          <p:cNvPr id="4" name="内容占位符 3"/>
          <p:cNvGraphicFramePr>
            <a:graphicFrameLocks noGrp="1"/>
          </p:cNvGraphicFramePr>
          <p:nvPr>
            <p:ph idx="4294967295"/>
          </p:nvPr>
        </p:nvGraphicFramePr>
        <p:xfrm>
          <a:off x="900113" y="1989138"/>
          <a:ext cx="7343776" cy="3384552"/>
        </p:xfrm>
        <a:graphic>
          <a:graphicData uri="http://schemas.openxmlformats.org/drawingml/2006/table">
            <a:tbl>
              <a:tblPr firstRow="1" firstCol="1" bandRow="1"/>
              <a:tblGrid>
                <a:gridCol w="1446528"/>
                <a:gridCol w="2225360"/>
                <a:gridCol w="1449153"/>
                <a:gridCol w="2222735"/>
              </a:tblGrid>
              <a:tr h="846138">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元</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字</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符</a:t>
                      </a:r>
                      <a:endParaRPr lang="zh-CN" sz="2400" kern="100">
                        <a:effectLst/>
                        <a:latin typeface="Times New Roman" panose="02020603050405020304"/>
                        <a:ea typeface="宋体" panose="02010600030101010101" pitchFamily="2" charset="-122"/>
                      </a:endParaRPr>
                    </a:p>
                  </a:txBody>
                  <a:tcPr marL="68570" marR="68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意</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义</a:t>
                      </a:r>
                      <a:endParaRPr lang="zh-CN" sz="2400" kern="100">
                        <a:effectLst/>
                        <a:latin typeface="Times New Roman" panose="02020603050405020304"/>
                        <a:ea typeface="宋体" panose="02010600030101010101" pitchFamily="2" charset="-122"/>
                      </a:endParaRPr>
                    </a:p>
                  </a:txBody>
                  <a:tcPr marL="68570" marR="6857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元</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字</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符</a:t>
                      </a:r>
                      <a:endParaRPr lang="zh-CN" sz="2400" kern="100">
                        <a:effectLst/>
                        <a:latin typeface="Times New Roman" panose="02020603050405020304"/>
                        <a:ea typeface="宋体" panose="02010600030101010101" pitchFamily="2" charset="-122"/>
                      </a:endParaRPr>
                    </a:p>
                  </a:txBody>
                  <a:tcPr marL="68570" marR="6857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意</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义</a:t>
                      </a:r>
                      <a:endParaRPr lang="zh-CN" sz="2400" kern="100">
                        <a:effectLst/>
                        <a:latin typeface="Times New Roman" panose="02020603050405020304"/>
                        <a:ea typeface="宋体" panose="02010600030101010101" pitchFamily="2" charset="-122"/>
                      </a:endParaRPr>
                    </a:p>
                  </a:txBody>
                  <a:tcPr marL="68570" marR="68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6138">
                <a:tc>
                  <a:txBody>
                    <a:bodyPr/>
                    <a:lstStyle/>
                    <a:p>
                      <a:pPr algn="l">
                        <a:lnSpc>
                          <a:spcPct val="100000"/>
                        </a:lnSpc>
                        <a:spcAft>
                          <a:spcPts val="0"/>
                        </a:spcAft>
                      </a:pPr>
                      <a:r>
                        <a:rPr lang="en-US" sz="2400" kern="100">
                          <a:effectLst/>
                          <a:latin typeface="Times New Roman" panose="02020603050405020304"/>
                          <a:ea typeface="宋体" panose="02010600030101010101" pitchFamily="2" charset="-122"/>
                        </a:rPr>
                        <a:t>[=,=]; [:,:]; [., .]</a:t>
                      </a:r>
                      <a:endParaRPr lang="zh-CN" sz="2400" kern="100">
                        <a:effectLst/>
                        <a:latin typeface="Times New Roman" panose="02020603050405020304"/>
                        <a:ea typeface="宋体" panose="02010600030101010101" pitchFamily="2" charset="-122"/>
                      </a:endParaRPr>
                    </a:p>
                  </a:txBody>
                  <a:tcPr marL="68570" marR="68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等价类、字符类和联合类</a:t>
                      </a:r>
                      <a:endParaRPr lang="zh-CN" sz="2400" kern="100">
                        <a:effectLst/>
                        <a:latin typeface="Times New Roman" panose="02020603050405020304"/>
                        <a:ea typeface="宋体" panose="02010600030101010101" pitchFamily="2" charset="-122"/>
                      </a:endParaRPr>
                    </a:p>
                  </a:txBody>
                  <a:tcPr marL="68570" marR="6857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2400" kern="100" dirty="0">
                          <a:effectLst/>
                          <a:latin typeface="Times New Roman" panose="02020603050405020304"/>
                          <a:ea typeface="宋体" panose="02010600030101010101" pitchFamily="2" charset="-122"/>
                        </a:rPr>
                        <a:t>\(,\),\#</a:t>
                      </a:r>
                      <a:endParaRPr lang="zh-CN" sz="2400" kern="100" dirty="0">
                        <a:effectLst/>
                        <a:latin typeface="Times New Roman" panose="02020603050405020304"/>
                        <a:ea typeface="宋体" panose="02010600030101010101" pitchFamily="2" charset="-122"/>
                      </a:endParaRPr>
                    </a:p>
                  </a:txBody>
                  <a:tcPr marL="68570" marR="6857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子表达式，后向引用</a:t>
                      </a:r>
                      <a:endParaRPr lang="zh-CN" sz="2400" kern="100">
                        <a:effectLst/>
                        <a:latin typeface="Times New Roman" panose="02020603050405020304"/>
                        <a:ea typeface="宋体" panose="02010600030101010101" pitchFamily="2" charset="-122"/>
                      </a:endParaRPr>
                    </a:p>
                  </a:txBody>
                  <a:tcPr marL="68570" marR="68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6138">
                <a:tc>
                  <a:txBody>
                    <a:bodyPr/>
                    <a:lstStyle/>
                    <a:p>
                      <a:pPr algn="l">
                        <a:lnSpc>
                          <a:spcPct val="100000"/>
                        </a:lnSpc>
                        <a:spcAft>
                          <a:spcPts val="0"/>
                        </a:spcAft>
                      </a:pPr>
                      <a:r>
                        <a:rPr lang="en-US" sz="2400" kern="100">
                          <a:effectLst/>
                          <a:latin typeface="Times New Roman" panose="02020603050405020304"/>
                          <a:ea typeface="宋体" panose="02010600030101010101" pitchFamily="2" charset="-122"/>
                        </a:rPr>
                        <a:t>\character</a:t>
                      </a:r>
                      <a:endParaRPr lang="zh-CN" sz="2400" kern="100">
                        <a:effectLst/>
                        <a:latin typeface="Times New Roman" panose="02020603050405020304"/>
                        <a:ea typeface="宋体" panose="02010600030101010101" pitchFamily="2" charset="-122"/>
                      </a:endParaRPr>
                    </a:p>
                  </a:txBody>
                  <a:tcPr marL="68570" marR="68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（通过</a:t>
                      </a:r>
                      <a:r>
                        <a:rPr lang="en-US" sz="2400" kern="100">
                          <a:effectLst/>
                          <a:latin typeface="Times New Roman" panose="02020603050405020304"/>
                          <a:ea typeface="宋体" panose="02010600030101010101" pitchFamily="2" charset="-122"/>
                        </a:rPr>
                        <a:t>\</a:t>
                      </a:r>
                      <a:r>
                        <a:rPr lang="zh-CN" sz="2400" kern="100">
                          <a:effectLst/>
                          <a:latin typeface="Times New Roman" panose="02020603050405020304"/>
                          <a:ea typeface="宋体" panose="02010600030101010101" pitchFamily="2" charset="-122"/>
                        </a:rPr>
                        <a:t>实现）特殊字符</a:t>
                      </a:r>
                      <a:endParaRPr lang="zh-CN" sz="2400" kern="100">
                        <a:effectLst/>
                        <a:latin typeface="Times New Roman" panose="02020603050405020304"/>
                        <a:ea typeface="宋体" panose="02010600030101010101" pitchFamily="2" charset="-122"/>
                      </a:endParaRPr>
                    </a:p>
                  </a:txBody>
                  <a:tcPr marL="68570" marR="6857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2400" kern="100">
                          <a:effectLst/>
                          <a:latin typeface="Times New Roman" panose="02020603050405020304"/>
                          <a:ea typeface="宋体" panose="02010600030101010101" pitchFamily="2" charset="-122"/>
                        </a:rPr>
                        <a:t>*,\{l\},\{l,\},\{l,u\}</a:t>
                      </a:r>
                      <a:endParaRPr lang="zh-CN" sz="2400" kern="100">
                        <a:effectLst/>
                        <a:latin typeface="Times New Roman" panose="02020603050405020304"/>
                        <a:ea typeface="宋体" panose="02010600030101010101" pitchFamily="2" charset="-122"/>
                      </a:endParaRPr>
                    </a:p>
                  </a:txBody>
                  <a:tcPr marL="68570" marR="6857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dirty="0">
                          <a:effectLst/>
                          <a:latin typeface="Times New Roman" panose="02020603050405020304"/>
                          <a:ea typeface="宋体" panose="02010600030101010101" pitchFamily="2" charset="-122"/>
                        </a:rPr>
                        <a:t>匹配</a:t>
                      </a:r>
                      <a:r>
                        <a:rPr lang="en-US" sz="2400" kern="100" dirty="0">
                          <a:effectLst/>
                          <a:latin typeface="Times New Roman" panose="02020603050405020304"/>
                          <a:ea typeface="宋体" panose="02010600030101010101" pitchFamily="2" charset="-122"/>
                        </a:rPr>
                        <a:t>0</a:t>
                      </a:r>
                      <a:r>
                        <a:rPr lang="zh-CN" sz="2400" kern="100" dirty="0">
                          <a:effectLst/>
                          <a:latin typeface="Times New Roman" panose="02020603050405020304"/>
                          <a:ea typeface="宋体" panose="02010600030101010101" pitchFamily="2" charset="-122"/>
                        </a:rPr>
                        <a:t>个或多个</a:t>
                      </a:r>
                      <a:endParaRPr lang="zh-CN" sz="2400" kern="100" dirty="0">
                        <a:effectLst/>
                        <a:latin typeface="Times New Roman" panose="02020603050405020304"/>
                        <a:ea typeface="宋体" panose="02010600030101010101" pitchFamily="2" charset="-122"/>
                      </a:endParaRPr>
                    </a:p>
                  </a:txBody>
                  <a:tcPr marL="68570" marR="68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6138">
                <a:tc>
                  <a:txBody>
                    <a:bodyPr/>
                    <a:lstStyle/>
                    <a:p>
                      <a:pPr algn="l">
                        <a:lnSpc>
                          <a:spcPct val="100000"/>
                        </a:lnSpc>
                        <a:spcAft>
                          <a:spcPts val="0"/>
                        </a:spcAft>
                      </a:pPr>
                      <a:r>
                        <a:rPr lang="en-US" sz="2400" kern="100">
                          <a:effectLst/>
                          <a:latin typeface="Times New Roman" panose="02020603050405020304"/>
                          <a:ea typeface="宋体" panose="02010600030101010101" pitchFamily="2" charset="-122"/>
                        </a:rPr>
                        <a:t>[ ]</a:t>
                      </a:r>
                      <a:endParaRPr lang="zh-CN" sz="2400" kern="100">
                        <a:effectLst/>
                        <a:latin typeface="Times New Roman" panose="02020603050405020304"/>
                        <a:ea typeface="宋体" panose="02010600030101010101" pitchFamily="2" charset="-122"/>
                      </a:endParaRPr>
                    </a:p>
                  </a:txBody>
                  <a:tcPr marL="68570" marR="68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括号表达式</a:t>
                      </a:r>
                      <a:endParaRPr lang="zh-CN" sz="2400" kern="100">
                        <a:effectLst/>
                        <a:latin typeface="Times New Roman" panose="02020603050405020304"/>
                        <a:ea typeface="宋体" panose="02010600030101010101" pitchFamily="2" charset="-122"/>
                      </a:endParaRPr>
                    </a:p>
                  </a:txBody>
                  <a:tcPr marL="68570" marR="6857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2400" kern="100">
                          <a:effectLst/>
                          <a:latin typeface="Times New Roman" panose="02020603050405020304"/>
                          <a:ea typeface="宋体" panose="02010600030101010101" pitchFamily="2" charset="-122"/>
                        </a:rPr>
                        <a:t>^, $</a:t>
                      </a:r>
                      <a:endParaRPr lang="zh-CN" sz="2400" kern="100">
                        <a:effectLst/>
                        <a:latin typeface="Times New Roman" panose="02020603050405020304"/>
                        <a:ea typeface="宋体" panose="02010600030101010101" pitchFamily="2" charset="-122"/>
                      </a:endParaRPr>
                    </a:p>
                  </a:txBody>
                  <a:tcPr marL="68570" marR="6857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dirty="0">
                          <a:effectLst/>
                          <a:latin typeface="Times New Roman" panose="02020603050405020304"/>
                          <a:ea typeface="宋体" panose="02010600030101010101" pitchFamily="2" charset="-122"/>
                        </a:rPr>
                        <a:t>位置字符</a:t>
                      </a:r>
                      <a:endParaRPr lang="zh-CN" sz="2400" kern="100" dirty="0">
                        <a:effectLst/>
                        <a:latin typeface="Times New Roman" panose="02020603050405020304"/>
                        <a:ea typeface="宋体" panose="02010600030101010101" pitchFamily="2" charset="-122"/>
                      </a:endParaRPr>
                    </a:p>
                  </a:txBody>
                  <a:tcPr marL="68570" marR="68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
          <p:cNvSpPr>
            <a:spLocks noGrp="1"/>
          </p:cNvSpPr>
          <p:nvPr>
            <p:ph type="title"/>
          </p:nvPr>
        </p:nvSpPr>
        <p:spPr/>
        <p:txBody>
          <a:bodyPr vert="horz" wrap="square" lIns="91440" tIns="45720" rIns="91440" bIns="45720" anchor="b"/>
          <a:p>
            <a:r>
              <a:rPr lang="en-US" altLang="zh-CN" dirty="0"/>
              <a:t>sh03.sh</a:t>
            </a:r>
            <a:r>
              <a:rPr lang="zh-CN" altLang="en-US" dirty="0"/>
              <a:t>脚本程序清单</a:t>
            </a:r>
            <a:endParaRPr lang="zh-CN" altLang="en-US" dirty="0"/>
          </a:p>
        </p:txBody>
      </p:sp>
      <p:sp>
        <p:nvSpPr>
          <p:cNvPr id="111619" name="内容占位符 2"/>
          <p:cNvSpPr>
            <a:spLocks noGrp="1"/>
          </p:cNvSpPr>
          <p:nvPr>
            <p:ph idx="1"/>
          </p:nvPr>
        </p:nvSpPr>
        <p:spPr/>
        <p:txBody>
          <a:bodyPr vert="horz" wrap="square" lIns="91440" tIns="45720" rIns="91440" bIns="45720" anchor="t"/>
          <a:p>
            <a:r>
              <a:rPr lang="en-US" altLang="zh-CN" sz="2400" dirty="0"/>
              <a:t>#!/bin/sh</a:t>
            </a:r>
            <a:endParaRPr lang="en-US" altLang="zh-CN" sz="2400" dirty="0"/>
          </a:p>
          <a:p>
            <a:r>
              <a:rPr lang="en-US" altLang="zh-CN" sz="2400" dirty="0"/>
              <a:t>func1( ){ 		#定义菜单功能函数func1</a:t>
            </a:r>
            <a:endParaRPr lang="en-US" altLang="zh-CN" sz="2400" dirty="0"/>
          </a:p>
          <a:p>
            <a:r>
              <a:rPr lang="en-US" altLang="zh-CN" sz="2400" dirty="0"/>
              <a:t>		echo "This is function1!"</a:t>
            </a:r>
            <a:endParaRPr lang="en-US" altLang="zh-CN" sz="2400" dirty="0"/>
          </a:p>
          <a:p>
            <a:r>
              <a:rPr lang="en-US" altLang="zh-CN" sz="2400" dirty="0"/>
              <a:t>}</a:t>
            </a:r>
            <a:endParaRPr lang="en-US" altLang="zh-CN" sz="2400" dirty="0"/>
          </a:p>
          <a:p>
            <a:r>
              <a:rPr lang="en-US" altLang="zh-CN" sz="2400" dirty="0"/>
              <a:t>func2( ){ 		#定义菜单功能函数func2</a:t>
            </a:r>
            <a:endParaRPr lang="en-US" altLang="zh-CN" sz="2400" dirty="0"/>
          </a:p>
          <a:p>
            <a:r>
              <a:rPr lang="en-US" altLang="zh-CN" sz="2400" dirty="0"/>
              <a:t>		echo "This is function2!"</a:t>
            </a:r>
            <a:endParaRPr lang="en-US" altLang="zh-CN" sz="2400" dirty="0"/>
          </a:p>
          <a:p>
            <a:r>
              <a:rPr lang="en-US" altLang="zh-CN" sz="2400" dirty="0"/>
              <a:t>}</a:t>
            </a:r>
            <a:endParaRPr lang="en-US" altLang="zh-CN" sz="2400" dirty="0"/>
          </a:p>
          <a:p>
            <a:r>
              <a:rPr lang="en-US" altLang="zh-CN" sz="2400" dirty="0"/>
              <a:t>trap "" 2 		#捕获信号2，忽略^C</a:t>
            </a:r>
            <a:endParaRPr lang="en-US" altLang="zh-CN"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
          <p:cNvSpPr>
            <a:spLocks noGrp="1"/>
          </p:cNvSpPr>
          <p:nvPr>
            <p:ph type="title"/>
          </p:nvPr>
        </p:nvSpPr>
        <p:spPr/>
        <p:txBody>
          <a:bodyPr vert="horz" wrap="square" lIns="91440" tIns="45720" rIns="91440" bIns="45720" anchor="b"/>
          <a:p>
            <a:r>
              <a:rPr lang="en-US" altLang="zh-CN" dirty="0"/>
              <a:t>sh03.sh</a:t>
            </a:r>
            <a:r>
              <a:rPr lang="zh-CN" altLang="en-US" dirty="0"/>
              <a:t>脚本程序清单</a:t>
            </a:r>
            <a:endParaRPr lang="zh-CN" altLang="en-US" dirty="0"/>
          </a:p>
        </p:txBody>
      </p:sp>
      <p:sp>
        <p:nvSpPr>
          <p:cNvPr id="3" name="内容占位符 2"/>
          <p:cNvSpPr>
            <a:spLocks noGrp="1"/>
          </p:cNvSpPr>
          <p:nvPr>
            <p:ph idx="1"/>
          </p:nvPr>
        </p:nvSpPr>
        <p:spPr>
          <a:xfrm>
            <a:off x="827088" y="2017713"/>
            <a:ext cx="8128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#主程序</a:t>
            </a:r>
            <a:endPar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while true 			#循环接收用户输入</a:t>
            </a:r>
            <a:endPar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do</a:t>
            </a:r>
            <a:endPar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clear 			#清屏</a:t>
            </a:r>
            <a:endPar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echo -n " </a:t>
            </a:r>
            <a:endPar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1. func1     2. func2    0/q/Q.Exit       |</a:t>
            </a:r>
            <a:endPar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Please get a choice: "</a:t>
            </a:r>
            <a:endPar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read x </a:t>
            </a:r>
            <a:endParaRPr kumimoji="0"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
          <p:cNvSpPr>
            <a:spLocks noGrp="1"/>
          </p:cNvSpPr>
          <p:nvPr>
            <p:ph type="title"/>
          </p:nvPr>
        </p:nvSpPr>
        <p:spPr/>
        <p:txBody>
          <a:bodyPr vert="horz" wrap="square" lIns="91440" tIns="45720" rIns="91440" bIns="45720" anchor="b"/>
          <a:p>
            <a:r>
              <a:rPr lang="en-US" altLang="zh-CN" dirty="0"/>
              <a:t>sh03.sh</a:t>
            </a:r>
            <a:r>
              <a:rPr lang="zh-CN" altLang="en-US" dirty="0"/>
              <a:t>脚本程序清单</a:t>
            </a:r>
            <a:endParaRPr lang="zh-CN" altLang="en-US" dirty="0"/>
          </a:p>
        </p:txBody>
      </p:sp>
      <p:sp>
        <p:nvSpPr>
          <p:cNvPr id="113667" name="内容占位符 2"/>
          <p:cNvSpPr>
            <a:spLocks noGrp="1"/>
          </p:cNvSpPr>
          <p:nvPr>
            <p:ph idx="1"/>
          </p:nvPr>
        </p:nvSpPr>
        <p:spPr/>
        <p:txBody>
          <a:bodyPr vert="horz" wrap="square" lIns="91440" tIns="45720" rIns="91440" bIns="45720" anchor="t"/>
          <a:p>
            <a:r>
              <a:rPr lang="en-US" altLang="zh-CN" sz="2400" dirty="0">
                <a:latin typeface="Times New Roman" panose="02020603050405020304" pitchFamily="18" charset="0"/>
                <a:cs typeface="Times New Roman" panose="02020603050405020304" pitchFamily="18" charset="0"/>
              </a:rPr>
              <a:t>	case $x in </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1) 		#处理键1，执行func1</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func1;;</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2) func2;; 	#处理键2，执行func2</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0|Q|q) exit $?;; 	#处理q或Q</a:t>
            </a:r>
            <a:r>
              <a:rPr lang="zh-CN" altLang="en-US" sz="2400" dirty="0">
                <a:latin typeface="Times New Roman" panose="02020603050405020304" pitchFamily="18" charset="0"/>
                <a:cs typeface="Times New Roman" panose="02020603050405020304" pitchFamily="18" charset="0"/>
              </a:rPr>
              <a:t>，退出</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 echo -e "\a";; 	#</a:t>
            </a:r>
            <a:r>
              <a:rPr lang="zh-CN" altLang="en-US" sz="2400" dirty="0">
                <a:latin typeface="Times New Roman" panose="02020603050405020304" pitchFamily="18" charset="0"/>
                <a:cs typeface="Times New Roman" panose="02020603050405020304" pitchFamily="18" charset="0"/>
              </a:rPr>
              <a:t>其它</a:t>
            </a:r>
            <a:r>
              <a:rPr lang="en-US" altLang="zh-CN" sz="2400" dirty="0">
                <a:latin typeface="Times New Roman" panose="02020603050405020304" pitchFamily="18" charset="0"/>
                <a:cs typeface="Times New Roman" panose="02020603050405020304" pitchFamily="18" charset="0"/>
              </a:rPr>
              <a:t>,响铃表示非法输入</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esac</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read -p "Press Enter to continue: " x 	#供观察用，回车继续下一轮循环</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done</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
          <p:cNvSpPr>
            <a:spLocks noGrp="1"/>
          </p:cNvSpPr>
          <p:nvPr>
            <p:ph type="title"/>
          </p:nvPr>
        </p:nvSpPr>
        <p:spPr/>
        <p:txBody>
          <a:bodyPr vert="horz" wrap="square" lIns="91440" tIns="45720" rIns="91440" bIns="45720" anchor="b"/>
          <a:p>
            <a:r>
              <a:rPr lang="pt-BR" altLang="zh-CN" dirty="0"/>
              <a:t>5</a:t>
            </a:r>
            <a:r>
              <a:rPr lang="zh-CN" altLang="zh-CN" dirty="0"/>
              <a:t>）</a:t>
            </a:r>
            <a:r>
              <a:rPr lang="pt-BR" altLang="zh-CN" dirty="0"/>
              <a:t>until</a:t>
            </a:r>
            <a:r>
              <a:rPr lang="zh-CN" altLang="zh-CN" dirty="0"/>
              <a:t>结构</a:t>
            </a:r>
            <a:endParaRPr lang="zh-CN" altLang="en-US" dirty="0"/>
          </a:p>
        </p:txBody>
      </p:sp>
      <p:sp>
        <p:nvSpPr>
          <p:cNvPr id="114691" name="内容占位符 2"/>
          <p:cNvSpPr>
            <a:spLocks noGrp="1"/>
          </p:cNvSpPr>
          <p:nvPr>
            <p:ph idx="1"/>
          </p:nvPr>
        </p:nvSpPr>
        <p:spPr/>
        <p:txBody>
          <a:bodyPr vert="horz" wrap="square" lIns="91440" tIns="45720" rIns="91440" bIns="45720" anchor="t"/>
          <a:p>
            <a:r>
              <a:rPr lang="pt-BR" altLang="zh-CN" dirty="0">
                <a:solidFill>
                  <a:srgbClr val="C00000"/>
                </a:solidFill>
              </a:rPr>
              <a:t>until</a:t>
            </a:r>
            <a:r>
              <a:rPr lang="pt-BR" altLang="zh-CN" dirty="0"/>
              <a:t> condition</a:t>
            </a:r>
            <a:endParaRPr lang="zh-CN" altLang="zh-CN" dirty="0"/>
          </a:p>
          <a:p>
            <a:r>
              <a:rPr lang="pt-BR" altLang="zh-CN" dirty="0">
                <a:solidFill>
                  <a:srgbClr val="C00000"/>
                </a:solidFill>
              </a:rPr>
              <a:t>do</a:t>
            </a:r>
            <a:endParaRPr lang="zh-CN" altLang="zh-CN" dirty="0">
              <a:solidFill>
                <a:srgbClr val="C00000"/>
              </a:solidFill>
            </a:endParaRPr>
          </a:p>
          <a:p>
            <a:r>
              <a:rPr lang="pt-BR" altLang="zh-CN" dirty="0"/>
              <a:t>	do_list	#</a:t>
            </a:r>
            <a:r>
              <a:rPr lang="zh-CN" altLang="zh-CN" dirty="0"/>
              <a:t>命令或语句系列</a:t>
            </a:r>
            <a:endParaRPr lang="zh-CN" altLang="zh-CN" dirty="0"/>
          </a:p>
          <a:p>
            <a:r>
              <a:rPr lang="pt-BR" altLang="zh-CN" dirty="0">
                <a:solidFill>
                  <a:srgbClr val="C00000"/>
                </a:solidFill>
              </a:rPr>
              <a:t>done</a:t>
            </a:r>
            <a:endParaRPr lang="pt-BR" altLang="zh-CN" dirty="0">
              <a:solidFill>
                <a:srgbClr val="C00000"/>
              </a:solidFill>
            </a:endParaRPr>
          </a:p>
          <a:p>
            <a:r>
              <a:rPr lang="zh-CN" altLang="en-US" dirty="0"/>
              <a:t>示例：</a:t>
            </a:r>
            <a:endParaRPr lang="zh-CN" altLang="en-US" dirty="0"/>
          </a:p>
          <a:p>
            <a:r>
              <a:rPr lang="zh-CN" altLang="zh-CN" dirty="0"/>
              <a:t>设计一个程序，计算前</a:t>
            </a:r>
            <a:r>
              <a:rPr lang="pt-BR" altLang="zh-CN" dirty="0"/>
              <a:t>10</a:t>
            </a:r>
            <a:r>
              <a:rPr lang="zh-CN" altLang="zh-CN" dirty="0"/>
              <a:t>个正整数的和。</a:t>
            </a: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
          <p:cNvSpPr>
            <a:spLocks noGrp="1"/>
          </p:cNvSpPr>
          <p:nvPr>
            <p:ph type="title"/>
          </p:nvPr>
        </p:nvSpPr>
        <p:spPr/>
        <p:txBody>
          <a:bodyPr vert="horz" wrap="square" lIns="91440" tIns="45720" rIns="91440" bIns="45720" anchor="b"/>
          <a:p>
            <a:r>
              <a:rPr lang="zh-CN" altLang="en-US" dirty="0"/>
              <a:t>脚本程序</a:t>
            </a:r>
            <a:r>
              <a:rPr lang="en-US" altLang="zh-CN" dirty="0"/>
              <a:t>sh04.sh</a:t>
            </a:r>
            <a:r>
              <a:rPr lang="zh-CN" altLang="en-US" dirty="0"/>
              <a:t>清单</a:t>
            </a:r>
            <a:endParaRPr lang="zh-CN" altLang="en-US" dirty="0"/>
          </a:p>
        </p:txBody>
      </p:sp>
      <p:sp>
        <p:nvSpPr>
          <p:cNvPr id="115715" name="内容占位符 2"/>
          <p:cNvSpPr>
            <a:spLocks noGrp="1"/>
          </p:cNvSpPr>
          <p:nvPr>
            <p:ph idx="1"/>
          </p:nvPr>
        </p:nvSpPr>
        <p:spPr>
          <a:xfrm>
            <a:off x="1182688" y="1844675"/>
            <a:ext cx="7772400" cy="4114800"/>
          </a:xfrm>
        </p:spPr>
        <p:txBody>
          <a:bodyPr vert="horz" wrap="square" lIns="91440" tIns="45720" rIns="91440" bIns="45720" anchor="t"/>
          <a:p>
            <a:r>
              <a:rPr lang="en-US" altLang="zh-CN" sz="2400" dirty="0"/>
              <a:t>#!/bin/sh</a:t>
            </a:r>
            <a:endParaRPr lang="zh-CN" altLang="zh-CN" sz="2400" dirty="0"/>
          </a:p>
          <a:p>
            <a:r>
              <a:rPr lang="en-US" altLang="zh-CN" sz="2400" dirty="0"/>
              <a:t>x=0; y=1	#x</a:t>
            </a:r>
            <a:r>
              <a:rPr lang="zh-CN" altLang="zh-CN" sz="2400" dirty="0"/>
              <a:t>和</a:t>
            </a:r>
            <a:r>
              <a:rPr lang="en-US" altLang="zh-CN" sz="2400" dirty="0"/>
              <a:t>y</a:t>
            </a:r>
            <a:r>
              <a:rPr lang="zh-CN" altLang="zh-CN" sz="2400" dirty="0"/>
              <a:t>分别为和和控制变量，分别被初始化为</a:t>
            </a:r>
            <a:r>
              <a:rPr lang="en-US" altLang="zh-CN" sz="2400" dirty="0"/>
              <a:t>0</a:t>
            </a:r>
            <a:r>
              <a:rPr lang="zh-CN" altLang="zh-CN" sz="2400" dirty="0"/>
              <a:t>和</a:t>
            </a:r>
            <a:r>
              <a:rPr lang="en-US" altLang="zh-CN" sz="2400" dirty="0"/>
              <a:t>1</a:t>
            </a:r>
            <a:endParaRPr lang="zh-CN" altLang="zh-CN" sz="2400" dirty="0"/>
          </a:p>
          <a:p>
            <a:r>
              <a:rPr lang="en-US" altLang="zh-CN" sz="2400" dirty="0"/>
              <a:t>until [ $y -gt 10 ]</a:t>
            </a:r>
            <a:endParaRPr lang="zh-CN" altLang="zh-CN" sz="2400" dirty="0"/>
          </a:p>
          <a:p>
            <a:r>
              <a:rPr lang="en-US" altLang="zh-CN" sz="2400" dirty="0"/>
              <a:t>do</a:t>
            </a:r>
            <a:endParaRPr lang="zh-CN" altLang="zh-CN" sz="2400" dirty="0"/>
          </a:p>
          <a:p>
            <a:r>
              <a:rPr lang="en-US" altLang="zh-CN" sz="2400" dirty="0"/>
              <a:t>	</a:t>
            </a:r>
            <a:r>
              <a:rPr lang="fr-FR" altLang="zh-CN" sz="2400" dirty="0"/>
              <a:t>x=`expr $x + $y` 	#x=x+y</a:t>
            </a:r>
            <a:endParaRPr lang="zh-CN" altLang="zh-CN" sz="2400" dirty="0"/>
          </a:p>
          <a:p>
            <a:r>
              <a:rPr lang="fr-FR" altLang="zh-CN" sz="2400" dirty="0"/>
              <a:t>	y=`expr $y + 1` 	#y=y+1</a:t>
            </a:r>
            <a:endParaRPr lang="zh-CN" altLang="zh-CN" sz="2400" dirty="0"/>
          </a:p>
          <a:p>
            <a:r>
              <a:rPr lang="fr-FR" altLang="zh-CN" sz="2400" dirty="0"/>
              <a:t>done</a:t>
            </a:r>
            <a:endParaRPr lang="zh-CN" altLang="zh-CN" sz="2400" dirty="0"/>
          </a:p>
          <a:p>
            <a:r>
              <a:rPr lang="fr-FR" altLang="zh-CN" sz="2400" dirty="0"/>
              <a:t>echo "1+ ... +10=$x"	#</a:t>
            </a:r>
            <a:r>
              <a:rPr lang="zh-CN" altLang="zh-CN" sz="2400" dirty="0"/>
              <a:t>输出结果</a:t>
            </a:r>
            <a:endParaRPr lang="zh-CN" altLang="en-US" sz="24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1"/>
          <p:cNvSpPr>
            <a:spLocks noGrp="1"/>
          </p:cNvSpPr>
          <p:nvPr>
            <p:ph type="title"/>
          </p:nvPr>
        </p:nvSpPr>
        <p:spPr/>
        <p:txBody>
          <a:bodyPr vert="horz" wrap="square" lIns="91440" tIns="45720" rIns="91440" bIns="45720" anchor="b"/>
          <a:p>
            <a:r>
              <a:rPr lang="fr-FR" altLang="zh-CN" dirty="0"/>
              <a:t>6</a:t>
            </a:r>
            <a:r>
              <a:rPr lang="zh-CN" altLang="zh-CN" dirty="0"/>
              <a:t>）</a:t>
            </a:r>
            <a:r>
              <a:rPr lang="fr-FR" altLang="zh-CN" dirty="0"/>
              <a:t>for</a:t>
            </a:r>
            <a:r>
              <a:rPr lang="zh-CN" altLang="zh-CN" dirty="0"/>
              <a:t>结构</a:t>
            </a:r>
            <a:endParaRPr lang="zh-CN" altLang="en-US" dirty="0"/>
          </a:p>
        </p:txBody>
      </p:sp>
      <p:sp>
        <p:nvSpPr>
          <p:cNvPr id="116739" name="内容占位符 2"/>
          <p:cNvSpPr>
            <a:spLocks noGrp="1"/>
          </p:cNvSpPr>
          <p:nvPr>
            <p:ph idx="1"/>
          </p:nvPr>
        </p:nvSpPr>
        <p:spPr/>
        <p:txBody>
          <a:bodyPr vert="horz" wrap="square" lIns="91440" tIns="45720" rIns="91440" bIns="45720" anchor="t"/>
          <a:p>
            <a:r>
              <a:rPr lang="fr-FR" altLang="zh-CN" dirty="0">
                <a:solidFill>
                  <a:srgbClr val="C00000"/>
                </a:solidFill>
              </a:rPr>
              <a:t>for</a:t>
            </a:r>
            <a:r>
              <a:rPr lang="fr-FR" altLang="zh-CN" dirty="0"/>
              <a:t> var </a:t>
            </a:r>
            <a:r>
              <a:rPr lang="fr-FR" altLang="zh-CN" dirty="0">
                <a:solidFill>
                  <a:srgbClr val="C00000"/>
                </a:solidFill>
              </a:rPr>
              <a:t>in</a:t>
            </a:r>
            <a:r>
              <a:rPr lang="fr-FR" altLang="zh-CN" dirty="0"/>
              <a:t> val1 val2 </a:t>
            </a:r>
            <a:r>
              <a:rPr lang="zh-CN" altLang="zh-CN" dirty="0"/>
              <a:t>…</a:t>
            </a:r>
            <a:endParaRPr lang="zh-CN" altLang="zh-CN" dirty="0"/>
          </a:p>
          <a:p>
            <a:r>
              <a:rPr lang="fr-FR" altLang="zh-CN" dirty="0">
                <a:solidFill>
                  <a:srgbClr val="C00000"/>
                </a:solidFill>
              </a:rPr>
              <a:t>do</a:t>
            </a:r>
            <a:endParaRPr lang="zh-CN" altLang="zh-CN" dirty="0">
              <a:solidFill>
                <a:srgbClr val="C00000"/>
              </a:solidFill>
            </a:endParaRPr>
          </a:p>
          <a:p>
            <a:r>
              <a:rPr lang="fr-FR" altLang="zh-CN" dirty="0"/>
              <a:t>	do_list</a:t>
            </a:r>
            <a:endParaRPr lang="zh-CN" altLang="zh-CN" dirty="0"/>
          </a:p>
          <a:p>
            <a:r>
              <a:rPr lang="fr-FR" altLang="zh-CN" dirty="0">
                <a:solidFill>
                  <a:srgbClr val="C00000"/>
                </a:solidFill>
              </a:rPr>
              <a:t>done</a:t>
            </a:r>
            <a:endParaRPr lang="zh-CN" altLang="zh-CN" dirty="0"/>
          </a:p>
          <a:p>
            <a:r>
              <a:rPr lang="zh-CN" altLang="zh-CN" dirty="0"/>
              <a:t>示例</a:t>
            </a:r>
            <a:r>
              <a:rPr lang="zh-CN" altLang="en-US" dirty="0"/>
              <a:t>：</a:t>
            </a:r>
            <a:endParaRPr lang="zh-CN" altLang="en-US" dirty="0"/>
          </a:p>
          <a:p>
            <a:r>
              <a:rPr lang="zh-CN" altLang="zh-CN" dirty="0"/>
              <a:t>设计一个程序，从命令行接收一些数值参数并计算这些参数的和。</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
          <p:cNvSpPr>
            <a:spLocks noGrp="1"/>
          </p:cNvSpPr>
          <p:nvPr>
            <p:ph type="title"/>
          </p:nvPr>
        </p:nvSpPr>
        <p:spPr/>
        <p:txBody>
          <a:bodyPr vert="horz" wrap="square" lIns="91440" tIns="45720" rIns="91440" bIns="45720" anchor="b"/>
          <a:p>
            <a:r>
              <a:rPr lang="zh-CN" altLang="en-US" dirty="0"/>
              <a:t>脚本程序</a:t>
            </a:r>
            <a:r>
              <a:rPr lang="en-US" altLang="zh-CN" dirty="0"/>
              <a:t>sh05.sh</a:t>
            </a:r>
            <a:r>
              <a:rPr lang="zh-CN" altLang="en-US" dirty="0"/>
              <a:t>清单</a:t>
            </a:r>
            <a:endParaRPr lang="zh-CN" altLang="en-US" dirty="0"/>
          </a:p>
        </p:txBody>
      </p:sp>
      <p:sp>
        <p:nvSpPr>
          <p:cNvPr id="117763" name="内容占位符 2"/>
          <p:cNvSpPr>
            <a:spLocks noGrp="1"/>
          </p:cNvSpPr>
          <p:nvPr>
            <p:ph idx="1"/>
          </p:nvPr>
        </p:nvSpPr>
        <p:spPr/>
        <p:txBody>
          <a:bodyPr vert="horz" wrap="square" lIns="91440" tIns="45720" rIns="91440" bIns="45720" anchor="t"/>
          <a:p>
            <a:r>
              <a:rPr lang="en-US" altLang="zh-CN" sz="2400" dirty="0"/>
              <a:t>#!/bin/sh</a:t>
            </a:r>
            <a:endParaRPr lang="en-US" altLang="zh-CN" sz="2400" dirty="0"/>
          </a:p>
          <a:p>
            <a:r>
              <a:rPr lang="en-US" altLang="zh-CN" sz="2400" dirty="0"/>
              <a:t>if [ $# -lt 1 ]; then echo -e "Usage:\n$0 Number ... \n"; exit 1; fi # 用法提示</a:t>
            </a:r>
            <a:endParaRPr lang="en-US" altLang="zh-CN" sz="2400" dirty="0"/>
          </a:p>
          <a:p>
            <a:r>
              <a:rPr lang="en-US" altLang="zh-CN" sz="2400" dirty="0"/>
              <a:t>x=0 	#x为和变量，初始化为0</a:t>
            </a:r>
            <a:endParaRPr lang="en-US" altLang="zh-CN" sz="2400" dirty="0"/>
          </a:p>
          <a:p>
            <a:r>
              <a:rPr lang="en-US" altLang="zh-CN" sz="2400" dirty="0"/>
              <a:t>for y in $* 	#遍历所有命令行参数</a:t>
            </a:r>
            <a:endParaRPr lang="en-US" altLang="zh-CN" sz="2400" dirty="0"/>
          </a:p>
          <a:p>
            <a:r>
              <a:rPr lang="en-US" altLang="zh-CN" sz="2400" dirty="0"/>
              <a:t>do 	 #没有判断参数的合法性，可能是非数值数据</a:t>
            </a:r>
            <a:endParaRPr lang="en-US" altLang="zh-CN" sz="2400" dirty="0"/>
          </a:p>
          <a:p>
            <a:r>
              <a:rPr lang="en-US" altLang="zh-CN" sz="2400" dirty="0"/>
              <a:t>	x=`expr $x + $y` #累加x=x+y</a:t>
            </a:r>
            <a:endParaRPr lang="en-US" altLang="zh-CN" sz="2400" dirty="0"/>
          </a:p>
          <a:p>
            <a:r>
              <a:rPr lang="en-US" altLang="zh-CN" sz="2400" dirty="0"/>
              <a:t>done </a:t>
            </a:r>
            <a:endParaRPr lang="en-US" altLang="zh-CN" sz="2400" dirty="0"/>
          </a:p>
          <a:p>
            <a:r>
              <a:rPr lang="en-US" altLang="zh-CN" sz="2400" dirty="0"/>
              <a:t>echo "The Sum is: $x" 	#输出结果</a:t>
            </a:r>
            <a:endParaRPr lang="en-US" altLang="zh-CN" sz="24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
          <p:cNvSpPr>
            <a:spLocks noGrp="1"/>
          </p:cNvSpPr>
          <p:nvPr>
            <p:ph type="title"/>
          </p:nvPr>
        </p:nvSpPr>
        <p:spPr/>
        <p:txBody>
          <a:bodyPr vert="horz" wrap="square" lIns="91440" tIns="45720" rIns="91440" bIns="45720" anchor="b"/>
          <a:p>
            <a:r>
              <a:rPr lang="fr-FR" altLang="zh-CN" dirty="0"/>
              <a:t>7</a:t>
            </a:r>
            <a:r>
              <a:rPr lang="zh-CN" altLang="en-US" dirty="0"/>
              <a:t>）</a:t>
            </a:r>
            <a:r>
              <a:rPr lang="fr-FR" altLang="zh-CN" dirty="0"/>
              <a:t>break [n]</a:t>
            </a:r>
            <a:r>
              <a:rPr lang="zh-CN" altLang="en-US" dirty="0"/>
              <a:t>和</a:t>
            </a:r>
            <a:r>
              <a:rPr lang="fr-FR" altLang="zh-CN" dirty="0"/>
              <a:t>continue [n]</a:t>
            </a:r>
            <a:endParaRPr lang="zh-CN" altLang="en-US" dirty="0"/>
          </a:p>
        </p:txBody>
      </p:sp>
      <p:sp>
        <p:nvSpPr>
          <p:cNvPr id="118787" name="内容占位符 2"/>
          <p:cNvSpPr>
            <a:spLocks noGrp="1"/>
          </p:cNvSpPr>
          <p:nvPr>
            <p:ph idx="1"/>
          </p:nvPr>
        </p:nvSpPr>
        <p:spPr/>
        <p:txBody>
          <a:bodyPr vert="horz" wrap="square" lIns="91440" tIns="45720" rIns="91440" bIns="45720" anchor="t"/>
          <a:p>
            <a:r>
              <a:rPr lang="zh-CN" altLang="zh-CN" dirty="0"/>
              <a:t>从循环中跳出：</a:t>
            </a:r>
            <a:r>
              <a:rPr lang="fr-FR" altLang="zh-CN" dirty="0"/>
              <a:t> </a:t>
            </a:r>
            <a:endParaRPr lang="zh-CN" altLang="zh-CN" dirty="0"/>
          </a:p>
          <a:p>
            <a:r>
              <a:rPr lang="fr-FR" altLang="zh-CN" dirty="0"/>
              <a:t>   break [n] </a:t>
            </a:r>
            <a:endParaRPr lang="zh-CN" altLang="zh-CN" dirty="0"/>
          </a:p>
          <a:p>
            <a:r>
              <a:rPr lang="zh-CN" altLang="zh-CN" dirty="0"/>
              <a:t>继续下一个循环：</a:t>
            </a:r>
            <a:r>
              <a:rPr lang="fr-FR" altLang="zh-CN" dirty="0"/>
              <a:t> </a:t>
            </a:r>
            <a:endParaRPr lang="zh-CN" altLang="zh-CN" dirty="0"/>
          </a:p>
          <a:p>
            <a:r>
              <a:rPr lang="fr-FR" altLang="zh-CN" dirty="0"/>
              <a:t>  continue [n]</a:t>
            </a:r>
            <a:endParaRPr lang="zh-CN" altLang="zh-CN" dirty="0"/>
          </a:p>
          <a:p>
            <a:r>
              <a:rPr lang="fr-FR" altLang="zh-CN" dirty="0"/>
              <a:t> </a:t>
            </a:r>
            <a:endParaRPr lang="zh-CN" altLang="zh-CN" dirty="0"/>
          </a:p>
          <a:p>
            <a:r>
              <a:rPr lang="zh-CN" altLang="zh-CN" dirty="0"/>
              <a:t>示例</a:t>
            </a:r>
            <a:r>
              <a:rPr lang="zh-CN" altLang="en-US" dirty="0"/>
              <a:t>：</a:t>
            </a:r>
            <a:r>
              <a:rPr lang="zh-CN" altLang="zh-CN" dirty="0"/>
              <a:t>设计一个程序，计算前</a:t>
            </a:r>
            <a:r>
              <a:rPr lang="fr-FR" altLang="zh-CN" dirty="0"/>
              <a:t>n</a:t>
            </a:r>
            <a:r>
              <a:rPr lang="zh-CN" altLang="zh-CN" dirty="0"/>
              <a:t>个正整数的和，</a:t>
            </a:r>
            <a:r>
              <a:rPr lang="fr-FR" altLang="zh-CN" dirty="0"/>
              <a:t>n</a:t>
            </a:r>
            <a:r>
              <a:rPr lang="zh-CN" altLang="zh-CN" dirty="0"/>
              <a:t>由命令行输入。</a:t>
            </a:r>
            <a:endParaRPr lang="zh-CN" altLang="zh-CN" dirty="0"/>
          </a:p>
          <a:p>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
          <p:cNvSpPr>
            <a:spLocks noGrp="1"/>
          </p:cNvSpPr>
          <p:nvPr>
            <p:ph type="title"/>
          </p:nvPr>
        </p:nvSpPr>
        <p:spPr/>
        <p:txBody>
          <a:bodyPr vert="horz" wrap="square" lIns="91440" tIns="45720" rIns="91440" bIns="45720" anchor="b"/>
          <a:p>
            <a:r>
              <a:rPr lang="zh-CN" altLang="en-US" dirty="0"/>
              <a:t>脚本程序</a:t>
            </a:r>
            <a:r>
              <a:rPr lang="en-US" altLang="zh-CN" dirty="0"/>
              <a:t>sh07.sh</a:t>
            </a:r>
            <a:r>
              <a:rPr lang="zh-CN" altLang="en-US" dirty="0"/>
              <a:t>清单</a:t>
            </a:r>
            <a:endParaRPr lang="zh-CN" altLang="en-US" dirty="0"/>
          </a:p>
        </p:txBody>
      </p:sp>
      <p:sp>
        <p:nvSpPr>
          <p:cNvPr id="119811" name="内容占位符 2"/>
          <p:cNvSpPr>
            <a:spLocks noGrp="1"/>
          </p:cNvSpPr>
          <p:nvPr>
            <p:ph idx="1"/>
          </p:nvPr>
        </p:nvSpPr>
        <p:spPr/>
        <p:txBody>
          <a:bodyPr vert="horz" wrap="square" lIns="91440" tIns="45720" rIns="91440" bIns="45720" anchor="t"/>
          <a:p>
            <a:r>
              <a:rPr lang="en-US" altLang="zh-CN" sz="2000" dirty="0"/>
              <a:t>#!/bin/sh</a:t>
            </a:r>
            <a:endParaRPr lang="en-US" altLang="zh-CN" sz="2000" dirty="0"/>
          </a:p>
          <a:p>
            <a:r>
              <a:rPr lang="en-US" altLang="zh-CN" sz="2000" dirty="0"/>
              <a:t>if [ $# -lt 1 ]; then echo -e "Usage:\n$0 Integer\n"; exit 1; fi</a:t>
            </a:r>
            <a:endParaRPr lang="en-US" altLang="zh-CN" sz="2000" dirty="0"/>
          </a:p>
          <a:p>
            <a:r>
              <a:rPr lang="en-US" altLang="zh-CN" sz="2000" dirty="0"/>
              <a:t>x=0; y=1 	#x,y分别为和与控制变量，被初始化为0和1</a:t>
            </a:r>
            <a:endParaRPr lang="en-US" altLang="zh-CN" sz="2000" dirty="0"/>
          </a:p>
          <a:p>
            <a:r>
              <a:rPr lang="en-US" altLang="zh-CN" sz="2000" dirty="0"/>
              <a:t>while true; do</a:t>
            </a:r>
            <a:endParaRPr lang="en-US" altLang="zh-CN" sz="2000" dirty="0"/>
          </a:p>
          <a:p>
            <a:r>
              <a:rPr lang="en-US" altLang="zh-CN" sz="2000" dirty="0"/>
              <a:t>	x=`expr $x + $y`; y=`expr $y + 1` 	#x=x+y; y=y+1</a:t>
            </a:r>
            <a:endParaRPr lang="en-US" altLang="zh-CN" sz="2000" dirty="0"/>
          </a:p>
          <a:p>
            <a:r>
              <a:rPr lang="en-US" altLang="zh-CN" sz="2000" dirty="0"/>
              <a:t>	if [ $y -gt $1 ]; then break; fi 	#$1为命令行参数，要为正整数</a:t>
            </a:r>
            <a:endParaRPr lang="en-US" altLang="zh-CN" sz="2000" dirty="0"/>
          </a:p>
          <a:p>
            <a:r>
              <a:rPr lang="en-US" altLang="zh-CN" sz="2000" dirty="0"/>
              <a:t>done</a:t>
            </a:r>
            <a:endParaRPr lang="en-US" altLang="zh-CN" sz="2000" dirty="0"/>
          </a:p>
          <a:p>
            <a:r>
              <a:rPr lang="en-US" altLang="zh-CN" sz="2000" dirty="0"/>
              <a:t>echo "1+...+$1=$x" 		#输出结果</a:t>
            </a:r>
            <a:endParaRPr lang="en-US" altLang="zh-CN" sz="2000" dirty="0"/>
          </a:p>
          <a:p>
            <a:r>
              <a:rPr lang="en-US" altLang="zh-CN" sz="2000" dirty="0"/>
              <a:t># </a:t>
            </a:r>
            <a:r>
              <a:rPr lang="zh-CN" altLang="en-US" sz="2000" dirty="0"/>
              <a:t>说明：程序有漏洞，没有判断参数的合法性</a:t>
            </a:r>
            <a:endParaRPr lang="zh-CN" altLang="en-US" sz="20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
          <p:cNvSpPr>
            <a:spLocks noGrp="1"/>
          </p:cNvSpPr>
          <p:nvPr>
            <p:ph type="title"/>
          </p:nvPr>
        </p:nvSpPr>
        <p:spPr>
          <a:xfrm>
            <a:off x="611188" y="214313"/>
            <a:ext cx="8332787" cy="1462087"/>
          </a:xfrm>
        </p:spPr>
        <p:txBody>
          <a:bodyPr vert="horz" wrap="square" lIns="91440" tIns="45720" rIns="91440" bIns="45720" anchor="b"/>
          <a:p>
            <a:r>
              <a:rPr lang="fr-FR" altLang="zh-CN" dirty="0"/>
              <a:t>8</a:t>
            </a:r>
            <a:r>
              <a:rPr lang="zh-CN" altLang="zh-CN" dirty="0"/>
              <a:t>）使用与或结构有条件执行命令</a:t>
            </a:r>
            <a:endParaRPr lang="zh-CN" altLang="en-US" dirty="0"/>
          </a:p>
        </p:txBody>
      </p:sp>
      <p:sp>
        <p:nvSpPr>
          <p:cNvPr id="120835" name="内容占位符 2"/>
          <p:cNvSpPr>
            <a:spLocks noGrp="1"/>
          </p:cNvSpPr>
          <p:nvPr>
            <p:ph idx="1"/>
          </p:nvPr>
        </p:nvSpPr>
        <p:spPr>
          <a:xfrm>
            <a:off x="890270" y="2018030"/>
            <a:ext cx="8065135" cy="4114800"/>
          </a:xfrm>
        </p:spPr>
        <p:txBody>
          <a:bodyPr vert="horz" wrap="square" lIns="91440" tIns="45720" rIns="91440" bIns="45720" anchor="t"/>
          <a:p>
            <a:r>
              <a:rPr lang="zh-CN" altLang="zh-CN" sz="2800" dirty="0"/>
              <a:t>（</a:t>
            </a:r>
            <a:r>
              <a:rPr lang="en-US" altLang="zh-CN" sz="2800" dirty="0"/>
              <a:t>1</a:t>
            </a:r>
            <a:r>
              <a:rPr lang="zh-CN" altLang="zh-CN" sz="2800" dirty="0"/>
              <a:t>）与结构的使用。</a:t>
            </a:r>
            <a:endParaRPr lang="zh-CN" altLang="zh-CN" sz="2800" dirty="0"/>
          </a:p>
          <a:p>
            <a:r>
              <a:rPr lang="zh-CN" altLang="zh-CN" sz="2800" dirty="0"/>
              <a:t>与结构是用</a:t>
            </a:r>
            <a:r>
              <a:rPr lang="en-US" altLang="zh-CN" sz="2800" dirty="0"/>
              <a:t>&amp;&amp;</a:t>
            </a:r>
            <a:r>
              <a:rPr lang="zh-CN" altLang="zh-CN" sz="2800" dirty="0"/>
              <a:t>连接的命令序列：</a:t>
            </a:r>
            <a:endParaRPr lang="zh-CN" altLang="zh-CN" sz="2800" dirty="0"/>
          </a:p>
          <a:p>
            <a:r>
              <a:rPr lang="en-US" altLang="zh-CN" sz="2800" dirty="0"/>
              <a:t>   cmd1 &amp;&amp; cmd2 &amp;&amp; cmd3 </a:t>
            </a:r>
            <a:r>
              <a:rPr lang="zh-CN" altLang="zh-CN" sz="2800" dirty="0"/>
              <a:t>…</a:t>
            </a:r>
            <a:endParaRPr lang="zh-CN" altLang="zh-CN" sz="2800" dirty="0"/>
          </a:p>
          <a:p>
            <a:r>
              <a:rPr lang="zh-CN" altLang="zh-CN" sz="2800" dirty="0"/>
              <a:t>在此结构中的语句是按从前到后的顺序执行的，若执行中某个命令执行失败（返回码不为</a:t>
            </a:r>
            <a:r>
              <a:rPr lang="en-US" altLang="zh-CN" sz="2800" dirty="0"/>
              <a:t>0</a:t>
            </a:r>
            <a:r>
              <a:rPr lang="zh-CN" altLang="zh-CN" sz="2800" dirty="0"/>
              <a:t>），则后面的命令不再执行。</a:t>
            </a:r>
            <a:endParaRPr lang="zh-CN" altLang="zh-C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p:txBody>
          <a:bodyPr vert="horz" wrap="square" lIns="91440" tIns="45720" rIns="91440" bIns="45720" anchor="b"/>
          <a:p>
            <a:pPr eaLnBrk="1" hangingPunct="1"/>
            <a:r>
              <a:rPr lang="en-US" altLang="zh-CN" dirty="0"/>
              <a:t>4</a:t>
            </a:r>
            <a:r>
              <a:rPr lang="zh-CN" altLang="zh-CN" dirty="0"/>
              <a:t>．</a:t>
            </a:r>
            <a:r>
              <a:rPr lang="en-US" altLang="zh-CN" dirty="0"/>
              <a:t>ERE</a:t>
            </a:r>
            <a:r>
              <a:rPr lang="zh-CN" altLang="zh-CN" dirty="0"/>
              <a:t>匹配字符集</a:t>
            </a:r>
            <a:endParaRPr lang="zh-CN" altLang="en-US" dirty="0"/>
          </a:p>
        </p:txBody>
      </p:sp>
      <p:graphicFrame>
        <p:nvGraphicFramePr>
          <p:cNvPr id="4" name="内容占位符 3"/>
          <p:cNvGraphicFramePr>
            <a:graphicFrameLocks noGrp="1"/>
          </p:cNvGraphicFramePr>
          <p:nvPr>
            <p:ph idx="4294967295"/>
          </p:nvPr>
        </p:nvGraphicFramePr>
        <p:xfrm>
          <a:off x="755650" y="1989138"/>
          <a:ext cx="7777164" cy="3671888"/>
        </p:xfrm>
        <a:graphic>
          <a:graphicData uri="http://schemas.openxmlformats.org/drawingml/2006/table">
            <a:tbl>
              <a:tblPr firstRow="1" firstCol="1" bandRow="1"/>
              <a:tblGrid>
                <a:gridCol w="1530966"/>
                <a:gridCol w="2357616"/>
                <a:gridCol w="1533747"/>
                <a:gridCol w="2354835"/>
              </a:tblGrid>
              <a:tr h="711405">
                <a:tc>
                  <a:txBody>
                    <a:bodyPr/>
                    <a:lstStyle/>
                    <a:p>
                      <a:pPr algn="l">
                        <a:lnSpc>
                          <a:spcPct val="100000"/>
                        </a:lnSpc>
                        <a:spcAft>
                          <a:spcPts val="0"/>
                        </a:spcAft>
                      </a:pPr>
                      <a:r>
                        <a:rPr lang="zh-CN" sz="2400" kern="100" dirty="0">
                          <a:effectLst/>
                          <a:latin typeface="Times New Roman" panose="02020603050405020304"/>
                          <a:ea typeface="宋体" panose="02010600030101010101" pitchFamily="2" charset="-122"/>
                        </a:rPr>
                        <a:t>元</a:t>
                      </a:r>
                      <a:r>
                        <a:rPr lang="en-US" sz="2400" kern="100" dirty="0">
                          <a:effectLst/>
                          <a:latin typeface="Times New Roman" panose="02020603050405020304"/>
                          <a:ea typeface="宋体" panose="02010600030101010101" pitchFamily="2" charset="-122"/>
                        </a:rPr>
                        <a:t>  </a:t>
                      </a:r>
                      <a:r>
                        <a:rPr lang="zh-CN" sz="2400" kern="100" dirty="0">
                          <a:effectLst/>
                          <a:latin typeface="Times New Roman" panose="02020603050405020304"/>
                          <a:ea typeface="宋体" panose="02010600030101010101" pitchFamily="2" charset="-122"/>
                        </a:rPr>
                        <a:t>字</a:t>
                      </a:r>
                      <a:r>
                        <a:rPr lang="en-US" sz="2400" kern="100" dirty="0">
                          <a:effectLst/>
                          <a:latin typeface="Times New Roman" panose="02020603050405020304"/>
                          <a:ea typeface="宋体" panose="02010600030101010101" pitchFamily="2" charset="-122"/>
                        </a:rPr>
                        <a:t>  </a:t>
                      </a:r>
                      <a:r>
                        <a:rPr lang="zh-CN" sz="2400" kern="100" dirty="0">
                          <a:effectLst/>
                          <a:latin typeface="Times New Roman" panose="02020603050405020304"/>
                          <a:ea typeface="宋体" panose="02010600030101010101" pitchFamily="2" charset="-122"/>
                        </a:rPr>
                        <a:t>符</a:t>
                      </a:r>
                      <a:endParaRPr lang="zh-CN" sz="2400" kern="100" dirty="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意</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义</a:t>
                      </a:r>
                      <a:endParaRPr lang="zh-CN" sz="2400" kern="10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元</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字</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符</a:t>
                      </a:r>
                      <a:endParaRPr lang="zh-CN" sz="2400" kern="100">
                        <a:effectLst/>
                        <a:latin typeface="Times New Roman" panose="02020603050405020304"/>
                        <a:ea typeface="宋体" panose="02010600030101010101" pitchFamily="2" charset="-122"/>
                      </a:endParaRPr>
                    </a:p>
                  </a:txBody>
                  <a:tcPr marL="68583" marR="68583"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意</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义</a:t>
                      </a:r>
                      <a:endParaRPr lang="zh-CN" sz="2400" kern="10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8836">
                <a:tc>
                  <a:txBody>
                    <a:bodyPr/>
                    <a:lstStyle/>
                    <a:p>
                      <a:pPr algn="l">
                        <a:lnSpc>
                          <a:spcPct val="100000"/>
                        </a:lnSpc>
                        <a:spcAft>
                          <a:spcPts val="0"/>
                        </a:spcAft>
                      </a:pPr>
                      <a:r>
                        <a:rPr lang="en-US" sz="2400" kern="100">
                          <a:effectLst/>
                          <a:latin typeface="Times New Roman" panose="02020603050405020304"/>
                          <a:ea typeface="宋体" panose="02010600030101010101" pitchFamily="2" charset="-122"/>
                        </a:rPr>
                        <a:t>[=,=]; [:,:]; [., .]</a:t>
                      </a:r>
                      <a:endParaRPr lang="zh-CN" sz="2400" kern="10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dirty="0">
                          <a:effectLst/>
                          <a:latin typeface="Times New Roman" panose="02020603050405020304"/>
                          <a:ea typeface="宋体" panose="02010600030101010101" pitchFamily="2" charset="-122"/>
                        </a:rPr>
                        <a:t>等价类、字符类和联合类</a:t>
                      </a:r>
                      <a:endParaRPr lang="zh-CN" sz="2400" kern="100" dirty="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2400" kern="100">
                          <a:effectLst/>
                          <a:latin typeface="Times New Roman" panose="02020603050405020304"/>
                          <a:ea typeface="宋体" panose="02010600030101010101" pitchFamily="2" charset="-122"/>
                        </a:rPr>
                        <a:t>*,+,?,{l},{l,}{l,u}</a:t>
                      </a:r>
                      <a:endParaRPr lang="zh-CN" sz="2400" kern="100">
                        <a:effectLst/>
                        <a:latin typeface="Times New Roman" panose="02020603050405020304"/>
                        <a:ea typeface="宋体" panose="02010600030101010101" pitchFamily="2" charset="-122"/>
                      </a:endParaRPr>
                    </a:p>
                  </a:txBody>
                  <a:tcPr marL="68583" marR="68583"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匹配</a:t>
                      </a:r>
                      <a:r>
                        <a:rPr lang="en-US" sz="2400" kern="100">
                          <a:effectLst/>
                          <a:latin typeface="Times New Roman" panose="02020603050405020304"/>
                          <a:ea typeface="宋体" panose="02010600030101010101" pitchFamily="2" charset="-122"/>
                        </a:rPr>
                        <a:t>0</a:t>
                      </a:r>
                      <a:r>
                        <a:rPr lang="zh-CN" sz="2400" kern="100">
                          <a:effectLst/>
                          <a:latin typeface="Times New Roman" panose="02020603050405020304"/>
                          <a:ea typeface="宋体" panose="02010600030101010101" pitchFamily="2" charset="-122"/>
                        </a:rPr>
                        <a:t>个或多个</a:t>
                      </a:r>
                      <a:endParaRPr lang="zh-CN" sz="2400" kern="10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8836">
                <a:tc>
                  <a:txBody>
                    <a:bodyPr/>
                    <a:lstStyle/>
                    <a:p>
                      <a:pPr algn="l">
                        <a:lnSpc>
                          <a:spcPct val="100000"/>
                        </a:lnSpc>
                        <a:spcAft>
                          <a:spcPts val="0"/>
                        </a:spcAft>
                      </a:pPr>
                      <a:r>
                        <a:rPr lang="en-US" sz="2400" kern="100">
                          <a:effectLst/>
                          <a:latin typeface="Times New Roman" panose="02020603050405020304"/>
                          <a:ea typeface="宋体" panose="02010600030101010101" pitchFamily="2" charset="-122"/>
                        </a:rPr>
                        <a:t>\character</a:t>
                      </a:r>
                      <a:endParaRPr lang="zh-CN" sz="2400" kern="10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（通过</a:t>
                      </a:r>
                      <a:r>
                        <a:rPr lang="en-US" sz="2400" kern="100">
                          <a:effectLst/>
                          <a:latin typeface="Times New Roman" panose="02020603050405020304"/>
                          <a:ea typeface="宋体" panose="02010600030101010101" pitchFamily="2" charset="-122"/>
                        </a:rPr>
                        <a:t>\</a:t>
                      </a:r>
                      <a:r>
                        <a:rPr lang="zh-CN" sz="2400" kern="100">
                          <a:effectLst/>
                          <a:latin typeface="Times New Roman" panose="02020603050405020304"/>
                          <a:ea typeface="宋体" panose="02010600030101010101" pitchFamily="2" charset="-122"/>
                        </a:rPr>
                        <a:t>实现）特殊字符</a:t>
                      </a:r>
                      <a:endParaRPr lang="zh-CN" sz="2400" kern="10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2400" kern="100">
                          <a:effectLst/>
                          <a:latin typeface="Times New Roman" panose="02020603050405020304"/>
                          <a:ea typeface="宋体" panose="02010600030101010101" pitchFamily="2" charset="-122"/>
                        </a:rPr>
                        <a:t>^,$</a:t>
                      </a:r>
                      <a:endParaRPr lang="zh-CN" sz="2400" kern="100">
                        <a:effectLst/>
                        <a:latin typeface="Times New Roman" panose="02020603050405020304"/>
                        <a:ea typeface="宋体" panose="02010600030101010101" pitchFamily="2" charset="-122"/>
                      </a:endParaRPr>
                    </a:p>
                  </a:txBody>
                  <a:tcPr marL="68583" marR="68583"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位置字符</a:t>
                      </a:r>
                      <a:endParaRPr lang="zh-CN" sz="2400" kern="10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405">
                <a:tc>
                  <a:txBody>
                    <a:bodyPr/>
                    <a:lstStyle/>
                    <a:p>
                      <a:pPr algn="l">
                        <a:lnSpc>
                          <a:spcPct val="100000"/>
                        </a:lnSpc>
                        <a:spcAft>
                          <a:spcPts val="0"/>
                        </a:spcAft>
                      </a:pPr>
                      <a:r>
                        <a:rPr lang="en-US" sz="2400" kern="100">
                          <a:effectLst/>
                          <a:latin typeface="Times New Roman" panose="02020603050405020304"/>
                          <a:ea typeface="宋体" panose="02010600030101010101" pitchFamily="2" charset="-122"/>
                        </a:rPr>
                        <a:t>[ ]</a:t>
                      </a:r>
                      <a:endParaRPr lang="zh-CN" sz="2400" kern="10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方括号表达式</a:t>
                      </a:r>
                      <a:endParaRPr lang="zh-CN" sz="2400" kern="10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2400" kern="100">
                          <a:effectLst/>
                          <a:latin typeface="Times New Roman" panose="02020603050405020304"/>
                          <a:ea typeface="宋体" panose="02010600030101010101" pitchFamily="2" charset="-122"/>
                        </a:rPr>
                        <a:t>|</a:t>
                      </a:r>
                      <a:endParaRPr lang="zh-CN" sz="2400" kern="100">
                        <a:effectLst/>
                        <a:latin typeface="Times New Roman" panose="02020603050405020304"/>
                        <a:ea typeface="宋体" panose="02010600030101010101" pitchFamily="2" charset="-122"/>
                      </a:endParaRPr>
                    </a:p>
                  </a:txBody>
                  <a:tcPr marL="68583" marR="68583"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多种选择</a:t>
                      </a:r>
                      <a:endParaRPr lang="zh-CN" sz="2400" kern="10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405">
                <a:tc>
                  <a:txBody>
                    <a:bodyPr/>
                    <a:lstStyle/>
                    <a:p>
                      <a:pPr algn="l">
                        <a:lnSpc>
                          <a:spcPct val="100000"/>
                        </a:lnSpc>
                        <a:spcAft>
                          <a:spcPts val="0"/>
                        </a:spcAft>
                      </a:pPr>
                      <a:r>
                        <a:rPr lang="en-US" sz="2400" kern="100">
                          <a:effectLst/>
                          <a:latin typeface="Times New Roman" panose="02020603050405020304"/>
                          <a:ea typeface="宋体" panose="02010600030101010101" pitchFamily="2" charset="-122"/>
                        </a:rPr>
                        <a:t>( )</a:t>
                      </a:r>
                      <a:endParaRPr lang="zh-CN" sz="2400" kern="10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zh-CN" sz="2400" kern="100">
                          <a:effectLst/>
                          <a:latin typeface="Times New Roman" panose="02020603050405020304"/>
                          <a:ea typeface="宋体" panose="02010600030101010101" pitchFamily="2" charset="-122"/>
                        </a:rPr>
                        <a:t>组表达式</a:t>
                      </a:r>
                      <a:endParaRPr lang="zh-CN" sz="2400" kern="10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2400" kern="100">
                          <a:effectLst/>
                          <a:latin typeface="Times New Roman" panose="02020603050405020304"/>
                          <a:ea typeface="宋体" panose="02010600030101010101" pitchFamily="2" charset="-122"/>
                        </a:rPr>
                        <a:t> </a:t>
                      </a:r>
                      <a:endParaRPr lang="zh-CN" sz="2400" kern="100">
                        <a:effectLst/>
                        <a:latin typeface="Times New Roman" panose="02020603050405020304"/>
                        <a:ea typeface="宋体" panose="02010600030101010101" pitchFamily="2" charset="-122"/>
                      </a:endParaRPr>
                    </a:p>
                  </a:txBody>
                  <a:tcPr marL="68583" marR="68583"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2400" kern="100" dirty="0">
                          <a:effectLst/>
                          <a:latin typeface="Times New Roman" panose="02020603050405020304"/>
                          <a:ea typeface="宋体" panose="02010600030101010101" pitchFamily="2" charset="-122"/>
                        </a:rPr>
                        <a:t> </a:t>
                      </a:r>
                      <a:endParaRPr lang="zh-CN" sz="2400" kern="100" dirty="0">
                        <a:effectLst/>
                        <a:latin typeface="Times New Roman" panose="02020603050405020304"/>
                        <a:ea typeface="宋体" panose="0201060003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
          <p:cNvSpPr>
            <a:spLocks noGrp="1"/>
          </p:cNvSpPr>
          <p:nvPr>
            <p:ph type="title"/>
          </p:nvPr>
        </p:nvSpPr>
        <p:spPr>
          <a:xfrm>
            <a:off x="611188" y="214313"/>
            <a:ext cx="8332787" cy="1462087"/>
          </a:xfrm>
        </p:spPr>
        <p:txBody>
          <a:bodyPr vert="horz" wrap="square" lIns="91440" tIns="45720" rIns="91440" bIns="45720" anchor="b"/>
          <a:p>
            <a:r>
              <a:rPr lang="fr-FR" altLang="zh-CN" dirty="0"/>
              <a:t>8</a:t>
            </a:r>
            <a:r>
              <a:rPr lang="zh-CN" altLang="zh-CN" dirty="0"/>
              <a:t>）使用与或结构有条件执行命令</a:t>
            </a:r>
            <a:endParaRPr lang="zh-CN" altLang="en-US" dirty="0"/>
          </a:p>
        </p:txBody>
      </p:sp>
      <p:sp>
        <p:nvSpPr>
          <p:cNvPr id="121859" name="内容占位符 2"/>
          <p:cNvSpPr>
            <a:spLocks noGrp="1"/>
          </p:cNvSpPr>
          <p:nvPr>
            <p:ph idx="1"/>
          </p:nvPr>
        </p:nvSpPr>
        <p:spPr>
          <a:xfrm>
            <a:off x="758190" y="2018030"/>
            <a:ext cx="8197215" cy="4114800"/>
          </a:xfrm>
        </p:spPr>
        <p:txBody>
          <a:bodyPr vert="horz" wrap="square" lIns="91440" tIns="45720" rIns="91440" bIns="45720" anchor="t"/>
          <a:p>
            <a:r>
              <a:rPr lang="zh-CN" altLang="zh-CN" sz="2800" dirty="0"/>
              <a:t>（</a:t>
            </a:r>
            <a:r>
              <a:rPr lang="en-US" altLang="zh-CN" sz="2800" dirty="0"/>
              <a:t>2</a:t>
            </a:r>
            <a:r>
              <a:rPr lang="zh-CN" altLang="zh-CN" sz="2800" dirty="0"/>
              <a:t>）或结构的使用。</a:t>
            </a:r>
            <a:endParaRPr lang="zh-CN" altLang="zh-CN" sz="2800" dirty="0"/>
          </a:p>
          <a:p>
            <a:r>
              <a:rPr lang="zh-CN" altLang="zh-CN" sz="2800" dirty="0"/>
              <a:t>或结构是用</a:t>
            </a:r>
            <a:r>
              <a:rPr lang="en-US" altLang="zh-CN" sz="2800" dirty="0"/>
              <a:t>||</a:t>
            </a:r>
            <a:r>
              <a:rPr lang="zh-CN" altLang="zh-CN" sz="2800" dirty="0"/>
              <a:t>连接的命令序列：</a:t>
            </a:r>
            <a:endParaRPr lang="zh-CN" altLang="zh-CN" sz="2800" dirty="0"/>
          </a:p>
          <a:p>
            <a:r>
              <a:rPr lang="en-US" altLang="zh-CN" sz="2800" dirty="0"/>
              <a:t>    cmd1 || cmd2 || cmd3 </a:t>
            </a:r>
            <a:r>
              <a:rPr lang="zh-CN" altLang="zh-CN" sz="2800" dirty="0"/>
              <a:t>…</a:t>
            </a:r>
            <a:endParaRPr lang="zh-CN" altLang="zh-CN" sz="2800" dirty="0"/>
          </a:p>
          <a:p>
            <a:r>
              <a:rPr lang="en-US" altLang="zh-CN" sz="2800" dirty="0"/>
              <a:t> </a:t>
            </a:r>
            <a:r>
              <a:rPr lang="zh-CN" altLang="zh-CN" sz="2800" dirty="0"/>
              <a:t>在此结构中，只有前面的命令执行失败（返回值为</a:t>
            </a:r>
            <a:r>
              <a:rPr lang="en-US" altLang="zh-CN" sz="2800" dirty="0"/>
              <a:t>0</a:t>
            </a:r>
            <a:r>
              <a:rPr lang="zh-CN" altLang="zh-CN" sz="2800" dirty="0"/>
              <a:t>），后面的命令才会得到执行，但若有一条命令执行成功了，后面的命令就不再执行。</a:t>
            </a:r>
            <a:endParaRPr lang="en-US" altLang="zh-CN" sz="2800" dirty="0"/>
          </a:p>
          <a:p>
            <a:r>
              <a:rPr lang="zh-CN" altLang="zh-CN" sz="2800" dirty="0"/>
              <a:t>与结构和或结构可以组合使用，但</a:t>
            </a:r>
            <a:r>
              <a:rPr lang="zh-CN" altLang="zh-CN" sz="2800" dirty="0">
                <a:sym typeface="+mn-ea"/>
              </a:rPr>
              <a:t>组合</a:t>
            </a:r>
            <a:r>
              <a:rPr lang="zh-CN" altLang="zh-CN" sz="2800" dirty="0"/>
              <a:t>太长将导致程序的可阅读性降低。</a:t>
            </a:r>
            <a:endParaRPr lang="zh-CN" altLang="zh-CN" sz="2800" dirty="0"/>
          </a:p>
          <a:p>
            <a:endParaRPr lang="zh-CN" altLang="zh-CN" sz="28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1"/>
          <p:cNvSpPr>
            <a:spLocks noGrp="1"/>
          </p:cNvSpPr>
          <p:nvPr>
            <p:ph type="title"/>
          </p:nvPr>
        </p:nvSpPr>
        <p:spPr/>
        <p:txBody>
          <a:bodyPr vert="horz" wrap="square" lIns="91440" tIns="45720" rIns="91440" bIns="45720" anchor="b"/>
          <a:p>
            <a:r>
              <a:rPr lang="en-US" altLang="zh-CN" dirty="0"/>
              <a:t>9</a:t>
            </a:r>
            <a:r>
              <a:rPr lang="zh-CN" altLang="zh-CN" dirty="0"/>
              <a:t>）命令分组</a:t>
            </a:r>
            <a:endParaRPr lang="zh-CN" altLang="en-US" dirty="0"/>
          </a:p>
        </p:txBody>
      </p:sp>
      <p:sp>
        <p:nvSpPr>
          <p:cNvPr id="122883" name="内容占位符 2"/>
          <p:cNvSpPr>
            <a:spLocks noGrp="1"/>
          </p:cNvSpPr>
          <p:nvPr>
            <p:ph idx="1"/>
          </p:nvPr>
        </p:nvSpPr>
        <p:spPr/>
        <p:txBody>
          <a:bodyPr vert="horz" wrap="square" lIns="91440" tIns="45720" rIns="91440" bIns="45720" anchor="t"/>
          <a:p>
            <a:r>
              <a:rPr lang="en-US" altLang="zh-CN" dirty="0"/>
              <a:t>shell</a:t>
            </a:r>
            <a:r>
              <a:rPr lang="zh-CN" altLang="zh-CN" dirty="0"/>
              <a:t>中若干命令可以放在一个执行单元内组成命令组执行，组成命令组可用以下两种形式。</a:t>
            </a:r>
            <a:endParaRPr lang="zh-CN" altLang="zh-CN" dirty="0"/>
          </a:p>
          <a:p>
            <a:r>
              <a:rPr lang="en-US" altLang="zh-CN" dirty="0"/>
              <a:t>( cmds )</a:t>
            </a:r>
            <a:r>
              <a:rPr lang="zh-CN" altLang="zh-CN" dirty="0"/>
              <a:t>：在子</a:t>
            </a:r>
            <a:r>
              <a:rPr lang="en-US" altLang="zh-CN" dirty="0"/>
              <a:t>shell</a:t>
            </a:r>
            <a:r>
              <a:rPr lang="zh-CN" altLang="zh-CN" dirty="0"/>
              <a:t>中执行。子</a:t>
            </a:r>
            <a:r>
              <a:rPr lang="en-US" altLang="zh-CN" dirty="0"/>
              <a:t>shell</a:t>
            </a:r>
            <a:r>
              <a:rPr lang="zh-CN" altLang="zh-CN" dirty="0"/>
              <a:t>执行的结果不影响当前</a:t>
            </a:r>
            <a:r>
              <a:rPr lang="en-US" altLang="zh-CN" dirty="0"/>
              <a:t>shell</a:t>
            </a:r>
            <a:r>
              <a:rPr lang="zh-CN" altLang="zh-CN" dirty="0"/>
              <a:t>程序变量的值。</a:t>
            </a:r>
            <a:endParaRPr lang="zh-CN" altLang="zh-CN" dirty="0"/>
          </a:p>
          <a:p>
            <a:r>
              <a:rPr lang="en-US" altLang="zh-CN" dirty="0"/>
              <a:t>{ cmds; }</a:t>
            </a:r>
            <a:r>
              <a:rPr lang="zh-CN" altLang="zh-CN" dirty="0"/>
              <a:t>：在当前</a:t>
            </a:r>
            <a:r>
              <a:rPr lang="en-US" altLang="zh-CN" dirty="0"/>
              <a:t>shell</a:t>
            </a:r>
            <a:r>
              <a:rPr lang="zh-CN" altLang="zh-CN" dirty="0"/>
              <a:t>中执行。当前</a:t>
            </a:r>
            <a:r>
              <a:rPr lang="en-US" altLang="zh-CN" dirty="0"/>
              <a:t>shell</a:t>
            </a:r>
            <a:r>
              <a:rPr lang="zh-CN" altLang="zh-CN" dirty="0"/>
              <a:t>中执行的结果将影响当前</a:t>
            </a:r>
            <a:r>
              <a:rPr lang="en-US" altLang="zh-CN" dirty="0"/>
              <a:t>shell</a:t>
            </a:r>
            <a:r>
              <a:rPr lang="zh-CN" altLang="zh-CN" dirty="0"/>
              <a:t>的变量值。</a:t>
            </a:r>
            <a:endParaRPr lang="zh-CN"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1"/>
          <p:cNvSpPr>
            <a:spLocks noGrp="1"/>
          </p:cNvSpPr>
          <p:nvPr>
            <p:ph type="title"/>
          </p:nvPr>
        </p:nvSpPr>
        <p:spPr/>
        <p:txBody>
          <a:bodyPr vert="horz" wrap="square" lIns="91440" tIns="45720" rIns="91440" bIns="45720" anchor="b"/>
          <a:p>
            <a:r>
              <a:rPr lang="zh-CN" altLang="zh-CN" dirty="0"/>
              <a:t>命令分组示例程序</a:t>
            </a:r>
            <a:r>
              <a:rPr lang="en-US" altLang="zh-CN" dirty="0"/>
              <a:t>sh07.sh</a:t>
            </a:r>
            <a:r>
              <a:rPr lang="zh-CN" altLang="en-US" dirty="0"/>
              <a:t>清单</a:t>
            </a:r>
            <a:endParaRPr lang="zh-CN" altLang="en-US" dirty="0"/>
          </a:p>
        </p:txBody>
      </p:sp>
      <p:sp>
        <p:nvSpPr>
          <p:cNvPr id="123907" name="内容占位符 2"/>
          <p:cNvSpPr>
            <a:spLocks noGrp="1"/>
          </p:cNvSpPr>
          <p:nvPr>
            <p:ph idx="1"/>
          </p:nvPr>
        </p:nvSpPr>
        <p:spPr>
          <a:xfrm>
            <a:off x="684213" y="2017713"/>
            <a:ext cx="8270875" cy="4114800"/>
          </a:xfrm>
        </p:spPr>
        <p:txBody>
          <a:bodyPr vert="horz" wrap="square" lIns="91440" tIns="45720" rIns="91440" bIns="45720" anchor="t"/>
          <a:p>
            <a:r>
              <a:rPr lang="pt-BR" altLang="zh-CN" sz="2000" dirty="0"/>
              <a:t>#!/bin/sh</a:t>
            </a:r>
            <a:endParaRPr lang="pt-BR" altLang="zh-CN" sz="2000" dirty="0"/>
          </a:p>
          <a:p>
            <a:r>
              <a:rPr lang="pt-BR" altLang="zh-CN" sz="2000" dirty="0"/>
              <a:t>N=2; printf "Before ( ): N=%d | " $N;</a:t>
            </a:r>
            <a:endParaRPr lang="pt-BR" altLang="zh-CN" sz="2000" dirty="0"/>
          </a:p>
          <a:p>
            <a:r>
              <a:rPr lang="pt-BR" altLang="zh-CN" sz="2000" dirty="0"/>
              <a:t>( a=2;b=3;N=`expr $a + $b`; printf "In (): N=$N | " )</a:t>
            </a:r>
            <a:endParaRPr lang="pt-BR" altLang="zh-CN" sz="2000" dirty="0"/>
          </a:p>
          <a:p>
            <a:r>
              <a:rPr lang="pt-BR" altLang="zh-CN" sz="2000" dirty="0"/>
              <a:t>printf "After ( ): N=$N\n"		#结果为2</a:t>
            </a:r>
            <a:endParaRPr lang="pt-BR" altLang="zh-CN" sz="2000" dirty="0"/>
          </a:p>
          <a:p>
            <a:r>
              <a:rPr lang="pt-BR" altLang="zh-CN" sz="2000" dirty="0"/>
              <a:t>N=2; printf "Before { }: N=%d | " $N;</a:t>
            </a:r>
            <a:endParaRPr lang="pt-BR" altLang="zh-CN" sz="2000" dirty="0"/>
          </a:p>
          <a:p>
            <a:r>
              <a:rPr lang="pt-BR" altLang="zh-CN" sz="2000" dirty="0"/>
              <a:t>{ a=2;b=3;N=`expr $a + $b`; printf "In {}: N=$N | "; }</a:t>
            </a:r>
            <a:endParaRPr lang="pt-BR" altLang="zh-CN" sz="2000" dirty="0"/>
          </a:p>
          <a:p>
            <a:r>
              <a:rPr lang="pt-BR" altLang="zh-CN" sz="2000" dirty="0"/>
              <a:t>printf "After { }: N=$N\n"		#结果为5</a:t>
            </a:r>
            <a:endParaRPr lang="pt-BR" altLang="zh-CN" sz="2000" dirty="0"/>
          </a:p>
          <a:p>
            <a:endParaRPr lang="pt-BR" altLang="zh-CN" sz="2000" dirty="0"/>
          </a:p>
          <a:p>
            <a:r>
              <a:rPr lang="zh-CN" altLang="pt-BR" sz="2000" dirty="0"/>
              <a:t>输出为</a:t>
            </a:r>
            <a:endParaRPr lang="zh-CN" altLang="pt-BR" sz="2000" dirty="0"/>
          </a:p>
          <a:p>
            <a:r>
              <a:rPr lang="zh-CN" altLang="pt-BR" sz="2000" dirty="0"/>
              <a:t>Before ( ): N=2 | In (): N=5 | After ( ): N=2</a:t>
            </a:r>
            <a:endParaRPr lang="zh-CN" altLang="pt-BR" sz="2000" dirty="0"/>
          </a:p>
          <a:p>
            <a:r>
              <a:rPr lang="zh-CN" altLang="pt-BR" sz="2000" dirty="0"/>
              <a:t>Before { }: N=2 | In {}: N=5 | After { }: N=5</a:t>
            </a:r>
            <a:endParaRPr lang="zh-CN" altLang="pt-BR" sz="20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标题 1"/>
          <p:cNvSpPr>
            <a:spLocks noGrp="1"/>
          </p:cNvSpPr>
          <p:nvPr>
            <p:ph type="title"/>
          </p:nvPr>
        </p:nvSpPr>
        <p:spPr/>
        <p:txBody>
          <a:bodyPr vert="horz" wrap="square" lIns="91440" tIns="45720" rIns="91440" bIns="45720" anchor="b"/>
          <a:p>
            <a:r>
              <a:rPr lang="zh-CN" altLang="en-US" dirty="0"/>
              <a:t>10）递归</a:t>
            </a:r>
            <a:endParaRPr lang="zh-CN" altLang="en-US" dirty="0"/>
          </a:p>
        </p:txBody>
      </p:sp>
      <p:sp>
        <p:nvSpPr>
          <p:cNvPr id="124931" name="内容占位符 2"/>
          <p:cNvSpPr>
            <a:spLocks noGrp="1"/>
          </p:cNvSpPr>
          <p:nvPr>
            <p:ph idx="1"/>
          </p:nvPr>
        </p:nvSpPr>
        <p:spPr>
          <a:xfrm>
            <a:off x="787400" y="2018030"/>
            <a:ext cx="8168005" cy="4114800"/>
          </a:xfrm>
        </p:spPr>
        <p:txBody>
          <a:bodyPr vert="horz" wrap="square" lIns="91440" tIns="45720" rIns="91440" bIns="45720" anchor="t"/>
          <a:p>
            <a:r>
              <a:rPr lang="zh-CN" altLang="en-US" dirty="0"/>
              <a:t>shell支持递归调用。</a:t>
            </a:r>
            <a:endParaRPr lang="zh-CN" altLang="en-US" dirty="0"/>
          </a:p>
          <a:p>
            <a:r>
              <a:rPr lang="zh-CN" altLang="en-US" dirty="0"/>
              <a:t>但由于shell程序及函数的返回值只有8位，故不能希望像C语言那样通过函数的返回值来实现递归计算数的阶乘等。</a:t>
            </a: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标题 1"/>
          <p:cNvSpPr>
            <a:spLocks noGrp="1"/>
          </p:cNvSpPr>
          <p:nvPr>
            <p:ph type="title"/>
          </p:nvPr>
        </p:nvSpPr>
        <p:spPr/>
        <p:txBody>
          <a:bodyPr vert="horz" wrap="square" lIns="91440" tIns="45720" rIns="91440" bIns="45720" anchor="b"/>
          <a:p>
            <a:r>
              <a:rPr lang="zh-CN" altLang="en-US" dirty="0"/>
              <a:t>脚本程序sh08.sh清单</a:t>
            </a:r>
            <a:br>
              <a:rPr lang="zh-CN" altLang="en-US" dirty="0"/>
            </a:br>
            <a:r>
              <a:rPr lang="zh-CN" altLang="en-US" dirty="0"/>
              <a:t>递归列目录的一种方法</a:t>
            </a:r>
            <a:endParaRPr lang="zh-CN" altLang="en-US" dirty="0"/>
          </a:p>
        </p:txBody>
      </p:sp>
      <p:sp>
        <p:nvSpPr>
          <p:cNvPr id="125955" name="内容占位符 2"/>
          <p:cNvSpPr>
            <a:spLocks noGrp="1"/>
          </p:cNvSpPr>
          <p:nvPr>
            <p:ph idx="1"/>
          </p:nvPr>
        </p:nvSpPr>
        <p:spPr>
          <a:xfrm>
            <a:off x="1182688" y="1801813"/>
            <a:ext cx="7772400" cy="4114800"/>
          </a:xfrm>
        </p:spPr>
        <p:txBody>
          <a:bodyPr vert="horz" wrap="square" lIns="91440" tIns="45720" rIns="91440" bIns="45720" anchor="t"/>
          <a:p>
            <a:r>
              <a:rPr lang="zh-CN" altLang="en-US" sz="2000" dirty="0"/>
              <a:t>ls_r() {</a:t>
            </a:r>
            <a:endParaRPr lang="zh-CN" altLang="en-US" sz="2000" dirty="0"/>
          </a:p>
          <a:p>
            <a:r>
              <a:rPr lang="zh-CN" altLang="en-US" sz="2000" dirty="0"/>
              <a:t>  for f in $1/*; do</a:t>
            </a:r>
            <a:endParaRPr lang="zh-CN" altLang="en-US" sz="2000" dirty="0"/>
          </a:p>
          <a:p>
            <a:r>
              <a:rPr lang="zh-CN" altLang="en-US" sz="2000" dirty="0"/>
              <a:t>	ls -d  $f</a:t>
            </a:r>
            <a:endParaRPr lang="zh-CN" altLang="en-US" sz="2000" dirty="0"/>
          </a:p>
          <a:p>
            <a:r>
              <a:rPr lang="zh-CN" altLang="en-US" sz="2000" dirty="0"/>
              <a:t>	if [ -d $f ]; then</a:t>
            </a:r>
            <a:endParaRPr lang="zh-CN" altLang="en-US" sz="2000" dirty="0"/>
          </a:p>
          <a:p>
            <a:r>
              <a:rPr lang="zh-CN" altLang="en-US" sz="2000" dirty="0"/>
              <a:t>		ls_r $f;			#递归调用自己</a:t>
            </a:r>
            <a:endParaRPr lang="zh-CN" altLang="en-US" sz="2000" dirty="0"/>
          </a:p>
          <a:p>
            <a:r>
              <a:rPr lang="zh-CN" altLang="en-US" sz="2000" dirty="0"/>
              <a:t>	fi</a:t>
            </a:r>
            <a:endParaRPr lang="zh-CN" altLang="en-US" sz="2000" dirty="0"/>
          </a:p>
          <a:p>
            <a:r>
              <a:rPr lang="zh-CN" altLang="en-US" sz="2000" dirty="0"/>
              <a:t>  done</a:t>
            </a:r>
            <a:endParaRPr lang="zh-CN" altLang="en-US" sz="2000" dirty="0"/>
          </a:p>
          <a:p>
            <a:r>
              <a:rPr lang="zh-CN" altLang="en-US" sz="2000" dirty="0"/>
              <a:t>}</a:t>
            </a:r>
            <a:endParaRPr lang="zh-CN" altLang="en-US" sz="2000" dirty="0"/>
          </a:p>
          <a:p>
            <a:r>
              <a:rPr lang="zh-CN" altLang="en-US" sz="2000" dirty="0"/>
              <a:t>if [ $# -eq 0 -o ! -e "$1" ]; then echo -e "Usage:\n$0 dir"; exit 1; fi</a:t>
            </a:r>
            <a:endParaRPr lang="zh-CN" altLang="en-US" sz="2000" dirty="0"/>
          </a:p>
          <a:p>
            <a:r>
              <a:rPr lang="zh-CN" altLang="en-US" sz="2000" dirty="0"/>
              <a:t>if [ -d "$1" ]; then ls_r $1		#列目录及其子目录</a:t>
            </a:r>
            <a:endParaRPr lang="zh-CN" altLang="en-US" sz="2000" dirty="0"/>
          </a:p>
          <a:p>
            <a:r>
              <a:rPr lang="zh-CN" altLang="en-US" sz="2000" dirty="0"/>
              <a:t>else ls $1</a:t>
            </a:r>
            <a:endParaRPr lang="zh-CN" altLang="en-US" sz="2000" dirty="0"/>
          </a:p>
          <a:p>
            <a:r>
              <a:rPr lang="zh-CN" altLang="en-US" sz="2000" dirty="0"/>
              <a:t>fi</a:t>
            </a:r>
            <a:endParaRPr lang="zh-CN" altLang="en-US" sz="20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标题 1"/>
          <p:cNvSpPr>
            <a:spLocks noGrp="1"/>
          </p:cNvSpPr>
          <p:nvPr>
            <p:ph type="title"/>
          </p:nvPr>
        </p:nvSpPr>
        <p:spPr/>
        <p:txBody>
          <a:bodyPr vert="horz" wrap="square" lIns="91440" tIns="45720" rIns="91440" bIns="45720" anchor="b"/>
          <a:p>
            <a:r>
              <a:rPr lang="zh-CN" altLang="en-US" dirty="0"/>
              <a:t>6．shell编程综合示例</a:t>
            </a:r>
            <a:endParaRPr lang="zh-CN" altLang="en-US" dirty="0"/>
          </a:p>
        </p:txBody>
      </p:sp>
      <p:sp>
        <p:nvSpPr>
          <p:cNvPr id="126979" name="内容占位符 2"/>
          <p:cNvSpPr>
            <a:spLocks noGrp="1"/>
          </p:cNvSpPr>
          <p:nvPr>
            <p:ph idx="1"/>
          </p:nvPr>
        </p:nvSpPr>
        <p:spPr>
          <a:xfrm>
            <a:off x="831215" y="2018030"/>
            <a:ext cx="8124190" cy="4114800"/>
          </a:xfrm>
        </p:spPr>
        <p:txBody>
          <a:bodyPr vert="horz" wrap="square" lIns="91440" tIns="45720" rIns="91440" bIns="45720" anchor="t"/>
          <a:p>
            <a:r>
              <a:rPr lang="zh-CN" altLang="en-US" sz="2400" dirty="0"/>
              <a:t>示例1  即时文档使用与系统用户查询</a:t>
            </a:r>
            <a:endParaRPr lang="zh-CN" altLang="en-US" sz="2400" dirty="0"/>
          </a:p>
          <a:p>
            <a:r>
              <a:rPr lang="zh-CN" altLang="en-US" sz="2400" dirty="0"/>
              <a:t>使用即时文档编写一个shell程序，要求：</a:t>
            </a:r>
            <a:endParaRPr lang="zh-CN" altLang="en-US" sz="2400" dirty="0"/>
          </a:p>
          <a:p>
            <a:r>
              <a:rPr lang="zh-CN" altLang="en-US" sz="2400" dirty="0"/>
              <a:t>① 在即时文档内部进行参数或命令替换，显示操作者的用户名，并提示操作者输入一个用户名。</a:t>
            </a:r>
            <a:endParaRPr lang="zh-CN" altLang="en-US" sz="2400" dirty="0"/>
          </a:p>
          <a:p>
            <a:r>
              <a:rPr lang="zh-CN" altLang="en-US" sz="2400" dirty="0"/>
              <a:t>② 接收用户从键盘读入一个字符串，首先判断该输入内容是不是系统中已创建的用户，若不是则显示错误“X is not a user”并返回2；若是，再判断该用户是否已登录到系统中，若已登录则显示“X is logined”，并返回0；否则输出“X not in system now!”，并返回1（说明：X为用户的输入内容）。</a:t>
            </a:r>
            <a:endParaRPr lang="zh-CN" altLang="en-US" sz="24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标题 1"/>
          <p:cNvSpPr>
            <a:spLocks noGrp="1"/>
          </p:cNvSpPr>
          <p:nvPr>
            <p:ph type="title"/>
          </p:nvPr>
        </p:nvSpPr>
        <p:spPr/>
        <p:txBody>
          <a:bodyPr vert="horz" wrap="square" lIns="91440" tIns="45720" rIns="91440" bIns="45720" anchor="b"/>
          <a:p>
            <a:r>
              <a:rPr lang="zh-CN" altLang="en-US" dirty="0"/>
              <a:t>sh09.sh清单</a:t>
            </a:r>
            <a:endParaRPr lang="zh-CN" altLang="en-US" dirty="0"/>
          </a:p>
        </p:txBody>
      </p:sp>
      <p:sp>
        <p:nvSpPr>
          <p:cNvPr id="128003" name="内容占位符 2"/>
          <p:cNvSpPr>
            <a:spLocks noGrp="1"/>
          </p:cNvSpPr>
          <p:nvPr>
            <p:ph idx="1"/>
          </p:nvPr>
        </p:nvSpPr>
        <p:spPr/>
        <p:txBody>
          <a:bodyPr vert="horz" wrap="square" lIns="91440" tIns="45720" rIns="91440" bIns="45720" anchor="t"/>
          <a:p>
            <a:r>
              <a:rPr lang="zh-CN" altLang="en-US" sz="2400" dirty="0"/>
              <a:t>#!/bin/sh</a:t>
            </a:r>
            <a:endParaRPr lang="zh-CN" altLang="en-US" sz="2400" dirty="0"/>
          </a:p>
          <a:p>
            <a:r>
              <a:rPr lang="zh-CN" altLang="en-US" sz="2400" dirty="0"/>
              <a:t>cat &lt;&lt; !  #开始（首次）使用即时文档</a:t>
            </a:r>
            <a:endParaRPr lang="zh-CN" altLang="en-US" sz="2400" dirty="0"/>
          </a:p>
          <a:p>
            <a:r>
              <a:rPr lang="zh-CN" altLang="en-US" sz="2400" dirty="0"/>
              <a:t>  I am "`whoami`", please give me a user name: </a:t>
            </a:r>
            <a:endParaRPr lang="zh-CN" altLang="en-US" sz="2400" dirty="0"/>
          </a:p>
          <a:p>
            <a:r>
              <a:rPr lang="zh-CN" altLang="en-US" sz="2400" dirty="0"/>
              <a:t>!</a:t>
            </a:r>
            <a:endParaRPr lang="zh-CN" altLang="en-US" sz="2400" dirty="0"/>
          </a:p>
          <a:p>
            <a:r>
              <a:rPr lang="zh-CN" altLang="en-US" sz="2400" dirty="0"/>
              <a:t>read x</a:t>
            </a:r>
            <a:endParaRPr lang="zh-CN" altLang="en-US" sz="2400" dirty="0"/>
          </a:p>
          <a:p>
            <a:r>
              <a:rPr lang="zh-CN" altLang="en-US" sz="2400" dirty="0"/>
              <a:t>if [ -z "$x" ]; then echo "Invalid user name"; exit 3; fi	#判断$x是否为空</a:t>
            </a:r>
            <a:endParaRPr lang="zh-CN" altLang="en-US" sz="2400" dirty="0"/>
          </a:p>
          <a:p>
            <a:r>
              <a:rPr lang="zh-CN" altLang="en-US" sz="2400" dirty="0"/>
              <a:t>grep -qw "$x" &lt;&lt; EOF  </a:t>
            </a:r>
            <a:r>
              <a:rPr lang="en-US" altLang="zh-CN" sz="2400" dirty="0"/>
              <a:t>		</a:t>
            </a:r>
            <a:r>
              <a:rPr lang="zh-CN" altLang="en-US" sz="2400" dirty="0"/>
              <a:t>#再次使用即时文档</a:t>
            </a:r>
            <a:endParaRPr lang="zh-CN" altLang="en-US" sz="2400" dirty="0"/>
          </a:p>
          <a:p>
            <a:r>
              <a:rPr lang="zh-CN" altLang="en-US" sz="2400" dirty="0"/>
              <a:t>`cut -d: -f1 /etc/passwd` 	#获取所有用户或使用</a:t>
            </a:r>
            <a:endParaRPr lang="zh-CN" altLang="en-US" sz="2400" dirty="0"/>
          </a:p>
          <a:p>
            <a:r>
              <a:rPr lang="zh-CN" altLang="en-US" sz="2400" dirty="0"/>
              <a:t>EOF</a:t>
            </a:r>
            <a:endParaRPr lang="zh-CN" altLang="en-US" sz="2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标题 1"/>
          <p:cNvSpPr>
            <a:spLocks noGrp="1"/>
          </p:cNvSpPr>
          <p:nvPr>
            <p:ph type="title"/>
          </p:nvPr>
        </p:nvSpPr>
        <p:spPr/>
        <p:txBody>
          <a:bodyPr vert="horz" wrap="square" lIns="91440" tIns="45720" rIns="91440" bIns="45720" anchor="b"/>
          <a:p>
            <a:r>
              <a:rPr lang="zh-CN" altLang="en-US" dirty="0"/>
              <a:t>sh09.sh清单（续）</a:t>
            </a:r>
            <a:endParaRPr lang="zh-CN" altLang="en-US" dirty="0"/>
          </a:p>
        </p:txBody>
      </p:sp>
      <p:sp>
        <p:nvSpPr>
          <p:cNvPr id="129027" name="内容占位符 2"/>
          <p:cNvSpPr>
            <a:spLocks noGrp="1"/>
          </p:cNvSpPr>
          <p:nvPr>
            <p:ph idx="1"/>
          </p:nvPr>
        </p:nvSpPr>
        <p:spPr>
          <a:xfrm>
            <a:off x="787400" y="2018030"/>
            <a:ext cx="8168005" cy="4114800"/>
          </a:xfrm>
        </p:spPr>
        <p:txBody>
          <a:bodyPr vert="horz" wrap="square" lIns="91440" tIns="45720" rIns="91440" bIns="45720" anchor="t"/>
          <a:p>
            <a:r>
              <a:rPr lang="zh-CN" altLang="en-US" sz="2400" dirty="0"/>
              <a:t>if [ $? -ne 0 ]; then echo "\"$x\" is not a user"; exit 2; fi</a:t>
            </a:r>
            <a:endParaRPr lang="zh-CN" altLang="en-US" sz="2400" dirty="0"/>
          </a:p>
          <a:p>
            <a:r>
              <a:rPr lang="zh-CN" altLang="en-US" sz="2400" dirty="0"/>
              <a:t>who | awk '{ print $1 }' | grep $x &gt; /dev/null</a:t>
            </a:r>
            <a:endParaRPr lang="zh-CN" altLang="en-US" sz="2400" dirty="0"/>
          </a:p>
          <a:p>
            <a:r>
              <a:rPr lang="zh-CN" altLang="en-US" sz="2400" dirty="0"/>
              <a:t>if [ $? -eq 0 ]; then 		#正在工作</a:t>
            </a:r>
            <a:endParaRPr lang="zh-CN" altLang="en-US" sz="2400" dirty="0"/>
          </a:p>
          <a:p>
            <a:r>
              <a:rPr lang="zh-CN" altLang="en-US" sz="2400" dirty="0"/>
              <a:t>	echo "\"$x\" is logined!"; exit 0;</a:t>
            </a:r>
            <a:endParaRPr lang="zh-CN" altLang="en-US" sz="2400" dirty="0"/>
          </a:p>
          <a:p>
            <a:r>
              <a:rPr lang="zh-CN" altLang="en-US" sz="2400" dirty="0"/>
              <a:t>else 				#未登录</a:t>
            </a:r>
            <a:endParaRPr lang="zh-CN" altLang="en-US" sz="2400" dirty="0"/>
          </a:p>
          <a:p>
            <a:r>
              <a:rPr lang="zh-CN" altLang="en-US" sz="2400" dirty="0"/>
              <a:t>	echo "\"$x\" is not in system now!";exit 1;</a:t>
            </a:r>
            <a:endParaRPr lang="zh-CN" altLang="en-US" sz="2400" dirty="0"/>
          </a:p>
          <a:p>
            <a:r>
              <a:rPr lang="zh-CN" altLang="en-US" sz="2400" dirty="0"/>
              <a:t>fi</a:t>
            </a:r>
            <a:endParaRPr lang="zh-CN" altLang="en-US" sz="2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标题 1"/>
          <p:cNvSpPr>
            <a:spLocks noGrp="1"/>
          </p:cNvSpPr>
          <p:nvPr>
            <p:ph type="title"/>
          </p:nvPr>
        </p:nvSpPr>
        <p:spPr/>
        <p:txBody>
          <a:bodyPr vert="horz" wrap="square" lIns="91440" tIns="45720" rIns="91440" bIns="45720" anchor="b"/>
          <a:p>
            <a:r>
              <a:rPr lang="en-US" altLang="zh-CN" dirty="0"/>
              <a:t>sh09.sh</a:t>
            </a:r>
            <a:r>
              <a:rPr lang="zh-CN" altLang="en-US" dirty="0"/>
              <a:t>的执行</a:t>
            </a:r>
            <a:endParaRPr lang="zh-CN" altLang="en-US" dirty="0"/>
          </a:p>
        </p:txBody>
      </p:sp>
      <p:sp>
        <p:nvSpPr>
          <p:cNvPr id="131075" name="内容占位符 2"/>
          <p:cNvSpPr>
            <a:spLocks noGrp="1"/>
          </p:cNvSpPr>
          <p:nvPr>
            <p:ph idx="1"/>
          </p:nvPr>
        </p:nvSpPr>
        <p:spPr/>
        <p:txBody>
          <a:bodyPr vert="horz" wrap="square" lIns="91440" tIns="45720" rIns="91440" bIns="45720" anchor="t"/>
          <a:p>
            <a:r>
              <a:rPr lang="en-US" altLang="zh-CN" sz="2800" dirty="0"/>
              <a:t>$ chmod +x sh09.sh</a:t>
            </a:r>
            <a:endParaRPr lang="en-US" altLang="zh-CN" sz="2800" dirty="0"/>
          </a:p>
          <a:p>
            <a:r>
              <a:rPr lang="en-US" altLang="zh-CN" sz="2800" dirty="0"/>
              <a:t>$ ./ </a:t>
            </a:r>
            <a:r>
              <a:rPr lang="en-US" altLang="zh-CN" sz="2800" dirty="0">
                <a:sym typeface="宋体" panose="02010600030101010101" pitchFamily="2" charset="-122"/>
              </a:rPr>
              <a:t>sh09.sh</a:t>
            </a:r>
            <a:endParaRPr lang="en-US" altLang="zh-CN" sz="2800" dirty="0">
              <a:sym typeface="宋体" panose="02010600030101010101" pitchFamily="2" charset="-122"/>
            </a:endParaRPr>
          </a:p>
          <a:p>
            <a:r>
              <a:rPr lang="zh-CN" altLang="en-US" sz="2800" dirty="0"/>
              <a:t>依次输入</a:t>
            </a:r>
            <a:endParaRPr lang="zh-CN" altLang="en-US" sz="2800" dirty="0"/>
          </a:p>
          <a:p>
            <a:pPr lvl="1"/>
            <a:r>
              <a:rPr lang="en-US" altLang="zh-CN" sz="2400" dirty="0"/>
              <a:t>root</a:t>
            </a:r>
            <a:endParaRPr lang="en-US" altLang="zh-CN" sz="2400" dirty="0"/>
          </a:p>
          <a:p>
            <a:pPr lvl="1"/>
            <a:r>
              <a:rPr lang="zh-CN" altLang="en-US" sz="2400" dirty="0"/>
              <a:t>自己的用户名（</a:t>
            </a:r>
            <a:r>
              <a:rPr lang="en-US" altLang="zh-CN" sz="2400" dirty="0"/>
              <a:t>$USER</a:t>
            </a:r>
            <a:r>
              <a:rPr lang="zh-CN" altLang="en-US" sz="2400" dirty="0"/>
              <a:t>或</a:t>
            </a:r>
            <a:r>
              <a:rPr lang="en-US" altLang="zh-CN" sz="2400" dirty="0"/>
              <a:t>$LOGNAME</a:t>
            </a:r>
            <a:r>
              <a:rPr lang="zh-CN" altLang="en-US" sz="2400" dirty="0"/>
              <a:t>的值，或</a:t>
            </a:r>
            <a:r>
              <a:rPr lang="en-US" altLang="zh-CN" sz="2400" dirty="0"/>
              <a:t>whoami</a:t>
            </a:r>
            <a:r>
              <a:rPr lang="zh-CN" altLang="en-US" sz="2400" dirty="0"/>
              <a:t>的输出）</a:t>
            </a:r>
            <a:endParaRPr lang="zh-CN" altLang="en-US" sz="2400" dirty="0"/>
          </a:p>
          <a:p>
            <a:pPr lvl="1"/>
            <a:r>
              <a:rPr lang="zh-CN" altLang="en-US" sz="2400" dirty="0"/>
              <a:t>随便一个字符串</a:t>
            </a:r>
            <a:endParaRPr lang="zh-CN" altLang="en-US" sz="2400" dirty="0"/>
          </a:p>
          <a:p>
            <a:r>
              <a:rPr lang="zh-CN" altLang="en-US" sz="2800" dirty="0">
                <a:sym typeface="宋体" panose="02010600030101010101" pitchFamily="2" charset="-122"/>
              </a:rPr>
              <a:t>就以上三种情况执行</a:t>
            </a:r>
            <a:r>
              <a:rPr lang="en-US" altLang="zh-CN" sz="2800" dirty="0">
                <a:sym typeface="宋体" panose="02010600030101010101" pitchFamily="2" charset="-122"/>
              </a:rPr>
              <a:t>echo $?</a:t>
            </a:r>
            <a:r>
              <a:rPr lang="zh-CN" altLang="en-US" sz="2800" dirty="0">
                <a:sym typeface="宋体" panose="02010600030101010101" pitchFamily="2" charset="-122"/>
              </a:rPr>
              <a:t>，观察返回值</a:t>
            </a:r>
            <a:endParaRPr lang="zh-CN" altLang="en-US" sz="2800" dirty="0">
              <a:sym typeface="宋体" panose="02010600030101010101" pitchFamily="2" charset="-122"/>
            </a:endParaRPr>
          </a:p>
          <a:p>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标题 1"/>
          <p:cNvSpPr>
            <a:spLocks noGrp="1"/>
          </p:cNvSpPr>
          <p:nvPr>
            <p:ph type="title"/>
          </p:nvPr>
        </p:nvSpPr>
        <p:spPr/>
        <p:txBody>
          <a:bodyPr vert="horz" wrap="square" lIns="91440" tIns="45720" rIns="91440" bIns="45720" anchor="b"/>
          <a:p>
            <a:r>
              <a:rPr lang="zh-CN" altLang="en-US" dirty="0"/>
              <a:t>示例2  为chroot做准备</a:t>
            </a:r>
            <a:endParaRPr lang="zh-CN" altLang="en-US" dirty="0"/>
          </a:p>
        </p:txBody>
      </p:sp>
      <p:sp>
        <p:nvSpPr>
          <p:cNvPr id="132099" name="内容占位符 2"/>
          <p:cNvSpPr>
            <a:spLocks noGrp="1"/>
          </p:cNvSpPr>
          <p:nvPr>
            <p:ph idx="1"/>
          </p:nvPr>
        </p:nvSpPr>
        <p:spPr/>
        <p:txBody>
          <a:bodyPr vert="horz" wrap="square" lIns="91440" tIns="45720" rIns="91440" bIns="45720" anchor="t"/>
          <a:p>
            <a:r>
              <a:rPr lang="zh-CN" altLang="en-US" dirty="0"/>
              <a:t>设计一个shell程序，为chroot做准备（参见6.5.3节）。具体对于</a:t>
            </a:r>
            <a:endParaRPr lang="zh-CN" altLang="en-US" dirty="0"/>
          </a:p>
          <a:p>
            <a:pPr lvl="1"/>
            <a:r>
              <a:rPr lang="zh-CN" altLang="en-US" dirty="0"/>
              <a:t>chroot  newroot  cmds</a:t>
            </a:r>
            <a:endParaRPr lang="zh-CN" altLang="en-US" dirty="0"/>
          </a:p>
          <a:p>
            <a:r>
              <a:rPr lang="zh-CN" altLang="en-US" dirty="0"/>
              <a:t>的执行环境做自动化准备。</a:t>
            </a:r>
            <a:endParaRPr lang="zh-CN" altLang="en-US" dirty="0"/>
          </a:p>
          <a:p>
            <a:r>
              <a:rPr lang="zh-CN" altLang="en-US" dirty="0"/>
              <a:t>这里，cmds为命令（可以指定多个），newroot为cmds运行时的新根目录。</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b"/>
          <a:p>
            <a:pPr eaLnBrk="1" hangingPunct="1"/>
            <a:r>
              <a:rPr lang="en-US" altLang="zh-CN" b="1" dirty="0"/>
              <a:t>11.1.2  shell</a:t>
            </a:r>
            <a:r>
              <a:rPr lang="zh-CN" altLang="zh-CN" b="1" dirty="0"/>
              <a:t>正则表达式</a:t>
            </a:r>
            <a:endParaRPr lang="zh-CN" altLang="en-US" dirty="0"/>
          </a:p>
        </p:txBody>
      </p:sp>
      <p:sp>
        <p:nvSpPr>
          <p:cNvPr id="15363" name="内容占位符 2"/>
          <p:cNvSpPr>
            <a:spLocks noGrp="1"/>
          </p:cNvSpPr>
          <p:nvPr>
            <p:ph idx="1"/>
          </p:nvPr>
        </p:nvSpPr>
        <p:spPr/>
        <p:txBody>
          <a:bodyPr vert="horz" wrap="square" lIns="91440" tIns="45720" rIns="91440" bIns="45720" anchor="t"/>
          <a:p>
            <a:pPr eaLnBrk="1" hangingPunct="1"/>
            <a:r>
              <a:rPr lang="en-US" altLang="zh-CN" dirty="0"/>
              <a:t>shell</a:t>
            </a:r>
            <a:r>
              <a:rPr lang="zh-CN" altLang="zh-CN" dirty="0"/>
              <a:t>正则表达式和正则表达式在某些方面存在不同。例如</a:t>
            </a:r>
            <a:r>
              <a:rPr lang="en-US" altLang="zh-CN" dirty="0"/>
              <a:t>case</a:t>
            </a:r>
            <a:r>
              <a:rPr lang="zh-CN" altLang="zh-CN" dirty="0"/>
              <a:t>模式匹配的是</a:t>
            </a:r>
            <a:r>
              <a:rPr lang="en-US" altLang="zh-CN" dirty="0"/>
              <a:t>shell</a:t>
            </a:r>
            <a:r>
              <a:rPr lang="zh-CN" altLang="zh-CN" dirty="0"/>
              <a:t>变量，文件内容模式匹配与搜索时，应用程序</a:t>
            </a:r>
            <a:r>
              <a:rPr lang="en-US" altLang="zh-CN" dirty="0"/>
              <a:t>ex</a:t>
            </a:r>
            <a:r>
              <a:rPr lang="zh-CN" altLang="zh-CN" dirty="0"/>
              <a:t>、</a:t>
            </a:r>
            <a:r>
              <a:rPr lang="en-US" altLang="zh-CN" dirty="0"/>
              <a:t>vi</a:t>
            </a:r>
            <a:r>
              <a:rPr lang="zh-CN" altLang="zh-CN" dirty="0"/>
              <a:t>、</a:t>
            </a:r>
            <a:r>
              <a:rPr lang="en-US" altLang="zh-CN" dirty="0"/>
              <a:t>view</a:t>
            </a:r>
            <a:r>
              <a:rPr lang="zh-CN" altLang="zh-CN" dirty="0"/>
              <a:t>、</a:t>
            </a:r>
            <a:r>
              <a:rPr lang="en-US" altLang="zh-CN" dirty="0"/>
              <a:t>grep</a:t>
            </a:r>
            <a:r>
              <a:rPr lang="zh-CN" altLang="zh-CN" dirty="0"/>
              <a:t>、</a:t>
            </a:r>
            <a:r>
              <a:rPr lang="en-US" altLang="zh-CN" dirty="0"/>
              <a:t>sed</a:t>
            </a:r>
            <a:r>
              <a:rPr lang="zh-CN" altLang="zh-CN" dirty="0"/>
              <a:t>、</a:t>
            </a:r>
            <a:r>
              <a:rPr lang="en-US" altLang="zh-CN" dirty="0"/>
              <a:t>awk</a:t>
            </a:r>
            <a:r>
              <a:rPr lang="zh-CN" altLang="zh-CN" dirty="0"/>
              <a:t>等有的用的是</a:t>
            </a:r>
            <a:r>
              <a:rPr lang="en-US" altLang="zh-CN" dirty="0"/>
              <a:t>BRE</a:t>
            </a:r>
            <a:r>
              <a:rPr lang="zh-CN" altLang="zh-CN" dirty="0"/>
              <a:t>，有的用的是</a:t>
            </a:r>
            <a:r>
              <a:rPr lang="en-US" altLang="zh-CN" dirty="0"/>
              <a:t>ERE</a:t>
            </a:r>
            <a:r>
              <a:rPr lang="zh-CN" altLang="zh-CN" dirty="0"/>
              <a:t>，要视具体情况而定。用于</a:t>
            </a:r>
            <a:r>
              <a:rPr lang="en-US" altLang="zh-CN" dirty="0"/>
              <a:t>shell</a:t>
            </a:r>
            <a:r>
              <a:rPr lang="zh-CN" altLang="zh-CN" dirty="0"/>
              <a:t>的正规表达式元字符如表</a:t>
            </a:r>
            <a:r>
              <a:rPr lang="en-US" altLang="zh-CN" dirty="0"/>
              <a:t>11-5</a:t>
            </a:r>
            <a:r>
              <a:rPr lang="zh-CN" altLang="zh-CN" dirty="0"/>
              <a:t>所示。</a:t>
            </a:r>
            <a:endParaRPr lang="zh-CN" altLang="zh-CN" dirty="0"/>
          </a:p>
          <a:p>
            <a:pPr eaLnBrk="1" hangingPunct="1"/>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标题 1"/>
          <p:cNvSpPr>
            <a:spLocks noGrp="1"/>
          </p:cNvSpPr>
          <p:nvPr>
            <p:ph type="title"/>
          </p:nvPr>
        </p:nvSpPr>
        <p:spPr/>
        <p:txBody>
          <a:bodyPr vert="horz" wrap="square" lIns="91440" tIns="45720" rIns="91440" bIns="45720" anchor="b"/>
          <a:p>
            <a:r>
              <a:rPr lang="zh-CN" altLang="en-US" dirty="0"/>
              <a:t>sh10.sh清单</a:t>
            </a:r>
            <a:endParaRPr lang="zh-CN" altLang="en-US" dirty="0"/>
          </a:p>
        </p:txBody>
      </p:sp>
      <p:sp>
        <p:nvSpPr>
          <p:cNvPr id="133123" name="内容占位符 2"/>
          <p:cNvSpPr>
            <a:spLocks noGrp="1"/>
          </p:cNvSpPr>
          <p:nvPr>
            <p:ph idx="1"/>
          </p:nvPr>
        </p:nvSpPr>
        <p:spPr>
          <a:xfrm>
            <a:off x="348615" y="1874520"/>
            <a:ext cx="8606790" cy="4114800"/>
          </a:xfrm>
        </p:spPr>
        <p:txBody>
          <a:bodyPr vert="horz" wrap="square" lIns="91440" tIns="45720" rIns="91440" bIns="45720" anchor="t"/>
          <a:p>
            <a:r>
              <a:rPr lang="zh-CN" altLang="en-US" sz="2000" dirty="0"/>
              <a:t>#!/bin/sh</a:t>
            </a:r>
            <a:endParaRPr lang="zh-CN" altLang="en-US" sz="2000" dirty="0"/>
          </a:p>
          <a:p>
            <a:r>
              <a:rPr lang="zh-CN" altLang="en-US" sz="2000" dirty="0"/>
              <a:t>#函数：用于处理每个带有绝对路径的命令</a:t>
            </a:r>
            <a:endParaRPr lang="zh-CN" altLang="en-US" sz="2000" dirty="0"/>
          </a:p>
          <a:p>
            <a:r>
              <a:rPr lang="zh-CN" altLang="en-US" sz="2000" dirty="0"/>
              <a:t>do_copy() { </a:t>
            </a:r>
            <a:endParaRPr lang="zh-CN" altLang="en-US" sz="2000" dirty="0"/>
          </a:p>
          <a:p>
            <a:r>
              <a:rPr lang="zh-CN" altLang="en-US" sz="2000" dirty="0"/>
              <a:t>  dir=`dirname $2` 			#获得路径</a:t>
            </a:r>
            <a:endParaRPr lang="zh-CN" altLang="en-US" sz="2000" dirty="0"/>
          </a:p>
          <a:p>
            <a:r>
              <a:rPr lang="zh-CN" altLang="en-US" sz="2000" dirty="0"/>
              <a:t>  if [ "$dir" = '.' ]; then return 1; fi 	#若无路径</a:t>
            </a:r>
            <a:r>
              <a:rPr lang="en-US" altLang="zh-CN" sz="2000" dirty="0"/>
              <a:t>,</a:t>
            </a:r>
            <a:r>
              <a:rPr lang="zh-CN" altLang="en-US" sz="2000" dirty="0"/>
              <a:t>非所需</a:t>
            </a:r>
            <a:r>
              <a:rPr lang="en-US" altLang="zh-CN" sz="2000" dirty="0"/>
              <a:t>,</a:t>
            </a:r>
            <a:r>
              <a:rPr lang="zh-CN" altLang="en-US" sz="2000" dirty="0"/>
              <a:t>返回1</a:t>
            </a:r>
            <a:endParaRPr lang="zh-CN" altLang="en-US" sz="2000" dirty="0"/>
          </a:p>
          <a:p>
            <a:r>
              <a:rPr lang="zh-CN" altLang="en-US" sz="2000" dirty="0"/>
              <a:t>  mkdir -p $1$dir 2&gt;/dev/null  #在newroot下创建对应目录</a:t>
            </a:r>
            <a:endParaRPr lang="zh-CN" altLang="en-US" sz="2000" dirty="0"/>
          </a:p>
          <a:p>
            <a:r>
              <a:rPr lang="zh-CN" altLang="en-US" sz="2000" dirty="0"/>
              <a:t>  cp $2 $1$dir 2&gt;/dev/null 	#将原绝对路径中的文件复制到新建目录</a:t>
            </a:r>
            <a:endParaRPr lang="zh-CN" altLang="en-US" sz="2000" dirty="0"/>
          </a:p>
          <a:p>
            <a:r>
              <a:rPr lang="zh-CN" altLang="en-US" sz="2000" dirty="0"/>
              <a:t>  return $? 				#返回</a:t>
            </a:r>
            <a:endParaRPr lang="zh-CN" altLang="en-US" sz="2000" dirty="0"/>
          </a:p>
          <a:p>
            <a:r>
              <a:rPr lang="zh-CN" altLang="en-US" sz="2000" dirty="0"/>
              <a:t>}</a:t>
            </a:r>
            <a:endParaRPr lang="zh-CN" altLang="en-US" sz="2000" dirty="0"/>
          </a:p>
          <a:p>
            <a:r>
              <a:rPr lang="zh-CN" altLang="en-US" sz="2000" dirty="0"/>
              <a:t>#函数：显示用法信息</a:t>
            </a:r>
            <a:endParaRPr lang="zh-CN" altLang="en-US" sz="2000" dirty="0"/>
          </a:p>
          <a:p>
            <a:r>
              <a:rPr lang="zh-CN" altLang="en-US" sz="2000" dirty="0"/>
              <a:t>Usage( ) { echo -e "$1\nUsage:\n $0 NewRoot cmd1  …"; }</a:t>
            </a:r>
            <a:endParaRPr lang="zh-CN" altLang="en-US" sz="20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标题 1"/>
          <p:cNvSpPr>
            <a:spLocks noGrp="1"/>
          </p:cNvSpPr>
          <p:nvPr>
            <p:ph type="title"/>
          </p:nvPr>
        </p:nvSpPr>
        <p:spPr/>
        <p:txBody>
          <a:bodyPr vert="horz" wrap="square" lIns="91440" tIns="45720" rIns="91440" bIns="45720" anchor="b"/>
          <a:p>
            <a:r>
              <a:rPr lang="zh-CN" altLang="en-US" dirty="0"/>
              <a:t>sh10.sh清单（续）</a:t>
            </a:r>
            <a:endParaRPr lang="zh-CN" altLang="en-US" dirty="0"/>
          </a:p>
        </p:txBody>
      </p:sp>
      <p:sp>
        <p:nvSpPr>
          <p:cNvPr id="134147" name="内容占位符 2"/>
          <p:cNvSpPr>
            <a:spLocks noGrp="1"/>
          </p:cNvSpPr>
          <p:nvPr>
            <p:ph idx="1"/>
          </p:nvPr>
        </p:nvSpPr>
        <p:spPr>
          <a:xfrm>
            <a:off x="802005" y="2018030"/>
            <a:ext cx="8153400" cy="4114800"/>
          </a:xfrm>
        </p:spPr>
        <p:txBody>
          <a:bodyPr vert="horz" wrap="square" lIns="91440" tIns="45720" rIns="91440" bIns="45720" anchor="t"/>
          <a:p>
            <a:r>
              <a:rPr lang="zh-CN" altLang="en-US" sz="2400" dirty="0"/>
              <a:t>#主程序</a:t>
            </a:r>
            <a:endParaRPr lang="zh-CN" altLang="en-US" sz="2400" dirty="0"/>
          </a:p>
          <a:p>
            <a:r>
              <a:rPr lang="zh-CN" altLang="en-US" sz="2400" dirty="0"/>
              <a:t>#检查有无newroot指定，若无则退出</a:t>
            </a:r>
            <a:endParaRPr lang="zh-CN" altLang="en-US" sz="2400" dirty="0"/>
          </a:p>
          <a:p>
            <a:r>
              <a:rPr lang="zh-CN" altLang="en-US" sz="2400" dirty="0"/>
              <a:t>if [ $# -eq 0 ]; then Usage "No path assigned!"; exit 1; else path=$1; fi</a:t>
            </a:r>
            <a:endParaRPr lang="zh-CN" altLang="en-US" sz="2400" dirty="0"/>
          </a:p>
          <a:p>
            <a:r>
              <a:rPr lang="zh-CN" altLang="en-US" sz="2400" dirty="0"/>
              <a:t>shift  #命令参数前移一位。原第2个为需要处理的命令</a:t>
            </a:r>
            <a:endParaRPr lang="zh-CN" altLang="en-US" sz="2400" dirty="0"/>
          </a:p>
          <a:p>
            <a:r>
              <a:rPr lang="zh-CN" altLang="en-US" sz="2400" dirty="0"/>
              <a:t>#检查有无命令，若无则退出，但可有多个</a:t>
            </a:r>
            <a:endParaRPr lang="zh-CN" altLang="en-US" sz="2400" dirty="0"/>
          </a:p>
          <a:p>
            <a:r>
              <a:rPr lang="zh-CN" altLang="en-US" sz="2400" dirty="0"/>
              <a:t>if [ $# -eq 0 ]; then Usage "No cmds assigned!"; exit 2; fi</a:t>
            </a:r>
            <a:endParaRPr lang="zh-CN" altLang="en-US" sz="2400" dirty="0"/>
          </a:p>
          <a:p>
            <a:r>
              <a:rPr lang="zh-CN" altLang="en-US" sz="2400" dirty="0"/>
              <a:t>mkdir -p $path 2&gt;/dev/null 	#创建newroot</a:t>
            </a:r>
            <a:endParaRPr lang="zh-CN" altLang="en-US" sz="24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标题 1"/>
          <p:cNvSpPr>
            <a:spLocks noGrp="1"/>
          </p:cNvSpPr>
          <p:nvPr>
            <p:ph type="title"/>
          </p:nvPr>
        </p:nvSpPr>
        <p:spPr/>
        <p:txBody>
          <a:bodyPr vert="horz" wrap="square" lIns="91440" tIns="45720" rIns="91440" bIns="45720" anchor="b"/>
          <a:p>
            <a:r>
              <a:rPr lang="zh-CN" altLang="en-US" dirty="0">
                <a:sym typeface="宋体" panose="02010600030101010101" pitchFamily="2" charset="-122"/>
              </a:rPr>
              <a:t>sh10.sh清单（续）</a:t>
            </a:r>
            <a:endParaRPr lang="zh-CN" altLang="en-US" dirty="0"/>
          </a:p>
        </p:txBody>
      </p:sp>
      <p:sp>
        <p:nvSpPr>
          <p:cNvPr id="135171" name="内容占位符 2"/>
          <p:cNvSpPr>
            <a:spLocks noGrp="1"/>
          </p:cNvSpPr>
          <p:nvPr>
            <p:ph idx="1"/>
          </p:nvPr>
        </p:nvSpPr>
        <p:spPr>
          <a:xfrm>
            <a:off x="772795" y="1659255"/>
            <a:ext cx="8182610" cy="4114800"/>
          </a:xfrm>
        </p:spPr>
        <p:txBody>
          <a:bodyPr vert="horz" wrap="square" lIns="91440" tIns="45720" rIns="91440" bIns="45720" anchor="t"/>
          <a:p>
            <a:r>
              <a:rPr lang="zh-CN" altLang="en-US" sz="1800" dirty="0"/>
              <a:t>while true; do 		</a:t>
            </a:r>
            <a:r>
              <a:rPr lang="en-US" altLang="zh-CN" sz="1800" dirty="0"/>
              <a:t>	</a:t>
            </a:r>
            <a:r>
              <a:rPr lang="zh-CN" altLang="en-US" sz="1800" dirty="0"/>
              <a:t>#循环依次处理每一个命令</a:t>
            </a:r>
            <a:endParaRPr lang="zh-CN" altLang="en-US" sz="1800" dirty="0"/>
          </a:p>
          <a:p>
            <a:r>
              <a:rPr lang="zh-CN" altLang="en-US" sz="1800" dirty="0"/>
              <a:t>  if [ $# -eq 0 ]; then break; else cmd=$1; fi 	#0表示完毕</a:t>
            </a:r>
            <a:endParaRPr lang="zh-CN" altLang="en-US" sz="1800" dirty="0"/>
          </a:p>
          <a:p>
            <a:r>
              <a:rPr lang="zh-CN" altLang="en-US" sz="1800" dirty="0"/>
              <a:t>  cmd=`which $cmd` 	</a:t>
            </a:r>
            <a:r>
              <a:rPr lang="en-US" altLang="zh-CN" sz="1800" dirty="0"/>
              <a:t>	</a:t>
            </a:r>
            <a:r>
              <a:rPr lang="zh-CN" altLang="en-US" sz="1800" dirty="0"/>
              <a:t>#查找命令在原系统中的位置</a:t>
            </a:r>
            <a:endParaRPr lang="zh-CN" altLang="en-US" sz="1800" dirty="0"/>
          </a:p>
          <a:p>
            <a:r>
              <a:rPr lang="zh-CN" altLang="en-US" sz="1800" dirty="0"/>
              <a:t>  if [ $? -ne 0 ];then shift; continue; fi 	#若出错，则一下个</a:t>
            </a:r>
            <a:endParaRPr lang="zh-CN" altLang="en-US" sz="1800" dirty="0"/>
          </a:p>
          <a:p>
            <a:r>
              <a:rPr lang="zh-CN" altLang="en-US" sz="1800" dirty="0"/>
              <a:t>  echo $cmd 			#显示正在处理的命令</a:t>
            </a:r>
            <a:endParaRPr lang="zh-CN" altLang="en-US" sz="1800" dirty="0"/>
          </a:p>
          <a:p>
            <a:r>
              <a:rPr lang="zh-CN" altLang="en-US" sz="1800" dirty="0"/>
              <a:t>  do_copy $path $cmd 	#处理命令本身</a:t>
            </a:r>
            <a:endParaRPr lang="zh-CN" altLang="en-US" sz="1800" dirty="0"/>
          </a:p>
          <a:p>
            <a:r>
              <a:rPr lang="zh-CN" altLang="en-US" sz="1800" dirty="0"/>
              <a:t>  dep=`ldd $cmd`; 		#获取命令依赖动态链接库</a:t>
            </a:r>
            <a:endParaRPr lang="zh-CN" altLang="en-US" sz="1800" dirty="0"/>
          </a:p>
          <a:p>
            <a:r>
              <a:rPr lang="zh-CN" altLang="en-US" sz="1800" dirty="0"/>
              <a:t>  if [ $? -ne 0 ];then shift; continue; fi  #出错或无，则继续下一个</a:t>
            </a:r>
            <a:endParaRPr lang="zh-CN" altLang="en-US" sz="1800" dirty="0"/>
          </a:p>
          <a:p>
            <a:r>
              <a:rPr lang="zh-CN" altLang="en-US" sz="1800" dirty="0"/>
              <a:t>  for x in $dep;do 		#处理每个依赖的动态链接库</a:t>
            </a:r>
            <a:endParaRPr lang="zh-CN" altLang="en-US" sz="1800" dirty="0"/>
          </a:p>
          <a:p>
            <a:r>
              <a:rPr lang="zh-CN" altLang="en-US" sz="1800" dirty="0"/>
              <a:t>	echo $x|grep -q ':';</a:t>
            </a:r>
            <a:endParaRPr lang="zh-CN" altLang="en-US" sz="1800" dirty="0"/>
          </a:p>
          <a:p>
            <a:r>
              <a:rPr lang="zh-CN" altLang="en-US" sz="1800" dirty="0"/>
              <a:t>	if [ $? -eq 0 ]; then continue; fi 	#命令本身(已处理过不再处理)</a:t>
            </a:r>
            <a:endParaRPr lang="zh-CN" altLang="en-US" sz="1800" dirty="0"/>
          </a:p>
          <a:p>
            <a:r>
              <a:rPr lang="zh-CN" altLang="en-US" sz="1800" dirty="0"/>
              <a:t>	do_copy $path $x 	#处理依赖的动态库</a:t>
            </a:r>
            <a:endParaRPr lang="zh-CN" altLang="en-US" sz="1800" dirty="0"/>
          </a:p>
          <a:p>
            <a:r>
              <a:rPr lang="zh-CN" altLang="en-US" sz="1800" dirty="0"/>
              <a:t>  done</a:t>
            </a:r>
            <a:endParaRPr lang="zh-CN" altLang="en-US" sz="1800" dirty="0"/>
          </a:p>
          <a:p>
            <a:r>
              <a:rPr lang="zh-CN" altLang="en-US" sz="1800" dirty="0"/>
              <a:t>  shift 			#下一个命令</a:t>
            </a:r>
            <a:endParaRPr lang="zh-CN" altLang="en-US" sz="1800" dirty="0"/>
          </a:p>
          <a:p>
            <a:r>
              <a:rPr lang="zh-CN" altLang="en-US" sz="1800" dirty="0"/>
              <a:t>done</a:t>
            </a:r>
            <a:endParaRPr lang="zh-CN" altLang="en-US" sz="18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标题 1"/>
          <p:cNvSpPr>
            <a:spLocks noGrp="1"/>
          </p:cNvSpPr>
          <p:nvPr>
            <p:ph type="title"/>
          </p:nvPr>
        </p:nvSpPr>
        <p:spPr/>
        <p:txBody>
          <a:bodyPr vert="horz" wrap="square" lIns="91440" tIns="45720" rIns="91440" bIns="45720" anchor="b"/>
          <a:p>
            <a:r>
              <a:rPr lang="zh-CN" altLang="en-US" dirty="0">
                <a:sym typeface="宋体" panose="02010600030101010101" pitchFamily="2" charset="-122"/>
              </a:rPr>
              <a:t>sh10.sh的使用</a:t>
            </a:r>
            <a:endParaRPr lang="zh-CN" altLang="en-US" dirty="0"/>
          </a:p>
        </p:txBody>
      </p:sp>
      <p:sp>
        <p:nvSpPr>
          <p:cNvPr id="136195" name="内容占位符 2"/>
          <p:cNvSpPr>
            <a:spLocks noGrp="1"/>
          </p:cNvSpPr>
          <p:nvPr>
            <p:ph idx="1"/>
          </p:nvPr>
        </p:nvSpPr>
        <p:spPr>
          <a:xfrm>
            <a:off x="1182688" y="1874838"/>
            <a:ext cx="7772400" cy="4114800"/>
          </a:xfrm>
        </p:spPr>
        <p:txBody>
          <a:bodyPr vert="horz" wrap="square" lIns="91440" tIns="45720" rIns="91440" bIns="45720" anchor="t"/>
          <a:p>
            <a:r>
              <a:rPr lang="en-US" altLang="zh-CN" sz="2400" dirty="0"/>
              <a:t># chmod +x </a:t>
            </a:r>
            <a:r>
              <a:rPr lang="zh-CN" altLang="en-US" sz="2400" dirty="0">
                <a:sym typeface="宋体" panose="02010600030101010101" pitchFamily="2" charset="-122"/>
              </a:rPr>
              <a:t>sh10.sh   </a:t>
            </a:r>
            <a:r>
              <a:rPr lang="en-US" altLang="zh-CN" sz="2400" dirty="0">
                <a:sym typeface="宋体" panose="02010600030101010101" pitchFamily="2" charset="-122"/>
              </a:rPr>
              <a:t># </a:t>
            </a:r>
            <a:r>
              <a:rPr lang="zh-CN" altLang="en-US" sz="2400" dirty="0">
                <a:sym typeface="宋体" panose="02010600030101010101" pitchFamily="2" charset="-122"/>
              </a:rPr>
              <a:t>添加执行权</a:t>
            </a:r>
            <a:endParaRPr lang="zh-CN" altLang="en-US" sz="2400" dirty="0">
              <a:sym typeface="宋体" panose="02010600030101010101" pitchFamily="2" charset="-122"/>
            </a:endParaRPr>
          </a:p>
          <a:p>
            <a:r>
              <a:rPr lang="en-US" altLang="zh-CN" sz="2400" dirty="0"/>
              <a:t># ./</a:t>
            </a:r>
            <a:r>
              <a:rPr lang="zh-CN" altLang="en-US" sz="2400" dirty="0">
                <a:sym typeface="宋体" panose="02010600030101010101" pitchFamily="2" charset="-122"/>
              </a:rPr>
              <a:t>sh10.sh </a:t>
            </a:r>
            <a:r>
              <a:rPr lang="en-US" altLang="zh-CN" sz="2400" dirty="0">
                <a:sym typeface="宋体" panose="02010600030101010101" pitchFamily="2" charset="-122"/>
              </a:rPr>
              <a:t>nroot $SHELL date # </a:t>
            </a:r>
            <a:r>
              <a:rPr lang="zh-CN" altLang="en-US" sz="2400" dirty="0">
                <a:sym typeface="宋体" panose="02010600030101010101" pitchFamily="2" charset="-122"/>
              </a:rPr>
              <a:t>为</a:t>
            </a:r>
            <a:r>
              <a:rPr lang="en-US" altLang="zh-CN" sz="2400" dirty="0">
                <a:sym typeface="宋体" panose="02010600030101010101" pitchFamily="2" charset="-122"/>
              </a:rPr>
              <a:t>$SHELL date</a:t>
            </a:r>
            <a:r>
              <a:rPr lang="zh-CN" altLang="en-US" sz="2400" dirty="0">
                <a:sym typeface="宋体" panose="02010600030101010101" pitchFamily="2" charset="-122"/>
              </a:rPr>
              <a:t>准备</a:t>
            </a:r>
            <a:endParaRPr lang="zh-CN" altLang="en-US" sz="2400" dirty="0">
              <a:sym typeface="宋体" panose="02010600030101010101" pitchFamily="2" charset="-122"/>
            </a:endParaRPr>
          </a:p>
          <a:p>
            <a:r>
              <a:rPr lang="en-US" altLang="zh-CN" sz="2400" dirty="0">
                <a:sym typeface="宋体" panose="02010600030101010101" pitchFamily="2" charset="-122"/>
              </a:rPr>
              <a:t># chroot nroot 	# </a:t>
            </a:r>
            <a:r>
              <a:rPr lang="zh-CN" altLang="en-US" sz="2400" dirty="0">
                <a:sym typeface="宋体" panose="02010600030101010101" pitchFamily="2" charset="-122"/>
              </a:rPr>
              <a:t>执行</a:t>
            </a:r>
            <a:r>
              <a:rPr lang="en-US" altLang="zh-CN" sz="2400" dirty="0">
                <a:sym typeface="宋体" panose="02010600030101010101" pitchFamily="2" charset="-122"/>
              </a:rPr>
              <a:t>chroot</a:t>
            </a:r>
            <a:endParaRPr lang="en-US" altLang="zh-CN" sz="2400" dirty="0">
              <a:sym typeface="宋体" panose="02010600030101010101" pitchFamily="2" charset="-122"/>
            </a:endParaRPr>
          </a:p>
          <a:p>
            <a:r>
              <a:rPr lang="en-US" altLang="zh-CN" sz="2400" dirty="0">
                <a:sym typeface="宋体" panose="02010600030101010101" pitchFamily="2" charset="-122"/>
              </a:rPr>
              <a:t>bash-4.3#  	# </a:t>
            </a:r>
            <a:r>
              <a:rPr lang="zh-CN" altLang="en-US" sz="2400" dirty="0">
                <a:sym typeface="宋体" panose="02010600030101010101" pitchFamily="2" charset="-122"/>
              </a:rPr>
              <a:t>已经进入</a:t>
            </a:r>
            <a:r>
              <a:rPr lang="en-US" altLang="zh-CN" sz="2400" dirty="0">
                <a:sym typeface="宋体" panose="02010600030101010101" pitchFamily="2" charset="-122"/>
              </a:rPr>
              <a:t>chroot</a:t>
            </a:r>
            <a:endParaRPr lang="en-US" altLang="zh-CN" sz="2400" dirty="0">
              <a:sym typeface="宋体" panose="02010600030101010101" pitchFamily="2" charset="-122"/>
            </a:endParaRPr>
          </a:p>
          <a:p>
            <a:r>
              <a:rPr lang="en-US" altLang="zh-CN" sz="2400" dirty="0">
                <a:sym typeface="宋体" panose="02010600030101010101" pitchFamily="2" charset="-122"/>
              </a:rPr>
              <a:t>bash-4.3#  date	# </a:t>
            </a:r>
            <a:r>
              <a:rPr lang="zh-CN" altLang="en-US" sz="2400" dirty="0">
                <a:sym typeface="宋体" panose="02010600030101010101" pitchFamily="2" charset="-122"/>
              </a:rPr>
              <a:t>执行</a:t>
            </a:r>
            <a:r>
              <a:rPr lang="en-US" altLang="zh-CN" sz="2400" dirty="0">
                <a:sym typeface="宋体" panose="02010600030101010101" pitchFamily="2" charset="-122"/>
              </a:rPr>
              <a:t>date</a:t>
            </a:r>
            <a:endParaRPr lang="en-US" altLang="zh-CN" sz="2400" dirty="0">
              <a:sym typeface="宋体" panose="02010600030101010101" pitchFamily="2" charset="-122"/>
            </a:endParaRPr>
          </a:p>
          <a:p>
            <a:pPr lvl="1"/>
            <a:r>
              <a:rPr lang="en-US" altLang="zh-CN" sz="2100" dirty="0">
                <a:sym typeface="宋体" panose="02010600030101010101" pitchFamily="2" charset="-122"/>
              </a:rPr>
              <a:t>Sun Feb 18 03:07:27 UTC 2018 # date</a:t>
            </a:r>
            <a:r>
              <a:rPr lang="zh-CN" altLang="en-US" sz="2100" dirty="0">
                <a:sym typeface="宋体" panose="02010600030101010101" pitchFamily="2" charset="-122"/>
              </a:rPr>
              <a:t>的结果</a:t>
            </a:r>
            <a:endParaRPr lang="zh-CN" altLang="en-US" sz="2100" dirty="0">
              <a:sym typeface="宋体" panose="02010600030101010101" pitchFamily="2" charset="-122"/>
            </a:endParaRPr>
          </a:p>
          <a:p>
            <a:r>
              <a:rPr lang="en-US" altLang="zh-CN" sz="2400" dirty="0">
                <a:sym typeface="宋体" panose="02010600030101010101" pitchFamily="2" charset="-122"/>
              </a:rPr>
              <a:t>bash-4.3# ls	# </a:t>
            </a:r>
            <a:r>
              <a:rPr lang="zh-CN" altLang="en-US" sz="2400" dirty="0">
                <a:sym typeface="宋体" panose="02010600030101010101" pitchFamily="2" charset="-122"/>
              </a:rPr>
              <a:t>执行</a:t>
            </a:r>
            <a:r>
              <a:rPr lang="en-US" altLang="zh-CN" sz="2400" dirty="0">
                <a:sym typeface="宋体" panose="02010600030101010101" pitchFamily="2" charset="-122"/>
              </a:rPr>
              <a:t>ls</a:t>
            </a:r>
            <a:r>
              <a:rPr lang="zh-CN" altLang="en-US" sz="2400" dirty="0">
                <a:sym typeface="宋体" panose="02010600030101010101" pitchFamily="2" charset="-122"/>
              </a:rPr>
              <a:t>：失败。原因是没有准备</a:t>
            </a:r>
            <a:endParaRPr lang="zh-CN" altLang="en-US" sz="2400" dirty="0">
              <a:sym typeface="宋体" panose="02010600030101010101" pitchFamily="2" charset="-122"/>
            </a:endParaRPr>
          </a:p>
          <a:p>
            <a:pPr lvl="1"/>
            <a:r>
              <a:rPr lang="en-US" altLang="zh-CN" sz="2100" dirty="0">
                <a:sym typeface="宋体" panose="02010600030101010101" pitchFamily="2" charset="-122"/>
              </a:rPr>
              <a:t>bash: ls: command not found # ls</a:t>
            </a:r>
            <a:r>
              <a:rPr lang="zh-CN" altLang="en-US" sz="2100" dirty="0">
                <a:sym typeface="宋体" panose="02010600030101010101" pitchFamily="2" charset="-122"/>
              </a:rPr>
              <a:t>错误信息</a:t>
            </a:r>
            <a:endParaRPr lang="zh-CN" altLang="en-US" sz="2100" dirty="0">
              <a:sym typeface="宋体" panose="02010600030101010101" pitchFamily="2" charset="-122"/>
            </a:endParaRPr>
          </a:p>
          <a:p>
            <a:r>
              <a:rPr lang="zh-CN" altLang="en-US" sz="2400" dirty="0">
                <a:sym typeface="宋体" panose="02010600030101010101" pitchFamily="2" charset="-122"/>
              </a:rPr>
              <a:t>按</a:t>
            </a:r>
            <a:r>
              <a:rPr lang="en-US" altLang="zh-CN" sz="2400" dirty="0">
                <a:sym typeface="宋体" panose="02010600030101010101" pitchFamily="2" charset="-122"/>
              </a:rPr>
              <a:t>^D</a:t>
            </a:r>
            <a:r>
              <a:rPr lang="zh-CN" altLang="en-US" sz="2400" dirty="0">
                <a:sym typeface="宋体" panose="02010600030101010101" pitchFamily="2" charset="-122"/>
              </a:rPr>
              <a:t>退出</a:t>
            </a:r>
            <a:r>
              <a:rPr lang="en-US" altLang="zh-CN" sz="2400" dirty="0">
                <a:sym typeface="宋体" panose="02010600030101010101" pitchFamily="2" charset="-122"/>
              </a:rPr>
              <a:t>chroot</a:t>
            </a:r>
            <a:r>
              <a:rPr lang="zh-CN" altLang="en-US" sz="2400" dirty="0">
                <a:sym typeface="宋体" panose="02010600030101010101" pitchFamily="2" charset="-122"/>
              </a:rPr>
              <a:t>，重新处理</a:t>
            </a:r>
            <a:r>
              <a:rPr lang="en-US" altLang="zh-CN" sz="2400" dirty="0">
                <a:sym typeface="宋体" panose="02010600030101010101" pitchFamily="2" charset="-122"/>
              </a:rPr>
              <a:t>ls</a:t>
            </a:r>
            <a:endParaRPr lang="en-US" altLang="zh-CN" sz="2400" dirty="0">
              <a:sym typeface="宋体" panose="02010600030101010101" pitchFamily="2" charset="-122"/>
            </a:endParaRPr>
          </a:p>
          <a:p>
            <a:r>
              <a:rPr lang="en-US" altLang="zh-CN" sz="2400" dirty="0"/>
              <a:t>./</a:t>
            </a:r>
            <a:r>
              <a:rPr lang="zh-CN" altLang="en-US" sz="2400" dirty="0">
                <a:sym typeface="宋体" panose="02010600030101010101" pitchFamily="2" charset="-122"/>
              </a:rPr>
              <a:t>sh10.sh </a:t>
            </a:r>
            <a:r>
              <a:rPr lang="en-US" altLang="zh-CN" sz="2400" dirty="0">
                <a:sym typeface="宋体" panose="02010600030101010101" pitchFamily="2" charset="-122"/>
              </a:rPr>
              <a:t>nroot  ls # </a:t>
            </a:r>
            <a:r>
              <a:rPr lang="zh-CN" altLang="en-US" sz="2400" dirty="0">
                <a:sym typeface="宋体" panose="02010600030101010101" pitchFamily="2" charset="-122"/>
              </a:rPr>
              <a:t>为</a:t>
            </a:r>
            <a:r>
              <a:rPr lang="en-US" altLang="zh-CN" sz="2400" dirty="0">
                <a:sym typeface="宋体" panose="02010600030101010101" pitchFamily="2" charset="-122"/>
              </a:rPr>
              <a:t>ls</a:t>
            </a:r>
            <a:r>
              <a:rPr lang="zh-CN" altLang="en-US" sz="2400" dirty="0">
                <a:sym typeface="宋体" panose="02010600030101010101" pitchFamily="2" charset="-122"/>
              </a:rPr>
              <a:t>准备。</a:t>
            </a:r>
            <a:endParaRPr lang="zh-CN" altLang="en-US" sz="2400" dirty="0">
              <a:sym typeface="宋体" panose="02010600030101010101" pitchFamily="2" charset="-122"/>
            </a:endParaRPr>
          </a:p>
          <a:p>
            <a:r>
              <a:rPr lang="zh-CN" altLang="en-US" sz="2400" dirty="0">
                <a:sym typeface="宋体" panose="02010600030101010101" pitchFamily="2" charset="-122"/>
              </a:rPr>
              <a:t>之后就可以在</a:t>
            </a:r>
            <a:r>
              <a:rPr lang="en-US" altLang="zh-CN" sz="2400" dirty="0">
                <a:sym typeface="宋体" panose="02010600030101010101" pitchFamily="2" charset="-122"/>
              </a:rPr>
              <a:t>chroot</a:t>
            </a:r>
            <a:r>
              <a:rPr lang="zh-CN" altLang="en-US" sz="2400" dirty="0">
                <a:sym typeface="宋体" panose="02010600030101010101" pitchFamily="2" charset="-122"/>
              </a:rPr>
              <a:t>方式下执行</a:t>
            </a:r>
            <a:r>
              <a:rPr lang="en-US" altLang="zh-CN" sz="2400" dirty="0">
                <a:sym typeface="宋体" panose="02010600030101010101" pitchFamily="2" charset="-122"/>
              </a:rPr>
              <a:t>ls</a:t>
            </a:r>
            <a:r>
              <a:rPr lang="zh-CN" altLang="en-US" sz="2400" dirty="0">
                <a:sym typeface="宋体" panose="02010600030101010101" pitchFamily="2" charset="-122"/>
              </a:rPr>
              <a:t>了</a:t>
            </a:r>
            <a:endParaRPr lang="zh-CN" altLang="en-US" sz="2400" dirty="0">
              <a:sym typeface="宋体"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
          <p:cNvSpPr>
            <a:spLocks noGrp="1"/>
          </p:cNvSpPr>
          <p:nvPr>
            <p:ph type="title"/>
          </p:nvPr>
        </p:nvSpPr>
        <p:spPr/>
        <p:txBody>
          <a:bodyPr vert="horz" wrap="square" lIns="91440" tIns="45720" rIns="91440" bIns="45720" anchor="b"/>
          <a:p>
            <a:r>
              <a:rPr lang="zh-CN" altLang="en-US" dirty="0"/>
              <a:t>（3）示例3 </a:t>
            </a:r>
            <a:endParaRPr lang="zh-CN" altLang="en-US" dirty="0"/>
          </a:p>
        </p:txBody>
      </p:sp>
      <p:sp>
        <p:nvSpPr>
          <p:cNvPr id="137219" name="内容占位符 2"/>
          <p:cNvSpPr>
            <a:spLocks noGrp="1"/>
          </p:cNvSpPr>
          <p:nvPr>
            <p:ph idx="1"/>
          </p:nvPr>
        </p:nvSpPr>
        <p:spPr>
          <a:xfrm>
            <a:off x="699770" y="1871980"/>
            <a:ext cx="8255635" cy="4260850"/>
          </a:xfrm>
        </p:spPr>
        <p:txBody>
          <a:bodyPr vert="horz" wrap="square" lIns="91440" tIns="45720" rIns="91440" bIns="45720" anchor="t"/>
          <a:p>
            <a:r>
              <a:rPr lang="zh-CN" altLang="en-US" sz="2400" dirty="0"/>
              <a:t>向系统中有效用户发信息：已登录者发信息，未登录者发邮件</a:t>
            </a:r>
            <a:endParaRPr lang="zh-CN" altLang="en-US" sz="2400" dirty="0"/>
          </a:p>
          <a:p>
            <a:r>
              <a:rPr lang="zh-CN" altLang="en-US" sz="2400" dirty="0"/>
              <a:t>编写shell程序，实现向系统中的有效用户发消息。要求：</a:t>
            </a:r>
            <a:endParaRPr lang="zh-CN" altLang="en-US" sz="2400" dirty="0"/>
          </a:p>
          <a:p>
            <a:r>
              <a:rPr lang="zh-CN" altLang="en-US" sz="2400" dirty="0"/>
              <a:t>① 程序至少要有1个参数为要发的信息内容；</a:t>
            </a:r>
            <a:endParaRPr lang="zh-CN" altLang="en-US" sz="2400" dirty="0"/>
          </a:p>
          <a:p>
            <a:r>
              <a:rPr lang="zh-CN" altLang="en-US" sz="2400" dirty="0"/>
              <a:t>② 若用户已经登录，则将信息直接写到用户终端上；否则将信息以邮件形式发给用户，邮件题目为“Hello $uname”。</a:t>
            </a:r>
            <a:endParaRPr lang="zh-CN" altLang="en-US" sz="2400" dirty="0"/>
          </a:p>
          <a:p>
            <a:r>
              <a:rPr lang="zh-CN" altLang="en-US" sz="2400" dirty="0"/>
              <a:t>说明：这里的有效用户指的是系统中已经存在且是可登录者（即非伪用户），主要表现为登录shell为nologin或false等。</a:t>
            </a:r>
            <a:endParaRPr lang="zh-CN" altLang="en-US" sz="24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标题 1"/>
          <p:cNvSpPr>
            <a:spLocks noGrp="1"/>
          </p:cNvSpPr>
          <p:nvPr>
            <p:ph type="title"/>
          </p:nvPr>
        </p:nvSpPr>
        <p:spPr/>
        <p:txBody>
          <a:bodyPr vert="horz" wrap="square" lIns="91440" tIns="45720" rIns="91440" bIns="45720" anchor="b"/>
          <a:p>
            <a:r>
              <a:rPr lang="zh-CN" altLang="en-US" dirty="0"/>
              <a:t>sh11.sh代码清单</a:t>
            </a:r>
            <a:endParaRPr lang="zh-CN" altLang="en-US" dirty="0"/>
          </a:p>
        </p:txBody>
      </p:sp>
      <p:sp>
        <p:nvSpPr>
          <p:cNvPr id="138243" name="内容占位符 2"/>
          <p:cNvSpPr>
            <a:spLocks noGrp="1"/>
          </p:cNvSpPr>
          <p:nvPr>
            <p:ph idx="1"/>
          </p:nvPr>
        </p:nvSpPr>
        <p:spPr>
          <a:xfrm>
            <a:off x="537845" y="1843405"/>
            <a:ext cx="8417560" cy="4289425"/>
          </a:xfrm>
        </p:spPr>
        <p:txBody>
          <a:bodyPr vert="horz" wrap="square" lIns="91440" tIns="45720" rIns="91440" bIns="45720" anchor="t"/>
          <a:p>
            <a:r>
              <a:rPr lang="zh-CN" altLang="en-US" sz="2000" dirty="0"/>
              <a:t>#!/bin/sh</a:t>
            </a:r>
            <a:endParaRPr lang="zh-CN" altLang="en-US" sz="2000" dirty="0"/>
          </a:p>
          <a:p>
            <a:r>
              <a:rPr lang="zh-CN" altLang="en-US" sz="2000" dirty="0"/>
              <a:t>if [ $# -lt 1 ]; then 	#如果不带有参数，则显示用法后返回1</a:t>
            </a:r>
            <a:endParaRPr lang="zh-CN" altLang="en-US" sz="2000" dirty="0"/>
          </a:p>
          <a:p>
            <a:r>
              <a:rPr lang="zh-CN" altLang="en-US" sz="2000" dirty="0"/>
              <a:t>  echo -e "Usage:\n$0 Text_to_Send"; exit 1;</a:t>
            </a:r>
            <a:endParaRPr lang="zh-CN" altLang="en-US" sz="2000" dirty="0"/>
          </a:p>
          <a:p>
            <a:r>
              <a:rPr lang="zh-CN" altLang="en-US" sz="2000" dirty="0"/>
              <a:t>fi</a:t>
            </a:r>
            <a:endParaRPr lang="zh-CN" altLang="en-US" sz="2000" dirty="0"/>
          </a:p>
          <a:p>
            <a:r>
              <a:rPr lang="zh-CN" altLang="en-US" sz="2000" dirty="0"/>
              <a:t>#查找所有有效用户名，并存入users变量</a:t>
            </a:r>
            <a:endParaRPr lang="zh-CN" altLang="en-US" sz="2000" dirty="0"/>
          </a:p>
          <a:p>
            <a:r>
              <a:rPr lang="zh-CN" altLang="en-US" sz="2000" dirty="0"/>
              <a:t>users=`grep -E -v '(/nologin)|(/false)$' /etc/passwd | awk -F: '{ print $1 }'`</a:t>
            </a:r>
            <a:endParaRPr lang="zh-CN" altLang="en-US" sz="2000" dirty="0"/>
          </a:p>
          <a:p>
            <a:r>
              <a:rPr lang="zh-CN" altLang="en-US" sz="2000" dirty="0"/>
              <a:t>for u in $users; do</a:t>
            </a:r>
            <a:endParaRPr lang="zh-CN" altLang="en-US" sz="2000" dirty="0"/>
          </a:p>
          <a:p>
            <a:r>
              <a:rPr lang="zh-CN" altLang="en-US" sz="2000" dirty="0"/>
              <a:t>  if [ "$u" = `whoami` ]; then continue; fi 	#自己，不发</a:t>
            </a:r>
            <a:endParaRPr lang="zh-CN" altLang="en-US" sz="2000" dirty="0"/>
          </a:p>
          <a:p>
            <a:r>
              <a:rPr lang="zh-CN" altLang="en-US" sz="2000" dirty="0"/>
              <a:t>  echo "$*" | { write $u &amp;&gt;/dev/null || mail -s "Hello $u " $u; } #写</a:t>
            </a:r>
            <a:endParaRPr lang="zh-CN" altLang="en-US" sz="2000" dirty="0"/>
          </a:p>
          <a:p>
            <a:r>
              <a:rPr lang="zh-CN" altLang="en-US" sz="2000" dirty="0"/>
              <a:t>done</a:t>
            </a:r>
            <a:endParaRPr lang="zh-CN" altLang="en-US" sz="20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标题 1"/>
          <p:cNvSpPr>
            <a:spLocks noGrp="1"/>
          </p:cNvSpPr>
          <p:nvPr>
            <p:ph type="title"/>
          </p:nvPr>
        </p:nvSpPr>
        <p:spPr/>
        <p:txBody>
          <a:bodyPr vert="horz" wrap="square" lIns="91440" tIns="45720" rIns="91440" bIns="45720" anchor="b"/>
          <a:p>
            <a:r>
              <a:rPr lang="zh-CN" altLang="en-US" dirty="0"/>
              <a:t>sh11.sh脚本程序的关键部分</a:t>
            </a:r>
            <a:endParaRPr lang="zh-CN" altLang="en-US" dirty="0"/>
          </a:p>
        </p:txBody>
      </p:sp>
      <p:sp>
        <p:nvSpPr>
          <p:cNvPr id="139267" name="内容占位符 2"/>
          <p:cNvSpPr>
            <a:spLocks noGrp="1"/>
          </p:cNvSpPr>
          <p:nvPr>
            <p:ph idx="1"/>
          </p:nvPr>
        </p:nvSpPr>
        <p:spPr>
          <a:xfrm>
            <a:off x="553720" y="1885950"/>
            <a:ext cx="8401685" cy="4246880"/>
          </a:xfrm>
        </p:spPr>
        <p:txBody>
          <a:bodyPr vert="horz" wrap="square" lIns="91440" tIns="45720" rIns="91440" bIns="45720" anchor="t"/>
          <a:p>
            <a:r>
              <a:rPr lang="zh-CN" altLang="en-US" sz="2400" dirty="0"/>
              <a:t>脚本程序的关键部分是：</a:t>
            </a:r>
            <a:endParaRPr lang="zh-CN" altLang="en-US" sz="2400" dirty="0"/>
          </a:p>
          <a:p>
            <a:pPr lvl="1"/>
            <a:r>
              <a:rPr lang="zh-CN" altLang="en-US" sz="2100" dirty="0"/>
              <a:t>echo "$*" | { write $u &amp;&gt;/dev/null || mail -s "Hello $u " $u; }</a:t>
            </a:r>
            <a:endParaRPr lang="zh-CN" altLang="en-US" sz="2100" dirty="0"/>
          </a:p>
          <a:p>
            <a:r>
              <a:rPr lang="zh-CN" altLang="en-US" sz="2400" dirty="0"/>
              <a:t>它的功能是将所有命令行参数要么直接写到已经登录用户的终端上，要么以邮件形式发送给用户（需要邮件服务的支持）。由此可见，命令组可以作为一个“命令”或“函数”使用。</a:t>
            </a:r>
            <a:endParaRPr lang="zh-CN" altLang="en-US" sz="2400" dirty="0"/>
          </a:p>
          <a:p>
            <a:r>
              <a:rPr lang="zh-CN" altLang="en-US" sz="2400" dirty="0"/>
              <a:t>需要说明的是，本例的主旨在于说明命令分组和复合命令的用法，就功能而言是不全面的，它不能找到所有不能登录的用户，比如halt，sync，shutdown等。还有，当一个用户同时在多个终端上登录时，它不能将信息写到同一用户所使用的每个终端上。</a:t>
            </a:r>
            <a:endParaRPr lang="zh-CN" altLang="en-US" sz="24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
          <p:cNvSpPr>
            <a:spLocks noGrp="1"/>
          </p:cNvSpPr>
          <p:nvPr>
            <p:ph type="title"/>
          </p:nvPr>
        </p:nvSpPr>
        <p:spPr/>
        <p:txBody>
          <a:bodyPr vert="horz" wrap="square" lIns="91440" tIns="45720" rIns="91440" bIns="45720" anchor="b"/>
          <a:p>
            <a:r>
              <a:rPr lang="zh-CN" altLang="en-US" sz="4000" dirty="0"/>
              <a:t>11.4.6  命令行参数与选项的处理</a:t>
            </a:r>
            <a:endParaRPr lang="zh-CN" altLang="en-US" sz="4000" dirty="0"/>
          </a:p>
        </p:txBody>
      </p:sp>
      <p:sp>
        <p:nvSpPr>
          <p:cNvPr id="140291" name="内容占位符 2"/>
          <p:cNvSpPr>
            <a:spLocks noGrp="1"/>
          </p:cNvSpPr>
          <p:nvPr>
            <p:ph idx="1"/>
          </p:nvPr>
        </p:nvSpPr>
        <p:spPr>
          <a:xfrm>
            <a:off x="1182688" y="1874838"/>
            <a:ext cx="7772400" cy="4114800"/>
          </a:xfrm>
        </p:spPr>
        <p:txBody>
          <a:bodyPr vert="horz" wrap="square" lIns="91440" tIns="45720" rIns="91440" bIns="45720" anchor="t"/>
          <a:p>
            <a:r>
              <a:rPr lang="zh-CN" altLang="en-US" dirty="0"/>
              <a:t>1．选项与参数</a:t>
            </a:r>
            <a:endParaRPr lang="zh-CN" altLang="en-US" dirty="0"/>
          </a:p>
          <a:p>
            <a:r>
              <a:rPr lang="zh-CN" altLang="en-US" dirty="0"/>
              <a:t>为了处理命令行参数和选项，C提供了getopt/getopt_long等函数（参见在线手册），C++的boost提供了Options库。在bshell中，处理命令行参数和选项的命令是getopts和getopt。</a:t>
            </a:r>
            <a:endParaRPr lang="zh-CN" altLang="en-US" dirty="0"/>
          </a:p>
          <a:p>
            <a:r>
              <a:rPr lang="zh-CN" altLang="en-US" dirty="0"/>
              <a:t>getopts和getopt功能相似但又不完全相同，其中getopt是独立的可执行命令，而getopts是bshell的内置命令。</a:t>
            </a: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标题 1"/>
          <p:cNvSpPr>
            <a:spLocks noGrp="1"/>
          </p:cNvSpPr>
          <p:nvPr>
            <p:ph type="title"/>
          </p:nvPr>
        </p:nvSpPr>
        <p:spPr/>
        <p:txBody>
          <a:bodyPr vert="horz" wrap="square" lIns="91440" tIns="45720" rIns="91440" bIns="45720" anchor="b"/>
          <a:p>
            <a:r>
              <a:rPr lang="zh-CN" altLang="en-US" dirty="0"/>
              <a:t>2．getopt命令</a:t>
            </a:r>
            <a:endParaRPr lang="zh-CN" altLang="en-US" dirty="0"/>
          </a:p>
        </p:txBody>
      </p:sp>
      <p:sp>
        <p:nvSpPr>
          <p:cNvPr id="141315" name="内容占位符 2"/>
          <p:cNvSpPr>
            <a:spLocks noGrp="1"/>
          </p:cNvSpPr>
          <p:nvPr>
            <p:ph idx="1"/>
          </p:nvPr>
        </p:nvSpPr>
        <p:spPr/>
        <p:txBody>
          <a:bodyPr vert="horz" wrap="square" lIns="91440" tIns="45720" rIns="91440" bIns="45720" anchor="t"/>
          <a:p>
            <a:r>
              <a:rPr lang="zh-CN" altLang="en-US" dirty="0"/>
              <a:t>在shell脚本程序中时常需要处理命令行参数和选项，本部分将介绍shell脚本中对命令行参数和选项的处理。</a:t>
            </a:r>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1．选项与参数</a:t>
            </a:r>
            <a:endParaRPr lang="zh-CN" altLang="en-US"/>
          </a:p>
        </p:txBody>
      </p:sp>
      <p:sp>
        <p:nvSpPr>
          <p:cNvPr id="3" name="内容占位符 2"/>
          <p:cNvSpPr>
            <a:spLocks noGrp="1"/>
          </p:cNvSpPr>
          <p:nvPr>
            <p:ph idx="1"/>
          </p:nvPr>
        </p:nvSpPr>
        <p:spPr/>
        <p:txBody>
          <a:bodyPr/>
          <a:p>
            <a:r>
              <a:rPr lang="zh-CN" altLang="en-US"/>
              <a:t>为了处理命令行参数和选项，C提供了getopt/getopt_long等函数（参见在线手册），C++的boost提供了Options库。</a:t>
            </a:r>
            <a:endParaRPr lang="zh-CN" altLang="en-US"/>
          </a:p>
          <a:p>
            <a:r>
              <a:rPr lang="zh-CN" altLang="en-US"/>
              <a:t>在bshell中，处理命令行参数和选项的命令是getopts和getopt。getopts和getopt功能相似但又不完全相同，其中getopt是独立的可执行命令，而getopts是bshell的内置命令。</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p:txBody>
          <a:bodyPr vert="horz" wrap="square" lIns="91440" tIns="45720" rIns="91440" bIns="45720" anchor="b"/>
          <a:p>
            <a:pPr eaLnBrk="1" hangingPunct="1"/>
            <a:r>
              <a:rPr lang="zh-CN" altLang="en-US" dirty="0"/>
              <a:t>用于shell表达式元字符</a:t>
            </a:r>
            <a:endParaRPr lang="zh-CN" altLang="en-US" dirty="0"/>
          </a:p>
        </p:txBody>
      </p:sp>
      <p:graphicFrame>
        <p:nvGraphicFramePr>
          <p:cNvPr id="4" name="内容占位符 3"/>
          <p:cNvGraphicFramePr>
            <a:graphicFrameLocks noGrp="1"/>
          </p:cNvGraphicFramePr>
          <p:nvPr>
            <p:ph idx="4294967295"/>
          </p:nvPr>
        </p:nvGraphicFramePr>
        <p:xfrm>
          <a:off x="900113" y="1989138"/>
          <a:ext cx="7559675" cy="3913189"/>
        </p:xfrm>
        <a:graphic>
          <a:graphicData uri="http://schemas.openxmlformats.org/drawingml/2006/table">
            <a:tbl>
              <a:tblPr firstRow="1" firstCol="1" bandRow="1"/>
              <a:tblGrid>
                <a:gridCol w="2735882"/>
                <a:gridCol w="4823793"/>
              </a:tblGrid>
              <a:tr h="611951">
                <a:tc>
                  <a:txBody>
                    <a:bodyPr/>
                    <a:lstStyle/>
                    <a:p>
                      <a:pPr indent="0" algn="ctr">
                        <a:lnSpc>
                          <a:spcPct val="100000"/>
                        </a:lnSpc>
                        <a:spcAft>
                          <a:spcPts val="0"/>
                        </a:spcAft>
                      </a:pPr>
                      <a:r>
                        <a:rPr lang="zh-CN" sz="2800" kern="100">
                          <a:effectLst/>
                          <a:latin typeface="Times New Roman" panose="02020603050405020304"/>
                          <a:ea typeface="宋体" panose="02010600030101010101" pitchFamily="2" charset="-122"/>
                        </a:rPr>
                        <a:t>元</a:t>
                      </a:r>
                      <a:r>
                        <a:rPr lang="en-US" sz="2800" kern="100">
                          <a:effectLst/>
                          <a:latin typeface="Times New Roman" panose="02020603050405020304"/>
                          <a:ea typeface="宋体" panose="02010600030101010101" pitchFamily="2" charset="-122"/>
                        </a:rPr>
                        <a:t>  </a:t>
                      </a:r>
                      <a:r>
                        <a:rPr lang="zh-CN" sz="2800" kern="100">
                          <a:effectLst/>
                          <a:latin typeface="Times New Roman" panose="02020603050405020304"/>
                          <a:ea typeface="宋体" panose="02010600030101010101" pitchFamily="2" charset="-122"/>
                        </a:rPr>
                        <a:t>字</a:t>
                      </a:r>
                      <a:r>
                        <a:rPr lang="en-US" sz="2800" kern="100">
                          <a:effectLst/>
                          <a:latin typeface="Times New Roman" panose="02020603050405020304"/>
                          <a:ea typeface="宋体" panose="02010600030101010101" pitchFamily="2" charset="-122"/>
                        </a:rPr>
                        <a:t>  </a:t>
                      </a:r>
                      <a:r>
                        <a:rPr lang="zh-CN" sz="2800" kern="100">
                          <a:effectLst/>
                          <a:latin typeface="Times New Roman" panose="02020603050405020304"/>
                          <a:ea typeface="宋体" panose="02010600030101010101" pitchFamily="2" charset="-122"/>
                        </a:rPr>
                        <a:t>符</a:t>
                      </a:r>
                      <a:endParaRPr lang="zh-CN" sz="2800" kern="100">
                        <a:effectLst/>
                        <a:latin typeface="Times New Roman" panose="02020603050405020304"/>
                        <a:ea typeface="宋体" panose="02010600030101010101" pitchFamily="2" charset="-122"/>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2800" kern="100">
                          <a:effectLst/>
                          <a:latin typeface="Times New Roman" panose="02020603050405020304"/>
                          <a:ea typeface="宋体" panose="02010600030101010101" pitchFamily="2" charset="-122"/>
                        </a:rPr>
                        <a:t>意</a:t>
                      </a:r>
                      <a:r>
                        <a:rPr lang="en-US" sz="2800" kern="100">
                          <a:effectLst/>
                          <a:latin typeface="Times New Roman" panose="02020603050405020304"/>
                          <a:ea typeface="宋体" panose="02010600030101010101" pitchFamily="2" charset="-122"/>
                        </a:rPr>
                        <a:t>    </a:t>
                      </a:r>
                      <a:r>
                        <a:rPr lang="zh-CN" sz="2800" kern="100">
                          <a:effectLst/>
                          <a:latin typeface="Times New Roman" panose="02020603050405020304"/>
                          <a:ea typeface="宋体" panose="02010600030101010101" pitchFamily="2" charset="-122"/>
                        </a:rPr>
                        <a:t>义</a:t>
                      </a:r>
                      <a:endParaRPr lang="zh-CN" sz="2800" kern="100">
                        <a:effectLst/>
                        <a:latin typeface="Times New Roman" panose="02020603050405020304"/>
                        <a:ea typeface="宋体" panose="02010600030101010101" pitchFamily="2" charset="-122"/>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1951">
                <a:tc>
                  <a:txBody>
                    <a:bodyPr/>
                    <a:lstStyle/>
                    <a:p>
                      <a:pPr indent="0" algn="ctr">
                        <a:lnSpc>
                          <a:spcPct val="100000"/>
                        </a:lnSpc>
                        <a:spcAft>
                          <a:spcPts val="0"/>
                        </a:spcAft>
                      </a:pPr>
                      <a:r>
                        <a:rPr lang="en-US" sz="2800" kern="100" dirty="0">
                          <a:effectLst/>
                          <a:latin typeface="Times New Roman" panose="02020603050405020304"/>
                          <a:ea typeface="宋体" panose="02010600030101010101" pitchFamily="2" charset="-122"/>
                        </a:rPr>
                        <a:t>?</a:t>
                      </a:r>
                      <a:endParaRPr lang="zh-CN" sz="2800" kern="100" dirty="0">
                        <a:effectLst/>
                        <a:latin typeface="Times New Roman" panose="02020603050405020304"/>
                        <a:ea typeface="宋体" panose="02010600030101010101" pitchFamily="2" charset="-122"/>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800" kern="100">
                          <a:effectLst/>
                          <a:latin typeface="Times New Roman" panose="02020603050405020304"/>
                          <a:ea typeface="宋体" panose="02010600030101010101" pitchFamily="2" charset="-122"/>
                        </a:rPr>
                        <a:t>匹配任意字符</a:t>
                      </a:r>
                      <a:endParaRPr lang="zh-CN" sz="2800" kern="100">
                        <a:effectLst/>
                        <a:latin typeface="Times New Roman" panose="02020603050405020304"/>
                        <a:ea typeface="宋体" panose="02010600030101010101" pitchFamily="2" charset="-122"/>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1951">
                <a:tc>
                  <a:txBody>
                    <a:bodyPr/>
                    <a:lstStyle/>
                    <a:p>
                      <a:pPr indent="0" algn="ctr">
                        <a:lnSpc>
                          <a:spcPct val="100000"/>
                        </a:lnSpc>
                        <a:spcAft>
                          <a:spcPts val="0"/>
                        </a:spcAft>
                      </a:pPr>
                      <a:r>
                        <a:rPr lang="en-US" sz="2800" kern="100" dirty="0">
                          <a:effectLst/>
                          <a:latin typeface="Times New Roman" panose="02020603050405020304"/>
                          <a:ea typeface="宋体" panose="02010600030101010101" pitchFamily="2" charset="-122"/>
                        </a:rPr>
                        <a:t>*</a:t>
                      </a:r>
                      <a:endParaRPr lang="zh-CN" sz="2800" kern="100" dirty="0">
                        <a:effectLst/>
                        <a:latin typeface="Times New Roman" panose="02020603050405020304"/>
                        <a:ea typeface="宋体" panose="02010600030101010101" pitchFamily="2" charset="-122"/>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800" kern="100">
                          <a:effectLst/>
                          <a:latin typeface="Times New Roman" panose="02020603050405020304"/>
                          <a:ea typeface="宋体" panose="02010600030101010101" pitchFamily="2" charset="-122"/>
                        </a:rPr>
                        <a:t>匹配</a:t>
                      </a:r>
                      <a:r>
                        <a:rPr lang="en-US" sz="2800" kern="100">
                          <a:effectLst/>
                          <a:latin typeface="Times New Roman" panose="02020603050405020304"/>
                          <a:ea typeface="宋体" panose="02010600030101010101" pitchFamily="2" charset="-122"/>
                        </a:rPr>
                        <a:t>0</a:t>
                      </a:r>
                      <a:r>
                        <a:rPr lang="zh-CN" sz="2800" kern="100">
                          <a:effectLst/>
                          <a:latin typeface="Times New Roman" panose="02020603050405020304"/>
                          <a:ea typeface="宋体" panose="02010600030101010101" pitchFamily="2" charset="-122"/>
                        </a:rPr>
                        <a:t>个或多个字符</a:t>
                      </a:r>
                      <a:endParaRPr lang="zh-CN" sz="2800" kern="100">
                        <a:effectLst/>
                        <a:latin typeface="Times New Roman" panose="02020603050405020304"/>
                        <a:ea typeface="宋体" panose="02010600030101010101" pitchFamily="2" charset="-122"/>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3434">
                <a:tc>
                  <a:txBody>
                    <a:bodyPr/>
                    <a:lstStyle/>
                    <a:p>
                      <a:pPr indent="0" algn="ctr">
                        <a:lnSpc>
                          <a:spcPct val="100000"/>
                        </a:lnSpc>
                        <a:spcAft>
                          <a:spcPts val="0"/>
                        </a:spcAft>
                      </a:pPr>
                      <a:r>
                        <a:rPr lang="en-US" sz="2800" kern="100">
                          <a:effectLst/>
                          <a:latin typeface="Times New Roman" panose="02020603050405020304"/>
                          <a:ea typeface="宋体" panose="02010600030101010101" pitchFamily="2" charset="-122"/>
                        </a:rPr>
                        <a:t>\character</a:t>
                      </a:r>
                      <a:endParaRPr lang="zh-CN" sz="2800" kern="100">
                        <a:effectLst/>
                        <a:latin typeface="Times New Roman" panose="02020603050405020304"/>
                        <a:ea typeface="宋体" panose="02010600030101010101" pitchFamily="2" charset="-122"/>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800" kern="100">
                          <a:effectLst/>
                          <a:latin typeface="Times New Roman" panose="02020603050405020304"/>
                          <a:ea typeface="宋体" panose="02010600030101010101" pitchFamily="2" charset="-122"/>
                        </a:rPr>
                        <a:t>通过转义字符实现对特殊字符的匹配</a:t>
                      </a:r>
                      <a:endParaRPr lang="zh-CN" sz="2800" kern="100">
                        <a:effectLst/>
                        <a:latin typeface="Times New Roman" panose="02020603050405020304"/>
                        <a:ea typeface="宋体" panose="02010600030101010101" pitchFamily="2" charset="-122"/>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1951">
                <a:tc>
                  <a:txBody>
                    <a:bodyPr/>
                    <a:lstStyle/>
                    <a:p>
                      <a:pPr indent="0" algn="ctr">
                        <a:lnSpc>
                          <a:spcPct val="100000"/>
                        </a:lnSpc>
                        <a:spcAft>
                          <a:spcPts val="0"/>
                        </a:spcAft>
                      </a:pPr>
                      <a:r>
                        <a:rPr lang="en-US" sz="2800" kern="100">
                          <a:effectLst/>
                          <a:latin typeface="Times New Roman" panose="02020603050405020304"/>
                          <a:ea typeface="宋体" panose="02010600030101010101" pitchFamily="2" charset="-122"/>
                        </a:rPr>
                        <a:t>[ ], [!...]</a:t>
                      </a:r>
                      <a:endParaRPr lang="zh-CN" sz="2800" kern="100">
                        <a:effectLst/>
                        <a:latin typeface="Times New Roman" panose="02020603050405020304"/>
                        <a:ea typeface="宋体" panose="02010600030101010101" pitchFamily="2" charset="-122"/>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800" kern="100">
                          <a:effectLst/>
                          <a:latin typeface="Times New Roman" panose="02020603050405020304"/>
                          <a:ea typeface="宋体" panose="02010600030101010101" pitchFamily="2" charset="-122"/>
                        </a:rPr>
                        <a:t>与正则表达式相同</a:t>
                      </a:r>
                      <a:endParaRPr lang="zh-CN" sz="2800" kern="100">
                        <a:effectLst/>
                        <a:latin typeface="Times New Roman" panose="02020603050405020304"/>
                        <a:ea typeface="宋体" panose="02010600030101010101" pitchFamily="2" charset="-122"/>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1951">
                <a:tc>
                  <a:txBody>
                    <a:bodyPr/>
                    <a:lstStyle/>
                    <a:p>
                      <a:pPr indent="0" algn="ctr">
                        <a:lnSpc>
                          <a:spcPct val="100000"/>
                        </a:lnSpc>
                        <a:spcAft>
                          <a:spcPts val="0"/>
                        </a:spcAft>
                      </a:pPr>
                      <a:r>
                        <a:rPr lang="en-US" sz="2800" kern="100">
                          <a:effectLst/>
                          <a:latin typeface="Times New Roman" panose="02020603050405020304"/>
                          <a:ea typeface="宋体" panose="02010600030101010101" pitchFamily="2" charset="-122"/>
                        </a:rPr>
                        <a:t>{expr1,expr2, …}</a:t>
                      </a:r>
                      <a:endParaRPr lang="zh-CN" sz="2800" kern="100">
                        <a:effectLst/>
                        <a:latin typeface="Times New Roman" panose="02020603050405020304"/>
                        <a:ea typeface="宋体" panose="02010600030101010101" pitchFamily="2" charset="-122"/>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800" kern="100" dirty="0">
                          <a:effectLst/>
                          <a:latin typeface="Times New Roman" panose="02020603050405020304"/>
                          <a:ea typeface="宋体" panose="02010600030101010101" pitchFamily="2" charset="-122"/>
                        </a:rPr>
                        <a:t>匹配</a:t>
                      </a:r>
                      <a:r>
                        <a:rPr lang="en-US" sz="2800" kern="100" dirty="0">
                          <a:effectLst/>
                          <a:latin typeface="Times New Roman" panose="02020603050405020304"/>
                          <a:ea typeface="宋体" panose="02010600030101010101" pitchFamily="2" charset="-122"/>
                        </a:rPr>
                        <a:t>{ }</a:t>
                      </a:r>
                      <a:r>
                        <a:rPr lang="zh-CN" sz="2800" kern="100" dirty="0">
                          <a:effectLst/>
                          <a:latin typeface="Times New Roman" panose="02020603050405020304"/>
                          <a:ea typeface="宋体" panose="02010600030101010101" pitchFamily="2" charset="-122"/>
                        </a:rPr>
                        <a:t>中的任意字符串</a:t>
                      </a:r>
                      <a:endParaRPr lang="zh-CN" sz="2800" kern="100" dirty="0">
                        <a:effectLst/>
                        <a:latin typeface="Times New Roman" panose="02020603050405020304"/>
                        <a:ea typeface="宋体" panose="02010600030101010101" pitchFamily="2" charset="-122"/>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2．getopt命令</a:t>
            </a:r>
            <a:endParaRPr lang="zh-CN" altLang="en-US"/>
          </a:p>
        </p:txBody>
      </p:sp>
      <p:sp>
        <p:nvSpPr>
          <p:cNvPr id="3" name="内容占位符 2"/>
          <p:cNvSpPr>
            <a:spLocks noGrp="1"/>
          </p:cNvSpPr>
          <p:nvPr>
            <p:ph idx="1"/>
          </p:nvPr>
        </p:nvSpPr>
        <p:spPr>
          <a:xfrm>
            <a:off x="831850" y="1931035"/>
            <a:ext cx="8123555" cy="4201795"/>
          </a:xfrm>
        </p:spPr>
        <p:txBody>
          <a:bodyPr/>
          <a:p>
            <a:r>
              <a:rPr lang="zh-CN" altLang="en-US"/>
              <a:t>getopt的功能是对一字符串使用指定预期选项标志(选项名）进行分析，并从中分出选项和非选项参数，将选项部分排在非选项字符串的前面，两者之间插入“--”。因此getopt常用来解析命令行参数，并从中分解出选项和参数，其用法为：</a:t>
            </a:r>
            <a:endParaRPr lang="zh-CN" altLang="en-US"/>
          </a:p>
          <a:p>
            <a:r>
              <a:rPr lang="zh-CN" altLang="en-US"/>
              <a:t>getopt optstr paramstr</a:t>
            </a: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标题 1"/>
          <p:cNvSpPr>
            <a:spLocks noGrp="1"/>
          </p:cNvSpPr>
          <p:nvPr>
            <p:ph type="title"/>
          </p:nvPr>
        </p:nvSpPr>
        <p:spPr/>
        <p:txBody>
          <a:bodyPr vert="horz" wrap="square" lIns="91440" tIns="45720" rIns="91440" bIns="45720" anchor="b"/>
          <a:p>
            <a:r>
              <a:rPr lang="zh-CN" altLang="en-US" dirty="0"/>
              <a:t>选项字符串optstr的构成</a:t>
            </a:r>
            <a:endParaRPr lang="zh-CN" altLang="en-US" dirty="0"/>
          </a:p>
        </p:txBody>
      </p:sp>
      <p:sp>
        <p:nvSpPr>
          <p:cNvPr id="142339" name="内容占位符 2"/>
          <p:cNvSpPr>
            <a:spLocks noGrp="1"/>
          </p:cNvSpPr>
          <p:nvPr>
            <p:ph idx="1"/>
          </p:nvPr>
        </p:nvSpPr>
        <p:spPr>
          <a:xfrm>
            <a:off x="772795" y="1871345"/>
            <a:ext cx="8182610" cy="4261485"/>
          </a:xfrm>
        </p:spPr>
        <p:txBody>
          <a:bodyPr vert="horz" wrap="square" lIns="91440" tIns="45720" rIns="91440" bIns="45720" anchor="t"/>
          <a:p>
            <a:r>
              <a:rPr lang="zh-CN" altLang="en-US" sz="2400" dirty="0"/>
              <a:t>optstr是由用作选项的字符构成的串：如果一选项需要个参数值，则在其后紧跟一个冒号“:”；paramstr是由类似命令行参数一样的字符串，有以“-”或“+”或“--”开头的选项及值，也有一般字符构成的参数。</a:t>
            </a:r>
            <a:endParaRPr lang="zh-CN" altLang="en-US" sz="2400" dirty="0"/>
          </a:p>
          <a:p>
            <a:r>
              <a:rPr lang="zh-CN" altLang="en-US" sz="2400" dirty="0"/>
              <a:t>比如，对于字符串“-a -b BBB -c s5 c6 -d”,如果选项标志为a、b、c和d，且b需要一个参数值，则optstr可以写为“ab:cd”，paramstr若为-a -b BBB -c s5 c6 -d，则此时的getopt命令可以书写为：</a:t>
            </a:r>
            <a:endParaRPr lang="zh-CN" altLang="en-US" sz="2400" dirty="0"/>
          </a:p>
          <a:p>
            <a:r>
              <a:rPr lang="zh-CN" altLang="en-US" sz="2400" dirty="0"/>
              <a:t>  getopt ab:cd  -a -b BBB -c s5 c6 -d</a:t>
            </a:r>
            <a:endParaRPr lang="zh-CN" altLang="en-US" sz="2400" dirty="0"/>
          </a:p>
          <a:p>
            <a:r>
              <a:rPr lang="zh-CN" altLang="en-US" sz="2400" dirty="0"/>
              <a:t>  getopt 'ab:cd'  -a -b BBB -c s5 c6 -d</a:t>
            </a:r>
            <a:endParaRPr lang="zh-CN" altLang="en-US" sz="2400" dirty="0"/>
          </a:p>
          <a:p>
            <a:r>
              <a:rPr lang="zh-CN" altLang="en-US" sz="2400" dirty="0"/>
              <a:t>  getopt "ab:cd"  -a -b BBB -c s5 c6 -d</a:t>
            </a:r>
            <a:endParaRPr lang="zh-CN" altLang="en-US" sz="24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标题 1"/>
          <p:cNvSpPr>
            <a:spLocks noGrp="1"/>
          </p:cNvSpPr>
          <p:nvPr>
            <p:ph type="title"/>
          </p:nvPr>
        </p:nvSpPr>
        <p:spPr/>
        <p:txBody>
          <a:bodyPr vert="horz" wrap="square" lIns="91440" tIns="45720" rIns="91440" bIns="45720" anchor="b"/>
          <a:p>
            <a:r>
              <a:rPr lang="zh-CN" altLang="en-US" dirty="0"/>
              <a:t>示例及输出</a:t>
            </a:r>
            <a:endParaRPr lang="zh-CN" altLang="en-US" dirty="0"/>
          </a:p>
        </p:txBody>
      </p:sp>
      <p:sp>
        <p:nvSpPr>
          <p:cNvPr id="143363" name="内容占位符 2"/>
          <p:cNvSpPr>
            <a:spLocks noGrp="1"/>
          </p:cNvSpPr>
          <p:nvPr>
            <p:ph idx="1"/>
          </p:nvPr>
        </p:nvSpPr>
        <p:spPr/>
        <p:txBody>
          <a:bodyPr vert="horz" wrap="square" lIns="91440" tIns="45720" rIns="91440" bIns="45720" anchor="t"/>
          <a:p>
            <a:r>
              <a:rPr lang="zh-CN" altLang="en-US" dirty="0"/>
              <a:t>命令</a:t>
            </a:r>
            <a:endParaRPr lang="zh-CN" altLang="en-US" dirty="0"/>
          </a:p>
          <a:p>
            <a:r>
              <a:rPr lang="zh-CN" altLang="en-US" dirty="0"/>
              <a:t>   </a:t>
            </a:r>
            <a:r>
              <a:rPr lang="en-US" altLang="zh-CN" dirty="0"/>
              <a:t>$ </a:t>
            </a:r>
            <a:r>
              <a:rPr lang="zh-CN" altLang="en-US" dirty="0"/>
              <a:t>getopt ab:cd  -a -b BBB -c s5 c6 -d</a:t>
            </a:r>
            <a:endParaRPr lang="zh-CN" altLang="en-US" dirty="0"/>
          </a:p>
          <a:p>
            <a:r>
              <a:rPr lang="zh-CN" altLang="en-US" dirty="0"/>
              <a:t>的输出为</a:t>
            </a:r>
            <a:endParaRPr lang="zh-CN" altLang="en-US" dirty="0"/>
          </a:p>
          <a:p>
            <a:r>
              <a:rPr lang="zh-CN" altLang="en-US" dirty="0"/>
              <a:t>   -a -b BBB -c -d -- s5 c6</a:t>
            </a:r>
            <a:endParaRPr lang="zh-CN" altLang="en-US" dirty="0"/>
          </a:p>
          <a:p>
            <a:r>
              <a:rPr lang="zh-CN" altLang="en-US" dirty="0"/>
              <a:t>位于</a:t>
            </a:r>
            <a:r>
              <a:rPr lang="en-US" altLang="zh-CN" dirty="0"/>
              <a:t>“--”</a:t>
            </a:r>
            <a:r>
              <a:rPr lang="zh-CN" altLang="en-US" dirty="0"/>
              <a:t>之前的为选项，之后的为参数。</a:t>
            </a:r>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标题 1"/>
          <p:cNvSpPr>
            <a:spLocks noGrp="1"/>
          </p:cNvSpPr>
          <p:nvPr>
            <p:ph type="title"/>
          </p:nvPr>
        </p:nvSpPr>
        <p:spPr/>
        <p:txBody>
          <a:bodyPr vert="horz" wrap="square" lIns="91440" tIns="45720" rIns="91440" bIns="45720" anchor="b"/>
          <a:p>
            <a:r>
              <a:rPr lang="zh-CN" altLang="en-US" dirty="0"/>
              <a:t>getopt及getopts说明</a:t>
            </a:r>
            <a:endParaRPr lang="zh-CN" altLang="en-US" dirty="0"/>
          </a:p>
        </p:txBody>
      </p:sp>
      <p:sp>
        <p:nvSpPr>
          <p:cNvPr id="144387" name="内容占位符 2"/>
          <p:cNvSpPr>
            <a:spLocks noGrp="1"/>
          </p:cNvSpPr>
          <p:nvPr>
            <p:ph idx="1"/>
          </p:nvPr>
        </p:nvSpPr>
        <p:spPr>
          <a:xfrm>
            <a:off x="728980" y="1857375"/>
            <a:ext cx="8226425" cy="4275455"/>
          </a:xfrm>
        </p:spPr>
        <p:txBody>
          <a:bodyPr vert="horz" wrap="square" lIns="91440" tIns="45720" rIns="91440" bIns="45720" anchor="t"/>
          <a:p>
            <a:r>
              <a:rPr lang="zh-CN" altLang="en-US" sz="2800" dirty="0">
                <a:sym typeface="宋体" panose="02010600030101010101" pitchFamily="2" charset="-122"/>
              </a:rPr>
              <a:t>getopt</a:t>
            </a:r>
            <a:r>
              <a:rPr lang="zh-CN" altLang="en-US" sz="2800" dirty="0"/>
              <a:t>及后述的getopts，在不同的UNIX系统中存在较大的差异。比如Linux，不论命令行参数按什么位置排列，总能将paramstr中所有选项按顺序排在非选项的前面，而其他早期的UNIX都在首次遇到非选项字符就结束工作，而后的内容都认为是非选项字符。</a:t>
            </a:r>
            <a:endParaRPr lang="zh-CN" altLang="en-US" sz="2800" dirty="0"/>
          </a:p>
          <a:p>
            <a:r>
              <a:rPr lang="zh-CN" altLang="en-US" sz="2800" dirty="0"/>
              <a:t>因此，在使用不同的UNIX系统时，最好将所有选项部分写在参数的前部，避免将选项误认为非选项。</a:t>
            </a:r>
            <a:endParaRPr lang="zh-CN" altLang="en-US" sz="28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
          <p:cNvSpPr>
            <a:spLocks noGrp="1"/>
          </p:cNvSpPr>
          <p:nvPr>
            <p:ph type="title"/>
          </p:nvPr>
        </p:nvSpPr>
        <p:spPr/>
        <p:txBody>
          <a:bodyPr vert="horz" wrap="square" lIns="91440" tIns="45720" rIns="91440" bIns="45720" anchor="b"/>
          <a:p>
            <a:r>
              <a:rPr lang="zh-CN" altLang="en-US" dirty="0"/>
              <a:t>示例</a:t>
            </a:r>
            <a:endParaRPr lang="zh-CN" altLang="en-US" dirty="0"/>
          </a:p>
        </p:txBody>
      </p:sp>
      <p:sp>
        <p:nvSpPr>
          <p:cNvPr id="145411" name="内容占位符 2"/>
          <p:cNvSpPr>
            <a:spLocks noGrp="1"/>
          </p:cNvSpPr>
          <p:nvPr>
            <p:ph idx="1"/>
          </p:nvPr>
        </p:nvSpPr>
        <p:spPr/>
        <p:txBody>
          <a:bodyPr vert="horz" wrap="square" lIns="91440" tIns="45720" rIns="91440" bIns="45720" anchor="t"/>
          <a:p>
            <a:r>
              <a:rPr lang="zh-CN" altLang="en-US" dirty="0"/>
              <a:t>针对选项字符ab:cd和命令行参数串-a -bbbb xyz -c 123 -d uvw，可编写如下所示的脚本程序sh12.sh，用于从命令行参数中分出选项和参数。</a:t>
            </a:r>
            <a:endParaRPr lang="zh-CN" alt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标题 1"/>
          <p:cNvSpPr>
            <a:spLocks noGrp="1"/>
          </p:cNvSpPr>
          <p:nvPr>
            <p:ph type="title"/>
          </p:nvPr>
        </p:nvSpPr>
        <p:spPr/>
        <p:txBody>
          <a:bodyPr vert="horz" wrap="square" lIns="91440" tIns="45720" rIns="91440" bIns="45720" anchor="b"/>
          <a:p>
            <a:r>
              <a:rPr lang="zh-CN" altLang="en-US" dirty="0"/>
              <a:t>sh12.sh清单</a:t>
            </a:r>
            <a:endParaRPr lang="zh-CN" altLang="en-US" dirty="0"/>
          </a:p>
        </p:txBody>
      </p:sp>
      <p:sp>
        <p:nvSpPr>
          <p:cNvPr id="146435" name="内容占位符 2"/>
          <p:cNvSpPr>
            <a:spLocks noGrp="1"/>
          </p:cNvSpPr>
          <p:nvPr>
            <p:ph idx="1"/>
          </p:nvPr>
        </p:nvSpPr>
        <p:spPr>
          <a:xfrm>
            <a:off x="743585" y="2018030"/>
            <a:ext cx="8211820" cy="4114800"/>
          </a:xfrm>
        </p:spPr>
        <p:txBody>
          <a:bodyPr vert="horz" wrap="square" lIns="91440" tIns="45720" rIns="91440" bIns="45720" anchor="t"/>
          <a:p>
            <a:r>
              <a:rPr lang="zh-CN" altLang="en-US" sz="2400" dirty="0"/>
              <a:t>#!/bin/sh</a:t>
            </a:r>
            <a:endParaRPr lang="zh-CN" altLang="en-US" sz="2400" dirty="0"/>
          </a:p>
          <a:p>
            <a:r>
              <a:rPr lang="zh-CN" altLang="en-US" sz="2400" dirty="0"/>
              <a:t>echo $*	#显示原始命令行参数</a:t>
            </a:r>
            <a:endParaRPr lang="zh-CN" altLang="en-US" sz="2400" dirty="0"/>
          </a:p>
          <a:p>
            <a:r>
              <a:rPr lang="zh-CN" altLang="en-US" sz="2400" dirty="0"/>
              <a:t>set -- `getopt ab:cd $*` #以getopt的结果重置命令行参数表</a:t>
            </a:r>
            <a:endParaRPr lang="zh-CN" altLang="en-US" sz="2400" dirty="0"/>
          </a:p>
          <a:p>
            <a:r>
              <a:rPr lang="zh-CN" altLang="en-US" sz="2400" dirty="0"/>
              <a:t>if [ $? -ne 0 ]; then exit 1; fi 	#检查getopt的执行状态</a:t>
            </a:r>
            <a:endParaRPr lang="zh-CN" altLang="en-US" sz="2400" dirty="0"/>
          </a:p>
          <a:p>
            <a:r>
              <a:rPr lang="zh-CN" altLang="en-US" sz="2400" dirty="0"/>
              <a:t>echo $*	#显示重置后命令行参数表</a:t>
            </a:r>
            <a:endParaRPr lang="zh-CN" altLang="en-US" sz="2400" dirty="0"/>
          </a:p>
          <a:p>
            <a:r>
              <a:rPr lang="zh-CN" altLang="en-US" sz="2400" dirty="0"/>
              <a:t>aFLG=0; bFLG=0; cFLG=0;dFLG=0; bARG=	#设置状态值，初始为0或空</a:t>
            </a:r>
            <a:endParaRPr lang="zh-CN" altLang="en-US" sz="2400" dirty="0"/>
          </a:p>
          <a:p>
            <a:endParaRPr lang="zh-CN" altLang="en-US" sz="24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标题 1"/>
          <p:cNvSpPr>
            <a:spLocks noGrp="1"/>
          </p:cNvSpPr>
          <p:nvPr>
            <p:ph type="title"/>
          </p:nvPr>
        </p:nvSpPr>
        <p:spPr/>
        <p:txBody>
          <a:bodyPr vert="horz" wrap="square" lIns="91440" tIns="45720" rIns="91440" bIns="45720" anchor="b"/>
          <a:p>
            <a:r>
              <a:rPr lang="zh-CN" altLang="en-US" dirty="0">
                <a:sym typeface="宋体" panose="02010600030101010101" pitchFamily="2" charset="-122"/>
              </a:rPr>
              <a:t>sh12.sh清单（续）</a:t>
            </a:r>
            <a:endParaRPr lang="en-US" altLang="zh-CN" dirty="0">
              <a:sym typeface="宋体" panose="02010600030101010101" pitchFamily="2" charset="-122"/>
            </a:endParaRPr>
          </a:p>
        </p:txBody>
      </p:sp>
      <p:sp>
        <p:nvSpPr>
          <p:cNvPr id="147459" name="内容占位符 2"/>
          <p:cNvSpPr>
            <a:spLocks noGrp="1"/>
          </p:cNvSpPr>
          <p:nvPr>
            <p:ph idx="1"/>
          </p:nvPr>
        </p:nvSpPr>
        <p:spPr/>
        <p:txBody>
          <a:bodyPr vert="horz" wrap="square" lIns="91440" tIns="45720" rIns="91440" bIns="45720" anchor="t"/>
          <a:p>
            <a:r>
              <a:rPr lang="zh-CN" altLang="en-US" sz="2400" dirty="0"/>
              <a:t>while [ $1 != -- ]; do  #扫描参数表</a:t>
            </a:r>
            <a:endParaRPr lang="zh-CN" altLang="en-US" sz="2400" dirty="0"/>
          </a:p>
          <a:p>
            <a:r>
              <a:rPr lang="zh-CN" altLang="en-US" sz="2400" dirty="0"/>
              <a:t>	case $1 in</a:t>
            </a:r>
            <a:endParaRPr lang="zh-CN" altLang="en-US" sz="2400" dirty="0"/>
          </a:p>
          <a:p>
            <a:r>
              <a:rPr lang="zh-CN" altLang="en-US" sz="2400" dirty="0"/>
              <a:t>		-a) aFLG=1;; 	#-a</a:t>
            </a:r>
            <a:endParaRPr lang="zh-CN" altLang="en-US" sz="2400" dirty="0"/>
          </a:p>
          <a:p>
            <a:r>
              <a:rPr lang="zh-CN" altLang="en-US" sz="2400" dirty="0"/>
              <a:t>		-b) bFLG=1; bARG=$2; shift;;  #-b及其值</a:t>
            </a:r>
            <a:endParaRPr lang="zh-CN" altLang="en-US" sz="2400" dirty="0"/>
          </a:p>
          <a:p>
            <a:r>
              <a:rPr lang="zh-CN" altLang="en-US" sz="2400" dirty="0"/>
              <a:t>		-c) cFLG=1;; 	</a:t>
            </a:r>
            <a:r>
              <a:rPr lang="en-US" altLang="zh-CN" sz="2400" dirty="0"/>
              <a:t>	</a:t>
            </a:r>
            <a:r>
              <a:rPr lang="zh-CN" altLang="en-US" sz="2400" dirty="0"/>
              <a:t>#-c</a:t>
            </a:r>
            <a:endParaRPr lang="zh-CN" altLang="en-US" sz="2400" dirty="0"/>
          </a:p>
          <a:p>
            <a:r>
              <a:rPr lang="zh-CN" altLang="en-US" sz="2400" dirty="0"/>
              <a:t>		-d) dFLG=1;; 	#-d</a:t>
            </a:r>
            <a:endParaRPr lang="zh-CN" altLang="en-US" sz="2400" dirty="0"/>
          </a:p>
          <a:p>
            <a:r>
              <a:rPr lang="zh-CN" altLang="en-US" sz="2400" dirty="0"/>
              <a:t>	esac</a:t>
            </a:r>
            <a:endParaRPr lang="zh-CN" altLang="en-US" sz="2400" dirty="0"/>
          </a:p>
          <a:p>
            <a:r>
              <a:rPr lang="zh-CN" altLang="en-US" sz="2400" dirty="0"/>
              <a:t>	shift 			#下一个参数</a:t>
            </a:r>
            <a:endParaRPr lang="zh-CN" altLang="en-US" sz="2400" dirty="0"/>
          </a:p>
          <a:p>
            <a:r>
              <a:rPr lang="zh-CN" altLang="en-US" sz="2400" dirty="0"/>
              <a:t>done</a:t>
            </a:r>
            <a:endParaRPr lang="zh-CN" altLang="en-US" sz="2400"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标题 1"/>
          <p:cNvSpPr>
            <a:spLocks noGrp="1"/>
          </p:cNvSpPr>
          <p:nvPr>
            <p:ph type="title"/>
          </p:nvPr>
        </p:nvSpPr>
        <p:spPr/>
        <p:txBody>
          <a:bodyPr vert="horz" wrap="square" lIns="91440" tIns="45720" rIns="91440" bIns="45720" anchor="b"/>
          <a:p>
            <a:r>
              <a:rPr lang="zh-CN" altLang="en-US" dirty="0">
                <a:sym typeface="宋体" panose="02010600030101010101" pitchFamily="2" charset="-122"/>
              </a:rPr>
              <a:t>sh12.sh清单（续）</a:t>
            </a:r>
            <a:endParaRPr lang="zh-CN" altLang="en-US" dirty="0"/>
          </a:p>
        </p:txBody>
      </p:sp>
      <p:sp>
        <p:nvSpPr>
          <p:cNvPr id="148483" name="内容占位符 2"/>
          <p:cNvSpPr>
            <a:spLocks noGrp="1"/>
          </p:cNvSpPr>
          <p:nvPr>
            <p:ph idx="1"/>
          </p:nvPr>
        </p:nvSpPr>
        <p:spPr/>
        <p:txBody>
          <a:bodyPr vert="horz" wrap="square" lIns="91440" tIns="45720" rIns="91440" bIns="45720" anchor="t"/>
          <a:p>
            <a:r>
              <a:rPr lang="zh-CN" altLang="en-US" sz="2400" dirty="0"/>
              <a:t>shift			#跳过--之后为非选项部分</a:t>
            </a:r>
            <a:endParaRPr lang="zh-CN" altLang="en-US" sz="2400" dirty="0"/>
          </a:p>
          <a:p>
            <a:r>
              <a:rPr lang="zh-CN" altLang="en-US" sz="2400" dirty="0"/>
              <a:t>echo $*			#显示剩余的（非选项）参数</a:t>
            </a:r>
            <a:endParaRPr lang="zh-CN" altLang="en-US" sz="2400" dirty="0"/>
          </a:p>
          <a:p>
            <a:r>
              <a:rPr lang="zh-CN" altLang="en-US" sz="2400" dirty="0"/>
              <a:t>echo "aFLG=$aFLG bFLG=$bFLG bARG=$bARG cFLG=$cFLG dFLG=$dFLG" #显示挑选的结果</a:t>
            </a:r>
            <a:endParaRPr lang="zh-CN" altLang="en-US" sz="24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标题 1"/>
          <p:cNvSpPr>
            <a:spLocks noGrp="1"/>
          </p:cNvSpPr>
          <p:nvPr>
            <p:ph type="title"/>
          </p:nvPr>
        </p:nvSpPr>
        <p:spPr/>
        <p:txBody>
          <a:bodyPr vert="horz" wrap="square" lIns="91440" tIns="45720" rIns="91440" bIns="45720" anchor="b"/>
          <a:p>
            <a:r>
              <a:rPr lang="zh-CN" altLang="en-US" dirty="0">
                <a:sym typeface="宋体" panose="02010600030101010101" pitchFamily="2" charset="-122"/>
              </a:rPr>
              <a:t>sh12.sh说明</a:t>
            </a:r>
            <a:endParaRPr lang="zh-CN" altLang="en-US" dirty="0"/>
          </a:p>
        </p:txBody>
      </p:sp>
      <p:sp>
        <p:nvSpPr>
          <p:cNvPr id="149507" name="内容占位符 2"/>
          <p:cNvSpPr>
            <a:spLocks noGrp="1"/>
          </p:cNvSpPr>
          <p:nvPr>
            <p:ph idx="1"/>
          </p:nvPr>
        </p:nvSpPr>
        <p:spPr>
          <a:xfrm>
            <a:off x="846455" y="2018030"/>
            <a:ext cx="8108950" cy="4114800"/>
          </a:xfrm>
        </p:spPr>
        <p:txBody>
          <a:bodyPr vert="horz" wrap="square" lIns="91440" tIns="45720" rIns="91440" bIns="45720" anchor="t"/>
          <a:p>
            <a:r>
              <a:rPr lang="zh-CN" altLang="en-US" sz="2400" dirty="0">
                <a:sym typeface="宋体" panose="02010600030101010101" pitchFamily="2" charset="-122"/>
              </a:rPr>
              <a:t>sh12.sh</a:t>
            </a:r>
            <a:r>
              <a:rPr lang="zh-CN" altLang="en-US" sz="2400" dirty="0"/>
              <a:t>首先显示原始位置参数，然后调用set -- `getopt ab:cd $*`重置位置参数表，在显示新的位置参数表后，使用while循环扫描位置参数表。</a:t>
            </a:r>
            <a:endParaRPr lang="zh-CN" altLang="en-US" sz="2400" dirty="0"/>
          </a:p>
          <a:p>
            <a:r>
              <a:rPr lang="zh-CN" altLang="en-US" sz="2400" dirty="0"/>
              <a:t>扫描时，每遇到一个选项就将其对应的标志置1，然后做一次shift，使后边的参数前移。</a:t>
            </a:r>
            <a:endParaRPr lang="zh-CN" altLang="en-US" sz="2400" dirty="0"/>
          </a:p>
          <a:p>
            <a:r>
              <a:rPr lang="zh-CN" altLang="en-US" sz="2400" dirty="0"/>
              <a:t>对于-b（如果存在）不仅将bFLG置1，而且多做了一次shfit，将其参数的值赋给bARG。</a:t>
            </a:r>
            <a:endParaRPr lang="zh-CN" altLang="en-US" sz="2400" dirty="0"/>
          </a:p>
          <a:p>
            <a:r>
              <a:rPr lang="zh-CN" altLang="en-US" sz="2400" dirty="0"/>
              <a:t>当遇到“--”时结束扫描，最后剩余的部分为非选项参数。</a:t>
            </a:r>
            <a:endParaRPr lang="zh-CN" altLang="en-US" sz="2400" dirty="0"/>
          </a:p>
          <a:p>
            <a:r>
              <a:rPr lang="zh-CN" altLang="en-US" sz="2400" dirty="0"/>
              <a:t>在程序的最后显示了各个参数对应的状态值以确定是否发现了某个选项。</a:t>
            </a:r>
            <a:endParaRPr lang="zh-CN" altLang="en-US" sz="24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标题 1"/>
          <p:cNvSpPr>
            <a:spLocks noGrp="1"/>
          </p:cNvSpPr>
          <p:nvPr>
            <p:ph type="title"/>
          </p:nvPr>
        </p:nvSpPr>
        <p:spPr/>
        <p:txBody>
          <a:bodyPr vert="horz" wrap="square" lIns="91440" tIns="45720" rIns="91440" bIns="45720" anchor="b"/>
          <a:p>
            <a:r>
              <a:rPr lang="zh-CN" altLang="en-US" dirty="0"/>
              <a:t>sh12.sh的执行</a:t>
            </a:r>
            <a:endParaRPr lang="zh-CN" altLang="en-US" dirty="0"/>
          </a:p>
        </p:txBody>
      </p:sp>
      <p:sp>
        <p:nvSpPr>
          <p:cNvPr id="150531" name="内容占位符 2"/>
          <p:cNvSpPr>
            <a:spLocks noGrp="1"/>
          </p:cNvSpPr>
          <p:nvPr>
            <p:ph idx="1"/>
          </p:nvPr>
        </p:nvSpPr>
        <p:spPr/>
        <p:txBody>
          <a:bodyPr vert="horz" wrap="square" lIns="91440" tIns="45720" rIns="91440" bIns="45720" anchor="t"/>
          <a:p>
            <a:r>
              <a:rPr lang="zh-CN" altLang="en-US" sz="2400" dirty="0"/>
              <a:t>以-a -bbbb xyz -c 123 -d uvw作为命令行参数运行</a:t>
            </a:r>
            <a:endParaRPr lang="zh-CN" altLang="en-US" sz="2400" dirty="0"/>
          </a:p>
          <a:p>
            <a:r>
              <a:rPr lang="zh-CN" altLang="en-US" sz="2400" dirty="0"/>
              <a:t> </a:t>
            </a:r>
            <a:r>
              <a:rPr lang="en-US" altLang="zh-CN" sz="2400" dirty="0"/>
              <a:t>$</a:t>
            </a:r>
            <a:r>
              <a:rPr lang="zh-CN" altLang="en-US" sz="2400" dirty="0"/>
              <a:t> ./sh12.sh -a -bbbb xyz -c 123 -d uvw</a:t>
            </a:r>
            <a:endParaRPr lang="zh-CN" altLang="en-US" sz="2400" dirty="0"/>
          </a:p>
          <a:p>
            <a:r>
              <a:rPr lang="zh-CN" altLang="en-US" sz="2400" dirty="0"/>
              <a:t>结果为：</a:t>
            </a:r>
            <a:endParaRPr lang="zh-CN" altLang="en-US" sz="2400" dirty="0"/>
          </a:p>
          <a:p>
            <a:r>
              <a:rPr lang="zh-CN" altLang="en-US" sz="2400" dirty="0"/>
              <a:t>-a -bbb xyz -c 123 -d uvw	#原始命令行参数</a:t>
            </a:r>
            <a:endParaRPr lang="zh-CN" altLang="en-US" sz="2400" dirty="0"/>
          </a:p>
          <a:p>
            <a:r>
              <a:rPr lang="zh-CN" altLang="en-US" sz="2400" dirty="0"/>
              <a:t>-a -b bb -c -d -- xyz 123 uvw	#经set处理后的位置参数</a:t>
            </a:r>
            <a:endParaRPr lang="zh-CN" altLang="en-US" sz="2400" dirty="0"/>
          </a:p>
          <a:p>
            <a:r>
              <a:rPr lang="zh-CN" altLang="en-US" sz="2400" dirty="0"/>
              <a:t>xyz 123 uvw			#非选项参数</a:t>
            </a:r>
            <a:endParaRPr lang="zh-CN" altLang="en-US" sz="2400" dirty="0"/>
          </a:p>
          <a:p>
            <a:r>
              <a:rPr lang="zh-CN" altLang="en-US" sz="2400" dirty="0"/>
              <a:t>aFLG=1 bFLG=1 bARG=bb cFLG=1 dFLG=1	#最后结果</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p:txBody>
          <a:bodyPr vert="horz" wrap="square" lIns="91440" tIns="45720" rIns="91440" bIns="45720" anchor="b"/>
          <a:p>
            <a:pPr eaLnBrk="1" hangingPunct="1"/>
            <a:r>
              <a:rPr lang="en-US" altLang="zh-CN" dirty="0"/>
              <a:t>11.2  </a:t>
            </a:r>
            <a:r>
              <a:rPr lang="zh-CN" altLang="zh-CN" dirty="0"/>
              <a:t>流编辑（</a:t>
            </a:r>
            <a:r>
              <a:rPr lang="en-US" altLang="zh-CN" dirty="0"/>
              <a:t>sed</a:t>
            </a:r>
            <a:r>
              <a:rPr lang="zh-CN" altLang="zh-CN" dirty="0"/>
              <a:t>）</a:t>
            </a:r>
            <a:endParaRPr lang="zh-CN" altLang="en-US" dirty="0"/>
          </a:p>
        </p:txBody>
      </p:sp>
      <p:sp>
        <p:nvSpPr>
          <p:cNvPr id="17411" name="内容占位符 2"/>
          <p:cNvSpPr>
            <a:spLocks noGrp="1"/>
          </p:cNvSpPr>
          <p:nvPr>
            <p:ph idx="1"/>
          </p:nvPr>
        </p:nvSpPr>
        <p:spPr/>
        <p:txBody>
          <a:bodyPr vert="horz" wrap="square" lIns="91440" tIns="45720" rIns="91440" bIns="45720" anchor="t"/>
          <a:p>
            <a:pPr eaLnBrk="1" hangingPunct="1"/>
            <a:r>
              <a:rPr lang="en-US" altLang="zh-CN" sz="2800" b="1" dirty="0"/>
              <a:t>11.2.1  </a:t>
            </a:r>
            <a:r>
              <a:rPr lang="zh-CN" altLang="zh-CN" sz="2800" b="1" dirty="0"/>
              <a:t>功能及用法</a:t>
            </a:r>
            <a:endParaRPr lang="zh-CN" altLang="zh-CN" sz="2800" b="1" dirty="0"/>
          </a:p>
          <a:p>
            <a:pPr eaLnBrk="1" hangingPunct="1"/>
            <a:r>
              <a:rPr lang="en-US" altLang="zh-CN" sz="2800" dirty="0"/>
              <a:t>sed</a:t>
            </a:r>
            <a:r>
              <a:rPr lang="zh-CN" altLang="zh-CN" sz="2800" dirty="0"/>
              <a:t>是个流编辑器，其功能是对它的输入流进行按指定格式的转换。</a:t>
            </a:r>
            <a:r>
              <a:rPr lang="en-US" altLang="zh-CN" sz="2800" dirty="0"/>
              <a:t>sed</a:t>
            </a:r>
            <a:r>
              <a:rPr lang="zh-CN" altLang="zh-CN" sz="2800" dirty="0"/>
              <a:t>使用脚本语言对输入流进行加工，脚本可以在命令行或文件中输入。在工作时它只对输入流处理一遍，但却效率非常高。为了能充分利用</a:t>
            </a:r>
            <a:r>
              <a:rPr lang="en-US" altLang="zh-CN" sz="2800" dirty="0"/>
              <a:t>sed</a:t>
            </a:r>
            <a:r>
              <a:rPr lang="zh-CN" altLang="zh-CN" sz="2800" dirty="0"/>
              <a:t>的功能和效率，可以进行脚本编程，其用法为：</a:t>
            </a:r>
            <a:endParaRPr lang="zh-CN" altLang="zh-CN" sz="2800" dirty="0"/>
          </a:p>
          <a:p>
            <a:pPr eaLnBrk="1" hangingPunct="1"/>
            <a:r>
              <a:rPr lang="en-US" altLang="zh-CN" sz="2800" dirty="0"/>
              <a:t> sed [options] {scripts} [input-file] …</a:t>
            </a:r>
            <a:endParaRPr lang="zh-CN" altLang="zh-CN" sz="28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
          <p:cNvSpPr>
            <a:spLocks noGrp="1"/>
          </p:cNvSpPr>
          <p:nvPr>
            <p:ph type="title"/>
          </p:nvPr>
        </p:nvSpPr>
        <p:spPr/>
        <p:txBody>
          <a:bodyPr vert="horz" wrap="square" lIns="91440" tIns="45720" rIns="91440" bIns="45720" anchor="b"/>
          <a:p>
            <a:r>
              <a:rPr lang="zh-CN" altLang="en-US" dirty="0"/>
              <a:t>3．getopts方式</a:t>
            </a:r>
            <a:endParaRPr lang="zh-CN" altLang="en-US" dirty="0"/>
          </a:p>
        </p:txBody>
      </p:sp>
      <p:sp>
        <p:nvSpPr>
          <p:cNvPr id="151555" name="内容占位符 2"/>
          <p:cNvSpPr>
            <a:spLocks noGrp="1"/>
          </p:cNvSpPr>
          <p:nvPr>
            <p:ph idx="1"/>
          </p:nvPr>
        </p:nvSpPr>
        <p:spPr>
          <a:xfrm>
            <a:off x="656590" y="1871345"/>
            <a:ext cx="8298815" cy="4261485"/>
          </a:xfrm>
        </p:spPr>
        <p:txBody>
          <a:bodyPr vert="horz" wrap="square" lIns="91440" tIns="45720" rIns="91440" bIns="45720" anchor="t"/>
          <a:p>
            <a:r>
              <a:rPr lang="zh-CN" altLang="en-US" sz="2400" dirty="0"/>
              <a:t>getopts是shell的内置命令，主要用于分析命令行参数，从中分出选项和非选项部分，其用法为：</a:t>
            </a:r>
            <a:endParaRPr lang="zh-CN" altLang="en-US" sz="2400" dirty="0"/>
          </a:p>
          <a:p>
            <a:r>
              <a:rPr lang="zh-CN" altLang="en-US" sz="2400" dirty="0"/>
              <a:t>   getopts optstr opt</a:t>
            </a:r>
            <a:endParaRPr lang="zh-CN" altLang="en-US" sz="2400" dirty="0"/>
          </a:p>
          <a:p>
            <a:r>
              <a:rPr lang="zh-CN" altLang="en-US" sz="2400" dirty="0"/>
              <a:t>optstr的意义与getopt中的相同，opt为临时变量，用于存放刚刚从命令参数取到的选项字符。</a:t>
            </a:r>
            <a:endParaRPr lang="zh-CN" altLang="en-US" sz="2400" dirty="0"/>
          </a:p>
          <a:p>
            <a:r>
              <a:rPr lang="zh-CN" altLang="en-US" sz="2400" dirty="0"/>
              <a:t>getopts使用变量：OPTIND、OPTARG和OPTERR。</a:t>
            </a:r>
            <a:endParaRPr lang="zh-CN" altLang="en-US" sz="2400" dirty="0"/>
          </a:p>
          <a:p>
            <a:pPr lvl="1"/>
            <a:r>
              <a:rPr lang="zh-CN" altLang="en-US" sz="2100" dirty="0"/>
              <a:t>OPTIND为指向命令行参数的位置指针；</a:t>
            </a:r>
            <a:endParaRPr lang="zh-CN" altLang="en-US" sz="2100" dirty="0"/>
          </a:p>
          <a:p>
            <a:pPr lvl="1"/>
            <a:r>
              <a:rPr lang="zh-CN" altLang="en-US" sz="2100" dirty="0"/>
              <a:t>OPTARG为选项字符所对应的参数值；</a:t>
            </a:r>
            <a:endParaRPr lang="zh-CN" altLang="en-US" sz="2100" dirty="0"/>
          </a:p>
          <a:p>
            <a:pPr lvl="1"/>
            <a:r>
              <a:rPr lang="zh-CN" altLang="en-US" sz="2100" dirty="0"/>
              <a:t>OPTERR用于控制getopts对错误的处理方式，当OPTERR=0时不显示处理过程中的错误，否则将显示处理过程中遇到的错误。</a:t>
            </a:r>
            <a:endParaRPr lang="zh-CN" altLang="en-US" sz="21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标题 1"/>
          <p:cNvSpPr>
            <a:spLocks noGrp="1"/>
          </p:cNvSpPr>
          <p:nvPr>
            <p:ph type="title"/>
          </p:nvPr>
        </p:nvSpPr>
        <p:spPr/>
        <p:txBody>
          <a:bodyPr vert="horz" wrap="square" lIns="91440" tIns="45720" rIns="91440" bIns="45720" anchor="b"/>
          <a:p>
            <a:r>
              <a:rPr lang="zh-CN" altLang="en-US" dirty="0"/>
              <a:t>sh13.sh程序清单</a:t>
            </a:r>
            <a:endParaRPr lang="zh-CN" altLang="en-US" dirty="0"/>
          </a:p>
        </p:txBody>
      </p:sp>
      <p:sp>
        <p:nvSpPr>
          <p:cNvPr id="152579" name="内容占位符 2"/>
          <p:cNvSpPr>
            <a:spLocks noGrp="1"/>
          </p:cNvSpPr>
          <p:nvPr>
            <p:ph idx="1"/>
          </p:nvPr>
        </p:nvSpPr>
        <p:spPr>
          <a:xfrm>
            <a:off x="787400" y="1658938"/>
            <a:ext cx="8167688" cy="4114800"/>
          </a:xfrm>
        </p:spPr>
        <p:txBody>
          <a:bodyPr vert="horz" wrap="square" lIns="91440" tIns="45720" rIns="91440" bIns="45720" anchor="t"/>
          <a:p>
            <a:r>
              <a:rPr lang="zh-CN" altLang="en-US" sz="2000" dirty="0"/>
              <a:t>#!/bin/sh</a:t>
            </a:r>
            <a:endParaRPr lang="zh-CN" altLang="en-US" sz="2000" dirty="0"/>
          </a:p>
          <a:p>
            <a:r>
              <a:rPr lang="zh-CN" altLang="en-US" sz="2000" dirty="0"/>
              <a:t>#OPTERR=0	#为0时可以屏蔽错误信息输出</a:t>
            </a:r>
            <a:endParaRPr lang="zh-CN" altLang="en-US" sz="2000" dirty="0"/>
          </a:p>
          <a:p>
            <a:r>
              <a:rPr lang="zh-CN" altLang="en-US" sz="2000" dirty="0"/>
              <a:t>aFLG=0; bFLG=0; cFLG=0; dFLG=0; bARG= 	#初始为0或空</a:t>
            </a:r>
            <a:endParaRPr lang="zh-CN" altLang="en-US" sz="2000" dirty="0"/>
          </a:p>
          <a:p>
            <a:r>
              <a:rPr lang="zh-CN" altLang="en-US" sz="2000" dirty="0"/>
              <a:t>while getopts 'ab:cd' opt; do 	#从命令行参数获取选项</a:t>
            </a:r>
            <a:endParaRPr lang="zh-CN" altLang="en-US" sz="2000" dirty="0"/>
          </a:p>
          <a:p>
            <a:r>
              <a:rPr lang="zh-CN" altLang="en-US" sz="2000" dirty="0"/>
              <a:t>	case $opt in</a:t>
            </a:r>
            <a:endParaRPr lang="zh-CN" altLang="en-US" sz="2000" dirty="0"/>
          </a:p>
          <a:p>
            <a:r>
              <a:rPr lang="zh-CN" altLang="en-US" sz="2000" dirty="0"/>
              <a:t>		a) aFLG=1;;				#-a</a:t>
            </a:r>
            <a:endParaRPr lang="zh-CN" altLang="en-US" sz="2000" dirty="0"/>
          </a:p>
          <a:p>
            <a:r>
              <a:rPr lang="zh-CN" altLang="en-US" sz="2000" dirty="0"/>
              <a:t>		b) bFLG=1; bARG=$OPTARG;; </a:t>
            </a:r>
            <a:r>
              <a:rPr lang="en-US" altLang="zh-CN" sz="2000" dirty="0"/>
              <a:t>	</a:t>
            </a:r>
            <a:r>
              <a:rPr lang="zh-CN" altLang="en-US" sz="2000" dirty="0"/>
              <a:t>#-b及其值</a:t>
            </a:r>
            <a:endParaRPr lang="zh-CN" altLang="en-US" sz="2000" dirty="0"/>
          </a:p>
          <a:p>
            <a:r>
              <a:rPr lang="zh-CN" altLang="en-US" sz="2000" dirty="0"/>
              <a:t>		c) cFLG=1;;				#-c</a:t>
            </a:r>
            <a:endParaRPr lang="zh-CN" altLang="en-US" sz="2000" dirty="0"/>
          </a:p>
          <a:p>
            <a:r>
              <a:rPr lang="zh-CN" altLang="en-US" sz="2000" dirty="0"/>
              <a:t>		c) dFLG=1;;				#-d</a:t>
            </a:r>
            <a:endParaRPr lang="zh-CN" altLang="en-US" sz="2000" dirty="0"/>
          </a:p>
          <a:p>
            <a:r>
              <a:rPr lang="zh-CN" altLang="en-US" sz="2000" dirty="0"/>
              <a:t>		?) echo "Usage: $0 options";;		#default</a:t>
            </a:r>
            <a:endParaRPr lang="zh-CN" altLang="en-US" sz="2000" dirty="0"/>
          </a:p>
          <a:p>
            <a:r>
              <a:rPr lang="zh-CN" altLang="en-US" sz="2000" dirty="0"/>
              <a:t>	esac</a:t>
            </a:r>
            <a:endParaRPr lang="zh-CN" altLang="en-US" sz="2000" dirty="0"/>
          </a:p>
          <a:p>
            <a:r>
              <a:rPr lang="zh-CN" altLang="en-US" sz="2000" dirty="0"/>
              <a:t>done</a:t>
            </a:r>
            <a:endParaRPr lang="zh-CN" altLang="en-US" sz="20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标题 1"/>
          <p:cNvSpPr>
            <a:spLocks noGrp="1"/>
          </p:cNvSpPr>
          <p:nvPr>
            <p:ph type="title"/>
          </p:nvPr>
        </p:nvSpPr>
        <p:spPr/>
        <p:txBody>
          <a:bodyPr vert="horz" wrap="square" lIns="91440" tIns="45720" rIns="91440" bIns="45720" anchor="b"/>
          <a:p>
            <a:r>
              <a:rPr lang="zh-CN" altLang="en-US" dirty="0"/>
              <a:t>sh13.sh程序清单（续）</a:t>
            </a:r>
            <a:endParaRPr lang="zh-CN" altLang="en-US" dirty="0"/>
          </a:p>
        </p:txBody>
      </p:sp>
      <p:sp>
        <p:nvSpPr>
          <p:cNvPr id="153603" name="内容占位符 2"/>
          <p:cNvSpPr>
            <a:spLocks noGrp="1"/>
          </p:cNvSpPr>
          <p:nvPr>
            <p:ph idx="1"/>
          </p:nvPr>
        </p:nvSpPr>
        <p:spPr>
          <a:xfrm>
            <a:off x="758190" y="2018030"/>
            <a:ext cx="8197215" cy="4114800"/>
          </a:xfrm>
        </p:spPr>
        <p:txBody>
          <a:bodyPr vert="horz" wrap="square" lIns="91440" tIns="45720" rIns="91440" bIns="45720" anchor="t"/>
          <a:p>
            <a:r>
              <a:rPr lang="zh-CN" altLang="en-US" sz="2400" dirty="0"/>
              <a:t>N=`expr $OPTIND - 1`; shift $N	#指向剩余的非选项部分(必须这样做）</a:t>
            </a:r>
            <a:endParaRPr lang="zh-CN" altLang="en-US" sz="2400" dirty="0"/>
          </a:p>
          <a:p>
            <a:r>
              <a:rPr lang="zh-CN" altLang="en-US" sz="2400" dirty="0"/>
              <a:t>echo $*	#显示剩余的部分</a:t>
            </a:r>
            <a:endParaRPr lang="zh-CN" altLang="en-US" sz="2400" dirty="0"/>
          </a:p>
          <a:p>
            <a:r>
              <a:rPr lang="zh-CN" altLang="en-US" sz="2400" dirty="0"/>
              <a:t>echo "aFLG=$aFLG bFLG=$bFLG bARG=$bARG cFLG=$cFLG dFLG=$dFLG"</a:t>
            </a:r>
            <a:endParaRPr lang="zh-CN" altLang="en-US" sz="24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标题 1"/>
          <p:cNvSpPr>
            <a:spLocks noGrp="1"/>
          </p:cNvSpPr>
          <p:nvPr>
            <p:ph type="title"/>
          </p:nvPr>
        </p:nvSpPr>
        <p:spPr/>
        <p:txBody>
          <a:bodyPr vert="horz" wrap="square" lIns="91440" tIns="45720" rIns="91440" bIns="45720" anchor="b"/>
          <a:p>
            <a:r>
              <a:rPr lang="zh-CN" altLang="en-US" dirty="0"/>
              <a:t>sh13.sh的执行及说明</a:t>
            </a:r>
            <a:endParaRPr lang="zh-CN" altLang="en-US" dirty="0"/>
          </a:p>
        </p:txBody>
      </p:sp>
      <p:sp>
        <p:nvSpPr>
          <p:cNvPr id="154627" name="内容占位符 2"/>
          <p:cNvSpPr>
            <a:spLocks noGrp="1"/>
          </p:cNvSpPr>
          <p:nvPr>
            <p:ph idx="1"/>
          </p:nvPr>
        </p:nvSpPr>
        <p:spPr>
          <a:xfrm>
            <a:off x="802005" y="2018030"/>
            <a:ext cx="8153400" cy="4114800"/>
          </a:xfrm>
        </p:spPr>
        <p:txBody>
          <a:bodyPr vert="horz" wrap="square" lIns="91440" tIns="45720" rIns="91440" bIns="45720" anchor="t"/>
          <a:p>
            <a:r>
              <a:rPr lang="zh-CN" altLang="en-US" sz="2400" dirty="0"/>
              <a:t>可按以下方式执行：</a:t>
            </a:r>
            <a:endParaRPr lang="zh-CN" altLang="en-US" sz="2400" dirty="0"/>
          </a:p>
          <a:p>
            <a:r>
              <a:rPr lang="zh-CN" altLang="en-US" sz="2400" dirty="0"/>
              <a:t>$ ./sh13.sh -a -bbbb xyz -c 123 -d uvw</a:t>
            </a:r>
            <a:endParaRPr lang="zh-CN" altLang="en-US" sz="2400" dirty="0"/>
          </a:p>
          <a:p>
            <a:r>
              <a:rPr lang="zh-CN" altLang="en-US" sz="2400" dirty="0"/>
              <a:t>	xyz -c 123 -d uvw</a:t>
            </a:r>
            <a:endParaRPr lang="zh-CN" altLang="en-US" sz="2400" dirty="0"/>
          </a:p>
          <a:p>
            <a:r>
              <a:rPr lang="zh-CN" altLang="en-US" sz="2400" dirty="0"/>
              <a:t>	aFLG=1 bFLG=1 bARG=bbb cFLG=0 dFLG=0</a:t>
            </a:r>
            <a:endParaRPr lang="zh-CN" altLang="en-US" sz="2400" dirty="0"/>
          </a:p>
          <a:p>
            <a:r>
              <a:rPr lang="zh-CN" altLang="en-US" sz="2400" dirty="0"/>
              <a:t>在遇到xyz这个非选项参数时结束扫描。由此可以看出，同一个系统内容，不同的命令在处理同一问题时表现也不完全相同。问题在于getopts是对原始命令行参数串处理的，如果能将getopt和getopts两者结合起来使用，将会得到更好的效果。</a:t>
            </a:r>
            <a:endParaRPr lang="zh-CN" altLang="en-US" sz="24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标题 1"/>
          <p:cNvSpPr>
            <a:spLocks noGrp="1"/>
          </p:cNvSpPr>
          <p:nvPr>
            <p:ph type="title"/>
          </p:nvPr>
        </p:nvSpPr>
        <p:spPr/>
        <p:txBody>
          <a:bodyPr vert="horz" wrap="square" lIns="91440" tIns="45720" rIns="91440" bIns="45720" anchor="b"/>
          <a:p>
            <a:r>
              <a:rPr lang="zh-CN" altLang="en-US" dirty="0"/>
              <a:t>4．命令行参数综合处理示例</a:t>
            </a:r>
            <a:endParaRPr lang="zh-CN" altLang="en-US" dirty="0"/>
          </a:p>
        </p:txBody>
      </p:sp>
      <p:sp>
        <p:nvSpPr>
          <p:cNvPr id="155651" name="内容占位符 2"/>
          <p:cNvSpPr>
            <a:spLocks noGrp="1"/>
          </p:cNvSpPr>
          <p:nvPr>
            <p:ph idx="1"/>
          </p:nvPr>
        </p:nvSpPr>
        <p:spPr>
          <a:xfrm>
            <a:off x="772795" y="2018030"/>
            <a:ext cx="8182610" cy="4114800"/>
          </a:xfrm>
        </p:spPr>
        <p:txBody>
          <a:bodyPr vert="horz" wrap="square" lIns="91440" tIns="45720" rIns="91440" bIns="45720" anchor="t"/>
          <a:p>
            <a:r>
              <a:rPr lang="zh-CN" altLang="en-US" sz="2800" dirty="0"/>
              <a:t>任务：设计bshell脚本程序，处理命令行参数，结合awk实现类似cat命令的-E、-n功能。要求：</a:t>
            </a:r>
            <a:endParaRPr lang="zh-CN" altLang="en-US" sz="2800" dirty="0"/>
          </a:p>
          <a:p>
            <a:r>
              <a:rPr lang="zh-CN" altLang="en-US" sz="2800" dirty="0"/>
              <a:t>（1）-n为所显示的文本文件添加行号；</a:t>
            </a:r>
            <a:endParaRPr lang="zh-CN" altLang="en-US" sz="2800" dirty="0"/>
          </a:p>
          <a:p>
            <a:r>
              <a:rPr lang="zh-CN" altLang="en-US" sz="2800" dirty="0"/>
              <a:t>（2）-E指定在行末显示的结束字符，默认无；</a:t>
            </a:r>
            <a:endParaRPr lang="zh-CN" altLang="en-US" sz="2800" dirty="0"/>
          </a:p>
          <a:p>
            <a:r>
              <a:rPr lang="zh-CN" altLang="en-US" sz="2800" dirty="0"/>
              <a:t>（3）-e抑制文件名的输出；</a:t>
            </a:r>
            <a:endParaRPr lang="zh-CN" altLang="en-US" sz="2800" dirty="0"/>
          </a:p>
          <a:p>
            <a:r>
              <a:rPr lang="zh-CN" altLang="en-US" sz="2800" dirty="0"/>
              <a:t>（4）-c在执行-n或-E后统计文件中的行数；</a:t>
            </a:r>
            <a:endParaRPr lang="zh-CN" altLang="en-US" sz="2800" dirty="0"/>
          </a:p>
          <a:p>
            <a:r>
              <a:rPr lang="zh-CN" altLang="en-US" sz="2800" dirty="0"/>
              <a:t>（5）-C只统计文件的行数。</a:t>
            </a:r>
            <a:endParaRPr lang="zh-CN" altLang="en-US" sz="28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标题 1"/>
          <p:cNvSpPr>
            <a:spLocks noGrp="1"/>
          </p:cNvSpPr>
          <p:nvPr>
            <p:ph type="title"/>
          </p:nvPr>
        </p:nvSpPr>
        <p:spPr/>
        <p:txBody>
          <a:bodyPr vert="horz" wrap="square" lIns="91440" tIns="45720" rIns="91440" bIns="45720" anchor="b"/>
          <a:p>
            <a:r>
              <a:rPr lang="zh-CN" altLang="en-US" dirty="0"/>
              <a:t>sh14.sh清单</a:t>
            </a:r>
            <a:endParaRPr lang="zh-CN" altLang="en-US" dirty="0"/>
          </a:p>
        </p:txBody>
      </p:sp>
      <p:sp>
        <p:nvSpPr>
          <p:cNvPr id="156675" name="内容占位符 2"/>
          <p:cNvSpPr>
            <a:spLocks noGrp="1"/>
          </p:cNvSpPr>
          <p:nvPr>
            <p:ph idx="1"/>
          </p:nvPr>
        </p:nvSpPr>
        <p:spPr>
          <a:xfrm>
            <a:off x="611505" y="1915160"/>
            <a:ext cx="8343900" cy="4217670"/>
          </a:xfrm>
        </p:spPr>
        <p:txBody>
          <a:bodyPr vert="horz" wrap="square" lIns="91440" tIns="45720" rIns="91440" bIns="45720" anchor="t"/>
          <a:p>
            <a:r>
              <a:rPr lang="zh-CN" altLang="en-US" sz="2400" dirty="0"/>
              <a:t>#!/bin/bash</a:t>
            </a:r>
            <a:endParaRPr lang="zh-CN" altLang="en-US" sz="2400" dirty="0"/>
          </a:p>
          <a:p>
            <a:r>
              <a:rPr lang="zh-CN" altLang="en-US" sz="2400" dirty="0"/>
              <a:t>eFLG=`getopt cCeE:n $*`; EFLG=$? 	#临时借用EFLG和eFLG</a:t>
            </a:r>
            <a:endParaRPr lang="zh-CN" altLang="en-US" sz="2400" dirty="0"/>
          </a:p>
          <a:p>
            <a:r>
              <a:rPr lang="zh-CN" altLang="en-US" sz="2400" dirty="0"/>
              <a:t>if [ $EFLG -ne 0 ]; then echo -e "Usage:\n$0 [-cCeE:n] [filenames]";exit $EFLG; fi</a:t>
            </a:r>
            <a:endParaRPr lang="zh-CN" altLang="en-US" sz="2400" dirty="0"/>
          </a:p>
          <a:p>
            <a:r>
              <a:rPr lang="zh-CN" altLang="en-US" sz="2400" dirty="0"/>
              <a:t>set --  $eFLG</a:t>
            </a:r>
            <a:endParaRPr lang="zh-CN" altLang="en-US" sz="2400" dirty="0"/>
          </a:p>
          <a:p>
            <a:r>
              <a:rPr lang="zh-CN" altLang="en-US" sz="2400" dirty="0"/>
              <a:t>#OPTERR=1  #To disable the Output of error message</a:t>
            </a:r>
            <a:endParaRPr lang="zh-CN" altLang="en-US" sz="2400" dirty="0"/>
          </a:p>
          <a:p>
            <a:r>
              <a:rPr lang="zh-CN" altLang="en-US" sz="2400" dirty="0"/>
              <a:t>EFLG=0; eFLG=0; CFLG=0;cFLG=0; NFLG=0; EARG=  #初始化各种标志：置0或空</a:t>
            </a:r>
            <a:endParaRPr lang="zh-CN" altLang="en-US" sz="24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标题 1"/>
          <p:cNvSpPr>
            <a:spLocks noGrp="1"/>
          </p:cNvSpPr>
          <p:nvPr>
            <p:ph type="title"/>
          </p:nvPr>
        </p:nvSpPr>
        <p:spPr/>
        <p:txBody>
          <a:bodyPr vert="horz" wrap="square" lIns="91440" tIns="45720" rIns="91440" bIns="45720" anchor="b"/>
          <a:p>
            <a:r>
              <a:rPr lang="zh-CN" altLang="en-US" dirty="0"/>
              <a:t>sh14.sh清单（续）</a:t>
            </a:r>
            <a:endParaRPr lang="zh-CN" altLang="en-US" dirty="0"/>
          </a:p>
        </p:txBody>
      </p:sp>
      <p:sp>
        <p:nvSpPr>
          <p:cNvPr id="157699" name="内容占位符 2"/>
          <p:cNvSpPr>
            <a:spLocks noGrp="1"/>
          </p:cNvSpPr>
          <p:nvPr>
            <p:ph idx="1"/>
          </p:nvPr>
        </p:nvSpPr>
        <p:spPr>
          <a:xfrm>
            <a:off x="816610" y="2018030"/>
            <a:ext cx="8138795" cy="4114800"/>
          </a:xfrm>
        </p:spPr>
        <p:txBody>
          <a:bodyPr vert="horz" wrap="square" lIns="91440" tIns="45720" rIns="91440" bIns="45720" anchor="t"/>
          <a:p>
            <a:r>
              <a:rPr lang="zh-CN" altLang="en-US" sz="2000" dirty="0"/>
              <a:t>while getopts 'cCeE:n' OPT; do  #从命令行参数获得选项</a:t>
            </a:r>
            <a:endParaRPr lang="zh-CN" altLang="en-US" sz="2000" dirty="0"/>
          </a:p>
          <a:p>
            <a:r>
              <a:rPr lang="zh-CN" altLang="en-US" sz="2000" dirty="0"/>
              <a:t>	case $OPT in</a:t>
            </a:r>
            <a:endParaRPr lang="zh-CN" altLang="en-US" sz="2000" dirty="0"/>
          </a:p>
          <a:p>
            <a:r>
              <a:rPr lang="zh-CN" altLang="en-US" sz="2000" dirty="0"/>
              <a:t>		c) cFLG=1;; 			#-c</a:t>
            </a:r>
            <a:endParaRPr lang="zh-CN" altLang="en-US" sz="2000" dirty="0"/>
          </a:p>
          <a:p>
            <a:r>
              <a:rPr lang="zh-CN" altLang="en-US" sz="2000" dirty="0"/>
              <a:t>		C) CFLG=1;; 			#-C</a:t>
            </a:r>
            <a:endParaRPr lang="zh-CN" altLang="en-US" sz="2000" dirty="0"/>
          </a:p>
          <a:p>
            <a:r>
              <a:rPr lang="zh-CN" altLang="en-US" sz="2000" dirty="0"/>
              <a:t>		n) NFLG=1;; 			#-n</a:t>
            </a:r>
            <a:endParaRPr lang="zh-CN" altLang="en-US" sz="2000" dirty="0"/>
          </a:p>
          <a:p>
            <a:r>
              <a:rPr lang="zh-CN" altLang="en-US" sz="2000" dirty="0"/>
              <a:t>		e) eFLG=1;; 			#-e</a:t>
            </a:r>
            <a:endParaRPr lang="zh-CN" altLang="en-US" sz="2000" dirty="0"/>
          </a:p>
          <a:p>
            <a:r>
              <a:rPr lang="zh-CN" altLang="en-US" sz="2000" dirty="0"/>
              <a:t>		E) EFLG=1; EARG="$OPTARG";; 	#-E</a:t>
            </a:r>
            <a:endParaRPr lang="zh-CN" altLang="en-US" sz="2000" dirty="0"/>
          </a:p>
          <a:p>
            <a:r>
              <a:rPr lang="zh-CN" altLang="en-US" sz="2000" dirty="0"/>
              <a:t>		?) echo -e "Usage:\n$0 [options] [filenames]";exit 1;; </a:t>
            </a:r>
            <a:endParaRPr lang="zh-CN" altLang="en-US" sz="2000" dirty="0"/>
          </a:p>
          <a:p>
            <a:r>
              <a:rPr lang="zh-CN" altLang="en-US" sz="2000" dirty="0"/>
              <a:t>	esac</a:t>
            </a:r>
            <a:endParaRPr lang="zh-CN" altLang="en-US" sz="2000" dirty="0"/>
          </a:p>
          <a:p>
            <a:r>
              <a:rPr lang="zh-CN" altLang="en-US" sz="2000" dirty="0"/>
              <a:t>done</a:t>
            </a:r>
            <a:endParaRPr lang="zh-CN" altLang="en-US" sz="20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标题 1"/>
          <p:cNvSpPr>
            <a:spLocks noGrp="1"/>
          </p:cNvSpPr>
          <p:nvPr>
            <p:ph type="title"/>
          </p:nvPr>
        </p:nvSpPr>
        <p:spPr/>
        <p:txBody>
          <a:bodyPr vert="horz" wrap="square" lIns="91440" tIns="45720" rIns="91440" bIns="45720" anchor="b"/>
          <a:p>
            <a:r>
              <a:rPr lang="zh-CN" altLang="en-US" dirty="0">
                <a:sym typeface="宋体" panose="02010600030101010101" pitchFamily="2" charset="-122"/>
              </a:rPr>
              <a:t>sh14.sh清单（续）</a:t>
            </a:r>
            <a:endParaRPr lang="zh-CN" altLang="en-US" dirty="0"/>
          </a:p>
        </p:txBody>
      </p:sp>
      <p:sp>
        <p:nvSpPr>
          <p:cNvPr id="158723" name="内容占位符 2"/>
          <p:cNvSpPr>
            <a:spLocks noGrp="1"/>
          </p:cNvSpPr>
          <p:nvPr>
            <p:ph idx="1"/>
          </p:nvPr>
        </p:nvSpPr>
        <p:spPr/>
        <p:txBody>
          <a:bodyPr vert="horz" wrap="square" lIns="91440" tIns="45720" rIns="91440" bIns="45720" anchor="t"/>
          <a:p>
            <a:r>
              <a:rPr lang="zh-CN" altLang="en-US" sz="2000" dirty="0"/>
              <a:t>N=`expr $OPTIND - 1`; shift $N  #清除命令行参数中已经处理的部分，剩余部分为文件名</a:t>
            </a:r>
            <a:endParaRPr lang="zh-CN" altLang="en-US" sz="2000" dirty="0"/>
          </a:p>
          <a:p>
            <a:r>
              <a:rPr lang="zh-CN" altLang="en-US" sz="2000" dirty="0"/>
              <a:t>while [ $# -ge 1 ]; do                 #处理每一个文件</a:t>
            </a:r>
            <a:endParaRPr lang="zh-CN" altLang="en-US" sz="2000" dirty="0"/>
          </a:p>
          <a:p>
            <a:r>
              <a:rPr lang="zh-CN" altLang="en-US" sz="2000" dirty="0"/>
              <a:t>    f=$1                     #取一个参数作为文件名</a:t>
            </a:r>
            <a:endParaRPr lang="zh-CN" altLang="en-US" sz="2000" dirty="0"/>
          </a:p>
          <a:p>
            <a:r>
              <a:rPr lang="zh-CN" altLang="en-US" sz="2000" dirty="0"/>
              <a:t>    if [ $eFLG -eq 0 ]; then echo $f; fi    #是否显示文件名</a:t>
            </a:r>
            <a:endParaRPr lang="zh-CN" altLang="en-US" sz="2000" dirty="0"/>
          </a:p>
          <a:p>
            <a:r>
              <a:rPr lang="zh-CN" altLang="en-US" sz="2000" dirty="0"/>
              <a:t>    if [ $CFLG -eq 0 ]; then         #如果没有指定-C</a:t>
            </a:r>
            <a:endParaRPr lang="zh-CN" altLang="en-US" sz="2000" dirty="0"/>
          </a:p>
          <a:p>
            <a:r>
              <a:rPr lang="zh-CN" altLang="en-US" sz="2000" dirty="0"/>
              <a:t>        if [ $NFLG -eq 1 ]; then     #如果显示行号</a:t>
            </a:r>
            <a:endParaRPr lang="zh-CN" altLang="en-US" sz="2000" dirty="0"/>
          </a:p>
          <a:p>
            <a:r>
              <a:rPr lang="zh-CN" altLang="en-US" sz="2000" dirty="0"/>
              <a:t>            if [ -n $EARG ]; then     #如果显示行末结束符</a:t>
            </a:r>
            <a:endParaRPr lang="zh-CN" altLang="en-US" sz="2000" dirty="0"/>
          </a:p>
          <a:p>
            <a:r>
              <a:rPr lang="zh-CN" altLang="en-US" sz="2000" dirty="0"/>
              <a:t>                awk "{ print FNR, \$0 \"$EARG\" }" $f</a:t>
            </a:r>
            <a:endParaRPr lang="zh-CN" altLang="en-US" sz="2000" dirty="0"/>
          </a:p>
          <a:p>
            <a:r>
              <a:rPr lang="zh-CN" altLang="en-US" sz="2000" dirty="0"/>
              <a:t>            else            #不显示行末结束符</a:t>
            </a:r>
            <a:endParaRPr lang="zh-CN" altLang="en-US" sz="2000" dirty="0"/>
          </a:p>
          <a:p>
            <a:r>
              <a:rPr lang="zh-CN" altLang="en-US" sz="2000" dirty="0"/>
              <a:t>                awk '{ print FNR, $0 }' $f</a:t>
            </a:r>
            <a:endParaRPr lang="zh-CN" altLang="en-US" sz="2000" dirty="0"/>
          </a:p>
          <a:p>
            <a:r>
              <a:rPr lang="zh-CN" altLang="en-US" sz="2000" dirty="0"/>
              <a:t>            fi</a:t>
            </a:r>
            <a:endParaRPr lang="zh-CN" altLang="en-US" sz="20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标题 1"/>
          <p:cNvSpPr>
            <a:spLocks noGrp="1"/>
          </p:cNvSpPr>
          <p:nvPr>
            <p:ph type="title"/>
          </p:nvPr>
        </p:nvSpPr>
        <p:spPr/>
        <p:txBody>
          <a:bodyPr vert="horz" wrap="square" lIns="91440" tIns="45720" rIns="91440" bIns="45720" anchor="b"/>
          <a:p>
            <a:r>
              <a:rPr lang="zh-CN" altLang="en-US" dirty="0">
                <a:sym typeface="宋体" panose="02010600030101010101" pitchFamily="2" charset="-122"/>
              </a:rPr>
              <a:t>sh14.sh清单（续）</a:t>
            </a:r>
            <a:endParaRPr lang="zh-CN" altLang="en-US" dirty="0"/>
          </a:p>
        </p:txBody>
      </p:sp>
      <p:sp>
        <p:nvSpPr>
          <p:cNvPr id="159747" name="内容占位符 2"/>
          <p:cNvSpPr>
            <a:spLocks noGrp="1"/>
          </p:cNvSpPr>
          <p:nvPr>
            <p:ph idx="1"/>
          </p:nvPr>
        </p:nvSpPr>
        <p:spPr/>
        <p:txBody>
          <a:bodyPr vert="horz" wrap="square" lIns="91440" tIns="45720" rIns="91440" bIns="45720" anchor="t"/>
          <a:p>
            <a:r>
              <a:rPr lang="zh-CN" altLang="en-US" sz="2000" dirty="0"/>
              <a:t>        else                #如果不显示行号</a:t>
            </a:r>
            <a:endParaRPr lang="zh-CN" altLang="en-US" sz="2000" dirty="0"/>
          </a:p>
          <a:p>
            <a:r>
              <a:rPr lang="zh-CN" altLang="en-US" sz="2000" dirty="0"/>
              <a:t>            if [ -n $EARG ]; then    #如果显示行末结束符</a:t>
            </a:r>
            <a:endParaRPr lang="zh-CN" altLang="en-US" sz="2000" dirty="0"/>
          </a:p>
          <a:p>
            <a:r>
              <a:rPr lang="zh-CN" altLang="en-US" sz="2000" dirty="0"/>
              <a:t>                awk -v E=$EARG '{ print $0, E }' $f</a:t>
            </a:r>
            <a:endParaRPr lang="zh-CN" altLang="en-US" sz="2000" dirty="0"/>
          </a:p>
          <a:p>
            <a:r>
              <a:rPr lang="zh-CN" altLang="en-US" sz="2000" dirty="0"/>
              <a:t>            else            #不显示行末结束符</a:t>
            </a:r>
            <a:endParaRPr lang="zh-CN" altLang="en-US" sz="2000" dirty="0"/>
          </a:p>
          <a:p>
            <a:r>
              <a:rPr lang="zh-CN" altLang="en-US" sz="2000" dirty="0"/>
              <a:t>                awk '{ print $0 }' $f</a:t>
            </a:r>
            <a:endParaRPr lang="zh-CN" altLang="en-US" sz="2000" dirty="0"/>
          </a:p>
          <a:p>
            <a:r>
              <a:rPr lang="zh-CN" altLang="en-US" sz="2000" dirty="0"/>
              <a:t>            fi</a:t>
            </a:r>
            <a:endParaRPr lang="zh-CN" altLang="en-US" sz="2000" dirty="0"/>
          </a:p>
          <a:p>
            <a:r>
              <a:rPr lang="zh-CN" altLang="en-US" sz="2000" dirty="0"/>
              <a:t>        fi</a:t>
            </a:r>
            <a:endParaRPr lang="zh-CN" altLang="en-US" sz="2000" dirty="0"/>
          </a:p>
          <a:p>
            <a:r>
              <a:rPr lang="zh-CN" altLang="en-US" sz="2000" dirty="0"/>
              <a:t>    fi</a:t>
            </a:r>
            <a:endParaRPr lang="zh-CN" altLang="en-US" sz="2000" dirty="0"/>
          </a:p>
          <a:p>
            <a:r>
              <a:rPr lang="zh-CN" altLang="en-US" sz="2000" dirty="0"/>
              <a:t>    if [ $cFLG -eq 1 -o $CFLG -eq 1 ]; then #-c或-C</a:t>
            </a:r>
            <a:endParaRPr lang="zh-CN" altLang="en-US" sz="2000" dirty="0"/>
          </a:p>
          <a:p>
            <a:r>
              <a:rPr lang="zh-CN" altLang="en-US" sz="2000" dirty="0"/>
              <a:t>        awk 'END {print FNR}' $f</a:t>
            </a:r>
            <a:endParaRPr lang="zh-CN" altLang="en-US" sz="2000" dirty="0"/>
          </a:p>
          <a:p>
            <a:r>
              <a:rPr lang="zh-CN" altLang="en-US" sz="2000" dirty="0"/>
              <a:t>    fi</a:t>
            </a:r>
            <a:endParaRPr lang="zh-CN" altLang="en-US" sz="2000" dirty="0"/>
          </a:p>
          <a:p>
            <a:r>
              <a:rPr lang="zh-CN" altLang="en-US" sz="2000" dirty="0"/>
              <a:t>    shift</a:t>
            </a:r>
            <a:endParaRPr lang="zh-CN" altLang="en-US" sz="2000" dirty="0"/>
          </a:p>
          <a:p>
            <a:r>
              <a:rPr lang="zh-CN" altLang="en-US" sz="2000" dirty="0"/>
              <a:t>done</a:t>
            </a:r>
            <a:endParaRPr lang="zh-CN" altLang="en-US" sz="2000"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标题 1"/>
          <p:cNvSpPr>
            <a:spLocks noGrp="1"/>
          </p:cNvSpPr>
          <p:nvPr>
            <p:ph type="title"/>
          </p:nvPr>
        </p:nvSpPr>
        <p:spPr/>
        <p:txBody>
          <a:bodyPr vert="horz" wrap="square" lIns="91440" tIns="45720" rIns="91440" bIns="45720" anchor="b"/>
          <a:p>
            <a:r>
              <a:rPr lang="zh-CN" altLang="en-US" dirty="0"/>
              <a:t>sh13.sh执行</a:t>
            </a:r>
            <a:endParaRPr lang="zh-CN" altLang="en-US" dirty="0"/>
          </a:p>
        </p:txBody>
      </p:sp>
      <p:sp>
        <p:nvSpPr>
          <p:cNvPr id="160771" name="内容占位符 2"/>
          <p:cNvSpPr>
            <a:spLocks noGrp="1"/>
          </p:cNvSpPr>
          <p:nvPr>
            <p:ph idx="1"/>
          </p:nvPr>
        </p:nvSpPr>
        <p:spPr>
          <a:xfrm>
            <a:off x="758190" y="1871980"/>
            <a:ext cx="8197215" cy="4260850"/>
          </a:xfrm>
        </p:spPr>
        <p:txBody>
          <a:bodyPr vert="horz" wrap="square" lIns="91440" tIns="45720" rIns="91440" bIns="45720" anchor="t"/>
          <a:p>
            <a:r>
              <a:rPr lang="en-US" altLang="zh-CN" sz="2400" dirty="0"/>
              <a:t>$ chmod +x </a:t>
            </a:r>
            <a:r>
              <a:rPr lang="zh-CN" altLang="en-US" sz="2400" dirty="0"/>
              <a:t>sh14.sh</a:t>
            </a:r>
            <a:endParaRPr lang="en-US" altLang="zh-CN" sz="2400" dirty="0"/>
          </a:p>
          <a:p>
            <a:r>
              <a:rPr lang="en-US" altLang="zh-CN" sz="2400" dirty="0"/>
              <a:t>$ </a:t>
            </a:r>
            <a:r>
              <a:rPr lang="zh-CN" altLang="en-US" sz="2400" dirty="0"/>
              <a:t>./sh14.sh  -n sh13.sh 		#为sh13.sh加行号</a:t>
            </a:r>
            <a:endParaRPr lang="zh-CN" altLang="en-US" sz="2400" dirty="0"/>
          </a:p>
          <a:p>
            <a:r>
              <a:rPr lang="en-US" altLang="zh-CN" sz="2400" dirty="0"/>
              <a:t>$ </a:t>
            </a:r>
            <a:r>
              <a:rPr lang="zh-CN" altLang="en-US" sz="2400" dirty="0"/>
              <a:t>./sh14.sh  -n -E'$' sh13.sh	#加行号且在行末显示$</a:t>
            </a:r>
            <a:endParaRPr lang="zh-CN" altLang="en-US" sz="2400" dirty="0"/>
          </a:p>
          <a:p>
            <a:r>
              <a:rPr lang="en-US" altLang="zh-CN" sz="2400" dirty="0"/>
              <a:t>$ </a:t>
            </a:r>
            <a:r>
              <a:rPr lang="zh-CN" altLang="en-US" sz="2400" dirty="0"/>
              <a:t>./sh14.sh  -nc -E'$' sh13.sh	#加行号且在行末显示$,最后显示总行数</a:t>
            </a:r>
            <a:endParaRPr lang="zh-CN" altLang="en-US" sz="2400" dirty="0"/>
          </a:p>
          <a:p>
            <a:r>
              <a:rPr lang="en-US" altLang="zh-CN" sz="2400" dirty="0"/>
              <a:t>$ </a:t>
            </a:r>
            <a:r>
              <a:rPr lang="zh-CN" altLang="en-US" sz="2400" dirty="0"/>
              <a:t>./sh14.sh  -c sh13.sh	#仅显示sh13.sh的内容，且在最后显示总行数</a:t>
            </a:r>
            <a:endParaRPr lang="zh-CN" altLang="en-US" sz="2400" dirty="0"/>
          </a:p>
          <a:p>
            <a:r>
              <a:rPr lang="en-US" altLang="zh-CN" sz="2400" dirty="0"/>
              <a:t>$ </a:t>
            </a:r>
            <a:r>
              <a:rPr lang="zh-CN" altLang="en-US" sz="2400" dirty="0"/>
              <a:t>./sh14.sh  -C sh13.sh	#仅仅显示sh13.sh的总行数</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p:txBody>
          <a:bodyPr vert="horz" wrap="square" lIns="91440" tIns="45720" rIns="91440" bIns="45720" anchor="b"/>
          <a:p>
            <a:r>
              <a:rPr lang="en-US" altLang="zh-CN" b="1" dirty="0"/>
              <a:t>11.2.2  </a:t>
            </a:r>
            <a:r>
              <a:rPr lang="zh-CN" altLang="zh-CN" b="1" dirty="0"/>
              <a:t>参数与说明</a:t>
            </a:r>
            <a:endParaRPr lang="zh-CN" altLang="en-US" dirty="0"/>
          </a:p>
        </p:txBody>
      </p:sp>
      <p:graphicFrame>
        <p:nvGraphicFramePr>
          <p:cNvPr id="4" name="内容占位符 3"/>
          <p:cNvGraphicFramePr>
            <a:graphicFrameLocks noGrp="1"/>
          </p:cNvGraphicFramePr>
          <p:nvPr>
            <p:ph idx="4294967295"/>
            <p:custDataLst>
              <p:tags r:id="rId1"/>
            </p:custDataLst>
          </p:nvPr>
        </p:nvGraphicFramePr>
        <p:xfrm>
          <a:off x="549910" y="2093595"/>
          <a:ext cx="8061960" cy="3785235"/>
        </p:xfrm>
        <a:graphic>
          <a:graphicData uri="http://schemas.openxmlformats.org/drawingml/2006/table">
            <a:tbl>
              <a:tblPr firstRow="1" firstCol="1" bandRow="1"/>
              <a:tblGrid>
                <a:gridCol w="2554605"/>
                <a:gridCol w="5507355"/>
              </a:tblGrid>
              <a:tr h="653415">
                <a:tc>
                  <a:txBody>
                    <a:bodyPr/>
                    <a:lstStyle/>
                    <a:p>
                      <a:pPr indent="0" algn="ctr">
                        <a:lnSpc>
                          <a:spcPct val="100000"/>
                        </a:lnSpc>
                        <a:spcAft>
                          <a:spcPts val="0"/>
                        </a:spcAft>
                      </a:pPr>
                      <a:r>
                        <a:rPr lang="zh-CN" sz="2400" kern="100" dirty="0">
                          <a:effectLst/>
                          <a:latin typeface="Times New Roman" panose="02020603050405020304"/>
                          <a:ea typeface="宋体" panose="02010600030101010101" pitchFamily="2" charset="-122"/>
                        </a:rPr>
                        <a:t>参</a:t>
                      </a:r>
                      <a:r>
                        <a:rPr lang="en-US" sz="2400" kern="100" dirty="0">
                          <a:effectLst/>
                          <a:latin typeface="Times New Roman" panose="02020603050405020304"/>
                          <a:ea typeface="宋体" panose="02010600030101010101" pitchFamily="2" charset="-122"/>
                        </a:rPr>
                        <a:t>    </a:t>
                      </a:r>
                      <a:r>
                        <a:rPr lang="zh-CN" sz="2400" kern="100" dirty="0">
                          <a:effectLst/>
                          <a:latin typeface="Times New Roman" panose="02020603050405020304"/>
                          <a:ea typeface="宋体" panose="02010600030101010101" pitchFamily="2" charset="-122"/>
                        </a:rPr>
                        <a:t>数</a:t>
                      </a:r>
                      <a:endParaRPr lang="zh-CN" sz="2400" kern="100" dirty="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zh-CN" sz="2400" kern="100">
                          <a:effectLst/>
                          <a:latin typeface="Times New Roman" panose="02020603050405020304"/>
                          <a:ea typeface="宋体" panose="02010600030101010101" pitchFamily="2" charset="-122"/>
                        </a:rPr>
                        <a:t>描</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述</a:t>
                      </a:r>
                      <a:endParaRPr lang="zh-CN" sz="24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2210">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-n,--quiet,--silent</a:t>
                      </a:r>
                      <a:endParaRPr lang="zh-CN" sz="24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抑制不必要的输出，若不使用</a:t>
                      </a:r>
                      <a:r>
                        <a:rPr lang="en-US" sz="2400" kern="100">
                          <a:effectLst/>
                          <a:latin typeface="Times New Roman" panose="02020603050405020304"/>
                          <a:ea typeface="宋体" panose="02010600030101010101" pitchFamily="2" charset="-122"/>
                        </a:rPr>
                        <a:t>-n</a:t>
                      </a:r>
                      <a:r>
                        <a:rPr lang="zh-CN" sz="2400" kern="100">
                          <a:effectLst/>
                          <a:latin typeface="Times New Roman" panose="02020603050405020304"/>
                          <a:ea typeface="宋体" panose="02010600030101010101" pitchFamily="2" charset="-122"/>
                        </a:rPr>
                        <a:t>，则输出操作过程的每一行</a:t>
                      </a:r>
                      <a:endParaRPr lang="zh-CN" sz="24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3415">
                <a:tc>
                  <a:txBody>
                    <a:bodyPr/>
                    <a:lstStyle/>
                    <a:p>
                      <a:pPr indent="0" algn="ctr">
                        <a:lnSpc>
                          <a:spcPct val="100000"/>
                        </a:lnSpc>
                        <a:spcAft>
                          <a:spcPts val="0"/>
                        </a:spcAft>
                      </a:pPr>
                      <a:r>
                        <a:rPr lang="en-US" sz="2400" kern="100" dirty="0">
                          <a:effectLst/>
                          <a:latin typeface="Times New Roman" panose="02020603050405020304"/>
                          <a:ea typeface="宋体" panose="02010600030101010101" pitchFamily="2" charset="-122"/>
                        </a:rPr>
                        <a:t>-e </a:t>
                      </a:r>
                      <a:r>
                        <a:rPr lang="en-US" sz="2400" kern="100" dirty="0" smtClean="0">
                          <a:effectLst/>
                          <a:latin typeface="Times New Roman" panose="02020603050405020304"/>
                          <a:ea typeface="宋体" panose="02010600030101010101" pitchFamily="2" charset="-122"/>
                        </a:rPr>
                        <a:t>script</a:t>
                      </a:r>
                      <a:endParaRPr lang="zh-CN" sz="2400" kern="100" dirty="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在命令行加入脚本</a:t>
                      </a:r>
                      <a:endParaRPr lang="zh-CN" sz="24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2780">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-f script-file</a:t>
                      </a:r>
                      <a:endParaRPr lang="zh-CN" sz="24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从指定文件中读入脚本</a:t>
                      </a:r>
                      <a:endParaRPr lang="zh-CN" sz="2400" kern="10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3415">
                <a:tc>
                  <a:txBody>
                    <a:bodyPr/>
                    <a:lstStyle/>
                    <a:p>
                      <a:pPr indent="0" algn="ctr">
                        <a:lnSpc>
                          <a:spcPct val="100000"/>
                        </a:lnSpc>
                        <a:spcAft>
                          <a:spcPts val="0"/>
                        </a:spcAft>
                      </a:pPr>
                      <a:r>
                        <a:rPr lang="en-US" sz="2400" kern="100" dirty="0">
                          <a:effectLst/>
                          <a:latin typeface="Times New Roman" panose="02020603050405020304"/>
                          <a:ea typeface="宋体" panose="02010600030101010101" pitchFamily="2" charset="-122"/>
                        </a:rPr>
                        <a:t>-E, -</a:t>
                      </a:r>
                      <a:r>
                        <a:rPr lang="en-US" sz="2400" kern="100" dirty="0" smtClean="0">
                          <a:effectLst/>
                          <a:latin typeface="Times New Roman" panose="02020603050405020304"/>
                          <a:ea typeface="宋体" panose="02010600030101010101" pitchFamily="2" charset="-122"/>
                        </a:rPr>
                        <a:t>r</a:t>
                      </a:r>
                      <a:endParaRPr lang="zh-CN" sz="2400" kern="100" dirty="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dirty="0">
                          <a:effectLst/>
                          <a:latin typeface="Times New Roman" panose="02020603050405020304"/>
                          <a:ea typeface="宋体" panose="02010600030101010101" pitchFamily="2" charset="-122"/>
                        </a:rPr>
                        <a:t>使用扩展的正则表达式</a:t>
                      </a:r>
                      <a:endParaRPr lang="zh-CN" sz="2400" kern="100" dirty="0">
                        <a:effectLst/>
                        <a:latin typeface="Times New Roman" panose="02020603050405020304"/>
                        <a:ea typeface="宋体" panose="02010600030101010101" pitchFamily="2" charset="-122"/>
                      </a:endParaRPr>
                    </a:p>
                  </a:txBody>
                  <a:tcPr marL="68576" marR="6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标题 1"/>
          <p:cNvSpPr>
            <a:spLocks noGrp="1"/>
          </p:cNvSpPr>
          <p:nvPr>
            <p:ph type="title"/>
          </p:nvPr>
        </p:nvSpPr>
        <p:spPr/>
        <p:txBody>
          <a:bodyPr vert="horz" wrap="square" lIns="91440" tIns="45720" rIns="91440" bIns="45720" anchor="b"/>
          <a:p>
            <a:pPr>
              <a:buNone/>
            </a:pPr>
            <a:r>
              <a:rPr altLang="zh-CN" b="1" dirty="0"/>
              <a:t>11.4.7  shell程序调试</a:t>
            </a:r>
            <a:endParaRPr altLang="zh-CN" b="1" dirty="0"/>
          </a:p>
        </p:txBody>
      </p:sp>
      <p:sp>
        <p:nvSpPr>
          <p:cNvPr id="161795" name="内容占位符 2"/>
          <p:cNvSpPr>
            <a:spLocks noGrp="1"/>
          </p:cNvSpPr>
          <p:nvPr>
            <p:ph idx="1"/>
          </p:nvPr>
        </p:nvSpPr>
        <p:spPr/>
        <p:txBody>
          <a:bodyPr vert="horz" wrap="square" lIns="91440" tIns="45720" rIns="91440" bIns="45720" anchor="t"/>
          <a:p>
            <a:r>
              <a:rPr altLang="zh-CN" dirty="0"/>
              <a:t>shell程序的调试是通过在程序加入相关语句，让shell程序在执行过程中显示一些可供参考的“调试信息”。一般调试方法是通过set命令设置用于调试的参数-n、-v和-x等。当然用户也可以在shell程序中的适当位置加入一些echo或printf命令用于调试、跟踪或观察。</a:t>
            </a:r>
            <a:endParaRPr altLang="zh-CN"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标题 1"/>
          <p:cNvSpPr>
            <a:spLocks noGrp="1"/>
          </p:cNvSpPr>
          <p:nvPr>
            <p:ph type="title"/>
          </p:nvPr>
        </p:nvSpPr>
        <p:spPr/>
        <p:txBody>
          <a:bodyPr vert="horz" wrap="square" lIns="91440" tIns="45720" rIns="91440" bIns="45720" anchor="b"/>
          <a:p>
            <a:pPr>
              <a:buNone/>
            </a:pPr>
            <a:r>
              <a:rPr lang="en-US" altLang="zh-CN" b="1" dirty="0"/>
              <a:t>shell</a:t>
            </a:r>
            <a:r>
              <a:rPr lang="zh-CN" altLang="zh-CN" b="1" dirty="0"/>
              <a:t>程序调试</a:t>
            </a:r>
            <a:r>
              <a:rPr lang="zh-CN" altLang="en-US" b="1" dirty="0"/>
              <a:t>示例</a:t>
            </a:r>
            <a:endParaRPr lang="zh-CN" altLang="en-US" dirty="0"/>
          </a:p>
        </p:txBody>
      </p:sp>
      <p:sp>
        <p:nvSpPr>
          <p:cNvPr id="162819" name="内容占位符 2"/>
          <p:cNvSpPr>
            <a:spLocks noGrp="1"/>
          </p:cNvSpPr>
          <p:nvPr>
            <p:ph idx="1"/>
          </p:nvPr>
        </p:nvSpPr>
        <p:spPr/>
        <p:txBody>
          <a:bodyPr vert="horz" wrap="square" lIns="91440" tIns="45720" rIns="91440" bIns="45720" anchor="t"/>
          <a:p>
            <a:r>
              <a:rPr lang="zh-CN" altLang="zh-CN" dirty="0"/>
              <a:t>设当前目录下有子目录</a:t>
            </a:r>
            <a:r>
              <a:rPr lang="en-US" altLang="zh-CN" dirty="0"/>
              <a:t>yy</a:t>
            </a:r>
            <a:r>
              <a:rPr lang="zh-CN" altLang="zh-CN" dirty="0"/>
              <a:t>，且</a:t>
            </a:r>
            <a:r>
              <a:rPr lang="en-US" altLang="zh-CN" dirty="0"/>
              <a:t>yy</a:t>
            </a:r>
            <a:r>
              <a:rPr lang="zh-CN" altLang="zh-CN" dirty="0"/>
              <a:t>内有文件</a:t>
            </a:r>
            <a:r>
              <a:rPr lang="en-US" altLang="zh-CN" dirty="0"/>
              <a:t>y.c</a:t>
            </a:r>
            <a:r>
              <a:rPr lang="zh-CN" altLang="zh-CN" dirty="0"/>
              <a:t>、</a:t>
            </a:r>
            <a:r>
              <a:rPr lang="en-US" altLang="zh-CN" dirty="0"/>
              <a:t>yl</a:t>
            </a:r>
            <a:r>
              <a:rPr lang="zh-CN" altLang="zh-CN" dirty="0"/>
              <a:t>和</a:t>
            </a:r>
            <a:r>
              <a:rPr lang="en-US" altLang="zh-CN" dirty="0"/>
              <a:t>y.o</a:t>
            </a:r>
            <a:r>
              <a:rPr lang="zh-CN" altLang="zh-CN" dirty="0"/>
              <a:t>，在</a:t>
            </a:r>
            <a:r>
              <a:rPr lang="en-US" altLang="zh-CN" dirty="0"/>
              <a:t>if-fi</a:t>
            </a:r>
            <a:r>
              <a:rPr lang="zh-CN" altLang="zh-CN" dirty="0"/>
              <a:t>结构示例程序</a:t>
            </a:r>
            <a:r>
              <a:rPr lang="en-US" altLang="zh-CN" dirty="0"/>
              <a:t>sh01.sh</a:t>
            </a:r>
            <a:r>
              <a:rPr lang="zh-CN" altLang="zh-CN" dirty="0"/>
              <a:t>代码中分别加入</a:t>
            </a:r>
            <a:r>
              <a:rPr lang="en-US" altLang="zh-CN" dirty="0"/>
              <a:t>set -v</a:t>
            </a:r>
            <a:r>
              <a:rPr lang="zh-CN" altLang="zh-CN" dirty="0"/>
              <a:t>或</a:t>
            </a:r>
            <a:r>
              <a:rPr lang="en-US" altLang="zh-CN" dirty="0"/>
              <a:t>set -x</a:t>
            </a:r>
            <a:r>
              <a:rPr lang="zh-CN" altLang="zh-CN" dirty="0"/>
              <a:t>，并将其保存为</a:t>
            </a:r>
            <a:r>
              <a:rPr lang="en-US" altLang="zh-CN" dirty="0"/>
              <a:t>sh15.sh</a:t>
            </a:r>
            <a:r>
              <a:rPr lang="zh-CN" altLang="zh-CN" dirty="0"/>
              <a:t>或</a:t>
            </a:r>
            <a:r>
              <a:rPr lang="en-US" altLang="zh-CN" dirty="0"/>
              <a:t>sh16.sh</a:t>
            </a:r>
            <a:r>
              <a:rPr lang="zh-CN" altLang="en-US" dirty="0"/>
              <a:t>。</a:t>
            </a:r>
            <a:endParaRPr lang="zh-CN" alt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标题 1"/>
          <p:cNvSpPr>
            <a:spLocks noGrp="1"/>
          </p:cNvSpPr>
          <p:nvPr>
            <p:ph type="title"/>
          </p:nvPr>
        </p:nvSpPr>
        <p:spPr/>
        <p:txBody>
          <a:bodyPr vert="horz" wrap="square" lIns="91440" tIns="45720" rIns="91440" bIns="45720" anchor="b"/>
          <a:p>
            <a:pPr>
              <a:buNone/>
            </a:pPr>
            <a:r>
              <a:rPr lang="en-US" altLang="zh-CN" dirty="0"/>
              <a:t>sh15.sh</a:t>
            </a:r>
            <a:r>
              <a:rPr lang="zh-CN" altLang="zh-CN" dirty="0"/>
              <a:t>或</a:t>
            </a:r>
            <a:r>
              <a:rPr lang="en-US" altLang="zh-CN" dirty="0"/>
              <a:t>sh16.sh</a:t>
            </a:r>
            <a:r>
              <a:rPr lang="zh-CN" altLang="en-US" dirty="0"/>
              <a:t>代码</a:t>
            </a:r>
            <a:endParaRPr lang="zh-CN" altLang="en-US" dirty="0"/>
          </a:p>
        </p:txBody>
      </p:sp>
      <p:sp>
        <p:nvSpPr>
          <p:cNvPr id="163843" name="内容占位符 2"/>
          <p:cNvSpPr>
            <a:spLocks noGrp="1"/>
          </p:cNvSpPr>
          <p:nvPr>
            <p:ph idx="1"/>
          </p:nvPr>
        </p:nvSpPr>
        <p:spPr/>
        <p:txBody>
          <a:bodyPr vert="horz" wrap="square" lIns="91440" tIns="45720" rIns="91440" bIns="45720" anchor="t"/>
          <a:p>
            <a:pPr>
              <a:spcBef>
                <a:spcPct val="0"/>
              </a:spcBef>
            </a:pPr>
            <a:r>
              <a:rPr lang="en-US" altLang="zh-CN" sz="2000" dirty="0"/>
              <a:t>#!/bin/sh</a:t>
            </a:r>
            <a:endParaRPr lang="zh-CN" altLang="zh-CN" sz="2000" dirty="0"/>
          </a:p>
          <a:p>
            <a:pPr>
              <a:spcBef>
                <a:spcPct val="0"/>
              </a:spcBef>
            </a:pPr>
            <a:r>
              <a:rPr lang="en-US" altLang="zh-CN" sz="2000" dirty="0"/>
              <a:t>set -v 	#</a:t>
            </a:r>
            <a:r>
              <a:rPr lang="zh-CN" altLang="zh-CN" sz="2000" dirty="0"/>
              <a:t>或</a:t>
            </a:r>
            <a:r>
              <a:rPr lang="en-US" altLang="zh-CN" sz="2000" dirty="0"/>
              <a:t> set -x 	#</a:t>
            </a:r>
            <a:r>
              <a:rPr lang="zh-CN" altLang="zh-CN" sz="2000" dirty="0"/>
              <a:t>在这里添加</a:t>
            </a:r>
            <a:r>
              <a:rPr lang="en-US" altLang="zh-CN" sz="2000" dirty="0"/>
              <a:t>set -v </a:t>
            </a:r>
            <a:r>
              <a:rPr lang="zh-CN" altLang="zh-CN" sz="2000" dirty="0"/>
              <a:t>或</a:t>
            </a:r>
            <a:r>
              <a:rPr lang="en-US" altLang="zh-CN" sz="2000" dirty="0"/>
              <a:t>set -x</a:t>
            </a:r>
            <a:endParaRPr lang="zh-CN" altLang="zh-CN" sz="2000" dirty="0"/>
          </a:p>
          <a:p>
            <a:pPr>
              <a:spcBef>
                <a:spcPct val="0"/>
              </a:spcBef>
            </a:pPr>
            <a:r>
              <a:rPr lang="en-US" altLang="zh-CN" sz="2000" dirty="0"/>
              <a:t>if [ $# -lt 1 ]		#</a:t>
            </a:r>
            <a:r>
              <a:rPr lang="zh-CN" altLang="zh-CN" sz="2000" dirty="0"/>
              <a:t>判断是否有参数</a:t>
            </a:r>
            <a:endParaRPr lang="zh-CN" altLang="zh-CN" sz="2000" dirty="0"/>
          </a:p>
          <a:p>
            <a:pPr>
              <a:spcBef>
                <a:spcPct val="0"/>
              </a:spcBef>
            </a:pPr>
            <a:r>
              <a:rPr lang="en-US" altLang="zh-CN" sz="2000" dirty="0"/>
              <a:t>then</a:t>
            </a:r>
            <a:endParaRPr lang="zh-CN" altLang="zh-CN" sz="2000" dirty="0"/>
          </a:p>
          <a:p>
            <a:pPr>
              <a:spcBef>
                <a:spcPct val="0"/>
              </a:spcBef>
            </a:pPr>
            <a:r>
              <a:rPr lang="en-US" altLang="zh-CN" sz="2000" dirty="0"/>
              <a:t>    echo -e "Usage:\n$0 dir"	#</a:t>
            </a:r>
            <a:r>
              <a:rPr lang="zh-CN" altLang="zh-CN" sz="2000" dirty="0"/>
              <a:t>显示用法信息</a:t>
            </a:r>
            <a:endParaRPr lang="zh-CN" altLang="zh-CN" sz="2000" dirty="0"/>
          </a:p>
          <a:p>
            <a:pPr>
              <a:spcBef>
                <a:spcPct val="0"/>
              </a:spcBef>
            </a:pPr>
            <a:r>
              <a:rPr lang="en-US" altLang="zh-CN" sz="2000" dirty="0"/>
              <a:t>    exit 1		#</a:t>
            </a:r>
            <a:r>
              <a:rPr lang="zh-CN" altLang="zh-CN" sz="2000" dirty="0"/>
              <a:t>返回码为</a:t>
            </a:r>
            <a:r>
              <a:rPr lang="en-US" altLang="zh-CN" sz="2000" dirty="0"/>
              <a:t>1</a:t>
            </a:r>
            <a:endParaRPr lang="zh-CN" altLang="zh-CN" sz="2000" dirty="0"/>
          </a:p>
          <a:p>
            <a:pPr>
              <a:spcBef>
                <a:spcPct val="0"/>
              </a:spcBef>
            </a:pPr>
            <a:r>
              <a:rPr lang="en-US" altLang="zh-CN" sz="2000" dirty="0"/>
              <a:t>fi</a:t>
            </a:r>
            <a:endParaRPr lang="zh-CN" altLang="zh-CN" sz="2000" dirty="0"/>
          </a:p>
          <a:p>
            <a:pPr>
              <a:spcBef>
                <a:spcPct val="0"/>
              </a:spcBef>
            </a:pPr>
            <a:r>
              <a:rPr lang="en-US" altLang="zh-CN" sz="2000" dirty="0"/>
              <a:t>if [ ! -e "$1" ]; then	#</a:t>
            </a:r>
            <a:r>
              <a:rPr lang="zh-CN" altLang="zh-CN" sz="2000" dirty="0"/>
              <a:t>判断是否存在，若不存在返回</a:t>
            </a:r>
            <a:r>
              <a:rPr lang="en-US" altLang="zh-CN" sz="2000" dirty="0"/>
              <a:t>2</a:t>
            </a:r>
            <a:endParaRPr lang="zh-CN" altLang="zh-CN" sz="2000" dirty="0"/>
          </a:p>
          <a:p>
            <a:pPr>
              <a:spcBef>
                <a:spcPct val="0"/>
              </a:spcBef>
            </a:pPr>
            <a:r>
              <a:rPr lang="en-US" altLang="zh-CN" sz="2000" dirty="0"/>
              <a:t>    echo -e "$1 doesn't exist!"; exit 2</a:t>
            </a:r>
            <a:endParaRPr lang="zh-CN" altLang="zh-CN" sz="2000" dirty="0"/>
          </a:p>
          <a:p>
            <a:pPr>
              <a:spcBef>
                <a:spcPct val="0"/>
              </a:spcBef>
            </a:pPr>
            <a:r>
              <a:rPr lang="en-US" altLang="zh-CN" sz="2000" dirty="0"/>
              <a:t>fi</a:t>
            </a:r>
            <a:endParaRPr lang="zh-CN" altLang="zh-CN" sz="2000" dirty="0"/>
          </a:p>
          <a:p>
            <a:pPr>
              <a:spcBef>
                <a:spcPct val="0"/>
              </a:spcBef>
            </a:pPr>
            <a:r>
              <a:rPr lang="en-US" altLang="zh-CN" sz="2000" dirty="0"/>
              <a:t>if [ -d "$1" ]; then	#</a:t>
            </a:r>
            <a:r>
              <a:rPr lang="zh-CN" altLang="zh-CN" sz="2000" dirty="0"/>
              <a:t>判断是否为目录</a:t>
            </a:r>
            <a:endParaRPr lang="zh-CN" altLang="zh-CN" sz="2000" dirty="0"/>
          </a:p>
          <a:p>
            <a:pPr>
              <a:spcBef>
                <a:spcPct val="0"/>
              </a:spcBef>
            </a:pPr>
            <a:r>
              <a:rPr lang="en-US" altLang="zh-CN" sz="2000" dirty="0"/>
              <a:t>    ls $1/*; exit 0;	#</a:t>
            </a:r>
            <a:r>
              <a:rPr lang="zh-CN" altLang="zh-CN" sz="2000" dirty="0"/>
              <a:t>列目录内容，返回</a:t>
            </a:r>
            <a:r>
              <a:rPr lang="en-US" altLang="zh-CN" sz="2000" dirty="0"/>
              <a:t>0</a:t>
            </a:r>
            <a:endParaRPr lang="zh-CN" altLang="zh-CN" sz="2000" dirty="0"/>
          </a:p>
          <a:p>
            <a:pPr>
              <a:spcBef>
                <a:spcPct val="0"/>
              </a:spcBef>
            </a:pPr>
            <a:r>
              <a:rPr lang="en-US" altLang="zh-CN" sz="2000" dirty="0"/>
              <a:t>fi</a:t>
            </a:r>
            <a:endParaRPr lang="zh-CN" altLang="zh-CN" sz="2000" dirty="0"/>
          </a:p>
          <a:p>
            <a:pPr>
              <a:spcBef>
                <a:spcPct val="0"/>
              </a:spcBef>
            </a:pPr>
            <a:r>
              <a:rPr lang="en-US" altLang="zh-CN" sz="2000" dirty="0"/>
              <a:t>echo " $1 is not a directory"	#</a:t>
            </a:r>
            <a:r>
              <a:rPr lang="zh-CN" altLang="zh-CN" sz="2000" dirty="0"/>
              <a:t>警告信息</a:t>
            </a:r>
            <a:endParaRPr lang="zh-CN" altLang="zh-CN" sz="2000" dirty="0"/>
          </a:p>
          <a:p>
            <a:pPr>
              <a:spcBef>
                <a:spcPct val="0"/>
              </a:spcBef>
            </a:pPr>
            <a:r>
              <a:rPr lang="en-US" altLang="zh-CN" sz="2000" dirty="0"/>
              <a:t>exit 3		</a:t>
            </a:r>
            <a:endParaRPr lang="zh-CN" altLang="en-US" sz="2000"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标题 1"/>
          <p:cNvSpPr>
            <a:spLocks noGrp="1"/>
          </p:cNvSpPr>
          <p:nvPr>
            <p:ph type="title"/>
          </p:nvPr>
        </p:nvSpPr>
        <p:spPr/>
        <p:txBody>
          <a:bodyPr vert="horz" wrap="square" lIns="91440" tIns="45720" rIns="91440" bIns="45720" anchor="b"/>
          <a:p>
            <a:pPr>
              <a:buNone/>
            </a:pPr>
            <a:r>
              <a:rPr lang="en-US" altLang="zh-CN" dirty="0"/>
              <a:t>sh15.sh</a:t>
            </a:r>
            <a:r>
              <a:rPr lang="zh-CN" altLang="en-US" dirty="0"/>
              <a:t>和</a:t>
            </a:r>
            <a:r>
              <a:rPr lang="en-US" altLang="zh-CN" dirty="0"/>
              <a:t>sh16.sh</a:t>
            </a:r>
            <a:r>
              <a:rPr lang="zh-CN" altLang="en-US" dirty="0"/>
              <a:t>执行</a:t>
            </a:r>
            <a:endParaRPr lang="zh-CN" altLang="en-US" dirty="0"/>
          </a:p>
        </p:txBody>
      </p:sp>
      <p:sp>
        <p:nvSpPr>
          <p:cNvPr id="164867" name="内容占位符 2"/>
          <p:cNvSpPr>
            <a:spLocks noGrp="1"/>
          </p:cNvSpPr>
          <p:nvPr>
            <p:ph idx="1"/>
          </p:nvPr>
        </p:nvSpPr>
        <p:spPr/>
        <p:txBody>
          <a:bodyPr vert="horz" wrap="square" lIns="91440" tIns="45720" rIns="91440" bIns="45720" anchor="t"/>
          <a:p>
            <a:r>
              <a:rPr lang="en-US" altLang="zh-CN" dirty="0"/>
              <a:t>$ ./sh15.sh yy</a:t>
            </a:r>
            <a:endParaRPr lang="zh-CN" altLang="zh-CN" dirty="0"/>
          </a:p>
          <a:p>
            <a:r>
              <a:rPr lang="en-US" altLang="zh-CN" dirty="0"/>
              <a:t>$ ./sh16.sh yy</a:t>
            </a:r>
            <a:endParaRPr lang="zh-CN" altLang="zh-CN" dirty="0"/>
          </a:p>
          <a:p>
            <a:endParaRPr lang="zh-CN" alt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标题 1"/>
          <p:cNvSpPr>
            <a:spLocks noGrp="1"/>
          </p:cNvSpPr>
          <p:nvPr>
            <p:ph type="title"/>
          </p:nvPr>
        </p:nvSpPr>
        <p:spPr/>
        <p:txBody>
          <a:bodyPr vert="horz" wrap="square" lIns="91440" tIns="45720" rIns="91440" bIns="45720" anchor="b"/>
          <a:p>
            <a:pPr>
              <a:buNone/>
            </a:pPr>
            <a:r>
              <a:rPr lang="zh-CN" altLang="en-US" dirty="0"/>
              <a:t>“</a:t>
            </a:r>
            <a:r>
              <a:rPr lang="en-US" altLang="zh-CN" dirty="0"/>
              <a:t>sh15.sh yy</a:t>
            </a:r>
            <a:r>
              <a:rPr lang="zh-CN" altLang="en-US" dirty="0"/>
              <a:t>”的输出</a:t>
            </a:r>
            <a:endParaRPr lang="zh-CN" altLang="en-US" dirty="0"/>
          </a:p>
        </p:txBody>
      </p:sp>
      <p:sp>
        <p:nvSpPr>
          <p:cNvPr id="165891" name="内容占位符 2"/>
          <p:cNvSpPr>
            <a:spLocks noGrp="1"/>
          </p:cNvSpPr>
          <p:nvPr>
            <p:ph idx="1"/>
          </p:nvPr>
        </p:nvSpPr>
        <p:spPr/>
        <p:txBody>
          <a:bodyPr vert="horz" wrap="square" lIns="91440" tIns="45720" rIns="91440" bIns="45720" anchor="t"/>
          <a:p>
            <a:r>
              <a:rPr altLang="zh-CN" sz="2000" dirty="0"/>
              <a:t>if [ $# -lt 1 ] 		#判断是否有参数</a:t>
            </a:r>
            <a:endParaRPr altLang="zh-CN" sz="2000" dirty="0"/>
          </a:p>
          <a:p>
            <a:r>
              <a:rPr altLang="zh-CN" sz="2000" dirty="0"/>
              <a:t>then 			#无参数</a:t>
            </a:r>
            <a:endParaRPr altLang="zh-CN" sz="2000" dirty="0"/>
          </a:p>
          <a:p>
            <a:r>
              <a:rPr altLang="zh-CN" sz="2000" dirty="0"/>
              <a:t>    echo -e "Usage:\n$0 dir" 	#显示用法信息</a:t>
            </a:r>
            <a:endParaRPr altLang="zh-CN" sz="2000" dirty="0"/>
          </a:p>
          <a:p>
            <a:r>
              <a:rPr altLang="zh-CN" sz="2000" dirty="0"/>
              <a:t>    exit 1 			#返回1</a:t>
            </a:r>
            <a:endParaRPr altLang="zh-CN" sz="2000" dirty="0"/>
          </a:p>
          <a:p>
            <a:r>
              <a:rPr altLang="zh-CN" sz="2000" dirty="0"/>
              <a:t>fi</a:t>
            </a:r>
            <a:endParaRPr altLang="zh-CN" sz="2000" dirty="0"/>
          </a:p>
          <a:p>
            <a:r>
              <a:rPr altLang="zh-CN" sz="2000" dirty="0"/>
              <a:t>if [ ! -e "$1" ]; then 	#判断是否存在，若不存在返回2</a:t>
            </a:r>
            <a:endParaRPr altLang="zh-CN" sz="2000" dirty="0"/>
          </a:p>
          <a:p>
            <a:r>
              <a:rPr altLang="zh-CN" sz="2000" dirty="0"/>
              <a:t>    echo -e "$1 doesn't exist!"; exit 2 </a:t>
            </a:r>
            <a:endParaRPr altLang="zh-CN" sz="2000" dirty="0"/>
          </a:p>
          <a:p>
            <a:r>
              <a:rPr altLang="zh-CN" sz="2000" dirty="0"/>
              <a:t>fi</a:t>
            </a:r>
            <a:endParaRPr altLang="zh-CN" sz="2000" dirty="0"/>
          </a:p>
          <a:p>
            <a:r>
              <a:rPr altLang="zh-CN" sz="2000" dirty="0"/>
              <a:t>if [ -d "$1" ]; then 		#判断是否为目录</a:t>
            </a:r>
            <a:endParaRPr altLang="zh-CN" sz="2000" dirty="0"/>
          </a:p>
          <a:p>
            <a:r>
              <a:rPr altLang="zh-CN" sz="2000" dirty="0"/>
              <a:t>    ls -a $1; exit 0; 		#列目录内容，返回0</a:t>
            </a:r>
            <a:endParaRPr altLang="zh-CN" sz="2000" dirty="0"/>
          </a:p>
          <a:p>
            <a:r>
              <a:rPr altLang="zh-CN" sz="2000" dirty="0"/>
              <a:t>fi </a:t>
            </a:r>
            <a:endParaRPr altLang="zh-CN" sz="2000" dirty="0"/>
          </a:p>
          <a:p>
            <a:r>
              <a:rPr altLang="zh-CN" sz="2000" dirty="0"/>
              <a:t>.  ..  y.c  yl	y.o</a:t>
            </a:r>
            <a:endParaRPr altLang="zh-CN" sz="2000"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标题 1"/>
          <p:cNvSpPr>
            <a:spLocks noGrp="1"/>
          </p:cNvSpPr>
          <p:nvPr>
            <p:ph type="title"/>
          </p:nvPr>
        </p:nvSpPr>
        <p:spPr/>
        <p:txBody>
          <a:bodyPr vert="horz" wrap="square" lIns="91440" tIns="45720" rIns="91440" bIns="45720" anchor="b"/>
          <a:p>
            <a:pPr>
              <a:buNone/>
            </a:pPr>
            <a:r>
              <a:rPr lang="zh-CN" altLang="en-US" dirty="0"/>
              <a:t>“</a:t>
            </a:r>
            <a:r>
              <a:rPr lang="en-US" altLang="zh-CN" dirty="0"/>
              <a:t>sh16.sh yy</a:t>
            </a:r>
            <a:r>
              <a:rPr lang="zh-CN" altLang="en-US" dirty="0"/>
              <a:t>”的输出</a:t>
            </a:r>
            <a:endParaRPr lang="zh-CN" altLang="en-US" dirty="0"/>
          </a:p>
        </p:txBody>
      </p:sp>
      <p:sp>
        <p:nvSpPr>
          <p:cNvPr id="166915" name="内容占位符 2"/>
          <p:cNvSpPr>
            <a:spLocks noGrp="1"/>
          </p:cNvSpPr>
          <p:nvPr>
            <p:ph idx="1"/>
          </p:nvPr>
        </p:nvSpPr>
        <p:spPr/>
        <p:txBody>
          <a:bodyPr vert="horz" wrap="square" lIns="91440" tIns="45720" rIns="91440" bIns="45720" anchor="t"/>
          <a:p>
            <a:r>
              <a:rPr lang="it-IT" altLang="zh-CN" dirty="0"/>
              <a:t>+ '[' 1 -lt 1 ']'</a:t>
            </a:r>
            <a:endParaRPr lang="it-IT" altLang="zh-CN" dirty="0"/>
          </a:p>
          <a:p>
            <a:r>
              <a:rPr lang="it-IT" altLang="zh-CN" dirty="0"/>
              <a:t>+ '[' '!' -e yy ']'</a:t>
            </a:r>
            <a:endParaRPr lang="it-IT" altLang="zh-CN" dirty="0"/>
          </a:p>
          <a:p>
            <a:r>
              <a:rPr lang="it-IT" altLang="zh-CN" dirty="0"/>
              <a:t>+ '[' -d yy ']'</a:t>
            </a:r>
            <a:endParaRPr lang="it-IT" altLang="zh-CN" dirty="0"/>
          </a:p>
          <a:p>
            <a:r>
              <a:rPr lang="it-IT" altLang="zh-CN" dirty="0"/>
              <a:t>+ ls -a yy</a:t>
            </a:r>
            <a:endParaRPr lang="it-IT" altLang="zh-CN" dirty="0"/>
          </a:p>
          <a:p>
            <a:r>
              <a:rPr lang="it-IT" altLang="zh-CN" dirty="0"/>
              <a:t>.  ..  y1  y.c	y.o</a:t>
            </a:r>
            <a:endParaRPr lang="it-IT" altLang="zh-CN" dirty="0"/>
          </a:p>
          <a:p>
            <a:r>
              <a:rPr lang="it-IT" altLang="zh-CN" dirty="0"/>
              <a:t>+ exit 0</a:t>
            </a:r>
            <a:endParaRPr lang="it-IT" altLang="zh-CN"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标题 1"/>
          <p:cNvSpPr>
            <a:spLocks noGrp="1"/>
          </p:cNvSpPr>
          <p:nvPr>
            <p:ph type="title"/>
          </p:nvPr>
        </p:nvSpPr>
        <p:spPr/>
        <p:txBody>
          <a:bodyPr vert="horz" wrap="square" lIns="91440" tIns="45720" rIns="91440" bIns="45720" anchor="b"/>
          <a:p>
            <a:pPr>
              <a:buNone/>
            </a:pPr>
            <a:r>
              <a:rPr altLang="zh-CN" b="1" dirty="0"/>
              <a:t>11.4.8  shell脚本程序格式</a:t>
            </a:r>
            <a:endParaRPr altLang="zh-CN" b="1" dirty="0"/>
          </a:p>
        </p:txBody>
      </p:sp>
      <p:sp>
        <p:nvSpPr>
          <p:cNvPr id="167939" name="内容占位符 2"/>
          <p:cNvSpPr>
            <a:spLocks noGrp="1"/>
          </p:cNvSpPr>
          <p:nvPr>
            <p:ph idx="1"/>
          </p:nvPr>
        </p:nvSpPr>
        <p:spPr/>
        <p:txBody>
          <a:bodyPr vert="horz" wrap="square" lIns="91440" tIns="45720" rIns="91440" bIns="45720" anchor="t"/>
          <a:p>
            <a:r>
              <a:rPr lang="zh-CN" altLang="zh-CN" dirty="0"/>
              <a:t>一个</a:t>
            </a:r>
            <a:r>
              <a:rPr lang="en-US" altLang="zh-CN" dirty="0"/>
              <a:t>shell</a:t>
            </a:r>
            <a:r>
              <a:rPr lang="zh-CN" altLang="zh-CN" dirty="0"/>
              <a:t>程序内可以包含长串命令、复杂控制结构、系统变量、用户变量和用户函数、信号处理等。</a:t>
            </a:r>
            <a:endParaRPr lang="en-US" altLang="zh-CN" dirty="0"/>
          </a:p>
          <a:p>
            <a:r>
              <a:rPr lang="zh-CN" altLang="zh-CN" dirty="0"/>
              <a:t>如何组织或者说按什么格式书写</a:t>
            </a:r>
            <a:r>
              <a:rPr lang="en-US" altLang="zh-CN" dirty="0"/>
              <a:t>shell</a:t>
            </a:r>
            <a:r>
              <a:rPr lang="zh-CN" altLang="zh-CN" dirty="0"/>
              <a:t>脚本程序，总体原则是，在</a:t>
            </a:r>
            <a:r>
              <a:rPr lang="en-US" altLang="zh-CN" dirty="0"/>
              <a:t>shell</a:t>
            </a:r>
            <a:r>
              <a:rPr lang="zh-CN" altLang="zh-CN" dirty="0"/>
              <a:t>提示符下的各种合法输入都可作为</a:t>
            </a:r>
            <a:r>
              <a:rPr lang="en-US" altLang="zh-CN" dirty="0"/>
              <a:t>shell</a:t>
            </a:r>
            <a:r>
              <a:rPr lang="zh-CN" altLang="zh-CN" dirty="0"/>
              <a:t>脚本程序的内容，再加上函数、结构控制语句和命令分组等就可以了</a:t>
            </a:r>
            <a:r>
              <a:rPr lang="zh-CN" altLang="en-US" dirty="0"/>
              <a:t>。</a:t>
            </a:r>
            <a:endParaRPr lang="zh-CN" altLang="zh-CN" dirty="0"/>
          </a:p>
          <a:p>
            <a:endParaRPr lang="zh-CN" alt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标题 1"/>
          <p:cNvSpPr>
            <a:spLocks noGrp="1"/>
          </p:cNvSpPr>
          <p:nvPr>
            <p:ph type="title"/>
          </p:nvPr>
        </p:nvSpPr>
        <p:spPr/>
        <p:txBody>
          <a:bodyPr vert="horz" wrap="square" lIns="91440" tIns="45720" rIns="91440" bIns="45720" anchor="b"/>
          <a:p>
            <a:pPr>
              <a:buNone/>
            </a:pPr>
            <a:r>
              <a:rPr lang="en-US" altLang="zh-CN" dirty="0"/>
              <a:t>shell</a:t>
            </a:r>
            <a:r>
              <a:rPr lang="zh-CN" altLang="en-US" dirty="0"/>
              <a:t>编写</a:t>
            </a:r>
            <a:r>
              <a:rPr lang="zh-CN" altLang="zh-CN" dirty="0"/>
              <a:t>注意</a:t>
            </a:r>
            <a:r>
              <a:rPr lang="zh-CN" altLang="en-US" dirty="0"/>
              <a:t>事项</a:t>
            </a:r>
            <a:endParaRPr lang="zh-CN" altLang="en-US" dirty="0"/>
          </a:p>
        </p:txBody>
      </p:sp>
      <p:sp>
        <p:nvSpPr>
          <p:cNvPr id="168963" name="内容占位符 2"/>
          <p:cNvSpPr>
            <a:spLocks noGrp="1"/>
          </p:cNvSpPr>
          <p:nvPr>
            <p:ph idx="1"/>
          </p:nvPr>
        </p:nvSpPr>
        <p:spPr/>
        <p:txBody>
          <a:bodyPr vert="horz" wrap="square" lIns="91440" tIns="45720" rIns="91440" bIns="45720" anchor="t"/>
          <a:p>
            <a:r>
              <a:rPr lang="en-US" altLang="zh-CN" sz="2400" dirty="0"/>
              <a:t>1</a:t>
            </a:r>
            <a:r>
              <a:rPr lang="zh-CN" altLang="zh-CN" sz="2400" dirty="0"/>
              <a:t>．注释</a:t>
            </a:r>
            <a:r>
              <a:rPr lang="zh-CN" altLang="en-US" sz="2400" dirty="0"/>
              <a:t>与注释</a:t>
            </a:r>
            <a:r>
              <a:rPr lang="zh-CN" altLang="zh-CN" sz="2400" dirty="0"/>
              <a:t>行</a:t>
            </a:r>
            <a:endParaRPr lang="zh-CN" altLang="zh-CN" sz="2400" dirty="0"/>
          </a:p>
          <a:p>
            <a:r>
              <a:rPr lang="en-US" altLang="zh-CN" sz="2400" dirty="0"/>
              <a:t>2</a:t>
            </a:r>
            <a:r>
              <a:rPr lang="zh-CN" altLang="zh-CN" sz="2400" dirty="0"/>
              <a:t>．第一行</a:t>
            </a:r>
            <a:endParaRPr lang="zh-CN" altLang="zh-CN" sz="2400" dirty="0"/>
          </a:p>
          <a:p>
            <a:r>
              <a:rPr lang="en-US" altLang="zh-CN" sz="2400" dirty="0"/>
              <a:t>3</a:t>
            </a:r>
            <a:r>
              <a:rPr lang="zh-CN" altLang="zh-CN" sz="2400" dirty="0"/>
              <a:t>．继续行</a:t>
            </a:r>
            <a:endParaRPr lang="zh-CN" altLang="zh-CN" sz="2400" dirty="0"/>
          </a:p>
          <a:p>
            <a:r>
              <a:rPr lang="en-US" altLang="zh-CN" sz="2400" dirty="0"/>
              <a:t>4</a:t>
            </a:r>
            <a:r>
              <a:rPr lang="zh-CN" altLang="zh-CN" sz="2400" dirty="0"/>
              <a:t>．分号</a:t>
            </a:r>
            <a:endParaRPr lang="zh-CN" altLang="zh-CN" sz="2400" dirty="0"/>
          </a:p>
          <a:p>
            <a:r>
              <a:rPr lang="en-US" altLang="zh-CN" sz="2400" dirty="0"/>
              <a:t>5</a:t>
            </a:r>
            <a:r>
              <a:rPr lang="zh-CN" altLang="zh-CN" sz="2400" dirty="0"/>
              <a:t>．白空格与行缩进</a:t>
            </a:r>
            <a:endParaRPr lang="zh-CN" altLang="zh-CN" sz="2400" dirty="0"/>
          </a:p>
          <a:p>
            <a:r>
              <a:rPr lang="en-US" altLang="zh-CN" sz="2400" dirty="0"/>
              <a:t>6</a:t>
            </a:r>
            <a:r>
              <a:rPr lang="zh-CN" altLang="zh-CN" sz="2400" dirty="0"/>
              <a:t>．白空格与运算符</a:t>
            </a:r>
            <a:endParaRPr lang="zh-CN" altLang="zh-CN" sz="2400" dirty="0"/>
          </a:p>
          <a:p>
            <a:r>
              <a:rPr lang="en-US" altLang="zh-CN" sz="2400" dirty="0"/>
              <a:t>7</a:t>
            </a:r>
            <a:r>
              <a:rPr lang="zh-CN" altLang="zh-CN" sz="2400" dirty="0"/>
              <a:t>．</a:t>
            </a:r>
            <a:r>
              <a:rPr lang="en-US" altLang="zh-CN" sz="2400" dirty="0"/>
              <a:t>I/O</a:t>
            </a:r>
            <a:r>
              <a:rPr lang="zh-CN" altLang="zh-CN" sz="2400" dirty="0"/>
              <a:t>重定向与</a:t>
            </a:r>
            <a:r>
              <a:rPr lang="en-US" altLang="zh-CN" sz="2400" dirty="0"/>
              <a:t>/dev/null</a:t>
            </a:r>
            <a:endParaRPr lang="zh-CN" altLang="zh-CN" sz="2400" dirty="0"/>
          </a:p>
          <a:p>
            <a:r>
              <a:rPr lang="en-US" altLang="zh-CN" sz="2400" dirty="0"/>
              <a:t>8</a:t>
            </a:r>
            <a:r>
              <a:rPr lang="zh-CN" altLang="zh-CN" sz="2400" dirty="0"/>
              <a:t>．临时文件的使用</a:t>
            </a:r>
            <a:endParaRPr lang="zh-CN" altLang="zh-CN" sz="2400" dirty="0"/>
          </a:p>
          <a:p>
            <a:r>
              <a:rPr lang="en-US" altLang="zh-CN" sz="2400" dirty="0"/>
              <a:t>9</a:t>
            </a:r>
            <a:r>
              <a:rPr lang="zh-CN" altLang="zh-CN" sz="2400" dirty="0"/>
              <a:t>．非法字符及处理</a:t>
            </a:r>
            <a:endParaRPr lang="zh-CN" altLang="en-US" sz="24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标题 1"/>
          <p:cNvSpPr>
            <a:spLocks noGrp="1"/>
          </p:cNvSpPr>
          <p:nvPr>
            <p:ph type="title"/>
          </p:nvPr>
        </p:nvSpPr>
        <p:spPr/>
        <p:txBody>
          <a:bodyPr vert="horz" wrap="square" lIns="91440" tIns="45720" rIns="91440" bIns="45720" anchor="b"/>
          <a:p>
            <a:pPr>
              <a:buNone/>
            </a:pPr>
            <a:r>
              <a:rPr lang="en-US" altLang="zh-CN" dirty="0"/>
              <a:t>1</a:t>
            </a:r>
            <a:r>
              <a:rPr lang="zh-CN" altLang="zh-CN" dirty="0"/>
              <a:t>．注释</a:t>
            </a:r>
            <a:r>
              <a:rPr lang="zh-CN" altLang="en-US" dirty="0"/>
              <a:t>与注释</a:t>
            </a:r>
            <a:r>
              <a:rPr lang="zh-CN" altLang="zh-CN" dirty="0"/>
              <a:t>行</a:t>
            </a:r>
            <a:endParaRPr lang="zh-CN" altLang="en-US" dirty="0"/>
          </a:p>
        </p:txBody>
      </p:sp>
      <p:sp>
        <p:nvSpPr>
          <p:cNvPr id="169987" name="内容占位符 2"/>
          <p:cNvSpPr>
            <a:spLocks noGrp="1"/>
          </p:cNvSpPr>
          <p:nvPr>
            <p:ph idx="1"/>
          </p:nvPr>
        </p:nvSpPr>
        <p:spPr/>
        <p:txBody>
          <a:bodyPr vert="horz" wrap="square" lIns="91440" tIns="45720" rIns="91440" bIns="45720" anchor="t"/>
          <a:p>
            <a:r>
              <a:rPr lang="zh-CN" altLang="zh-CN" dirty="0"/>
              <a:t>使用“</a:t>
            </a:r>
            <a:r>
              <a:rPr lang="en-US" altLang="zh-CN" dirty="0"/>
              <a:t>#</a:t>
            </a:r>
            <a:r>
              <a:rPr lang="zh-CN" altLang="zh-CN" dirty="0"/>
              <a:t>”可引导注释，但若“</a:t>
            </a:r>
            <a:r>
              <a:rPr lang="en-US" altLang="zh-CN" dirty="0"/>
              <a:t>#</a:t>
            </a:r>
            <a:r>
              <a:rPr lang="zh-CN" altLang="zh-CN" dirty="0"/>
              <a:t>”不是出现在行首，则其前至少要有一个白空格。</a:t>
            </a:r>
            <a:endParaRPr lang="zh-CN" altLang="zh-CN" dirty="0"/>
          </a:p>
          <a:p>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标题 1"/>
          <p:cNvSpPr>
            <a:spLocks noGrp="1"/>
          </p:cNvSpPr>
          <p:nvPr>
            <p:ph type="title"/>
          </p:nvPr>
        </p:nvSpPr>
        <p:spPr/>
        <p:txBody>
          <a:bodyPr vert="horz" wrap="square" lIns="91440" tIns="45720" rIns="91440" bIns="45720" anchor="b"/>
          <a:p>
            <a:pPr>
              <a:buNone/>
            </a:pPr>
            <a:r>
              <a:rPr lang="en-US" altLang="zh-CN" dirty="0"/>
              <a:t>2</a:t>
            </a:r>
            <a:r>
              <a:rPr lang="zh-CN" altLang="zh-CN" dirty="0"/>
              <a:t>．第一行</a:t>
            </a:r>
            <a:endParaRPr lang="zh-CN" altLang="en-US" dirty="0"/>
          </a:p>
        </p:txBody>
      </p:sp>
      <p:sp>
        <p:nvSpPr>
          <p:cNvPr id="171011" name="内容占位符 2"/>
          <p:cNvSpPr>
            <a:spLocks noGrp="1"/>
          </p:cNvSpPr>
          <p:nvPr>
            <p:ph idx="1"/>
          </p:nvPr>
        </p:nvSpPr>
        <p:spPr/>
        <p:txBody>
          <a:bodyPr vert="horz" wrap="square" lIns="91440" tIns="45720" rIns="91440" bIns="45720" anchor="t"/>
          <a:p>
            <a:r>
              <a:rPr lang="zh-CN" altLang="en-US" sz="2400" dirty="0"/>
              <a:t>在所有脚本程序中，首行用于确定脚本的解释程序。若不正确设置首行，则默认为</a:t>
            </a:r>
            <a:r>
              <a:rPr lang="en-US" altLang="zh-CN" sz="2400" dirty="0"/>
              <a:t>bshell</a:t>
            </a:r>
            <a:r>
              <a:rPr lang="zh-CN" altLang="en-US" sz="2400" dirty="0"/>
              <a:t>脚本，</a:t>
            </a:r>
            <a:r>
              <a:rPr lang="zh-CN" altLang="zh-CN" sz="2400" dirty="0"/>
              <a:t>但建议不要省略</a:t>
            </a:r>
            <a:r>
              <a:rPr lang="zh-CN" altLang="en-US" sz="2400" dirty="0"/>
              <a:t>。首行的格式为：</a:t>
            </a:r>
            <a:endParaRPr lang="en-US" altLang="zh-CN" sz="2400" dirty="0"/>
          </a:p>
          <a:p>
            <a:r>
              <a:rPr lang="en-US" altLang="zh-CN" sz="2400" dirty="0"/>
              <a:t>#!</a:t>
            </a:r>
            <a:r>
              <a:rPr lang="zh-CN" altLang="en-US" sz="2400" dirty="0"/>
              <a:t>带有绝对路径的解释程序</a:t>
            </a:r>
            <a:endParaRPr lang="en-US" altLang="zh-CN" sz="2400" dirty="0"/>
          </a:p>
          <a:p>
            <a:r>
              <a:rPr lang="zh-CN" altLang="en-US" sz="2400" dirty="0"/>
              <a:t>比如，</a:t>
            </a:r>
            <a:r>
              <a:rPr lang="en-US" altLang="zh-CN" sz="2400" dirty="0"/>
              <a:t>bsh</a:t>
            </a:r>
            <a:r>
              <a:rPr lang="zh-CN" altLang="zh-CN" sz="2400" dirty="0"/>
              <a:t>或</a:t>
            </a:r>
            <a:r>
              <a:rPr lang="en-US" altLang="zh-CN" sz="2400" dirty="0"/>
              <a:t>bash</a:t>
            </a:r>
            <a:r>
              <a:rPr lang="zh-CN" altLang="zh-CN" sz="2400" dirty="0"/>
              <a:t>脚本程序</a:t>
            </a:r>
            <a:r>
              <a:rPr lang="zh-CN" altLang="en-US" sz="2400" dirty="0"/>
              <a:t>首</a:t>
            </a:r>
            <a:r>
              <a:rPr lang="zh-CN" altLang="zh-CN" sz="2400" dirty="0"/>
              <a:t>行建议是：</a:t>
            </a:r>
            <a:endParaRPr lang="zh-CN" altLang="zh-CN" sz="2400" dirty="0"/>
          </a:p>
          <a:p>
            <a:r>
              <a:rPr lang="en-US" altLang="zh-CN" sz="2400" dirty="0"/>
              <a:t>#!/bin/sh			</a:t>
            </a:r>
            <a:r>
              <a:rPr lang="zh-CN" altLang="zh-CN" sz="2400" dirty="0"/>
              <a:t>或</a:t>
            </a:r>
            <a:endParaRPr lang="zh-CN" altLang="zh-CN" sz="2400" dirty="0"/>
          </a:p>
          <a:p>
            <a:r>
              <a:rPr lang="en-US" altLang="zh-CN" sz="2400" dirty="0"/>
              <a:t>#!/bin/bash</a:t>
            </a:r>
            <a:endParaRPr lang="en-US" altLang="zh-CN" sz="2400" dirty="0"/>
          </a:p>
          <a:p>
            <a:r>
              <a:rPr lang="zh-CN" altLang="zh-CN" sz="2400" dirty="0"/>
              <a:t>实际上这也是一种注释，因为它在脚本的正常执行过程中并不起作用</a:t>
            </a:r>
            <a:endParaRPr lang="zh-CN" altLang="zh-C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p:txBody>
          <a:bodyPr vert="horz" wrap="square" lIns="91440" tIns="45720" rIns="91440" bIns="45720" anchor="b"/>
          <a:p>
            <a:r>
              <a:rPr lang="en-US" altLang="zh-CN" b="1" dirty="0"/>
              <a:t>11.2.3  </a:t>
            </a:r>
            <a:r>
              <a:rPr lang="zh-CN" altLang="zh-CN" b="1" dirty="0"/>
              <a:t>脚本命令</a:t>
            </a:r>
            <a:endParaRPr lang="zh-CN" altLang="en-US" dirty="0"/>
          </a:p>
        </p:txBody>
      </p:sp>
      <p:sp>
        <p:nvSpPr>
          <p:cNvPr id="21507" name="内容占位符 2"/>
          <p:cNvSpPr>
            <a:spLocks noGrp="1"/>
          </p:cNvSpPr>
          <p:nvPr>
            <p:ph idx="1"/>
          </p:nvPr>
        </p:nvSpPr>
        <p:spPr>
          <a:xfrm>
            <a:off x="860425" y="1885950"/>
            <a:ext cx="8094980" cy="4246880"/>
          </a:xfrm>
        </p:spPr>
        <p:txBody>
          <a:bodyPr vert="horz" wrap="square" lIns="91440" tIns="45720" rIns="91440" bIns="45720" anchor="t"/>
          <a:p>
            <a:r>
              <a:rPr lang="en-US" altLang="zh-CN" dirty="0"/>
              <a:t>1</a:t>
            </a:r>
            <a:r>
              <a:rPr lang="zh-CN" altLang="zh-CN" dirty="0"/>
              <a:t>．</a:t>
            </a:r>
            <a:r>
              <a:rPr lang="en-US" altLang="zh-CN" dirty="0"/>
              <a:t>sed</a:t>
            </a:r>
            <a:r>
              <a:rPr lang="zh-CN" altLang="zh-CN" dirty="0"/>
              <a:t>的地址形式</a:t>
            </a:r>
            <a:endParaRPr lang="zh-CN" altLang="zh-CN" dirty="0"/>
          </a:p>
          <a:p>
            <a:endParaRPr lang="zh-CN" altLang="en-US" dirty="0"/>
          </a:p>
        </p:txBody>
      </p:sp>
      <p:graphicFrame>
        <p:nvGraphicFramePr>
          <p:cNvPr id="2" name="表格 1"/>
          <p:cNvGraphicFramePr/>
          <p:nvPr>
            <p:custDataLst>
              <p:tags r:id="rId1"/>
            </p:custDataLst>
          </p:nvPr>
        </p:nvGraphicFramePr>
        <p:xfrm>
          <a:off x="194310" y="2651760"/>
          <a:ext cx="8550275" cy="3209290"/>
        </p:xfrm>
        <a:graphic>
          <a:graphicData uri="http://schemas.openxmlformats.org/drawingml/2006/table">
            <a:tbl>
              <a:tblPr firstRow="1" bandRow="1">
                <a:tableStyleId>{5940675A-B579-460E-94D1-54222C63F5DA}</a:tableStyleId>
              </a:tblPr>
              <a:tblGrid>
                <a:gridCol w="2133600"/>
                <a:gridCol w="2459355"/>
                <a:gridCol w="1264920"/>
                <a:gridCol w="2692400"/>
              </a:tblGrid>
              <a:tr h="41846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地</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址</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范</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意</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地</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址</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范</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意</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34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第N行</a:t>
                      </a:r>
                      <a:r>
                        <a:rPr lang="en-US" sz="1800">
                          <a:latin typeface="宋体" panose="02010600030101010101" pitchFamily="2" charset="-122"/>
                          <a:ea typeface="宋体" panose="02010600030101010101" pitchFamily="2" charset="-122"/>
                          <a:cs typeface="宋体" panose="02010600030101010101" pitchFamily="2" charset="-122"/>
                          <a:sym typeface="+mn-ea"/>
                        </a:rPr>
                        <a:t>(N为数</a:t>
                      </a:r>
                      <a:r>
                        <a:rPr lang="zh-CN" sz="1800">
                          <a:latin typeface="宋体" panose="02010600030101010101" pitchFamily="2" charset="-122"/>
                          <a:ea typeface="宋体" panose="02010600030101010101" pitchFamily="2" charset="-122"/>
                          <a:cs typeface="宋体" panose="02010600030101010101" pitchFamily="2" charset="-122"/>
                          <a:sym typeface="+mn-ea"/>
                        </a:rPr>
                        <a:t>字</a:t>
                      </a:r>
                      <a:r>
                        <a:rPr lang="en-US" sz="1800">
                          <a:latin typeface="宋体" panose="02010600030101010101" pitchFamily="2" charset="-122"/>
                          <a:ea typeface="宋体" panose="02010600030101010101" pitchFamily="2" charset="-122"/>
                          <a:cs typeface="宋体" panose="02010600030101010101" pitchFamily="2" charset="-122"/>
                          <a:sym typeface="+mn-ea"/>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最后一行</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8645">
                <a:tc>
                  <a:txBody>
                    <a:bodyPr/>
                    <a:p>
                      <a:pPr indent="0" algn="ctr">
                        <a:buNone/>
                      </a:pPr>
                      <a:r>
                        <a:rPr lang="en-US" sz="1800" b="0">
                          <a:latin typeface="Times New Roman" panose="02020603050405020304" pitchFamily="18" charset="0"/>
                          <a:cs typeface="Times New Roman" panose="02020603050405020304" pitchFamily="18" charset="0"/>
                        </a:rPr>
                        <a:t>/regexp/</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与模式</a:t>
                      </a:r>
                      <a:r>
                        <a:rPr lang="en-US" sz="1800" b="0">
                          <a:latin typeface="Times New Roman" panose="02020603050405020304" pitchFamily="18" charset="0"/>
                          <a:cs typeface="Times New Roman" panose="02020603050405020304" pitchFamily="18" charset="0"/>
                        </a:rPr>
                        <a:t>regexp</a:t>
                      </a:r>
                      <a:r>
                        <a:rPr lang="en-US" sz="1800" b="0">
                          <a:latin typeface="宋体" panose="02010600030101010101" pitchFamily="2" charset="-122"/>
                          <a:ea typeface="宋体" panose="02010600030101010101" pitchFamily="2" charset="-122"/>
                          <a:cs typeface="宋体" panose="02010600030101010101" pitchFamily="2" charset="-122"/>
                        </a:rPr>
                        <a:t>匹配的行</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\c</a:t>
                      </a:r>
                      <a:r>
                        <a:rPr lang="en-US" sz="1800" b="0">
                          <a:latin typeface="Times New Roman" panose="02020603050405020304" pitchFamily="18" charset="0"/>
                          <a:cs typeface="Times New Roman" panose="02020603050405020304" pitchFamily="18" charset="0"/>
                        </a:rPr>
                        <a:t>regexp</a:t>
                      </a:r>
                      <a:r>
                        <a:rPr lang="en-US" sz="1800" b="0">
                          <a:latin typeface="宋体" panose="02010600030101010101" pitchFamily="2" charset="-122"/>
                          <a:ea typeface="宋体" panose="02010600030101010101" pitchFamily="2" charset="-122"/>
                          <a:cs typeface="宋体" panose="02010600030101010101" pitchFamily="2" charset="-122"/>
                        </a:rPr>
                        <a:t>c</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与模式</a:t>
                      </a:r>
                      <a:r>
                        <a:rPr lang="en-US" sz="1800" b="0">
                          <a:latin typeface="Times New Roman" panose="02020603050405020304" pitchFamily="18" charset="0"/>
                          <a:cs typeface="Times New Roman" panose="02020603050405020304" pitchFamily="18" charset="0"/>
                        </a:rPr>
                        <a:t>regexp</a:t>
                      </a:r>
                      <a:r>
                        <a:rPr lang="en-US" sz="1800" b="0">
                          <a:latin typeface="宋体" panose="02010600030101010101" pitchFamily="2" charset="-122"/>
                          <a:ea typeface="宋体" panose="02010600030101010101" pitchFamily="2" charset="-122"/>
                          <a:cs typeface="宋体" panose="02010600030101010101" pitchFamily="2" charset="-122"/>
                        </a:rPr>
                        <a:t>匹配的行,c为任意字符</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9280">
                <a:tc>
                  <a:txBody>
                    <a:bodyPr/>
                    <a:p>
                      <a:pPr indent="0" algn="ctr">
                        <a:buNone/>
                      </a:pPr>
                      <a:r>
                        <a:rPr lang="en-US" sz="1800" b="0">
                          <a:latin typeface="Times New Roman" panose="02020603050405020304" pitchFamily="18" charset="0"/>
                          <a:cs typeface="Times New Roman" panose="02020603050405020304" pitchFamily="18" charset="0"/>
                        </a:rPr>
                        <a:t>begin</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step</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从</a:t>
                      </a:r>
                      <a:r>
                        <a:rPr lang="en-US" sz="1800" b="0">
                          <a:latin typeface="Times New Roman" panose="02020603050405020304" pitchFamily="18" charset="0"/>
                          <a:cs typeface="Times New Roman" panose="02020603050405020304" pitchFamily="18" charset="0"/>
                        </a:rPr>
                        <a:t>begin</a:t>
                      </a:r>
                      <a:r>
                        <a:rPr lang="en-US" sz="1800" b="0">
                          <a:latin typeface="宋体" panose="02010600030101010101" pitchFamily="2" charset="-122"/>
                          <a:ea typeface="宋体" panose="02010600030101010101" pitchFamily="2" charset="-122"/>
                          <a:cs typeface="宋体" panose="02010600030101010101" pitchFamily="2" charset="-122"/>
                        </a:rPr>
                        <a:t>开始每</a:t>
                      </a:r>
                      <a:r>
                        <a:rPr lang="en-US" sz="1800" b="0">
                          <a:latin typeface="Times New Roman" panose="02020603050405020304" pitchFamily="18" charset="0"/>
                          <a:cs typeface="Times New Roman" panose="02020603050405020304" pitchFamily="18" charset="0"/>
                        </a:rPr>
                        <a:t>step</a:t>
                      </a:r>
                      <a:r>
                        <a:rPr lang="en-US" sz="1800" b="0">
                          <a:latin typeface="宋体" panose="02010600030101010101" pitchFamily="2" charset="-122"/>
                          <a:ea typeface="宋体" panose="02010600030101010101" pitchFamily="2" charset="-122"/>
                          <a:cs typeface="宋体" panose="02010600030101010101" pitchFamily="2" charset="-122"/>
                        </a:rPr>
                        <a:t>行执行一次</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L1,L2</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从</a:t>
                      </a:r>
                      <a:r>
                        <a:rPr lang="en-US" sz="1800" b="0">
                          <a:latin typeface="Times New Roman" panose="02020603050405020304" pitchFamily="18" charset="0"/>
                          <a:cs typeface="Times New Roman" panose="02020603050405020304" pitchFamily="18" charset="0"/>
                        </a:rPr>
                        <a:t>L1</a:t>
                      </a:r>
                      <a:r>
                        <a:rPr lang="en-US" sz="1800" b="0">
                          <a:latin typeface="宋体" panose="02010600030101010101" pitchFamily="2" charset="-122"/>
                          <a:ea typeface="宋体" panose="02010600030101010101" pitchFamily="2" charset="-122"/>
                          <a:cs typeface="宋体" panose="02010600030101010101" pitchFamily="2" charset="-122"/>
                        </a:rPr>
                        <a:t>到</a:t>
                      </a:r>
                      <a:r>
                        <a:rPr lang="en-US" sz="1800" b="0">
                          <a:latin typeface="Times New Roman" panose="02020603050405020304" pitchFamily="18" charset="0"/>
                          <a:cs typeface="Times New Roman" panose="02020603050405020304" pitchFamily="18" charset="0"/>
                        </a:rPr>
                        <a:t>L2</a:t>
                      </a:r>
                      <a:r>
                        <a:rPr lang="en-US" sz="1800" b="0">
                          <a:latin typeface="宋体" panose="02010600030101010101" pitchFamily="2" charset="-122"/>
                          <a:ea typeface="宋体" panose="02010600030101010101" pitchFamily="2" charset="-122"/>
                          <a:cs typeface="宋体" panose="02010600030101010101" pitchFamily="2" charset="-122"/>
                        </a:rPr>
                        <a:t>行</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9280">
                <a:tc>
                  <a:txBody>
                    <a:bodyPr/>
                    <a:p>
                      <a:pPr indent="0" algn="ctr">
                        <a:buNone/>
                      </a:pPr>
                      <a:r>
                        <a:rPr lang="en-US" sz="1800" b="0">
                          <a:latin typeface="Times New Roman" panose="02020603050405020304" pitchFamily="18" charset="0"/>
                          <a:cs typeface="Times New Roman" panose="02020603050405020304" pitchFamily="18" charset="0"/>
                        </a:rPr>
                        <a:t>L1,</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N</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从</a:t>
                      </a:r>
                      <a:r>
                        <a:rPr lang="en-US" sz="1800" b="0">
                          <a:latin typeface="Times New Roman" panose="02020603050405020304" pitchFamily="18" charset="0"/>
                          <a:cs typeface="Times New Roman" panose="02020603050405020304" pitchFamily="18" charset="0"/>
                        </a:rPr>
                        <a:t>L1</a:t>
                      </a:r>
                      <a:r>
                        <a:rPr lang="en-US" sz="1800" b="0">
                          <a:latin typeface="宋体" panose="02010600030101010101" pitchFamily="2" charset="-122"/>
                          <a:ea typeface="宋体" panose="02010600030101010101" pitchFamily="2" charset="-122"/>
                          <a:cs typeface="宋体" panose="02010600030101010101" pitchFamily="2" charset="-122"/>
                        </a:rPr>
                        <a:t>到行号为</a:t>
                      </a:r>
                      <a:r>
                        <a:rPr lang="en-US" sz="1800" b="0">
                          <a:latin typeface="Times New Roman" panose="02020603050405020304" pitchFamily="18" charset="0"/>
                          <a:cs typeface="Times New Roman" panose="02020603050405020304" pitchFamily="18" charset="0"/>
                        </a:rPr>
                        <a:t>N</a:t>
                      </a:r>
                      <a:r>
                        <a:rPr lang="en-US" sz="1800" b="0">
                          <a:latin typeface="宋体" panose="02010600030101010101" pitchFamily="2" charset="-122"/>
                          <a:ea typeface="宋体" panose="02010600030101010101" pitchFamily="2" charset="-122"/>
                          <a:cs typeface="宋体" panose="02010600030101010101" pitchFamily="2" charset="-122"/>
                        </a:rPr>
                        <a:t>的一个倍数的行</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L1,+N</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从</a:t>
                      </a:r>
                      <a:r>
                        <a:rPr lang="en-US" sz="1800" b="0">
                          <a:latin typeface="Times New Roman" panose="02020603050405020304" pitchFamily="18" charset="0"/>
                          <a:cs typeface="Times New Roman" panose="02020603050405020304" pitchFamily="18" charset="0"/>
                        </a:rPr>
                        <a:t>L1</a:t>
                      </a:r>
                      <a:r>
                        <a:rPr lang="en-US" sz="1800" b="0">
                          <a:latin typeface="宋体" panose="02010600030101010101" pitchFamily="2" charset="-122"/>
                          <a:ea typeface="宋体" panose="02010600030101010101" pitchFamily="2" charset="-122"/>
                          <a:cs typeface="宋体" panose="02010600030101010101" pitchFamily="2" charset="-122"/>
                        </a:rPr>
                        <a:t>到</a:t>
                      </a:r>
                      <a:r>
                        <a:rPr lang="en-US" sz="1800" b="0">
                          <a:latin typeface="Times New Roman" panose="02020603050405020304" pitchFamily="18" charset="0"/>
                          <a:cs typeface="Times New Roman" panose="02020603050405020304" pitchFamily="18" charset="0"/>
                        </a:rPr>
                        <a:t>L1+ N</a:t>
                      </a:r>
                      <a:r>
                        <a:rPr lang="en-US" sz="1800" b="0">
                          <a:latin typeface="宋体" panose="02010600030101010101" pitchFamily="2" charset="-122"/>
                          <a:ea typeface="宋体" panose="02010600030101010101" pitchFamily="2" charset="-122"/>
                          <a:cs typeface="宋体" panose="02010600030101010101" pitchFamily="2" charset="-122"/>
                        </a:rPr>
                        <a:t>行</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9280">
                <a:tc>
                  <a:txBody>
                    <a:bodyPr/>
                    <a:p>
                      <a:pPr indent="0" algn="ctr">
                        <a:buNone/>
                      </a:pPr>
                      <a:r>
                        <a:rPr lang="en-US" sz="1800" b="0">
                          <a:latin typeface="Times New Roman" panose="02020603050405020304" pitchFamily="18" charset="0"/>
                          <a:cs typeface="Times New Roman" panose="02020603050405020304" pitchFamily="18" charset="0"/>
                        </a:rPr>
                        <a:t>/regexp</a:t>
                      </a:r>
                      <a:r>
                        <a:rPr lang="en-US" sz="1800" b="0">
                          <a:latin typeface="宋体" panose="02010600030101010101" pitchFamily="2" charset="-122"/>
                          <a:ea typeface="宋体" panose="02010600030101010101" pitchFamily="2" charset="-122"/>
                          <a:cs typeface="宋体" panose="02010600030101010101" pitchFamily="2" charset="-122"/>
                        </a:rPr>
                        <a:t>1</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/regexp</a:t>
                      </a:r>
                      <a:r>
                        <a:rPr lang="en-US" sz="1800" b="0">
                          <a:latin typeface="宋体" panose="02010600030101010101" pitchFamily="2" charset="-122"/>
                          <a:ea typeface="宋体" panose="02010600030101010101" pitchFamily="2" charset="-122"/>
                          <a:cs typeface="宋体" panose="02010600030101010101" pitchFamily="2" charset="-122"/>
                        </a:rPr>
                        <a:t>2</a:t>
                      </a:r>
                      <a:r>
                        <a:rPr lang="en-US" sz="1800" b="0">
                          <a:latin typeface="Times New Roman" panose="02020603050405020304" pitchFamily="18" charset="0"/>
                          <a:cs typeface="Times New Roman" panose="02020603050405020304" pitchFamily="18" charset="0"/>
                        </a:rPr>
                        <a: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从匹配</a:t>
                      </a:r>
                      <a:r>
                        <a:rPr lang="en-US" sz="1800" b="0">
                          <a:latin typeface="Times New Roman" panose="02020603050405020304" pitchFamily="18" charset="0"/>
                          <a:cs typeface="Times New Roman" panose="02020603050405020304" pitchFamily="18" charset="0"/>
                        </a:rPr>
                        <a:t>/regexp</a:t>
                      </a:r>
                      <a:r>
                        <a:rPr lang="en-US" sz="1800" b="0">
                          <a:latin typeface="宋体" panose="02010600030101010101" pitchFamily="2" charset="-122"/>
                          <a:ea typeface="宋体" panose="02010600030101010101" pitchFamily="2" charset="-122"/>
                          <a:cs typeface="宋体" panose="02010600030101010101" pitchFamily="2" charset="-122"/>
                        </a:rPr>
                        <a:t>1</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到匹配</a:t>
                      </a:r>
                      <a:r>
                        <a:rPr lang="en-US" sz="1800" b="0">
                          <a:latin typeface="Times New Roman" panose="02020603050405020304" pitchFamily="18" charset="0"/>
                          <a:cs typeface="Times New Roman" panose="02020603050405020304" pitchFamily="18" charset="0"/>
                        </a:rPr>
                        <a:t>/regexp</a:t>
                      </a:r>
                      <a:r>
                        <a:rPr lang="en-US" sz="1800" b="0">
                          <a:latin typeface="宋体" panose="02010600030101010101" pitchFamily="2" charset="-122"/>
                          <a:ea typeface="宋体" panose="02010600030101010101" pitchFamily="2" charset="-122"/>
                          <a:cs typeface="宋体" panose="02010600030101010101" pitchFamily="2" charset="-122"/>
                        </a:rPr>
                        <a:t>2</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的行。说明：</a:t>
                      </a:r>
                      <a:r>
                        <a:rPr lang="en-US" sz="1800" b="0">
                          <a:latin typeface="Times New Roman" panose="02020603050405020304" pitchFamily="18" charset="0"/>
                          <a:cs typeface="Times New Roman" panose="02020603050405020304" pitchFamily="18" charset="0"/>
                        </a:rPr>
                        <a:t>L1,L2</a:t>
                      </a:r>
                      <a:r>
                        <a:rPr lang="en-US" sz="1800" b="0">
                          <a:latin typeface="宋体" panose="02010600030101010101" pitchFamily="2" charset="-122"/>
                          <a:ea typeface="宋体" panose="02010600030101010101" pitchFamily="2" charset="-122"/>
                          <a:cs typeface="宋体" panose="02010600030101010101" pitchFamily="2" charset="-122"/>
                        </a:rPr>
                        <a:t>是</a:t>
                      </a:r>
                      <a:r>
                        <a:rPr lang="en-US" sz="1800" b="0">
                          <a:latin typeface="Times New Roman" panose="02020603050405020304" pitchFamily="18" charset="0"/>
                          <a:cs typeface="Times New Roman" panose="02020603050405020304" pitchFamily="18" charset="0"/>
                        </a:rPr>
                        <a:t>/regexp</a:t>
                      </a:r>
                      <a:r>
                        <a:rPr lang="en-US" sz="1800" b="0">
                          <a:latin typeface="宋体" panose="02010600030101010101" pitchFamily="2" charset="-122"/>
                          <a:ea typeface="宋体" panose="02010600030101010101" pitchFamily="2" charset="-122"/>
                          <a:cs typeface="宋体" panose="02010600030101010101" pitchFamily="2" charset="-122"/>
                        </a:rPr>
                        <a:t>1</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/regexp</a:t>
                      </a:r>
                      <a:r>
                        <a:rPr lang="en-US" sz="1800" b="0">
                          <a:latin typeface="宋体" panose="02010600030101010101" pitchFamily="2" charset="-122"/>
                          <a:ea typeface="宋体" panose="02010600030101010101" pitchFamily="2" charset="-122"/>
                          <a:cs typeface="宋体" panose="02010600030101010101" pitchFamily="2" charset="-122"/>
                        </a:rPr>
                        <a:t>2</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的特例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标题 1"/>
          <p:cNvSpPr>
            <a:spLocks noGrp="1"/>
          </p:cNvSpPr>
          <p:nvPr>
            <p:ph type="title"/>
          </p:nvPr>
        </p:nvSpPr>
        <p:spPr/>
        <p:txBody>
          <a:bodyPr vert="horz" wrap="square" lIns="91440" tIns="45720" rIns="91440" bIns="45720" anchor="b"/>
          <a:p>
            <a:pPr>
              <a:buNone/>
            </a:pPr>
            <a:r>
              <a:rPr lang="zh-CN" altLang="en-US" dirty="0"/>
              <a:t>常见的脚本首行</a:t>
            </a:r>
            <a:endParaRPr lang="zh-CN" altLang="en-US" dirty="0"/>
          </a:p>
        </p:txBody>
      </p:sp>
      <p:sp>
        <p:nvSpPr>
          <p:cNvPr id="172035" name="内容占位符 2"/>
          <p:cNvSpPr>
            <a:spLocks noGrp="1"/>
          </p:cNvSpPr>
          <p:nvPr>
            <p:ph idx="1"/>
          </p:nvPr>
        </p:nvSpPr>
        <p:spPr>
          <a:xfrm>
            <a:off x="685165" y="2018030"/>
            <a:ext cx="8270240" cy="4114800"/>
          </a:xfrm>
        </p:spPr>
        <p:txBody>
          <a:bodyPr vert="horz" wrap="square" lIns="91440" tIns="45720" rIns="91440" bIns="45720" anchor="t"/>
          <a:p>
            <a:r>
              <a:rPr lang="zh-CN" altLang="zh-CN" sz="2000" dirty="0"/>
              <a:t>脚本</a:t>
            </a:r>
            <a:r>
              <a:rPr lang="zh-CN" altLang="en-US" sz="2000" dirty="0"/>
              <a:t>程序</a:t>
            </a:r>
            <a:r>
              <a:rPr lang="zh-CN" altLang="zh-CN" sz="2000" dirty="0"/>
              <a:t>的</a:t>
            </a:r>
            <a:r>
              <a:rPr lang="zh-CN" altLang="en-US" sz="2000" dirty="0"/>
              <a:t>首行</a:t>
            </a:r>
            <a:r>
              <a:rPr lang="zh-CN" altLang="zh-CN" sz="2000" dirty="0"/>
              <a:t>常用</a:t>
            </a:r>
            <a:r>
              <a:rPr lang="zh-CN" altLang="en-US" sz="2000" dirty="0"/>
              <a:t>于</a:t>
            </a:r>
            <a:r>
              <a:rPr lang="zh-CN" altLang="zh-CN" sz="2000" dirty="0"/>
              <a:t>对文件类型的描述，它将影响</a:t>
            </a:r>
            <a:r>
              <a:rPr lang="en-US" altLang="zh-CN" sz="2000" dirty="0"/>
              <a:t>file</a:t>
            </a:r>
            <a:r>
              <a:rPr lang="zh-CN" altLang="zh-CN" sz="2000" dirty="0"/>
              <a:t>命令对文件类型的判断，不仅如此，当为脚本赋予执行权</a:t>
            </a:r>
            <a:r>
              <a:rPr lang="zh-CN" altLang="en-US" sz="2000" dirty="0"/>
              <a:t>时</a:t>
            </a:r>
            <a:r>
              <a:rPr lang="zh-CN" altLang="zh-CN" sz="2000" dirty="0"/>
              <a:t>，系统可以首行内容调用相关的程序解释执行之。因此，对于其他脚本也是这样要求的，比如</a:t>
            </a:r>
            <a:r>
              <a:rPr lang="en-US" altLang="zh-CN" sz="2000" dirty="0"/>
              <a:t>cshell</a:t>
            </a:r>
            <a:r>
              <a:rPr lang="zh-CN" altLang="zh-CN" sz="2000" dirty="0"/>
              <a:t>、</a:t>
            </a:r>
            <a:r>
              <a:rPr lang="en-US" altLang="zh-CN" sz="2000" dirty="0"/>
              <a:t>perl</a:t>
            </a:r>
            <a:r>
              <a:rPr lang="zh-CN" altLang="zh-CN" sz="2000" dirty="0"/>
              <a:t>、</a:t>
            </a:r>
            <a:r>
              <a:rPr lang="en-US" altLang="zh-CN" sz="2000" dirty="0"/>
              <a:t>python</a:t>
            </a:r>
            <a:r>
              <a:rPr lang="zh-CN" altLang="zh-CN" sz="2000" dirty="0"/>
              <a:t>、</a:t>
            </a:r>
            <a:r>
              <a:rPr lang="en-US" altLang="zh-CN" sz="2000" dirty="0"/>
              <a:t>sed</a:t>
            </a:r>
            <a:r>
              <a:rPr lang="zh-CN" altLang="zh-CN" sz="2000" dirty="0"/>
              <a:t>和</a:t>
            </a:r>
            <a:r>
              <a:rPr lang="en-US" altLang="zh-CN" sz="2000" dirty="0"/>
              <a:t>awk</a:t>
            </a:r>
            <a:r>
              <a:rPr lang="zh-CN" altLang="zh-CN" sz="2000" dirty="0"/>
              <a:t>脚本程序的第一行建议分别为：</a:t>
            </a:r>
            <a:r>
              <a:rPr lang="en-US" altLang="zh-CN" sz="2000" dirty="0"/>
              <a:t> </a:t>
            </a:r>
            <a:endParaRPr lang="zh-CN" altLang="zh-CN" sz="2000" dirty="0"/>
          </a:p>
          <a:p>
            <a:r>
              <a:rPr lang="en-US" altLang="zh-CN" sz="2000" dirty="0"/>
              <a:t>#!/usr/bin/csh</a:t>
            </a:r>
            <a:endParaRPr lang="zh-CN" altLang="zh-CN" sz="2000" dirty="0"/>
          </a:p>
          <a:p>
            <a:r>
              <a:rPr lang="de-DE" altLang="zh-CN" sz="2000" dirty="0"/>
              <a:t>#!/usr/bin/perl</a:t>
            </a:r>
            <a:endParaRPr lang="zh-CN" altLang="zh-CN" sz="2000" dirty="0"/>
          </a:p>
          <a:p>
            <a:r>
              <a:rPr lang="de-DE" altLang="zh-CN" sz="2000" dirty="0"/>
              <a:t>#!/usr/bin/python</a:t>
            </a:r>
            <a:endParaRPr lang="zh-CN" altLang="zh-CN" sz="2000" dirty="0"/>
          </a:p>
          <a:p>
            <a:r>
              <a:rPr lang="de-DE" altLang="zh-CN" sz="2000" dirty="0"/>
              <a:t>#!/usr/bin/sed</a:t>
            </a:r>
            <a:endParaRPr lang="zh-CN" altLang="zh-CN" sz="2000" dirty="0"/>
          </a:p>
          <a:p>
            <a:r>
              <a:rPr lang="de-DE" altLang="zh-CN" sz="2000" dirty="0"/>
              <a:t>#!/usr/bin/awk</a:t>
            </a:r>
            <a:endParaRPr lang="zh-CN" altLang="zh-CN" sz="2000" dirty="0"/>
          </a:p>
          <a:p>
            <a:r>
              <a:rPr lang="en-US" altLang="zh-CN" sz="2000" dirty="0"/>
              <a:t> </a:t>
            </a:r>
            <a:r>
              <a:rPr lang="zh-CN" altLang="zh-CN" sz="2000" dirty="0"/>
              <a:t>必要时，还可以在行末添加所需的参数（参见</a:t>
            </a:r>
            <a:r>
              <a:rPr lang="en-US" altLang="zh-CN" sz="2000" dirty="0"/>
              <a:t>sed</a:t>
            </a:r>
            <a:r>
              <a:rPr lang="zh-CN" altLang="zh-CN" sz="2000" dirty="0"/>
              <a:t>和</a:t>
            </a:r>
            <a:r>
              <a:rPr lang="en-US" altLang="zh-CN" sz="2000" dirty="0"/>
              <a:t>awk</a:t>
            </a:r>
            <a:r>
              <a:rPr lang="zh-CN" altLang="zh-CN" sz="2000" dirty="0"/>
              <a:t>示例），路径可能因系统而异。</a:t>
            </a:r>
            <a:endParaRPr lang="zh-CN" altLang="en-US" sz="20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标题 1"/>
          <p:cNvSpPr>
            <a:spLocks noGrp="1"/>
          </p:cNvSpPr>
          <p:nvPr>
            <p:ph type="title"/>
          </p:nvPr>
        </p:nvSpPr>
        <p:spPr/>
        <p:txBody>
          <a:bodyPr vert="horz" wrap="square" lIns="91440" tIns="45720" rIns="91440" bIns="45720" anchor="b"/>
          <a:p>
            <a:pPr>
              <a:buNone/>
            </a:pPr>
            <a:r>
              <a:rPr lang="en-US" altLang="zh-CN" dirty="0"/>
              <a:t>3</a:t>
            </a:r>
            <a:r>
              <a:rPr lang="zh-CN" altLang="zh-CN" dirty="0"/>
              <a:t>．继续行</a:t>
            </a:r>
            <a:endParaRPr lang="zh-CN" altLang="en-US" dirty="0"/>
          </a:p>
        </p:txBody>
      </p:sp>
      <p:sp>
        <p:nvSpPr>
          <p:cNvPr id="173059" name="内容占位符 2"/>
          <p:cNvSpPr>
            <a:spLocks noGrp="1"/>
          </p:cNvSpPr>
          <p:nvPr>
            <p:ph idx="1"/>
          </p:nvPr>
        </p:nvSpPr>
        <p:spPr/>
        <p:txBody>
          <a:bodyPr vert="horz" wrap="square" lIns="91440" tIns="45720" rIns="91440" bIns="45720" anchor="t"/>
          <a:p>
            <a:r>
              <a:rPr lang="en-US" altLang="zh-CN" sz="2800" dirty="0"/>
              <a:t>shell</a:t>
            </a:r>
            <a:r>
              <a:rPr lang="zh-CN" altLang="zh-CN" sz="2800" dirty="0"/>
              <a:t>脚本的一行可以写得很长，但为了便于阅读和调试</a:t>
            </a:r>
            <a:r>
              <a:rPr lang="en-US" altLang="zh-CN" sz="2800" dirty="0"/>
              <a:t>,</a:t>
            </a:r>
            <a:r>
              <a:rPr lang="zh-CN" altLang="zh-CN" sz="2800" dirty="0"/>
              <a:t>建议不要写得太长，要在一个合适地方换行而使用继续行。为了将两个或几个逻辑上为一行的内容连接起来，除最后一行外的每个不完整行末必须以“</a:t>
            </a:r>
            <a:r>
              <a:rPr lang="en-US" altLang="zh-CN" sz="2800" dirty="0"/>
              <a:t>\</a:t>
            </a:r>
            <a:r>
              <a:rPr lang="zh-CN" altLang="zh-CN" sz="2800" dirty="0"/>
              <a:t>”结束，且“</a:t>
            </a:r>
            <a:r>
              <a:rPr lang="en-US" altLang="zh-CN" sz="2800" dirty="0"/>
              <a:t>\</a:t>
            </a:r>
            <a:r>
              <a:rPr lang="zh-CN" altLang="zh-CN" sz="2800" dirty="0"/>
              <a:t>”必须为最后一个字符，也就是说其后不能再有除回车以外的任何字符，空格也不行。</a:t>
            </a:r>
            <a:endParaRPr lang="zh-CN" altLang="zh-CN" sz="2800" dirty="0"/>
          </a:p>
          <a:p>
            <a:r>
              <a:rPr lang="zh-CN" altLang="zh-CN" sz="2800" dirty="0"/>
              <a:t>继续行</a:t>
            </a:r>
            <a:r>
              <a:rPr lang="zh-CN" altLang="en-US" sz="2800" dirty="0"/>
              <a:t>的用法同</a:t>
            </a:r>
            <a:r>
              <a:rPr lang="en-US" altLang="zh-CN" sz="2800" dirty="0"/>
              <a:t>C</a:t>
            </a:r>
            <a:r>
              <a:rPr lang="zh-CN" altLang="en-US" sz="2800" dirty="0"/>
              <a:t>语言。</a:t>
            </a:r>
            <a:endParaRPr lang="zh-CN" altLang="en-US" sz="28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标题 1"/>
          <p:cNvSpPr>
            <a:spLocks noGrp="1"/>
          </p:cNvSpPr>
          <p:nvPr>
            <p:ph type="title"/>
          </p:nvPr>
        </p:nvSpPr>
        <p:spPr/>
        <p:txBody>
          <a:bodyPr vert="horz" wrap="square" lIns="91440" tIns="45720" rIns="91440" bIns="45720" anchor="b"/>
          <a:p>
            <a:pPr>
              <a:buNone/>
            </a:pPr>
            <a:r>
              <a:rPr lang="en-US" altLang="zh-CN" dirty="0"/>
              <a:t>4</a:t>
            </a:r>
            <a:r>
              <a:rPr lang="zh-CN" altLang="zh-CN" dirty="0"/>
              <a:t>．分号</a:t>
            </a:r>
            <a:endParaRPr lang="zh-CN" altLang="en-US" dirty="0"/>
          </a:p>
        </p:txBody>
      </p:sp>
      <p:sp>
        <p:nvSpPr>
          <p:cNvPr id="174083" name="内容占位符 2"/>
          <p:cNvSpPr>
            <a:spLocks noGrp="1"/>
          </p:cNvSpPr>
          <p:nvPr>
            <p:ph idx="1"/>
          </p:nvPr>
        </p:nvSpPr>
        <p:spPr/>
        <p:txBody>
          <a:bodyPr vert="horz" wrap="square" lIns="91440" tIns="45720" rIns="91440" bIns="45720" anchor="t"/>
          <a:p>
            <a:r>
              <a:rPr lang="zh-CN" altLang="zh-CN" dirty="0"/>
              <a:t>在</a:t>
            </a:r>
            <a:r>
              <a:rPr lang="en-US" altLang="zh-CN" dirty="0"/>
              <a:t>shell</a:t>
            </a:r>
            <a:r>
              <a:rPr lang="zh-CN" altLang="zh-CN" dirty="0"/>
              <a:t>脚本中，可以将几个短行写在同一行内，但中间应使用分号“</a:t>
            </a:r>
            <a:r>
              <a:rPr lang="en-US" altLang="zh-CN" dirty="0"/>
              <a:t>;</a:t>
            </a:r>
            <a:r>
              <a:rPr lang="zh-CN" altLang="zh-CN" dirty="0"/>
              <a:t>”分隔</a:t>
            </a:r>
            <a:r>
              <a:rPr lang="zh-CN" altLang="en-US" dirty="0"/>
              <a:t>。</a:t>
            </a:r>
            <a:r>
              <a:rPr lang="zh-CN" altLang="zh-CN" dirty="0"/>
              <a:t>比如</a:t>
            </a:r>
            <a:endParaRPr lang="zh-CN" altLang="zh-CN" dirty="0"/>
          </a:p>
          <a:p>
            <a:r>
              <a:rPr lang="en-US" altLang="zh-CN" dirty="0"/>
              <a:t>x=1</a:t>
            </a:r>
            <a:endParaRPr lang="zh-CN" altLang="zh-CN" dirty="0"/>
          </a:p>
          <a:p>
            <a:r>
              <a:rPr lang="en-US" altLang="zh-CN" dirty="0"/>
              <a:t>y=2</a:t>
            </a:r>
            <a:endParaRPr lang="zh-CN" altLang="zh-CN" dirty="0"/>
          </a:p>
          <a:p>
            <a:r>
              <a:rPr lang="zh-CN" altLang="zh-CN" dirty="0"/>
              <a:t>可以写为：</a:t>
            </a:r>
            <a:r>
              <a:rPr lang="en-US" altLang="zh-CN" dirty="0"/>
              <a:t> </a:t>
            </a:r>
            <a:endParaRPr lang="zh-CN" altLang="zh-CN" dirty="0"/>
          </a:p>
          <a:p>
            <a:r>
              <a:rPr lang="en-US" altLang="zh-CN" dirty="0"/>
              <a:t>x=1; y=2</a:t>
            </a:r>
            <a:endParaRPr lang="zh-CN" altLang="zh-CN" dirty="0"/>
          </a:p>
          <a:p>
            <a:endParaRPr lang="zh-CN" alt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标题 1"/>
          <p:cNvSpPr>
            <a:spLocks noGrp="1"/>
          </p:cNvSpPr>
          <p:nvPr>
            <p:ph type="title"/>
          </p:nvPr>
        </p:nvSpPr>
        <p:spPr/>
        <p:txBody>
          <a:bodyPr vert="horz" wrap="square" lIns="91440" tIns="45720" rIns="91440" bIns="45720" anchor="b"/>
          <a:p>
            <a:pPr>
              <a:buNone/>
            </a:pPr>
            <a:r>
              <a:rPr lang="en-US" altLang="zh-CN" dirty="0"/>
              <a:t>5</a:t>
            </a:r>
            <a:r>
              <a:rPr lang="zh-CN" altLang="zh-CN" dirty="0"/>
              <a:t>．白空格与行缩进</a:t>
            </a:r>
            <a:endParaRPr lang="zh-CN" altLang="en-US" dirty="0"/>
          </a:p>
        </p:txBody>
      </p:sp>
      <p:sp>
        <p:nvSpPr>
          <p:cNvPr id="175107" name="内容占位符 2"/>
          <p:cNvSpPr>
            <a:spLocks noGrp="1"/>
          </p:cNvSpPr>
          <p:nvPr>
            <p:ph idx="1"/>
          </p:nvPr>
        </p:nvSpPr>
        <p:spPr/>
        <p:txBody>
          <a:bodyPr vert="horz" wrap="square" lIns="91440" tIns="45720" rIns="91440" bIns="45720" anchor="t"/>
          <a:p>
            <a:r>
              <a:rPr lang="zh-CN" altLang="zh-CN" dirty="0"/>
              <a:t>在</a:t>
            </a:r>
            <a:r>
              <a:rPr lang="en-US" altLang="zh-CN" dirty="0"/>
              <a:t>shell</a:t>
            </a:r>
            <a:r>
              <a:rPr lang="zh-CN" altLang="zh-CN" dirty="0"/>
              <a:t>脚本中，除了字符串常量或变量值中的白空格是原样处理外，其他位置的空格仅仅是分隔符，不论多少个只算一个，起分隔作用。</a:t>
            </a:r>
            <a:endParaRPr lang="zh-CN" altLang="zh-CN" dirty="0"/>
          </a:p>
          <a:p>
            <a:r>
              <a:rPr lang="zh-CN" altLang="zh-CN" dirty="0"/>
              <a:t>因此，可以在行首或任何起分隔作用的地方插入一些白空格使脚本内容更易于阅读。</a:t>
            </a:r>
            <a:endParaRPr lang="zh-CN" altLang="zh-CN" dirty="0"/>
          </a:p>
          <a:p>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标题 1"/>
          <p:cNvSpPr>
            <a:spLocks noGrp="1"/>
          </p:cNvSpPr>
          <p:nvPr>
            <p:ph type="title"/>
          </p:nvPr>
        </p:nvSpPr>
        <p:spPr/>
        <p:txBody>
          <a:bodyPr vert="horz" wrap="square" lIns="91440" tIns="45720" rIns="91440" bIns="45720" anchor="b"/>
          <a:p>
            <a:pPr>
              <a:buNone/>
            </a:pPr>
            <a:r>
              <a:rPr lang="en-US" altLang="zh-CN" dirty="0"/>
              <a:t>6</a:t>
            </a:r>
            <a:r>
              <a:rPr lang="zh-CN" altLang="zh-CN" dirty="0"/>
              <a:t>．白空格与运算符</a:t>
            </a:r>
            <a:endParaRPr lang="zh-CN" altLang="en-US" dirty="0"/>
          </a:p>
        </p:txBody>
      </p:sp>
      <p:sp>
        <p:nvSpPr>
          <p:cNvPr id="176131" name="内容占位符 2"/>
          <p:cNvSpPr>
            <a:spLocks noGrp="1"/>
          </p:cNvSpPr>
          <p:nvPr>
            <p:ph idx="1"/>
          </p:nvPr>
        </p:nvSpPr>
        <p:spPr>
          <a:xfrm>
            <a:off x="772795" y="1731010"/>
            <a:ext cx="8182610" cy="4114800"/>
          </a:xfrm>
        </p:spPr>
        <p:txBody>
          <a:bodyPr vert="horz" wrap="square" lIns="91440" tIns="45720" rIns="91440" bIns="45720" anchor="t"/>
          <a:p>
            <a:r>
              <a:rPr lang="zh-CN" altLang="zh-CN" sz="2400" dirty="0"/>
              <a:t>在</a:t>
            </a:r>
            <a:r>
              <a:rPr lang="en-US" altLang="zh-CN" sz="2400" dirty="0"/>
              <a:t>shell</a:t>
            </a:r>
            <a:r>
              <a:rPr lang="zh-CN" altLang="zh-CN" sz="2400" dirty="0"/>
              <a:t>脚本中，所有运算符与它所操作的对象间都要使用白空格分隔，否则将造成“拼写”错误。</a:t>
            </a:r>
            <a:endParaRPr lang="zh-CN" altLang="zh-CN" sz="2400" dirty="0"/>
          </a:p>
          <a:p>
            <a:r>
              <a:rPr lang="zh-CN" altLang="zh-CN" sz="2400" dirty="0"/>
              <a:t>例如，求</a:t>
            </a:r>
            <a:r>
              <a:rPr lang="en-US" altLang="zh-CN" sz="2400" dirty="0"/>
              <a:t>x</a:t>
            </a:r>
            <a:r>
              <a:rPr lang="zh-CN" altLang="zh-CN" sz="2400" dirty="0"/>
              <a:t>与</a:t>
            </a:r>
            <a:r>
              <a:rPr lang="en-US" altLang="zh-CN" sz="2400" dirty="0"/>
              <a:t>y</a:t>
            </a:r>
            <a:r>
              <a:rPr lang="zh-CN" altLang="zh-CN" sz="2400" dirty="0"/>
              <a:t>和的加运算必须写成“</a:t>
            </a:r>
            <a:r>
              <a:rPr lang="en-US" altLang="zh-CN" sz="2400" dirty="0"/>
              <a:t>x_+_y</a:t>
            </a:r>
            <a:r>
              <a:rPr lang="zh-CN" altLang="zh-CN" sz="2400" dirty="0"/>
              <a:t>”而不是“</a:t>
            </a:r>
            <a:r>
              <a:rPr lang="en-US" altLang="zh-CN" sz="2400" dirty="0"/>
              <a:t>x+y</a:t>
            </a:r>
            <a:r>
              <a:rPr lang="zh-CN" altLang="zh-CN" sz="2400" dirty="0"/>
              <a:t>”。</a:t>
            </a:r>
            <a:endParaRPr lang="zh-CN" altLang="zh-CN" sz="2400" dirty="0"/>
          </a:p>
          <a:p>
            <a:r>
              <a:rPr lang="zh-CN" altLang="zh-CN" sz="2400" dirty="0"/>
              <a:t>再如，用于判断的方括号必须与其前后及其中的内容间保留空格，用于判断</a:t>
            </a:r>
            <a:r>
              <a:rPr lang="en-US" altLang="zh-CN" sz="2400" dirty="0"/>
              <a:t>x</a:t>
            </a:r>
            <a:r>
              <a:rPr lang="zh-CN" altLang="zh-CN" sz="2400" dirty="0"/>
              <a:t>是否等于</a:t>
            </a:r>
            <a:r>
              <a:rPr lang="en-US" altLang="zh-CN" sz="2400" dirty="0"/>
              <a:t>y</a:t>
            </a:r>
            <a:r>
              <a:rPr lang="zh-CN" altLang="zh-CN" sz="2400" dirty="0"/>
              <a:t>的式子可写成：</a:t>
            </a:r>
            <a:endParaRPr lang="zh-CN" altLang="zh-CN" sz="2400" dirty="0"/>
          </a:p>
          <a:p>
            <a:r>
              <a:rPr lang="en-US" altLang="zh-CN" sz="2400" dirty="0"/>
              <a:t>if _[_$x_=_$y_] #</a:t>
            </a:r>
            <a:r>
              <a:rPr lang="zh-CN" altLang="zh-CN" sz="2400" dirty="0"/>
              <a:t>“</a:t>
            </a:r>
            <a:r>
              <a:rPr lang="en-US" altLang="zh-CN" sz="2400" dirty="0"/>
              <a:t>_</a:t>
            </a:r>
            <a:r>
              <a:rPr lang="zh-CN" altLang="zh-CN" sz="2400" dirty="0"/>
              <a:t>”表示空格，为可视而设</a:t>
            </a:r>
            <a:endParaRPr lang="zh-CN" altLang="zh-CN" sz="2400" dirty="0"/>
          </a:p>
          <a:p>
            <a:r>
              <a:rPr lang="en-US" altLang="zh-CN" sz="2400" dirty="0"/>
              <a:t> </a:t>
            </a:r>
            <a:r>
              <a:rPr lang="zh-CN" altLang="zh-CN" sz="2400" dirty="0"/>
              <a:t>而不能写成： </a:t>
            </a:r>
            <a:endParaRPr lang="zh-CN" altLang="zh-CN" sz="2400" dirty="0"/>
          </a:p>
          <a:p>
            <a:r>
              <a:rPr lang="en-US" altLang="zh-CN" sz="2400" dirty="0"/>
              <a:t>if[$x_=_$y] #</a:t>
            </a:r>
            <a:r>
              <a:rPr lang="zh-CN" altLang="zh-CN" sz="2400" dirty="0"/>
              <a:t>错误：</a:t>
            </a:r>
            <a:r>
              <a:rPr lang="en-US" altLang="zh-CN" sz="2400" dirty="0"/>
              <a:t>'['</a:t>
            </a:r>
            <a:r>
              <a:rPr lang="zh-CN" altLang="zh-CN" sz="2400" dirty="0"/>
              <a:t>前后和</a:t>
            </a:r>
            <a:r>
              <a:rPr lang="en-US" altLang="zh-CN" sz="2400" dirty="0"/>
              <a:t>']'</a:t>
            </a:r>
            <a:r>
              <a:rPr lang="zh-CN" altLang="zh-CN" sz="2400" dirty="0"/>
              <a:t>前无空格</a:t>
            </a:r>
            <a:r>
              <a:rPr lang="en-US" altLang="zh-CN" sz="2400" dirty="0"/>
              <a:t>  </a:t>
            </a:r>
            <a:r>
              <a:rPr lang="zh-CN" altLang="zh-CN" sz="2400" dirty="0"/>
              <a:t>或</a:t>
            </a:r>
            <a:endParaRPr lang="zh-CN" altLang="zh-CN" sz="2400" dirty="0"/>
          </a:p>
          <a:p>
            <a:r>
              <a:rPr lang="en-US" altLang="zh-CN" sz="2400" dirty="0"/>
              <a:t>if _[$x=$y]  #</a:t>
            </a:r>
            <a:r>
              <a:rPr lang="zh-CN" altLang="zh-CN" sz="2400" dirty="0"/>
              <a:t>错误：</a:t>
            </a:r>
            <a:r>
              <a:rPr lang="en-US" altLang="zh-CN" sz="2400" dirty="0"/>
              <a:t>'['</a:t>
            </a:r>
            <a:r>
              <a:rPr lang="zh-CN" altLang="zh-CN" sz="2400" dirty="0"/>
              <a:t>后、</a:t>
            </a:r>
            <a:r>
              <a:rPr lang="en-US" altLang="zh-CN" sz="2400" dirty="0"/>
              <a:t>']'</a:t>
            </a:r>
            <a:r>
              <a:rPr lang="zh-CN" altLang="zh-CN" sz="2400" dirty="0"/>
              <a:t>前和</a:t>
            </a:r>
            <a:r>
              <a:rPr lang="en-US" altLang="zh-CN" sz="2400" dirty="0"/>
              <a:t>'='</a:t>
            </a:r>
            <a:r>
              <a:rPr lang="zh-CN" altLang="zh-CN" sz="2400" dirty="0"/>
              <a:t>前后均无空格</a:t>
            </a:r>
            <a:endParaRPr lang="zh-CN" altLang="zh-CN" sz="2400" dirty="0"/>
          </a:p>
          <a:p>
            <a:r>
              <a:rPr lang="zh-CN" altLang="zh-CN" sz="2400" dirty="0"/>
              <a:t>还有，用于赋值的</a:t>
            </a:r>
            <a:r>
              <a:rPr lang="en-US" altLang="zh-CN" sz="2400" dirty="0"/>
              <a:t>”</a:t>
            </a:r>
            <a:r>
              <a:rPr lang="en-US" altLang="zh-CN" sz="2400" dirty="0"/>
              <a:t>=”</a:t>
            </a:r>
            <a:r>
              <a:rPr lang="zh-CN" altLang="zh-CN" sz="2400" dirty="0"/>
              <a:t>前后都不能有白空格。</a:t>
            </a:r>
            <a:endParaRPr lang="zh-CN" altLang="zh-CN" sz="2400" dirty="0"/>
          </a:p>
          <a:p>
            <a:endParaRPr lang="zh-CN" altLang="en-US" sz="2400"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标题 1"/>
          <p:cNvSpPr>
            <a:spLocks noGrp="1"/>
          </p:cNvSpPr>
          <p:nvPr>
            <p:ph type="title"/>
          </p:nvPr>
        </p:nvSpPr>
        <p:spPr/>
        <p:txBody>
          <a:bodyPr vert="horz" wrap="square" lIns="91440" tIns="45720" rIns="91440" bIns="45720" anchor="b"/>
          <a:p>
            <a:pPr>
              <a:buNone/>
            </a:pPr>
            <a:r>
              <a:rPr lang="en-US" altLang="zh-CN" dirty="0"/>
              <a:t>7</a:t>
            </a:r>
            <a:r>
              <a:rPr lang="zh-CN" altLang="zh-CN" dirty="0"/>
              <a:t>．</a:t>
            </a:r>
            <a:r>
              <a:rPr lang="en-US" altLang="zh-CN" dirty="0"/>
              <a:t>I/O</a:t>
            </a:r>
            <a:r>
              <a:rPr lang="zh-CN" altLang="zh-CN" dirty="0"/>
              <a:t>重定向与</a:t>
            </a:r>
            <a:r>
              <a:rPr lang="en-US" altLang="zh-CN" dirty="0"/>
              <a:t>/dev/null</a:t>
            </a:r>
            <a:endParaRPr lang="zh-CN" altLang="en-US" dirty="0"/>
          </a:p>
        </p:txBody>
      </p:sp>
      <p:sp>
        <p:nvSpPr>
          <p:cNvPr id="177155" name="内容占位符 2"/>
          <p:cNvSpPr>
            <a:spLocks noGrp="1"/>
          </p:cNvSpPr>
          <p:nvPr>
            <p:ph idx="1"/>
          </p:nvPr>
        </p:nvSpPr>
        <p:spPr>
          <a:xfrm>
            <a:off x="655955" y="2018030"/>
            <a:ext cx="8299450" cy="4114800"/>
          </a:xfrm>
        </p:spPr>
        <p:txBody>
          <a:bodyPr vert="horz" wrap="square" lIns="91440" tIns="45720" rIns="91440" bIns="45720" anchor="t"/>
          <a:p>
            <a:r>
              <a:rPr lang="en-US" altLang="zh-CN" sz="2800" dirty="0"/>
              <a:t>shell</a:t>
            </a:r>
            <a:r>
              <a:rPr lang="zh-CN" altLang="zh-CN" sz="2800" dirty="0"/>
              <a:t>是批处理过程，通常要执行多个逻辑上相关的命令。在</a:t>
            </a:r>
            <a:r>
              <a:rPr lang="en-US" altLang="zh-CN" sz="2800" dirty="0"/>
              <a:t>shell</a:t>
            </a:r>
            <a:r>
              <a:rPr lang="zh-CN" altLang="zh-CN" sz="2800" dirty="0"/>
              <a:t>脚本的执行过程中，进程间的联系往往是通过信号、管道或上一命令的返回值等来进行的，各独立进程的标准输出或标准错误对本</a:t>
            </a:r>
            <a:r>
              <a:rPr lang="en-US" altLang="zh-CN" sz="2800" dirty="0"/>
              <a:t>shell</a:t>
            </a:r>
            <a:r>
              <a:rPr lang="zh-CN" altLang="zh-CN" sz="2800" dirty="0"/>
              <a:t>程序可能是“无用”的并且会扰乱屏幕。</a:t>
            </a:r>
            <a:endParaRPr lang="zh-CN" altLang="zh-CN" sz="2800" dirty="0"/>
          </a:p>
          <a:p>
            <a:r>
              <a:rPr lang="zh-CN" altLang="zh-CN" sz="2800" dirty="0"/>
              <a:t>因此，对无用的信息可通过</a:t>
            </a:r>
            <a:r>
              <a:rPr lang="en-US" altLang="zh-CN" sz="2800" dirty="0"/>
              <a:t>I/O</a:t>
            </a:r>
            <a:r>
              <a:rPr lang="zh-CN" altLang="zh-CN" sz="2800" dirty="0"/>
              <a:t>重定向的方法将它们重定向到空设备</a:t>
            </a:r>
            <a:r>
              <a:rPr lang="en-US" altLang="zh-CN" sz="2800" dirty="0"/>
              <a:t>/dev/null</a:t>
            </a:r>
            <a:r>
              <a:rPr lang="zh-CN" altLang="zh-CN" sz="2800" dirty="0"/>
              <a:t>而废弃掉，这样做的最大好处是不需要启动</a:t>
            </a:r>
            <a:r>
              <a:rPr lang="en-US" altLang="zh-CN" sz="2800" dirty="0"/>
              <a:t>I/O</a:t>
            </a:r>
            <a:r>
              <a:rPr lang="zh-CN" altLang="zh-CN" sz="2800" dirty="0"/>
              <a:t>。</a:t>
            </a:r>
            <a:endParaRPr lang="zh-CN" altLang="zh-CN" sz="2800"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标题 1"/>
          <p:cNvSpPr>
            <a:spLocks noGrp="1"/>
          </p:cNvSpPr>
          <p:nvPr>
            <p:ph type="title"/>
          </p:nvPr>
        </p:nvSpPr>
        <p:spPr/>
        <p:txBody>
          <a:bodyPr vert="horz" wrap="square" lIns="91440" tIns="45720" rIns="91440" bIns="45720" anchor="b"/>
          <a:p>
            <a:pPr>
              <a:buNone/>
            </a:pPr>
            <a:r>
              <a:rPr lang="en-US" altLang="zh-CN" dirty="0"/>
              <a:t>8</a:t>
            </a:r>
            <a:r>
              <a:rPr lang="zh-CN" altLang="zh-CN" dirty="0"/>
              <a:t>．临时文件的使用</a:t>
            </a:r>
            <a:endParaRPr lang="zh-CN" altLang="en-US" dirty="0"/>
          </a:p>
        </p:txBody>
      </p:sp>
      <p:sp>
        <p:nvSpPr>
          <p:cNvPr id="178179" name="内容占位符 2"/>
          <p:cNvSpPr>
            <a:spLocks noGrp="1"/>
          </p:cNvSpPr>
          <p:nvPr>
            <p:ph idx="1"/>
          </p:nvPr>
        </p:nvSpPr>
        <p:spPr/>
        <p:txBody>
          <a:bodyPr vert="horz" wrap="square" lIns="91440" tIns="45720" rIns="91440" bIns="45720" anchor="t"/>
          <a:p>
            <a:r>
              <a:rPr lang="zh-CN" altLang="zh-CN" dirty="0"/>
              <a:t>对于通过标准</a:t>
            </a:r>
            <a:r>
              <a:rPr lang="en-US" altLang="zh-CN" dirty="0"/>
              <a:t>I/O</a:t>
            </a:r>
            <a:r>
              <a:rPr lang="zh-CN" altLang="zh-CN" dirty="0"/>
              <a:t>相关联的先后进程间的联系可以通过管道或命令替换来处理，只有在非常必要时才使用临时文件。</a:t>
            </a:r>
            <a:endParaRPr lang="zh-CN" altLang="zh-CN" dirty="0"/>
          </a:p>
          <a:p>
            <a:r>
              <a:rPr lang="zh-CN" altLang="zh-CN" dirty="0"/>
              <a:t>对于临时文件的命名要尽量和当前进程相关，比如可将当前进程号</a:t>
            </a:r>
            <a:r>
              <a:rPr lang="en-US" altLang="zh-CN" dirty="0"/>
              <a:t>$$</a:t>
            </a:r>
            <a:r>
              <a:rPr lang="zh-CN" altLang="zh-CN" dirty="0"/>
              <a:t>作为文件名的一部分，这样可以避免同一</a:t>
            </a:r>
            <a:r>
              <a:rPr lang="en-US" altLang="zh-CN" dirty="0"/>
              <a:t>shell</a:t>
            </a:r>
            <a:r>
              <a:rPr lang="zh-CN" altLang="zh-CN" dirty="0"/>
              <a:t>脚本同时运行时造成的数据冲突。</a:t>
            </a:r>
            <a:endParaRPr lang="zh-CN" altLang="zh-CN" dirty="0"/>
          </a:p>
          <a:p>
            <a:endParaRPr lang="zh-CN" alt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标题 1"/>
          <p:cNvSpPr>
            <a:spLocks noGrp="1"/>
          </p:cNvSpPr>
          <p:nvPr>
            <p:ph type="title"/>
          </p:nvPr>
        </p:nvSpPr>
        <p:spPr/>
        <p:txBody>
          <a:bodyPr vert="horz" wrap="square" lIns="91440" tIns="45720" rIns="91440" bIns="45720" anchor="b"/>
          <a:p>
            <a:pPr>
              <a:buNone/>
            </a:pPr>
            <a:r>
              <a:rPr lang="en-US" altLang="zh-CN" dirty="0"/>
              <a:t>mktemp</a:t>
            </a:r>
            <a:endParaRPr lang="zh-CN" altLang="en-US" dirty="0"/>
          </a:p>
        </p:txBody>
      </p:sp>
      <p:sp>
        <p:nvSpPr>
          <p:cNvPr id="179203" name="内容占位符 2"/>
          <p:cNvSpPr>
            <a:spLocks noGrp="1"/>
          </p:cNvSpPr>
          <p:nvPr>
            <p:ph idx="1"/>
          </p:nvPr>
        </p:nvSpPr>
        <p:spPr>
          <a:xfrm>
            <a:off x="860425" y="1901190"/>
            <a:ext cx="8094980" cy="4231640"/>
          </a:xfrm>
        </p:spPr>
        <p:txBody>
          <a:bodyPr vert="horz" wrap="square" lIns="91440" tIns="45720" rIns="91440" bIns="45720" anchor="t"/>
          <a:p>
            <a:pPr eaLnBrk="1" latinLnBrk="0" hangingPunct="1">
              <a:spcBef>
                <a:spcPts val="0"/>
              </a:spcBef>
            </a:pPr>
            <a:r>
              <a:rPr lang="zh-CN" altLang="zh-CN" sz="2400" dirty="0"/>
              <a:t>可以使用</a:t>
            </a:r>
            <a:r>
              <a:rPr lang="en-US" altLang="zh-CN" sz="2400" dirty="0"/>
              <a:t>mktemp</a:t>
            </a:r>
            <a:r>
              <a:rPr lang="zh-CN" altLang="zh-CN" sz="2400" dirty="0"/>
              <a:t>命令创建系统内唯一的临时文件名，文件名模板形式为</a:t>
            </a:r>
            <a:r>
              <a:rPr lang="en-US" altLang="zh-CN" sz="2400" dirty="0"/>
              <a:t>temp.XXXXXX</a:t>
            </a:r>
            <a:r>
              <a:rPr lang="zh-CN" altLang="zh-CN" sz="2400" dirty="0"/>
              <a:t>，前缀</a:t>
            </a:r>
            <a:r>
              <a:rPr lang="en-US" altLang="zh-CN" sz="2400" dirty="0"/>
              <a:t>temp</a:t>
            </a:r>
            <a:r>
              <a:rPr lang="zh-CN" altLang="zh-CN" sz="2400" dirty="0"/>
              <a:t>由用户自行定义，后缀</a:t>
            </a:r>
            <a:r>
              <a:rPr lang="zh-CN" altLang="en-US" sz="2400" dirty="0"/>
              <a:t>必须是</a:t>
            </a:r>
            <a:r>
              <a:rPr lang="en-US" altLang="zh-CN" sz="2400" dirty="0"/>
              <a:t>XXXXXX</a:t>
            </a:r>
            <a:r>
              <a:rPr lang="zh-CN" altLang="en-US" sz="2400" dirty="0"/>
              <a:t>，</a:t>
            </a:r>
            <a:r>
              <a:rPr lang="zh-CN" altLang="zh-CN" sz="2400" dirty="0"/>
              <a:t>不可改变。</a:t>
            </a:r>
            <a:endParaRPr lang="zh-CN" altLang="zh-CN" sz="2400" dirty="0"/>
          </a:p>
          <a:p>
            <a:pPr eaLnBrk="1" latinLnBrk="0" hangingPunct="1">
              <a:spcBef>
                <a:spcPts val="0"/>
              </a:spcBef>
            </a:pPr>
            <a:r>
              <a:rPr lang="zh-CN" altLang="zh-CN" sz="2400" dirty="0"/>
              <a:t>比如，若以当前进程的</a:t>
            </a:r>
            <a:r>
              <a:rPr lang="en-US" altLang="zh-CN" sz="2400" dirty="0"/>
              <a:t>PID</a:t>
            </a:r>
            <a:r>
              <a:rPr lang="zh-CN" altLang="zh-CN" sz="2400" dirty="0"/>
              <a:t>作为前缀，文件名模板可写为</a:t>
            </a:r>
            <a:r>
              <a:rPr lang="en-US" altLang="zh-CN" sz="2400" dirty="0"/>
              <a:t>$$.XXXXXX</a:t>
            </a:r>
            <a:r>
              <a:rPr lang="zh-CN" altLang="zh-CN" sz="2400" dirty="0"/>
              <a:t>；若以当前进程的进程名作为前缀，文件名模板可写为</a:t>
            </a:r>
            <a:r>
              <a:rPr lang="en-US" altLang="zh-CN" sz="2400" dirty="0"/>
              <a:t>$0.XXXXXX</a:t>
            </a:r>
            <a:r>
              <a:rPr lang="zh-CN" altLang="zh-CN" sz="2400" dirty="0"/>
              <a:t>。比如</a:t>
            </a:r>
            <a:r>
              <a:rPr lang="en-US" altLang="zh-CN" sz="2400" dirty="0"/>
              <a:t> </a:t>
            </a:r>
            <a:endParaRPr lang="zh-CN" altLang="zh-CN" sz="2400" dirty="0"/>
          </a:p>
          <a:p>
            <a:pPr eaLnBrk="1" latinLnBrk="0" hangingPunct="1">
              <a:spcBef>
                <a:spcPts val="0"/>
              </a:spcBef>
            </a:pPr>
            <a:r>
              <a:rPr lang="en-US" altLang="zh-CN" sz="2400" dirty="0"/>
              <a:t>tmp_file=`mktemp  $$.XXXXXX`</a:t>
            </a:r>
            <a:endParaRPr lang="zh-CN" altLang="zh-CN" sz="2400" dirty="0"/>
          </a:p>
          <a:p>
            <a:pPr eaLnBrk="1" latinLnBrk="0" hangingPunct="1">
              <a:spcBef>
                <a:spcPts val="0"/>
              </a:spcBef>
            </a:pPr>
            <a:r>
              <a:rPr lang="zh-CN" altLang="zh-CN" sz="2400" dirty="0"/>
              <a:t>将创建一个长度为</a:t>
            </a:r>
            <a:r>
              <a:rPr lang="en-US" altLang="zh-CN" sz="2400" dirty="0"/>
              <a:t>0</a:t>
            </a:r>
            <a:r>
              <a:rPr lang="zh-CN" altLang="zh-CN" sz="2400" dirty="0"/>
              <a:t>的临时文件，文件名存放在变量</a:t>
            </a:r>
            <a:r>
              <a:rPr lang="en-US" altLang="zh-CN" sz="2400" dirty="0"/>
              <a:t>tmp_file</a:t>
            </a:r>
            <a:r>
              <a:rPr lang="zh-CN" altLang="zh-CN" sz="2400" dirty="0"/>
              <a:t>中，至于文件名的具体内容取决于具体的操作系统。</a:t>
            </a:r>
            <a:endParaRPr lang="zh-CN" altLang="en-US" sz="24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标题 1"/>
          <p:cNvSpPr>
            <a:spLocks noGrp="1"/>
          </p:cNvSpPr>
          <p:nvPr>
            <p:ph type="title"/>
          </p:nvPr>
        </p:nvSpPr>
        <p:spPr/>
        <p:txBody>
          <a:bodyPr vert="horz" wrap="square" lIns="91440" tIns="45720" rIns="91440" bIns="45720" anchor="b"/>
          <a:p>
            <a:pPr>
              <a:buNone/>
            </a:pPr>
            <a:r>
              <a:rPr lang="zh-CN" altLang="zh-CN" dirty="0"/>
              <a:t>程序结束</a:t>
            </a:r>
            <a:r>
              <a:rPr lang="zh-CN" altLang="en-US" dirty="0"/>
              <a:t>与临时文件删除</a:t>
            </a:r>
            <a:endParaRPr lang="zh-CN" altLang="en-US" dirty="0"/>
          </a:p>
        </p:txBody>
      </p:sp>
      <p:sp>
        <p:nvSpPr>
          <p:cNvPr id="180227" name="内容占位符 2"/>
          <p:cNvSpPr>
            <a:spLocks noGrp="1"/>
          </p:cNvSpPr>
          <p:nvPr>
            <p:ph idx="1"/>
          </p:nvPr>
        </p:nvSpPr>
        <p:spPr>
          <a:xfrm>
            <a:off x="787400" y="1899920"/>
            <a:ext cx="8168005" cy="4304665"/>
          </a:xfrm>
        </p:spPr>
        <p:txBody>
          <a:bodyPr vert="horz" wrap="square" lIns="91440" tIns="45720" rIns="91440" bIns="45720" anchor="t"/>
          <a:p>
            <a:r>
              <a:rPr lang="zh-CN" altLang="zh-CN" sz="2400" dirty="0"/>
              <a:t>在程序结束前，要主动删除自己创建的临时文件。程序可以设计为在正常结束时或逻辑执行的最后部分、退出前删除自己的临时文件。但并不能排除，程序可能会因收到信号而非正常终止，导致程序结束后它的临时文件却仍留在文件系统中。为了减少此类事情的发生，可以采用捕获信号的办法来处理：当某些信号到来后删除自己定义的临时文件。针对以上临时文件可按以下方法捕获信号并删除临时文件：</a:t>
            </a:r>
            <a:r>
              <a:rPr lang="en-US" altLang="zh-CN" sz="2400" dirty="0"/>
              <a:t> </a:t>
            </a:r>
            <a:endParaRPr lang="zh-CN" altLang="zh-CN" sz="2400" dirty="0"/>
          </a:p>
          <a:p>
            <a:r>
              <a:rPr lang="en-US" altLang="zh-CN" sz="2400" dirty="0"/>
              <a:t>trap 'rm -f $tmp_file;' 1 2 3 15</a:t>
            </a:r>
            <a:endParaRPr lang="zh-CN" altLang="zh-CN" sz="2400" dirty="0"/>
          </a:p>
          <a:p>
            <a:r>
              <a:rPr lang="zh-CN" altLang="zh-CN" sz="2400" dirty="0"/>
              <a:t>这样可以保证在收到信号</a:t>
            </a:r>
            <a:r>
              <a:rPr lang="en-US" altLang="zh-CN" sz="2400" dirty="0"/>
              <a:t>1</a:t>
            </a:r>
            <a:r>
              <a:rPr lang="zh-CN" altLang="zh-CN" sz="2400" dirty="0"/>
              <a:t>、</a:t>
            </a:r>
            <a:r>
              <a:rPr lang="en-US" altLang="zh-CN" sz="2400" dirty="0"/>
              <a:t>2</a:t>
            </a:r>
            <a:r>
              <a:rPr lang="zh-CN" altLang="zh-CN" sz="2400" dirty="0"/>
              <a:t>、</a:t>
            </a:r>
            <a:r>
              <a:rPr lang="en-US" altLang="zh-CN" sz="2400" dirty="0"/>
              <a:t>3</a:t>
            </a:r>
            <a:r>
              <a:rPr lang="zh-CN" altLang="zh-CN" sz="2400" dirty="0"/>
              <a:t>或</a:t>
            </a:r>
            <a:r>
              <a:rPr lang="en-US" altLang="zh-CN" sz="2400" dirty="0"/>
              <a:t>15</a:t>
            </a:r>
            <a:r>
              <a:rPr lang="zh-CN" altLang="zh-CN" sz="2400" dirty="0"/>
              <a:t>时删除临时文件</a:t>
            </a:r>
            <a:r>
              <a:rPr lang="en-US" altLang="zh-CN" sz="2400" dirty="0"/>
              <a:t>$tmp_file</a:t>
            </a:r>
            <a:r>
              <a:rPr lang="zh-CN" altLang="zh-CN" sz="2400" dirty="0"/>
              <a:t>。</a:t>
            </a:r>
            <a:endParaRPr lang="zh-CN" altLang="zh-CN" sz="2400" dirty="0"/>
          </a:p>
          <a:p>
            <a:endParaRPr lang="zh-CN" altLang="en-US" sz="2400"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标题 1"/>
          <p:cNvSpPr>
            <a:spLocks noGrp="1"/>
          </p:cNvSpPr>
          <p:nvPr>
            <p:ph type="title"/>
          </p:nvPr>
        </p:nvSpPr>
        <p:spPr/>
        <p:txBody>
          <a:bodyPr vert="horz" wrap="square" lIns="91440" tIns="45720" rIns="91440" bIns="45720" anchor="b"/>
          <a:p>
            <a:pPr>
              <a:buNone/>
            </a:pPr>
            <a:r>
              <a:rPr lang="en-US" altLang="zh-CN" dirty="0"/>
              <a:t>9</a:t>
            </a:r>
            <a:r>
              <a:rPr lang="zh-CN" altLang="zh-CN" dirty="0"/>
              <a:t>．非法字符及处理</a:t>
            </a:r>
            <a:endParaRPr lang="zh-CN" altLang="en-US" dirty="0"/>
          </a:p>
        </p:txBody>
      </p:sp>
      <p:sp>
        <p:nvSpPr>
          <p:cNvPr id="181251" name="内容占位符 2"/>
          <p:cNvSpPr>
            <a:spLocks noGrp="1"/>
          </p:cNvSpPr>
          <p:nvPr>
            <p:ph idx="1"/>
          </p:nvPr>
        </p:nvSpPr>
        <p:spPr>
          <a:xfrm>
            <a:off x="802005" y="2018030"/>
            <a:ext cx="8153400" cy="4114800"/>
          </a:xfrm>
        </p:spPr>
        <p:txBody>
          <a:bodyPr vert="horz" wrap="square" lIns="91440" tIns="45720" rIns="91440" bIns="45720" anchor="t"/>
          <a:p>
            <a:r>
              <a:rPr lang="zh-CN" altLang="zh-CN" sz="2400" dirty="0"/>
              <a:t>由于操作系统间文本文件的格式不同，当文本在不同操作系统间复制时，可能会导致格式错误。</a:t>
            </a:r>
            <a:endParaRPr lang="en-US" altLang="zh-CN" sz="2400" dirty="0"/>
          </a:p>
          <a:p>
            <a:r>
              <a:rPr lang="zh-CN" altLang="zh-CN" sz="2400" dirty="0"/>
              <a:t>比如</a:t>
            </a:r>
            <a:r>
              <a:rPr lang="en-US" altLang="zh-CN" sz="2400" dirty="0"/>
              <a:t>DOS/Windows</a:t>
            </a:r>
            <a:r>
              <a:rPr lang="zh-CN" altLang="zh-CN" sz="2400" dirty="0"/>
              <a:t>系统下文本文件的换行由“回车</a:t>
            </a:r>
            <a:r>
              <a:rPr lang="en-US" altLang="zh-CN" sz="2400" dirty="0"/>
              <a:t>+</a:t>
            </a:r>
            <a:r>
              <a:rPr lang="zh-CN" altLang="zh-CN" sz="2400" dirty="0"/>
              <a:t>换行”，即</a:t>
            </a:r>
            <a:r>
              <a:rPr lang="en-US" altLang="zh-CN" sz="2400" dirty="0"/>
              <a:t>\r\n</a:t>
            </a:r>
            <a:r>
              <a:rPr lang="zh-CN" altLang="zh-CN" sz="2400" dirty="0"/>
              <a:t>或十六进制的</a:t>
            </a:r>
            <a:r>
              <a:rPr lang="en-US" altLang="zh-CN" sz="2400" dirty="0"/>
              <a:t>0x0D+0x0A</a:t>
            </a:r>
            <a:r>
              <a:rPr lang="zh-CN" altLang="zh-CN" sz="2400" dirty="0"/>
              <a:t>，但在</a:t>
            </a:r>
            <a:r>
              <a:rPr lang="en-US" altLang="zh-CN" sz="2400" dirty="0"/>
              <a:t>UNIX/Linux</a:t>
            </a:r>
            <a:r>
              <a:rPr lang="zh-CN" altLang="zh-CN" sz="2400" dirty="0"/>
              <a:t>下换行只由一个字符</a:t>
            </a:r>
            <a:r>
              <a:rPr lang="en-US" altLang="zh-CN" sz="2400" dirty="0"/>
              <a:t>0x0A</a:t>
            </a:r>
            <a:r>
              <a:rPr lang="zh-CN" altLang="zh-CN" sz="2400" dirty="0"/>
              <a:t>构成，这样当</a:t>
            </a:r>
            <a:r>
              <a:rPr lang="en-US" altLang="zh-CN" sz="2400" dirty="0"/>
              <a:t>DOS/Windows</a:t>
            </a:r>
            <a:r>
              <a:rPr lang="zh-CN" altLang="zh-CN" sz="2400" dirty="0"/>
              <a:t>下的文本文件复制</a:t>
            </a:r>
            <a:r>
              <a:rPr lang="en-US" altLang="zh-CN" sz="2400" dirty="0"/>
              <a:t>UNIX/Linux</a:t>
            </a:r>
            <a:r>
              <a:rPr lang="zh-CN" altLang="zh-CN" sz="2400" dirty="0"/>
              <a:t>系统时，在每行的行末就多了一个字符</a:t>
            </a:r>
            <a:r>
              <a:rPr lang="en-US" altLang="zh-CN" sz="2400" dirty="0"/>
              <a:t>0x0D</a:t>
            </a:r>
            <a:r>
              <a:rPr lang="zh-CN" altLang="zh-CN" sz="2400" dirty="0"/>
              <a:t>（即</a:t>
            </a:r>
            <a:r>
              <a:rPr lang="en-US" altLang="zh-CN" sz="2400" dirty="0"/>
              <a:t>\r</a:t>
            </a:r>
            <a:r>
              <a:rPr lang="zh-CN" altLang="zh-CN" sz="2400" dirty="0"/>
              <a:t>或</a:t>
            </a:r>
            <a:r>
              <a:rPr lang="en-US" altLang="zh-CN" sz="2400" dirty="0"/>
              <a:t>^M</a:t>
            </a:r>
            <a:r>
              <a:rPr lang="zh-CN" altLang="zh-CN" sz="2400" dirty="0"/>
              <a:t>），而这个字符是</a:t>
            </a:r>
            <a:r>
              <a:rPr lang="en-US" altLang="zh-CN" sz="2400" dirty="0"/>
              <a:t>shell</a:t>
            </a:r>
            <a:r>
              <a:rPr lang="zh-CN" altLang="zh-CN" sz="2400" dirty="0"/>
              <a:t>解释程序所不能识别的。</a:t>
            </a:r>
            <a:endParaRPr lang="zh-CN" altLang="zh-CN" sz="2400" dirty="0"/>
          </a:p>
          <a:p>
            <a:r>
              <a:rPr lang="zh-CN" altLang="en-US" sz="2400" dirty="0"/>
              <a:t>还有，从网页上粘贴下来文本也常含有“非法”字符。</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p:txBody>
          <a:bodyPr vert="horz" wrap="square" lIns="91440" tIns="45720" rIns="91440" bIns="45720" anchor="b"/>
          <a:p>
            <a:r>
              <a:rPr lang="en-US" altLang="zh-CN" dirty="0"/>
              <a:t>2</a:t>
            </a:r>
            <a:r>
              <a:rPr lang="zh-CN" altLang="zh-CN" dirty="0"/>
              <a:t>．</a:t>
            </a:r>
            <a:r>
              <a:rPr lang="en-US" altLang="zh-CN" dirty="0"/>
              <a:t>sed</a:t>
            </a:r>
            <a:r>
              <a:rPr lang="zh-CN" altLang="zh-CN" dirty="0"/>
              <a:t>脚本中的部分命令</a:t>
            </a:r>
            <a:endParaRPr lang="zh-CN" altLang="en-US" dirty="0"/>
          </a:p>
        </p:txBody>
      </p:sp>
      <p:graphicFrame>
        <p:nvGraphicFramePr>
          <p:cNvPr id="4" name="内容占位符 3"/>
          <p:cNvGraphicFramePr>
            <a:graphicFrameLocks noGrp="1"/>
          </p:cNvGraphicFramePr>
          <p:nvPr>
            <p:ph idx="4294967295"/>
            <p:custDataLst>
              <p:tags r:id="rId1"/>
            </p:custDataLst>
          </p:nvPr>
        </p:nvGraphicFramePr>
        <p:xfrm>
          <a:off x="395288" y="1954213"/>
          <a:ext cx="8496300" cy="3706813"/>
        </p:xfrm>
        <a:graphic>
          <a:graphicData uri="http://schemas.openxmlformats.org/drawingml/2006/table">
            <a:tbl>
              <a:tblPr firstRow="1" firstCol="1" bandRow="1"/>
              <a:tblGrid>
                <a:gridCol w="1361107"/>
                <a:gridCol w="2959045"/>
                <a:gridCol w="1168457"/>
                <a:gridCol w="3007691"/>
              </a:tblGrid>
              <a:tr h="390514">
                <a:tc>
                  <a:txBody>
                    <a:bodyPr/>
                    <a:lstStyle/>
                    <a:p>
                      <a:pPr indent="0" algn="ctr">
                        <a:lnSpc>
                          <a:spcPct val="100000"/>
                        </a:lnSpc>
                        <a:spcAft>
                          <a:spcPts val="0"/>
                        </a:spcAft>
                      </a:pPr>
                      <a:r>
                        <a:rPr lang="en-US" sz="2400" kern="100" dirty="0">
                          <a:effectLst/>
                          <a:latin typeface="Times New Roman" panose="02020603050405020304"/>
                          <a:ea typeface="宋体" panose="02010600030101010101" pitchFamily="2" charset="-122"/>
                        </a:rPr>
                        <a:t>;</a:t>
                      </a:r>
                      <a:endParaRPr lang="zh-CN" sz="2400" kern="100" dirty="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脚本命令分隔符</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a:t>
                      </a:r>
                      <a:endParaRPr lang="zh-CN" sz="2400" kern="100">
                        <a:effectLst/>
                        <a:latin typeface="Times New Roman" panose="02020603050405020304"/>
                        <a:ea typeface="宋体" panose="02010600030101010101" pitchFamily="2" charset="-122"/>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注释</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514">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 }</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命令组</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:lbl</a:t>
                      </a:r>
                      <a:endParaRPr lang="zh-CN" sz="2400" kern="100">
                        <a:effectLst/>
                        <a:latin typeface="Times New Roman" panose="02020603050405020304"/>
                        <a:ea typeface="宋体" panose="02010600030101010101" pitchFamily="2" charset="-122"/>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标号，设置跳转目标</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446">
                <a:tc>
                  <a:txBody>
                    <a:bodyPr/>
                    <a:lstStyle/>
                    <a:p>
                      <a:pPr indent="0" algn="ctr">
                        <a:lnSpc>
                          <a:spcPct val="100000"/>
                        </a:lnSpc>
                        <a:spcAft>
                          <a:spcPts val="0"/>
                        </a:spcAft>
                      </a:pPr>
                      <a:r>
                        <a:rPr lang="en-US" sz="2400" kern="100" dirty="0">
                          <a:effectLst/>
                          <a:latin typeface="Times New Roman" panose="02020603050405020304"/>
                          <a:ea typeface="宋体" panose="02010600030101010101" pitchFamily="2" charset="-122"/>
                        </a:rPr>
                        <a:t>=</a:t>
                      </a:r>
                      <a:endParaRPr lang="zh-CN" sz="2400" kern="100" dirty="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显示当前行行号</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d</a:t>
                      </a:r>
                      <a:endParaRPr lang="zh-CN" sz="2400" kern="100">
                        <a:effectLst/>
                        <a:latin typeface="Times New Roman" panose="02020603050405020304"/>
                        <a:ea typeface="宋体" panose="02010600030101010101" pitchFamily="2" charset="-122"/>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删除指定行（不影响原输入文件的内容）</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446">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l</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dirty="0">
                          <a:effectLst/>
                          <a:latin typeface="Times New Roman" panose="02020603050405020304"/>
                          <a:ea typeface="宋体" panose="02010600030101010101" pitchFamily="2" charset="-122"/>
                        </a:rPr>
                        <a:t>显示当前行内容</a:t>
                      </a:r>
                      <a:endParaRPr lang="zh-CN" sz="2400" kern="100" dirty="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q [code]</a:t>
                      </a:r>
                      <a:endParaRPr lang="zh-CN" sz="2400" kern="100">
                        <a:effectLst/>
                        <a:latin typeface="Times New Roman" panose="02020603050405020304"/>
                        <a:ea typeface="宋体" panose="02010600030101010101" pitchFamily="2" charset="-122"/>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dirty="0">
                          <a:effectLst/>
                          <a:latin typeface="Times New Roman" panose="02020603050405020304"/>
                          <a:ea typeface="宋体" panose="02010600030101010101" pitchFamily="2" charset="-122"/>
                        </a:rPr>
                        <a:t>立即退出</a:t>
                      </a:r>
                      <a:r>
                        <a:rPr lang="en-US" sz="2400" kern="100" dirty="0" err="1">
                          <a:effectLst/>
                          <a:latin typeface="Times New Roman" panose="02020603050405020304"/>
                          <a:ea typeface="宋体" panose="02010600030101010101" pitchFamily="2" charset="-122"/>
                        </a:rPr>
                        <a:t>sed</a:t>
                      </a:r>
                      <a:r>
                        <a:rPr lang="zh-CN" sz="2400" kern="100" dirty="0">
                          <a:effectLst/>
                          <a:latin typeface="Times New Roman" panose="02020603050405020304"/>
                          <a:ea typeface="宋体" panose="02010600030101010101" pitchFamily="2" charset="-122"/>
                        </a:rPr>
                        <a:t>（返回码为</a:t>
                      </a:r>
                      <a:r>
                        <a:rPr lang="en-US" sz="2400" kern="100" dirty="0">
                          <a:effectLst/>
                          <a:latin typeface="Times New Roman" panose="02020603050405020304"/>
                          <a:ea typeface="宋体" panose="02010600030101010101" pitchFamily="2" charset="-122"/>
                        </a:rPr>
                        <a:t>code</a:t>
                      </a:r>
                      <a:r>
                        <a:rPr lang="zh-CN" sz="2400" kern="100" dirty="0">
                          <a:effectLst/>
                          <a:latin typeface="Times New Roman" panose="02020603050405020304"/>
                          <a:ea typeface="宋体" panose="02010600030101010101" pitchFamily="2" charset="-122"/>
                        </a:rPr>
                        <a:t>）</a:t>
                      </a:r>
                      <a:endParaRPr lang="zh-CN" sz="2400" kern="100" dirty="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446">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p</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dirty="0">
                          <a:effectLst/>
                          <a:latin typeface="Times New Roman" panose="02020603050405020304"/>
                          <a:ea typeface="宋体" panose="02010600030101010101" pitchFamily="2" charset="-122"/>
                        </a:rPr>
                        <a:t>显示模式空间内容（一般与</a:t>
                      </a:r>
                      <a:r>
                        <a:rPr lang="en-US" sz="2400" kern="100" dirty="0">
                          <a:effectLst/>
                          <a:latin typeface="Times New Roman" panose="02020603050405020304"/>
                          <a:ea typeface="宋体" panose="02010600030101010101" pitchFamily="2" charset="-122"/>
                        </a:rPr>
                        <a:t>-n</a:t>
                      </a:r>
                      <a:r>
                        <a:rPr lang="zh-CN" sz="2400" kern="100" dirty="0">
                          <a:effectLst/>
                          <a:latin typeface="Times New Roman" panose="02020603050405020304"/>
                          <a:ea typeface="宋体" panose="02010600030101010101" pitchFamily="2" charset="-122"/>
                        </a:rPr>
                        <a:t>配合使用）</a:t>
                      </a:r>
                      <a:endParaRPr lang="zh-CN" sz="2400" kern="100" dirty="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!func</a:t>
                      </a:r>
                      <a:endParaRPr lang="zh-CN" sz="2400" kern="100">
                        <a:effectLst/>
                        <a:latin typeface="Times New Roman" panose="02020603050405020304"/>
                        <a:ea typeface="宋体" panose="02010600030101010101" pitchFamily="2" charset="-122"/>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不执行</a:t>
                      </a:r>
                      <a:r>
                        <a:rPr lang="en-US" sz="2400" kern="100">
                          <a:effectLst/>
                          <a:latin typeface="Times New Roman" panose="02020603050405020304"/>
                          <a:ea typeface="宋体" panose="02010600030101010101" pitchFamily="2" charset="-122"/>
                        </a:rPr>
                        <a:t>fun</a:t>
                      </a:r>
                      <a:r>
                        <a:rPr lang="zh-CN" sz="2400" kern="100">
                          <a:effectLst/>
                          <a:latin typeface="Times New Roman" panose="02020603050405020304"/>
                          <a:ea typeface="宋体" panose="02010600030101010101" pitchFamily="2" charset="-122"/>
                        </a:rPr>
                        <a:t>（</a:t>
                      </a:r>
                      <a:r>
                        <a:rPr lang="en-US" sz="2400" kern="100">
                          <a:effectLst/>
                          <a:latin typeface="Times New Roman" panose="02020603050405020304"/>
                          <a:ea typeface="宋体" panose="02010600030101010101" pitchFamily="2" charset="-122"/>
                        </a:rPr>
                        <a:t>func</a:t>
                      </a:r>
                      <a:r>
                        <a:rPr lang="zh-CN" sz="2400" kern="100">
                          <a:effectLst/>
                          <a:latin typeface="Times New Roman" panose="02020603050405020304"/>
                          <a:ea typeface="宋体" panose="02010600030101010101" pitchFamily="2" charset="-122"/>
                        </a:rPr>
                        <a:t>的值有</a:t>
                      </a:r>
                      <a:r>
                        <a:rPr lang="en-US" sz="2400" kern="100">
                          <a:effectLst/>
                          <a:latin typeface="Times New Roman" panose="02020603050405020304"/>
                          <a:ea typeface="宋体" panose="02010600030101010101" pitchFamily="2" charset="-122"/>
                        </a:rPr>
                        <a:t>=,l,d</a:t>
                      </a:r>
                      <a:r>
                        <a:rPr lang="zh-CN" sz="2400" kern="100">
                          <a:effectLst/>
                          <a:latin typeface="Times New Roman" panose="02020603050405020304"/>
                          <a:ea typeface="宋体" panose="02010600030101010101" pitchFamily="2" charset="-122"/>
                        </a:rPr>
                        <a:t>和</a:t>
                      </a:r>
                      <a:r>
                        <a:rPr lang="en-US" sz="2400" kern="100">
                          <a:effectLst/>
                          <a:latin typeface="Times New Roman" panose="02020603050405020304"/>
                          <a:ea typeface="宋体" panose="02010600030101010101" pitchFamily="2" charset="-122"/>
                        </a:rPr>
                        <a:t>p</a:t>
                      </a:r>
                      <a:r>
                        <a:rPr lang="zh-CN" sz="2400" kern="100">
                          <a:effectLst/>
                          <a:latin typeface="Times New Roman" panose="02020603050405020304"/>
                          <a:ea typeface="宋体" panose="02010600030101010101" pitchFamily="2" charset="-122"/>
                        </a:rPr>
                        <a:t>等）</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446">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R/r file</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dirty="0">
                          <a:effectLst/>
                          <a:latin typeface="Times New Roman" panose="02020603050405020304"/>
                          <a:ea typeface="宋体" panose="02010600030101010101" pitchFamily="2" charset="-122"/>
                        </a:rPr>
                        <a:t>从文件中追加文本</a:t>
                      </a:r>
                      <a:r>
                        <a:rPr lang="en-US" sz="2400" kern="100" dirty="0">
                          <a:effectLst/>
                          <a:latin typeface="Times New Roman" panose="02020603050405020304"/>
                          <a:ea typeface="宋体" panose="02010600030101010101" pitchFamily="2" charset="-122"/>
                        </a:rPr>
                        <a:t>/</a:t>
                      </a:r>
                      <a:r>
                        <a:rPr lang="zh-CN" sz="2400" kern="100" dirty="0">
                          <a:effectLst/>
                          <a:latin typeface="Times New Roman" panose="02020603050405020304"/>
                          <a:ea typeface="宋体" panose="02010600030101010101" pitchFamily="2" charset="-122"/>
                        </a:rPr>
                        <a:t>行</a:t>
                      </a:r>
                      <a:endParaRPr lang="zh-CN" sz="2400" kern="100" dirty="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wfile</a:t>
                      </a:r>
                      <a:endParaRPr lang="zh-CN" sz="2400" kern="100">
                        <a:effectLst/>
                        <a:latin typeface="Times New Roman" panose="02020603050405020304"/>
                        <a:ea typeface="宋体" panose="02010600030101010101" pitchFamily="2" charset="-122"/>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dirty="0">
                          <a:effectLst/>
                          <a:latin typeface="Times New Roman" panose="02020603050405020304"/>
                          <a:ea typeface="宋体" panose="02010600030101010101" pitchFamily="2" charset="-122"/>
                        </a:rPr>
                        <a:t>将当前行内容写入文件</a:t>
                      </a:r>
                      <a:r>
                        <a:rPr lang="en-US" sz="2400" kern="100" dirty="0">
                          <a:effectLst/>
                          <a:latin typeface="Times New Roman" panose="02020603050405020304"/>
                          <a:ea typeface="宋体" panose="02010600030101010101" pitchFamily="2" charset="-122"/>
                        </a:rPr>
                        <a:t>file</a:t>
                      </a:r>
                      <a:endParaRPr lang="zh-CN" sz="2400" kern="100" dirty="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标题 1"/>
          <p:cNvSpPr>
            <a:spLocks noGrp="1"/>
          </p:cNvSpPr>
          <p:nvPr>
            <p:ph type="title"/>
          </p:nvPr>
        </p:nvSpPr>
        <p:spPr/>
        <p:txBody>
          <a:bodyPr vert="horz" wrap="square" lIns="91440" tIns="45720" rIns="91440" bIns="45720" anchor="b"/>
          <a:p>
            <a:pPr>
              <a:buNone/>
            </a:pPr>
            <a:r>
              <a:rPr lang="zh-CN" altLang="en-US" dirty="0"/>
              <a:t>非法字符示例</a:t>
            </a:r>
            <a:endParaRPr lang="zh-CN" altLang="en-US" dirty="0"/>
          </a:p>
        </p:txBody>
      </p:sp>
      <p:sp>
        <p:nvSpPr>
          <p:cNvPr id="3" name="内容占位符 2"/>
          <p:cNvSpPr>
            <a:spLocks noGrp="1"/>
          </p:cNvSpPr>
          <p:nvPr>
            <p:ph idx="1"/>
          </p:nvPr>
        </p:nvSpPr>
        <p:spPr>
          <a:xfrm>
            <a:off x="787400" y="2018030"/>
            <a:ext cx="8168005" cy="4114800"/>
          </a:xfrm>
        </p:spPr>
        <p:txBody>
          <a:bodyPr vert="horz" wrap="square" lIns="91440" tIns="45720" rIns="91440" bIns="45720" numCol="1" anchor="t" anchorCtr="0" compatLnSpc="1"/>
          <a:lstStyle/>
          <a:p>
            <a:pPr marL="342900" marR="0" lvl="0" indent="0" algn="l" defTabSz="914400" rtl="0" eaLnBrk="1" latinLnBrk="0" hangingPunct="1">
              <a:lnSpc>
                <a:spcPct val="100000"/>
              </a:lnSpc>
              <a:spcBef>
                <a:spcPts val="0"/>
              </a:spcBef>
              <a:spcAft>
                <a:spcPct val="0"/>
              </a:spcAft>
              <a:buClr>
                <a:schemeClr val="folHlink"/>
              </a:buClr>
              <a:buSzPct val="60000"/>
              <a:buFont typeface="Wingdings" panose="05000000000000000000" pitchFamily="2" charset="2"/>
              <a:buChar char="n"/>
              <a:defRPr/>
            </a:pPr>
            <a:r>
              <a:rPr kumimoji="0" lang="zh-CN" altLang="zh-CN" sz="2400" b="0" i="0" u="none" strike="noStrike" kern="0" cap="none" spc="0" normalizeH="0" baseline="0" noProof="0" dirty="0">
                <a:ln>
                  <a:noFill/>
                </a:ln>
                <a:solidFill>
                  <a:schemeClr val="tx1"/>
                </a:solidFill>
                <a:effectLst/>
                <a:uLnTx/>
                <a:uFillTx/>
                <a:latin typeface="+mn-lt"/>
                <a:ea typeface="+mn-ea"/>
                <a:cs typeface="+mn-cs"/>
              </a:rPr>
              <a:t>使用</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Win</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记事本</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编辑的文本文件</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dossh</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，其内容为：</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latinLnBrk="0" hangingPunct="1">
              <a:lnSpc>
                <a:spcPct val="100000"/>
              </a:lnSpc>
              <a:spcBef>
                <a:spcPts val="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x=1</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latinLnBrk="0" hangingPunct="1">
              <a:lnSpc>
                <a:spcPct val="100000"/>
              </a:lnSpc>
              <a:spcBef>
                <a:spcPts val="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y=3</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latinLnBrk="0" hangingPunct="1">
              <a:lnSpc>
                <a:spcPct val="100000"/>
              </a:lnSpc>
              <a:spcBef>
                <a:spcPts val="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echo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expr</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$x + $y`</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0" algn="l" defTabSz="914400" rtl="0" eaLnBrk="1" latinLnBrk="0" hangingPunct="1">
              <a:lnSpc>
                <a:spcPct val="100000"/>
              </a:lnSpc>
              <a:spcBef>
                <a:spcPts val="0"/>
              </a:spcBef>
              <a:spcAft>
                <a:spcPct val="0"/>
              </a:spcAft>
              <a:buClr>
                <a:schemeClr val="folHlink"/>
              </a:buClr>
              <a:buSzPct val="60000"/>
              <a:buFont typeface="Wingdings" panose="05000000000000000000" pitchFamily="2" charset="2"/>
              <a:buChar char="n"/>
              <a:defRPr/>
            </a:pP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当</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在</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UNIX/Linux</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系统执行时</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可能</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会</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出现以下错误：</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0" algn="l" defTabSz="914400" rtl="0" eaLnBrk="1" latinLnBrk="0" hangingPunct="1">
              <a:lnSpc>
                <a:spcPct val="100000"/>
              </a:lnSpc>
              <a:spcBef>
                <a:spcPts val="0"/>
              </a:spcBef>
              <a:spcAft>
                <a:spcPct val="0"/>
              </a:spcAft>
              <a:buClr>
                <a:schemeClr val="folHlink"/>
              </a:buClr>
              <a:buSzPct val="60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0" cap="none" spc="0" normalizeH="0" baseline="0" noProof="0" dirty="0" err="1" smtClean="0">
                <a:ln>
                  <a:noFill/>
                </a:ln>
                <a:solidFill>
                  <a:schemeClr val="tx1"/>
                </a:solidFill>
                <a:effectLst/>
                <a:uLnTx/>
                <a:uFillTx/>
                <a:latin typeface="+mn-lt"/>
                <a:ea typeface="+mn-ea"/>
                <a:cs typeface="+mn-cs"/>
              </a:rPr>
              <a:t>expr</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non-numeric argument</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0" algn="l" defTabSz="914400" rtl="0" eaLnBrk="1" latinLnBrk="0" hangingPunct="1">
              <a:lnSpc>
                <a:spcPct val="100000"/>
              </a:lnSpc>
              <a:spcBef>
                <a:spcPts val="0"/>
              </a:spcBef>
              <a:spcAft>
                <a:spcPct val="0"/>
              </a:spcAft>
              <a:buClr>
                <a:schemeClr val="folHlink"/>
              </a:buClr>
              <a:buSzPct val="60000"/>
              <a:buFont typeface="Wingdings" panose="05000000000000000000" pitchFamily="2" charset="2"/>
              <a:buChar char="n"/>
              <a:defRPr/>
            </a:pP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而</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这个错误就是由行末的不可见字符造成的。通过带</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-b</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选项的</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vi</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命令编辑此文件时就可看到该字符的庐山真面目了。输入命令</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0" algn="l" defTabSz="914400" rtl="0" eaLnBrk="1" latinLnBrk="0" hangingPunct="1">
              <a:lnSpc>
                <a:spcPct val="100000"/>
              </a:lnSpc>
              <a:spcBef>
                <a:spcPts val="0"/>
              </a:spcBef>
              <a:spcAft>
                <a:spcPct val="0"/>
              </a:spcAft>
              <a:buClr>
                <a:schemeClr val="folHlink"/>
              </a:buClr>
              <a:buSzPct val="60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vi -b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dossh</a:t>
            </a:r>
            <a:endParaRPr kumimoji="0" lang="zh-CN"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0" algn="l" defTabSz="914400" rtl="0" eaLnBrk="1" latinLnBrk="0" hangingPunct="1">
              <a:lnSpc>
                <a:spcPct val="100000"/>
              </a:lnSpc>
              <a:spcBef>
                <a:spcPts val="0"/>
              </a:spcBef>
              <a:spcAft>
                <a:spcPct val="0"/>
              </a:spcAft>
              <a:buClr>
                <a:schemeClr val="folHlink"/>
              </a:buClr>
              <a:buSzPct val="60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zh-CN" altLang="zh-CN" sz="2400" b="0" i="0" u="none" strike="noStrike" kern="0" cap="none" spc="0" normalizeH="0" baseline="0" noProof="0" dirty="0" smtClean="0">
                <a:ln>
                  <a:noFill/>
                </a:ln>
                <a:solidFill>
                  <a:schemeClr val="tx1"/>
                </a:solidFill>
                <a:effectLst/>
                <a:uLnTx/>
                <a:uFillTx/>
                <a:latin typeface="+mn-lt"/>
                <a:ea typeface="+mn-ea"/>
                <a:cs typeface="+mn-cs"/>
              </a:rPr>
              <a:t>进入</a:t>
            </a:r>
            <a:r>
              <a:rPr kumimoji="0" lang="zh-CN" altLang="zh-CN" sz="2400" b="0" i="0" u="none" strike="noStrike" kern="0" cap="none" spc="0" normalizeH="0" baseline="0" noProof="0" dirty="0">
                <a:ln>
                  <a:noFill/>
                </a:ln>
                <a:solidFill>
                  <a:schemeClr val="tx1"/>
                </a:solidFill>
                <a:effectLst/>
                <a:uLnTx/>
                <a:uFillTx/>
                <a:latin typeface="+mn-lt"/>
                <a:ea typeface="+mn-ea"/>
                <a:cs typeface="+mn-cs"/>
              </a:rPr>
              <a:t>编辑界面后看到</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标题 1"/>
          <p:cNvSpPr>
            <a:spLocks noGrp="1"/>
          </p:cNvSpPr>
          <p:nvPr>
            <p:ph type="title"/>
          </p:nvPr>
        </p:nvSpPr>
        <p:spPr/>
        <p:txBody>
          <a:bodyPr vert="horz" wrap="square" lIns="91440" tIns="45720" rIns="91440" bIns="45720" anchor="b"/>
          <a:p>
            <a:pPr>
              <a:buNone/>
            </a:pPr>
            <a:r>
              <a:rPr lang="zh-CN" altLang="en-US" dirty="0"/>
              <a:t>非法字符示例（续）</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	x=1^M</a:t>
            </a:r>
            <a:endParaRPr kumimoji="0" lang="zh-CN"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	y=3^M</a:t>
            </a:r>
            <a:endParaRPr kumimoji="0" lang="zh-CN" altLang="zh-CN"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	echo </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expr</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 $x + $</a:t>
            </a:r>
            <a:r>
              <a:rPr kumimoji="0" lang="en-US" altLang="zh-CN" sz="3200" b="0" i="0" u="none" strike="noStrike" kern="0" cap="none" spc="0" normalizeH="0" baseline="0" noProof="0" dirty="0" err="1">
                <a:ln>
                  <a:noFill/>
                </a:ln>
                <a:solidFill>
                  <a:schemeClr val="tx1"/>
                </a:solidFill>
                <a:effectLst/>
                <a:uLnTx/>
                <a:uFillTx/>
                <a:latin typeface="+mn-lt"/>
                <a:ea typeface="+mn-ea"/>
                <a:cs typeface="+mn-cs"/>
              </a:rPr>
              <a:t>y`^</a:t>
            </a:r>
            <a:r>
              <a:rPr kumimoji="0" lang="en-US" altLang="zh-CN" sz="3200" b="0" i="0" u="none" strike="noStrike" kern="0" cap="none" spc="0" normalizeH="0" baseline="0" noProof="0" dirty="0" err="1" smtClean="0">
                <a:ln>
                  <a:noFill/>
                </a:ln>
                <a:solidFill>
                  <a:schemeClr val="tx1"/>
                </a:solidFill>
                <a:effectLst/>
                <a:uLnTx/>
                <a:uFillTx/>
                <a:latin typeface="+mn-lt"/>
                <a:ea typeface="+mn-ea"/>
                <a:cs typeface="+mn-cs"/>
              </a:rPr>
              <a:t>M</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zh-CN" sz="3200" b="0" i="0" u="none" strike="noStrike" kern="0" cap="none" spc="0" normalizeH="0" baseline="0" noProof="0" dirty="0">
                <a:ln>
                  <a:noFill/>
                </a:ln>
                <a:solidFill>
                  <a:schemeClr val="tx1"/>
                </a:solidFill>
                <a:effectLst/>
                <a:uLnTx/>
                <a:uFillTx/>
                <a:latin typeface="+mn-lt"/>
                <a:ea typeface="+mn-ea"/>
                <a:cs typeface="+mn-cs"/>
              </a:rPr>
              <a:t>为了使程序得到正确执行，必须删除其中多余的字符。</a:t>
            </a:r>
            <a:endParaRPr kumimoji="0" lang="zh-CN"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zh-CN" sz="3200" b="0" i="0" u="none" strike="noStrike" kern="0" cap="none" spc="0" normalizeH="0" baseline="0" noProof="0" dirty="0">
                <a:ln>
                  <a:noFill/>
                </a:ln>
                <a:solidFill>
                  <a:schemeClr val="tx1"/>
                </a:solidFill>
                <a:effectLst/>
                <a:uLnTx/>
                <a:uFillTx/>
                <a:latin typeface="+mn-lt"/>
                <a:ea typeface="+mn-ea"/>
                <a:cs typeface="+mn-cs"/>
              </a:rPr>
              <a:t>删除多余或</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非法</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字符的方法有很多，需要根据实际情况而定。</a:t>
            </a:r>
            <a:endParaRPr kumimoji="0" lang="zh-CN"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标题 1"/>
          <p:cNvSpPr>
            <a:spLocks noGrp="1"/>
          </p:cNvSpPr>
          <p:nvPr>
            <p:ph type="title"/>
          </p:nvPr>
        </p:nvSpPr>
        <p:spPr/>
        <p:txBody>
          <a:bodyPr vert="horz" wrap="square" lIns="91440" tIns="45720" rIns="91440" bIns="45720" anchor="b"/>
          <a:p>
            <a:pPr>
              <a:buNone/>
            </a:pPr>
            <a:r>
              <a:rPr lang="zh-CN" altLang="zh-CN" dirty="0"/>
              <a:t>删除字符</a:t>
            </a:r>
            <a:r>
              <a:rPr lang="en-US" altLang="zh-CN" dirty="0"/>
              <a:t>^M</a:t>
            </a:r>
            <a:r>
              <a:rPr lang="zh-CN" altLang="zh-CN" dirty="0"/>
              <a:t>的办法</a:t>
            </a:r>
            <a:endParaRPr lang="zh-CN" altLang="en-US" dirty="0"/>
          </a:p>
        </p:txBody>
      </p:sp>
      <p:sp>
        <p:nvSpPr>
          <p:cNvPr id="184323" name="内容占位符 2"/>
          <p:cNvSpPr>
            <a:spLocks noGrp="1"/>
          </p:cNvSpPr>
          <p:nvPr>
            <p:ph idx="1"/>
          </p:nvPr>
        </p:nvSpPr>
        <p:spPr/>
        <p:txBody>
          <a:bodyPr vert="horz" wrap="square" lIns="91440" tIns="45720" rIns="91440" bIns="45720" anchor="t"/>
          <a:p>
            <a:r>
              <a:rPr lang="zh-CN" altLang="zh-CN" sz="2400" dirty="0"/>
              <a:t>（</a:t>
            </a:r>
            <a:r>
              <a:rPr lang="en-US" altLang="zh-CN" sz="2400" dirty="0"/>
              <a:t>1</a:t>
            </a:r>
            <a:r>
              <a:rPr lang="zh-CN" altLang="zh-CN" sz="2400" dirty="0"/>
              <a:t>）使用带有</a:t>
            </a:r>
            <a:r>
              <a:rPr lang="en-US" altLang="zh-CN" sz="2400" dirty="0"/>
              <a:t>-b</a:t>
            </a:r>
            <a:r>
              <a:rPr lang="zh-CN" altLang="zh-CN" sz="2400" dirty="0"/>
              <a:t>选项的</a:t>
            </a:r>
            <a:r>
              <a:rPr lang="en-US" altLang="zh-CN" sz="2400" dirty="0"/>
              <a:t>vi</a:t>
            </a:r>
            <a:r>
              <a:rPr lang="zh-CN" altLang="zh-CN" sz="2400" dirty="0"/>
              <a:t>命令编辑文件，在</a:t>
            </a:r>
            <a:r>
              <a:rPr lang="en-US" altLang="zh-CN" sz="2400" dirty="0"/>
              <a:t>vi</a:t>
            </a:r>
            <a:r>
              <a:rPr lang="zh-CN" altLang="zh-CN" sz="2400" dirty="0"/>
              <a:t>的命令状态下执行命令：</a:t>
            </a:r>
            <a:endParaRPr lang="zh-CN" altLang="zh-CN" sz="2400" dirty="0"/>
          </a:p>
          <a:p>
            <a:r>
              <a:rPr lang="en-US" altLang="zh-CN" sz="2400" dirty="0"/>
              <a:t> 	:g/\r/s///g</a:t>
            </a:r>
            <a:endParaRPr lang="zh-CN" altLang="zh-CN" sz="2400" dirty="0"/>
          </a:p>
          <a:p>
            <a:r>
              <a:rPr lang="en-US" altLang="zh-CN" sz="2400" dirty="0"/>
              <a:t> </a:t>
            </a:r>
            <a:endParaRPr lang="zh-CN" altLang="zh-CN" sz="2400" dirty="0"/>
          </a:p>
          <a:p>
            <a:r>
              <a:rPr lang="zh-CN" altLang="zh-CN" sz="2400" dirty="0"/>
              <a:t>删除</a:t>
            </a:r>
            <a:r>
              <a:rPr lang="en-US" altLang="zh-CN" sz="2400" dirty="0"/>
              <a:t>^M</a:t>
            </a:r>
            <a:r>
              <a:rPr lang="zh-CN" altLang="zh-CN" sz="2400" dirty="0"/>
              <a:t>后存盘。</a:t>
            </a:r>
            <a:endParaRPr lang="zh-CN" altLang="zh-CN" sz="2400" dirty="0"/>
          </a:p>
          <a:p>
            <a:r>
              <a:rPr lang="zh-CN" altLang="zh-CN" sz="2400" dirty="0"/>
              <a:t>（</a:t>
            </a:r>
            <a:r>
              <a:rPr lang="en-US" altLang="zh-CN" sz="2400" dirty="0"/>
              <a:t>2</a:t>
            </a:r>
            <a:r>
              <a:rPr lang="zh-CN" altLang="zh-CN" sz="2400" dirty="0"/>
              <a:t>）在</a:t>
            </a:r>
            <a:r>
              <a:rPr lang="en-US" altLang="zh-CN" sz="2400" dirty="0"/>
              <a:t>shell</a:t>
            </a:r>
            <a:r>
              <a:rPr lang="zh-CN" altLang="zh-CN" sz="2400" dirty="0"/>
              <a:t>命令提示符下执行命令：</a:t>
            </a:r>
            <a:endParaRPr lang="zh-CN" altLang="zh-CN" sz="2400" dirty="0"/>
          </a:p>
          <a:p>
            <a:r>
              <a:rPr lang="en-US" altLang="zh-CN" sz="2400" dirty="0"/>
              <a:t>#tr -d ’\015’ &lt; dossh &gt; dossh1		</a:t>
            </a:r>
            <a:r>
              <a:rPr lang="zh-CN" altLang="zh-CN" sz="2400" dirty="0"/>
              <a:t>或</a:t>
            </a:r>
            <a:endParaRPr lang="zh-CN" altLang="zh-CN" sz="2400" dirty="0"/>
          </a:p>
          <a:p>
            <a:r>
              <a:rPr lang="pt-BR" altLang="zh-CN" sz="2400" dirty="0"/>
              <a:t>#tr -d '\r' &lt; dossh &gt; dossh1</a:t>
            </a:r>
            <a:endParaRPr lang="zh-CN" altLang="zh-CN" sz="2400" dirty="0"/>
          </a:p>
          <a:p>
            <a:r>
              <a:rPr lang="zh-CN" altLang="zh-CN" sz="2400" dirty="0"/>
              <a:t>将删除</a:t>
            </a:r>
            <a:r>
              <a:rPr lang="en-US" altLang="zh-CN" sz="2400" dirty="0"/>
              <a:t>^M</a:t>
            </a:r>
            <a:r>
              <a:rPr lang="zh-CN" altLang="zh-CN" sz="2400" dirty="0"/>
              <a:t>字符后的内容保存到</a:t>
            </a:r>
            <a:r>
              <a:rPr lang="en-US" altLang="zh-CN" sz="2400" dirty="0"/>
              <a:t>dossh1</a:t>
            </a:r>
            <a:r>
              <a:rPr lang="zh-CN" altLang="zh-CN" sz="2400" dirty="0"/>
              <a:t>。</a:t>
            </a:r>
            <a:endParaRPr lang="zh-CN" altLang="zh-CN" sz="2400" dirty="0"/>
          </a:p>
          <a:p>
            <a:endParaRPr lang="zh-CN" altLang="en-US" sz="24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标题 1"/>
          <p:cNvSpPr>
            <a:spLocks noGrp="1"/>
          </p:cNvSpPr>
          <p:nvPr>
            <p:ph type="title"/>
          </p:nvPr>
        </p:nvSpPr>
        <p:spPr/>
        <p:txBody>
          <a:bodyPr vert="horz" wrap="square" lIns="91440" tIns="45720" rIns="91440" bIns="45720" anchor="b"/>
          <a:p>
            <a:pPr>
              <a:buNone/>
            </a:pPr>
            <a:r>
              <a:rPr lang="zh-CN" altLang="en-US" dirty="0"/>
              <a:t>关于</a:t>
            </a:r>
            <a:r>
              <a:rPr lang="en-US" altLang="zh-CN" dirty="0"/>
              <a:t>shell</a:t>
            </a:r>
            <a:r>
              <a:rPr lang="zh-CN" altLang="en-US" dirty="0"/>
              <a:t>脚本的最后说明</a:t>
            </a:r>
            <a:endParaRPr lang="zh-CN" altLang="en-US" dirty="0"/>
          </a:p>
        </p:txBody>
      </p:sp>
      <p:sp>
        <p:nvSpPr>
          <p:cNvPr id="185347" name="内容占位符 2"/>
          <p:cNvSpPr>
            <a:spLocks noGrp="1"/>
          </p:cNvSpPr>
          <p:nvPr>
            <p:ph idx="1"/>
          </p:nvPr>
        </p:nvSpPr>
        <p:spPr/>
        <p:txBody>
          <a:bodyPr vert="horz" wrap="square" lIns="91440" tIns="45720" rIns="91440" bIns="45720" anchor="t"/>
          <a:p>
            <a:r>
              <a:rPr lang="zh-CN" altLang="zh-CN" dirty="0"/>
              <a:t>实际上，</a:t>
            </a:r>
            <a:r>
              <a:rPr lang="en-US" altLang="zh-CN" dirty="0"/>
              <a:t>shell</a:t>
            </a:r>
            <a:r>
              <a:rPr lang="zh-CN" altLang="zh-CN" dirty="0"/>
              <a:t>对</a:t>
            </a:r>
            <a:r>
              <a:rPr lang="en-US" altLang="zh-CN" dirty="0"/>
              <a:t>shell</a:t>
            </a:r>
            <a:r>
              <a:rPr lang="zh-CN" altLang="zh-CN" dirty="0"/>
              <a:t>脚本程序并没有非常严格的格式要求，只要在内容组织上符合</a:t>
            </a:r>
            <a:r>
              <a:rPr lang="en-US" altLang="zh-CN" dirty="0"/>
              <a:t>shell</a:t>
            </a:r>
            <a:r>
              <a:rPr lang="zh-CN" altLang="zh-CN" dirty="0"/>
              <a:t>命令格式和逻辑控制的要求，在每行长度上不超过单行所允许的最大长度就可以了。</a:t>
            </a:r>
            <a:endParaRPr lang="zh-CN" altLang="zh-CN" dirty="0"/>
          </a:p>
          <a:p>
            <a:endParaRPr lang="zh-CN" alt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习题11</a:t>
            </a:r>
            <a:endParaRPr lang="zh-CN" altLang="en-US"/>
          </a:p>
        </p:txBody>
      </p:sp>
      <p:sp>
        <p:nvSpPr>
          <p:cNvPr id="3" name="内容占位符 2"/>
          <p:cNvSpPr>
            <a:spLocks noGrp="1"/>
          </p:cNvSpPr>
          <p:nvPr>
            <p:ph idx="1"/>
          </p:nvPr>
        </p:nvSpPr>
        <p:spPr>
          <a:xfrm>
            <a:off x="641985" y="2018030"/>
            <a:ext cx="8313420" cy="4114800"/>
          </a:xfrm>
        </p:spPr>
        <p:txBody>
          <a:bodyPr/>
          <a:p>
            <a:r>
              <a:rPr lang="zh-CN" altLang="en-US" sz="2800"/>
              <a:t>1．思考题</a:t>
            </a:r>
            <a:endParaRPr lang="zh-CN" altLang="en-US" sz="2800"/>
          </a:p>
          <a:p>
            <a:r>
              <a:rPr lang="zh-CN" altLang="en-US" sz="2800"/>
              <a:t>（1）正则表达式可用于模式匹配与搜索，常见的正则表达式有几类？BRE的正则表达式可完全使用于ERE吗？</a:t>
            </a:r>
            <a:endParaRPr lang="zh-CN" altLang="en-US" sz="2800"/>
          </a:p>
          <a:p>
            <a:r>
              <a:rPr lang="zh-CN" altLang="en-US" sz="2800"/>
              <a:t>（2）shell是解释语言还是编译语言？</a:t>
            </a:r>
            <a:endParaRPr lang="zh-CN" altLang="en-US" sz="2800"/>
          </a:p>
          <a:p>
            <a:r>
              <a:rPr lang="zh-CN" altLang="en-US" sz="2800"/>
              <a:t>（3）awk的默认域分隔是什么？如何改变awk的域分隔符？</a:t>
            </a:r>
            <a:endParaRPr lang="zh-CN" altLang="en-US" sz="2800"/>
          </a:p>
          <a:p>
            <a:r>
              <a:rPr lang="zh-CN" altLang="en-US" sz="2800"/>
              <a:t>（4）在shell中如何回到刚离开的工作目录？</a:t>
            </a:r>
            <a:endParaRPr lang="zh-CN" altLang="en-US" sz="28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2．填空题</a:t>
            </a:r>
            <a:endParaRPr lang="zh-CN" altLang="en-US"/>
          </a:p>
        </p:txBody>
      </p:sp>
      <p:sp>
        <p:nvSpPr>
          <p:cNvPr id="3" name="内容占位符 2"/>
          <p:cNvSpPr>
            <a:spLocks noGrp="1"/>
          </p:cNvSpPr>
          <p:nvPr>
            <p:ph idx="1"/>
          </p:nvPr>
        </p:nvSpPr>
        <p:spPr>
          <a:xfrm>
            <a:off x="626745" y="2018030"/>
            <a:ext cx="8328660" cy="4114800"/>
          </a:xfrm>
        </p:spPr>
        <p:txBody>
          <a:bodyPr/>
          <a:p>
            <a:r>
              <a:rPr lang="zh-CN" altLang="en-US" sz="2000"/>
              <a:t>（1）grep  -E  '[Hh]enr(y|ietta)' file的功能是(____________）</a:t>
            </a:r>
            <a:endParaRPr lang="zh-CN" altLang="en-US" sz="2000"/>
          </a:p>
          <a:p>
            <a:r>
              <a:rPr lang="zh-CN" altLang="en-US" sz="2000"/>
              <a:t>（2）grep  -v  "^#"  /etc/syslog.conf的作用是(____________）</a:t>
            </a:r>
            <a:endParaRPr lang="zh-CN" altLang="en-US" sz="2000"/>
          </a:p>
          <a:p>
            <a:r>
              <a:rPr lang="zh-CN" altLang="en-US" sz="2000"/>
              <a:t>（3）sed  -e  's/sysman/System Manager/g' &lt;ifile  &gt;ofile的作用是(____________）</a:t>
            </a:r>
            <a:endParaRPr lang="zh-CN" altLang="en-US" sz="2000"/>
          </a:p>
          <a:p>
            <a:r>
              <a:rPr lang="zh-CN" altLang="en-US" sz="2000"/>
              <a:t>（4）sed  '/^$/d;/[:space:]*$/d;' &lt;ifile  &gt;ofile的作用是(____________）</a:t>
            </a:r>
            <a:endParaRPr lang="zh-CN" altLang="en-US" sz="2000"/>
          </a:p>
          <a:p>
            <a:r>
              <a:rPr lang="zh-CN" altLang="en-US" sz="2000"/>
              <a:t>（5）awk  -F: '{ print $1 } END { print NF; print NR }' /etc/passwd的作用是(__________）</a:t>
            </a:r>
            <a:endParaRPr lang="zh-CN" altLang="en-US" sz="2000"/>
          </a:p>
          <a:p>
            <a:r>
              <a:rPr lang="zh-CN" altLang="en-US" sz="2000"/>
              <a:t>（6）awk  '{ print toupper($0) }' &lt;ifile  &gt; ofile的作用是(____________）</a:t>
            </a:r>
            <a:endParaRPr lang="zh-CN" altLang="en-US" sz="200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3．综合题</a:t>
            </a:r>
            <a:endParaRPr lang="zh-CN" altLang="en-US"/>
          </a:p>
        </p:txBody>
      </p:sp>
      <p:sp>
        <p:nvSpPr>
          <p:cNvPr id="3" name="内容占位符 2"/>
          <p:cNvSpPr>
            <a:spLocks noGrp="1"/>
          </p:cNvSpPr>
          <p:nvPr>
            <p:ph idx="1"/>
          </p:nvPr>
        </p:nvSpPr>
        <p:spPr/>
        <p:txBody>
          <a:bodyPr/>
          <a:p>
            <a:r>
              <a:rPr lang="zh-CN" altLang="en-US" sz="2000"/>
              <a:t>（1）试分别用grep、sed和awk实现：对某个脚本文件ifile（比如/etc/profile）进行如下操作：</a:t>
            </a:r>
            <a:endParaRPr lang="zh-CN" altLang="en-US" sz="2000"/>
          </a:p>
          <a:p>
            <a:r>
              <a:rPr lang="zh-CN" altLang="en-US" sz="2000"/>
              <a:t>① 显示其中的所注释行（含#开始的行，或#号前全是白空格开始的行）；</a:t>
            </a:r>
            <a:endParaRPr lang="zh-CN" altLang="en-US" sz="2000"/>
          </a:p>
          <a:p>
            <a:r>
              <a:rPr lang="zh-CN" altLang="en-US" sz="2000"/>
              <a:t>② 显示去除了所有注释行的内容；</a:t>
            </a:r>
            <a:endParaRPr lang="zh-CN" altLang="en-US" sz="2000"/>
          </a:p>
          <a:p>
            <a:r>
              <a:rPr lang="zh-CN" altLang="en-US" sz="2000"/>
              <a:t>③ 显示所有的（去掉注释和空行）有效行。</a:t>
            </a:r>
            <a:endParaRPr lang="zh-CN" altLang="en-US" sz="2000"/>
          </a:p>
          <a:p>
            <a:r>
              <a:rPr lang="zh-CN" altLang="en-US" sz="2000"/>
              <a:t>（2）设计一个菜单shell程序，要求：</a:t>
            </a:r>
            <a:endParaRPr lang="zh-CN" altLang="en-US" sz="2000"/>
          </a:p>
          <a:p>
            <a:r>
              <a:rPr lang="zh-CN" altLang="en-US" sz="2000"/>
              <a:t>① 捕获信号1、2、3、15。</a:t>
            </a:r>
            <a:endParaRPr lang="zh-CN" altLang="en-US" sz="2000"/>
          </a:p>
          <a:p>
            <a:r>
              <a:rPr lang="zh-CN" altLang="en-US" sz="2000"/>
              <a:t>② 当收到信号后在终端上显示：</a:t>
            </a:r>
            <a:r>
              <a:rPr lang="en-US" altLang="zh-CN" sz="2000"/>
              <a:t>”</a:t>
            </a:r>
            <a:r>
              <a:rPr lang="zh-CN" altLang="en-US" sz="2000"/>
              <a:t>I Received Signal #</a:t>
            </a:r>
            <a:r>
              <a:rPr lang="en-US" altLang="zh-CN" sz="2000"/>
              <a:t>”</a:t>
            </a:r>
            <a:r>
              <a:rPr lang="zh-CN" altLang="en-US" sz="2000"/>
              <a:t>，其中#为收到的信号编号。</a:t>
            </a:r>
            <a:endParaRPr lang="zh-CN" altLang="en-US" sz="2000"/>
          </a:p>
          <a:p>
            <a:r>
              <a:rPr lang="zh-CN" altLang="en-US" sz="2000"/>
              <a:t>③ 其他仿sh03.sh。</a:t>
            </a:r>
            <a:endParaRPr lang="zh-CN" altLang="en-US" sz="200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3．综合题</a:t>
            </a:r>
            <a:endParaRPr lang="zh-CN" altLang="en-US"/>
          </a:p>
        </p:txBody>
      </p:sp>
      <p:sp>
        <p:nvSpPr>
          <p:cNvPr id="3" name="内容占位符 2"/>
          <p:cNvSpPr>
            <a:spLocks noGrp="1"/>
          </p:cNvSpPr>
          <p:nvPr>
            <p:ph idx="1"/>
          </p:nvPr>
        </p:nvSpPr>
        <p:spPr>
          <a:xfrm>
            <a:off x="758190" y="1874520"/>
            <a:ext cx="8197215" cy="4114800"/>
          </a:xfrm>
        </p:spPr>
        <p:txBody>
          <a:bodyPr/>
          <a:p>
            <a:r>
              <a:rPr lang="zh-CN" altLang="en-US" sz="2000"/>
              <a:t>（3）设有shell程序，内容为：</a:t>
            </a:r>
            <a:endParaRPr lang="zh-CN" altLang="en-US" sz="2000"/>
          </a:p>
          <a:p>
            <a:r>
              <a:rPr lang="zh-CN" altLang="en-US" sz="2000"/>
              <a:t>#!/bin/bash</a:t>
            </a:r>
            <a:endParaRPr lang="zh-CN" altLang="en-US" sz="2000"/>
          </a:p>
          <a:p>
            <a:r>
              <a:rPr lang="zh-CN" altLang="en-US" sz="2000"/>
              <a:t>pkg="tcsh"</a:t>
            </a:r>
            <a:endParaRPr lang="zh-CN" altLang="en-US" sz="2000"/>
          </a:p>
          <a:p>
            <a:r>
              <a:rPr lang="zh-CN" altLang="en-US" sz="2000"/>
              <a:t>hostnamectl | grep -i Ubuntu &gt;/dev/null 2&gt;&amp;1</a:t>
            </a:r>
            <a:endParaRPr lang="zh-CN" altLang="en-US" sz="2000"/>
          </a:p>
          <a:p>
            <a:r>
              <a:rPr lang="zh-CN" altLang="en-US" sz="2000"/>
              <a:t>if [ $? -eq 0 ]; then   cmd_q='dpkg -l '; cmd_i='apt  install '</a:t>
            </a:r>
            <a:endParaRPr lang="zh-CN" altLang="en-US" sz="2000"/>
          </a:p>
          <a:p>
            <a:r>
              <a:rPr lang="zh-CN" altLang="en-US" sz="2000"/>
              <a:t>else        cmd_q='rpm -q '; cmd_i='yum  install '</a:t>
            </a:r>
            <a:endParaRPr lang="zh-CN" altLang="en-US" sz="2000"/>
          </a:p>
          <a:p>
            <a:r>
              <a:rPr lang="zh-CN" altLang="en-US" sz="2000"/>
              <a:t>fi</a:t>
            </a:r>
            <a:endParaRPr lang="zh-CN" altLang="en-US" sz="2000"/>
          </a:p>
          <a:p>
            <a:r>
              <a:rPr lang="zh-CN" altLang="en-US" sz="2000"/>
              <a:t>$cmd_q $pkg  &gt;/dev/null 2&gt;&amp;1</a:t>
            </a:r>
            <a:endParaRPr lang="zh-CN" altLang="en-US" sz="2000"/>
          </a:p>
          <a:p>
            <a:r>
              <a:rPr lang="zh-CN" altLang="en-US" sz="2000"/>
              <a:t>if [ $? -eq 0 ]; then echo "Package: $pkg has been installed!"</a:t>
            </a:r>
            <a:endParaRPr lang="zh-CN" altLang="en-US" sz="2000"/>
          </a:p>
          <a:p>
            <a:r>
              <a:rPr lang="zh-CN" altLang="en-US" sz="2000"/>
              <a:t>else    $cmd_i ${pkg}</a:t>
            </a:r>
            <a:endParaRPr lang="zh-CN" altLang="en-US" sz="2000"/>
          </a:p>
          <a:p>
            <a:r>
              <a:rPr lang="zh-CN" altLang="en-US" sz="2000"/>
              <a:t>fi</a:t>
            </a:r>
            <a:endParaRPr lang="zh-CN" altLang="en-US" sz="2000"/>
          </a:p>
          <a:p>
            <a:r>
              <a:rPr lang="zh-CN" altLang="en-US" sz="2000"/>
              <a:t>试写出程序的功能和执行的可能结果。</a:t>
            </a:r>
            <a:endParaRPr lang="zh-CN" altLang="en-US" sz="200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3．综合题</a:t>
            </a:r>
            <a:endParaRPr lang="zh-CN" altLang="en-US"/>
          </a:p>
        </p:txBody>
      </p:sp>
      <p:sp>
        <p:nvSpPr>
          <p:cNvPr id="3" name="内容占位符 2"/>
          <p:cNvSpPr>
            <a:spLocks noGrp="1"/>
          </p:cNvSpPr>
          <p:nvPr>
            <p:ph idx="1"/>
          </p:nvPr>
        </p:nvSpPr>
        <p:spPr>
          <a:xfrm>
            <a:off x="362585" y="2018030"/>
            <a:ext cx="8592820" cy="4114800"/>
          </a:xfrm>
        </p:spPr>
        <p:txBody>
          <a:bodyPr/>
          <a:p>
            <a:r>
              <a:rPr lang="zh-CN" altLang="en-US" sz="2000"/>
              <a:t>（4）在UNIX/Linux系统中，环境变量非常重要，试说明（在字符界面下）：</a:t>
            </a:r>
            <a:endParaRPr lang="zh-CN" altLang="en-US" sz="2000"/>
          </a:p>
          <a:p>
            <a:r>
              <a:rPr lang="zh-CN" altLang="en-US" sz="2000"/>
              <a:t>① PATH变量的作用，如何得到PATH的值？</a:t>
            </a:r>
            <a:endParaRPr lang="zh-CN" altLang="en-US" sz="2000"/>
          </a:p>
          <a:p>
            <a:r>
              <a:rPr lang="zh-CN" altLang="en-US" sz="2000"/>
              <a:t>② 在UNIX/Linux系统超级用户的环境变量PATH中允许包含当前目录吗？</a:t>
            </a:r>
            <a:endParaRPr lang="zh-CN" altLang="en-US" sz="2000"/>
          </a:p>
          <a:p>
            <a:r>
              <a:rPr lang="zh-CN" altLang="en-US" sz="2000"/>
              <a:t>③ 若在超级用户的当前目录内有可执行文件mypro，如何执行它（写出执行时键盘输入的内容）？</a:t>
            </a:r>
            <a:endParaRPr lang="zh-CN" altLang="en-US" sz="2000"/>
          </a:p>
          <a:p>
            <a:r>
              <a:rPr lang="zh-CN" altLang="en-US" sz="2000"/>
              <a:t>④ 如何使用该命令在后台执行（写出执行时键盘输入的内容）？</a:t>
            </a:r>
            <a:endParaRPr lang="zh-CN" altLang="en-US" sz="2000"/>
          </a:p>
          <a:p>
            <a:r>
              <a:rPr lang="zh-CN" altLang="en-US" sz="2000"/>
              <a:t>（5）设计一个shell程序计算n的阶乘。要求：</a:t>
            </a:r>
            <a:endParaRPr lang="zh-CN" altLang="en-US" sz="2000"/>
          </a:p>
          <a:p>
            <a:r>
              <a:rPr lang="zh-CN" altLang="en-US" sz="2000"/>
              <a:t>① 从命令行接收参数n；</a:t>
            </a:r>
            <a:endParaRPr lang="zh-CN" altLang="en-US" sz="2000"/>
          </a:p>
          <a:p>
            <a:r>
              <a:rPr lang="zh-CN" altLang="en-US" sz="2000"/>
              <a:t>② 在程序开始后立即判断n的合法性，即是否有参数，若有是否为正整数，若非法请给出错误提示；</a:t>
            </a:r>
            <a:endParaRPr lang="zh-CN" altLang="en-US" sz="2000"/>
          </a:p>
          <a:p>
            <a:r>
              <a:rPr lang="zh-CN" altLang="en-US" sz="2000"/>
              <a:t>③ 最后输出计算的结果。</a:t>
            </a:r>
            <a:endParaRPr lang="zh-CN" altLang="en-US" sz="200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实验11</a:t>
            </a:r>
            <a:endParaRPr lang="zh-CN" altLang="en-US"/>
          </a:p>
        </p:txBody>
      </p:sp>
      <p:sp>
        <p:nvSpPr>
          <p:cNvPr id="3" name="内容占位符 2"/>
          <p:cNvSpPr>
            <a:spLocks noGrp="1"/>
          </p:cNvSpPr>
          <p:nvPr>
            <p:ph idx="1"/>
          </p:nvPr>
        </p:nvSpPr>
        <p:spPr>
          <a:xfrm>
            <a:off x="934085" y="2018030"/>
            <a:ext cx="8021320" cy="4114800"/>
          </a:xfrm>
        </p:spPr>
        <p:txBody>
          <a:bodyPr/>
          <a:p>
            <a:r>
              <a:rPr lang="zh-CN" altLang="en-US" sz="2400"/>
              <a:t>1．sed和awk的使用。</a:t>
            </a:r>
            <a:endParaRPr lang="zh-CN" altLang="en-US" sz="2400"/>
          </a:p>
          <a:p>
            <a:r>
              <a:rPr lang="zh-CN" altLang="en-US" sz="2400"/>
              <a:t>2．shell编程与调试。</a:t>
            </a:r>
            <a:endParaRPr lang="zh-CN" altLang="en-US" sz="2400"/>
          </a:p>
          <a:p>
            <a:r>
              <a:rPr lang="zh-CN" altLang="en-US" sz="2400"/>
              <a:t>3．修改sh03.sh，使之能作为某用户的“登录shell”。可理解为，将修改好的sh03.sh添加到用户.bash_profile(红帽）或.profile(Ubuntu）的最后，并让其在当前shell执行，使得用户：</a:t>
            </a:r>
            <a:endParaRPr lang="zh-CN" altLang="en-US" sz="2400"/>
          </a:p>
          <a:p>
            <a:r>
              <a:rPr lang="zh-CN" altLang="en-US" sz="2400"/>
              <a:t>（1）在字符界面登录成功时直接进入sh03.sh的操作界面；当用户输入0/q/Q退出时，直接回到登录界面。</a:t>
            </a:r>
            <a:endParaRPr lang="zh-CN" altLang="en-US" sz="2400"/>
          </a:p>
          <a:p>
            <a:r>
              <a:rPr lang="zh-CN" altLang="en-US" sz="2400"/>
              <a:t>（2）在图形界面登录时不起作用（也就是说不影响图形界面的使用）。</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684213" y="214313"/>
            <a:ext cx="8259762" cy="1462087"/>
          </a:xfrm>
        </p:spPr>
        <p:txBody>
          <a:bodyPr vert="horz" wrap="square" lIns="91440" tIns="45720" rIns="91440" bIns="45720" anchor="b"/>
          <a:p>
            <a:r>
              <a:rPr lang="en-US" altLang="zh-CN" dirty="0"/>
              <a:t>2</a:t>
            </a:r>
            <a:r>
              <a:rPr lang="zh-CN" altLang="zh-CN" dirty="0"/>
              <a:t>．</a:t>
            </a:r>
            <a:r>
              <a:rPr lang="en-US" altLang="zh-CN" dirty="0"/>
              <a:t>sed</a:t>
            </a:r>
            <a:r>
              <a:rPr lang="zh-CN" altLang="zh-CN" dirty="0"/>
              <a:t>脚本中的部分命令</a:t>
            </a:r>
            <a:r>
              <a:rPr lang="zh-CN" altLang="en-US" dirty="0"/>
              <a:t>（续）</a:t>
            </a:r>
            <a:endParaRPr lang="zh-CN" altLang="en-US" dirty="0"/>
          </a:p>
        </p:txBody>
      </p:sp>
      <p:graphicFrame>
        <p:nvGraphicFramePr>
          <p:cNvPr id="4" name="内容占位符 3"/>
          <p:cNvGraphicFramePr>
            <a:graphicFrameLocks noGrp="1"/>
          </p:cNvGraphicFramePr>
          <p:nvPr>
            <p:ph idx="4294967295"/>
            <p:custDataLst>
              <p:tags r:id="rId1"/>
            </p:custDataLst>
          </p:nvPr>
        </p:nvGraphicFramePr>
        <p:xfrm>
          <a:off x="205740" y="1845310"/>
          <a:ext cx="8686165" cy="4022726"/>
        </p:xfrm>
        <a:graphic>
          <a:graphicData uri="http://schemas.openxmlformats.org/drawingml/2006/table">
            <a:tbl>
              <a:tblPr firstRow="1" firstCol="1" bandRow="1"/>
              <a:tblGrid>
                <a:gridCol w="1391285"/>
                <a:gridCol w="3025140"/>
                <a:gridCol w="1194435"/>
                <a:gridCol w="3075305"/>
              </a:tblGrid>
              <a:tr h="731405">
                <a:tc>
                  <a:txBody>
                    <a:bodyPr/>
                    <a:lstStyle/>
                    <a:p>
                      <a:pPr indent="0" algn="ctr">
                        <a:lnSpc>
                          <a:spcPct val="100000"/>
                        </a:lnSpc>
                        <a:spcAft>
                          <a:spcPts val="0"/>
                        </a:spcAft>
                      </a:pPr>
                      <a:r>
                        <a:rPr lang="en-US" sz="2400" kern="100" dirty="0">
                          <a:effectLst/>
                          <a:latin typeface="Times New Roman" panose="02020603050405020304"/>
                          <a:ea typeface="宋体" panose="02010600030101010101" pitchFamily="2" charset="-122"/>
                        </a:rPr>
                        <a:t>T/t/b [</a:t>
                      </a:r>
                      <a:r>
                        <a:rPr lang="en-US" sz="2400" kern="100" dirty="0" err="1">
                          <a:effectLst/>
                          <a:latin typeface="Times New Roman" panose="02020603050405020304"/>
                          <a:ea typeface="宋体" panose="02010600030101010101" pitchFamily="2" charset="-122"/>
                        </a:rPr>
                        <a:t>lbl</a:t>
                      </a:r>
                      <a:r>
                        <a:rPr lang="en-US" sz="2400" kern="100" dirty="0">
                          <a:effectLst/>
                          <a:latin typeface="Times New Roman" panose="02020603050405020304"/>
                          <a:ea typeface="宋体" panose="02010600030101010101" pitchFamily="2" charset="-122"/>
                        </a:rPr>
                        <a:t>]</a:t>
                      </a:r>
                      <a:endParaRPr lang="zh-CN" sz="2400" kern="100" dirty="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跳转到标号</a:t>
                      </a:r>
                      <a:r>
                        <a:rPr lang="en-US" sz="2400" kern="100">
                          <a:effectLst/>
                          <a:latin typeface="Times New Roman" panose="02020603050405020304"/>
                          <a:ea typeface="宋体" panose="02010600030101010101" pitchFamily="2" charset="-122"/>
                        </a:rPr>
                        <a:t>lbl</a:t>
                      </a:r>
                      <a:r>
                        <a:rPr lang="zh-CN" sz="2400" kern="100">
                          <a:effectLst/>
                          <a:latin typeface="Times New Roman" panose="02020603050405020304"/>
                          <a:ea typeface="宋体" panose="02010600030101010101" pitchFamily="2" charset="-122"/>
                        </a:rPr>
                        <a:t>，若不指定则跳转到脚本末</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i\text</a:t>
                      </a:r>
                      <a:endParaRPr lang="zh-CN" sz="2400" kern="100">
                        <a:effectLst/>
                        <a:latin typeface="Times New Roman" panose="02020603050405020304"/>
                        <a:ea typeface="宋体" panose="02010600030101010101" pitchFamily="2" charset="-122"/>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在指定行前插入</a:t>
                      </a:r>
                      <a:r>
                        <a:rPr lang="en-US" sz="2400" kern="100">
                          <a:effectLst/>
                          <a:latin typeface="Times New Roman" panose="02020603050405020304"/>
                          <a:ea typeface="宋体" panose="02010600030101010101" pitchFamily="2" charset="-122"/>
                        </a:rPr>
                        <a:t>text</a:t>
                      </a:r>
                      <a:r>
                        <a:rPr lang="zh-CN" sz="2400" kern="100">
                          <a:effectLst/>
                          <a:latin typeface="Times New Roman" panose="02020603050405020304"/>
                          <a:ea typeface="宋体" panose="02010600030101010101" pitchFamily="2" charset="-122"/>
                        </a:rPr>
                        <a:t>文本</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405">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a\text</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在指定行后追加</a:t>
                      </a:r>
                      <a:r>
                        <a:rPr lang="en-US" sz="2400" kern="100">
                          <a:effectLst/>
                          <a:latin typeface="Times New Roman" panose="02020603050405020304"/>
                          <a:ea typeface="宋体" panose="02010600030101010101" pitchFamily="2" charset="-122"/>
                        </a:rPr>
                        <a:t>text</a:t>
                      </a:r>
                      <a:r>
                        <a:rPr lang="zh-CN" sz="2400" kern="100">
                          <a:effectLst/>
                          <a:latin typeface="Times New Roman" panose="02020603050405020304"/>
                          <a:ea typeface="宋体" panose="02010600030101010101" pitchFamily="2" charset="-122"/>
                        </a:rPr>
                        <a:t>文本</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c\text</a:t>
                      </a:r>
                      <a:endParaRPr lang="zh-CN" sz="2400" kern="100">
                        <a:effectLst/>
                        <a:latin typeface="Times New Roman" panose="02020603050405020304"/>
                        <a:ea typeface="宋体" panose="02010600030101010101" pitchFamily="2" charset="-122"/>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a:effectLst/>
                          <a:latin typeface="Times New Roman" panose="02020603050405020304"/>
                          <a:ea typeface="宋体" panose="02010600030101010101" pitchFamily="2" charset="-122"/>
                        </a:rPr>
                        <a:t>以字符串</a:t>
                      </a:r>
                      <a:r>
                        <a:rPr lang="en-US" sz="2400" kern="100">
                          <a:effectLst/>
                          <a:latin typeface="Times New Roman" panose="02020603050405020304"/>
                          <a:ea typeface="宋体" panose="02010600030101010101" pitchFamily="2" charset="-122"/>
                        </a:rPr>
                        <a:t>text</a:t>
                      </a:r>
                      <a:r>
                        <a:rPr lang="zh-CN" sz="2400" kern="100">
                          <a:effectLst/>
                          <a:latin typeface="Times New Roman" panose="02020603050405020304"/>
                          <a:ea typeface="宋体" panose="02010600030101010101" pitchFamily="2" charset="-122"/>
                        </a:rPr>
                        <a:t>取代当前行</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9916">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s/rexp1/rexp2/flag</a:t>
                      </a:r>
                      <a:endParaRPr lang="zh-CN" sz="2400" kern="10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dirty="0">
                          <a:effectLst/>
                          <a:latin typeface="Times New Roman" panose="02020603050405020304"/>
                          <a:ea typeface="宋体" panose="02010600030101010101" pitchFamily="2" charset="-122"/>
                        </a:rPr>
                        <a:t>查找</a:t>
                      </a:r>
                      <a:r>
                        <a:rPr lang="en-US" sz="2400" kern="100" dirty="0">
                          <a:effectLst/>
                          <a:latin typeface="Times New Roman" panose="02020603050405020304"/>
                          <a:ea typeface="宋体" panose="02010600030101010101" pitchFamily="2" charset="-122"/>
                        </a:rPr>
                        <a:t>rexp1</a:t>
                      </a:r>
                      <a:r>
                        <a:rPr lang="zh-CN" sz="2400" kern="100" dirty="0">
                          <a:effectLst/>
                          <a:latin typeface="Times New Roman" panose="02020603050405020304"/>
                          <a:ea typeface="宋体" panose="02010600030101010101" pitchFamily="2" charset="-122"/>
                        </a:rPr>
                        <a:t>并用</a:t>
                      </a:r>
                      <a:r>
                        <a:rPr lang="en-US" sz="2400" kern="100" dirty="0">
                          <a:effectLst/>
                          <a:latin typeface="Times New Roman" panose="02020603050405020304"/>
                          <a:ea typeface="宋体" panose="02010600030101010101" pitchFamily="2" charset="-122"/>
                        </a:rPr>
                        <a:t>rexp2</a:t>
                      </a:r>
                      <a:r>
                        <a:rPr lang="zh-CN" sz="2400" kern="100" dirty="0">
                          <a:effectLst/>
                          <a:latin typeface="Times New Roman" panose="02020603050405020304"/>
                          <a:ea typeface="宋体" panose="02010600030101010101" pitchFamily="2" charset="-122"/>
                        </a:rPr>
                        <a:t>替换。</a:t>
                      </a:r>
                      <a:r>
                        <a:rPr lang="en-US" sz="2400" kern="100" dirty="0">
                          <a:effectLst/>
                          <a:latin typeface="Times New Roman" panose="02020603050405020304"/>
                          <a:ea typeface="宋体" panose="02010600030101010101" pitchFamily="2" charset="-122"/>
                        </a:rPr>
                        <a:t>flag</a:t>
                      </a:r>
                      <a:r>
                        <a:rPr lang="zh-CN" sz="2400" kern="100" dirty="0">
                          <a:effectLst/>
                          <a:latin typeface="Times New Roman" panose="02020603050405020304"/>
                          <a:ea typeface="宋体" panose="02010600030101010101" pitchFamily="2" charset="-122"/>
                        </a:rPr>
                        <a:t>为：</a:t>
                      </a:r>
                      <a:r>
                        <a:rPr lang="en-US" sz="2400" i="1" kern="100" dirty="0">
                          <a:effectLst/>
                          <a:latin typeface="Times New Roman" panose="02020603050405020304"/>
                          <a:ea typeface="宋体" panose="02010600030101010101" pitchFamily="2" charset="-122"/>
                        </a:rPr>
                        <a:t>n</a:t>
                      </a:r>
                      <a:r>
                        <a:rPr lang="en-US" sz="2400" kern="100" dirty="0">
                          <a:effectLst/>
                          <a:latin typeface="Times New Roman" panose="02020603050405020304"/>
                          <a:ea typeface="宋体" panose="02010600030101010101" pitchFamily="2" charset="-122"/>
                        </a:rPr>
                        <a:t>-</a:t>
                      </a:r>
                      <a:r>
                        <a:rPr lang="zh-CN" sz="2400" kern="100" dirty="0">
                          <a:effectLst/>
                          <a:latin typeface="Times New Roman" panose="02020603050405020304"/>
                          <a:ea typeface="宋体" panose="02010600030101010101" pitchFamily="2" charset="-122"/>
                        </a:rPr>
                        <a:t>整数，只替换第</a:t>
                      </a:r>
                      <a:r>
                        <a:rPr lang="en-US" sz="2400" i="1" kern="100" dirty="0">
                          <a:effectLst/>
                          <a:latin typeface="Times New Roman" panose="02020603050405020304"/>
                          <a:ea typeface="宋体" panose="02010600030101010101" pitchFamily="2" charset="-122"/>
                        </a:rPr>
                        <a:t>n</a:t>
                      </a:r>
                      <a:r>
                        <a:rPr lang="zh-CN" sz="2400" kern="100" dirty="0">
                          <a:effectLst/>
                          <a:latin typeface="Times New Roman" panose="02020603050405020304"/>
                          <a:ea typeface="宋体" panose="02010600030101010101" pitchFamily="2" charset="-122"/>
                        </a:rPr>
                        <a:t>次出现；</a:t>
                      </a:r>
                      <a:r>
                        <a:rPr lang="en-US" sz="2400" kern="100" dirty="0">
                          <a:effectLst/>
                          <a:latin typeface="Times New Roman" panose="02020603050405020304"/>
                          <a:ea typeface="宋体" panose="02010600030101010101" pitchFamily="2" charset="-122"/>
                        </a:rPr>
                        <a:t>g-</a:t>
                      </a:r>
                      <a:r>
                        <a:rPr lang="zh-CN" sz="2400" kern="100" dirty="0">
                          <a:effectLst/>
                          <a:latin typeface="Times New Roman" panose="02020603050405020304"/>
                          <a:ea typeface="宋体" panose="02010600030101010101" pitchFamily="2" charset="-122"/>
                        </a:rPr>
                        <a:t>全部；</a:t>
                      </a:r>
                      <a:r>
                        <a:rPr lang="en-US" sz="2400" kern="100" dirty="0">
                          <a:effectLst/>
                          <a:latin typeface="Times New Roman" panose="02020603050405020304"/>
                          <a:ea typeface="宋体" panose="02010600030101010101" pitchFamily="2" charset="-122"/>
                        </a:rPr>
                        <a:t>p-</a:t>
                      </a:r>
                      <a:r>
                        <a:rPr lang="zh-CN" sz="2400" kern="100" dirty="0">
                          <a:effectLst/>
                          <a:latin typeface="Times New Roman" panose="02020603050405020304"/>
                          <a:ea typeface="宋体" panose="02010600030101010101" pitchFamily="2" charset="-122"/>
                        </a:rPr>
                        <a:t>如果替换，则显示；</a:t>
                      </a:r>
                      <a:r>
                        <a:rPr lang="en-US" sz="2400" kern="100" dirty="0" err="1">
                          <a:effectLst/>
                          <a:latin typeface="Times New Roman" panose="02020603050405020304"/>
                          <a:ea typeface="宋体" panose="02010600030101010101" pitchFamily="2" charset="-122"/>
                        </a:rPr>
                        <a:t>wfile</a:t>
                      </a:r>
                      <a:r>
                        <a:rPr lang="en-US" sz="2400" kern="100" dirty="0">
                          <a:effectLst/>
                          <a:latin typeface="Times New Roman" panose="02020603050405020304"/>
                          <a:ea typeface="宋体" panose="02010600030101010101" pitchFamily="2" charset="-122"/>
                        </a:rPr>
                        <a:t>-</a:t>
                      </a:r>
                      <a:r>
                        <a:rPr lang="zh-CN" sz="2400" kern="100" dirty="0">
                          <a:effectLst/>
                          <a:latin typeface="Times New Roman" panose="02020603050405020304"/>
                          <a:ea typeface="宋体" panose="02010600030101010101" pitchFamily="2" charset="-122"/>
                        </a:rPr>
                        <a:t>如果替换，则写入文件</a:t>
                      </a:r>
                      <a:r>
                        <a:rPr lang="en-US" sz="2400" kern="100" dirty="0">
                          <a:effectLst/>
                          <a:latin typeface="Times New Roman" panose="02020603050405020304"/>
                          <a:ea typeface="宋体" panose="02010600030101010101" pitchFamily="2" charset="-122"/>
                        </a:rPr>
                        <a:t>file</a:t>
                      </a:r>
                      <a:endParaRPr lang="zh-CN" sz="2400" kern="100" dirty="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00000"/>
                        </a:lnSpc>
                        <a:spcAft>
                          <a:spcPts val="0"/>
                        </a:spcAft>
                      </a:pPr>
                      <a:r>
                        <a:rPr lang="en-US" sz="2400" kern="100">
                          <a:effectLst/>
                          <a:latin typeface="Times New Roman" panose="02020603050405020304"/>
                          <a:ea typeface="宋体" panose="02010600030101010101" pitchFamily="2" charset="-122"/>
                        </a:rPr>
                        <a:t>y/src/dest/</a:t>
                      </a:r>
                      <a:endParaRPr lang="zh-CN" sz="2400" kern="100">
                        <a:effectLst/>
                        <a:latin typeface="Times New Roman" panose="02020603050405020304"/>
                        <a:ea typeface="宋体" panose="02010600030101010101" pitchFamily="2" charset="-122"/>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00000"/>
                        </a:lnSpc>
                        <a:spcAft>
                          <a:spcPts val="0"/>
                        </a:spcAft>
                      </a:pPr>
                      <a:r>
                        <a:rPr lang="zh-CN" sz="2400" kern="100" dirty="0">
                          <a:effectLst/>
                          <a:latin typeface="Times New Roman" panose="02020603050405020304"/>
                          <a:ea typeface="宋体" panose="02010600030101010101" pitchFamily="2" charset="-122"/>
                        </a:rPr>
                        <a:t>在指定范围内用</a:t>
                      </a:r>
                      <a:r>
                        <a:rPr lang="en-US" sz="2400" kern="100" dirty="0" err="1">
                          <a:effectLst/>
                          <a:latin typeface="Times New Roman" panose="02020603050405020304"/>
                          <a:ea typeface="宋体" panose="02010600030101010101" pitchFamily="2" charset="-122"/>
                        </a:rPr>
                        <a:t>dst</a:t>
                      </a:r>
                      <a:r>
                        <a:rPr lang="zh-CN" sz="2400" kern="100" dirty="0">
                          <a:effectLst/>
                          <a:latin typeface="Times New Roman" panose="02020603050405020304"/>
                          <a:ea typeface="宋体" panose="02010600030101010101" pitchFamily="2" charset="-122"/>
                        </a:rPr>
                        <a:t>内的字符集对应替代</a:t>
                      </a:r>
                      <a:r>
                        <a:rPr lang="en-US" sz="2400" kern="100" dirty="0" err="1">
                          <a:effectLst/>
                          <a:latin typeface="Times New Roman" panose="02020603050405020304"/>
                          <a:ea typeface="宋体" panose="02010600030101010101" pitchFamily="2" charset="-122"/>
                        </a:rPr>
                        <a:t>src</a:t>
                      </a:r>
                      <a:r>
                        <a:rPr lang="zh-CN" sz="2400" kern="100" dirty="0">
                          <a:effectLst/>
                          <a:latin typeface="Times New Roman" panose="02020603050405020304"/>
                          <a:ea typeface="宋体" panose="02010600030101010101" pitchFamily="2" charset="-122"/>
                        </a:rPr>
                        <a:t>的对应位置的字符。</a:t>
                      </a:r>
                      <a:r>
                        <a:rPr lang="en-US" sz="2400" kern="100" dirty="0" err="1">
                          <a:effectLst/>
                          <a:latin typeface="Times New Roman" panose="02020603050405020304"/>
                          <a:ea typeface="宋体" panose="02010600030101010101" pitchFamily="2" charset="-122"/>
                        </a:rPr>
                        <a:t>dst</a:t>
                      </a:r>
                      <a:r>
                        <a:rPr lang="zh-CN" sz="2400" kern="100" dirty="0">
                          <a:effectLst/>
                          <a:latin typeface="Times New Roman" panose="02020603050405020304"/>
                          <a:ea typeface="宋体" panose="02010600030101010101" pitchFamily="2" charset="-122"/>
                        </a:rPr>
                        <a:t>与</a:t>
                      </a:r>
                      <a:r>
                        <a:rPr lang="en-US" sz="2400" kern="100" dirty="0" err="1">
                          <a:effectLst/>
                          <a:latin typeface="Times New Roman" panose="02020603050405020304"/>
                          <a:ea typeface="宋体" panose="02010600030101010101" pitchFamily="2" charset="-122"/>
                        </a:rPr>
                        <a:t>src</a:t>
                      </a:r>
                      <a:r>
                        <a:rPr lang="zh-CN" sz="2400" kern="100" dirty="0">
                          <a:effectLst/>
                          <a:latin typeface="Times New Roman" panose="02020603050405020304"/>
                          <a:ea typeface="宋体" panose="02010600030101010101" pitchFamily="2" charset="-122"/>
                        </a:rPr>
                        <a:t>的字符个数必须相等</a:t>
                      </a:r>
                      <a:endParaRPr lang="zh-CN" sz="2400" kern="100" dirty="0">
                        <a:effectLst/>
                        <a:latin typeface="Times New Roman" panose="02020603050405020304"/>
                        <a:ea typeface="宋体" panose="02010600030101010101" pitchFamily="2" charset="-122"/>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习题11</a:t>
            </a:r>
            <a:endParaRPr lang="zh-CN" altLang="en-US"/>
          </a:p>
        </p:txBody>
      </p:sp>
      <p:sp>
        <p:nvSpPr>
          <p:cNvPr id="3" name="内容占位符 2"/>
          <p:cNvSpPr>
            <a:spLocks noGrp="1"/>
          </p:cNvSpPr>
          <p:nvPr>
            <p:ph idx="1"/>
          </p:nvPr>
        </p:nvSpPr>
        <p:spPr>
          <a:xfrm>
            <a:off x="788035" y="2018030"/>
            <a:ext cx="8167370" cy="4114800"/>
          </a:xfrm>
        </p:spPr>
        <p:txBody>
          <a:bodyPr/>
          <a:p>
            <a:r>
              <a:rPr lang="zh-CN" altLang="en-US" sz="2400"/>
              <a:t>1．思考题</a:t>
            </a:r>
            <a:endParaRPr lang="zh-CN" altLang="en-US" sz="2400"/>
          </a:p>
          <a:p>
            <a:r>
              <a:rPr lang="zh-CN" altLang="en-US" sz="2400"/>
              <a:t>（1）正则表达式可用于模式匹配与搜索，常见的正则表达式有几类？BRE的正则表达式可完全使用于ERE吗？</a:t>
            </a:r>
            <a:endParaRPr lang="zh-CN" altLang="en-US" sz="2400"/>
          </a:p>
          <a:p>
            <a:r>
              <a:rPr lang="zh-CN" altLang="en-US" sz="2400"/>
              <a:t>（2）shell是解释语言还是编译语言？</a:t>
            </a:r>
            <a:endParaRPr lang="zh-CN" altLang="en-US" sz="2400"/>
          </a:p>
          <a:p>
            <a:r>
              <a:rPr lang="zh-CN" altLang="en-US" sz="2400"/>
              <a:t>（3）awk的默认域分隔是什么？如何改变awk的域分隔符？</a:t>
            </a:r>
            <a:endParaRPr lang="zh-CN" altLang="en-US" sz="2400"/>
          </a:p>
          <a:p>
            <a:r>
              <a:rPr lang="zh-CN" altLang="en-US" sz="2400"/>
              <a:t>（4）在shell中如何回到刚离开的工作目录？</a:t>
            </a:r>
            <a:endParaRPr lang="zh-CN" altLang="en-US" sz="240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2．填空题</a:t>
            </a:r>
            <a:endParaRPr lang="zh-CN" altLang="en-US"/>
          </a:p>
        </p:txBody>
      </p:sp>
      <p:sp>
        <p:nvSpPr>
          <p:cNvPr id="3" name="内容占位符 2"/>
          <p:cNvSpPr>
            <a:spLocks noGrp="1"/>
          </p:cNvSpPr>
          <p:nvPr>
            <p:ph idx="1"/>
          </p:nvPr>
        </p:nvSpPr>
        <p:spPr>
          <a:xfrm>
            <a:off x="434975" y="2018030"/>
            <a:ext cx="8520430" cy="4114800"/>
          </a:xfrm>
        </p:spPr>
        <p:txBody>
          <a:bodyPr/>
          <a:p>
            <a:r>
              <a:rPr lang="zh-CN" altLang="en-US" sz="2200"/>
              <a:t>（1）grep  -E  '[Hh]enr(y|ietta)' file的功能是(____________）</a:t>
            </a:r>
            <a:endParaRPr lang="zh-CN" altLang="en-US" sz="2200"/>
          </a:p>
          <a:p>
            <a:r>
              <a:rPr lang="zh-CN" altLang="en-US" sz="2200"/>
              <a:t>（2）grep  -v  "^#"  /etc/syslog.conf的作用是(____________）</a:t>
            </a:r>
            <a:endParaRPr lang="zh-CN" altLang="en-US" sz="2200"/>
          </a:p>
          <a:p>
            <a:r>
              <a:rPr lang="zh-CN" altLang="en-US" sz="2200"/>
              <a:t>（3）sed  -e  's/sysman/System Manager/g' &lt;ifile  &gt;ofile的作用是(____________）</a:t>
            </a:r>
            <a:endParaRPr lang="zh-CN" altLang="en-US" sz="2200"/>
          </a:p>
          <a:p>
            <a:r>
              <a:rPr lang="zh-CN" altLang="en-US" sz="2200"/>
              <a:t>（4）sed  '/^$/d;/[:space:]*$/d;' &lt;ifile  &gt;ofile的作用是(____________）</a:t>
            </a:r>
            <a:endParaRPr lang="zh-CN" altLang="en-US" sz="2200"/>
          </a:p>
          <a:p>
            <a:r>
              <a:rPr lang="zh-CN" altLang="en-US" sz="2200"/>
              <a:t>（5）awk  -F: '{ print $1 } END { print NF; print NR }' /etc/passwd的作用是(__________）</a:t>
            </a:r>
            <a:endParaRPr lang="zh-CN" altLang="en-US" sz="2200"/>
          </a:p>
          <a:p>
            <a:r>
              <a:rPr lang="zh-CN" altLang="en-US" sz="2200"/>
              <a:t>（6）awk  '{ print toupper($0) }' &lt;ifile  &gt; ofile的作用是(____________）</a:t>
            </a:r>
            <a:endParaRPr lang="zh-CN" altLang="en-US" sz="220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3．综合题</a:t>
            </a:r>
            <a:endParaRPr lang="zh-CN" altLang="en-US"/>
          </a:p>
        </p:txBody>
      </p:sp>
      <p:sp>
        <p:nvSpPr>
          <p:cNvPr id="3" name="内容占位符 2"/>
          <p:cNvSpPr>
            <a:spLocks noGrp="1"/>
          </p:cNvSpPr>
          <p:nvPr>
            <p:ph idx="1"/>
          </p:nvPr>
        </p:nvSpPr>
        <p:spPr>
          <a:xfrm>
            <a:off x="730885" y="1874520"/>
            <a:ext cx="8224520" cy="4114800"/>
          </a:xfrm>
        </p:spPr>
        <p:txBody>
          <a:bodyPr/>
          <a:p>
            <a:r>
              <a:rPr lang="zh-CN" altLang="en-US" sz="2400"/>
              <a:t>（1）试分别用grep、sed和awk实现：对某个脚本文件ifile（比如/etc/profile）进行如下操作：</a:t>
            </a:r>
            <a:endParaRPr lang="zh-CN" altLang="en-US" sz="2400"/>
          </a:p>
          <a:p>
            <a:r>
              <a:rPr lang="zh-CN" altLang="en-US" sz="2400"/>
              <a:t>① 显示其中的所注释行（含#开始的行，或#号前全是白空格开始的行）；</a:t>
            </a:r>
            <a:endParaRPr lang="zh-CN" altLang="en-US" sz="2400"/>
          </a:p>
          <a:p>
            <a:r>
              <a:rPr lang="zh-CN" altLang="en-US" sz="2400"/>
              <a:t>② 显示去除了所有注释行的内容；</a:t>
            </a:r>
            <a:endParaRPr lang="zh-CN" altLang="en-US" sz="2400"/>
          </a:p>
          <a:p>
            <a:r>
              <a:rPr lang="zh-CN" altLang="en-US" sz="2400"/>
              <a:t>③ 显示所有的（去掉注释和空行）有效行。</a:t>
            </a:r>
            <a:endParaRPr lang="zh-CN" altLang="en-US" sz="2400"/>
          </a:p>
          <a:p>
            <a:r>
              <a:rPr lang="zh-CN" altLang="en-US" sz="2400"/>
              <a:t>（2）设计一个菜单shell程序，要求：</a:t>
            </a:r>
            <a:endParaRPr lang="zh-CN" altLang="en-US" sz="2400"/>
          </a:p>
          <a:p>
            <a:r>
              <a:rPr lang="zh-CN" altLang="en-US" sz="2400"/>
              <a:t>① 捕获信号1、2、3、15。</a:t>
            </a:r>
            <a:endParaRPr lang="zh-CN" altLang="en-US" sz="2400"/>
          </a:p>
          <a:p>
            <a:r>
              <a:rPr lang="zh-CN" altLang="en-US" sz="2400"/>
              <a:t>② 当收到信号后在终端上显示：”I Received Signal #”，其中#为收到的信号编号。</a:t>
            </a:r>
            <a:endParaRPr lang="zh-CN" altLang="en-US" sz="2400"/>
          </a:p>
          <a:p>
            <a:r>
              <a:rPr lang="zh-CN" altLang="en-US" sz="2400"/>
              <a:t>③ 其他仿sh03.sh。</a:t>
            </a:r>
            <a:endParaRPr lang="zh-CN" altLang="en-US" sz="240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3．综合题</a:t>
            </a:r>
            <a:endParaRPr lang="zh-CN" altLang="en-US"/>
          </a:p>
        </p:txBody>
      </p:sp>
      <p:sp>
        <p:nvSpPr>
          <p:cNvPr id="3" name="内容占位符 2"/>
          <p:cNvSpPr>
            <a:spLocks noGrp="1"/>
          </p:cNvSpPr>
          <p:nvPr>
            <p:ph idx="1"/>
          </p:nvPr>
        </p:nvSpPr>
        <p:spPr/>
        <p:txBody>
          <a:bodyPr/>
          <a:p>
            <a:r>
              <a:rPr lang="zh-CN" altLang="en-US" sz="2000"/>
              <a:t>（3）设有shell程序，内容为：</a:t>
            </a:r>
            <a:endParaRPr lang="zh-CN" altLang="en-US" sz="2000"/>
          </a:p>
          <a:p>
            <a:r>
              <a:rPr lang="zh-CN" altLang="en-US" sz="1800">
                <a:solidFill>
                  <a:srgbClr val="FF0000"/>
                </a:solidFill>
              </a:rPr>
              <a:t>#!/bin/bash</a:t>
            </a:r>
            <a:endParaRPr lang="zh-CN" altLang="en-US" sz="1800">
              <a:solidFill>
                <a:srgbClr val="FF0000"/>
              </a:solidFill>
            </a:endParaRPr>
          </a:p>
          <a:p>
            <a:r>
              <a:rPr lang="zh-CN" altLang="en-US" sz="1800">
                <a:solidFill>
                  <a:srgbClr val="FF0000"/>
                </a:solidFill>
              </a:rPr>
              <a:t>pkg="tcsh"</a:t>
            </a:r>
            <a:endParaRPr lang="zh-CN" altLang="en-US" sz="1800">
              <a:solidFill>
                <a:srgbClr val="FF0000"/>
              </a:solidFill>
            </a:endParaRPr>
          </a:p>
          <a:p>
            <a:r>
              <a:rPr lang="zh-CN" altLang="en-US" sz="1800">
                <a:solidFill>
                  <a:srgbClr val="FF0000"/>
                </a:solidFill>
              </a:rPr>
              <a:t>hostnamectl | grep -i Ubuntu &gt;/dev/null 2&gt;&amp;1</a:t>
            </a:r>
            <a:endParaRPr lang="zh-CN" altLang="en-US" sz="1800">
              <a:solidFill>
                <a:srgbClr val="FF0000"/>
              </a:solidFill>
            </a:endParaRPr>
          </a:p>
          <a:p>
            <a:r>
              <a:rPr lang="zh-CN" altLang="en-US" sz="1800">
                <a:solidFill>
                  <a:srgbClr val="FF0000"/>
                </a:solidFill>
              </a:rPr>
              <a:t>if [ $? -eq 0 ]; then</a:t>
            </a:r>
            <a:endParaRPr lang="zh-CN" altLang="en-US" sz="1800">
              <a:solidFill>
                <a:srgbClr val="FF0000"/>
              </a:solidFill>
            </a:endParaRPr>
          </a:p>
          <a:p>
            <a:r>
              <a:rPr lang="zh-CN" altLang="en-US" sz="1800">
                <a:solidFill>
                  <a:srgbClr val="FF0000"/>
                </a:solidFill>
              </a:rPr>
              <a:t>        cmd_q='dpkg -l '; cmd_i='apt  install '</a:t>
            </a:r>
            <a:endParaRPr lang="zh-CN" altLang="en-US" sz="1800">
              <a:solidFill>
                <a:srgbClr val="FF0000"/>
              </a:solidFill>
            </a:endParaRPr>
          </a:p>
          <a:p>
            <a:r>
              <a:rPr lang="zh-CN" altLang="en-US" sz="1800">
                <a:solidFill>
                  <a:srgbClr val="FF0000"/>
                </a:solidFill>
              </a:rPr>
              <a:t>else</a:t>
            </a:r>
            <a:endParaRPr lang="zh-CN" altLang="en-US" sz="1800">
              <a:solidFill>
                <a:srgbClr val="FF0000"/>
              </a:solidFill>
            </a:endParaRPr>
          </a:p>
          <a:p>
            <a:r>
              <a:rPr lang="zh-CN" altLang="en-US" sz="1800">
                <a:solidFill>
                  <a:srgbClr val="FF0000"/>
                </a:solidFill>
              </a:rPr>
              <a:t>        cmd_q='rpm -q '; cmd_i='yum  install '</a:t>
            </a:r>
            <a:endParaRPr lang="zh-CN" altLang="en-US" sz="1800">
              <a:solidFill>
                <a:srgbClr val="FF0000"/>
              </a:solidFill>
            </a:endParaRPr>
          </a:p>
          <a:p>
            <a:r>
              <a:rPr lang="zh-CN" altLang="en-US" sz="1800">
                <a:solidFill>
                  <a:srgbClr val="FF0000"/>
                </a:solidFill>
              </a:rPr>
              <a:t>fi</a:t>
            </a:r>
            <a:endParaRPr lang="zh-CN" altLang="en-US" sz="1800">
              <a:solidFill>
                <a:srgbClr val="FF0000"/>
              </a:solidFill>
            </a:endParaRPr>
          </a:p>
          <a:p>
            <a:r>
              <a:rPr lang="zh-CN" altLang="en-US" sz="1800">
                <a:solidFill>
                  <a:srgbClr val="FF0000"/>
                </a:solidFill>
              </a:rPr>
              <a:t>$cmd_q $pkg  &gt;/dev/null 2&gt;&amp;1</a:t>
            </a:r>
            <a:endParaRPr lang="zh-CN" altLang="en-US" sz="1800">
              <a:solidFill>
                <a:srgbClr val="FF0000"/>
              </a:solidFill>
            </a:endParaRPr>
          </a:p>
          <a:p>
            <a:r>
              <a:rPr lang="zh-CN" altLang="en-US" sz="1800">
                <a:solidFill>
                  <a:srgbClr val="FF0000"/>
                </a:solidFill>
              </a:rPr>
              <a:t>if [ $? -eq 0 ]; then echo "Package: $pkg has been installed!"</a:t>
            </a:r>
            <a:endParaRPr lang="zh-CN" altLang="en-US" sz="1800">
              <a:solidFill>
                <a:srgbClr val="FF0000"/>
              </a:solidFill>
            </a:endParaRPr>
          </a:p>
          <a:p>
            <a:r>
              <a:rPr lang="zh-CN" altLang="en-US" sz="1800">
                <a:solidFill>
                  <a:srgbClr val="FF0000"/>
                </a:solidFill>
              </a:rPr>
              <a:t>else    $cmd_i ${pkg}</a:t>
            </a:r>
            <a:endParaRPr lang="zh-CN" altLang="en-US" sz="1800">
              <a:solidFill>
                <a:srgbClr val="FF0000"/>
              </a:solidFill>
            </a:endParaRPr>
          </a:p>
          <a:p>
            <a:r>
              <a:rPr lang="zh-CN" altLang="en-US" sz="1800">
                <a:solidFill>
                  <a:srgbClr val="FF0000"/>
                </a:solidFill>
              </a:rPr>
              <a:t>fi</a:t>
            </a:r>
            <a:endParaRPr lang="zh-CN" altLang="en-US" sz="1800">
              <a:solidFill>
                <a:srgbClr val="FF0000"/>
              </a:solidFill>
            </a:endParaRPr>
          </a:p>
          <a:p>
            <a:r>
              <a:rPr lang="zh-CN" altLang="en-US" sz="2000"/>
              <a:t>试写出程序的功能和执行的可能结果。</a:t>
            </a:r>
            <a:endParaRPr lang="zh-CN" altLang="en-US" sz="200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3．综合题</a:t>
            </a:r>
            <a:endParaRPr lang="zh-CN" altLang="en-US"/>
          </a:p>
        </p:txBody>
      </p:sp>
      <p:sp>
        <p:nvSpPr>
          <p:cNvPr id="3" name="内容占位符 2"/>
          <p:cNvSpPr>
            <a:spLocks noGrp="1"/>
          </p:cNvSpPr>
          <p:nvPr>
            <p:ph idx="1"/>
          </p:nvPr>
        </p:nvSpPr>
        <p:spPr>
          <a:xfrm>
            <a:off x="731520" y="1874520"/>
            <a:ext cx="8223885" cy="4114800"/>
          </a:xfrm>
        </p:spPr>
        <p:txBody>
          <a:bodyPr/>
          <a:p>
            <a:r>
              <a:rPr lang="zh-CN" altLang="en-US" sz="2000"/>
              <a:t>（4）在UNIX/Linux系统中，环境变量非常重要，试说明（在字符界面下）：</a:t>
            </a:r>
            <a:endParaRPr lang="zh-CN" altLang="en-US" sz="2000"/>
          </a:p>
          <a:p>
            <a:r>
              <a:rPr lang="zh-CN" altLang="en-US" sz="2000"/>
              <a:t>① PATH变量的作用，如何得到PATH的值？</a:t>
            </a:r>
            <a:endParaRPr lang="zh-CN" altLang="en-US" sz="2000"/>
          </a:p>
          <a:p>
            <a:r>
              <a:rPr lang="zh-CN" altLang="en-US" sz="2000"/>
              <a:t>② 在UNIX/Linux系统超级用户的环境变量PATH中允许包含当前目录吗？</a:t>
            </a:r>
            <a:endParaRPr lang="zh-CN" altLang="en-US" sz="2000"/>
          </a:p>
          <a:p>
            <a:r>
              <a:rPr lang="zh-CN" altLang="en-US" sz="2000"/>
              <a:t>③ 若在超级用户的当前目录内有可执行文件mypro，如何执行它（写出执行时键盘输入的内容）？</a:t>
            </a:r>
            <a:endParaRPr lang="zh-CN" altLang="en-US" sz="2000"/>
          </a:p>
          <a:p>
            <a:r>
              <a:rPr lang="zh-CN" altLang="en-US" sz="2000"/>
              <a:t>④ 如何使用该命令在后台执行（写出执行时键盘输入的内容）？</a:t>
            </a:r>
            <a:endParaRPr lang="zh-CN" altLang="en-US" sz="2000"/>
          </a:p>
          <a:p>
            <a:r>
              <a:rPr lang="zh-CN" altLang="en-US" sz="2000"/>
              <a:t>（5）设计一个shell程序计算n的阶乘。要求：</a:t>
            </a:r>
            <a:endParaRPr lang="zh-CN" altLang="en-US" sz="2000"/>
          </a:p>
          <a:p>
            <a:r>
              <a:rPr lang="zh-CN" altLang="en-US" sz="2000"/>
              <a:t>① 从命令行接收参数n；</a:t>
            </a:r>
            <a:endParaRPr lang="zh-CN" altLang="en-US" sz="2000"/>
          </a:p>
          <a:p>
            <a:r>
              <a:rPr lang="zh-CN" altLang="en-US" sz="2000"/>
              <a:t>② 在程序开始后立即判断n的合法性，即是否有参数，若有是否为正整数，若非法请给出错误提示；</a:t>
            </a:r>
            <a:endParaRPr lang="zh-CN" altLang="en-US" sz="2000"/>
          </a:p>
          <a:p>
            <a:r>
              <a:rPr lang="zh-CN" altLang="en-US" sz="2000"/>
              <a:t>③ 最后输出计算的结果</a:t>
            </a:r>
            <a:endParaRPr lang="zh-CN" altLang="en-US" sz="200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实验11</a:t>
            </a:r>
            <a:endParaRPr lang="zh-CN" altLang="en-US"/>
          </a:p>
        </p:txBody>
      </p:sp>
      <p:sp>
        <p:nvSpPr>
          <p:cNvPr id="3" name="内容占位符 2"/>
          <p:cNvSpPr>
            <a:spLocks noGrp="1"/>
          </p:cNvSpPr>
          <p:nvPr>
            <p:ph idx="1"/>
          </p:nvPr>
        </p:nvSpPr>
        <p:spPr>
          <a:xfrm>
            <a:off x="506095" y="2018030"/>
            <a:ext cx="8449310" cy="4114800"/>
          </a:xfrm>
        </p:spPr>
        <p:txBody>
          <a:bodyPr/>
          <a:p>
            <a:r>
              <a:rPr lang="zh-CN" altLang="en-US" sz="2400"/>
              <a:t>1．sed和awk的使用。</a:t>
            </a:r>
            <a:endParaRPr lang="zh-CN" altLang="en-US" sz="2400"/>
          </a:p>
          <a:p>
            <a:r>
              <a:rPr lang="zh-CN" altLang="en-US" sz="2400"/>
              <a:t>2．shell编程与调试。</a:t>
            </a:r>
            <a:endParaRPr lang="zh-CN" altLang="en-US" sz="2400"/>
          </a:p>
          <a:p>
            <a:r>
              <a:rPr lang="zh-CN" altLang="en-US" sz="2400"/>
              <a:t>3．修改sh03.sh，使之能作为某用户的“登录shell”。可理解为，将修改好的sh03.sh添加到用户.bash_profile(红帽）或.profile(Ubuntu）的最后，并让其在当前shell执行，使得用户：</a:t>
            </a:r>
            <a:endParaRPr lang="zh-CN" altLang="en-US" sz="2400"/>
          </a:p>
          <a:p>
            <a:r>
              <a:rPr lang="zh-CN" altLang="en-US" sz="2400"/>
              <a:t>（1）在字符界面登录成功时直接进入sh03.sh的操作界面；当用户输入0/q/Q退出时，直接回到登录界面。</a:t>
            </a:r>
            <a:endParaRPr lang="zh-CN" altLang="en-US" sz="2400"/>
          </a:p>
          <a:p>
            <a:r>
              <a:rPr lang="zh-CN" altLang="en-US" sz="2400"/>
              <a:t>（2）在图形界面登录时不起作用（也就是说不影响图形界面的使用）。</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p:txBody>
          <a:bodyPr vert="horz" wrap="square" lIns="91440" tIns="45720" rIns="91440" bIns="45720" anchor="b"/>
          <a:p>
            <a:r>
              <a:rPr lang="en-US" altLang="zh-CN" b="1" dirty="0"/>
              <a:t>11.2.4  sed</a:t>
            </a:r>
            <a:r>
              <a:rPr lang="zh-CN" altLang="zh-CN" b="1" dirty="0"/>
              <a:t>示例</a:t>
            </a:r>
            <a:endParaRPr lang="zh-CN" altLang="en-US" dirty="0"/>
          </a:p>
        </p:txBody>
      </p:sp>
      <p:sp>
        <p:nvSpPr>
          <p:cNvPr id="24579" name="内容占位符 2"/>
          <p:cNvSpPr>
            <a:spLocks noGrp="1"/>
          </p:cNvSpPr>
          <p:nvPr>
            <p:ph idx="1"/>
          </p:nvPr>
        </p:nvSpPr>
        <p:spPr>
          <a:xfrm>
            <a:off x="860425" y="2018030"/>
            <a:ext cx="8094980" cy="4114800"/>
          </a:xfrm>
        </p:spPr>
        <p:txBody>
          <a:bodyPr vert="horz" wrap="square" lIns="91440" tIns="45720" rIns="91440" bIns="45720" anchor="t"/>
          <a:p>
            <a:r>
              <a:rPr altLang="zh-CN" sz="2800" dirty="0"/>
              <a:t>(1）将ifile文件中的所有sysman替换成System Manager并输出到ofile</a:t>
            </a:r>
            <a:endParaRPr altLang="zh-CN" sz="2800" dirty="0"/>
          </a:p>
          <a:p>
            <a:pPr lvl="1"/>
            <a:r>
              <a:rPr altLang="zh-CN" sz="2450" dirty="0"/>
              <a:t>$ sed -e 's/sysman/System Manager/g' &lt;ifile &gt;ofile</a:t>
            </a:r>
            <a:endParaRPr altLang="zh-CN" sz="2450" dirty="0"/>
          </a:p>
          <a:p>
            <a:endParaRPr altLang="zh-CN" sz="2800" dirty="0"/>
          </a:p>
          <a:p>
            <a:r>
              <a:rPr altLang="zh-CN" sz="2800" dirty="0"/>
              <a:t>(2）计算件文件ifile的行数</a:t>
            </a:r>
            <a:endParaRPr altLang="zh-CN" sz="2800" dirty="0"/>
          </a:p>
          <a:p>
            <a:pPr lvl="1"/>
            <a:r>
              <a:rPr altLang="zh-CN" sz="2450" dirty="0"/>
              <a:t>$ sed -n '$=' &lt; ifile</a:t>
            </a:r>
            <a:endParaRPr altLang="zh-CN" sz="2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p:txBody>
          <a:bodyPr vert="horz" wrap="square" lIns="91440" tIns="45720" rIns="91440" bIns="45720" anchor="b"/>
          <a:p>
            <a:pPr eaLnBrk="1" hangingPunct="1"/>
            <a:r>
              <a:rPr lang="en-US" altLang="zh-CN" sz="6000" dirty="0">
                <a:solidFill>
                  <a:schemeClr val="tx1"/>
                </a:solidFill>
              </a:rPr>
              <a:t>11.1  </a:t>
            </a:r>
            <a:r>
              <a:rPr lang="zh-CN" altLang="zh-CN" sz="6000" dirty="0">
                <a:solidFill>
                  <a:schemeClr val="tx1"/>
                </a:solidFill>
              </a:rPr>
              <a:t>正则表达式</a:t>
            </a:r>
            <a:endParaRPr lang="zh-CN" altLang="en-US" dirty="0"/>
          </a:p>
        </p:txBody>
      </p:sp>
      <p:sp>
        <p:nvSpPr>
          <p:cNvPr id="5123" name="内容占位符 2"/>
          <p:cNvSpPr>
            <a:spLocks noGrp="1"/>
          </p:cNvSpPr>
          <p:nvPr>
            <p:ph idx="1"/>
          </p:nvPr>
        </p:nvSpPr>
        <p:spPr/>
        <p:txBody>
          <a:bodyPr vert="horz" wrap="square" lIns="91440" tIns="45720" rIns="91440" bIns="45720" anchor="t"/>
          <a:p>
            <a:pPr eaLnBrk="1" hangingPunct="1"/>
            <a:r>
              <a:rPr lang="zh-CN" altLang="zh-CN" dirty="0"/>
              <a:t>正则表达式是由一个或多个字符或元字符组成的串。普通字符包括大、小写字母和数字，而元字符则是具有特殊意义的字符。支持模式搜索的命令一般都支持正则表达式。</a:t>
            </a:r>
            <a:endParaRPr lang="zh-CN" altLang="zh-CN" dirty="0"/>
          </a:p>
          <a:p>
            <a:pPr eaLnBrk="1" hangingPunct="1"/>
            <a:r>
              <a:rPr lang="zh-CN" altLang="zh-CN" dirty="0"/>
              <a:t>正则表达式在不同的系统中的实现可能是不同的。</a:t>
            </a:r>
            <a:endParaRPr lang="zh-CN" altLang="zh-CN" dirty="0"/>
          </a:p>
          <a:p>
            <a:pPr eaLnBrk="1" hangingPunct="1"/>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p:txBody>
          <a:bodyPr vert="horz" wrap="square" lIns="91440" tIns="45720" rIns="91440" bIns="45720" anchor="b"/>
          <a:p>
            <a:r>
              <a:rPr lang="en-US" altLang="zh-CN" b="1" dirty="0"/>
              <a:t>11.2.4  sed</a:t>
            </a:r>
            <a:r>
              <a:rPr lang="zh-CN" altLang="zh-CN" b="1" dirty="0"/>
              <a:t>示例</a:t>
            </a:r>
            <a:r>
              <a:rPr lang="zh-CN" altLang="en-US" b="1" dirty="0"/>
              <a:t>（续）</a:t>
            </a:r>
            <a:endParaRPr lang="zh-CN" altLang="en-US" dirty="0"/>
          </a:p>
        </p:txBody>
      </p:sp>
      <p:sp>
        <p:nvSpPr>
          <p:cNvPr id="25603" name="内容占位符 2"/>
          <p:cNvSpPr>
            <a:spLocks noGrp="1"/>
          </p:cNvSpPr>
          <p:nvPr>
            <p:ph idx="1"/>
          </p:nvPr>
        </p:nvSpPr>
        <p:spPr>
          <a:xfrm>
            <a:off x="861060" y="2018030"/>
            <a:ext cx="8094345" cy="4114800"/>
          </a:xfrm>
        </p:spPr>
        <p:txBody>
          <a:bodyPr vert="horz" wrap="square" lIns="91440" tIns="45720" rIns="91440" bIns="45720" anchor="t"/>
          <a:p>
            <a:r>
              <a:rPr altLang="zh-CN" sz="2400" dirty="0"/>
              <a:t>(3）删除文件ifile中的空行，并将其他的内容输出到ofile</a:t>
            </a:r>
            <a:endParaRPr altLang="zh-CN" sz="2400" dirty="0"/>
          </a:p>
          <a:p>
            <a:r>
              <a:rPr altLang="zh-CN" sz="2400" dirty="0"/>
              <a:t>$ sed '</a:t>
            </a:r>
            <a:endParaRPr altLang="zh-CN" sz="2400" dirty="0"/>
          </a:p>
          <a:p>
            <a:r>
              <a:rPr altLang="zh-CN" sz="2400" dirty="0"/>
              <a:t>  /^$/d</a:t>
            </a:r>
            <a:endParaRPr altLang="zh-CN" sz="2400" dirty="0"/>
          </a:p>
          <a:p>
            <a:r>
              <a:rPr altLang="zh-CN" sz="2400" dirty="0"/>
              <a:t>  /^[:space:]*$/d</a:t>
            </a:r>
            <a:endParaRPr altLang="zh-CN" sz="2400" dirty="0"/>
          </a:p>
          <a:p>
            <a:r>
              <a:rPr altLang="zh-CN" sz="2400" dirty="0"/>
              <a:t>  ' &lt;ifile &gt;ofile</a:t>
            </a:r>
            <a:endParaRPr altLang="zh-CN" sz="2400" dirty="0"/>
          </a:p>
          <a:p>
            <a:r>
              <a:rPr altLang="zh-CN" sz="2400" dirty="0"/>
              <a:t>##也可写为：</a:t>
            </a:r>
            <a:endParaRPr altLang="zh-CN" sz="2400" dirty="0"/>
          </a:p>
          <a:p>
            <a:pPr lvl="1"/>
            <a:r>
              <a:rPr altLang="zh-CN" sz="2100" dirty="0"/>
              <a:t>$ sed '/^$/d; /^[[:space:]]*$/d' &lt;ifile &gt;ofile  #或</a:t>
            </a:r>
            <a:endParaRPr altLang="zh-CN" sz="2100" dirty="0"/>
          </a:p>
          <a:p>
            <a:pPr lvl="1"/>
            <a:r>
              <a:rPr altLang="zh-CN" sz="2100" dirty="0"/>
              <a:t>$ sed '/^$/d; /^[[:blank:]]*$/d' &lt;ifile &gt;ofile</a:t>
            </a:r>
            <a:endParaRPr altLang="zh-CN" sz="2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p:txBody>
          <a:bodyPr vert="horz" wrap="square" lIns="91440" tIns="45720" rIns="91440" bIns="45720" anchor="b"/>
          <a:p>
            <a:r>
              <a:rPr lang="en-US" altLang="zh-CN" b="1" dirty="0"/>
              <a:t>11.2.4  sed</a:t>
            </a:r>
            <a:r>
              <a:rPr lang="zh-CN" altLang="zh-CN" b="1" dirty="0"/>
              <a:t>示例</a:t>
            </a:r>
            <a:r>
              <a:rPr lang="zh-CN" altLang="en-US" b="1" dirty="0"/>
              <a:t>（续）</a:t>
            </a:r>
            <a:endParaRPr lang="zh-CN" altLang="en-US" dirty="0"/>
          </a:p>
        </p:txBody>
      </p:sp>
      <p:sp>
        <p:nvSpPr>
          <p:cNvPr id="26627" name="内容占位符 2"/>
          <p:cNvSpPr>
            <a:spLocks noGrp="1"/>
          </p:cNvSpPr>
          <p:nvPr>
            <p:ph idx="1"/>
          </p:nvPr>
        </p:nvSpPr>
        <p:spPr>
          <a:xfrm>
            <a:off x="816610" y="2018030"/>
            <a:ext cx="8138795" cy="4114800"/>
          </a:xfrm>
        </p:spPr>
        <p:txBody>
          <a:bodyPr vert="horz" wrap="square" lIns="91440" tIns="45720" rIns="91440" bIns="45720" anchor="t"/>
          <a:p>
            <a:r>
              <a:rPr altLang="zh-CN" sz="2400" dirty="0"/>
              <a:t>(4）显示ifile文件中的所有注释行/非注释行</a:t>
            </a:r>
            <a:endParaRPr altLang="zh-CN" sz="2400" dirty="0"/>
          </a:p>
          <a:p>
            <a:r>
              <a:rPr altLang="zh-CN" sz="2400" dirty="0"/>
              <a:t>$ sed -e '/^[[:space:]]*#/!d' &lt; ifile 	#显示注释行。参见不执行某命令!func</a:t>
            </a:r>
            <a:endParaRPr altLang="zh-CN" sz="2400" dirty="0"/>
          </a:p>
          <a:p>
            <a:r>
              <a:rPr altLang="zh-CN" sz="2400" dirty="0"/>
              <a:t>$ sed -e '/^[[:space:]]*#/d' &lt; ifile 	#显示非注释行</a:t>
            </a:r>
            <a:endParaRPr altLang="zh-CN" sz="2400" dirty="0"/>
          </a:p>
          <a:p>
            <a:r>
              <a:rPr altLang="zh-CN" sz="2400" dirty="0"/>
              <a:t>(5）报告系统中所有(非）root用户的活动</a:t>
            </a:r>
            <a:endParaRPr altLang="zh-CN" sz="2400" dirty="0"/>
          </a:p>
          <a:p>
            <a:r>
              <a:rPr altLang="zh-CN" sz="2400" dirty="0"/>
              <a:t>$ ps -ef | sed -e '/^[[:space:]]*root/!d' #显示系统中root用户进程</a:t>
            </a:r>
            <a:endParaRPr altLang="zh-CN" sz="2400" dirty="0"/>
          </a:p>
          <a:p>
            <a:r>
              <a:rPr altLang="zh-CN" sz="2400" dirty="0"/>
              <a:t>$ ps -ef | sed -e '/^[[:blank:]]*root/d'  #显示系统中的非root用户进程</a:t>
            </a:r>
            <a:endParaRPr altLang="zh-C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p:txBody>
          <a:bodyPr vert="horz" wrap="square" lIns="91440" tIns="45720" rIns="91440" bIns="45720" anchor="b"/>
          <a:p>
            <a:r>
              <a:rPr lang="en-US" altLang="zh-CN" b="1" dirty="0"/>
              <a:t>11.2.4  sed</a:t>
            </a:r>
            <a:r>
              <a:rPr lang="zh-CN" altLang="zh-CN" b="1" dirty="0"/>
              <a:t>示例</a:t>
            </a:r>
            <a:r>
              <a:rPr lang="zh-CN" altLang="en-US" b="1" dirty="0"/>
              <a:t>（续）</a:t>
            </a:r>
            <a:endParaRPr lang="zh-CN" altLang="en-US" dirty="0"/>
          </a:p>
        </p:txBody>
      </p:sp>
      <p:sp>
        <p:nvSpPr>
          <p:cNvPr id="27651" name="内容占位符 2"/>
          <p:cNvSpPr>
            <a:spLocks noGrp="1"/>
          </p:cNvSpPr>
          <p:nvPr>
            <p:ph idx="1"/>
          </p:nvPr>
        </p:nvSpPr>
        <p:spPr/>
        <p:txBody>
          <a:bodyPr vert="horz" wrap="square" lIns="91440" tIns="45720" rIns="91440" bIns="45720" anchor="t"/>
          <a:p>
            <a:r>
              <a:rPr lang="zh-CN" altLang="zh-CN" sz="2400" dirty="0"/>
              <a:t>（</a:t>
            </a:r>
            <a:r>
              <a:rPr lang="en-US" altLang="zh-CN" sz="2400" dirty="0"/>
              <a:t>6</a:t>
            </a:r>
            <a:r>
              <a:rPr lang="zh-CN" altLang="zh-CN" sz="2400" dirty="0"/>
              <a:t>）去除一个文本文件的所有行首和行末的白空格。（</a:t>
            </a:r>
            <a:r>
              <a:rPr lang="en-US" altLang="zh-CN" sz="2400" dirty="0"/>
              <a:t>_</a:t>
            </a:r>
            <a:r>
              <a:rPr lang="zh-CN" altLang="zh-CN" sz="2400" dirty="0"/>
              <a:t>为空格，为可视而设）：</a:t>
            </a:r>
            <a:endParaRPr lang="zh-CN" altLang="zh-CN" sz="2400" dirty="0"/>
          </a:p>
          <a:p>
            <a:endParaRPr lang="zh-CN" altLang="zh-CN" sz="2400" dirty="0"/>
          </a:p>
          <a:p>
            <a:endParaRPr lang="zh-CN" altLang="zh-CN" sz="2400" dirty="0"/>
          </a:p>
          <a:p>
            <a:endParaRPr lang="zh-CN" altLang="zh-CN" sz="2400" dirty="0"/>
          </a:p>
          <a:p>
            <a:endParaRPr lang="zh-CN" altLang="zh-CN" sz="2400" dirty="0"/>
          </a:p>
          <a:p>
            <a:r>
              <a:rPr lang="zh-CN" altLang="zh-CN" sz="2400" dirty="0"/>
              <a:t>如果认为内容较多，可以将其存入脚本文件，如</a:t>
            </a:r>
            <a:r>
              <a:rPr lang="de-DE" altLang="zh-CN" sz="2400" dirty="0"/>
              <a:t>efile.sed</a:t>
            </a:r>
            <a:r>
              <a:rPr lang="zh-CN" altLang="zh-CN" sz="2400" dirty="0"/>
              <a:t>中，此时的执行方法为：</a:t>
            </a:r>
            <a:endParaRPr lang="zh-CN" altLang="zh-CN" sz="2400" dirty="0"/>
          </a:p>
          <a:p>
            <a:r>
              <a:rPr lang="en-US" altLang="zh-CN" sz="2400" dirty="0"/>
              <a:t>$ sed -f efile.sed &lt; ifile &gt; ofile</a:t>
            </a:r>
            <a:endParaRPr lang="zh-CN" altLang="zh-CN" sz="2400" dirty="0"/>
          </a:p>
        </p:txBody>
      </p:sp>
      <p:graphicFrame>
        <p:nvGraphicFramePr>
          <p:cNvPr id="3" name="表格 2"/>
          <p:cNvGraphicFramePr/>
          <p:nvPr/>
        </p:nvGraphicFramePr>
        <p:xfrm>
          <a:off x="1151255" y="2994025"/>
          <a:ext cx="7251700" cy="1280160"/>
        </p:xfrm>
        <a:graphic>
          <a:graphicData uri="http://schemas.openxmlformats.org/drawingml/2006/table">
            <a:tbl>
              <a:tblPr firstRow="1" bandRow="1">
                <a:tableStyleId>{5940675A-B579-460E-94D1-54222C63F5DA}</a:tableStyleId>
              </a:tblPr>
              <a:tblGrid>
                <a:gridCol w="3621405"/>
                <a:gridCol w="3630295"/>
              </a:tblGrid>
              <a:tr h="1280160">
                <a:tc>
                  <a:txBody>
                    <a:bodyPr/>
                    <a:p>
                      <a:pPr indent="269875">
                        <a:buNone/>
                      </a:pPr>
                      <a:r>
                        <a:rPr lang="en-US" sz="2800" b="0">
                          <a:latin typeface="Times New Roman" panose="02020603050405020304" pitchFamily="18" charset="0"/>
                          <a:cs typeface="Times New Roman" panose="02020603050405020304" pitchFamily="18" charset="0"/>
                        </a:rPr>
                        <a:t>y/\t/_/</a:t>
                      </a:r>
                      <a:endParaRPr lang="en-US" sz="2800" b="0">
                        <a:latin typeface="Times New Roman" panose="02020603050405020304" pitchFamily="18" charset="0"/>
                        <a:cs typeface="Times New Roman" panose="02020603050405020304" pitchFamily="18" charset="0"/>
                      </a:endParaRPr>
                    </a:p>
                    <a:p>
                      <a:pPr indent="269875">
                        <a:buNone/>
                      </a:pPr>
                      <a:r>
                        <a:rPr lang="en-US" sz="2800" b="0">
                          <a:latin typeface="Times New Roman" panose="02020603050405020304" pitchFamily="18" charset="0"/>
                          <a:cs typeface="Times New Roman" panose="02020603050405020304" pitchFamily="18" charset="0"/>
                        </a:rPr>
                        <a:t>s/^_*//</a:t>
                      </a:r>
                      <a:endParaRPr lang="en-US" sz="2800" b="0">
                        <a:latin typeface="Times New Roman" panose="02020603050405020304" pitchFamily="18" charset="0"/>
                        <a:cs typeface="Times New Roman" panose="02020603050405020304" pitchFamily="18" charset="0"/>
                      </a:endParaRPr>
                    </a:p>
                    <a:p>
                      <a:pPr indent="269875">
                        <a:buNone/>
                      </a:pPr>
                      <a:r>
                        <a:rPr lang="en-US" sz="2800" b="0">
                          <a:latin typeface="Times New Roman" panose="02020603050405020304" pitchFamily="18" charset="0"/>
                          <a:cs typeface="Times New Roman" panose="02020603050405020304" pitchFamily="18" charset="0"/>
                        </a:rPr>
                        <a:t>s/_*$/</a:t>
                      </a:r>
                      <a:r>
                        <a:rPr lang="en-US" sz="2800" b="0">
                          <a:latin typeface="宋体" panose="02010600030101010101" pitchFamily="2" charset="-122"/>
                          <a:ea typeface="宋体" panose="02010600030101010101" pitchFamily="2" charset="-122"/>
                          <a:cs typeface="宋体" panose="02010600030101010101" pitchFamily="2" charset="-122"/>
                        </a:rPr>
                        <a:t>/</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a:buNone/>
                      </a:pPr>
                      <a:r>
                        <a:rPr lang="en-US" sz="2800" b="0">
                          <a:latin typeface="Times New Roman" panose="02020603050405020304" pitchFamily="18" charset="0"/>
                          <a:cs typeface="Times New Roman" panose="02020603050405020304" pitchFamily="18" charset="0"/>
                        </a:rPr>
                        <a:t>y/\t/</a:t>
                      </a:r>
                      <a:r>
                        <a:rPr lang="en-US" sz="2800" b="0">
                          <a:latin typeface="宋体" panose="02010600030101010101" pitchFamily="2" charset="-122"/>
                          <a:ea typeface="宋体" panose="02010600030101010101" pitchFamily="2" charset="-122"/>
                          <a:cs typeface="宋体" panose="02010600030101010101" pitchFamily="2" charset="-122"/>
                        </a:rPr>
                        <a:t> </a:t>
                      </a:r>
                      <a:r>
                        <a:rPr lang="en-US" sz="2800" b="0">
                          <a:latin typeface="Times New Roman" panose="02020603050405020304" pitchFamily="18" charset="0"/>
                          <a:cs typeface="Times New Roman" panose="02020603050405020304" pitchFamily="18" charset="0"/>
                        </a:rPr>
                        <a:t>/</a:t>
                      </a:r>
                      <a:endParaRPr lang="en-US" sz="2800" b="0">
                        <a:latin typeface="Times New Roman" panose="02020603050405020304" pitchFamily="18" charset="0"/>
                        <a:cs typeface="Times New Roman" panose="02020603050405020304" pitchFamily="18" charset="0"/>
                      </a:endParaRPr>
                    </a:p>
                    <a:p>
                      <a:pPr indent="269875">
                        <a:buNone/>
                      </a:pPr>
                      <a:r>
                        <a:rPr lang="en-US" sz="2800" b="0">
                          <a:latin typeface="Times New Roman" panose="02020603050405020304" pitchFamily="18" charset="0"/>
                          <a:cs typeface="Times New Roman" panose="02020603050405020304" pitchFamily="18" charset="0"/>
                        </a:rPr>
                        <a:t>s/^</a:t>
                      </a:r>
                      <a:r>
                        <a:rPr lang="en-US" sz="2800" b="0">
                          <a:latin typeface="宋体" panose="02010600030101010101" pitchFamily="2" charset="-122"/>
                          <a:ea typeface="宋体" panose="02010600030101010101" pitchFamily="2" charset="-122"/>
                          <a:cs typeface="宋体" panose="02010600030101010101" pitchFamily="2" charset="-122"/>
                        </a:rPr>
                        <a:t> </a:t>
                      </a:r>
                      <a:r>
                        <a:rPr lang="en-US" sz="2800" b="0">
                          <a:latin typeface="Times New Roman" panose="02020603050405020304" pitchFamily="18" charset="0"/>
                          <a:cs typeface="Times New Roman" panose="02020603050405020304" pitchFamily="18" charset="0"/>
                        </a:rPr>
                        <a:t>*//</a:t>
                      </a:r>
                      <a:endParaRPr lang="en-US" sz="2800" b="0">
                        <a:latin typeface="Times New Roman" panose="02020603050405020304" pitchFamily="18" charset="0"/>
                        <a:cs typeface="Times New Roman" panose="02020603050405020304" pitchFamily="18" charset="0"/>
                      </a:endParaRPr>
                    </a:p>
                    <a:p>
                      <a:pPr indent="269875">
                        <a:buNone/>
                      </a:pPr>
                      <a:r>
                        <a:rPr lang="en-US" sz="2800" b="0">
                          <a:latin typeface="Times New Roman" panose="02020603050405020304" pitchFamily="18" charset="0"/>
                          <a:cs typeface="Times New Roman" panose="02020603050405020304" pitchFamily="18" charset="0"/>
                        </a:rPr>
                        <a:t>s/</a:t>
                      </a:r>
                      <a:r>
                        <a:rPr lang="en-US" sz="2800" b="0">
                          <a:latin typeface="宋体" panose="02010600030101010101" pitchFamily="2" charset="-122"/>
                          <a:ea typeface="宋体" panose="02010600030101010101" pitchFamily="2" charset="-122"/>
                          <a:cs typeface="宋体" panose="02010600030101010101" pitchFamily="2" charset="-122"/>
                        </a:rPr>
                        <a:t> </a:t>
                      </a:r>
                      <a:r>
                        <a:rPr lang="en-US" sz="2800" b="0">
                          <a:latin typeface="Times New Roman" panose="02020603050405020304" pitchFamily="18" charset="0"/>
                          <a:cs typeface="Times New Roman" panose="02020603050405020304" pitchFamily="18" charset="0"/>
                        </a:rPr>
                        <a:t>*$//</a:t>
                      </a:r>
                      <a:endParaRPr lang="en-US" altLang="en-US" sz="2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p:txBody>
          <a:bodyPr vert="horz" wrap="square" lIns="91440" tIns="45720" rIns="91440" bIns="45720" anchor="b"/>
          <a:p>
            <a:r>
              <a:rPr lang="en-US" altLang="zh-CN" dirty="0"/>
              <a:t>sed</a:t>
            </a:r>
            <a:r>
              <a:rPr lang="zh-CN" altLang="en-US" dirty="0"/>
              <a:t>脚本文件及执行</a:t>
            </a:r>
            <a:endParaRPr lang="zh-CN" altLang="en-US" dirty="0"/>
          </a:p>
        </p:txBody>
      </p:sp>
      <p:sp>
        <p:nvSpPr>
          <p:cNvPr id="28675" name="内容占位符 2"/>
          <p:cNvSpPr>
            <a:spLocks noGrp="1"/>
          </p:cNvSpPr>
          <p:nvPr>
            <p:ph idx="1"/>
          </p:nvPr>
        </p:nvSpPr>
        <p:spPr>
          <a:xfrm>
            <a:off x="787400" y="2018030"/>
            <a:ext cx="8168005" cy="4114800"/>
          </a:xfrm>
        </p:spPr>
        <p:txBody>
          <a:bodyPr vert="horz" wrap="square" lIns="91440" tIns="45720" rIns="91440" bIns="45720" anchor="t"/>
          <a:p>
            <a:r>
              <a:rPr lang="en-US" altLang="zh-CN" sz="2800" dirty="0"/>
              <a:t>sed</a:t>
            </a:r>
            <a:r>
              <a:rPr lang="zh-CN" altLang="en-US" sz="2800" dirty="0"/>
              <a:t>脚本文件，除了通过</a:t>
            </a:r>
            <a:r>
              <a:rPr lang="en-US" altLang="zh-CN" sz="2800" dirty="0"/>
              <a:t>sed -f</a:t>
            </a:r>
            <a:r>
              <a:rPr lang="zh-CN" altLang="en-US" sz="2800" dirty="0"/>
              <a:t>执行外，还可</a:t>
            </a:r>
            <a:r>
              <a:rPr lang="zh-CN" altLang="zh-CN" sz="2800" dirty="0"/>
              <a:t>在</a:t>
            </a:r>
            <a:r>
              <a:rPr lang="zh-CN" altLang="en-US" sz="2800" dirty="0"/>
              <a:t>脚本</a:t>
            </a:r>
            <a:r>
              <a:rPr lang="zh-CN" altLang="zh-CN" sz="2800" dirty="0"/>
              <a:t>文件的</a:t>
            </a:r>
            <a:r>
              <a:rPr lang="zh-CN" altLang="en-US" sz="2800" dirty="0"/>
              <a:t>最前</a:t>
            </a:r>
            <a:r>
              <a:rPr lang="zh-CN" altLang="zh-CN" sz="2800" dirty="0"/>
              <a:t>为其增加一“标识”行：</a:t>
            </a:r>
            <a:endParaRPr lang="zh-CN" altLang="zh-CN" sz="2800" dirty="0"/>
          </a:p>
          <a:p>
            <a:r>
              <a:rPr lang="en-US" altLang="zh-CN" sz="2800" dirty="0"/>
              <a:t> #!/bin/sed -f</a:t>
            </a:r>
            <a:endParaRPr lang="zh-CN" altLang="zh-CN" sz="2800" dirty="0"/>
          </a:p>
          <a:p>
            <a:r>
              <a:rPr lang="en-US" altLang="zh-CN" sz="2800" dirty="0"/>
              <a:t> </a:t>
            </a:r>
            <a:r>
              <a:rPr lang="zh-CN" altLang="en-US" sz="2800" dirty="0"/>
              <a:t>之后，</a:t>
            </a:r>
            <a:r>
              <a:rPr lang="zh-CN" altLang="zh-CN" sz="2800" dirty="0"/>
              <a:t>则可以在为其添加执行权后直接执行之。操作过程如下：</a:t>
            </a:r>
            <a:endParaRPr lang="zh-CN" altLang="zh-CN" sz="2800" dirty="0"/>
          </a:p>
          <a:p>
            <a:r>
              <a:rPr lang="en-US" altLang="zh-CN" sz="2800" dirty="0"/>
              <a:t>$ chmod +x efile.sed</a:t>
            </a:r>
            <a:endParaRPr lang="zh-CN" altLang="zh-CN" sz="2800" dirty="0"/>
          </a:p>
          <a:p>
            <a:r>
              <a:rPr lang="en-US" altLang="zh-CN" sz="2800" dirty="0"/>
              <a:t>$ ./efile.sed &lt; ifile &gt; ofile</a:t>
            </a:r>
            <a:endParaRPr lang="zh-CN" altLang="zh-CN" sz="2800" dirty="0"/>
          </a:p>
          <a:p>
            <a:r>
              <a:rPr lang="zh-CN" altLang="en-US" sz="2800" dirty="0"/>
              <a:t>若用命令“</a:t>
            </a:r>
            <a:r>
              <a:rPr lang="en-US" altLang="zh-CN" sz="2800" dirty="0"/>
              <a:t>file efile.sed</a:t>
            </a:r>
            <a:r>
              <a:rPr lang="zh-CN" altLang="en-US" sz="2800" dirty="0"/>
              <a:t>”，将可看到该脚本文件的新类型。</a:t>
            </a:r>
            <a:endParaRPr lang="zh-CN" altLang="en-US" sz="2800" dirty="0"/>
          </a:p>
        </p:txBody>
      </p:sp>
      <p:graphicFrame>
        <p:nvGraphicFramePr>
          <p:cNvPr id="2" name="表格 1"/>
          <p:cNvGraphicFramePr/>
          <p:nvPr/>
        </p:nvGraphicFramePr>
        <p:xfrm>
          <a:off x="6261735" y="119380"/>
          <a:ext cx="2647950" cy="1675765"/>
        </p:xfrm>
        <a:graphic>
          <a:graphicData uri="http://schemas.openxmlformats.org/drawingml/2006/table">
            <a:tbl>
              <a:tblPr firstRow="1" bandRow="1">
                <a:tableStyleId>{5940675A-B579-460E-94D1-54222C63F5DA}</a:tableStyleId>
              </a:tblPr>
              <a:tblGrid>
                <a:gridCol w="2647950"/>
              </a:tblGrid>
              <a:tr h="1675765">
                <a:tc>
                  <a:txBody>
                    <a:bodyPr/>
                    <a:p>
                      <a:pPr indent="269875">
                        <a:buNone/>
                      </a:pPr>
                      <a:r>
                        <a:rPr lang="en-US" sz="2400" b="0">
                          <a:latin typeface="Times New Roman" panose="02020603050405020304" pitchFamily="18" charset="0"/>
                          <a:ea typeface="宋体" panose="02010600030101010101" pitchFamily="2" charset="-122"/>
                          <a:cs typeface="Times New Roman" panose="02020603050405020304" pitchFamily="18" charset="0"/>
                        </a:rPr>
                        <a:t>#!/bin/sed -f</a:t>
                      </a:r>
                      <a:endParaRPr lang="en-US" sz="2400" b="0">
                        <a:latin typeface="Times New Roman" panose="02020603050405020304" pitchFamily="18" charset="0"/>
                        <a:ea typeface="宋体" panose="02010600030101010101" pitchFamily="2" charset="-122"/>
                        <a:cs typeface="Times New Roman" panose="02020603050405020304" pitchFamily="18" charset="0"/>
                      </a:endParaRPr>
                    </a:p>
                    <a:p>
                      <a:pPr indent="269875">
                        <a:buNone/>
                      </a:pPr>
                      <a:r>
                        <a:rPr lang="en-US" sz="2400" b="0">
                          <a:latin typeface="Times New Roman" panose="02020603050405020304" pitchFamily="18" charset="0"/>
                          <a:ea typeface="宋体" panose="02010600030101010101" pitchFamily="2" charset="-122"/>
                          <a:cs typeface="Times New Roman" panose="02020603050405020304" pitchFamily="18" charset="0"/>
                        </a:rPr>
                        <a:t>y/\t/ /</a:t>
                      </a:r>
                      <a:endParaRPr lang="en-US" sz="2400" b="0">
                        <a:latin typeface="Times New Roman" panose="02020603050405020304" pitchFamily="18" charset="0"/>
                        <a:ea typeface="宋体" panose="02010600030101010101" pitchFamily="2" charset="-122"/>
                        <a:cs typeface="Times New Roman" panose="02020603050405020304" pitchFamily="18" charset="0"/>
                      </a:endParaRPr>
                    </a:p>
                    <a:p>
                      <a:pPr indent="269875">
                        <a:buNone/>
                      </a:pPr>
                      <a:r>
                        <a:rPr lang="en-US" sz="2400" b="0">
                          <a:latin typeface="Times New Roman" panose="02020603050405020304" pitchFamily="18" charset="0"/>
                          <a:ea typeface="宋体" panose="02010600030101010101" pitchFamily="2" charset="-122"/>
                          <a:cs typeface="Times New Roman" panose="02020603050405020304" pitchFamily="18" charset="0"/>
                        </a:rPr>
                        <a:t>s/^ *//</a:t>
                      </a:r>
                      <a:endParaRPr lang="en-US" sz="2400" b="0">
                        <a:latin typeface="Times New Roman" panose="02020603050405020304" pitchFamily="18" charset="0"/>
                        <a:ea typeface="宋体" panose="02010600030101010101" pitchFamily="2" charset="-122"/>
                        <a:cs typeface="Times New Roman" panose="02020603050405020304" pitchFamily="18" charset="0"/>
                      </a:endParaRPr>
                    </a:p>
                    <a:p>
                      <a:pPr indent="269875">
                        <a:buNone/>
                      </a:pPr>
                      <a:r>
                        <a:rPr lang="en-US" sz="2400" b="0">
                          <a:latin typeface="Times New Roman" panose="02020603050405020304" pitchFamily="18" charset="0"/>
                          <a:ea typeface="宋体" panose="02010600030101010101" pitchFamily="2" charset="-122"/>
                          <a:cs typeface="Times New Roman" panose="02020603050405020304" pitchFamily="18" charset="0"/>
                        </a:rPr>
                        <a:t>s/ *$//</a:t>
                      </a:r>
                      <a:endParaRPr lang="en-US" altLang="en-US" sz="2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p:txBody>
          <a:bodyPr vert="horz" wrap="square" lIns="91440" tIns="45720" rIns="91440" bIns="45720" anchor="b"/>
          <a:p>
            <a:r>
              <a:rPr lang="zh-CN" altLang="en-US" dirty="0"/>
              <a:t>11.3  模式搜索与处理（awk）</a:t>
            </a:r>
            <a:endParaRPr lang="zh-CN" altLang="en-US" dirty="0"/>
          </a:p>
        </p:txBody>
      </p:sp>
      <p:sp>
        <p:nvSpPr>
          <p:cNvPr id="29699" name="内容占位符 2"/>
          <p:cNvSpPr>
            <a:spLocks noGrp="1"/>
          </p:cNvSpPr>
          <p:nvPr>
            <p:ph idx="1"/>
          </p:nvPr>
        </p:nvSpPr>
        <p:spPr>
          <a:xfrm>
            <a:off x="655320" y="2018030"/>
            <a:ext cx="8300085" cy="4114800"/>
          </a:xfrm>
        </p:spPr>
        <p:txBody>
          <a:bodyPr vert="horz" wrap="square" lIns="91440" tIns="45720" rIns="91440" bIns="45720" anchor="t"/>
          <a:p>
            <a:pPr eaLnBrk="1" latinLnBrk="0" hangingPunct="1">
              <a:spcBef>
                <a:spcPts val="0"/>
              </a:spcBef>
            </a:pPr>
            <a:r>
              <a:rPr lang="zh-CN" altLang="en-US" dirty="0"/>
              <a:t>awk是一个用于模式搜索和处理的编程语言。它最早的设计目的是针对报表生成的一种小巧且具表达力的语言，因此awk对于格式化结构的文件特别有效，其用法为：</a:t>
            </a:r>
            <a:endParaRPr lang="zh-CN" altLang="en-US" dirty="0"/>
          </a:p>
          <a:p>
            <a:pPr eaLnBrk="1" latinLnBrk="0" hangingPunct="1">
              <a:spcBef>
                <a:spcPts val="0"/>
              </a:spcBef>
            </a:pPr>
            <a:r>
              <a:rPr lang="zh-CN" altLang="en-US" dirty="0"/>
              <a:t>awk [options] -f progfile [--] file …</a:t>
            </a:r>
            <a:endParaRPr lang="zh-CN" altLang="en-US" dirty="0"/>
          </a:p>
          <a:p>
            <a:pPr eaLnBrk="1" latinLnBrk="0" hangingPunct="1">
              <a:spcBef>
                <a:spcPts val="0"/>
              </a:spcBef>
            </a:pPr>
            <a:r>
              <a:rPr lang="zh-CN" altLang="en-US" dirty="0"/>
              <a:t>awk [options] [--] program file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p:txBody>
          <a:bodyPr vert="horz" wrap="square" lIns="91440" tIns="45720" rIns="91440" bIns="45720" anchor="b"/>
          <a:p>
            <a:r>
              <a:rPr lang="zh-CN" altLang="en-US" dirty="0"/>
              <a:t>11.3.2  参数说明</a:t>
            </a:r>
            <a:endParaRPr lang="zh-CN" altLang="en-US" dirty="0"/>
          </a:p>
        </p:txBody>
      </p:sp>
      <p:sp>
        <p:nvSpPr>
          <p:cNvPr id="30723" name="内容占位符 2"/>
          <p:cNvSpPr>
            <a:spLocks noGrp="1"/>
          </p:cNvSpPr>
          <p:nvPr>
            <p:ph idx="1"/>
          </p:nvPr>
        </p:nvSpPr>
        <p:spPr/>
        <p:txBody>
          <a:bodyPr vert="horz" wrap="square" lIns="91440" tIns="45720" rIns="91440" bIns="45720" anchor="t"/>
          <a:p>
            <a:endParaRPr lang="zh-CN" altLang="en-US" dirty="0"/>
          </a:p>
        </p:txBody>
      </p:sp>
      <p:graphicFrame>
        <p:nvGraphicFramePr>
          <p:cNvPr id="2" name="表格 1"/>
          <p:cNvGraphicFramePr/>
          <p:nvPr>
            <p:custDataLst>
              <p:tags r:id="rId1"/>
            </p:custDataLst>
          </p:nvPr>
        </p:nvGraphicFramePr>
        <p:xfrm>
          <a:off x="725170" y="2017395"/>
          <a:ext cx="7870190" cy="3499485"/>
        </p:xfrm>
        <a:graphic>
          <a:graphicData uri="http://schemas.openxmlformats.org/drawingml/2006/table">
            <a:tbl>
              <a:tblPr firstRow="1" bandRow="1">
                <a:tableStyleId>{5940675A-B579-460E-94D1-54222C63F5DA}</a:tableStyleId>
              </a:tblPr>
              <a:tblGrid>
                <a:gridCol w="1981835"/>
                <a:gridCol w="5888355"/>
              </a:tblGrid>
              <a:tr h="686435">
                <a:tc>
                  <a:txBody>
                    <a:bodyPr/>
                    <a:p>
                      <a:pPr indent="269875" algn="ctr">
                        <a:buNone/>
                      </a:pPr>
                      <a:r>
                        <a:rPr lang="en-US" sz="2400" b="0">
                          <a:latin typeface="宋体" panose="02010600030101010101" pitchFamily="2" charset="-122"/>
                          <a:ea typeface="宋体" panose="02010600030101010101" pitchFamily="2" charset="-122"/>
                          <a:cs typeface="宋体" panose="02010600030101010101" pitchFamily="2" charset="-122"/>
                        </a:rPr>
                        <a:t>参</a:t>
                      </a:r>
                      <a:r>
                        <a:rPr lang="en-US" sz="2400" b="0">
                          <a:latin typeface="Times New Roman" panose="02020603050405020304" pitchFamily="18" charset="0"/>
                          <a:cs typeface="Times New Roman" panose="02020603050405020304" pitchFamily="18" charset="0"/>
                        </a:rPr>
                        <a:t>    </a:t>
                      </a:r>
                      <a:r>
                        <a:rPr lang="en-US" sz="2400" b="0">
                          <a:latin typeface="宋体" panose="02010600030101010101" pitchFamily="2" charset="-122"/>
                          <a:ea typeface="宋体" panose="02010600030101010101" pitchFamily="2" charset="-122"/>
                          <a:cs typeface="宋体" panose="02010600030101010101" pitchFamily="2" charset="-122"/>
                        </a:rPr>
                        <a:t>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algn="ctr">
                        <a:buNone/>
                      </a:pPr>
                      <a:r>
                        <a:rPr lang="en-US" sz="2400" b="0">
                          <a:latin typeface="宋体" panose="02010600030101010101" pitchFamily="2" charset="-122"/>
                          <a:ea typeface="宋体" panose="02010600030101010101" pitchFamily="2" charset="-122"/>
                          <a:cs typeface="宋体" panose="02010600030101010101" pitchFamily="2" charset="-122"/>
                        </a:rPr>
                        <a:t>描</a:t>
                      </a:r>
                      <a:r>
                        <a:rPr lang="en-US" sz="2400" b="0">
                          <a:latin typeface="Times New Roman" panose="02020603050405020304" pitchFamily="18" charset="0"/>
                          <a:cs typeface="Times New Roman" panose="02020603050405020304" pitchFamily="18" charset="0"/>
                        </a:rPr>
                        <a:t>    </a:t>
                      </a:r>
                      <a:r>
                        <a:rPr lang="en-US" sz="2400" b="0">
                          <a:latin typeface="宋体" panose="02010600030101010101" pitchFamily="2" charset="-122"/>
                          <a:ea typeface="宋体" panose="02010600030101010101" pitchFamily="2" charset="-122"/>
                          <a:cs typeface="宋体" panose="02010600030101010101" pitchFamily="2" charset="-122"/>
                        </a:rPr>
                        <a:t>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5165">
                <a:tc>
                  <a:txBody>
                    <a:bodyPr/>
                    <a:p>
                      <a:pPr indent="269875" algn="l">
                        <a:buClrTx/>
                        <a:buSzTx/>
                        <a:buFontTx/>
                        <a:buNone/>
                      </a:pPr>
                      <a:r>
                        <a:rPr lang="en-US" sz="2400" b="0">
                          <a:latin typeface="Times New Roman" panose="02020603050405020304" pitchFamily="18" charset="0"/>
                          <a:ea typeface="宋体" panose="02010600030101010101" pitchFamily="2" charset="-122"/>
                          <a:cs typeface="Times New Roman" panose="02020603050405020304" pitchFamily="18" charset="0"/>
                        </a:rPr>
                        <a:t>-f progfile</a:t>
                      </a:r>
                      <a:endParaRPr lang="en-US" sz="2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a:buNone/>
                      </a:pPr>
                      <a:r>
                        <a:rPr lang="en-US" sz="2400" b="0">
                          <a:latin typeface="宋体" panose="02010600030101010101" pitchFamily="2" charset="-122"/>
                          <a:ea typeface="宋体" panose="02010600030101010101" pitchFamily="2" charset="-122"/>
                          <a:cs typeface="宋体" panose="02010600030101010101" pitchFamily="2" charset="-122"/>
                        </a:rPr>
                        <a:t>指定</a:t>
                      </a:r>
                      <a:r>
                        <a:rPr lang="en-US" sz="2400" b="0">
                          <a:latin typeface="Times New Roman" panose="02020603050405020304" pitchFamily="18" charset="0"/>
                          <a:cs typeface="Times New Roman" panose="02020603050405020304" pitchFamily="18" charset="0"/>
                        </a:rPr>
                        <a:t>awk</a:t>
                      </a:r>
                      <a:r>
                        <a:rPr lang="en-US" sz="2400" b="0">
                          <a:latin typeface="宋体" panose="02010600030101010101" pitchFamily="2" charset="-122"/>
                          <a:ea typeface="宋体" panose="02010600030101010101" pitchFamily="2" charset="-122"/>
                          <a:cs typeface="宋体" panose="02010600030101010101" pitchFamily="2" charset="-122"/>
                        </a:rPr>
                        <a:t>程序文件</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6285">
                <a:tc>
                  <a:txBody>
                    <a:bodyPr/>
                    <a:p>
                      <a:pPr indent="269875" algn="l">
                        <a:buClrTx/>
                        <a:buSzTx/>
                        <a:buFontTx/>
                        <a:buNone/>
                      </a:pPr>
                      <a:r>
                        <a:rPr lang="en-US" sz="2400" b="0">
                          <a:latin typeface="Times New Roman" panose="02020603050405020304" pitchFamily="18" charset="0"/>
                          <a:ea typeface="宋体" panose="02010600030101010101" pitchFamily="2" charset="-122"/>
                          <a:cs typeface="Times New Roman" panose="02020603050405020304" pitchFamily="18" charset="0"/>
                        </a:rPr>
                        <a:t>-F fs</a:t>
                      </a:r>
                      <a:endParaRPr lang="en-US" sz="2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algn="l">
                        <a:buClrTx/>
                        <a:buSzTx/>
                        <a:buFontTx/>
                        <a:buNone/>
                      </a:pPr>
                      <a:r>
                        <a:rPr lang="en-US" sz="2400" b="0">
                          <a:latin typeface="Times New Roman" panose="02020603050405020304" pitchFamily="18" charset="0"/>
                          <a:ea typeface="宋体" panose="02010600030101010101" pitchFamily="2" charset="-122"/>
                          <a:cs typeface="宋体" panose="02010600030101010101" pitchFamily="2" charset="-122"/>
                        </a:rPr>
                        <a:t>设置格式化文件的记录中域分隔符</a:t>
                      </a:r>
                      <a:endParaRPr lang="en-US" sz="24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6435">
                <a:tc>
                  <a:txBody>
                    <a:bodyPr/>
                    <a:p>
                      <a:pPr indent="269875" algn="ctr">
                        <a:buNone/>
                      </a:pPr>
                      <a:r>
                        <a:rPr lang="en-US" sz="2400" b="0">
                          <a:latin typeface="Times New Roman" panose="02020603050405020304" pitchFamily="18" charset="0"/>
                          <a:cs typeface="Times New Roman" panose="02020603050405020304" pitchFamily="18" charset="0"/>
                        </a:rPr>
                        <a:t>-v var=value</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a:buNone/>
                      </a:pPr>
                      <a:r>
                        <a:rPr lang="en-US" sz="2400" b="0">
                          <a:latin typeface="宋体" panose="02010600030101010101" pitchFamily="2" charset="-122"/>
                          <a:ea typeface="宋体" panose="02010600030101010101" pitchFamily="2" charset="-122"/>
                          <a:cs typeface="宋体" panose="02010600030101010101" pitchFamily="2" charset="-122"/>
                        </a:rPr>
                        <a:t>定义并指定变量的值</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5165">
                <a:tc>
                  <a:txBody>
                    <a:bodyPr/>
                    <a:p>
                      <a:pPr indent="269875" algn="l">
                        <a:buClrTx/>
                        <a:buSzTx/>
                        <a:buFontTx/>
                        <a:buNone/>
                      </a:pPr>
                      <a:r>
                        <a:rPr lang="en-US" sz="240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sz="2400" b="0">
                        <a:latin typeface="Times New Roman" panose="02020603050405020304" pitchFamily="18" charset="0"/>
                        <a:ea typeface="宋体" panose="02010600030101010101" pitchFamily="2" charset="-122"/>
                        <a:cs typeface="Times New Roman" panose="02020603050405020304" pitchFamily="18" charset="0"/>
                        <a:sym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269875" algn="l">
                        <a:buClrTx/>
                        <a:buSzTx/>
                        <a:buFontTx/>
                        <a:buNone/>
                      </a:pPr>
                      <a:r>
                        <a:rPr lang="en-US" sz="2400" b="0">
                          <a:latin typeface="Times New Roman" panose="02020603050405020304" pitchFamily="18" charset="0"/>
                          <a:ea typeface="宋体" panose="02010600030101010101" pitchFamily="2" charset="-122"/>
                          <a:cs typeface="宋体" panose="02010600030101010101" pitchFamily="2" charset="-122"/>
                        </a:rPr>
                        <a:t>结束选项，其后面的为参数</a:t>
                      </a:r>
                      <a:endParaRPr lang="en-US" sz="24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p:txBody>
          <a:bodyPr vert="horz" wrap="square" lIns="91440" tIns="45720" rIns="91440" bIns="45720" anchor="b"/>
          <a:p>
            <a:r>
              <a:rPr lang="zh-CN" altLang="en-US" dirty="0"/>
              <a:t>11.3.3  记录和域</a:t>
            </a:r>
            <a:endParaRPr lang="zh-CN" altLang="en-US" dirty="0"/>
          </a:p>
        </p:txBody>
      </p:sp>
      <p:sp>
        <p:nvSpPr>
          <p:cNvPr id="31747" name="内容占位符 2"/>
          <p:cNvSpPr>
            <a:spLocks noGrp="1"/>
          </p:cNvSpPr>
          <p:nvPr>
            <p:ph idx="1"/>
          </p:nvPr>
        </p:nvSpPr>
        <p:spPr>
          <a:xfrm>
            <a:off x="861060" y="2018030"/>
            <a:ext cx="8094345" cy="4114800"/>
          </a:xfrm>
        </p:spPr>
        <p:txBody>
          <a:bodyPr vert="horz" wrap="square" lIns="91440" tIns="45720" rIns="91440" bIns="45720" anchor="t"/>
          <a:p>
            <a:r>
              <a:rPr lang="zh-CN" altLang="en-US" dirty="0"/>
              <a:t>awk记录和域的概念与数据库里记录和域的概念类似。在一个格式记录的文件里，它的每一行称为一个记录，而每一个记录又由域分隔符分隔的不同字段组成，这种字段就是记录中的域。</a:t>
            </a:r>
            <a:endParaRPr lang="zh-CN" altLang="en-US" dirty="0"/>
          </a:p>
          <a:p>
            <a:r>
              <a:rPr lang="zh-CN" altLang="en-US" dirty="0"/>
              <a:t>在awk中整个记录用$0表示，而组成记录的每个域依次表示为$1，$2，…。</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p:txBody>
          <a:bodyPr vert="horz" wrap="square" lIns="91440" tIns="45720" rIns="91440" bIns="45720" anchor="b"/>
          <a:p>
            <a:r>
              <a:rPr lang="zh-CN" altLang="en-US" dirty="0"/>
              <a:t>11.3.4  变量</a:t>
            </a:r>
            <a:endParaRPr lang="zh-CN" altLang="en-US" dirty="0"/>
          </a:p>
        </p:txBody>
      </p:sp>
      <p:sp>
        <p:nvSpPr>
          <p:cNvPr id="32771" name="内容占位符 2"/>
          <p:cNvSpPr>
            <a:spLocks noGrp="1"/>
          </p:cNvSpPr>
          <p:nvPr>
            <p:ph idx="1"/>
          </p:nvPr>
        </p:nvSpPr>
        <p:spPr/>
        <p:txBody>
          <a:bodyPr vert="horz" wrap="square" lIns="91440" tIns="45720" rIns="91440" bIns="45720" anchor="t"/>
          <a:p>
            <a:r>
              <a:rPr lang="zh-CN" altLang="en-US" dirty="0"/>
              <a:t>awk是可以编程的程序或语言，自然离不开变量。用户在编程时可以像其他语言一样定义用户变量。</a:t>
            </a:r>
            <a:endParaRPr lang="zh-CN" altLang="en-US" dirty="0"/>
          </a:p>
          <a:p>
            <a:r>
              <a:rPr lang="zh-CN" altLang="en-US" dirty="0"/>
              <a:t>在awk中变量是动态定义，只有当它第一次被使用时变量才存在。由于是解释语言，变量可以是任何类型的，这取决于用户如何使用它。</a:t>
            </a:r>
            <a:endParaRPr lang="zh-CN" altLang="en-US" dirty="0"/>
          </a:p>
          <a:p>
            <a:r>
              <a:rPr lang="zh-CN" altLang="en-US" dirty="0"/>
              <a:t>在awk中还可以使用数组。</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p:txBody>
          <a:bodyPr vert="horz" wrap="square" lIns="91440" tIns="45720" rIns="91440" bIns="45720" anchor="b"/>
          <a:p>
            <a:r>
              <a:rPr lang="zh-CN" altLang="en-US" dirty="0"/>
              <a:t>1．内部变量</a:t>
            </a:r>
            <a:endParaRPr lang="zh-CN" altLang="en-US" dirty="0"/>
          </a:p>
        </p:txBody>
      </p:sp>
      <p:sp>
        <p:nvSpPr>
          <p:cNvPr id="33795" name="内容占位符 2"/>
          <p:cNvSpPr>
            <a:spLocks noGrp="1"/>
          </p:cNvSpPr>
          <p:nvPr>
            <p:ph idx="1"/>
          </p:nvPr>
        </p:nvSpPr>
        <p:spPr/>
        <p:txBody>
          <a:bodyPr vert="horz" wrap="square" lIns="91440" tIns="45720" rIns="91440" bIns="45720" anchor="t"/>
          <a:p>
            <a:endParaRPr lang="zh-CN" altLang="en-US" dirty="0"/>
          </a:p>
        </p:txBody>
      </p:sp>
      <p:graphicFrame>
        <p:nvGraphicFramePr>
          <p:cNvPr id="33796" name="表格 33795"/>
          <p:cNvGraphicFramePr/>
          <p:nvPr/>
        </p:nvGraphicFramePr>
        <p:xfrm>
          <a:off x="349250" y="1730375"/>
          <a:ext cx="8521700" cy="4724400"/>
        </p:xfrm>
        <a:graphic>
          <a:graphicData uri="http://schemas.openxmlformats.org/drawingml/2006/table">
            <a:tbl>
              <a:tblPr/>
              <a:tblGrid>
                <a:gridCol w="1431925"/>
                <a:gridCol w="2913063"/>
                <a:gridCol w="1366837"/>
                <a:gridCol w="2809875"/>
              </a:tblGrid>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变</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量</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说</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明</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变</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量</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说</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明</a:t>
                      </a:r>
                      <a:endParaRPr lang="zh-CN" altLang="en-US" sz="20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ARGC</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命令行参数的个数</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ARGV</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命令行参数数组</a:t>
                      </a:r>
                      <a:endParaRPr lang="zh-CN" altLang="en-US" sz="20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ARGIND</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命令行参数数组指针</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ENVIRON</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环境变量数组</a:t>
                      </a:r>
                      <a:endParaRPr lang="zh-CN" altLang="en-US" sz="20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ERRNO</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文件等操作时出现错误的错误号</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FILENAME</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awk</a:t>
                      </a:r>
                      <a:r>
                        <a:rPr lang="zh-CN" altLang="en-US" sz="2000" dirty="0">
                          <a:latin typeface="宋体" panose="02010600030101010101" pitchFamily="2" charset="-122"/>
                        </a:rPr>
                        <a:t>浏览的当前文件名</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FIELDWIDTHS </a:t>
                      </a:r>
                      <a:r>
                        <a:rPr lang="en-US" altLang="zh-CN" sz="2000" dirty="0">
                          <a:latin typeface="Tahoma" panose="020B0604030504040204" pitchFamily="34" charset="0"/>
                          <a:ea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指定域宽，不使用域分隔符</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NF</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当前文件记录中的域个数</a:t>
                      </a:r>
                      <a:endParaRPr lang="zh-CN" altLang="en-US" sz="20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FNR</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当前文件的记录数或号</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NR</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当前记录数或号</a:t>
                      </a:r>
                      <a:endParaRPr lang="zh-CN" altLang="en-US" sz="20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FS</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域分隔符，默认为白空格</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RS</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输入时记录分隔符，默认为回车键</a:t>
                      </a:r>
                      <a:endParaRPr lang="zh-CN" altLang="en-US" sz="20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OFS</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输出域分隔符，默认为空格</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ORS</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输出记录分隔符，默认为回车键</a:t>
                      </a:r>
                      <a:endParaRPr lang="zh-CN" altLang="en-US" sz="20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BEGIN</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定义开始块。</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END</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定义结束块。</a:t>
                      </a:r>
                      <a:endParaRPr lang="zh-CN" altLang="en-US" sz="20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p:txBody>
          <a:bodyPr vert="horz" wrap="square" lIns="91440" tIns="45720" rIns="91440" bIns="45720" anchor="b"/>
          <a:p>
            <a:r>
              <a:rPr lang="zh-CN" altLang="en-US" dirty="0"/>
              <a:t>2．用户自定义变量</a:t>
            </a:r>
            <a:endParaRPr lang="zh-CN" altLang="en-US" dirty="0"/>
          </a:p>
        </p:txBody>
      </p:sp>
      <p:sp>
        <p:nvSpPr>
          <p:cNvPr id="34819" name="内容占位符 2"/>
          <p:cNvSpPr>
            <a:spLocks noGrp="1"/>
          </p:cNvSpPr>
          <p:nvPr>
            <p:ph idx="1"/>
          </p:nvPr>
        </p:nvSpPr>
        <p:spPr>
          <a:xfrm>
            <a:off x="772795" y="2018030"/>
            <a:ext cx="8182610" cy="4114800"/>
          </a:xfrm>
        </p:spPr>
        <p:txBody>
          <a:bodyPr vert="horz" wrap="square" lIns="91440" tIns="45720" rIns="91440" bIns="45720" anchor="t"/>
          <a:p>
            <a:r>
              <a:rPr lang="zh-CN" altLang="en-US" sz="2800" dirty="0"/>
              <a:t>用户自定义变量的变量名可以由字母、数字和下画线组成，但是不能以数字开头。awk的变量不用声明类型，awk可以从变量在表达式中的上下文推导出它的数据类型。如果变量未被初始化，awk会将字符串变量初始化为空串，将数值变量初始化为0。必要时，awk会将字符型变量转换为数值型变量，或者反向转换。</a:t>
            </a:r>
            <a:endParaRPr lang="zh-CN" altLang="en-US" sz="2800" dirty="0"/>
          </a:p>
          <a:p>
            <a:r>
              <a:rPr lang="zh-CN" altLang="en-US" sz="2800" dirty="0"/>
              <a:t>在awk中引用自定义变量时不需在其名前面加上标志符“$”。</a:t>
            </a:r>
            <a:endParaRPr lang="zh-CN" altLang="en-US" sz="2800" dirty="0"/>
          </a:p>
          <a:p>
            <a:r>
              <a:rPr lang="zh-CN" altLang="en-US" sz="2800" dirty="0"/>
              <a:t>对变量的赋值语法支持C语言格式。</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p:txBody>
          <a:bodyPr vert="horz" wrap="square" lIns="91440" tIns="45720" rIns="91440" bIns="45720" anchor="b"/>
          <a:p>
            <a:pPr eaLnBrk="1" hangingPunct="1"/>
            <a:r>
              <a:rPr lang="zh-CN" altLang="zh-CN" dirty="0"/>
              <a:t>有三种形式的正则表达式：</a:t>
            </a:r>
            <a:endParaRPr lang="zh-CN" altLang="en-US" dirty="0"/>
          </a:p>
        </p:txBody>
      </p:sp>
      <p:sp>
        <p:nvSpPr>
          <p:cNvPr id="7171" name="内容占位符 2"/>
          <p:cNvSpPr>
            <a:spLocks noGrp="1"/>
          </p:cNvSpPr>
          <p:nvPr>
            <p:ph idx="1"/>
          </p:nvPr>
        </p:nvSpPr>
        <p:spPr>
          <a:xfrm>
            <a:off x="772795" y="1802765"/>
            <a:ext cx="8182610" cy="4114800"/>
          </a:xfrm>
        </p:spPr>
        <p:txBody>
          <a:bodyPr vert="horz" wrap="square" lIns="91440" tIns="45720" rIns="91440" bIns="45720" anchor="t"/>
          <a:p>
            <a:pPr eaLnBrk="1" hangingPunct="1"/>
            <a:r>
              <a:rPr altLang="zh-CN" sz="2400" dirty="0"/>
              <a:t>(1）SRE(simple regular expression）：传统UNIX支持这种正则表达式；</a:t>
            </a:r>
            <a:endParaRPr altLang="zh-CN" sz="2400" dirty="0"/>
          </a:p>
          <a:p>
            <a:pPr eaLnBrk="1" hangingPunct="1"/>
            <a:r>
              <a:rPr altLang="zh-CN" sz="2400" dirty="0"/>
              <a:t>(2）BRE(basic regular expression）：ISO POSIX-2支持这种正则表达式；</a:t>
            </a:r>
            <a:endParaRPr altLang="zh-CN" sz="2400" dirty="0"/>
          </a:p>
          <a:p>
            <a:pPr eaLnBrk="1" hangingPunct="1"/>
            <a:r>
              <a:rPr altLang="zh-CN" sz="2400" dirty="0"/>
              <a:t>(3）ERE(extended regular expression）：ISO POSIX-2也支持这种正则表达式。</a:t>
            </a:r>
            <a:endParaRPr altLang="zh-CN" sz="2400" dirty="0"/>
          </a:p>
          <a:p>
            <a:pPr eaLnBrk="1" hangingPunct="1"/>
            <a:r>
              <a:rPr altLang="zh-CN" sz="2400" dirty="0"/>
              <a:t>ERE与BRE在用法上不尽相同，且ERE比BRE有更丰富的语法，但是ERE不是BRE的超集，一些BRE的表达式若不加修改，则在ERE中不能正常使用。</a:t>
            </a:r>
            <a:endParaRPr altLang="zh-CN" sz="2400" dirty="0"/>
          </a:p>
          <a:p>
            <a:pPr eaLnBrk="1" hangingPunct="1"/>
            <a:r>
              <a:rPr altLang="zh-CN" sz="2400" dirty="0"/>
              <a:t>在UNIX系统中awk，egrep使用ERE，而其他程序(比如，ed，ex，expr，grep，sed和vi）使用BRE。</a:t>
            </a:r>
            <a:endParaRPr altLang="zh-C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p:txBody>
          <a:bodyPr vert="horz" wrap="square" lIns="91440" tIns="45720" rIns="91440" bIns="45720" anchor="b"/>
          <a:p>
            <a:r>
              <a:rPr lang="zh-CN" altLang="en-US" dirty="0"/>
              <a:t>3．域变量</a:t>
            </a:r>
            <a:endParaRPr lang="zh-CN" altLang="en-US" dirty="0"/>
          </a:p>
        </p:txBody>
      </p:sp>
      <p:sp>
        <p:nvSpPr>
          <p:cNvPr id="35843" name="内容占位符 2"/>
          <p:cNvSpPr>
            <a:spLocks noGrp="1"/>
          </p:cNvSpPr>
          <p:nvPr>
            <p:ph idx="1"/>
          </p:nvPr>
        </p:nvSpPr>
        <p:spPr>
          <a:xfrm>
            <a:off x="744220" y="2018030"/>
            <a:ext cx="8211185" cy="4114800"/>
          </a:xfrm>
        </p:spPr>
        <p:txBody>
          <a:bodyPr vert="horz" wrap="square" lIns="91440" tIns="45720" rIns="91440" bIns="45720" anchor="t"/>
          <a:p>
            <a:r>
              <a:rPr lang="zh-CN" altLang="en-US" sz="2800" dirty="0"/>
              <a:t>域变量是awk中定义用来存储每条记录域值的变量，每条记录的第一个域用$1表示，第二个域用$2，依次类推。特殊变量$0用于存储整条记录的内容。</a:t>
            </a:r>
            <a:endParaRPr lang="zh-CN" altLang="en-US" sz="2800" dirty="0"/>
          </a:p>
          <a:p>
            <a:r>
              <a:rPr lang="zh-CN" altLang="en-US" sz="2800" dirty="0"/>
              <a:t>域变量可以像用户自定义的变量一样使用，唯一的区别是它们引用了域。新的域可以通过赋值来创建。域变量引用的域如果没有值，则被赋值为空串。域的值发生变化时，awk会以内置变量OFS的值作为域分隔符重新计算$0变量的值。</a:t>
            </a:r>
            <a:endParaRPr lang="zh-CN"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p:txBody>
          <a:bodyPr vert="horz" wrap="square" lIns="91440" tIns="45720" rIns="91440" bIns="45720" anchor="b"/>
          <a:p>
            <a:r>
              <a:rPr lang="zh-CN" altLang="en-US" dirty="0"/>
              <a:t>11.3.5  操作符</a:t>
            </a:r>
            <a:endParaRPr lang="zh-CN" altLang="en-US" dirty="0"/>
          </a:p>
        </p:txBody>
      </p:sp>
      <p:sp>
        <p:nvSpPr>
          <p:cNvPr id="36867" name="内容占位符 2"/>
          <p:cNvSpPr>
            <a:spLocks noGrp="1"/>
          </p:cNvSpPr>
          <p:nvPr>
            <p:ph idx="1"/>
          </p:nvPr>
        </p:nvSpPr>
        <p:spPr>
          <a:xfrm>
            <a:off x="787400" y="2018030"/>
            <a:ext cx="8168005" cy="4114800"/>
          </a:xfrm>
        </p:spPr>
        <p:txBody>
          <a:bodyPr vert="horz" wrap="square" lIns="91440" tIns="45720" rIns="91440" bIns="45720" anchor="t"/>
          <a:p>
            <a:r>
              <a:rPr lang="zh-CN" altLang="en-US" dirty="0"/>
              <a:t>awk的操作符可以分为数字型、字符串型、变量型、域和数组元素等。</a:t>
            </a:r>
            <a:endParaRPr lang="zh-CN" altLang="en-US" dirty="0"/>
          </a:p>
          <a:p>
            <a:r>
              <a:rPr lang="zh-CN" altLang="en-US" dirty="0"/>
              <a:t>参照</a:t>
            </a:r>
            <a:r>
              <a:rPr lang="en-US" altLang="zh-CN" dirty="0"/>
              <a:t>C</a:t>
            </a:r>
            <a:r>
              <a:rPr lang="zh-CN" altLang="en-US" dirty="0"/>
              <a:t>语言的操作符。</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p:txBody>
          <a:bodyPr vert="horz" wrap="square" lIns="91440" tIns="45720" rIns="91440" bIns="45720" anchor="b"/>
          <a:p>
            <a:r>
              <a:rPr lang="zh-CN" altLang="en-US" dirty="0"/>
              <a:t>11.3.6  控制语句</a:t>
            </a:r>
            <a:endParaRPr lang="zh-CN" altLang="en-US" dirty="0"/>
          </a:p>
        </p:txBody>
      </p:sp>
      <p:sp>
        <p:nvSpPr>
          <p:cNvPr id="37891" name="内容占位符 2"/>
          <p:cNvSpPr>
            <a:spLocks noGrp="1"/>
          </p:cNvSpPr>
          <p:nvPr>
            <p:ph idx="1"/>
          </p:nvPr>
        </p:nvSpPr>
        <p:spPr>
          <a:xfrm>
            <a:off x="392430" y="2018030"/>
            <a:ext cx="8562975" cy="4114800"/>
          </a:xfrm>
        </p:spPr>
        <p:txBody>
          <a:bodyPr vert="horz" wrap="square" lIns="91440" tIns="45720" rIns="91440" bIns="45720" anchor="t"/>
          <a:p>
            <a:r>
              <a:rPr lang="zh-CN" altLang="en-US" sz="2400" dirty="0"/>
              <a:t>1．awk的模式</a:t>
            </a:r>
            <a:endParaRPr lang="zh-CN" altLang="en-US" sz="2400" dirty="0"/>
          </a:p>
          <a:p>
            <a:r>
              <a:rPr lang="zh-CN" altLang="en-US" sz="2400" dirty="0"/>
              <a:t>模式（pattern）简单说就是正则表达式或常数表达式。awk脚本程序中的表达式是简单表达式或简单表达式的组合。常见模式操作有：</a:t>
            </a:r>
            <a:endParaRPr lang="zh-CN" altLang="en-US" sz="2400" dirty="0"/>
          </a:p>
          <a:p>
            <a:r>
              <a:rPr lang="zh-CN" altLang="en-US" sz="2400" dirty="0"/>
              <a:t>  /regular expression/：匹配正则表达式</a:t>
            </a:r>
            <a:endParaRPr lang="zh-CN" altLang="en-US" sz="2400" dirty="0"/>
          </a:p>
          <a:p>
            <a:r>
              <a:rPr lang="zh-CN" altLang="en-US" sz="2400" dirty="0"/>
              <a:t>  ( pattern )：组表达式。匹配pattern</a:t>
            </a:r>
            <a:endParaRPr lang="zh-CN" altLang="en-US" sz="2400" dirty="0"/>
          </a:p>
          <a:p>
            <a:r>
              <a:rPr lang="zh-CN" altLang="en-US" sz="2400" dirty="0"/>
              <a:t>  pattern1, pattern2：范围表达式。表示从匹配pattern1到匹配pattern2的行</a:t>
            </a:r>
            <a:endParaRPr lang="zh-CN" altLang="en-US" sz="2400" dirty="0"/>
          </a:p>
          <a:p>
            <a:pPr algn="l"/>
            <a:r>
              <a:rPr lang="zh-CN" altLang="en-US" sz="2400" dirty="0"/>
              <a:t>  relational expression：由&amp;&amp;、||和!组成的关系表达式，比如pattern &amp;&amp; pattern、pattern || pattern、! pattern和 pattern ? pattern : pattern</a:t>
            </a:r>
            <a:endParaRPr lang="zh-CN"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p:txBody>
          <a:bodyPr vert="horz" wrap="square" lIns="91440" tIns="45720" rIns="91440" bIns="45720" anchor="b"/>
          <a:p>
            <a:r>
              <a:rPr lang="zh-CN" altLang="en-US" dirty="0"/>
              <a:t>11.3.6  控制语句</a:t>
            </a:r>
            <a:endParaRPr lang="zh-CN" altLang="en-US" dirty="0"/>
          </a:p>
        </p:txBody>
      </p:sp>
      <p:sp>
        <p:nvSpPr>
          <p:cNvPr id="37891" name="内容占位符 2"/>
          <p:cNvSpPr>
            <a:spLocks noGrp="1"/>
          </p:cNvSpPr>
          <p:nvPr>
            <p:ph idx="1"/>
          </p:nvPr>
        </p:nvSpPr>
        <p:spPr/>
        <p:txBody>
          <a:bodyPr vert="horz" wrap="square" lIns="91440" tIns="45720" rIns="91440" bIns="45720" anchor="t"/>
          <a:p>
            <a:r>
              <a:rPr lang="en-US" altLang="zh-CN" sz="2400" dirty="0"/>
              <a:t>2</a:t>
            </a:r>
            <a:r>
              <a:rPr lang="zh-CN" altLang="en-US" sz="2400" dirty="0"/>
              <a:t>．awk的控制语句</a:t>
            </a:r>
            <a:endParaRPr lang="zh-CN" altLang="en-US" sz="2400" dirty="0"/>
          </a:p>
          <a:p>
            <a:r>
              <a:rPr lang="zh-CN" altLang="en-US" sz="2400" dirty="0"/>
              <a:t>（1）if语句：if（condition）statement [ else statement ]</a:t>
            </a:r>
            <a:endParaRPr lang="zh-CN" altLang="en-US" sz="2400" dirty="0"/>
          </a:p>
          <a:p>
            <a:r>
              <a:rPr lang="zh-CN" altLang="en-US" sz="2400" dirty="0"/>
              <a:t>（2）while语句：while（condition）statement</a:t>
            </a:r>
            <a:endParaRPr lang="zh-CN" altLang="en-US" sz="2400" dirty="0"/>
          </a:p>
          <a:p>
            <a:r>
              <a:rPr lang="zh-CN" altLang="en-US" sz="2400" dirty="0"/>
              <a:t>（3）do语句：do statement while（condition）</a:t>
            </a:r>
            <a:endParaRPr lang="zh-CN" altLang="en-US" sz="2400" dirty="0"/>
          </a:p>
          <a:p>
            <a:r>
              <a:rPr lang="zh-CN" altLang="en-US" sz="2400" dirty="0"/>
              <a:t>（4）for语句：for（expr1;expr2;expr3）statement</a:t>
            </a:r>
            <a:endParaRPr lang="zh-CN" altLang="en-US" sz="2400" dirty="0"/>
          </a:p>
          <a:p>
            <a:r>
              <a:rPr lang="zh-CN" altLang="en-US" sz="2400" dirty="0"/>
              <a:t>             </a:t>
            </a:r>
            <a:r>
              <a:rPr lang="en-US" altLang="zh-CN" sz="2400" dirty="0"/>
              <a:t>	      </a:t>
            </a:r>
            <a:r>
              <a:rPr lang="zh-CN" altLang="en-US" sz="2400" dirty="0"/>
              <a:t>for（var in arry）statement</a:t>
            </a:r>
            <a:endParaRPr lang="zh-CN" altLang="en-US" sz="2400" dirty="0"/>
          </a:p>
          <a:p>
            <a:r>
              <a:rPr lang="zh-CN" altLang="en-US" sz="2400" dirty="0"/>
              <a:t>（5）控制转移和退出语句：break，continue，exit</a:t>
            </a:r>
            <a:endParaRPr lang="zh-CN" altLang="en-US" sz="2400" dirty="0"/>
          </a:p>
          <a:p>
            <a:r>
              <a:rPr lang="zh-CN" altLang="en-US" sz="2400" dirty="0"/>
              <a:t>（6）语句组：{ statements }</a:t>
            </a:r>
            <a:endParaRPr lang="zh-CN"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p:txBody>
          <a:bodyPr vert="horz" wrap="square" lIns="91440" tIns="45720" rIns="91440" bIns="45720" anchor="b"/>
          <a:p>
            <a:r>
              <a:rPr lang="zh-CN" altLang="en-US" dirty="0"/>
              <a:t>2．语句块</a:t>
            </a:r>
            <a:endParaRPr lang="zh-CN" altLang="en-US" dirty="0"/>
          </a:p>
        </p:txBody>
      </p:sp>
      <p:sp>
        <p:nvSpPr>
          <p:cNvPr id="38915" name="内容占位符 2"/>
          <p:cNvSpPr>
            <a:spLocks noGrp="1"/>
          </p:cNvSpPr>
          <p:nvPr>
            <p:ph idx="1"/>
          </p:nvPr>
        </p:nvSpPr>
        <p:spPr/>
        <p:txBody>
          <a:bodyPr vert="horz" wrap="square" lIns="91440" tIns="45720" rIns="91440" bIns="45720" anchor="t"/>
          <a:p>
            <a:r>
              <a:rPr lang="zh-CN" altLang="en-US" dirty="0"/>
              <a:t>语句块是指用“｛｝”括起来的语句组或复合语句。经常用到的还有BEGIN块和END块。</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1"/>
          <p:cNvSpPr>
            <a:spLocks noGrp="1"/>
          </p:cNvSpPr>
          <p:nvPr>
            <p:ph type="title"/>
          </p:nvPr>
        </p:nvSpPr>
        <p:spPr/>
        <p:txBody>
          <a:bodyPr vert="horz" wrap="square" lIns="91440" tIns="45720" rIns="91440" bIns="45720" anchor="b"/>
          <a:p>
            <a:r>
              <a:rPr lang="zh-CN" altLang="en-US" dirty="0"/>
              <a:t>BEGIN和END块</a:t>
            </a:r>
            <a:endParaRPr lang="zh-CN" altLang="en-US" dirty="0"/>
          </a:p>
        </p:txBody>
      </p:sp>
      <p:sp>
        <p:nvSpPr>
          <p:cNvPr id="39939" name="内容占位符 2"/>
          <p:cNvSpPr>
            <a:spLocks noGrp="1"/>
          </p:cNvSpPr>
          <p:nvPr>
            <p:ph idx="1"/>
          </p:nvPr>
        </p:nvSpPr>
        <p:spPr/>
        <p:txBody>
          <a:bodyPr vert="horz" wrap="square" lIns="91440" tIns="45720" rIns="91440" bIns="45720" anchor="t"/>
          <a:p>
            <a:r>
              <a:rPr lang="zh-CN" altLang="en-US" sz="2800" dirty="0"/>
              <a:t>（1）BEGIN块。</a:t>
            </a:r>
            <a:endParaRPr lang="zh-CN" altLang="en-US" sz="2800" dirty="0"/>
          </a:p>
          <a:p>
            <a:r>
              <a:rPr lang="zh-CN" altLang="en-US" sz="2800" dirty="0"/>
              <a:t>一般形式为BEGIN后面跟了一个操作块。awk必须在对输入文件进行任何处理之前先执行BEGIN块。BEGIN操作常常被用来修改内置变量（比如OFS、RS、FS等）的值，或为用户自定义变量赋初值。</a:t>
            </a:r>
            <a:endParaRPr lang="zh-CN" altLang="en-US" sz="2800" dirty="0"/>
          </a:p>
          <a:p>
            <a:r>
              <a:rPr lang="zh-CN" altLang="en-US" sz="2800" dirty="0"/>
              <a:t>（2）END块。</a:t>
            </a:r>
            <a:endParaRPr lang="zh-CN" altLang="en-US" sz="2800" dirty="0"/>
          </a:p>
          <a:p>
            <a:r>
              <a:rPr lang="zh-CN" altLang="en-US" sz="2800" dirty="0"/>
              <a:t>一般形式为END后面跟一个操作块。awk在处理完所有输入行之后才处理END块。</a:t>
            </a:r>
            <a:endParaRPr lang="zh-CN"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title"/>
          </p:nvPr>
        </p:nvSpPr>
        <p:spPr/>
        <p:txBody>
          <a:bodyPr vert="horz" wrap="square" lIns="91440" tIns="45720" rIns="91440" bIns="45720" anchor="b"/>
          <a:p>
            <a:r>
              <a:rPr lang="zh-CN" altLang="en-US" dirty="0"/>
              <a:t>11.3.7  常用函数</a:t>
            </a:r>
            <a:endParaRPr lang="zh-CN" altLang="en-US" dirty="0"/>
          </a:p>
        </p:txBody>
      </p:sp>
      <p:sp>
        <p:nvSpPr>
          <p:cNvPr id="40963" name="内容占位符 2"/>
          <p:cNvSpPr>
            <a:spLocks noGrp="1"/>
          </p:cNvSpPr>
          <p:nvPr>
            <p:ph idx="1"/>
          </p:nvPr>
        </p:nvSpPr>
        <p:spPr/>
        <p:txBody>
          <a:bodyPr vert="horz" wrap="square" lIns="91440" tIns="45720" rIns="91440" bIns="45720" anchor="t"/>
          <a:p>
            <a:endParaRPr lang="zh-CN" altLang="en-US" dirty="0"/>
          </a:p>
        </p:txBody>
      </p:sp>
      <p:graphicFrame>
        <p:nvGraphicFramePr>
          <p:cNvPr id="40964" name="表格 40963"/>
          <p:cNvGraphicFramePr/>
          <p:nvPr>
            <p:custDataLst>
              <p:tags r:id="rId1"/>
            </p:custDataLst>
          </p:nvPr>
        </p:nvGraphicFramePr>
        <p:xfrm>
          <a:off x="431800" y="1892300"/>
          <a:ext cx="8063230" cy="4812665"/>
        </p:xfrm>
        <a:graphic>
          <a:graphicData uri="http://schemas.openxmlformats.org/drawingml/2006/table">
            <a:tbl>
              <a:tblPr/>
              <a:tblGrid>
                <a:gridCol w="1212850"/>
                <a:gridCol w="2955925"/>
                <a:gridCol w="855663"/>
                <a:gridCol w="3038475"/>
              </a:tblGrid>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800" dirty="0">
                          <a:latin typeface="宋体" panose="02010600030101010101" pitchFamily="2" charset="-122"/>
                        </a:rPr>
                        <a:t>函</a:t>
                      </a:r>
                      <a:r>
                        <a:rPr lang="zh-CN" altLang="en-US" sz="1800" dirty="0">
                          <a:latin typeface="Times New Roman" panose="02020603050405020304" pitchFamily="18" charset="0"/>
                          <a:cs typeface="Times New Roman" panose="02020603050405020304" pitchFamily="18" charset="0"/>
                        </a:rPr>
                        <a:t>    </a:t>
                      </a:r>
                      <a:r>
                        <a:rPr lang="zh-CN" altLang="en-US" sz="1800" dirty="0">
                          <a:latin typeface="宋体" panose="02010600030101010101" pitchFamily="2" charset="-122"/>
                        </a:rPr>
                        <a:t>数</a:t>
                      </a:r>
                      <a:endParaRPr lang="zh-CN" altLang="en-US" sz="18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800" dirty="0">
                          <a:latin typeface="宋体" panose="02010600030101010101" pitchFamily="2" charset="-122"/>
                        </a:rPr>
                        <a:t>功</a:t>
                      </a:r>
                      <a:r>
                        <a:rPr lang="zh-CN" altLang="en-US" sz="1800" dirty="0">
                          <a:latin typeface="Times New Roman" panose="02020603050405020304" pitchFamily="18" charset="0"/>
                          <a:cs typeface="Times New Roman" panose="02020603050405020304" pitchFamily="18" charset="0"/>
                        </a:rPr>
                        <a:t>    </a:t>
                      </a:r>
                      <a:r>
                        <a:rPr lang="zh-CN" altLang="en-US" sz="1800" dirty="0">
                          <a:latin typeface="宋体" panose="02010600030101010101" pitchFamily="2" charset="-122"/>
                        </a:rPr>
                        <a:t>能</a:t>
                      </a:r>
                      <a:endParaRPr lang="zh-CN" altLang="en-US" sz="18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800" dirty="0">
                          <a:latin typeface="宋体" panose="02010600030101010101" pitchFamily="2" charset="-122"/>
                        </a:rPr>
                        <a:t>函</a:t>
                      </a:r>
                      <a:r>
                        <a:rPr lang="zh-CN" altLang="en-US" sz="1800" dirty="0">
                          <a:latin typeface="Times New Roman" panose="02020603050405020304" pitchFamily="18" charset="0"/>
                          <a:cs typeface="Times New Roman" panose="02020603050405020304" pitchFamily="18" charset="0"/>
                        </a:rPr>
                        <a:t>    </a:t>
                      </a:r>
                      <a:r>
                        <a:rPr lang="zh-CN" altLang="en-US" sz="1800" dirty="0">
                          <a:latin typeface="宋体" panose="02010600030101010101" pitchFamily="2" charset="-122"/>
                        </a:rPr>
                        <a:t>数</a:t>
                      </a:r>
                      <a:endParaRPr lang="zh-CN" altLang="en-US" sz="18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1800" dirty="0">
                          <a:latin typeface="宋体" panose="02010600030101010101" pitchFamily="2" charset="-122"/>
                        </a:rPr>
                        <a:t>功</a:t>
                      </a:r>
                      <a:r>
                        <a:rPr lang="zh-CN" altLang="en-US" sz="1800" dirty="0">
                          <a:latin typeface="Times New Roman" panose="02020603050405020304" pitchFamily="18" charset="0"/>
                          <a:cs typeface="Times New Roman" panose="02020603050405020304" pitchFamily="18" charset="0"/>
                        </a:rPr>
                        <a:t>    </a:t>
                      </a:r>
                      <a:r>
                        <a:rPr lang="zh-CN" altLang="en-US" sz="1800" dirty="0">
                          <a:latin typeface="宋体" panose="02010600030101010101" pitchFamily="2" charset="-122"/>
                        </a:rPr>
                        <a:t>能</a:t>
                      </a:r>
                      <a:endParaRPr lang="zh-CN" altLang="en-US" sz="18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gsub(r,s,)</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1800" dirty="0">
                          <a:latin typeface="宋体" panose="02010600030101010101" pitchFamily="2" charset="-122"/>
                        </a:rPr>
                        <a:t>在</a:t>
                      </a:r>
                      <a:r>
                        <a:rPr lang="en-US" altLang="zh-CN" sz="1800" dirty="0">
                          <a:latin typeface="Times New Roman" panose="02020603050405020304" pitchFamily="18" charset="0"/>
                          <a:cs typeface="Times New Roman" panose="02020603050405020304" pitchFamily="18" charset="0"/>
                        </a:rPr>
                        <a:t>$0</a:t>
                      </a:r>
                      <a:r>
                        <a:rPr lang="zh-CN" altLang="en-US" sz="1800" dirty="0">
                          <a:latin typeface="宋体" panose="02010600030101010101" pitchFamily="2" charset="-122"/>
                        </a:rPr>
                        <a:t>中搜索字符串</a:t>
                      </a:r>
                      <a:r>
                        <a:rPr lang="en-US" altLang="zh-CN" sz="1800" dirty="0">
                          <a:latin typeface="Times New Roman" panose="02020603050405020304" pitchFamily="18" charset="0"/>
                          <a:cs typeface="Times New Roman" panose="02020603050405020304" pitchFamily="18" charset="0"/>
                        </a:rPr>
                        <a:t>r</a:t>
                      </a:r>
                      <a:r>
                        <a:rPr lang="zh-CN" altLang="en-US" sz="1800" dirty="0">
                          <a:latin typeface="宋体" panose="02010600030101010101" pitchFamily="2" charset="-122"/>
                        </a:rPr>
                        <a:t>并用</a:t>
                      </a:r>
                      <a:r>
                        <a:rPr lang="en-US" altLang="zh-CN" sz="1800" dirty="0">
                          <a:latin typeface="Times New Roman" panose="02020603050405020304" pitchFamily="18" charset="0"/>
                          <a:cs typeface="Times New Roman" panose="02020603050405020304" pitchFamily="18" charset="0"/>
                        </a:rPr>
                        <a:t>s</a:t>
                      </a:r>
                      <a:r>
                        <a:rPr lang="zh-CN" altLang="en-US" sz="1800" dirty="0">
                          <a:latin typeface="宋体" panose="02010600030101010101" pitchFamily="2" charset="-122"/>
                        </a:rPr>
                        <a:t>替代</a:t>
                      </a:r>
                      <a:endParaRPr lang="zh-CN" altLang="en-US" sz="18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gsub(r,s,t)</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1800" dirty="0">
                          <a:latin typeface="宋体" panose="02010600030101010101" pitchFamily="2" charset="-122"/>
                        </a:rPr>
                        <a:t>在字符串</a:t>
                      </a:r>
                      <a:r>
                        <a:rPr lang="en-US" altLang="zh-CN" sz="1800" dirty="0">
                          <a:latin typeface="Times New Roman" panose="02020603050405020304" pitchFamily="18" charset="0"/>
                          <a:cs typeface="Times New Roman" panose="02020603050405020304" pitchFamily="18" charset="0"/>
                        </a:rPr>
                        <a:t>t</a:t>
                      </a:r>
                      <a:r>
                        <a:rPr lang="zh-CN" altLang="en-US" sz="1800" dirty="0">
                          <a:latin typeface="宋体" panose="02010600030101010101" pitchFamily="2" charset="-122"/>
                        </a:rPr>
                        <a:t>中搜索字符串</a:t>
                      </a:r>
                      <a:r>
                        <a:rPr lang="en-US" altLang="zh-CN" sz="1800" dirty="0">
                          <a:latin typeface="Times New Roman" panose="02020603050405020304" pitchFamily="18" charset="0"/>
                          <a:cs typeface="Times New Roman" panose="02020603050405020304" pitchFamily="18" charset="0"/>
                        </a:rPr>
                        <a:t>r</a:t>
                      </a:r>
                      <a:r>
                        <a:rPr lang="zh-CN" altLang="en-US" sz="1800" dirty="0">
                          <a:latin typeface="宋体" panose="02010600030101010101" pitchFamily="2" charset="-122"/>
                        </a:rPr>
                        <a:t>并用</a:t>
                      </a:r>
                      <a:r>
                        <a:rPr lang="en-US" altLang="zh-CN" sz="1800" dirty="0">
                          <a:latin typeface="Times New Roman" panose="02020603050405020304" pitchFamily="18" charset="0"/>
                          <a:cs typeface="Times New Roman" panose="02020603050405020304" pitchFamily="18" charset="0"/>
                        </a:rPr>
                        <a:t>s</a:t>
                      </a:r>
                      <a:r>
                        <a:rPr lang="zh-CN" altLang="en-US" sz="1800" dirty="0">
                          <a:latin typeface="宋体" panose="02010600030101010101" pitchFamily="2" charset="-122"/>
                        </a:rPr>
                        <a:t>替换</a:t>
                      </a:r>
                      <a:endParaRPr lang="zh-CN" altLang="en-US" sz="18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561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index(s,t)</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1800" dirty="0">
                          <a:latin typeface="宋体" panose="02010600030101010101" pitchFamily="2" charset="-122"/>
                        </a:rPr>
                        <a:t>查找字符串</a:t>
                      </a:r>
                      <a:r>
                        <a:rPr lang="en-US" altLang="zh-CN" sz="1800" dirty="0">
                          <a:latin typeface="Times New Roman" panose="02020603050405020304" pitchFamily="18" charset="0"/>
                          <a:cs typeface="Times New Roman" panose="02020603050405020304" pitchFamily="18" charset="0"/>
                        </a:rPr>
                        <a:t>s</a:t>
                      </a:r>
                      <a:r>
                        <a:rPr lang="zh-CN" altLang="en-US" sz="1800" dirty="0">
                          <a:latin typeface="宋体" panose="02010600030101010101" pitchFamily="2" charset="-122"/>
                        </a:rPr>
                        <a:t>中</a:t>
                      </a:r>
                      <a:r>
                        <a:rPr lang="en-US" altLang="zh-CN" sz="1800" dirty="0">
                          <a:latin typeface="Times New Roman" panose="02020603050405020304" pitchFamily="18" charset="0"/>
                          <a:cs typeface="Times New Roman" panose="02020603050405020304" pitchFamily="18" charset="0"/>
                        </a:rPr>
                        <a:t>t</a:t>
                      </a:r>
                      <a:r>
                        <a:rPr lang="zh-CN" altLang="en-US" sz="1800" dirty="0">
                          <a:latin typeface="宋体" panose="02010600030101010101" pitchFamily="2" charset="-122"/>
                        </a:rPr>
                        <a:t>的位置</a:t>
                      </a:r>
                      <a:endParaRPr lang="zh-CN" altLang="en-US" sz="18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length(s)</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1800" dirty="0">
                          <a:latin typeface="宋体" panose="02010600030101010101" pitchFamily="2" charset="-122"/>
                        </a:rPr>
                        <a:t>返回字符串</a:t>
                      </a:r>
                      <a:r>
                        <a:rPr lang="en-US" altLang="zh-CN" sz="1800" dirty="0">
                          <a:latin typeface="Times New Roman" panose="02020603050405020304" pitchFamily="18" charset="0"/>
                          <a:cs typeface="Times New Roman" panose="02020603050405020304" pitchFamily="18" charset="0"/>
                        </a:rPr>
                        <a:t>s</a:t>
                      </a:r>
                      <a:r>
                        <a:rPr lang="zh-CN" altLang="en-US" sz="1800" dirty="0">
                          <a:latin typeface="宋体" panose="02010600030101010101" pitchFamily="2" charset="-122"/>
                        </a:rPr>
                        <a:t>的长度</a:t>
                      </a:r>
                      <a:endParaRPr lang="zh-CN" altLang="en-US" sz="18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match(s,t)</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1800" dirty="0">
                          <a:latin typeface="宋体" panose="02010600030101010101" pitchFamily="2" charset="-122"/>
                        </a:rPr>
                        <a:t>测试字符串</a:t>
                      </a:r>
                      <a:r>
                        <a:rPr lang="en-US" altLang="zh-CN" sz="1800" dirty="0">
                          <a:latin typeface="Times New Roman" panose="02020603050405020304" pitchFamily="18" charset="0"/>
                          <a:cs typeface="Times New Roman" panose="02020603050405020304" pitchFamily="18" charset="0"/>
                        </a:rPr>
                        <a:t>s</a:t>
                      </a:r>
                      <a:r>
                        <a:rPr lang="zh-CN" altLang="en-US" sz="1800" dirty="0">
                          <a:latin typeface="宋体" panose="02010600030101010101" pitchFamily="2" charset="-122"/>
                        </a:rPr>
                        <a:t>中是否包含匹配模式</a:t>
                      </a:r>
                      <a:r>
                        <a:rPr lang="en-US" altLang="zh-CN" sz="1800" dirty="0">
                          <a:latin typeface="Times New Roman" panose="02020603050405020304" pitchFamily="18" charset="0"/>
                          <a:cs typeface="Times New Roman" panose="02020603050405020304" pitchFamily="18" charset="0"/>
                        </a:rPr>
                        <a:t>t</a:t>
                      </a:r>
                      <a:r>
                        <a:rPr lang="zh-CN" altLang="en-US" sz="1800" dirty="0">
                          <a:latin typeface="宋体" panose="02010600030101010101" pitchFamily="2" charset="-122"/>
                        </a:rPr>
                        <a:t>的字符串</a:t>
                      </a:r>
                      <a:endParaRPr lang="zh-CN" altLang="en-US" sz="18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print</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1800" dirty="0">
                          <a:latin typeface="宋体" panose="02010600030101010101" pitchFamily="2" charset="-122"/>
                        </a:rPr>
                        <a:t>显示其变量的内容</a:t>
                      </a:r>
                      <a:endParaRPr lang="zh-CN" altLang="en-US" sz="18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sub(r,s)</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1800" dirty="0">
                          <a:latin typeface="宋体" panose="02010600030101010101" pitchFamily="2" charset="-122"/>
                        </a:rPr>
                        <a:t>在</a:t>
                      </a:r>
                      <a:r>
                        <a:rPr lang="en-US" altLang="zh-CN" sz="1800" dirty="0">
                          <a:latin typeface="Times New Roman" panose="02020603050405020304" pitchFamily="18" charset="0"/>
                          <a:cs typeface="Times New Roman" panose="02020603050405020304" pitchFamily="18" charset="0"/>
                        </a:rPr>
                        <a:t>$0</a:t>
                      </a:r>
                      <a:r>
                        <a:rPr lang="zh-CN" altLang="en-US" sz="1800" dirty="0">
                          <a:latin typeface="宋体" panose="02010600030101010101" pitchFamily="2" charset="-122"/>
                        </a:rPr>
                        <a:t>中用</a:t>
                      </a:r>
                      <a:r>
                        <a:rPr lang="en-US" altLang="zh-CN" sz="1800" dirty="0">
                          <a:latin typeface="Times New Roman" panose="02020603050405020304" pitchFamily="18" charset="0"/>
                          <a:cs typeface="Times New Roman" panose="02020603050405020304" pitchFamily="18" charset="0"/>
                        </a:rPr>
                        <a:t>s</a:t>
                      </a:r>
                      <a:r>
                        <a:rPr lang="zh-CN" altLang="en-US" sz="1800" dirty="0">
                          <a:latin typeface="宋体" panose="02010600030101010101" pitchFamily="2" charset="-122"/>
                        </a:rPr>
                        <a:t>替换第一次出现的</a:t>
                      </a:r>
                      <a:r>
                        <a:rPr lang="en-US" altLang="zh-CN" sz="1800" dirty="0">
                          <a:latin typeface="Times New Roman" panose="02020603050405020304" pitchFamily="18" charset="0"/>
                          <a:cs typeface="Times New Roman" panose="02020603050405020304" pitchFamily="18" charset="0"/>
                        </a:rPr>
                        <a:t>r</a:t>
                      </a:r>
                      <a:endParaRPr lang="zh-CN" altLang="en-US" sz="18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substr(s,p)</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1800" dirty="0">
                          <a:latin typeface="宋体" panose="02010600030101010101" pitchFamily="2" charset="-122"/>
                        </a:rPr>
                        <a:t>返回字符串</a:t>
                      </a:r>
                      <a:r>
                        <a:rPr lang="en-US" altLang="zh-CN" sz="1800" dirty="0">
                          <a:latin typeface="Times New Roman" panose="02020603050405020304" pitchFamily="18" charset="0"/>
                          <a:cs typeface="Times New Roman" panose="02020603050405020304" pitchFamily="18" charset="0"/>
                        </a:rPr>
                        <a:t>s</a:t>
                      </a:r>
                      <a:r>
                        <a:rPr lang="zh-CN" altLang="en-US" sz="1800" dirty="0">
                          <a:latin typeface="宋体" panose="02010600030101010101" pitchFamily="2" charset="-122"/>
                        </a:rPr>
                        <a:t>中从</a:t>
                      </a:r>
                      <a:r>
                        <a:rPr lang="en-US" altLang="zh-CN" sz="1800" dirty="0">
                          <a:latin typeface="Times New Roman" panose="02020603050405020304" pitchFamily="18" charset="0"/>
                          <a:cs typeface="Times New Roman" panose="02020603050405020304" pitchFamily="18" charset="0"/>
                        </a:rPr>
                        <a:t>p</a:t>
                      </a:r>
                      <a:r>
                        <a:rPr lang="zh-CN" altLang="en-US" sz="1800" dirty="0">
                          <a:latin typeface="宋体" panose="02010600030101010101" pitchFamily="2" charset="-122"/>
                        </a:rPr>
                        <a:t>开始的子字符串</a:t>
                      </a:r>
                      <a:endParaRPr lang="zh-CN" altLang="en-US" sz="18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substr(s,p,n)</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1800" dirty="0">
                          <a:latin typeface="宋体" panose="02010600030101010101" pitchFamily="2" charset="-122"/>
                        </a:rPr>
                        <a:t>返回字符串</a:t>
                      </a:r>
                      <a:r>
                        <a:rPr lang="en-US" altLang="zh-CN" sz="1800" dirty="0">
                          <a:latin typeface="Times New Roman" panose="02020603050405020304" pitchFamily="18" charset="0"/>
                          <a:cs typeface="Times New Roman" panose="02020603050405020304" pitchFamily="18" charset="0"/>
                        </a:rPr>
                        <a:t>s</a:t>
                      </a:r>
                      <a:r>
                        <a:rPr lang="zh-CN" altLang="en-US" sz="1800" dirty="0">
                          <a:latin typeface="宋体" panose="02010600030101010101" pitchFamily="2" charset="-122"/>
                        </a:rPr>
                        <a:t>中从</a:t>
                      </a:r>
                      <a:r>
                        <a:rPr lang="en-US" altLang="zh-CN" sz="1800" dirty="0">
                          <a:latin typeface="Times New Roman" panose="02020603050405020304" pitchFamily="18" charset="0"/>
                          <a:cs typeface="Times New Roman" panose="02020603050405020304" pitchFamily="18" charset="0"/>
                        </a:rPr>
                        <a:t>p</a:t>
                      </a:r>
                      <a:r>
                        <a:rPr lang="zh-CN" altLang="en-US" sz="1800" dirty="0">
                          <a:latin typeface="宋体" panose="02010600030101010101" pitchFamily="2" charset="-122"/>
                        </a:rPr>
                        <a:t>开始的长度为</a:t>
                      </a:r>
                      <a:r>
                        <a:rPr lang="en-US" altLang="zh-CN" sz="1800" dirty="0">
                          <a:latin typeface="Times New Roman" panose="02020603050405020304" pitchFamily="18" charset="0"/>
                          <a:cs typeface="Times New Roman" panose="02020603050405020304" pitchFamily="18" charset="0"/>
                        </a:rPr>
                        <a:t>n</a:t>
                      </a:r>
                      <a:r>
                        <a:rPr lang="zh-CN" altLang="en-US" sz="1800" dirty="0">
                          <a:latin typeface="宋体" panose="02010600030101010101" pitchFamily="2" charset="-122"/>
                        </a:rPr>
                        <a:t>的子串</a:t>
                      </a:r>
                      <a:endParaRPr lang="zh-CN" altLang="en-US" sz="18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toupper(s)</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1800" dirty="0">
                          <a:latin typeface="宋体" panose="02010600030101010101" pitchFamily="2" charset="-122"/>
                        </a:rPr>
                        <a:t>返回字符串</a:t>
                      </a:r>
                      <a:r>
                        <a:rPr lang="en-US" altLang="zh-CN" sz="1800" dirty="0">
                          <a:latin typeface="Times New Roman" panose="02020603050405020304" pitchFamily="18" charset="0"/>
                          <a:cs typeface="Times New Roman" panose="02020603050405020304" pitchFamily="18" charset="0"/>
                        </a:rPr>
                        <a:t>s</a:t>
                      </a:r>
                      <a:r>
                        <a:rPr lang="zh-CN" altLang="en-US" sz="1800" dirty="0">
                          <a:latin typeface="宋体" panose="02010600030101010101" pitchFamily="2" charset="-122"/>
                        </a:rPr>
                        <a:t>的大写形式</a:t>
                      </a:r>
                      <a:endParaRPr lang="zh-CN" altLang="en-US" sz="18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tolower(s)</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1800" dirty="0">
                          <a:latin typeface="宋体" panose="02010600030101010101" pitchFamily="2" charset="-122"/>
                        </a:rPr>
                        <a:t>返回字符串</a:t>
                      </a:r>
                      <a:r>
                        <a:rPr lang="en-US" altLang="zh-CN" sz="1800" dirty="0">
                          <a:latin typeface="Times New Roman" panose="02020603050405020304" pitchFamily="18" charset="0"/>
                          <a:cs typeface="Times New Roman" panose="02020603050405020304" pitchFamily="18" charset="0"/>
                        </a:rPr>
                        <a:t>s</a:t>
                      </a:r>
                      <a:r>
                        <a:rPr lang="zh-CN" altLang="en-US" sz="1800" dirty="0">
                          <a:latin typeface="宋体" panose="02010600030101010101" pitchFamily="2" charset="-122"/>
                        </a:rPr>
                        <a:t>的小写形式</a:t>
                      </a:r>
                      <a:endParaRPr lang="zh-CN" altLang="en-US" sz="18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atan2(x,y)</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1800" dirty="0">
                          <a:latin typeface="Times New Roman" panose="02020603050405020304" pitchFamily="18" charset="0"/>
                          <a:cs typeface="Times New Roman" panose="02020603050405020304" pitchFamily="18" charset="0"/>
                        </a:rPr>
                        <a:t>y/x</a:t>
                      </a:r>
                      <a:r>
                        <a:rPr lang="zh-CN" altLang="en-US" sz="1800" dirty="0">
                          <a:latin typeface="宋体" panose="02010600030101010101" pitchFamily="2" charset="-122"/>
                        </a:rPr>
                        <a:t>的反正切</a:t>
                      </a:r>
                      <a:endParaRPr lang="zh-CN" altLang="en-US" sz="1800" dirty="0">
                        <a:latin typeface="Times New Roman" panose="02020603050405020304" pitchFamily="18" charset="0"/>
                        <a:ea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5612">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sin(x)</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1800" dirty="0">
                          <a:latin typeface="Times New Roman" panose="02020603050405020304" pitchFamily="18" charset="0"/>
                          <a:cs typeface="Times New Roman" panose="02020603050405020304" pitchFamily="18" charset="0"/>
                        </a:rPr>
                        <a:t>x</a:t>
                      </a:r>
                      <a:r>
                        <a:rPr lang="zh-CN" altLang="en-US" sz="1800" dirty="0">
                          <a:latin typeface="宋体" panose="02010600030101010101" pitchFamily="2" charset="-122"/>
                        </a:rPr>
                        <a:t>的正弦</a:t>
                      </a:r>
                      <a:endParaRPr lang="zh-CN" altLang="en-US" sz="18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cos(x)</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1800" dirty="0">
                          <a:latin typeface="Times New Roman" panose="02020603050405020304" pitchFamily="18" charset="0"/>
                          <a:cs typeface="Times New Roman" panose="02020603050405020304" pitchFamily="18" charset="0"/>
                        </a:rPr>
                        <a:t>x</a:t>
                      </a:r>
                      <a:r>
                        <a:rPr lang="zh-CN" altLang="en-US" sz="1800" dirty="0">
                          <a:latin typeface="宋体" panose="02010600030101010101" pitchFamily="2" charset="-122"/>
                        </a:rPr>
                        <a:t>的余弦</a:t>
                      </a:r>
                      <a:endParaRPr lang="zh-CN" altLang="en-US" sz="1800" dirty="0">
                        <a:latin typeface="Times New Roman" panose="02020603050405020304" pitchFamily="18" charset="0"/>
                        <a:ea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exp(x)</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1800" dirty="0">
                          <a:latin typeface="Times New Roman" panose="02020603050405020304" pitchFamily="18" charset="0"/>
                          <a:cs typeface="Times New Roman" panose="02020603050405020304" pitchFamily="18" charset="0"/>
                        </a:rPr>
                        <a:t>e^x</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1800" dirty="0">
                          <a:latin typeface="Times New Roman" panose="02020603050405020304" pitchFamily="18" charset="0"/>
                          <a:cs typeface="Times New Roman" panose="02020603050405020304" pitchFamily="18" charset="0"/>
                        </a:rPr>
                        <a:t>log(x)</a:t>
                      </a:r>
                      <a:endParaRPr lang="en-US" altLang="zh-CN" sz="18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1800" dirty="0">
                          <a:latin typeface="Times New Roman" panose="02020603050405020304" pitchFamily="18" charset="0"/>
                          <a:cs typeface="Times New Roman" panose="02020603050405020304" pitchFamily="18" charset="0"/>
                        </a:rPr>
                        <a:t>x</a:t>
                      </a:r>
                      <a:r>
                        <a:rPr lang="zh-CN" altLang="en-US" sz="1800" dirty="0">
                          <a:latin typeface="宋体" panose="02010600030101010101" pitchFamily="2" charset="-122"/>
                        </a:rPr>
                        <a:t>的自然对数</a:t>
                      </a:r>
                      <a:endParaRPr lang="zh-CN" altLang="en-US" sz="1800" dirty="0">
                        <a:latin typeface="Times New Roman" panose="02020603050405020304" pitchFamily="18" charset="0"/>
                        <a:ea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p:txBody>
          <a:bodyPr vert="horz" wrap="square" lIns="91440" tIns="45720" rIns="91440" bIns="45720" anchor="b"/>
          <a:p>
            <a:r>
              <a:rPr lang="zh-CN" altLang="en-US" dirty="0"/>
              <a:t>11.3.7  常用函数（续）</a:t>
            </a:r>
            <a:endParaRPr lang="zh-CN" altLang="en-US" dirty="0"/>
          </a:p>
        </p:txBody>
      </p:sp>
      <p:sp>
        <p:nvSpPr>
          <p:cNvPr id="41987" name="内容占位符 2"/>
          <p:cNvSpPr>
            <a:spLocks noGrp="1"/>
          </p:cNvSpPr>
          <p:nvPr>
            <p:ph idx="1"/>
          </p:nvPr>
        </p:nvSpPr>
        <p:spPr/>
        <p:txBody>
          <a:bodyPr vert="horz" wrap="square" lIns="91440" tIns="45720" rIns="91440" bIns="45720" anchor="t"/>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zh-CN" altLang="en-US" sz="2800" dirty="0"/>
              <a:t>awk中有很多内部函数，用户也可以定义自己的函数。</a:t>
            </a:r>
            <a:endParaRPr lang="zh-CN" altLang="en-US" sz="2800" dirty="0"/>
          </a:p>
        </p:txBody>
      </p:sp>
      <p:graphicFrame>
        <p:nvGraphicFramePr>
          <p:cNvPr id="41988" name="表格 41987"/>
          <p:cNvGraphicFramePr/>
          <p:nvPr/>
        </p:nvGraphicFramePr>
        <p:xfrm>
          <a:off x="574675" y="1814513"/>
          <a:ext cx="7678738" cy="3756025"/>
        </p:xfrm>
        <a:graphic>
          <a:graphicData uri="http://schemas.openxmlformats.org/drawingml/2006/table">
            <a:tbl>
              <a:tblPr/>
              <a:tblGrid>
                <a:gridCol w="1382713"/>
                <a:gridCol w="2474912"/>
                <a:gridCol w="1289050"/>
                <a:gridCol w="2532063"/>
              </a:tblGrid>
              <a:tr h="62547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函</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数</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功</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能</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函</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数</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功</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能</a:t>
                      </a:r>
                      <a:endParaRPr lang="zh-CN" altLang="en-US" sz="20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7063">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rand()</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返回一个</a:t>
                      </a:r>
                      <a:r>
                        <a:rPr lang="en-US" altLang="zh-CN" sz="2000" dirty="0">
                          <a:latin typeface="Times New Roman" panose="02020603050405020304" pitchFamily="18" charset="0"/>
                          <a:cs typeface="Times New Roman" panose="02020603050405020304" pitchFamily="18" charset="0"/>
                        </a:rPr>
                        <a:t>0~1</a:t>
                      </a:r>
                      <a:r>
                        <a:rPr lang="zh-CN" altLang="en-US" sz="2000" dirty="0">
                          <a:latin typeface="宋体" panose="02010600030101010101" pitchFamily="2" charset="-122"/>
                        </a:rPr>
                        <a:t>之间的随机数</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int(x)</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x</a:t>
                      </a:r>
                      <a:r>
                        <a:rPr lang="zh-CN" altLang="en-US" sz="2000" dirty="0">
                          <a:latin typeface="宋体" panose="02010600030101010101" pitchFamily="2" charset="-122"/>
                        </a:rPr>
                        <a:t>的整数部分</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547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and(x,y)</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x</a:t>
                      </a:r>
                      <a:r>
                        <a:rPr lang="zh-CN" altLang="en-US" sz="2000" dirty="0">
                          <a:latin typeface="宋体" panose="02010600030101010101" pitchFamily="2" charset="-122"/>
                        </a:rPr>
                        <a:t>和</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宋体" panose="02010600030101010101" pitchFamily="2" charset="-122"/>
                        </a:rPr>
                        <a:t>的与</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or(x,y)</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x</a:t>
                      </a:r>
                      <a:r>
                        <a:rPr lang="zh-CN" altLang="en-US" sz="2000" dirty="0">
                          <a:latin typeface="宋体" panose="02010600030101010101" pitchFamily="2" charset="-122"/>
                        </a:rPr>
                        <a:t>和</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宋体" panose="02010600030101010101" pitchFamily="2" charset="-122"/>
                        </a:rPr>
                        <a:t>的或</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547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xor(x,y)</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x</a:t>
                      </a:r>
                      <a:r>
                        <a:rPr lang="zh-CN" altLang="en-US" sz="2000" dirty="0">
                          <a:latin typeface="宋体" panose="02010600030101010101" pitchFamily="2" charset="-122"/>
                        </a:rPr>
                        <a:t>和</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宋体" panose="02010600030101010101" pitchFamily="2" charset="-122"/>
                        </a:rPr>
                        <a:t>的异或</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compl(x)</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x</a:t>
                      </a:r>
                      <a:r>
                        <a:rPr lang="zh-CN" altLang="en-US" sz="2000" dirty="0">
                          <a:latin typeface="宋体" panose="02010600030101010101" pitchFamily="2" charset="-122"/>
                        </a:rPr>
                        <a:t>的补</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7062">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lshift(x,cnt)</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将</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宋体" panose="02010600030101010101" pitchFamily="2" charset="-122"/>
                        </a:rPr>
                        <a:t>左移</a:t>
                      </a:r>
                      <a:r>
                        <a:rPr lang="en-US" altLang="zh-CN" sz="2000" dirty="0">
                          <a:latin typeface="Times New Roman" panose="02020603050405020304" pitchFamily="18" charset="0"/>
                          <a:cs typeface="Times New Roman" panose="02020603050405020304" pitchFamily="18" charset="0"/>
                        </a:rPr>
                        <a:t>cnt</a:t>
                      </a:r>
                      <a:r>
                        <a:rPr lang="zh-CN" altLang="en-US" sz="2000" dirty="0">
                          <a:latin typeface="宋体" panose="02010600030101010101" pitchFamily="2" charset="-122"/>
                        </a:rPr>
                        <a:t>位</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rshift(x,cnt)</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将</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宋体" panose="02010600030101010101" pitchFamily="2" charset="-122"/>
                        </a:rPr>
                        <a:t>右移</a:t>
                      </a:r>
                      <a:r>
                        <a:rPr lang="en-US" altLang="zh-CN" sz="2000" dirty="0">
                          <a:latin typeface="Times New Roman" panose="02020603050405020304" pitchFamily="18" charset="0"/>
                          <a:cs typeface="Times New Roman" panose="02020603050405020304" pitchFamily="18" charset="0"/>
                        </a:rPr>
                        <a:t>cnt</a:t>
                      </a:r>
                      <a:r>
                        <a:rPr lang="zh-CN" altLang="en-US" sz="2000" dirty="0">
                          <a:latin typeface="宋体" panose="02010600030101010101" pitchFamily="2" charset="-122"/>
                        </a:rPr>
                        <a:t>位</a:t>
                      </a:r>
                      <a:endParaRPr lang="zh-CN" altLang="en-US" sz="20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547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sqrt(x)</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x</a:t>
                      </a:r>
                      <a:r>
                        <a:rPr lang="zh-CN" altLang="en-US" sz="2000" dirty="0">
                          <a:latin typeface="宋体" panose="02010600030101010101" pitchFamily="2" charset="-122"/>
                        </a:rPr>
                        <a:t>的平方根</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system(cmd)</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执行</a:t>
                      </a:r>
                      <a:r>
                        <a:rPr lang="en-US" altLang="zh-CN" sz="2000" dirty="0">
                          <a:latin typeface="Times New Roman" panose="02020603050405020304" pitchFamily="18" charset="0"/>
                          <a:cs typeface="Times New Roman" panose="02020603050405020304" pitchFamily="18" charset="0"/>
                        </a:rPr>
                        <a:t>shell</a:t>
                      </a:r>
                      <a:r>
                        <a:rPr lang="zh-CN" altLang="en-US" sz="2000" dirty="0">
                          <a:latin typeface="宋体" panose="02010600030101010101" pitchFamily="2" charset="-122"/>
                        </a:rPr>
                        <a:t>命令</a:t>
                      </a:r>
                      <a:r>
                        <a:rPr lang="en-US" altLang="zh-CN" sz="2000" dirty="0">
                          <a:latin typeface="Times New Roman" panose="02020603050405020304" pitchFamily="18" charset="0"/>
                          <a:cs typeface="Times New Roman" panose="02020603050405020304" pitchFamily="18" charset="0"/>
                        </a:rPr>
                        <a:t>cmd</a:t>
                      </a:r>
                      <a:endParaRPr lang="zh-CN" altLang="en-US" sz="2000" dirty="0">
                        <a:latin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a:spLocks noGrp="1"/>
          </p:cNvSpPr>
          <p:nvPr>
            <p:ph type="title"/>
          </p:nvPr>
        </p:nvSpPr>
        <p:spPr/>
        <p:txBody>
          <a:bodyPr vert="horz" wrap="square" lIns="91440" tIns="45720" rIns="91440" bIns="45720" anchor="b"/>
          <a:p>
            <a:r>
              <a:rPr lang="zh-CN" altLang="en-US" dirty="0"/>
              <a:t>11.3.8  awk程序的执行</a:t>
            </a:r>
            <a:endParaRPr lang="zh-CN" altLang="en-US" dirty="0"/>
          </a:p>
        </p:txBody>
      </p:sp>
      <p:sp>
        <p:nvSpPr>
          <p:cNvPr id="43011" name="内容占位符 2"/>
          <p:cNvSpPr>
            <a:spLocks noGrp="1"/>
          </p:cNvSpPr>
          <p:nvPr>
            <p:ph idx="1"/>
          </p:nvPr>
        </p:nvSpPr>
        <p:spPr>
          <a:xfrm>
            <a:off x="802005" y="1802765"/>
            <a:ext cx="8153400" cy="4114800"/>
          </a:xfrm>
        </p:spPr>
        <p:txBody>
          <a:bodyPr vert="horz" wrap="square" lIns="91440" tIns="45720" rIns="91440" bIns="45720" anchor="t"/>
          <a:p>
            <a:r>
              <a:rPr lang="zh-CN" altLang="en-US" sz="2400" dirty="0"/>
              <a:t>awk由模式操作和函数语句序列组成，格式为：</a:t>
            </a:r>
            <a:endParaRPr lang="zh-CN" altLang="en-US" sz="2400" dirty="0"/>
          </a:p>
          <a:p>
            <a:r>
              <a:rPr lang="zh-CN" altLang="en-US" sz="2400" dirty="0"/>
              <a:t>   pattern { action statement }</a:t>
            </a:r>
            <a:endParaRPr lang="zh-CN" altLang="en-US" sz="2400" dirty="0"/>
          </a:p>
          <a:p>
            <a:r>
              <a:rPr lang="zh-CN" altLang="en-US" sz="2400" dirty="0"/>
              <a:t>   function func_name ( param_list ) { statements }</a:t>
            </a:r>
            <a:endParaRPr lang="zh-CN" altLang="en-US" sz="2400" dirty="0"/>
          </a:p>
          <a:p>
            <a:r>
              <a:rPr lang="zh-CN" altLang="en-US" sz="2400" dirty="0"/>
              <a:t>模式操作包括模式和行为对，其中每个模式都是正则表达式。在awk执行时首先从命令行或程序文件中读取程序，然后解释并执行之。在执行过程中，awk读取输入文件或标准输入，按顺序检查其中每一个记录是否能进行模式匹配，若能则执行行为操作。</a:t>
            </a:r>
            <a:endParaRPr lang="zh-CN" altLang="en-US" sz="2400" dirty="0"/>
          </a:p>
          <a:p>
            <a:r>
              <a:rPr lang="zh-CN" altLang="en-US" sz="2400" dirty="0"/>
              <a:t>awk把输入文件的数据读入内存，然后操作内存中的输入数据副本，awk不会修改输入文件的内容。awk总是输出到标准输出，如果想让awk输出到文件，可以使用输出重定向。</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
          <p:cNvSpPr>
            <a:spLocks noGrp="1"/>
          </p:cNvSpPr>
          <p:nvPr>
            <p:ph type="title"/>
          </p:nvPr>
        </p:nvSpPr>
        <p:spPr/>
        <p:txBody>
          <a:bodyPr vert="horz" wrap="square" lIns="91440" tIns="45720" rIns="91440" bIns="45720" anchor="b"/>
          <a:p>
            <a:r>
              <a:rPr lang="zh-CN" altLang="en-US" dirty="0"/>
              <a:t>awk对脚本程序处理的过程</a:t>
            </a:r>
            <a:endParaRPr lang="zh-CN" altLang="en-US" dirty="0"/>
          </a:p>
        </p:txBody>
      </p:sp>
      <p:sp>
        <p:nvSpPr>
          <p:cNvPr id="44035" name="内容占位符 2"/>
          <p:cNvSpPr>
            <a:spLocks noGrp="1"/>
          </p:cNvSpPr>
          <p:nvPr>
            <p:ph idx="1"/>
          </p:nvPr>
        </p:nvSpPr>
        <p:spPr>
          <a:xfrm>
            <a:off x="755650" y="1730375"/>
            <a:ext cx="8199755" cy="4114800"/>
          </a:xfrm>
        </p:spPr>
        <p:txBody>
          <a:bodyPr vert="horz" wrap="square" lIns="91440" tIns="45720" rIns="91440" bIns="45720" anchor="t"/>
          <a:p>
            <a:pPr eaLnBrk="1" latinLnBrk="0" hangingPunct="1">
              <a:spcBef>
                <a:spcPts val="0"/>
              </a:spcBef>
            </a:pPr>
            <a:r>
              <a:rPr lang="zh-CN" altLang="en-US" sz="2000" dirty="0"/>
              <a:t>（1）如果BEGIN块存在，先执行其指定的操作。</a:t>
            </a:r>
            <a:endParaRPr lang="zh-CN" altLang="en-US" sz="2000" dirty="0"/>
          </a:p>
          <a:p>
            <a:pPr eaLnBrk="1" latinLnBrk="0" hangingPunct="1">
              <a:spcBef>
                <a:spcPts val="0"/>
              </a:spcBef>
            </a:pPr>
            <a:r>
              <a:rPr lang="zh-CN" altLang="en-US" sz="2000" dirty="0"/>
              <a:t>（2）awk从输入中读取一行（输入记录）。</a:t>
            </a:r>
            <a:endParaRPr lang="zh-CN" altLang="en-US" sz="2000" dirty="0"/>
          </a:p>
          <a:p>
            <a:pPr eaLnBrk="1" latinLnBrk="0" hangingPunct="1">
              <a:spcBef>
                <a:spcPts val="0"/>
              </a:spcBef>
            </a:pPr>
            <a:r>
              <a:rPr lang="zh-CN" altLang="en-US" sz="2000" dirty="0"/>
              <a:t>（3）awk将读入的记录分隔成域，将第1个域放入变量$1中，第2个域放入$2，依次类推。$0表示整条记录。域分隔符由awk内置变量FS的值来指定。</a:t>
            </a:r>
            <a:endParaRPr lang="zh-CN" altLang="en-US" sz="2000" dirty="0"/>
          </a:p>
          <a:p>
            <a:pPr eaLnBrk="1" latinLnBrk="0" hangingPunct="1">
              <a:spcBef>
                <a:spcPts val="0"/>
              </a:spcBef>
            </a:pPr>
            <a:r>
              <a:rPr lang="zh-CN" altLang="en-US" sz="2000" dirty="0"/>
              <a:t>（4）把当前输入记录依次与每一个awk命令中的pattern比较，如果匹配，就执行对应的操作。否则，就跳过对应的操作，直到比较完所有的awk命令。</a:t>
            </a:r>
            <a:endParaRPr lang="zh-CN" altLang="en-US" sz="2000" dirty="0"/>
          </a:p>
          <a:p>
            <a:pPr eaLnBrk="1" latinLnBrk="0" hangingPunct="1">
              <a:spcBef>
                <a:spcPts val="0"/>
              </a:spcBef>
            </a:pPr>
            <a:r>
              <a:rPr lang="zh-CN" altLang="en-US" sz="2000" dirty="0"/>
              <a:t>（5）当一条输入记录比较了所有的awk命令后，awk读取输入的下一行，继续重复步骤（3）和（4），这个过程一直持续，直到输入结束。</a:t>
            </a:r>
            <a:endParaRPr lang="zh-CN" altLang="en-US" sz="2000" dirty="0"/>
          </a:p>
          <a:p>
            <a:pPr eaLnBrk="1" latinLnBrk="0" hangingPunct="1">
              <a:spcBef>
                <a:spcPts val="0"/>
              </a:spcBef>
            </a:pPr>
            <a:r>
              <a:rPr lang="zh-CN" altLang="en-US" sz="2000" dirty="0"/>
              <a:t>（6）当awk读完所有输入行后，若有END块，就执行它。</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p:txBody>
          <a:bodyPr vert="horz" wrap="square" lIns="91440" tIns="45720" rIns="91440" bIns="45720" anchor="b"/>
          <a:p>
            <a:pPr eaLnBrk="1" hangingPunct="1"/>
            <a:r>
              <a:rPr lang="zh-CN" altLang="zh-CN" dirty="0"/>
              <a:t>正则表达式包含</a:t>
            </a:r>
            <a:r>
              <a:rPr lang="zh-CN" altLang="en-US" dirty="0"/>
              <a:t>的</a:t>
            </a:r>
            <a:r>
              <a:rPr lang="zh-CN" altLang="zh-CN" dirty="0"/>
              <a:t>内容</a:t>
            </a:r>
            <a:endParaRPr lang="zh-CN" altLang="en-US" dirty="0"/>
          </a:p>
        </p:txBody>
      </p:sp>
      <p:sp>
        <p:nvSpPr>
          <p:cNvPr id="6147" name="内容占位符 2"/>
          <p:cNvSpPr>
            <a:spLocks noGrp="1"/>
          </p:cNvSpPr>
          <p:nvPr>
            <p:ph idx="1"/>
          </p:nvPr>
        </p:nvSpPr>
        <p:spPr/>
        <p:txBody>
          <a:bodyPr vert="horz" wrap="square" lIns="91440" tIns="45720" rIns="91440" bIns="45720" anchor="t"/>
          <a:p>
            <a:pPr eaLnBrk="1" hangingPunct="1"/>
            <a:r>
              <a:rPr lang="zh-CN" altLang="zh-CN" dirty="0"/>
              <a:t>（</a:t>
            </a:r>
            <a:r>
              <a:rPr lang="en-US" altLang="zh-CN" dirty="0"/>
              <a:t>1</a:t>
            </a:r>
            <a:r>
              <a:rPr lang="zh-CN" altLang="zh-CN" dirty="0"/>
              <a:t>）字符集：在指定位置上匹配的一个或多个字符</a:t>
            </a:r>
            <a:endParaRPr lang="zh-CN" altLang="zh-CN" dirty="0"/>
          </a:p>
          <a:p>
            <a:pPr eaLnBrk="1" hangingPunct="1"/>
            <a:r>
              <a:rPr lang="zh-CN" altLang="zh-CN" dirty="0"/>
              <a:t>（</a:t>
            </a:r>
            <a:r>
              <a:rPr lang="en-US" altLang="zh-CN" dirty="0"/>
              <a:t>2</a:t>
            </a:r>
            <a:r>
              <a:rPr lang="zh-CN" altLang="zh-CN" dirty="0"/>
              <a:t>）计数：指定其前面的字符重复的次数，比如“</a:t>
            </a:r>
            <a:r>
              <a:rPr lang="en-US" altLang="zh-CN" dirty="0"/>
              <a:t>*</a:t>
            </a:r>
            <a:r>
              <a:rPr lang="zh-CN" altLang="zh-CN" dirty="0"/>
              <a:t>”、“</a:t>
            </a:r>
            <a:r>
              <a:rPr lang="en-US" altLang="zh-CN" dirty="0"/>
              <a:t>?</a:t>
            </a:r>
            <a:r>
              <a:rPr lang="zh-CN" altLang="zh-CN" dirty="0"/>
              <a:t>”、“</a:t>
            </a:r>
            <a:r>
              <a:rPr lang="en-US" altLang="zh-CN" dirty="0"/>
              <a:t>+</a:t>
            </a:r>
            <a:r>
              <a:rPr lang="zh-CN" altLang="zh-CN" dirty="0"/>
              <a:t>”</a:t>
            </a:r>
            <a:endParaRPr lang="zh-CN" altLang="zh-CN" dirty="0"/>
          </a:p>
          <a:p>
            <a:pPr eaLnBrk="1" hangingPunct="1"/>
            <a:r>
              <a:rPr lang="zh-CN" altLang="zh-CN" dirty="0"/>
              <a:t>（</a:t>
            </a:r>
            <a:r>
              <a:rPr lang="en-US" altLang="zh-CN" dirty="0"/>
              <a:t>3</a:t>
            </a:r>
            <a:r>
              <a:rPr lang="zh-CN" altLang="zh-CN" dirty="0"/>
              <a:t>）位置字符：特殊字符集，用于标明位置，比如行首、行末等</a:t>
            </a:r>
            <a:endParaRPr lang="zh-CN" altLang="zh-CN" dirty="0"/>
          </a:p>
          <a:p>
            <a:pPr eaLnBrk="1" hangingPunct="1"/>
            <a:r>
              <a:rPr lang="zh-CN" altLang="zh-CN" dirty="0"/>
              <a:t>（</a:t>
            </a:r>
            <a:r>
              <a:rPr lang="en-US" altLang="zh-CN" dirty="0"/>
              <a:t>4</a:t>
            </a:r>
            <a:r>
              <a:rPr lang="zh-CN" altLang="zh-CN" dirty="0"/>
              <a:t>）具有特殊意义的字符</a:t>
            </a:r>
            <a:endParaRPr lang="zh-CN" altLang="zh-CN" dirty="0"/>
          </a:p>
          <a:p>
            <a:pPr eaLnBrk="1" hangingPunct="1"/>
            <a:r>
              <a:rPr lang="zh-CN" altLang="zh-CN" dirty="0"/>
              <a:t>（</a:t>
            </a:r>
            <a:r>
              <a:rPr lang="en-US" altLang="zh-CN" dirty="0"/>
              <a:t>5</a:t>
            </a:r>
            <a:r>
              <a:rPr lang="zh-CN" altLang="zh-CN" dirty="0"/>
              <a:t>）</a:t>
            </a:r>
            <a:r>
              <a:rPr lang="zh-CN" altLang="en-US" dirty="0"/>
              <a:t>普通字符 </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p:nvPr>
        </p:nvSpPr>
        <p:spPr/>
        <p:txBody>
          <a:bodyPr vert="horz" wrap="square" lIns="91440" tIns="45720" rIns="91440" bIns="45720" anchor="b"/>
          <a:p>
            <a:r>
              <a:rPr lang="zh-CN" altLang="en-US" dirty="0"/>
              <a:t>11.3.9  awk示例</a:t>
            </a:r>
            <a:endParaRPr lang="zh-CN" altLang="en-US" dirty="0"/>
          </a:p>
        </p:txBody>
      </p:sp>
      <p:sp>
        <p:nvSpPr>
          <p:cNvPr id="45059" name="内容占位符 2"/>
          <p:cNvSpPr>
            <a:spLocks noGrp="1"/>
          </p:cNvSpPr>
          <p:nvPr>
            <p:ph idx="1"/>
          </p:nvPr>
        </p:nvSpPr>
        <p:spPr/>
        <p:txBody>
          <a:bodyPr vert="horz" wrap="square" lIns="91440" tIns="45720" rIns="91440" bIns="45720" anchor="t"/>
          <a:p>
            <a:r>
              <a:rPr lang="zh-CN" altLang="en-US" sz="2400" dirty="0"/>
              <a:t>(1）显示系统内root用户进程的进程号和进程名</a:t>
            </a:r>
            <a:endParaRPr lang="zh-CN" altLang="en-US" sz="2400" dirty="0"/>
          </a:p>
          <a:p>
            <a:r>
              <a:rPr lang="zh-CN" altLang="en-US" sz="2400" dirty="0"/>
              <a:t>$ ps -ef | awk '/root/{ print $1, $2, $8 }'</a:t>
            </a:r>
            <a:endParaRPr lang="zh-CN" altLang="en-US" sz="2400" dirty="0"/>
          </a:p>
          <a:p>
            <a:r>
              <a:rPr lang="zh-CN" altLang="en-US" sz="2400" dirty="0"/>
              <a:t>(2）显示系统中所有非root用户进程，它们是谁的，PID是多少，在干什么</a:t>
            </a:r>
            <a:endParaRPr lang="zh-CN" altLang="en-US" sz="2400" dirty="0"/>
          </a:p>
          <a:p>
            <a:r>
              <a:rPr lang="zh-CN" altLang="en-US" sz="2400" dirty="0"/>
              <a:t>$ ps -ef | awk '!/root/{ print $1, $2, $8 }'</a:t>
            </a:r>
            <a:endParaRPr lang="zh-CN" altLang="en-US" sz="2400" dirty="0"/>
          </a:p>
          <a:p>
            <a:r>
              <a:rPr lang="zh-CN" altLang="en-US" sz="2400" dirty="0"/>
              <a:t>(3）计算文件infile内数字的和。</a:t>
            </a:r>
            <a:endParaRPr lang="zh-CN" altLang="en-US" sz="2400" dirty="0"/>
          </a:p>
          <a:p>
            <a:r>
              <a:rPr lang="zh-CN" altLang="en-US" sz="2400" dirty="0"/>
              <a:t>##假设infile内容为数字串，每行可有任意多个数字串</a:t>
            </a:r>
            <a:endParaRPr lang="zh-CN" altLang="en-US" sz="2400" dirty="0"/>
          </a:p>
          <a:p>
            <a:r>
              <a:rPr lang="zh-CN" altLang="en-US" sz="2400" dirty="0"/>
              <a:t>$ awk '{ for (i=1; i&lt;=NF; i++) s +=$i } END { print s }' ifile</a:t>
            </a:r>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p:txBody>
          <a:bodyPr vert="horz" wrap="square" lIns="91440" tIns="45720" rIns="91440" bIns="45720" anchor="b"/>
          <a:p>
            <a:r>
              <a:rPr lang="zh-CN" altLang="en-US" dirty="0"/>
              <a:t>11.3.9  awk示例（续）</a:t>
            </a:r>
            <a:endParaRPr lang="zh-CN" altLang="en-US" dirty="0"/>
          </a:p>
        </p:txBody>
      </p:sp>
      <p:sp>
        <p:nvSpPr>
          <p:cNvPr id="46083" name="内容占位符 2"/>
          <p:cNvSpPr>
            <a:spLocks noGrp="1"/>
          </p:cNvSpPr>
          <p:nvPr>
            <p:ph idx="1"/>
          </p:nvPr>
        </p:nvSpPr>
        <p:spPr>
          <a:xfrm>
            <a:off x="765175" y="2017713"/>
            <a:ext cx="8189913" cy="4114800"/>
          </a:xfrm>
        </p:spPr>
        <p:txBody>
          <a:bodyPr vert="horz" wrap="square" lIns="91440" tIns="45720" rIns="91440" bIns="45720" anchor="t"/>
          <a:p>
            <a:r>
              <a:rPr lang="zh-CN" altLang="en-US" sz="2400" dirty="0"/>
              <a:t>(4）显示系统内已经注册(创建）的所有用户名(/etc/passwd内的所有用户）</a:t>
            </a:r>
            <a:endParaRPr lang="zh-CN" altLang="en-US" sz="2400" dirty="0"/>
          </a:p>
          <a:p>
            <a:r>
              <a:rPr lang="zh-CN" altLang="en-US" sz="2400" dirty="0"/>
              <a:t>$ awk -F: '{ print $1 }' /etc/passwd   #域分隔符为":"</a:t>
            </a:r>
            <a:endParaRPr lang="zh-CN" altLang="en-US" sz="2400" dirty="0"/>
          </a:p>
          <a:p>
            <a:r>
              <a:rPr lang="zh-CN" altLang="en-US" sz="2400" dirty="0"/>
              <a:t>(5）为文本文件增添等号</a:t>
            </a:r>
            <a:endParaRPr lang="zh-CN" altLang="en-US" sz="2400" dirty="0"/>
          </a:p>
          <a:p>
            <a:r>
              <a:rPr lang="zh-CN" altLang="en-US" sz="2400" dirty="0"/>
              <a:t>$ awk '{print NR, $0}' ifile</a:t>
            </a:r>
            <a:endParaRPr lang="zh-CN" altLang="en-US" sz="2400" dirty="0"/>
          </a:p>
          <a:p>
            <a:r>
              <a:rPr lang="zh-CN" altLang="en-US" sz="2400" dirty="0"/>
              <a:t>(6）对文本文件行中具有某特殊字符串的行执行shell命令</a:t>
            </a:r>
            <a:endParaRPr lang="zh-CN" altLang="en-US" sz="2400" dirty="0"/>
          </a:p>
          <a:p>
            <a:r>
              <a:rPr lang="zh-CN" altLang="en-US" sz="2400" dirty="0"/>
              <a:t>##比如，当遇到有date的行执行date命令。</a:t>
            </a:r>
            <a:endParaRPr lang="zh-CN" altLang="en-US" sz="2400" dirty="0"/>
          </a:p>
          <a:p>
            <a:r>
              <a:rPr lang="zh-CN" altLang="en-US" sz="2400" dirty="0"/>
              <a:t>$ awk '/date/{system("date +%D%t%T")}' ifile</a:t>
            </a:r>
            <a:endParaRPr lang="zh-CN"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p:txBody>
          <a:bodyPr vert="horz" wrap="square" lIns="91440" tIns="45720" rIns="91440" bIns="45720" anchor="b"/>
          <a:p>
            <a:r>
              <a:rPr lang="zh-CN" altLang="en-US" dirty="0">
                <a:sym typeface="宋体" panose="02010600030101010101" pitchFamily="2" charset="-122"/>
              </a:rPr>
              <a:t>11.3.9  awk示例（续）</a:t>
            </a:r>
            <a:endParaRPr lang="zh-CN" altLang="en-US" dirty="0"/>
          </a:p>
        </p:txBody>
      </p:sp>
      <p:sp>
        <p:nvSpPr>
          <p:cNvPr id="47107" name="内容占位符 2"/>
          <p:cNvSpPr>
            <a:spLocks noGrp="1"/>
          </p:cNvSpPr>
          <p:nvPr>
            <p:ph idx="1"/>
          </p:nvPr>
        </p:nvSpPr>
        <p:spPr>
          <a:xfrm>
            <a:off x="728980" y="1842770"/>
            <a:ext cx="8226425" cy="4290060"/>
          </a:xfrm>
        </p:spPr>
        <p:txBody>
          <a:bodyPr vert="horz" wrap="square" lIns="91440" tIns="45720" rIns="91440" bIns="45720" anchor="t"/>
          <a:p>
            <a:r>
              <a:rPr lang="zh-CN" altLang="en-US" sz="2400" dirty="0"/>
              <a:t>（7）实现wc的功能：统计文本文件中的行数、字数和字符数。实现wc的基本功能，比如wc file，可由以下代码来完成：</a:t>
            </a:r>
            <a:endParaRPr lang="zh-CN" altLang="en-US" sz="2400" dirty="0"/>
          </a:p>
          <a:p>
            <a:endParaRPr lang="zh-CN" altLang="en-US" sz="2400" dirty="0"/>
          </a:p>
          <a:p>
            <a:endParaRPr lang="zh-CN" altLang="en-US" sz="2400" dirty="0"/>
          </a:p>
          <a:p>
            <a:endParaRPr lang="zh-CN" altLang="en-US" sz="2400" dirty="0"/>
          </a:p>
          <a:p>
            <a:endParaRPr lang="zh-CN" altLang="en-US" sz="2400" dirty="0"/>
          </a:p>
          <a:p>
            <a:r>
              <a:rPr lang="zh-CN" altLang="en-US" sz="2400" dirty="0"/>
              <a:t>由于脚本内容较多，代码较长，写在命令行有所不便，故可将其保存到文件，比如wc.awk，执行方法为：</a:t>
            </a:r>
            <a:endParaRPr lang="zh-CN" altLang="en-US" sz="2400" dirty="0"/>
          </a:p>
          <a:p>
            <a:r>
              <a:rPr lang="zh-CN" altLang="en-US" sz="2400" dirty="0"/>
              <a:t>#awk -f wc.awk infile</a:t>
            </a:r>
            <a:endParaRPr lang="zh-CN" altLang="en-US" sz="2400" dirty="0"/>
          </a:p>
        </p:txBody>
      </p:sp>
      <p:sp>
        <p:nvSpPr>
          <p:cNvPr id="100" name="文本框 99"/>
          <p:cNvSpPr txBox="1"/>
          <p:nvPr/>
        </p:nvSpPr>
        <p:spPr>
          <a:xfrm>
            <a:off x="1134110" y="3027680"/>
            <a:ext cx="7263130" cy="1568450"/>
          </a:xfrm>
          <a:prstGeom prst="rect">
            <a:avLst/>
          </a:prstGeom>
          <a:noFill/>
          <a:ln w="9525">
            <a:noFill/>
          </a:ln>
        </p:spPr>
        <p:txBody>
          <a:bodyPr wrap="square">
            <a:spAutoFit/>
          </a:bodyPr>
          <a:p>
            <a:pPr indent="179705"/>
            <a:r>
              <a:rPr lang="en-US" sz="2400" b="1">
                <a:latin typeface="Times New Roman" panose="02020603050405020304" pitchFamily="18" charset="0"/>
                <a:ea typeface="宋体" panose="02010600030101010101" pitchFamily="2" charset="-122"/>
              </a:rPr>
              <a:t>#!/usr/bin/awk -f</a:t>
            </a:r>
            <a:endParaRPr lang="en-US" sz="2400" b="1">
              <a:latin typeface="Times New Roman" panose="02020603050405020304" pitchFamily="18" charset="0"/>
              <a:ea typeface="宋体" panose="02010600030101010101" pitchFamily="2" charset="-122"/>
            </a:endParaRPr>
          </a:p>
          <a:p>
            <a:pPr indent="179705"/>
            <a:r>
              <a:rPr lang="en-US" sz="2400" b="1">
                <a:latin typeface="Times New Roman" panose="02020603050405020304" pitchFamily="18" charset="0"/>
                <a:ea typeface="宋体" panose="02010600030101010101" pitchFamily="2" charset="-122"/>
              </a:rPr>
              <a:t>BEGIN { </a:t>
            </a:r>
            <a:r>
              <a:rPr lang="en-US" sz="2400" b="1">
                <a:latin typeface="Times New Roman" panose="02020603050405020304" pitchFamily="18" charset="0"/>
                <a:ea typeface="宋体" panose="02010600030101010101" pitchFamily="2" charset="-122"/>
                <a:cs typeface="Times New Roman" panose="02020603050405020304" pitchFamily="18" charset="0"/>
              </a:rPr>
              <a:t>w</a:t>
            </a:r>
            <a:r>
              <a:rPr lang="en-US" sz="2400" b="1">
                <a:latin typeface="Times New Roman" panose="02020603050405020304" pitchFamily="18" charset="0"/>
                <a:ea typeface="宋体" panose="02010600030101010101" pitchFamily="2" charset="-122"/>
              </a:rPr>
              <a:t>=0; </a:t>
            </a:r>
            <a:r>
              <a:rPr lang="en-US" sz="2400" b="1">
                <a:latin typeface="Times New Roman" panose="02020603050405020304" pitchFamily="18" charset="0"/>
                <a:ea typeface="宋体" panose="02010600030101010101" pitchFamily="2" charset="-122"/>
                <a:cs typeface="Times New Roman" panose="02020603050405020304" pitchFamily="18" charset="0"/>
              </a:rPr>
              <a:t>L</a:t>
            </a:r>
            <a:r>
              <a:rPr lang="en-US" sz="2400" b="1">
                <a:latin typeface="Times New Roman" panose="02020603050405020304" pitchFamily="18" charset="0"/>
                <a:ea typeface="宋体" panose="02010600030101010101" pitchFamily="2" charset="-122"/>
              </a:rPr>
              <a:t>=0; c=0 }</a:t>
            </a:r>
            <a:r>
              <a:rPr lang="en-US" sz="2400" b="1">
                <a:latin typeface="Times New Roman" panose="02020603050405020304" pitchFamily="18" charset="0"/>
                <a:ea typeface="宋体" panose="02010600030101010101" pitchFamily="2" charset="-122"/>
                <a:cs typeface="Times New Roman" panose="02020603050405020304" pitchFamily="18" charset="0"/>
              </a:rPr>
              <a:t>  # </a:t>
            </a:r>
            <a:r>
              <a:rPr lang="zh-CN" sz="2400" b="1">
                <a:latin typeface="Times New Roman" panose="02020603050405020304" pitchFamily="18" charset="0"/>
                <a:ea typeface="宋体" panose="02010600030101010101" pitchFamily="2" charset="-122"/>
              </a:rPr>
              <a:t>初始化：不必</a:t>
            </a:r>
            <a:endParaRPr lang="zh-CN" sz="2400" b="1">
              <a:latin typeface="Times New Roman" panose="02020603050405020304" pitchFamily="18" charset="0"/>
              <a:ea typeface="宋体" panose="02010600030101010101" pitchFamily="2" charset="-122"/>
            </a:endParaRPr>
          </a:p>
          <a:p>
            <a:pPr indent="179705"/>
            <a:r>
              <a:rPr lang="en-US" sz="2400" b="1">
                <a:latin typeface="Times New Roman" panose="02020603050405020304" pitchFamily="18" charset="0"/>
                <a:ea typeface="宋体" panose="02010600030101010101" pitchFamily="2" charset="-122"/>
              </a:rPr>
              <a:t>{ w += NF; </a:t>
            </a:r>
            <a:r>
              <a:rPr lang="en-US" sz="2400" b="1">
                <a:latin typeface="Times New Roman" panose="02020603050405020304" pitchFamily="18" charset="0"/>
                <a:ea typeface="宋体" panose="02010600030101010101" pitchFamily="2" charset="-122"/>
                <a:cs typeface="Times New Roman" panose="02020603050405020304" pitchFamily="18" charset="0"/>
              </a:rPr>
              <a:t>L</a:t>
            </a:r>
            <a:r>
              <a:rPr lang="en-US" sz="2400" b="1">
                <a:latin typeface="Times New Roman" panose="02020603050405020304" pitchFamily="18" charset="0"/>
                <a:ea typeface="宋体" panose="02010600030101010101" pitchFamily="2" charset="-122"/>
              </a:rPr>
              <a:t>++; c += length($0) + 1 }</a:t>
            </a:r>
            <a:endParaRPr lang="en-US" sz="2400" b="1">
              <a:latin typeface="Times New Roman" panose="02020603050405020304" pitchFamily="18" charset="0"/>
              <a:ea typeface="宋体" panose="02010600030101010101" pitchFamily="2" charset="-122"/>
            </a:endParaRPr>
          </a:p>
          <a:p>
            <a:pPr indent="179705"/>
            <a:r>
              <a:rPr lang="en-US" sz="2400" b="1">
                <a:latin typeface="Times New Roman" panose="02020603050405020304" pitchFamily="18" charset="0"/>
                <a:ea typeface="宋体" panose="02010600030101010101" pitchFamily="2" charset="-122"/>
              </a:rPr>
              <a:t>END { print </a:t>
            </a:r>
            <a:r>
              <a:rPr lang="en-US" sz="2400" b="1">
                <a:latin typeface="Times New Roman" panose="02020603050405020304" pitchFamily="18" charset="0"/>
                <a:ea typeface="宋体" panose="02010600030101010101" pitchFamily="2" charset="-122"/>
                <a:cs typeface="Times New Roman" panose="02020603050405020304" pitchFamily="18" charset="0"/>
              </a:rPr>
              <a:t>L</a:t>
            </a:r>
            <a:r>
              <a:rPr lang="en-US" sz="2400" b="1">
                <a:latin typeface="Times New Roman" panose="02020603050405020304" pitchFamily="18" charset="0"/>
                <a:ea typeface="宋体" panose="02010600030101010101" pitchFamily="2" charset="-122"/>
              </a:rPr>
              <a:t>, w, c }</a:t>
            </a:r>
            <a:endParaRPr lang="zh-CN" altLang="en-US" sz="2400"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p:txBody>
          <a:bodyPr vert="horz" wrap="square" lIns="91440" tIns="45720" rIns="91440" bIns="45720" anchor="b"/>
          <a:p>
            <a:r>
              <a:rPr lang="en-US" altLang="zh-CN" dirty="0"/>
              <a:t>awk</a:t>
            </a:r>
            <a:r>
              <a:rPr lang="zh-CN" altLang="en-US" dirty="0"/>
              <a:t>脚本文件及执行</a:t>
            </a:r>
            <a:endParaRPr lang="zh-CN" altLang="en-US" dirty="0"/>
          </a:p>
        </p:txBody>
      </p:sp>
      <p:sp>
        <p:nvSpPr>
          <p:cNvPr id="48131" name="内容占位符 2"/>
          <p:cNvSpPr>
            <a:spLocks noGrp="1"/>
          </p:cNvSpPr>
          <p:nvPr>
            <p:ph idx="1"/>
          </p:nvPr>
        </p:nvSpPr>
        <p:spPr>
          <a:xfrm>
            <a:off x="802005" y="2018030"/>
            <a:ext cx="8153400" cy="4114800"/>
          </a:xfrm>
        </p:spPr>
        <p:txBody>
          <a:bodyPr vert="horz" wrap="square" lIns="91440" tIns="45720" rIns="91440" bIns="45720" anchor="t"/>
          <a:p>
            <a:r>
              <a:rPr lang="zh-CN" altLang="en-US" sz="2800" dirty="0"/>
              <a:t>给</a:t>
            </a:r>
            <a:r>
              <a:rPr lang="en-US" altLang="zh-CN" sz="2800" dirty="0"/>
              <a:t>wc.awk</a:t>
            </a:r>
            <a:r>
              <a:rPr lang="zh-CN" altLang="en-US" sz="2800" dirty="0"/>
              <a:t>添加好合适的首行</a:t>
            </a:r>
            <a:endParaRPr lang="zh-CN" altLang="en-US" sz="2800" dirty="0"/>
          </a:p>
          <a:p>
            <a:r>
              <a:rPr lang="zh-CN" altLang="en-US" sz="2800" dirty="0"/>
              <a:t>#!/usr/bin/awk -f</a:t>
            </a:r>
            <a:endParaRPr lang="zh-CN" altLang="en-US" sz="2800" dirty="0"/>
          </a:p>
          <a:p>
            <a:r>
              <a:rPr lang="zh-CN" altLang="en-US" sz="2800" dirty="0"/>
              <a:t>在为wc.awk增加执行权后，就可以直接执行了，方法是：</a:t>
            </a:r>
            <a:endParaRPr lang="zh-CN" altLang="en-US" sz="2800" dirty="0"/>
          </a:p>
          <a:p>
            <a:r>
              <a:rPr lang="en-US" altLang="zh-CN" sz="2800" dirty="0"/>
              <a:t>$</a:t>
            </a:r>
            <a:r>
              <a:rPr lang="zh-CN" altLang="en-US" sz="2800" dirty="0"/>
              <a:t> chmod +x wc.awk</a:t>
            </a:r>
            <a:endParaRPr lang="zh-CN" altLang="en-US" sz="2800" dirty="0"/>
          </a:p>
          <a:p>
            <a:r>
              <a:rPr lang="en-US" altLang="zh-CN" sz="2800" dirty="0"/>
              <a:t>$</a:t>
            </a:r>
            <a:r>
              <a:rPr lang="zh-CN" altLang="en-US" sz="2800" dirty="0"/>
              <a:t> ./wc.awk infile</a:t>
            </a:r>
            <a:endParaRPr lang="zh-CN" alt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p:txBody>
          <a:bodyPr vert="horz" wrap="square" lIns="91440" tIns="45720" rIns="91440" bIns="45720" anchor="b"/>
          <a:p>
            <a:r>
              <a:rPr lang="zh-CN" altLang="en-US" dirty="0"/>
              <a:t>11.4  Bourne shell及其编程</a:t>
            </a:r>
            <a:endParaRPr lang="zh-CN" altLang="en-US" dirty="0"/>
          </a:p>
        </p:txBody>
      </p:sp>
      <p:sp>
        <p:nvSpPr>
          <p:cNvPr id="49155" name="内容占位符 2"/>
          <p:cNvSpPr>
            <a:spLocks noGrp="1"/>
          </p:cNvSpPr>
          <p:nvPr>
            <p:ph idx="1"/>
          </p:nvPr>
        </p:nvSpPr>
        <p:spPr>
          <a:xfrm>
            <a:off x="640715" y="2018030"/>
            <a:ext cx="8314690" cy="4114800"/>
          </a:xfrm>
        </p:spPr>
        <p:txBody>
          <a:bodyPr vert="horz" wrap="square" lIns="91440" tIns="45720" rIns="91440" bIns="45720" anchor="t"/>
          <a:p>
            <a:r>
              <a:rPr lang="zh-CN" altLang="en-US" sz="2800" dirty="0"/>
              <a:t>Bourne shell简称bshell（bsh，程序为</a:t>
            </a:r>
            <a:r>
              <a:rPr lang="en-US" altLang="zh-CN" sz="2800" dirty="0"/>
              <a:t>sh</a:t>
            </a:r>
            <a:r>
              <a:rPr lang="zh-CN" altLang="en-US" sz="2800" dirty="0"/>
              <a:t>）。在这些不同UNIX版本中，bshell却一直存在，并保持基本一致。bshell几乎是所有UNIX版本的默认shell。</a:t>
            </a:r>
            <a:endParaRPr lang="zh-CN" altLang="en-US" sz="2800" dirty="0"/>
          </a:p>
          <a:p>
            <a:r>
              <a:rPr lang="zh-CN" altLang="en-US" sz="2800" dirty="0"/>
              <a:t>bashell（bash）是bshell的另一个版本，Linux系统的默认shell是bashell。</a:t>
            </a:r>
            <a:endParaRPr lang="zh-CN" altLang="en-US" sz="2800" dirty="0"/>
          </a:p>
          <a:p>
            <a:r>
              <a:rPr lang="zh-CN" altLang="en-US" sz="2800" dirty="0"/>
              <a:t>由于bashell兼容bshell，在本书中以后不再严格区分bshell和bashell，shell程序设计时也是如此。</a:t>
            </a:r>
            <a:endParaRPr lang="zh-CN" alt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p:txBody>
          <a:bodyPr vert="horz" wrap="square" lIns="91440" tIns="45720" rIns="91440" bIns="45720" anchor="b"/>
          <a:p>
            <a:r>
              <a:rPr lang="zh-CN" altLang="en-US" dirty="0"/>
              <a:t>11.4.1  特殊字符</a:t>
            </a:r>
            <a:endParaRPr lang="zh-CN" altLang="en-US" dirty="0"/>
          </a:p>
        </p:txBody>
      </p:sp>
      <p:sp>
        <p:nvSpPr>
          <p:cNvPr id="50179" name="内容占位符 2"/>
          <p:cNvSpPr>
            <a:spLocks noGrp="1"/>
          </p:cNvSpPr>
          <p:nvPr>
            <p:ph idx="1"/>
          </p:nvPr>
        </p:nvSpPr>
        <p:spPr>
          <a:xfrm>
            <a:off x="887413" y="1874838"/>
            <a:ext cx="8067675" cy="4114800"/>
          </a:xfrm>
        </p:spPr>
        <p:txBody>
          <a:bodyPr vert="horz" wrap="square" lIns="91440" tIns="45720" rIns="91440" bIns="45720" anchor="t"/>
          <a:p>
            <a:r>
              <a:rPr lang="zh-CN" altLang="en-US" sz="2400" dirty="0"/>
              <a:t>（1）*，？，[ - ]，[ !- ]：通配符</a:t>
            </a:r>
            <a:endParaRPr lang="zh-CN" altLang="en-US" sz="2400" dirty="0"/>
          </a:p>
          <a:p>
            <a:r>
              <a:rPr lang="zh-CN" altLang="en-US" sz="2400" dirty="0"/>
              <a:t>（2）&lt;，&lt;&lt;，&gt;，2&gt;，&amp;&gt;，&gt;&gt;，2&gt;&gt;，&amp;&gt;&gt;：I/O重定向符</a:t>
            </a:r>
            <a:endParaRPr lang="zh-CN" altLang="en-US" sz="2400" dirty="0"/>
          </a:p>
          <a:p>
            <a:r>
              <a:rPr lang="zh-CN" altLang="en-US" sz="2400" dirty="0"/>
              <a:t>（3）x&gt;&amp;y：标准流间重定向，比如2&gt;&amp;1，将标准错误重定向到标准输出</a:t>
            </a:r>
            <a:endParaRPr lang="zh-CN" altLang="en-US" sz="2400" dirty="0"/>
          </a:p>
          <a:p>
            <a:r>
              <a:rPr lang="zh-CN" altLang="en-US" sz="2400" dirty="0"/>
              <a:t>（4）|：管理字符</a:t>
            </a:r>
            <a:endParaRPr lang="zh-CN" altLang="en-US" sz="2400" dirty="0"/>
          </a:p>
          <a:p>
            <a:r>
              <a:rPr lang="zh-CN" altLang="en-US" sz="2400" dirty="0"/>
              <a:t>（5）；：命令分隔符</a:t>
            </a:r>
            <a:endParaRPr lang="zh-CN" altLang="en-US" sz="2400" dirty="0"/>
          </a:p>
          <a:p>
            <a:r>
              <a:rPr lang="zh-CN" altLang="en-US" sz="2400" dirty="0"/>
              <a:t>（6）&amp;：命令后台执行</a:t>
            </a:r>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p:txBody>
          <a:bodyPr vert="horz" wrap="square" lIns="91440" tIns="45720" rIns="91440" bIns="45720" anchor="b"/>
          <a:p>
            <a:r>
              <a:rPr lang="zh-CN" altLang="en-US" dirty="0"/>
              <a:t>11.4.1  特殊字符</a:t>
            </a:r>
            <a:endParaRPr lang="zh-CN" altLang="en-US" dirty="0"/>
          </a:p>
        </p:txBody>
      </p:sp>
      <p:sp>
        <p:nvSpPr>
          <p:cNvPr id="50179" name="内容占位符 2"/>
          <p:cNvSpPr>
            <a:spLocks noGrp="1"/>
          </p:cNvSpPr>
          <p:nvPr>
            <p:ph idx="1"/>
          </p:nvPr>
        </p:nvSpPr>
        <p:spPr>
          <a:xfrm>
            <a:off x="887413" y="1874838"/>
            <a:ext cx="8067675" cy="4114800"/>
          </a:xfrm>
        </p:spPr>
        <p:txBody>
          <a:bodyPr vert="horz" wrap="square" lIns="91440" tIns="45720" rIns="91440" bIns="45720" anchor="t"/>
          <a:p>
            <a:r>
              <a:rPr lang="zh-CN" altLang="en-US" sz="2400" dirty="0"/>
              <a:t>（7）"，'，`：三种引号</a:t>
            </a:r>
            <a:endParaRPr lang="zh-CN" altLang="en-US" sz="2400" dirty="0"/>
          </a:p>
          <a:p>
            <a:r>
              <a:rPr lang="zh-CN" altLang="en-US" sz="2400" dirty="0"/>
              <a:t>（8）\：转义字符</a:t>
            </a:r>
            <a:endParaRPr lang="zh-CN" altLang="en-US" sz="2400" dirty="0"/>
          </a:p>
          <a:p>
            <a:r>
              <a:rPr lang="zh-CN" altLang="en-US" sz="2400" dirty="0"/>
              <a:t>（9）$：变量引用前导符</a:t>
            </a:r>
            <a:endParaRPr lang="zh-CN" altLang="en-US" sz="2400" dirty="0"/>
          </a:p>
          <a:p>
            <a:r>
              <a:rPr lang="zh-CN" altLang="en-US" sz="2400" dirty="0"/>
              <a:t>（10）{，}，[，]，(，)：三对括号</a:t>
            </a:r>
            <a:endParaRPr lang="zh-CN" altLang="en-US" sz="2400" dirty="0"/>
          </a:p>
          <a:p>
            <a:r>
              <a:rPr lang="zh-CN" altLang="en-US" sz="2400" dirty="0"/>
              <a:t>（11）~：波浪号扩展（为用户的家目录），与$HOME相同</a:t>
            </a:r>
            <a:endParaRPr lang="zh-CN" altLang="en-US" sz="2400" dirty="0"/>
          </a:p>
          <a:p>
            <a:r>
              <a:rPr lang="zh-CN" altLang="en-US" sz="2400" dirty="0"/>
              <a:t>（12）&amp;&amp;，||：命令的与或结构及条件执行</a:t>
            </a:r>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p:txBody>
          <a:bodyPr vert="horz" wrap="square" lIns="91440" tIns="45720" rIns="91440" bIns="45720" anchor="b"/>
          <a:p>
            <a:r>
              <a:rPr lang="zh-CN" altLang="en-US" dirty="0"/>
              <a:t>11.4.2  变量与参数</a:t>
            </a:r>
            <a:endParaRPr lang="zh-CN" altLang="en-US" dirty="0"/>
          </a:p>
        </p:txBody>
      </p:sp>
      <p:sp>
        <p:nvSpPr>
          <p:cNvPr id="51203" name="内容占位符 2"/>
          <p:cNvSpPr>
            <a:spLocks noGrp="1"/>
          </p:cNvSpPr>
          <p:nvPr>
            <p:ph idx="1"/>
          </p:nvPr>
        </p:nvSpPr>
        <p:spPr>
          <a:xfrm>
            <a:off x="963295" y="2018030"/>
            <a:ext cx="7992110" cy="4114800"/>
          </a:xfrm>
        </p:spPr>
        <p:txBody>
          <a:bodyPr vert="horz" wrap="square" lIns="91440" tIns="45720" rIns="91440" bIns="45720" anchor="t"/>
          <a:p>
            <a:r>
              <a:rPr lang="zh-CN" altLang="en-US" dirty="0"/>
              <a:t>环境变量和用户自定义变量已经见于基本操作与基本管理部分，本部分将介绍位置参数、特殊变量和变量的条件替换。</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p:txBody>
          <a:bodyPr vert="horz" wrap="square" lIns="91440" tIns="45720" rIns="91440" bIns="45720" anchor="b"/>
          <a:p>
            <a:r>
              <a:rPr lang="zh-CN" altLang="en-US" dirty="0"/>
              <a:t>1．位置参数</a:t>
            </a:r>
            <a:endParaRPr lang="zh-CN" altLang="en-US" dirty="0"/>
          </a:p>
        </p:txBody>
      </p:sp>
      <p:sp>
        <p:nvSpPr>
          <p:cNvPr id="52227" name="内容占位符 2"/>
          <p:cNvSpPr>
            <a:spLocks noGrp="1"/>
          </p:cNvSpPr>
          <p:nvPr>
            <p:ph idx="1"/>
          </p:nvPr>
        </p:nvSpPr>
        <p:spPr/>
        <p:txBody>
          <a:bodyPr vert="horz" wrap="square" lIns="91440" tIns="45720" rIns="91440" bIns="45720" anchor="t"/>
          <a:p>
            <a:r>
              <a:rPr lang="zh-CN" altLang="en-US" sz="2800" dirty="0"/>
              <a:t>当一个shell程序被调用时，shell隐含地为它建立一系列位置参数。这些参数按它们排列的位置被编号为0，1，…，其中0号参数为命令本身的名，1号，2号，…等分别为它所携带的第一个参数，第二个参数，…。比如，在命令</a:t>
            </a:r>
            <a:endParaRPr lang="zh-CN" altLang="en-US" sz="2800" dirty="0"/>
          </a:p>
          <a:p>
            <a:pPr lvl="1"/>
            <a:r>
              <a:rPr lang="zh-CN" altLang="en-US" sz="2450" dirty="0"/>
              <a:t>myprog  first  xyz  123</a:t>
            </a:r>
            <a:endParaRPr lang="zh-CN" altLang="en-US" sz="2450" dirty="0"/>
          </a:p>
          <a:p>
            <a:r>
              <a:rPr lang="zh-CN" altLang="en-US" sz="2800" dirty="0"/>
              <a:t>中，0号参数为程序名myprog，1号参数为first，2号参数为xyz，3号参数为123。</a:t>
            </a:r>
            <a:endParaRPr lang="zh-CN" alt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p:txBody>
          <a:bodyPr vert="horz" wrap="square" lIns="91440" tIns="45720" rIns="91440" bIns="45720" anchor="b"/>
          <a:p>
            <a:r>
              <a:rPr lang="zh-CN" altLang="en-US" dirty="0">
                <a:sym typeface="+mn-ea"/>
              </a:rPr>
              <a:t>1．位置参数</a:t>
            </a:r>
            <a:endParaRPr lang="zh-CN" altLang="en-US" dirty="0"/>
          </a:p>
        </p:txBody>
      </p:sp>
      <p:sp>
        <p:nvSpPr>
          <p:cNvPr id="53251" name="内容占位符 2"/>
          <p:cNvSpPr>
            <a:spLocks noGrp="1"/>
          </p:cNvSpPr>
          <p:nvPr>
            <p:ph idx="1"/>
          </p:nvPr>
        </p:nvSpPr>
        <p:spPr/>
        <p:txBody>
          <a:bodyPr vert="horz" wrap="square" lIns="91440" tIns="45720" rIns="91440" bIns="45720" anchor="t"/>
          <a:p>
            <a:r>
              <a:rPr lang="zh-CN" altLang="en-US" sz="2800" dirty="0"/>
              <a:t>Shell脚本程序的位置变量依次表示为$1，$2，…，而脚本程序名表示为$0。就上例而言，$0=myprog，$1=first，$2=xyz，$3=123，…</a:t>
            </a:r>
            <a:endParaRPr lang="zh-CN" altLang="en-US" sz="2800" dirty="0"/>
          </a:p>
          <a:p>
            <a:r>
              <a:rPr lang="zh-CN" altLang="en-US" sz="2800" dirty="0"/>
              <a:t>位置参数可以很多，但能直接访问的只有$0</a:t>
            </a:r>
            <a:r>
              <a:rPr lang="en-US" altLang="zh-CN" sz="2800" dirty="0"/>
              <a:t>~</a:t>
            </a:r>
            <a:r>
              <a:rPr lang="zh-CN" altLang="en-US" sz="2800" dirty="0"/>
              <a:t>$9 10个。</a:t>
            </a:r>
            <a:endParaRPr lang="zh-CN" altLang="en-US" sz="2800" dirty="0"/>
          </a:p>
          <a:p>
            <a:r>
              <a:rPr lang="zh-CN" altLang="en-US" sz="2800" dirty="0"/>
              <a:t>对第10个以后位置参数，需要使用${}的办法来处理，比如第11个位置参数为${11}。</a:t>
            </a:r>
            <a:endParaRPr lang="zh-CN" altLang="en-US" sz="2800" dirty="0"/>
          </a:p>
          <a:p>
            <a:r>
              <a:rPr lang="zh-CN" altLang="en-US" sz="2800" dirty="0"/>
              <a:t>当命令行参数超过10个时，访问不便，可使用shift进行调整，将后边的前移（见后述）。</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p:txBody>
          <a:bodyPr vert="horz" wrap="square" lIns="91440" tIns="45720" rIns="91440" bIns="45720" anchor="b"/>
          <a:p>
            <a:pPr eaLnBrk="1" hangingPunct="1"/>
            <a:r>
              <a:rPr lang="en-US" altLang="zh-CN" b="1" dirty="0"/>
              <a:t>11.1.1  </a:t>
            </a:r>
            <a:r>
              <a:rPr lang="zh-CN" altLang="zh-CN" b="1" dirty="0"/>
              <a:t>字符集</a:t>
            </a:r>
            <a:endParaRPr lang="zh-CN" altLang="en-US" dirty="0"/>
          </a:p>
        </p:txBody>
      </p:sp>
      <p:sp>
        <p:nvSpPr>
          <p:cNvPr id="8195" name="内容占位符 2"/>
          <p:cNvSpPr>
            <a:spLocks noGrp="1"/>
          </p:cNvSpPr>
          <p:nvPr>
            <p:ph idx="1"/>
          </p:nvPr>
        </p:nvSpPr>
        <p:spPr/>
        <p:txBody>
          <a:bodyPr vert="horz" wrap="square" lIns="91440" tIns="45720" rIns="91440" bIns="45720" anchor="t"/>
          <a:p>
            <a:pPr eaLnBrk="1" hangingPunct="1"/>
            <a:r>
              <a:rPr lang="en-US" altLang="zh-CN" dirty="0"/>
              <a:t>1</a:t>
            </a:r>
            <a:r>
              <a:rPr lang="zh-CN" altLang="zh-CN" dirty="0"/>
              <a:t>．元字符</a:t>
            </a:r>
            <a:endParaRPr lang="zh-CN" altLang="zh-CN" dirty="0"/>
          </a:p>
          <a:p>
            <a:pPr eaLnBrk="1" hangingPunct="1"/>
            <a:r>
              <a:rPr lang="en-US" altLang="zh-CN" dirty="0"/>
              <a:t>2</a:t>
            </a:r>
            <a:r>
              <a:rPr lang="zh-CN" altLang="zh-CN" dirty="0"/>
              <a:t>．类字符</a:t>
            </a:r>
            <a:endParaRPr lang="zh-CN" altLang="zh-CN" dirty="0"/>
          </a:p>
          <a:p>
            <a:pPr eaLnBrk="1" hangingPunct="1"/>
            <a:r>
              <a:rPr lang="en-US" altLang="zh-CN" dirty="0"/>
              <a:t>3</a:t>
            </a:r>
            <a:r>
              <a:rPr lang="zh-CN" altLang="zh-CN" dirty="0"/>
              <a:t>．</a:t>
            </a:r>
            <a:r>
              <a:rPr lang="en-US" altLang="zh-CN" dirty="0"/>
              <a:t>BRE</a:t>
            </a:r>
            <a:r>
              <a:rPr lang="zh-CN" altLang="zh-CN" dirty="0"/>
              <a:t>使用的字符集</a:t>
            </a:r>
            <a:endParaRPr lang="zh-CN" altLang="zh-CN" dirty="0"/>
          </a:p>
          <a:p>
            <a:pPr eaLnBrk="1" hangingPunct="1"/>
            <a:r>
              <a:rPr lang="en-US" altLang="zh-CN" dirty="0"/>
              <a:t>4</a:t>
            </a:r>
            <a:r>
              <a:rPr lang="zh-CN" altLang="zh-CN" dirty="0"/>
              <a:t>．</a:t>
            </a:r>
            <a:r>
              <a:rPr lang="en-US" altLang="zh-CN" dirty="0"/>
              <a:t>ERE</a:t>
            </a:r>
            <a:r>
              <a:rPr lang="zh-CN" altLang="zh-CN" dirty="0"/>
              <a:t>匹配字符集</a:t>
            </a:r>
            <a:endParaRPr lang="zh-CN" altLang="zh-CN" dirty="0"/>
          </a:p>
          <a:p>
            <a:pPr eaLnBrk="1" hangingPunct="1"/>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p:txBody>
          <a:bodyPr vert="horz" wrap="square" lIns="91440" tIns="45720" rIns="91440" bIns="45720" anchor="b"/>
          <a:p>
            <a:r>
              <a:rPr lang="zh-CN" altLang="en-US" dirty="0"/>
              <a:t>2．特殊变量</a:t>
            </a:r>
            <a:endParaRPr lang="zh-CN" altLang="en-US" dirty="0"/>
          </a:p>
        </p:txBody>
      </p:sp>
      <p:sp>
        <p:nvSpPr>
          <p:cNvPr id="54275" name="内容占位符 2"/>
          <p:cNvSpPr>
            <a:spLocks noGrp="1"/>
          </p:cNvSpPr>
          <p:nvPr>
            <p:ph idx="1"/>
          </p:nvPr>
        </p:nvSpPr>
        <p:spPr>
          <a:xfrm>
            <a:off x="628015" y="5329555"/>
            <a:ext cx="8327390" cy="803275"/>
          </a:xfrm>
        </p:spPr>
        <p:txBody>
          <a:bodyPr vert="horz" wrap="square" lIns="91440" tIns="45720" rIns="91440" bIns="45720" anchor="t"/>
          <a:p>
            <a:r>
              <a:rPr lang="zh-CN" altLang="en-US" sz="2400" dirty="0"/>
              <a:t>说明：$@与$*的区别主要表现在对“$@”与“$*”的处理上，如果不考虑双引号问题，两者是相同的。</a:t>
            </a:r>
            <a:endParaRPr lang="zh-CN" altLang="en-US" sz="2400" dirty="0"/>
          </a:p>
        </p:txBody>
      </p:sp>
      <p:graphicFrame>
        <p:nvGraphicFramePr>
          <p:cNvPr id="2" name="表格 1"/>
          <p:cNvGraphicFramePr/>
          <p:nvPr>
            <p:custDataLst>
              <p:tags r:id="rId1"/>
            </p:custDataLst>
          </p:nvPr>
        </p:nvGraphicFramePr>
        <p:xfrm>
          <a:off x="627380" y="1906270"/>
          <a:ext cx="7844155" cy="3075940"/>
        </p:xfrm>
        <a:graphic>
          <a:graphicData uri="http://schemas.openxmlformats.org/drawingml/2006/table">
            <a:tbl>
              <a:tblPr firstRow="1" bandRow="1">
                <a:tableStyleId>{5940675A-B579-460E-94D1-54222C63F5DA}</a:tableStyleId>
              </a:tblPr>
              <a:tblGrid>
                <a:gridCol w="796925"/>
                <a:gridCol w="3182620"/>
                <a:gridCol w="687070"/>
                <a:gridCol w="3177540"/>
              </a:tblGrid>
              <a:tr h="465455">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变</a:t>
                      </a:r>
                      <a:r>
                        <a:rPr lang="en-US" sz="16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量</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意</a:t>
                      </a:r>
                      <a:r>
                        <a:rPr lang="en-US" sz="16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变</a:t>
                      </a:r>
                      <a:r>
                        <a:rPr lang="en-US" sz="16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量</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意</a:t>
                      </a:r>
                      <a:r>
                        <a:rPr lang="en-US" sz="1600" b="0">
                          <a:latin typeface="Times New Roman" panose="02020603050405020304" pitchFamily="18" charset="0"/>
                          <a:cs typeface="Times New Roman" panose="02020603050405020304" pitchFamily="18" charset="0"/>
                        </a:rPr>
                        <a:t>    </a:t>
                      </a:r>
                      <a:r>
                        <a:rPr lang="en-US" sz="1600" b="0">
                          <a:latin typeface="宋体" panose="02010600030101010101" pitchFamily="2" charset="-122"/>
                          <a:ea typeface="宋体" panose="02010600030101010101" pitchFamily="2" charset="-122"/>
                          <a:cs typeface="宋体" panose="02010600030101010101" pitchFamily="2" charset="-122"/>
                        </a:rPr>
                        <a:t>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6110">
                <a:tc>
                  <a:txBody>
                    <a:bodyPr/>
                    <a:p>
                      <a:pPr indent="0" algn="ctr">
                        <a:buNone/>
                      </a:pPr>
                      <a:r>
                        <a:rPr lang="en-US" sz="1600" b="0">
                          <a:latin typeface="Times New Roman" panose="02020603050405020304" pitchFamily="18" charset="0"/>
                          <a:cs typeface="Times New Roman" panose="02020603050405020304" pitchFamily="18" charset="0"/>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传递给</a:t>
                      </a:r>
                      <a:r>
                        <a:rPr lang="en-US" sz="1600" b="0">
                          <a:latin typeface="Times New Roman" panose="02020603050405020304" pitchFamily="18" charset="0"/>
                          <a:cs typeface="Times New Roman" panose="02020603050405020304" pitchFamily="18" charset="0"/>
                        </a:rPr>
                        <a:t>shell</a:t>
                      </a:r>
                      <a:r>
                        <a:rPr lang="en-US" sz="1600" b="0">
                          <a:latin typeface="宋体" panose="02010600030101010101" pitchFamily="2" charset="-122"/>
                          <a:ea typeface="宋体" panose="02010600030101010101" pitchFamily="2" charset="-122"/>
                          <a:cs typeface="宋体" panose="02010600030101010101" pitchFamily="2" charset="-122"/>
                        </a:rPr>
                        <a:t>程序的变量个数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上一条命令执行返回值</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2945">
                <a:tc>
                  <a:txBody>
                    <a:bodyPr/>
                    <a:p>
                      <a:pPr indent="0" algn="ctr">
                        <a:buNone/>
                      </a:pPr>
                      <a:r>
                        <a:rPr lang="en-US" sz="1600" b="0">
                          <a:latin typeface="Times New Roman" panose="02020603050405020304" pitchFamily="18" charset="0"/>
                          <a:cs typeface="Times New Roman" panose="02020603050405020304" pitchFamily="18" charset="0"/>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a:t>
                      </a:r>
                      <a:r>
                        <a:rPr lang="en-US" sz="1600" b="0">
                          <a:latin typeface="宋体" panose="02010600030101010101" pitchFamily="2" charset="-122"/>
                          <a:ea typeface="宋体" panose="02010600030101010101" pitchFamily="2" charset="-122"/>
                          <a:cs typeface="宋体" panose="02010600030101010101" pitchFamily="2" charset="-122"/>
                        </a:rPr>
                        <a:t>”为</a:t>
                      </a:r>
                      <a:r>
                        <a:rPr lang="en-US" sz="1600" b="0">
                          <a:latin typeface="Times New Roman" panose="02020603050405020304" pitchFamily="18" charset="0"/>
                          <a:cs typeface="Times New Roman" panose="02020603050405020304" pitchFamily="18" charset="0"/>
                        </a:rPr>
                        <a:t>shell</a:t>
                      </a:r>
                      <a:r>
                        <a:rPr lang="en-US" sz="1600" b="0">
                          <a:latin typeface="宋体" panose="02010600030101010101" pitchFamily="2" charset="-122"/>
                          <a:ea typeface="宋体" panose="02010600030101010101" pitchFamily="2" charset="-122"/>
                          <a:cs typeface="宋体" panose="02010600030101010101" pitchFamily="2" charset="-122"/>
                        </a:rPr>
                        <a:t>程序的一个个命令行参数；</a:t>
                      </a:r>
                      <a:r>
                        <a:rPr lang="en-US" sz="1600" b="0">
                          <a:latin typeface="Times New Roman" panose="02020603050405020304" pitchFamily="18" charset="0"/>
                          <a:cs typeface="Times New Roman" panose="02020603050405020304" pitchFamily="18" charset="0"/>
                        </a:rPr>
                        <a:t>$@</a:t>
                      </a:r>
                      <a:r>
                        <a:rPr lang="en-US" sz="1600" b="0">
                          <a:latin typeface="宋体" panose="02010600030101010101" pitchFamily="2" charset="-122"/>
                          <a:ea typeface="宋体" panose="02010600030101010101" pitchFamily="2" charset="-122"/>
                          <a:cs typeface="宋体" panose="02010600030101010101" pitchFamily="2" charset="-122"/>
                        </a:rPr>
                        <a:t>为一个个的单词</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a:t>
                      </a:r>
                      <a:r>
                        <a:rPr lang="en-US" sz="1600" b="0">
                          <a:latin typeface="宋体" panose="02010600030101010101" pitchFamily="2" charset="-122"/>
                          <a:ea typeface="宋体" panose="02010600030101010101" pitchFamily="2" charset="-122"/>
                          <a:cs typeface="宋体" panose="02010600030101010101" pitchFamily="2" charset="-122"/>
                        </a:rPr>
                        <a:t>”为所有命令行参数由分隔符</a:t>
                      </a:r>
                      <a:r>
                        <a:rPr lang="en-US" sz="1600" b="0">
                          <a:latin typeface="Times New Roman" panose="02020603050405020304" pitchFamily="18" charset="0"/>
                          <a:cs typeface="Times New Roman" panose="02020603050405020304" pitchFamily="18" charset="0"/>
                        </a:rPr>
                        <a:t>$IFS</a:t>
                      </a:r>
                      <a:r>
                        <a:rPr lang="en-US" sz="1600" b="0">
                          <a:latin typeface="宋体" panose="02010600030101010101" pitchFamily="2" charset="-122"/>
                          <a:ea typeface="宋体" panose="02010600030101010101" pitchFamily="2" charset="-122"/>
                          <a:cs typeface="宋体" panose="02010600030101010101" pitchFamily="2" charset="-122"/>
                        </a:rPr>
                        <a:t>连接的单个字符串；</a:t>
                      </a:r>
                      <a:r>
                        <a:rPr lang="en-US" sz="1600" b="0">
                          <a:latin typeface="Times New Roman" panose="02020603050405020304" pitchFamily="18" charset="0"/>
                          <a:cs typeface="Times New Roman" panose="02020603050405020304" pitchFamily="18" charset="0"/>
                        </a:rPr>
                        <a:t>$*</a:t>
                      </a:r>
                      <a:r>
                        <a:rPr lang="en-US" sz="1600" b="0">
                          <a:latin typeface="宋体" panose="02010600030101010101" pitchFamily="2" charset="-122"/>
                          <a:ea typeface="宋体" panose="02010600030101010101" pitchFamily="2" charset="-122"/>
                          <a:cs typeface="宋体" panose="02010600030101010101" pitchFamily="2" charset="-122"/>
                        </a:rPr>
                        <a:t>为一个个单词</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6110">
                <a:tc>
                  <a:txBody>
                    <a:bodyPr/>
                    <a:p>
                      <a:pPr indent="0" algn="ctr">
                        <a:buNone/>
                      </a:pPr>
                      <a:r>
                        <a:rPr lang="en-US" sz="1600" b="0">
                          <a:latin typeface="Times New Roman" panose="02020603050405020304" pitchFamily="18" charset="0"/>
                          <a:cs typeface="Times New Roman" panose="02020603050405020304" pitchFamily="18" charset="0"/>
                        </a:rPr>
                        <a:t>$n</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第</a:t>
                      </a:r>
                      <a:r>
                        <a:rPr lang="en-US" sz="1600" b="0">
                          <a:latin typeface="Times New Roman" panose="02020603050405020304" pitchFamily="18" charset="0"/>
                          <a:cs typeface="Times New Roman" panose="02020603050405020304" pitchFamily="18" charset="0"/>
                        </a:rPr>
                        <a:t>n</a:t>
                      </a:r>
                      <a:r>
                        <a:rPr lang="en-US" sz="1600" b="0">
                          <a:latin typeface="宋体" panose="02010600030101010101" pitchFamily="2" charset="-122"/>
                          <a:ea typeface="宋体" panose="02010600030101010101" pitchFamily="2" charset="-122"/>
                          <a:cs typeface="宋体" panose="02010600030101010101" pitchFamily="2" charset="-122"/>
                        </a:rPr>
                        <a:t>个位置参数，</a:t>
                      </a:r>
                      <a:r>
                        <a:rPr lang="en-US" sz="1600" b="0">
                          <a:latin typeface="Times New Roman" panose="02020603050405020304" pitchFamily="18" charset="0"/>
                          <a:cs typeface="Times New Roman" panose="02020603050405020304" pitchFamily="18" charset="0"/>
                        </a:rPr>
                        <a:t>n</a:t>
                      </a:r>
                      <a:r>
                        <a:rPr lang="en-US" sz="1600" b="0">
                          <a:latin typeface="宋体" panose="02010600030101010101" pitchFamily="2" charset="-122"/>
                          <a:ea typeface="宋体" panose="02010600030101010101" pitchFamily="2" charset="-122"/>
                          <a:cs typeface="宋体" panose="02010600030101010101" pitchFamily="2" charset="-122"/>
                        </a:rPr>
                        <a:t>为小于</a:t>
                      </a:r>
                      <a:r>
                        <a:rPr lang="en-US" sz="1600" b="0">
                          <a:latin typeface="Times New Roman" panose="02020603050405020304" pitchFamily="18" charset="0"/>
                          <a:cs typeface="Times New Roman" panose="02020603050405020304" pitchFamily="18" charset="0"/>
                        </a:rPr>
                        <a:t>$#</a:t>
                      </a:r>
                      <a:r>
                        <a:rPr lang="en-US" sz="1600" b="0">
                          <a:latin typeface="宋体" panose="02010600030101010101" pitchFamily="2" charset="-122"/>
                          <a:ea typeface="宋体" panose="02010600030101010101" pitchFamily="2" charset="-122"/>
                          <a:cs typeface="宋体" panose="02010600030101010101" pitchFamily="2" charset="-122"/>
                        </a:rPr>
                        <a:t>的非负整数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由</a:t>
                      </a:r>
                      <a:r>
                        <a:rPr lang="en-US" sz="1600" b="0">
                          <a:latin typeface="Times New Roman" panose="02020603050405020304" pitchFamily="18" charset="0"/>
                          <a:cs typeface="Times New Roman" panose="02020603050405020304" pitchFamily="18" charset="0"/>
                        </a:rPr>
                        <a:t>set</a:t>
                      </a:r>
                      <a:r>
                        <a:rPr lang="en-US" sz="1600" b="0">
                          <a:latin typeface="宋体" panose="02010600030101010101" pitchFamily="2" charset="-122"/>
                          <a:ea typeface="宋体" panose="02010600030101010101" pitchFamily="2" charset="-122"/>
                          <a:cs typeface="宋体" panose="02010600030101010101" pitchFamily="2" charset="-122"/>
                        </a:rPr>
                        <a:t>设置的参数串</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6745">
                <a:tc>
                  <a:txBody>
                    <a:bodyPr/>
                    <a:p>
                      <a:pPr indent="0" algn="ctr">
                        <a:buNone/>
                      </a:pPr>
                      <a:r>
                        <a:rPr lang="en-US" sz="1600" b="0">
                          <a:latin typeface="Times New Roman" panose="02020603050405020304" pitchFamily="18" charset="0"/>
                          <a:cs typeface="Times New Roman" panose="02020603050405020304" pitchFamily="18" charset="0"/>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当前进程的进程号</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Times New Roman" panose="02020603050405020304" pitchFamily="18" charset="0"/>
                          <a:cs typeface="Times New Roman" panose="02020603050405020304" pitchFamily="18" charset="0"/>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最后一次后台执行进程的</a:t>
                      </a:r>
                      <a:r>
                        <a:rPr lang="en-US" sz="1600" b="0">
                          <a:latin typeface="Times New Roman" panose="02020603050405020304" pitchFamily="18" charset="0"/>
                          <a:cs typeface="Times New Roman" panose="02020603050405020304" pitchFamily="18" charset="0"/>
                        </a:rPr>
                        <a:t>pid</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3．变量的条件替换</a:t>
            </a:r>
            <a:endParaRPr lang="zh-CN" altLang="en-US"/>
          </a:p>
        </p:txBody>
      </p:sp>
      <p:sp>
        <p:nvSpPr>
          <p:cNvPr id="3" name="内容占位符 2"/>
          <p:cNvSpPr>
            <a:spLocks noGrp="1"/>
          </p:cNvSpPr>
          <p:nvPr>
            <p:ph idx="1"/>
          </p:nvPr>
        </p:nvSpPr>
        <p:spPr>
          <a:xfrm>
            <a:off x="949325" y="2018030"/>
            <a:ext cx="8006080" cy="4114800"/>
          </a:xfrm>
        </p:spPr>
        <p:txBody>
          <a:bodyPr/>
          <a:p>
            <a:r>
              <a:rPr lang="zh-CN" altLang="en-US" sz="2800"/>
              <a:t>（1）${var:-val}：当变量var未被赋值时而访问时，取默认值val。</a:t>
            </a:r>
            <a:endParaRPr lang="zh-CN" altLang="en-US" sz="2800"/>
          </a:p>
          <a:p>
            <a:r>
              <a:rPr lang="zh-CN" altLang="en-US" sz="2800"/>
              <a:t>（2）${var:=val}：当变量var未被赋值时而访问时，取默认值val，并把val赋给var。</a:t>
            </a:r>
            <a:endParaRPr lang="zh-CN" altLang="en-US" sz="2800"/>
          </a:p>
          <a:p>
            <a:r>
              <a:rPr lang="zh-CN" altLang="en-US" sz="2800"/>
              <a:t>（3）${var:+val}：当var已赋值时，才取val的值。</a:t>
            </a:r>
            <a:endParaRPr lang="zh-CN" altLang="en-US" sz="2800"/>
          </a:p>
          <a:p>
            <a:r>
              <a:rPr lang="zh-CN" altLang="en-US" sz="2800"/>
              <a:t>（4）${var:?message}：当变量已设置且不为空则正常替换，则否将message送到标准输出后退出shell程序。</a:t>
            </a:r>
            <a:endParaRPr lang="zh-CN" altLang="en-US" sz="2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p:txBody>
          <a:bodyPr vert="horz" wrap="square" lIns="91440" tIns="45720" rIns="91440" bIns="45720" anchor="b"/>
          <a:p>
            <a:r>
              <a:rPr lang="zh-CN" altLang="en-US" dirty="0"/>
              <a:t>11.4.3  shell的状态</a:t>
            </a:r>
            <a:endParaRPr lang="zh-CN" altLang="en-US" dirty="0"/>
          </a:p>
        </p:txBody>
      </p:sp>
      <p:sp>
        <p:nvSpPr>
          <p:cNvPr id="58371" name="内容占位符 2"/>
          <p:cNvSpPr>
            <a:spLocks noGrp="1"/>
          </p:cNvSpPr>
          <p:nvPr>
            <p:ph idx="1"/>
          </p:nvPr>
        </p:nvSpPr>
        <p:spPr/>
        <p:txBody>
          <a:bodyPr vert="horz" wrap="square" lIns="91440" tIns="45720" rIns="91440" bIns="45720" anchor="t"/>
          <a:p>
            <a:r>
              <a:rPr lang="zh-CN" altLang="en-US" sz="2800" dirty="0"/>
              <a:t>1．工作目录及改变</a:t>
            </a:r>
            <a:endParaRPr lang="zh-CN" altLang="en-US" sz="2800" dirty="0"/>
          </a:p>
          <a:p>
            <a:r>
              <a:rPr lang="zh-CN" altLang="en-US" sz="2800" dirty="0"/>
              <a:t>shell的工作目录可用cd命令来改变或设置，但在shell程序(包括C等语言）中，cd命令改变的目录只对当前进程及其子shell进程中有效。</a:t>
            </a:r>
            <a:endParaRPr lang="zh-CN" altLang="en-US" sz="2800" dirty="0"/>
          </a:p>
          <a:p>
            <a:r>
              <a:rPr lang="zh-CN" altLang="en-US" sz="2800" dirty="0"/>
              <a:t>当子程序退出后，它改变的工作目录将被自动恢复到原来的位置，或者说，当前进程的父进程并不知道目录的改变。</a:t>
            </a:r>
            <a:endParaRPr lang="zh-CN" alt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p:nvPr>
        </p:nvSpPr>
        <p:spPr/>
        <p:txBody>
          <a:bodyPr vert="horz" wrap="square" lIns="91440" tIns="45720" rIns="91440" bIns="45720" anchor="b"/>
          <a:p>
            <a:r>
              <a:rPr lang="zh-CN" altLang="en-US" dirty="0"/>
              <a:t>2．set与shell状态</a:t>
            </a:r>
            <a:endParaRPr lang="zh-CN" altLang="en-US" dirty="0"/>
          </a:p>
        </p:txBody>
      </p:sp>
      <p:sp>
        <p:nvSpPr>
          <p:cNvPr id="64515" name="内容占位符 2"/>
          <p:cNvSpPr>
            <a:spLocks noGrp="1"/>
          </p:cNvSpPr>
          <p:nvPr>
            <p:ph idx="1"/>
          </p:nvPr>
        </p:nvSpPr>
        <p:spPr>
          <a:xfrm>
            <a:off x="582295" y="2018030"/>
            <a:ext cx="8373110" cy="4114800"/>
          </a:xfrm>
        </p:spPr>
        <p:txBody>
          <a:bodyPr vert="horz" wrap="square" lIns="91440" tIns="45720" rIns="91440" bIns="45720" anchor="t"/>
          <a:p>
            <a:r>
              <a:rPr lang="zh-CN" altLang="en-US" sz="2400" dirty="0"/>
              <a:t>还有一些与shell程序执行相关的状态，它们可以通过set命令来设置。set的用法为：</a:t>
            </a:r>
            <a:endParaRPr lang="zh-CN" altLang="en-US" sz="2400" dirty="0"/>
          </a:p>
          <a:p>
            <a:r>
              <a:rPr lang="zh-CN" altLang="en-US" sz="2400" dirty="0"/>
              <a:t>set [--abefhkmnptuvxBCEHPT] [-o option-name] [arg ...]</a:t>
            </a:r>
            <a:endParaRPr lang="zh-CN" altLang="en-US" sz="2400" dirty="0"/>
          </a:p>
          <a:p>
            <a:r>
              <a:rPr lang="zh-CN" altLang="en-US" sz="2400" dirty="0"/>
              <a:t>set [+abefhkmnptuvxBCEHPT] [+o option-name] [arg ...]</a:t>
            </a:r>
            <a:endParaRPr lang="zh-CN" altLang="en-US" sz="2400" dirty="0"/>
          </a:p>
          <a:p>
            <a:r>
              <a:rPr lang="zh-CN" altLang="en-US" sz="2400" dirty="0"/>
              <a:t>set的部分常用参数如表11-14所示。</a:t>
            </a: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p:nvPr>
        </p:nvSpPr>
        <p:spPr/>
        <p:txBody>
          <a:bodyPr vert="horz" wrap="square" lIns="91440" tIns="45720" rIns="91440" bIns="45720" anchor="b"/>
          <a:p>
            <a:r>
              <a:rPr lang="zh-CN" altLang="en-US" dirty="0"/>
              <a:t>set的部分常用参数</a:t>
            </a:r>
            <a:endParaRPr lang="zh-CN" altLang="en-US" dirty="0"/>
          </a:p>
        </p:txBody>
      </p:sp>
      <p:sp>
        <p:nvSpPr>
          <p:cNvPr id="65539" name="内容占位符 2"/>
          <p:cNvSpPr>
            <a:spLocks noGrp="1"/>
          </p:cNvSpPr>
          <p:nvPr>
            <p:ph idx="1"/>
          </p:nvPr>
        </p:nvSpPr>
        <p:spPr/>
        <p:txBody>
          <a:bodyPr vert="horz" wrap="square" lIns="91440" tIns="45720" rIns="91440" bIns="45720" anchor="t"/>
          <a:p>
            <a:endParaRPr lang="zh-CN" altLang="en-US" dirty="0"/>
          </a:p>
        </p:txBody>
      </p:sp>
      <p:graphicFrame>
        <p:nvGraphicFramePr>
          <p:cNvPr id="65540" name="表格 65539"/>
          <p:cNvGraphicFramePr/>
          <p:nvPr>
            <p:custDataLst>
              <p:tags r:id="rId1"/>
            </p:custDataLst>
          </p:nvPr>
        </p:nvGraphicFramePr>
        <p:xfrm>
          <a:off x="920750" y="1939925"/>
          <a:ext cx="7751763" cy="4448175"/>
        </p:xfrm>
        <a:graphic>
          <a:graphicData uri="http://schemas.openxmlformats.org/drawingml/2006/table">
            <a:tbl>
              <a:tblPr/>
              <a:tblGrid>
                <a:gridCol w="1195388"/>
                <a:gridCol w="6556375"/>
              </a:tblGrid>
              <a:tr h="50165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参</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数</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意</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义</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-a</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设置自动定义环境变量标志，之后定义或修改的变量或函数将作为环境变量</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32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-f</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取消路径通配符扩展</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-n</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只读取</a:t>
                      </a:r>
                      <a:r>
                        <a:rPr lang="en-US" altLang="zh-CN" sz="2000" dirty="0">
                          <a:latin typeface="Times New Roman" panose="02020603050405020304" pitchFamily="18" charset="0"/>
                          <a:cs typeface="Times New Roman" panose="02020603050405020304" pitchFamily="18" charset="0"/>
                        </a:rPr>
                        <a:t>shell</a:t>
                      </a:r>
                      <a:r>
                        <a:rPr lang="zh-CN" altLang="en-US" sz="2000" dirty="0">
                          <a:latin typeface="宋体" panose="02010600030101010101" pitchFamily="2" charset="-122"/>
                        </a:rPr>
                        <a:t>程序的命令做语法等检查而不真正执行，可用于测试</a:t>
                      </a:r>
                      <a:r>
                        <a:rPr lang="en-US" altLang="zh-CN" sz="2000" dirty="0">
                          <a:latin typeface="Times New Roman" panose="02020603050405020304" pitchFamily="18" charset="0"/>
                          <a:cs typeface="Times New Roman" panose="02020603050405020304" pitchFamily="18" charset="0"/>
                        </a:rPr>
                        <a:t>shell</a:t>
                      </a:r>
                      <a:r>
                        <a:rPr lang="zh-CN" altLang="en-US" sz="2000" dirty="0">
                          <a:latin typeface="宋体" panose="02010600030101010101" pitchFamily="2" charset="-122"/>
                        </a:rPr>
                        <a:t>程序是否正确</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165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-v</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执行过程中显示读入的行，可用于</a:t>
                      </a:r>
                      <a:r>
                        <a:rPr lang="en-US" altLang="zh-CN" sz="2000" dirty="0">
                          <a:latin typeface="Times New Roman" panose="02020603050405020304" pitchFamily="18" charset="0"/>
                          <a:cs typeface="Times New Roman" panose="02020603050405020304" pitchFamily="18" charset="0"/>
                        </a:rPr>
                        <a:t>shell</a:t>
                      </a:r>
                      <a:r>
                        <a:rPr lang="zh-CN" altLang="en-US" sz="2000" dirty="0">
                          <a:latin typeface="宋体" panose="02010600030101010101" pitchFamily="2" charset="-122"/>
                        </a:rPr>
                        <a:t>程序的跟踪与调试</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-x</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shell</a:t>
                      </a:r>
                      <a:r>
                        <a:rPr lang="zh-CN" altLang="en-US" sz="2000" dirty="0">
                          <a:latin typeface="宋体" panose="02010600030101010101" pitchFamily="2" charset="-122"/>
                        </a:rPr>
                        <a:t>程序执行过程中，在命令被扩展后、执行前显示该命令及其参数的值，可用于</a:t>
                      </a:r>
                      <a:r>
                        <a:rPr lang="en-US" altLang="zh-CN" sz="2000" dirty="0">
                          <a:latin typeface="Times New Roman" panose="02020603050405020304" pitchFamily="18" charset="0"/>
                          <a:cs typeface="Times New Roman" panose="02020603050405020304" pitchFamily="18" charset="0"/>
                        </a:rPr>
                        <a:t>shell</a:t>
                      </a:r>
                      <a:r>
                        <a:rPr lang="zh-CN" altLang="en-US" sz="2000" dirty="0">
                          <a:latin typeface="宋体" panose="02010600030101010101" pitchFamily="2" charset="-122"/>
                        </a:rPr>
                        <a:t>程序的跟踪与调试</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118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如果</a:t>
                      </a:r>
                      <a:r>
                        <a:rPr lang="en-US" altLang="zh-CN" sz="2000" dirty="0">
                          <a:latin typeface="Times New Roman" panose="02020603050405020304" pitchFamily="18" charset="0"/>
                          <a:cs typeface="Times New Roman" panose="02020603050405020304" pitchFamily="18" charset="0"/>
                        </a:rPr>
                        <a:t>args</a:t>
                      </a:r>
                      <a:r>
                        <a:rPr lang="zh-CN" altLang="en-US" sz="2000" dirty="0">
                          <a:latin typeface="宋体" panose="02010600030101010101" pitchFamily="2" charset="-122"/>
                        </a:rPr>
                        <a:t>不存在则取消所有环境变量，否则将</a:t>
                      </a:r>
                      <a:r>
                        <a:rPr lang="en-US" altLang="zh-CN" sz="2000" dirty="0">
                          <a:latin typeface="Times New Roman" panose="02020603050405020304" pitchFamily="18" charset="0"/>
                          <a:cs typeface="Times New Roman" panose="02020603050405020304" pitchFamily="18" charset="0"/>
                        </a:rPr>
                        <a:t>args</a:t>
                      </a:r>
                      <a:r>
                        <a:rPr lang="zh-CN" altLang="en-US" sz="2000" dirty="0">
                          <a:latin typeface="宋体" panose="02010600030101010101" pitchFamily="2" charset="-122"/>
                        </a:rPr>
                        <a:t>设置为新的环境变量</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165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+&lt;</a:t>
                      </a:r>
                      <a:r>
                        <a:rPr lang="zh-CN" altLang="en-US" sz="2000" dirty="0">
                          <a:latin typeface="宋体" panose="02010600030101010101" pitchFamily="2" charset="-122"/>
                        </a:rPr>
                        <a:t>参数</a:t>
                      </a:r>
                      <a:r>
                        <a:rPr lang="en-US" altLang="zh-CN" sz="2000" dirty="0">
                          <a:latin typeface="Times New Roman" panose="02020603050405020304" pitchFamily="18" charset="0"/>
                          <a:cs typeface="Times New Roman" panose="02020603050405020304" pitchFamily="18" charset="0"/>
                        </a:rPr>
                        <a:t>&gt;</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取消以</a:t>
                      </a:r>
                      <a:r>
                        <a:rPr lang="en-US" altLang="zh-CN" sz="2000" dirty="0">
                          <a:latin typeface="Times New Roman" panose="02020603050405020304" pitchFamily="18" charset="0"/>
                          <a:cs typeface="Times New Roman" panose="02020603050405020304" pitchFamily="18" charset="0"/>
                        </a:rPr>
                        <a:t>-&lt;</a:t>
                      </a:r>
                      <a:r>
                        <a:rPr lang="zh-CN" altLang="en-US" sz="2000" dirty="0">
                          <a:latin typeface="宋体" panose="02010600030101010101" pitchFamily="2" charset="-122"/>
                        </a:rPr>
                        <a:t>参数</a:t>
                      </a:r>
                      <a:r>
                        <a:rPr lang="en-US" altLang="zh-CN" sz="2000" dirty="0">
                          <a:latin typeface="Times New Roman" panose="02020603050405020304" pitchFamily="18" charset="0"/>
                          <a:cs typeface="Times New Roman" panose="02020603050405020304" pitchFamily="18" charset="0"/>
                        </a:rPr>
                        <a:t>&gt;</a:t>
                      </a:r>
                      <a:r>
                        <a:rPr lang="zh-CN" altLang="en-US" sz="2000" dirty="0">
                          <a:latin typeface="宋体" panose="02010600030101010101" pitchFamily="2" charset="-122"/>
                        </a:rPr>
                        <a:t>方式设置的参数</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p:txBody>
          <a:bodyPr vert="horz" wrap="square" lIns="91440" tIns="45720" rIns="91440" bIns="45720" anchor="b"/>
          <a:p>
            <a:r>
              <a:rPr lang="zh-CN" altLang="en-US" dirty="0"/>
              <a:t>11.4.4  shell的调用与变量传递</a:t>
            </a:r>
            <a:endParaRPr lang="zh-CN" altLang="en-US" dirty="0"/>
          </a:p>
        </p:txBody>
      </p:sp>
      <p:sp>
        <p:nvSpPr>
          <p:cNvPr id="66563" name="内容占位符 2"/>
          <p:cNvSpPr>
            <a:spLocks noGrp="1"/>
          </p:cNvSpPr>
          <p:nvPr>
            <p:ph idx="1"/>
          </p:nvPr>
        </p:nvSpPr>
        <p:spPr/>
        <p:txBody>
          <a:bodyPr vert="horz" wrap="square" lIns="91440" tIns="45720" rIns="91440" bIns="45720" anchor="t"/>
          <a:p>
            <a:r>
              <a:rPr lang="zh-CN" altLang="en-US" dirty="0"/>
              <a:t>1．调用shell程序</a:t>
            </a:r>
            <a:endParaRPr lang="zh-CN" altLang="en-US" dirty="0"/>
          </a:p>
          <a:p>
            <a:r>
              <a:rPr lang="zh-CN" altLang="en-US" dirty="0"/>
              <a:t>2．向子shell程序传递变量</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p:txBody>
          <a:bodyPr vert="horz" wrap="square" lIns="91440" tIns="45720" rIns="91440" bIns="45720" anchor="b"/>
          <a:p>
            <a:r>
              <a:rPr lang="zh-CN" altLang="en-US" dirty="0"/>
              <a:t>1．调用shell程序</a:t>
            </a:r>
            <a:endParaRPr lang="zh-CN" altLang="en-US" dirty="0"/>
          </a:p>
        </p:txBody>
      </p:sp>
      <p:sp>
        <p:nvSpPr>
          <p:cNvPr id="67587" name="内容占位符 2"/>
          <p:cNvSpPr>
            <a:spLocks noGrp="1"/>
          </p:cNvSpPr>
          <p:nvPr>
            <p:ph idx="1"/>
          </p:nvPr>
        </p:nvSpPr>
        <p:spPr>
          <a:xfrm>
            <a:off x="597535" y="1874520"/>
            <a:ext cx="8357870" cy="4114800"/>
          </a:xfrm>
        </p:spPr>
        <p:txBody>
          <a:bodyPr vert="horz" wrap="square" lIns="91440" tIns="45720" rIns="91440" bIns="45720" anchor="t"/>
          <a:p>
            <a:r>
              <a:rPr lang="zh-CN" altLang="en-US" sz="2400" dirty="0"/>
              <a:t>调用shell程序，或从一个当前shell程序调用另一个shell程序时，可让被调用者在子shell或当前shell中执行，默认是在子shell执行。方法如下所述。</a:t>
            </a:r>
            <a:endParaRPr lang="zh-CN" altLang="en-US" sz="2400" dirty="0"/>
          </a:p>
          <a:p>
            <a:r>
              <a:rPr lang="zh-CN" altLang="en-US" sz="2400" dirty="0"/>
              <a:t>（1）在子shell执行：</a:t>
            </a:r>
            <a:endParaRPr lang="zh-CN" altLang="en-US" sz="2400" dirty="0"/>
          </a:p>
          <a:p>
            <a:r>
              <a:rPr lang="zh-CN" altLang="en-US" sz="2400" dirty="0"/>
              <a:t>     shell_prog  args</a:t>
            </a:r>
            <a:endParaRPr lang="zh-CN" altLang="en-US" sz="2400" dirty="0"/>
          </a:p>
          <a:p>
            <a:r>
              <a:rPr lang="zh-CN" altLang="en-US" sz="2400" dirty="0"/>
              <a:t>（2）在当前shell执行：</a:t>
            </a:r>
            <a:endParaRPr lang="zh-CN" altLang="en-US" sz="2400" dirty="0"/>
          </a:p>
          <a:p>
            <a:r>
              <a:rPr lang="zh-CN" altLang="en-US" sz="2400" dirty="0"/>
              <a:t>     .  shell_prog  args         </a:t>
            </a:r>
            <a:r>
              <a:rPr lang="en-US" altLang="zh-CN" sz="2400" dirty="0"/>
              <a:t>#</a:t>
            </a:r>
            <a:r>
              <a:rPr lang="zh-CN" altLang="en-US" sz="2400" dirty="0"/>
              <a:t>或</a:t>
            </a:r>
            <a:endParaRPr lang="zh-CN" altLang="en-US" sz="2400" dirty="0"/>
          </a:p>
          <a:p>
            <a:r>
              <a:rPr lang="zh-CN" altLang="en-US" sz="2400" dirty="0"/>
              <a:t>     </a:t>
            </a:r>
            <a:r>
              <a:rPr lang="en-US" altLang="zh-CN" sz="2400" dirty="0"/>
              <a:t>source </a:t>
            </a:r>
            <a:r>
              <a:rPr lang="zh-CN" altLang="en-US" sz="2400" dirty="0"/>
              <a:t>shell_prog  args</a:t>
            </a:r>
            <a:endParaRPr lang="en-US" altLang="zh-CN" sz="2400" dirty="0"/>
          </a:p>
          <a:p>
            <a:r>
              <a:rPr lang="zh-CN" altLang="en-US" sz="2400" dirty="0"/>
              <a:t>（</a:t>
            </a:r>
            <a:r>
              <a:rPr lang="en-US" altLang="zh-CN" sz="2400" dirty="0"/>
              <a:t>3</a:t>
            </a:r>
            <a:r>
              <a:rPr lang="zh-CN" altLang="en-US" sz="2400" dirty="0"/>
              <a:t>）显式解释执行：</a:t>
            </a:r>
            <a:endParaRPr lang="zh-CN" altLang="en-US" sz="2400" dirty="0"/>
          </a:p>
          <a:p>
            <a:r>
              <a:rPr lang="zh-CN" altLang="en-US" sz="2400" dirty="0"/>
              <a:t>    sh shell_prog args</a:t>
            </a:r>
            <a:endParaRPr lang="zh-CN" alt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a:spLocks noGrp="1"/>
          </p:cNvSpPr>
          <p:nvPr>
            <p:ph type="title"/>
          </p:nvPr>
        </p:nvSpPr>
        <p:spPr/>
        <p:txBody>
          <a:bodyPr vert="horz" wrap="square" lIns="91440" tIns="45720" rIns="91440" bIns="45720" anchor="b"/>
          <a:p>
            <a:r>
              <a:rPr lang="zh-CN" altLang="en-US" dirty="0"/>
              <a:t>2．向子shell程序传递变量</a:t>
            </a:r>
            <a:endParaRPr lang="zh-CN" altLang="en-US" dirty="0"/>
          </a:p>
        </p:txBody>
      </p:sp>
      <p:sp>
        <p:nvSpPr>
          <p:cNvPr id="68611" name="内容占位符 2"/>
          <p:cNvSpPr>
            <a:spLocks noGrp="1"/>
          </p:cNvSpPr>
          <p:nvPr>
            <p:ph idx="1"/>
          </p:nvPr>
        </p:nvSpPr>
        <p:spPr/>
        <p:txBody>
          <a:bodyPr vert="horz" wrap="square" lIns="91440" tIns="45720" rIns="91440" bIns="45720" anchor="t"/>
          <a:p>
            <a:r>
              <a:rPr lang="zh-CN" altLang="en-US" dirty="0"/>
              <a:t>当前shell的环境变量会自动传递给自己的子shell程序，但是自己定义的变量却不能自动传递到下一级，除非子shell程序是在当前shell执行的。</a:t>
            </a:r>
            <a:endParaRPr lang="zh-CN" altLang="en-US" dirty="0"/>
          </a:p>
          <a:p>
            <a:r>
              <a:rPr lang="zh-CN" altLang="en-US" dirty="0"/>
              <a:t>若让在当前shell或进程定义的变量传递到下一级，就必须使用export命令（见环境变量管理部分）。</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1"/>
          <p:cNvSpPr>
            <a:spLocks noGrp="1"/>
          </p:cNvSpPr>
          <p:nvPr>
            <p:ph type="title"/>
          </p:nvPr>
        </p:nvSpPr>
        <p:spPr/>
        <p:txBody>
          <a:bodyPr vert="horz" wrap="square" lIns="91440" tIns="45720" rIns="91440" bIns="45720" anchor="b"/>
          <a:p>
            <a:r>
              <a:rPr lang="zh-CN" altLang="en-US" dirty="0"/>
              <a:t>11.4.5  shell程序设计</a:t>
            </a:r>
            <a:endParaRPr lang="zh-CN" altLang="en-US" dirty="0"/>
          </a:p>
        </p:txBody>
      </p:sp>
      <p:sp>
        <p:nvSpPr>
          <p:cNvPr id="69635" name="内容占位符 2"/>
          <p:cNvSpPr>
            <a:spLocks noGrp="1"/>
          </p:cNvSpPr>
          <p:nvPr>
            <p:ph idx="1"/>
          </p:nvPr>
        </p:nvSpPr>
        <p:spPr>
          <a:xfrm>
            <a:off x="802005" y="2018030"/>
            <a:ext cx="8153400" cy="4114800"/>
          </a:xfrm>
        </p:spPr>
        <p:txBody>
          <a:bodyPr vert="horz" wrap="square" lIns="91440" tIns="45720" rIns="91440" bIns="45720" anchor="t"/>
          <a:p>
            <a:r>
              <a:rPr lang="zh-CN" altLang="en-US" dirty="0"/>
              <a:t>1．运算符</a:t>
            </a:r>
            <a:endParaRPr lang="zh-CN" altLang="en-US" dirty="0"/>
          </a:p>
          <a:p>
            <a:r>
              <a:rPr lang="zh-CN" altLang="en-US" dirty="0"/>
              <a:t>传统bshell的算术运行符有+、−、\*、/、%，更多的其他运行符参见test和expr。</a:t>
            </a:r>
            <a:endParaRPr lang="zh-CN" altLang="en-US" dirty="0"/>
          </a:p>
          <a:p>
            <a:r>
              <a:rPr lang="zh-CN" altLang="en-US" dirty="0"/>
              <a:t>在</a:t>
            </a:r>
            <a:r>
              <a:rPr lang="en-US" altLang="zh-CN" dirty="0"/>
              <a:t>bash</a:t>
            </a:r>
            <a:r>
              <a:rPr lang="zh-CN" altLang="en-US" dirty="0"/>
              <a:t>中，可通过</a:t>
            </a:r>
            <a:r>
              <a:rPr lang="en-US" altLang="zh-CN" dirty="0"/>
              <a:t>$(( ))</a:t>
            </a:r>
            <a:r>
              <a:rPr lang="zh-CN" altLang="en-US" dirty="0"/>
              <a:t>使用</a:t>
            </a:r>
            <a:r>
              <a:rPr lang="en-US" altLang="zh-CN" dirty="0"/>
              <a:t>C</a:t>
            </a:r>
            <a:r>
              <a:rPr lang="zh-CN" altLang="en-US" dirty="0"/>
              <a:t>语言的语法和运算符。</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a:spLocks noGrp="1"/>
          </p:cNvSpPr>
          <p:nvPr>
            <p:ph type="title"/>
          </p:nvPr>
        </p:nvSpPr>
        <p:spPr/>
        <p:txBody>
          <a:bodyPr vert="horz" wrap="square" lIns="91440" tIns="45720" rIns="91440" bIns="45720" anchor="b"/>
          <a:p>
            <a:r>
              <a:rPr lang="zh-CN" altLang="en-US" dirty="0"/>
              <a:t>2．bashell的常用命令</a:t>
            </a:r>
            <a:endParaRPr lang="zh-CN" altLang="en-US" dirty="0"/>
          </a:p>
        </p:txBody>
      </p:sp>
      <p:sp>
        <p:nvSpPr>
          <p:cNvPr id="70659" name="内容占位符 2"/>
          <p:cNvSpPr>
            <a:spLocks noGrp="1"/>
          </p:cNvSpPr>
          <p:nvPr>
            <p:ph idx="1"/>
          </p:nvPr>
        </p:nvSpPr>
        <p:spPr>
          <a:xfrm>
            <a:off x="787400" y="2018030"/>
            <a:ext cx="8168005" cy="4114800"/>
          </a:xfrm>
        </p:spPr>
        <p:txBody>
          <a:bodyPr vert="horz" wrap="square" lIns="91440" tIns="45720" rIns="91440" bIns="45720" anchor="t"/>
          <a:p>
            <a:r>
              <a:rPr lang="zh-CN" altLang="en-US" sz="2400" dirty="0"/>
              <a:t>（1）:：空命令。什么都不做，只有返回一个值0。</a:t>
            </a:r>
            <a:endParaRPr lang="zh-CN" altLang="en-US" sz="2400" dirty="0"/>
          </a:p>
          <a:p>
            <a:r>
              <a:rPr lang="zh-CN" altLang="en-US" sz="2400" dirty="0"/>
              <a:t>（2）.  shell_prog：在当前shell中执行程序，同</a:t>
            </a:r>
            <a:r>
              <a:rPr lang="en-US" altLang="zh-CN" sz="2400" dirty="0"/>
              <a:t>source</a:t>
            </a:r>
            <a:r>
              <a:rPr lang="zh-CN" altLang="en-US" sz="2400" dirty="0"/>
              <a:t>。</a:t>
            </a:r>
            <a:endParaRPr lang="zh-CN" altLang="en-US" sz="2400" dirty="0"/>
          </a:p>
          <a:p>
            <a:r>
              <a:rPr lang="zh-CN" altLang="en-US" sz="2400" dirty="0"/>
              <a:t>（3）cd [-L | -P] [arg]：改变工作目录。</a:t>
            </a:r>
            <a:endParaRPr lang="zh-CN" altLang="en-US" sz="2400" dirty="0"/>
          </a:p>
          <a:p>
            <a:r>
              <a:rPr lang="zh-CN" altLang="en-US" sz="2400" dirty="0"/>
              <a:t>（4）pwd [-L | -P]：显示当前工作目录。</a:t>
            </a:r>
            <a:endParaRPr lang="zh-CN" altLang="en-US" sz="2400" dirty="0"/>
          </a:p>
          <a:p>
            <a:r>
              <a:rPr lang="zh-CN" altLang="en-US" sz="2400" dirty="0"/>
              <a:t>（5）echo [args]：显示字符串或变量的值。</a:t>
            </a:r>
            <a:endParaRPr lang="zh-CN" altLang="en-US" sz="2400" dirty="0"/>
          </a:p>
          <a:p>
            <a:r>
              <a:rPr lang="zh-CN" altLang="en-US" sz="2400" dirty="0"/>
              <a:t>（6）exit [n]：强迫shell退出[退出码为n]。</a:t>
            </a:r>
            <a:endParaRPr lang="zh-CN" altLang="en-US" sz="2400" dirty="0"/>
          </a:p>
          <a:p>
            <a:r>
              <a:rPr lang="zh-CN" altLang="en-US" sz="2400" dirty="0"/>
              <a:t>（7）return [n]：函数内强制返回[返回码为n]。</a:t>
            </a:r>
            <a:endParaRPr lang="zh-CN" altLang="en-US" sz="2400" dirty="0"/>
          </a:p>
          <a:p>
            <a:r>
              <a:rPr lang="zh-CN" altLang="en-US" sz="2400" dirty="0"/>
              <a:t>（8）read [arg1 … ]：从标准输入读入变量值。</a:t>
            </a:r>
            <a:endParaRPr lang="zh-CN" altLang="en-US" sz="2400" dirty="0"/>
          </a:p>
          <a:p>
            <a:r>
              <a:rPr lang="zh-CN" altLang="en-US" sz="2400" dirty="0"/>
              <a:t>（9）readonly [arg1 … ]：将变量arg1等标识为只读，只读变量的值不能再被修改。</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p:txBody>
          <a:bodyPr vert="horz" wrap="square" lIns="91440" tIns="45720" rIns="91440" bIns="45720" anchor="b"/>
          <a:p>
            <a:pPr eaLnBrk="1" hangingPunct="1"/>
            <a:r>
              <a:rPr lang="en-US" altLang="zh-CN" dirty="0"/>
              <a:t>1</a:t>
            </a:r>
            <a:r>
              <a:rPr lang="zh-CN" altLang="zh-CN" dirty="0"/>
              <a:t>．元字符</a:t>
            </a:r>
            <a:endParaRPr lang="zh-CN" altLang="en-US" dirty="0"/>
          </a:p>
        </p:txBody>
      </p:sp>
      <p:graphicFrame>
        <p:nvGraphicFramePr>
          <p:cNvPr id="4" name="表格 3"/>
          <p:cNvGraphicFramePr/>
          <p:nvPr>
            <p:custDataLst>
              <p:tags r:id="rId1"/>
            </p:custDataLst>
          </p:nvPr>
        </p:nvGraphicFramePr>
        <p:xfrm>
          <a:off x="389890" y="1813560"/>
          <a:ext cx="8409305" cy="4612640"/>
        </p:xfrm>
        <a:graphic>
          <a:graphicData uri="http://schemas.openxmlformats.org/drawingml/2006/table">
            <a:tbl>
              <a:tblPr firstRow="1" bandRow="1">
                <a:tableStyleId>{5940675A-B579-460E-94D1-54222C63F5DA}</a:tableStyleId>
              </a:tblPr>
              <a:tblGrid>
                <a:gridCol w="1418590"/>
                <a:gridCol w="3966845"/>
                <a:gridCol w="3023870"/>
              </a:tblGrid>
              <a:tr h="585470">
                <a:tc>
                  <a:txBody>
                    <a:bodyPr/>
                    <a:p>
                      <a:pPr indent="0" algn="ctr">
                        <a:buNone/>
                      </a:pPr>
                      <a:r>
                        <a:rPr lang="en-US" sz="1800" b="0">
                          <a:latin typeface="Times New Roman" panose="02020603050405020304" pitchFamily="18" charset="0"/>
                          <a:cs typeface="Times New Roman" panose="02020603050405020304" pitchFamily="18" charset="0"/>
                        </a:rPr>
                        <a: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匹配除换行后以外的其他任意字符</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a.c</a:t>
                      </a:r>
                      <a:r>
                        <a:rPr lang="en-US" sz="1800" b="0">
                          <a:latin typeface="宋体" panose="02010600030101010101" pitchFamily="2" charset="-122"/>
                          <a:ea typeface="宋体" panose="02010600030101010101" pitchFamily="2" charset="-122"/>
                          <a:cs typeface="宋体" panose="02010600030101010101" pitchFamily="2" charset="-122"/>
                        </a:rPr>
                        <a:t>匹配</a:t>
                      </a:r>
                      <a:r>
                        <a:rPr lang="en-US" sz="1800" b="0">
                          <a:latin typeface="Times New Roman" panose="02020603050405020304" pitchFamily="18" charset="0"/>
                          <a:cs typeface="Times New Roman" panose="02020603050405020304" pitchFamily="18" charset="0"/>
                        </a:rPr>
                        <a:t>abc,adc</a:t>
                      </a:r>
                      <a:r>
                        <a:rPr lang="en-US" sz="1800" b="0">
                          <a:latin typeface="宋体" panose="02010600030101010101" pitchFamily="2" charset="-122"/>
                          <a:ea typeface="宋体" panose="02010600030101010101" pitchFamily="2" charset="-122"/>
                          <a:cs typeface="宋体" panose="02010600030101010101" pitchFamily="2" charset="-122"/>
                        </a:rPr>
                        <a:t>等</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4835">
                <a:tc>
                  <a:txBody>
                    <a:bodyPr/>
                    <a:p>
                      <a:pPr indent="0" algn="ctr">
                        <a:buNone/>
                      </a:pPr>
                      <a:r>
                        <a:rPr lang="en-US" sz="1800" b="0">
                          <a:latin typeface="Times New Roman" panose="02020603050405020304" pitchFamily="18" charset="0"/>
                          <a:cs typeface="Times New Roman" panose="02020603050405020304" pitchFamily="18" charset="0"/>
                        </a:rPr>
                        <a: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匹配</a:t>
                      </a:r>
                      <a:r>
                        <a:rPr lang="en-US" sz="1800" b="0">
                          <a:latin typeface="Times New Roman" panose="02020603050405020304" pitchFamily="18" charset="0"/>
                          <a:cs typeface="Times New Roman" panose="02020603050405020304" pitchFamily="18" charset="0"/>
                        </a:rPr>
                        <a:t>0</a:t>
                      </a:r>
                      <a:r>
                        <a:rPr lang="en-US" sz="1800" b="0">
                          <a:latin typeface="宋体" panose="02010600030101010101" pitchFamily="2" charset="-122"/>
                          <a:ea typeface="宋体" panose="02010600030101010101" pitchFamily="2" charset="-122"/>
                          <a:cs typeface="宋体" panose="02010600030101010101" pitchFamily="2" charset="-122"/>
                        </a:rPr>
                        <a:t>或多个前面刚出现的字符或正则表达式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aa*</a:t>
                      </a:r>
                      <a:r>
                        <a:rPr lang="en-US" sz="1800" b="0">
                          <a:latin typeface="宋体" panose="02010600030101010101" pitchFamily="2" charset="-122"/>
                          <a:ea typeface="宋体" panose="02010600030101010101" pitchFamily="2" charset="-122"/>
                          <a:cs typeface="宋体" panose="02010600030101010101" pitchFamily="2" charset="-122"/>
                        </a:rPr>
                        <a:t>匹配</a:t>
                      </a:r>
                      <a:r>
                        <a:rPr lang="en-US" sz="1800" b="0">
                          <a:latin typeface="Times New Roman" panose="02020603050405020304" pitchFamily="18" charset="0"/>
                          <a:cs typeface="Times New Roman" panose="02020603050405020304" pitchFamily="18" charset="0"/>
                        </a:rPr>
                        <a:t>a,aa,aaa,</a:t>
                      </a: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6105">
                <a:tc>
                  <a:txBody>
                    <a:bodyPr/>
                    <a:p>
                      <a:pPr indent="0" algn="ctr">
                        <a:buNone/>
                      </a:pPr>
                      <a:r>
                        <a:rPr lang="en-US" sz="1800" b="0">
                          <a:latin typeface="Times New Roman" panose="02020603050405020304" pitchFamily="18" charset="0"/>
                          <a:cs typeface="Times New Roman" panose="02020603050405020304" pitchFamily="18" charset="0"/>
                        </a:rPr>
                        <a: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匹配其前面正则表达式的</a:t>
                      </a:r>
                      <a:r>
                        <a:rPr lang="en-US" sz="1800" b="0">
                          <a:latin typeface="Times New Roman" panose="02020603050405020304" pitchFamily="18" charset="0"/>
                          <a:cs typeface="Times New Roman" panose="02020603050405020304" pitchFamily="18" charset="0"/>
                        </a:rPr>
                        <a:t>0</a:t>
                      </a:r>
                      <a:r>
                        <a:rPr lang="en-US" sz="1800" b="0">
                          <a:latin typeface="宋体" panose="02010600030101010101" pitchFamily="2" charset="-122"/>
                          <a:ea typeface="宋体" panose="02010600030101010101" pitchFamily="2" charset="-122"/>
                          <a:cs typeface="宋体" panose="02010600030101010101" pitchFamily="2" charset="-122"/>
                        </a:rPr>
                        <a:t>次或</a:t>
                      </a:r>
                      <a:r>
                        <a:rPr lang="en-US" sz="1800" b="0">
                          <a:latin typeface="Times New Roman" panose="02020603050405020304" pitchFamily="18" charset="0"/>
                          <a:cs typeface="Times New Roman" panose="02020603050405020304" pitchFamily="18" charset="0"/>
                        </a:rPr>
                        <a:t>1</a:t>
                      </a:r>
                      <a:r>
                        <a:rPr lang="en-US" sz="1800" b="0">
                          <a:latin typeface="宋体" panose="02010600030101010101" pitchFamily="2" charset="-122"/>
                          <a:ea typeface="宋体" panose="02010600030101010101" pitchFamily="2" charset="-122"/>
                          <a:cs typeface="宋体" panose="02010600030101010101" pitchFamily="2" charset="-122"/>
                        </a:rPr>
                        <a:t>次出现(</a:t>
                      </a:r>
                      <a:r>
                        <a:rPr lang="en-US" sz="1800" b="0">
                          <a:latin typeface="Times New Roman" panose="02020603050405020304" pitchFamily="18" charset="0"/>
                          <a:cs typeface="Times New Roman" panose="02020603050405020304" pitchFamily="18" charset="0"/>
                        </a:rPr>
                        <a:t>ERE</a:t>
                      </a: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bb?</a:t>
                      </a:r>
                      <a:r>
                        <a:rPr lang="en-US" sz="1800" b="0">
                          <a:latin typeface="宋体" panose="02010600030101010101" pitchFamily="2" charset="-122"/>
                          <a:ea typeface="宋体" panose="02010600030101010101" pitchFamily="2" charset="-122"/>
                          <a:cs typeface="宋体" panose="02010600030101010101" pitchFamily="2" charset="-122"/>
                        </a:rPr>
                        <a:t>匹配</a:t>
                      </a:r>
                      <a:r>
                        <a:rPr lang="en-US" sz="1800" b="0">
                          <a:latin typeface="Times New Roman" panose="02020603050405020304" pitchFamily="18" charset="0"/>
                          <a:cs typeface="Times New Roman" panose="02020603050405020304" pitchFamily="18" charset="0"/>
                        </a:rPr>
                        <a:t>b</a:t>
                      </a:r>
                      <a:r>
                        <a:rPr lang="en-US" sz="1800" b="0">
                          <a:latin typeface="宋体" panose="02010600030101010101" pitchFamily="2" charset="-122"/>
                          <a:ea typeface="宋体" panose="02010600030101010101" pitchFamily="2" charset="-122"/>
                          <a:cs typeface="宋体" panose="02010600030101010101" pitchFamily="2" charset="-122"/>
                        </a:rPr>
                        <a:t>或</a:t>
                      </a:r>
                      <a:r>
                        <a:rPr lang="en-US" sz="1800" b="0">
                          <a:latin typeface="Times New Roman" panose="02020603050405020304" pitchFamily="18" charset="0"/>
                          <a:cs typeface="Times New Roman" panose="02020603050405020304" pitchFamily="18" charset="0"/>
                        </a:rPr>
                        <a:t>bb</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5470">
                <a:tc>
                  <a:txBody>
                    <a:bodyPr/>
                    <a:p>
                      <a:pPr indent="0" algn="ctr">
                        <a:buNone/>
                      </a:pPr>
                      <a:r>
                        <a:rPr lang="en-US" sz="1800" b="0">
                          <a:latin typeface="Times New Roman" panose="02020603050405020304" pitchFamily="18" charset="0"/>
                          <a:cs typeface="Times New Roman" panose="02020603050405020304" pitchFamily="18" charset="0"/>
                        </a:rPr>
                        <a: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匹配其前面正则表达式的</a:t>
                      </a:r>
                      <a:r>
                        <a:rPr lang="en-US" sz="1800" b="0">
                          <a:latin typeface="Times New Roman" panose="02020603050405020304" pitchFamily="18" charset="0"/>
                          <a:cs typeface="Times New Roman" panose="02020603050405020304" pitchFamily="18" charset="0"/>
                        </a:rPr>
                        <a:t>1</a:t>
                      </a:r>
                      <a:r>
                        <a:rPr lang="en-US" sz="1800" b="0">
                          <a:latin typeface="宋体" panose="02010600030101010101" pitchFamily="2" charset="-122"/>
                          <a:ea typeface="宋体" panose="02010600030101010101" pitchFamily="2" charset="-122"/>
                          <a:cs typeface="宋体" panose="02010600030101010101" pitchFamily="2" charset="-122"/>
                        </a:rPr>
                        <a:t>次或多次出现(</a:t>
                      </a:r>
                      <a:r>
                        <a:rPr lang="en-US" sz="1800" b="0">
                          <a:latin typeface="Times New Roman" panose="02020603050405020304" pitchFamily="18" charset="0"/>
                          <a:cs typeface="Times New Roman" panose="02020603050405020304" pitchFamily="18" charset="0"/>
                        </a:rPr>
                        <a:t>ERE</a:t>
                      </a: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(ab)+</a:t>
                      </a:r>
                      <a:r>
                        <a:rPr lang="en-US" sz="1800" b="0">
                          <a:latin typeface="宋体" panose="02010600030101010101" pitchFamily="2" charset="-122"/>
                          <a:ea typeface="宋体" panose="02010600030101010101" pitchFamily="2" charset="-122"/>
                          <a:cs typeface="宋体" panose="02010600030101010101" pitchFamily="2" charset="-122"/>
                        </a:rPr>
                        <a:t>匹配</a:t>
                      </a:r>
                      <a:r>
                        <a:rPr lang="en-US" sz="1800" b="0">
                          <a:latin typeface="Times New Roman" panose="02020603050405020304" pitchFamily="18" charset="0"/>
                          <a:cs typeface="Times New Roman" panose="02020603050405020304" pitchFamily="18" charset="0"/>
                        </a:rPr>
                        <a:t>ab,abab,</a:t>
                      </a: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4835">
                <a:tc>
                  <a:txBody>
                    <a:bodyPr/>
                    <a:p>
                      <a:pPr indent="0" algn="ctr">
                        <a:buNone/>
                      </a:pPr>
                      <a:r>
                        <a:rPr lang="en-US" sz="1800" b="0">
                          <a:latin typeface="Times New Roman" panose="02020603050405020304" pitchFamily="18" charset="0"/>
                          <a:cs typeface="Times New Roman" panose="02020603050405020304" pitchFamily="18" charset="0"/>
                        </a:rPr>
                        <a: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位置字符表示行首</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^abc</a:t>
                      </a:r>
                      <a:r>
                        <a:rPr lang="en-US" sz="1800" b="0">
                          <a:latin typeface="宋体" panose="02010600030101010101" pitchFamily="2" charset="-122"/>
                          <a:ea typeface="宋体" panose="02010600030101010101" pitchFamily="2" charset="-122"/>
                          <a:cs typeface="宋体" panose="02010600030101010101" pitchFamily="2" charset="-122"/>
                        </a:rPr>
                        <a:t>匹配行首为</a:t>
                      </a:r>
                      <a:r>
                        <a:rPr lang="en-US" sz="1800" b="0">
                          <a:latin typeface="Times New Roman" panose="02020603050405020304" pitchFamily="18" charset="0"/>
                          <a:cs typeface="Times New Roman" panose="02020603050405020304" pitchFamily="18" charset="0"/>
                        </a:rPr>
                        <a:t>abc</a:t>
                      </a:r>
                      <a:r>
                        <a:rPr lang="en-US" sz="1800" b="0">
                          <a:latin typeface="宋体" panose="02010600030101010101" pitchFamily="2" charset="-122"/>
                          <a:ea typeface="宋体" panose="02010600030101010101" pitchFamily="2" charset="-122"/>
                          <a:cs typeface="宋体" panose="02010600030101010101" pitchFamily="2" charset="-122"/>
                        </a:rPr>
                        <a:t>的行</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5470">
                <a:tc>
                  <a:txBody>
                    <a:bodyPr/>
                    <a:p>
                      <a:pPr indent="0" algn="ctr">
                        <a:buNone/>
                      </a:pPr>
                      <a:r>
                        <a:rPr lang="en-US" sz="1800" b="0">
                          <a:latin typeface="Times New Roman" panose="02020603050405020304" pitchFamily="18" charset="0"/>
                          <a:cs typeface="Times New Roman" panose="02020603050405020304" pitchFamily="18" charset="0"/>
                        </a:rPr>
                        <a:t>$</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位置字符表示行末</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ter$</a:t>
                      </a:r>
                      <a:r>
                        <a:rPr lang="en-US" sz="1800" b="0">
                          <a:latin typeface="宋体" panose="02010600030101010101" pitchFamily="2" charset="-122"/>
                          <a:ea typeface="宋体" panose="02010600030101010101" pitchFamily="2" charset="-122"/>
                          <a:cs typeface="宋体" panose="02010600030101010101" pitchFamily="2" charset="-122"/>
                        </a:rPr>
                        <a:t>匹配行末为</a:t>
                      </a:r>
                      <a:r>
                        <a:rPr lang="en-US" sz="1800" b="0">
                          <a:latin typeface="Times New Roman" panose="02020603050405020304" pitchFamily="18" charset="0"/>
                          <a:cs typeface="Times New Roman" panose="02020603050405020304" pitchFamily="18" charset="0"/>
                        </a:rPr>
                        <a:t>ter</a:t>
                      </a:r>
                      <a:r>
                        <a:rPr lang="en-US" sz="1800" b="0">
                          <a:latin typeface="宋体" panose="02010600030101010101" pitchFamily="2" charset="-122"/>
                          <a:ea typeface="宋体" panose="02010600030101010101" pitchFamily="2" charset="-122"/>
                          <a:cs typeface="宋体" panose="02010600030101010101" pitchFamily="2" charset="-122"/>
                        </a:rPr>
                        <a:t>的行</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00455">
                <a:tc>
                  <a:txBody>
                    <a:bodyPr/>
                    <a:p>
                      <a:pPr indent="0" algn="ctr">
                        <a:buNone/>
                      </a:pPr>
                      <a:r>
                        <a:rPr lang="en-US" sz="1800" b="0">
                          <a:latin typeface="Times New Roman" panose="02020603050405020304" pitchFamily="18" charset="0"/>
                          <a:cs typeface="Times New Roman" panose="02020603050405020304" pitchFamily="18" charset="0"/>
                        </a:rPr>
                        <a:t>[ ],[^ ]</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匹配或不匹配其中的一个字符。如果在选择集中包含[</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，则它必须是第一个。</a:t>
                      </a:r>
                      <a:r>
                        <a:rPr lang="en-US" sz="1800" b="0">
                          <a:latin typeface="Times New Roman" panose="02020603050405020304" pitchFamily="18" charset="0"/>
                          <a:cs typeface="Times New Roman" panose="02020603050405020304" pitchFamily="18" charset="0"/>
                        </a:rPr>
                        <a:t>^</a:t>
                      </a:r>
                      <a:r>
                        <a:rPr lang="en-US" sz="1800" b="0">
                          <a:latin typeface="宋体" panose="02010600030101010101" pitchFamily="2" charset="-122"/>
                          <a:ea typeface="宋体" panose="02010600030101010101" pitchFamily="2" charset="-122"/>
                          <a:cs typeface="宋体" panose="02010600030101010101" pitchFamily="2" charset="-122"/>
                        </a:rPr>
                        <a:t>为</a:t>
                      </a:r>
                      <a:r>
                        <a:rPr lang="en-US" sz="1800" b="0">
                          <a:latin typeface="Times New Roman" panose="02020603050405020304" pitchFamily="18" charset="0"/>
                          <a:cs typeface="Times New Roman" panose="02020603050405020304" pitchFamily="18" charset="0"/>
                        </a:rPr>
                        <a:t>[ ]</a:t>
                      </a:r>
                      <a:r>
                        <a:rPr lang="en-US" sz="1800" b="0">
                          <a:latin typeface="宋体" panose="02010600030101010101" pitchFamily="2" charset="-122"/>
                          <a:ea typeface="宋体" panose="02010600030101010101" pitchFamily="2" charset="-122"/>
                          <a:cs typeface="宋体" panose="02010600030101010101" pitchFamily="2" charset="-122"/>
                        </a:rPr>
                        <a:t>内首字符，表示相反的操作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[Bb]y</a:t>
                      </a:r>
                      <a:r>
                        <a:rPr lang="en-US" sz="1800" b="0">
                          <a:latin typeface="宋体" panose="02010600030101010101" pitchFamily="2" charset="-122"/>
                          <a:ea typeface="宋体" panose="02010600030101010101" pitchFamily="2" charset="-122"/>
                          <a:cs typeface="宋体" panose="02010600030101010101" pitchFamily="2" charset="-122"/>
                        </a:rPr>
                        <a:t>匹配</a:t>
                      </a:r>
                      <a:r>
                        <a:rPr lang="en-US" sz="1800" b="0">
                          <a:latin typeface="Times New Roman" panose="02020603050405020304" pitchFamily="18" charset="0"/>
                          <a:cs typeface="Times New Roman" panose="02020603050405020304" pitchFamily="18" charset="0"/>
                        </a:rPr>
                        <a:t>By</a:t>
                      </a:r>
                      <a:r>
                        <a:rPr lang="en-US" sz="1800" b="0">
                          <a:latin typeface="宋体" panose="02010600030101010101" pitchFamily="2" charset="-122"/>
                          <a:ea typeface="宋体" panose="02010600030101010101" pitchFamily="2" charset="-122"/>
                          <a:cs typeface="宋体" panose="02010600030101010101" pitchFamily="2" charset="-122"/>
                        </a:rPr>
                        <a:t>或</a:t>
                      </a:r>
                      <a:r>
                        <a:rPr lang="en-US" sz="1800" b="0">
                          <a:latin typeface="Times New Roman" panose="02020603050405020304" pitchFamily="18" charset="0"/>
                          <a:cs typeface="Times New Roman" panose="02020603050405020304" pitchFamily="18" charset="0"/>
                        </a:rPr>
                        <a:t>by</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pitchFamily="18" charset="0"/>
                          <a:cs typeface="Times New Roman" panose="02020603050405020304" pitchFamily="18" charset="0"/>
                        </a:rPr>
                        <a:t>a[^Bb]c</a:t>
                      </a:r>
                      <a:r>
                        <a:rPr lang="en-US" sz="1800" b="0">
                          <a:latin typeface="宋体" panose="02010600030101010101" pitchFamily="2" charset="-122"/>
                          <a:ea typeface="宋体" panose="02010600030101010101" pitchFamily="2" charset="-122"/>
                          <a:cs typeface="宋体" panose="02010600030101010101" pitchFamily="2" charset="-122"/>
                        </a:rPr>
                        <a:t>不匹配</a:t>
                      </a:r>
                      <a:r>
                        <a:rPr lang="en-US" sz="1800" b="0">
                          <a:latin typeface="Times New Roman" panose="02020603050405020304" pitchFamily="18" charset="0"/>
                          <a:cs typeface="Times New Roman" panose="02020603050405020304" pitchFamily="18" charset="0"/>
                        </a:rPr>
                        <a:t>abc</a:t>
                      </a:r>
                      <a:r>
                        <a:rPr lang="en-US" sz="1800" b="0">
                          <a:latin typeface="宋体" panose="02010600030101010101" pitchFamily="2" charset="-122"/>
                          <a:ea typeface="宋体" panose="02010600030101010101" pitchFamily="2" charset="-122"/>
                          <a:cs typeface="宋体" panose="02010600030101010101" pitchFamily="2" charset="-122"/>
                        </a:rPr>
                        <a:t>或</a:t>
                      </a:r>
                      <a:r>
                        <a:rPr lang="en-US" sz="1800" b="0">
                          <a:latin typeface="Times New Roman" panose="02020603050405020304" pitchFamily="18" charset="0"/>
                          <a:cs typeface="Times New Roman" panose="02020603050405020304" pitchFamily="18" charset="0"/>
                        </a:rPr>
                        <a:t>aBc</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p:txBody>
          <a:bodyPr vert="horz" wrap="square" lIns="91440" tIns="45720" rIns="91440" bIns="45720" anchor="b"/>
          <a:p>
            <a:r>
              <a:rPr lang="zh-CN" altLang="en-US" dirty="0"/>
              <a:t>2．bashell的常用命令（续）</a:t>
            </a:r>
            <a:endParaRPr lang="en-US" altLang="zh-CN" dirty="0"/>
          </a:p>
        </p:txBody>
      </p:sp>
      <p:sp>
        <p:nvSpPr>
          <p:cNvPr id="71683" name="内容占位符 2"/>
          <p:cNvSpPr>
            <a:spLocks noGrp="1"/>
          </p:cNvSpPr>
          <p:nvPr>
            <p:ph idx="1"/>
          </p:nvPr>
        </p:nvSpPr>
        <p:spPr>
          <a:xfrm>
            <a:off x="553720" y="1802765"/>
            <a:ext cx="8401685" cy="4114800"/>
          </a:xfrm>
        </p:spPr>
        <p:txBody>
          <a:bodyPr vert="horz" wrap="square" lIns="91440" tIns="45720" rIns="91440" bIns="45720" anchor="t"/>
          <a:p>
            <a:r>
              <a:rPr lang="zh-CN" altLang="en-US" sz="2400" dirty="0"/>
              <a:t>（10）export：向子shell传递自定义环境变量。</a:t>
            </a:r>
            <a:endParaRPr lang="zh-CN" altLang="en-US" sz="2400" dirty="0"/>
          </a:p>
          <a:p>
            <a:r>
              <a:rPr lang="zh-CN" altLang="en-US" sz="2400" dirty="0"/>
              <a:t>（11）break [n]：从for、while或until循环内跳出，n代表跳出的层数。</a:t>
            </a:r>
            <a:endParaRPr lang="zh-CN" altLang="en-US" sz="2400" dirty="0"/>
          </a:p>
          <a:p>
            <a:r>
              <a:rPr lang="zh-CN" altLang="en-US" sz="2400" dirty="0"/>
              <a:t>（12）continue [n]：从for、while或until循环的开始处执行，n代表循环的层数。</a:t>
            </a:r>
            <a:endParaRPr lang="zh-CN" altLang="en-US" sz="2400" dirty="0"/>
          </a:p>
          <a:p>
            <a:r>
              <a:rPr lang="zh-CN" altLang="en-US" sz="2400" dirty="0"/>
              <a:t>（13）trap [-lp] [func] signals：设置信号或软中断的处理办法。</a:t>
            </a:r>
            <a:endParaRPr lang="zh-CN" altLang="en-US" sz="2400" dirty="0"/>
          </a:p>
          <a:p>
            <a:endParaRPr lang="zh-CN"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p:txBody>
          <a:bodyPr vert="horz" wrap="square" lIns="91440" tIns="45720" rIns="91440" bIns="45720" anchor="b"/>
          <a:p>
            <a:r>
              <a:rPr lang="zh-CN" altLang="en-US" dirty="0">
                <a:sym typeface="宋体" panose="02010600030101010101" pitchFamily="2" charset="-122"/>
              </a:rPr>
              <a:t>2．bashell的常用命令（续）</a:t>
            </a:r>
            <a:endParaRPr lang="zh-CN" altLang="en-US" dirty="0"/>
          </a:p>
        </p:txBody>
      </p:sp>
      <p:sp>
        <p:nvSpPr>
          <p:cNvPr id="72707" name="内容占位符 2"/>
          <p:cNvSpPr>
            <a:spLocks noGrp="1"/>
          </p:cNvSpPr>
          <p:nvPr>
            <p:ph idx="1"/>
          </p:nvPr>
        </p:nvSpPr>
        <p:spPr/>
        <p:txBody>
          <a:bodyPr vert="horz" wrap="square" lIns="91440" tIns="45720" rIns="91440" bIns="45720" anchor="t"/>
          <a:p>
            <a:r>
              <a:rPr lang="zh-CN" altLang="en-US" sz="2400" dirty="0">
                <a:sym typeface="+mn-ea"/>
              </a:rPr>
              <a:t>（14）times cmd [args]：显示shell和shell cmd在系统和用户态执行的累计时间。</a:t>
            </a:r>
            <a:endParaRPr lang="zh-CN" altLang="en-US" sz="2400" dirty="0"/>
          </a:p>
          <a:p>
            <a:r>
              <a:rPr lang="zh-CN" altLang="en-US" sz="2400" dirty="0">
                <a:sym typeface="+mn-ea"/>
              </a:rPr>
              <a:t>     time cmd [args]：显示cmd在系统、用户态的执行时间和累计时间。</a:t>
            </a:r>
            <a:endParaRPr lang="zh-CN" altLang="en-US" sz="2400" dirty="0">
              <a:sym typeface="+mn-ea"/>
            </a:endParaRPr>
          </a:p>
          <a:p>
            <a:r>
              <a:rPr lang="zh-CN" altLang="en-US" sz="2400" dirty="0"/>
              <a:t>（15）umask [ -S ] [ mask ]：设置文件创建掩码。</a:t>
            </a:r>
            <a:endParaRPr lang="zh-CN" altLang="en-US" sz="2400" dirty="0"/>
          </a:p>
          <a:p>
            <a:r>
              <a:rPr lang="zh-CN" altLang="en-US" sz="2400" dirty="0"/>
              <a:t>（16）wait [ n ]：等待某个进程的结束，并报告它的结束状态。若不指定n，则所有子进程都将被等待。如果n为某个不存在的进程，则wait返回127，其他情况下，wait的返回值与被等待进程的返回值相同。</a:t>
            </a:r>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p:txBody>
          <a:bodyPr vert="horz" wrap="square" lIns="91440" tIns="45720" rIns="91440" bIns="45720" anchor="b"/>
          <a:p>
            <a:r>
              <a:rPr lang="zh-CN" altLang="en-US" dirty="0">
                <a:sym typeface="+mn-ea"/>
              </a:rPr>
              <a:t>（17）dirname, basename</a:t>
            </a:r>
            <a:endParaRPr lang="zh-CN" altLang="en-US" dirty="0"/>
          </a:p>
        </p:txBody>
      </p:sp>
      <p:sp>
        <p:nvSpPr>
          <p:cNvPr id="72707" name="内容占位符 2"/>
          <p:cNvSpPr>
            <a:spLocks noGrp="1"/>
          </p:cNvSpPr>
          <p:nvPr>
            <p:ph idx="1"/>
          </p:nvPr>
        </p:nvSpPr>
        <p:spPr>
          <a:xfrm>
            <a:off x="524510" y="1874520"/>
            <a:ext cx="8430895" cy="4114800"/>
          </a:xfrm>
        </p:spPr>
        <p:txBody>
          <a:bodyPr vert="horz" wrap="square" lIns="91440" tIns="45720" rIns="91440" bIns="45720" anchor="t"/>
          <a:p>
            <a:r>
              <a:rPr lang="zh-CN" altLang="en-US" sz="2400" dirty="0">
                <a:sym typeface="+mn-ea"/>
              </a:rPr>
              <a:t>dirname, basename确定文件的路径名和基本名，用法为：</a:t>
            </a:r>
            <a:endParaRPr lang="zh-CN" altLang="en-US" sz="2400" dirty="0">
              <a:sym typeface="+mn-ea"/>
            </a:endParaRPr>
          </a:p>
          <a:p>
            <a:r>
              <a:rPr lang="zh-CN" altLang="en-US" sz="2400" dirty="0">
                <a:sym typeface="+mn-ea"/>
              </a:rPr>
              <a:t>dirname  names</a:t>
            </a:r>
            <a:endParaRPr lang="zh-CN" altLang="en-US" sz="2400" dirty="0">
              <a:sym typeface="+mn-ea"/>
            </a:endParaRPr>
          </a:p>
          <a:p>
            <a:r>
              <a:rPr lang="zh-CN" altLang="en-US" sz="2400" dirty="0">
                <a:sym typeface="+mn-ea"/>
              </a:rPr>
              <a:t>basename [-a |-s, --suffix=suffix ]  names</a:t>
            </a:r>
            <a:endParaRPr lang="zh-CN" altLang="en-US" sz="2400" dirty="0">
              <a:sym typeface="+mn-ea"/>
            </a:endParaRPr>
          </a:p>
          <a:p>
            <a:r>
              <a:rPr lang="zh-CN" altLang="en-US" sz="2400" dirty="0">
                <a:sym typeface="+mn-ea"/>
              </a:rPr>
              <a:t>names为带有路径的文件名；-a用于多文件名处理，若不使用-a则只处理第一个；-s，--suffix=suffix用于在输出中删除扩展名。</a:t>
            </a:r>
            <a:endParaRPr lang="zh-CN" altLang="en-US" sz="2400" dirty="0">
              <a:sym typeface="+mn-ea"/>
            </a:endParaRPr>
          </a:p>
          <a:p>
            <a:r>
              <a:rPr lang="zh-CN" altLang="en-US" sz="2400" dirty="0">
                <a:sym typeface="+mn-ea"/>
              </a:rPr>
              <a:t>dirname用于输出带有路径文件名的路径名，若没有路径则输出“.”，表示当前路径。basename用于输出带有路径文件名的纯文件名，若使用了-s suffix或--suffix=suffix，则只输出文件的主名。</a:t>
            </a:r>
            <a:endParaRPr lang="zh-CN" altLang="en-US" sz="2400" dirty="0">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1"/>
          <p:cNvSpPr>
            <a:spLocks noGrp="1"/>
          </p:cNvSpPr>
          <p:nvPr>
            <p:ph type="title"/>
          </p:nvPr>
        </p:nvSpPr>
        <p:spPr/>
        <p:txBody>
          <a:bodyPr vert="horz" wrap="square" lIns="91440" tIns="45720" rIns="91440" bIns="45720" anchor="b"/>
          <a:p>
            <a:r>
              <a:rPr lang="zh-CN" altLang="en-US" sz="3600" dirty="0"/>
              <a:t>（18）expr：用于对表达式进行运算</a:t>
            </a:r>
            <a:endParaRPr lang="zh-CN" altLang="en-US" sz="3600" dirty="0"/>
          </a:p>
        </p:txBody>
      </p:sp>
      <p:sp>
        <p:nvSpPr>
          <p:cNvPr id="73731" name="内容占位符 2"/>
          <p:cNvSpPr>
            <a:spLocks noGrp="1"/>
          </p:cNvSpPr>
          <p:nvPr>
            <p:ph idx="1"/>
          </p:nvPr>
        </p:nvSpPr>
        <p:spPr>
          <a:xfrm>
            <a:off x="941388" y="2017713"/>
            <a:ext cx="8013700" cy="4114800"/>
          </a:xfrm>
        </p:spPr>
        <p:txBody>
          <a:bodyPr vert="horz" wrap="square" lIns="91440" tIns="45720" rIns="91440" bIns="45720" anchor="t"/>
          <a:p>
            <a:r>
              <a:rPr lang="zh-CN" altLang="en-US" sz="2800" dirty="0"/>
              <a:t>expr的功能是计算表达式的值，并将结果显示到标准输出上。当expr操作的表达式既不为空也不为0时，返回0；为空或0时返回1；无效语句返回2，其他错误返回3。</a:t>
            </a:r>
            <a:endParaRPr lang="zh-CN" altLang="en-US" sz="2800" dirty="0"/>
          </a:p>
          <a:p>
            <a:r>
              <a:rPr lang="zh-CN" altLang="en-US" sz="2800" dirty="0"/>
              <a:t>expr要求每个参数之间必须用空格分隔，且一些操作符需要使用“\”进行转义。</a:t>
            </a:r>
            <a:endParaRPr lang="zh-CN" altLang="en-US"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1"/>
          <p:cNvSpPr>
            <a:spLocks noGrp="1"/>
          </p:cNvSpPr>
          <p:nvPr>
            <p:ph type="title"/>
          </p:nvPr>
        </p:nvSpPr>
        <p:spPr/>
        <p:txBody>
          <a:bodyPr vert="horz" wrap="square" lIns="91440" tIns="45720" rIns="91440" bIns="45720" anchor="b"/>
          <a:p>
            <a:r>
              <a:rPr lang="zh-CN" altLang="en-US" dirty="0"/>
              <a:t>expr命令的运算符</a:t>
            </a:r>
            <a:endParaRPr lang="zh-CN" altLang="en-US" dirty="0"/>
          </a:p>
        </p:txBody>
      </p:sp>
      <p:sp>
        <p:nvSpPr>
          <p:cNvPr id="74755" name="内容占位符 2"/>
          <p:cNvSpPr>
            <a:spLocks noGrp="1"/>
          </p:cNvSpPr>
          <p:nvPr>
            <p:ph idx="1"/>
          </p:nvPr>
        </p:nvSpPr>
        <p:spPr/>
        <p:txBody>
          <a:bodyPr vert="horz" wrap="square" lIns="91440" tIns="45720" rIns="91440" bIns="45720" anchor="t"/>
          <a:p>
            <a:endParaRPr lang="zh-CN" altLang="en-US" dirty="0"/>
          </a:p>
        </p:txBody>
      </p:sp>
      <p:graphicFrame>
        <p:nvGraphicFramePr>
          <p:cNvPr id="74756" name="表格 74755"/>
          <p:cNvGraphicFramePr/>
          <p:nvPr>
            <p:custDataLst>
              <p:tags r:id="rId1"/>
            </p:custDataLst>
          </p:nvPr>
        </p:nvGraphicFramePr>
        <p:xfrm>
          <a:off x="865188" y="1847850"/>
          <a:ext cx="7918450" cy="4392613"/>
        </p:xfrm>
        <a:graphic>
          <a:graphicData uri="http://schemas.openxmlformats.org/drawingml/2006/table">
            <a:tbl>
              <a:tblPr/>
              <a:tblGrid>
                <a:gridCol w="1533525"/>
                <a:gridCol w="1957388"/>
                <a:gridCol w="4427537"/>
              </a:tblGrid>
              <a:tr h="7318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类    型</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运  算  符</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功    能</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8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算术运算</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a:t>
                      </a:r>
                      <a:r>
                        <a:rPr lang="zh-CN" altLang="en-US" sz="2000" dirty="0">
                          <a:latin typeface="宋体" panose="02010600030101010101" pitchFamily="2" charset="-122"/>
                        </a:rPr>
                        <a:t>、</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加、减运算符</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8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a:t>
                      </a:r>
                      <a:r>
                        <a:rPr lang="zh-CN" altLang="en-US" sz="2000" dirty="0">
                          <a:latin typeface="宋体" panose="02010600030101010101" pitchFamily="2" charset="-122"/>
                        </a:rPr>
                        <a: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宋体" panose="02010600030101010101" pitchFamily="2" charset="-122"/>
                        </a:rPr>
                        <a:t>、</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乘、除、求余运算符</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34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逻辑运算</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ARG1|ARG2</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若</a:t>
                      </a:r>
                      <a:r>
                        <a:rPr lang="en-US" altLang="zh-CN" sz="2000" dirty="0">
                          <a:latin typeface="Times New Roman" panose="02020603050405020304" pitchFamily="18" charset="0"/>
                          <a:cs typeface="Times New Roman" panose="02020603050405020304" pitchFamily="18" charset="0"/>
                        </a:rPr>
                        <a:t>ARG1</a:t>
                      </a:r>
                      <a:r>
                        <a:rPr lang="zh-CN" altLang="en-US" sz="2000" dirty="0">
                          <a:latin typeface="宋体" panose="02010600030101010101" pitchFamily="2" charset="-122"/>
                        </a:rPr>
                        <a:t>非空亦非</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宋体" panose="02010600030101010101" pitchFamily="2" charset="-122"/>
                        </a:rPr>
                        <a:t>则返回</a:t>
                      </a:r>
                      <a:r>
                        <a:rPr lang="en-US" altLang="zh-CN" sz="2000" dirty="0">
                          <a:latin typeface="Times New Roman" panose="02020603050405020304" pitchFamily="18" charset="0"/>
                          <a:cs typeface="Times New Roman" panose="02020603050405020304" pitchFamily="18" charset="0"/>
                        </a:rPr>
                        <a:t>ARG1</a:t>
                      </a:r>
                      <a:r>
                        <a:rPr lang="zh-CN" altLang="en-US" sz="2000" dirty="0">
                          <a:latin typeface="宋体" panose="02010600030101010101" pitchFamily="2" charset="-122"/>
                        </a:rPr>
                        <a:t>，否则返回</a:t>
                      </a:r>
                      <a:r>
                        <a:rPr lang="en-US" altLang="zh-CN" sz="2000" dirty="0">
                          <a:latin typeface="Times New Roman" panose="02020603050405020304" pitchFamily="18" charset="0"/>
                          <a:cs typeface="Times New Roman" panose="02020603050405020304" pitchFamily="18" charset="0"/>
                        </a:rPr>
                        <a:t>ARG2</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8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ARG1&amp;ARG2</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若</a:t>
                      </a:r>
                      <a:r>
                        <a:rPr lang="en-US" altLang="zh-CN" sz="2000" dirty="0">
                          <a:latin typeface="Times New Roman" panose="02020603050405020304" pitchFamily="18" charset="0"/>
                          <a:cs typeface="Times New Roman" panose="02020603050405020304" pitchFamily="18" charset="0"/>
                        </a:rPr>
                        <a:t>ARG1</a:t>
                      </a:r>
                      <a:r>
                        <a:rPr lang="zh-CN" altLang="en-US" sz="2000" dirty="0">
                          <a:latin typeface="宋体" panose="02010600030101010101" pitchFamily="2" charset="-122"/>
                        </a:rPr>
                        <a:t>和</a:t>
                      </a:r>
                      <a:r>
                        <a:rPr lang="en-US" altLang="zh-CN" sz="2000" dirty="0">
                          <a:latin typeface="Times New Roman" panose="02020603050405020304" pitchFamily="18" charset="0"/>
                          <a:cs typeface="Times New Roman" panose="02020603050405020304" pitchFamily="18" charset="0"/>
                        </a:rPr>
                        <a:t>ARG2</a:t>
                      </a:r>
                      <a:r>
                        <a:rPr lang="zh-CN" altLang="en-US" sz="2000" dirty="0">
                          <a:latin typeface="宋体" panose="02010600030101010101" pitchFamily="2" charset="-122"/>
                        </a:rPr>
                        <a:t>均非空亦非</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宋体" panose="02010600030101010101" pitchFamily="2" charset="-122"/>
                        </a:rPr>
                        <a:t>则返回</a:t>
                      </a:r>
                      <a:r>
                        <a:rPr lang="en-US" altLang="zh-CN" sz="2000" dirty="0">
                          <a:latin typeface="Times New Roman" panose="02020603050405020304" pitchFamily="18" charset="0"/>
                          <a:cs typeface="Times New Roman" panose="02020603050405020304" pitchFamily="18" charset="0"/>
                        </a:rPr>
                        <a:t>ARG1</a:t>
                      </a:r>
                      <a:r>
                        <a:rPr lang="zh-CN" altLang="en-US" sz="2000" dirty="0">
                          <a:latin typeface="宋体" panose="02010600030101010101" pitchFamily="2" charset="-122"/>
                        </a:rPr>
                        <a:t>，否则返回</a:t>
                      </a: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18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&lt; &lt;= = == != &gt;= &gt;</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比较运算符。真时返回</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宋体" panose="02010600030101010101" pitchFamily="2" charset="-122"/>
                        </a:rPr>
                        <a:t>，否则返回</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宋体" panose="02010600030101010101" pitchFamily="2" charset="-122"/>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宋体" panose="02010600030101010101" pitchFamily="2" charset="-122"/>
                        </a:rPr>
                        <a:t>与</a:t>
                      </a:r>
                      <a:r>
                        <a:rPr lang="en-US" altLang="zh-CN" sz="2000" dirty="0">
                          <a:latin typeface="Times New Roman" panose="02020603050405020304" pitchFamily="18" charset="0"/>
                          <a:cs typeface="Times New Roman" panose="02020603050405020304" pitchFamily="18" charset="0"/>
                        </a:rPr>
                        <a:t>==</a:t>
                      </a:r>
                      <a:r>
                        <a:rPr lang="zh-CN" altLang="en-US" sz="2000" dirty="0">
                          <a:latin typeface="宋体" panose="02010600030101010101" pitchFamily="2" charset="-122"/>
                        </a:rPr>
                        <a:t>意义相同</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1"/>
          <p:cNvSpPr>
            <a:spLocks noGrp="1"/>
          </p:cNvSpPr>
          <p:nvPr>
            <p:ph type="title"/>
          </p:nvPr>
        </p:nvSpPr>
        <p:spPr/>
        <p:txBody>
          <a:bodyPr vert="horz" wrap="square" lIns="91440" tIns="45720" rIns="91440" bIns="45720" anchor="b"/>
          <a:p>
            <a:r>
              <a:rPr lang="zh-CN" altLang="en-US" dirty="0"/>
              <a:t>expr命令的运算符</a:t>
            </a:r>
            <a:endParaRPr lang="zh-CN" altLang="en-US" dirty="0"/>
          </a:p>
        </p:txBody>
      </p:sp>
      <p:sp>
        <p:nvSpPr>
          <p:cNvPr id="75779" name="内容占位符 2"/>
          <p:cNvSpPr>
            <a:spLocks noGrp="1"/>
          </p:cNvSpPr>
          <p:nvPr>
            <p:ph idx="1"/>
          </p:nvPr>
        </p:nvSpPr>
        <p:spPr/>
        <p:txBody>
          <a:bodyPr vert="horz" wrap="square" lIns="91440" tIns="45720" rIns="91440" bIns="45720" anchor="t"/>
          <a:p>
            <a:endParaRPr lang="zh-CN" altLang="en-US" dirty="0"/>
          </a:p>
        </p:txBody>
      </p:sp>
      <p:graphicFrame>
        <p:nvGraphicFramePr>
          <p:cNvPr id="75780" name="表格 75779"/>
          <p:cNvGraphicFramePr/>
          <p:nvPr/>
        </p:nvGraphicFramePr>
        <p:xfrm>
          <a:off x="889000" y="1831975"/>
          <a:ext cx="7816850" cy="4187825"/>
        </p:xfrm>
        <a:graphic>
          <a:graphicData uri="http://schemas.openxmlformats.org/drawingml/2006/table">
            <a:tbl>
              <a:tblPr/>
              <a:tblGrid>
                <a:gridCol w="1212850"/>
                <a:gridCol w="2755900"/>
                <a:gridCol w="3848100"/>
              </a:tblGrid>
              <a:tr h="5937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类  型</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运  算  符</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功    能</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rowSpan="6">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字符串</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string : regex</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在</a:t>
                      </a:r>
                      <a:r>
                        <a:rPr lang="en-US" altLang="zh-CN" sz="2000" dirty="0">
                          <a:latin typeface="Times New Roman" panose="02020603050405020304" pitchFamily="18" charset="0"/>
                          <a:cs typeface="Times New Roman" panose="02020603050405020304" pitchFamily="18" charset="0"/>
                        </a:rPr>
                        <a:t>string</a:t>
                      </a:r>
                      <a:r>
                        <a:rPr lang="zh-CN" altLang="en-US" sz="2000" dirty="0">
                          <a:latin typeface="宋体" panose="02010600030101010101" pitchFamily="2" charset="-122"/>
                        </a:rPr>
                        <a:t>中匹配正则表达式</a:t>
                      </a:r>
                      <a:r>
                        <a:rPr lang="en-US" altLang="zh-CN" sz="2000" dirty="0">
                          <a:latin typeface="Times New Roman" panose="02020603050405020304" pitchFamily="18" charset="0"/>
                          <a:cs typeface="Times New Roman" panose="02020603050405020304" pitchFamily="18" charset="0"/>
                        </a:rPr>
                        <a:t>regex</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match string regex</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在</a:t>
                      </a:r>
                      <a:r>
                        <a:rPr lang="en-US" altLang="zh-CN" sz="2000" dirty="0">
                          <a:latin typeface="Times New Roman" panose="02020603050405020304" pitchFamily="18" charset="0"/>
                          <a:cs typeface="Times New Roman" panose="02020603050405020304" pitchFamily="18" charset="0"/>
                        </a:rPr>
                        <a:t>string</a:t>
                      </a:r>
                      <a:r>
                        <a:rPr lang="zh-CN" altLang="en-US" sz="2000" dirty="0">
                          <a:latin typeface="宋体" panose="02010600030101010101" pitchFamily="2" charset="-122"/>
                        </a:rPr>
                        <a:t>中匹配正则表达式</a:t>
                      </a:r>
                      <a:r>
                        <a:rPr lang="en-US" altLang="zh-CN" sz="2000" dirty="0">
                          <a:latin typeface="Times New Roman" panose="02020603050405020304" pitchFamily="18" charset="0"/>
                          <a:cs typeface="Times New Roman" panose="02020603050405020304" pitchFamily="18" charset="0"/>
                        </a:rPr>
                        <a:t>regex*</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substr string pos length</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在</a:t>
                      </a:r>
                      <a:r>
                        <a:rPr lang="en-US" altLang="zh-CN" sz="2000" dirty="0">
                          <a:latin typeface="Times New Roman" panose="02020603050405020304" pitchFamily="18" charset="0"/>
                          <a:cs typeface="Times New Roman" panose="02020603050405020304" pitchFamily="18" charset="0"/>
                        </a:rPr>
                        <a:t>string</a:t>
                      </a:r>
                      <a:r>
                        <a:rPr lang="zh-CN" altLang="en-US" sz="2000" dirty="0">
                          <a:latin typeface="宋体" panose="02010600030101010101" pitchFamily="2" charset="-122"/>
                        </a:rPr>
                        <a:t>中从</a:t>
                      </a:r>
                      <a:r>
                        <a:rPr lang="en-US" altLang="zh-CN" sz="2000" dirty="0">
                          <a:latin typeface="Times New Roman" panose="02020603050405020304" pitchFamily="18" charset="0"/>
                          <a:cs typeface="Times New Roman" panose="02020603050405020304" pitchFamily="18" charset="0"/>
                        </a:rPr>
                        <a:t>pos</a:t>
                      </a:r>
                      <a:r>
                        <a:rPr lang="zh-CN" altLang="en-US" sz="2000" dirty="0">
                          <a:latin typeface="宋体" panose="02010600030101010101" pitchFamily="2" charset="-122"/>
                        </a:rPr>
                        <a:t>开始取最多</a:t>
                      </a:r>
                      <a:r>
                        <a:rPr lang="en-US" altLang="zh-CN" sz="2000" dirty="0">
                          <a:latin typeface="Times New Roman" panose="02020603050405020304" pitchFamily="18" charset="0"/>
                          <a:cs typeface="Times New Roman" panose="02020603050405020304" pitchFamily="18" charset="0"/>
                        </a:rPr>
                        <a:t>length</a:t>
                      </a:r>
                      <a:r>
                        <a:rPr lang="zh-CN" altLang="en-US" sz="2000" dirty="0">
                          <a:latin typeface="宋体" panose="02010600030101010101" pitchFamily="2" charset="-122"/>
                        </a:rPr>
                        <a:t>个字符</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index string chars</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在</a:t>
                      </a:r>
                      <a:r>
                        <a:rPr lang="en-US" altLang="zh-CN" sz="2000" dirty="0">
                          <a:latin typeface="Times New Roman" panose="02020603050405020304" pitchFamily="18" charset="0"/>
                          <a:cs typeface="Times New Roman" panose="02020603050405020304" pitchFamily="18" charset="0"/>
                        </a:rPr>
                        <a:t>string</a:t>
                      </a:r>
                      <a:r>
                        <a:rPr lang="zh-CN" altLang="en-US" sz="2000" dirty="0">
                          <a:latin typeface="宋体" panose="02010600030101010101" pitchFamily="2" charset="-122"/>
                        </a:rPr>
                        <a:t>中查找</a:t>
                      </a:r>
                      <a:r>
                        <a:rPr lang="en-US" altLang="zh-CN" sz="2000" dirty="0">
                          <a:latin typeface="Times New Roman" panose="02020603050405020304" pitchFamily="18" charset="0"/>
                          <a:cs typeface="Times New Roman" panose="02020603050405020304" pitchFamily="18" charset="0"/>
                        </a:rPr>
                        <a:t>char</a:t>
                      </a:r>
                      <a:r>
                        <a:rPr lang="zh-CN" altLang="en-US" sz="2000" dirty="0">
                          <a:latin typeface="宋体" panose="02010600030101010101" pitchFamily="2" charset="-122"/>
                        </a:rPr>
                        <a:t>的开始位置</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length string</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求</a:t>
                      </a:r>
                      <a:r>
                        <a:rPr lang="en-US" altLang="zh-CN" sz="2000" dirty="0">
                          <a:latin typeface="Times New Roman" panose="02020603050405020304" pitchFamily="18" charset="0"/>
                          <a:cs typeface="Times New Roman" panose="02020603050405020304" pitchFamily="18" charset="0"/>
                        </a:rPr>
                        <a:t>string</a:t>
                      </a:r>
                      <a:r>
                        <a:rPr lang="zh-CN" altLang="en-US" sz="2000" dirty="0">
                          <a:latin typeface="宋体" panose="02010600030101010101" pitchFamily="2" charset="-122"/>
                        </a:rPr>
                        <a:t>的长度</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 token</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将</a:t>
                      </a:r>
                      <a:r>
                        <a:rPr lang="en-US" altLang="zh-CN" sz="2000" dirty="0">
                          <a:latin typeface="Times New Roman" panose="02020603050405020304" pitchFamily="18" charset="0"/>
                          <a:cs typeface="Times New Roman" panose="02020603050405020304" pitchFamily="18" charset="0"/>
                        </a:rPr>
                        <a:t>token</a:t>
                      </a:r>
                      <a:r>
                        <a:rPr lang="zh-CN" altLang="en-US" sz="2000" dirty="0">
                          <a:latin typeface="宋体" panose="02010600030101010101" pitchFamily="2" charset="-122"/>
                        </a:rPr>
                        <a:t>作为普通字符串，其中可能含有关键字或运算符</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1"/>
          <p:cNvSpPr>
            <a:spLocks noGrp="1"/>
          </p:cNvSpPr>
          <p:nvPr>
            <p:ph type="title"/>
          </p:nvPr>
        </p:nvSpPr>
        <p:spPr/>
        <p:txBody>
          <a:bodyPr vert="horz" wrap="square" lIns="91440" tIns="45720" rIns="91440" bIns="45720" anchor="b"/>
          <a:p>
            <a:r>
              <a:rPr lang="zh-CN" altLang="en-US" dirty="0"/>
              <a:t>expr示例</a:t>
            </a:r>
            <a:endParaRPr lang="zh-CN" altLang="en-US" dirty="0"/>
          </a:p>
        </p:txBody>
      </p:sp>
      <p:sp>
        <p:nvSpPr>
          <p:cNvPr id="76803" name="内容占位符 2"/>
          <p:cNvSpPr>
            <a:spLocks noGrp="1"/>
          </p:cNvSpPr>
          <p:nvPr>
            <p:ph idx="1"/>
          </p:nvPr>
        </p:nvSpPr>
        <p:spPr/>
        <p:txBody>
          <a:bodyPr vert="horz" wrap="square" lIns="91440" tIns="45720" rIns="91440" bIns="45720" anchor="t"/>
          <a:p>
            <a:r>
              <a:rPr lang="zh-CN" altLang="en-US" sz="2400" dirty="0"/>
              <a:t>① 计算表达式＂50 * ( 40 - 25 )＂的值。</a:t>
            </a:r>
            <a:endParaRPr lang="zh-CN" altLang="en-US" sz="2400" dirty="0"/>
          </a:p>
          <a:p>
            <a:r>
              <a:rPr lang="en-US" altLang="zh-CN" sz="2400" dirty="0"/>
              <a:t>$ </a:t>
            </a:r>
            <a:r>
              <a:rPr lang="zh-CN" altLang="en-US" sz="2400" dirty="0"/>
              <a:t>expr 50 \* \( 40 - 25 \)		#输出750</a:t>
            </a:r>
            <a:endParaRPr lang="zh-CN" altLang="en-US" sz="2400" dirty="0"/>
          </a:p>
          <a:p>
            <a:r>
              <a:rPr lang="zh-CN" altLang="en-US" sz="2400" dirty="0"/>
              <a:t>② 更新某个变量的值：</a:t>
            </a:r>
            <a:endParaRPr lang="zh-CN" altLang="en-US" sz="2400" dirty="0"/>
          </a:p>
          <a:p>
            <a:r>
              <a:rPr lang="en-US" altLang="zh-CN" sz="2400" dirty="0"/>
              <a:t>$ </a:t>
            </a:r>
            <a:r>
              <a:rPr lang="zh-CN" altLang="en-US" sz="2400" dirty="0"/>
              <a:t>num=1; num=`expr $num + 5` #num的值6</a:t>
            </a:r>
            <a:endParaRPr lang="zh-CN" altLang="en-US" sz="2400" dirty="0"/>
          </a:p>
          <a:p>
            <a:pPr marL="0" indent="0">
              <a:buNone/>
            </a:pPr>
            <a:endParaRPr lang="zh-CN"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1"/>
          <p:cNvSpPr>
            <a:spLocks noGrp="1"/>
          </p:cNvSpPr>
          <p:nvPr>
            <p:ph type="title"/>
          </p:nvPr>
        </p:nvSpPr>
        <p:spPr/>
        <p:txBody>
          <a:bodyPr vert="horz" wrap="square" lIns="91440" tIns="45720" rIns="91440" bIns="45720" anchor="b"/>
          <a:p>
            <a:r>
              <a:rPr lang="zh-CN" altLang="en-US" dirty="0"/>
              <a:t>expr示例</a:t>
            </a:r>
            <a:endParaRPr lang="zh-CN" altLang="en-US" dirty="0"/>
          </a:p>
        </p:txBody>
      </p:sp>
      <p:sp>
        <p:nvSpPr>
          <p:cNvPr id="76803" name="内容占位符 2"/>
          <p:cNvSpPr>
            <a:spLocks noGrp="1"/>
          </p:cNvSpPr>
          <p:nvPr>
            <p:ph idx="1"/>
          </p:nvPr>
        </p:nvSpPr>
        <p:spPr>
          <a:xfrm>
            <a:off x="743585" y="2018030"/>
            <a:ext cx="8211820" cy="4114800"/>
          </a:xfrm>
        </p:spPr>
        <p:txBody>
          <a:bodyPr vert="horz" wrap="square" lIns="91440" tIns="45720" rIns="91440" bIns="45720" anchor="t"/>
          <a:p>
            <a:r>
              <a:rPr lang="zh-CN" altLang="en-US" sz="2400" dirty="0"/>
              <a:t>③ 模式匹配</a:t>
            </a:r>
            <a:endParaRPr lang="zh-CN" altLang="en-US" sz="2400" dirty="0"/>
          </a:p>
          <a:p>
            <a:r>
              <a:rPr lang="en-US" altLang="zh-CN" sz="2400" dirty="0"/>
              <a:t>$</a:t>
            </a:r>
            <a:r>
              <a:rPr lang="zh-CN" altLang="en-US" sz="2400" dirty="0"/>
              <a:t>expr abc : 'a\(.\)c' 		#输出b</a:t>
            </a:r>
            <a:endParaRPr lang="zh-CN" altLang="en-US" sz="2400" dirty="0"/>
          </a:p>
          <a:p>
            <a:r>
              <a:rPr lang="en-US" altLang="zh-CN" sz="2400" dirty="0"/>
              <a:t>$ </a:t>
            </a:r>
            <a:r>
              <a:rPr lang="zh-CN" altLang="en-US" sz="2400" dirty="0"/>
              <a:t>expr abc : '\(a.c\)' 		#输出abc</a:t>
            </a:r>
            <a:endParaRPr lang="zh-CN" altLang="en-US" sz="2400" dirty="0"/>
          </a:p>
          <a:p>
            <a:r>
              <a:rPr lang="en-US" altLang="zh-CN" sz="2400" dirty="0"/>
              <a:t>$ </a:t>
            </a:r>
            <a:r>
              <a:rPr lang="zh-CN" altLang="en-US" sz="2400" dirty="0"/>
              <a:t>expr index  "Who is Mr Shao"  Mr	#输出8</a:t>
            </a:r>
            <a:endParaRPr lang="zh-CN" altLang="en-US" sz="2400" dirty="0"/>
          </a:p>
          <a:p>
            <a:r>
              <a:rPr lang="en-US" altLang="zh-CN" sz="2400" dirty="0"/>
              <a:t>$ </a:t>
            </a:r>
            <a:r>
              <a:rPr lang="zh-CN" altLang="en-US" sz="2400" dirty="0"/>
              <a:t>expr index  "Who is Mr Shao"  Shao	#输出2</a:t>
            </a:r>
            <a:endParaRPr lang="zh-CN" altLang="en-US" sz="2400" dirty="0"/>
          </a:p>
          <a:p>
            <a:r>
              <a:rPr lang="zh-CN" altLang="en-US" sz="2400" dirty="0">
                <a:sym typeface="+mn-ea"/>
              </a:rPr>
              <a:t>#</a:t>
            </a:r>
            <a:r>
              <a:rPr lang="en-US" altLang="zh-CN" sz="2400" dirty="0">
                <a:sym typeface="+mn-ea"/>
              </a:rPr>
              <a:t>#</a:t>
            </a:r>
            <a:r>
              <a:rPr lang="zh-CN" altLang="en-US" sz="2400" dirty="0">
                <a:sym typeface="+mn-ea"/>
              </a:rPr>
              <a:t>判断$x中是否全是数字：若是输出x的长度，否则为0</a:t>
            </a:r>
            <a:endParaRPr lang="zh-CN" altLang="en-US" sz="2400" dirty="0"/>
          </a:p>
          <a:p>
            <a:r>
              <a:rPr lang="en-US" altLang="zh-CN" sz="2400" dirty="0"/>
              <a:t>$ </a:t>
            </a:r>
            <a:r>
              <a:rPr lang="zh-CN" altLang="en-US" sz="2400" dirty="0"/>
              <a:t>expr "$x" : "^[[:digit:]]*$"</a:t>
            </a:r>
            <a:endParaRPr lang="zh-CN" altLang="en-US" sz="2400" dirty="0"/>
          </a:p>
          <a:p>
            <a:r>
              <a:rPr lang="zh-CN" altLang="en-US" sz="2400" dirty="0">
                <a:sym typeface="+mn-ea"/>
              </a:rPr>
              <a:t>#</a:t>
            </a:r>
            <a:r>
              <a:rPr lang="en-US" altLang="zh-CN" sz="2400" dirty="0">
                <a:sym typeface="+mn-ea"/>
              </a:rPr>
              <a:t>#</a:t>
            </a:r>
            <a:r>
              <a:rPr lang="zh-CN" altLang="en-US" sz="2400" dirty="0">
                <a:sym typeface="+mn-ea"/>
              </a:rPr>
              <a:t>判断$x是否是"[+-]数字"的形式：输出如上</a:t>
            </a:r>
            <a:endParaRPr lang="zh-CN" altLang="en-US" sz="2400" dirty="0"/>
          </a:p>
          <a:p>
            <a:r>
              <a:rPr lang="en-US" altLang="zh-CN" sz="2400" dirty="0"/>
              <a:t>$ </a:t>
            </a:r>
            <a:r>
              <a:rPr lang="zh-CN" altLang="en-US" sz="2400" dirty="0"/>
              <a:t>expr "$x" : "^[+-]*[[:digit:]]*$"</a:t>
            </a:r>
            <a:endParaRPr lang="zh-CN" altLang="en-US" sz="2400" dirty="0"/>
          </a:p>
          <a:p>
            <a:endParaRPr lang="zh-CN" alt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title"/>
          </p:nvPr>
        </p:nvSpPr>
        <p:spPr/>
        <p:txBody>
          <a:bodyPr vert="horz" wrap="square" lIns="91440" tIns="45720" rIns="91440" bIns="45720" anchor="b"/>
          <a:p>
            <a:r>
              <a:rPr lang="zh-CN" altLang="en-US" dirty="0"/>
              <a:t>（19）eval [arg …]</a:t>
            </a:r>
            <a:endParaRPr lang="zh-CN" altLang="en-US" dirty="0"/>
          </a:p>
        </p:txBody>
      </p:sp>
      <p:sp>
        <p:nvSpPr>
          <p:cNvPr id="77827" name="内容占位符 2"/>
          <p:cNvSpPr>
            <a:spLocks noGrp="1"/>
          </p:cNvSpPr>
          <p:nvPr>
            <p:ph idx="1"/>
          </p:nvPr>
        </p:nvSpPr>
        <p:spPr>
          <a:xfrm>
            <a:off x="817245" y="2018030"/>
            <a:ext cx="8138160" cy="4114800"/>
          </a:xfrm>
        </p:spPr>
        <p:txBody>
          <a:bodyPr vert="horz" wrap="square" lIns="91440" tIns="45720" rIns="91440" bIns="45720" anchor="t"/>
          <a:p>
            <a:r>
              <a:rPr lang="zh-CN" altLang="en-US" sz="2400" dirty="0"/>
              <a:t>从它的参数读内容，并将它们传送到shell执行，而eval再把shell的输出结果作为命令进行执行。</a:t>
            </a:r>
            <a:endParaRPr lang="zh-CN" altLang="en-US" sz="2400" dirty="0"/>
          </a:p>
          <a:p>
            <a:r>
              <a:rPr lang="en-US" altLang="zh-CN" sz="2400" dirty="0"/>
              <a:t>$ </a:t>
            </a:r>
            <a:r>
              <a:rPr lang="zh-CN" altLang="en-US" sz="2400" dirty="0"/>
              <a:t>cmd=ls; eval `echo $cmd`	#执行ls</a:t>
            </a:r>
            <a:endParaRPr lang="zh-CN" altLang="en-US" sz="2400" dirty="0"/>
          </a:p>
          <a:p>
            <a:r>
              <a:rPr lang="zh-CN" altLang="en-US" sz="2400" dirty="0"/>
              <a:t>动态定义变量isroot</a:t>
            </a:r>
            <a:endParaRPr lang="zh-CN" altLang="en-US" sz="2400" dirty="0"/>
          </a:p>
          <a:p>
            <a:r>
              <a:rPr lang="en-US" altLang="zh-CN" sz="2400" dirty="0"/>
              <a:t>$ </a:t>
            </a:r>
            <a:r>
              <a:rPr lang="zh-CN" altLang="en-US" sz="2400" dirty="0"/>
              <a:t>eval `id | awk '/uid=0/ { print "isroot=T" }'`</a:t>
            </a:r>
            <a:endParaRPr lang="zh-CN" altLang="en-US" sz="2400" dirty="0"/>
          </a:p>
          <a:p>
            <a:r>
              <a:rPr lang="zh-CN" altLang="en-US" sz="2400" dirty="0"/>
              <a:t>输出最后一个命令行参数（若此为shell脚本的一句）</a:t>
            </a:r>
            <a:endParaRPr lang="zh-CN" altLang="en-US" sz="2400" dirty="0"/>
          </a:p>
          <a:p>
            <a:r>
              <a:rPr lang="en-US" altLang="zh-CN" sz="2400" dirty="0"/>
              <a:t>$ </a:t>
            </a:r>
            <a:r>
              <a:rPr lang="zh-CN" altLang="en-US" sz="2400" dirty="0"/>
              <a:t>eval echo \$$#</a:t>
            </a:r>
            <a:endParaRPr lang="zh-CN" altLang="en-US" sz="2400" dirty="0"/>
          </a:p>
          <a:p>
            <a:r>
              <a:rPr lang="zh-CN" altLang="en-US" sz="2400" dirty="0"/>
              <a:t>输出倒数第二个命令行参数（若引为shell脚本的一句）</a:t>
            </a:r>
            <a:endParaRPr lang="zh-CN" altLang="en-US" sz="2400" dirty="0"/>
          </a:p>
          <a:p>
            <a:r>
              <a:rPr lang="en-US" altLang="zh-CN" sz="2400" dirty="0"/>
              <a:t>$ </a:t>
            </a:r>
            <a:r>
              <a:rPr lang="zh-CN" altLang="en-US" sz="2400" dirty="0"/>
              <a:t>eval echo \$$(($#-1))	</a:t>
            </a:r>
            <a:endParaRPr lang="zh-CN" altLang="en-US" sz="2400" dirty="0"/>
          </a:p>
          <a:p>
            <a:endParaRPr lang="zh-CN" alt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1"/>
          <p:cNvSpPr>
            <a:spLocks noGrp="1"/>
          </p:cNvSpPr>
          <p:nvPr>
            <p:ph type="title"/>
          </p:nvPr>
        </p:nvSpPr>
        <p:spPr/>
        <p:txBody>
          <a:bodyPr vert="horz" wrap="square" lIns="91440" tIns="45720" rIns="91440" bIns="45720" anchor="b"/>
          <a:p>
            <a:r>
              <a:rPr lang="zh-CN" altLang="en-US" dirty="0"/>
              <a:t>（20）exec</a:t>
            </a:r>
            <a:endParaRPr lang="zh-CN" altLang="en-US" dirty="0"/>
          </a:p>
        </p:txBody>
      </p:sp>
      <p:sp>
        <p:nvSpPr>
          <p:cNvPr id="78851" name="内容占位符 2"/>
          <p:cNvSpPr>
            <a:spLocks noGrp="1"/>
          </p:cNvSpPr>
          <p:nvPr>
            <p:ph idx="1"/>
          </p:nvPr>
        </p:nvSpPr>
        <p:spPr>
          <a:xfrm>
            <a:off x="701040" y="2000885"/>
            <a:ext cx="8182610" cy="4275455"/>
          </a:xfrm>
        </p:spPr>
        <p:txBody>
          <a:bodyPr vert="horz" wrap="square" lIns="91440" tIns="45720" rIns="91440" bIns="45720" anchor="t"/>
          <a:p>
            <a:r>
              <a:rPr lang="zh-CN" altLang="en-US" sz="2000" dirty="0"/>
              <a:t>在当前shell中执行命令，当前shell将被新的执行程序替换或覆盖。用法为：</a:t>
            </a:r>
            <a:endParaRPr lang="zh-CN" altLang="en-US" sz="2000" dirty="0"/>
          </a:p>
          <a:p>
            <a:pPr lvl="1"/>
            <a:r>
              <a:rPr lang="zh-CN" altLang="en-US" sz="1750" dirty="0"/>
              <a:t>exec [-lc] [-a name ] cmd args</a:t>
            </a:r>
            <a:endParaRPr lang="zh-CN" altLang="en-US" sz="1750" dirty="0"/>
          </a:p>
          <a:p>
            <a:pPr lvl="1"/>
            <a:r>
              <a:rPr lang="zh-CN" altLang="en-US" sz="1750" dirty="0"/>
              <a:t>若没有指定选项，则exec在当前shell内执行命令cmd args；</a:t>
            </a:r>
            <a:endParaRPr lang="zh-CN" altLang="en-US" sz="1750" dirty="0"/>
          </a:p>
          <a:p>
            <a:pPr lvl="1"/>
            <a:r>
              <a:rPr lang="zh-CN" altLang="en-US" sz="1750" dirty="0"/>
              <a:t>若指定-l则shell在向cmd传递第0号参数时，在它的前面加上一个“-”号。</a:t>
            </a:r>
            <a:endParaRPr lang="zh-CN" altLang="en-US" sz="1750" dirty="0"/>
          </a:p>
          <a:p>
            <a:pPr lvl="1"/>
            <a:r>
              <a:rPr lang="zh-CN" altLang="en-US" sz="1750" dirty="0"/>
              <a:t>若指定-a name，则shell在向cmd传递环境变量时将把name作为cmd命令的第0号参数。</a:t>
            </a:r>
            <a:endParaRPr lang="zh-CN" altLang="en-US" sz="1750" dirty="0"/>
          </a:p>
          <a:p>
            <a:pPr lvl="1"/>
            <a:r>
              <a:rPr lang="zh-CN" altLang="en-US" sz="1750" dirty="0"/>
              <a:t>若指定-c，则shell只是向cmd传递一个空环境。例如：</a:t>
            </a:r>
            <a:endParaRPr lang="zh-CN" altLang="en-US" sz="1750" dirty="0"/>
          </a:p>
          <a:p>
            <a:r>
              <a:rPr lang="zh-CN" altLang="en-US" sz="2000" dirty="0"/>
              <a:t>#设有一个可能执行程序dispargs专用来显示自己的全部命令行参数</a:t>
            </a:r>
            <a:endParaRPr lang="zh-CN" altLang="en-US" sz="2000" dirty="0"/>
          </a:p>
          <a:p>
            <a:pPr lvl="1"/>
            <a:r>
              <a:rPr lang="en-US" altLang="zh-CN" sz="1750" dirty="0"/>
              <a:t>$ </a:t>
            </a:r>
            <a:r>
              <a:rPr lang="zh-CN" altLang="en-US" sz="1750" dirty="0"/>
              <a:t>exec -l dispargs a1 b2 c3 </a:t>
            </a:r>
            <a:r>
              <a:rPr lang="en-US" altLang="zh-CN" sz="1750" dirty="0"/>
              <a:t>		</a:t>
            </a:r>
            <a:r>
              <a:rPr lang="zh-CN" altLang="en-US" sz="1750" dirty="0"/>
              <a:t>#输出为：-dispargs a1 b2 c3</a:t>
            </a:r>
            <a:endParaRPr lang="zh-CN" altLang="en-US" sz="1750" dirty="0"/>
          </a:p>
          <a:p>
            <a:pPr lvl="1"/>
            <a:r>
              <a:rPr lang="en-US" altLang="zh-CN" sz="1750" dirty="0"/>
              <a:t>$ </a:t>
            </a:r>
            <a:r>
              <a:rPr lang="zh-CN" altLang="en-US" sz="1750" dirty="0"/>
              <a:t>exec -a xyx dispargs a1 b2 c3 </a:t>
            </a:r>
            <a:r>
              <a:rPr lang="en-US" altLang="zh-CN" sz="1750" dirty="0"/>
              <a:t>	</a:t>
            </a:r>
            <a:r>
              <a:rPr lang="zh-CN" altLang="en-US" sz="1750" dirty="0"/>
              <a:t>#输出为：xyz a1 b2 c3</a:t>
            </a:r>
            <a:endParaRPr lang="zh-CN" alt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p:txBody>
          <a:bodyPr vert="horz" wrap="square" lIns="91440" tIns="45720" rIns="91440" bIns="45720" anchor="b"/>
          <a:p>
            <a:pPr eaLnBrk="1" hangingPunct="1"/>
            <a:r>
              <a:rPr lang="en-US" altLang="zh-CN" dirty="0"/>
              <a:t>1</a:t>
            </a:r>
            <a:r>
              <a:rPr lang="zh-CN" altLang="zh-CN" dirty="0"/>
              <a:t>．元字符</a:t>
            </a:r>
            <a:r>
              <a:rPr lang="zh-CN" altLang="en-US" dirty="0"/>
              <a:t>（续）</a:t>
            </a:r>
            <a:endParaRPr lang="zh-CN" altLang="en-US" dirty="0"/>
          </a:p>
        </p:txBody>
      </p:sp>
      <p:graphicFrame>
        <p:nvGraphicFramePr>
          <p:cNvPr id="6" name="表格 5"/>
          <p:cNvGraphicFramePr/>
          <p:nvPr>
            <p:custDataLst>
              <p:tags r:id="rId1"/>
            </p:custDataLst>
          </p:nvPr>
        </p:nvGraphicFramePr>
        <p:xfrm>
          <a:off x="476885" y="1885950"/>
          <a:ext cx="8219440" cy="4200525"/>
        </p:xfrm>
        <a:graphic>
          <a:graphicData uri="http://schemas.openxmlformats.org/drawingml/2006/table">
            <a:tbl>
              <a:tblPr firstRow="1" bandRow="1">
                <a:tableStyleId>{5940675A-B579-460E-94D1-54222C63F5DA}</a:tableStyleId>
              </a:tblPr>
              <a:tblGrid>
                <a:gridCol w="1643380"/>
                <a:gridCol w="3731895"/>
                <a:gridCol w="2844165"/>
              </a:tblGrid>
              <a:tr h="617220">
                <a:tc>
                  <a:txBody>
                    <a:bodyPr/>
                    <a:p>
                      <a:pPr indent="0" algn="ctr">
                        <a:buNone/>
                      </a:pPr>
                      <a:r>
                        <a:rPr lang="en-US" sz="1600" b="0">
                          <a:latin typeface="Times New Roman" panose="02020603050405020304" pitchFamily="18" charset="0"/>
                          <a:cs typeface="Times New Roman" panose="02020603050405020304" pitchFamily="18" charset="0"/>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从多个选项选择(</a:t>
                      </a:r>
                      <a:r>
                        <a:rPr lang="en-US" sz="1600" b="0">
                          <a:latin typeface="Times New Roman" panose="02020603050405020304" pitchFamily="18" charset="0"/>
                          <a:cs typeface="Times New Roman" panose="02020603050405020304" pitchFamily="18" charset="0"/>
                        </a:rPr>
                        <a:t>ERE</a:t>
                      </a: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((auto)|(dog)matic)</a:t>
                      </a:r>
                      <a:r>
                        <a:rPr lang="en-US" sz="1600" b="0">
                          <a:latin typeface="宋体" panose="02010600030101010101" pitchFamily="2" charset="-122"/>
                          <a:ea typeface="宋体" panose="02010600030101010101" pitchFamily="2" charset="-122"/>
                          <a:cs typeface="宋体" panose="02010600030101010101" pitchFamily="2" charset="-122"/>
                        </a:rPr>
                        <a:t>匹配</a:t>
                      </a:r>
                      <a:r>
                        <a:rPr lang="en-US" sz="1600" b="0">
                          <a:latin typeface="Times New Roman" panose="02020603050405020304" pitchFamily="18" charset="0"/>
                          <a:cs typeface="Times New Roman" panose="02020603050405020304" pitchFamily="18" charset="0"/>
                        </a:rPr>
                        <a:t>automatic</a:t>
                      </a:r>
                      <a:r>
                        <a:rPr lang="en-US" sz="1600" b="0">
                          <a:latin typeface="宋体" panose="02010600030101010101" pitchFamily="2" charset="-122"/>
                          <a:ea typeface="宋体" panose="02010600030101010101" pitchFamily="2" charset="-122"/>
                          <a:cs typeface="宋体" panose="02010600030101010101" pitchFamily="2" charset="-122"/>
                        </a:rPr>
                        <a:t>或</a:t>
                      </a:r>
                      <a:r>
                        <a:rPr lang="en-US" sz="1600" b="0">
                          <a:latin typeface="Times New Roman" panose="02020603050405020304" pitchFamily="18" charset="0"/>
                          <a:cs typeface="Times New Roman" panose="02020603050405020304" pitchFamily="18" charset="0"/>
                        </a:rPr>
                        <a:t>dogmatic</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8490">
                <a:tc>
                  <a:txBody>
                    <a:bodyPr/>
                    <a:p>
                      <a:pPr indent="0" algn="ctr">
                        <a:buNone/>
                      </a:pPr>
                      <a:r>
                        <a:rPr lang="en-US" sz="1600" b="0">
                          <a:latin typeface="Times New Roman" panose="02020603050405020304" pitchFamily="18" charset="0"/>
                          <a:cs typeface="Times New Roman" panose="02020603050405020304" pitchFamily="18" charset="0"/>
                        </a:rPr>
                        <a: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转义字符；将其后面的一个字符变为普通字符</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a:t>
                      </a:r>
                      <a:r>
                        <a:rPr lang="en-US" sz="1600" b="0">
                          <a:latin typeface="宋体" panose="02010600030101010101" pitchFamily="2" charset="-122"/>
                          <a:ea typeface="宋体" panose="02010600030101010101" pitchFamily="2" charset="-122"/>
                          <a:cs typeface="宋体" panose="02010600030101010101" pitchFamily="2" charset="-122"/>
                        </a:rPr>
                        <a:t>”匹配字符”</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4870">
                <a:tc>
                  <a:txBody>
                    <a:bodyPr/>
                    <a:p>
                      <a:pPr indent="0" algn="ctr">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BRE</a:t>
                      </a:r>
                      <a:r>
                        <a:rPr lang="en-US" sz="1600" b="0">
                          <a:latin typeface="宋体" panose="02010600030101010101" pitchFamily="2" charset="-122"/>
                          <a:ea typeface="宋体" panose="02010600030101010101" pitchFamily="2" charset="-122"/>
                          <a:cs typeface="宋体" panose="02010600030101010101" pitchFamily="2" charset="-122"/>
                        </a:rPr>
                        <a:t>组或子表达式。定义在圆括号的字符串以备后用。以后</a:t>
                      </a:r>
                      <a:r>
                        <a:rPr lang="en-US" sz="1600" b="0">
                          <a:latin typeface="Times New Roman" panose="02020603050405020304" pitchFamily="18" charset="0"/>
                          <a:cs typeface="Times New Roman" panose="02020603050405020304" pitchFamily="18" charset="0"/>
                        </a:rPr>
                        <a:t>1</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9</a:t>
                      </a:r>
                      <a:r>
                        <a:rPr lang="en-US" sz="1600" b="0">
                          <a:latin typeface="宋体" panose="02010600030101010101" pitchFamily="2" charset="-122"/>
                          <a:ea typeface="宋体" panose="02010600030101010101" pitchFamily="2" charset="-122"/>
                          <a:cs typeface="宋体" panose="02010600030101010101" pitchFamily="2" charset="-122"/>
                        </a:rPr>
                        <a:t>表示前面保存的正则表达式</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((auto)|(dog)matic)</a:t>
                      </a:r>
                      <a:r>
                        <a:rPr lang="en-US" sz="1600" b="0">
                          <a:latin typeface="宋体" panose="02010600030101010101" pitchFamily="2" charset="-122"/>
                          <a:ea typeface="宋体" panose="02010600030101010101" pitchFamily="2" charset="-122"/>
                          <a:cs typeface="宋体" panose="02010600030101010101" pitchFamily="2" charset="-122"/>
                        </a:rPr>
                        <a:t>匹配</a:t>
                      </a:r>
                      <a:r>
                        <a:rPr lang="en-US" sz="1600" b="0">
                          <a:latin typeface="Times New Roman" panose="02020603050405020304" pitchFamily="18" charset="0"/>
                          <a:cs typeface="Times New Roman" panose="02020603050405020304" pitchFamily="18" charset="0"/>
                        </a:rPr>
                        <a:t>automatic</a:t>
                      </a:r>
                      <a:r>
                        <a:rPr lang="en-US" sz="1600" b="0">
                          <a:latin typeface="宋体" panose="02010600030101010101" pitchFamily="2" charset="-122"/>
                          <a:ea typeface="宋体" panose="02010600030101010101" pitchFamily="2" charset="-122"/>
                          <a:cs typeface="宋体" panose="02010600030101010101" pitchFamily="2" charset="-122"/>
                        </a:rPr>
                        <a:t>或</a:t>
                      </a:r>
                      <a:r>
                        <a:rPr lang="en-US" sz="1600" b="0">
                          <a:latin typeface="Times New Roman" panose="02020603050405020304" pitchFamily="18" charset="0"/>
                          <a:cs typeface="Times New Roman" panose="02020603050405020304" pitchFamily="18" charset="0"/>
                        </a:rPr>
                        <a:t>dogmatic</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4235">
                <a:tc>
                  <a:txBody>
                    <a:bodyPr/>
                    <a:p>
                      <a:pPr indent="0" algn="ctr">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ERE</a:t>
                      </a:r>
                      <a:r>
                        <a:rPr lang="en-US" sz="1600" b="0">
                          <a:latin typeface="宋体" panose="02010600030101010101" pitchFamily="2" charset="-122"/>
                          <a:ea typeface="宋体" panose="02010600030101010101" pitchFamily="2" charset="-122"/>
                          <a:cs typeface="宋体" panose="02010600030101010101" pitchFamily="2" charset="-122"/>
                        </a:rPr>
                        <a:t>组或子表达式。保存在圆括号的字符串以备后用。以后</a:t>
                      </a:r>
                      <a:r>
                        <a:rPr lang="en-US" sz="1600" b="0">
                          <a:latin typeface="Times New Roman" panose="02020603050405020304" pitchFamily="18" charset="0"/>
                          <a:cs typeface="Times New Roman" panose="02020603050405020304" pitchFamily="18" charset="0"/>
                        </a:rPr>
                        <a:t>\1</a:t>
                      </a:r>
                      <a:r>
                        <a:rPr lang="en-US" sz="1600" b="0">
                          <a:latin typeface="宋体" panose="02010600030101010101" pitchFamily="2" charset="-122"/>
                          <a:ea typeface="宋体" panose="02010600030101010101" pitchFamily="2" charset="-122"/>
                          <a:cs typeface="宋体" panose="02010600030101010101" pitchFamily="2" charset="-122"/>
                        </a:rPr>
                        <a:t>到</a:t>
                      </a:r>
                      <a:r>
                        <a:rPr lang="en-US" sz="1600" b="0">
                          <a:latin typeface="Times New Roman" panose="02020603050405020304" pitchFamily="18" charset="0"/>
                          <a:cs typeface="Times New Roman" panose="02020603050405020304" pitchFamily="18" charset="0"/>
                        </a:rPr>
                        <a:t>\9</a:t>
                      </a:r>
                      <a:r>
                        <a:rPr lang="en-US" sz="1600" b="0">
                          <a:latin typeface="宋体" panose="02010600030101010101" pitchFamily="2" charset="-122"/>
                          <a:ea typeface="宋体" panose="02010600030101010101" pitchFamily="2" charset="-122"/>
                          <a:cs typeface="宋体" panose="02010600030101010101" pitchFamily="2" charset="-122"/>
                        </a:rPr>
                        <a:t>表示前面保存的正则表达式</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\(more\) and \1</a:t>
                      </a:r>
                      <a:r>
                        <a:rPr lang="en-US" sz="1600" b="0">
                          <a:latin typeface="宋体" panose="02010600030101010101" pitchFamily="2" charset="-122"/>
                          <a:ea typeface="宋体" panose="02010600030101010101" pitchFamily="2" charset="-122"/>
                          <a:cs typeface="宋体" panose="02010600030101010101" pitchFamily="2" charset="-122"/>
                        </a:rPr>
                        <a:t>匹配</a:t>
                      </a:r>
                      <a:r>
                        <a:rPr lang="en-US" sz="1600" b="0">
                          <a:latin typeface="Times New Roman" panose="02020603050405020304" pitchFamily="18" charset="0"/>
                          <a:cs typeface="Times New Roman" panose="02020603050405020304" pitchFamily="18" charset="0"/>
                        </a:rPr>
                        <a:t>more and more</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8490">
                <a:tc>
                  <a:txBody>
                    <a:bodyPr/>
                    <a:p>
                      <a:pPr indent="0">
                        <a:buNone/>
                      </a:pPr>
                      <a:r>
                        <a:rPr lang="en-US" sz="1600" b="0">
                          <a:latin typeface="Times New Roman" panose="02020603050405020304" pitchFamily="18" charset="0"/>
                          <a:cs typeface="Times New Roman" panose="02020603050405020304" pitchFamily="18" charset="0"/>
                        </a:rPr>
                        <a:t>{l}</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{l,},{l,u}</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匹配指定数量的重复，</a:t>
                      </a:r>
                      <a:r>
                        <a:rPr lang="en-US" sz="1600" b="0">
                          <a:latin typeface="Times New Roman" panose="02020603050405020304" pitchFamily="18" charset="0"/>
                          <a:cs typeface="Times New Roman" panose="02020603050405020304" pitchFamily="18" charset="0"/>
                        </a:rPr>
                        <a:t>l</a:t>
                      </a:r>
                      <a:r>
                        <a:rPr lang="en-US" sz="1600" b="0">
                          <a:latin typeface="宋体" panose="02010600030101010101" pitchFamily="2" charset="-122"/>
                          <a:ea typeface="宋体" panose="02010600030101010101" pitchFamily="2" charset="-122"/>
                          <a:cs typeface="宋体" panose="02010600030101010101" pitchFamily="2" charset="-122"/>
                        </a:rPr>
                        <a:t>为下界，</a:t>
                      </a:r>
                      <a:r>
                        <a:rPr lang="en-US" sz="1600" b="0">
                          <a:latin typeface="Times New Roman" panose="02020603050405020304" pitchFamily="18" charset="0"/>
                          <a:cs typeface="Times New Roman" panose="02020603050405020304" pitchFamily="18" charset="0"/>
                        </a:rPr>
                        <a:t>u</a:t>
                      </a:r>
                      <a:r>
                        <a:rPr lang="en-US" sz="1600" b="0">
                          <a:latin typeface="宋体" panose="02010600030101010101" pitchFamily="2" charset="-122"/>
                          <a:ea typeface="宋体" panose="02010600030101010101" pitchFamily="2" charset="-122"/>
                          <a:cs typeface="宋体" panose="02010600030101010101" pitchFamily="2" charset="-122"/>
                        </a:rPr>
                        <a:t>为上界(</a:t>
                      </a:r>
                      <a:r>
                        <a:rPr lang="en-US" sz="1600" b="0">
                          <a:latin typeface="Times New Roman" panose="02020603050405020304" pitchFamily="18" charset="0"/>
                          <a:cs typeface="Times New Roman" panose="02020603050405020304" pitchFamily="18" charset="0"/>
                        </a:rPr>
                        <a:t>BRE</a:t>
                      </a: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(is{2}){2}:ississ</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7220">
                <a:tc>
                  <a:txBody>
                    <a:bodyPr/>
                    <a:p>
                      <a:pPr indent="0">
                        <a:buNone/>
                      </a:pPr>
                      <a:r>
                        <a:rPr lang="en-US" sz="1600" b="0">
                          <a:latin typeface="Times New Roman" panose="02020603050405020304" pitchFamily="18" charset="0"/>
                          <a:cs typeface="Times New Roman" panose="02020603050405020304" pitchFamily="18" charset="0"/>
                        </a:rPr>
                        <a:t>\{l\},\{l,},\{l,u\}</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匹配指定数量的重复，</a:t>
                      </a:r>
                      <a:r>
                        <a:rPr lang="en-US" sz="1600" b="0">
                          <a:latin typeface="Times New Roman" panose="02020603050405020304" pitchFamily="18" charset="0"/>
                          <a:cs typeface="Times New Roman" panose="02020603050405020304" pitchFamily="18" charset="0"/>
                        </a:rPr>
                        <a:t>l</a:t>
                      </a:r>
                      <a:r>
                        <a:rPr lang="en-US" sz="1600" b="0">
                          <a:latin typeface="宋体" panose="02010600030101010101" pitchFamily="2" charset="-122"/>
                          <a:ea typeface="宋体" panose="02010600030101010101" pitchFamily="2" charset="-122"/>
                          <a:cs typeface="宋体" panose="02010600030101010101" pitchFamily="2" charset="-122"/>
                        </a:rPr>
                        <a:t>为下界，</a:t>
                      </a:r>
                      <a:r>
                        <a:rPr lang="en-US" sz="1600" b="0">
                          <a:latin typeface="Times New Roman" panose="02020603050405020304" pitchFamily="18" charset="0"/>
                          <a:cs typeface="Times New Roman" panose="02020603050405020304" pitchFamily="18" charset="0"/>
                        </a:rPr>
                        <a:t>u</a:t>
                      </a:r>
                      <a:r>
                        <a:rPr lang="en-US" sz="1600" b="0">
                          <a:latin typeface="宋体" panose="02010600030101010101" pitchFamily="2" charset="-122"/>
                          <a:ea typeface="宋体" panose="02010600030101010101" pitchFamily="2" charset="-122"/>
                          <a:cs typeface="宋体" panose="02010600030101010101" pitchFamily="2" charset="-122"/>
                        </a:rPr>
                        <a:t>为上界(</a:t>
                      </a:r>
                      <a:r>
                        <a:rPr lang="en-US" sz="1600" b="0">
                          <a:latin typeface="Times New Roman" panose="02020603050405020304" pitchFamily="18" charset="0"/>
                          <a:cs typeface="Times New Roman" panose="02020603050405020304" pitchFamily="18" charset="0"/>
                        </a:rPr>
                        <a:t>ERE</a:t>
                      </a: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(ab)\{2\}</a:t>
                      </a:r>
                      <a:r>
                        <a:rPr lang="en-US" sz="1600" b="0">
                          <a:latin typeface="宋体" panose="02010600030101010101" pitchFamily="2" charset="-122"/>
                          <a:ea typeface="宋体" panose="02010600030101010101" pitchFamily="2" charset="-122"/>
                          <a:cs typeface="宋体" panose="02010600030101010101" pitchFamily="2" charset="-122"/>
                        </a:rPr>
                        <a:t>匹配</a:t>
                      </a:r>
                      <a:r>
                        <a:rPr lang="en-US" sz="1600" b="0">
                          <a:latin typeface="Times New Roman" panose="02020603050405020304" pitchFamily="18" charset="0"/>
                          <a:cs typeface="Times New Roman" panose="02020603050405020304" pitchFamily="18" charset="0"/>
                        </a:rPr>
                        <a:t>abab</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p:txBody>
          <a:bodyPr vert="horz" wrap="square" lIns="91440" tIns="45720" rIns="91440" bIns="45720" anchor="b"/>
          <a:p>
            <a:r>
              <a:rPr lang="zh-CN" altLang="en-US" dirty="0"/>
              <a:t>（21）shift</a:t>
            </a:r>
            <a:endParaRPr lang="zh-CN" altLang="en-US" dirty="0"/>
          </a:p>
        </p:txBody>
      </p:sp>
      <p:sp>
        <p:nvSpPr>
          <p:cNvPr id="79875" name="内容占位符 2"/>
          <p:cNvSpPr>
            <a:spLocks noGrp="1"/>
          </p:cNvSpPr>
          <p:nvPr>
            <p:ph idx="1"/>
          </p:nvPr>
        </p:nvSpPr>
        <p:spPr/>
        <p:txBody>
          <a:bodyPr vert="horz" wrap="square" lIns="91440" tIns="45720" rIns="91440" bIns="45720" anchor="t"/>
          <a:p>
            <a:r>
              <a:rPr lang="zh-CN" altLang="en-US" sz="2800" dirty="0"/>
              <a:t>调整位置参数，其用法为：</a:t>
            </a:r>
            <a:endParaRPr lang="zh-CN" altLang="en-US" sz="2800" dirty="0"/>
          </a:p>
          <a:p>
            <a:pPr lvl="1"/>
            <a:r>
              <a:rPr lang="zh-CN" altLang="en-US" sz="2450" dirty="0"/>
              <a:t>shift [n]</a:t>
            </a:r>
            <a:endParaRPr lang="zh-CN" altLang="en-US" sz="2450" dirty="0"/>
          </a:p>
          <a:p>
            <a:r>
              <a:rPr lang="zh-CN" altLang="en-US" sz="2800" dirty="0"/>
              <a:t>shift [n]的功能为将第n+1，n+2，…变量的值变为$1，$2，…，n必须为大于0的整数，默认值为1。</a:t>
            </a:r>
            <a:endParaRPr lang="zh-CN" altLang="en-US" sz="2800" dirty="0"/>
          </a:p>
          <a:p>
            <a:r>
              <a:rPr lang="zh-CN" altLang="en-US" sz="2800" dirty="0"/>
              <a:t>若n的值等于0或大于$#，命令执行失败，返回非零值。</a:t>
            </a:r>
            <a:endParaRPr lang="zh-CN" altLang="en-US" sz="2800" dirty="0"/>
          </a:p>
          <a:p>
            <a:r>
              <a:rPr lang="zh-CN" altLang="en-US" sz="2800" dirty="0"/>
              <a:t>若执行成功则$#=$#-n。</a:t>
            </a:r>
            <a:endParaRPr lang="zh-CN" alt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p:nvPr>
        </p:nvSpPr>
        <p:spPr/>
        <p:txBody>
          <a:bodyPr vert="horz" wrap="square" lIns="91440" tIns="45720" rIns="91440" bIns="45720" anchor="b"/>
          <a:p>
            <a:r>
              <a:rPr lang="zh-CN" altLang="en-US" dirty="0"/>
              <a:t>（22）test</a:t>
            </a:r>
            <a:endParaRPr lang="zh-CN" altLang="en-US" dirty="0"/>
          </a:p>
        </p:txBody>
      </p:sp>
      <p:sp>
        <p:nvSpPr>
          <p:cNvPr id="80899" name="内容占位符 2"/>
          <p:cNvSpPr>
            <a:spLocks noGrp="1"/>
          </p:cNvSpPr>
          <p:nvPr>
            <p:ph idx="1"/>
          </p:nvPr>
        </p:nvSpPr>
        <p:spPr/>
        <p:txBody>
          <a:bodyPr vert="horz" wrap="square" lIns="91440" tIns="45720" rIns="91440" bIns="45720" anchor="t"/>
          <a:p>
            <a:r>
              <a:rPr lang="zh-CN" altLang="en-US" dirty="0"/>
              <a:t>用于测试条件表达式的值。test命令主要用于测试某条件的返回值，成功或真时为0，不成功或假时为非0，其用法为：</a:t>
            </a:r>
            <a:endParaRPr lang="zh-CN" altLang="en-US" dirty="0"/>
          </a:p>
          <a:p>
            <a:pPr lvl="1"/>
            <a:r>
              <a:rPr lang="zh-CN" altLang="en-US" dirty="0"/>
              <a:t>test condition</a:t>
            </a:r>
            <a:endParaRPr lang="zh-CN" altLang="en-US" dirty="0"/>
          </a:p>
          <a:p>
            <a:r>
              <a:rPr lang="zh-CN" altLang="en-US" dirty="0"/>
              <a:t>test可用于以下4种条件的测试：两字符串间的关系；两整数间的关系；文件是否存在及属性；以上几种条件通过“与”或“或”的组合。</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title"/>
          </p:nvPr>
        </p:nvSpPr>
        <p:spPr/>
        <p:txBody>
          <a:bodyPr vert="horz" wrap="square" lIns="91440" tIns="45720" rIns="91440" bIns="45720" anchor="b"/>
          <a:p>
            <a:r>
              <a:rPr lang="zh-CN" altLang="en-US" dirty="0"/>
              <a:t>字符串间关系测试</a:t>
            </a:r>
            <a:endParaRPr lang="zh-CN" altLang="en-US" dirty="0"/>
          </a:p>
        </p:txBody>
      </p:sp>
      <p:sp>
        <p:nvSpPr>
          <p:cNvPr id="81923" name="内容占位符 2"/>
          <p:cNvSpPr>
            <a:spLocks noGrp="1"/>
          </p:cNvSpPr>
          <p:nvPr>
            <p:ph idx="1"/>
          </p:nvPr>
        </p:nvSpPr>
        <p:spPr/>
        <p:txBody>
          <a:bodyPr vert="horz" wrap="square" lIns="91440" tIns="45720" rIns="91440" bIns="45720" anchor="t"/>
          <a:p>
            <a:endParaRPr lang="zh-CN" altLang="en-US" dirty="0"/>
          </a:p>
        </p:txBody>
      </p:sp>
      <p:graphicFrame>
        <p:nvGraphicFramePr>
          <p:cNvPr id="2" name="表格 1"/>
          <p:cNvGraphicFramePr/>
          <p:nvPr>
            <p:custDataLst>
              <p:tags r:id="rId1"/>
            </p:custDataLst>
          </p:nvPr>
        </p:nvGraphicFramePr>
        <p:xfrm>
          <a:off x="809625" y="1801495"/>
          <a:ext cx="7774305" cy="4119880"/>
        </p:xfrm>
        <a:graphic>
          <a:graphicData uri="http://schemas.openxmlformats.org/drawingml/2006/table">
            <a:tbl>
              <a:tblPr firstRow="1" bandRow="1">
                <a:tableStyleId>{5940675A-B579-460E-94D1-54222C63F5DA}</a:tableStyleId>
              </a:tblPr>
              <a:tblGrid>
                <a:gridCol w="1996440"/>
                <a:gridCol w="2690495"/>
                <a:gridCol w="3087370"/>
              </a:tblGrid>
              <a:tr h="514985">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运</a:t>
                      </a:r>
                      <a:r>
                        <a:rPr lang="en-US" sz="1800" b="0">
                          <a:latin typeface="Times New Roman" panose="02020603050405020304" pitchFamily="18" charset="0"/>
                          <a:cs typeface="Times New Roman" panose="02020603050405020304" pitchFamily="18" charset="0"/>
                        </a:rPr>
                        <a:t>  </a:t>
                      </a:r>
                      <a:r>
                        <a:rPr lang="en-US" sz="1800" b="0">
                          <a:latin typeface="Times New Roman" panose="02020603050405020304" pitchFamily="18" charset="0"/>
                          <a:ea typeface="宋体" panose="02010600030101010101" pitchFamily="2" charset="-122"/>
                          <a:cs typeface="Times New Roman" panose="02020603050405020304" pitchFamily="18" charset="0"/>
                        </a:rPr>
                        <a:t>算</a:t>
                      </a:r>
                      <a:r>
                        <a:rPr lang="en-US" sz="1800" b="0">
                          <a:latin typeface="Times New Roman" panose="02020603050405020304" pitchFamily="18" charset="0"/>
                          <a:cs typeface="Times New Roman" panose="02020603050405020304" pitchFamily="18" charset="0"/>
                        </a:rPr>
                        <a:t>  </a:t>
                      </a:r>
                      <a:r>
                        <a:rPr lang="en-US" sz="1800" b="0">
                          <a:latin typeface="Times New Roman" panose="02020603050405020304" pitchFamily="18" charset="0"/>
                          <a:ea typeface="宋体" panose="02010600030101010101" pitchFamily="2" charset="-122"/>
                          <a:cs typeface="Times New Roman" panose="02020603050405020304" pitchFamily="18" charset="0"/>
                        </a:rPr>
                        <a:t>符</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意</a:t>
                      </a:r>
                      <a:r>
                        <a:rPr lang="en-US" sz="1800" b="0">
                          <a:latin typeface="Times New Roman" panose="02020603050405020304" pitchFamily="18" charset="0"/>
                          <a:cs typeface="Times New Roman" panose="02020603050405020304" pitchFamily="18" charset="0"/>
                        </a:rPr>
                        <a:t>    </a:t>
                      </a:r>
                      <a:r>
                        <a:rPr lang="en-US" sz="1800" b="0">
                          <a:latin typeface="Times New Roman" panose="02020603050405020304" pitchFamily="18" charset="0"/>
                          <a:ea typeface="宋体" panose="02010600030101010101" pitchFamily="2" charset="-122"/>
                          <a:cs typeface="Times New Roman" panose="02020603050405020304" pitchFamily="18" charset="0"/>
                        </a:rPr>
                        <a:t>义</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示</a:t>
                      </a:r>
                      <a:r>
                        <a:rPr lang="en-US" sz="1800" b="0">
                          <a:latin typeface="Times New Roman" panose="02020603050405020304" pitchFamily="18" charset="0"/>
                          <a:cs typeface="Times New Roman" panose="02020603050405020304" pitchFamily="18" charset="0"/>
                        </a:rPr>
                        <a:t>    </a:t>
                      </a:r>
                      <a:r>
                        <a:rPr lang="en-US" sz="1800" b="0">
                          <a:latin typeface="Times New Roman" panose="02020603050405020304" pitchFamily="18" charset="0"/>
                          <a:ea typeface="宋体" panose="02010600030101010101" pitchFamily="2" charset="-122"/>
                          <a:cs typeface="Times New Roman" panose="02020603050405020304" pitchFamily="18" charset="0"/>
                        </a:rPr>
                        <a:t>例</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4985">
                <a:tc>
                  <a:txBody>
                    <a:bodyPr/>
                    <a:p>
                      <a:pPr indent="0" algn="ctr">
                        <a:buNone/>
                      </a:pPr>
                      <a:r>
                        <a:rPr lang="en-US" sz="1800" b="0">
                          <a:latin typeface="Times New Roman" panose="02020603050405020304" pitchFamily="18" charset="0"/>
                          <a:cs typeface="Times New Roman" panose="02020603050405020304" pitchFamily="18" charset="0"/>
                        </a:rPr>
                        <a:t>str1 = str2</a:t>
                      </a:r>
                      <a:endParaRPr lang="en-US" sz="1800" b="0">
                        <a:latin typeface="Times New Roman" panose="02020603050405020304" pitchFamily="18" charset="0"/>
                        <a:cs typeface="Times New Roman" panose="02020603050405020304" pitchFamily="18" charset="0"/>
                      </a:endParaRPr>
                    </a:p>
                    <a:p>
                      <a:pPr indent="0" algn="ctr">
                        <a:buNone/>
                      </a:pPr>
                      <a:r>
                        <a:rPr lang="en-US" sz="1800" b="0">
                          <a:latin typeface="Times New Roman" panose="02020603050405020304" pitchFamily="18" charset="0"/>
                          <a:cs typeface="Times New Roman" panose="02020603050405020304" pitchFamily="18" charset="0"/>
                        </a:rPr>
                        <a:t> str1 == str2</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宋体" panose="02010600030101010101" pitchFamily="2" charset="-122"/>
                        </a:rPr>
                        <a:t>相等时为真</a:t>
                      </a:r>
                      <a:endParaRPr lang="en-US" altLang="en-US" sz="18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x=abc;y=acd; $x = $y</a:t>
                      </a:r>
                      <a:r>
                        <a:rPr lang="en-US" sz="1800" b="0">
                          <a:latin typeface="Times New Roman" panose="02020603050405020304" pitchFamily="18" charset="0"/>
                          <a:ea typeface="宋体" panose="02010600030101010101" pitchFamily="2" charset="-122"/>
                          <a:cs typeface="Times New Roman" panose="02020603050405020304" pitchFamily="18" charset="0"/>
                        </a:rPr>
                        <a:t>为假</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4985">
                <a:tc>
                  <a:txBody>
                    <a:bodyPr/>
                    <a:p>
                      <a:pPr indent="0" algn="ctr">
                        <a:buNone/>
                      </a:pPr>
                      <a:r>
                        <a:rPr lang="en-US" sz="1800" b="0">
                          <a:latin typeface="Times New Roman" panose="02020603050405020304" pitchFamily="18" charset="0"/>
                          <a:cs typeface="Times New Roman" panose="02020603050405020304" pitchFamily="18" charset="0"/>
                        </a:rPr>
                        <a:t>str1 != str2</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宋体" panose="02010600030101010101" pitchFamily="2" charset="-122"/>
                        </a:rPr>
                        <a:t>不等时为真</a:t>
                      </a:r>
                      <a:endParaRPr lang="en-US" altLang="en-US" sz="18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x=abc;y=acd; $x != $y</a:t>
                      </a:r>
                      <a:r>
                        <a:rPr lang="en-US" sz="1800" b="0">
                          <a:latin typeface="Times New Roman" panose="02020603050405020304" pitchFamily="18" charset="0"/>
                          <a:ea typeface="宋体" panose="02010600030101010101" pitchFamily="2" charset="-122"/>
                          <a:cs typeface="Times New Roman" panose="02020603050405020304" pitchFamily="18" charset="0"/>
                        </a:rPr>
                        <a:t>为真</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4985">
                <a:tc>
                  <a:txBody>
                    <a:bodyPr/>
                    <a:p>
                      <a:pPr indent="0" algn="ctr">
                        <a:buNone/>
                      </a:pPr>
                      <a:r>
                        <a:rPr lang="en-US" sz="1800" b="0">
                          <a:latin typeface="Times New Roman" panose="02020603050405020304" pitchFamily="18" charset="0"/>
                          <a:cs typeface="Times New Roman" panose="02020603050405020304" pitchFamily="18" charset="0"/>
                        </a:rPr>
                        <a:t>str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宋体" panose="02010600030101010101" pitchFamily="2" charset="-122"/>
                        </a:rPr>
                        <a:t>非空时为真</a:t>
                      </a:r>
                      <a:endParaRPr lang="en-US" altLang="en-US" sz="1800" b="0">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x=abc; [ $x ]</a:t>
                      </a:r>
                      <a:r>
                        <a:rPr lang="en-US" sz="1800" b="0">
                          <a:latin typeface="Times New Roman" panose="02020603050405020304" pitchFamily="18" charset="0"/>
                          <a:ea typeface="宋体" panose="02010600030101010101" pitchFamily="2" charset="-122"/>
                          <a:cs typeface="Times New Roman" panose="02020603050405020304" pitchFamily="18" charset="0"/>
                        </a:rPr>
                        <a:t>为真</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4985">
                <a:tc>
                  <a:txBody>
                    <a:bodyPr/>
                    <a:p>
                      <a:pPr indent="0" algn="ctr">
                        <a:buNone/>
                      </a:pPr>
                      <a:r>
                        <a:rPr lang="en-US" sz="1800" b="0">
                          <a:latin typeface="Times New Roman" panose="02020603050405020304" pitchFamily="18" charset="0"/>
                          <a:cs typeface="Times New Roman" panose="02020603050405020304" pitchFamily="18" charset="0"/>
                        </a:rPr>
                        <a:t>-n str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长度大于</a:t>
                      </a:r>
                      <a:r>
                        <a:rPr lang="en-US" sz="1800" b="0">
                          <a:latin typeface="Times New Roman" panose="02020603050405020304" pitchFamily="18" charset="0"/>
                          <a:cs typeface="Times New Roman" panose="02020603050405020304" pitchFamily="18" charset="0"/>
                        </a:rPr>
                        <a:t>0</a:t>
                      </a:r>
                      <a:r>
                        <a:rPr lang="en-US" sz="1800" b="0">
                          <a:latin typeface="Times New Roman" panose="02020603050405020304" pitchFamily="18" charset="0"/>
                          <a:ea typeface="宋体" panose="02010600030101010101" pitchFamily="2" charset="-122"/>
                          <a:cs typeface="Times New Roman" panose="02020603050405020304" pitchFamily="18" charset="0"/>
                        </a:rPr>
                        <a:t>时为真</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x=abc; -n $x</a:t>
                      </a:r>
                      <a:r>
                        <a:rPr lang="en-US" sz="1800" b="0">
                          <a:latin typeface="Times New Roman" panose="02020603050405020304" pitchFamily="18" charset="0"/>
                          <a:ea typeface="宋体" panose="02010600030101010101" pitchFamily="2" charset="-122"/>
                          <a:cs typeface="Times New Roman" panose="02020603050405020304" pitchFamily="18" charset="0"/>
                        </a:rPr>
                        <a:t>为真</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4985">
                <a:tc>
                  <a:txBody>
                    <a:bodyPr/>
                    <a:p>
                      <a:pPr indent="0" algn="ctr">
                        <a:buNone/>
                      </a:pPr>
                      <a:r>
                        <a:rPr lang="en-US" sz="1800" b="0">
                          <a:latin typeface="Times New Roman" panose="02020603050405020304" pitchFamily="18" charset="0"/>
                          <a:cs typeface="Times New Roman" panose="02020603050405020304" pitchFamily="18" charset="0"/>
                        </a:rPr>
                        <a:t>-z str</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长度等于</a:t>
                      </a:r>
                      <a:r>
                        <a:rPr lang="en-US" sz="1800" b="0">
                          <a:latin typeface="Times New Roman" panose="02020603050405020304" pitchFamily="18" charset="0"/>
                          <a:cs typeface="Times New Roman" panose="02020603050405020304" pitchFamily="18" charset="0"/>
                        </a:rPr>
                        <a:t>0</a:t>
                      </a:r>
                      <a:r>
                        <a:rPr lang="en-US" sz="1800" b="0">
                          <a:latin typeface="Times New Roman" panose="02020603050405020304" pitchFamily="18" charset="0"/>
                          <a:ea typeface="宋体" panose="02010600030101010101" pitchFamily="2" charset="-122"/>
                          <a:cs typeface="Times New Roman" panose="02020603050405020304" pitchFamily="18" charset="0"/>
                        </a:rPr>
                        <a:t>时为真</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x=abc; -z $x</a:t>
                      </a:r>
                      <a:r>
                        <a:rPr lang="en-US" sz="1800" b="0">
                          <a:latin typeface="Times New Roman" panose="02020603050405020304" pitchFamily="18" charset="0"/>
                          <a:ea typeface="宋体" panose="02010600030101010101" pitchFamily="2" charset="-122"/>
                          <a:cs typeface="Times New Roman" panose="02020603050405020304" pitchFamily="18" charset="0"/>
                        </a:rPr>
                        <a:t>为假</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4985">
                <a:tc>
                  <a:txBody>
                    <a:bodyPr/>
                    <a:p>
                      <a:pPr indent="0" algn="ctr">
                        <a:buNone/>
                      </a:pPr>
                      <a:r>
                        <a:rPr lang="en-US" sz="1800" b="0">
                          <a:latin typeface="Times New Roman" panose="02020603050405020304" pitchFamily="18" charset="0"/>
                          <a:cs typeface="Times New Roman" panose="02020603050405020304" pitchFamily="18" charset="0"/>
                        </a:rPr>
                        <a:t>str1 &lt; str2</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排序后</a:t>
                      </a:r>
                      <a:r>
                        <a:rPr lang="en-US" sz="1800" b="0">
                          <a:latin typeface="Times New Roman" panose="02020603050405020304" pitchFamily="18" charset="0"/>
                          <a:cs typeface="Times New Roman" panose="02020603050405020304" pitchFamily="18" charset="0"/>
                        </a:rPr>
                        <a:t>str1</a:t>
                      </a:r>
                      <a:r>
                        <a:rPr lang="en-US" sz="1800" b="0">
                          <a:latin typeface="Times New Roman" panose="02020603050405020304" pitchFamily="18" charset="0"/>
                          <a:ea typeface="宋体" panose="02010600030101010101" pitchFamily="2" charset="-122"/>
                          <a:cs typeface="Times New Roman" panose="02020603050405020304" pitchFamily="18" charset="0"/>
                        </a:rPr>
                        <a:t>在</a:t>
                      </a:r>
                      <a:r>
                        <a:rPr lang="en-US" sz="1800" b="0">
                          <a:latin typeface="Times New Roman" panose="02020603050405020304" pitchFamily="18" charset="0"/>
                          <a:cs typeface="Times New Roman" panose="02020603050405020304" pitchFamily="18" charset="0"/>
                        </a:rPr>
                        <a:t>str2</a:t>
                      </a:r>
                      <a:r>
                        <a:rPr lang="en-US" sz="1800" b="0">
                          <a:latin typeface="Times New Roman" panose="02020603050405020304" pitchFamily="18" charset="0"/>
                          <a:ea typeface="宋体" panose="02010600030101010101" pitchFamily="2" charset="-122"/>
                          <a:cs typeface="Times New Roman" panose="02020603050405020304" pitchFamily="18" charset="0"/>
                        </a:rPr>
                        <a:t>前为真</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x=abc;</a:t>
                      </a:r>
                      <a:r>
                        <a:rPr lang="en-US" sz="1800" b="0">
                          <a:latin typeface="Times New Roman" panose="02020603050405020304" pitchFamily="18" charset="0"/>
                          <a:ea typeface="宋体" panose="02010600030101010101" pitchFamily="2" charset="-122"/>
                          <a:cs typeface="Times New Roman" panose="02020603050405020304" pitchFamily="18" charset="0"/>
                        </a:rPr>
                        <a:t> </a:t>
                      </a:r>
                      <a:r>
                        <a:rPr lang="en-US" sz="1800" b="0">
                          <a:latin typeface="Times New Roman" panose="02020603050405020304" pitchFamily="18" charset="0"/>
                          <a:cs typeface="Times New Roman" panose="02020603050405020304" pitchFamily="18" charset="0"/>
                        </a:rPr>
                        <a:t>y=acd;</a:t>
                      </a:r>
                      <a:r>
                        <a:rPr lang="en-US" sz="1800" b="0">
                          <a:latin typeface="Times New Roman" panose="02020603050405020304" pitchFamily="18" charset="0"/>
                          <a:ea typeface="宋体" panose="02010600030101010101" pitchFamily="2" charset="-122"/>
                          <a:cs typeface="Times New Roman" panose="02020603050405020304" pitchFamily="18" charset="0"/>
                        </a:rPr>
                        <a:t> </a:t>
                      </a:r>
                      <a:r>
                        <a:rPr lang="en-US" sz="1800" b="0">
                          <a:latin typeface="Times New Roman" panose="02020603050405020304" pitchFamily="18" charset="0"/>
                          <a:cs typeface="Times New Roman" panose="02020603050405020304" pitchFamily="18" charset="0"/>
                        </a:rPr>
                        <a:t>$x &lt; $y</a:t>
                      </a:r>
                      <a:r>
                        <a:rPr lang="en-US" sz="1800" b="0">
                          <a:latin typeface="Times New Roman" panose="02020603050405020304" pitchFamily="18" charset="0"/>
                          <a:ea typeface="宋体" panose="02010600030101010101" pitchFamily="2" charset="-122"/>
                          <a:cs typeface="Times New Roman" panose="02020603050405020304" pitchFamily="18" charset="0"/>
                        </a:rPr>
                        <a:t>为真</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4985">
                <a:tc>
                  <a:txBody>
                    <a:bodyPr/>
                    <a:p>
                      <a:pPr indent="0" algn="ctr">
                        <a:buNone/>
                      </a:pPr>
                      <a:r>
                        <a:rPr lang="en-US" sz="1800" b="0">
                          <a:latin typeface="Times New Roman" panose="02020603050405020304" pitchFamily="18" charset="0"/>
                          <a:cs typeface="Times New Roman" panose="02020603050405020304" pitchFamily="18" charset="0"/>
                        </a:rPr>
                        <a:t>str1 &gt; str2</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ea typeface="宋体" panose="02010600030101010101" pitchFamily="2" charset="-122"/>
                          <a:cs typeface="Times New Roman" panose="02020603050405020304" pitchFamily="18" charset="0"/>
                        </a:rPr>
                        <a:t>排序后</a:t>
                      </a:r>
                      <a:r>
                        <a:rPr lang="en-US" sz="1800" b="0">
                          <a:latin typeface="Times New Roman" panose="02020603050405020304" pitchFamily="18" charset="0"/>
                          <a:cs typeface="Times New Roman" panose="02020603050405020304" pitchFamily="18" charset="0"/>
                        </a:rPr>
                        <a:t>str1</a:t>
                      </a:r>
                      <a:r>
                        <a:rPr lang="en-US" sz="1800" b="0">
                          <a:latin typeface="Times New Roman" panose="02020603050405020304" pitchFamily="18" charset="0"/>
                          <a:ea typeface="宋体" panose="02010600030101010101" pitchFamily="2" charset="-122"/>
                          <a:cs typeface="Times New Roman" panose="02020603050405020304" pitchFamily="18" charset="0"/>
                        </a:rPr>
                        <a:t>在</a:t>
                      </a:r>
                      <a:r>
                        <a:rPr lang="en-US" sz="1800" b="0">
                          <a:latin typeface="Times New Roman" panose="02020603050405020304" pitchFamily="18" charset="0"/>
                          <a:cs typeface="Times New Roman" panose="02020603050405020304" pitchFamily="18" charset="0"/>
                        </a:rPr>
                        <a:t>str2</a:t>
                      </a:r>
                      <a:r>
                        <a:rPr lang="en-US" sz="1800" b="0">
                          <a:latin typeface="Times New Roman" panose="02020603050405020304" pitchFamily="18" charset="0"/>
                          <a:ea typeface="宋体" panose="02010600030101010101" pitchFamily="2" charset="-122"/>
                          <a:cs typeface="Times New Roman" panose="02020603050405020304" pitchFamily="18" charset="0"/>
                        </a:rPr>
                        <a:t>后为真</a:t>
                      </a:r>
                      <a:endParaRPr lang="en-US" altLang="en-US" sz="18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Times New Roman" panose="02020603050405020304" pitchFamily="18" charset="0"/>
                          <a:cs typeface="Times New Roman" panose="02020603050405020304" pitchFamily="18" charset="0"/>
                        </a:rPr>
                        <a:t>x=abc;y=acd; $x &gt; $y</a:t>
                      </a:r>
                      <a:r>
                        <a:rPr lang="en-US" sz="1800" b="0">
                          <a:latin typeface="Times New Roman" panose="02020603050405020304" pitchFamily="18" charset="0"/>
                          <a:ea typeface="宋体" panose="02010600030101010101" pitchFamily="2" charset="-122"/>
                          <a:cs typeface="Times New Roman" panose="02020603050405020304" pitchFamily="18" charset="0"/>
                        </a:rPr>
                        <a:t>为假</a:t>
                      </a:r>
                      <a:endParaRPr lang="en-US" alt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p:txBody>
          <a:bodyPr vert="horz" wrap="square" lIns="91440" tIns="45720" rIns="91440" bIns="45720" anchor="b"/>
          <a:p>
            <a:r>
              <a:rPr lang="zh-CN" altLang="en-US" dirty="0"/>
              <a:t>两整数间的比较运算符</a:t>
            </a:r>
            <a:endParaRPr lang="zh-CN" altLang="en-US" dirty="0"/>
          </a:p>
        </p:txBody>
      </p:sp>
      <p:sp>
        <p:nvSpPr>
          <p:cNvPr id="82947" name="内容占位符 2"/>
          <p:cNvSpPr>
            <a:spLocks noGrp="1"/>
          </p:cNvSpPr>
          <p:nvPr>
            <p:ph idx="1"/>
          </p:nvPr>
        </p:nvSpPr>
        <p:spPr/>
        <p:txBody>
          <a:bodyPr vert="horz" wrap="square" lIns="91440" tIns="45720" rIns="91440" bIns="45720" anchor="t"/>
          <a:p>
            <a:endParaRPr lang="zh-CN" altLang="en-US" dirty="0"/>
          </a:p>
        </p:txBody>
      </p:sp>
      <p:graphicFrame>
        <p:nvGraphicFramePr>
          <p:cNvPr id="82948" name="表格 82947"/>
          <p:cNvGraphicFramePr/>
          <p:nvPr/>
        </p:nvGraphicFramePr>
        <p:xfrm>
          <a:off x="784225" y="1809750"/>
          <a:ext cx="7696200" cy="4325938"/>
        </p:xfrm>
        <a:graphic>
          <a:graphicData uri="http://schemas.openxmlformats.org/drawingml/2006/table">
            <a:tbl>
              <a:tblPr/>
              <a:tblGrid>
                <a:gridCol w="1474788"/>
                <a:gridCol w="3111500"/>
                <a:gridCol w="3109912"/>
              </a:tblGrid>
              <a:tr h="6175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运</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算</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符</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意</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义</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zh-CN" altLang="en-US" sz="2000" dirty="0">
                          <a:latin typeface="宋体" panose="02010600030101010101" pitchFamily="2" charset="-122"/>
                        </a:rPr>
                        <a:t>示</a:t>
                      </a:r>
                      <a:r>
                        <a:rPr lang="zh-CN" altLang="en-US"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例</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-eq</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两数相等时为真</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x=1;y=2;$x -eq $y</a:t>
                      </a:r>
                      <a:r>
                        <a:rPr lang="zh-CN" altLang="en-US" sz="2000" dirty="0">
                          <a:latin typeface="宋体" panose="02010600030101010101" pitchFamily="2" charset="-122"/>
                        </a:rPr>
                        <a:t>为假</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75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-ne</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两数不等时为真</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x=1;y=2;$x -ne $y</a:t>
                      </a:r>
                      <a:r>
                        <a:rPr lang="zh-CN" altLang="en-US" sz="2000" dirty="0">
                          <a:latin typeface="宋体" panose="02010600030101010101" pitchFamily="2" charset="-122"/>
                        </a:rPr>
                        <a:t>为真</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75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-gt</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前数大于后数时为真</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x=1;y=2;$x -gt $y</a:t>
                      </a:r>
                      <a:r>
                        <a:rPr lang="zh-CN" altLang="en-US" sz="2000" dirty="0">
                          <a:latin typeface="宋体" panose="02010600030101010101" pitchFamily="2" charset="-122"/>
                        </a:rPr>
                        <a:t>为假</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7537">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-ge</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前数大于或等于后数时为真</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x=1;y=2;$x -eq $y</a:t>
                      </a:r>
                      <a:r>
                        <a:rPr lang="zh-CN" altLang="en-US" sz="2000" dirty="0">
                          <a:latin typeface="宋体" panose="02010600030101010101" pitchFamily="2" charset="-122"/>
                        </a:rPr>
                        <a:t>为假</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-lt</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前数小于后数时为真</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x=1;y=2;$x -lt $y</a:t>
                      </a:r>
                      <a:r>
                        <a:rPr lang="zh-CN" altLang="en-US" sz="2000" dirty="0">
                          <a:latin typeface="宋体" panose="02010600030101010101" pitchFamily="2" charset="-122"/>
                        </a:rPr>
                        <a:t>为真</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75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ctr" eaLnBrk="1" hangingPunct="1">
                        <a:buNone/>
                      </a:pPr>
                      <a:r>
                        <a:rPr lang="en-US" altLang="zh-CN" sz="2000" dirty="0">
                          <a:latin typeface="Times New Roman" panose="02020603050405020304" pitchFamily="18" charset="0"/>
                          <a:cs typeface="Times New Roman" panose="02020603050405020304" pitchFamily="18" charset="0"/>
                        </a:rPr>
                        <a:t>-le</a:t>
                      </a:r>
                      <a:endParaRPr lang="en-US" altLang="zh-CN"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zh-CN" altLang="en-US" sz="2000" dirty="0">
                          <a:latin typeface="宋体" panose="02010600030101010101" pitchFamily="2" charset="-122"/>
                        </a:rPr>
                        <a:t>前数小于或等于后数时为真</a:t>
                      </a:r>
                      <a:endParaRPr lang="zh-CN" altLang="en-US" sz="2000" dirty="0">
                        <a:latin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eaLnBrk="1" hangingPunct="1">
                        <a:buNone/>
                      </a:pPr>
                      <a:r>
                        <a:rPr lang="en-US" altLang="zh-CN" sz="2000" dirty="0">
                          <a:latin typeface="Times New Roman" panose="02020603050405020304" pitchFamily="18" charset="0"/>
                          <a:cs typeface="Times New Roman" panose="02020603050405020304" pitchFamily="18" charset="0"/>
                        </a:rPr>
                        <a:t>x=1;y=2;$x -le $y</a:t>
                      </a:r>
                      <a:r>
                        <a:rPr lang="zh-CN" altLang="en-US" sz="2000" dirty="0">
                          <a:latin typeface="宋体" panose="02010600030101010101" pitchFamily="2" charset="-122"/>
                        </a:rPr>
                        <a:t>为真</a:t>
                      </a:r>
                      <a:endParaRPr lang="zh-CN" altLang="en-US" sz="2000" dirty="0">
                        <a:latin typeface="Times New Roman" panose="02020603050405020304" pitchFamily="18" charset="0"/>
                        <a:ea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
          <p:cNvSpPr>
            <a:spLocks noGrp="1"/>
          </p:cNvSpPr>
          <p:nvPr>
            <p:ph type="title"/>
          </p:nvPr>
        </p:nvSpPr>
        <p:spPr/>
        <p:txBody>
          <a:bodyPr vert="horz" wrap="square" lIns="91440" tIns="45720" rIns="91440" bIns="45720" anchor="b"/>
          <a:p>
            <a:r>
              <a:rPr lang="zh-CN" altLang="en-US" dirty="0"/>
              <a:t>有关文件属性的测试</a:t>
            </a:r>
            <a:endParaRPr lang="zh-CN" altLang="en-US" dirty="0"/>
          </a:p>
        </p:txBody>
      </p:sp>
      <p:sp>
        <p:nvSpPr>
          <p:cNvPr id="83971" name="内容占位符 2"/>
          <p:cNvSpPr>
            <a:spLocks noGrp="1"/>
          </p:cNvSpPr>
          <p:nvPr>
            <p:ph idx="1"/>
          </p:nvPr>
        </p:nvSpPr>
        <p:spPr/>
        <p:txBody>
          <a:bodyPr vert="horz" wrap="square" lIns="91440" tIns="45720" rIns="91440" bIns="45720" anchor="t"/>
          <a:p>
            <a:endParaRPr lang="zh-CN" altLang="en-US" dirty="0"/>
          </a:p>
        </p:txBody>
      </p:sp>
      <p:graphicFrame>
        <p:nvGraphicFramePr>
          <p:cNvPr id="3" name="表格 2"/>
          <p:cNvGraphicFramePr/>
          <p:nvPr>
            <p:custDataLst>
              <p:tags r:id="rId1"/>
            </p:custDataLst>
          </p:nvPr>
        </p:nvGraphicFramePr>
        <p:xfrm>
          <a:off x="833438" y="1809750"/>
          <a:ext cx="7842250" cy="4107180"/>
        </p:xfrm>
        <a:graphic>
          <a:graphicData uri="http://schemas.openxmlformats.org/drawingml/2006/table">
            <a:tbl>
              <a:tblPr firstRow="1" bandRow="1">
                <a:tableStyleId>{5940675A-B579-460E-94D1-54222C63F5DA}</a:tableStyleId>
              </a:tblPr>
              <a:tblGrid>
                <a:gridCol w="1177290"/>
                <a:gridCol w="2741295"/>
                <a:gridCol w="1182370"/>
                <a:gridCol w="2741295"/>
              </a:tblGrid>
              <a:tr h="373380">
                <a:tc>
                  <a:txBody>
                    <a:bodyPr/>
                    <a:p>
                      <a:pPr indent="0" algn="ctr">
                        <a:buNone/>
                      </a:pPr>
                      <a:r>
                        <a:rPr lang="en-US" sz="1800" b="0">
                          <a:latin typeface="黑体" panose="02010609060101010101" charset="-122"/>
                          <a:ea typeface="黑体" panose="02010609060101010101" charset="-122"/>
                          <a:cs typeface="黑体" panose="02010609060101010101" charset="-122"/>
                        </a:rPr>
                        <a:t>测</a:t>
                      </a:r>
                      <a:r>
                        <a:rPr lang="en-US" sz="1800" b="0">
                          <a:latin typeface="Arial" panose="020B0604020202020204" pitchFamily="34" charset="0"/>
                          <a:cs typeface="Arial" panose="020B0604020202020204" pitchFamily="34" charset="0"/>
                        </a:rPr>
                        <a:t> </a:t>
                      </a:r>
                      <a:r>
                        <a:rPr lang="en-US" sz="1800" b="0">
                          <a:latin typeface="黑体" panose="02010609060101010101" charset="-122"/>
                          <a:ea typeface="黑体" panose="02010609060101010101" charset="-122"/>
                          <a:cs typeface="黑体" panose="02010609060101010101" charset="-122"/>
                        </a:rPr>
                        <a:t>试</a:t>
                      </a:r>
                      <a:r>
                        <a:rPr lang="en-US" sz="1800" b="0">
                          <a:latin typeface="Arial" panose="020B0604020202020204" pitchFamily="34" charset="0"/>
                          <a:cs typeface="Arial" panose="020B0604020202020204" pitchFamily="34" charset="0"/>
                        </a:rPr>
                        <a:t> </a:t>
                      </a:r>
                      <a:r>
                        <a:rPr lang="en-US" sz="1800" b="0">
                          <a:latin typeface="黑体" panose="02010609060101010101" charset="-122"/>
                          <a:ea typeface="黑体" panose="02010609060101010101" charset="-122"/>
                          <a:cs typeface="黑体" panose="02010609060101010101" charset="-122"/>
                        </a:rPr>
                        <a:t>符</a:t>
                      </a:r>
                      <a:endParaRPr lang="en-US" altLang="en-US" sz="18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黑体" panose="02010609060101010101" charset="-122"/>
                          <a:ea typeface="黑体" panose="02010609060101010101" charset="-122"/>
                          <a:cs typeface="黑体" panose="02010609060101010101" charset="-122"/>
                        </a:rPr>
                        <a:t>意</a:t>
                      </a:r>
                      <a:r>
                        <a:rPr lang="en-US" sz="1800" b="0">
                          <a:latin typeface="Arial" panose="020B0604020202020204" pitchFamily="34" charset="0"/>
                          <a:cs typeface="Arial" panose="020B0604020202020204" pitchFamily="34" charset="0"/>
                        </a:rPr>
                        <a:t>    </a:t>
                      </a:r>
                      <a:r>
                        <a:rPr lang="en-US" sz="1800" b="0">
                          <a:latin typeface="黑体" panose="02010609060101010101" charset="-122"/>
                          <a:ea typeface="黑体" panose="02010609060101010101" charset="-122"/>
                          <a:cs typeface="黑体" panose="02010609060101010101" charset="-122"/>
                        </a:rPr>
                        <a:t>义</a:t>
                      </a:r>
                      <a:endParaRPr lang="en-US" altLang="en-US" sz="18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黑体" panose="02010609060101010101" charset="-122"/>
                          <a:ea typeface="黑体" panose="02010609060101010101" charset="-122"/>
                          <a:cs typeface="黑体" panose="02010609060101010101" charset="-122"/>
                        </a:rPr>
                        <a:t>测</a:t>
                      </a:r>
                      <a:r>
                        <a:rPr lang="en-US" sz="1800" b="0">
                          <a:latin typeface="Arial" panose="020B0604020202020204" pitchFamily="34" charset="0"/>
                          <a:cs typeface="Arial" panose="020B0604020202020204" pitchFamily="34" charset="0"/>
                        </a:rPr>
                        <a:t> </a:t>
                      </a:r>
                      <a:r>
                        <a:rPr lang="en-US" sz="1800" b="0">
                          <a:latin typeface="黑体" panose="02010609060101010101" charset="-122"/>
                          <a:ea typeface="黑体" panose="02010609060101010101" charset="-122"/>
                          <a:cs typeface="黑体" panose="02010609060101010101" charset="-122"/>
                        </a:rPr>
                        <a:t>试</a:t>
                      </a:r>
                      <a:r>
                        <a:rPr lang="en-US" sz="1800" b="0">
                          <a:latin typeface="Arial" panose="020B0604020202020204" pitchFamily="34" charset="0"/>
                          <a:cs typeface="Arial" panose="020B0604020202020204" pitchFamily="34" charset="0"/>
                        </a:rPr>
                        <a:t> </a:t>
                      </a:r>
                      <a:r>
                        <a:rPr lang="en-US" sz="1800" b="0">
                          <a:latin typeface="黑体" panose="02010609060101010101" charset="-122"/>
                          <a:ea typeface="黑体" panose="02010609060101010101" charset="-122"/>
                          <a:cs typeface="黑体" panose="02010609060101010101" charset="-122"/>
                        </a:rPr>
                        <a:t>符</a:t>
                      </a:r>
                      <a:endParaRPr lang="en-US" altLang="en-US" sz="18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黑体" panose="02010609060101010101" charset="-122"/>
                          <a:ea typeface="黑体" panose="02010609060101010101" charset="-122"/>
                          <a:cs typeface="黑体" panose="02010609060101010101" charset="-122"/>
                        </a:rPr>
                        <a:t>意</a:t>
                      </a:r>
                      <a:r>
                        <a:rPr lang="en-US" sz="1800" b="0">
                          <a:latin typeface="Arial" panose="020B0604020202020204" pitchFamily="34" charset="0"/>
                          <a:cs typeface="Arial" panose="020B0604020202020204" pitchFamily="34" charset="0"/>
                        </a:rPr>
                        <a:t>    </a:t>
                      </a:r>
                      <a:r>
                        <a:rPr lang="en-US" sz="1800" b="0">
                          <a:latin typeface="黑体" panose="02010609060101010101" charset="-122"/>
                          <a:ea typeface="黑体" panose="02010609060101010101" charset="-122"/>
                          <a:cs typeface="黑体" panose="02010609060101010101" charset="-122"/>
                        </a:rPr>
                        <a:t>义</a:t>
                      </a:r>
                      <a:endParaRPr lang="en-US" altLang="en-US" sz="1800" b="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-r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可读时为真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-w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可写时为真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-x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可执行时为真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-f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存在且为普通文件时为真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-c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作为字符设备文件时为真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-b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作为块设备文件时为真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-d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作为目录文件时为真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-e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文件存在时为真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-h/-L</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作为符号链接时为真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S</a:t>
                      </a:r>
                      <a:r>
                        <a:rPr lang="en-US" sz="1800" b="0">
                          <a:solidFill>
                            <a:srgbClr val="000000"/>
                          </a:solidFill>
                          <a:latin typeface="Times New Roman" panose="02020603050405020304" pitchFamily="18" charset="0"/>
                          <a:cs typeface="Times New Roman" panose="02020603050405020304" pitchFamily="18" charset="0"/>
                        </a:rPr>
                        <a:t>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Socket时为真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-u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设置</a:t>
                      </a:r>
                      <a:r>
                        <a:rPr lang="en-US" sz="1800" b="0">
                          <a:solidFill>
                            <a:srgbClr val="000000"/>
                          </a:solidFill>
                          <a:latin typeface="Times New Roman" panose="02020603050405020304" pitchFamily="18" charset="0"/>
                          <a:cs typeface="Times New Roman" panose="02020603050405020304" pitchFamily="18" charset="0"/>
                        </a:rPr>
                        <a:t>suid</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-g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设置</a:t>
                      </a:r>
                      <a:r>
                        <a:rPr lang="en-US" sz="1800" b="0">
                          <a:solidFill>
                            <a:srgbClr val="000000"/>
                          </a:solidFill>
                          <a:latin typeface="Times New Roman" panose="02020603050405020304" pitchFamily="18" charset="0"/>
                          <a:cs typeface="Times New Roman" panose="02020603050405020304" pitchFamily="18" charset="0"/>
                        </a:rPr>
                        <a:t>sgid</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-k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设置</a:t>
                      </a:r>
                      <a:r>
                        <a:rPr lang="en-US" sz="1800" b="0">
                          <a:solidFill>
                            <a:srgbClr val="000000"/>
                          </a:solidFill>
                          <a:latin typeface="Times New Roman" panose="02020603050405020304" pitchFamily="18" charset="0"/>
                          <a:cs typeface="Times New Roman" panose="02020603050405020304" pitchFamily="18" charset="0"/>
                        </a:rPr>
                        <a:t>sticky</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-p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命名</a:t>
                      </a:r>
                      <a:r>
                        <a:rPr lang="en-US" sz="1800" b="0">
                          <a:solidFill>
                            <a:srgbClr val="000000"/>
                          </a:solidFill>
                          <a:latin typeface="Times New Roman" panose="02020603050405020304" pitchFamily="18" charset="0"/>
                          <a:cs typeface="Times New Roman" panose="02020603050405020304" pitchFamily="18" charset="0"/>
                        </a:rPr>
                        <a:t>pipe</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-s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长度大于</a:t>
                      </a:r>
                      <a:r>
                        <a:rPr lang="en-US" sz="1800" b="0">
                          <a:solidFill>
                            <a:srgbClr val="000000"/>
                          </a:solidFill>
                          <a:latin typeface="Times New Roman" panose="02020603050405020304" pitchFamily="18" charset="0"/>
                          <a:cs typeface="Times New Roman" panose="02020603050405020304" pitchFamily="18" charset="0"/>
                        </a:rPr>
                        <a:t>0</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-O</a:t>
                      </a:r>
                      <a:r>
                        <a:rPr lang="en-US" sz="1800" b="0">
                          <a:solidFill>
                            <a:srgbClr val="000000"/>
                          </a:solidFill>
                          <a:latin typeface="Times New Roman" panose="02020603050405020304" pitchFamily="18" charset="0"/>
                          <a:cs typeface="Times New Roman" panose="02020603050405020304" pitchFamily="18" charset="0"/>
                        </a:rPr>
                        <a:t> file</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存在且被EUID拥有为真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G</a:t>
                      </a:r>
                      <a:r>
                        <a:rPr lang="en-US" sz="1800" b="0">
                          <a:solidFill>
                            <a:srgbClr val="000000"/>
                          </a:solidFill>
                          <a:latin typeface="Times New Roman" panose="02020603050405020304" pitchFamily="18" charset="0"/>
                          <a:cs typeface="Times New Roman" panose="02020603050405020304" pitchFamily="18" charset="0"/>
                        </a:rPr>
                        <a:t> file</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存在且被EGID拥有为真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f1 -ot f2</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文件</a:t>
                      </a:r>
                      <a:r>
                        <a:rPr lang="en-US" sz="1800" b="0">
                          <a:solidFill>
                            <a:srgbClr val="000000"/>
                          </a:solidFill>
                          <a:latin typeface="Times New Roman" panose="02020603050405020304" pitchFamily="18" charset="0"/>
                          <a:cs typeface="Times New Roman" panose="02020603050405020304" pitchFamily="18" charset="0"/>
                        </a:rPr>
                        <a:t>f1</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比</a:t>
                      </a:r>
                      <a:r>
                        <a:rPr lang="en-US" sz="1800" b="0">
                          <a:solidFill>
                            <a:srgbClr val="000000"/>
                          </a:solidFill>
                          <a:latin typeface="Times New Roman" panose="02020603050405020304" pitchFamily="18" charset="0"/>
                          <a:cs typeface="Times New Roman" panose="02020603050405020304" pitchFamily="18" charset="0"/>
                        </a:rPr>
                        <a:t>f2</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旧时为真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3380">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f1 -ef f2</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f1</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与</a:t>
                      </a:r>
                      <a:r>
                        <a:rPr lang="en-US" sz="1800" b="0">
                          <a:solidFill>
                            <a:srgbClr val="000000"/>
                          </a:solidFill>
                          <a:latin typeface="Times New Roman" panose="02020603050405020304" pitchFamily="18" charset="0"/>
                          <a:cs typeface="Times New Roman" panose="02020603050405020304" pitchFamily="18" charset="0"/>
                        </a:rPr>
                        <a:t>f2</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在同一设备且</a:t>
                      </a:r>
                      <a:r>
                        <a:rPr lang="en-US" sz="1800" b="0">
                          <a:solidFill>
                            <a:srgbClr val="000000"/>
                          </a:solidFill>
                          <a:latin typeface="Times New Roman" panose="02020603050405020304" pitchFamily="18" charset="0"/>
                          <a:cs typeface="Times New Roman" panose="02020603050405020304" pitchFamily="18" charset="0"/>
                        </a:rPr>
                        <a:t>i</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节点号相同为真</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Times New Roman" panose="02020603050405020304" pitchFamily="18" charset="0"/>
                          <a:cs typeface="Times New Roman" panose="02020603050405020304" pitchFamily="18" charset="0"/>
                        </a:rPr>
                        <a:t>f1 -</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nt</a:t>
                      </a:r>
                      <a:r>
                        <a:rPr lang="en-US" sz="1800" b="0">
                          <a:solidFill>
                            <a:srgbClr val="000000"/>
                          </a:solidFill>
                          <a:latin typeface="Times New Roman" panose="02020603050405020304" pitchFamily="18" charset="0"/>
                          <a:cs typeface="Times New Roman" panose="02020603050405020304" pitchFamily="18" charset="0"/>
                        </a:rPr>
                        <a:t> f2</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文件</a:t>
                      </a:r>
                      <a:r>
                        <a:rPr lang="en-US" sz="1800" b="0">
                          <a:solidFill>
                            <a:srgbClr val="000000"/>
                          </a:solidFill>
                          <a:latin typeface="Times New Roman" panose="02020603050405020304" pitchFamily="18" charset="0"/>
                          <a:cs typeface="Times New Roman" panose="02020603050405020304" pitchFamily="18" charset="0"/>
                        </a:rPr>
                        <a:t>f1</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比</a:t>
                      </a:r>
                      <a:r>
                        <a:rPr lang="en-US" sz="1800" b="0">
                          <a:solidFill>
                            <a:srgbClr val="000000"/>
                          </a:solidFill>
                          <a:latin typeface="Times New Roman" panose="02020603050405020304" pitchFamily="18" charset="0"/>
                          <a:cs typeface="Times New Roman" panose="02020603050405020304" pitchFamily="18" charset="0"/>
                        </a:rPr>
                        <a:t>f2</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新时为真</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p:nvPr>
        </p:nvSpPr>
        <p:spPr/>
        <p:txBody>
          <a:bodyPr vert="horz" wrap="square" lIns="91440" tIns="45720" rIns="91440" bIns="45720" anchor="b"/>
          <a:p>
            <a:r>
              <a:rPr lang="zh-CN" altLang="en-US" dirty="0"/>
              <a:t>复合条件测试</a:t>
            </a:r>
            <a:endParaRPr lang="zh-CN" altLang="en-US" dirty="0"/>
          </a:p>
        </p:txBody>
      </p:sp>
      <p:sp>
        <p:nvSpPr>
          <p:cNvPr id="84995" name="内容占位符 2"/>
          <p:cNvSpPr>
            <a:spLocks noGrp="1"/>
          </p:cNvSpPr>
          <p:nvPr>
            <p:ph idx="1"/>
          </p:nvPr>
        </p:nvSpPr>
        <p:spPr>
          <a:xfrm>
            <a:off x="757555" y="1842770"/>
            <a:ext cx="8197850" cy="4290060"/>
          </a:xfrm>
        </p:spPr>
        <p:txBody>
          <a:bodyPr vert="horz" wrap="square" lIns="91440" tIns="45720" rIns="91440" bIns="45720" anchor="t"/>
          <a:p>
            <a:r>
              <a:rPr lang="zh-CN" altLang="en-US" dirty="0"/>
              <a:t>当测试语句中的条件不止一个时，可根据实际情况使用逻辑与(-a)、或(-o)、非(!)进行组合。例如：</a:t>
            </a:r>
            <a:endParaRPr lang="zh-CN" altLang="en-US" dirty="0"/>
          </a:p>
          <a:p>
            <a:r>
              <a:rPr lang="en-US" altLang="zh-CN" dirty="0">
                <a:sym typeface="+mn-ea"/>
              </a:rPr>
              <a:t>#</a:t>
            </a:r>
            <a:r>
              <a:rPr lang="zh-CN" altLang="en-US" dirty="0">
                <a:sym typeface="+mn-ea"/>
              </a:rPr>
              <a:t>#如果文件长度&gt;0且可读时为真</a:t>
            </a:r>
            <a:endParaRPr lang="zh-CN" altLang="en-US" dirty="0"/>
          </a:p>
          <a:p>
            <a:pPr lvl="1"/>
            <a:r>
              <a:rPr lang="zh-CN" altLang="en-US" dirty="0"/>
              <a:t>$ test -s file -a -r file</a:t>
            </a:r>
            <a:endParaRPr lang="zh-CN" altLang="en-US" dirty="0"/>
          </a:p>
          <a:p>
            <a:r>
              <a:rPr lang="en-US" altLang="zh-CN" dirty="0">
                <a:sym typeface="+mn-ea"/>
              </a:rPr>
              <a:t>#</a:t>
            </a:r>
            <a:r>
              <a:rPr lang="zh-CN" altLang="en-US" dirty="0">
                <a:sym typeface="+mn-ea"/>
              </a:rPr>
              <a:t>#如果变量val的值&lt;0或&gt;7时为真</a:t>
            </a:r>
            <a:endParaRPr lang="zh-CN" altLang="en-US" dirty="0"/>
          </a:p>
          <a:p>
            <a:pPr lvl="1"/>
            <a:r>
              <a:rPr lang="zh-CN" altLang="en-US" dirty="0"/>
              <a:t>$ test $val -lt 0 -o $val -gt 7</a:t>
            </a:r>
            <a:endParaRPr lang="zh-CN" altLang="en-US" dirty="0"/>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p:nvPr>
        </p:nvSpPr>
        <p:spPr/>
        <p:txBody>
          <a:bodyPr vert="horz" wrap="square" lIns="91440" tIns="45720" rIns="91440" bIns="45720" anchor="b"/>
          <a:p>
            <a:r>
              <a:rPr lang="zh-CN" altLang="en-US" dirty="0"/>
              <a:t>test示例</a:t>
            </a:r>
            <a:endParaRPr lang="zh-CN" altLang="en-US" dirty="0"/>
          </a:p>
        </p:txBody>
      </p:sp>
      <p:sp>
        <p:nvSpPr>
          <p:cNvPr id="86019" name="内容占位符 2"/>
          <p:cNvSpPr>
            <a:spLocks noGrp="1"/>
          </p:cNvSpPr>
          <p:nvPr>
            <p:ph idx="1"/>
          </p:nvPr>
        </p:nvSpPr>
        <p:spPr>
          <a:xfrm>
            <a:off x="863600" y="2017713"/>
            <a:ext cx="8091488" cy="4114800"/>
          </a:xfrm>
        </p:spPr>
        <p:txBody>
          <a:bodyPr vert="horz" wrap="square" lIns="91440" tIns="45720" rIns="91440" bIns="45720" anchor="t"/>
          <a:p>
            <a:r>
              <a:rPr lang="en-US" altLang="zh-CN" sz="2400" dirty="0"/>
              <a:t>$ </a:t>
            </a:r>
            <a:r>
              <a:rPr lang="zh-CN" altLang="en-US" sz="2400" dirty="0"/>
              <a:t>str1=123;str2="123"</a:t>
            </a:r>
            <a:endParaRPr lang="zh-CN" altLang="en-US" sz="2400" dirty="0"/>
          </a:p>
          <a:p>
            <a:r>
              <a:rPr lang="en-US" altLang="zh-CN" sz="2400" dirty="0"/>
              <a:t>$ </a:t>
            </a:r>
            <a:r>
              <a:rPr lang="zh-CN" altLang="en-US" sz="2400" dirty="0"/>
              <a:t>test $str1 = $str2; echo $?  </a:t>
            </a:r>
            <a:r>
              <a:rPr lang="en-US" altLang="zh-CN" sz="2400" dirty="0"/>
              <a:t>	</a:t>
            </a:r>
            <a:r>
              <a:rPr lang="zh-CN" altLang="en-US" sz="2400" dirty="0"/>
              <a:t>#结果为0</a:t>
            </a:r>
            <a:endParaRPr lang="zh-CN" altLang="en-US" sz="2400" dirty="0"/>
          </a:p>
          <a:p>
            <a:r>
              <a:rPr lang="en-US" altLang="zh-CN" sz="2400" dirty="0">
                <a:sym typeface="宋体" panose="02010600030101010101" pitchFamily="2" charset="-122"/>
              </a:rPr>
              <a:t>$ </a:t>
            </a:r>
            <a:r>
              <a:rPr lang="zh-CN" altLang="en-US" sz="2400" dirty="0"/>
              <a:t>test $str1 -eq $str2; echo $? </a:t>
            </a:r>
            <a:r>
              <a:rPr lang="en-US" altLang="zh-CN" sz="2400" dirty="0"/>
              <a:t>	</a:t>
            </a:r>
            <a:r>
              <a:rPr lang="zh-CN" altLang="en-US" sz="2400" dirty="0"/>
              <a:t>#结果为0</a:t>
            </a:r>
            <a:endParaRPr lang="zh-CN" altLang="en-US" sz="2400" dirty="0"/>
          </a:p>
          <a:p>
            <a:r>
              <a:rPr lang="en-US" altLang="zh-CN" sz="2400" dirty="0">
                <a:sym typeface="宋体" panose="02010600030101010101" pitchFamily="2" charset="-122"/>
              </a:rPr>
              <a:t>$ </a:t>
            </a:r>
            <a:r>
              <a:rPr lang="en-US" altLang="zh-CN" sz="2400" dirty="0"/>
              <a:t>test -r /etc/passwd</a:t>
            </a:r>
            <a:r>
              <a:rPr lang="zh-CN" altLang="en-US" sz="2400" dirty="0"/>
              <a:t>; echo $? </a:t>
            </a:r>
            <a:r>
              <a:rPr lang="en-US" altLang="zh-CN" sz="2400" dirty="0"/>
              <a:t>	</a:t>
            </a:r>
            <a:r>
              <a:rPr lang="zh-CN" altLang="en-US" sz="2400" dirty="0"/>
              <a:t>#结果为0</a:t>
            </a:r>
            <a:endParaRPr lang="zh-CN" altLang="en-US" sz="2400" dirty="0"/>
          </a:p>
          <a:p>
            <a:r>
              <a:rPr lang="en-US" altLang="zh-CN" sz="2400" dirty="0">
                <a:sym typeface="宋体" panose="02010600030101010101" pitchFamily="2" charset="-122"/>
              </a:rPr>
              <a:t>$ </a:t>
            </a:r>
            <a:r>
              <a:rPr lang="en-US" altLang="zh-CN" sz="2400" dirty="0"/>
              <a:t>test -r /etc/shadow</a:t>
            </a:r>
            <a:r>
              <a:rPr lang="zh-CN" altLang="en-US" sz="2400" dirty="0"/>
              <a:t>; echo $? </a:t>
            </a:r>
            <a:r>
              <a:rPr lang="en-US" altLang="zh-CN" sz="2400" dirty="0"/>
              <a:t>	</a:t>
            </a:r>
            <a:r>
              <a:rPr lang="zh-CN" altLang="en-US" sz="2400" dirty="0"/>
              <a:t>#结果为</a:t>
            </a:r>
            <a:r>
              <a:rPr lang="en-US" altLang="zh-CN" sz="2400" dirty="0"/>
              <a:t>1</a:t>
            </a:r>
            <a:endParaRPr lang="en-US" altLang="zh-CN" sz="2400" dirty="0"/>
          </a:p>
          <a:p>
            <a:r>
              <a:rPr lang="en-US" altLang="zh-CN" sz="2400" dirty="0">
                <a:sym typeface="宋体" panose="02010600030101010101" pitchFamily="2" charset="-122"/>
              </a:rPr>
              <a:t>$ </a:t>
            </a:r>
            <a:r>
              <a:rPr lang="en-US" altLang="zh-CN" sz="2400" dirty="0"/>
              <a:t>test -d /etc/passwd</a:t>
            </a:r>
            <a:r>
              <a:rPr lang="zh-CN" altLang="en-US" sz="2400" dirty="0">
                <a:sym typeface="宋体" panose="02010600030101010101" pitchFamily="2" charset="-122"/>
              </a:rPr>
              <a:t>; echo $? </a:t>
            </a:r>
            <a:r>
              <a:rPr lang="en-US" altLang="zh-CN" sz="2400" dirty="0">
                <a:sym typeface="宋体" panose="02010600030101010101" pitchFamily="2" charset="-122"/>
              </a:rPr>
              <a:t>	</a:t>
            </a:r>
            <a:r>
              <a:rPr lang="zh-CN" altLang="en-US" sz="2400" dirty="0">
                <a:sym typeface="宋体" panose="02010600030101010101" pitchFamily="2" charset="-122"/>
              </a:rPr>
              <a:t>#结果为</a:t>
            </a:r>
            <a:r>
              <a:rPr lang="en-US" altLang="zh-CN" sz="2400" dirty="0">
                <a:sym typeface="宋体" panose="02010600030101010101" pitchFamily="2" charset="-122"/>
              </a:rPr>
              <a:t>1</a:t>
            </a:r>
            <a:endParaRPr lang="en-US" altLang="zh-CN" sz="2400" dirty="0">
              <a:sym typeface="宋体" panose="02010600030101010101" pitchFamily="2" charset="-122"/>
            </a:endParaRPr>
          </a:p>
          <a:p>
            <a:r>
              <a:rPr lang="en-US" altLang="zh-CN" sz="2400" dirty="0">
                <a:sym typeface="宋体" panose="02010600030101010101" pitchFamily="2" charset="-122"/>
              </a:rPr>
              <a:t>$ </a:t>
            </a:r>
            <a:r>
              <a:rPr lang="zh-CN" altLang="en-US" sz="2400" dirty="0"/>
              <a:t>test -s file -a -r file </a:t>
            </a:r>
            <a:r>
              <a:rPr lang="en-US" altLang="zh-CN" sz="2400" dirty="0"/>
              <a:t>	</a:t>
            </a:r>
            <a:r>
              <a:rPr lang="zh-CN" altLang="en-US" sz="2400" dirty="0"/>
              <a:t>#文件长度&gt;0且可读时为真</a:t>
            </a:r>
            <a:endParaRPr lang="zh-CN" altLang="en-US" sz="2400" dirty="0"/>
          </a:p>
          <a:p>
            <a:r>
              <a:rPr lang="en-US" altLang="zh-CN" sz="2400" dirty="0">
                <a:sym typeface="宋体" panose="02010600030101010101" pitchFamily="2" charset="-122"/>
              </a:rPr>
              <a:t>$ </a:t>
            </a:r>
            <a:r>
              <a:rPr lang="zh-CN" altLang="en-US" sz="2400" dirty="0"/>
              <a:t>test $val -lt 0 -o $val -gt 7 #val的值&lt;0或&gt;7时为真</a:t>
            </a:r>
            <a:endParaRPr lang="zh-CN" alt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1"/>
          <p:cNvSpPr>
            <a:spLocks noGrp="1"/>
          </p:cNvSpPr>
          <p:nvPr>
            <p:ph type="title"/>
          </p:nvPr>
        </p:nvSpPr>
        <p:spPr/>
        <p:txBody>
          <a:bodyPr vert="horz" wrap="square" lIns="91440" tIns="45720" rIns="91440" bIns="45720" anchor="b"/>
          <a:p>
            <a:r>
              <a:rPr lang="zh-CN" altLang="en-US" dirty="0"/>
              <a:t>（23）[ ]：</a:t>
            </a:r>
            <a:r>
              <a:rPr lang="en-US" altLang="zh-CN" dirty="0"/>
              <a:t>test的另一种</a:t>
            </a:r>
            <a:r>
              <a:rPr lang="zh-CN" altLang="en-US" dirty="0"/>
              <a:t>形式</a:t>
            </a:r>
            <a:endParaRPr lang="zh-CN" altLang="en-US" dirty="0"/>
          </a:p>
        </p:txBody>
      </p:sp>
      <p:sp>
        <p:nvSpPr>
          <p:cNvPr id="87043" name="内容占位符 2"/>
          <p:cNvSpPr>
            <a:spLocks noGrp="1"/>
          </p:cNvSpPr>
          <p:nvPr>
            <p:ph idx="1"/>
          </p:nvPr>
        </p:nvSpPr>
        <p:spPr>
          <a:xfrm>
            <a:off x="772795" y="1875155"/>
            <a:ext cx="8182610" cy="4114800"/>
          </a:xfrm>
        </p:spPr>
        <p:txBody>
          <a:bodyPr vert="horz" wrap="square" lIns="91440" tIns="45720" rIns="91440" bIns="45720" anchor="t"/>
          <a:p>
            <a:r>
              <a:rPr lang="en-US" altLang="zh-CN" sz="2400" dirty="0"/>
              <a:t>test</a:t>
            </a:r>
            <a:r>
              <a:rPr lang="zh-CN" altLang="en-US" sz="2400" dirty="0"/>
              <a:t>用于测试操作显得有些不便，于是又引入了另一种既方便又直观的办法。具体做法是把判断条件语句放在一对方括号</a:t>
            </a:r>
            <a:r>
              <a:rPr lang="en-US" altLang="zh-CN" sz="2400" dirty="0"/>
              <a:t>[]</a:t>
            </a:r>
            <a:r>
              <a:rPr lang="zh-CN" altLang="en-US" sz="2400" dirty="0"/>
              <a:t>中，来替代test命令。若表达式中用于测试的条件不止一个，则两个用于测试的式子间要用另一种逻辑运算符来组合，它们是与（&amp;&amp;）、或（||）和非（!）。</a:t>
            </a:r>
            <a:endParaRPr lang="zh-CN" altLang="en-US" sz="2400" dirty="0"/>
          </a:p>
          <a:p>
            <a:r>
              <a:rPr lang="zh-CN" altLang="en-US" sz="2400" dirty="0"/>
              <a:t>例如，上例中的</a:t>
            </a:r>
            <a:endParaRPr lang="zh-CN" altLang="en-US" sz="2400" dirty="0"/>
          </a:p>
          <a:p>
            <a:pPr lvl="1"/>
            <a:r>
              <a:rPr lang="en-US" altLang="zh-CN" sz="2100" dirty="0">
                <a:sym typeface="宋体" panose="02010600030101010101" pitchFamily="2" charset="-122"/>
              </a:rPr>
              <a:t>$ </a:t>
            </a:r>
            <a:r>
              <a:rPr lang="zh-CN" altLang="en-US" sz="2100" dirty="0"/>
              <a:t>test -s file -a -r file</a:t>
            </a:r>
            <a:endParaRPr lang="zh-CN" altLang="en-US" sz="2100" dirty="0"/>
          </a:p>
          <a:p>
            <a:pPr lvl="1"/>
            <a:r>
              <a:rPr lang="en-US" altLang="zh-CN" sz="2100" dirty="0">
                <a:sym typeface="宋体" panose="02010600030101010101" pitchFamily="2" charset="-122"/>
              </a:rPr>
              <a:t>$ </a:t>
            </a:r>
            <a:r>
              <a:rPr lang="zh-CN" altLang="en-US" sz="2100" dirty="0"/>
              <a:t>test $val -lt 0 -o $val -gt 7</a:t>
            </a:r>
            <a:endParaRPr lang="zh-CN" altLang="en-US" sz="2100" dirty="0"/>
          </a:p>
          <a:p>
            <a:r>
              <a:rPr lang="zh-CN" altLang="en-US" sz="2400" dirty="0"/>
              <a:t>可以改为</a:t>
            </a:r>
            <a:endParaRPr lang="zh-CN" altLang="en-US" sz="2400" dirty="0"/>
          </a:p>
          <a:p>
            <a:pPr lvl="1"/>
            <a:r>
              <a:rPr lang="en-US" altLang="zh-CN" sz="2100" dirty="0">
                <a:sym typeface="宋体" panose="02010600030101010101" pitchFamily="2" charset="-122"/>
              </a:rPr>
              <a:t>$ </a:t>
            </a:r>
            <a:r>
              <a:rPr lang="zh-CN" altLang="en-US" sz="2100" dirty="0"/>
              <a:t>[ -s file ] &amp;&amp; [ -r file ]</a:t>
            </a:r>
            <a:endParaRPr lang="zh-CN" altLang="en-US" sz="2100" dirty="0"/>
          </a:p>
          <a:p>
            <a:pPr lvl="1"/>
            <a:r>
              <a:rPr lang="en-US" altLang="zh-CN" sz="2100" dirty="0">
                <a:sym typeface="宋体" panose="02010600030101010101" pitchFamily="2" charset="-122"/>
              </a:rPr>
              <a:t>$ </a:t>
            </a:r>
            <a:r>
              <a:rPr lang="zh-CN" altLang="en-US" sz="2100" dirty="0"/>
              <a:t>[ $val -lt 0 ] || [ $val -gt 7 ]</a:t>
            </a:r>
            <a:endParaRPr lang="zh-CN" altLang="en-US" sz="21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1"/>
          <p:cNvSpPr>
            <a:spLocks noGrp="1"/>
          </p:cNvSpPr>
          <p:nvPr>
            <p:ph type="title"/>
          </p:nvPr>
        </p:nvSpPr>
        <p:spPr/>
        <p:txBody>
          <a:bodyPr vert="horz" wrap="square" lIns="91440" tIns="45720" rIns="91440" bIns="45720" anchor="b"/>
          <a:p>
            <a:r>
              <a:rPr lang="zh-CN" altLang="en-US" dirty="0"/>
              <a:t>3．bash的其他扩展</a:t>
            </a:r>
            <a:endParaRPr lang="zh-CN" altLang="en-US" dirty="0"/>
          </a:p>
        </p:txBody>
      </p:sp>
      <p:sp>
        <p:nvSpPr>
          <p:cNvPr id="89091" name="内容占位符 2"/>
          <p:cNvSpPr>
            <a:spLocks noGrp="1"/>
          </p:cNvSpPr>
          <p:nvPr>
            <p:ph idx="1"/>
          </p:nvPr>
        </p:nvSpPr>
        <p:spPr>
          <a:xfrm>
            <a:off x="772795" y="2018030"/>
            <a:ext cx="8182610" cy="4114800"/>
          </a:xfrm>
        </p:spPr>
        <p:txBody>
          <a:bodyPr vert="horz" wrap="square" lIns="91440" tIns="45720" rIns="91440" bIns="45720" anchor="t"/>
          <a:p>
            <a:r>
              <a:rPr lang="zh-CN" altLang="en-US" sz="2800" dirty="0"/>
              <a:t>1）参数或变量条件扩展</a:t>
            </a:r>
            <a:endParaRPr lang="zh-CN" altLang="en-US" sz="2800" dirty="0"/>
          </a:p>
          <a:p>
            <a:r>
              <a:rPr lang="zh-CN" altLang="en-US" sz="2800" dirty="0"/>
              <a:t>${#var}：变量var值的长度。</a:t>
            </a:r>
            <a:endParaRPr lang="zh-CN" altLang="en-US" sz="2800" dirty="0"/>
          </a:p>
          <a:p>
            <a:r>
              <a:rPr lang="zh-CN" altLang="en-US" sz="2800" dirty="0"/>
              <a:t>${var:off}、${var:off:len}：var中从off开始长度为len的子串。</a:t>
            </a:r>
            <a:endParaRPr lang="zh-CN" altLang="en-US" sz="2800" dirty="0"/>
          </a:p>
          <a:p>
            <a:r>
              <a:rPr lang="zh-CN" altLang="en-US" sz="2800" dirty="0"/>
              <a:t>${var#val}、${var##val}：从var头部去除由模式val匹配的最小和最大部分，返回剩余部分。</a:t>
            </a:r>
            <a:endParaRPr lang="zh-CN" altLang="en-US" sz="2800" dirty="0"/>
          </a:p>
          <a:p>
            <a:r>
              <a:rPr lang="zh-CN" altLang="en-US" sz="2800" dirty="0"/>
              <a:t>${var%val}、${var%%val}：从var尾部去除由模式val匹配的最小和最大部分，返回剩余部分。</a:t>
            </a:r>
            <a:endParaRPr lang="zh-CN" altLang="en-US" sz="2800" dirty="0"/>
          </a:p>
          <a:p>
            <a:endParaRPr lang="zh-CN" alt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1"/>
          <p:cNvSpPr>
            <a:spLocks noGrp="1"/>
          </p:cNvSpPr>
          <p:nvPr>
            <p:ph type="title"/>
          </p:nvPr>
        </p:nvSpPr>
        <p:spPr/>
        <p:txBody>
          <a:bodyPr vert="horz" wrap="square" lIns="91440" tIns="45720" rIns="91440" bIns="45720" anchor="b"/>
          <a:p>
            <a:r>
              <a:rPr lang="zh-CN" altLang="en-US" dirty="0"/>
              <a:t>3．bash的其他扩展</a:t>
            </a:r>
            <a:endParaRPr lang="zh-CN" altLang="en-US" dirty="0"/>
          </a:p>
        </p:txBody>
      </p:sp>
      <p:sp>
        <p:nvSpPr>
          <p:cNvPr id="90115" name="内容占位符 2"/>
          <p:cNvSpPr>
            <a:spLocks noGrp="1"/>
          </p:cNvSpPr>
          <p:nvPr>
            <p:ph idx="1"/>
          </p:nvPr>
        </p:nvSpPr>
        <p:spPr>
          <a:xfrm>
            <a:off x="627380" y="1802130"/>
            <a:ext cx="8328025" cy="4114800"/>
          </a:xfrm>
        </p:spPr>
        <p:txBody>
          <a:bodyPr vert="horz" wrap="square" lIns="91440" tIns="45720" rIns="91440" bIns="45720" anchor="t"/>
          <a:p>
            <a:r>
              <a:rPr lang="zh-CN" altLang="en-US" sz="2800" dirty="0"/>
              <a:t>${var/pattern/str}、${var//pattern/str}：pattern为像文件扩展一样被扩展的匹配模式，var也被扩展，且将pattern在var中的最大匹配替换为str。前者仅进行首次匹配替换，后者将进行所有的匹配替换。</a:t>
            </a:r>
            <a:endParaRPr lang="zh-CN" altLang="en-US" sz="2800" dirty="0"/>
          </a:p>
          <a:p>
            <a:r>
              <a:rPr lang="zh-CN" altLang="en-US" sz="2800" dirty="0"/>
              <a:t>如果pattern的首字符为#/%，则从行首/尾进行匹配和替换。当str为NULL时，删除匹配的串。如果var为*或@，则替换将在位置参数上依次进行。</a:t>
            </a: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p:txBody>
          <a:bodyPr vert="horz" wrap="square" lIns="91440" tIns="45720" rIns="91440" bIns="45720" anchor="b"/>
          <a:p>
            <a:pPr eaLnBrk="1" hangingPunct="1"/>
            <a:r>
              <a:rPr lang="en-US" altLang="zh-CN" dirty="0"/>
              <a:t>1</a:t>
            </a:r>
            <a:r>
              <a:rPr lang="zh-CN" altLang="zh-CN" dirty="0"/>
              <a:t>．元字符</a:t>
            </a:r>
            <a:r>
              <a:rPr lang="zh-CN" altLang="en-US" dirty="0"/>
              <a:t>（续）</a:t>
            </a:r>
            <a:endParaRPr lang="zh-CN" altLang="en-US" dirty="0"/>
          </a:p>
        </p:txBody>
      </p:sp>
      <p:graphicFrame>
        <p:nvGraphicFramePr>
          <p:cNvPr id="2" name="表格 1"/>
          <p:cNvGraphicFramePr/>
          <p:nvPr>
            <p:custDataLst>
              <p:tags r:id="rId1"/>
            </p:custDataLst>
          </p:nvPr>
        </p:nvGraphicFramePr>
        <p:xfrm>
          <a:off x="799465" y="1876425"/>
          <a:ext cx="7969885" cy="4235450"/>
        </p:xfrm>
        <a:graphic>
          <a:graphicData uri="http://schemas.openxmlformats.org/drawingml/2006/table">
            <a:tbl>
              <a:tblPr firstRow="1" bandRow="1">
                <a:tableStyleId>{5940675A-B579-460E-94D1-54222C63F5DA}</a:tableStyleId>
              </a:tblPr>
              <a:tblGrid>
                <a:gridCol w="1345565"/>
                <a:gridCol w="3759200"/>
                <a:gridCol w="2865120"/>
              </a:tblGrid>
              <a:tr h="847090">
                <a:tc>
                  <a:txBody>
                    <a:bodyPr/>
                    <a:p>
                      <a:pPr indent="0" algn="ctr">
                        <a:buNone/>
                      </a:pPr>
                      <a:r>
                        <a:rPr lang="en-US" sz="1600" b="0">
                          <a:latin typeface="Times New Roman" panose="02020603050405020304" pitchFamily="18" charset="0"/>
                          <a:cs typeface="Times New Roman" panose="02020603050405020304" pitchFamily="18" charset="0"/>
                        </a:rPr>
                        <a:t>\&lt;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在一个字的开始匹配其后正则表达式</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\&lt;exp</a:t>
                      </a:r>
                      <a:r>
                        <a:rPr lang="en-US" sz="1600" b="0">
                          <a:latin typeface="宋体" panose="02010600030101010101" pitchFamily="2" charset="-122"/>
                          <a:ea typeface="宋体" panose="02010600030101010101" pitchFamily="2" charset="-122"/>
                          <a:cs typeface="宋体" panose="02010600030101010101" pitchFamily="2" charset="-122"/>
                        </a:rPr>
                        <a:t>匹配以</a:t>
                      </a:r>
                      <a:r>
                        <a:rPr lang="en-US" sz="1600" b="0">
                          <a:latin typeface="Times New Roman" panose="02020603050405020304" pitchFamily="18" charset="0"/>
                          <a:cs typeface="Times New Roman" panose="02020603050405020304" pitchFamily="18" charset="0"/>
                        </a:rPr>
                        <a:t>exp</a:t>
                      </a:r>
                      <a:r>
                        <a:rPr lang="en-US" sz="1600" b="0">
                          <a:latin typeface="宋体" panose="02010600030101010101" pitchFamily="2" charset="-122"/>
                          <a:ea typeface="宋体" panose="02010600030101010101" pitchFamily="2" charset="-122"/>
                          <a:cs typeface="宋体" panose="02010600030101010101" pitchFamily="2" charset="-122"/>
                        </a:rPr>
                        <a:t>开头的词</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7090">
                <a:tc>
                  <a:txBody>
                    <a:bodyPr/>
                    <a:p>
                      <a:pPr indent="0" algn="ctr">
                        <a:buNone/>
                      </a:pPr>
                      <a:r>
                        <a:rPr lang="en-US" sz="1600" b="0">
                          <a:latin typeface="Times New Roman" panose="02020603050405020304" pitchFamily="18" charset="0"/>
                          <a:cs typeface="Times New Roman" panose="02020603050405020304" pitchFamily="18" charset="0"/>
                        </a:rPr>
                        <a:t>\&gt;</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在一个字的结尾匹配其前的正则表达式</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ble\&gt;</a:t>
                      </a:r>
                      <a:r>
                        <a:rPr lang="en-US" sz="1600" b="0">
                          <a:latin typeface="宋体" panose="02010600030101010101" pitchFamily="2" charset="-122"/>
                          <a:ea typeface="宋体" panose="02010600030101010101" pitchFamily="2" charset="-122"/>
                          <a:cs typeface="宋体" panose="02010600030101010101" pitchFamily="2" charset="-122"/>
                        </a:rPr>
                        <a:t>匹配以</a:t>
                      </a:r>
                      <a:r>
                        <a:rPr lang="en-US" sz="1600" b="0">
                          <a:latin typeface="Times New Roman" panose="02020603050405020304" pitchFamily="18" charset="0"/>
                          <a:cs typeface="Times New Roman" panose="02020603050405020304" pitchFamily="18" charset="0"/>
                        </a:rPr>
                        <a:t>ble</a:t>
                      </a:r>
                      <a:r>
                        <a:rPr lang="en-US" sz="1600" b="0">
                          <a:latin typeface="宋体" panose="02010600030101010101" pitchFamily="2" charset="-122"/>
                          <a:ea typeface="宋体" panose="02010600030101010101" pitchFamily="2" charset="-122"/>
                          <a:cs typeface="宋体" panose="02010600030101010101" pitchFamily="2" charset="-122"/>
                        </a:rPr>
                        <a:t>结尾的词</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7090">
                <a:tc>
                  <a:txBody>
                    <a:bodyPr/>
                    <a:p>
                      <a:pPr indent="0" algn="ctr">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组合类。匹配多个字符组合；</a:t>
                      </a:r>
                      <a:r>
                        <a:rPr lang="en-US" sz="1600" b="0">
                          <a:latin typeface="Times New Roman" panose="02020603050405020304" pitchFamily="18" charset="0"/>
                          <a:cs typeface="Times New Roman" panose="02020603050405020304" pitchFamily="18" charset="0"/>
                        </a:rPr>
                        <a:t>[[.ijx.]]</a:t>
                      </a:r>
                      <a:r>
                        <a:rPr lang="en-US" sz="1600" b="0">
                          <a:latin typeface="宋体" panose="02010600030101010101" pitchFamily="2" charset="-122"/>
                          <a:ea typeface="宋体" panose="02010600030101010101" pitchFamily="2" charset="-122"/>
                          <a:cs typeface="宋体" panose="02010600030101010101" pitchFamily="2" charset="-122"/>
                        </a:rPr>
                        <a:t>不同于</a:t>
                      </a:r>
                      <a:r>
                        <a:rPr lang="en-US" sz="1600" b="0">
                          <a:latin typeface="Times New Roman" panose="02020603050405020304" pitchFamily="18" charset="0"/>
                          <a:cs typeface="Times New Roman" panose="02020603050405020304" pitchFamily="18" charset="0"/>
                        </a:rPr>
                        <a:t>[ijx]</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[[.ijx.]]</a:t>
                      </a:r>
                      <a:r>
                        <a:rPr lang="en-US" sz="1600" b="0">
                          <a:latin typeface="宋体" panose="02010600030101010101" pitchFamily="2" charset="-122"/>
                          <a:ea typeface="宋体" panose="02010600030101010101" pitchFamily="2" charset="-122"/>
                          <a:cs typeface="宋体" panose="02010600030101010101" pitchFamily="2" charset="-122"/>
                        </a:rPr>
                        <a:t>匹配</a:t>
                      </a:r>
                      <a:r>
                        <a:rPr lang="en-US" sz="1600" b="0">
                          <a:latin typeface="Times New Roman" panose="02020603050405020304" pitchFamily="18" charset="0"/>
                          <a:cs typeface="Times New Roman" panose="02020603050405020304" pitchFamily="18" charset="0"/>
                        </a:rPr>
                        <a:t>ijx</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7090">
                <a:tc>
                  <a:txBody>
                    <a:bodyPr/>
                    <a:p>
                      <a:pPr indent="0" algn="ctr">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相等类。匹配相同字符</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[d[=e=]f]</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a:latin typeface="Times New Roman" panose="02020603050405020304" pitchFamily="18" charset="0"/>
                          <a:cs typeface="Times New Roman" panose="02020603050405020304" pitchFamily="18" charset="0"/>
                        </a:rPr>
                        <a:t>[deeeef]</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7090">
                <a:tc>
                  <a:txBody>
                    <a:bodyPr/>
                    <a:p>
                      <a:pPr indent="0" algn="ctr">
                        <a:buNone/>
                      </a:pPr>
                      <a:r>
                        <a:rPr lang="en-US" sz="1600" b="0">
                          <a:latin typeface="Times New Roman" panose="02020603050405020304" pitchFamily="18" charset="0"/>
                          <a:cs typeface="Times New Roman" panose="02020603050405020304" pitchFamily="18" charset="0"/>
                        </a:rPr>
                        <a:t>[: :]</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类字符(参见表</a:t>
                      </a:r>
                      <a:r>
                        <a:rPr lang="en-US" sz="1600" b="0">
                          <a:latin typeface="Times New Roman" panose="02020603050405020304" pitchFamily="18" charset="0"/>
                          <a:cs typeface="Times New Roman" panose="02020603050405020304" pitchFamily="18" charset="0"/>
                        </a:rPr>
                        <a:t>11-2</a:t>
                      </a: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Times New Roman" panose="02020603050405020304" pitchFamily="18" charset="0"/>
                          <a:cs typeface="Times New Roman" panose="02020603050405020304" pitchFamily="18" charset="0"/>
                        </a:rPr>
                        <a:t>[:digit:]</a:t>
                      </a:r>
                      <a:r>
                        <a:rPr lang="en-US" sz="1600" b="0">
                          <a:latin typeface="宋体" panose="02010600030101010101" pitchFamily="2" charset="-122"/>
                          <a:ea typeface="宋体" panose="02010600030101010101" pitchFamily="2" charset="-122"/>
                          <a:cs typeface="宋体" panose="02010600030101010101" pitchFamily="2" charset="-122"/>
                        </a:rPr>
                        <a:t>定义数字类</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1"/>
          <p:cNvSpPr>
            <a:spLocks noGrp="1"/>
          </p:cNvSpPr>
          <p:nvPr>
            <p:ph type="title"/>
          </p:nvPr>
        </p:nvSpPr>
        <p:spPr/>
        <p:txBody>
          <a:bodyPr vert="horz" wrap="square" lIns="91440" tIns="45720" rIns="91440" bIns="45720" anchor="b"/>
          <a:p>
            <a:r>
              <a:rPr lang="en-US" altLang="zh-CN" dirty="0"/>
              <a:t>2</a:t>
            </a:r>
            <a:r>
              <a:rPr lang="zh-CN" altLang="zh-CN" dirty="0"/>
              <a:t>）“</a:t>
            </a:r>
            <a:r>
              <a:rPr lang="en-US" altLang="zh-CN" dirty="0"/>
              <a:t>{ }</a:t>
            </a:r>
            <a:r>
              <a:rPr lang="zh-CN" altLang="zh-CN" dirty="0"/>
              <a:t>”扩展与路径名扩展</a:t>
            </a:r>
            <a:endParaRPr lang="zh-CN" altLang="en-US" dirty="0"/>
          </a:p>
        </p:txBody>
      </p:sp>
      <p:sp>
        <p:nvSpPr>
          <p:cNvPr id="91139" name="内容占位符 2"/>
          <p:cNvSpPr>
            <a:spLocks noGrp="1"/>
          </p:cNvSpPr>
          <p:nvPr>
            <p:ph idx="1"/>
          </p:nvPr>
        </p:nvSpPr>
        <p:spPr>
          <a:xfrm>
            <a:off x="787400" y="2018030"/>
            <a:ext cx="8168005" cy="4114800"/>
          </a:xfrm>
        </p:spPr>
        <p:txBody>
          <a:bodyPr vert="horz" wrap="square" lIns="91440" tIns="45720" rIns="91440" bIns="45720" anchor="t"/>
          <a:p>
            <a:r>
              <a:rPr altLang="zh-CN" sz="2800" dirty="0"/>
              <a:t>bash还支持“{}”扩展，比如a{a, b, c,}d将被替换为aad,abd,acd，这种替换常用在命令行参数替换中。比如</a:t>
            </a:r>
            <a:endParaRPr altLang="zh-CN" sz="2800" dirty="0"/>
          </a:p>
          <a:p>
            <a:r>
              <a:rPr altLang="zh-CN" sz="2800" dirty="0"/>
              <a:t>mkdir /home/zh3/a{1,2,3}dir</a:t>
            </a:r>
            <a:endParaRPr altLang="zh-CN" sz="2800" dirty="0"/>
          </a:p>
          <a:p>
            <a:r>
              <a:rPr altLang="zh-CN" sz="2800" dirty="0"/>
              <a:t>将在/home/zh3/创建a1ddir、a2dir和a3dir目录。</a:t>
            </a:r>
            <a:endParaRPr altLang="zh-CN" sz="2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1"/>
          <p:cNvSpPr>
            <a:spLocks noGrp="1"/>
          </p:cNvSpPr>
          <p:nvPr>
            <p:ph type="title"/>
          </p:nvPr>
        </p:nvSpPr>
        <p:spPr/>
        <p:txBody>
          <a:bodyPr vert="horz" wrap="square" lIns="91440" tIns="45720" rIns="91440" bIns="45720" anchor="b"/>
          <a:p>
            <a:r>
              <a:rPr lang="en-US" altLang="zh-CN" dirty="0"/>
              <a:t>3</a:t>
            </a:r>
            <a:r>
              <a:rPr lang="zh-CN" altLang="zh-CN" dirty="0"/>
              <a:t>）</a:t>
            </a:r>
            <a:r>
              <a:rPr lang="en-US" altLang="zh-CN" dirty="0"/>
              <a:t>$'str'</a:t>
            </a:r>
            <a:r>
              <a:rPr lang="zh-CN" altLang="zh-CN" dirty="0"/>
              <a:t>和</a:t>
            </a:r>
            <a:r>
              <a:rPr lang="en-US" altLang="zh-CN" dirty="0"/>
              <a:t>$"str"</a:t>
            </a:r>
            <a:r>
              <a:rPr lang="zh-CN" altLang="zh-CN" dirty="0"/>
              <a:t>与字符串扩展</a:t>
            </a:r>
            <a:endParaRPr lang="zh-CN" altLang="en-US" dirty="0"/>
          </a:p>
        </p:txBody>
      </p:sp>
      <p:sp>
        <p:nvSpPr>
          <p:cNvPr id="92163" name="内容占位符 2"/>
          <p:cNvSpPr>
            <a:spLocks noGrp="1"/>
          </p:cNvSpPr>
          <p:nvPr>
            <p:ph idx="1"/>
          </p:nvPr>
        </p:nvSpPr>
        <p:spPr/>
        <p:txBody>
          <a:bodyPr vert="horz" wrap="square" lIns="91440" tIns="45720" rIns="91440" bIns="45720" anchor="t"/>
          <a:p>
            <a:r>
              <a:rPr altLang="zh-CN" sz="2800" dirty="0"/>
              <a:t>形如$'str'结构将会被扩展成一个字符串，其中的转义字符会按照ANSI C的标准被替换。</a:t>
            </a:r>
            <a:endParaRPr altLang="zh-CN" sz="2800" dirty="0"/>
          </a:p>
          <a:p>
            <a:pPr lvl="1"/>
            <a:r>
              <a:rPr altLang="zh-CN" sz="2450" dirty="0"/>
              <a:t>c=$'\a' 		#c为响铃，而非字符串'\a'</a:t>
            </a:r>
            <a:endParaRPr altLang="zh-CN" sz="2450" dirty="0"/>
          </a:p>
          <a:p>
            <a:pPr lvl="1"/>
            <a:r>
              <a:rPr altLang="zh-CN" sz="2450" dirty="0"/>
              <a:t>str=$'\n\r'	#str为回车换行，而非字符串'\n\r'</a:t>
            </a:r>
            <a:endParaRPr altLang="zh-CN" sz="2450" dirty="0"/>
          </a:p>
          <a:p>
            <a:r>
              <a:rPr altLang="zh-CN" sz="2800" dirty="0"/>
              <a:t>形如$"str"结构会使字符串str根据当前locale来翻译。事实上，这种替换就可以理解为双引号内的替换。</a:t>
            </a:r>
            <a:endParaRPr altLang="zh-CN" sz="2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1"/>
          <p:cNvSpPr>
            <a:spLocks noGrp="1"/>
          </p:cNvSpPr>
          <p:nvPr>
            <p:ph type="title"/>
          </p:nvPr>
        </p:nvSpPr>
        <p:spPr/>
        <p:txBody>
          <a:bodyPr vert="horz" wrap="square" lIns="91440" tIns="45720" rIns="91440" bIns="45720" anchor="b"/>
          <a:p>
            <a:r>
              <a:rPr lang="en-US" altLang="zh-CN" dirty="0"/>
              <a:t>4</a:t>
            </a:r>
            <a:r>
              <a:rPr lang="zh-CN" altLang="zh-CN" dirty="0"/>
              <a:t>）“</a:t>
            </a:r>
            <a:r>
              <a:rPr lang="en-US" altLang="zh-CN" dirty="0"/>
              <a:t>(( ))</a:t>
            </a:r>
            <a:r>
              <a:rPr lang="zh-CN" altLang="zh-CN" dirty="0"/>
              <a:t>”和“</a:t>
            </a:r>
            <a:r>
              <a:rPr lang="en-US" altLang="zh-CN" dirty="0"/>
              <a:t>[[ ]]</a:t>
            </a:r>
            <a:r>
              <a:rPr lang="zh-CN" altLang="zh-CN" dirty="0"/>
              <a:t>”</a:t>
            </a:r>
            <a:endParaRPr lang="zh-CN" altLang="en-US" dirty="0"/>
          </a:p>
        </p:txBody>
      </p:sp>
      <p:sp>
        <p:nvSpPr>
          <p:cNvPr id="93187" name="内容占位符 2"/>
          <p:cNvSpPr>
            <a:spLocks noGrp="1"/>
          </p:cNvSpPr>
          <p:nvPr>
            <p:ph idx="1"/>
          </p:nvPr>
        </p:nvSpPr>
        <p:spPr/>
        <p:txBody>
          <a:bodyPr vert="horz" wrap="square" lIns="91440" tIns="45720" rIns="91440" bIns="45720" anchor="t"/>
          <a:p>
            <a:r>
              <a:rPr altLang="zh-CN" sz="2400" dirty="0">
                <a:sym typeface="+mn-ea"/>
              </a:rPr>
              <a:t>"</a:t>
            </a:r>
            <a:r>
              <a:rPr altLang="zh-CN" sz="2400" dirty="0"/>
              <a:t>((expr))</a:t>
            </a:r>
            <a:r>
              <a:rPr altLang="zh-CN" sz="2400" dirty="0">
                <a:sym typeface="+mn-ea"/>
              </a:rPr>
              <a:t>"</a:t>
            </a:r>
            <a:r>
              <a:rPr altLang="zh-CN" sz="2400" dirty="0"/>
              <a:t>对算术表达式expr求值，如果这个值不是零，则返回状态是零，否则返回1。比如：</a:t>
            </a:r>
            <a:endParaRPr altLang="zh-CN" sz="2400" dirty="0"/>
          </a:p>
          <a:p>
            <a:pPr lvl="1"/>
            <a:r>
              <a:rPr altLang="zh-CN" sz="2100" dirty="0"/>
              <a:t>x=5; ((y=x++)); echo "x=$x  y=$y"	#x=6 y=5</a:t>
            </a:r>
            <a:endParaRPr altLang="zh-CN" sz="2100" dirty="0"/>
          </a:p>
          <a:p>
            <a:r>
              <a:rPr altLang="zh-CN" sz="2400" dirty="0">
                <a:sym typeface="+mn-ea"/>
              </a:rPr>
              <a:t>"</a:t>
            </a:r>
            <a:r>
              <a:rPr altLang="zh-CN" sz="2400" dirty="0"/>
              <a:t>[[expr]]</a:t>
            </a:r>
            <a:r>
              <a:rPr altLang="zh-CN" sz="2400" dirty="0">
                <a:sym typeface="+mn-ea"/>
              </a:rPr>
              <a:t>"</a:t>
            </a:r>
            <a:r>
              <a:rPr altLang="zh-CN" sz="2400" dirty="0"/>
              <a:t>对条件表达式expr求值，并据其结果返回0或者1。</a:t>
            </a:r>
            <a:endParaRPr altLang="zh-CN" sz="2400" dirty="0"/>
          </a:p>
          <a:p>
            <a:r>
              <a:rPr altLang="zh-CN" sz="2400" dirty="0"/>
              <a:t>在</a:t>
            </a:r>
            <a:r>
              <a:rPr altLang="zh-CN" sz="2400" dirty="0">
                <a:sym typeface="+mn-ea"/>
              </a:rPr>
              <a:t>"</a:t>
            </a:r>
            <a:r>
              <a:rPr altLang="zh-CN" sz="2400" dirty="0"/>
              <a:t>[[</a:t>
            </a:r>
            <a:r>
              <a:rPr altLang="zh-CN" sz="2400" dirty="0">
                <a:sym typeface="+mn-ea"/>
              </a:rPr>
              <a:t>"</a:t>
            </a:r>
            <a:r>
              <a:rPr altLang="zh-CN" sz="2400" dirty="0"/>
              <a:t>和</a:t>
            </a:r>
            <a:r>
              <a:rPr altLang="zh-CN" sz="2400" dirty="0">
                <a:sym typeface="+mn-ea"/>
              </a:rPr>
              <a:t>"</a:t>
            </a:r>
            <a:r>
              <a:rPr altLang="zh-CN" sz="2400" dirty="0"/>
              <a:t>]]</a:t>
            </a:r>
            <a:r>
              <a:rPr altLang="zh-CN" sz="2400" dirty="0">
                <a:sym typeface="+mn-ea"/>
              </a:rPr>
              <a:t>"</a:t>
            </a:r>
            <a:r>
              <a:rPr altLang="zh-CN" sz="2400" dirty="0"/>
              <a:t>中间的内容不进行文件名扩展，但可进行</a:t>
            </a:r>
            <a:r>
              <a:rPr altLang="zh-CN" sz="2400" dirty="0">
                <a:sym typeface="+mn-ea"/>
              </a:rPr>
              <a:t>"</a:t>
            </a:r>
            <a:r>
              <a:rPr altLang="zh-CN" sz="2400" dirty="0"/>
              <a:t>~</a:t>
            </a:r>
            <a:r>
              <a:rPr altLang="zh-CN" sz="2400" dirty="0">
                <a:sym typeface="+mn-ea"/>
              </a:rPr>
              <a:t>"</a:t>
            </a:r>
            <a:r>
              <a:rPr altLang="zh-CN" sz="2400" dirty="0"/>
              <a:t>扩展、参数和变量扩展、算术扩展、命令替换、进程替换。如果使用了</a:t>
            </a:r>
            <a:r>
              <a:rPr altLang="zh-CN" sz="2400" dirty="0">
                <a:sym typeface="+mn-ea"/>
              </a:rPr>
              <a:t>"</a:t>
            </a:r>
            <a:r>
              <a:rPr altLang="zh-CN" sz="2400" dirty="0"/>
              <a:t>==</a:t>
            </a:r>
            <a:r>
              <a:rPr altLang="zh-CN" sz="2400" dirty="0">
                <a:sym typeface="+mn-ea"/>
              </a:rPr>
              <a:t>"</a:t>
            </a:r>
            <a:r>
              <a:rPr altLang="zh-CN" sz="2400" dirty="0"/>
              <a:t>或</a:t>
            </a:r>
            <a:r>
              <a:rPr altLang="zh-CN" sz="2400" dirty="0">
                <a:sym typeface="+mn-ea"/>
              </a:rPr>
              <a:t>"</a:t>
            </a:r>
            <a:r>
              <a:rPr altLang="zh-CN" sz="2400" dirty="0"/>
              <a:t>!=</a:t>
            </a:r>
            <a:r>
              <a:rPr altLang="zh-CN" sz="2400" dirty="0">
                <a:sym typeface="+mn-ea"/>
              </a:rPr>
              <a:t>"</a:t>
            </a:r>
            <a:r>
              <a:rPr altLang="zh-CN" sz="2400" dirty="0"/>
              <a:t>，则其右边会被看成一个模式，并且按照模式匹配规则进行匹配。</a:t>
            </a:r>
            <a:endParaRPr altLang="zh-CN"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1"/>
          <p:cNvSpPr>
            <a:spLocks noGrp="1"/>
          </p:cNvSpPr>
          <p:nvPr>
            <p:ph type="title"/>
          </p:nvPr>
        </p:nvSpPr>
        <p:spPr/>
        <p:txBody>
          <a:bodyPr vert="horz" wrap="square" lIns="91440" tIns="45720" rIns="91440" bIns="45720" anchor="b"/>
          <a:p>
            <a:r>
              <a:rPr lang="en-US" altLang="zh-CN" dirty="0"/>
              <a:t>5</a:t>
            </a:r>
            <a:r>
              <a:rPr lang="zh-CN" altLang="zh-CN" dirty="0"/>
              <a:t>）</a:t>
            </a:r>
            <a:r>
              <a:rPr lang="en-US" altLang="zh-CN" dirty="0"/>
              <a:t>$((expression))</a:t>
            </a:r>
            <a:endParaRPr lang="zh-CN" altLang="en-US" dirty="0"/>
          </a:p>
        </p:txBody>
      </p:sp>
      <p:sp>
        <p:nvSpPr>
          <p:cNvPr id="94211" name="内容占位符 2"/>
          <p:cNvSpPr>
            <a:spLocks noGrp="1"/>
          </p:cNvSpPr>
          <p:nvPr>
            <p:ph idx="1"/>
          </p:nvPr>
        </p:nvSpPr>
        <p:spPr/>
        <p:txBody>
          <a:bodyPr vert="horz" wrap="square" lIns="91440" tIns="45720" rIns="91440" bIns="45720" anchor="t"/>
          <a:p>
            <a:r>
              <a:rPr altLang="zh-CN" sz="2400" dirty="0"/>
              <a:t>计算表达式expression的值</a:t>
            </a:r>
            <a:endParaRPr altLang="zh-CN" sz="2400" dirty="0"/>
          </a:p>
          <a:p>
            <a:r>
              <a:rPr altLang="zh-CN" sz="2400" dirty="0"/>
              <a:t>这是一个比expr计算能力更强的工具，在expression中可以包括C语言除指针以外的几乎所有运算符。例如：</a:t>
            </a:r>
            <a:endParaRPr altLang="zh-CN" sz="2400" dirty="0"/>
          </a:p>
          <a:p>
            <a:r>
              <a:rPr lang="en-US" sz="2400" dirty="0"/>
              <a:t>$ </a:t>
            </a:r>
            <a:r>
              <a:rPr altLang="zh-CN" sz="2400" dirty="0"/>
              <a:t>x=3;y=4;z=5;</a:t>
            </a:r>
            <a:r>
              <a:rPr lang="en-US" sz="2400" dirty="0"/>
              <a:t>r</a:t>
            </a:r>
            <a:r>
              <a:rPr altLang="zh-CN" sz="2400" dirty="0"/>
              <a:t>=$((z**2-x*y));echo $</a:t>
            </a:r>
            <a:r>
              <a:rPr lang="en-US" sz="2400" dirty="0"/>
              <a:t>r</a:t>
            </a:r>
            <a:r>
              <a:rPr altLang="zh-CN" sz="2400" dirty="0"/>
              <a:t>  #结果为13</a:t>
            </a:r>
            <a:endParaRPr altLang="zh-CN" sz="2400" dirty="0"/>
          </a:p>
          <a:p>
            <a:r>
              <a:rPr lang="en-US" sz="2400" dirty="0"/>
              <a:t>$ </a:t>
            </a:r>
            <a:r>
              <a:rPr altLang="zh-CN" sz="2400" dirty="0"/>
              <a:t>echo $((z**2-(x**2+y**2))) 		#结果为0</a:t>
            </a:r>
            <a:endParaRPr altLang="zh-CN" sz="24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1"/>
          <p:cNvSpPr>
            <a:spLocks noGrp="1"/>
          </p:cNvSpPr>
          <p:nvPr>
            <p:ph type="title"/>
          </p:nvPr>
        </p:nvSpPr>
        <p:spPr/>
        <p:txBody>
          <a:bodyPr vert="horz" wrap="square" lIns="91440" tIns="45720" rIns="91440" bIns="45720" anchor="b"/>
          <a:p>
            <a:r>
              <a:rPr lang="en-US" altLang="zh-CN" dirty="0"/>
              <a:t>6</a:t>
            </a:r>
            <a:r>
              <a:rPr lang="zh-CN" altLang="zh-CN" dirty="0"/>
              <a:t>）</a:t>
            </a:r>
            <a:r>
              <a:rPr lang="en-US" altLang="zh-CN" dirty="0"/>
              <a:t>$(cmds)</a:t>
            </a:r>
            <a:endParaRPr lang="zh-CN" altLang="en-US" dirty="0"/>
          </a:p>
        </p:txBody>
      </p:sp>
      <p:sp>
        <p:nvSpPr>
          <p:cNvPr id="95235" name="内容占位符 2"/>
          <p:cNvSpPr>
            <a:spLocks noGrp="1"/>
          </p:cNvSpPr>
          <p:nvPr>
            <p:ph idx="1"/>
          </p:nvPr>
        </p:nvSpPr>
        <p:spPr/>
        <p:txBody>
          <a:bodyPr vert="horz" wrap="square" lIns="91440" tIns="45720" rIns="91440" bIns="45720" anchor="t"/>
          <a:p>
            <a:r>
              <a:rPr lang="zh-CN" altLang="zh-CN" dirty="0"/>
              <a:t>命令替换的另一种形式</a:t>
            </a:r>
            <a:endParaRPr lang="zh-CN" altLang="zh-CN" dirty="0"/>
          </a:p>
          <a:p>
            <a:r>
              <a:rPr lang="en-US" altLang="zh-CN" dirty="0"/>
              <a:t> $(cmds)</a:t>
            </a:r>
            <a:r>
              <a:rPr lang="zh-CN" altLang="zh-CN" dirty="0"/>
              <a:t>是命令替换的另一种形式，且比</a:t>
            </a:r>
            <a:r>
              <a:rPr lang="en-US" altLang="zh-CN" dirty="0"/>
              <a:t>cmds</a:t>
            </a:r>
            <a:r>
              <a:rPr lang="zh-CN" altLang="zh-CN" dirty="0"/>
              <a:t>具有更好的表现。</a:t>
            </a:r>
            <a:endParaRPr lang="zh-CN" altLang="zh-CN" dirty="0"/>
          </a:p>
          <a:p>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1"/>
          <p:cNvSpPr>
            <a:spLocks noGrp="1"/>
          </p:cNvSpPr>
          <p:nvPr>
            <p:ph type="title"/>
          </p:nvPr>
        </p:nvSpPr>
        <p:spPr/>
        <p:txBody>
          <a:bodyPr vert="horz" wrap="square" lIns="91440" tIns="45720" rIns="91440" bIns="45720" anchor="b"/>
          <a:p>
            <a:r>
              <a:rPr lang="en-US" altLang="zh-CN" dirty="0"/>
              <a:t>7</a:t>
            </a:r>
            <a:r>
              <a:rPr lang="zh-CN" altLang="zh-CN" dirty="0"/>
              <a:t>）进程替换</a:t>
            </a:r>
            <a:endParaRPr lang="zh-CN" altLang="en-US" dirty="0"/>
          </a:p>
        </p:txBody>
      </p:sp>
      <p:sp>
        <p:nvSpPr>
          <p:cNvPr id="96259" name="内容占位符 2"/>
          <p:cNvSpPr>
            <a:spLocks noGrp="1"/>
          </p:cNvSpPr>
          <p:nvPr>
            <p:ph idx="1"/>
          </p:nvPr>
        </p:nvSpPr>
        <p:spPr>
          <a:xfrm>
            <a:off x="553720" y="1773555"/>
            <a:ext cx="8401685" cy="4114800"/>
          </a:xfrm>
        </p:spPr>
        <p:txBody>
          <a:bodyPr vert="horz" wrap="square" lIns="91440" tIns="45720" rIns="91440" bIns="45720" anchor="t"/>
          <a:p>
            <a:r>
              <a:rPr lang="zh-CN" altLang="zh-CN" sz="2400" dirty="0"/>
              <a:t>进程替换的一般形式为：</a:t>
            </a:r>
            <a:endParaRPr lang="zh-CN" altLang="zh-CN" sz="2400" dirty="0"/>
          </a:p>
          <a:p>
            <a:pPr lvl="1"/>
            <a:r>
              <a:rPr lang="zh-CN" altLang="zh-CN" sz="2100" dirty="0"/>
              <a:t>&gt;(cmd)</a:t>
            </a:r>
            <a:endParaRPr lang="zh-CN" altLang="zh-CN" sz="2100" dirty="0"/>
          </a:p>
          <a:p>
            <a:pPr lvl="1"/>
            <a:r>
              <a:rPr lang="zh-CN" altLang="zh-CN" sz="2100" dirty="0"/>
              <a:t>&lt;(cmd)</a:t>
            </a:r>
            <a:endParaRPr lang="zh-CN" altLang="zh-CN" sz="2100" dirty="0"/>
          </a:p>
          <a:p>
            <a:r>
              <a:rPr lang="zh-CN" altLang="zh-CN" sz="2400" dirty="0"/>
              <a:t>前者用于向命令</a:t>
            </a:r>
            <a:r>
              <a:rPr lang="zh-CN" altLang="zh-CN" sz="2400" dirty="0">
                <a:sym typeface="+mn-ea"/>
              </a:rPr>
              <a:t>cmd</a:t>
            </a:r>
            <a:r>
              <a:rPr lang="zh-CN" altLang="zh-CN" sz="2400" dirty="0"/>
              <a:t>提供输出，后者用于从</a:t>
            </a:r>
            <a:r>
              <a:rPr lang="zh-CN" altLang="zh-CN" sz="2400" dirty="0">
                <a:sym typeface="+mn-ea"/>
              </a:rPr>
              <a:t>cmd</a:t>
            </a:r>
            <a:r>
              <a:rPr lang="zh-CN" altLang="zh-CN" sz="2400" dirty="0"/>
              <a:t>得到输入。</a:t>
            </a:r>
            <a:endParaRPr lang="zh-CN" altLang="zh-CN" sz="2400" dirty="0"/>
          </a:p>
          <a:p>
            <a:r>
              <a:rPr lang="zh-CN" altLang="zh-CN" sz="2400" dirty="0"/>
              <a:t>说明：在"&lt;"或"&gt;"与圆括号“(”之间不能有空格。</a:t>
            </a:r>
            <a:endParaRPr lang="zh-CN" altLang="zh-CN" sz="2400" dirty="0"/>
          </a:p>
          <a:p>
            <a:r>
              <a:rPr lang="zh-CN" altLang="zh-CN" sz="2400" dirty="0"/>
              <a:t>进程替换经常出现在文件名作为参数的地方。比如：</a:t>
            </a:r>
            <a:endParaRPr lang="zh-CN" altLang="zh-CN" sz="2400" dirty="0"/>
          </a:p>
          <a:p>
            <a:r>
              <a:rPr lang="zh-CN" altLang="zh-CN" sz="2400" dirty="0">
                <a:sym typeface="+mn-ea"/>
              </a:rPr>
              <a:t>#比较/home/zh3与/home/li4内容的差别</a:t>
            </a:r>
            <a:endParaRPr lang="zh-CN" altLang="zh-CN" sz="2400" dirty="0"/>
          </a:p>
          <a:p>
            <a:pPr lvl="1"/>
            <a:r>
              <a:rPr lang="zh-CN" altLang="zh-CN" sz="2100" dirty="0"/>
              <a:t>#diff &lt;(ls -a /home/zh3) &lt;(ls -a /home/li4)</a:t>
            </a:r>
            <a:endParaRPr lang="zh-CN" altLang="zh-CN" sz="2100" dirty="0"/>
          </a:p>
          <a:p>
            <a:r>
              <a:rPr lang="zh-CN" altLang="zh-CN" sz="2400" dirty="0">
                <a:sym typeface="+mn-ea"/>
              </a:rPr>
              <a:t>#将~/UNIX打包备份为/tmp/UNIX.tbz2，</a:t>
            </a:r>
            <a:endParaRPr lang="zh-CN" altLang="zh-CN" sz="2400" dirty="0"/>
          </a:p>
          <a:p>
            <a:pPr lvl="1"/>
            <a:r>
              <a:rPr lang="zh-CN" altLang="zh-CN" sz="2100" dirty="0"/>
              <a:t>#tar -cvf &gt;(bzip2 -c &gt; /tmp/UNIX.tbz2) </a:t>
            </a:r>
            <a:r>
              <a:rPr lang="en-US" altLang="zh-CN" sz="2100" dirty="0"/>
              <a:t>~</a:t>
            </a:r>
            <a:r>
              <a:rPr lang="zh-CN" altLang="zh-CN" sz="2100" dirty="0"/>
              <a:t>/UNIX </a:t>
            </a:r>
            <a:r>
              <a:rPr lang="en-US" altLang="zh-CN" sz="2100" dirty="0">
                <a:sym typeface="+mn-ea"/>
              </a:rPr>
              <a:t>#</a:t>
            </a:r>
            <a:r>
              <a:rPr lang="zh-CN" altLang="zh-CN" sz="2100" dirty="0">
                <a:sym typeface="+mn-ea"/>
              </a:rPr>
              <a:t>等同于</a:t>
            </a:r>
            <a:endParaRPr lang="zh-CN" altLang="zh-CN" sz="2100" dirty="0"/>
          </a:p>
          <a:p>
            <a:pPr lvl="1"/>
            <a:r>
              <a:rPr lang="zh-CN" altLang="zh-CN" sz="2100" dirty="0"/>
              <a:t>#tar cvfj /tmp/UNIX.tbz2 ~/UNIX</a:t>
            </a:r>
            <a:endParaRPr lang="zh-CN" altLang="zh-CN" sz="21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1"/>
          <p:cNvSpPr>
            <a:spLocks noGrp="1"/>
          </p:cNvSpPr>
          <p:nvPr>
            <p:ph type="title"/>
          </p:nvPr>
        </p:nvSpPr>
        <p:spPr/>
        <p:txBody>
          <a:bodyPr vert="horz" wrap="square" lIns="91440" tIns="45720" rIns="91440" bIns="45720" anchor="b"/>
          <a:p>
            <a:r>
              <a:rPr lang="en-US" altLang="zh-CN" dirty="0"/>
              <a:t>4</a:t>
            </a:r>
            <a:r>
              <a:rPr lang="zh-CN" altLang="zh-CN" dirty="0"/>
              <a:t>．函数</a:t>
            </a:r>
            <a:endParaRPr lang="zh-CN" altLang="en-US" dirty="0"/>
          </a:p>
        </p:txBody>
      </p:sp>
      <p:sp>
        <p:nvSpPr>
          <p:cNvPr id="97283" name="内容占位符 2"/>
          <p:cNvSpPr>
            <a:spLocks noGrp="1"/>
          </p:cNvSpPr>
          <p:nvPr>
            <p:ph idx="1"/>
          </p:nvPr>
        </p:nvSpPr>
        <p:spPr/>
        <p:txBody>
          <a:bodyPr vert="horz" wrap="square" lIns="91440" tIns="45720" rIns="91440" bIns="45720" anchor="t"/>
          <a:p>
            <a:r>
              <a:rPr lang="zh-CN" altLang="zh-CN" sz="2800" dirty="0"/>
              <a:t>在</a:t>
            </a:r>
            <a:r>
              <a:rPr lang="en-US" altLang="zh-CN" sz="2800" dirty="0"/>
              <a:t>shell</a:t>
            </a:r>
            <a:r>
              <a:rPr lang="zh-CN" altLang="zh-CN" sz="2800" dirty="0"/>
              <a:t>编程时可以使用函数，但在使用之前函数必须是先定义好的，且必须出现在调用语句的前面，函数支持递归调用。</a:t>
            </a:r>
            <a:endParaRPr lang="zh-CN" altLang="zh-CN" sz="2800" dirty="0"/>
          </a:p>
          <a:p>
            <a:r>
              <a:rPr lang="zh-CN" altLang="zh-CN" sz="2800" dirty="0"/>
              <a:t>函数定义时不必使用形式参数，对函数参数的引用如同在</a:t>
            </a:r>
            <a:r>
              <a:rPr lang="en-US" altLang="zh-CN" sz="2800" dirty="0"/>
              <a:t>shell</a:t>
            </a:r>
            <a:r>
              <a:rPr lang="zh-CN" altLang="zh-CN" sz="2800" dirty="0"/>
              <a:t>中使用位置参数一样。在函数体内的</a:t>
            </a:r>
            <a:r>
              <a:rPr lang="en-US" altLang="zh-CN" sz="2800" dirty="0"/>
              <a:t>$1</a:t>
            </a:r>
            <a:r>
              <a:rPr lang="zh-CN" altLang="zh-CN" sz="2800" dirty="0"/>
              <a:t>代表函数的第一个参数，</a:t>
            </a:r>
            <a:r>
              <a:rPr lang="en-US" altLang="zh-CN" sz="2800" dirty="0"/>
              <a:t>$i</a:t>
            </a:r>
            <a:r>
              <a:rPr lang="zh-CN" altLang="zh-CN" sz="2800" dirty="0"/>
              <a:t>代表函数的第</a:t>
            </a:r>
            <a:r>
              <a:rPr lang="en-US" altLang="zh-CN" sz="2800" dirty="0"/>
              <a:t>i</a:t>
            </a:r>
            <a:r>
              <a:rPr lang="zh-CN" altLang="zh-CN" sz="2800" dirty="0"/>
              <a:t>个参数</a:t>
            </a:r>
            <a:r>
              <a:rPr lang="en-US" altLang="zh-CN" sz="2800" dirty="0"/>
              <a:t>,$#</a:t>
            </a:r>
            <a:r>
              <a:rPr lang="zh-CN" altLang="zh-CN" sz="2800" dirty="0"/>
              <a:t>代表函数参数的个数，</a:t>
            </a:r>
            <a:r>
              <a:rPr lang="en-US" altLang="zh-CN" sz="2800" dirty="0"/>
              <a:t>$*</a:t>
            </a:r>
            <a:r>
              <a:rPr lang="zh-CN" altLang="zh-CN" sz="2800" dirty="0"/>
              <a:t>代表所有参数，</a:t>
            </a:r>
            <a:r>
              <a:rPr lang="en-US" altLang="zh-CN" sz="2800" dirty="0"/>
              <a:t>$0</a:t>
            </a:r>
            <a:r>
              <a:rPr lang="zh-CN" altLang="zh-CN" sz="2800" dirty="0"/>
              <a:t>不代表函数名，而是它所在的</a:t>
            </a:r>
            <a:r>
              <a:rPr lang="en-US" altLang="zh-CN" sz="2800" dirty="0"/>
              <a:t>shell</a:t>
            </a:r>
            <a:r>
              <a:rPr lang="zh-CN" altLang="en-US" sz="2800" dirty="0"/>
              <a:t>脚本</a:t>
            </a:r>
            <a:r>
              <a:rPr lang="zh-CN" altLang="zh-CN" sz="2800" dirty="0"/>
              <a:t>程序名。</a:t>
            </a:r>
            <a:r>
              <a:rPr lang="en-US" altLang="zh-CN" sz="2800" dirty="0"/>
              <a:t> </a:t>
            </a:r>
            <a:endParaRPr lang="zh-CN" altLang="zh-CN" sz="2800" dirty="0"/>
          </a:p>
          <a:p>
            <a:endParaRPr lang="zh-CN" altLang="en-US" sz="2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1"/>
          <p:cNvSpPr>
            <a:spLocks noGrp="1"/>
          </p:cNvSpPr>
          <p:nvPr>
            <p:ph type="title"/>
          </p:nvPr>
        </p:nvSpPr>
        <p:spPr/>
        <p:txBody>
          <a:bodyPr vert="horz" wrap="square" lIns="91440" tIns="45720" rIns="91440" bIns="45720" anchor="b"/>
          <a:p>
            <a:r>
              <a:rPr lang="zh-CN" altLang="zh-CN" dirty="0"/>
              <a:t>函数定义</a:t>
            </a:r>
            <a:r>
              <a:rPr lang="zh-CN" altLang="en-US" dirty="0"/>
              <a:t>及调用 </a:t>
            </a:r>
            <a:endParaRPr lang="zh-CN" altLang="en-US" dirty="0"/>
          </a:p>
        </p:txBody>
      </p:sp>
      <p:sp>
        <p:nvSpPr>
          <p:cNvPr id="98307" name="内容占位符 2"/>
          <p:cNvSpPr>
            <a:spLocks noGrp="1"/>
          </p:cNvSpPr>
          <p:nvPr>
            <p:ph idx="1"/>
          </p:nvPr>
        </p:nvSpPr>
        <p:spPr/>
        <p:txBody>
          <a:bodyPr vert="horz" wrap="square" lIns="91440" tIns="45720" rIns="91440" bIns="45720" anchor="t"/>
          <a:p>
            <a:r>
              <a:rPr lang="zh-CN" altLang="zh-CN" sz="2400" dirty="0"/>
              <a:t>函数定义方法为： </a:t>
            </a:r>
            <a:endParaRPr lang="en-US" altLang="zh-CN" sz="2400" dirty="0"/>
          </a:p>
          <a:p>
            <a:r>
              <a:rPr lang="en-US" altLang="zh-CN" sz="2400" dirty="0"/>
              <a:t>func_name( ) {</a:t>
            </a:r>
            <a:endParaRPr lang="zh-CN" altLang="zh-CN" sz="2400" dirty="0"/>
          </a:p>
          <a:p>
            <a:r>
              <a:rPr lang="en-US" altLang="zh-CN" sz="2400" dirty="0"/>
              <a:t>		</a:t>
            </a:r>
            <a:r>
              <a:rPr lang="zh-CN" altLang="zh-CN" sz="2400" dirty="0"/>
              <a:t>函数体</a:t>
            </a:r>
            <a:endParaRPr lang="zh-CN" altLang="zh-CN" sz="2400" dirty="0"/>
          </a:p>
          <a:p>
            <a:r>
              <a:rPr lang="en-US" altLang="zh-CN" sz="2400" dirty="0"/>
              <a:t>}</a:t>
            </a:r>
            <a:endParaRPr lang="zh-CN" altLang="zh-CN" sz="2400" dirty="0"/>
          </a:p>
          <a:p>
            <a:r>
              <a:rPr lang="en-US" altLang="zh-CN" sz="2400" dirty="0"/>
              <a:t> </a:t>
            </a:r>
            <a:endParaRPr lang="zh-CN" altLang="zh-CN" sz="2400" dirty="0"/>
          </a:p>
          <a:p>
            <a:r>
              <a:rPr lang="zh-CN" altLang="zh-CN" sz="2400" dirty="0"/>
              <a:t>函数调用方法为：</a:t>
            </a:r>
            <a:endParaRPr lang="zh-CN" altLang="zh-CN" sz="2400" dirty="0"/>
          </a:p>
          <a:p>
            <a:r>
              <a:rPr lang="en-US" altLang="zh-CN" sz="2400" dirty="0"/>
              <a:t> func_name param1 param2 </a:t>
            </a:r>
            <a:r>
              <a:rPr lang="zh-CN" altLang="zh-CN" sz="2400" dirty="0"/>
              <a:t>…</a:t>
            </a:r>
            <a:endParaRPr lang="zh-CN" altLang="zh-CN" sz="2400" dirty="0"/>
          </a:p>
          <a:p>
            <a:r>
              <a:rPr lang="en-US" altLang="zh-CN" sz="2400" dirty="0"/>
              <a:t> </a:t>
            </a:r>
            <a:endParaRPr lang="zh-CN" altLang="zh-CN" sz="2400" dirty="0"/>
          </a:p>
          <a:p>
            <a:r>
              <a:rPr lang="zh-CN" altLang="zh-CN" sz="2400" dirty="0"/>
              <a:t>函数被定义以后可以作为命令来使用。</a:t>
            </a:r>
            <a:endParaRPr lang="zh-CN" alt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1"/>
          <p:cNvSpPr>
            <a:spLocks noGrp="1"/>
          </p:cNvSpPr>
          <p:nvPr>
            <p:ph type="title"/>
          </p:nvPr>
        </p:nvSpPr>
        <p:spPr/>
        <p:txBody>
          <a:bodyPr vert="horz" wrap="square" lIns="91440" tIns="45720" rIns="91440" bIns="45720" anchor="b"/>
          <a:p>
            <a:r>
              <a:rPr lang="zh-CN" altLang="zh-CN" dirty="0"/>
              <a:t>函数</a:t>
            </a:r>
            <a:r>
              <a:rPr lang="zh-CN" altLang="en-US" dirty="0"/>
              <a:t>示例</a:t>
            </a:r>
            <a:endParaRPr lang="zh-CN" altLang="en-US" dirty="0"/>
          </a:p>
        </p:txBody>
      </p:sp>
      <p:sp>
        <p:nvSpPr>
          <p:cNvPr id="99331" name="内容占位符 2"/>
          <p:cNvSpPr>
            <a:spLocks noGrp="1"/>
          </p:cNvSpPr>
          <p:nvPr>
            <p:ph idx="1"/>
          </p:nvPr>
        </p:nvSpPr>
        <p:spPr>
          <a:xfrm>
            <a:off x="755650" y="2017713"/>
            <a:ext cx="8199438" cy="4114800"/>
          </a:xfrm>
        </p:spPr>
        <p:txBody>
          <a:bodyPr vert="horz" wrap="square" lIns="91440" tIns="45720" rIns="91440" bIns="45720" anchor="t"/>
          <a:p>
            <a:r>
              <a:rPr lang="en-US" altLang="zh-CN" sz="2400" dirty="0">
                <a:solidFill>
                  <a:srgbClr val="FF0000"/>
                </a:solidFill>
              </a:rPr>
              <a:t>sysinfo() {</a:t>
            </a:r>
            <a:endParaRPr lang="en-US" altLang="zh-CN" sz="2400" dirty="0">
              <a:solidFill>
                <a:srgbClr val="FF0000"/>
              </a:solidFill>
            </a:endParaRPr>
          </a:p>
          <a:p>
            <a:r>
              <a:rPr lang="en-US" altLang="zh-CN" sz="2400" dirty="0">
                <a:solidFill>
                  <a:srgbClr val="FF0000"/>
                </a:solidFill>
              </a:rPr>
              <a:t>    echo "$0 has $#param(s),they are: $*"</a:t>
            </a:r>
            <a:endParaRPr lang="en-US" altLang="zh-CN" sz="2400" dirty="0">
              <a:solidFill>
                <a:srgbClr val="FF0000"/>
              </a:solidFill>
            </a:endParaRPr>
          </a:p>
          <a:p>
            <a:r>
              <a:rPr lang="en-US" altLang="zh-CN" sz="2400" dirty="0">
                <a:solidFill>
                  <a:srgbClr val="FF0000"/>
                </a:solidFill>
              </a:rPr>
              <a:t>    echo "I have $#param(s), and the 1'st param is: $1"</a:t>
            </a:r>
            <a:endParaRPr lang="en-US" altLang="zh-CN" sz="2400" dirty="0">
              <a:solidFill>
                <a:srgbClr val="FF0000"/>
              </a:solidFill>
            </a:endParaRPr>
          </a:p>
          <a:p>
            <a:r>
              <a:rPr lang="en-US" altLang="zh-CN" sz="2400" dirty="0">
                <a:solidFill>
                  <a:srgbClr val="FF0000"/>
                </a:solidFill>
              </a:rPr>
              <a:t>    date +"%D%t%T"</a:t>
            </a:r>
            <a:endParaRPr lang="en-US" altLang="zh-CN" sz="2400" dirty="0">
              <a:solidFill>
                <a:srgbClr val="FF0000"/>
              </a:solidFill>
            </a:endParaRPr>
          </a:p>
          <a:p>
            <a:r>
              <a:rPr lang="en-US" altLang="zh-CN" sz="2400" dirty="0">
                <a:solidFill>
                  <a:srgbClr val="FF0000"/>
                </a:solidFill>
              </a:rPr>
              <a:t>    uname -s</a:t>
            </a:r>
            <a:endParaRPr lang="en-US" altLang="zh-CN" sz="2400" dirty="0">
              <a:solidFill>
                <a:srgbClr val="FF0000"/>
              </a:solidFill>
            </a:endParaRPr>
          </a:p>
          <a:p>
            <a:r>
              <a:rPr lang="en-US" altLang="zh-CN" sz="2400" dirty="0">
                <a:solidFill>
                  <a:srgbClr val="FF0000"/>
                </a:solidFill>
              </a:rPr>
              <a:t>}</a:t>
            </a:r>
            <a:endParaRPr lang="en-US" altLang="zh-CN" sz="2400" dirty="0">
              <a:solidFill>
                <a:srgbClr val="FF0000"/>
              </a:solidFill>
            </a:endParaRPr>
          </a:p>
          <a:p>
            <a:r>
              <a:rPr lang="zh-CN" altLang="zh-CN" sz="2400" dirty="0"/>
              <a:t>函数</a:t>
            </a:r>
            <a:r>
              <a:rPr lang="zh-CN" altLang="en-US" sz="2400" dirty="0"/>
              <a:t>调用 </a:t>
            </a:r>
            <a:r>
              <a:rPr lang="zh-CN" altLang="zh-CN" sz="2400" dirty="0"/>
              <a:t>方法是：</a:t>
            </a:r>
            <a:endParaRPr lang="zh-CN" altLang="zh-CN" sz="2400" dirty="0"/>
          </a:p>
          <a:p>
            <a:r>
              <a:rPr lang="en-US" altLang="zh-CN" sz="2400" dirty="0"/>
              <a:t> sysinfo x1 x2 x3	#</a:t>
            </a:r>
            <a:r>
              <a:rPr lang="zh-CN" altLang="zh-CN" sz="2400" dirty="0"/>
              <a:t>观察参数的使用，并注意输出中的</a:t>
            </a:r>
            <a:r>
              <a:rPr lang="en-US" altLang="zh-CN" sz="2400" dirty="0"/>
              <a:t>$0</a:t>
            </a:r>
            <a:endParaRPr lang="zh-CN" altLang="zh-CN" sz="2400" dirty="0"/>
          </a:p>
          <a:p>
            <a:r>
              <a:rPr lang="en-US" altLang="zh-CN" sz="2400" dirty="0"/>
              <a:t>sysinfo x1 x2 x3 | wc	#</a:t>
            </a:r>
            <a:r>
              <a:rPr lang="zh-CN" altLang="zh-CN" sz="2400" dirty="0"/>
              <a:t>函数与</a:t>
            </a:r>
            <a:r>
              <a:rPr lang="en-US" altLang="zh-CN" sz="2400" dirty="0"/>
              <a:t>shell</a:t>
            </a:r>
            <a:r>
              <a:rPr lang="zh-CN" altLang="zh-CN" sz="2400" dirty="0"/>
              <a:t>命令的管道链接</a:t>
            </a:r>
            <a:endParaRPr lang="zh-CN" alt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
          <p:cNvSpPr>
            <a:spLocks noGrp="1"/>
          </p:cNvSpPr>
          <p:nvPr>
            <p:ph type="title"/>
          </p:nvPr>
        </p:nvSpPr>
        <p:spPr/>
        <p:txBody>
          <a:bodyPr vert="horz" wrap="square" lIns="91440" tIns="45720" rIns="91440" bIns="45720" anchor="b"/>
          <a:p>
            <a:r>
              <a:rPr lang="en-US" altLang="zh-CN" dirty="0"/>
              <a:t>5</a:t>
            </a:r>
            <a:r>
              <a:rPr lang="zh-CN" altLang="zh-CN" dirty="0"/>
              <a:t>．控制结构</a:t>
            </a:r>
            <a:endParaRPr lang="zh-CN" altLang="en-US" dirty="0"/>
          </a:p>
        </p:txBody>
      </p:sp>
      <p:sp>
        <p:nvSpPr>
          <p:cNvPr id="100355" name="内容占位符 2"/>
          <p:cNvSpPr>
            <a:spLocks noGrp="1"/>
          </p:cNvSpPr>
          <p:nvPr>
            <p:ph idx="1"/>
          </p:nvPr>
        </p:nvSpPr>
        <p:spPr/>
        <p:txBody>
          <a:bodyPr vert="horz" wrap="square" lIns="91440" tIns="45720" rIns="91440" bIns="45720" anchor="t"/>
          <a:p>
            <a:r>
              <a:rPr lang="en-US" altLang="zh-CN" sz="2400" dirty="0"/>
              <a:t>1</a:t>
            </a:r>
            <a:r>
              <a:rPr lang="zh-CN" altLang="zh-CN" sz="2400" dirty="0"/>
              <a:t>）</a:t>
            </a:r>
            <a:r>
              <a:rPr lang="en-US" altLang="zh-CN" sz="2400" dirty="0"/>
              <a:t>if-then-fi</a:t>
            </a:r>
            <a:r>
              <a:rPr lang="zh-CN" altLang="zh-CN" sz="2400" dirty="0"/>
              <a:t>结构</a:t>
            </a:r>
            <a:endParaRPr lang="zh-CN" altLang="zh-CN" sz="2400" dirty="0"/>
          </a:p>
          <a:p>
            <a:r>
              <a:rPr lang="en-US" altLang="zh-CN" sz="2400" dirty="0"/>
              <a:t>2</a:t>
            </a:r>
            <a:r>
              <a:rPr lang="zh-CN" altLang="zh-CN" sz="2400" dirty="0"/>
              <a:t>）</a:t>
            </a:r>
            <a:r>
              <a:rPr lang="en-US" altLang="zh-CN" sz="2400" dirty="0"/>
              <a:t>if-then-elif-else-fi</a:t>
            </a:r>
            <a:r>
              <a:rPr lang="zh-CN" altLang="zh-CN" sz="2400" dirty="0"/>
              <a:t>结构</a:t>
            </a:r>
            <a:endParaRPr lang="zh-CN" altLang="zh-CN" sz="2400" dirty="0"/>
          </a:p>
          <a:p>
            <a:r>
              <a:rPr lang="en-US" altLang="zh-CN" sz="2400" dirty="0"/>
              <a:t>3</a:t>
            </a:r>
            <a:r>
              <a:rPr lang="zh-CN" altLang="zh-CN" sz="2400" dirty="0"/>
              <a:t>）</a:t>
            </a:r>
            <a:r>
              <a:rPr lang="en-US" altLang="zh-CN" sz="2400" dirty="0"/>
              <a:t>case</a:t>
            </a:r>
            <a:r>
              <a:rPr lang="zh-CN" altLang="zh-CN" sz="2400" dirty="0"/>
              <a:t>结构</a:t>
            </a:r>
            <a:endParaRPr lang="zh-CN" altLang="zh-CN" sz="2400" dirty="0"/>
          </a:p>
          <a:p>
            <a:r>
              <a:rPr lang="en-US" altLang="zh-CN" sz="2400" dirty="0"/>
              <a:t>4</a:t>
            </a:r>
            <a:r>
              <a:rPr lang="zh-CN" altLang="zh-CN" sz="2400" dirty="0"/>
              <a:t>）</a:t>
            </a:r>
            <a:r>
              <a:rPr lang="en-US" altLang="zh-CN" sz="2400" dirty="0"/>
              <a:t>while</a:t>
            </a:r>
            <a:r>
              <a:rPr lang="zh-CN" altLang="zh-CN" sz="2400" dirty="0"/>
              <a:t>结构</a:t>
            </a:r>
            <a:endParaRPr lang="zh-CN" altLang="zh-CN" sz="2400" dirty="0"/>
          </a:p>
          <a:p>
            <a:r>
              <a:rPr lang="pt-BR" altLang="zh-CN" sz="2400" dirty="0"/>
              <a:t>5</a:t>
            </a:r>
            <a:r>
              <a:rPr lang="zh-CN" altLang="zh-CN" sz="2400" dirty="0"/>
              <a:t>）</a:t>
            </a:r>
            <a:r>
              <a:rPr lang="pt-BR" altLang="zh-CN" sz="2400" dirty="0"/>
              <a:t>until</a:t>
            </a:r>
            <a:r>
              <a:rPr lang="zh-CN" altLang="zh-CN" sz="2400" dirty="0"/>
              <a:t>结构</a:t>
            </a:r>
            <a:endParaRPr lang="zh-CN" altLang="zh-CN" sz="2400" dirty="0"/>
          </a:p>
          <a:p>
            <a:r>
              <a:rPr lang="fr-FR" altLang="zh-CN" sz="2400" dirty="0"/>
              <a:t>6</a:t>
            </a:r>
            <a:r>
              <a:rPr lang="zh-CN" altLang="zh-CN" sz="2400" dirty="0"/>
              <a:t>）</a:t>
            </a:r>
            <a:r>
              <a:rPr lang="fr-FR" altLang="zh-CN" sz="2400" dirty="0"/>
              <a:t>for</a:t>
            </a:r>
            <a:r>
              <a:rPr lang="zh-CN" altLang="zh-CN" sz="2400" dirty="0"/>
              <a:t>结构</a:t>
            </a:r>
            <a:endParaRPr lang="zh-CN" altLang="zh-CN" sz="2400" dirty="0"/>
          </a:p>
          <a:p>
            <a:r>
              <a:rPr lang="fr-FR" altLang="zh-CN" sz="2400" dirty="0"/>
              <a:t>7</a:t>
            </a:r>
            <a:r>
              <a:rPr lang="zh-CN" altLang="en-US" sz="2400" dirty="0"/>
              <a:t>）</a:t>
            </a:r>
            <a:r>
              <a:rPr lang="fr-FR" altLang="zh-CN" sz="2400" dirty="0"/>
              <a:t>break [n]</a:t>
            </a:r>
            <a:r>
              <a:rPr lang="zh-CN" altLang="en-US" sz="2400" dirty="0"/>
              <a:t>和</a:t>
            </a:r>
            <a:r>
              <a:rPr lang="fr-FR" altLang="zh-CN" sz="2400" dirty="0"/>
              <a:t>continue [n]</a:t>
            </a:r>
            <a:endParaRPr lang="fr-FR" altLang="zh-CN" sz="2400" dirty="0"/>
          </a:p>
          <a:p>
            <a:r>
              <a:rPr lang="fr-FR" altLang="zh-CN" sz="2400" dirty="0"/>
              <a:t>8</a:t>
            </a:r>
            <a:r>
              <a:rPr lang="zh-CN" altLang="zh-CN" sz="2400" dirty="0"/>
              <a:t>）使用与或结构有条件执行命令</a:t>
            </a:r>
            <a:endParaRPr lang="zh-CN" altLang="zh-CN" sz="2400" dirty="0"/>
          </a:p>
          <a:p>
            <a:r>
              <a:rPr lang="en-US" altLang="zh-CN" sz="2400" dirty="0"/>
              <a:t>9</a:t>
            </a:r>
            <a:r>
              <a:rPr lang="zh-CN" altLang="zh-CN" sz="2400" dirty="0"/>
              <a:t>）命令分组</a:t>
            </a:r>
            <a:endParaRPr lang="zh-CN" altLang="zh-CN" sz="2400" dirty="0"/>
          </a:p>
          <a:p>
            <a:r>
              <a:rPr lang="en-US" altLang="zh-CN" sz="2400" dirty="0"/>
              <a:t>10</a:t>
            </a:r>
            <a:r>
              <a:rPr lang="zh-CN" altLang="zh-CN" sz="2400" dirty="0"/>
              <a:t>）递归</a:t>
            </a: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p:txBody>
          <a:bodyPr vert="horz" wrap="square" lIns="91440" tIns="45720" rIns="91440" bIns="45720" anchor="b"/>
          <a:p>
            <a:pPr eaLnBrk="1" hangingPunct="1"/>
            <a:r>
              <a:rPr lang="en-US" altLang="zh-CN" dirty="0"/>
              <a:t>2</a:t>
            </a:r>
            <a:r>
              <a:rPr lang="zh-CN" altLang="zh-CN" dirty="0"/>
              <a:t>．类字符</a:t>
            </a:r>
            <a:endParaRPr lang="zh-CN" altLang="en-US" dirty="0"/>
          </a:p>
        </p:txBody>
      </p:sp>
      <p:graphicFrame>
        <p:nvGraphicFramePr>
          <p:cNvPr id="5" name="内容占位符 4"/>
          <p:cNvGraphicFramePr>
            <a:graphicFrameLocks noGrp="1"/>
          </p:cNvGraphicFramePr>
          <p:nvPr>
            <p:ph idx="4294967295"/>
            <p:custDataLst>
              <p:tags r:id="rId1"/>
            </p:custDataLst>
          </p:nvPr>
        </p:nvGraphicFramePr>
        <p:xfrm>
          <a:off x="684213" y="1772603"/>
          <a:ext cx="7920038" cy="4756153"/>
        </p:xfrm>
        <a:graphic>
          <a:graphicData uri="http://schemas.openxmlformats.org/drawingml/2006/table">
            <a:tbl>
              <a:tblPr firstRow="1" firstCol="1" bandRow="1"/>
              <a:tblGrid>
                <a:gridCol w="1584008"/>
                <a:gridCol w="3695700"/>
                <a:gridCol w="2640329"/>
              </a:tblGrid>
              <a:tr h="365858">
                <a:tc>
                  <a:txBody>
                    <a:bodyPr/>
                    <a:lstStyle/>
                    <a:p>
                      <a:pPr algn="ctr">
                        <a:lnSpc>
                          <a:spcPct val="100000"/>
                        </a:lnSpc>
                        <a:spcAft>
                          <a:spcPts val="0"/>
                        </a:spcAft>
                      </a:pPr>
                      <a:r>
                        <a:rPr lang="zh-CN" sz="2400" kern="100" dirty="0">
                          <a:effectLst/>
                          <a:latin typeface="Times New Roman" panose="02020603050405020304"/>
                          <a:ea typeface="宋体" panose="02010600030101010101" pitchFamily="2" charset="-122"/>
                        </a:rPr>
                        <a:t>类</a:t>
                      </a:r>
                      <a:r>
                        <a:rPr lang="en-US" sz="2400" kern="100" dirty="0">
                          <a:effectLst/>
                          <a:latin typeface="Times New Roman" panose="02020603050405020304"/>
                          <a:ea typeface="宋体" panose="02010600030101010101" pitchFamily="2" charset="-122"/>
                        </a:rPr>
                        <a:t> </a:t>
                      </a:r>
                      <a:r>
                        <a:rPr lang="zh-CN" sz="2400" kern="100" dirty="0" smtClean="0">
                          <a:effectLst/>
                          <a:latin typeface="Times New Roman" panose="02020603050405020304"/>
                          <a:ea typeface="宋体" panose="02010600030101010101" pitchFamily="2" charset="-122"/>
                        </a:rPr>
                        <a:t>字</a:t>
                      </a:r>
                      <a:r>
                        <a:rPr lang="en-US" sz="2400" kern="100" dirty="0" smtClean="0">
                          <a:effectLst/>
                          <a:latin typeface="Times New Roman" panose="02020603050405020304"/>
                          <a:ea typeface="宋体" panose="02010600030101010101" pitchFamily="2" charset="-122"/>
                        </a:rPr>
                        <a:t> </a:t>
                      </a:r>
                      <a:r>
                        <a:rPr lang="zh-CN" sz="2400" kern="100" dirty="0">
                          <a:effectLst/>
                          <a:latin typeface="Times New Roman" panose="02020603050405020304"/>
                          <a:ea typeface="宋体" panose="02010600030101010101" pitchFamily="2" charset="-122"/>
                        </a:rPr>
                        <a:t>符</a:t>
                      </a:r>
                      <a:endParaRPr lang="zh-CN" sz="2400" kern="100" dirty="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意</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义</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示</a:t>
                      </a:r>
                      <a:r>
                        <a:rPr lang="en-US" sz="2400" kern="100">
                          <a:effectLst/>
                          <a:latin typeface="Times New Roman" panose="02020603050405020304"/>
                          <a:ea typeface="宋体" panose="02010600030101010101" pitchFamily="2" charset="-122"/>
                        </a:rPr>
                        <a:t>    </a:t>
                      </a:r>
                      <a:r>
                        <a:rPr lang="zh-CN" sz="2400" kern="100">
                          <a:effectLst/>
                          <a:latin typeface="Times New Roman" panose="02020603050405020304"/>
                          <a:ea typeface="宋体" panose="02010600030101010101" pitchFamily="2" charset="-122"/>
                        </a:rPr>
                        <a:t>例</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58">
                <a:tc>
                  <a:txBody>
                    <a:bodyPr/>
                    <a:lstStyle/>
                    <a:p>
                      <a:pPr algn="ctr">
                        <a:lnSpc>
                          <a:spcPct val="100000"/>
                        </a:lnSpc>
                        <a:spcAft>
                          <a:spcPts val="0"/>
                        </a:spcAft>
                      </a:pPr>
                      <a:r>
                        <a:rPr lang="en-US" sz="2400" kern="100" dirty="0">
                          <a:effectLst/>
                          <a:latin typeface="Times New Roman" panose="02020603050405020304"/>
                          <a:ea typeface="宋体" panose="02010600030101010101" pitchFamily="2" charset="-122"/>
                        </a:rPr>
                        <a:t>[:</a:t>
                      </a:r>
                      <a:r>
                        <a:rPr lang="en-US" sz="2400" kern="100" dirty="0" err="1">
                          <a:effectLst/>
                          <a:latin typeface="Times New Roman" panose="02020603050405020304"/>
                          <a:ea typeface="宋体" panose="02010600030101010101" pitchFamily="2" charset="-122"/>
                        </a:rPr>
                        <a:t>alnum</a:t>
                      </a:r>
                      <a:r>
                        <a:rPr lang="en-US" sz="2400" kern="100" dirty="0">
                          <a:effectLst/>
                          <a:latin typeface="Times New Roman" panose="02020603050405020304"/>
                          <a:ea typeface="宋体" panose="02010600030101010101" pitchFamily="2" charset="-122"/>
                        </a:rPr>
                        <a:t>:]</a:t>
                      </a:r>
                      <a:endParaRPr lang="zh-CN" sz="2400" kern="100" dirty="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字符和数字</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0</a:t>
                      </a:r>
                      <a:r>
                        <a:rPr lang="zh-CN" sz="2400" kern="100">
                          <a:effectLst/>
                          <a:latin typeface="Times New Roman" panose="02020603050405020304"/>
                          <a:ea typeface="宋体" panose="02010600030101010101" pitchFamily="2" charset="-122"/>
                        </a:rPr>
                        <a:t>～</a:t>
                      </a:r>
                      <a:r>
                        <a:rPr lang="en-US" sz="2400" kern="100">
                          <a:effectLst/>
                          <a:latin typeface="Times New Roman" panose="02020603050405020304"/>
                          <a:ea typeface="宋体" panose="02010600030101010101" pitchFamily="2" charset="-122"/>
                        </a:rPr>
                        <a:t>9,a</a:t>
                      </a:r>
                      <a:r>
                        <a:rPr lang="zh-CN" sz="2400" kern="100">
                          <a:effectLst/>
                          <a:latin typeface="Times New Roman" panose="02020603050405020304"/>
                          <a:ea typeface="宋体" panose="02010600030101010101" pitchFamily="2" charset="-122"/>
                        </a:rPr>
                        <a:t>～</a:t>
                      </a:r>
                      <a:r>
                        <a:rPr lang="en-US" sz="2400" kern="100">
                          <a:effectLst/>
                          <a:latin typeface="Times New Roman" panose="02020603050405020304"/>
                          <a:ea typeface="宋体" panose="02010600030101010101" pitchFamily="2" charset="-122"/>
                        </a:rPr>
                        <a:t>z,A</a:t>
                      </a:r>
                      <a:r>
                        <a:rPr lang="zh-CN" sz="2400" kern="100">
                          <a:effectLst/>
                          <a:latin typeface="Times New Roman" panose="02020603050405020304"/>
                          <a:ea typeface="宋体" panose="02010600030101010101" pitchFamily="2" charset="-122"/>
                        </a:rPr>
                        <a:t>～</a:t>
                      </a:r>
                      <a:r>
                        <a:rPr lang="en-US" sz="2400" kern="100">
                          <a:effectLst/>
                          <a:latin typeface="Times New Roman" panose="02020603050405020304"/>
                          <a:ea typeface="宋体" panose="02010600030101010101" pitchFamily="2" charset="-122"/>
                        </a:rPr>
                        <a:t>Z</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58">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[:alpha:]</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字符</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A</a:t>
                      </a:r>
                      <a:r>
                        <a:rPr lang="zh-CN" sz="2400" kern="100">
                          <a:effectLst/>
                          <a:latin typeface="Times New Roman" panose="02020603050405020304"/>
                          <a:ea typeface="宋体" panose="02010600030101010101" pitchFamily="2" charset="-122"/>
                        </a:rPr>
                        <a:t>～</a:t>
                      </a:r>
                      <a:r>
                        <a:rPr lang="en-US" sz="2400" kern="100">
                          <a:effectLst/>
                          <a:latin typeface="Times New Roman" panose="02020603050405020304"/>
                          <a:ea typeface="宋体" panose="02010600030101010101" pitchFamily="2" charset="-122"/>
                        </a:rPr>
                        <a:t>Z,a</a:t>
                      </a:r>
                      <a:r>
                        <a:rPr lang="zh-CN" sz="2400" kern="100">
                          <a:effectLst/>
                          <a:latin typeface="Times New Roman" panose="02020603050405020304"/>
                          <a:ea typeface="宋体" panose="02010600030101010101" pitchFamily="2" charset="-122"/>
                        </a:rPr>
                        <a:t>～</a:t>
                      </a:r>
                      <a:r>
                        <a:rPr lang="en-US" sz="2400" kern="100">
                          <a:effectLst/>
                          <a:latin typeface="Times New Roman" panose="02020603050405020304"/>
                          <a:ea typeface="宋体" panose="02010600030101010101" pitchFamily="2" charset="-122"/>
                        </a:rPr>
                        <a:t>z</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1715">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[:blank:]</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白空格。</a:t>
                      </a:r>
                      <a:r>
                        <a:rPr lang="en-US" sz="2400" kern="100">
                          <a:effectLst/>
                          <a:latin typeface="Times New Roman" panose="02020603050405020304"/>
                          <a:ea typeface="宋体" panose="02010600030101010101" pitchFamily="2" charset="-122"/>
                        </a:rPr>
                        <a:t>POSIX</a:t>
                      </a:r>
                      <a:r>
                        <a:rPr lang="zh-CN" sz="2400" kern="100">
                          <a:effectLst/>
                          <a:latin typeface="Times New Roman" panose="02020603050405020304"/>
                          <a:ea typeface="宋体" panose="02010600030101010101" pitchFamily="2" charset="-122"/>
                        </a:rPr>
                        <a:t>只包括空格和</a:t>
                      </a:r>
                      <a:r>
                        <a:rPr lang="en-US" sz="2400" kern="100">
                          <a:effectLst/>
                          <a:latin typeface="Times New Roman" panose="02020603050405020304"/>
                          <a:ea typeface="宋体" panose="02010600030101010101" pitchFamily="2" charset="-122"/>
                        </a:rPr>
                        <a:t>tab</a:t>
                      </a:r>
                      <a:r>
                        <a:rPr lang="zh-CN" sz="2400" kern="100">
                          <a:effectLst/>
                          <a:latin typeface="Times New Roman" panose="02020603050405020304"/>
                          <a:ea typeface="宋体" panose="02010600030101010101" pitchFamily="2" charset="-122"/>
                        </a:rPr>
                        <a:t>键</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空格键、</a:t>
                      </a:r>
                      <a:r>
                        <a:rPr lang="en-US" sz="2400" kern="100">
                          <a:effectLst/>
                          <a:latin typeface="Times New Roman" panose="02020603050405020304"/>
                          <a:ea typeface="宋体" panose="02010600030101010101" pitchFamily="2" charset="-122"/>
                        </a:rPr>
                        <a:t>tab</a:t>
                      </a:r>
                      <a:r>
                        <a:rPr lang="zh-CN" sz="2400" kern="100">
                          <a:effectLst/>
                          <a:latin typeface="Times New Roman" panose="02020603050405020304"/>
                          <a:ea typeface="宋体" panose="02010600030101010101" pitchFamily="2" charset="-122"/>
                        </a:rPr>
                        <a:t>键等</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58">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[:cntrl:]</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dirty="0">
                          <a:effectLst/>
                          <a:latin typeface="Times New Roman" panose="02020603050405020304"/>
                          <a:ea typeface="宋体" panose="02010600030101010101" pitchFamily="2" charset="-122"/>
                        </a:rPr>
                        <a:t>控制字符</a:t>
                      </a:r>
                      <a:endParaRPr lang="zh-CN" sz="2400" kern="100" dirty="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 </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58">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[:digit:]</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数字</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0</a:t>
                      </a:r>
                      <a:r>
                        <a:rPr lang="zh-CN" sz="2400" kern="100">
                          <a:effectLst/>
                          <a:latin typeface="Times New Roman" panose="02020603050405020304"/>
                          <a:ea typeface="宋体" panose="02010600030101010101" pitchFamily="2" charset="-122"/>
                        </a:rPr>
                        <a:t>～</a:t>
                      </a:r>
                      <a:r>
                        <a:rPr lang="en-US" sz="2400" kern="100">
                          <a:effectLst/>
                          <a:latin typeface="Times New Roman" panose="02020603050405020304"/>
                          <a:ea typeface="宋体" panose="02010600030101010101" pitchFamily="2" charset="-122"/>
                        </a:rPr>
                        <a:t>9</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58">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[:xdigit:]</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十六进制字符</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0</a:t>
                      </a:r>
                      <a:r>
                        <a:rPr lang="zh-CN" sz="2400" kern="100">
                          <a:effectLst/>
                          <a:latin typeface="Times New Roman" panose="02020603050405020304"/>
                          <a:ea typeface="宋体" panose="02010600030101010101" pitchFamily="2" charset="-122"/>
                        </a:rPr>
                        <a:t>～</a:t>
                      </a:r>
                      <a:r>
                        <a:rPr lang="en-US" sz="2400" kern="100">
                          <a:effectLst/>
                          <a:latin typeface="Times New Roman" panose="02020603050405020304"/>
                          <a:ea typeface="宋体" panose="02010600030101010101" pitchFamily="2" charset="-122"/>
                        </a:rPr>
                        <a:t>9,a</a:t>
                      </a:r>
                      <a:r>
                        <a:rPr lang="zh-CN" sz="2400" kern="100">
                          <a:effectLst/>
                          <a:latin typeface="Times New Roman" panose="02020603050405020304"/>
                          <a:ea typeface="宋体" panose="02010600030101010101" pitchFamily="2" charset="-122"/>
                        </a:rPr>
                        <a:t>～</a:t>
                      </a:r>
                      <a:r>
                        <a:rPr lang="en-US" sz="2400" kern="100">
                          <a:effectLst/>
                          <a:latin typeface="Times New Roman" panose="02020603050405020304"/>
                          <a:ea typeface="宋体" panose="02010600030101010101" pitchFamily="2" charset="-122"/>
                        </a:rPr>
                        <a:t>f</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58">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[:graph:]</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制表符</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 </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58">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[:lower:]</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小写字符</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a</a:t>
                      </a:r>
                      <a:r>
                        <a:rPr lang="zh-CN" sz="2400" kern="100">
                          <a:effectLst/>
                          <a:latin typeface="Times New Roman" panose="02020603050405020304"/>
                          <a:ea typeface="宋体" panose="02010600030101010101" pitchFamily="2" charset="-122"/>
                        </a:rPr>
                        <a:t>～</a:t>
                      </a:r>
                      <a:r>
                        <a:rPr lang="en-US" sz="2400" kern="100">
                          <a:effectLst/>
                          <a:latin typeface="Times New Roman" panose="02020603050405020304"/>
                          <a:ea typeface="宋体" panose="02010600030101010101" pitchFamily="2" charset="-122"/>
                        </a:rPr>
                        <a:t>z</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58">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[:upper:]</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大写字符</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A</a:t>
                      </a:r>
                      <a:r>
                        <a:rPr lang="zh-CN" sz="2400" kern="100">
                          <a:effectLst/>
                          <a:latin typeface="Times New Roman" panose="02020603050405020304"/>
                          <a:ea typeface="宋体" panose="02010600030101010101" pitchFamily="2" charset="-122"/>
                        </a:rPr>
                        <a:t>～</a:t>
                      </a:r>
                      <a:r>
                        <a:rPr lang="en-US" sz="2400" kern="100">
                          <a:effectLst/>
                          <a:latin typeface="Times New Roman" panose="02020603050405020304"/>
                          <a:ea typeface="宋体" panose="02010600030101010101" pitchFamily="2" charset="-122"/>
                        </a:rPr>
                        <a:t>Z</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58">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[:print:]</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可打印字符</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 </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58">
                <a:tc>
                  <a:txBody>
                    <a:bodyPr/>
                    <a:lstStyle/>
                    <a:p>
                      <a:pPr algn="ctr">
                        <a:lnSpc>
                          <a:spcPct val="100000"/>
                        </a:lnSpc>
                        <a:spcAft>
                          <a:spcPts val="0"/>
                        </a:spcAft>
                      </a:pPr>
                      <a:r>
                        <a:rPr lang="en-US" sz="2400" kern="100">
                          <a:effectLst/>
                          <a:latin typeface="Times New Roman" panose="02020603050405020304"/>
                          <a:ea typeface="宋体" panose="02010600030101010101" pitchFamily="2" charset="-122"/>
                        </a:rPr>
                        <a:t>[:punct:]</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a:effectLst/>
                          <a:latin typeface="Times New Roman" panose="02020603050405020304"/>
                          <a:ea typeface="宋体" panose="02010600030101010101" pitchFamily="2" charset="-122"/>
                        </a:rPr>
                        <a:t>标点符号</a:t>
                      </a:r>
                      <a:endParaRPr lang="zh-CN" sz="2400" kern="10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400" kern="100" dirty="0">
                          <a:effectLst/>
                          <a:latin typeface="Times New Roman" panose="02020603050405020304"/>
                          <a:ea typeface="宋体" panose="02010600030101010101" pitchFamily="2" charset="-122"/>
                        </a:rPr>
                        <a:t>.,?,!</a:t>
                      </a:r>
                      <a:r>
                        <a:rPr lang="zh-CN" sz="2400" kern="100" dirty="0">
                          <a:effectLst/>
                          <a:latin typeface="Times New Roman" panose="02020603050405020304"/>
                          <a:ea typeface="宋体" panose="02010600030101010101" pitchFamily="2" charset="-122"/>
                        </a:rPr>
                        <a:t>等</a:t>
                      </a:r>
                      <a:endParaRPr lang="zh-CN" sz="2400" kern="100" dirty="0">
                        <a:effectLst/>
                        <a:latin typeface="Times New Roman" panose="02020603050405020304"/>
                        <a:ea typeface="宋体" panose="02010600030101010101" pitchFamily="2" charset="-122"/>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
          <p:cNvSpPr>
            <a:spLocks noGrp="1"/>
          </p:cNvSpPr>
          <p:nvPr>
            <p:ph type="title"/>
          </p:nvPr>
        </p:nvSpPr>
        <p:spPr/>
        <p:txBody>
          <a:bodyPr vert="horz" wrap="square" lIns="91440" tIns="45720" rIns="91440" bIns="45720" anchor="b"/>
          <a:p>
            <a:r>
              <a:rPr lang="en-US" altLang="zh-CN" dirty="0"/>
              <a:t>1</a:t>
            </a:r>
            <a:r>
              <a:rPr lang="zh-CN" altLang="zh-CN" dirty="0"/>
              <a:t>）</a:t>
            </a:r>
            <a:r>
              <a:rPr lang="en-US" altLang="zh-CN" dirty="0"/>
              <a:t>if-then-fi</a:t>
            </a:r>
            <a:r>
              <a:rPr lang="zh-CN" altLang="zh-CN" dirty="0"/>
              <a:t>结构</a:t>
            </a:r>
            <a:endParaRPr lang="zh-CN" altLang="en-US" dirty="0"/>
          </a:p>
        </p:txBody>
      </p:sp>
      <p:sp>
        <p:nvSpPr>
          <p:cNvPr id="101379" name="内容占位符 2"/>
          <p:cNvSpPr>
            <a:spLocks noGrp="1"/>
          </p:cNvSpPr>
          <p:nvPr>
            <p:ph idx="1"/>
          </p:nvPr>
        </p:nvSpPr>
        <p:spPr>
          <a:xfrm>
            <a:off x="1182688" y="1874203"/>
            <a:ext cx="7772400" cy="4114800"/>
          </a:xfrm>
        </p:spPr>
        <p:txBody>
          <a:bodyPr vert="horz" wrap="square" lIns="91440" tIns="45720" rIns="91440" bIns="45720" anchor="t"/>
          <a:p>
            <a:r>
              <a:rPr lang="en-US" altLang="zh-CN" sz="2400" dirty="0"/>
              <a:t>if-then-fi</a:t>
            </a:r>
            <a:r>
              <a:rPr lang="zh-CN" altLang="zh-CN" sz="2400" dirty="0"/>
              <a:t>结构的语法为：</a:t>
            </a:r>
            <a:endParaRPr lang="zh-CN" altLang="zh-CN" sz="2400" dirty="0"/>
          </a:p>
          <a:p>
            <a:r>
              <a:rPr lang="en-US" altLang="zh-CN" sz="2400" dirty="0">
                <a:solidFill>
                  <a:srgbClr val="FF0000"/>
                </a:solidFill>
              </a:rPr>
              <a:t>if </a:t>
            </a:r>
            <a:r>
              <a:rPr lang="en-US" altLang="zh-CN" sz="2400" dirty="0">
                <a:solidFill>
                  <a:schemeClr val="tx1"/>
                </a:solidFill>
              </a:rPr>
              <a:t>test_cmd</a:t>
            </a:r>
            <a:endParaRPr lang="zh-CN" altLang="zh-CN" sz="2400" dirty="0">
              <a:solidFill>
                <a:srgbClr val="FF0000"/>
              </a:solidFill>
            </a:endParaRPr>
          </a:p>
          <a:p>
            <a:r>
              <a:rPr lang="en-US" altLang="zh-CN" sz="2400" dirty="0">
                <a:solidFill>
                  <a:srgbClr val="FF0000"/>
                </a:solidFill>
              </a:rPr>
              <a:t>then</a:t>
            </a:r>
            <a:endParaRPr lang="zh-CN" altLang="zh-CN" sz="2400" dirty="0">
              <a:solidFill>
                <a:srgbClr val="FF0000"/>
              </a:solidFill>
            </a:endParaRPr>
          </a:p>
          <a:p>
            <a:r>
              <a:rPr lang="en-US" altLang="zh-CN" sz="2400" dirty="0">
                <a:solidFill>
                  <a:schemeClr val="tx1"/>
                </a:solidFill>
              </a:rPr>
              <a:t>	cmd_1</a:t>
            </a:r>
            <a:endParaRPr lang="zh-CN" altLang="zh-CN" sz="2400" dirty="0">
              <a:solidFill>
                <a:schemeClr val="tx1"/>
              </a:solidFill>
            </a:endParaRPr>
          </a:p>
          <a:p>
            <a:r>
              <a:rPr lang="en-US" altLang="zh-CN" sz="2400" dirty="0">
                <a:solidFill>
                  <a:schemeClr val="tx1"/>
                </a:solidFill>
              </a:rPr>
              <a:t>	</a:t>
            </a:r>
            <a:r>
              <a:rPr lang="zh-CN" altLang="zh-CN" sz="2400" dirty="0">
                <a:solidFill>
                  <a:schemeClr val="tx1"/>
                </a:solidFill>
              </a:rPr>
              <a:t>…</a:t>
            </a:r>
            <a:endParaRPr lang="zh-CN" altLang="zh-CN" sz="2400" dirty="0">
              <a:solidFill>
                <a:schemeClr val="tx1"/>
              </a:solidFill>
            </a:endParaRPr>
          </a:p>
          <a:p>
            <a:r>
              <a:rPr lang="en-US" altLang="zh-CN" sz="2400" dirty="0">
                <a:solidFill>
                  <a:schemeClr val="tx1"/>
                </a:solidFill>
              </a:rPr>
              <a:t>	cmd_n</a:t>
            </a:r>
            <a:endParaRPr lang="zh-CN" altLang="zh-CN" sz="2400" dirty="0">
              <a:solidFill>
                <a:schemeClr val="tx1"/>
              </a:solidFill>
            </a:endParaRPr>
          </a:p>
          <a:p>
            <a:r>
              <a:rPr lang="en-US" altLang="zh-CN" sz="2400" dirty="0">
                <a:solidFill>
                  <a:srgbClr val="FF0000"/>
                </a:solidFill>
              </a:rPr>
              <a:t>fi</a:t>
            </a:r>
            <a:endParaRPr lang="zh-CN" altLang="zh-CN" sz="2400" dirty="0">
              <a:solidFill>
                <a:srgbClr val="FF0000"/>
              </a:solidFill>
            </a:endParaRPr>
          </a:p>
          <a:p>
            <a:r>
              <a:rPr lang="en-US" altLang="zh-CN" sz="2400" dirty="0"/>
              <a:t>if</a:t>
            </a:r>
            <a:r>
              <a:rPr lang="zh-CN" altLang="zh-CN" sz="2400" dirty="0"/>
              <a:t>和</a:t>
            </a:r>
            <a:r>
              <a:rPr lang="en-US" altLang="zh-CN" sz="2400" dirty="0"/>
              <a:t>then</a:t>
            </a:r>
            <a:r>
              <a:rPr lang="zh-CN" altLang="zh-CN" sz="2400" dirty="0"/>
              <a:t>是两个语句，若写在同一行则必须用“</a:t>
            </a:r>
            <a:r>
              <a:rPr lang="en-US" altLang="zh-CN" sz="2400" dirty="0"/>
              <a:t>;</a:t>
            </a:r>
            <a:r>
              <a:rPr lang="zh-CN" altLang="zh-CN" sz="2400" dirty="0"/>
              <a:t>”分隔。可以将上述结构写为：</a:t>
            </a:r>
            <a:endParaRPr lang="zh-CN" altLang="zh-CN" sz="2400" dirty="0"/>
          </a:p>
          <a:p>
            <a:r>
              <a:rPr lang="en-US" altLang="zh-CN" sz="2400" dirty="0">
                <a:solidFill>
                  <a:srgbClr val="FF0000"/>
                </a:solidFill>
              </a:rPr>
              <a:t> if </a:t>
            </a:r>
            <a:r>
              <a:rPr lang="en-US" altLang="zh-CN" sz="2400" dirty="0">
                <a:solidFill>
                  <a:schemeClr val="tx1"/>
                </a:solidFill>
              </a:rPr>
              <a:t>test_cmd</a:t>
            </a:r>
            <a:r>
              <a:rPr lang="en-US" altLang="zh-CN" sz="2400" dirty="0">
                <a:solidFill>
                  <a:srgbClr val="FF0000"/>
                </a:solidFill>
              </a:rPr>
              <a:t>; then </a:t>
            </a:r>
            <a:r>
              <a:rPr lang="en-US" altLang="zh-CN" sz="2400" dirty="0">
                <a:solidFill>
                  <a:schemeClr val="tx1"/>
                </a:solidFill>
              </a:rPr>
              <a:t>cmd_1; </a:t>
            </a:r>
            <a:r>
              <a:rPr lang="zh-CN" altLang="zh-CN" sz="2400" dirty="0">
                <a:solidFill>
                  <a:schemeClr val="tx1"/>
                </a:solidFill>
              </a:rPr>
              <a:t>…</a:t>
            </a:r>
            <a:r>
              <a:rPr lang="en-US" altLang="zh-CN" sz="2400" dirty="0">
                <a:solidFill>
                  <a:schemeClr val="tx1"/>
                </a:solidFill>
              </a:rPr>
              <a:t>; cmd_n;</a:t>
            </a:r>
            <a:r>
              <a:rPr lang="en-US" altLang="zh-CN" sz="2400" dirty="0">
                <a:solidFill>
                  <a:srgbClr val="FF0000"/>
                </a:solidFill>
              </a:rPr>
              <a:t> fi</a:t>
            </a:r>
            <a:endParaRPr lang="zh-CN" altLang="zh-CN" sz="2400" dirty="0">
              <a:solidFill>
                <a:srgbClr val="FF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
          <p:cNvSpPr>
            <a:spLocks noGrp="1"/>
          </p:cNvSpPr>
          <p:nvPr>
            <p:ph type="title"/>
          </p:nvPr>
        </p:nvSpPr>
        <p:spPr/>
        <p:txBody>
          <a:bodyPr vert="horz" wrap="square" lIns="91440" tIns="45720" rIns="91440" bIns="45720" anchor="b"/>
          <a:p>
            <a:r>
              <a:rPr lang="en-US" altLang="zh-CN" dirty="0"/>
              <a:t>if-then-fi</a:t>
            </a:r>
            <a:r>
              <a:rPr lang="zh-CN" altLang="zh-CN" dirty="0"/>
              <a:t>结构示例</a:t>
            </a:r>
            <a:endParaRPr lang="zh-CN" altLang="en-US" dirty="0"/>
          </a:p>
        </p:txBody>
      </p:sp>
      <p:sp>
        <p:nvSpPr>
          <p:cNvPr id="102403" name="内容占位符 2"/>
          <p:cNvSpPr>
            <a:spLocks noGrp="1"/>
          </p:cNvSpPr>
          <p:nvPr>
            <p:ph idx="1"/>
          </p:nvPr>
        </p:nvSpPr>
        <p:spPr/>
        <p:txBody>
          <a:bodyPr vert="horz" wrap="square" lIns="91440" tIns="45720" rIns="91440" bIns="45720" anchor="t"/>
          <a:p>
            <a:r>
              <a:rPr lang="zh-CN" altLang="zh-CN" sz="2400" dirty="0"/>
              <a:t>设计一个程序，带一个（目录）参数，实现功能：</a:t>
            </a:r>
            <a:endParaRPr lang="zh-CN" altLang="zh-CN" sz="2400" dirty="0"/>
          </a:p>
          <a:p>
            <a:r>
              <a:rPr lang="zh-CN" altLang="zh-CN" sz="2800" dirty="0"/>
              <a:t>（1）首先判断是否带有一个参数，若无，则显示用法信息后报错返回1；</a:t>
            </a:r>
            <a:endParaRPr lang="zh-CN" altLang="zh-CN" sz="2800" dirty="0"/>
          </a:p>
          <a:p>
            <a:r>
              <a:rPr lang="zh-CN" altLang="zh-CN" sz="2800" dirty="0"/>
              <a:t>（2）若带有参数，则首先判断该参数作为文件是否存在，若不存在，报错返回2；</a:t>
            </a:r>
            <a:endParaRPr lang="zh-CN" altLang="zh-CN" sz="2800" dirty="0"/>
          </a:p>
          <a:p>
            <a:r>
              <a:rPr lang="zh-CN" altLang="zh-CN" sz="2800" dirty="0"/>
              <a:t>（3）若存在，判断是不是目录，若是则列目录的内容后返回0；否则，提示用户该参数不是目录，显示提示信息后返回3。</a:t>
            </a:r>
            <a:endParaRPr lang="zh-CN" altLang="zh-CN" sz="2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
          <p:cNvSpPr>
            <a:spLocks noGrp="1"/>
          </p:cNvSpPr>
          <p:nvPr>
            <p:ph type="title"/>
          </p:nvPr>
        </p:nvSpPr>
        <p:spPr/>
        <p:txBody>
          <a:bodyPr vert="horz" wrap="square" lIns="91440" tIns="45720" rIns="91440" bIns="45720" anchor="b"/>
          <a:p>
            <a:r>
              <a:rPr lang="zh-CN" altLang="zh-CN" dirty="0"/>
              <a:t>脚本程序</a:t>
            </a:r>
            <a:r>
              <a:rPr lang="en-US" altLang="zh-CN" dirty="0"/>
              <a:t>sh01.sh</a:t>
            </a:r>
            <a:r>
              <a:rPr lang="zh-CN" altLang="en-US" dirty="0"/>
              <a:t>清单</a:t>
            </a:r>
            <a:endParaRPr lang="zh-CN" altLang="en-US" dirty="0"/>
          </a:p>
        </p:txBody>
      </p:sp>
      <p:sp>
        <p:nvSpPr>
          <p:cNvPr id="103427" name="内容占位符 2"/>
          <p:cNvSpPr>
            <a:spLocks noGrp="1"/>
          </p:cNvSpPr>
          <p:nvPr>
            <p:ph idx="1"/>
          </p:nvPr>
        </p:nvSpPr>
        <p:spPr/>
        <p:txBody>
          <a:bodyPr vert="horz" wrap="square" lIns="91440" tIns="45720" rIns="91440" bIns="45720" anchor="t"/>
          <a:p>
            <a:r>
              <a:rPr lang="en-US" altLang="zh-CN" sz="2400" dirty="0"/>
              <a:t>#!/bin/sh</a:t>
            </a:r>
            <a:endParaRPr lang="en-US" altLang="zh-CN" sz="2400" dirty="0"/>
          </a:p>
          <a:p>
            <a:r>
              <a:rPr lang="en-US" altLang="zh-CN" sz="2400" dirty="0"/>
              <a:t># 让系统调用bshell解释程序，此行不能直接跟在#!/bin/sh的后面</a:t>
            </a:r>
            <a:endParaRPr lang="en-US" altLang="zh-CN" sz="2400" dirty="0"/>
          </a:p>
          <a:p>
            <a:r>
              <a:rPr lang="en-US" altLang="zh-CN" sz="2400" dirty="0"/>
              <a:t>if [ $# -lt 1 ] 			#判断是否有参数</a:t>
            </a:r>
            <a:endParaRPr lang="en-US" altLang="zh-CN" sz="2400" dirty="0"/>
          </a:p>
          <a:p>
            <a:r>
              <a:rPr lang="en-US" altLang="zh-CN" sz="2400" dirty="0"/>
              <a:t>then 				#无参数</a:t>
            </a:r>
            <a:endParaRPr lang="en-US" altLang="zh-CN" sz="2400" dirty="0"/>
          </a:p>
          <a:p>
            <a:r>
              <a:rPr lang="en-US" altLang="zh-CN" sz="2400" dirty="0"/>
              <a:t>    echo -e "Usage:\n$0 dir" 	#显示用法信息</a:t>
            </a:r>
            <a:endParaRPr lang="en-US" altLang="zh-CN" sz="2400" dirty="0"/>
          </a:p>
          <a:p>
            <a:r>
              <a:rPr lang="en-US" altLang="zh-CN" sz="2400" dirty="0"/>
              <a:t>    exit 1 				#返回1</a:t>
            </a:r>
            <a:endParaRPr lang="en-US" altLang="zh-CN" sz="2400" dirty="0"/>
          </a:p>
          <a:p>
            <a:r>
              <a:rPr lang="en-US" altLang="zh-CN" sz="2400" dirty="0"/>
              <a:t>fi</a:t>
            </a:r>
            <a:endParaRPr lang="en-US" altLang="zh-CN"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标题 1"/>
          <p:cNvSpPr>
            <a:spLocks noGrp="1"/>
          </p:cNvSpPr>
          <p:nvPr>
            <p:ph type="title"/>
          </p:nvPr>
        </p:nvSpPr>
        <p:spPr/>
        <p:txBody>
          <a:bodyPr vert="horz" wrap="square" lIns="91440" tIns="45720" rIns="91440" bIns="45720" anchor="b"/>
          <a:p>
            <a:r>
              <a:rPr lang="zh-CN" altLang="zh-CN" dirty="0"/>
              <a:t>脚本程序</a:t>
            </a:r>
            <a:r>
              <a:rPr lang="en-US" altLang="zh-CN" dirty="0"/>
              <a:t>sh01.sh</a:t>
            </a:r>
            <a:r>
              <a:rPr lang="zh-CN" altLang="en-US" dirty="0"/>
              <a:t>清单</a:t>
            </a:r>
            <a:endParaRPr lang="zh-CN" altLang="en-US" dirty="0"/>
          </a:p>
        </p:txBody>
      </p:sp>
      <p:sp>
        <p:nvSpPr>
          <p:cNvPr id="104451" name="内容占位符 2"/>
          <p:cNvSpPr>
            <a:spLocks noGrp="1"/>
          </p:cNvSpPr>
          <p:nvPr>
            <p:ph idx="1"/>
          </p:nvPr>
        </p:nvSpPr>
        <p:spPr/>
        <p:txBody>
          <a:bodyPr vert="horz" wrap="square" lIns="91440" tIns="45720" rIns="91440" bIns="45720" anchor="t"/>
          <a:p>
            <a:r>
              <a:rPr altLang="zh-CN" sz="2400" dirty="0"/>
              <a:t>if [ ! -e "$1" ]; then  #判断是否存在，若不存在返回2</a:t>
            </a:r>
            <a:endParaRPr altLang="zh-CN" sz="2400" dirty="0"/>
          </a:p>
          <a:p>
            <a:r>
              <a:rPr altLang="zh-CN" sz="2400" dirty="0"/>
              <a:t>    echo -e "$1 doesn't exist!"; exit 2 </a:t>
            </a:r>
            <a:endParaRPr altLang="zh-CN" sz="2400" dirty="0"/>
          </a:p>
          <a:p>
            <a:r>
              <a:rPr altLang="zh-CN" sz="2400" dirty="0"/>
              <a:t>fi</a:t>
            </a:r>
            <a:endParaRPr altLang="zh-CN" sz="2400" dirty="0"/>
          </a:p>
          <a:p>
            <a:r>
              <a:rPr altLang="zh-CN" sz="2400" dirty="0"/>
              <a:t>if [ -d "$1" ]; then 	#判断是否为目录</a:t>
            </a:r>
            <a:endParaRPr altLang="zh-CN" sz="2400" dirty="0"/>
          </a:p>
          <a:p>
            <a:r>
              <a:rPr altLang="zh-CN" sz="2400" dirty="0"/>
              <a:t>    ls -a $1; exit 0; 	#列目录内容，返回0</a:t>
            </a:r>
            <a:endParaRPr altLang="zh-CN" sz="2400" dirty="0"/>
          </a:p>
          <a:p>
            <a:r>
              <a:rPr altLang="zh-CN" sz="2400" dirty="0"/>
              <a:t>fi </a:t>
            </a:r>
            <a:endParaRPr altLang="zh-CN" sz="2400" dirty="0"/>
          </a:p>
          <a:p>
            <a:r>
              <a:rPr altLang="zh-CN" sz="2400" dirty="0"/>
              <a:t>echo "$1 is not a directory" 	#警告信息</a:t>
            </a:r>
            <a:endParaRPr altLang="zh-CN" sz="2400" dirty="0"/>
          </a:p>
          <a:p>
            <a:r>
              <a:rPr altLang="zh-CN" sz="2400" dirty="0"/>
              <a:t>exit 3 			#返回3</a:t>
            </a:r>
            <a:endParaRPr altLang="zh-CN" sz="2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
          <p:cNvSpPr>
            <a:spLocks noGrp="1"/>
          </p:cNvSpPr>
          <p:nvPr>
            <p:ph type="title"/>
          </p:nvPr>
        </p:nvSpPr>
        <p:spPr/>
        <p:txBody>
          <a:bodyPr vert="horz" wrap="square" lIns="91440" tIns="45720" rIns="91440" bIns="45720" anchor="b"/>
          <a:p>
            <a:r>
              <a:rPr lang="en-US" altLang="zh-CN" dirty="0"/>
              <a:t>sh01.sh</a:t>
            </a:r>
            <a:r>
              <a:rPr lang="zh-CN" altLang="en-US" dirty="0"/>
              <a:t>的执行</a:t>
            </a:r>
            <a:endParaRPr lang="zh-CN" altLang="en-US" dirty="0"/>
          </a:p>
        </p:txBody>
      </p:sp>
      <p:sp>
        <p:nvSpPr>
          <p:cNvPr id="105475" name="内容占位符 2"/>
          <p:cNvSpPr>
            <a:spLocks noGrp="1"/>
          </p:cNvSpPr>
          <p:nvPr>
            <p:ph idx="1"/>
          </p:nvPr>
        </p:nvSpPr>
        <p:spPr/>
        <p:txBody>
          <a:bodyPr vert="horz" wrap="square" lIns="91440" tIns="45720" rIns="91440" bIns="45720" anchor="t"/>
          <a:p>
            <a:r>
              <a:rPr lang="en-US" altLang="zh-CN" sz="2800" dirty="0">
                <a:sym typeface="+mn-ea"/>
              </a:rPr>
              <a:t>#</a:t>
            </a:r>
            <a:r>
              <a:rPr lang="zh-CN" altLang="en-US" sz="2800" dirty="0">
                <a:sym typeface="+mn-ea"/>
              </a:rPr>
              <a:t> 添加执行权</a:t>
            </a:r>
            <a:endParaRPr lang="en-US" altLang="zh-CN" sz="2800" dirty="0"/>
          </a:p>
          <a:p>
            <a:r>
              <a:rPr lang="en-US" altLang="zh-CN" sz="2800" dirty="0"/>
              <a:t>$ chmod +x sh01.sh</a:t>
            </a:r>
            <a:endParaRPr lang="en-US" altLang="zh-CN" sz="2800" dirty="0"/>
          </a:p>
          <a:p>
            <a:r>
              <a:rPr lang="en-US" altLang="zh-CN" sz="2800" dirty="0"/>
              <a:t># </a:t>
            </a:r>
            <a:r>
              <a:rPr lang="zh-CN" altLang="en-US" sz="2800" dirty="0"/>
              <a:t>执行</a:t>
            </a:r>
            <a:endParaRPr lang="en-US" altLang="zh-CN" sz="2800" dirty="0"/>
          </a:p>
          <a:p>
            <a:r>
              <a:rPr lang="en-US" altLang="zh-CN" sz="2800" dirty="0"/>
              <a:t>$ ./sh01.sh; echo $?  # </a:t>
            </a:r>
            <a:r>
              <a:rPr lang="zh-CN" altLang="en-US" sz="2800" dirty="0"/>
              <a:t>无参数执行</a:t>
            </a:r>
            <a:endParaRPr lang="en-US" altLang="zh-CN" sz="2800" dirty="0"/>
          </a:p>
          <a:p>
            <a:r>
              <a:rPr lang="en-US" altLang="zh-CN" sz="2800" dirty="0"/>
              <a:t>$ ./sh01.sh $HOME; echo $?  # </a:t>
            </a:r>
            <a:r>
              <a:rPr lang="zh-CN" altLang="en-US" sz="2800" dirty="0"/>
              <a:t>家目录为参数</a:t>
            </a:r>
            <a:endParaRPr lang="en-US" altLang="zh-CN" sz="2800" dirty="0"/>
          </a:p>
          <a:p>
            <a:r>
              <a:rPr lang="en-US" altLang="zh-CN" sz="2800" dirty="0">
                <a:sym typeface="+mn-ea"/>
              </a:rPr>
              <a:t>$ </a:t>
            </a:r>
            <a:r>
              <a:rPr lang="en-US" altLang="zh-CN" sz="2800" dirty="0"/>
              <a:t>./sh01.sh sh01.sh; echo $?  # </a:t>
            </a:r>
            <a:r>
              <a:rPr lang="zh-CN" altLang="en-US" sz="2800" dirty="0"/>
              <a:t>文件名为参数</a:t>
            </a:r>
            <a:endParaRPr lang="zh-CN" altLang="en-US" sz="2800" dirty="0"/>
          </a:p>
          <a:p>
            <a:r>
              <a:rPr lang="zh-CN" altLang="zh-CN" sz="2800" dirty="0"/>
              <a:t>说明：以下各脚本处理方法相同，不再重复。</a:t>
            </a:r>
            <a:endParaRPr lang="zh-CN" altLang="zh-CN" sz="2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
          <p:cNvSpPr>
            <a:spLocks noGrp="1"/>
          </p:cNvSpPr>
          <p:nvPr>
            <p:ph type="title"/>
          </p:nvPr>
        </p:nvSpPr>
        <p:spPr/>
        <p:txBody>
          <a:bodyPr vert="horz" wrap="square" lIns="91440" tIns="45720" rIns="91440" bIns="45720" anchor="b"/>
          <a:p>
            <a:r>
              <a:rPr lang="en-US" altLang="zh-CN" dirty="0"/>
              <a:t>2</a:t>
            </a:r>
            <a:r>
              <a:rPr lang="zh-CN" altLang="zh-CN" dirty="0"/>
              <a:t>）</a:t>
            </a:r>
            <a:r>
              <a:rPr lang="en-US" altLang="zh-CN" dirty="0"/>
              <a:t>if-then-elif-else-fi</a:t>
            </a:r>
            <a:r>
              <a:rPr lang="zh-CN" altLang="zh-CN" dirty="0"/>
              <a:t>结构</a:t>
            </a:r>
            <a:endParaRPr lang="zh-CN" altLang="en-US" dirty="0"/>
          </a:p>
        </p:txBody>
      </p:sp>
      <p:sp>
        <p:nvSpPr>
          <p:cNvPr id="106499" name="内容占位符 2"/>
          <p:cNvSpPr>
            <a:spLocks noGrp="1"/>
          </p:cNvSpPr>
          <p:nvPr>
            <p:ph idx="1"/>
          </p:nvPr>
        </p:nvSpPr>
        <p:spPr/>
        <p:txBody>
          <a:bodyPr vert="horz" wrap="square" lIns="91440" tIns="45720" rIns="91440" bIns="45720" anchor="t"/>
          <a:p>
            <a:r>
              <a:rPr lang="en-US" altLang="zh-CN" sz="2800" dirty="0"/>
              <a:t>	</a:t>
            </a:r>
            <a:r>
              <a:rPr lang="en-US" altLang="zh-CN" sz="2800" dirty="0">
                <a:solidFill>
                  <a:srgbClr val="FF0000"/>
                </a:solidFill>
              </a:rPr>
              <a:t>if</a:t>
            </a:r>
            <a:r>
              <a:rPr lang="en-US" altLang="zh-CN" sz="2800" dirty="0"/>
              <a:t> test_cmd</a:t>
            </a:r>
            <a:endParaRPr lang="zh-CN" altLang="zh-CN" sz="2800" dirty="0"/>
          </a:p>
          <a:p>
            <a:r>
              <a:rPr lang="en-US" altLang="zh-CN" sz="2800" dirty="0"/>
              <a:t>	</a:t>
            </a:r>
            <a:r>
              <a:rPr lang="en-US" altLang="zh-CN" sz="2800" dirty="0">
                <a:solidFill>
                  <a:srgbClr val="FF0000"/>
                </a:solidFill>
              </a:rPr>
              <a:t>then</a:t>
            </a:r>
            <a:endParaRPr lang="zh-CN" altLang="zh-CN" sz="2800" dirty="0"/>
          </a:p>
          <a:p>
            <a:r>
              <a:rPr lang="en-US" altLang="zh-CN" sz="2800" dirty="0"/>
              <a:t>		statements</a:t>
            </a:r>
            <a:endParaRPr lang="zh-CN" altLang="zh-CN" sz="2800" dirty="0"/>
          </a:p>
          <a:p>
            <a:r>
              <a:rPr lang="en-US" altLang="zh-CN" sz="2800" dirty="0"/>
              <a:t>	</a:t>
            </a:r>
            <a:r>
              <a:rPr lang="en-US" altLang="zh-CN" sz="2800" dirty="0">
                <a:solidFill>
                  <a:srgbClr val="FF0000"/>
                </a:solidFill>
              </a:rPr>
              <a:t>elif</a:t>
            </a:r>
            <a:r>
              <a:rPr lang="en-US" altLang="zh-CN" sz="2800" dirty="0"/>
              <a:t> test_cmd</a:t>
            </a:r>
            <a:endParaRPr lang="zh-CN" altLang="zh-CN" sz="2800" dirty="0"/>
          </a:p>
          <a:p>
            <a:r>
              <a:rPr lang="en-US" altLang="zh-CN" sz="2800" dirty="0"/>
              <a:t>	</a:t>
            </a:r>
            <a:r>
              <a:rPr lang="en-US" altLang="zh-CN" sz="2800" dirty="0">
                <a:solidFill>
                  <a:srgbClr val="FF0000"/>
                </a:solidFill>
              </a:rPr>
              <a:t>then</a:t>
            </a:r>
            <a:endParaRPr lang="zh-CN" altLang="zh-CN" sz="2800" dirty="0"/>
          </a:p>
          <a:p>
            <a:r>
              <a:rPr lang="en-US" altLang="zh-CN" sz="2800" dirty="0"/>
              <a:t>		statements</a:t>
            </a:r>
            <a:endParaRPr lang="zh-CN" altLang="zh-CN" sz="2800" dirty="0"/>
          </a:p>
          <a:p>
            <a:r>
              <a:rPr lang="en-US" altLang="zh-CN" sz="2800" dirty="0"/>
              <a:t>	</a:t>
            </a:r>
            <a:r>
              <a:rPr lang="en-US" altLang="zh-CN" sz="2800" dirty="0">
                <a:solidFill>
                  <a:srgbClr val="FF0000"/>
                </a:solidFill>
              </a:rPr>
              <a:t>fi</a:t>
            </a:r>
            <a:endParaRPr lang="en-US" altLang="zh-CN" sz="2800" dirty="0"/>
          </a:p>
          <a:p>
            <a:r>
              <a:rPr lang="zh-CN" altLang="zh-CN" sz="2800" dirty="0"/>
              <a:t>说明：</a:t>
            </a:r>
            <a:r>
              <a:rPr lang="en-US" altLang="zh-CN" sz="2800" dirty="0"/>
              <a:t>if-fi</a:t>
            </a:r>
            <a:r>
              <a:rPr lang="zh-CN" altLang="zh-CN" sz="2800" dirty="0"/>
              <a:t>结构可以嵌套多层。</a:t>
            </a:r>
            <a:endParaRPr lang="zh-CN" altLang="en-US" sz="2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
          <p:cNvSpPr>
            <a:spLocks noGrp="1"/>
          </p:cNvSpPr>
          <p:nvPr>
            <p:ph type="title"/>
          </p:nvPr>
        </p:nvSpPr>
        <p:spPr/>
        <p:txBody>
          <a:bodyPr vert="horz" wrap="square" lIns="91440" tIns="45720" rIns="91440" bIns="45720" anchor="b"/>
          <a:p>
            <a:r>
              <a:rPr lang="zh-CN" altLang="zh-CN" dirty="0"/>
              <a:t>脚本程序</a:t>
            </a:r>
            <a:r>
              <a:rPr lang="en-US" altLang="zh-CN" dirty="0"/>
              <a:t>sh02.sh</a:t>
            </a:r>
            <a:r>
              <a:rPr lang="zh-CN" altLang="en-US" dirty="0"/>
              <a:t>清单</a:t>
            </a:r>
            <a:endParaRPr lang="zh-CN" altLang="en-US" dirty="0"/>
          </a:p>
        </p:txBody>
      </p:sp>
      <p:sp>
        <p:nvSpPr>
          <p:cNvPr id="107523" name="内容占位符 2"/>
          <p:cNvSpPr>
            <a:spLocks noGrp="1"/>
          </p:cNvSpPr>
          <p:nvPr>
            <p:ph idx="1"/>
          </p:nvPr>
        </p:nvSpPr>
        <p:spPr/>
        <p:txBody>
          <a:bodyPr vert="horz" wrap="square" lIns="91440" tIns="45720" rIns="91440" bIns="45720" anchor="t"/>
          <a:p>
            <a:r>
              <a:rPr lang="en-US" altLang="zh-CN" sz="2800" dirty="0"/>
              <a:t>#!/bin/sh</a:t>
            </a:r>
            <a:endParaRPr lang="en-US" altLang="zh-CN" sz="2800" dirty="0"/>
          </a:p>
          <a:p>
            <a:r>
              <a:rPr lang="en-US" altLang="zh-CN" sz="2800" dirty="0"/>
              <a:t>if [ $# -ne 1 ]; then</a:t>
            </a:r>
            <a:endParaRPr lang="en-US" altLang="zh-CN" sz="2800" dirty="0"/>
          </a:p>
          <a:p>
            <a:r>
              <a:rPr lang="en-US" altLang="zh-CN" sz="2800" dirty="0"/>
              <a:t> 	echo -e "Usage:\n$0 dir"; exit 1</a:t>
            </a:r>
            <a:endParaRPr lang="en-US" altLang="zh-CN" sz="2800" dirty="0"/>
          </a:p>
          <a:p>
            <a:r>
              <a:rPr lang="en-US" altLang="zh-CN" sz="2800" dirty="0"/>
              <a:t>elif [ ! -e "$1" ]; then</a:t>
            </a:r>
            <a:endParaRPr lang="en-US" altLang="zh-CN" sz="2800" dirty="0"/>
          </a:p>
          <a:p>
            <a:r>
              <a:rPr lang="en-US" altLang="zh-CN" sz="2800" dirty="0"/>
              <a:t> 	echo -e "$1 doesn't exist!"; exit 2</a:t>
            </a:r>
            <a:endParaRPr lang="en-US" altLang="zh-CN" sz="2800" dirty="0"/>
          </a:p>
          <a:p>
            <a:r>
              <a:rPr lang="en-US" altLang="zh-CN" sz="2800" dirty="0"/>
              <a:t>elif [ -d "$1" ]; then ls -a $1; exit 0</a:t>
            </a:r>
            <a:endParaRPr lang="en-US" altLang="zh-CN" sz="2800" dirty="0"/>
          </a:p>
          <a:p>
            <a:r>
              <a:rPr lang="en-US" altLang="zh-CN" sz="2800" dirty="0"/>
              <a:t>else echo "Warn: $1 is not a directory";exit 3</a:t>
            </a:r>
            <a:endParaRPr lang="en-US" altLang="zh-CN" sz="2800" dirty="0"/>
          </a:p>
          <a:p>
            <a:r>
              <a:rPr lang="en-US" altLang="zh-CN" sz="2800" dirty="0"/>
              <a:t>fi</a:t>
            </a:r>
            <a:endParaRPr lang="en-US" altLang="zh-CN" sz="28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
          <p:cNvSpPr>
            <a:spLocks noGrp="1"/>
          </p:cNvSpPr>
          <p:nvPr>
            <p:ph type="title"/>
          </p:nvPr>
        </p:nvSpPr>
        <p:spPr/>
        <p:txBody>
          <a:bodyPr vert="horz" wrap="square" lIns="91440" tIns="45720" rIns="91440" bIns="45720" anchor="b"/>
          <a:p>
            <a:r>
              <a:rPr lang="en-US" altLang="zh-CN" dirty="0"/>
              <a:t>3</a:t>
            </a:r>
            <a:r>
              <a:rPr lang="zh-CN" altLang="zh-CN" dirty="0"/>
              <a:t>）</a:t>
            </a:r>
            <a:r>
              <a:rPr lang="en-US" altLang="zh-CN" dirty="0"/>
              <a:t>case</a:t>
            </a:r>
            <a:r>
              <a:rPr lang="zh-CN" altLang="zh-CN" dirty="0"/>
              <a:t>结构</a:t>
            </a:r>
            <a:endParaRPr lang="zh-CN" altLang="en-US" dirty="0"/>
          </a:p>
        </p:txBody>
      </p:sp>
      <p:sp>
        <p:nvSpPr>
          <p:cNvPr id="108547" name="内容占位符 2"/>
          <p:cNvSpPr>
            <a:spLocks noGrp="1"/>
          </p:cNvSpPr>
          <p:nvPr>
            <p:ph idx="1"/>
          </p:nvPr>
        </p:nvSpPr>
        <p:spPr/>
        <p:txBody>
          <a:bodyPr vert="horz" wrap="square" lIns="91440" tIns="45720" rIns="91440" bIns="45720" anchor="t"/>
          <a:p>
            <a:r>
              <a:rPr lang="en-US" altLang="zh-CN" sz="2400" dirty="0">
                <a:solidFill>
                  <a:srgbClr val="FF0000"/>
                </a:solidFill>
              </a:rPr>
              <a:t>case</a:t>
            </a:r>
            <a:r>
              <a:rPr lang="en-US" altLang="zh-CN" sz="2400" dirty="0"/>
              <a:t> var </a:t>
            </a:r>
            <a:r>
              <a:rPr lang="en-US" altLang="zh-CN" sz="2400" dirty="0">
                <a:solidFill>
                  <a:srgbClr val="FF0000"/>
                </a:solidFill>
              </a:rPr>
              <a:t>in</a:t>
            </a:r>
            <a:endParaRPr lang="zh-CN" altLang="zh-CN" sz="2400" dirty="0">
              <a:solidFill>
                <a:srgbClr val="FF0000"/>
              </a:solidFill>
            </a:endParaRPr>
          </a:p>
          <a:p>
            <a:r>
              <a:rPr lang="en-US" altLang="zh-CN" sz="2400" dirty="0"/>
              <a:t>val1)</a:t>
            </a:r>
            <a:endParaRPr lang="zh-CN" altLang="zh-CN" sz="2400" dirty="0"/>
          </a:p>
          <a:p>
            <a:r>
              <a:rPr lang="en-US" altLang="zh-CN" sz="2400" dirty="0"/>
              <a:t>	cmd11; </a:t>
            </a:r>
            <a:r>
              <a:rPr lang="zh-CN" altLang="zh-CN" sz="2400" dirty="0"/>
              <a:t>…</a:t>
            </a:r>
            <a:r>
              <a:rPr lang="en-US" altLang="zh-CN" sz="2400" dirty="0"/>
              <a:t>; cmd1n1</a:t>
            </a:r>
            <a:r>
              <a:rPr lang="en-US" altLang="zh-CN" sz="2400" dirty="0">
                <a:solidFill>
                  <a:srgbClr val="FF0000"/>
                </a:solidFill>
              </a:rPr>
              <a:t>;;</a:t>
            </a:r>
            <a:endParaRPr lang="zh-CN" altLang="zh-CN" sz="2400" dirty="0">
              <a:solidFill>
                <a:srgbClr val="FF0000"/>
              </a:solidFill>
            </a:endParaRPr>
          </a:p>
          <a:p>
            <a:r>
              <a:rPr lang="en-US" altLang="zh-CN" sz="2400" dirty="0"/>
              <a:t>val2)</a:t>
            </a:r>
            <a:endParaRPr lang="zh-CN" altLang="zh-CN" sz="2400" dirty="0"/>
          </a:p>
          <a:p>
            <a:r>
              <a:rPr lang="en-US" altLang="zh-CN" sz="2400" dirty="0"/>
              <a:t>	cmd21; </a:t>
            </a:r>
            <a:r>
              <a:rPr lang="zh-CN" altLang="zh-CN" sz="2400" dirty="0"/>
              <a:t>…</a:t>
            </a:r>
            <a:r>
              <a:rPr lang="en-US" altLang="zh-CN" sz="2400" dirty="0"/>
              <a:t>; cmd2n2</a:t>
            </a:r>
            <a:r>
              <a:rPr lang="en-US" altLang="zh-CN" sz="2400" dirty="0">
                <a:solidFill>
                  <a:srgbClr val="FF0000"/>
                </a:solidFill>
              </a:rPr>
              <a:t>;;</a:t>
            </a:r>
            <a:endParaRPr lang="zh-CN" altLang="zh-CN" sz="2400" dirty="0">
              <a:solidFill>
                <a:srgbClr val="FF0000"/>
              </a:solidFill>
            </a:endParaRPr>
          </a:p>
          <a:p>
            <a:r>
              <a:rPr lang="en-US" altLang="zh-CN" sz="2400" dirty="0"/>
              <a:t>	</a:t>
            </a:r>
            <a:r>
              <a:rPr lang="zh-CN" altLang="zh-CN" sz="2400" dirty="0"/>
              <a:t>… … … … … …</a:t>
            </a:r>
            <a:endParaRPr lang="zh-CN" altLang="zh-CN" sz="2400" dirty="0"/>
          </a:p>
          <a:p>
            <a:r>
              <a:rPr lang="en-US" altLang="zh-CN" sz="2400" dirty="0">
                <a:solidFill>
                  <a:srgbClr val="FF0000"/>
                </a:solidFill>
              </a:rPr>
              <a:t>*</a:t>
            </a:r>
            <a:r>
              <a:rPr lang="en-US" altLang="zh-CN" sz="2400" dirty="0"/>
              <a:t>)</a:t>
            </a:r>
            <a:endParaRPr lang="zh-CN" altLang="zh-CN" sz="2400" dirty="0"/>
          </a:p>
          <a:p>
            <a:r>
              <a:rPr lang="en-US" altLang="zh-CN" sz="2400" dirty="0"/>
              <a:t>	default_action</a:t>
            </a:r>
            <a:r>
              <a:rPr lang="en-US" altLang="zh-CN" sz="2400" dirty="0">
                <a:solidFill>
                  <a:srgbClr val="FF0000"/>
                </a:solidFill>
              </a:rPr>
              <a:t>;;</a:t>
            </a:r>
            <a:endParaRPr lang="zh-CN" altLang="zh-CN" sz="2400" dirty="0">
              <a:solidFill>
                <a:srgbClr val="FF0000"/>
              </a:solidFill>
            </a:endParaRPr>
          </a:p>
          <a:p>
            <a:r>
              <a:rPr lang="en-US" altLang="zh-CN" sz="2400" dirty="0">
                <a:solidFill>
                  <a:srgbClr val="FF0000"/>
                </a:solidFill>
              </a:rPr>
              <a:t>esac</a:t>
            </a:r>
            <a:endParaRPr lang="zh-CN" altLang="zh-CN" sz="2400" dirty="0">
              <a:solidFill>
                <a:srgbClr val="FF0000"/>
              </a:solidFill>
            </a:endParaRPr>
          </a:p>
          <a:p>
            <a:r>
              <a:rPr lang="en-US" altLang="zh-CN" sz="2400" dirty="0"/>
              <a:t> </a:t>
            </a:r>
            <a:r>
              <a:rPr lang="zh-CN" altLang="zh-CN" sz="2400" dirty="0"/>
              <a:t>注意</a:t>
            </a:r>
            <a:r>
              <a:rPr lang="en-US" altLang="zh-CN" sz="2400" dirty="0"/>
              <a:t>esac</a:t>
            </a:r>
            <a:r>
              <a:rPr lang="zh-CN" altLang="zh-CN" sz="2400" dirty="0"/>
              <a:t>为</a:t>
            </a:r>
            <a:r>
              <a:rPr lang="en-US" altLang="zh-CN" sz="2400" dirty="0"/>
              <a:t>case</a:t>
            </a:r>
            <a:r>
              <a:rPr lang="zh-CN" altLang="zh-CN" sz="2400" dirty="0"/>
              <a:t>的倒序书写。</a:t>
            </a:r>
            <a:endParaRPr lang="zh-CN" altLang="en-US" sz="2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
          <p:cNvSpPr>
            <a:spLocks noGrp="1"/>
          </p:cNvSpPr>
          <p:nvPr>
            <p:ph type="title"/>
          </p:nvPr>
        </p:nvSpPr>
        <p:spPr/>
        <p:txBody>
          <a:bodyPr vert="horz" wrap="square" lIns="91440" tIns="45720" rIns="91440" bIns="45720" anchor="b"/>
          <a:p>
            <a:r>
              <a:rPr lang="en-US" altLang="zh-CN" dirty="0"/>
              <a:t>4</a:t>
            </a:r>
            <a:r>
              <a:rPr lang="zh-CN" altLang="zh-CN" dirty="0"/>
              <a:t>）</a:t>
            </a:r>
            <a:r>
              <a:rPr lang="en-US" altLang="zh-CN" dirty="0"/>
              <a:t>while</a:t>
            </a:r>
            <a:r>
              <a:rPr lang="zh-CN" altLang="zh-CN" dirty="0"/>
              <a:t>结构</a:t>
            </a:r>
            <a:endParaRPr lang="zh-CN" altLang="en-US" dirty="0"/>
          </a:p>
        </p:txBody>
      </p:sp>
      <p:sp>
        <p:nvSpPr>
          <p:cNvPr id="109571" name="内容占位符 2"/>
          <p:cNvSpPr>
            <a:spLocks noGrp="1"/>
          </p:cNvSpPr>
          <p:nvPr>
            <p:ph idx="1"/>
          </p:nvPr>
        </p:nvSpPr>
        <p:spPr/>
        <p:txBody>
          <a:bodyPr vert="horz" wrap="square" lIns="91440" tIns="45720" rIns="91440" bIns="45720" anchor="t"/>
          <a:p>
            <a:r>
              <a:rPr lang="en-US" altLang="zh-CN" dirty="0">
                <a:solidFill>
                  <a:srgbClr val="FF0000"/>
                </a:solidFill>
              </a:rPr>
              <a:t>while</a:t>
            </a:r>
            <a:r>
              <a:rPr lang="en-US" altLang="zh-CN" dirty="0"/>
              <a:t> condition</a:t>
            </a:r>
            <a:endParaRPr lang="zh-CN" altLang="zh-CN" dirty="0"/>
          </a:p>
          <a:p>
            <a:r>
              <a:rPr lang="en-US" altLang="zh-CN" dirty="0">
                <a:solidFill>
                  <a:srgbClr val="FF0000"/>
                </a:solidFill>
              </a:rPr>
              <a:t>do</a:t>
            </a:r>
            <a:endParaRPr lang="zh-CN" altLang="zh-CN" dirty="0">
              <a:solidFill>
                <a:srgbClr val="FF0000"/>
              </a:solidFill>
            </a:endParaRPr>
          </a:p>
          <a:p>
            <a:r>
              <a:rPr lang="en-US" altLang="zh-CN" dirty="0"/>
              <a:t>	do_list		#</a:t>
            </a:r>
            <a:r>
              <a:rPr lang="zh-CN" altLang="zh-CN" dirty="0"/>
              <a:t>命令或语句系列</a:t>
            </a:r>
            <a:endParaRPr lang="zh-CN" altLang="zh-CN" dirty="0"/>
          </a:p>
          <a:p>
            <a:r>
              <a:rPr lang="en-US" altLang="zh-CN" dirty="0">
                <a:solidFill>
                  <a:srgbClr val="FF0000"/>
                </a:solidFill>
              </a:rPr>
              <a:t>done</a:t>
            </a:r>
            <a:endParaRPr lang="zh-CN" altLang="zh-CN" dirty="0">
              <a:solidFill>
                <a:srgbClr val="FF0000"/>
              </a:solidFill>
            </a:endParaRPr>
          </a:p>
          <a:p>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
          <p:cNvSpPr>
            <a:spLocks noGrp="1"/>
          </p:cNvSpPr>
          <p:nvPr>
            <p:ph type="title"/>
          </p:nvPr>
        </p:nvSpPr>
        <p:spPr/>
        <p:txBody>
          <a:bodyPr vert="horz" wrap="square" lIns="91440" tIns="45720" rIns="91440" bIns="45720" anchor="b"/>
          <a:p>
            <a:r>
              <a:rPr lang="en-US" altLang="zh-CN" dirty="0"/>
              <a:t>while</a:t>
            </a:r>
            <a:r>
              <a:rPr lang="zh-CN" altLang="zh-CN" dirty="0"/>
              <a:t>和</a:t>
            </a:r>
            <a:r>
              <a:rPr lang="en-US" altLang="zh-CN" dirty="0"/>
              <a:t>case</a:t>
            </a:r>
            <a:r>
              <a:rPr lang="zh-CN" altLang="zh-CN" dirty="0"/>
              <a:t>结构示例</a:t>
            </a:r>
            <a:endParaRPr lang="zh-CN" altLang="en-US" dirty="0"/>
          </a:p>
        </p:txBody>
      </p:sp>
      <p:sp>
        <p:nvSpPr>
          <p:cNvPr id="110595" name="内容占位符 2"/>
          <p:cNvSpPr>
            <a:spLocks noGrp="1"/>
          </p:cNvSpPr>
          <p:nvPr>
            <p:ph idx="1"/>
          </p:nvPr>
        </p:nvSpPr>
        <p:spPr>
          <a:xfrm>
            <a:off x="845820" y="2018030"/>
            <a:ext cx="8109585" cy="4114800"/>
          </a:xfrm>
        </p:spPr>
        <p:txBody>
          <a:bodyPr vert="horz" wrap="square" lIns="91440" tIns="45720" rIns="91440" bIns="45720" anchor="t"/>
          <a:p>
            <a:r>
              <a:rPr altLang="zh-CN" sz="2800" dirty="0"/>
              <a:t>设计一个菜单程序，循环接收键盘输入，根据所输入的键来执行不同的功能，直到接收到0、q或Q键退出。要求捕获信号2。</a:t>
            </a:r>
            <a:endParaRPr altLang="zh-CN" sz="2800" dirty="0"/>
          </a:p>
          <a:p>
            <a:r>
              <a:rPr altLang="zh-CN" sz="2800" dirty="0"/>
              <a:t>为了简化设计又能说明问题，这里提供3个功能：func1、func2和Quit。实现func 1和func 2的功能键分别“1”和“2”，对应函数分别为func1()和func2()；用于退出的功能键为“0”、“q”或“Q”。</a:t>
            </a:r>
            <a:endParaRPr altLang="zh-CN" sz="2800" dirty="0"/>
          </a:p>
        </p:txBody>
      </p:sp>
    </p:spTree>
  </p:cSld>
  <p:clrMapOvr>
    <a:masterClrMapping/>
  </p:clrMapOvr>
</p:sld>
</file>

<file path=ppt/tags/tag1.xml><?xml version="1.0" encoding="utf-8"?>
<p:tagLst xmlns:p="http://schemas.openxmlformats.org/presentationml/2006/main">
  <p:tag name="KSO_WM_UNIT_TABLE_BEAUTIFY" val="smartTable{35d69b20-da9a-457b-a3e8-b59498017ff9}"/>
</p:tagLst>
</file>

<file path=ppt/tags/tag10.xml><?xml version="1.0" encoding="utf-8"?>
<p:tagLst xmlns:p="http://schemas.openxmlformats.org/presentationml/2006/main">
  <p:tag name="KSO_WM_UNIT_TABLE_BEAUTIFY" val="smartTable{99c12681-fffe-4413-9dff-e95d460f4ea6}"/>
</p:tagLst>
</file>

<file path=ppt/tags/tag11.xml><?xml version="1.0" encoding="utf-8"?>
<p:tagLst xmlns:p="http://schemas.openxmlformats.org/presentationml/2006/main">
  <p:tag name="KSO_WM_UNIT_TABLE_BEAUTIFY" val="smartTable{c292f130-31f3-4369-96f3-dc0cccec8332}"/>
</p:tagLst>
</file>

<file path=ppt/tags/tag12.xml><?xml version="1.0" encoding="utf-8"?>
<p:tagLst xmlns:p="http://schemas.openxmlformats.org/presentationml/2006/main">
  <p:tag name="KSO_WM_UNIT_TABLE_BEAUTIFY" val="smartTable{a57416e7-841a-4578-93b2-e0ba5a8ab439}"/>
</p:tagLst>
</file>

<file path=ppt/tags/tag13.xml><?xml version="1.0" encoding="utf-8"?>
<p:tagLst xmlns:p="http://schemas.openxmlformats.org/presentationml/2006/main">
  <p:tag name="KSO_WM_UNIT_TABLE_BEAUTIFY" val="smartTable{fe8ad606-3349-4ebd-bca3-5aee2525761a}"/>
</p:tagLst>
</file>

<file path=ppt/tags/tag14.xml><?xml version="1.0" encoding="utf-8"?>
<p:tagLst xmlns:p="http://schemas.openxmlformats.org/presentationml/2006/main">
  <p:tag name="KSO_WM_UNIT_TABLE_BEAUTIFY" val="smartTable{2e4c71a3-6000-4f64-a2e8-f78f0e0e0118}"/>
</p:tagLst>
</file>

<file path=ppt/tags/tag15.xml><?xml version="1.0" encoding="utf-8"?>
<p:tagLst xmlns:p="http://schemas.openxmlformats.org/presentationml/2006/main">
  <p:tag name="KSO_WM_UNIT_TABLE_BEAUTIFY" val="smartTable{dab796e0-6d95-477a-ae09-5fe3e6650593}"/>
  <p:tag name="TABLE_ENDDRAG_ORIGIN_RECT" val="617*323"/>
  <p:tag name="TABLE_ENDDRAG_RECT" val="65*159*617*323"/>
</p:tagLst>
</file>

<file path=ppt/tags/tag2.xml><?xml version="1.0" encoding="utf-8"?>
<p:tagLst xmlns:p="http://schemas.openxmlformats.org/presentationml/2006/main">
  <p:tag name="KSO_WM_UNIT_TABLE_BEAUTIFY" val="smartTable{1d52ddf1-f0d6-4384-8cc9-125df7685cad}"/>
</p:tagLst>
</file>

<file path=ppt/tags/tag3.xml><?xml version="1.0" encoding="utf-8"?>
<p:tagLst xmlns:p="http://schemas.openxmlformats.org/presentationml/2006/main">
  <p:tag name="KSO_WM_UNIT_TABLE_BEAUTIFY" val="smartTable{d784b10b-bff4-45ee-985a-ca517a6f0007}"/>
</p:tagLst>
</file>

<file path=ppt/tags/tag4.xml><?xml version="1.0" encoding="utf-8"?>
<p:tagLst xmlns:p="http://schemas.openxmlformats.org/presentationml/2006/main">
  <p:tag name="KSO_WM_UNIT_TABLE_BEAUTIFY" val="smartTable{c11bea67-3ad9-4bb7-b99d-bc56c4b89f87}"/>
</p:tagLst>
</file>

<file path=ppt/tags/tag5.xml><?xml version="1.0" encoding="utf-8"?>
<p:tagLst xmlns:p="http://schemas.openxmlformats.org/presentationml/2006/main">
  <p:tag name="KSO_WM_UNIT_TABLE_BEAUTIFY" val="smartTable{7ca25d45-8df2-444e-a735-742db122f0d3}"/>
</p:tagLst>
</file>

<file path=ppt/tags/tag6.xml><?xml version="1.0" encoding="utf-8"?>
<p:tagLst xmlns:p="http://schemas.openxmlformats.org/presentationml/2006/main">
  <p:tag name="KSO_WM_UNIT_TABLE_BEAUTIFY" val="smartTable{5164635d-5da0-4535-8450-376a88600f0b}"/>
</p:tagLst>
</file>

<file path=ppt/tags/tag7.xml><?xml version="1.0" encoding="utf-8"?>
<p:tagLst xmlns:p="http://schemas.openxmlformats.org/presentationml/2006/main">
  <p:tag name="KSO_WM_UNIT_TABLE_BEAUTIFY" val="smartTable{e7f47f09-f2dc-4a9d-8402-0b0f2764dda4}"/>
</p:tagLst>
</file>

<file path=ppt/tags/tag8.xml><?xml version="1.0" encoding="utf-8"?>
<p:tagLst xmlns:p="http://schemas.openxmlformats.org/presentationml/2006/main">
  <p:tag name="KSO_WM_UNIT_TABLE_BEAUTIFY" val="smartTable{b0c3b324-3099-4472-ab4e-823fbf561b24}"/>
</p:tagLst>
</file>

<file path=ppt/tags/tag9.xml><?xml version="1.0" encoding="utf-8"?>
<p:tagLst xmlns:p="http://schemas.openxmlformats.org/presentationml/2006/main">
  <p:tag name="KSO_WM_UNIT_TABLE_BEAUTIFY" val="smartTable{e9f209f4-72e6-41c6-acb9-16eb7a863517}"/>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36927</Words>
  <Application>WPS 演示</Application>
  <PresentationFormat>全屏显示(4:3)</PresentationFormat>
  <Paragraphs>2477</Paragraphs>
  <Slides>185</Slides>
  <Notes>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185</vt:i4>
      </vt:variant>
    </vt:vector>
  </HeadingPairs>
  <TitlesOfParts>
    <vt:vector size="198" baseType="lpstr">
      <vt:lpstr>Arial</vt:lpstr>
      <vt:lpstr>宋体</vt:lpstr>
      <vt:lpstr>Wingdings</vt:lpstr>
      <vt:lpstr>Tahoma</vt:lpstr>
      <vt:lpstr>Times New Roman</vt:lpstr>
      <vt:lpstr>Times New Roman</vt:lpstr>
      <vt:lpstr>微软雅黑</vt:lpstr>
      <vt:lpstr>Arial Unicode MS</vt:lpstr>
      <vt:lpstr>Calibri</vt:lpstr>
      <vt:lpstr>黑体</vt:lpstr>
      <vt:lpstr>Blends</vt:lpstr>
      <vt:lpstr>1_Blends</vt:lpstr>
      <vt:lpstr>2_Blends</vt:lpstr>
      <vt:lpstr>第11章  bshell编程</vt:lpstr>
      <vt:lpstr>11.1  正则表达式</vt:lpstr>
      <vt:lpstr>有三种形式的正则表达式：</vt:lpstr>
      <vt:lpstr>正则表达式包含的内容</vt:lpstr>
      <vt:lpstr>11.1.1  字符集</vt:lpstr>
      <vt:lpstr>1．元字符</vt:lpstr>
      <vt:lpstr>1．元字符（续）</vt:lpstr>
      <vt:lpstr>1．元字符（续）</vt:lpstr>
      <vt:lpstr>2．类字符</vt:lpstr>
      <vt:lpstr>3．BRE使用的字符集</vt:lpstr>
      <vt:lpstr>4．ERE匹配字符集</vt:lpstr>
      <vt:lpstr>11.1.2  shell正则表达式</vt:lpstr>
      <vt:lpstr>用于shell表达式元字符</vt:lpstr>
      <vt:lpstr>11.2  流编辑（sed）</vt:lpstr>
      <vt:lpstr>11.2.2  参数与说明</vt:lpstr>
      <vt:lpstr>11.2.3  脚本命令</vt:lpstr>
      <vt:lpstr>2．sed脚本中的部分命令</vt:lpstr>
      <vt:lpstr>2．sed脚本中的部分命令（续）</vt:lpstr>
      <vt:lpstr>11.2.4  sed示例</vt:lpstr>
      <vt:lpstr>11.2.4  sed示例（续）</vt:lpstr>
      <vt:lpstr>11.2.4  sed示例（续）</vt:lpstr>
      <vt:lpstr>11.2.4  sed示例（续）</vt:lpstr>
      <vt:lpstr>sed脚本文件及执行</vt:lpstr>
      <vt:lpstr>11.3  模式搜索与处理（awk）</vt:lpstr>
      <vt:lpstr>11.3.2  参数说明</vt:lpstr>
      <vt:lpstr>11.3.3  记录和域</vt:lpstr>
      <vt:lpstr>11.3.4  变量</vt:lpstr>
      <vt:lpstr>1．内部变量</vt:lpstr>
      <vt:lpstr>2．用户自定义变量</vt:lpstr>
      <vt:lpstr>3．域变量</vt:lpstr>
      <vt:lpstr>11.3.5  操作符</vt:lpstr>
      <vt:lpstr>11.3.6  控制语句</vt:lpstr>
      <vt:lpstr>11.3.6  控制语句</vt:lpstr>
      <vt:lpstr>2．语句块</vt:lpstr>
      <vt:lpstr>BEGIN和END块</vt:lpstr>
      <vt:lpstr>11.3.7  常用函数</vt:lpstr>
      <vt:lpstr>11.3.7  常用函数（续）</vt:lpstr>
      <vt:lpstr>11.3.8  awk程序的执行</vt:lpstr>
      <vt:lpstr>awk对脚本程序处理的过程</vt:lpstr>
      <vt:lpstr>11.3.9  awk示例</vt:lpstr>
      <vt:lpstr>11.3.9  awk示例（续）</vt:lpstr>
      <vt:lpstr>11.3.9  awk示例（续）</vt:lpstr>
      <vt:lpstr>awk脚本文件及执行</vt:lpstr>
      <vt:lpstr>11.4  Bourne shell及其编程</vt:lpstr>
      <vt:lpstr>11.4.1  特殊字符</vt:lpstr>
      <vt:lpstr>11.4.1  特殊字符</vt:lpstr>
      <vt:lpstr>11.4.2  变量与参数</vt:lpstr>
      <vt:lpstr>1．位置参数</vt:lpstr>
      <vt:lpstr>1．位置参数</vt:lpstr>
      <vt:lpstr>2．特殊变量</vt:lpstr>
      <vt:lpstr>3．变量的条件替换</vt:lpstr>
      <vt:lpstr>11.4.3  shell的状态</vt:lpstr>
      <vt:lpstr>2．set与shell状态</vt:lpstr>
      <vt:lpstr>set的部分常用参数</vt:lpstr>
      <vt:lpstr>11.4.4  shell的调用与变量传递</vt:lpstr>
      <vt:lpstr>1．调用shell程序</vt:lpstr>
      <vt:lpstr>2．向子shell程序传递变量</vt:lpstr>
      <vt:lpstr>11.4.5  shell程序设计</vt:lpstr>
      <vt:lpstr>2．bashell的常用命令</vt:lpstr>
      <vt:lpstr>2．bashell的常用命令（续）</vt:lpstr>
      <vt:lpstr>2．bashell的常用命令（续）</vt:lpstr>
      <vt:lpstr>（17）dirname, basename</vt:lpstr>
      <vt:lpstr>（18）expr：用于对表达式进行运算</vt:lpstr>
      <vt:lpstr>expr命令的运算符</vt:lpstr>
      <vt:lpstr>expr命令的运算符</vt:lpstr>
      <vt:lpstr>expr示例</vt:lpstr>
      <vt:lpstr>expr示例</vt:lpstr>
      <vt:lpstr>（19）eval [arg …]</vt:lpstr>
      <vt:lpstr>（20）exec</vt:lpstr>
      <vt:lpstr>（21）shift</vt:lpstr>
      <vt:lpstr>（22）test</vt:lpstr>
      <vt:lpstr>字符串间关系测试</vt:lpstr>
      <vt:lpstr>两整数间的比较运算符</vt:lpstr>
      <vt:lpstr>有关文件属性的测试</vt:lpstr>
      <vt:lpstr>复合条件测试</vt:lpstr>
      <vt:lpstr>test示例</vt:lpstr>
      <vt:lpstr>（23）[ ]：test的另一种形式</vt:lpstr>
      <vt:lpstr>3．bash的其他扩展</vt:lpstr>
      <vt:lpstr>3．bash的其他扩展</vt:lpstr>
      <vt:lpstr>2）“{ }”扩展与路径名扩展</vt:lpstr>
      <vt:lpstr>3）$'str'和$"str"与字符串扩展</vt:lpstr>
      <vt:lpstr>4）“(( ))”和“[[ ]]”</vt:lpstr>
      <vt:lpstr>5）$((expression))</vt:lpstr>
      <vt:lpstr>6）$(cmds)</vt:lpstr>
      <vt:lpstr>7）进程替换</vt:lpstr>
      <vt:lpstr>4．函数</vt:lpstr>
      <vt:lpstr>函数定义及调用 </vt:lpstr>
      <vt:lpstr>函数示例</vt:lpstr>
      <vt:lpstr>5．控制结构</vt:lpstr>
      <vt:lpstr>1）if-then-fi结构</vt:lpstr>
      <vt:lpstr>if-then-fi结构示例</vt:lpstr>
      <vt:lpstr>脚本程序sh01.sh清单</vt:lpstr>
      <vt:lpstr>脚本程序sh01.sh清单</vt:lpstr>
      <vt:lpstr>sh01.sh的执行</vt:lpstr>
      <vt:lpstr>2）if-then-elif-else-fi结构</vt:lpstr>
      <vt:lpstr>脚本程序sh02.sh清单</vt:lpstr>
      <vt:lpstr>3）case结构</vt:lpstr>
      <vt:lpstr>4）while结构</vt:lpstr>
      <vt:lpstr>while和case结构示例</vt:lpstr>
      <vt:lpstr>sh03.sh脚本程序清单</vt:lpstr>
      <vt:lpstr>sh03.sh脚本程序清单</vt:lpstr>
      <vt:lpstr>sh03.sh脚本程序清单</vt:lpstr>
      <vt:lpstr>5）until结构</vt:lpstr>
      <vt:lpstr>脚本程序sh04.sh清单</vt:lpstr>
      <vt:lpstr>6）for结构</vt:lpstr>
      <vt:lpstr>脚本程序sh05.sh清单</vt:lpstr>
      <vt:lpstr>7）break [n]和continue [n]</vt:lpstr>
      <vt:lpstr>脚本程序sh07.sh清单</vt:lpstr>
      <vt:lpstr>8）使用与或结构有条件执行命令</vt:lpstr>
      <vt:lpstr>8）使用与或结构有条件执行命令</vt:lpstr>
      <vt:lpstr>9）命令分组</vt:lpstr>
      <vt:lpstr>命令分组示例程序sh07.sh清单</vt:lpstr>
      <vt:lpstr>10）递归</vt:lpstr>
      <vt:lpstr>脚本程序sh08.sh清单 递归列目录的一种方法</vt:lpstr>
      <vt:lpstr>6．shell编程综合示例</vt:lpstr>
      <vt:lpstr>sh09.sh清单</vt:lpstr>
      <vt:lpstr>sh09.sh清单（续）</vt:lpstr>
      <vt:lpstr>sh09.sh的执行</vt:lpstr>
      <vt:lpstr>示例2  为chroot做准备</vt:lpstr>
      <vt:lpstr>sh10.sh清单</vt:lpstr>
      <vt:lpstr>sh10.sh清单（续）</vt:lpstr>
      <vt:lpstr>sh10.sh清单（续）</vt:lpstr>
      <vt:lpstr>sh10.sh的使用</vt:lpstr>
      <vt:lpstr>（3）示例3 </vt:lpstr>
      <vt:lpstr>sh11.sh代码清单</vt:lpstr>
      <vt:lpstr>sh11.sh脚本程序的关键部分</vt:lpstr>
      <vt:lpstr>11.4.6  命令行参数与选项的处理</vt:lpstr>
      <vt:lpstr>2．getopt命令</vt:lpstr>
      <vt:lpstr>1．选项与参数</vt:lpstr>
      <vt:lpstr>2．getopt命令</vt:lpstr>
      <vt:lpstr>选项字符串optstr的构成</vt:lpstr>
      <vt:lpstr>示例及输出</vt:lpstr>
      <vt:lpstr>getopt及getopts说明</vt:lpstr>
      <vt:lpstr>示例</vt:lpstr>
      <vt:lpstr>sh12.sh清单</vt:lpstr>
      <vt:lpstr>sh12.sh清单（续）</vt:lpstr>
      <vt:lpstr>sh12.sh清单（续）</vt:lpstr>
      <vt:lpstr>sh12.sh说明</vt:lpstr>
      <vt:lpstr>sh12.sh的执行</vt:lpstr>
      <vt:lpstr>3．getopts方式</vt:lpstr>
      <vt:lpstr>sh13.sh程序清单</vt:lpstr>
      <vt:lpstr>sh13.sh程序清单（续）</vt:lpstr>
      <vt:lpstr>sh13.sh的执行及说明</vt:lpstr>
      <vt:lpstr>4．命令行参数综合处理示例</vt:lpstr>
      <vt:lpstr>sh14.sh清单</vt:lpstr>
      <vt:lpstr>sh14.sh清单（续）</vt:lpstr>
      <vt:lpstr>sh14.sh清单（续）</vt:lpstr>
      <vt:lpstr>sh14.sh清单（续）</vt:lpstr>
      <vt:lpstr>sh13.sh执行</vt:lpstr>
      <vt:lpstr>11.4.7  shell程序调试</vt:lpstr>
      <vt:lpstr>shell程序调试示例</vt:lpstr>
      <vt:lpstr>sh15.sh或sh16.sh代码</vt:lpstr>
      <vt:lpstr>sh15.sh和sh16.sh执行</vt:lpstr>
      <vt:lpstr>“sh15.sh yy”的输出</vt:lpstr>
      <vt:lpstr>“sh16.sh yy”的输出</vt:lpstr>
      <vt:lpstr>11.4.8  shell脚本程序格式</vt:lpstr>
      <vt:lpstr>shell编写注意事项</vt:lpstr>
      <vt:lpstr>1．注释与注释行</vt:lpstr>
      <vt:lpstr>2．第一行</vt:lpstr>
      <vt:lpstr>常见的脚本首行</vt:lpstr>
      <vt:lpstr>3．继续行</vt:lpstr>
      <vt:lpstr>4．分号</vt:lpstr>
      <vt:lpstr>5．白空格与行缩进</vt:lpstr>
      <vt:lpstr>6．白空格与运算符</vt:lpstr>
      <vt:lpstr>7．I/O重定向与/dev/null</vt:lpstr>
      <vt:lpstr>8．临时文件的使用</vt:lpstr>
      <vt:lpstr>mktemp</vt:lpstr>
      <vt:lpstr>程序结束与临时文件删除</vt:lpstr>
      <vt:lpstr>9．非法字符及处理</vt:lpstr>
      <vt:lpstr>非法字符示例</vt:lpstr>
      <vt:lpstr>非法字符示例（续）</vt:lpstr>
      <vt:lpstr>删除字符^M的办法</vt:lpstr>
      <vt:lpstr>关于shell脚本的最后说明</vt:lpstr>
      <vt:lpstr>习题11</vt:lpstr>
      <vt:lpstr>2．填空题</vt:lpstr>
      <vt:lpstr>3．综合题</vt:lpstr>
      <vt:lpstr>3．综合题</vt:lpstr>
      <vt:lpstr>3．综合题</vt:lpstr>
      <vt:lpstr>实验11</vt:lpstr>
      <vt:lpstr>习题11</vt:lpstr>
      <vt:lpstr>2．填空题</vt:lpstr>
      <vt:lpstr>3．综合题</vt:lpstr>
      <vt:lpstr>3．综合题</vt:lpstr>
      <vt:lpstr>3．综合题</vt:lpstr>
      <vt:lpstr>实验11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bshell编程</dc:title>
  <dc:creator/>
  <cp:lastModifiedBy>Administrator</cp:lastModifiedBy>
  <cp:revision>32</cp:revision>
  <dcterms:created xsi:type="dcterms:W3CDTF">2018-02-18T01:48:00Z</dcterms:created>
  <dcterms:modified xsi:type="dcterms:W3CDTF">2020-11-19T00:23:07Z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