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3"/>
    <p:sldId id="257" r:id="rId4"/>
    <p:sldId id="258" r:id="rId5"/>
    <p:sldId id="259" r:id="rId6"/>
    <p:sldId id="260" r:id="rId7"/>
    <p:sldId id="261" r:id="rId8"/>
    <p:sldId id="263" r:id="rId9"/>
    <p:sldId id="264" r:id="rId10"/>
    <p:sldId id="265" r:id="rId11"/>
    <p:sldId id="346" r:id="rId12"/>
    <p:sldId id="266" r:id="rId13"/>
    <p:sldId id="267" r:id="rId14"/>
    <p:sldId id="268" r:id="rId15"/>
    <p:sldId id="347" r:id="rId16"/>
    <p:sldId id="269" r:id="rId17"/>
    <p:sldId id="348" r:id="rId18"/>
    <p:sldId id="453" r:id="rId19"/>
    <p:sldId id="472" r:id="rId20"/>
    <p:sldId id="455" r:id="rId21"/>
    <p:sldId id="456" r:id="rId22"/>
    <p:sldId id="457" r:id="rId23"/>
    <p:sldId id="458" r:id="rId24"/>
    <p:sldId id="275" r:id="rId25"/>
    <p:sldId id="459" r:id="rId26"/>
    <p:sldId id="460" r:id="rId27"/>
    <p:sldId id="353" r:id="rId28"/>
    <p:sldId id="666" r:id="rId29"/>
    <p:sldId id="462" r:id="rId30"/>
    <p:sldId id="463" r:id="rId31"/>
    <p:sldId id="464" r:id="rId32"/>
    <p:sldId id="465" r:id="rId33"/>
    <p:sldId id="466" r:id="rId34"/>
    <p:sldId id="467" r:id="rId35"/>
    <p:sldId id="280" r:id="rId36"/>
    <p:sldId id="281" r:id="rId37"/>
    <p:sldId id="468" r:id="rId39"/>
    <p:sldId id="469" r:id="rId40"/>
    <p:sldId id="470" r:id="rId41"/>
    <p:sldId id="573" r:id="rId42"/>
    <p:sldId id="359" r:id="rId43"/>
    <p:sldId id="284" r:id="rId44"/>
    <p:sldId id="574" r:id="rId45"/>
    <p:sldId id="575" r:id="rId46"/>
    <p:sldId id="576" r:id="rId47"/>
    <p:sldId id="577" r:id="rId48"/>
    <p:sldId id="578" r:id="rId49"/>
    <p:sldId id="787" r:id="rId50"/>
    <p:sldId id="788" r:id="rId51"/>
    <p:sldId id="361" r:id="rId52"/>
    <p:sldId id="789" r:id="rId53"/>
    <p:sldId id="581" r:id="rId54"/>
    <p:sldId id="582" r:id="rId55"/>
    <p:sldId id="583" r:id="rId56"/>
    <p:sldId id="584" r:id="rId57"/>
    <p:sldId id="585" r:id="rId58"/>
    <p:sldId id="586" r:id="rId59"/>
    <p:sldId id="587" r:id="rId60"/>
    <p:sldId id="588" r:id="rId61"/>
    <p:sldId id="297" r:id="rId62"/>
    <p:sldId id="298" r:id="rId63"/>
    <p:sldId id="590" r:id="rId64"/>
    <p:sldId id="299" r:id="rId65"/>
    <p:sldId id="589" r:id="rId66"/>
    <p:sldId id="654" r:id="rId67"/>
    <p:sldId id="656" r:id="rId68"/>
    <p:sldId id="363" r:id="rId69"/>
    <p:sldId id="657" r:id="rId70"/>
    <p:sldId id="658" r:id="rId71"/>
    <p:sldId id="659" r:id="rId72"/>
    <p:sldId id="660" r:id="rId73"/>
    <p:sldId id="664" r:id="rId74"/>
    <p:sldId id="661" r:id="rId75"/>
    <p:sldId id="662" r:id="rId76"/>
    <p:sldId id="665" r:id="rId77"/>
    <p:sldId id="663" r:id="rId78"/>
    <p:sldId id="310" r:id="rId79"/>
    <p:sldId id="667" r:id="rId80"/>
    <p:sldId id="366" r:id="rId81"/>
    <p:sldId id="668" r:id="rId82"/>
    <p:sldId id="313" r:id="rId83"/>
    <p:sldId id="314" r:id="rId84"/>
    <p:sldId id="669" r:id="rId85"/>
    <p:sldId id="670" r:id="rId86"/>
    <p:sldId id="671" r:id="rId87"/>
    <p:sldId id="672" r:id="rId88"/>
    <p:sldId id="673" r:id="rId89"/>
    <p:sldId id="674" r:id="rId90"/>
    <p:sldId id="675" r:id="rId91"/>
    <p:sldId id="676" r:id="rId92"/>
    <p:sldId id="677" r:id="rId93"/>
    <p:sldId id="678" r:id="rId94"/>
    <p:sldId id="320" r:id="rId95"/>
    <p:sldId id="679" r:id="rId96"/>
    <p:sldId id="680" r:id="rId97"/>
    <p:sldId id="681" r:id="rId98"/>
    <p:sldId id="323" r:id="rId99"/>
    <p:sldId id="369" r:id="rId100"/>
    <p:sldId id="324" r:id="rId101"/>
    <p:sldId id="371" r:id="rId102"/>
    <p:sldId id="370" r:id="rId103"/>
    <p:sldId id="325" r:id="rId104"/>
    <p:sldId id="682" r:id="rId105"/>
    <p:sldId id="683" r:id="rId106"/>
    <p:sldId id="684" r:id="rId107"/>
    <p:sldId id="685" r:id="rId108"/>
    <p:sldId id="330" r:id="rId109"/>
    <p:sldId id="331" r:id="rId110"/>
    <p:sldId id="686" r:id="rId111"/>
    <p:sldId id="333" r:id="rId112"/>
    <p:sldId id="765" r:id="rId113"/>
    <p:sldId id="375" r:id="rId114"/>
    <p:sldId id="334" r:id="rId115"/>
    <p:sldId id="335" r:id="rId116"/>
    <p:sldId id="687" r:id="rId117"/>
    <p:sldId id="336" r:id="rId118"/>
    <p:sldId id="337" r:id="rId119"/>
    <p:sldId id="688" r:id="rId120"/>
    <p:sldId id="689" r:id="rId121"/>
    <p:sldId id="690" r:id="rId122"/>
    <p:sldId id="691" r:id="rId123"/>
    <p:sldId id="692" r:id="rId124"/>
    <p:sldId id="693" r:id="rId125"/>
    <p:sldId id="694" r:id="rId126"/>
    <p:sldId id="343" r:id="rId127"/>
    <p:sldId id="450" r:id="rId128"/>
    <p:sldId id="695" r:id="rId129"/>
    <p:sldId id="345" r:id="rId130"/>
    <p:sldId id="783" r:id="rId131"/>
    <p:sldId id="784" r:id="rId132"/>
    <p:sldId id="785" r:id="rId133"/>
    <p:sldId id="786" r:id="rId13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4" d="100"/>
          <a:sy n="84" d="100"/>
        </p:scale>
        <p:origin x="-1554" y="-4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buFontTx/>
              <a:buNone/>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buFontTx/>
              <a:buNone/>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vert="horz" wrap="square" lIns="91440" tIns="45720" rIns="91440" bIns="45720" anchor="t"/>
          <a:p>
            <a:pPr lvl="0"/>
            <a:r>
              <a:rPr lang="zh-CN" altLang="en-US" dirty="0"/>
              <a:t>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0" hangingPunct="0">
              <a:buFontTx/>
              <a:buNone/>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Tahom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p:txBody>
          <a:bodyPr wrap="square" lIns="91440" tIns="45720" rIns="91440" bIns="45720" anchor="t"/>
          <a:p>
            <a:pPr lvl="0"/>
            <a:endParaRPr lang="zh-CN" altLang="en-US" dirty="0">
              <a:ea typeface="等线" pitchFamily="2" charset="-122"/>
            </a:endParaRPr>
          </a:p>
        </p:txBody>
      </p:sp>
      <p:sp>
        <p:nvSpPr>
          <p:cNvPr id="3789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1150938" y="214313"/>
            <a:ext cx="5700712"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1182688" y="201771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pic>
        <p:nvPicPr>
          <p:cNvPr id="1035" name="Picture 16" descr="long2"/>
          <p:cNvPicPr>
            <a:picLocks noChangeAspect="1"/>
          </p:cNvPicPr>
          <p:nvPr userDrawn="1"/>
        </p:nvPicPr>
        <p:blipFill>
          <a:blip r:embed="rId12"/>
          <a:stretch>
            <a:fillRect/>
          </a:stretch>
        </p:blipFill>
        <p:spPr>
          <a:xfrm>
            <a:off x="6516688" y="6351588"/>
            <a:ext cx="2663825" cy="533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9"/>
          <p:cNvSpPr>
            <a:spLocks noGrp="1"/>
          </p:cNvSpPr>
          <p:nvPr>
            <p:ph type="title"/>
          </p:nvPr>
        </p:nvSpPr>
        <p:spPr/>
        <p:txBody>
          <a:bodyPr vert="horz" wrap="square" lIns="91440" tIns="45720" rIns="91440" bIns="45720" anchor="b"/>
          <a:p>
            <a:pPr eaLnBrk="1" hangingPunct="1">
              <a:lnSpc>
                <a:spcPct val="300000"/>
              </a:lnSpc>
              <a:spcBef>
                <a:spcPts val="2400"/>
              </a:spcBef>
            </a:pPr>
            <a:r>
              <a:rPr lang="zh-CN" altLang="en-US" b="1" dirty="0">
                <a:latin typeface="Times New Roman" panose="02020603050405020304" pitchFamily="18" charset="0"/>
                <a:ea typeface="幼圆" pitchFamily="49" charset="-122"/>
              </a:rPr>
              <a:t>第</a:t>
            </a:r>
            <a:r>
              <a:rPr lang="en-US" altLang="zh-CN" b="1" dirty="0">
                <a:latin typeface="Times New Roman" panose="02020603050405020304" pitchFamily="18" charset="0"/>
                <a:ea typeface="幼圆" pitchFamily="49" charset="-122"/>
              </a:rPr>
              <a:t>12</a:t>
            </a:r>
            <a:r>
              <a:rPr lang="zh-CN" altLang="en-US" b="1" dirty="0">
                <a:latin typeface="Times New Roman" panose="02020603050405020304" pitchFamily="18" charset="0"/>
                <a:ea typeface="幼圆" pitchFamily="49" charset="-122"/>
              </a:rPr>
              <a:t>章  </a:t>
            </a:r>
            <a:r>
              <a:rPr lang="en-US" altLang="zh-CN" b="1" dirty="0">
                <a:latin typeface="Times New Roman" panose="02020603050405020304" pitchFamily="18" charset="0"/>
                <a:ea typeface="幼圆" pitchFamily="49" charset="-122"/>
              </a:rPr>
              <a:t>C/C++</a:t>
            </a:r>
            <a:r>
              <a:rPr lang="zh-CN" altLang="en-US" b="1" dirty="0">
                <a:latin typeface="Times New Roman" panose="02020603050405020304" pitchFamily="18" charset="0"/>
                <a:ea typeface="幼圆" pitchFamily="49" charset="-122"/>
              </a:rPr>
              <a:t>及其他编程环境</a:t>
            </a:r>
            <a:endParaRPr lang="zh-CN" altLang="en-US" sz="4000" dirty="0">
              <a:ea typeface="幼圆" pitchFamily="49" charset="-122"/>
            </a:endParaRPr>
          </a:p>
        </p:txBody>
      </p:sp>
      <p:sp>
        <p:nvSpPr>
          <p:cNvPr id="3074" name="Rectangle 10"/>
          <p:cNvSpPr>
            <a:spLocks noGrp="1"/>
          </p:cNvSpPr>
          <p:nvPr>
            <p:ph idx="1"/>
          </p:nvPr>
        </p:nvSpPr>
        <p:spPr>
          <a:xfrm>
            <a:off x="611188" y="1731963"/>
            <a:ext cx="7772400" cy="4752975"/>
          </a:xfrm>
        </p:spPr>
        <p:txBody>
          <a:bodyPr vert="horz" wrap="square" lIns="91440" tIns="45720" rIns="91440" bIns="45720" anchor="t"/>
          <a:p>
            <a:pPr eaLnBrk="1" hangingPunct="1"/>
            <a:r>
              <a:rPr lang="en-US" altLang="zh-CN" dirty="0"/>
              <a:t>12.1  </a:t>
            </a:r>
            <a:r>
              <a:rPr lang="zh-CN" altLang="en-US" dirty="0"/>
              <a:t>编译器</a:t>
            </a:r>
            <a:endParaRPr lang="en-US" altLang="zh-CN" dirty="0"/>
          </a:p>
          <a:p>
            <a:pPr eaLnBrk="1" hangingPunct="1"/>
            <a:r>
              <a:rPr lang="en-US" altLang="zh-CN" dirty="0"/>
              <a:t>12.2  </a:t>
            </a:r>
            <a:r>
              <a:rPr lang="zh-CN" altLang="en-US" dirty="0"/>
              <a:t>头文件</a:t>
            </a:r>
            <a:endParaRPr lang="en-US" altLang="zh-CN" dirty="0"/>
          </a:p>
          <a:p>
            <a:pPr eaLnBrk="1" hangingPunct="1"/>
            <a:r>
              <a:rPr lang="en-US" altLang="zh-CN" dirty="0"/>
              <a:t>12.3  </a:t>
            </a:r>
            <a:r>
              <a:rPr lang="zh-CN" altLang="en-US" dirty="0"/>
              <a:t>链接器与库文件</a:t>
            </a:r>
            <a:endParaRPr lang="en-US" altLang="zh-CN" dirty="0"/>
          </a:p>
          <a:p>
            <a:pPr eaLnBrk="1" hangingPunct="1"/>
            <a:r>
              <a:rPr lang="en-US" altLang="zh-CN" dirty="0"/>
              <a:t>12.4  </a:t>
            </a:r>
            <a:r>
              <a:rPr lang="zh-CN" altLang="en-US" dirty="0"/>
              <a:t>静态库</a:t>
            </a:r>
            <a:endParaRPr lang="en-US" altLang="zh-CN" dirty="0"/>
          </a:p>
          <a:p>
            <a:pPr eaLnBrk="1" hangingPunct="1"/>
            <a:r>
              <a:rPr lang="en-US" altLang="zh-CN" dirty="0"/>
              <a:t>12.5  </a:t>
            </a:r>
            <a:r>
              <a:rPr lang="zh-CN" altLang="en-US" dirty="0"/>
              <a:t>共享库</a:t>
            </a:r>
            <a:endParaRPr lang="en-US" altLang="zh-CN" dirty="0"/>
          </a:p>
          <a:p>
            <a:pPr eaLnBrk="1" hangingPunct="1"/>
            <a:r>
              <a:rPr lang="en-US" altLang="zh-CN" dirty="0"/>
              <a:t>12.6  make</a:t>
            </a:r>
            <a:r>
              <a:rPr lang="zh-CN" altLang="en-US" dirty="0"/>
              <a:t>与</a:t>
            </a:r>
            <a:r>
              <a:rPr lang="en-US" altLang="zh-CN" dirty="0"/>
              <a:t>Makefile</a:t>
            </a:r>
            <a:endParaRPr lang="en-US" altLang="zh-CN" dirty="0"/>
          </a:p>
          <a:p>
            <a:pPr eaLnBrk="1" hangingPunct="1"/>
            <a:r>
              <a:rPr lang="en-US" altLang="zh-CN" dirty="0"/>
              <a:t>12.7  </a:t>
            </a:r>
            <a:r>
              <a:rPr lang="zh-CN" altLang="en-US" dirty="0"/>
              <a:t>调试器（</a:t>
            </a:r>
            <a:r>
              <a:rPr lang="en-US" altLang="zh-CN" dirty="0"/>
              <a:t>gdb</a:t>
            </a:r>
            <a:r>
              <a:rPr lang="zh-CN" altLang="en-US" dirty="0"/>
              <a:t>）</a:t>
            </a:r>
            <a:endParaRPr lang="en-US" altLang="zh-CN" dirty="0"/>
          </a:p>
          <a:p>
            <a:pPr eaLnBrk="1" hangingPunct="1"/>
            <a:r>
              <a:rPr lang="en-US" altLang="zh-CN" dirty="0"/>
              <a:t>12.8  UNIX/Linux</a:t>
            </a:r>
            <a:r>
              <a:rPr lang="zh-CN" altLang="en-US" dirty="0"/>
              <a:t>其他编程工具简介</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p:txBody>
          <a:bodyPr vert="horz" wrap="square" lIns="91440" tIns="45720" rIns="91440" bIns="45720" anchor="b"/>
          <a:p>
            <a:r>
              <a:rPr lang="en-US" altLang="zh-CN" dirty="0"/>
              <a:t>3</a:t>
            </a:r>
            <a:r>
              <a:rPr lang="zh-CN" altLang="en-US" dirty="0"/>
              <a:t>．多模块工程编译</a:t>
            </a:r>
            <a:endParaRPr lang="zh-CN" altLang="en-US" dirty="0"/>
          </a:p>
        </p:txBody>
      </p:sp>
      <p:sp>
        <p:nvSpPr>
          <p:cNvPr id="12290" name="内容占位符 2"/>
          <p:cNvSpPr>
            <a:spLocks noGrp="1"/>
          </p:cNvSpPr>
          <p:nvPr>
            <p:ph idx="1"/>
          </p:nvPr>
        </p:nvSpPr>
        <p:spPr>
          <a:xfrm>
            <a:off x="894080" y="1803400"/>
            <a:ext cx="7062470" cy="4840605"/>
          </a:xfrm>
        </p:spPr>
        <p:txBody>
          <a:bodyPr vert="horz" wrap="square" lIns="91440" tIns="45720" rIns="91440" bIns="45720" anchor="t"/>
          <a:p>
            <a:pPr marL="0" indent="0">
              <a:buNone/>
            </a:pPr>
            <a:r>
              <a:rPr sz="2400" dirty="0"/>
              <a:t>可以采用各模块文件分别编译然后再统一链接的办法进行编译。</a:t>
            </a:r>
            <a:endParaRPr sz="2400" dirty="0"/>
          </a:p>
          <a:p>
            <a:pPr marL="0" indent="0">
              <a:buNone/>
            </a:pPr>
            <a:r>
              <a:rPr sz="2400" dirty="0"/>
              <a:t>$ gcc -c f1.c f2.c </a:t>
            </a:r>
            <a:r>
              <a:rPr sz="2400" dirty="0">
                <a:sym typeface="+mn-ea"/>
              </a:rPr>
              <a:t>f3.c</a:t>
            </a:r>
            <a:r>
              <a:rPr sz="2400" dirty="0"/>
              <a:t>	#生成f1.o</a:t>
            </a:r>
            <a:r>
              <a:rPr lang="zh-CN" sz="2400" dirty="0"/>
              <a:t>、</a:t>
            </a:r>
            <a:r>
              <a:rPr sz="2400" dirty="0"/>
              <a:t>f2.o</a:t>
            </a:r>
            <a:r>
              <a:rPr lang="zh-CN" sz="2400" dirty="0"/>
              <a:t>和</a:t>
            </a:r>
            <a:r>
              <a:rPr sz="2400" dirty="0">
                <a:sym typeface="+mn-ea"/>
              </a:rPr>
              <a:t>f3.</a:t>
            </a:r>
            <a:r>
              <a:rPr lang="en-US" sz="2400" dirty="0">
                <a:sym typeface="+mn-ea"/>
              </a:rPr>
              <a:t>o</a:t>
            </a:r>
            <a:endParaRPr sz="2400" dirty="0"/>
          </a:p>
          <a:p>
            <a:pPr marL="0" indent="0">
              <a:buNone/>
            </a:pPr>
            <a:r>
              <a:rPr sz="2400" dirty="0"/>
              <a:t>$ gcc -o f f3.c f1.o f2.o 	#生成f</a:t>
            </a:r>
            <a:endParaRPr sz="2400" dirty="0"/>
          </a:p>
          <a:p>
            <a:pPr marL="0" indent="0">
              <a:buNone/>
            </a:pPr>
            <a:endParaRPr sz="2400" dirty="0"/>
          </a:p>
          <a:p>
            <a:pPr marL="0" indent="0">
              <a:buNone/>
            </a:pPr>
            <a:r>
              <a:rPr sz="2400" dirty="0"/>
              <a:t>也可以将所有模块源代码一起编译</a:t>
            </a:r>
            <a:endParaRPr sz="2400" dirty="0"/>
          </a:p>
          <a:p>
            <a:pPr marL="0" indent="0">
              <a:buNone/>
            </a:pPr>
            <a:r>
              <a:rPr sz="2400" dirty="0"/>
              <a:t>$ gcc -o fp f3.c f1.c f2.c	#生成fp</a:t>
            </a:r>
            <a:endParaRPr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内容占位符 2"/>
          <p:cNvSpPr>
            <a:spLocks noGrp="1"/>
          </p:cNvSpPr>
          <p:nvPr>
            <p:ph idx="1"/>
          </p:nvPr>
        </p:nvSpPr>
        <p:spPr>
          <a:xfrm>
            <a:off x="799465" y="2060575"/>
            <a:ext cx="8160385" cy="4092575"/>
          </a:xfrm>
        </p:spPr>
        <p:txBody>
          <a:bodyPr vert="horz" wrap="square" lIns="91440" tIns="45720" rIns="91440" bIns="45720" anchor="t"/>
          <a:p>
            <a:r>
              <a:rPr sz="2800" dirty="0"/>
              <a:t>PostgreSQL起源于由加州大学开发</a:t>
            </a:r>
            <a:r>
              <a:rPr lang="zh-CN" sz="2800" dirty="0"/>
              <a:t>的</a:t>
            </a:r>
            <a:r>
              <a:rPr sz="2800" dirty="0"/>
              <a:t>Ingres数据库，当时称为Postgres。</a:t>
            </a:r>
            <a:endParaRPr sz="2800" dirty="0"/>
          </a:p>
          <a:p>
            <a:r>
              <a:rPr sz="2800" dirty="0"/>
              <a:t>刚开始，Postgres并不支持SQL，大约在1995年，Jolly Chen和Andrew Yu使之能够支持SQL，并发布了一个新版本Postgres95。1996年加入开放源代码协会，并更名为PostgreSQL。由于它没有与商业绑定，所以在许多Linux发行版本中都有免费的PostgreSQL版本。</a:t>
            </a:r>
            <a:endParaRPr sz="2800" dirty="0"/>
          </a:p>
        </p:txBody>
      </p:sp>
      <p:sp>
        <p:nvSpPr>
          <p:cNvPr id="96258" name="标题 1"/>
          <p:cNvSpPr>
            <a:spLocks noGrp="1"/>
          </p:cNvSpPr>
          <p:nvPr>
            <p:ph type="title"/>
          </p:nvPr>
        </p:nvSpPr>
        <p:spPr/>
        <p:txBody>
          <a:bodyPr vert="horz" wrap="square" lIns="91440" tIns="45720" rIns="91440" bIns="45720" anchor="b"/>
          <a:p>
            <a:r>
              <a:rPr lang="en-US" altLang="zh-CN" sz="3600" dirty="0"/>
              <a:t>PostgreSQL</a:t>
            </a:r>
            <a:endParaRPr lang="zh-CN" altLang="en-US" sz="36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内容占位符 2"/>
          <p:cNvSpPr>
            <a:spLocks noGrp="1"/>
          </p:cNvSpPr>
          <p:nvPr>
            <p:ph idx="1"/>
          </p:nvPr>
        </p:nvSpPr>
        <p:spPr>
          <a:xfrm>
            <a:off x="184150" y="2060575"/>
            <a:ext cx="8775700" cy="4941888"/>
          </a:xfrm>
        </p:spPr>
        <p:txBody>
          <a:bodyPr vert="horz" wrap="square" lIns="91440" tIns="45720" rIns="91440" bIns="45720" anchor="t"/>
          <a:p>
            <a:r>
              <a:rPr sz="2000" dirty="0"/>
              <a:t>PHP（Personal Home Page）是一种跨平台的在服务器端执行的脚本语言，可以在Windows、UNIX/Linux系统上运行，尤其是与全球网站服务器普及和使用率最高的Apache整合后，速度大大提高，也可以为CGI使用。</a:t>
            </a:r>
            <a:endParaRPr sz="2000" dirty="0"/>
          </a:p>
          <a:p>
            <a:r>
              <a:rPr sz="2000" dirty="0"/>
              <a:t>PHP是免费软件，用户可从网站http://www.php.net中得到所需的版本，也可以从Linux系统发行版本安装所需要的内容。PHP可支持相当多的数据库，比如dBase、Empress、Informix、InterBase、mSQL、MySQL、Oracle、PostgreSQL、Sybase和UNIX dbm等。</a:t>
            </a:r>
            <a:endParaRPr sz="2000" dirty="0"/>
          </a:p>
          <a:p>
            <a:r>
              <a:rPr sz="2000" dirty="0"/>
              <a:t>由于免费和自由软件的原因，现在较流行的网站开发模式是Apache+ MySQL+PHP，因此需要Apache服务器和MySQL服务的支持。如果是在Linux环境下使用Apache+MySQL+ PHP开发模式，那就是Linux+Apache+MySQL+PHP，即所谓的LAMP，这是Linux环境网站建设与运行的普遍模式。</a:t>
            </a:r>
            <a:endParaRPr sz="2000" dirty="0"/>
          </a:p>
          <a:p>
            <a:r>
              <a:rPr sz="2000" dirty="0"/>
              <a:t>在15章中，可以看到Linux+Nginx+MySQL+PHP的LNMP架构及示例。</a:t>
            </a:r>
            <a:endParaRPr sz="2000" dirty="0"/>
          </a:p>
        </p:txBody>
      </p:sp>
      <p:sp>
        <p:nvSpPr>
          <p:cNvPr id="97282" name="标题 1"/>
          <p:cNvSpPr>
            <a:spLocks noGrp="1"/>
          </p:cNvSpPr>
          <p:nvPr>
            <p:ph type="title"/>
          </p:nvPr>
        </p:nvSpPr>
        <p:spPr/>
        <p:txBody>
          <a:bodyPr vert="horz" wrap="square" lIns="91440" tIns="45720" rIns="91440" bIns="45720" anchor="b"/>
          <a:p>
            <a:r>
              <a:rPr lang="en-US" altLang="zh-CN" sz="3600" dirty="0"/>
              <a:t>12.8.7  PHP</a:t>
            </a:r>
            <a:r>
              <a:rPr lang="zh-CN" altLang="en-US" sz="3600" dirty="0"/>
              <a:t>开发</a:t>
            </a:r>
            <a:endParaRPr lang="zh-CN" altLang="en-US" sz="36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dirty="0">
                <a:sym typeface="+mn-ea"/>
              </a:rPr>
              <a:t>12.8.8  Objective-C开发</a:t>
            </a:r>
            <a:endParaRPr lang="zh-CN" altLang="en-US"/>
          </a:p>
        </p:txBody>
      </p:sp>
      <p:sp>
        <p:nvSpPr>
          <p:cNvPr id="3" name="内容占位符 2"/>
          <p:cNvSpPr>
            <a:spLocks noGrp="1"/>
          </p:cNvSpPr>
          <p:nvPr>
            <p:ph idx="1"/>
          </p:nvPr>
        </p:nvSpPr>
        <p:spPr>
          <a:xfrm>
            <a:off x="436880" y="1946275"/>
            <a:ext cx="8518525" cy="4114800"/>
          </a:xfrm>
        </p:spPr>
        <p:txBody>
          <a:bodyPr/>
          <a:p>
            <a:r>
              <a:rPr lang="zh-CN" altLang="en-US" sz="2800"/>
              <a:t>Objective-C通常简记为ObjC、Obj-C或OC，是扩充C的面向对象编程语言。它主要用于Mac OS X和GNUstep这两个使用OpenStep标准的系统。Linux支持Objective-C开发，但需要安装相关的软件（但Centos 8默认没有提供对OC的支持）。</a:t>
            </a:r>
            <a:endParaRPr lang="zh-CN" altLang="en-US" sz="2800"/>
          </a:p>
          <a:p>
            <a:r>
              <a:rPr lang="zh-CN" altLang="en-US" sz="2800"/>
              <a:t>1．安装gnustep*及相关软件</a:t>
            </a:r>
            <a:endParaRPr lang="zh-CN" altLang="en-US" sz="2800"/>
          </a:p>
          <a:p>
            <a:pPr lvl="1"/>
            <a:r>
              <a:rPr lang="zh-CN" altLang="en-US" sz="2450"/>
              <a:t># yum install gnustep* gcc-objc gcc-objc++ redhat-rpm-config -y 	#fedora</a:t>
            </a:r>
            <a:endParaRPr lang="zh-CN" altLang="en-US" sz="2450"/>
          </a:p>
          <a:p>
            <a:pPr lvl="1"/>
            <a:r>
              <a:rPr lang="zh-CN" altLang="en-US" sz="2450"/>
              <a:t># apt install gnustep* -y 		#ubuntu</a:t>
            </a:r>
            <a:endParaRPr lang="zh-CN" altLang="en-US" sz="245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2</a:t>
            </a:r>
            <a:r>
              <a:rPr lang="zh-CN" altLang="en-US" dirty="0">
                <a:sym typeface="+mn-ea"/>
              </a:rPr>
              <a:t>．</a:t>
            </a:r>
            <a:r>
              <a:rPr lang="en-US" altLang="zh-CN" dirty="0">
                <a:sym typeface="+mn-ea"/>
              </a:rPr>
              <a:t>OC</a:t>
            </a:r>
            <a:r>
              <a:rPr lang="zh-CN" altLang="en-US" dirty="0">
                <a:sym typeface="+mn-ea"/>
              </a:rPr>
              <a:t>样本程序</a:t>
            </a:r>
            <a:r>
              <a:rPr lang="en-US" altLang="zh-CN" dirty="0">
                <a:sym typeface="+mn-ea"/>
              </a:rPr>
              <a:t>hello world</a:t>
            </a:r>
            <a:endParaRPr lang="zh-CN" altLang="en-US"/>
          </a:p>
        </p:txBody>
      </p:sp>
      <p:sp>
        <p:nvSpPr>
          <p:cNvPr id="3" name="内容占位符 2"/>
          <p:cNvSpPr>
            <a:spLocks noGrp="1"/>
          </p:cNvSpPr>
          <p:nvPr>
            <p:ph idx="1"/>
          </p:nvPr>
        </p:nvSpPr>
        <p:spPr>
          <a:xfrm>
            <a:off x="787400" y="2018030"/>
            <a:ext cx="8168005" cy="4114800"/>
          </a:xfrm>
        </p:spPr>
        <p:txBody>
          <a:bodyPr/>
          <a:p>
            <a:r>
              <a:rPr lang="zh-CN" altLang="en-US" sz="2400"/>
              <a:t>#import &lt;Foundation/Foundation.h&gt;</a:t>
            </a:r>
            <a:endParaRPr lang="zh-CN" altLang="en-US" sz="2400"/>
          </a:p>
          <a:p>
            <a:r>
              <a:rPr lang="zh-CN" altLang="en-US" sz="2400"/>
              <a:t>int main(int argc, const char *argv[]) {</a:t>
            </a:r>
            <a:endParaRPr lang="zh-CN" altLang="en-US" sz="2400"/>
          </a:p>
          <a:p>
            <a:r>
              <a:rPr lang="zh-CN" altLang="en-US" sz="2400"/>
              <a:t>	NSAutoreleasePool *pool = [[NSAutoreleasePool alloc] init];</a:t>
            </a:r>
            <a:endParaRPr lang="zh-CN" altLang="en-US" sz="2400"/>
          </a:p>
          <a:p>
            <a:r>
              <a:rPr lang="zh-CN" altLang="en-US" sz="2400"/>
              <a:t>	NSLog(@"Hello OC world!\n");</a:t>
            </a:r>
            <a:endParaRPr lang="zh-CN" altLang="en-US" sz="2400"/>
          </a:p>
          <a:p>
            <a:r>
              <a:rPr lang="zh-CN" altLang="en-US" sz="2400"/>
              <a:t>	 [pool drain];</a:t>
            </a:r>
            <a:endParaRPr lang="zh-CN" altLang="en-US" sz="2400"/>
          </a:p>
          <a:p>
            <a:r>
              <a:rPr lang="zh-CN" altLang="en-US" sz="2400"/>
              <a:t>	return 0;</a:t>
            </a:r>
            <a:endParaRPr lang="zh-CN" altLang="en-US" sz="2400"/>
          </a:p>
          <a:p>
            <a:r>
              <a:rPr lang="zh-CN" altLang="en-US" sz="2400"/>
              <a:t>}</a:t>
            </a:r>
            <a:endParaRPr lang="zh-CN" altLang="en-US" sz="24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3</a:t>
            </a:r>
            <a:r>
              <a:rPr lang="zh-CN" altLang="en-US" dirty="0">
                <a:sym typeface="+mn-ea"/>
              </a:rPr>
              <a:t>．</a:t>
            </a:r>
            <a:r>
              <a:rPr lang="en-US" altLang="zh-CN" dirty="0">
                <a:sym typeface="+mn-ea"/>
              </a:rPr>
              <a:t>OC</a:t>
            </a:r>
            <a:r>
              <a:rPr lang="zh-CN" altLang="en-US" dirty="0">
                <a:sym typeface="+mn-ea"/>
              </a:rPr>
              <a:t>的编译</a:t>
            </a:r>
            <a:endParaRPr lang="zh-CN" altLang="en-US"/>
          </a:p>
        </p:txBody>
      </p:sp>
      <p:sp>
        <p:nvSpPr>
          <p:cNvPr id="3" name="内容占位符 2"/>
          <p:cNvSpPr>
            <a:spLocks noGrp="1"/>
          </p:cNvSpPr>
          <p:nvPr>
            <p:ph idx="1"/>
          </p:nvPr>
        </p:nvSpPr>
        <p:spPr>
          <a:xfrm>
            <a:off x="685165" y="2018030"/>
            <a:ext cx="8270240" cy="4114800"/>
          </a:xfrm>
        </p:spPr>
        <p:txBody>
          <a:bodyPr/>
          <a:p>
            <a:r>
              <a:rPr lang="zh-CN" altLang="en-US" sz="2800"/>
              <a:t>hello.m编译和链接需要很多与OC相关的环境和库选择与设定，常见方法如下：</a:t>
            </a:r>
            <a:endParaRPr lang="zh-CN" altLang="en-US" sz="2800"/>
          </a:p>
          <a:p>
            <a:pPr lvl="1"/>
            <a:r>
              <a:rPr lang="zh-CN" altLang="en-US" sz="2450"/>
              <a:t>$ gcc `gnustep-config --objc-flags` -lobjc -lgnustep-base hello.m -o hello</a:t>
            </a:r>
            <a:endParaRPr lang="zh-CN" altLang="en-US" sz="2450"/>
          </a:p>
          <a:p>
            <a:pPr lvl="1"/>
            <a:r>
              <a:rPr lang="zh-CN" altLang="en-US" sz="2450"/>
              <a:t>$ gcc hello.m -o hello -lgnustep-base -lobjc `gnustep-config --objc-flags`</a:t>
            </a:r>
            <a:endParaRPr lang="zh-CN" altLang="en-US" sz="2450"/>
          </a:p>
          <a:p>
            <a:pPr lvl="1"/>
            <a:r>
              <a:rPr lang="zh-CN" altLang="en-US" sz="2450"/>
              <a:t>$ gcc hello.m $(gnustep-config --objc-flags) -lobjc -lgnustep-base -o hello</a:t>
            </a:r>
            <a:endParaRPr lang="zh-CN" altLang="en-US" sz="2450"/>
          </a:p>
          <a:p>
            <a:r>
              <a:rPr lang="zh-CN" altLang="en-US" sz="2800"/>
              <a:t>在ubuntu系统下要注意选项的先后次序，将源程序文件写在其他选项的前面。</a:t>
            </a:r>
            <a:endParaRPr lang="zh-CN" altLang="en-US" sz="2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12.8.9  Python</a:t>
            </a:r>
            <a:endParaRPr lang="zh-CN" altLang="en-US"/>
          </a:p>
        </p:txBody>
      </p:sp>
      <p:sp>
        <p:nvSpPr>
          <p:cNvPr id="3" name="内容占位符 2"/>
          <p:cNvSpPr>
            <a:spLocks noGrp="1"/>
          </p:cNvSpPr>
          <p:nvPr>
            <p:ph idx="1"/>
          </p:nvPr>
        </p:nvSpPr>
        <p:spPr>
          <a:xfrm>
            <a:off x="362585" y="1828165"/>
            <a:ext cx="8592820" cy="4304665"/>
          </a:xfrm>
        </p:spPr>
        <p:txBody>
          <a:bodyPr/>
          <a:p>
            <a:r>
              <a:rPr lang="zh-CN" altLang="en-US" sz="2400"/>
              <a:t>Python是由荷兰人Guido van Rossum发明的，第一个公开发行版发行于1991年。Python是从ABC语言发展起来的，主要受到Modula-3的影响，并且结合了UNIX shell和C的习惯。Python是完全自由的，一切遵循GPL。</a:t>
            </a:r>
            <a:endParaRPr lang="zh-CN" altLang="en-US" sz="2400"/>
          </a:p>
          <a:p>
            <a:r>
              <a:rPr lang="zh-CN" altLang="en-US" sz="2400"/>
              <a:t>Python的设计哲学是“优雅”、“明确”、“简单”。在设计上坚持清晰划一的风格，这使得Python成为一门易读、易维护，并且被大量用户所欢迎、用途广泛的语言。它的应用涉及操作系统运维、游戏、图像、图表、科学计算、人工智能、XML、大数据、云计算、机器人、网络编程与Web开发等。由于Python语言的简洁性、易读性以及可扩展性，在国外用Python做科学计算的研究机构日益增多，一些知名大学已经采用Python作为程序设计课程。</a:t>
            </a:r>
            <a:endParaRPr lang="zh-CN" altLang="en-US" sz="24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内容占位符 2"/>
          <p:cNvSpPr>
            <a:spLocks noGrp="1"/>
          </p:cNvSpPr>
          <p:nvPr>
            <p:ph idx="1"/>
          </p:nvPr>
        </p:nvSpPr>
        <p:spPr>
          <a:xfrm>
            <a:off x="184150" y="2060575"/>
            <a:ext cx="8775700" cy="4941888"/>
          </a:xfrm>
        </p:spPr>
        <p:txBody>
          <a:bodyPr vert="horz" wrap="square" lIns="91440" tIns="45720" rIns="91440" bIns="45720" anchor="t"/>
          <a:p>
            <a:r>
              <a:rPr sz="2000" dirty="0"/>
              <a:t>Python有以下特点：脚本语言，也是解释语言，强大的动态数据类型支持；兼容性好、跨平台、可移植；自动内存回收；面向对象特性；强大的类库支持，编程容易；易于扩展，便于拼接（嵌入）；开源、免费。</a:t>
            </a:r>
            <a:endParaRPr sz="2000" dirty="0"/>
          </a:p>
          <a:p>
            <a:r>
              <a:rPr sz="2000" dirty="0"/>
              <a:t>还有，单行语句和单行命令行输入（每行只书写一条语句），缩进成为语法的一部分。Python使用缩进表示语句块的开始和结束，而不是像其他语言那样使用花括号或者其他定界符。这与其他语言有明显的不同，需要初学者注意，一不小心就会造成编译或语法错误，尤其要注意Tab与空格有区别。</a:t>
            </a:r>
            <a:endParaRPr sz="2000" dirty="0"/>
          </a:p>
          <a:p>
            <a:r>
              <a:rPr sz="2000" dirty="0"/>
              <a:t>Python在执行时，首先将源代码编译成Python的字节码，然后再由Python虚拟机来执行。除此之外，Python还可以交互模式运行，比如，可在命令模式下直接运行Python交互环境，可在交互环境输入操作指令或Python语句，让Python立即执行。idle为Python的集成工作环境。</a:t>
            </a:r>
            <a:endParaRPr sz="2000" dirty="0"/>
          </a:p>
        </p:txBody>
      </p:sp>
      <p:sp>
        <p:nvSpPr>
          <p:cNvPr id="102402" name="标题 1"/>
          <p:cNvSpPr>
            <a:spLocks noGrp="1"/>
          </p:cNvSpPr>
          <p:nvPr>
            <p:ph type="title"/>
          </p:nvPr>
        </p:nvSpPr>
        <p:spPr/>
        <p:txBody>
          <a:bodyPr vert="horz" wrap="square" lIns="91440" tIns="45720" rIns="91440" bIns="45720" anchor="b"/>
          <a:p>
            <a:r>
              <a:rPr lang="en-US" altLang="zh-CN" sz="3600" dirty="0"/>
              <a:t>12.8.9  Python</a:t>
            </a:r>
            <a:endParaRPr lang="zh-CN" altLang="en-US" sz="36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内容占位符 2"/>
          <p:cNvSpPr>
            <a:spLocks noGrp="1"/>
          </p:cNvSpPr>
          <p:nvPr>
            <p:ph idx="1"/>
          </p:nvPr>
        </p:nvSpPr>
        <p:spPr>
          <a:xfrm>
            <a:off x="184150" y="1845310"/>
            <a:ext cx="8775700" cy="4941888"/>
          </a:xfrm>
        </p:spPr>
        <p:txBody>
          <a:bodyPr vert="horz" wrap="square" lIns="91440" tIns="45720" rIns="91440" bIns="45720" anchor="t"/>
          <a:p>
            <a:pPr marL="0" indent="0">
              <a:buNone/>
            </a:pPr>
            <a:r>
              <a:rPr sz="2000" dirty="0"/>
              <a:t>&gt;&gt;&gt; 					#&gt;&gt;&gt;为Python的提示符</a:t>
            </a:r>
            <a:endParaRPr sz="2000" dirty="0"/>
          </a:p>
          <a:p>
            <a:pPr marL="0" indent="0">
              <a:buNone/>
            </a:pPr>
            <a:r>
              <a:rPr sz="2000" dirty="0"/>
              <a:t>&gt;&gt;&gt;print "Hello Python World!\n"  	#要求输出"Hello Python World!\n"</a:t>
            </a:r>
            <a:endParaRPr sz="2000" dirty="0"/>
          </a:p>
          <a:p>
            <a:pPr marL="0" indent="0">
              <a:buNone/>
            </a:pPr>
            <a:r>
              <a:rPr sz="2000" dirty="0"/>
              <a:t>&gt;&gt;&gt;x,y,z=3,4,5 			#定义变量x,y,z</a:t>
            </a:r>
            <a:endParaRPr sz="2000" dirty="0"/>
          </a:p>
          <a:p>
            <a:pPr marL="0" indent="0">
              <a:buNone/>
            </a:pPr>
            <a:r>
              <a:rPr sz="2000" dirty="0"/>
              <a:t>&gt;&gt;&gt;x**2,y**2,z**2 			#交互式输出x**2,y**2,z**2的值</a:t>
            </a:r>
            <a:endParaRPr sz="2000" dirty="0"/>
          </a:p>
          <a:p>
            <a:pPr marL="0" indent="0">
              <a:buNone/>
            </a:pPr>
            <a:r>
              <a:rPr sz="2000" dirty="0"/>
              <a:t>&gt;&gt;&gt;import math 			#导入数学库</a:t>
            </a:r>
            <a:endParaRPr sz="2000" dirty="0"/>
          </a:p>
          <a:p>
            <a:pPr marL="0" indent="0">
              <a:buNone/>
            </a:pPr>
            <a:r>
              <a:rPr sz="2000" dirty="0"/>
              <a:t>&gt;&gt;&gt;math.sqrt(x**2+y**2) 		#交互式输出x**2+y**2平方根</a:t>
            </a:r>
            <a:endParaRPr sz="2000" dirty="0"/>
          </a:p>
          <a:p>
            <a:pPr marL="0" indent="0">
              <a:buNone/>
            </a:pPr>
            <a:r>
              <a:rPr sz="2000" dirty="0"/>
              <a:t>&gt;&gt;&gt;z=3+4j 				#定义一个复数变量z</a:t>
            </a:r>
            <a:endParaRPr sz="2000" dirty="0"/>
          </a:p>
          <a:p>
            <a:pPr marL="0" indent="0">
              <a:buNone/>
            </a:pPr>
            <a:r>
              <a:rPr sz="2000" dirty="0"/>
              <a:t>&gt;&gt;&gt;z.real, z.imag 		#交互式分别输出z的实数和虚数部分</a:t>
            </a:r>
            <a:endParaRPr sz="2000" dirty="0"/>
          </a:p>
          <a:p>
            <a:pPr marL="0" indent="0">
              <a:buNone/>
            </a:pPr>
            <a:r>
              <a:rPr sz="2000" dirty="0"/>
              <a:t>&gt;&gt;&gt;math.sqrt(z.real**2+z.imag**2) 	#交互式计算并输出z的模</a:t>
            </a:r>
            <a:endParaRPr sz="2000" dirty="0"/>
          </a:p>
          <a:p>
            <a:pPr marL="0" indent="0">
              <a:buNone/>
            </a:pPr>
            <a:r>
              <a:rPr sz="2000" dirty="0"/>
              <a:t>&gt;&gt;&gt;print("z=%d+%dj\n" %(z.real,z.imag)) #输出复数z的值</a:t>
            </a:r>
            <a:endParaRPr sz="2000" dirty="0"/>
          </a:p>
          <a:p>
            <a:pPr marL="0" indent="0">
              <a:buNone/>
            </a:pPr>
            <a:r>
              <a:rPr sz="2000" dirty="0"/>
              <a:t>&gt;&gt;&gt;print("The modulus of z is %d\n" %(modulus(z))) 	#输出复数z的模</a:t>
            </a:r>
            <a:endParaRPr sz="2000" dirty="0"/>
          </a:p>
          <a:p>
            <a:pPr marL="0" indent="0">
              <a:buNone/>
            </a:pPr>
            <a:r>
              <a:rPr sz="2000" dirty="0"/>
              <a:t>&gt;&gt;&gt; ^D 				#按^D可结束交互</a:t>
            </a:r>
            <a:endParaRPr sz="2000" dirty="0"/>
          </a:p>
        </p:txBody>
      </p:sp>
      <p:sp>
        <p:nvSpPr>
          <p:cNvPr id="103426" name="标题 1"/>
          <p:cNvSpPr>
            <a:spLocks noGrp="1"/>
          </p:cNvSpPr>
          <p:nvPr>
            <p:ph type="title"/>
          </p:nvPr>
        </p:nvSpPr>
        <p:spPr/>
        <p:txBody>
          <a:bodyPr vert="horz" wrap="square" lIns="91440" tIns="45720" rIns="91440" bIns="45720" anchor="b"/>
          <a:p>
            <a:r>
              <a:rPr lang="en-US" altLang="zh-CN" sz="3600" dirty="0"/>
              <a:t>Python</a:t>
            </a:r>
            <a:r>
              <a:rPr lang="zh-CN" altLang="en-US" sz="3600" dirty="0"/>
              <a:t>命令及交互过程</a:t>
            </a:r>
            <a:endParaRPr lang="zh-CN" altLang="en-US" sz="36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样本程序</a:t>
            </a:r>
            <a:r>
              <a:rPr lang="en-US" altLang="zh-CN" dirty="0">
                <a:sym typeface="+mn-ea"/>
              </a:rPr>
              <a:t>hello.py</a:t>
            </a:r>
            <a:endParaRPr lang="zh-CN" altLang="en-US"/>
          </a:p>
        </p:txBody>
      </p:sp>
      <p:sp>
        <p:nvSpPr>
          <p:cNvPr id="3" name="内容占位符 2"/>
          <p:cNvSpPr>
            <a:spLocks noGrp="1"/>
          </p:cNvSpPr>
          <p:nvPr>
            <p:ph idx="1"/>
          </p:nvPr>
        </p:nvSpPr>
        <p:spPr/>
        <p:txBody>
          <a:bodyPr/>
          <a:p>
            <a:r>
              <a:rPr lang="zh-CN" altLang="en-US" dirty="0">
                <a:sym typeface="+mn-ea"/>
              </a:rPr>
              <a:t>简化一下上述交互的过程，去除交互输出，再为其增加一个函数</a:t>
            </a:r>
            <a:r>
              <a:rPr lang="en-US" altLang="zh-CN" dirty="0">
                <a:sym typeface="+mn-ea"/>
              </a:rPr>
              <a:t>modulus(z)</a:t>
            </a:r>
            <a:r>
              <a:rPr lang="zh-CN" altLang="en-US" dirty="0">
                <a:sym typeface="+mn-ea"/>
              </a:rPr>
              <a:t>，用于计算复数</a:t>
            </a:r>
            <a:r>
              <a:rPr lang="en-US" altLang="zh-CN" dirty="0">
                <a:sym typeface="+mn-ea"/>
              </a:rPr>
              <a:t>z</a:t>
            </a:r>
            <a:r>
              <a:rPr lang="zh-CN" altLang="en-US" dirty="0">
                <a:sym typeface="+mn-ea"/>
              </a:rPr>
              <a:t>模的值。</a:t>
            </a:r>
            <a:endParaRPr lang="zh-CN" altLang="en-US" dirty="0">
              <a:sym typeface="+mn-ea"/>
            </a:endParaRPr>
          </a:p>
          <a:p>
            <a:r>
              <a:rPr lang="zh-CN" altLang="en-US" dirty="0">
                <a:sym typeface="+mn-ea"/>
              </a:rPr>
              <a:t>再按照脚本文件的要求，正确地写好第一行，设脚本程序名为</a:t>
            </a:r>
            <a:r>
              <a:rPr lang="en-US" altLang="zh-CN" dirty="0">
                <a:sym typeface="+mn-ea"/>
              </a:rPr>
              <a:t>hello.py</a:t>
            </a:r>
            <a:r>
              <a:rPr lang="zh-CN" altLang="en-US" dirty="0">
                <a:sym typeface="+mn-ea"/>
              </a:rPr>
              <a:t>。</a:t>
            </a:r>
            <a:endParaRPr lang="zh-CN" altLang="en-US" dirty="0"/>
          </a:p>
          <a:p>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内容占位符 2"/>
          <p:cNvSpPr>
            <a:spLocks noGrp="1"/>
          </p:cNvSpPr>
          <p:nvPr>
            <p:ph idx="1"/>
          </p:nvPr>
        </p:nvSpPr>
        <p:spPr>
          <a:xfrm>
            <a:off x="565150" y="2060575"/>
            <a:ext cx="8394700" cy="4678680"/>
          </a:xfrm>
        </p:spPr>
        <p:txBody>
          <a:bodyPr vert="horz" wrap="square" lIns="91440" tIns="45720" rIns="91440" bIns="45720" anchor="t"/>
          <a:p>
            <a:pPr marL="0" indent="0">
              <a:buNone/>
            </a:pPr>
            <a:r>
              <a:rPr sz="2400" dirty="0">
                <a:solidFill>
                  <a:srgbClr val="FF0000"/>
                </a:solidFill>
              </a:rPr>
              <a:t>#!/usr/bin/python</a:t>
            </a:r>
            <a:endParaRPr sz="2400" dirty="0">
              <a:solidFill>
                <a:srgbClr val="FF0000"/>
              </a:solidFill>
            </a:endParaRPr>
          </a:p>
          <a:p>
            <a:pPr marL="0" indent="0">
              <a:buNone/>
            </a:pPr>
            <a:r>
              <a:rPr sz="2400" dirty="0">
                <a:solidFill>
                  <a:srgbClr val="FF0000"/>
                </a:solidFill>
              </a:rPr>
              <a:t>import math</a:t>
            </a:r>
            <a:endParaRPr sz="2400" dirty="0">
              <a:solidFill>
                <a:srgbClr val="FF0000"/>
              </a:solidFill>
            </a:endParaRPr>
          </a:p>
          <a:p>
            <a:pPr marL="0" indent="0">
              <a:buNone/>
            </a:pPr>
            <a:r>
              <a:rPr sz="2400" dirty="0">
                <a:solidFill>
                  <a:srgbClr val="FF0000"/>
                </a:solidFill>
              </a:rPr>
              <a:t>def modulus(z):</a:t>
            </a:r>
            <a:endParaRPr sz="2400" dirty="0">
              <a:solidFill>
                <a:srgbClr val="FF0000"/>
              </a:solidFill>
            </a:endParaRPr>
          </a:p>
          <a:p>
            <a:pPr marL="0" indent="0">
              <a:buNone/>
            </a:pPr>
            <a:r>
              <a:rPr sz="2400" dirty="0">
                <a:solidFill>
                  <a:srgbClr val="FF0000"/>
                </a:solidFill>
              </a:rPr>
              <a:t>	r=math.sqrt((z*z.conjugate()).real) </a:t>
            </a:r>
            <a:endParaRPr sz="2400" dirty="0">
              <a:solidFill>
                <a:srgbClr val="FF0000"/>
              </a:solidFill>
            </a:endParaRPr>
          </a:p>
          <a:p>
            <a:pPr marL="0" indent="0">
              <a:buNone/>
            </a:pPr>
            <a:r>
              <a:rPr sz="2400" dirty="0">
                <a:solidFill>
                  <a:srgbClr val="FF0000"/>
                </a:solidFill>
              </a:rPr>
              <a:t>	return r</a:t>
            </a:r>
            <a:endParaRPr sz="2400" dirty="0">
              <a:solidFill>
                <a:srgbClr val="FF0000"/>
              </a:solidFill>
            </a:endParaRPr>
          </a:p>
          <a:p>
            <a:pPr marL="0" indent="0">
              <a:buNone/>
            </a:pPr>
            <a:r>
              <a:rPr sz="2400" dirty="0">
                <a:solidFill>
                  <a:srgbClr val="FF0000"/>
                </a:solidFill>
              </a:rPr>
              <a:t>print "Hello Python World!"</a:t>
            </a:r>
            <a:endParaRPr sz="2400" dirty="0">
              <a:solidFill>
                <a:srgbClr val="FF0000"/>
              </a:solidFill>
            </a:endParaRPr>
          </a:p>
          <a:p>
            <a:pPr marL="0" indent="0">
              <a:buNone/>
            </a:pPr>
            <a:r>
              <a:rPr sz="2400" dirty="0">
                <a:solidFill>
                  <a:srgbClr val="FF0000"/>
                </a:solidFill>
              </a:rPr>
              <a:t>x,y,z=3,4,5</a:t>
            </a:r>
            <a:endParaRPr sz="2400" dirty="0">
              <a:solidFill>
                <a:srgbClr val="FF0000"/>
              </a:solidFill>
            </a:endParaRPr>
          </a:p>
          <a:p>
            <a:pPr marL="0" indent="0">
              <a:buNone/>
            </a:pPr>
            <a:r>
              <a:rPr sz="2400" dirty="0">
                <a:solidFill>
                  <a:srgbClr val="FF0000"/>
                </a:solidFill>
              </a:rPr>
              <a:t>z=3+4j</a:t>
            </a:r>
            <a:endParaRPr sz="2400" dirty="0">
              <a:solidFill>
                <a:srgbClr val="FF0000"/>
              </a:solidFill>
            </a:endParaRPr>
          </a:p>
          <a:p>
            <a:pPr marL="0" indent="0">
              <a:buNone/>
            </a:pPr>
            <a:r>
              <a:rPr sz="2400" dirty="0">
                <a:solidFill>
                  <a:srgbClr val="FF0000"/>
                </a:solidFill>
              </a:rPr>
              <a:t>print("z=%d+%dj" %(z.real,z.imag))</a:t>
            </a:r>
            <a:endParaRPr sz="2400" dirty="0">
              <a:solidFill>
                <a:srgbClr val="FF0000"/>
              </a:solidFill>
            </a:endParaRPr>
          </a:p>
          <a:p>
            <a:pPr marL="0" indent="0">
              <a:buNone/>
            </a:pPr>
            <a:r>
              <a:rPr sz="2400" dirty="0">
                <a:solidFill>
                  <a:srgbClr val="FF0000"/>
                </a:solidFill>
              </a:rPr>
              <a:t>print("The modulus of z is %d" %(modulus(z)))</a:t>
            </a:r>
            <a:endParaRPr sz="2400" dirty="0">
              <a:solidFill>
                <a:srgbClr val="FF0000"/>
              </a:solidFill>
            </a:endParaRPr>
          </a:p>
        </p:txBody>
      </p:sp>
      <p:sp>
        <p:nvSpPr>
          <p:cNvPr id="105474" name="标题 1"/>
          <p:cNvSpPr>
            <a:spLocks noGrp="1"/>
          </p:cNvSpPr>
          <p:nvPr>
            <p:ph type="title"/>
          </p:nvPr>
        </p:nvSpPr>
        <p:spPr/>
        <p:txBody>
          <a:bodyPr vert="horz" wrap="square" lIns="91440" tIns="45720" rIns="91440" bIns="45720" anchor="b"/>
          <a:p>
            <a:r>
              <a:rPr lang="zh-CN" altLang="en-US" sz="3600" dirty="0"/>
              <a:t>样本程序</a:t>
            </a:r>
            <a:r>
              <a:rPr lang="en-US" altLang="zh-CN" sz="3600" dirty="0"/>
              <a:t>hello.py</a:t>
            </a:r>
            <a:endParaRPr lang="zh-CN" alt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p:txBody>
          <a:bodyPr vert="horz" wrap="square" lIns="91440" tIns="45720" rIns="91440" bIns="45720" anchor="b"/>
          <a:p>
            <a:r>
              <a:rPr lang="en-US" altLang="zh-CN" dirty="0"/>
              <a:t>12.1.4  gcc/g++</a:t>
            </a:r>
            <a:r>
              <a:rPr lang="zh-CN" altLang="en-US" dirty="0"/>
              <a:t>的工作过程</a:t>
            </a:r>
            <a:endParaRPr lang="zh-CN" altLang="en-US" dirty="0"/>
          </a:p>
        </p:txBody>
      </p:sp>
      <p:sp>
        <p:nvSpPr>
          <p:cNvPr id="13314" name="内容占位符 2"/>
          <p:cNvSpPr>
            <a:spLocks noGrp="1"/>
          </p:cNvSpPr>
          <p:nvPr>
            <p:ph idx="1"/>
          </p:nvPr>
        </p:nvSpPr>
        <p:spPr/>
        <p:txBody>
          <a:bodyPr vert="horz" wrap="square" lIns="91440" tIns="45720" rIns="91440" bIns="45720" anchor="t"/>
          <a:p>
            <a:r>
              <a:rPr lang="zh-CN" altLang="en-US" sz="2800" dirty="0"/>
              <a:t>分四个阶段：</a:t>
            </a:r>
            <a:endParaRPr lang="en-US" altLang="zh-CN" sz="2800" dirty="0"/>
          </a:p>
          <a:p>
            <a:r>
              <a:rPr lang="zh-CN" altLang="en-US" sz="2800" dirty="0"/>
              <a:t>预处理（也称预编译，</a:t>
            </a:r>
            <a:r>
              <a:rPr lang="en-US" altLang="zh-CN" sz="2800" dirty="0"/>
              <a:t>Preprocessing</a:t>
            </a:r>
            <a:r>
              <a:rPr lang="zh-CN" altLang="en-US" sz="2800" dirty="0"/>
              <a:t>）</a:t>
            </a:r>
            <a:endParaRPr lang="en-US" altLang="zh-CN" sz="2800" dirty="0"/>
          </a:p>
          <a:p>
            <a:r>
              <a:rPr lang="zh-CN" altLang="en-US" sz="2800" dirty="0"/>
              <a:t>编译（</a:t>
            </a:r>
            <a:r>
              <a:rPr lang="en-US" altLang="zh-CN" sz="2800" dirty="0"/>
              <a:t>Compilation</a:t>
            </a:r>
            <a:r>
              <a:rPr lang="zh-CN" altLang="en-US" sz="2800" dirty="0"/>
              <a:t>）</a:t>
            </a:r>
            <a:endParaRPr lang="en-US" altLang="zh-CN" sz="2800" dirty="0"/>
          </a:p>
          <a:p>
            <a:r>
              <a:rPr lang="zh-CN" altLang="en-US" sz="2800" dirty="0"/>
              <a:t>汇编（</a:t>
            </a:r>
            <a:r>
              <a:rPr lang="en-US" altLang="zh-CN" sz="2800" dirty="0"/>
              <a:t>Assembly</a:t>
            </a:r>
            <a:r>
              <a:rPr lang="zh-CN" altLang="en-US" sz="2800" dirty="0"/>
              <a:t>）</a:t>
            </a:r>
            <a:endParaRPr lang="en-US" altLang="zh-CN" sz="2800" dirty="0"/>
          </a:p>
          <a:p>
            <a:r>
              <a:rPr lang="zh-CN" altLang="en-US" sz="2800" dirty="0"/>
              <a:t>链接（</a:t>
            </a:r>
            <a:r>
              <a:rPr lang="en-US" altLang="zh-CN" sz="2800" dirty="0"/>
              <a:t>Linking</a:t>
            </a:r>
            <a:r>
              <a:rPr lang="zh-CN" altLang="en-US" sz="2800" dirty="0"/>
              <a:t>）</a:t>
            </a:r>
            <a:endParaRPr lang="zh-CN" altLang="en-US" sz="28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程序</a:t>
            </a:r>
            <a:r>
              <a:rPr lang="en-US" altLang="zh-CN" dirty="0">
                <a:sym typeface="+mn-ea"/>
              </a:rPr>
              <a:t>hello.py</a:t>
            </a:r>
            <a:r>
              <a:rPr lang="zh-CN" altLang="en-US" dirty="0">
                <a:sym typeface="+mn-ea"/>
              </a:rPr>
              <a:t>的执行</a:t>
            </a:r>
            <a:endParaRPr lang="zh-CN" altLang="en-US"/>
          </a:p>
        </p:txBody>
      </p:sp>
      <p:sp>
        <p:nvSpPr>
          <p:cNvPr id="3" name="内容占位符 2"/>
          <p:cNvSpPr>
            <a:spLocks noGrp="1"/>
          </p:cNvSpPr>
          <p:nvPr>
            <p:ph idx="1"/>
          </p:nvPr>
        </p:nvSpPr>
        <p:spPr>
          <a:xfrm>
            <a:off x="802005" y="2018030"/>
            <a:ext cx="8153400" cy="4114800"/>
          </a:xfrm>
        </p:spPr>
        <p:txBody>
          <a:bodyPr/>
          <a:p>
            <a:r>
              <a:rPr lang="zh-CN" altLang="en-US" sz="2800" dirty="0">
                <a:sym typeface="+mn-ea"/>
              </a:rPr>
              <a:t>在为</a:t>
            </a:r>
            <a:r>
              <a:rPr lang="en-US" altLang="zh-CN" sz="2800" dirty="0">
                <a:sym typeface="+mn-ea"/>
              </a:rPr>
              <a:t>hello.py</a:t>
            </a:r>
            <a:r>
              <a:rPr lang="zh-CN" altLang="en-US" sz="2800" dirty="0">
                <a:sym typeface="+mn-ea"/>
              </a:rPr>
              <a:t>增加执行权后，就可以直接执行，方法如下：</a:t>
            </a:r>
            <a:endParaRPr lang="zh-CN" altLang="en-US" sz="2800" dirty="0">
              <a:sym typeface="+mn-ea"/>
            </a:endParaRPr>
          </a:p>
          <a:p>
            <a:pPr lvl="1"/>
            <a:r>
              <a:rPr lang="en-US" altLang="zh-CN" sz="2450" dirty="0">
                <a:sym typeface="+mn-ea"/>
              </a:rPr>
              <a:t>$ chmod +x hello.py</a:t>
            </a:r>
            <a:endParaRPr lang="en-US" altLang="zh-CN" sz="2450" dirty="0">
              <a:sym typeface="+mn-ea"/>
            </a:endParaRPr>
          </a:p>
          <a:p>
            <a:pPr lvl="1"/>
            <a:r>
              <a:rPr lang="en-US" altLang="zh-CN" sz="2450" dirty="0">
                <a:sym typeface="+mn-ea"/>
              </a:rPr>
              <a:t>$ ./hello.py</a:t>
            </a:r>
            <a:endParaRPr lang="en-US" altLang="zh-CN" sz="2450" dirty="0">
              <a:sym typeface="+mn-ea"/>
            </a:endParaRPr>
          </a:p>
          <a:p>
            <a:endParaRPr lang="zh-CN" altLang="en-US" sz="2800" dirty="0">
              <a:sym typeface="+mn-ea"/>
            </a:endParaRPr>
          </a:p>
          <a:p>
            <a:r>
              <a:rPr lang="zh-CN" altLang="en-US" sz="2800" dirty="0">
                <a:sym typeface="+mn-ea"/>
              </a:rPr>
              <a:t>需要提醒的是，若第一行设置不正确，就只能使用</a:t>
            </a:r>
            <a:r>
              <a:rPr lang="en-US" altLang="zh-CN" sz="2800" dirty="0">
                <a:sym typeface="+mn-ea"/>
              </a:rPr>
              <a:t>Python</a:t>
            </a:r>
            <a:r>
              <a:rPr lang="zh-CN" altLang="en-US" sz="2800" dirty="0">
                <a:sym typeface="+mn-ea"/>
              </a:rPr>
              <a:t>直接解释执行了，方法如下：</a:t>
            </a:r>
            <a:endParaRPr lang="zh-CN" altLang="en-US" sz="2800" dirty="0">
              <a:sym typeface="+mn-ea"/>
            </a:endParaRPr>
          </a:p>
          <a:p>
            <a:pPr lvl="1"/>
            <a:r>
              <a:rPr lang="en-US" altLang="zh-CN" sz="2450" dirty="0">
                <a:sym typeface="+mn-ea"/>
              </a:rPr>
              <a:t>$ python hello.py</a:t>
            </a:r>
            <a:endParaRPr lang="zh-CN" altLang="en-US" sz="245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内容占位符 2"/>
          <p:cNvSpPr>
            <a:spLocks noGrp="1"/>
          </p:cNvSpPr>
          <p:nvPr>
            <p:ph idx="1"/>
          </p:nvPr>
        </p:nvSpPr>
        <p:spPr>
          <a:xfrm>
            <a:off x="608013" y="2060575"/>
            <a:ext cx="8351837" cy="4941888"/>
          </a:xfrm>
        </p:spPr>
        <p:txBody>
          <a:bodyPr vert="horz" wrap="square" lIns="91440" tIns="45720" rIns="91440" bIns="45720" anchor="t"/>
          <a:p>
            <a:pPr marL="0" indent="0">
              <a:buNone/>
            </a:pPr>
            <a:r>
              <a:rPr lang="zh-CN" altLang="en-US" sz="2400" dirty="0"/>
              <a:t>在为</a:t>
            </a:r>
            <a:r>
              <a:rPr lang="en-US" altLang="zh-CN" sz="2400" dirty="0"/>
              <a:t>hello.py</a:t>
            </a:r>
            <a:r>
              <a:rPr lang="zh-CN" altLang="en-US" sz="2400" dirty="0"/>
              <a:t>增加执行权后，就可以直接执行，方法如下：</a:t>
            </a:r>
            <a:endParaRPr lang="zh-CN" altLang="en-US" sz="2400" dirty="0"/>
          </a:p>
          <a:p>
            <a:pPr marL="0" indent="0">
              <a:buNone/>
            </a:pPr>
            <a:r>
              <a:rPr lang="en-US" altLang="zh-CN" sz="2400" dirty="0"/>
              <a:t>$ chmod +x hello.py</a:t>
            </a:r>
            <a:endParaRPr lang="en-US" altLang="zh-CN" sz="2400" dirty="0"/>
          </a:p>
          <a:p>
            <a:pPr marL="0" indent="0">
              <a:buNone/>
            </a:pPr>
            <a:r>
              <a:rPr lang="en-US" altLang="zh-CN" sz="2400" dirty="0"/>
              <a:t>$ ./hello.py</a:t>
            </a:r>
            <a:endParaRPr lang="en-US" altLang="zh-CN" sz="2400" dirty="0"/>
          </a:p>
          <a:p>
            <a:pPr marL="0" indent="0">
              <a:buNone/>
            </a:pPr>
            <a:endParaRPr lang="zh-CN" altLang="en-US" sz="2400" dirty="0"/>
          </a:p>
          <a:p>
            <a:pPr marL="0" indent="0">
              <a:buNone/>
            </a:pPr>
            <a:r>
              <a:rPr lang="zh-CN" altLang="en-US" sz="2400" dirty="0"/>
              <a:t>需要提醒的是，若第一行设置不正确，就只能使用</a:t>
            </a:r>
            <a:r>
              <a:rPr lang="en-US" altLang="zh-CN" sz="2400" dirty="0"/>
              <a:t>Python</a:t>
            </a:r>
            <a:r>
              <a:rPr lang="zh-CN" altLang="en-US" sz="2400" dirty="0"/>
              <a:t>直接解释执行了，方法如下：</a:t>
            </a:r>
            <a:endParaRPr lang="zh-CN" altLang="en-US" sz="2400" dirty="0"/>
          </a:p>
          <a:p>
            <a:pPr marL="0" indent="0">
              <a:buNone/>
            </a:pPr>
            <a:r>
              <a:rPr lang="en-US" altLang="zh-CN" sz="2400" dirty="0"/>
              <a:t>$ python hello.py</a:t>
            </a:r>
            <a:endParaRPr lang="en-US" altLang="zh-CN" sz="2400" dirty="0"/>
          </a:p>
        </p:txBody>
      </p:sp>
      <p:sp>
        <p:nvSpPr>
          <p:cNvPr id="106498" name="标题 1"/>
          <p:cNvSpPr>
            <a:spLocks noGrp="1"/>
          </p:cNvSpPr>
          <p:nvPr>
            <p:ph type="title"/>
          </p:nvPr>
        </p:nvSpPr>
        <p:spPr/>
        <p:txBody>
          <a:bodyPr vert="horz" wrap="square" lIns="91440" tIns="45720" rIns="91440" bIns="45720" anchor="b"/>
          <a:p>
            <a:r>
              <a:rPr lang="zh-CN" altLang="en-US" sz="3600" dirty="0"/>
              <a:t>程序</a:t>
            </a:r>
            <a:r>
              <a:rPr lang="en-US" altLang="zh-CN" sz="3600" dirty="0"/>
              <a:t>hello.py</a:t>
            </a:r>
            <a:r>
              <a:rPr lang="zh-CN" altLang="en-US" sz="3600" dirty="0"/>
              <a:t>的执行</a:t>
            </a:r>
            <a:endParaRPr lang="zh-CN" altLang="en-US" sz="36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内容占位符 2"/>
          <p:cNvSpPr>
            <a:spLocks noGrp="1"/>
          </p:cNvSpPr>
          <p:nvPr>
            <p:ph idx="1"/>
          </p:nvPr>
        </p:nvSpPr>
        <p:spPr>
          <a:xfrm>
            <a:off x="184150" y="2060575"/>
            <a:ext cx="8775700" cy="4941888"/>
          </a:xfrm>
        </p:spPr>
        <p:txBody>
          <a:bodyPr vert="horz" wrap="square" lIns="91440" tIns="45720" rIns="91440" bIns="45720" anchor="t"/>
          <a:p>
            <a:r>
              <a:rPr lang="en-US" altLang="zh-CN" sz="2400" dirty="0"/>
              <a:t>R</a:t>
            </a:r>
            <a:r>
              <a:rPr lang="zh-CN" altLang="en-US" sz="2400" dirty="0"/>
              <a:t>是用于统计分析、绘图的语言和操作环境。</a:t>
            </a:r>
            <a:r>
              <a:rPr lang="en-US" altLang="zh-CN" sz="2400" dirty="0"/>
              <a:t>R</a:t>
            </a:r>
            <a:r>
              <a:rPr lang="zh-CN" altLang="en-US" sz="2400" dirty="0"/>
              <a:t>是属于</a:t>
            </a:r>
            <a:r>
              <a:rPr lang="en-US" altLang="zh-CN" sz="2400" dirty="0"/>
              <a:t>GNU</a:t>
            </a:r>
            <a:r>
              <a:rPr lang="zh-CN" altLang="en-US" sz="2400" dirty="0"/>
              <a:t>系统的一个自由、免费、源代码开放的软件，它是一个用于统计计算和统计制图的优秀工具，有</a:t>
            </a:r>
            <a:r>
              <a:rPr lang="en-US" altLang="zh-CN" sz="2400" dirty="0"/>
              <a:t>UNIX</a:t>
            </a:r>
            <a:r>
              <a:rPr lang="zh-CN" altLang="en-US" sz="2400" dirty="0"/>
              <a:t>、</a:t>
            </a:r>
            <a:r>
              <a:rPr lang="en-US" altLang="zh-CN" sz="2400" dirty="0"/>
              <a:t>Linux</a:t>
            </a:r>
            <a:r>
              <a:rPr lang="zh-CN" altLang="en-US" sz="2400" dirty="0"/>
              <a:t>、</a:t>
            </a:r>
            <a:r>
              <a:rPr lang="en-US" altLang="zh-CN" sz="2400" dirty="0"/>
              <a:t>MacOS</a:t>
            </a:r>
            <a:r>
              <a:rPr lang="zh-CN" altLang="en-US" sz="2400" dirty="0"/>
              <a:t>和</a:t>
            </a:r>
            <a:r>
              <a:rPr lang="en-US" altLang="zh-CN" sz="2400" dirty="0"/>
              <a:t>Windows</a:t>
            </a:r>
            <a:r>
              <a:rPr lang="zh-CN" altLang="en-US" sz="2400" dirty="0"/>
              <a:t>等版本，均可以免费下载和使用。在</a:t>
            </a:r>
            <a:r>
              <a:rPr lang="en-US" altLang="zh-CN" sz="2400" dirty="0"/>
              <a:t>R</a:t>
            </a:r>
            <a:r>
              <a:rPr lang="zh-CN" altLang="en-US" sz="2400" dirty="0"/>
              <a:t>的安装程序中只包含了少数几个基础或核心模块，其他外在模块可以通过</a:t>
            </a:r>
            <a:r>
              <a:rPr lang="en-US" altLang="zh-CN" sz="2400" dirty="0"/>
              <a:t>CRAN</a:t>
            </a:r>
            <a:r>
              <a:rPr lang="zh-CN" altLang="en-US" sz="2400" dirty="0"/>
              <a:t>获得。</a:t>
            </a:r>
            <a:endParaRPr lang="zh-CN" altLang="en-US" sz="2400" dirty="0"/>
          </a:p>
          <a:p>
            <a:endParaRPr lang="en-US" altLang="zh-CN" sz="2400" dirty="0"/>
          </a:p>
        </p:txBody>
      </p:sp>
      <p:sp>
        <p:nvSpPr>
          <p:cNvPr id="107522" name="标题 1"/>
          <p:cNvSpPr>
            <a:spLocks noGrp="1"/>
          </p:cNvSpPr>
          <p:nvPr>
            <p:ph type="title"/>
          </p:nvPr>
        </p:nvSpPr>
        <p:spPr/>
        <p:txBody>
          <a:bodyPr vert="horz" wrap="square" lIns="91440" tIns="45720" rIns="91440" bIns="45720" anchor="b"/>
          <a:p>
            <a:r>
              <a:rPr lang="en-US" altLang="zh-CN" sz="3600" dirty="0"/>
              <a:t>12.8.10  R</a:t>
            </a:r>
            <a:r>
              <a:rPr lang="zh-CN" altLang="en-US" sz="3600" dirty="0"/>
              <a:t>语言</a:t>
            </a:r>
            <a:endParaRPr lang="zh-CN" altLang="en-US" sz="36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内容占位符 2"/>
          <p:cNvSpPr>
            <a:spLocks noGrp="1"/>
          </p:cNvSpPr>
          <p:nvPr>
            <p:ph idx="1"/>
          </p:nvPr>
        </p:nvSpPr>
        <p:spPr>
          <a:xfrm>
            <a:off x="184150" y="2060575"/>
            <a:ext cx="8775700" cy="4941888"/>
          </a:xfrm>
        </p:spPr>
        <p:txBody>
          <a:bodyPr vert="horz" wrap="square" lIns="91440" tIns="45720" rIns="91440" bIns="45720" anchor="t"/>
          <a:p>
            <a:r>
              <a:rPr lang="en-US" altLang="zh-CN" sz="2000" dirty="0"/>
              <a:t>R</a:t>
            </a:r>
            <a:r>
              <a:rPr lang="zh-CN" altLang="en-US" sz="2000" dirty="0"/>
              <a:t>语言的安装方法如下：</a:t>
            </a:r>
            <a:endParaRPr lang="zh-CN" altLang="en-US" sz="2000" dirty="0"/>
          </a:p>
          <a:p>
            <a:r>
              <a:rPr lang="en-US" altLang="zh-CN" sz="2000" dirty="0"/>
              <a:t>#dnf install R-core R-devel			#</a:t>
            </a:r>
            <a:r>
              <a:rPr lang="zh-CN" altLang="en-US" sz="2000" dirty="0"/>
              <a:t>红帽系统</a:t>
            </a:r>
            <a:endParaRPr lang="zh-CN" altLang="en-US" sz="2000" dirty="0"/>
          </a:p>
          <a:p>
            <a:r>
              <a:rPr lang="en-US" altLang="zh-CN" sz="2000" dirty="0"/>
              <a:t>#apt install r-base </a:t>
            </a:r>
            <a:r>
              <a:rPr lang="en-US" altLang="zh-CN" sz="2000" dirty="0">
                <a:sym typeface="+mn-ea"/>
              </a:rPr>
              <a:t> r-base-core</a:t>
            </a:r>
            <a:r>
              <a:rPr lang="en-US" altLang="zh-CN" sz="2000" dirty="0"/>
              <a:t>		# Ubuntu</a:t>
            </a:r>
            <a:endParaRPr lang="en-US" altLang="zh-CN" sz="2000" dirty="0"/>
          </a:p>
          <a:p>
            <a:endParaRPr lang="en-US" altLang="zh-CN" sz="2000" dirty="0"/>
          </a:p>
          <a:p>
            <a:r>
              <a:rPr lang="en-US" altLang="zh-CN" sz="2000" dirty="0"/>
              <a:t>R</a:t>
            </a:r>
            <a:r>
              <a:rPr lang="zh-CN" altLang="en-US" sz="2000" dirty="0"/>
              <a:t>语言安装完成后，就可以在命令提示符下输入：</a:t>
            </a:r>
            <a:endParaRPr lang="zh-CN" altLang="en-US" sz="2000" dirty="0"/>
          </a:p>
          <a:p>
            <a:pPr lvl="1"/>
            <a:r>
              <a:rPr lang="en-US" altLang="zh-CN" sz="1750" dirty="0"/>
              <a:t>$ R</a:t>
            </a:r>
            <a:endParaRPr lang="en-US" altLang="zh-CN" sz="1750" dirty="0"/>
          </a:p>
          <a:p>
            <a:r>
              <a:rPr lang="zh-CN" altLang="en-US" sz="2000" dirty="0"/>
              <a:t>进入</a:t>
            </a:r>
            <a:r>
              <a:rPr lang="en-US" altLang="zh-CN" sz="2000" dirty="0"/>
              <a:t>R</a:t>
            </a:r>
            <a:r>
              <a:rPr lang="zh-CN" altLang="en-US" sz="2000" dirty="0"/>
              <a:t>语言环境了。“</a:t>
            </a:r>
            <a:r>
              <a:rPr lang="en-US" altLang="zh-CN" sz="2000" dirty="0"/>
              <a:t>&gt;”</a:t>
            </a:r>
            <a:r>
              <a:rPr lang="zh-CN" altLang="en-US" sz="2000" dirty="0"/>
              <a:t>为</a:t>
            </a:r>
            <a:r>
              <a:rPr lang="en-US" altLang="zh-CN" sz="2000" dirty="0"/>
              <a:t>R</a:t>
            </a:r>
            <a:r>
              <a:rPr lang="zh-CN" altLang="en-US" sz="2000" dirty="0"/>
              <a:t>的命令提示符，用户可以输入</a:t>
            </a:r>
            <a:r>
              <a:rPr lang="en-US" altLang="zh-CN" sz="2000" dirty="0"/>
              <a:t>demo()</a:t>
            </a:r>
            <a:r>
              <a:rPr lang="zh-CN" altLang="en-US" sz="2000" dirty="0"/>
              <a:t>查看演示清单，可以从清单选择一个题目，比如</a:t>
            </a:r>
            <a:r>
              <a:rPr lang="en-US" altLang="zh-CN" sz="2000" dirty="0"/>
              <a:t>error.catching</a:t>
            </a:r>
            <a:r>
              <a:rPr lang="zh-CN" altLang="en-US" sz="2000" dirty="0"/>
              <a:t>，执行</a:t>
            </a:r>
            <a:r>
              <a:rPr lang="en-US" altLang="zh-CN" sz="2000" dirty="0"/>
              <a:t>demo(error.catching)</a:t>
            </a:r>
            <a:r>
              <a:rPr lang="zh-CN" altLang="en-US" sz="2000" dirty="0"/>
              <a:t>来查看演示代码；还可以用</a:t>
            </a:r>
            <a:r>
              <a:rPr lang="en-US" altLang="zh-CN" sz="2000" dirty="0"/>
              <a:t>help()</a:t>
            </a:r>
            <a:r>
              <a:rPr lang="zh-CN" altLang="en-US" sz="2000" dirty="0"/>
              <a:t>打开帮助界面，通过</a:t>
            </a:r>
            <a:r>
              <a:rPr lang="en-US" altLang="zh-CN" sz="2000" dirty="0"/>
              <a:t>help(topic)</a:t>
            </a:r>
            <a:r>
              <a:rPr lang="zh-CN" altLang="en-US" sz="2000" dirty="0"/>
              <a:t>或</a:t>
            </a:r>
            <a:r>
              <a:rPr lang="en-US" altLang="zh-CN" sz="2000" dirty="0"/>
              <a:t>help(package=PACKAGE)</a:t>
            </a:r>
            <a:r>
              <a:rPr lang="zh-CN" altLang="en-US" sz="2000" dirty="0"/>
              <a:t>对相关的主题或安装包进行帮助；输入</a:t>
            </a:r>
            <a:r>
              <a:rPr lang="en-US" altLang="zh-CN" sz="2000" dirty="0"/>
              <a:t>help.start()</a:t>
            </a:r>
            <a:r>
              <a:rPr lang="zh-CN" altLang="en-US" sz="2000" dirty="0"/>
              <a:t>可以打开一个</a:t>
            </a:r>
            <a:r>
              <a:rPr lang="en-US" altLang="zh-CN" sz="2000" dirty="0"/>
              <a:t>Web</a:t>
            </a:r>
            <a:r>
              <a:rPr lang="zh-CN" altLang="en-US" sz="2000" dirty="0"/>
              <a:t>界面的帮助工具，可以从界面上选择帮助主题。最后，用户可输入</a:t>
            </a:r>
            <a:r>
              <a:rPr lang="en-US" altLang="zh-CN" sz="2000" dirty="0"/>
              <a:t>q()</a:t>
            </a:r>
            <a:r>
              <a:rPr lang="zh-CN" altLang="en-US" sz="2000" dirty="0"/>
              <a:t>或</a:t>
            </a:r>
            <a:r>
              <a:rPr lang="en-US" altLang="zh-CN" sz="2000" dirty="0"/>
              <a:t>^D</a:t>
            </a:r>
            <a:r>
              <a:rPr lang="zh-CN" altLang="en-US" sz="2000" dirty="0"/>
              <a:t>退出</a:t>
            </a:r>
            <a:r>
              <a:rPr lang="en-US" altLang="zh-CN" sz="2000" dirty="0"/>
              <a:t>R</a:t>
            </a:r>
            <a:r>
              <a:rPr lang="zh-CN" altLang="en-US" sz="2000" dirty="0"/>
              <a:t>语言环境。</a:t>
            </a:r>
            <a:endParaRPr lang="en-US" altLang="zh-CN" sz="2000" dirty="0"/>
          </a:p>
        </p:txBody>
      </p:sp>
      <p:sp>
        <p:nvSpPr>
          <p:cNvPr id="108546" name="标题 1"/>
          <p:cNvSpPr>
            <a:spLocks noGrp="1"/>
          </p:cNvSpPr>
          <p:nvPr>
            <p:ph type="title"/>
          </p:nvPr>
        </p:nvSpPr>
        <p:spPr/>
        <p:txBody>
          <a:bodyPr vert="horz" wrap="square" lIns="91440" tIns="45720" rIns="91440" bIns="45720" anchor="b"/>
          <a:p>
            <a:r>
              <a:rPr lang="en-US" altLang="zh-CN" sz="3600" dirty="0"/>
              <a:t>1</a:t>
            </a:r>
            <a:r>
              <a:rPr lang="zh-CN" altLang="en-US" sz="3600" dirty="0"/>
              <a:t>．</a:t>
            </a:r>
            <a:r>
              <a:rPr lang="en-US" altLang="zh-CN" sz="3600" dirty="0"/>
              <a:t>R</a:t>
            </a:r>
            <a:r>
              <a:rPr lang="zh-CN" altLang="en-US" sz="3600" dirty="0"/>
              <a:t>语言的安装</a:t>
            </a:r>
            <a:endParaRPr lang="zh-CN" altLang="en-US" sz="36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CentOS 8下安装</a:t>
            </a:r>
            <a:endParaRPr lang="zh-CN" altLang="en-US"/>
          </a:p>
        </p:txBody>
      </p:sp>
      <p:sp>
        <p:nvSpPr>
          <p:cNvPr id="3" name="内容占位符 2"/>
          <p:cNvSpPr>
            <a:spLocks noGrp="1"/>
          </p:cNvSpPr>
          <p:nvPr>
            <p:ph idx="1"/>
          </p:nvPr>
        </p:nvSpPr>
        <p:spPr>
          <a:xfrm>
            <a:off x="770890" y="2018030"/>
            <a:ext cx="8184515" cy="4114800"/>
          </a:xfrm>
        </p:spPr>
        <p:txBody>
          <a:bodyPr/>
          <a:p>
            <a:r>
              <a:rPr lang="zh-CN" altLang="en-US" sz="2800"/>
              <a:t>CentOS 8下，还要做两点准备，之后才能安装。</a:t>
            </a:r>
            <a:endParaRPr lang="zh-CN" altLang="en-US" sz="2800"/>
          </a:p>
          <a:p>
            <a:r>
              <a:rPr lang="zh-CN" altLang="en-US" sz="2800"/>
              <a:t>（1）安装epel repository</a:t>
            </a:r>
            <a:endParaRPr lang="zh-CN" altLang="en-US" sz="2800"/>
          </a:p>
          <a:p>
            <a:pPr lvl="1"/>
            <a:r>
              <a:rPr lang="zh-CN" altLang="en-US" sz="2450"/>
              <a:t># yum install epel-release 	# 安装epel repository</a:t>
            </a:r>
            <a:endParaRPr lang="zh-CN" altLang="en-US" sz="2450"/>
          </a:p>
          <a:p>
            <a:r>
              <a:rPr lang="zh-CN" altLang="en-US" sz="2800"/>
              <a:t>（2）启用PowerTools repository</a:t>
            </a:r>
            <a:endParaRPr lang="zh-CN" altLang="en-US" sz="2800"/>
          </a:p>
          <a:p>
            <a:pPr lvl="1"/>
            <a:r>
              <a:rPr lang="zh-CN" altLang="en-US" sz="2450"/>
              <a:t># dnf config-manager --set-enabled PowerTools</a:t>
            </a:r>
            <a:endParaRPr lang="zh-CN" altLang="en-US" sz="2450"/>
          </a:p>
          <a:p>
            <a:pPr lvl="1"/>
            <a:r>
              <a:rPr lang="zh-CN" altLang="en-US" sz="2450"/>
              <a:t>或，修改/etc/yum.repos.d/entOS-PowerTools.repo文件，将其中的“enabled=0”改为“enabled=1”</a:t>
            </a:r>
            <a:endParaRPr lang="zh-CN" altLang="en-US" sz="2450"/>
          </a:p>
          <a:p>
            <a:pPr marL="342900" lvl="1" indent="-342900" algn="l"/>
            <a:r>
              <a:rPr lang="zh-CN" altLang="en-US" sz="2800">
                <a:sym typeface="+mn-ea"/>
              </a:rPr>
              <a:t>（</a:t>
            </a:r>
            <a:r>
              <a:rPr lang="en-US" altLang="zh-CN" sz="2800">
                <a:sym typeface="+mn-ea"/>
              </a:rPr>
              <a:t>3</a:t>
            </a:r>
            <a:r>
              <a:rPr lang="zh-CN" altLang="en-US" sz="2800">
                <a:sym typeface="+mn-ea"/>
              </a:rPr>
              <a:t>）安装</a:t>
            </a:r>
            <a:r>
              <a:rPr lang="en-US" altLang="zh-CN" sz="2800">
                <a:sym typeface="+mn-ea"/>
              </a:rPr>
              <a:t>R</a:t>
            </a:r>
            <a:endParaRPr lang="zh-CN" altLang="en-US" sz="2800"/>
          </a:p>
          <a:p>
            <a:pPr lvl="1"/>
            <a:r>
              <a:rPr lang="zh-CN" altLang="en-US" sz="2450">
                <a:sym typeface="+mn-ea"/>
              </a:rPr>
              <a:t># </a:t>
            </a:r>
            <a:r>
              <a:rPr lang="en-US" altLang="zh-CN" sz="2450" dirty="0">
                <a:sym typeface="+mn-ea"/>
              </a:rPr>
              <a:t>dnf install R-core R-devel		#Centos</a:t>
            </a:r>
            <a:endParaRPr lang="zh-CN" altLang="en-US" sz="2450"/>
          </a:p>
          <a:p>
            <a:pPr marL="457200" lvl="1" indent="0">
              <a:buNone/>
            </a:pPr>
            <a:endParaRPr lang="zh-CN" altLang="en-US" sz="245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内容占位符 2"/>
          <p:cNvSpPr>
            <a:spLocks noGrp="1"/>
          </p:cNvSpPr>
          <p:nvPr>
            <p:ph idx="1"/>
          </p:nvPr>
        </p:nvSpPr>
        <p:spPr>
          <a:xfrm>
            <a:off x="184150" y="2060575"/>
            <a:ext cx="8775700" cy="4941888"/>
          </a:xfrm>
        </p:spPr>
        <p:txBody>
          <a:bodyPr vert="horz" wrap="square" lIns="91440" tIns="45720" rIns="91440" bIns="45720" anchor="t"/>
          <a:p>
            <a:pPr marL="0" indent="0">
              <a:buNone/>
            </a:pPr>
            <a:r>
              <a:rPr lang="zh-CN" altLang="en-US" sz="2000" dirty="0"/>
              <a:t>在</a:t>
            </a:r>
            <a:r>
              <a:rPr lang="en-US" altLang="zh-CN" sz="2000" dirty="0"/>
              <a:t>R</a:t>
            </a:r>
            <a:r>
              <a:rPr lang="zh-CN" altLang="en-US" sz="2000" dirty="0"/>
              <a:t>环境中可以交互式地进行</a:t>
            </a:r>
            <a:r>
              <a:rPr lang="en-US" altLang="zh-CN" sz="2000" dirty="0"/>
              <a:t>R</a:t>
            </a:r>
            <a:r>
              <a:rPr lang="zh-CN" altLang="en-US" sz="2000" dirty="0"/>
              <a:t>语言相关操作，比如：</a:t>
            </a:r>
            <a:endParaRPr lang="zh-CN" altLang="en-US" sz="2000" dirty="0"/>
          </a:p>
          <a:p>
            <a:pPr marL="0" indent="0">
              <a:buNone/>
            </a:pPr>
            <a:r>
              <a:rPr lang="en-US" altLang="zh-CN" sz="2000" dirty="0"/>
              <a:t>&gt; print("Hello R World!")	#</a:t>
            </a:r>
            <a:r>
              <a:rPr lang="zh-CN" altLang="en-US" sz="2000" dirty="0"/>
              <a:t>输出</a:t>
            </a:r>
            <a:r>
              <a:rPr lang="en-US" altLang="zh-CN" sz="2000" dirty="0"/>
              <a:t>"Hello R World!" </a:t>
            </a:r>
            <a:r>
              <a:rPr lang="zh-CN" altLang="en-US" sz="2000" dirty="0"/>
              <a:t>（忽略所有输出）</a:t>
            </a:r>
            <a:endParaRPr lang="zh-CN" altLang="en-US" sz="2000" dirty="0"/>
          </a:p>
          <a:p>
            <a:pPr marL="0" indent="0">
              <a:buNone/>
            </a:pPr>
            <a:r>
              <a:rPr lang="en-US" altLang="zh-CN" sz="2000" dirty="0"/>
              <a:t>&gt; v1 &lt;- c(1,2,3,4) 		#</a:t>
            </a:r>
            <a:r>
              <a:rPr lang="zh-CN" altLang="en-US" sz="2000" dirty="0"/>
              <a:t>定义向量变量</a:t>
            </a:r>
            <a:r>
              <a:rPr lang="en-US" altLang="zh-CN" sz="2000" dirty="0"/>
              <a:t>v1</a:t>
            </a:r>
            <a:endParaRPr lang="en-US" altLang="zh-CN" sz="2000" dirty="0"/>
          </a:p>
          <a:p>
            <a:pPr marL="0" indent="0">
              <a:buNone/>
            </a:pPr>
            <a:r>
              <a:rPr lang="en-US" altLang="zh-CN" sz="2000" dirty="0"/>
              <a:t>&gt; v1				#</a:t>
            </a:r>
            <a:r>
              <a:rPr lang="zh-CN" altLang="en-US" sz="2000" dirty="0"/>
              <a:t>交互式输出</a:t>
            </a:r>
            <a:r>
              <a:rPr lang="en-US" altLang="zh-CN" sz="2000" dirty="0"/>
              <a:t>v1</a:t>
            </a:r>
            <a:endParaRPr lang="en-US" altLang="zh-CN" sz="2000" dirty="0"/>
          </a:p>
          <a:p>
            <a:pPr marL="0" indent="0">
              <a:buNone/>
            </a:pPr>
            <a:r>
              <a:rPr lang="en-US" altLang="zh-CN" sz="2000" dirty="0"/>
              <a:t>&gt; v2&lt;-2*v1			#</a:t>
            </a:r>
            <a:r>
              <a:rPr lang="zh-CN" altLang="en-US" sz="2000" dirty="0"/>
              <a:t>定义向量变量</a:t>
            </a:r>
            <a:r>
              <a:rPr lang="en-US" altLang="zh-CN" sz="2000" dirty="0"/>
              <a:t>v2</a:t>
            </a:r>
            <a:r>
              <a:rPr lang="zh-CN" altLang="en-US" sz="2000" dirty="0"/>
              <a:t>：</a:t>
            </a:r>
            <a:r>
              <a:rPr lang="en-US" altLang="zh-CN" sz="2000" dirty="0"/>
              <a:t>v2=2*v1</a:t>
            </a:r>
            <a:endParaRPr lang="en-US" altLang="zh-CN" sz="2000" dirty="0"/>
          </a:p>
          <a:p>
            <a:pPr marL="0" indent="0">
              <a:buNone/>
            </a:pPr>
            <a:r>
              <a:rPr lang="en-US" altLang="zh-CN" sz="2000" dirty="0"/>
              <a:t>&gt; v2				#</a:t>
            </a:r>
            <a:r>
              <a:rPr lang="zh-CN" altLang="en-US" sz="2000" dirty="0"/>
              <a:t>交互式输出</a:t>
            </a:r>
            <a:r>
              <a:rPr lang="en-US" altLang="zh-CN" sz="2000" dirty="0"/>
              <a:t>v2</a:t>
            </a:r>
            <a:endParaRPr lang="en-US" altLang="zh-CN" sz="2000" dirty="0"/>
          </a:p>
          <a:p>
            <a:pPr marL="0" indent="0">
              <a:buNone/>
            </a:pPr>
            <a:r>
              <a:rPr lang="en-US" altLang="zh-CN" sz="2000" dirty="0"/>
              <a:t>&gt; T&lt;-table(v1,v2) 		#</a:t>
            </a:r>
            <a:r>
              <a:rPr lang="zh-CN" altLang="en-US" sz="2000" dirty="0"/>
              <a:t>由</a:t>
            </a:r>
            <a:r>
              <a:rPr lang="en-US" altLang="zh-CN" sz="2000" dirty="0"/>
              <a:t>v1</a:t>
            </a:r>
            <a:r>
              <a:rPr lang="zh-CN" altLang="en-US" sz="2000" dirty="0"/>
              <a:t>和</a:t>
            </a:r>
            <a:r>
              <a:rPr lang="en-US" altLang="zh-CN" sz="2000" dirty="0"/>
              <a:t>v2</a:t>
            </a:r>
            <a:r>
              <a:rPr lang="zh-CN" altLang="en-US" sz="2000" dirty="0"/>
              <a:t>定义表</a:t>
            </a:r>
            <a:r>
              <a:rPr lang="en-US" altLang="zh-CN" sz="2000" dirty="0"/>
              <a:t>T</a:t>
            </a:r>
            <a:endParaRPr lang="en-US" altLang="zh-CN" sz="2000" dirty="0"/>
          </a:p>
          <a:p>
            <a:pPr marL="0" indent="0">
              <a:buNone/>
            </a:pPr>
            <a:r>
              <a:rPr lang="en-US" altLang="zh-CN" sz="2000" dirty="0"/>
              <a:t>&gt; T				#</a:t>
            </a:r>
            <a:r>
              <a:rPr lang="zh-CN" altLang="en-US" sz="2000" dirty="0"/>
              <a:t>交互式输出</a:t>
            </a:r>
            <a:r>
              <a:rPr lang="en-US" altLang="zh-CN" sz="2000" dirty="0"/>
              <a:t>T</a:t>
            </a:r>
            <a:endParaRPr lang="en-US" altLang="zh-CN" sz="2000" dirty="0"/>
          </a:p>
          <a:p>
            <a:pPr marL="0" indent="0">
              <a:buNone/>
            </a:pPr>
            <a:r>
              <a:rPr lang="en-US" altLang="zh-CN" sz="2000" dirty="0"/>
              <a:t>&gt; print(v1) 			#</a:t>
            </a:r>
            <a:r>
              <a:rPr lang="zh-CN" altLang="en-US" sz="2000" dirty="0"/>
              <a:t>调用</a:t>
            </a:r>
            <a:r>
              <a:rPr lang="en-US" altLang="zh-CN" sz="2000" dirty="0"/>
              <a:t>print</a:t>
            </a:r>
            <a:r>
              <a:rPr lang="zh-CN" altLang="en-US" sz="2000" dirty="0"/>
              <a:t>输出</a:t>
            </a:r>
            <a:r>
              <a:rPr lang="en-US" altLang="zh-CN" sz="2000" dirty="0"/>
              <a:t>v1</a:t>
            </a:r>
            <a:endParaRPr lang="en-US" altLang="zh-CN" sz="2000" dirty="0"/>
          </a:p>
          <a:p>
            <a:pPr marL="0" indent="0">
              <a:buNone/>
            </a:pPr>
            <a:r>
              <a:rPr lang="en-US" altLang="zh-CN" sz="2000" dirty="0"/>
              <a:t>&gt; print(T) 			#</a:t>
            </a:r>
            <a:r>
              <a:rPr lang="zh-CN" altLang="en-US" sz="2000" dirty="0"/>
              <a:t>调用</a:t>
            </a:r>
            <a:r>
              <a:rPr lang="en-US" altLang="zh-CN" sz="2000" dirty="0"/>
              <a:t>print</a:t>
            </a:r>
            <a:r>
              <a:rPr lang="zh-CN" altLang="en-US" sz="2000" dirty="0"/>
              <a:t>输出</a:t>
            </a:r>
            <a:r>
              <a:rPr lang="en-US" altLang="zh-CN" sz="2000" dirty="0"/>
              <a:t>T</a:t>
            </a:r>
            <a:r>
              <a:rPr lang="zh-CN" altLang="en-US" sz="2000" dirty="0"/>
              <a:t>（结果略）</a:t>
            </a:r>
            <a:endParaRPr lang="zh-CN" altLang="en-US" sz="2000" dirty="0"/>
          </a:p>
          <a:p>
            <a:pPr marL="0" indent="0">
              <a:buNone/>
            </a:pPr>
            <a:r>
              <a:rPr lang="en-US" altLang="zh-CN" sz="2000" dirty="0"/>
              <a:t>&gt; print(T,zero.print='.') 		#</a:t>
            </a:r>
            <a:r>
              <a:rPr lang="zh-CN" altLang="en-US" sz="2000" dirty="0"/>
              <a:t>调用</a:t>
            </a:r>
            <a:r>
              <a:rPr lang="en-US" altLang="zh-CN" sz="2000" dirty="0"/>
              <a:t>print</a:t>
            </a:r>
            <a:r>
              <a:rPr lang="zh-CN" altLang="en-US" sz="2000" dirty="0"/>
              <a:t>，以另一种方式输出</a:t>
            </a:r>
            <a:r>
              <a:rPr lang="en-US" altLang="zh-CN" sz="2000" dirty="0"/>
              <a:t>T</a:t>
            </a:r>
            <a:r>
              <a:rPr lang="zh-CN" altLang="en-US" sz="2000" dirty="0"/>
              <a:t>（结果略）</a:t>
            </a:r>
            <a:endParaRPr lang="zh-CN" altLang="en-US" sz="2000" dirty="0"/>
          </a:p>
          <a:p>
            <a:pPr marL="0" indent="0">
              <a:buNone/>
            </a:pPr>
            <a:r>
              <a:rPr lang="en-US" altLang="zh-CN" sz="2000" dirty="0"/>
              <a:t>&gt;				#R</a:t>
            </a:r>
            <a:r>
              <a:rPr lang="zh-CN" altLang="en-US" sz="2000" dirty="0"/>
              <a:t>的提示符</a:t>
            </a:r>
            <a:endParaRPr lang="zh-CN" altLang="en-US" sz="2000" dirty="0"/>
          </a:p>
          <a:p>
            <a:pPr marL="0" indent="0">
              <a:buNone/>
            </a:pPr>
            <a:endParaRPr lang="zh-CN" altLang="en-US" sz="2000" dirty="0"/>
          </a:p>
          <a:p>
            <a:pPr marL="0" indent="0">
              <a:buNone/>
            </a:pPr>
            <a:endParaRPr lang="en-US" altLang="zh-CN" sz="2000" dirty="0"/>
          </a:p>
        </p:txBody>
      </p:sp>
      <p:sp>
        <p:nvSpPr>
          <p:cNvPr id="109570" name="标题 1"/>
          <p:cNvSpPr>
            <a:spLocks noGrp="1"/>
          </p:cNvSpPr>
          <p:nvPr>
            <p:ph type="title"/>
          </p:nvPr>
        </p:nvSpPr>
        <p:spPr/>
        <p:txBody>
          <a:bodyPr vert="horz" wrap="square" lIns="91440" tIns="45720" rIns="91440" bIns="45720" anchor="b"/>
          <a:p>
            <a:r>
              <a:rPr lang="en-US" altLang="zh-CN" sz="3600" dirty="0"/>
              <a:t>2</a:t>
            </a:r>
            <a:r>
              <a:rPr lang="zh-CN" altLang="en-US" sz="3600" dirty="0"/>
              <a:t>．简单操作</a:t>
            </a:r>
            <a:endParaRPr lang="zh-CN" altLang="en-US" sz="36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内容占位符 2"/>
          <p:cNvSpPr>
            <a:spLocks noGrp="1"/>
          </p:cNvSpPr>
          <p:nvPr>
            <p:ph idx="1"/>
          </p:nvPr>
        </p:nvSpPr>
        <p:spPr>
          <a:xfrm>
            <a:off x="184150" y="2060575"/>
            <a:ext cx="8775700" cy="4941888"/>
          </a:xfrm>
        </p:spPr>
        <p:txBody>
          <a:bodyPr vert="horz" wrap="square" lIns="91440" tIns="45720" rIns="91440" bIns="45720" anchor="t"/>
          <a:p>
            <a:pPr marL="0" indent="0">
              <a:buNone/>
            </a:pPr>
            <a:r>
              <a:rPr lang="zh-CN" altLang="en-US" sz="2400" dirty="0"/>
              <a:t>将其中的交互输出行及所有的结果去除，并加上正确的第一行，以上内容变为如下的</a:t>
            </a:r>
            <a:r>
              <a:rPr lang="en-US" altLang="zh-CN" sz="2400" dirty="0"/>
              <a:t>R</a:t>
            </a:r>
            <a:r>
              <a:rPr lang="zh-CN" altLang="en-US" sz="2400" dirty="0"/>
              <a:t>代码（程序文件为</a:t>
            </a:r>
            <a:r>
              <a:rPr lang="en-US" altLang="zh-CN" sz="2400" dirty="0"/>
              <a:t>hello.R</a:t>
            </a:r>
            <a:r>
              <a:rPr lang="zh-CN" altLang="en-US" sz="2400" dirty="0"/>
              <a:t>）。</a:t>
            </a:r>
            <a:endParaRPr lang="zh-CN" altLang="en-US" sz="2400" dirty="0"/>
          </a:p>
          <a:p>
            <a:pPr marL="457200" lvl="1" indent="0">
              <a:buNone/>
            </a:pPr>
            <a:r>
              <a:rPr lang="en-US" altLang="zh-CN" sz="2400" dirty="0"/>
              <a:t>#!/usr/bin/R -f</a:t>
            </a:r>
            <a:endParaRPr lang="en-US" altLang="zh-CN" sz="2400" dirty="0"/>
          </a:p>
          <a:p>
            <a:pPr marL="457200" lvl="1" indent="0">
              <a:buNone/>
            </a:pPr>
            <a:r>
              <a:rPr lang="en-US" altLang="zh-CN" sz="2400" dirty="0"/>
              <a:t>print("Hello R World!")</a:t>
            </a:r>
            <a:endParaRPr lang="en-US" altLang="zh-CN" sz="2400" dirty="0"/>
          </a:p>
          <a:p>
            <a:pPr marL="457200" lvl="1" indent="0">
              <a:buNone/>
            </a:pPr>
            <a:r>
              <a:rPr lang="en-US" altLang="zh-CN" sz="2400" dirty="0"/>
              <a:t>v1 &lt;- c(1,2,3,4)</a:t>
            </a:r>
            <a:endParaRPr lang="en-US" altLang="zh-CN" sz="2400" dirty="0"/>
          </a:p>
          <a:p>
            <a:pPr marL="457200" lvl="1" indent="0">
              <a:buNone/>
            </a:pPr>
            <a:r>
              <a:rPr lang="en-US" altLang="zh-CN" sz="2400" dirty="0"/>
              <a:t>v2 &lt;- 2*v1</a:t>
            </a:r>
            <a:endParaRPr lang="en-US" altLang="zh-CN" sz="2400" dirty="0"/>
          </a:p>
          <a:p>
            <a:pPr marL="457200" lvl="1" indent="0">
              <a:buNone/>
            </a:pPr>
            <a:r>
              <a:rPr lang="en-US" altLang="zh-CN" sz="2400" dirty="0"/>
              <a:t>T &lt;- table(v1,v2)</a:t>
            </a:r>
            <a:endParaRPr lang="en-US" altLang="zh-CN" sz="2400" dirty="0"/>
          </a:p>
          <a:p>
            <a:pPr marL="457200" lvl="1" indent="0">
              <a:buNone/>
            </a:pPr>
            <a:r>
              <a:rPr lang="en-US" altLang="zh-CN" sz="2400" dirty="0"/>
              <a:t>print(v1)</a:t>
            </a:r>
            <a:endParaRPr lang="en-US" altLang="zh-CN" sz="2400" dirty="0"/>
          </a:p>
          <a:p>
            <a:pPr marL="457200" lvl="1" indent="0">
              <a:buNone/>
            </a:pPr>
            <a:r>
              <a:rPr lang="en-US" altLang="zh-CN" sz="2400" dirty="0"/>
              <a:t>print(T)</a:t>
            </a:r>
            <a:endParaRPr lang="en-US" altLang="zh-CN" sz="2400" dirty="0"/>
          </a:p>
          <a:p>
            <a:pPr marL="457200" lvl="1" indent="0">
              <a:buNone/>
            </a:pPr>
            <a:r>
              <a:rPr lang="en-US" altLang="zh-CN" sz="2400" dirty="0"/>
              <a:t>print(T,zero.print='.')</a:t>
            </a:r>
            <a:endParaRPr lang="en-US" altLang="zh-CN" sz="2400" dirty="0"/>
          </a:p>
          <a:p>
            <a:pPr marL="0" indent="0">
              <a:buNone/>
            </a:pPr>
            <a:endParaRPr lang="en-US" altLang="zh-CN" sz="2400" dirty="0"/>
          </a:p>
          <a:p>
            <a:pPr marL="0" indent="0">
              <a:buNone/>
            </a:pPr>
            <a:endParaRPr lang="en-US" altLang="zh-CN" sz="2400" dirty="0"/>
          </a:p>
        </p:txBody>
      </p:sp>
      <p:sp>
        <p:nvSpPr>
          <p:cNvPr id="110594" name="标题 1"/>
          <p:cNvSpPr>
            <a:spLocks noGrp="1"/>
          </p:cNvSpPr>
          <p:nvPr>
            <p:ph type="title"/>
          </p:nvPr>
        </p:nvSpPr>
        <p:spPr/>
        <p:txBody>
          <a:bodyPr vert="horz" wrap="square" lIns="91440" tIns="45720" rIns="91440" bIns="45720" anchor="b"/>
          <a:p>
            <a:r>
              <a:rPr lang="zh-CN" altLang="en-US" sz="3600" dirty="0"/>
              <a:t>样本程序</a:t>
            </a:r>
            <a:r>
              <a:rPr lang="en-US" altLang="zh-CN" sz="3600" dirty="0"/>
              <a:t>hello.R</a:t>
            </a:r>
            <a:endParaRPr lang="zh-CN" altLang="en-US" sz="36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hello.R</a:t>
            </a:r>
            <a:r>
              <a:rPr lang="zh-CN" altLang="en-US" dirty="0">
                <a:sym typeface="+mn-ea"/>
              </a:rPr>
              <a:t>的执行</a:t>
            </a:r>
            <a:endParaRPr lang="zh-CN" altLang="en-US"/>
          </a:p>
        </p:txBody>
      </p:sp>
      <p:sp>
        <p:nvSpPr>
          <p:cNvPr id="3" name="内容占位符 2"/>
          <p:cNvSpPr>
            <a:spLocks noGrp="1"/>
          </p:cNvSpPr>
          <p:nvPr>
            <p:ph idx="1"/>
          </p:nvPr>
        </p:nvSpPr>
        <p:spPr>
          <a:xfrm>
            <a:off x="843915" y="2018030"/>
            <a:ext cx="8111490" cy="4114800"/>
          </a:xfrm>
        </p:spPr>
        <p:txBody>
          <a:bodyPr/>
          <a:p>
            <a:r>
              <a:rPr lang="zh-CN" altLang="en-US" sz="2400"/>
              <a:t>在R交换环境下可以通过命令</a:t>
            </a:r>
            <a:endParaRPr lang="zh-CN" altLang="en-US" sz="2400"/>
          </a:p>
          <a:p>
            <a:pPr lvl="1"/>
            <a:r>
              <a:rPr lang="zh-CN" altLang="en-US" sz="2100"/>
              <a:t>&gt; source("hello.R")</a:t>
            </a:r>
            <a:endParaRPr lang="zh-CN" altLang="en-US" sz="2100"/>
          </a:p>
          <a:p>
            <a:r>
              <a:rPr lang="zh-CN" altLang="en-US" sz="2400"/>
              <a:t>运行。若为hello.R增加执行权后，则可在命令行直接像执行命令一样执行它。方法如下：</a:t>
            </a:r>
            <a:endParaRPr lang="zh-CN" altLang="en-US" sz="2400"/>
          </a:p>
          <a:p>
            <a:pPr lvl="1"/>
            <a:r>
              <a:rPr lang="zh-CN" altLang="en-US" sz="2100"/>
              <a:t>$ chmod +x hello.R</a:t>
            </a:r>
            <a:endParaRPr lang="zh-CN" altLang="en-US" sz="2100"/>
          </a:p>
          <a:p>
            <a:pPr lvl="1"/>
            <a:r>
              <a:rPr lang="zh-CN" altLang="en-US" sz="2100"/>
              <a:t>$ ./hello.R</a:t>
            </a:r>
            <a:endParaRPr lang="zh-CN" altLang="en-US" sz="2100"/>
          </a:p>
          <a:p>
            <a:r>
              <a:rPr lang="zh-CN" altLang="en-US" sz="2400"/>
              <a:t>若第一行设置不正确的话，可用R命令直接解释执行它，方法是：</a:t>
            </a:r>
            <a:endParaRPr lang="zh-CN" altLang="en-US" sz="2400"/>
          </a:p>
          <a:p>
            <a:pPr lvl="1"/>
            <a:r>
              <a:rPr lang="zh-CN" altLang="en-US" sz="2100"/>
              <a:t>$ R -q --no-save &lt; hello.R 	# 执行hello.R   或</a:t>
            </a:r>
            <a:endParaRPr lang="zh-CN" altLang="en-US" sz="2100"/>
          </a:p>
          <a:p>
            <a:pPr lvl="1"/>
            <a:r>
              <a:rPr lang="zh-CN" altLang="en-US" sz="2100"/>
              <a:t>$ R -q -f hello.R </a:t>
            </a:r>
            <a:endParaRPr lang="zh-CN" altLang="en-US" sz="21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3．简单管理</a:t>
            </a:r>
            <a:endParaRPr lang="zh-CN" altLang="en-US"/>
          </a:p>
        </p:txBody>
      </p:sp>
      <p:sp>
        <p:nvSpPr>
          <p:cNvPr id="3" name="内容占位符 2"/>
          <p:cNvSpPr>
            <a:spLocks noGrp="1"/>
          </p:cNvSpPr>
          <p:nvPr>
            <p:ph idx="1"/>
          </p:nvPr>
        </p:nvSpPr>
        <p:spPr>
          <a:xfrm>
            <a:off x="757555" y="2018030"/>
            <a:ext cx="8197850" cy="4114800"/>
          </a:xfrm>
        </p:spPr>
        <p:txBody>
          <a:bodyPr/>
          <a:p>
            <a:r>
              <a:rPr lang="zh-CN" altLang="en-US" sz="2400"/>
              <a:t>R语言的使用很大程度上是借助各种各样R包的辅助，这些R包就是针对R的插件，不同的插件满足不同的功能，例如，用于经济计量、财经分析、人文科学研究以及人工智能等。</a:t>
            </a:r>
            <a:endParaRPr lang="zh-CN" altLang="en-US" sz="2400"/>
          </a:p>
          <a:p>
            <a:r>
              <a:rPr lang="zh-CN" altLang="en-US" sz="2400"/>
              <a:t>1）包安装</a:t>
            </a:r>
            <a:endParaRPr lang="zh-CN" altLang="en-US" sz="2400"/>
          </a:p>
          <a:p>
            <a:r>
              <a:rPr lang="zh-CN" altLang="en-US" sz="2400"/>
              <a:t>首先输入命令R，进入R语言环境，然后执行命令：</a:t>
            </a:r>
            <a:endParaRPr lang="zh-CN" altLang="en-US" sz="2400"/>
          </a:p>
          <a:p>
            <a:pPr lvl="1"/>
            <a:r>
              <a:rPr lang="zh-CN" altLang="en-US" sz="2100"/>
              <a:t>&gt; install.packages("packagenames","dir")</a:t>
            </a:r>
            <a:endParaRPr lang="zh-CN" altLang="en-US" sz="2100"/>
          </a:p>
          <a:p>
            <a:r>
              <a:rPr lang="zh-CN" altLang="en-US" sz="2400"/>
              <a:t>packagenames为单个包名，或由单个包名组成的向量（见示例），dir为安装位置，不需指定，由安装程序自己确定。</a:t>
            </a:r>
            <a:endParaRPr lang="zh-CN" altLang="en-US" sz="24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a:t>
            </a:r>
            <a:r>
              <a:rPr lang="zh-CN" altLang="en-US" dirty="0">
                <a:sym typeface="+mn-ea"/>
              </a:rPr>
              <a:t>）包安装（续）</a:t>
            </a:r>
            <a:endParaRPr lang="zh-CN" altLang="en-US"/>
          </a:p>
        </p:txBody>
      </p:sp>
      <p:sp>
        <p:nvSpPr>
          <p:cNvPr id="3" name="内容占位符 2"/>
          <p:cNvSpPr>
            <a:spLocks noGrp="1"/>
          </p:cNvSpPr>
          <p:nvPr>
            <p:ph idx="1"/>
          </p:nvPr>
        </p:nvSpPr>
        <p:spPr>
          <a:xfrm>
            <a:off x="230505" y="1874520"/>
            <a:ext cx="8724900" cy="4114800"/>
          </a:xfrm>
        </p:spPr>
        <p:txBody>
          <a:bodyPr/>
          <a:p>
            <a:pPr indent="0" eaLnBrk="1" latinLnBrk="0" hangingPunct="1">
              <a:spcBef>
                <a:spcPts val="0"/>
              </a:spcBef>
            </a:pPr>
            <a:r>
              <a:rPr lang="zh-CN" altLang="en-US" sz="2400"/>
              <a:t>由于我们没有指定足够的信息，在安装过程可能会从弹出的HTTPS CRAN中选择一个包源，比如"China（Beijing)[https]"，选择后，会自动安装。若没有指定包名则会在选择包源之后提示用户选择包名。比如，安装随机森林包（randomForest）和CRAT决策树包（tree）可以分别使用：</a:t>
            </a:r>
            <a:endParaRPr lang="zh-CN" altLang="en-US" sz="2400"/>
          </a:p>
          <a:p>
            <a:pPr lvl="1" indent="0" eaLnBrk="1" latinLnBrk="0" hangingPunct="1">
              <a:spcBef>
                <a:spcPts val="0"/>
              </a:spcBef>
            </a:pPr>
            <a:r>
              <a:rPr lang="zh-CN" altLang="en-US" sz="2100"/>
              <a:t>&gt; install.packages("randomForest")</a:t>
            </a:r>
            <a:endParaRPr lang="zh-CN" altLang="en-US" sz="2100"/>
          </a:p>
          <a:p>
            <a:pPr lvl="1" indent="0" eaLnBrk="1" latinLnBrk="0" hangingPunct="1">
              <a:spcBef>
                <a:spcPts val="0"/>
              </a:spcBef>
            </a:pPr>
            <a:r>
              <a:rPr lang="zh-CN" altLang="en-US" sz="2100"/>
              <a:t>&gt; install.packages("tree")</a:t>
            </a:r>
            <a:endParaRPr lang="zh-CN" altLang="en-US" sz="2100"/>
          </a:p>
          <a:p>
            <a:pPr indent="0" eaLnBrk="1" latinLnBrk="0" hangingPunct="1">
              <a:spcBef>
                <a:spcPts val="0"/>
              </a:spcBef>
            </a:pPr>
            <a:r>
              <a:rPr lang="zh-CN" altLang="en-US" sz="2400"/>
              <a:t>或</a:t>
            </a:r>
            <a:endParaRPr lang="zh-CN" altLang="en-US" sz="2400"/>
          </a:p>
          <a:p>
            <a:pPr lvl="1" indent="0" eaLnBrk="1" latinLnBrk="0" hangingPunct="1">
              <a:spcBef>
                <a:spcPts val="0"/>
              </a:spcBef>
            </a:pPr>
            <a:r>
              <a:rPr lang="zh-CN" altLang="en-US" sz="2100"/>
              <a:t>&gt; install.packages(c("randomForest","tree"))</a:t>
            </a:r>
            <a:endParaRPr lang="zh-CN" altLang="en-US" sz="2100"/>
          </a:p>
          <a:p>
            <a:pPr indent="0" eaLnBrk="1" latinLnBrk="0" hangingPunct="1">
              <a:spcBef>
                <a:spcPts val="0"/>
              </a:spcBef>
            </a:pPr>
            <a:r>
              <a:rPr lang="zh-CN" altLang="en-US" sz="2400"/>
              <a:t>对于已经下载的包（*.tar.gz文件）可以在本地进行安装。</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p:txBody>
          <a:bodyPr vert="horz" wrap="square" lIns="91440" tIns="45720" rIns="91440" bIns="45720" anchor="b"/>
          <a:p>
            <a:r>
              <a:rPr lang="en-US" altLang="zh-CN" dirty="0"/>
              <a:t>12.2  </a:t>
            </a:r>
            <a:r>
              <a:rPr lang="zh-CN" altLang="en-US" dirty="0"/>
              <a:t>头文件</a:t>
            </a:r>
            <a:endParaRPr lang="zh-CN" altLang="en-US" dirty="0"/>
          </a:p>
        </p:txBody>
      </p:sp>
      <p:sp>
        <p:nvSpPr>
          <p:cNvPr id="14338" name="内容占位符 2"/>
          <p:cNvSpPr>
            <a:spLocks noGrp="1"/>
          </p:cNvSpPr>
          <p:nvPr>
            <p:ph idx="1"/>
          </p:nvPr>
        </p:nvSpPr>
        <p:spPr/>
        <p:txBody>
          <a:bodyPr vert="horz" wrap="square" lIns="91440" tIns="45720" rIns="91440" bIns="45720" anchor="t"/>
          <a:p>
            <a:r>
              <a:rPr lang="zh-CN" altLang="en-US" sz="2400" dirty="0"/>
              <a:t>在</a:t>
            </a:r>
            <a:r>
              <a:rPr lang="en-US" altLang="zh-CN" sz="2400" dirty="0"/>
              <a:t>UNIX/Linux</a:t>
            </a:r>
            <a:r>
              <a:rPr lang="zh-CN" altLang="en-US" sz="2400" dirty="0"/>
              <a:t>的</a:t>
            </a:r>
            <a:r>
              <a:rPr lang="en-US" altLang="zh-CN" sz="2400" dirty="0"/>
              <a:t>C</a:t>
            </a:r>
            <a:r>
              <a:rPr lang="zh-CN" altLang="en-US" sz="2400" dirty="0"/>
              <a:t>中规定，默认头文件位置为</a:t>
            </a:r>
            <a:r>
              <a:rPr lang="en-US" altLang="zh-CN" sz="2400" dirty="0"/>
              <a:t>/usr/include</a:t>
            </a:r>
            <a:r>
              <a:rPr lang="zh-CN" altLang="en-US" sz="2400" dirty="0"/>
              <a:t>及其子目录。依赖</a:t>
            </a:r>
            <a:r>
              <a:rPr lang="en-US" altLang="zh-CN" sz="2400" dirty="0"/>
              <a:t>UNIX</a:t>
            </a:r>
            <a:r>
              <a:rPr lang="zh-CN" altLang="en-US" sz="2400" dirty="0"/>
              <a:t>和</a:t>
            </a:r>
            <a:r>
              <a:rPr lang="en-US" altLang="zh-CN" sz="2400" dirty="0"/>
              <a:t>Linux</a:t>
            </a:r>
            <a:r>
              <a:rPr lang="zh-CN" altLang="en-US" sz="2400" dirty="0"/>
              <a:t>操作系统的头文件一般在</a:t>
            </a:r>
            <a:r>
              <a:rPr lang="en-US" altLang="zh-CN" sz="2400" dirty="0"/>
              <a:t>/usr/include/sys</a:t>
            </a:r>
            <a:r>
              <a:rPr lang="zh-CN" altLang="en-US" sz="2400" dirty="0"/>
              <a:t>或</a:t>
            </a:r>
            <a:r>
              <a:rPr lang="en-US" altLang="zh-CN" sz="2400" dirty="0"/>
              <a:t>/usr/include/linux</a:t>
            </a:r>
            <a:r>
              <a:rPr lang="zh-CN" altLang="en-US" sz="2400" dirty="0"/>
              <a:t>。</a:t>
            </a:r>
            <a:endParaRPr lang="en-US" altLang="zh-CN" sz="2400" dirty="0"/>
          </a:p>
          <a:p>
            <a:r>
              <a:rPr lang="zh-CN" altLang="en-US" sz="2400" dirty="0"/>
              <a:t>若不按默认规定存放头文件，则使用时必须用</a:t>
            </a:r>
            <a:r>
              <a:rPr lang="en-US" altLang="zh-CN" sz="2400" dirty="0"/>
              <a:t>-Idir</a:t>
            </a:r>
            <a:r>
              <a:rPr lang="zh-CN" altLang="en-US" sz="2400" dirty="0"/>
              <a:t>指定位置，否则编译器无法找到它们。</a:t>
            </a:r>
            <a:endParaRPr lang="zh-CN" altLang="en-US" sz="2400" dirty="0"/>
          </a:p>
          <a:p>
            <a:r>
              <a:rPr lang="zh-CN" altLang="en-US" sz="2400" dirty="0"/>
              <a:t>在标准</a:t>
            </a:r>
            <a:r>
              <a:rPr lang="en-US" altLang="zh-CN" sz="2400" dirty="0"/>
              <a:t>C</a:t>
            </a:r>
            <a:r>
              <a:rPr lang="zh-CN" altLang="en-US" sz="2400" dirty="0"/>
              <a:t>中有两种形式的头文件使用方式：</a:t>
            </a:r>
            <a:endParaRPr lang="zh-CN" altLang="en-US" sz="2400" dirty="0"/>
          </a:p>
          <a:p>
            <a:r>
              <a:rPr lang="zh-CN" altLang="en-US" sz="2400" dirty="0"/>
              <a:t>（</a:t>
            </a:r>
            <a:r>
              <a:rPr lang="en-US" altLang="zh-CN" sz="2400" dirty="0"/>
              <a:t>1</a:t>
            </a:r>
            <a:r>
              <a:rPr lang="zh-CN" altLang="en-US" sz="2400" dirty="0"/>
              <a:t>）</a:t>
            </a:r>
            <a:r>
              <a:rPr lang="en-US" altLang="zh-CN" sz="2400" dirty="0"/>
              <a:t>#include	&lt;headfile.h&gt;</a:t>
            </a:r>
            <a:endParaRPr lang="en-US" altLang="zh-CN" sz="2400" dirty="0"/>
          </a:p>
          <a:p>
            <a:r>
              <a:rPr lang="zh-CN" altLang="en-US" sz="2400" dirty="0"/>
              <a:t>（</a:t>
            </a:r>
            <a:r>
              <a:rPr lang="en-US" altLang="zh-CN" sz="2400" dirty="0"/>
              <a:t>2</a:t>
            </a:r>
            <a:r>
              <a:rPr lang="zh-CN" altLang="en-US" sz="2400" dirty="0"/>
              <a:t>）</a:t>
            </a:r>
            <a:r>
              <a:rPr lang="en-US" altLang="zh-CN" sz="2400" dirty="0"/>
              <a:t>#include	"headfile.h"</a:t>
            </a:r>
            <a:endParaRPr lang="en-US" altLang="zh-CN" sz="2400" dirty="0"/>
          </a:p>
          <a:p>
            <a:r>
              <a:rPr lang="zh-CN" altLang="en-US" sz="2400" dirty="0"/>
              <a:t>前者在标准位置</a:t>
            </a:r>
            <a:r>
              <a:rPr lang="en-US" altLang="zh-CN" sz="2400" dirty="0"/>
              <a:t>/usr/include</a:t>
            </a:r>
            <a:r>
              <a:rPr lang="zh-CN" altLang="en-US" sz="2400" dirty="0"/>
              <a:t>搜索头文件；而后在当前位置搜索</a:t>
            </a:r>
            <a:r>
              <a:rPr lang="en-US" altLang="zh-CN" sz="2400" dirty="0"/>
              <a:t>,</a:t>
            </a:r>
            <a:r>
              <a:rPr lang="zh-CN" altLang="en-US" sz="2400" dirty="0"/>
              <a:t>若当前目标不存在，则到默认位置去搜索。</a:t>
            </a:r>
            <a:endParaRPr lang="zh-CN" altLang="en-US" sz="24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2）加载包</a:t>
            </a:r>
            <a:endParaRPr lang="zh-CN" altLang="en-US"/>
          </a:p>
        </p:txBody>
      </p:sp>
      <p:sp>
        <p:nvSpPr>
          <p:cNvPr id="3" name="内容占位符 2"/>
          <p:cNvSpPr>
            <a:spLocks noGrp="1"/>
          </p:cNvSpPr>
          <p:nvPr>
            <p:ph idx="1"/>
          </p:nvPr>
        </p:nvSpPr>
        <p:spPr>
          <a:xfrm>
            <a:off x="802005" y="2018030"/>
            <a:ext cx="8153400" cy="4114800"/>
          </a:xfrm>
        </p:spPr>
        <p:txBody>
          <a:bodyPr/>
          <a:p>
            <a:r>
              <a:rPr lang="zh-CN" altLang="en-US" sz="2800"/>
              <a:t>包安装后，如果要使用它，则必须先加载它（在默认情况下，R启动时默认会加载基本包），加载包命令为library("package_name")或require("package_name")，比如：</a:t>
            </a:r>
            <a:endParaRPr lang="zh-CN" altLang="en-US" sz="2800"/>
          </a:p>
          <a:p>
            <a:pPr lvl="1"/>
            <a:r>
              <a:rPr lang="zh-CN" altLang="en-US" sz="2450"/>
              <a:t>&gt; library("randomForest")</a:t>
            </a:r>
            <a:endParaRPr lang="zh-CN" altLang="en-US" sz="2450"/>
          </a:p>
          <a:p>
            <a:pPr lvl="1"/>
            <a:r>
              <a:rPr lang="zh-CN" altLang="en-US" sz="2450"/>
              <a:t>&gt; require("randomForest")</a:t>
            </a:r>
            <a:endParaRPr lang="zh-CN" altLang="en-US" sz="245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3）查看包的相关信息</a:t>
            </a:r>
            <a:endParaRPr lang="zh-CN" altLang="en-US"/>
          </a:p>
        </p:txBody>
      </p:sp>
      <p:sp>
        <p:nvSpPr>
          <p:cNvPr id="3" name="内容占位符 2"/>
          <p:cNvSpPr>
            <a:spLocks noGrp="1"/>
          </p:cNvSpPr>
          <p:nvPr>
            <p:ph idx="1"/>
          </p:nvPr>
        </p:nvSpPr>
        <p:spPr>
          <a:xfrm>
            <a:off x="817245" y="2018030"/>
            <a:ext cx="8138160" cy="4114800"/>
          </a:xfrm>
        </p:spPr>
        <p:txBody>
          <a:bodyPr/>
          <a:p>
            <a:r>
              <a:rPr lang="zh-CN" altLang="en-US" sz="2000"/>
              <a:t>（1）查看包帮助信息</a:t>
            </a:r>
            <a:endParaRPr lang="zh-CN" altLang="en-US" sz="2000"/>
          </a:p>
          <a:p>
            <a:r>
              <a:rPr lang="zh-CN" altLang="en-US" sz="2000"/>
              <a:t>查看包帮助信息的方法有：</a:t>
            </a:r>
            <a:endParaRPr lang="zh-CN" altLang="en-US" sz="2000"/>
          </a:p>
          <a:p>
            <a:pPr lvl="1"/>
            <a:r>
              <a:rPr lang="zh-CN" altLang="en-US" sz="1750"/>
              <a:t>&gt; library() 				#查看所有安装包</a:t>
            </a:r>
            <a:endParaRPr lang="zh-CN" altLang="en-US" sz="1750"/>
          </a:p>
          <a:p>
            <a:pPr lvl="1"/>
            <a:r>
              <a:rPr lang="zh-CN" altLang="en-US" sz="1750"/>
              <a:t>&gt; library(help="package_name")  #比如library(help="randomForest")</a:t>
            </a:r>
            <a:endParaRPr lang="zh-CN" altLang="en-US" sz="1750"/>
          </a:p>
          <a:p>
            <a:pPr lvl="1"/>
            <a:r>
              <a:rPr lang="zh-CN" altLang="en-US" sz="1750"/>
              <a:t>&gt; help(package="package_name") 	#比如library(help="tree")</a:t>
            </a:r>
            <a:endParaRPr lang="zh-CN" altLang="en-US" sz="1750"/>
          </a:p>
          <a:p>
            <a:r>
              <a:rPr lang="zh-CN" altLang="en-US" sz="2000"/>
              <a:t>输出的主要内容包括：包名、版本、作者、更新时间、功能描述、开源协议等。</a:t>
            </a:r>
            <a:endParaRPr lang="zh-CN" altLang="en-US" sz="2000"/>
          </a:p>
          <a:p>
            <a:r>
              <a:rPr lang="zh-CN" altLang="en-US" sz="2000"/>
              <a:t>（2）查看已经加载的包</a:t>
            </a:r>
            <a:endParaRPr lang="zh-CN" altLang="en-US" sz="2000"/>
          </a:p>
          <a:p>
            <a:r>
              <a:rPr lang="zh-CN" altLang="en-US" sz="2000"/>
              <a:t>查看当前环境已经加载的包，可使用命令：</a:t>
            </a:r>
            <a:endParaRPr lang="zh-CN" altLang="en-US" sz="2000"/>
          </a:p>
          <a:p>
            <a:pPr lvl="1"/>
            <a:r>
              <a:rPr lang="zh-CN" altLang="en-US" sz="1750"/>
              <a:t>&gt; find.package()</a:t>
            </a:r>
            <a:endParaRPr lang="zh-CN" altLang="en-US" sz="1750"/>
          </a:p>
          <a:p>
            <a:pPr lvl="1"/>
            <a:r>
              <a:rPr lang="zh-CN" altLang="en-US" sz="1750"/>
              <a:t>&gt; path.package()</a:t>
            </a:r>
            <a:endParaRPr lang="zh-CN" altLang="en-US" sz="175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3）查看包的相关信息</a:t>
            </a:r>
            <a:endParaRPr lang="zh-CN" altLang="en-US"/>
          </a:p>
        </p:txBody>
      </p:sp>
      <p:sp>
        <p:nvSpPr>
          <p:cNvPr id="3" name="内容占位符 2"/>
          <p:cNvSpPr>
            <a:spLocks noGrp="1"/>
          </p:cNvSpPr>
          <p:nvPr>
            <p:ph idx="1"/>
          </p:nvPr>
        </p:nvSpPr>
        <p:spPr/>
        <p:txBody>
          <a:bodyPr/>
          <a:p>
            <a:r>
              <a:rPr lang="zh-CN" altLang="en-US" sz="2800">
                <a:sym typeface="+mn-ea"/>
              </a:rPr>
              <a:t>（3）从内存中卸载包</a:t>
            </a:r>
            <a:endParaRPr lang="zh-CN" altLang="en-US" sz="2800"/>
          </a:p>
          <a:p>
            <a:r>
              <a:rPr lang="zh-CN" altLang="en-US" sz="2800"/>
              <a:t>若要将某个已经加载的包从内存中卸载，可使用命令detach()，detach()用法为：</a:t>
            </a:r>
            <a:endParaRPr lang="zh-CN" altLang="en-US" sz="2800"/>
          </a:p>
          <a:p>
            <a:pPr lvl="1"/>
            <a:r>
              <a:rPr lang="zh-CN" altLang="en-US" sz="2450"/>
              <a:t>detach(package:packagename)或detach(编号)</a:t>
            </a:r>
            <a:endParaRPr lang="zh-CN" altLang="en-US" sz="2450"/>
          </a:p>
          <a:p>
            <a:r>
              <a:rPr lang="zh-CN" altLang="en-US" sz="2800"/>
              <a:t>其中，packagename为包名，“编号”为欲卸载包在find.package()输出中的编号，比如：</a:t>
            </a:r>
            <a:endParaRPr lang="zh-CN" altLang="en-US" sz="2800"/>
          </a:p>
          <a:p>
            <a:pPr lvl="1"/>
            <a:r>
              <a:rPr lang="zh-CN" altLang="en-US" sz="2450"/>
              <a:t>&gt; detach(package: randomForest)</a:t>
            </a:r>
            <a:endParaRPr lang="zh-CN" altLang="en-US" sz="2450"/>
          </a:p>
          <a:p>
            <a:pPr lvl="1"/>
            <a:r>
              <a:rPr lang="zh-CN" altLang="en-US" sz="2450"/>
              <a:t>&gt; detach(2) 		#假设2为欲卸载包在find.package()输出中的编号</a:t>
            </a:r>
            <a:endParaRPr lang="zh-CN" altLang="en-US" sz="245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3）查看包的相关信息</a:t>
            </a:r>
            <a:endParaRPr lang="zh-CN" altLang="en-US"/>
          </a:p>
        </p:txBody>
      </p:sp>
      <p:sp>
        <p:nvSpPr>
          <p:cNvPr id="3" name="内容占位符 2"/>
          <p:cNvSpPr>
            <a:spLocks noGrp="1"/>
          </p:cNvSpPr>
          <p:nvPr>
            <p:ph idx="1"/>
          </p:nvPr>
        </p:nvSpPr>
        <p:spPr>
          <a:xfrm>
            <a:off x="743585" y="2018030"/>
            <a:ext cx="8211820" cy="4114800"/>
          </a:xfrm>
        </p:spPr>
        <p:txBody>
          <a:bodyPr/>
          <a:p>
            <a:r>
              <a:rPr lang="zh-CN" altLang="en-US" sz="2800"/>
              <a:t>（4）加载包中的数据集</a:t>
            </a:r>
            <a:endParaRPr lang="zh-CN" altLang="en-US" sz="2800"/>
          </a:p>
          <a:p>
            <a:r>
              <a:rPr lang="zh-CN" altLang="en-US" sz="2800"/>
              <a:t>data(dsname, package="package_name")</a:t>
            </a:r>
            <a:endParaRPr lang="zh-CN" altLang="en-US" sz="2800"/>
          </a:p>
          <a:p>
            <a:r>
              <a:rPr lang="zh-CN" altLang="en-US" sz="2800"/>
              <a:t>比如：</a:t>
            </a:r>
            <a:endParaRPr lang="zh-CN" altLang="en-US" sz="2800"/>
          </a:p>
          <a:p>
            <a:pPr lvl="1"/>
            <a:r>
              <a:rPr lang="zh-CN" altLang="en-US" sz="2450"/>
              <a:t>&gt; data() 			#列出所有可用数据集</a:t>
            </a:r>
            <a:endParaRPr lang="zh-CN" altLang="en-US" sz="2450"/>
          </a:p>
          <a:p>
            <a:pPr lvl="1"/>
            <a:r>
              <a:rPr lang="zh-CN" altLang="en-US" sz="2450"/>
              <a:t>&gt; data(package = "rpart")) #列出rpart包中的数据集</a:t>
            </a:r>
            <a:endParaRPr lang="zh-CN" altLang="en-US" sz="2450"/>
          </a:p>
          <a:p>
            <a:pPr lvl="1"/>
            <a:r>
              <a:rPr lang="zh-CN" altLang="en-US" sz="2450"/>
              <a:t>&gt; data(USArrests, "VADeaths") 	#加载'USArrests'和'VADeaths'中的数据集</a:t>
            </a:r>
            <a:endParaRPr lang="zh-CN" altLang="en-US" sz="245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内容占位符 2"/>
          <p:cNvSpPr>
            <a:spLocks noGrp="1"/>
          </p:cNvSpPr>
          <p:nvPr>
            <p:ph idx="1"/>
          </p:nvPr>
        </p:nvSpPr>
        <p:spPr>
          <a:xfrm>
            <a:off x="638175" y="2060575"/>
            <a:ext cx="8321675" cy="4942205"/>
          </a:xfrm>
        </p:spPr>
        <p:txBody>
          <a:bodyPr vert="horz" wrap="square" lIns="91440" tIns="45720" rIns="91440" bIns="45720" anchor="t"/>
          <a:p>
            <a:r>
              <a:rPr sz="2800" dirty="0"/>
              <a:t>虚拟化、云计算和大数据是当今计算机或IT界最响亮的几个词，或者说我们周围总是充斥着这些词。对于大数据和云计算有多种不同的描述，它们有区别又有联系，很难说准确。用一句直白话可描述为，云计算是硬件资源的虚拟化；大数据是海量数据的高效处理，但都离不开虚拟化。</a:t>
            </a:r>
            <a:endParaRPr sz="2800" dirty="0"/>
          </a:p>
          <a:p>
            <a:r>
              <a:rPr sz="2800" dirty="0"/>
              <a:t>开源的Openstack和Hadoop是当前比较有活力的云计算和大数据平台，这两者在Linux下都有很好的表现。</a:t>
            </a:r>
            <a:endParaRPr sz="2800" dirty="0"/>
          </a:p>
        </p:txBody>
      </p:sp>
      <p:sp>
        <p:nvSpPr>
          <p:cNvPr id="117762" name="标题 1"/>
          <p:cNvSpPr>
            <a:spLocks noGrp="1"/>
          </p:cNvSpPr>
          <p:nvPr>
            <p:ph type="title"/>
          </p:nvPr>
        </p:nvSpPr>
        <p:spPr>
          <a:xfrm>
            <a:off x="755650" y="214313"/>
            <a:ext cx="8188325" cy="1462087"/>
          </a:xfrm>
        </p:spPr>
        <p:txBody>
          <a:bodyPr vert="horz" wrap="square" lIns="91440" tIns="45720" rIns="91440" bIns="45720" anchor="b"/>
          <a:p>
            <a:r>
              <a:rPr lang="en-US" altLang="zh-CN" sz="3600" dirty="0"/>
              <a:t>12.8.11  </a:t>
            </a:r>
            <a:r>
              <a:rPr lang="zh-CN" altLang="en-US" sz="3600" dirty="0"/>
              <a:t>虚拟化、云计算和大数据应用</a:t>
            </a:r>
            <a:endParaRPr lang="zh-CN" altLang="en-US" sz="36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内容占位符 2"/>
          <p:cNvSpPr>
            <a:spLocks noGrp="1"/>
          </p:cNvSpPr>
          <p:nvPr>
            <p:ph idx="1"/>
          </p:nvPr>
        </p:nvSpPr>
        <p:spPr>
          <a:xfrm>
            <a:off x="184150" y="2060575"/>
            <a:ext cx="8775700" cy="4620260"/>
          </a:xfrm>
        </p:spPr>
        <p:txBody>
          <a:bodyPr vert="horz" wrap="square" lIns="91440" tIns="45720" rIns="91440" bIns="45720" anchor="t"/>
          <a:p>
            <a:r>
              <a:rPr lang="zh-CN" altLang="en-US" sz="2800" dirty="0"/>
              <a:t>计算机中的虚拟化（</a:t>
            </a:r>
            <a:r>
              <a:rPr lang="en-US" altLang="zh-CN" sz="2800" dirty="0"/>
              <a:t>Virtualization</a:t>
            </a:r>
            <a:r>
              <a:rPr lang="zh-CN" altLang="en-US" sz="2800" dirty="0"/>
              <a:t>）是一种资源管理技术，是指将计算机的各种实体资源（如服务器、网络、内存及存储等）予以抽象、转换后呈现出来，打破实体结构间的不可分隔的障碍，不再受现有资源的架构方式、地域或空间的限制，可以使用户以比原本的组态更好的方式来应用这些资源。一般所指的虚拟化资源包括计算能力和资料存储。</a:t>
            </a:r>
            <a:endParaRPr lang="zh-CN" altLang="en-US" sz="2800" dirty="0"/>
          </a:p>
          <a:p>
            <a:r>
              <a:rPr lang="en-US" altLang="zh-CN" sz="2800" dirty="0"/>
              <a:t>Linux</a:t>
            </a:r>
            <a:r>
              <a:rPr lang="zh-CN" altLang="en-US" sz="2800" dirty="0"/>
              <a:t>提供</a:t>
            </a:r>
            <a:r>
              <a:rPr lang="en-US" altLang="zh-CN" sz="2800" dirty="0"/>
              <a:t>XEN</a:t>
            </a:r>
            <a:r>
              <a:rPr lang="zh-CN" altLang="en-US" sz="2800" dirty="0"/>
              <a:t>和</a:t>
            </a:r>
            <a:r>
              <a:rPr lang="en-US" altLang="zh-CN" sz="2800" dirty="0"/>
              <a:t>KVM</a:t>
            </a:r>
            <a:r>
              <a:rPr lang="zh-CN" altLang="en-US" sz="2800" dirty="0"/>
              <a:t>两种虚拟技术支持。</a:t>
            </a:r>
            <a:endParaRPr lang="zh-CN" altLang="en-US" sz="2800" dirty="0"/>
          </a:p>
          <a:p>
            <a:endParaRPr lang="en-US" altLang="zh-CN" sz="2800" dirty="0"/>
          </a:p>
        </p:txBody>
      </p:sp>
      <p:sp>
        <p:nvSpPr>
          <p:cNvPr id="118786" name="标题 1"/>
          <p:cNvSpPr>
            <a:spLocks noGrp="1"/>
          </p:cNvSpPr>
          <p:nvPr>
            <p:ph type="title"/>
          </p:nvPr>
        </p:nvSpPr>
        <p:spPr>
          <a:xfrm>
            <a:off x="755650" y="214313"/>
            <a:ext cx="8188325" cy="1462087"/>
          </a:xfrm>
        </p:spPr>
        <p:txBody>
          <a:bodyPr vert="horz" wrap="square" lIns="91440" tIns="45720" rIns="91440" bIns="45720" anchor="b"/>
          <a:p>
            <a:r>
              <a:rPr lang="en-US" altLang="zh-CN" sz="3600" dirty="0"/>
              <a:t>1</a:t>
            </a:r>
            <a:r>
              <a:rPr lang="zh-CN" altLang="en-US" sz="3600" dirty="0"/>
              <a:t>．虚拟化</a:t>
            </a:r>
            <a:endParaRPr lang="zh-CN" altLang="en-US" sz="36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2</a:t>
            </a:r>
            <a:r>
              <a:rPr lang="zh-CN" altLang="en-US" dirty="0">
                <a:sym typeface="+mn-ea"/>
              </a:rPr>
              <a:t>．</a:t>
            </a:r>
            <a:r>
              <a:rPr lang="en-US" altLang="zh-CN" dirty="0">
                <a:sym typeface="+mn-ea"/>
              </a:rPr>
              <a:t>OpenStack</a:t>
            </a:r>
            <a:endParaRPr lang="zh-CN" altLang="en-US"/>
          </a:p>
        </p:txBody>
      </p:sp>
      <p:sp>
        <p:nvSpPr>
          <p:cNvPr id="3" name="内容占位符 2"/>
          <p:cNvSpPr>
            <a:spLocks noGrp="1"/>
          </p:cNvSpPr>
          <p:nvPr>
            <p:ph idx="1"/>
          </p:nvPr>
        </p:nvSpPr>
        <p:spPr>
          <a:xfrm>
            <a:off x="802005" y="2018030"/>
            <a:ext cx="8153400" cy="4114800"/>
          </a:xfrm>
        </p:spPr>
        <p:txBody>
          <a:bodyPr/>
          <a:p>
            <a:pPr eaLnBrk="1" latinLnBrk="0" hangingPunct="1">
              <a:spcBef>
                <a:spcPts val="0"/>
              </a:spcBef>
            </a:pPr>
            <a:r>
              <a:rPr lang="zh-CN" altLang="en-US" sz="2400"/>
              <a:t>OpenStack是一个开源项目，支持几乎所有类型的云环境，项目目标提供实施简单、可大规模扩展、丰富、标准统一的云计算管理平台。</a:t>
            </a:r>
            <a:endParaRPr lang="zh-CN" altLang="en-US" sz="2400"/>
          </a:p>
          <a:p>
            <a:pPr eaLnBrk="1" latinLnBrk="0" hangingPunct="1">
              <a:spcBef>
                <a:spcPts val="0"/>
              </a:spcBef>
            </a:pPr>
            <a:r>
              <a:rPr lang="zh-CN" altLang="en-US" sz="2400"/>
              <a:t>OpenStack覆盖了网络、虚拟化、操作系统、服务器等各个方面，也有很多版本。首个版本是2010年的AUSTIN，以后的版本是2014的JUNO、2015年的KILO、LIBERTY、…、2020年的USSURI，正在研发的版本是VICTORIA。以前的版本均可在rhel、centOS和ubuntu系统上使用，用户可以从www.openstack.org/得到安装包，还可从docs.openstack.org/或docs.openstack.org/zh_CN/上获得相关文档。</a:t>
            </a:r>
            <a:endParaRPr lang="zh-CN" altLang="en-US" sz="24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内容占位符 2"/>
          <p:cNvSpPr>
            <a:spLocks noGrp="1"/>
          </p:cNvSpPr>
          <p:nvPr>
            <p:ph idx="1"/>
          </p:nvPr>
        </p:nvSpPr>
        <p:spPr>
          <a:xfrm>
            <a:off x="184150" y="1844675"/>
            <a:ext cx="8775700" cy="4941888"/>
          </a:xfrm>
        </p:spPr>
        <p:txBody>
          <a:bodyPr vert="horz" wrap="square" lIns="91440" tIns="45720" rIns="91440" bIns="45720" anchor="t"/>
          <a:p>
            <a:r>
              <a:rPr sz="2000" dirty="0"/>
              <a:t>Hadoop是一个由Apache基金会开发的分布式系统基础架构，是一个开源项目。用户可以在不了解分布式底层细节的情况下开发分布式程序，充分利用集群的威力进行高速运算和存储。Hadoop有高可靠性、高扩展性、高效性、高容错性和低成本等优点。</a:t>
            </a:r>
            <a:endParaRPr sz="2000" dirty="0"/>
          </a:p>
          <a:p>
            <a:r>
              <a:rPr sz="2000" dirty="0"/>
              <a:t>Hadoop的框架最核心的设计就是HDFS和MapReduce。HDFS为海量的数据提供存储，MapReduce为海量的数据提供计算。HDFS就像一个传统的分级文件系统，可以实现对文件的创建、复制、删除、更名等操作。存储在HDFS中的文件被分成块，然后将这些块复制到多个计算机中（DataNode），实现分布式存储与访问。</a:t>
            </a:r>
            <a:endParaRPr sz="2000" dirty="0"/>
          </a:p>
          <a:p>
            <a:r>
              <a:rPr sz="2000" dirty="0"/>
              <a:t>Hadoop的系统软件可从http://www.hadoop.net/dyn/closer.cgi建议的站点下载所需的Hadoop软件包。用户可从http://hadoop.apache.org/docs/得到相应版本的安装配置文档。</a:t>
            </a:r>
            <a:endParaRPr sz="2000" dirty="0"/>
          </a:p>
        </p:txBody>
      </p:sp>
      <p:sp>
        <p:nvSpPr>
          <p:cNvPr id="120834" name="标题 1"/>
          <p:cNvSpPr>
            <a:spLocks noGrp="1"/>
          </p:cNvSpPr>
          <p:nvPr>
            <p:ph type="title"/>
          </p:nvPr>
        </p:nvSpPr>
        <p:spPr/>
        <p:txBody>
          <a:bodyPr vert="horz" wrap="square" lIns="91440" tIns="45720" rIns="91440" bIns="45720" anchor="b"/>
          <a:p>
            <a:r>
              <a:rPr lang="en-US" altLang="zh-CN" sz="3600" dirty="0"/>
              <a:t>3</a:t>
            </a:r>
            <a:r>
              <a:rPr lang="zh-CN" altLang="en-US" sz="3600" dirty="0"/>
              <a:t>．</a:t>
            </a:r>
            <a:r>
              <a:rPr lang="en-US" altLang="zh-CN" sz="3600" dirty="0"/>
              <a:t>Hadoop</a:t>
            </a:r>
            <a:endParaRPr lang="zh-CN" altLang="en-US" sz="36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习题12</a:t>
            </a:r>
            <a:endParaRPr lang="zh-CN" altLang="en-US"/>
          </a:p>
        </p:txBody>
      </p:sp>
      <p:sp>
        <p:nvSpPr>
          <p:cNvPr id="3" name="内容占位符 2"/>
          <p:cNvSpPr>
            <a:spLocks noGrp="1"/>
          </p:cNvSpPr>
          <p:nvPr>
            <p:ph idx="1"/>
          </p:nvPr>
        </p:nvSpPr>
        <p:spPr/>
        <p:txBody>
          <a:bodyPr/>
          <a:p>
            <a:r>
              <a:rPr lang="zh-CN" altLang="en-US" sz="2800"/>
              <a:t>1．思考题</a:t>
            </a:r>
            <a:endParaRPr lang="zh-CN" altLang="en-US" sz="2800"/>
          </a:p>
          <a:p>
            <a:r>
              <a:rPr lang="zh-CN" altLang="en-US" sz="2800"/>
              <a:t>（1）gcc是怎么工作的？</a:t>
            </a:r>
            <a:endParaRPr lang="zh-CN" altLang="en-US" sz="2800"/>
          </a:p>
          <a:p>
            <a:r>
              <a:rPr lang="zh-CN" altLang="en-US" sz="2800"/>
              <a:t>（2）如何构造和使用自己的静态库？</a:t>
            </a:r>
            <a:endParaRPr lang="zh-CN" altLang="en-US" sz="2800"/>
          </a:p>
          <a:p>
            <a:r>
              <a:rPr lang="zh-CN" altLang="en-US" sz="2800"/>
              <a:t>（3）如何构造和使用自己的共享库？</a:t>
            </a:r>
            <a:endParaRPr lang="zh-CN" altLang="en-US" sz="2800"/>
          </a:p>
          <a:p>
            <a:r>
              <a:rPr lang="zh-CN" altLang="en-US" sz="2800"/>
              <a:t>（4）在gdb调试程序的过程中，如何确定用户所在的模块？</a:t>
            </a:r>
            <a:endParaRPr lang="zh-CN" altLang="en-US" sz="28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2．填空题</a:t>
            </a:r>
            <a:endParaRPr lang="zh-CN" altLang="en-US"/>
          </a:p>
        </p:txBody>
      </p:sp>
      <p:sp>
        <p:nvSpPr>
          <p:cNvPr id="3" name="内容占位符 2"/>
          <p:cNvSpPr>
            <a:spLocks noGrp="1"/>
          </p:cNvSpPr>
          <p:nvPr>
            <p:ph idx="1"/>
          </p:nvPr>
        </p:nvSpPr>
        <p:spPr>
          <a:xfrm>
            <a:off x="561975" y="2018030"/>
            <a:ext cx="8393430" cy="4114800"/>
          </a:xfrm>
        </p:spPr>
        <p:txBody>
          <a:bodyPr/>
          <a:p>
            <a:r>
              <a:rPr lang="zh-CN" altLang="en-US" sz="2000"/>
              <a:t>（1）设有C语言程序my.c</a:t>
            </a:r>
            <a:endParaRPr lang="zh-CN" altLang="en-US" sz="2000"/>
          </a:p>
          <a:p>
            <a:r>
              <a:rPr lang="zh-CN" altLang="en-US" sz="2000"/>
              <a:t>A．生成目标文件my.o的命令是（______________________）。</a:t>
            </a:r>
            <a:endParaRPr lang="zh-CN" altLang="en-US" sz="2000"/>
          </a:p>
          <a:p>
            <a:r>
              <a:rPr lang="zh-CN" altLang="en-US" sz="2000"/>
              <a:t>B．生成汇编语言文件my.s的命令是（______________）。</a:t>
            </a:r>
            <a:endParaRPr lang="zh-CN" altLang="en-US" sz="2000"/>
          </a:p>
          <a:p>
            <a:r>
              <a:rPr lang="zh-CN" altLang="en-US" sz="2000"/>
              <a:t>C．生成可执行程序myp的命令是（_______________________）。</a:t>
            </a:r>
            <a:endParaRPr lang="zh-CN" altLang="en-US" sz="2000"/>
          </a:p>
          <a:p>
            <a:r>
              <a:rPr lang="zh-CN" altLang="en-US" sz="2000"/>
              <a:t>（2）设有两个C语言程序模块c1.c和c2.c（不含main函数）</a:t>
            </a:r>
            <a:endParaRPr lang="zh-CN" altLang="en-US" sz="2000"/>
          </a:p>
          <a:p>
            <a:r>
              <a:rPr lang="zh-CN" altLang="en-US" sz="2000"/>
              <a:t>A．由c1.c和c2.c生成静态库libmyar.a的命令是（______________）。</a:t>
            </a:r>
            <a:endParaRPr lang="zh-CN" altLang="en-US" sz="2000"/>
          </a:p>
          <a:p>
            <a:r>
              <a:rPr lang="zh-CN" altLang="en-US" sz="2000"/>
              <a:t>B．由c1.c和c2.c生成共享库libmyar.so的命令是（____________）。</a:t>
            </a:r>
            <a:endParaRPr lang="zh-CN" altLang="en-US" sz="2000"/>
          </a:p>
          <a:p>
            <a:r>
              <a:rPr lang="zh-CN" altLang="en-US" sz="2000"/>
              <a:t>（3）在某Makefile内有以下语句,请完成填空。</a:t>
            </a:r>
            <a:endParaRPr lang="zh-CN" altLang="en-US" sz="2000"/>
          </a:p>
          <a:p>
            <a:r>
              <a:rPr lang="zh-CN" altLang="en-US" sz="1800">
                <a:solidFill>
                  <a:srgbClr val="FF0000"/>
                </a:solidFill>
              </a:rPr>
              <a:t>SRC = f1.c f2.c f3.c</a:t>
            </a:r>
            <a:endParaRPr lang="zh-CN" altLang="en-US" sz="1800">
              <a:solidFill>
                <a:srgbClr val="FF0000"/>
              </a:solidFill>
            </a:endParaRPr>
          </a:p>
          <a:p>
            <a:r>
              <a:rPr lang="zh-CN" altLang="en-US" sz="1800">
                <a:solidFill>
                  <a:srgbClr val="FF0000"/>
                </a:solidFill>
              </a:rPr>
              <a:t>TGT = $(SRC:.c=.o)</a:t>
            </a:r>
            <a:endParaRPr lang="zh-CN" altLang="en-US" sz="1800">
              <a:solidFill>
                <a:srgbClr val="FF0000"/>
              </a:solidFill>
            </a:endParaRPr>
          </a:p>
          <a:p>
            <a:r>
              <a:rPr lang="zh-CN" altLang="en-US" sz="1800">
                <a:solidFill>
                  <a:srgbClr val="FF0000"/>
                </a:solidFill>
              </a:rPr>
              <a:t>SRC += f4.c</a:t>
            </a:r>
            <a:endParaRPr lang="zh-CN" altLang="en-US" sz="1800">
              <a:solidFill>
                <a:srgbClr val="FF0000"/>
              </a:solidFill>
            </a:endParaRPr>
          </a:p>
          <a:p>
            <a:r>
              <a:rPr lang="zh-CN" altLang="en-US" sz="2000"/>
              <a:t>TGT=____________________</a:t>
            </a:r>
            <a:endParaRPr lang="zh-CN" altLang="en-US" sz="2000"/>
          </a:p>
          <a:p>
            <a:r>
              <a:rPr lang="zh-CN" altLang="en-US" sz="2000"/>
              <a:t>SRC=____________________</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p:txBody>
          <a:bodyPr vert="horz" wrap="square" lIns="91440" tIns="45720" rIns="91440" bIns="45720" anchor="b"/>
          <a:p>
            <a:r>
              <a:rPr lang="en-US" altLang="zh-CN" dirty="0"/>
              <a:t>12.3  </a:t>
            </a:r>
            <a:r>
              <a:rPr lang="zh-CN" altLang="en-US" dirty="0"/>
              <a:t>链接器与库文件</a:t>
            </a:r>
            <a:endParaRPr lang="zh-CN" altLang="en-US" dirty="0"/>
          </a:p>
        </p:txBody>
      </p:sp>
      <p:sp>
        <p:nvSpPr>
          <p:cNvPr id="15362" name="内容占位符 2"/>
          <p:cNvSpPr>
            <a:spLocks noGrp="1"/>
          </p:cNvSpPr>
          <p:nvPr>
            <p:ph idx="1"/>
          </p:nvPr>
        </p:nvSpPr>
        <p:spPr>
          <a:xfrm>
            <a:off x="706755" y="2018030"/>
            <a:ext cx="8248650" cy="4114800"/>
          </a:xfrm>
        </p:spPr>
        <p:txBody>
          <a:bodyPr vert="horz" wrap="square" lIns="91440" tIns="45720" rIns="91440" bIns="45720" anchor="t"/>
          <a:p>
            <a:r>
              <a:rPr lang="en-US" altLang="zh-CN" sz="2400" dirty="0"/>
              <a:t>UNIX/Linux</a:t>
            </a:r>
            <a:r>
              <a:rPr lang="zh-CN" altLang="en-US" sz="2400" dirty="0"/>
              <a:t>的链接器为</a:t>
            </a:r>
            <a:r>
              <a:rPr lang="en-US" altLang="zh-CN" sz="2400" dirty="0"/>
              <a:t>ld</a:t>
            </a:r>
            <a:r>
              <a:rPr lang="zh-CN" altLang="en-US" sz="2400" dirty="0"/>
              <a:t>，它的功能是将目标文件或库文件链接在一起，生成可执行文件，一般在编译过程的最后执行。</a:t>
            </a:r>
            <a:endParaRPr lang="zh-CN" altLang="en-US" sz="2400" dirty="0"/>
          </a:p>
          <a:p>
            <a:r>
              <a:rPr lang="en-US" altLang="zh-CN" sz="2400" dirty="0"/>
              <a:t>ld</a:t>
            </a:r>
            <a:r>
              <a:rPr lang="zh-CN" altLang="en-US" sz="2400" dirty="0"/>
              <a:t>有很多参数，这些参数可以直接通过</a:t>
            </a:r>
            <a:r>
              <a:rPr lang="en-US" altLang="zh-CN" sz="2400" dirty="0"/>
              <a:t>ld</a:t>
            </a:r>
            <a:r>
              <a:rPr lang="zh-CN" altLang="en-US" sz="2400" dirty="0"/>
              <a:t>命令在其命令行上使用，但在直接使用</a:t>
            </a:r>
            <a:r>
              <a:rPr lang="en-US" altLang="zh-CN" sz="2400" dirty="0"/>
              <a:t>ld</a:t>
            </a:r>
            <a:r>
              <a:rPr lang="zh-CN" altLang="en-US" sz="2400" dirty="0"/>
              <a:t>链接目标程序生成可执行程序时可能会遇到问题，更多的是通过编译器</a:t>
            </a:r>
            <a:r>
              <a:rPr lang="en-US" altLang="zh-CN" sz="2400" dirty="0"/>
              <a:t>gcc</a:t>
            </a:r>
            <a:r>
              <a:rPr lang="zh-CN" altLang="en-US" sz="2400" dirty="0"/>
              <a:t>或</a:t>
            </a:r>
            <a:r>
              <a:rPr lang="en-US" altLang="zh-CN" sz="2400" dirty="0"/>
              <a:t>g++</a:t>
            </a:r>
            <a:r>
              <a:rPr lang="zh-CN" altLang="en-US" sz="2400" dirty="0"/>
              <a:t>的参数来控制</a:t>
            </a:r>
            <a:r>
              <a:rPr lang="en-US" altLang="zh-CN" sz="2400" dirty="0"/>
              <a:t>ld</a:t>
            </a:r>
            <a:r>
              <a:rPr lang="zh-CN" altLang="en-US" sz="2400" dirty="0"/>
              <a:t>，部分参数说明参见表</a:t>
            </a:r>
            <a:r>
              <a:rPr lang="en-US" altLang="zh-CN" sz="2400" dirty="0"/>
              <a:t>12-2</a:t>
            </a:r>
            <a:r>
              <a:rPr lang="zh-CN" altLang="en-US" sz="2400" dirty="0"/>
              <a:t>。</a:t>
            </a:r>
            <a:endParaRPr lang="zh-CN" altLang="en-US" sz="24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3．综合题</a:t>
            </a:r>
            <a:endParaRPr lang="zh-CN" altLang="en-US"/>
          </a:p>
        </p:txBody>
      </p:sp>
      <p:sp>
        <p:nvSpPr>
          <p:cNvPr id="3" name="内容占位符 2"/>
          <p:cNvSpPr>
            <a:spLocks noGrp="1"/>
          </p:cNvSpPr>
          <p:nvPr>
            <p:ph idx="1"/>
          </p:nvPr>
        </p:nvSpPr>
        <p:spPr>
          <a:xfrm>
            <a:off x="823913" y="1802448"/>
            <a:ext cx="7772400" cy="4114800"/>
          </a:xfrm>
        </p:spPr>
        <p:txBody>
          <a:bodyPr/>
          <a:p>
            <a:r>
              <a:rPr lang="zh-CN" altLang="en-US" sz="2000"/>
              <a:t>阅读Makefile文件：</a:t>
            </a:r>
            <a:endParaRPr lang="zh-CN" altLang="en-US" sz="2000"/>
          </a:p>
          <a:p>
            <a:r>
              <a:rPr lang="zh-CN" altLang="en-US" sz="1800">
                <a:solidFill>
                  <a:srgbClr val="FF0000"/>
                </a:solidFill>
              </a:rPr>
              <a:t>all : libmys.so</a:t>
            </a:r>
            <a:endParaRPr lang="zh-CN" altLang="en-US" sz="1800">
              <a:solidFill>
                <a:srgbClr val="FF0000"/>
              </a:solidFill>
            </a:endParaRPr>
          </a:p>
          <a:p>
            <a:r>
              <a:rPr lang="zh-CN" altLang="en-US" sz="1800">
                <a:solidFill>
                  <a:srgbClr val="FF0000"/>
                </a:solidFill>
              </a:rPr>
              <a:t>SRC = f1.c f2.c f3.c</a:t>
            </a:r>
            <a:endParaRPr lang="zh-CN" altLang="en-US" sz="1800">
              <a:solidFill>
                <a:srgbClr val="FF0000"/>
              </a:solidFill>
            </a:endParaRPr>
          </a:p>
          <a:p>
            <a:r>
              <a:rPr lang="zh-CN" altLang="en-US" sz="1800">
                <a:solidFill>
                  <a:srgbClr val="FF0000"/>
                </a:solidFill>
              </a:rPr>
              <a:t>TGT = $(SRC:.c=.o)</a:t>
            </a:r>
            <a:endParaRPr lang="zh-CN" altLang="en-US" sz="1800">
              <a:solidFill>
                <a:srgbClr val="FF0000"/>
              </a:solidFill>
            </a:endParaRPr>
          </a:p>
          <a:p>
            <a:r>
              <a:rPr lang="zh-CN" altLang="en-US" sz="1800">
                <a:solidFill>
                  <a:srgbClr val="FF0000"/>
                </a:solidFill>
              </a:rPr>
              <a:t>%.o : %.c</a:t>
            </a:r>
            <a:endParaRPr lang="zh-CN" altLang="en-US" sz="1800">
              <a:solidFill>
                <a:srgbClr val="FF0000"/>
              </a:solidFill>
            </a:endParaRPr>
          </a:p>
          <a:p>
            <a:r>
              <a:rPr lang="zh-CN" altLang="en-US" sz="1800">
                <a:solidFill>
                  <a:srgbClr val="FF0000"/>
                </a:solidFill>
              </a:rPr>
              <a:t>	cc -fPIC -c $?</a:t>
            </a:r>
            <a:endParaRPr lang="zh-CN" altLang="en-US" sz="1800">
              <a:solidFill>
                <a:srgbClr val="FF0000"/>
              </a:solidFill>
            </a:endParaRPr>
          </a:p>
          <a:p>
            <a:r>
              <a:rPr lang="zh-CN" altLang="en-US" sz="1800">
                <a:solidFill>
                  <a:srgbClr val="FF0000"/>
                </a:solidFill>
              </a:rPr>
              <a:t>libmys.so : $(TGT)</a:t>
            </a:r>
            <a:endParaRPr lang="zh-CN" altLang="en-US" sz="1800">
              <a:solidFill>
                <a:srgbClr val="FF0000"/>
              </a:solidFill>
            </a:endParaRPr>
          </a:p>
          <a:p>
            <a:r>
              <a:rPr lang="zh-CN" altLang="en-US" sz="1800">
                <a:solidFill>
                  <a:srgbClr val="FF0000"/>
                </a:solidFill>
              </a:rPr>
              <a:t>	cc -shared -o $@ $(TGT)</a:t>
            </a:r>
            <a:endParaRPr lang="zh-CN" altLang="en-US" sz="1800">
              <a:solidFill>
                <a:srgbClr val="FF0000"/>
              </a:solidFill>
            </a:endParaRPr>
          </a:p>
          <a:p>
            <a:r>
              <a:rPr lang="zh-CN" altLang="en-US" sz="1800">
                <a:solidFill>
                  <a:srgbClr val="FF0000"/>
                </a:solidFill>
              </a:rPr>
              <a:t>clean:</a:t>
            </a:r>
            <a:endParaRPr lang="zh-CN" altLang="en-US" sz="1800">
              <a:solidFill>
                <a:srgbClr val="FF0000"/>
              </a:solidFill>
            </a:endParaRPr>
          </a:p>
          <a:p>
            <a:r>
              <a:rPr lang="zh-CN" altLang="en-US" sz="1800">
                <a:solidFill>
                  <a:srgbClr val="FF0000"/>
                </a:solidFill>
              </a:rPr>
              <a:t>	rm -f  $(TGT)</a:t>
            </a:r>
            <a:endParaRPr lang="zh-CN" altLang="en-US" sz="1800">
              <a:solidFill>
                <a:srgbClr val="FF0000"/>
              </a:solidFill>
            </a:endParaRPr>
          </a:p>
          <a:p>
            <a:r>
              <a:rPr lang="zh-CN" altLang="en-US" sz="2000"/>
              <a:t>回答以下问题：</a:t>
            </a:r>
            <a:endParaRPr lang="zh-CN" altLang="en-US" sz="2000"/>
          </a:p>
          <a:p>
            <a:r>
              <a:rPr lang="zh-CN" altLang="en-US" sz="2000"/>
              <a:t>（1）此Makefile文件的主要功能是什么？</a:t>
            </a:r>
            <a:endParaRPr lang="zh-CN" altLang="en-US" sz="2000"/>
          </a:p>
          <a:p>
            <a:r>
              <a:rPr lang="zh-CN" altLang="en-US" sz="2000"/>
              <a:t>（2）此Makefile文件包含多少个规则？它们分别是什么？</a:t>
            </a:r>
            <a:endParaRPr lang="zh-CN" altLang="en-US" sz="2000"/>
          </a:p>
          <a:p>
            <a:r>
              <a:rPr lang="zh-CN" altLang="en-US" sz="2000"/>
              <a:t>（3）使用此Makefile文件可以生成目标文件f2.o吗？为什么？</a:t>
            </a:r>
            <a:endParaRPr lang="zh-CN" altLang="en-US" sz="20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实验12</a:t>
            </a:r>
            <a:endParaRPr lang="zh-CN" altLang="en-US"/>
          </a:p>
        </p:txBody>
      </p:sp>
      <p:sp>
        <p:nvSpPr>
          <p:cNvPr id="3" name="内容占位符 2"/>
          <p:cNvSpPr>
            <a:spLocks noGrp="1"/>
          </p:cNvSpPr>
          <p:nvPr>
            <p:ph idx="1"/>
          </p:nvPr>
        </p:nvSpPr>
        <p:spPr/>
        <p:txBody>
          <a:bodyPr/>
          <a:p>
            <a:r>
              <a:rPr lang="zh-CN" altLang="en-US" sz="2400"/>
              <a:t>1．对书中的多模块工程进行编译和执行。</a:t>
            </a:r>
            <a:endParaRPr lang="zh-CN" altLang="en-US" sz="2400"/>
          </a:p>
          <a:p>
            <a:r>
              <a:rPr lang="zh-CN" altLang="en-US" sz="2400"/>
              <a:t>2．静态库的构造与使用。</a:t>
            </a:r>
            <a:endParaRPr lang="zh-CN" altLang="en-US" sz="2400"/>
          </a:p>
          <a:p>
            <a:r>
              <a:rPr lang="zh-CN" altLang="en-US" sz="2400"/>
              <a:t>3．共享库的构造与使用。</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p:txBody>
          <a:bodyPr vert="horz" wrap="square" lIns="91440" tIns="45720" rIns="91440" bIns="45720" anchor="b"/>
          <a:p>
            <a:r>
              <a:rPr lang="zh-CN" altLang="en-US" dirty="0"/>
              <a:t>库文件及位置</a:t>
            </a:r>
            <a:endParaRPr lang="zh-CN" altLang="en-US" dirty="0"/>
          </a:p>
        </p:txBody>
      </p:sp>
      <p:sp>
        <p:nvSpPr>
          <p:cNvPr id="16386" name="内容占位符 2"/>
          <p:cNvSpPr>
            <a:spLocks noGrp="1"/>
          </p:cNvSpPr>
          <p:nvPr>
            <p:ph idx="1"/>
          </p:nvPr>
        </p:nvSpPr>
        <p:spPr>
          <a:xfrm>
            <a:off x="678180" y="1802765"/>
            <a:ext cx="8277225" cy="4114800"/>
          </a:xfrm>
        </p:spPr>
        <p:txBody>
          <a:bodyPr vert="horz" wrap="square" lIns="91440" tIns="45720" rIns="91440" bIns="45720" anchor="t"/>
          <a:p>
            <a:r>
              <a:rPr lang="zh-CN" altLang="en-US" sz="2400" dirty="0"/>
              <a:t>标准库文件一般存放在目录</a:t>
            </a:r>
            <a:r>
              <a:rPr lang="en-US" altLang="zh-CN" sz="2400" dirty="0"/>
              <a:t>/lib</a:t>
            </a:r>
            <a:r>
              <a:rPr lang="zh-CN" altLang="en-US" sz="2400" dirty="0"/>
              <a:t>或</a:t>
            </a:r>
            <a:r>
              <a:rPr lang="en-US" altLang="zh-CN" sz="2400" dirty="0"/>
              <a:t>/usr/lib</a:t>
            </a:r>
            <a:r>
              <a:rPr lang="zh-CN" altLang="en-US" sz="2400" dirty="0"/>
              <a:t>（</a:t>
            </a:r>
            <a:r>
              <a:rPr lang="en-US" altLang="zh-CN" sz="2400" dirty="0"/>
              <a:t>64</a:t>
            </a:r>
            <a:r>
              <a:rPr lang="zh-CN" altLang="en-US" sz="2400" dirty="0"/>
              <a:t>位系统下可能是</a:t>
            </a:r>
            <a:r>
              <a:rPr lang="en-US" altLang="zh-CN" sz="2400" dirty="0"/>
              <a:t>/lib64</a:t>
            </a:r>
            <a:r>
              <a:rPr lang="zh-CN" altLang="en-US" sz="2400" dirty="0"/>
              <a:t>或</a:t>
            </a:r>
            <a:r>
              <a:rPr lang="en-US" altLang="zh-CN" sz="2400" dirty="0"/>
              <a:t>/usr/lib64</a:t>
            </a:r>
            <a:r>
              <a:rPr lang="zh-CN" altLang="en-US" sz="2400" dirty="0"/>
              <a:t>）。默认情况下链接器查找</a:t>
            </a:r>
            <a:r>
              <a:rPr lang="en-US" altLang="zh-CN" sz="2400" dirty="0"/>
              <a:t>C</a:t>
            </a:r>
            <a:r>
              <a:rPr lang="zh-CN" altLang="en-US" sz="2400" dirty="0"/>
              <a:t>语言的标准库。如果使用的不是标准库，</a:t>
            </a:r>
            <a:r>
              <a:rPr sz="2400" dirty="0"/>
              <a:t>必须通过-lname指定库名，或-Ldir指定库文件的存放位置，否则将无法找到它。</a:t>
            </a:r>
            <a:endParaRPr lang="zh-CN" altLang="en-US" sz="2400" dirty="0"/>
          </a:p>
          <a:p>
            <a:r>
              <a:rPr lang="zh-CN" altLang="en-US" sz="2400" dirty="0"/>
              <a:t>库文件命名必须遵守一定命名规则，库文件名字必须永远以</a:t>
            </a:r>
            <a:r>
              <a:rPr lang="en-US" altLang="zh-CN" sz="2400" dirty="0"/>
              <a:t>lib</a:t>
            </a:r>
            <a:r>
              <a:rPr lang="zh-CN" altLang="en-US" sz="2400" dirty="0"/>
              <a:t>开头，后紧跟库名，文件名的后缀为</a:t>
            </a:r>
            <a:endParaRPr lang="zh-CN" altLang="en-US" sz="2400" dirty="0"/>
          </a:p>
          <a:p>
            <a:r>
              <a:rPr lang="en-US" altLang="zh-CN" sz="2400" dirty="0"/>
              <a:t>	.a</a:t>
            </a:r>
            <a:r>
              <a:rPr lang="zh-CN" altLang="en-US" sz="2400" dirty="0"/>
              <a:t>：传统静态库</a:t>
            </a:r>
            <a:endParaRPr lang="zh-CN" altLang="en-US" sz="2400" dirty="0"/>
          </a:p>
          <a:p>
            <a:r>
              <a:rPr lang="en-US" altLang="zh-CN" sz="2400" dirty="0"/>
              <a:t>	.so</a:t>
            </a:r>
            <a:r>
              <a:rPr lang="zh-CN" altLang="en-US" sz="2400" dirty="0"/>
              <a:t>：共享库或动态链接库</a:t>
            </a:r>
            <a:endParaRPr lang="zh-CN" altLang="en-US" sz="2400" dirty="0"/>
          </a:p>
          <a:p>
            <a:r>
              <a:rPr lang="zh-CN" altLang="en-US" sz="2400" dirty="0"/>
              <a:t>例如，</a:t>
            </a:r>
            <a:r>
              <a:rPr lang="en-US" altLang="zh-CN" sz="2400" dirty="0"/>
              <a:t>libc.a</a:t>
            </a:r>
            <a:r>
              <a:rPr lang="zh-CN" altLang="en-US" sz="2400" dirty="0"/>
              <a:t>为标准</a:t>
            </a:r>
            <a:r>
              <a:rPr lang="en-US" altLang="zh-CN" sz="2400" dirty="0"/>
              <a:t>C</a:t>
            </a:r>
            <a:r>
              <a:rPr lang="zh-CN" altLang="en-US" sz="2400" dirty="0"/>
              <a:t>库，</a:t>
            </a:r>
            <a:r>
              <a:rPr lang="en-US" altLang="zh-CN" sz="2400" dirty="0"/>
              <a:t>libstdc++.a</a:t>
            </a:r>
            <a:r>
              <a:rPr lang="zh-CN" altLang="en-US" sz="2400" dirty="0"/>
              <a:t>为</a:t>
            </a:r>
            <a:r>
              <a:rPr lang="en-US" altLang="zh-CN" sz="2400" dirty="0"/>
              <a:t>C++</a:t>
            </a:r>
            <a:r>
              <a:rPr lang="zh-CN" altLang="en-US" sz="2400" dirty="0"/>
              <a:t>标准库，</a:t>
            </a:r>
            <a:r>
              <a:rPr lang="en-US" altLang="zh-CN" sz="2400" dirty="0"/>
              <a:t>libm.a</a:t>
            </a:r>
            <a:r>
              <a:rPr lang="zh-CN" altLang="en-US" sz="2400" dirty="0"/>
              <a:t>为数学运算静态库，</a:t>
            </a:r>
            <a:r>
              <a:rPr lang="en-US" altLang="zh-CN" sz="2400" dirty="0"/>
              <a:t>libm.so.6</a:t>
            </a:r>
            <a:r>
              <a:rPr lang="zh-CN" altLang="en-US" sz="2400" dirty="0"/>
              <a:t>、</a:t>
            </a:r>
            <a:r>
              <a:rPr lang="en-US" altLang="zh-CN" sz="2400" dirty="0"/>
              <a:t>libc.so.6</a:t>
            </a:r>
            <a:r>
              <a:rPr lang="zh-CN" altLang="en-US" sz="2400" dirty="0"/>
              <a:t>和</a:t>
            </a:r>
            <a:r>
              <a:rPr lang="en-US" altLang="zh-CN" sz="2400" dirty="0"/>
              <a:t>libstdc++.6</a:t>
            </a:r>
            <a:r>
              <a:rPr lang="zh-CN" altLang="en-US" sz="2400" dirty="0"/>
              <a:t>分别为数学运算、标准</a:t>
            </a:r>
            <a:r>
              <a:rPr lang="en-US" altLang="zh-CN" sz="2400" dirty="0"/>
              <a:t>C</a:t>
            </a:r>
            <a:r>
              <a:rPr lang="zh-CN" altLang="en-US" sz="2400" dirty="0"/>
              <a:t>和</a:t>
            </a:r>
            <a:r>
              <a:rPr lang="en-US" altLang="zh-CN" sz="2400" dirty="0"/>
              <a:t>C++</a:t>
            </a:r>
            <a:r>
              <a:rPr lang="zh-CN" altLang="en-US" sz="2400" dirty="0"/>
              <a:t>库。</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p:txBody>
          <a:bodyPr vert="horz" wrap="square" lIns="91440" tIns="45720" rIns="91440" bIns="45720" anchor="b"/>
          <a:p>
            <a:r>
              <a:rPr lang="en-US" altLang="zh-CN" dirty="0"/>
              <a:t>12.4  </a:t>
            </a:r>
            <a:r>
              <a:rPr lang="zh-CN" altLang="zh-CN" dirty="0"/>
              <a:t>静态库</a:t>
            </a:r>
            <a:endParaRPr lang="zh-CN" altLang="zh-CN" dirty="0"/>
          </a:p>
        </p:txBody>
      </p:sp>
      <p:sp>
        <p:nvSpPr>
          <p:cNvPr id="3" name="内容占位符 2"/>
          <p:cNvSpPr>
            <a:spLocks noGrp="1"/>
          </p:cNvSpPr>
          <p:nvPr>
            <p:ph idx="1"/>
          </p:nvPr>
        </p:nvSpPr>
        <p:spPr>
          <a:xfrm>
            <a:off x="765810" y="2018030"/>
            <a:ext cx="8189595"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静态库也叫档案（</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archive</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），以</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为后缀，用于编译链接后生成静态可执行文件</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用户</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可以使用库管理程序</a:t>
            </a:r>
            <a:r>
              <a:rPr kumimoji="0" lang="en-US" altLang="zh-CN" sz="2800" b="0" i="0" u="none" strike="noStrike" kern="1200" cap="none" spc="0" normalizeH="0" baseline="0" noProof="0" dirty="0" err="1">
                <a:ln>
                  <a:noFill/>
                </a:ln>
                <a:solidFill>
                  <a:schemeClr val="tx1"/>
                </a:solidFill>
                <a:effectLst/>
                <a:uLnTx/>
                <a:uFillTx/>
                <a:latin typeface="+mn-lt"/>
                <a:ea typeface="+mn-ea"/>
                <a:cs typeface="+mn-cs"/>
              </a:rPr>
              <a:t>ar</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和</a:t>
            </a:r>
            <a:r>
              <a:rPr kumimoji="0" lang="en-US" altLang="zh-CN" sz="2800" b="0" i="0" u="none" strike="noStrike" kern="1200" cap="none" spc="0" normalizeH="0" baseline="0" noProof="0" dirty="0" err="1">
                <a:ln>
                  <a:noFill/>
                </a:ln>
                <a:solidFill>
                  <a:schemeClr val="tx1"/>
                </a:solidFill>
                <a:effectLst/>
                <a:uLnTx/>
                <a:uFillTx/>
                <a:latin typeface="+mn-lt"/>
                <a:ea typeface="+mn-ea"/>
                <a:cs typeface="+mn-cs"/>
              </a:rPr>
              <a:t>ranlib</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来创建和管理自己的或已有的静态库。</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12.4.1  </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静态库的管理</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静态库的管理命令有</a:t>
            </a:r>
            <a:r>
              <a:rPr kumimoji="0" lang="en-US" altLang="zh-CN" sz="2800" b="0" i="0" u="none" strike="noStrike" kern="1200" cap="none" spc="0" normalizeH="0" baseline="0" noProof="0" dirty="0" err="1">
                <a:ln>
                  <a:noFill/>
                </a:ln>
                <a:solidFill>
                  <a:schemeClr val="tx1"/>
                </a:solidFill>
                <a:effectLst/>
                <a:uLnTx/>
                <a:uFillTx/>
                <a:latin typeface="+mn-lt"/>
                <a:ea typeface="+mn-ea"/>
                <a:cs typeface="+mn-cs"/>
              </a:rPr>
              <a:t>ar</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cs"/>
              </a:rPr>
              <a:t>ranlib</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和</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nm</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p:txBody>
          <a:bodyPr vert="horz" wrap="square" lIns="91440" tIns="45720" rIns="91440" bIns="45720" anchor="b"/>
          <a:p>
            <a:r>
              <a:rPr dirty="0"/>
              <a:t>1．静态库管理命令（ar）</a:t>
            </a:r>
            <a:endParaRPr dirty="0"/>
          </a:p>
        </p:txBody>
      </p:sp>
      <p:sp>
        <p:nvSpPr>
          <p:cNvPr id="18434" name="内容占位符 2"/>
          <p:cNvSpPr>
            <a:spLocks noGrp="1"/>
          </p:cNvSpPr>
          <p:nvPr>
            <p:ph idx="1"/>
          </p:nvPr>
        </p:nvSpPr>
        <p:spPr>
          <a:xfrm>
            <a:off x="827088" y="2017713"/>
            <a:ext cx="8128000" cy="4114800"/>
          </a:xfrm>
        </p:spPr>
        <p:txBody>
          <a:bodyPr vert="horz" wrap="square" lIns="91440" tIns="45720" rIns="91440" bIns="45720" anchor="t"/>
          <a:p>
            <a:r>
              <a:rPr lang="en-US" altLang="zh-CN" dirty="0"/>
              <a:t>ar</a:t>
            </a:r>
            <a:r>
              <a:rPr lang="zh-CN" altLang="en-US" dirty="0"/>
              <a:t>用于静态库管理，功能是库创建、修改和从库中取出模块等。部分参数如下。</a:t>
            </a:r>
            <a:endParaRPr lang="zh-CN" altLang="en-US" dirty="0"/>
          </a:p>
          <a:p>
            <a:endParaRPr lang="zh-CN" altLang="en-US" dirty="0"/>
          </a:p>
        </p:txBody>
      </p:sp>
      <p:graphicFrame>
        <p:nvGraphicFramePr>
          <p:cNvPr id="4" name="表格 3"/>
          <p:cNvGraphicFramePr>
            <a:graphicFrameLocks noGrp="1"/>
          </p:cNvGraphicFramePr>
          <p:nvPr/>
        </p:nvGraphicFramePr>
        <p:xfrm>
          <a:off x="971550" y="3213100"/>
          <a:ext cx="7772400" cy="2925768"/>
        </p:xfrm>
        <a:graphic>
          <a:graphicData uri="http://schemas.openxmlformats.org/drawingml/2006/table">
            <a:tbl>
              <a:tblPr firstRow="1" firstCol="1" bandRow="1"/>
              <a:tblGrid>
                <a:gridCol w="1085056"/>
                <a:gridCol w="1152128"/>
                <a:gridCol w="5535216"/>
              </a:tblGrid>
              <a:tr h="243814">
                <a:tc rowSpan="7">
                  <a:txBody>
                    <a:bodyPr/>
                    <a:lstStyle/>
                    <a:p>
                      <a:pPr algn="ctr">
                        <a:lnSpc>
                          <a:spcPct val="100000"/>
                        </a:lnSpc>
                        <a:spcAft>
                          <a:spcPts val="0"/>
                        </a:spcAft>
                      </a:pPr>
                      <a:r>
                        <a:rPr lang="zh-CN" sz="1600" kern="100" dirty="0">
                          <a:effectLst/>
                          <a:latin typeface="Times New Roman" panose="02020603050405020304"/>
                          <a:ea typeface="宋体" panose="02010600030101010101" pitchFamily="2" charset="-122"/>
                        </a:rPr>
                        <a:t>功能参数</a:t>
                      </a:r>
                      <a:endParaRPr lang="zh-CN" sz="1600" kern="100" dirty="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600" kern="100">
                          <a:effectLst/>
                          <a:latin typeface="Times New Roman" panose="02020603050405020304"/>
                          <a:ea typeface="宋体" panose="02010600030101010101" pitchFamily="2" charset="-122"/>
                        </a:rPr>
                        <a:t>d</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a:effectLst/>
                          <a:latin typeface="Times New Roman" panose="02020603050405020304"/>
                          <a:ea typeface="宋体" panose="02010600030101010101" pitchFamily="2" charset="-122"/>
                        </a:rPr>
                        <a:t>从库文件中删除模块</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814">
                <a:tc vMerge="1">
                  <a:tcPr/>
                </a:tc>
                <a:tc>
                  <a:txBody>
                    <a:bodyPr/>
                    <a:lstStyle/>
                    <a:p>
                      <a:pPr algn="ctr">
                        <a:lnSpc>
                          <a:spcPct val="100000"/>
                        </a:lnSpc>
                        <a:spcAft>
                          <a:spcPts val="0"/>
                        </a:spcAft>
                      </a:pPr>
                      <a:r>
                        <a:rPr lang="en-US" sz="1600" kern="100">
                          <a:effectLst/>
                          <a:latin typeface="Times New Roman" panose="02020603050405020304"/>
                          <a:ea typeface="宋体" panose="02010600030101010101" pitchFamily="2" charset="-122"/>
                        </a:rPr>
                        <a:t>m</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a:effectLst/>
                          <a:latin typeface="Times New Roman" panose="02020603050405020304"/>
                          <a:ea typeface="宋体" panose="02010600030101010101" pitchFamily="2" charset="-122"/>
                        </a:rPr>
                        <a:t>移动模块位置，与</a:t>
                      </a:r>
                      <a:r>
                        <a:rPr lang="en-US" sz="1600" kern="100">
                          <a:effectLst/>
                          <a:latin typeface="Times New Roman" panose="02020603050405020304"/>
                          <a:ea typeface="宋体" panose="02010600030101010101" pitchFamily="2" charset="-122"/>
                        </a:rPr>
                        <a:t>a</a:t>
                      </a:r>
                      <a:r>
                        <a:rPr lang="zh-CN" sz="1600" kern="100">
                          <a:effectLst/>
                          <a:latin typeface="Times New Roman" panose="02020603050405020304"/>
                          <a:ea typeface="宋体" panose="02010600030101010101" pitchFamily="2" charset="-122"/>
                        </a:rPr>
                        <a:t>、</a:t>
                      </a:r>
                      <a:r>
                        <a:rPr lang="en-US" sz="1600" kern="100">
                          <a:effectLst/>
                          <a:latin typeface="Times New Roman" panose="02020603050405020304"/>
                          <a:ea typeface="宋体" panose="02010600030101010101" pitchFamily="2" charset="-122"/>
                        </a:rPr>
                        <a:t>b</a:t>
                      </a:r>
                      <a:r>
                        <a:rPr lang="zh-CN" sz="1600" kern="100">
                          <a:effectLst/>
                          <a:latin typeface="Times New Roman" panose="02020603050405020304"/>
                          <a:ea typeface="宋体" panose="02010600030101010101" pitchFamily="2" charset="-122"/>
                        </a:rPr>
                        <a:t>和</a:t>
                      </a:r>
                      <a:r>
                        <a:rPr lang="en-US" sz="1600" kern="100">
                          <a:effectLst/>
                          <a:latin typeface="Times New Roman" panose="02020603050405020304"/>
                          <a:ea typeface="宋体" panose="02010600030101010101" pitchFamily="2" charset="-122"/>
                        </a:rPr>
                        <a:t>i</a:t>
                      </a:r>
                      <a:r>
                        <a:rPr lang="zh-CN" sz="1600" kern="100">
                          <a:effectLst/>
                          <a:latin typeface="Times New Roman" panose="02020603050405020304"/>
                          <a:ea typeface="宋体" panose="02010600030101010101" pitchFamily="2" charset="-122"/>
                        </a:rPr>
                        <a:t>配合使用</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814">
                <a:tc vMerge="1">
                  <a:tcPr/>
                </a:tc>
                <a:tc>
                  <a:txBody>
                    <a:bodyPr/>
                    <a:lstStyle/>
                    <a:p>
                      <a:pPr algn="ctr">
                        <a:lnSpc>
                          <a:spcPct val="100000"/>
                        </a:lnSpc>
                        <a:spcAft>
                          <a:spcPts val="0"/>
                        </a:spcAft>
                      </a:pPr>
                      <a:r>
                        <a:rPr lang="en-US" sz="1600" kern="100">
                          <a:effectLst/>
                          <a:latin typeface="Times New Roman" panose="02020603050405020304"/>
                          <a:ea typeface="宋体" panose="02010600030101010101" pitchFamily="2" charset="-122"/>
                        </a:rPr>
                        <a:t>p</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dirty="0">
                          <a:effectLst/>
                          <a:latin typeface="Times New Roman" panose="02020603050405020304"/>
                          <a:ea typeface="宋体" panose="02010600030101010101" pitchFamily="2" charset="-122"/>
                        </a:rPr>
                        <a:t>显示模块的内容到标准输出</a:t>
                      </a:r>
                      <a:endParaRPr lang="zh-CN" sz="1600" kern="100" dirty="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814">
                <a:tc vMerge="1">
                  <a:tcPr/>
                </a:tc>
                <a:tc>
                  <a:txBody>
                    <a:bodyPr/>
                    <a:lstStyle/>
                    <a:p>
                      <a:pPr algn="ctr">
                        <a:lnSpc>
                          <a:spcPct val="100000"/>
                        </a:lnSpc>
                        <a:spcAft>
                          <a:spcPts val="0"/>
                        </a:spcAft>
                      </a:pPr>
                      <a:r>
                        <a:rPr lang="en-US" sz="1600" kern="100" dirty="0">
                          <a:effectLst/>
                          <a:latin typeface="Times New Roman" panose="02020603050405020304"/>
                          <a:ea typeface="宋体" panose="02010600030101010101" pitchFamily="2" charset="-122"/>
                        </a:rPr>
                        <a:t>q</a:t>
                      </a:r>
                      <a:endParaRPr lang="zh-CN" sz="1600" kern="100" dirty="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a:effectLst/>
                          <a:latin typeface="Times New Roman" panose="02020603050405020304"/>
                          <a:ea typeface="宋体" panose="02010600030101010101" pitchFamily="2" charset="-122"/>
                        </a:rPr>
                        <a:t>快速追加模块到库文件的尾部，不检查是否有重复模块</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814">
                <a:tc vMerge="1">
                  <a:tcPr/>
                </a:tc>
                <a:tc>
                  <a:txBody>
                    <a:bodyPr/>
                    <a:lstStyle/>
                    <a:p>
                      <a:pPr algn="ctr">
                        <a:lnSpc>
                          <a:spcPct val="100000"/>
                        </a:lnSpc>
                        <a:spcAft>
                          <a:spcPts val="0"/>
                        </a:spcAft>
                      </a:pPr>
                      <a:r>
                        <a:rPr lang="en-US" sz="1600" kern="100" dirty="0">
                          <a:effectLst/>
                          <a:latin typeface="Times New Roman" panose="02020603050405020304"/>
                          <a:ea typeface="宋体" panose="02010600030101010101" pitchFamily="2" charset="-122"/>
                        </a:rPr>
                        <a:t>r</a:t>
                      </a:r>
                      <a:endParaRPr lang="zh-CN" sz="1600" kern="100" dirty="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a:effectLst/>
                          <a:latin typeface="Times New Roman" panose="02020603050405020304"/>
                          <a:ea typeface="宋体" panose="02010600030101010101" pitchFamily="2" charset="-122"/>
                        </a:rPr>
                        <a:t>在库文件中插入模块，插入过程中替换重名模块</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814">
                <a:tc vMerge="1">
                  <a:tcPr/>
                </a:tc>
                <a:tc>
                  <a:txBody>
                    <a:bodyPr/>
                    <a:lstStyle/>
                    <a:p>
                      <a:pPr algn="ctr">
                        <a:lnSpc>
                          <a:spcPct val="100000"/>
                        </a:lnSpc>
                        <a:spcAft>
                          <a:spcPts val="0"/>
                        </a:spcAft>
                      </a:pPr>
                      <a:r>
                        <a:rPr lang="en-US" sz="1600" kern="100">
                          <a:effectLst/>
                          <a:latin typeface="Times New Roman" panose="02020603050405020304"/>
                          <a:ea typeface="宋体" panose="02010600030101010101" pitchFamily="2" charset="-122"/>
                        </a:rPr>
                        <a:t>t</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a:effectLst/>
                          <a:latin typeface="Times New Roman" panose="02020603050405020304"/>
                          <a:ea typeface="宋体" panose="02010600030101010101" pitchFamily="2" charset="-122"/>
                        </a:rPr>
                        <a:t>列出库文件中模块的列表</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814">
                <a:tc vMerge="1">
                  <a:tcPr/>
                </a:tc>
                <a:tc>
                  <a:txBody>
                    <a:bodyPr/>
                    <a:lstStyle/>
                    <a:p>
                      <a:pPr algn="ctr">
                        <a:lnSpc>
                          <a:spcPct val="100000"/>
                        </a:lnSpc>
                        <a:spcAft>
                          <a:spcPts val="0"/>
                        </a:spcAft>
                      </a:pPr>
                      <a:r>
                        <a:rPr lang="en-US" sz="1600" kern="100">
                          <a:effectLst/>
                          <a:latin typeface="Times New Roman" panose="02020603050405020304"/>
                          <a:ea typeface="宋体" panose="02010600030101010101" pitchFamily="2" charset="-122"/>
                        </a:rPr>
                        <a:t>x</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a:effectLst/>
                          <a:latin typeface="Times New Roman" panose="02020603050405020304"/>
                          <a:ea typeface="宋体" panose="02010600030101010101" pitchFamily="2" charset="-122"/>
                        </a:rPr>
                        <a:t>从库文件中取出模块</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814">
                <a:tc rowSpan="5">
                  <a:txBody>
                    <a:bodyPr/>
                    <a:lstStyle/>
                    <a:p>
                      <a:pPr algn="ctr">
                        <a:lnSpc>
                          <a:spcPct val="100000"/>
                        </a:lnSpc>
                        <a:spcAft>
                          <a:spcPts val="0"/>
                        </a:spcAft>
                      </a:pPr>
                      <a:r>
                        <a:rPr lang="zh-CN" sz="1600" kern="100" dirty="0">
                          <a:effectLst/>
                          <a:latin typeface="Times New Roman" panose="02020603050405020304"/>
                          <a:ea typeface="宋体" panose="02010600030101010101" pitchFamily="2" charset="-122"/>
                        </a:rPr>
                        <a:t>修饰参数</a:t>
                      </a:r>
                      <a:endParaRPr lang="zh-CN" sz="1600" kern="100" dirty="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600" kern="100">
                          <a:effectLst/>
                          <a:latin typeface="Times New Roman" panose="02020603050405020304"/>
                          <a:ea typeface="宋体" panose="02010600030101010101" pitchFamily="2" charset="-122"/>
                        </a:rPr>
                        <a:t>a</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a:effectLst/>
                          <a:latin typeface="Times New Roman" panose="02020603050405020304"/>
                          <a:ea typeface="宋体" panose="02010600030101010101" pitchFamily="2" charset="-122"/>
                        </a:rPr>
                        <a:t>在指定模块后追加</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814">
                <a:tc vMerge="1">
                  <a:tcPr/>
                </a:tc>
                <a:tc>
                  <a:txBody>
                    <a:bodyPr/>
                    <a:lstStyle/>
                    <a:p>
                      <a:pPr algn="ctr">
                        <a:lnSpc>
                          <a:spcPct val="100000"/>
                        </a:lnSpc>
                        <a:spcAft>
                          <a:spcPts val="0"/>
                        </a:spcAft>
                      </a:pPr>
                      <a:r>
                        <a:rPr lang="en-US" sz="1600" kern="100">
                          <a:effectLst/>
                          <a:latin typeface="Times New Roman" panose="02020603050405020304"/>
                          <a:ea typeface="宋体" panose="02010600030101010101" pitchFamily="2" charset="-122"/>
                        </a:rPr>
                        <a:t>b,i</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a:effectLst/>
                          <a:latin typeface="Times New Roman" panose="02020603050405020304"/>
                          <a:ea typeface="宋体" panose="02010600030101010101" pitchFamily="2" charset="-122"/>
                        </a:rPr>
                        <a:t>在指定模块前插入</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814">
                <a:tc vMerge="1">
                  <a:tcPr/>
                </a:tc>
                <a:tc>
                  <a:txBody>
                    <a:bodyPr/>
                    <a:lstStyle/>
                    <a:p>
                      <a:pPr algn="ctr">
                        <a:lnSpc>
                          <a:spcPct val="100000"/>
                        </a:lnSpc>
                        <a:spcAft>
                          <a:spcPts val="0"/>
                        </a:spcAft>
                      </a:pPr>
                      <a:r>
                        <a:rPr lang="en-US" sz="1600" kern="100">
                          <a:effectLst/>
                          <a:latin typeface="Times New Roman" panose="02020603050405020304"/>
                          <a:ea typeface="宋体" panose="02010600030101010101" pitchFamily="2" charset="-122"/>
                        </a:rPr>
                        <a:t>c</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a:effectLst/>
                          <a:latin typeface="Times New Roman" panose="02020603050405020304"/>
                          <a:ea typeface="宋体" panose="02010600030101010101" pitchFamily="2" charset="-122"/>
                        </a:rPr>
                        <a:t>创建库文件</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814">
                <a:tc vMerge="1">
                  <a:tcPr/>
                </a:tc>
                <a:tc>
                  <a:txBody>
                    <a:bodyPr/>
                    <a:lstStyle/>
                    <a:p>
                      <a:pPr algn="ctr">
                        <a:lnSpc>
                          <a:spcPct val="100000"/>
                        </a:lnSpc>
                        <a:spcAft>
                          <a:spcPts val="0"/>
                        </a:spcAft>
                      </a:pPr>
                      <a:r>
                        <a:rPr lang="en-US" sz="1600" kern="100">
                          <a:effectLst/>
                          <a:latin typeface="Times New Roman" panose="02020603050405020304"/>
                          <a:ea typeface="宋体" panose="02010600030101010101" pitchFamily="2" charset="-122"/>
                        </a:rPr>
                        <a:t>s</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dirty="0">
                          <a:effectLst/>
                          <a:latin typeface="Times New Roman" panose="02020603050405020304"/>
                          <a:ea typeface="宋体" panose="02010600030101010101" pitchFamily="2" charset="-122"/>
                        </a:rPr>
                        <a:t>为库文件建立或更新索引</a:t>
                      </a:r>
                      <a:r>
                        <a:rPr lang="zh-CN" sz="1600" kern="100" dirty="0" smtClean="0">
                          <a:effectLst/>
                          <a:latin typeface="Times New Roman" panose="02020603050405020304"/>
                          <a:ea typeface="宋体" panose="02010600030101010101" pitchFamily="2" charset="-122"/>
                        </a:rPr>
                        <a:t>。</a:t>
                      </a:r>
                      <a:endParaRPr lang="zh-CN" sz="1600" kern="100" dirty="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814">
                <a:tc vMerge="1">
                  <a:tcPr/>
                </a:tc>
                <a:tc>
                  <a:txBody>
                    <a:bodyPr/>
                    <a:lstStyle/>
                    <a:p>
                      <a:pPr algn="ctr">
                        <a:lnSpc>
                          <a:spcPct val="100000"/>
                        </a:lnSpc>
                        <a:spcAft>
                          <a:spcPts val="0"/>
                        </a:spcAft>
                      </a:pPr>
                      <a:r>
                        <a:rPr lang="en-US" sz="1600" kern="100">
                          <a:effectLst/>
                          <a:latin typeface="Times New Roman" panose="02020603050405020304"/>
                          <a:ea typeface="宋体" panose="02010600030101010101" pitchFamily="2" charset="-122"/>
                        </a:rPr>
                        <a:t>v</a:t>
                      </a:r>
                      <a:endParaRPr lang="zh-CN" sz="1600" kern="10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lnSpc>
                          <a:spcPct val="100000"/>
                        </a:lnSpc>
                        <a:spcAft>
                          <a:spcPts val="0"/>
                        </a:spcAft>
                      </a:pPr>
                      <a:r>
                        <a:rPr lang="zh-CN" sz="1600" kern="100" dirty="0">
                          <a:effectLst/>
                          <a:latin typeface="Times New Roman" panose="02020603050405020304"/>
                          <a:ea typeface="宋体" panose="02010600030101010101" pitchFamily="2" charset="-122"/>
                        </a:rPr>
                        <a:t>显示工作过程信息</a:t>
                      </a:r>
                      <a:endParaRPr lang="zh-CN" sz="1600" kern="100" dirty="0">
                        <a:effectLst/>
                        <a:latin typeface="Times New Roman" panose="02020603050405020304"/>
                        <a:ea typeface="宋体" panose="02010600030101010101" pitchFamily="2" charset="-122"/>
                      </a:endParaRPr>
                    </a:p>
                  </a:txBody>
                  <a:tcPr marL="64635" marR="646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4000" dirty="0">
                <a:sym typeface="+mn-ea"/>
              </a:rPr>
              <a:t>2．为静态库建立索引（ranlib）</a:t>
            </a:r>
            <a:endParaRPr lang="zh-CN" altLang="en-US" sz="4000"/>
          </a:p>
        </p:txBody>
      </p:sp>
      <p:sp>
        <p:nvSpPr>
          <p:cNvPr id="3" name="内容占位符 2"/>
          <p:cNvSpPr>
            <a:spLocks noGrp="1"/>
          </p:cNvSpPr>
          <p:nvPr>
            <p:ph idx="1"/>
          </p:nvPr>
        </p:nvSpPr>
        <p:spPr>
          <a:xfrm>
            <a:off x="802005" y="2018030"/>
            <a:ext cx="8153400" cy="4114800"/>
          </a:xfrm>
        </p:spPr>
        <p:txBody>
          <a:bodyPr/>
          <a:p>
            <a:r>
              <a:rPr lang="en-US" altLang="zh-CN" dirty="0">
                <a:sym typeface="+mn-ea"/>
              </a:rPr>
              <a:t>ranlib</a:t>
            </a:r>
            <a:r>
              <a:rPr lang="zh-CN" altLang="en-US" dirty="0">
                <a:sym typeface="+mn-ea"/>
              </a:rPr>
              <a:t>用于为刚建立的库文件建立索引表，通过索引表可以加快库文件搜索速度。</a:t>
            </a:r>
            <a:endParaRPr lang="zh-CN" altLang="en-US" dirty="0">
              <a:sym typeface="+mn-ea"/>
            </a:endParaRPr>
          </a:p>
          <a:p>
            <a:r>
              <a:rPr lang="zh-CN" altLang="en-US" dirty="0">
                <a:sym typeface="+mn-ea"/>
              </a:rPr>
              <a:t>用法为：</a:t>
            </a:r>
            <a:endParaRPr lang="zh-CN" altLang="en-US" dirty="0">
              <a:sym typeface="+mn-ea"/>
            </a:endParaRPr>
          </a:p>
          <a:p>
            <a:pPr lvl="1"/>
            <a:r>
              <a:rPr lang="en-US" altLang="zh-CN" dirty="0">
                <a:sym typeface="+mn-ea"/>
              </a:rPr>
              <a:t>ranlib [-hvV] ar_file</a:t>
            </a:r>
            <a:endParaRPr lang="en-US" altLang="zh-CN" dirty="0">
              <a:sym typeface="+mn-ea"/>
            </a:endParaRPr>
          </a:p>
          <a:p>
            <a:endParaRPr lang="en-US" altLang="zh-CN" dirty="0">
              <a:sym typeface="+mn-ea"/>
            </a:endParaRPr>
          </a:p>
          <a:p>
            <a:pPr lvl="1"/>
            <a:r>
              <a:rPr lang="en-US" altLang="zh-CN" dirty="0">
                <a:sym typeface="+mn-ea"/>
              </a:rPr>
              <a:t>ranlib libfile</a:t>
            </a:r>
            <a:r>
              <a:rPr lang="zh-CN" altLang="en-US" dirty="0">
                <a:sym typeface="+mn-ea"/>
              </a:rPr>
              <a:t>等同于</a:t>
            </a:r>
            <a:r>
              <a:rPr lang="en-US" altLang="zh-CN" dirty="0">
                <a:sym typeface="+mn-ea"/>
              </a:rPr>
              <a:t>ar -s libfile</a:t>
            </a:r>
            <a:r>
              <a:rPr lang="zh-CN" altLang="en-US" dirty="0">
                <a:sym typeface="+mn-ea"/>
              </a:rPr>
              <a:t>。</a:t>
            </a:r>
            <a:endParaRPr lang="zh-CN" altLang="en-US" dirty="0"/>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ym typeface="+mn-ea"/>
              </a:rPr>
              <a:t>3．列出库文件中的符号表（nm）</a:t>
            </a:r>
            <a:endParaRPr lang="zh-CN" altLang="en-US" sz="4000"/>
          </a:p>
        </p:txBody>
      </p:sp>
      <p:sp>
        <p:nvSpPr>
          <p:cNvPr id="3" name="内容占位符 2"/>
          <p:cNvSpPr>
            <a:spLocks noGrp="1"/>
          </p:cNvSpPr>
          <p:nvPr>
            <p:ph idx="1"/>
          </p:nvPr>
        </p:nvSpPr>
        <p:spPr>
          <a:xfrm>
            <a:off x="1021715" y="2018030"/>
            <a:ext cx="7933690" cy="4114800"/>
          </a:xfrm>
        </p:spPr>
        <p:txBody>
          <a:bodyPr/>
          <a:p>
            <a:r>
              <a:rPr lang="zh-CN" altLang="en-US"/>
              <a:t>nm用于列出库文件或目标文件中的符号表，其用法为：</a:t>
            </a:r>
            <a:endParaRPr lang="zh-CN" altLang="en-US"/>
          </a:p>
          <a:p>
            <a:pPr lvl="1"/>
            <a:r>
              <a:rPr lang="zh-CN" altLang="en-US"/>
              <a:t>nm [options] [objfile ...]</a:t>
            </a:r>
            <a:endParaRPr lang="zh-CN" altLang="en-US"/>
          </a:p>
          <a:p>
            <a:r>
              <a:rPr lang="zh-CN" altLang="en-US"/>
              <a:t>若不提供objfile，默认为a.out。</a:t>
            </a:r>
            <a:endParaRPr lang="zh-CN" altLang="en-US"/>
          </a:p>
          <a:p>
            <a:r>
              <a:rPr lang="zh-CN" altLang="en-US"/>
              <a:t>nm默认按符号类型进行排序输出，选项-r可让其逆序输出，-p让其不排序输出，-s用于显示索引。</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12.4.2  </a:t>
            </a:r>
            <a:r>
              <a:rPr lang="zh-CN" altLang="en-US" dirty="0">
                <a:sym typeface="+mn-ea"/>
              </a:rPr>
              <a:t>构造静态库</a:t>
            </a:r>
            <a:endParaRPr lang="zh-CN" altLang="en-US"/>
          </a:p>
        </p:txBody>
      </p:sp>
      <p:sp>
        <p:nvSpPr>
          <p:cNvPr id="3" name="内容占位符 2"/>
          <p:cNvSpPr>
            <a:spLocks noGrp="1"/>
          </p:cNvSpPr>
          <p:nvPr>
            <p:ph idx="1"/>
          </p:nvPr>
        </p:nvSpPr>
        <p:spPr>
          <a:xfrm>
            <a:off x="787400" y="2018030"/>
            <a:ext cx="8168005" cy="4114800"/>
          </a:xfrm>
        </p:spPr>
        <p:txBody>
          <a:bodyPr/>
          <a:p>
            <a:r>
              <a:rPr lang="zh-CN" altLang="en-US" sz="2800" dirty="0">
                <a:sym typeface="+mn-ea"/>
              </a:rPr>
              <a:t>以多模块工程为例，使用</a:t>
            </a:r>
            <a:r>
              <a:rPr lang="en-US" altLang="zh-CN" sz="2800" dirty="0">
                <a:sym typeface="+mn-ea"/>
              </a:rPr>
              <a:t>ar</a:t>
            </a:r>
            <a:r>
              <a:rPr lang="zh-CN" altLang="en-US" sz="2800" dirty="0">
                <a:sym typeface="+mn-ea"/>
              </a:rPr>
              <a:t>构造自己的静态库。</a:t>
            </a:r>
            <a:endParaRPr lang="zh-CN" altLang="en-US" sz="2800" dirty="0">
              <a:sym typeface="+mn-ea"/>
            </a:endParaRPr>
          </a:p>
          <a:p>
            <a:r>
              <a:rPr lang="zh-CN" altLang="en-US" sz="2800" dirty="0">
                <a:sym typeface="+mn-ea"/>
              </a:rPr>
              <a:t>由于库文件中不能包含</a:t>
            </a:r>
            <a:r>
              <a:rPr lang="en-US" altLang="zh-CN" sz="2800" dirty="0">
                <a:sym typeface="+mn-ea"/>
              </a:rPr>
              <a:t>main()</a:t>
            </a:r>
            <a:r>
              <a:rPr lang="zh-CN" altLang="en-US" sz="2800" dirty="0">
                <a:sym typeface="+mn-ea"/>
              </a:rPr>
              <a:t>函数，故只使用</a:t>
            </a:r>
            <a:r>
              <a:rPr lang="en-US" altLang="zh-CN" sz="2800" dirty="0">
                <a:sym typeface="+mn-ea"/>
              </a:rPr>
              <a:t>f1.c</a:t>
            </a:r>
            <a:r>
              <a:rPr lang="zh-CN" altLang="en-US" sz="2800" dirty="0">
                <a:sym typeface="+mn-ea"/>
              </a:rPr>
              <a:t>和</a:t>
            </a:r>
            <a:r>
              <a:rPr lang="en-US" altLang="zh-CN" sz="2800" dirty="0">
                <a:sym typeface="+mn-ea"/>
              </a:rPr>
              <a:t>f2.c</a:t>
            </a:r>
            <a:r>
              <a:rPr lang="zh-CN" altLang="en-US" sz="2800" dirty="0">
                <a:sym typeface="+mn-ea"/>
              </a:rPr>
              <a:t>来构造。</a:t>
            </a:r>
            <a:endParaRPr lang="zh-CN" altLang="en-US" sz="2800" dirty="0">
              <a:sym typeface="+mn-ea"/>
            </a:endParaRPr>
          </a:p>
          <a:p>
            <a:r>
              <a:rPr lang="zh-CN" altLang="en-US" sz="2800" dirty="0">
                <a:sym typeface="+mn-ea"/>
              </a:rPr>
              <a:t>设静态库名为</a:t>
            </a:r>
            <a:r>
              <a:rPr lang="en-US" altLang="zh-CN" sz="2800" dirty="0">
                <a:sym typeface="+mn-ea"/>
              </a:rPr>
              <a:t>libmyl.a</a:t>
            </a:r>
            <a:r>
              <a:rPr lang="zh-CN" altLang="en-US" sz="2800" dirty="0">
                <a:sym typeface="+mn-ea"/>
              </a:rPr>
              <a:t>，构造过程如下。</a:t>
            </a:r>
            <a:endParaRPr lang="zh-CN" altLang="en-US" sz="2800" dirty="0">
              <a:sym typeface="+mn-ea"/>
            </a:endParaRPr>
          </a:p>
          <a:p>
            <a:pPr lvl="1"/>
            <a:r>
              <a:rPr lang="en-US" altLang="zh-CN" sz="2450" dirty="0">
                <a:solidFill>
                  <a:srgbClr val="FF0000"/>
                </a:solidFill>
                <a:sym typeface="+mn-ea"/>
              </a:rPr>
              <a:t>$ </a:t>
            </a:r>
            <a:r>
              <a:rPr sz="2450" dirty="0">
                <a:solidFill>
                  <a:srgbClr val="FF0000"/>
                </a:solidFill>
                <a:sym typeface="+mn-ea"/>
              </a:rPr>
              <a:t>cc -c f1.c f2.c f3.c		#生成f1.o、f2.o和f3.o</a:t>
            </a:r>
            <a:endParaRPr sz="2450" dirty="0">
              <a:solidFill>
                <a:srgbClr val="FF0000"/>
              </a:solidFill>
              <a:sym typeface="+mn-ea"/>
            </a:endParaRPr>
          </a:p>
          <a:p>
            <a:pPr lvl="1"/>
            <a:r>
              <a:rPr lang="en-US" altLang="zh-CN" sz="2450" dirty="0">
                <a:solidFill>
                  <a:srgbClr val="FF0000"/>
                </a:solidFill>
                <a:sym typeface="+mn-ea"/>
              </a:rPr>
              <a:t>$ ar crv libmyl.a f1.o f2.o	#</a:t>
            </a:r>
            <a:r>
              <a:rPr lang="zh-CN" altLang="en-US" sz="2450" dirty="0">
                <a:solidFill>
                  <a:srgbClr val="FF0000"/>
                </a:solidFill>
                <a:sym typeface="+mn-ea"/>
              </a:rPr>
              <a:t>生成库</a:t>
            </a:r>
            <a:r>
              <a:rPr lang="en-US" altLang="zh-CN" sz="2450" dirty="0">
                <a:solidFill>
                  <a:srgbClr val="FF0000"/>
                </a:solidFill>
                <a:sym typeface="+mn-ea"/>
              </a:rPr>
              <a:t>libmyl.a</a:t>
            </a:r>
            <a:endParaRPr lang="en-US" altLang="zh-CN" sz="2450" dirty="0">
              <a:solidFill>
                <a:srgbClr val="FF0000"/>
              </a:solidFill>
              <a:sym typeface="+mn-ea"/>
            </a:endParaRPr>
          </a:p>
          <a:p>
            <a:pPr lvl="1"/>
            <a:r>
              <a:rPr lang="en-US" altLang="zh-CN" sz="2450" dirty="0">
                <a:sym typeface="+mn-ea"/>
              </a:rPr>
              <a:t>$ ranlib libmyl.a		#</a:t>
            </a:r>
            <a:r>
              <a:rPr lang="zh-CN" altLang="en-US" sz="2450" dirty="0">
                <a:sym typeface="+mn-ea"/>
              </a:rPr>
              <a:t>为子函数建立索引表</a:t>
            </a:r>
            <a:endParaRPr lang="zh-CN" altLang="en-US" sz="2450" dirty="0">
              <a:sym typeface="+mn-ea"/>
            </a:endParaRPr>
          </a:p>
          <a:p>
            <a:pPr lvl="1"/>
            <a:r>
              <a:rPr lang="en-US" altLang="zh-CN" sz="2450" dirty="0">
                <a:sym typeface="+mn-ea"/>
              </a:rPr>
              <a:t>$ nm libmyl			#</a:t>
            </a:r>
            <a:r>
              <a:rPr lang="zh-CN" altLang="en-US" sz="2450" dirty="0">
                <a:sym typeface="+mn-ea"/>
              </a:rPr>
              <a:t>查看索引表</a:t>
            </a:r>
            <a:endParaRPr lang="zh-CN" altLang="en-US" sz="24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title"/>
          </p:nvPr>
        </p:nvSpPr>
        <p:spPr/>
        <p:txBody>
          <a:bodyPr vert="horz" wrap="square" lIns="91440" tIns="45720" rIns="91440" bIns="45720" anchor="b"/>
          <a:p>
            <a:r>
              <a:rPr lang="en-US" altLang="zh-CN" dirty="0"/>
              <a:t>12.1  </a:t>
            </a:r>
            <a:r>
              <a:rPr lang="zh-CN" altLang="en-US" dirty="0"/>
              <a:t>编译器</a:t>
            </a:r>
            <a:endParaRPr lang="zh-CN" altLang="en-US" dirty="0"/>
          </a:p>
        </p:txBody>
      </p:sp>
      <p:sp>
        <p:nvSpPr>
          <p:cNvPr id="4098" name="内容占位符 2"/>
          <p:cNvSpPr>
            <a:spLocks noGrp="1"/>
          </p:cNvSpPr>
          <p:nvPr>
            <p:ph idx="1"/>
          </p:nvPr>
        </p:nvSpPr>
        <p:spPr>
          <a:xfrm>
            <a:off x="758190" y="2018030"/>
            <a:ext cx="8197215" cy="4114800"/>
          </a:xfrm>
        </p:spPr>
        <p:txBody>
          <a:bodyPr vert="horz" wrap="square" lIns="91440" tIns="45720" rIns="91440" bIns="45720" anchor="t"/>
          <a:p>
            <a:pPr eaLnBrk="1" latinLnBrk="0" hangingPunct="1">
              <a:spcBef>
                <a:spcPts val="0"/>
              </a:spcBef>
            </a:pPr>
            <a:r>
              <a:rPr sz="2400" dirty="0"/>
              <a:t>Linux系统的C编译器为gcc，因为UNIX系统的编译器为cc，所以在Linux系统中还保留一个链接cc，用于和UNIX的向后兼容。面向对象C编译器为g++或c++。可以把gcc、cc、g++和c++视为同一程序，有相同的用法，只是在编译不同程序时有不同的表现。它们不仅功能强大、结构灵活，且可以通过不同的可选模块来支持多种语言，如Java、Fortran、Ada和汇编等。</a:t>
            </a:r>
            <a:endParaRPr sz="2400" dirty="0"/>
          </a:p>
          <a:p>
            <a:pPr eaLnBrk="1" latinLnBrk="0" hangingPunct="1">
              <a:spcBef>
                <a:spcPts val="0"/>
              </a:spcBef>
            </a:pPr>
            <a:r>
              <a:rPr sz="2400" dirty="0"/>
              <a:t>gcc/g++能将C/C++源程序和目标程序编译并调用链接程序ld生成可执行文件，如果用户没有给出可执行文件的名字，gcc将默认生成一个名为a.out的可执行文件。</a:t>
            </a:r>
            <a:endParaRPr sz="2400" dirty="0"/>
          </a:p>
          <a:p>
            <a:pPr eaLnBrk="1" latinLnBrk="0" hangingPunct="1">
              <a:spcBef>
                <a:spcPts val="0"/>
              </a:spcBef>
            </a:pPr>
            <a:r>
              <a:rPr sz="2400" dirty="0"/>
              <a:t>在Linux系统下，用户可以使用vi、nano或gedit等文本编辑工具编写C/C++的源程序。</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12.4.3  </a:t>
            </a:r>
            <a:r>
              <a:rPr lang="zh-CN" altLang="en-US" dirty="0">
                <a:sym typeface="+mn-ea"/>
              </a:rPr>
              <a:t>使用自己的库</a:t>
            </a:r>
            <a:endParaRPr lang="zh-CN" altLang="en-US"/>
          </a:p>
        </p:txBody>
      </p:sp>
      <p:sp>
        <p:nvSpPr>
          <p:cNvPr id="3" name="内容占位符 2"/>
          <p:cNvSpPr>
            <a:spLocks noGrp="1"/>
          </p:cNvSpPr>
          <p:nvPr>
            <p:ph idx="1"/>
          </p:nvPr>
        </p:nvSpPr>
        <p:spPr>
          <a:xfrm>
            <a:off x="787400" y="2018030"/>
            <a:ext cx="8168005" cy="4114800"/>
          </a:xfrm>
        </p:spPr>
        <p:txBody>
          <a:bodyPr/>
          <a:p>
            <a:r>
              <a:rPr lang="en-US" altLang="zh-CN" sz="2400" dirty="0">
                <a:sym typeface="+mn-ea"/>
              </a:rPr>
              <a:t>$ cc -o fp f3.c libmyl.a 	#</a:t>
            </a:r>
            <a:r>
              <a:rPr lang="zh-CN" altLang="en-US" sz="2400" dirty="0">
                <a:sym typeface="+mn-ea"/>
              </a:rPr>
              <a:t>使用库</a:t>
            </a:r>
            <a:r>
              <a:rPr lang="en-US" altLang="zh-CN" sz="2400" dirty="0">
                <a:sym typeface="+mn-ea"/>
              </a:rPr>
              <a:t>libmyl.a</a:t>
            </a:r>
            <a:r>
              <a:rPr lang="zh-CN" altLang="en-US" sz="2400" dirty="0">
                <a:sym typeface="+mn-ea"/>
              </a:rPr>
              <a:t>和</a:t>
            </a:r>
            <a:r>
              <a:rPr lang="en-US" altLang="zh-CN" sz="2400" dirty="0">
                <a:sym typeface="+mn-ea"/>
              </a:rPr>
              <a:t>f3.c</a:t>
            </a:r>
            <a:r>
              <a:rPr lang="zh-CN" altLang="en-US" sz="2400" dirty="0">
                <a:sym typeface="+mn-ea"/>
              </a:rPr>
              <a:t>生成</a:t>
            </a:r>
            <a:r>
              <a:rPr lang="en-US" altLang="zh-CN" sz="2400" dirty="0">
                <a:sym typeface="+mn-ea"/>
              </a:rPr>
              <a:t>fp</a:t>
            </a:r>
            <a:endParaRPr lang="en-US" altLang="zh-CN" sz="2400" dirty="0">
              <a:sym typeface="+mn-ea"/>
            </a:endParaRPr>
          </a:p>
          <a:p>
            <a:r>
              <a:rPr lang="en-US" altLang="zh-CN" sz="2400" dirty="0">
                <a:sym typeface="+mn-ea"/>
              </a:rPr>
              <a:t>$ cc -o fp f3.o libmyl.a 	#</a:t>
            </a:r>
            <a:r>
              <a:rPr lang="zh-CN" altLang="en-US" sz="2400" dirty="0">
                <a:sym typeface="+mn-ea"/>
              </a:rPr>
              <a:t>使用库</a:t>
            </a:r>
            <a:r>
              <a:rPr lang="en-US" altLang="zh-CN" sz="2400" dirty="0">
                <a:sym typeface="+mn-ea"/>
              </a:rPr>
              <a:t>libmyl.a</a:t>
            </a:r>
            <a:r>
              <a:rPr lang="zh-CN" altLang="en-US" sz="2400" dirty="0">
                <a:sym typeface="+mn-ea"/>
              </a:rPr>
              <a:t>和</a:t>
            </a:r>
            <a:r>
              <a:rPr lang="en-US" altLang="zh-CN" sz="2400" dirty="0">
                <a:sym typeface="+mn-ea"/>
              </a:rPr>
              <a:t>f3.o</a:t>
            </a:r>
            <a:r>
              <a:rPr lang="zh-CN" altLang="en-US" sz="2400" dirty="0">
                <a:sym typeface="+mn-ea"/>
              </a:rPr>
              <a:t>生成</a:t>
            </a:r>
            <a:r>
              <a:rPr lang="en-US" altLang="zh-CN" sz="2400" dirty="0">
                <a:sym typeface="+mn-ea"/>
              </a:rPr>
              <a:t>fp</a:t>
            </a:r>
            <a:endParaRPr lang="en-US" altLang="zh-CN" sz="2400" dirty="0">
              <a:sym typeface="+mn-ea"/>
            </a:endParaRPr>
          </a:p>
          <a:p>
            <a:endParaRPr lang="en-US" altLang="zh-CN" sz="2400" dirty="0">
              <a:sym typeface="+mn-ea"/>
            </a:endParaRPr>
          </a:p>
          <a:p>
            <a:r>
              <a:rPr lang="en-US" altLang="zh-CN" sz="2400" dirty="0">
                <a:sym typeface="+mn-ea"/>
              </a:rPr>
              <a:t>$ cc -o fp f3.c -L. -lmyl 	#-L.</a:t>
            </a:r>
            <a:r>
              <a:rPr lang="zh-CN" altLang="en-US" sz="2400" dirty="0">
                <a:sym typeface="+mn-ea"/>
              </a:rPr>
              <a:t>指定当前目录，</a:t>
            </a:r>
            <a:r>
              <a:rPr lang="en-US" altLang="zh-CN" sz="2400" dirty="0">
                <a:sym typeface="+mn-ea"/>
              </a:rPr>
              <a:t>-lmyl</a:t>
            </a:r>
            <a:r>
              <a:rPr lang="zh-CN" altLang="en-US" sz="2400" dirty="0">
                <a:sym typeface="+mn-ea"/>
              </a:rPr>
              <a:t>指定静态库文件</a:t>
            </a:r>
            <a:r>
              <a:rPr lang="en-US" altLang="zh-CN" sz="2400" dirty="0">
                <a:sym typeface="+mn-ea"/>
              </a:rPr>
              <a:t>libmyl.a</a:t>
            </a:r>
            <a:endParaRPr lang="en-US" altLang="zh-CN" sz="2400" dirty="0">
              <a:sym typeface="+mn-ea"/>
            </a:endParaRPr>
          </a:p>
          <a:p>
            <a:endParaRPr lang="zh-CN" altLang="en-US" sz="2400" dirty="0">
              <a:sym typeface="+mn-ea"/>
            </a:endParaRPr>
          </a:p>
          <a:p>
            <a:r>
              <a:rPr lang="zh-CN" altLang="en-US" sz="2400" dirty="0">
                <a:sym typeface="+mn-ea"/>
              </a:rPr>
              <a:t>若将</a:t>
            </a:r>
            <a:r>
              <a:rPr lang="en-US" altLang="zh-CN" sz="2400" dirty="0">
                <a:sym typeface="+mn-ea"/>
              </a:rPr>
              <a:t>libmyl.a</a:t>
            </a:r>
            <a:r>
              <a:rPr lang="zh-CN" altLang="en-US" sz="2400" dirty="0">
                <a:sym typeface="+mn-ea"/>
              </a:rPr>
              <a:t>放在系统的标准位置，比如</a:t>
            </a:r>
            <a:r>
              <a:rPr lang="en-US" altLang="zh-CN" sz="2400" dirty="0">
                <a:sym typeface="+mn-ea"/>
              </a:rPr>
              <a:t>/lib</a:t>
            </a:r>
            <a:r>
              <a:rPr lang="zh-CN" altLang="en-US" sz="2400" dirty="0">
                <a:sym typeface="+mn-ea"/>
              </a:rPr>
              <a:t>或</a:t>
            </a:r>
            <a:r>
              <a:rPr lang="en-US" altLang="zh-CN" sz="2400" dirty="0">
                <a:sym typeface="+mn-ea"/>
              </a:rPr>
              <a:t>/usr/lib</a:t>
            </a:r>
            <a:r>
              <a:rPr lang="zh-CN" altLang="en-US" sz="2400" dirty="0">
                <a:sym typeface="+mn-ea"/>
              </a:rPr>
              <a:t>，则可像其他库一样使用：</a:t>
            </a:r>
            <a:endParaRPr lang="zh-CN" altLang="en-US" sz="2400" dirty="0">
              <a:sym typeface="+mn-ea"/>
            </a:endParaRPr>
          </a:p>
          <a:p>
            <a:r>
              <a:rPr lang="en-US" altLang="zh-CN" sz="2400" dirty="0">
                <a:sym typeface="+mn-ea"/>
              </a:rPr>
              <a:t>$ cc -o fp f3.c -lmyl 	# </a:t>
            </a:r>
            <a:r>
              <a:rPr lang="zh-CN" altLang="en-US" sz="2400" dirty="0">
                <a:sym typeface="+mn-ea"/>
              </a:rPr>
              <a:t>不再使用</a:t>
            </a:r>
            <a:r>
              <a:rPr lang="en-US" altLang="zh-CN" sz="2400" dirty="0">
                <a:sym typeface="+mn-ea"/>
              </a:rPr>
              <a:t>-L.</a:t>
            </a:r>
            <a:endParaRPr lang="en-US" altLang="zh-CN" sz="2400" dirty="0">
              <a:sym typeface="+mn-ea"/>
            </a:endParaRPr>
          </a:p>
          <a:p>
            <a:r>
              <a:rPr lang="en-US" altLang="zh-CN" sz="2400" dirty="0">
                <a:sym typeface="+mn-ea"/>
              </a:rPr>
              <a:t>$ cc -o fp f3.o -lmyl</a:t>
            </a: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12.5  共享库</a:t>
            </a:r>
            <a:endParaRPr lang="zh-CN" altLang="en-US"/>
          </a:p>
        </p:txBody>
      </p:sp>
      <p:sp>
        <p:nvSpPr>
          <p:cNvPr id="3" name="内容占位符 2"/>
          <p:cNvSpPr>
            <a:spLocks noGrp="1"/>
          </p:cNvSpPr>
          <p:nvPr>
            <p:ph idx="1"/>
          </p:nvPr>
        </p:nvSpPr>
        <p:spPr>
          <a:xfrm>
            <a:off x="510540" y="2018030"/>
            <a:ext cx="8444865" cy="4114800"/>
          </a:xfrm>
        </p:spPr>
        <p:txBody>
          <a:bodyPr/>
          <a:p>
            <a:r>
              <a:rPr lang="zh-CN" altLang="en-US" sz="2800"/>
              <a:t>Linux系统的另一种库文件为共享库，用于生成动态链接的可执行程序，其标准位置与静态库相同。共享库文件名的格式为：</a:t>
            </a:r>
            <a:endParaRPr lang="zh-CN" altLang="en-US" sz="2800"/>
          </a:p>
          <a:p>
            <a:pPr lvl="1"/>
            <a:r>
              <a:rPr lang="zh-CN" altLang="en-US" sz="2450"/>
              <a:t>libNAME.so.N</a:t>
            </a:r>
            <a:endParaRPr lang="zh-CN" altLang="en-US" sz="2450"/>
          </a:p>
          <a:p>
            <a:pPr marL="0" indent="0">
              <a:buNone/>
            </a:pPr>
            <a:r>
              <a:rPr lang="zh-CN" altLang="en-US" sz="2800"/>
              <a:t>  NAME为库名，N为版本号。</a:t>
            </a:r>
            <a:endParaRPr lang="zh-CN" altLang="en-US" sz="2800"/>
          </a:p>
          <a:p>
            <a:r>
              <a:rPr lang="zh-CN" altLang="en-US" sz="2800"/>
              <a:t>可用ldd和ldconfig命令管理共享库。</a:t>
            </a:r>
            <a:endParaRPr lang="zh-CN" altLang="en-US" sz="2800"/>
          </a:p>
          <a:p>
            <a:r>
              <a:rPr lang="zh-CN" altLang="en-US" sz="2800"/>
              <a:t>共享库的搜索路径为环境变量LD_LIBRARY_PATH指定的位置或库文件的标准位置。</a:t>
            </a:r>
            <a:endParaRPr lang="zh-CN"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12.5.1  共享库构造</a:t>
            </a:r>
            <a:endParaRPr lang="zh-CN" altLang="en-US"/>
          </a:p>
        </p:txBody>
      </p:sp>
      <p:sp>
        <p:nvSpPr>
          <p:cNvPr id="3" name="内容占位符 2"/>
          <p:cNvSpPr>
            <a:spLocks noGrp="1"/>
          </p:cNvSpPr>
          <p:nvPr>
            <p:ph idx="1"/>
          </p:nvPr>
        </p:nvSpPr>
        <p:spPr>
          <a:xfrm>
            <a:off x="787400" y="2018030"/>
            <a:ext cx="8168005" cy="4114800"/>
          </a:xfrm>
        </p:spPr>
        <p:txBody>
          <a:bodyPr/>
          <a:p>
            <a:r>
              <a:rPr lang="zh-CN" altLang="en-US" sz="2800"/>
              <a:t>共享库构造非常简单，只需要在生成目标文件时使用-fpic选项，在构造库的时候使用-shared参数，当然还要使用-o指定一个库名。</a:t>
            </a:r>
            <a:endParaRPr lang="zh-CN" altLang="en-US" sz="2800"/>
          </a:p>
          <a:p>
            <a:r>
              <a:rPr lang="zh-CN" altLang="en-US" sz="2800"/>
              <a:t>使用f1.c和f2.c构造共享库时，方法如下：</a:t>
            </a:r>
            <a:endParaRPr lang="zh-CN" altLang="en-US" sz="2800"/>
          </a:p>
          <a:p>
            <a:pPr lvl="1"/>
            <a:r>
              <a:rPr lang="zh-CN" altLang="en-US" sz="2450"/>
              <a:t>$ gcc -fpic -c f1.c f2.c 	#生成目标文件</a:t>
            </a:r>
            <a:endParaRPr lang="zh-CN" altLang="en-US" sz="2450"/>
          </a:p>
          <a:p>
            <a:pPr lvl="1"/>
            <a:r>
              <a:rPr lang="zh-CN" altLang="en-US" sz="2450"/>
              <a:t>$ gcc -shared -o libmydl.so f1.o f2.o  </a:t>
            </a:r>
            <a:r>
              <a:rPr lang="en-US" altLang="zh-CN" sz="2450"/>
              <a:t>	</a:t>
            </a:r>
            <a:r>
              <a:rPr lang="en-US" altLang="zh-CN" sz="2450"/>
              <a:t>#</a:t>
            </a:r>
            <a:r>
              <a:rPr lang="zh-CN" altLang="en-US" sz="2450"/>
              <a:t>或</a:t>
            </a:r>
            <a:endParaRPr lang="zh-CN" altLang="en-US" sz="2450"/>
          </a:p>
          <a:p>
            <a:pPr lvl="1"/>
            <a:r>
              <a:rPr lang="zh-CN" altLang="en-US" sz="2450"/>
              <a:t>$ gcc -shared -o libmydl.so -fPIC f1.c f2.c </a:t>
            </a:r>
            <a:endParaRPr lang="zh-CN" altLang="en-US" sz="24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p:txBody>
          <a:bodyPr vert="horz" wrap="square" lIns="91440" tIns="45720" rIns="91440" bIns="45720" anchor="b"/>
          <a:p>
            <a:r>
              <a:rPr lang="en-US" altLang="zh-CN" dirty="0"/>
              <a:t>12.5.2  </a:t>
            </a:r>
            <a:r>
              <a:rPr lang="zh-CN" altLang="en-US" dirty="0"/>
              <a:t>共享库的管理</a:t>
            </a:r>
            <a:endParaRPr lang="zh-CN" altLang="en-US" dirty="0"/>
          </a:p>
        </p:txBody>
      </p:sp>
      <p:sp>
        <p:nvSpPr>
          <p:cNvPr id="26626" name="内容占位符 2"/>
          <p:cNvSpPr>
            <a:spLocks noGrp="1"/>
          </p:cNvSpPr>
          <p:nvPr>
            <p:ph idx="1"/>
          </p:nvPr>
        </p:nvSpPr>
        <p:spPr>
          <a:xfrm>
            <a:off x="848995" y="2018030"/>
            <a:ext cx="8106410" cy="4114800"/>
          </a:xfrm>
        </p:spPr>
        <p:txBody>
          <a:bodyPr vert="horz" wrap="square" lIns="91440" tIns="45720" rIns="91440" bIns="45720" anchor="t"/>
          <a:p>
            <a:pPr marL="0" indent="0">
              <a:buNone/>
            </a:pPr>
            <a:r>
              <a:rPr lang="en-US" altLang="zh-CN" dirty="0"/>
              <a:t>1</a:t>
            </a:r>
            <a:r>
              <a:rPr lang="zh-CN" altLang="en-US" dirty="0"/>
              <a:t>．</a:t>
            </a:r>
            <a:r>
              <a:rPr lang="en-US" altLang="zh-CN" dirty="0"/>
              <a:t>ldd</a:t>
            </a:r>
            <a:endParaRPr lang="en-US" altLang="zh-CN" dirty="0"/>
          </a:p>
          <a:p>
            <a:pPr marL="0" indent="0">
              <a:buNone/>
            </a:pPr>
            <a:r>
              <a:rPr lang="en-US" altLang="zh-CN" dirty="0"/>
              <a:t>2</a:t>
            </a:r>
            <a:r>
              <a:rPr lang="zh-CN" altLang="en-US" dirty="0"/>
              <a:t>．</a:t>
            </a:r>
            <a:r>
              <a:rPr lang="en-US" altLang="zh-CN" dirty="0"/>
              <a:t>ldconfig</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1．ldd</a:t>
            </a:r>
            <a:endParaRPr lang="zh-CN" altLang="en-US"/>
          </a:p>
        </p:txBody>
      </p:sp>
      <p:sp>
        <p:nvSpPr>
          <p:cNvPr id="3" name="内容占位符 2"/>
          <p:cNvSpPr>
            <a:spLocks noGrp="1"/>
          </p:cNvSpPr>
          <p:nvPr>
            <p:ph idx="1"/>
          </p:nvPr>
        </p:nvSpPr>
        <p:spPr/>
        <p:txBody>
          <a:bodyPr/>
          <a:p>
            <a:r>
              <a:rPr lang="zh-CN" altLang="en-US"/>
              <a:t>ldd（Library Dependency Display）用来显示一个可执行程序或共享库所使用的共享库间的依赖关系。例如：</a:t>
            </a:r>
            <a:endParaRPr lang="zh-CN" altLang="en-US"/>
          </a:p>
          <a:p>
            <a:r>
              <a:rPr lang="zh-CN" altLang="en-US"/>
              <a:t>$ ldd  a.out</a:t>
            </a:r>
            <a:endParaRPr lang="zh-CN" altLang="en-US"/>
          </a:p>
          <a:p>
            <a:r>
              <a:rPr lang="zh-CN" altLang="en-US"/>
              <a:t>$ ldd  libmydl.so</a:t>
            </a:r>
            <a:endParaRPr lang="zh-CN" altLang="en-US"/>
          </a:p>
          <a:p>
            <a:r>
              <a:rPr lang="zh-CN" altLang="en-US"/>
              <a:t>$ ldd  `which bash`</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2．ldconfig</a:t>
            </a:r>
            <a:endParaRPr lang="zh-CN" altLang="en-US"/>
          </a:p>
        </p:txBody>
      </p:sp>
      <p:sp>
        <p:nvSpPr>
          <p:cNvPr id="3" name="内容占位符 2"/>
          <p:cNvSpPr>
            <a:spLocks noGrp="1"/>
          </p:cNvSpPr>
          <p:nvPr>
            <p:ph idx="1"/>
          </p:nvPr>
        </p:nvSpPr>
        <p:spPr>
          <a:xfrm>
            <a:off x="655955" y="1812925"/>
            <a:ext cx="8299450" cy="4319905"/>
          </a:xfrm>
        </p:spPr>
        <p:txBody>
          <a:bodyPr/>
          <a:p>
            <a:pPr eaLnBrk="1" latinLnBrk="0" hangingPunct="1">
              <a:spcBef>
                <a:spcPts val="0"/>
              </a:spcBef>
            </a:pPr>
            <a:r>
              <a:rPr lang="zh-CN" altLang="en-US" sz="2400"/>
              <a:t>在默认库目录（32位时为/lib和/usr/lib，64位时为/lib64和/usr/lib64）或动态库配置文件/etc/ld.so.conf内所列的目录或指定目录下搜索共享库，进而创建动态装入程序ld.so或ld-linux.so所需的链接和缓存文件。缓存文件默认为/etc/ld.so.cache，其中保存有已排好序的动态链接库列表。</a:t>
            </a:r>
            <a:endParaRPr lang="zh-CN" altLang="en-US" sz="2400"/>
          </a:p>
          <a:p>
            <a:pPr eaLnBrk="1" latinLnBrk="0" hangingPunct="1">
              <a:spcBef>
                <a:spcPts val="0"/>
              </a:spcBef>
            </a:pPr>
            <a:r>
              <a:rPr lang="zh-CN" altLang="en-US" sz="2400"/>
              <a:t>为了让系统或用户动态链接库能更好地被共享，需要运行ldconfig来对共享库进行配置。ldconfig通常在系统启动时运行，而当用户安装了一个新的动态链接库时，需要手工运行这个命令。其用法为：</a:t>
            </a:r>
            <a:endParaRPr lang="zh-CN" altLang="en-US" sz="2400"/>
          </a:p>
          <a:p>
            <a:pPr lvl="1" eaLnBrk="1" latinLnBrk="0" hangingPunct="1">
              <a:spcBef>
                <a:spcPts val="0"/>
              </a:spcBef>
            </a:pPr>
            <a:r>
              <a:rPr lang="zh-CN" altLang="en-US" sz="2100"/>
              <a:t>ldconfig [options]</a:t>
            </a:r>
            <a:endParaRPr lang="zh-CN" altLang="en-US" sz="2100"/>
          </a:p>
          <a:p>
            <a:pPr eaLnBrk="1" latinLnBrk="0" hangingPunct="1">
              <a:spcBef>
                <a:spcPts val="0"/>
              </a:spcBef>
            </a:pPr>
            <a:r>
              <a:rPr lang="zh-CN" altLang="en-US" sz="2400"/>
              <a:t>ldconfig的部分参数如表12-4所示。常用参数有</a:t>
            </a:r>
            <a:r>
              <a:rPr lang="en-US" altLang="zh-CN" sz="2400"/>
              <a:t>-p</a:t>
            </a:r>
            <a:r>
              <a:rPr lang="zh-CN" altLang="en-US" sz="2400"/>
              <a:t>和</a:t>
            </a:r>
            <a:r>
              <a:rPr lang="en-US" altLang="zh-CN" sz="2400"/>
              <a:t>-v</a:t>
            </a:r>
            <a:r>
              <a:rPr lang="zh-CN" altLang="en-US" sz="2400"/>
              <a:t>。</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p:txBody>
          <a:bodyPr vert="horz" wrap="square" lIns="91440" tIns="45720" rIns="91440" bIns="45720" anchor="b"/>
          <a:p>
            <a:r>
              <a:rPr lang="en-US" altLang="zh-CN" dirty="0"/>
              <a:t>ldconfig</a:t>
            </a:r>
            <a:r>
              <a:rPr lang="zh-CN" altLang="en-US" dirty="0"/>
              <a:t>示例</a:t>
            </a:r>
            <a:endParaRPr lang="en-US" altLang="zh-CN" dirty="0"/>
          </a:p>
        </p:txBody>
      </p:sp>
      <p:sp>
        <p:nvSpPr>
          <p:cNvPr id="29698" name="内容占位符 2"/>
          <p:cNvSpPr>
            <a:spLocks noGrp="1"/>
          </p:cNvSpPr>
          <p:nvPr>
            <p:ph idx="1"/>
          </p:nvPr>
        </p:nvSpPr>
        <p:spPr>
          <a:xfrm>
            <a:off x="819150" y="2018030"/>
            <a:ext cx="8136255" cy="4114800"/>
          </a:xfrm>
        </p:spPr>
        <p:txBody>
          <a:bodyPr vert="horz" wrap="square" lIns="91440" tIns="45720" rIns="91440" bIns="45720" anchor="t"/>
          <a:p>
            <a:r>
              <a:rPr lang="zh-CN" altLang="zh-CN" sz="2400" dirty="0"/>
              <a:t>（</a:t>
            </a:r>
            <a:r>
              <a:rPr lang="en-US" altLang="zh-CN" sz="2400" dirty="0"/>
              <a:t>1</a:t>
            </a:r>
            <a:r>
              <a:rPr lang="zh-CN" altLang="zh-CN" sz="2400" dirty="0"/>
              <a:t>）显示搜索的目录和共享库，并更新缓存文件</a:t>
            </a:r>
            <a:r>
              <a:rPr lang="en-US" altLang="zh-CN" sz="2400" dirty="0"/>
              <a:t> </a:t>
            </a:r>
            <a:endParaRPr lang="zh-CN" altLang="zh-CN" sz="2400" dirty="0"/>
          </a:p>
          <a:p>
            <a:pPr lvl="1"/>
            <a:r>
              <a:rPr lang="en-US" altLang="zh-CN" sz="2100" dirty="0"/>
              <a:t># ldconfig -v</a:t>
            </a:r>
            <a:endParaRPr lang="zh-CN" altLang="zh-CN" sz="2100" dirty="0"/>
          </a:p>
          <a:p>
            <a:r>
              <a:rPr lang="zh-CN" altLang="zh-CN" sz="2400" dirty="0"/>
              <a:t>在默认情况下，</a:t>
            </a:r>
            <a:r>
              <a:rPr lang="en-US" altLang="zh-CN" sz="2400" dirty="0"/>
              <a:t>ldconfig</a:t>
            </a:r>
            <a:r>
              <a:rPr lang="zh-CN" altLang="zh-CN" sz="2400" dirty="0"/>
              <a:t>不输出任何东西。使用</a:t>
            </a:r>
            <a:r>
              <a:rPr lang="en-US" altLang="zh-CN" sz="2400" dirty="0"/>
              <a:t>-v</a:t>
            </a:r>
            <a:r>
              <a:rPr lang="zh-CN" altLang="zh-CN" sz="2400" dirty="0"/>
              <a:t>参数可以显示正在扫描的目录及搜索到的共享库。</a:t>
            </a:r>
            <a:endParaRPr lang="zh-CN" altLang="zh-CN" sz="2400" dirty="0"/>
          </a:p>
          <a:p>
            <a:endParaRPr lang="en-US" altLang="zh-CN" sz="2400" dirty="0"/>
          </a:p>
          <a:p>
            <a:r>
              <a:rPr lang="zh-CN" altLang="zh-CN" sz="2400" dirty="0"/>
              <a:t>（</a:t>
            </a:r>
            <a:r>
              <a:rPr lang="en-US" altLang="zh-CN" sz="2400" dirty="0"/>
              <a:t>2</a:t>
            </a:r>
            <a:r>
              <a:rPr lang="zh-CN" altLang="zh-CN" sz="2400" dirty="0"/>
              <a:t>）安装共享后，更新目录</a:t>
            </a:r>
            <a:r>
              <a:rPr lang="en-US" altLang="zh-CN" sz="2400" dirty="0"/>
              <a:t>/lib</a:t>
            </a:r>
            <a:r>
              <a:rPr lang="zh-CN" altLang="zh-CN" sz="2400" dirty="0"/>
              <a:t>内的符号链接。</a:t>
            </a:r>
            <a:endParaRPr lang="zh-CN" altLang="zh-CN" sz="2400" dirty="0"/>
          </a:p>
          <a:p>
            <a:pPr lvl="1"/>
            <a:r>
              <a:rPr lang="en-US" altLang="zh-CN" sz="2100" dirty="0"/>
              <a:t># ldconfig -n /lib</a:t>
            </a:r>
            <a:endParaRPr lang="zh-CN" altLang="zh-CN" sz="21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12.5.3  </a:t>
            </a:r>
            <a:r>
              <a:rPr lang="zh-CN" altLang="en-US" dirty="0">
                <a:sym typeface="+mn-ea"/>
              </a:rPr>
              <a:t>共享库编程</a:t>
            </a:r>
            <a:endParaRPr lang="zh-CN" altLang="en-US"/>
          </a:p>
        </p:txBody>
      </p:sp>
      <p:sp>
        <p:nvSpPr>
          <p:cNvPr id="3" name="内容占位符 2"/>
          <p:cNvSpPr>
            <a:spLocks noGrp="1"/>
          </p:cNvSpPr>
          <p:nvPr>
            <p:ph idx="1"/>
          </p:nvPr>
        </p:nvSpPr>
        <p:spPr/>
        <p:txBody>
          <a:bodyPr/>
          <a:p>
            <a:r>
              <a:rPr lang="zh-CN" altLang="en-US" dirty="0">
                <a:sym typeface="+mn-ea"/>
              </a:rPr>
              <a:t>共享库的使用与静态库有所不同，需要使用头文件</a:t>
            </a:r>
            <a:r>
              <a:rPr lang="en-US" altLang="zh-CN" dirty="0">
                <a:sym typeface="+mn-ea"/>
              </a:rPr>
              <a:t>dlfcn.h</a:t>
            </a:r>
            <a:r>
              <a:rPr lang="zh-CN" altLang="en-US" dirty="0">
                <a:sym typeface="+mn-ea"/>
              </a:rPr>
              <a:t>和几个相关的函数：</a:t>
            </a:r>
            <a:endParaRPr lang="zh-CN" altLang="en-US" dirty="0">
              <a:sym typeface="+mn-ea"/>
            </a:endParaRPr>
          </a:p>
          <a:p>
            <a:r>
              <a:rPr lang="en-US" altLang="zh-CN" dirty="0">
                <a:sym typeface="+mn-ea"/>
              </a:rPr>
              <a:t>dlopen</a:t>
            </a:r>
            <a:endParaRPr lang="en-US" altLang="zh-CN" dirty="0">
              <a:sym typeface="+mn-ea"/>
            </a:endParaRPr>
          </a:p>
          <a:p>
            <a:r>
              <a:rPr lang="en-US" altLang="zh-CN" dirty="0">
                <a:sym typeface="+mn-ea"/>
              </a:rPr>
              <a:t>dlsym</a:t>
            </a:r>
            <a:endParaRPr lang="en-US" altLang="zh-CN" dirty="0">
              <a:sym typeface="+mn-ea"/>
            </a:endParaRPr>
          </a:p>
          <a:p>
            <a:r>
              <a:rPr lang="en-US" altLang="zh-CN" dirty="0">
                <a:sym typeface="+mn-ea"/>
              </a:rPr>
              <a:t>dlclose</a:t>
            </a:r>
            <a:endParaRPr lang="en-US" altLang="zh-CN" dirty="0">
              <a:sym typeface="+mn-ea"/>
            </a:endParaRPr>
          </a:p>
          <a:p>
            <a:r>
              <a:rPr lang="en-US" altLang="zh-CN" dirty="0">
                <a:sym typeface="+mn-ea"/>
              </a:rPr>
              <a:t>dlerror</a:t>
            </a:r>
            <a:endParaRPr lang="zh-CN" altLang="en-US" dirty="0"/>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a:t>
            </a:r>
            <a:r>
              <a:rPr lang="zh-CN" altLang="en-US" dirty="0">
                <a:sym typeface="+mn-ea"/>
              </a:rPr>
              <a:t>．共享库打开（</a:t>
            </a:r>
            <a:r>
              <a:rPr lang="en-US" altLang="zh-CN" dirty="0">
                <a:sym typeface="+mn-ea"/>
              </a:rPr>
              <a:t>dlopen</a:t>
            </a:r>
            <a:r>
              <a:rPr lang="zh-CN" altLang="en-US" dirty="0">
                <a:sym typeface="+mn-ea"/>
              </a:rPr>
              <a:t>）</a:t>
            </a:r>
            <a:endParaRPr lang="zh-CN" altLang="en-US"/>
          </a:p>
        </p:txBody>
      </p:sp>
      <p:sp>
        <p:nvSpPr>
          <p:cNvPr id="3" name="内容占位符 2"/>
          <p:cNvSpPr>
            <a:spLocks noGrp="1"/>
          </p:cNvSpPr>
          <p:nvPr>
            <p:ph idx="1"/>
          </p:nvPr>
        </p:nvSpPr>
        <p:spPr>
          <a:xfrm>
            <a:off x="435610" y="1802765"/>
            <a:ext cx="8519795" cy="4114800"/>
          </a:xfrm>
        </p:spPr>
        <p:txBody>
          <a:bodyPr/>
          <a:p>
            <a:r>
              <a:rPr lang="zh-CN" altLang="en-US" sz="2800"/>
              <a:t>dlopen()用于打开指定共享库，其原型为：</a:t>
            </a:r>
            <a:endParaRPr lang="zh-CN" altLang="en-US" sz="2800"/>
          </a:p>
          <a:p>
            <a:r>
              <a:rPr lang="zh-CN" altLang="en-US" sz="2800"/>
              <a:t>void *dlopen(const char *filename, int flag);</a:t>
            </a:r>
            <a:endParaRPr lang="zh-CN" altLang="en-US" sz="2800"/>
          </a:p>
          <a:p>
            <a:r>
              <a:rPr lang="zh-CN" altLang="en-US" sz="2800"/>
              <a:t>成功时返回文件描述符，失败时返回NULL。</a:t>
            </a:r>
            <a:endParaRPr lang="zh-CN" altLang="en-US" sz="2800"/>
          </a:p>
          <a:p>
            <a:pPr lvl="1"/>
            <a:r>
              <a:rPr lang="zh-CN" altLang="en-US" sz="2450"/>
              <a:t>filename为共享库名。</a:t>
            </a:r>
            <a:endParaRPr lang="zh-CN" altLang="en-US" sz="2450"/>
          </a:p>
          <a:p>
            <a:pPr lvl="1"/>
            <a:r>
              <a:rPr lang="zh-CN" altLang="en-US" sz="2450"/>
              <a:t>flag表示在什么时候解决未定义的符号，取值范围与意义如下：</a:t>
            </a:r>
            <a:endParaRPr lang="zh-CN" altLang="en-US" sz="2450"/>
          </a:p>
          <a:p>
            <a:pPr lvl="2"/>
            <a:r>
              <a:rPr lang="zh-CN" altLang="en-US" sz="2100"/>
              <a:t>RTLD_LAZY：指定在动态链接库的函数执行时解决。</a:t>
            </a:r>
            <a:endParaRPr lang="zh-CN" altLang="en-US" sz="2100"/>
          </a:p>
          <a:p>
            <a:pPr lvl="2"/>
            <a:r>
              <a:rPr lang="zh-CN" altLang="en-US" sz="2100"/>
              <a:t>RTLD_NOW：指定在dlopen返回前就解决所有未定义的符号问题。一旦有未解决好者，dlopen将返回NULL表示错误。RTLD_LAZY和RTLD_NOW可以与RTLD_GLOBAL配合使用，使得那些在以后才加载的库可以获得其中的符号。</a:t>
            </a:r>
            <a:endParaRPr lang="zh-CN" altLang="en-US" sz="21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共享库的搜索</a:t>
            </a:r>
            <a:endParaRPr lang="zh-CN" altLang="zh-CN"/>
          </a:p>
        </p:txBody>
      </p:sp>
      <p:sp>
        <p:nvSpPr>
          <p:cNvPr id="3" name="内容占位符 2"/>
          <p:cNvSpPr>
            <a:spLocks noGrp="1"/>
          </p:cNvSpPr>
          <p:nvPr>
            <p:ph idx="1"/>
          </p:nvPr>
        </p:nvSpPr>
        <p:spPr/>
        <p:txBody>
          <a:bodyPr/>
          <a:p>
            <a:r>
              <a:rPr lang="zh-CN" altLang="en-US"/>
              <a:t>若</a:t>
            </a:r>
            <a:r>
              <a:rPr lang="zh-CN" altLang="en-US">
                <a:sym typeface="+mn-ea"/>
              </a:rPr>
              <a:t>共享库</a:t>
            </a:r>
            <a:r>
              <a:rPr lang="zh-CN" altLang="en-US"/>
              <a:t>文件名不带有路径，将按以下顺序搜索库文件：</a:t>
            </a:r>
            <a:endParaRPr lang="zh-CN" altLang="en-US"/>
          </a:p>
          <a:p>
            <a:pPr lvl="1"/>
            <a:r>
              <a:rPr lang="zh-CN" altLang="en-US"/>
              <a:t>（1）环境变量LD_LIBRARY_PATH值所指的路径。</a:t>
            </a:r>
            <a:endParaRPr lang="zh-CN" altLang="en-US"/>
          </a:p>
          <a:p>
            <a:pPr lvl="1"/>
            <a:r>
              <a:rPr lang="zh-CN" altLang="en-US"/>
              <a:t>（2）动态链接缓冲文件/etc/ld.so.cache。</a:t>
            </a:r>
            <a:endParaRPr lang="zh-CN" altLang="en-US"/>
          </a:p>
          <a:p>
            <a:pPr lvl="1"/>
            <a:r>
              <a:rPr lang="zh-CN" altLang="en-US"/>
              <a:t>（3）库文件默认目录/lib和/usr/lib（64位时为/lib64和/usr/lib64）。</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1" name="标题 1"/>
          <p:cNvSpPr>
            <a:spLocks noGrp="1" noChangeArrowheads="1"/>
          </p:cNvSpPr>
          <p:nvPr>
            <p:ph type="title"/>
          </p:nvPr>
        </p:nvSpPr>
        <p:spPr>
          <a:xfrm>
            <a:off x="1150938" y="214313"/>
            <a:ext cx="7793038" cy="1462088"/>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100" cap="none" spc="0" normalizeH="0" baseline="0" noProof="0" dirty="0" err="1" smtClean="0">
                <a:ln>
                  <a:noFill/>
                </a:ln>
                <a:solidFill>
                  <a:schemeClr val="tx2"/>
                </a:solidFill>
                <a:effectLst/>
                <a:uLnTx/>
                <a:uFillTx/>
                <a:latin typeface="Arial" panose="020B0604020202020204" pitchFamily="34" charset="0"/>
                <a:ea typeface="黑体" panose="02010609060101010101" pitchFamily="49" charset="-122"/>
                <a:cs typeface="Times New Roman" panose="02020603050405020304" pitchFamily="18" charset="0"/>
                <a:sym typeface="+mn-ea"/>
              </a:rPr>
              <a:t>gcc</a:t>
            </a:r>
            <a:r>
              <a:rPr kumimoji="0" lang="en-US" altLang="zh-CN" sz="4400" b="0" i="0" u="none" strike="noStrike" kern="100" cap="none" spc="0" normalizeH="0" baseline="0" noProof="0" dirty="0" smtClean="0">
                <a:ln>
                  <a:noFill/>
                </a:ln>
                <a:solidFill>
                  <a:schemeClr val="tx2"/>
                </a:solidFill>
                <a:effectLst/>
                <a:uLnTx/>
                <a:uFillTx/>
                <a:latin typeface="Arial" panose="020B0604020202020204" pitchFamily="34" charset="0"/>
                <a:ea typeface="黑体" panose="02010609060101010101" pitchFamily="49" charset="-122"/>
                <a:cs typeface="Times New Roman" panose="02020603050405020304" pitchFamily="18" charset="0"/>
                <a:sym typeface="+mn-ea"/>
              </a:rPr>
              <a:t>/g++</a:t>
            </a:r>
            <a:r>
              <a:rPr kumimoji="0" lang="zh-CN" altLang="zh-CN" sz="4400" b="0" i="0" u="none" strike="noStrike" kern="100" cap="none" spc="0" normalizeH="0" baseline="0" noProof="0" dirty="0" smtClean="0">
                <a:ln>
                  <a:noFill/>
                </a:ln>
                <a:solidFill>
                  <a:schemeClr val="tx2"/>
                </a:solidFill>
                <a:effectLst/>
                <a:uLnTx/>
                <a:uFillTx/>
                <a:latin typeface="Arial" panose="020B0604020202020204" pitchFamily="34" charset="0"/>
                <a:ea typeface="黑体" panose="02010609060101010101" pitchFamily="49" charset="-122"/>
                <a:cs typeface="Times New Roman" panose="02020603050405020304" pitchFamily="18" charset="0"/>
                <a:sym typeface="+mn-ea"/>
              </a:rPr>
              <a:t>文件扩展名约定</a:t>
            </a:r>
            <a:endParaRPr kumimoji="0" lang="zh-CN" altLang="en-US" sz="4400" b="0" i="0" u="none" strike="noStrike" kern="1200" cap="none" spc="0" normalizeH="0" baseline="0" noProof="0" dirty="0" smtClean="0">
              <a:ln>
                <a:noFill/>
              </a:ln>
              <a:solidFill>
                <a:schemeClr val="tx2"/>
              </a:solidFill>
              <a:effectLst/>
              <a:uLnTx/>
              <a:uFillTx/>
              <a:latin typeface="+mj-lt"/>
              <a:ea typeface="+mj-ea"/>
              <a:cs typeface="+mj-cs"/>
            </a:endParaRPr>
          </a:p>
        </p:txBody>
      </p:sp>
      <p:graphicFrame>
        <p:nvGraphicFramePr>
          <p:cNvPr id="3" name="表格 2"/>
          <p:cNvGraphicFramePr>
            <a:graphicFrameLocks noGrp="1"/>
          </p:cNvGraphicFramePr>
          <p:nvPr/>
        </p:nvGraphicFramePr>
        <p:xfrm>
          <a:off x="468313" y="2060575"/>
          <a:ext cx="8675688" cy="4076702"/>
        </p:xfrm>
        <a:graphic>
          <a:graphicData uri="http://schemas.openxmlformats.org/drawingml/2006/table">
            <a:tbl>
              <a:tblPr firstRow="1" firstCol="1" bandRow="1"/>
              <a:tblGrid>
                <a:gridCol w="2016045"/>
                <a:gridCol w="2520057"/>
                <a:gridCol w="1544957"/>
                <a:gridCol w="2594628"/>
              </a:tblGrid>
              <a:tr h="486115">
                <a:tc>
                  <a:txBody>
                    <a:bodyPr/>
                    <a:lstStyle/>
                    <a:p>
                      <a:pPr algn="ctr">
                        <a:lnSpc>
                          <a:spcPts val="1400"/>
                        </a:lnSpc>
                        <a:spcAft>
                          <a:spcPts val="0"/>
                        </a:spcAft>
                      </a:pPr>
                      <a:r>
                        <a:rPr lang="zh-CN" sz="1800" kern="100" dirty="0">
                          <a:effectLst/>
                          <a:latin typeface="Times New Roman" panose="02020603050405020304"/>
                          <a:ea typeface="宋体" panose="02010600030101010101" pitchFamily="2" charset="-122"/>
                        </a:rPr>
                        <a:t>扩</a:t>
                      </a:r>
                      <a:r>
                        <a:rPr lang="en-US" sz="1800" kern="100" dirty="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展</a:t>
                      </a:r>
                      <a:r>
                        <a:rPr lang="en-US" sz="1800" kern="100" dirty="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名</a:t>
                      </a:r>
                      <a:endParaRPr lang="zh-CN" sz="18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800" kern="100" dirty="0">
                          <a:effectLst/>
                          <a:latin typeface="Times New Roman" panose="02020603050405020304"/>
                          <a:ea typeface="宋体" panose="02010600030101010101" pitchFamily="2" charset="-122"/>
                        </a:rPr>
                        <a:t>文 件 类 型</a:t>
                      </a:r>
                      <a:endParaRPr lang="zh-CN" sz="18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800" kern="100" dirty="0">
                          <a:effectLst/>
                          <a:latin typeface="Times New Roman" panose="02020603050405020304"/>
                          <a:ea typeface="宋体" panose="02010600030101010101" pitchFamily="2" charset="-122"/>
                        </a:rPr>
                        <a:t>扩</a:t>
                      </a:r>
                      <a:r>
                        <a:rPr lang="en-US" sz="1800" kern="100" dirty="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展</a:t>
                      </a:r>
                      <a:r>
                        <a:rPr lang="en-US" sz="1800" kern="100" dirty="0">
                          <a:effectLst/>
                          <a:latin typeface="Times New Roman" panose="02020603050405020304"/>
                          <a:ea typeface="宋体" panose="02010600030101010101" pitchFamily="2" charset="-122"/>
                        </a:rPr>
                        <a:t>  </a:t>
                      </a:r>
                      <a:r>
                        <a:rPr lang="zh-CN" sz="1800" kern="100" dirty="0">
                          <a:effectLst/>
                          <a:latin typeface="Times New Roman" panose="02020603050405020304"/>
                          <a:ea typeface="宋体" panose="02010600030101010101" pitchFamily="2" charset="-122"/>
                        </a:rPr>
                        <a:t>名</a:t>
                      </a:r>
                      <a:endParaRPr lang="zh-CN" sz="1800" kern="100" dirty="0">
                        <a:effectLst/>
                        <a:latin typeface="Times New Roman" panose="02020603050405020304"/>
                        <a:ea typeface="宋体" panose="02010600030101010101" pitchFamily="2" charset="-122"/>
                      </a:endParaRPr>
                    </a:p>
                  </a:txBody>
                  <a:tcPr marL="68574" marR="68574"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800" kern="100" dirty="0">
                          <a:effectLst/>
                          <a:latin typeface="Times New Roman" panose="02020603050405020304"/>
                          <a:ea typeface="宋体" panose="02010600030101010101" pitchFamily="2" charset="-122"/>
                        </a:rPr>
                        <a:t>文 件 类 型</a:t>
                      </a:r>
                      <a:endParaRPr lang="zh-CN" sz="18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115">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.c</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800" kern="100" dirty="0">
                          <a:effectLst/>
                          <a:latin typeface="Times New Roman" panose="02020603050405020304"/>
                          <a:ea typeface="宋体" panose="02010600030101010101" pitchFamily="2" charset="-122"/>
                        </a:rPr>
                        <a:t>C</a:t>
                      </a:r>
                      <a:r>
                        <a:rPr lang="zh-CN" sz="1800" kern="100" dirty="0">
                          <a:effectLst/>
                          <a:latin typeface="Times New Roman" panose="02020603050405020304"/>
                          <a:ea typeface="宋体" panose="02010600030101010101" pitchFamily="2" charset="-122"/>
                        </a:rPr>
                        <a:t>程序源代码</a:t>
                      </a:r>
                      <a:endParaRPr lang="zh-CN" sz="18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.S, .sx</a:t>
                      </a:r>
                      <a:endParaRPr lang="zh-CN" sz="1800" kern="100">
                        <a:effectLst/>
                        <a:latin typeface="Times New Roman" panose="02020603050405020304"/>
                        <a:ea typeface="宋体" panose="02010600030101010101" pitchFamily="2" charset="-122"/>
                      </a:endParaRPr>
                    </a:p>
                  </a:txBody>
                  <a:tcPr marL="68574" marR="68574"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a:effectLst/>
                          <a:latin typeface="Times New Roman" panose="02020603050405020304"/>
                          <a:ea typeface="宋体" panose="02010600030101010101" pitchFamily="2" charset="-122"/>
                        </a:rPr>
                        <a:t>未预处理的汇编程序</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115">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.C,.cp,.cc,.c++,.cpp</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800" kern="100" dirty="0">
                          <a:effectLst/>
                          <a:latin typeface="Times New Roman" panose="02020603050405020304"/>
                          <a:ea typeface="宋体" panose="02010600030101010101" pitchFamily="2" charset="-122"/>
                        </a:rPr>
                        <a:t>C++</a:t>
                      </a:r>
                      <a:r>
                        <a:rPr lang="zh-CN" sz="1800" kern="100" dirty="0">
                          <a:effectLst/>
                          <a:latin typeface="Times New Roman" panose="02020603050405020304"/>
                          <a:ea typeface="宋体" panose="02010600030101010101" pitchFamily="2" charset="-122"/>
                        </a:rPr>
                        <a:t>程序源代码</a:t>
                      </a:r>
                      <a:endParaRPr lang="zh-CN" sz="18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800" kern="100" dirty="0">
                          <a:effectLst/>
                          <a:latin typeface="Times New Roman" panose="02020603050405020304"/>
                          <a:ea typeface="宋体" panose="02010600030101010101" pitchFamily="2" charset="-122"/>
                        </a:rPr>
                        <a:t>.h</a:t>
                      </a:r>
                      <a:endParaRPr lang="zh-CN" sz="1800" kern="100" dirty="0">
                        <a:effectLst/>
                        <a:latin typeface="Times New Roman" panose="02020603050405020304"/>
                        <a:ea typeface="宋体" panose="02010600030101010101" pitchFamily="2" charset="-122"/>
                      </a:endParaRPr>
                    </a:p>
                  </a:txBody>
                  <a:tcPr marL="68574" marR="68574"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a:effectLst/>
                          <a:latin typeface="Times New Roman" panose="02020603050405020304"/>
                          <a:ea typeface="宋体" panose="02010600030101010101" pitchFamily="2" charset="-122"/>
                        </a:rPr>
                        <a:t>头文件</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709">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.i</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预处理后的</a:t>
                      </a:r>
                      <a:r>
                        <a:rPr lang="en-US" sz="1800" kern="100" dirty="0">
                          <a:effectLst/>
                          <a:latin typeface="Times New Roman" panose="02020603050405020304"/>
                          <a:ea typeface="宋体" panose="02010600030101010101" pitchFamily="2" charset="-122"/>
                        </a:rPr>
                        <a:t>C</a:t>
                      </a:r>
                      <a:r>
                        <a:rPr lang="zh-CN" sz="1800" kern="100" dirty="0">
                          <a:effectLst/>
                          <a:latin typeface="Times New Roman" panose="02020603050405020304"/>
                          <a:ea typeface="宋体" panose="02010600030101010101" pitchFamily="2" charset="-122"/>
                        </a:rPr>
                        <a:t>源代码文件</a:t>
                      </a:r>
                      <a:endParaRPr lang="zh-CN" sz="18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.o</a:t>
                      </a:r>
                      <a:endParaRPr lang="zh-CN" sz="1800" kern="100">
                        <a:effectLst/>
                        <a:latin typeface="Times New Roman" panose="02020603050405020304"/>
                        <a:ea typeface="宋体" panose="02010600030101010101" pitchFamily="2" charset="-122"/>
                      </a:endParaRPr>
                    </a:p>
                  </a:txBody>
                  <a:tcPr marL="68574" marR="68574"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a:effectLst/>
                          <a:latin typeface="Times New Roman" panose="02020603050405020304"/>
                          <a:ea typeface="宋体" panose="02010600030101010101" pitchFamily="2" charset="-122"/>
                        </a:rPr>
                        <a:t>目标文件</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709">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.ii</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预处理后的</a:t>
                      </a:r>
                      <a:r>
                        <a:rPr lang="en-US" sz="1800" kern="100" dirty="0">
                          <a:effectLst/>
                          <a:latin typeface="Times New Roman" panose="02020603050405020304"/>
                          <a:ea typeface="宋体" panose="02010600030101010101" pitchFamily="2" charset="-122"/>
                        </a:rPr>
                        <a:t>C++</a:t>
                      </a:r>
                      <a:r>
                        <a:rPr lang="zh-CN" sz="1800" kern="100" dirty="0">
                          <a:effectLst/>
                          <a:latin typeface="Times New Roman" panose="02020603050405020304"/>
                          <a:ea typeface="宋体" panose="02010600030101010101" pitchFamily="2" charset="-122"/>
                        </a:rPr>
                        <a:t>源代码文件</a:t>
                      </a:r>
                      <a:endParaRPr lang="zh-CN" sz="18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.a</a:t>
                      </a:r>
                      <a:endParaRPr lang="zh-CN" sz="1800" kern="100">
                        <a:effectLst/>
                        <a:latin typeface="Times New Roman" panose="02020603050405020304"/>
                        <a:ea typeface="宋体" panose="02010600030101010101" pitchFamily="2" charset="-122"/>
                      </a:endParaRPr>
                    </a:p>
                  </a:txBody>
                  <a:tcPr marL="68574" marR="68574"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a:effectLst/>
                          <a:latin typeface="Times New Roman" panose="02020603050405020304"/>
                          <a:ea typeface="宋体" panose="02010600030101010101" pitchFamily="2" charset="-122"/>
                        </a:rPr>
                        <a:t>静态库文件</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115">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.m</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800" kern="100" dirty="0">
                          <a:effectLst/>
                          <a:latin typeface="Times New Roman" panose="02020603050405020304"/>
                          <a:ea typeface="宋体" panose="02010600030101010101" pitchFamily="2" charset="-122"/>
                        </a:rPr>
                        <a:t>OC</a:t>
                      </a:r>
                      <a:r>
                        <a:rPr lang="zh-CN" sz="1800" kern="100" dirty="0">
                          <a:effectLst/>
                          <a:latin typeface="Times New Roman" panose="02020603050405020304"/>
                          <a:ea typeface="宋体" panose="02010600030101010101" pitchFamily="2" charset="-122"/>
                        </a:rPr>
                        <a:t>程序源代码</a:t>
                      </a:r>
                      <a:endParaRPr lang="zh-CN" sz="18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.so</a:t>
                      </a:r>
                      <a:endParaRPr lang="zh-CN" sz="1800" kern="100">
                        <a:effectLst/>
                        <a:latin typeface="Times New Roman" panose="02020603050405020304"/>
                        <a:ea typeface="宋体" panose="02010600030101010101" pitchFamily="2" charset="-122"/>
                      </a:endParaRPr>
                    </a:p>
                  </a:txBody>
                  <a:tcPr marL="68574" marR="68574"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a:effectLst/>
                          <a:latin typeface="Times New Roman" panose="02020603050405020304"/>
                          <a:ea typeface="宋体" panose="02010600030101010101" pitchFamily="2" charset="-122"/>
                        </a:rPr>
                        <a:t>共享库文件</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115">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.M, .mm</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800" kern="100" dirty="0">
                          <a:effectLst/>
                          <a:latin typeface="Times New Roman" panose="02020603050405020304"/>
                          <a:ea typeface="宋体" panose="02010600030101010101" pitchFamily="2" charset="-122"/>
                        </a:rPr>
                        <a:t>OC++</a:t>
                      </a:r>
                      <a:r>
                        <a:rPr lang="zh-CN" sz="1800" kern="100" dirty="0">
                          <a:effectLst/>
                          <a:latin typeface="Times New Roman" panose="02020603050405020304"/>
                          <a:ea typeface="宋体" panose="02010600030101010101" pitchFamily="2" charset="-122"/>
                        </a:rPr>
                        <a:t>程序源代码</a:t>
                      </a:r>
                      <a:endParaRPr lang="zh-CN" sz="18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.s</a:t>
                      </a:r>
                      <a:endParaRPr lang="zh-CN" sz="1800" kern="100">
                        <a:effectLst/>
                        <a:latin typeface="Times New Roman" panose="02020603050405020304"/>
                        <a:ea typeface="宋体" panose="02010600030101010101" pitchFamily="2" charset="-122"/>
                      </a:endParaRPr>
                    </a:p>
                  </a:txBody>
                  <a:tcPr marL="68574" marR="68574"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a:effectLst/>
                          <a:latin typeface="Times New Roman" panose="02020603050405020304"/>
                          <a:ea typeface="宋体" panose="02010600030101010101" pitchFamily="2" charset="-122"/>
                        </a:rPr>
                        <a:t>预处理后的汇编程序</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709">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.mi</a:t>
                      </a:r>
                      <a:endParaRPr lang="zh-CN" sz="18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预处理后的</a:t>
                      </a:r>
                      <a:r>
                        <a:rPr lang="en-US" sz="1800" kern="100" dirty="0">
                          <a:effectLst/>
                          <a:latin typeface="Times New Roman" panose="02020603050405020304"/>
                          <a:ea typeface="宋体" panose="02010600030101010101" pitchFamily="2" charset="-122"/>
                        </a:rPr>
                        <a:t>OC</a:t>
                      </a:r>
                      <a:r>
                        <a:rPr lang="zh-CN" sz="1800" kern="100" dirty="0">
                          <a:effectLst/>
                          <a:latin typeface="Times New Roman" panose="02020603050405020304"/>
                          <a:ea typeface="宋体" panose="02010600030101010101" pitchFamily="2" charset="-122"/>
                        </a:rPr>
                        <a:t>源代码文件</a:t>
                      </a:r>
                      <a:endParaRPr lang="zh-CN" sz="18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800" kern="100">
                          <a:effectLst/>
                          <a:latin typeface="Times New Roman" panose="02020603050405020304"/>
                          <a:ea typeface="宋体" panose="02010600030101010101" pitchFamily="2" charset="-122"/>
                        </a:rPr>
                        <a:t>.mii</a:t>
                      </a:r>
                      <a:endParaRPr lang="zh-CN" sz="1800" kern="100">
                        <a:effectLst/>
                        <a:latin typeface="Times New Roman" panose="02020603050405020304"/>
                        <a:ea typeface="宋体" panose="02010600030101010101" pitchFamily="2" charset="-122"/>
                      </a:endParaRPr>
                    </a:p>
                  </a:txBody>
                  <a:tcPr marL="68574" marR="68574"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800" kern="100" dirty="0">
                          <a:effectLst/>
                          <a:latin typeface="Times New Roman" panose="02020603050405020304"/>
                          <a:ea typeface="宋体" panose="02010600030101010101" pitchFamily="2" charset="-122"/>
                        </a:rPr>
                        <a:t>预处理后的</a:t>
                      </a:r>
                      <a:r>
                        <a:rPr lang="en-US" sz="1800" kern="100" dirty="0">
                          <a:effectLst/>
                          <a:latin typeface="Times New Roman" panose="02020603050405020304"/>
                          <a:ea typeface="宋体" panose="02010600030101010101" pitchFamily="2" charset="-122"/>
                        </a:rPr>
                        <a:t>OC++</a:t>
                      </a:r>
                      <a:r>
                        <a:rPr lang="zh-CN" sz="1800" kern="100" dirty="0">
                          <a:effectLst/>
                          <a:latin typeface="Times New Roman" panose="02020603050405020304"/>
                          <a:ea typeface="宋体" panose="02010600030101010101" pitchFamily="2" charset="-122"/>
                        </a:rPr>
                        <a:t>源代码文件</a:t>
                      </a:r>
                      <a:endParaRPr lang="zh-CN" sz="18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84935" y="214630"/>
            <a:ext cx="6650990" cy="1461770"/>
          </a:xfrm>
        </p:spPr>
        <p:txBody>
          <a:bodyPr/>
          <a:p>
            <a:r>
              <a:rPr lang="zh-CN" altLang="en-US" sz="3600"/>
              <a:t>2．在共享库中查找函数等符号（dlsym）</a:t>
            </a:r>
            <a:endParaRPr lang="zh-CN" altLang="en-US" sz="3600"/>
          </a:p>
        </p:txBody>
      </p:sp>
      <p:sp>
        <p:nvSpPr>
          <p:cNvPr id="3" name="内容占位符 2"/>
          <p:cNvSpPr>
            <a:spLocks noGrp="1"/>
          </p:cNvSpPr>
          <p:nvPr>
            <p:ph idx="1"/>
          </p:nvPr>
        </p:nvSpPr>
        <p:spPr>
          <a:xfrm>
            <a:off x="626745" y="2018030"/>
            <a:ext cx="8328660" cy="4114800"/>
          </a:xfrm>
        </p:spPr>
        <p:txBody>
          <a:bodyPr/>
          <a:p>
            <a:r>
              <a:rPr lang="zh-CN" altLang="en-US"/>
              <a:t>dlsym()用于从dlopen()打开的共享库中查找指定函数或符号，其原型为：</a:t>
            </a:r>
            <a:endParaRPr lang="zh-CN" altLang="en-US"/>
          </a:p>
          <a:p>
            <a:pPr lvl="1"/>
            <a:r>
              <a:rPr lang="zh-CN" altLang="en-US"/>
              <a:t>void *dlsym(void *handle, char *symbol);</a:t>
            </a:r>
            <a:endParaRPr lang="zh-CN" altLang="en-US"/>
          </a:p>
          <a:p>
            <a:r>
              <a:rPr lang="zh-CN" altLang="en-US"/>
              <a:t>若找到，返回symbol对应的（函数）入口地址，相当于返回一个（函数）指针，失败时返回NULL。</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3．共享库关闭（dlclose）</a:t>
            </a:r>
            <a:endParaRPr lang="zh-CN" altLang="en-US"/>
          </a:p>
        </p:txBody>
      </p:sp>
      <p:sp>
        <p:nvSpPr>
          <p:cNvPr id="3" name="内容占位符 2"/>
          <p:cNvSpPr>
            <a:spLocks noGrp="1"/>
          </p:cNvSpPr>
          <p:nvPr>
            <p:ph idx="1"/>
          </p:nvPr>
        </p:nvSpPr>
        <p:spPr/>
        <p:txBody>
          <a:bodyPr/>
          <a:p>
            <a:r>
              <a:rPr lang="zh-CN" altLang="en-US"/>
              <a:t>dlclose()用于关闭已经打开的指定共享库文件，此操作应在共享库相关操作完成之后进行，其原型为：</a:t>
            </a:r>
            <a:endParaRPr lang="zh-CN" altLang="en-US"/>
          </a:p>
          <a:p>
            <a:r>
              <a:rPr lang="zh-CN" altLang="en-US"/>
              <a:t>int dlclose (void *handle);</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4．共享库错误处理（dlerror）</a:t>
            </a:r>
            <a:endParaRPr lang="zh-CN" altLang="en-US"/>
          </a:p>
        </p:txBody>
      </p:sp>
      <p:sp>
        <p:nvSpPr>
          <p:cNvPr id="3" name="内容占位符 2"/>
          <p:cNvSpPr>
            <a:spLocks noGrp="1"/>
          </p:cNvSpPr>
          <p:nvPr>
            <p:ph idx="1"/>
          </p:nvPr>
        </p:nvSpPr>
        <p:spPr>
          <a:xfrm>
            <a:off x="860425" y="2018030"/>
            <a:ext cx="8094980" cy="4114800"/>
          </a:xfrm>
        </p:spPr>
        <p:txBody>
          <a:bodyPr/>
          <a:p>
            <a:r>
              <a:rPr lang="zh-CN" altLang="en-US" sz="2800"/>
              <a:t>dlerror()用于返回共享库操作状态信息。</a:t>
            </a:r>
            <a:endParaRPr lang="zh-CN" altLang="en-US" sz="2800"/>
          </a:p>
          <a:p>
            <a:r>
              <a:rPr lang="zh-CN" altLang="en-US" sz="2800"/>
              <a:t>当共享库操作函数执行失败时，dlerror可以返回出错信息，否则返回值NULL表示成功，其原型为：</a:t>
            </a:r>
            <a:endParaRPr lang="zh-CN" altLang="en-US" sz="2800"/>
          </a:p>
          <a:p>
            <a:r>
              <a:rPr lang="zh-CN" altLang="en-US" sz="2800"/>
              <a:t>char *dlerror(void);</a:t>
            </a:r>
            <a:endParaRPr lang="zh-CN"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12.5.4  共享库使用示例</a:t>
            </a:r>
            <a:endParaRPr lang="zh-CN" altLang="en-US"/>
          </a:p>
        </p:txBody>
      </p:sp>
      <p:sp>
        <p:nvSpPr>
          <p:cNvPr id="3" name="内容占位符 2"/>
          <p:cNvSpPr>
            <a:spLocks noGrp="1"/>
          </p:cNvSpPr>
          <p:nvPr>
            <p:ph idx="1"/>
          </p:nvPr>
        </p:nvSpPr>
        <p:spPr/>
        <p:txBody>
          <a:bodyPr/>
          <a:p>
            <a:r>
              <a:rPr lang="zh-CN" altLang="en-US"/>
              <a:t>为了使用刚创建的共享库，需要对12.1.3中多模块工程的文件f3.c进行修改。</a:t>
            </a:r>
            <a:endParaRPr lang="zh-CN" altLang="en-US"/>
          </a:p>
          <a:p>
            <a:r>
              <a:rPr lang="zh-CN" altLang="en-US"/>
              <a:t>假定修改后的文件被命名为f3n.c，其代码如下所示。</a:t>
            </a:r>
            <a:endParaRPr lang="zh-CN" altLang="en-US"/>
          </a:p>
          <a:p>
            <a:pPr marL="0" indent="0">
              <a:buNone/>
            </a:pPr>
            <a:r>
              <a:rPr lang="en-US" altLang="zh-CN" sz="2400" dirty="0">
                <a:sym typeface="+mn-ea"/>
              </a:rPr>
              <a:t>	#include &lt;stdio.h&gt;</a:t>
            </a:r>
            <a:endParaRPr lang="en-US" altLang="zh-CN" sz="2400" dirty="0"/>
          </a:p>
          <a:p>
            <a:pPr marL="0" indent="0">
              <a:buNone/>
            </a:pPr>
            <a:r>
              <a:rPr lang="en-US" altLang="zh-CN" sz="2400" dirty="0">
                <a:sym typeface="+mn-ea"/>
              </a:rPr>
              <a:t>	#include &lt;stdlib.h&gt;</a:t>
            </a:r>
            <a:endParaRPr lang="en-US" altLang="zh-CN" sz="2400" dirty="0"/>
          </a:p>
          <a:p>
            <a:pPr marL="0" indent="0">
              <a:buNone/>
            </a:pPr>
            <a:r>
              <a:rPr lang="en-US" altLang="zh-CN" sz="2400" dirty="0">
                <a:solidFill>
                  <a:srgbClr val="FF0000"/>
                </a:solidFill>
                <a:sym typeface="+mn-ea"/>
              </a:rPr>
              <a:t>	#include &lt;dlfcn.h&gt;</a:t>
            </a:r>
            <a:endParaRPr lang="en-US" altLang="zh-CN" sz="2400" dirty="0">
              <a:solidFill>
                <a:srgbClr val="FF0000"/>
              </a:solidFill>
            </a:endParaRPr>
          </a:p>
          <a:p>
            <a:pPr marL="0" indent="0">
              <a:buNone/>
            </a:pPr>
            <a:r>
              <a:rPr lang="en-US" altLang="zh-CN" sz="2400" dirty="0">
                <a:sym typeface="+mn-ea"/>
              </a:rPr>
              <a:t>	#define SO_FILE "libmydl.so" 	//定义共享库</a:t>
            </a:r>
            <a:r>
              <a:rPr lang="zh-CN" altLang="en-US" sz="2400" dirty="0">
                <a:sym typeface="+mn-ea"/>
              </a:rPr>
              <a:t>名</a:t>
            </a:r>
            <a:endParaRPr lang="en-US" altLang="zh-CN" sz="2400" dirty="0"/>
          </a:p>
          <a:p>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p:txBody>
          <a:bodyPr vert="horz" wrap="square" lIns="91440" tIns="45720" rIns="91440" bIns="45720" anchor="b"/>
          <a:p>
            <a:r>
              <a:rPr lang="en-US" altLang="zh-CN" dirty="0"/>
              <a:t>12.5.4  </a:t>
            </a:r>
            <a:r>
              <a:rPr lang="zh-CN" altLang="en-US" dirty="0"/>
              <a:t>共享库使用示例</a:t>
            </a:r>
            <a:endParaRPr lang="zh-CN" altLang="en-US" dirty="0"/>
          </a:p>
        </p:txBody>
      </p:sp>
      <p:sp>
        <p:nvSpPr>
          <p:cNvPr id="35842" name="内容占位符 2"/>
          <p:cNvSpPr>
            <a:spLocks noGrp="1"/>
          </p:cNvSpPr>
          <p:nvPr>
            <p:ph idx="1"/>
          </p:nvPr>
        </p:nvSpPr>
        <p:spPr>
          <a:xfrm>
            <a:off x="662940" y="2018030"/>
            <a:ext cx="8292465" cy="4839970"/>
          </a:xfrm>
        </p:spPr>
        <p:txBody>
          <a:bodyPr vert="horz" wrap="square" lIns="91440" tIns="45720" rIns="91440" bIns="45720" anchor="t"/>
          <a:p>
            <a:pPr marL="0" indent="0">
              <a:buNone/>
            </a:pPr>
            <a:r>
              <a:rPr lang="en-US" altLang="zh-CN" sz="2400" dirty="0"/>
              <a:t>int main( ){</a:t>
            </a:r>
            <a:endParaRPr lang="en-US" altLang="zh-CN" sz="2400" dirty="0"/>
          </a:p>
          <a:p>
            <a:pPr marL="0" indent="0">
              <a:buNone/>
            </a:pPr>
            <a:r>
              <a:rPr lang="en-US" altLang="zh-CN" sz="2400" dirty="0"/>
              <a:t>	</a:t>
            </a:r>
            <a:r>
              <a:rPr lang="en-US" altLang="zh-CN" sz="2400" dirty="0">
                <a:solidFill>
                  <a:srgbClr val="FF0000"/>
                </a:solidFill>
              </a:rPr>
              <a:t>void  *sfp;</a:t>
            </a:r>
            <a:r>
              <a:rPr lang="en-US" altLang="zh-CN" sz="2400" dirty="0"/>
              <a:t> 	char *err; 	//文件描述符和错误指针</a:t>
            </a:r>
            <a:endParaRPr lang="en-US" altLang="zh-CN" sz="2400" dirty="0"/>
          </a:p>
          <a:p>
            <a:pPr marL="0" indent="0">
              <a:buNone/>
            </a:pPr>
            <a:r>
              <a:rPr lang="en-US" altLang="zh-CN" sz="2400" dirty="0"/>
              <a:t>	int 	tmpi=16;</a:t>
            </a:r>
            <a:endParaRPr lang="en-US" altLang="zh-CN" sz="2400" dirty="0"/>
          </a:p>
          <a:p>
            <a:pPr marL="0" indent="0">
              <a:buNone/>
            </a:pPr>
            <a:r>
              <a:rPr lang="en-US" altLang="zh-CN" sz="2400" dirty="0"/>
              <a:t>	</a:t>
            </a:r>
            <a:r>
              <a:rPr lang="en-US" altLang="zh-CN" sz="2400" dirty="0">
                <a:solidFill>
                  <a:srgbClr val="FF0000"/>
                </a:solidFill>
              </a:rPr>
              <a:t>int  (*f1)(int ),(*f2)(char *); 	//定义函数原型</a:t>
            </a:r>
            <a:endParaRPr lang="en-US" altLang="zh-CN" sz="2400" dirty="0"/>
          </a:p>
          <a:p>
            <a:pPr marL="0" indent="0">
              <a:buNone/>
            </a:pPr>
            <a:r>
              <a:rPr lang="en-US" altLang="zh-CN" sz="2400" dirty="0"/>
              <a:t>	</a:t>
            </a:r>
            <a:r>
              <a:rPr lang="en-US" altLang="zh-CN" sz="2400" dirty="0">
                <a:solidFill>
                  <a:srgbClr val="FF0000"/>
                </a:solidFill>
              </a:rPr>
              <a:t>sfp=dlopen(SO_FILE,RTLD_LAZY);  //打开共享库</a:t>
            </a:r>
            <a:endParaRPr lang="en-US" altLang="zh-CN" sz="2400" dirty="0">
              <a:solidFill>
                <a:srgbClr val="FF0000"/>
              </a:solidFill>
            </a:endParaRPr>
          </a:p>
          <a:p>
            <a:pPr marL="0" indent="0">
              <a:buNone/>
            </a:pPr>
            <a:r>
              <a:rPr lang="en-US" altLang="zh-CN" sz="2400" dirty="0"/>
              <a:t>	if(sfp==NULL){ 			//打开失败时</a:t>
            </a:r>
            <a:endParaRPr lang="en-US" altLang="zh-CN" sz="2400" dirty="0"/>
          </a:p>
          <a:p>
            <a:pPr marL="0" indent="0">
              <a:buNone/>
            </a:pPr>
            <a:r>
              <a:rPr lang="en-US" altLang="zh-CN" sz="2400" dirty="0"/>
              <a:t>		fprintf(stderr,dlerror()); exit(1);</a:t>
            </a:r>
            <a:endParaRPr lang="en-US" altLang="zh-CN" sz="2400" dirty="0"/>
          </a:p>
          <a:p>
            <a:pPr marL="0" indent="0">
              <a:buNone/>
            </a:pPr>
            <a:r>
              <a:rPr lang="en-US" altLang="zh-CN" sz="2400" dirty="0"/>
              <a:t>	}</a:t>
            </a:r>
            <a:endParaRPr lang="en-US" altLang="zh-C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p:txBody>
          <a:bodyPr vert="horz" wrap="square" lIns="91440" tIns="45720" rIns="91440" bIns="45720" anchor="b"/>
          <a:p>
            <a:r>
              <a:rPr lang="en-US" altLang="zh-CN" dirty="0"/>
              <a:t>12.5.4  </a:t>
            </a:r>
            <a:r>
              <a:rPr lang="zh-CN" altLang="en-US" dirty="0"/>
              <a:t>共享库使用示例（续）</a:t>
            </a:r>
            <a:endParaRPr lang="zh-CN" altLang="en-US" dirty="0"/>
          </a:p>
        </p:txBody>
      </p:sp>
      <p:sp>
        <p:nvSpPr>
          <p:cNvPr id="36866" name="内容占位符 2"/>
          <p:cNvSpPr>
            <a:spLocks noGrp="1"/>
          </p:cNvSpPr>
          <p:nvPr>
            <p:ph idx="1"/>
          </p:nvPr>
        </p:nvSpPr>
        <p:spPr>
          <a:xfrm>
            <a:off x="662305" y="1700530"/>
            <a:ext cx="8293100" cy="4114800"/>
          </a:xfrm>
        </p:spPr>
        <p:txBody>
          <a:bodyPr vert="horz" wrap="square" lIns="91440" tIns="45720" rIns="91440" bIns="45720" anchor="t"/>
          <a:p>
            <a:pPr marL="0" indent="0">
              <a:lnSpc>
                <a:spcPct val="150000"/>
              </a:lnSpc>
              <a:spcBef>
                <a:spcPct val="0"/>
              </a:spcBef>
              <a:buNone/>
            </a:pPr>
            <a:r>
              <a:rPr lang="en-US" altLang="zh-CN" sz="2000" dirty="0"/>
              <a:t>	</a:t>
            </a:r>
            <a:r>
              <a:rPr lang="en-US" altLang="zh-CN" sz="2000" dirty="0">
                <a:solidFill>
                  <a:srgbClr val="FF0000"/>
                </a:solidFill>
              </a:rPr>
              <a:t>f1=dlsym(sfp,"f1"); 	//获取函数f1入口地址（指针）</a:t>
            </a:r>
            <a:endParaRPr lang="en-US" altLang="zh-CN" sz="2000" dirty="0"/>
          </a:p>
          <a:p>
            <a:pPr marL="0" indent="0">
              <a:lnSpc>
                <a:spcPct val="150000"/>
              </a:lnSpc>
              <a:spcBef>
                <a:spcPct val="0"/>
              </a:spcBef>
              <a:buNone/>
            </a:pPr>
            <a:r>
              <a:rPr lang="en-US" altLang="zh-CN" sz="2000" dirty="0"/>
              <a:t>	</a:t>
            </a:r>
            <a:r>
              <a:rPr lang="en-US" altLang="zh-CN" sz="2000" dirty="0">
                <a:solidFill>
                  <a:srgbClr val="FF0000"/>
                </a:solidFill>
              </a:rPr>
              <a:t>err=dlerror(); 		//检查是否成功</a:t>
            </a:r>
            <a:endParaRPr lang="en-US" altLang="zh-CN" sz="2000" dirty="0">
              <a:solidFill>
                <a:srgbClr val="FF0000"/>
              </a:solidFill>
            </a:endParaRPr>
          </a:p>
          <a:p>
            <a:pPr marL="0" indent="0">
              <a:lnSpc>
                <a:spcPct val="150000"/>
              </a:lnSpc>
              <a:spcBef>
                <a:spcPct val="0"/>
              </a:spcBef>
              <a:buNone/>
            </a:pPr>
            <a:r>
              <a:rPr lang="en-US" altLang="zh-CN" sz="2000" dirty="0"/>
              <a:t>	if(err) { 		// 失败时</a:t>
            </a:r>
            <a:endParaRPr lang="en-US" altLang="zh-CN" sz="2000" dirty="0"/>
          </a:p>
          <a:p>
            <a:pPr marL="0" indent="0">
              <a:lnSpc>
                <a:spcPct val="150000"/>
              </a:lnSpc>
              <a:spcBef>
                <a:spcPct val="0"/>
              </a:spcBef>
              <a:buNone/>
            </a:pPr>
            <a:r>
              <a:rPr lang="en-US" altLang="zh-CN" sz="2000" dirty="0"/>
              <a:t>		fprintf(stderr,err); exit(2);</a:t>
            </a:r>
            <a:endParaRPr lang="en-US" altLang="zh-CN" sz="2000" dirty="0"/>
          </a:p>
          <a:p>
            <a:pPr marL="0" indent="0">
              <a:lnSpc>
                <a:spcPct val="150000"/>
              </a:lnSpc>
              <a:spcBef>
                <a:spcPct val="0"/>
              </a:spcBef>
              <a:buNone/>
            </a:pPr>
            <a:r>
              <a:rPr lang="en-US" altLang="zh-CN" sz="2000" dirty="0"/>
              <a:t>	}</a:t>
            </a:r>
            <a:endParaRPr lang="en-US" altLang="zh-CN" sz="2000" dirty="0"/>
          </a:p>
          <a:p>
            <a:pPr marL="0" indent="0">
              <a:lnSpc>
                <a:spcPct val="150000"/>
              </a:lnSpc>
              <a:spcBef>
                <a:spcPct val="0"/>
              </a:spcBef>
              <a:buNone/>
            </a:pPr>
            <a:r>
              <a:rPr lang="en-US" altLang="zh-CN" sz="2000" dirty="0"/>
              <a:t>	</a:t>
            </a:r>
            <a:r>
              <a:rPr lang="en-US" altLang="zh-CN" sz="2000" dirty="0">
                <a:solidFill>
                  <a:srgbClr val="FF0000"/>
                </a:solidFill>
              </a:rPr>
              <a:t>f2=dlsym(sfp,"f2"); 	//获取函数f2入口地址（指针）</a:t>
            </a:r>
            <a:endParaRPr lang="en-US" altLang="zh-CN" sz="2000" dirty="0"/>
          </a:p>
          <a:p>
            <a:pPr marL="0" indent="0">
              <a:lnSpc>
                <a:spcPct val="150000"/>
              </a:lnSpc>
              <a:spcBef>
                <a:spcPct val="0"/>
              </a:spcBef>
              <a:buNone/>
            </a:pPr>
            <a:r>
              <a:rPr lang="en-US" altLang="zh-CN" sz="2000" dirty="0"/>
              <a:t>	</a:t>
            </a:r>
            <a:r>
              <a:rPr lang="en-US" altLang="zh-CN" sz="2000" dirty="0">
                <a:solidFill>
                  <a:srgbClr val="FF0000"/>
                </a:solidFill>
              </a:rPr>
              <a:t>err=dlerror(); 		//检查是否成功</a:t>
            </a:r>
            <a:endParaRPr lang="en-US" altLang="zh-CN" sz="2000" dirty="0">
              <a:solidFill>
                <a:srgbClr val="FF0000"/>
              </a:solidFill>
            </a:endParaRPr>
          </a:p>
          <a:p>
            <a:pPr marL="0" indent="0">
              <a:lnSpc>
                <a:spcPct val="150000"/>
              </a:lnSpc>
              <a:spcBef>
                <a:spcPct val="0"/>
              </a:spcBef>
              <a:buNone/>
            </a:pPr>
            <a:r>
              <a:rPr lang="en-US" altLang="zh-CN" sz="2000" dirty="0"/>
              <a:t>	if(err) { 		// 失败时</a:t>
            </a:r>
            <a:endParaRPr lang="en-US" altLang="zh-CN" sz="2000" dirty="0"/>
          </a:p>
          <a:p>
            <a:pPr marL="0" indent="0">
              <a:lnSpc>
                <a:spcPct val="150000"/>
              </a:lnSpc>
              <a:spcBef>
                <a:spcPct val="0"/>
              </a:spcBef>
              <a:buNone/>
            </a:pPr>
            <a:r>
              <a:rPr lang="en-US" altLang="zh-CN" sz="2000" dirty="0"/>
              <a:t>		fprintf(stderr,err); exit(3);</a:t>
            </a:r>
            <a:endParaRPr lang="en-US" altLang="zh-CN" sz="2000" dirty="0"/>
          </a:p>
          <a:p>
            <a:pPr marL="0" indent="0">
              <a:lnSpc>
                <a:spcPct val="150000"/>
              </a:lnSpc>
              <a:spcBef>
                <a:spcPct val="0"/>
              </a:spcBef>
              <a:buNone/>
            </a:pPr>
            <a:r>
              <a:rPr lang="en-US" altLang="zh-CN" sz="2000" dirty="0"/>
              <a:t>	}</a:t>
            </a:r>
            <a:endParaRPr lang="en-US" altLang="zh-CN"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12.5.4  </a:t>
            </a:r>
            <a:r>
              <a:rPr lang="zh-CN" altLang="en-US" dirty="0">
                <a:sym typeface="+mn-ea"/>
              </a:rPr>
              <a:t>共享库使用示例（续）</a:t>
            </a:r>
            <a:endParaRPr lang="zh-CN" altLang="en-US"/>
          </a:p>
        </p:txBody>
      </p:sp>
      <p:sp>
        <p:nvSpPr>
          <p:cNvPr id="3" name="内容占位符 2"/>
          <p:cNvSpPr>
            <a:spLocks noGrp="1"/>
          </p:cNvSpPr>
          <p:nvPr>
            <p:ph idx="1"/>
          </p:nvPr>
        </p:nvSpPr>
        <p:spPr>
          <a:xfrm>
            <a:off x="374650" y="2018030"/>
            <a:ext cx="8724265" cy="4114800"/>
          </a:xfrm>
        </p:spPr>
        <p:txBody>
          <a:bodyPr/>
          <a:p>
            <a:pPr marL="0" indent="0" latinLnBrk="0">
              <a:lnSpc>
                <a:spcPct val="150000"/>
              </a:lnSpc>
              <a:spcBef>
                <a:spcPts val="0"/>
              </a:spcBef>
              <a:buNone/>
            </a:pPr>
            <a:r>
              <a:rPr lang="zh-CN" altLang="en-US" sz="2000"/>
              <a:t>	fprintf(stderr,"-----------begine-------------\n");</a:t>
            </a:r>
            <a:endParaRPr lang="zh-CN" altLang="en-US" sz="2000"/>
          </a:p>
          <a:p>
            <a:pPr marL="0" indent="0" latinLnBrk="0">
              <a:lnSpc>
                <a:spcPct val="150000"/>
              </a:lnSpc>
              <a:spcBef>
                <a:spcPts val="0"/>
              </a:spcBef>
              <a:buNone/>
            </a:pPr>
            <a:r>
              <a:rPr lang="zh-CN" altLang="en-US" sz="2000"/>
              <a:t>	f2("Test String"); 		//调用函数f2</a:t>
            </a:r>
            <a:endParaRPr lang="zh-CN" altLang="en-US" sz="2000"/>
          </a:p>
          <a:p>
            <a:pPr marL="0" indent="0" latinLnBrk="0">
              <a:lnSpc>
                <a:spcPct val="150000"/>
              </a:lnSpc>
              <a:spcBef>
                <a:spcPts val="0"/>
              </a:spcBef>
              <a:buNone/>
            </a:pPr>
            <a:r>
              <a:rPr lang="zh-CN" altLang="en-US" sz="2000"/>
              <a:t>	f1(tmpi); 			//调用函数f1</a:t>
            </a:r>
            <a:endParaRPr lang="zh-CN" altLang="en-US" sz="2000"/>
          </a:p>
          <a:p>
            <a:pPr marL="0" indent="0" latinLnBrk="0">
              <a:lnSpc>
                <a:spcPct val="150000"/>
              </a:lnSpc>
              <a:spcBef>
                <a:spcPts val="0"/>
              </a:spcBef>
              <a:buNone/>
            </a:pPr>
            <a:r>
              <a:rPr lang="zh-CN" altLang="en-US" sz="2000"/>
              <a:t>	fprintf(stderr,"++++++++++++end+++++++++++++++\n");</a:t>
            </a:r>
            <a:endParaRPr lang="zh-CN" altLang="en-US" sz="2000"/>
          </a:p>
          <a:p>
            <a:pPr marL="0" indent="0" latinLnBrk="0">
              <a:lnSpc>
                <a:spcPct val="150000"/>
              </a:lnSpc>
              <a:spcBef>
                <a:spcPts val="0"/>
              </a:spcBef>
              <a:buNone/>
            </a:pPr>
            <a:r>
              <a:rPr lang="zh-CN" altLang="en-US" sz="2000"/>
              <a:t>	</a:t>
            </a:r>
            <a:r>
              <a:rPr lang="zh-CN" altLang="en-US" sz="2000">
                <a:solidFill>
                  <a:srgbClr val="FF0000"/>
                </a:solidFill>
              </a:rPr>
              <a:t>dlclose(sfp); 			//关闭共享库</a:t>
            </a:r>
            <a:endParaRPr lang="zh-CN" altLang="en-US" sz="2000">
              <a:solidFill>
                <a:srgbClr val="FF0000"/>
              </a:solidFill>
            </a:endParaRPr>
          </a:p>
          <a:p>
            <a:pPr marL="0" indent="0" latinLnBrk="0">
              <a:lnSpc>
                <a:spcPct val="150000"/>
              </a:lnSpc>
              <a:spcBef>
                <a:spcPts val="0"/>
              </a:spcBef>
              <a:buNone/>
            </a:pPr>
            <a:r>
              <a:rPr lang="zh-CN" altLang="en-US" sz="2000"/>
              <a:t>	exit(0);</a:t>
            </a:r>
            <a:endParaRPr lang="zh-CN" altLang="en-US" sz="2000"/>
          </a:p>
          <a:p>
            <a:pPr marL="0" indent="0" latinLnBrk="0">
              <a:lnSpc>
                <a:spcPct val="150000"/>
              </a:lnSpc>
              <a:spcBef>
                <a:spcPts val="0"/>
              </a:spcBef>
              <a:buNone/>
            </a:pPr>
            <a:r>
              <a:rPr lang="zh-CN" altLang="en-US" sz="2000"/>
              <a:t>}</a:t>
            </a:r>
            <a:endParaRPr lang="zh-CN" alt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12.5.4  </a:t>
            </a:r>
            <a:r>
              <a:rPr lang="zh-CN" altLang="en-US" dirty="0">
                <a:sym typeface="+mn-ea"/>
              </a:rPr>
              <a:t>共享库使用示例（续）</a:t>
            </a:r>
            <a:endParaRPr lang="zh-CN" altLang="en-US"/>
          </a:p>
        </p:txBody>
      </p:sp>
      <p:sp>
        <p:nvSpPr>
          <p:cNvPr id="3" name="内容占位符 2"/>
          <p:cNvSpPr>
            <a:spLocks noGrp="1"/>
          </p:cNvSpPr>
          <p:nvPr>
            <p:ph idx="1"/>
          </p:nvPr>
        </p:nvSpPr>
        <p:spPr>
          <a:xfrm>
            <a:off x="758190" y="1885950"/>
            <a:ext cx="8197215" cy="4246880"/>
          </a:xfrm>
        </p:spPr>
        <p:txBody>
          <a:bodyPr/>
          <a:p>
            <a:r>
              <a:rPr lang="zh-CN" altLang="en-US" sz="2800" dirty="0">
                <a:sym typeface="+mn-ea"/>
              </a:rPr>
              <a:t>编译方法为：</a:t>
            </a:r>
            <a:endParaRPr lang="zh-CN" altLang="en-US" sz="2800" dirty="0">
              <a:sym typeface="+mn-ea"/>
            </a:endParaRPr>
          </a:p>
          <a:p>
            <a:pPr lvl="1"/>
            <a:r>
              <a:rPr lang="zh-CN" altLang="en-US" sz="2450" dirty="0">
                <a:sym typeface="+mn-ea"/>
              </a:rPr>
              <a:t>$ cc -o mydlp f3n.c -ldl</a:t>
            </a:r>
            <a:endParaRPr lang="zh-CN" altLang="en-US" sz="2450" dirty="0">
              <a:sym typeface="+mn-ea"/>
            </a:endParaRPr>
          </a:p>
          <a:p>
            <a:r>
              <a:rPr lang="zh-CN" altLang="en-US" sz="2800" dirty="0">
                <a:sym typeface="+mn-ea"/>
              </a:rPr>
              <a:t>选项-ldl则告诉链接程序ld使用dl函数库，由共享库libmydl.so生成可执行程序mydlp。</a:t>
            </a:r>
            <a:endParaRPr lang="zh-CN" altLang="en-US" sz="2800" dirty="0">
              <a:sym typeface="+mn-ea"/>
            </a:endParaRPr>
          </a:p>
          <a:p>
            <a:r>
              <a:rPr lang="zh-CN" altLang="en-US" sz="2800" dirty="0">
                <a:sym typeface="+mn-ea"/>
              </a:rPr>
              <a:t>编译时也可使用-rdynamic选项，告诉链接程序在链接时所有函数均使用共享库，方法为：</a:t>
            </a:r>
            <a:endParaRPr lang="zh-CN" altLang="en-US" sz="2800" dirty="0">
              <a:sym typeface="+mn-ea"/>
            </a:endParaRPr>
          </a:p>
          <a:p>
            <a:pPr lvl="1"/>
            <a:r>
              <a:rPr lang="zh-CN" altLang="en-US" sz="2450" dirty="0">
                <a:sym typeface="+mn-ea"/>
              </a:rPr>
              <a:t>$ cc -rdynamic -o myp f3n.c -ldl</a:t>
            </a:r>
            <a:endParaRPr lang="zh-CN" altLang="en-US" sz="2450" dirty="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关于共享库使用的说明</a:t>
            </a:r>
            <a:endParaRPr lang="zh-CN" altLang="en-US"/>
          </a:p>
        </p:txBody>
      </p:sp>
      <p:sp>
        <p:nvSpPr>
          <p:cNvPr id="3" name="内容占位符 2"/>
          <p:cNvSpPr>
            <a:spLocks noGrp="1"/>
          </p:cNvSpPr>
          <p:nvPr>
            <p:ph idx="1"/>
          </p:nvPr>
        </p:nvSpPr>
        <p:spPr>
          <a:xfrm>
            <a:off x="670560" y="1828165"/>
            <a:ext cx="8284845" cy="4304665"/>
          </a:xfrm>
        </p:spPr>
        <p:txBody>
          <a:bodyPr/>
          <a:p>
            <a:r>
              <a:rPr lang="zh-CN" altLang="en-US" sz="2400"/>
              <a:t>由于在f3n.c中共享库文件名没有带路径，故共享库libmydl.so必须放在标准位置（但放置后要执行ldconfig命令）或通过以下方法设置环境变量LD_LIBRARY_PATH的值：</a:t>
            </a:r>
            <a:endParaRPr lang="zh-CN" altLang="en-US" sz="2400"/>
          </a:p>
          <a:p>
            <a:pPr lvl="1"/>
            <a:r>
              <a:rPr lang="zh-CN" altLang="en-US" sz="2100"/>
              <a:t>$ export LD_LIBRARY_PATH=MYPATH:$LD_LIBRARY_PATH</a:t>
            </a:r>
            <a:endParaRPr lang="zh-CN" altLang="en-US" sz="2100"/>
          </a:p>
          <a:p>
            <a:r>
              <a:rPr lang="zh-CN" altLang="en-US" sz="2400"/>
              <a:t>MYPATH为共享库libmydl.so所在的位置。若为当前目录，可写为：</a:t>
            </a:r>
            <a:endParaRPr lang="zh-CN" altLang="en-US" sz="2400"/>
          </a:p>
          <a:p>
            <a:pPr lvl="1"/>
            <a:r>
              <a:rPr lang="zh-CN" altLang="en-US" sz="2100"/>
              <a:t>$ export LD_LIBRARY_PATH=.:$LD_LIBRARY_PATH 	#或</a:t>
            </a:r>
            <a:endParaRPr lang="zh-CN" altLang="en-US" sz="2100"/>
          </a:p>
          <a:p>
            <a:pPr lvl="1"/>
            <a:r>
              <a:rPr lang="zh-CN" altLang="en-US" sz="2100"/>
              <a:t>$ export LD_LIBRARY_PATH=`pwd`:$LD_LIBRARY_PATH</a:t>
            </a:r>
            <a:endParaRPr lang="zh-CN" altLang="en-US" sz="21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12.6  make</a:t>
            </a:r>
            <a:r>
              <a:rPr lang="zh-CN" altLang="en-US" dirty="0">
                <a:sym typeface="+mn-ea"/>
              </a:rPr>
              <a:t>与</a:t>
            </a:r>
            <a:r>
              <a:rPr lang="en-US" altLang="zh-CN" dirty="0">
                <a:sym typeface="+mn-ea"/>
              </a:rPr>
              <a:t>Makefile</a:t>
            </a:r>
            <a:endParaRPr lang="zh-CN" altLang="en-US"/>
          </a:p>
        </p:txBody>
      </p:sp>
      <p:sp>
        <p:nvSpPr>
          <p:cNvPr id="3" name="内容占位符 2"/>
          <p:cNvSpPr>
            <a:spLocks noGrp="1"/>
          </p:cNvSpPr>
          <p:nvPr>
            <p:ph idx="1"/>
          </p:nvPr>
        </p:nvSpPr>
        <p:spPr>
          <a:xfrm>
            <a:off x="802005" y="2018030"/>
            <a:ext cx="8153400" cy="4114800"/>
          </a:xfrm>
        </p:spPr>
        <p:txBody>
          <a:bodyPr/>
          <a:p>
            <a:r>
              <a:rPr lang="zh-CN" altLang="en-US" sz="2800"/>
              <a:t>在现代的编程环境中，各种集成开发环境已为编程者考虑得很周到，当一个软件或工程或项目中的一个文件或一部分被改变后，再重新编译或链接时，用户不需要特殊控制，开发系统就会根据当前状况自动完成。UNIX/Linux提供了make命令和Makefile文件来实现对开发项目的管理。</a:t>
            </a:r>
            <a:endParaRPr lang="zh-CN" altLang="en-US" sz="2800"/>
          </a:p>
          <a:p>
            <a:r>
              <a:rPr lang="zh-CN" altLang="en-US" sz="2800"/>
              <a:t>本部分只介绍make和Makefile的入门知识或最基本的部分，更多的内容请参阅make的在线手册或info文档。</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5" name="标题 1"/>
          <p:cNvSpPr>
            <a:spLocks noGrp="1"/>
          </p:cNvSpPr>
          <p:nvPr>
            <p:ph type="title"/>
          </p:nvPr>
        </p:nvSpPr>
        <p:spPr/>
        <p:txBody>
          <a:bodyPr vert="horz" wrap="square" lIns="91440" tIns="45720" rIns="91440" bIns="45720" anchor="b"/>
          <a:p>
            <a:r>
              <a:rPr lang="en-US" altLang="zh-CN" dirty="0"/>
              <a:t>12.1.1  </a:t>
            </a:r>
            <a:r>
              <a:rPr lang="zh-CN" altLang="en-US" dirty="0"/>
              <a:t>功能及用法</a:t>
            </a:r>
            <a:endParaRPr lang="zh-CN" altLang="en-US" dirty="0"/>
          </a:p>
        </p:txBody>
      </p:sp>
      <p:sp>
        <p:nvSpPr>
          <p:cNvPr id="6146" name="内容占位符 2"/>
          <p:cNvSpPr>
            <a:spLocks noGrp="1"/>
          </p:cNvSpPr>
          <p:nvPr>
            <p:ph idx="1"/>
          </p:nvPr>
        </p:nvSpPr>
        <p:spPr>
          <a:xfrm>
            <a:off x="293370" y="2018030"/>
            <a:ext cx="8662035" cy="4114800"/>
          </a:xfrm>
        </p:spPr>
        <p:txBody>
          <a:bodyPr vert="horz" wrap="square" lIns="91440" tIns="45720" rIns="91440" bIns="45720" anchor="t"/>
          <a:p>
            <a:pPr marL="0" indent="0">
              <a:buNone/>
            </a:pPr>
            <a:r>
              <a:rPr lang="en-US" altLang="zh-CN" sz="2400" dirty="0"/>
              <a:t>gcc/g++</a:t>
            </a:r>
            <a:r>
              <a:rPr lang="zh-CN" altLang="zh-CN" sz="2400" dirty="0"/>
              <a:t>的一般用法为：</a:t>
            </a:r>
            <a:endParaRPr lang="zh-CN" altLang="zh-CN" sz="2400" dirty="0"/>
          </a:p>
          <a:p>
            <a:pPr marL="0" indent="0">
              <a:buNone/>
            </a:pPr>
            <a:r>
              <a:rPr lang="en-US" altLang="zh-CN" sz="2400" dirty="0"/>
              <a:t>	gcc/g++ [options] &lt;filenames&gt; </a:t>
            </a:r>
            <a:endParaRPr lang="zh-CN" altLang="zh-CN" sz="2400" dirty="0"/>
          </a:p>
          <a:p>
            <a:pPr marL="0" indent="0">
              <a:buNone/>
            </a:pPr>
            <a:r>
              <a:rPr lang="zh-CN" altLang="zh-CN" sz="2400" dirty="0"/>
              <a:t>其常用格式为：</a:t>
            </a:r>
            <a:r>
              <a:rPr lang="en-US" altLang="zh-CN" sz="2400" dirty="0"/>
              <a:t> </a:t>
            </a:r>
            <a:endParaRPr lang="zh-CN" altLang="zh-CN" sz="2400" dirty="0"/>
          </a:p>
          <a:p>
            <a:pPr marL="0" indent="0">
              <a:buNone/>
            </a:pPr>
            <a:r>
              <a:rPr lang="en-US" altLang="zh-CN" sz="2400" dirty="0"/>
              <a:t>	gcc/g++ [-c] [-S] [-E] [-s] [-g]</a:t>
            </a:r>
            <a:endParaRPr lang="en-US" altLang="zh-CN" sz="2400" dirty="0"/>
          </a:p>
          <a:p>
            <a:pPr marL="0" indent="0">
              <a:buNone/>
            </a:pPr>
            <a:r>
              <a:rPr lang="en-US" altLang="zh-CN" sz="2400" dirty="0"/>
              <a:t>	[-static] [-shared] [-rdynamic]</a:t>
            </a:r>
            <a:endParaRPr lang="zh-CN" altLang="zh-CN" sz="2400" dirty="0"/>
          </a:p>
          <a:p>
            <a:pPr marL="0" indent="0">
              <a:buNone/>
            </a:pPr>
            <a:r>
              <a:rPr lang="en-US" altLang="zh-CN" sz="2400" dirty="0"/>
              <a:t>	</a:t>
            </a:r>
            <a:r>
              <a:rPr lang="pt-BR" altLang="zh-CN" sz="2400" dirty="0"/>
              <a:t>[-Idir …] [-Ldir …] [-lname]</a:t>
            </a:r>
            <a:r>
              <a:rPr lang="en-US" altLang="zh-CN" sz="2400" dirty="0"/>
              <a:t> [-fpic] [-fPIC]</a:t>
            </a:r>
            <a:r>
              <a:rPr lang="pt-BR" altLang="zh-CN" sz="2400" dirty="0"/>
              <a:t> [-Olevel]</a:t>
            </a:r>
            <a:endParaRPr lang="zh-CN" altLang="zh-CN" sz="2400" dirty="0"/>
          </a:p>
          <a:p>
            <a:pPr marL="0" indent="0">
              <a:buNone/>
            </a:pPr>
            <a:r>
              <a:rPr lang="pt-BR" altLang="zh-CN" sz="2400" dirty="0"/>
              <a:t>	</a:t>
            </a:r>
            <a:r>
              <a:rPr lang="en-US" altLang="zh-CN" sz="2400" dirty="0"/>
              <a:t>[-Dmacro[=defn] …] [-Umacro]</a:t>
            </a:r>
            <a:endParaRPr lang="en-US" altLang="zh-CN" sz="2400" dirty="0"/>
          </a:p>
          <a:p>
            <a:pPr marL="0" indent="0">
              <a:buNone/>
            </a:pPr>
            <a:r>
              <a:rPr lang="en-US" altLang="zh-CN" sz="2400" dirty="0"/>
              <a:t> 	[-Wwarn...] [-Wpedantic]</a:t>
            </a:r>
            <a:endParaRPr lang="en-US" altLang="zh-CN" sz="2400" dirty="0"/>
          </a:p>
          <a:p>
            <a:pPr marL="0" indent="0">
              <a:buNone/>
            </a:pPr>
            <a:r>
              <a:rPr lang="en-US" altLang="zh-CN" sz="2400" dirty="0"/>
              <a:t>	[-o outfile] [@file] infile ...</a:t>
            </a:r>
            <a:endParaRPr lang="zh-CN" altLang="en-US" sz="2400" dirty="0"/>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p:txBody>
          <a:bodyPr vert="horz" wrap="square" lIns="91440" tIns="45720" rIns="91440" bIns="45720" anchor="b"/>
          <a:p>
            <a:r>
              <a:rPr lang="en-US" altLang="zh-CN" dirty="0"/>
              <a:t>12.6.1  make</a:t>
            </a:r>
            <a:r>
              <a:rPr lang="zh-CN" altLang="en-US" dirty="0"/>
              <a:t>的用法简介</a:t>
            </a:r>
            <a:endParaRPr lang="zh-CN" altLang="en-US" dirty="0"/>
          </a:p>
        </p:txBody>
      </p:sp>
      <p:sp>
        <p:nvSpPr>
          <p:cNvPr id="41986" name="内容占位符 2"/>
          <p:cNvSpPr>
            <a:spLocks noGrp="1"/>
          </p:cNvSpPr>
          <p:nvPr>
            <p:ph idx="1"/>
          </p:nvPr>
        </p:nvSpPr>
        <p:spPr>
          <a:xfrm>
            <a:off x="589915" y="2018030"/>
            <a:ext cx="8365490" cy="4114800"/>
          </a:xfrm>
        </p:spPr>
        <p:txBody>
          <a:bodyPr vert="horz" wrap="square" lIns="91440" tIns="45720" rIns="91440" bIns="45720" anchor="t"/>
          <a:p>
            <a:r>
              <a:rPr sz="2400" dirty="0"/>
              <a:t>make会根据工程规划文件（称为Makefile）的内容对项目进行管理。make能自动确定哪一个模块被修改了，然后再进行统一、无遗漏、无重复的编译。</a:t>
            </a:r>
            <a:endParaRPr sz="2400" dirty="0"/>
          </a:p>
          <a:p>
            <a:r>
              <a:rPr sz="2400" dirty="0"/>
              <a:t>UNIX/Linux系统中make使用的默认工程规划文件是makefile，若makefile不存在，则查找Makefile，也可通过-f file指定文件名。</a:t>
            </a:r>
            <a:endParaRPr sz="2400" dirty="0"/>
          </a:p>
          <a:p>
            <a:r>
              <a:rPr sz="2400" dirty="0"/>
              <a:t>用法为：</a:t>
            </a:r>
            <a:endParaRPr sz="2400" dirty="0"/>
          </a:p>
          <a:p>
            <a:pPr lvl="1"/>
            <a:r>
              <a:rPr sz="2100" dirty="0"/>
              <a:t>make [-f filename] [options] [targets]</a:t>
            </a:r>
            <a:endParaRPr sz="2100" dirty="0"/>
          </a:p>
          <a:p>
            <a:r>
              <a:rPr sz="2400" dirty="0"/>
              <a:t>make有很多参数，部分参数如表12-5所示。</a:t>
            </a:r>
            <a:endParaRPr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noChangeArrowheads="1"/>
          </p:cNvSpPr>
          <p:nvPr>
            <p:ph type="title"/>
          </p:nvPr>
        </p:nvSpPr>
        <p:spPr>
          <a:xfrm>
            <a:off x="1150938" y="214313"/>
            <a:ext cx="7793038" cy="1462088"/>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100" cap="none" spc="0" normalizeH="0" baseline="0" noProof="0" dirty="0" smtClean="0">
                <a:ln>
                  <a:noFill/>
                </a:ln>
                <a:solidFill>
                  <a:schemeClr val="tx2"/>
                </a:solidFill>
                <a:effectLst/>
                <a:uLnTx/>
                <a:uFillTx/>
                <a:latin typeface="Arial" panose="020B0604020202020204" pitchFamily="34" charset="0"/>
                <a:ea typeface="黑体" panose="02010609060101010101" pitchFamily="49" charset="-122"/>
                <a:cs typeface="Times New Roman" panose="02020603050405020304" pitchFamily="18" charset="0"/>
                <a:sym typeface="+mn-ea"/>
              </a:rPr>
              <a:t>make</a:t>
            </a:r>
            <a:r>
              <a:rPr kumimoji="0" lang="zh-CN" altLang="zh-CN" sz="4400" b="0" i="0" u="none" strike="noStrike" kern="100" cap="none" spc="0" normalizeH="0" baseline="0" noProof="0" dirty="0" smtClean="0">
                <a:ln>
                  <a:noFill/>
                </a:ln>
                <a:solidFill>
                  <a:schemeClr val="tx2"/>
                </a:solidFill>
                <a:effectLst/>
                <a:uLnTx/>
                <a:uFillTx/>
                <a:latin typeface="Arial" panose="020B0604020202020204" pitchFamily="34" charset="0"/>
                <a:ea typeface="黑体" panose="02010609060101010101" pitchFamily="49" charset="-122"/>
                <a:cs typeface="Times New Roman" panose="02020603050405020304" pitchFamily="18" charset="0"/>
                <a:sym typeface="+mn-ea"/>
              </a:rPr>
              <a:t>命令的部分参数</a:t>
            </a:r>
            <a:endParaRPr kumimoji="0" lang="en-US" altLang="zh-CN" sz="4400" b="0" i="0" u="none" strike="noStrike" kern="1200" cap="none" spc="0" normalizeH="0" baseline="0" noProof="0" dirty="0" smtClean="0">
              <a:ln>
                <a:noFill/>
              </a:ln>
              <a:solidFill>
                <a:schemeClr val="tx2"/>
              </a:solidFill>
              <a:effectLst/>
              <a:uLnTx/>
              <a:uFillTx/>
              <a:latin typeface="+mj-lt"/>
              <a:ea typeface="+mj-ea"/>
              <a:cs typeface="+mj-cs"/>
            </a:endParaRPr>
          </a:p>
        </p:txBody>
      </p:sp>
      <p:graphicFrame>
        <p:nvGraphicFramePr>
          <p:cNvPr id="3" name="表格 2"/>
          <p:cNvGraphicFramePr/>
          <p:nvPr>
            <p:custDataLst>
              <p:tags r:id="rId1"/>
            </p:custDataLst>
          </p:nvPr>
        </p:nvGraphicFramePr>
        <p:xfrm>
          <a:off x="799465" y="1859280"/>
          <a:ext cx="7809230" cy="4384040"/>
        </p:xfrm>
        <a:graphic>
          <a:graphicData uri="http://schemas.openxmlformats.org/drawingml/2006/table">
            <a:tbl>
              <a:tblPr firstRow="1" bandRow="1">
                <a:tableStyleId>{5940675A-B579-460E-94D1-54222C63F5DA}</a:tableStyleId>
              </a:tblPr>
              <a:tblGrid>
                <a:gridCol w="1068070"/>
                <a:gridCol w="6741160"/>
              </a:tblGrid>
              <a:tr h="54800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参</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意</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005">
                <a:tc>
                  <a:txBody>
                    <a:bodyPr/>
                    <a:p>
                      <a:pPr indent="0" algn="ctr">
                        <a:buNone/>
                      </a:pPr>
                      <a:r>
                        <a:rPr lang="en-US" sz="1800" b="0">
                          <a:latin typeface="Times New Roman" panose="02020603050405020304" pitchFamily="18" charset="0"/>
                          <a:cs typeface="Times New Roman" panose="02020603050405020304" pitchFamily="18" charset="0"/>
                        </a:rPr>
                        <a:t>-C dir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在读</a:t>
                      </a:r>
                      <a:r>
                        <a:rPr lang="en-US" sz="1800" b="0">
                          <a:latin typeface="Times New Roman" panose="02020603050405020304" pitchFamily="18" charset="0"/>
                          <a:cs typeface="Times New Roman" panose="02020603050405020304" pitchFamily="18" charset="0"/>
                        </a:rPr>
                        <a:t>Makefile</a:t>
                      </a:r>
                      <a:r>
                        <a:rPr lang="en-US" sz="1800" b="0">
                          <a:latin typeface="宋体" panose="02010600030101010101" pitchFamily="2" charset="-122"/>
                          <a:ea typeface="宋体" panose="02010600030101010101" pitchFamily="2" charset="-122"/>
                          <a:cs typeface="宋体" panose="02010600030101010101" pitchFamily="2" charset="-122"/>
                        </a:rPr>
                        <a:t>或做任何操作前切换到</a:t>
                      </a:r>
                      <a:r>
                        <a:rPr lang="en-US" sz="1800" b="0">
                          <a:latin typeface="Times New Roman" panose="02020603050405020304" pitchFamily="18" charset="0"/>
                          <a:cs typeface="Times New Roman" panose="02020603050405020304" pitchFamily="18" charset="0"/>
                        </a:rPr>
                        <a:t>dir</a:t>
                      </a:r>
                      <a:r>
                        <a:rPr lang="en-US" sz="1800" b="0">
                          <a:latin typeface="宋体" panose="02010600030101010101" pitchFamily="2" charset="-122"/>
                          <a:ea typeface="宋体" panose="02010600030101010101" pitchFamily="2" charset="-122"/>
                          <a:cs typeface="宋体" panose="02010600030101010101" pitchFamily="2" charset="-122"/>
                        </a:rPr>
                        <a:t>目录，一般用于对目录的递归搜索</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005">
                <a:tc>
                  <a:txBody>
                    <a:bodyPr/>
                    <a:p>
                      <a:pPr indent="0" algn="ctr">
                        <a:buNone/>
                      </a:pPr>
                      <a:r>
                        <a:rPr lang="en-US" sz="1800" b="0">
                          <a:latin typeface="Times New Roman" panose="02020603050405020304" pitchFamily="18" charset="0"/>
                          <a:cs typeface="Times New Roman" panose="02020603050405020304" pitchFamily="18" charset="0"/>
                        </a:rPr>
                        <a:t>-d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显示调试信息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005">
                <a:tc>
                  <a:txBody>
                    <a:bodyPr/>
                    <a:p>
                      <a:pPr indent="0" algn="ctr">
                        <a:buNone/>
                      </a:pPr>
                      <a:r>
                        <a:rPr lang="en-US" sz="1800" b="0">
                          <a:latin typeface="Times New Roman" panose="02020603050405020304" pitchFamily="18" charset="0"/>
                          <a:cs typeface="Times New Roman" panose="02020603050405020304" pitchFamily="18" charset="0"/>
                        </a:rPr>
                        <a:t>-f file</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指定</a:t>
                      </a:r>
                      <a:r>
                        <a:rPr lang="en-US" sz="1800" b="0">
                          <a:latin typeface="Times New Roman" panose="02020603050405020304" pitchFamily="18" charset="0"/>
                          <a:cs typeface="Times New Roman" panose="02020603050405020304" pitchFamily="18" charset="0"/>
                        </a:rPr>
                        <a:t>file</a:t>
                      </a:r>
                      <a:r>
                        <a:rPr lang="en-US" sz="1800" b="0">
                          <a:latin typeface="宋体" panose="02010600030101010101" pitchFamily="2" charset="-122"/>
                          <a:ea typeface="宋体" panose="02010600030101010101" pitchFamily="2" charset="-122"/>
                          <a:cs typeface="宋体" panose="02010600030101010101" pitchFamily="2" charset="-122"/>
                        </a:rPr>
                        <a:t>文件作为</a:t>
                      </a:r>
                      <a:r>
                        <a:rPr lang="en-US" sz="1800" b="0">
                          <a:latin typeface="Times New Roman" panose="02020603050405020304" pitchFamily="18" charset="0"/>
                          <a:cs typeface="Times New Roman" panose="02020603050405020304" pitchFamily="18" charset="0"/>
                        </a:rPr>
                        <a:t>Makefile</a:t>
                      </a:r>
                      <a:r>
                        <a:rPr lang="en-US" sz="1800" b="0">
                          <a:latin typeface="宋体" panose="02010600030101010101" pitchFamily="2" charset="-122"/>
                          <a:ea typeface="宋体" panose="02010600030101010101" pitchFamily="2" charset="-122"/>
                          <a:cs typeface="宋体" panose="02010600030101010101" pitchFamily="2" charset="-122"/>
                        </a:rPr>
                        <a:t>，而非使用默认的</a:t>
                      </a:r>
                      <a:r>
                        <a:rPr lang="en-US" sz="1800" b="0">
                          <a:latin typeface="Times New Roman" panose="02020603050405020304" pitchFamily="18" charset="0"/>
                          <a:cs typeface="Times New Roman" panose="02020603050405020304" pitchFamily="18" charset="0"/>
                        </a:rPr>
                        <a:t>makefile</a:t>
                      </a:r>
                      <a:r>
                        <a:rPr lang="en-US" sz="1800" b="0">
                          <a:latin typeface="宋体" panose="02010600030101010101" pitchFamily="2" charset="-122"/>
                          <a:ea typeface="宋体" panose="02010600030101010101" pitchFamily="2" charset="-122"/>
                          <a:cs typeface="宋体" panose="02010600030101010101" pitchFamily="2" charset="-122"/>
                        </a:rPr>
                        <a:t>或</a:t>
                      </a:r>
                      <a:r>
                        <a:rPr lang="en-US" sz="1800" b="0">
                          <a:latin typeface="Times New Roman" panose="02020603050405020304" pitchFamily="18" charset="0"/>
                          <a:cs typeface="Times New Roman" panose="02020603050405020304" pitchFamily="18" charset="0"/>
                        </a:rPr>
                        <a:t>Makefile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005">
                <a:tc>
                  <a:txBody>
                    <a:bodyPr/>
                    <a:p>
                      <a:pPr indent="0" algn="ctr">
                        <a:buNone/>
                      </a:pPr>
                      <a:r>
                        <a:rPr lang="en-US" sz="1800" b="0">
                          <a:latin typeface="Times New Roman" panose="02020603050405020304" pitchFamily="18" charset="0"/>
                          <a:cs typeface="Times New Roman" panose="02020603050405020304" pitchFamily="18" charset="0"/>
                        </a:rPr>
                        <a:t>-I dir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指定</a:t>
                      </a:r>
                      <a:r>
                        <a:rPr lang="en-US" sz="1800" b="0">
                          <a:latin typeface="Times New Roman" panose="02020603050405020304" pitchFamily="18" charset="0"/>
                          <a:cs typeface="Times New Roman" panose="02020603050405020304" pitchFamily="18" charset="0"/>
                        </a:rPr>
                        <a:t>Makefile</a:t>
                      </a:r>
                      <a:r>
                        <a:rPr lang="en-US" sz="1800" b="0">
                          <a:latin typeface="宋体" panose="02010600030101010101" pitchFamily="2" charset="-122"/>
                          <a:ea typeface="宋体" panose="02010600030101010101" pitchFamily="2" charset="-122"/>
                          <a:cs typeface="宋体" panose="02010600030101010101" pitchFamily="2" charset="-122"/>
                        </a:rPr>
                        <a:t>搜索目录,若指定多个，则按指定顺序搜索</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005">
                <a:tc>
                  <a:txBody>
                    <a:bodyPr/>
                    <a:p>
                      <a:pPr indent="0" algn="ctr">
                        <a:buNone/>
                      </a:pPr>
                      <a:r>
                        <a:rPr lang="en-US" sz="1800" b="0">
                          <a:latin typeface="Times New Roman" panose="02020603050405020304" pitchFamily="18" charset="0"/>
                          <a:cs typeface="Times New Roman" panose="02020603050405020304" pitchFamily="18" charset="0"/>
                        </a:rPr>
                        <a:t>-k</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在默认情况下</a:t>
                      </a:r>
                      <a:r>
                        <a:rPr lang="en-US" sz="1800" b="0">
                          <a:latin typeface="Times New Roman" panose="02020603050405020304" pitchFamily="18" charset="0"/>
                          <a:cs typeface="Times New Roman" panose="02020603050405020304" pitchFamily="18" charset="0"/>
                        </a:rPr>
                        <a:t>make</a:t>
                      </a:r>
                      <a:r>
                        <a:rPr lang="en-US" sz="1800" b="0">
                          <a:latin typeface="宋体" panose="02010600030101010101" pitchFamily="2" charset="-122"/>
                          <a:ea typeface="宋体" panose="02010600030101010101" pitchFamily="2" charset="-122"/>
                          <a:cs typeface="宋体" panose="02010600030101010101" pitchFamily="2" charset="-122"/>
                        </a:rPr>
                        <a:t>遇到错误将终止执行，</a:t>
                      </a:r>
                      <a:r>
                        <a:rPr lang="en-US" sz="1800" b="0">
                          <a:latin typeface="Times New Roman" panose="02020603050405020304" pitchFamily="18" charset="0"/>
                          <a:cs typeface="Times New Roman" panose="02020603050405020304" pitchFamily="18" charset="0"/>
                        </a:rPr>
                        <a:t>-k</a:t>
                      </a:r>
                      <a:r>
                        <a:rPr lang="en-US" sz="1800" b="0">
                          <a:latin typeface="宋体" panose="02010600030101010101" pitchFamily="2" charset="-122"/>
                          <a:ea typeface="宋体" panose="02010600030101010101" pitchFamily="2" charset="-122"/>
                          <a:cs typeface="宋体" panose="02010600030101010101" pitchFamily="2" charset="-122"/>
                        </a:rPr>
                        <a:t>可以让其在出现错误时尽量工作长一些，以便观察分析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005">
                <a:tc>
                  <a:txBody>
                    <a:bodyPr/>
                    <a:p>
                      <a:pPr indent="0" algn="ctr">
                        <a:buNone/>
                      </a:pPr>
                      <a:r>
                        <a:rPr lang="en-US" sz="1800" b="0">
                          <a:latin typeface="Times New Roman" panose="02020603050405020304" pitchFamily="18" charset="0"/>
                          <a:cs typeface="Times New Roman" panose="02020603050405020304" pitchFamily="18" charset="0"/>
                        </a:rPr>
                        <a:t>-n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模拟执行。让</a:t>
                      </a:r>
                      <a:r>
                        <a:rPr lang="en-US" sz="1800" b="0">
                          <a:latin typeface="Times New Roman" panose="02020603050405020304" pitchFamily="18" charset="0"/>
                          <a:cs typeface="Times New Roman" panose="02020603050405020304" pitchFamily="18" charset="0"/>
                        </a:rPr>
                        <a:t>make</a:t>
                      </a:r>
                      <a:r>
                        <a:rPr lang="en-US" sz="1800" b="0">
                          <a:latin typeface="宋体" panose="02010600030101010101" pitchFamily="2" charset="-122"/>
                          <a:ea typeface="宋体" panose="02010600030101010101" pitchFamily="2" charset="-122"/>
                          <a:cs typeface="宋体" panose="02010600030101010101" pitchFamily="2" charset="-122"/>
                        </a:rPr>
                        <a:t>在不真正编译的情况下执行，列出应执行的步骤</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005">
                <a:tc>
                  <a:txBody>
                    <a:bodyPr/>
                    <a:p>
                      <a:pPr indent="0" algn="ctr">
                        <a:buNone/>
                      </a:pPr>
                      <a:r>
                        <a:rPr lang="en-US" sz="1800" b="0">
                          <a:latin typeface="Times New Roman" panose="02020603050405020304" pitchFamily="18" charset="0"/>
                          <a:cs typeface="Times New Roman" panose="02020603050405020304" pitchFamily="18" charset="0"/>
                        </a:rPr>
                        <a:t>-s</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安静工作。默认情况下，每执行一条命令就要首先显示该命令。可通过在命令前加</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的办法屏蔽本行输出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12.6.2  Makefile文件</a:t>
            </a:r>
            <a:endParaRPr lang="zh-CN" altLang="en-US"/>
          </a:p>
        </p:txBody>
      </p:sp>
      <p:sp>
        <p:nvSpPr>
          <p:cNvPr id="3" name="内容占位符 2"/>
          <p:cNvSpPr>
            <a:spLocks noGrp="1"/>
          </p:cNvSpPr>
          <p:nvPr>
            <p:ph idx="1"/>
          </p:nvPr>
        </p:nvSpPr>
        <p:spPr>
          <a:xfrm>
            <a:off x="802005" y="2018030"/>
            <a:ext cx="8153400" cy="4114800"/>
          </a:xfrm>
        </p:spPr>
        <p:txBody>
          <a:bodyPr/>
          <a:p>
            <a:r>
              <a:rPr lang="zh-CN" altLang="en-US"/>
              <a:t>Makefile文件的内容描述了项目或软件中模块之间的相互依赖关系以及目标文件、可执行程序产生时要执行的命令等。</a:t>
            </a:r>
            <a:endParaRPr lang="zh-CN" altLang="en-US"/>
          </a:p>
          <a:p>
            <a:r>
              <a:rPr lang="zh-CN" altLang="en-US"/>
              <a:t>make在工作时，依据Makefile文件中的规定来生成目标或可执行文件，完成项目构建，并保证结果的正确性。</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1．Makefile文件的内容</a:t>
            </a:r>
            <a:endParaRPr lang="zh-CN" altLang="en-US"/>
          </a:p>
        </p:txBody>
      </p:sp>
      <p:sp>
        <p:nvSpPr>
          <p:cNvPr id="3" name="内容占位符 2"/>
          <p:cNvSpPr>
            <a:spLocks noGrp="1"/>
          </p:cNvSpPr>
          <p:nvPr>
            <p:ph idx="1"/>
          </p:nvPr>
        </p:nvSpPr>
        <p:spPr/>
        <p:txBody>
          <a:bodyPr/>
          <a:p>
            <a:endParaRPr lang="zh-CN" altLang="en-US"/>
          </a:p>
        </p:txBody>
      </p:sp>
      <p:graphicFrame>
        <p:nvGraphicFramePr>
          <p:cNvPr id="7" name="表格 6"/>
          <p:cNvGraphicFramePr/>
          <p:nvPr>
            <p:custDataLst>
              <p:tags r:id="rId1"/>
            </p:custDataLst>
          </p:nvPr>
        </p:nvGraphicFramePr>
        <p:xfrm>
          <a:off x="757555" y="2015490"/>
          <a:ext cx="7849235" cy="4118610"/>
        </p:xfrm>
        <a:graphic>
          <a:graphicData uri="http://schemas.openxmlformats.org/drawingml/2006/table">
            <a:tbl>
              <a:tblPr firstRow="1" bandRow="1">
                <a:tableStyleId>{5940675A-B579-460E-94D1-54222C63F5DA}</a:tableStyleId>
              </a:tblPr>
              <a:tblGrid>
                <a:gridCol w="1329690"/>
                <a:gridCol w="6519545"/>
              </a:tblGrid>
              <a:tr h="6864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类</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意</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64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显式规则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宋体" panose="02010600030101010101" pitchFamily="2" charset="-122"/>
                          <a:ea typeface="宋体" panose="02010600030101010101" pitchFamily="2" charset="-122"/>
                          <a:cs typeface="宋体" panose="02010600030101010101" pitchFamily="2" charset="-122"/>
                        </a:rPr>
                        <a:t>显式告诉</a:t>
                      </a:r>
                      <a:r>
                        <a:rPr lang="en-US" sz="1800" b="0">
                          <a:latin typeface="Times New Roman" panose="02020603050405020304" pitchFamily="18" charset="0"/>
                          <a:cs typeface="Times New Roman" panose="02020603050405020304" pitchFamily="18" charset="0"/>
                        </a:rPr>
                        <a:t>make</a:t>
                      </a:r>
                      <a:r>
                        <a:rPr lang="en-US" sz="1800" b="0">
                          <a:latin typeface="宋体" panose="02010600030101010101" pitchFamily="2" charset="-122"/>
                          <a:ea typeface="宋体" panose="02010600030101010101" pitchFamily="2" charset="-122"/>
                          <a:cs typeface="宋体" panose="02010600030101010101" pitchFamily="2" charset="-122"/>
                        </a:rPr>
                        <a:t>如何编译或构造一个目标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64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隐式规则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宋体" panose="02010600030101010101" pitchFamily="2" charset="-122"/>
                          <a:ea typeface="宋体" panose="02010600030101010101" pitchFamily="2" charset="-122"/>
                          <a:cs typeface="宋体" panose="02010600030101010101" pitchFamily="2" charset="-122"/>
                        </a:rPr>
                        <a:t>通过常规或隐式方法处理的规则。比如，由gcc编译</a:t>
                      </a:r>
                      <a:r>
                        <a:rPr lang="en-US" sz="1800" b="0">
                          <a:latin typeface="Times New Roman" panose="02020603050405020304" pitchFamily="18" charset="0"/>
                          <a:cs typeface="Times New Roman" panose="02020603050405020304" pitchFamily="18" charset="0"/>
                        </a:rPr>
                        <a:t>*.c</a:t>
                      </a:r>
                      <a:r>
                        <a:rPr lang="en-US" sz="1800" b="0">
                          <a:latin typeface="宋体" panose="02010600030101010101" pitchFamily="2" charset="-122"/>
                          <a:ea typeface="宋体" panose="02010600030101010101" pitchFamily="2" charset="-122"/>
                          <a:cs typeface="宋体" panose="02010600030101010101" pitchFamily="2" charset="-122"/>
                        </a:rPr>
                        <a:t>生成</a:t>
                      </a:r>
                      <a:r>
                        <a:rPr lang="en-US" sz="1800" b="0">
                          <a:latin typeface="Times New Roman" panose="02020603050405020304" pitchFamily="18" charset="0"/>
                          <a:cs typeface="Times New Roman" panose="02020603050405020304" pitchFamily="18" charset="0"/>
                        </a:rPr>
                        <a:t>*.o</a:t>
                      </a:r>
                      <a:r>
                        <a:rPr lang="en-US" sz="1800" b="0">
                          <a:latin typeface="宋体" panose="02010600030101010101" pitchFamily="2" charset="-122"/>
                          <a:ea typeface="宋体" panose="02010600030101010101" pitchFamily="2" charset="-122"/>
                          <a:cs typeface="宋体" panose="02010600030101010101" pitchFamily="2" charset="-122"/>
                        </a:rPr>
                        <a:t>，就可作为隐式规则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64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变量定义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宋体" panose="02010600030101010101" pitchFamily="2" charset="-122"/>
                          <a:ea typeface="宋体" panose="02010600030101010101" pitchFamily="2" charset="-122"/>
                          <a:cs typeface="宋体" panose="02010600030101010101" pitchFamily="2" charset="-122"/>
                        </a:rPr>
                        <a:t>在</a:t>
                      </a:r>
                      <a:r>
                        <a:rPr lang="en-US" sz="1800" b="0">
                          <a:latin typeface="Times New Roman" panose="02020603050405020304" pitchFamily="18" charset="0"/>
                          <a:cs typeface="Times New Roman" panose="02020603050405020304" pitchFamily="18" charset="0"/>
                        </a:rPr>
                        <a:t>Makefile</a:t>
                      </a:r>
                      <a:r>
                        <a:rPr lang="en-US" sz="1800" b="0">
                          <a:latin typeface="宋体" panose="02010600030101010101" pitchFamily="2" charset="-122"/>
                          <a:ea typeface="宋体" panose="02010600030101010101" pitchFamily="2" charset="-122"/>
                          <a:cs typeface="宋体" panose="02010600030101010101" pitchFamily="2" charset="-122"/>
                        </a:rPr>
                        <a:t>中可以像</a:t>
                      </a:r>
                      <a:r>
                        <a:rPr lang="en-US" sz="1800" b="0">
                          <a:latin typeface="Times New Roman" panose="02020603050405020304" pitchFamily="18" charset="0"/>
                          <a:cs typeface="Times New Roman" panose="02020603050405020304" pitchFamily="18" charset="0"/>
                        </a:rPr>
                        <a:t>shell</a:t>
                      </a:r>
                      <a:r>
                        <a:rPr lang="en-US" sz="1800" b="0">
                          <a:latin typeface="宋体" panose="02010600030101010101" pitchFamily="2" charset="-122"/>
                          <a:ea typeface="宋体" panose="02010600030101010101" pitchFamily="2" charset="-122"/>
                          <a:cs typeface="宋体" panose="02010600030101010101" pitchFamily="2" charset="-122"/>
                        </a:rPr>
                        <a:t>编程一样定义和使用变量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64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命令</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宋体" panose="02010600030101010101" pitchFamily="2" charset="-122"/>
                          <a:ea typeface="宋体" panose="02010600030101010101" pitchFamily="2" charset="-122"/>
                          <a:cs typeface="宋体" panose="02010600030101010101" pitchFamily="2" charset="-122"/>
                        </a:rPr>
                        <a:t>完成某任务所使用的命令，一般为</a:t>
                      </a:r>
                      <a:r>
                        <a:rPr lang="en-US" sz="1800" b="0">
                          <a:latin typeface="Times New Roman" panose="02020603050405020304" pitchFamily="18" charset="0"/>
                          <a:cs typeface="Times New Roman" panose="02020603050405020304" pitchFamily="18" charset="0"/>
                        </a:rPr>
                        <a:t>shell</a:t>
                      </a:r>
                      <a:r>
                        <a:rPr lang="en-US" sz="1800" b="0">
                          <a:latin typeface="宋体" panose="02010600030101010101" pitchFamily="2" charset="-122"/>
                          <a:ea typeface="宋体" panose="02010600030101010101" pitchFamily="2" charset="-122"/>
                          <a:cs typeface="宋体" panose="02010600030101010101" pitchFamily="2" charset="-122"/>
                        </a:rPr>
                        <a:t>命令，也包括条件判断和分支结构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64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注释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1800" b="0">
                          <a:latin typeface="宋体" panose="02010600030101010101" pitchFamily="2" charset="-122"/>
                          <a:ea typeface="宋体" panose="02010600030101010101" pitchFamily="2" charset="-122"/>
                          <a:cs typeface="宋体" panose="02010600030101010101" pitchFamily="2" charset="-122"/>
                        </a:rPr>
                        <a:t>#开始的部分，意义同</a:t>
                      </a:r>
                      <a:r>
                        <a:rPr lang="en-US" sz="1800" b="0">
                          <a:latin typeface="Times New Roman" panose="02020603050405020304" pitchFamily="18" charset="0"/>
                          <a:cs typeface="Times New Roman" panose="02020603050405020304" pitchFamily="18" charset="0"/>
                        </a:rPr>
                        <a:t>shell</a:t>
                      </a:r>
                      <a:r>
                        <a:rPr lang="en-US" sz="1800" b="0">
                          <a:latin typeface="宋体" panose="02010600030101010101" pitchFamily="2" charset="-122"/>
                          <a:ea typeface="宋体" panose="02010600030101010101" pitchFamily="2" charset="-122"/>
                          <a:cs typeface="宋体" panose="02010600030101010101" pitchFamily="2" charset="-122"/>
                        </a:rPr>
                        <a:t>编程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2．规则</a:t>
            </a:r>
            <a:endParaRPr lang="zh-CN" altLang="en-US"/>
          </a:p>
        </p:txBody>
      </p:sp>
      <p:sp>
        <p:nvSpPr>
          <p:cNvPr id="3" name="内容占位符 2"/>
          <p:cNvSpPr>
            <a:spLocks noGrp="1"/>
          </p:cNvSpPr>
          <p:nvPr>
            <p:ph idx="1"/>
          </p:nvPr>
        </p:nvSpPr>
        <p:spPr>
          <a:xfrm>
            <a:off x="626745" y="1842770"/>
            <a:ext cx="8328660" cy="4290060"/>
          </a:xfrm>
        </p:spPr>
        <p:txBody>
          <a:bodyPr/>
          <a:p>
            <a:pPr indent="0" eaLnBrk="1" latinLnBrk="0" hangingPunct="1">
              <a:spcBef>
                <a:spcPts val="0"/>
              </a:spcBef>
            </a:pPr>
            <a:r>
              <a:rPr lang="zh-CN" altLang="en-US" sz="2400"/>
              <a:t>规则由目标（targets）、依赖对象（prerequisites）以及根据依赖对象达成目标所应采取的方法或动作（recipes）组成。在Makefile中，一个规则定义必须从最左边开始，规则的第二及以后的行必须以&lt;tab&gt;键开始（或者说缩进一个制表符）目标的格式如下：</a:t>
            </a:r>
            <a:endParaRPr lang="zh-CN" altLang="en-US" sz="2400"/>
          </a:p>
          <a:p>
            <a:pPr lvl="1" indent="0" eaLnBrk="1" latinLnBrk="0" hangingPunct="1">
              <a:spcBef>
                <a:spcPts val="0"/>
              </a:spcBef>
            </a:pPr>
            <a:r>
              <a:rPr lang="zh-CN" altLang="en-US" sz="2100"/>
              <a:t>targets ：prerequisites</a:t>
            </a:r>
            <a:endParaRPr lang="zh-CN" altLang="en-US" sz="2100"/>
          </a:p>
          <a:p>
            <a:pPr lvl="1" indent="0" eaLnBrk="1" latinLnBrk="0" hangingPunct="1">
              <a:spcBef>
                <a:spcPts val="0"/>
              </a:spcBef>
            </a:pPr>
            <a:r>
              <a:rPr lang="zh-CN" altLang="en-US" sz="2100"/>
              <a:t>&lt;tab&gt;recipes</a:t>
            </a:r>
            <a:endParaRPr lang="zh-CN" altLang="en-US" sz="2100"/>
          </a:p>
          <a:p>
            <a:pPr indent="0" eaLnBrk="1" latinLnBrk="0" hangingPunct="1">
              <a:spcBef>
                <a:spcPts val="0"/>
              </a:spcBef>
            </a:pPr>
            <a:r>
              <a:rPr lang="zh-CN" altLang="en-US" sz="2400"/>
              <a:t>或</a:t>
            </a:r>
            <a:endParaRPr lang="zh-CN" altLang="en-US" sz="2400"/>
          </a:p>
          <a:p>
            <a:pPr lvl="1" indent="0" eaLnBrk="1" latinLnBrk="0" hangingPunct="1">
              <a:spcBef>
                <a:spcPts val="0"/>
              </a:spcBef>
            </a:pPr>
            <a:r>
              <a:rPr lang="zh-CN" altLang="en-US" sz="2100"/>
              <a:t>targets ：prerequisites；recipes</a:t>
            </a:r>
            <a:endParaRPr lang="zh-CN" altLang="en-US" sz="2100"/>
          </a:p>
          <a:p>
            <a:pPr lvl="1" indent="0" eaLnBrk="1" latinLnBrk="0" hangingPunct="1">
              <a:spcBef>
                <a:spcPts val="0"/>
              </a:spcBef>
            </a:pPr>
            <a:r>
              <a:rPr lang="zh-CN" altLang="en-US" sz="2100"/>
              <a:t>&lt;tab&gt;recipes</a:t>
            </a:r>
            <a:endParaRPr lang="zh-CN" altLang="en-US" sz="2100"/>
          </a:p>
          <a:p>
            <a:pPr indent="0" eaLnBrk="1" latinLnBrk="0" hangingPunct="1">
              <a:spcBef>
                <a:spcPts val="0"/>
              </a:spcBef>
            </a:pPr>
            <a:r>
              <a:rPr lang="zh-CN" altLang="en-US" sz="2400"/>
              <a:t>若一个命令以@开始，则在make的执行过程中不会被显示，否则执行前将首先显示该命令。</a:t>
            </a:r>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示例</a:t>
            </a:r>
            <a:endParaRPr lang="zh-CN" altLang="en-US"/>
          </a:p>
        </p:txBody>
      </p:sp>
      <p:sp>
        <p:nvSpPr>
          <p:cNvPr id="3" name="内容占位符 2"/>
          <p:cNvSpPr>
            <a:spLocks noGrp="1"/>
          </p:cNvSpPr>
          <p:nvPr>
            <p:ph idx="1"/>
          </p:nvPr>
        </p:nvSpPr>
        <p:spPr>
          <a:xfrm>
            <a:off x="802005" y="2018030"/>
            <a:ext cx="8153400" cy="4114800"/>
          </a:xfrm>
        </p:spPr>
        <p:txBody>
          <a:bodyPr/>
          <a:p>
            <a:r>
              <a:rPr lang="zh-CN" altLang="en-US"/>
              <a:t>由f1.c生成f1.o的规则可以简单地描述为：</a:t>
            </a:r>
            <a:endParaRPr lang="zh-CN" altLang="en-US"/>
          </a:p>
          <a:p>
            <a:r>
              <a:rPr lang="zh-CN" altLang="en-US"/>
              <a:t>f1.o: f1.c</a:t>
            </a:r>
            <a:endParaRPr lang="zh-CN" altLang="en-US"/>
          </a:p>
          <a:p>
            <a:r>
              <a:rPr lang="zh-CN" altLang="en-US"/>
              <a:t>&lt;tab&gt;gcc -c f1.c</a:t>
            </a:r>
            <a:endParaRPr lang="zh-CN" altLang="en-US"/>
          </a:p>
          <a:p>
            <a:r>
              <a:rPr lang="zh-CN" altLang="en-US"/>
              <a:t>这里的f1.o为目标，它依赖于f1.c，依赖方法为执行命令“gcc -c f1.c”。</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伪目标</a:t>
            </a:r>
            <a:endParaRPr lang="zh-CN" altLang="zh-CN"/>
          </a:p>
        </p:txBody>
      </p:sp>
      <p:sp>
        <p:nvSpPr>
          <p:cNvPr id="3" name="内容占位符 2"/>
          <p:cNvSpPr>
            <a:spLocks noGrp="1"/>
          </p:cNvSpPr>
          <p:nvPr>
            <p:ph idx="1"/>
          </p:nvPr>
        </p:nvSpPr>
        <p:spPr/>
        <p:txBody>
          <a:bodyPr/>
          <a:p>
            <a:r>
              <a:rPr lang="zh-CN" altLang="en-US" sz="2800"/>
              <a:t>有时为了完成整个工程、体现工程的局部，或考虑安装、卸载更广泛的用途，还可人为制造出一些具有特殊意义的规则，比如all（整个工程）、install（安装）、uninstall（卸载）、clean（清理）等目标，这些通常被称为伪目标（Phony Target）。</a:t>
            </a:r>
            <a:endParaRPr lang="zh-CN" altLang="en-US" sz="2800"/>
          </a:p>
          <a:p>
            <a:r>
              <a:rPr lang="zh-CN" altLang="en-US" sz="2800"/>
              <a:t>规则中的recipes是为达成目标所要执行的shell命令，可以参照shell编程的方法来处理。</a:t>
            </a:r>
            <a:endParaRPr lang="zh-CN" altLang="en-US"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．变量与通配符</a:t>
            </a:r>
            <a:endParaRPr lang="zh-CN" altLang="en-US"/>
          </a:p>
        </p:txBody>
      </p:sp>
      <p:sp>
        <p:nvSpPr>
          <p:cNvPr id="3" name="内容占位符 2"/>
          <p:cNvSpPr>
            <a:spLocks noGrp="1"/>
          </p:cNvSpPr>
          <p:nvPr>
            <p:ph idx="1"/>
          </p:nvPr>
        </p:nvSpPr>
        <p:spPr>
          <a:xfrm>
            <a:off x="714375" y="1874520"/>
            <a:ext cx="8241030" cy="4114800"/>
          </a:xfrm>
        </p:spPr>
        <p:txBody>
          <a:bodyPr/>
          <a:p>
            <a:r>
              <a:rPr lang="zh-CN" altLang="en-US" sz="2400"/>
              <a:t>Makefile中可以像shell一样使用变量，且比shell中有更大的灵活性，比如定义变量时，等号的两边可有空格等。定义变量的等号有“=”或“:=”两种形式。若已知：</a:t>
            </a:r>
            <a:endParaRPr lang="zh-CN" altLang="en-US" sz="2400"/>
          </a:p>
          <a:p>
            <a:r>
              <a:rPr lang="zh-CN" altLang="en-US" sz="2400"/>
              <a:t>var1 = a.c b.c c.c</a:t>
            </a:r>
            <a:r>
              <a:rPr lang="en-US" altLang="zh-CN" sz="2400"/>
              <a:t>		</a:t>
            </a:r>
            <a:r>
              <a:rPr lang="zh-CN" altLang="en-US" sz="2400"/>
              <a:t>则</a:t>
            </a:r>
            <a:endParaRPr lang="zh-CN" altLang="en-US" sz="2400"/>
          </a:p>
          <a:p>
            <a:r>
              <a:rPr lang="zh-CN" altLang="en-US" sz="2400"/>
              <a:t>var2 = $(var1:.c=.o)</a:t>
            </a:r>
            <a:r>
              <a:rPr lang="en-US" altLang="zh-CN" sz="2400"/>
              <a:t>	</a:t>
            </a:r>
            <a:r>
              <a:rPr lang="zh-CN" altLang="en-US" sz="2400"/>
              <a:t>定义了</a:t>
            </a:r>
            <a:endParaRPr lang="zh-CN" altLang="en-US" sz="2400"/>
          </a:p>
          <a:p>
            <a:r>
              <a:rPr lang="zh-CN" altLang="en-US" sz="2400"/>
              <a:t>var2 =a.o b.o c.o</a:t>
            </a:r>
            <a:endParaRPr lang="zh-CN" altLang="en-US" sz="2400"/>
          </a:p>
          <a:p>
            <a:r>
              <a:rPr lang="zh-CN" altLang="en-US" sz="2400"/>
              <a:t>而</a:t>
            </a:r>
            <a:endParaRPr lang="zh-CN" altLang="en-US" sz="2400"/>
          </a:p>
          <a:p>
            <a:r>
              <a:rPr lang="zh-CN" altLang="en-US" sz="2400"/>
              <a:t>var1 += d.c，重定义var1，其值为</a:t>
            </a:r>
            <a:endParaRPr lang="zh-CN" altLang="en-US" sz="2400"/>
          </a:p>
          <a:p>
            <a:r>
              <a:rPr lang="zh-CN" altLang="en-US" sz="2400"/>
              <a:t>var1 = a.c b.c c.c d.c</a:t>
            </a:r>
            <a:endParaRPr lang="zh-CN" altLang="en-US" sz="2400"/>
          </a:p>
          <a:p>
            <a:r>
              <a:rPr lang="zh-CN" altLang="en-US" sz="2400"/>
              <a:t>“:=”与“=”是有区别的，当使用“=”时，变量将做递归或扩展，而使用“:=”只进行简单替换。</a:t>
            </a:r>
            <a:endParaRPr lang="zh-CN"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通配符</a:t>
            </a:r>
            <a:endParaRPr lang="zh-CN" altLang="en-US"/>
          </a:p>
        </p:txBody>
      </p:sp>
      <p:sp>
        <p:nvSpPr>
          <p:cNvPr id="3" name="内容占位符 2"/>
          <p:cNvSpPr>
            <a:spLocks noGrp="1"/>
          </p:cNvSpPr>
          <p:nvPr>
            <p:ph idx="1"/>
          </p:nvPr>
        </p:nvSpPr>
        <p:spPr>
          <a:xfrm>
            <a:off x="699770" y="1857375"/>
            <a:ext cx="8255635" cy="4275455"/>
          </a:xfrm>
        </p:spPr>
        <p:txBody>
          <a:bodyPr/>
          <a:p>
            <a:r>
              <a:rPr lang="zh-CN" altLang="en-US"/>
              <a:t>Makefile文件中还可以使用通配符“%”，目的是定义或重定义模式规则。例如：</a:t>
            </a:r>
            <a:endParaRPr lang="zh-CN" altLang="en-US"/>
          </a:p>
          <a:p>
            <a:r>
              <a:rPr lang="zh-CN" altLang="en-US"/>
              <a:t>%.o：%.c</a:t>
            </a:r>
            <a:endParaRPr lang="zh-CN" altLang="en-US"/>
          </a:p>
          <a:p>
            <a:r>
              <a:rPr lang="zh-CN" altLang="en-US"/>
              <a:t>&lt;tab&gt;gcc </a:t>
            </a:r>
            <a:r>
              <a:rPr lang="en-US" altLang="zh-CN"/>
              <a:t>-</a:t>
            </a:r>
            <a:r>
              <a:rPr lang="zh-CN" altLang="en-US"/>
              <a:t>c $&lt;</a:t>
            </a:r>
            <a:endParaRPr lang="zh-CN" altLang="en-US"/>
          </a:p>
          <a:p>
            <a:r>
              <a:rPr lang="zh-CN" altLang="en-US"/>
              <a:t>定义一个规则：所有目标文件*.o依赖C语言源程序*.c，且生成方法为gcc -c $&lt;。</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p:txBody>
          <a:bodyPr vert="horz" wrap="square" lIns="91440" tIns="45720" rIns="91440" bIns="45720" anchor="b"/>
          <a:p>
            <a:r>
              <a:rPr lang="en-US" altLang="zh-CN" dirty="0"/>
              <a:t>4</a:t>
            </a:r>
            <a:r>
              <a:rPr lang="zh-CN" altLang="en-US" dirty="0"/>
              <a:t>．</a:t>
            </a:r>
            <a:r>
              <a:rPr lang="en-US" altLang="zh-CN" dirty="0"/>
              <a:t>Makefile</a:t>
            </a:r>
            <a:r>
              <a:rPr lang="zh-CN" altLang="en-US" dirty="0"/>
              <a:t>文件中的自动变量</a:t>
            </a:r>
            <a:endParaRPr lang="zh-CN" altLang="en-US" dirty="0"/>
          </a:p>
        </p:txBody>
      </p:sp>
      <p:sp>
        <p:nvSpPr>
          <p:cNvPr id="48130" name="内容占位符 2"/>
          <p:cNvSpPr>
            <a:spLocks noGrp="1"/>
          </p:cNvSpPr>
          <p:nvPr>
            <p:ph idx="1"/>
          </p:nvPr>
        </p:nvSpPr>
        <p:spPr>
          <a:xfrm>
            <a:off x="721995" y="2018030"/>
            <a:ext cx="8233410" cy="4114800"/>
          </a:xfrm>
        </p:spPr>
        <p:txBody>
          <a:bodyPr vert="horz" wrap="square" lIns="91440" tIns="45720" rIns="91440" bIns="45720" anchor="t"/>
          <a:p>
            <a:pPr marL="0" indent="0">
              <a:buNone/>
            </a:pPr>
            <a:endParaRPr lang="zh-CN" altLang="en-US" sz="1600" dirty="0"/>
          </a:p>
        </p:txBody>
      </p:sp>
      <p:graphicFrame>
        <p:nvGraphicFramePr>
          <p:cNvPr id="2" name="表格 1"/>
          <p:cNvGraphicFramePr/>
          <p:nvPr>
            <p:custDataLst>
              <p:tags r:id="rId1"/>
            </p:custDataLst>
          </p:nvPr>
        </p:nvGraphicFramePr>
        <p:xfrm>
          <a:off x="721995" y="1905000"/>
          <a:ext cx="7857490" cy="4312285"/>
        </p:xfrm>
        <a:graphic>
          <a:graphicData uri="http://schemas.openxmlformats.org/drawingml/2006/table">
            <a:tbl>
              <a:tblPr firstRow="1" bandRow="1">
                <a:tableStyleId>{5940675A-B579-460E-94D1-54222C63F5DA}</a:tableStyleId>
              </a:tblPr>
              <a:tblGrid>
                <a:gridCol w="966470"/>
                <a:gridCol w="6891020"/>
              </a:tblGrid>
              <a:tr h="528955">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符</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号</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意</a:t>
                      </a:r>
                      <a:r>
                        <a:rPr lang="en-US" sz="2000" b="0">
                          <a:latin typeface="Times New Roman" panose="02020603050405020304" pitchFamily="18" charset="0"/>
                          <a:cs typeface="Times New Roman" panose="02020603050405020304" pitchFamily="18" charset="0"/>
                        </a:rPr>
                        <a:t>    </a:t>
                      </a:r>
                      <a:r>
                        <a:rPr lang="en-US" sz="2000" b="0">
                          <a:latin typeface="宋体" panose="02010600030101010101" pitchFamily="2" charset="-122"/>
                          <a:ea typeface="宋体" panose="02010600030101010101" pitchFamily="2" charset="-122"/>
                          <a:cs typeface="宋体" panose="02010600030101010101" pitchFamily="2" charset="-122"/>
                        </a:rPr>
                        <a:t>义</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955">
                <a:tc>
                  <a:txBody>
                    <a:bodyPr/>
                    <a:p>
                      <a:pPr indent="0" algn="ctr">
                        <a:buNone/>
                      </a:pPr>
                      <a:r>
                        <a:rPr lang="en-US" sz="2000" b="0">
                          <a:latin typeface="Times New Roman" panose="02020603050405020304" pitchFamily="18" charset="0"/>
                          <a:cs typeface="Times New Roman" panose="02020603050405020304" pitchFamily="18" charset="0"/>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目标名</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lgn="ctr">
                        <a:buNone/>
                      </a:pPr>
                      <a:r>
                        <a:rPr lang="en-US" sz="2000" b="0">
                          <a:latin typeface="Times New Roman" panose="02020603050405020304" pitchFamily="18" charset="0"/>
                          <a:cs typeface="Times New Roman" panose="02020603050405020304" pitchFamily="18" charset="0"/>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隐式规则中的词干（</a:t>
                      </a:r>
                      <a:r>
                        <a:rPr lang="en-US" sz="2000" b="0">
                          <a:latin typeface="Times New Roman" panose="02020603050405020304" pitchFamily="18" charset="0"/>
                          <a:cs typeface="Times New Roman" panose="02020603050405020304" pitchFamily="18" charset="0"/>
                        </a:rPr>
                        <a:t>stem</a:t>
                      </a:r>
                      <a:r>
                        <a:rPr lang="en-US" sz="2000" b="0">
                          <a:latin typeface="宋体" panose="02010600030101010101" pitchFamily="2" charset="-122"/>
                          <a:ea typeface="宋体" panose="02010600030101010101" pitchFamily="2" charset="-122"/>
                          <a:cs typeface="宋体" panose="02010600030101010101" pitchFamily="2" charset="-122"/>
                        </a:rPr>
                        <a:t>）；静态规则中的</a:t>
                      </a: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；显式规则中的删除了后缀的目标名（若无后缀，则为空）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955">
                <a:tc>
                  <a:txBody>
                    <a:bodyPr/>
                    <a:p>
                      <a:pPr indent="0" algn="ctr">
                        <a:buNone/>
                      </a:pPr>
                      <a:r>
                        <a:rPr lang="en-US" sz="2000" b="0">
                          <a:latin typeface="Times New Roman" panose="02020603050405020304" pitchFamily="18" charset="0"/>
                          <a:cs typeface="Times New Roman" panose="02020603050405020304" pitchFamily="18" charset="0"/>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当目标是库文件时，目标内的成员名。例如，目标</a:t>
                      </a:r>
                      <a:r>
                        <a:rPr lang="en-US" sz="2000" b="0">
                          <a:latin typeface="Times New Roman" panose="02020603050405020304" pitchFamily="18" charset="0"/>
                          <a:cs typeface="Times New Roman" panose="02020603050405020304" pitchFamily="18" charset="0"/>
                        </a:rPr>
                        <a:t>x.a</a:t>
                      </a:r>
                      <a:r>
                        <a:rPr lang="en-US" sz="2000" b="0">
                          <a:latin typeface="宋体" panose="02010600030101010101" pitchFamily="2" charset="-122"/>
                          <a:ea typeface="宋体" panose="02010600030101010101" pitchFamily="2" charset="-122"/>
                          <a:cs typeface="宋体" panose="02010600030101010101" pitchFamily="2" charset="-122"/>
                        </a:rPr>
                        <a:t>（</a:t>
                      </a:r>
                      <a:r>
                        <a:rPr lang="en-US" sz="2000" b="0">
                          <a:latin typeface="Times New Roman" panose="02020603050405020304" pitchFamily="18" charset="0"/>
                          <a:cs typeface="Times New Roman" panose="02020603050405020304" pitchFamily="18" charset="0"/>
                        </a:rPr>
                        <a:t>y.o</a:t>
                      </a:r>
                      <a:r>
                        <a:rPr lang="en-US" sz="2000" b="0">
                          <a:latin typeface="宋体" panose="02010600030101010101" pitchFamily="2" charset="-122"/>
                          <a:ea typeface="宋体" panose="02010600030101010101" pitchFamily="2" charset="-122"/>
                          <a:cs typeface="宋体" panose="02010600030101010101" pitchFamily="2" charset="-122"/>
                        </a:rPr>
                        <a:t>）的目标名为</a:t>
                      </a:r>
                      <a:r>
                        <a:rPr lang="en-US" sz="2000" b="0">
                          <a:latin typeface="Times New Roman" panose="02020603050405020304" pitchFamily="18" charset="0"/>
                          <a:cs typeface="Times New Roman" panose="02020603050405020304" pitchFamily="18" charset="0"/>
                        </a:rPr>
                        <a:t>x.a</a:t>
                      </a:r>
                      <a:r>
                        <a:rPr lang="en-US" sz="2000" b="0">
                          <a:latin typeface="宋体" panose="02010600030101010101" pitchFamily="2" charset="-122"/>
                          <a:ea typeface="宋体" panose="02010600030101010101" pitchFamily="2" charset="-122"/>
                          <a:cs typeface="宋体" panose="02010600030101010101" pitchFamily="2" charset="-122"/>
                        </a:rPr>
                        <a:t>，成员名为</a:t>
                      </a:r>
                      <a:r>
                        <a:rPr lang="en-US" sz="2000" b="0">
                          <a:latin typeface="Times New Roman" panose="02020603050405020304" pitchFamily="18" charset="0"/>
                          <a:cs typeface="Times New Roman" panose="02020603050405020304" pitchFamily="18" charset="0"/>
                        </a:rPr>
                        <a:t>y.o</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955">
                <a:tc>
                  <a:txBody>
                    <a:bodyPr/>
                    <a:p>
                      <a:pPr indent="0" algn="ctr">
                        <a:buNone/>
                      </a:pPr>
                      <a:r>
                        <a:rPr lang="en-US" sz="2000" b="0">
                          <a:latin typeface="Times New Roman" panose="02020603050405020304" pitchFamily="18" charset="0"/>
                          <a:cs typeface="Times New Roman" panose="02020603050405020304" pitchFamily="18" charset="0"/>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由空格分隔的所有依赖对象（去除重复者）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955">
                <a:tc>
                  <a:txBody>
                    <a:bodyPr/>
                    <a:p>
                      <a:pPr indent="0" algn="ctr">
                        <a:buNone/>
                      </a:pPr>
                      <a:r>
                        <a:rPr lang="en-US" sz="2000" b="0">
                          <a:latin typeface="Times New Roman" panose="02020603050405020304" pitchFamily="18" charset="0"/>
                          <a:cs typeface="Times New Roman" panose="02020603050405020304" pitchFamily="18" charset="0"/>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由空格分隔的所有依赖对象（包含重复者）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955">
                <a:tc>
                  <a:txBody>
                    <a:bodyPr/>
                    <a:p>
                      <a:pPr indent="0" algn="ctr">
                        <a:buNone/>
                      </a:pPr>
                      <a:r>
                        <a:rPr lang="en-US" sz="2000" b="0">
                          <a:latin typeface="Times New Roman" panose="02020603050405020304" pitchFamily="18" charset="0"/>
                          <a:cs typeface="Times New Roman" panose="02020603050405020304" pitchFamily="18" charset="0"/>
                        </a:rPr>
                        <a: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依赖对象中被更新者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955">
                <a:tc>
                  <a:txBody>
                    <a:bodyPr/>
                    <a:p>
                      <a:pPr indent="0" algn="ctr">
                        <a:buNone/>
                      </a:pPr>
                      <a:r>
                        <a:rPr lang="en-US" sz="2000" b="0">
                          <a:latin typeface="Times New Roman" panose="02020603050405020304" pitchFamily="18" charset="0"/>
                          <a:cs typeface="Times New Roman" panose="02020603050405020304" pitchFamily="18" charset="0"/>
                        </a:rPr>
                        <a:t>$&lt;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宋体" panose="02010600030101010101" pitchFamily="2" charset="-122"/>
                          <a:ea typeface="宋体" panose="02010600030101010101" pitchFamily="2" charset="-122"/>
                          <a:cs typeface="宋体" panose="02010600030101010101" pitchFamily="2" charset="-122"/>
                        </a:rPr>
                        <a:t>当前规则中的第一个依赖对象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69" name="标题 1"/>
          <p:cNvSpPr>
            <a:spLocks noGrp="1"/>
          </p:cNvSpPr>
          <p:nvPr>
            <p:ph type="title"/>
          </p:nvPr>
        </p:nvSpPr>
        <p:spPr/>
        <p:txBody>
          <a:bodyPr vert="horz" wrap="square" lIns="91440" tIns="45720" rIns="91440" bIns="45720" anchor="b"/>
          <a:p>
            <a:r>
              <a:rPr lang="en-US" altLang="zh-CN" dirty="0"/>
              <a:t>12.1.2  </a:t>
            </a:r>
            <a:r>
              <a:rPr lang="zh-CN" altLang="zh-CN" dirty="0"/>
              <a:t>参数及说明</a:t>
            </a:r>
            <a:endParaRPr lang="zh-CN" altLang="en-US" dirty="0"/>
          </a:p>
        </p:txBody>
      </p:sp>
      <p:graphicFrame>
        <p:nvGraphicFramePr>
          <p:cNvPr id="2" name="内容占位符 1"/>
          <p:cNvGraphicFramePr>
            <a:graphicFrameLocks noGrp="1"/>
          </p:cNvGraphicFramePr>
          <p:nvPr>
            <p:ph idx="4294967295"/>
            <p:custDataLst>
              <p:tags r:id="rId1"/>
            </p:custDataLst>
          </p:nvPr>
        </p:nvGraphicFramePr>
        <p:xfrm>
          <a:off x="755650" y="1773873"/>
          <a:ext cx="8280400" cy="4252926"/>
        </p:xfrm>
        <a:graphic>
          <a:graphicData uri="http://schemas.openxmlformats.org/drawingml/2006/table">
            <a:tbl>
              <a:tblPr firstRow="1" firstCol="1" bandRow="1"/>
              <a:tblGrid>
                <a:gridCol w="1491964"/>
                <a:gridCol w="6788436"/>
              </a:tblGrid>
              <a:tr h="274320">
                <a:tc>
                  <a:txBody>
                    <a:bodyPr/>
                    <a:lstStyle/>
                    <a:p>
                      <a:pPr algn="ctr">
                        <a:lnSpc>
                          <a:spcPts val="1400"/>
                        </a:lnSpc>
                        <a:spcAft>
                          <a:spcPts val="0"/>
                        </a:spcAft>
                      </a:pPr>
                      <a:r>
                        <a:rPr lang="en-US" sz="1600" kern="100" dirty="0">
                          <a:effectLst/>
                          <a:latin typeface="Times New Roman" panose="02020603050405020304"/>
                          <a:ea typeface="宋体" panose="02010600030101010101" pitchFamily="2" charset="-122"/>
                        </a:rPr>
                        <a:t>-c</a:t>
                      </a:r>
                      <a:endParaRPr lang="en-US" sz="1600" kern="100" dirty="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Times New Roman" panose="02020603050405020304"/>
                          <a:ea typeface="宋体" panose="02010600030101010101" pitchFamily="2" charset="-122"/>
                        </a:rPr>
                        <a:t>编译后仅输出</a:t>
                      </a:r>
                      <a:r>
                        <a:rPr lang="en-US" sz="1600" kern="100">
                          <a:effectLst/>
                          <a:latin typeface="Times New Roman" panose="02020603050405020304"/>
                          <a:ea typeface="宋体" panose="02010600030101010101" pitchFamily="2" charset="-122"/>
                        </a:rPr>
                        <a:t>*.o</a:t>
                      </a:r>
                      <a:r>
                        <a:rPr lang="zh-CN" sz="1600" kern="100">
                          <a:effectLst/>
                          <a:latin typeface="Times New Roman" panose="02020603050405020304"/>
                          <a:ea typeface="宋体" panose="02010600030101010101" pitchFamily="2" charset="-122"/>
                        </a:rPr>
                        <a:t>类型的目标文件，而不链接生成可执行程序</a:t>
                      </a:r>
                      <a:endParaRPr lang="zh-CN"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-S</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dirty="0">
                          <a:effectLst/>
                          <a:latin typeface="Times New Roman" panose="02020603050405020304"/>
                          <a:ea typeface="宋体" panose="02010600030101010101" pitchFamily="2" charset="-122"/>
                        </a:rPr>
                        <a:t>编译后仅生成汇编语言文件</a:t>
                      </a:r>
                      <a:r>
                        <a:rPr lang="en-US" sz="1600" kern="100" dirty="0">
                          <a:effectLst/>
                          <a:latin typeface="Times New Roman" panose="02020603050405020304"/>
                          <a:ea typeface="宋体" panose="02010600030101010101" pitchFamily="2" charset="-122"/>
                        </a:rPr>
                        <a:t>*.s</a:t>
                      </a:r>
                      <a:r>
                        <a:rPr lang="zh-CN" sz="1600" kern="100" dirty="0">
                          <a:effectLst/>
                          <a:latin typeface="Times New Roman" panose="02020603050405020304"/>
                          <a:ea typeface="宋体" panose="02010600030101010101" pitchFamily="2" charset="-122"/>
                        </a:rPr>
                        <a:t>，但不生成目标文件和可执行代码</a:t>
                      </a:r>
                      <a:endParaRPr lang="zh-CN" sz="1600" kern="100" dirty="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641">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-s</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dirty="0">
                          <a:effectLst/>
                          <a:latin typeface="Times New Roman" panose="02020603050405020304"/>
                          <a:ea typeface="宋体" panose="02010600030101010101" pitchFamily="2" charset="-122"/>
                        </a:rPr>
                        <a:t>生成可执行文件时，删除符号表和重定位</a:t>
                      </a:r>
                      <a:r>
                        <a:rPr lang="zh-CN" sz="1600" kern="100" dirty="0" smtClean="0">
                          <a:effectLst/>
                          <a:latin typeface="Times New Roman" panose="02020603050405020304"/>
                          <a:ea typeface="宋体" panose="02010600030101010101" pitchFamily="2" charset="-122"/>
                        </a:rPr>
                        <a:t>信息</a:t>
                      </a:r>
                      <a:endParaRPr lang="zh-CN" sz="1600" kern="100" dirty="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-E</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dirty="0">
                          <a:effectLst/>
                          <a:latin typeface="Times New Roman" panose="02020603050405020304"/>
                          <a:ea typeface="宋体" panose="02010600030101010101" pitchFamily="2" charset="-122"/>
                        </a:rPr>
                        <a:t>在预处理过程后结束，不进行编译和链接，也不生成可执行代码</a:t>
                      </a:r>
                      <a:endParaRPr lang="zh-CN" sz="1600" kern="100" dirty="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-g</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Times New Roman" panose="02020603050405020304"/>
                          <a:ea typeface="宋体" panose="02010600030101010101" pitchFamily="2" charset="-122"/>
                        </a:rPr>
                        <a:t>在可执行文件中加入调试信息，便于程序的调试</a:t>
                      </a:r>
                      <a:endParaRPr lang="zh-CN"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-Idir</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dirty="0">
                          <a:effectLst/>
                          <a:latin typeface="Times New Roman" panose="02020603050405020304"/>
                          <a:ea typeface="宋体" panose="02010600030101010101" pitchFamily="2" charset="-122"/>
                        </a:rPr>
                        <a:t>将目录</a:t>
                      </a:r>
                      <a:r>
                        <a:rPr lang="en-US" sz="1600" kern="100" dirty="0" err="1">
                          <a:effectLst/>
                          <a:latin typeface="Times New Roman" panose="02020603050405020304"/>
                          <a:ea typeface="宋体" panose="02010600030101010101" pitchFamily="2" charset="-122"/>
                        </a:rPr>
                        <a:t>dir</a:t>
                      </a:r>
                      <a:r>
                        <a:rPr lang="zh-CN" sz="1600" kern="100" dirty="0">
                          <a:effectLst/>
                          <a:latin typeface="Times New Roman" panose="02020603050405020304"/>
                          <a:ea typeface="宋体" panose="02010600030101010101" pitchFamily="2" charset="-122"/>
                        </a:rPr>
                        <a:t>添加到头文件搜索范围</a:t>
                      </a:r>
                      <a:endParaRPr lang="zh-CN" sz="1600" kern="100" dirty="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-lname</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Times New Roman" panose="02020603050405020304"/>
                          <a:ea typeface="宋体" panose="02010600030101010101" pitchFamily="2" charset="-122"/>
                        </a:rPr>
                        <a:t>链接时搜索库</a:t>
                      </a:r>
                      <a:r>
                        <a:rPr lang="en-US" sz="1600" kern="100">
                          <a:effectLst/>
                          <a:latin typeface="Times New Roman" panose="02020603050405020304"/>
                          <a:ea typeface="宋体" panose="02010600030101010101" pitchFamily="2" charset="-122"/>
                        </a:rPr>
                        <a:t>libname.a</a:t>
                      </a:r>
                      <a:endParaRPr lang="zh-CN"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-Ldir</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Times New Roman" panose="02020603050405020304"/>
                          <a:ea typeface="宋体" panose="02010600030101010101" pitchFamily="2" charset="-122"/>
                        </a:rPr>
                        <a:t>将目录</a:t>
                      </a:r>
                      <a:r>
                        <a:rPr lang="en-US" sz="1600" kern="100">
                          <a:effectLst/>
                          <a:latin typeface="Times New Roman" panose="02020603050405020304"/>
                          <a:ea typeface="宋体" panose="02010600030101010101" pitchFamily="2" charset="-122"/>
                        </a:rPr>
                        <a:t>dir</a:t>
                      </a:r>
                      <a:r>
                        <a:rPr lang="zh-CN" sz="1600" kern="100">
                          <a:effectLst/>
                          <a:latin typeface="Times New Roman" panose="02020603050405020304"/>
                          <a:ea typeface="宋体" panose="02010600030101010101" pitchFamily="2" charset="-122"/>
                        </a:rPr>
                        <a:t>添加到库文件搜索范围</a:t>
                      </a:r>
                      <a:endParaRPr lang="zh-CN"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-o outfile</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Times New Roman" panose="02020603050405020304"/>
                          <a:ea typeface="宋体" panose="02010600030101010101" pitchFamily="2" charset="-122"/>
                        </a:rPr>
                        <a:t>指定输出文件名，若不指定则采用默认方式</a:t>
                      </a:r>
                      <a:endParaRPr lang="zh-CN"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dirty="0">
                          <a:effectLst/>
                          <a:latin typeface="Times New Roman" panose="02020603050405020304"/>
                          <a:ea typeface="宋体" panose="02010600030101010101" pitchFamily="2" charset="-122"/>
                        </a:rPr>
                        <a:t>-static</a:t>
                      </a:r>
                      <a:endParaRPr lang="en-US" sz="1600" kern="100" dirty="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Times New Roman" panose="02020603050405020304"/>
                          <a:ea typeface="宋体" panose="02010600030101010101" pitchFamily="2" charset="-122"/>
                        </a:rPr>
                        <a:t>禁止使用共享库（动态链接库）</a:t>
                      </a:r>
                      <a:endParaRPr lang="zh-CN"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-shared</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Times New Roman" panose="02020603050405020304"/>
                          <a:ea typeface="宋体" panose="02010600030101010101" pitchFamily="2" charset="-122"/>
                        </a:rPr>
                        <a:t>生成共享库</a:t>
                      </a:r>
                      <a:endParaRPr lang="zh-CN"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-rdynamic</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Times New Roman" panose="02020603050405020304"/>
                          <a:ea typeface="宋体" panose="02010600030101010101" pitchFamily="2" charset="-122"/>
                        </a:rPr>
                        <a:t>链接时使用共享库</a:t>
                      </a:r>
                      <a:endParaRPr lang="zh-CN"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-Dname[=val]</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Times New Roman" panose="02020603050405020304"/>
                          <a:ea typeface="宋体" panose="02010600030101010101" pitchFamily="2" charset="-122"/>
                        </a:rPr>
                        <a:t>宏定义变量</a:t>
                      </a:r>
                      <a:r>
                        <a:rPr lang="en-US" sz="1600" kern="100">
                          <a:effectLst/>
                          <a:latin typeface="Times New Roman" panose="02020603050405020304"/>
                          <a:ea typeface="宋体" panose="02010600030101010101" pitchFamily="2" charset="-122"/>
                        </a:rPr>
                        <a:t>name[=val]</a:t>
                      </a:r>
                      <a:endParaRPr lang="zh-CN"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-Uname</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a:effectLst/>
                          <a:latin typeface="Times New Roman" panose="02020603050405020304"/>
                          <a:ea typeface="宋体" panose="02010600030101010101" pitchFamily="2" charset="-122"/>
                        </a:rPr>
                        <a:t>取消宏定义变量</a:t>
                      </a:r>
                      <a:r>
                        <a:rPr lang="en-US" sz="1600" kern="100">
                          <a:effectLst/>
                          <a:latin typeface="Times New Roman" panose="02020603050405020304"/>
                          <a:ea typeface="宋体" panose="02010600030101010101" pitchFamily="2" charset="-122"/>
                        </a:rPr>
                        <a:t>name</a:t>
                      </a:r>
                      <a:endParaRPr lang="zh-CN"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05">
                <a:tc>
                  <a:txBody>
                    <a:bodyPr/>
                    <a:lstStyle/>
                    <a:p>
                      <a:pPr algn="ctr">
                        <a:lnSpc>
                          <a:spcPts val="1400"/>
                        </a:lnSpc>
                        <a:spcAft>
                          <a:spcPts val="0"/>
                        </a:spcAft>
                      </a:pPr>
                      <a:r>
                        <a:rPr lang="en-US" sz="1600" kern="100">
                          <a:effectLst/>
                          <a:latin typeface="Times New Roman" panose="02020603050405020304"/>
                          <a:ea typeface="宋体" panose="02010600030101010101" pitchFamily="2" charset="-122"/>
                        </a:rPr>
                        <a:t>-fpic/-fPIC</a:t>
                      </a:r>
                      <a:endParaRPr lang="en-US" sz="16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ct val="100000"/>
                        </a:lnSpc>
                        <a:spcAft>
                          <a:spcPts val="0"/>
                        </a:spcAft>
                      </a:pPr>
                      <a:r>
                        <a:rPr lang="zh-CN" sz="1600" kern="100" dirty="0">
                          <a:effectLst/>
                          <a:latin typeface="Times New Roman" panose="02020603050405020304"/>
                          <a:ea typeface="宋体" panose="02010600030101010101" pitchFamily="2" charset="-122"/>
                        </a:rPr>
                        <a:t>生成位置独立的</a:t>
                      </a:r>
                      <a:r>
                        <a:rPr lang="zh-CN" sz="1600" kern="100" dirty="0" smtClean="0">
                          <a:effectLst/>
                          <a:latin typeface="Times New Roman" panose="02020603050405020304"/>
                          <a:ea typeface="宋体" panose="02010600030101010101" pitchFamily="2" charset="-122"/>
                        </a:rPr>
                        <a:t>代码</a:t>
                      </a:r>
                      <a:r>
                        <a:rPr lang="zh-CN" altLang="en-US" sz="1600" kern="100" dirty="0" smtClean="0">
                          <a:effectLst/>
                          <a:latin typeface="Times New Roman" panose="02020603050405020304"/>
                          <a:ea typeface="宋体" panose="02010600030101010101" pitchFamily="2" charset="-122"/>
                        </a:rPr>
                        <a:t>，用于</a:t>
                      </a:r>
                      <a:r>
                        <a:rPr lang="zh-CN" sz="1600" kern="100" dirty="0" smtClean="0">
                          <a:effectLst/>
                          <a:latin typeface="Times New Roman" panose="02020603050405020304"/>
                          <a:ea typeface="宋体" panose="02010600030101010101" pitchFamily="2" charset="-122"/>
                        </a:rPr>
                        <a:t>构造</a:t>
                      </a:r>
                      <a:r>
                        <a:rPr lang="zh-CN" sz="1600" kern="100" dirty="0">
                          <a:effectLst/>
                          <a:latin typeface="Times New Roman" panose="02020603050405020304"/>
                          <a:ea typeface="宋体" panose="02010600030101010101" pitchFamily="2" charset="-122"/>
                        </a:rPr>
                        <a:t>共享</a:t>
                      </a:r>
                      <a:r>
                        <a:rPr lang="zh-CN" sz="1600" kern="100" dirty="0" smtClean="0">
                          <a:effectLst/>
                          <a:latin typeface="Times New Roman" panose="02020603050405020304"/>
                          <a:ea typeface="宋体" panose="02010600030101010101" pitchFamily="2" charset="-122"/>
                        </a:rPr>
                        <a:t>库 </a:t>
                      </a:r>
                      <a:endParaRPr lang="zh-CN" sz="1600" kern="100" dirty="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12.6.3  Makefile示例</a:t>
            </a:r>
            <a:endParaRPr lang="zh-CN" altLang="en-US"/>
          </a:p>
        </p:txBody>
      </p:sp>
      <p:sp>
        <p:nvSpPr>
          <p:cNvPr id="3" name="内容占位符 2"/>
          <p:cNvSpPr>
            <a:spLocks noGrp="1"/>
          </p:cNvSpPr>
          <p:nvPr>
            <p:ph idx="1"/>
          </p:nvPr>
        </p:nvSpPr>
        <p:spPr/>
        <p:txBody>
          <a:bodyPr/>
          <a:p>
            <a:r>
              <a:rPr lang="zh-CN" altLang="en-US"/>
              <a:t>1．多模块项目编译Makefile示例</a:t>
            </a:r>
            <a:endParaRPr lang="zh-CN" altLang="en-US"/>
          </a:p>
          <a:p>
            <a:r>
              <a:rPr lang="zh-CN" altLang="en-US"/>
              <a:t>2．多模块项目共享库构造与使用Makefile示例</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1．多模块项目编译Makefile示例</a:t>
            </a:r>
            <a:endParaRPr lang="zh-CN" altLang="en-US" sz="4000"/>
          </a:p>
        </p:txBody>
      </p:sp>
      <p:sp>
        <p:nvSpPr>
          <p:cNvPr id="3" name="内容占位符 2"/>
          <p:cNvSpPr>
            <a:spLocks noGrp="1"/>
          </p:cNvSpPr>
          <p:nvPr>
            <p:ph idx="1"/>
          </p:nvPr>
        </p:nvSpPr>
        <p:spPr>
          <a:xfrm>
            <a:off x="802005" y="2018030"/>
            <a:ext cx="8153400" cy="4114800"/>
          </a:xfrm>
        </p:spPr>
        <p:txBody>
          <a:bodyPr/>
          <a:p>
            <a:r>
              <a:rPr lang="zh-CN" altLang="en-US" sz="2400"/>
              <a:t>在12.1.3中的多模块工程中有三个模块，分别是f1.c，f2.c和f3.c，它们之间的关系如图12-1所示。按照gcc的工作过程，对模块的编译和链接过程如下所述。</a:t>
            </a:r>
            <a:endParaRPr lang="zh-CN" altLang="en-US" sz="2400"/>
          </a:p>
          <a:p>
            <a:r>
              <a:rPr lang="zh-CN" altLang="en-US" sz="2400"/>
              <a:t>（1）编译各源文件生成目标代码：</a:t>
            </a:r>
            <a:endParaRPr lang="zh-CN" altLang="en-US" sz="2400"/>
          </a:p>
          <a:p>
            <a:pPr lvl="1"/>
            <a:r>
              <a:rPr lang="zh-CN" altLang="en-US" sz="2100"/>
              <a:t>gcc -c f1.c</a:t>
            </a:r>
            <a:endParaRPr lang="zh-CN" altLang="en-US" sz="2100"/>
          </a:p>
          <a:p>
            <a:pPr lvl="1"/>
            <a:r>
              <a:rPr lang="zh-CN" altLang="en-US" sz="2100"/>
              <a:t>gcc -c f2.c</a:t>
            </a:r>
            <a:endParaRPr lang="zh-CN" altLang="en-US" sz="2100"/>
          </a:p>
          <a:p>
            <a:pPr lvl="1"/>
            <a:r>
              <a:rPr lang="zh-CN" altLang="en-US" sz="2100"/>
              <a:t>gcc -c f3.c</a:t>
            </a:r>
            <a:endParaRPr lang="zh-CN" altLang="en-US" sz="2100"/>
          </a:p>
          <a:p>
            <a:r>
              <a:rPr lang="zh-CN" altLang="en-US" sz="2400"/>
              <a:t>（2）生成可执行程序：</a:t>
            </a:r>
            <a:endParaRPr lang="zh-CN" altLang="en-US" sz="2400"/>
          </a:p>
          <a:p>
            <a:pPr lvl="1"/>
            <a:r>
              <a:rPr lang="zh-CN" altLang="en-US" sz="2100"/>
              <a:t>gcc -o f f1.o f2.o f3.o</a:t>
            </a:r>
            <a:endParaRPr lang="zh-CN" altLang="en-US" sz="2100"/>
          </a:p>
        </p:txBody>
      </p:sp>
      <p:pic>
        <p:nvPicPr>
          <p:cNvPr id="4" name="图片 3" descr="11-1"/>
          <p:cNvPicPr>
            <a:picLocks noChangeAspect="1"/>
          </p:cNvPicPr>
          <p:nvPr/>
        </p:nvPicPr>
        <p:blipFill>
          <a:blip r:embed="rId1"/>
          <a:stretch>
            <a:fillRect/>
          </a:stretch>
        </p:blipFill>
        <p:spPr>
          <a:xfrm>
            <a:off x="4872990" y="3863975"/>
            <a:ext cx="3818890" cy="2013585"/>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（3）Makefile文件</a:t>
            </a:r>
            <a:endParaRPr lang="zh-CN" altLang="en-US"/>
          </a:p>
        </p:txBody>
      </p:sp>
      <p:sp>
        <p:nvSpPr>
          <p:cNvPr id="3" name="内容占位符 2"/>
          <p:cNvSpPr>
            <a:spLocks noGrp="1"/>
          </p:cNvSpPr>
          <p:nvPr>
            <p:ph idx="1"/>
          </p:nvPr>
        </p:nvSpPr>
        <p:spPr>
          <a:xfrm>
            <a:off x="553720" y="2135505"/>
            <a:ext cx="8401685" cy="3997325"/>
          </a:xfrm>
        </p:spPr>
        <p:txBody>
          <a:bodyPr/>
          <a:p>
            <a:r>
              <a:rPr lang="zh-CN" altLang="en-US" sz="2400"/>
              <a:t>f: f1.o f2.o f3.o 	#f依赖f1.o，f2.o和f3.o，其生成过程：</a:t>
            </a:r>
            <a:endParaRPr lang="zh-CN" altLang="en-US" sz="2400"/>
          </a:p>
          <a:p>
            <a:r>
              <a:rPr lang="zh-CN" altLang="en-US" sz="2400"/>
              <a:t>	gcc -o f f1.o f2.o f3.o</a:t>
            </a:r>
            <a:endParaRPr lang="zh-CN" altLang="en-US" sz="2400"/>
          </a:p>
          <a:p>
            <a:r>
              <a:rPr lang="zh-CN" altLang="en-US" sz="2400"/>
              <a:t>f1.o: f1.c 		#f1.o依赖于f1.c，生成过程为：</a:t>
            </a:r>
            <a:endParaRPr lang="zh-CN" altLang="en-US" sz="2400"/>
          </a:p>
          <a:p>
            <a:r>
              <a:rPr lang="zh-CN" altLang="en-US" sz="2400"/>
              <a:t>	gcc -c f1.c</a:t>
            </a:r>
            <a:endParaRPr lang="zh-CN" altLang="en-US" sz="2400"/>
          </a:p>
          <a:p>
            <a:r>
              <a:rPr lang="zh-CN" altLang="en-US" sz="2400"/>
              <a:t>f2.o: f2.c 		#f2.o依赖于f2.c，生成过程为：</a:t>
            </a:r>
            <a:endParaRPr lang="zh-CN" altLang="en-US" sz="2400"/>
          </a:p>
          <a:p>
            <a:r>
              <a:rPr lang="zh-CN" altLang="en-US" sz="2400"/>
              <a:t>	gcc -c f2.c</a:t>
            </a:r>
            <a:endParaRPr lang="zh-CN" altLang="en-US" sz="2400"/>
          </a:p>
          <a:p>
            <a:r>
              <a:rPr lang="zh-CN" altLang="en-US" sz="2400"/>
              <a:t>f3.o: f3.c 		#f3.o依赖于f3.c，生成过程为：</a:t>
            </a:r>
            <a:endParaRPr lang="zh-CN" altLang="en-US" sz="2400"/>
          </a:p>
          <a:p>
            <a:r>
              <a:rPr lang="zh-CN" altLang="en-US" sz="2400"/>
              <a:t>	gcc -c f3.c</a:t>
            </a:r>
            <a:endParaRPr lang="zh-CN"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Makefile文件的使用</a:t>
            </a:r>
            <a:endParaRPr lang="zh-CN" altLang="en-US"/>
          </a:p>
        </p:txBody>
      </p:sp>
      <p:sp>
        <p:nvSpPr>
          <p:cNvPr id="3" name="内容占位符 2"/>
          <p:cNvSpPr>
            <a:spLocks noGrp="1"/>
          </p:cNvSpPr>
          <p:nvPr>
            <p:ph idx="1"/>
          </p:nvPr>
        </p:nvSpPr>
        <p:spPr/>
        <p:txBody>
          <a:bodyPr/>
          <a:p>
            <a:r>
              <a:rPr lang="zh-CN" altLang="en-US" sz="2400"/>
              <a:t>这里有个提示，因为make工作时，当不指定目标时，默认为第一个规则，因此，在这个Makefile中，将总目标f写在了最前面。</a:t>
            </a:r>
            <a:endParaRPr lang="zh-CN" altLang="en-US" sz="2400"/>
          </a:p>
          <a:p>
            <a:r>
              <a:rPr lang="zh-CN" altLang="en-US" sz="2400"/>
              <a:t>有了Makefile文件，可以使用make命令对此项目进行编译，编译方法为：</a:t>
            </a:r>
            <a:endParaRPr lang="zh-CN" altLang="en-US" sz="2400"/>
          </a:p>
          <a:p>
            <a:pPr lvl="1"/>
            <a:r>
              <a:rPr lang="zh-CN" altLang="en-US" sz="2100"/>
              <a:t>$ make		#编译第一个目标。或</a:t>
            </a:r>
            <a:endParaRPr lang="zh-CN" altLang="en-US" sz="2100"/>
          </a:p>
          <a:p>
            <a:pPr lvl="1"/>
            <a:r>
              <a:rPr lang="zh-CN" altLang="en-US" sz="2100"/>
              <a:t>$ make f</a:t>
            </a:r>
            <a:endParaRPr lang="zh-CN" altLang="en-US" sz="2100"/>
          </a:p>
          <a:p>
            <a:r>
              <a:rPr lang="zh-CN" altLang="en-US" sz="2400"/>
              <a:t>若要编译单个项目，例如f1.o，可以使用以下方法：</a:t>
            </a:r>
            <a:endParaRPr lang="zh-CN" altLang="en-US" sz="2400"/>
          </a:p>
          <a:p>
            <a:pPr lvl="1"/>
            <a:r>
              <a:rPr lang="zh-CN" altLang="en-US" sz="2100"/>
              <a:t>$ make f1.o</a:t>
            </a:r>
            <a:endParaRPr lang="zh-CN" altLang="en-US" sz="21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dirty="0">
                <a:sym typeface="+mn-ea"/>
              </a:rPr>
              <a:t>改进后的</a:t>
            </a:r>
            <a:r>
              <a:rPr lang="en-US" altLang="zh-CN" sz="4000" dirty="0">
                <a:sym typeface="+mn-ea"/>
              </a:rPr>
              <a:t>Makefile</a:t>
            </a:r>
            <a:r>
              <a:rPr lang="zh-CN" altLang="en-US" sz="4000" dirty="0">
                <a:sym typeface="+mn-ea"/>
              </a:rPr>
              <a:t>（</a:t>
            </a:r>
            <a:r>
              <a:rPr lang="en-US" altLang="zh-CN" sz="4000" dirty="0">
                <a:sym typeface="+mn-ea"/>
              </a:rPr>
              <a:t>makefile_1</a:t>
            </a:r>
            <a:r>
              <a:rPr lang="zh-CN" altLang="en-US" sz="4000" dirty="0">
                <a:sym typeface="+mn-ea"/>
              </a:rPr>
              <a:t>）</a:t>
            </a:r>
            <a:endParaRPr lang="zh-CN" altLang="en-US" sz="4000"/>
          </a:p>
        </p:txBody>
      </p:sp>
      <p:sp>
        <p:nvSpPr>
          <p:cNvPr id="3" name="内容占位符 2"/>
          <p:cNvSpPr>
            <a:spLocks noGrp="1"/>
          </p:cNvSpPr>
          <p:nvPr>
            <p:ph idx="1"/>
          </p:nvPr>
        </p:nvSpPr>
        <p:spPr>
          <a:xfrm>
            <a:off x="889635" y="1802765"/>
            <a:ext cx="8065770" cy="4114800"/>
          </a:xfrm>
        </p:spPr>
        <p:txBody>
          <a:bodyPr/>
          <a:p>
            <a:r>
              <a:rPr lang="zh-CN" altLang="en-US" sz="1800"/>
              <a:t>all: f 		#make all to build f</a:t>
            </a:r>
            <a:endParaRPr lang="zh-CN" altLang="en-US" sz="1800"/>
          </a:p>
          <a:p>
            <a:r>
              <a:rPr lang="zh-CN" altLang="en-US" sz="1800"/>
              <a:t>f: f1.o f2.o f3.o</a:t>
            </a:r>
            <a:endParaRPr lang="zh-CN" altLang="en-US" sz="1800"/>
          </a:p>
          <a:p>
            <a:r>
              <a:rPr lang="zh-CN" altLang="en-US" sz="1800"/>
              <a:t>	gcc -o f f1.o f2.o f3.o</a:t>
            </a:r>
            <a:endParaRPr lang="zh-CN" altLang="en-US" sz="1800"/>
          </a:p>
          <a:p>
            <a:r>
              <a:rPr lang="zh-CN" altLang="en-US" sz="1800"/>
              <a:t>f1.o: f1.c</a:t>
            </a:r>
            <a:endParaRPr lang="zh-CN" altLang="en-US" sz="1800"/>
          </a:p>
          <a:p>
            <a:r>
              <a:rPr lang="zh-CN" altLang="en-US" sz="1800"/>
              <a:t>	gcc -c f1.c</a:t>
            </a:r>
            <a:endParaRPr lang="zh-CN" altLang="en-US" sz="1800"/>
          </a:p>
          <a:p>
            <a:r>
              <a:rPr lang="zh-CN" altLang="en-US" sz="1800"/>
              <a:t>f2.o: f2.c</a:t>
            </a:r>
            <a:endParaRPr lang="zh-CN" altLang="en-US" sz="1800"/>
          </a:p>
          <a:p>
            <a:r>
              <a:rPr lang="zh-CN" altLang="en-US" sz="1800"/>
              <a:t>	gcc -c f2.c</a:t>
            </a:r>
            <a:endParaRPr lang="zh-CN" altLang="en-US" sz="1800"/>
          </a:p>
          <a:p>
            <a:r>
              <a:rPr lang="zh-CN" altLang="en-US" sz="1800"/>
              <a:t>f3.o: f3.c</a:t>
            </a:r>
            <a:endParaRPr lang="zh-CN" altLang="en-US" sz="1800"/>
          </a:p>
          <a:p>
            <a:r>
              <a:rPr lang="zh-CN" altLang="en-US" sz="1800"/>
              <a:t>	gcc -c f3.c</a:t>
            </a:r>
            <a:endParaRPr lang="zh-CN" altLang="en-US" sz="1800"/>
          </a:p>
          <a:p>
            <a:r>
              <a:rPr lang="zh-CN" altLang="en-US" sz="1800"/>
              <a:t>clean: 		#clean all my object file f?.o</a:t>
            </a:r>
            <a:endParaRPr lang="zh-CN" altLang="en-US" sz="1800"/>
          </a:p>
          <a:p>
            <a:r>
              <a:rPr lang="zh-CN" altLang="en-US" sz="1800"/>
              <a:t>	rm -f f?.o f &amp;&gt;/dev/null</a:t>
            </a:r>
            <a:endParaRPr lang="zh-CN" altLang="en-US" sz="1800"/>
          </a:p>
          <a:p>
            <a:r>
              <a:rPr lang="zh-CN" altLang="en-US" sz="1800"/>
              <a:t>install: all 	#make all and install f to /usr/bin with permission 755</a:t>
            </a:r>
            <a:endParaRPr lang="zh-CN" altLang="en-US" sz="1800"/>
          </a:p>
          <a:p>
            <a:r>
              <a:rPr lang="zh-CN" altLang="en-US" sz="1800"/>
              <a:t>	install -m 755 f /usr/bin</a:t>
            </a:r>
            <a:endParaRPr lang="zh-CN" altLang="en-US" sz="1800"/>
          </a:p>
          <a:p>
            <a:r>
              <a:rPr lang="zh-CN" altLang="en-US" sz="1800"/>
              <a:t>uninstall:</a:t>
            </a:r>
            <a:endParaRPr lang="zh-CN" altLang="en-US" sz="1800"/>
          </a:p>
          <a:p>
            <a:r>
              <a:rPr lang="zh-CN" altLang="en-US" sz="1800"/>
              <a:t>	rm -f /usr/bin/f</a:t>
            </a:r>
            <a:endParaRPr lang="zh-CN" altLang="en-US"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43915" y="214630"/>
            <a:ext cx="8100060" cy="1286510"/>
          </a:xfrm>
        </p:spPr>
        <p:txBody>
          <a:bodyPr/>
          <a:p>
            <a:r>
              <a:rPr lang="zh-CN" altLang="en-US" sz="4000" dirty="0">
                <a:sym typeface="+mn-ea"/>
              </a:rPr>
              <a:t>引入统配符的</a:t>
            </a:r>
            <a:r>
              <a:rPr lang="en-US" altLang="zh-CN" sz="4000" dirty="0">
                <a:sym typeface="+mn-ea"/>
              </a:rPr>
              <a:t>Makefile(makefile_2)</a:t>
            </a:r>
            <a:endParaRPr lang="zh-CN" altLang="en-US" sz="4000"/>
          </a:p>
        </p:txBody>
      </p:sp>
      <p:sp>
        <p:nvSpPr>
          <p:cNvPr id="3" name="内容占位符 2"/>
          <p:cNvSpPr>
            <a:spLocks noGrp="1"/>
          </p:cNvSpPr>
          <p:nvPr>
            <p:ph idx="1"/>
          </p:nvPr>
        </p:nvSpPr>
        <p:spPr>
          <a:xfrm>
            <a:off x="668020" y="1857375"/>
            <a:ext cx="8287385" cy="4275455"/>
          </a:xfrm>
        </p:spPr>
        <p:txBody>
          <a:bodyPr/>
          <a:p>
            <a:r>
              <a:rPr lang="zh-CN" altLang="en-US" sz="2000"/>
              <a:t>all: f 	#make all to build f</a:t>
            </a:r>
            <a:endParaRPr lang="zh-CN" altLang="en-US" sz="2000"/>
          </a:p>
          <a:p>
            <a:r>
              <a:rPr lang="zh-CN" altLang="en-US" sz="2000"/>
              <a:t>f: f1.o f2.o f3.o</a:t>
            </a:r>
            <a:endParaRPr lang="zh-CN" altLang="en-US" sz="2000"/>
          </a:p>
          <a:p>
            <a:r>
              <a:rPr lang="zh-CN" altLang="en-US" sz="2000"/>
              <a:t>	gcc -o f f1.o f2.o f3.o</a:t>
            </a:r>
            <a:endParaRPr lang="zh-CN" altLang="en-US" sz="2000"/>
          </a:p>
          <a:p>
            <a:r>
              <a:rPr lang="zh-CN" altLang="en-US" sz="2000"/>
              <a:t>%.o: %.c</a:t>
            </a:r>
            <a:endParaRPr lang="zh-CN" altLang="en-US" sz="2000"/>
          </a:p>
          <a:p>
            <a:r>
              <a:rPr lang="zh-CN" altLang="en-US" sz="2000"/>
              <a:t>	gcc -c $&lt;</a:t>
            </a:r>
            <a:endParaRPr lang="zh-CN" altLang="en-US" sz="2000"/>
          </a:p>
          <a:p>
            <a:r>
              <a:rPr lang="zh-CN" altLang="en-US" sz="2000"/>
              <a:t>clean: 	#clean all my object file f?.o</a:t>
            </a:r>
            <a:endParaRPr lang="zh-CN" altLang="en-US" sz="2000"/>
          </a:p>
          <a:p>
            <a:r>
              <a:rPr lang="zh-CN" altLang="en-US" sz="2000"/>
              <a:t>	rm -f f?.o f &amp;&gt;/dev/null</a:t>
            </a:r>
            <a:endParaRPr lang="zh-CN" altLang="en-US" sz="2000"/>
          </a:p>
          <a:p>
            <a:r>
              <a:rPr lang="zh-CN" altLang="en-US" sz="2000"/>
              <a:t>install: all 	#make all </a:t>
            </a:r>
            <a:r>
              <a:rPr lang="en-US" altLang="zh-CN" sz="2000"/>
              <a:t>&amp;</a:t>
            </a:r>
            <a:r>
              <a:rPr lang="zh-CN" altLang="en-US" sz="2000"/>
              <a:t> install f to /usr/local/bin with perm 755</a:t>
            </a:r>
            <a:endParaRPr lang="zh-CN" altLang="en-US" sz="2000"/>
          </a:p>
          <a:p>
            <a:r>
              <a:rPr lang="zh-CN" altLang="en-US" sz="2000"/>
              <a:t>	install --mode=755 f  /usr/local/bin</a:t>
            </a:r>
            <a:endParaRPr lang="zh-CN" altLang="en-US" sz="2000"/>
          </a:p>
          <a:p>
            <a:r>
              <a:rPr lang="zh-CN" altLang="en-US" sz="2000"/>
              <a:t>uninstall:</a:t>
            </a:r>
            <a:endParaRPr lang="zh-CN" altLang="en-US" sz="2000"/>
          </a:p>
          <a:p>
            <a:r>
              <a:rPr lang="zh-CN" altLang="en-US" sz="2000"/>
              <a:t>	rm -f /usr/local/bin/f</a:t>
            </a:r>
            <a:endParaRPr lang="zh-CN" altLang="en-US"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Makefile_2</a:t>
            </a:r>
            <a:r>
              <a:rPr lang="zh-CN" altLang="en-US" dirty="0">
                <a:sym typeface="+mn-ea"/>
              </a:rPr>
              <a:t>的使用</a:t>
            </a:r>
            <a:endParaRPr lang="zh-CN" altLang="en-US"/>
          </a:p>
        </p:txBody>
      </p:sp>
      <p:sp>
        <p:nvSpPr>
          <p:cNvPr id="3" name="内容占位符 2"/>
          <p:cNvSpPr>
            <a:spLocks noGrp="1"/>
          </p:cNvSpPr>
          <p:nvPr>
            <p:ph idx="1"/>
          </p:nvPr>
        </p:nvSpPr>
        <p:spPr>
          <a:xfrm>
            <a:off x="655955" y="2018030"/>
            <a:ext cx="8299450" cy="4114800"/>
          </a:xfrm>
        </p:spPr>
        <p:txBody>
          <a:bodyPr/>
          <a:p>
            <a:r>
              <a:rPr lang="zh-CN" altLang="en-US" sz="2400"/>
              <a:t>使用</a:t>
            </a:r>
            <a:r>
              <a:rPr lang="en-US" altLang="zh-CN" sz="2400" dirty="0">
                <a:sym typeface="+mn-ea"/>
              </a:rPr>
              <a:t>Makefile_2</a:t>
            </a:r>
            <a:r>
              <a:rPr lang="zh-CN" altLang="en-US" sz="2400"/>
              <a:t>，编译整个工程的做法是：</a:t>
            </a:r>
            <a:endParaRPr lang="zh-CN" altLang="en-US" sz="2400"/>
          </a:p>
          <a:p>
            <a:pPr lvl="1"/>
            <a:r>
              <a:rPr lang="zh-CN" altLang="en-US" sz="2100"/>
              <a:t>$ make -f makefile_2 			#或</a:t>
            </a:r>
            <a:endParaRPr lang="zh-CN" altLang="en-US" sz="2100"/>
          </a:p>
          <a:p>
            <a:pPr lvl="1"/>
            <a:r>
              <a:rPr lang="zh-CN" altLang="en-US" sz="2100"/>
              <a:t>$ make f  -f makefile_2 </a:t>
            </a:r>
            <a:r>
              <a:rPr lang="en-US" altLang="zh-CN" sz="2100"/>
              <a:t>			#</a:t>
            </a:r>
            <a:r>
              <a:rPr lang="zh-CN" altLang="en-US" sz="2100"/>
              <a:t>或</a:t>
            </a:r>
            <a:endParaRPr lang="zh-CN" altLang="en-US" sz="2100"/>
          </a:p>
          <a:p>
            <a:pPr lvl="1"/>
            <a:r>
              <a:rPr lang="zh-CN" altLang="en-US" sz="2100">
                <a:sym typeface="+mn-ea"/>
              </a:rPr>
              <a:t>$ make </a:t>
            </a:r>
            <a:r>
              <a:rPr lang="en-US" altLang="zh-CN" sz="2100">
                <a:sym typeface="+mn-ea"/>
              </a:rPr>
              <a:t>all</a:t>
            </a:r>
            <a:r>
              <a:rPr lang="zh-CN" altLang="en-US" sz="2100">
                <a:sym typeface="+mn-ea"/>
              </a:rPr>
              <a:t>  -f makefile_2 </a:t>
            </a:r>
            <a:r>
              <a:rPr lang="en-US" altLang="zh-CN" sz="2100">
                <a:sym typeface="+mn-ea"/>
              </a:rPr>
              <a:t>		#</a:t>
            </a:r>
            <a:r>
              <a:rPr lang="zh-CN" altLang="en-US" sz="2100">
                <a:sym typeface="+mn-ea"/>
              </a:rPr>
              <a:t>或</a:t>
            </a:r>
            <a:endParaRPr lang="zh-CN" altLang="en-US" sz="2100"/>
          </a:p>
          <a:p>
            <a:r>
              <a:rPr lang="zh-CN" altLang="en-US" sz="2400"/>
              <a:t>若要编译单个项目，例如f1.o，可以使用以下方法：</a:t>
            </a:r>
            <a:endParaRPr lang="zh-CN" altLang="en-US" sz="2400"/>
          </a:p>
          <a:p>
            <a:pPr lvl="1"/>
            <a:r>
              <a:rPr lang="zh-CN" altLang="en-US" sz="2100"/>
              <a:t>$ make f1.o  -f makefile_2</a:t>
            </a:r>
            <a:endParaRPr lang="zh-CN" altLang="en-US" sz="2100"/>
          </a:p>
          <a:p>
            <a:r>
              <a:rPr lang="zh-CN" altLang="en-US" sz="2400"/>
              <a:t>编译并安装的命令是</a:t>
            </a:r>
            <a:endParaRPr lang="zh-CN" altLang="en-US" sz="2400"/>
          </a:p>
          <a:p>
            <a:pPr lvl="1"/>
            <a:r>
              <a:rPr lang="zh-CN" altLang="en-US" sz="2100"/>
              <a:t>$ make install -f makefile_2</a:t>
            </a:r>
            <a:endParaRPr lang="zh-CN" altLang="en-US" sz="2100"/>
          </a:p>
          <a:p>
            <a:r>
              <a:rPr lang="zh-CN" altLang="en-US" sz="2400"/>
              <a:t>卸载的命令是</a:t>
            </a:r>
            <a:endParaRPr lang="zh-CN" altLang="en-US" sz="2400"/>
          </a:p>
          <a:p>
            <a:pPr lvl="1"/>
            <a:r>
              <a:rPr lang="zh-CN" altLang="en-US" sz="2100"/>
              <a:t>$ make uninstall -f makefile_2</a:t>
            </a:r>
            <a:endParaRPr lang="zh-CN" altLang="en-US" sz="21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隐式规则</a:t>
            </a:r>
            <a:endParaRPr lang="zh-CN" altLang="en-US"/>
          </a:p>
        </p:txBody>
      </p:sp>
      <p:sp>
        <p:nvSpPr>
          <p:cNvPr id="3" name="内容占位符 2"/>
          <p:cNvSpPr>
            <a:spLocks noGrp="1"/>
          </p:cNvSpPr>
          <p:nvPr>
            <p:ph idx="1"/>
          </p:nvPr>
        </p:nvSpPr>
        <p:spPr>
          <a:xfrm>
            <a:off x="1151255" y="2018030"/>
            <a:ext cx="7804150" cy="4114800"/>
          </a:xfrm>
        </p:spPr>
        <p:txBody>
          <a:bodyPr/>
          <a:p>
            <a:r>
              <a:rPr lang="zh-CN" altLang="en-US" sz="2800"/>
              <a:t>由于由*.c生成*.o的方法常识性的，或是标准办法，因此关于.c生成.o的规则可以作为隐式规则，不出现在Makefile中。</a:t>
            </a:r>
            <a:endParaRPr lang="zh-CN" altLang="en-US" sz="2800"/>
          </a:p>
          <a:p>
            <a:r>
              <a:rPr lang="zh-CN" altLang="en-US" sz="2800"/>
              <a:t>基于此，在Makefile、Makefile_1和Makefile_2中，可以不出现这样的规则，读者不妨删除或注释掉这些规则试一试。</a:t>
            </a:r>
            <a:endParaRPr lang="zh-CN" altLang="en-US" sz="2800"/>
          </a:p>
          <a:p>
            <a:r>
              <a:rPr lang="zh-CN" altLang="en-US" sz="2800"/>
              <a:t>关于</a:t>
            </a:r>
            <a:r>
              <a:rPr lang="zh-CN" altLang="en-US" sz="2800">
                <a:sym typeface="+mn-ea"/>
              </a:rPr>
              <a:t>隐式</a:t>
            </a:r>
            <a:r>
              <a:rPr lang="zh-CN" altLang="en-US" sz="2800"/>
              <a:t>规则还有更多的内容，不再介绍。</a:t>
            </a:r>
            <a:endParaRPr lang="zh-CN" altLang="en-US" sz="2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60755" y="214630"/>
            <a:ext cx="7983220" cy="1461770"/>
          </a:xfrm>
        </p:spPr>
        <p:txBody>
          <a:bodyPr/>
          <a:p>
            <a:r>
              <a:rPr lang="zh-CN" altLang="en-US"/>
              <a:t>2．多模块项目共享库构造与使用Makefile示例：</a:t>
            </a:r>
            <a:r>
              <a:rPr lang="zh-CN" altLang="en-US">
                <a:sym typeface="+mn-ea"/>
              </a:rPr>
              <a:t>makefile.somk</a:t>
            </a:r>
            <a:endParaRPr lang="zh-CN" altLang="en-US"/>
          </a:p>
        </p:txBody>
      </p:sp>
      <p:sp>
        <p:nvSpPr>
          <p:cNvPr id="3" name="内容占位符 2"/>
          <p:cNvSpPr>
            <a:spLocks noGrp="1"/>
          </p:cNvSpPr>
          <p:nvPr>
            <p:ph idx="1"/>
          </p:nvPr>
        </p:nvSpPr>
        <p:spPr>
          <a:xfrm>
            <a:off x="787400" y="1945005"/>
            <a:ext cx="8168005" cy="4187825"/>
          </a:xfrm>
        </p:spPr>
        <p:txBody>
          <a:bodyPr/>
          <a:p>
            <a:r>
              <a:rPr lang="zh-CN" altLang="en-US" sz="2400"/>
              <a:t>设文件名为makefile.somk，其内容如下：</a:t>
            </a:r>
            <a:endParaRPr lang="zh-CN" altLang="en-US" sz="2400"/>
          </a:p>
          <a:p>
            <a:r>
              <a:rPr lang="zh-CN" altLang="en-US" sz="2400"/>
              <a:t>libmydl.so : f1.o f2.o 	#定义共享库生成规则</a:t>
            </a:r>
            <a:endParaRPr lang="zh-CN" altLang="en-US" sz="2400"/>
          </a:p>
          <a:p>
            <a:r>
              <a:rPr lang="zh-CN" altLang="en-US" sz="2400"/>
              <a:t>	gcc -shared -o $@ f1.o f2.o -ldl 	#共享库生成</a:t>
            </a:r>
            <a:endParaRPr lang="zh-CN" altLang="en-US" sz="2400"/>
          </a:p>
          <a:p>
            <a:r>
              <a:rPr lang="zh-CN" altLang="en-US" sz="2400"/>
              <a:t>%.o : %.c 			#定义目标文件生成规则</a:t>
            </a:r>
            <a:endParaRPr lang="zh-CN" altLang="en-US" sz="2400"/>
          </a:p>
          <a:p>
            <a:r>
              <a:rPr lang="zh-CN" altLang="en-US" sz="2400"/>
              <a:t>	gcc -fpic -c $&lt; 	#目标文件生成（使用了-fpic）</a:t>
            </a:r>
            <a:endParaRPr lang="zh-CN" altLang="en-US" sz="2400"/>
          </a:p>
          <a:p>
            <a:endParaRPr lang="zh-CN" altLang="en-US" sz="2400"/>
          </a:p>
          <a:p>
            <a:r>
              <a:rPr lang="zh-CN" altLang="en-US" sz="2400"/>
              <a:t>据此，构造共享库libmydl可以使用以下命令来完成：</a:t>
            </a:r>
            <a:endParaRPr lang="zh-CN" altLang="en-US" sz="2400"/>
          </a:p>
          <a:p>
            <a:r>
              <a:rPr lang="zh-CN" altLang="en-US" sz="2400"/>
              <a:t>make libmydl.so -f makefile.somk</a:t>
            </a:r>
            <a:endParaRPr lang="zh-CN" altLang="en-U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title"/>
          </p:nvPr>
        </p:nvSpPr>
        <p:spPr/>
        <p:txBody>
          <a:bodyPr vert="horz" wrap="square" lIns="91440" tIns="45720" rIns="91440" bIns="45720" anchor="b"/>
          <a:p>
            <a:r>
              <a:rPr lang="en-US" altLang="zh-CN" dirty="0"/>
              <a:t>makefile.somk1</a:t>
            </a:r>
            <a:endParaRPr lang="en-US" altLang="zh-CN" dirty="0"/>
          </a:p>
        </p:txBody>
      </p:sp>
      <p:sp>
        <p:nvSpPr>
          <p:cNvPr id="58370" name="内容占位符 2"/>
          <p:cNvSpPr>
            <a:spLocks noGrp="1"/>
          </p:cNvSpPr>
          <p:nvPr>
            <p:ph idx="1"/>
          </p:nvPr>
        </p:nvSpPr>
        <p:spPr>
          <a:xfrm>
            <a:off x="834390" y="1916430"/>
            <a:ext cx="7193915" cy="4608195"/>
          </a:xfrm>
        </p:spPr>
        <p:txBody>
          <a:bodyPr vert="horz" wrap="square" lIns="91440" tIns="45720" rIns="91440" bIns="45720" anchor="t"/>
          <a:p>
            <a:pPr marL="0" indent="0">
              <a:buNone/>
            </a:pPr>
            <a:r>
              <a:rPr sz="2000" dirty="0"/>
              <a:t>mydl=libmydl.so 	#定义目标名</a:t>
            </a:r>
            <a:endParaRPr sz="2000" dirty="0"/>
          </a:p>
          <a:p>
            <a:pPr marL="0" indent="0">
              <a:buNone/>
            </a:pPr>
            <a:r>
              <a:rPr sz="2000" dirty="0"/>
              <a:t>dst=/usr/lib/$(mydl) 	#定义安装位置</a:t>
            </a:r>
            <a:endParaRPr sz="2000" dirty="0"/>
          </a:p>
          <a:p>
            <a:pPr marL="0" indent="0">
              <a:buNone/>
            </a:pPr>
            <a:r>
              <a:rPr sz="2000" dirty="0"/>
              <a:t>SRC=f1.c f2.c 		#定义源文件</a:t>
            </a:r>
            <a:endParaRPr sz="2000" dirty="0"/>
          </a:p>
          <a:p>
            <a:pPr marL="0" indent="0">
              <a:buNone/>
            </a:pPr>
            <a:r>
              <a:rPr sz="2000" dirty="0"/>
              <a:t>OBJ=$(SRC:.c=.o) 	#定义目标文件</a:t>
            </a:r>
            <a:endParaRPr sz="2000" dirty="0"/>
          </a:p>
          <a:p>
            <a:pPr marL="0" indent="0">
              <a:buNone/>
            </a:pPr>
            <a:r>
              <a:rPr sz="2000" dirty="0"/>
              <a:t>all : $(mydl) 		#定义all目标（只编译，不安装）</a:t>
            </a:r>
            <a:endParaRPr sz="2000" dirty="0"/>
          </a:p>
          <a:p>
            <a:pPr marL="0" indent="0">
              <a:buNone/>
            </a:pPr>
            <a:r>
              <a:rPr sz="2000" dirty="0">
                <a:solidFill>
                  <a:srgbClr val="FF0000"/>
                </a:solidFill>
              </a:rPr>
              <a:t>%.o : %.c 	#定义目标文件生成规则 （</a:t>
            </a:r>
            <a:r>
              <a:rPr lang="zh-CN" sz="2000" dirty="0">
                <a:solidFill>
                  <a:srgbClr val="FF0000"/>
                </a:solidFill>
              </a:rPr>
              <a:t>非</a:t>
            </a:r>
            <a:r>
              <a:rPr sz="2000" dirty="0">
                <a:solidFill>
                  <a:srgbClr val="FF0000"/>
                </a:solidFill>
              </a:rPr>
              <a:t>隐式规则）</a:t>
            </a:r>
            <a:endParaRPr sz="2000" dirty="0">
              <a:solidFill>
                <a:srgbClr val="FF0000"/>
              </a:solidFill>
            </a:endParaRPr>
          </a:p>
          <a:p>
            <a:pPr marL="0" indent="0">
              <a:buNone/>
            </a:pPr>
            <a:r>
              <a:rPr sz="2000" dirty="0">
                <a:solidFill>
                  <a:srgbClr val="FF0000"/>
                </a:solidFill>
              </a:rPr>
              <a:t>	cc -fpic -c $&lt; 	#目标文件生成命令（使用了-fpic）</a:t>
            </a:r>
            <a:endParaRPr sz="2000" dirty="0">
              <a:solidFill>
                <a:srgbClr val="FF0000"/>
              </a:solidFill>
            </a:endParaRPr>
          </a:p>
          <a:p>
            <a:pPr marL="0" indent="0">
              <a:buNone/>
            </a:pPr>
            <a:r>
              <a:rPr sz="2000" dirty="0"/>
              <a:t>$(mydl) : $(OBJ) 	#定义共享库生成规则</a:t>
            </a:r>
            <a:endParaRPr sz="2000" dirty="0"/>
          </a:p>
          <a:p>
            <a:pPr marL="0" indent="0">
              <a:buNone/>
            </a:pPr>
            <a:r>
              <a:rPr sz="2000" dirty="0"/>
              <a:t>	cc -shared -o $@ $(OBJ) -ldl #共享库生成命令（使用了-shared）</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3" name="标题 1"/>
          <p:cNvSpPr>
            <a:spLocks noGrp="1"/>
          </p:cNvSpPr>
          <p:nvPr>
            <p:ph type="title"/>
          </p:nvPr>
        </p:nvSpPr>
        <p:spPr/>
        <p:txBody>
          <a:bodyPr vert="horz" wrap="square" lIns="91440" tIns="45720" rIns="91440" bIns="45720" anchor="b"/>
          <a:p>
            <a:r>
              <a:rPr lang="en-US" altLang="zh-CN" dirty="0"/>
              <a:t>12.1.3  </a:t>
            </a:r>
            <a:r>
              <a:rPr lang="zh-CN" altLang="en-US" dirty="0"/>
              <a:t>示例</a:t>
            </a:r>
            <a:endParaRPr lang="zh-CN" altLang="en-US" dirty="0"/>
          </a:p>
        </p:txBody>
      </p:sp>
      <p:sp>
        <p:nvSpPr>
          <p:cNvPr id="8194" name="内容占位符 2"/>
          <p:cNvSpPr>
            <a:spLocks noGrp="1"/>
          </p:cNvSpPr>
          <p:nvPr>
            <p:ph idx="1"/>
          </p:nvPr>
        </p:nvSpPr>
        <p:spPr>
          <a:xfrm>
            <a:off x="846455" y="1874520"/>
            <a:ext cx="8108950" cy="4114800"/>
          </a:xfrm>
        </p:spPr>
        <p:txBody>
          <a:bodyPr vert="horz" wrap="square" lIns="91440" tIns="45720" rIns="91440" bIns="45720" anchor="t"/>
          <a:p>
            <a:pPr marL="0" indent="0">
              <a:buNone/>
            </a:pPr>
            <a:r>
              <a:rPr lang="en-US" altLang="zh-CN" sz="2000" dirty="0"/>
              <a:t>1</a:t>
            </a:r>
            <a:r>
              <a:rPr lang="zh-CN" altLang="en-US" sz="2000" dirty="0"/>
              <a:t>．</a:t>
            </a:r>
            <a:r>
              <a:rPr lang="en-US" altLang="zh-CN" sz="2000" dirty="0"/>
              <a:t>C</a:t>
            </a:r>
            <a:r>
              <a:rPr lang="zh-CN" altLang="en-US" sz="2000" dirty="0"/>
              <a:t>程序</a:t>
            </a:r>
            <a:endParaRPr lang="zh-CN" altLang="en-US" sz="2000" dirty="0"/>
          </a:p>
          <a:p>
            <a:pPr marL="0" indent="0">
              <a:buNone/>
            </a:pPr>
            <a:r>
              <a:rPr lang="en-US" altLang="zh-CN" sz="2000" dirty="0"/>
              <a:t>#include	&lt;stdio.h&gt;</a:t>
            </a:r>
            <a:endParaRPr lang="en-US" altLang="zh-CN" sz="2000" dirty="0"/>
          </a:p>
          <a:p>
            <a:pPr marL="0" indent="0">
              <a:buNone/>
            </a:pPr>
            <a:r>
              <a:rPr lang="en-US" altLang="zh-CN" sz="2000" dirty="0"/>
              <a:t>int main(){</a:t>
            </a:r>
            <a:endParaRPr lang="en-US" altLang="zh-CN" sz="2000" dirty="0"/>
          </a:p>
          <a:p>
            <a:pPr marL="0" indent="0">
              <a:buNone/>
            </a:pPr>
            <a:r>
              <a:rPr lang="en-US" altLang="zh-CN" sz="2000" dirty="0"/>
              <a:t>	printf("Hello C World!\n");</a:t>
            </a:r>
            <a:endParaRPr lang="en-US" altLang="zh-CN" sz="2000" dirty="0"/>
          </a:p>
          <a:p>
            <a:pPr marL="0" indent="0">
              <a:buNone/>
            </a:pPr>
            <a:r>
              <a:rPr lang="en-US" altLang="zh-CN" sz="2000" dirty="0"/>
              <a:t>}</a:t>
            </a:r>
            <a:endParaRPr lang="en-US" altLang="zh-CN" sz="2000" dirty="0"/>
          </a:p>
          <a:p>
            <a:pPr marL="0" indent="0">
              <a:buNone/>
            </a:pPr>
            <a:r>
              <a:rPr lang="zh-CN" altLang="en-US" sz="2000" dirty="0"/>
              <a:t>可按以下方法进行编译，以生成相应的结果：</a:t>
            </a:r>
            <a:endParaRPr lang="zh-CN" altLang="en-US" sz="2000" dirty="0"/>
          </a:p>
          <a:p>
            <a:pPr marL="0" indent="0">
              <a:buNone/>
            </a:pPr>
            <a:r>
              <a:rPr sz="2000" dirty="0"/>
              <a:t>$ gcc hello.c 		#生成可执行程序a.out</a:t>
            </a:r>
            <a:endParaRPr sz="2000" dirty="0"/>
          </a:p>
          <a:p>
            <a:pPr marL="0" indent="0">
              <a:buNone/>
            </a:pPr>
            <a:r>
              <a:rPr sz="2000" dirty="0"/>
              <a:t>$ cc -o hello hello.c 	#生成可执行程序hello</a:t>
            </a:r>
            <a:endParaRPr sz="2000" dirty="0"/>
          </a:p>
          <a:p>
            <a:pPr marL="0" indent="0">
              <a:buNone/>
            </a:pPr>
            <a:r>
              <a:rPr sz="2000" dirty="0"/>
              <a:t>$ gcc -c hello.c 		#生成目标文件hello.o</a:t>
            </a:r>
            <a:endParaRPr sz="2000" dirty="0"/>
          </a:p>
          <a:p>
            <a:pPr marL="0" indent="0">
              <a:buNone/>
            </a:pPr>
            <a:r>
              <a:rPr sz="2000" dirty="0"/>
              <a:t>$ gcc -S hello.c 		#生成汇编语言程序hello.s</a:t>
            </a:r>
            <a:endParaRPr sz="2000" dirty="0"/>
          </a:p>
          <a:p>
            <a:pPr marL="0" indent="0">
              <a:buNone/>
            </a:pPr>
            <a:r>
              <a:rPr lang="en-US" altLang="zh-CN" sz="2000" dirty="0"/>
              <a:t>$ ./a.out 		#</a:t>
            </a:r>
            <a:r>
              <a:rPr lang="zh-CN" altLang="en-US" sz="2000" dirty="0"/>
              <a:t>执行</a:t>
            </a:r>
            <a:r>
              <a:rPr lang="en-US" altLang="zh-CN" sz="2000" dirty="0"/>
              <a:t>a.out</a:t>
            </a:r>
            <a:endParaRPr lang="en-US" altLang="zh-CN" sz="2000" dirty="0"/>
          </a:p>
          <a:p>
            <a:pPr marL="0" indent="0">
              <a:buNone/>
            </a:pPr>
            <a:r>
              <a:rPr lang="en-US" altLang="zh-CN" sz="2000" dirty="0"/>
              <a:t>$ ./hello</a:t>
            </a:r>
            <a:r>
              <a:rPr lang="en-US" altLang="zh-CN" sz="2000" dirty="0">
                <a:sym typeface="+mn-ea"/>
              </a:rPr>
              <a:t> 		#</a:t>
            </a:r>
            <a:r>
              <a:rPr lang="zh-CN" altLang="en-US" sz="2000" dirty="0">
                <a:sym typeface="+mn-ea"/>
              </a:rPr>
              <a:t>执行</a:t>
            </a:r>
            <a:r>
              <a:rPr lang="en-US" altLang="zh-CN" sz="2000" dirty="0">
                <a:sym typeface="+mn-ea"/>
              </a:rPr>
              <a:t>hello</a:t>
            </a:r>
            <a:endParaRPr lang="en-US" altLang="zh-CN" sz="2000" dirty="0">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p:txBody>
          <a:bodyPr vert="horz" wrap="square" lIns="91440" tIns="45720" rIns="91440" bIns="45720" anchor="b"/>
          <a:p>
            <a:r>
              <a:rPr lang="en-US" altLang="zh-CN" dirty="0"/>
              <a:t>makefile.somk1</a:t>
            </a:r>
            <a:r>
              <a:rPr lang="zh-CN" altLang="en-US" dirty="0"/>
              <a:t>（续）</a:t>
            </a:r>
            <a:endParaRPr lang="en-US" altLang="zh-CN" dirty="0"/>
          </a:p>
        </p:txBody>
      </p:sp>
      <p:sp>
        <p:nvSpPr>
          <p:cNvPr id="59394" name="内容占位符 2"/>
          <p:cNvSpPr>
            <a:spLocks noGrp="1"/>
          </p:cNvSpPr>
          <p:nvPr>
            <p:ph idx="1"/>
          </p:nvPr>
        </p:nvSpPr>
        <p:spPr>
          <a:xfrm>
            <a:off x="748665" y="1916430"/>
            <a:ext cx="8206740" cy="3860800"/>
          </a:xfrm>
        </p:spPr>
        <p:txBody>
          <a:bodyPr vert="horz" wrap="square" lIns="91440" tIns="45720" rIns="91440" bIns="45720" anchor="t"/>
          <a:p>
            <a:pPr marL="0" indent="0">
              <a:buNone/>
            </a:pPr>
            <a:r>
              <a:rPr lang="en-US" altLang="zh-CN" sz="2000" dirty="0"/>
              <a:t>install:</a:t>
            </a:r>
            <a:endParaRPr lang="en-US" altLang="zh-CN" sz="2000" dirty="0"/>
          </a:p>
          <a:p>
            <a:pPr marL="0" indent="0">
              <a:buNone/>
            </a:pPr>
            <a:r>
              <a:rPr lang="en-US" altLang="zh-CN" sz="2000" dirty="0"/>
              <a:t>	cp $(mydl) $(dst) 	#仅复制libmydl.so到标准位置</a:t>
            </a:r>
            <a:endParaRPr lang="en-US" altLang="zh-CN" sz="2000" dirty="0"/>
          </a:p>
          <a:p>
            <a:pPr marL="0" indent="0">
              <a:buNone/>
            </a:pPr>
            <a:r>
              <a:rPr lang="en-US" altLang="zh-CN" sz="2000" dirty="0"/>
              <a:t>uninstall: </a:t>
            </a:r>
            <a:endParaRPr lang="en-US" altLang="zh-CN" sz="2000" dirty="0"/>
          </a:p>
          <a:p>
            <a:pPr marL="0" indent="0">
              <a:buNone/>
            </a:pPr>
            <a:r>
              <a:rPr lang="en-US" altLang="zh-CN" sz="2000" dirty="0"/>
              <a:t>	rm -f $(dst) 		#仅删除/usr/lib/libmydl.so</a:t>
            </a:r>
            <a:endParaRPr lang="en-US" altLang="zh-CN" sz="2000" dirty="0"/>
          </a:p>
          <a:p>
            <a:pPr marL="0" indent="0">
              <a:buNone/>
            </a:pPr>
            <a:r>
              <a:rPr lang="en-US" altLang="zh-CN" sz="2000" dirty="0"/>
              <a:t>make_install: all install 		#构造并安装</a:t>
            </a:r>
            <a:endParaRPr lang="en-US" altLang="zh-CN" sz="2000" dirty="0"/>
          </a:p>
          <a:p>
            <a:pPr marL="0" indent="0">
              <a:buNone/>
            </a:pPr>
            <a:r>
              <a:rPr lang="en-US" altLang="zh-CN" sz="2000" dirty="0"/>
              <a:t>clean: 				#定义清理目标</a:t>
            </a:r>
            <a:endParaRPr lang="en-US" altLang="zh-CN" sz="2000" dirty="0"/>
          </a:p>
          <a:p>
            <a:pPr marL="0" indent="0">
              <a:buNone/>
            </a:pPr>
            <a:r>
              <a:rPr lang="en-US" altLang="zh-CN" sz="2000" dirty="0"/>
              <a:t>	rm -f $(OBJ) 		#仅清理目标措施</a:t>
            </a:r>
            <a:endParaRPr lang="en-US" altLang="zh-CN" sz="2000" dirty="0"/>
          </a:p>
          <a:p>
            <a:pPr marL="0" indent="0">
              <a:buNone/>
            </a:pPr>
            <a:r>
              <a:rPr lang="en-US" altLang="zh-CN" sz="2000" dirty="0"/>
              <a:t>clean_all: clean 			#删除目标文件和libmydl.so</a:t>
            </a:r>
            <a:endParaRPr lang="en-US" altLang="zh-CN" sz="2000" dirty="0"/>
          </a:p>
          <a:p>
            <a:pPr marL="0" indent="0">
              <a:buNone/>
            </a:pPr>
            <a:r>
              <a:rPr lang="en-US" altLang="zh-CN" sz="2000" dirty="0"/>
              <a:t>	rm $(mydl)</a:t>
            </a:r>
            <a:endParaRPr lang="en-US" altLang="zh-CN" sz="2000" dirty="0"/>
          </a:p>
          <a:p>
            <a:pPr marL="0" indent="0">
              <a:buNone/>
            </a:pPr>
            <a:r>
              <a:rPr lang="en-US" altLang="zh-CN" sz="2000" dirty="0"/>
              <a:t>clean_uninstall: clean_all uninstall 	#删除目标文件</a:t>
            </a:r>
            <a:endParaRPr lang="en-US" altLang="zh-CN" sz="2000" dirty="0"/>
          </a:p>
          <a:p>
            <a:pPr marL="0" indent="0">
              <a:buNone/>
            </a:pPr>
            <a:r>
              <a:rPr lang="en-US" altLang="zh-CN" sz="2000" dirty="0"/>
              <a:t>list: 				#列出所有内容</a:t>
            </a:r>
            <a:endParaRPr lang="en-US" altLang="zh-CN" sz="2000" dirty="0"/>
          </a:p>
          <a:p>
            <a:pPr marL="0" indent="0">
              <a:buNone/>
            </a:pPr>
            <a:r>
              <a:rPr lang="en-US" altLang="zh-CN" sz="2000" dirty="0"/>
              <a:t>	ls -l $(SRC) $(OBJ) $(mydl) $(dst)</a:t>
            </a:r>
            <a:endParaRPr lang="en-US" altLang="zh-CN"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关于</a:t>
            </a:r>
            <a:r>
              <a:rPr lang="en-US" altLang="zh-CN" dirty="0">
                <a:sym typeface="+mn-ea"/>
              </a:rPr>
              <a:t>makefile.somk1</a:t>
            </a:r>
            <a:r>
              <a:rPr lang="zh-CN" altLang="en-US" dirty="0">
                <a:sym typeface="+mn-ea"/>
              </a:rPr>
              <a:t>的说明</a:t>
            </a:r>
            <a:endParaRPr lang="zh-CN" altLang="en-US" dirty="0">
              <a:sym typeface="+mn-ea"/>
            </a:endParaRPr>
          </a:p>
        </p:txBody>
      </p:sp>
      <p:sp>
        <p:nvSpPr>
          <p:cNvPr id="3" name="内容占位符 2"/>
          <p:cNvSpPr>
            <a:spLocks noGrp="1"/>
          </p:cNvSpPr>
          <p:nvPr>
            <p:ph idx="1"/>
          </p:nvPr>
        </p:nvSpPr>
        <p:spPr>
          <a:xfrm>
            <a:off x="685165" y="1901190"/>
            <a:ext cx="8270240" cy="4231640"/>
          </a:xfrm>
        </p:spPr>
        <p:txBody>
          <a:bodyPr/>
          <a:p>
            <a:r>
              <a:rPr lang="zh-CN" altLang="en-US" sz="2400" dirty="0">
                <a:sym typeface="+mn-ea"/>
              </a:rPr>
              <a:t>在</a:t>
            </a:r>
            <a:r>
              <a:rPr lang="en-US" altLang="zh-CN" sz="2400" dirty="0">
                <a:sym typeface="+mn-ea"/>
              </a:rPr>
              <a:t>makefile.somk1</a:t>
            </a:r>
            <a:r>
              <a:rPr lang="zh-CN" altLang="en-US" sz="2400" dirty="0">
                <a:sym typeface="+mn-ea"/>
              </a:rPr>
              <a:t>中有</a:t>
            </a:r>
            <a:r>
              <a:rPr lang="en-US" altLang="zh-CN" sz="2400" dirty="0">
                <a:sym typeface="+mn-ea"/>
              </a:rPr>
              <a:t>all</a:t>
            </a:r>
            <a:r>
              <a:rPr lang="zh-CN" altLang="en-US" sz="2400" dirty="0">
                <a:sym typeface="+mn-ea"/>
              </a:rPr>
              <a:t>、</a:t>
            </a:r>
            <a:r>
              <a:rPr lang="en-US" altLang="zh-CN" sz="2400" dirty="0">
                <a:sym typeface="+mn-ea"/>
              </a:rPr>
              <a:t>$(mydl)</a:t>
            </a:r>
            <a:r>
              <a:rPr lang="zh-CN" altLang="en-US" sz="2400" dirty="0">
                <a:sym typeface="+mn-ea"/>
              </a:rPr>
              <a:t>、</a:t>
            </a:r>
            <a:r>
              <a:rPr lang="en-US" altLang="zh-CN" sz="2400" dirty="0">
                <a:sym typeface="+mn-ea"/>
              </a:rPr>
              <a:t>install</a:t>
            </a:r>
            <a:r>
              <a:rPr lang="zh-CN" altLang="en-US" sz="2400" dirty="0">
                <a:sym typeface="+mn-ea"/>
              </a:rPr>
              <a:t>、</a:t>
            </a:r>
            <a:r>
              <a:rPr lang="en-US" altLang="zh-CN" sz="2400" dirty="0">
                <a:sym typeface="+mn-ea"/>
              </a:rPr>
              <a:t>uninstall</a:t>
            </a:r>
            <a:r>
              <a:rPr lang="zh-CN" altLang="en-US" sz="2400" dirty="0">
                <a:sym typeface="+mn-ea"/>
              </a:rPr>
              <a:t>、</a:t>
            </a:r>
            <a:r>
              <a:rPr lang="en-US" altLang="zh-CN" sz="2400" dirty="0">
                <a:sym typeface="+mn-ea"/>
              </a:rPr>
              <a:t>make_install</a:t>
            </a:r>
            <a:r>
              <a:rPr lang="zh-CN" altLang="en-US" sz="2400" dirty="0">
                <a:sym typeface="+mn-ea"/>
              </a:rPr>
              <a:t>、</a:t>
            </a:r>
            <a:r>
              <a:rPr lang="en-US" altLang="zh-CN" sz="2400" dirty="0">
                <a:sym typeface="+mn-ea"/>
              </a:rPr>
              <a:t>clean_all</a:t>
            </a:r>
            <a:r>
              <a:rPr lang="zh-CN" altLang="en-US" sz="2400" dirty="0">
                <a:sym typeface="+mn-ea"/>
              </a:rPr>
              <a:t>、</a:t>
            </a:r>
            <a:r>
              <a:rPr lang="en-US" altLang="zh-CN" sz="2400" dirty="0">
                <a:sym typeface="+mn-ea"/>
              </a:rPr>
              <a:t>clean</a:t>
            </a:r>
            <a:r>
              <a:rPr lang="zh-CN" altLang="en-US" sz="2400" dirty="0">
                <a:sym typeface="+mn-ea"/>
              </a:rPr>
              <a:t>、</a:t>
            </a:r>
            <a:r>
              <a:rPr lang="en-US" altLang="zh-CN" sz="2400" dirty="0">
                <a:sym typeface="+mn-ea"/>
              </a:rPr>
              <a:t>clean_uninstall</a:t>
            </a:r>
            <a:r>
              <a:rPr lang="zh-CN" altLang="en-US" sz="2400" dirty="0">
                <a:sym typeface="+mn-ea"/>
              </a:rPr>
              <a:t>和</a:t>
            </a:r>
            <a:r>
              <a:rPr lang="en-US" altLang="zh-CN" sz="2400" dirty="0">
                <a:sym typeface="+mn-ea"/>
              </a:rPr>
              <a:t>list</a:t>
            </a:r>
            <a:r>
              <a:rPr lang="zh-CN" altLang="en-US" sz="2400" dirty="0">
                <a:sym typeface="+mn-ea"/>
              </a:rPr>
              <a:t>等目标。</a:t>
            </a:r>
            <a:endParaRPr lang="zh-CN" altLang="en-US" sz="2400" dirty="0">
              <a:sym typeface="+mn-ea"/>
            </a:endParaRPr>
          </a:p>
          <a:p>
            <a:r>
              <a:rPr lang="en-US" altLang="zh-CN" sz="2400" dirty="0">
                <a:sym typeface="+mn-ea"/>
              </a:rPr>
              <a:t>all</a:t>
            </a:r>
            <a:r>
              <a:rPr lang="zh-CN" altLang="en-US" sz="2400" dirty="0">
                <a:sym typeface="+mn-ea"/>
              </a:rPr>
              <a:t>与</a:t>
            </a:r>
            <a:r>
              <a:rPr lang="en-US" altLang="zh-CN" sz="2400" dirty="0">
                <a:sym typeface="+mn-ea"/>
              </a:rPr>
              <a:t>$(mydl)</a:t>
            </a:r>
            <a:r>
              <a:rPr lang="zh-CN" altLang="en-US" sz="2400" dirty="0">
                <a:sym typeface="+mn-ea"/>
              </a:rPr>
              <a:t>是相同的，功能是构造</a:t>
            </a:r>
            <a:r>
              <a:rPr lang="en-US" altLang="zh-CN" sz="2400" dirty="0">
                <a:sym typeface="+mn-ea"/>
              </a:rPr>
              <a:t>libmyl.so</a:t>
            </a:r>
            <a:r>
              <a:rPr lang="zh-CN" altLang="en-US" sz="2400" dirty="0">
                <a:sym typeface="+mn-ea"/>
              </a:rPr>
              <a:t>；</a:t>
            </a:r>
            <a:r>
              <a:rPr lang="en-US" altLang="zh-CN" sz="2400" dirty="0">
                <a:sym typeface="+mn-ea"/>
              </a:rPr>
              <a:t>install</a:t>
            </a:r>
            <a:r>
              <a:rPr lang="zh-CN" altLang="en-US" sz="2400" dirty="0">
                <a:sym typeface="+mn-ea"/>
              </a:rPr>
              <a:t>和</a:t>
            </a:r>
            <a:r>
              <a:rPr lang="en-US" altLang="zh-CN" sz="2400" dirty="0">
                <a:sym typeface="+mn-ea"/>
              </a:rPr>
              <a:t>uninstall</a:t>
            </a:r>
            <a:r>
              <a:rPr lang="zh-CN" altLang="en-US" sz="2400" dirty="0">
                <a:sym typeface="+mn-ea"/>
              </a:rPr>
              <a:t>分别只用于对共享库的安装与删除；</a:t>
            </a:r>
            <a:r>
              <a:rPr lang="en-US" altLang="zh-CN" sz="2400" dirty="0">
                <a:sym typeface="+mn-ea"/>
              </a:rPr>
              <a:t>make_install</a:t>
            </a:r>
            <a:r>
              <a:rPr lang="zh-CN" altLang="en-US" sz="2400" dirty="0">
                <a:sym typeface="+mn-ea"/>
              </a:rPr>
              <a:t>用于共享库的构造与安装；</a:t>
            </a:r>
            <a:r>
              <a:rPr lang="en-US" altLang="zh-CN" sz="2400" dirty="0">
                <a:sym typeface="+mn-ea"/>
              </a:rPr>
              <a:t>clean</a:t>
            </a:r>
            <a:r>
              <a:rPr lang="zh-CN" altLang="en-US" sz="2400" dirty="0">
                <a:sym typeface="+mn-ea"/>
              </a:rPr>
              <a:t>仅仅用于对目标文件的删除；</a:t>
            </a:r>
            <a:r>
              <a:rPr lang="en-US" altLang="zh-CN" sz="2400" dirty="0">
                <a:sym typeface="+mn-ea"/>
              </a:rPr>
              <a:t>clean_all</a:t>
            </a:r>
            <a:r>
              <a:rPr lang="zh-CN" altLang="en-US" sz="2400" dirty="0">
                <a:sym typeface="+mn-ea"/>
              </a:rPr>
              <a:t>用于对目标文件和共享库文件的删除；</a:t>
            </a:r>
            <a:r>
              <a:rPr lang="en-US" altLang="zh-CN" sz="2400" dirty="0">
                <a:sym typeface="+mn-ea"/>
              </a:rPr>
              <a:t>clean_uninstall</a:t>
            </a:r>
            <a:r>
              <a:rPr lang="zh-CN" altLang="en-US" sz="2400" dirty="0">
                <a:sym typeface="+mn-ea"/>
              </a:rPr>
              <a:t>则是彻底的清理，删除除源代码以外的所有文件；</a:t>
            </a:r>
            <a:r>
              <a:rPr lang="en-US" altLang="zh-CN" sz="2400" dirty="0">
                <a:sym typeface="+mn-ea"/>
              </a:rPr>
              <a:t>list</a:t>
            </a:r>
            <a:r>
              <a:rPr lang="zh-CN" altLang="en-US" sz="2400" dirty="0">
                <a:sym typeface="+mn-ea"/>
              </a:rPr>
              <a:t>用于对源代码文件、目标文件、共享库文件和已经安装共享库文件的显示。</a:t>
            </a:r>
            <a:endParaRPr lang="zh-CN" altLang="en-US" sz="2400" dirty="0">
              <a:sym typeface="+mn-ea"/>
            </a:endParaRPr>
          </a:p>
          <a:p>
            <a:r>
              <a:rPr lang="zh-CN" altLang="en-US" sz="2400" dirty="0">
                <a:sym typeface="+mn-ea"/>
              </a:rPr>
              <a:t>用户可根据需要，继续添加其他功能目标。</a:t>
            </a:r>
            <a:endParaRPr lang="zh-CN" alt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p:txBody>
          <a:bodyPr vert="horz" wrap="square" lIns="91440" tIns="45720" rIns="91440" bIns="45720" anchor="b"/>
          <a:p>
            <a:r>
              <a:rPr lang="en-US" altLang="zh-CN" sz="4000" dirty="0"/>
              <a:t>2</a:t>
            </a:r>
            <a:r>
              <a:rPr lang="zh-CN" altLang="en-US" sz="4000" dirty="0"/>
              <a:t>）共享库使用</a:t>
            </a:r>
            <a:r>
              <a:rPr lang="en-US" altLang="zh-CN" sz="4000" dirty="0"/>
              <a:t>(</a:t>
            </a:r>
            <a:r>
              <a:rPr lang="en-US" altLang="zh-CN" sz="4000" dirty="0">
                <a:sym typeface="+mn-ea"/>
              </a:rPr>
              <a:t>makefile.souse</a:t>
            </a:r>
            <a:r>
              <a:rPr lang="en-US" altLang="zh-CN" sz="4000" dirty="0"/>
              <a:t>)</a:t>
            </a:r>
            <a:endParaRPr lang="en-US" altLang="zh-CN" sz="4000" dirty="0"/>
          </a:p>
        </p:txBody>
      </p:sp>
      <p:sp>
        <p:nvSpPr>
          <p:cNvPr id="60418" name="内容占位符 2"/>
          <p:cNvSpPr>
            <a:spLocks noGrp="1"/>
          </p:cNvSpPr>
          <p:nvPr>
            <p:ph idx="1"/>
          </p:nvPr>
        </p:nvSpPr>
        <p:spPr>
          <a:xfrm>
            <a:off x="808990" y="1945005"/>
            <a:ext cx="8146415" cy="4940300"/>
          </a:xfrm>
        </p:spPr>
        <p:txBody>
          <a:bodyPr vert="horz" wrap="square" lIns="91440" tIns="45720" rIns="91440" bIns="45720" anchor="t"/>
          <a:p>
            <a:r>
              <a:rPr lang="en-US" altLang="zh-CN" sz="2000" dirty="0"/>
              <a:t>SRC = f3n.c 			#定义源文件</a:t>
            </a:r>
            <a:endParaRPr lang="en-US" altLang="zh-CN" sz="2000" dirty="0"/>
          </a:p>
          <a:p>
            <a:r>
              <a:rPr lang="en-US" altLang="zh-CN" sz="2000" dirty="0"/>
              <a:t>OBJ = $(SRC:.c=.o) 		#定义目标文件</a:t>
            </a:r>
            <a:endParaRPr lang="en-US" altLang="zh-CN" sz="2000" dirty="0"/>
          </a:p>
          <a:p>
            <a:r>
              <a:rPr lang="en-US" altLang="zh-CN" sz="2000" dirty="0"/>
              <a:t>TGT=mydlp 			#定义成果程序</a:t>
            </a:r>
            <a:endParaRPr lang="en-US" altLang="zh-CN" sz="2000" dirty="0"/>
          </a:p>
          <a:p>
            <a:r>
              <a:rPr lang="en-US" altLang="zh-CN" sz="2000" dirty="0"/>
              <a:t>all : $(TGT) 			#定义all目标</a:t>
            </a:r>
            <a:endParaRPr lang="en-US" altLang="zh-CN" sz="2000" dirty="0"/>
          </a:p>
          <a:p>
            <a:r>
              <a:rPr lang="en-US" altLang="zh-CN" sz="2000" dirty="0">
                <a:solidFill>
                  <a:srgbClr val="FF0000"/>
                </a:solidFill>
              </a:rPr>
              <a:t>#%.o : %.c 		#定义目标文件生成规则 （隐式规则,</a:t>
            </a:r>
            <a:r>
              <a:rPr lang="zh-CN" altLang="en-US" sz="2000" dirty="0">
                <a:solidFill>
                  <a:srgbClr val="FF0000"/>
                </a:solidFill>
              </a:rPr>
              <a:t>可删</a:t>
            </a:r>
            <a:r>
              <a:rPr lang="en-US" altLang="zh-CN" sz="2000" dirty="0">
                <a:solidFill>
                  <a:srgbClr val="FF0000"/>
                </a:solidFill>
              </a:rPr>
              <a:t>）</a:t>
            </a:r>
            <a:endParaRPr lang="en-US" altLang="zh-CN" sz="2000" dirty="0">
              <a:solidFill>
                <a:srgbClr val="FF0000"/>
              </a:solidFill>
            </a:endParaRPr>
          </a:p>
          <a:p>
            <a:r>
              <a:rPr lang="en-US" altLang="zh-CN" sz="2000" dirty="0">
                <a:solidFill>
                  <a:srgbClr val="FF0000"/>
                </a:solidFill>
              </a:rPr>
              <a:t>#	gcc -c $&lt; 	#目标文件生成命令</a:t>
            </a:r>
            <a:endParaRPr lang="en-US" altLang="zh-CN" sz="2000" dirty="0">
              <a:solidFill>
                <a:srgbClr val="FF0000"/>
              </a:solidFill>
            </a:endParaRPr>
          </a:p>
          <a:p>
            <a:r>
              <a:rPr lang="en-US" altLang="zh-CN" sz="2000" dirty="0"/>
              <a:t>$(TGT): $(OBJ) 		#定义成果文件生成规则</a:t>
            </a:r>
            <a:endParaRPr lang="en-US" altLang="zh-CN" sz="2000" dirty="0"/>
          </a:p>
          <a:p>
            <a:r>
              <a:rPr lang="en-US" altLang="zh-CN" sz="2000" dirty="0"/>
              <a:t>	gcc -o $@ $(OBJ) -ldl 	#成果文件生成命令（使用了-ldl）</a:t>
            </a:r>
            <a:endParaRPr lang="en-US" altLang="zh-CN" sz="2000" dirty="0"/>
          </a:p>
          <a:p>
            <a:r>
              <a:rPr lang="en-US" altLang="zh-CN" sz="2000" dirty="0"/>
              <a:t>clean: 			#定义清理目标</a:t>
            </a:r>
            <a:endParaRPr lang="en-US" altLang="zh-CN" sz="2000" dirty="0"/>
          </a:p>
          <a:p>
            <a:r>
              <a:rPr lang="en-US" altLang="zh-CN" sz="2000" dirty="0"/>
              <a:t>	rm -f $(OBJ)</a:t>
            </a:r>
            <a:endParaRPr lang="en-US" altLang="zh-CN" sz="2000" dirty="0"/>
          </a:p>
          <a:p>
            <a:r>
              <a:rPr lang="en-US" altLang="zh-CN" sz="2000" dirty="0"/>
              <a:t>clean_all: clean 		#删除目标文件和成果文件</a:t>
            </a:r>
            <a:endParaRPr lang="en-US" altLang="zh-CN" sz="2000" dirty="0"/>
          </a:p>
          <a:p>
            <a:r>
              <a:rPr lang="en-US" altLang="zh-CN" sz="2000" dirty="0"/>
              <a:t>	rm $(TGT)</a:t>
            </a:r>
            <a:endParaRPr lang="en-US" altLang="zh-C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2）共享库使用</a:t>
            </a:r>
            <a:endParaRPr lang="zh-CN" altLang="en-US"/>
          </a:p>
        </p:txBody>
      </p:sp>
      <p:sp>
        <p:nvSpPr>
          <p:cNvPr id="3" name="内容占位符 2"/>
          <p:cNvSpPr>
            <a:spLocks noGrp="1"/>
          </p:cNvSpPr>
          <p:nvPr>
            <p:ph idx="1"/>
          </p:nvPr>
        </p:nvSpPr>
        <p:spPr>
          <a:xfrm>
            <a:off x="802005" y="2018030"/>
            <a:ext cx="8153400" cy="4114800"/>
          </a:xfrm>
        </p:spPr>
        <p:txBody>
          <a:bodyPr/>
          <a:p>
            <a:r>
              <a:rPr lang="zh-CN" altLang="en-US" sz="2400"/>
              <a:t>需要时，还可为其增加install、uninstall等功能，用于结果程序的安装和卸载。</a:t>
            </a:r>
            <a:endParaRPr lang="zh-CN" altLang="en-US" sz="2400"/>
          </a:p>
          <a:p>
            <a:r>
              <a:rPr lang="zh-CN" altLang="en-US" sz="2400"/>
              <a:t>使用共享库编译生成可执行程序mydyl，可使用命令：</a:t>
            </a:r>
            <a:endParaRPr lang="zh-CN" altLang="en-US" sz="2400"/>
          </a:p>
          <a:p>
            <a:pPr lvl="1"/>
            <a:r>
              <a:rPr lang="zh-CN" altLang="en-US" sz="2100"/>
              <a:t>$ make -f makefile.souse 		#或</a:t>
            </a:r>
            <a:endParaRPr lang="zh-CN" altLang="en-US" sz="2100"/>
          </a:p>
          <a:p>
            <a:pPr lvl="1"/>
            <a:r>
              <a:rPr lang="zh-CN" altLang="en-US" sz="2100"/>
              <a:t>$ make all -f makefile.souse</a:t>
            </a:r>
            <a:endParaRPr lang="zh-CN" altLang="en-US" sz="2100"/>
          </a:p>
          <a:p>
            <a:r>
              <a:rPr lang="zh-CN" altLang="en-US" sz="2400"/>
              <a:t>生成目标文件可使用：</a:t>
            </a:r>
            <a:endParaRPr lang="zh-CN" altLang="en-US" sz="2400"/>
          </a:p>
          <a:p>
            <a:pPr lvl="1"/>
            <a:r>
              <a:rPr lang="zh-CN" altLang="en-US" sz="2100"/>
              <a:t>$ make -f makefile.souse f3n.o</a:t>
            </a:r>
            <a:endParaRPr lang="zh-CN" altLang="en-US" sz="2100"/>
          </a:p>
          <a:p>
            <a:r>
              <a:rPr lang="zh-CN" altLang="en-US" sz="2400"/>
              <a:t>必要时可先做清理准备：</a:t>
            </a:r>
            <a:endParaRPr lang="zh-CN" altLang="en-US" sz="2400"/>
          </a:p>
          <a:p>
            <a:pPr lvl="1"/>
            <a:r>
              <a:rPr lang="zh-CN" altLang="en-US" sz="2100"/>
              <a:t>$ make clean -f makefile.souse 		#或</a:t>
            </a:r>
            <a:endParaRPr lang="zh-CN" altLang="en-US" sz="2100"/>
          </a:p>
          <a:p>
            <a:pPr lvl="1"/>
            <a:r>
              <a:rPr lang="zh-CN" altLang="en-US" sz="2100"/>
              <a:t>$ make clean_all -f makefile.souse</a:t>
            </a:r>
            <a:endParaRPr lang="zh-CN" altLang="en-US" sz="21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12.7  </a:t>
            </a:r>
            <a:r>
              <a:rPr lang="zh-CN" altLang="en-US" dirty="0">
                <a:sym typeface="+mn-ea"/>
              </a:rPr>
              <a:t>调试器（</a:t>
            </a:r>
            <a:r>
              <a:rPr lang="en-US" altLang="zh-CN" dirty="0">
                <a:sym typeface="+mn-ea"/>
              </a:rPr>
              <a:t>gdb</a:t>
            </a:r>
            <a:r>
              <a:rPr lang="zh-CN" altLang="en-US" dirty="0">
                <a:sym typeface="+mn-ea"/>
              </a:rPr>
              <a:t>）</a:t>
            </a:r>
            <a:endParaRPr lang="zh-CN" altLang="en-US"/>
          </a:p>
        </p:txBody>
      </p:sp>
      <p:sp>
        <p:nvSpPr>
          <p:cNvPr id="3" name="内容占位符 2"/>
          <p:cNvSpPr>
            <a:spLocks noGrp="1"/>
          </p:cNvSpPr>
          <p:nvPr>
            <p:ph idx="1"/>
          </p:nvPr>
        </p:nvSpPr>
        <p:spPr>
          <a:xfrm>
            <a:off x="845820" y="2018030"/>
            <a:ext cx="8109585" cy="4114800"/>
          </a:xfrm>
        </p:spPr>
        <p:txBody>
          <a:bodyPr/>
          <a:p>
            <a:r>
              <a:rPr lang="zh-CN" altLang="en-US" dirty="0">
                <a:sym typeface="+mn-ea"/>
              </a:rPr>
              <a:t>程序调试是程序开发中的一个重要环节，通过调试可以找到程序中的问题。</a:t>
            </a:r>
            <a:endParaRPr lang="zh-CN" altLang="en-US" dirty="0">
              <a:sym typeface="+mn-ea"/>
            </a:endParaRPr>
          </a:p>
          <a:p>
            <a:r>
              <a:rPr lang="zh-CN" altLang="en-US" dirty="0">
                <a:sym typeface="+mn-ea"/>
              </a:rPr>
              <a:t>在</a:t>
            </a:r>
            <a:r>
              <a:rPr lang="en-US" altLang="zh-CN" dirty="0">
                <a:sym typeface="+mn-ea"/>
              </a:rPr>
              <a:t>UNIX/Linux</a:t>
            </a:r>
            <a:r>
              <a:rPr lang="zh-CN" altLang="en-US" dirty="0">
                <a:sym typeface="+mn-ea"/>
              </a:rPr>
              <a:t>里，调试工具为</a:t>
            </a:r>
            <a:r>
              <a:rPr lang="en-US" altLang="zh-CN" dirty="0">
                <a:sym typeface="+mn-ea"/>
              </a:rPr>
              <a:t>gdb</a:t>
            </a:r>
            <a:r>
              <a:rPr lang="zh-CN" altLang="en-US" dirty="0">
                <a:sym typeface="+mn-ea"/>
              </a:rPr>
              <a:t>。</a:t>
            </a:r>
            <a:endParaRPr lang="zh-CN" altLang="en-US" dirty="0"/>
          </a:p>
          <a:p>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12.7.1  gdb</a:t>
            </a:r>
            <a:r>
              <a:rPr lang="zh-CN" altLang="en-US" dirty="0">
                <a:sym typeface="+mn-ea"/>
              </a:rPr>
              <a:t>功能</a:t>
            </a:r>
            <a:endParaRPr lang="zh-CN" altLang="en-US"/>
          </a:p>
        </p:txBody>
      </p:sp>
      <p:sp>
        <p:nvSpPr>
          <p:cNvPr id="3" name="内容占位符 2"/>
          <p:cNvSpPr>
            <a:spLocks noGrp="1"/>
          </p:cNvSpPr>
          <p:nvPr>
            <p:ph idx="1"/>
          </p:nvPr>
        </p:nvSpPr>
        <p:spPr>
          <a:xfrm>
            <a:off x="1242060" y="1842770"/>
            <a:ext cx="7713345" cy="4290060"/>
          </a:xfrm>
        </p:spPr>
        <p:txBody>
          <a:bodyPr/>
          <a:p>
            <a:r>
              <a:rPr lang="en-US" altLang="zh-CN" sz="2800" dirty="0">
                <a:sym typeface="+mn-ea"/>
              </a:rPr>
              <a:t>gdb</a:t>
            </a:r>
            <a:r>
              <a:rPr lang="zh-CN" altLang="en-US" sz="2800" dirty="0">
                <a:sym typeface="+mn-ea"/>
              </a:rPr>
              <a:t>是一个功能强大的调试器，它使用户能在程序运行时观察程序的内部结构、变量的值和内存的使用情况等。</a:t>
            </a:r>
            <a:endParaRPr lang="zh-CN" altLang="en-US" sz="2800" dirty="0">
              <a:sym typeface="+mn-ea"/>
            </a:endParaRPr>
          </a:p>
          <a:p>
            <a:r>
              <a:rPr lang="en-US" altLang="zh-CN" sz="2800" dirty="0">
                <a:sym typeface="+mn-ea"/>
              </a:rPr>
              <a:t>gdb</a:t>
            </a:r>
            <a:r>
              <a:rPr lang="zh-CN" altLang="en-US" sz="2800" dirty="0">
                <a:sym typeface="+mn-ea"/>
              </a:rPr>
              <a:t>提供的功能有：监视或修改程序中变量的值；设置断点以使程序在指定的代码行上暂停执行和单步执行或程序跟踪等。</a:t>
            </a:r>
            <a:endParaRPr lang="zh-CN" altLang="en-US" sz="2800" dirty="0">
              <a:sym typeface="+mn-ea"/>
            </a:endParaRPr>
          </a:p>
          <a:p>
            <a:r>
              <a:rPr lang="zh-CN" altLang="en-US" sz="2800">
                <a:sym typeface="+mn-ea"/>
              </a:rPr>
              <a:t>使用前需要安装gdb，甚至还可能需要与Debuginfo相关的软件。</a:t>
            </a:r>
            <a:endParaRPr lang="zh-CN" altLang="en-US" sz="2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p:txBody>
          <a:bodyPr vert="horz" wrap="square" lIns="91440" tIns="45720" rIns="91440" bIns="45720" anchor="b"/>
          <a:p>
            <a:r>
              <a:rPr lang="en-US" altLang="zh-CN" dirty="0"/>
              <a:t>12.7.2  gdb</a:t>
            </a:r>
            <a:r>
              <a:rPr lang="zh-CN" altLang="en-US" dirty="0"/>
              <a:t>基本</a:t>
            </a:r>
            <a:endParaRPr lang="zh-CN" altLang="en-US" dirty="0"/>
          </a:p>
        </p:txBody>
      </p:sp>
      <p:graphicFrame>
        <p:nvGraphicFramePr>
          <p:cNvPr id="3" name="内容占位符 2"/>
          <p:cNvGraphicFramePr>
            <a:graphicFrameLocks noGrp="1"/>
          </p:cNvGraphicFramePr>
          <p:nvPr>
            <p:ph idx="4294967295"/>
          </p:nvPr>
        </p:nvGraphicFramePr>
        <p:xfrm>
          <a:off x="539750" y="2060575"/>
          <a:ext cx="8208963" cy="4105275"/>
        </p:xfrm>
        <a:graphic>
          <a:graphicData uri="http://schemas.openxmlformats.org/drawingml/2006/table">
            <a:tbl>
              <a:tblPr firstRow="1" firstCol="1" bandRow="1"/>
              <a:tblGrid>
                <a:gridCol w="1007914"/>
                <a:gridCol w="3173011"/>
                <a:gridCol w="929096"/>
                <a:gridCol w="3098942"/>
              </a:tblGrid>
              <a:tr h="594634">
                <a:tc>
                  <a:txBody>
                    <a:bodyPr/>
                    <a:lstStyle/>
                    <a:p>
                      <a:pPr indent="0" algn="ctr">
                        <a:lnSpc>
                          <a:spcPct val="100000"/>
                        </a:lnSpc>
                        <a:spcAft>
                          <a:spcPts val="0"/>
                        </a:spcAft>
                      </a:pPr>
                      <a:r>
                        <a:rPr lang="en-US" sz="1800" kern="100" dirty="0">
                          <a:effectLst/>
                          <a:latin typeface="Times New Roman" panose="02020603050405020304"/>
                          <a:ea typeface="宋体" panose="02010600030101010101" pitchFamily="2" charset="-122"/>
                        </a:rPr>
                        <a:t>break</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在代码里设置断点</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step</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执行一行源代码而且进入函数内部</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579">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bt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反向跟踪，显示程序堆栈</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run</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执行当前被调试的程序</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634">
                <a:tc>
                  <a:txBody>
                    <a:bodyPr/>
                    <a:lstStyle/>
                    <a:p>
                      <a:pPr indent="0" algn="ctr">
                        <a:lnSpc>
                          <a:spcPct val="100000"/>
                        </a:lnSpc>
                        <a:spcAft>
                          <a:spcPts val="0"/>
                        </a:spcAft>
                      </a:pPr>
                      <a:r>
                        <a:rPr lang="en-US" sz="1800" kern="100" dirty="0">
                          <a:effectLst/>
                          <a:latin typeface="Times New Roman" panose="02020603050405020304"/>
                          <a:ea typeface="宋体" panose="02010600030101010101" pitchFamily="2" charset="-122"/>
                        </a:rPr>
                        <a:t>continue</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继续</a:t>
                      </a:r>
                      <a:r>
                        <a:rPr lang="en-US" sz="1800" kern="100" dirty="0">
                          <a:effectLst/>
                          <a:latin typeface="Times New Roman" panose="02020603050405020304"/>
                          <a:ea typeface="宋体" panose="02010600030101010101" pitchFamily="2" charset="-122"/>
                        </a:rPr>
                        <a:t>break</a:t>
                      </a:r>
                      <a:r>
                        <a:rPr lang="zh-CN" sz="1800" kern="100" dirty="0">
                          <a:effectLst/>
                          <a:latin typeface="Times New Roman" panose="02020603050405020304"/>
                          <a:ea typeface="宋体" panose="02010600030101010101" pitchFamily="2" charset="-122"/>
                        </a:rPr>
                        <a:t>后的执行</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quit</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退出</a:t>
                      </a:r>
                      <a:r>
                        <a:rPr lang="en-US" sz="1800" kern="100">
                          <a:effectLst/>
                          <a:latin typeface="Times New Roman" panose="02020603050405020304"/>
                          <a:ea typeface="宋体" panose="02010600030101010101" pitchFamily="2" charset="-122"/>
                        </a:rPr>
                        <a:t>gdb</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579">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File</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装入想要调试的可执行文件</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set</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设置变量的值</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579">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kill</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终止正在调试的程序</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shell</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在</a:t>
                      </a:r>
                      <a:r>
                        <a:rPr lang="en-US" sz="1800" kern="100">
                          <a:effectLst/>
                          <a:latin typeface="Times New Roman" panose="02020603050405020304"/>
                          <a:ea typeface="宋体" panose="02010600030101010101" pitchFamily="2" charset="-122"/>
                        </a:rPr>
                        <a:t>gdb</a:t>
                      </a:r>
                      <a:r>
                        <a:rPr lang="zh-CN" sz="1800" kern="100">
                          <a:effectLst/>
                          <a:latin typeface="Times New Roman" panose="02020603050405020304"/>
                          <a:ea typeface="宋体" panose="02010600030101010101" pitchFamily="2" charset="-122"/>
                        </a:rPr>
                        <a:t>内执行</a:t>
                      </a:r>
                      <a:r>
                        <a:rPr lang="en-US" sz="1800" kern="100">
                          <a:effectLst/>
                          <a:latin typeface="Times New Roman" panose="02020603050405020304"/>
                          <a:ea typeface="宋体" panose="02010600030101010101" pitchFamily="2" charset="-122"/>
                        </a:rPr>
                        <a:t>shell</a:t>
                      </a:r>
                      <a:r>
                        <a:rPr lang="zh-CN" sz="1800" kern="100">
                          <a:effectLst/>
                          <a:latin typeface="Times New Roman" panose="02020603050405020304"/>
                          <a:ea typeface="宋体" panose="02010600030101010101" pitchFamily="2" charset="-122"/>
                        </a:rPr>
                        <a:t>命令</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634">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list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列出产生执行文件的源代码的一部分</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print</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显示变量或表达式的值</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634">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next</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a:effectLst/>
                          <a:latin typeface="Times New Roman" panose="02020603050405020304"/>
                          <a:ea typeface="宋体" panose="02010600030101010101" pitchFamily="2" charset="-122"/>
                        </a:rPr>
                        <a:t>执行一行源代码但不进入函数内部</a:t>
                      </a:r>
                      <a:endParaRPr lang="zh-CN" sz="1800" kern="10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800" kern="100">
                          <a:effectLst/>
                          <a:latin typeface="Times New Roman" panose="02020603050405020304"/>
                          <a:ea typeface="宋体" panose="02010600030101010101" pitchFamily="2" charset="-122"/>
                        </a:rPr>
                        <a:t>where</a:t>
                      </a:r>
                      <a:endParaRPr lang="zh-CN" sz="1800" kern="10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1800" kern="100" dirty="0">
                          <a:effectLst/>
                          <a:latin typeface="Times New Roman" panose="02020603050405020304"/>
                          <a:ea typeface="宋体" panose="02010600030101010101" pitchFamily="2" charset="-122"/>
                        </a:rPr>
                        <a:t>显示程序当前的调用栈</a:t>
                      </a:r>
                      <a:endParaRPr lang="zh-CN" sz="1800" kern="10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12.7.3  </a:t>
            </a:r>
            <a:r>
              <a:rPr lang="zh-CN" altLang="en-US" dirty="0">
                <a:sym typeface="+mn-ea"/>
              </a:rPr>
              <a:t>程序调试方法</a:t>
            </a:r>
            <a:endParaRPr lang="zh-CN" altLang="en-US"/>
          </a:p>
        </p:txBody>
      </p:sp>
      <p:sp>
        <p:nvSpPr>
          <p:cNvPr id="3" name="内容占位符 2"/>
          <p:cNvSpPr>
            <a:spLocks noGrp="1"/>
          </p:cNvSpPr>
          <p:nvPr>
            <p:ph idx="1"/>
          </p:nvPr>
        </p:nvSpPr>
        <p:spPr>
          <a:xfrm>
            <a:off x="831215" y="2018030"/>
            <a:ext cx="8124190" cy="4114800"/>
          </a:xfrm>
        </p:spPr>
        <p:txBody>
          <a:bodyPr/>
          <a:p>
            <a:r>
              <a:rPr lang="zh-CN" altLang="en-US"/>
              <a:t>gdb的命令在不引起歧义的情况下是可以缩写的，比如list可缩写为l、kill可缩写为k、step缩写为s等。同样在不引起歧义的情况下，可以使用tab键命令进行自动补全或查找某一类字符开始的命令，比如在w后输入tab键，可得到以下输出：</a:t>
            </a:r>
            <a:endParaRPr lang="zh-CN" altLang="en-US"/>
          </a:p>
          <a:p>
            <a:pPr lvl="1"/>
            <a:r>
              <a:rPr lang="zh-CN" altLang="en-US"/>
              <a:t>watch    where    while-stepping    whatis    while    ws</a:t>
            </a:r>
            <a:endParaRPr lang="zh-CN" altLang="en-US"/>
          </a:p>
          <a:p>
            <a:r>
              <a:rPr lang="zh-CN" altLang="en-US"/>
              <a:t>表示这些是w开头的命令。</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12.7.3  </a:t>
            </a:r>
            <a:r>
              <a:rPr lang="zh-CN" altLang="en-US" dirty="0">
                <a:sym typeface="+mn-ea"/>
              </a:rPr>
              <a:t>程序调试方法</a:t>
            </a:r>
            <a:endParaRPr lang="zh-CN" altLang="en-US"/>
          </a:p>
        </p:txBody>
      </p:sp>
      <p:sp>
        <p:nvSpPr>
          <p:cNvPr id="3" name="内容占位符 2"/>
          <p:cNvSpPr>
            <a:spLocks noGrp="1"/>
          </p:cNvSpPr>
          <p:nvPr>
            <p:ph idx="1"/>
          </p:nvPr>
        </p:nvSpPr>
        <p:spPr/>
        <p:txBody>
          <a:bodyPr/>
          <a:p>
            <a:r>
              <a:rPr lang="zh-CN" altLang="en-US"/>
              <a:t>以12.1.3中多模块工程为例，介绍Linux系统内C程序调试的最基本方法。</a:t>
            </a:r>
            <a:endParaRPr lang="zh-CN" altLang="en-US"/>
          </a:p>
          <a:p>
            <a:pPr marL="0" indent="0">
              <a:buNone/>
            </a:pPr>
            <a:r>
              <a:rPr lang="zh-CN" altLang="en-US"/>
              <a:t>1）编译时使用调试参数-g</a:t>
            </a:r>
            <a:r>
              <a:rPr lang="en-US" altLang="zh-CN"/>
              <a:t>, </a:t>
            </a:r>
            <a:r>
              <a:rPr lang="zh-CN" altLang="en-US"/>
              <a:t>方法是：</a:t>
            </a:r>
            <a:endParaRPr lang="zh-CN" altLang="en-US"/>
          </a:p>
          <a:p>
            <a:pPr lvl="1"/>
            <a:r>
              <a:rPr lang="en-US" altLang="zh-CN"/>
              <a:t>$ </a:t>
            </a:r>
            <a:r>
              <a:rPr lang="zh-CN" altLang="en-US"/>
              <a:t>gcc -g -o myp f1.c f2.c f3.c</a:t>
            </a:r>
            <a:endParaRPr lang="zh-CN" altLang="en-US"/>
          </a:p>
          <a:p>
            <a:pPr marL="0" indent="0">
              <a:buNone/>
            </a:pPr>
            <a:r>
              <a:rPr lang="zh-CN" altLang="en-US"/>
              <a:t>2）启动gdb</a:t>
            </a:r>
            <a:endParaRPr lang="zh-CN" altLang="en-US"/>
          </a:p>
          <a:p>
            <a:pPr lvl="1"/>
            <a:r>
              <a:rPr lang="en-US" altLang="zh-CN"/>
              <a:t>$ </a:t>
            </a:r>
            <a:r>
              <a:rPr lang="zh-CN" altLang="en-US"/>
              <a:t>gdb myp</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12.7.3  </a:t>
            </a:r>
            <a:r>
              <a:rPr lang="zh-CN" altLang="en-US" dirty="0">
                <a:sym typeface="+mn-ea"/>
              </a:rPr>
              <a:t>程序调试方法</a:t>
            </a:r>
            <a:endParaRPr lang="zh-CN" altLang="en-US"/>
          </a:p>
        </p:txBody>
      </p:sp>
      <p:sp>
        <p:nvSpPr>
          <p:cNvPr id="3" name="内容占位符 2"/>
          <p:cNvSpPr>
            <a:spLocks noGrp="1"/>
          </p:cNvSpPr>
          <p:nvPr>
            <p:ph idx="1"/>
          </p:nvPr>
        </p:nvSpPr>
        <p:spPr>
          <a:xfrm>
            <a:off x="1534160" y="1802765"/>
            <a:ext cx="7421245" cy="4114800"/>
          </a:xfrm>
        </p:spPr>
        <p:txBody>
          <a:bodyPr/>
          <a:p>
            <a:pPr marL="0" indent="0">
              <a:buNone/>
            </a:pPr>
            <a:r>
              <a:rPr lang="zh-CN" altLang="en-US" sz="1800"/>
              <a:t>3）查看源文件</a:t>
            </a:r>
            <a:endParaRPr lang="zh-CN" altLang="en-US" sz="1800"/>
          </a:p>
          <a:p>
            <a:r>
              <a:rPr lang="zh-CN" altLang="en-US" sz="1800"/>
              <a:t>(gdb) list 	#首次使用list，每次10行（可以设置）</a:t>
            </a:r>
            <a:endParaRPr lang="zh-CN" altLang="en-US" sz="1800"/>
          </a:p>
          <a:p>
            <a:r>
              <a:rPr lang="zh-CN" altLang="en-US" sz="1800"/>
              <a:t>1	#include	&lt;stdio.h&gt;</a:t>
            </a:r>
            <a:endParaRPr lang="zh-CN" altLang="en-US" sz="1800"/>
          </a:p>
          <a:p>
            <a:r>
              <a:rPr lang="zh-CN" altLang="en-US" sz="1800"/>
              <a:t>2	#include	&lt;stdlib.h&gt;</a:t>
            </a:r>
            <a:endParaRPr lang="zh-CN" altLang="en-US" sz="1800"/>
          </a:p>
          <a:p>
            <a:r>
              <a:rPr lang="zh-CN" altLang="en-US" sz="1800"/>
              <a:t>3	int f1(int);</a:t>
            </a:r>
            <a:endParaRPr lang="zh-CN" altLang="en-US" sz="1800"/>
          </a:p>
          <a:p>
            <a:r>
              <a:rPr lang="zh-CN" altLang="en-US" sz="1800"/>
              <a:t>4	int f2(char *);</a:t>
            </a:r>
            <a:endParaRPr lang="zh-CN" altLang="en-US" sz="1800"/>
          </a:p>
          <a:p>
            <a:r>
              <a:rPr lang="zh-CN" altLang="en-US" sz="1800"/>
              <a:t>5	int main() {</a:t>
            </a:r>
            <a:endParaRPr lang="zh-CN" altLang="en-US" sz="1800"/>
          </a:p>
          <a:p>
            <a:r>
              <a:rPr lang="zh-CN" altLang="en-US" sz="1800"/>
              <a:t>6		int tmpi=16;</a:t>
            </a:r>
            <a:endParaRPr lang="zh-CN" altLang="en-US" sz="1800"/>
          </a:p>
          <a:p>
            <a:r>
              <a:rPr lang="zh-CN" altLang="en-US" sz="1800"/>
              <a:t>7		fprintf(stderr,"Begine:\n");</a:t>
            </a:r>
            <a:endParaRPr lang="zh-CN" altLang="en-US" sz="1800"/>
          </a:p>
          <a:p>
            <a:r>
              <a:rPr lang="zh-CN" altLang="en-US" sz="1800"/>
              <a:t>8		f1(tmpi);</a:t>
            </a:r>
            <a:endParaRPr lang="zh-CN" altLang="en-US" sz="1800"/>
          </a:p>
          <a:p>
            <a:r>
              <a:rPr lang="zh-CN" altLang="en-US" sz="1800"/>
              <a:t>9		f2("Hello World!");</a:t>
            </a:r>
            <a:endParaRPr lang="zh-CN" altLang="en-US" sz="1800"/>
          </a:p>
          <a:p>
            <a:r>
              <a:rPr lang="zh-CN" altLang="en-US" sz="1800"/>
              <a:t>10		fprintf(stderr,":End\n");</a:t>
            </a:r>
            <a:endParaRPr lang="zh-CN" altLang="en-US" sz="1800"/>
          </a:p>
          <a:p>
            <a:r>
              <a:rPr lang="zh-CN" altLang="en-US" sz="1800"/>
              <a:t>(gdb) l 		#再次使用list，显示剩余部分</a:t>
            </a:r>
            <a:endParaRPr lang="zh-CN" altLang="en-US" sz="1800"/>
          </a:p>
          <a:p>
            <a:r>
              <a:rPr lang="zh-CN" altLang="en-US" sz="1800"/>
              <a:t>11		exit(0);</a:t>
            </a:r>
            <a:endParaRPr lang="zh-CN" altLang="en-US" sz="1800"/>
          </a:p>
          <a:p>
            <a:r>
              <a:rPr lang="zh-CN" altLang="en-US" sz="1800"/>
              <a:t>12	}</a:t>
            </a: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7" name="标题 1"/>
          <p:cNvSpPr>
            <a:spLocks noGrp="1"/>
          </p:cNvSpPr>
          <p:nvPr>
            <p:ph type="title"/>
          </p:nvPr>
        </p:nvSpPr>
        <p:spPr/>
        <p:txBody>
          <a:bodyPr vert="horz" wrap="square" lIns="91440" tIns="45720" rIns="91440" bIns="45720" anchor="b"/>
          <a:p>
            <a:r>
              <a:rPr lang="en-US" altLang="zh-CN" dirty="0"/>
              <a:t>2</a:t>
            </a:r>
            <a:r>
              <a:rPr lang="zh-CN" altLang="en-US" dirty="0"/>
              <a:t>．</a:t>
            </a:r>
            <a:r>
              <a:rPr lang="en-US" altLang="zh-CN" dirty="0"/>
              <a:t>C++</a:t>
            </a:r>
            <a:r>
              <a:rPr lang="zh-CN" altLang="en-US" dirty="0"/>
              <a:t>程序</a:t>
            </a:r>
            <a:endParaRPr lang="zh-CN" altLang="en-US" dirty="0"/>
          </a:p>
        </p:txBody>
      </p:sp>
      <p:sp>
        <p:nvSpPr>
          <p:cNvPr id="9218" name="内容占位符 2"/>
          <p:cNvSpPr>
            <a:spLocks noGrp="1"/>
          </p:cNvSpPr>
          <p:nvPr>
            <p:ph idx="1"/>
          </p:nvPr>
        </p:nvSpPr>
        <p:spPr>
          <a:xfrm>
            <a:off x="611505" y="1916430"/>
            <a:ext cx="8316595" cy="4941570"/>
          </a:xfrm>
        </p:spPr>
        <p:txBody>
          <a:bodyPr vert="horz" wrap="square" lIns="91440" tIns="45720" rIns="91440" bIns="45720" anchor="t"/>
          <a:p>
            <a:pPr marL="0" indent="0">
              <a:buNone/>
            </a:pPr>
            <a:r>
              <a:rPr lang="en-US" altLang="zh-CN" sz="2000" dirty="0"/>
              <a:t>#include	&lt;iostream&gt;</a:t>
            </a:r>
            <a:endParaRPr lang="en-US" altLang="zh-CN" sz="2000" dirty="0"/>
          </a:p>
          <a:p>
            <a:pPr marL="0" indent="0">
              <a:buNone/>
            </a:pPr>
            <a:r>
              <a:rPr lang="en-US" altLang="zh-CN" sz="2000" dirty="0"/>
              <a:t>using namespace std;</a:t>
            </a:r>
            <a:endParaRPr lang="en-US" altLang="zh-CN" sz="2000" dirty="0"/>
          </a:p>
          <a:p>
            <a:pPr marL="0" indent="0">
              <a:buNone/>
            </a:pPr>
            <a:r>
              <a:rPr lang="en-US" altLang="zh-CN" sz="2000" dirty="0"/>
              <a:t>int main(){</a:t>
            </a:r>
            <a:endParaRPr lang="en-US" altLang="zh-CN" sz="2000" dirty="0"/>
          </a:p>
          <a:p>
            <a:pPr marL="0" indent="0">
              <a:buNone/>
            </a:pPr>
            <a:r>
              <a:rPr lang="en-US" altLang="zh-CN" sz="2000" dirty="0"/>
              <a:t>		cout&lt;&lt;"Hello, C++ World!" &lt;&lt; endl;</a:t>
            </a:r>
            <a:endParaRPr lang="en-US" altLang="zh-CN" sz="2000" dirty="0"/>
          </a:p>
          <a:p>
            <a:pPr marL="0" indent="0">
              <a:buNone/>
            </a:pPr>
            <a:r>
              <a:rPr lang="en-US" altLang="zh-CN" sz="2000" dirty="0"/>
              <a:t>}</a:t>
            </a:r>
            <a:endParaRPr lang="en-US" altLang="zh-CN" sz="2000" dirty="0"/>
          </a:p>
          <a:p>
            <a:pPr marL="0" indent="0">
              <a:buNone/>
            </a:pPr>
            <a:r>
              <a:rPr lang="en-US" altLang="zh-CN" sz="2000" dirty="0"/>
              <a:t>$ g++ hello.c++		#</a:t>
            </a:r>
            <a:r>
              <a:rPr lang="zh-CN" altLang="en-US" sz="2000" dirty="0"/>
              <a:t>生成可执行程序</a:t>
            </a:r>
            <a:r>
              <a:rPr lang="en-US" altLang="zh-CN" sz="2000" dirty="0"/>
              <a:t>a.out</a:t>
            </a:r>
            <a:endParaRPr lang="en-US" altLang="zh-CN" sz="2000" dirty="0"/>
          </a:p>
          <a:p>
            <a:pPr marL="0" indent="0">
              <a:buNone/>
            </a:pPr>
            <a:r>
              <a:rPr lang="en-US" altLang="zh-CN" sz="2000" dirty="0"/>
              <a:t>$ c++ -o hello hell</a:t>
            </a:r>
            <a:r>
              <a:rPr lang="en-US" altLang="zh-CN" sz="2000" dirty="0">
                <a:solidFill>
                  <a:srgbClr val="FF0000"/>
                </a:solidFill>
              </a:rPr>
              <a:t>o</a:t>
            </a:r>
            <a:r>
              <a:rPr lang="en-US" altLang="zh-CN" sz="2000" dirty="0"/>
              <a:t>.c++	#</a:t>
            </a:r>
            <a:r>
              <a:rPr lang="zh-CN" altLang="en-US" sz="2000" dirty="0"/>
              <a:t>生成可执行程序</a:t>
            </a:r>
            <a:r>
              <a:rPr lang="en-US" altLang="zh-CN" sz="2000" dirty="0"/>
              <a:t>hello</a:t>
            </a:r>
            <a:endParaRPr lang="en-US" altLang="zh-CN" sz="2000" dirty="0"/>
          </a:p>
          <a:p>
            <a:pPr marL="0" indent="0">
              <a:buNone/>
            </a:pPr>
            <a:r>
              <a:rPr lang="en-US" altLang="zh-CN" sz="2000" dirty="0"/>
              <a:t>$ g++ -s -o Hello hello.c++	#</a:t>
            </a:r>
            <a:r>
              <a:rPr lang="zh-CN" altLang="en-US" sz="2000" dirty="0"/>
              <a:t>生成删除符号表的可执行程序</a:t>
            </a:r>
            <a:r>
              <a:rPr lang="en-US" altLang="zh-CN" sz="2000" dirty="0"/>
              <a:t>Hello</a:t>
            </a:r>
            <a:endParaRPr lang="en-US" altLang="zh-CN" sz="2000" dirty="0"/>
          </a:p>
          <a:p>
            <a:pPr marL="0" indent="0">
              <a:buNone/>
            </a:pPr>
            <a:r>
              <a:rPr lang="zh-CN" altLang="en-US" sz="2000" dirty="0"/>
              <a:t>也可以使用</a:t>
            </a:r>
            <a:r>
              <a:rPr lang="en-US" altLang="zh-CN" sz="2000" dirty="0"/>
              <a:t>gcc</a:t>
            </a:r>
            <a:r>
              <a:rPr lang="zh-CN" altLang="en-US" sz="2000" dirty="0"/>
              <a:t>并指定库文件来编译</a:t>
            </a:r>
            <a:r>
              <a:rPr lang="en-US" altLang="zh-CN" sz="2000" dirty="0"/>
              <a:t>C++</a:t>
            </a:r>
            <a:r>
              <a:rPr lang="zh-CN" altLang="en-US" sz="2000" dirty="0"/>
              <a:t>程序：</a:t>
            </a:r>
            <a:endParaRPr lang="zh-CN" altLang="en-US" sz="2000" dirty="0"/>
          </a:p>
          <a:p>
            <a:pPr marL="0" indent="0">
              <a:buNone/>
            </a:pPr>
            <a:r>
              <a:rPr lang="en-US" altLang="zh-CN" sz="2000" dirty="0"/>
              <a:t>$ gcc -c hello.c++		#</a:t>
            </a:r>
            <a:r>
              <a:rPr lang="zh-CN" altLang="en-US" sz="2000" dirty="0"/>
              <a:t>生成目标文件</a:t>
            </a:r>
            <a:r>
              <a:rPr lang="en-US" altLang="zh-CN" sz="2000" dirty="0"/>
              <a:t>hello.o</a:t>
            </a:r>
            <a:endParaRPr lang="en-US" altLang="zh-CN" sz="2000" dirty="0"/>
          </a:p>
          <a:p>
            <a:pPr marL="0" indent="0">
              <a:buNone/>
            </a:pPr>
            <a:r>
              <a:rPr lang="en-US" altLang="zh-CN" sz="2000" dirty="0"/>
              <a:t>$ gcc -o h hello.c++ -lstdc++ 	#</a:t>
            </a:r>
            <a:r>
              <a:rPr lang="zh-CN" altLang="en-US" sz="2000" dirty="0"/>
              <a:t>指定标准</a:t>
            </a:r>
            <a:r>
              <a:rPr lang="en-US" altLang="zh-CN" sz="2000" dirty="0"/>
              <a:t>C++</a:t>
            </a:r>
            <a:r>
              <a:rPr lang="zh-CN" altLang="en-US" sz="2000" dirty="0"/>
              <a:t>库，生成可执行程序</a:t>
            </a:r>
            <a:r>
              <a:rPr lang="en-US" altLang="zh-CN" sz="2000" dirty="0"/>
              <a:t>h</a:t>
            </a:r>
            <a:endParaRPr lang="en-US" altLang="zh-CN" sz="2000" dirty="0"/>
          </a:p>
          <a:p>
            <a:pPr marL="0" indent="0">
              <a:buNone/>
            </a:pPr>
            <a:r>
              <a:rPr lang="en-US" altLang="zh-CN" sz="2000" dirty="0"/>
              <a:t>$ ./hello 			#</a:t>
            </a:r>
            <a:r>
              <a:rPr lang="zh-CN" altLang="en-US" sz="2000" dirty="0"/>
              <a:t>执行</a:t>
            </a:r>
            <a:endParaRPr lang="en-US" altLang="zh-CN" sz="2000" dirty="0"/>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12.7.3  </a:t>
            </a:r>
            <a:r>
              <a:rPr lang="zh-CN" altLang="en-US" dirty="0">
                <a:sym typeface="+mn-ea"/>
              </a:rPr>
              <a:t>程序调试方法</a:t>
            </a:r>
            <a:endParaRPr lang="zh-CN" altLang="en-US"/>
          </a:p>
        </p:txBody>
      </p:sp>
      <p:sp>
        <p:nvSpPr>
          <p:cNvPr id="3" name="内容占位符 2"/>
          <p:cNvSpPr>
            <a:spLocks noGrp="1"/>
          </p:cNvSpPr>
          <p:nvPr>
            <p:ph idx="1"/>
          </p:nvPr>
        </p:nvSpPr>
        <p:spPr>
          <a:xfrm>
            <a:off x="1313815" y="1828165"/>
            <a:ext cx="7641590" cy="4304665"/>
          </a:xfrm>
        </p:spPr>
        <p:txBody>
          <a:bodyPr/>
          <a:p>
            <a:pPr marL="0" indent="0">
              <a:buNone/>
            </a:pPr>
            <a:r>
              <a:rPr lang="zh-CN" altLang="en-US" sz="2800"/>
              <a:t>4）设置断点</a:t>
            </a:r>
            <a:endParaRPr lang="zh-CN" altLang="en-US" sz="2800"/>
          </a:p>
          <a:p>
            <a:r>
              <a:rPr lang="zh-CN" altLang="en-US" sz="2800"/>
              <a:t>(gdb) break 8</a:t>
            </a:r>
            <a:endParaRPr lang="zh-CN" altLang="en-US" sz="2800"/>
          </a:p>
          <a:p>
            <a:r>
              <a:rPr lang="zh-CN" altLang="en-US" sz="2800"/>
              <a:t>Breakpoint 1 at 0x4011ba: file f3.c, line 8.</a:t>
            </a:r>
            <a:endParaRPr lang="zh-CN" altLang="en-US" sz="2800"/>
          </a:p>
          <a:p>
            <a:endParaRPr lang="zh-CN" altLang="en-US" sz="2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12.7.3  </a:t>
            </a:r>
            <a:r>
              <a:rPr lang="zh-CN" altLang="en-US" dirty="0">
                <a:sym typeface="+mn-ea"/>
              </a:rPr>
              <a:t>程序调试方法</a:t>
            </a:r>
            <a:endParaRPr lang="zh-CN" altLang="en-US"/>
          </a:p>
        </p:txBody>
      </p:sp>
      <p:sp>
        <p:nvSpPr>
          <p:cNvPr id="3" name="内容占位符 2"/>
          <p:cNvSpPr>
            <a:spLocks noGrp="1"/>
          </p:cNvSpPr>
          <p:nvPr>
            <p:ph idx="1"/>
          </p:nvPr>
        </p:nvSpPr>
        <p:spPr>
          <a:xfrm>
            <a:off x="977265" y="1828165"/>
            <a:ext cx="7978140" cy="4304665"/>
          </a:xfrm>
        </p:spPr>
        <p:txBody>
          <a:bodyPr/>
          <a:p>
            <a:pPr marL="0" indent="0">
              <a:buNone/>
            </a:pPr>
            <a:r>
              <a:rPr lang="zh-CN" altLang="en-US" sz="2400"/>
              <a:t>5）开始执行</a:t>
            </a:r>
            <a:endParaRPr lang="zh-CN" altLang="en-US" sz="2400"/>
          </a:p>
          <a:p>
            <a:r>
              <a:rPr lang="zh-CN" altLang="en-US" sz="2400"/>
              <a:t>(gdb) run</a:t>
            </a:r>
            <a:endParaRPr lang="zh-CN" altLang="en-US" sz="2400"/>
          </a:p>
          <a:p>
            <a:r>
              <a:rPr lang="zh-CN" altLang="en-US" sz="2400"/>
              <a:t>Starting program: /root/myp </a:t>
            </a:r>
            <a:endParaRPr lang="zh-CN" altLang="en-US" sz="2400"/>
          </a:p>
          <a:p>
            <a:r>
              <a:rPr lang="zh-CN" altLang="en-US" sz="2400">
                <a:solidFill>
                  <a:srgbClr val="FF0000"/>
                </a:solidFill>
              </a:rPr>
              <a:t>Missing separate debuginfos, use: dnf debuginfo-install glibc-2.29-28.fc30.x86_64  </a:t>
            </a:r>
            <a:r>
              <a:rPr lang="zh-CN" altLang="en-US" sz="2400">
                <a:solidFill>
                  <a:srgbClr val="FF0000"/>
                </a:solidFill>
                <a:sym typeface="+mn-ea"/>
              </a:rPr>
              <a:t>说明：“Missing separate debuginfos,...”说明需要安装相关软件，可根据需要安装</a:t>
            </a:r>
            <a:endParaRPr lang="zh-CN" altLang="en-US" sz="2400">
              <a:solidFill>
                <a:srgbClr val="FF0000"/>
              </a:solidFill>
            </a:endParaRPr>
          </a:p>
          <a:p>
            <a:r>
              <a:rPr lang="zh-CN" altLang="en-US" sz="2400"/>
              <a:t>Begine:</a:t>
            </a:r>
            <a:endParaRPr lang="zh-CN" altLang="en-US" sz="2400"/>
          </a:p>
          <a:p>
            <a:r>
              <a:rPr lang="zh-CN" altLang="en-US" sz="2400"/>
              <a:t>Breakpoint 1, main () at f3.c:8</a:t>
            </a:r>
            <a:endParaRPr lang="zh-CN" altLang="en-US" sz="2400"/>
          </a:p>
          <a:p>
            <a:r>
              <a:rPr lang="zh-CN" altLang="en-US" sz="2400"/>
              <a:t>8		f1(tmpi);</a:t>
            </a:r>
            <a:endParaRPr lang="zh-CN" altLang="en-US" sz="2400"/>
          </a:p>
          <a:p>
            <a:r>
              <a:rPr lang="zh-CN" altLang="en-US" sz="2400"/>
              <a:t>(gdb) </a:t>
            </a:r>
            <a:endParaRPr lang="zh-CN" altLang="en-US"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12.7.3  </a:t>
            </a:r>
            <a:r>
              <a:rPr lang="zh-CN" altLang="en-US" dirty="0">
                <a:sym typeface="+mn-ea"/>
              </a:rPr>
              <a:t>程序调试方法</a:t>
            </a:r>
            <a:endParaRPr lang="zh-CN" altLang="en-US"/>
          </a:p>
        </p:txBody>
      </p:sp>
      <p:sp>
        <p:nvSpPr>
          <p:cNvPr id="3" name="内容占位符 2"/>
          <p:cNvSpPr>
            <a:spLocks noGrp="1"/>
          </p:cNvSpPr>
          <p:nvPr>
            <p:ph idx="1"/>
          </p:nvPr>
        </p:nvSpPr>
        <p:spPr>
          <a:xfrm>
            <a:off x="787400" y="1843405"/>
            <a:ext cx="8168005" cy="4289425"/>
          </a:xfrm>
        </p:spPr>
        <p:txBody>
          <a:bodyPr/>
          <a:p>
            <a:pPr marL="0" indent="0">
              <a:buNone/>
            </a:pPr>
            <a:r>
              <a:rPr lang="zh-CN" altLang="en-US" sz="2400"/>
              <a:t>6）打印变量的值</a:t>
            </a:r>
            <a:endParaRPr lang="zh-CN" altLang="en-US" sz="2400"/>
          </a:p>
          <a:p>
            <a:r>
              <a:rPr lang="zh-CN" altLang="en-US" sz="2400"/>
              <a:t>(gdb)  print tmpi</a:t>
            </a:r>
            <a:endParaRPr lang="zh-CN" altLang="en-US" sz="2400"/>
          </a:p>
          <a:p>
            <a:r>
              <a:rPr lang="zh-CN" altLang="en-US" sz="2400"/>
              <a:t>$1 = 16</a:t>
            </a:r>
            <a:endParaRPr lang="zh-CN" altLang="en-US" sz="2400"/>
          </a:p>
          <a:p>
            <a:r>
              <a:rPr lang="zh-CN" altLang="en-US" sz="2400"/>
              <a:t>注：也可通过set命令设置变量tmpi的值，比如set tmpi=100</a:t>
            </a:r>
            <a:endParaRPr lang="zh-CN" altLang="en-US" sz="2400"/>
          </a:p>
          <a:p>
            <a:r>
              <a:rPr lang="zh-CN" altLang="en-US" sz="2400"/>
              <a:t>7）单步执行，跟踪进入函数f1（也可使用next命令执行f1，而不进入函数f1）</a:t>
            </a:r>
            <a:endParaRPr lang="zh-CN" altLang="en-US" sz="2400"/>
          </a:p>
          <a:p>
            <a:r>
              <a:rPr lang="zh-CN" altLang="en-US" sz="2400"/>
              <a:t>(gdb) step</a:t>
            </a:r>
            <a:endParaRPr lang="zh-CN" altLang="en-US" sz="2400"/>
          </a:p>
          <a:p>
            <a:r>
              <a:rPr lang="zh-CN" altLang="en-US" sz="2400"/>
              <a:t>f1 (arg=16) at f1.c:3</a:t>
            </a:r>
            <a:endParaRPr lang="zh-CN" altLang="en-US" sz="2400"/>
          </a:p>
          <a:p>
            <a:r>
              <a:rPr lang="zh-CN" altLang="en-US" sz="2400"/>
              <a:t>3		printf("F1: you passed: %d\n",arg);</a:t>
            </a:r>
            <a:endParaRPr lang="zh-CN" altLang="en-US"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12.7.3  </a:t>
            </a:r>
            <a:r>
              <a:rPr lang="zh-CN" altLang="en-US" dirty="0">
                <a:sym typeface="+mn-ea"/>
              </a:rPr>
              <a:t>程序调试方法</a:t>
            </a:r>
            <a:endParaRPr lang="zh-CN" altLang="en-US"/>
          </a:p>
        </p:txBody>
      </p:sp>
      <p:sp>
        <p:nvSpPr>
          <p:cNvPr id="3" name="内容占位符 2"/>
          <p:cNvSpPr>
            <a:spLocks noGrp="1"/>
          </p:cNvSpPr>
          <p:nvPr>
            <p:ph idx="1"/>
          </p:nvPr>
        </p:nvSpPr>
        <p:spPr>
          <a:xfrm>
            <a:off x="802005" y="2018030"/>
            <a:ext cx="8153400" cy="4114800"/>
          </a:xfrm>
        </p:spPr>
        <p:txBody>
          <a:bodyPr/>
          <a:p>
            <a:pPr marL="0" indent="0">
              <a:buNone/>
            </a:pPr>
            <a:r>
              <a:rPr lang="zh-CN" altLang="en-US" sz="2400"/>
              <a:t>8）显示f1()变量arg的值</a:t>
            </a:r>
            <a:endParaRPr lang="zh-CN" altLang="en-US" sz="2400"/>
          </a:p>
          <a:p>
            <a:r>
              <a:rPr lang="zh-CN" altLang="en-US" sz="2400"/>
              <a:t>(gdb) print arg</a:t>
            </a:r>
            <a:endParaRPr lang="zh-CN" altLang="en-US" sz="2400"/>
          </a:p>
          <a:p>
            <a:r>
              <a:rPr lang="zh-CN" altLang="en-US" sz="2400"/>
              <a:t>$2 = 16</a:t>
            </a:r>
            <a:endParaRPr lang="zh-CN" altLang="en-US" sz="2400"/>
          </a:p>
          <a:p>
            <a:pPr marL="0" indent="0">
              <a:buNone/>
            </a:pPr>
            <a:endParaRPr lang="zh-CN" altLang="en-US" sz="2400"/>
          </a:p>
          <a:p>
            <a:pPr marL="0" indent="0">
              <a:buNone/>
            </a:pPr>
            <a:r>
              <a:rPr lang="zh-CN" altLang="en-US" sz="2400"/>
              <a:t>9）可在任何位置使用where命令，显示程序的调用栈，得到自己的位置。方法是：</a:t>
            </a:r>
            <a:endParaRPr lang="zh-CN" altLang="en-US" sz="2400"/>
          </a:p>
          <a:p>
            <a:r>
              <a:rPr lang="zh-CN" altLang="en-US" sz="2400"/>
              <a:t>(gdb) where</a:t>
            </a:r>
            <a:endParaRPr lang="zh-CN" altLang="en-US" sz="2400"/>
          </a:p>
          <a:p>
            <a:r>
              <a:rPr lang="zh-CN" altLang="en-US" sz="2400"/>
              <a:t>#0  f1 (arg=16) at f1.c:3</a:t>
            </a:r>
            <a:endParaRPr lang="zh-CN" altLang="en-US" sz="2400"/>
          </a:p>
          <a:p>
            <a:r>
              <a:rPr lang="zh-CN" altLang="en-US" sz="2400"/>
              <a:t>#1  0x00000000004006e4 in main () at f3.c:8</a:t>
            </a:r>
            <a:endParaRPr lang="zh-CN" altLang="en-US" sz="2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12.7.3  </a:t>
            </a:r>
            <a:r>
              <a:rPr lang="zh-CN" altLang="en-US" dirty="0">
                <a:sym typeface="+mn-ea"/>
              </a:rPr>
              <a:t>程序调试方法</a:t>
            </a:r>
            <a:endParaRPr lang="zh-CN" altLang="en-US"/>
          </a:p>
        </p:txBody>
      </p:sp>
      <p:sp>
        <p:nvSpPr>
          <p:cNvPr id="3" name="内容占位符 2"/>
          <p:cNvSpPr>
            <a:spLocks noGrp="1"/>
          </p:cNvSpPr>
          <p:nvPr>
            <p:ph idx="1"/>
          </p:nvPr>
        </p:nvSpPr>
        <p:spPr>
          <a:xfrm>
            <a:off x="1151255" y="1802765"/>
            <a:ext cx="7804150" cy="4114800"/>
          </a:xfrm>
        </p:spPr>
        <p:txBody>
          <a:bodyPr/>
          <a:p>
            <a:pPr marL="0" indent="0">
              <a:buNone/>
            </a:pPr>
            <a:r>
              <a:rPr lang="zh-CN" altLang="en-US" sz="2800"/>
              <a:t>10）列出当前文件的内容</a:t>
            </a:r>
            <a:endParaRPr lang="zh-CN" altLang="en-US" sz="2800"/>
          </a:p>
          <a:p>
            <a:r>
              <a:rPr lang="zh-CN" altLang="en-US" sz="2800"/>
              <a:t>(gdb) list</a:t>
            </a:r>
            <a:endParaRPr lang="zh-CN" altLang="en-US" sz="2800"/>
          </a:p>
          <a:p>
            <a:r>
              <a:rPr lang="zh-CN" altLang="en-US" sz="2800"/>
              <a:t>1	#include	&lt;stdio.h&gt;</a:t>
            </a:r>
            <a:endParaRPr lang="zh-CN" altLang="en-US" sz="2800"/>
          </a:p>
          <a:p>
            <a:r>
              <a:rPr lang="zh-CN" altLang="en-US" sz="2800"/>
              <a:t>2	int f1(int arg) {</a:t>
            </a:r>
            <a:endParaRPr lang="zh-CN" altLang="en-US" sz="2800"/>
          </a:p>
          <a:p>
            <a:r>
              <a:rPr lang="zh-CN" altLang="en-US" sz="2800"/>
              <a:t>3		printf("F1: you passed: %d\n",arg);</a:t>
            </a:r>
            <a:endParaRPr lang="zh-CN" altLang="en-US" sz="2800"/>
          </a:p>
          <a:p>
            <a:r>
              <a:rPr lang="zh-CN" altLang="en-US" sz="2800"/>
              <a:t>4	}</a:t>
            </a:r>
            <a:endParaRPr lang="zh-CN" altLang="en-US" sz="2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12.7.3  </a:t>
            </a:r>
            <a:r>
              <a:rPr lang="zh-CN" altLang="en-US" dirty="0">
                <a:sym typeface="+mn-ea"/>
              </a:rPr>
              <a:t>程序调试方法</a:t>
            </a:r>
            <a:endParaRPr lang="zh-CN" altLang="en-US"/>
          </a:p>
        </p:txBody>
      </p:sp>
      <p:sp>
        <p:nvSpPr>
          <p:cNvPr id="3" name="内容占位符 2"/>
          <p:cNvSpPr>
            <a:spLocks noGrp="1"/>
          </p:cNvSpPr>
          <p:nvPr>
            <p:ph idx="1"/>
          </p:nvPr>
        </p:nvSpPr>
        <p:spPr>
          <a:xfrm>
            <a:off x="669925" y="1802765"/>
            <a:ext cx="8285480" cy="4114800"/>
          </a:xfrm>
        </p:spPr>
        <p:txBody>
          <a:bodyPr/>
          <a:p>
            <a:r>
              <a:rPr lang="zh-CN" altLang="en-US" sz="2400"/>
              <a:t>11）程序继续执行直到结束</a:t>
            </a:r>
            <a:endParaRPr lang="zh-CN" altLang="en-US" sz="2400"/>
          </a:p>
          <a:p>
            <a:r>
              <a:rPr lang="zh-CN" altLang="en-US" sz="2400">
                <a:sym typeface="+mn-ea"/>
              </a:rPr>
              <a:t>(gdb) </a:t>
            </a:r>
            <a:r>
              <a:rPr lang="en-US" altLang="zh-CN" sz="2400">
                <a:sym typeface="+mn-ea"/>
              </a:rPr>
              <a:t>c</a:t>
            </a:r>
            <a:r>
              <a:rPr lang="zh-CN" altLang="en-US" sz="2400"/>
              <a:t>ontinu</a:t>
            </a:r>
            <a:r>
              <a:rPr lang="en-US" altLang="zh-CN" sz="2400"/>
              <a:t>e</a:t>
            </a:r>
            <a:endParaRPr lang="zh-CN" altLang="en-US" sz="2400"/>
          </a:p>
          <a:p>
            <a:r>
              <a:rPr lang="zh-CN" altLang="en-US" sz="2400"/>
              <a:t>F1: you passed: 16</a:t>
            </a:r>
            <a:endParaRPr lang="zh-CN" altLang="en-US" sz="2400"/>
          </a:p>
          <a:p>
            <a:r>
              <a:rPr lang="zh-CN" altLang="en-US" sz="2400"/>
              <a:t>F2: you passed: Hello World!</a:t>
            </a:r>
            <a:endParaRPr lang="zh-CN" altLang="en-US" sz="2400"/>
          </a:p>
          <a:p>
            <a:r>
              <a:rPr lang="zh-CN" altLang="en-US" sz="2400"/>
              <a:t>:End</a:t>
            </a:r>
            <a:endParaRPr lang="zh-CN" altLang="en-US" sz="2400"/>
          </a:p>
          <a:p>
            <a:r>
              <a:rPr lang="zh-CN" altLang="en-US" sz="2400"/>
              <a:t>[Inferior 1 (process </a:t>
            </a:r>
            <a:r>
              <a:rPr lang="zh-CN" altLang="en-US" sz="2400" u="sng"/>
              <a:t>11906</a:t>
            </a:r>
            <a:r>
              <a:rPr lang="zh-CN" altLang="en-US" sz="2400"/>
              <a:t>) exited normally]</a:t>
            </a:r>
            <a:endParaRPr lang="zh-CN" alt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1"/>
          <p:cNvSpPr>
            <a:spLocks noGrp="1"/>
          </p:cNvSpPr>
          <p:nvPr>
            <p:ph type="title"/>
          </p:nvPr>
        </p:nvSpPr>
        <p:spPr/>
        <p:txBody>
          <a:bodyPr vert="horz" wrap="square" lIns="91440" tIns="45720" rIns="91440" bIns="45720" anchor="b"/>
          <a:p>
            <a:r>
              <a:rPr lang="en-US" altLang="zh-CN" sz="3600" dirty="0">
                <a:solidFill>
                  <a:srgbClr val="FF0000"/>
                </a:solidFill>
              </a:rPr>
              <a:t>12.8  UNIX/Linux</a:t>
            </a:r>
            <a:r>
              <a:rPr lang="zh-CN" altLang="en-US" sz="3600" dirty="0">
                <a:solidFill>
                  <a:srgbClr val="FF0000"/>
                </a:solidFill>
              </a:rPr>
              <a:t>其他编程工具简介</a:t>
            </a:r>
            <a:endParaRPr lang="zh-CN" altLang="en-US" sz="3600" dirty="0">
              <a:solidFill>
                <a:srgbClr val="FF0000"/>
              </a:solidFill>
            </a:endParaRPr>
          </a:p>
        </p:txBody>
      </p:sp>
      <p:sp>
        <p:nvSpPr>
          <p:cNvPr id="73730" name="内容占位符 2"/>
          <p:cNvSpPr>
            <a:spLocks noGrp="1"/>
          </p:cNvSpPr>
          <p:nvPr>
            <p:ph idx="1"/>
          </p:nvPr>
        </p:nvSpPr>
        <p:spPr>
          <a:xfrm>
            <a:off x="184150" y="1844675"/>
            <a:ext cx="8775700" cy="4941888"/>
          </a:xfrm>
        </p:spPr>
        <p:txBody>
          <a:bodyPr vert="horz" wrap="square" lIns="91440" tIns="45720" rIns="91440" bIns="45720" anchor="t"/>
          <a:p>
            <a:r>
              <a:rPr lang="en-US" altLang="zh-CN" sz="2400" b="1" dirty="0"/>
              <a:t>12.8.1  </a:t>
            </a:r>
            <a:r>
              <a:rPr lang="zh-CN" altLang="en-US" sz="2400" b="1" dirty="0"/>
              <a:t>常用库与</a:t>
            </a:r>
            <a:r>
              <a:rPr lang="en-US" altLang="zh-CN" sz="2400" b="1" dirty="0"/>
              <a:t>GNOME/GTK</a:t>
            </a:r>
            <a:r>
              <a:rPr lang="zh-CN" altLang="en-US" sz="2400" b="1" dirty="0"/>
              <a:t>开发</a:t>
            </a:r>
            <a:endParaRPr lang="zh-CN" altLang="en-US" sz="2400" b="1" dirty="0"/>
          </a:p>
          <a:p>
            <a:r>
              <a:rPr lang="en-US" altLang="zh-CN" sz="2400" b="1" dirty="0"/>
              <a:t>12.8.2  KDevelop/Qt</a:t>
            </a:r>
            <a:r>
              <a:rPr lang="zh-CN" altLang="zh-CN" sz="2400" b="1" dirty="0"/>
              <a:t>开发</a:t>
            </a:r>
            <a:endParaRPr lang="zh-CN" altLang="zh-CN" sz="2400" b="1" dirty="0"/>
          </a:p>
          <a:p>
            <a:r>
              <a:rPr lang="en-US" altLang="zh-CN" sz="2400" b="1" dirty="0"/>
              <a:t>12.8.3  eclipse</a:t>
            </a:r>
            <a:endParaRPr lang="zh-CN" altLang="zh-CN" sz="2400" b="1" dirty="0"/>
          </a:p>
          <a:p>
            <a:r>
              <a:rPr lang="en-US" altLang="zh-CN" sz="2400" b="1" dirty="0"/>
              <a:t>12.8.4  Java</a:t>
            </a:r>
            <a:r>
              <a:rPr lang="zh-CN" altLang="zh-CN" sz="2400" b="1" dirty="0"/>
              <a:t>开发</a:t>
            </a:r>
            <a:endParaRPr lang="zh-CN" altLang="zh-CN" sz="2400" b="1" dirty="0"/>
          </a:p>
          <a:p>
            <a:r>
              <a:rPr lang="en-US" altLang="zh-CN" sz="2400" b="1" dirty="0"/>
              <a:t>12.8.5  Perl</a:t>
            </a:r>
            <a:r>
              <a:rPr lang="zh-CN" altLang="zh-CN" sz="2400" b="1" dirty="0"/>
              <a:t>开发</a:t>
            </a:r>
            <a:endParaRPr lang="zh-CN" altLang="zh-CN" sz="2400" b="1" dirty="0"/>
          </a:p>
          <a:p>
            <a:r>
              <a:rPr lang="en-US" altLang="zh-CN" sz="2400" b="1" dirty="0"/>
              <a:t>12.8.6  </a:t>
            </a:r>
            <a:r>
              <a:rPr lang="zh-CN" altLang="zh-CN" sz="2400" b="1" dirty="0"/>
              <a:t>数据库开发</a:t>
            </a:r>
            <a:endParaRPr lang="zh-CN" altLang="zh-CN" sz="2400" b="1" dirty="0"/>
          </a:p>
          <a:p>
            <a:r>
              <a:rPr lang="en-US" altLang="zh-CN" sz="2400" b="1" dirty="0"/>
              <a:t>12.8.7  PHP</a:t>
            </a:r>
            <a:r>
              <a:rPr lang="zh-CN" altLang="zh-CN" sz="2400" b="1" dirty="0"/>
              <a:t>开发</a:t>
            </a:r>
            <a:endParaRPr lang="zh-CN" altLang="zh-CN" sz="2400" b="1" dirty="0"/>
          </a:p>
          <a:p>
            <a:r>
              <a:rPr lang="en-US" altLang="zh-CN" sz="2400" b="1" dirty="0"/>
              <a:t>12.8.8  Objective-C</a:t>
            </a:r>
            <a:r>
              <a:rPr lang="zh-CN" altLang="zh-CN" sz="2400" b="1" dirty="0"/>
              <a:t>开发</a:t>
            </a:r>
            <a:endParaRPr lang="zh-CN" altLang="zh-CN" sz="2400" b="1" dirty="0"/>
          </a:p>
          <a:p>
            <a:r>
              <a:rPr lang="en-US" altLang="zh-CN" sz="2400" b="1" dirty="0"/>
              <a:t>12.8.9  Python</a:t>
            </a:r>
            <a:endParaRPr lang="zh-CN" altLang="zh-CN" sz="2400" b="1" dirty="0"/>
          </a:p>
          <a:p>
            <a:r>
              <a:rPr lang="en-US" altLang="zh-CN" sz="2400" b="1" dirty="0"/>
              <a:t>12.8.10  R</a:t>
            </a:r>
            <a:r>
              <a:rPr lang="zh-CN" altLang="zh-CN" sz="2400" b="1" dirty="0"/>
              <a:t>语言</a:t>
            </a:r>
            <a:endParaRPr lang="zh-CN" altLang="zh-CN" sz="2400" b="1" dirty="0"/>
          </a:p>
          <a:p>
            <a:r>
              <a:rPr lang="en-US" altLang="zh-CN" sz="2400" b="1" dirty="0"/>
              <a:t>12.8.11  </a:t>
            </a:r>
            <a:r>
              <a:rPr lang="zh-CN" altLang="zh-CN" sz="2400" b="1" dirty="0"/>
              <a:t>虚拟化、云计算和大数据应用</a:t>
            </a:r>
            <a:endParaRPr lang="en-US" altLang="zh-CN"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p:txBody>
          <a:bodyPr vert="horz" wrap="square" lIns="91440" tIns="45720" rIns="91440" bIns="45720" anchor="b"/>
          <a:p>
            <a:r>
              <a:rPr lang="en-US" altLang="zh-CN" sz="3600" dirty="0"/>
              <a:t>12.8.1  </a:t>
            </a:r>
            <a:r>
              <a:rPr lang="zh-CN" altLang="en-US" sz="3600" dirty="0"/>
              <a:t>常用库与</a:t>
            </a:r>
            <a:r>
              <a:rPr lang="en-US" altLang="zh-CN" sz="3600" dirty="0"/>
              <a:t>GNOME/GTK</a:t>
            </a:r>
            <a:r>
              <a:rPr lang="zh-CN" altLang="en-US" sz="3600" dirty="0"/>
              <a:t>开发</a:t>
            </a:r>
            <a:endParaRPr lang="zh-CN" altLang="en-US" sz="3600" dirty="0"/>
          </a:p>
        </p:txBody>
      </p:sp>
      <p:sp>
        <p:nvSpPr>
          <p:cNvPr id="74754" name="内容占位符 2"/>
          <p:cNvSpPr>
            <a:spLocks noGrp="1"/>
          </p:cNvSpPr>
          <p:nvPr>
            <p:ph idx="1"/>
          </p:nvPr>
        </p:nvSpPr>
        <p:spPr>
          <a:xfrm>
            <a:off x="652145" y="2060575"/>
            <a:ext cx="8307705" cy="4458335"/>
          </a:xfrm>
        </p:spPr>
        <p:txBody>
          <a:bodyPr vert="horz" wrap="square" lIns="91440" tIns="45720" rIns="91440" bIns="45720" anchor="t"/>
          <a:p>
            <a:r>
              <a:rPr lang="en-US" altLang="zh-CN" sz="2400" dirty="0"/>
              <a:t>1</a:t>
            </a:r>
            <a:r>
              <a:rPr lang="zh-CN" altLang="en-US" sz="2400" dirty="0"/>
              <a:t>．</a:t>
            </a:r>
            <a:r>
              <a:rPr lang="en-US" altLang="zh-CN" sz="2400" dirty="0"/>
              <a:t>XLIB</a:t>
            </a:r>
            <a:endParaRPr lang="en-US" altLang="zh-CN" sz="2400" dirty="0"/>
          </a:p>
          <a:p>
            <a:r>
              <a:rPr lang="en-US" altLang="zh-CN" sz="2400" dirty="0"/>
              <a:t>X Window</a:t>
            </a:r>
            <a:r>
              <a:rPr lang="zh-CN" altLang="en-US" sz="2400" dirty="0"/>
              <a:t>（简称</a:t>
            </a:r>
            <a:r>
              <a:rPr lang="en-US" altLang="zh-CN" sz="2400" dirty="0"/>
              <a:t>X11</a:t>
            </a:r>
            <a:r>
              <a:rPr lang="zh-CN" altLang="en-US" sz="2400" dirty="0"/>
              <a:t>）是建立在</a:t>
            </a:r>
            <a:r>
              <a:rPr lang="en-US" altLang="zh-CN" sz="2400" dirty="0"/>
              <a:t>C/S</a:t>
            </a:r>
            <a:r>
              <a:rPr lang="zh-CN" altLang="en-US" sz="2400" dirty="0"/>
              <a:t>网络模式基础上的图形子系统，是工作站普遍应用的窗口系统。</a:t>
            </a:r>
            <a:r>
              <a:rPr lang="en-US" altLang="zh-CN" sz="2400" dirty="0"/>
              <a:t>X</a:t>
            </a:r>
            <a:r>
              <a:rPr lang="zh-CN" altLang="en-US" sz="2400" dirty="0"/>
              <a:t>系统带有一套低级的库函数，称为</a:t>
            </a:r>
            <a:r>
              <a:rPr lang="en-US" altLang="zh-CN" sz="2400" dirty="0"/>
              <a:t>xlib</a:t>
            </a:r>
            <a:r>
              <a:rPr lang="zh-CN" altLang="en-US" sz="2400" dirty="0"/>
              <a:t>。</a:t>
            </a:r>
            <a:r>
              <a:rPr lang="en-US" altLang="zh-CN" sz="2400" dirty="0"/>
              <a:t>xlib</a:t>
            </a:r>
            <a:r>
              <a:rPr lang="zh-CN" altLang="en-US" sz="2400" dirty="0"/>
              <a:t>提供了许多对</a:t>
            </a:r>
            <a:r>
              <a:rPr lang="en-US" altLang="zh-CN" sz="2400" dirty="0"/>
              <a:t>X</a:t>
            </a:r>
            <a:r>
              <a:rPr lang="zh-CN" altLang="en-US" sz="2400" dirty="0"/>
              <a:t>窗口的屏幕进行操作的函数，但是，直接使用</a:t>
            </a:r>
            <a:r>
              <a:rPr lang="en-US" altLang="zh-CN" sz="2400" dirty="0"/>
              <a:t>xlib</a:t>
            </a:r>
            <a:r>
              <a:rPr lang="zh-CN" altLang="en-US" sz="2400" dirty="0"/>
              <a:t>函数开发</a:t>
            </a:r>
            <a:r>
              <a:rPr lang="en-US" altLang="zh-CN" sz="2400" dirty="0"/>
              <a:t>GUI</a:t>
            </a:r>
            <a:r>
              <a:rPr lang="zh-CN" altLang="en-US" sz="2400" dirty="0"/>
              <a:t>应用程序是相当复杂的，因此还需要进一步的包装或提升。</a:t>
            </a:r>
            <a:endParaRPr lang="en-US" altLang="zh-CN" sz="2400" dirty="0"/>
          </a:p>
          <a:p>
            <a:r>
              <a:rPr lang="en-US" altLang="zh-CN" sz="2400" dirty="0"/>
              <a:t>2</a:t>
            </a:r>
            <a:r>
              <a:rPr lang="zh-CN" altLang="en-US" sz="2400" dirty="0"/>
              <a:t>．</a:t>
            </a:r>
            <a:r>
              <a:rPr lang="en-US" altLang="zh-CN" sz="2400" dirty="0"/>
              <a:t>GLIB</a:t>
            </a:r>
            <a:endParaRPr lang="en-US" altLang="zh-CN" sz="2400" dirty="0"/>
          </a:p>
          <a:p>
            <a:r>
              <a:rPr lang="en-US" altLang="zh-CN" sz="2400" dirty="0"/>
              <a:t>GLIB</a:t>
            </a:r>
            <a:r>
              <a:rPr lang="zh-CN" altLang="en-US" sz="2400" dirty="0"/>
              <a:t>是一种常用的</a:t>
            </a:r>
            <a:r>
              <a:rPr lang="en-US" altLang="zh-CN" sz="2400" dirty="0"/>
              <a:t>C</a:t>
            </a:r>
            <a:r>
              <a:rPr lang="zh-CN" altLang="en-US" sz="2400" dirty="0"/>
              <a:t>工具库，提供包括数据类型、类、线程支持、加载动态数据库和词库扫描等功能，还包括可移植性和一些实用程序功能，以及一些容器类，在设计</a:t>
            </a:r>
            <a:r>
              <a:rPr lang="en-US" altLang="zh-CN" sz="2400" dirty="0"/>
              <a:t>GDK</a:t>
            </a:r>
            <a:r>
              <a:rPr lang="zh-CN" altLang="en-US" sz="2400" dirty="0"/>
              <a:t>和</a:t>
            </a:r>
            <a:r>
              <a:rPr lang="en-US" altLang="zh-CN" sz="2400" dirty="0"/>
              <a:t>GTK</a:t>
            </a:r>
            <a:r>
              <a:rPr lang="zh-CN" altLang="en-US" sz="2400" dirty="0"/>
              <a:t>程序时要用到它。</a:t>
            </a:r>
            <a:endParaRPr lang="en-US" altLang="zh-CN"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p:txBody>
          <a:bodyPr vert="horz" wrap="square" lIns="91440" tIns="45720" rIns="91440" bIns="45720" anchor="b"/>
          <a:p>
            <a:r>
              <a:rPr lang="en-US" altLang="zh-CN" sz="3600" dirty="0"/>
              <a:t>12.8.1  </a:t>
            </a:r>
            <a:r>
              <a:rPr lang="zh-CN" altLang="en-US" sz="3600" dirty="0"/>
              <a:t>常用库与</a:t>
            </a:r>
            <a:r>
              <a:rPr lang="en-US" altLang="zh-CN" sz="3600" dirty="0"/>
              <a:t>GNOME/GTK</a:t>
            </a:r>
            <a:r>
              <a:rPr lang="zh-CN" altLang="en-US" sz="3600" dirty="0"/>
              <a:t>开发</a:t>
            </a:r>
            <a:endParaRPr lang="zh-CN" altLang="en-US" sz="3600" dirty="0"/>
          </a:p>
        </p:txBody>
      </p:sp>
      <p:sp>
        <p:nvSpPr>
          <p:cNvPr id="74754" name="内容占位符 2"/>
          <p:cNvSpPr>
            <a:spLocks noGrp="1"/>
          </p:cNvSpPr>
          <p:nvPr>
            <p:ph idx="1"/>
          </p:nvPr>
        </p:nvSpPr>
        <p:spPr>
          <a:xfrm>
            <a:off x="784860" y="2060575"/>
            <a:ext cx="8174990" cy="4385310"/>
          </a:xfrm>
        </p:spPr>
        <p:txBody>
          <a:bodyPr vert="horz" wrap="square" lIns="91440" tIns="45720" rIns="91440" bIns="45720" anchor="t"/>
          <a:p>
            <a:r>
              <a:rPr lang="en-US" altLang="zh-CN" sz="2000" dirty="0"/>
              <a:t>3</a:t>
            </a:r>
            <a:r>
              <a:rPr lang="zh-CN" altLang="en-US" sz="2000" dirty="0"/>
              <a:t>．</a:t>
            </a:r>
            <a:r>
              <a:rPr lang="en-US" altLang="zh-CN" sz="2000" dirty="0"/>
              <a:t>GDK</a:t>
            </a:r>
            <a:endParaRPr lang="en-US" altLang="zh-CN" sz="2000" dirty="0"/>
          </a:p>
          <a:p>
            <a:r>
              <a:rPr lang="en-US" altLang="zh-CN" sz="2000" dirty="0"/>
              <a:t>GDK</a:t>
            </a:r>
            <a:r>
              <a:rPr lang="zh-CN" altLang="en-US" sz="2000" dirty="0"/>
              <a:t>（</a:t>
            </a:r>
            <a:r>
              <a:rPr lang="en-US" altLang="zh-CN" sz="2000" dirty="0"/>
              <a:t>Gimg Drawing Kit</a:t>
            </a:r>
            <a:r>
              <a:rPr lang="zh-CN" altLang="en-US" sz="2000" dirty="0"/>
              <a:t>）是标准</a:t>
            </a:r>
            <a:r>
              <a:rPr lang="en-US" altLang="zh-CN" sz="2000" dirty="0"/>
              <a:t>xlib</a:t>
            </a:r>
            <a:r>
              <a:rPr lang="zh-CN" altLang="en-US" sz="2000" dirty="0"/>
              <a:t>函数库的一个基本封装，是用于实现图形用户接口的函数库。在一般情况下，如果要创建普通的图形接口应用程序，使用</a:t>
            </a:r>
            <a:r>
              <a:rPr lang="en-US" altLang="zh-CN" sz="2000" dirty="0"/>
              <a:t>GDK</a:t>
            </a:r>
            <a:r>
              <a:rPr lang="zh-CN" altLang="en-US" sz="2000" dirty="0"/>
              <a:t>就可以了。</a:t>
            </a:r>
            <a:endParaRPr lang="zh-CN" altLang="en-US" sz="2000" dirty="0"/>
          </a:p>
          <a:p>
            <a:r>
              <a:rPr lang="en-US" altLang="zh-CN" sz="2000" dirty="0">
                <a:sym typeface="+mn-ea"/>
              </a:rPr>
              <a:t>4</a:t>
            </a:r>
            <a:r>
              <a:rPr lang="zh-CN" altLang="en-US" sz="2000" dirty="0">
                <a:sym typeface="+mn-ea"/>
              </a:rPr>
              <a:t>．</a:t>
            </a:r>
            <a:r>
              <a:rPr lang="en-US" altLang="zh-CN" sz="2000" dirty="0">
                <a:sym typeface="+mn-ea"/>
              </a:rPr>
              <a:t>GTK</a:t>
            </a:r>
            <a:endParaRPr lang="en-US" altLang="zh-CN" sz="2000" dirty="0">
              <a:sym typeface="+mn-ea"/>
            </a:endParaRPr>
          </a:p>
          <a:p>
            <a:r>
              <a:rPr lang="en-US" altLang="zh-CN" sz="2000" dirty="0">
                <a:sym typeface="+mn-ea"/>
              </a:rPr>
              <a:t>GTK</a:t>
            </a:r>
            <a:r>
              <a:rPr lang="zh-CN" altLang="en-US" sz="2000" dirty="0">
                <a:sym typeface="+mn-ea"/>
              </a:rPr>
              <a:t>（</a:t>
            </a:r>
            <a:r>
              <a:rPr lang="en-US" altLang="zh-CN" sz="2000" dirty="0">
                <a:sym typeface="+mn-ea"/>
              </a:rPr>
              <a:t>Gimg Tool Kit</a:t>
            </a:r>
            <a:r>
              <a:rPr lang="zh-CN" altLang="en-US" sz="2000" dirty="0">
                <a:sym typeface="+mn-ea"/>
              </a:rPr>
              <a:t>）是</a:t>
            </a:r>
            <a:r>
              <a:rPr lang="en-US" altLang="zh-CN" sz="2000" dirty="0">
                <a:sym typeface="+mn-ea"/>
              </a:rPr>
              <a:t>GNOME</a:t>
            </a:r>
            <a:r>
              <a:rPr lang="zh-CN" altLang="en-US" sz="2000" dirty="0">
                <a:sym typeface="+mn-ea"/>
              </a:rPr>
              <a:t>应用程序中使用的</a:t>
            </a:r>
            <a:r>
              <a:rPr lang="en-US" altLang="zh-CN" sz="2000" dirty="0">
                <a:sym typeface="+mn-ea"/>
              </a:rPr>
              <a:t>GUI</a:t>
            </a:r>
            <a:r>
              <a:rPr lang="zh-CN" altLang="en-US" sz="2000" dirty="0">
                <a:sym typeface="+mn-ea"/>
              </a:rPr>
              <a:t>工具包，包括</a:t>
            </a:r>
            <a:r>
              <a:rPr lang="en-US" altLang="zh-CN" sz="2000" dirty="0">
                <a:sym typeface="+mn-ea"/>
              </a:rPr>
              <a:t>GNOME</a:t>
            </a:r>
            <a:r>
              <a:rPr lang="zh-CN" altLang="en-US" sz="2000" dirty="0">
                <a:sym typeface="+mn-ea"/>
              </a:rPr>
              <a:t>应用中的基础和可视化组件，包括字形、窗口、颜色和各种事件等，实质上是一个面向对象的应用程序接口。</a:t>
            </a:r>
            <a:r>
              <a:rPr lang="en-US" altLang="zh-CN" sz="2000" dirty="0">
                <a:sym typeface="+mn-ea"/>
              </a:rPr>
              <a:t>GTK+</a:t>
            </a:r>
            <a:r>
              <a:rPr lang="zh-CN" altLang="en-US" sz="2000" dirty="0">
                <a:sym typeface="+mn-ea"/>
              </a:rPr>
              <a:t>是</a:t>
            </a:r>
            <a:r>
              <a:rPr lang="en-US" altLang="zh-CN" sz="2000" dirty="0">
                <a:sym typeface="+mn-ea"/>
              </a:rPr>
              <a:t>GTK</a:t>
            </a:r>
            <a:r>
              <a:rPr lang="zh-CN" altLang="en-US" sz="2000" dirty="0">
                <a:sym typeface="+mn-ea"/>
              </a:rPr>
              <a:t>的增强版，没有平台限制，且越发展越强大，现在已经成为成熟的、易于使用的、轻便的、非桌面专用的工具包。它没有任何真正的桌面环境所要求的特点，可在不同操作系统间移植。现在系统中正在并行使用</a:t>
            </a:r>
            <a:r>
              <a:rPr lang="en-US" altLang="zh-CN" sz="2000" dirty="0">
                <a:sym typeface="+mn-ea"/>
              </a:rPr>
              <a:t>gtk+2</a:t>
            </a:r>
            <a:r>
              <a:rPr lang="zh-CN" altLang="en-US" sz="2000" dirty="0">
                <a:sym typeface="+mn-ea"/>
              </a:rPr>
              <a:t>和</a:t>
            </a:r>
            <a:r>
              <a:rPr lang="en-US" altLang="zh-CN" sz="2000" dirty="0">
                <a:sym typeface="+mn-ea"/>
              </a:rPr>
              <a:t>gtk+3</a:t>
            </a:r>
            <a:r>
              <a:rPr lang="zh-CN" altLang="en-US" sz="2000" dirty="0">
                <a:sym typeface="+mn-ea"/>
              </a:rPr>
              <a:t>版本。</a:t>
            </a:r>
            <a:endParaRPr lang="zh-CN" altLang="en-US"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dirty="0">
                <a:sym typeface="+mn-ea"/>
              </a:rPr>
              <a:t>12.8.1  </a:t>
            </a:r>
            <a:r>
              <a:rPr lang="zh-CN" altLang="en-US" sz="3600" dirty="0">
                <a:sym typeface="+mn-ea"/>
              </a:rPr>
              <a:t>常用库与</a:t>
            </a:r>
            <a:r>
              <a:rPr lang="en-US" altLang="zh-CN" sz="3600" dirty="0">
                <a:sym typeface="+mn-ea"/>
              </a:rPr>
              <a:t>GNOME/GTK</a:t>
            </a:r>
            <a:r>
              <a:rPr lang="zh-CN" altLang="en-US" sz="3600" dirty="0">
                <a:sym typeface="+mn-ea"/>
              </a:rPr>
              <a:t>开发</a:t>
            </a:r>
            <a:endParaRPr lang="zh-CN" altLang="en-US" sz="3600"/>
          </a:p>
        </p:txBody>
      </p:sp>
      <p:sp>
        <p:nvSpPr>
          <p:cNvPr id="3" name="内容占位符 2"/>
          <p:cNvSpPr>
            <a:spLocks noGrp="1"/>
          </p:cNvSpPr>
          <p:nvPr>
            <p:ph idx="1"/>
          </p:nvPr>
        </p:nvSpPr>
        <p:spPr>
          <a:xfrm>
            <a:off x="787400" y="1802765"/>
            <a:ext cx="8168005" cy="4114800"/>
          </a:xfrm>
        </p:spPr>
        <p:txBody>
          <a:bodyPr/>
          <a:p>
            <a:r>
              <a:rPr lang="en-US" altLang="zh-CN" sz="2400" dirty="0">
                <a:sym typeface="+mn-ea"/>
              </a:rPr>
              <a:t>5</a:t>
            </a:r>
            <a:r>
              <a:rPr lang="zh-CN" altLang="en-US" sz="2400" dirty="0">
                <a:sym typeface="+mn-ea"/>
              </a:rPr>
              <a:t>．</a:t>
            </a:r>
            <a:r>
              <a:rPr lang="en-US" altLang="zh-CN" sz="2400" dirty="0">
                <a:sym typeface="+mn-ea"/>
              </a:rPr>
              <a:t>GNOME</a:t>
            </a:r>
            <a:endParaRPr lang="en-US" altLang="zh-CN" sz="2400" dirty="0">
              <a:sym typeface="+mn-ea"/>
            </a:endParaRPr>
          </a:p>
          <a:p>
            <a:r>
              <a:rPr lang="en-US" altLang="zh-CN" sz="2400" dirty="0">
                <a:sym typeface="+mn-ea"/>
              </a:rPr>
              <a:t>GNOME</a:t>
            </a:r>
            <a:r>
              <a:rPr lang="zh-CN" altLang="en-US" sz="2400" dirty="0">
                <a:sym typeface="+mn-ea"/>
              </a:rPr>
              <a:t>的发布被分为多个小库，每个小库负责某个范围内的功能。主要的库是</a:t>
            </a:r>
            <a:r>
              <a:rPr lang="en-US" altLang="zh-CN" sz="2400" dirty="0">
                <a:sym typeface="+mn-ea"/>
              </a:rPr>
              <a:t>libgnome</a:t>
            </a:r>
            <a:r>
              <a:rPr lang="zh-CN" altLang="en-US" sz="2400" dirty="0">
                <a:sym typeface="+mn-ea"/>
              </a:rPr>
              <a:t>、</a:t>
            </a:r>
            <a:r>
              <a:rPr lang="en-US" altLang="zh-CN" sz="2400" dirty="0">
                <a:sym typeface="+mn-ea"/>
              </a:rPr>
              <a:t>libgnomeui</a:t>
            </a:r>
            <a:r>
              <a:rPr lang="zh-CN" altLang="en-US" sz="2400" dirty="0">
                <a:sym typeface="+mn-ea"/>
              </a:rPr>
              <a:t>和</a:t>
            </a:r>
            <a:r>
              <a:rPr lang="en-US" altLang="zh-CN" sz="2400" dirty="0">
                <a:sym typeface="+mn-ea"/>
              </a:rPr>
              <a:t>libgnorba</a:t>
            </a:r>
            <a:r>
              <a:rPr lang="zh-CN" altLang="en-US" sz="2400" dirty="0">
                <a:sym typeface="+mn-ea"/>
              </a:rPr>
              <a:t>等。</a:t>
            </a:r>
            <a:r>
              <a:rPr lang="en-US" altLang="zh-CN" sz="2400" dirty="0">
                <a:sym typeface="+mn-ea"/>
              </a:rPr>
              <a:t>libgnome</a:t>
            </a:r>
            <a:r>
              <a:rPr lang="zh-CN" altLang="en-US" sz="2400" dirty="0">
                <a:sym typeface="+mn-ea"/>
              </a:rPr>
              <a:t>执行</a:t>
            </a:r>
            <a:r>
              <a:rPr lang="en-US" altLang="zh-CN" sz="2400" dirty="0">
                <a:sym typeface="+mn-ea"/>
              </a:rPr>
              <a:t>GNOME</a:t>
            </a:r>
            <a:r>
              <a:rPr lang="zh-CN" altLang="en-US" sz="2400" dirty="0">
                <a:sym typeface="+mn-ea"/>
              </a:rPr>
              <a:t>需要的非</a:t>
            </a:r>
            <a:r>
              <a:rPr lang="en-US" altLang="zh-CN" sz="2400" dirty="0">
                <a:sym typeface="+mn-ea"/>
              </a:rPr>
              <a:t>GUI</a:t>
            </a:r>
            <a:r>
              <a:rPr lang="zh-CN" altLang="en-US" sz="2400" dirty="0">
                <a:sym typeface="+mn-ea"/>
              </a:rPr>
              <a:t>函数，如命令行分析，进程执行等；</a:t>
            </a:r>
            <a:r>
              <a:rPr lang="en-US" altLang="zh-CN" sz="2400" dirty="0">
                <a:sym typeface="+mn-ea"/>
              </a:rPr>
              <a:t>libgnomeui</a:t>
            </a:r>
            <a:r>
              <a:rPr lang="zh-CN" altLang="en-US" sz="2400" dirty="0">
                <a:sym typeface="+mn-ea"/>
              </a:rPr>
              <a:t>是</a:t>
            </a:r>
            <a:r>
              <a:rPr lang="en-US" altLang="zh-CN" sz="2400" dirty="0">
                <a:sym typeface="+mn-ea"/>
              </a:rPr>
              <a:t>GNOME</a:t>
            </a:r>
            <a:r>
              <a:rPr lang="zh-CN" altLang="en-US" sz="2400" dirty="0">
                <a:sym typeface="+mn-ea"/>
              </a:rPr>
              <a:t>围绕</a:t>
            </a:r>
            <a:r>
              <a:rPr lang="en-US" altLang="zh-CN" sz="2400" dirty="0">
                <a:sym typeface="+mn-ea"/>
              </a:rPr>
              <a:t>GTK+</a:t>
            </a:r>
            <a:r>
              <a:rPr lang="zh-CN" altLang="en-US" sz="2400" dirty="0">
                <a:sym typeface="+mn-ea"/>
              </a:rPr>
              <a:t>的包装和扩充，它提供许多支持，如对话框、制图技术、复合文档界面和大量有用的控件，也为停放菜单和工具栏增加了其他支持；</a:t>
            </a:r>
            <a:r>
              <a:rPr lang="en-US" altLang="zh-CN" sz="2400" dirty="0">
                <a:sym typeface="+mn-ea"/>
              </a:rPr>
              <a:t>libgnorba</a:t>
            </a:r>
            <a:r>
              <a:rPr lang="zh-CN" altLang="en-US" sz="2400" dirty="0">
                <a:sym typeface="+mn-ea"/>
              </a:rPr>
              <a:t>是一个围绕</a:t>
            </a:r>
            <a:r>
              <a:rPr lang="en-US" altLang="zh-CN" sz="2400" dirty="0">
                <a:sym typeface="+mn-ea"/>
              </a:rPr>
              <a:t>GNOME</a:t>
            </a:r>
            <a:r>
              <a:rPr lang="zh-CN" altLang="en-US" sz="2400" dirty="0">
                <a:sym typeface="+mn-ea"/>
              </a:rPr>
              <a:t>的</a:t>
            </a:r>
            <a:r>
              <a:rPr lang="en-US" altLang="zh-CN" sz="2400" dirty="0">
                <a:sym typeface="+mn-ea"/>
              </a:rPr>
              <a:t>CORBA</a:t>
            </a:r>
            <a:r>
              <a:rPr lang="zh-CN" altLang="en-US" sz="2400" dirty="0">
                <a:sym typeface="+mn-ea"/>
              </a:rPr>
              <a:t>（</a:t>
            </a:r>
            <a:r>
              <a:rPr lang="en-US" altLang="zh-CN" sz="2400" dirty="0">
                <a:sym typeface="+mn-ea"/>
              </a:rPr>
              <a:t>Common Object Request Broker Architecture</a:t>
            </a:r>
            <a:r>
              <a:rPr lang="zh-CN" altLang="en-US" sz="2400" dirty="0">
                <a:sym typeface="+mn-ea"/>
              </a:rPr>
              <a:t>，</a:t>
            </a:r>
            <a:r>
              <a:rPr lang="en-US" altLang="zh-CN" sz="2400" dirty="0">
                <a:sym typeface="+mn-ea"/>
              </a:rPr>
              <a:t>CORBA</a:t>
            </a:r>
            <a:r>
              <a:rPr lang="zh-CN" altLang="en-US" sz="2400" dirty="0">
                <a:sym typeface="+mn-ea"/>
              </a:rPr>
              <a:t>）功能的非常有用的包。</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1" name="标题 1"/>
          <p:cNvSpPr>
            <a:spLocks noGrp="1"/>
          </p:cNvSpPr>
          <p:nvPr>
            <p:ph type="title"/>
          </p:nvPr>
        </p:nvSpPr>
        <p:spPr/>
        <p:txBody>
          <a:bodyPr vert="horz" wrap="square" lIns="91440" tIns="45720" rIns="91440" bIns="45720" anchor="b"/>
          <a:p>
            <a:r>
              <a:rPr lang="en-US" altLang="zh-CN" dirty="0"/>
              <a:t>3</a:t>
            </a:r>
            <a:r>
              <a:rPr lang="zh-CN" altLang="en-US" dirty="0"/>
              <a:t>．多模块工程</a:t>
            </a:r>
            <a:endParaRPr lang="zh-CN" altLang="en-US" dirty="0"/>
          </a:p>
        </p:txBody>
      </p:sp>
      <p:sp>
        <p:nvSpPr>
          <p:cNvPr id="10242" name="内容占位符 2"/>
          <p:cNvSpPr>
            <a:spLocks noGrp="1"/>
          </p:cNvSpPr>
          <p:nvPr>
            <p:ph idx="1"/>
          </p:nvPr>
        </p:nvSpPr>
        <p:spPr>
          <a:xfrm>
            <a:off x="323850" y="1916113"/>
            <a:ext cx="8631238" cy="4114800"/>
          </a:xfrm>
        </p:spPr>
        <p:txBody>
          <a:bodyPr vert="horz" wrap="square" lIns="91440" tIns="45720" rIns="91440" bIns="45720" anchor="t"/>
          <a:p>
            <a:pPr marL="0" indent="0">
              <a:buNone/>
            </a:pPr>
            <a:r>
              <a:rPr lang="en-US" altLang="zh-CN" sz="2000" dirty="0"/>
              <a:t>f1.c</a:t>
            </a:r>
            <a:r>
              <a:rPr lang="zh-CN" altLang="en-US" sz="2000" dirty="0"/>
              <a:t>源代码：</a:t>
            </a:r>
            <a:endParaRPr lang="zh-CN" altLang="en-US" sz="2000" dirty="0"/>
          </a:p>
          <a:p>
            <a:pPr marL="0" indent="0">
              <a:buNone/>
            </a:pPr>
            <a:r>
              <a:rPr lang="en-US" altLang="zh-CN" sz="2000" dirty="0"/>
              <a:t>#include 	&lt;stdio.h&gt;</a:t>
            </a:r>
            <a:endParaRPr lang="en-US" altLang="zh-CN" sz="2000" dirty="0"/>
          </a:p>
          <a:p>
            <a:pPr marL="0" indent="0">
              <a:buNone/>
            </a:pPr>
            <a:r>
              <a:rPr lang="en-US" altLang="zh-CN" sz="2000" dirty="0"/>
              <a:t>int f1(int arg) {</a:t>
            </a:r>
            <a:endParaRPr lang="en-US" altLang="zh-CN" sz="2000" dirty="0"/>
          </a:p>
          <a:p>
            <a:pPr marL="0" indent="0">
              <a:buNone/>
            </a:pPr>
            <a:r>
              <a:rPr lang="en-US" altLang="zh-CN" sz="2000" dirty="0"/>
              <a:t>	printf("F1: you passed: %d\n",arg);</a:t>
            </a:r>
            <a:endParaRPr lang="en-US" altLang="zh-CN" sz="2000" dirty="0"/>
          </a:p>
          <a:p>
            <a:pPr marL="0" indent="0">
              <a:buNone/>
            </a:pPr>
            <a:r>
              <a:rPr lang="en-US" altLang="zh-CN" sz="2000" dirty="0"/>
              <a:t>}</a:t>
            </a:r>
            <a:endParaRPr lang="en-US" altLang="zh-CN" sz="2000" dirty="0"/>
          </a:p>
          <a:p>
            <a:pPr marL="0" indent="0">
              <a:buNone/>
            </a:pPr>
            <a:endParaRPr lang="en-US" altLang="zh-CN" sz="2000" dirty="0"/>
          </a:p>
          <a:p>
            <a:pPr marL="0" indent="0">
              <a:buNone/>
            </a:pPr>
            <a:r>
              <a:rPr lang="en-US" altLang="zh-CN" sz="2000" dirty="0"/>
              <a:t>f2.c</a:t>
            </a:r>
            <a:r>
              <a:rPr lang="zh-CN" altLang="en-US" sz="2000" dirty="0"/>
              <a:t>源代码：</a:t>
            </a:r>
            <a:endParaRPr lang="zh-CN" altLang="en-US" sz="2000" dirty="0"/>
          </a:p>
          <a:p>
            <a:pPr marL="0" indent="0">
              <a:buNone/>
            </a:pPr>
            <a:r>
              <a:rPr lang="en-US" altLang="zh-CN" sz="2000" dirty="0"/>
              <a:t>#include 	&lt;stdio.h&gt;</a:t>
            </a:r>
            <a:endParaRPr lang="en-US" altLang="zh-CN" sz="2000" dirty="0"/>
          </a:p>
          <a:p>
            <a:pPr marL="0" indent="0">
              <a:buNone/>
            </a:pPr>
            <a:r>
              <a:rPr lang="en-US" altLang="zh-CN" sz="2000" dirty="0"/>
              <a:t>int f2(char *arg) {</a:t>
            </a:r>
            <a:endParaRPr lang="en-US" altLang="zh-CN" sz="2000" dirty="0"/>
          </a:p>
          <a:p>
            <a:pPr marL="0" indent="0">
              <a:buNone/>
            </a:pPr>
            <a:r>
              <a:rPr lang="en-US" altLang="zh-CN" sz="2000" dirty="0"/>
              <a:t>	printf("F2: you passed: %s\n", arg);</a:t>
            </a:r>
            <a:endParaRPr lang="en-US" altLang="zh-CN" sz="2000" dirty="0"/>
          </a:p>
          <a:p>
            <a:pPr marL="0" indent="0">
              <a:buNone/>
            </a:pPr>
            <a:r>
              <a:rPr lang="en-US" altLang="zh-CN" sz="2000" dirty="0"/>
              <a:t>}</a:t>
            </a:r>
            <a:endParaRPr lang="en-US" altLang="zh-CN" sz="2000" dirty="0"/>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内容占位符 2"/>
          <p:cNvSpPr>
            <a:spLocks noGrp="1"/>
          </p:cNvSpPr>
          <p:nvPr>
            <p:ph idx="1"/>
          </p:nvPr>
        </p:nvSpPr>
        <p:spPr>
          <a:xfrm>
            <a:off x="395288" y="2060575"/>
            <a:ext cx="8564562" cy="4321175"/>
          </a:xfrm>
        </p:spPr>
        <p:txBody>
          <a:bodyPr vert="horz" wrap="square" lIns="91440" tIns="45720" rIns="91440" bIns="45720" anchor="t"/>
          <a:p>
            <a:r>
              <a:rPr lang="zh-CN" altLang="en-US" sz="2400" dirty="0"/>
              <a:t>以上各库间的关系如图</a:t>
            </a:r>
            <a:r>
              <a:rPr lang="en-US" altLang="zh-CN" sz="2400" dirty="0"/>
              <a:t>12-2</a:t>
            </a:r>
            <a:r>
              <a:rPr lang="zh-CN" altLang="en-US" sz="2400" dirty="0"/>
              <a:t>所示。</a:t>
            </a:r>
            <a:endParaRPr lang="en-US" altLang="zh-CN" sz="2400" dirty="0"/>
          </a:p>
        </p:txBody>
      </p:sp>
      <p:sp>
        <p:nvSpPr>
          <p:cNvPr id="76802" name="标题 1"/>
          <p:cNvSpPr>
            <a:spLocks noGrp="1"/>
          </p:cNvSpPr>
          <p:nvPr>
            <p:ph type="title"/>
          </p:nvPr>
        </p:nvSpPr>
        <p:spPr>
          <a:xfrm>
            <a:off x="395288" y="214313"/>
            <a:ext cx="8548687" cy="1462087"/>
          </a:xfrm>
        </p:spPr>
        <p:txBody>
          <a:bodyPr vert="horz" wrap="square" lIns="91440" tIns="45720" rIns="91440" bIns="45720" anchor="b"/>
          <a:p>
            <a:r>
              <a:rPr lang="en-US" altLang="zh-CN" sz="3600" dirty="0"/>
              <a:t>12.8.1  </a:t>
            </a:r>
            <a:r>
              <a:rPr lang="zh-CN" altLang="en-US" sz="3600" dirty="0"/>
              <a:t>常用库与</a:t>
            </a:r>
            <a:r>
              <a:rPr lang="en-US" altLang="zh-CN" sz="3600" dirty="0"/>
              <a:t>GNOME/GTK</a:t>
            </a:r>
            <a:r>
              <a:rPr lang="zh-CN" altLang="en-US" sz="3600" dirty="0"/>
              <a:t>开发（续）</a:t>
            </a:r>
            <a:endParaRPr lang="zh-CN" altLang="en-US" sz="3600" dirty="0"/>
          </a:p>
        </p:txBody>
      </p:sp>
      <p:graphicFrame>
        <p:nvGraphicFramePr>
          <p:cNvPr id="17" name="表格 16"/>
          <p:cNvGraphicFramePr>
            <a:graphicFrameLocks noGrp="1"/>
          </p:cNvGraphicFramePr>
          <p:nvPr>
            <p:custDataLst>
              <p:tags r:id="rId1"/>
            </p:custDataLst>
          </p:nvPr>
        </p:nvGraphicFramePr>
        <p:xfrm>
          <a:off x="1763713" y="2924175"/>
          <a:ext cx="5472114" cy="2808290"/>
        </p:xfrm>
        <a:graphic>
          <a:graphicData uri="http://schemas.openxmlformats.org/drawingml/2006/table">
            <a:tbl>
              <a:tblPr firstRow="1" firstCol="1" bandRow="1"/>
              <a:tblGrid>
                <a:gridCol w="900234"/>
                <a:gridCol w="1132573"/>
                <a:gridCol w="1132573"/>
                <a:gridCol w="1132573"/>
                <a:gridCol w="1174161"/>
              </a:tblGrid>
              <a:tr h="561658">
                <a:tc gridSpan="5">
                  <a:txBody>
                    <a:bodyPr/>
                    <a:lstStyle/>
                    <a:p>
                      <a:pPr indent="269875" algn="ctr">
                        <a:lnSpc>
                          <a:spcPts val="1560"/>
                        </a:lnSpc>
                        <a:spcAft>
                          <a:spcPts val="0"/>
                        </a:spcAft>
                      </a:pPr>
                      <a:r>
                        <a:rPr lang="en-US" sz="2000" kern="100">
                          <a:effectLst/>
                          <a:latin typeface="Times New Roman" panose="02020603050405020304"/>
                          <a:ea typeface="宋体" panose="02010600030101010101" pitchFamily="2" charset="-122"/>
                        </a:rPr>
                        <a:t>GNOME Application</a:t>
                      </a:r>
                      <a:endParaRPr lang="zh-CN" sz="20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r>
              <a:tr h="561658">
                <a:tc gridSpan="2">
                  <a:txBody>
                    <a:bodyPr/>
                    <a:lstStyle/>
                    <a:p>
                      <a:pPr indent="269875" algn="ctr">
                        <a:lnSpc>
                          <a:spcPts val="1560"/>
                        </a:lnSpc>
                        <a:spcAft>
                          <a:spcPts val="0"/>
                        </a:spcAft>
                      </a:pPr>
                      <a:r>
                        <a:rPr lang="en-US" sz="2000" kern="100">
                          <a:effectLst/>
                          <a:latin typeface="Times New Roman" panose="02020603050405020304"/>
                          <a:ea typeface="宋体" panose="02010600030101010101" pitchFamily="2" charset="-122"/>
                        </a:rPr>
                        <a:t>GNOME Libs</a:t>
                      </a:r>
                      <a:endParaRPr lang="zh-CN" sz="20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cPr/>
                </a:tc>
                <a:tc gridSpan="3">
                  <a:txBody>
                    <a:bodyPr/>
                    <a:lstStyle/>
                    <a:p>
                      <a:pPr indent="269875" algn="just">
                        <a:lnSpc>
                          <a:spcPts val="1560"/>
                        </a:lnSpc>
                        <a:spcAft>
                          <a:spcPts val="0"/>
                        </a:spcAft>
                      </a:pPr>
                      <a:r>
                        <a:rPr lang="en-US" sz="2000" kern="100">
                          <a:effectLst/>
                          <a:latin typeface="Times New Roman" panose="02020603050405020304"/>
                          <a:ea typeface="宋体" panose="02010600030101010101" pitchFamily="2" charset="-122"/>
                        </a:rPr>
                        <a:t> </a:t>
                      </a:r>
                      <a:endParaRPr lang="zh-CN" sz="20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cPr/>
                </a:tc>
                <a:tc hMerge="1">
                  <a:tcPr/>
                </a:tc>
              </a:tr>
              <a:tr h="561658">
                <a:tc rowSpan="2">
                  <a:txBody>
                    <a:bodyPr/>
                    <a:lstStyle/>
                    <a:p>
                      <a:pPr indent="269875" algn="just">
                        <a:lnSpc>
                          <a:spcPts val="1560"/>
                        </a:lnSpc>
                        <a:spcAft>
                          <a:spcPts val="0"/>
                        </a:spcAft>
                      </a:pPr>
                      <a:r>
                        <a:rPr lang="en-US" sz="2000" kern="100">
                          <a:effectLst/>
                          <a:latin typeface="Times New Roman" panose="02020603050405020304"/>
                          <a:ea typeface="宋体" panose="02010600030101010101" pitchFamily="2" charset="-122"/>
                        </a:rPr>
                        <a:t> </a:t>
                      </a:r>
                      <a:endParaRPr lang="zh-CN" sz="20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indent="269875" algn="ctr">
                        <a:lnSpc>
                          <a:spcPts val="1560"/>
                        </a:lnSpc>
                        <a:spcAft>
                          <a:spcPts val="0"/>
                        </a:spcAft>
                      </a:pPr>
                      <a:r>
                        <a:rPr lang="en-US" sz="2000" kern="100" dirty="0">
                          <a:effectLst/>
                          <a:latin typeface="Times New Roman" panose="02020603050405020304"/>
                          <a:ea typeface="宋体" panose="02010600030101010101" pitchFamily="2" charset="-122"/>
                        </a:rPr>
                        <a:t>GTK</a:t>
                      </a:r>
                      <a:endParaRPr lang="zh-CN" sz="20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hMerge="1">
                  <a:tcPr/>
                </a:tc>
                <a:tc hMerge="1">
                  <a:tcPr/>
                </a:tc>
                <a:tc>
                  <a:txBody>
                    <a:bodyPr/>
                    <a:lstStyle/>
                    <a:p>
                      <a:pPr indent="269875" algn="just">
                        <a:lnSpc>
                          <a:spcPts val="1560"/>
                        </a:lnSpc>
                        <a:spcAft>
                          <a:spcPts val="0"/>
                        </a:spcAft>
                      </a:pPr>
                      <a:r>
                        <a:rPr lang="en-US" sz="2000" kern="100">
                          <a:effectLst/>
                          <a:latin typeface="Times New Roman" panose="02020603050405020304"/>
                          <a:ea typeface="宋体" panose="02010600030101010101" pitchFamily="2" charset="-122"/>
                        </a:rPr>
                        <a:t> </a:t>
                      </a:r>
                      <a:endParaRPr lang="zh-CN" sz="20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r>
              <a:tr h="561658">
                <a:tc vMerge="1">
                  <a:tcPr/>
                </a:tc>
                <a:tc gridSpan="2">
                  <a:txBody>
                    <a:bodyPr/>
                    <a:lstStyle/>
                    <a:p>
                      <a:pPr indent="269875" algn="just">
                        <a:lnSpc>
                          <a:spcPts val="1560"/>
                        </a:lnSpc>
                        <a:spcAft>
                          <a:spcPts val="0"/>
                        </a:spcAft>
                      </a:pPr>
                      <a:r>
                        <a:rPr lang="en-US" sz="2000" kern="100">
                          <a:effectLst/>
                          <a:latin typeface="Times New Roman" panose="02020603050405020304"/>
                          <a:ea typeface="宋体" panose="02010600030101010101" pitchFamily="2" charset="-122"/>
                        </a:rPr>
                        <a:t> </a:t>
                      </a:r>
                      <a:endParaRPr lang="zh-CN" sz="20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indent="269875" algn="ctr">
                        <a:lnSpc>
                          <a:spcPts val="1560"/>
                        </a:lnSpc>
                        <a:spcAft>
                          <a:spcPts val="0"/>
                        </a:spcAft>
                      </a:pPr>
                      <a:r>
                        <a:rPr lang="en-US" sz="2000" kern="100">
                          <a:effectLst/>
                          <a:latin typeface="Times New Roman" panose="02020603050405020304"/>
                          <a:ea typeface="宋体" panose="02010600030101010101" pitchFamily="2" charset="-122"/>
                        </a:rPr>
                        <a:t>GDK</a:t>
                      </a:r>
                      <a:endParaRPr lang="zh-CN" sz="2000" kern="10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561658">
                <a:tc gridSpan="3">
                  <a:txBody>
                    <a:bodyPr/>
                    <a:lstStyle/>
                    <a:p>
                      <a:pPr indent="269875" algn="ctr">
                        <a:lnSpc>
                          <a:spcPts val="1560"/>
                        </a:lnSpc>
                        <a:spcAft>
                          <a:spcPts val="0"/>
                        </a:spcAft>
                      </a:pPr>
                      <a:r>
                        <a:rPr lang="en-US" sz="2000" kern="100" dirty="0">
                          <a:effectLst/>
                          <a:latin typeface="Times New Roman" panose="02020603050405020304"/>
                          <a:ea typeface="宋体" panose="02010600030101010101" pitchFamily="2" charset="-122"/>
                        </a:rPr>
                        <a:t>Glib</a:t>
                      </a:r>
                      <a:endParaRPr lang="zh-CN" sz="20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gridSpan="2">
                  <a:txBody>
                    <a:bodyPr/>
                    <a:lstStyle/>
                    <a:p>
                      <a:pPr indent="269875" algn="ctr">
                        <a:lnSpc>
                          <a:spcPts val="1560"/>
                        </a:lnSpc>
                        <a:spcAft>
                          <a:spcPts val="0"/>
                        </a:spcAft>
                      </a:pPr>
                      <a:r>
                        <a:rPr lang="en-US" sz="2000" kern="100" dirty="0" err="1">
                          <a:effectLst/>
                          <a:latin typeface="Times New Roman" panose="02020603050405020304"/>
                          <a:ea typeface="宋体" panose="02010600030101010101" pitchFamily="2" charset="-122"/>
                        </a:rPr>
                        <a:t>xlib</a:t>
                      </a:r>
                      <a:endParaRPr lang="zh-CN" sz="2000" kern="100" dirty="0">
                        <a:effectLst/>
                        <a:latin typeface="Times New Roman" panose="02020603050405020304"/>
                        <a:ea typeface="宋体" panose="02010600030101010101" pitchFamily="2"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内容占位符 2"/>
          <p:cNvSpPr>
            <a:spLocks noGrp="1"/>
          </p:cNvSpPr>
          <p:nvPr>
            <p:ph idx="1"/>
          </p:nvPr>
        </p:nvSpPr>
        <p:spPr>
          <a:xfrm>
            <a:off x="184150" y="1916113"/>
            <a:ext cx="8775700" cy="4392612"/>
          </a:xfrm>
        </p:spPr>
        <p:txBody>
          <a:bodyPr vert="horz" wrap="square" lIns="91440" tIns="45720" rIns="91440" bIns="45720" anchor="t"/>
          <a:p>
            <a:r>
              <a:rPr lang="en-US" altLang="zh-CN" sz="2400" dirty="0"/>
              <a:t>KDevelop</a:t>
            </a:r>
            <a:r>
              <a:rPr lang="zh-CN" altLang="en-US" sz="2400" dirty="0"/>
              <a:t>是一个基于</a:t>
            </a:r>
            <a:r>
              <a:rPr lang="en-US" altLang="zh-CN" sz="2400" dirty="0"/>
              <a:t>GPL</a:t>
            </a:r>
            <a:r>
              <a:rPr lang="zh-CN" altLang="en-US" sz="2400" dirty="0"/>
              <a:t>的集成开发环境（</a:t>
            </a:r>
            <a:r>
              <a:rPr lang="en-US" altLang="zh-CN" sz="2400" dirty="0"/>
              <a:t>IDE</a:t>
            </a:r>
            <a:r>
              <a:rPr lang="zh-CN" altLang="en-US" sz="2400" dirty="0"/>
              <a:t>），它最初是用于提供与</a:t>
            </a:r>
            <a:r>
              <a:rPr lang="en-US" altLang="zh-CN" sz="2400" dirty="0"/>
              <a:t>KDE</a:t>
            </a:r>
            <a:r>
              <a:rPr lang="zh-CN" altLang="en-US" sz="2400" dirty="0"/>
              <a:t>无缝式互操作的</a:t>
            </a:r>
            <a:r>
              <a:rPr lang="en-US" altLang="zh-CN" sz="2400" dirty="0"/>
              <a:t>IDE</a:t>
            </a:r>
            <a:r>
              <a:rPr lang="zh-CN" altLang="en-US" sz="2400" dirty="0"/>
              <a:t>及</a:t>
            </a:r>
            <a:r>
              <a:rPr lang="en-US" altLang="zh-CN" sz="2400" dirty="0"/>
              <a:t>KDE</a:t>
            </a:r>
            <a:r>
              <a:rPr lang="zh-CN" altLang="en-US" sz="2400" dirty="0"/>
              <a:t>基于</a:t>
            </a:r>
            <a:r>
              <a:rPr lang="en-US" altLang="zh-CN" sz="2400" dirty="0"/>
              <a:t>Qt</a:t>
            </a:r>
            <a:r>
              <a:rPr lang="zh-CN" altLang="en-US" sz="2400" dirty="0"/>
              <a:t>框架，因此提供了可以产生</a:t>
            </a:r>
            <a:r>
              <a:rPr lang="en-US" altLang="zh-CN" sz="2400" dirty="0"/>
              <a:t>Qt</a:t>
            </a:r>
            <a:r>
              <a:rPr lang="zh-CN" altLang="en-US" sz="2400" dirty="0"/>
              <a:t>图形界面的资源编辑程序。它提供编辑、编译、链接、排错、版本管理及计划管理等基本功能。</a:t>
            </a:r>
            <a:endParaRPr lang="zh-CN" altLang="en-US" sz="2400" dirty="0"/>
          </a:p>
          <a:p>
            <a:r>
              <a:rPr lang="en-US" altLang="zh-CN" sz="2400" dirty="0"/>
              <a:t>KDevelop</a:t>
            </a:r>
            <a:r>
              <a:rPr lang="zh-CN" altLang="en-US" sz="2400" dirty="0"/>
              <a:t>的</a:t>
            </a:r>
            <a:r>
              <a:rPr lang="en-US" altLang="zh-CN" sz="2400" dirty="0"/>
              <a:t>Qt</a:t>
            </a:r>
            <a:r>
              <a:rPr lang="zh-CN" altLang="en-US" sz="2400" dirty="0"/>
              <a:t>提供图形界面的</a:t>
            </a:r>
            <a:r>
              <a:rPr lang="en-US" altLang="zh-CN" sz="2400" dirty="0"/>
              <a:t>widget</a:t>
            </a:r>
            <a:r>
              <a:rPr lang="zh-CN" altLang="en-US" sz="2400" dirty="0"/>
              <a:t>库，用于对象通信的</a:t>
            </a:r>
            <a:r>
              <a:rPr lang="en-US" altLang="zh-CN" sz="2400" dirty="0"/>
              <a:t>signal-slot</a:t>
            </a:r>
            <a:r>
              <a:rPr lang="zh-CN" altLang="en-US" sz="2400" dirty="0"/>
              <a:t>机制，使用事件循环和虚拟方法事件控制机制，其他辅助功能。</a:t>
            </a:r>
            <a:endParaRPr lang="zh-CN" altLang="en-US" sz="2400" dirty="0"/>
          </a:p>
          <a:p>
            <a:r>
              <a:rPr lang="zh-CN" altLang="en-US" sz="2400" dirty="0"/>
              <a:t>安装kdevelop后，用户可通过</a:t>
            </a:r>
            <a:endParaRPr lang="en-US" altLang="zh-CN" sz="2400" dirty="0"/>
          </a:p>
          <a:p>
            <a:r>
              <a:rPr lang="en-US" altLang="zh-CN" sz="2400" dirty="0"/>
              <a:t>     Application→Programming→Kdevelop</a:t>
            </a:r>
            <a:endParaRPr lang="en-US" altLang="zh-CN" sz="2400" dirty="0"/>
          </a:p>
          <a:p>
            <a:r>
              <a:rPr lang="zh-CN" altLang="en-US" sz="2400" dirty="0"/>
              <a:t>或从</a:t>
            </a:r>
            <a:r>
              <a:rPr lang="en-US" altLang="zh-CN" sz="2400" dirty="0"/>
              <a:t>CLI</a:t>
            </a:r>
            <a:r>
              <a:rPr lang="zh-CN" altLang="en-US" sz="2400" dirty="0"/>
              <a:t>直接运行</a:t>
            </a:r>
            <a:r>
              <a:rPr lang="en-US" altLang="zh-CN" sz="2400" dirty="0"/>
              <a:t>kdevelop</a:t>
            </a:r>
            <a:r>
              <a:rPr lang="zh-CN" altLang="en-US" sz="2400" dirty="0"/>
              <a:t>命令打开操作界面，用户还可以通过设置来改变集成开发环境的界面外观。</a:t>
            </a:r>
            <a:endParaRPr lang="zh-CN" altLang="en-US" sz="2400" dirty="0"/>
          </a:p>
        </p:txBody>
      </p:sp>
      <p:sp>
        <p:nvSpPr>
          <p:cNvPr id="77826" name="标题 1"/>
          <p:cNvSpPr>
            <a:spLocks noGrp="1"/>
          </p:cNvSpPr>
          <p:nvPr>
            <p:ph type="title"/>
          </p:nvPr>
        </p:nvSpPr>
        <p:spPr/>
        <p:txBody>
          <a:bodyPr vert="horz" wrap="square" lIns="91440" tIns="45720" rIns="91440" bIns="45720" anchor="b"/>
          <a:p>
            <a:r>
              <a:rPr lang="en-US" altLang="zh-CN" sz="3600" dirty="0"/>
              <a:t>12.8.2  KDevelop/Qt</a:t>
            </a:r>
            <a:r>
              <a:rPr lang="zh-CN" altLang="en-US" sz="3600" dirty="0"/>
              <a:t>开发</a:t>
            </a:r>
            <a:endParaRPr lang="zh-CN" altLang="en-US" sz="36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12.8.3  Java开发</a:t>
            </a:r>
            <a:endParaRPr lang="zh-CN" altLang="en-US"/>
          </a:p>
        </p:txBody>
      </p:sp>
      <p:sp>
        <p:nvSpPr>
          <p:cNvPr id="3" name="内容占位符 2"/>
          <p:cNvSpPr>
            <a:spLocks noGrp="1"/>
          </p:cNvSpPr>
          <p:nvPr>
            <p:ph idx="1"/>
          </p:nvPr>
        </p:nvSpPr>
        <p:spPr>
          <a:xfrm>
            <a:off x="757555" y="2018030"/>
            <a:ext cx="8197850" cy="4114800"/>
          </a:xfrm>
        </p:spPr>
        <p:txBody>
          <a:bodyPr/>
          <a:p>
            <a:r>
              <a:rPr lang="zh-CN" altLang="en-US" sz="2400"/>
              <a:t>Java是由美国SUN计算机公司研究而成的一种语言，自从1995年发表以来，以其简单、跨平台和面向对象等优点，深受广大程序员的青睐，经过数年的迅速发展，已经成为和C++等主流开发语言并列的语言。Java以其安全性、结构独立性、可移植性、高效能、多线程和动态性享誉编程界。近年来在移动开发、云计算、大数据、Web开发与应用方面发挥了巨大作用。</a:t>
            </a:r>
            <a:endParaRPr lang="zh-CN" altLang="en-US" sz="2400"/>
          </a:p>
          <a:p>
            <a:r>
              <a:rPr lang="zh-CN" altLang="en-US" sz="2400"/>
              <a:t>在Linux系统中，有多种方法进行Java开发，常用的有Eclipse集成开发平台和Java JDK开发环境。</a:t>
            </a:r>
            <a:endParaRPr lang="zh-CN" altLang="en-US"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1．安装Java运行和开发环境</a:t>
            </a:r>
            <a:endParaRPr lang="zh-CN" altLang="en-US"/>
          </a:p>
        </p:txBody>
      </p:sp>
      <p:sp>
        <p:nvSpPr>
          <p:cNvPr id="3" name="内容占位符 2"/>
          <p:cNvSpPr>
            <a:spLocks noGrp="1"/>
          </p:cNvSpPr>
          <p:nvPr>
            <p:ph idx="1"/>
          </p:nvPr>
        </p:nvSpPr>
        <p:spPr>
          <a:xfrm>
            <a:off x="802005" y="2018030"/>
            <a:ext cx="7670165" cy="4114800"/>
          </a:xfrm>
        </p:spPr>
        <p:txBody>
          <a:bodyPr/>
          <a:p>
            <a:r>
              <a:rPr lang="zh-CN" altLang="en-US" sz="2800"/>
              <a:t>Java运行和开发需要Java运行和开发环境的支持。</a:t>
            </a:r>
            <a:endParaRPr lang="zh-CN" altLang="en-US" sz="2800"/>
          </a:p>
          <a:p>
            <a:r>
              <a:rPr lang="zh-CN" altLang="en-US" sz="2800"/>
              <a:t>在红帽系列系统和ubuntu系统的安装方法如下：</a:t>
            </a:r>
            <a:endParaRPr lang="zh-CN" altLang="en-US" sz="2800"/>
          </a:p>
          <a:p>
            <a:pPr lvl="1"/>
            <a:r>
              <a:rPr lang="zh-CN" altLang="en-US" sz="2450"/>
              <a:t># yum install java-*-openjdk-devel -y 	#红帽</a:t>
            </a:r>
            <a:endParaRPr lang="zh-CN" altLang="en-US" sz="2450"/>
          </a:p>
          <a:p>
            <a:pPr lvl="1"/>
            <a:r>
              <a:rPr lang="zh-CN" altLang="en-US" sz="2450"/>
              <a:t># apt install default-jdk -y 		#ubuntu</a:t>
            </a:r>
            <a:endParaRPr lang="zh-CN" altLang="en-US" sz="245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2．Java示例</a:t>
            </a:r>
            <a:endParaRPr lang="zh-CN" altLang="en-US"/>
          </a:p>
        </p:txBody>
      </p:sp>
      <p:sp>
        <p:nvSpPr>
          <p:cNvPr id="3" name="内容占位符 2"/>
          <p:cNvSpPr>
            <a:spLocks noGrp="1"/>
          </p:cNvSpPr>
          <p:nvPr>
            <p:ph idx="1"/>
          </p:nvPr>
        </p:nvSpPr>
        <p:spPr>
          <a:xfrm>
            <a:off x="845820" y="1946275"/>
            <a:ext cx="8109585" cy="4114800"/>
          </a:xfrm>
        </p:spPr>
        <p:txBody>
          <a:bodyPr/>
          <a:p>
            <a:r>
              <a:rPr lang="zh-CN" altLang="en-US" sz="2400"/>
              <a:t>安装之后，用户就可使用它编译和运行Java程序了。设有一个Java版的hello world程序hello.java，代码如下：</a:t>
            </a:r>
            <a:endParaRPr lang="zh-CN" altLang="en-US" sz="2400"/>
          </a:p>
          <a:p>
            <a:pPr lvl="1"/>
            <a:r>
              <a:rPr lang="zh-CN" altLang="en-US" sz="2100"/>
              <a:t>public class hello {</a:t>
            </a:r>
            <a:endParaRPr lang="zh-CN" altLang="en-US" sz="2100"/>
          </a:p>
          <a:p>
            <a:pPr lvl="1"/>
            <a:r>
              <a:rPr lang="zh-CN" altLang="en-US" sz="2100"/>
              <a:t>	public static void main( String []argc) {</a:t>
            </a:r>
            <a:endParaRPr lang="zh-CN" altLang="en-US" sz="2100"/>
          </a:p>
          <a:p>
            <a:pPr lvl="1"/>
            <a:r>
              <a:rPr lang="zh-CN" altLang="en-US" sz="2100"/>
              <a:t>		System.out.println("Hello JAVA World!");</a:t>
            </a:r>
            <a:endParaRPr lang="zh-CN" altLang="en-US" sz="2100"/>
          </a:p>
          <a:p>
            <a:pPr lvl="1"/>
            <a:r>
              <a:rPr lang="zh-CN" altLang="en-US" sz="2100"/>
              <a:t>	}</a:t>
            </a:r>
            <a:endParaRPr lang="zh-CN" altLang="en-US" sz="2100"/>
          </a:p>
          <a:p>
            <a:pPr lvl="1"/>
            <a:r>
              <a:rPr lang="zh-CN" altLang="en-US" sz="2100"/>
              <a:t>}</a:t>
            </a:r>
            <a:endParaRPr lang="zh-CN" altLang="en-US" sz="2100"/>
          </a:p>
          <a:p>
            <a:r>
              <a:rPr lang="zh-CN" altLang="en-US" sz="2400"/>
              <a:t>编译和运行hello.java方法如下：</a:t>
            </a:r>
            <a:endParaRPr lang="zh-CN" altLang="en-US" sz="2400"/>
          </a:p>
          <a:p>
            <a:r>
              <a:rPr lang="zh-CN" altLang="en-US" sz="2400"/>
              <a:t>$ javac hello.java 			#编译</a:t>
            </a:r>
            <a:endParaRPr lang="zh-CN" altLang="en-US" sz="2400"/>
          </a:p>
          <a:p>
            <a:r>
              <a:rPr lang="zh-CN" altLang="en-US" sz="2400"/>
              <a:t>$ java hello 				#运行</a:t>
            </a:r>
            <a:endParaRPr lang="zh-CN" altLang="en-US"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12.8.4  eclipse</a:t>
            </a:r>
            <a:endParaRPr lang="zh-CN" altLang="en-US"/>
          </a:p>
        </p:txBody>
      </p:sp>
      <p:sp>
        <p:nvSpPr>
          <p:cNvPr id="3" name="内容占位符 2"/>
          <p:cNvSpPr>
            <a:spLocks noGrp="1"/>
          </p:cNvSpPr>
          <p:nvPr>
            <p:ph idx="1"/>
          </p:nvPr>
        </p:nvSpPr>
        <p:spPr>
          <a:xfrm>
            <a:off x="772160" y="2018030"/>
            <a:ext cx="8183245" cy="4114800"/>
          </a:xfrm>
        </p:spPr>
        <p:txBody>
          <a:bodyPr/>
          <a:p>
            <a:r>
              <a:rPr lang="zh-CN" altLang="en-US" sz="2800"/>
              <a:t>eclipse是一开源的、基于Java的可扩展平台，用于搭建开发平台，目前可以支持的语言有Java、C/C++、COBOL、PHP和Eiffel等。用户可以使用eclipse的集成环境进行Java开发。使用前需要先安装之，方法如下：</a:t>
            </a:r>
            <a:endParaRPr lang="zh-CN" altLang="en-US" sz="2800"/>
          </a:p>
          <a:p>
            <a:pPr lvl="1"/>
            <a:r>
              <a:rPr lang="zh-CN" altLang="en-US" sz="2450"/>
              <a:t># yum install eclipse-platform -y 		#fedora</a:t>
            </a:r>
            <a:endParaRPr lang="zh-CN" altLang="en-US" sz="2450"/>
          </a:p>
          <a:p>
            <a:pPr lvl="1"/>
            <a:r>
              <a:rPr lang="zh-CN" altLang="en-US" sz="2450"/>
              <a:t># apt install eclipse -y 			#ubuntu</a:t>
            </a:r>
            <a:endParaRPr lang="zh-CN" altLang="en-US" sz="2450"/>
          </a:p>
          <a:p>
            <a:r>
              <a:rPr lang="zh-CN" altLang="en-US" sz="2800"/>
              <a:t>需要说明的是，安装eclipse前，需要安装java运行环境。</a:t>
            </a:r>
            <a:endParaRPr lang="zh-CN" altLang="en-US" sz="2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centOS</a:t>
            </a:r>
            <a:r>
              <a:rPr lang="zh-CN" altLang="en-US" dirty="0">
                <a:sym typeface="+mn-ea"/>
              </a:rPr>
              <a:t>安装</a:t>
            </a:r>
            <a:r>
              <a:rPr lang="en-US" altLang="zh-CN" dirty="0">
                <a:sym typeface="+mn-ea"/>
              </a:rPr>
              <a:t>eclipse</a:t>
            </a:r>
            <a:endParaRPr lang="zh-CN" altLang="en-US"/>
          </a:p>
        </p:txBody>
      </p:sp>
      <p:sp>
        <p:nvSpPr>
          <p:cNvPr id="3" name="内容占位符 2"/>
          <p:cNvSpPr>
            <a:spLocks noGrp="1"/>
          </p:cNvSpPr>
          <p:nvPr>
            <p:ph idx="1"/>
          </p:nvPr>
        </p:nvSpPr>
        <p:spPr/>
        <p:txBody>
          <a:bodyPr/>
          <a:p>
            <a:r>
              <a:rPr lang="zh-CN" altLang="en-US" sz="2400"/>
              <a:t>某些</a:t>
            </a:r>
            <a:r>
              <a:rPr lang="en-US" altLang="zh-CN" sz="2400"/>
              <a:t>Linux</a:t>
            </a:r>
            <a:r>
              <a:rPr lang="zh-CN" altLang="en-US" sz="2400"/>
              <a:t>系统包源内容没有提供</a:t>
            </a:r>
            <a:r>
              <a:rPr lang="en-US" altLang="zh-CN" sz="2400" dirty="0">
                <a:sym typeface="+mn-ea"/>
              </a:rPr>
              <a:t>eclipse</a:t>
            </a:r>
            <a:r>
              <a:rPr lang="zh-CN" altLang="en-US" sz="2400" dirty="0">
                <a:sym typeface="+mn-ea"/>
              </a:rPr>
              <a:t>开发包。此时可通过https://www.eclipse.org/downloads/packages下载安装。</a:t>
            </a:r>
            <a:endParaRPr lang="zh-CN" altLang="en-US" sz="2400" dirty="0">
              <a:sym typeface="+mn-ea"/>
            </a:endParaRPr>
          </a:p>
          <a:p>
            <a:r>
              <a:rPr lang="zh-CN" altLang="en-US" sz="2400"/>
              <a:t>方法如下：</a:t>
            </a:r>
            <a:endParaRPr lang="zh-CN" altLang="en-US" sz="2400"/>
          </a:p>
          <a:p>
            <a:r>
              <a:rPr lang="zh-CN" altLang="en-US" sz="2400"/>
              <a:t>1．下载安装包</a:t>
            </a:r>
            <a:endParaRPr lang="zh-CN" altLang="en-US" sz="2400"/>
          </a:p>
          <a:p>
            <a:r>
              <a:rPr lang="zh-CN" altLang="en-US" sz="2400"/>
              <a:t>从https://www.eclipse.org/downloads/packages/下载所需要的eclipse软件包，至于是什么包取决于用户爱好和所用系统。笔者用的是64位系统，下载的为当前版本的eclipse-inst-linux64.tar.gz安装包。</a:t>
            </a:r>
            <a:endParaRPr lang="zh-CN" alt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centOS</a:t>
            </a:r>
            <a:r>
              <a:rPr lang="zh-CN" altLang="en-US" dirty="0">
                <a:sym typeface="+mn-ea"/>
              </a:rPr>
              <a:t>安装</a:t>
            </a:r>
            <a:r>
              <a:rPr lang="en-US" altLang="zh-CN" dirty="0">
                <a:sym typeface="+mn-ea"/>
              </a:rPr>
              <a:t>eclipse</a:t>
            </a:r>
            <a:endParaRPr lang="zh-CN" altLang="en-US"/>
          </a:p>
        </p:txBody>
      </p:sp>
      <p:sp>
        <p:nvSpPr>
          <p:cNvPr id="3" name="内容占位符 2"/>
          <p:cNvSpPr>
            <a:spLocks noGrp="1"/>
          </p:cNvSpPr>
          <p:nvPr>
            <p:ph idx="1"/>
          </p:nvPr>
        </p:nvSpPr>
        <p:spPr>
          <a:xfrm>
            <a:off x="786765" y="2018030"/>
            <a:ext cx="8168640" cy="4114800"/>
          </a:xfrm>
        </p:spPr>
        <p:txBody>
          <a:bodyPr/>
          <a:p>
            <a:r>
              <a:rPr lang="zh-CN" altLang="en-US" sz="2800"/>
              <a:t>2．解压</a:t>
            </a:r>
            <a:endParaRPr lang="zh-CN" altLang="en-US" sz="2800"/>
          </a:p>
          <a:p>
            <a:r>
              <a:rPr lang="zh-CN" altLang="en-US" sz="2800"/>
              <a:t>进入下载目录，比如~/，然后执行命令</a:t>
            </a:r>
            <a:endParaRPr lang="zh-CN" altLang="en-US" sz="2800"/>
          </a:p>
          <a:p>
            <a:pPr lvl="1"/>
            <a:r>
              <a:rPr lang="en-US" altLang="zh-CN" sz="2450"/>
              <a:t># </a:t>
            </a:r>
            <a:r>
              <a:rPr lang="zh-CN" altLang="en-US" sz="2450"/>
              <a:t>tar xvfz eclipse-inst-linux64.tar.gz</a:t>
            </a:r>
            <a:endParaRPr lang="zh-CN" altLang="en-US" sz="2450"/>
          </a:p>
          <a:p>
            <a:r>
              <a:rPr lang="zh-CN" altLang="en-US" sz="2800"/>
              <a:t>产生目录eclipse-installer。进入此目录，可通过ls -l查看其中的内容，其中有安装程序eclipse-inst。</a:t>
            </a:r>
            <a:endParaRPr lang="zh-CN" altLang="en-US" sz="2800"/>
          </a:p>
          <a:p>
            <a:r>
              <a:rPr lang="zh-CN" altLang="en-US" sz="2800"/>
              <a:t>3．执行eclipse-inst</a:t>
            </a:r>
            <a:endParaRPr lang="zh-CN" altLang="en-US" sz="2800"/>
          </a:p>
          <a:p>
            <a:r>
              <a:rPr lang="zh-CN" altLang="en-US" sz="2800"/>
              <a:t>用户以从GUI或CLI界面执行命令eclipse-inst，会出现如下界面：</a:t>
            </a:r>
            <a:endParaRPr lang="zh-CN" altLang="en-US" sz="2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centOS</a:t>
            </a:r>
            <a:r>
              <a:rPr lang="zh-CN" altLang="en-US" dirty="0">
                <a:sym typeface="+mn-ea"/>
              </a:rPr>
              <a:t>安装</a:t>
            </a:r>
            <a:r>
              <a:rPr lang="en-US" altLang="zh-CN" dirty="0">
                <a:sym typeface="+mn-ea"/>
              </a:rPr>
              <a:t>eclipse</a:t>
            </a:r>
            <a:endParaRPr lang="zh-CN" altLang="en-US"/>
          </a:p>
        </p:txBody>
      </p:sp>
      <p:pic>
        <p:nvPicPr>
          <p:cNvPr id="4" name="图片 1" descr="eclipse-inst"/>
          <p:cNvPicPr>
            <a:picLocks noChangeAspect="1"/>
          </p:cNvPicPr>
          <p:nvPr>
            <p:ph idx="1"/>
            <p:custDataLst>
              <p:tags r:id="rId1"/>
            </p:custDataLst>
          </p:nvPr>
        </p:nvPicPr>
        <p:blipFill>
          <a:blip r:embed="rId2"/>
          <a:stretch>
            <a:fillRect/>
          </a:stretch>
        </p:blipFill>
        <p:spPr>
          <a:xfrm>
            <a:off x="1146810" y="1769745"/>
            <a:ext cx="6619240" cy="479361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ym typeface="+mn-ea"/>
              </a:rPr>
              <a:t>安装Eclipse IDE for Java Developers</a:t>
            </a:r>
            <a:endParaRPr lang="zh-CN" altLang="en-US" sz="3600"/>
          </a:p>
        </p:txBody>
      </p:sp>
      <p:sp>
        <p:nvSpPr>
          <p:cNvPr id="3" name="内容占位符 2"/>
          <p:cNvSpPr>
            <a:spLocks noGrp="1"/>
          </p:cNvSpPr>
          <p:nvPr>
            <p:ph idx="1"/>
          </p:nvPr>
        </p:nvSpPr>
        <p:spPr/>
        <p:txBody>
          <a:bodyPr/>
          <a:p>
            <a:r>
              <a:rPr lang="zh-CN" altLang="en-US" sz="2800"/>
              <a:t>用户可以此界面中，选择软件包进行安装，比如选择“Eclipse IDE for Java Developers”，之后会出现安装位置设置界面（略图）。建议将eclipse安装到各用户均能使用的公共位置，比如/opt/eclipse/</a:t>
            </a:r>
            <a:r>
              <a:rPr lang="zh-CN" altLang="en-US" sz="2800" u="sng"/>
              <a:t>java-2020-05</a:t>
            </a:r>
            <a:r>
              <a:rPr lang="zh-CN" altLang="en-US" sz="2800"/>
              <a:t>/，如果只自己使用，也可选择默认。设置好之后，然后单击“INSTALL”开始安装。安装速度的快慢取决于网速。</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5" name="标题 1"/>
          <p:cNvSpPr>
            <a:spLocks noGrp="1"/>
          </p:cNvSpPr>
          <p:nvPr>
            <p:ph type="title"/>
          </p:nvPr>
        </p:nvSpPr>
        <p:spPr/>
        <p:txBody>
          <a:bodyPr vert="horz" wrap="square" lIns="91440" tIns="45720" rIns="91440" bIns="45720" anchor="b"/>
          <a:p>
            <a:r>
              <a:rPr lang="en-US" altLang="zh-CN" dirty="0"/>
              <a:t>3</a:t>
            </a:r>
            <a:r>
              <a:rPr lang="zh-CN" altLang="en-US" dirty="0"/>
              <a:t>．多模块工程</a:t>
            </a:r>
            <a:endParaRPr lang="zh-CN" altLang="en-US" dirty="0"/>
          </a:p>
        </p:txBody>
      </p:sp>
      <p:sp>
        <p:nvSpPr>
          <p:cNvPr id="11266" name="内容占位符 2"/>
          <p:cNvSpPr>
            <a:spLocks noGrp="1"/>
          </p:cNvSpPr>
          <p:nvPr>
            <p:ph idx="1"/>
          </p:nvPr>
        </p:nvSpPr>
        <p:spPr>
          <a:xfrm>
            <a:off x="1162050" y="1803400"/>
            <a:ext cx="6794500" cy="4840288"/>
          </a:xfrm>
        </p:spPr>
        <p:txBody>
          <a:bodyPr vert="horz" wrap="square" lIns="91440" tIns="45720" rIns="91440" bIns="45720" anchor="t"/>
          <a:p>
            <a:pPr marL="0" indent="0">
              <a:buNone/>
            </a:pPr>
            <a:r>
              <a:rPr lang="en-US" altLang="zh-CN" sz="2000" dirty="0"/>
              <a:t>f3.c</a:t>
            </a:r>
            <a:r>
              <a:rPr lang="zh-CN" altLang="en-US" sz="2000" dirty="0"/>
              <a:t>源代码：</a:t>
            </a:r>
            <a:endParaRPr lang="zh-CN" altLang="en-US" sz="2000" dirty="0"/>
          </a:p>
          <a:p>
            <a:pPr marL="0" indent="0">
              <a:buNone/>
            </a:pPr>
            <a:r>
              <a:rPr lang="en-US" altLang="zh-CN" sz="2000" dirty="0"/>
              <a:t>#include 	&lt;stdio.h&gt;</a:t>
            </a:r>
            <a:endParaRPr lang="en-US" altLang="zh-CN" sz="2000" dirty="0"/>
          </a:p>
          <a:p>
            <a:pPr marL="0" indent="0">
              <a:buNone/>
            </a:pPr>
            <a:r>
              <a:rPr lang="en-US" altLang="zh-CN" sz="2000" dirty="0"/>
              <a:t>#include 	&lt;stdlib.h&gt;</a:t>
            </a:r>
            <a:endParaRPr lang="en-US" altLang="zh-CN" sz="2000" dirty="0"/>
          </a:p>
          <a:p>
            <a:pPr marL="0" indent="0">
              <a:buNone/>
            </a:pPr>
            <a:r>
              <a:rPr lang="en-US" altLang="zh-CN" sz="2000" dirty="0"/>
              <a:t>int f1(int);</a:t>
            </a:r>
            <a:endParaRPr lang="en-US" altLang="zh-CN" sz="2000" dirty="0"/>
          </a:p>
          <a:p>
            <a:pPr marL="0" indent="0">
              <a:buNone/>
            </a:pPr>
            <a:r>
              <a:rPr lang="en-US" altLang="zh-CN" sz="2000" dirty="0"/>
              <a:t>int f2(char *);</a:t>
            </a:r>
            <a:endParaRPr lang="en-US" altLang="zh-CN" sz="2000" dirty="0"/>
          </a:p>
          <a:p>
            <a:pPr marL="0" indent="0">
              <a:buNone/>
            </a:pPr>
            <a:r>
              <a:rPr lang="en-US" altLang="zh-CN" sz="2000" dirty="0"/>
              <a:t>int main() {</a:t>
            </a:r>
            <a:endParaRPr lang="en-US" altLang="zh-CN" sz="2000" dirty="0"/>
          </a:p>
          <a:p>
            <a:pPr marL="0" indent="0">
              <a:buNone/>
            </a:pPr>
            <a:r>
              <a:rPr lang="en-US" altLang="zh-CN" sz="2000" dirty="0"/>
              <a:t>	int tmpi=16;</a:t>
            </a:r>
            <a:endParaRPr lang="en-US" altLang="zh-CN" sz="2000" dirty="0"/>
          </a:p>
          <a:p>
            <a:pPr marL="0" indent="0">
              <a:buNone/>
            </a:pPr>
            <a:r>
              <a:rPr lang="en-US" altLang="zh-CN" sz="2000" dirty="0"/>
              <a:t>	fprintf(stderr,"Begine:\n");</a:t>
            </a:r>
            <a:endParaRPr lang="en-US" altLang="zh-CN" sz="2000" dirty="0"/>
          </a:p>
          <a:p>
            <a:pPr marL="0" indent="0">
              <a:buNone/>
            </a:pPr>
            <a:r>
              <a:rPr lang="en-US" altLang="zh-CN" sz="2000" dirty="0"/>
              <a:t>	f1(tmpi);</a:t>
            </a:r>
            <a:endParaRPr lang="en-US" altLang="zh-CN" sz="2000" dirty="0"/>
          </a:p>
          <a:p>
            <a:pPr marL="0" indent="0">
              <a:buNone/>
            </a:pPr>
            <a:r>
              <a:rPr lang="en-US" altLang="zh-CN" sz="2000" dirty="0"/>
              <a:t>	f2("Hello World!");</a:t>
            </a:r>
            <a:endParaRPr lang="en-US" altLang="zh-CN" sz="2000" dirty="0"/>
          </a:p>
          <a:p>
            <a:pPr marL="0" indent="0">
              <a:buNone/>
            </a:pPr>
            <a:r>
              <a:rPr lang="en-US" altLang="zh-CN" sz="2000" dirty="0"/>
              <a:t>	fprintf(stderr,":End\n");</a:t>
            </a:r>
            <a:endParaRPr lang="en-US" altLang="zh-CN" sz="2000" dirty="0"/>
          </a:p>
          <a:p>
            <a:pPr marL="0" indent="0">
              <a:buNone/>
            </a:pPr>
            <a:r>
              <a:rPr lang="en-US" altLang="zh-CN" sz="2000" dirty="0"/>
              <a:t>	exit(0);</a:t>
            </a:r>
            <a:endParaRPr lang="en-US" altLang="zh-CN" sz="2000" dirty="0"/>
          </a:p>
          <a:p>
            <a:pPr marL="0" indent="0">
              <a:buNone/>
            </a:pPr>
            <a:r>
              <a:rPr lang="en-US" altLang="zh-CN" sz="2000" dirty="0"/>
              <a:t>}</a:t>
            </a:r>
            <a:endParaRPr lang="en-US" altLang="zh-CN" sz="2000" dirty="0"/>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安装后的处理</a:t>
            </a:r>
            <a:endParaRPr lang="zh-CN" altLang="en-US"/>
          </a:p>
        </p:txBody>
      </p:sp>
      <p:sp>
        <p:nvSpPr>
          <p:cNvPr id="3" name="内容占位符 2"/>
          <p:cNvSpPr>
            <a:spLocks noGrp="1"/>
          </p:cNvSpPr>
          <p:nvPr>
            <p:ph idx="1"/>
          </p:nvPr>
        </p:nvSpPr>
        <p:spPr/>
        <p:txBody>
          <a:bodyPr/>
          <a:p>
            <a:r>
              <a:rPr lang="zh-CN" altLang="en-US" sz="2400"/>
              <a:t>安装成功后，可以点击LAUNCH启动eclipse。也可以进入安装目录，比如，/opt/eclipse/java-2020-05/eclipse/，执行命令eclipse启动eclipse-java开发环境。当然也可以直接执行命令/opt/eclipse/java-2020-05/eclipse/eclipse启动eclipse-Java开发环境。</a:t>
            </a:r>
            <a:endParaRPr lang="zh-CN" altLang="en-US" sz="2400"/>
          </a:p>
          <a:p>
            <a:r>
              <a:rPr lang="zh-CN" altLang="en-US" sz="2400"/>
              <a:t>为了应用方便，在/usr/bin/下为/opt/eclipse/java-2020-05/eclipse/eclipse创建一个符号链接，方法为：</a:t>
            </a:r>
            <a:endParaRPr lang="zh-CN" altLang="en-US" sz="2400"/>
          </a:p>
          <a:p>
            <a:r>
              <a:rPr lang="zh-CN" altLang="en-US" sz="2400"/>
              <a:t>ln -s /opt/eclipse/java-2020-05/eclipse  /usr/bin/eclipse</a:t>
            </a:r>
            <a:endParaRPr lang="zh-CN" altLang="en-US" sz="2400"/>
          </a:p>
          <a:p>
            <a:r>
              <a:rPr lang="zh-CN" altLang="en-US" sz="2400"/>
              <a:t>这样，再启动eclipse就不需要指定路径了。</a:t>
            </a:r>
            <a:endParaRPr lang="zh-CN" altLang="en-US" sz="2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4．创建桌面启动项</a:t>
            </a:r>
            <a:endParaRPr lang="zh-CN" altLang="en-US"/>
          </a:p>
        </p:txBody>
      </p:sp>
      <p:sp>
        <p:nvSpPr>
          <p:cNvPr id="3" name="内容占位符 2"/>
          <p:cNvSpPr>
            <a:spLocks noGrp="1"/>
          </p:cNvSpPr>
          <p:nvPr>
            <p:ph idx="1"/>
          </p:nvPr>
        </p:nvSpPr>
        <p:spPr>
          <a:xfrm>
            <a:off x="567690" y="2018030"/>
            <a:ext cx="8387715" cy="4114800"/>
          </a:xfrm>
        </p:spPr>
        <p:txBody>
          <a:bodyPr/>
          <a:p>
            <a:r>
              <a:rPr lang="zh-CN" altLang="en-US" sz="2000"/>
              <a:t>方法是编辑/usr/share/applications/eclipse.desktop，使其内容为：</a:t>
            </a:r>
            <a:endParaRPr lang="zh-CN" altLang="en-US" sz="2000"/>
          </a:p>
          <a:p>
            <a:r>
              <a:rPr lang="zh-CN" altLang="en-US" sz="2000"/>
              <a:t>[Desktop Entry]</a:t>
            </a:r>
            <a:endParaRPr lang="zh-CN" altLang="en-US" sz="2000"/>
          </a:p>
          <a:p>
            <a:r>
              <a:rPr lang="zh-CN" altLang="en-US" sz="2000"/>
              <a:t>Encoding=UTF-8</a:t>
            </a:r>
            <a:endParaRPr lang="zh-CN" altLang="en-US" sz="2000"/>
          </a:p>
          <a:p>
            <a:r>
              <a:rPr lang="zh-CN" altLang="en-US" sz="2000"/>
              <a:t>Name=Eclipse</a:t>
            </a:r>
            <a:endParaRPr lang="zh-CN" altLang="en-US" sz="2000"/>
          </a:p>
          <a:p>
            <a:r>
              <a:rPr lang="zh-CN" altLang="en-US" sz="2000"/>
              <a:t>Comment=Eclipse Java</a:t>
            </a:r>
            <a:endParaRPr lang="zh-CN" altLang="en-US" sz="2000"/>
          </a:p>
          <a:p>
            <a:r>
              <a:rPr lang="zh-CN" altLang="en-US" sz="2000"/>
              <a:t>Exec=/usr/bin/eclipse</a:t>
            </a:r>
            <a:endParaRPr lang="zh-CN" altLang="en-US" sz="2000"/>
          </a:p>
          <a:p>
            <a:r>
              <a:rPr lang="zh-CN" altLang="en-US" sz="2000"/>
              <a:t>Icon=/opt/eclipse/java-2020-05/eclipse/icon.xpm</a:t>
            </a:r>
            <a:endParaRPr lang="zh-CN" altLang="en-US" sz="2000"/>
          </a:p>
          <a:p>
            <a:r>
              <a:rPr lang="zh-CN" altLang="en-US" sz="2000"/>
              <a:t>Categories=Application;Development;Java;IDE</a:t>
            </a:r>
            <a:endParaRPr lang="zh-CN" altLang="en-US" sz="2000"/>
          </a:p>
          <a:p>
            <a:r>
              <a:rPr lang="zh-CN" altLang="en-US" sz="2000"/>
              <a:t>Version=1.8</a:t>
            </a:r>
            <a:endParaRPr lang="zh-CN" altLang="en-US" sz="2000"/>
          </a:p>
          <a:p>
            <a:r>
              <a:rPr lang="zh-CN" altLang="en-US" sz="2000"/>
              <a:t>Type=Application</a:t>
            </a:r>
            <a:endParaRPr lang="zh-CN" altLang="en-US" sz="2000"/>
          </a:p>
          <a:p>
            <a:r>
              <a:rPr lang="zh-CN" altLang="en-US" sz="2000"/>
              <a:t>Terminal=0</a:t>
            </a:r>
            <a:endParaRPr lang="zh-CN" altLang="en-US" sz="20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内容占位符 2"/>
          <p:cNvSpPr>
            <a:spLocks noGrp="1"/>
          </p:cNvSpPr>
          <p:nvPr>
            <p:ph idx="1"/>
          </p:nvPr>
        </p:nvSpPr>
        <p:spPr>
          <a:xfrm>
            <a:off x="184150" y="2060575"/>
            <a:ext cx="8775700" cy="4941888"/>
          </a:xfrm>
        </p:spPr>
        <p:txBody>
          <a:bodyPr vert="horz" wrap="square" lIns="91440" tIns="45720" rIns="91440" bIns="45720" anchor="t"/>
          <a:p>
            <a:r>
              <a:rPr lang="en-US" altLang="zh-CN" sz="1800" dirty="0"/>
              <a:t>Perl</a:t>
            </a:r>
            <a:r>
              <a:rPr lang="zh-CN" altLang="en-US" sz="1800" dirty="0"/>
              <a:t>（</a:t>
            </a:r>
            <a:r>
              <a:rPr lang="en-US" altLang="zh-CN" sz="1800" dirty="0"/>
              <a:t>Practical Extraction and Report Language</a:t>
            </a:r>
            <a:r>
              <a:rPr lang="zh-CN" altLang="en-US" sz="1800" dirty="0"/>
              <a:t>）是由</a:t>
            </a:r>
            <a:r>
              <a:rPr lang="en-US" altLang="zh-CN" sz="1800" dirty="0"/>
              <a:t>Larry Wall</a:t>
            </a:r>
            <a:r>
              <a:rPr lang="zh-CN" altLang="en-US" sz="1800" dirty="0"/>
              <a:t>设计的，并由他不断更新和维护，但现在是由</a:t>
            </a:r>
            <a:r>
              <a:rPr lang="en-US" altLang="zh-CN" sz="1800" dirty="0"/>
              <a:t>Perl</a:t>
            </a:r>
            <a:r>
              <a:rPr lang="zh-CN" altLang="en-US" sz="1800" dirty="0"/>
              <a:t>社区维护的。顾名思义，</a:t>
            </a:r>
            <a:r>
              <a:rPr lang="en-US" altLang="zh-CN" sz="1800" dirty="0"/>
              <a:t>Perl</a:t>
            </a:r>
            <a:r>
              <a:rPr lang="zh-CN" altLang="en-US" sz="1800" dirty="0"/>
              <a:t>是实用摘录和报表语言，这是</a:t>
            </a:r>
            <a:r>
              <a:rPr lang="en-US" altLang="zh-CN" sz="1800" dirty="0"/>
              <a:t>Perl</a:t>
            </a:r>
            <a:r>
              <a:rPr lang="zh-CN" altLang="en-US" sz="1800" dirty="0"/>
              <a:t>设计的初衷，但随着进一步的发展，它的功能大大增加，被广泛应用于各个领域，从航天工程到分子生物学，从数学到语言学，从图形处理到文档处理，从数据库操作到网络管理等。</a:t>
            </a:r>
            <a:endParaRPr lang="zh-CN" altLang="en-US" sz="1800" dirty="0"/>
          </a:p>
          <a:p>
            <a:r>
              <a:rPr lang="en-US" altLang="zh-CN" sz="1800" dirty="0"/>
              <a:t>Perl</a:t>
            </a:r>
            <a:r>
              <a:rPr lang="zh-CN" altLang="en-US" sz="1800" dirty="0"/>
              <a:t>最初是作为一种</a:t>
            </a:r>
            <a:r>
              <a:rPr lang="en-US" altLang="zh-CN" sz="1800" dirty="0"/>
              <a:t>UNIX</a:t>
            </a:r>
            <a:r>
              <a:rPr lang="zh-CN" altLang="en-US" sz="1800" dirty="0"/>
              <a:t>的黏合语言设计的，但很快就被移植到了大多数其他操作系统上，所以</a:t>
            </a:r>
            <a:r>
              <a:rPr lang="en-US" altLang="zh-CN" sz="1800" dirty="0"/>
              <a:t>Perl</a:t>
            </a:r>
            <a:r>
              <a:rPr lang="zh-CN" altLang="en-US" sz="1800" dirty="0"/>
              <a:t>几乎可以在任何“地方”运行，甚至同一</a:t>
            </a:r>
            <a:r>
              <a:rPr lang="en-US" altLang="zh-CN" sz="1800" dirty="0"/>
              <a:t>Perl</a:t>
            </a:r>
            <a:r>
              <a:rPr lang="zh-CN" altLang="en-US" sz="1800" dirty="0"/>
              <a:t>脚本可以不加修改地在不同操作系统上工作。</a:t>
            </a:r>
            <a:endParaRPr lang="zh-CN" altLang="en-US" sz="1800" dirty="0"/>
          </a:p>
          <a:p>
            <a:r>
              <a:rPr lang="en-US" altLang="zh-CN" sz="1800" dirty="0"/>
              <a:t>Perl</a:t>
            </a:r>
            <a:r>
              <a:rPr lang="zh-CN" altLang="en-US" sz="1800" dirty="0"/>
              <a:t>是开源的，是一种易学易用语言，但也是一种特性非常丰富的语言，且具有高级语言的强大功能和灵活性。</a:t>
            </a:r>
            <a:r>
              <a:rPr lang="en-US" altLang="zh-CN" sz="1800" dirty="0"/>
              <a:t>Perl</a:t>
            </a:r>
            <a:r>
              <a:rPr lang="zh-CN" altLang="en-US" sz="1800" dirty="0"/>
              <a:t>被设计成可以通过模块进行扩展，用户可以使用</a:t>
            </a:r>
            <a:r>
              <a:rPr lang="en-US" altLang="zh-CN" sz="1800" dirty="0"/>
              <a:t>Perl</a:t>
            </a:r>
            <a:r>
              <a:rPr lang="zh-CN" altLang="en-US" sz="1800" dirty="0"/>
              <a:t>快速设计、编写、调试</a:t>
            </a:r>
            <a:r>
              <a:rPr lang="en-US" altLang="zh-CN" sz="1800" dirty="0"/>
              <a:t>Perl</a:t>
            </a:r>
            <a:r>
              <a:rPr lang="zh-CN" altLang="en-US" sz="1800" dirty="0"/>
              <a:t>应用程序，还可以在需要时扩展自己的应用程序。用户可以在其他语言中嵌入</a:t>
            </a:r>
            <a:r>
              <a:rPr lang="en-US" altLang="zh-CN" sz="1800" dirty="0"/>
              <a:t>Perl</a:t>
            </a:r>
            <a:r>
              <a:rPr lang="zh-CN" altLang="en-US" sz="1800" dirty="0"/>
              <a:t>程序，也可以在</a:t>
            </a:r>
            <a:r>
              <a:rPr lang="en-US" altLang="zh-CN" sz="1800" dirty="0"/>
              <a:t>Perl</a:t>
            </a:r>
            <a:r>
              <a:rPr lang="zh-CN" altLang="en-US" sz="1800" dirty="0"/>
              <a:t>程序中嵌入其他语言，还可以通过模块导入机制，把外部的扩展当成</a:t>
            </a:r>
            <a:r>
              <a:rPr lang="en-US" altLang="zh-CN" sz="1800" dirty="0"/>
              <a:t>Perl</a:t>
            </a:r>
            <a:r>
              <a:rPr lang="zh-CN" altLang="en-US" sz="1800" dirty="0"/>
              <a:t>的内置特性，而且那些面向对象的语言模块在</a:t>
            </a:r>
            <a:r>
              <a:rPr lang="en-US" altLang="zh-CN" sz="1800" dirty="0"/>
              <a:t>Perl</a:t>
            </a:r>
            <a:r>
              <a:rPr lang="zh-CN" altLang="en-US" sz="1800" dirty="0"/>
              <a:t>内仍保持其面向对象特性。</a:t>
            </a:r>
            <a:endParaRPr lang="zh-CN" altLang="en-US" sz="1800" dirty="0"/>
          </a:p>
        </p:txBody>
      </p:sp>
      <p:sp>
        <p:nvSpPr>
          <p:cNvPr id="86018" name="标题 1"/>
          <p:cNvSpPr>
            <a:spLocks noGrp="1"/>
          </p:cNvSpPr>
          <p:nvPr>
            <p:ph type="title"/>
          </p:nvPr>
        </p:nvSpPr>
        <p:spPr/>
        <p:txBody>
          <a:bodyPr vert="horz" wrap="square" lIns="91440" tIns="45720" rIns="91440" bIns="45720" anchor="b"/>
          <a:p>
            <a:r>
              <a:rPr lang="en-US" altLang="zh-CN" sz="3600" dirty="0"/>
              <a:t>12.8.5  Perl</a:t>
            </a:r>
            <a:r>
              <a:rPr lang="zh-CN" altLang="en-US" sz="3600" dirty="0"/>
              <a:t>开发</a:t>
            </a:r>
            <a:endParaRPr lang="zh-CN" altLang="en-US" sz="36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Perl</a:t>
            </a:r>
            <a:r>
              <a:rPr lang="zh-CN" altLang="en-US" dirty="0">
                <a:sym typeface="+mn-ea"/>
              </a:rPr>
              <a:t>示例程序</a:t>
            </a:r>
            <a:endParaRPr lang="zh-CN" altLang="en-US"/>
          </a:p>
        </p:txBody>
      </p:sp>
      <p:sp>
        <p:nvSpPr>
          <p:cNvPr id="3" name="内容占位符 2"/>
          <p:cNvSpPr>
            <a:spLocks noGrp="1"/>
          </p:cNvSpPr>
          <p:nvPr>
            <p:ph idx="1"/>
          </p:nvPr>
        </p:nvSpPr>
        <p:spPr>
          <a:xfrm>
            <a:off x="831215" y="2018030"/>
            <a:ext cx="8124190" cy="4114800"/>
          </a:xfrm>
        </p:spPr>
        <p:txBody>
          <a:bodyPr/>
          <a:p>
            <a:r>
              <a:rPr lang="zh-CN" altLang="en-US" sz="2800"/>
              <a:t>Perl是一种脚本语言，它的解释器是Perl。但Perl脚本的执行过程不完全与shell脚本相同，首先将脚本程序“编译”成内部格式代码，还可以进行优化，并将所遇到的错误反馈给用户，一经编译通过，这些中间代码就会被立即执行。</a:t>
            </a:r>
            <a:endParaRPr lang="zh-CN" altLang="en-US" sz="2800"/>
          </a:p>
          <a:p>
            <a:r>
              <a:rPr lang="zh-CN" altLang="en-US" sz="2800"/>
              <a:t>Perl脚本的执行需要perl软件包的支持，用户可在系统安装时安装它们，也可在系统扩充时安装它们。</a:t>
            </a:r>
            <a:endParaRPr lang="zh-CN" altLang="en-US" sz="2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Perl</a:t>
            </a:r>
            <a:r>
              <a:rPr lang="zh-CN" altLang="en-US" dirty="0">
                <a:sym typeface="+mn-ea"/>
              </a:rPr>
              <a:t>示例程序</a:t>
            </a:r>
            <a:endParaRPr lang="zh-CN" altLang="en-US"/>
          </a:p>
        </p:txBody>
      </p:sp>
      <p:sp>
        <p:nvSpPr>
          <p:cNvPr id="3" name="内容占位符 2"/>
          <p:cNvSpPr>
            <a:spLocks noGrp="1"/>
          </p:cNvSpPr>
          <p:nvPr>
            <p:ph idx="1"/>
          </p:nvPr>
        </p:nvSpPr>
        <p:spPr>
          <a:xfrm>
            <a:off x="492125" y="2018030"/>
            <a:ext cx="8463280" cy="4114800"/>
          </a:xfrm>
        </p:spPr>
        <p:txBody>
          <a:bodyPr/>
          <a:p>
            <a:r>
              <a:rPr lang="zh-CN" altLang="en-US"/>
              <a:t>#!/usr/bin/perl</a:t>
            </a:r>
            <a:endParaRPr lang="zh-CN" altLang="en-US"/>
          </a:p>
          <a:p>
            <a:r>
              <a:rPr lang="zh-CN" altLang="en-US"/>
              <a:t>print "Hello Perl World!\n";</a:t>
            </a:r>
            <a:endParaRPr lang="zh-CN" altLang="en-US"/>
          </a:p>
          <a:p>
            <a:r>
              <a:rPr lang="zh-CN" altLang="en-US"/>
              <a:t>print "Name Please:";</a:t>
            </a:r>
            <a:endParaRPr lang="zh-CN" altLang="en-US"/>
          </a:p>
          <a:p>
            <a:r>
              <a:rPr lang="zh-CN" altLang="en-US"/>
              <a:t>$name=&lt;stdin&gt;;</a:t>
            </a:r>
            <a:endParaRPr lang="zh-CN" altLang="en-US"/>
          </a:p>
          <a:p>
            <a:r>
              <a:rPr lang="zh-CN" altLang="en-US"/>
              <a:t>chop($name);</a:t>
            </a:r>
            <a:endParaRPr lang="zh-CN" altLang="en-US"/>
          </a:p>
          <a:p>
            <a:r>
              <a:rPr lang="zh-CN" altLang="en-US"/>
              <a:t>print "your name is \"$name\", Your are welcome!\n";</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Perl</a:t>
            </a:r>
            <a:r>
              <a:rPr lang="zh-CN" altLang="en-US" dirty="0">
                <a:sym typeface="+mn-ea"/>
              </a:rPr>
              <a:t>示例程序</a:t>
            </a:r>
            <a:endParaRPr lang="zh-CN" altLang="en-US"/>
          </a:p>
        </p:txBody>
      </p:sp>
      <p:sp>
        <p:nvSpPr>
          <p:cNvPr id="3" name="内容占位符 2"/>
          <p:cNvSpPr>
            <a:spLocks noGrp="1"/>
          </p:cNvSpPr>
          <p:nvPr>
            <p:ph idx="1"/>
          </p:nvPr>
        </p:nvSpPr>
        <p:spPr>
          <a:xfrm>
            <a:off x="731520" y="2018030"/>
            <a:ext cx="8223885" cy="4114800"/>
          </a:xfrm>
        </p:spPr>
        <p:txBody>
          <a:bodyPr/>
          <a:p>
            <a:r>
              <a:rPr lang="zh-CN" altLang="en-US" sz="2400"/>
              <a:t>perl脚本程序的扩展名为.perl或.pl。假设此脚本文件的文件名为hello.pl，如果第一行</a:t>
            </a:r>
            <a:endParaRPr lang="zh-CN" altLang="en-US" sz="2400"/>
          </a:p>
          <a:p>
            <a:pPr lvl="1"/>
            <a:r>
              <a:rPr lang="zh-CN" altLang="en-US" sz="2100"/>
              <a:t>#!/usr/bin/perl</a:t>
            </a:r>
            <a:endParaRPr lang="zh-CN" altLang="en-US" sz="2100"/>
          </a:p>
          <a:p>
            <a:r>
              <a:rPr lang="zh-CN" altLang="en-US" sz="2400"/>
              <a:t>设置正确，可在先为其增加执行权后，再按shell命令方式运行它，方法是：</a:t>
            </a:r>
            <a:endParaRPr lang="zh-CN" altLang="en-US" sz="2400"/>
          </a:p>
          <a:p>
            <a:pPr lvl="1"/>
            <a:r>
              <a:rPr lang="zh-CN" altLang="en-US" sz="2100"/>
              <a:t>$ chmod  +x  hello.pl</a:t>
            </a:r>
            <a:endParaRPr lang="zh-CN" altLang="en-US" sz="2100"/>
          </a:p>
          <a:p>
            <a:pPr lvl="1"/>
            <a:r>
              <a:rPr lang="zh-CN" altLang="en-US" sz="2100"/>
              <a:t>$ ./hello.pl</a:t>
            </a:r>
            <a:endParaRPr lang="zh-CN" altLang="en-US" sz="2100"/>
          </a:p>
          <a:p>
            <a:r>
              <a:rPr lang="zh-CN" altLang="en-US" sz="2400"/>
              <a:t>如果第一行设置不正确，就只能使用Perl命令直接解释并执行之，方法为：</a:t>
            </a:r>
            <a:endParaRPr lang="zh-CN" altLang="en-US" sz="2400"/>
          </a:p>
          <a:p>
            <a:pPr lvl="1"/>
            <a:r>
              <a:rPr lang="zh-CN" altLang="en-US" sz="2100"/>
              <a:t>$ perl hello.pl</a:t>
            </a:r>
            <a:endParaRPr lang="zh-CN" altLang="en-US" sz="21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内容占位符 2"/>
          <p:cNvSpPr>
            <a:spLocks noGrp="1"/>
          </p:cNvSpPr>
          <p:nvPr>
            <p:ph idx="1"/>
          </p:nvPr>
        </p:nvSpPr>
        <p:spPr>
          <a:xfrm>
            <a:off x="1151255" y="2060575"/>
            <a:ext cx="7808595" cy="4942205"/>
          </a:xfrm>
        </p:spPr>
        <p:txBody>
          <a:bodyPr vert="horz" wrap="square" lIns="91440" tIns="45720" rIns="91440" bIns="45720" anchor="t"/>
          <a:p>
            <a:r>
              <a:rPr lang="zh-CN" altLang="en-US" dirty="0"/>
              <a:t>在</a:t>
            </a:r>
            <a:r>
              <a:rPr lang="en-US" altLang="zh-CN" dirty="0"/>
              <a:t>Linux</a:t>
            </a:r>
            <a:r>
              <a:rPr lang="zh-CN" altLang="en-US" dirty="0"/>
              <a:t>系统中可以使用数据库的选择较多，其中</a:t>
            </a:r>
            <a:r>
              <a:rPr lang="en-US" altLang="zh-CN" dirty="0"/>
              <a:t>mSQL</a:t>
            </a:r>
            <a:r>
              <a:rPr lang="zh-CN" altLang="en-US" dirty="0"/>
              <a:t>、</a:t>
            </a:r>
            <a:r>
              <a:rPr lang="en-US" altLang="zh-CN" dirty="0"/>
              <a:t>MySQL</a:t>
            </a:r>
            <a:r>
              <a:rPr lang="zh-CN" altLang="en-US" dirty="0"/>
              <a:t>、</a:t>
            </a:r>
            <a:r>
              <a:rPr lang="en-US" altLang="zh-CN" dirty="0"/>
              <a:t>PostgreSQL</a:t>
            </a:r>
            <a:r>
              <a:rPr lang="zh-CN" altLang="en-US" dirty="0"/>
              <a:t>和</a:t>
            </a:r>
            <a:r>
              <a:rPr lang="en-US" altLang="zh-CN" dirty="0"/>
              <a:t>SQLite</a:t>
            </a:r>
            <a:r>
              <a:rPr lang="zh-CN" altLang="en-US" dirty="0"/>
              <a:t>是最流行的、开源的和基于</a:t>
            </a:r>
            <a:r>
              <a:rPr lang="en-US" altLang="zh-CN" dirty="0"/>
              <a:t>SQL</a:t>
            </a:r>
            <a:r>
              <a:rPr lang="zh-CN" altLang="en-US" dirty="0"/>
              <a:t>的数据库，并且</a:t>
            </a:r>
            <a:r>
              <a:rPr lang="en-US" altLang="zh-CN" dirty="0"/>
              <a:t>MySQL</a:t>
            </a:r>
            <a:r>
              <a:rPr lang="zh-CN" altLang="en-US" dirty="0"/>
              <a:t>和</a:t>
            </a:r>
            <a:r>
              <a:rPr lang="en-US" altLang="zh-CN" dirty="0"/>
              <a:t>PostgreSQL</a:t>
            </a:r>
            <a:r>
              <a:rPr lang="zh-CN" altLang="en-US" dirty="0"/>
              <a:t>的许可证也是免费的。还有一个正式商业产品</a:t>
            </a:r>
            <a:r>
              <a:rPr lang="en-US" altLang="zh-CN" dirty="0"/>
              <a:t>InterBase</a:t>
            </a:r>
            <a:r>
              <a:rPr lang="zh-CN" altLang="en-US" dirty="0"/>
              <a:t>，而它的</a:t>
            </a:r>
            <a:r>
              <a:rPr lang="en-US" altLang="zh-CN" dirty="0"/>
              <a:t>Linux</a:t>
            </a:r>
            <a:r>
              <a:rPr lang="zh-CN" altLang="en-US" dirty="0"/>
              <a:t>版是免费的，也是完全开放源代码的。除此之外，用户还可使用商业数据库，比如</a:t>
            </a:r>
            <a:r>
              <a:rPr lang="en-US" altLang="zh-CN" dirty="0"/>
              <a:t>Oracle</a:t>
            </a:r>
            <a:r>
              <a:rPr lang="zh-CN" altLang="en-US" dirty="0"/>
              <a:t>、</a:t>
            </a:r>
            <a:r>
              <a:rPr lang="en-US" altLang="zh-CN" dirty="0"/>
              <a:t>Sybase</a:t>
            </a:r>
            <a:r>
              <a:rPr lang="zh-CN" altLang="en-US" dirty="0"/>
              <a:t>、</a:t>
            </a:r>
            <a:r>
              <a:rPr lang="en-US" altLang="zh-CN" dirty="0"/>
              <a:t>Informix</a:t>
            </a:r>
            <a:r>
              <a:rPr lang="zh-CN" altLang="en-US" dirty="0"/>
              <a:t>和</a:t>
            </a:r>
            <a:r>
              <a:rPr lang="en-US" altLang="zh-CN" dirty="0"/>
              <a:t>DB2</a:t>
            </a:r>
            <a:r>
              <a:rPr lang="zh-CN" altLang="en-US" dirty="0"/>
              <a:t>等。</a:t>
            </a:r>
            <a:endParaRPr lang="zh-CN" altLang="en-US" dirty="0"/>
          </a:p>
        </p:txBody>
      </p:sp>
      <p:sp>
        <p:nvSpPr>
          <p:cNvPr id="89090" name="标题 1"/>
          <p:cNvSpPr>
            <a:spLocks noGrp="1"/>
          </p:cNvSpPr>
          <p:nvPr>
            <p:ph type="title"/>
          </p:nvPr>
        </p:nvSpPr>
        <p:spPr/>
        <p:txBody>
          <a:bodyPr vert="horz" wrap="square" lIns="91440" tIns="45720" rIns="91440" bIns="45720" anchor="b"/>
          <a:p>
            <a:r>
              <a:rPr lang="en-US" altLang="zh-CN" sz="3600" dirty="0"/>
              <a:t>12.8.6  </a:t>
            </a:r>
            <a:r>
              <a:rPr lang="zh-CN" altLang="en-US" sz="3600" dirty="0"/>
              <a:t>数据库开发</a:t>
            </a:r>
            <a:endParaRPr lang="zh-CN" altLang="en-US" sz="36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内容占位符 2"/>
          <p:cNvSpPr>
            <a:spLocks noGrp="1"/>
          </p:cNvSpPr>
          <p:nvPr>
            <p:ph idx="1"/>
          </p:nvPr>
        </p:nvSpPr>
        <p:spPr>
          <a:xfrm>
            <a:off x="184150" y="2060575"/>
            <a:ext cx="8775700" cy="4941888"/>
          </a:xfrm>
        </p:spPr>
        <p:txBody>
          <a:bodyPr vert="horz" wrap="square" lIns="91440" tIns="45720" rIns="91440" bIns="45720" anchor="t"/>
          <a:p>
            <a:r>
              <a:rPr sz="2800" dirty="0"/>
              <a:t>mSQL（miniSQL）数据库是由澳大利亚大学从事网络工程的博士研究生David Hughes研制的。用户可在站点www.hughes.com.au免费下载并安装该软件，它的当前最新版本（当前版本是mSQL 4.2）。</a:t>
            </a:r>
            <a:endParaRPr sz="2800" dirty="0"/>
          </a:p>
          <a:p>
            <a:r>
              <a:rPr sz="2800" dirty="0"/>
              <a:t>为了将mSQL集成到用户的应用程序中，mSQL数据库为用户提供了一个C语言的API库和一个解释器，用户可以将mSQL集成到用标准C语言开发的应用程序中。而有了这个工具，用户可以通过编写类C语言脚本语言将mSQL数据库嵌入html文件中。</a:t>
            </a:r>
            <a:endParaRPr sz="2800" dirty="0"/>
          </a:p>
        </p:txBody>
      </p:sp>
      <p:sp>
        <p:nvSpPr>
          <p:cNvPr id="90114" name="标题 1"/>
          <p:cNvSpPr>
            <a:spLocks noGrp="1"/>
          </p:cNvSpPr>
          <p:nvPr>
            <p:ph type="title"/>
          </p:nvPr>
        </p:nvSpPr>
        <p:spPr/>
        <p:txBody>
          <a:bodyPr vert="horz" wrap="square" lIns="91440" tIns="45720" rIns="91440" bIns="45720" anchor="b"/>
          <a:p>
            <a:r>
              <a:rPr lang="en-US" altLang="zh-CN" sz="3600" dirty="0"/>
              <a:t>mSQL</a:t>
            </a:r>
            <a:endParaRPr lang="zh-CN" altLang="en-US" sz="36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内容占位符 2"/>
          <p:cNvSpPr>
            <a:spLocks noGrp="1"/>
          </p:cNvSpPr>
          <p:nvPr>
            <p:ph idx="1"/>
          </p:nvPr>
        </p:nvSpPr>
        <p:spPr>
          <a:xfrm>
            <a:off x="184150" y="2060575"/>
            <a:ext cx="8775700" cy="4941888"/>
          </a:xfrm>
        </p:spPr>
        <p:txBody>
          <a:bodyPr vert="horz" wrap="square" lIns="91440" tIns="45720" rIns="91440" bIns="45720" anchor="t"/>
          <a:p>
            <a:r>
              <a:rPr sz="2400" dirty="0"/>
              <a:t>MySQL是一个快速的、多线程、多用户和健壮的关系数据库。MySQL服务器支持关键任务、重负载生产系统的使用，也可以将</a:t>
            </a:r>
            <a:r>
              <a:rPr lang="zh-CN" sz="2400" dirty="0"/>
              <a:t>其</a:t>
            </a:r>
            <a:r>
              <a:rPr sz="2400" dirty="0"/>
              <a:t>嵌入</a:t>
            </a:r>
            <a:r>
              <a:rPr lang="zh-CN" sz="2400" dirty="0"/>
              <a:t>其它</a:t>
            </a:r>
            <a:r>
              <a:rPr sz="2400" dirty="0"/>
              <a:t>软件中。MySQL不仅速度快，而且还有以下优点：开源；可在多处理器环境下使用；支持C、C++、Java、Perl、PHP、Python和TCL API等编程；支持多种操作系统；对于中小型，甚至大型应用它都能胜任工作，常与PHP等搭档，用于网站开发。</a:t>
            </a:r>
            <a:endParaRPr sz="2400" dirty="0"/>
          </a:p>
        </p:txBody>
      </p:sp>
      <p:sp>
        <p:nvSpPr>
          <p:cNvPr id="91138" name="标题 1"/>
          <p:cNvSpPr>
            <a:spLocks noGrp="1"/>
          </p:cNvSpPr>
          <p:nvPr>
            <p:ph type="title"/>
          </p:nvPr>
        </p:nvSpPr>
        <p:spPr/>
        <p:txBody>
          <a:bodyPr vert="horz" wrap="square" lIns="91440" tIns="45720" rIns="91440" bIns="45720" anchor="b"/>
          <a:p>
            <a:r>
              <a:rPr lang="en-US" altLang="zh-CN" sz="3600" dirty="0"/>
              <a:t>MySQL</a:t>
            </a:r>
            <a:endParaRPr lang="zh-CN" altLang="en-US" sz="36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title"/>
          </p:nvPr>
        </p:nvSpPr>
        <p:spPr/>
        <p:txBody>
          <a:bodyPr vert="horz" wrap="square" lIns="91440" tIns="45720" rIns="91440" bIns="45720" anchor="b"/>
          <a:p>
            <a:r>
              <a:rPr lang="en-US" altLang="zh-CN" dirty="0"/>
              <a:t>MySQL</a:t>
            </a:r>
            <a:r>
              <a:rPr lang="zh-CN" altLang="en-US" dirty="0"/>
              <a:t>软件包</a:t>
            </a:r>
            <a:endParaRPr lang="zh-CN" altLang="en-US" dirty="0"/>
          </a:p>
        </p:txBody>
      </p:sp>
      <p:sp>
        <p:nvSpPr>
          <p:cNvPr id="92162" name="内容占位符 2"/>
          <p:cNvSpPr>
            <a:spLocks noGrp="1"/>
          </p:cNvSpPr>
          <p:nvPr>
            <p:ph idx="1"/>
          </p:nvPr>
        </p:nvSpPr>
        <p:spPr>
          <a:xfrm>
            <a:off x="831215" y="2018030"/>
            <a:ext cx="8124190" cy="4114800"/>
          </a:xfrm>
        </p:spPr>
        <p:txBody>
          <a:bodyPr vert="horz" wrap="square" lIns="91440" tIns="45720" rIns="91440" bIns="45720" anchor="t"/>
          <a:p>
            <a:r>
              <a:rPr lang="en-US" altLang="zh-CN" sz="2800" dirty="0"/>
              <a:t>MySQL</a:t>
            </a:r>
            <a:r>
              <a:rPr lang="zh-CN" altLang="en-US" sz="2800" dirty="0"/>
              <a:t>软件包有几个不同版本，比如</a:t>
            </a:r>
            <a:r>
              <a:rPr lang="en-US" altLang="zh-CN" sz="2800" dirty="0"/>
              <a:t>mysql</a:t>
            </a:r>
            <a:r>
              <a:rPr lang="zh-CN" altLang="en-US" sz="2800" dirty="0"/>
              <a:t>、</a:t>
            </a:r>
            <a:r>
              <a:rPr lang="en-US" altLang="zh-CN" sz="2800" dirty="0"/>
              <a:t>community-mysql</a:t>
            </a:r>
            <a:r>
              <a:rPr lang="zh-CN" altLang="en-US" sz="2800" dirty="0"/>
              <a:t>和</a:t>
            </a:r>
            <a:r>
              <a:rPr lang="en-US" altLang="zh-CN" sz="2800" dirty="0"/>
              <a:t>mariadb</a:t>
            </a:r>
            <a:r>
              <a:rPr lang="zh-CN" altLang="en-US" sz="2800" dirty="0"/>
              <a:t>等，它们对应的客户端、服务器和</a:t>
            </a:r>
            <a:r>
              <a:rPr lang="en-US" altLang="zh-CN" sz="2800" dirty="0"/>
              <a:t>C API</a:t>
            </a:r>
            <a:r>
              <a:rPr lang="zh-CN" altLang="en-US" sz="2800" dirty="0"/>
              <a:t>开发包分别为：</a:t>
            </a:r>
            <a:endParaRPr lang="en-US" altLang="zh-CN" sz="2800" dirty="0"/>
          </a:p>
          <a:p>
            <a:pPr lvl="1"/>
            <a:r>
              <a:rPr lang="en-US" altLang="zh-CN" sz="2400" dirty="0"/>
              <a:t>mysql</a:t>
            </a:r>
            <a:r>
              <a:rPr lang="zh-CN" altLang="en-US" sz="2400" dirty="0"/>
              <a:t>、</a:t>
            </a:r>
            <a:r>
              <a:rPr lang="en-US" altLang="zh-CN" sz="2400" dirty="0"/>
              <a:t> mysql-server</a:t>
            </a:r>
            <a:r>
              <a:rPr lang="zh-CN" altLang="en-US" sz="2400" dirty="0"/>
              <a:t>和</a:t>
            </a:r>
            <a:r>
              <a:rPr lang="en-US" altLang="zh-CN" sz="2400" dirty="0"/>
              <a:t>mysql-devel</a:t>
            </a:r>
            <a:endParaRPr lang="en-US" altLang="zh-CN" sz="2400" dirty="0"/>
          </a:p>
          <a:p>
            <a:pPr lvl="1"/>
            <a:r>
              <a:rPr lang="en-US" altLang="zh-CN" sz="2400" dirty="0"/>
              <a:t>community-mysql</a:t>
            </a:r>
            <a:r>
              <a:rPr lang="zh-CN" altLang="en-US" sz="2400" dirty="0"/>
              <a:t>、</a:t>
            </a:r>
            <a:r>
              <a:rPr lang="en-US" altLang="zh-CN" sz="2400" dirty="0"/>
              <a:t> community-mysql-server</a:t>
            </a:r>
            <a:r>
              <a:rPr lang="zh-CN" altLang="en-US" sz="2400" dirty="0"/>
              <a:t>和</a:t>
            </a:r>
            <a:r>
              <a:rPr lang="en-US" altLang="zh-CN" sz="2400" dirty="0"/>
              <a:t>community-mysql-devel</a:t>
            </a:r>
            <a:endParaRPr lang="en-US" altLang="zh-CN" sz="2400" dirty="0"/>
          </a:p>
          <a:p>
            <a:pPr lvl="1"/>
            <a:r>
              <a:rPr lang="en-US" altLang="zh-CN" sz="2400" dirty="0"/>
              <a:t>mariadb</a:t>
            </a:r>
            <a:r>
              <a:rPr lang="zh-CN" altLang="en-US" sz="2400" dirty="0"/>
              <a:t>、</a:t>
            </a:r>
            <a:r>
              <a:rPr lang="en-US" altLang="zh-CN" sz="2400" dirty="0"/>
              <a:t>mariadb-server</a:t>
            </a:r>
            <a:r>
              <a:rPr lang="zh-CN" altLang="en-US" sz="2400" dirty="0"/>
              <a:t>和</a:t>
            </a:r>
            <a:r>
              <a:rPr lang="en-US" altLang="zh-CN" sz="2400" dirty="0"/>
              <a:t>mariadb-devel</a:t>
            </a:r>
            <a:endParaRPr lang="en-US" altLang="zh-CN" sz="2400" dirty="0"/>
          </a:p>
          <a:p>
            <a:r>
              <a:rPr lang="en-US" altLang="zh-CN" sz="2800" dirty="0"/>
              <a:t>mysql</a:t>
            </a:r>
            <a:r>
              <a:rPr lang="zh-CN" altLang="en-US" sz="2800" dirty="0"/>
              <a:t>的安与使用已经见于第</a:t>
            </a:r>
            <a:r>
              <a:rPr lang="en-US" altLang="zh-CN" sz="2800" dirty="0"/>
              <a:t>3</a:t>
            </a:r>
            <a:r>
              <a:rPr lang="zh-CN" altLang="en-US" sz="2800" dirty="0"/>
              <a:t>章。</a:t>
            </a:r>
            <a:endParaRPr lang="zh-CN" altLang="en-US" sz="2800" dirty="0"/>
          </a:p>
        </p:txBody>
      </p:sp>
    </p:spTree>
  </p:cSld>
  <p:clrMapOvr>
    <a:masterClrMapping/>
  </p:clrMapOvr>
</p:sld>
</file>

<file path=ppt/tags/tag1.xml><?xml version="1.0" encoding="utf-8"?>
<p:tagLst xmlns:p="http://schemas.openxmlformats.org/presentationml/2006/main">
  <p:tag name="KSO_WM_UNIT_TABLE_BEAUTIFY" val="smartTable{4c7b1650-0a53-4543-a840-669b215afd04}"/>
</p:tagLst>
</file>

<file path=ppt/tags/tag2.xml><?xml version="1.0" encoding="utf-8"?>
<p:tagLst xmlns:p="http://schemas.openxmlformats.org/presentationml/2006/main">
  <p:tag name="KSO_WM_UNIT_TABLE_BEAUTIFY" val="smartTable{7f457dfa-1d44-474c-b71f-d440977381c9}"/>
</p:tagLst>
</file>

<file path=ppt/tags/tag3.xml><?xml version="1.0" encoding="utf-8"?>
<p:tagLst xmlns:p="http://schemas.openxmlformats.org/presentationml/2006/main">
  <p:tag name="KSO_WM_UNIT_TABLE_BEAUTIFY" val="smartTable{6f862778-e020-4fa2-9e2f-2cc969cf8756}"/>
</p:tagLst>
</file>

<file path=ppt/tags/tag4.xml><?xml version="1.0" encoding="utf-8"?>
<p:tagLst xmlns:p="http://schemas.openxmlformats.org/presentationml/2006/main">
  <p:tag name="KSO_WM_UNIT_TABLE_BEAUTIFY" val="smartTable{1ebe437a-560c-4ba9-b5a4-9b2654b484e0}"/>
</p:tagLst>
</file>

<file path=ppt/tags/tag5.xml><?xml version="1.0" encoding="utf-8"?>
<p:tagLst xmlns:p="http://schemas.openxmlformats.org/presentationml/2006/main">
  <p:tag name="KSO_WM_UNIT_TABLE_BEAUTIFY" val="smartTable{38fa9111-366e-4890-9bce-58c70e3b51b5}"/>
</p:tagLst>
</file>

<file path=ppt/tags/tag6.xml><?xml version="1.0" encoding="utf-8"?>
<p:tagLst xmlns:p="http://schemas.openxmlformats.org/presentationml/2006/main">
  <p:tag name="REFSHAPE" val="591771916"/>
  <p:tag name="KSO_WM_UNIT_PLACING_PICTURE_USER_VIEWPORT" val="{&quot;height&quot;:6480,&quot;width&quot;:8948}"/>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5.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6.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7.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Blends</Template>
  <TotalTime>0</TotalTime>
  <Words>28837</Words>
  <Application>WPS 演示</Application>
  <PresentationFormat>全屏显示(4:3)</PresentationFormat>
  <Paragraphs>1506</Paragraphs>
  <Slides>131</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131</vt:i4>
      </vt:variant>
    </vt:vector>
  </HeadingPairs>
  <TitlesOfParts>
    <vt:vector size="144" baseType="lpstr">
      <vt:lpstr>Arial</vt:lpstr>
      <vt:lpstr>宋体</vt:lpstr>
      <vt:lpstr>Wingdings</vt:lpstr>
      <vt:lpstr>Tahoma</vt:lpstr>
      <vt:lpstr>Times New Roman</vt:lpstr>
      <vt:lpstr>幼圆</vt:lpstr>
      <vt:lpstr>黑体</vt:lpstr>
      <vt:lpstr>Times New Roman</vt:lpstr>
      <vt:lpstr>微软雅黑</vt:lpstr>
      <vt:lpstr>Arial Unicode MS</vt:lpstr>
      <vt:lpstr>等线</vt:lpstr>
      <vt:lpstr>等线</vt:lpstr>
      <vt:lpstr>Blends</vt:lpstr>
      <vt:lpstr>第12章  C/C++及其他编程环境</vt:lpstr>
      <vt:lpstr>12.1  编译器</vt:lpstr>
      <vt:lpstr>gcc/g++文件扩展名约定</vt:lpstr>
      <vt:lpstr>12.1.1  功能及用法</vt:lpstr>
      <vt:lpstr>12.1.2  参数及说明</vt:lpstr>
      <vt:lpstr>12.1.3  示例</vt:lpstr>
      <vt:lpstr>2．C++程序</vt:lpstr>
      <vt:lpstr>3．多模块工程</vt:lpstr>
      <vt:lpstr>3．多模块工程</vt:lpstr>
      <vt:lpstr>3．多模块工程编译</vt:lpstr>
      <vt:lpstr>12.1.4  gcc/g++的工作过程</vt:lpstr>
      <vt:lpstr>12.2  头文件</vt:lpstr>
      <vt:lpstr>12.3  链接器与库文件</vt:lpstr>
      <vt:lpstr>库文件及位置</vt:lpstr>
      <vt:lpstr>12.4  静态库</vt:lpstr>
      <vt:lpstr>1．静态库管理命令（ar）</vt:lpstr>
      <vt:lpstr>2．为静态库建立索引（ranlib）</vt:lpstr>
      <vt:lpstr>3．列出库文件中的符号表（nm）</vt:lpstr>
      <vt:lpstr>12.4.2  构造静态库</vt:lpstr>
      <vt:lpstr>12.4.3  使用自己的库</vt:lpstr>
      <vt:lpstr>12.5  共享库</vt:lpstr>
      <vt:lpstr>12.5.1  共享库构造</vt:lpstr>
      <vt:lpstr>12.5.2  共享库的管理</vt:lpstr>
      <vt:lpstr>1．ldd</vt:lpstr>
      <vt:lpstr>2．ldconfig</vt:lpstr>
      <vt:lpstr>ldconfig示例</vt:lpstr>
      <vt:lpstr>12.5.3  共享库编程</vt:lpstr>
      <vt:lpstr>1．共享库打开（dlopen）</vt:lpstr>
      <vt:lpstr>共享库的搜索</vt:lpstr>
      <vt:lpstr>2．在共享库中查找函数等符号（dlsym）</vt:lpstr>
      <vt:lpstr>3．共享库关闭（dlclose）</vt:lpstr>
      <vt:lpstr>4．共享库错误处理（dlerror）</vt:lpstr>
      <vt:lpstr>12.5.4  共享库使用示例</vt:lpstr>
      <vt:lpstr>12.5.4  共享库使用示例</vt:lpstr>
      <vt:lpstr>12.5.4  共享库使用示例（续）</vt:lpstr>
      <vt:lpstr>12.5.4  共享库使用示例（续）</vt:lpstr>
      <vt:lpstr>12.5.4  共享库使用示例（续）</vt:lpstr>
      <vt:lpstr>关于共享库使用的说明</vt:lpstr>
      <vt:lpstr>12.6  make与Makefile</vt:lpstr>
      <vt:lpstr>12.6.1  make的用法简介</vt:lpstr>
      <vt:lpstr>make命令的部分参数</vt:lpstr>
      <vt:lpstr>12.6.2  Makefile文件</vt:lpstr>
      <vt:lpstr>1．Makefile文件的内容</vt:lpstr>
      <vt:lpstr>2．规则</vt:lpstr>
      <vt:lpstr>示例</vt:lpstr>
      <vt:lpstr>伪目标</vt:lpstr>
      <vt:lpstr>4．变量与通配符</vt:lpstr>
      <vt:lpstr>通配符</vt:lpstr>
      <vt:lpstr>3．Makefile文件中的常用符号</vt:lpstr>
      <vt:lpstr>PowerPoint 演示文稿</vt:lpstr>
      <vt:lpstr>1．多模块项目编译Makefile示例</vt:lpstr>
      <vt:lpstr>（3）Makefile文件</vt:lpstr>
      <vt:lpstr>Makefile文件的使用</vt:lpstr>
      <vt:lpstr>改进后的Makefile（makefile_1）</vt:lpstr>
      <vt:lpstr>引入统配符的Makefile(makefile_2)</vt:lpstr>
      <vt:lpstr>Makefile_2的使用</vt:lpstr>
      <vt:lpstr>隐式规则</vt:lpstr>
      <vt:lpstr>2．多模块项目共享库构造与使用Makefile示例：makefile.somk</vt:lpstr>
      <vt:lpstr>makefile.somk1</vt:lpstr>
      <vt:lpstr>makefile.somk1（续）</vt:lpstr>
      <vt:lpstr>关于makefile.somk1的说明</vt:lpstr>
      <vt:lpstr>2）共享库使用(makefile.souse)</vt:lpstr>
      <vt:lpstr>2）共享库使用</vt:lpstr>
      <vt:lpstr>12.7  调试器（gdb）</vt:lpstr>
      <vt:lpstr>12.7.1  gdb功能</vt:lpstr>
      <vt:lpstr>12.7.2  gdb基本</vt:lpstr>
      <vt:lpstr>12.7.3  程序调试方法</vt:lpstr>
      <vt:lpstr>12.7.3  程序调试方法</vt:lpstr>
      <vt:lpstr>12.7.3  程序调试方法</vt:lpstr>
      <vt:lpstr>12.7.3  程序调试方法</vt:lpstr>
      <vt:lpstr>12.7.3  程序调试方法</vt:lpstr>
      <vt:lpstr>12.7.3  程序调试方法</vt:lpstr>
      <vt:lpstr>12.7.3  程序调试方法</vt:lpstr>
      <vt:lpstr>12.7.3  程序调试方法</vt:lpstr>
      <vt:lpstr>12.7.3  程序调试方法</vt:lpstr>
      <vt:lpstr>12.8  UNIX/Linux其他编程工具简介</vt:lpstr>
      <vt:lpstr>12.8.1  常用库与GNOME/GTK开发</vt:lpstr>
      <vt:lpstr>12.8.1  常用库与GNOME/GTK开发</vt:lpstr>
      <vt:lpstr>12.8.1  常用库与GNOME/GTK开发</vt:lpstr>
      <vt:lpstr>12.8.1  常用库与GNOME/GTK开发（续）</vt:lpstr>
      <vt:lpstr>12.8.2  KDevelop/Qt开发</vt:lpstr>
      <vt:lpstr>12.8.3  Java开发</vt:lpstr>
      <vt:lpstr>1．安装Java运行和开发环境</vt:lpstr>
      <vt:lpstr>2．Java示例</vt:lpstr>
      <vt:lpstr>12.8.4  eclipse</vt:lpstr>
      <vt:lpstr>centOS安装eclipse</vt:lpstr>
      <vt:lpstr>centOS安装eclipse</vt:lpstr>
      <vt:lpstr>centOS安装eclipse</vt:lpstr>
      <vt:lpstr>安装Eclipse IDE for Java Developers</vt:lpstr>
      <vt:lpstr>安装后的处理</vt:lpstr>
      <vt:lpstr>4．创建桌面启动项</vt:lpstr>
      <vt:lpstr>12.8.5  Perl开发</vt:lpstr>
      <vt:lpstr>Perl示例程序</vt:lpstr>
      <vt:lpstr>Perl示例程序</vt:lpstr>
      <vt:lpstr>Perl示例程序</vt:lpstr>
      <vt:lpstr>12.8.6  数据库开发</vt:lpstr>
      <vt:lpstr>mSQL</vt:lpstr>
      <vt:lpstr>MySQL</vt:lpstr>
      <vt:lpstr>MySQL软件包</vt:lpstr>
      <vt:lpstr>PostgreSQL</vt:lpstr>
      <vt:lpstr>12.8.7  PHP开发</vt:lpstr>
      <vt:lpstr>12.8.8  Objective-C开发</vt:lpstr>
      <vt:lpstr>2．OC样本程序hello world</vt:lpstr>
      <vt:lpstr>3．OC的编译</vt:lpstr>
      <vt:lpstr>12.8.9  Python</vt:lpstr>
      <vt:lpstr>12.8.9  Python</vt:lpstr>
      <vt:lpstr>Python命令及交互过程</vt:lpstr>
      <vt:lpstr>样本程序hello.py</vt:lpstr>
      <vt:lpstr>样本程序hello.py</vt:lpstr>
      <vt:lpstr>程序hello.py的执行</vt:lpstr>
      <vt:lpstr>程序hello.py的执行</vt:lpstr>
      <vt:lpstr>12.8.10  R语言</vt:lpstr>
      <vt:lpstr>1．R语言的安装</vt:lpstr>
      <vt:lpstr>CentOS 8下安装</vt:lpstr>
      <vt:lpstr>2．简单操作</vt:lpstr>
      <vt:lpstr>样本程序hello.R</vt:lpstr>
      <vt:lpstr>hello.R的执行</vt:lpstr>
      <vt:lpstr>3．简单管理</vt:lpstr>
      <vt:lpstr>1）包安装（续）</vt:lpstr>
      <vt:lpstr>2）加载包</vt:lpstr>
      <vt:lpstr>3）查看包的相关信息</vt:lpstr>
      <vt:lpstr>3）查看包的相关信息</vt:lpstr>
      <vt:lpstr>3）查看包的相关信息</vt:lpstr>
      <vt:lpstr>12.8.11  虚拟化、云计算和大数据应用</vt:lpstr>
      <vt:lpstr>1．虚拟化</vt:lpstr>
      <vt:lpstr>2．OpenStack</vt:lpstr>
      <vt:lpstr>3．Hadoop</vt:lpstr>
      <vt:lpstr>习题12</vt:lpstr>
      <vt:lpstr>2．填空题</vt:lpstr>
      <vt:lpstr>3．综合题</vt:lpstr>
      <vt:lpstr>实验12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89</cp:revision>
  <dcterms:created xsi:type="dcterms:W3CDTF">2018-02-20T05:45:00Z</dcterms:created>
  <dcterms:modified xsi:type="dcterms:W3CDTF">2020-11-19T01:27:56Z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