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74" r:id="rId3"/>
    <p:sldId id="275" r:id="rId4"/>
    <p:sldId id="277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7" r:id="rId15"/>
    <p:sldId id="288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47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20" r:id="rId44"/>
    <p:sldId id="351" r:id="rId45"/>
    <p:sldId id="321" r:id="rId46"/>
    <p:sldId id="322" r:id="rId47"/>
    <p:sldId id="324" r:id="rId48"/>
    <p:sldId id="325" r:id="rId49"/>
    <p:sldId id="326" r:id="rId50"/>
    <p:sldId id="328" r:id="rId51"/>
    <p:sldId id="329" r:id="rId52"/>
    <p:sldId id="331" r:id="rId53"/>
    <p:sldId id="332" r:id="rId54"/>
    <p:sldId id="333" r:id="rId55"/>
    <p:sldId id="353" r:id="rId56"/>
    <p:sldId id="334" r:id="rId57"/>
    <p:sldId id="335" r:id="rId58"/>
    <p:sldId id="338" r:id="rId59"/>
    <p:sldId id="340" r:id="rId60"/>
    <p:sldId id="342" r:id="rId61"/>
    <p:sldId id="343" r:id="rId62"/>
    <p:sldId id="348" r:id="rId63"/>
    <p:sldId id="349" r:id="rId64"/>
    <p:sldId id="350" r:id="rId65"/>
    <p:sldId id="344" r:id="rId66"/>
    <p:sldId id="345" r:id="rId6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1506" y="-102"/>
      </p:cViewPr>
      <p:guideLst>
        <p:guide orient="horz" pos="2151"/>
        <p:guide pos="29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5.xml"/><Relationship Id="rId69" Type="http://schemas.openxmlformats.org/officeDocument/2006/relationships/handoutMaster" Target="handoutMasters/handoutMaster1.xml"/><Relationship Id="rId68" Type="http://schemas.openxmlformats.org/officeDocument/2006/relationships/notesMaster" Target="notesMasters/notesMaster1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7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79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30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2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8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28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14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15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17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718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1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720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32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33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25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1048726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GIF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577" name="文本占位符 102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2097152" name="图片 1030" descr="long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076825" y="6165850"/>
            <a:ext cx="2857500" cy="5715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第13章  网络时间服务NTP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13.2  通过ntp配置NTP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13.2.1  软件包的安装</a:t>
            </a:r>
            <a:endParaRPr lang="zh-CN" altLang="en-US"/>
          </a:p>
          <a:p>
            <a:r>
              <a:rPr lang="zh-CN" altLang="en-US"/>
              <a:t>13.2.2  服务管理</a:t>
            </a:r>
            <a:endParaRPr lang="zh-CN" altLang="en-US"/>
          </a:p>
          <a:p>
            <a:r>
              <a:rPr lang="zh-CN" altLang="en-US"/>
              <a:t>13.2.3  配置文件及配置</a:t>
            </a:r>
            <a:endParaRPr lang="zh-CN" altLang="en-US"/>
          </a:p>
          <a:p>
            <a:r>
              <a:rPr lang="zh-CN" altLang="en-US"/>
              <a:t>13.2.4  文件/etc/sysconfig/ntpd和/etc/default/ntp</a:t>
            </a:r>
            <a:endParaRPr lang="zh-CN" altLang="en-US"/>
          </a:p>
          <a:p>
            <a:r>
              <a:rPr lang="zh-CN" altLang="en-US"/>
              <a:t>13.2.5  防火墙设置</a:t>
            </a:r>
            <a:endParaRPr lang="zh-CN" altLang="en-US"/>
          </a:p>
          <a:p>
            <a:r>
              <a:rPr lang="zh-CN" altLang="en-US"/>
              <a:t>13.2.6  配置文件实例</a:t>
            </a:r>
            <a:endParaRPr lang="zh-CN" altLang="en-US"/>
          </a:p>
          <a:p>
            <a:r>
              <a:rPr lang="zh-CN" altLang="en-US"/>
              <a:t>13.2.7  配置测试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13.2.1  软件包的安装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fedora和ubuntu还提供对支持的NTP软件包为ntp，相关的软件包还有ntp-doc和ntpdate等，可根据需要有选择地或全部安装它们，方法如下：</a:t>
            </a:r>
            <a:endParaRPr lang="zh-CN" altLang="en-US"/>
          </a:p>
          <a:p>
            <a:r>
              <a:rPr lang="zh-CN" altLang="en-US"/>
              <a:t># dnf install ntp ntp-doc ntpdate -y 	# fedora</a:t>
            </a:r>
            <a:endParaRPr lang="zh-CN" altLang="en-US"/>
          </a:p>
          <a:p>
            <a:r>
              <a:rPr lang="zh-CN" altLang="en-US"/>
              <a:t># apt install ntp ntp-doc ntpdate ntpstat -y # Ubuntu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13.2.2  服务管理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94180"/>
            <a:ext cx="7772400" cy="4114800"/>
          </a:xfrm>
        </p:spPr>
        <p:txBody>
          <a:bodyPr/>
          <a:p>
            <a:r>
              <a:rPr lang="zh-CN" altLang="en-US"/>
              <a:t>NTP的服务名在fedora和Ubuntu下分别为ntpd和ntp，可用服务管理的方法管理它们。</a:t>
            </a:r>
            <a:endParaRPr lang="zh-CN" altLang="en-US"/>
          </a:p>
          <a:p>
            <a:r>
              <a:rPr lang="zh-CN" altLang="en-US"/>
              <a:t>1）红帽</a:t>
            </a:r>
            <a:endParaRPr lang="zh-CN" altLang="en-US"/>
          </a:p>
          <a:p>
            <a:r>
              <a:rPr lang="zh-CN" altLang="en-US"/>
              <a:t># systemctl status ntpd 		#检查运行ntpd状态</a:t>
            </a:r>
            <a:endParaRPr lang="zh-CN" altLang="en-US"/>
          </a:p>
          <a:p>
            <a:r>
              <a:rPr lang="zh-CN" altLang="en-US"/>
              <a:t># systemctl enable/disable ntpd 	#启用/禁用ntpd</a:t>
            </a:r>
            <a:endParaRPr lang="zh-CN" altLang="en-US"/>
          </a:p>
          <a:p>
            <a:r>
              <a:rPr lang="zh-CN" altLang="en-US"/>
              <a:t># systemctl  start/stop/restart ntpd 	#启动/停止/重启ntpd</a:t>
            </a:r>
            <a:endParaRPr lang="zh-CN" altLang="en-US"/>
          </a:p>
          <a:p>
            <a:r>
              <a:rPr lang="zh-CN" altLang="en-US"/>
              <a:t>2）Ubuntu</a:t>
            </a:r>
            <a:endParaRPr lang="zh-CN" altLang="en-US"/>
          </a:p>
          <a:p>
            <a:r>
              <a:rPr lang="zh-CN" altLang="en-US"/>
              <a:t># systemctl status ntp 		#检查运行ntp状态</a:t>
            </a:r>
            <a:endParaRPr lang="zh-CN" altLang="en-US"/>
          </a:p>
          <a:p>
            <a:r>
              <a:rPr lang="zh-CN" altLang="en-US"/>
              <a:t># systemctl enable/disable ntp 	#启用/禁用ntp</a:t>
            </a:r>
            <a:endParaRPr lang="zh-CN" altLang="en-US"/>
          </a:p>
          <a:p>
            <a:r>
              <a:rPr lang="zh-CN" altLang="en-US"/>
              <a:t># systemctl  start/stop/restart ntp 	#启动/停止/重启ntp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13.2.3  配置文件及配置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1．配置文件ntp.conf及默认配置</a:t>
            </a:r>
            <a:endParaRPr lang="zh-CN" altLang="en-US"/>
          </a:p>
          <a:p>
            <a:r>
              <a:rPr lang="zh-CN" altLang="en-US"/>
              <a:t>ntpd的配置文件为/etc/ntp.conf，通过命令：</a:t>
            </a:r>
            <a:endParaRPr lang="zh-CN" altLang="en-US"/>
          </a:p>
          <a:p>
            <a:pPr lvl="1"/>
            <a:r>
              <a:rPr lang="zh-CN" altLang="en-US"/>
              <a:t># sed -e '/^[[:blank:]]*#.*$/d;/^[[:blank:]]*$/d' /etc/ntp.conf</a:t>
            </a:r>
            <a:endParaRPr lang="zh-CN" altLang="en-US"/>
          </a:p>
          <a:p>
            <a:r>
              <a:rPr lang="zh-CN" altLang="en-US"/>
              <a:t>可以得到其中默认的有效配置项（如下表所示）。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在表/etc/ntp.conf中，配置NTP服务器的语句是pool。比较两配置文件可以看出，它们各自有自己的NTP服务器。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80390" y="259080"/>
          <a:ext cx="8239760" cy="5993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2835"/>
                <a:gridCol w="4606925"/>
              </a:tblGrid>
              <a:tr h="756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Fedora</a:t>
                      </a:r>
                      <a:endParaRPr lang="zh-CN" altLang="en-US" sz="2400"/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Ubuntu</a:t>
                      </a:r>
                      <a:endParaRPr lang="zh-CN" altLang="en-US" sz="2400"/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6210">
                <a:tc>
                  <a:txBody>
                    <a:bodyPr/>
                    <a:p>
                      <a:pPr indent="179705">
                        <a:buNone/>
                      </a:pPr>
                      <a:r>
                        <a:rPr lang="zh-CN" altLang="en-US" sz="1800"/>
                        <a:t>driftfile /var/lib/ntp/drift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restrict default nomodify notrap nopeer noepeer noquery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restrict source nomodify notrap noepeer noquery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restrict 127.0.0.1 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restrict ::1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pool 2.fedora.pool.ntp.org iburst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tos maxclock 5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includefile /etc/ntp/crypto/pw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keys /etc/ntp/keys</a:t>
                      </a:r>
                      <a:endParaRPr lang="zh-CN" altLang="en-US" sz="1800"/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79705">
                        <a:buNone/>
                      </a:pPr>
                      <a:r>
                        <a:rPr lang="zh-CN" altLang="en-US" sz="1800"/>
                        <a:t>driftfile /var/lib/ntp/ntp.drift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leapfile /usr/share/zoneinfo/leap-seconds.list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statistics loopstats peerstats clockstats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filegen loopstats file loopstats type day enable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filegen peerstats file peerstats type day enable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filegen clockstats file clockstats type day enable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pool 0.ubuntu.pool.ntp.org iburst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pool 1.ubuntu.pool.ntp.org iburst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pool 2.ubuntu.pool.ntp.org iburst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pool 3.ubuntu.pool.ntp.org iburst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pool ntp.ubuntu.com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restrict -4 default kod notrap nomodify nopeer noquery limited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restrict -6 default kod notrap nomodify nopeer noquery limited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restrict 127.0.0.1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restrict ::1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restrict source notrap nomodify noquery</a:t>
                      </a:r>
                      <a:endParaRPr lang="zh-CN" altLang="en-US" sz="1800"/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13.2.3  配置文件及配置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2．/etc/ntp.conf中常见配置项</a:t>
            </a:r>
            <a:endParaRPr lang="zh-CN" altLang="en-US"/>
          </a:p>
          <a:p>
            <a:r>
              <a:rPr lang="zh-CN" altLang="en-US"/>
              <a:t>文件/etc/ntp.conf中的配置项有访问控制、认证、运行监督、时钟引用和杂项等配置内容，简述如下。</a:t>
            </a:r>
            <a:endParaRPr lang="zh-CN" altLang="en-US"/>
          </a:p>
          <a:p>
            <a:r>
              <a:rPr lang="zh-CN" altLang="en-US"/>
              <a:t>1）访问控制选项</a:t>
            </a:r>
            <a:endParaRPr lang="zh-CN" altLang="en-US"/>
          </a:p>
          <a:p>
            <a:r>
              <a:rPr lang="zh-CN" altLang="en-US"/>
              <a:t>discard [average avg] [minimum min] [monitor prob]：设置速率控制参数，保护服务器不受客户滥用。如果在ACL中存在限制标志，则违反这些限制的数据包将被丢弃。average avg、minimum min 和monitor prob分别用于指定包间最小平均间隔时间、最小时间间隔和溢出速率控制窗口的数据包丢弃的概率。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13.2.3  配置文件及配置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230" y="1981200"/>
            <a:ext cx="8141970" cy="4114800"/>
          </a:xfrm>
        </p:spPr>
        <p:txBody>
          <a:bodyPr/>
          <a:p>
            <a:r>
              <a:rPr lang="zh-CN" altLang="en-US"/>
              <a:t>restrict address [mask mask] [flag] […]：约束定义。其中address 可以是IP，也可以是DNS能够解析的主机名，但必须在ntpd启动时能够被解析，若解析出多个IP地址，则只有首个被使用。一个default（IP 0.0.0.0，mask 0.0.0.0）项总是要包括进来，尽管没有配置它。一个没有flag的default项将不进行任何约束或限制。常用的flag如下所述。</a:t>
            </a:r>
            <a:endParaRPr lang="zh-CN" altLang="en-US"/>
          </a:p>
          <a:p>
            <a:pPr lvl="1"/>
            <a:r>
              <a:rPr lang="zh-CN" altLang="en-US"/>
              <a:t>•  ignore：拒绝所有包，包括ntpq和ntpdc查询，相当于关闭所有的NTP联机服务。</a:t>
            </a:r>
            <a:endParaRPr lang="zh-CN" altLang="en-US"/>
          </a:p>
          <a:p>
            <a:pPr lvl="1"/>
            <a:r>
              <a:rPr lang="zh-CN" altLang="en-US"/>
              <a:t>•  kod：如果一个包违反了discard建立的限制率，且有limited标志存在，则发送一个kiss-o'-death(KoD)包。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/>
            </a:br>
            <a:r>
              <a:rPr lang="zh-CN" altLang="en-US">
                <a:sym typeface="+mn-ea"/>
              </a:rPr>
              <a:t>13.2.3  配置文件及配置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15" y="1981200"/>
            <a:ext cx="8623935" cy="4114800"/>
          </a:xfrm>
        </p:spPr>
        <p:txBody>
          <a:bodyPr/>
          <a:p>
            <a:pPr lvl="1"/>
            <a:r>
              <a:rPr lang="zh-CN" altLang="en-US">
                <a:sym typeface="+mn-ea"/>
              </a:rPr>
              <a:t>• limited：如果违反discard建立的限制率，则拒绝服务，但对ntpq和ntpdc查询无效。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• nomodify：拒绝ntpq和ntpdc改变服务状态，但时间服务正常开展。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• noquery：拒绝ntpq和ntpdc查询，但时间服务正常开展。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• nopeer：拒绝所有非经过验证的可能引起联合的包。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• noserve：拒绝除ntpq和ntpdc以外的请求包。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• notrap：拒绝提供模式6控制消息trap服务来匹配主机。trap服务是ntpdc用于远程事件日志消息控制协议的子系统。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• notrust：拒绝接收没有加密验证的信息包。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13.2.3  配置文件及配置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2）配置命令</a:t>
            </a:r>
            <a:endParaRPr lang="zh-CN" altLang="en-US"/>
          </a:p>
          <a:p>
            <a:r>
              <a:rPr lang="zh-CN" altLang="en-US"/>
              <a:t>server address [options]：用于C/S模式，指定服务器地址及选项。address可以是IP或主机名；如果有prefer，则将该server设为首选。</a:t>
            </a:r>
            <a:endParaRPr lang="zh-CN" altLang="en-US"/>
          </a:p>
          <a:p>
            <a:r>
              <a:rPr lang="zh-CN" altLang="en-US"/>
              <a:t>pool address [options]：类似server模式。用于实现池自动服务器发现方案的C/S模式。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13.2.3  配置文件及配置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peer address [options]：用于主动/被动对称模式，指定远程对端服务器地址及选项。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broadcast address [options]：用于broadcast或multicast服务器模式，指定广播（broadcast）或多播（multicast）地址及选项。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manycastclient address [options]：用于manycast客户端模式，指定多播（multicast）组地址。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本章内容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13.1  NTP协议</a:t>
            </a:r>
            <a:endParaRPr lang="zh-CN" altLang="en-US"/>
          </a:p>
          <a:p>
            <a:r>
              <a:rPr lang="zh-CN" altLang="en-US"/>
              <a:t>13.2  通过ntp配置NTP</a:t>
            </a:r>
            <a:endParaRPr lang="zh-CN" altLang="en-US"/>
          </a:p>
          <a:p>
            <a:r>
              <a:rPr lang="zh-CN" altLang="en-US"/>
              <a:t>13.3  通过chrony配置NTP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13.2.3  配置文件及配置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765935"/>
            <a:ext cx="8153400" cy="4114800"/>
          </a:xfrm>
        </p:spPr>
        <p:txBody>
          <a:bodyPr/>
          <a:p>
            <a:r>
              <a:rPr lang="zh-CN" altLang="en-US"/>
              <a:t>常用的配置命令选项如下所述。</a:t>
            </a:r>
            <a:endParaRPr lang="zh-CN" altLang="en-US"/>
          </a:p>
          <a:p>
            <a:pPr lvl="1"/>
            <a:r>
              <a:rPr lang="zh-CN" altLang="en-US"/>
              <a:t>• burst：当服务器可到达时，发送8个包，而不是通常的一个，只适用于server类。</a:t>
            </a:r>
            <a:endParaRPr lang="zh-CN" altLang="en-US"/>
          </a:p>
          <a:p>
            <a:pPr lvl="1"/>
            <a:r>
              <a:rPr lang="zh-CN" altLang="en-US"/>
              <a:t>• iburst：当服务器不可到达时，发送8个数据包，只适用于server类型。</a:t>
            </a:r>
            <a:endParaRPr lang="zh-CN" altLang="en-US"/>
          </a:p>
          <a:p>
            <a:pPr lvl="1"/>
            <a:r>
              <a:rPr lang="zh-CN" altLang="en-US"/>
              <a:t>• preempt：将关联指定为抢占型，而不是默认的持久化。对many castclient和pool有用。</a:t>
            </a:r>
            <a:endParaRPr lang="zh-CN" altLang="en-US"/>
          </a:p>
          <a:p>
            <a:pPr lvl="1"/>
            <a:r>
              <a:rPr lang="zh-CN" altLang="en-US"/>
              <a:t>• prefer：设为首选。</a:t>
            </a:r>
            <a:endParaRPr lang="zh-CN" altLang="en-US"/>
          </a:p>
          <a:p>
            <a:pPr lvl="1"/>
            <a:r>
              <a:rPr lang="zh-CN" altLang="en-US"/>
              <a:t>• autokey：发送和接收通过自动密钥方案认证的数据包，与key选项互斥。</a:t>
            </a:r>
            <a:endParaRPr lang="zh-CN" altLang="en-US"/>
          </a:p>
          <a:p>
            <a:pPr lvl="1"/>
            <a:r>
              <a:rPr lang="zh-CN" altLang="en-US"/>
              <a:t>•key N：指定密码文件中的第N条被使用。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13.2.3  配置文件及配置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94180"/>
            <a:ext cx="7772400" cy="4114800"/>
          </a:xfrm>
        </p:spPr>
        <p:txBody>
          <a:bodyPr/>
          <a:p>
            <a:r>
              <a:rPr lang="zh-CN" altLang="en-US"/>
              <a:t>3）其他和杂项配置</a:t>
            </a:r>
            <a:endParaRPr lang="zh-CN" altLang="en-US"/>
          </a:p>
          <a:p>
            <a:pPr lvl="1"/>
            <a:r>
              <a:rPr lang="zh-CN" altLang="en-US"/>
              <a:t>driftfile file：指定driftfile（漂移文件）的位置及名字。漂移文件用于存储本地系统时钟运行时的频率偏移量。如果存在，则在系统启动时读取它，并用于纠正时钟源。</a:t>
            </a:r>
            <a:endParaRPr lang="zh-CN" altLang="en-US"/>
          </a:p>
          <a:p>
            <a:pPr lvl="1"/>
            <a:r>
              <a:rPr lang="zh-CN" altLang="en-US"/>
              <a:t>includefile file：指定包含文件file。</a:t>
            </a:r>
            <a:endParaRPr lang="zh-CN" altLang="en-US"/>
          </a:p>
          <a:p>
            <a:pPr lvl="1"/>
            <a:r>
              <a:rPr lang="zh-CN" altLang="en-US"/>
              <a:t>keys file：指定密码文件。</a:t>
            </a:r>
            <a:endParaRPr lang="zh-CN" altLang="en-US"/>
          </a:p>
          <a:p>
            <a:pPr lvl="1"/>
            <a:r>
              <a:rPr lang="zh-CN" altLang="en-US"/>
              <a:t>keysdir path：指定自动密钥认证方案密码文件路径。</a:t>
            </a:r>
            <a:endParaRPr lang="zh-CN" altLang="en-US"/>
          </a:p>
          <a:p>
            <a:pPr lvl="1"/>
            <a:r>
              <a:rPr lang="zh-CN" altLang="en-US"/>
              <a:t>enable/disable [auth | bclient | calibrate | kernel | monitor | ntp | pps | stats]：启用或禁用相关选项。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13.2.4  文件/etc/sysconfig/ntpd和/etc/default/ntp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文件/etc/sysconfig/ntpd和/etc/default/ntp的内容分别为红帽和Ubuntu系统的NTP服务器守候进程ntpd的默认启动参数，其内容为：</a:t>
            </a:r>
            <a:endParaRPr lang="zh-CN" altLang="en-US"/>
          </a:p>
          <a:p>
            <a:r>
              <a:rPr lang="zh-CN" altLang="en-US"/>
              <a:t>OPTIONS="-g" 			#红帽</a:t>
            </a:r>
            <a:endParaRPr lang="zh-CN" altLang="en-US"/>
          </a:p>
          <a:p>
            <a:r>
              <a:rPr lang="zh-CN" altLang="en-US"/>
              <a:t>NTPD_OPTS='-g' 			#Ubuntu</a:t>
            </a:r>
            <a:endParaRPr lang="zh-CN" altLang="en-US"/>
          </a:p>
          <a:p>
            <a:r>
              <a:rPr lang="zh-CN" altLang="en-US"/>
              <a:t>-g的意义可参见</a:t>
            </a:r>
            <a:r>
              <a:rPr lang="zh-CN" altLang="en-US">
                <a:sym typeface="+mn-ea"/>
              </a:rPr>
              <a:t>man </a:t>
            </a:r>
            <a:r>
              <a:rPr lang="zh-CN" altLang="en-US"/>
              <a:t>ntpd手册。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13.2.5  防火墙设置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若要让NTP服务器能够工作，还必须在防火墙规则设置上开放对ntp服务的限制，方法如下。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 firewall-cmd --add-service ntp </a:t>
            </a:r>
            <a:r>
              <a:rPr lang="en-US" altLang="zh-CN"/>
              <a:t>	</a:t>
            </a:r>
            <a:r>
              <a:rPr lang="zh-CN" altLang="en-US"/>
              <a:t>#firawalld防火墙</a:t>
            </a:r>
            <a:endParaRPr lang="zh-CN" altLang="en-US"/>
          </a:p>
          <a:p>
            <a:r>
              <a:rPr lang="zh-CN" altLang="en-US"/>
              <a:t># ufw allow ntp </a:t>
            </a:r>
            <a:r>
              <a:rPr lang="en-US" altLang="zh-CN"/>
              <a:t>			</a:t>
            </a:r>
            <a:r>
              <a:rPr lang="zh-CN" altLang="en-US"/>
              <a:t>#ufw防火墙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13.2.6  配置文件实例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任务：在局域网192.168.137.0内配置NTP服务器，并实现网内的系统时间同步。</a:t>
            </a:r>
            <a:endParaRPr lang="zh-CN" altLang="en-US"/>
          </a:p>
          <a:p>
            <a:r>
              <a:rPr lang="zh-CN" altLang="en-US"/>
              <a:t>设NTP服务器的地址为192.168.137.10，使用外部服务器time.nist.gov作为UTC时间源。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13.2.6  配置文件实例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1）服务器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（1）fedora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编辑配置文件/etc/ntp.conf，在行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#restrict 192.168.1.0 mask 255.255.255.0 nomodify notrap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下添加如下一行内容（事实上是参照上一行修改而得到的）：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restrict 192.168.137.0 mask 255.255.255.0 nomodify notrap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意为允许192.168.137.0/24内的主机访问NTP服务器，但有nomodify和notrap限制。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13.2.6  配置文件实例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在新添加行之下，第一个“pool  …”开头的行之前，添加服务器设置项如下：</a:t>
            </a:r>
            <a:endParaRPr lang="zh-CN" altLang="en-US"/>
          </a:p>
          <a:p>
            <a:r>
              <a:rPr lang="zh-CN" altLang="en-US"/>
              <a:t>server time.nist.gov iburst</a:t>
            </a:r>
            <a:endParaRPr lang="zh-CN" altLang="en-US"/>
          </a:p>
          <a:p>
            <a:r>
              <a:rPr lang="zh-CN" altLang="en-US"/>
              <a:t>之后，可以注释掉其他的server或pool所在的行，也可保留。配置文件的其他地方保持不变。</a:t>
            </a:r>
            <a:endParaRPr lang="zh-CN" altLang="en-US"/>
          </a:p>
          <a:p>
            <a:endParaRPr lang="zh-CN" altLang="en-US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13.2.6  配置文件实例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>
                <a:sym typeface="+mn-ea"/>
              </a:rPr>
              <a:t>……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restrict 127.0.0.1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restrict ::1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# Hosts on local network are less restricted.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#restrict 192.168.1.0 mask 255.255.255.0 nomodify notrap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restrict 192.168.137.0 mask 255.255.255.0 nomodify notrap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# Use public servers from the pool.ntp.org project.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# Please consider joining the pool (http://www.pool.ntp.org/join.html).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server time.nist.gov iburst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pool 2.fedora.pool.ntp.org iburst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……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13.2.6  配置文件实例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（2）Ubuntu</a:t>
            </a:r>
            <a:endParaRPr lang="zh-CN" altLang="en-US"/>
          </a:p>
          <a:p>
            <a:r>
              <a:rPr lang="zh-CN" altLang="en-US"/>
              <a:t>对于Ubuntu系统，处理方法与fedora基本相同。编辑配置文件/etc/ntp.conf，在行</a:t>
            </a:r>
            <a:endParaRPr lang="zh-CN" altLang="en-US"/>
          </a:p>
          <a:p>
            <a:r>
              <a:rPr lang="zh-CN" altLang="en-US"/>
              <a:t>#restrict 192.168.123.0 mask 255.255.255.0 notrust</a:t>
            </a:r>
            <a:endParaRPr lang="zh-CN" altLang="en-US"/>
          </a:p>
          <a:p>
            <a:r>
              <a:rPr lang="zh-CN" altLang="en-US"/>
              <a:t>下添加如下一行内容：</a:t>
            </a:r>
            <a:endParaRPr lang="zh-CN" altLang="en-US"/>
          </a:p>
          <a:p>
            <a:r>
              <a:rPr lang="zh-CN" altLang="en-US"/>
              <a:t>restrict 192.168.137.0 mask 255.255.255.0 nomodify notrap</a:t>
            </a:r>
            <a:endParaRPr lang="zh-CN" altLang="en-US"/>
          </a:p>
          <a:p>
            <a:r>
              <a:rPr lang="zh-CN" altLang="en-US"/>
              <a:t>意为允许192.168.137.0/24内的主机访问NTP服务器，但有nomodify和notrap限制。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13.2.6  配置文件实例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在第一个“pool …”开头的行之前，添加服务器设置项如下：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server time.nist.gov iburst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之后，可以注释掉其他的server或pool所在的行，也可以不注释掉。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13.1  NTP协议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13.1.1  NTP简介</a:t>
            </a:r>
            <a:endParaRPr lang="zh-CN" altLang="en-US"/>
          </a:p>
          <a:p>
            <a:r>
              <a:rPr lang="zh-CN" altLang="en-US"/>
              <a:t>13.1.2  NTP的工作模式</a:t>
            </a:r>
            <a:endParaRPr lang="zh-CN" altLang="en-US"/>
          </a:p>
          <a:p>
            <a:r>
              <a:rPr lang="zh-CN" altLang="en-US"/>
              <a:t>13.1.3  NTP服务器选择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配置完成后，重启NTP服务器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配置完成后，使用以下命令重启NTP服务器：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# systemctl restart ntpd 		#fedora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# systemctl restart ntp 		#Ubuntu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13.2.6  配置文件实例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2）客户端</a:t>
            </a:r>
            <a:endParaRPr lang="zh-CN" altLang="en-US"/>
          </a:p>
          <a:p>
            <a:r>
              <a:rPr lang="zh-CN" altLang="en-US"/>
              <a:t>对NTP客户端的配置，所要做的工作要少得多，只需要添加一个server配置项就可以了。还有，因为是要求网内时间同步，在客户端的配置文件中应该注释掉其它的server和pool配置行。因为NTP服务器IP为192.168.137.10，故需要按服务器的配置方法添加如下的配置行：</a:t>
            </a:r>
            <a:endParaRPr lang="zh-CN" altLang="en-US"/>
          </a:p>
          <a:p>
            <a:r>
              <a:rPr lang="zh-CN" altLang="en-US"/>
              <a:t>server 192.168.137.10 iburst</a:t>
            </a:r>
            <a:endParaRPr lang="zh-CN" altLang="en-US"/>
          </a:p>
          <a:p>
            <a:r>
              <a:rPr lang="zh-CN" altLang="en-US"/>
              <a:t>配置完成后，重启NTP服务器。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13.2.7  配置测试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1）检查ntp服务端口的使用情况</a:t>
            </a:r>
            <a:endParaRPr lang="zh-CN" altLang="en-US"/>
          </a:p>
          <a:p>
            <a:r>
              <a:rPr lang="zh-CN" altLang="en-US"/>
              <a:t>ntp服务所使用的端口号为123（可能过命令grep '^ntp' /etc/services来查询），使用netstat命令可以查询该端口是否处于监听状态，命令如下：</a:t>
            </a:r>
            <a:endParaRPr lang="zh-CN" altLang="en-US"/>
          </a:p>
          <a:p>
            <a:r>
              <a:rPr lang="zh-CN" altLang="en-US"/>
              <a:t>netstat -unl | grep 123 	#查看123端口（输出略）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13.2.7  配置测试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2）ntpstat</a:t>
            </a:r>
            <a:endParaRPr lang="zh-CN" altLang="en-US"/>
          </a:p>
          <a:p>
            <a:r>
              <a:rPr lang="zh-CN" altLang="en-US"/>
              <a:t>ntpstat用于检查系统与服务器的时间同步状态。NTP服务器配置完成并重启后，并不会马上就进行时间同步，可用ntpstat来检查是否已经同步。如果已经同步，还可报告时间精度。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13.2.7  配置测试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# ntpstat 			#未同步时</a:t>
            </a:r>
            <a:endParaRPr lang="zh-CN" altLang="en-US"/>
          </a:p>
          <a:p>
            <a:r>
              <a:rPr lang="zh-CN" altLang="en-US">
                <a:sym typeface="+mn-ea"/>
              </a:rPr>
              <a:t> unsynchronised</a:t>
            </a:r>
            <a:endParaRPr lang="zh-CN" altLang="en-US"/>
          </a:p>
          <a:p>
            <a:r>
              <a:rPr lang="zh-CN" altLang="en-US">
                <a:sym typeface="+mn-ea"/>
              </a:rPr>
              <a:t>   polling server every 8 s</a:t>
            </a:r>
            <a:endParaRPr lang="zh-CN" altLang="en-US"/>
          </a:p>
          <a:p>
            <a:r>
              <a:rPr lang="zh-CN" altLang="en-US">
                <a:sym typeface="+mn-ea"/>
              </a:rPr>
              <a:t># ntpstat 			#同步后</a:t>
            </a:r>
            <a:endParaRPr lang="zh-CN" altLang="en-US"/>
          </a:p>
          <a:p>
            <a:r>
              <a:rPr lang="zh-CN" altLang="en-US">
                <a:sym typeface="+mn-ea"/>
              </a:rPr>
              <a:t>synchronised to NTP server (192.168.137.10) at stratum 3</a:t>
            </a:r>
            <a:endParaRPr lang="zh-CN" altLang="en-US"/>
          </a:p>
          <a:p>
            <a:r>
              <a:rPr lang="zh-CN" altLang="en-US">
                <a:sym typeface="+mn-ea"/>
              </a:rPr>
              <a:t>   time correct to within 128 ms</a:t>
            </a:r>
            <a:endParaRPr lang="zh-CN" altLang="en-US"/>
          </a:p>
          <a:p>
            <a:r>
              <a:rPr lang="zh-CN" altLang="en-US">
                <a:sym typeface="+mn-ea"/>
              </a:rPr>
              <a:t>   polling server every 64 s</a:t>
            </a:r>
            <a:endParaRPr lang="zh-CN" altLang="en-US"/>
          </a:p>
          <a:p>
            <a:r>
              <a:rPr lang="zh-CN" altLang="en-US">
                <a:sym typeface="+mn-ea"/>
              </a:rPr>
              <a:t># ntpstat 			#服务器未运行时</a:t>
            </a:r>
            <a:endParaRPr lang="zh-CN" altLang="en-US"/>
          </a:p>
          <a:p>
            <a:r>
              <a:rPr lang="zh-CN" altLang="en-US">
                <a:sym typeface="+mn-ea"/>
              </a:rPr>
              <a:t>Unable to talk to NTP daemon. Is it running?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13.2.7  配置测试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3）使用ntpq监控NTP时间服务器</a:t>
            </a:r>
            <a:endParaRPr lang="zh-CN" altLang="en-US"/>
          </a:p>
          <a:p>
            <a:r>
              <a:rPr lang="zh-CN" altLang="en-US"/>
              <a:t>ntpq可用于监视NTP守护进程ntpd工作并确定性其能，它可应用于命令行模式或交互模式。ntpq的用法为：</a:t>
            </a:r>
            <a:endParaRPr lang="zh-CN" altLang="en-US"/>
          </a:p>
          <a:p>
            <a:r>
              <a:rPr lang="zh-CN" altLang="en-US"/>
              <a:t>ntpq [-46dinp] [-c command] [host] […]</a:t>
            </a:r>
            <a:endParaRPr lang="zh-CN" altLang="en-US"/>
          </a:p>
          <a:p>
            <a:r>
              <a:rPr lang="zh-CN" altLang="en-US"/>
              <a:t>选项-4/-6用于IPv4/IPv6 主机或地址模式。-i：交互模式；-d：debug模式；-n：输出中的主机为IP形式；-c command：执行ntpq子命令；-p：输出已知的peer列表以及其状态的摘要，等同于-c peers。</a:t>
            </a:r>
            <a:endParaRPr lang="zh-CN" altLang="en-US"/>
          </a:p>
          <a:p>
            <a:r>
              <a:rPr lang="zh-CN" altLang="en-US"/>
              <a:t>当无参数和选项执行ntpq时进入交互模式，在此模式下可以通过help获得帮助。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13.2.7  配置测试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（1）ntpq -p 或ntpq -c peers</a:t>
            </a:r>
            <a:endParaRPr lang="zh-CN" altLang="en-US"/>
          </a:p>
          <a:p>
            <a:r>
              <a:rPr lang="zh-CN" altLang="en-US"/>
              <a:t>ntpq -p或ntpq -c peers用于查询网络中的NTP服务器，同时显示客户端和每个服务器的关系。</a:t>
            </a:r>
            <a:endParaRPr lang="zh-CN" altLang="en-US"/>
          </a:p>
          <a:p>
            <a:r>
              <a:rPr lang="zh-CN" altLang="en-US"/>
              <a:t># ntpq -p</a:t>
            </a:r>
            <a:endParaRPr lang="zh-CN" altLang="en-US"/>
          </a:p>
          <a:p>
            <a:r>
              <a:rPr lang="zh-CN" altLang="en-US" sz="1800"/>
              <a:t>     remote     refid       st t  when  poll  reach delay   offset     jitter</a:t>
            </a:r>
            <a:endParaRPr lang="zh-CN" altLang="en-US" sz="1800"/>
          </a:p>
          <a:p>
            <a:r>
              <a:rPr lang="zh-CN" altLang="en-US" sz="1800"/>
              <a:t>=======================================================</a:t>
            </a:r>
            <a:endParaRPr lang="zh-CN" altLang="en-US" sz="1800"/>
          </a:p>
          <a:p>
            <a:r>
              <a:rPr lang="zh-CN" altLang="en-US" sz="1800"/>
              <a:t> time-e-wwv.nist  .NIST.     1 u   1    64    1  268.377  -18.638  4.698 (服务端)</a:t>
            </a:r>
            <a:endParaRPr lang="zh-CN" altLang="en-US" sz="1800"/>
          </a:p>
          <a:p>
            <a:r>
              <a:rPr lang="zh-CN" altLang="en-US" sz="1800"/>
              <a:t> 192.168.137.10  132.163.96.2 2 u  84m 1024    0   0.460   -14.832  0.000 (客户端)</a:t>
            </a:r>
            <a:endParaRPr lang="zh-CN" altLang="en-US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13.2.7  配置测试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emote：响应这个请求的NTP服务器的名称；refid：NTP服务器id；st：正在响应请求的NTP服务器的级别；t：为类型：u-单播，b-广播，l-本地；when：上一次成功请求之后到现在的秒数；poll：当前请求的时钟间隔的秒数；reach：八进制数，表示最近8次时钟同步包接收情况（每接收一个包左移一位，非0表示成功，0表示失败）；delay：客户端从发出请求到接收到回复所经过的时间（毫秒）；offset：NTP客户端本地时间与NTP服务器时间的差异（毫秒），也就是客户端需要调整的时间差异；jitter：系统时间与BIOS时间的差。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13.2.7  配置测试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是注释掉其他服务器，只保留了一个time.nist.gov的情况，故输出中只有所配置的服务器一行。若有多个时间服务器，则每个都会有一行输出，输出的行首会有一些标志：“*”-正在使用的NTP服务器；“+”-可上线，且可作为候选；“空格/X/./-”：因为某种原因被丢弃。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13.2.7  配置测试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（2）ntpq -c assoc</a:t>
            </a:r>
            <a:endParaRPr lang="zh-CN" altLang="en-US"/>
          </a:p>
          <a:p>
            <a:r>
              <a:rPr lang="zh-CN" altLang="en-US"/>
              <a:t>ntpq -c assoc用于获取并显示所关联服务器的标识和状态列表。输出时，按照配置文件/etc/ntp.conf中的时间服务器先后顺序依次显示各服务器的状态。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13.1.1  NTP简介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550670"/>
            <a:ext cx="7772400" cy="4114800"/>
          </a:xfrm>
        </p:spPr>
        <p:txBody>
          <a:bodyPr/>
          <a:p>
            <a:r>
              <a:rPr lang="zh-CN" altLang="en-US"/>
              <a:t>随着各种计算机网络应用的不断涌现，计算机的时间同步问题显得越来越重要了。为了避免时间错误，可从网络、时间源上获取时间，实现系统内各主机的时间同步。NTP（Network Time Protocol）是网络时间协议，是用来同步网络中各个计算机时间的协议。</a:t>
            </a:r>
            <a:endParaRPr lang="zh-CN" altLang="en-US"/>
          </a:p>
          <a:p>
            <a:r>
              <a:rPr lang="zh-CN" altLang="en-US"/>
              <a:t>NTP提供准确时间，但先要有准确的时间来源，这一时间是国际标准时间UTC。NTP获得UTC的时间来源，可以是原子钟、天文台、卫星，也可从Internet上获取。每台计算机都安装时间接收设备是不现实的，作为替代，指定作为时间服务器的计算机从时间源接收时间，并使用NTP协议来同步网络内计算机系统的时间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13.2.7  配置测试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# ntpq -c assoc</a:t>
            </a:r>
            <a:endParaRPr lang="zh-CN" altLang="en-US">
              <a:sym typeface="+mn-ea"/>
            </a:endParaRPr>
          </a:p>
          <a:p>
            <a:r>
              <a:rPr lang="zh-CN" altLang="en-US" sz="2000">
                <a:sym typeface="+mn-ea"/>
              </a:rPr>
              <a:t>ind  assid  status  conf  reach auth  condition  last_event  cnt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============================================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 1  9705  961a   yes   yes  none  sys.peer    sys_peer  1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 2  9706  932a   yes   yes  none   outlyer    sys_peer  2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 3  9707  941a   yes   yes  none candidate    sys_peer  1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 4  9708  8011   yes    no  none    reject    mobilize   1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 5  9709  942a   yes   yes  none candidate    sys_peer  2</a:t>
            </a:r>
            <a:endParaRPr lang="zh-CN" altLang="en-US"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13.2.7  配置测试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各字段的意义如下所述。</a:t>
            </a:r>
            <a:endParaRPr lang="zh-CN" altLang="en-US"/>
          </a:p>
          <a:p>
            <a:r>
              <a:rPr lang="zh-CN" altLang="en-US" sz="2000"/>
              <a:t>ind：索引号；assid：由服务器返回的关联标识；status：状态字；conf：是否配置；reach：是否可达；auth：认证情况，可取值有ok、yes、bad和none；condition：reject/falsetick/excess/outlyer对应ntpq -p输出中的“空格/X/./-”，candidate/backup/sys.peer对应“+/#/*”；last_event，最后事件；cnt，事件发生次数。</a:t>
            </a:r>
            <a:endParaRPr lang="zh-CN" altLang="en-US" sz="2000"/>
          </a:p>
          <a:p>
            <a:r>
              <a:rPr lang="zh-CN" altLang="en-US" sz="2000"/>
              <a:t>在last_event中，可能的事件有：mobilize（启动关联）/demobilize（解除关联）、reachable（可达）/unreachable（不可达）、restart（重启）、no_reply（无应答）、access_denied（拒绝访问）、sys_peer（变为正在使用的NTP服务器）、clock_event（时钟事件）、bad_auth（认证未通过）等。</a:t>
            </a:r>
            <a:endParaRPr lang="en-US" altLang="zh-CN"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13.3  通过chrony配置NTP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hrony是一个开源的自由软件，用于保持系统时钟与NTP服务器的同步。它由chronyd和chronyc两个程序组成。chronyd是后台守护进程，用于调整内核中运行的系统时钟和时钟服务器同步。chronyc提供了一个用户界面，用于监控chronyd性能并进行多样化的参数配置,它可以工作在chronyd实例控制的计算机上，也可以工作在远程计算机上。</a:t>
            </a:r>
            <a:endParaRPr lang="zh-CN" altLang="en-US"/>
          </a:p>
          <a:p>
            <a:r>
              <a:rPr lang="zh-CN" altLang="en-US">
                <a:sym typeface="+mn-ea"/>
              </a:rPr>
              <a:t>chrony比</a:t>
            </a:r>
            <a:r>
              <a:rPr lang="en-US" altLang="zh-CN">
                <a:sym typeface="+mn-ea"/>
              </a:rPr>
              <a:t>ntp</a:t>
            </a:r>
            <a:r>
              <a:rPr lang="zh-CN" altLang="en-US">
                <a:sym typeface="+mn-ea"/>
              </a:rPr>
              <a:t>在很多方面有优势，这也是</a:t>
            </a:r>
            <a:r>
              <a:rPr lang="en-US" altLang="zh-CN">
                <a:sym typeface="+mn-ea"/>
              </a:rPr>
              <a:t>CentOS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rhel</a:t>
            </a:r>
            <a:r>
              <a:rPr lang="zh-CN" altLang="en-US">
                <a:sym typeface="+mn-ea"/>
              </a:rPr>
              <a:t>已经取消对</a:t>
            </a:r>
            <a:r>
              <a:rPr lang="en-US" altLang="zh-CN">
                <a:sym typeface="+mn-ea"/>
              </a:rPr>
              <a:t>ntp</a:t>
            </a:r>
            <a:r>
              <a:rPr lang="zh-CN" altLang="en-US">
                <a:sym typeface="+mn-ea"/>
              </a:rPr>
              <a:t>支持的原因。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13.3  通过chrony配置NTP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13.3.1  软件包的安装</a:t>
            </a:r>
            <a:endParaRPr lang="zh-CN" altLang="en-US"/>
          </a:p>
          <a:p>
            <a:r>
              <a:rPr lang="zh-CN" altLang="en-US"/>
              <a:t>13.3.2  服务管理</a:t>
            </a:r>
            <a:endParaRPr lang="zh-CN" altLang="en-US"/>
          </a:p>
          <a:p>
            <a:r>
              <a:rPr lang="zh-CN" altLang="en-US"/>
              <a:t>13.3.3  配置文件chrony.conf及默认配置 </a:t>
            </a:r>
            <a:endParaRPr lang="zh-CN" altLang="en-US"/>
          </a:p>
          <a:p>
            <a:r>
              <a:rPr lang="zh-CN" altLang="en-US"/>
              <a:t>13.3.4  配置实例</a:t>
            </a:r>
            <a:endParaRPr lang="zh-CN" altLang="en-US"/>
          </a:p>
          <a:p>
            <a:r>
              <a:rPr lang="zh-CN" altLang="en-US"/>
              <a:t>13.3.5  配置测试</a:t>
            </a:r>
            <a:endParaRPr lang="zh-CN" altLang="en-US"/>
          </a:p>
          <a:p>
            <a:r>
              <a:rPr lang="zh-CN" altLang="en-US"/>
              <a:t>13.3.6  其他说明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13.3.1  chrony软件包的安装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与chrony服务器相关的软件包只有chrony一个，在红帽系统和Ubuntu下也是相同的，安装命令如下。</a:t>
            </a:r>
            <a:endParaRPr lang="zh-CN" altLang="en-US"/>
          </a:p>
          <a:p>
            <a:r>
              <a:rPr lang="zh-CN" altLang="en-US"/>
              <a:t># yum install -y chrony 		#红帽</a:t>
            </a:r>
            <a:endParaRPr lang="zh-CN" altLang="en-US"/>
          </a:p>
          <a:p>
            <a:r>
              <a:rPr lang="zh-CN" altLang="en-US"/>
              <a:t># apt install -y chrony 		#Ubuntu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13.3.2  服务管理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chrony服务器的服务名在红帽和Ubuntu下分别为chronyd和chrony，可以使用服务管理工具管理它。</a:t>
            </a:r>
            <a:endParaRPr lang="zh-CN" altLang="en-US"/>
          </a:p>
          <a:p>
            <a:r>
              <a:rPr lang="zh-CN" altLang="en-US" sz="2000"/>
              <a:t>1．红帽系统</a:t>
            </a:r>
            <a:endParaRPr lang="zh-CN" altLang="en-US" sz="2000"/>
          </a:p>
          <a:p>
            <a:r>
              <a:rPr lang="zh-CN" altLang="en-US" sz="2000"/>
              <a:t># systemctl status chronyd 		#状态检查</a:t>
            </a:r>
            <a:endParaRPr lang="zh-CN" altLang="en-US" sz="2000"/>
          </a:p>
          <a:p>
            <a:r>
              <a:rPr lang="zh-CN" altLang="en-US" sz="2000"/>
              <a:t># systemctl enable/disable chronyd </a:t>
            </a:r>
            <a:r>
              <a:rPr lang="en-US" altLang="zh-CN" sz="2000"/>
              <a:t>	</a:t>
            </a:r>
            <a:r>
              <a:rPr lang="zh-CN" altLang="en-US" sz="2000"/>
              <a:t>#启用/禁用</a:t>
            </a:r>
            <a:endParaRPr lang="zh-CN" altLang="en-US" sz="2000"/>
          </a:p>
          <a:p>
            <a:r>
              <a:rPr lang="zh-CN" altLang="en-US" sz="2000"/>
              <a:t># systemctl start/stop/restart chronyd 	#启动/停止/重启服务</a:t>
            </a:r>
            <a:endParaRPr lang="zh-CN" altLang="en-US" sz="2000"/>
          </a:p>
          <a:p>
            <a:r>
              <a:rPr lang="zh-CN" altLang="en-US" sz="2000"/>
              <a:t>2．Ubuntu系统</a:t>
            </a:r>
            <a:endParaRPr lang="zh-CN" altLang="en-US" sz="2000"/>
          </a:p>
          <a:p>
            <a:r>
              <a:rPr lang="zh-CN" altLang="en-US" sz="2000"/>
              <a:t># systemctl status chrony </a:t>
            </a:r>
            <a:r>
              <a:rPr lang="en-US" altLang="zh-CN" sz="2000"/>
              <a:t>		</a:t>
            </a:r>
            <a:r>
              <a:rPr lang="zh-CN" altLang="en-US" sz="2000"/>
              <a:t>#状态检查</a:t>
            </a:r>
            <a:endParaRPr lang="zh-CN" altLang="en-US" sz="2000"/>
          </a:p>
          <a:p>
            <a:r>
              <a:rPr lang="zh-CN" altLang="en-US" sz="2000"/>
              <a:t># systemctl enable/disable chrony </a:t>
            </a:r>
            <a:r>
              <a:rPr lang="en-US" altLang="zh-CN" sz="2000"/>
              <a:t>	</a:t>
            </a:r>
            <a:r>
              <a:rPr lang="zh-CN" altLang="en-US" sz="2000"/>
              <a:t>#启用/禁用</a:t>
            </a:r>
            <a:endParaRPr lang="zh-CN" altLang="en-US" sz="2000"/>
          </a:p>
          <a:p>
            <a:r>
              <a:rPr lang="zh-CN" altLang="en-US" sz="2000"/>
              <a:t># systemctl start/stop/restart chrony </a:t>
            </a:r>
            <a:r>
              <a:rPr lang="en-US" altLang="zh-CN" sz="2000"/>
              <a:t>	</a:t>
            </a:r>
            <a:r>
              <a:rPr lang="zh-CN" altLang="en-US" sz="2000"/>
              <a:t>#启动/停止/重启服务</a:t>
            </a:r>
            <a:endParaRPr lang="zh-CN" altLang="en-US"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610" y="609600"/>
            <a:ext cx="8022590" cy="1143000"/>
          </a:xfrm>
        </p:spPr>
        <p:txBody>
          <a:bodyPr/>
          <a:p>
            <a:r>
              <a:rPr lang="zh-CN" altLang="en-US"/>
              <a:t>13.3.3  配置文件chrony.conf及默认配置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chrony服务使用的配置文件为chrony.conf，在红帽和Ubuntu下的位置分别为/etc/和/etc/chrony/，配置内容及格式和ntp.conf相似。可使用</a:t>
            </a:r>
            <a:endParaRPr lang="zh-CN" altLang="en-US"/>
          </a:p>
          <a:p>
            <a:r>
              <a:rPr lang="zh-CN" altLang="en-US"/>
              <a:t>#sed -e '/^[[:blank:]]*#.*$/d;/^[[:blank:]]*$/d' chrony.conf  #注意文件位置</a:t>
            </a:r>
            <a:endParaRPr lang="zh-CN" altLang="en-US"/>
          </a:p>
          <a:p>
            <a:r>
              <a:rPr lang="zh-CN" altLang="en-US"/>
              <a:t>得到其默认配置内容（见下表）。</a:t>
            </a:r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63270" y="567055"/>
          <a:ext cx="7807325" cy="4363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6745"/>
                <a:gridCol w="4640580"/>
              </a:tblGrid>
              <a:tr h="11798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红帽</a:t>
                      </a:r>
                      <a:endParaRPr lang="zh-CN" altLang="en-US" sz="1800"/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Ubuntu</a:t>
                      </a:r>
                      <a:endParaRPr lang="zh-CN" altLang="en-US" sz="1800"/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3890">
                <a:tc>
                  <a:txBody>
                    <a:bodyPr/>
                    <a:p>
                      <a:pPr indent="179705">
                        <a:buNone/>
                      </a:pPr>
                      <a:r>
                        <a:rPr lang="zh-CN" altLang="en-US" sz="1800"/>
                        <a:t>pool 2.fedora.pool.ntp.org iburst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driftfile /var/lib/chrony/drift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makestep 1.0 3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rtcsync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keyfile /etc/chrony.keys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leapsectz right/UTC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logdir /var/log/chrony</a:t>
                      </a:r>
                      <a:endParaRPr lang="zh-CN" altLang="en-US" sz="1800"/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79705">
                        <a:buNone/>
                      </a:pPr>
                      <a:r>
                        <a:rPr lang="zh-CN" altLang="en-US" sz="1800"/>
                        <a:t>pool ntp.ubuntu.com        iburst maxsources 4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pool 0.ubuntu.pool.ntp.org iburst maxsources 1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pool 1.ubuntu.pool.ntp.org iburst maxsources 1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pool 2.ubuntu.pool.ntp.org iburst maxsources 2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keyfile /etc/chrony/chrony.keys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driftfile /var/lib/chrony/chrony.drift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logdir /var/log/chrony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maxupdateskew 100.0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rtcsync</a:t>
                      </a:r>
                      <a:endParaRPr lang="zh-CN" altLang="en-US" sz="1800"/>
                    </a:p>
                    <a:p>
                      <a:pPr indent="179705">
                        <a:buNone/>
                      </a:pPr>
                      <a:r>
                        <a:rPr lang="zh-CN" altLang="en-US" sz="1800"/>
                        <a:t>makestep 1 3</a:t>
                      </a:r>
                      <a:endParaRPr lang="zh-CN" altLang="en-US" sz="1800"/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620" y="609600"/>
            <a:ext cx="8069580" cy="1143000"/>
          </a:xfrm>
        </p:spPr>
        <p:txBody>
          <a:bodyPr/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13.3.3  配置文件chrony.conf及默认配置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600075"/>
          </a:xfrm>
        </p:spPr>
        <p:txBody>
          <a:bodyPr/>
          <a:p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60705" y="1753235"/>
          <a:ext cx="8261985" cy="4302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5020"/>
                <a:gridCol w="6196965"/>
              </a:tblGrid>
              <a:tr h="387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server/pool address</a:t>
                      </a:r>
                      <a:endParaRPr lang="en-US" altLang="en-US" sz="14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同</a:t>
                      </a: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ntp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driftfile file</a:t>
                      </a:r>
                      <a:endParaRPr lang="en-US" altLang="en-US" sz="14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同</a:t>
                      </a: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ntp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allow address</a:t>
                      </a:r>
                      <a:endParaRPr lang="en-US" altLang="en-US" sz="14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允许客户端通过</a:t>
                      </a: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address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访问。</a:t>
                      </a: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address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可以为主机名、IP或网段（下同）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cmdallow/cmddeny address</a:t>
                      </a:r>
                      <a:endParaRPr lang="en-US" altLang="en-US" sz="14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允许</a:t>
                      </a: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/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拒绝通过</a:t>
                      </a: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address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</a:t>
                      </a: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chronyc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</a:t>
                      </a: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chronyd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进行控制。也可以是</a:t>
                      </a: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cmddeny all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cmdallow all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rtcfile file</a:t>
                      </a:r>
                      <a:endParaRPr lang="en-US" altLang="en-US" sz="14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指定时钟精度跟踪参数存放文件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rtcsync</a:t>
                      </a:r>
                      <a:endParaRPr lang="en-US" altLang="en-US" sz="14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周期性地（</a:t>
                      </a: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Linux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</a:t>
                      </a: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11min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）将系统时间复制到硬件时间，不能与</a:t>
                      </a: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rtcfile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同时使用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local</a:t>
                      </a:r>
                      <a:endParaRPr lang="en-US" altLang="en-US" sz="14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本地时间源模式。允许</a:t>
                      </a: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chronyd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服务器作为时间源。用于孤立网络中的主计算机。可用选项有</a:t>
                      </a: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stratum L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distance D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orphan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，如</a:t>
                      </a: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local stratum 10 orphan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logdir dir</a:t>
                      </a:r>
                      <a:endParaRPr lang="en-US" altLang="en-US" sz="14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指定日志目录，如</a:t>
                      </a: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logdir /var/log/chrony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keyfile file</a:t>
                      </a:r>
                      <a:endParaRPr lang="en-US" altLang="en-US" sz="14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指定密码文件为</a:t>
                      </a: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file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makestep threshold limit</a:t>
                      </a:r>
                      <a:endParaRPr lang="en-US" altLang="en-US" sz="14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通常，</a:t>
                      </a: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chronyd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将根据需求通过减慢或加速时钟，使得系统逐步纠正所有时间偏差。</a:t>
                      </a: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makestep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强制</a:t>
                      </a: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chronyd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在调整期大于某个阈值（</a:t>
                      </a: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threshold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）时步进调整系统时钟，但只有在</a:t>
                      </a: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chronyd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启动后未超过指定限制（</a:t>
                      </a: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limit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）时才生效（可使用负值来禁用</a:t>
                      </a: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限）</a:t>
                      </a:r>
                      <a:endParaRPr lang="en-US" altLang="en-US" sz="1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13.3.4  配置实例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任务:在局域网192.168.137.0内使用chrony配置NTP服务器，实现网内系统的时间同步。</a:t>
            </a:r>
            <a:endParaRPr lang="zh-CN" altLang="en-US"/>
          </a:p>
          <a:p>
            <a:r>
              <a:rPr lang="zh-CN" altLang="en-US"/>
              <a:t>设服务器的地址为192.168.137.10，使用外部服务器time.nist.gov作为UTC时间源。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13.1.1  NTP简介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NTP所建立起的网络基本结构是分层管理的类树状结构。网络中的节点有两种可能：时钟源或客户端。每一层的时钟源或客户可向上一层或本层的时钟源请求时间校正。在此结构中，时间按NTP服务器的等级传播。按照离外部UTC源的远近程度将所有服务器归入不同的Stratum（层）。Stratum-1在顶层，由外部UTC接入，而Stratum-2则从Stratum-1获取时间，Stratum-3从Stratum-2获取时间，依次类推，但Stratum层的总数限制在15以内。最外层提供UTC时间源，为Stratum-0，但不在NTP层次之内。也允许使用Stratum-16，表明该层距时间源非常远，不能提供可靠的时间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13.3.4  配置实例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1）服务器</a:t>
            </a:r>
            <a:endParaRPr lang="zh-CN" altLang="en-US" sz="2000"/>
          </a:p>
          <a:p>
            <a:r>
              <a:rPr lang="zh-CN" altLang="en-US" sz="2000"/>
              <a:t>（1）红帽系统（以Fedora 31为例）</a:t>
            </a:r>
            <a:endParaRPr lang="zh-CN" altLang="en-US" sz="2000"/>
          </a:p>
          <a:p>
            <a:r>
              <a:rPr lang="zh-CN" altLang="en-US" sz="2000"/>
              <a:t>编辑配置文件/etc/chrony.conf，在行</a:t>
            </a:r>
            <a:endParaRPr lang="zh-CN" altLang="en-US" sz="2000"/>
          </a:p>
          <a:p>
            <a:pPr lvl="1"/>
            <a:r>
              <a:rPr lang="zh-CN" altLang="en-US" sz="2000"/>
              <a:t>#allow 192.168.0.0/16</a:t>
            </a:r>
            <a:endParaRPr lang="zh-CN" altLang="en-US" sz="2000"/>
          </a:p>
          <a:p>
            <a:r>
              <a:rPr lang="zh-CN" altLang="en-US" sz="2000"/>
              <a:t>下，添加如下一行内容（事实上是参照上一行修改而到）：</a:t>
            </a:r>
            <a:endParaRPr lang="zh-CN" altLang="en-US" sz="2000"/>
          </a:p>
          <a:p>
            <a:pPr lvl="1"/>
            <a:r>
              <a:rPr lang="zh-CN" altLang="en-US" sz="2000"/>
              <a:t>allow 192.168.137/24</a:t>
            </a:r>
            <a:endParaRPr lang="zh-CN" altLang="en-US" sz="2000"/>
          </a:p>
          <a:p>
            <a:r>
              <a:rPr lang="zh-CN" altLang="en-US" sz="2000"/>
              <a:t>意为允许192.168.137/24内的主机访问本服务器。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在行pool 2.fedora.pool.ntp.org iburst上，添加服务器配置项如下：</a:t>
            </a:r>
            <a:endParaRPr lang="zh-CN" altLang="en-US" sz="2000">
              <a:sym typeface="+mn-ea"/>
            </a:endParaRPr>
          </a:p>
          <a:p>
            <a:pPr lvl="1"/>
            <a:r>
              <a:rPr lang="zh-CN" altLang="en-US" sz="2000">
                <a:sym typeface="+mn-ea"/>
              </a:rPr>
              <a:t>server time.nist.gov iburst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之后，可以注释掉其他的server或pool开始的行，也可以不注释掉。配置文件的其他地方保持不变。</a:t>
            </a:r>
            <a:endParaRPr lang="zh-CN" altLang="en-US"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13.3.4  配置实例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经修改后的配置文件/etc/ntp.conf的局部内容如下所示：</a:t>
            </a:r>
            <a:endParaRPr lang="zh-CN" altLang="en-US"/>
          </a:p>
          <a:p>
            <a:r>
              <a:rPr lang="zh-CN" altLang="en-US">
                <a:sym typeface="+mn-ea"/>
              </a:rPr>
              <a:t>… …</a:t>
            </a:r>
            <a:endParaRPr lang="zh-CN" altLang="en-US"/>
          </a:p>
          <a:p>
            <a:r>
              <a:rPr lang="zh-CN" altLang="en-US">
                <a:sym typeface="+mn-ea"/>
              </a:rPr>
              <a:t>server time.nist.gov iburst</a:t>
            </a:r>
            <a:endParaRPr lang="zh-CN" altLang="en-US"/>
          </a:p>
          <a:p>
            <a:r>
              <a:rPr lang="zh-CN" altLang="en-US">
                <a:sym typeface="+mn-ea"/>
              </a:rPr>
              <a:t>pool 2.fedora.pool.ntp.org iburst</a:t>
            </a:r>
            <a:endParaRPr lang="zh-CN" altLang="en-US"/>
          </a:p>
          <a:p>
            <a:r>
              <a:rPr lang="zh-CN" altLang="en-US">
                <a:sym typeface="+mn-ea"/>
              </a:rPr>
              <a:t>… …</a:t>
            </a:r>
            <a:endParaRPr lang="zh-CN" altLang="en-US"/>
          </a:p>
          <a:p>
            <a:r>
              <a:rPr lang="zh-CN" altLang="en-US">
                <a:sym typeface="+mn-ea"/>
              </a:rPr>
              <a:t>#Allow NTP client access from local network.</a:t>
            </a:r>
            <a:endParaRPr lang="zh-CN" altLang="en-US"/>
          </a:p>
          <a:p>
            <a:r>
              <a:rPr lang="zh-CN" altLang="en-US">
                <a:sym typeface="+mn-ea"/>
              </a:rPr>
              <a:t>#allow 192.168/16</a:t>
            </a:r>
            <a:endParaRPr lang="zh-CN" altLang="en-US"/>
          </a:p>
          <a:p>
            <a:r>
              <a:rPr lang="zh-CN" altLang="en-US">
                <a:sym typeface="+mn-ea"/>
              </a:rPr>
              <a:t>allow 192.168.137/24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… …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13.3.4  配置实例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（2）Ubuntu系统</a:t>
            </a:r>
            <a:endParaRPr lang="zh-CN" altLang="en-US"/>
          </a:p>
          <a:p>
            <a:r>
              <a:rPr lang="zh-CN" altLang="en-US"/>
              <a:t>对于Ubuntu系统，处理方法与红帽系列相同。所不同的是，要把</a:t>
            </a:r>
            <a:endParaRPr lang="zh-CN" altLang="en-US"/>
          </a:p>
          <a:p>
            <a:pPr lvl="1"/>
            <a:r>
              <a:rPr lang="zh-CN" altLang="en-US"/>
              <a:t>server time.nist.gov iburst</a:t>
            </a:r>
            <a:endParaRPr lang="zh-CN" altLang="en-US"/>
          </a:p>
          <a:p>
            <a:r>
              <a:rPr lang="zh-CN" altLang="en-US"/>
              <a:t>添加到第一个pool开头的行之前。可注释掉pool开头的行，也可不注释。在最后一个pool开头的行之后，添加</a:t>
            </a:r>
            <a:endParaRPr lang="zh-CN" altLang="en-US"/>
          </a:p>
          <a:p>
            <a:pPr lvl="1"/>
            <a:r>
              <a:rPr lang="zh-CN" altLang="en-US"/>
              <a:t>allow 192.168.137/24</a:t>
            </a:r>
            <a:endParaRPr lang="zh-CN" altLang="en-US"/>
          </a:p>
          <a:p>
            <a:r>
              <a:rPr lang="zh-CN" altLang="en-US"/>
              <a:t>其他内容保持不变。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13.3.4  配置实例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2）客户端</a:t>
            </a:r>
            <a:endParaRPr lang="zh-CN" altLang="en-US"/>
          </a:p>
          <a:p>
            <a:r>
              <a:rPr lang="zh-CN" altLang="en-US"/>
              <a:t>对客户端的配置，只需要添加一个server配置项，并注释掉其他的server或pool项即可。因为NTP服务器IP为192.168.137.10，故需要按服务器的配置方法添加如下的配置行：</a:t>
            </a:r>
            <a:endParaRPr lang="zh-CN" altLang="en-US"/>
          </a:p>
          <a:p>
            <a:r>
              <a:rPr lang="zh-CN" altLang="en-US"/>
              <a:t>server 192.168.137.10 iburst</a:t>
            </a:r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配置完成后，重启服务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配置完成后，重启chrony服务器：</a:t>
            </a:r>
            <a:endParaRPr lang="zh-CN" altLang="en-US"/>
          </a:p>
          <a:p>
            <a:r>
              <a:rPr lang="zh-CN" altLang="en-US"/>
              <a:t># systemctl restart chronyd 		#红帽</a:t>
            </a:r>
            <a:endParaRPr lang="zh-CN" altLang="en-US"/>
          </a:p>
          <a:p>
            <a:r>
              <a:rPr lang="zh-CN" altLang="en-US"/>
              <a:t># systemctl restart chrony 			#Ubuntu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13.3.5  配置测试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检查chrony实现的NTP服务器，可以使用客户端程序chronyc。这里只出于对chrony服务器测试的目的，简单介绍chronyc的应用，关于chronyc对chronyd服务管理等由读者自行探索。chronyc的用法为：</a:t>
            </a:r>
            <a:endParaRPr lang="zh-CN" altLang="en-US"/>
          </a:p>
          <a:p>
            <a:r>
              <a:rPr lang="zh-CN" altLang="en-US"/>
              <a:t>chronyc [</a:t>
            </a:r>
            <a:r>
              <a:rPr lang="en-US" altLang="zh-CN"/>
              <a:t>option</a:t>
            </a:r>
            <a:r>
              <a:rPr lang="zh-CN" altLang="en-US"/>
              <a:t>] ... [</a:t>
            </a:r>
            <a:r>
              <a:rPr lang="en-US" altLang="zh-CN"/>
              <a:t>command</a:t>
            </a:r>
            <a:r>
              <a:rPr lang="zh-CN" altLang="en-US"/>
              <a:t>] ...</a:t>
            </a:r>
            <a:endParaRPr lang="zh-CN" altLang="en-US"/>
          </a:p>
          <a:p>
            <a:r>
              <a:rPr lang="zh-CN" altLang="en-US"/>
              <a:t>当不使用任何选项和参数运行chronyc时，将进入交互界面。在交互界面下可通过help命令得到帮助。</a:t>
            </a:r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13.3.5  配置测试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5610" y="1622425"/>
            <a:ext cx="8022590" cy="4114800"/>
          </a:xfrm>
        </p:spPr>
        <p:txBody>
          <a:bodyPr/>
          <a:p>
            <a:r>
              <a:rPr lang="zh-CN" altLang="en-US"/>
              <a:t>1．显示有关系统时钟性能的参数</a:t>
            </a:r>
            <a:endParaRPr lang="zh-CN" altLang="en-US"/>
          </a:p>
          <a:p>
            <a:r>
              <a:rPr lang="zh-CN" altLang="en-US"/>
              <a:t># chronyc tracking</a:t>
            </a:r>
            <a:endParaRPr lang="zh-CN" altLang="en-US"/>
          </a:p>
          <a:p>
            <a:r>
              <a:rPr lang="zh-CN" altLang="en-US" sz="1400"/>
              <a:t>Reference ID   	: 216.229.0.179 (nist1-lnk.binary.net)   #引用时间源ID</a:t>
            </a:r>
            <a:endParaRPr lang="zh-CN" altLang="en-US" sz="1400"/>
          </a:p>
          <a:p>
            <a:r>
              <a:rPr lang="zh-CN" altLang="en-US" sz="1400"/>
              <a:t>Stratum       	: 2                                   	#层数为2</a:t>
            </a:r>
            <a:endParaRPr lang="zh-CN" altLang="en-US" sz="1400"/>
          </a:p>
          <a:p>
            <a:r>
              <a:rPr lang="zh-CN" altLang="en-US" sz="1400"/>
              <a:t>Ref time (UTC)	: Sat Jun 10 08:32:24 2017               	#UTC时间</a:t>
            </a:r>
            <a:endParaRPr lang="zh-CN" altLang="en-US" sz="1400"/>
          </a:p>
          <a:p>
            <a:r>
              <a:rPr lang="zh-CN" altLang="en-US" sz="1400"/>
              <a:t>System time   	: 0.000039017 seconds slow of NTP time #系统时间与NTP时间差</a:t>
            </a:r>
            <a:endParaRPr lang="zh-CN" altLang="en-US" sz="1400"/>
          </a:p>
          <a:p>
            <a:r>
              <a:rPr lang="zh-CN" altLang="en-US" sz="1400"/>
              <a:t>Last offset     	: -0.000041500 seconds                 	#最后校正时的时差</a:t>
            </a:r>
            <a:endParaRPr lang="zh-CN" altLang="en-US" sz="1400"/>
          </a:p>
          <a:p>
            <a:r>
              <a:rPr lang="zh-CN" altLang="en-US" sz="1400"/>
              <a:t>RMS offset    	: 0.000579462 seconds                  	#长期偏移的平均值</a:t>
            </a:r>
            <a:endParaRPr lang="zh-CN" altLang="en-US" sz="1400"/>
          </a:p>
          <a:p>
            <a:r>
              <a:rPr lang="zh-CN" altLang="en-US" sz="1400"/>
              <a:t>Frequency     	: 8.058 ppm fast                        	#如果不纠正的时钟错误率</a:t>
            </a:r>
            <a:endParaRPr lang="zh-CN" altLang="en-US" sz="1400"/>
          </a:p>
          <a:p>
            <a:r>
              <a:rPr lang="zh-CN" altLang="en-US" sz="1400"/>
              <a:t>Residual freq   	: -0.007 ppm                          	#当前选择参考源的剩余率</a:t>
            </a:r>
            <a:endParaRPr lang="zh-CN" altLang="en-US" sz="1400"/>
          </a:p>
          <a:p>
            <a:r>
              <a:rPr lang="zh-CN" altLang="en-US" sz="1400"/>
              <a:t>Skew         	: 1.028 ppm                           	#频率偏离值</a:t>
            </a:r>
            <a:endParaRPr lang="zh-CN" altLang="en-US" sz="1400"/>
          </a:p>
          <a:p>
            <a:r>
              <a:rPr lang="zh-CN" altLang="en-US" sz="1400"/>
              <a:t>Root delay    	: 0.219461 seconds                     	#最终同步的第1层延迟总和</a:t>
            </a:r>
            <a:endParaRPr lang="zh-CN" altLang="en-US" sz="1400"/>
          </a:p>
          <a:p>
            <a:r>
              <a:rPr lang="zh-CN" altLang="en-US" sz="1400"/>
              <a:t>Root dispersion 	: 0.000668 seconds                     	#最终同步的第1层累积偏差</a:t>
            </a:r>
            <a:endParaRPr lang="zh-CN" altLang="en-US" sz="1400"/>
          </a:p>
          <a:p>
            <a:r>
              <a:rPr lang="zh-CN" altLang="en-US" sz="1400"/>
              <a:t>Update interval 	: 519.3 seconds                     	#最后两次时钟更新间隔</a:t>
            </a:r>
            <a:endParaRPr lang="zh-CN" altLang="en-US" sz="1400"/>
          </a:p>
          <a:p>
            <a:r>
              <a:rPr lang="zh-CN" altLang="en-US" sz="1400"/>
              <a:t>Leap status    	: Normal 	#跳跃状态：Normal/Insert second/Delete second/Not synchronized</a:t>
            </a:r>
            <a:endParaRPr lang="zh-CN" altLang="en-US" sz="1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13.3.5  配置测试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2．检查NTP时间源服务器状态</a:t>
            </a:r>
            <a:endParaRPr lang="zh-CN" altLang="en-US"/>
          </a:p>
          <a:p>
            <a:r>
              <a:rPr lang="zh-CN" altLang="en-US"/>
              <a:t># chronyc sourcestats 	</a:t>
            </a:r>
            <a:r>
              <a:rPr lang="zh-CN" altLang="en-US" sz="1800"/>
              <a:t>#输出为注释掉其他server或pool的情况</a:t>
            </a:r>
            <a:endParaRPr lang="zh-CN" altLang="en-US"/>
          </a:p>
          <a:p>
            <a:r>
              <a:rPr lang="zh-CN" altLang="en-US" sz="1600"/>
              <a:t>#服务器端输出为（命令为chronyc sourcestats）</a:t>
            </a:r>
            <a:endParaRPr lang="zh-CN" altLang="en-US" sz="1600"/>
          </a:p>
          <a:p>
            <a:r>
              <a:rPr lang="zh-CN" altLang="en-US" sz="1600"/>
              <a:t>210 Number of sources = 1</a:t>
            </a:r>
            <a:endParaRPr lang="zh-CN" altLang="en-US" sz="1600"/>
          </a:p>
          <a:p>
            <a:r>
              <a:rPr lang="zh-CN" altLang="en-US" sz="1600"/>
              <a:t>Name/IP Address         NP  NR  Span  Frequency  Freq Skew  Offset  Std Dev</a:t>
            </a:r>
            <a:endParaRPr lang="zh-CN" altLang="en-US" sz="1600"/>
          </a:p>
          <a:p>
            <a:r>
              <a:rPr lang="zh-CN" altLang="en-US" sz="1600"/>
              <a:t>=======================================================</a:t>
            </a:r>
            <a:endParaRPr lang="zh-CN" altLang="en-US" sz="1600"/>
          </a:p>
          <a:p>
            <a:r>
              <a:rPr lang="zh-CN" altLang="en-US" sz="1600"/>
              <a:t>time-b-b.nist.gov           3    3      4   -162.143       424214      -681us   1377us</a:t>
            </a:r>
            <a:endParaRPr lang="zh-CN" altLang="en-US" sz="1600"/>
          </a:p>
          <a:p>
            <a:r>
              <a:rPr lang="zh-CN" altLang="en-US" sz="1600"/>
              <a:t>客户端输出为（命令为chronyc -n sourcestats）</a:t>
            </a:r>
            <a:endParaRPr lang="zh-CN" altLang="en-US" sz="1600"/>
          </a:p>
          <a:p>
            <a:r>
              <a:rPr lang="zh-CN" altLang="en-US" sz="1600"/>
              <a:t>210 Number of sources = 1</a:t>
            </a:r>
            <a:endParaRPr lang="zh-CN" altLang="en-US" sz="1600"/>
          </a:p>
          <a:p>
            <a:r>
              <a:rPr lang="zh-CN" altLang="en-US" sz="1600"/>
              <a:t>Name/IP Address          NP  NR  Span  Frequency  Freq Skew  Offset  Std Dev</a:t>
            </a:r>
            <a:endParaRPr lang="zh-CN" altLang="en-US" sz="1600"/>
          </a:p>
          <a:p>
            <a:r>
              <a:rPr lang="zh-CN" altLang="en-US" sz="1600"/>
              <a:t>=======================================================</a:t>
            </a:r>
            <a:endParaRPr lang="zh-CN" altLang="en-US" sz="1600"/>
          </a:p>
          <a:p>
            <a:r>
              <a:rPr lang="zh-CN" altLang="en-US" sz="1600"/>
              <a:t>192.168.137.10            6     4   323    +73.754    168.539    +2589us   4811us</a:t>
            </a:r>
            <a:endParaRPr lang="zh-CN" altLang="en-US" sz="16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13.3.5  配置测试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3．检查时间源</a:t>
            </a:r>
            <a:endParaRPr lang="zh-CN" altLang="en-US"/>
          </a:p>
          <a:p>
            <a:r>
              <a:rPr lang="zh-CN" altLang="en-US"/>
              <a:t># chronyc sources	</a:t>
            </a:r>
            <a:r>
              <a:rPr lang="zh-CN" altLang="en-US" sz="2000"/>
              <a:t>#输出为注释掉其他server或pool的情况</a:t>
            </a:r>
            <a:endParaRPr lang="zh-CN" altLang="en-US"/>
          </a:p>
          <a:p>
            <a:r>
              <a:rPr lang="zh-CN" altLang="en-US" sz="1600"/>
              <a:t>#服务器端输出为（命令为chronyc sources）</a:t>
            </a:r>
            <a:endParaRPr lang="zh-CN" altLang="en-US" sz="1600"/>
          </a:p>
          <a:p>
            <a:r>
              <a:rPr lang="zh-CN" altLang="en-US" sz="1600"/>
              <a:t>210 Number of sources = 1</a:t>
            </a:r>
            <a:endParaRPr lang="zh-CN" altLang="en-US" sz="1600"/>
          </a:p>
          <a:p>
            <a:r>
              <a:rPr lang="zh-CN" altLang="en-US" sz="1600"/>
              <a:t>MS Name/IP address         Stratum Poll Reach LastRx Last sample               </a:t>
            </a:r>
            <a:endParaRPr lang="zh-CN" altLang="en-US" sz="1600"/>
          </a:p>
          <a:p>
            <a:r>
              <a:rPr lang="zh-CN" altLang="en-US" sz="1600"/>
              <a:t>================================================</a:t>
            </a:r>
            <a:r>
              <a:rPr lang="zh-CN" altLang="en-US" sz="1600">
                <a:sym typeface="+mn-ea"/>
              </a:rPr>
              <a:t>===</a:t>
            </a:r>
            <a:endParaRPr lang="zh-CN" altLang="en-US" sz="1600"/>
          </a:p>
          <a:p>
            <a:r>
              <a:rPr lang="zh-CN" altLang="en-US" sz="1600"/>
              <a:t>^* time-b-b.nist.gov             1   6    77    60    +63us[ -404us] +/-  109ms</a:t>
            </a:r>
            <a:endParaRPr lang="zh-CN" altLang="en-US" sz="1600"/>
          </a:p>
          <a:p>
            <a:r>
              <a:rPr lang="zh-CN" altLang="en-US" sz="1600"/>
              <a:t>客户端输出为（命令为chronyc -n sources）</a:t>
            </a:r>
            <a:endParaRPr lang="zh-CN" altLang="en-US" sz="1600"/>
          </a:p>
          <a:p>
            <a:r>
              <a:rPr lang="zh-CN" altLang="en-US" sz="1600"/>
              <a:t>210 Number of sources = 1</a:t>
            </a:r>
            <a:endParaRPr lang="zh-CN" altLang="en-US" sz="1600"/>
          </a:p>
          <a:p>
            <a:r>
              <a:rPr lang="zh-CN" altLang="en-US" sz="1600"/>
              <a:t>MS Name/IP address         Stratum Poll Reach LastRx Last sample               </a:t>
            </a:r>
            <a:endParaRPr lang="zh-CN" altLang="en-US" sz="1600"/>
          </a:p>
          <a:p>
            <a:r>
              <a:rPr lang="zh-CN" altLang="en-US" sz="1600"/>
              <a:t>==============================================</a:t>
            </a:r>
            <a:r>
              <a:rPr lang="zh-CN" altLang="en-US" sz="1600">
                <a:sym typeface="+mn-ea"/>
              </a:rPr>
              <a:t>====</a:t>
            </a:r>
            <a:endParaRPr lang="zh-CN" altLang="en-US" sz="1600"/>
          </a:p>
          <a:p>
            <a:r>
              <a:rPr lang="zh-CN" altLang="en-US" sz="1600"/>
              <a:t>^* 192.168.137.10              2   6   377    37  -3607us[ -974us] +/-  108ms</a:t>
            </a:r>
            <a:endParaRPr lang="zh-CN" altLang="en-US" sz="16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13.3.5  配置测试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4．手工调整系统时间</a:t>
            </a:r>
            <a:endParaRPr lang="zh-CN" altLang="en-US"/>
          </a:p>
          <a:p>
            <a:r>
              <a:rPr lang="zh-CN" altLang="en-US"/>
              <a:t>#chronyc</a:t>
            </a:r>
            <a:endParaRPr lang="zh-CN" altLang="en-US"/>
          </a:p>
          <a:p>
            <a:r>
              <a:rPr lang="zh-CN" altLang="en-US"/>
              <a:t>chrony&gt; password commandkey-password</a:t>
            </a:r>
            <a:endParaRPr lang="zh-CN" altLang="en-US"/>
          </a:p>
          <a:p>
            <a:r>
              <a:rPr lang="zh-CN" altLang="en-US"/>
              <a:t>200 OK</a:t>
            </a:r>
            <a:endParaRPr lang="zh-CN" altLang="en-US"/>
          </a:p>
          <a:p>
            <a:r>
              <a:rPr lang="zh-CN" altLang="en-US"/>
              <a:t>chrony&gt; makestep</a:t>
            </a:r>
            <a:endParaRPr lang="zh-CN" altLang="en-US"/>
          </a:p>
          <a:p>
            <a:r>
              <a:rPr lang="zh-CN" altLang="en-US"/>
              <a:t>chrony&gt;quit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13.1.1  NTP简介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22425"/>
            <a:ext cx="7772400" cy="4114800"/>
          </a:xfrm>
        </p:spPr>
        <p:txBody>
          <a:bodyPr/>
          <a:p>
            <a:r>
              <a:rPr lang="zh-CN" altLang="en-US">
                <a:sym typeface="+mn-ea"/>
              </a:rPr>
              <a:t>计算机主机一般同多个时间服务器连接，利用统计学的算法过滤来自不同服务器的时间，以选择最佳的路径和来源来校正时间。即使主机在长时间无法与某一时间服务器相联系的情况下，NTP服务仍可有效运行。</a:t>
            </a:r>
            <a:endParaRPr lang="zh-CN" altLang="en-US"/>
          </a:p>
          <a:p>
            <a:r>
              <a:rPr lang="zh-CN" altLang="en-US">
                <a:sym typeface="+mn-ea"/>
              </a:rPr>
              <a:t>为防止对时间服务器的恶意破坏，NTP使用了识别（Authentication） 机制。</a:t>
            </a:r>
            <a:endParaRPr lang="zh-CN" altLang="en-US"/>
          </a:p>
          <a:p>
            <a:r>
              <a:rPr lang="zh-CN" altLang="en-US">
                <a:sym typeface="+mn-ea"/>
              </a:rPr>
              <a:t>在通常情况下，NTP客户端发出时间请求，与时间服务器交换时间。交换的结果是，从服务器得到标准时间，且客户端能计算出时间的延迟，并基于此两者调整本地系统时间。冗余服务器和不同的网络路径可用于保证可靠性的精确度。除了客户端/服务器同步以外，NTP还支持同等计算机的广播同步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13.3.6  其他说明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ntpdate仍然可以与chrony配置的NTP服务器同步时间；ntp服务可以与chrony服务器兼容，即在同一网络内，既可以ntp作为服务器，也可以chrony作为客户端，反之亦然。</a:t>
            </a:r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13.4  无NTP服务的NTP客户端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在配置有NTP服务的系统中，可以从网络时间服务器自动同步系统时间。软件包ntpdate，其中包含有同名命令ntpdate，使用它可在不安装和配置NTP服务器的系统中实现从NTP服务器同步系统时间。</a:t>
            </a:r>
            <a:endParaRPr lang="zh-CN" altLang="en-US" sz="2000"/>
          </a:p>
          <a:p>
            <a:r>
              <a:rPr lang="zh-CN" altLang="en-US" sz="2000"/>
              <a:t>ntpdate用于时间同步的简单用法为：</a:t>
            </a:r>
            <a:endParaRPr lang="zh-CN" altLang="en-US" sz="2000"/>
          </a:p>
          <a:p>
            <a:pPr lvl="1"/>
            <a:r>
              <a:rPr lang="zh-CN" altLang="en-US" sz="2000"/>
              <a:t>ntpdate NTP_server</a:t>
            </a:r>
            <a:endParaRPr lang="zh-CN" altLang="en-US" sz="2000"/>
          </a:p>
          <a:p>
            <a:r>
              <a:rPr lang="zh-CN" altLang="en-US" sz="2000"/>
              <a:t>比如，从time.nist.gov和192.168.137.10同步时间的命令分别如下：</a:t>
            </a:r>
            <a:endParaRPr lang="zh-CN" altLang="en-US" sz="2000"/>
          </a:p>
          <a:p>
            <a:pPr lvl="1"/>
            <a:r>
              <a:rPr lang="zh-CN" altLang="en-US" sz="2000"/>
              <a:t># ntpdate time.nist.gov 	#从time.nist.gov同步系统时间</a:t>
            </a:r>
            <a:endParaRPr lang="zh-CN" altLang="en-US" sz="2000"/>
          </a:p>
          <a:p>
            <a:pPr lvl="1"/>
            <a:r>
              <a:rPr lang="zh-CN" altLang="en-US" sz="2000"/>
              <a:t># ntpdate 192.168.137.10 	#192.168.137.10同步系统时间</a:t>
            </a:r>
            <a:endParaRPr lang="zh-CN" altLang="en-US" sz="2000"/>
          </a:p>
          <a:p>
            <a:r>
              <a:rPr lang="zh-CN" altLang="en-US" sz="2000"/>
              <a:t>需要提醒的是，当刚开始使用时可能会出现“… no server suitable for synchronization found”的提示。</a:t>
            </a:r>
            <a:endParaRPr lang="zh-CN" altLang="en-US" sz="2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13.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  无NTP服务的NTP客户端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经过同步之后，可以使用date命令来查询时间，但这个系统时间，并不是硬件时间，在下次启动时，可能会恢复为硬件时间。</a:t>
            </a:r>
            <a:endParaRPr lang="zh-CN" altLang="en-US"/>
          </a:p>
          <a:p>
            <a:r>
              <a:rPr lang="zh-CN" altLang="en-US"/>
              <a:t>若要更改系统硬件时间，可以使用hwclock -w命令，将系统时间同步到硬件时钟，方法是：</a:t>
            </a:r>
            <a:endParaRPr lang="zh-CN" altLang="en-US"/>
          </a:p>
          <a:p>
            <a:r>
              <a:rPr lang="zh-CN" altLang="en-US"/>
              <a:t># hwclock -w 		#将系统时间同步到硬件时钟</a:t>
            </a: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13.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  无NTP服务的NTP客户端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如果要在不安装和配置NTP服务的情况下保持系统和硬件时钟的正确性，可使用cron机制周期性地校准时间。</a:t>
            </a:r>
            <a:endParaRPr lang="zh-CN" altLang="en-US" sz="2000"/>
          </a:p>
          <a:p>
            <a:r>
              <a:rPr lang="zh-CN" altLang="en-US" sz="2000"/>
              <a:t>比如，若让系统在每天的5:30从NTP服务器192.168.137.10进行时间校准，并同时更新硬件时间，可以root用户身份运行crontab -e命令，向crontab文件增加如下一行内容：</a:t>
            </a:r>
            <a:endParaRPr lang="zh-CN" altLang="en-US" sz="2000"/>
          </a:p>
          <a:p>
            <a:r>
              <a:rPr lang="zh-CN" altLang="en-US" sz="2000"/>
              <a:t>30 5 * * * /usr/sbin/ntpdate 192.168.137.10 &amp;&amp;/sbin/hwclock -w </a:t>
            </a:r>
            <a:endParaRPr lang="zh-CN" altLang="en-US" sz="2000"/>
          </a:p>
          <a:p>
            <a:r>
              <a:rPr lang="zh-CN" altLang="en-US" sz="2000"/>
              <a:t>或直接在/etc/crontab中添加一行如下内容：</a:t>
            </a:r>
            <a:endParaRPr lang="zh-CN" altLang="en-US" sz="2000"/>
          </a:p>
          <a:p>
            <a:r>
              <a:rPr lang="zh-CN" altLang="en-US" sz="2000"/>
              <a:t>30 5 * * * root /usr/sbin/ntpdate 192.168.137.10 &amp;&amp; /sbin/hwclock -w </a:t>
            </a:r>
            <a:endParaRPr lang="zh-CN" altLang="en-US" sz="2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习题 13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1．简述什么是NTP。如何使用NTP协议同步网络时间？</a:t>
            </a:r>
            <a:endParaRPr lang="zh-CN" altLang="en-US"/>
          </a:p>
          <a:p>
            <a:r>
              <a:rPr lang="zh-CN" altLang="en-US"/>
              <a:t>2．有几种办法或工具可以实现系统的时间管理，试说明如何使用这些工具管理系统时间。</a:t>
            </a:r>
            <a:endParaRPr lang="zh-CN" altLang="en-US"/>
          </a:p>
          <a:p>
            <a:r>
              <a:rPr lang="zh-CN" altLang="en-US"/>
              <a:t>3．简述ntp与chrony在同一网络内能否协同工作。</a:t>
            </a:r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 13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（1）在自己的局域网内，配置ntp服务器或客户端，实现网内系统的时间同步。</a:t>
            </a:r>
            <a:endParaRPr lang="zh-CN" altLang="en-US"/>
          </a:p>
          <a:p>
            <a:r>
              <a:rPr lang="zh-CN" altLang="en-US"/>
              <a:t>（2）在自己的局域网内，配置chrony服务器或客户端，实现网内系统的时间同步。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13.1.2  NTP的工作模式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94180"/>
            <a:ext cx="7772400" cy="4114800"/>
          </a:xfrm>
        </p:spPr>
        <p:txBody>
          <a:bodyPr/>
          <a:p>
            <a:r>
              <a:rPr lang="zh-CN" altLang="en-US"/>
              <a:t>主动/被动对称模式：一对一的连接，双方均可同步对方或被对方同步，先发出申请建立连接的一方工作在主动模式下，另一方工作在被动模式下。此方式适用于配置冗余的时间服务器，可以提供更高的精确度给主机。</a:t>
            </a:r>
            <a:endParaRPr lang="zh-CN" altLang="en-US"/>
          </a:p>
          <a:p>
            <a:r>
              <a:rPr lang="zh-CN" altLang="en-US"/>
              <a:t>客户/服务器模式：与主/被动模式基本相同。唯一区别在于，客户方可被服务器同步，但服务器不能被客户同步。</a:t>
            </a:r>
            <a:endParaRPr lang="zh-CN" altLang="en-US"/>
          </a:p>
          <a:p>
            <a:r>
              <a:rPr lang="zh-CN" altLang="en-US">
                <a:sym typeface="+mn-ea"/>
              </a:rPr>
              <a:t>广播/组播模式：一对多的连接，服务器不论客户工作在何种模式下，主动发出时间信息，客户由此信息调整自己的时间。但此方式的精确度不高（仅秒级），对时间精确度要求不是很高的情况下可以采用。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13.1.2  NTP的工作模式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p>
            <a:r>
              <a:rPr lang="zh-CN" altLang="en-US">
                <a:sym typeface="+mn-ea"/>
              </a:rPr>
              <a:t>每一个时间包内包含最近一次事件的时间信息、包括上次事件的发送与接收时间、传递现在事件的当地时间及此包的接收时间。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收到上述包后即可计算出时间的偏差量与传递信息的时间延迟。时间服务器利用过滤算法及先前八个校时资料计算出时间参考值，判断后续校时包的精确性。仅从一个时间服务器获得校时信息，不能校正通信过程所造成的时间偏差，若同时与多个时间服务器相关联，就可利用过滤算法从中找出相对较可靠的时间源，然后采用它来校正时间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13.1.3  NTP服务器选择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在Linux系统中，可用于NTP服务的软件包有ntp，chrony和linuxptp等。</a:t>
            </a:r>
            <a:endParaRPr lang="zh-CN" altLang="en-US"/>
          </a:p>
          <a:p>
            <a:r>
              <a:rPr lang="zh-CN" altLang="en-US"/>
              <a:t>现在有很多时间服务器可以使用，比如本书所用的系统，都提供自己的时间服务器，可在安装软件包之后查看配置文件的内容而得到。</a:t>
            </a:r>
            <a:endParaRPr lang="zh-CN" altLang="en-US"/>
          </a:p>
          <a:p>
            <a:r>
              <a:rPr lang="zh-CN" altLang="en-US"/>
              <a:t>国内常用的NTP服务器有time.buptnet.edu.cn、s1a.time.edu.cn、s2b.time.edu.cn和time.jmu.edu.cn等。在Windows系统中提供的有time.nist.gov和time.windows.com等。用户也可以建立自己的时间服务器。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46958ff7-0085-4038-b565-b36b3badc904}"/>
</p:tagLst>
</file>

<file path=ppt/tags/tag2.xml><?xml version="1.0" encoding="utf-8"?>
<p:tagLst xmlns:p="http://schemas.openxmlformats.org/presentationml/2006/main">
  <p:tag name="KSO_WM_UNIT_TABLE_BEAUTIFY" val="smartTable{fee7af92-f912-4401-9531-943b3f6d8f57}"/>
</p:tagLst>
</file>

<file path=ppt/tags/tag3.xml><?xml version="1.0" encoding="utf-8"?>
<p:tagLst xmlns:p="http://schemas.openxmlformats.org/presentationml/2006/main">
  <p:tag name="KSO_WM_UNIT_TABLE_BEAUTIFY" val="smartTable{81e7ed22-535c-47c0-b649-d59ce5f21e08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16400</Words>
  <Application>WPS 演示</Application>
  <PresentationFormat/>
  <Paragraphs>588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2" baseType="lpstr">
      <vt:lpstr>Arial</vt:lpstr>
      <vt:lpstr>宋体</vt:lpstr>
      <vt:lpstr>Wingdings</vt:lpstr>
      <vt:lpstr>Times New Roman</vt:lpstr>
      <vt:lpstr>微软雅黑</vt:lpstr>
      <vt:lpstr>Arial Unicode MS</vt:lpstr>
      <vt:lpstr>默认设计模板</vt:lpstr>
      <vt:lpstr>第13章  网络时间服务NTP</vt:lpstr>
      <vt:lpstr>本章内容</vt:lpstr>
      <vt:lpstr>13.1  NTP协议</vt:lpstr>
      <vt:lpstr>13.1.1  NTP简介</vt:lpstr>
      <vt:lpstr> 13.1.1  NTP简介 </vt:lpstr>
      <vt:lpstr>13.1.1  NTP简介</vt:lpstr>
      <vt:lpstr>13.1.2  NTP的工作模式</vt:lpstr>
      <vt:lpstr> 13.1.2  NTP的工作模式 </vt:lpstr>
      <vt:lpstr>13.1.3  NTP服务器选择</vt:lpstr>
      <vt:lpstr>13.2  通过ntp配置NTP</vt:lpstr>
      <vt:lpstr>13.2.1  软件包的安装</vt:lpstr>
      <vt:lpstr>13.2.2  服务管理</vt:lpstr>
      <vt:lpstr>13.2.3  配置文件及配置</vt:lpstr>
      <vt:lpstr>PowerPoint 演示文稿</vt:lpstr>
      <vt:lpstr> 13.2.3  配置文件及配置 </vt:lpstr>
      <vt:lpstr> 13.2.3  配置文件及配置 </vt:lpstr>
      <vt:lpstr> 13.2.3  配置文件及配置 </vt:lpstr>
      <vt:lpstr> 13.2.3  配置文件及配置 </vt:lpstr>
      <vt:lpstr> 13.2.3  配置文件及配置 </vt:lpstr>
      <vt:lpstr> 13.2.3  配置文件及配置 </vt:lpstr>
      <vt:lpstr> 13.2.3  配置文件及配置 </vt:lpstr>
      <vt:lpstr>13.2.4  文件/etc/sysconfig/ntpd和/etc/default/ntp</vt:lpstr>
      <vt:lpstr>13.2.5  防火墙设置</vt:lpstr>
      <vt:lpstr>13.2.6  配置文件实例</vt:lpstr>
      <vt:lpstr> 13.2.6  配置文件实例 </vt:lpstr>
      <vt:lpstr> 13.2.6  配置文件实例 </vt:lpstr>
      <vt:lpstr> 13.2.6  配置文件实例 </vt:lpstr>
      <vt:lpstr> 13.2.6  配置文件实例 </vt:lpstr>
      <vt:lpstr> 13.2.6  配置文件实例 </vt:lpstr>
      <vt:lpstr>配置完成后，重启NTP服务器</vt:lpstr>
      <vt:lpstr> 13.2.6  配置文件实例 </vt:lpstr>
      <vt:lpstr>13.2.7  配置测试</vt:lpstr>
      <vt:lpstr>13.2.7  配置测试</vt:lpstr>
      <vt:lpstr>13.2.7  配置测试</vt:lpstr>
      <vt:lpstr>13.2.7  配置测试</vt:lpstr>
      <vt:lpstr>13.2.7  配置测试</vt:lpstr>
      <vt:lpstr>13.2.7  配置测试</vt:lpstr>
      <vt:lpstr>13.2.7  配置测试</vt:lpstr>
      <vt:lpstr>13.2.7  配置测试</vt:lpstr>
      <vt:lpstr>13.2.7  配置测试</vt:lpstr>
      <vt:lpstr>13.2.7  配置测试</vt:lpstr>
      <vt:lpstr>13.3  通过chrony配置NTP</vt:lpstr>
      <vt:lpstr>13.3  通过chrony配置NTP</vt:lpstr>
      <vt:lpstr>13.3.1  chrony软件包的安装</vt:lpstr>
      <vt:lpstr>13.3.2  服务管理</vt:lpstr>
      <vt:lpstr>13.3.3  配置文件chrony.conf及默认配置 </vt:lpstr>
      <vt:lpstr>PowerPoint 演示文稿</vt:lpstr>
      <vt:lpstr> 13.3.3  配置文件chrony.conf及默认配置  </vt:lpstr>
      <vt:lpstr>13.3.4  配置实例</vt:lpstr>
      <vt:lpstr>13.3.4  配置实例</vt:lpstr>
      <vt:lpstr>13.3.4  配置实例</vt:lpstr>
      <vt:lpstr>13.3.4  配置实例</vt:lpstr>
      <vt:lpstr>13.3.4  配置实例</vt:lpstr>
      <vt:lpstr>配置完成后，重启服务</vt:lpstr>
      <vt:lpstr>13.3.5  配置测试</vt:lpstr>
      <vt:lpstr> 13.3.5  配置测试 </vt:lpstr>
      <vt:lpstr> 13.3.5  配置测试 </vt:lpstr>
      <vt:lpstr> 13.3.5  配置测试 </vt:lpstr>
      <vt:lpstr> 13.3.5  配置测试 </vt:lpstr>
      <vt:lpstr>13.3.6  其他说明</vt:lpstr>
      <vt:lpstr>13.4  无NTP服务的NTP客户端</vt:lpstr>
      <vt:lpstr> 13.4  无NTP服务的NTP客户端 </vt:lpstr>
      <vt:lpstr>13.4  无NTP服务的NTP客户端</vt:lpstr>
      <vt:lpstr>习题 13</vt:lpstr>
      <vt:lpstr>实验 13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第13章  网络时间服务NTP</dc:title>
  <dc:creator>HUAWEI RIO-AL00</dc:creator>
  <cp:lastModifiedBy>Administrator</cp:lastModifiedBy>
  <cp:revision>82</cp:revision>
  <dcterms:created xsi:type="dcterms:W3CDTF">2018-02-23T08:31:00Z</dcterms:created>
  <dcterms:modified xsi:type="dcterms:W3CDTF">2020-11-19T01:39:57Z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