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60"/>
  </p:handoutMasterIdLst>
  <p:sldIdLst>
    <p:sldId id="1010" r:id="rId3"/>
    <p:sldId id="1157" r:id="rId4"/>
    <p:sldId id="1482" r:id="rId5"/>
    <p:sldId id="1483" r:id="rId6"/>
    <p:sldId id="1484" r:id="rId7"/>
    <p:sldId id="1485" r:id="rId8"/>
    <p:sldId id="1486" r:id="rId9"/>
    <p:sldId id="1487" r:id="rId10"/>
    <p:sldId id="1489" r:id="rId11"/>
    <p:sldId id="1488" r:id="rId12"/>
    <p:sldId id="1490" r:id="rId13"/>
    <p:sldId id="1491" r:id="rId14"/>
    <p:sldId id="1492" r:id="rId15"/>
    <p:sldId id="1493" r:id="rId16"/>
    <p:sldId id="1494" r:id="rId17"/>
    <p:sldId id="1495" r:id="rId18"/>
    <p:sldId id="1497" r:id="rId19"/>
    <p:sldId id="1498" r:id="rId20"/>
    <p:sldId id="1499" r:id="rId21"/>
    <p:sldId id="1500" r:id="rId22"/>
    <p:sldId id="1501" r:id="rId23"/>
    <p:sldId id="1502" r:id="rId24"/>
    <p:sldId id="1503" r:id="rId25"/>
    <p:sldId id="1504" r:id="rId26"/>
    <p:sldId id="1505" r:id="rId27"/>
    <p:sldId id="1506" r:id="rId28"/>
    <p:sldId id="1507" r:id="rId29"/>
    <p:sldId id="1508" r:id="rId30"/>
    <p:sldId id="1509" r:id="rId31"/>
    <p:sldId id="1510" r:id="rId32"/>
    <p:sldId id="1511" r:id="rId33"/>
    <p:sldId id="1512" r:id="rId34"/>
    <p:sldId id="1513" r:id="rId35"/>
    <p:sldId id="1514" r:id="rId36"/>
    <p:sldId id="1515" r:id="rId37"/>
    <p:sldId id="1516" r:id="rId38"/>
    <p:sldId id="1517" r:id="rId39"/>
    <p:sldId id="1518" r:id="rId40"/>
    <p:sldId id="1519" r:id="rId41"/>
    <p:sldId id="1520" r:id="rId42"/>
    <p:sldId id="1521" r:id="rId43"/>
    <p:sldId id="1522" r:id="rId44"/>
    <p:sldId id="1523" r:id="rId45"/>
    <p:sldId id="1524" r:id="rId46"/>
    <p:sldId id="1525" r:id="rId47"/>
    <p:sldId id="1526" r:id="rId48"/>
    <p:sldId id="1527" r:id="rId49"/>
    <p:sldId id="1528" r:id="rId50"/>
    <p:sldId id="1529" r:id="rId51"/>
    <p:sldId id="1530" r:id="rId52"/>
    <p:sldId id="1531" r:id="rId53"/>
    <p:sldId id="1532" r:id="rId54"/>
    <p:sldId id="1533" r:id="rId55"/>
    <p:sldId id="1534" r:id="rId56"/>
    <p:sldId id="1536" r:id="rId57"/>
    <p:sldId id="1537"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1314" y="90"/>
      </p:cViewPr>
      <p:guideLst>
        <p:guide orient="horz" pos="2160"/>
        <p:guide pos="3043"/>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87BEC-E515-4728-9D9B-A9C5492BAE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C1D23-3514-43C8-BFFF-1B15156275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8153077" cy="1152129"/>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844824"/>
            <a:ext cx="8127504" cy="43924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矩形 5"/>
          <p:cNvSpPr/>
          <p:nvPr userDrawn="1"/>
        </p:nvSpPr>
        <p:spPr>
          <a:xfrm>
            <a:off x="5868144" y="6093296"/>
            <a:ext cx="2952328" cy="7647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5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10254" name="Picture 14" descr="LOGO"/>
          <p:cNvPicPr>
            <a:picLocks noChangeAspect="1" noChangeArrowheads="1" noCrop="1"/>
          </p:cNvPicPr>
          <p:nvPr userDrawn="1"/>
        </p:nvPicPr>
        <p:blipFill>
          <a:blip r:embed="rId12"/>
          <a:srcRect/>
          <a:stretch>
            <a:fillRect/>
          </a:stretch>
        </p:blipFill>
        <p:spPr bwMode="auto">
          <a:xfrm>
            <a:off x="6342063" y="6159500"/>
            <a:ext cx="1003300" cy="754063"/>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long2"/>
          <p:cNvPicPr>
            <a:picLocks noChangeAspect="1" noChangeArrowheads="1" noCrop="1"/>
          </p:cNvPicPr>
          <p:nvPr userDrawn="1"/>
        </p:nvPicPr>
        <p:blipFill>
          <a:blip r:embed="rId13"/>
          <a:srcRect/>
          <a:stretch>
            <a:fillRect/>
          </a:stretch>
        </p:blipFill>
        <p:spPr bwMode="auto">
          <a:xfrm>
            <a:off x="5891213" y="6165850"/>
            <a:ext cx="2857500" cy="571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sym typeface="+mn-ea"/>
              </a:rPr>
              <a:t>第15章  Web服务器Nginx</a:t>
            </a:r>
            <a:endParaRPr lang="zh-CN" altLang="zh-CN" sz="3600" dirty="0">
              <a:sym typeface="+mn-ea"/>
            </a:endParaRPr>
          </a:p>
        </p:txBody>
      </p:sp>
      <p:sp>
        <p:nvSpPr>
          <p:cNvPr id="3" name="内容占位符 2"/>
          <p:cNvSpPr>
            <a:spLocks noGrp="1"/>
          </p:cNvSpPr>
          <p:nvPr>
            <p:ph idx="1"/>
          </p:nvPr>
        </p:nvSpPr>
        <p:spPr/>
        <p:txBody>
          <a:bodyPr/>
          <a:lstStyle/>
          <a:p>
            <a:r>
              <a:rPr altLang="zh-CN" sz="2800" dirty="0" smtClean="0">
                <a:sym typeface="+mn-ea"/>
              </a:rPr>
              <a:t>Linux提供有apache和nginx两个优秀的WEB服务器</a:t>
            </a:r>
            <a:r>
              <a:rPr lang="zh-CN" altLang="zh-CN" sz="2800" dirty="0" smtClean="0">
                <a:sym typeface="+mn-ea"/>
              </a:rPr>
              <a:t>。</a:t>
            </a:r>
            <a:endParaRPr lang="zh-CN" altLang="zh-CN" sz="2800" dirty="0" smtClean="0">
              <a:sym typeface="+mn-ea"/>
            </a:endParaRPr>
          </a:p>
          <a:p>
            <a:r>
              <a:rPr altLang="zh-CN" sz="2800" dirty="0" smtClean="0">
                <a:sym typeface="+mn-ea"/>
              </a:rPr>
              <a:t>据Web服务器调查公司Netcraft 2020年1月份发布的调查报告显示，不论是市场占有率和活跃度方面两者均都名列前茅，出于篇幅所限，这里只简单介绍nginx服务器。</a:t>
            </a:r>
            <a:endParaRPr altLang="zh-CN" sz="2800" dirty="0" smtClean="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15.2.3  Nginx命令及简单管理介绍</a:t>
            </a:r>
            <a:endParaRPr lang="zh-CN" altLang="en-US" sz="4000"/>
          </a:p>
        </p:txBody>
      </p:sp>
      <p:sp>
        <p:nvSpPr>
          <p:cNvPr id="3" name="内容占位符 2"/>
          <p:cNvSpPr>
            <a:spLocks noGrp="1"/>
          </p:cNvSpPr>
          <p:nvPr>
            <p:ph idx="1"/>
          </p:nvPr>
        </p:nvSpPr>
        <p:spPr/>
        <p:txBody>
          <a:bodyPr/>
          <a:p>
            <a:r>
              <a:rPr lang="zh-CN" altLang="en-US" sz="2400"/>
              <a:t>通过-s signal可以指定信号对nginx服务器主程序进行控制，其中stop、quit、reopen和reload分别表示立即停止、“正常”终止、重新打开日志和重新加载配置文件。示例如下：</a:t>
            </a:r>
            <a:endParaRPr lang="zh-CN" altLang="en-US" sz="2400"/>
          </a:p>
          <a:p>
            <a:pPr lvl="1"/>
            <a:r>
              <a:rPr lang="zh-CN" altLang="en-US" sz="2100"/>
              <a:t>   # nginx -t 	# 检查配置文件的正确性</a:t>
            </a:r>
            <a:endParaRPr lang="zh-CN" altLang="en-US" sz="2100"/>
          </a:p>
          <a:p>
            <a:pPr lvl="1"/>
            <a:r>
              <a:rPr lang="zh-CN" altLang="en-US" sz="2100"/>
              <a:t>   # nginx -T 	# 检查配置文件的正确性，并输出配置内容</a:t>
            </a:r>
            <a:endParaRPr lang="zh-CN" altLang="en-US" sz="2100"/>
          </a:p>
          <a:p>
            <a:pPr lvl="1"/>
            <a:r>
              <a:rPr lang="zh-CN" altLang="en-US" sz="2100"/>
              <a:t>   # nginx -s reload 	# 重新加载配置</a:t>
            </a:r>
            <a:endParaRPr lang="zh-CN" altLang="en-US" sz="2100"/>
          </a:p>
          <a:p>
            <a:pPr lvl="1"/>
            <a:r>
              <a:rPr lang="zh-CN" altLang="en-US" sz="2100"/>
              <a:t>   # nginx -s stop 	# 停止nginx服务</a:t>
            </a:r>
            <a:endParaRPr lang="zh-CN" altLang="en-US" sz="2100"/>
          </a:p>
          <a:p>
            <a:pPr lvl="1"/>
            <a:endParaRPr lang="zh-CN" altLang="en-US"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15.3  nginx的配置文件和配置指令</a:t>
            </a:r>
            <a:endParaRPr lang="zh-CN" altLang="en-US" sz="4000"/>
          </a:p>
        </p:txBody>
      </p:sp>
      <p:sp>
        <p:nvSpPr>
          <p:cNvPr id="3" name="内容占位符 2"/>
          <p:cNvSpPr>
            <a:spLocks noGrp="1"/>
          </p:cNvSpPr>
          <p:nvPr>
            <p:ph idx="1"/>
          </p:nvPr>
        </p:nvSpPr>
        <p:spPr/>
        <p:txBody>
          <a:bodyPr/>
          <a:p>
            <a:r>
              <a:rPr lang="zh-CN" altLang="en-US"/>
              <a:t>Nginx服务的默认配置目录为/etc/nginx/，主配置文件为nginx.conf。</a:t>
            </a:r>
            <a:endParaRPr lang="zh-CN" altLang="en-US"/>
          </a:p>
          <a:p>
            <a:r>
              <a:rPr lang="zh-CN" altLang="en-US"/>
              <a:t>主配置文件被拆分成了多个子文件，甚至可以存放到不同目录中，然后通过include将它们整合到主配置文件中。</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15.3.1  Nginx配置目录</a:t>
            </a:r>
            <a:endParaRPr lang="zh-CN" altLang="en-US"/>
          </a:p>
        </p:txBody>
      </p:sp>
      <p:sp>
        <p:nvSpPr>
          <p:cNvPr id="3" name="内容占位符 2"/>
          <p:cNvSpPr>
            <a:spLocks noGrp="1"/>
          </p:cNvSpPr>
          <p:nvPr>
            <p:ph idx="1"/>
          </p:nvPr>
        </p:nvSpPr>
        <p:spPr/>
        <p:txBody>
          <a:bodyPr/>
          <a:p>
            <a:endParaRPr lang="zh-CN" altLang="en-US"/>
          </a:p>
        </p:txBody>
      </p:sp>
      <p:graphicFrame>
        <p:nvGraphicFramePr>
          <p:cNvPr id="7" name="表格 6"/>
          <p:cNvGraphicFramePr/>
          <p:nvPr>
            <p:custDataLst>
              <p:tags r:id="rId1"/>
            </p:custDataLst>
          </p:nvPr>
        </p:nvGraphicFramePr>
        <p:xfrm>
          <a:off x="362585" y="1844675"/>
          <a:ext cx="8128000" cy="4392930"/>
        </p:xfrm>
        <a:graphic>
          <a:graphicData uri="http://schemas.openxmlformats.org/drawingml/2006/table">
            <a:tbl>
              <a:tblPr firstRow="1" bandRow="1">
                <a:tableStyleId>{5940675A-B579-460E-94D1-54222C63F5DA}</a:tableStyleId>
              </a:tblPr>
              <a:tblGrid>
                <a:gridCol w="1226185"/>
                <a:gridCol w="1484630"/>
                <a:gridCol w="5417185"/>
              </a:tblGrid>
              <a:tr h="399415">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红帽</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Ubuntu</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意义及作用</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8195">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nginx.conf</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nginx.conf</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主配置文件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8830">
                <a:tc>
                  <a:txBody>
                    <a:bodyPr/>
                    <a:p>
                      <a:pPr indent="0" fontAlgn="auto">
                        <a:buNone/>
                      </a:pPr>
                      <a:r>
                        <a:rPr lang="en-US" sz="1600" b="0">
                          <a:latin typeface="Times New Roman" panose="02020603050405020304" pitchFamily="18" charset="0"/>
                          <a:cs typeface="Times New Roman" panose="02020603050405020304" pitchFamily="18" charset="0"/>
                        </a:rPr>
                        <a:t>conf.d</a:t>
                      </a: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conf.d</a:t>
                      </a: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其中的</a:t>
                      </a:r>
                      <a:r>
                        <a:rPr lang="en-US" sz="1600" b="0">
                          <a:latin typeface="Times New Roman" panose="02020603050405020304" pitchFamily="18" charset="0"/>
                          <a:cs typeface="Times New Roman" panose="02020603050405020304" pitchFamily="18" charset="0"/>
                        </a:rPr>
                        <a:t>*.conf</a:t>
                      </a:r>
                      <a:r>
                        <a:rPr lang="en-US" sz="1600" b="0">
                          <a:latin typeface="宋体" panose="02010600030101010101" pitchFamily="2" charset="-122"/>
                          <a:ea typeface="宋体" panose="02010600030101010101" pitchFamily="2" charset="-122"/>
                          <a:cs typeface="宋体" panose="02010600030101010101" pitchFamily="2" charset="-122"/>
                        </a:rPr>
                        <a:t>将被包含进nginx.conf在红帽系统中，php-fpm安装后php-fpm.conf在这里</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9465">
                <a:tc>
                  <a:txBody>
                    <a:bodyPr/>
                    <a:p>
                      <a:pPr indent="0" fontAlgn="auto">
                        <a:buNone/>
                      </a:pPr>
                      <a:r>
                        <a:rPr lang="en-US" sz="1600" b="0">
                          <a:latin typeface="Times New Roman" panose="02020603050405020304" pitchFamily="18" charset="0"/>
                          <a:cs typeface="Times New Roman" panose="02020603050405020304" pitchFamily="18" charset="0"/>
                        </a:rPr>
                        <a:t>default.d</a:t>
                      </a: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其中的</a:t>
                      </a:r>
                      <a:r>
                        <a:rPr lang="en-US" sz="1600" b="0">
                          <a:latin typeface="Times New Roman" panose="02020603050405020304" pitchFamily="18" charset="0"/>
                          <a:cs typeface="Times New Roman" panose="02020603050405020304" pitchFamily="18" charset="0"/>
                        </a:rPr>
                        <a:t>*.conf</a:t>
                      </a:r>
                      <a:r>
                        <a:rPr lang="en-US" sz="1600" b="0">
                          <a:latin typeface="宋体" panose="02010600030101010101" pitchFamily="2" charset="-122"/>
                          <a:ea typeface="宋体" panose="02010600030101010101" pitchFamily="2" charset="-122"/>
                          <a:cs typeface="宋体" panose="02010600030101010101" pitchFamily="2" charset="-122"/>
                        </a:rPr>
                        <a:t>将被包含进nginx.conf在红帽系统中，php-fpm安装后php.conf在这里</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7560">
                <a:tc>
                  <a:txBody>
                    <a:bodyPr/>
                    <a:p>
                      <a:pPr indent="0" fontAlgn="auto">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sites-available/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可用站点配置文件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9465">
                <a:tc>
                  <a:txBody>
                    <a:bodyPr/>
                    <a:p>
                      <a:pPr indent="0" fontAlgn="auto">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sites-enabled</a:t>
                      </a: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启用站点配置文件。通常，此中的文件是</a:t>
                      </a:r>
                      <a:r>
                        <a:rPr lang="en-US" sz="1600" b="0">
                          <a:latin typeface="Times New Roman" panose="02020603050405020304" pitchFamily="18" charset="0"/>
                          <a:cs typeface="Times New Roman" panose="02020603050405020304" pitchFamily="18" charset="0"/>
                        </a:rPr>
                        <a:t>sites-available/</a:t>
                      </a:r>
                      <a:r>
                        <a:rPr lang="en-US" sz="1600" b="0">
                          <a:latin typeface="宋体" panose="02010600030101010101" pitchFamily="2" charset="-122"/>
                          <a:ea typeface="宋体" panose="02010600030101010101" pitchFamily="2" charset="-122"/>
                          <a:cs typeface="宋体" panose="02010600030101010101" pitchFamily="2" charset="-122"/>
                        </a:rPr>
                        <a:t>的同名链接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约定</a:t>
            </a:r>
            <a:endParaRPr lang="zh-CN" altLang="en-US"/>
          </a:p>
        </p:txBody>
      </p:sp>
      <p:sp>
        <p:nvSpPr>
          <p:cNvPr id="3" name="内容占位符 2"/>
          <p:cNvSpPr>
            <a:spLocks noGrp="1"/>
          </p:cNvSpPr>
          <p:nvPr>
            <p:ph idx="1"/>
          </p:nvPr>
        </p:nvSpPr>
        <p:spPr>
          <a:xfrm>
            <a:off x="503555" y="1844675"/>
            <a:ext cx="8451215" cy="4392295"/>
          </a:xfrm>
        </p:spPr>
        <p:txBody>
          <a:bodyPr/>
          <a:p>
            <a:r>
              <a:rPr lang="zh-CN" altLang="en-US" sz="2400"/>
              <a:t>为了描述的方便，将新建站点文件存放在conf.d/内，且以*.conf形式命名，将站点的文档目录存放在/srv/www/html/中。</a:t>
            </a:r>
            <a:endParaRPr lang="zh-CN" altLang="en-US" sz="2400"/>
          </a:p>
          <a:p>
            <a:r>
              <a:rPr lang="zh-CN" altLang="en-US" sz="2400"/>
              <a:t>因此，要创建目录/srv/www/html/，并为其设置正确的主、组，对于启用SELinux的红帽系统，还要为其设置正确的SELinux类型标签。方法如下：</a:t>
            </a:r>
            <a:endParaRPr lang="zh-CN" altLang="en-US" sz="2400"/>
          </a:p>
          <a:p>
            <a:pPr lvl="1"/>
            <a:r>
              <a:rPr lang="zh-CN" altLang="en-US" sz="2100"/>
              <a:t> # mkdir -p /srv/www/html/ 		# 所有系统</a:t>
            </a:r>
            <a:endParaRPr lang="zh-CN" altLang="en-US" sz="2100"/>
          </a:p>
          <a:p>
            <a:pPr lvl="1"/>
            <a:r>
              <a:rPr lang="zh-CN" altLang="en-US" sz="2100"/>
              <a:t> # chown -R www-data:www-data /srv/www 	# Ubuntu</a:t>
            </a:r>
            <a:endParaRPr lang="zh-CN" altLang="en-US" sz="2100"/>
          </a:p>
          <a:p>
            <a:pPr lvl="1"/>
            <a:r>
              <a:rPr lang="zh-CN" altLang="en-US" sz="2100"/>
              <a:t> # chown -R nginx:nginx /srv/www 		# 红帽</a:t>
            </a:r>
            <a:endParaRPr lang="zh-CN" altLang="en-US" sz="2100"/>
          </a:p>
          <a:p>
            <a:pPr lvl="1"/>
            <a:r>
              <a:rPr lang="zh-CN" altLang="en-US" sz="2100"/>
              <a:t> # chcon -R -t httpd_sys_content_t /srv/www/ 	# 红帽 只读时</a:t>
            </a:r>
            <a:endParaRPr lang="zh-CN" altLang="en-US" sz="2100"/>
          </a:p>
          <a:p>
            <a:pPr lvl="1"/>
            <a:r>
              <a:rPr lang="zh-CN" altLang="en-US" sz="2100"/>
              <a:t># chcon -R -t httpd_sys_rw_content_t /srv/www # 红帽 可写时</a:t>
            </a:r>
            <a:endParaRPr lang="zh-CN" altLang="en-US" sz="2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15.3.2  Ngin主配置文件的结构</a:t>
            </a:r>
            <a:endParaRPr lang="zh-CN" altLang="en-US"/>
          </a:p>
        </p:txBody>
      </p:sp>
      <p:sp>
        <p:nvSpPr>
          <p:cNvPr id="3" name="内容占位符 2"/>
          <p:cNvSpPr>
            <a:spLocks noGrp="1"/>
          </p:cNvSpPr>
          <p:nvPr>
            <p:ph idx="1"/>
          </p:nvPr>
        </p:nvSpPr>
        <p:spPr>
          <a:xfrm>
            <a:off x="516890" y="1844675"/>
            <a:ext cx="8437880" cy="4392295"/>
          </a:xfrm>
        </p:spPr>
        <p:txBody>
          <a:bodyPr/>
          <a:p>
            <a:r>
              <a:rPr lang="zh-CN" altLang="en-US" sz="2400"/>
              <a:t>nginx.conf由指令（directives）控制的模块组成。指令分为简单指令和块指令。</a:t>
            </a:r>
            <a:endParaRPr lang="zh-CN" altLang="en-US" sz="2400"/>
          </a:p>
          <a:p>
            <a:r>
              <a:rPr lang="zh-CN" altLang="en-US" sz="2400"/>
              <a:t>简单指令由名称和参数组成，用空格分隔，以分号(;)结束。</a:t>
            </a:r>
            <a:endParaRPr lang="zh-CN" altLang="en-US" sz="2400"/>
          </a:p>
          <a:p>
            <a:r>
              <a:rPr lang="zh-CN" altLang="en-US" sz="2400"/>
              <a:t>块指令具有与简单指令相同的结构，其参数是一组由花括号括起来的指令组，但不以分号结束。如果一个块指令可以在大括号中包含其他指令或块，那么它被称为指令块上下文。基于此，在主配置部分的称为主上下文，在块指令内的称为块指令的上下文。</a:t>
            </a:r>
            <a:endParaRPr lang="zh-CN" altLang="en-US" sz="2400"/>
          </a:p>
          <a:p>
            <a:r>
              <a:rPr lang="zh-CN" altLang="en-US" sz="2400"/>
              <a:t>nginx的块指令有events、http、server、mail、location和upstream等，events、http和mail指令驻留在主上下文中，或称为主指令；server驻留在http或mail中，location驻留在服务器中。</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15.3.3  Nginx的配置指令</a:t>
            </a:r>
            <a:endParaRPr lang="zh-CN" altLang="en-US"/>
          </a:p>
        </p:txBody>
      </p:sp>
      <p:sp>
        <p:nvSpPr>
          <p:cNvPr id="3" name="内容占位符 2"/>
          <p:cNvSpPr>
            <a:spLocks noGrp="1"/>
          </p:cNvSpPr>
          <p:nvPr>
            <p:ph idx="1"/>
          </p:nvPr>
        </p:nvSpPr>
        <p:spPr/>
        <p:txBody>
          <a:bodyPr/>
          <a:p>
            <a:r>
              <a:rPr lang="zh-CN" altLang="en-US"/>
              <a:t>nginx有指令700多条，大多不需要设置，由nginx取缺省值，现取其常用者作简单介绍。</a:t>
            </a:r>
            <a:endParaRPr lang="zh-CN" altLang="en-US"/>
          </a:p>
          <a:p>
            <a:r>
              <a:rPr lang="zh-CN" altLang="en-US"/>
              <a:t>关于nginx指令的较详细说明可参见http://nginx.org/en/docs/dirindex.html。</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1．简单指令</a:t>
            </a:r>
            <a:endParaRPr lang="zh-CN" altLang="en-US"/>
          </a:p>
        </p:txBody>
      </p:sp>
      <p:sp>
        <p:nvSpPr>
          <p:cNvPr id="3" name="内容占位符 2"/>
          <p:cNvSpPr>
            <a:spLocks noGrp="1"/>
          </p:cNvSpPr>
          <p:nvPr>
            <p:ph idx="1"/>
          </p:nvPr>
        </p:nvSpPr>
        <p:spPr/>
        <p:txBody>
          <a:bodyPr/>
          <a:p>
            <a:r>
              <a:rPr lang="zh-CN" altLang="en-US" sz="2400"/>
              <a:t>user User [Group]：指定nginx服务工作用户[和组]</a:t>
            </a:r>
            <a:endParaRPr lang="zh-CN" altLang="en-US" sz="2400"/>
          </a:p>
          <a:p>
            <a:r>
              <a:rPr lang="zh-CN" altLang="en-US" sz="2400"/>
              <a:t>pid /run/nginx.pid：指定nginx主程序PID存放文件</a:t>
            </a:r>
            <a:endParaRPr lang="zh-CN" altLang="en-US" sz="2400"/>
          </a:p>
          <a:p>
            <a:r>
              <a:rPr lang="zh-CN" altLang="en-US" sz="2400"/>
              <a:t>include file：指定包含文件，加载配置时，将其添加到主配置文件</a:t>
            </a:r>
            <a:endParaRPr lang="zh-CN" altLang="en-US" sz="2400"/>
          </a:p>
          <a:p>
            <a:r>
              <a:rPr lang="zh-CN" altLang="en-US" sz="2400"/>
              <a:t>error_log /var/log/nginx/error.log：定义错误日志文件</a:t>
            </a:r>
            <a:endParaRPr lang="zh-CN" altLang="en-US" sz="2400"/>
          </a:p>
          <a:p>
            <a:r>
              <a:rPr lang="zh-CN" altLang="en-US" sz="2400"/>
              <a:t>access_log /var/log/nginx/access.log：定义访问日志</a:t>
            </a:r>
            <a:endParaRPr lang="zh-CN" altLang="en-US" sz="2400"/>
          </a:p>
          <a:p>
            <a:r>
              <a:rPr lang="zh-CN" altLang="en-US" sz="2400"/>
              <a:t>listen address:port：定义监听地址和端口。</a:t>
            </a:r>
            <a:endParaRPr lang="zh-CN" altLang="en-US" sz="2400"/>
          </a:p>
          <a:p>
            <a:r>
              <a:rPr lang="zh-CN" altLang="en-US" sz="2400"/>
              <a:t>server_name name ...：定义虚拟（服务器）主机名，用在server上下文中。</a:t>
            </a:r>
            <a:endParaRPr lang="zh-CN" altLang="en-US" sz="2400"/>
          </a:p>
          <a:p>
            <a:r>
              <a:rPr lang="zh-CN" altLang="en-US" sz="2400"/>
              <a:t>index file ...：定义索引文件。</a:t>
            </a:r>
            <a:endParaRPr lang="zh-CN" altLang="en-US" sz="2400"/>
          </a:p>
          <a:p>
            <a:r>
              <a:rPr lang="zh-CN" altLang="en-US" sz="2400"/>
              <a:t>root path：定义文档目录，用在server上下文中。</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2．块指令</a:t>
            </a:r>
            <a:endParaRPr lang="zh-CN" altLang="en-US"/>
          </a:p>
        </p:txBody>
      </p:sp>
      <p:sp>
        <p:nvSpPr>
          <p:cNvPr id="3" name="内容占位符 2"/>
          <p:cNvSpPr>
            <a:spLocks noGrp="1"/>
          </p:cNvSpPr>
          <p:nvPr>
            <p:ph idx="1"/>
          </p:nvPr>
        </p:nvSpPr>
        <p:spPr/>
        <p:txBody>
          <a:bodyPr/>
          <a:p>
            <a:r>
              <a:rPr lang="zh-CN" altLang="en-US" sz="2400"/>
              <a:t>（1）events  用于定义事件上下文，指定影响网络链接指令。</a:t>
            </a:r>
            <a:endParaRPr lang="zh-CN" altLang="en-US" sz="2400"/>
          </a:p>
          <a:p>
            <a:r>
              <a:rPr lang="zh-CN" altLang="en-US" sz="2400"/>
              <a:t>（2）http  用于定义HTTP服务上下文，其中可包含多个server块和location块。</a:t>
            </a:r>
            <a:endParaRPr lang="zh-CN" altLang="en-US" sz="2400"/>
          </a:p>
          <a:p>
            <a:r>
              <a:rPr lang="zh-CN" altLang="en-US" sz="2400"/>
              <a:t>（3）mail块  mail块用于定义MAIL Server上下文。</a:t>
            </a:r>
            <a:endParaRPr lang="zh-CN" altLang="en-US" sz="2400"/>
          </a:p>
          <a:p>
            <a:r>
              <a:rPr lang="zh-CN" altLang="en-US" sz="2400"/>
              <a:t>（4）stream块 用于定义stream服务上下文，实现四层协议的转发、代理或者负载均衡等。</a:t>
            </a:r>
            <a:endParaRPr lang="zh-CN" altLang="en-US" sz="2400"/>
          </a:p>
          <a:p>
            <a:r>
              <a:rPr lang="zh-CN" altLang="en-US" sz="2400"/>
              <a:t>（5）upstream块 用于定义一组或集群服务器，组中服务器可以监听不同的端口，且TCP和UNIX Socket可以混合使用。</a:t>
            </a:r>
            <a:endParaRPr lang="zh-CN" altLang="en-US" sz="2400"/>
          </a:p>
          <a:p>
            <a:r>
              <a:rPr lang="zh-CN" altLang="en-US" sz="2400"/>
              <a:t>（6）server  用于定义WEB虚拟主机或MAIL站点上下文，包含描述本站点的配置信息。</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2．块指令</a:t>
            </a:r>
            <a:endParaRPr lang="zh-CN" altLang="en-US"/>
          </a:p>
        </p:txBody>
      </p:sp>
      <p:sp>
        <p:nvSpPr>
          <p:cNvPr id="3" name="内容占位符 2"/>
          <p:cNvSpPr>
            <a:spLocks noGrp="1"/>
          </p:cNvSpPr>
          <p:nvPr>
            <p:ph idx="1"/>
          </p:nvPr>
        </p:nvSpPr>
        <p:spPr/>
        <p:txBody>
          <a:bodyPr/>
          <a:p>
            <a:r>
              <a:rPr lang="zh-CN" altLang="en-US" sz="2400"/>
              <a:t>（7）location 用于定于一个server等配置所需要的URI。语法为：</a:t>
            </a:r>
            <a:endParaRPr lang="zh-CN" altLang="en-US" sz="2400"/>
          </a:p>
          <a:p>
            <a:pPr lvl="1"/>
            <a:r>
              <a:rPr lang="zh-CN" altLang="en-US" sz="2100"/>
              <a:t>location [ = | ~ | ~* | ^~ ] uri { ... }</a:t>
            </a:r>
            <a:endParaRPr lang="zh-CN" altLang="en-US" sz="2100"/>
          </a:p>
          <a:p>
            <a:pPr lvl="1"/>
            <a:r>
              <a:rPr lang="zh-CN" altLang="en-US" sz="2100"/>
              <a:t>location @name { ... }</a:t>
            </a:r>
            <a:endParaRPr lang="zh-CN" altLang="en-US" sz="2100"/>
          </a:p>
          <a:p>
            <a:r>
              <a:rPr lang="zh-CN" altLang="en-US" sz="2400"/>
              <a:t>location可由前缀字符串（目录）或正则表达式定义，也可是两者的组合。常用的正则表达式前缀及意义如下：</a:t>
            </a:r>
            <a:endParaRPr lang="zh-CN" altLang="en-US" sz="2400"/>
          </a:p>
          <a:p>
            <a:pPr lvl="1"/>
            <a:r>
              <a:rPr lang="zh-CN" altLang="en-US" sz="2100"/>
              <a:t>=：普通字符精确匹配；</a:t>
            </a:r>
            <a:endParaRPr lang="zh-CN" altLang="en-US" sz="2100"/>
          </a:p>
          <a:p>
            <a:pPr lvl="1"/>
            <a:r>
              <a:rPr lang="zh-CN" altLang="en-US" sz="2100"/>
              <a:t>~：区分大小写；</a:t>
            </a:r>
            <a:endParaRPr lang="zh-CN" altLang="en-US" sz="2100"/>
          </a:p>
          <a:p>
            <a:pPr lvl="1"/>
            <a:r>
              <a:rPr lang="zh-CN" altLang="en-US" sz="2100"/>
              <a:t>~*：不区分大小写；</a:t>
            </a:r>
            <a:endParaRPr lang="zh-CN" altLang="en-US" sz="2100"/>
          </a:p>
          <a:p>
            <a:pPr lvl="1"/>
            <a:r>
              <a:rPr lang="zh-CN" altLang="en-US" sz="2100"/>
              <a:t>^~：如果最长前缀匹配得到满足，则不再匹配正则表达式。一般用来匹配目录</a:t>
            </a:r>
            <a:endParaRPr lang="zh-CN" altLang="en-US" sz="2100"/>
          </a:p>
          <a:p>
            <a:pPr lvl="1"/>
            <a:r>
              <a:rPr lang="zh-CN" altLang="en-US" sz="2100"/>
              <a:t>@：定义一个命名的location。只用于内部重定向</a:t>
            </a:r>
            <a:endParaRPr lang="zh-CN" altLang="en-US" sz="2100"/>
          </a:p>
          <a:p>
            <a:pPr lvl="1"/>
            <a:r>
              <a:rPr lang="zh-CN" altLang="en-US" sz="2100"/>
              <a:t>正则表达式符号前还可以加"!"表示非或反向操作。</a:t>
            </a:r>
            <a:endParaRPr lang="zh-CN" altLang="en-US" sz="2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15.4  Web服务器配置实例</a:t>
            </a:r>
            <a:endParaRPr lang="zh-CN" altLang="en-US"/>
          </a:p>
        </p:txBody>
      </p:sp>
      <p:sp>
        <p:nvSpPr>
          <p:cNvPr id="3" name="内容占位符 2"/>
          <p:cNvSpPr>
            <a:spLocks noGrp="1"/>
          </p:cNvSpPr>
          <p:nvPr>
            <p:ph idx="1"/>
          </p:nvPr>
        </p:nvSpPr>
        <p:spPr/>
        <p:txBody>
          <a:bodyPr/>
          <a:p>
            <a:r>
              <a:rPr lang="zh-CN" altLang="en-US"/>
              <a:t>15.4.1  准备</a:t>
            </a:r>
            <a:endParaRPr lang="zh-CN" altLang="en-US"/>
          </a:p>
          <a:p>
            <a:r>
              <a:rPr lang="zh-CN" altLang="en-US"/>
              <a:t>15.4.2  默认虚拟主机</a:t>
            </a:r>
            <a:endParaRPr lang="zh-CN" altLang="en-US"/>
          </a:p>
          <a:p>
            <a:r>
              <a:rPr lang="zh-CN" altLang="en-US"/>
              <a:t>15.4.3  虚拟主机</a:t>
            </a:r>
            <a:endParaRPr lang="zh-CN" altLang="en-US"/>
          </a:p>
          <a:p>
            <a:r>
              <a:rPr lang="zh-CN" altLang="en-US"/>
              <a:t>15.4.4  主机访问控制</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本章内容</a:t>
            </a:r>
            <a:endParaRPr lang="zh-CN" altLang="en-US"/>
          </a:p>
        </p:txBody>
      </p:sp>
      <p:sp>
        <p:nvSpPr>
          <p:cNvPr id="3" name="内容占位符 2"/>
          <p:cNvSpPr>
            <a:spLocks noGrp="1"/>
          </p:cNvSpPr>
          <p:nvPr>
            <p:ph idx="1"/>
          </p:nvPr>
        </p:nvSpPr>
        <p:spPr/>
        <p:txBody>
          <a:bodyPr/>
          <a:lstStyle/>
          <a:p>
            <a:r>
              <a:rPr lang="en-US" altLang="zh-CN" sz="2800" dirty="0" smtClean="0">
                <a:sym typeface="+mn-ea"/>
              </a:rPr>
              <a:t>15.1  nginx概述</a:t>
            </a:r>
            <a:endParaRPr lang="en-US" altLang="zh-CN" sz="2800" dirty="0" smtClean="0">
              <a:sym typeface="+mn-ea"/>
            </a:endParaRPr>
          </a:p>
          <a:p>
            <a:r>
              <a:rPr lang="en-US" altLang="zh-CN" sz="2800" dirty="0" smtClean="0">
                <a:sym typeface="+mn-ea"/>
              </a:rPr>
              <a:t>15.2  Nginx的安装、启动与测试</a:t>
            </a:r>
            <a:endParaRPr lang="en-US" altLang="zh-CN" sz="2800" dirty="0" smtClean="0">
              <a:sym typeface="+mn-ea"/>
            </a:endParaRPr>
          </a:p>
          <a:p>
            <a:r>
              <a:rPr lang="en-US" altLang="zh-CN" sz="2800" dirty="0" smtClean="0">
                <a:sym typeface="+mn-ea"/>
              </a:rPr>
              <a:t>15.3  nginx的配置文件和配置指令</a:t>
            </a:r>
            <a:endParaRPr lang="en-US" altLang="zh-CN" sz="2800" dirty="0" smtClean="0">
              <a:sym typeface="+mn-ea"/>
            </a:endParaRPr>
          </a:p>
          <a:p>
            <a:r>
              <a:rPr lang="en-US" altLang="zh-CN" sz="2800" dirty="0" smtClean="0">
                <a:sym typeface="+mn-ea"/>
              </a:rPr>
              <a:t>15.4  Web服务器配置实例</a:t>
            </a:r>
            <a:endParaRPr lang="en-US" altLang="zh-CN" sz="2800" dirty="0" smtClean="0">
              <a:sym typeface="+mn-ea"/>
            </a:endParaRPr>
          </a:p>
          <a:p>
            <a:r>
              <a:rPr lang="en-US" altLang="zh-CN" sz="2800" dirty="0" smtClean="0">
                <a:sym typeface="+mn-ea"/>
              </a:rPr>
              <a:t>15.5  LNMP环境部署</a:t>
            </a:r>
            <a:endParaRPr lang="en-US" altLang="zh-CN" sz="2800" dirty="0" smtClean="0">
              <a:sym typeface="+mn-ea"/>
            </a:endParaRPr>
          </a:p>
          <a:p>
            <a:r>
              <a:rPr lang="en-US" altLang="zh-CN" sz="2800" dirty="0" smtClean="0">
                <a:sym typeface="+mn-ea"/>
              </a:rPr>
              <a:t>15.6  与防火墙和SELinux的关系</a:t>
            </a:r>
            <a:endParaRPr lang="en-US" altLang="zh-CN" sz="2800" dirty="0" smtClean="0">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15.4.1  准备</a:t>
            </a:r>
            <a:endParaRPr lang="zh-CN" altLang="en-US"/>
          </a:p>
        </p:txBody>
      </p:sp>
      <p:sp>
        <p:nvSpPr>
          <p:cNvPr id="3" name="内容占位符 2"/>
          <p:cNvSpPr>
            <a:spLocks noGrp="1"/>
          </p:cNvSpPr>
          <p:nvPr>
            <p:ph idx="1"/>
          </p:nvPr>
        </p:nvSpPr>
        <p:spPr/>
        <p:txBody>
          <a:bodyPr/>
          <a:p>
            <a:r>
              <a:rPr lang="zh-CN" altLang="en-US" sz="2400"/>
              <a:t>设有3台Linux主机，所装系统分别为centos8、fedora30和ubuntu18，所对应的静态IP、主机名、别名等信息如图15-2所示。</a:t>
            </a:r>
            <a:endParaRPr lang="zh-CN" altLang="en-US" sz="2400"/>
          </a:p>
        </p:txBody>
      </p:sp>
      <p:graphicFrame>
        <p:nvGraphicFramePr>
          <p:cNvPr id="4" name="表格 3"/>
          <p:cNvGraphicFramePr/>
          <p:nvPr/>
        </p:nvGraphicFramePr>
        <p:xfrm>
          <a:off x="827405" y="3086100"/>
          <a:ext cx="7824470" cy="3151505"/>
        </p:xfrm>
        <a:graphic>
          <a:graphicData uri="http://schemas.openxmlformats.org/drawingml/2006/table">
            <a:tbl>
              <a:tblPr firstRow="1" bandRow="1">
                <a:tableStyleId>{5940675A-B579-460E-94D1-54222C63F5DA}</a:tableStyleId>
              </a:tblPr>
              <a:tblGrid>
                <a:gridCol w="7824470"/>
              </a:tblGrid>
              <a:tr h="3151505">
                <a:tc>
                  <a:txBody>
                    <a:bodyPr/>
                    <a:p>
                      <a:pPr indent="0" fontAlgn="auto">
                        <a:buNone/>
                      </a:pPr>
                      <a:r>
                        <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rPr>
                        <a:t>192.168.137.1  win7.windows.gjshao  win7  w7</a:t>
                      </a:r>
                      <a:endPar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rPr>
                        <a:t>192.168.137.2  gw.fedora30.gjshao gw</a:t>
                      </a:r>
                      <a:endPar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rPr>
                        <a:t>192.168.137.8  centos8.gjshao  www.centos8.gjshao  php.centos8.gjshao  centos8  c8</a:t>
                      </a:r>
                      <a:endPar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rPr>
                        <a:t>192.168.137.81  www1.centos8.gjshao  php1.centos8.gjshao centos81  c81</a:t>
                      </a:r>
                      <a:endPar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rPr>
                        <a:t>192.168.137.30  fedora30.gjshao www.fedora30.gjshao php.fedora30.gjshao  fedora30  f30</a:t>
                      </a:r>
                      <a:endPar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rPr>
                        <a:t>192.168.137.130  www1.fedora30.gjshao  php1.fedora30.gjshao  fedora130  f130</a:t>
                      </a:r>
                      <a:endPar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rPr>
                        <a:t>192.168.137.18 ubuntu18.gjshao www.ubuntu18.gjshao  php.ubuntu18.gjshao  ubuntu18  u18</a:t>
                      </a:r>
                      <a:endPar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rPr>
                        <a:t>192.168.137.118  www1.ubuntu18.gjshao  php1.ubuntu18.gjshao  ubuntu118  u118</a:t>
                      </a:r>
                      <a:endParaRPr lang="en-US" altLang="en-US" sz="1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15.4.2  默认虚拟主机</a:t>
            </a:r>
            <a:endParaRPr lang="zh-CN" altLang="en-US"/>
          </a:p>
        </p:txBody>
      </p:sp>
      <p:sp>
        <p:nvSpPr>
          <p:cNvPr id="3" name="内容占位符 2"/>
          <p:cNvSpPr>
            <a:spLocks noGrp="1"/>
          </p:cNvSpPr>
          <p:nvPr>
            <p:ph idx="1"/>
          </p:nvPr>
        </p:nvSpPr>
        <p:spPr/>
        <p:txBody>
          <a:bodyPr/>
          <a:p>
            <a:r>
              <a:rPr lang="zh-CN" altLang="en-US" sz="2400"/>
              <a:t>在nginx安装之后，系统自动设置了一个网站。在这个站点的配置中，有：</a:t>
            </a:r>
            <a:endParaRPr lang="zh-CN" altLang="en-US" sz="2400"/>
          </a:p>
          <a:p>
            <a:r>
              <a:rPr lang="zh-CN" altLang="en-US" sz="2400"/>
              <a:t>    listen       80 default_server;</a:t>
            </a:r>
            <a:endParaRPr lang="zh-CN" altLang="en-US" sz="2400"/>
          </a:p>
          <a:p>
            <a:r>
              <a:rPr lang="zh-CN" altLang="en-US" sz="2400"/>
              <a:t>    listen       [::]:80 default_server;</a:t>
            </a:r>
            <a:endParaRPr lang="zh-CN" altLang="en-US" sz="2400"/>
          </a:p>
          <a:p>
            <a:r>
              <a:rPr lang="zh-CN" altLang="en-US" sz="2400"/>
              <a:t>    server_name  _;</a:t>
            </a:r>
            <a:endParaRPr lang="zh-CN" altLang="en-US" sz="2400"/>
          </a:p>
          <a:p>
            <a:r>
              <a:rPr lang="zh-CN" altLang="en-US" sz="2400"/>
              <a:t>这就标识着这是一个默认站点。不论用户从本地或远程登录进来，如果没有指定一个“本服务器”配置的“指定”站点名或IP，都会登录到这个网站。</a:t>
            </a:r>
            <a:endParaRPr lang="zh-CN" altLang="en-US" sz="2400"/>
          </a:p>
          <a:p>
            <a:r>
              <a:rPr lang="zh-CN" altLang="en-US" sz="2400"/>
              <a:t>需要注意的是，这个站点在红帽和Ubuntu所用的文档目录是不同，红帽下为/usr/share/nginx/html，Ubuntu中为/var/www/html。</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15.4.3  虚拟主机</a:t>
            </a:r>
            <a:endParaRPr lang="zh-CN" altLang="en-US"/>
          </a:p>
        </p:txBody>
      </p:sp>
      <p:sp>
        <p:nvSpPr>
          <p:cNvPr id="3" name="内容占位符 2"/>
          <p:cNvSpPr>
            <a:spLocks noGrp="1"/>
          </p:cNvSpPr>
          <p:nvPr>
            <p:ph idx="1"/>
          </p:nvPr>
        </p:nvSpPr>
        <p:spPr/>
        <p:txBody>
          <a:bodyPr/>
          <a:p>
            <a:r>
              <a:rPr lang="zh-CN" altLang="en-US" sz="2400"/>
              <a:t>因服务器数量不足、IP地址短缺等原因，很多站点要部署在同一台服务器上，甚至要共享同一个IP地址。解决这些问题，可创建基于名字或IP的虚拟主机。</a:t>
            </a:r>
            <a:endParaRPr lang="zh-CN" altLang="en-US" sz="2400"/>
          </a:p>
          <a:p>
            <a:r>
              <a:rPr lang="zh-CN" altLang="en-US" sz="2400"/>
              <a:t>虽然可以通过基于端口的虚拟主机的方法为每个虚拟主机指定不同的端口，但当客户端要访问这样的的站点时，要在站点IP地址或主机名后跟写端口号，既不方便访问又会影响站点的推广。但是，对于用于特殊用途的网站，是不错的选择。</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1．基于名字的虚拟主机</a:t>
            </a:r>
            <a:endParaRPr lang="zh-CN" altLang="en-US"/>
          </a:p>
        </p:txBody>
      </p:sp>
      <p:sp>
        <p:nvSpPr>
          <p:cNvPr id="3" name="内容占位符 2"/>
          <p:cNvSpPr>
            <a:spLocks noGrp="1"/>
          </p:cNvSpPr>
          <p:nvPr>
            <p:ph idx="1"/>
          </p:nvPr>
        </p:nvSpPr>
        <p:spPr/>
        <p:txBody>
          <a:bodyPr/>
          <a:p>
            <a:r>
              <a:rPr lang="zh-CN" altLang="en-US" sz="2400"/>
              <a:t>示例3 创建基于名字和端口的虚拟主机</a:t>
            </a:r>
            <a:endParaRPr lang="zh-CN" altLang="en-US" sz="2400"/>
          </a:p>
          <a:p>
            <a:r>
              <a:rPr lang="zh-CN" altLang="en-US" sz="2400"/>
              <a:t>要求：在同一主机上创建两个基于名字的虚拟主机，端口号根据需要指定。</a:t>
            </a:r>
            <a:endParaRPr lang="zh-CN" altLang="en-US" sz="2400"/>
          </a:p>
          <a:p>
            <a:r>
              <a:rPr lang="zh-CN" altLang="en-US" sz="2400"/>
              <a:t>给两个站点分别取个名为www.centos8.gjshao和www1.centos8.gjshao；前者监听默认端口，后者监听8080；文档目录与站点名称同，都存放在/srv/www/html/下；站点的配置文件名hostbased.conf，内容如图15-3所示。</a:t>
            </a:r>
            <a:endParaRPr lang="zh-CN" altLang="en-US" sz="2400"/>
          </a:p>
          <a:p>
            <a:r>
              <a:rPr lang="zh-CN" altLang="en-US" sz="2400"/>
              <a:t>因为站点www1.centos8.gjshao监听的是8080而非标准80端口，故服务器端防火墙还要开放8080端口。还有，当要访问这样的网站时，需要在地址的后边追加上端口号:8080。</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站点配置文件 </a:t>
            </a:r>
            <a:r>
              <a:rPr lang="en-US" altLang="zh-CN"/>
              <a:t>name</a:t>
            </a:r>
            <a:r>
              <a:rPr lang="zh-CN" altLang="zh-CN"/>
              <a:t>based.conf</a:t>
            </a:r>
            <a:endParaRPr lang="zh-CN" altLang="zh-CN"/>
          </a:p>
        </p:txBody>
      </p:sp>
      <p:sp>
        <p:nvSpPr>
          <p:cNvPr id="3" name="内容占位符 2"/>
          <p:cNvSpPr>
            <a:spLocks noGrp="1"/>
          </p:cNvSpPr>
          <p:nvPr>
            <p:ph idx="1"/>
          </p:nvPr>
        </p:nvSpPr>
        <p:spPr>
          <a:xfrm>
            <a:off x="827584" y="1486049"/>
            <a:ext cx="8127504" cy="4392488"/>
          </a:xfrm>
        </p:spPr>
        <p:txBody>
          <a:bodyPr/>
          <a:p>
            <a:r>
              <a:rPr lang="zh-CN" altLang="en-US" sz="1800"/>
              <a:t>    server {</a:t>
            </a:r>
            <a:endParaRPr lang="zh-CN" altLang="en-US" sz="1800"/>
          </a:p>
          <a:p>
            <a:r>
              <a:rPr lang="zh-CN" altLang="en-US" sz="1800"/>
              <a:t>        server_name   www.centos8.gjshao;</a:t>
            </a:r>
            <a:endParaRPr lang="zh-CN" altLang="en-US" sz="1800"/>
          </a:p>
          <a:p>
            <a:r>
              <a:rPr lang="zh-CN" altLang="en-US" sz="1800"/>
              <a:t>        root          /srv/www/html/www.centos8.gjshao;</a:t>
            </a:r>
            <a:endParaRPr lang="zh-CN" altLang="en-US" sz="1800"/>
          </a:p>
          <a:p>
            <a:r>
              <a:rPr lang="zh-CN" altLang="en-US" sz="1800"/>
              <a:t>        index index.html index.htm;</a:t>
            </a:r>
            <a:endParaRPr lang="zh-CN" altLang="en-US" sz="1800"/>
          </a:p>
          <a:p>
            <a:r>
              <a:rPr lang="zh-CN" altLang="en-US" sz="1800"/>
              <a:t>        location / {</a:t>
            </a:r>
            <a:endParaRPr lang="zh-CN" altLang="en-US" sz="1800"/>
          </a:p>
          <a:p>
            <a:r>
              <a:rPr lang="zh-CN" altLang="en-US" sz="1800"/>
              <a:t>        }</a:t>
            </a:r>
            <a:endParaRPr lang="zh-CN" altLang="en-US" sz="1800"/>
          </a:p>
          <a:p>
            <a:r>
              <a:rPr lang="zh-CN" altLang="en-US" sz="1800"/>
              <a:t>    }</a:t>
            </a:r>
            <a:endParaRPr lang="zh-CN" altLang="en-US" sz="1800"/>
          </a:p>
          <a:p>
            <a:r>
              <a:rPr lang="zh-CN" altLang="en-US" sz="1800"/>
              <a:t>    server {</a:t>
            </a:r>
            <a:endParaRPr lang="zh-CN" altLang="en-US" sz="1800"/>
          </a:p>
          <a:p>
            <a:r>
              <a:rPr lang="zh-CN" altLang="en-US" sz="1800"/>
              <a:t>        listen        8080;</a:t>
            </a:r>
            <a:endParaRPr lang="zh-CN" altLang="en-US" sz="1800"/>
          </a:p>
          <a:p>
            <a:r>
              <a:rPr lang="zh-CN" altLang="en-US" sz="1800"/>
              <a:t>        listen        [::]:8080;</a:t>
            </a:r>
            <a:endParaRPr lang="zh-CN" altLang="en-US" sz="1800"/>
          </a:p>
          <a:p>
            <a:r>
              <a:rPr lang="zh-CN" altLang="en-US" sz="1800"/>
              <a:t>        server_name  www1.centos8.gjshao;</a:t>
            </a:r>
            <a:endParaRPr lang="zh-CN" altLang="en-US" sz="1800"/>
          </a:p>
          <a:p>
            <a:r>
              <a:rPr lang="zh-CN" altLang="en-US" sz="1800"/>
              <a:t>        root         /srv/www/html/www1.centos8.gjshao;</a:t>
            </a:r>
            <a:endParaRPr lang="zh-CN" altLang="en-US" sz="1800"/>
          </a:p>
          <a:p>
            <a:r>
              <a:rPr lang="zh-CN" altLang="en-US" sz="1800"/>
              <a:t>        index index.html index.htm index.php ;</a:t>
            </a:r>
            <a:endParaRPr lang="zh-CN" altLang="en-US" sz="1800"/>
          </a:p>
          <a:p>
            <a:r>
              <a:rPr lang="zh-CN" altLang="en-US" sz="1800"/>
              <a:t>        location =/ {</a:t>
            </a:r>
            <a:endParaRPr lang="zh-CN" altLang="en-US" sz="1800"/>
          </a:p>
          <a:p>
            <a:r>
              <a:rPr lang="zh-CN" altLang="en-US" sz="1800"/>
              <a:t>        }</a:t>
            </a:r>
            <a:endParaRPr lang="zh-CN" altLang="en-US" sz="1800"/>
          </a:p>
          <a:p>
            <a:r>
              <a:rPr lang="zh-CN" altLang="en-US" sz="1800"/>
              <a:t>    }</a:t>
            </a:r>
            <a:endParaRPr lang="zh-CN"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2．基于IP地址的虚拟主机</a:t>
            </a:r>
            <a:endParaRPr lang="zh-CN" altLang="en-US"/>
          </a:p>
        </p:txBody>
      </p:sp>
      <p:sp>
        <p:nvSpPr>
          <p:cNvPr id="3" name="内容占位符 2"/>
          <p:cNvSpPr>
            <a:spLocks noGrp="1"/>
          </p:cNvSpPr>
          <p:nvPr>
            <p:ph idx="1"/>
          </p:nvPr>
        </p:nvSpPr>
        <p:spPr/>
        <p:txBody>
          <a:bodyPr/>
          <a:p>
            <a:r>
              <a:rPr lang="zh-CN" altLang="en-US" sz="2400"/>
              <a:t>示例2 创建基于IP和端口号的主机</a:t>
            </a:r>
            <a:endParaRPr lang="zh-CN" altLang="en-US" sz="2400"/>
          </a:p>
          <a:p>
            <a:r>
              <a:rPr lang="zh-CN" altLang="en-US" sz="2400"/>
              <a:t>要求：在同一系统内配置多个IP地址，每个IP配置一虚拟主机并指定端口号。</a:t>
            </a:r>
            <a:endParaRPr lang="zh-CN" altLang="en-US" sz="2400"/>
          </a:p>
          <a:p>
            <a:r>
              <a:rPr lang="zh-CN" altLang="en-US" sz="2400"/>
              <a:t>创建两个网站，只能以IP方式访问，网站名为192.168.137.30和192.168.137.130，分别监听8008和默认端口，文档目录分别为/srv/www/html/下的192168137030和192168137130。站点的配置文件名ipbased.conf，内容如图15-4所示。</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站点配置文件ipbased.conf</a:t>
            </a:r>
            <a:endParaRPr lang="zh-CN" altLang="en-US"/>
          </a:p>
        </p:txBody>
      </p:sp>
      <p:sp>
        <p:nvSpPr>
          <p:cNvPr id="3" name="内容占位符 2"/>
          <p:cNvSpPr>
            <a:spLocks noGrp="1"/>
          </p:cNvSpPr>
          <p:nvPr>
            <p:ph idx="1"/>
          </p:nvPr>
        </p:nvSpPr>
        <p:spPr>
          <a:xfrm>
            <a:off x="827584" y="1557804"/>
            <a:ext cx="8127504" cy="4392488"/>
          </a:xfrm>
        </p:spPr>
        <p:txBody>
          <a:bodyPr/>
          <a:p>
            <a:r>
              <a:rPr lang="zh-CN" altLang="en-US" sz="1600"/>
              <a:t>    server {</a:t>
            </a:r>
            <a:endParaRPr lang="zh-CN" altLang="en-US" sz="1600"/>
          </a:p>
          <a:p>
            <a:r>
              <a:rPr lang="zh-CN" altLang="en-US" sz="1600"/>
              <a:t>        listen        8008;</a:t>
            </a:r>
            <a:endParaRPr lang="zh-CN" altLang="en-US" sz="1600"/>
          </a:p>
          <a:p>
            <a:r>
              <a:rPr lang="zh-CN" altLang="en-US" sz="1600"/>
              <a:t>        listen       [::]:8008;</a:t>
            </a:r>
            <a:endParaRPr lang="zh-CN" altLang="en-US" sz="1600"/>
          </a:p>
          <a:p>
            <a:r>
              <a:rPr lang="zh-CN" altLang="en-US" sz="1600"/>
              <a:t>        server_name  192.168.137.30;</a:t>
            </a:r>
            <a:endParaRPr lang="zh-CN" altLang="en-US" sz="1600"/>
          </a:p>
          <a:p>
            <a:r>
              <a:rPr lang="zh-CN" altLang="en-US" sz="1600"/>
              <a:t>        root         /srv/www/html/192168137030;  # 可不同于IP</a:t>
            </a:r>
            <a:endParaRPr lang="zh-CN" altLang="en-US" sz="1600"/>
          </a:p>
          <a:p>
            <a:r>
              <a:rPr lang="zh-CN" altLang="en-US" sz="1600"/>
              <a:t>        index index.html index.htm;</a:t>
            </a:r>
            <a:endParaRPr lang="zh-CN" altLang="en-US" sz="1600"/>
          </a:p>
          <a:p>
            <a:r>
              <a:rPr lang="zh-CN" altLang="en-US" sz="1600"/>
              <a:t>        location / {</a:t>
            </a:r>
            <a:endParaRPr lang="zh-CN" altLang="en-US" sz="1600"/>
          </a:p>
          <a:p>
            <a:r>
              <a:rPr lang="zh-CN" altLang="en-US" sz="1600"/>
              <a:t>        }</a:t>
            </a:r>
            <a:endParaRPr lang="zh-CN" altLang="en-US" sz="1600"/>
          </a:p>
          <a:p>
            <a:r>
              <a:rPr lang="zh-CN" altLang="en-US" sz="1600"/>
              <a:t>    }</a:t>
            </a:r>
            <a:endParaRPr lang="zh-CN" altLang="en-US" sz="1600"/>
          </a:p>
          <a:p>
            <a:r>
              <a:rPr lang="zh-CN" altLang="en-US" sz="1600"/>
              <a:t>    server {</a:t>
            </a:r>
            <a:endParaRPr lang="zh-CN" altLang="en-US" sz="1600"/>
          </a:p>
          <a:p>
            <a:r>
              <a:rPr lang="zh-CN" altLang="en-US" sz="1600"/>
              <a:t>#        listen        80;</a:t>
            </a:r>
            <a:endParaRPr lang="zh-CN" altLang="en-US" sz="1600"/>
          </a:p>
          <a:p>
            <a:r>
              <a:rPr lang="zh-CN" altLang="en-US" sz="1600"/>
              <a:t>#        listen       [::]:80;</a:t>
            </a:r>
            <a:endParaRPr lang="zh-CN" altLang="en-US" sz="1600"/>
          </a:p>
          <a:p>
            <a:r>
              <a:rPr lang="zh-CN" altLang="en-US" sz="1600"/>
              <a:t>        server_name  192.168.137.130;</a:t>
            </a:r>
            <a:endParaRPr lang="zh-CN" altLang="en-US" sz="1600"/>
          </a:p>
          <a:p>
            <a:r>
              <a:rPr lang="zh-CN" altLang="en-US" sz="1600"/>
              <a:t>        root         /srv/www/html/192168137130;  # 可不同于IP</a:t>
            </a:r>
            <a:endParaRPr lang="zh-CN" altLang="en-US" sz="1600"/>
          </a:p>
          <a:p>
            <a:r>
              <a:rPr lang="zh-CN" altLang="en-US" sz="1600"/>
              <a:t>        location / {</a:t>
            </a:r>
            <a:endParaRPr lang="zh-CN" altLang="en-US" sz="1600"/>
          </a:p>
          <a:p>
            <a:r>
              <a:rPr lang="zh-CN" altLang="en-US" sz="1600"/>
              <a:t>            index index.html index.htm;</a:t>
            </a:r>
            <a:endParaRPr lang="zh-CN" altLang="en-US" sz="1600"/>
          </a:p>
          <a:p>
            <a:r>
              <a:rPr lang="zh-CN" altLang="en-US" sz="1600"/>
              <a:t>        }</a:t>
            </a:r>
            <a:endParaRPr lang="zh-CN" altLang="en-US" sz="1600"/>
          </a:p>
          <a:p>
            <a:r>
              <a:rPr lang="zh-CN" altLang="en-US" sz="1600"/>
              <a:t>    }</a:t>
            </a:r>
            <a:endParaRPr lang="zh-CN" alt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15.4.4  主机访问控制</a:t>
            </a:r>
            <a:endParaRPr lang="zh-CN" altLang="en-US"/>
          </a:p>
        </p:txBody>
      </p:sp>
      <p:sp>
        <p:nvSpPr>
          <p:cNvPr id="3" name="内容占位符 2"/>
          <p:cNvSpPr>
            <a:spLocks noGrp="1"/>
          </p:cNvSpPr>
          <p:nvPr>
            <p:ph idx="1"/>
          </p:nvPr>
        </p:nvSpPr>
        <p:spPr/>
        <p:txBody>
          <a:bodyPr/>
          <a:p>
            <a:r>
              <a:rPr lang="zh-CN" altLang="en-US" sz="2000"/>
              <a:t>主机访问控制可以用来限制哪些主机可以访问哪些目录或资源，哪些资源可以被哪些主机访问，怎么访问，访问过程中怎么处理等。对目录或资源的访问控制主要是通过location { }块等实现的。在location块结构中，使用访问控制的部分指令如下：</a:t>
            </a:r>
            <a:endParaRPr lang="zh-CN" altLang="en-US" sz="2000"/>
          </a:p>
          <a:p>
            <a:pPr lvl="1"/>
            <a:r>
              <a:rPr lang="zh-CN" altLang="en-US" sz="1750"/>
              <a:t>allow address | CIDR | unix: | all;  # 允许。IP、CIDR、unix：或all</a:t>
            </a:r>
            <a:endParaRPr lang="zh-CN" altLang="en-US" sz="1750"/>
          </a:p>
          <a:p>
            <a:pPr lvl="1"/>
            <a:r>
              <a:rPr lang="zh-CN" altLang="en-US" sz="1750"/>
              <a:t>deny address | CIDR | unix: | all; 	# 拒绝</a:t>
            </a:r>
            <a:endParaRPr lang="zh-CN" altLang="en-US" sz="1750"/>
          </a:p>
          <a:p>
            <a:pPr lvl="1"/>
            <a:r>
              <a:rPr lang="zh-CN" altLang="en-US" sz="1750"/>
              <a:t>auth_basic [ text|off ]; 	# 使用“HTTP Basic Authentication”</a:t>
            </a:r>
            <a:endParaRPr lang="zh-CN" altLang="en-US" sz="1750"/>
          </a:p>
          <a:p>
            <a:pPr lvl="1"/>
            <a:r>
              <a:rPr lang="zh-CN" altLang="en-US" sz="1750"/>
              <a:t>auth_basic_user_file the_file; # 指定含有用户名和密码的认证文件</a:t>
            </a:r>
            <a:endParaRPr lang="zh-CN" altLang="en-US" sz="1750"/>
          </a:p>
          <a:p>
            <a:pPr lvl="1"/>
            <a:r>
              <a:rPr lang="zh-CN" altLang="en-US" sz="1750"/>
              <a:t>autoindex [ on|off ]; 	# 启用/关闭自动索引</a:t>
            </a:r>
            <a:endParaRPr lang="zh-CN" altLang="en-US" sz="1750"/>
          </a:p>
          <a:p>
            <a:pPr lvl="1"/>
            <a:r>
              <a:rPr lang="zh-CN" altLang="en-US" sz="1750"/>
              <a:t>autoindex_localtime [ on|off ]; # 开启以本地时间显示文件时间的功能，默认GMT</a:t>
            </a:r>
            <a:endParaRPr lang="zh-CN" altLang="en-US" sz="1750"/>
          </a:p>
          <a:p>
            <a:pPr lvl="1"/>
            <a:r>
              <a:rPr lang="zh-CN" altLang="en-US" sz="1750"/>
              <a:t>alias file-path|directory-path; # 指定别名</a:t>
            </a:r>
            <a:endParaRPr lang="zh-CN" altLang="en-US" sz="1750"/>
          </a:p>
          <a:p>
            <a:pPr lvl="1"/>
            <a:r>
              <a:rPr lang="zh-CN" altLang="en-US" sz="1750"/>
              <a:t>error_page code [...] [ = | =code ] uri | @named_location; # 指定错误页面或位置</a:t>
            </a:r>
            <a:endParaRPr lang="zh-CN" altLang="en-US" sz="175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示例3 访问控制主机站点建设</a:t>
            </a:r>
            <a:endParaRPr lang="zh-CN" altLang="en-US"/>
          </a:p>
        </p:txBody>
      </p:sp>
      <p:sp>
        <p:nvSpPr>
          <p:cNvPr id="3" name="内容占位符 2"/>
          <p:cNvSpPr>
            <a:spLocks noGrp="1"/>
          </p:cNvSpPr>
          <p:nvPr>
            <p:ph idx="1"/>
          </p:nvPr>
        </p:nvSpPr>
        <p:spPr/>
        <p:txBody>
          <a:bodyPr/>
          <a:p>
            <a:r>
              <a:rPr lang="zh-CN" altLang="en-US"/>
              <a:t>创建一网点，名字为www.ubuntu18.gjshao，文档目录为/srv/www/html/accctrl/。要求：文档目录只允许本机访问；/images/的内容从/data/images/提取；/other/目录的内容由其它站点或默认主机代理。若站点的配置文件为accctrl.conf，其内容如图15-5所示。</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站点配置文件 </a:t>
            </a:r>
            <a:r>
              <a:rPr lang="zh-CN" altLang="en-US">
                <a:sym typeface="+mn-ea"/>
              </a:rPr>
              <a:t>accctrl.conf</a:t>
            </a:r>
            <a:endParaRPr lang="zh-CN" altLang="en-US"/>
          </a:p>
        </p:txBody>
      </p:sp>
      <p:sp>
        <p:nvSpPr>
          <p:cNvPr id="3" name="内容占位符 2"/>
          <p:cNvSpPr>
            <a:spLocks noGrp="1"/>
          </p:cNvSpPr>
          <p:nvPr>
            <p:ph idx="1"/>
          </p:nvPr>
        </p:nvSpPr>
        <p:spPr/>
        <p:txBody>
          <a:bodyPr/>
          <a:p>
            <a:r>
              <a:rPr lang="zh-CN" altLang="en-US" sz="1600"/>
              <a:t>    server {</a:t>
            </a:r>
            <a:endParaRPr lang="zh-CN" altLang="en-US" sz="1600"/>
          </a:p>
          <a:p>
            <a:r>
              <a:rPr lang="zh-CN" altLang="en-US" sz="1600"/>
              <a:t>        server_name  www.ubuntu18.gjshao;</a:t>
            </a:r>
            <a:endParaRPr lang="zh-CN" altLang="en-US" sz="1600"/>
          </a:p>
          <a:p>
            <a:r>
              <a:rPr lang="zh-CN" altLang="en-US" sz="1600"/>
              <a:t>        root         /srv/www/html/accctrl;   #文档目录可与站点名称不同</a:t>
            </a:r>
            <a:endParaRPr lang="zh-CN" altLang="en-US" sz="1600"/>
          </a:p>
          <a:p>
            <a:r>
              <a:rPr lang="zh-CN" altLang="en-US" sz="1600"/>
              <a:t>#        include /etc/nginx/default.d/*.conf; # 红帽系统使用时需要此行</a:t>
            </a:r>
            <a:endParaRPr lang="zh-CN" altLang="en-US" sz="1600"/>
          </a:p>
          <a:p>
            <a:r>
              <a:rPr lang="zh-CN" altLang="en-US" sz="1600"/>
              <a:t>        location =/ {</a:t>
            </a:r>
            <a:endParaRPr lang="zh-CN" altLang="en-US" sz="1600"/>
          </a:p>
          <a:p>
            <a:r>
              <a:rPr lang="zh-CN" altLang="en-US" sz="1600"/>
              <a:t>                allow 192.168.137.18;         # 此为服务器静态地址之一</a:t>
            </a:r>
            <a:endParaRPr lang="zh-CN" altLang="en-US" sz="1600"/>
          </a:p>
          <a:p>
            <a:r>
              <a:rPr lang="zh-CN" altLang="en-US" sz="1600"/>
              <a:t>                allow 192.168.137.118;        # 此为服务器静态地址之二</a:t>
            </a:r>
            <a:endParaRPr lang="zh-CN" altLang="en-US" sz="1600"/>
          </a:p>
          <a:p>
            <a:r>
              <a:rPr lang="zh-CN" altLang="en-US" sz="1600"/>
              <a:t>                deny all;</a:t>
            </a:r>
            <a:endParaRPr lang="zh-CN" altLang="en-US" sz="1600"/>
          </a:p>
          <a:p>
            <a:r>
              <a:rPr lang="zh-CN" altLang="en-US" sz="1600"/>
              <a:t>        }</a:t>
            </a:r>
            <a:endParaRPr lang="zh-CN" altLang="en-US" sz="1600"/>
          </a:p>
          <a:p>
            <a:r>
              <a:rPr lang="zh-CN" altLang="en-US" sz="1600"/>
              <a:t>        location /images/ {                   # 目录/images/的内容从/data/images/取</a:t>
            </a:r>
            <a:endParaRPr lang="zh-CN" altLang="en-US" sz="1600"/>
          </a:p>
          <a:p>
            <a:r>
              <a:rPr lang="zh-CN" altLang="en-US" sz="1600"/>
              <a:t>            root /data;                       # 本location的根为/data，而非文档目录</a:t>
            </a:r>
            <a:endParaRPr lang="zh-CN" altLang="en-US" sz="1600"/>
          </a:p>
          <a:p>
            <a:r>
              <a:rPr lang="zh-CN" altLang="en-US" sz="1600"/>
              <a:t>            autoindex on;                     # 无index.*时，显示目录列表</a:t>
            </a:r>
            <a:endParaRPr lang="zh-CN" altLang="en-US" sz="1600"/>
          </a:p>
          <a:p>
            <a:r>
              <a:rPr lang="zh-CN" altLang="en-US" sz="1600"/>
              <a:t>        }</a:t>
            </a:r>
            <a:endParaRPr lang="zh-CN" altLang="en-US" sz="1600"/>
          </a:p>
          <a:p>
            <a:r>
              <a:rPr lang="zh-CN" altLang="en-US" sz="1600"/>
              <a:t>        location /other/ {                    # 目录/other/的内容由默认站点代理</a:t>
            </a:r>
            <a:endParaRPr lang="zh-CN" altLang="en-US" sz="1600"/>
          </a:p>
          <a:p>
            <a:r>
              <a:rPr lang="zh-CN" altLang="en-US" sz="1600"/>
              <a:t>            proxy_pass http://127.0.0.1;      # 指定代理服务器</a:t>
            </a:r>
            <a:endParaRPr lang="zh-CN" altLang="en-US" sz="1600"/>
          </a:p>
          <a:p>
            <a:r>
              <a:rPr lang="zh-CN" altLang="en-US" sz="1600"/>
              <a:t>        }</a:t>
            </a:r>
            <a:endParaRPr lang="zh-CN" altLang="en-US" sz="1600"/>
          </a:p>
          <a:p>
            <a:r>
              <a:rPr lang="zh-CN" altLang="en-US" sz="1600"/>
              <a:t>    }</a:t>
            </a:r>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15.1  nginx概述</a:t>
            </a:r>
            <a:endParaRPr lang="zh-CN" altLang="en-US"/>
          </a:p>
        </p:txBody>
      </p:sp>
      <p:sp>
        <p:nvSpPr>
          <p:cNvPr id="3" name="内容占位符 2"/>
          <p:cNvSpPr>
            <a:spLocks noGrp="1"/>
          </p:cNvSpPr>
          <p:nvPr>
            <p:ph idx="1"/>
          </p:nvPr>
        </p:nvSpPr>
        <p:spPr>
          <a:xfrm>
            <a:off x="601345" y="1844675"/>
            <a:ext cx="8353425" cy="4392295"/>
          </a:xfrm>
        </p:spPr>
        <p:txBody>
          <a:bodyPr/>
          <a:p>
            <a:r>
              <a:rPr lang="zh-CN" altLang="en-US" sz="2400"/>
              <a:t>Nginx（engine x）是由伊戈尔·赛索耶夫为俄罗斯网站Rambler.ru开发的WEB服务器系统，截止到2020年1月21号，版本号是1.17.8，Linux系统资源库中使用版本要略低一些，Fedora 31所用是1.16.1。</a:t>
            </a:r>
            <a:endParaRPr lang="zh-CN" altLang="en-US" sz="2400"/>
          </a:p>
          <a:p>
            <a:r>
              <a:rPr lang="zh-CN" altLang="en-US" sz="2400"/>
              <a:t>Nginx是一款轻量级、高性能的Web服务器，也是一个反向代理及邮件代理服务器，在BSD-like协议下发行，具有占有内存少，并发能力强等特点。</a:t>
            </a:r>
            <a:endParaRPr lang="zh-CN" altLang="en-US" sz="2400"/>
          </a:p>
          <a:p>
            <a:r>
              <a:rPr lang="zh-CN" altLang="en-US" sz="2400"/>
              <a:t>从网站https://www.nginx.com/success-stories/可以看到，African Bank，British Library，DeepIntent和OpenDNS等在使用nginx。</a:t>
            </a:r>
            <a:endParaRPr lang="zh-CN" altLang="en-US" sz="2400"/>
          </a:p>
          <a:p>
            <a:r>
              <a:rPr lang="zh-CN" altLang="en-US" sz="2400"/>
              <a:t>网站建设的LNMP模式就是Linux、Nginx、MySQL与PHP的组合。</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说明</a:t>
            </a:r>
            <a:endParaRPr lang="zh-CN" altLang="en-US"/>
          </a:p>
        </p:txBody>
      </p:sp>
      <p:sp>
        <p:nvSpPr>
          <p:cNvPr id="3" name="内容占位符 2"/>
          <p:cNvSpPr>
            <a:spLocks noGrp="1"/>
          </p:cNvSpPr>
          <p:nvPr>
            <p:ph idx="1"/>
          </p:nvPr>
        </p:nvSpPr>
        <p:spPr/>
        <p:txBody>
          <a:bodyPr/>
          <a:p>
            <a:r>
              <a:rPr lang="zh-CN" altLang="en-US" sz="2400"/>
              <a:t>根据站点名称和图15-5，本网站应该在Ubuntu上实施。</a:t>
            </a:r>
            <a:endParaRPr lang="zh-CN" altLang="en-US" sz="2400"/>
          </a:p>
          <a:p>
            <a:r>
              <a:rPr lang="zh-CN" altLang="en-US" sz="2400"/>
              <a:t>还要在/data/images/做相关准备，比如创建几个文件，也可制作一个index.html文件。同样，也要在默认站点内做相关准备。</a:t>
            </a:r>
            <a:endParaRPr lang="zh-CN" altLang="en-US" sz="2400"/>
          </a:p>
          <a:p>
            <a:r>
              <a:rPr lang="zh-CN" altLang="en-US" sz="2400"/>
              <a:t>需要提醒的是，资源http://www.ubuntu18.gjshao只允许本地访问，http://www.ubuntu18.gjshao/images/和http://www.ubuntu18.gjshao/other/允许从任何地方访问。</a:t>
            </a: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关于访问控制的几点说明：</a:t>
            </a:r>
            <a:endParaRPr lang="zh-CN" altLang="en-US"/>
          </a:p>
        </p:txBody>
      </p:sp>
      <p:sp>
        <p:nvSpPr>
          <p:cNvPr id="3" name="内容占位符 2"/>
          <p:cNvSpPr>
            <a:spLocks noGrp="1"/>
          </p:cNvSpPr>
          <p:nvPr>
            <p:ph idx="1"/>
          </p:nvPr>
        </p:nvSpPr>
        <p:spPr/>
        <p:txBody>
          <a:bodyPr/>
          <a:p>
            <a:r>
              <a:rPr lang="zh-CN" altLang="en-US" sz="2400"/>
              <a:t>（1）关于allow和deny：其参数可为IP地址、CIDR、Unix或all，allow和deny出现的顺序对结果也有影响。</a:t>
            </a:r>
            <a:endParaRPr lang="zh-CN" altLang="en-US" sz="2400"/>
          </a:p>
          <a:p>
            <a:r>
              <a:rPr lang="zh-CN" altLang="en-US" sz="2400"/>
              <a:t>（2）在一个server中，可有多个location块，至于有多少？干什么？怎么控制？要根据需求而定。比如：</a:t>
            </a:r>
            <a:endParaRPr lang="zh-CN" altLang="en-US" sz="2400"/>
          </a:p>
          <a:p>
            <a:r>
              <a:rPr lang="zh-CN" altLang="en-US" sz="2400"/>
              <a:t>location /images/ { }块中，root /data指令告诉nginx，/images/中内容来自系统目录/data/images/；</a:t>
            </a:r>
            <a:endParaRPr lang="zh-CN" altLang="en-US" sz="2400"/>
          </a:p>
          <a:p>
            <a:r>
              <a:rPr lang="zh-CN" altLang="en-US" sz="2400"/>
              <a:t>location /other/ { }块中，/other/的内容要由http://127.0.0.1代理。</a:t>
            </a:r>
            <a:endParaRPr lang="zh-CN" altLang="en-US" sz="2400"/>
          </a:p>
          <a:p>
            <a:r>
              <a:rPr lang="zh-CN" altLang="en-US" sz="2400"/>
              <a:t>（3）本配置文件可放在任何一个Linux系统上，但需要修改allow和deny的设置。具体地，就是要把allow后的IP修改为本服务器地址。</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15.5  LNMP环境部署</a:t>
            </a:r>
            <a:endParaRPr lang="zh-CN" altLang="en-US"/>
          </a:p>
        </p:txBody>
      </p:sp>
      <p:sp>
        <p:nvSpPr>
          <p:cNvPr id="3" name="内容占位符 2"/>
          <p:cNvSpPr>
            <a:spLocks noGrp="1"/>
          </p:cNvSpPr>
          <p:nvPr>
            <p:ph idx="1"/>
          </p:nvPr>
        </p:nvSpPr>
        <p:spPr/>
        <p:txBody>
          <a:bodyPr/>
          <a:p>
            <a:r>
              <a:rPr lang="zh-CN" altLang="en-US" sz="2400"/>
              <a:t>Linux、Apache、MySQL和PHP组合可构成LAMP网站建设模式，同样的Linux、Nginx、MySQL和PHP组合，也可构成LNMP网站开发模式。MySQL与Nginx的安装与配置已经介绍过了，若要构建LNMP网站开发模式，还需要再安装此模式运行所需要的PHP和PHP-MySQL部分。</a:t>
            </a:r>
            <a:endParaRPr lang="zh-CN" altLang="en-US" sz="2400"/>
          </a:p>
          <a:p>
            <a:r>
              <a:rPr lang="zh-CN" altLang="en-US" sz="2400"/>
              <a:t>从Ubuntu的nginx-doc软件包中的（/usr/share/doc/nginx-doc/php）可以看出，实现LNMP至少有PHP-CGI和PHP-FPM两种方法，并推荐使用PHP-FPM。这里只介绍使用PHP-FPM构建LNMP的方法和步骤。</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15.5.1  php-fpm模块安装与配置</a:t>
            </a:r>
            <a:endParaRPr lang="zh-CN" altLang="en-US"/>
          </a:p>
        </p:txBody>
      </p:sp>
      <p:sp>
        <p:nvSpPr>
          <p:cNvPr id="3" name="内容占位符 2"/>
          <p:cNvSpPr>
            <a:spLocks noGrp="1"/>
          </p:cNvSpPr>
          <p:nvPr>
            <p:ph idx="1"/>
          </p:nvPr>
        </p:nvSpPr>
        <p:spPr>
          <a:xfrm>
            <a:off x="559435" y="1844675"/>
            <a:ext cx="8395335" cy="4392295"/>
          </a:xfrm>
        </p:spPr>
        <p:txBody>
          <a:bodyPr/>
          <a:p>
            <a:r>
              <a:rPr lang="zh-CN" altLang="en-US" sz="2400"/>
              <a:t>红帽和Ubuntu均提供有php-fpm模块，安装方法如下：</a:t>
            </a:r>
            <a:endParaRPr lang="zh-CN" altLang="en-US" sz="2400"/>
          </a:p>
          <a:p>
            <a:pPr lvl="1"/>
            <a:r>
              <a:rPr lang="zh-CN" altLang="en-US" sz="2100"/>
              <a:t># dnf install php-fpm 		# 红帽</a:t>
            </a:r>
            <a:endParaRPr lang="zh-CN" altLang="en-US" sz="2100"/>
          </a:p>
          <a:p>
            <a:pPr lvl="1"/>
            <a:r>
              <a:rPr lang="zh-CN" altLang="en-US" sz="2100"/>
              <a:t># apt install php-fpm 		# Ubuntu</a:t>
            </a:r>
            <a:endParaRPr lang="zh-CN" altLang="en-US" sz="2100"/>
          </a:p>
          <a:p>
            <a:r>
              <a:rPr lang="zh-CN" altLang="en-US" sz="2400"/>
              <a:t>php-fpm服务，在红帽和Ubuntu系统分别为php-fpm.service和php7.2-fpm.service，管理方法：</a:t>
            </a:r>
            <a:endParaRPr lang="zh-CN" altLang="en-US" sz="2400"/>
          </a:p>
          <a:p>
            <a:pPr lvl="1"/>
            <a:r>
              <a:rPr lang="zh-CN" altLang="en-US" sz="2100"/>
              <a:t># systemctl enable / start / restart / reload php-fpm # 红帽</a:t>
            </a:r>
            <a:endParaRPr lang="zh-CN" altLang="en-US" sz="2100"/>
          </a:p>
          <a:p>
            <a:pPr lvl="1"/>
            <a:r>
              <a:rPr lang="zh-CN" altLang="en-US" sz="2100"/>
              <a:t># systemctl enable / start / restart / reload php7.2-fpm	# Ubuntu</a:t>
            </a:r>
            <a:endParaRPr lang="zh-CN" altLang="en-US" sz="2100"/>
          </a:p>
          <a:p>
            <a:r>
              <a:rPr lang="zh-CN" altLang="en-US" sz="2400"/>
              <a:t>需要提醒的一点，Ubuntu的php-fpm配置与版本相关，在各版本间可能存在不一致。</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2．配置php-fpm</a:t>
            </a:r>
            <a:endParaRPr lang="zh-CN" altLang="en-US"/>
          </a:p>
        </p:txBody>
      </p:sp>
      <p:sp>
        <p:nvSpPr>
          <p:cNvPr id="3" name="内容占位符 2"/>
          <p:cNvSpPr>
            <a:spLocks noGrp="1"/>
          </p:cNvSpPr>
          <p:nvPr>
            <p:ph idx="1"/>
          </p:nvPr>
        </p:nvSpPr>
        <p:spPr/>
        <p:txBody>
          <a:bodyPr/>
          <a:p>
            <a:r>
              <a:rPr lang="zh-CN" altLang="en-US" sz="2400"/>
              <a:t>1）配置文件与配置要点</a:t>
            </a:r>
            <a:endParaRPr lang="zh-CN" altLang="en-US" sz="2400"/>
          </a:p>
          <a:p>
            <a:r>
              <a:rPr lang="zh-CN" altLang="en-US" sz="2400"/>
              <a:t>php-fpm与WEB配置相关的具体配置文件为www.conf为，在红帽下为/etc/php-fpm.d/www.conf，在Ubuntu下为/etc/php/7.2/fpm/pool.d/www.conf。在其中可以修改的地方有3处，如表15-3所示。</a:t>
            </a:r>
            <a:endParaRPr lang="zh-CN" altLang="en-US" sz="2400"/>
          </a:p>
        </p:txBody>
      </p:sp>
      <p:graphicFrame>
        <p:nvGraphicFramePr>
          <p:cNvPr id="4" name="表格 3"/>
          <p:cNvGraphicFramePr/>
          <p:nvPr>
            <p:custDataLst>
              <p:tags r:id="rId1"/>
            </p:custDataLst>
          </p:nvPr>
        </p:nvGraphicFramePr>
        <p:xfrm>
          <a:off x="788670" y="4100195"/>
          <a:ext cx="7906385" cy="1586865"/>
        </p:xfrm>
        <a:graphic>
          <a:graphicData uri="http://schemas.openxmlformats.org/drawingml/2006/table">
            <a:tbl>
              <a:tblPr firstRow="1" bandRow="1">
                <a:tableStyleId>{5940675A-B579-460E-94D1-54222C63F5DA}</a:tableStyleId>
              </a:tblPr>
              <a:tblGrid>
                <a:gridCol w="925195"/>
                <a:gridCol w="2227580"/>
                <a:gridCol w="2447290"/>
                <a:gridCol w="2306320"/>
              </a:tblGrid>
              <a:tr h="322580">
                <a:tc>
                  <a:txBody>
                    <a:bodyPr/>
                    <a:p>
                      <a:pPr indent="0" fontAlgn="auto">
                        <a:buNone/>
                      </a:pPr>
                      <a:r>
                        <a:rPr lang="en-US" sz="1600" b="0">
                          <a:latin typeface="Times New Roman" panose="02020603050405020304" pitchFamily="18" charset="0"/>
                          <a:ea typeface="宋体" panose="02010600030101010101" pitchFamily="2" charset="-122"/>
                          <a:cs typeface="宋体" panose="02010600030101010101" pitchFamily="2" charset="-122"/>
                        </a:rPr>
                        <a:t>配置项</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ea typeface="宋体" panose="02010600030101010101" pitchFamily="2" charset="-122"/>
                          <a:cs typeface="宋体" panose="02010600030101010101" pitchFamily="2" charset="-122"/>
                        </a:rPr>
                        <a:t>红帽</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ea typeface="宋体" panose="02010600030101010101" pitchFamily="2" charset="-122"/>
                          <a:cs typeface="Times New Roman" panose="02020603050405020304" pitchFamily="18" charset="0"/>
                        </a:rPr>
                        <a:t>Ubuntu</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ea typeface="宋体" panose="02010600030101010101" pitchFamily="2" charset="-122"/>
                          <a:cs typeface="宋体" panose="02010600030101010101" pitchFamily="2" charset="-122"/>
                        </a:rPr>
                        <a:t>说明及建议</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indent="0" fontAlgn="auto">
                        <a:buNone/>
                      </a:pPr>
                      <a:r>
                        <a:rPr lang="en-US" sz="1600" b="0">
                          <a:latin typeface="Times New Roman" panose="02020603050405020304" pitchFamily="18" charset="0"/>
                          <a:cs typeface="Times New Roman" panose="02020603050405020304" pitchFamily="18" charset="0"/>
                        </a:rPr>
                        <a:t>user</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ea typeface="宋体" panose="02010600030101010101" pitchFamily="2" charset="-122"/>
                          <a:cs typeface="Times New Roman" panose="02020603050405020304" pitchFamily="18" charset="0"/>
                        </a:rPr>
                        <a:t>nginx或apache</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www-data</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ea typeface="宋体" panose="02010600030101010101" pitchFamily="2" charset="-122"/>
                          <a:cs typeface="宋体" panose="02010600030101010101" pitchFamily="2" charset="-122"/>
                        </a:rPr>
                        <a:t>见左</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7035">
                <a:tc>
                  <a:txBody>
                    <a:bodyPr/>
                    <a:p>
                      <a:pPr indent="0" fontAlgn="auto">
                        <a:buNone/>
                      </a:pPr>
                      <a:r>
                        <a:rPr lang="en-US" sz="1600" b="0">
                          <a:latin typeface="Times New Roman" panose="02020603050405020304" pitchFamily="18" charset="0"/>
                          <a:cs typeface="Times New Roman" panose="02020603050405020304" pitchFamily="18" charset="0"/>
                        </a:rPr>
                        <a:t>group</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ea typeface="宋体" panose="02010600030101010101" pitchFamily="2" charset="-122"/>
                          <a:cs typeface="Times New Roman" panose="02020603050405020304" pitchFamily="18" charset="0"/>
                        </a:rPr>
                        <a:t>nginx或apache</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www-data</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ea typeface="宋体" panose="02010600030101010101" pitchFamily="2" charset="-122"/>
                          <a:cs typeface="宋体" panose="02010600030101010101" pitchFamily="2" charset="-122"/>
                        </a:rPr>
                        <a:t>见左</a:t>
                      </a:r>
                      <a:endParaRPr lang="en-US" altLang="en-US" sz="16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2580">
                <a:tc rowSpan="2">
                  <a:txBody>
                    <a:bodyPr/>
                    <a:p>
                      <a:pPr indent="0" fontAlgn="auto">
                        <a:buNone/>
                      </a:pPr>
                      <a:r>
                        <a:rPr lang="en-US" sz="1600" b="0">
                          <a:latin typeface="Times New Roman" panose="02020603050405020304" pitchFamily="18" charset="0"/>
                          <a:cs typeface="Times New Roman" panose="02020603050405020304" pitchFamily="18" charset="0"/>
                        </a:rPr>
                        <a:t>listen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/run/php-fpm/www.sock</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/run/php/php7.2-fpm.sock</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ea typeface="宋体" panose="02010600030101010101" pitchFamily="2" charset="-122"/>
                          <a:cs typeface="Times New Roman" panose="02020603050405020304" pitchFamily="18" charset="0"/>
                        </a:rPr>
                        <a:t>Unix/Linux下建议使用</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fontAlgn="auto">
                        <a:buNone/>
                      </a:pPr>
                      <a:r>
                        <a:rPr lang="en-US" sz="1600" b="0">
                          <a:latin typeface="Times New Roman" panose="02020603050405020304" pitchFamily="18" charset="0"/>
                          <a:cs typeface="Times New Roman" panose="02020603050405020304" pitchFamily="18" charset="0"/>
                        </a:rPr>
                        <a:t>127.0.0.1:9000</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127.0.0.1:9000</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ea typeface="宋体" panose="02010600030101010101" pitchFamily="2" charset="-122"/>
                          <a:cs typeface="Times New Roman" panose="02020603050405020304" pitchFamily="18" charset="0"/>
                        </a:rPr>
                        <a:t>Windows下使用</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关于www.conf的说明</a:t>
            </a:r>
            <a:endParaRPr lang="zh-CN" altLang="en-US"/>
          </a:p>
        </p:txBody>
      </p:sp>
      <p:sp>
        <p:nvSpPr>
          <p:cNvPr id="3" name="内容占位符 2"/>
          <p:cNvSpPr>
            <a:spLocks noGrp="1"/>
          </p:cNvSpPr>
          <p:nvPr>
            <p:ph idx="1"/>
          </p:nvPr>
        </p:nvSpPr>
        <p:spPr/>
        <p:txBody>
          <a:bodyPr/>
          <a:p>
            <a:r>
              <a:rPr lang="zh-CN" altLang="en-US" sz="2400"/>
              <a:t>listen可以使用UNIX Socket或9000端口，也就是说php-fpm服务，可以工作在UNIX Socket或TCP的9000端口。这里使用UNIX Socket。Socket文件在红帽中为/run/php-fpm/www.sock，在Ubuntu下为/run/php/php7.2-fpm.sock，需要记住它们的名字，在LNMP结构的站点配置文件中要用到它，且必须与这里保持一致。</a:t>
            </a:r>
            <a:endParaRPr lang="zh-CN" altLang="en-US" sz="2400"/>
          </a:p>
          <a:p>
            <a:r>
              <a:rPr lang="zh-CN" altLang="en-US" sz="2400"/>
              <a:t>如有必要，可按表15-3所示修改www.conf。修改后，要重载或重启php-fpm服务。</a:t>
            </a:r>
            <a:endParaRPr lang="zh-CN" altLang="en-US" sz="2400"/>
          </a:p>
          <a:p>
            <a:r>
              <a:rPr lang="zh-CN" altLang="en-US" sz="2400"/>
              <a:t>用户也可让php-fpm监听9000端口，在Windows系统只能这样。</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2）红帽的配置方案</a:t>
            </a:r>
            <a:endParaRPr lang="zh-CN" altLang="en-US"/>
          </a:p>
        </p:txBody>
      </p:sp>
      <p:sp>
        <p:nvSpPr>
          <p:cNvPr id="3" name="内容占位符 2"/>
          <p:cNvSpPr>
            <a:spLocks noGrp="1"/>
          </p:cNvSpPr>
          <p:nvPr>
            <p:ph idx="1"/>
          </p:nvPr>
        </p:nvSpPr>
        <p:spPr/>
        <p:txBody>
          <a:bodyPr/>
          <a:p>
            <a:r>
              <a:rPr lang="zh-CN" altLang="en-US" sz="2400"/>
              <a:t>红帽系统中，当安装php-fpm时，同时安装了/etc/nginx/conf.d/php-fpm.conf和/etc/nginx/default.d/php.conf两个与php-fpm配套的配置文件。php-fpm.conf定义了一个监听UNIX socket unix:/run/php-fpm/www.sock的服务</a:t>
            </a:r>
            <a:r>
              <a:rPr lang="zh-CN" altLang="en-US" sz="2400">
                <a:solidFill>
                  <a:srgbClr val="FF0000"/>
                </a:solidFill>
                <a:sym typeface="+mn-ea"/>
              </a:rPr>
              <a:t>php-fpm</a:t>
            </a:r>
            <a:r>
              <a:rPr lang="zh-CN" altLang="en-US" sz="2400"/>
              <a:t>（FastCGI server），供通讯使用。</a:t>
            </a:r>
            <a:endParaRPr lang="zh-CN" altLang="en-US" sz="2400"/>
          </a:p>
          <a:p>
            <a:r>
              <a:rPr lang="zh-CN" altLang="en-US" sz="2400"/>
              <a:t>有了配置文件php.conf和php-fpm.conf，php-fpm就算配置好了。因为nginx的主配置文件中已经包含了php-fpm.conf，在使用PHP开发网络站点时，只要在站点配置文件中再包含/etc/nginx/default.d/php.conf，剩下的就只需关心自己的事情了，因为php.conf已经包含了对php相关的默认配置。</a:t>
            </a:r>
            <a:endParaRPr lang="zh-CN"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/etc/nginx/conf.d/php-fpm.conf</a:t>
            </a:r>
            <a:endParaRPr lang="zh-CN" altLang="en-US"/>
          </a:p>
        </p:txBody>
      </p:sp>
      <p:sp>
        <p:nvSpPr>
          <p:cNvPr id="3" name="内容占位符 2"/>
          <p:cNvSpPr>
            <a:spLocks noGrp="1"/>
          </p:cNvSpPr>
          <p:nvPr>
            <p:ph idx="1"/>
          </p:nvPr>
        </p:nvSpPr>
        <p:spPr/>
        <p:txBody>
          <a:bodyPr/>
          <a:p>
            <a:r>
              <a:rPr lang="zh-CN" altLang="en-US" sz="2400"/>
              <a:t># PHP-FPM FastCGI server</a:t>
            </a:r>
            <a:endParaRPr lang="zh-CN" altLang="en-US" sz="2400"/>
          </a:p>
          <a:p>
            <a:r>
              <a:rPr lang="zh-CN" altLang="en-US" sz="2400"/>
              <a:t># network or unix domain socket configuration</a:t>
            </a:r>
            <a:endParaRPr lang="zh-CN" altLang="en-US" sz="2400"/>
          </a:p>
          <a:p>
            <a:r>
              <a:rPr lang="zh-CN" altLang="en-US" sz="2400"/>
              <a:t>upstream </a:t>
            </a:r>
            <a:r>
              <a:rPr lang="zh-CN" altLang="en-US" sz="2400">
                <a:solidFill>
                  <a:srgbClr val="FF0000"/>
                </a:solidFill>
              </a:rPr>
              <a:t>php-fpm</a:t>
            </a:r>
            <a:r>
              <a:rPr lang="zh-CN" altLang="en-US" sz="2400"/>
              <a:t> {</a:t>
            </a:r>
            <a:endParaRPr lang="zh-CN" altLang="en-US" sz="2400"/>
          </a:p>
          <a:p>
            <a:r>
              <a:rPr lang="zh-CN" altLang="en-US" sz="2400"/>
              <a:t>        server unix:/run/php-fpm/www.sock;</a:t>
            </a:r>
            <a:endParaRPr lang="zh-CN" altLang="en-US" sz="2400"/>
          </a:p>
          <a:p>
            <a:r>
              <a:rPr lang="zh-CN" altLang="en-US" sz="2400"/>
              <a:t>}</a:t>
            </a:r>
            <a:endParaRPr lang="zh-CN"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/etc/nginx/default.d/php.conf</a:t>
            </a:r>
            <a:endParaRPr lang="zh-CN" altLang="en-US"/>
          </a:p>
        </p:txBody>
      </p:sp>
      <p:sp>
        <p:nvSpPr>
          <p:cNvPr id="3" name="内容占位符 2"/>
          <p:cNvSpPr>
            <a:spLocks noGrp="1"/>
          </p:cNvSpPr>
          <p:nvPr>
            <p:ph idx="1"/>
          </p:nvPr>
        </p:nvSpPr>
        <p:spPr>
          <a:xfrm>
            <a:off x="334645" y="1844675"/>
            <a:ext cx="8662670" cy="4392295"/>
          </a:xfrm>
        </p:spPr>
        <p:txBody>
          <a:bodyPr/>
          <a:p>
            <a:r>
              <a:rPr lang="zh-CN" altLang="en-US" sz="2000"/>
              <a:t># pass the PHP scripts to FastCGI server #</a:t>
            </a:r>
            <a:endParaRPr lang="zh-CN" altLang="en-US" sz="2000"/>
          </a:p>
          <a:p>
            <a:r>
              <a:rPr lang="zh-CN" altLang="en-US" sz="2000"/>
              <a:t># See conf.d/php-fpm.conf for socket configuration #</a:t>
            </a:r>
            <a:endParaRPr lang="zh-CN" altLang="en-US" sz="2000"/>
          </a:p>
          <a:p>
            <a:r>
              <a:rPr lang="zh-CN" altLang="en-US" sz="2000"/>
              <a:t>index index.php index.html index.htm;</a:t>
            </a:r>
            <a:endParaRPr lang="zh-CN" altLang="en-US" sz="2000"/>
          </a:p>
          <a:p>
            <a:r>
              <a:rPr lang="zh-CN" altLang="en-US" sz="2000"/>
              <a:t>location ~ \.(php|phar)(/.*)?$ {</a:t>
            </a:r>
            <a:endParaRPr lang="zh-CN" altLang="en-US" sz="2000"/>
          </a:p>
          <a:p>
            <a:r>
              <a:rPr lang="zh-CN" altLang="en-US" sz="2000"/>
              <a:t>    fastcgi_split_path_info ^(.+\.(?:php|phar))(/.*)$;</a:t>
            </a:r>
            <a:endParaRPr lang="zh-CN" altLang="en-US" sz="2000"/>
          </a:p>
          <a:p>
            <a:r>
              <a:rPr lang="zh-CN" altLang="en-US" sz="2000"/>
              <a:t>    fastcgi_intercept_errors on;</a:t>
            </a:r>
            <a:endParaRPr lang="zh-CN" altLang="en-US" sz="2000"/>
          </a:p>
          <a:p>
            <a:r>
              <a:rPr lang="zh-CN" altLang="en-US" sz="2000"/>
              <a:t>    fastcgi_index  index.php;</a:t>
            </a:r>
            <a:endParaRPr lang="zh-CN" altLang="en-US" sz="2000"/>
          </a:p>
          <a:p>
            <a:r>
              <a:rPr lang="zh-CN" altLang="en-US" sz="2000"/>
              <a:t>    include        fastcgi_params;</a:t>
            </a:r>
            <a:endParaRPr lang="zh-CN" altLang="en-US" sz="2000"/>
          </a:p>
          <a:p>
            <a:r>
              <a:rPr lang="zh-CN" altLang="en-US" sz="2000"/>
              <a:t>    fastcgi_param  SCRIPT_FILENAME  $document_root$fastcgi_script_name;</a:t>
            </a:r>
            <a:endParaRPr lang="zh-CN" altLang="en-US" sz="2000"/>
          </a:p>
          <a:p>
            <a:r>
              <a:rPr lang="zh-CN" altLang="en-US" sz="2000"/>
              <a:t>    fastcgi_param  PATH_INFO $fastcgi_path_info;</a:t>
            </a:r>
            <a:endParaRPr lang="zh-CN" altLang="en-US" sz="2000"/>
          </a:p>
          <a:p>
            <a:r>
              <a:rPr lang="zh-CN" altLang="en-US" sz="2000"/>
              <a:t>    fastcgi_pass   </a:t>
            </a:r>
            <a:r>
              <a:rPr lang="zh-CN" altLang="en-US" sz="2000">
                <a:solidFill>
                  <a:srgbClr val="FF0000"/>
                </a:solidFill>
              </a:rPr>
              <a:t>php-fpm</a:t>
            </a:r>
            <a:r>
              <a:rPr lang="zh-CN" altLang="en-US" sz="2000"/>
              <a:t>;</a:t>
            </a:r>
            <a:endParaRPr lang="zh-CN" altLang="en-US" sz="2000"/>
          </a:p>
          <a:p>
            <a:r>
              <a:rPr lang="zh-CN" altLang="en-US" sz="2000"/>
              <a:t>}</a:t>
            </a:r>
            <a:endParaRPr lang="zh-CN"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3）Ubuntu的配置方案</a:t>
            </a:r>
            <a:endParaRPr lang="zh-CN" altLang="en-US"/>
          </a:p>
        </p:txBody>
      </p:sp>
      <p:sp>
        <p:nvSpPr>
          <p:cNvPr id="3" name="内容占位符 2"/>
          <p:cNvSpPr>
            <a:spLocks noGrp="1"/>
          </p:cNvSpPr>
          <p:nvPr>
            <p:ph idx="1"/>
          </p:nvPr>
        </p:nvSpPr>
        <p:spPr/>
        <p:txBody>
          <a:bodyPr/>
          <a:p>
            <a:r>
              <a:rPr lang="zh-CN" altLang="en-US"/>
              <a:t>对于PHP-FPM配置，Ubuntu也给出了具体的指导。nginx-doc包中的/usr/share/doc/nginx-doc/php给出了处理办法，要求把其中的两个location块（代码如图15-8所示）添加到PHP站点的配置文件中。</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15.2  Nginx的安装、启动与测试</a:t>
            </a:r>
            <a:endParaRPr lang="zh-CN" altLang="en-US"/>
          </a:p>
        </p:txBody>
      </p:sp>
      <p:sp>
        <p:nvSpPr>
          <p:cNvPr id="3" name="内容占位符 2"/>
          <p:cNvSpPr>
            <a:spLocks noGrp="1"/>
          </p:cNvSpPr>
          <p:nvPr>
            <p:ph idx="1"/>
          </p:nvPr>
        </p:nvSpPr>
        <p:spPr/>
        <p:txBody>
          <a:bodyPr/>
          <a:p>
            <a:r>
              <a:rPr lang="zh-CN" altLang="en-US"/>
              <a:t>15.2.1  Nginx的安装与启动管理</a:t>
            </a:r>
            <a:endParaRPr lang="zh-CN" altLang="en-US"/>
          </a:p>
          <a:p>
            <a:r>
              <a:rPr lang="zh-CN" altLang="en-US"/>
              <a:t>15.2.2  Nginx服务的测试</a:t>
            </a:r>
            <a:endParaRPr lang="zh-CN" altLang="en-US"/>
          </a:p>
          <a:p>
            <a:r>
              <a:rPr lang="zh-CN" altLang="en-US"/>
              <a:t>15.2.3  Nginx命令及简单管理介绍</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ym typeface="+mn-ea"/>
              </a:rPr>
              <a:t>/usr/share/doc/nginx-doc/php推荐</a:t>
            </a:r>
            <a:endParaRPr lang="zh-CN" altLang="en-US" sz="4000"/>
          </a:p>
        </p:txBody>
      </p:sp>
      <p:sp>
        <p:nvSpPr>
          <p:cNvPr id="3" name="内容占位符 2"/>
          <p:cNvSpPr>
            <a:spLocks noGrp="1"/>
          </p:cNvSpPr>
          <p:nvPr>
            <p:ph idx="1"/>
          </p:nvPr>
        </p:nvSpPr>
        <p:spPr>
          <a:xfrm>
            <a:off x="431165" y="1844675"/>
            <a:ext cx="8523605" cy="4392295"/>
          </a:xfrm>
        </p:spPr>
        <p:txBody>
          <a:bodyPr/>
          <a:p>
            <a:r>
              <a:rPr lang="zh-CN" altLang="en-US" sz="1600"/>
              <a:t># This block adds a little security.</a:t>
            </a:r>
            <a:endParaRPr lang="zh-CN" altLang="en-US" sz="1600"/>
          </a:p>
          <a:p>
            <a:r>
              <a:rPr lang="zh-CN" altLang="en-US" sz="1600"/>
              <a:t># See /usr/share/doc/nginx/examples/drupal for context</a:t>
            </a:r>
            <a:endParaRPr lang="zh-CN" altLang="en-US" sz="1600"/>
          </a:p>
          <a:p>
            <a:r>
              <a:rPr lang="zh-CN" altLang="en-US" sz="1600"/>
              <a:t>    location ~ \..*/.*\.php$ {</a:t>
            </a:r>
            <a:endParaRPr lang="zh-CN" altLang="en-US" sz="1600"/>
          </a:p>
          <a:p>
            <a:r>
              <a:rPr lang="zh-CN" altLang="en-US" sz="1600"/>
              <a:t>        return 403;</a:t>
            </a:r>
            <a:endParaRPr lang="zh-CN" altLang="en-US" sz="1600"/>
          </a:p>
          <a:p>
            <a:r>
              <a:rPr lang="zh-CN" altLang="en-US" sz="1600"/>
              <a:t>    }</a:t>
            </a:r>
            <a:endParaRPr lang="zh-CN" altLang="en-US" sz="1600"/>
          </a:p>
          <a:p>
            <a:r>
              <a:rPr lang="zh-CN" altLang="en-US" sz="1600"/>
              <a:t># This is basic PHP block that can be used to handle all PHP requests.</a:t>
            </a:r>
            <a:endParaRPr lang="zh-CN" altLang="en-US" sz="1600"/>
          </a:p>
          <a:p>
            <a:r>
              <a:rPr lang="zh-CN" altLang="en-US" sz="1600"/>
              <a:t># See /usr/share/doc/nginx/examples/drupal for context</a:t>
            </a:r>
            <a:endParaRPr lang="zh-CN" altLang="en-US" sz="1600"/>
          </a:p>
          <a:p>
            <a:r>
              <a:rPr lang="zh-CN" altLang="en-US" sz="1600"/>
              <a:t>    location ~ \.php$ {</a:t>
            </a:r>
            <a:endParaRPr lang="zh-CN" altLang="en-US" sz="1600"/>
          </a:p>
          <a:p>
            <a:r>
              <a:rPr lang="zh-CN" altLang="en-US" sz="1600"/>
              <a:t>        fastcgi_split_path_info ^(.+\.php)(/.+)$;</a:t>
            </a:r>
            <a:endParaRPr lang="zh-CN" altLang="en-US" sz="1600"/>
          </a:p>
          <a:p>
            <a:r>
              <a:rPr lang="zh-CN" altLang="en-US" sz="1600"/>
              <a:t>        include fastcgi_params;</a:t>
            </a:r>
            <a:endParaRPr lang="zh-CN" altLang="en-US" sz="1600"/>
          </a:p>
          <a:p>
            <a:r>
              <a:rPr lang="zh-CN" altLang="en-US" sz="1600"/>
              <a:t>        fastcgi_param  SCRIPT_FILENAME  $document_root$fastcgi_script_name; # add</a:t>
            </a:r>
            <a:endParaRPr lang="zh-CN" altLang="en-US" sz="1600"/>
          </a:p>
          <a:p>
            <a:r>
              <a:rPr lang="zh-CN" altLang="en-US" sz="1600"/>
              <a:t>        fastcgi_param  PATH_INFO $fastcgi_path_info;                        # add</a:t>
            </a:r>
            <a:endParaRPr lang="zh-CN" altLang="en-US" sz="1600"/>
          </a:p>
          <a:p>
            <a:r>
              <a:rPr lang="zh-CN" altLang="en-US" sz="1600"/>
              <a:t>        # Intercepting errors will cause PHP errors to appear in Nginx logs</a:t>
            </a:r>
            <a:endParaRPr lang="zh-CN" altLang="en-US" sz="1600"/>
          </a:p>
          <a:p>
            <a:r>
              <a:rPr lang="zh-CN" altLang="en-US" sz="1600"/>
              <a:t>        fastcgi_intercept_errors on;</a:t>
            </a:r>
            <a:endParaRPr lang="zh-CN" altLang="en-US" sz="1600"/>
          </a:p>
          <a:p>
            <a:r>
              <a:rPr lang="zh-CN" altLang="en-US" sz="1600"/>
              <a:t>        fastcgi_pass unix:/tmp/phpcgi.socket;    #此处需要修改为unix:/run/php/php7.2-fpm.sock</a:t>
            </a:r>
            <a:endParaRPr lang="zh-CN" altLang="en-US" sz="1600"/>
          </a:p>
          <a:p>
            <a:r>
              <a:rPr lang="zh-CN" altLang="en-US" sz="1600"/>
              <a:t>    }</a:t>
            </a:r>
            <a:endParaRPr lang="zh-CN" altLang="en-US"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Ubuntu系统配置php支持站点的处理方法</a:t>
            </a:r>
            <a:endParaRPr lang="zh-CN" altLang="en-US" sz="3200"/>
          </a:p>
        </p:txBody>
      </p:sp>
      <p:sp>
        <p:nvSpPr>
          <p:cNvPr id="3" name="内容占位符 2"/>
          <p:cNvSpPr>
            <a:spLocks noGrp="1"/>
          </p:cNvSpPr>
          <p:nvPr>
            <p:ph idx="1"/>
          </p:nvPr>
        </p:nvSpPr>
        <p:spPr/>
        <p:txBody>
          <a:bodyPr/>
          <a:p>
            <a:r>
              <a:rPr lang="zh-CN" altLang="en-US"/>
              <a:t>（1）参考红帽系统</a:t>
            </a:r>
            <a:endParaRPr lang="zh-CN" altLang="en-US"/>
          </a:p>
          <a:p>
            <a:r>
              <a:rPr lang="zh-CN" altLang="en-US"/>
              <a:t>（</a:t>
            </a:r>
            <a:r>
              <a:rPr lang="en-US" altLang="zh-CN"/>
              <a:t>2</a:t>
            </a:r>
            <a:r>
              <a:rPr lang="zh-CN" altLang="en-US"/>
              <a:t>）系统推荐办法</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（1）参考红帽系统</a:t>
            </a:r>
            <a:endParaRPr lang="zh-CN" altLang="en-US"/>
          </a:p>
        </p:txBody>
      </p:sp>
      <p:sp>
        <p:nvSpPr>
          <p:cNvPr id="3" name="内容占位符 2"/>
          <p:cNvSpPr>
            <a:spLocks noGrp="1"/>
          </p:cNvSpPr>
          <p:nvPr>
            <p:ph idx="1"/>
          </p:nvPr>
        </p:nvSpPr>
        <p:spPr/>
        <p:txBody>
          <a:bodyPr/>
          <a:p>
            <a:r>
              <a:rPr lang="zh-CN" altLang="en-US" sz="2800"/>
              <a:t>①参见图15-6所示代码，在文件php-fpm.conf中定义一个php-fpm服务，将中的Unix Socket文件unix:/run/php-fpm/www.sock参照www.conf内容修改为unix:/run/php/php7.2-fpm.sock。</a:t>
            </a:r>
            <a:endParaRPr lang="zh-CN" altLang="en-US" sz="2800"/>
          </a:p>
          <a:p>
            <a:r>
              <a:rPr lang="zh-CN" altLang="en-US" sz="2800"/>
              <a:t>②仍将如图15-7所示php.conf作为通用配置文件。然后在站点配置文件中，将两者包含进去。</a:t>
            </a:r>
            <a:endParaRPr lang="zh-CN"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a:t>
            </a:r>
            <a:r>
              <a:rPr lang="en-US" altLang="zh-CN">
                <a:sym typeface="+mn-ea"/>
              </a:rPr>
              <a:t>2</a:t>
            </a:r>
            <a:r>
              <a:rPr lang="zh-CN" altLang="en-US">
                <a:sym typeface="+mn-ea"/>
              </a:rPr>
              <a:t>）系统推荐办法</a:t>
            </a:r>
            <a:endParaRPr lang="zh-CN" altLang="en-US"/>
          </a:p>
        </p:txBody>
      </p:sp>
      <p:sp>
        <p:nvSpPr>
          <p:cNvPr id="3" name="内容占位符 2"/>
          <p:cNvSpPr>
            <a:spLocks noGrp="1"/>
          </p:cNvSpPr>
          <p:nvPr>
            <p:ph idx="1"/>
          </p:nvPr>
        </p:nvSpPr>
        <p:spPr/>
        <p:txBody>
          <a:bodyPr/>
          <a:p>
            <a:r>
              <a:rPr lang="zh-CN" altLang="en-US"/>
              <a:t>将如图15-8所示代码中的直接添加到站点配置文件，然后参照www.conf内容，将unix:/tmp/phpcgi.socket修改为unix:/run/php/php7.2-fpm.sock。</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15.5.2  LNMP站点配置</a:t>
            </a:r>
            <a:endParaRPr lang="zh-CN" altLang="en-US"/>
          </a:p>
        </p:txBody>
      </p:sp>
      <p:sp>
        <p:nvSpPr>
          <p:cNvPr id="3" name="内容占位符 2"/>
          <p:cNvSpPr>
            <a:spLocks noGrp="1"/>
          </p:cNvSpPr>
          <p:nvPr>
            <p:ph idx="1"/>
          </p:nvPr>
        </p:nvSpPr>
        <p:spPr/>
        <p:txBody>
          <a:bodyPr/>
          <a:p>
            <a:r>
              <a:rPr lang="zh-CN" altLang="en-US" sz="2400"/>
              <a:t>1．红帽系统示例</a:t>
            </a:r>
            <a:endParaRPr lang="zh-CN" altLang="en-US" sz="2400"/>
          </a:p>
          <a:p>
            <a:r>
              <a:rPr lang="zh-CN" altLang="en-US" sz="2400"/>
              <a:t>示例4  在红帽系统建立一个支持PHP的站点</a:t>
            </a:r>
            <a:endParaRPr lang="zh-CN" altLang="en-US" sz="2400"/>
          </a:p>
          <a:p>
            <a:r>
              <a:rPr lang="zh-CN" altLang="en-US" sz="2400"/>
              <a:t>要求：监听默认端口，名称为php.centos8.gjshao，文档目录为php.centos8.gjshao，配置文件php.centos8.gjshao.conf，要求使用网站静态地址也能访问。</a:t>
            </a:r>
            <a:endParaRPr lang="zh-CN" altLang="en-US" sz="2400"/>
          </a:p>
          <a:p>
            <a:r>
              <a:rPr lang="zh-CN" altLang="en-US" sz="2400"/>
              <a:t>在红帽系统中，创建PHP站点时，不需要关心php-fpm配置，只设置好自己的站点配置文件就可以了。php.centos8.gjshao站点配置文件代码如图15-9所示。</a:t>
            </a:r>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php.centos8.gjshao.conf</a:t>
            </a:r>
            <a:endParaRPr lang="zh-CN" altLang="en-US"/>
          </a:p>
        </p:txBody>
      </p:sp>
      <p:sp>
        <p:nvSpPr>
          <p:cNvPr id="3" name="内容占位符 2"/>
          <p:cNvSpPr>
            <a:spLocks noGrp="1"/>
          </p:cNvSpPr>
          <p:nvPr>
            <p:ph idx="1"/>
          </p:nvPr>
        </p:nvSpPr>
        <p:spPr>
          <a:xfrm>
            <a:off x="277495" y="1557655"/>
            <a:ext cx="8677275" cy="4392295"/>
          </a:xfrm>
        </p:spPr>
        <p:txBody>
          <a:bodyPr/>
          <a:p>
            <a:r>
              <a:rPr lang="zh-CN" altLang="en-US" sz="1800"/>
              <a:t>server {</a:t>
            </a:r>
            <a:endParaRPr lang="zh-CN" altLang="en-US" sz="1800"/>
          </a:p>
          <a:p>
            <a:r>
              <a:rPr lang="zh-CN" altLang="en-US" sz="1800"/>
              <a:t>    server_name php.centos8.gjshao 192.168.137.8 192.168.137.81;</a:t>
            </a:r>
            <a:endParaRPr lang="zh-CN" altLang="en-US" sz="1800"/>
          </a:p>
          <a:p>
            <a:r>
              <a:rPr lang="zh-CN" altLang="en-US" sz="1800"/>
              <a:t>    root /srv/www/html/php.centos8.gjshao;</a:t>
            </a:r>
            <a:endParaRPr lang="zh-CN" altLang="en-US" sz="1800"/>
          </a:p>
          <a:p>
            <a:r>
              <a:rPr lang="zh-CN" altLang="en-US" sz="1800"/>
              <a:t>    include /etc/nginx/default.d/*.conf;  # 红帽系统, PHP-FPM时必须包含此</a:t>
            </a:r>
            <a:endParaRPr lang="zh-CN" altLang="en-US" sz="1800"/>
          </a:p>
          <a:p>
            <a:r>
              <a:rPr lang="zh-CN" altLang="en-US" sz="1800"/>
              <a:t>    location / {</a:t>
            </a:r>
            <a:endParaRPr lang="zh-CN" altLang="en-US" sz="1800"/>
          </a:p>
          <a:p>
            <a:r>
              <a:rPr lang="zh-CN" altLang="en-US" sz="1800"/>
              <a:t>        index index.html index.htm index.php;</a:t>
            </a:r>
            <a:endParaRPr lang="zh-CN" altLang="en-US" sz="1800"/>
          </a:p>
          <a:p>
            <a:r>
              <a:rPr lang="zh-CN" altLang="en-US" sz="1800"/>
              <a:t>    }</a:t>
            </a:r>
            <a:endParaRPr lang="zh-CN" altLang="en-US" sz="1800"/>
          </a:p>
          <a:p>
            <a:r>
              <a:rPr lang="zh-CN" altLang="en-US" sz="1800"/>
              <a:t>    location ~ \.php$ {</a:t>
            </a:r>
            <a:endParaRPr lang="zh-CN" altLang="en-US" sz="1800"/>
          </a:p>
          <a:p>
            <a:r>
              <a:rPr lang="zh-CN" altLang="en-US" sz="1800"/>
              <a:t>        include /etc/nginx/fastcgi_params;</a:t>
            </a:r>
            <a:endParaRPr lang="zh-CN" altLang="en-US" sz="1800"/>
          </a:p>
          <a:p>
            <a:r>
              <a:rPr lang="zh-CN" altLang="en-US" sz="1800"/>
              <a:t>#        fastcgi_pass  127.0.0.1:9000;  # 要与php-fpm的配置一致</a:t>
            </a:r>
            <a:endParaRPr lang="zh-CN" altLang="en-US" sz="1800"/>
          </a:p>
          <a:p>
            <a:r>
              <a:rPr lang="zh-CN" altLang="en-US" sz="1800"/>
              <a:t>#        fastcgi_pass  unix:/run/php-fpm/www.sock; # 同上</a:t>
            </a:r>
            <a:endParaRPr lang="zh-CN" altLang="en-US" sz="1800"/>
          </a:p>
          <a:p>
            <a:r>
              <a:rPr lang="zh-CN" altLang="en-US" sz="1800"/>
              <a:t>        fastcgi_pass  php-fpm;        # 用在php-fpm.conf定义的php-fpm，更简洁</a:t>
            </a:r>
            <a:endParaRPr lang="zh-CN" altLang="en-US" sz="1800"/>
          </a:p>
          <a:p>
            <a:r>
              <a:rPr lang="zh-CN" altLang="en-US" sz="1800"/>
              <a:t>        fastcgi_index index.php;</a:t>
            </a:r>
            <a:endParaRPr lang="zh-CN" altLang="en-US" sz="1800"/>
          </a:p>
          <a:p>
            <a:r>
              <a:rPr lang="zh-CN" altLang="en-US" sz="1800"/>
              <a:t>        fastcgi_param SCRIPT_FILENAME $document_root$fastcgi_script_name;</a:t>
            </a:r>
            <a:endParaRPr lang="zh-CN" altLang="en-US" sz="1800"/>
          </a:p>
          <a:p>
            <a:r>
              <a:rPr lang="zh-CN" altLang="en-US" sz="1800"/>
              <a:t>    }</a:t>
            </a:r>
            <a:endParaRPr lang="zh-CN" altLang="en-US" sz="1800"/>
          </a:p>
          <a:p>
            <a:r>
              <a:rPr lang="zh-CN" altLang="en-US" sz="1800"/>
              <a:t>}</a:t>
            </a:r>
            <a:endParaRPr lang="zh-CN" altLang="en-US"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2．Ubuntu系统示例</a:t>
            </a:r>
            <a:endParaRPr lang="zh-CN" altLang="en-US"/>
          </a:p>
        </p:txBody>
      </p:sp>
      <p:sp>
        <p:nvSpPr>
          <p:cNvPr id="3" name="内容占位符 2"/>
          <p:cNvSpPr>
            <a:spLocks noGrp="1"/>
          </p:cNvSpPr>
          <p:nvPr>
            <p:ph idx="1"/>
          </p:nvPr>
        </p:nvSpPr>
        <p:spPr/>
        <p:txBody>
          <a:bodyPr/>
          <a:p>
            <a:r>
              <a:rPr lang="zh-CN" altLang="en-US"/>
              <a:t>示例5  在Ubuntu建立一个支持PHP的站点</a:t>
            </a:r>
            <a:endParaRPr lang="zh-CN" altLang="en-US"/>
          </a:p>
          <a:p>
            <a:r>
              <a:rPr lang="zh-CN" altLang="en-US"/>
              <a:t>要求：监听默认端口，名称为php.ubuntu18.gjshao，文档目录为php.ubuntu18.gjshao，配置文件php.ubuntu18.gjshao.conf，要求使用网站静态地址也能登录。配置文件代码如图15-10所示。</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404495"/>
            <a:ext cx="8152765" cy="714375"/>
          </a:xfrm>
        </p:spPr>
        <p:txBody>
          <a:bodyPr/>
          <a:p>
            <a:r>
              <a:rPr lang="zh-CN" altLang="en-US">
                <a:sym typeface="+mn-ea"/>
              </a:rPr>
              <a:t>php.ubuntu18.gjshao.conf</a:t>
            </a:r>
            <a:endParaRPr lang="zh-CN" altLang="en-US"/>
          </a:p>
        </p:txBody>
      </p:sp>
      <p:sp>
        <p:nvSpPr>
          <p:cNvPr id="3" name="内容占位符 2"/>
          <p:cNvSpPr>
            <a:spLocks noGrp="1"/>
          </p:cNvSpPr>
          <p:nvPr>
            <p:ph idx="1"/>
          </p:nvPr>
        </p:nvSpPr>
        <p:spPr>
          <a:xfrm>
            <a:off x="279400" y="1198880"/>
            <a:ext cx="8747125" cy="4392295"/>
          </a:xfrm>
        </p:spPr>
        <p:txBody>
          <a:bodyPr/>
          <a:p>
            <a:r>
              <a:rPr lang="zh-CN" altLang="en-US" sz="1600"/>
              <a:t>server {</a:t>
            </a:r>
            <a:endParaRPr lang="zh-CN" altLang="en-US" sz="1600"/>
          </a:p>
          <a:p>
            <a:r>
              <a:rPr lang="zh-CN" altLang="en-US" sz="1600"/>
              <a:t>    server_name php.ubuntu18.gjshao 192.168.137.18;</a:t>
            </a:r>
            <a:endParaRPr lang="zh-CN" altLang="en-US" sz="1600"/>
          </a:p>
          <a:p>
            <a:r>
              <a:rPr lang="zh-CN" altLang="en-US" sz="1600"/>
              <a:t>    root /srv/www/html/php.ubuntu18.gjshao;</a:t>
            </a:r>
            <a:endParaRPr lang="zh-CN" altLang="en-US" sz="1600"/>
          </a:p>
          <a:p>
            <a:r>
              <a:rPr lang="zh-CN" altLang="en-US" sz="1600"/>
              <a:t>    location =/ {</a:t>
            </a:r>
            <a:endParaRPr lang="zh-CN" altLang="en-US" sz="1600"/>
          </a:p>
          <a:p>
            <a:r>
              <a:rPr lang="zh-CN" altLang="en-US" sz="1600"/>
              <a:t>        index index.php index.html index.htm;</a:t>
            </a:r>
            <a:endParaRPr lang="zh-CN" altLang="en-US" sz="1600"/>
          </a:p>
          <a:p>
            <a:r>
              <a:rPr lang="zh-CN" altLang="en-US" sz="1600"/>
              <a:t>    }</a:t>
            </a:r>
            <a:endParaRPr lang="zh-CN" altLang="en-US" sz="1600"/>
          </a:p>
          <a:p>
            <a:r>
              <a:rPr lang="zh-CN" altLang="en-US" sz="1600"/>
              <a:t>    location ~ \..*/.*\.php$ {</a:t>
            </a:r>
            <a:endParaRPr lang="zh-CN" altLang="en-US" sz="1600"/>
          </a:p>
          <a:p>
            <a:r>
              <a:rPr lang="zh-CN" altLang="en-US" sz="1600"/>
              <a:t>        return 403;</a:t>
            </a:r>
            <a:endParaRPr lang="zh-CN" altLang="en-US" sz="1600"/>
          </a:p>
          <a:p>
            <a:r>
              <a:rPr lang="zh-CN" altLang="en-US" sz="1600"/>
              <a:t>    }</a:t>
            </a:r>
            <a:endParaRPr lang="zh-CN" altLang="en-US" sz="1600"/>
          </a:p>
          <a:p>
            <a:r>
              <a:rPr lang="zh-CN" altLang="en-US" sz="1600"/>
              <a:t>    location ~ \.php$ {</a:t>
            </a:r>
            <a:endParaRPr lang="zh-CN" altLang="en-US" sz="1600"/>
          </a:p>
          <a:p>
            <a:r>
              <a:rPr lang="zh-CN" altLang="en-US" sz="1600"/>
              <a:t>        fastcgi_split_path_info ^(.+\.php)(/.+)$;</a:t>
            </a:r>
            <a:endParaRPr lang="zh-CN" altLang="en-US" sz="1600"/>
          </a:p>
          <a:p>
            <a:r>
              <a:rPr lang="zh-CN" altLang="en-US" sz="1600"/>
              <a:t>        include fastcgi_params;</a:t>
            </a:r>
            <a:endParaRPr lang="zh-CN" altLang="en-US" sz="1600"/>
          </a:p>
          <a:p>
            <a:r>
              <a:rPr lang="zh-CN" altLang="en-US" sz="1600"/>
              <a:t>        fastcgi_param  SCRIPT_FILENAME  $document_root$fastcgi_script_name; # added</a:t>
            </a:r>
            <a:endParaRPr lang="zh-CN" altLang="en-US" sz="1600"/>
          </a:p>
          <a:p>
            <a:r>
              <a:rPr lang="zh-CN" altLang="en-US" sz="1600"/>
              <a:t>        fastcgi_param  PATH_INFO $fastcgi_path_info;                        # added</a:t>
            </a:r>
            <a:endParaRPr lang="zh-CN" altLang="en-US" sz="1600"/>
          </a:p>
          <a:p>
            <a:r>
              <a:rPr lang="zh-CN" altLang="en-US" sz="1600"/>
              <a:t>        # Intercepting errors will cause PHP errors to appear in Nginx logs</a:t>
            </a:r>
            <a:endParaRPr lang="zh-CN" altLang="en-US" sz="1600"/>
          </a:p>
          <a:p>
            <a:r>
              <a:rPr lang="zh-CN" altLang="en-US" sz="1600"/>
              <a:t>        fastcgi_intercept_errors  on;</a:t>
            </a:r>
            <a:endParaRPr lang="zh-CN" altLang="en-US" sz="1600"/>
          </a:p>
          <a:p>
            <a:r>
              <a:rPr lang="zh-CN" altLang="en-US" sz="1600"/>
              <a:t>        fastcgi_pass  unix:/run/php/php7.2-fpm.sock;</a:t>
            </a:r>
            <a:endParaRPr lang="zh-CN" altLang="en-US" sz="1600"/>
          </a:p>
          <a:p>
            <a:r>
              <a:rPr lang="zh-CN" altLang="en-US" sz="1600"/>
              <a:t>    }</a:t>
            </a:r>
            <a:endParaRPr lang="zh-CN" altLang="en-US" sz="1600"/>
          </a:p>
          <a:p>
            <a:r>
              <a:rPr lang="zh-CN" altLang="en-US" sz="1600"/>
              <a:t>}</a:t>
            </a:r>
            <a:endParaRPr lang="zh-CN" altLang="en-US" sz="1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3．测试</a:t>
            </a:r>
            <a:endParaRPr lang="zh-CN" altLang="en-US"/>
          </a:p>
        </p:txBody>
      </p:sp>
      <p:sp>
        <p:nvSpPr>
          <p:cNvPr id="3" name="内容占位符 2"/>
          <p:cNvSpPr>
            <a:spLocks noGrp="1"/>
          </p:cNvSpPr>
          <p:nvPr>
            <p:ph idx="1"/>
          </p:nvPr>
        </p:nvSpPr>
        <p:spPr/>
        <p:txBody>
          <a:bodyPr/>
          <a:p>
            <a:r>
              <a:rPr lang="zh-CN" altLang="en-US" sz="2400"/>
              <a:t>首先需要在网站的文档目录（比如/srv/www/html/php.centos8.gjshao，/srv/www/html/php.ubuntu18.gjshao）内，创建文件index.php，使用内容为：</a:t>
            </a:r>
            <a:endParaRPr lang="zh-CN" altLang="en-US" sz="2400"/>
          </a:p>
          <a:p>
            <a:endParaRPr lang="zh-CN" altLang="en-US" sz="2400"/>
          </a:p>
          <a:p>
            <a:endParaRPr lang="zh-CN" altLang="en-US" sz="2400"/>
          </a:p>
          <a:p>
            <a:r>
              <a:rPr lang="zh-CN" altLang="en-US" sz="2400"/>
              <a:t>然后，打开浏览器在地址栏输入http://php.centos8.gjshao或http://php.ubuntu18.gjshao，就可以在网页上看到PHP的信息内容。</a:t>
            </a:r>
            <a:endParaRPr lang="zh-CN" altLang="en-US" sz="2400"/>
          </a:p>
        </p:txBody>
      </p:sp>
      <p:graphicFrame>
        <p:nvGraphicFramePr>
          <p:cNvPr id="6" name="表格 5"/>
          <p:cNvGraphicFramePr/>
          <p:nvPr/>
        </p:nvGraphicFramePr>
        <p:xfrm>
          <a:off x="966470" y="3655695"/>
          <a:ext cx="6181725" cy="519430"/>
        </p:xfrm>
        <a:graphic>
          <a:graphicData uri="http://schemas.openxmlformats.org/drawingml/2006/table">
            <a:tbl>
              <a:tblPr firstRow="1" bandRow="1">
                <a:tableStyleId>{5940675A-B579-460E-94D1-54222C63F5DA}</a:tableStyleId>
              </a:tblPr>
              <a:tblGrid>
                <a:gridCol w="6181725"/>
              </a:tblGrid>
              <a:tr h="519430">
                <a:tc>
                  <a:txBody>
                    <a:bodyPr/>
                    <a:p>
                      <a:pPr indent="269875">
                        <a:buNone/>
                      </a:pP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 &lt;?php phpinfo(); ?&gt;</a:t>
                      </a:r>
                      <a:endParaRPr lang="en-US" altLang="en-US" sz="2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15.5.3  php-mysql模块安装与配置</a:t>
            </a:r>
            <a:endParaRPr lang="zh-CN" altLang="en-US" sz="4000"/>
          </a:p>
        </p:txBody>
      </p:sp>
      <p:sp>
        <p:nvSpPr>
          <p:cNvPr id="3" name="内容占位符 2"/>
          <p:cNvSpPr>
            <a:spLocks noGrp="1"/>
          </p:cNvSpPr>
          <p:nvPr>
            <p:ph idx="1"/>
          </p:nvPr>
        </p:nvSpPr>
        <p:spPr/>
        <p:txBody>
          <a:bodyPr/>
          <a:p>
            <a:r>
              <a:rPr lang="zh-CN" altLang="en-US" sz="2400"/>
              <a:t>若要实现php-fpm对MySQL的访问，在安装并启动MySQL服务之后，还需要安装php-mysql模块，安装方法是：</a:t>
            </a:r>
            <a:endParaRPr lang="zh-CN" altLang="en-US" sz="2400"/>
          </a:p>
          <a:p>
            <a:pPr lvl="1"/>
            <a:r>
              <a:rPr lang="zh-CN" altLang="en-US" sz="2100"/>
              <a:t># dnf install php-mysqlnd 		# 红帽</a:t>
            </a:r>
            <a:endParaRPr lang="zh-CN" altLang="en-US" sz="2100"/>
          </a:p>
          <a:p>
            <a:pPr lvl="1"/>
            <a:r>
              <a:rPr lang="zh-CN" altLang="en-US" sz="2100"/>
              <a:t># apt install php-mysql 		# Ubuntu</a:t>
            </a:r>
            <a:endParaRPr lang="zh-CN" altLang="en-US" sz="2100"/>
          </a:p>
          <a:p>
            <a:r>
              <a:rPr lang="zh-CN" altLang="en-US" sz="2400"/>
              <a:t>php-mysql模块安装后不需要做任何配置即可使用，因此也可与php-fpm模块一块安装。通过php-fpm访问mysql的示例程序index2.php如图15-11所示。</a:t>
            </a:r>
            <a:endParaRPr lang="zh-CN" altLang="en-US" sz="2400"/>
          </a:p>
          <a:p>
            <a:r>
              <a:rPr lang="zh-CN" altLang="en-US" sz="2400"/>
              <a:t>可将此文件放在支持php-fpm网站的文档目录内，然后在地址栏输入http://site/index2.php来访问，比如http://php.centos8.gjshao/index2.php。</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15.2.1  Nginx的安装与启动管理</a:t>
            </a:r>
            <a:endParaRPr lang="zh-CN" altLang="en-US"/>
          </a:p>
        </p:txBody>
      </p:sp>
      <p:sp>
        <p:nvSpPr>
          <p:cNvPr id="3" name="内容占位符 2"/>
          <p:cNvSpPr>
            <a:spLocks noGrp="1"/>
          </p:cNvSpPr>
          <p:nvPr>
            <p:ph idx="1"/>
          </p:nvPr>
        </p:nvSpPr>
        <p:spPr/>
        <p:txBody>
          <a:bodyPr/>
          <a:p>
            <a:r>
              <a:rPr lang="zh-CN" altLang="en-US" sz="2400"/>
              <a:t>在红帽和Ubuntu系统中都自带有nginx软件包，包名均为nginx，可以使用以下命令</a:t>
            </a:r>
            <a:r>
              <a:rPr lang="zh-CN" altLang="en-US" sz="2400">
                <a:sym typeface="+mn-ea"/>
              </a:rPr>
              <a:t>进行安装</a:t>
            </a:r>
            <a:r>
              <a:rPr lang="en-US" altLang="zh-CN" sz="2400">
                <a:sym typeface="+mn-ea"/>
              </a:rPr>
              <a:t>:</a:t>
            </a:r>
            <a:endParaRPr lang="zh-CN" altLang="en-US" sz="2400"/>
          </a:p>
          <a:p>
            <a:pPr lvl="1"/>
            <a:r>
              <a:rPr lang="zh-CN" altLang="en-US" sz="2100"/>
              <a:t># dnf intall nginx 			# 红帽</a:t>
            </a:r>
            <a:endParaRPr lang="zh-CN" altLang="en-US" sz="2100"/>
          </a:p>
          <a:p>
            <a:pPr lvl="1"/>
            <a:r>
              <a:rPr lang="zh-CN" altLang="en-US" sz="2100"/>
              <a:t># apt install nginx 			# Ubuntu</a:t>
            </a:r>
            <a:endParaRPr lang="zh-CN" altLang="en-US" sz="2100"/>
          </a:p>
          <a:p>
            <a:r>
              <a:rPr lang="zh-CN" altLang="en-US" sz="2400"/>
              <a:t>nginx服务名在红帽和Ubuntu中均为nginx，管理方法如下：</a:t>
            </a:r>
            <a:endParaRPr lang="zh-CN" altLang="en-US" sz="2400"/>
          </a:p>
          <a:p>
            <a:pPr lvl="1"/>
            <a:r>
              <a:rPr lang="zh-CN" altLang="en-US" sz="2100"/>
              <a:t># systemctl enable/dsiable nginx 	# 启用/禁用nginx</a:t>
            </a:r>
            <a:endParaRPr lang="zh-CN" altLang="en-US" sz="2100"/>
          </a:p>
          <a:p>
            <a:pPr lvl="1"/>
            <a:r>
              <a:rPr lang="zh-CN" altLang="en-US" sz="2100"/>
              <a:t># systemctl start/restart/stop/reload nginx 	# 启动/重启/停止/重载nginx</a:t>
            </a:r>
            <a:endParaRPr lang="zh-CN" altLang="en-US" sz="2100"/>
          </a:p>
          <a:p>
            <a:pPr lvl="1"/>
            <a:r>
              <a:rPr lang="zh-CN" altLang="en-US" sz="2100"/>
              <a:t># systemctl status nginx 		# 检查nginx状态</a:t>
            </a:r>
            <a:endParaRPr lang="zh-CN" altLang="en-US" sz="21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15.6  与防火墙和SELinux的关系</a:t>
            </a:r>
            <a:endParaRPr lang="zh-CN" altLang="en-US"/>
          </a:p>
        </p:txBody>
      </p:sp>
      <p:sp>
        <p:nvSpPr>
          <p:cNvPr id="3" name="内容占位符 2"/>
          <p:cNvSpPr>
            <a:spLocks noGrp="1"/>
          </p:cNvSpPr>
          <p:nvPr>
            <p:ph idx="1"/>
          </p:nvPr>
        </p:nvSpPr>
        <p:spPr/>
        <p:txBody>
          <a:bodyPr/>
          <a:p>
            <a:r>
              <a:rPr lang="zh-CN" altLang="en-US"/>
              <a:t>尽管这里讨论的是nginx，但它也是作为httpd服务出现的，因此可通过命令man httpd_selinux（需要安装selinux-policy-doc）可以获得SELinux与httpd关系的详尽信息。</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15.6.1  与防火墙的关系</a:t>
            </a:r>
            <a:endParaRPr lang="zh-CN" altLang="en-US"/>
          </a:p>
        </p:txBody>
      </p:sp>
      <p:sp>
        <p:nvSpPr>
          <p:cNvPr id="3" name="内容占位符 2"/>
          <p:cNvSpPr>
            <a:spLocks noGrp="1"/>
          </p:cNvSpPr>
          <p:nvPr>
            <p:ph idx="1"/>
          </p:nvPr>
        </p:nvSpPr>
        <p:spPr/>
        <p:txBody>
          <a:bodyPr/>
          <a:p>
            <a:r>
              <a:rPr lang="zh-CN" altLang="en-US" sz="2400"/>
              <a:t>对于开启防火墙的系统，需要允许http服务通过</a:t>
            </a:r>
            <a:endParaRPr lang="zh-CN" altLang="en-US" sz="2400"/>
          </a:p>
          <a:p>
            <a:pPr algn="l"/>
            <a:r>
              <a:rPr lang="zh-CN" altLang="en-US" sz="2400">
                <a:sym typeface="+mn-ea"/>
              </a:rPr>
              <a:t>firewalld防火墙</a:t>
            </a:r>
            <a:endParaRPr lang="zh-CN" altLang="en-US" sz="2100"/>
          </a:p>
          <a:p>
            <a:pPr lvl="1"/>
            <a:r>
              <a:rPr lang="zh-CN" altLang="en-US" sz="2100"/>
              <a:t># firewall-cmd --permanent --add-service=http 	#允许http</a:t>
            </a:r>
            <a:endParaRPr lang="zh-CN" altLang="en-US" sz="2100"/>
          </a:p>
          <a:p>
            <a:pPr lvl="1"/>
            <a:r>
              <a:rPr lang="zh-CN" altLang="en-US" sz="2100"/>
              <a:t># firewall-cmd --permanent --add-service=https #允许https</a:t>
            </a:r>
            <a:endParaRPr lang="zh-CN" altLang="en-US" sz="2100"/>
          </a:p>
          <a:p>
            <a:pPr lvl="1"/>
            <a:r>
              <a:rPr lang="zh-CN" altLang="en-US" sz="2100"/>
              <a:t># firewall-cmd --permanent --add-porte=8080/tcp #允许8080/tcp</a:t>
            </a:r>
            <a:endParaRPr lang="zh-CN" altLang="en-US" sz="2100"/>
          </a:p>
          <a:p>
            <a:pPr lvl="1"/>
            <a:r>
              <a:rPr lang="zh-CN" altLang="en-US" sz="2100"/>
              <a:t># firewall-cmd --add-port=8008-8009/tcp #临时允许8008-8009/tcp</a:t>
            </a:r>
            <a:endParaRPr lang="zh-CN" altLang="en-US" sz="2100"/>
          </a:p>
          <a:p>
            <a:pPr marL="342900" lvl="1" indent="-342900" algn="l"/>
            <a:r>
              <a:rPr lang="zh-CN" altLang="en-US" sz="2400">
                <a:cs typeface="+mn-cs"/>
                <a:sym typeface="+mn-ea"/>
              </a:rPr>
              <a:t>firewalld防火墙</a:t>
            </a:r>
            <a:endParaRPr lang="zh-CN" altLang="en-US" sz="2400">
              <a:cs typeface="+mn-cs"/>
              <a:sym typeface="+mn-ea"/>
            </a:endParaRPr>
          </a:p>
          <a:p>
            <a:pPr lvl="1" algn="l"/>
            <a:r>
              <a:rPr lang="zh-CN" altLang="en-US" sz="2100">
                <a:cs typeface="+mn-ea"/>
              </a:rPr>
              <a:t># ufw allow https 	#增加允许http的规则：ufw防火墙</a:t>
            </a:r>
            <a:endParaRPr lang="zh-CN" altLang="en-US" sz="2100">
              <a:cs typeface="+mn-ea"/>
            </a:endParaRPr>
          </a:p>
          <a:p>
            <a:pPr lvl="1"/>
            <a:r>
              <a:rPr lang="zh-CN" altLang="en-US" sz="2100"/>
              <a:t># ufw allow http 	#增加允许https的规则</a:t>
            </a:r>
            <a:endParaRPr lang="zh-CN" altLang="en-US" sz="2100"/>
          </a:p>
          <a:p>
            <a:pPr lvl="1"/>
            <a:r>
              <a:rPr lang="zh-CN" altLang="en-US" sz="2100"/>
              <a:t># ufw allow 8080 	#增加允许8080端口</a:t>
            </a:r>
            <a:endParaRPr lang="zh-CN" altLang="en-US" sz="2100"/>
          </a:p>
          <a:p>
            <a:pPr lvl="1"/>
            <a:r>
              <a:rPr lang="zh-CN" altLang="en-US" sz="2100"/>
              <a:t># ufw allow 8008,8009/tcp #增加允许8008-8009/tcp</a:t>
            </a:r>
            <a:endParaRPr lang="zh-CN" altLang="en-US" sz="21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15.6.2  与SELinux的关系</a:t>
            </a:r>
            <a:endParaRPr lang="zh-CN" altLang="en-US"/>
          </a:p>
        </p:txBody>
      </p:sp>
      <p:sp>
        <p:nvSpPr>
          <p:cNvPr id="3" name="内容占位符 2"/>
          <p:cNvSpPr>
            <a:spLocks noGrp="1"/>
          </p:cNvSpPr>
          <p:nvPr>
            <p:ph idx="1"/>
          </p:nvPr>
        </p:nvSpPr>
        <p:spPr/>
        <p:txBody>
          <a:bodyPr/>
          <a:p>
            <a:r>
              <a:rPr lang="zh-CN" altLang="en-US" sz="2400"/>
              <a:t>1．布尔变量</a:t>
            </a:r>
            <a:endParaRPr lang="zh-CN" altLang="en-US" sz="2400"/>
          </a:p>
          <a:p>
            <a:r>
              <a:rPr lang="zh-CN" altLang="en-US" sz="2400"/>
              <a:t>可以使用</a:t>
            </a:r>
            <a:endParaRPr lang="zh-CN" altLang="en-US" sz="2400"/>
          </a:p>
          <a:p>
            <a:pPr lvl="1"/>
            <a:r>
              <a:rPr lang="zh-CN" altLang="en-US" sz="2100"/>
              <a:t># getsebool -a | grep http</a:t>
            </a:r>
            <a:endParaRPr lang="zh-CN" altLang="en-US" sz="2100"/>
          </a:p>
          <a:p>
            <a:r>
              <a:rPr lang="zh-CN" altLang="en-US" sz="2400"/>
              <a:t>得到SELinux与httpd相关的布尔变量及其值，常见的布尔变量及意义如下：</a:t>
            </a:r>
            <a:endParaRPr lang="zh-CN" altLang="en-US" sz="2400"/>
          </a:p>
          <a:p>
            <a:pPr lvl="1"/>
            <a:r>
              <a:rPr lang="zh-CN" altLang="en-US" sz="2100"/>
              <a:t>httpd_builtin_scripting：是否允许httpd支持built-in scripting（要设为on）；</a:t>
            </a:r>
            <a:endParaRPr lang="zh-CN" altLang="en-US" sz="2100"/>
          </a:p>
          <a:p>
            <a:pPr lvl="1"/>
            <a:r>
              <a:rPr lang="zh-CN" altLang="en-US" sz="2100"/>
              <a:t>httpd_enable_cgi：是否允许httpd支持CGI（要设为on）；</a:t>
            </a:r>
            <a:endParaRPr lang="zh-CN" altLang="en-US" sz="2100"/>
          </a:p>
          <a:p>
            <a:pPr lvl="1"/>
            <a:r>
              <a:rPr lang="zh-CN" altLang="en-US" sz="2100"/>
              <a:t>httpd_unified：是否允许httpd_t完全访问httpd类型（要设为on）；</a:t>
            </a:r>
            <a:endParaRPr lang="zh-CN" altLang="en-US" sz="2100"/>
          </a:p>
          <a:p>
            <a:r>
              <a:rPr lang="zh-CN" altLang="en-US" sz="2400"/>
              <a:t>还可需要时还可以打开其他布尔变量。</a:t>
            </a:r>
            <a:endParaRPr lang="zh-CN" altLang="en-US" sz="2400"/>
          </a:p>
          <a:p>
            <a:endParaRPr lang="zh-CN"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2．类型标签</a:t>
            </a:r>
            <a:endParaRPr lang="zh-CN" altLang="en-US"/>
          </a:p>
        </p:txBody>
      </p:sp>
      <p:sp>
        <p:nvSpPr>
          <p:cNvPr id="3" name="内容占位符 2"/>
          <p:cNvSpPr>
            <a:spLocks noGrp="1"/>
          </p:cNvSpPr>
          <p:nvPr>
            <p:ph idx="1"/>
          </p:nvPr>
        </p:nvSpPr>
        <p:spPr/>
        <p:txBody>
          <a:bodyPr/>
          <a:p>
            <a:r>
              <a:rPr lang="zh-CN" altLang="en-US"/>
              <a:t>在SELinux中，与httpd相关的文件和目录类型标签如表10-3所示。</a:t>
            </a:r>
            <a:endParaRPr lang="zh-CN" altLang="en-US"/>
          </a:p>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3．与SELinux的关系</a:t>
            </a:r>
            <a:endParaRPr lang="zh-CN" altLang="en-US"/>
          </a:p>
        </p:txBody>
      </p:sp>
      <p:sp>
        <p:nvSpPr>
          <p:cNvPr id="3" name="内容占位符 2"/>
          <p:cNvSpPr>
            <a:spLocks noGrp="1"/>
          </p:cNvSpPr>
          <p:nvPr>
            <p:ph idx="1"/>
          </p:nvPr>
        </p:nvSpPr>
        <p:spPr>
          <a:xfrm>
            <a:off x="438785" y="1916430"/>
            <a:ext cx="8515985" cy="4392295"/>
          </a:xfrm>
        </p:spPr>
        <p:txBody>
          <a:bodyPr/>
          <a:p>
            <a:r>
              <a:rPr lang="zh-CN" altLang="en-US" sz="2000"/>
              <a:t>SELinux的策略决定了httpd如何在自己域中运行以及如何与其他进程和文件的互动关系，相关文件的标签必须设置正确，比如具有httpd_sys_content_t标签的文件只能被httpd读取而不能写入，哪怕是操作系统允许也不行。</a:t>
            </a:r>
            <a:endParaRPr lang="zh-CN" altLang="en-US" sz="2000"/>
          </a:p>
          <a:p>
            <a:r>
              <a:rPr lang="zh-CN" altLang="en-US" sz="2000"/>
              <a:t>系统指定的nginx和httpd使用的文档目录为/var/www/html和/usr/share/nginx/html，如果要把某站点的文档目录放在非系统指定地方，比如/srv/www/html，则需要将标签或类型设为httpd_sys_content_t，若要可写，则要设为httpd_sys_rw_content_t。</a:t>
            </a:r>
            <a:endParaRPr lang="zh-CN" altLang="en-US" sz="2000"/>
          </a:p>
          <a:p>
            <a:r>
              <a:rPr lang="zh-CN" altLang="en-US" sz="2000">
                <a:sym typeface="+mn-ea"/>
              </a:rPr>
              <a:t>在引入php-fpm和php-MySQL后，与httpd相关的SELinux的布尔变量多了一些，比如httpd_can_network_connect，httpd_graceful_shutdown，httpd_can_network_relay，nis_enabled和httpd_enable_cgi等，应根据实际需要它们的状态置成on。</a:t>
            </a:r>
            <a:endParaRPr lang="zh-CN"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习题15</a:t>
            </a:r>
            <a:endParaRPr lang="zh-CN" altLang="en-US"/>
          </a:p>
        </p:txBody>
      </p:sp>
      <p:sp>
        <p:nvSpPr>
          <p:cNvPr id="3" name="内容占位符 2"/>
          <p:cNvSpPr>
            <a:spLocks noGrp="1"/>
          </p:cNvSpPr>
          <p:nvPr>
            <p:ph idx="1"/>
          </p:nvPr>
        </p:nvSpPr>
        <p:spPr/>
        <p:txBody>
          <a:bodyPr/>
          <a:p>
            <a:r>
              <a:rPr lang="zh-CN" altLang="en-US"/>
              <a:t>1．Nginx的主配置文件是什么？用于网站配置的块语句是什么？</a:t>
            </a:r>
            <a:endParaRPr lang="zh-CN" altLang="en-US"/>
          </a:p>
          <a:p>
            <a:r>
              <a:rPr lang="zh-CN" altLang="en-US"/>
              <a:t>2．Nginx服务器能创建的虚拟主机有几种，优缺点是什么？</a:t>
            </a:r>
            <a:endParaRPr lang="zh-CN" altLang="en-US"/>
          </a:p>
          <a:p>
            <a:r>
              <a:rPr lang="zh-CN" altLang="en-US"/>
              <a:t>3．php-fpm在Unix/Linux下可以使用Unix Socket作为通讯工具，这种方法可用于Windows系统吗？</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实验15</a:t>
            </a:r>
            <a:endParaRPr lang="zh-CN" altLang="en-US"/>
          </a:p>
        </p:txBody>
      </p:sp>
      <p:sp>
        <p:nvSpPr>
          <p:cNvPr id="3" name="内容占位符 2"/>
          <p:cNvSpPr>
            <a:spLocks noGrp="1"/>
          </p:cNvSpPr>
          <p:nvPr>
            <p:ph idx="1"/>
          </p:nvPr>
        </p:nvSpPr>
        <p:spPr/>
        <p:txBody>
          <a:bodyPr/>
          <a:p>
            <a:r>
              <a:rPr lang="zh-CN" altLang="en-US"/>
              <a:t>1．建立3种不同的虚拟主机。</a:t>
            </a:r>
            <a:endParaRPr lang="zh-CN" altLang="en-US"/>
          </a:p>
          <a:p>
            <a:r>
              <a:rPr lang="zh-CN" altLang="en-US"/>
              <a:t>2．配置并使用LNMP网站开发模式。</a:t>
            </a:r>
            <a:endParaRPr lang="zh-CN" altLang="en-US"/>
          </a:p>
          <a:p>
            <a:r>
              <a:rPr lang="zh-CN" altLang="en-US"/>
              <a:t>3．按照红帽方案，在Ubuntu中设计一个PHP支持站点。</a:t>
            </a:r>
            <a:endParaRPr lang="zh-CN" altLang="en-US"/>
          </a:p>
          <a:p>
            <a:r>
              <a:rPr lang="zh-CN" altLang="en-US"/>
              <a:t>4．让php-fpm监听9000/tcp，配置一个PHP支持站点。</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15.2.2  Nginx服务的测试</a:t>
            </a:r>
            <a:endParaRPr lang="zh-CN" altLang="en-US"/>
          </a:p>
        </p:txBody>
      </p:sp>
      <p:sp>
        <p:nvSpPr>
          <p:cNvPr id="3" name="内容占位符 2"/>
          <p:cNvSpPr>
            <a:spLocks noGrp="1"/>
          </p:cNvSpPr>
          <p:nvPr>
            <p:ph idx="1"/>
          </p:nvPr>
        </p:nvSpPr>
        <p:spPr/>
        <p:txBody>
          <a:bodyPr/>
          <a:p>
            <a:r>
              <a:rPr lang="zh-CN" altLang="en-US"/>
              <a:t>1．使用系统自带页面</a:t>
            </a:r>
            <a:endParaRPr lang="zh-CN" altLang="en-US"/>
          </a:p>
          <a:p>
            <a:r>
              <a:rPr lang="zh-CN" altLang="en-US"/>
              <a:t>2．使用自制页面</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1．使用自带页面</a:t>
            </a:r>
            <a:endParaRPr lang="zh-CN" altLang="en-US"/>
          </a:p>
        </p:txBody>
      </p:sp>
      <p:sp>
        <p:nvSpPr>
          <p:cNvPr id="3" name="内容占位符 2"/>
          <p:cNvSpPr>
            <a:spLocks noGrp="1"/>
          </p:cNvSpPr>
          <p:nvPr>
            <p:ph idx="1"/>
          </p:nvPr>
        </p:nvSpPr>
        <p:spPr/>
        <p:txBody>
          <a:bodyPr/>
          <a:p>
            <a:r>
              <a:rPr lang="zh-CN" altLang="en-US" sz="2800"/>
              <a:t>Nginx安装之后，会在文档目录（红帽为/usr/share/nginx/html/，Ubuntu为/var/www/html/）内存放有用于测试的页面，红帽系统为index.html，Ubuntu系统为index.nginx-debian.html。测试方法为在浏览器地址栏内输入以下内容：</a:t>
            </a:r>
            <a:endParaRPr lang="zh-CN" altLang="en-US" sz="2800"/>
          </a:p>
          <a:p>
            <a:r>
              <a:rPr lang="zh-CN" altLang="en-US" sz="2800"/>
              <a:t>   http://127.0.0.1 </a:t>
            </a:r>
            <a:endParaRPr lang="zh-CN" altLang="en-US" sz="2800"/>
          </a:p>
          <a:p>
            <a:r>
              <a:rPr lang="zh-CN" altLang="en-US" sz="2800"/>
              <a:t>如果一切正常，在浏览器中将显示出测试页面（内容各不相同，不再展示）。</a:t>
            </a: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2．使用自制页面</a:t>
            </a:r>
            <a:endParaRPr lang="zh-CN" altLang="en-US"/>
          </a:p>
        </p:txBody>
      </p:sp>
      <p:sp>
        <p:nvSpPr>
          <p:cNvPr id="3" name="内容占位符 2"/>
          <p:cNvSpPr>
            <a:spLocks noGrp="1"/>
          </p:cNvSpPr>
          <p:nvPr>
            <p:ph idx="1"/>
          </p:nvPr>
        </p:nvSpPr>
        <p:spPr/>
        <p:txBody>
          <a:bodyPr/>
          <a:p>
            <a:r>
              <a:rPr lang="zh-CN" altLang="en-US" sz="2400"/>
              <a:t>为了统一，可在网站的文档目录内创建一个名为index2.html的页面，内容如下：</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然后在浏览器地址栏输入的http://127.0.0.1/index2.html，此时就会显示标题为“Nginx Server Test!”的页面。</a:t>
            </a:r>
            <a:endParaRPr lang="zh-CN" altLang="en-US" sz="2400"/>
          </a:p>
        </p:txBody>
      </p:sp>
      <p:graphicFrame>
        <p:nvGraphicFramePr>
          <p:cNvPr id="6" name="表格 5"/>
          <p:cNvGraphicFramePr/>
          <p:nvPr/>
        </p:nvGraphicFramePr>
        <p:xfrm>
          <a:off x="827405" y="2769235"/>
          <a:ext cx="7198995" cy="2052320"/>
        </p:xfrm>
        <a:graphic>
          <a:graphicData uri="http://schemas.openxmlformats.org/drawingml/2006/table">
            <a:tbl>
              <a:tblPr firstRow="1" bandRow="1">
                <a:tableStyleId>{5940675A-B579-460E-94D1-54222C63F5DA}</a:tableStyleId>
              </a:tblPr>
              <a:tblGrid>
                <a:gridCol w="7198995"/>
              </a:tblGrid>
              <a:tr h="2052320">
                <a:tc>
                  <a:txBody>
                    <a:bodyPr/>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&lt;HTML&gt;</a:t>
                      </a:r>
                      <a:endParaRPr lang="en-US" sz="1800" b="0">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   &lt;TITLE&gt;Nginx Server Test!&lt;/TITLE&gt;</a:t>
                      </a:r>
                      <a:endParaRPr lang="en-US" sz="1800" b="0">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    &lt;BODY&gt;</a:t>
                      </a:r>
                      <a:endParaRPr lang="en-US" sz="1800" b="0">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       &lt;H2&gt;Hello Nginx World!&lt;/br&gt;&lt;/H2&gt;</a:t>
                      </a:r>
                      <a:endParaRPr lang="en-US" sz="1800" b="0">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       &lt;H1&gt;I am SITENAME, You are welcome!&lt;/H1&gt; </a:t>
                      </a:r>
                      <a:endParaRPr lang="en-US" sz="1800" b="0">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  &lt;/BODY&gt;</a:t>
                      </a:r>
                      <a:endParaRPr lang="en-US" sz="1800" b="0">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sz="1800" b="0">
                          <a:latin typeface="宋体" panose="02010600030101010101" pitchFamily="2" charset="-122"/>
                          <a:ea typeface="宋体" panose="02010600030101010101" pitchFamily="2" charset="-122"/>
                          <a:cs typeface="宋体" panose="02010600030101010101" pitchFamily="2" charset="-122"/>
                        </a:rPr>
                        <a:t>&lt;/HTML&gt;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15.2.3  Nginx命令及简单管理介绍</a:t>
            </a:r>
            <a:endParaRPr lang="zh-CN" altLang="en-US" sz="4000"/>
          </a:p>
        </p:txBody>
      </p:sp>
      <p:sp>
        <p:nvSpPr>
          <p:cNvPr id="3" name="内容占位符 2"/>
          <p:cNvSpPr>
            <a:spLocks noGrp="1"/>
          </p:cNvSpPr>
          <p:nvPr>
            <p:ph idx="1"/>
          </p:nvPr>
        </p:nvSpPr>
        <p:spPr/>
        <p:txBody>
          <a:bodyPr/>
          <a:p>
            <a:r>
              <a:rPr lang="zh-CN" altLang="en-US" sz="2400"/>
              <a:t>nginx也可作为一个前端命令来使用，其用法为：</a:t>
            </a:r>
            <a:endParaRPr lang="zh-CN" altLang="en-US" sz="2400"/>
          </a:p>
          <a:p>
            <a:pPr lvl="1"/>
            <a:r>
              <a:rPr lang="zh-CN" altLang="en-US" sz="2100"/>
              <a:t>nginx [-?hqTtVv] [-c file] [-g directives] [-p prefix] [-s signal]</a:t>
            </a:r>
            <a:endParaRPr lang="zh-CN" altLang="en-US" sz="2100"/>
          </a:p>
          <a:p>
            <a:r>
              <a:rPr lang="zh-CN" altLang="en-US" sz="2400"/>
              <a:t>nginx的参数及意义如表15-1所示。</a:t>
            </a:r>
            <a:endParaRPr lang="zh-CN" altLang="en-US" sz="2400"/>
          </a:p>
        </p:txBody>
      </p:sp>
      <p:graphicFrame>
        <p:nvGraphicFramePr>
          <p:cNvPr id="4" name="表格 3"/>
          <p:cNvGraphicFramePr/>
          <p:nvPr>
            <p:custDataLst>
              <p:tags r:id="rId1"/>
            </p:custDataLst>
          </p:nvPr>
        </p:nvGraphicFramePr>
        <p:xfrm>
          <a:off x="638810" y="3180080"/>
          <a:ext cx="8142605" cy="3158490"/>
        </p:xfrm>
        <a:graphic>
          <a:graphicData uri="http://schemas.openxmlformats.org/drawingml/2006/table">
            <a:tbl>
              <a:tblPr firstRow="1" bandRow="1">
                <a:tableStyleId>{5940675A-B579-460E-94D1-54222C63F5DA}</a:tableStyleId>
              </a:tblPr>
              <a:tblGrid>
                <a:gridCol w="1242060"/>
                <a:gridCol w="2400935"/>
                <a:gridCol w="905510"/>
                <a:gridCol w="3594100"/>
              </a:tblGrid>
              <a:tr h="526415">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选  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意  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选  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意  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fontAlgn="auto">
                        <a:buNone/>
                      </a:pPr>
                      <a:r>
                        <a:rPr lang="en-US" sz="1600" b="0">
                          <a:latin typeface="Times New Roman" panose="02020603050405020304" pitchFamily="18" charset="0"/>
                          <a:cs typeface="Times New Roman" panose="02020603050405020304" pitchFamily="18" charset="0"/>
                        </a:rPr>
                        <a:t>-?, -h</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帮助</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-c file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指定配置文件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fontAlgn="auto">
                        <a:buNone/>
                      </a:pPr>
                      <a:r>
                        <a:rPr lang="en-US" sz="1600" b="0">
                          <a:latin typeface="Times New Roman" panose="02020603050405020304" pitchFamily="18" charset="0"/>
                          <a:cs typeface="Times New Roman" panose="02020603050405020304" pitchFamily="18" charset="0"/>
                        </a:rPr>
                        <a:t>-g directives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指定全局指令</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-p prefix</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指定路径前缀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fontAlgn="auto">
                        <a:buNone/>
                      </a:pPr>
                      <a:r>
                        <a:rPr lang="en-US" sz="1600" b="0">
                          <a:latin typeface="Times New Roman" panose="02020603050405020304" pitchFamily="18" charset="0"/>
                          <a:cs typeface="Times New Roman" panose="02020603050405020304" pitchFamily="18" charset="0"/>
                        </a:rPr>
                        <a:t>-q</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安静模式。抑制非错误输出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-s signal</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指定信号：stop, quit, reopen, reload.</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fontAlgn="auto">
                        <a:buNone/>
                      </a:pPr>
                      <a:r>
                        <a:rPr lang="en-US" sz="1600" b="0">
                          <a:latin typeface="Times New Roman" panose="02020603050405020304" pitchFamily="18" charset="0"/>
                          <a:cs typeface="Times New Roman" panose="02020603050405020304" pitchFamily="18" charset="0"/>
                        </a:rPr>
                        <a:t>-t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检查配置文件的正确性</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检查并输出配置文件内容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fontAlgn="auto">
                        <a:buNone/>
                      </a:pPr>
                      <a:r>
                        <a:rPr lang="en-US" sz="1600" b="0">
                          <a:latin typeface="Times New Roman" panose="02020603050405020304" pitchFamily="18" charset="0"/>
                          <a:cs typeface="Times New Roman" panose="02020603050405020304" pitchFamily="18" charset="0"/>
                        </a:rPr>
                        <a:t>-v</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显示版本信息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Times New Roman" panose="02020603050405020304" pitchFamily="18" charset="0"/>
                          <a:cs typeface="Times New Roman" panose="02020603050405020304" pitchFamily="18" charset="0"/>
                        </a:rPr>
                        <a:t>-V</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显示版本、编译版本和配置脚本参数信息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cf385208-2af5-4037-bd5c-58bef8ebf997}"/>
  <p:tag name="REFSHAPE" val="317723364"/>
</p:tagLst>
</file>

<file path=ppt/tags/tag2.xml><?xml version="1.0" encoding="utf-8"?>
<p:tagLst xmlns:p="http://schemas.openxmlformats.org/presentationml/2006/main">
  <p:tag name="KSO_WM_UNIT_TABLE_BEAUTIFY" val="smartTable{d278c90a-5396-402d-92d4-d2347890c307}"/>
</p:tagLst>
</file>

<file path=ppt/tags/tag3.xml><?xml version="1.0" encoding="utf-8"?>
<p:tagLst xmlns:p="http://schemas.openxmlformats.org/presentationml/2006/main">
  <p:tag name="KSO_WM_UNIT_TABLE_BEAUTIFY" val="smartTable{0e69b304-0d35-4658-8216-e641e512bf79}"/>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16009</Words>
  <Application>WPS 演示</Application>
  <PresentationFormat>全屏显示(4:3)</PresentationFormat>
  <Paragraphs>620</Paragraphs>
  <Slides>56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Arial</vt:lpstr>
      <vt:lpstr>宋体</vt:lpstr>
      <vt:lpstr>Wingdings</vt:lpstr>
      <vt:lpstr>Tahoma</vt:lpstr>
      <vt:lpstr>Times New Roman</vt:lpstr>
      <vt:lpstr>微软雅黑</vt:lpstr>
      <vt:lpstr>Arial Unicode MS</vt:lpstr>
      <vt:lpstr>Calibri</vt:lpstr>
      <vt:lpstr>Blends</vt:lpstr>
      <vt:lpstr>第15章  Web服务器Nginx</vt:lpstr>
      <vt:lpstr>本章内容</vt:lpstr>
      <vt:lpstr>15.1  nginx概述</vt:lpstr>
      <vt:lpstr>15.2  Nginx的安装、启动与测试</vt:lpstr>
      <vt:lpstr>15.2.1  Nginx的安装与启动管理</vt:lpstr>
      <vt:lpstr>15.2.2  Nginx服务的测试</vt:lpstr>
      <vt:lpstr>1．使用自带页面</vt:lpstr>
      <vt:lpstr>2．使用自制页面</vt:lpstr>
      <vt:lpstr>15.2.3  Nginx命令及简单管理介绍</vt:lpstr>
      <vt:lpstr>15.2.3  Nginx命令及简单管理介绍</vt:lpstr>
      <vt:lpstr>15.3  nginx的配置文件和配置指令</vt:lpstr>
      <vt:lpstr>15.3.1  Nginx配置目录</vt:lpstr>
      <vt:lpstr>约定</vt:lpstr>
      <vt:lpstr>15.3.2  Ngin主配置文件的结构</vt:lpstr>
      <vt:lpstr>15.3.3  Nginx的配置指令</vt:lpstr>
      <vt:lpstr>1．简单指令</vt:lpstr>
      <vt:lpstr>2．块指令</vt:lpstr>
      <vt:lpstr>2．块指令</vt:lpstr>
      <vt:lpstr>15.4  Web服务器配置实例</vt:lpstr>
      <vt:lpstr>15.4.1  准备</vt:lpstr>
      <vt:lpstr>15.4.2  默认虚拟主机</vt:lpstr>
      <vt:lpstr>15.4.3  虚拟主机</vt:lpstr>
      <vt:lpstr>1．基于名字的虚拟主机</vt:lpstr>
      <vt:lpstr>站点配置文件 namebased.conf</vt:lpstr>
      <vt:lpstr>2．基于IP地址的虚拟主机</vt:lpstr>
      <vt:lpstr>站点配置文件ipbased.conf</vt:lpstr>
      <vt:lpstr>15.4.4  主机访问控制</vt:lpstr>
      <vt:lpstr>示例3 访问控制主机站点建设</vt:lpstr>
      <vt:lpstr>站点配置文件 accctrl.conf</vt:lpstr>
      <vt:lpstr>说明</vt:lpstr>
      <vt:lpstr>关于访问控制的几点说明：</vt:lpstr>
      <vt:lpstr>15.5  LNMP环境部署</vt:lpstr>
      <vt:lpstr>15.5.1  php-fpm模块安装与配置</vt:lpstr>
      <vt:lpstr>2．配置php-fpm</vt:lpstr>
      <vt:lpstr>关于www.conf的说明</vt:lpstr>
      <vt:lpstr>2）红帽的配置方案</vt:lpstr>
      <vt:lpstr>/etc/nginx/conf.d/php-fpm.conf</vt:lpstr>
      <vt:lpstr>/etc/nginx/default.d/php.conf</vt:lpstr>
      <vt:lpstr>3）Ubuntu的配置方案</vt:lpstr>
      <vt:lpstr>/usr/share/doc/nginx-doc/php推荐</vt:lpstr>
      <vt:lpstr>Ubuntu系统配置php支持站点的处理方法</vt:lpstr>
      <vt:lpstr>（1）参考红帽系统</vt:lpstr>
      <vt:lpstr>（2）系统推荐办法</vt:lpstr>
      <vt:lpstr>15.5.2  LNMP站点配置</vt:lpstr>
      <vt:lpstr>php.centos8.gjshao.conf</vt:lpstr>
      <vt:lpstr>2．Ubuntu系统示例</vt:lpstr>
      <vt:lpstr>php.ubuntu18.gjshao.conf</vt:lpstr>
      <vt:lpstr>3．测试</vt:lpstr>
      <vt:lpstr>15.5.3  php-mysql模块安装与配置</vt:lpstr>
      <vt:lpstr>15.6  与防火墙和SELinux的关系</vt:lpstr>
      <vt:lpstr>15.6.1  与防火墙的关系</vt:lpstr>
      <vt:lpstr>15.6.2  与SELinux的关系</vt:lpstr>
      <vt:lpstr>2．类型标签</vt:lpstr>
      <vt:lpstr>3．与SELinux的关系</vt:lpstr>
      <vt:lpstr>习题15</vt:lpstr>
      <vt:lpstr>实验15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142</cp:revision>
  <dcterms:created xsi:type="dcterms:W3CDTF">2113-01-01T00:00:00Z</dcterms:created>
  <dcterms:modified xsi:type="dcterms:W3CDTF">2020-11-19T02:04:07Z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