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1010" r:id="rId3"/>
    <p:sldId id="1482" r:id="rId4"/>
    <p:sldId id="1555" r:id="rId5"/>
    <p:sldId id="1557" r:id="rId6"/>
    <p:sldId id="1556" r:id="rId7"/>
    <p:sldId id="1558" r:id="rId8"/>
    <p:sldId id="1559" r:id="rId9"/>
    <p:sldId id="1560" r:id="rId10"/>
    <p:sldId id="1561" r:id="rId11"/>
    <p:sldId id="1562" r:id="rId12"/>
    <p:sldId id="1563" r:id="rId13"/>
    <p:sldId id="1564" r:id="rId14"/>
    <p:sldId id="1565" r:id="rId15"/>
    <p:sldId id="1566" r:id="rId16"/>
    <p:sldId id="1567" r:id="rId17"/>
    <p:sldId id="1568" r:id="rId18"/>
    <p:sldId id="1569" r:id="rId19"/>
    <p:sldId id="1570" r:id="rId20"/>
    <p:sldId id="1571" r:id="rId21"/>
    <p:sldId id="1572" r:id="rId22"/>
    <p:sldId id="1573" r:id="rId23"/>
    <p:sldId id="1574" r:id="rId24"/>
    <p:sldId id="1575" r:id="rId25"/>
    <p:sldId id="1576" r:id="rId26"/>
    <p:sldId id="1577" r:id="rId27"/>
    <p:sldId id="1578" r:id="rId28"/>
    <p:sldId id="1580" r:id="rId29"/>
    <p:sldId id="1579" r:id="rId30"/>
    <p:sldId id="1581" r:id="rId31"/>
    <p:sldId id="1582" r:id="rId32"/>
    <p:sldId id="1583" r:id="rId33"/>
    <p:sldId id="1584"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1314" y="90"/>
      </p:cViewPr>
      <p:guideLst>
        <p:guide orient="horz" pos="2160"/>
        <p:guide pos="30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8153077" cy="1152129"/>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844824"/>
            <a:ext cx="8127504" cy="43924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矩形 5"/>
          <p:cNvSpPr/>
          <p:nvPr userDrawn="1"/>
        </p:nvSpPr>
        <p:spPr>
          <a:xfrm>
            <a:off x="5868144" y="6093296"/>
            <a:ext cx="2952328" cy="7647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5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254" name="Picture 14" descr="LOGO"/>
          <p:cNvPicPr>
            <a:picLocks noChangeAspect="1" noChangeArrowheads="1" noCrop="1"/>
          </p:cNvPicPr>
          <p:nvPr userDrawn="1"/>
        </p:nvPicPr>
        <p:blipFill>
          <a:blip r:embed="rId12"/>
          <a:srcRect/>
          <a:stretch>
            <a:fillRect/>
          </a:stretch>
        </p:blipFill>
        <p:spPr bwMode="auto">
          <a:xfrm>
            <a:off x="6342063" y="6159500"/>
            <a:ext cx="1003300" cy="754063"/>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long2"/>
          <p:cNvPicPr>
            <a:picLocks noChangeAspect="1" noChangeArrowheads="1" noCrop="1"/>
          </p:cNvPicPr>
          <p:nvPr userDrawn="1"/>
        </p:nvPicPr>
        <p:blipFill>
          <a:blip r:embed="rId13"/>
          <a:srcRect/>
          <a:stretch>
            <a:fillRect/>
          </a:stretch>
        </p:blipFill>
        <p:spPr bwMode="auto">
          <a:xfrm>
            <a:off x="5891213" y="6165850"/>
            <a:ext cx="2857500" cy="571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第16章  DHCP服务器</a:t>
            </a:r>
            <a:endParaRPr lang="zh-CN" altLang="zh-CN" dirty="0">
              <a:sym typeface="+mn-ea"/>
            </a:endParaRPr>
          </a:p>
        </p:txBody>
      </p:sp>
      <p:sp>
        <p:nvSpPr>
          <p:cNvPr id="3" name="内容占位符 2"/>
          <p:cNvSpPr>
            <a:spLocks noGrp="1"/>
          </p:cNvSpPr>
          <p:nvPr>
            <p:ph idx="1"/>
          </p:nvPr>
        </p:nvSpPr>
        <p:spPr/>
        <p:txBody>
          <a:bodyPr/>
          <a:lstStyle/>
          <a:p>
            <a:r>
              <a:rPr altLang="zh-CN" dirty="0" smtClean="0">
                <a:sym typeface="+mn-ea"/>
              </a:rPr>
              <a:t>16.1  DHCP介绍</a:t>
            </a:r>
            <a:endParaRPr altLang="zh-CN" dirty="0" smtClean="0">
              <a:sym typeface="+mn-ea"/>
            </a:endParaRPr>
          </a:p>
          <a:p>
            <a:r>
              <a:rPr altLang="zh-CN" dirty="0" smtClean="0">
                <a:sym typeface="+mn-ea"/>
              </a:rPr>
              <a:t>16.2  软件安装与服务管理</a:t>
            </a:r>
            <a:endParaRPr altLang="zh-CN" dirty="0" smtClean="0">
              <a:sym typeface="+mn-ea"/>
            </a:endParaRPr>
          </a:p>
          <a:p>
            <a:r>
              <a:rPr altLang="zh-CN" dirty="0" smtClean="0">
                <a:sym typeface="+mn-ea"/>
              </a:rPr>
              <a:t>16.3  DHCP的配置</a:t>
            </a:r>
            <a:endParaRPr altLang="zh-CN" dirty="0" smtClean="0">
              <a:sym typeface="+mn-ea"/>
            </a:endParaRPr>
          </a:p>
          <a:p>
            <a:r>
              <a:rPr altLang="zh-CN" dirty="0" smtClean="0">
                <a:sym typeface="+mn-ea"/>
              </a:rPr>
              <a:t>16.4  DHCP规划</a:t>
            </a:r>
            <a:endParaRPr altLang="zh-CN" dirty="0" smtClean="0">
              <a:sym typeface="+mn-ea"/>
            </a:endParaRPr>
          </a:p>
          <a:p>
            <a:r>
              <a:rPr altLang="zh-CN" dirty="0" smtClean="0">
                <a:sym typeface="+mn-ea"/>
              </a:rPr>
              <a:t>16.5  与防火墙</a:t>
            </a:r>
            <a:r>
              <a:rPr lang="zh-CN" altLang="zh-CN" dirty="0" smtClean="0">
                <a:sym typeface="+mn-ea"/>
              </a:rPr>
              <a:t>和</a:t>
            </a:r>
            <a:r>
              <a:rPr lang="en-US" altLang="zh-CN" dirty="0" smtClean="0">
                <a:sym typeface="+mn-ea"/>
              </a:rPr>
              <a:t>SELinux</a:t>
            </a:r>
            <a:r>
              <a:rPr altLang="zh-CN" dirty="0" smtClean="0">
                <a:sym typeface="+mn-ea"/>
              </a:rPr>
              <a:t>的关系</a:t>
            </a:r>
            <a:endParaRPr altLang="zh-CN" dirty="0" smtClean="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接受IP租约</a:t>
            </a:r>
            <a:endParaRPr lang="zh-CN" altLang="en-US"/>
          </a:p>
        </p:txBody>
      </p:sp>
      <p:sp>
        <p:nvSpPr>
          <p:cNvPr id="3" name="内容占位符 2"/>
          <p:cNvSpPr>
            <a:spLocks noGrp="1"/>
          </p:cNvSpPr>
          <p:nvPr>
            <p:ph idx="1"/>
          </p:nvPr>
        </p:nvSpPr>
        <p:spPr/>
        <p:txBody>
          <a:bodyPr/>
          <a:p>
            <a:r>
              <a:rPr lang="zh-CN" altLang="en-US" sz="2400"/>
              <a:t>如果客户端收到网络上多台DHCP服务器的响应，只会挑选其中一个DHCPOFFER（通常是最先抵达的那个），并且会向网络发送一个DHCPREQUEST广播数据包，告诉所有DHCP服务器它将指定接收哪一台服务器提供的IP地址。</a:t>
            </a:r>
            <a:endParaRPr lang="zh-CN" altLang="en-US" sz="2400"/>
          </a:p>
          <a:p>
            <a:r>
              <a:rPr lang="zh-CN" altLang="en-US" sz="2400"/>
              <a:t>同时客户端还会向网络发送一个ARP封包，查询网络上面有没有其他机器使用该IP地址；如果发现该IP已经被占用，客户端则会送出一个DHCPDECLINE数据包给DHCP服务器，拒绝接收其DHCPOFFER，并重新发送DHCPDISCOVER信息。</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租约确认</a:t>
            </a:r>
            <a:endParaRPr lang="zh-CN" altLang="en-US"/>
          </a:p>
        </p:txBody>
      </p:sp>
      <p:sp>
        <p:nvSpPr>
          <p:cNvPr id="3" name="内容占位符 2"/>
          <p:cNvSpPr>
            <a:spLocks noGrp="1"/>
          </p:cNvSpPr>
          <p:nvPr>
            <p:ph idx="1"/>
          </p:nvPr>
        </p:nvSpPr>
        <p:spPr/>
        <p:txBody>
          <a:bodyPr/>
          <a:p>
            <a:r>
              <a:rPr lang="zh-CN" altLang="en-US" sz="2400"/>
              <a:t>当DHCP服务器接收到客户端的DHCPREQUEST之后，会向客户端发出一个DHCPACK响应，以确认IP租约的正式生效，也就结束了一个完整的DHCP工作过程。</a:t>
            </a:r>
            <a:endParaRPr lang="zh-CN" altLang="en-US" sz="2400"/>
          </a:p>
          <a:p>
            <a:r>
              <a:rPr lang="zh-CN" altLang="en-US" sz="2400"/>
              <a:t>客户机取得IP租约后，即可使用该IP地址实现网络服务。</a:t>
            </a:r>
            <a:endParaRPr lang="zh-CN" altLang="en-US" sz="2400"/>
          </a:p>
          <a:p>
            <a:r>
              <a:rPr lang="zh-CN" altLang="en-US" sz="2400"/>
              <a:t>若采用“动态分配”的方式，每次登录网络时都需要通过以上的步骤获取；而如果采用“自动分配”的方式，DHCP客户机必须定期更新租约，否则当租期到期时，就不能再使用此IP地址。</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更新租约</a:t>
            </a:r>
            <a:endParaRPr lang="zh-CN" altLang="en-US"/>
          </a:p>
        </p:txBody>
      </p:sp>
      <p:sp>
        <p:nvSpPr>
          <p:cNvPr id="3" name="内容占位符 2"/>
          <p:cNvSpPr>
            <a:spLocks noGrp="1"/>
          </p:cNvSpPr>
          <p:nvPr>
            <p:ph idx="1"/>
          </p:nvPr>
        </p:nvSpPr>
        <p:spPr/>
        <p:txBody>
          <a:bodyPr/>
          <a:p>
            <a:r>
              <a:rPr lang="zh-CN" altLang="en-US" sz="2400"/>
              <a:t>当采用“自动分配”的方式时，每当租用时间超过租约的50%或87.5%时，客户机就必须发出DHCPREQUEST信息包，向DHCP服务器请求更新租约。在更新租约时，DHCP客户机是以单点传送方式发出DHCPREQUEST信息包。具体过程如下：</a:t>
            </a:r>
            <a:endParaRPr lang="zh-CN" altLang="en-US" sz="2400"/>
          </a:p>
          <a:p>
            <a:r>
              <a:rPr lang="zh-CN" altLang="en-US" sz="2400"/>
              <a:t>（1）在租期超过50%时，DHCP客户机直接向为其提供IP地址的DHCP服务器发送DHCPREQUEST消息包，如果接到服务器的DHCPACK数据包则租期更新完成；否则，仍可继续使用，但要在87.5%时再次申请更新租约。</a:t>
            </a:r>
            <a:endParaRPr lang="zh-CN" altLang="en-US" sz="2400"/>
          </a:p>
          <a:p>
            <a:r>
              <a:rPr lang="zh-CN" altLang="en-US" sz="2400"/>
              <a:t>（2）在租期超过87.5%，再次向DHCP服务器发送DHCPACK数据包，若仍未完成，则当IP地址租期到达时应放弃该IP地址，重新开始IP租用过程。</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16.2  软件安装与服务管理</a:t>
            </a:r>
            <a:endParaRPr lang="zh-CN" altLang="en-US"/>
          </a:p>
        </p:txBody>
      </p:sp>
      <p:sp>
        <p:nvSpPr>
          <p:cNvPr id="3" name="内容占位符 2"/>
          <p:cNvSpPr>
            <a:spLocks noGrp="1"/>
          </p:cNvSpPr>
          <p:nvPr>
            <p:ph idx="1"/>
          </p:nvPr>
        </p:nvSpPr>
        <p:spPr/>
        <p:txBody>
          <a:bodyPr/>
          <a:p>
            <a:r>
              <a:rPr lang="zh-CN" altLang="en-US"/>
              <a:t>在Linux系统安装过程中，作为系统的基本部分，DHCP客户端已经被安装，这里只讨论DHCP服务器软件包的安装与服务管理。</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1．DHCP服务器软件安装</a:t>
            </a:r>
            <a:endParaRPr lang="zh-CN" altLang="en-US"/>
          </a:p>
        </p:txBody>
      </p:sp>
      <p:sp>
        <p:nvSpPr>
          <p:cNvPr id="3" name="内容占位符 2"/>
          <p:cNvSpPr>
            <a:spLocks noGrp="1"/>
          </p:cNvSpPr>
          <p:nvPr>
            <p:ph idx="1"/>
          </p:nvPr>
        </p:nvSpPr>
        <p:spPr/>
        <p:txBody>
          <a:bodyPr/>
          <a:p>
            <a:r>
              <a:rPr lang="zh-CN" altLang="en-US"/>
              <a:t>红帽和Ubuntu系统提供的DHCP服务器软件包分别为dhcp-server和isc-dhcp-server，安装方法如下：</a:t>
            </a:r>
            <a:endParaRPr lang="zh-CN" altLang="en-US"/>
          </a:p>
          <a:p>
            <a:pPr lvl="1"/>
            <a:r>
              <a:rPr lang="zh-CN" altLang="en-US"/>
              <a:t># yum install dhcp-server 	#红帽</a:t>
            </a:r>
            <a:endParaRPr lang="zh-CN" altLang="en-US"/>
          </a:p>
          <a:p>
            <a:pPr lvl="1"/>
            <a:r>
              <a:rPr lang="zh-CN" altLang="en-US"/>
              <a:t># apt install isc-dhcp-server 	#Ubuntu</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2．服务管理</a:t>
            </a:r>
            <a:endParaRPr lang="zh-CN" altLang="en-US"/>
          </a:p>
        </p:txBody>
      </p:sp>
      <p:sp>
        <p:nvSpPr>
          <p:cNvPr id="3" name="内容占位符 2"/>
          <p:cNvSpPr>
            <a:spLocks noGrp="1"/>
          </p:cNvSpPr>
          <p:nvPr>
            <p:ph idx="1"/>
          </p:nvPr>
        </p:nvSpPr>
        <p:spPr/>
        <p:txBody>
          <a:bodyPr/>
          <a:p>
            <a:r>
              <a:rPr lang="zh-CN" altLang="en-US" sz="2400"/>
              <a:t>（1）检查服务状态</a:t>
            </a:r>
            <a:endParaRPr lang="zh-CN" altLang="en-US" sz="2400"/>
          </a:p>
          <a:p>
            <a:pPr lvl="1"/>
            <a:r>
              <a:rPr lang="zh-CN" altLang="en-US" sz="2100"/>
              <a:t>systemctl  status  dhcpd dhcpd6 	#红帽</a:t>
            </a:r>
            <a:endParaRPr lang="zh-CN" altLang="en-US" sz="2100"/>
          </a:p>
          <a:p>
            <a:pPr lvl="1"/>
            <a:r>
              <a:rPr lang="zh-CN" altLang="en-US" sz="2100"/>
              <a:t>systemctl  status isc-dhcp-server  isc-dhcp-server6 #Ubuntu</a:t>
            </a:r>
            <a:endParaRPr lang="zh-CN" altLang="en-US" sz="2100"/>
          </a:p>
          <a:p>
            <a:r>
              <a:rPr lang="zh-CN" altLang="en-US" sz="2400"/>
              <a:t>（2）启用与禁用</a:t>
            </a:r>
            <a:endParaRPr lang="zh-CN" altLang="en-US" sz="2400"/>
          </a:p>
          <a:p>
            <a:pPr lvl="1"/>
            <a:r>
              <a:rPr lang="zh-CN" altLang="en-US" sz="2100"/>
              <a:t>systemctl  enable/disable  dhcpd dhcpd6	#红帽</a:t>
            </a:r>
            <a:endParaRPr lang="zh-CN" altLang="en-US" sz="2100"/>
          </a:p>
          <a:p>
            <a:pPr lvl="1"/>
            <a:r>
              <a:rPr lang="zh-CN" altLang="en-US" sz="2100"/>
              <a:t>systemctl  enable/disable  isc-dhcp-server  isc-dhcp-server6 		#Ubuntu</a:t>
            </a:r>
            <a:endParaRPr lang="zh-CN" altLang="en-US" sz="2100"/>
          </a:p>
          <a:p>
            <a:r>
              <a:rPr lang="zh-CN" altLang="en-US" sz="2400"/>
              <a:t>（3）启动、关闭、重启与重载动服务</a:t>
            </a:r>
            <a:endParaRPr lang="zh-CN" altLang="en-US" sz="2400"/>
          </a:p>
          <a:p>
            <a:pPr lvl="1"/>
            <a:r>
              <a:rPr lang="zh-CN" altLang="en-US" sz="2100"/>
              <a:t>systemctl start/stop/restart/reload dhcpd dhcpd6 #红帽</a:t>
            </a:r>
            <a:endParaRPr lang="zh-CN" altLang="en-US" sz="2100"/>
          </a:p>
          <a:p>
            <a:pPr lvl="1"/>
            <a:r>
              <a:rPr lang="zh-CN" altLang="en-US" sz="2100"/>
              <a:t>systemctl start/stop/restart/reload isc-dhcp-server isc-dhcp-server6 	#Ubuntu</a:t>
            </a:r>
            <a:endParaRPr lang="zh-CN" altLang="en-US"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16.3  DHCP的配置</a:t>
            </a:r>
            <a:endParaRPr lang="zh-CN" altLang="en-US"/>
          </a:p>
        </p:txBody>
      </p:sp>
      <p:sp>
        <p:nvSpPr>
          <p:cNvPr id="3" name="内容占位符 2"/>
          <p:cNvSpPr>
            <a:spLocks noGrp="1"/>
          </p:cNvSpPr>
          <p:nvPr>
            <p:ph idx="1"/>
          </p:nvPr>
        </p:nvSpPr>
        <p:spPr/>
        <p:txBody>
          <a:bodyPr/>
          <a:p>
            <a:r>
              <a:rPr lang="zh-CN" altLang="en-US" sz="2400"/>
              <a:t>dhcp服务的配置目录为/etc/dhcp/，IPv4配置文件为/etc/dhcp/dhcpd.conf。红帽IPv4的配置文件内容为：</a:t>
            </a:r>
            <a:endParaRPr lang="zh-CN" altLang="en-US" sz="2400"/>
          </a:p>
          <a:p>
            <a:endParaRPr lang="zh-CN" altLang="en-US" sz="2400"/>
          </a:p>
          <a:p>
            <a:endParaRPr lang="zh-CN" altLang="en-US" sz="2400"/>
          </a:p>
          <a:p>
            <a:endParaRPr lang="zh-CN" altLang="en-US" sz="2400"/>
          </a:p>
          <a:p>
            <a:r>
              <a:rPr lang="zh-CN" altLang="en-US" sz="2400"/>
              <a:t>要求用户参见/usr/share/doc/dhcp-server/ dhcpd.conf.example，或man 5 dhcpd.conf。而Ubuntu的IPv4配置文件，干脆就是一个模版配置文件（见Ubuntu配置文件的内容）。</a:t>
            </a:r>
            <a:endParaRPr lang="zh-CN" altLang="en-US" sz="2400"/>
          </a:p>
          <a:p>
            <a:r>
              <a:rPr lang="zh-CN" altLang="en-US" sz="2400"/>
              <a:t>也就是说，当安装了dhcp服务软件包后，系统就提供了一个配置模版文件。当需要使用时，可参照模版文件修改配置文件。</a:t>
            </a:r>
            <a:endParaRPr lang="zh-CN" altLang="en-US" sz="2400"/>
          </a:p>
        </p:txBody>
      </p:sp>
      <p:graphicFrame>
        <p:nvGraphicFramePr>
          <p:cNvPr id="6" name="表格 5"/>
          <p:cNvGraphicFramePr/>
          <p:nvPr/>
        </p:nvGraphicFramePr>
        <p:xfrm>
          <a:off x="1235710" y="2868930"/>
          <a:ext cx="6815455" cy="994410"/>
        </p:xfrm>
        <a:graphic>
          <a:graphicData uri="http://schemas.openxmlformats.org/drawingml/2006/table">
            <a:tbl>
              <a:tblPr firstRow="1" bandRow="1">
                <a:tableStyleId>{5940675A-B579-460E-94D1-54222C63F5DA}</a:tableStyleId>
              </a:tblPr>
              <a:tblGrid>
                <a:gridCol w="6815455"/>
              </a:tblGrid>
              <a:tr h="994410">
                <a:tc>
                  <a:txBody>
                    <a:bodyPr/>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DHCP Server Configuration file.</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see /usr/share/doc/dhcp-server/dhcpd.conf.example</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see dhcpd.conf(5) man page#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16.3.2  配置文件中的定义、参数和选项及意义</a:t>
            </a:r>
            <a:endParaRPr lang="zh-CN" altLang="en-US"/>
          </a:p>
        </p:txBody>
      </p:sp>
      <p:sp>
        <p:nvSpPr>
          <p:cNvPr id="3" name="内容占位符 2"/>
          <p:cNvSpPr>
            <a:spLocks noGrp="1"/>
          </p:cNvSpPr>
          <p:nvPr>
            <p:ph idx="1"/>
          </p:nvPr>
        </p:nvSpPr>
        <p:spPr/>
        <p:txBody>
          <a:bodyPr/>
          <a:p>
            <a:r>
              <a:rPr lang="zh-CN" altLang="en-US" sz="2400"/>
              <a:t>1．定义</a:t>
            </a:r>
            <a:endParaRPr lang="zh-CN" altLang="en-US" sz="2400"/>
          </a:p>
          <a:p>
            <a:r>
              <a:rPr lang="zh-CN" altLang="en-US" sz="2400"/>
              <a:t>定义也叫声明，用于描述网络布局、提供给客户端的IP地址等，表16-1给出了常用的定义及其解释。</a:t>
            </a:r>
            <a:endParaRPr lang="zh-CN" altLang="en-US" sz="2400"/>
          </a:p>
          <a:p>
            <a:endParaRPr lang="zh-CN" altLang="en-US" sz="2400"/>
          </a:p>
        </p:txBody>
      </p:sp>
      <p:graphicFrame>
        <p:nvGraphicFramePr>
          <p:cNvPr id="4" name="表格 3"/>
          <p:cNvGraphicFramePr/>
          <p:nvPr>
            <p:custDataLst>
              <p:tags r:id="rId1"/>
            </p:custDataLst>
          </p:nvPr>
        </p:nvGraphicFramePr>
        <p:xfrm>
          <a:off x="980440" y="3175635"/>
          <a:ext cx="7590790" cy="3062605"/>
        </p:xfrm>
        <a:graphic>
          <a:graphicData uri="http://schemas.openxmlformats.org/drawingml/2006/table">
            <a:tbl>
              <a:tblPr firstRow="1" bandRow="1">
                <a:tableStyleId>{5940675A-B579-460E-94D1-54222C63F5DA}</a:tableStyleId>
              </a:tblPr>
              <a:tblGrid>
                <a:gridCol w="3795395"/>
                <a:gridCol w="3795395"/>
              </a:tblGrid>
              <a:tr h="43751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定</a:t>
                      </a:r>
                      <a:r>
                        <a:rPr lang="en-US" sz="1600" b="0">
                          <a:latin typeface="Times New Roman" panose="02020603050405020304" charset="0"/>
                          <a:cs typeface="Times New Roman" panose="02020603050405020304" charset="0"/>
                        </a:rPr>
                        <a:t>    </a:t>
                      </a:r>
                      <a:r>
                        <a:rPr lang="en-US" sz="1600" b="0">
                          <a:latin typeface="宋体" panose="02010600030101010101" pitchFamily="2" charset="-122"/>
                          <a:ea typeface="宋体" panose="02010600030101010101" pitchFamily="2" charset="-122"/>
                          <a:cs typeface="宋体" panose="02010600030101010101" pitchFamily="2" charset="-122"/>
                        </a:rPr>
                        <a:t>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功</a:t>
                      </a:r>
                      <a:r>
                        <a:rPr lang="en-US" sz="1600" b="0">
                          <a:latin typeface="Times New Roman" panose="02020603050405020304" charset="0"/>
                          <a:cs typeface="Times New Roman" panose="02020603050405020304" charset="0"/>
                        </a:rPr>
                        <a:t>    </a:t>
                      </a:r>
                      <a:r>
                        <a:rPr lang="en-US" sz="1600" b="0">
                          <a:latin typeface="宋体" panose="02010600030101010101" pitchFamily="2" charset="-122"/>
                          <a:ea typeface="宋体" panose="02010600030101010101" pitchFamily="2" charset="-122"/>
                          <a:cs typeface="宋体" panose="02010600030101010101" pitchFamily="2" charset="-122"/>
                        </a:rPr>
                        <a:t>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0">
                          <a:latin typeface="Times New Roman" panose="02020603050405020304" charset="0"/>
                          <a:cs typeface="Times New Roman" panose="02020603050405020304" charset="0"/>
                        </a:rPr>
                        <a:t>shared-network </a:t>
                      </a:r>
                      <a:r>
                        <a:rPr lang="en-US" sz="1600" b="0">
                          <a:latin typeface="宋体" panose="02010600030101010101" pitchFamily="2" charset="-122"/>
                          <a:ea typeface="宋体" panose="02010600030101010101" pitchFamily="2" charset="-122"/>
                          <a:cs typeface="宋体" panose="02010600030101010101" pitchFamily="2" charset="-122"/>
                        </a:rPr>
                        <a:t>名称</a:t>
                      </a:r>
                      <a:r>
                        <a:rPr lang="en-US" sz="1600" b="0">
                          <a:latin typeface="Times New Roman" panose="02020603050405020304" charset="0"/>
                          <a:cs typeface="Times New Roman" panose="02020603050405020304" charset="0"/>
                        </a:rPr>
                        <a:t> { ...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定义超级作用域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0">
                          <a:latin typeface="Times New Roman" panose="02020603050405020304" charset="0"/>
                          <a:cs typeface="Times New Roman" panose="02020603050405020304" charset="0"/>
                        </a:rPr>
                        <a:t>subnet </a:t>
                      </a:r>
                      <a:r>
                        <a:rPr lang="en-US" sz="1600" b="0">
                          <a:latin typeface="宋体" panose="02010600030101010101" pitchFamily="2" charset="-122"/>
                          <a:ea typeface="宋体" panose="02010600030101010101" pitchFamily="2" charset="-122"/>
                          <a:cs typeface="宋体" panose="02010600030101010101" pitchFamily="2" charset="-122"/>
                        </a:rPr>
                        <a:t>网络号</a:t>
                      </a:r>
                      <a:r>
                        <a:rPr lang="en-US" sz="1600" b="0">
                          <a:latin typeface="Times New Roman" panose="02020603050405020304" charset="0"/>
                          <a:cs typeface="Times New Roman" panose="02020603050405020304" charset="0"/>
                        </a:rPr>
                        <a:t> netmask </a:t>
                      </a:r>
                      <a:r>
                        <a:rPr lang="en-US" sz="1600" b="0">
                          <a:latin typeface="宋体" panose="02010600030101010101" pitchFamily="2" charset="-122"/>
                          <a:ea typeface="宋体" panose="02010600030101010101" pitchFamily="2" charset="-122"/>
                          <a:cs typeface="宋体" panose="02010600030101010101" pitchFamily="2" charset="-122"/>
                        </a:rPr>
                        <a:t>子网掩码</a:t>
                      </a:r>
                      <a:r>
                        <a:rPr lang="en-US" sz="1600" b="0">
                          <a:latin typeface="Times New Roman" panose="02020603050405020304" charset="0"/>
                          <a:cs typeface="Times New Roman" panose="02020603050405020304" charset="0"/>
                        </a:rPr>
                        <a:t> { ...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定义作用域（或</a:t>
                      </a:r>
                      <a:r>
                        <a:rPr lang="en-US" sz="1600" b="0">
                          <a:latin typeface="Times New Roman" panose="02020603050405020304" charset="0"/>
                          <a:cs typeface="Times New Roman" panose="02020603050405020304" charset="0"/>
                        </a:rPr>
                        <a:t>IP</a:t>
                      </a:r>
                      <a:r>
                        <a:rPr lang="en-US" sz="1600" b="0">
                          <a:latin typeface="宋体" panose="02010600030101010101" pitchFamily="2" charset="-122"/>
                          <a:ea typeface="宋体" panose="02010600030101010101" pitchFamily="2" charset="-122"/>
                          <a:cs typeface="宋体" panose="02010600030101010101" pitchFamily="2" charset="-122"/>
                        </a:rPr>
                        <a:t>子网）</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0">
                          <a:latin typeface="Times New Roman" panose="02020603050405020304" charset="0"/>
                          <a:cs typeface="Times New Roman" panose="02020603050405020304" charset="0"/>
                        </a:rPr>
                        <a:t>range </a:t>
                      </a:r>
                      <a:r>
                        <a:rPr lang="en-US" sz="1600" b="0">
                          <a:latin typeface="宋体" panose="02010600030101010101" pitchFamily="2" charset="-122"/>
                          <a:ea typeface="宋体" panose="02010600030101010101" pitchFamily="2" charset="-122"/>
                          <a:cs typeface="宋体" panose="02010600030101010101" pitchFamily="2" charset="-122"/>
                        </a:rPr>
                        <a:t>起始</a:t>
                      </a:r>
                      <a:r>
                        <a:rPr lang="en-US" sz="1600" b="0">
                          <a:latin typeface="Times New Roman" panose="02020603050405020304" charset="0"/>
                          <a:cs typeface="Times New Roman" panose="02020603050405020304" charset="0"/>
                        </a:rPr>
                        <a:t>IP</a:t>
                      </a:r>
                      <a:r>
                        <a:rPr lang="en-US" sz="1600" b="0">
                          <a:latin typeface="宋体" panose="02010600030101010101" pitchFamily="2" charset="-122"/>
                          <a:ea typeface="宋体" panose="02010600030101010101" pitchFamily="2" charset="-122"/>
                          <a:cs typeface="宋体" panose="02010600030101010101" pitchFamily="2" charset="-122"/>
                        </a:rPr>
                        <a:t>地址</a:t>
                      </a:r>
                      <a:r>
                        <a:rPr lang="en-US" sz="1600" b="0">
                          <a:latin typeface="Times New Roman" panose="02020603050405020304" charset="0"/>
                          <a:cs typeface="Times New Roman" panose="02020603050405020304" charset="0"/>
                        </a:rPr>
                        <a:t> </a:t>
                      </a:r>
                      <a:r>
                        <a:rPr lang="en-US" sz="1600" b="0">
                          <a:latin typeface="宋体" panose="02010600030101010101" pitchFamily="2" charset="-122"/>
                          <a:ea typeface="宋体" panose="02010600030101010101" pitchFamily="2" charset="-122"/>
                          <a:cs typeface="宋体" panose="02010600030101010101" pitchFamily="2" charset="-122"/>
                        </a:rPr>
                        <a:t>终止</a:t>
                      </a:r>
                      <a:r>
                        <a:rPr lang="en-US" sz="1600" b="0">
                          <a:latin typeface="Times New Roman" panose="02020603050405020304" charset="0"/>
                          <a:cs typeface="Times New Roman" panose="02020603050405020304" charset="0"/>
                        </a:rPr>
                        <a:t>IP</a:t>
                      </a:r>
                      <a:r>
                        <a:rPr lang="en-US" sz="1600" b="0">
                          <a:latin typeface="宋体" panose="02010600030101010101" pitchFamily="2" charset="-122"/>
                          <a:ea typeface="宋体" panose="02010600030101010101" pitchFamily="2" charset="-122"/>
                          <a:cs typeface="宋体" panose="02010600030101010101" pitchFamily="2" charset="-122"/>
                        </a:rPr>
                        <a:t>地址</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定义作用域（或</a:t>
                      </a:r>
                      <a:r>
                        <a:rPr lang="en-US" sz="1600" b="0">
                          <a:latin typeface="Times New Roman" panose="02020603050405020304" charset="0"/>
                          <a:cs typeface="Times New Roman" panose="02020603050405020304" charset="0"/>
                        </a:rPr>
                        <a:t>IP</a:t>
                      </a:r>
                      <a:r>
                        <a:rPr lang="en-US" sz="1600" b="0">
                          <a:latin typeface="宋体" panose="02010600030101010101" pitchFamily="2" charset="-122"/>
                          <a:ea typeface="宋体" panose="02010600030101010101" pitchFamily="2" charset="-122"/>
                          <a:cs typeface="宋体" panose="02010600030101010101" pitchFamily="2" charset="-122"/>
                        </a:rPr>
                        <a:t>子网）地址范围</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0">
                          <a:latin typeface="Times New Roman" panose="02020603050405020304" charset="0"/>
                          <a:cs typeface="Times New Roman" panose="02020603050405020304" charset="0"/>
                        </a:rPr>
                        <a:t>host </a:t>
                      </a:r>
                      <a:r>
                        <a:rPr lang="en-US" sz="1600" b="0">
                          <a:latin typeface="宋体" panose="02010600030101010101" pitchFamily="2" charset="-122"/>
                          <a:ea typeface="宋体" panose="02010600030101010101" pitchFamily="2" charset="-122"/>
                          <a:cs typeface="宋体" panose="02010600030101010101" pitchFamily="2" charset="-122"/>
                        </a:rPr>
                        <a:t>主机名</a:t>
                      </a:r>
                      <a:r>
                        <a:rPr lang="en-US" sz="1600" b="0">
                          <a:latin typeface="Times New Roman" panose="02020603050405020304" charset="0"/>
                          <a:cs typeface="Times New Roman" panose="02020603050405020304" charset="0"/>
                        </a:rPr>
                        <a:t> { ...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定义特殊设置的主机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0">
                          <a:latin typeface="Times New Roman" panose="02020603050405020304" charset="0"/>
                          <a:cs typeface="Times New Roman" panose="02020603050405020304" charset="0"/>
                        </a:rPr>
                        <a:t>group { ...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定义一组参数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0">
                          <a:latin typeface="Times New Roman" panose="02020603050405020304" charset="0"/>
                          <a:cs typeface="Times New Roman" panose="02020603050405020304" charset="0"/>
                        </a:rPr>
                        <a:t>Pool { …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定义地址池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2．参数</a:t>
            </a:r>
            <a:endParaRPr lang="zh-CN" altLang="en-US"/>
          </a:p>
        </p:txBody>
      </p:sp>
      <p:sp>
        <p:nvSpPr>
          <p:cNvPr id="3" name="内容占位符 2"/>
          <p:cNvSpPr>
            <a:spLocks noGrp="1"/>
          </p:cNvSpPr>
          <p:nvPr>
            <p:ph idx="1"/>
          </p:nvPr>
        </p:nvSpPr>
        <p:spPr/>
        <p:txBody>
          <a:bodyPr/>
          <a:p>
            <a:endParaRPr lang="zh-CN" altLang="en-US"/>
          </a:p>
        </p:txBody>
      </p:sp>
      <p:graphicFrame>
        <p:nvGraphicFramePr>
          <p:cNvPr id="7" name="表格 6"/>
          <p:cNvGraphicFramePr/>
          <p:nvPr>
            <p:custDataLst>
              <p:tags r:id="rId1"/>
            </p:custDataLst>
          </p:nvPr>
        </p:nvGraphicFramePr>
        <p:xfrm>
          <a:off x="755650" y="1993900"/>
          <a:ext cx="7876540" cy="4144645"/>
        </p:xfrm>
        <a:graphic>
          <a:graphicData uri="http://schemas.openxmlformats.org/drawingml/2006/table">
            <a:tbl>
              <a:tblPr firstRow="1" bandRow="1">
                <a:tableStyleId>{5940675A-B579-460E-94D1-54222C63F5DA}</a:tableStyleId>
              </a:tblPr>
              <a:tblGrid>
                <a:gridCol w="2693035"/>
                <a:gridCol w="5183505"/>
              </a:tblGrid>
              <a:tr h="492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参</a:t>
                      </a:r>
                      <a:r>
                        <a:rPr lang="en-US" sz="1600" b="0">
                          <a:latin typeface="Times New Roman" panose="02020603050405020304" charset="0"/>
                          <a:cs typeface="Times New Roman" panose="02020603050405020304" charset="0"/>
                        </a:rPr>
                        <a:t>    </a:t>
                      </a:r>
                      <a:r>
                        <a:rPr lang="en-US" sz="1600" b="0">
                          <a:latin typeface="宋体" panose="02010600030101010101" pitchFamily="2" charset="-122"/>
                          <a:ea typeface="宋体" panose="02010600030101010101" pitchFamily="2" charset="-122"/>
                          <a:cs typeface="宋体" panose="02010600030101010101" pitchFamily="2" charset="-122"/>
                        </a:rPr>
                        <a:t>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功</a:t>
                      </a:r>
                      <a:r>
                        <a:rPr lang="en-US" sz="1600" b="0">
                          <a:latin typeface="Times New Roman" panose="02020603050405020304" charset="0"/>
                          <a:cs typeface="Times New Roman" panose="02020603050405020304" charset="0"/>
                        </a:rPr>
                        <a:t>    </a:t>
                      </a:r>
                      <a:r>
                        <a:rPr lang="en-US" sz="1600" b="0">
                          <a:latin typeface="宋体" panose="02010600030101010101" pitchFamily="2" charset="-122"/>
                          <a:ea typeface="宋体" panose="02010600030101010101" pitchFamily="2" charset="-122"/>
                          <a:cs typeface="宋体" panose="02010600030101010101" pitchFamily="2" charset="-122"/>
                        </a:rPr>
                        <a:t>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ddns-update-style 类型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600" b="0">
                          <a:latin typeface="宋体" panose="02010600030101010101" pitchFamily="2" charset="-122"/>
                          <a:ea typeface="宋体" panose="02010600030101010101" pitchFamily="2" charset="-122"/>
                          <a:cs typeface="宋体" panose="02010600030101010101" pitchFamily="2" charset="-122"/>
                        </a:rPr>
                        <a:t>定义所支持的</a:t>
                      </a:r>
                      <a:r>
                        <a:rPr lang="en-US" sz="1600" b="0">
                          <a:latin typeface="Times New Roman" panose="02020603050405020304" charset="0"/>
                          <a:cs typeface="Times New Roman" panose="02020603050405020304" charset="0"/>
                        </a:rPr>
                        <a:t>DNS</a:t>
                      </a:r>
                      <a:r>
                        <a:rPr lang="en-US" sz="1600" b="0">
                          <a:latin typeface="宋体" panose="02010600030101010101" pitchFamily="2" charset="-122"/>
                          <a:ea typeface="宋体" panose="02010600030101010101" pitchFamily="2" charset="-122"/>
                          <a:cs typeface="宋体" panose="02010600030101010101" pitchFamily="2" charset="-122"/>
                        </a:rPr>
                        <a:t>动态更新类型（可选项有</a:t>
                      </a:r>
                      <a:r>
                        <a:rPr lang="en-US" sz="1600" b="0">
                          <a:latin typeface="Times New Roman" panose="02020603050405020304" charset="0"/>
                          <a:cs typeface="Times New Roman" panose="02020603050405020304" charset="0"/>
                        </a:rPr>
                        <a:t>ad-hoc</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charset="0"/>
                          <a:cs typeface="Times New Roman" panose="02020603050405020304" charset="0"/>
                        </a:rPr>
                        <a:t>interim</a:t>
                      </a:r>
                      <a:r>
                        <a:rPr lang="en-US" sz="1600" b="0">
                          <a:latin typeface="宋体" panose="02010600030101010101" pitchFamily="2" charset="-122"/>
                          <a:ea typeface="宋体" panose="02010600030101010101" pitchFamily="2" charset="-122"/>
                          <a:cs typeface="宋体" panose="02010600030101010101" pitchFamily="2" charset="-122"/>
                        </a:rPr>
                        <a:t>和</a:t>
                      </a:r>
                      <a:r>
                        <a:rPr lang="en-US" sz="1600" b="0">
                          <a:latin typeface="Times New Roman" panose="02020603050405020304" charset="0"/>
                          <a:cs typeface="Times New Roman" panose="02020603050405020304" charset="0"/>
                        </a:rPr>
                        <a:t>none</a:t>
                      </a:r>
                      <a:r>
                        <a:rPr lang="en-US" sz="1600" b="0">
                          <a:latin typeface="宋体" panose="02010600030101010101" pitchFamily="2" charset="-122"/>
                          <a:ea typeface="宋体" panose="02010600030101010101" pitchFamily="2" charset="-122"/>
                          <a:cs typeface="宋体" panose="02010600030101010101" pitchFamily="2" charset="-122"/>
                        </a:rPr>
                        <a:t>），只用于全局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024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allow/ignore client-updates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600" b="0">
                          <a:latin typeface="宋体" panose="02010600030101010101" pitchFamily="2" charset="-122"/>
                          <a:ea typeface="宋体" panose="02010600030101010101" pitchFamily="2" charset="-122"/>
                          <a:cs typeface="宋体" panose="02010600030101010101" pitchFamily="2" charset="-122"/>
                        </a:rPr>
                        <a:t>允许</a:t>
                      </a:r>
                      <a:r>
                        <a:rPr lang="en-US" sz="1600" b="0">
                          <a:latin typeface="Times New Roman" panose="02020603050405020304" charset="0"/>
                          <a:cs typeface="Times New Roman" panose="02020603050405020304" charset="0"/>
                        </a:rPr>
                        <a:t>/</a:t>
                      </a:r>
                      <a:r>
                        <a:rPr lang="en-US" sz="1600" b="0">
                          <a:latin typeface="宋体" panose="02010600030101010101" pitchFamily="2" charset="-122"/>
                          <a:ea typeface="宋体" panose="02010600030101010101" pitchFamily="2" charset="-122"/>
                          <a:cs typeface="宋体" panose="02010600030101010101" pitchFamily="2" charset="-122"/>
                        </a:rPr>
                        <a:t>忽略客户机更新</a:t>
                      </a:r>
                      <a:r>
                        <a:rPr lang="en-US" sz="1600" b="0">
                          <a:latin typeface="Times New Roman" panose="02020603050405020304" charset="0"/>
                          <a:cs typeface="Times New Roman" panose="02020603050405020304" charset="0"/>
                        </a:rPr>
                        <a:t>DNS</a:t>
                      </a:r>
                      <a:r>
                        <a:rPr lang="en-US" sz="1600" b="0">
                          <a:latin typeface="宋体" panose="02010600030101010101" pitchFamily="2" charset="-122"/>
                          <a:ea typeface="宋体" panose="02010600030101010101" pitchFamily="2" charset="-122"/>
                          <a:cs typeface="宋体" panose="02010600030101010101" pitchFamily="2" charset="-122"/>
                        </a:rPr>
                        <a:t>记录</a:t>
                      </a:r>
                      <a:r>
                        <a:rPr lang="en-US" sz="1600" b="0">
                          <a:latin typeface="Times New Roman" panose="02020603050405020304" charset="0"/>
                          <a:cs typeface="Times New Roman" panose="02020603050405020304" charset="0"/>
                        </a:rPr>
                        <a:t> </a:t>
                      </a:r>
                      <a:r>
                        <a:rPr lang="en-US" sz="1600" b="0">
                          <a:latin typeface="宋体" panose="02010600030101010101" pitchFamily="2" charset="-122"/>
                          <a:ea typeface="宋体" panose="02010600030101010101" pitchFamily="2" charset="-122"/>
                          <a:cs typeface="宋体" panose="02010600030101010101" pitchFamily="2" charset="-122"/>
                        </a:rPr>
                        <a:t>只用于全局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339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default-lease-time 数字</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600" b="0">
                          <a:latin typeface="宋体" panose="02010600030101010101" pitchFamily="2" charset="-122"/>
                          <a:ea typeface="宋体" panose="02010600030101010101" pitchFamily="2" charset="-122"/>
                          <a:cs typeface="宋体" panose="02010600030101010101" pitchFamily="2" charset="-122"/>
                        </a:rPr>
                        <a:t>指定默认的租约期限</a:t>
                      </a:r>
                      <a:r>
                        <a:rPr lang="en-US" sz="1600" b="0">
                          <a:latin typeface="Times New Roman" panose="02020603050405020304" charset="0"/>
                          <a:cs typeface="Times New Roman" panose="02020603050405020304" charset="0"/>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max-lease-time 数字</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600" b="0">
                          <a:latin typeface="宋体" panose="02010600030101010101" pitchFamily="2" charset="-122"/>
                          <a:ea typeface="宋体" panose="02010600030101010101" pitchFamily="2" charset="-122"/>
                          <a:cs typeface="宋体" panose="02010600030101010101" pitchFamily="2" charset="-122"/>
                        </a:rPr>
                        <a:t>指定最大租约期限</a:t>
                      </a:r>
                      <a:r>
                        <a:rPr lang="en-US" sz="1600" b="0">
                          <a:latin typeface="Times New Roman" panose="02020603050405020304" charset="0"/>
                          <a:cs typeface="Times New Roman" panose="02020603050405020304" charset="0"/>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hardware 硬件类型</a:t>
                      </a:r>
                      <a:r>
                        <a:rPr lang="en-US" sz="1600" b="0">
                          <a:latin typeface="Times New Roman" panose="02020603050405020304" charset="0"/>
                          <a:cs typeface="Times New Roman" panose="02020603050405020304" charset="0"/>
                        </a:rPr>
                        <a:t> MAC</a:t>
                      </a:r>
                      <a:r>
                        <a:rPr lang="en-US" sz="1600" b="0">
                          <a:latin typeface="宋体" panose="02010600030101010101" pitchFamily="2" charset="-122"/>
                          <a:ea typeface="宋体" panose="02010600030101010101" pitchFamily="2" charset="-122"/>
                          <a:cs typeface="宋体" panose="02010600030101010101" pitchFamily="2" charset="-122"/>
                        </a:rPr>
                        <a:t>地址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600" b="0">
                          <a:latin typeface="宋体" panose="02010600030101010101" pitchFamily="2" charset="-122"/>
                          <a:ea typeface="宋体" panose="02010600030101010101" pitchFamily="2" charset="-122"/>
                          <a:cs typeface="宋体" panose="02010600030101010101" pitchFamily="2" charset="-122"/>
                        </a:rPr>
                        <a:t>指定网卡接口类型和</a:t>
                      </a:r>
                      <a:r>
                        <a:rPr lang="en-US" sz="1600" b="0">
                          <a:latin typeface="Times New Roman" panose="02020603050405020304" charset="0"/>
                          <a:cs typeface="Times New Roman" panose="02020603050405020304" charset="0"/>
                        </a:rPr>
                        <a:t>MAC</a:t>
                      </a:r>
                      <a:r>
                        <a:rPr lang="en-US" sz="1600" b="0">
                          <a:latin typeface="宋体" panose="02010600030101010101" pitchFamily="2" charset="-122"/>
                          <a:ea typeface="宋体" panose="02010600030101010101" pitchFamily="2" charset="-122"/>
                          <a:cs typeface="宋体" panose="02010600030101010101" pitchFamily="2" charset="-122"/>
                        </a:rPr>
                        <a:t>地址</a:t>
                      </a:r>
                      <a:r>
                        <a:rPr lang="en-US" sz="1600" b="0">
                          <a:latin typeface="Times New Roman" panose="02020603050405020304" charset="0"/>
                          <a:cs typeface="Times New Roman" panose="02020603050405020304" charset="0"/>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server-name 主机名</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600" b="0">
                          <a:latin typeface="宋体" panose="02010600030101010101" pitchFamily="2" charset="-122"/>
                          <a:ea typeface="宋体" panose="02010600030101010101" pitchFamily="2" charset="-122"/>
                          <a:cs typeface="宋体" panose="02010600030101010101" pitchFamily="2" charset="-122"/>
                        </a:rPr>
                        <a:t>通知</a:t>
                      </a:r>
                      <a:r>
                        <a:rPr lang="en-US" sz="1600" b="0">
                          <a:latin typeface="Times New Roman" panose="02020603050405020304" charset="0"/>
                          <a:cs typeface="Times New Roman" panose="02020603050405020304" charset="0"/>
                        </a:rPr>
                        <a:t>DHCP</a:t>
                      </a:r>
                      <a:r>
                        <a:rPr lang="en-US" sz="1600" b="0">
                          <a:latin typeface="宋体" panose="02010600030101010101" pitchFamily="2" charset="-122"/>
                          <a:ea typeface="宋体" panose="02010600030101010101" pitchFamily="2" charset="-122"/>
                          <a:cs typeface="宋体" panose="02010600030101010101" pitchFamily="2" charset="-122"/>
                        </a:rPr>
                        <a:t>客户机服务器的主机名</a:t>
                      </a:r>
                      <a:r>
                        <a:rPr lang="en-US" sz="1600" b="0">
                          <a:latin typeface="Times New Roman" panose="02020603050405020304" charset="0"/>
                          <a:cs typeface="Times New Roman" panose="02020603050405020304" charset="0"/>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fixed-address ip地址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600" b="0">
                          <a:latin typeface="宋体" panose="02010600030101010101" pitchFamily="2" charset="-122"/>
                          <a:ea typeface="宋体" panose="02010600030101010101" pitchFamily="2" charset="-122"/>
                          <a:cs typeface="宋体" panose="02010600030101010101" pitchFamily="2" charset="-122"/>
                        </a:rPr>
                        <a:t>分配给客户端一个固定的</a:t>
                      </a:r>
                      <a:r>
                        <a:rPr lang="en-US" sz="1600" b="0">
                          <a:latin typeface="Times New Roman" panose="02020603050405020304" charset="0"/>
                          <a:cs typeface="Times New Roman" panose="02020603050405020304" charset="0"/>
                        </a:rPr>
                        <a:t>IP</a:t>
                      </a:r>
                      <a:r>
                        <a:rPr lang="en-US" sz="1600" b="0">
                          <a:latin typeface="宋体" panose="02010600030101010101" pitchFamily="2" charset="-122"/>
                          <a:ea typeface="宋体" panose="02010600030101010101" pitchFamily="2" charset="-122"/>
                          <a:cs typeface="宋体" panose="02010600030101010101" pitchFamily="2" charset="-122"/>
                        </a:rPr>
                        <a:t>地址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3．选项</a:t>
            </a:r>
            <a:endParaRPr lang="zh-CN" altLang="en-US"/>
          </a:p>
        </p:txBody>
      </p:sp>
      <p:sp>
        <p:nvSpPr>
          <p:cNvPr id="3" name="内容占位符 2"/>
          <p:cNvSpPr>
            <a:spLocks noGrp="1"/>
          </p:cNvSpPr>
          <p:nvPr>
            <p:ph idx="1"/>
          </p:nvPr>
        </p:nvSpPr>
        <p:spPr/>
        <p:txBody>
          <a:bodyPr/>
          <a:p>
            <a:endParaRPr lang="zh-CN" altLang="en-US"/>
          </a:p>
        </p:txBody>
      </p:sp>
      <p:graphicFrame>
        <p:nvGraphicFramePr>
          <p:cNvPr id="5" name="表格 4"/>
          <p:cNvGraphicFramePr/>
          <p:nvPr>
            <p:custDataLst>
              <p:tags r:id="rId1"/>
            </p:custDataLst>
          </p:nvPr>
        </p:nvGraphicFramePr>
        <p:xfrm>
          <a:off x="549275" y="1805305"/>
          <a:ext cx="7780655" cy="4218305"/>
        </p:xfrm>
        <a:graphic>
          <a:graphicData uri="http://schemas.openxmlformats.org/drawingml/2006/table">
            <a:tbl>
              <a:tblPr firstRow="1" bandRow="1">
                <a:tableStyleId>{5940675A-B579-460E-94D1-54222C63F5DA}</a:tableStyleId>
              </a:tblPr>
              <a:tblGrid>
                <a:gridCol w="2770505"/>
                <a:gridCol w="5010150"/>
              </a:tblGrid>
              <a:tr h="32448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选</a:t>
                      </a:r>
                      <a:r>
                        <a:rPr lang="en-US" sz="1800" b="0">
                          <a:latin typeface="Times New Roman" panose="02020603050405020304" charset="0"/>
                          <a:cs typeface="Times New Roman" panose="02020603050405020304" charset="0"/>
                        </a:rPr>
                        <a:t>    </a:t>
                      </a:r>
                      <a:r>
                        <a:rPr lang="en-US" sz="1800" b="0">
                          <a:latin typeface="宋体" panose="02010600030101010101" pitchFamily="2" charset="-122"/>
                          <a:ea typeface="宋体" panose="02010600030101010101" pitchFamily="2" charset="-122"/>
                          <a:cs typeface="宋体" panose="02010600030101010101" pitchFamily="2" charset="-122"/>
                        </a:rPr>
                        <a:t>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功</a:t>
                      </a:r>
                      <a:r>
                        <a:rPr lang="en-US" sz="1800" b="0">
                          <a:latin typeface="Times New Roman" panose="02020603050405020304" charset="0"/>
                          <a:cs typeface="Times New Roman" panose="02020603050405020304" charset="0"/>
                        </a:rPr>
                        <a:t>    </a:t>
                      </a:r>
                      <a:r>
                        <a:rPr lang="en-US" sz="1800" b="0">
                          <a:latin typeface="宋体" panose="02010600030101010101" pitchFamily="2" charset="-122"/>
                          <a:ea typeface="宋体" panose="02010600030101010101" pitchFamily="2" charset="-122"/>
                          <a:cs typeface="宋体" panose="02010600030101010101" pitchFamily="2" charset="-122"/>
                        </a:rPr>
                        <a:t>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subnet-mask </a:t>
                      </a:r>
                      <a:r>
                        <a:rPr lang="en-US" sz="1800" b="0">
                          <a:latin typeface="宋体" panose="02010600030101010101" pitchFamily="2" charset="-122"/>
                          <a:ea typeface="宋体" panose="02010600030101010101" pitchFamily="2" charset="-122"/>
                          <a:cs typeface="宋体" panose="02010600030101010101" pitchFamily="2" charset="-122"/>
                        </a:rPr>
                        <a:t>子网掩码</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为客户端指定子网掩码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domain-name </a:t>
                      </a:r>
                      <a:r>
                        <a:rPr lang="en-US" sz="1800" b="0">
                          <a:latin typeface="宋体" panose="02010600030101010101" pitchFamily="2" charset="-122"/>
                          <a:ea typeface="宋体" panose="02010600030101010101" pitchFamily="2" charset="-122"/>
                          <a:cs typeface="宋体" panose="02010600030101010101" pitchFamily="2" charset="-122"/>
                        </a:rPr>
                        <a:t>“域名”</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为客户端指定域名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domain-name-server 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a:t>
                      </a:r>
                      <a:r>
                        <a:rPr lang="en-US" sz="1800" b="0">
                          <a:latin typeface="Times New Roman" panose="02020603050405020304" charset="0"/>
                          <a:cs typeface="Times New Roman" panose="02020603050405020304" charset="0"/>
                        </a:rPr>
                        <a:t>DNS</a:t>
                      </a:r>
                      <a:r>
                        <a:rPr lang="en-US" sz="1800" b="0">
                          <a:latin typeface="宋体" panose="02010600030101010101" pitchFamily="2" charset="-122"/>
                          <a:ea typeface="宋体" panose="02010600030101010101" pitchFamily="2" charset="-122"/>
                          <a:cs typeface="宋体" panose="02010600030101010101" pitchFamily="2" charset="-122"/>
                        </a:rPr>
                        <a:t>服务器的</a:t>
                      </a:r>
                      <a:r>
                        <a:rPr lang="en-US" sz="1800" b="0">
                          <a:latin typeface="Times New Roman" panose="02020603050405020304" charset="0"/>
                          <a:cs typeface="Times New Roman" panose="02020603050405020304" charset="0"/>
                        </a:rPr>
                        <a:t>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host-name </a:t>
                      </a:r>
                      <a:r>
                        <a:rPr lang="en-US" sz="1800" b="0">
                          <a:latin typeface="宋体" panose="02010600030101010101" pitchFamily="2" charset="-122"/>
                          <a:ea typeface="宋体" panose="02010600030101010101" pitchFamily="2" charset="-122"/>
                          <a:cs typeface="宋体" panose="02010600030101010101" pitchFamily="2" charset="-122"/>
                        </a:rPr>
                        <a:t>“主机名”</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为客户端指定主机名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routers 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为客户端指定默认网关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broadcast-address </a:t>
                      </a:r>
                      <a:r>
                        <a:rPr lang="en-US" sz="1800" b="0">
                          <a:latin typeface="宋体" panose="02010600030101010101" pitchFamily="2" charset="-122"/>
                          <a:ea typeface="宋体" panose="02010600030101010101" pitchFamily="2" charset="-122"/>
                          <a:cs typeface="宋体" panose="02010600030101010101" pitchFamily="2" charset="-122"/>
                        </a:rPr>
                        <a:t>广播地址</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为客户端指定广播地址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netbios-name-servers 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a:t>
                      </a:r>
                      <a:r>
                        <a:rPr lang="en-US" sz="1800" b="0">
                          <a:latin typeface="Times New Roman" panose="02020603050405020304" charset="0"/>
                          <a:cs typeface="Times New Roman" panose="02020603050405020304" charset="0"/>
                        </a:rPr>
                        <a:t>WINS</a:t>
                      </a:r>
                      <a:r>
                        <a:rPr lang="en-US" sz="1800" b="0">
                          <a:latin typeface="宋体" panose="02010600030101010101" pitchFamily="2" charset="-122"/>
                          <a:ea typeface="宋体" panose="02010600030101010101" pitchFamily="2" charset="-122"/>
                          <a:cs typeface="宋体" panose="02010600030101010101" pitchFamily="2" charset="-122"/>
                        </a:rPr>
                        <a:t>服务器的</a:t>
                      </a:r>
                      <a:r>
                        <a:rPr lang="en-US" sz="1800" b="0">
                          <a:latin typeface="Times New Roman" panose="02020603050405020304" charset="0"/>
                          <a:cs typeface="Times New Roman" panose="02020603050405020304" charset="0"/>
                        </a:rPr>
                        <a:t>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netbios-node-type </a:t>
                      </a:r>
                      <a:r>
                        <a:rPr lang="en-US" sz="1800" b="0">
                          <a:latin typeface="宋体" panose="02010600030101010101" pitchFamily="2" charset="-122"/>
                          <a:ea typeface="宋体" panose="02010600030101010101" pitchFamily="2" charset="-122"/>
                          <a:cs typeface="宋体" panose="02010600030101010101" pitchFamily="2" charset="-122"/>
                        </a:rPr>
                        <a:t>节点类型</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为客户端指定节点类型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ntp-server 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为客户端指定网络时间服务器的</a:t>
                      </a:r>
                      <a:r>
                        <a:rPr lang="en-US" sz="1800" b="0">
                          <a:latin typeface="Times New Roman" panose="02020603050405020304" charset="0"/>
                          <a:cs typeface="Times New Roman" panose="02020603050405020304" charset="0"/>
                        </a:rPr>
                        <a:t>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nis-servers 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a:t>
                      </a:r>
                      <a:r>
                        <a:rPr lang="en-US" sz="1800" b="0">
                          <a:latin typeface="Times New Roman" panose="02020603050405020304" charset="0"/>
                          <a:cs typeface="Times New Roman" panose="02020603050405020304" charset="0"/>
                        </a:rPr>
                        <a:t>NIS</a:t>
                      </a:r>
                      <a:r>
                        <a:rPr lang="en-US" sz="1800" b="0">
                          <a:latin typeface="宋体" panose="02010600030101010101" pitchFamily="2" charset="-122"/>
                          <a:ea typeface="宋体" panose="02010600030101010101" pitchFamily="2" charset="-122"/>
                          <a:cs typeface="宋体" panose="02010600030101010101" pitchFamily="2" charset="-122"/>
                        </a:rPr>
                        <a:t>域服务器的</a:t>
                      </a:r>
                      <a:r>
                        <a:rPr lang="en-US" sz="1800" b="0">
                          <a:latin typeface="Times New Roman" panose="02020603050405020304" charset="0"/>
                          <a:cs typeface="Times New Roman" panose="02020603050405020304" charset="0"/>
                        </a:rPr>
                        <a:t>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nis-domain </a:t>
                      </a:r>
                      <a:r>
                        <a:rPr lang="en-US" sz="1800" b="0">
                          <a:latin typeface="宋体" panose="02010600030101010101" pitchFamily="2" charset="-122"/>
                          <a:ea typeface="宋体" panose="02010600030101010101" pitchFamily="2" charset="-122"/>
                          <a:cs typeface="宋体" panose="02010600030101010101" pitchFamily="2" charset="-122"/>
                        </a:rPr>
                        <a:t>“名称”</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为客户端指定所属</a:t>
                      </a:r>
                      <a:r>
                        <a:rPr lang="en-US" sz="1800" b="0">
                          <a:latin typeface="Times New Roman" panose="02020603050405020304" charset="0"/>
                          <a:cs typeface="Times New Roman" panose="02020603050405020304" charset="0"/>
                        </a:rPr>
                        <a:t>NIS</a:t>
                      </a:r>
                      <a:r>
                        <a:rPr lang="en-US" sz="1800" b="0">
                          <a:latin typeface="宋体" panose="02010600030101010101" pitchFamily="2" charset="-122"/>
                          <a:ea typeface="宋体" panose="02010600030101010101" pitchFamily="2" charset="-122"/>
                          <a:cs typeface="宋体" panose="02010600030101010101" pitchFamily="2" charset="-122"/>
                        </a:rPr>
                        <a:t>域的名称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1800" b="0">
                          <a:latin typeface="Times New Roman" panose="02020603050405020304" charset="0"/>
                          <a:cs typeface="Times New Roman" panose="02020603050405020304" charset="0"/>
                        </a:rPr>
                        <a:t>time-offset </a:t>
                      </a:r>
                      <a:r>
                        <a:rPr lang="en-US" sz="1800" b="0">
                          <a:latin typeface="宋体" panose="02010600030101010101" pitchFamily="2" charset="-122"/>
                          <a:ea typeface="宋体" panose="02010600030101010101" pitchFamily="2" charset="-122"/>
                          <a:cs typeface="宋体" panose="02010600030101010101" pitchFamily="2" charset="-122"/>
                        </a:rPr>
                        <a:t>偏移量</a:t>
                      </a:r>
                      <a:endParaRPr lang="en-US" altLang="en-US" sz="1800" b="0">
                        <a:latin typeface="Times New Roman" panose="02020603050405020304" charset="0"/>
                        <a:ea typeface="Times New Roman" panose="02020603050405020304" charset="0"/>
                        <a:cs typeface="Times New Roman" panose="02020603050405020304"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为客户端指定与格林尼治时间的偏移量或时区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16.1  DHCP介绍</a:t>
            </a:r>
            <a:endParaRPr lang="zh-CN" altLang="en-US"/>
          </a:p>
        </p:txBody>
      </p:sp>
      <p:sp>
        <p:nvSpPr>
          <p:cNvPr id="3" name="内容占位符 2"/>
          <p:cNvSpPr>
            <a:spLocks noGrp="1"/>
          </p:cNvSpPr>
          <p:nvPr>
            <p:ph idx="1"/>
          </p:nvPr>
        </p:nvSpPr>
        <p:spPr/>
        <p:txBody>
          <a:bodyPr/>
          <a:p>
            <a:r>
              <a:rPr lang="zh-CN" altLang="en-US" sz="2400"/>
              <a:t>16.1.1  DHCP协议</a:t>
            </a:r>
            <a:endParaRPr lang="zh-CN" altLang="en-US" sz="2400"/>
          </a:p>
          <a:p>
            <a:r>
              <a:rPr lang="zh-CN" altLang="en-US" sz="2400"/>
              <a:t>DHCP（Dynamic Host Configuration Protocol）是动态主机分配协议，它的前身是BOOTP。BOOTP（Bootstrap Protocol）是一种引导协议（或自举协议），用于无盘工作站的局域网中，可以让无盘工作站从中心服务器上获得IP地址，也就是说，通过BOOTP协议可以为局域网中的无盘工作站分配动态IP地址，但它有一个缺点，是在设定前需事先获得客户端的硬件地址。</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4．配置举例</a:t>
            </a:r>
            <a:endParaRPr lang="zh-CN" altLang="en-US"/>
          </a:p>
        </p:txBody>
      </p:sp>
      <p:sp>
        <p:nvSpPr>
          <p:cNvPr id="3" name="内容占位符 2"/>
          <p:cNvSpPr>
            <a:spLocks noGrp="1"/>
          </p:cNvSpPr>
          <p:nvPr>
            <p:ph idx="1"/>
          </p:nvPr>
        </p:nvSpPr>
        <p:spPr>
          <a:xfrm>
            <a:off x="827584" y="1773069"/>
            <a:ext cx="8127504" cy="4392488"/>
          </a:xfrm>
        </p:spPr>
        <p:txBody>
          <a:bodyPr/>
          <a:p>
            <a:r>
              <a:rPr lang="zh-CN" altLang="en-US" sz="1600"/>
              <a:t>ddns-update-style interim; 	#使用DHCP-DNS互动更新模式</a:t>
            </a:r>
            <a:endParaRPr lang="zh-CN" altLang="en-US" sz="1600"/>
          </a:p>
          <a:p>
            <a:r>
              <a:rPr lang="zh-CN" altLang="en-US" sz="1600"/>
              <a:t>ignore client-updates; 	#忽略客户端更新</a:t>
            </a:r>
            <a:endParaRPr lang="zh-CN" altLang="en-US" sz="1600"/>
          </a:p>
          <a:p>
            <a:r>
              <a:rPr lang="zh-CN" altLang="en-US" sz="1600"/>
              <a:t>subnet  192.168.1.0 netmask 255.255.255.0 { 	#设置子网</a:t>
            </a:r>
            <a:endParaRPr lang="zh-CN" altLang="en-US" sz="1600"/>
          </a:p>
          <a:p>
            <a:r>
              <a:rPr lang="zh-CN" altLang="en-US" sz="1600"/>
              <a:t>    range  192.168.1.10  192.168.1.100; #设置地址池可用地址范围</a:t>
            </a:r>
            <a:endParaRPr lang="zh-CN" altLang="en-US" sz="1600"/>
          </a:p>
          <a:p>
            <a:r>
              <a:rPr lang="zh-CN" altLang="en-US" sz="1600"/>
              <a:t>    range  192.168.1.150  192.168.1.200;</a:t>
            </a:r>
            <a:endParaRPr lang="zh-CN" altLang="en-US" sz="1600"/>
          </a:p>
          <a:p>
            <a:r>
              <a:rPr lang="zh-CN" altLang="en-US" sz="1600"/>
              <a:t>    option  routers  192.168.1.254; 		#设置默认网关</a:t>
            </a:r>
            <a:endParaRPr lang="zh-CN" altLang="en-US" sz="1600"/>
          </a:p>
          <a:p>
            <a:r>
              <a:rPr lang="zh-CN" altLang="en-US" sz="1600"/>
              <a:t>    option  subnet-mask  255.255.255.0; 	#设置子网掩码</a:t>
            </a:r>
            <a:endParaRPr lang="zh-CN" altLang="en-US" sz="1600"/>
          </a:p>
          <a:p>
            <a:r>
              <a:rPr lang="zh-CN" altLang="en-US" sz="1600"/>
              <a:t>    option  broadcast-address 192.168.1.255; 	#设置广播地址</a:t>
            </a:r>
            <a:endParaRPr lang="zh-CN" altLang="en-US" sz="1600"/>
          </a:p>
          <a:p>
            <a:r>
              <a:rPr lang="zh-CN" altLang="en-US" sz="1600"/>
              <a:t>    option  domain-name  "mydomain.org"; 	#设置域名字</a:t>
            </a:r>
            <a:endParaRPr lang="zh-CN" altLang="en-US" sz="1600"/>
          </a:p>
          <a:p>
            <a:r>
              <a:rPr lang="zh-CN" altLang="en-US" sz="1600"/>
              <a:t>    option  domain-name-servers  192.168.1.1,192.168.1.2; #DNS</a:t>
            </a:r>
            <a:endParaRPr lang="zh-CN" altLang="en-US" sz="1600"/>
          </a:p>
          <a:p>
            <a:r>
              <a:rPr lang="zh-CN" altLang="en-US" sz="1600"/>
              <a:t>    default-lease-time  1200; 		#设置默认的地址租期</a:t>
            </a:r>
            <a:endParaRPr lang="zh-CN" altLang="en-US" sz="1600"/>
          </a:p>
          <a:p>
            <a:r>
              <a:rPr lang="zh-CN" altLang="en-US" sz="1600"/>
              <a:t>    max-lease-time  9200; 		#设置最长的地址租期</a:t>
            </a:r>
            <a:endParaRPr lang="zh-CN" altLang="en-US" sz="1600"/>
          </a:p>
          <a:p>
            <a:r>
              <a:rPr lang="zh-CN" altLang="en-US" sz="1600"/>
              <a:t>    host pc1  { 			#为指定主机保留特定IP</a:t>
            </a:r>
            <a:endParaRPr lang="zh-CN" altLang="en-US" sz="1600"/>
          </a:p>
          <a:p>
            <a:r>
              <a:rPr lang="zh-CN" altLang="en-US" sz="1600"/>
              <a:t>        hardware Ethernet  12:34:56:78:AB:CD;  #为该MAC地址</a:t>
            </a:r>
            <a:endParaRPr lang="zh-CN" altLang="en-US" sz="1600"/>
          </a:p>
          <a:p>
            <a:r>
              <a:rPr lang="zh-CN" altLang="en-US" sz="1600"/>
              <a:t>        fixed-address  192.168.1.20; 	#保留特定的IP地址</a:t>
            </a:r>
            <a:endParaRPr lang="zh-CN" altLang="en-US" sz="1600"/>
          </a:p>
          <a:p>
            <a:r>
              <a:rPr lang="zh-CN" altLang="en-US" sz="1600"/>
              <a:t>    }</a:t>
            </a:r>
            <a:endParaRPr lang="zh-CN" altLang="en-US" sz="1600"/>
          </a:p>
          <a:p>
            <a:r>
              <a:rPr lang="zh-CN" altLang="en-US" sz="1600"/>
              <a:t>}</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16.4  DHCP规划</a:t>
            </a:r>
            <a:endParaRPr lang="zh-CN" altLang="en-US"/>
          </a:p>
        </p:txBody>
      </p:sp>
      <p:sp>
        <p:nvSpPr>
          <p:cNvPr id="3" name="内容占位符 2"/>
          <p:cNvSpPr>
            <a:spLocks noGrp="1"/>
          </p:cNvSpPr>
          <p:nvPr>
            <p:ph idx="1"/>
          </p:nvPr>
        </p:nvSpPr>
        <p:spPr/>
        <p:txBody>
          <a:bodyPr/>
          <a:p>
            <a:r>
              <a:rPr lang="zh-CN" altLang="en-US" sz="2400"/>
              <a:t>16.4.1  在不同的网络中使用DHCP</a:t>
            </a:r>
            <a:endParaRPr lang="zh-CN" altLang="en-US" sz="2400"/>
          </a:p>
          <a:p>
            <a:r>
              <a:rPr lang="zh-CN" altLang="en-US" sz="2400"/>
              <a:t>由于对DHCP服务器可以服务的客户端最大数量和可以在DHCP服务器上创建的作用域数量没有固定限制，因此在确定要使用的DHCP服务器数目时，最主要的考虑因素是网络体系结构和服务器硬件。</a:t>
            </a:r>
            <a:endParaRPr lang="zh-CN" altLang="en-US" sz="2400"/>
          </a:p>
          <a:p>
            <a:r>
              <a:rPr lang="zh-CN" altLang="en-US" sz="2400"/>
              <a:t>在组织网络中部署DHCP服务器前，可以先对它进行测试，以确定硬件的限制和性能并了解网络体系结构、通信和其他因素是否影响DHCP服务器的性能。通过硬件和配置测试，还可以确定每台服务器要配置的作用域数量。</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1．小型网络中DHCP的部署</a:t>
            </a:r>
            <a:endParaRPr lang="zh-CN" altLang="en-US"/>
          </a:p>
        </p:txBody>
      </p:sp>
      <p:sp>
        <p:nvSpPr>
          <p:cNvPr id="3" name="内容占位符 2"/>
          <p:cNvSpPr>
            <a:spLocks noGrp="1"/>
          </p:cNvSpPr>
          <p:nvPr>
            <p:ph idx="1"/>
          </p:nvPr>
        </p:nvSpPr>
        <p:spPr/>
        <p:txBody>
          <a:bodyPr/>
          <a:p>
            <a:r>
              <a:rPr lang="zh-CN" altLang="en-US" sz="2800"/>
              <a:t>在只有一个子网的小型网络中，可使用单一的DHCP服务器为网络中的主机提供服务，应考虑以下因素：</a:t>
            </a:r>
            <a:endParaRPr lang="zh-CN" altLang="en-US" sz="2800"/>
          </a:p>
          <a:p>
            <a:r>
              <a:rPr lang="zh-CN" altLang="en-US" sz="2800"/>
              <a:t>（1）网络中提供特殊服务（DNS、FTP或HTTP等）的服务器应该采用静态IP地址。</a:t>
            </a:r>
            <a:endParaRPr lang="zh-CN" altLang="en-US" sz="2800"/>
          </a:p>
          <a:p>
            <a:r>
              <a:rPr lang="zh-CN" altLang="en-US" sz="2800"/>
              <a:t>（2）不同的网络服务应该由不同的服务器承担，此方法可以做到在某个网络服务停止时其他的服务器仍然可以正常工作，以此来提高网络的可用性和安全性。</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2．在大型网络中部署DHCP</a:t>
            </a:r>
            <a:endParaRPr lang="zh-CN" altLang="en-US"/>
          </a:p>
        </p:txBody>
      </p:sp>
      <p:sp>
        <p:nvSpPr>
          <p:cNvPr id="3" name="内容占位符 2"/>
          <p:cNvSpPr>
            <a:spLocks noGrp="1"/>
          </p:cNvSpPr>
          <p:nvPr>
            <p:ph idx="1"/>
          </p:nvPr>
        </p:nvSpPr>
        <p:spPr/>
        <p:txBody>
          <a:bodyPr/>
          <a:p>
            <a:r>
              <a:rPr lang="zh-CN" altLang="en-US" sz="2400"/>
              <a:t>在大型网络中通常会采用路由器将网络划分为多个物理子网，而路由器的主要功能就是屏蔽子网间的广播，减少网络带宽占用，提高网络性能。如果子网中没有一台DHCP服务器，那么该子网中的主机将没有办法跨越子网来定位DHCP服务器，也就无法获得IP地址。要想解决这样的问题，可以有两种方法：</a:t>
            </a:r>
            <a:endParaRPr lang="zh-CN" altLang="en-US" sz="2400"/>
          </a:p>
          <a:p>
            <a:r>
              <a:rPr lang="zh-CN" altLang="en-US" sz="2400"/>
              <a:t>（1）为每一个子网配置一台DHCP服务器，可以有效地解决每个子网中的主机方便地获取IP地址，但是该方法的不足之处是网络管理将会有一定的麻烦。</a:t>
            </a:r>
            <a:endParaRPr lang="zh-CN" altLang="en-US" sz="2400"/>
          </a:p>
          <a:p>
            <a:r>
              <a:rPr lang="zh-CN" altLang="en-US" sz="2400"/>
              <a:t>（2）在每个子网中设定一个DHCP中继代理。网络中的主机将IP请求发送给中继代理，由中继代理向DHCP服务器发出请求，并将获得的IP地址返回DHCP客户机。</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16.4.2  设置DHCP中继</a:t>
            </a:r>
            <a:endParaRPr lang="zh-CN" altLang="en-US"/>
          </a:p>
        </p:txBody>
      </p:sp>
      <p:sp>
        <p:nvSpPr>
          <p:cNvPr id="3" name="内容占位符 2"/>
          <p:cNvSpPr>
            <a:spLocks noGrp="1"/>
          </p:cNvSpPr>
          <p:nvPr>
            <p:ph idx="1"/>
          </p:nvPr>
        </p:nvSpPr>
        <p:spPr/>
        <p:txBody>
          <a:bodyPr/>
          <a:p>
            <a:r>
              <a:rPr lang="zh-CN" altLang="en-US" sz="2400"/>
              <a:t>DHCP中继代理允许将无DHCP服务器子网内的DHCP客户机的DHCP请求转发给其他子网的一个或多个DHCP服务器。当某个DHCP客户机发出请求信息时，DHCP中继代理把该请求转发给DHCP中继代理启动时所设定的DHCP服务器，当DHCP服务器返回应答时，该应答被广播或单播给发出请求的客户机所在的网络。需要注意的是，DHCP中继代理本身应该具有静态IP地址。</a:t>
            </a:r>
            <a:endParaRPr lang="zh-CN" altLang="en-US" sz="2400"/>
          </a:p>
          <a:p>
            <a:r>
              <a:rPr lang="zh-CN" altLang="en-US" sz="2400"/>
              <a:t>若要使用DHCP中继，需要安装DHCP中继及相关软件包。在红帽系列系统下，该软件包为dhcp-relay，在ubuntu下该软件包为isc-dhcp-relay，它们所对应的服务分别为dhcrelay. service和isc-dhcp-relay.service（isc-dhcp-relay6.service）。可根据需要，安装并使用它们。</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16.4.3  设置备份DHCP</a:t>
            </a:r>
            <a:endParaRPr lang="zh-CN" altLang="en-US"/>
          </a:p>
        </p:txBody>
      </p:sp>
      <p:sp>
        <p:nvSpPr>
          <p:cNvPr id="3" name="内容占位符 2"/>
          <p:cNvSpPr>
            <a:spLocks noGrp="1"/>
          </p:cNvSpPr>
          <p:nvPr>
            <p:ph idx="1"/>
          </p:nvPr>
        </p:nvSpPr>
        <p:spPr>
          <a:xfrm>
            <a:off x="390525" y="1844675"/>
            <a:ext cx="8564245" cy="4392295"/>
          </a:xfrm>
        </p:spPr>
        <p:txBody>
          <a:bodyPr/>
          <a:p>
            <a:r>
              <a:rPr lang="zh-CN" altLang="en-US" sz="2400"/>
              <a:t>由于DHCP服务器承担着为全网主机提供IP地址分配的责任，如果不考虑DHCP的冗余，一旦DHCP服务器出现故障，则整个网络中的主机都将不能访问网络资源。</a:t>
            </a:r>
            <a:endParaRPr lang="zh-CN" altLang="en-US" sz="2400"/>
          </a:p>
          <a:p>
            <a:r>
              <a:rPr lang="zh-CN" altLang="en-US" sz="2400"/>
              <a:t>为解决此问题，可以通过同时配置多个DHCP服务器来相互实现冗余，以保证网络的可用性。但由于DHCP服务器本身并不提供备份功能，所以容错能力只能通过将不同的IP地址段分发到不同的DHCP服务器上来实现，让多个不同的DHCP服务器为同一个网络提供DHCP服务，最可行的解决方案就是在两个子网的DHCP服务器上相互为对方的子网提供DHCP服务，然后通过设置DHCP中继代理或路由器来转发DHCP广播包以达到冗余的目的，从而保证DHCP服务的可用性和安全性。</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DHCP备份示例</a:t>
            </a:r>
            <a:endParaRPr lang="zh-CN" altLang="en-US"/>
          </a:p>
        </p:txBody>
      </p:sp>
      <p:sp>
        <p:nvSpPr>
          <p:cNvPr id="3" name="内容占位符 2"/>
          <p:cNvSpPr>
            <a:spLocks noGrp="1"/>
          </p:cNvSpPr>
          <p:nvPr>
            <p:ph idx="1"/>
          </p:nvPr>
        </p:nvSpPr>
        <p:spPr>
          <a:xfrm>
            <a:off x="827584" y="1701314"/>
            <a:ext cx="8127504" cy="4392488"/>
          </a:xfrm>
        </p:spPr>
        <p:txBody>
          <a:bodyPr/>
          <a:p>
            <a:r>
              <a:rPr lang="zh-CN" altLang="en-US" sz="2000"/>
              <a:t>#子网192.168.1.0中的DHCP服务器的配置如下：</a:t>
            </a:r>
            <a:endParaRPr lang="zh-CN" altLang="en-US" sz="2000"/>
          </a:p>
          <a:p>
            <a:r>
              <a:rPr lang="zh-CN" altLang="en-US" sz="2000"/>
              <a:t>subnet   192.168.1.0 netmask 255.255.255.0 {</a:t>
            </a:r>
            <a:endParaRPr lang="zh-CN" altLang="en-US" sz="2000"/>
          </a:p>
          <a:p>
            <a:r>
              <a:rPr lang="zh-CN" altLang="en-US" sz="2000"/>
              <a:t>	range  192.168.1.10 	192.168.1.100;</a:t>
            </a:r>
            <a:endParaRPr lang="zh-CN" altLang="en-US" sz="2000"/>
          </a:p>
          <a:p>
            <a:r>
              <a:rPr lang="zh-CN" altLang="en-US" sz="2000"/>
              <a:t>}</a:t>
            </a:r>
            <a:endParaRPr lang="zh-CN" altLang="en-US" sz="2000"/>
          </a:p>
          <a:p>
            <a:r>
              <a:rPr lang="zh-CN" altLang="en-US" sz="2000"/>
              <a:t>subnet   192.168.2.0 netmask 255.255.255.0 {</a:t>
            </a:r>
            <a:endParaRPr lang="zh-CN" altLang="en-US" sz="2000"/>
          </a:p>
          <a:p>
            <a:r>
              <a:rPr lang="zh-CN" altLang="en-US" sz="2000"/>
              <a:t>	range  192.168.2.101 	192.168.2.200;</a:t>
            </a:r>
            <a:endParaRPr lang="zh-CN" altLang="en-US" sz="2000"/>
          </a:p>
          <a:p>
            <a:r>
              <a:rPr lang="zh-CN" altLang="en-US" sz="2000"/>
              <a:t>}</a:t>
            </a:r>
            <a:endParaRPr lang="zh-CN" altLang="en-US" sz="2000"/>
          </a:p>
          <a:p>
            <a:r>
              <a:rPr lang="zh-CN" altLang="en-US" sz="2000"/>
              <a:t>#子网192.168.2.0中的DHCP服务器的配置如下：</a:t>
            </a:r>
            <a:endParaRPr lang="zh-CN" altLang="en-US" sz="2000"/>
          </a:p>
          <a:p>
            <a:r>
              <a:rPr lang="zh-CN" altLang="en-US" sz="2000"/>
              <a:t>subnet   192.168.2.0	netmask 255.255.255.0 {</a:t>
            </a:r>
            <a:endParaRPr lang="zh-CN" altLang="en-US" sz="2000"/>
          </a:p>
          <a:p>
            <a:r>
              <a:rPr lang="zh-CN" altLang="en-US" sz="2000"/>
              <a:t>	range  192.168.2.10	192.168.2.100;</a:t>
            </a:r>
            <a:endParaRPr lang="zh-CN" altLang="en-US" sz="2000"/>
          </a:p>
          <a:p>
            <a:r>
              <a:rPr lang="zh-CN" altLang="en-US" sz="2000"/>
              <a:t>}</a:t>
            </a:r>
            <a:endParaRPr lang="zh-CN" altLang="en-US" sz="2000"/>
          </a:p>
          <a:p>
            <a:r>
              <a:rPr lang="zh-CN" altLang="en-US" sz="2000"/>
              <a:t>subnet   192.168.1.0	 netmask 255.255.255.0 {</a:t>
            </a:r>
            <a:endParaRPr lang="zh-CN" altLang="en-US" sz="2000"/>
          </a:p>
          <a:p>
            <a:r>
              <a:rPr lang="zh-CN" altLang="en-US" sz="2000"/>
              <a:t>	range  192.168.1.101	192.168.1.200;</a:t>
            </a:r>
            <a:endParaRPr lang="zh-CN" altLang="en-US" sz="2000"/>
          </a:p>
          <a:p>
            <a:r>
              <a:rPr lang="zh-CN" altLang="en-US" sz="2000"/>
              <a:t>}</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16.5  与防火墙和SELinux的关系</a:t>
            </a:r>
            <a:endParaRPr lang="zh-CN" altLang="en-US"/>
          </a:p>
        </p:txBody>
      </p:sp>
      <p:sp>
        <p:nvSpPr>
          <p:cNvPr id="3" name="内容占位符 2"/>
          <p:cNvSpPr>
            <a:spLocks noGrp="1"/>
          </p:cNvSpPr>
          <p:nvPr>
            <p:ph idx="1"/>
          </p:nvPr>
        </p:nvSpPr>
        <p:spPr/>
        <p:txBody>
          <a:bodyPr/>
          <a:p>
            <a:r>
              <a:rPr lang="zh-CN" altLang="en-US" sz="2400"/>
              <a:t>1．防火墙的设置</a:t>
            </a:r>
            <a:endParaRPr lang="zh-CN" altLang="en-US" sz="2400"/>
          </a:p>
          <a:p>
            <a:r>
              <a:rPr lang="zh-CN" altLang="en-US" sz="2400"/>
              <a:t>IPv4和IPv6 dhcp客户端和服务器的使用都必须得到防火墙的允许。</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1．防火墙的设置</a:t>
            </a:r>
            <a:endParaRPr lang="zh-CN" altLang="en-US"/>
          </a:p>
        </p:txBody>
      </p:sp>
      <p:sp>
        <p:nvSpPr>
          <p:cNvPr id="3" name="内容占位符 2"/>
          <p:cNvSpPr>
            <a:spLocks noGrp="1"/>
          </p:cNvSpPr>
          <p:nvPr>
            <p:ph idx="1"/>
          </p:nvPr>
        </p:nvSpPr>
        <p:spPr/>
        <p:txBody>
          <a:bodyPr/>
          <a:p>
            <a:r>
              <a:rPr lang="zh-CN" altLang="en-US" sz="2000"/>
              <a:t># firewall-cmd --permanent --add-service=dhcp # IPv4客户及服务端</a:t>
            </a:r>
            <a:endParaRPr lang="zh-CN" altLang="en-US" sz="2000"/>
          </a:p>
          <a:p>
            <a:r>
              <a:rPr lang="zh-CN" altLang="en-US" sz="2000"/>
              <a:t># firewall-cmd --add-service=dhcp6 	#IPv6服务端</a:t>
            </a:r>
            <a:endParaRPr lang="zh-CN" altLang="en-US" sz="2000"/>
          </a:p>
          <a:p>
            <a:r>
              <a:rPr lang="zh-CN" altLang="en-US" sz="2000"/>
              <a:t># firewall-cmd --add-service=dhcpv6-client 	#IPv6客户端</a:t>
            </a:r>
            <a:endParaRPr lang="zh-CN" altLang="en-US" sz="2000"/>
          </a:p>
          <a:p>
            <a:r>
              <a:rPr lang="zh-CN" altLang="en-US" sz="2000"/>
              <a:t># systemctl restart firewalld.service 	#需要时，重启firewalld</a:t>
            </a:r>
            <a:endParaRPr lang="zh-CN" altLang="en-US" sz="2000"/>
          </a:p>
          <a:p>
            <a:r>
              <a:rPr lang="zh-CN" altLang="en-US" sz="2000"/>
              <a:t>2）ufw防火墙</a:t>
            </a:r>
            <a:endParaRPr lang="zh-CN" altLang="en-US" sz="2000"/>
          </a:p>
          <a:p>
            <a:r>
              <a:rPr lang="zh-CN" altLang="en-US" sz="2000"/>
              <a:t># ufw allow boops 		#打开bootps（IPv4服务端）</a:t>
            </a:r>
            <a:endParaRPr lang="zh-CN" altLang="en-US" sz="2000"/>
          </a:p>
          <a:p>
            <a:r>
              <a:rPr lang="zh-CN" altLang="en-US" sz="2000"/>
              <a:t># ufw allow bootpc 		#打开bootpc（IPv4客户端）</a:t>
            </a:r>
            <a:endParaRPr lang="zh-CN" altLang="en-US" sz="2000"/>
          </a:p>
          <a:p>
            <a:r>
              <a:rPr lang="zh-CN" altLang="en-US" sz="2000"/>
              <a:t># ufw allow dhcpv6-server 	#打开dhcpv6-server（IPv6服务端）</a:t>
            </a:r>
            <a:endParaRPr lang="zh-CN" altLang="en-US" sz="2000"/>
          </a:p>
          <a:p>
            <a:r>
              <a:rPr lang="zh-CN" altLang="en-US" sz="2000"/>
              <a:t># ufw allow dhcpv6-client 	#打开dhcpv6-client（IPv6客户端）</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2．与SELinux的关系</a:t>
            </a:r>
            <a:endParaRPr lang="zh-CN" altLang="en-US"/>
          </a:p>
        </p:txBody>
      </p:sp>
      <p:sp>
        <p:nvSpPr>
          <p:cNvPr id="3" name="内容占位符 2"/>
          <p:cNvSpPr>
            <a:spLocks noGrp="1"/>
          </p:cNvSpPr>
          <p:nvPr>
            <p:ph idx="1"/>
          </p:nvPr>
        </p:nvSpPr>
        <p:spPr/>
        <p:txBody>
          <a:bodyPr/>
          <a:p>
            <a:r>
              <a:rPr lang="zh-CN" altLang="en-US" sz="2800"/>
              <a:t>SELinux没有提供对dhcp等控制的布尔变量，与dchp相关的标签类型参见表10-3。</a:t>
            </a:r>
            <a:endParaRPr lang="zh-CN" altLang="en-US" sz="2800"/>
          </a:p>
          <a:p>
            <a:r>
              <a:rPr lang="zh-CN" altLang="en-US" sz="2800"/>
              <a:t>要保持dhcp相关文件的SELinux标签正确，若遇到问题，可参考10.5.2节进行处理。</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DHCP</a:t>
            </a:r>
            <a:endParaRPr lang="zh-CN" altLang="en-US"/>
          </a:p>
        </p:txBody>
      </p:sp>
      <p:sp>
        <p:nvSpPr>
          <p:cNvPr id="3" name="内容占位符 2"/>
          <p:cNvSpPr>
            <a:spLocks noGrp="1"/>
          </p:cNvSpPr>
          <p:nvPr>
            <p:ph idx="1"/>
          </p:nvPr>
        </p:nvSpPr>
        <p:spPr/>
        <p:txBody>
          <a:bodyPr/>
          <a:p>
            <a:r>
              <a:rPr lang="zh-CN" altLang="en-US" sz="2400"/>
              <a:t>DHCP是BOOTP的增强版本﹐它分为两部分：服务器端和客户端。</a:t>
            </a:r>
            <a:endParaRPr lang="zh-CN" altLang="en-US" sz="2400"/>
          </a:p>
          <a:p>
            <a:r>
              <a:rPr lang="zh-CN" altLang="en-US" sz="2400"/>
              <a:t>在此机制下，DHCP服务器集中管理所有的IP网络设定数据，并负责处理客户端的DHCP请求；每个DHCP客户连接到DHCP服务器时，服务器就会返回IP地址、网关和DNS服务器等信息给客户端，让其以此配置自己的网络参数。DHCP通过“租约”的概念，有效且动态地分配客户端的TCP/IP相关属性的设定。</a:t>
            </a:r>
            <a:endParaRPr lang="zh-CN" altLang="en-US" sz="2400"/>
          </a:p>
          <a:p>
            <a:r>
              <a:rPr lang="zh-CN" altLang="en-US" sz="2400"/>
              <a:t>出于兼容考虑，DHCP服务也完全照顾了BOOTP Client的需求。</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习题16</a:t>
            </a:r>
            <a:endParaRPr lang="zh-CN" altLang="en-US"/>
          </a:p>
        </p:txBody>
      </p:sp>
      <p:sp>
        <p:nvSpPr>
          <p:cNvPr id="3" name="内容占位符 2"/>
          <p:cNvSpPr>
            <a:spLocks noGrp="1"/>
          </p:cNvSpPr>
          <p:nvPr>
            <p:ph idx="1"/>
          </p:nvPr>
        </p:nvSpPr>
        <p:spPr/>
        <p:txBody>
          <a:bodyPr/>
          <a:p>
            <a:r>
              <a:rPr lang="zh-CN" altLang="en-US" sz="2800"/>
              <a:t>1．简答题</a:t>
            </a:r>
            <a:endParaRPr lang="zh-CN" altLang="en-US" sz="2800"/>
          </a:p>
          <a:p>
            <a:r>
              <a:rPr lang="zh-CN" altLang="en-US" sz="2800"/>
              <a:t>（1）简述DHCP的功能。</a:t>
            </a:r>
            <a:endParaRPr lang="zh-CN" altLang="en-US" sz="2800"/>
          </a:p>
          <a:p>
            <a:r>
              <a:rPr lang="zh-CN" altLang="en-US" sz="2800"/>
              <a:t>（2）简述DHCP配置文件的相关选项及含义。</a:t>
            </a:r>
            <a:endParaRPr lang="zh-CN" altLang="en-US" sz="2800"/>
          </a:p>
          <a:p>
            <a:r>
              <a:rPr lang="zh-CN" altLang="en-US" sz="2800"/>
              <a:t>（3）简述在不同网络环境中DHCP的规划。</a:t>
            </a:r>
            <a:endParaRPr lang="zh-CN" altLang="en-US" sz="2800"/>
          </a:p>
          <a:p>
            <a:r>
              <a:rPr lang="zh-CN" altLang="en-US" sz="2800"/>
              <a:t>（4）简述DHCP中继的含义及其应用。</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2．综合题</a:t>
            </a:r>
            <a:endParaRPr lang="zh-CN" altLang="en-US"/>
          </a:p>
        </p:txBody>
      </p:sp>
      <p:sp>
        <p:nvSpPr>
          <p:cNvPr id="3" name="内容占位符 2"/>
          <p:cNvSpPr>
            <a:spLocks noGrp="1"/>
          </p:cNvSpPr>
          <p:nvPr>
            <p:ph idx="1"/>
          </p:nvPr>
        </p:nvSpPr>
        <p:spPr/>
        <p:txBody>
          <a:bodyPr/>
          <a:p>
            <a:r>
              <a:rPr lang="zh-CN" altLang="en-US" sz="2800"/>
              <a:t>（1）试述DHCP的工作原理。</a:t>
            </a:r>
            <a:endParaRPr lang="zh-CN" altLang="en-US" sz="2800"/>
          </a:p>
          <a:p>
            <a:r>
              <a:rPr lang="zh-CN" altLang="en-US" sz="2800"/>
              <a:t>（2）在设置DHCP备份时，应该注意和解决哪些问题？</a:t>
            </a:r>
            <a:endParaRPr lang="zh-CN"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实验16</a:t>
            </a:r>
            <a:endParaRPr lang="zh-CN" altLang="en-US"/>
          </a:p>
        </p:txBody>
      </p:sp>
      <p:sp>
        <p:nvSpPr>
          <p:cNvPr id="3" name="内容占位符 2"/>
          <p:cNvSpPr>
            <a:spLocks noGrp="1"/>
          </p:cNvSpPr>
          <p:nvPr>
            <p:ph idx="1"/>
          </p:nvPr>
        </p:nvSpPr>
        <p:spPr/>
        <p:txBody>
          <a:bodyPr/>
          <a:p>
            <a:r>
              <a:rPr lang="zh-CN" altLang="en-US" sz="2800"/>
              <a:t>1．完成DHCP的安装。</a:t>
            </a:r>
            <a:endParaRPr lang="zh-CN" altLang="en-US" sz="2800"/>
          </a:p>
          <a:p>
            <a:r>
              <a:rPr lang="zh-CN" altLang="en-US" sz="2800"/>
              <a:t>2．配置DHCP服务器。</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与DHCP相关的基本概念</a:t>
            </a:r>
            <a:endParaRPr lang="zh-CN" altLang="en-US"/>
          </a:p>
        </p:txBody>
      </p:sp>
      <p:sp>
        <p:nvSpPr>
          <p:cNvPr id="3" name="内容占位符 2"/>
          <p:cNvSpPr>
            <a:spLocks noGrp="1"/>
          </p:cNvSpPr>
          <p:nvPr>
            <p:ph idx="1"/>
          </p:nvPr>
        </p:nvSpPr>
        <p:spPr/>
        <p:txBody>
          <a:bodyPr/>
          <a:p>
            <a:r>
              <a:rPr lang="zh-CN" altLang="en-US" sz="2400"/>
              <a:t>（1）DHCP客户机：指通过DHCP服务器来获得网络配置参数的主机。</a:t>
            </a:r>
            <a:endParaRPr lang="zh-CN" altLang="en-US" sz="2400"/>
          </a:p>
          <a:p>
            <a:r>
              <a:rPr lang="zh-CN" altLang="en-US" sz="2400"/>
              <a:t>（2）DHCP服务器：指提供网络配置参数给DHCP客户机的主机。</a:t>
            </a:r>
            <a:endParaRPr lang="zh-CN" altLang="en-US" sz="2400"/>
          </a:p>
          <a:p>
            <a:r>
              <a:rPr lang="zh-CN" altLang="en-US" sz="2400"/>
              <a:t>（3）DHCP中继代理：指DHCP服务器和DHCP客户之间转发DHCP消息的主机或路由器。</a:t>
            </a:r>
            <a:endParaRPr lang="zh-CN" altLang="en-US" sz="2400"/>
          </a:p>
          <a:p>
            <a:r>
              <a:rPr lang="zh-CN" altLang="en-US" sz="2400"/>
              <a:t>（4）租用：指DHCP客户从DHCP服务器获得并临时占用该IP地址的过程。</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1．DHCP管理的两种基本数据</a:t>
            </a:r>
            <a:endParaRPr lang="zh-CN" altLang="en-US"/>
          </a:p>
        </p:txBody>
      </p:sp>
      <p:sp>
        <p:nvSpPr>
          <p:cNvPr id="3" name="内容占位符 2"/>
          <p:cNvSpPr>
            <a:spLocks noGrp="1"/>
          </p:cNvSpPr>
          <p:nvPr>
            <p:ph idx="1"/>
          </p:nvPr>
        </p:nvSpPr>
        <p:spPr/>
        <p:txBody>
          <a:bodyPr/>
          <a:p>
            <a:r>
              <a:rPr lang="zh-CN" altLang="en-US"/>
              <a:t>（1）地址池中的地址：可以由DHCP动态分配给客户端的可用IP地址。</a:t>
            </a:r>
            <a:endParaRPr lang="zh-CN" altLang="en-US"/>
          </a:p>
          <a:p>
            <a:r>
              <a:rPr lang="zh-CN" altLang="en-US"/>
              <a:t>（2）租用地址：DHCP已经从地址中分配出的地址。</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2．DHCP提供的IP分配方式</a:t>
            </a:r>
            <a:endParaRPr lang="zh-CN" altLang="en-US"/>
          </a:p>
        </p:txBody>
      </p:sp>
      <p:sp>
        <p:nvSpPr>
          <p:cNvPr id="3" name="内容占位符 2"/>
          <p:cNvSpPr>
            <a:spLocks noGrp="1"/>
          </p:cNvSpPr>
          <p:nvPr>
            <p:ph idx="1"/>
          </p:nvPr>
        </p:nvSpPr>
        <p:spPr/>
        <p:txBody>
          <a:bodyPr/>
          <a:p>
            <a:r>
              <a:rPr lang="zh-CN" altLang="en-US" sz="2400"/>
              <a:t>（1）自动分配（Automatic Allocation）：DHCP客户端第一次成功的从DHCP服务器端租用到IP地址之后就永远使用这个地址。</a:t>
            </a:r>
            <a:endParaRPr lang="zh-CN" altLang="en-US" sz="2400"/>
          </a:p>
          <a:p>
            <a:r>
              <a:rPr lang="zh-CN" altLang="en-US" sz="2400"/>
              <a:t>（2）动态分配（Dynamic Allocation）：当DHCP客户第一次从HDCP服务器端租用到IP地址之后并非永久使用它，只要租约到期客户端就得释放这个IP地址，以便给其他工作站使用。当然，客户端也可以延续租约或租用其他的IP地址。</a:t>
            </a:r>
            <a:endParaRPr lang="zh-CN" altLang="en-US" sz="2400"/>
          </a:p>
          <a:p>
            <a:r>
              <a:rPr lang="zh-CN" altLang="en-US" sz="2400"/>
              <a:t>除此之外，DHCP还可以将一些IP保留下来给一些具有特殊用途的机器使用，也可以按照MAC地址来分配固定的IP地址。</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16.1.2  DHCP的工作过程</a:t>
            </a:r>
            <a:endParaRPr lang="zh-CN" altLang="en-US"/>
          </a:p>
        </p:txBody>
      </p:sp>
      <p:pic>
        <p:nvPicPr>
          <p:cNvPr id="3" name="内容占位符 -2147482624" descr="16T1"/>
          <p:cNvPicPr>
            <a:picLocks noChangeAspect="1"/>
          </p:cNvPicPr>
          <p:nvPr>
            <p:ph idx="1"/>
          </p:nvPr>
        </p:nvPicPr>
        <p:blipFill>
          <a:blip r:embed="rId1"/>
          <a:stretch>
            <a:fillRect/>
          </a:stretch>
        </p:blipFill>
        <p:spPr>
          <a:xfrm>
            <a:off x="707390" y="2270125"/>
            <a:ext cx="7530465" cy="253301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DHCP客户端请求</a:t>
            </a:r>
            <a:endParaRPr lang="zh-CN" altLang="en-US"/>
          </a:p>
        </p:txBody>
      </p:sp>
      <p:sp>
        <p:nvSpPr>
          <p:cNvPr id="3" name="内容占位符 2"/>
          <p:cNvSpPr>
            <a:spLocks noGrp="1"/>
          </p:cNvSpPr>
          <p:nvPr>
            <p:ph idx="1"/>
          </p:nvPr>
        </p:nvSpPr>
        <p:spPr>
          <a:xfrm>
            <a:off x="460375" y="1772920"/>
            <a:ext cx="8494395" cy="4392295"/>
          </a:xfrm>
        </p:spPr>
        <p:txBody>
          <a:bodyPr/>
          <a:p>
            <a:r>
              <a:rPr lang="zh-CN" altLang="en-US" sz="2400"/>
              <a:t>当DHCP客户端首次登录网络的时候，会向网络发出一个DHCPDISCOVER数据包。因为客户端还不知道自己属于哪一个网络，所发数据包的源地址标记为0.0.0.0，而目的地址为255.255.255.255，然后再附上DHCPDISCOVER的信息，向网络进行广播。</a:t>
            </a:r>
            <a:endParaRPr lang="zh-CN" altLang="en-US" sz="2400"/>
          </a:p>
          <a:p>
            <a:r>
              <a:rPr lang="zh-CN" altLang="en-US" sz="2400"/>
              <a:t>预设的DHCPDISCOVER等待时间为1s，也就是当客户端将第一个DHCPDISCOVER数据包送出去之后，在1s之内没有得到响应的话，就会进行第二次DHCPDISCOVER广播。若一直得不到响应﹐客户端会共有四次DHCPDISCOVER广播，除了第一次会等待1s之外，其余三次的等待时间依次是9s﹑13s﹑16s。如果都没有得到DHCP服务器的响应，客户端则会显示错误信息，宣告DHCPDISCOVER的失败。</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提供IP租用地址</a:t>
            </a:r>
            <a:endParaRPr lang="zh-CN" altLang="en-US"/>
          </a:p>
        </p:txBody>
      </p:sp>
      <p:sp>
        <p:nvSpPr>
          <p:cNvPr id="3" name="内容占位符 2"/>
          <p:cNvSpPr>
            <a:spLocks noGrp="1"/>
          </p:cNvSpPr>
          <p:nvPr>
            <p:ph idx="1"/>
          </p:nvPr>
        </p:nvSpPr>
        <p:spPr/>
        <p:txBody>
          <a:bodyPr/>
          <a:p>
            <a:r>
              <a:rPr lang="zh-CN" altLang="en-US" sz="2400"/>
              <a:t>当DHCP服务器监听到客户端发出的DHCPDISCOVER广播后，它会从那些还没有租出的地址范围内选择最前面的空闲IP地址，连同其他TCP/IP设定，回应给客户端一个DHCPOFFER数据包。</a:t>
            </a:r>
            <a:endParaRPr lang="zh-CN" altLang="en-US" sz="2400"/>
          </a:p>
          <a:p>
            <a:r>
              <a:rPr lang="zh-CN" altLang="en-US" sz="2400"/>
              <a:t>由于客户端在开始的时候还没有IP地址，所以在其DHCPDISCOVER数据包内还会带有MAC地址信息，并且有一个XID编号来辨别该数据包，DHCP服务器响应的DHCPOFFER数据包则会根据这些资料传递给要求租约的客户。根据服务器端的设定，DHCPOFFER数据包会包含一个租约期限的信息。</a:t>
            </a:r>
            <a:endParaRPr lang="zh-CN" altLang="en-US" sz="2400"/>
          </a:p>
        </p:txBody>
      </p:sp>
    </p:spTree>
  </p:cSld>
  <p:clrMapOvr>
    <a:masterClrMapping/>
  </p:clrMapOvr>
</p:sld>
</file>

<file path=ppt/tags/tag1.xml><?xml version="1.0" encoding="utf-8"?>
<p:tagLst xmlns:p="http://schemas.openxmlformats.org/presentationml/2006/main">
  <p:tag name="KSO_WM_UNIT_TABLE_BEAUTIFY" val="smartTable{8fdc3812-c332-46c6-88fc-32833fd0ba9b}"/>
</p:tagLst>
</file>

<file path=ppt/tags/tag2.xml><?xml version="1.0" encoding="utf-8"?>
<p:tagLst xmlns:p="http://schemas.openxmlformats.org/presentationml/2006/main">
  <p:tag name="KSO_WM_UNIT_TABLE_BEAUTIFY" val="smartTable{e8e9fb43-2278-4cac-9a23-e6262aa6d093}"/>
</p:tagLst>
</file>

<file path=ppt/tags/tag3.xml><?xml version="1.0" encoding="utf-8"?>
<p:tagLst xmlns:p="http://schemas.openxmlformats.org/presentationml/2006/main">
  <p:tag name="KSO_WM_UNIT_TABLE_BEAUTIFY" val="smartTable{0c2f3d13-48c6-4aec-be6b-d046879a741a}"/>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7491</Words>
  <Application>WPS 演示</Application>
  <PresentationFormat>全屏显示(4:3)</PresentationFormat>
  <Paragraphs>328</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Tahoma</vt:lpstr>
      <vt:lpstr>微软雅黑</vt:lpstr>
      <vt:lpstr>Arial Unicode MS</vt:lpstr>
      <vt:lpstr>Calibri</vt:lpstr>
      <vt:lpstr>Times New Roman</vt:lpstr>
      <vt:lpstr>Blends</vt:lpstr>
      <vt:lpstr>第16章  DHCP服务器</vt:lpstr>
      <vt:lpstr>16.1  DHCP介绍</vt:lpstr>
      <vt:lpstr>DHCP</vt:lpstr>
      <vt:lpstr>与DHCP相关的基本概念</vt:lpstr>
      <vt:lpstr>1．DHCP管理的两种基本数据</vt:lpstr>
      <vt:lpstr>2．DHCP提供的IP分配方式</vt:lpstr>
      <vt:lpstr>16.1.2  DHCP的工作过程</vt:lpstr>
      <vt:lpstr>DHCP客户端请求</vt:lpstr>
      <vt:lpstr>提供IP租用地址</vt:lpstr>
      <vt:lpstr>接受IP租约</vt:lpstr>
      <vt:lpstr>租约确认</vt:lpstr>
      <vt:lpstr>更新租约</vt:lpstr>
      <vt:lpstr>16.2  软件安装与服务管理</vt:lpstr>
      <vt:lpstr>1．DHCP服务器软件安装</vt:lpstr>
      <vt:lpstr>2．服务管理</vt:lpstr>
      <vt:lpstr>16.3  DHCP的配置</vt:lpstr>
      <vt:lpstr>16.3.2  配置文件中的定义、参数和选项及意义</vt:lpstr>
      <vt:lpstr>2．参数</vt:lpstr>
      <vt:lpstr>3．选项</vt:lpstr>
      <vt:lpstr>4．配置举例</vt:lpstr>
      <vt:lpstr>16.4  DHCP规划</vt:lpstr>
      <vt:lpstr>1．小型网络中DHCP的部署</vt:lpstr>
      <vt:lpstr>2．在大型网络中部署DHCP</vt:lpstr>
      <vt:lpstr>16.4.2  设置DHCP中继</vt:lpstr>
      <vt:lpstr>16.4.3  设置备份DHCP</vt:lpstr>
      <vt:lpstr>DHCP备份示例</vt:lpstr>
      <vt:lpstr>16.5  与防火墙和SELinux的关系</vt:lpstr>
      <vt:lpstr>1．防火墙的设置</vt:lpstr>
      <vt:lpstr>2．与SELinux的关系</vt:lpstr>
      <vt:lpstr>习题16</vt:lpstr>
      <vt:lpstr>2．综合题</vt:lpstr>
      <vt:lpstr>实验16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150</cp:revision>
  <dcterms:created xsi:type="dcterms:W3CDTF">2113-01-01T00:00:00Z</dcterms:created>
  <dcterms:modified xsi:type="dcterms:W3CDTF">2020-11-19T02:09:47Z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