
<file path=[Content_Types].xml><?xml version="1.0" encoding="utf-8"?>
<Types xmlns="http://schemas.openxmlformats.org/package/2006/content-types">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79"/>
  </p:handoutMasterIdLst>
  <p:sldIdLst>
    <p:sldId id="466" r:id="rId3"/>
    <p:sldId id="467" r:id="rId4"/>
    <p:sldId id="649" r:id="rId5"/>
    <p:sldId id="650" r:id="rId6"/>
    <p:sldId id="651" r:id="rId7"/>
    <p:sldId id="652" r:id="rId8"/>
    <p:sldId id="653" r:id="rId9"/>
    <p:sldId id="654" r:id="rId10"/>
    <p:sldId id="655" r:id="rId11"/>
    <p:sldId id="656" r:id="rId12"/>
    <p:sldId id="657" r:id="rId13"/>
    <p:sldId id="658" r:id="rId14"/>
    <p:sldId id="659" r:id="rId15"/>
    <p:sldId id="660" r:id="rId16"/>
    <p:sldId id="661" r:id="rId17"/>
    <p:sldId id="662" r:id="rId18"/>
    <p:sldId id="663" r:id="rId19"/>
    <p:sldId id="664" r:id="rId20"/>
    <p:sldId id="665" r:id="rId22"/>
    <p:sldId id="666" r:id="rId23"/>
    <p:sldId id="667" r:id="rId24"/>
    <p:sldId id="668" r:id="rId25"/>
    <p:sldId id="669" r:id="rId26"/>
    <p:sldId id="670" r:id="rId27"/>
    <p:sldId id="671" r:id="rId28"/>
    <p:sldId id="672" r:id="rId29"/>
    <p:sldId id="673" r:id="rId30"/>
    <p:sldId id="674" r:id="rId31"/>
    <p:sldId id="675" r:id="rId32"/>
    <p:sldId id="676" r:id="rId33"/>
    <p:sldId id="677" r:id="rId34"/>
    <p:sldId id="678" r:id="rId35"/>
    <p:sldId id="679" r:id="rId36"/>
    <p:sldId id="680" r:id="rId37"/>
    <p:sldId id="681" r:id="rId38"/>
    <p:sldId id="682" r:id="rId39"/>
    <p:sldId id="683" r:id="rId40"/>
    <p:sldId id="684" r:id="rId41"/>
    <p:sldId id="685" r:id="rId42"/>
    <p:sldId id="686" r:id="rId43"/>
    <p:sldId id="687" r:id="rId44"/>
    <p:sldId id="689" r:id="rId45"/>
    <p:sldId id="688" r:id="rId46"/>
    <p:sldId id="691" r:id="rId47"/>
    <p:sldId id="690" r:id="rId48"/>
    <p:sldId id="692" r:id="rId49"/>
    <p:sldId id="694" r:id="rId50"/>
    <p:sldId id="695" r:id="rId51"/>
    <p:sldId id="696" r:id="rId52"/>
    <p:sldId id="697" r:id="rId53"/>
    <p:sldId id="698" r:id="rId54"/>
    <p:sldId id="693" r:id="rId55"/>
    <p:sldId id="699" r:id="rId56"/>
    <p:sldId id="700" r:id="rId57"/>
    <p:sldId id="701" r:id="rId58"/>
    <p:sldId id="703" r:id="rId59"/>
    <p:sldId id="704" r:id="rId60"/>
    <p:sldId id="705" r:id="rId61"/>
    <p:sldId id="706" r:id="rId62"/>
    <p:sldId id="707" r:id="rId63"/>
    <p:sldId id="708" r:id="rId64"/>
    <p:sldId id="709" r:id="rId65"/>
    <p:sldId id="710" r:id="rId66"/>
    <p:sldId id="711" r:id="rId67"/>
    <p:sldId id="712" r:id="rId68"/>
    <p:sldId id="713" r:id="rId69"/>
    <p:sldId id="714" r:id="rId70"/>
    <p:sldId id="715" r:id="rId71"/>
    <p:sldId id="717" r:id="rId72"/>
    <p:sldId id="716" r:id="rId73"/>
    <p:sldId id="718" r:id="rId74"/>
    <p:sldId id="719" r:id="rId75"/>
    <p:sldId id="721" r:id="rId76"/>
    <p:sldId id="723" r:id="rId77"/>
    <p:sldId id="722" r:id="rId78"/>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104" y="-294"/>
      </p:cViewPr>
      <p:guideLst>
        <p:guide orient="horz" pos="1620"/>
        <p:guide pos="30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6.xml"/><Relationship Id="rId79" Type="http://schemas.openxmlformats.org/officeDocument/2006/relationships/handoutMaster" Target="handoutMasters/handoutMaster1.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87BEC-E515-4728-9D9B-A9C5492BAEE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FC1D23-3514-43C8-BFFF-1B15156275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160735"/>
            <a:ext cx="1951038" cy="4438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160735"/>
            <a:ext cx="5700712" cy="44386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576" y="303499"/>
            <a:ext cx="8153077" cy="864097"/>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27584" y="1383618"/>
            <a:ext cx="8127504" cy="329436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矩形 5"/>
          <p:cNvSpPr/>
          <p:nvPr userDrawn="1"/>
        </p:nvSpPr>
        <p:spPr>
          <a:xfrm>
            <a:off x="5868144" y="4569972"/>
            <a:ext cx="2952328" cy="57352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1513285"/>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1513285"/>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GIF"/><Relationship Id="rId12" Type="http://schemas.openxmlformats.org/officeDocument/2006/relationships/image" Target="../media/image1.GI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ChangeArrowheads="1"/>
          </p:cNvSpPr>
          <p:nvPr/>
        </p:nvSpPr>
        <p:spPr bwMode="ltGray">
          <a:xfrm>
            <a:off x="417513" y="823914"/>
            <a:ext cx="438150" cy="35599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3" name="Rectangle 3"/>
          <p:cNvSpPr>
            <a:spLocks noChangeArrowheads="1"/>
          </p:cNvSpPr>
          <p:nvPr/>
        </p:nvSpPr>
        <p:spPr bwMode="ltGray">
          <a:xfrm>
            <a:off x="800103" y="823914"/>
            <a:ext cx="328613" cy="355997"/>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4" name="Rectangle 4"/>
          <p:cNvSpPr>
            <a:spLocks noChangeArrowheads="1"/>
          </p:cNvSpPr>
          <p:nvPr/>
        </p:nvSpPr>
        <p:spPr bwMode="ltGray">
          <a:xfrm>
            <a:off x="541341" y="1140620"/>
            <a:ext cx="422275" cy="35599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5" name="Rectangle 5"/>
          <p:cNvSpPr>
            <a:spLocks noChangeArrowheads="1"/>
          </p:cNvSpPr>
          <p:nvPr/>
        </p:nvSpPr>
        <p:spPr bwMode="ltGray">
          <a:xfrm>
            <a:off x="911225" y="1140620"/>
            <a:ext cx="368300" cy="355997"/>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6" name="Rectangle 6"/>
          <p:cNvSpPr>
            <a:spLocks noChangeArrowheads="1"/>
          </p:cNvSpPr>
          <p:nvPr/>
        </p:nvSpPr>
        <p:spPr bwMode="ltGray">
          <a:xfrm>
            <a:off x="127000" y="1085851"/>
            <a:ext cx="560388" cy="31670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7" name="Rectangle 7"/>
          <p:cNvSpPr>
            <a:spLocks noChangeArrowheads="1"/>
          </p:cNvSpPr>
          <p:nvPr/>
        </p:nvSpPr>
        <p:spPr bwMode="gray">
          <a:xfrm>
            <a:off x="762000" y="742951"/>
            <a:ext cx="31750" cy="78938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8" name="Rectangle 8"/>
          <p:cNvSpPr>
            <a:spLocks noChangeArrowheads="1"/>
          </p:cNvSpPr>
          <p:nvPr/>
        </p:nvSpPr>
        <p:spPr bwMode="gray">
          <a:xfrm>
            <a:off x="442914" y="1335882"/>
            <a:ext cx="8226425" cy="23813"/>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p>
        </p:txBody>
      </p:sp>
      <p:sp>
        <p:nvSpPr>
          <p:cNvPr id="10249" name="Rectangle 9"/>
          <p:cNvSpPr>
            <a:spLocks noGrp="1" noChangeArrowheads="1"/>
          </p:cNvSpPr>
          <p:nvPr>
            <p:ph type="title"/>
          </p:nvPr>
        </p:nvSpPr>
        <p:spPr bwMode="auto">
          <a:xfrm>
            <a:off x="1150939" y="160736"/>
            <a:ext cx="7793037" cy="1096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50" name="Rectangle 10"/>
          <p:cNvSpPr>
            <a:spLocks noGrp="1" noChangeArrowheads="1"/>
          </p:cNvSpPr>
          <p:nvPr>
            <p:ph type="body" idx="1"/>
          </p:nvPr>
        </p:nvSpPr>
        <p:spPr bwMode="auto">
          <a:xfrm>
            <a:off x="1182688" y="1513285"/>
            <a:ext cx="77724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pic>
        <p:nvPicPr>
          <p:cNvPr id="10254" name="Picture 14" descr="LOGO"/>
          <p:cNvPicPr>
            <a:picLocks noChangeAspect="1" noChangeArrowheads="1" noCrop="1"/>
          </p:cNvPicPr>
          <p:nvPr userDrawn="1"/>
        </p:nvPicPr>
        <p:blipFill>
          <a:blip r:embed="rId12"/>
          <a:srcRect/>
          <a:stretch>
            <a:fillRect/>
          </a:stretch>
        </p:blipFill>
        <p:spPr bwMode="auto">
          <a:xfrm>
            <a:off x="6342063" y="4619627"/>
            <a:ext cx="1003300" cy="565547"/>
          </a:xfrm>
          <a:prstGeom prst="rect">
            <a:avLst/>
          </a:prstGeom>
          <a:noFill/>
          <a:extLst>
            <a:ext uri="{909E8E84-426E-40DD-AFC4-6F175D3DCCD1}">
              <a14:hiddenFill xmlns:a14="http://schemas.microsoft.com/office/drawing/2010/main">
                <a:solidFill>
                  <a:srgbClr val="FFFFFF"/>
                </a:solidFill>
              </a14:hiddenFill>
            </a:ext>
          </a:extLst>
        </p:spPr>
      </p:pic>
      <p:pic>
        <p:nvPicPr>
          <p:cNvPr id="10256" name="Picture 16" descr="long2"/>
          <p:cNvPicPr>
            <a:picLocks noChangeAspect="1" noChangeArrowheads="1" noCrop="1"/>
          </p:cNvPicPr>
          <p:nvPr userDrawn="1"/>
        </p:nvPicPr>
        <p:blipFill>
          <a:blip r:embed="rId13"/>
          <a:srcRect/>
          <a:stretch>
            <a:fillRect/>
          </a:stretch>
        </p:blipFill>
        <p:spPr bwMode="auto">
          <a:xfrm>
            <a:off x="5891213" y="4624388"/>
            <a:ext cx="2857500" cy="42862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标题 5128"/>
          <p:cNvSpPr>
            <a:spLocks noGrp="1"/>
          </p:cNvSpPr>
          <p:nvPr>
            <p:ph type="title"/>
          </p:nvPr>
        </p:nvSpPr>
        <p:spPr/>
        <p:txBody>
          <a:bodyPr anchor="b"/>
          <a:lstStyle/>
          <a:p>
            <a:r>
              <a:rPr lang="zh-CN" altLang="en-US" dirty="0"/>
              <a:t>第17章  FTP与TFTP服务器</a:t>
            </a:r>
            <a:endParaRPr lang="zh-CN" altLang="en-US" dirty="0"/>
          </a:p>
        </p:txBody>
      </p:sp>
      <p:sp>
        <p:nvSpPr>
          <p:cNvPr id="5130" name="文本占位符 5129"/>
          <p:cNvSpPr>
            <a:spLocks noGrp="1"/>
          </p:cNvSpPr>
          <p:nvPr>
            <p:ph type="body" idx="1"/>
          </p:nvPr>
        </p:nvSpPr>
        <p:spPr/>
        <p:txBody>
          <a:bodyPr/>
          <a:lstStyle/>
          <a:p>
            <a:pPr eaLnBrk="1" latinLnBrk="0" hangingPunct="1">
              <a:lnSpc>
                <a:spcPct val="150000"/>
              </a:lnSpc>
              <a:spcBef>
                <a:spcPts val="0"/>
              </a:spcBef>
            </a:pPr>
            <a:r>
              <a:rPr lang="zh-CN" altLang="en-US" sz="2400" dirty="0"/>
              <a:t>17.1  FTP与FTP服务器概述</a:t>
            </a:r>
            <a:endParaRPr lang="zh-CN" altLang="en-US" sz="2400" dirty="0"/>
          </a:p>
          <a:p>
            <a:pPr eaLnBrk="1" latinLnBrk="0" hangingPunct="1">
              <a:lnSpc>
                <a:spcPct val="150000"/>
              </a:lnSpc>
              <a:spcBef>
                <a:spcPts val="0"/>
              </a:spcBef>
            </a:pPr>
            <a:r>
              <a:rPr lang="zh-CN" altLang="en-US" sz="2400" dirty="0"/>
              <a:t>17.2  vsftpd服务器</a:t>
            </a:r>
            <a:endParaRPr lang="zh-CN" altLang="en-US" sz="2400" dirty="0"/>
          </a:p>
          <a:p>
            <a:pPr eaLnBrk="1" latinLnBrk="0" hangingPunct="1">
              <a:lnSpc>
                <a:spcPct val="150000"/>
              </a:lnSpc>
              <a:spcBef>
                <a:spcPts val="0"/>
              </a:spcBef>
            </a:pPr>
            <a:r>
              <a:rPr lang="zh-CN" altLang="en-US" sz="2400" dirty="0"/>
              <a:t>17.3  FTP服务器的使用</a:t>
            </a:r>
            <a:endParaRPr lang="zh-CN" altLang="en-US" sz="2400" dirty="0"/>
          </a:p>
          <a:p>
            <a:pPr eaLnBrk="1" latinLnBrk="0" hangingPunct="1">
              <a:lnSpc>
                <a:spcPct val="150000"/>
              </a:lnSpc>
              <a:spcBef>
                <a:spcPts val="0"/>
              </a:spcBef>
            </a:pPr>
            <a:r>
              <a:rPr lang="zh-CN" altLang="en-US" sz="2400" dirty="0"/>
              <a:t>17.4  TFTP与TFTP服务器的使用简介</a:t>
            </a:r>
            <a:endParaRPr lang="zh-CN" altLang="en-US" sz="2400" dirty="0"/>
          </a:p>
          <a:p>
            <a:pPr eaLnBrk="1" latinLnBrk="0" hangingPunct="1">
              <a:lnSpc>
                <a:spcPct val="150000"/>
              </a:lnSpc>
              <a:spcBef>
                <a:spcPts val="0"/>
              </a:spcBef>
            </a:pPr>
            <a:r>
              <a:rPr lang="zh-CN" altLang="en-US" sz="2400" dirty="0"/>
              <a:t>17.5  与防火墙和SELinux的关系</a:t>
            </a:r>
            <a:endParaRPr lang="zh-CN"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17.2.1  vsftpd常见配置</a:t>
            </a:r>
            <a:endParaRPr lang="zh-CN" altLang="en-US"/>
          </a:p>
        </p:txBody>
      </p:sp>
      <p:sp>
        <p:nvSpPr>
          <p:cNvPr id="3" name="内容占位符 2"/>
          <p:cNvSpPr>
            <a:spLocks noGrp="1"/>
          </p:cNvSpPr>
          <p:nvPr>
            <p:ph idx="1"/>
          </p:nvPr>
        </p:nvSpPr>
        <p:spPr/>
        <p:txBody>
          <a:bodyPr/>
          <a:p>
            <a:r>
              <a:rPr lang="zh-CN" altLang="en-US" sz="2400"/>
              <a:t>1．配置文件</a:t>
            </a:r>
            <a:endParaRPr lang="zh-CN" altLang="en-US" sz="2400"/>
          </a:p>
          <a:p>
            <a:r>
              <a:rPr lang="zh-CN" altLang="en-US" sz="2400"/>
              <a:t>在红帽与Ubuntu系统中，vsftpd配置文件的位置并不相同，默认配置文件也有差别，在两者中的配置目录分别为/etc/vsftpd/和/etc/，还有匿名用户位置分别是/var/ftp/和/srv/vtp/。</a:t>
            </a:r>
            <a:endParaRPr lang="zh-CN" altLang="en-US" sz="2400"/>
          </a:p>
          <a:p>
            <a:r>
              <a:rPr lang="zh-CN" altLang="en-US" sz="2400"/>
              <a:t>为了方便描述，把配置目录记为CONF_DIR，也就是说，对于红帽系统CONF_DIR=/etc/vsftpd/，而对于Ubuntu系统CONF_DIR=/etc/。以后，在说配置文件时，是基于CONF_DIR的，不再强调目录，只说文件。</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vsftpd的常见配置目录及文件</a:t>
            </a:r>
            <a:endParaRPr lang="zh-CN" altLang="en-US"/>
          </a:p>
        </p:txBody>
      </p:sp>
      <p:sp>
        <p:nvSpPr>
          <p:cNvPr id="3" name="内容占位符 2"/>
          <p:cNvSpPr>
            <a:spLocks noGrp="1"/>
          </p:cNvSpPr>
          <p:nvPr>
            <p:ph idx="1"/>
          </p:nvPr>
        </p:nvSpPr>
        <p:spPr/>
        <p:txBody>
          <a:bodyPr/>
          <a:p>
            <a:endParaRPr lang="zh-CN" altLang="en-US"/>
          </a:p>
        </p:txBody>
      </p:sp>
      <p:graphicFrame>
        <p:nvGraphicFramePr>
          <p:cNvPr id="4" name="表格 3"/>
          <p:cNvGraphicFramePr/>
          <p:nvPr>
            <p:custDataLst>
              <p:tags r:id="rId1"/>
            </p:custDataLst>
          </p:nvPr>
        </p:nvGraphicFramePr>
        <p:xfrm>
          <a:off x="576580" y="1491615"/>
          <a:ext cx="8018780" cy="3186430"/>
        </p:xfrm>
        <a:graphic>
          <a:graphicData uri="http://schemas.openxmlformats.org/drawingml/2006/table">
            <a:tbl>
              <a:tblPr firstRow="1" bandRow="1">
                <a:tableStyleId>{5940675A-B579-460E-94D1-54222C63F5DA}</a:tableStyleId>
              </a:tblPr>
              <a:tblGrid>
                <a:gridCol w="1696720"/>
                <a:gridCol w="1858645"/>
                <a:gridCol w="1896745"/>
                <a:gridCol w="2566670"/>
              </a:tblGrid>
              <a:tr h="44005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文件</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红帽</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Ubuntu</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说明</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055">
                <a:tc>
                  <a:txBody>
                    <a:bodyPr/>
                    <a:p>
                      <a:pPr indent="0" algn="ctr">
                        <a:buNone/>
                      </a:pPr>
                      <a:r>
                        <a:rPr lang="en-US" sz="1600" b="0">
                          <a:latin typeface="Times New Roman" panose="02020603050405020304" pitchFamily="18" charset="0"/>
                          <a:cs typeface="Times New Roman" panose="02020603050405020304" pitchFamily="18" charset="0"/>
                        </a:rPr>
                        <a:t>vsftpd.conf</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vsftpd.conf</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vsftpd.conf</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主配置文件</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2760">
                <a:tc>
                  <a:txBody>
                    <a:bodyPr/>
                    <a:p>
                      <a:pPr indent="0" algn="ctr">
                        <a:buNone/>
                      </a:pPr>
                      <a:r>
                        <a:rPr lang="en-US" sz="1600" b="0">
                          <a:latin typeface="Times New Roman" panose="02020603050405020304" pitchFamily="18" charset="0"/>
                          <a:cs typeface="Times New Roman" panose="02020603050405020304" pitchFamily="18" charset="0"/>
                        </a:rPr>
                        <a:t>ftpusers</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ftpusers</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ftpusers</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默认此中用户不能使用ftp</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2760">
                <a:tc>
                  <a:txBody>
                    <a:bodyPr/>
                    <a:p>
                      <a:pPr indent="0" algn="ctr">
                        <a:buNone/>
                      </a:pPr>
                      <a:r>
                        <a:rPr lang="en-US" sz="1600" b="0">
                          <a:latin typeface="Times New Roman" panose="02020603050405020304" pitchFamily="18" charset="0"/>
                          <a:cs typeface="Times New Roman" panose="02020603050405020304" pitchFamily="18" charset="0"/>
                        </a:rPr>
                        <a:t>userlist_file</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user</a:t>
                      </a:r>
                      <a:r>
                        <a:rPr lang="en-US" sz="1600" b="0">
                          <a:latin typeface="宋体" panose="02010600030101010101" pitchFamily="2" charset="-122"/>
                          <a:ea typeface="宋体" panose="02010600030101010101" pitchFamily="2" charset="-122"/>
                          <a:cs typeface="宋体" panose="02010600030101010101" pitchFamily="2" charset="-122"/>
                        </a:rPr>
                        <a:t>_</a:t>
                      </a:r>
                      <a:r>
                        <a:rPr lang="en-US" sz="1600" b="0">
                          <a:latin typeface="Times New Roman" panose="02020603050405020304" pitchFamily="18" charset="0"/>
                          <a:cs typeface="Times New Roman" panose="02020603050405020304" pitchFamily="18" charset="0"/>
                        </a:rPr>
                        <a:t>list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vsftpd.user_list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红帽启用，功能同ftpusers</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69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配置目录</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/etc/vsftpd</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/etc/</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记为</a:t>
                      </a:r>
                      <a:r>
                        <a:rPr lang="en-US" sz="1600" b="0">
                          <a:latin typeface="Times New Roman" panose="02020603050405020304" pitchFamily="18" charset="0"/>
                          <a:cs typeface="Times New Roman" panose="02020603050405020304" pitchFamily="18" charset="0"/>
                        </a:rPr>
                        <a:t>CONF_DIR</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05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匿名用户目录</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/srv/ftp/</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/var/ftp/</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记为</a:t>
                      </a:r>
                      <a:r>
                        <a:rPr lang="en-US" sz="1600" b="0">
                          <a:latin typeface="Times New Roman" panose="02020603050405020304" pitchFamily="18" charset="0"/>
                          <a:cs typeface="Times New Roman" panose="02020603050405020304" pitchFamily="18" charset="0"/>
                        </a:rPr>
                        <a:t>anon_root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055">
                <a:tc>
                  <a:txBody>
                    <a:bodyPr/>
                    <a:p>
                      <a:pPr indent="0" algn="ctr">
                        <a:buNone/>
                      </a:pPr>
                      <a:r>
                        <a:rPr lang="en-US" sz="1600" b="0">
                          <a:latin typeface="Times New Roman" panose="02020603050405020304" pitchFamily="18" charset="0"/>
                          <a:cs typeface="Times New Roman" panose="02020603050405020304" pitchFamily="18" charset="0"/>
                        </a:rPr>
                        <a:t>PAM</a:t>
                      </a:r>
                      <a:r>
                        <a:rPr lang="en-US" sz="1600" b="0">
                          <a:latin typeface="宋体" panose="02010600030101010101" pitchFamily="2" charset="-122"/>
                          <a:ea typeface="宋体" panose="02010600030101010101" pitchFamily="2" charset="-122"/>
                          <a:cs typeface="宋体" panose="02010600030101010101" pitchFamily="2" charset="-122"/>
                        </a:rPr>
                        <a:t>配置文件</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/etc/pam.d/vsftpd</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/etc/pam.d/vsftpd</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vsftpd的默认配置</a:t>
            </a:r>
            <a:endParaRPr lang="zh-CN" altLang="en-US"/>
          </a:p>
        </p:txBody>
      </p:sp>
      <p:sp>
        <p:nvSpPr>
          <p:cNvPr id="3" name="内容占位符 2"/>
          <p:cNvSpPr>
            <a:spLocks noGrp="1"/>
          </p:cNvSpPr>
          <p:nvPr>
            <p:ph idx="1"/>
          </p:nvPr>
        </p:nvSpPr>
        <p:spPr/>
        <p:txBody>
          <a:bodyPr/>
          <a:p>
            <a:endParaRPr lang="zh-CN" altLang="en-US"/>
          </a:p>
        </p:txBody>
      </p:sp>
      <p:graphicFrame>
        <p:nvGraphicFramePr>
          <p:cNvPr id="4" name="表格 3"/>
          <p:cNvGraphicFramePr/>
          <p:nvPr>
            <p:custDataLst>
              <p:tags r:id="rId1"/>
            </p:custDataLst>
          </p:nvPr>
        </p:nvGraphicFramePr>
        <p:xfrm>
          <a:off x="544830" y="1418590"/>
          <a:ext cx="7889240" cy="3259455"/>
        </p:xfrm>
        <a:graphic>
          <a:graphicData uri="http://schemas.openxmlformats.org/drawingml/2006/table">
            <a:tbl>
              <a:tblPr firstRow="1" bandRow="1">
                <a:tableStyleId>{5940675A-B579-460E-94D1-54222C63F5DA}</a:tableStyleId>
              </a:tblPr>
              <a:tblGrid>
                <a:gridCol w="2162810"/>
                <a:gridCol w="1159510"/>
                <a:gridCol w="1635760"/>
                <a:gridCol w="2931160"/>
              </a:tblGrid>
              <a:tr h="215265">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配置项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红帽</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Ubuntu</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说明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90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anonymous_enable=NO</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NO</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NO</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是否开放匿名用户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26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local_enable=YES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是否用户本地用户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90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write_enable=YES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无/NO</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是否允许写（上传/修改）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26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local_umask=022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022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无/022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新建文件umask</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90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dirmessage_enable=YES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是否开放目录信息</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26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xferlog_enable=YES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是否启用日志</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90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xferlog_std_format=YES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无</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日志是否使用标准格式</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130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xferlog_file=log_file</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/var/log/vsftpd.log</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/var/log/xferlog</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日志文件名。缺省为/var/log/xferlog</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90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connect_from_port_20=YES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ftp-data链接通道使用20</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26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listen=NO</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NO</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NO</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是否监听IPv4</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90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listen_ipv6=YES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是否监听IPv6</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26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pam_service_name=vsftpd</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vsftpd</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vsftpd</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pam_service脚本程序/etc/pam.d/vsftpd</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90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userlist_enable=YES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无/不启用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是否使用userlist文件</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26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use_localtime=YES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无/GMT</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YES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是否使用本地格式时间，默认GMT</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2．登录和匿名用户设置类</a:t>
            </a:r>
            <a:endParaRPr lang="zh-CN" altLang="en-US"/>
          </a:p>
        </p:txBody>
      </p:sp>
      <p:sp>
        <p:nvSpPr>
          <p:cNvPr id="3" name="内容占位符 2"/>
          <p:cNvSpPr>
            <a:spLocks noGrp="1"/>
          </p:cNvSpPr>
          <p:nvPr>
            <p:ph idx="1"/>
          </p:nvPr>
        </p:nvSpPr>
        <p:spPr>
          <a:xfrm>
            <a:off x="362585" y="1383665"/>
            <a:ext cx="8592185" cy="3294380"/>
          </a:xfrm>
        </p:spPr>
        <p:txBody>
          <a:bodyPr/>
          <a:p>
            <a:r>
              <a:rPr lang="zh-CN" altLang="en-US" sz="1800"/>
              <a:t>write_enable=YES/NO：是否对登录用户开启写权限。缺省为NO.</a:t>
            </a:r>
            <a:endParaRPr lang="zh-CN" altLang="en-US" sz="1800"/>
          </a:p>
          <a:p>
            <a:r>
              <a:rPr lang="zh-CN" altLang="en-US" sz="1800"/>
              <a:t>local_enable=YES/NO：是否允许本地用户登录FTP服务器。缺省为NO.</a:t>
            </a:r>
            <a:endParaRPr lang="zh-CN" altLang="en-US" sz="1800"/>
          </a:p>
          <a:p>
            <a:r>
              <a:rPr lang="zh-CN" altLang="en-US" sz="1800"/>
              <a:t>anonymous_enable=YES/NO：是否允许匿名用户。缺省为NO.</a:t>
            </a:r>
            <a:endParaRPr lang="zh-CN" altLang="en-US" sz="1800"/>
          </a:p>
          <a:p>
            <a:r>
              <a:rPr lang="zh-CN" altLang="en-US" sz="1800"/>
              <a:t>ftp_username=ftp：定义匿名用户的账户名称，默认为ftp。</a:t>
            </a:r>
            <a:endParaRPr lang="zh-CN" altLang="en-US" sz="1800"/>
          </a:p>
          <a:p>
            <a:r>
              <a:rPr lang="zh-CN" altLang="en-US" sz="1800"/>
              <a:t>no_anon_password=YES/NO：匿名用户登录时是否询问口令。</a:t>
            </a:r>
            <a:endParaRPr lang="zh-CN" altLang="en-US" sz="1800"/>
          </a:p>
          <a:p>
            <a:r>
              <a:rPr lang="zh-CN" altLang="en-US" sz="1800"/>
              <a:t>anon_world_readable_only=YES/NO：匿名用户是否允许下载可阅读的文档，缺省为YES。</a:t>
            </a:r>
            <a:endParaRPr lang="zh-CN" altLang="en-US" sz="1800"/>
          </a:p>
          <a:p>
            <a:r>
              <a:rPr lang="zh-CN" altLang="en-US" sz="1800"/>
              <a:t>anon_upload_enable=YES/NO：是否允许匿名用户上传，只有在write_enable为YES时有效。缺省为NO。</a:t>
            </a:r>
            <a:endParaRPr lang="zh-CN" altLang="en-US" sz="1800"/>
          </a:p>
          <a:p>
            <a:r>
              <a:rPr lang="zh-CN" altLang="en-US" sz="1800"/>
              <a:t>anon_mkdir_write_enable=YES/NO：是否允许匿名用户创建目录，只有在write_enable为YES时有效。缺省为NO。</a:t>
            </a:r>
            <a:endParaRPr lang="zh-CN"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3．欢迎信息设置类</a:t>
            </a:r>
            <a:endParaRPr lang="zh-CN" altLang="en-US"/>
          </a:p>
        </p:txBody>
      </p:sp>
      <p:sp>
        <p:nvSpPr>
          <p:cNvPr id="3" name="内容占位符 2"/>
          <p:cNvSpPr>
            <a:spLocks noGrp="1"/>
          </p:cNvSpPr>
          <p:nvPr>
            <p:ph idx="1"/>
          </p:nvPr>
        </p:nvSpPr>
        <p:spPr/>
        <p:txBody>
          <a:bodyPr/>
          <a:p>
            <a:r>
              <a:rPr lang="zh-CN" altLang="en-US" sz="2000"/>
              <a:t>ftpd_banner=Welcome to this FTP service.：配置简短的欢迎消息。欢迎信息较多时，可使用banner_file配置项。</a:t>
            </a:r>
            <a:endParaRPr lang="zh-CN" altLang="en-US" sz="2000"/>
          </a:p>
          <a:p>
            <a:r>
              <a:rPr lang="zh-CN" altLang="en-US" sz="2000"/>
              <a:t>banner_file=banner：设置欢迎信息使用的文件。该设置项将覆盖ftpd_banner的设置。</a:t>
            </a:r>
            <a:endParaRPr lang="zh-CN" altLang="en-US" sz="2000"/>
          </a:p>
          <a:p>
            <a:r>
              <a:rPr lang="zh-CN" altLang="en-US" sz="2000"/>
              <a:t>message_file=file：缺省为.message。设置目录消息文件，可将显示信息存入该文件。</a:t>
            </a:r>
            <a:endParaRPr lang="zh-CN" altLang="en-US" sz="2000"/>
          </a:p>
          <a:p>
            <a:r>
              <a:rPr lang="zh-CN" altLang="en-US" sz="2000"/>
              <a:t>dirmessage_enable=YES/NO：设置是否显示目录消息，缺省为NO。若为YES，则当用户进入目录时，将显示该目录中由message_file配置项指定的文件中的内容。</a:t>
            </a: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4．用户登录后所在目录设置类</a:t>
            </a:r>
            <a:endParaRPr lang="zh-CN" altLang="en-US"/>
          </a:p>
        </p:txBody>
      </p:sp>
      <p:sp>
        <p:nvSpPr>
          <p:cNvPr id="3" name="内容占位符 2"/>
          <p:cNvSpPr>
            <a:spLocks noGrp="1"/>
          </p:cNvSpPr>
          <p:nvPr>
            <p:ph idx="1"/>
          </p:nvPr>
        </p:nvSpPr>
        <p:spPr/>
        <p:txBody>
          <a:bodyPr/>
          <a:p>
            <a:r>
              <a:rPr lang="zh-CN" altLang="en-US" sz="2400"/>
              <a:t>local_root=dir：设置本地用户登录后所在的目录。缺省为无（默认用户家目录）。</a:t>
            </a:r>
            <a:endParaRPr lang="zh-CN" altLang="en-US" sz="2400"/>
          </a:p>
          <a:p>
            <a:r>
              <a:rPr lang="zh-CN" altLang="en-US" sz="2400"/>
              <a:t>anon_root=dir：设置匿名用户登录后所在的目录。缺省为无（红帽默认为/var/ftp/，Ubuntu默认为/srv/ftp/）。</a:t>
            </a:r>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5．控制用户是否允许切换到其他目录类</a:t>
            </a:r>
            <a:endParaRPr lang="zh-CN" altLang="en-US" sz="3200"/>
          </a:p>
        </p:txBody>
      </p:sp>
      <p:sp>
        <p:nvSpPr>
          <p:cNvPr id="3" name="内容占位符 2"/>
          <p:cNvSpPr>
            <a:spLocks noGrp="1"/>
          </p:cNvSpPr>
          <p:nvPr>
            <p:ph idx="1"/>
          </p:nvPr>
        </p:nvSpPr>
        <p:spPr/>
        <p:txBody>
          <a:bodyPr/>
          <a:p>
            <a:r>
              <a:rPr lang="zh-CN" altLang="en-US" sz="2400"/>
              <a:t>chroot_local_user=YES/NO：本地用户登录成功后，是否chroot到家目录。缺省为NO。</a:t>
            </a:r>
            <a:endParaRPr lang="zh-CN" altLang="en-US" sz="2400"/>
          </a:p>
          <a:p>
            <a:r>
              <a:rPr lang="zh-CN" altLang="en-US" sz="2400"/>
              <a:t>chroot_list_enable=YES/NO：设置是否启用chroot用户列表功能。缺省为NO。</a:t>
            </a:r>
            <a:endParaRPr lang="zh-CN" altLang="en-US" sz="2400"/>
          </a:p>
          <a:p>
            <a:r>
              <a:rPr lang="zh-CN" altLang="en-US" sz="2400"/>
              <a:t>chroot_list_file=file：用于指定chroot用户列表文件。默认为vsftpd.chroot_list。该文件内容为本地用户列表。</a:t>
            </a:r>
            <a:endParaRPr lang="zh-C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chroot_local_user、chroot_list_enable和chroot_list_file之间关系</a:t>
            </a:r>
            <a:endParaRPr lang="zh-CN" altLang="en-US" sz="3600"/>
          </a:p>
        </p:txBody>
      </p:sp>
      <p:sp>
        <p:nvSpPr>
          <p:cNvPr id="3" name="内容占位符 2"/>
          <p:cNvSpPr>
            <a:spLocks noGrp="1"/>
          </p:cNvSpPr>
          <p:nvPr>
            <p:ph idx="1"/>
          </p:nvPr>
        </p:nvSpPr>
        <p:spPr/>
        <p:txBody>
          <a:bodyPr/>
          <a:p>
            <a:r>
              <a:rPr lang="zh-CN" altLang="en-US" sz="2000"/>
              <a:t>（1）当chroot_local_user=NO，chroot_list_enable=NO时，所有用户均可切换到其它目录。</a:t>
            </a:r>
            <a:endParaRPr lang="zh-CN" altLang="en-US" sz="2000"/>
          </a:p>
          <a:p>
            <a:r>
              <a:rPr lang="zh-CN" altLang="en-US" sz="2000"/>
              <a:t>（2）当chroot_local_user=YES，chroot_list_enable=NO时，所有用户均不能外出。</a:t>
            </a:r>
            <a:endParaRPr lang="zh-CN" altLang="en-US" sz="2000"/>
          </a:p>
          <a:p>
            <a:r>
              <a:rPr lang="zh-CN" altLang="en-US" sz="2000"/>
              <a:t>（3）当chroot_local_user=YES，chroot_list_enable=YES时，在chroot_list_file指定的文件中的用户可切换到其它目录；其他用户不能。</a:t>
            </a:r>
            <a:endParaRPr lang="zh-CN" altLang="en-US" sz="2000"/>
          </a:p>
          <a:p>
            <a:r>
              <a:rPr lang="zh-CN" altLang="en-US" sz="2000"/>
              <a:t>（4）当chroot_local_user=NO，chroot_list_enable=YES时，在chroot_list_file指定文件中的用户不可以切换到其他目录，其他用户可以。</a:t>
            </a:r>
            <a:endParaRPr lang="zh-C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6．访问控制设置类</a:t>
            </a:r>
            <a:endParaRPr lang="zh-CN" altLang="en-US"/>
          </a:p>
        </p:txBody>
      </p:sp>
      <p:sp>
        <p:nvSpPr>
          <p:cNvPr id="3" name="内容占位符 2"/>
          <p:cNvSpPr>
            <a:spLocks noGrp="1"/>
          </p:cNvSpPr>
          <p:nvPr>
            <p:ph idx="1"/>
          </p:nvPr>
        </p:nvSpPr>
        <p:spPr>
          <a:xfrm>
            <a:off x="647700" y="1383665"/>
            <a:ext cx="8307070" cy="3294380"/>
          </a:xfrm>
        </p:spPr>
        <p:txBody>
          <a:bodyPr/>
          <a:p>
            <a:r>
              <a:rPr lang="zh-CN" altLang="en-US" sz="2000"/>
              <a:t>（1）主机访问控制设置类</a:t>
            </a:r>
            <a:endParaRPr lang="zh-CN" altLang="en-US" sz="2000"/>
          </a:p>
          <a:p>
            <a:r>
              <a:rPr lang="zh-CN" altLang="en-US" sz="2000"/>
              <a:t>tcp_wrappers=YES/NO：设置vsftpd服务器是否与tcp wrapper相结合，进行主机的访问控制。缺省为NO。若为YES，则需要tcp_wrappers包。</a:t>
            </a:r>
            <a:endParaRPr lang="zh-CN" altLang="en-US" sz="2000"/>
          </a:p>
          <a:p>
            <a:r>
              <a:rPr lang="zh-CN" altLang="en-US" sz="2000"/>
              <a:t>（2）本地用户访问设置类</a:t>
            </a:r>
            <a:endParaRPr lang="zh-CN" altLang="en-US" sz="2000"/>
          </a:p>
          <a:p>
            <a:r>
              <a:rPr lang="zh-CN" altLang="en-US" sz="2000"/>
              <a:t>（2）本地用户访问设置类</a:t>
            </a:r>
            <a:endParaRPr lang="zh-CN" altLang="en-US" sz="2000"/>
          </a:p>
          <a:p>
            <a:r>
              <a:rPr lang="zh-CN" altLang="en-US" sz="2000"/>
              <a:t>userlist_enable=YES/NO：是否启用由userlist_file指定的文件。默认为NO（不启用）。</a:t>
            </a:r>
            <a:endParaRPr lang="zh-CN" altLang="en-US" sz="2000"/>
          </a:p>
          <a:p>
            <a:r>
              <a:rPr lang="zh-CN" altLang="en-US" sz="2000"/>
              <a:t>userlist_deny=YES/NO：决定由userlist_file指定的文件中的用户是否允许访问。YES为不允许，NO为允许。缺省为YES。</a:t>
            </a:r>
            <a:endParaRPr lang="zh-CN" altLang="en-US" sz="2000"/>
          </a:p>
          <a:p>
            <a:r>
              <a:rPr lang="zh-CN" altLang="en-US" sz="2000"/>
              <a:t>userlist_file=file：用于指定当userlist_enable=YES时使用的文件名。</a:t>
            </a:r>
            <a:endParaRPr lang="zh-CN"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（3）pam service设置</a:t>
            </a:r>
            <a:endParaRPr lang="zh-CN" altLang="en-US"/>
          </a:p>
        </p:txBody>
      </p:sp>
      <p:sp>
        <p:nvSpPr>
          <p:cNvPr id="3" name="内容占位符 2"/>
          <p:cNvSpPr>
            <a:spLocks noGrp="1"/>
          </p:cNvSpPr>
          <p:nvPr>
            <p:ph idx="1"/>
          </p:nvPr>
        </p:nvSpPr>
        <p:spPr/>
        <p:txBody>
          <a:bodyPr/>
          <a:p>
            <a:r>
              <a:rPr lang="zh-CN" altLang="en-US" sz="2400"/>
              <a:t>在使用PAM编译或构成的vsftpd服务器中，可以使用PAM服务来控制本地用户的访问。Linux的PAM（Pluggable Authentication Modules，“可插拔式认证模块”）是一种性能健壮而且灵活方便的用户级认证方式，目前，已经成为了Linux、BSD和其他一些类UNIX操作系统的首选认证方式。特别是在Linux上，几乎所有的daemon和一些与授权有关的命令都通过PAM来进行验证。</a:t>
            </a:r>
            <a:endParaRPr lang="zh-CN" altLang="en-US" sz="2400"/>
          </a:p>
          <a:p>
            <a:r>
              <a:rPr lang="zh-CN" altLang="en-US" sz="2400"/>
              <a:t>这种控制在vsftpd.conf配置文件可通过pam_service_name来设定。</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17.1  FTP与FTP服务器概述</a:t>
            </a:r>
            <a:endParaRPr lang="zh-CN" altLang="en-US" dirty="0">
              <a:sym typeface="+mn-ea"/>
            </a:endParaRPr>
          </a:p>
        </p:txBody>
      </p:sp>
      <p:sp>
        <p:nvSpPr>
          <p:cNvPr id="3" name="内容占位符 2"/>
          <p:cNvSpPr>
            <a:spLocks noGrp="1"/>
          </p:cNvSpPr>
          <p:nvPr>
            <p:ph idx="1"/>
          </p:nvPr>
        </p:nvSpPr>
        <p:spPr>
          <a:xfrm>
            <a:off x="827405" y="1383665"/>
            <a:ext cx="7726045" cy="3294380"/>
          </a:xfrm>
        </p:spPr>
        <p:txBody>
          <a:bodyPr/>
          <a:lstStyle/>
          <a:p>
            <a:r>
              <a:rPr lang="zh-CN" altLang="en-US" sz="2400" dirty="0"/>
              <a:t>在众多网络应用中，FTP（File Transfer Protocol）有着非常重要的地位。20世纪末，各种各样的资源大多数都是放在FTP服务器中的，可以说，FTP与Web服务几乎占据了整个Internet应用的80%以上。</a:t>
            </a:r>
            <a:endParaRPr lang="zh-CN" altLang="en-US" sz="2400" dirty="0"/>
          </a:p>
          <a:p>
            <a:r>
              <a:rPr lang="zh-CN" altLang="en-US" sz="2400" dirty="0"/>
              <a:t>目前，虽然随着P2P技术的发展，FTP应用正逐步减少，但在校园、科研单位等网络中，FTP仍然是一种相当重要的服务。</a:t>
            </a:r>
            <a:endParaRPr lang="zh-CN" alt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ym typeface="+mn-ea"/>
              </a:rPr>
              <a:t>pam_service_name</a:t>
            </a:r>
            <a:r>
              <a:rPr lang="en-US" altLang="zh-CN" sz="3600">
                <a:sym typeface="+mn-ea"/>
              </a:rPr>
              <a:t>=/etc/pam.d/vsftpd</a:t>
            </a:r>
            <a:endParaRPr lang="en-US" altLang="zh-CN" sz="3600">
              <a:sym typeface="+mn-ea"/>
            </a:endParaRPr>
          </a:p>
        </p:txBody>
      </p:sp>
      <p:sp>
        <p:nvSpPr>
          <p:cNvPr id="3" name="内容占位符 2"/>
          <p:cNvSpPr>
            <a:spLocks noGrp="1"/>
          </p:cNvSpPr>
          <p:nvPr>
            <p:ph idx="1"/>
          </p:nvPr>
        </p:nvSpPr>
        <p:spPr/>
        <p:txBody>
          <a:bodyPr/>
          <a:p>
            <a:r>
              <a:rPr lang="zh-CN" altLang="en-US">
                <a:sym typeface="+mn-ea"/>
              </a:rPr>
              <a:t>pam_service_name将指定一个/etc/pam.d/中的一个用于控制vsftpd服务的文件。设置行为：</a:t>
            </a:r>
            <a:endParaRPr lang="zh-CN" altLang="en-US">
              <a:sym typeface="+mn-ea"/>
            </a:endParaRPr>
          </a:p>
          <a:p>
            <a:r>
              <a:rPr lang="zh-CN" altLang="en-US"/>
              <a:t>pam_service_name=vsftpd</a:t>
            </a:r>
            <a:endParaRPr lang="zh-CN" altLang="en-US"/>
          </a:p>
          <a:p>
            <a:endParaRPr lang="zh-CN" altLang="en-US"/>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/etc/pam.d/vsftpd</a:t>
            </a:r>
            <a:endParaRPr lang="zh-CN" altLang="en-US"/>
          </a:p>
        </p:txBody>
      </p:sp>
      <p:sp>
        <p:nvSpPr>
          <p:cNvPr id="3" name="内容占位符 2"/>
          <p:cNvSpPr>
            <a:spLocks noGrp="1"/>
          </p:cNvSpPr>
          <p:nvPr>
            <p:ph idx="1"/>
          </p:nvPr>
        </p:nvSpPr>
        <p:spPr/>
        <p:txBody>
          <a:bodyPr/>
          <a:p>
            <a:r>
              <a:rPr lang="zh-CN" altLang="en-US" sz="2400"/>
              <a:t>/etc/pam.d/vsftpd的内容中有如下一行信息：</a:t>
            </a:r>
            <a:endParaRPr lang="zh-CN" altLang="en-US" sz="2400"/>
          </a:p>
          <a:p>
            <a:pPr lvl="1"/>
            <a:r>
              <a:rPr lang="zh-CN" altLang="en-US" sz="2100"/>
              <a:t>auth required pam_listfile.so item=user sense=deny file=/etc/vsftpd/ftpusers onerr=succeed 	#红帽</a:t>
            </a:r>
            <a:endParaRPr lang="zh-CN" altLang="en-US" sz="2100"/>
          </a:p>
          <a:p>
            <a:pPr lvl="1"/>
            <a:r>
              <a:rPr lang="zh-CN" altLang="en-US" sz="2100"/>
              <a:t>auth required pam_listfile.so item=user sense=deny file=/etc/ftpusers onerr=succeed     	#Ubuntu</a:t>
            </a:r>
            <a:endParaRPr lang="zh-CN" altLang="en-US" sz="2100"/>
          </a:p>
          <a:p>
            <a:r>
              <a:rPr lang="zh-CN" altLang="en-US" sz="2400"/>
              <a:t>这说明pam_service将使用ftpusers文件，并拒绝其中的用户访问FTP服务器。</a:t>
            </a:r>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7．访问速度设置类</a:t>
            </a:r>
            <a:endParaRPr lang="zh-CN" altLang="en-US"/>
          </a:p>
        </p:txBody>
      </p:sp>
      <p:sp>
        <p:nvSpPr>
          <p:cNvPr id="3" name="内容占位符 2"/>
          <p:cNvSpPr>
            <a:spLocks noGrp="1"/>
          </p:cNvSpPr>
          <p:nvPr>
            <p:ph idx="1"/>
          </p:nvPr>
        </p:nvSpPr>
        <p:spPr/>
        <p:txBody>
          <a:bodyPr/>
          <a:p>
            <a:r>
              <a:rPr lang="zh-CN" altLang="en-US" sz="2400"/>
              <a:t>anon_max_rate=0：匿名用户所能使用的最大传输速度（字节/s）。缺省为0，不受限制。</a:t>
            </a:r>
            <a:endParaRPr lang="zh-CN" altLang="en-US" sz="2400"/>
          </a:p>
          <a:p>
            <a:r>
              <a:rPr lang="zh-CN" altLang="en-US" sz="2400"/>
              <a:t>local_max_rate=0：本地用户所能使用的最大传输速度（字节/s）。缺省为0，不受限制。</a:t>
            </a:r>
            <a:endParaRPr lang="zh-CN"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8．用户配置文件设置类</a:t>
            </a:r>
            <a:endParaRPr lang="zh-CN" altLang="en-US"/>
          </a:p>
        </p:txBody>
      </p:sp>
      <p:sp>
        <p:nvSpPr>
          <p:cNvPr id="3" name="内容占位符 2"/>
          <p:cNvSpPr>
            <a:spLocks noGrp="1"/>
          </p:cNvSpPr>
          <p:nvPr>
            <p:ph idx="1"/>
          </p:nvPr>
        </p:nvSpPr>
        <p:spPr/>
        <p:txBody>
          <a:bodyPr/>
          <a:p>
            <a:r>
              <a:rPr lang="zh-CN" altLang="en-US" sz="2400"/>
              <a:t>vsftpd允许不同用户使用不同的配置，这可通过用户配置文件来实现。</a:t>
            </a:r>
            <a:endParaRPr lang="zh-CN" altLang="en-US" sz="2400"/>
          </a:p>
          <a:p>
            <a:r>
              <a:rPr lang="zh-CN" altLang="en-US" sz="2400"/>
              <a:t>user_config_dir=/etc/vsftpd/user_conf/：用于设置用户配置文件所在目录。缺省为无。</a:t>
            </a:r>
            <a:endParaRPr lang="zh-CN" altLang="en-US" sz="2400"/>
          </a:p>
          <a:p>
            <a:r>
              <a:rPr lang="zh-CN" altLang="en-US" sz="2400"/>
              <a:t>当设置了该配置项后，用户登录FTP服务器时，系统就会到user_config_dir所指定的目录下读取与当前用户相应的配置文件，并根据文件中的配置命令，对当前用户进行更进一步的配置。比如，利用用户配置文件，可实现对不同用户访问的速度和权限等进行控制。</a:t>
            </a:r>
            <a:endParaRPr lang="zh-CN"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9．与连接相关的设置</a:t>
            </a:r>
            <a:endParaRPr lang="zh-CN" altLang="en-US"/>
          </a:p>
        </p:txBody>
      </p:sp>
      <p:sp>
        <p:nvSpPr>
          <p:cNvPr id="3" name="内容占位符 2"/>
          <p:cNvSpPr>
            <a:spLocks noGrp="1"/>
          </p:cNvSpPr>
          <p:nvPr>
            <p:ph idx="1"/>
          </p:nvPr>
        </p:nvSpPr>
        <p:spPr/>
        <p:txBody>
          <a:bodyPr/>
          <a:p>
            <a:r>
              <a:rPr lang="zh-CN" altLang="en-US" sz="1600"/>
              <a:t>listen=YES/NO：设置是否启用IPv4监听，缺省为NO。</a:t>
            </a:r>
            <a:endParaRPr lang="zh-CN" altLang="en-US" sz="1600"/>
          </a:p>
          <a:p>
            <a:r>
              <a:rPr lang="zh-CN" altLang="en-US" sz="1600"/>
              <a:t>listen_ipv6=YES/NO：设置是否启用IPv6监听，缺省为NO。</a:t>
            </a:r>
            <a:endParaRPr lang="zh-CN" altLang="en-US" sz="1600"/>
          </a:p>
          <a:p>
            <a:r>
              <a:rPr lang="zh-CN" altLang="en-US" sz="1600"/>
              <a:t>max_clients=0：设置vsftpd允许的最大连接数，缺省为0，不受限制。</a:t>
            </a:r>
            <a:endParaRPr lang="zh-CN" altLang="en-US" sz="1600"/>
          </a:p>
          <a:p>
            <a:r>
              <a:rPr lang="zh-CN" altLang="en-US" sz="1600"/>
              <a:t>max_per_ip=0：设置每个IP地址允许与FTP服务器同时建立连接的数目（只在以standalone模式运行时有效）。缺省为0，不受限制。</a:t>
            </a:r>
            <a:endParaRPr lang="zh-CN" altLang="en-US" sz="1600"/>
          </a:p>
          <a:p>
            <a:r>
              <a:rPr lang="zh-CN" altLang="en-US" sz="1600"/>
              <a:t>listen_address=IPv4地址、listen_address6=IPv6地址：设置在指定的IP地址上侦听FTP请求，缺省为无。若不设置，则表示所有可达地址。</a:t>
            </a:r>
            <a:endParaRPr lang="zh-CN" altLang="en-US" sz="1600"/>
          </a:p>
          <a:p>
            <a:r>
              <a:rPr lang="zh-CN" altLang="en-US" sz="1600"/>
              <a:t>accept_timeout=60：设置PASV工作方式下的超时时限，单位为秒，缺省为为60s。</a:t>
            </a:r>
            <a:endParaRPr lang="zh-CN" altLang="en-US" sz="1600"/>
          </a:p>
          <a:p>
            <a:r>
              <a:rPr lang="zh-CN" altLang="en-US" sz="1600"/>
              <a:t>connect_timeout=60：PORT方式下建立数据链接的超时时限，单位为秒，缺省为60s。</a:t>
            </a:r>
            <a:endParaRPr lang="zh-CN" altLang="en-US" sz="1600"/>
          </a:p>
          <a:p>
            <a:r>
              <a:rPr lang="zh-CN" altLang="en-US" sz="1600"/>
              <a:t>data_connection_timeout=120：数据链接超时时限，缺省为300s。</a:t>
            </a:r>
            <a:endParaRPr lang="zh-CN" altLang="en-US" sz="1600"/>
          </a:p>
          <a:p>
            <a:r>
              <a:rPr lang="zh-CN" altLang="en-US" sz="1600"/>
              <a:t>idle_session_timeout=300：设置客户端不对FTP服务器进行任何操作，则断开该连接的时限，单位为秒，缺省为300s。</a:t>
            </a:r>
            <a:endParaRPr lang="zh-CN" altLang="en-US"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10．FTP工作方式与端口设置类</a:t>
            </a:r>
            <a:endParaRPr lang="zh-CN" altLang="en-US"/>
          </a:p>
        </p:txBody>
      </p:sp>
      <p:sp>
        <p:nvSpPr>
          <p:cNvPr id="3" name="内容占位符 2"/>
          <p:cNvSpPr>
            <a:spLocks noGrp="1"/>
          </p:cNvSpPr>
          <p:nvPr>
            <p:ph idx="1"/>
          </p:nvPr>
        </p:nvSpPr>
        <p:spPr/>
        <p:txBody>
          <a:bodyPr/>
          <a:p>
            <a:r>
              <a:rPr lang="zh-CN" altLang="en-US" sz="2000"/>
              <a:t>listen_port=21：设置FTP服务器建立连接所侦听的端口，缺省为21。</a:t>
            </a:r>
            <a:endParaRPr lang="zh-CN" altLang="en-US" sz="2000"/>
          </a:p>
          <a:p>
            <a:r>
              <a:rPr lang="zh-CN" altLang="en-US" sz="2000"/>
              <a:t>ftp_data_port=20：设置PORT方式下FTP数据链接所使用的端口，默认值为20。</a:t>
            </a:r>
            <a:endParaRPr lang="zh-CN" altLang="en-US" sz="2000"/>
          </a:p>
          <a:p>
            <a:r>
              <a:rPr lang="zh-CN" altLang="en-US" sz="2000"/>
              <a:t>connect_from_port_20=YES：缺省为NO，数据链接时使用ftp_data_port指定端口。红帽和Ubuntu均设置为YES，指定FTP数据传输链接使用20端口。</a:t>
            </a:r>
            <a:endParaRPr lang="zh-CN" altLang="en-US" sz="2000"/>
          </a:p>
          <a:p>
            <a:r>
              <a:rPr lang="zh-CN" altLang="en-US" sz="2000"/>
              <a:t>pasv_max_port=0：设置在PASV方式下，数据链接可以使用端口的上界。缺省为0，表示任意端口。</a:t>
            </a:r>
            <a:endParaRPr lang="zh-CN" altLang="en-US" sz="2000"/>
          </a:p>
          <a:p>
            <a:r>
              <a:rPr lang="zh-CN" altLang="en-US" sz="2000"/>
              <a:t>pasv_min_port=0：设置在PASV方式下，数据链接可以使用端口的下界。缺省为0，表示任意端口。</a:t>
            </a:r>
            <a:endParaRPr lang="zh-CN"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11．传输模式设置类</a:t>
            </a:r>
            <a:endParaRPr lang="zh-CN" altLang="en-US"/>
          </a:p>
        </p:txBody>
      </p:sp>
      <p:sp>
        <p:nvSpPr>
          <p:cNvPr id="3" name="内容占位符 2"/>
          <p:cNvSpPr>
            <a:spLocks noGrp="1"/>
          </p:cNvSpPr>
          <p:nvPr>
            <p:ph idx="1"/>
          </p:nvPr>
        </p:nvSpPr>
        <p:spPr/>
        <p:txBody>
          <a:bodyPr/>
          <a:p>
            <a:r>
              <a:rPr lang="zh-CN" altLang="en-US" sz="2400"/>
              <a:t>ascii_upload_enable=YES/NO：是否允许使用ASCII模式上传。缺省为NO，不允许。</a:t>
            </a:r>
            <a:endParaRPr lang="zh-CN" altLang="en-US" sz="2400"/>
          </a:p>
          <a:p>
            <a:r>
              <a:rPr lang="zh-CN" altLang="en-US" sz="2400"/>
              <a:t>ascii_download_enable=YES/NO：是否允许使用ASCII模式下载。缺省为NO，不允许。</a:t>
            </a:r>
            <a:endParaRPr lang="zh-CN" altLang="en-US" sz="2400"/>
          </a:p>
          <a:p>
            <a:r>
              <a:rPr lang="zh-CN" altLang="en-US" sz="2400"/>
              <a:t>需要说明的是，当使用ASCII方式传输时，可能会因系统间对文本处理的方式不同而导致数据变形。若遇到这种情况，应在客户端执行binary命令后，再进行文件传输。</a:t>
            </a:r>
            <a:endParaRPr lang="zh-C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12．上传文档的属主关系和权限设置类</a:t>
            </a:r>
            <a:endParaRPr lang="zh-CN" altLang="en-US" sz="3600"/>
          </a:p>
        </p:txBody>
      </p:sp>
      <p:sp>
        <p:nvSpPr>
          <p:cNvPr id="3" name="内容占位符 2"/>
          <p:cNvSpPr>
            <a:spLocks noGrp="1"/>
          </p:cNvSpPr>
          <p:nvPr>
            <p:ph idx="1"/>
          </p:nvPr>
        </p:nvSpPr>
        <p:spPr>
          <a:xfrm>
            <a:off x="441960" y="1373505"/>
            <a:ext cx="8466455" cy="3294380"/>
          </a:xfrm>
        </p:spPr>
        <p:txBody>
          <a:bodyPr/>
          <a:p>
            <a:r>
              <a:rPr lang="zh-CN" altLang="en-US" sz="2000"/>
              <a:t>（1）设置匿名上传文档的属主</a:t>
            </a:r>
            <a:endParaRPr lang="zh-CN" altLang="en-US" sz="2000"/>
          </a:p>
          <a:p>
            <a:r>
              <a:rPr lang="zh-CN" altLang="en-US" sz="2000"/>
              <a:t>chown_username=whoever：设置匿名用户上传文档的属主名。缺省为root。</a:t>
            </a:r>
            <a:endParaRPr lang="zh-CN" altLang="en-US" sz="2000"/>
          </a:p>
          <a:p>
            <a:r>
              <a:rPr lang="zh-CN" altLang="en-US" sz="2000"/>
              <a:t>chown_uploads=YES/NO：设置是否改变匿名用户上传文件的属主，缺省为NO。若设为YES，则匿名用户上传文件的属主将被设置为chown_username所设置的用户名。</a:t>
            </a:r>
            <a:endParaRPr lang="zh-CN" altLang="en-US" sz="2000"/>
          </a:p>
          <a:p>
            <a:r>
              <a:rPr lang="zh-CN" altLang="en-US" sz="2000"/>
              <a:t>（2）新建文件的权限掩码</a:t>
            </a:r>
            <a:endParaRPr lang="zh-CN" altLang="en-US" sz="2000"/>
          </a:p>
          <a:p>
            <a:r>
              <a:rPr lang="zh-CN" altLang="en-US" sz="2000"/>
              <a:t>local_umask=022：设置本地用户新建文件的umask，默认为022。</a:t>
            </a:r>
            <a:endParaRPr lang="zh-CN" altLang="en-US" sz="2000"/>
          </a:p>
          <a:p>
            <a:r>
              <a:rPr lang="zh-CN" altLang="en-US" sz="2000"/>
              <a:t>anon_umask=022：设置匿名用户新增文档的umask。</a:t>
            </a:r>
            <a:endParaRPr lang="zh-CN" altLang="en-US" sz="2000"/>
          </a:p>
          <a:p>
            <a:r>
              <a:rPr lang="zh-CN" altLang="en-US" sz="2000"/>
              <a:t>file_open_mode=755：设置上传文档的权限，权限采用数字格式。默认为0666。</a:t>
            </a:r>
            <a:endParaRPr lang="zh-CN" alt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13．日志文件</a:t>
            </a:r>
            <a:endParaRPr lang="zh-CN" altLang="en-US"/>
          </a:p>
        </p:txBody>
      </p:sp>
      <p:sp>
        <p:nvSpPr>
          <p:cNvPr id="3" name="内容占位符 2"/>
          <p:cNvSpPr>
            <a:spLocks noGrp="1"/>
          </p:cNvSpPr>
          <p:nvPr>
            <p:ph idx="1"/>
          </p:nvPr>
        </p:nvSpPr>
        <p:spPr/>
        <p:txBody>
          <a:bodyPr/>
          <a:p>
            <a:r>
              <a:rPr lang="zh-CN" altLang="en-US" sz="2400"/>
              <a:t>xferlog_enable=YES/NO：是否启用上传/下载日志。缺省为NO。</a:t>
            </a:r>
            <a:endParaRPr lang="zh-CN" altLang="en-US" sz="2400"/>
          </a:p>
          <a:p>
            <a:r>
              <a:rPr lang="zh-CN" altLang="en-US" sz="2400"/>
              <a:t>xferlog_file=file：设置日志文件名及路径，缺省为/var/log/xferlog。</a:t>
            </a:r>
            <a:endParaRPr lang="zh-CN" altLang="en-US" sz="2400"/>
          </a:p>
          <a:p>
            <a:r>
              <a:rPr lang="zh-CN" altLang="en-US" sz="2400"/>
              <a:t>xferlog_std_format= YES/NO：日志文件是否使用标准的xferlog格式。参见表17-2。</a:t>
            </a:r>
            <a:endParaRPr lang="zh-CN"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14．其他设置</a:t>
            </a:r>
            <a:endParaRPr lang="zh-CN" altLang="en-US"/>
          </a:p>
        </p:txBody>
      </p:sp>
      <p:sp>
        <p:nvSpPr>
          <p:cNvPr id="3" name="内容占位符 2"/>
          <p:cNvSpPr>
            <a:spLocks noGrp="1"/>
          </p:cNvSpPr>
          <p:nvPr>
            <p:ph idx="1"/>
          </p:nvPr>
        </p:nvSpPr>
        <p:spPr/>
        <p:txBody>
          <a:bodyPr/>
          <a:p>
            <a:r>
              <a:rPr lang="zh-CN" altLang="en-US" sz="2400"/>
              <a:t>text_userdb_names=YES/NO：设置在执行dir/ls -l命令时的UID、GID显示方式。默认为NO（数字方式）。若希望以用户名和组名显示，则设置为YES。</a:t>
            </a:r>
            <a:endParaRPr lang="zh-CN" altLang="en-US" sz="2400"/>
          </a:p>
          <a:p>
            <a:r>
              <a:rPr lang="zh-CN" altLang="en-US" sz="2400"/>
              <a:t>ls_recurse_enable=YES/NO：是否递归列目录，默认为NO（不递归）。若需要递归，应将其设置为YES，则允许执行“ls -R”命令。</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17.1.1  FTP的相关概念</a:t>
            </a:r>
            <a:endParaRPr lang="zh-CN" altLang="en-US"/>
          </a:p>
        </p:txBody>
      </p:sp>
      <p:sp>
        <p:nvSpPr>
          <p:cNvPr id="3" name="内容占位符 2"/>
          <p:cNvSpPr>
            <a:spLocks noGrp="1"/>
          </p:cNvSpPr>
          <p:nvPr>
            <p:ph idx="1"/>
          </p:nvPr>
        </p:nvSpPr>
        <p:spPr/>
        <p:txBody>
          <a:bodyPr/>
          <a:p>
            <a:r>
              <a:rPr lang="zh-CN" altLang="en-US" sz="2400"/>
              <a:t>1．FTP协议和FTP服务</a:t>
            </a:r>
            <a:endParaRPr lang="zh-CN" altLang="en-US" sz="2400"/>
          </a:p>
          <a:p>
            <a:r>
              <a:rPr lang="zh-CN" altLang="en-US" sz="2400"/>
              <a:t>FTP是TCP/IP协议族中的一种具体应用，用于Internet上控制文件的双向传输。该协议是Internet文件传送的基础，该协议定义了一个远程计算机系统和本地计算机系统之间传输文件的标准，它的目标是提高文件的共享性。</a:t>
            </a:r>
            <a:endParaRPr lang="zh-CN" altLang="en-US" sz="2400"/>
          </a:p>
          <a:p>
            <a:r>
              <a:rPr lang="zh-CN" altLang="en-US" sz="2400"/>
              <a:t>简单地说，FTP就是要完成两台计算机之间的复制，从远程计算机复制文件至本地计算机，称之为“下载”；若将文件从本地计算机复制至远程计算机，则称之为“上传”。</a:t>
            </a:r>
            <a:endParaRPr lang="zh-CN" alt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17.2.2  常见型vsftpd服务器配置</a:t>
            </a:r>
            <a:endParaRPr lang="zh-CN" altLang="en-US"/>
          </a:p>
        </p:txBody>
      </p:sp>
      <p:sp>
        <p:nvSpPr>
          <p:cNvPr id="3" name="内容占位符 2"/>
          <p:cNvSpPr>
            <a:spLocks noGrp="1"/>
          </p:cNvSpPr>
          <p:nvPr>
            <p:ph idx="1"/>
          </p:nvPr>
        </p:nvSpPr>
        <p:spPr/>
        <p:txBody>
          <a:bodyPr/>
          <a:p>
            <a:r>
              <a:rPr lang="zh-CN" altLang="en-US" sz="2800"/>
              <a:t>本部分介绍几种常见型的FTP服务器建设。这种所谓的建设，就是按照所建服务器的用途，而修改配置文件vsftpd.conf，而达到目的。开始前，建议先备份一下配置文件。至于服务器配置好后能否正常工作，还要看防火墙和SELinux的配置。</a:t>
            </a:r>
            <a:endParaRPr lang="zh-CN" altLang="en-US" sz="2800"/>
          </a:p>
          <a:p>
            <a:r>
              <a:rPr lang="zh-CN" altLang="en-US" sz="2800"/>
              <a:t>当然，若让vsftpd服务工作，还有启用并启动vsftpd服务。</a:t>
            </a:r>
            <a:endParaRPr lang="zh-CN" altLang="en-US" sz="2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1．默认配置的FTP服务器</a:t>
            </a:r>
            <a:endParaRPr lang="zh-CN" altLang="en-US"/>
          </a:p>
        </p:txBody>
      </p:sp>
      <p:sp>
        <p:nvSpPr>
          <p:cNvPr id="3" name="内容占位符 2"/>
          <p:cNvSpPr>
            <a:spLocks noGrp="1"/>
          </p:cNvSpPr>
          <p:nvPr>
            <p:ph idx="1"/>
          </p:nvPr>
        </p:nvSpPr>
        <p:spPr/>
        <p:txBody>
          <a:bodyPr/>
          <a:p>
            <a:r>
              <a:rPr lang="zh-CN" altLang="en-US" sz="2400"/>
              <a:t>由表17-2可以看到，默认的vsftpd服务器，不允许匿名访问，但允许本地用户登录。这是由</a:t>
            </a:r>
            <a:endParaRPr lang="zh-CN" altLang="en-US" sz="2400"/>
          </a:p>
          <a:p>
            <a:pPr lvl="1"/>
            <a:r>
              <a:rPr lang="zh-CN" altLang="en-US" sz="2100"/>
              <a:t>local_enable=YES</a:t>
            </a:r>
            <a:endParaRPr lang="zh-CN" altLang="en-US" sz="2100"/>
          </a:p>
          <a:p>
            <a:r>
              <a:rPr lang="zh-CN" altLang="en-US" sz="2400"/>
              <a:t>决定的。但是，在红帽下允许上传和下载，而在Ubuntu只允许下载。这是因为，在红帽下</a:t>
            </a:r>
            <a:endParaRPr lang="zh-CN" altLang="en-US" sz="2400"/>
          </a:p>
          <a:p>
            <a:r>
              <a:rPr lang="zh-CN" altLang="en-US" sz="2400"/>
              <a:t>write_enable=YES</a:t>
            </a:r>
            <a:endParaRPr lang="zh-CN" altLang="en-US" sz="2400"/>
          </a:p>
          <a:p>
            <a:r>
              <a:rPr lang="zh-CN" altLang="en-US" sz="2400"/>
              <a:t>是起作用的，而在Ubuntu下是被注释掉的。</a:t>
            </a:r>
            <a:endParaRPr lang="zh-CN" altLang="en-US" sz="2400"/>
          </a:p>
          <a:p>
            <a:r>
              <a:rPr lang="zh-CN" altLang="en-US" sz="2400"/>
              <a:t>从现在起，在Ubuntu下也让该行起作用，让本地用户可以上传和下载。</a:t>
            </a:r>
            <a:endParaRPr lang="zh-CN"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2．配置允许匿名下载的服务器</a:t>
            </a:r>
            <a:endParaRPr lang="zh-CN" altLang="en-US"/>
          </a:p>
        </p:txBody>
      </p:sp>
      <p:sp>
        <p:nvSpPr>
          <p:cNvPr id="3" name="内容占位符 2"/>
          <p:cNvSpPr>
            <a:spLocks noGrp="1"/>
          </p:cNvSpPr>
          <p:nvPr>
            <p:ph idx="1"/>
          </p:nvPr>
        </p:nvSpPr>
        <p:spPr/>
        <p:txBody>
          <a:bodyPr/>
          <a:p>
            <a:r>
              <a:rPr lang="zh-CN" altLang="en-US" sz="2400"/>
              <a:t>由“1”可知，只需要将</a:t>
            </a:r>
            <a:endParaRPr lang="zh-CN" altLang="en-US" sz="2400"/>
          </a:p>
          <a:p>
            <a:pPr lvl="1"/>
            <a:r>
              <a:rPr lang="zh-CN" altLang="en-US" sz="2100"/>
              <a:t>anonymous_enable=NO</a:t>
            </a:r>
            <a:endParaRPr lang="zh-CN" altLang="en-US" sz="2100"/>
          </a:p>
          <a:p>
            <a:r>
              <a:rPr lang="zh-CN" altLang="en-US" sz="2400"/>
              <a:t>修改为</a:t>
            </a:r>
            <a:endParaRPr lang="zh-CN" altLang="en-US" sz="2400"/>
          </a:p>
          <a:p>
            <a:pPr lvl="1"/>
            <a:r>
              <a:rPr lang="zh-CN" altLang="en-US" sz="2100"/>
              <a:t>anonymous_enable=YES</a:t>
            </a:r>
            <a:endParaRPr lang="zh-CN" altLang="en-US" sz="2100"/>
          </a:p>
          <a:p>
            <a:r>
              <a:rPr lang="zh-CN" altLang="en-US" sz="2400"/>
              <a:t>就可开启匿名下载服务。当然，还要使用命令</a:t>
            </a:r>
            <a:endParaRPr lang="zh-CN" altLang="en-US" sz="2400"/>
          </a:p>
          <a:p>
            <a:pPr lvl="1"/>
            <a:r>
              <a:rPr lang="zh-CN" altLang="en-US" sz="2100"/>
              <a:t># systemctl restart vsftpd</a:t>
            </a:r>
            <a:endParaRPr lang="zh-CN" altLang="en-US" sz="2100"/>
          </a:p>
          <a:p>
            <a:r>
              <a:rPr lang="zh-CN" altLang="en-US" sz="2400"/>
              <a:t>重启服务。</a:t>
            </a:r>
            <a:endParaRPr lang="zh-CN"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3．配置允许匿名用户上传的服务器</a:t>
            </a:r>
            <a:endParaRPr lang="zh-CN" altLang="en-US" sz="4000"/>
          </a:p>
        </p:txBody>
      </p:sp>
      <p:sp>
        <p:nvSpPr>
          <p:cNvPr id="3" name="内容占位符 2"/>
          <p:cNvSpPr>
            <a:spLocks noGrp="1"/>
          </p:cNvSpPr>
          <p:nvPr>
            <p:ph idx="1"/>
          </p:nvPr>
        </p:nvSpPr>
        <p:spPr>
          <a:xfrm>
            <a:off x="755650" y="1383665"/>
            <a:ext cx="8199120" cy="3294380"/>
          </a:xfrm>
        </p:spPr>
        <p:txBody>
          <a:bodyPr/>
          <a:p>
            <a:r>
              <a:rPr lang="zh-CN" altLang="en-US" sz="2400"/>
              <a:t>允许匿名用户上传，需要在vsftpd.conf文件中修改或增加以下配置项：</a:t>
            </a:r>
            <a:endParaRPr lang="zh-CN" altLang="en-US" sz="2400"/>
          </a:p>
          <a:p>
            <a:pPr lvl="1"/>
            <a:r>
              <a:rPr lang="zh-CN" altLang="en-US" sz="2100"/>
              <a:t>write_enable=YES		# 匿名用户可写</a:t>
            </a:r>
            <a:endParaRPr lang="zh-CN" altLang="en-US" sz="2100"/>
          </a:p>
          <a:p>
            <a:pPr lvl="1"/>
            <a:r>
              <a:rPr lang="zh-CN" altLang="en-US" sz="2100"/>
              <a:t>anon_world_readable_only=NO	# 放开匿名用户的浏览权限</a:t>
            </a:r>
            <a:endParaRPr lang="zh-CN" altLang="en-US" sz="2100"/>
          </a:p>
          <a:p>
            <a:pPr lvl="1"/>
            <a:r>
              <a:rPr lang="zh-CN" altLang="en-US" sz="2100"/>
              <a:t>anon_upload_enable=YES	# 允许匿名用户上传</a:t>
            </a:r>
            <a:endParaRPr lang="zh-CN" altLang="en-US" sz="2100"/>
          </a:p>
          <a:p>
            <a:pPr lvl="1"/>
            <a:r>
              <a:rPr lang="zh-CN" altLang="en-US" sz="2100"/>
              <a:t>anon_mkdir_write_enable=YES	# 开启匿名用户的写和创建目录的权限</a:t>
            </a:r>
            <a:endParaRPr lang="zh-CN" altLang="en-US" sz="2100"/>
          </a:p>
          <a:p>
            <a:r>
              <a:rPr lang="zh-CN" altLang="en-US" sz="2400"/>
              <a:t>然后创建供匿名用户上传文件的目录，如incoming，upload等，并为其设定权限。</a:t>
            </a:r>
            <a:endParaRPr lang="zh-CN"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创建供匿名用户上传目录</a:t>
            </a:r>
            <a:endParaRPr lang="zh-CN" altLang="en-US"/>
          </a:p>
        </p:txBody>
      </p:sp>
      <p:sp>
        <p:nvSpPr>
          <p:cNvPr id="3" name="内容占位符 2"/>
          <p:cNvSpPr>
            <a:spLocks noGrp="1"/>
          </p:cNvSpPr>
          <p:nvPr>
            <p:ph idx="1"/>
          </p:nvPr>
        </p:nvSpPr>
        <p:spPr/>
        <p:txBody>
          <a:bodyPr/>
          <a:p>
            <a:r>
              <a:rPr lang="zh-CN" altLang="en-US" sz="2400"/>
              <a:t># cd $anon_root 		#进入匿名用户的根目录：红帽为/var/ftp/，Ubuntu为/srv/ftp</a:t>
            </a:r>
            <a:endParaRPr lang="zh-CN" altLang="en-US" sz="2400"/>
          </a:p>
          <a:p>
            <a:r>
              <a:rPr lang="zh-CN" altLang="en-US" sz="2400"/>
              <a:t># mkdir incoming 		#创建上传目录</a:t>
            </a:r>
            <a:endParaRPr lang="zh-CN" altLang="en-US" sz="2400"/>
          </a:p>
          <a:p>
            <a:r>
              <a:rPr lang="zh-CN" altLang="en-US" sz="2400"/>
              <a:t># chown -R ftp:ftp incoming 	#修改所有者和组</a:t>
            </a:r>
            <a:endParaRPr lang="zh-CN" altLang="en-US" sz="2400"/>
          </a:p>
          <a:p>
            <a:r>
              <a:rPr lang="zh-CN" altLang="en-US" sz="2400"/>
              <a:t># chmod -R g+w incoming 	#为同组人增加写权限</a:t>
            </a:r>
            <a:endParaRPr lang="zh-CN" altLang="en-US" sz="2400"/>
          </a:p>
          <a:p>
            <a:r>
              <a:rPr lang="zh-CN" altLang="en-US" sz="2400"/>
              <a:t># chcon -R -t public_content_rw_t incoming # SELinux开启时</a:t>
            </a:r>
            <a:endParaRPr lang="zh-CN"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4．配置支持虚拟用户的服务器</a:t>
            </a:r>
            <a:endParaRPr lang="zh-CN" altLang="en-US"/>
          </a:p>
        </p:txBody>
      </p:sp>
      <p:sp>
        <p:nvSpPr>
          <p:cNvPr id="3" name="内容占位符 2"/>
          <p:cNvSpPr>
            <a:spLocks noGrp="1"/>
          </p:cNvSpPr>
          <p:nvPr>
            <p:ph idx="1"/>
          </p:nvPr>
        </p:nvSpPr>
        <p:spPr/>
        <p:txBody>
          <a:bodyPr/>
          <a:p>
            <a:r>
              <a:rPr lang="zh-CN" altLang="en-US" sz="2400"/>
              <a:t>允许本地用户上传文件是不安全的，且本地用户所使用的工作目录和权限有很大的不同，不便用于FTP服务器数据的上传，而匿名用户的任务是用来下载的。因此还必须设置一些用户用于向FTP服务器上传文件供大家下载，vsftpd提供了虚拟用户功能。ftp虚拟用户的</a:t>
            </a:r>
            <a:endParaRPr lang="zh-CN"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4．配置支持虚拟用户的服务器</a:t>
            </a:r>
            <a:endParaRPr lang="zh-CN" altLang="en-US"/>
          </a:p>
        </p:txBody>
      </p:sp>
      <p:sp>
        <p:nvSpPr>
          <p:cNvPr id="3" name="内容占位符 2"/>
          <p:cNvSpPr>
            <a:spLocks noGrp="1"/>
          </p:cNvSpPr>
          <p:nvPr>
            <p:ph idx="1"/>
          </p:nvPr>
        </p:nvSpPr>
        <p:spPr/>
        <p:txBody>
          <a:bodyPr/>
          <a:p>
            <a:r>
              <a:rPr lang="zh-CN" altLang="en-US" sz="2400"/>
              <a:t>（1）建立虚拟用户及口令库文本文件</a:t>
            </a:r>
            <a:endParaRPr lang="zh-CN" altLang="en-US" sz="2400"/>
          </a:p>
          <a:p>
            <a:pPr lvl="1"/>
            <a:r>
              <a:rPr lang="zh-CN" altLang="en-US" sz="2100"/>
              <a:t># cd $CONF_DIR #进入配置目录：红帽为/etc/vsftpd/，Ubuntu为/etc/</a:t>
            </a:r>
            <a:endParaRPr lang="zh-CN" altLang="en-US" sz="2100"/>
          </a:p>
          <a:p>
            <a:pPr lvl="1"/>
            <a:r>
              <a:rPr lang="zh-CN" altLang="en-US" sz="2100"/>
              <a:t># vi vlogin.txt 	#编辑文本文件，存放虚拟用户名和密码</a:t>
            </a:r>
            <a:endParaRPr lang="zh-CN" altLang="en-US" sz="2100"/>
          </a:p>
          <a:p>
            <a:r>
              <a:rPr lang="zh-CN" altLang="en-US" sz="2400">
                <a:sym typeface="+mn-ea"/>
              </a:rPr>
              <a:t>每个虚拟用户占2行：</a:t>
            </a:r>
            <a:r>
              <a:rPr lang="zh-CN" altLang="en-US" sz="2400"/>
              <a:t>奇数行是虚拟用户名，偶数行是密码，可包含多个用户信息。比如，虚拟用户名为virftp01、密码为virtualftp，此文件内容为：</a:t>
            </a:r>
            <a:endParaRPr lang="zh-CN" altLang="en-US" sz="2400"/>
          </a:p>
          <a:p>
            <a:pPr lvl="1"/>
            <a:r>
              <a:rPr lang="zh-CN" altLang="en-US" sz="2100"/>
              <a:t>virftp01</a:t>
            </a:r>
            <a:endParaRPr lang="zh-CN" altLang="en-US" sz="2100"/>
          </a:p>
          <a:p>
            <a:pPr lvl="1"/>
            <a:r>
              <a:rPr lang="zh-CN" altLang="en-US" sz="2100"/>
              <a:t>virtualftp</a:t>
            </a:r>
            <a:endParaRPr lang="zh-CN" altLang="en-US" sz="21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4．配置支持虚拟用户的服务器</a:t>
            </a:r>
            <a:endParaRPr lang="zh-CN" altLang="en-US"/>
          </a:p>
        </p:txBody>
      </p:sp>
      <p:sp>
        <p:nvSpPr>
          <p:cNvPr id="3" name="内容占位符 2"/>
          <p:cNvSpPr>
            <a:spLocks noGrp="1"/>
          </p:cNvSpPr>
          <p:nvPr>
            <p:ph idx="1"/>
          </p:nvPr>
        </p:nvSpPr>
        <p:spPr/>
        <p:txBody>
          <a:bodyPr/>
          <a:p>
            <a:r>
              <a:rPr lang="zh-CN" altLang="en-US" sz="2400"/>
              <a:t>（2）生成PAM认证使用的数据库文件</a:t>
            </a:r>
            <a:endParaRPr lang="zh-CN" altLang="en-US" sz="2400"/>
          </a:p>
          <a:p>
            <a:r>
              <a:rPr lang="zh-CN" altLang="en-US" sz="2400"/>
              <a:t>此处需要db_load命令的支持，在红帽和Ubuntu中db_load分别归属libdb-utils和db-util软件包。安装方法为：</a:t>
            </a:r>
            <a:endParaRPr lang="zh-CN" altLang="en-US" sz="2400"/>
          </a:p>
          <a:p>
            <a:pPr lvl="1"/>
            <a:r>
              <a:rPr lang="zh-CN" altLang="en-US" sz="2100"/>
              <a:t># yum install libdb-utils 		#红帽</a:t>
            </a:r>
            <a:endParaRPr lang="zh-CN" altLang="en-US" sz="2100"/>
          </a:p>
          <a:p>
            <a:pPr lvl="1"/>
            <a:r>
              <a:rPr lang="zh-CN" altLang="en-US" sz="2100"/>
              <a:t># apt install db-util 	#Ubuntu</a:t>
            </a:r>
            <a:endParaRPr lang="zh-CN" altLang="en-US" sz="2100"/>
          </a:p>
          <a:p>
            <a:r>
              <a:rPr lang="zh-CN" altLang="en-US" sz="2400"/>
              <a:t>生成认证数据库文件，方法如下：</a:t>
            </a:r>
            <a:endParaRPr lang="zh-CN" altLang="en-US" sz="2400"/>
          </a:p>
          <a:p>
            <a:pPr lvl="1"/>
            <a:r>
              <a:rPr lang="zh-CN" altLang="en-US" sz="2100"/>
              <a:t># db_load -T -t hash -f vlogin.txt vlogin.db</a:t>
            </a:r>
            <a:endParaRPr lang="zh-CN" altLang="en-US" sz="2100"/>
          </a:p>
          <a:p>
            <a:r>
              <a:rPr lang="zh-CN" altLang="en-US" sz="2400"/>
              <a:t>（3）修改权限</a:t>
            </a:r>
            <a:endParaRPr lang="zh-CN" altLang="en-US" sz="2400"/>
          </a:p>
          <a:p>
            <a:pPr lvl="1"/>
            <a:r>
              <a:rPr lang="zh-CN" altLang="en-US" sz="2100"/>
              <a:t># chmod 600 vlogin.db</a:t>
            </a:r>
            <a:endParaRPr lang="zh-CN" altLang="en-US" sz="21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4．配置支持虚拟用户的服务器</a:t>
            </a:r>
            <a:endParaRPr lang="zh-CN" altLang="en-US"/>
          </a:p>
        </p:txBody>
      </p:sp>
      <p:sp>
        <p:nvSpPr>
          <p:cNvPr id="3" name="内容占位符 2"/>
          <p:cNvSpPr>
            <a:spLocks noGrp="1"/>
          </p:cNvSpPr>
          <p:nvPr>
            <p:ph idx="1"/>
          </p:nvPr>
        </p:nvSpPr>
        <p:spPr/>
        <p:txBody>
          <a:bodyPr/>
          <a:p>
            <a:r>
              <a:rPr lang="zh-CN" altLang="en-US" sz="2400"/>
              <a:t>（4）编辑虚拟用户所需的PAM配置文件</a:t>
            </a:r>
            <a:endParaRPr lang="zh-CN" altLang="en-US" sz="2400"/>
          </a:p>
          <a:p>
            <a:r>
              <a:rPr lang="zh-CN" altLang="en-US" sz="2400"/>
              <a:t>vsftpd用户认证所有的PAM文件为/etc/pam.d/vsftpd，在编辑前要先备份此文件。</a:t>
            </a:r>
            <a:endParaRPr lang="zh-CN" altLang="en-US" sz="2400"/>
          </a:p>
          <a:p>
            <a:r>
              <a:rPr lang="zh-CN" altLang="en-US" sz="2400"/>
              <a:t>编辑此文件，注释掉其中的所有内容，然后添加如下2行：</a:t>
            </a:r>
            <a:endParaRPr lang="zh-CN" altLang="en-US" sz="2400"/>
          </a:p>
          <a:p>
            <a:pPr lvl="1"/>
            <a:r>
              <a:rPr lang="zh-CN" altLang="en-US" sz="2100"/>
              <a:t>auth required pam_userdb.so db=$CONF_DIR/vlogin</a:t>
            </a:r>
            <a:endParaRPr lang="zh-CN" altLang="en-US" sz="2100"/>
          </a:p>
          <a:p>
            <a:pPr lvl="1"/>
            <a:r>
              <a:rPr lang="zh-CN" altLang="en-US" sz="2100"/>
              <a:t>account required pam_userdb.so db=$CONF_DIR/vlogin</a:t>
            </a:r>
            <a:endParaRPr lang="zh-CN" altLang="en-US" sz="2100"/>
          </a:p>
          <a:p>
            <a:r>
              <a:rPr lang="zh-CN" altLang="en-US" sz="2400"/>
              <a:t>提醒：$CONF_DIR，在红帽为/etc/vsftpd/，在Ubuntu为/etc/。</a:t>
            </a:r>
            <a:endParaRPr lang="zh-CN" alt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4．配置支持虚拟用户的服务器</a:t>
            </a:r>
            <a:endParaRPr lang="zh-CN" altLang="en-US"/>
          </a:p>
        </p:txBody>
      </p:sp>
      <p:sp>
        <p:nvSpPr>
          <p:cNvPr id="3" name="内容占位符 2"/>
          <p:cNvSpPr>
            <a:spLocks noGrp="1"/>
          </p:cNvSpPr>
          <p:nvPr>
            <p:ph idx="1"/>
          </p:nvPr>
        </p:nvSpPr>
        <p:spPr/>
        <p:txBody>
          <a:bodyPr/>
          <a:p>
            <a:r>
              <a:rPr lang="zh-CN" altLang="en-US" sz="2400"/>
              <a:t>（5）建立虚拟用户所使用的系统用户并为其设置权限</a:t>
            </a:r>
            <a:endParaRPr lang="zh-CN" altLang="en-US" sz="2400"/>
          </a:p>
          <a:p>
            <a:pPr lvl="1"/>
            <a:r>
              <a:rPr lang="zh-CN" altLang="en-US" sz="2100"/>
              <a:t># useradd -M -d $anon_root -G ftp -s /usr/sbin/nologin virftp 	#创建宿主用户（只需一个）</a:t>
            </a:r>
            <a:endParaRPr lang="zh-CN" altLang="en-US" sz="2100"/>
          </a:p>
          <a:p>
            <a:pPr lvl="1"/>
            <a:r>
              <a:rPr lang="zh-CN" altLang="en-US" sz="2100"/>
              <a:t># cd $anon_root 	#进入匿名用户工作目录</a:t>
            </a:r>
            <a:endParaRPr lang="zh-CN" altLang="en-US" sz="2100"/>
          </a:p>
          <a:p>
            <a:pPr lvl="1"/>
            <a:r>
              <a:rPr lang="zh-CN" altLang="en-US" sz="2100"/>
              <a:t># mkdir virftp01 	#虚拟用户工作目录</a:t>
            </a:r>
            <a:endParaRPr lang="zh-CN" altLang="en-US" sz="2100"/>
          </a:p>
          <a:p>
            <a:pPr lvl="1"/>
            <a:r>
              <a:rPr lang="zh-CN" altLang="en-US" sz="2100"/>
              <a:t># chown -R ftp:ftp virftp01 #修改vsftpd工作目录的主组</a:t>
            </a:r>
            <a:endParaRPr lang="zh-CN" altLang="en-US" sz="2100"/>
          </a:p>
          <a:p>
            <a:pPr lvl="1"/>
            <a:r>
              <a:rPr lang="zh-CN" altLang="en-US" sz="2100"/>
              <a:t># chmod -R g+w virftp01 #虚拟用户工作目录</a:t>
            </a:r>
            <a:endParaRPr lang="zh-CN" altLang="en-US" sz="2100"/>
          </a:p>
          <a:p>
            <a:pPr lvl="1"/>
            <a:r>
              <a:rPr lang="zh-CN" altLang="en-US" sz="2100"/>
              <a:t># chcon -R -t public_content_rw_t virftp01 #SELinux工作时</a:t>
            </a:r>
            <a:endParaRPr lang="zh-CN" altLang="en-US" sz="2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17.1.1  FTP的相关概念</a:t>
            </a:r>
            <a:endParaRPr lang="zh-CN" altLang="en-US"/>
          </a:p>
        </p:txBody>
      </p:sp>
      <p:sp>
        <p:nvSpPr>
          <p:cNvPr id="3" name="内容占位符 2"/>
          <p:cNvSpPr>
            <a:spLocks noGrp="1"/>
          </p:cNvSpPr>
          <p:nvPr>
            <p:ph idx="1"/>
          </p:nvPr>
        </p:nvSpPr>
        <p:spPr/>
        <p:txBody>
          <a:bodyPr/>
          <a:p>
            <a:r>
              <a:rPr lang="zh-CN" altLang="en-US" sz="2400"/>
              <a:t>FTP要使用两个TCP连接工作，一个是命令连接，用来在FTP客户端和服务器之间传递命令，另一个是数据连接，用来传送数据。因此，FTP需要两个端口，一个端口（21）用于控制连接，给服务器发送命令以及等待服务器响应；另一个是数据传输端口（20），用来建立数据传输通道。</a:t>
            </a:r>
            <a:endParaRPr lang="zh-CN" altLang="en-US" sz="2400"/>
          </a:p>
          <a:p>
            <a:r>
              <a:rPr lang="zh-CN" altLang="en-US" sz="2400"/>
              <a:t>FTP服务的一个重要特点是其实现可以独立于平台，不同的操作系统都有自己的FTP，因而可以实现文件信息在不同的平台间传输。</a:t>
            </a:r>
            <a:endParaRPr lang="zh-CN" altLang="en-US"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4．配置支持虚拟用户的服务器</a:t>
            </a:r>
            <a:endParaRPr lang="zh-CN" altLang="en-US"/>
          </a:p>
        </p:txBody>
      </p:sp>
      <p:sp>
        <p:nvSpPr>
          <p:cNvPr id="3" name="内容占位符 2"/>
          <p:cNvSpPr>
            <a:spLocks noGrp="1"/>
          </p:cNvSpPr>
          <p:nvPr>
            <p:ph idx="1"/>
          </p:nvPr>
        </p:nvSpPr>
        <p:spPr/>
        <p:txBody>
          <a:bodyPr/>
          <a:p>
            <a:r>
              <a:rPr lang="zh-CN" altLang="en-US" sz="2400"/>
              <a:t>（6）修改主配置文件</a:t>
            </a:r>
            <a:endParaRPr lang="zh-CN" altLang="en-US" sz="2400"/>
          </a:p>
          <a:p>
            <a:r>
              <a:rPr lang="zh-CN" altLang="en-US" sz="2400"/>
              <a:t>编辑主配置vsftpd.conf，在其尾部添加如下内容：</a:t>
            </a:r>
            <a:endParaRPr lang="zh-CN" altLang="en-US" sz="2400"/>
          </a:p>
          <a:p>
            <a:pPr lvl="1"/>
            <a:r>
              <a:rPr lang="zh-CN" altLang="en-US" sz="2100"/>
              <a:t>anon_upload_enable=YES #允许匿名用户上传（不能在子配置中）</a:t>
            </a:r>
            <a:endParaRPr lang="zh-CN" altLang="en-US" sz="2100"/>
          </a:p>
          <a:p>
            <a:pPr lvl="1"/>
            <a:r>
              <a:rPr lang="zh-CN" altLang="en-US" sz="2100"/>
              <a:t>guest_enable=YES 	#启用虚拟用户</a:t>
            </a:r>
            <a:endParaRPr lang="zh-CN" altLang="en-US" sz="2100"/>
          </a:p>
          <a:p>
            <a:pPr lvl="1"/>
            <a:r>
              <a:rPr lang="zh-CN" altLang="en-US" sz="2100"/>
              <a:t>guest_username=virftp 	#虚拟用户名virftp，要与(5)的一致</a:t>
            </a:r>
            <a:endParaRPr lang="zh-CN" altLang="en-US" sz="2100"/>
          </a:p>
          <a:p>
            <a:pPr lvl="1"/>
            <a:r>
              <a:rPr lang="zh-CN" altLang="en-US" sz="2100"/>
              <a:t>pam_service_name=vsftpd #pam服务名（若已指定可不再做）</a:t>
            </a:r>
            <a:endParaRPr lang="zh-CN" altLang="en-US" sz="2100"/>
          </a:p>
          <a:p>
            <a:pPr lvl="1"/>
            <a:r>
              <a:rPr lang="zh-CN" altLang="en-US" sz="2100"/>
              <a:t>user_config_dir=$CONF_DIR/virusers_conf #虚拟用户的子配置文件目录</a:t>
            </a:r>
            <a:endParaRPr lang="zh-CN" altLang="en-US" sz="21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4．配置支持虚拟用户的服务器</a:t>
            </a:r>
            <a:endParaRPr lang="zh-CN" altLang="en-US"/>
          </a:p>
        </p:txBody>
      </p:sp>
      <p:sp>
        <p:nvSpPr>
          <p:cNvPr id="3" name="内容占位符 2"/>
          <p:cNvSpPr>
            <a:spLocks noGrp="1"/>
          </p:cNvSpPr>
          <p:nvPr>
            <p:ph idx="1"/>
          </p:nvPr>
        </p:nvSpPr>
        <p:spPr>
          <a:xfrm>
            <a:off x="193675" y="1383665"/>
            <a:ext cx="8761095" cy="3294380"/>
          </a:xfrm>
        </p:spPr>
        <p:txBody>
          <a:bodyPr/>
          <a:p>
            <a:r>
              <a:rPr lang="zh-CN" altLang="en-US" sz="2400"/>
              <a:t>（7）创建子配置目录并生成虚拟用户使用的子配置文件</a:t>
            </a:r>
            <a:endParaRPr lang="zh-CN" altLang="en-US" sz="2400"/>
          </a:p>
          <a:p>
            <a:pPr lvl="1"/>
            <a:r>
              <a:rPr lang="zh-CN" altLang="en-US" sz="2100"/>
              <a:t># mkdir $CONF_DIR/virusers_conf; cd $CONF_DIR/virusers_conf</a:t>
            </a:r>
            <a:endParaRPr lang="zh-CN" altLang="en-US" sz="2100"/>
          </a:p>
          <a:p>
            <a:r>
              <a:rPr lang="zh-CN" altLang="en-US" sz="2400"/>
              <a:t># 编辑文件virftp01，在其中输入以下内容</a:t>
            </a:r>
            <a:endParaRPr lang="zh-CN" altLang="en-US" sz="2400"/>
          </a:p>
          <a:p>
            <a:pPr lvl="1"/>
            <a:r>
              <a:rPr lang="zh-CN" altLang="en-US" sz="2100"/>
              <a:t>allow_writeable_chroot=YES #允许chroot用户写（不能在主配置中）</a:t>
            </a:r>
            <a:endParaRPr lang="zh-CN" altLang="en-US" sz="2100"/>
          </a:p>
          <a:p>
            <a:pPr lvl="1"/>
            <a:r>
              <a:rPr lang="zh-CN" altLang="en-US" sz="2100"/>
              <a:t>anon_world_readable_only=NO 	#可以浏览目录和下载文件</a:t>
            </a:r>
            <a:endParaRPr lang="zh-CN" altLang="en-US" sz="2100"/>
          </a:p>
          <a:p>
            <a:pPr lvl="1"/>
            <a:r>
              <a:rPr lang="zh-CN" altLang="en-US" sz="2100"/>
              <a:t>anon_other_write_enable=YES 	#有文件改名和删除文件的权限</a:t>
            </a:r>
            <a:endParaRPr lang="zh-CN" altLang="en-US" sz="2100"/>
          </a:p>
          <a:p>
            <a:pPr lvl="1"/>
            <a:r>
              <a:rPr lang="zh-CN" altLang="en-US" sz="2100"/>
              <a:t>anon_mkdir_write_enable=YES 	#有目录的创建和删除权限</a:t>
            </a:r>
            <a:endParaRPr lang="zh-CN" altLang="en-US" sz="2100"/>
          </a:p>
          <a:p>
            <a:pPr lvl="1"/>
            <a:r>
              <a:rPr lang="zh-CN" altLang="en-US" sz="2100"/>
              <a:t>local_root=$anon_root/virftp01 	#设置虚拟用户工作目录</a:t>
            </a:r>
            <a:endParaRPr lang="zh-CN" altLang="en-US" sz="21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4．配置支持虚拟用户的服务器</a:t>
            </a:r>
            <a:endParaRPr lang="zh-CN" altLang="en-US"/>
          </a:p>
        </p:txBody>
      </p:sp>
      <p:sp>
        <p:nvSpPr>
          <p:cNvPr id="3" name="内容占位符 2"/>
          <p:cNvSpPr>
            <a:spLocks noGrp="1"/>
          </p:cNvSpPr>
          <p:nvPr>
            <p:ph idx="1"/>
          </p:nvPr>
        </p:nvSpPr>
        <p:spPr/>
        <p:txBody>
          <a:bodyPr/>
          <a:p>
            <a:r>
              <a:rPr lang="zh-CN" altLang="en-US" sz="2400"/>
              <a:t>（8）重启vsftpd服务</a:t>
            </a:r>
            <a:endParaRPr lang="zh-CN" altLang="en-US" sz="2400"/>
          </a:p>
          <a:p>
            <a:pPr lvl="1"/>
            <a:r>
              <a:rPr lang="zh-CN" altLang="en-US" sz="2100"/>
              <a:t># systemctl restart vsftpd</a:t>
            </a:r>
            <a:endParaRPr lang="zh-CN" altLang="en-US" sz="2100"/>
          </a:p>
          <a:p>
            <a:r>
              <a:rPr lang="zh-CN" altLang="en-US" sz="2400"/>
              <a:t>本例就配置了一个可创建和删除目录、上传和下载文件的权力很大的虚拟用户virftp01。</a:t>
            </a:r>
            <a:endParaRPr lang="zh-CN" altLang="en-U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4．配置支持虚拟用户的服务器</a:t>
            </a:r>
            <a:endParaRPr lang="zh-CN" altLang="en-US"/>
          </a:p>
        </p:txBody>
      </p:sp>
      <p:sp>
        <p:nvSpPr>
          <p:cNvPr id="3" name="内容占位符 2"/>
          <p:cNvSpPr>
            <a:spLocks noGrp="1"/>
          </p:cNvSpPr>
          <p:nvPr>
            <p:ph idx="1"/>
          </p:nvPr>
        </p:nvSpPr>
        <p:spPr/>
        <p:txBody>
          <a:bodyPr/>
          <a:p>
            <a:r>
              <a:rPr lang="zh-CN" altLang="en-US" sz="2400"/>
              <a:t>说明：</a:t>
            </a:r>
            <a:endParaRPr lang="zh-CN" altLang="en-US" sz="2400"/>
          </a:p>
          <a:p>
            <a:r>
              <a:rPr lang="zh-CN" altLang="en-US" sz="2400"/>
              <a:t>可以配置多个虚拟用户，每个虚拟用户可以在CONF_DIR/virusers_conf目录中有自己子配置文件以配置自己的权限或属性；</a:t>
            </a:r>
            <a:endParaRPr lang="zh-CN" altLang="en-US" sz="2400"/>
          </a:p>
          <a:p>
            <a:r>
              <a:rPr lang="zh-CN" altLang="en-US" sz="2400"/>
              <a:t>每个虚拟用户在$anon_root/下有自己的工作目录。</a:t>
            </a:r>
            <a:endParaRPr lang="zh-CN" altLang="en-US" sz="2400"/>
          </a:p>
          <a:p>
            <a:r>
              <a:rPr lang="zh-CN" altLang="en-US" sz="2400"/>
              <a:t>虚拟用户的密码被以文本方式保存在vlogin.txt文件中，很容易被泄露，在生成数据库后应立即删除vlogin.txt。</a:t>
            </a:r>
            <a:endParaRPr lang="zh-CN" alt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sym typeface="+mn-ea"/>
              </a:rPr>
              <a:t>5．配置虚拟与本地用户能同时登陆的服务器</a:t>
            </a:r>
            <a:endParaRPr lang="zh-CN" altLang="en-US" sz="3200">
              <a:sym typeface="+mn-ea"/>
            </a:endParaRPr>
          </a:p>
        </p:txBody>
      </p:sp>
      <p:sp>
        <p:nvSpPr>
          <p:cNvPr id="3" name="内容占位符 2"/>
          <p:cNvSpPr>
            <a:spLocks noGrp="1"/>
          </p:cNvSpPr>
          <p:nvPr>
            <p:ph idx="1"/>
          </p:nvPr>
        </p:nvSpPr>
        <p:spPr/>
        <p:txBody>
          <a:bodyPr/>
          <a:p>
            <a:r>
              <a:rPr lang="zh-CN" altLang="en-US" sz="2400"/>
              <a:t>当启用虚拟用户后，本地用户也被归类为虚拟用户，不能再作为本地用户登录了。但是“4”中所配置的服务器，本地用户不能登录。为此，需要在“4”的基础上，进行修改。</a:t>
            </a:r>
            <a:endParaRPr lang="zh-CN" altLang="en-US" sz="2400"/>
          </a:p>
          <a:p>
            <a:r>
              <a:rPr lang="zh-CN" altLang="en-US" sz="2400"/>
              <a:t>经此修改之后，虚拟用户与本地用户可同时登陆了，但本地用户登录成功后，也只能像虚拟用户一样被限制在$anon_root目录，不能外出，也不能外看。因此，为了安全起见，可将虚拟用户目录的权限设置小一些。</a:t>
            </a:r>
            <a:endParaRPr lang="zh-CN" altLang="en-US" sz="2400"/>
          </a:p>
          <a:p>
            <a:endParaRPr lang="zh-CN" alt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sym typeface="+mn-ea"/>
              </a:rPr>
              <a:t>5．配置虚拟与本地用户能同时登陆的服务器</a:t>
            </a:r>
            <a:endParaRPr lang="zh-CN" altLang="en-US" sz="3200">
              <a:sym typeface="+mn-ea"/>
            </a:endParaRPr>
          </a:p>
        </p:txBody>
      </p:sp>
      <p:sp>
        <p:nvSpPr>
          <p:cNvPr id="3" name="内容占位符 2"/>
          <p:cNvSpPr>
            <a:spLocks noGrp="1"/>
          </p:cNvSpPr>
          <p:nvPr>
            <p:ph idx="1"/>
          </p:nvPr>
        </p:nvSpPr>
        <p:spPr/>
        <p:txBody>
          <a:bodyPr/>
          <a:p>
            <a:r>
              <a:rPr lang="zh-CN" altLang="en-US" sz="2400"/>
              <a:t>（1）从备份中恢复/etc/pam.d/vsftpd，或去除以前添加的注释符。</a:t>
            </a:r>
            <a:endParaRPr lang="zh-CN" altLang="en-US" sz="2400"/>
          </a:p>
          <a:p>
            <a:r>
              <a:rPr lang="zh-CN" altLang="en-US" sz="2400"/>
              <a:t>（2）将以下内容</a:t>
            </a:r>
            <a:endParaRPr lang="zh-CN" altLang="en-US" sz="2400"/>
          </a:p>
          <a:p>
            <a:pPr lvl="1"/>
            <a:r>
              <a:rPr lang="zh-CN" altLang="en-US" sz="2100"/>
              <a:t>auth required pam_userdb.so db=$CONF_DIR/vlogin</a:t>
            </a:r>
            <a:endParaRPr lang="zh-CN" altLang="en-US" sz="2100"/>
          </a:p>
          <a:p>
            <a:pPr lvl="1"/>
            <a:r>
              <a:rPr lang="zh-CN" altLang="en-US" sz="2100"/>
              <a:t>account required pam_userdb.so db=$CONF_DIR/vlogin</a:t>
            </a:r>
            <a:endParaRPr lang="zh-CN" altLang="en-US" sz="2100"/>
          </a:p>
          <a:p>
            <a:r>
              <a:rPr lang="zh-CN" altLang="en-US" sz="2400"/>
              <a:t>中的required修改为sufficient</a:t>
            </a:r>
            <a:endParaRPr lang="zh-CN" altLang="en-US" sz="2400"/>
          </a:p>
          <a:p>
            <a:pPr lvl="1"/>
            <a:r>
              <a:rPr lang="zh-CN" altLang="en-US" sz="2100"/>
              <a:t>auth  sufficient  pam_userdb.so db=$CONF_DIR/vlogin</a:t>
            </a:r>
            <a:endParaRPr lang="zh-CN" altLang="en-US" sz="2100"/>
          </a:p>
          <a:p>
            <a:pPr lvl="1"/>
            <a:r>
              <a:rPr lang="zh-CN" altLang="en-US" sz="2100"/>
              <a:t>account  sufficient  pam_userdb.so db=$CONF_DIR/vlogin</a:t>
            </a:r>
            <a:endParaRPr lang="zh-CN" altLang="en-US" sz="2100"/>
          </a:p>
          <a:p>
            <a:r>
              <a:rPr lang="zh-CN" altLang="en-US" sz="2400"/>
              <a:t>然后，将这两行插入到/etc/pam.d/vsftpd的第1行之后。</a:t>
            </a:r>
            <a:endParaRPr lang="zh-CN" altLang="en-US"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6．配置高安全级别的FTP服务器</a:t>
            </a:r>
            <a:endParaRPr lang="zh-CN" altLang="en-US"/>
          </a:p>
        </p:txBody>
      </p:sp>
      <p:sp>
        <p:nvSpPr>
          <p:cNvPr id="3" name="内容占位符 2"/>
          <p:cNvSpPr>
            <a:spLocks noGrp="1"/>
          </p:cNvSpPr>
          <p:nvPr>
            <p:ph idx="1"/>
          </p:nvPr>
        </p:nvSpPr>
        <p:spPr/>
        <p:txBody>
          <a:bodyPr/>
          <a:p>
            <a:r>
              <a:rPr lang="zh-CN" altLang="en-US" sz="2400"/>
              <a:t>以上1-5是服务器创建的示例。若要让以上服务器更安全，可以选择以下配置项的一些用于服务器安全或性能的。</a:t>
            </a:r>
            <a:endParaRPr lang="zh-CN" altLang="en-US" sz="2400"/>
          </a:p>
          <a:p>
            <a:r>
              <a:rPr lang="zh-CN" altLang="en-US" sz="2400"/>
              <a:t>本部分配置的 不是一个服务器类型，而是让</a:t>
            </a:r>
            <a:r>
              <a:rPr lang="en-US" altLang="zh-CN" sz="2400"/>
              <a:t>1-5</a:t>
            </a:r>
            <a:r>
              <a:rPr lang="zh-CN" altLang="en-US" sz="2400"/>
              <a:t>中配置的服务器类更安全些。</a:t>
            </a:r>
            <a:endParaRPr lang="zh-CN" alt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6．配置高安全级别的FTP服务器</a:t>
            </a:r>
            <a:endParaRPr lang="zh-CN" altLang="en-US"/>
          </a:p>
        </p:txBody>
      </p:sp>
      <p:sp>
        <p:nvSpPr>
          <p:cNvPr id="3" name="内容占位符 2"/>
          <p:cNvSpPr>
            <a:spLocks noGrp="1"/>
          </p:cNvSpPr>
          <p:nvPr>
            <p:ph idx="1"/>
          </p:nvPr>
        </p:nvSpPr>
        <p:spPr/>
        <p:txBody>
          <a:bodyPr/>
          <a:p>
            <a:r>
              <a:rPr lang="zh-CN" altLang="en-US" sz="2400"/>
              <a:t>（1）只允许匿名访问，不允许本地用户访问</a:t>
            </a:r>
            <a:endParaRPr lang="zh-CN" altLang="en-US" sz="2400"/>
          </a:p>
          <a:p>
            <a:pPr lvl="1"/>
            <a:r>
              <a:rPr lang="zh-CN" altLang="en-US" sz="2100"/>
              <a:t>anonymous_enable=YES	#激活匿名用户</a:t>
            </a:r>
            <a:endParaRPr lang="zh-CN" altLang="en-US" sz="2100"/>
          </a:p>
          <a:p>
            <a:pPr lvl="1"/>
            <a:r>
              <a:rPr lang="zh-CN" altLang="en-US" sz="2100"/>
              <a:t>local_enable=NO		#禁止本地用户登录</a:t>
            </a:r>
            <a:endParaRPr lang="zh-CN" altLang="en-US" sz="2100"/>
          </a:p>
          <a:p>
            <a:r>
              <a:rPr lang="zh-CN" altLang="en-US" sz="2400"/>
              <a:t>（2）使用ftp_banner取代vsftpd默认的欢迎词，免得泄露FTP服务器相关信息</a:t>
            </a:r>
            <a:endParaRPr lang="zh-CN" altLang="en-US" sz="2400"/>
          </a:p>
          <a:p>
            <a:pPr lvl="1"/>
            <a:r>
              <a:rPr lang="zh-CN" altLang="en-US" sz="2100"/>
              <a:t>ftpd_banner=welcome to my FTP server</a:t>
            </a:r>
            <a:endParaRPr lang="zh-CN" altLang="en-US" sz="2100"/>
          </a:p>
          <a:p>
            <a:r>
              <a:rPr lang="zh-CN" altLang="en-US" sz="2400"/>
              <a:t>（3）只让匿名用户浏览可阅读的文件，不可以下载全部</a:t>
            </a:r>
            <a:endParaRPr lang="zh-CN" altLang="en-US" sz="2400"/>
          </a:p>
          <a:p>
            <a:pPr lvl="1"/>
            <a:r>
              <a:rPr lang="zh-CN" altLang="en-US" sz="2100"/>
              <a:t>anon_world_readable_only=YES</a:t>
            </a:r>
            <a:endParaRPr lang="zh-CN" altLang="en-US" sz="21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6．配置高安全级别的FTP服务器</a:t>
            </a:r>
            <a:endParaRPr lang="zh-CN" altLang="en-US"/>
          </a:p>
        </p:txBody>
      </p:sp>
      <p:sp>
        <p:nvSpPr>
          <p:cNvPr id="3" name="内容占位符 2"/>
          <p:cNvSpPr>
            <a:spLocks noGrp="1"/>
          </p:cNvSpPr>
          <p:nvPr>
            <p:ph idx="1"/>
          </p:nvPr>
        </p:nvSpPr>
        <p:spPr/>
        <p:txBody>
          <a:bodyPr/>
          <a:p>
            <a:r>
              <a:rPr lang="zh-CN" altLang="en-US" sz="2400"/>
              <a:t>（4）隐藏文件的主、组信息，使匿名用户看到文件的主和组全为ftp</a:t>
            </a:r>
            <a:endParaRPr lang="zh-CN" altLang="en-US" sz="2400"/>
          </a:p>
          <a:p>
            <a:pPr lvl="1"/>
            <a:r>
              <a:rPr lang="zh-CN" altLang="en-US" sz="2100"/>
              <a:t>hide_ids=YES</a:t>
            </a:r>
            <a:endParaRPr lang="zh-CN" altLang="en-US" sz="2100"/>
          </a:p>
          <a:p>
            <a:r>
              <a:rPr lang="zh-CN" altLang="en-US" sz="2400"/>
              <a:t>（5）取消写权限</a:t>
            </a:r>
            <a:endParaRPr lang="zh-CN" altLang="en-US" sz="2400"/>
          </a:p>
          <a:p>
            <a:pPr lvl="1"/>
            <a:r>
              <a:rPr lang="zh-CN" altLang="en-US" sz="2100"/>
              <a:t>write_enable=NO</a:t>
            </a:r>
            <a:endParaRPr lang="zh-CN" altLang="en-US" sz="2100"/>
          </a:p>
          <a:p>
            <a:pPr lvl="1"/>
            <a:r>
              <a:rPr lang="zh-CN" altLang="en-US" sz="2100"/>
              <a:t>anon_upload_enable=NO</a:t>
            </a:r>
            <a:endParaRPr lang="zh-CN" altLang="en-US" sz="2100"/>
          </a:p>
          <a:p>
            <a:pPr lvl="1"/>
            <a:r>
              <a:rPr lang="zh-CN" altLang="en-US" sz="2100"/>
              <a:t>anon_mkdir_write_enable=NO</a:t>
            </a:r>
            <a:endParaRPr lang="zh-CN" altLang="en-US" sz="2100"/>
          </a:p>
          <a:p>
            <a:pPr lvl="1"/>
            <a:r>
              <a:rPr lang="zh-CN" altLang="en-US" sz="2100"/>
              <a:t>anon_other_write_enable=NO</a:t>
            </a:r>
            <a:endParaRPr lang="zh-CN" altLang="en-US" sz="21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6．配置高安全级别的FTP服务器</a:t>
            </a:r>
            <a:endParaRPr lang="zh-CN" altLang="en-US"/>
          </a:p>
        </p:txBody>
      </p:sp>
      <p:sp>
        <p:nvSpPr>
          <p:cNvPr id="3" name="内容占位符 2"/>
          <p:cNvSpPr>
            <a:spLocks noGrp="1"/>
          </p:cNvSpPr>
          <p:nvPr>
            <p:ph idx="1"/>
          </p:nvPr>
        </p:nvSpPr>
        <p:spPr/>
        <p:txBody>
          <a:bodyPr/>
          <a:p>
            <a:r>
              <a:rPr lang="zh-CN" altLang="en-US" sz="2400"/>
              <a:t>（6）使用独立运行模式，并指定监听的IP地址或端口号</a:t>
            </a:r>
            <a:endParaRPr lang="zh-CN" altLang="en-US" sz="2400"/>
          </a:p>
          <a:p>
            <a:r>
              <a:rPr lang="zh-CN" altLang="en-US" sz="2400"/>
              <a:t>#listen=YES 			#独立运行模式</a:t>
            </a:r>
            <a:endParaRPr lang="zh-CN" altLang="en-US" sz="2400"/>
          </a:p>
          <a:p>
            <a:r>
              <a:rPr lang="zh-CN" altLang="en-US" sz="2400"/>
              <a:t>#listen_address=ip address 	#指定IP地址。若本行不存在或被注释则采用默认</a:t>
            </a:r>
            <a:endParaRPr lang="zh-CN" altLang="en-US" sz="2400"/>
          </a:p>
          <a:p>
            <a:r>
              <a:rPr lang="zh-CN" altLang="en-US" sz="2400"/>
              <a:t>#listen_port=PORT 		#指定端口号。若本行不存在或被注释则采用默认21</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2．FTP的数据传输模式</a:t>
            </a:r>
            <a:endParaRPr lang="zh-CN" altLang="en-US"/>
          </a:p>
        </p:txBody>
      </p:sp>
      <p:sp>
        <p:nvSpPr>
          <p:cNvPr id="3" name="内容占位符 2"/>
          <p:cNvSpPr>
            <a:spLocks noGrp="1"/>
          </p:cNvSpPr>
          <p:nvPr>
            <p:ph idx="1"/>
          </p:nvPr>
        </p:nvSpPr>
        <p:spPr/>
        <p:txBody>
          <a:bodyPr/>
          <a:p>
            <a:r>
              <a:rPr lang="zh-CN" altLang="en-US" sz="2400"/>
              <a:t>（1）主动模式：主动模式也称PORT模式。在主动模式下，FTP的数据连接和控制连接的方向是相反的，也就是说，是服务器向客户端发起一个用于数据传输的连接。客户端的连接端口是由服务器和客户端通过协商确定的。</a:t>
            </a:r>
            <a:endParaRPr lang="zh-CN" altLang="en-US" sz="2400"/>
          </a:p>
          <a:p>
            <a:r>
              <a:rPr lang="zh-CN" altLang="en-US" sz="2400"/>
              <a:t>（2）被动模式：在被动模式下，FTP的数据连接和控制连接的方向是一致的，也就是说，是客户端向服务器发起一个用于数据传输的连接。客户端的连接端口是发起这个数据连接请求时使用的端口号。</a:t>
            </a:r>
            <a:endParaRPr lang="zh-CN" altLang="en-US"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6．配置高安全级别的FTP服务器</a:t>
            </a:r>
            <a:endParaRPr lang="zh-CN" altLang="en-US"/>
          </a:p>
        </p:txBody>
      </p:sp>
      <p:sp>
        <p:nvSpPr>
          <p:cNvPr id="3" name="内容占位符 2"/>
          <p:cNvSpPr>
            <a:spLocks noGrp="1"/>
          </p:cNvSpPr>
          <p:nvPr>
            <p:ph idx="1"/>
          </p:nvPr>
        </p:nvSpPr>
        <p:spPr/>
        <p:txBody>
          <a:bodyPr/>
          <a:p>
            <a:r>
              <a:rPr lang="zh-CN" altLang="en-US" sz="2400"/>
              <a:t>（7）对连接进行控制，限制超时</a:t>
            </a:r>
            <a:endParaRPr lang="zh-CN" altLang="en-US" sz="2400"/>
          </a:p>
          <a:p>
            <a:pPr lvl="1"/>
            <a:r>
              <a:rPr lang="zh-CN" altLang="en-US" sz="2100"/>
              <a:t>connect_from_port_20=YES</a:t>
            </a:r>
            <a:endParaRPr lang="zh-CN" altLang="en-US" sz="2100"/>
          </a:p>
          <a:p>
            <a:pPr lvl="1"/>
            <a:r>
              <a:rPr lang="zh-CN" altLang="en-US" sz="2100"/>
              <a:t>accept_timeout=60</a:t>
            </a:r>
            <a:endParaRPr lang="zh-CN" altLang="en-US" sz="2100"/>
          </a:p>
          <a:p>
            <a:pPr lvl="1"/>
            <a:r>
              <a:rPr lang="zh-CN" altLang="en-US" sz="2100"/>
              <a:t>connect_timeout=120</a:t>
            </a:r>
            <a:endParaRPr lang="zh-CN" altLang="en-US" sz="2100"/>
          </a:p>
          <a:p>
            <a:pPr lvl="1"/>
            <a:r>
              <a:rPr lang="zh-CN" altLang="en-US" sz="2100"/>
              <a:t>data_connection_timeout=120</a:t>
            </a:r>
            <a:endParaRPr lang="zh-CN" altLang="en-US" sz="21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6．配置高安全级别的FTP服务器</a:t>
            </a:r>
            <a:endParaRPr lang="zh-CN" altLang="en-US"/>
          </a:p>
        </p:txBody>
      </p:sp>
      <p:sp>
        <p:nvSpPr>
          <p:cNvPr id="3" name="内容占位符 2"/>
          <p:cNvSpPr>
            <a:spLocks noGrp="1"/>
          </p:cNvSpPr>
          <p:nvPr>
            <p:ph idx="1"/>
          </p:nvPr>
        </p:nvSpPr>
        <p:spPr/>
        <p:txBody>
          <a:bodyPr/>
          <a:p>
            <a:r>
              <a:rPr lang="zh-CN" altLang="en-US" sz="2400"/>
              <a:t>（8）控制并发数，限定每个IP地址的并发数</a:t>
            </a:r>
            <a:endParaRPr lang="zh-CN" altLang="en-US" sz="2400"/>
          </a:p>
          <a:p>
            <a:pPr lvl="1"/>
            <a:r>
              <a:rPr lang="zh-CN" altLang="en-US" sz="2100"/>
              <a:t>max_clients=numerical_value</a:t>
            </a:r>
            <a:endParaRPr lang="zh-CN" altLang="en-US" sz="2100"/>
          </a:p>
          <a:p>
            <a:pPr lvl="1"/>
            <a:r>
              <a:rPr lang="zh-CN" altLang="en-US" sz="2100"/>
              <a:t>max_per_ip=numerical_value</a:t>
            </a:r>
            <a:endParaRPr lang="zh-CN" altLang="en-US" sz="2100"/>
          </a:p>
          <a:p>
            <a:r>
              <a:rPr lang="zh-CN" altLang="en-US" sz="2400"/>
              <a:t>（9）限定下载速度，具体限多少，可以根据需要确定</a:t>
            </a:r>
            <a:endParaRPr lang="zh-CN" altLang="en-US" sz="2400"/>
          </a:p>
          <a:p>
            <a:pPr lvl="1"/>
            <a:r>
              <a:rPr lang="zh-CN" altLang="en-US" sz="2100"/>
              <a:t>anon_max_rate=80000</a:t>
            </a:r>
            <a:endParaRPr lang="zh-CN" altLang="en-US" sz="21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17.3  FTP服务器的使用</a:t>
            </a:r>
            <a:endParaRPr lang="zh-CN" altLang="en-US">
              <a:sym typeface="+mn-ea"/>
            </a:endParaRPr>
          </a:p>
        </p:txBody>
      </p:sp>
      <p:sp>
        <p:nvSpPr>
          <p:cNvPr id="3" name="内容占位符 2"/>
          <p:cNvSpPr>
            <a:spLocks noGrp="1"/>
          </p:cNvSpPr>
          <p:nvPr>
            <p:ph idx="1"/>
          </p:nvPr>
        </p:nvSpPr>
        <p:spPr/>
        <p:txBody>
          <a:bodyPr/>
          <a:p>
            <a:r>
              <a:rPr lang="zh-CN" altLang="en-US" sz="2400"/>
              <a:t>FTP客户端有字符界面和图形界面两种，常见的ftp客户端有ftp，lftp、gftp、sftp和ncftp等，甚至还有第三方软件。为了方便起见，图形界面介绍浏览器，字符界面介绍最常见的ftp。当然，介绍ftp的另外一层意思是突出脚本化能力培养，还有，就是它遍布所有系统，也包括Windows。</a:t>
            </a:r>
            <a:endParaRPr lang="zh-CN" altLang="en-US"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17.3.1  用浏览器访问</a:t>
            </a:r>
            <a:endParaRPr lang="zh-CN" altLang="en-US"/>
          </a:p>
        </p:txBody>
      </p:sp>
      <p:sp>
        <p:nvSpPr>
          <p:cNvPr id="3" name="内容占位符 2"/>
          <p:cNvSpPr>
            <a:spLocks noGrp="1"/>
          </p:cNvSpPr>
          <p:nvPr>
            <p:ph idx="1"/>
          </p:nvPr>
        </p:nvSpPr>
        <p:spPr>
          <a:xfrm>
            <a:off x="563245" y="1383665"/>
            <a:ext cx="8391525" cy="3294380"/>
          </a:xfrm>
        </p:spPr>
        <p:txBody>
          <a:bodyPr/>
          <a:p>
            <a:r>
              <a:rPr lang="zh-CN" altLang="en-US" sz="2000"/>
              <a:t>（1）匿名登录方式</a:t>
            </a:r>
            <a:endParaRPr lang="zh-CN" altLang="en-US" sz="2000"/>
          </a:p>
          <a:p>
            <a:r>
              <a:rPr lang="zh-CN" altLang="en-US" sz="2000"/>
              <a:t>在浏览器地址栏中输入FTP服务器IP或主机名。</a:t>
            </a:r>
            <a:endParaRPr lang="zh-CN" altLang="en-US" sz="2000"/>
          </a:p>
          <a:p>
            <a:pPr lvl="1"/>
            <a:r>
              <a:rPr lang="zh-CN" altLang="en-US" sz="1750"/>
              <a:t>ftp://192.168.137.8	#服务器IP地址据实际情况而定</a:t>
            </a:r>
            <a:endParaRPr lang="zh-CN" altLang="en-US" sz="1750"/>
          </a:p>
          <a:p>
            <a:pPr lvl="1"/>
            <a:r>
              <a:rPr lang="zh-CN" altLang="en-US" sz="1750"/>
              <a:t>ftp://ftp_svr		#服务器名据实际情况而定</a:t>
            </a:r>
            <a:endParaRPr lang="zh-CN" altLang="en-US" sz="1750"/>
          </a:p>
          <a:p>
            <a:r>
              <a:rPr lang="zh-CN" altLang="en-US" sz="2000"/>
              <a:t>（2）用户登录方式</a:t>
            </a:r>
            <a:endParaRPr lang="zh-CN" altLang="en-US" sz="2000"/>
          </a:p>
          <a:p>
            <a:r>
              <a:rPr lang="zh-CN" altLang="en-US" sz="2000"/>
              <a:t>在浏览器地址栏中输入FTP服务器IP或主机名和用户名</a:t>
            </a:r>
            <a:endParaRPr lang="zh-CN" altLang="en-US" sz="2000"/>
          </a:p>
          <a:p>
            <a:pPr lvl="1"/>
            <a:r>
              <a:rPr lang="zh-CN" altLang="en-US" sz="1750"/>
              <a:t>ftp://root@192.168.137.8	#以root用户为例</a:t>
            </a:r>
            <a:endParaRPr lang="zh-CN" altLang="en-US" sz="1750"/>
          </a:p>
          <a:p>
            <a:pPr lvl="1"/>
            <a:r>
              <a:rPr lang="zh-CN" altLang="en-US" sz="1750"/>
              <a:t>ftp://test@ftp_svr		#以test用户为例</a:t>
            </a:r>
            <a:endParaRPr lang="zh-CN" altLang="en-US" sz="1750"/>
          </a:p>
          <a:p>
            <a:r>
              <a:rPr lang="zh-CN" altLang="en-US" sz="2000"/>
              <a:t>（3）Windows系统</a:t>
            </a:r>
            <a:endParaRPr lang="zh-CN" altLang="en-US" sz="2000"/>
          </a:p>
          <a:p>
            <a:pPr lvl="1"/>
            <a:r>
              <a:rPr lang="zh-CN" altLang="en-US" sz="1750"/>
              <a:t>在资源管理器地址栏输入FTP服务器</a:t>
            </a:r>
            <a:r>
              <a:rPr lang="en-US" altLang="zh-CN" sz="1750"/>
              <a:t>IP</a:t>
            </a:r>
            <a:r>
              <a:rPr lang="zh-CN" altLang="en-US" sz="1750"/>
              <a:t>或主机名地址</a:t>
            </a:r>
            <a:endParaRPr lang="zh-CN" altLang="en-US" sz="175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17.3.2  使用客户端命令ftp	</a:t>
            </a:r>
            <a:endParaRPr lang="zh-CN" altLang="en-US"/>
          </a:p>
        </p:txBody>
      </p:sp>
      <p:sp>
        <p:nvSpPr>
          <p:cNvPr id="3" name="内容占位符 2"/>
          <p:cNvSpPr>
            <a:spLocks noGrp="1"/>
          </p:cNvSpPr>
          <p:nvPr>
            <p:ph idx="1"/>
          </p:nvPr>
        </p:nvSpPr>
        <p:spPr/>
        <p:txBody>
          <a:bodyPr/>
          <a:p>
            <a:r>
              <a:rPr lang="zh-CN" altLang="en-US" sz="2400"/>
              <a:t>1．ftp命令</a:t>
            </a:r>
            <a:endParaRPr lang="zh-CN" altLang="en-US" sz="2400"/>
          </a:p>
          <a:p>
            <a:r>
              <a:rPr lang="zh-CN" altLang="en-US" sz="2400"/>
              <a:t>使用ftp命令访问FTP服务器也有两种方式：匿名登录和指定用户登录。ftp命令的通常用法为：</a:t>
            </a:r>
            <a:endParaRPr lang="zh-CN" altLang="en-US" sz="2400"/>
          </a:p>
          <a:p>
            <a:pPr lvl="1"/>
            <a:r>
              <a:rPr lang="zh-CN" altLang="en-US" sz="2100"/>
              <a:t>ftp [options] ftp_svr 	# ftp_svr为主机名或IP</a:t>
            </a:r>
            <a:endParaRPr lang="zh-CN" altLang="en-US" sz="2100"/>
          </a:p>
          <a:p>
            <a:r>
              <a:rPr lang="zh-CN" altLang="en-US" sz="2400"/>
              <a:t>ftp的常用参数如表17-3所示</a:t>
            </a:r>
            <a:endParaRPr lang="zh-CN" altLang="en-US" sz="2400"/>
          </a:p>
        </p:txBody>
      </p:sp>
      <p:graphicFrame>
        <p:nvGraphicFramePr>
          <p:cNvPr id="5" name="表格 4"/>
          <p:cNvGraphicFramePr/>
          <p:nvPr>
            <p:custDataLst>
              <p:tags r:id="rId1"/>
            </p:custDataLst>
          </p:nvPr>
        </p:nvGraphicFramePr>
        <p:xfrm>
          <a:off x="686435" y="3528695"/>
          <a:ext cx="7899400" cy="1149350"/>
        </p:xfrm>
        <a:graphic>
          <a:graphicData uri="http://schemas.openxmlformats.org/drawingml/2006/table">
            <a:tbl>
              <a:tblPr firstRow="1" bandRow="1">
                <a:tableStyleId>{5940675A-B579-460E-94D1-54222C63F5DA}</a:tableStyleId>
              </a:tblPr>
              <a:tblGrid>
                <a:gridCol w="825500"/>
                <a:gridCol w="3157855"/>
                <a:gridCol w="523240"/>
                <a:gridCol w="3392805"/>
              </a:tblGrid>
              <a:tr h="574675">
                <a:tc>
                  <a:txBody>
                    <a:bodyPr/>
                    <a:p>
                      <a:pPr indent="0" algn="ctr">
                        <a:buNone/>
                      </a:pPr>
                      <a:r>
                        <a:rPr lang="en-US" sz="1800" b="0">
                          <a:latin typeface="Times New Roman" panose="02020603050405020304" pitchFamily="18" charset="0"/>
                          <a:cs typeface="Times New Roman" panose="02020603050405020304" pitchFamily="18" charset="0"/>
                        </a:rPr>
                        <a:t>ftp_srv</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FTP</a:t>
                      </a:r>
                      <a:r>
                        <a:rPr lang="en-US" sz="1800" b="0">
                          <a:latin typeface="宋体" panose="02010600030101010101" pitchFamily="2" charset="-122"/>
                          <a:ea typeface="宋体" panose="02010600030101010101" pitchFamily="2" charset="-122"/>
                          <a:cs typeface="宋体" panose="02010600030101010101" pitchFamily="2" charset="-122"/>
                        </a:rPr>
                        <a:t>服务器的主机名或</a:t>
                      </a:r>
                      <a:r>
                        <a:rPr lang="en-US" sz="1800" b="0">
                          <a:latin typeface="Times New Roman" panose="02020603050405020304" pitchFamily="18" charset="0"/>
                          <a:cs typeface="Times New Roman" panose="02020603050405020304" pitchFamily="18" charset="0"/>
                        </a:rPr>
                        <a:t>IP</a:t>
                      </a:r>
                      <a:r>
                        <a:rPr lang="en-US" sz="1800" b="0">
                          <a:latin typeface="宋体" panose="02010600030101010101" pitchFamily="2" charset="-122"/>
                          <a:ea typeface="宋体" panose="02010600030101010101" pitchFamily="2" charset="-122"/>
                          <a:cs typeface="宋体" panose="02010600030101010101" pitchFamily="2" charset="-122"/>
                        </a:rPr>
                        <a:t>地址</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cs typeface="Times New Roman" panose="02020603050405020304" pitchFamily="18" charset="0"/>
                        </a:rPr>
                        <a:t>-d</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开启调试模式</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4675">
                <a:tc>
                  <a:txBody>
                    <a:bodyPr/>
                    <a:p>
                      <a:pPr indent="0" algn="ctr">
                        <a:buNone/>
                      </a:pPr>
                      <a:r>
                        <a:rPr lang="en-US" sz="1800" b="0">
                          <a:latin typeface="Times New Roman" panose="02020603050405020304" pitchFamily="18" charset="0"/>
                          <a:cs typeface="Times New Roman" panose="02020603050405020304" pitchFamily="18" charset="0"/>
                        </a:rPr>
                        <a:t>-n</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抑制</a:t>
                      </a:r>
                      <a:r>
                        <a:rPr lang="en-US" sz="1800" b="0">
                          <a:latin typeface="Times New Roman" panose="02020603050405020304" pitchFamily="18" charset="0"/>
                          <a:cs typeface="Times New Roman" panose="02020603050405020304" pitchFamily="18" charset="0"/>
                        </a:rPr>
                        <a:t>ftp</a:t>
                      </a:r>
                      <a:r>
                        <a:rPr lang="en-US" sz="1800" b="0">
                          <a:latin typeface="宋体" panose="02010600030101010101" pitchFamily="2" charset="-122"/>
                          <a:ea typeface="宋体" panose="02010600030101010101" pitchFamily="2" charset="-122"/>
                          <a:cs typeface="宋体" panose="02010600030101010101" pitchFamily="2" charset="-122"/>
                        </a:rPr>
                        <a:t>的自动登录</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cs typeface="Times New Roman" panose="02020603050405020304" pitchFamily="18" charset="0"/>
                        </a:rPr>
                        <a:t>-i</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取消多文件传输时的交互提示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ftp的常用内部命令</a:t>
            </a:r>
            <a:endParaRPr lang="zh-CN" altLang="en-US"/>
          </a:p>
        </p:txBody>
      </p:sp>
      <p:sp>
        <p:nvSpPr>
          <p:cNvPr id="3" name="内容占位符 2"/>
          <p:cNvSpPr>
            <a:spLocks noGrp="1"/>
          </p:cNvSpPr>
          <p:nvPr>
            <p:ph idx="1"/>
          </p:nvPr>
        </p:nvSpPr>
        <p:spPr/>
        <p:txBody>
          <a:bodyPr/>
          <a:p>
            <a:endParaRPr lang="zh-CN" altLang="en-US"/>
          </a:p>
        </p:txBody>
      </p:sp>
      <p:graphicFrame>
        <p:nvGraphicFramePr>
          <p:cNvPr id="5" name="表格 4"/>
          <p:cNvGraphicFramePr/>
          <p:nvPr>
            <p:custDataLst>
              <p:tags r:id="rId1"/>
            </p:custDataLst>
          </p:nvPr>
        </p:nvGraphicFramePr>
        <p:xfrm>
          <a:off x="160655" y="1385570"/>
          <a:ext cx="8331835" cy="3547110"/>
        </p:xfrm>
        <a:graphic>
          <a:graphicData uri="http://schemas.openxmlformats.org/drawingml/2006/table">
            <a:tbl>
              <a:tblPr firstRow="1" bandRow="1">
                <a:tableStyleId>{5940675A-B579-460E-94D1-54222C63F5DA}</a:tableStyleId>
              </a:tblPr>
              <a:tblGrid>
                <a:gridCol w="1621790"/>
                <a:gridCol w="2534920"/>
                <a:gridCol w="1355090"/>
                <a:gridCol w="2820035"/>
              </a:tblGrid>
              <a:tr h="189865">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 [cmd [args]]</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执行交互</a:t>
                      </a:r>
                      <a:r>
                        <a:rPr lang="en-US" sz="900" b="0">
                          <a:solidFill>
                            <a:srgbClr val="000000"/>
                          </a:solidFill>
                          <a:latin typeface="Times New Roman" panose="02020603050405020304" pitchFamily="18" charset="0"/>
                          <a:cs typeface="Times New Roman" panose="02020603050405020304" pitchFamily="18" charset="0"/>
                        </a:rPr>
                        <a:t>shell[</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命令</a:t>
                      </a:r>
                      <a:r>
                        <a:rPr lang="en-US" sz="900" b="0">
                          <a:solidFill>
                            <a:srgbClr val="000000"/>
                          </a:solidFill>
                          <a:latin typeface="Times New Roman" panose="02020603050405020304" pitchFamily="18" charset="0"/>
                          <a:cs typeface="Times New Roman" panose="02020603050405020304" pitchFamily="18" charset="0"/>
                        </a:rPr>
                        <a:t>cmd]</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?/help [cmd]</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对</a:t>
                      </a:r>
                      <a:r>
                        <a:rPr lang="en-US" sz="900" b="0">
                          <a:solidFill>
                            <a:srgbClr val="000000"/>
                          </a:solidFill>
                          <a:latin typeface="Times New Roman" panose="02020603050405020304" pitchFamily="18" charset="0"/>
                          <a:cs typeface="Times New Roman" panose="02020603050405020304" pitchFamily="18" charset="0"/>
                        </a:rPr>
                        <a:t>ftp</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内部命令</a:t>
                      </a:r>
                      <a:r>
                        <a:rPr lang="en-US" sz="900" b="0">
                          <a:solidFill>
                            <a:srgbClr val="000000"/>
                          </a:solidFill>
                          <a:latin typeface="Times New Roman" panose="02020603050405020304" pitchFamily="18" charset="0"/>
                          <a:cs typeface="Times New Roman" panose="02020603050405020304" pitchFamily="18" charset="0"/>
                        </a:rPr>
                        <a:t>[cmd]</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提供帮助</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2890">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append lfile [rfile]</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将本地</a:t>
                      </a:r>
                      <a:r>
                        <a:rPr lang="en-US" sz="900" b="0">
                          <a:solidFill>
                            <a:srgbClr val="000000"/>
                          </a:solidFill>
                          <a:latin typeface="Times New Roman" panose="02020603050405020304" pitchFamily="18" charset="0"/>
                          <a:cs typeface="Times New Roman" panose="02020603050405020304" pitchFamily="18" charset="0"/>
                        </a:rPr>
                        <a:t>lfile</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追加到远程</a:t>
                      </a:r>
                      <a:r>
                        <a:rPr lang="en-US" sz="900" b="0">
                          <a:solidFill>
                            <a:srgbClr val="000000"/>
                          </a:solidFill>
                          <a:latin typeface="Times New Roman" panose="02020603050405020304" pitchFamily="18" charset="0"/>
                          <a:cs typeface="Times New Roman" panose="02020603050405020304" pitchFamily="18" charset="0"/>
                        </a:rPr>
                        <a:t>rfile</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或</a:t>
                      </a:r>
                      <a:r>
                        <a:rPr lang="en-US" sz="900" b="0">
                          <a:solidFill>
                            <a:srgbClr val="000000"/>
                          </a:solidFill>
                          <a:latin typeface="Times New Roman" panose="02020603050405020304" pitchFamily="18" charset="0"/>
                          <a:cs typeface="Times New Roman" panose="02020603050405020304" pitchFamily="18" charset="0"/>
                        </a:rPr>
                        <a:t>lfile</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ascii</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sz="900" b="0">
                          <a:solidFill>
                            <a:srgbClr val="000000"/>
                          </a:solidFill>
                          <a:latin typeface="Times New Roman" panose="02020603050405020304" pitchFamily="18" charset="0"/>
                          <a:cs typeface="Times New Roman" panose="02020603050405020304" pitchFamily="18" charset="0"/>
                        </a:rPr>
                        <a:t>binary</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指定</a:t>
                      </a:r>
                      <a:r>
                        <a:rPr lang="en-US" sz="900" b="0">
                          <a:solidFill>
                            <a:srgbClr val="000000"/>
                          </a:solidFill>
                          <a:latin typeface="Times New Roman" panose="02020603050405020304" pitchFamily="18" charset="0"/>
                          <a:cs typeface="Times New Roman" panose="02020603050405020304" pitchFamily="18" charset="0"/>
                        </a:rPr>
                        <a:t>ascii</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sz="900" b="0">
                          <a:solidFill>
                            <a:srgbClr val="000000"/>
                          </a:solidFill>
                          <a:latin typeface="Times New Roman" panose="02020603050405020304" pitchFamily="18" charset="0"/>
                          <a:cs typeface="Times New Roman" panose="02020603050405020304" pitchFamily="18" charset="0"/>
                        </a:rPr>
                        <a:t>binary</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传输方式</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7160">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bye/quit</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退出</a:t>
                      </a:r>
                      <a:r>
                        <a:rPr lang="en-US" sz="900" b="0">
                          <a:solidFill>
                            <a:srgbClr val="000000"/>
                          </a:solidFill>
                          <a:latin typeface="Times New Roman" panose="02020603050405020304" pitchFamily="18" charset="0"/>
                          <a:cs typeface="Times New Roman" panose="02020603050405020304" pitchFamily="18" charset="0"/>
                        </a:rPr>
                        <a:t>ftp</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cd rdir</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进入远程主机目录</a:t>
                      </a:r>
                      <a:r>
                        <a:rPr lang="en-US" sz="900" b="0">
                          <a:solidFill>
                            <a:srgbClr val="000000"/>
                          </a:solidFill>
                          <a:latin typeface="Times New Roman" panose="02020603050405020304" pitchFamily="18" charset="0"/>
                          <a:cs typeface="Times New Roman" panose="02020603050405020304" pitchFamily="18" charset="0"/>
                        </a:rPr>
                        <a:t>rdir</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6055">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close/disconnect</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关闭与服务器链接（与</a:t>
                      </a:r>
                      <a:r>
                        <a:rPr lang="en-US" sz="900" b="0">
                          <a:solidFill>
                            <a:srgbClr val="000000"/>
                          </a:solidFill>
                          <a:latin typeface="Times New Roman" panose="02020603050405020304" pitchFamily="18" charset="0"/>
                          <a:cs typeface="Times New Roman" panose="02020603050405020304" pitchFamily="18" charset="0"/>
                        </a:rPr>
                        <a:t>open</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对应）</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delete rfile</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删除远程主机文件</a:t>
                      </a:r>
                      <a:r>
                        <a:rPr lang="en-US" sz="900" b="0">
                          <a:solidFill>
                            <a:srgbClr val="000000"/>
                          </a:solidFill>
                          <a:latin typeface="Times New Roman" panose="02020603050405020304" pitchFamily="18" charset="0"/>
                          <a:cs typeface="Times New Roman" panose="02020603050405020304" pitchFamily="18" charset="0"/>
                        </a:rPr>
                        <a:t>rfile</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9865">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debug [val]</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设置调试方式（</a:t>
                      </a:r>
                      <a:r>
                        <a:rPr lang="en-US" sz="900" b="0">
                          <a:solidFill>
                            <a:srgbClr val="000000"/>
                          </a:solidFill>
                          <a:latin typeface="Times New Roman" panose="02020603050405020304" pitchFamily="18" charset="0"/>
                          <a:cs typeface="Times New Roman" panose="02020603050405020304" pitchFamily="18" charset="0"/>
                        </a:rPr>
                        <a:t>val</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为</a:t>
                      </a:r>
                      <a:r>
                        <a:rPr lang="en-US" sz="900" b="0">
                          <a:solidFill>
                            <a:srgbClr val="000000"/>
                          </a:solidFill>
                          <a:latin typeface="Times New Roman" panose="02020603050405020304" pitchFamily="18" charset="0"/>
                          <a:cs typeface="Times New Roman" panose="02020603050405020304" pitchFamily="18" charset="0"/>
                        </a:rPr>
                        <a:t>0</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时取消调试）</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a:t>
                      </a:r>
                      <a:r>
                        <a:rPr lang="en-US" sz="900" b="0">
                          <a:solidFill>
                            <a:srgbClr val="000000"/>
                          </a:solidFill>
                          <a:latin typeface="Times New Roman" panose="02020603050405020304" pitchFamily="18" charset="0"/>
                          <a:cs typeface="Times New Roman" panose="02020603050405020304" pitchFamily="18" charset="0"/>
                        </a:rPr>
                        <a:t>ir</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/ls</a:t>
                      </a:r>
                      <a:r>
                        <a:rPr lang="en-US" sz="900" b="0">
                          <a:solidFill>
                            <a:srgbClr val="000000"/>
                          </a:solidFill>
                          <a:latin typeface="Times New Roman" panose="02020603050405020304" pitchFamily="18" charset="0"/>
                          <a:cs typeface="Times New Roman" panose="02020603050405020304" pitchFamily="18" charset="0"/>
                        </a:rPr>
                        <a:t> [</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t>
                      </a:r>
                      <a:r>
                        <a:rPr lang="en-US" sz="900" b="0">
                          <a:solidFill>
                            <a:srgbClr val="000000"/>
                          </a:solidFill>
                          <a:latin typeface="Times New Roman" panose="02020603050405020304" pitchFamily="18" charset="0"/>
                          <a:cs typeface="Times New Roman" panose="02020603050405020304" pitchFamily="18" charset="0"/>
                        </a:rPr>
                        <a:t>dir] [</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sz="900" b="0">
                          <a:solidFill>
                            <a:srgbClr val="000000"/>
                          </a:solidFill>
                          <a:latin typeface="Times New Roman" panose="02020603050405020304" pitchFamily="18" charset="0"/>
                          <a:cs typeface="Times New Roman" panose="02020603050405020304" pitchFamily="18" charset="0"/>
                        </a:rPr>
                        <a:t>file]</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列出远程</a:t>
                      </a:r>
                      <a:r>
                        <a:rPr lang="en-US" sz="900" b="0">
                          <a:solidFill>
                            <a:srgbClr val="000000"/>
                          </a:solidFill>
                          <a:latin typeface="Times New Roman" panose="02020603050405020304" pitchFamily="18" charset="0"/>
                          <a:cs typeface="Times New Roman" panose="02020603050405020304" pitchFamily="18" charset="0"/>
                        </a:rPr>
                        <a:t>[rdir]</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目录[到本地</a:t>
                      </a:r>
                      <a:r>
                        <a:rPr lang="en-US" sz="900" b="0">
                          <a:solidFill>
                            <a:srgbClr val="000000"/>
                          </a:solidFill>
                          <a:latin typeface="Times New Roman" panose="02020603050405020304" pitchFamily="18" charset="0"/>
                          <a:cs typeface="Times New Roman" panose="02020603050405020304" pitchFamily="18" charset="0"/>
                        </a:rPr>
                        <a:t>lfile]</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345">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get/recv rfile [lfile]</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下载</a:t>
                      </a:r>
                      <a:r>
                        <a:rPr lang="en-US" sz="900" b="0">
                          <a:solidFill>
                            <a:srgbClr val="000000"/>
                          </a:solidFill>
                          <a:latin typeface="Times New Roman" panose="02020603050405020304" pitchFamily="18" charset="0"/>
                          <a:cs typeface="Times New Roman" panose="02020603050405020304" pitchFamily="18" charset="0"/>
                        </a:rPr>
                        <a:t>rfile</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[到本地</a:t>
                      </a:r>
                      <a:r>
                        <a:rPr lang="en-US" sz="900" b="0">
                          <a:solidFill>
                            <a:srgbClr val="000000"/>
                          </a:solidFill>
                          <a:latin typeface="Times New Roman" panose="02020603050405020304" pitchFamily="18" charset="0"/>
                          <a:cs typeface="Times New Roman" panose="02020603050405020304" pitchFamily="18" charset="0"/>
                        </a:rPr>
                        <a:t>lfile]</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lcd [dir]</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将本地工作目录切换至</a:t>
                      </a:r>
                      <a:r>
                        <a:rPr lang="en-US" sz="900" b="0">
                          <a:solidFill>
                            <a:srgbClr val="000000"/>
                          </a:solidFill>
                          <a:latin typeface="Times New Roman" panose="02020603050405020304" pitchFamily="18" charset="0"/>
                          <a:cs typeface="Times New Roman" panose="02020603050405020304" pitchFamily="18" charset="0"/>
                        </a:rPr>
                        <a:t>dir</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1775">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mdelete rfile</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删除远程文件</a:t>
                      </a:r>
                      <a:r>
                        <a:rPr lang="en-US" sz="900" b="0">
                          <a:solidFill>
                            <a:srgbClr val="000000"/>
                          </a:solidFill>
                          <a:latin typeface="Times New Roman" panose="02020603050405020304" pitchFamily="18" charset="0"/>
                          <a:cs typeface="Times New Roman" panose="02020603050405020304" pitchFamily="18" charset="0"/>
                        </a:rPr>
                        <a:t>rfile</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en-US" sz="900" b="0">
                          <a:solidFill>
                            <a:srgbClr val="000000"/>
                          </a:solidFill>
                          <a:latin typeface="Times New Roman" panose="02020603050405020304" pitchFamily="18" charset="0"/>
                          <a:cs typeface="Times New Roman" panose="02020603050405020304" pitchFamily="18" charset="0"/>
                        </a:rPr>
                        <a:t>dir</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sz="900" b="0">
                          <a:solidFill>
                            <a:srgbClr val="000000"/>
                          </a:solidFill>
                          <a:latin typeface="Times New Roman" panose="02020603050405020304" pitchFamily="18" charset="0"/>
                          <a:cs typeface="Times New Roman" panose="02020603050405020304" pitchFamily="18" charset="0"/>
                        </a:rPr>
                        <a:t>mls rfiles lfile</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列多个rfiles目录[到</a:t>
                      </a:r>
                      <a:r>
                        <a:rPr lang="en-US" sz="900" b="0">
                          <a:solidFill>
                            <a:srgbClr val="000000"/>
                          </a:solidFill>
                          <a:latin typeface="Times New Roman" panose="02020603050405020304" pitchFamily="18" charset="0"/>
                          <a:cs typeface="Times New Roman" panose="02020603050405020304" pitchFamily="18" charset="0"/>
                        </a:rPr>
                        <a:t>lfile</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2410">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mget rfiles</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下载多个文件</a:t>
                      </a:r>
                      <a:r>
                        <a:rPr lang="en-US" sz="900" b="0">
                          <a:solidFill>
                            <a:srgbClr val="000000"/>
                          </a:solidFill>
                          <a:latin typeface="Times New Roman" panose="02020603050405020304" pitchFamily="18" charset="0"/>
                          <a:cs typeface="Times New Roman" panose="02020603050405020304" pitchFamily="18" charset="0"/>
                        </a:rPr>
                        <a:t>rfiles</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,支持统配符</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mkdir </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t>
                      </a:r>
                      <a:r>
                        <a:rPr lang="en-US" sz="900" b="0">
                          <a:solidFill>
                            <a:srgbClr val="000000"/>
                          </a:solidFill>
                          <a:latin typeface="Times New Roman" panose="02020603050405020304" pitchFamily="18" charset="0"/>
                          <a:cs typeface="Times New Roman" panose="02020603050405020304" pitchFamily="18" charset="0"/>
                        </a:rPr>
                        <a:t>dir</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在远程主机中建一个目录</a:t>
                      </a:r>
                      <a:r>
                        <a:rPr lang="en-US" sz="900" b="0">
                          <a:solidFill>
                            <a:srgbClr val="000000"/>
                          </a:solidFill>
                          <a:latin typeface="Times New Roman" panose="02020603050405020304" pitchFamily="18" charset="0"/>
                          <a:cs typeface="Times New Roman" panose="02020603050405020304" pitchFamily="18" charset="0"/>
                        </a:rPr>
                        <a:t> </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t>
                      </a:r>
                      <a:r>
                        <a:rPr lang="en-US" sz="900" b="0">
                          <a:solidFill>
                            <a:srgbClr val="000000"/>
                          </a:solidFill>
                          <a:latin typeface="Times New Roman" panose="02020603050405020304" pitchFamily="18" charset="0"/>
                          <a:cs typeface="Times New Roman" panose="02020603050405020304" pitchFamily="18" charset="0"/>
                        </a:rPr>
                        <a:t>dir</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1140">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mput lfile</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上传多个文件,支持统配符</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newer </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file</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若远程file比本地的新，重新下载</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3525">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open host/IP [port]</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建立到指定</a:t>
                      </a:r>
                      <a:r>
                        <a:rPr lang="en-US" sz="900" b="0">
                          <a:solidFill>
                            <a:srgbClr val="000000"/>
                          </a:solidFill>
                          <a:latin typeface="Times New Roman" panose="02020603050405020304" pitchFamily="18" charset="0"/>
                          <a:cs typeface="Times New Roman" panose="02020603050405020304" pitchFamily="18" charset="0"/>
                        </a:rPr>
                        <a:t>host/IP</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sz="900" b="0">
                          <a:solidFill>
                            <a:srgbClr val="000000"/>
                          </a:solidFill>
                          <a:latin typeface="Times New Roman" panose="02020603050405020304" pitchFamily="18" charset="0"/>
                          <a:cs typeface="Times New Roman" panose="02020603050405020304" pitchFamily="18" charset="0"/>
                        </a:rPr>
                        <a:t>[port]</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的连接</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prompt</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宋体" panose="02010600030101010101" pitchFamily="2" charset="-122"/>
                        </a:rPr>
                        <a:t>打开或关闭多文件传输时的交互提示</a:t>
                      </a:r>
                      <a:endParaRPr lang="en-US" altLang="en-US" sz="900" b="0">
                        <a:solidFill>
                          <a:srgbClr val="000000"/>
                        </a:solidFill>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1455">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passive</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宋体" panose="02010600030101010101" pitchFamily="2" charset="-122"/>
                        </a:rPr>
                        <a:t>进入被动传输方式</a:t>
                      </a:r>
                      <a:endParaRPr lang="en-US" altLang="en-US" sz="900" b="0">
                        <a:solidFill>
                          <a:srgbClr val="000000"/>
                        </a:solidFill>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reget rfile</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sz="900" b="0">
                          <a:solidFill>
                            <a:srgbClr val="000000"/>
                          </a:solidFill>
                          <a:latin typeface="Times New Roman" panose="02020603050405020304" pitchFamily="18" charset="0"/>
                          <a:cs typeface="Times New Roman" panose="02020603050405020304" pitchFamily="18" charset="0"/>
                        </a:rPr>
                        <a:t>[lfile]</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类似于</a:t>
                      </a:r>
                      <a:r>
                        <a:rPr lang="en-US" sz="900" b="0">
                          <a:solidFill>
                            <a:srgbClr val="000000"/>
                          </a:solidFill>
                          <a:latin typeface="Times New Roman" panose="02020603050405020304" pitchFamily="18" charset="0"/>
                          <a:cs typeface="Times New Roman" panose="02020603050405020304" pitchFamily="18" charset="0"/>
                        </a:rPr>
                        <a:t>get</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，但若</a:t>
                      </a:r>
                      <a:r>
                        <a:rPr lang="en-US" sz="900" b="0">
                          <a:solidFill>
                            <a:srgbClr val="000000"/>
                          </a:solidFill>
                          <a:latin typeface="Times New Roman" panose="02020603050405020304" pitchFamily="18" charset="0"/>
                          <a:cs typeface="Times New Roman" panose="02020603050405020304" pitchFamily="18" charset="0"/>
                        </a:rPr>
                        <a:t>lfile</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存在，则续传</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2890">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put/send lfile [rfile]</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上传本地</a:t>
                      </a:r>
                      <a:r>
                        <a:rPr lang="en-US" sz="900" b="0">
                          <a:solidFill>
                            <a:srgbClr val="000000"/>
                          </a:solidFill>
                          <a:latin typeface="Times New Roman" panose="02020603050405020304" pitchFamily="18" charset="0"/>
                          <a:cs typeface="Times New Roman" panose="02020603050405020304" pitchFamily="18" charset="0"/>
                        </a:rPr>
                        <a:t>lfile</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[到</a:t>
                      </a:r>
                      <a:r>
                        <a:rPr lang="en-US" sz="900" b="0">
                          <a:solidFill>
                            <a:srgbClr val="000000"/>
                          </a:solidFill>
                          <a:latin typeface="Times New Roman" panose="02020603050405020304" pitchFamily="18" charset="0"/>
                          <a:cs typeface="Times New Roman" panose="02020603050405020304" pitchFamily="18" charset="0"/>
                        </a:rPr>
                        <a:t>[rfile]</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pwd</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宋体" panose="02010600030101010101" pitchFamily="2" charset="-122"/>
                        </a:rPr>
                        <a:t>显示远程主机的当前目录</a:t>
                      </a:r>
                      <a:endParaRPr lang="en-US" altLang="en-US" sz="900" b="0">
                        <a:solidFill>
                          <a:srgbClr val="000000"/>
                        </a:solidFill>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9865">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rename rorig rdest</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将远程的rorig更名为rdest</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rmdir </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t>
                      </a:r>
                      <a:r>
                        <a:rPr lang="en-US" sz="900" b="0">
                          <a:solidFill>
                            <a:srgbClr val="000000"/>
                          </a:solidFill>
                          <a:latin typeface="Times New Roman" panose="02020603050405020304" pitchFamily="18" charset="0"/>
                          <a:cs typeface="Times New Roman" panose="02020603050405020304" pitchFamily="18" charset="0"/>
                        </a:rPr>
                        <a:t>dir</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删除远程目录r</a:t>
                      </a:r>
                      <a:r>
                        <a:rPr lang="en-US" sz="900" b="0">
                          <a:solidFill>
                            <a:srgbClr val="000000"/>
                          </a:solidFill>
                          <a:latin typeface="Times New Roman" panose="02020603050405020304" pitchFamily="18" charset="0"/>
                          <a:cs typeface="Times New Roman" panose="02020603050405020304" pitchFamily="18" charset="0"/>
                        </a:rPr>
                        <a:t>dir</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0820">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sz="900" b="0">
                          <a:solidFill>
                            <a:srgbClr val="000000"/>
                          </a:solidFill>
                          <a:latin typeface="Times New Roman" panose="02020603050405020304" pitchFamily="18" charset="0"/>
                          <a:cs typeface="Times New Roman" panose="02020603050405020304" pitchFamily="18" charset="0"/>
                        </a:rPr>
                        <a:t>tatus</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显示当前</a:t>
                      </a:r>
                      <a:r>
                        <a:rPr lang="en-US" sz="900" b="0">
                          <a:solidFill>
                            <a:srgbClr val="000000"/>
                          </a:solidFill>
                          <a:latin typeface="Times New Roman" panose="02020603050405020304" pitchFamily="18" charset="0"/>
                          <a:cs typeface="Times New Roman" panose="02020603050405020304" pitchFamily="18" charset="0"/>
                        </a:rPr>
                        <a:t>ftp</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状态</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type [TYPE]</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显示或设置传输类型为</a:t>
                      </a:r>
                      <a:r>
                        <a:rPr lang="en-US" sz="900" b="0">
                          <a:solidFill>
                            <a:srgbClr val="000000"/>
                          </a:solidFill>
                          <a:latin typeface="Times New Roman" panose="02020603050405020304" pitchFamily="18" charset="0"/>
                          <a:cs typeface="Times New Roman" panose="02020603050405020304" pitchFamily="18" charset="0"/>
                        </a:rPr>
                        <a:t>TYPE</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3525">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system</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宋体" panose="02010600030101010101" pitchFamily="2" charset="-122"/>
                        </a:rPr>
                        <a:t>显示远程主机的操作系统类型</a:t>
                      </a:r>
                      <a:endParaRPr lang="en-US" altLang="en-US" sz="900" b="0">
                        <a:solidFill>
                          <a:srgbClr val="000000"/>
                        </a:solidFill>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umask [MASK]</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显示或将远程</a:t>
                      </a:r>
                      <a:r>
                        <a:rPr lang="en-US" sz="900" b="0">
                          <a:solidFill>
                            <a:srgbClr val="000000"/>
                          </a:solidFill>
                          <a:latin typeface="Times New Roman" panose="02020603050405020304" pitchFamily="18" charset="0"/>
                          <a:cs typeface="Times New Roman" panose="02020603050405020304" pitchFamily="18" charset="0"/>
                        </a:rPr>
                        <a:t>umask</a:t>
                      </a: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设置为</a:t>
                      </a:r>
                      <a:r>
                        <a:rPr lang="en-US" sz="900" b="0">
                          <a:solidFill>
                            <a:srgbClr val="000000"/>
                          </a:solidFill>
                          <a:latin typeface="Times New Roman" panose="02020603050405020304" pitchFamily="18" charset="0"/>
                          <a:cs typeface="Times New Roman" panose="02020603050405020304" pitchFamily="18" charset="0"/>
                        </a:rPr>
                        <a:t>MASK</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3525">
                <a:tc>
                  <a:txBody>
                    <a:bodyPr/>
                    <a:p>
                      <a:pPr indent="0" algn="l" fontAlgn="auto">
                        <a:buNone/>
                      </a:pPr>
                      <a:r>
                        <a:rPr lang="en-US" sz="900" b="0">
                          <a:solidFill>
                            <a:srgbClr val="000000"/>
                          </a:solidFill>
                          <a:latin typeface="Times New Roman" panose="02020603050405020304" pitchFamily="18" charset="0"/>
                          <a:cs typeface="Times New Roman" panose="02020603050405020304" pitchFamily="18" charset="0"/>
                        </a:rPr>
                        <a:t>user name [passwd]</a:t>
                      </a:r>
                      <a:endParaRPr lang="en-US" altLang="en-US" sz="9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指定用户[及密码]</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rPr>
                        <a:t>verbose</a:t>
                      </a:r>
                      <a:endParaRPr lang="en-US" altLang="en-US" sz="900" b="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fontAlgn="auto">
                        <a:buNone/>
                      </a:pPr>
                      <a:r>
                        <a:rPr lang="en-US" sz="900" b="0">
                          <a:solidFill>
                            <a:srgbClr val="000000"/>
                          </a:solidFill>
                          <a:latin typeface="Times New Roman" panose="02020603050405020304" pitchFamily="18" charset="0"/>
                          <a:ea typeface="宋体" panose="02010600030101010101" pitchFamily="2" charset="-122"/>
                          <a:cs typeface="宋体" panose="02010600030101010101" pitchFamily="2" charset="-122"/>
                        </a:rPr>
                        <a:t>详尽模式切换</a:t>
                      </a:r>
                      <a:endParaRPr lang="en-US" altLang="en-US" sz="900" b="0">
                        <a:solidFill>
                          <a:srgbClr val="000000"/>
                        </a:solidFill>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2．ftp命令使用示例</a:t>
            </a:r>
            <a:endParaRPr lang="zh-CN" altLang="en-US"/>
          </a:p>
        </p:txBody>
      </p:sp>
      <p:sp>
        <p:nvSpPr>
          <p:cNvPr id="3" name="内容占位符 2"/>
          <p:cNvSpPr>
            <a:spLocks noGrp="1"/>
          </p:cNvSpPr>
          <p:nvPr>
            <p:ph idx="1"/>
          </p:nvPr>
        </p:nvSpPr>
        <p:spPr/>
        <p:txBody>
          <a:bodyPr/>
          <a:p>
            <a:r>
              <a:rPr lang="zh-CN" altLang="en-US"/>
              <a:t>1）交互式</a:t>
            </a:r>
            <a:endParaRPr lang="zh-CN" altLang="en-US"/>
          </a:p>
          <a:p>
            <a:r>
              <a:rPr lang="zh-CN" altLang="en-US"/>
              <a:t>2）脚本方式</a:t>
            </a:r>
            <a:endParaRPr lang="zh-CN" altLang="en-US"/>
          </a:p>
          <a:p>
            <a:r>
              <a:rPr lang="zh-CN" altLang="en-US"/>
              <a:t>3）使用即时文档</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1）交互式</a:t>
            </a:r>
            <a:endParaRPr lang="zh-CN" altLang="en-US"/>
          </a:p>
        </p:txBody>
      </p:sp>
      <p:sp>
        <p:nvSpPr>
          <p:cNvPr id="3" name="内容占位符 2"/>
          <p:cNvSpPr>
            <a:spLocks noGrp="1"/>
          </p:cNvSpPr>
          <p:nvPr>
            <p:ph idx="1"/>
          </p:nvPr>
        </p:nvSpPr>
        <p:spPr/>
        <p:txBody>
          <a:bodyPr/>
          <a:p>
            <a:r>
              <a:rPr lang="zh-CN" altLang="en-US" sz="2400"/>
              <a:t>以匿名用户（用户名ftp，密码ftp）登录，服务器地址为192.168.137.8的交互过程。</a:t>
            </a:r>
            <a:endParaRPr lang="zh-CN" altLang="en-US" sz="2400"/>
          </a:p>
          <a:p>
            <a:pPr lvl="1"/>
            <a:r>
              <a:rPr lang="zh-CN" altLang="en-US" sz="2100"/>
              <a:t>#ftp 192.168.137.8 		#或 ftp ftp_svr</a:t>
            </a:r>
            <a:endParaRPr lang="zh-CN" altLang="en-US" sz="2100"/>
          </a:p>
          <a:p>
            <a:pPr lvl="2"/>
            <a:r>
              <a:rPr lang="zh-CN" altLang="en-US" sz="1800"/>
              <a:t>	Name (192.168.137.8:root): ftp #匿名用户(ftp)或本地用户</a:t>
            </a:r>
            <a:endParaRPr lang="zh-CN" altLang="en-US" sz="1800"/>
          </a:p>
          <a:p>
            <a:pPr lvl="2"/>
            <a:r>
              <a:rPr lang="zh-CN" altLang="en-US" sz="1800"/>
              <a:t>	Password:ftp 	#输入密码，匿名用户密码为ftp</a:t>
            </a:r>
            <a:endParaRPr lang="zh-CN" altLang="en-US" sz="1800"/>
          </a:p>
          <a:p>
            <a:pPr lvl="2"/>
            <a:r>
              <a:rPr lang="zh-CN" altLang="en-US" sz="1800"/>
              <a:t>  ftp&gt; ls 		#列目录</a:t>
            </a:r>
            <a:endParaRPr lang="zh-CN" altLang="en-US" sz="1800"/>
          </a:p>
          <a:p>
            <a:pPr lvl="2"/>
            <a:r>
              <a:rPr lang="zh-CN" altLang="en-US" sz="1800"/>
              <a:t>  ftp&gt; put test1.txt 	#上传test1.txt</a:t>
            </a:r>
            <a:endParaRPr lang="zh-CN" altLang="en-US" sz="1800"/>
          </a:p>
          <a:p>
            <a:pPr lvl="2"/>
            <a:r>
              <a:rPr lang="zh-CN" altLang="en-US" sz="1800"/>
              <a:t>  ftp&gt; put test1.txt test2.txt #上传test1.txt并保存为test2.txt</a:t>
            </a:r>
            <a:endParaRPr lang="zh-CN" altLang="en-US" sz="1800"/>
          </a:p>
          <a:p>
            <a:pPr lvl="2"/>
            <a:r>
              <a:rPr lang="zh-CN" altLang="en-US" sz="1800"/>
              <a:t>  ftp&gt; get test2.txt 	#下载test2.txt</a:t>
            </a:r>
            <a:endParaRPr lang="zh-CN" altLang="en-US" sz="1800"/>
          </a:p>
          <a:p>
            <a:pPr lvl="2"/>
            <a:r>
              <a:rPr lang="zh-CN" altLang="en-US" sz="1800"/>
              <a:t>  ftp&gt;by 		#退出ftp客户程序</a:t>
            </a:r>
            <a:endParaRPr lang="zh-CN" altLang="en-US" sz="2055"/>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2）脚本方式</a:t>
            </a:r>
            <a:endParaRPr lang="zh-CN" altLang="en-US"/>
          </a:p>
        </p:txBody>
      </p:sp>
      <p:sp>
        <p:nvSpPr>
          <p:cNvPr id="3" name="内容占位符 2"/>
          <p:cNvSpPr>
            <a:spLocks noGrp="1"/>
          </p:cNvSpPr>
          <p:nvPr>
            <p:ph idx="1"/>
          </p:nvPr>
        </p:nvSpPr>
        <p:spPr/>
        <p:txBody>
          <a:bodyPr/>
          <a:p>
            <a:r>
              <a:rPr lang="zh-CN" altLang="en-US" sz="2400"/>
              <a:t>将以上交互过程，添加一登录命令，整理成脚本，并保存到ftp.scrpt1文件。使用过程如下：</a:t>
            </a:r>
            <a:endParaRPr lang="zh-CN" altLang="en-US" sz="2400"/>
          </a:p>
          <a:p>
            <a:pPr lvl="1"/>
            <a:r>
              <a:rPr lang="zh-CN" altLang="en-US" sz="2100"/>
              <a:t># ftp -n 192.168.137.8 &lt; ftp.scrpt1	</a:t>
            </a:r>
            <a:r>
              <a:rPr lang="en-US" altLang="zh-CN" sz="2100"/>
              <a:t>#</a:t>
            </a:r>
            <a:r>
              <a:rPr lang="zh-CN" altLang="en-US" sz="2100"/>
              <a:t>或</a:t>
            </a:r>
            <a:endParaRPr lang="zh-CN" altLang="en-US" sz="2100"/>
          </a:p>
          <a:p>
            <a:pPr lvl="1"/>
            <a:r>
              <a:rPr lang="zh-CN" altLang="en-US" sz="2100"/>
              <a:t># ftp -n ftp_svr &lt; ftp.scrpt1</a:t>
            </a:r>
            <a:r>
              <a:rPr lang="en-US" altLang="zh-CN" sz="2100"/>
              <a:t>		#</a:t>
            </a:r>
            <a:r>
              <a:rPr lang="zh-CN" altLang="en-US" sz="2100"/>
              <a:t>或</a:t>
            </a:r>
            <a:endParaRPr lang="zh-CN" altLang="en-US" sz="2100"/>
          </a:p>
          <a:p>
            <a:pPr lvl="1"/>
            <a:r>
              <a:rPr lang="zh-CN" altLang="en-US" sz="2100"/>
              <a:t># cat ftp.script1 | fpt -n ftp_svr</a:t>
            </a:r>
            <a:endParaRPr lang="zh-CN" altLang="en-US" sz="21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3）使用即时文档</a:t>
            </a:r>
            <a:endParaRPr lang="zh-CN" altLang="en-US"/>
          </a:p>
        </p:txBody>
      </p:sp>
      <p:sp>
        <p:nvSpPr>
          <p:cNvPr id="3" name="内容占位符 2"/>
          <p:cNvSpPr>
            <a:spLocks noGrp="1"/>
          </p:cNvSpPr>
          <p:nvPr>
            <p:ph idx="1"/>
          </p:nvPr>
        </p:nvSpPr>
        <p:spPr/>
        <p:txBody>
          <a:bodyPr/>
          <a:p>
            <a:r>
              <a:rPr lang="zh-CN" altLang="en-US" sz="2400"/>
              <a:t>使用test用户（密码为tsettset），从ftp_svr上下载所有的*.txt文件。实现方法之一如下。</a:t>
            </a:r>
            <a:endParaRPr lang="zh-CN" altLang="en-US" sz="2400"/>
          </a:p>
          <a:p>
            <a:endParaRPr lang="zh-CN" altLang="en-US" sz="2400"/>
          </a:p>
        </p:txBody>
      </p:sp>
      <p:graphicFrame>
        <p:nvGraphicFramePr>
          <p:cNvPr id="6" name="表格 5"/>
          <p:cNvGraphicFramePr/>
          <p:nvPr/>
        </p:nvGraphicFramePr>
        <p:xfrm>
          <a:off x="930275" y="2437765"/>
          <a:ext cx="7660005" cy="2240280"/>
        </p:xfrm>
        <a:graphic>
          <a:graphicData uri="http://schemas.openxmlformats.org/drawingml/2006/table">
            <a:tbl>
              <a:tblPr firstRow="1" bandRow="1">
                <a:tableStyleId>{5940675A-B579-460E-94D1-54222C63F5DA}</a:tableStyleId>
              </a:tblPr>
              <a:tblGrid>
                <a:gridCol w="3581400"/>
                <a:gridCol w="4078605"/>
              </a:tblGrid>
              <a:tr h="2240280">
                <a:tc>
                  <a:txBody>
                    <a:bodyPr/>
                    <a:p>
                      <a:pPr indent="269875">
                        <a:buNone/>
                      </a:pPr>
                      <a:r>
                        <a:rPr lang="en-US" sz="2000" b="0">
                          <a:latin typeface="宋体" panose="02010600030101010101" pitchFamily="2" charset="-122"/>
                          <a:ea typeface="宋体" panose="02010600030101010101" pitchFamily="2" charset="-122"/>
                          <a:cs typeface="宋体" panose="02010600030101010101" pitchFamily="2" charset="-122"/>
                        </a:rPr>
                        <a:t>$ </a:t>
                      </a:r>
                      <a:r>
                        <a:rPr lang="en-US" sz="2000" b="0">
                          <a:latin typeface="Times New Roman" panose="02020603050405020304" pitchFamily="18" charset="0"/>
                          <a:cs typeface="Times New Roman" panose="02020603050405020304" pitchFamily="18" charset="0"/>
                        </a:rPr>
                        <a:t>ftp -n -i &lt;&lt; ESC</a:t>
                      </a:r>
                      <a:endParaRPr lang="en-US" sz="2000" b="0">
                        <a:latin typeface="Times New Roman" panose="02020603050405020304" pitchFamily="18" charset="0"/>
                        <a:cs typeface="Times New Roman" panose="02020603050405020304" pitchFamily="18" charset="0"/>
                      </a:endParaRPr>
                    </a:p>
                    <a:p>
                      <a:pPr indent="269875">
                        <a:buNone/>
                      </a:pPr>
                      <a:r>
                        <a:rPr lang="en-US" sz="2000" b="0">
                          <a:latin typeface="Times New Roman" panose="02020603050405020304" pitchFamily="18" charset="0"/>
                          <a:cs typeface="Times New Roman" panose="02020603050405020304" pitchFamily="18" charset="0"/>
                        </a:rPr>
                        <a:t>	open ftp_svr</a:t>
                      </a:r>
                      <a:endParaRPr lang="en-US" sz="2000" b="0">
                        <a:latin typeface="Times New Roman" panose="02020603050405020304" pitchFamily="18" charset="0"/>
                        <a:cs typeface="Times New Roman" panose="02020603050405020304" pitchFamily="18" charset="0"/>
                      </a:endParaRPr>
                    </a:p>
                    <a:p>
                      <a:pPr indent="269875">
                        <a:buNone/>
                      </a:pPr>
                      <a:r>
                        <a:rPr lang="en-US" sz="2000" b="0">
                          <a:latin typeface="Times New Roman" panose="02020603050405020304" pitchFamily="18" charset="0"/>
                          <a:cs typeface="Times New Roman" panose="02020603050405020304" pitchFamily="18" charset="0"/>
                        </a:rPr>
                        <a:t>	user test tsettset</a:t>
                      </a:r>
                      <a:endParaRPr lang="en-US" sz="2000" b="0">
                        <a:latin typeface="Times New Roman" panose="02020603050405020304" pitchFamily="18" charset="0"/>
                        <a:cs typeface="Times New Roman" panose="02020603050405020304" pitchFamily="18" charset="0"/>
                      </a:endParaRPr>
                    </a:p>
                    <a:p>
                      <a:pPr indent="269875">
                        <a:buNone/>
                      </a:pPr>
                      <a:endParaRPr lang="en-US" sz="2000" b="0">
                        <a:latin typeface="Times New Roman" panose="02020603050405020304" pitchFamily="18" charset="0"/>
                        <a:cs typeface="Times New Roman" panose="02020603050405020304" pitchFamily="18" charset="0"/>
                      </a:endParaRPr>
                    </a:p>
                    <a:p>
                      <a:pPr indent="269875">
                        <a:buNone/>
                      </a:pPr>
                      <a:r>
                        <a:rPr lang="en-US" sz="2000" b="0">
                          <a:latin typeface="Times New Roman" panose="02020603050405020304" pitchFamily="18" charset="0"/>
                          <a:cs typeface="Times New Roman" panose="02020603050405020304" pitchFamily="18" charset="0"/>
                        </a:rPr>
                        <a:t>	mget *.txt</a:t>
                      </a:r>
                      <a:endParaRPr lang="en-US" sz="2000" b="0">
                        <a:latin typeface="Times New Roman" panose="02020603050405020304" pitchFamily="18" charset="0"/>
                        <a:cs typeface="Times New Roman" panose="02020603050405020304" pitchFamily="18" charset="0"/>
                      </a:endParaRPr>
                    </a:p>
                    <a:p>
                      <a:pPr indent="269875">
                        <a:buNone/>
                      </a:pPr>
                      <a:r>
                        <a:rPr lang="en-US" altLang="en-US" sz="2000" b="0">
                          <a:latin typeface="Times New Roman" panose="02020603050405020304" pitchFamily="18" charset="0"/>
                          <a:ea typeface="Times New Roman" panose="02020603050405020304" pitchFamily="18" charset="0"/>
                          <a:cs typeface="Times New Roman" panose="02020603050405020304" pitchFamily="18" charset="0"/>
                        </a:rPr>
                        <a:t>ESC</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9875">
                        <a:buNone/>
                      </a:pPr>
                      <a:r>
                        <a:rPr lang="en-US" sz="2000" b="0">
                          <a:latin typeface="Times New Roman" panose="02020603050405020304" pitchFamily="18" charset="0"/>
                          <a:cs typeface="Times New Roman" panose="02020603050405020304" pitchFamily="18" charset="0"/>
                        </a:rPr>
                        <a:t>$</a:t>
                      </a:r>
                      <a:r>
                        <a:rPr lang="en-US" sz="2000" b="0">
                          <a:latin typeface="宋体" panose="02010600030101010101" pitchFamily="2" charset="-122"/>
                          <a:ea typeface="宋体" panose="02010600030101010101" pitchFamily="2" charset="-122"/>
                          <a:cs typeface="宋体" panose="02010600030101010101" pitchFamily="2" charset="-122"/>
                        </a:rPr>
                        <a:t> </a:t>
                      </a:r>
                      <a:r>
                        <a:rPr lang="en-US" sz="2000" b="0">
                          <a:latin typeface="Times New Roman" panose="02020603050405020304" pitchFamily="18" charset="0"/>
                          <a:cs typeface="Times New Roman" panose="02020603050405020304" pitchFamily="18" charset="0"/>
                        </a:rPr>
                        <a:t>ftp -n  &lt;&lt; ESC</a:t>
                      </a:r>
                      <a:endParaRPr lang="en-US" sz="2000" b="0">
                        <a:latin typeface="Times New Roman" panose="02020603050405020304" pitchFamily="18" charset="0"/>
                        <a:cs typeface="Times New Roman" panose="02020603050405020304" pitchFamily="18" charset="0"/>
                      </a:endParaRPr>
                    </a:p>
                    <a:p>
                      <a:pPr indent="269875">
                        <a:buNone/>
                      </a:pPr>
                      <a:r>
                        <a:rPr lang="en-US" sz="2000" b="0">
                          <a:latin typeface="Times New Roman" panose="02020603050405020304" pitchFamily="18" charset="0"/>
                          <a:cs typeface="Times New Roman" panose="02020603050405020304" pitchFamily="18" charset="0"/>
                        </a:rPr>
                        <a:t>	open ftp_svr</a:t>
                      </a:r>
                      <a:endParaRPr lang="en-US" sz="2000" b="0">
                        <a:latin typeface="Times New Roman" panose="02020603050405020304" pitchFamily="18" charset="0"/>
                        <a:cs typeface="Times New Roman" panose="02020603050405020304" pitchFamily="18" charset="0"/>
                      </a:endParaRPr>
                    </a:p>
                    <a:p>
                      <a:pPr indent="269875">
                        <a:buNone/>
                      </a:pPr>
                      <a:r>
                        <a:rPr lang="en-US" sz="2000" b="0">
                          <a:latin typeface="Times New Roman" panose="02020603050405020304" pitchFamily="18" charset="0"/>
                          <a:cs typeface="Times New Roman" panose="02020603050405020304" pitchFamily="18" charset="0"/>
                        </a:rPr>
                        <a:t>	user test tsettset</a:t>
                      </a:r>
                      <a:endParaRPr lang="en-US" sz="2000" b="0">
                        <a:latin typeface="Times New Roman" panose="02020603050405020304" pitchFamily="18" charset="0"/>
                        <a:cs typeface="Times New Roman" panose="02020603050405020304" pitchFamily="18" charset="0"/>
                      </a:endParaRPr>
                    </a:p>
                    <a:p>
                      <a:pPr indent="269875">
                        <a:buNone/>
                      </a:pPr>
                      <a:r>
                        <a:rPr lang="en-US" sz="2000" b="0">
                          <a:latin typeface="Times New Roman" panose="02020603050405020304" pitchFamily="18" charset="0"/>
                          <a:cs typeface="Times New Roman" panose="02020603050405020304" pitchFamily="18" charset="0"/>
                        </a:rPr>
                        <a:t>	prompt</a:t>
                      </a:r>
                      <a:endParaRPr lang="en-US" sz="2000" b="0">
                        <a:latin typeface="Times New Roman" panose="02020603050405020304" pitchFamily="18" charset="0"/>
                        <a:cs typeface="Times New Roman" panose="02020603050405020304" pitchFamily="18" charset="0"/>
                      </a:endParaRPr>
                    </a:p>
                    <a:p>
                      <a:pPr indent="269875">
                        <a:buNone/>
                      </a:pPr>
                      <a:r>
                        <a:rPr lang="en-US" sz="2000" b="0">
                          <a:latin typeface="Times New Roman" panose="02020603050405020304" pitchFamily="18" charset="0"/>
                          <a:cs typeface="Times New Roman" panose="02020603050405020304" pitchFamily="18" charset="0"/>
                        </a:rPr>
                        <a:t>	mget *.txt</a:t>
                      </a:r>
                      <a:endParaRPr lang="en-US" sz="2000" b="0">
                        <a:latin typeface="Times New Roman" panose="02020603050405020304" pitchFamily="18" charset="0"/>
                        <a:cs typeface="Times New Roman" panose="02020603050405020304" pitchFamily="18" charset="0"/>
                      </a:endParaRPr>
                    </a:p>
                    <a:p>
                      <a:pPr indent="269875">
                        <a:buNone/>
                      </a:pPr>
                      <a:r>
                        <a:rPr lang="en-US" sz="2000" b="0">
                          <a:latin typeface="Times New Roman" panose="02020603050405020304" pitchFamily="18" charset="0"/>
                          <a:cs typeface="Times New Roman" panose="02020603050405020304" pitchFamily="18" charset="0"/>
                        </a:rPr>
                        <a:t>ESC</a:t>
                      </a:r>
                      <a:endParaRPr lang="en-US" altLang="en-US" sz="2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3．FTP的用户</a:t>
            </a:r>
            <a:endParaRPr lang="zh-CN" altLang="en-US"/>
          </a:p>
        </p:txBody>
      </p:sp>
      <p:sp>
        <p:nvSpPr>
          <p:cNvPr id="3" name="内容占位符 2"/>
          <p:cNvSpPr>
            <a:spLocks noGrp="1"/>
          </p:cNvSpPr>
          <p:nvPr>
            <p:ph idx="1"/>
          </p:nvPr>
        </p:nvSpPr>
        <p:spPr>
          <a:xfrm>
            <a:off x="594995" y="1240155"/>
            <a:ext cx="8359775" cy="3294380"/>
          </a:xfrm>
        </p:spPr>
        <p:txBody>
          <a:bodyPr/>
          <a:p>
            <a:r>
              <a:rPr lang="zh-CN" altLang="en-US" sz="2000"/>
              <a:t>（1）本地用户。如果用户在远程FTP服务器上拥有账号，则为本地用户。本地用户可以通过输入自己的账号和口令来登录系统。通常，当本地用户登录后，其所在位置为用户自己的家目录。本地用户，也允许作为虚拟用户工作。</a:t>
            </a:r>
            <a:endParaRPr lang="zh-CN" altLang="en-US" sz="2000"/>
          </a:p>
          <a:p>
            <a:r>
              <a:rPr lang="zh-CN" altLang="en-US" sz="2000"/>
              <a:t>（2）虚拟用户。如果用户在FTP服务器上拥有账号，但此账号只能用于ftp传输，则称此用户为虚拟用户。虚拟用户可以通过自己的账号和口令登录。当登录系统后，其所在目录为该虚拟用户的家目录。</a:t>
            </a:r>
            <a:endParaRPr lang="zh-CN" altLang="en-US" sz="2000"/>
          </a:p>
          <a:p>
            <a:r>
              <a:rPr lang="zh-CN" altLang="en-US" sz="2000"/>
              <a:t>（3）匿名用户。FTP服务器通常设有匿名用户供非本地用户使用。浏览登录FTP网站时使用的是匿名用户，不需要提供账号和密码。但对于字符或命令行界面，必须提供匿名用户名（ftp或anonymous）和口令密码（ftp）。当匿名用户登录系统后，所在位置为/var/ftp（红帽）或/srv/ftp（Ubuntu）。通常，FTP服务器对匿名用户只提供下载服务。</a:t>
            </a:r>
            <a:endParaRPr lang="zh-CN" altLang="en-US" sz="2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17.4  TFTP与TFTP服务器的使用简介</a:t>
            </a:r>
            <a:endParaRPr lang="zh-CN" altLang="en-US" sz="3600"/>
          </a:p>
        </p:txBody>
      </p:sp>
      <p:sp>
        <p:nvSpPr>
          <p:cNvPr id="3" name="内容占位符 2"/>
          <p:cNvSpPr>
            <a:spLocks noGrp="1"/>
          </p:cNvSpPr>
          <p:nvPr>
            <p:ph idx="1"/>
          </p:nvPr>
        </p:nvSpPr>
        <p:spPr/>
        <p:txBody>
          <a:bodyPr/>
          <a:p>
            <a:r>
              <a:rPr lang="zh-CN" altLang="en-US" sz="2400"/>
              <a:t>TFTP（Trivial File Transfer Protocol）是简单文件传输协议。</a:t>
            </a:r>
            <a:endParaRPr lang="zh-CN" altLang="en-US" sz="2400"/>
          </a:p>
          <a:p>
            <a:r>
              <a:rPr lang="zh-CN" altLang="en-US" sz="2400"/>
              <a:t>TFTP通常基于UDP协议实现，是为了进行小文件传输，它不具备一般FTP的许多功能。它与FTP的主要区别是没有用户权限认证与权限管理等功能。因此TFTP的缺点是传送不安全、没有用户和密码验证等，尽管如此，它仍非常适合安全性要求不高的小型文件传送。</a:t>
            </a:r>
            <a:endParaRPr lang="zh-CN" altLang="en-US" sz="2400"/>
          </a:p>
          <a:p>
            <a:r>
              <a:rPr lang="zh-CN" altLang="en-US" sz="2400"/>
              <a:t>TFTP支持文件的上传与下载功能。</a:t>
            </a:r>
            <a:endParaRPr lang="zh-CN" altLang="en-US"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sym typeface="+mn-ea"/>
              </a:rPr>
              <a:t>17.4.2  TFTP的安装和配置及应用</a:t>
            </a:r>
            <a:endParaRPr lang="zh-CN" altLang="en-US" sz="4000"/>
          </a:p>
        </p:txBody>
      </p:sp>
      <p:sp>
        <p:nvSpPr>
          <p:cNvPr id="3" name="内容占位符 2"/>
          <p:cNvSpPr>
            <a:spLocks noGrp="1"/>
          </p:cNvSpPr>
          <p:nvPr>
            <p:ph idx="1"/>
          </p:nvPr>
        </p:nvSpPr>
        <p:spPr/>
        <p:txBody>
          <a:bodyPr/>
          <a:p>
            <a:r>
              <a:rPr lang="zh-CN" altLang="en-US" sz="2400"/>
              <a:t>1．TFTP的安装</a:t>
            </a:r>
            <a:endParaRPr lang="zh-CN" altLang="en-US" sz="2400"/>
          </a:p>
          <a:p>
            <a:r>
              <a:rPr lang="zh-CN" altLang="en-US" sz="2400"/>
              <a:t>TFTP服务的客户端程序tftp归属软件包为tftp，而服务器软件包在红帽和Ubuntu下分别为tftp-server和tftpd，可以使用以下命令安装：</a:t>
            </a:r>
            <a:endParaRPr lang="zh-CN" altLang="en-US" sz="2400"/>
          </a:p>
          <a:p>
            <a:r>
              <a:rPr lang="zh-CN" altLang="en-US" sz="2400"/>
              <a:t>#yum install tftp tftp-server		#红帽</a:t>
            </a:r>
            <a:endParaRPr lang="zh-CN" altLang="en-US" sz="2400"/>
          </a:p>
          <a:p>
            <a:r>
              <a:rPr lang="zh-CN" altLang="en-US" sz="2400"/>
              <a:t>#apt install tftp tftpd-hpa		#Ubuntu</a:t>
            </a:r>
            <a:endParaRPr lang="zh-CN" altLang="en-US" sz="2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2．TFTP服务器的设置</a:t>
            </a:r>
            <a:endParaRPr lang="zh-CN" altLang="en-US"/>
          </a:p>
        </p:txBody>
      </p:sp>
      <p:sp>
        <p:nvSpPr>
          <p:cNvPr id="3" name="内容占位符 2"/>
          <p:cNvSpPr>
            <a:spLocks noGrp="1"/>
          </p:cNvSpPr>
          <p:nvPr>
            <p:ph idx="1"/>
          </p:nvPr>
        </p:nvSpPr>
        <p:spPr/>
        <p:txBody>
          <a:bodyPr/>
          <a:p>
            <a:r>
              <a:rPr lang="zh-CN" altLang="en-US" sz="2400"/>
              <a:t>1）红帽系统</a:t>
            </a:r>
            <a:endParaRPr lang="zh-CN" altLang="en-US" sz="2400"/>
          </a:p>
          <a:p>
            <a:r>
              <a:rPr lang="zh-CN" altLang="en-US" sz="2400"/>
              <a:t>在红帽系统中，tftp服务可以独立运行，其服务名为tftp.service，服务器端根目录为/var/lib/tftpboot。服务管理方法为：</a:t>
            </a:r>
            <a:endParaRPr lang="zh-CN" altLang="en-US" sz="2400"/>
          </a:p>
          <a:p>
            <a:r>
              <a:rPr lang="zh-CN" altLang="en-US" sz="2400"/>
              <a:t># systemctl enable tftp 		#启用</a:t>
            </a:r>
            <a:endParaRPr lang="zh-CN" altLang="en-US" sz="2400"/>
          </a:p>
          <a:p>
            <a:r>
              <a:rPr lang="zh-CN" altLang="en-US" sz="2400"/>
              <a:t># systemctl start tftp 		#启动</a:t>
            </a:r>
            <a:endParaRPr lang="zh-CN" altLang="en-US" sz="2400"/>
          </a:p>
          <a:p>
            <a:r>
              <a:rPr lang="zh-CN" altLang="en-US" sz="2400">
                <a:sym typeface="+mn-ea"/>
              </a:rPr>
              <a:t># systemctl stat</a:t>
            </a:r>
            <a:r>
              <a:rPr lang="en-US" altLang="zh-CN" sz="2400">
                <a:sym typeface="+mn-ea"/>
              </a:rPr>
              <a:t>us</a:t>
            </a:r>
            <a:r>
              <a:rPr lang="zh-CN" altLang="en-US" sz="2400">
                <a:sym typeface="+mn-ea"/>
              </a:rPr>
              <a:t> tftp 		#检查状态</a:t>
            </a:r>
            <a:endParaRPr lang="en-US" altLang="zh-CN" sz="2400">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2）Ubuntu系统</a:t>
            </a:r>
            <a:endParaRPr lang="zh-CN" altLang="en-US"/>
          </a:p>
        </p:txBody>
      </p:sp>
      <p:sp>
        <p:nvSpPr>
          <p:cNvPr id="3" name="内容占位符 2"/>
          <p:cNvSpPr>
            <a:spLocks noGrp="1"/>
          </p:cNvSpPr>
          <p:nvPr>
            <p:ph idx="1"/>
          </p:nvPr>
        </p:nvSpPr>
        <p:spPr/>
        <p:txBody>
          <a:bodyPr/>
          <a:p>
            <a:r>
              <a:rPr lang="zh-CN" altLang="en-US" sz="2400"/>
              <a:t>对于tftp-server，Ubuntu系统提供的服务器tftpd软件包没有提供由systemctl管理的组件，只能按传统方法交由超级服务器xinetd来管理（请参考教材）。</a:t>
            </a:r>
            <a:endParaRPr lang="zh-CN" altLang="en-US" sz="2400"/>
          </a:p>
          <a:p>
            <a:r>
              <a:rPr lang="zh-CN" altLang="en-US" sz="2400"/>
              <a:t>对于tftpd-hpa软件包，所用服务为</a:t>
            </a:r>
            <a:r>
              <a:rPr lang="zh-CN" altLang="en-US" sz="2400">
                <a:sym typeface="+mn-ea"/>
              </a:rPr>
              <a:t>tftpd-hpa，是自动开启并启动的，可以直接使用。</a:t>
            </a:r>
            <a:endParaRPr lang="zh-CN" altLang="en-US" sz="2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说明</a:t>
            </a:r>
            <a:endParaRPr lang="zh-CN" altLang="en-US"/>
          </a:p>
        </p:txBody>
      </p:sp>
      <p:sp>
        <p:nvSpPr>
          <p:cNvPr id="3" name="内容占位符 2"/>
          <p:cNvSpPr>
            <a:spLocks noGrp="1"/>
          </p:cNvSpPr>
          <p:nvPr>
            <p:ph idx="1"/>
          </p:nvPr>
        </p:nvSpPr>
        <p:spPr/>
        <p:txBody>
          <a:bodyPr/>
          <a:p>
            <a:r>
              <a:rPr lang="zh-CN" altLang="en-US" sz="2400"/>
              <a:t>（1）tftp服务器的工作目录默认为/var/lib/tftpboot，需要下载的数据要事先存放在这里，上传的数据也到这里。</a:t>
            </a:r>
            <a:endParaRPr lang="zh-CN" altLang="en-US" sz="2400"/>
          </a:p>
          <a:p>
            <a:r>
              <a:rPr lang="zh-CN" altLang="en-US" sz="2400"/>
              <a:t>（2）上传时，要求在/var/lib/tftpboot有同名文件，且权限为666或777。</a:t>
            </a:r>
            <a:endParaRPr lang="zh-CN" altLang="en-US" sz="2400"/>
          </a:p>
          <a:p>
            <a:r>
              <a:rPr lang="zh-CN" altLang="en-US" sz="2400"/>
              <a:t>（3）Ubuntu下有</a:t>
            </a:r>
            <a:r>
              <a:rPr lang="zh-CN" altLang="en-US" sz="2400">
                <a:sym typeface="+mn-ea"/>
              </a:rPr>
              <a:t>tftpd-</a:t>
            </a:r>
            <a:r>
              <a:rPr lang="en-US" altLang="zh-CN" sz="2400">
                <a:sym typeface="+mn-ea"/>
              </a:rPr>
              <a:t>server</a:t>
            </a:r>
            <a:r>
              <a:rPr lang="zh-CN" altLang="en-US" sz="2400">
                <a:sym typeface="+mn-ea"/>
              </a:rPr>
              <a:t>和</a:t>
            </a:r>
            <a:r>
              <a:rPr lang="zh-CN" altLang="en-US" sz="2400"/>
              <a:t>tftpd-hpa TFTP服务器软件包可以使用，可根据需要选择。</a:t>
            </a:r>
            <a:endParaRPr lang="zh-CN" altLang="en-US" sz="2400"/>
          </a:p>
          <a:p>
            <a:endParaRPr lang="zh-CN" altLang="en-US"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3．tftp命令</a:t>
            </a:r>
            <a:endParaRPr lang="zh-CN" altLang="en-US"/>
          </a:p>
        </p:txBody>
      </p:sp>
      <p:sp>
        <p:nvSpPr>
          <p:cNvPr id="3" name="内容占位符 2"/>
          <p:cNvSpPr>
            <a:spLocks noGrp="1"/>
          </p:cNvSpPr>
          <p:nvPr>
            <p:ph idx="1"/>
          </p:nvPr>
        </p:nvSpPr>
        <p:spPr/>
        <p:txBody>
          <a:bodyPr/>
          <a:p>
            <a:r>
              <a:rPr lang="zh-CN" altLang="en-US" sz="2400"/>
              <a:t>tftp用法为：</a:t>
            </a:r>
            <a:endParaRPr lang="zh-CN" altLang="en-US" sz="2400"/>
          </a:p>
          <a:p>
            <a:pPr lvl="1"/>
            <a:r>
              <a:rPr lang="zh-CN" altLang="en-US" sz="2100"/>
              <a:t>tftp [options] [host [port]] [-c cmd] 	#红帽</a:t>
            </a:r>
            <a:endParaRPr lang="zh-CN" altLang="en-US" sz="2100"/>
          </a:p>
          <a:p>
            <a:pPr lvl="1"/>
            <a:r>
              <a:rPr lang="zh-CN" altLang="en-US" sz="2100"/>
              <a:t>tftp [host] 				#Ubuntu</a:t>
            </a:r>
            <a:endParaRPr lang="zh-CN" altLang="en-US" sz="2100"/>
          </a:p>
          <a:p>
            <a:r>
              <a:rPr lang="zh-CN" altLang="en-US" sz="2400"/>
              <a:t>host为主机名或IP，-m mode用于指定传输方式（ascii或binary）；-c cmd用于指定子命令。常用子命令如下。</a:t>
            </a:r>
            <a:endParaRPr lang="zh-CN" altLang="en-US" sz="2400"/>
          </a:p>
        </p:txBody>
      </p:sp>
      <p:graphicFrame>
        <p:nvGraphicFramePr>
          <p:cNvPr id="5" name="表格 4"/>
          <p:cNvGraphicFramePr/>
          <p:nvPr>
            <p:custDataLst>
              <p:tags r:id="rId1"/>
            </p:custDataLst>
          </p:nvPr>
        </p:nvGraphicFramePr>
        <p:xfrm>
          <a:off x="760095" y="3482340"/>
          <a:ext cx="7930515" cy="1403985"/>
        </p:xfrm>
        <a:graphic>
          <a:graphicData uri="http://schemas.openxmlformats.org/drawingml/2006/table">
            <a:tbl>
              <a:tblPr firstRow="1" bandRow="1">
                <a:tableStyleId>{5940675A-B579-460E-94D1-54222C63F5DA}</a:tableStyleId>
              </a:tblPr>
              <a:tblGrid>
                <a:gridCol w="1818640"/>
                <a:gridCol w="2204720"/>
                <a:gridCol w="1506220"/>
                <a:gridCol w="2400935"/>
              </a:tblGrid>
              <a:tr h="426720">
                <a:tc>
                  <a:txBody>
                    <a:bodyPr/>
                    <a:p>
                      <a:pPr indent="0" algn="ctr">
                        <a:buNone/>
                      </a:pPr>
                      <a:r>
                        <a:rPr lang="en-US" sz="1400" b="0">
                          <a:latin typeface="Times New Roman" panose="02020603050405020304" pitchFamily="18" charset="0"/>
                          <a:cs typeface="Times New Roman" panose="02020603050405020304" pitchFamily="18" charset="0"/>
                        </a:rPr>
                        <a:t>connect host [port]</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连接到远程</a:t>
                      </a:r>
                      <a:r>
                        <a:rPr lang="en-US" sz="1400" b="0">
                          <a:latin typeface="Times New Roman" panose="02020603050405020304" pitchFamily="18" charset="0"/>
                          <a:cs typeface="Times New Roman" panose="02020603050405020304" pitchFamily="18" charset="0"/>
                        </a:rPr>
                        <a:t>tftp</a:t>
                      </a:r>
                      <a:r>
                        <a:rPr lang="en-US" sz="1400" b="0">
                          <a:latin typeface="宋体" panose="02010600030101010101" pitchFamily="2" charset="-122"/>
                          <a:ea typeface="宋体" panose="02010600030101010101" pitchFamily="2" charset="-122"/>
                          <a:cs typeface="宋体" panose="02010600030101010101" pitchFamily="2" charset="-122"/>
                        </a:rPr>
                        <a:t>服务器</a:t>
                      </a:r>
                      <a:r>
                        <a:rPr lang="en-US" sz="1400" b="0">
                          <a:latin typeface="Times New Roman" panose="02020603050405020304" pitchFamily="18" charset="0"/>
                          <a:cs typeface="Times New Roman" panose="02020603050405020304" pitchFamily="18" charset="0"/>
                        </a:rPr>
                        <a:t>host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status</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显示当前状态信息</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755">
                <a:tc>
                  <a:txBody>
                    <a:bodyPr/>
                    <a:p>
                      <a:pPr indent="0" algn="ctr">
                        <a:buNone/>
                      </a:pPr>
                      <a:r>
                        <a:rPr lang="en-US" sz="1400" b="0">
                          <a:latin typeface="Times New Roman" panose="02020603050405020304" pitchFamily="18" charset="0"/>
                          <a:cs typeface="Times New Roman" panose="02020603050405020304" pitchFamily="18" charset="0"/>
                        </a:rPr>
                        <a:t>put lfile [rfile]</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上传文件</a:t>
                      </a:r>
                      <a:r>
                        <a:rPr lang="en-US" sz="1400" b="0">
                          <a:latin typeface="Times New Roman" panose="02020603050405020304" pitchFamily="18" charset="0"/>
                          <a:cs typeface="Times New Roman" panose="02020603050405020304" pitchFamily="18" charset="0"/>
                        </a:rPr>
                        <a:t>lfile</a:t>
                      </a:r>
                      <a:r>
                        <a:rPr lang="en-US" sz="1400" b="0">
                          <a:latin typeface="宋体" panose="02010600030101010101" pitchFamily="2" charset="-122"/>
                          <a:ea typeface="宋体" panose="02010600030101010101" pitchFamily="2" charset="-122"/>
                          <a:cs typeface="宋体" panose="02010600030101010101" pitchFamily="2" charset="-122"/>
                        </a:rPr>
                        <a:t>[为</a:t>
                      </a:r>
                      <a:r>
                        <a:rPr lang="en-US" sz="1400" b="0">
                          <a:latin typeface="Times New Roman" panose="02020603050405020304" pitchFamily="18" charset="0"/>
                          <a:cs typeface="Times New Roman" panose="02020603050405020304" pitchFamily="18" charset="0"/>
                        </a:rPr>
                        <a:t>rfile</a:t>
                      </a:r>
                      <a:r>
                        <a:rPr lang="en-US" sz="1400" b="0">
                          <a:latin typeface="宋体" panose="02010600030101010101" pitchFamily="2" charset="-122"/>
                          <a:ea typeface="宋体" panose="02010600030101010101" pitchFamily="2" charset="-122"/>
                          <a:cs typeface="宋体" panose="02010600030101010101" pitchFamily="2" charset="-122"/>
                        </a:rPr>
                        <a: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get rfile [lfile]</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下载文件</a:t>
                      </a:r>
                      <a:r>
                        <a:rPr lang="en-US" sz="1400" b="0">
                          <a:latin typeface="Times New Roman" panose="02020603050405020304" pitchFamily="18" charset="0"/>
                          <a:cs typeface="Times New Roman" panose="02020603050405020304" pitchFamily="18" charset="0"/>
                        </a:rPr>
                        <a:t>rfile</a:t>
                      </a:r>
                      <a:r>
                        <a:rPr lang="en-US" sz="1400" b="0">
                          <a:latin typeface="宋体" panose="02010600030101010101" pitchFamily="2" charset="-122"/>
                          <a:ea typeface="宋体" panose="02010600030101010101" pitchFamily="2" charset="-122"/>
                          <a:cs typeface="宋体" panose="02010600030101010101" pitchFamily="2" charset="-122"/>
                        </a:rPr>
                        <a:t>[为</a:t>
                      </a:r>
                      <a:r>
                        <a:rPr lang="en-US" sz="1400" b="0">
                          <a:latin typeface="Times New Roman" panose="02020603050405020304" pitchFamily="18" charset="0"/>
                          <a:cs typeface="Times New Roman" panose="02020603050405020304" pitchFamily="18" charset="0"/>
                        </a:rPr>
                        <a:t>l_file</a:t>
                      </a:r>
                      <a:r>
                        <a:rPr lang="en-US" sz="1400" b="0">
                          <a:latin typeface="宋体" panose="02010600030101010101" pitchFamily="2" charset="-122"/>
                          <a:ea typeface="宋体" panose="02010600030101010101" pitchFamily="2" charset="-122"/>
                          <a:cs typeface="宋体" panose="02010600030101010101" pitchFamily="2" charset="-122"/>
                        </a:rPr>
                        <a: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755">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pitchFamily="18" charset="0"/>
                          <a:cs typeface="Times New Roman" panose="02020603050405020304" pitchFamily="18" charset="0"/>
                        </a:rPr>
                        <a:t>mode</a:t>
                      </a:r>
                      <a:r>
                        <a:rPr lang="en-US" sz="1400" b="0">
                          <a:latin typeface="宋体" panose="02010600030101010101" pitchFamily="2" charset="-122"/>
                          <a:ea typeface="宋体" panose="02010600030101010101" pitchFamily="2" charset="-122"/>
                          <a:cs typeface="宋体" panose="02010600030101010101" pitchFamily="2" charset="-122"/>
                        </a:rPr>
                        <a:t>] </a:t>
                      </a:r>
                      <a:r>
                        <a:rPr lang="en-US" sz="1400" b="0">
                          <a:latin typeface="Times New Roman" panose="02020603050405020304" pitchFamily="18" charset="0"/>
                          <a:cs typeface="Times New Roman" panose="02020603050405020304" pitchFamily="18" charset="0"/>
                        </a:rPr>
                        <a:t>binary/ascii</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设置二进制</a:t>
                      </a:r>
                      <a:r>
                        <a:rPr lang="en-US" sz="1400" b="0">
                          <a:latin typeface="Times New Roman" panose="02020603050405020304" pitchFamily="18" charset="0"/>
                          <a:cs typeface="Times New Roman" panose="02020603050405020304" pitchFamily="18" charset="0"/>
                        </a:rPr>
                        <a:t>/</a:t>
                      </a:r>
                      <a:r>
                        <a:rPr lang="en-US" sz="1400" b="0">
                          <a:latin typeface="宋体" panose="02010600030101010101" pitchFamily="2" charset="-122"/>
                          <a:ea typeface="宋体" panose="02010600030101010101" pitchFamily="2" charset="-122"/>
                          <a:cs typeface="宋体" panose="02010600030101010101" pitchFamily="2" charset="-122"/>
                        </a:rPr>
                        <a:t>文本传输模式</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verbose</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设置详细模式</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755">
                <a:tc>
                  <a:txBody>
                    <a:bodyPr/>
                    <a:p>
                      <a:pPr indent="0" algn="ctr">
                        <a:buNone/>
                      </a:pPr>
                      <a:r>
                        <a:rPr lang="en-US" sz="1400" b="0">
                          <a:latin typeface="Times New Roman" panose="02020603050405020304" pitchFamily="18" charset="0"/>
                          <a:cs typeface="Times New Roman" panose="02020603050405020304" pitchFamily="18" charset="0"/>
                        </a:rPr>
                        <a:t>quit</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退出</a:t>
                      </a:r>
                      <a:r>
                        <a:rPr lang="en-US" sz="1400" b="0">
                          <a:latin typeface="Times New Roman" panose="02020603050405020304" pitchFamily="18" charset="0"/>
                          <a:cs typeface="Times New Roman" panose="02020603050405020304" pitchFamily="18" charset="0"/>
                        </a:rPr>
                        <a:t>tftp</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pitchFamily="18" charset="0"/>
                          <a:cs typeface="Times New Roman" panose="02020603050405020304" pitchFamily="18" charset="0"/>
                        </a:rPr>
                        <a:t>help/? cmd</a:t>
                      </a:r>
                      <a:endParaRPr lang="en-US" altLang="en-US" sz="1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对命令</a:t>
                      </a:r>
                      <a:r>
                        <a:rPr lang="en-US" sz="1400" b="0">
                          <a:latin typeface="Times New Roman" panose="02020603050405020304" pitchFamily="18" charset="0"/>
                          <a:cs typeface="Times New Roman" panose="02020603050405020304" pitchFamily="18" charset="0"/>
                        </a:rPr>
                        <a:t>cmd</a:t>
                      </a:r>
                      <a:r>
                        <a:rPr lang="en-US" sz="1400" b="0">
                          <a:latin typeface="宋体" panose="02010600030101010101" pitchFamily="2" charset="-122"/>
                          <a:ea typeface="宋体" panose="02010600030101010101" pitchFamily="2" charset="-122"/>
                          <a:cs typeface="宋体" panose="02010600030101010101" pitchFamily="2" charset="-122"/>
                        </a:rPr>
                        <a:t>进行帮助</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4．TFTP服务器的应用</a:t>
            </a:r>
            <a:endParaRPr lang="zh-CN" altLang="en-US"/>
          </a:p>
        </p:txBody>
      </p:sp>
      <p:sp>
        <p:nvSpPr>
          <p:cNvPr id="3" name="内容占位符 2"/>
          <p:cNvSpPr>
            <a:spLocks noGrp="1"/>
          </p:cNvSpPr>
          <p:nvPr>
            <p:ph idx="1"/>
          </p:nvPr>
        </p:nvSpPr>
        <p:spPr/>
        <p:txBody>
          <a:bodyPr/>
          <a:p>
            <a:r>
              <a:rPr lang="zh-CN" altLang="en-US"/>
              <a:t>1）用于远程系统引导或远程备份</a:t>
            </a:r>
            <a:endParaRPr lang="zh-CN" altLang="en-US"/>
          </a:p>
          <a:p>
            <a:r>
              <a:rPr lang="zh-CN" altLang="en-US"/>
              <a:t>2）利用TFTP进行文件的传输</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1）用于远程系统引导或远程备份</a:t>
            </a:r>
            <a:endParaRPr lang="zh-CN" altLang="en-US" sz="4000"/>
          </a:p>
        </p:txBody>
      </p:sp>
      <p:sp>
        <p:nvSpPr>
          <p:cNvPr id="3" name="内容占位符 2"/>
          <p:cNvSpPr>
            <a:spLocks noGrp="1"/>
          </p:cNvSpPr>
          <p:nvPr>
            <p:ph idx="1"/>
          </p:nvPr>
        </p:nvSpPr>
        <p:spPr/>
        <p:txBody>
          <a:bodyPr/>
          <a:p>
            <a:r>
              <a:rPr lang="zh-CN" altLang="en-US" sz="2400"/>
              <a:t>可以利用TFTP与DHCP、FTP服务器配合，构成一组Linux安装服务器或备份服务器。</a:t>
            </a:r>
            <a:endParaRPr lang="zh-CN" altLang="en-US" sz="2400"/>
          </a:p>
          <a:p>
            <a:r>
              <a:rPr lang="zh-CN" altLang="en-US" sz="2400"/>
              <a:t>利用安装服务器可以进行大规模的Linux操作系统网络安装。在网环境中，还可以利用Linux的TFTP服务器下载路由器配置文件，编辑后再上传到路由器。</a:t>
            </a:r>
            <a:endParaRPr lang="zh-CN" altLang="en-US"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2）利用TFTP进行文件的传输</a:t>
            </a:r>
            <a:endParaRPr lang="zh-CN" altLang="en-US"/>
          </a:p>
        </p:txBody>
      </p:sp>
      <p:sp>
        <p:nvSpPr>
          <p:cNvPr id="3" name="内容占位符 2"/>
          <p:cNvSpPr>
            <a:spLocks noGrp="1"/>
          </p:cNvSpPr>
          <p:nvPr>
            <p:ph idx="1"/>
          </p:nvPr>
        </p:nvSpPr>
        <p:spPr/>
        <p:txBody>
          <a:bodyPr/>
          <a:p>
            <a:r>
              <a:rPr lang="zh-CN" altLang="en-US" sz="2400"/>
              <a:t>假定tftp服务器的机名为tftp_srv，IP地址为192.168.137.8，要下载和上传的文件分别为tftp_down和tftp_up。</a:t>
            </a:r>
            <a:endParaRPr lang="zh-CN" altLang="en-US" sz="2400"/>
          </a:p>
          <a:p>
            <a:r>
              <a:rPr lang="zh-CN" altLang="en-US" sz="2400"/>
              <a:t>由于上传和下载的用法是相同的，所不同的是所使用的命令为get或put，这里仅以下载为例说明之。</a:t>
            </a:r>
            <a:endParaRPr lang="zh-CN" altLang="en-US" sz="2400"/>
          </a:p>
          <a:p>
            <a:r>
              <a:rPr lang="zh-CN" altLang="en-US" sz="2400"/>
              <a:t>说明：不论下载或上传，在对方服务器数据目录内相应的文件都必须事先存在且权限正确，否则不能成功。</a:t>
            </a:r>
            <a:endParaRPr lang="zh-CN" altLang="en-US"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2）利用TFTP进行文件的传输</a:t>
            </a:r>
            <a:endParaRPr lang="zh-CN" altLang="en-US"/>
          </a:p>
        </p:txBody>
      </p:sp>
      <p:sp>
        <p:nvSpPr>
          <p:cNvPr id="3" name="内容占位符 2"/>
          <p:cNvSpPr>
            <a:spLocks noGrp="1"/>
          </p:cNvSpPr>
          <p:nvPr>
            <p:ph idx="1"/>
          </p:nvPr>
        </p:nvSpPr>
        <p:spPr/>
        <p:txBody>
          <a:bodyPr/>
          <a:p>
            <a:r>
              <a:rPr lang="zh-CN" altLang="en-US" sz="2400"/>
              <a:t>（1）命令行方式</a:t>
            </a:r>
            <a:endParaRPr lang="zh-CN" altLang="en-US" sz="2400"/>
          </a:p>
          <a:p>
            <a:pPr lvl="1"/>
            <a:r>
              <a:rPr lang="zh-CN" altLang="en-US" sz="2100"/>
              <a:t># tftp 192.168.137.8 -c get file 	#下载，仅红帽系统</a:t>
            </a:r>
            <a:endParaRPr lang="zh-CN" altLang="en-US" sz="2100"/>
          </a:p>
          <a:p>
            <a:pPr lvl="1"/>
            <a:r>
              <a:rPr lang="zh-CN" altLang="en-US" sz="2100"/>
              <a:t># tftp tftp_srv -c get file</a:t>
            </a:r>
            <a:endParaRPr lang="zh-CN" altLang="en-US" sz="2100"/>
          </a:p>
          <a:p>
            <a:r>
              <a:rPr lang="zh-CN" altLang="en-US" sz="2400"/>
              <a:t>（2）交互方式</a:t>
            </a:r>
            <a:endParaRPr lang="zh-CN" altLang="en-US" sz="2400"/>
          </a:p>
          <a:p>
            <a:pPr lvl="1"/>
            <a:r>
              <a:rPr lang="zh-CN" altLang="en-US" sz="2100"/>
              <a:t># tftp 192.168.137.8	#登录成功后，进入交互界面</a:t>
            </a:r>
            <a:endParaRPr lang="zh-CN" altLang="en-US" sz="2100"/>
          </a:p>
          <a:p>
            <a:pPr lvl="1"/>
            <a:r>
              <a:rPr lang="zh-CN" altLang="en-US" sz="2100"/>
              <a:t>  tftp&gt;get file 		#下载文件file</a:t>
            </a:r>
            <a:endParaRPr lang="zh-CN" altLang="en-US" sz="2100"/>
          </a:p>
          <a:p>
            <a:pPr lvl="1"/>
            <a:r>
              <a:rPr lang="zh-CN" altLang="en-US" sz="2100"/>
              <a:t>  tftp&gt;quit 		#退出tftp客户端</a:t>
            </a:r>
            <a:endParaRPr lang="zh-CN" altLang="en-US" sz="2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4．匿名FTP</a:t>
            </a:r>
            <a:endParaRPr lang="zh-CN" altLang="en-US"/>
          </a:p>
        </p:txBody>
      </p:sp>
      <p:sp>
        <p:nvSpPr>
          <p:cNvPr id="3" name="内容占位符 2"/>
          <p:cNvSpPr>
            <a:spLocks noGrp="1"/>
          </p:cNvSpPr>
          <p:nvPr>
            <p:ph idx="1"/>
          </p:nvPr>
        </p:nvSpPr>
        <p:spPr/>
        <p:txBody>
          <a:bodyPr/>
          <a:p>
            <a:r>
              <a:rPr lang="zh-CN" altLang="en-US" sz="2400"/>
              <a:t>匿名FTP是这样一种机制，用户可通过它连接到远程主机上，并从其下载文件，而无须成为其注册用户。匿名用户名为</a:t>
            </a:r>
            <a:r>
              <a:rPr lang="zh-CN" altLang="en-US" sz="2400">
                <a:sym typeface="+mn-ea"/>
              </a:rPr>
              <a:t>ftp或</a:t>
            </a:r>
            <a:r>
              <a:rPr lang="zh-CN" altLang="en-US" sz="2400"/>
              <a:t>anonymous，密码为ftp，网络上的任何人在任何地方都可使用该用户和密码登录到提供匿名服务的FTP服务器。</a:t>
            </a:r>
            <a:endParaRPr lang="zh-CN" altLang="en-US" sz="2400"/>
          </a:p>
          <a:p>
            <a:r>
              <a:rPr lang="zh-CN" altLang="en-US" sz="2400"/>
              <a:t>不是所有的FTP服务器均支持匿名ftp。</a:t>
            </a:r>
            <a:endParaRPr lang="zh-CN" altLang="en-US"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2）利用TFTP进行文件的传输</a:t>
            </a:r>
            <a:endParaRPr lang="zh-CN" altLang="en-US"/>
          </a:p>
        </p:txBody>
      </p:sp>
      <p:sp>
        <p:nvSpPr>
          <p:cNvPr id="3" name="内容占位符 2"/>
          <p:cNvSpPr>
            <a:spLocks noGrp="1"/>
          </p:cNvSpPr>
          <p:nvPr>
            <p:ph idx="1"/>
          </p:nvPr>
        </p:nvSpPr>
        <p:spPr/>
        <p:txBody>
          <a:bodyPr/>
          <a:p>
            <a:r>
              <a:rPr lang="zh-CN" altLang="en-US" sz="2400"/>
              <a:t>（3）即时文档方式</a:t>
            </a:r>
            <a:endParaRPr lang="zh-CN" altLang="en-US" sz="2400"/>
          </a:p>
          <a:p>
            <a:r>
              <a:rPr lang="zh-CN" altLang="en-US" sz="2400"/>
              <a:t># tftp 192.168.137.8 &lt;&lt; EOF</a:t>
            </a:r>
            <a:endParaRPr lang="zh-CN" altLang="en-US" sz="2400"/>
          </a:p>
          <a:p>
            <a:r>
              <a:rPr lang="zh-CN" altLang="en-US" sz="2400"/>
              <a:t>  get file</a:t>
            </a:r>
            <a:endParaRPr lang="zh-CN" altLang="en-US" sz="2400"/>
          </a:p>
          <a:p>
            <a:r>
              <a:rPr lang="zh-CN" altLang="en-US" sz="2400"/>
              <a:t>  quit</a:t>
            </a:r>
            <a:endParaRPr lang="zh-CN" altLang="en-US" sz="2400"/>
          </a:p>
          <a:p>
            <a:r>
              <a:rPr lang="zh-CN" altLang="en-US" sz="2400"/>
              <a:t>EOF</a:t>
            </a:r>
            <a:endParaRPr lang="zh-CN" alt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17.5  与防火墙和SELinux的关系</a:t>
            </a:r>
            <a:endParaRPr lang="zh-CN" altLang="en-US"/>
          </a:p>
        </p:txBody>
      </p:sp>
      <p:sp>
        <p:nvSpPr>
          <p:cNvPr id="3" name="内容占位符 2"/>
          <p:cNvSpPr>
            <a:spLocks noGrp="1"/>
          </p:cNvSpPr>
          <p:nvPr>
            <p:ph idx="1"/>
          </p:nvPr>
        </p:nvSpPr>
        <p:spPr/>
        <p:txBody>
          <a:bodyPr/>
          <a:p>
            <a:r>
              <a:rPr lang="zh-CN" altLang="en-US" sz="2400"/>
              <a:t>17.5.1 与防火墙的关系</a:t>
            </a:r>
            <a:endParaRPr lang="zh-CN" altLang="en-US" sz="2400"/>
          </a:p>
          <a:p>
            <a:r>
              <a:rPr lang="zh-CN" altLang="en-US" sz="2400"/>
              <a:t>1．firewalld</a:t>
            </a:r>
            <a:endParaRPr lang="zh-CN" altLang="en-US" sz="2400"/>
          </a:p>
          <a:p>
            <a:pPr lvl="1"/>
            <a:r>
              <a:rPr lang="zh-CN" altLang="en-US" sz="2100"/>
              <a:t># firewall-cmd --add-service=ftp 	#允许ftp（临时）</a:t>
            </a:r>
            <a:endParaRPr lang="zh-CN" altLang="en-US" sz="2100"/>
          </a:p>
          <a:p>
            <a:pPr lvl="1"/>
            <a:r>
              <a:rPr lang="zh-CN" altLang="en-US" sz="2100"/>
              <a:t># firewall-cmd --permanent --add-service=tftp 	#</a:t>
            </a:r>
            <a:r>
              <a:rPr lang="zh-CN" altLang="en-US" sz="2100">
                <a:sym typeface="+mn-ea"/>
              </a:rPr>
              <a:t>永久</a:t>
            </a:r>
            <a:r>
              <a:rPr lang="zh-CN" altLang="en-US" sz="2100"/>
              <a:t>允许</a:t>
            </a:r>
            <a:endParaRPr lang="zh-CN" altLang="en-US" sz="2100"/>
          </a:p>
          <a:p>
            <a:pPr lvl="1"/>
            <a:r>
              <a:rPr lang="zh-CN" altLang="en-US" sz="2100"/>
              <a:t># firewall-cmd --add-service=tftp-client 	#允许tftp-client</a:t>
            </a:r>
            <a:endParaRPr lang="zh-CN" altLang="en-US" sz="2100"/>
          </a:p>
          <a:p>
            <a:r>
              <a:rPr lang="zh-CN" altLang="en-US" sz="2400"/>
              <a:t>2．ufw</a:t>
            </a:r>
            <a:endParaRPr lang="zh-CN" altLang="en-US" sz="2400"/>
          </a:p>
          <a:p>
            <a:pPr lvl="1"/>
            <a:r>
              <a:rPr lang="zh-CN" altLang="en-US" sz="2100"/>
              <a:t># ufw allow ftp 				#允许ftp</a:t>
            </a:r>
            <a:endParaRPr lang="zh-CN" altLang="en-US" sz="2100"/>
          </a:p>
          <a:p>
            <a:pPr lvl="1"/>
            <a:r>
              <a:rPr lang="zh-CN" altLang="en-US" sz="2100"/>
              <a:t># ufw allow tftp 				#允许tftp</a:t>
            </a:r>
            <a:endParaRPr lang="zh-CN" altLang="en-US" sz="21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17.5.2  与SELinux的关系</a:t>
            </a:r>
            <a:endParaRPr lang="zh-CN" altLang="en-US"/>
          </a:p>
        </p:txBody>
      </p:sp>
      <p:sp>
        <p:nvSpPr>
          <p:cNvPr id="3" name="内容占位符 2"/>
          <p:cNvSpPr>
            <a:spLocks noGrp="1"/>
          </p:cNvSpPr>
          <p:nvPr>
            <p:ph idx="1"/>
          </p:nvPr>
        </p:nvSpPr>
        <p:spPr/>
        <p:txBody>
          <a:bodyPr/>
          <a:p>
            <a:r>
              <a:rPr lang="zh-CN" altLang="en-US" sz="2000"/>
              <a:t>使用以下命令，</a:t>
            </a:r>
            <a:r>
              <a:rPr lang="zh-CN" altLang="en-US" sz="2000">
                <a:sym typeface="+mn-ea"/>
              </a:rPr>
              <a:t>得到与SELinux相关的布尔变量有：</a:t>
            </a:r>
            <a:endParaRPr lang="zh-CN" altLang="en-US" sz="2000">
              <a:sym typeface="+mn-ea"/>
            </a:endParaRPr>
          </a:p>
          <a:p>
            <a:pPr lvl="1"/>
            <a:r>
              <a:rPr lang="zh-CN" altLang="en-US" sz="1750"/>
              <a:t># getsebool -a | grep tftp</a:t>
            </a:r>
            <a:endParaRPr lang="zh-CN" altLang="en-US" sz="1750"/>
          </a:p>
          <a:p>
            <a:pPr lvl="2"/>
            <a:r>
              <a:rPr lang="zh-CN" altLang="en-US" sz="1500"/>
              <a:t>tftp_anon_write --&gt; off</a:t>
            </a:r>
            <a:endParaRPr lang="zh-CN" altLang="en-US" sz="1500"/>
          </a:p>
          <a:p>
            <a:pPr lvl="2"/>
            <a:r>
              <a:rPr lang="zh-CN" altLang="en-US" sz="1500"/>
              <a:t>tftp_home_dir --&gt; off</a:t>
            </a:r>
            <a:endParaRPr lang="zh-CN" altLang="en-US" sz="1500"/>
          </a:p>
          <a:p>
            <a:r>
              <a:rPr lang="zh-CN" altLang="en-US" sz="2000"/>
              <a:t>若要具有上传功能，除了使其“根”目录/var/lib/tftpboot具有可写权限外，还要打开tftp_home_dir布尔变量，方法是：</a:t>
            </a:r>
            <a:endParaRPr lang="zh-CN" altLang="en-US" sz="2000"/>
          </a:p>
          <a:p>
            <a:pPr lvl="1"/>
            <a:r>
              <a:rPr lang="zh-CN" altLang="en-US" sz="1750"/>
              <a:t># chmod a+w /var/lib/tftpboot</a:t>
            </a:r>
            <a:endParaRPr lang="zh-CN" altLang="en-US" sz="1750"/>
          </a:p>
          <a:p>
            <a:pPr lvl="1"/>
            <a:r>
              <a:rPr lang="zh-CN" altLang="en-US" sz="1750"/>
              <a:t># setsebool -P tftp_home_dir 1</a:t>
            </a:r>
            <a:endParaRPr lang="zh-CN" altLang="en-US" sz="1750"/>
          </a:p>
          <a:p>
            <a:r>
              <a:rPr lang="zh-CN" altLang="en-US" sz="2000"/>
              <a:t>还有，/var/lib/tftpboot的SELinux类型是tftpdir_rw_t，只读时为tftpdir_t，若使用了其它目录，则其类型也应为tftpdir_rw_t或tftpdir_t。</a:t>
            </a:r>
            <a:endParaRPr lang="zh-CN" altLang="en-US" sz="20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习题17</a:t>
            </a:r>
            <a:endParaRPr lang="zh-CN" altLang="en-US"/>
          </a:p>
        </p:txBody>
      </p:sp>
      <p:sp>
        <p:nvSpPr>
          <p:cNvPr id="3" name="内容占位符 2"/>
          <p:cNvSpPr>
            <a:spLocks noGrp="1"/>
          </p:cNvSpPr>
          <p:nvPr>
            <p:ph idx="1"/>
          </p:nvPr>
        </p:nvSpPr>
        <p:spPr>
          <a:xfrm>
            <a:off x="626110" y="1383665"/>
            <a:ext cx="8328660" cy="3294380"/>
          </a:xfrm>
        </p:spPr>
        <p:txBody>
          <a:bodyPr/>
          <a:p>
            <a:r>
              <a:rPr lang="zh-CN" altLang="en-US" sz="1800"/>
              <a:t>1．单项选择题</a:t>
            </a:r>
            <a:endParaRPr lang="zh-CN" altLang="en-US" sz="1800"/>
          </a:p>
          <a:p>
            <a:r>
              <a:rPr lang="zh-CN" altLang="en-US" sz="1800"/>
              <a:t>（1）默认情况下，匿名ftp站点的主目录是（    ）或（    ）。</a:t>
            </a:r>
            <a:endParaRPr lang="zh-CN" altLang="en-US" sz="1800"/>
          </a:p>
          <a:p>
            <a:r>
              <a:rPr lang="zh-CN" altLang="en-US" sz="1800"/>
              <a:t>A．/run/ftp	B．/var/ftp	C．/srv/ftp	D．/etc/ftp</a:t>
            </a:r>
            <a:endParaRPr lang="zh-CN" altLang="en-US" sz="1800"/>
          </a:p>
          <a:p>
            <a:r>
              <a:rPr lang="zh-CN" altLang="en-US" sz="1800"/>
              <a:t>（2）在TCP/IP模型中，应用层包含了所有的高层协议，在下列应用协议中，能够实现本地与远程主机之间文件传输工作的是（    ）。</a:t>
            </a:r>
            <a:endParaRPr lang="zh-CN" altLang="en-US" sz="1800"/>
          </a:p>
          <a:p>
            <a:r>
              <a:rPr lang="zh-CN" altLang="en-US" sz="1800"/>
              <a:t>A．TELNET	B．FTP		C．SNMP	D．NFS</a:t>
            </a:r>
            <a:endParaRPr lang="zh-CN" altLang="en-US" sz="1800"/>
          </a:p>
          <a:p>
            <a:r>
              <a:rPr lang="zh-CN" altLang="en-US" sz="1800"/>
              <a:t>（3）重启vsftpd服务的命令是（    ）。</a:t>
            </a:r>
            <a:endParaRPr lang="zh-CN" altLang="en-US" sz="1800"/>
          </a:p>
          <a:p>
            <a:r>
              <a:rPr lang="zh-CN" altLang="en-US" sz="1800"/>
              <a:t>A．systemctl enable vsftpd		B．systemctl start vsftpd</a:t>
            </a:r>
            <a:endParaRPr lang="zh-CN" altLang="en-US" sz="1800"/>
          </a:p>
          <a:p>
            <a:r>
              <a:rPr lang="zh-CN" altLang="en-US" sz="1800"/>
              <a:t>C．systemctl restart vsftpd		D．systemctl status vsftpd</a:t>
            </a:r>
            <a:endParaRPr lang="zh-CN" altLang="en-US" sz="1800"/>
          </a:p>
          <a:p>
            <a:r>
              <a:rPr lang="zh-CN" altLang="en-US" sz="1800"/>
              <a:t>（4）以下不属于FTP客户端命令的是（    ）。</a:t>
            </a:r>
            <a:endParaRPr lang="zh-CN" altLang="en-US" sz="1800"/>
          </a:p>
          <a:p>
            <a:r>
              <a:rPr lang="zh-CN" altLang="en-US" sz="1800"/>
              <a:t>A．date	B．get		C．put		D．bye</a:t>
            </a:r>
            <a:endParaRPr lang="zh-CN" altLang="en-US"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习题17</a:t>
            </a:r>
            <a:endParaRPr lang="zh-CN" altLang="en-US"/>
          </a:p>
        </p:txBody>
      </p:sp>
      <p:sp>
        <p:nvSpPr>
          <p:cNvPr id="3" name="内容占位符 2"/>
          <p:cNvSpPr>
            <a:spLocks noGrp="1"/>
          </p:cNvSpPr>
          <p:nvPr>
            <p:ph idx="1"/>
          </p:nvPr>
        </p:nvSpPr>
        <p:spPr>
          <a:xfrm>
            <a:off x="626110" y="1383665"/>
            <a:ext cx="8328660" cy="3294380"/>
          </a:xfrm>
        </p:spPr>
        <p:txBody>
          <a:bodyPr/>
          <a:p>
            <a:r>
              <a:rPr lang="zh-CN" altLang="en-US" sz="2400"/>
              <a:t>2．简述题</a:t>
            </a:r>
            <a:endParaRPr lang="zh-CN" altLang="en-US" sz="2400"/>
          </a:p>
          <a:p>
            <a:r>
              <a:rPr lang="zh-CN" altLang="en-US" sz="2400"/>
              <a:t>（1）简述FTP的用户类型及用途。</a:t>
            </a:r>
            <a:endParaRPr lang="zh-CN" altLang="en-US" sz="2400"/>
          </a:p>
          <a:p>
            <a:r>
              <a:rPr lang="zh-CN" altLang="en-US" sz="2400"/>
              <a:t>（2）简述ftpusers文件的位置及作用。</a:t>
            </a:r>
            <a:endParaRPr lang="zh-CN" altLang="en-US" sz="2400"/>
          </a:p>
          <a:p>
            <a:r>
              <a:rPr lang="zh-CN" altLang="en-US" sz="2400"/>
              <a:t>（3）简述TFTP服务的功能。</a:t>
            </a:r>
            <a:endParaRPr lang="zh-CN" altLang="en-US"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实验17</a:t>
            </a:r>
            <a:endParaRPr lang="zh-CN" altLang="en-US"/>
          </a:p>
        </p:txBody>
      </p:sp>
      <p:sp>
        <p:nvSpPr>
          <p:cNvPr id="3" name="内容占位符 2"/>
          <p:cNvSpPr>
            <a:spLocks noGrp="1"/>
          </p:cNvSpPr>
          <p:nvPr>
            <p:ph idx="1"/>
          </p:nvPr>
        </p:nvSpPr>
        <p:spPr/>
        <p:txBody>
          <a:bodyPr/>
          <a:p>
            <a:r>
              <a:rPr lang="zh-CN" altLang="en-US" sz="1800"/>
              <a:t>1．通过以下方式访问FTP服务器访问：</a:t>
            </a:r>
            <a:endParaRPr lang="zh-CN" altLang="en-US" sz="1800"/>
          </a:p>
          <a:p>
            <a:r>
              <a:rPr lang="zh-CN" altLang="en-US" sz="1800"/>
              <a:t>（1）浏览器匿名访问、本地用户访问；</a:t>
            </a:r>
            <a:endParaRPr lang="zh-CN" altLang="en-US" sz="1800"/>
          </a:p>
          <a:p>
            <a:r>
              <a:rPr lang="zh-CN" altLang="en-US" sz="1800"/>
              <a:t>（2）客户端匿名访问、本地用户访问（交互式）；</a:t>
            </a:r>
            <a:endParaRPr lang="zh-CN" altLang="en-US" sz="1800"/>
          </a:p>
          <a:p>
            <a:r>
              <a:rPr lang="zh-CN" altLang="en-US" sz="1800"/>
              <a:t>（3）客户端匿名访问、本地用户访问（脚本或即时文档）。</a:t>
            </a:r>
            <a:endParaRPr lang="zh-CN" altLang="en-US" sz="1800"/>
          </a:p>
          <a:p>
            <a:r>
              <a:rPr lang="zh-CN" altLang="en-US" sz="1800"/>
              <a:t>2．利用vsftpd，配置一台FTP服务器，要求实现以下功能：</a:t>
            </a:r>
            <a:endParaRPr lang="zh-CN" altLang="en-US" sz="1800"/>
          </a:p>
          <a:p>
            <a:r>
              <a:rPr lang="zh-CN" altLang="en-US" sz="1800"/>
              <a:t>（1）本地用户可以上传、下载，且可改工作目录到任何地方；</a:t>
            </a:r>
            <a:endParaRPr lang="zh-CN" altLang="en-US" sz="1800"/>
          </a:p>
          <a:p>
            <a:r>
              <a:rPr lang="zh-CN" altLang="en-US" sz="1800"/>
              <a:t>（2）匿名用户只能下载。</a:t>
            </a:r>
            <a:endParaRPr lang="zh-CN" altLang="en-US" sz="1800"/>
          </a:p>
          <a:p>
            <a:r>
              <a:rPr lang="zh-CN" altLang="en-US" sz="1800"/>
              <a:t>3．利用vsftpd，配置一台FTP服务器，要求分别实现：</a:t>
            </a:r>
            <a:endParaRPr lang="zh-CN" altLang="en-US" sz="1800"/>
          </a:p>
          <a:p>
            <a:r>
              <a:rPr lang="zh-CN" altLang="en-US" sz="1800"/>
              <a:t>（1）建立宿主用户virftp；</a:t>
            </a:r>
            <a:endParaRPr lang="zh-CN" altLang="en-US" sz="1800"/>
          </a:p>
          <a:p>
            <a:r>
              <a:rPr lang="zh-CN" altLang="en-US" sz="1800"/>
              <a:t>（2）实现虚拟用户vftp1，vftp2上传、下载和删除，虚拟用户所使用的目录自行指定。</a:t>
            </a:r>
            <a:endParaRPr lang="zh-CN" alt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17.1.2  Linux系统的FTP服务器</a:t>
            </a:r>
            <a:endParaRPr lang="zh-CN" altLang="en-US"/>
          </a:p>
        </p:txBody>
      </p:sp>
      <p:sp>
        <p:nvSpPr>
          <p:cNvPr id="3" name="内容占位符 2"/>
          <p:cNvSpPr>
            <a:spLocks noGrp="1"/>
          </p:cNvSpPr>
          <p:nvPr>
            <p:ph idx="1"/>
          </p:nvPr>
        </p:nvSpPr>
        <p:spPr/>
        <p:txBody>
          <a:bodyPr/>
          <a:p>
            <a:r>
              <a:rPr lang="zh-CN" altLang="en-US" sz="2400"/>
              <a:t>目前，在Linux环境下提供多个FTP服务器，比如vsftp、Proftpd和pure-ftpd等，甚至perl、python等也都提供有ftp服务。</a:t>
            </a:r>
            <a:endParaRPr lang="zh-CN" altLang="en-US" sz="2400"/>
          </a:p>
          <a:p>
            <a:r>
              <a:rPr lang="zh-CN" altLang="en-US" sz="2400"/>
              <a:t>vsftpd（</a:t>
            </a:r>
            <a:r>
              <a:rPr lang="zh-CN" altLang="en-US" sz="2400">
                <a:sym typeface="+mn-ea"/>
              </a:rPr>
              <a:t>Very Secrue FTP daemon</a:t>
            </a:r>
            <a:r>
              <a:rPr lang="zh-CN" altLang="en-US" sz="2400"/>
              <a:t>）是一个在类UNIX系统上使用的FTP服务器，它支持很多其他传统的FTP服务器所不支持的特征，可以运行在Linux、BSD、Solaris、HP-UX、IRIX等系统上。</a:t>
            </a:r>
            <a:endParaRPr lang="zh-CN" altLang="en-US" sz="2400"/>
          </a:p>
          <a:p>
            <a:r>
              <a:rPr lang="zh-CN" altLang="en-US" sz="2400"/>
              <a:t>红帽和Ubuntu系统均支持vsftpd。</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17.2  vsftpd服务器</a:t>
            </a:r>
            <a:endParaRPr lang="zh-CN" altLang="en-US"/>
          </a:p>
        </p:txBody>
      </p:sp>
      <p:sp>
        <p:nvSpPr>
          <p:cNvPr id="3" name="内容占位符 2"/>
          <p:cNvSpPr>
            <a:spLocks noGrp="1"/>
          </p:cNvSpPr>
          <p:nvPr>
            <p:ph idx="1"/>
          </p:nvPr>
        </p:nvSpPr>
        <p:spPr/>
        <p:txBody>
          <a:bodyPr/>
          <a:p>
            <a:r>
              <a:rPr lang="zh-CN" altLang="en-US"/>
              <a:t>vsftpd相关软件的安装与服务管理，已经见于“基本操作与基本管理”部分，这里介绍vsftpd的配置。</a:t>
            </a:r>
            <a:endParaRPr lang="zh-CN" altLang="en-US"/>
          </a:p>
          <a:p>
            <a:r>
              <a:rPr lang="zh-CN" altLang="zh-CN"/>
              <a:t>关于防火墙和</a:t>
            </a:r>
            <a:r>
              <a:rPr lang="en-US" altLang="zh-CN"/>
              <a:t>SELinux</a:t>
            </a:r>
            <a:r>
              <a:rPr lang="zh-CN" altLang="en-US"/>
              <a:t>的配置也请参阅第</a:t>
            </a:r>
            <a:r>
              <a:rPr lang="en-US" altLang="zh-CN"/>
              <a:t>3</a:t>
            </a:r>
            <a:r>
              <a:rPr lang="zh-CN" altLang="en-US"/>
              <a:t>章。</a:t>
            </a:r>
            <a:endParaRPr lang="zh-CN" altLang="en-US"/>
          </a:p>
        </p:txBody>
      </p:sp>
    </p:spTree>
  </p:cSld>
  <p:clrMapOvr>
    <a:masterClrMapping/>
  </p:clrMapOvr>
</p:sld>
</file>

<file path=ppt/tags/tag1.xml><?xml version="1.0" encoding="utf-8"?>
<p:tagLst xmlns:p="http://schemas.openxmlformats.org/presentationml/2006/main">
  <p:tag name="KSO_WM_UNIT_TABLE_BEAUTIFY" val="smartTable{583ae32c-0502-4d12-8249-59cf4d2dcbab}"/>
  <p:tag name="REFSHAPE" val="323487492"/>
</p:tagLst>
</file>

<file path=ppt/tags/tag2.xml><?xml version="1.0" encoding="utf-8"?>
<p:tagLst xmlns:p="http://schemas.openxmlformats.org/presentationml/2006/main">
  <p:tag name="KSO_WM_UNIT_TABLE_BEAUTIFY" val="smartTable{8089ffcf-1a85-4fa9-a80f-591943a0a763}"/>
</p:tagLst>
</file>

<file path=ppt/tags/tag3.xml><?xml version="1.0" encoding="utf-8"?>
<p:tagLst xmlns:p="http://schemas.openxmlformats.org/presentationml/2006/main">
  <p:tag name="KSO_WM_UNIT_TABLE_BEAUTIFY" val="smartTable{327bb37b-a2fe-43d4-9c77-24d5e32ef09f}"/>
</p:tagLst>
</file>

<file path=ppt/tags/tag4.xml><?xml version="1.0" encoding="utf-8"?>
<p:tagLst xmlns:p="http://schemas.openxmlformats.org/presentationml/2006/main">
  <p:tag name="KSO_WM_UNIT_TABLE_BEAUTIFY" val="smartTable{56911e6e-7a8f-4fa4-9292-310f2fabeba9}"/>
</p:tagLst>
</file>

<file path=ppt/tags/tag5.xml><?xml version="1.0" encoding="utf-8"?>
<p:tagLst xmlns:p="http://schemas.openxmlformats.org/presentationml/2006/main">
  <p:tag name="KSO_WM_UNIT_TABLE_BEAUTIFY" val="smartTable{cda69477-08bc-4cf4-8799-eb76a4e68919}"/>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16779</Words>
  <Application>WPS 演示</Application>
  <PresentationFormat>全屏显示(16:9)</PresentationFormat>
  <Paragraphs>916</Paragraphs>
  <Slides>75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75</vt:i4>
      </vt:variant>
    </vt:vector>
  </HeadingPairs>
  <TitlesOfParts>
    <vt:vector size="84" baseType="lpstr">
      <vt:lpstr>Arial</vt:lpstr>
      <vt:lpstr>宋体</vt:lpstr>
      <vt:lpstr>Wingdings</vt:lpstr>
      <vt:lpstr>Tahoma</vt:lpstr>
      <vt:lpstr>微软雅黑</vt:lpstr>
      <vt:lpstr>Arial Unicode MS</vt:lpstr>
      <vt:lpstr>Calibri</vt:lpstr>
      <vt:lpstr>Times New Roman</vt:lpstr>
      <vt:lpstr>Blends</vt:lpstr>
      <vt:lpstr>第17章  FTP与TFTP服务器</vt:lpstr>
      <vt:lpstr>17.1  FTP与FTP服务器概述</vt:lpstr>
      <vt:lpstr>17.1.1  FTP的相关概念</vt:lpstr>
      <vt:lpstr>17.1.1  FTP的相关概念</vt:lpstr>
      <vt:lpstr>2．FTP的数据传输模式</vt:lpstr>
      <vt:lpstr>3．FTP的用户</vt:lpstr>
      <vt:lpstr>4．匿名FTP</vt:lpstr>
      <vt:lpstr>17.1.2  Linux系统的FTP服务器</vt:lpstr>
      <vt:lpstr>17.2  vsftpd服务器</vt:lpstr>
      <vt:lpstr>17.2.1  vsftpd常见配置</vt:lpstr>
      <vt:lpstr>vsftpd的常见配置目录及文件</vt:lpstr>
      <vt:lpstr>vsftpd的默认配置</vt:lpstr>
      <vt:lpstr>2．登录和匿名用户设置类</vt:lpstr>
      <vt:lpstr>3．欢迎信息设置类</vt:lpstr>
      <vt:lpstr>4．用户登录后所在目录设置类</vt:lpstr>
      <vt:lpstr>5．控制用户是否允许切换到其他目录类</vt:lpstr>
      <vt:lpstr>chroot_local_user、chroot_list_enable和chroot_list_file之间关系</vt:lpstr>
      <vt:lpstr>6．访问控制设置类</vt:lpstr>
      <vt:lpstr>（3）pam service设置</vt:lpstr>
      <vt:lpstr>pam_service_name=/etc/pam.d/vsftpd</vt:lpstr>
      <vt:lpstr>/etc/pam.d/vsftpd</vt:lpstr>
      <vt:lpstr>7．访问速度设置类</vt:lpstr>
      <vt:lpstr>8．用户配置文件设置类</vt:lpstr>
      <vt:lpstr>9．与连接相关的设置</vt:lpstr>
      <vt:lpstr>10．FTP工作方式与端口设置类</vt:lpstr>
      <vt:lpstr>11．传输模式设置类</vt:lpstr>
      <vt:lpstr>12．上传文档的属主关系和权限设置类</vt:lpstr>
      <vt:lpstr>13．日志文件</vt:lpstr>
      <vt:lpstr>14．其他设置</vt:lpstr>
      <vt:lpstr>17.2.2  常见型vsftpd服务器配置</vt:lpstr>
      <vt:lpstr>1．默认配置的FTP服务器</vt:lpstr>
      <vt:lpstr>2．配置允许匿名下载的服务器</vt:lpstr>
      <vt:lpstr>3．配置允许匿名用户上传的服务器</vt:lpstr>
      <vt:lpstr>创建供匿名用户上传目录</vt:lpstr>
      <vt:lpstr>4．配置支持虚拟用户的服务器</vt:lpstr>
      <vt:lpstr>4．配置支持虚拟用户的服务器</vt:lpstr>
      <vt:lpstr>4．配置支持虚拟用户的服务器</vt:lpstr>
      <vt:lpstr>4．配置支持虚拟用户的服务器</vt:lpstr>
      <vt:lpstr>4．配置支持虚拟用户的服务器</vt:lpstr>
      <vt:lpstr>4．配置支持虚拟用户的服务器</vt:lpstr>
      <vt:lpstr>4．配置支持虚拟用户的服务器</vt:lpstr>
      <vt:lpstr>4．配置支持虚拟用户的服务器</vt:lpstr>
      <vt:lpstr>4．配置支持虚拟用户的服务器</vt:lpstr>
      <vt:lpstr>5．配置虚拟与本地用户能同时登陆的服务器</vt:lpstr>
      <vt:lpstr>5．配置虚拟与本地用户能同时登陆的服务器</vt:lpstr>
      <vt:lpstr>6．配置高安全级别的FTP服务器</vt:lpstr>
      <vt:lpstr>6．配置高安全级别的FTP服务器</vt:lpstr>
      <vt:lpstr>6．配置高安全级别的FTP服务器</vt:lpstr>
      <vt:lpstr>6．配置高安全级别的FTP服务器</vt:lpstr>
      <vt:lpstr>6．配置高安全级别的FTP服务器</vt:lpstr>
      <vt:lpstr>6．配置高安全级别的FTP服务器</vt:lpstr>
      <vt:lpstr>17.3  FTP服务器的使用</vt:lpstr>
      <vt:lpstr>17.3.1  用浏览器访问</vt:lpstr>
      <vt:lpstr>17.3.2  使用客户端命令ftp	</vt:lpstr>
      <vt:lpstr>ftp的常用内部命令</vt:lpstr>
      <vt:lpstr>2．ftp命令使用示例</vt:lpstr>
      <vt:lpstr>1）交互式</vt:lpstr>
      <vt:lpstr>2）脚本方式</vt:lpstr>
      <vt:lpstr>3）使用即时文档</vt:lpstr>
      <vt:lpstr>17.4  TFTP与TFTP服务器的使用简介</vt:lpstr>
      <vt:lpstr>17.4.2  TFTP的安装和配置及应用</vt:lpstr>
      <vt:lpstr>2．TFTP服务器的设置</vt:lpstr>
      <vt:lpstr>2）Ubuntu系统</vt:lpstr>
      <vt:lpstr>说明</vt:lpstr>
      <vt:lpstr>3．tftp命令</vt:lpstr>
      <vt:lpstr>4．TFTP服务器的应用</vt:lpstr>
      <vt:lpstr>1）用于远程系统引导或远程备份</vt:lpstr>
      <vt:lpstr>2）利用TFTP进行文件的传输</vt:lpstr>
      <vt:lpstr>2）利用TFTP进行文件的传输</vt:lpstr>
      <vt:lpstr>2）利用TFTP进行文件的传输</vt:lpstr>
      <vt:lpstr>17.5  与防火墙和SELinux的关系</vt:lpstr>
      <vt:lpstr>17.5.2  与SELinux的关系</vt:lpstr>
      <vt:lpstr>习题17</vt:lpstr>
      <vt:lpstr>习题17</vt:lpstr>
      <vt:lpstr>实验17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125</cp:revision>
  <dcterms:created xsi:type="dcterms:W3CDTF">2113-01-01T00:00:00Z</dcterms:created>
  <dcterms:modified xsi:type="dcterms:W3CDTF">2020-11-19T02:17:48Z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