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handoutMasterIdLst>
    <p:handoutMasterId r:id="rId91"/>
  </p:handoutMasterIdLst>
  <p:sldIdLst>
    <p:sldId id="466" r:id="rId3"/>
    <p:sldId id="467" r:id="rId4"/>
    <p:sldId id="649" r:id="rId5"/>
    <p:sldId id="650" r:id="rId6"/>
    <p:sldId id="651" r:id="rId7"/>
    <p:sldId id="652" r:id="rId8"/>
    <p:sldId id="654" r:id="rId9"/>
    <p:sldId id="726" r:id="rId10"/>
    <p:sldId id="727" r:id="rId11"/>
    <p:sldId id="728" r:id="rId12"/>
    <p:sldId id="729" r:id="rId13"/>
    <p:sldId id="730" r:id="rId14"/>
    <p:sldId id="731" r:id="rId15"/>
    <p:sldId id="732" r:id="rId16"/>
    <p:sldId id="735" r:id="rId17"/>
    <p:sldId id="733" r:id="rId18"/>
    <p:sldId id="736" r:id="rId19"/>
    <p:sldId id="737" r:id="rId20"/>
    <p:sldId id="734" r:id="rId21"/>
    <p:sldId id="738" r:id="rId22"/>
    <p:sldId id="739" r:id="rId23"/>
    <p:sldId id="740" r:id="rId24"/>
    <p:sldId id="741" r:id="rId25"/>
    <p:sldId id="742" r:id="rId26"/>
    <p:sldId id="743" r:id="rId27"/>
    <p:sldId id="744" r:id="rId28"/>
    <p:sldId id="747" r:id="rId29"/>
    <p:sldId id="748" r:id="rId30"/>
    <p:sldId id="749" r:id="rId31"/>
    <p:sldId id="750" r:id="rId32"/>
    <p:sldId id="751" r:id="rId33"/>
    <p:sldId id="752" r:id="rId34"/>
    <p:sldId id="753" r:id="rId35"/>
    <p:sldId id="754" r:id="rId36"/>
    <p:sldId id="755" r:id="rId37"/>
    <p:sldId id="756" r:id="rId38"/>
    <p:sldId id="757" r:id="rId39"/>
    <p:sldId id="758" r:id="rId40"/>
    <p:sldId id="759" r:id="rId41"/>
    <p:sldId id="760" r:id="rId42"/>
    <p:sldId id="761" r:id="rId43"/>
    <p:sldId id="762" r:id="rId44"/>
    <p:sldId id="763" r:id="rId45"/>
    <p:sldId id="764" r:id="rId46"/>
    <p:sldId id="765" r:id="rId47"/>
    <p:sldId id="766" r:id="rId48"/>
    <p:sldId id="767" r:id="rId49"/>
    <p:sldId id="768" r:id="rId50"/>
    <p:sldId id="769" r:id="rId51"/>
    <p:sldId id="770" r:id="rId52"/>
    <p:sldId id="771" r:id="rId53"/>
    <p:sldId id="772" r:id="rId54"/>
    <p:sldId id="773" r:id="rId55"/>
    <p:sldId id="774" r:id="rId56"/>
    <p:sldId id="775" r:id="rId57"/>
    <p:sldId id="776" r:id="rId58"/>
    <p:sldId id="777" r:id="rId59"/>
    <p:sldId id="778" r:id="rId60"/>
    <p:sldId id="779" r:id="rId61"/>
    <p:sldId id="780" r:id="rId62"/>
    <p:sldId id="781" r:id="rId63"/>
    <p:sldId id="782" r:id="rId64"/>
    <p:sldId id="783" r:id="rId65"/>
    <p:sldId id="784" r:id="rId66"/>
    <p:sldId id="785" r:id="rId67"/>
    <p:sldId id="786" r:id="rId68"/>
    <p:sldId id="787" r:id="rId69"/>
    <p:sldId id="788" r:id="rId70"/>
    <p:sldId id="789" r:id="rId71"/>
    <p:sldId id="790" r:id="rId72"/>
    <p:sldId id="791" r:id="rId73"/>
    <p:sldId id="792" r:id="rId74"/>
    <p:sldId id="793" r:id="rId75"/>
    <p:sldId id="794" r:id="rId76"/>
    <p:sldId id="795" r:id="rId77"/>
    <p:sldId id="796" r:id="rId78"/>
    <p:sldId id="797" r:id="rId79"/>
    <p:sldId id="798" r:id="rId80"/>
    <p:sldId id="799" r:id="rId81"/>
    <p:sldId id="800" r:id="rId82"/>
    <p:sldId id="801" r:id="rId83"/>
    <p:sldId id="802" r:id="rId84"/>
    <p:sldId id="803" r:id="rId85"/>
    <p:sldId id="804" r:id="rId86"/>
    <p:sldId id="805" r:id="rId87"/>
    <p:sldId id="806" r:id="rId88"/>
    <p:sldId id="807" r:id="rId89"/>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294"/>
      </p:cViewPr>
      <p:guideLst>
        <p:guide orient="horz" pos="1620"/>
        <p:guide pos="30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notesMaster" Target="notesMasters/notesMaster1.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60735"/>
            <a:ext cx="5700712" cy="44386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303499"/>
            <a:ext cx="8153077" cy="86409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383618"/>
            <a:ext cx="8127504" cy="329436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矩形 5"/>
          <p:cNvSpPr/>
          <p:nvPr userDrawn="1"/>
        </p:nvSpPr>
        <p:spPr>
          <a:xfrm>
            <a:off x="5868144" y="4569972"/>
            <a:ext cx="2952328" cy="5735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823914"/>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3" name="Rectangle 3"/>
          <p:cNvSpPr>
            <a:spLocks noChangeArrowheads="1"/>
          </p:cNvSpPr>
          <p:nvPr/>
        </p:nvSpPr>
        <p:spPr bwMode="ltGray">
          <a:xfrm>
            <a:off x="800103" y="823914"/>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4" name="Rectangle 4"/>
          <p:cNvSpPr>
            <a:spLocks noChangeArrowheads="1"/>
          </p:cNvSpPr>
          <p:nvPr/>
        </p:nvSpPr>
        <p:spPr bwMode="ltGray">
          <a:xfrm>
            <a:off x="541341" y="1140620"/>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5" name="Rectangle 5"/>
          <p:cNvSpPr>
            <a:spLocks noChangeArrowheads="1"/>
          </p:cNvSpPr>
          <p:nvPr/>
        </p:nvSpPr>
        <p:spPr bwMode="ltGray">
          <a:xfrm>
            <a:off x="911225" y="1140620"/>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6" name="Rectangle 6"/>
          <p:cNvSpPr>
            <a:spLocks noChangeArrowheads="1"/>
          </p:cNvSpPr>
          <p:nvPr/>
        </p:nvSpPr>
        <p:spPr bwMode="ltGray">
          <a:xfrm>
            <a:off x="127000" y="1085851"/>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7" name="Rectangle 7"/>
          <p:cNvSpPr>
            <a:spLocks noChangeArrowheads="1"/>
          </p:cNvSpPr>
          <p:nvPr/>
        </p:nvSpPr>
        <p:spPr bwMode="gray">
          <a:xfrm>
            <a:off x="762000" y="742951"/>
            <a:ext cx="31750" cy="78938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8" name="Rectangle 8"/>
          <p:cNvSpPr>
            <a:spLocks noChangeArrowheads="1"/>
          </p:cNvSpPr>
          <p:nvPr/>
        </p:nvSpPr>
        <p:spPr bwMode="gray">
          <a:xfrm>
            <a:off x="442914" y="1335882"/>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9" name="Rectangle 9"/>
          <p:cNvSpPr>
            <a:spLocks noGrp="1" noChangeArrowheads="1"/>
          </p:cNvSpPr>
          <p:nvPr>
            <p:ph type="title"/>
          </p:nvPr>
        </p:nvSpPr>
        <p:spPr bwMode="auto">
          <a:xfrm>
            <a:off x="1150939" y="160736"/>
            <a:ext cx="7793037" cy="10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50" name="Rectangle 10"/>
          <p:cNvSpPr>
            <a:spLocks noGrp="1" noChangeArrowheads="1"/>
          </p:cNvSpPr>
          <p:nvPr>
            <p:ph type="body" idx="1"/>
          </p:nvPr>
        </p:nvSpPr>
        <p:spPr bwMode="auto">
          <a:xfrm>
            <a:off x="1182688" y="1513285"/>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254" name="Picture 14" descr="LOGO"/>
          <p:cNvPicPr>
            <a:picLocks noChangeAspect="1" noChangeArrowheads="1" noCrop="1"/>
          </p:cNvPicPr>
          <p:nvPr userDrawn="1"/>
        </p:nvPicPr>
        <p:blipFill>
          <a:blip r:embed="rId12"/>
          <a:srcRect/>
          <a:stretch>
            <a:fillRect/>
          </a:stretch>
        </p:blipFill>
        <p:spPr bwMode="auto">
          <a:xfrm>
            <a:off x="6342063" y="4619627"/>
            <a:ext cx="1003300" cy="565547"/>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long2"/>
          <p:cNvPicPr>
            <a:picLocks noChangeAspect="1" noChangeArrowheads="1" noCrop="1"/>
          </p:cNvPicPr>
          <p:nvPr userDrawn="1"/>
        </p:nvPicPr>
        <p:blipFill>
          <a:blip r:embed="rId13"/>
          <a:srcRect/>
          <a:stretch>
            <a:fillRect/>
          </a:stretch>
        </p:blipFill>
        <p:spPr bwMode="auto">
          <a:xfrm>
            <a:off x="5891213" y="4624388"/>
            <a:ext cx="2857500" cy="4286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标题 5128"/>
          <p:cNvSpPr>
            <a:spLocks noGrp="1"/>
          </p:cNvSpPr>
          <p:nvPr>
            <p:ph type="title"/>
          </p:nvPr>
        </p:nvSpPr>
        <p:spPr/>
        <p:txBody>
          <a:bodyPr anchor="b"/>
          <a:lstStyle/>
          <a:p>
            <a:r>
              <a:rPr lang="zh-CN" altLang="en-US" dirty="0"/>
              <a:t>第18章  网络资源共享服务</a:t>
            </a:r>
            <a:endParaRPr lang="zh-CN" altLang="en-US" dirty="0"/>
          </a:p>
        </p:txBody>
      </p:sp>
      <p:sp>
        <p:nvSpPr>
          <p:cNvPr id="5130" name="文本占位符 5129"/>
          <p:cNvSpPr>
            <a:spLocks noGrp="1"/>
          </p:cNvSpPr>
          <p:nvPr>
            <p:ph type="body" idx="1"/>
          </p:nvPr>
        </p:nvSpPr>
        <p:spPr>
          <a:xfrm>
            <a:off x="210820" y="1240155"/>
            <a:ext cx="8528685" cy="3294380"/>
          </a:xfrm>
        </p:spPr>
        <p:txBody>
          <a:bodyPr/>
          <a:lstStyle/>
          <a:p>
            <a:pPr eaLnBrk="1" latinLnBrk="0" hangingPunct="1">
              <a:lnSpc>
                <a:spcPct val="150000"/>
              </a:lnSpc>
              <a:spcBef>
                <a:spcPts val="0"/>
              </a:spcBef>
            </a:pPr>
            <a:r>
              <a:rPr lang="zh-CN" altLang="en-US" sz="2400" dirty="0"/>
              <a:t>目前，被广泛应用于异质环境中的信息共享协议还有SMB（Server Message Block，服务信息块）和NFS（Network File System，网络文件系统）。</a:t>
            </a:r>
            <a:r>
              <a:rPr lang="zh-CN" altLang="en-US" sz="2400" dirty="0">
                <a:sym typeface="+mn-ea"/>
              </a:rPr>
              <a:t>SMB</a:t>
            </a:r>
            <a:r>
              <a:rPr lang="zh-CN" altLang="en-US" sz="2400" dirty="0"/>
              <a:t>可用于Windows与Unix/Linux的资源共享，</a:t>
            </a:r>
            <a:r>
              <a:rPr lang="zh-CN" altLang="en-US" sz="2400" dirty="0">
                <a:sym typeface="+mn-ea"/>
              </a:rPr>
              <a:t>NFS</a:t>
            </a:r>
            <a:r>
              <a:rPr lang="zh-CN" altLang="en-US" sz="2400" dirty="0"/>
              <a:t>常用于UNIX/Linux间的共享。</a:t>
            </a:r>
            <a:endParaRPr lang="zh-CN" altLang="en-US" sz="2400" dirty="0"/>
          </a:p>
          <a:p>
            <a:pPr lvl="1" eaLnBrk="1" latinLnBrk="0" hangingPunct="1">
              <a:lnSpc>
                <a:spcPct val="150000"/>
              </a:lnSpc>
              <a:spcBef>
                <a:spcPts val="0"/>
              </a:spcBef>
            </a:pPr>
            <a:r>
              <a:rPr lang="zh-CN" altLang="en-US" sz="2100" dirty="0">
                <a:sym typeface="+mn-ea"/>
              </a:rPr>
              <a:t>18.1  Samba服务</a:t>
            </a:r>
            <a:endParaRPr lang="zh-CN" altLang="en-US" sz="2100" dirty="0"/>
          </a:p>
          <a:p>
            <a:pPr lvl="1" eaLnBrk="1" latinLnBrk="0" hangingPunct="1">
              <a:lnSpc>
                <a:spcPct val="150000"/>
              </a:lnSpc>
              <a:spcBef>
                <a:spcPts val="0"/>
              </a:spcBef>
            </a:pPr>
            <a:r>
              <a:rPr lang="zh-CN" altLang="en-US" sz="2100" dirty="0">
                <a:sym typeface="+mn-ea"/>
              </a:rPr>
              <a:t>18.2  NFS服务器</a:t>
            </a:r>
            <a:endParaRPr lang="zh-CN" altLang="en-US"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18.1.3  Samba的配置</a:t>
            </a:r>
            <a:endParaRPr lang="zh-CN" altLang="en-US"/>
          </a:p>
        </p:txBody>
      </p:sp>
      <p:sp>
        <p:nvSpPr>
          <p:cNvPr id="3" name="内容占位符 2"/>
          <p:cNvSpPr>
            <a:spLocks noGrp="1"/>
          </p:cNvSpPr>
          <p:nvPr>
            <p:ph idx="1"/>
          </p:nvPr>
        </p:nvSpPr>
        <p:spPr/>
        <p:txBody>
          <a:bodyPr/>
          <a:p>
            <a:r>
              <a:rPr lang="zh-CN" altLang="en-US" sz="2400"/>
              <a:t>1．Samba的配置文件</a:t>
            </a:r>
            <a:endParaRPr lang="zh-CN" altLang="en-US" sz="2400"/>
          </a:p>
          <a:p>
            <a:r>
              <a:rPr lang="zh-CN" altLang="en-US" sz="2400"/>
              <a:t>Samba服务器的配置文件为/etc/samba/smb.conf。在Samba安装后，就有可以默认使用的样本配置文件。</a:t>
            </a:r>
            <a:endParaRPr lang="zh-CN" altLang="en-US" sz="2400"/>
          </a:p>
          <a:p>
            <a:r>
              <a:rPr lang="zh-CN" altLang="en-US" sz="2400"/>
              <a:t>smb.conf文件中的空行、以“#”或“;”开始的行为注释行，用户可通过阅读该配置文件的内容或通过命令“man smb.conf”，了解其中的配置项及其意义。</a:t>
            </a:r>
            <a:endParaRPr lang="zh-CN" altLang="en-US" sz="2400"/>
          </a:p>
          <a:p>
            <a:r>
              <a:rPr lang="zh-CN" altLang="en-US" sz="2400"/>
              <a:t>配置文件的格式类似Windows系统的*.ini文件，以节为单位。每一节都由一个被方括号括起来的标识开始（比如[global]、[homes]和[printers]等）。</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Samba配置文件的常用节</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827405" y="1383030"/>
          <a:ext cx="7588885" cy="2967990"/>
        </p:xfrm>
        <a:graphic>
          <a:graphicData uri="http://schemas.openxmlformats.org/drawingml/2006/table">
            <a:tbl>
              <a:tblPr firstRow="1" bandRow="1">
                <a:tableStyleId>{5940675A-B579-460E-94D1-54222C63F5DA}</a:tableStyleId>
              </a:tblPr>
              <a:tblGrid>
                <a:gridCol w="1184910"/>
                <a:gridCol w="6403975"/>
              </a:tblGrid>
              <a:tr h="49466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名</a:t>
                      </a:r>
                      <a:r>
                        <a:rPr lang="en-US" sz="1600" b="0">
                          <a:solidFill>
                            <a:srgbClr val="000000"/>
                          </a:solidFill>
                          <a:latin typeface="Times New Roman" panose="02020603050405020304" pitchFamily="18" charset="0"/>
                          <a:cs typeface="Times New Roman" panose="02020603050405020304" pitchFamily="18" charset="0"/>
                        </a:rPr>
                        <a:t>    </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称</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说</a:t>
                      </a:r>
                      <a:r>
                        <a:rPr lang="en-US" sz="1600" b="0">
                          <a:solidFill>
                            <a:srgbClr val="000000"/>
                          </a:solidFill>
                          <a:latin typeface="Times New Roman" panose="02020603050405020304" pitchFamily="18" charset="0"/>
                          <a:cs typeface="Times New Roman" panose="02020603050405020304" pitchFamily="18" charset="0"/>
                        </a:rPr>
                        <a:t>    </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[global]</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基本节或全局节，用于定义全局变量或其他节变量的默认值</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[homes]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用户家目录节，用于定义每个用户家目录的共享方式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[printers]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共享打印机节，用于定义共享打印机</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[print$]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用于说明打印机驱动程序的存放位置</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[sharename]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共享节。用于自定义共享资源，</a:t>
                      </a:r>
                      <a:r>
                        <a:rPr lang="en-US" sz="1600" b="0">
                          <a:solidFill>
                            <a:srgbClr val="000000"/>
                          </a:solidFill>
                          <a:latin typeface="Times New Roman" panose="02020603050405020304" pitchFamily="18" charset="0"/>
                          <a:cs typeface="Times New Roman" panose="02020603050405020304" pitchFamily="18" charset="0"/>
                        </a:rPr>
                        <a:t>sharename</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由用户指定，可有多个</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smb.conf的内容</a:t>
            </a:r>
            <a:endParaRPr lang="en-US" altLang="zh-CN">
              <a:sym typeface="+mn-ea"/>
            </a:endParaRPr>
          </a:p>
        </p:txBody>
      </p:sp>
      <p:sp>
        <p:nvSpPr>
          <p:cNvPr id="3" name="内容占位符 2"/>
          <p:cNvSpPr>
            <a:spLocks noGrp="1"/>
          </p:cNvSpPr>
          <p:nvPr>
            <p:ph idx="1"/>
          </p:nvPr>
        </p:nvSpPr>
        <p:spPr/>
        <p:txBody>
          <a:bodyPr/>
          <a:p>
            <a:r>
              <a:rPr lang="zh-CN" altLang="en-US" sz="2400"/>
              <a:t>smb.conf文件中的每一有效行可以是节的名字或形如“参数=值”的对，用于定义或描述节的属性和作用。节名和参数名都不区分大小写，但是字符串参数值仍要区分大小写。参数值可以是布尔值或字符串，在含有空格符的字符串也不必用引号，如果在进行语法分析时发现引号，将被忽略；当参数值含有多项时，用空格符作为分隔符；当参数为布尔型时，它的值可以是yes/no或true/false。</a:t>
            </a:r>
            <a:endParaRPr lang="zh-CN" altLang="en-US" sz="2400"/>
          </a:p>
          <a:p>
            <a:r>
              <a:rPr lang="zh-CN" altLang="en-US" sz="2400"/>
              <a:t>在参数的值中还可以使用变量。</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smb.conf文件常用变量</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607060" y="1383665"/>
          <a:ext cx="7952105" cy="3515360"/>
        </p:xfrm>
        <a:graphic>
          <a:graphicData uri="http://schemas.openxmlformats.org/drawingml/2006/table">
            <a:tbl>
              <a:tblPr firstRow="1" bandRow="1">
                <a:tableStyleId>{5940675A-B579-460E-94D1-54222C63F5DA}</a:tableStyleId>
              </a:tblPr>
              <a:tblGrid>
                <a:gridCol w="857250"/>
                <a:gridCol w="3016250"/>
                <a:gridCol w="892810"/>
                <a:gridCol w="3185795"/>
              </a:tblGrid>
              <a:tr h="27495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变</a:t>
                      </a:r>
                      <a:r>
                        <a:rPr lang="en-US" sz="1600" b="0">
                          <a:solidFill>
                            <a:srgbClr val="000000"/>
                          </a:solidFill>
                          <a:latin typeface="Times New Roman" panose="02020603050405020304" pitchFamily="18" charset="0"/>
                          <a:cs typeface="Times New Roman" panose="02020603050405020304" pitchFamily="18" charset="0"/>
                        </a:rPr>
                        <a:t>    </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说</a:t>
                      </a:r>
                      <a:r>
                        <a:rPr lang="en-US" sz="1600" b="0">
                          <a:solidFill>
                            <a:srgbClr val="000000"/>
                          </a:solidFill>
                          <a:latin typeface="Times New Roman" panose="02020603050405020304" pitchFamily="18" charset="0"/>
                          <a:cs typeface="Times New Roman" panose="02020603050405020304" pitchFamily="18" charset="0"/>
                        </a:rPr>
                        <a:t>    </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变</a:t>
                      </a:r>
                      <a:r>
                        <a:rPr lang="en-US" sz="1600" b="0">
                          <a:solidFill>
                            <a:srgbClr val="000000"/>
                          </a:solidFill>
                          <a:latin typeface="Times New Roman" panose="02020603050405020304" pitchFamily="18" charset="0"/>
                          <a:cs typeface="Times New Roman" panose="02020603050405020304" pitchFamily="18" charset="0"/>
                        </a:rPr>
                        <a:t>    </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说</a:t>
                      </a:r>
                      <a:r>
                        <a:rPr lang="en-US" sz="1600" b="0">
                          <a:solidFill>
                            <a:srgbClr val="000000"/>
                          </a:solidFill>
                          <a:latin typeface="Times New Roman" panose="02020603050405020304" pitchFamily="18" charset="0"/>
                          <a:cs typeface="Times New Roman" panose="02020603050405020304" pitchFamily="18" charset="0"/>
                        </a:rPr>
                        <a:t>    </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%u</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当前服务的用户名</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%U</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当前会话的用户名</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%g</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%u</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表示的用户所在组的名字</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%G</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%U</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表示的用户所在组的名字</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当前服务名</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%v</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Samba</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版本</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%H</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%u</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的宿主目录</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%h</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Samba</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服务器的</a:t>
                      </a:r>
                      <a:r>
                        <a:rPr lang="en-US" sz="1600" b="0">
                          <a:solidFill>
                            <a:srgbClr val="000000"/>
                          </a:solidFill>
                          <a:latin typeface="Times New Roman" panose="02020603050405020304" pitchFamily="18" charset="0"/>
                          <a:cs typeface="Times New Roman" panose="02020603050405020304" pitchFamily="18" charset="0"/>
                        </a:rPr>
                        <a:t>internet</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主机名</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%i</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被客户端连接的本地</a:t>
                      </a:r>
                      <a:r>
                        <a:rPr lang="en-US" sz="1600" b="0">
                          <a:solidFill>
                            <a:srgbClr val="000000"/>
                          </a:solidFill>
                          <a:latin typeface="Times New Roman" panose="02020603050405020304" pitchFamily="18" charset="0"/>
                          <a:cs typeface="Times New Roman" panose="02020603050405020304" pitchFamily="18" charset="0"/>
                        </a:rPr>
                        <a:t>IP</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地址</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%I</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客户机的</a:t>
                      </a:r>
                      <a:r>
                        <a:rPr lang="en-US" sz="1600" b="0">
                          <a:solidFill>
                            <a:srgbClr val="000000"/>
                          </a:solidFill>
                          <a:latin typeface="Times New Roman" panose="02020603050405020304" pitchFamily="18" charset="0"/>
                          <a:cs typeface="Times New Roman" panose="02020603050405020304" pitchFamily="18" charset="0"/>
                        </a:rPr>
                        <a:t>IP</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地址</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030">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%j/%J</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i/%J中的“.”用“-”替换的结果</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远程主机的体系结构或OS系统类型</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%m</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客户机的</a:t>
                      </a:r>
                      <a:r>
                        <a:rPr lang="en-US" sz="1600" b="0">
                          <a:solidFill>
                            <a:srgbClr val="000000"/>
                          </a:solidFill>
                          <a:latin typeface="Times New Roman" panose="02020603050405020304" pitchFamily="18" charset="0"/>
                          <a:cs typeface="Times New Roman" panose="02020603050405020304" pitchFamily="18" charset="0"/>
                        </a:rPr>
                        <a:t>NetBIOS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名</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%M</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客户端</a:t>
                      </a:r>
                      <a:r>
                        <a:rPr lang="en-US" sz="1600" b="0">
                          <a:solidFill>
                            <a:srgbClr val="000000"/>
                          </a:solidFill>
                          <a:latin typeface="Times New Roman" panose="02020603050405020304" pitchFamily="18" charset="0"/>
                          <a:cs typeface="Times New Roman" panose="02020603050405020304" pitchFamily="18" charset="0"/>
                        </a:rPr>
                        <a:t>internet</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主机名</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%p</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当前服务的根目录路径</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当前服务的根目录</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yyyymmdd_HHMMSS格式时间</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当前日期和时间</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%d</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当前服务进程的</a:t>
                      </a:r>
                      <a:r>
                        <a:rPr lang="en-US" sz="1600" b="0">
                          <a:solidFill>
                            <a:srgbClr val="000000"/>
                          </a:solidFill>
                          <a:latin typeface="Times New Roman" panose="02020603050405020304" pitchFamily="18" charset="0"/>
                          <a:cs typeface="Times New Roman" panose="02020603050405020304" pitchFamily="18" charset="0"/>
                        </a:rPr>
                        <a:t>PID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当前用户的域名或工作组</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NIS目录服务器名称</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%L</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服务器的</a:t>
                      </a:r>
                      <a:r>
                        <a:rPr lang="en-US" sz="1600" b="0">
                          <a:solidFill>
                            <a:srgbClr val="000000"/>
                          </a:solidFill>
                          <a:latin typeface="Times New Roman" panose="02020603050405020304" pitchFamily="18" charset="0"/>
                          <a:cs typeface="Times New Roman" panose="02020603050405020304" pitchFamily="18" charset="0"/>
                        </a:rPr>
                        <a:t>NetBIOS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名</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2．Samba的配置</a:t>
            </a:r>
            <a:endParaRPr lang="zh-CN" altLang="en-US"/>
          </a:p>
        </p:txBody>
      </p:sp>
      <p:sp>
        <p:nvSpPr>
          <p:cNvPr id="3" name="内容占位符 2"/>
          <p:cNvSpPr>
            <a:spLocks noGrp="1"/>
          </p:cNvSpPr>
          <p:nvPr>
            <p:ph idx="1"/>
          </p:nvPr>
        </p:nvSpPr>
        <p:spPr/>
        <p:txBody>
          <a:bodyPr/>
          <a:p>
            <a:r>
              <a:rPr lang="zh-CN" altLang="en-US"/>
              <a:t>1）基本节</a:t>
            </a:r>
            <a:endParaRPr lang="zh-CN" altLang="en-US"/>
          </a:p>
          <a:p>
            <a:r>
              <a:rPr lang="zh-CN" altLang="en-US"/>
              <a:t>2）共享节</a:t>
            </a:r>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1）基本节</a:t>
            </a:r>
            <a:endParaRPr lang="zh-CN" altLang="en-US"/>
          </a:p>
        </p:txBody>
      </p:sp>
      <p:sp>
        <p:nvSpPr>
          <p:cNvPr id="3" name="内容占位符 2"/>
          <p:cNvSpPr>
            <a:spLocks noGrp="1"/>
          </p:cNvSpPr>
          <p:nvPr>
            <p:ph idx="1"/>
          </p:nvPr>
        </p:nvSpPr>
        <p:spPr>
          <a:xfrm>
            <a:off x="426085" y="1240155"/>
            <a:ext cx="8528685" cy="3294380"/>
          </a:xfrm>
        </p:spPr>
        <p:txBody>
          <a:bodyPr/>
          <a:p>
            <a:r>
              <a:rPr lang="zh-CN" altLang="en-US" sz="2400"/>
              <a:t>（1）基本配置项</a:t>
            </a:r>
            <a:endParaRPr lang="zh-CN" altLang="en-US" sz="2400"/>
          </a:p>
          <a:p>
            <a:pPr lvl="1"/>
            <a:r>
              <a:rPr lang="zh-CN" altLang="en-US" sz="2100"/>
              <a:t>workgroup=WORKGROUP：工作组名称。</a:t>
            </a:r>
            <a:endParaRPr lang="zh-CN" altLang="en-US" sz="2100"/>
          </a:p>
          <a:p>
            <a:pPr lvl="1"/>
            <a:r>
              <a:rPr lang="zh-CN" altLang="en-US" sz="2100"/>
              <a:t>server string = </a:t>
            </a:r>
            <a:r>
              <a:rPr lang="en-US" altLang="zh-CN" sz="2100"/>
              <a:t>STRING</a:t>
            </a:r>
            <a:r>
              <a:rPr lang="zh-CN" altLang="en-US" sz="2100"/>
              <a:t>：服务器描述字符串。可不设置。</a:t>
            </a:r>
            <a:endParaRPr lang="zh-CN" altLang="en-US" sz="2100"/>
          </a:p>
          <a:p>
            <a:pPr lvl="1"/>
            <a:r>
              <a:rPr lang="zh-CN" altLang="en-US" sz="2100"/>
              <a:t>passdb backend = tdbsam：指定密码文件。</a:t>
            </a:r>
            <a:endParaRPr lang="zh-CN" altLang="en-US" sz="2100"/>
          </a:p>
          <a:p>
            <a:pPr lvl="1"/>
            <a:r>
              <a:rPr lang="zh-CN" altLang="en-US" sz="2100"/>
              <a:t>interfaces = lo eth0 192.168.137.</a:t>
            </a:r>
            <a:r>
              <a:rPr lang="en-US" altLang="zh-CN" sz="2100"/>
              <a:t>0</a:t>
            </a:r>
            <a:r>
              <a:rPr lang="zh-CN" altLang="en-US" sz="2100"/>
              <a:t>/24 192.168.13.</a:t>
            </a:r>
            <a:r>
              <a:rPr lang="en-US" altLang="zh-CN" sz="2100"/>
              <a:t>0</a:t>
            </a:r>
            <a:r>
              <a:rPr lang="zh-CN" altLang="en-US" sz="2100"/>
              <a:t>/24：网络接口。可设置多个网络接口和子网,或不设。</a:t>
            </a:r>
            <a:endParaRPr lang="zh-CN" altLang="en-US" sz="2100"/>
          </a:p>
          <a:p>
            <a:r>
              <a:rPr lang="zh-CN" altLang="en-US" sz="2400"/>
              <a:t>（2）日志配置项</a:t>
            </a:r>
            <a:endParaRPr lang="zh-CN" altLang="en-US" sz="2400"/>
          </a:p>
          <a:p>
            <a:pPr lvl="1"/>
            <a:r>
              <a:rPr lang="zh-CN" altLang="en-US" sz="2100"/>
              <a:t>log level=LEVEL：日志等级。默认值为0。</a:t>
            </a:r>
            <a:endParaRPr lang="zh-CN" altLang="en-US" sz="2100"/>
          </a:p>
          <a:p>
            <a:pPr lvl="1"/>
            <a:r>
              <a:rPr lang="zh-CN" altLang="en-US" sz="2100"/>
              <a:t>log file = /var/log/samba/log.%m：日志文件位置及名称。</a:t>
            </a:r>
            <a:endParaRPr lang="zh-CN" altLang="en-US" sz="2100"/>
          </a:p>
          <a:p>
            <a:pPr lvl="1"/>
            <a:r>
              <a:rPr lang="zh-CN" altLang="en-US" sz="2100"/>
              <a:t>max log size = 5000：日志文件最大长度（单位K）。</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1）基本节</a:t>
            </a:r>
            <a:endParaRPr lang="zh-CN" altLang="en-US"/>
          </a:p>
        </p:txBody>
      </p:sp>
      <p:sp>
        <p:nvSpPr>
          <p:cNvPr id="3" name="内容占位符 2"/>
          <p:cNvSpPr>
            <a:spLocks noGrp="1"/>
          </p:cNvSpPr>
          <p:nvPr>
            <p:ph idx="1"/>
          </p:nvPr>
        </p:nvSpPr>
        <p:spPr>
          <a:xfrm>
            <a:off x="426085" y="1240155"/>
            <a:ext cx="8528685" cy="3294380"/>
          </a:xfrm>
        </p:spPr>
        <p:txBody>
          <a:bodyPr/>
          <a:p>
            <a:r>
              <a:rPr lang="zh-CN" altLang="en-US" sz="2400"/>
              <a:t>（3）安全配置项</a:t>
            </a:r>
            <a:endParaRPr lang="zh-CN" altLang="en-US" sz="2400"/>
          </a:p>
          <a:p>
            <a:pPr lvl="1"/>
            <a:r>
              <a:rPr lang="zh-CN" altLang="en-US" sz="2100"/>
              <a:t>security=type：设置Samba的安全类型。安全类型可设置为以下几种：user（用户）、share（共享）、server（服务器）和domain（域）。</a:t>
            </a:r>
            <a:endParaRPr lang="zh-CN" altLang="en-US" sz="2100"/>
          </a:p>
          <a:p>
            <a:pPr lvl="1"/>
            <a:r>
              <a:rPr lang="zh-CN" altLang="en-US" sz="2100"/>
              <a:t>encrypt passwords=yes|no：设置用户口令加密，默认为yes。</a:t>
            </a:r>
            <a:endParaRPr lang="zh-CN" altLang="en-US" sz="2100"/>
          </a:p>
          <a:p>
            <a:pPr lvl="1"/>
            <a:r>
              <a:rPr lang="zh-CN" altLang="en-US" sz="2100"/>
              <a:t>update encrypted=yes|no：更新密码。</a:t>
            </a:r>
            <a:endParaRPr lang="zh-CN" altLang="en-US" sz="2100"/>
          </a:p>
          <a:p>
            <a:pPr lvl="1"/>
            <a:r>
              <a:rPr lang="zh-CN" altLang="en-US" sz="2100"/>
              <a:t>Obey PAM restrictions=yes|no：遵循PAM限制。</a:t>
            </a:r>
            <a:endParaRPr lang="zh-CN" altLang="en-US" sz="2100"/>
          </a:p>
          <a:p>
            <a:pPr lvl="1"/>
            <a:r>
              <a:rPr lang="zh-CN" altLang="en-US" sz="2100"/>
              <a:t>username map=/etc/samba/smbusers：用户名映射。设置用于映射Samba用户名的文件，默认为/etc/samba/smbusers。</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1）基本节</a:t>
            </a:r>
            <a:endParaRPr lang="zh-CN" altLang="en-US"/>
          </a:p>
        </p:txBody>
      </p:sp>
      <p:sp>
        <p:nvSpPr>
          <p:cNvPr id="3" name="内容占位符 2"/>
          <p:cNvSpPr>
            <a:spLocks noGrp="1"/>
          </p:cNvSpPr>
          <p:nvPr>
            <p:ph idx="1"/>
          </p:nvPr>
        </p:nvSpPr>
        <p:spPr>
          <a:xfrm>
            <a:off x="426085" y="1240155"/>
            <a:ext cx="8528685" cy="3294380"/>
          </a:xfrm>
        </p:spPr>
        <p:txBody>
          <a:bodyPr/>
          <a:p>
            <a:r>
              <a:rPr lang="zh-CN" altLang="en-US" sz="2400"/>
              <a:t>（3）安全配置项</a:t>
            </a:r>
            <a:endParaRPr lang="zh-CN" altLang="en-US" sz="2400"/>
          </a:p>
          <a:p>
            <a:pPr lvl="1"/>
            <a:r>
              <a:rPr lang="zh-CN" altLang="en-US" sz="2100"/>
              <a:t>UNIX password sync=yes/no：UNIX密码同步。</a:t>
            </a:r>
            <a:endParaRPr lang="zh-CN" altLang="en-US" sz="2100"/>
          </a:p>
          <a:p>
            <a:pPr lvl="1" algn="l"/>
            <a:r>
              <a:rPr lang="zh-CN" altLang="en-US" sz="2100">
                <a:cs typeface="+mn-ea"/>
              </a:rPr>
              <a:t>guest account=nobody：客户账户。设置客户账户的用户名，默认为nobody或nfsnobody。当guest ok=yes时，可用此账号无密码访问服务器，此时的用户身份为nobody。</a:t>
            </a:r>
            <a:endParaRPr lang="zh-CN" altLang="en-US" sz="2100">
              <a:cs typeface="+mn-ea"/>
            </a:endParaRPr>
          </a:p>
          <a:p>
            <a:pPr lvl="1"/>
            <a:r>
              <a:rPr lang="zh-CN" altLang="en-US" sz="2100"/>
              <a:t>guest ok=yes|no：guest启用，默认为no。</a:t>
            </a:r>
            <a:endParaRPr lang="zh-CN" altLang="en-US" sz="2100"/>
          </a:p>
          <a:p>
            <a:pPr lvl="1"/>
            <a:r>
              <a:rPr lang="zh-CN" altLang="en-US" sz="2100"/>
              <a:t>hosts allow =hosts：被允许的主机，其值为由逗号或白空格分隔的主机或网络，默认任何主机均可访问。</a:t>
            </a:r>
            <a:endParaRPr lang="zh-CN" altLang="en-US" sz="2100"/>
          </a:p>
          <a:p>
            <a:pPr lvl="1"/>
            <a:r>
              <a:rPr lang="zh-CN" altLang="en-US" sz="2100"/>
              <a:t>hosts deny =hosts：被拒绝的主机，格式同hosts allow，默认不拒绝任何主机。</a:t>
            </a:r>
            <a:endParaRPr lang="zh-CN" altLang="en-US" sz="2100"/>
          </a:p>
          <a:p>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1）基本节</a:t>
            </a:r>
            <a:endParaRPr lang="zh-CN" altLang="en-US"/>
          </a:p>
        </p:txBody>
      </p:sp>
      <p:sp>
        <p:nvSpPr>
          <p:cNvPr id="3" name="内容占位符 2"/>
          <p:cNvSpPr>
            <a:spLocks noGrp="1"/>
          </p:cNvSpPr>
          <p:nvPr>
            <p:ph idx="1"/>
          </p:nvPr>
        </p:nvSpPr>
        <p:spPr>
          <a:xfrm>
            <a:off x="755650" y="1240155"/>
            <a:ext cx="8199120" cy="3294380"/>
          </a:xfrm>
        </p:spPr>
        <p:txBody>
          <a:bodyPr/>
          <a:p>
            <a:r>
              <a:rPr lang="zh-CN" altLang="en-US" sz="2400"/>
              <a:t>（4）打印机选项。</a:t>
            </a:r>
            <a:endParaRPr lang="zh-CN" altLang="en-US" sz="2400"/>
          </a:p>
          <a:p>
            <a:pPr lvl="1"/>
            <a:r>
              <a:rPr lang="zh-CN" altLang="en-US" sz="2100"/>
              <a:t>printcap name=/etc/printcap：设置printcap文件路径。</a:t>
            </a:r>
            <a:endParaRPr lang="zh-CN" altLang="en-US" sz="2100"/>
          </a:p>
          <a:p>
            <a:pPr lvl="1"/>
            <a:r>
              <a:rPr lang="zh-CN" altLang="en-US" sz="2100"/>
              <a:t>load printers=yes|no：设置是否自动加载打印机。</a:t>
            </a:r>
            <a:endParaRPr lang="zh-CN" altLang="en-US" sz="2100"/>
          </a:p>
          <a:p>
            <a:pPr lvl="1"/>
            <a:r>
              <a:rPr lang="zh-CN" altLang="en-US" sz="2100"/>
              <a:t>printing=cups：设置打印机系统类型。</a:t>
            </a:r>
            <a:endParaRPr lang="zh-CN" altLang="en-US" sz="2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2）共享节</a:t>
            </a:r>
            <a:endParaRPr lang="zh-CN" altLang="en-US"/>
          </a:p>
        </p:txBody>
      </p:sp>
      <p:sp>
        <p:nvSpPr>
          <p:cNvPr id="3" name="内容占位符 2"/>
          <p:cNvSpPr>
            <a:spLocks noGrp="1"/>
          </p:cNvSpPr>
          <p:nvPr>
            <p:ph idx="1"/>
          </p:nvPr>
        </p:nvSpPr>
        <p:spPr/>
        <p:txBody>
          <a:bodyPr/>
          <a:p>
            <a:r>
              <a:rPr lang="zh-CN" altLang="en-US" sz="2400"/>
              <a:t>在[global]节可设置的选项是具有全局性的，这些设置后的选项可在共享节中被重新设置，但只对本节有效。要定义共享节，首先要为共享节定义一个名字，比如[printers]、[public]等，名字可以根据需要自行设定。</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18.1  Samba服务</a:t>
            </a:r>
            <a:endParaRPr lang="zh-CN" altLang="en-US" dirty="0">
              <a:sym typeface="+mn-ea"/>
            </a:endParaRPr>
          </a:p>
        </p:txBody>
      </p:sp>
      <p:sp>
        <p:nvSpPr>
          <p:cNvPr id="3" name="内容占位符 2"/>
          <p:cNvSpPr>
            <a:spLocks noGrp="1"/>
          </p:cNvSpPr>
          <p:nvPr>
            <p:ph idx="1"/>
          </p:nvPr>
        </p:nvSpPr>
        <p:spPr>
          <a:xfrm>
            <a:off x="827405" y="1383665"/>
            <a:ext cx="7726045" cy="3294380"/>
          </a:xfrm>
        </p:spPr>
        <p:txBody>
          <a:bodyPr/>
          <a:lstStyle/>
          <a:p>
            <a:r>
              <a:rPr lang="zh-CN" altLang="en-US" sz="2400" dirty="0"/>
              <a:t>18.1.1  SMB协议与Samba</a:t>
            </a:r>
            <a:endParaRPr lang="zh-CN" altLang="en-US" sz="2400" dirty="0"/>
          </a:p>
          <a:p>
            <a:r>
              <a:rPr lang="zh-CN" altLang="en-US" sz="2400" dirty="0"/>
              <a:t>18.1.2  Samba的安装与启动管理</a:t>
            </a:r>
            <a:endParaRPr lang="zh-CN" altLang="en-US" sz="2400" dirty="0"/>
          </a:p>
          <a:p>
            <a:r>
              <a:rPr lang="zh-CN" altLang="en-US" sz="2400" dirty="0"/>
              <a:t>18.1.3  Samba的配置</a:t>
            </a:r>
            <a:endParaRPr lang="zh-CN" altLang="en-US" sz="2400" dirty="0"/>
          </a:p>
          <a:p>
            <a:r>
              <a:rPr lang="zh-CN" altLang="en-US" sz="2400" dirty="0"/>
              <a:t>18.1.4  配置共享打印机</a:t>
            </a:r>
            <a:endParaRPr lang="zh-CN" altLang="en-US" sz="2400" dirty="0"/>
          </a:p>
          <a:p>
            <a:r>
              <a:rPr lang="zh-CN" altLang="en-US" sz="2400" dirty="0"/>
              <a:t>18.1.5  Samba共享服务使用</a:t>
            </a:r>
            <a:endParaRPr lang="zh-CN" altLang="en-US" sz="2400" dirty="0"/>
          </a:p>
          <a:p>
            <a:r>
              <a:rPr lang="zh-CN" altLang="en-US" sz="2400" dirty="0"/>
              <a:t>18.1.6  关于防火墙和SELinux的说明</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共享节的通用格式</a:t>
            </a:r>
            <a:endParaRPr lang="zh-CN" altLang="en-US"/>
          </a:p>
        </p:txBody>
      </p:sp>
      <p:sp>
        <p:nvSpPr>
          <p:cNvPr id="3" name="内容占位符 2"/>
          <p:cNvSpPr>
            <a:spLocks noGrp="1"/>
          </p:cNvSpPr>
          <p:nvPr>
            <p:ph idx="1"/>
          </p:nvPr>
        </p:nvSpPr>
        <p:spPr/>
        <p:txBody>
          <a:bodyPr/>
          <a:p>
            <a:r>
              <a:rPr lang="zh-CN" altLang="en-US" sz="2000"/>
              <a:t>[sharename]			；节名</a:t>
            </a:r>
            <a:endParaRPr lang="zh-CN" altLang="en-US" sz="2000"/>
          </a:p>
          <a:p>
            <a:r>
              <a:rPr lang="zh-CN" altLang="en-US" sz="2000"/>
              <a:t>	comment=Remark	；注释。用于描述共享目录的字符串</a:t>
            </a:r>
            <a:endParaRPr lang="zh-CN" altLang="en-US" sz="2000"/>
          </a:p>
          <a:p>
            <a:r>
              <a:rPr lang="zh-CN" altLang="en-US" sz="2000"/>
              <a:t>	path=PATH		；路径。用于指定共享目录的路径名</a:t>
            </a:r>
            <a:endParaRPr lang="zh-CN" altLang="en-US" sz="2000"/>
          </a:p>
          <a:p>
            <a:r>
              <a:rPr lang="zh-CN" altLang="en-US" sz="2000"/>
              <a:t>	guest account= user	；guest账户。一般为nobody</a:t>
            </a:r>
            <a:endParaRPr lang="zh-CN" altLang="en-US" sz="2000"/>
          </a:p>
          <a:p>
            <a:r>
              <a:rPr lang="zh-CN" altLang="en-US" sz="2000"/>
              <a:t>	guest ok=yes|no	；是否允许guest用户。</a:t>
            </a:r>
            <a:endParaRPr lang="zh-CN" altLang="en-US" sz="2000"/>
          </a:p>
          <a:p>
            <a:r>
              <a:rPr lang="zh-CN" altLang="en-US" sz="2000"/>
              <a:t>	read only=yes|no	；用于指定是否只允许只读方式访问</a:t>
            </a:r>
            <a:endParaRPr lang="zh-CN" altLang="en-US" sz="2000"/>
          </a:p>
          <a:p>
            <a:r>
              <a:rPr lang="zh-CN" altLang="en-US" sz="2000"/>
              <a:t>	hosts allow=HOSTs	；被允许的主机</a:t>
            </a:r>
            <a:endParaRPr lang="zh-CN" altLang="en-US" sz="2000"/>
          </a:p>
          <a:p>
            <a:r>
              <a:rPr lang="zh-CN" altLang="en-US" sz="2000"/>
              <a:t>	hosts deny=HOSTs	；被拒绝的主机</a:t>
            </a:r>
            <a:endParaRPr lang="zh-CN" altLang="en-US" sz="2000"/>
          </a:p>
          <a:p>
            <a:r>
              <a:rPr lang="zh-CN" altLang="en-US" sz="2000"/>
              <a:t>	browseable=yes|no	；是否可以浏览</a:t>
            </a: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（2）设置用户的家目录共享</a:t>
            </a:r>
            <a:endParaRPr lang="zh-CN" altLang="en-US"/>
          </a:p>
        </p:txBody>
      </p:sp>
      <p:sp>
        <p:nvSpPr>
          <p:cNvPr id="3" name="内容占位符 2"/>
          <p:cNvSpPr>
            <a:spLocks noGrp="1"/>
          </p:cNvSpPr>
          <p:nvPr>
            <p:ph idx="1"/>
          </p:nvPr>
        </p:nvSpPr>
        <p:spPr>
          <a:xfrm>
            <a:off x="551815" y="1383665"/>
            <a:ext cx="8402955" cy="3294380"/>
          </a:xfrm>
        </p:spPr>
        <p:txBody>
          <a:bodyPr/>
          <a:p>
            <a:pPr lvl="1"/>
            <a:r>
              <a:rPr lang="zh-CN" altLang="en-US" sz="2100"/>
              <a:t>设置用户的家目录共享会使用[homes]节。</a:t>
            </a:r>
            <a:endParaRPr lang="zh-CN" altLang="en-US" sz="2100"/>
          </a:p>
          <a:p>
            <a:pPr lvl="1"/>
            <a:r>
              <a:rPr lang="zh-CN" altLang="en-US" sz="2100"/>
              <a:t>[homes]</a:t>
            </a:r>
            <a:endParaRPr lang="zh-CN" altLang="en-US" sz="2100">
              <a:cs typeface="+mn-ea"/>
            </a:endParaRPr>
          </a:p>
          <a:p>
            <a:pPr lvl="1"/>
            <a:r>
              <a:rPr lang="zh-CN" altLang="en-US" sz="2100"/>
              <a:t>comment=Home Directories	；设置描述串</a:t>
            </a:r>
            <a:endParaRPr lang="zh-CN" altLang="en-US" sz="2100"/>
          </a:p>
          <a:p>
            <a:pPr lvl="1"/>
            <a:r>
              <a:rPr lang="zh-CN" altLang="en-US" sz="2100"/>
              <a:t>browseable=no			；不允许浏览</a:t>
            </a:r>
            <a:endParaRPr lang="zh-CN" altLang="en-US" sz="2100"/>
          </a:p>
          <a:p>
            <a:pPr lvl="1"/>
            <a:r>
              <a:rPr lang="zh-CN" altLang="en-US" sz="2100"/>
              <a:t>writable=yes			；可写</a:t>
            </a:r>
            <a:endParaRPr lang="zh-CN" altLang="en-US" sz="2100"/>
          </a:p>
          <a:p>
            <a:pPr lvl="1"/>
            <a:r>
              <a:rPr lang="zh-CN" altLang="en-US" sz="2100"/>
              <a:t>valid users=%S	；所有用户都可以通过Windows访问其家目录</a:t>
            </a:r>
            <a:endParaRPr lang="zh-CN" altLang="en-US" sz="2100"/>
          </a:p>
          <a:p>
            <a:pPr lvl="1"/>
            <a:r>
              <a:rPr lang="zh-CN" altLang="en-US" sz="2100"/>
              <a:t>directory mode=0775		；目录创建权限为0775</a:t>
            </a:r>
            <a:endParaRPr lang="zh-CN" altLang="en-US" sz="2100"/>
          </a:p>
          <a:p>
            <a:pPr lvl="1"/>
            <a:r>
              <a:rPr lang="zh-CN" altLang="en-US" sz="1600"/>
              <a:t>说明：在[homes]节中如果是允许geust用户访问的，则所有用户的家目录均可被所有客户在不提供密码的情况下看到，如果是有意这样做的话，应该取消writable=yes，并增设read only=yes，以起到只读作用。</a:t>
            </a: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（3）设置打印机共享</a:t>
            </a:r>
            <a:endParaRPr lang="zh-CN" altLang="en-US"/>
          </a:p>
        </p:txBody>
      </p:sp>
      <p:sp>
        <p:nvSpPr>
          <p:cNvPr id="3" name="内容占位符 2"/>
          <p:cNvSpPr>
            <a:spLocks noGrp="1"/>
          </p:cNvSpPr>
          <p:nvPr>
            <p:ph idx="1"/>
          </p:nvPr>
        </p:nvSpPr>
        <p:spPr/>
        <p:txBody>
          <a:bodyPr/>
          <a:p>
            <a:pPr lvl="1"/>
            <a:r>
              <a:rPr lang="zh-CN" altLang="en-US" sz="2100"/>
              <a:t>通过打印机节[printers]可让指定打印机共享出去。</a:t>
            </a:r>
            <a:endParaRPr lang="zh-CN" altLang="en-US" sz="2100"/>
          </a:p>
          <a:p>
            <a:pPr lvl="1"/>
            <a:r>
              <a:rPr lang="zh-CN" altLang="en-US" sz="2100"/>
              <a:t>[printers]</a:t>
            </a:r>
            <a:endParaRPr lang="zh-CN" altLang="en-US" sz="2100"/>
          </a:p>
          <a:p>
            <a:pPr lvl="1"/>
            <a:r>
              <a:rPr lang="zh-CN" altLang="en-US" sz="2100"/>
              <a:t>comment=All Printers	；设置描述串</a:t>
            </a:r>
            <a:endParaRPr lang="zh-CN" altLang="en-US" sz="2100"/>
          </a:p>
          <a:p>
            <a:pPr lvl="1"/>
            <a:r>
              <a:rPr lang="zh-CN" altLang="en-US" sz="2100"/>
              <a:t>path=/var/spool/samba	；设置缓冲队列位置</a:t>
            </a:r>
            <a:endParaRPr lang="zh-CN" altLang="en-US" sz="2100"/>
          </a:p>
          <a:p>
            <a:pPr lvl="1"/>
            <a:r>
              <a:rPr lang="zh-CN" altLang="en-US" sz="2100"/>
              <a:t>browseable=no		；不允许浏览</a:t>
            </a:r>
            <a:endParaRPr lang="zh-CN" altLang="en-US" sz="2100"/>
          </a:p>
          <a:p>
            <a:pPr lvl="1"/>
            <a:r>
              <a:rPr lang="zh-CN" altLang="en-US" sz="2100"/>
              <a:t>guest ok=yes		；启用guest用户</a:t>
            </a:r>
            <a:endParaRPr lang="zh-CN" altLang="en-US" sz="2100"/>
          </a:p>
          <a:p>
            <a:pPr lvl="1"/>
            <a:r>
              <a:rPr lang="zh-CN" altLang="en-US" sz="2100"/>
              <a:t>writable=no		；不允许写</a:t>
            </a:r>
            <a:endParaRPr lang="zh-CN" altLang="en-US" sz="2100"/>
          </a:p>
          <a:p>
            <a:pPr lvl="1"/>
            <a:r>
              <a:rPr lang="zh-CN" altLang="en-US" sz="2100"/>
              <a:t>printable=yes		；允许打印</a:t>
            </a:r>
            <a:endParaRPr lang="zh-CN" altLang="en-US" sz="2100"/>
          </a:p>
          <a:p>
            <a:pPr lvl="1"/>
            <a:r>
              <a:rPr lang="zh-CN" altLang="en-US" sz="1600"/>
              <a:t>说明：printable=yes是必需的，否则不能打印；path必须指定一个每人均可写且具有sticky权限的目录；如果不设定打印机名，则使用本地打印机。</a:t>
            </a:r>
            <a:endParaRPr lang="zh-CN"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3．一个共享节设置示例</a:t>
            </a:r>
            <a:endParaRPr lang="zh-CN" altLang="en-US"/>
          </a:p>
        </p:txBody>
      </p:sp>
      <p:sp>
        <p:nvSpPr>
          <p:cNvPr id="3" name="内容占位符 2"/>
          <p:cNvSpPr>
            <a:spLocks noGrp="1"/>
          </p:cNvSpPr>
          <p:nvPr>
            <p:ph idx="1"/>
          </p:nvPr>
        </p:nvSpPr>
        <p:spPr/>
        <p:txBody>
          <a:bodyPr/>
          <a:p>
            <a:r>
              <a:rPr lang="zh-CN" altLang="en-US" sz="2400"/>
              <a:t>任务：设置一个共享节，让有效用户和匿名用户均可访问。当有效用户访问时，具有读写权限；当匿名用户访问时，只有读权限。</a:t>
            </a:r>
            <a:endParaRPr lang="zh-CN" altLang="en-US" sz="2400"/>
          </a:p>
          <a:p>
            <a:r>
              <a:rPr lang="zh-CN" altLang="en-US" sz="2400"/>
              <a:t>要设置这么一个共享节，还要在global节中添加一个“map to guest = bad user”配置项。以下内容是一个定义在fedora 30上，名为share_f30的共享节，可满足此任务的要求。</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配置文件示例</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789940" y="1327785"/>
          <a:ext cx="7950200" cy="3350895"/>
        </p:xfrm>
        <a:graphic>
          <a:graphicData uri="http://schemas.openxmlformats.org/drawingml/2006/table">
            <a:tbl>
              <a:tblPr firstRow="1" bandRow="1">
                <a:tableStyleId>{5940675A-B579-460E-94D1-54222C63F5DA}</a:tableStyleId>
              </a:tblPr>
              <a:tblGrid>
                <a:gridCol w="2682875"/>
                <a:gridCol w="2703830"/>
                <a:gridCol w="2563495"/>
              </a:tblGrid>
              <a:tr h="223520">
                <a:tc>
                  <a:txBody>
                    <a:bodyPr/>
                    <a:p>
                      <a:pPr indent="269875"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示例1：fedora30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示例2：ubuntu 18</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27375">
                <a:tc>
                  <a:txBody>
                    <a:bodyPr/>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[global]</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workgroup = WORKGROUP</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security = user</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hosts allow = 127. 192.168.137.</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map to guest = bad user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guest account = nobody</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打印机配置忽略</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[share_f30]</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comment = smb share in f30</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path = /var/smb_share_f30</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guest ok = yes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read only = no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browseable = yes</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valid users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invalid users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read list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write list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hosts deny=HOSTs</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[global]</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workgroup = WORKGROUP</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security = user</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hosts allow = 127. 192.168.137.</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map to guest = bad user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guest account = nobody</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打印机配置忽略</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[share_u18]</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comment = smb share in u18</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path = /var/smb_share_u18</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guest ok = yes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read only = no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browseable = yes</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valid users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invalid users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read list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write list = usr1 usr2 ... </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69875">
                        <a:buNone/>
                      </a:pPr>
                      <a:r>
                        <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hosts deny=HOSTs</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;全局节</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;工作组名称</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;安全级</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;允许的网络或主机</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;匿名用户无须名和密码</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;匿名用户映射为guest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;共享节定义：共享资源名</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;共享资源描述</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;共享资源位置：目录名</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;启用guest用户</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;非匿名用户可写</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;允许浏览</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;有效的用户</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;无效用户和组</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;read only=no时,有只读权者</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;read only=yes时,有写权限者</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269875">
                        <a:buNone/>
                      </a:pPr>
                      <a:r>
                        <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;将被拒绝的主机</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4．配置文件正确性的检查</a:t>
            </a:r>
            <a:endParaRPr lang="zh-CN" altLang="en-US"/>
          </a:p>
        </p:txBody>
      </p:sp>
      <p:sp>
        <p:nvSpPr>
          <p:cNvPr id="3" name="内容占位符 2"/>
          <p:cNvSpPr>
            <a:spLocks noGrp="1"/>
          </p:cNvSpPr>
          <p:nvPr>
            <p:ph idx="1"/>
          </p:nvPr>
        </p:nvSpPr>
        <p:spPr/>
        <p:txBody>
          <a:bodyPr/>
          <a:p>
            <a:r>
              <a:rPr lang="zh-CN" altLang="en-US" sz="2400"/>
              <a:t>testparm的常用方法为：</a:t>
            </a:r>
            <a:endParaRPr lang="zh-CN" altLang="en-US" sz="2400"/>
          </a:p>
          <a:p>
            <a:pPr lvl="1"/>
            <a:r>
              <a:rPr lang="zh-CN" altLang="en-US" sz="2100"/>
              <a:t>testparm [-s] [--help] [-v] [-V] [conf_file]</a:t>
            </a:r>
            <a:endParaRPr lang="zh-CN" altLang="en-US" sz="2100"/>
          </a:p>
          <a:p>
            <a:pPr lvl="1"/>
            <a:r>
              <a:rPr lang="zh-CN" altLang="en-US" sz="2100"/>
              <a:t>testparm [-s] [--help] [-v] [-V] {conf_file} [host IP]</a:t>
            </a:r>
            <a:endParaRPr lang="zh-CN" altLang="en-US" sz="2100"/>
          </a:p>
          <a:p>
            <a:r>
              <a:rPr lang="zh-CN" altLang="en-US" sz="2400"/>
              <a:t>选项--help用于显示帮助信息；-s用于去除测试显示与配置信息显示间的停顿及回车提示；-v用于冗余方式；比如：</a:t>
            </a:r>
            <a:endParaRPr lang="zh-CN" altLang="en-US" sz="2400"/>
          </a:p>
          <a:p>
            <a:pPr lvl="1"/>
            <a:r>
              <a:rPr lang="zh-CN" altLang="en-US" sz="2100"/>
              <a:t># testparm #显示配置文件/etc/samba/smb.conf中的配置</a:t>
            </a:r>
            <a:endParaRPr lang="zh-CN" altLang="en-US" sz="2100"/>
          </a:p>
          <a:p>
            <a:pPr lvl="1"/>
            <a:r>
              <a:rPr lang="zh-CN" altLang="en-US" sz="2100"/>
              <a:t># testparm -s --section-name homes 	#显示homes节内容</a:t>
            </a:r>
            <a:endParaRPr lang="zh-CN" altLang="en-US" sz="2100"/>
          </a:p>
          <a:p>
            <a:r>
              <a:rPr lang="zh-CN" altLang="en-US" sz="2400"/>
              <a:t>如果testparm检查结果正确则返回0，否则返回非0值。</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5．添加Samba用户</a:t>
            </a:r>
            <a:endParaRPr lang="zh-CN" altLang="en-US"/>
          </a:p>
        </p:txBody>
      </p:sp>
      <p:sp>
        <p:nvSpPr>
          <p:cNvPr id="3" name="内容占位符 2"/>
          <p:cNvSpPr>
            <a:spLocks noGrp="1"/>
          </p:cNvSpPr>
          <p:nvPr>
            <p:ph idx="1"/>
          </p:nvPr>
        </p:nvSpPr>
        <p:spPr>
          <a:xfrm>
            <a:off x="657860" y="1383665"/>
            <a:ext cx="8296910" cy="3294380"/>
          </a:xfrm>
        </p:spPr>
        <p:txBody>
          <a:bodyPr/>
          <a:p>
            <a:r>
              <a:rPr lang="zh-CN" altLang="en-US" sz="2000"/>
              <a:t>当采用user级的安全模式时（Security=user），需要每个访问Samba的用户指定一个Linux账号，且账号必须事先存在，若不存在则必须创建。设有smbuser用户已经存在，为使用其能够访问Samba共享资源，需要使用smbpasswd命令为其设置samba密码。smbpasswd用法为：</a:t>
            </a:r>
            <a:endParaRPr lang="zh-CN" altLang="en-US" sz="2000"/>
          </a:p>
          <a:p>
            <a:pPr lvl="1"/>
            <a:r>
              <a:rPr lang="zh-CN" altLang="en-US" sz="1750"/>
              <a:t>smbpasswd [options] [username]</a:t>
            </a:r>
            <a:endParaRPr lang="zh-CN" altLang="en-US" sz="1750"/>
          </a:p>
          <a:p>
            <a:pPr lvl="1"/>
            <a:r>
              <a:rPr lang="zh-CN" altLang="en-US" sz="1750"/>
              <a:t>-a添加samba用户、-d冻结用户（不能再登录了）、-e解冻用户（与-d相反）、-x：删除用户、-n把用户密码设置成空(要在[global]中写入null passwords = yes)。</a:t>
            </a:r>
            <a:endParaRPr lang="zh-CN" altLang="en-US" sz="1750"/>
          </a:p>
          <a:p>
            <a:r>
              <a:rPr lang="zh-CN" altLang="en-US" sz="2000"/>
              <a:t>为smbuser设置samba密码的方法如下：</a:t>
            </a:r>
            <a:endParaRPr lang="zh-CN" altLang="en-US" sz="2000"/>
          </a:p>
          <a:p>
            <a:pPr lvl="1"/>
            <a:r>
              <a:rPr lang="zh-CN" altLang="en-US" sz="1750"/>
              <a:t># smbpasswd  -a smbuser</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18.1.4  配置共享打印机</a:t>
            </a:r>
            <a:endParaRPr lang="zh-CN" altLang="en-US"/>
          </a:p>
        </p:txBody>
      </p:sp>
      <p:sp>
        <p:nvSpPr>
          <p:cNvPr id="3" name="内容占位符 2"/>
          <p:cNvSpPr>
            <a:spLocks noGrp="1"/>
          </p:cNvSpPr>
          <p:nvPr>
            <p:ph idx="1"/>
          </p:nvPr>
        </p:nvSpPr>
        <p:spPr/>
        <p:txBody>
          <a:bodyPr/>
          <a:p>
            <a:r>
              <a:rPr lang="zh-CN" altLang="en-US" sz="2800"/>
              <a:t>Samba服务提供强大的打印共享功能，可以为用户提供良好的打印服务。在默认情况下，Samba的打印服务是开放的，只要把打印机安装好，客户端的用户就可以使用打印机。</a:t>
            </a:r>
            <a:endParaRPr lang="zh-C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1．建立打印机服务器</a:t>
            </a:r>
            <a:endParaRPr lang="zh-CN" altLang="en-US"/>
          </a:p>
        </p:txBody>
      </p:sp>
      <p:sp>
        <p:nvSpPr>
          <p:cNvPr id="3" name="内容占位符 2"/>
          <p:cNvSpPr>
            <a:spLocks noGrp="1"/>
          </p:cNvSpPr>
          <p:nvPr>
            <p:ph idx="1"/>
          </p:nvPr>
        </p:nvSpPr>
        <p:spPr/>
        <p:txBody>
          <a:bodyPr/>
          <a:p>
            <a:r>
              <a:rPr lang="zh-CN" altLang="en-US" sz="2400"/>
              <a:t>smb.conf文件中常用的全局打印配置参数</a:t>
            </a:r>
            <a:endParaRPr lang="zh-CN" altLang="en-US" sz="2400"/>
          </a:p>
          <a:p>
            <a:endParaRPr lang="zh-CN" altLang="en-US" sz="2400"/>
          </a:p>
          <a:p>
            <a:endParaRPr lang="zh-CN" altLang="en-US" sz="2400"/>
          </a:p>
          <a:p>
            <a:endParaRPr lang="zh-CN" altLang="en-US" sz="2400"/>
          </a:p>
          <a:p>
            <a:r>
              <a:rPr lang="zh-CN" altLang="en-US" sz="2400"/>
              <a:t>smb.conf文件中常用的打印共享配置参数</a:t>
            </a:r>
            <a:endParaRPr lang="zh-CN" altLang="en-US" sz="2400"/>
          </a:p>
          <a:p>
            <a:endParaRPr lang="zh-CN" altLang="en-US" sz="2400"/>
          </a:p>
        </p:txBody>
      </p:sp>
      <p:graphicFrame>
        <p:nvGraphicFramePr>
          <p:cNvPr id="4" name="表格 3"/>
          <p:cNvGraphicFramePr/>
          <p:nvPr>
            <p:custDataLst>
              <p:tags r:id="rId1"/>
            </p:custDataLst>
          </p:nvPr>
        </p:nvGraphicFramePr>
        <p:xfrm>
          <a:off x="939800" y="1819275"/>
          <a:ext cx="7359650" cy="1419225"/>
        </p:xfrm>
        <a:graphic>
          <a:graphicData uri="http://schemas.openxmlformats.org/drawingml/2006/table">
            <a:tbl>
              <a:tblPr firstRow="1" bandRow="1">
                <a:tableStyleId>{5940675A-B579-460E-94D1-54222C63F5DA}</a:tableStyleId>
              </a:tblPr>
              <a:tblGrid>
                <a:gridCol w="1678940"/>
                <a:gridCol w="2840355"/>
                <a:gridCol w="2840355"/>
              </a:tblGrid>
              <a:tr h="47307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load printers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是否加载打印机配置文件</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load printers=yes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307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printcap name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设置打印机配置文件路径</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printcap name=cups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307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printing</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设置打印系统类型</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printing=cups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custDataLst>
              <p:tags r:id="rId2"/>
            </p:custDataLst>
          </p:nvPr>
        </p:nvGraphicFramePr>
        <p:xfrm>
          <a:off x="908685" y="3577590"/>
          <a:ext cx="7390765" cy="1196340"/>
        </p:xfrm>
        <a:graphic>
          <a:graphicData uri="http://schemas.openxmlformats.org/drawingml/2006/table">
            <a:tbl>
              <a:tblPr firstRow="1" bandRow="1">
                <a:tableStyleId>{5940675A-B579-460E-94D1-54222C63F5DA}</a:tableStyleId>
              </a:tblPr>
              <a:tblGrid>
                <a:gridCol w="1685290"/>
                <a:gridCol w="2853055"/>
                <a:gridCol w="2852420"/>
              </a:tblGrid>
              <a:tr h="39878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path</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指定打印机队列位置</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path=/var/spool/samba</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printable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指定用户是否可打印（默认为不可）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printable=yes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printer admin</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设置打印机管理员</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printer admin=root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（1）设置</a:t>
            </a:r>
            <a:r>
              <a:rPr lang="zh-CN" altLang="en-US">
                <a:sym typeface="+mn-ea"/>
              </a:rPr>
              <a:t>[global]</a:t>
            </a:r>
            <a:r>
              <a:rPr lang="zh-CN" altLang="en-US"/>
              <a:t>配置项</a:t>
            </a:r>
            <a:endParaRPr lang="zh-CN" altLang="en-US"/>
          </a:p>
        </p:txBody>
      </p:sp>
      <p:sp>
        <p:nvSpPr>
          <p:cNvPr id="3" name="内容占位符 2"/>
          <p:cNvSpPr>
            <a:spLocks noGrp="1"/>
          </p:cNvSpPr>
          <p:nvPr>
            <p:ph idx="1"/>
          </p:nvPr>
        </p:nvSpPr>
        <p:spPr/>
        <p:txBody>
          <a:bodyPr/>
          <a:p>
            <a:r>
              <a:rPr lang="zh-CN" altLang="en-US" sz="2400"/>
              <a:t>[global]</a:t>
            </a:r>
            <a:endParaRPr lang="zh-CN" altLang="en-US" sz="2400"/>
          </a:p>
          <a:p>
            <a:r>
              <a:rPr lang="zh-CN" altLang="en-US" sz="2400">
                <a:sym typeface="+mn-ea"/>
              </a:rPr>
              <a:t>  </a:t>
            </a:r>
            <a:r>
              <a:rPr lang="zh-CN" altLang="en-US" sz="2400"/>
              <a:t>load printers=yes</a:t>
            </a:r>
            <a:endParaRPr lang="zh-CN" altLang="en-US" sz="2400"/>
          </a:p>
          <a:p>
            <a:r>
              <a:rPr lang="zh-CN" altLang="en-US" sz="2400">
                <a:sym typeface="+mn-ea"/>
              </a:rPr>
              <a:t>  </a:t>
            </a:r>
            <a:r>
              <a:rPr lang="zh-CN" altLang="en-US" sz="2400"/>
              <a:t>printing=cups</a:t>
            </a:r>
            <a:endParaRPr lang="zh-CN" altLang="en-US" sz="2400"/>
          </a:p>
          <a:p>
            <a:r>
              <a:rPr lang="zh-CN" altLang="en-US" sz="2400">
                <a:sym typeface="+mn-ea"/>
              </a:rPr>
              <a:t>  </a:t>
            </a:r>
            <a:r>
              <a:rPr lang="zh-CN" altLang="en-US" sz="2400"/>
              <a:t>printcap name=cups</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18.1.1  SMB协议与Samba</a:t>
            </a:r>
            <a:endParaRPr lang="zh-CN" altLang="en-US"/>
          </a:p>
        </p:txBody>
      </p:sp>
      <p:sp>
        <p:nvSpPr>
          <p:cNvPr id="3" name="内容占位符 2"/>
          <p:cNvSpPr>
            <a:spLocks noGrp="1"/>
          </p:cNvSpPr>
          <p:nvPr>
            <p:ph idx="1"/>
          </p:nvPr>
        </p:nvSpPr>
        <p:spPr>
          <a:xfrm>
            <a:off x="827584" y="1311863"/>
            <a:ext cx="8127504" cy="3294366"/>
          </a:xfrm>
        </p:spPr>
        <p:txBody>
          <a:bodyPr/>
          <a:p>
            <a:r>
              <a:rPr lang="zh-CN" altLang="en-US" sz="2400"/>
              <a:t>1．SMB协议</a:t>
            </a:r>
            <a:endParaRPr lang="zh-CN" altLang="en-US" sz="2400"/>
          </a:p>
          <a:p>
            <a:r>
              <a:rPr lang="zh-CN" altLang="en-US" sz="2400"/>
              <a:t>SMB协议是实现网络上不同类型计算机之间文件和打印机共享服务的协议，为网内的不同计算机之间提供文件及打印机等资源的共享服务。</a:t>
            </a:r>
            <a:endParaRPr lang="zh-CN" altLang="en-US" sz="2400"/>
          </a:p>
          <a:p>
            <a:r>
              <a:rPr lang="zh-CN" altLang="en-US" sz="2400"/>
              <a:t>SMB的工作原理就是让NetBIOS与SMB协议运行在TCP/IP上，并且使用NetBIOS的名字解释器，让Linux机器可以在Windows的“网上邻居”中被看到，同时Linux也可看到Windows“网上邻居”中的主机，实现网络资源资源。</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（2）设置</a:t>
            </a:r>
            <a:r>
              <a:rPr lang="en-US" altLang="zh-CN"/>
              <a:t>[</a:t>
            </a:r>
            <a:r>
              <a:rPr lang="zh-CN" altLang="en-US"/>
              <a:t>printers</a:t>
            </a:r>
            <a:r>
              <a:rPr lang="en-US" altLang="zh-CN"/>
              <a:t>]</a:t>
            </a:r>
            <a:r>
              <a:rPr lang="zh-CN" altLang="en-US"/>
              <a:t>配置项</a:t>
            </a:r>
            <a:endParaRPr lang="zh-CN" altLang="en-US"/>
          </a:p>
        </p:txBody>
      </p:sp>
      <p:sp>
        <p:nvSpPr>
          <p:cNvPr id="3" name="内容占位符 2"/>
          <p:cNvSpPr>
            <a:spLocks noGrp="1"/>
          </p:cNvSpPr>
          <p:nvPr>
            <p:ph idx="1"/>
          </p:nvPr>
        </p:nvSpPr>
        <p:spPr/>
        <p:txBody>
          <a:bodyPr/>
          <a:p>
            <a:r>
              <a:rPr lang="zh-CN" altLang="en-US" sz="2000"/>
              <a:t>[printers]</a:t>
            </a:r>
            <a:endParaRPr lang="zh-CN" altLang="en-US" sz="2000"/>
          </a:p>
          <a:p>
            <a:r>
              <a:rPr lang="zh-CN" altLang="en-US" sz="2000"/>
              <a:t>  comment=ALL Printers</a:t>
            </a:r>
            <a:endParaRPr lang="zh-CN" altLang="en-US" sz="2000"/>
          </a:p>
          <a:p>
            <a:r>
              <a:rPr lang="zh-CN" altLang="en-US" sz="2000">
                <a:sym typeface="+mn-ea"/>
              </a:rPr>
              <a:t>  </a:t>
            </a:r>
            <a:r>
              <a:rPr lang="zh-CN" altLang="en-US" sz="2000"/>
              <a:t>path=/var/spool/samba</a:t>
            </a:r>
            <a:endParaRPr lang="zh-CN" altLang="en-US" sz="2000"/>
          </a:p>
          <a:p>
            <a:r>
              <a:rPr lang="zh-CN" altLang="en-US" sz="2000">
                <a:sym typeface="+mn-ea"/>
              </a:rPr>
              <a:t>  </a:t>
            </a:r>
            <a:r>
              <a:rPr lang="zh-CN" altLang="en-US" sz="2000"/>
              <a:t>browseable=no</a:t>
            </a:r>
            <a:endParaRPr lang="zh-CN" altLang="en-US" sz="2000"/>
          </a:p>
          <a:p>
            <a:r>
              <a:rPr lang="zh-CN" altLang="en-US" sz="2000">
                <a:sym typeface="+mn-ea"/>
              </a:rPr>
              <a:t>  </a:t>
            </a:r>
            <a:r>
              <a:rPr lang="zh-CN" altLang="en-US" sz="2000"/>
              <a:t>public=yes</a:t>
            </a:r>
            <a:endParaRPr lang="zh-CN" altLang="en-US" sz="2000"/>
          </a:p>
          <a:p>
            <a:r>
              <a:rPr lang="zh-CN" altLang="en-US" sz="2000">
                <a:sym typeface="+mn-ea"/>
              </a:rPr>
              <a:t>  </a:t>
            </a:r>
            <a:r>
              <a:rPr lang="zh-CN" altLang="en-US" sz="2000"/>
              <a:t>guest ok=yes</a:t>
            </a:r>
            <a:endParaRPr lang="zh-CN" altLang="en-US" sz="2000"/>
          </a:p>
          <a:p>
            <a:r>
              <a:rPr lang="zh-CN" altLang="en-US" sz="2000">
                <a:sym typeface="+mn-ea"/>
              </a:rPr>
              <a:t>  </a:t>
            </a:r>
            <a:r>
              <a:rPr lang="zh-CN" altLang="en-US" sz="2000"/>
              <a:t>writable=no</a:t>
            </a:r>
            <a:endParaRPr lang="zh-CN" altLang="en-US" sz="2000"/>
          </a:p>
          <a:p>
            <a:r>
              <a:rPr lang="zh-CN" altLang="en-US" sz="2000">
                <a:sym typeface="+mn-ea"/>
              </a:rPr>
              <a:t>  </a:t>
            </a:r>
            <a:r>
              <a:rPr lang="zh-CN" altLang="en-US" sz="2000"/>
              <a:t>printable=yes</a:t>
            </a:r>
            <a:endParaRPr lang="zh-CN" altLang="en-US" sz="2000"/>
          </a:p>
          <a:p>
            <a:r>
              <a:rPr lang="zh-CN" altLang="en-US" sz="2000">
                <a:sym typeface="+mn-ea"/>
              </a:rPr>
              <a:t>  </a:t>
            </a:r>
            <a:r>
              <a:rPr lang="zh-CN" altLang="en-US" sz="2000"/>
              <a:t>printer admin=root</a:t>
            </a:r>
            <a:endParaRPr lang="zh-CN"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Windows驱动程序准备</a:t>
            </a:r>
            <a:endParaRPr lang="en-US" altLang="zh-CN">
              <a:sym typeface="+mn-ea"/>
            </a:endParaRPr>
          </a:p>
        </p:txBody>
      </p:sp>
      <p:sp>
        <p:nvSpPr>
          <p:cNvPr id="3" name="内容占位符 2"/>
          <p:cNvSpPr>
            <a:spLocks noGrp="1"/>
          </p:cNvSpPr>
          <p:nvPr>
            <p:ph idx="1"/>
          </p:nvPr>
        </p:nvSpPr>
        <p:spPr>
          <a:xfrm>
            <a:off x="532765" y="1383665"/>
            <a:ext cx="8422005" cy="3294380"/>
          </a:xfrm>
        </p:spPr>
        <p:txBody>
          <a:bodyPr/>
          <a:p>
            <a:r>
              <a:rPr lang="zh-CN" altLang="en-US" sz="2400"/>
              <a:t>在Windows中，32和64位打印机驱动程序分别存放在%WINDIR%\system32\spool\drivers\w32x86\3和%WINDIR%\System32\spool\drivers\x64\3中。按照cupsaddsmb命令的要求，在Linux中，Windows 32和64位打印机驱动程序要分别放在目录/usr/share/cups/drivers和/usr/share/cups/drivers/x64，且文件名要用小写。实际上，驱动程序所在位置应该是smb.conf内，[print$]节中，path指定的位置。为此，要将Windows端打印机驱动程序从Windows系统复制到Linux系统的指定位置，并将其所有文件名改为小写。</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cupsaddsmb</a:t>
            </a:r>
            <a:endParaRPr lang="zh-CN" altLang="en-US"/>
          </a:p>
        </p:txBody>
      </p:sp>
      <p:sp>
        <p:nvSpPr>
          <p:cNvPr id="3" name="内容占位符 2"/>
          <p:cNvSpPr>
            <a:spLocks noGrp="1"/>
          </p:cNvSpPr>
          <p:nvPr>
            <p:ph idx="1"/>
          </p:nvPr>
        </p:nvSpPr>
        <p:spPr/>
        <p:txBody>
          <a:bodyPr/>
          <a:p>
            <a:r>
              <a:rPr lang="zh-CN" altLang="en-US" sz="2400"/>
              <a:t>可以使用cupsaddsmb将Windows端驱动程序告知samba，命令如下：</a:t>
            </a:r>
            <a:endParaRPr lang="zh-CN" altLang="en-US" sz="2400"/>
          </a:p>
          <a:p>
            <a:pPr lvl="1"/>
            <a:r>
              <a:rPr lang="zh-CN" altLang="en-US" sz="2100"/>
              <a:t># mkdir /var/lib/samba/drivers 	#创建/var/lib/samba/drivers目录（在smb.conf的[print$]节定义），将windows端驱动程序复制到这里。若已经复制到了/usr/share/cups/drivers，可使用以下命令创建链接</a:t>
            </a:r>
            <a:endParaRPr lang="zh-CN" altLang="en-US" sz="2100"/>
          </a:p>
          <a:p>
            <a:pPr lvl="1"/>
            <a:r>
              <a:rPr lang="zh-CN" altLang="en-US" sz="2100"/>
              <a:t># ln -n /usr/share/cups/drivers /var/lib/samba/drivers</a:t>
            </a:r>
            <a:endParaRPr lang="zh-CN" altLang="en-US" sz="2100"/>
          </a:p>
          <a:p>
            <a:pPr lvl="1"/>
            <a:r>
              <a:rPr lang="zh-CN" altLang="en-US" sz="2100"/>
              <a:t># cupsaddsmb -a -U root 	#然后运行cupsaddsmb命令</a:t>
            </a:r>
            <a:endParaRPr lang="zh-CN" altLang="en-US" sz="2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2．使用共享打印机</a:t>
            </a:r>
            <a:endParaRPr lang="zh-CN" altLang="en-US"/>
          </a:p>
        </p:txBody>
      </p:sp>
      <p:sp>
        <p:nvSpPr>
          <p:cNvPr id="3" name="内容占位符 2"/>
          <p:cNvSpPr>
            <a:spLocks noGrp="1"/>
          </p:cNvSpPr>
          <p:nvPr>
            <p:ph idx="1"/>
          </p:nvPr>
        </p:nvSpPr>
        <p:spPr/>
        <p:txBody>
          <a:bodyPr/>
          <a:p>
            <a:r>
              <a:rPr lang="zh-CN" altLang="en-US" sz="2400"/>
              <a:t>在Unix/Linux下使用共享打印机与本地打印机方法相同，但是在使用之前要先设置打印机。</a:t>
            </a:r>
            <a:endParaRPr lang="zh-CN" altLang="en-US" sz="2400"/>
          </a:p>
          <a:p>
            <a:r>
              <a:rPr lang="zh-CN" altLang="en-US" sz="2400"/>
              <a:t>在Windows中，使用Samba共享打印机有多种方法，下面介绍两种常见的方法。</a:t>
            </a:r>
            <a:endParaRPr lang="zh-CN" altLang="en-US" sz="2400"/>
          </a:p>
          <a:p>
            <a:r>
              <a:rPr lang="zh-CN" altLang="en-US" sz="2400"/>
              <a:t>（1）通过“网络邻居”访问</a:t>
            </a:r>
            <a:endParaRPr lang="zh-CN" altLang="en-US" sz="2400"/>
          </a:p>
          <a:p>
            <a:r>
              <a:rPr lang="zh-CN" altLang="en-US" sz="2400"/>
              <a:t>（2）添加为“网络打印机”</a:t>
            </a:r>
            <a:endParaRPr lang="zh-CN" altLang="en-US" sz="2400"/>
          </a:p>
          <a:p>
            <a:r>
              <a:rPr lang="zh-CN" altLang="en-US" sz="2400"/>
              <a:t>具体操作因系统面异。</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18.1.5  Samba共享服务使用</a:t>
            </a:r>
            <a:endParaRPr lang="zh-CN" altLang="en-US"/>
          </a:p>
        </p:txBody>
      </p:sp>
      <p:sp>
        <p:nvSpPr>
          <p:cNvPr id="3" name="内容占位符 2"/>
          <p:cNvSpPr>
            <a:spLocks noGrp="1"/>
          </p:cNvSpPr>
          <p:nvPr>
            <p:ph idx="1"/>
          </p:nvPr>
        </p:nvSpPr>
        <p:spPr/>
        <p:txBody>
          <a:bodyPr/>
          <a:p>
            <a:r>
              <a:rPr lang="zh-CN" altLang="en-US"/>
              <a:t>Samba服务器的资源可在服务器端使用Samba管理工具进行管理。用户还可在终端上通过命令来使用和检查服务器所共享的资源和状态。</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1．lmhosts文件</a:t>
            </a:r>
            <a:endParaRPr lang="zh-CN" altLang="en-US"/>
          </a:p>
        </p:txBody>
      </p:sp>
      <p:sp>
        <p:nvSpPr>
          <p:cNvPr id="3" name="内容占位符 2"/>
          <p:cNvSpPr>
            <a:spLocks noGrp="1"/>
          </p:cNvSpPr>
          <p:nvPr>
            <p:ph idx="1"/>
          </p:nvPr>
        </p:nvSpPr>
        <p:spPr/>
        <p:txBody>
          <a:bodyPr/>
          <a:p>
            <a:r>
              <a:rPr lang="zh-CN" altLang="en-US" sz="2400"/>
              <a:t>Samba使用/etc/samba/lmhosts文件存放NetBIOS名与IP地址的静态映射表，它是一个文本文件，功能类似于/etc/hosts文件用于名字解析，结构也类似/etc/hosts，但只能有前两列。lmhosts在Windows系统中名为lmhosts.sam，所在位置一般是</a:t>
            </a:r>
            <a:r>
              <a:rPr lang="zh-CN" altLang="en-US" sz="2400">
                <a:sym typeface="+mn-ea"/>
              </a:rPr>
              <a:t>%WINDIR%</a:t>
            </a:r>
            <a:r>
              <a:rPr lang="zh-CN" altLang="en-US" sz="2400"/>
              <a:t>\ system32\drivers\etc。</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2．Windows客户端访问Samba共享</a:t>
            </a:r>
            <a:endParaRPr lang="zh-CN" altLang="en-US" sz="4000"/>
          </a:p>
        </p:txBody>
      </p:sp>
      <p:sp>
        <p:nvSpPr>
          <p:cNvPr id="3" name="内容占位符 2"/>
          <p:cNvSpPr>
            <a:spLocks noGrp="1"/>
          </p:cNvSpPr>
          <p:nvPr>
            <p:ph idx="1"/>
          </p:nvPr>
        </p:nvSpPr>
        <p:spPr/>
        <p:txBody>
          <a:bodyPr/>
          <a:p>
            <a:r>
              <a:rPr lang="zh-CN" altLang="en-US" sz="2400"/>
              <a:t>Windows用户可通过网上邻居访问Samba服务器的共享目录，或在“开始”菜单中选择“运行”（Win+R），在弹出的运行对话框中输入“\\Samba服务器IP地址或计算机名”或“\\Samba服务器IP地址或计算机名\共享资源名”进行访问。</a:t>
            </a:r>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3．Unix/Linux客户端访问Samba共享</a:t>
            </a:r>
            <a:endParaRPr lang="zh-CN" altLang="en-US" sz="3600"/>
          </a:p>
        </p:txBody>
      </p:sp>
      <p:sp>
        <p:nvSpPr>
          <p:cNvPr id="3" name="内容占位符 2"/>
          <p:cNvSpPr>
            <a:spLocks noGrp="1"/>
          </p:cNvSpPr>
          <p:nvPr>
            <p:ph idx="1"/>
          </p:nvPr>
        </p:nvSpPr>
        <p:spPr/>
        <p:txBody>
          <a:bodyPr/>
          <a:p>
            <a:r>
              <a:rPr lang="zh-CN" altLang="en-US"/>
              <a:t>（1）smbclient命令</a:t>
            </a:r>
            <a:endParaRPr lang="zh-CN" altLang="en-US"/>
          </a:p>
          <a:p>
            <a:r>
              <a:rPr lang="zh-CN" altLang="en-US"/>
              <a:t>（2）使用mount命令安装Samba共享目录</a:t>
            </a:r>
            <a:endParaRPr lang="zh-CN" altLang="en-US"/>
          </a:p>
          <a:p>
            <a:r>
              <a:rPr lang="zh-CN" altLang="en-US"/>
              <a:t>（3）图形界面客户端</a:t>
            </a:r>
            <a:endParaRPr lang="zh-CN" altLang="en-US"/>
          </a:p>
          <a:p>
            <a:r>
              <a:rPr lang="zh-CN" altLang="en-US"/>
              <a:t>（4）检查Samba的共享状态</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（1）smbclient命令</a:t>
            </a:r>
            <a:endParaRPr lang="zh-CN" altLang="en-US"/>
          </a:p>
        </p:txBody>
      </p:sp>
      <p:sp>
        <p:nvSpPr>
          <p:cNvPr id="3" name="内容占位符 2"/>
          <p:cNvSpPr>
            <a:spLocks noGrp="1"/>
          </p:cNvSpPr>
          <p:nvPr>
            <p:ph idx="1"/>
          </p:nvPr>
        </p:nvSpPr>
        <p:spPr/>
        <p:txBody>
          <a:bodyPr/>
          <a:p>
            <a:r>
              <a:rPr lang="zh-CN" altLang="en-US" sz="2400"/>
              <a:t>smbclient是Samba客户程序。常见使用方法：</a:t>
            </a:r>
            <a:endParaRPr lang="zh-CN" altLang="en-US" sz="2400"/>
          </a:p>
          <a:p>
            <a:pPr lvl="1"/>
            <a:r>
              <a:rPr lang="zh-CN" altLang="en-US" sz="2100"/>
              <a:t>smbclient [-?|-h] 		#方式1</a:t>
            </a:r>
            <a:endParaRPr lang="zh-CN" altLang="en-US" sz="2100"/>
          </a:p>
          <a:p>
            <a:pPr lvl="1"/>
            <a:r>
              <a:rPr lang="zh-CN" altLang="en-US" sz="2100"/>
              <a:t>smbclient -L smbHost [-Usmbuser[%passwd]] 	#方式2</a:t>
            </a:r>
            <a:endParaRPr lang="zh-CN" altLang="en-US" sz="2100"/>
          </a:p>
          <a:p>
            <a:pPr lvl="1"/>
            <a:r>
              <a:rPr lang="zh-CN" altLang="en-US" sz="2100"/>
              <a:t>smbclient //smbHost/sharename [-Usmbuser[%passwd]] 		#方式3</a:t>
            </a:r>
            <a:endParaRPr lang="zh-CN" altLang="en-US" sz="2100"/>
          </a:p>
          <a:p>
            <a:pPr lvl="1"/>
            <a:r>
              <a:rPr lang="zh-CN" altLang="en-US" sz="2100"/>
              <a:t>smbclient -c "cmd"//smbHost/sharename [-Usmbuser[%passwd]] 	#方式4</a:t>
            </a:r>
            <a:endParaRPr lang="zh-CN" altLang="en-US" sz="2100"/>
          </a:p>
          <a:p>
            <a:pPr lvl="1"/>
            <a:r>
              <a:rPr lang="zh-CN" altLang="en-US" sz="2100"/>
              <a:t>smbHost为主机名或IP；sharename为共享节名；smbuser为用户名，passwd为用户smbuser的密码。</a:t>
            </a:r>
            <a:endParaRPr lang="zh-CN" altLang="en-US" sz="21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a:t>
            </a:r>
            <a:r>
              <a:rPr lang="zh-CN" altLang="en-US">
                <a:sym typeface="+mn-ea"/>
              </a:rPr>
              <a:t>smbclient的说明</a:t>
            </a:r>
            <a:endParaRPr lang="zh-CN" altLang="en-US"/>
          </a:p>
        </p:txBody>
      </p:sp>
      <p:sp>
        <p:nvSpPr>
          <p:cNvPr id="3" name="内容占位符 2"/>
          <p:cNvSpPr>
            <a:spLocks noGrp="1"/>
          </p:cNvSpPr>
          <p:nvPr>
            <p:ph idx="1"/>
          </p:nvPr>
        </p:nvSpPr>
        <p:spPr>
          <a:xfrm>
            <a:off x="487680" y="1311910"/>
            <a:ext cx="8467090" cy="3294380"/>
          </a:xfrm>
        </p:spPr>
        <p:txBody>
          <a:bodyPr/>
          <a:p>
            <a:r>
              <a:rPr lang="zh-CN" altLang="en-US" sz="2200"/>
              <a:t>方式1用于显示帮助信息，在不同的版本间有差异。</a:t>
            </a:r>
            <a:endParaRPr lang="zh-CN" altLang="en-US" sz="2200"/>
          </a:p>
          <a:p>
            <a:r>
              <a:rPr lang="zh-CN" altLang="en-US" sz="2200"/>
              <a:t>方式2用于查询服务器的共享资源。比如：</a:t>
            </a:r>
            <a:endParaRPr lang="zh-CN" altLang="en-US" sz="2200"/>
          </a:p>
          <a:p>
            <a:pPr lvl="1"/>
            <a:r>
              <a:rPr lang="zh-CN" altLang="en-US" sz="2100"/>
              <a:t># smbclient -L 192.168.137.18 -Usmbuser%56789</a:t>
            </a:r>
            <a:endParaRPr lang="zh-CN" altLang="en-US" sz="2100"/>
          </a:p>
          <a:p>
            <a:r>
              <a:rPr lang="zh-CN" altLang="en-US" sz="2200"/>
              <a:t>方式3用于以用户user和密码paaswd，访问共享资源sharename。验证通过，进入交互方式（提示符为“smb:…\&gt;”），用户可在提示符下使用客户端命令进行操作。完毕后，通过exit或</a:t>
            </a:r>
            <a:r>
              <a:rPr lang="en-US" altLang="zh-CN" sz="2200"/>
              <a:t>^</a:t>
            </a:r>
            <a:r>
              <a:rPr lang="zh-CN" altLang="en-US" sz="2200"/>
              <a:t>D退出。</a:t>
            </a:r>
            <a:endParaRPr lang="zh-CN" altLang="en-US" sz="2200"/>
          </a:p>
          <a:p>
            <a:r>
              <a:rPr lang="zh-CN" altLang="en-US" sz="2200"/>
              <a:t>方式4是方式3的简化形式。当执行的命令较少时，则不需要进入交互界面，只需要把smbclient的命令放在-c的参数cmd内就行了。</a:t>
            </a:r>
            <a:endParaRPr lang="zh-CN" alt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18.1.1  SMB协议与Samba</a:t>
            </a:r>
            <a:endParaRPr lang="zh-CN" altLang="en-US"/>
          </a:p>
        </p:txBody>
      </p:sp>
      <p:pic>
        <p:nvPicPr>
          <p:cNvPr id="3" name="内容占位符 -2147482624" descr="15-1"/>
          <p:cNvPicPr>
            <a:picLocks noChangeAspect="1"/>
          </p:cNvPicPr>
          <p:nvPr>
            <p:ph idx="1"/>
          </p:nvPr>
        </p:nvPicPr>
        <p:blipFill>
          <a:blip r:embed="rId1"/>
          <a:stretch>
            <a:fillRect/>
          </a:stretch>
        </p:blipFill>
        <p:spPr>
          <a:xfrm>
            <a:off x="1558290" y="1332230"/>
            <a:ext cx="5282565" cy="329057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（2）使用mount命令安装Samba共享目录</a:t>
            </a:r>
            <a:endParaRPr lang="zh-CN" altLang="en-US" sz="3200"/>
          </a:p>
        </p:txBody>
      </p:sp>
      <p:sp>
        <p:nvSpPr>
          <p:cNvPr id="3" name="内容占位符 2"/>
          <p:cNvSpPr>
            <a:spLocks noGrp="1"/>
          </p:cNvSpPr>
          <p:nvPr>
            <p:ph idx="1"/>
          </p:nvPr>
        </p:nvSpPr>
        <p:spPr/>
        <p:txBody>
          <a:bodyPr/>
          <a:p>
            <a:r>
              <a:rPr lang="zh-CN" altLang="en-US" sz="2400"/>
              <a:t>访问Samba共享资源一种有效的方法是将samba的共享目录安装到本地，作为本地文件系统的一部分。使用mount命令安装Samba文件系统的方法为：</a:t>
            </a:r>
            <a:endParaRPr lang="zh-CN" altLang="en-US" sz="2400"/>
          </a:p>
          <a:p>
            <a:r>
              <a:rPr lang="zh-CN" altLang="en-US" sz="2400"/>
              <a:t>mount -t cifs //smbHost/sharename mount_point</a:t>
            </a:r>
            <a:endParaRPr lang="zh-CN" altLang="en-US" sz="2400"/>
          </a:p>
          <a:p>
            <a:r>
              <a:rPr lang="zh-CN" altLang="en-US" sz="2400"/>
              <a:t>这里的cifs为Samba文件系统的类型。</a:t>
            </a:r>
            <a:endParaRPr lang="zh-CN"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sp>
        <p:nvSpPr>
          <p:cNvPr id="3" name="内容占位符 2"/>
          <p:cNvSpPr>
            <a:spLocks noGrp="1"/>
          </p:cNvSpPr>
          <p:nvPr>
            <p:ph idx="1"/>
          </p:nvPr>
        </p:nvSpPr>
        <p:spPr/>
        <p:txBody>
          <a:bodyPr/>
          <a:p>
            <a:r>
              <a:rPr lang="zh-CN" altLang="en-US" sz="2400"/>
              <a:t>设有一台Windows主机，机名为win，在其上有一个名字为study的共享文件夹。在Linux系统中，将其安装在/mnt/smb/并使用它的大致过程如下：</a:t>
            </a:r>
            <a:endParaRPr lang="zh-CN" altLang="en-US" sz="2400"/>
          </a:p>
          <a:p>
            <a:pPr lvl="1"/>
            <a:r>
              <a:rPr lang="zh-CN" altLang="en-US" sz="2100"/>
              <a:t># mkdir  -p  /mnt/smb 	#创建安装点。若已有则不必</a:t>
            </a:r>
            <a:endParaRPr lang="zh-CN" altLang="en-US" sz="2100"/>
          </a:p>
          <a:p>
            <a:pPr lvl="1"/>
            <a:r>
              <a:rPr lang="zh-CN" altLang="en-US" sz="2100"/>
              <a:t># mount  -t cifs  //win/study  /mnt/smb #安装到本地</a:t>
            </a:r>
            <a:endParaRPr lang="zh-CN" altLang="en-US" sz="2100"/>
          </a:p>
          <a:p>
            <a:pPr lvl="1"/>
            <a:r>
              <a:rPr lang="zh-CN" altLang="en-US" sz="2100"/>
              <a:t># ls  /mnt/smb 		#列目录</a:t>
            </a:r>
            <a:endParaRPr lang="zh-CN" altLang="en-US" sz="2100"/>
          </a:p>
          <a:p>
            <a:pPr lvl="1"/>
            <a:r>
              <a:rPr lang="zh-CN" altLang="en-US" sz="2100"/>
              <a:t># cp  /mnt/smb/*  /tmp #文件复制</a:t>
            </a:r>
            <a:endParaRPr lang="zh-CN" altLang="en-US" sz="2100"/>
          </a:p>
          <a:p>
            <a:pPr lvl="1"/>
            <a:r>
              <a:rPr lang="zh-CN" altLang="en-US" sz="2100"/>
              <a:t># umount  /mnt /smb 	#使用完毕后，卸载之</a:t>
            </a:r>
            <a:endParaRPr lang="zh-CN" altLang="en-US" sz="2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（3）图形界面客户端</a:t>
            </a:r>
            <a:endParaRPr lang="zh-CN" altLang="en-US"/>
          </a:p>
        </p:txBody>
      </p:sp>
      <p:sp>
        <p:nvSpPr>
          <p:cNvPr id="3" name="内容占位符 2"/>
          <p:cNvSpPr>
            <a:spLocks noGrp="1"/>
          </p:cNvSpPr>
          <p:nvPr>
            <p:ph idx="1"/>
          </p:nvPr>
        </p:nvSpPr>
        <p:spPr/>
        <p:txBody>
          <a:bodyPr/>
          <a:p>
            <a:r>
              <a:rPr lang="zh-CN" altLang="en-US" sz="2400"/>
              <a:t>GNome桌面：</a:t>
            </a:r>
            <a:endParaRPr lang="zh-CN" altLang="en-US" sz="2400"/>
          </a:p>
          <a:p>
            <a:pPr lvl="1"/>
            <a:r>
              <a:rPr lang="zh-CN" altLang="en-US" sz="2100"/>
              <a:t>“Places（位置）”→“[Browse] Network”→“计算机名”→“共享资源”；</a:t>
            </a:r>
            <a:endParaRPr lang="zh-CN" altLang="en-US" sz="2100"/>
          </a:p>
          <a:p>
            <a:r>
              <a:rPr lang="zh-CN" altLang="en-US" sz="2400"/>
              <a:t>传统桌面：</a:t>
            </a:r>
            <a:endParaRPr lang="zh-CN" altLang="en-US" sz="2400"/>
          </a:p>
          <a:p>
            <a:pPr lvl="1"/>
            <a:r>
              <a:rPr lang="zh-CN" altLang="en-US" sz="2100"/>
              <a:t>“Files（文件）”→“Other Location”→“计算机名”→“共享资源”</a:t>
            </a:r>
            <a:endParaRPr lang="zh-CN" altLang="en-US" sz="2100"/>
          </a:p>
          <a:p>
            <a:r>
              <a:rPr lang="zh-CN" altLang="en-US" sz="2400"/>
              <a:t>之后，用户可以按照图形界面的操作方法，使用鼠标操作进行各种操作。</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（4）检查Samba的共享状态</a:t>
            </a:r>
            <a:endParaRPr lang="zh-CN" altLang="en-US"/>
          </a:p>
        </p:txBody>
      </p:sp>
      <p:sp>
        <p:nvSpPr>
          <p:cNvPr id="3" name="内容占位符 2"/>
          <p:cNvSpPr>
            <a:spLocks noGrp="1"/>
          </p:cNvSpPr>
          <p:nvPr>
            <p:ph idx="1"/>
          </p:nvPr>
        </p:nvSpPr>
        <p:spPr/>
        <p:txBody>
          <a:bodyPr/>
          <a:p>
            <a:r>
              <a:rPr lang="zh-CN" altLang="en-US" sz="2400"/>
              <a:t>smbstatus可用来检查服务器上samba共享资源的状态，用法为：</a:t>
            </a:r>
            <a:endParaRPr lang="zh-CN" altLang="en-US" sz="2400"/>
          </a:p>
          <a:p>
            <a:pPr lvl="1"/>
            <a:r>
              <a:rPr lang="zh-CN" altLang="en-US" sz="2100"/>
              <a:t>smbstatus [-b] [-d &lt;level&gt;] [-v] [-L] [-p] [-S] [-u &lt;user&gt;]</a:t>
            </a:r>
            <a:endParaRPr lang="zh-CN" altLang="en-US" sz="2100"/>
          </a:p>
          <a:p>
            <a:r>
              <a:rPr lang="zh-CN" altLang="en-US" sz="2400"/>
              <a:t>-b：简要显示状态信息；-d：指定调试级别；-v：冗余方式；-L：显示锁信息；-p：显示smbd进程信息；-S：显示共享资源信息；-u user：指定用户。</a:t>
            </a:r>
            <a:endParaRPr lang="zh-CN" altLang="en-US" sz="2400"/>
          </a:p>
          <a:p>
            <a:pPr lvl="1"/>
            <a:r>
              <a:rPr lang="zh-CN" altLang="en-US" sz="2100"/>
              <a:t># smbstatus -b 		#简要显示Samba资源的使用情况</a:t>
            </a:r>
            <a:endParaRPr lang="zh-CN" altLang="en-US" sz="21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18.1.6  关于防火墙和SELinux的说明</a:t>
            </a:r>
            <a:endParaRPr lang="zh-CN" altLang="en-US" sz="3600"/>
          </a:p>
        </p:txBody>
      </p:sp>
      <p:sp>
        <p:nvSpPr>
          <p:cNvPr id="3" name="内容占位符 2"/>
          <p:cNvSpPr>
            <a:spLocks noGrp="1"/>
          </p:cNvSpPr>
          <p:nvPr>
            <p:ph idx="1"/>
          </p:nvPr>
        </p:nvSpPr>
        <p:spPr>
          <a:xfrm>
            <a:off x="476885" y="1383665"/>
            <a:ext cx="8477885" cy="3294380"/>
          </a:xfrm>
        </p:spPr>
        <p:txBody>
          <a:bodyPr/>
          <a:p>
            <a:r>
              <a:rPr lang="zh-CN" altLang="en-US" sz="2400"/>
              <a:t>1．防火墙设置</a:t>
            </a:r>
            <a:endParaRPr lang="zh-CN" altLang="en-US" sz="2400"/>
          </a:p>
          <a:p>
            <a:r>
              <a:rPr lang="zh-CN" altLang="en-US" sz="2400"/>
              <a:t>1）friewalld</a:t>
            </a:r>
            <a:endParaRPr lang="zh-CN" altLang="en-US" sz="2400"/>
          </a:p>
          <a:p>
            <a:pPr lvl="1"/>
            <a:r>
              <a:rPr lang="zh-CN" altLang="en-US" sz="2100">
                <a:sym typeface="+mn-ea"/>
              </a:rPr>
              <a:t># firewall-cmd --list-service 	#检查开放的服务</a:t>
            </a:r>
            <a:endParaRPr lang="zh-CN" altLang="en-US" sz="2100"/>
          </a:p>
          <a:p>
            <a:pPr lvl="1"/>
            <a:r>
              <a:rPr lang="zh-CN" altLang="en-US" sz="2100"/>
              <a:t># firewall-cmd --permanent --add-service samba  #开放samba</a:t>
            </a:r>
            <a:endParaRPr lang="zh-CN" altLang="en-US" sz="2100"/>
          </a:p>
          <a:p>
            <a:pPr lvl="1"/>
            <a:r>
              <a:rPr lang="zh-CN" altLang="en-US" sz="2100"/>
              <a:t># firewall-cmd --permanent --add-service samba-client 		#开放samba-samba-client	</a:t>
            </a:r>
            <a:endParaRPr lang="zh-CN" altLang="en-US" sz="2100"/>
          </a:p>
          <a:p>
            <a:r>
              <a:rPr lang="zh-CN" altLang="en-US" sz="2400"/>
              <a:t>2）ufw</a:t>
            </a:r>
            <a:endParaRPr lang="zh-CN" altLang="en-US" sz="2400"/>
          </a:p>
          <a:p>
            <a:pPr lvl="1"/>
            <a:r>
              <a:rPr lang="zh-CN" altLang="en-US" sz="2100">
                <a:sym typeface="+mn-ea"/>
              </a:rPr>
              <a:t># ufw status 			#检查开放的服务</a:t>
            </a:r>
            <a:endParaRPr lang="zh-CN" altLang="en-US" sz="2100"/>
          </a:p>
          <a:p>
            <a:pPr lvl="1"/>
            <a:r>
              <a:rPr lang="zh-CN" altLang="en-US" sz="2100"/>
              <a:t># ufw allow samba 		#开放samba</a:t>
            </a:r>
            <a:endParaRPr lang="zh-CN" altLang="en-US" sz="2100"/>
          </a:p>
          <a:p>
            <a:endParaRPr lang="zh-CN" altLang="en-US" sz="21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2．SELinux</a:t>
            </a:r>
            <a:endParaRPr lang="zh-CN" altLang="en-US"/>
          </a:p>
        </p:txBody>
      </p:sp>
      <p:sp>
        <p:nvSpPr>
          <p:cNvPr id="3" name="内容占位符 2"/>
          <p:cNvSpPr>
            <a:spLocks noGrp="1"/>
          </p:cNvSpPr>
          <p:nvPr>
            <p:ph idx="1"/>
          </p:nvPr>
        </p:nvSpPr>
        <p:spPr>
          <a:xfrm>
            <a:off x="194310" y="1383665"/>
            <a:ext cx="8760460" cy="3294380"/>
          </a:xfrm>
        </p:spPr>
        <p:txBody>
          <a:bodyPr/>
          <a:p>
            <a:r>
              <a:rPr lang="zh-CN" altLang="en-US" sz="2400"/>
              <a:t>（1）布尔变量</a:t>
            </a:r>
            <a:endParaRPr lang="zh-CN" altLang="en-US" sz="2400"/>
          </a:p>
          <a:p>
            <a:r>
              <a:rPr lang="zh-CN" altLang="en-US" sz="2400"/>
              <a:t>可通过“man smbd_selinux”得到更详细的信息（需安装selinux-policy-doc包）。可通过命令</a:t>
            </a:r>
            <a:endParaRPr lang="zh-CN" altLang="en-US" sz="2400"/>
          </a:p>
          <a:p>
            <a:pPr lvl="1"/>
            <a:r>
              <a:rPr lang="zh-CN" altLang="en-US" sz="2100"/>
              <a:t># getsebool -a | grep -E '(smb)|(samba)|(cifs)'</a:t>
            </a:r>
            <a:endParaRPr lang="zh-CN" altLang="en-US" sz="2100"/>
          </a:p>
          <a:p>
            <a:r>
              <a:rPr lang="zh-CN" altLang="en-US" sz="2400"/>
              <a:t>得到全部与Samba相关的布尔变量。可以根据需要开放一些。</a:t>
            </a:r>
            <a:endParaRPr lang="zh-CN" altLang="en-US" sz="2400"/>
          </a:p>
          <a:p>
            <a:pPr lvl="1"/>
            <a:r>
              <a:rPr lang="zh-CN" altLang="en-US" sz="2100"/>
              <a:t># setsebool -P samba_enable_home_dirs  1</a:t>
            </a:r>
            <a:endParaRPr lang="zh-CN" altLang="en-US" sz="2100"/>
          </a:p>
          <a:p>
            <a:pPr lvl="1"/>
            <a:r>
              <a:rPr lang="zh-CN" altLang="en-US" sz="2100"/>
              <a:t># setsebool -P samba_run_unconfined  1</a:t>
            </a:r>
            <a:endParaRPr lang="zh-CN" altLang="en-US" sz="2100"/>
          </a:p>
          <a:p>
            <a:pPr lvl="1"/>
            <a:r>
              <a:rPr lang="zh-CN" altLang="en-US" sz="2100"/>
              <a:t># setsebool -P samba_export_all_rw  1</a:t>
            </a:r>
            <a:endParaRPr lang="zh-CN" altLang="en-US" sz="2100"/>
          </a:p>
          <a:p>
            <a:pPr lvl="1"/>
            <a:r>
              <a:rPr lang="zh-CN" altLang="en-US" sz="2100"/>
              <a:t># setsebool -P samba_export_all_ro  1</a:t>
            </a:r>
            <a:endParaRPr lang="zh-CN" altLang="en-US" sz="21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（2）类型标签</a:t>
            </a:r>
            <a:endParaRPr lang="zh-CN" altLang="en-US"/>
          </a:p>
        </p:txBody>
      </p:sp>
      <p:sp>
        <p:nvSpPr>
          <p:cNvPr id="3" name="内容占位符 2"/>
          <p:cNvSpPr>
            <a:spLocks noGrp="1"/>
          </p:cNvSpPr>
          <p:nvPr>
            <p:ph idx="1"/>
          </p:nvPr>
        </p:nvSpPr>
        <p:spPr/>
        <p:txBody>
          <a:bodyPr/>
          <a:p>
            <a:r>
              <a:rPr lang="zh-CN" altLang="en-US" sz="2400"/>
              <a:t>与samba共享相关类型标签有samba_share_t，用于不在标准位置的共享文件类型设置。</a:t>
            </a:r>
            <a:endParaRPr lang="zh-CN" altLang="en-US" sz="2400"/>
          </a:p>
          <a:p>
            <a:r>
              <a:rPr lang="zh-CN" altLang="en-US" sz="2400"/>
              <a:t>其它的类型，都是系统预设好的，一般不需要修改。</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18.2  NFS服务器</a:t>
            </a:r>
            <a:endParaRPr lang="zh-CN" altLang="en-US"/>
          </a:p>
        </p:txBody>
      </p:sp>
      <p:sp>
        <p:nvSpPr>
          <p:cNvPr id="3" name="内容占位符 2"/>
          <p:cNvSpPr>
            <a:spLocks noGrp="1"/>
          </p:cNvSpPr>
          <p:nvPr>
            <p:ph idx="1"/>
          </p:nvPr>
        </p:nvSpPr>
        <p:spPr/>
        <p:txBody>
          <a:bodyPr/>
          <a:p>
            <a:r>
              <a:rPr lang="zh-CN" altLang="en-US"/>
              <a:t>18.2.1  NFS介绍</a:t>
            </a:r>
            <a:endParaRPr lang="zh-CN" altLang="en-US"/>
          </a:p>
          <a:p>
            <a:r>
              <a:rPr lang="zh-CN" altLang="en-US"/>
              <a:t>18.2.2  NFS文件系统配置</a:t>
            </a:r>
            <a:endParaRPr lang="zh-CN" altLang="en-US"/>
          </a:p>
          <a:p>
            <a:r>
              <a:rPr lang="zh-CN" altLang="en-US"/>
              <a:t>18.2.3  NFS系统的使用</a:t>
            </a:r>
            <a:endParaRPr lang="zh-CN" altLang="en-US"/>
          </a:p>
          <a:p>
            <a:r>
              <a:rPr lang="zh-CN" altLang="en-US"/>
              <a:t>18.2.4  NFS的其他功能</a:t>
            </a:r>
            <a:endParaRPr lang="zh-CN" altLang="en-US"/>
          </a:p>
          <a:p>
            <a:r>
              <a:rPr lang="zh-CN" altLang="en-US"/>
              <a:t>18.2.5  与防火墙和</a:t>
            </a:r>
            <a:r>
              <a:rPr lang="en-US" altLang="zh-CN"/>
              <a:t>SELinux</a:t>
            </a:r>
            <a:r>
              <a:rPr lang="zh-CN" altLang="en-US"/>
              <a:t>的关系</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18.2.1  NFS介绍</a:t>
            </a:r>
            <a:endParaRPr lang="zh-CN" altLang="en-US"/>
          </a:p>
        </p:txBody>
      </p:sp>
      <p:sp>
        <p:nvSpPr>
          <p:cNvPr id="3" name="内容占位符 2"/>
          <p:cNvSpPr>
            <a:spLocks noGrp="1"/>
          </p:cNvSpPr>
          <p:nvPr>
            <p:ph idx="1"/>
          </p:nvPr>
        </p:nvSpPr>
        <p:spPr/>
        <p:txBody>
          <a:bodyPr/>
          <a:p>
            <a:r>
              <a:rPr lang="zh-CN" altLang="en-US" sz="2400"/>
              <a:t>1．NFS</a:t>
            </a:r>
            <a:endParaRPr lang="zh-CN" altLang="en-US" sz="2400"/>
          </a:p>
          <a:p>
            <a:r>
              <a:rPr lang="zh-CN" altLang="en-US" sz="2400"/>
              <a:t>UNIX和Linux系统都支持NFS，以实现系统间的数据共享。</a:t>
            </a:r>
            <a:endParaRPr lang="zh-CN" altLang="en-US" sz="2400"/>
          </a:p>
          <a:p>
            <a:r>
              <a:rPr lang="zh-CN" altLang="en-US" sz="2400"/>
              <a:t>NFS它是由Sun公司开发，并于1984年推出的一个RPC服务系统，目前已经成为文件服务的一种标准，其最大的功能是可以通过网络实现文件共享。它只用于UNIX、Linux及类UNIX间的文件共享。</a:t>
            </a:r>
            <a:endParaRPr lang="zh-CN" altLang="en-US" sz="2400"/>
          </a:p>
          <a:p>
            <a:r>
              <a:rPr lang="zh-CN" altLang="en-US" sz="2400"/>
              <a:t>当用户需使用远程文件时，可用“mount”命令把远程文件系统挂载到本地文件系统的某个目录下，作为本地系统的一部分来使用。</a:t>
            </a:r>
            <a:endParaRPr lang="zh-C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2．RPC</a:t>
            </a:r>
            <a:endParaRPr lang="zh-CN" altLang="en-US"/>
          </a:p>
        </p:txBody>
      </p:sp>
      <p:sp>
        <p:nvSpPr>
          <p:cNvPr id="3" name="内容占位符 2"/>
          <p:cNvSpPr>
            <a:spLocks noGrp="1"/>
          </p:cNvSpPr>
          <p:nvPr>
            <p:ph idx="1"/>
          </p:nvPr>
        </p:nvSpPr>
        <p:spPr/>
        <p:txBody>
          <a:bodyPr/>
          <a:p>
            <a:r>
              <a:rPr lang="zh-CN" altLang="en-US" sz="2400"/>
              <a:t>RPC（Remote Procedure Call）是远程过程调用协议。RPC采用客户机/服务器模式。客户端发送一个有关进程参数等调用信息到服务进程，然后等待应答信息。在服务端，当收到一个调用信息后，获得进程参数并开始计算，然后将结果发送给客户端。</a:t>
            </a:r>
            <a:endParaRPr lang="zh-CN" altLang="en-US" sz="2400"/>
          </a:p>
          <a:p>
            <a:r>
              <a:rPr lang="zh-CN" altLang="en-US" sz="2400"/>
              <a:t>rpcinfo命令用于显示系统的RPC信息，一般使用-p参数列出某台主机的RPC服务。用该命令检查客户端时，应该至少能看到portmapper服务。</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2．Samba简介</a:t>
            </a:r>
            <a:endParaRPr lang="zh-CN" altLang="en-US">
              <a:sym typeface="+mn-ea"/>
            </a:endParaRPr>
          </a:p>
        </p:txBody>
      </p:sp>
      <p:sp>
        <p:nvSpPr>
          <p:cNvPr id="3" name="内容占位符 2"/>
          <p:cNvSpPr>
            <a:spLocks noGrp="1"/>
          </p:cNvSpPr>
          <p:nvPr>
            <p:ph idx="1"/>
          </p:nvPr>
        </p:nvSpPr>
        <p:spPr/>
        <p:txBody>
          <a:bodyPr/>
          <a:p>
            <a:r>
              <a:rPr lang="zh-CN" altLang="en-US" sz="2400"/>
              <a:t>Samba是在Linux/UNIX系统上实现SMB协议的一组软件包，使Linux支持SMB协议，目前几乎可以在所有的类UNIX平台上运行。</a:t>
            </a:r>
            <a:endParaRPr lang="zh-CN" altLang="en-US" sz="2400"/>
          </a:p>
          <a:p>
            <a:r>
              <a:rPr lang="zh-CN" altLang="en-US" sz="2400"/>
              <a:t>Samba的核心是smb/smbd和nmb/nmbd两个守护进程。smb/smbd监听139 TCP端口，nmb/nmbd监听137和138 UDP端口。nmb/nmbd是主启动服务器，主要提供文件系统和打印机的共享。nmb/nmbd提供解析功能，主要作用是对外发布Samba服务器可以提供的服务。</a:t>
            </a:r>
            <a:endParaRPr lang="zh-CN"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RPC与NFS</a:t>
            </a:r>
            <a:endParaRPr lang="zh-CN" altLang="en-US"/>
          </a:p>
        </p:txBody>
      </p:sp>
      <p:sp>
        <p:nvSpPr>
          <p:cNvPr id="3" name="内容占位符 2"/>
          <p:cNvSpPr>
            <a:spLocks noGrp="1"/>
          </p:cNvSpPr>
          <p:nvPr>
            <p:ph idx="1"/>
          </p:nvPr>
        </p:nvSpPr>
        <p:spPr>
          <a:xfrm>
            <a:off x="419735" y="1383665"/>
            <a:ext cx="8535035" cy="3294380"/>
          </a:xfrm>
        </p:spPr>
        <p:txBody>
          <a:bodyPr/>
          <a:p>
            <a:r>
              <a:rPr lang="zh-CN" altLang="en-US" sz="2400"/>
              <a:t>RPC的功能是制定每个NFS功能对应的端口号，并且回送给客户端，让客户端连接到正确的端口上。当NFS服务器启动时会随机启用数个端口号，并主动向RPC注册，这样RPC就知道每个端口号对应的功能了，然后RPC固定使用111号端口来监听客户机的请求并回应正确的端口号。</a:t>
            </a:r>
            <a:endParaRPr lang="zh-CN" altLang="en-US" sz="2400"/>
          </a:p>
          <a:p>
            <a:r>
              <a:rPr lang="zh-CN" altLang="en-US" sz="2400"/>
              <a:t>启动NFS之前，要先启动RPC，否则NFS会无法向RPC注册。</a:t>
            </a:r>
            <a:endParaRPr lang="zh-CN" altLang="en-US" sz="2400"/>
          </a:p>
          <a:p>
            <a:r>
              <a:rPr lang="zh-CN" altLang="en-US" sz="2400"/>
              <a:t>重新启动RPC时原本注册的数据会丢失，因此RPC重新启动后，它管理的所有程序都需要重新启动以重新向RPC注册。</a:t>
            </a:r>
            <a:endParaRPr lang="zh-CN"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3．NFS的工作原理</a:t>
            </a:r>
            <a:endParaRPr lang="zh-CN" altLang="en-US"/>
          </a:p>
        </p:txBody>
      </p:sp>
      <p:sp>
        <p:nvSpPr>
          <p:cNvPr id="3" name="内容占位符 2"/>
          <p:cNvSpPr>
            <a:spLocks noGrp="1"/>
          </p:cNvSpPr>
          <p:nvPr>
            <p:ph idx="1"/>
          </p:nvPr>
        </p:nvSpPr>
        <p:spPr/>
        <p:txBody>
          <a:bodyPr/>
          <a:p>
            <a:r>
              <a:rPr lang="zh-CN" altLang="en-US" sz="2400"/>
              <a:t>NFS是一种能使服务器上的信息被其他计算机挂载而达到资源共享的网络文件系统。一个客户机可以从服务上挂载一个目录到本地文件系统作为本地文件系统的一部分。一个客户机可以是NFS服务器或NFS客户机，甚至可以同时为NFS服务器和客户机。</a:t>
            </a:r>
            <a:endParaRPr lang="zh-CN" altLang="en-US" sz="2400"/>
          </a:p>
          <a:p>
            <a:r>
              <a:rPr lang="zh-CN" altLang="en-US" sz="2400"/>
              <a:t>只有服务器所共享出去的文件或目录，客户机才能够挂载它们。NFS服务所能共享出去的目录都定义在/etc/exports文件中，当NFS服务器启动时，会搜索该文件，并给所有共享出去的文件或目录赋予正确的权限。</a:t>
            </a:r>
            <a:endParaRPr lang="zh-CN"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几个守候进程</a:t>
            </a:r>
            <a:endParaRPr lang="zh-CN" altLang="en-US"/>
          </a:p>
        </p:txBody>
      </p:sp>
      <p:sp>
        <p:nvSpPr>
          <p:cNvPr id="3" name="内容占位符 2"/>
          <p:cNvSpPr>
            <a:spLocks noGrp="1"/>
          </p:cNvSpPr>
          <p:nvPr>
            <p:ph idx="1"/>
          </p:nvPr>
        </p:nvSpPr>
        <p:spPr/>
        <p:txBody>
          <a:bodyPr/>
          <a:p>
            <a:r>
              <a:rPr lang="zh-CN" altLang="en-US" sz="2400">
                <a:sym typeface="+mn-ea"/>
              </a:rPr>
              <a:t>（</a:t>
            </a:r>
            <a:r>
              <a:rPr lang="zh-CN" altLang="en-US" sz="2400"/>
              <a:t>1）rpc.nfsd：基本的NFS守护进程，主要功能是管理客户端是否能够登录服务器。</a:t>
            </a:r>
            <a:endParaRPr lang="zh-CN" altLang="en-US" sz="2400"/>
          </a:p>
          <a:p>
            <a:r>
              <a:rPr lang="zh-CN" altLang="en-US" sz="2400"/>
              <a:t>（2）rpc.mountd：RPC安装守护进程，主要功能是实施NFS协议、管理实施NFS文件系统</a:t>
            </a:r>
            <a:r>
              <a:rPr lang="zh-CN" altLang="en-US" sz="2400">
                <a:solidFill>
                  <a:srgbClr val="FF0000"/>
                </a:solidFill>
              </a:rPr>
              <a:t>，</a:t>
            </a:r>
            <a:r>
              <a:rPr lang="zh-CN" altLang="en-US" sz="2400"/>
              <a:t>输出NFS文件系统和管理rmtab文件。当收到客户端挂载请求时，它会检查NFS共享文件列表及对应的访问控制权限。当访问者有权限访问时，就为</a:t>
            </a:r>
            <a:r>
              <a:rPr lang="zh-CN" altLang="en-US" sz="2400">
                <a:solidFill>
                  <a:srgbClr val="FF0000"/>
                </a:solidFill>
              </a:rPr>
              <a:t>其</a:t>
            </a:r>
            <a:r>
              <a:rPr lang="zh-CN" altLang="en-US" sz="2400"/>
              <a:t>提供服务。</a:t>
            </a:r>
            <a:endParaRPr lang="zh-CN" altLang="en-US" sz="2400"/>
          </a:p>
          <a:p>
            <a:r>
              <a:rPr lang="zh-CN" altLang="en-US" sz="2400"/>
              <a:t>除此之外，还有rpcbind，主要功能是进行端口映射工作。</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18.2.2  NFS文件系统配置</a:t>
            </a:r>
            <a:endParaRPr lang="zh-CN" altLang="en-US"/>
          </a:p>
        </p:txBody>
      </p:sp>
      <p:sp>
        <p:nvSpPr>
          <p:cNvPr id="3" name="内容占位符 2"/>
          <p:cNvSpPr>
            <a:spLocks noGrp="1"/>
          </p:cNvSpPr>
          <p:nvPr>
            <p:ph idx="1"/>
          </p:nvPr>
        </p:nvSpPr>
        <p:spPr/>
        <p:txBody>
          <a:bodyPr/>
          <a:p>
            <a:r>
              <a:rPr lang="zh-CN" altLang="en-US" sz="2400"/>
              <a:t>1．软件安装</a:t>
            </a:r>
            <a:endParaRPr lang="zh-CN" altLang="en-US" sz="2400"/>
          </a:p>
          <a:p>
            <a:r>
              <a:rPr lang="zh-CN" altLang="en-US" sz="2400"/>
              <a:t>红帽和Ubuntu系统所使用的软件包分别为nfs-utils和nfs-kernel-server，当然还都会需要其他包的支持，比如rpcbind等，这些支持包会在NFS包安装时被自动安装，安装方法如下：</a:t>
            </a:r>
            <a:endParaRPr lang="zh-CN" altLang="en-US" sz="2400"/>
          </a:p>
          <a:p>
            <a:pPr lvl="1"/>
            <a:r>
              <a:rPr lang="zh-CN" altLang="en-US" sz="2100"/>
              <a:t># </a:t>
            </a:r>
            <a:r>
              <a:rPr lang="en-US" altLang="zh-CN" sz="2100"/>
              <a:t>dnf</a:t>
            </a:r>
            <a:r>
              <a:rPr lang="zh-CN" altLang="en-US" sz="2100"/>
              <a:t> install nfs-utils 		#红帽</a:t>
            </a:r>
            <a:endParaRPr lang="zh-CN" altLang="en-US" sz="2100"/>
          </a:p>
          <a:p>
            <a:pPr lvl="1"/>
            <a:r>
              <a:rPr lang="zh-CN" altLang="en-US" sz="2100"/>
              <a:t># apt install nfs-kernel-server 	#Ubuntu</a:t>
            </a:r>
            <a:endParaRPr lang="zh-CN" altLang="en-US" sz="21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2．服务管理</a:t>
            </a:r>
            <a:endParaRPr lang="zh-CN" altLang="en-US"/>
          </a:p>
        </p:txBody>
      </p:sp>
      <p:sp>
        <p:nvSpPr>
          <p:cNvPr id="3" name="内容占位符 2"/>
          <p:cNvSpPr>
            <a:spLocks noGrp="1"/>
          </p:cNvSpPr>
          <p:nvPr>
            <p:ph idx="1"/>
          </p:nvPr>
        </p:nvSpPr>
        <p:spPr/>
        <p:txBody>
          <a:bodyPr/>
          <a:p>
            <a:r>
              <a:rPr lang="zh-CN" altLang="en-US" sz="2400"/>
              <a:t>NFS的服务为nfs-server.service，管理方法如下：</a:t>
            </a:r>
            <a:endParaRPr lang="zh-CN" altLang="en-US" sz="2400"/>
          </a:p>
          <a:p>
            <a:pPr lvl="1"/>
            <a:r>
              <a:rPr lang="zh-CN" altLang="en-US" sz="2100"/>
              <a:t>#systemctl enable/disable nfs-server 	#启用/禁用</a:t>
            </a:r>
            <a:endParaRPr lang="zh-CN" altLang="en-US" sz="2100"/>
          </a:p>
          <a:p>
            <a:pPr lvl="1"/>
            <a:r>
              <a:rPr lang="zh-CN" altLang="en-US" sz="2100"/>
              <a:t>#systemctl status nfs-server 		#检查状态</a:t>
            </a:r>
            <a:endParaRPr lang="zh-CN" altLang="en-US" sz="2100"/>
          </a:p>
          <a:p>
            <a:pPr lvl="1"/>
            <a:r>
              <a:rPr lang="zh-CN" altLang="en-US" sz="2100"/>
              <a:t>#systemctl start/stop/restart/reload nfs-server 	#启动/停止/重启/重载</a:t>
            </a:r>
            <a:endParaRPr lang="zh-CN" altLang="en-US" sz="2100"/>
          </a:p>
          <a:p>
            <a:r>
              <a:rPr lang="zh-CN" altLang="en-US" sz="2400"/>
              <a:t>说明：出于对安全的考虑，NFS服务默认是关闭的，可在使用前开启它；每当NFS配置文件被修改后，都要重启或重载NFS服务，建议方法是重载。</a:t>
            </a:r>
            <a:endParaRPr lang="zh-CN"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3．NFS服务器端的配置</a:t>
            </a:r>
            <a:endParaRPr lang="zh-CN" altLang="en-US"/>
          </a:p>
        </p:txBody>
      </p:sp>
      <p:sp>
        <p:nvSpPr>
          <p:cNvPr id="3" name="内容占位符 2"/>
          <p:cNvSpPr>
            <a:spLocks noGrp="1"/>
          </p:cNvSpPr>
          <p:nvPr>
            <p:ph idx="1"/>
          </p:nvPr>
        </p:nvSpPr>
        <p:spPr/>
        <p:txBody>
          <a:bodyPr/>
          <a:p>
            <a:r>
              <a:rPr lang="zh-CN" altLang="en-US" sz="2400"/>
              <a:t>NFS配置文件为/etc/exports。</a:t>
            </a:r>
            <a:endParaRPr lang="zh-CN" altLang="en-US" sz="2400"/>
          </a:p>
          <a:p>
            <a:r>
              <a:rPr lang="zh-CN" altLang="en-US" sz="2400"/>
              <a:t>在红帽中，还可使用附加的配置文件/etc/exports.d/*.exports，前者为主配置文件，后者为子配置文件，两者结构相同。</a:t>
            </a:r>
            <a:endParaRPr lang="zh-CN" altLang="en-US" sz="2400"/>
          </a:p>
          <a:p>
            <a:r>
              <a:rPr lang="zh-CN" altLang="en-US" sz="2400"/>
              <a:t>配置文件/etc/exports是一个文本文件，空行无效，由“#”引导的行为注释行。每一有效行描述一个共享目录，并且说明该目录如何被共享。</a:t>
            </a:r>
            <a:endParaRPr lang="zh-CN"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/etc/exports文件结构</a:t>
            </a:r>
            <a:endParaRPr lang="zh-CN" altLang="en-US"/>
          </a:p>
        </p:txBody>
      </p:sp>
      <p:sp>
        <p:nvSpPr>
          <p:cNvPr id="3" name="内容占位符 2"/>
          <p:cNvSpPr>
            <a:spLocks noGrp="1"/>
          </p:cNvSpPr>
          <p:nvPr>
            <p:ph idx="1"/>
          </p:nvPr>
        </p:nvSpPr>
        <p:spPr>
          <a:xfrm>
            <a:off x="589915" y="1383665"/>
            <a:ext cx="8364855" cy="3294380"/>
          </a:xfrm>
        </p:spPr>
        <p:txBody>
          <a:bodyPr/>
          <a:p>
            <a:r>
              <a:rPr lang="zh-CN" altLang="en-US" sz="2400"/>
              <a:t>共享目录 访问者(选项) 访问者(选项)……</a:t>
            </a:r>
            <a:endParaRPr lang="zh-CN" altLang="en-US" sz="2400"/>
          </a:p>
          <a:p>
            <a:pPr lvl="1"/>
            <a:r>
              <a:rPr lang="zh-CN" altLang="en-US" sz="2100"/>
              <a:t>“共享目录”、“访问者”和</a:t>
            </a:r>
            <a:r>
              <a:rPr lang="zh-CN" altLang="en-US" sz="2100">
                <a:sym typeface="+mn-ea"/>
              </a:rPr>
              <a:t>“访问者”</a:t>
            </a:r>
            <a:r>
              <a:rPr lang="zh-CN" altLang="en-US" sz="2100"/>
              <a:t>间用空格分隔。“访问者”为主机或IP，“访问者”与“(选项)”间无分隔符，选项若不止一个则用逗号分隔。共享目录以绝对路径方式给出，括号内的选项只对括号前的访问者有效</a:t>
            </a:r>
            <a:r>
              <a:rPr lang="zh-CN" altLang="en-US" sz="2100">
                <a:solidFill>
                  <a:srgbClr val="FF0000"/>
                </a:solidFill>
              </a:rPr>
              <a:t>。</a:t>
            </a:r>
            <a:r>
              <a:rPr lang="zh-CN" altLang="en-US" sz="2100"/>
              <a:t>访问者的格式可以是：</a:t>
            </a:r>
            <a:endParaRPr lang="zh-CN" altLang="en-US" sz="2100"/>
          </a:p>
          <a:p>
            <a:pPr lvl="2"/>
            <a:r>
              <a:rPr lang="zh-CN" altLang="en-US" sz="1800"/>
              <a:t>（1）指定IP地址的主机，如192.168.137.18。</a:t>
            </a:r>
            <a:endParaRPr lang="zh-CN" altLang="en-US" sz="1800"/>
          </a:p>
          <a:p>
            <a:pPr lvl="2"/>
            <a:r>
              <a:rPr lang="zh-CN" altLang="en-US" sz="1800"/>
              <a:t>（2）指定网段中的主机，如192.168.137.0/24，192.168.56.0/255.255.255.0。</a:t>
            </a:r>
            <a:endParaRPr lang="zh-CN" altLang="en-US" sz="1800"/>
          </a:p>
          <a:p>
            <a:pPr lvl="2"/>
            <a:r>
              <a:rPr lang="zh-CN" altLang="en-US" sz="1800"/>
              <a:t>（3）单台主机名，如pc001。</a:t>
            </a:r>
            <a:endParaRPr lang="zh-CN" altLang="en-US" sz="1800"/>
          </a:p>
          <a:p>
            <a:pPr lvl="2"/>
            <a:r>
              <a:rPr lang="zh-CN" altLang="en-US" sz="1800"/>
              <a:t>（4）含有通配符的主机名，如proj*.local.domain，表示local.domain域的所有以proj开头的主机。</a:t>
            </a:r>
            <a:endParaRPr lang="zh-CN" alt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/etc/exports文件中常用选项及说明</a:t>
            </a:r>
            <a:endParaRPr lang="zh-CN" altLang="en-US" sz="4000"/>
          </a:p>
        </p:txBody>
      </p:sp>
      <p:sp>
        <p:nvSpPr>
          <p:cNvPr id="3" name="内容占位符 2"/>
          <p:cNvSpPr>
            <a:spLocks noGrp="1"/>
          </p:cNvSpPr>
          <p:nvPr>
            <p:ph idx="1"/>
          </p:nvPr>
        </p:nvSpPr>
        <p:spPr/>
        <p:txBody>
          <a:bodyPr/>
          <a:p>
            <a:endParaRPr lang="zh-CN" altLang="en-US"/>
          </a:p>
        </p:txBody>
      </p:sp>
      <p:graphicFrame>
        <p:nvGraphicFramePr>
          <p:cNvPr id="5" name="表格 4"/>
          <p:cNvGraphicFramePr/>
          <p:nvPr>
            <p:custDataLst>
              <p:tags r:id="rId1"/>
            </p:custDataLst>
          </p:nvPr>
        </p:nvGraphicFramePr>
        <p:xfrm>
          <a:off x="878840" y="1358265"/>
          <a:ext cx="7847965" cy="3390900"/>
        </p:xfrm>
        <a:graphic>
          <a:graphicData uri="http://schemas.openxmlformats.org/drawingml/2006/table">
            <a:tbl>
              <a:tblPr firstRow="1" bandRow="1">
                <a:tableStyleId>{5940675A-B579-460E-94D1-54222C63F5DA}</a:tableStyleId>
              </a:tblPr>
              <a:tblGrid>
                <a:gridCol w="1927860"/>
                <a:gridCol w="5920105"/>
              </a:tblGrid>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ro/ rw</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只读</a:t>
                      </a:r>
                      <a:r>
                        <a:rPr lang="en-US" sz="1200" b="0">
                          <a:solidFill>
                            <a:srgbClr val="000000"/>
                          </a:solidFill>
                          <a:latin typeface="Times New Roman" panose="02020603050405020304" pitchFamily="18" charset="0"/>
                          <a:cs typeface="Times New Roman" panose="02020603050405020304" pitchFamily="18" charset="0"/>
                        </a:rPr>
                        <a:t>/</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读写</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sync/ async</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同步</a:t>
                      </a:r>
                      <a:r>
                        <a:rPr lang="en-US" sz="1200" b="0">
                          <a:solidFill>
                            <a:srgbClr val="000000"/>
                          </a:solidFill>
                          <a:latin typeface="Times New Roman" panose="02020603050405020304" pitchFamily="18" charset="0"/>
                          <a:cs typeface="Times New Roman" panose="02020603050405020304" pitchFamily="18" charset="0"/>
                        </a:rPr>
                        <a:t>/</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异步写入</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secure</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只允许</a:t>
                      </a:r>
                      <a:r>
                        <a:rPr lang="en-US" sz="1200" b="0">
                          <a:solidFill>
                            <a:srgbClr val="000000"/>
                          </a:solidFill>
                          <a:latin typeface="Times New Roman" panose="02020603050405020304" pitchFamily="18" charset="0"/>
                          <a:cs typeface="Times New Roman" panose="02020603050405020304" pitchFamily="18" charset="0"/>
                        </a:rPr>
                        <a:t>NFS</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通过</a:t>
                      </a:r>
                      <a:r>
                        <a:rPr lang="en-US" sz="1200" b="0">
                          <a:solidFill>
                            <a:srgbClr val="000000"/>
                          </a:solidFill>
                          <a:latin typeface="Times New Roman" panose="02020603050405020304" pitchFamily="18" charset="0"/>
                          <a:cs typeface="Times New Roman" panose="02020603050405020304" pitchFamily="18" charset="0"/>
                        </a:rPr>
                        <a:t>1024</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以前端口连接（默认）</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insecure</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允许</a:t>
                      </a:r>
                      <a:r>
                        <a:rPr lang="en-US" sz="1200" b="0">
                          <a:solidFill>
                            <a:srgbClr val="000000"/>
                          </a:solidFill>
                          <a:latin typeface="Times New Roman" panose="02020603050405020304" pitchFamily="18" charset="0"/>
                          <a:cs typeface="Times New Roman" panose="02020603050405020304" pitchFamily="18" charset="0"/>
                        </a:rPr>
                        <a:t>NFS</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通过</a:t>
                      </a:r>
                      <a:r>
                        <a:rPr lang="en-US" sz="1200" b="0">
                          <a:solidFill>
                            <a:srgbClr val="000000"/>
                          </a:solidFill>
                          <a:latin typeface="Times New Roman" panose="02020603050405020304" pitchFamily="18" charset="0"/>
                          <a:cs typeface="Times New Roman" panose="02020603050405020304" pitchFamily="18" charset="0"/>
                        </a:rPr>
                        <a:t>1024</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及以上的端口连接，此选项关闭</a:t>
                      </a:r>
                      <a:r>
                        <a:rPr lang="en-US" sz="1200" b="0">
                          <a:solidFill>
                            <a:srgbClr val="000000"/>
                          </a:solidFill>
                          <a:latin typeface="Times New Roman" panose="02020603050405020304" pitchFamily="18" charset="0"/>
                          <a:cs typeface="Times New Roman" panose="02020603050405020304" pitchFamily="18" charset="0"/>
                        </a:rPr>
                        <a:t>secure</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secure_locks</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使用安全的文件锁</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insecure_locks/no_auth_nlm</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允许使用不安全的文件锁。此选项关闭</a:t>
                      </a:r>
                      <a:r>
                        <a:rPr lang="en-US" sz="1200" b="0">
                          <a:solidFill>
                            <a:srgbClr val="000000"/>
                          </a:solidFill>
                          <a:latin typeface="Times New Roman" panose="02020603050405020304" pitchFamily="18" charset="0"/>
                          <a:cs typeface="Times New Roman" panose="02020603050405020304" pitchFamily="18" charset="0"/>
                        </a:rPr>
                        <a:t>secure_locks</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wdelay</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200" b="0">
                          <a:solidFill>
                            <a:srgbClr val="000000"/>
                          </a:solidFill>
                          <a:latin typeface="Times New Roman" panose="02020603050405020304" pitchFamily="18" charset="0"/>
                          <a:cs typeface="Times New Roman" panose="02020603050405020304" pitchFamily="18" charset="0"/>
                        </a:rPr>
                        <a:t>no_wdelay</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延迟写/同步写入。默认延迟写</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hide</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200" b="0">
                          <a:solidFill>
                            <a:srgbClr val="000000"/>
                          </a:solidFill>
                          <a:latin typeface="Times New Roman" panose="02020603050405020304" pitchFamily="18" charset="0"/>
                          <a:cs typeface="Times New Roman" panose="02020603050405020304" pitchFamily="18" charset="0"/>
                        </a:rPr>
                        <a:t>no_hide</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不共享/共享子目录或隐藏/不隐藏子目录</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subtree_check</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检查共享目录树。如果共享</a:t>
                      </a:r>
                      <a:r>
                        <a:rPr lang="en-US" sz="1200" b="0">
                          <a:solidFill>
                            <a:srgbClr val="000000"/>
                          </a:solidFill>
                          <a:latin typeface="Times New Roman" panose="02020603050405020304" pitchFamily="18" charset="0"/>
                          <a:cs typeface="Times New Roman" panose="02020603050405020304" pitchFamily="18" charset="0"/>
                        </a:rPr>
                        <a:t>/usr/bin</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之类的子目录时，强制</a:t>
                      </a:r>
                      <a:r>
                        <a:rPr lang="en-US" sz="1200" b="0">
                          <a:solidFill>
                            <a:srgbClr val="000000"/>
                          </a:solidFill>
                          <a:latin typeface="Times New Roman" panose="02020603050405020304" pitchFamily="18" charset="0"/>
                          <a:cs typeface="Times New Roman" panose="02020603050405020304" pitchFamily="18" charset="0"/>
                        </a:rPr>
                        <a:t>NFS</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检查父目录的权限（默认）</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no_subtree_check</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与</a:t>
                      </a:r>
                      <a:r>
                        <a:rPr lang="en-US" sz="1200" b="0">
                          <a:solidFill>
                            <a:srgbClr val="000000"/>
                          </a:solidFill>
                          <a:latin typeface="Times New Roman" panose="02020603050405020304" pitchFamily="18" charset="0"/>
                          <a:cs typeface="Times New Roman" panose="02020603050405020304" pitchFamily="18" charset="0"/>
                        </a:rPr>
                        <a:t>subtree_check</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相对，不检查父目录权限</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root_squash</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客户机用</a:t>
                      </a:r>
                      <a:r>
                        <a:rPr lang="en-US" sz="1200" b="0">
                          <a:solidFill>
                            <a:srgbClr val="000000"/>
                          </a:solidFill>
                          <a:latin typeface="Times New Roman" panose="02020603050405020304" pitchFamily="18" charset="0"/>
                          <a:cs typeface="Times New Roman" panose="02020603050405020304" pitchFamily="18" charset="0"/>
                        </a:rPr>
                        <a:t>root</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用户访问该共享文件夹时，将</a:t>
                      </a:r>
                      <a:r>
                        <a:rPr lang="en-US" sz="1200" b="0">
                          <a:solidFill>
                            <a:srgbClr val="000000"/>
                          </a:solidFill>
                          <a:latin typeface="Times New Roman" panose="02020603050405020304" pitchFamily="18" charset="0"/>
                          <a:cs typeface="Times New Roman" panose="02020603050405020304" pitchFamily="18" charset="0"/>
                        </a:rPr>
                        <a:t>root</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映射成</a:t>
                      </a:r>
                      <a:r>
                        <a:rPr lang="en-US" sz="1200" b="0">
                          <a:solidFill>
                            <a:srgbClr val="000000"/>
                          </a:solidFill>
                          <a:latin typeface="Times New Roman" panose="02020603050405020304" pitchFamily="18" charset="0"/>
                          <a:cs typeface="Times New Roman" panose="02020603050405020304" pitchFamily="18" charset="0"/>
                        </a:rPr>
                        <a:t>nfsnobody</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用户（默认）</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no_root_squash</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与</a:t>
                      </a:r>
                      <a:r>
                        <a:rPr lang="en-US" sz="1200" b="0">
                          <a:solidFill>
                            <a:srgbClr val="000000"/>
                          </a:solidFill>
                          <a:latin typeface="Times New Roman" panose="02020603050405020304" pitchFamily="18" charset="0"/>
                          <a:cs typeface="Times New Roman" panose="02020603050405020304" pitchFamily="18" charset="0"/>
                        </a:rPr>
                        <a:t>root_squash</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相对。客户机用</a:t>
                      </a:r>
                      <a:r>
                        <a:rPr lang="en-US" sz="1200" b="0">
                          <a:solidFill>
                            <a:srgbClr val="000000"/>
                          </a:solidFill>
                          <a:latin typeface="Times New Roman" panose="02020603050405020304" pitchFamily="18" charset="0"/>
                          <a:cs typeface="Times New Roman" panose="02020603050405020304" pitchFamily="18" charset="0"/>
                        </a:rPr>
                        <a:t>root</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访问该共享文件夹时，不做映射</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all_squash</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把客户机上的所有用户映射为匿名用户（</a:t>
                      </a:r>
                      <a:r>
                        <a:rPr lang="en-US" sz="1200" b="0">
                          <a:solidFill>
                            <a:srgbClr val="000000"/>
                          </a:solidFill>
                          <a:latin typeface="Times New Roman" panose="02020603050405020304" pitchFamily="18" charset="0"/>
                          <a:cs typeface="Times New Roman" panose="02020603050405020304" pitchFamily="18" charset="0"/>
                        </a:rPr>
                        <a:t>nfsnobody</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），适合公用目录</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anonuid=xxx, anongid=xxx</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使用</a:t>
                      </a:r>
                      <a:r>
                        <a:rPr lang="en-US" sz="1200" b="0">
                          <a:solidFill>
                            <a:srgbClr val="000000"/>
                          </a:solidFill>
                          <a:latin typeface="Times New Roman" panose="02020603050405020304" pitchFamily="18" charset="0"/>
                          <a:cs typeface="Times New Roman" panose="02020603050405020304" pitchFamily="18" charset="0"/>
                        </a:rPr>
                        <a:t>all_squash</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选项时，指定</a:t>
                      </a:r>
                      <a:r>
                        <a:rPr lang="en-US" sz="1200" b="0">
                          <a:solidFill>
                            <a:srgbClr val="000000"/>
                          </a:solidFill>
                          <a:latin typeface="Times New Roman" panose="02020603050405020304" pitchFamily="18" charset="0"/>
                          <a:cs typeface="Times New Roman" panose="02020603050405020304" pitchFamily="18" charset="0"/>
                        </a:rPr>
                        <a:t>NFS</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服务器</a:t>
                      </a:r>
                      <a:r>
                        <a:rPr lang="en-US" sz="1200" b="0">
                          <a:solidFill>
                            <a:srgbClr val="000000"/>
                          </a:solidFill>
                          <a:latin typeface="Times New Roman" panose="02020603050405020304" pitchFamily="18" charset="0"/>
                          <a:cs typeface="Times New Roman" panose="02020603050405020304" pitchFamily="18" charset="0"/>
                        </a:rPr>
                        <a:t>/etc/passwd</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文件中用户的</a:t>
                      </a:r>
                      <a:r>
                        <a:rPr lang="en-US" sz="1200" b="0">
                          <a:solidFill>
                            <a:srgbClr val="000000"/>
                          </a:solidFill>
                          <a:latin typeface="Times New Roman" panose="02020603050405020304" pitchFamily="18" charset="0"/>
                          <a:cs typeface="Times New Roman" panose="02020603050405020304" pitchFamily="18" charset="0"/>
                        </a:rPr>
                        <a:t>UID</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sz="1200" b="0">
                          <a:solidFill>
                            <a:srgbClr val="000000"/>
                          </a:solidFill>
                          <a:latin typeface="Times New Roman" panose="02020603050405020304" pitchFamily="18" charset="0"/>
                          <a:cs typeface="Times New Roman" panose="02020603050405020304" pitchFamily="18" charset="0"/>
                        </a:rPr>
                        <a:t>GID</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060">
                <a:tc>
                  <a:txBody>
                    <a:bodyPr/>
                    <a:p>
                      <a:pPr indent="0" algn="ctr">
                        <a:buNone/>
                      </a:pPr>
                      <a:r>
                        <a:rPr lang="en-US" sz="1200" b="0">
                          <a:solidFill>
                            <a:srgbClr val="000000"/>
                          </a:solidFill>
                          <a:latin typeface="Times New Roman" panose="02020603050405020304" pitchFamily="18" charset="0"/>
                          <a:cs typeface="Times New Roman" panose="02020603050405020304" pitchFamily="18" charset="0"/>
                        </a:rPr>
                        <a:t>no_all_squash</a:t>
                      </a:r>
                      <a:endParaRPr lang="en-US" altLang="en-US" sz="12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保留共享文件的</a:t>
                      </a:r>
                      <a:r>
                        <a:rPr lang="en-US" sz="1200" b="0">
                          <a:solidFill>
                            <a:srgbClr val="000000"/>
                          </a:solidFill>
                          <a:latin typeface="Times New Roman" panose="02020603050405020304" pitchFamily="18" charset="0"/>
                          <a:cs typeface="Times New Roman" panose="02020603050405020304" pitchFamily="18" charset="0"/>
                        </a:rPr>
                        <a:t>UID</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sz="1200" b="0">
                          <a:solidFill>
                            <a:srgbClr val="000000"/>
                          </a:solidFill>
                          <a:latin typeface="Times New Roman" panose="02020603050405020304" pitchFamily="18" charset="0"/>
                          <a:cs typeface="Times New Roman" panose="02020603050405020304" pitchFamily="18" charset="0"/>
                        </a:rPr>
                        <a:t>GID</a:t>
                      </a: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（默认）</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4．exports配置示例</a:t>
            </a:r>
            <a:endParaRPr lang="zh-CN" altLang="en-US"/>
          </a:p>
        </p:txBody>
      </p:sp>
      <p:sp>
        <p:nvSpPr>
          <p:cNvPr id="3" name="内容占位符 2"/>
          <p:cNvSpPr>
            <a:spLocks noGrp="1"/>
          </p:cNvSpPr>
          <p:nvPr>
            <p:ph idx="1"/>
          </p:nvPr>
        </p:nvSpPr>
        <p:spPr/>
        <p:txBody>
          <a:bodyPr/>
          <a:p>
            <a:r>
              <a:rPr lang="zh-CN" altLang="en-US"/>
              <a:t>对NFS共享资源的配置，主要是通过exports来实现的，可以直接修改主配置文件/etc/exports也可以在exports.d下创建*.exports型的子配置文件。</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示例1：</a:t>
            </a:r>
            <a:endParaRPr lang="zh-CN" altLang="en-US"/>
          </a:p>
        </p:txBody>
      </p:sp>
      <p:sp>
        <p:nvSpPr>
          <p:cNvPr id="3" name="内容占位符 2"/>
          <p:cNvSpPr>
            <a:spLocks noGrp="1"/>
          </p:cNvSpPr>
          <p:nvPr>
            <p:ph idx="1"/>
          </p:nvPr>
        </p:nvSpPr>
        <p:spPr/>
        <p:txBody>
          <a:bodyPr/>
          <a:p>
            <a:r>
              <a:rPr lang="zh-CN" altLang="en-US" sz="2000"/>
              <a:t>/var/nfs_share  fedora30(rw)  ubuntu18(rw,no_root_squash)</a:t>
            </a:r>
            <a:endParaRPr lang="zh-CN" altLang="en-US" sz="2000"/>
          </a:p>
          <a:p>
            <a:r>
              <a:rPr lang="zh-CN" altLang="en-US" sz="2000"/>
              <a:t>表示共享服务器上的/var/nfs_share目录，只有fedora30和ubuntu18两台主机可以访问，并且两台主机对该共享目录都有读/写权限；fedora30主机在用root用户访问时，将客户机的root用户映射成服务器上的匿名用户（root_squash参数为默认参数），相当于在服务器上使用匿名用户（nfsnobody）访问该目录；ubuntu18主机在用root用户访问该共享目录时，不映射root用户（no_root_squash参数），即相当于在服务器上用root用户访问该目录。</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Samba的主要功能</a:t>
            </a:r>
            <a:endParaRPr lang="zh-CN" altLang="en-US"/>
          </a:p>
        </p:txBody>
      </p:sp>
      <p:sp>
        <p:nvSpPr>
          <p:cNvPr id="3" name="内容占位符 2"/>
          <p:cNvSpPr>
            <a:spLocks noGrp="1"/>
          </p:cNvSpPr>
          <p:nvPr>
            <p:ph idx="1"/>
          </p:nvPr>
        </p:nvSpPr>
        <p:spPr>
          <a:xfrm>
            <a:off x="594995" y="1383665"/>
            <a:ext cx="8359775" cy="3294380"/>
          </a:xfrm>
        </p:spPr>
        <p:txBody>
          <a:bodyPr/>
          <a:p>
            <a:r>
              <a:rPr lang="zh-CN" altLang="en-US" sz="2000"/>
              <a:t>（1）提供Windows操作系统风格的文件和打印机共享。Windows系统以此共享Linux和其他操作系统的资源，外表看起来和共享Windows资源没有区别，并支持Windows客户使用网上邻居浏览资源。</a:t>
            </a:r>
            <a:endParaRPr lang="zh-CN" altLang="en-US" sz="2000"/>
          </a:p>
          <a:p>
            <a:r>
              <a:rPr lang="zh-CN" altLang="en-US" sz="2000"/>
              <a:t>（2）提供SMB客户功能。利用Samba提供的smbclint程序，可以在Linux系统下以类似于ftp的方式访问Windows/Linux的资源。</a:t>
            </a:r>
            <a:endParaRPr lang="zh-CN" altLang="en-US" sz="2000"/>
          </a:p>
          <a:p>
            <a:r>
              <a:rPr lang="zh-CN" altLang="en-US" sz="2000"/>
              <a:t>（3）备份PC上的资源。利用一个叫smbtar的shell脚本，可以使用tar格式备份和恢复远程Windows上的共享文件。</a:t>
            </a:r>
            <a:endParaRPr lang="zh-CN" altLang="en-US" sz="2000"/>
          </a:p>
          <a:p>
            <a:r>
              <a:rPr lang="zh-CN" altLang="en-US" sz="2000"/>
              <a:t>（4）提供一个命令行工具。在其上可以有限制地支持Windows的某些管理功能。</a:t>
            </a:r>
            <a:endParaRPr lang="zh-CN" altLang="en-U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示例2：</a:t>
            </a:r>
            <a:endParaRPr lang="zh-CN" altLang="en-US"/>
          </a:p>
        </p:txBody>
      </p:sp>
      <p:sp>
        <p:nvSpPr>
          <p:cNvPr id="3" name="内容占位符 2"/>
          <p:cNvSpPr>
            <a:spLocks noGrp="1"/>
          </p:cNvSpPr>
          <p:nvPr>
            <p:ph idx="1"/>
          </p:nvPr>
        </p:nvSpPr>
        <p:spPr/>
        <p:txBody>
          <a:bodyPr/>
          <a:p>
            <a:r>
              <a:rPr lang="zh-CN" altLang="en-US" sz="2400"/>
              <a:t>/projects  proj*.centos8.gjshao(rw)</a:t>
            </a:r>
            <a:endParaRPr lang="zh-CN" altLang="en-US" sz="2400"/>
          </a:p>
          <a:p>
            <a:r>
              <a:rPr lang="zh-CN" altLang="en-US" sz="2400"/>
              <a:t>表示共享目录为/projects，centos8.gjshao域中所有以proj开头的主机都可以访问该目录，并且都有读/写权限；客户机上的任何用户在访问时都被映射成匿名用户（没有指定no_all_squah参数，默认为all_squash）。</a:t>
            </a:r>
            <a:endParaRPr lang="zh-CN"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示例3：</a:t>
            </a:r>
            <a:endParaRPr lang="zh-CN" altLang="en-US"/>
          </a:p>
        </p:txBody>
      </p:sp>
      <p:sp>
        <p:nvSpPr>
          <p:cNvPr id="3" name="内容占位符 2"/>
          <p:cNvSpPr>
            <a:spLocks noGrp="1"/>
          </p:cNvSpPr>
          <p:nvPr>
            <p:ph idx="1"/>
          </p:nvPr>
        </p:nvSpPr>
        <p:spPr/>
        <p:txBody>
          <a:bodyPr/>
          <a:p>
            <a:r>
              <a:rPr lang="zh-CN" altLang="en-US" sz="2000"/>
              <a:t>/var/nfs_share  192.168.137.0/255.255.255.0(rw,all_squash)  192.168.200.0/24(ro)</a:t>
            </a:r>
            <a:endParaRPr lang="zh-CN" altLang="en-US" sz="2000"/>
          </a:p>
          <a:p>
            <a:r>
              <a:rPr lang="zh-CN" altLang="en-US" sz="2400"/>
              <a:t>表示共享目录为/var/nfs_share，192.168.137.0/255.255.255.0网段中的所有主机都可以访问该目录，且对该目录有读/写的权限；192.168.200.0/24网段中的所有主机对该目录有只读权限，在访问时所有的用户都被映射成匿名用户。</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5．配置NFS客户端</a:t>
            </a:r>
            <a:endParaRPr lang="zh-CN" altLang="en-US"/>
          </a:p>
        </p:txBody>
      </p:sp>
      <p:sp>
        <p:nvSpPr>
          <p:cNvPr id="3" name="内容占位符 2"/>
          <p:cNvSpPr>
            <a:spLocks noGrp="1"/>
          </p:cNvSpPr>
          <p:nvPr>
            <p:ph idx="1"/>
          </p:nvPr>
        </p:nvSpPr>
        <p:spPr/>
        <p:txBody>
          <a:bodyPr/>
          <a:p>
            <a:r>
              <a:rPr lang="zh-CN" altLang="en-US" sz="2400"/>
              <a:t>NFS客户端需要软件包cifs-utils支持，使用前需要先安装。</a:t>
            </a:r>
            <a:endParaRPr lang="zh-CN" altLang="en-US" sz="2400"/>
          </a:p>
          <a:p>
            <a:r>
              <a:rPr lang="zh-CN" altLang="en-US" sz="2400"/>
              <a:t>客户端对NFS的使用表现在，使用mount命令将服务器上的共享目录安装到本地，而作为本地文件系统的一部分。</a:t>
            </a:r>
            <a:endParaRPr lang="zh-CN" altLang="en-US" sz="2400"/>
          </a:p>
          <a:p>
            <a:r>
              <a:rPr lang="zh-CN" altLang="en-US" sz="2400"/>
              <a:t>#mount -t nfs [options] server:dir  mount_point</a:t>
            </a:r>
            <a:endParaRPr lang="zh-CN" altLang="en-US" sz="2400"/>
          </a:p>
          <a:p>
            <a:r>
              <a:rPr lang="zh-CN" altLang="en-US" sz="1800"/>
              <a:t>其意义是将server服务器上的dir目录安装在本地的mount_point目录上，文件系统类型为nfs。</a:t>
            </a:r>
            <a:endParaRPr lang="zh-CN" altLang="en-US" sz="1800"/>
          </a:p>
          <a:p>
            <a:r>
              <a:rPr lang="zh-CN" altLang="en-US" sz="2400"/>
              <a:t>#mount -t nfs -r ubuntu18:/var/nfs_share  /mnt/nfs</a:t>
            </a:r>
            <a:endParaRPr lang="zh-CN" altLang="en-US" sz="2400"/>
          </a:p>
          <a:p>
            <a:r>
              <a:rPr lang="zh-CN" altLang="en-US" sz="1800"/>
              <a:t>将ubuntu18上的/var/nfs_share目录以只读方式安装在本地的/mnt/nfs目录上。</a:t>
            </a:r>
            <a:endParaRPr lang="zh-CN" altLang="en-US"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18.2.3  NFS系统的使用</a:t>
            </a:r>
            <a:endParaRPr lang="zh-CN" altLang="en-US"/>
          </a:p>
        </p:txBody>
      </p:sp>
      <p:sp>
        <p:nvSpPr>
          <p:cNvPr id="3" name="内容占位符 2"/>
          <p:cNvSpPr>
            <a:spLocks noGrp="1"/>
          </p:cNvSpPr>
          <p:nvPr>
            <p:ph idx="1"/>
          </p:nvPr>
        </p:nvSpPr>
        <p:spPr/>
        <p:txBody>
          <a:bodyPr/>
          <a:p>
            <a:r>
              <a:rPr lang="zh-CN" altLang="en-US" sz="2800"/>
              <a:t>1．使用示例</a:t>
            </a:r>
            <a:endParaRPr lang="zh-CN" altLang="en-US" sz="2800"/>
          </a:p>
          <a:p>
            <a:r>
              <a:rPr lang="zh-CN" altLang="en-US" sz="2800"/>
              <a:t>设某单位需要在网络上共享一个文件夹/var/nfs_share，让所有人都只有只读权限，且只有192.168.137.0/24子网中的用户可以访问，试通过NFS共享该文件夹。设NFS服务器的IP地址为192.168.137.18，大致操作步骤如下。</a:t>
            </a:r>
            <a:endParaRPr lang="zh-CN" altLang="en-US"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1．使用示例</a:t>
            </a:r>
            <a:endParaRPr lang="zh-CN" altLang="en-US"/>
          </a:p>
        </p:txBody>
      </p:sp>
      <p:sp>
        <p:nvSpPr>
          <p:cNvPr id="3" name="内容占位符 2"/>
          <p:cNvSpPr>
            <a:spLocks noGrp="1"/>
          </p:cNvSpPr>
          <p:nvPr>
            <p:ph idx="1"/>
          </p:nvPr>
        </p:nvSpPr>
        <p:spPr/>
        <p:txBody>
          <a:bodyPr/>
          <a:p>
            <a:r>
              <a:rPr lang="zh-CN" altLang="en-US" sz="2000"/>
              <a:t>1）建立共享目录</a:t>
            </a:r>
            <a:endParaRPr lang="zh-CN" altLang="en-US" sz="2000"/>
          </a:p>
          <a:p>
            <a:r>
              <a:rPr lang="zh-CN" altLang="en-US" sz="2000"/>
              <a:t>以root身份，检查/var/nfs_share是否存在，若不存在，则先创建：</a:t>
            </a:r>
            <a:endParaRPr lang="zh-CN" altLang="en-US" sz="2000"/>
          </a:p>
          <a:p>
            <a:r>
              <a:rPr lang="zh-CN" altLang="en-US" sz="2000"/>
              <a:t># mkdir -p /var/nfs_share</a:t>
            </a:r>
            <a:endParaRPr lang="zh-CN" altLang="en-US" sz="2000"/>
          </a:p>
          <a:p>
            <a:r>
              <a:rPr lang="zh-CN" altLang="en-US" sz="2000"/>
              <a:t>然后向其中添加一些用于共享的文件，比如：</a:t>
            </a:r>
            <a:endParaRPr lang="zh-CN" altLang="en-US" sz="2000"/>
          </a:p>
          <a:p>
            <a:r>
              <a:rPr lang="zh-CN" altLang="en-US" sz="2000"/>
              <a:t># cp /etc/exports /etc/init.d/*  /var/nfs_share</a:t>
            </a:r>
            <a:endParaRPr lang="zh-CN" altLang="en-US" sz="2000"/>
          </a:p>
          <a:p>
            <a:r>
              <a:rPr lang="zh-CN" altLang="en-US" sz="2000"/>
              <a:t># chmod  a+r,a-wx  /var/nfs_share/*</a:t>
            </a:r>
            <a:endParaRPr lang="zh-CN" altLang="en-US" sz="2000"/>
          </a:p>
          <a:p>
            <a:r>
              <a:rPr lang="zh-CN" altLang="en-US" sz="2000"/>
              <a:t>2）编辑/etc/exports文件</a:t>
            </a:r>
            <a:endParaRPr lang="zh-CN" altLang="en-US" sz="2000"/>
          </a:p>
          <a:p>
            <a:r>
              <a:rPr lang="zh-CN" altLang="en-US" sz="2000"/>
              <a:t>在/etc/exports文件中加入如下行：</a:t>
            </a:r>
            <a:endParaRPr lang="zh-CN" altLang="en-US" sz="2000"/>
          </a:p>
          <a:p>
            <a:r>
              <a:rPr lang="zh-CN" altLang="en-US" sz="2000"/>
              <a:t>/var/nfs_share 192.168.137.0/24(ro,all_squash)</a:t>
            </a:r>
            <a:endParaRPr lang="zh-CN"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1．使用示例</a:t>
            </a:r>
            <a:endParaRPr lang="zh-CN" altLang="en-US"/>
          </a:p>
        </p:txBody>
      </p:sp>
      <p:sp>
        <p:nvSpPr>
          <p:cNvPr id="3" name="内容占位符 2"/>
          <p:cNvSpPr>
            <a:spLocks noGrp="1"/>
          </p:cNvSpPr>
          <p:nvPr>
            <p:ph idx="1"/>
          </p:nvPr>
        </p:nvSpPr>
        <p:spPr/>
        <p:txBody>
          <a:bodyPr/>
          <a:p>
            <a:r>
              <a:rPr lang="zh-CN" altLang="en-US" sz="2000"/>
              <a:t>3）重载NFS服务</a:t>
            </a:r>
            <a:endParaRPr lang="zh-CN" altLang="en-US" sz="2000"/>
          </a:p>
          <a:p>
            <a:r>
              <a:rPr lang="zh-CN" altLang="en-US" sz="2000"/>
              <a:t>#systemctl reload nfs-server</a:t>
            </a:r>
            <a:endParaRPr lang="zh-CN" altLang="en-US" sz="2000"/>
          </a:p>
          <a:p>
            <a:r>
              <a:rPr lang="zh-CN" altLang="en-US" sz="2000"/>
              <a:t>4）安装NFS文件系统</a:t>
            </a:r>
            <a:endParaRPr lang="zh-CN" altLang="en-US" sz="2000"/>
          </a:p>
          <a:p>
            <a:r>
              <a:rPr lang="zh-CN" altLang="en-US" sz="2000"/>
              <a:t>在192.168.137.0/24子网中的任意一台主机上安装共享目录：</a:t>
            </a:r>
            <a:endParaRPr lang="zh-CN" altLang="en-US" sz="2000"/>
          </a:p>
          <a:p>
            <a:r>
              <a:rPr lang="zh-CN" altLang="en-US" sz="2000"/>
              <a:t>#mkdir -p /mnt/nfs</a:t>
            </a:r>
            <a:endParaRPr lang="zh-CN" altLang="en-US" sz="2000"/>
          </a:p>
          <a:p>
            <a:r>
              <a:rPr lang="zh-CN" altLang="en-US" sz="2000"/>
              <a:t>#mount -t nfs 192.168.137.18:/var/nfs_share /mnt/nfs</a:t>
            </a:r>
            <a:endParaRPr lang="zh-CN" altLang="en-US" sz="2000"/>
          </a:p>
          <a:p>
            <a:r>
              <a:rPr lang="zh-CN" altLang="en-US" sz="2000"/>
              <a:t>将192.168.137.18上的/var/nfs_share目录挂接到本机的/mnt/nfs目录下。</a:t>
            </a:r>
            <a:endParaRPr lang="zh-CN" alt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1．使用示例</a:t>
            </a:r>
            <a:endParaRPr lang="zh-CN" altLang="en-US"/>
          </a:p>
        </p:txBody>
      </p:sp>
      <p:sp>
        <p:nvSpPr>
          <p:cNvPr id="3" name="内容占位符 2"/>
          <p:cNvSpPr>
            <a:spLocks noGrp="1"/>
          </p:cNvSpPr>
          <p:nvPr>
            <p:ph idx="1"/>
          </p:nvPr>
        </p:nvSpPr>
        <p:spPr/>
        <p:txBody>
          <a:bodyPr/>
          <a:p>
            <a:r>
              <a:rPr lang="zh-CN" altLang="en-US" sz="2000"/>
              <a:t>5）测试权限</a:t>
            </a:r>
            <a:endParaRPr lang="zh-CN" altLang="en-US" sz="2000"/>
          </a:p>
          <a:p>
            <a:r>
              <a:rPr lang="zh-CN" altLang="en-US" sz="2000"/>
              <a:t>用户可通过ls -l命令查看其中的内容：</a:t>
            </a:r>
            <a:endParaRPr lang="zh-CN" altLang="en-US" sz="2000"/>
          </a:p>
          <a:p>
            <a:r>
              <a:rPr lang="zh-CN" altLang="en-US" sz="2000"/>
              <a:t>#ls -l /mnt/nfs</a:t>
            </a:r>
            <a:endParaRPr lang="zh-CN" altLang="en-US" sz="2000"/>
          </a:p>
          <a:p>
            <a:r>
              <a:rPr lang="zh-CN" altLang="en-US" sz="2000"/>
              <a:t>当执行“mkdir /mnt/nfs/test”在其中创建目录test时，将得到以下错误提示：</a:t>
            </a:r>
            <a:endParaRPr lang="zh-CN" altLang="en-US" sz="2000"/>
          </a:p>
          <a:p>
            <a:r>
              <a:rPr lang="zh-CN" altLang="en-US" sz="2000"/>
              <a:t>mkdir: cannot create directory `/mnt/nfs/test': Permission denied</a:t>
            </a:r>
            <a:endParaRPr lang="zh-CN" altLang="en-US" sz="2000"/>
          </a:p>
          <a:p>
            <a:r>
              <a:rPr lang="zh-CN" altLang="en-US" sz="2000"/>
              <a:t>这是在步骤2的配置中使用了ro且有all_squash的缘故，任何用户对该目录的共享都只有读权限，且用户被映射为nfsnobody。</a:t>
            </a:r>
            <a:endParaRPr lang="zh-CN" altLang="en-US" sz="2000"/>
          </a:p>
          <a:p>
            <a:r>
              <a:rPr lang="zh-CN" altLang="en-US" sz="2000"/>
              <a:t>6）卸载</a:t>
            </a:r>
            <a:endParaRPr lang="zh-CN" altLang="en-US" sz="2000"/>
          </a:p>
          <a:p>
            <a:r>
              <a:rPr lang="zh-CN" altLang="en-US" sz="2000"/>
              <a:t>umount /mnt/nfs</a:t>
            </a:r>
            <a:endParaRPr lang="zh-CN" altLang="en-US"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2．NFS系统常用命令</a:t>
            </a:r>
            <a:endParaRPr lang="zh-CN" altLang="en-US"/>
          </a:p>
        </p:txBody>
      </p:sp>
      <p:sp>
        <p:nvSpPr>
          <p:cNvPr id="3" name="内容占位符 2"/>
          <p:cNvSpPr>
            <a:spLocks noGrp="1"/>
          </p:cNvSpPr>
          <p:nvPr>
            <p:ph idx="1"/>
          </p:nvPr>
        </p:nvSpPr>
        <p:spPr/>
        <p:txBody>
          <a:bodyPr/>
          <a:p>
            <a:r>
              <a:rPr lang="zh-CN" altLang="en-US"/>
              <a:t>1）exportfs</a:t>
            </a:r>
            <a:endParaRPr lang="zh-CN" altLang="en-US"/>
          </a:p>
          <a:p>
            <a:r>
              <a:rPr lang="zh-CN" altLang="en-US"/>
              <a:t>2）showmount</a:t>
            </a:r>
            <a:endParaRPr lang="zh-CN" altLang="en-US"/>
          </a:p>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1）exportfs命令</a:t>
            </a:r>
            <a:endParaRPr lang="zh-CN" altLang="en-US"/>
          </a:p>
        </p:txBody>
      </p:sp>
      <p:sp>
        <p:nvSpPr>
          <p:cNvPr id="3" name="内容占位符 2"/>
          <p:cNvSpPr>
            <a:spLocks noGrp="1"/>
          </p:cNvSpPr>
          <p:nvPr>
            <p:ph idx="1"/>
          </p:nvPr>
        </p:nvSpPr>
        <p:spPr/>
        <p:txBody>
          <a:bodyPr/>
          <a:p>
            <a:r>
              <a:rPr lang="zh-CN" altLang="en-US" sz="2000"/>
              <a:t>exportfs用于使NFS服务器重新读取/etc/exports文件中的设置。可在改变exports文件配置之后使其立即生效，而不需重启NFS服务器，相当于重载。用法为：</a:t>
            </a:r>
            <a:endParaRPr lang="zh-CN" altLang="en-US" sz="2000"/>
          </a:p>
          <a:p>
            <a:r>
              <a:rPr lang="zh-CN" altLang="en-US" sz="2000"/>
              <a:t>exportfs [-airvfsu] [-o options] [client:/path …]</a:t>
            </a:r>
            <a:endParaRPr lang="zh-CN" altLang="en-US" sz="2000"/>
          </a:p>
          <a:p>
            <a:r>
              <a:rPr lang="zh-CN" altLang="en-US" sz="2000"/>
              <a:t>常用参数如表18-7所示。</a:t>
            </a:r>
            <a:endParaRPr lang="zh-CN" altLang="en-US" sz="2000"/>
          </a:p>
        </p:txBody>
      </p:sp>
      <p:graphicFrame>
        <p:nvGraphicFramePr>
          <p:cNvPr id="4" name="表格 3"/>
          <p:cNvGraphicFramePr/>
          <p:nvPr>
            <p:custDataLst>
              <p:tags r:id="rId1"/>
            </p:custDataLst>
          </p:nvPr>
        </p:nvGraphicFramePr>
        <p:xfrm>
          <a:off x="630238" y="3060700"/>
          <a:ext cx="7648575" cy="1998345"/>
        </p:xfrm>
        <a:graphic>
          <a:graphicData uri="http://schemas.openxmlformats.org/drawingml/2006/table">
            <a:tbl>
              <a:tblPr firstRow="1" bandRow="1">
                <a:tableStyleId>{5940675A-B579-460E-94D1-54222C63F5DA}</a:tableStyleId>
              </a:tblPr>
              <a:tblGrid>
                <a:gridCol w="841375"/>
                <a:gridCol w="2406650"/>
                <a:gridCol w="1178560"/>
                <a:gridCol w="3221990"/>
              </a:tblGrid>
              <a:tr h="368300">
                <a:tc>
                  <a:txBody>
                    <a:bodyPr/>
                    <a:p>
                      <a:pPr indent="0" algn="ctr">
                        <a:buNone/>
                      </a:pPr>
                      <a:r>
                        <a:rPr lang="en-US" sz="1600" b="0">
                          <a:latin typeface="黑体" panose="02010609060101010101" charset="-122"/>
                          <a:ea typeface="黑体" panose="02010609060101010101" charset="-122"/>
                          <a:cs typeface="黑体" panose="02010609060101010101" charset="-122"/>
                        </a:rPr>
                        <a:t>参</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功 能 描 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参</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功 能 描 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78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-a</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输出或不输出所有文件</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-i</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忽略/etc/exports文件，只使用默认或命令行指定选项</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-r</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重新输出所有的信息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-u</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取消一个或多个目录的共享</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-v</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显示冗余信息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-o options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指定输出选项</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300">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输</a:t>
                      </a:r>
                      <a:r>
                        <a:rPr lang="zh-CN" sz="1600" b="0">
                          <a:solidFill>
                            <a:srgbClr val="000000"/>
                          </a:solidFill>
                          <a:latin typeface="宋体" panose="02010600030101010101" pitchFamily="2" charset="-122"/>
                          <a:ea typeface="宋体" panose="02010600030101010101" pitchFamily="2" charset="-122"/>
                          <a:cs typeface="宋体" panose="02010600030101010101" pitchFamily="2" charset="-122"/>
                        </a:rPr>
                        <a:t>出</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正在使用</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配置</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-f</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刷新除内核共享表以外的任何东西</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2）showmount命令</a:t>
            </a:r>
            <a:endParaRPr lang="zh-CN" altLang="en-US"/>
          </a:p>
        </p:txBody>
      </p:sp>
      <p:sp>
        <p:nvSpPr>
          <p:cNvPr id="3" name="内容占位符 2"/>
          <p:cNvSpPr>
            <a:spLocks noGrp="1"/>
          </p:cNvSpPr>
          <p:nvPr>
            <p:ph idx="1"/>
          </p:nvPr>
        </p:nvSpPr>
        <p:spPr/>
        <p:txBody>
          <a:bodyPr/>
          <a:p>
            <a:r>
              <a:rPr lang="zh-CN" altLang="en-US" sz="2400"/>
              <a:t>功能是查询NFS的共享状态，用法为：</a:t>
            </a:r>
            <a:endParaRPr lang="zh-CN" altLang="en-US" sz="2400"/>
          </a:p>
          <a:p>
            <a:r>
              <a:rPr lang="zh-CN" altLang="en-US" sz="2400"/>
              <a:t>showmount [ -adehv ] [--all] [--dirs] [--exports] [--help] [--version] [host]</a:t>
            </a:r>
            <a:endParaRPr lang="zh-CN" altLang="en-US" sz="2400"/>
          </a:p>
          <a:p>
            <a:r>
              <a:rPr lang="zh-CN" altLang="en-US" sz="2400"/>
              <a:t>showmount命令的常用参数如表所示。</a:t>
            </a:r>
            <a:endParaRPr lang="zh-CN" altLang="en-US" sz="2400"/>
          </a:p>
        </p:txBody>
      </p:sp>
      <p:graphicFrame>
        <p:nvGraphicFramePr>
          <p:cNvPr id="4" name="表格 3"/>
          <p:cNvGraphicFramePr/>
          <p:nvPr>
            <p:custDataLst>
              <p:tags r:id="rId1"/>
            </p:custDataLst>
          </p:nvPr>
        </p:nvGraphicFramePr>
        <p:xfrm>
          <a:off x="780733" y="3112135"/>
          <a:ext cx="7863205" cy="1729740"/>
        </p:xfrm>
        <a:graphic>
          <a:graphicData uri="http://schemas.openxmlformats.org/drawingml/2006/table">
            <a:tbl>
              <a:tblPr firstRow="1" bandRow="1">
                <a:tableStyleId>{5940675A-B579-460E-94D1-54222C63F5DA}</a:tableStyleId>
              </a:tblPr>
              <a:tblGrid>
                <a:gridCol w="885190"/>
                <a:gridCol w="2812415"/>
                <a:gridCol w="1147445"/>
                <a:gridCol w="3018155"/>
              </a:tblGrid>
              <a:tr h="432435">
                <a:tc>
                  <a:txBody>
                    <a:bodyPr/>
                    <a:p>
                      <a:pPr indent="0" algn="ctr">
                        <a:buNone/>
                      </a:pPr>
                      <a:r>
                        <a:rPr lang="en-US" sz="1600" b="0">
                          <a:latin typeface="黑体" panose="02010609060101010101" charset="-122"/>
                          <a:ea typeface="黑体" panose="02010609060101010101" charset="-122"/>
                          <a:cs typeface="黑体" panose="02010609060101010101" charset="-122"/>
                        </a:rPr>
                        <a:t>参</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功 能 描 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参</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功 能 描 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-h|--help</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帮助信息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-a|--all</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显示客户端与被挂载的目录信息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-d|--dirs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只显示客户端安装的目录信息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-e| --exports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显示服务器的</a:t>
                      </a:r>
                      <a:r>
                        <a:rPr lang="en-US" sz="1600" b="0">
                          <a:solidFill>
                            <a:srgbClr val="000000"/>
                          </a:solidFill>
                          <a:latin typeface="Times New Roman" panose="02020603050405020304" pitchFamily="18" charset="0"/>
                          <a:cs typeface="Times New Roman" panose="02020603050405020304" pitchFamily="18" charset="0"/>
                        </a:rPr>
                        <a:t>export list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host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异地主机名</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-v</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版本号</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18.1.2  Samba的安装与启动管理</a:t>
            </a:r>
            <a:endParaRPr lang="zh-CN" altLang="en-US" sz="4000"/>
          </a:p>
        </p:txBody>
      </p:sp>
      <p:sp>
        <p:nvSpPr>
          <p:cNvPr id="3" name="内容占位符 2"/>
          <p:cNvSpPr>
            <a:spLocks noGrp="1"/>
          </p:cNvSpPr>
          <p:nvPr>
            <p:ph idx="1"/>
          </p:nvPr>
        </p:nvSpPr>
        <p:spPr>
          <a:xfrm>
            <a:off x="320040" y="1383665"/>
            <a:ext cx="8634730" cy="3294380"/>
          </a:xfrm>
        </p:spPr>
        <p:txBody>
          <a:bodyPr/>
          <a:p>
            <a:r>
              <a:rPr lang="zh-CN" altLang="en-US" sz="2400"/>
              <a:t>1．软件安装</a:t>
            </a:r>
            <a:endParaRPr lang="zh-CN" altLang="en-US" sz="2400"/>
          </a:p>
          <a:p>
            <a:r>
              <a:rPr lang="zh-CN" altLang="en-US" sz="2400"/>
              <a:t>与samba服务器、客户端及应用相关的软件包有：</a:t>
            </a:r>
            <a:endParaRPr lang="zh-CN" altLang="en-US" sz="2400"/>
          </a:p>
          <a:p>
            <a:pPr marL="457200" lvl="1" indent="0">
              <a:buNone/>
            </a:pPr>
            <a:r>
              <a:rPr lang="zh-CN" altLang="en-US" sz="2100"/>
              <a:t>服务器：samba；客户端：samba-client（红帽系统）/smbclient（Ubuntu系统）；访问Windows所需软件包：samba-winbind（红帽）/ winbind（Ubuntu）；CIFS工具包：cifs-utils</a:t>
            </a:r>
            <a:endParaRPr lang="zh-CN" altLang="en-US" sz="2100"/>
          </a:p>
          <a:p>
            <a:r>
              <a:rPr lang="zh-CN" altLang="en-US" sz="2400"/>
              <a:t>安装方法为：</a:t>
            </a:r>
            <a:endParaRPr lang="zh-CN" altLang="en-US" sz="2400"/>
          </a:p>
          <a:p>
            <a:pPr lvl="1"/>
            <a:r>
              <a:rPr lang="zh-CN" altLang="en-US" sz="2100"/>
              <a:t># dnf install samba-client samba samba-winbind cifs-utils #红帽</a:t>
            </a:r>
            <a:endParaRPr lang="zh-CN" altLang="en-US" sz="2100"/>
          </a:p>
          <a:p>
            <a:pPr lvl="1"/>
            <a:r>
              <a:rPr lang="zh-CN" altLang="en-US" sz="2100"/>
              <a:t># apt install smbclient samba winbind cifs-utils 	#Ubuntu</a:t>
            </a:r>
            <a:endParaRPr lang="zh-CN"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18.2.4  NFS的其他功能</a:t>
            </a:r>
            <a:endParaRPr lang="zh-CN" altLang="en-US"/>
          </a:p>
        </p:txBody>
      </p:sp>
      <p:sp>
        <p:nvSpPr>
          <p:cNvPr id="3" name="内容占位符 2"/>
          <p:cNvSpPr>
            <a:spLocks noGrp="1"/>
          </p:cNvSpPr>
          <p:nvPr>
            <p:ph idx="1"/>
          </p:nvPr>
        </p:nvSpPr>
        <p:spPr/>
        <p:txBody>
          <a:bodyPr/>
          <a:p>
            <a:r>
              <a:rPr lang="zh-CN" altLang="en-US" sz="2000"/>
              <a:t>1．NFS自动挂载和自动卸载</a:t>
            </a:r>
            <a:endParaRPr lang="zh-CN" altLang="en-US" sz="2000"/>
          </a:p>
          <a:p>
            <a:r>
              <a:rPr lang="zh-CN" altLang="en-US" sz="2000"/>
              <a:t>当使用NFS共享文件时，需要首先挂载，挂载后要一直在线，只要任何一方离线，都会造成另一方等待超时，那么，有没有一个方法能让用户使用时自动挂载，不使用时自动卸载呢？</a:t>
            </a:r>
            <a:endParaRPr lang="zh-CN" altLang="en-US" sz="2000"/>
          </a:p>
          <a:p>
            <a:r>
              <a:rPr lang="zh-CN" altLang="en-US" sz="2000"/>
              <a:t>可以使用autofs服务，它使用automount守护进程来管理挂载点，使得文件系统只在被访问时才被动态地安装，当一段时间不使用，又会被自动卸载。</a:t>
            </a:r>
            <a:endParaRPr lang="zh-CN" altLang="en-US" sz="2000"/>
          </a:p>
          <a:p>
            <a:r>
              <a:rPr lang="zh-CN" altLang="en-US" sz="2000"/>
              <a:t>autofs使用主配置文件/etc/auto.master来决定要定义哪些挂载点，然后，它使用适用于各个挂载点的参数来启动automount进程。</a:t>
            </a:r>
            <a:endParaRPr lang="zh-CN" alt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autofs安装</a:t>
            </a:r>
            <a:endParaRPr lang="zh-CN" altLang="en-US"/>
          </a:p>
        </p:txBody>
      </p:sp>
      <p:sp>
        <p:nvSpPr>
          <p:cNvPr id="3" name="内容占位符 2"/>
          <p:cNvSpPr>
            <a:spLocks noGrp="1"/>
          </p:cNvSpPr>
          <p:nvPr>
            <p:ph idx="1"/>
          </p:nvPr>
        </p:nvSpPr>
        <p:spPr/>
        <p:txBody>
          <a:bodyPr/>
          <a:p>
            <a:r>
              <a:rPr lang="zh-CN" altLang="en-US" sz="2400"/>
              <a:t>Linux的autofs软件包为autofs，使用前需要先安装它，方法如下：</a:t>
            </a:r>
            <a:endParaRPr lang="zh-CN" altLang="en-US" sz="2400"/>
          </a:p>
          <a:p>
            <a:r>
              <a:rPr lang="zh-CN" altLang="en-US" sz="2400"/>
              <a:t># yum install  autofs 			#红帽</a:t>
            </a:r>
            <a:endParaRPr lang="zh-CN" altLang="en-US" sz="2400"/>
          </a:p>
          <a:p>
            <a:r>
              <a:rPr lang="zh-CN" altLang="en-US" sz="2400"/>
              <a:t># apt install  autofs 			#Ubuntu</a:t>
            </a:r>
            <a:endParaRPr lang="zh-CN" alt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1）主配置文件</a:t>
            </a:r>
            <a:endParaRPr lang="zh-CN" altLang="en-US"/>
          </a:p>
        </p:txBody>
      </p:sp>
      <p:sp>
        <p:nvSpPr>
          <p:cNvPr id="3" name="内容占位符 2"/>
          <p:cNvSpPr>
            <a:spLocks noGrp="1"/>
          </p:cNvSpPr>
          <p:nvPr>
            <p:ph idx="1"/>
          </p:nvPr>
        </p:nvSpPr>
        <p:spPr/>
        <p:txBody>
          <a:bodyPr/>
          <a:p>
            <a:r>
              <a:rPr lang="zh-CN" altLang="en-US" sz="2000"/>
              <a:t>autofs主配置文件/etc/auto.master中的每一有效行定义一个安装点，其结构为：</a:t>
            </a:r>
            <a:endParaRPr lang="zh-CN" altLang="en-US" sz="2000"/>
          </a:p>
          <a:p>
            <a:r>
              <a:rPr lang="zh-CN" altLang="en-US" sz="2000"/>
              <a:t>mount_point  map_file  [options]</a:t>
            </a:r>
            <a:endParaRPr lang="zh-CN" altLang="en-US" sz="2000"/>
          </a:p>
          <a:p>
            <a:r>
              <a:rPr lang="zh-CN" altLang="en-US" sz="2000"/>
              <a:t>其中，mount_point为安装点；map_file为本安装点对应的配置文件；options为可选的，这里不使用它。在安装autofs软件包时，同时安装了样本配置文件/etc/auto.master和/etc/auto.misc。比如：</a:t>
            </a:r>
            <a:endParaRPr lang="zh-CN" altLang="en-US" sz="2000"/>
          </a:p>
          <a:p>
            <a:r>
              <a:rPr lang="zh-CN" altLang="en-US" sz="2000"/>
              <a:t>/misc  /etc/auto.misc</a:t>
            </a:r>
            <a:endParaRPr lang="zh-CN" altLang="en-US" sz="2000"/>
          </a:p>
          <a:p>
            <a:r>
              <a:rPr lang="zh-CN" altLang="en-US" sz="2000"/>
              <a:t>就是样本配置文件中的一行，含义为定义一个安装点/misc，安装方法在/etc/auto.misc中描述。用户也可以在其中定义自己的行，用来自动安装NFS文件系统。为了描述方便，我们把安装方法描述文件/etc/auto.misc称为自动安装映射文件。</a:t>
            </a:r>
            <a:endParaRPr lang="zh-CN" alt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2）自动安装映射文件</a:t>
            </a:r>
            <a:endParaRPr lang="zh-CN" altLang="en-US"/>
          </a:p>
        </p:txBody>
      </p:sp>
      <p:sp>
        <p:nvSpPr>
          <p:cNvPr id="3" name="内容占位符 2"/>
          <p:cNvSpPr>
            <a:spLocks noGrp="1"/>
          </p:cNvSpPr>
          <p:nvPr>
            <p:ph idx="1"/>
          </p:nvPr>
        </p:nvSpPr>
        <p:spPr/>
        <p:txBody>
          <a:bodyPr/>
          <a:p>
            <a:r>
              <a:rPr lang="zh-CN" altLang="en-US" sz="2400"/>
              <a:t>自动安装映射文件/etc/auto.misc的结构为：</a:t>
            </a:r>
            <a:endParaRPr lang="zh-CN" altLang="en-US" sz="2400"/>
          </a:p>
          <a:p>
            <a:r>
              <a:rPr lang="zh-CN" altLang="en-US" sz="2400"/>
              <a:t>key  [-options]  location</a:t>
            </a:r>
            <a:endParaRPr lang="zh-CN" altLang="en-US" sz="2400"/>
          </a:p>
          <a:p>
            <a:r>
              <a:rPr lang="zh-CN" altLang="en-US" sz="2400"/>
              <a:t>其中，key为主配置文件内安装点下的子目录，该子目录可存在，也可不存在；-options为安装参数；location为要安装的文件系统的位置。</a:t>
            </a:r>
            <a:endParaRPr lang="zh-CN" altLang="en-US" sz="2400"/>
          </a:p>
          <a:p>
            <a:r>
              <a:rPr lang="zh-CN" altLang="en-US" sz="2400"/>
              <a:t>其内容示范性地描述了文件系统及位置。</a:t>
            </a:r>
            <a:endParaRPr lang="zh-CN" altLang="en-US"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/etc/auto.misc内容</a:t>
            </a:r>
            <a:endParaRPr lang="zh-CN" altLang="en-US"/>
          </a:p>
        </p:txBody>
      </p:sp>
      <p:sp>
        <p:nvSpPr>
          <p:cNvPr id="3" name="内容占位符 2"/>
          <p:cNvSpPr>
            <a:spLocks noGrp="1"/>
          </p:cNvSpPr>
          <p:nvPr>
            <p:ph idx="1"/>
          </p:nvPr>
        </p:nvSpPr>
        <p:spPr/>
        <p:txBody>
          <a:bodyPr/>
          <a:p>
            <a:r>
              <a:rPr lang="zh-CN" altLang="en-US" sz="1600"/>
              <a:t>#This is an automounter map and it has the following format</a:t>
            </a:r>
            <a:endParaRPr lang="zh-CN" altLang="en-US" sz="1600"/>
          </a:p>
          <a:p>
            <a:r>
              <a:rPr lang="zh-CN" altLang="en-US" sz="1600"/>
              <a:t>#key [ -mount-options-separated-by-comma ] location</a:t>
            </a:r>
            <a:endParaRPr lang="zh-CN" altLang="en-US" sz="1600"/>
          </a:p>
          <a:p>
            <a:r>
              <a:rPr lang="zh-CN" altLang="en-US" sz="1600"/>
              <a:t>#Details may be found in the autofs(5) manpage</a:t>
            </a:r>
            <a:endParaRPr lang="zh-CN" altLang="en-US" sz="1600"/>
          </a:p>
          <a:p>
            <a:r>
              <a:rPr lang="zh-CN" altLang="en-US" sz="1600"/>
              <a:t>cd              -fstype=iso9660,ro,nosuid,nodev :/dev/cdrom</a:t>
            </a:r>
            <a:endParaRPr lang="zh-CN" altLang="en-US" sz="1600"/>
          </a:p>
          <a:p>
            <a:r>
              <a:rPr lang="zh-CN" altLang="en-US" sz="1600"/>
              <a:t>#the following entries are samples to pique your imagination</a:t>
            </a:r>
            <a:endParaRPr lang="zh-CN" altLang="en-US" sz="1600"/>
          </a:p>
          <a:p>
            <a:r>
              <a:rPr lang="zh-CN" altLang="en-US" sz="1600"/>
              <a:t>#linux          -ro,soft,intr           ftp.example.org:/pub/linux</a:t>
            </a:r>
            <a:endParaRPr lang="zh-CN" altLang="en-US" sz="1600"/>
          </a:p>
          <a:p>
            <a:r>
              <a:rPr lang="zh-CN" altLang="en-US" sz="1600"/>
              <a:t>#boot           -fstype=ext2            :/dev/hda1</a:t>
            </a:r>
            <a:endParaRPr lang="zh-CN" altLang="en-US" sz="1600"/>
          </a:p>
          <a:p>
            <a:r>
              <a:rPr lang="zh-CN" altLang="en-US" sz="1600"/>
              <a:t>#floppy         -fstype=auto            :/dev/fd0</a:t>
            </a:r>
            <a:endParaRPr lang="zh-CN" altLang="en-US" sz="1600"/>
          </a:p>
          <a:p>
            <a:r>
              <a:rPr lang="zh-CN" altLang="en-US" sz="1600"/>
              <a:t>#floppy         -fstype=ext2            :/dev/fd0</a:t>
            </a:r>
            <a:endParaRPr lang="zh-CN" altLang="en-US" sz="1600"/>
          </a:p>
          <a:p>
            <a:r>
              <a:rPr lang="zh-CN" altLang="en-US" sz="1600"/>
              <a:t>#e2floppy       -fstype=ext2            :/dev/fd0</a:t>
            </a:r>
            <a:endParaRPr lang="zh-CN" altLang="en-US" sz="1600"/>
          </a:p>
          <a:p>
            <a:r>
              <a:rPr lang="zh-CN" altLang="en-US" sz="1600"/>
              <a:t>#jaz            -fstype=ext2            :/dev/sdc1</a:t>
            </a:r>
            <a:endParaRPr lang="zh-CN" altLang="en-US" sz="1600"/>
          </a:p>
          <a:p>
            <a:r>
              <a:rPr lang="zh-CN" altLang="en-US" sz="1600"/>
              <a:t>#removable      -fstype=ext2            :/dev/hdd</a:t>
            </a:r>
            <a:endParaRPr lang="zh-CN" altLang="en-US" sz="1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定义自己的内容</a:t>
            </a:r>
            <a:endParaRPr lang="zh-CN" altLang="en-US"/>
          </a:p>
        </p:txBody>
      </p:sp>
      <p:sp>
        <p:nvSpPr>
          <p:cNvPr id="3" name="内容占位符 2"/>
          <p:cNvSpPr>
            <a:spLocks noGrp="1"/>
          </p:cNvSpPr>
          <p:nvPr>
            <p:ph idx="1"/>
          </p:nvPr>
        </p:nvSpPr>
        <p:spPr/>
        <p:txBody>
          <a:bodyPr/>
          <a:p>
            <a:r>
              <a:rPr lang="zh-CN" altLang="en-US" sz="2400"/>
              <a:t>针对NFS文件系统自动安装问题，可在文件的尾部增加如下一行：</a:t>
            </a:r>
            <a:endParaRPr lang="zh-CN" altLang="en-US" sz="2400"/>
          </a:p>
          <a:p>
            <a:r>
              <a:rPr lang="zh-CN" altLang="en-US" sz="2400"/>
              <a:t>nfs   -rw   ubuntu18.gjshao:/var/nfs_share</a:t>
            </a:r>
            <a:endParaRPr lang="zh-CN" altLang="en-US" sz="2400"/>
          </a:p>
          <a:p>
            <a:r>
              <a:rPr lang="zh-CN" altLang="en-US" sz="2400"/>
              <a:t>就可将ubuntu18.gjshao上的/var/nfs_share目录自动安装到本地系统下的/misc/nfs/下。</a:t>
            </a:r>
            <a:endParaRPr lang="zh-CN" altLang="en-US"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3）启动autofs服务</a:t>
            </a:r>
            <a:endParaRPr lang="zh-CN" altLang="en-US"/>
          </a:p>
        </p:txBody>
      </p:sp>
      <p:sp>
        <p:nvSpPr>
          <p:cNvPr id="3" name="内容占位符 2"/>
          <p:cNvSpPr>
            <a:spLocks noGrp="1"/>
          </p:cNvSpPr>
          <p:nvPr>
            <p:ph idx="1"/>
          </p:nvPr>
        </p:nvSpPr>
        <p:spPr/>
        <p:txBody>
          <a:bodyPr/>
          <a:p>
            <a:r>
              <a:rPr lang="zh-CN" altLang="en-US" sz="2000"/>
              <a:t>autofs服务名为autofs.service，管理方法为：</a:t>
            </a:r>
            <a:endParaRPr lang="zh-CN" altLang="en-US" sz="2000"/>
          </a:p>
          <a:p>
            <a:r>
              <a:rPr lang="zh-CN" altLang="en-US" sz="2000"/>
              <a:t> systemctl  enable/disable/status/start/stop/reload  autofs</a:t>
            </a:r>
            <a:endParaRPr lang="zh-CN" altLang="en-US" sz="2000"/>
          </a:p>
          <a:p>
            <a:r>
              <a:rPr lang="zh-CN" altLang="en-US" sz="2000"/>
              <a:t>若autofs已经启用且正在运行，则当配置好/etc/auto.master和/etc/auto.misc文件后，只要重载autofs服务就可以自动安装NFS文件系统，方法如下：</a:t>
            </a:r>
            <a:endParaRPr lang="zh-CN" altLang="en-US" sz="2000"/>
          </a:p>
          <a:p>
            <a:r>
              <a:rPr lang="zh-CN" altLang="en-US" sz="2000"/>
              <a:t># systemctl reload autofs</a:t>
            </a:r>
            <a:endParaRPr lang="zh-CN" altLang="en-US" sz="2000"/>
          </a:p>
          <a:p>
            <a:r>
              <a:rPr lang="zh-CN" altLang="en-US" sz="2000"/>
              <a:t>当用户首次访问/misc/nfs时，文件系统被自动安装，若5分钟不使用automount，该文件系统就会被自动卸载。</a:t>
            </a:r>
            <a:endParaRPr lang="zh-CN" altLang="en-US" sz="2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2．NFS服务器的故障排除</a:t>
            </a:r>
            <a:endParaRPr lang="zh-CN" altLang="en-US"/>
          </a:p>
        </p:txBody>
      </p:sp>
      <p:sp>
        <p:nvSpPr>
          <p:cNvPr id="3" name="内容占位符 2"/>
          <p:cNvSpPr>
            <a:spLocks noGrp="1"/>
          </p:cNvSpPr>
          <p:nvPr>
            <p:ph idx="1"/>
          </p:nvPr>
        </p:nvSpPr>
        <p:spPr/>
        <p:txBody>
          <a:bodyPr/>
          <a:p>
            <a:r>
              <a:rPr lang="zh-CN" altLang="en-US" sz="2400"/>
              <a:t>当NFS服务在使用过程中出现问题时，应从以下几个方面着手解决：服务器端和客户端之间的网络是否通畅；portmap/rpcbind和NFS服务是否正常启动；/etc/exports配置文件是否正确；客户端中的mount命令语法或/etc/fstab的格式是否正确；服务器的负荷是否太高；内核是否支持NFS和RPC服务；防火墙规则设置和SELinux是否允许；等等。</a:t>
            </a:r>
            <a:endParaRPr lang="zh-CN" alt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NFS中常见的错误信息及描述</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781368" y="1484630"/>
          <a:ext cx="7851775" cy="3154680"/>
        </p:xfrm>
        <a:graphic>
          <a:graphicData uri="http://schemas.openxmlformats.org/drawingml/2006/table">
            <a:tbl>
              <a:tblPr firstRow="1" bandRow="1">
                <a:tableStyleId>{5940675A-B579-460E-94D1-54222C63F5DA}</a:tableStyleId>
              </a:tblPr>
              <a:tblGrid>
                <a:gridCol w="2396490"/>
                <a:gridCol w="5455285"/>
              </a:tblGrid>
              <a:tr h="350520">
                <a:tc>
                  <a:txBody>
                    <a:bodyPr/>
                    <a:p>
                      <a:pPr indent="0" algn="ctr">
                        <a:buNone/>
                      </a:pPr>
                      <a:r>
                        <a:rPr lang="en-US" sz="1600" b="0">
                          <a:latin typeface="黑体" panose="02010609060101010101" charset="-122"/>
                          <a:ea typeface="黑体" panose="02010609060101010101" charset="-122"/>
                          <a:cs typeface="黑体" panose="02010609060101010101" charset="-122"/>
                        </a:rPr>
                        <a:t>错</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误</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信</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息</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描</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Too many levels of remote in path</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重复挂载：试图挂载一个存在的文件系统</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Permission den</a:t>
                      </a:r>
                      <a:r>
                        <a:rPr lang="en-US" sz="1600" b="0">
                          <a:solidFill>
                            <a:srgbClr val="000000"/>
                          </a:solidFill>
                          <a:latin typeface="Times New Roman" panose="02020603050405020304" pitchFamily="18" charset="0"/>
                          <a:ea typeface="宋体" panose="02010600030101010101" pitchFamily="2" charset="-122"/>
                        </a:rPr>
                        <a:t>d</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没有权限：</a:t>
                      </a: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服务器拒绝客户机挂接，或用户在服务器上不存在</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No such host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主机名或地址错误：通常是</a:t>
                      </a:r>
                      <a:r>
                        <a:rPr lang="en-US" sz="1600" b="0">
                          <a:solidFill>
                            <a:srgbClr val="000000"/>
                          </a:solidFill>
                          <a:latin typeface="Times New Roman" panose="02020603050405020304" pitchFamily="18" charset="0"/>
                          <a:cs typeface="Times New Roman" panose="02020603050405020304" pitchFamily="18" charset="0"/>
                        </a:rPr>
                        <a:t>/etc/hosts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文件或</a:t>
                      </a:r>
                      <a:r>
                        <a:rPr lang="en-US" sz="1600" b="0">
                          <a:solidFill>
                            <a:srgbClr val="000000"/>
                          </a:solidFill>
                          <a:latin typeface="Times New Roman" panose="02020603050405020304" pitchFamily="18" charset="0"/>
                          <a:cs typeface="Times New Roman" panose="02020603050405020304" pitchFamily="18" charset="0"/>
                        </a:rPr>
                        <a:t>DNS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配置错误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No such file or directory</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文件或目录不存在：通常是访问的目录不存在</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NFS server is not responding</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服务器不响应：可能是</a:t>
                      </a: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过载或</a:t>
                      </a: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停止工作</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Stale file handle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文件控制失败：在客户端使用期间服务器端文件被删除</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Fake hostname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假冒的主机：</a:t>
                      </a:r>
                      <a:r>
                        <a:rPr lang="en-US" sz="1600" b="0">
                          <a:solidFill>
                            <a:srgbClr val="000000"/>
                          </a:solidFill>
                          <a:latin typeface="Times New Roman" panose="02020603050405020304" pitchFamily="18" charset="0"/>
                          <a:cs typeface="Times New Roman" panose="02020603050405020304" pitchFamily="18" charset="0"/>
                        </a:rPr>
                        <a:t>forward</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sz="1600" b="0">
                          <a:solidFill>
                            <a:srgbClr val="000000"/>
                          </a:solidFill>
                          <a:latin typeface="Times New Roman" panose="02020603050405020304" pitchFamily="18" charset="0"/>
                          <a:cs typeface="Times New Roman" panose="02020603050405020304" pitchFamily="18" charset="0"/>
                        </a:rPr>
                        <a:t>reverse</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sz="1600" b="0">
                          <a:solidFill>
                            <a:srgbClr val="000000"/>
                          </a:solidFill>
                          <a:latin typeface="Times New Roman" panose="02020603050405020304" pitchFamily="18" charset="0"/>
                          <a:cs typeface="Times New Roman" panose="02020603050405020304" pitchFamily="18" charset="0"/>
                        </a:rPr>
                        <a:t>DNS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记录在客户端已不存在</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0520">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program not registered</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服务器未开启</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3．使用nfsstat查看NFS服务器状态</a:t>
            </a:r>
            <a:endParaRPr lang="zh-CN" altLang="en-US" sz="4000"/>
          </a:p>
        </p:txBody>
      </p:sp>
      <p:sp>
        <p:nvSpPr>
          <p:cNvPr id="3" name="内容占位符 2"/>
          <p:cNvSpPr>
            <a:spLocks noGrp="1"/>
          </p:cNvSpPr>
          <p:nvPr>
            <p:ph idx="1"/>
          </p:nvPr>
        </p:nvSpPr>
        <p:spPr/>
        <p:txBody>
          <a:bodyPr/>
          <a:p>
            <a:r>
              <a:rPr lang="zh-CN" altLang="en-US" sz="2000"/>
              <a:t>nfsstat命令用于显示关于NFS客户端和服务器端的活动统计信息。该命令用法简单，格式为：</a:t>
            </a:r>
            <a:endParaRPr lang="zh-CN" altLang="en-US" sz="2000"/>
          </a:p>
          <a:p>
            <a:r>
              <a:rPr lang="zh-CN" altLang="en-US" sz="2000"/>
              <a:t>nfsstat [options]</a:t>
            </a:r>
            <a:endParaRPr lang="zh-CN" altLang="en-US" sz="2000"/>
          </a:p>
          <a:p>
            <a:r>
              <a:rPr lang="zh-CN" altLang="en-US" sz="2000"/>
              <a:t>nfsstat命令的常用参数如表18-10所示。</a:t>
            </a:r>
            <a:endParaRPr lang="zh-CN" altLang="en-US" sz="2000"/>
          </a:p>
        </p:txBody>
      </p:sp>
      <p:graphicFrame>
        <p:nvGraphicFramePr>
          <p:cNvPr id="4" name="表格 3"/>
          <p:cNvGraphicFramePr/>
          <p:nvPr>
            <p:custDataLst>
              <p:tags r:id="rId1"/>
            </p:custDataLst>
          </p:nvPr>
        </p:nvGraphicFramePr>
        <p:xfrm>
          <a:off x="924878" y="2893060"/>
          <a:ext cx="7678420" cy="1749425"/>
        </p:xfrm>
        <a:graphic>
          <a:graphicData uri="http://schemas.openxmlformats.org/drawingml/2006/table">
            <a:tbl>
              <a:tblPr firstRow="1" bandRow="1">
                <a:tableStyleId>{5940675A-B579-460E-94D1-54222C63F5DA}</a:tableStyleId>
              </a:tblPr>
              <a:tblGrid>
                <a:gridCol w="973455"/>
                <a:gridCol w="2790825"/>
                <a:gridCol w="880745"/>
                <a:gridCol w="3033395"/>
              </a:tblGrid>
              <a:tr h="349885">
                <a:tc>
                  <a:txBody>
                    <a:bodyPr/>
                    <a:p>
                      <a:pPr indent="0" algn="ctr">
                        <a:buNone/>
                      </a:pPr>
                      <a:r>
                        <a:rPr lang="en-US" sz="1600" b="0">
                          <a:latin typeface="黑体" panose="02010609060101010101" charset="-122"/>
                          <a:ea typeface="黑体" panose="02010609060101010101" charset="-122"/>
                          <a:cs typeface="黑体" panose="02010609060101010101" charset="-122"/>
                        </a:rPr>
                        <a:t>参</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意</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义</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参</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数</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黑体" panose="02010609060101010101" charset="-122"/>
                          <a:ea typeface="黑体" panose="02010609060101010101" charset="-122"/>
                          <a:cs typeface="黑体" panose="02010609060101010101" charset="-122"/>
                        </a:rPr>
                        <a:t>意</a:t>
                      </a:r>
                      <a:r>
                        <a:rPr lang="en-US" sz="1600" b="0">
                          <a:latin typeface="Arial" panose="020B0604020202020204" pitchFamily="34" charset="0"/>
                          <a:cs typeface="Arial" panose="020B0604020202020204" pitchFamily="34" charset="0"/>
                        </a:rPr>
                        <a:t>    </a:t>
                      </a:r>
                      <a:r>
                        <a:rPr lang="en-US" sz="1600" b="0">
                          <a:latin typeface="黑体" panose="02010609060101010101" charset="-122"/>
                          <a:ea typeface="黑体" panose="02010609060101010101" charset="-122"/>
                          <a:cs typeface="黑体" panose="02010609060101010101" charset="-122"/>
                        </a:rPr>
                        <a:t>义</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88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-c,--client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显示客户端信息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-s,--server</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显示服务器端信息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88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-n,--nfs</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只显示</a:t>
                      </a: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信息。默认显示</a:t>
                      </a: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sz="1600" b="0">
                          <a:solidFill>
                            <a:srgbClr val="000000"/>
                          </a:solidFill>
                          <a:latin typeface="Times New Roman" panose="02020603050405020304" pitchFamily="18" charset="0"/>
                          <a:cs typeface="Times New Roman" panose="02020603050405020304" pitchFamily="18" charset="0"/>
                        </a:rPr>
                        <a:t>RPC</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-r,--rpc</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只显示</a:t>
                      </a:r>
                      <a:r>
                        <a:rPr lang="en-US" sz="1600" b="0">
                          <a:solidFill>
                            <a:srgbClr val="000000"/>
                          </a:solidFill>
                          <a:latin typeface="Times New Roman" panose="02020603050405020304" pitchFamily="18" charset="0"/>
                          <a:cs typeface="Times New Roman" panose="02020603050405020304" pitchFamily="18" charset="0"/>
                        </a:rPr>
                        <a:t>RPC</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信息，默认显示</a:t>
                      </a: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sz="1600" b="0">
                          <a:solidFill>
                            <a:srgbClr val="000000"/>
                          </a:solidFill>
                          <a:latin typeface="Times New Roman" panose="02020603050405020304" pitchFamily="18" charset="0"/>
                          <a:cs typeface="Times New Roman" panose="02020603050405020304" pitchFamily="18" charset="0"/>
                        </a:rPr>
                        <a:t>RPC</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88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-m,--mount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显示已经安装的</a:t>
                      </a:r>
                      <a:r>
                        <a:rPr lang="en-US" sz="1600" b="0">
                          <a:solidFill>
                            <a:srgbClr val="000000"/>
                          </a:solidFill>
                          <a:latin typeface="Times New Roman" panose="02020603050405020304" pitchFamily="18" charset="0"/>
                          <a:cs typeface="Times New Roman" panose="02020603050405020304" pitchFamily="18" charset="0"/>
                        </a:rPr>
                        <a:t>NFS</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文件系统信息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-2,-3,-4</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仅显示版本</a:t>
                      </a:r>
                      <a:r>
                        <a:rPr lang="en-US" sz="1600" b="0">
                          <a:solidFill>
                            <a:srgbClr val="000000"/>
                          </a:solidFill>
                          <a:latin typeface="Times New Roman" panose="02020603050405020304" pitchFamily="18" charset="0"/>
                          <a:cs typeface="Times New Roman" panose="02020603050405020304" pitchFamily="18" charset="0"/>
                        </a:rPr>
                        <a:t>v2</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600" b="0">
                          <a:solidFill>
                            <a:srgbClr val="000000"/>
                          </a:solidFill>
                          <a:latin typeface="Times New Roman" panose="02020603050405020304" pitchFamily="18" charset="0"/>
                          <a:cs typeface="Times New Roman" panose="02020603050405020304" pitchFamily="18" charset="0"/>
                        </a:rPr>
                        <a:t>v3</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600" b="0">
                          <a:solidFill>
                            <a:srgbClr val="000000"/>
                          </a:solidFill>
                          <a:latin typeface="Times New Roman" panose="02020603050405020304" pitchFamily="18" charset="0"/>
                          <a:cs typeface="Times New Roman" panose="02020603050405020304" pitchFamily="18" charset="0"/>
                        </a:rPr>
                        <a:t>v4</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的信息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885">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-v,-o opt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显示全部或由</a:t>
                      </a:r>
                      <a:r>
                        <a:rPr lang="en-US" sz="1600" b="0">
                          <a:solidFill>
                            <a:srgbClr val="000000"/>
                          </a:solidFill>
                          <a:latin typeface="Times New Roman" panose="02020603050405020304" pitchFamily="18" charset="0"/>
                          <a:cs typeface="Times New Roman" panose="02020603050405020304" pitchFamily="18" charset="0"/>
                        </a:rPr>
                        <a:t>opt</a:t>
                      </a: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指定的信息</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-l,--list</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以列表方式输出</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2．服务管理</a:t>
            </a:r>
            <a:endParaRPr lang="zh-CN" altLang="en-US"/>
          </a:p>
        </p:txBody>
      </p:sp>
      <p:sp>
        <p:nvSpPr>
          <p:cNvPr id="3" name="内容占位符 2"/>
          <p:cNvSpPr>
            <a:spLocks noGrp="1"/>
          </p:cNvSpPr>
          <p:nvPr>
            <p:ph idx="1"/>
          </p:nvPr>
        </p:nvSpPr>
        <p:spPr/>
        <p:txBody>
          <a:bodyPr/>
          <a:p>
            <a:r>
              <a:rPr lang="zh-CN" altLang="en-US" sz="2400"/>
              <a:t>在红帽和Ubuntu下，Samba的服务分别为smb.service和smbd.service。</a:t>
            </a:r>
            <a:endParaRPr lang="zh-CN" altLang="en-US" sz="2400"/>
          </a:p>
          <a:p>
            <a:r>
              <a:rPr lang="zh-CN" altLang="en-US" sz="2400"/>
              <a:t>相关的服务,在红帽下有smb、nmb和winbind，在Ububtu下有smbd、nmbd和winbind，当然都是通过主服务smb/smbd管理。</a:t>
            </a:r>
            <a:endParaRPr lang="zh-CN" altLang="en-US" sz="2400"/>
          </a:p>
          <a:p>
            <a:r>
              <a:rPr lang="zh-CN" altLang="en-US" sz="2400"/>
              <a:t>说明：如果通过主服务不能解决问题，可以手工管理相关服务，次序为nmb/nmbd、winbind和smb/smbd，最可靠的办法是重启系统。</a:t>
            </a:r>
            <a:endParaRPr lang="zh-CN" altLang="en-US"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nfsstat使用示例</a:t>
            </a:r>
            <a:endParaRPr lang="zh-CN" altLang="en-US"/>
          </a:p>
        </p:txBody>
      </p:sp>
      <p:sp>
        <p:nvSpPr>
          <p:cNvPr id="3" name="内容占位符 2"/>
          <p:cNvSpPr>
            <a:spLocks noGrp="1"/>
          </p:cNvSpPr>
          <p:nvPr>
            <p:ph idx="1"/>
          </p:nvPr>
        </p:nvSpPr>
        <p:spPr/>
        <p:txBody>
          <a:bodyPr/>
          <a:p>
            <a:r>
              <a:rPr lang="zh-CN" altLang="en-US" sz="2400"/>
              <a:t># nfsstat -o all -234 		#显示所有版本信息</a:t>
            </a:r>
            <a:endParaRPr lang="zh-CN" altLang="en-US" sz="2400"/>
          </a:p>
          <a:p>
            <a:r>
              <a:rPr lang="zh-CN" altLang="en-US" sz="2400"/>
              <a:t># nfsstat --nfs --server -3 	#显示版本server统计信息</a:t>
            </a:r>
            <a:endParaRPr lang="zh-CN" altLang="en-US" sz="2400"/>
          </a:p>
          <a:p>
            <a:r>
              <a:rPr lang="zh-CN" altLang="en-US" sz="2400"/>
              <a:t># nfsstat -m 			#显示已经安装的NFS文件系统信息</a:t>
            </a:r>
            <a:endParaRPr lang="zh-CN" alt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18.2.5  与防火墙和SELinux的关系</a:t>
            </a:r>
            <a:endParaRPr lang="zh-CN" altLang="en-US" sz="4000"/>
          </a:p>
        </p:txBody>
      </p:sp>
      <p:sp>
        <p:nvSpPr>
          <p:cNvPr id="3" name="内容占位符 2"/>
          <p:cNvSpPr>
            <a:spLocks noGrp="1"/>
          </p:cNvSpPr>
          <p:nvPr>
            <p:ph idx="1"/>
          </p:nvPr>
        </p:nvSpPr>
        <p:spPr/>
        <p:txBody>
          <a:bodyPr/>
          <a:p>
            <a:r>
              <a:rPr lang="zh-CN" altLang="en-US"/>
              <a:t>1．NFS与防火墙</a:t>
            </a:r>
            <a:endParaRPr lang="zh-CN" altLang="en-US"/>
          </a:p>
          <a:p>
            <a:r>
              <a:rPr lang="zh-CN" altLang="en-US"/>
              <a:t>2．NFS与SELinux</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1．NFS与防火墙</a:t>
            </a:r>
            <a:endParaRPr lang="zh-CN" altLang="en-US"/>
          </a:p>
        </p:txBody>
      </p:sp>
      <p:sp>
        <p:nvSpPr>
          <p:cNvPr id="3" name="内容占位符 2"/>
          <p:cNvSpPr>
            <a:spLocks noGrp="1"/>
          </p:cNvSpPr>
          <p:nvPr>
            <p:ph idx="1"/>
          </p:nvPr>
        </p:nvSpPr>
        <p:spPr/>
        <p:txBody>
          <a:bodyPr/>
          <a:p>
            <a:r>
              <a:rPr lang="zh-CN" altLang="en-US" sz="2400"/>
              <a:t>防火墙要允许NFS服务使用的端口或服务。</a:t>
            </a:r>
            <a:endParaRPr lang="zh-CN" altLang="en-US" sz="2400"/>
          </a:p>
          <a:p>
            <a:r>
              <a:rPr lang="zh-CN" altLang="en-US" sz="2400"/>
              <a:t>#firewall-cmd --add-service nfs # firewalld防火墙</a:t>
            </a:r>
            <a:endParaRPr lang="zh-CN" altLang="en-US" sz="2400"/>
          </a:p>
          <a:p>
            <a:r>
              <a:rPr lang="zh-CN" altLang="en-US" sz="2400"/>
              <a:t>#ufw allow nfs 			 # ufw防火墙</a:t>
            </a:r>
            <a:endParaRPr lang="zh-CN" alt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2．NFS与SELinux</a:t>
            </a:r>
            <a:endParaRPr lang="zh-CN" altLang="en-US"/>
          </a:p>
        </p:txBody>
      </p:sp>
      <p:sp>
        <p:nvSpPr>
          <p:cNvPr id="3" name="内容占位符 2"/>
          <p:cNvSpPr>
            <a:spLocks noGrp="1"/>
          </p:cNvSpPr>
          <p:nvPr>
            <p:ph idx="1"/>
          </p:nvPr>
        </p:nvSpPr>
        <p:spPr/>
        <p:txBody>
          <a:bodyPr/>
          <a:p>
            <a:r>
              <a:rPr lang="zh-CN" altLang="en-US" sz="2800"/>
              <a:t>用户可通过man nfsd_selinux命令得到更详细的信息（需安装selinux-policy-doc包）。通过命令</a:t>
            </a:r>
            <a:endParaRPr lang="zh-CN" altLang="en-US" sz="2800"/>
          </a:p>
          <a:p>
            <a:r>
              <a:rPr lang="zh-CN" altLang="en-US" sz="2800"/>
              <a:t># getsebool -a | grep -E '(cifs)|(nfs)'</a:t>
            </a:r>
            <a:endParaRPr lang="zh-CN" altLang="en-US" sz="2800"/>
          </a:p>
          <a:p>
            <a:r>
              <a:rPr lang="zh-CN" altLang="en-US" sz="2800"/>
              <a:t>可以得到所有与NFS相关的SELinux布尔变量及状态，常用的布尔变量及意义如表18-11所示，用户可根据实际需要打开或关闭它们。</a:t>
            </a:r>
            <a:endParaRPr lang="zh-CN" altLang="en-US" sz="2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与NFS相关的SELinux常用布尔变量及意义</a:t>
            </a:r>
            <a:endParaRPr lang="zh-CN" altLang="en-US" sz="3200"/>
          </a:p>
        </p:txBody>
      </p:sp>
      <p:sp>
        <p:nvSpPr>
          <p:cNvPr id="3" name="内容占位符 2"/>
          <p:cNvSpPr>
            <a:spLocks noGrp="1"/>
          </p:cNvSpPr>
          <p:nvPr>
            <p:ph idx="1"/>
          </p:nvPr>
        </p:nvSpPr>
        <p:spPr/>
        <p:txBody>
          <a:bodyPr/>
          <a:p>
            <a:endParaRPr lang="zh-CN" altLang="en-US"/>
          </a:p>
        </p:txBody>
      </p:sp>
      <p:graphicFrame>
        <p:nvGraphicFramePr>
          <p:cNvPr id="5" name="表格 4"/>
          <p:cNvGraphicFramePr/>
          <p:nvPr>
            <p:custDataLst>
              <p:tags r:id="rId1"/>
            </p:custDataLst>
          </p:nvPr>
        </p:nvGraphicFramePr>
        <p:xfrm>
          <a:off x="861378" y="1416685"/>
          <a:ext cx="7775575" cy="3181350"/>
        </p:xfrm>
        <a:graphic>
          <a:graphicData uri="http://schemas.openxmlformats.org/drawingml/2006/table">
            <a:tbl>
              <a:tblPr firstRow="1" bandRow="1">
                <a:tableStyleId>{5940675A-B579-460E-94D1-54222C63F5DA}</a:tableStyleId>
              </a:tblPr>
              <a:tblGrid>
                <a:gridCol w="1409700"/>
                <a:gridCol w="2402205"/>
                <a:gridCol w="1830705"/>
                <a:gridCol w="2132965"/>
              </a:tblGrid>
              <a:tr h="530225">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布 尔 变 量</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意</a:t>
                      </a:r>
                      <a:r>
                        <a:rPr lang="en-US" sz="1400" b="0">
                          <a:solidFill>
                            <a:srgbClr val="000000"/>
                          </a:solidFill>
                          <a:latin typeface="Times New Roman" panose="02020603050405020304" pitchFamily="18" charset="0"/>
                          <a:cs typeface="Times New Roman" panose="02020603050405020304" pitchFamily="18" charset="0"/>
                        </a:rPr>
                        <a:t>    </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义</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布 尔 变 量</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意</a:t>
                      </a:r>
                      <a:r>
                        <a:rPr lang="en-US" sz="1400" b="0">
                          <a:solidFill>
                            <a:srgbClr val="000000"/>
                          </a:solidFill>
                          <a:latin typeface="Times New Roman" panose="02020603050405020304" pitchFamily="18" charset="0"/>
                          <a:cs typeface="Times New Roman" panose="02020603050405020304" pitchFamily="18" charset="0"/>
                        </a:rPr>
                        <a:t>    </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义</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ftpd_use_nfsftpd_use_cifs</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允许</a:t>
                      </a:r>
                      <a:r>
                        <a:rPr lang="en-US" sz="1400" b="0">
                          <a:solidFill>
                            <a:srgbClr val="000000"/>
                          </a:solidFill>
                          <a:latin typeface="Times New Roman" panose="02020603050405020304" pitchFamily="18" charset="0"/>
                          <a:cs typeface="Times New Roman" panose="02020603050405020304" pitchFamily="18" charset="0"/>
                        </a:rPr>
                        <a:t>FTP</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服务器访问</a:t>
                      </a:r>
                      <a:r>
                        <a:rPr lang="en-US" sz="1400" b="0">
                          <a:solidFill>
                            <a:srgbClr val="000000"/>
                          </a:solidFill>
                          <a:latin typeface="Times New Roman" panose="02020603050405020304" pitchFamily="18" charset="0"/>
                          <a:cs typeface="Times New Roman" panose="02020603050405020304" pitchFamily="18" charset="0"/>
                        </a:rPr>
                        <a:t>nfs</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卷</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httpd_use_nfshttpd_use_cifs</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允许</a:t>
                      </a:r>
                      <a:r>
                        <a:rPr lang="en-US" sz="1400" b="0">
                          <a:solidFill>
                            <a:srgbClr val="000000"/>
                          </a:solidFill>
                          <a:latin typeface="Times New Roman" panose="02020603050405020304" pitchFamily="18" charset="0"/>
                          <a:cs typeface="Times New Roman" panose="02020603050405020304" pitchFamily="18" charset="0"/>
                        </a:rPr>
                        <a:t>httpd</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服务器访问</a:t>
                      </a:r>
                      <a:r>
                        <a:rPr lang="en-US" sz="1400" b="0">
                          <a:solidFill>
                            <a:srgbClr val="000000"/>
                          </a:solidFill>
                          <a:latin typeface="Times New Roman" panose="02020603050405020304" pitchFamily="18" charset="0"/>
                          <a:cs typeface="Times New Roman" panose="02020603050405020304" pitchFamily="18" charset="0"/>
                        </a:rPr>
                        <a:t>nfs</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卷</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samba_share_nfs</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允许</a:t>
                      </a:r>
                      <a:r>
                        <a:rPr lang="en-US" sz="1400" b="0">
                          <a:solidFill>
                            <a:srgbClr val="000000"/>
                          </a:solidFill>
                          <a:latin typeface="Times New Roman" panose="02020603050405020304" pitchFamily="18" charset="0"/>
                          <a:cs typeface="Times New Roman" panose="02020603050405020304" pitchFamily="18" charset="0"/>
                        </a:rPr>
                        <a:t>Samba</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服务器访问</a:t>
                      </a:r>
                      <a:r>
                        <a:rPr lang="en-US" sz="1400" b="0">
                          <a:solidFill>
                            <a:srgbClr val="000000"/>
                          </a:solidFill>
                          <a:latin typeface="Times New Roman" panose="02020603050405020304" pitchFamily="18" charset="0"/>
                          <a:cs typeface="Times New Roman" panose="02020603050405020304" pitchFamily="18" charset="0"/>
                        </a:rPr>
                        <a:t>nfs</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卷</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use_nfs_home_dirs</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添加对家目录的支持</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virt_use_nfs</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允许虚拟来宾账户管理</a:t>
                      </a:r>
                      <a:r>
                        <a:rPr lang="en-US" sz="1400" b="0">
                          <a:solidFill>
                            <a:srgbClr val="000000"/>
                          </a:solidFill>
                          <a:latin typeface="Times New Roman" panose="02020603050405020304" pitchFamily="18" charset="0"/>
                          <a:cs typeface="Times New Roman" panose="02020603050405020304" pitchFamily="18" charset="0"/>
                        </a:rPr>
                        <a:t>nfs</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卷</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daemons_use_tty</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允许服务进程读/写终端</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nfs_export_all_ro</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将共享信息输出为只读</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nfs_export_all_rw</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将共享信息输出为读写</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nfsd_anon_write</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允许匿名用户</a:t>
                      </a:r>
                      <a:r>
                        <a:rPr lang="en-US" sz="1400" b="0">
                          <a:solidFill>
                            <a:srgbClr val="000000"/>
                          </a:solidFill>
                          <a:latin typeface="Times New Roman" panose="02020603050405020304" pitchFamily="18" charset="0"/>
                          <a:cs typeface="Times New Roman" panose="02020603050405020304" pitchFamily="18" charset="0"/>
                        </a:rPr>
                        <a:t>nfsnobody</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写具有</a:t>
                      </a:r>
                      <a:r>
                        <a:rPr lang="en-US" sz="1400" b="0">
                          <a:solidFill>
                            <a:srgbClr val="000000"/>
                          </a:solidFill>
                          <a:latin typeface="Times New Roman" panose="02020603050405020304" pitchFamily="18" charset="0"/>
                          <a:cs typeface="Times New Roman" panose="02020603050405020304" pitchFamily="18" charset="0"/>
                        </a:rPr>
                        <a:t>public_content_rw_t</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类型的目录</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Times New Roman" panose="02020603050405020304" pitchFamily="18" charset="0"/>
                          <a:cs typeface="Times New Roman" panose="02020603050405020304" pitchFamily="18" charset="0"/>
                        </a:rPr>
                        <a:t>daemons_use_tcp_wrapper</a:t>
                      </a:r>
                      <a:endParaRPr lang="en-US" alt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允许</a:t>
                      </a:r>
                      <a:r>
                        <a:rPr lang="en-US" sz="1400" b="0">
                          <a:solidFill>
                            <a:srgbClr val="000000"/>
                          </a:solidFill>
                          <a:latin typeface="Times New Roman" panose="02020603050405020304" pitchFamily="18" charset="0"/>
                          <a:cs typeface="Times New Roman" panose="02020603050405020304" pitchFamily="18" charset="0"/>
                        </a:rPr>
                        <a:t>NFS</a:t>
                      </a: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服务使用</a:t>
                      </a:r>
                      <a:r>
                        <a:rPr lang="en-US" sz="1400" b="0">
                          <a:solidFill>
                            <a:srgbClr val="000000"/>
                          </a:solidFill>
                          <a:latin typeface="Times New Roman" panose="02020603050405020304" pitchFamily="18" charset="0"/>
                          <a:cs typeface="Times New Roman" panose="02020603050405020304" pitchFamily="18" charset="0"/>
                        </a:rPr>
                        <a:t>tcp wrapper</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习题18</a:t>
            </a:r>
            <a:endParaRPr lang="zh-CN" altLang="en-US"/>
          </a:p>
        </p:txBody>
      </p:sp>
      <p:sp>
        <p:nvSpPr>
          <p:cNvPr id="3" name="内容占位符 2"/>
          <p:cNvSpPr>
            <a:spLocks noGrp="1"/>
          </p:cNvSpPr>
          <p:nvPr>
            <p:ph idx="1"/>
          </p:nvPr>
        </p:nvSpPr>
        <p:spPr/>
        <p:txBody>
          <a:bodyPr/>
          <a:p>
            <a:r>
              <a:rPr lang="zh-CN" altLang="en-US" sz="2000"/>
              <a:t>1．思考题</a:t>
            </a:r>
            <a:endParaRPr lang="zh-CN" altLang="en-US" sz="2000"/>
          </a:p>
          <a:p>
            <a:r>
              <a:rPr lang="zh-CN" altLang="en-US" sz="2000"/>
              <a:t>（1）什么是SMB？什么是Samba？</a:t>
            </a:r>
            <a:endParaRPr lang="zh-CN" altLang="en-US" sz="2000"/>
          </a:p>
          <a:p>
            <a:r>
              <a:rPr lang="zh-CN" altLang="en-US" sz="2000"/>
              <a:t>（2）试述smb.conf文件的作用和结构。</a:t>
            </a:r>
            <a:endParaRPr lang="zh-CN" altLang="en-US" sz="2000"/>
          </a:p>
          <a:p>
            <a:r>
              <a:rPr lang="zh-CN" altLang="en-US" sz="2000"/>
              <a:t>（3）如何设置文件目录共享？</a:t>
            </a:r>
            <a:endParaRPr lang="zh-CN" altLang="en-US" sz="2000"/>
          </a:p>
          <a:p>
            <a:r>
              <a:rPr lang="zh-CN" altLang="en-US" sz="2000"/>
              <a:t>（4）如何设置打印机共享？</a:t>
            </a:r>
            <a:endParaRPr lang="zh-CN" altLang="en-US" sz="2000"/>
          </a:p>
          <a:p>
            <a:r>
              <a:rPr lang="zh-CN" altLang="en-US" sz="2000"/>
              <a:t>（5）如何从Linux中访问Windows或另一台Linux主机的共享资源？</a:t>
            </a:r>
            <a:endParaRPr lang="zh-CN" altLang="en-US" sz="2000"/>
          </a:p>
          <a:p>
            <a:r>
              <a:rPr lang="zh-CN" altLang="en-US" sz="2000"/>
              <a:t>（6）什么是NFS？它主要用于什么情况下的共享？</a:t>
            </a:r>
            <a:endParaRPr lang="zh-CN" alt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2．单项选择题</a:t>
            </a:r>
            <a:endParaRPr lang="zh-CN" altLang="en-US"/>
          </a:p>
        </p:txBody>
      </p:sp>
      <p:sp>
        <p:nvSpPr>
          <p:cNvPr id="3" name="内容占位符 2"/>
          <p:cNvSpPr>
            <a:spLocks noGrp="1"/>
          </p:cNvSpPr>
          <p:nvPr>
            <p:ph idx="1"/>
          </p:nvPr>
        </p:nvSpPr>
        <p:spPr/>
        <p:txBody>
          <a:bodyPr/>
          <a:p>
            <a:r>
              <a:rPr lang="zh-CN" altLang="en-US" sz="1800"/>
              <a:t>（1）Samba Server共有多种验证方式，其中验证级别最低的是（    ）。</a:t>
            </a:r>
            <a:endParaRPr lang="zh-CN" altLang="en-US" sz="1800"/>
          </a:p>
          <a:p>
            <a:r>
              <a:rPr lang="zh-CN" altLang="en-US" sz="1800"/>
              <a:t>A．域	B．服务器 </a:t>
            </a:r>
            <a:r>
              <a:rPr lang="en-US" altLang="zh-CN" sz="1800"/>
              <a:t>	</a:t>
            </a:r>
            <a:r>
              <a:rPr lang="zh-CN" altLang="en-US" sz="1800"/>
              <a:t>C．共享		D．用户</a:t>
            </a:r>
            <a:endParaRPr lang="zh-CN" altLang="en-US" sz="1800"/>
          </a:p>
          <a:p>
            <a:r>
              <a:rPr lang="zh-CN" altLang="en-US" sz="1800"/>
              <a:t>（2）Samba Server的默认主配置文件是（    ）。</a:t>
            </a:r>
            <a:endParaRPr lang="zh-CN" altLang="en-US" sz="1800"/>
          </a:p>
          <a:p>
            <a:r>
              <a:rPr lang="zh-CN" altLang="en-US" sz="1800"/>
              <a:t>A．samba.conf  B．smb.conf  C．lmhosts D．printcap</a:t>
            </a:r>
            <a:endParaRPr lang="zh-CN" altLang="en-US" sz="1800"/>
          </a:p>
          <a:p>
            <a:r>
              <a:rPr lang="zh-CN" altLang="en-US" sz="1800"/>
              <a:t>（3）在Linux下可以使用远程挂载方法访问共享资源的命令是（    ）。</a:t>
            </a:r>
            <a:endParaRPr lang="zh-CN" altLang="en-US" sz="1800"/>
          </a:p>
          <a:p>
            <a:r>
              <a:rPr lang="zh-CN" altLang="en-US" sz="1800"/>
              <a:t>A．smbmount	  B．mount </a:t>
            </a:r>
            <a:r>
              <a:rPr lang="en-US" altLang="zh-CN" sz="1800"/>
              <a:t>	</a:t>
            </a:r>
            <a:r>
              <a:rPr lang="zh-CN" altLang="en-US" sz="1800"/>
              <a:t>C．smbclient 	D．umount</a:t>
            </a:r>
            <a:endParaRPr lang="zh-CN" altLang="en-US" sz="1800"/>
          </a:p>
          <a:p>
            <a:r>
              <a:rPr lang="zh-CN" altLang="en-US" sz="1800"/>
              <a:t>（4）在所用系统下，Samba文件系统的类型是（    ）。</a:t>
            </a:r>
            <a:endParaRPr lang="zh-CN" altLang="en-US" sz="1800"/>
          </a:p>
          <a:p>
            <a:r>
              <a:rPr lang="zh-CN" altLang="en-US" sz="1800"/>
              <a:t>A．ext2 	B．smb </a:t>
            </a:r>
            <a:r>
              <a:rPr lang="en-US" altLang="zh-CN" sz="1800"/>
              <a:t>		</a:t>
            </a:r>
            <a:r>
              <a:rPr lang="zh-CN" altLang="en-US" sz="1800"/>
              <a:t>C．nfs 		D．cifs</a:t>
            </a:r>
            <a:endParaRPr lang="zh-CN" altLang="en-US"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实验18</a:t>
            </a:r>
            <a:endParaRPr lang="zh-CN" altLang="en-US"/>
          </a:p>
        </p:txBody>
      </p:sp>
      <p:sp>
        <p:nvSpPr>
          <p:cNvPr id="3" name="内容占位符 2"/>
          <p:cNvSpPr>
            <a:spLocks noGrp="1"/>
          </p:cNvSpPr>
          <p:nvPr>
            <p:ph idx="1"/>
          </p:nvPr>
        </p:nvSpPr>
        <p:spPr/>
        <p:txBody>
          <a:bodyPr/>
          <a:p>
            <a:r>
              <a:rPr lang="zh-CN" altLang="en-US" sz="2800"/>
              <a:t>1．配置和使用Samba文件共享。</a:t>
            </a:r>
            <a:endParaRPr lang="zh-CN" altLang="en-US" sz="2800"/>
          </a:p>
          <a:p>
            <a:r>
              <a:rPr lang="zh-CN" altLang="en-US" sz="2800"/>
              <a:t>2．在UNIX与Linux系统之间通过NFS实现共享。</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2．服务管理</a:t>
            </a:r>
            <a:endParaRPr lang="zh-CN" altLang="en-US"/>
          </a:p>
        </p:txBody>
      </p:sp>
      <p:sp>
        <p:nvSpPr>
          <p:cNvPr id="3" name="内容占位符 2"/>
          <p:cNvSpPr>
            <a:spLocks noGrp="1"/>
          </p:cNvSpPr>
          <p:nvPr>
            <p:ph idx="1"/>
          </p:nvPr>
        </p:nvSpPr>
        <p:spPr/>
        <p:txBody>
          <a:bodyPr/>
          <a:p>
            <a:r>
              <a:rPr lang="zh-CN" altLang="en-US" sz="2400"/>
              <a:t>（1）红帽系统</a:t>
            </a:r>
            <a:endParaRPr lang="zh-CN" altLang="en-US" sz="2400"/>
          </a:p>
          <a:p>
            <a:pPr lvl="1"/>
            <a:r>
              <a:rPr lang="zh-CN" altLang="en-US" sz="2100"/>
              <a:t># systemctl status smb 			#检查运行状态</a:t>
            </a:r>
            <a:endParaRPr lang="zh-CN" altLang="en-US" sz="2100"/>
          </a:p>
          <a:p>
            <a:pPr lvl="1"/>
            <a:r>
              <a:rPr lang="zh-CN" altLang="en-US" sz="2100"/>
              <a:t># systemctl enable smb </a:t>
            </a:r>
            <a:r>
              <a:rPr lang="en-US" altLang="zh-CN" sz="2100"/>
              <a:t>		</a:t>
            </a:r>
            <a:r>
              <a:rPr lang="zh-CN" altLang="en-US" sz="2100"/>
              <a:t>	#启用</a:t>
            </a:r>
            <a:endParaRPr lang="zh-CN" altLang="en-US" sz="2100"/>
          </a:p>
          <a:p>
            <a:pPr lvl="1"/>
            <a:r>
              <a:rPr lang="zh-CN" altLang="en-US" sz="2100"/>
              <a:t># systemctl start smb 			#启动</a:t>
            </a:r>
            <a:endParaRPr lang="zh-CN" altLang="en-US" sz="2100"/>
          </a:p>
          <a:p>
            <a:r>
              <a:rPr lang="zh-CN" altLang="en-US" sz="2400"/>
              <a:t>（2）Ubuntu系统</a:t>
            </a:r>
            <a:endParaRPr lang="zh-CN" altLang="en-US" sz="2400"/>
          </a:p>
          <a:p>
            <a:pPr lvl="1"/>
            <a:r>
              <a:rPr lang="zh-CN" altLang="en-US" sz="2100"/>
              <a:t># systemctl status smbd 		#检查运行状态</a:t>
            </a:r>
            <a:endParaRPr lang="zh-CN" altLang="en-US" sz="2100"/>
          </a:p>
          <a:p>
            <a:pPr lvl="1"/>
            <a:r>
              <a:rPr lang="zh-CN" altLang="en-US" sz="2100"/>
              <a:t># systemctl enable smbd 		#启用/禁用</a:t>
            </a:r>
            <a:endParaRPr lang="zh-CN" altLang="en-US" sz="2100"/>
          </a:p>
          <a:p>
            <a:pPr lvl="1"/>
            <a:r>
              <a:rPr lang="zh-CN" altLang="en-US" sz="2100"/>
              <a:t># systemctl start  smbd 		</a:t>
            </a:r>
            <a:r>
              <a:rPr lang="en-US" altLang="zh-CN" sz="2100"/>
              <a:t>	</a:t>
            </a:r>
            <a:r>
              <a:rPr lang="zh-CN" altLang="en-US" sz="2100"/>
              <a:t>#启动</a:t>
            </a:r>
            <a:endParaRPr lang="zh-CN" altLang="en-US" sz="2400"/>
          </a:p>
        </p:txBody>
      </p:sp>
    </p:spTree>
  </p:cSld>
  <p:clrMapOvr>
    <a:masterClrMapping/>
  </p:clrMapOvr>
</p:sld>
</file>

<file path=ppt/tags/tag1.xml><?xml version="1.0" encoding="utf-8"?>
<p:tagLst xmlns:p="http://schemas.openxmlformats.org/presentationml/2006/main">
  <p:tag name="KSO_WM_UNIT_TABLE_BEAUTIFY" val="smartTable{b1356ef8-5ad3-4efa-af7a-17fec19faf32}"/>
</p:tagLst>
</file>

<file path=ppt/tags/tag10.xml><?xml version="1.0" encoding="utf-8"?>
<p:tagLst xmlns:p="http://schemas.openxmlformats.org/presentationml/2006/main">
  <p:tag name="KSO_WM_UNIT_TABLE_BEAUTIFY" val="smartTable{fe422e11-077d-4750-9e8e-f5929865b103}"/>
  <p:tag name="TABLE_ENDDRAG_ORIGIN_RECT" val="604*137"/>
  <p:tag name="TABLE_ENDDRAG_RECT" val="72*227*604*137"/>
</p:tagLst>
</file>

<file path=ppt/tags/tag11.xml><?xml version="1.0" encoding="utf-8"?>
<p:tagLst xmlns:p="http://schemas.openxmlformats.org/presentationml/2006/main">
  <p:tag name="KSO_WM_UNIT_TABLE_BEAUTIFY" val="smartTable{a1168659-8ada-4b0c-830a-dec0accf212c}"/>
  <p:tag name="TABLE_ENDDRAG_ORIGIN_RECT" val="612*250"/>
  <p:tag name="TABLE_ENDDRAG_RECT" val="67*111*612*250"/>
</p:tagLst>
</file>

<file path=ppt/tags/tag2.xml><?xml version="1.0" encoding="utf-8"?>
<p:tagLst xmlns:p="http://schemas.openxmlformats.org/presentationml/2006/main">
  <p:tag name="KSO_WM_UNIT_TABLE_BEAUTIFY" val="smartTable{5d1ae56d-5deb-4a63-adc0-66a3b6b843fd}"/>
</p:tagLst>
</file>

<file path=ppt/tags/tag3.xml><?xml version="1.0" encoding="utf-8"?>
<p:tagLst xmlns:p="http://schemas.openxmlformats.org/presentationml/2006/main">
  <p:tag name="KSO_WM_UNIT_TABLE_BEAUTIFY" val="smartTable{1dd3ff7e-cd23-4c75-9412-dd5be5886d61}"/>
</p:tagLst>
</file>

<file path=ppt/tags/tag4.xml><?xml version="1.0" encoding="utf-8"?>
<p:tagLst xmlns:p="http://schemas.openxmlformats.org/presentationml/2006/main">
  <p:tag name="KSO_WM_UNIT_TABLE_BEAUTIFY" val="smartTable{c7a98b3b-7146-4ee2-878a-4f9b40369932}"/>
</p:tagLst>
</file>

<file path=ppt/tags/tag5.xml><?xml version="1.0" encoding="utf-8"?>
<p:tagLst xmlns:p="http://schemas.openxmlformats.org/presentationml/2006/main">
  <p:tag name="KSO_WM_UNIT_TABLE_BEAUTIFY" val="smartTable{52e7e4e3-54a6-4581-aa34-69d98349696c}"/>
</p:tagLst>
</file>

<file path=ppt/tags/tag6.xml><?xml version="1.0" encoding="utf-8"?>
<p:tagLst xmlns:p="http://schemas.openxmlformats.org/presentationml/2006/main">
  <p:tag name="KSO_WM_UNIT_TABLE_BEAUTIFY" val="smartTable{ef5eb22c-690d-42fb-87ae-8e7c762b6823}"/>
</p:tagLst>
</file>

<file path=ppt/tags/tag7.xml><?xml version="1.0" encoding="utf-8"?>
<p:tagLst xmlns:p="http://schemas.openxmlformats.org/presentationml/2006/main">
  <p:tag name="KSO_WM_UNIT_TABLE_BEAUTIFY" val="smartTable{0b850f38-7e4f-4b1f-907b-b845d90114d9}"/>
  <p:tag name="TABLE_ENDDRAG_ORIGIN_RECT" val="602*157"/>
  <p:tag name="TABLE_ENDDRAG_RECT" val="48*247*602*157"/>
</p:tagLst>
</file>

<file path=ppt/tags/tag8.xml><?xml version="1.0" encoding="utf-8"?>
<p:tagLst xmlns:p="http://schemas.openxmlformats.org/presentationml/2006/main">
  <p:tag name="KSO_WM_UNIT_TABLE_BEAUTIFY" val="smartTable{1caba089-ff8b-4db9-a9e6-397b65642ca5}"/>
  <p:tag name="TABLE_ENDDRAG_ORIGIN_RECT" val="619*136"/>
  <p:tag name="TABLE_ENDDRAG_RECT" val="61*245*619*136"/>
</p:tagLst>
</file>

<file path=ppt/tags/tag9.xml><?xml version="1.0" encoding="utf-8"?>
<p:tagLst xmlns:p="http://schemas.openxmlformats.org/presentationml/2006/main">
  <p:tag name="KSO_WM_UNIT_TABLE_BEAUTIFY" val="smartTable{58401aa7-731c-44d1-92b1-e1015f5c04b4}"/>
  <p:tag name="TABLE_ENDDRAG_ORIGIN_RECT" val="618*248"/>
  <p:tag name="TABLE_ENDDRAG_RECT" val="61*116*618*248"/>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19679</Words>
  <Application>WPS 演示</Application>
  <PresentationFormat>全屏显示(16:9)</PresentationFormat>
  <Paragraphs>1081</Paragraphs>
  <Slides>87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87</vt:i4>
      </vt:variant>
    </vt:vector>
  </HeadingPairs>
  <TitlesOfParts>
    <vt:vector size="97" baseType="lpstr">
      <vt:lpstr>Arial</vt:lpstr>
      <vt:lpstr>宋体</vt:lpstr>
      <vt:lpstr>Wingdings</vt:lpstr>
      <vt:lpstr>Tahoma</vt:lpstr>
      <vt:lpstr>微软雅黑</vt:lpstr>
      <vt:lpstr>Arial Unicode MS</vt:lpstr>
      <vt:lpstr>Calibri</vt:lpstr>
      <vt:lpstr>Times New Roman</vt:lpstr>
      <vt:lpstr>黑体</vt:lpstr>
      <vt:lpstr>Blends</vt:lpstr>
      <vt:lpstr>第18章  网络资源共享服务</vt:lpstr>
      <vt:lpstr>18.1  Samba服务</vt:lpstr>
      <vt:lpstr>18.1.1  SMB协议与Samba</vt:lpstr>
      <vt:lpstr>18.1.1  SMB协议与Samba</vt:lpstr>
      <vt:lpstr>2．Samba简介</vt:lpstr>
      <vt:lpstr>Samba的主要功能</vt:lpstr>
      <vt:lpstr>18.1.2  Samba的安装与启动管理</vt:lpstr>
      <vt:lpstr>2．服务管理</vt:lpstr>
      <vt:lpstr>2．服务管理</vt:lpstr>
      <vt:lpstr>18.1.3  Samba的配置</vt:lpstr>
      <vt:lpstr>Samba配置文件的常用节</vt:lpstr>
      <vt:lpstr>smb.conf的内容</vt:lpstr>
      <vt:lpstr>smb.conf文件常用变量</vt:lpstr>
      <vt:lpstr>2．Samba的配置</vt:lpstr>
      <vt:lpstr>1）基本节</vt:lpstr>
      <vt:lpstr>1）基本节</vt:lpstr>
      <vt:lpstr>1）基本节</vt:lpstr>
      <vt:lpstr>1）基本节</vt:lpstr>
      <vt:lpstr>2）共享节</vt:lpstr>
      <vt:lpstr>共享节的通用格式</vt:lpstr>
      <vt:lpstr>（2）设置用户的家目录共享</vt:lpstr>
      <vt:lpstr>（3）设置打印机共享</vt:lpstr>
      <vt:lpstr>3．一个共享节设置示例</vt:lpstr>
      <vt:lpstr>配置文件示例</vt:lpstr>
      <vt:lpstr>4．配置文件正确性的检查</vt:lpstr>
      <vt:lpstr>5．添加Samba用户</vt:lpstr>
      <vt:lpstr>18.1.4  配置共享打印机</vt:lpstr>
      <vt:lpstr>1．建立打印机服务器</vt:lpstr>
      <vt:lpstr>（1）设置[global]配置项</vt:lpstr>
      <vt:lpstr>（2）设置[printers]配置项</vt:lpstr>
      <vt:lpstr>Windows驱动程序准备</vt:lpstr>
      <vt:lpstr>cupsaddsmb</vt:lpstr>
      <vt:lpstr>2．使用共享打印机</vt:lpstr>
      <vt:lpstr>18.1.5  Samba共享服务使用</vt:lpstr>
      <vt:lpstr>1．lmhosts文件</vt:lpstr>
      <vt:lpstr>2．Windows客户端访问Samba共享</vt:lpstr>
      <vt:lpstr>3．Unix/Linux客户端访问Samba共享</vt:lpstr>
      <vt:lpstr>（1）smbclient命令</vt:lpstr>
      <vt:lpstr>关于smbclient的说明</vt:lpstr>
      <vt:lpstr>（2）使用mount命令安装Samba共享目录</vt:lpstr>
      <vt:lpstr>示例</vt:lpstr>
      <vt:lpstr>（3）图形界面客户端</vt:lpstr>
      <vt:lpstr>（4）检查Samba的共享状态</vt:lpstr>
      <vt:lpstr>18.1.6  关于防火墙和SELinux的说明</vt:lpstr>
      <vt:lpstr>2．SELinux</vt:lpstr>
      <vt:lpstr>（2）类型标签</vt:lpstr>
      <vt:lpstr>18.2  NFS服务器</vt:lpstr>
      <vt:lpstr>18.2.1  NFS介绍</vt:lpstr>
      <vt:lpstr>2．RPC</vt:lpstr>
      <vt:lpstr>RPC与NFS</vt:lpstr>
      <vt:lpstr>3．NFS的工作原理</vt:lpstr>
      <vt:lpstr>几个守候进程</vt:lpstr>
      <vt:lpstr>18.2.2  NFS文件系统配置</vt:lpstr>
      <vt:lpstr>2．服务管理</vt:lpstr>
      <vt:lpstr>3．NFS服务器端的配置</vt:lpstr>
      <vt:lpstr>/etc/exports文件结构</vt:lpstr>
      <vt:lpstr>/etc/exports文件中常用选项及说明</vt:lpstr>
      <vt:lpstr>4．exports配置示例</vt:lpstr>
      <vt:lpstr>示例1：</vt:lpstr>
      <vt:lpstr>示例2：</vt:lpstr>
      <vt:lpstr>示例3：</vt:lpstr>
      <vt:lpstr>5．配置NFS客户端</vt:lpstr>
      <vt:lpstr>18.2.3  NFS系统的使用</vt:lpstr>
      <vt:lpstr>1．使用示例</vt:lpstr>
      <vt:lpstr>1．使用示例</vt:lpstr>
      <vt:lpstr>1．使用示例</vt:lpstr>
      <vt:lpstr>2．NFS系统常用命令</vt:lpstr>
      <vt:lpstr>1）exportfs命令</vt:lpstr>
      <vt:lpstr>2）showmount命令</vt:lpstr>
      <vt:lpstr>18.2.4  NFS的其他功能</vt:lpstr>
      <vt:lpstr>autofs安装</vt:lpstr>
      <vt:lpstr>1）主配置文件</vt:lpstr>
      <vt:lpstr>2）自动安装映射文件</vt:lpstr>
      <vt:lpstr>/etc/auto.misc内容</vt:lpstr>
      <vt:lpstr>定义自己的内容</vt:lpstr>
      <vt:lpstr>3）启动autofs服务</vt:lpstr>
      <vt:lpstr>2．NFS服务器的故障排除</vt:lpstr>
      <vt:lpstr>NFS中常见的错误信息及描述</vt:lpstr>
      <vt:lpstr>3．使用nfsstat查看NFS服务器状态</vt:lpstr>
      <vt:lpstr>nfsstat使用示例</vt:lpstr>
      <vt:lpstr>18.2.5  与防火墙和SELinux的关系</vt:lpstr>
      <vt:lpstr>1．NFS与防火墙</vt:lpstr>
      <vt:lpstr>2．NFS与SELinux</vt:lpstr>
      <vt:lpstr>与NFS相关的SELinux常用布尔变量及意义</vt:lpstr>
      <vt:lpstr>习题18</vt:lpstr>
      <vt:lpstr>2．单项选择题</vt:lpstr>
      <vt:lpstr>实验18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139</cp:revision>
  <dcterms:created xsi:type="dcterms:W3CDTF">2113-01-01T00:00:00Z</dcterms:created>
  <dcterms:modified xsi:type="dcterms:W3CDTF">2020-11-19T03:43:04Z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