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handoutMasterIdLst>
    <p:handoutMasterId r:id="rId73"/>
  </p:handoutMasterIdLst>
  <p:sldIdLst>
    <p:sldId id="466" r:id="rId3"/>
    <p:sldId id="467" r:id="rId4"/>
    <p:sldId id="468" r:id="rId5"/>
    <p:sldId id="649" r:id="rId6"/>
    <p:sldId id="650" r:id="rId7"/>
    <p:sldId id="651" r:id="rId8"/>
    <p:sldId id="652" r:id="rId9"/>
    <p:sldId id="653" r:id="rId10"/>
    <p:sldId id="654" r:id="rId11"/>
    <p:sldId id="655" r:id="rId12"/>
    <p:sldId id="656" r:id="rId13"/>
    <p:sldId id="657" r:id="rId14"/>
    <p:sldId id="658" r:id="rId15"/>
    <p:sldId id="659" r:id="rId16"/>
    <p:sldId id="660" r:id="rId17"/>
    <p:sldId id="661" r:id="rId18"/>
    <p:sldId id="662" r:id="rId19"/>
    <p:sldId id="663" r:id="rId20"/>
    <p:sldId id="664" r:id="rId21"/>
    <p:sldId id="665" r:id="rId22"/>
    <p:sldId id="666" r:id="rId23"/>
    <p:sldId id="667" r:id="rId24"/>
    <p:sldId id="668" r:id="rId25"/>
    <p:sldId id="669" r:id="rId26"/>
    <p:sldId id="670" r:id="rId27"/>
    <p:sldId id="671" r:id="rId28"/>
    <p:sldId id="672" r:id="rId29"/>
    <p:sldId id="673" r:id="rId30"/>
    <p:sldId id="675" r:id="rId31"/>
    <p:sldId id="674" r:id="rId32"/>
    <p:sldId id="677" r:id="rId33"/>
    <p:sldId id="676" r:id="rId34"/>
    <p:sldId id="678" r:id="rId35"/>
    <p:sldId id="680" r:id="rId36"/>
    <p:sldId id="679" r:id="rId37"/>
    <p:sldId id="681" r:id="rId38"/>
    <p:sldId id="682" r:id="rId39"/>
    <p:sldId id="684" r:id="rId40"/>
    <p:sldId id="683" r:id="rId41"/>
    <p:sldId id="685" r:id="rId42"/>
    <p:sldId id="686" r:id="rId43"/>
    <p:sldId id="687" r:id="rId44"/>
    <p:sldId id="688" r:id="rId45"/>
    <p:sldId id="689" r:id="rId46"/>
    <p:sldId id="691" r:id="rId47"/>
    <p:sldId id="692" r:id="rId48"/>
    <p:sldId id="693" r:id="rId49"/>
    <p:sldId id="694" r:id="rId50"/>
    <p:sldId id="695" r:id="rId51"/>
    <p:sldId id="696" r:id="rId52"/>
    <p:sldId id="697" r:id="rId53"/>
    <p:sldId id="698" r:id="rId54"/>
    <p:sldId id="699" r:id="rId55"/>
    <p:sldId id="700" r:id="rId56"/>
    <p:sldId id="701" r:id="rId57"/>
    <p:sldId id="702" r:id="rId58"/>
    <p:sldId id="703" r:id="rId59"/>
    <p:sldId id="704" r:id="rId60"/>
    <p:sldId id="705" r:id="rId61"/>
    <p:sldId id="706" r:id="rId62"/>
    <p:sldId id="707" r:id="rId63"/>
    <p:sldId id="708" r:id="rId64"/>
    <p:sldId id="709" r:id="rId65"/>
    <p:sldId id="710" r:id="rId66"/>
    <p:sldId id="711" r:id="rId67"/>
    <p:sldId id="712" r:id="rId68"/>
    <p:sldId id="713" r:id="rId69"/>
    <p:sldId id="714" r:id="rId70"/>
    <p:sldId id="715" r:id="rId7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342"/>
      </p:cViewPr>
      <p:guideLst>
        <p:guide orient="horz" pos="1620"/>
        <p:guide pos="304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notesMaster" Target="notesMasters/notesMaster1.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1FC4F11F-531F-4A02-8457-2C5CCBBE043D}"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BD236EAE-3059-4993-AED3-0C97ED55488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160735"/>
            <a:ext cx="1951038" cy="4438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160735"/>
            <a:ext cx="5700712" cy="44386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5"/>
          <p:cNvSpPr/>
          <p:nvPr userDrawn="1"/>
        </p:nvSpPr>
        <p:spPr>
          <a:xfrm>
            <a:off x="5867400" y="4570413"/>
            <a:ext cx="2952750" cy="57308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2" name="标题 1"/>
          <p:cNvSpPr>
            <a:spLocks noGrp="1"/>
          </p:cNvSpPr>
          <p:nvPr>
            <p:ph type="title"/>
          </p:nvPr>
        </p:nvSpPr>
        <p:spPr>
          <a:xfrm>
            <a:off x="755576" y="303499"/>
            <a:ext cx="8153077" cy="86409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1383618"/>
            <a:ext cx="8127504" cy="329436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513285"/>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1513285"/>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GIF"/><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ltGray">
          <a:xfrm>
            <a:off x="417513" y="823913"/>
            <a:ext cx="438150" cy="355600"/>
          </a:xfrm>
          <a:prstGeom prst="rect">
            <a:avLst/>
          </a:prstGeom>
          <a:solidFill>
            <a:schemeClr val="accent2"/>
          </a:solidFill>
          <a:ln>
            <a:noFill/>
          </a:ln>
          <a:effectLst/>
        </p:spPr>
        <p:txBody>
          <a:bodyPr wrap="none" anchor="ctr"/>
          <a:lstStyle/>
          <a:p>
            <a:pPr algn="ctr">
              <a:defRPr/>
            </a:pPr>
            <a:endParaRPr kumimoji="1" lang="zh-CN" altLang="en-US" sz="2400">
              <a:ea typeface="宋体" panose="02010600030101010101" pitchFamily="2" charset="-122"/>
            </a:endParaRPr>
          </a:p>
        </p:txBody>
      </p:sp>
      <p:sp>
        <p:nvSpPr>
          <p:cNvPr id="10243" name="Rectangle 3"/>
          <p:cNvSpPr>
            <a:spLocks noChangeArrowheads="1"/>
          </p:cNvSpPr>
          <p:nvPr/>
        </p:nvSpPr>
        <p:spPr bwMode="ltGray">
          <a:xfrm>
            <a:off x="800100" y="823913"/>
            <a:ext cx="328613" cy="355600"/>
          </a:xfrm>
          <a:prstGeom prst="rect">
            <a:avLst/>
          </a:prstGeom>
          <a:gradFill rotWithShape="0">
            <a:gsLst>
              <a:gs pos="0">
                <a:schemeClr val="accent2"/>
              </a:gs>
              <a:gs pos="100000">
                <a:schemeClr val="bg1"/>
              </a:gs>
            </a:gsLst>
            <a:lin ang="0" scaled="1"/>
          </a:gradFill>
          <a:ln>
            <a:noFill/>
          </a:ln>
          <a:effectLst/>
        </p:spPr>
        <p:txBody>
          <a:bodyPr wrap="none" anchor="ctr"/>
          <a:lstStyle/>
          <a:p>
            <a:pPr algn="ctr">
              <a:defRPr/>
            </a:pPr>
            <a:endParaRPr kumimoji="1" lang="zh-CN" altLang="en-US" sz="2400">
              <a:ea typeface="宋体" panose="02010600030101010101" pitchFamily="2" charset="-122"/>
            </a:endParaRPr>
          </a:p>
        </p:txBody>
      </p:sp>
      <p:sp>
        <p:nvSpPr>
          <p:cNvPr id="10244" name="Rectangle 4"/>
          <p:cNvSpPr>
            <a:spLocks noChangeArrowheads="1"/>
          </p:cNvSpPr>
          <p:nvPr/>
        </p:nvSpPr>
        <p:spPr bwMode="ltGray">
          <a:xfrm>
            <a:off x="541338" y="1141413"/>
            <a:ext cx="422275" cy="355600"/>
          </a:xfrm>
          <a:prstGeom prst="rect">
            <a:avLst/>
          </a:prstGeom>
          <a:solidFill>
            <a:schemeClr val="folHlink"/>
          </a:solidFill>
          <a:ln>
            <a:noFill/>
          </a:ln>
          <a:effectLst/>
        </p:spPr>
        <p:txBody>
          <a:bodyPr wrap="none" anchor="ctr"/>
          <a:lstStyle/>
          <a:p>
            <a:pPr algn="ctr">
              <a:defRPr/>
            </a:pPr>
            <a:endParaRPr kumimoji="1" lang="zh-CN" altLang="en-US" sz="2400">
              <a:ea typeface="宋体" panose="02010600030101010101" pitchFamily="2" charset="-122"/>
            </a:endParaRPr>
          </a:p>
        </p:txBody>
      </p:sp>
      <p:sp>
        <p:nvSpPr>
          <p:cNvPr id="10245" name="Rectangle 5"/>
          <p:cNvSpPr>
            <a:spLocks noChangeArrowheads="1"/>
          </p:cNvSpPr>
          <p:nvPr/>
        </p:nvSpPr>
        <p:spPr bwMode="ltGray">
          <a:xfrm>
            <a:off x="911225" y="1141413"/>
            <a:ext cx="368300" cy="355600"/>
          </a:xfrm>
          <a:prstGeom prst="rect">
            <a:avLst/>
          </a:prstGeom>
          <a:gradFill rotWithShape="0">
            <a:gsLst>
              <a:gs pos="0">
                <a:schemeClr val="folHlink"/>
              </a:gs>
              <a:gs pos="100000">
                <a:schemeClr val="bg1"/>
              </a:gs>
            </a:gsLst>
            <a:lin ang="0" scaled="1"/>
          </a:gradFill>
          <a:ln>
            <a:noFill/>
          </a:ln>
          <a:effectLst/>
        </p:spPr>
        <p:txBody>
          <a:bodyPr wrap="none" anchor="ctr"/>
          <a:lstStyle/>
          <a:p>
            <a:pPr algn="ctr">
              <a:defRPr/>
            </a:pPr>
            <a:endParaRPr kumimoji="1" lang="zh-CN" altLang="en-US" sz="2400">
              <a:ea typeface="宋体" panose="02010600030101010101" pitchFamily="2" charset="-122"/>
            </a:endParaRPr>
          </a:p>
        </p:txBody>
      </p:sp>
      <p:sp>
        <p:nvSpPr>
          <p:cNvPr id="10246" name="Rectangle 6"/>
          <p:cNvSpPr>
            <a:spLocks noChangeArrowheads="1"/>
          </p:cNvSpPr>
          <p:nvPr/>
        </p:nvSpPr>
        <p:spPr bwMode="ltGray">
          <a:xfrm>
            <a:off x="127000" y="1085850"/>
            <a:ext cx="560388" cy="317500"/>
          </a:xfrm>
          <a:prstGeom prst="rect">
            <a:avLst/>
          </a:prstGeom>
          <a:gradFill rotWithShape="0">
            <a:gsLst>
              <a:gs pos="0">
                <a:schemeClr val="bg1"/>
              </a:gs>
              <a:gs pos="100000">
                <a:schemeClr val="hlink"/>
              </a:gs>
            </a:gsLst>
            <a:lin ang="18900000" scaled="1"/>
          </a:gradFill>
          <a:ln>
            <a:noFill/>
          </a:ln>
          <a:effectLst/>
        </p:spPr>
        <p:txBody>
          <a:bodyPr wrap="none" anchor="ctr"/>
          <a:lstStyle/>
          <a:p>
            <a:pPr algn="ctr">
              <a:defRPr/>
            </a:pPr>
            <a:endParaRPr kumimoji="1" lang="zh-CN" altLang="en-US" sz="2400">
              <a:ea typeface="宋体" panose="02010600030101010101" pitchFamily="2" charset="-122"/>
            </a:endParaRPr>
          </a:p>
        </p:txBody>
      </p:sp>
      <p:sp>
        <p:nvSpPr>
          <p:cNvPr id="10247" name="Rectangle 7"/>
          <p:cNvSpPr>
            <a:spLocks noChangeArrowheads="1"/>
          </p:cNvSpPr>
          <p:nvPr/>
        </p:nvSpPr>
        <p:spPr bwMode="gray">
          <a:xfrm>
            <a:off x="762000" y="742950"/>
            <a:ext cx="31750" cy="788988"/>
          </a:xfrm>
          <a:prstGeom prst="rect">
            <a:avLst/>
          </a:prstGeom>
          <a:solidFill>
            <a:schemeClr val="bg2"/>
          </a:solidFill>
          <a:ln>
            <a:noFill/>
          </a:ln>
          <a:effectLst/>
        </p:spPr>
        <p:txBody>
          <a:bodyPr wrap="none" anchor="ctr"/>
          <a:lstStyle/>
          <a:p>
            <a:pPr algn="ctr">
              <a:defRPr/>
            </a:pPr>
            <a:endParaRPr kumimoji="1" lang="zh-CN" altLang="en-US" sz="2400">
              <a:ea typeface="宋体" panose="02010600030101010101" pitchFamily="2" charset="-122"/>
            </a:endParaRPr>
          </a:p>
        </p:txBody>
      </p:sp>
      <p:sp>
        <p:nvSpPr>
          <p:cNvPr id="10248" name="Rectangle 8"/>
          <p:cNvSpPr>
            <a:spLocks noChangeArrowheads="1"/>
          </p:cNvSpPr>
          <p:nvPr/>
        </p:nvSpPr>
        <p:spPr bwMode="gray">
          <a:xfrm>
            <a:off x="442913" y="1336675"/>
            <a:ext cx="8226425" cy="23813"/>
          </a:xfrm>
          <a:prstGeom prst="rect">
            <a:avLst/>
          </a:prstGeom>
          <a:gradFill rotWithShape="0">
            <a:gsLst>
              <a:gs pos="0">
                <a:schemeClr val="bg2"/>
              </a:gs>
              <a:gs pos="100000">
                <a:schemeClr val="bg1"/>
              </a:gs>
            </a:gsLst>
            <a:lin ang="0" scaled="1"/>
          </a:gradFill>
          <a:ln>
            <a:noFill/>
          </a:ln>
          <a:effectLst/>
        </p:spPr>
        <p:txBody>
          <a:bodyPr wrap="none" anchor="ctr"/>
          <a:lstStyle/>
          <a:p>
            <a:pPr algn="ctr">
              <a:defRPr/>
            </a:pPr>
            <a:endParaRPr kumimoji="1" lang="zh-CN" altLang="en-US" sz="2400">
              <a:ea typeface="宋体" panose="02010600030101010101" pitchFamily="2" charset="-122"/>
            </a:endParaRPr>
          </a:p>
        </p:txBody>
      </p:sp>
      <p:sp>
        <p:nvSpPr>
          <p:cNvPr id="1033" name="Rectangle 9"/>
          <p:cNvSpPr>
            <a:spLocks noGrp="1" noChangeArrowheads="1"/>
          </p:cNvSpPr>
          <p:nvPr>
            <p:ph type="title"/>
          </p:nvPr>
        </p:nvSpPr>
        <p:spPr bwMode="auto">
          <a:xfrm>
            <a:off x="1150938" y="160338"/>
            <a:ext cx="7793037" cy="1096962"/>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34" name="Rectangle 10"/>
          <p:cNvSpPr>
            <a:spLocks noGrp="1" noChangeArrowheads="1"/>
          </p:cNvSpPr>
          <p:nvPr>
            <p:ph type="body" idx="1"/>
          </p:nvPr>
        </p:nvSpPr>
        <p:spPr bwMode="auto">
          <a:xfrm>
            <a:off x="1182688" y="1512888"/>
            <a:ext cx="7772400" cy="30861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1035" name="Picture 14" descr="LOGO"/>
          <p:cNvPicPr>
            <a:picLocks noChangeAspect="1" noChangeArrowheads="1" noCrop="1"/>
          </p:cNvPicPr>
          <p:nvPr userDrawn="1"/>
        </p:nvPicPr>
        <p:blipFill>
          <a:blip r:embed="rId12"/>
          <a:srcRect/>
          <a:stretch>
            <a:fillRect/>
          </a:stretch>
        </p:blipFill>
        <p:spPr bwMode="auto">
          <a:xfrm>
            <a:off x="6342063" y="4619625"/>
            <a:ext cx="1003300" cy="565150"/>
          </a:xfrm>
          <a:prstGeom prst="rect">
            <a:avLst/>
          </a:prstGeom>
          <a:noFill/>
          <a:ln w="9525">
            <a:noFill/>
            <a:miter lim="800000"/>
            <a:headEnd/>
            <a:tailEnd/>
          </a:ln>
        </p:spPr>
      </p:pic>
      <p:pic>
        <p:nvPicPr>
          <p:cNvPr id="1036" name="Picture 16" descr="long2"/>
          <p:cNvPicPr>
            <a:picLocks noChangeAspect="1" noChangeArrowheads="1" noCrop="1"/>
          </p:cNvPicPr>
          <p:nvPr userDrawn="1"/>
        </p:nvPicPr>
        <p:blipFill>
          <a:blip r:embed="rId13"/>
          <a:srcRect/>
          <a:stretch>
            <a:fillRect/>
          </a:stretch>
        </p:blipFill>
        <p:spPr bwMode="auto">
          <a:xfrm>
            <a:off x="5891213" y="4624388"/>
            <a:ext cx="2857500" cy="4286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5128"/>
          <p:cNvSpPr>
            <a:spLocks noGrp="1"/>
          </p:cNvSpPr>
          <p:nvPr>
            <p:ph type="title"/>
          </p:nvPr>
        </p:nvSpPr>
        <p:spPr>
          <a:xfrm>
            <a:off x="755650" y="303213"/>
            <a:ext cx="8153400" cy="863600"/>
          </a:xfrm>
        </p:spPr>
        <p:txBody>
          <a:bodyPr/>
          <a:lstStyle/>
          <a:p>
            <a:pPr eaLnBrk="1" hangingPunct="1"/>
            <a:r>
              <a:rPr lang="zh-CN" altLang="en-US" smtClean="0"/>
              <a:t>第19章  域名服务器DNS</a:t>
            </a:r>
            <a:endParaRPr lang="zh-CN" altLang="en-US" smtClean="0"/>
          </a:p>
        </p:txBody>
      </p:sp>
      <p:sp>
        <p:nvSpPr>
          <p:cNvPr id="14338" name="文本占位符 5129"/>
          <p:cNvSpPr>
            <a:spLocks noGrp="1"/>
          </p:cNvSpPr>
          <p:nvPr>
            <p:ph type="body" idx="1"/>
          </p:nvPr>
        </p:nvSpPr>
        <p:spPr>
          <a:xfrm>
            <a:off x="827088" y="1384300"/>
            <a:ext cx="8128000" cy="3294063"/>
          </a:xfrm>
        </p:spPr>
        <p:txBody>
          <a:bodyPr/>
          <a:lstStyle/>
          <a:p>
            <a:pPr eaLnBrk="1" hangingPunct="1"/>
            <a:r>
              <a:rPr lang="zh-CN" altLang="en-US" sz="2400" smtClean="0"/>
              <a:t>19.1  DNS概述</a:t>
            </a:r>
            <a:endParaRPr lang="zh-CN" altLang="en-US" sz="2400" smtClean="0"/>
          </a:p>
          <a:p>
            <a:pPr eaLnBrk="1" hangingPunct="1"/>
            <a:r>
              <a:rPr lang="zh-CN" altLang="en-US" sz="2400" smtClean="0"/>
              <a:t>19.2  BIND</a:t>
            </a:r>
            <a:endParaRPr lang="zh-CN" altLang="en-US" sz="2400" smtClean="0"/>
          </a:p>
          <a:p>
            <a:pPr eaLnBrk="1" hangingPunct="1"/>
            <a:r>
              <a:rPr lang="zh-CN" altLang="en-US" sz="2400" smtClean="0"/>
              <a:t>19.3  DNS服务器配置示例</a:t>
            </a:r>
            <a:endParaRPr lang="zh-CN" altLang="en-US" sz="2400" smtClean="0"/>
          </a:p>
          <a:p>
            <a:pPr eaLnBrk="1" hangingPunct="1"/>
            <a:r>
              <a:rPr lang="zh-CN" altLang="en-US" sz="2400" smtClean="0"/>
              <a:t>19.4  测试DNS服务器</a:t>
            </a:r>
            <a:endParaRPr lang="zh-CN" altLang="en-US" sz="2400" smtClean="0"/>
          </a:p>
          <a:p>
            <a:pPr eaLnBrk="1" hangingPunct="1"/>
            <a:r>
              <a:rPr lang="zh-CN" altLang="en-US" sz="2400" smtClean="0"/>
              <a:t>19.5  DNS与防火墙及SELinux的关系</a:t>
            </a:r>
            <a:endParaRPr lang="zh-CN" altLang="en-US" sz="2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755650" y="303213"/>
            <a:ext cx="8153400" cy="863600"/>
          </a:xfrm>
        </p:spPr>
        <p:txBody>
          <a:bodyPr/>
          <a:lstStyle/>
          <a:p>
            <a:pPr eaLnBrk="1" hangingPunct="1"/>
            <a:r>
              <a:rPr lang="zh-CN" altLang="en-US" smtClean="0"/>
              <a:t>19.1.3  DNS查询</a:t>
            </a:r>
            <a:endParaRPr lang="zh-CN" altLang="en-US" smtClean="0"/>
          </a:p>
        </p:txBody>
      </p:sp>
      <p:sp>
        <p:nvSpPr>
          <p:cNvPr id="23554" name="内容占位符 2"/>
          <p:cNvSpPr>
            <a:spLocks noGrp="1"/>
          </p:cNvSpPr>
          <p:nvPr>
            <p:ph idx="1"/>
          </p:nvPr>
        </p:nvSpPr>
        <p:spPr>
          <a:xfrm>
            <a:off x="827088" y="1384300"/>
            <a:ext cx="8128000" cy="3294063"/>
          </a:xfrm>
        </p:spPr>
        <p:txBody>
          <a:bodyPr/>
          <a:lstStyle/>
          <a:p>
            <a:pPr eaLnBrk="1" hangingPunct="1"/>
            <a:r>
              <a:rPr lang="zh-CN" altLang="en-US" smtClean="0"/>
              <a:t>1．递归查询</a:t>
            </a:r>
            <a:endParaRPr lang="zh-CN" altLang="en-US" smtClean="0"/>
          </a:p>
          <a:p>
            <a:pPr eaLnBrk="1" hangingPunct="1"/>
            <a:r>
              <a:rPr lang="zh-CN" altLang="en-US" smtClean="0"/>
              <a:t>2．迭代查询</a:t>
            </a:r>
            <a:endParaRPr lang="zh-CN" altLang="en-US" smtClean="0"/>
          </a:p>
          <a:p>
            <a:pPr eaLnBrk="1" hangingPunct="1"/>
            <a:r>
              <a:rPr lang="zh-CN" altLang="en-US" smtClean="0"/>
              <a:t>3．反向查询</a:t>
            </a:r>
            <a:endParaRPr lang="zh-CN" alt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755650" y="303213"/>
            <a:ext cx="8153400" cy="863600"/>
          </a:xfrm>
        </p:spPr>
        <p:txBody>
          <a:bodyPr/>
          <a:lstStyle/>
          <a:p>
            <a:pPr eaLnBrk="1" hangingPunct="1"/>
            <a:r>
              <a:rPr lang="zh-CN" altLang="en-US" smtClean="0">
                <a:sym typeface="+mn-ea"/>
              </a:rPr>
              <a:t>1．递归查询</a:t>
            </a:r>
            <a:endParaRPr lang="zh-CN" altLang="en-US" smtClean="0"/>
          </a:p>
        </p:txBody>
      </p:sp>
      <p:sp>
        <p:nvSpPr>
          <p:cNvPr id="24578" name="内容占位符 2"/>
          <p:cNvSpPr>
            <a:spLocks noGrp="1"/>
          </p:cNvSpPr>
          <p:nvPr>
            <p:ph idx="1"/>
          </p:nvPr>
        </p:nvSpPr>
        <p:spPr>
          <a:xfrm>
            <a:off x="827088" y="1384300"/>
            <a:ext cx="8128000" cy="3294063"/>
          </a:xfrm>
        </p:spPr>
        <p:txBody>
          <a:bodyPr/>
          <a:lstStyle/>
          <a:p>
            <a:pPr eaLnBrk="1" hangingPunct="1"/>
            <a:r>
              <a:rPr lang="zh-CN" altLang="en-US" sz="2400" smtClean="0"/>
              <a:t>递归查询（Recursive Query）是最常见的查询方式，域名服务器将代替提出请求的客户机或下级DNS服务器进行域名查询，若域名服务器不能直接回答，则会在域内各子树的所有分支进行递归查询，最终将返回查询结果给客户机。</a:t>
            </a:r>
            <a:endParaRPr lang="zh-CN" altLang="en-US" sz="2400" smtClean="0"/>
          </a:p>
          <a:p>
            <a:pPr eaLnBrk="1" hangingPunct="1"/>
            <a:r>
              <a:rPr lang="zh-CN" altLang="en-US" sz="2400" smtClean="0"/>
              <a:t>在域名服务器查询期间，客户机将完全处于等待状态。</a:t>
            </a:r>
            <a:endParaRPr lang="zh-CN" altLang="en-US" sz="2400" smtClean="0"/>
          </a:p>
          <a:p>
            <a:pPr eaLnBrk="1" hangingPunct="1"/>
            <a:r>
              <a:rPr lang="zh-CN" altLang="en-US" sz="2400" smtClean="0"/>
              <a:t>在这种方式中，DNS服务器必须向客户端作出回答，要么是查询结果，要么是失败信息。一般由DNS客户端提出的查询请求都是递归型的查询方式。</a:t>
            </a:r>
            <a:endParaRPr lang="zh-CN" altLang="en-US" sz="24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755650" y="303213"/>
            <a:ext cx="8153400" cy="863600"/>
          </a:xfrm>
        </p:spPr>
        <p:txBody>
          <a:bodyPr/>
          <a:lstStyle/>
          <a:p>
            <a:pPr eaLnBrk="1" hangingPunct="1"/>
            <a:r>
              <a:rPr lang="zh-CN" altLang="en-US" smtClean="0"/>
              <a:t>2．迭代查询</a:t>
            </a:r>
            <a:endParaRPr lang="zh-CN" altLang="en-US" smtClean="0"/>
          </a:p>
        </p:txBody>
      </p:sp>
      <p:sp>
        <p:nvSpPr>
          <p:cNvPr id="25602" name="内容占位符 2"/>
          <p:cNvSpPr>
            <a:spLocks noGrp="1"/>
          </p:cNvSpPr>
          <p:nvPr>
            <p:ph idx="1"/>
          </p:nvPr>
        </p:nvSpPr>
        <p:spPr>
          <a:xfrm>
            <a:off x="827088" y="1384300"/>
            <a:ext cx="8128000" cy="3294063"/>
          </a:xfrm>
        </p:spPr>
        <p:txBody>
          <a:bodyPr/>
          <a:lstStyle/>
          <a:p>
            <a:pPr eaLnBrk="1" hangingPunct="1"/>
            <a:r>
              <a:rPr lang="zh-CN" altLang="en-US" sz="2400" smtClean="0"/>
              <a:t>当第一台DNS服务器收到用户的查询请求时，如果它没有找到对应的信息，它会向用户返回一个最佳主机地址，也就是第二台DNS服务器。然后，用户向第二台服务器发出查询请求，如果第二台DNS服务器还没有找到对应的信息，则它会向用户返回第三台服务器的地址。这个过程会一直重复，直到用户找到所需的数据，如果最后一台服务器中还没有找到所需的数据，则通知用户查询失败。该查询方式多用于DNS服务器与DNS服务器之间的查询。</a:t>
            </a:r>
            <a:endParaRPr lang="zh-CN" altLang="en-US" sz="24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755650" y="303213"/>
            <a:ext cx="8153400" cy="863600"/>
          </a:xfrm>
        </p:spPr>
        <p:txBody>
          <a:bodyPr/>
          <a:lstStyle/>
          <a:p>
            <a:pPr eaLnBrk="1" hangingPunct="1"/>
            <a:r>
              <a:rPr lang="zh-CN" altLang="en-US" smtClean="0"/>
              <a:t>3．反向查询</a:t>
            </a:r>
            <a:endParaRPr lang="zh-CN" altLang="en-US" smtClean="0"/>
          </a:p>
        </p:txBody>
      </p:sp>
      <p:sp>
        <p:nvSpPr>
          <p:cNvPr id="26626" name="内容占位符 2"/>
          <p:cNvSpPr>
            <a:spLocks noGrp="1"/>
          </p:cNvSpPr>
          <p:nvPr>
            <p:ph idx="1"/>
          </p:nvPr>
        </p:nvSpPr>
        <p:spPr>
          <a:xfrm>
            <a:off x="827088" y="1384300"/>
            <a:ext cx="8128000" cy="3294063"/>
          </a:xfrm>
        </p:spPr>
        <p:txBody>
          <a:bodyPr/>
          <a:lstStyle/>
          <a:p>
            <a:pPr eaLnBrk="1" hangingPunct="1"/>
            <a:r>
              <a:rPr lang="zh-CN" altLang="en-US" sz="2400" smtClean="0"/>
              <a:t>反向查询（Reverse Query）是根据IP地址解析对应主机名的查询。</a:t>
            </a:r>
            <a:endParaRPr lang="zh-CN" altLang="en-US" sz="2400" smtClean="0"/>
          </a:p>
          <a:p>
            <a:pPr eaLnBrk="1" hangingPunct="1"/>
            <a:r>
              <a:rPr lang="zh-CN" altLang="en-US" sz="2400" smtClean="0"/>
              <a:t>由于DNS名字空间中域名与IP地址之间无法建立直接对应关系，所以必须在DNS服务器内创建一个反向查询的区域，该区域名称的最后部分为in-addr.arpa。</a:t>
            </a:r>
            <a:endParaRPr lang="zh-CN" altLang="en-US" sz="2400" smtClean="0"/>
          </a:p>
          <a:p>
            <a:pPr eaLnBrk="1" hangingPunct="1"/>
            <a:r>
              <a:rPr lang="zh-CN" altLang="en-US" sz="2400" smtClean="0"/>
              <a:t>由于反向查询占用大量的系统资源，会给网络带来不安全，因此一般不提供反向查询。</a:t>
            </a:r>
            <a:endParaRPr lang="zh-CN" altLang="en-US" sz="24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755650" y="303213"/>
            <a:ext cx="8153400" cy="863600"/>
          </a:xfrm>
        </p:spPr>
        <p:txBody>
          <a:bodyPr/>
          <a:lstStyle/>
          <a:p>
            <a:pPr eaLnBrk="1" hangingPunct="1"/>
            <a:r>
              <a:rPr lang="zh-CN" altLang="en-US" smtClean="0"/>
              <a:t>19.1.4  DNS服务器的类型</a:t>
            </a:r>
            <a:endParaRPr lang="zh-CN" altLang="en-US" smtClean="0"/>
          </a:p>
        </p:txBody>
      </p:sp>
      <p:sp>
        <p:nvSpPr>
          <p:cNvPr id="27650" name="内容占位符 2"/>
          <p:cNvSpPr>
            <a:spLocks noGrp="1"/>
          </p:cNvSpPr>
          <p:nvPr>
            <p:ph idx="1"/>
          </p:nvPr>
        </p:nvSpPr>
        <p:spPr>
          <a:xfrm>
            <a:off x="827088" y="1384300"/>
            <a:ext cx="8128000" cy="3294063"/>
          </a:xfrm>
        </p:spPr>
        <p:txBody>
          <a:bodyPr/>
          <a:lstStyle/>
          <a:p>
            <a:pPr eaLnBrk="1" hangingPunct="1"/>
            <a:r>
              <a:rPr lang="zh-CN" altLang="en-US" smtClean="0"/>
              <a:t>1．Primary DNS </a:t>
            </a:r>
            <a:r>
              <a:rPr lang="zh-CN" altLang="en-US" smtClean="0">
                <a:sym typeface="+mn-ea"/>
              </a:rPr>
              <a:t>（主</a:t>
            </a:r>
            <a:r>
              <a:rPr lang="en-US" altLang="zh-CN" smtClean="0">
                <a:sym typeface="+mn-ea"/>
              </a:rPr>
              <a:t>DNS</a:t>
            </a:r>
            <a:r>
              <a:rPr lang="zh-CN" altLang="en-US" smtClean="0">
                <a:sym typeface="+mn-ea"/>
              </a:rPr>
              <a:t>服务器）</a:t>
            </a:r>
            <a:endParaRPr lang="zh-CN" altLang="en-US" smtClean="0"/>
          </a:p>
          <a:p>
            <a:pPr eaLnBrk="1" hangingPunct="1"/>
            <a:r>
              <a:rPr lang="zh-CN" altLang="en-US" smtClean="0"/>
              <a:t>2．Slave DNS</a:t>
            </a:r>
            <a:r>
              <a:rPr lang="zh-CN" altLang="en-US" smtClean="0">
                <a:sym typeface="+mn-ea"/>
              </a:rPr>
              <a:t>（从</a:t>
            </a:r>
            <a:r>
              <a:rPr lang="en-US" altLang="zh-CN" smtClean="0">
                <a:sym typeface="+mn-ea"/>
              </a:rPr>
              <a:t>DNS</a:t>
            </a:r>
            <a:r>
              <a:rPr lang="zh-CN" altLang="en-US" smtClean="0">
                <a:sym typeface="+mn-ea"/>
              </a:rPr>
              <a:t>服务器）</a:t>
            </a:r>
            <a:endParaRPr lang="zh-CN" altLang="en-US" smtClean="0"/>
          </a:p>
          <a:p>
            <a:pPr eaLnBrk="1" hangingPunct="1"/>
            <a:r>
              <a:rPr lang="zh-CN" altLang="en-US" smtClean="0"/>
              <a:t>3．Cache-Only DNS（唯缓存服务器）</a:t>
            </a:r>
            <a:endParaRPr lang="zh-CN"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755650" y="303213"/>
            <a:ext cx="8153400" cy="863600"/>
          </a:xfrm>
        </p:spPr>
        <p:txBody>
          <a:bodyPr/>
          <a:lstStyle/>
          <a:p>
            <a:pPr eaLnBrk="1" hangingPunct="1"/>
            <a:r>
              <a:rPr lang="zh-CN" altLang="en-US" smtClean="0"/>
              <a:t>1．Primary DNS </a:t>
            </a:r>
            <a:endParaRPr lang="zh-CN" altLang="en-US" smtClean="0"/>
          </a:p>
        </p:txBody>
      </p:sp>
      <p:sp>
        <p:nvSpPr>
          <p:cNvPr id="28674" name="内容占位符 2"/>
          <p:cNvSpPr>
            <a:spLocks noGrp="1"/>
          </p:cNvSpPr>
          <p:nvPr>
            <p:ph idx="1"/>
          </p:nvPr>
        </p:nvSpPr>
        <p:spPr>
          <a:xfrm>
            <a:off x="658813" y="1384300"/>
            <a:ext cx="8296275" cy="3294063"/>
          </a:xfrm>
        </p:spPr>
        <p:txBody>
          <a:bodyPr/>
          <a:lstStyle/>
          <a:p>
            <a:pPr eaLnBrk="1" hangingPunct="1"/>
            <a:r>
              <a:rPr lang="zh-CN" altLang="en-US" sz="2400" smtClean="0"/>
              <a:t>Primary DNS是一个功能完备的DNS服务器，管理一个或数个域（Domain）的主机信息。这些信息都是域管理员按照某种规定格式构造的本地文件，并储存于服务器的指定目录中，然后会在服务器启动时将这些资料载入系统。</a:t>
            </a:r>
            <a:endParaRPr lang="zh-CN" altLang="en-US" sz="2400" smtClean="0"/>
          </a:p>
          <a:p>
            <a:pPr eaLnBrk="1" hangingPunct="1"/>
            <a:r>
              <a:rPr lang="zh-CN" altLang="en-US" sz="2400" smtClean="0"/>
              <a:t>配置主服务器需要一整套的配置文件，包括主配置文件、正向域区域文件、反向域区域文件、缓存初始化文件和本地回送文件。</a:t>
            </a:r>
            <a:endParaRPr lang="zh-CN" altLang="en-US" sz="2400" smtClean="0"/>
          </a:p>
          <a:p>
            <a:pPr eaLnBrk="1" hangingPunct="1"/>
            <a:r>
              <a:rPr lang="zh-CN" altLang="en-US" sz="2400" smtClean="0"/>
              <a:t>一个域中只能有一个主域名服务器。</a:t>
            </a:r>
            <a:endParaRPr lang="zh-CN" alt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755650" y="303213"/>
            <a:ext cx="8153400" cy="863600"/>
          </a:xfrm>
        </p:spPr>
        <p:txBody>
          <a:bodyPr/>
          <a:lstStyle/>
          <a:p>
            <a:pPr eaLnBrk="1" hangingPunct="1"/>
            <a:r>
              <a:rPr lang="zh-CN" altLang="en-US" smtClean="0"/>
              <a:t>2．Slave DNS</a:t>
            </a:r>
            <a:endParaRPr lang="zh-CN" altLang="en-US" smtClean="0"/>
          </a:p>
        </p:txBody>
      </p:sp>
      <p:sp>
        <p:nvSpPr>
          <p:cNvPr id="29698" name="内容占位符 2"/>
          <p:cNvSpPr>
            <a:spLocks noGrp="1"/>
          </p:cNvSpPr>
          <p:nvPr>
            <p:ph idx="1"/>
          </p:nvPr>
        </p:nvSpPr>
        <p:spPr>
          <a:xfrm>
            <a:off x="827088" y="1384300"/>
            <a:ext cx="8128000" cy="3294063"/>
          </a:xfrm>
        </p:spPr>
        <p:txBody>
          <a:bodyPr/>
          <a:lstStyle/>
          <a:p>
            <a:pPr eaLnBrk="1" hangingPunct="1"/>
            <a:r>
              <a:rPr lang="zh-CN" altLang="en-US" sz="2000" smtClean="0"/>
              <a:t>Slave DNS也是一个功能完备的DNS服务器，所不同的是，它的主机信息并非完全储存于自己的系统中，而是由某个主域名服务器来提供。</a:t>
            </a:r>
            <a:endParaRPr lang="zh-CN" altLang="en-US" sz="2000" smtClean="0"/>
          </a:p>
          <a:p>
            <a:pPr eaLnBrk="1" hangingPunct="1"/>
            <a:r>
              <a:rPr lang="zh-CN" altLang="en-US" sz="2000" smtClean="0"/>
              <a:t>辅助域名服务器是主域名服务器的备份，配置辅助域名服务器不需要生成本地区域文件，只需配置主配置文件、缓存文件和本地回送文件，区域文件会自动从主域名服务器复制过来。</a:t>
            </a:r>
            <a:endParaRPr lang="zh-CN" altLang="en-US" sz="2000" smtClean="0"/>
          </a:p>
          <a:p>
            <a:pPr eaLnBrk="1" hangingPunct="1"/>
            <a:r>
              <a:rPr lang="zh-CN" altLang="en-US" sz="2000" smtClean="0"/>
              <a:t>启动区域传输机制的情况有3种，一是辅助域名服务器刚启动，二是SOA记录中的刷新间隔到达，三是master DNS设置了主动通知辅助域名服务器数据有变化。</a:t>
            </a:r>
            <a:endParaRPr lang="zh-CN" altLang="en-US" sz="20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755650" y="303213"/>
            <a:ext cx="8153400" cy="863600"/>
          </a:xfrm>
        </p:spPr>
        <p:txBody>
          <a:bodyPr/>
          <a:lstStyle/>
          <a:p>
            <a:pPr eaLnBrk="1" hangingPunct="1"/>
            <a:r>
              <a:rPr lang="zh-CN" altLang="en-US" smtClean="0"/>
              <a:t>3．Cache-Only DNS</a:t>
            </a:r>
            <a:endParaRPr lang="zh-CN" altLang="en-US" smtClean="0"/>
          </a:p>
        </p:txBody>
      </p:sp>
      <p:sp>
        <p:nvSpPr>
          <p:cNvPr id="30722" name="内容占位符 2"/>
          <p:cNvSpPr>
            <a:spLocks noGrp="1"/>
          </p:cNvSpPr>
          <p:nvPr>
            <p:ph idx="1"/>
          </p:nvPr>
        </p:nvSpPr>
        <p:spPr>
          <a:xfrm>
            <a:off x="827088" y="1384300"/>
            <a:ext cx="8128000" cy="3294063"/>
          </a:xfrm>
        </p:spPr>
        <p:txBody>
          <a:bodyPr/>
          <a:lstStyle/>
          <a:p>
            <a:pPr eaLnBrk="1" hangingPunct="1"/>
            <a:r>
              <a:rPr lang="zh-CN" altLang="en-US" sz="2000" smtClean="0"/>
              <a:t>Cache-Only DNS是这样一种服务器，在该DNS服务器里，除了自己的信息外没有其他的信息了，它将所有的查询要求全都转送至其他DNS服务器上。在网络上设置缓存服务器可以减少主域名服务器和辅助域名服务器的负担，减少网络传输。</a:t>
            </a:r>
            <a:endParaRPr lang="zh-CN" altLang="en-US" sz="2000" smtClean="0"/>
          </a:p>
          <a:p>
            <a:pPr eaLnBrk="1" hangingPunct="1"/>
            <a:r>
              <a:rPr lang="zh-CN" altLang="en-US" sz="2000" smtClean="0"/>
              <a:t>唯缓存服务器本身不管理任何域，仅运行域名服务器软件，但没有域名数据库。对于唯缓存服务器只需要配置一个缓存文件，但通常还要配置一个回送文件。</a:t>
            </a:r>
            <a:endParaRPr lang="zh-CN" altLang="en-US" sz="2000" smtClean="0"/>
          </a:p>
          <a:p>
            <a:pPr eaLnBrk="1" hangingPunct="1"/>
            <a:r>
              <a:rPr lang="zh-CN" altLang="en-US" sz="2000" smtClean="0"/>
              <a:t>在实际应用中，可以根据实际需要来选择合适类型的服务器并进行合理配置。建议在大型的网络中，无论运行哪种类型的域名服务器，都要配置一个唯缓存服务器。</a:t>
            </a:r>
            <a:endParaRPr lang="zh-CN" altLang="en-US" sz="20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755650" y="303213"/>
            <a:ext cx="8153400" cy="863600"/>
          </a:xfrm>
        </p:spPr>
        <p:txBody>
          <a:bodyPr/>
          <a:lstStyle/>
          <a:p>
            <a:pPr eaLnBrk="1" hangingPunct="1"/>
            <a:r>
              <a:rPr lang="zh-CN" altLang="en-US" sz="3200" smtClean="0"/>
              <a:t>19.1.5  客户端与域名解析相关的配置文件</a:t>
            </a:r>
            <a:endParaRPr lang="zh-CN" altLang="en-US" sz="3200" smtClean="0"/>
          </a:p>
        </p:txBody>
      </p:sp>
      <p:sp>
        <p:nvSpPr>
          <p:cNvPr id="31746" name="内容占位符 2"/>
          <p:cNvSpPr>
            <a:spLocks noGrp="1"/>
          </p:cNvSpPr>
          <p:nvPr>
            <p:ph idx="1"/>
          </p:nvPr>
        </p:nvSpPr>
        <p:spPr>
          <a:xfrm>
            <a:off x="827088" y="1384300"/>
            <a:ext cx="8128000" cy="3294063"/>
          </a:xfrm>
        </p:spPr>
        <p:txBody>
          <a:bodyPr/>
          <a:lstStyle/>
          <a:p>
            <a:pPr eaLnBrk="1" hangingPunct="1"/>
            <a:r>
              <a:rPr lang="zh-CN" altLang="en-US" smtClean="0"/>
              <a:t>与域名解析相关的文件有/etc/hosts、/etc/host.conf和/etc/resolv.conf，详细信息参见网络管理与网络应用部分。</a:t>
            </a:r>
            <a:endParaRPr lang="zh-CN"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755650" y="303213"/>
            <a:ext cx="8153400" cy="863600"/>
          </a:xfrm>
        </p:spPr>
        <p:txBody>
          <a:bodyPr/>
          <a:lstStyle/>
          <a:p>
            <a:pPr eaLnBrk="1" hangingPunct="1"/>
            <a:r>
              <a:rPr lang="zh-CN" altLang="en-US" smtClean="0"/>
              <a:t>19.2  BIND</a:t>
            </a:r>
            <a:endParaRPr lang="zh-CN" altLang="en-US" smtClean="0"/>
          </a:p>
        </p:txBody>
      </p:sp>
      <p:sp>
        <p:nvSpPr>
          <p:cNvPr id="32770" name="内容占位符 2"/>
          <p:cNvSpPr>
            <a:spLocks noGrp="1"/>
          </p:cNvSpPr>
          <p:nvPr>
            <p:ph idx="1"/>
          </p:nvPr>
        </p:nvSpPr>
        <p:spPr>
          <a:xfrm>
            <a:off x="827088" y="1384300"/>
            <a:ext cx="8128000" cy="3294063"/>
          </a:xfrm>
        </p:spPr>
        <p:txBody>
          <a:bodyPr/>
          <a:lstStyle/>
          <a:p>
            <a:pPr eaLnBrk="1" hangingPunct="1"/>
            <a:r>
              <a:rPr lang="zh-CN" altLang="en-US" sz="2400" smtClean="0"/>
              <a:t>BIND（Berkeley Internet Name Domain）是一款实现DNS服务器的开放源码软件，目前已经成为世界上使用最为广泛的DNS服务器系统，半数以上的DNS服务器有都是用它架设的。</a:t>
            </a:r>
            <a:endParaRPr lang="zh-CN" altLang="en-US" sz="2400" smtClean="0"/>
          </a:p>
          <a:p>
            <a:pPr eaLnBrk="1" hangingPunct="1"/>
            <a:r>
              <a:rPr lang="zh-CN" altLang="en-US" sz="2400" smtClean="0"/>
              <a:t>BIND由美国加利福尼亚大学伯克利分校开发，现由互联网系统协会（Internet Systems Consortium）负责开发与维护，大部分Linux发行版都带有BIND软件包。</a:t>
            </a:r>
            <a:endParaRPr lang="zh-CN" altLang="en-US" sz="2400" smtClean="0"/>
          </a:p>
          <a:p>
            <a:pPr eaLnBrk="1" hangingPunct="1"/>
            <a:r>
              <a:rPr lang="zh-CN" altLang="en-US" sz="2400" smtClean="0"/>
              <a:t>BIND包含以下组件：域名服务器，域名系统解析库和一些工具。最新版本的BIND可以在http://www.isc.org下载。</a:t>
            </a:r>
            <a:endParaRPr lang="zh-CN" altLang="en-US" sz="24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755650" y="303213"/>
            <a:ext cx="8153400" cy="863600"/>
          </a:xfrm>
        </p:spPr>
        <p:txBody>
          <a:bodyPr/>
          <a:lstStyle/>
          <a:p>
            <a:pPr eaLnBrk="1" hangingPunct="1"/>
            <a:r>
              <a:rPr lang="zh-CN" altLang="en-US" smtClean="0">
                <a:sym typeface="+mn-ea"/>
              </a:rPr>
              <a:t>19.1  DNS概述</a:t>
            </a:r>
            <a:endParaRPr lang="zh-CN" altLang="en-US" smtClean="0">
              <a:sym typeface="+mn-ea"/>
            </a:endParaRPr>
          </a:p>
        </p:txBody>
      </p:sp>
      <p:sp>
        <p:nvSpPr>
          <p:cNvPr id="15362" name="内容占位符 2"/>
          <p:cNvSpPr>
            <a:spLocks noGrp="1"/>
          </p:cNvSpPr>
          <p:nvPr>
            <p:ph idx="1"/>
          </p:nvPr>
        </p:nvSpPr>
        <p:spPr>
          <a:xfrm>
            <a:off x="827088" y="1384300"/>
            <a:ext cx="8128000" cy="3294063"/>
          </a:xfrm>
        </p:spPr>
        <p:txBody>
          <a:bodyPr/>
          <a:lstStyle/>
          <a:p>
            <a:pPr eaLnBrk="1" hangingPunct="1"/>
            <a:r>
              <a:rPr lang="zh-CN" altLang="en-US" sz="2400" smtClean="0"/>
              <a:t>域名（Domain Name）是由一串用点分隔的名字组成的Internet上某一台计算机或计算机组的名称。它解决了IP地址不便记忆的问题，让用户可以完全不必知道IP地址存在的情况下使用网络。因此，必须有一种机制或办法，通过它能够将域名翻译成计算机通信所需用的IP地址，这就是本章所要介绍的DNS服务器。</a:t>
            </a:r>
            <a:endParaRPr lang="zh-CN" altLang="en-US" sz="2400" smtClean="0"/>
          </a:p>
          <a:p>
            <a:pPr eaLnBrk="1" hangingPunct="1"/>
            <a:r>
              <a:rPr lang="zh-CN" altLang="en-US" sz="2400" smtClean="0"/>
              <a:t>DNS是TCP/IP网络最基本和最重要的服务之一，它担负着Internet、Intranet、Extranet等网络的域名的解析任务，DNS服务器的好坏将直接影响到整个网络的运行。</a:t>
            </a:r>
            <a:endParaRPr lang="zh-CN" alt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755650" y="303213"/>
            <a:ext cx="8153400" cy="863600"/>
          </a:xfrm>
        </p:spPr>
        <p:txBody>
          <a:bodyPr/>
          <a:lstStyle/>
          <a:p>
            <a:pPr eaLnBrk="1" hangingPunct="1"/>
            <a:r>
              <a:rPr lang="zh-CN" altLang="en-US" smtClean="0"/>
              <a:t>19.2.1  安装BIND</a:t>
            </a:r>
            <a:endParaRPr lang="zh-CN" altLang="en-US" smtClean="0"/>
          </a:p>
        </p:txBody>
      </p:sp>
      <p:sp>
        <p:nvSpPr>
          <p:cNvPr id="33794" name="内容占位符 2"/>
          <p:cNvSpPr>
            <a:spLocks noGrp="1"/>
          </p:cNvSpPr>
          <p:nvPr>
            <p:ph idx="1"/>
          </p:nvPr>
        </p:nvSpPr>
        <p:spPr>
          <a:xfrm>
            <a:off x="827088" y="1384300"/>
            <a:ext cx="8128000" cy="3294063"/>
          </a:xfrm>
        </p:spPr>
        <p:txBody>
          <a:bodyPr/>
          <a:lstStyle/>
          <a:p>
            <a:pPr eaLnBrk="1" hangingPunct="1"/>
            <a:r>
              <a:rPr lang="zh-CN" altLang="en-US" sz="2000" smtClean="0"/>
              <a:t>1．红帽系统</a:t>
            </a:r>
            <a:endParaRPr lang="zh-CN" altLang="en-US" sz="2000" smtClean="0"/>
          </a:p>
          <a:p>
            <a:pPr eaLnBrk="1" hangingPunct="1"/>
            <a:r>
              <a:rPr lang="zh-CN" altLang="en-US" sz="2000" smtClean="0"/>
              <a:t>红帽系列系统的DNS服务器软件包为bind，还有用于以chroot方式运行的包bind-chroot。安装方法如下：</a:t>
            </a:r>
            <a:endParaRPr lang="zh-CN" altLang="en-US" sz="2000" smtClean="0"/>
          </a:p>
          <a:p>
            <a:pPr eaLnBrk="1" hangingPunct="1"/>
            <a:r>
              <a:rPr lang="zh-CN" altLang="en-US" sz="2000" smtClean="0"/>
              <a:t># dnf install bind  		#安装bind及相关组件</a:t>
            </a:r>
            <a:endParaRPr lang="zh-CN" altLang="en-US" sz="2000" smtClean="0"/>
          </a:p>
          <a:p>
            <a:pPr eaLnBrk="1" hangingPunct="1"/>
            <a:r>
              <a:rPr lang="zh-CN" altLang="en-US" sz="2000" smtClean="0"/>
              <a:t># dnf install bind-chroot 	#bind-chroot可不安装</a:t>
            </a:r>
            <a:endParaRPr lang="zh-CN" altLang="en-US" sz="2000" smtClean="0"/>
          </a:p>
          <a:p>
            <a:pPr eaLnBrk="1" hangingPunct="1"/>
            <a:r>
              <a:rPr lang="zh-CN" altLang="en-US" sz="2000" smtClean="0"/>
              <a:t>2．Ubuntu系统</a:t>
            </a:r>
            <a:endParaRPr lang="zh-CN" altLang="en-US" sz="2000" smtClean="0"/>
          </a:p>
          <a:p>
            <a:pPr eaLnBrk="1" hangingPunct="1"/>
            <a:r>
              <a:rPr lang="zh-CN" altLang="en-US" sz="2000" smtClean="0"/>
              <a:t>Ubuntu的DNS服务器软件包为bind9，还有文档包bind9-doc，安装方法如下：</a:t>
            </a:r>
            <a:endParaRPr lang="zh-CN" altLang="en-US" sz="2000" smtClean="0"/>
          </a:p>
          <a:p>
            <a:pPr eaLnBrk="1" hangingPunct="1"/>
            <a:r>
              <a:rPr lang="zh-CN" altLang="en-US" sz="2000" smtClean="0"/>
              <a:t># apt install bind9 bind9-doc  	#安装bind9及相关组件</a:t>
            </a:r>
            <a:endParaRPr lang="zh-CN" altLang="en-US" sz="20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755650" y="303213"/>
            <a:ext cx="8153400" cy="863600"/>
          </a:xfrm>
        </p:spPr>
        <p:txBody>
          <a:bodyPr/>
          <a:lstStyle/>
          <a:p>
            <a:pPr eaLnBrk="1" hangingPunct="1"/>
            <a:r>
              <a:rPr lang="zh-CN" altLang="en-US" smtClean="0"/>
              <a:t>19.2.2  bind的启动管理</a:t>
            </a:r>
            <a:endParaRPr lang="zh-CN" altLang="en-US" smtClean="0"/>
          </a:p>
        </p:txBody>
      </p:sp>
      <p:sp>
        <p:nvSpPr>
          <p:cNvPr id="3" name="内容占位符 2"/>
          <p:cNvSpPr>
            <a:spLocks noGrp="1"/>
          </p:cNvSpPr>
          <p:nvPr>
            <p:ph idx="1"/>
          </p:nvPr>
        </p:nvSpPr>
        <p:spPr>
          <a:xfrm>
            <a:off x="827088" y="1384300"/>
            <a:ext cx="8128000" cy="3294063"/>
          </a:xfrm>
        </p:spPr>
        <p:txBody>
          <a:bodyPr/>
          <a:lstStyle/>
          <a:p>
            <a:pPr eaLnBrk="1" hangingPunct="1">
              <a:defRPr/>
            </a:pPr>
            <a:r>
              <a:rPr lang="zh-CN" altLang="en-US" sz="2000"/>
              <a:t>1．红帽系统（非chroot方式）</a:t>
            </a:r>
            <a:endParaRPr lang="zh-CN" altLang="en-US" sz="2000"/>
          </a:p>
          <a:p>
            <a:pPr lvl="1" eaLnBrk="1" hangingPunct="1">
              <a:defRPr/>
            </a:pPr>
            <a:r>
              <a:rPr lang="zh-CN" altLang="en-US" sz="1750"/>
              <a:t># systemctl enable/disable/status  named  	#启用、禁用或检查状态</a:t>
            </a:r>
            <a:endParaRPr lang="zh-CN" altLang="en-US" sz="1750"/>
          </a:p>
          <a:p>
            <a:pPr lvl="1" eaLnBrk="1" hangingPunct="1">
              <a:defRPr/>
            </a:pPr>
            <a:r>
              <a:rPr lang="zh-CN" altLang="en-US" sz="1750"/>
              <a:t># systemctl start/stop/restart/reload  named 		#立即启动、停止、重启或重载配置</a:t>
            </a:r>
            <a:endParaRPr lang="zh-CN" altLang="en-US" sz="1750"/>
          </a:p>
          <a:p>
            <a:pPr eaLnBrk="1" hangingPunct="1">
              <a:defRPr/>
            </a:pPr>
            <a:r>
              <a:rPr lang="zh-CN" altLang="en-US" sz="2000"/>
              <a:t>2．Ubuntu</a:t>
            </a:r>
            <a:endParaRPr lang="zh-CN" altLang="en-US" sz="2000"/>
          </a:p>
          <a:p>
            <a:pPr lvl="1" eaLnBrk="1" hangingPunct="1">
              <a:defRPr/>
            </a:pPr>
            <a:r>
              <a:rPr lang="zh-CN" altLang="en-US" sz="1750"/>
              <a:t># systemctl enable/disable/status  bind9 	#启用、禁用或检查状态</a:t>
            </a:r>
            <a:endParaRPr lang="zh-CN" altLang="en-US" sz="1750"/>
          </a:p>
          <a:p>
            <a:pPr lvl="1" eaLnBrk="1" hangingPunct="1">
              <a:defRPr/>
            </a:pPr>
            <a:r>
              <a:rPr lang="zh-CN" altLang="en-US" sz="1750"/>
              <a:t># systemctl start/stop/restart/reload  bind9 	#立即启动、停止、重启或重载配置</a:t>
            </a:r>
            <a:endParaRPr lang="zh-CN" altLang="en-US" sz="175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755650" y="303213"/>
            <a:ext cx="8153400" cy="863600"/>
          </a:xfrm>
        </p:spPr>
        <p:txBody>
          <a:bodyPr/>
          <a:lstStyle/>
          <a:p>
            <a:pPr eaLnBrk="1" hangingPunct="1"/>
            <a:r>
              <a:rPr lang="zh-CN" altLang="en-US" sz="3200" smtClean="0"/>
              <a:t>19.2.3  DNS服务器的运行方式及工作目录</a:t>
            </a:r>
            <a:endParaRPr lang="zh-CN" altLang="en-US" sz="3200" smtClean="0"/>
          </a:p>
        </p:txBody>
      </p:sp>
      <p:sp>
        <p:nvSpPr>
          <p:cNvPr id="35842" name="内容占位符 2"/>
          <p:cNvSpPr>
            <a:spLocks noGrp="1"/>
          </p:cNvSpPr>
          <p:nvPr>
            <p:ph idx="1"/>
          </p:nvPr>
        </p:nvSpPr>
        <p:spPr>
          <a:xfrm>
            <a:off x="827088" y="1384300"/>
            <a:ext cx="8128000" cy="3294063"/>
          </a:xfrm>
        </p:spPr>
        <p:txBody>
          <a:bodyPr/>
          <a:lstStyle/>
          <a:p>
            <a:pPr eaLnBrk="1" hangingPunct="1"/>
            <a:r>
              <a:rPr lang="zh-CN" altLang="en-US" smtClean="0"/>
              <a:t>DNS服务器的主配置文件是named.conf，但它所在的目录在红帽和Ubuntu是不同的，其它配置文件也有区别。</a:t>
            </a:r>
            <a:endParaRPr lang="zh-CN" alt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755650" y="303213"/>
            <a:ext cx="8153400" cy="863600"/>
          </a:xfrm>
        </p:spPr>
        <p:txBody>
          <a:bodyPr/>
          <a:lstStyle/>
          <a:p>
            <a:pPr eaLnBrk="1" hangingPunct="1"/>
            <a:r>
              <a:rPr lang="zh-CN" altLang="en-US" smtClean="0"/>
              <a:t>1．红帽的bind</a:t>
            </a:r>
            <a:endParaRPr lang="zh-CN" altLang="en-US" smtClean="0"/>
          </a:p>
        </p:txBody>
      </p:sp>
      <p:sp>
        <p:nvSpPr>
          <p:cNvPr id="36866" name="内容占位符 2"/>
          <p:cNvSpPr>
            <a:spLocks noGrp="1"/>
          </p:cNvSpPr>
          <p:nvPr>
            <p:ph idx="1"/>
          </p:nvPr>
        </p:nvSpPr>
        <p:spPr>
          <a:xfrm>
            <a:off x="827088" y="1384300"/>
            <a:ext cx="8128000" cy="3294063"/>
          </a:xfrm>
        </p:spPr>
        <p:txBody>
          <a:bodyPr/>
          <a:lstStyle/>
          <a:p>
            <a:pPr eaLnBrk="1" hangingPunct="1"/>
            <a:r>
              <a:rPr lang="zh-CN" altLang="en-US" sz="2000" smtClean="0"/>
              <a:t>在红帽中bind既可以chroot方式运行，也可以非chroot方式运行。</a:t>
            </a:r>
            <a:endParaRPr lang="zh-CN" altLang="en-US" sz="2000" smtClean="0"/>
          </a:p>
          <a:p>
            <a:pPr eaLnBrk="1" hangingPunct="1"/>
            <a:r>
              <a:rPr lang="zh-CN" altLang="en-US" sz="2000" smtClean="0"/>
              <a:t>当以非chroot方式运行时，配置文件有/etc/named.conf、/etc/named.rfc1912.zones、/etc/named.root.key，还有一个名誉上的配置目录/etc/named。实际的工作目录为/var/named，在其中有named.ca、named.empty、named.localhost、named.loopback文件和slaves、data等目录，这些文件和目录的作用可以从主配置文件/etc/named.conf和其包含的文件named.rfc1912.zones中看到。</a:t>
            </a:r>
            <a:endParaRPr lang="zh-CN" altLang="en-US" sz="2000" smtClean="0"/>
          </a:p>
          <a:p>
            <a:pPr eaLnBrk="1" hangingPunct="1"/>
            <a:r>
              <a:rPr lang="zh-CN" altLang="en-US" sz="2000" smtClean="0"/>
              <a:t>当以chroot方式运行时，配置目录和工作目录不同，分别为/var/named/chroot/etc和/var/named/chroot/var/named,主配置文件分别为/etc/named.conf和/var/named/chroot/etc/named.conf。</a:t>
            </a:r>
            <a:endParaRPr lang="zh-CN" altLang="en-US" sz="20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755650" y="303213"/>
            <a:ext cx="8153400" cy="863600"/>
          </a:xfrm>
        </p:spPr>
        <p:txBody>
          <a:bodyPr/>
          <a:lstStyle/>
          <a:p>
            <a:pPr eaLnBrk="1" hangingPunct="1"/>
            <a:r>
              <a:rPr lang="zh-CN" altLang="en-US" smtClean="0"/>
              <a:t>2．Ubuntu的bind9</a:t>
            </a:r>
            <a:endParaRPr lang="zh-CN" altLang="en-US" smtClean="0"/>
          </a:p>
        </p:txBody>
      </p:sp>
      <p:sp>
        <p:nvSpPr>
          <p:cNvPr id="37890" name="内容占位符 2"/>
          <p:cNvSpPr>
            <a:spLocks noGrp="1"/>
          </p:cNvSpPr>
          <p:nvPr>
            <p:ph idx="1"/>
          </p:nvPr>
        </p:nvSpPr>
        <p:spPr>
          <a:xfrm>
            <a:off x="827088" y="1384300"/>
            <a:ext cx="8128000" cy="3294063"/>
          </a:xfrm>
        </p:spPr>
        <p:txBody>
          <a:bodyPr/>
          <a:lstStyle/>
          <a:p>
            <a:pPr eaLnBrk="1" hangingPunct="1"/>
            <a:r>
              <a:rPr lang="zh-CN" altLang="en-US" sz="2400" smtClean="0"/>
              <a:t>Ubuntu系统的bind9的配置目录是/etc/bind。</a:t>
            </a:r>
            <a:endParaRPr lang="zh-CN" altLang="en-US" sz="2400" smtClean="0"/>
          </a:p>
          <a:p>
            <a:pPr eaLnBrk="1" hangingPunct="1"/>
            <a:r>
              <a:rPr lang="zh-CN" altLang="en-US" sz="2400" smtClean="0"/>
              <a:t>bind9刚安装完毕之初，在配置目录/etc/bind内有文件：named.conf、named.conf.local、named.conf.options、named.conf.default-zones、bind.keys、zones.rfc1918、rndc.key、db.root、db.local、db.empty等。其中，named.conf为主配置文件，其他文件会以某种方式包含到主配置中。</a:t>
            </a:r>
            <a:endParaRPr lang="zh-CN" altLang="en-US" sz="2400" smtClean="0"/>
          </a:p>
          <a:p>
            <a:pPr eaLnBrk="1" hangingPunct="1"/>
            <a:r>
              <a:rPr lang="zh-CN" altLang="en-US" sz="2400" smtClean="0"/>
              <a:t>bind9的工作目录为/var/cache/bind。</a:t>
            </a:r>
            <a:endParaRPr lang="zh-CN" altLang="en-US" sz="2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755650" y="303213"/>
            <a:ext cx="8153400" cy="863600"/>
          </a:xfrm>
        </p:spPr>
        <p:txBody>
          <a:bodyPr/>
          <a:lstStyle/>
          <a:p>
            <a:pPr eaLnBrk="1" hangingPunct="1"/>
            <a:r>
              <a:rPr lang="zh-CN" altLang="en-US" sz="3600" smtClean="0"/>
              <a:t>3．红帽与Ubuntu bind配置文件比较</a:t>
            </a:r>
            <a:endParaRPr lang="zh-CN" altLang="en-US" sz="3600" smtClean="0"/>
          </a:p>
        </p:txBody>
      </p:sp>
      <p:sp>
        <p:nvSpPr>
          <p:cNvPr id="38914" name="内容占位符 2"/>
          <p:cNvSpPr>
            <a:spLocks noGrp="1"/>
          </p:cNvSpPr>
          <p:nvPr>
            <p:ph idx="1"/>
          </p:nvPr>
        </p:nvSpPr>
        <p:spPr>
          <a:xfrm>
            <a:off x="827088" y="1384300"/>
            <a:ext cx="8128000" cy="3294063"/>
          </a:xfrm>
        </p:spPr>
        <p:txBody>
          <a:bodyPr/>
          <a:lstStyle/>
          <a:p>
            <a:pPr eaLnBrk="1" hangingPunct="1"/>
            <a:endParaRPr lang="zh-CN" altLang="en-US" smtClean="0"/>
          </a:p>
        </p:txBody>
      </p:sp>
      <p:graphicFrame>
        <p:nvGraphicFramePr>
          <p:cNvPr id="4" name="表格 3"/>
          <p:cNvGraphicFramePr>
            <a:graphicFrameLocks noGrp="1"/>
          </p:cNvGraphicFramePr>
          <p:nvPr>
            <p:custDataLst>
              <p:tags r:id="rId1"/>
            </p:custDataLst>
          </p:nvPr>
        </p:nvGraphicFramePr>
        <p:xfrm>
          <a:off x="827088" y="1384300"/>
          <a:ext cx="7996237" cy="3722688"/>
        </p:xfrm>
        <a:graphic>
          <a:graphicData uri="http://schemas.openxmlformats.org/drawingml/2006/table">
            <a:tbl>
              <a:tblPr/>
              <a:tblGrid>
                <a:gridCol w="1552575"/>
                <a:gridCol w="1501775"/>
                <a:gridCol w="1497012"/>
                <a:gridCol w="3444875"/>
              </a:tblGrid>
              <a:tr h="1936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文</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件</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类</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型</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红帽系统</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Ubuntu</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相</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关</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说</a:t>
                      </a: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明</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1936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基本配置目录</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/etc/named </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/etc/bind</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bind</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刚安装后的默认配置文件在这里</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工作目录</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/var/named</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/var/cache/bind</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由</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directory "file";</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定义。不带路径的文件放在这里</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主配置文件</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named.conf</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named.conf</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设置全局参数，并指定区域文件名及其保存路径</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缓冲数据库文件</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named.ca</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db.root</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包含了全球</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个</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DNS</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根服务器信息</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本地区域文件</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named.localhost</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db.local</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用于将主机名</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localhost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转换为回送</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IP</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地址</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本地回送文件</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named.loopback</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db.127</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用于将回送</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IP</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地址转换为主机名</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localhost</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域定义文件</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named.rfc1912.zones</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named.local</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可在此文件中定义自己的域</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正向区域文件</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&lt;domain&gt;.zone</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&lt;domain&gt;.zone</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实现区域正向解析的</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zone</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文件（本书约定）</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1936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反向区域文件</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&lt;IP3R&gt;.</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rev</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&lt;IP3R&gt;</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.rev</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实现区域反向解析的</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zone</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文件（本书约定）</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755650" y="303213"/>
            <a:ext cx="8153400" cy="863600"/>
          </a:xfrm>
        </p:spPr>
        <p:txBody>
          <a:bodyPr/>
          <a:lstStyle/>
          <a:p>
            <a:pPr eaLnBrk="1" hangingPunct="1"/>
            <a:r>
              <a:rPr lang="zh-CN" altLang="en-US" smtClean="0">
                <a:sym typeface="+mn-ea"/>
              </a:rPr>
              <a:t>说明</a:t>
            </a:r>
            <a:endParaRPr lang="zh-CN" altLang="en-US" smtClean="0"/>
          </a:p>
        </p:txBody>
      </p:sp>
      <p:sp>
        <p:nvSpPr>
          <p:cNvPr id="39938" name="内容占位符 2"/>
          <p:cNvSpPr>
            <a:spLocks noGrp="1"/>
          </p:cNvSpPr>
          <p:nvPr>
            <p:ph idx="1"/>
          </p:nvPr>
        </p:nvSpPr>
        <p:spPr>
          <a:xfrm>
            <a:off x="827088" y="1384300"/>
            <a:ext cx="8128000" cy="3294063"/>
          </a:xfrm>
        </p:spPr>
        <p:txBody>
          <a:bodyPr/>
          <a:lstStyle/>
          <a:p>
            <a:pPr eaLnBrk="1" hangingPunct="1"/>
            <a:r>
              <a:rPr lang="zh-CN" altLang="en-US" sz="2000" smtClean="0"/>
              <a:t>在表19-1中，只包含红帽和Ubuntu所共有的部分文件；domain为用户需要建立的域名，比如若需要解析的域名hncj.edu.cn，则正向区域文件名为hncj.edu.cn.zone；所谓“IP3R”是指将需要解析的点分十进制IP前3节进行逆向排序，比如，若需要反向解析的IP地址为192.168.136.x，则反向区域文件为136.168.192.rev。</a:t>
            </a:r>
            <a:endParaRPr lang="zh-CN" altLang="en-US" sz="2000" smtClean="0"/>
          </a:p>
          <a:p>
            <a:pPr eaLnBrk="1" hangingPunct="1"/>
            <a:r>
              <a:rPr lang="zh-CN" altLang="en-US" sz="2000" smtClean="0"/>
              <a:t>域定义文件在红帽和Ubuntu下分别为named.rfc1912.zones和named.local，用户可在此文件中按易用、易理解的原则定义自己域。在Ubuntu下还可参考named.conf.default-zones。</a:t>
            </a:r>
            <a:endParaRPr lang="zh-CN" altLang="en-US" sz="2000" smtClean="0"/>
          </a:p>
          <a:p>
            <a:pPr eaLnBrk="1" hangingPunct="1"/>
            <a:r>
              <a:rPr lang="zh-CN" altLang="en-US" sz="2000" smtClean="0"/>
              <a:t>尽管在红帽和Ubuntu中，只有主配置文件名是相同的，配置目录和其它配置文件并不同，但DNS服务器配置方法是相同的。</a:t>
            </a:r>
            <a:endParaRPr lang="zh-CN" altLang="en-US" sz="20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755650" y="303213"/>
            <a:ext cx="8153400" cy="863600"/>
          </a:xfrm>
        </p:spPr>
        <p:txBody>
          <a:bodyPr/>
          <a:lstStyle/>
          <a:p>
            <a:pPr eaLnBrk="1" hangingPunct="1"/>
            <a:r>
              <a:rPr lang="zh-CN" altLang="en-US" smtClean="0"/>
              <a:t>19.2.4  DNS服务器配置基础</a:t>
            </a:r>
            <a:endParaRPr lang="zh-CN" altLang="en-US" smtClean="0"/>
          </a:p>
        </p:txBody>
      </p:sp>
      <p:sp>
        <p:nvSpPr>
          <p:cNvPr id="40962" name="内容占位符 2"/>
          <p:cNvSpPr>
            <a:spLocks noGrp="1"/>
          </p:cNvSpPr>
          <p:nvPr>
            <p:ph idx="1"/>
          </p:nvPr>
        </p:nvSpPr>
        <p:spPr>
          <a:xfrm>
            <a:off x="827088" y="1384300"/>
            <a:ext cx="8128000" cy="3294063"/>
          </a:xfrm>
        </p:spPr>
        <p:txBody>
          <a:bodyPr/>
          <a:lstStyle/>
          <a:p>
            <a:pPr eaLnBrk="1" hangingPunct="1"/>
            <a:r>
              <a:rPr lang="zh-CN" altLang="en-US" sz="2400" smtClean="0"/>
              <a:t>bind软件包被安装后，就会在配置目录下生成一个默认的主配置文件named.conf，这是一个唯缓存服务器配置文件。</a:t>
            </a:r>
            <a:endParaRPr lang="zh-CN" altLang="en-US" sz="2400" smtClean="0"/>
          </a:p>
          <a:p>
            <a:pPr eaLnBrk="1" hangingPunct="1"/>
            <a:r>
              <a:rPr lang="zh-CN" altLang="en-US" sz="2400" smtClean="0"/>
              <a:t>也就是说，当以这些配置文件运行DNS服务时，它就成了一个唯缓存服务器。</a:t>
            </a:r>
            <a:endParaRPr lang="zh-CN" altLang="en-US" sz="24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755650" y="303213"/>
            <a:ext cx="8153400" cy="863600"/>
          </a:xfrm>
        </p:spPr>
        <p:txBody>
          <a:bodyPr/>
          <a:lstStyle/>
          <a:p>
            <a:pPr eaLnBrk="1" hangingPunct="1"/>
            <a:r>
              <a:rPr lang="zh-CN" altLang="en-US" smtClean="0"/>
              <a:t>1．主配置文件</a:t>
            </a:r>
            <a:endParaRPr lang="zh-CN" altLang="en-US" smtClean="0"/>
          </a:p>
        </p:txBody>
      </p:sp>
      <p:sp>
        <p:nvSpPr>
          <p:cNvPr id="41986" name="内容占位符 2"/>
          <p:cNvSpPr>
            <a:spLocks noGrp="1"/>
          </p:cNvSpPr>
          <p:nvPr>
            <p:ph idx="1"/>
          </p:nvPr>
        </p:nvSpPr>
        <p:spPr>
          <a:xfrm>
            <a:off x="827088" y="1384300"/>
            <a:ext cx="8128000" cy="3294063"/>
          </a:xfrm>
        </p:spPr>
        <p:txBody>
          <a:bodyPr/>
          <a:lstStyle/>
          <a:p>
            <a:pPr eaLnBrk="1" hangingPunct="1"/>
            <a:r>
              <a:rPr lang="zh-CN" altLang="en-US" sz="2400" smtClean="0"/>
              <a:t>1）红帽系统的主配置文件</a:t>
            </a:r>
            <a:endParaRPr lang="zh-CN" altLang="en-US" sz="2400" smtClean="0"/>
          </a:p>
        </p:txBody>
      </p:sp>
      <p:sp>
        <p:nvSpPr>
          <p:cNvPr id="41987" name="文本框 4"/>
          <p:cNvSpPr txBox="1">
            <a:spLocks noChangeArrowheads="1"/>
          </p:cNvSpPr>
          <p:nvPr/>
        </p:nvSpPr>
        <p:spPr bwMode="auto">
          <a:xfrm>
            <a:off x="1319213" y="1758950"/>
            <a:ext cx="6361112" cy="3322638"/>
          </a:xfrm>
          <a:prstGeom prst="rect">
            <a:avLst/>
          </a:prstGeom>
          <a:noFill/>
          <a:ln w="9525">
            <a:noFill/>
            <a:miter lim="800000"/>
          </a:ln>
        </p:spPr>
        <p:txBody>
          <a:bodyPr>
            <a:spAutoFit/>
          </a:bodyPr>
          <a:lstStyle/>
          <a:p>
            <a:r>
              <a:rPr lang="zh-CN" altLang="en-US" sz="1400"/>
              <a:t>options {</a:t>
            </a:r>
            <a:endParaRPr lang="zh-CN" altLang="en-US" sz="1400"/>
          </a:p>
          <a:p>
            <a:r>
              <a:rPr lang="zh-CN" altLang="en-US" sz="1400"/>
              <a:t>	listen-on port 53 { 127.0.0.1; };</a:t>
            </a:r>
            <a:endParaRPr lang="zh-CN" altLang="en-US" sz="1400"/>
          </a:p>
          <a:p>
            <a:r>
              <a:rPr lang="zh-CN" altLang="en-US" sz="1400"/>
              <a:t>	listen-on-v6 port 53 { ::1; };</a:t>
            </a:r>
            <a:endParaRPr lang="zh-CN" altLang="en-US" sz="1400"/>
          </a:p>
          <a:p>
            <a:r>
              <a:rPr lang="zh-CN" altLang="en-US" sz="1400"/>
              <a:t>	directory 	"/var/named";</a:t>
            </a:r>
            <a:endParaRPr lang="zh-CN" altLang="en-US" sz="1400"/>
          </a:p>
          <a:p>
            <a:r>
              <a:rPr lang="zh-CN" altLang="en-US" sz="1400"/>
              <a:t>	allow-query     { localhost; };</a:t>
            </a:r>
            <a:endParaRPr lang="zh-CN" altLang="en-US" sz="1400"/>
          </a:p>
          <a:p>
            <a:r>
              <a:rPr lang="zh-CN" altLang="en-US" sz="1400"/>
              <a:t>	recursion yes;</a:t>
            </a:r>
            <a:endParaRPr lang="zh-CN" altLang="en-US" sz="1400"/>
          </a:p>
          <a:p>
            <a:r>
              <a:rPr lang="zh-CN" altLang="en-US" sz="1400"/>
              <a:t>	dnssec-enable yes;</a:t>
            </a:r>
            <a:endParaRPr lang="zh-CN" altLang="en-US" sz="1400"/>
          </a:p>
          <a:p>
            <a:r>
              <a:rPr lang="zh-CN" altLang="en-US" sz="1400"/>
              <a:t>	dnssec-validation yes;</a:t>
            </a:r>
            <a:endParaRPr lang="zh-CN" altLang="en-US" sz="1400"/>
          </a:p>
          <a:p>
            <a:r>
              <a:rPr lang="zh-CN" altLang="en-US" sz="1400"/>
              <a:t>};</a:t>
            </a:r>
            <a:endParaRPr lang="zh-CN" altLang="en-US" sz="1400"/>
          </a:p>
          <a:p>
            <a:r>
              <a:rPr lang="zh-CN" altLang="en-US" sz="1400"/>
              <a:t>zone "." IN {</a:t>
            </a:r>
            <a:endParaRPr lang="zh-CN" altLang="en-US" sz="1400"/>
          </a:p>
          <a:p>
            <a:r>
              <a:rPr lang="zh-CN" altLang="en-US" sz="1400"/>
              <a:t>	type hint;</a:t>
            </a:r>
            <a:endParaRPr lang="zh-CN" altLang="en-US" sz="1400"/>
          </a:p>
          <a:p>
            <a:r>
              <a:rPr lang="zh-CN" altLang="en-US" sz="1400"/>
              <a:t>	file "named.ca";</a:t>
            </a:r>
            <a:endParaRPr lang="zh-CN" altLang="en-US" sz="1400"/>
          </a:p>
          <a:p>
            <a:r>
              <a:rPr lang="zh-CN" altLang="en-US" sz="1400"/>
              <a:t>};</a:t>
            </a:r>
            <a:endParaRPr lang="zh-CN" altLang="en-US" sz="1400"/>
          </a:p>
          <a:p>
            <a:r>
              <a:rPr lang="zh-CN" altLang="en-US" sz="1400"/>
              <a:t>include "/etc/named.rfc1912.zones";</a:t>
            </a:r>
            <a:endParaRPr lang="zh-CN" altLang="en-US" sz="1400"/>
          </a:p>
          <a:p>
            <a:r>
              <a:rPr lang="zh-CN" altLang="en-US" sz="1400"/>
              <a:t>include "/etc/named.root.key";</a:t>
            </a:r>
            <a:endParaRPr lang="zh-CN"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755650" y="303213"/>
            <a:ext cx="8153400" cy="863600"/>
          </a:xfrm>
        </p:spPr>
        <p:txBody>
          <a:bodyPr/>
          <a:lstStyle/>
          <a:p>
            <a:pPr eaLnBrk="1" hangingPunct="1"/>
            <a:r>
              <a:rPr lang="zh-CN" altLang="en-US" smtClean="0"/>
              <a:t>1．主配置文件</a:t>
            </a:r>
            <a:endParaRPr lang="zh-CN" altLang="en-US" smtClean="0"/>
          </a:p>
        </p:txBody>
      </p:sp>
      <p:sp>
        <p:nvSpPr>
          <p:cNvPr id="43010" name="内容占位符 2"/>
          <p:cNvSpPr>
            <a:spLocks noGrp="1"/>
          </p:cNvSpPr>
          <p:nvPr>
            <p:ph idx="1"/>
          </p:nvPr>
        </p:nvSpPr>
        <p:spPr>
          <a:xfrm>
            <a:off x="827088" y="1384300"/>
            <a:ext cx="8128000" cy="3294063"/>
          </a:xfrm>
        </p:spPr>
        <p:txBody>
          <a:bodyPr/>
          <a:lstStyle/>
          <a:p>
            <a:pPr eaLnBrk="1" hangingPunct="1"/>
            <a:r>
              <a:rPr lang="zh-CN" altLang="en-US" sz="2400" smtClean="0"/>
              <a:t>2）Ubuntu的主配置文件</a:t>
            </a:r>
            <a:endParaRPr lang="zh-CN" altLang="en-US" sz="2400" smtClean="0"/>
          </a:p>
        </p:txBody>
      </p:sp>
      <p:sp>
        <p:nvSpPr>
          <p:cNvPr id="43011" name="文本框 4"/>
          <p:cNvSpPr txBox="1">
            <a:spLocks noChangeArrowheads="1"/>
          </p:cNvSpPr>
          <p:nvPr/>
        </p:nvSpPr>
        <p:spPr bwMode="auto">
          <a:xfrm>
            <a:off x="587375" y="2046288"/>
            <a:ext cx="7948613" cy="2306637"/>
          </a:xfrm>
          <a:prstGeom prst="rect">
            <a:avLst/>
          </a:prstGeom>
          <a:noFill/>
          <a:ln w="9525">
            <a:noFill/>
            <a:miter lim="800000"/>
          </a:ln>
        </p:spPr>
        <p:txBody>
          <a:bodyPr>
            <a:spAutoFit/>
          </a:bodyPr>
          <a:lstStyle/>
          <a:p>
            <a:r>
              <a:rPr lang="zh-CN" altLang="en-US">
                <a:latin typeface="Times New Roman" panose="02020603050405020304" pitchFamily="18" charset="0"/>
                <a:cs typeface="Times New Roman" panose="02020603050405020304" pitchFamily="18" charset="0"/>
              </a:rPr>
              <a:t>// This is the primary configuration file for the BIND DNS server named.</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 Please read /usr/share/doc/bind9/README.Debian.gz for information on the </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 structure of BIND configuration files in Debian, *BEFORE* you customize </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 this configuration file.</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 If you are just adding zones, please do that in /etc/bind/named.conf.local</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include "/etc/bind/named.conf.options";</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include "/etc/bind/named.conf.local";</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include "/etc/bind/named.conf.default-zones";</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755650" y="303213"/>
            <a:ext cx="8153400" cy="863600"/>
          </a:xfrm>
        </p:spPr>
        <p:txBody>
          <a:bodyPr/>
          <a:lstStyle/>
          <a:p>
            <a:pPr eaLnBrk="1" hangingPunct="1"/>
            <a:r>
              <a:rPr lang="zh-CN" altLang="en-US" smtClean="0"/>
              <a:t>19.1.1  IP与域名的转换</a:t>
            </a:r>
            <a:endParaRPr lang="zh-CN" altLang="en-US" smtClean="0"/>
          </a:p>
        </p:txBody>
      </p:sp>
      <p:sp>
        <p:nvSpPr>
          <p:cNvPr id="16386" name="内容占位符 2"/>
          <p:cNvSpPr>
            <a:spLocks noGrp="1"/>
          </p:cNvSpPr>
          <p:nvPr>
            <p:ph idx="1"/>
          </p:nvPr>
        </p:nvSpPr>
        <p:spPr>
          <a:xfrm>
            <a:off x="827088" y="1384300"/>
            <a:ext cx="8128000" cy="3294063"/>
          </a:xfrm>
        </p:spPr>
        <p:txBody>
          <a:bodyPr/>
          <a:lstStyle/>
          <a:p>
            <a:pPr eaLnBrk="1" hangingPunct="1"/>
            <a:r>
              <a:rPr lang="zh-CN" altLang="en-US" sz="2800" smtClean="0"/>
              <a:t>在UNIX/Linux系统中，有三种技术来实现域名和IP地址之间的转换，它们分别是host表，NIS（Network Information System，网络信息服务）和DNS。</a:t>
            </a:r>
            <a:endParaRPr lang="zh-CN" altLang="en-US" sz="28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755650" y="303213"/>
            <a:ext cx="8153400" cy="863600"/>
          </a:xfrm>
        </p:spPr>
        <p:txBody>
          <a:bodyPr/>
          <a:lstStyle/>
          <a:p>
            <a:pPr eaLnBrk="1" hangingPunct="1"/>
            <a:r>
              <a:rPr lang="zh-CN" altLang="zh-CN" smtClean="0"/>
              <a:t>说明</a:t>
            </a:r>
            <a:endParaRPr lang="zh-CN" altLang="zh-CN" smtClean="0"/>
          </a:p>
        </p:txBody>
      </p:sp>
      <p:sp>
        <p:nvSpPr>
          <p:cNvPr id="3" name="内容占位符 2"/>
          <p:cNvSpPr>
            <a:spLocks noGrp="1"/>
          </p:cNvSpPr>
          <p:nvPr>
            <p:ph idx="1"/>
          </p:nvPr>
        </p:nvSpPr>
        <p:spPr>
          <a:xfrm>
            <a:off x="827088" y="1384300"/>
            <a:ext cx="8128000" cy="3294063"/>
          </a:xfrm>
        </p:spPr>
        <p:txBody>
          <a:bodyPr/>
          <a:lstStyle/>
          <a:p>
            <a:pPr eaLnBrk="1" hangingPunct="1">
              <a:defRPr/>
            </a:pPr>
            <a:r>
              <a:rPr lang="zh-CN" altLang="en-US" sz="2000"/>
              <a:t>Ubuntu的named.conf被拆分成了3个包含文件，其中，named.conf.options等同于红帽中的options { }部分；named.conf.default-zones类似城红帽的named.rfc1912.zones；而named.conf.local是保留给本地域定义，在红帽系统没有直接对应部分，管理员可以仿照Ubuntu系统在红帽的主配置文件中添加</a:t>
            </a:r>
            <a:endParaRPr lang="zh-CN" altLang="en-US" sz="2000"/>
          </a:p>
          <a:p>
            <a:pPr marL="0" indent="0" eaLnBrk="1" hangingPunct="1">
              <a:buFont typeface="Wingdings" panose="05000000000000000000" pitchFamily="2" charset="2"/>
              <a:buNone/>
              <a:defRPr/>
            </a:pPr>
            <a:r>
              <a:rPr lang="en-US" altLang="zh-CN" sz="2000"/>
              <a:t>	</a:t>
            </a:r>
            <a:r>
              <a:rPr lang="zh-CN" altLang="en-US" sz="2000"/>
              <a:t>include "/etc/bind/named.conf.local";</a:t>
            </a:r>
            <a:endParaRPr lang="zh-CN" altLang="en-US" sz="2000"/>
          </a:p>
          <a:p>
            <a:pPr marL="0" indent="0" eaLnBrk="1" hangingPunct="1">
              <a:buFont typeface="Wingdings" panose="05000000000000000000" pitchFamily="2" charset="2"/>
              <a:buNone/>
              <a:defRPr/>
            </a:pPr>
            <a:r>
              <a:rPr lang="zh-CN" altLang="en-US" sz="2000"/>
              <a:t>    一行，也将named.conf.local用于本地域定义。</a:t>
            </a:r>
            <a:endParaRPr lang="zh-CN" altLang="en-US" sz="2000"/>
          </a:p>
          <a:p>
            <a:pPr eaLnBrk="1" hangingPunct="1">
              <a:defRPr/>
            </a:pPr>
            <a:r>
              <a:rPr lang="zh-CN" altLang="en-US" sz="2000"/>
              <a:t>但本着不修改主配置文件的原则，在红帽中定义本地域时使用named.rfc1912.zones，在Ubuntu中使用named.conf.local。</a:t>
            </a:r>
            <a:endParaRPr lang="zh-CN"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755650" y="303213"/>
            <a:ext cx="8153400" cy="863600"/>
          </a:xfrm>
        </p:spPr>
        <p:txBody>
          <a:bodyPr/>
          <a:lstStyle/>
          <a:p>
            <a:pPr eaLnBrk="1" hangingPunct="1"/>
            <a:r>
              <a:rPr lang="zh-CN" altLang="en-US" smtClean="0"/>
              <a:t>3）bind的常用配置</a:t>
            </a:r>
            <a:endParaRPr lang="zh-CN" altLang="en-US" smtClean="0"/>
          </a:p>
        </p:txBody>
      </p:sp>
      <p:sp>
        <p:nvSpPr>
          <p:cNvPr id="45058" name="内容占位符 2"/>
          <p:cNvSpPr>
            <a:spLocks noGrp="1"/>
          </p:cNvSpPr>
          <p:nvPr>
            <p:ph idx="1"/>
          </p:nvPr>
        </p:nvSpPr>
        <p:spPr>
          <a:xfrm>
            <a:off x="827088" y="1384300"/>
            <a:ext cx="8128000" cy="3294063"/>
          </a:xfrm>
        </p:spPr>
        <p:txBody>
          <a:bodyPr/>
          <a:lstStyle/>
          <a:p>
            <a:pPr eaLnBrk="1" hangingPunct="1"/>
            <a:r>
              <a:rPr lang="zh-CN" altLang="en-US" sz="2000" smtClean="0"/>
              <a:t>（1）options语句</a:t>
            </a:r>
            <a:endParaRPr lang="zh-CN" altLang="en-US" sz="2000" smtClean="0"/>
          </a:p>
          <a:p>
            <a:pPr eaLnBrk="1" hangingPunct="1"/>
            <a:r>
              <a:rPr lang="zh-CN" altLang="en-US" sz="2000" smtClean="0"/>
              <a:t>options语句定义了全局配置选项，在named.conf文件中有且只能有一个，其基本格式为：</a:t>
            </a:r>
            <a:endParaRPr lang="zh-CN" altLang="en-US" sz="2000" smtClean="0"/>
          </a:p>
          <a:p>
            <a:pPr eaLnBrk="1" hangingPunct="1"/>
            <a:r>
              <a:rPr lang="zh-CN" altLang="en-US" sz="2000" smtClean="0"/>
              <a:t>options  {</a:t>
            </a:r>
            <a:endParaRPr lang="zh-CN" altLang="en-US" sz="2000" smtClean="0"/>
          </a:p>
          <a:p>
            <a:pPr eaLnBrk="1" hangingPunct="1"/>
            <a:r>
              <a:rPr lang="zh-CN" altLang="en-US" sz="2000" smtClean="0"/>
              <a:t>	配置子句;</a:t>
            </a:r>
            <a:endParaRPr lang="zh-CN" altLang="en-US" sz="2000" smtClean="0"/>
          </a:p>
          <a:p>
            <a:pPr eaLnBrk="1" hangingPunct="1"/>
            <a:r>
              <a:rPr lang="zh-CN" altLang="en-US" sz="2000" smtClean="0"/>
              <a:t>};</a:t>
            </a:r>
            <a:endParaRPr lang="zh-CN" altLang="en-US" sz="2000" smtClean="0"/>
          </a:p>
          <a:p>
            <a:pPr eaLnBrk="1" hangingPunct="1"/>
            <a:endParaRPr lang="zh-CN" altLang="en-US" sz="20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755650" y="303213"/>
            <a:ext cx="8153400" cy="863600"/>
          </a:xfrm>
        </p:spPr>
        <p:txBody>
          <a:bodyPr/>
          <a:lstStyle/>
          <a:p>
            <a:pPr eaLnBrk="1" hangingPunct="1"/>
            <a:r>
              <a:rPr lang="zh-CN" altLang="en-US" smtClean="0"/>
              <a:t>3）bind的常用配置</a:t>
            </a:r>
            <a:endParaRPr lang="zh-CN" altLang="en-US" smtClean="0"/>
          </a:p>
        </p:txBody>
      </p:sp>
      <p:sp>
        <p:nvSpPr>
          <p:cNvPr id="46082" name="内容占位符 2"/>
          <p:cNvSpPr>
            <a:spLocks noGrp="1"/>
          </p:cNvSpPr>
          <p:nvPr>
            <p:ph idx="1"/>
          </p:nvPr>
        </p:nvSpPr>
        <p:spPr>
          <a:xfrm>
            <a:off x="827088" y="1384300"/>
            <a:ext cx="8128000" cy="3294063"/>
          </a:xfrm>
        </p:spPr>
        <p:txBody>
          <a:bodyPr/>
          <a:lstStyle/>
          <a:p>
            <a:pPr eaLnBrk="1" hangingPunct="1"/>
            <a:r>
              <a:rPr lang="zh-CN" altLang="en-US" sz="2000" smtClean="0"/>
              <a:t>options中最常用的配置子句有下列</a:t>
            </a:r>
            <a:r>
              <a:rPr lang="zh-CN" altLang="en-US" sz="2000" smtClean="0">
                <a:solidFill>
                  <a:srgbClr val="FF0000"/>
                </a:solidFill>
              </a:rPr>
              <a:t>几</a:t>
            </a:r>
            <a:r>
              <a:rPr lang="zh-CN" altLang="en-US" sz="2000" smtClean="0"/>
              <a:t>种：</a:t>
            </a:r>
            <a:endParaRPr lang="zh-CN" altLang="en-US" sz="2000" smtClean="0"/>
          </a:p>
          <a:p>
            <a:pPr eaLnBrk="1" hangingPunct="1"/>
            <a:r>
              <a:rPr lang="zh-CN" altLang="en-US" sz="2000" smtClean="0"/>
              <a:t>① directory "dir" ：定义工作目录，红帽为/var/named，Ubuntu为/var/cache/bind。配置文件中所有使用的相对路径，就是指的此位置，以后创建的区域文件也要存放在此目录内。</a:t>
            </a:r>
            <a:endParaRPr lang="zh-CN" altLang="en-US" sz="2000" smtClean="0"/>
          </a:p>
          <a:p>
            <a:pPr eaLnBrk="1" hangingPunct="1"/>
            <a:r>
              <a:rPr lang="zh-CN" altLang="en-US" sz="2000" smtClean="0"/>
              <a:t>② forwards {IP地址}：定义将域名查询请求转发给其他DNS服务器。</a:t>
            </a:r>
            <a:endParaRPr lang="zh-CN" altLang="en-US" sz="2000" smtClean="0"/>
          </a:p>
          <a:p>
            <a:pPr eaLnBrk="1" hangingPunct="1"/>
            <a:r>
              <a:rPr lang="zh-CN" altLang="en-US" sz="2000" smtClean="0"/>
              <a:t>③ listen-on port 53 { 127.0.0.1; }：定义IPv4监听的端口和IP地址；</a:t>
            </a:r>
            <a:endParaRPr lang="zh-CN" altLang="en-US" sz="2000" smtClean="0"/>
          </a:p>
          <a:p>
            <a:pPr eaLnBrk="1" hangingPunct="1"/>
            <a:r>
              <a:rPr lang="zh-CN" altLang="en-US" sz="2000" smtClean="0"/>
              <a:t>④ listen-on-v6 port 53 { ::1; }：定义IPv6监听的端口和IP地址；</a:t>
            </a:r>
            <a:endParaRPr lang="zh-CN" altLang="en-US" sz="2000" smtClean="0"/>
          </a:p>
          <a:p>
            <a:pPr eaLnBrk="1" hangingPunct="1"/>
            <a:r>
              <a:rPr lang="zh-CN" altLang="en-US" sz="2000" smtClean="0"/>
              <a:t>⑤ allow-query { localhost; }：定义允许查询的主机；</a:t>
            </a:r>
            <a:endParaRPr lang="zh-CN" altLang="en-US" sz="2000" smtClean="0"/>
          </a:p>
          <a:p>
            <a:pPr eaLnBrk="1" hangingPunct="1"/>
            <a:r>
              <a:rPr lang="zh-CN" altLang="en-US" sz="2000" smtClean="0">
                <a:sym typeface="+mn-ea"/>
              </a:rPr>
              <a:t>⑥</a:t>
            </a:r>
            <a:r>
              <a:rPr lang="zh-CN" altLang="en-US" sz="2000" smtClean="0"/>
              <a:t> dnssec-validation yes：是否需要验证；</a:t>
            </a:r>
            <a:endParaRPr lang="zh-CN" altLang="en-US" sz="2000" smtClean="0"/>
          </a:p>
          <a:p>
            <a:pPr eaLnBrk="1" hangingPunct="1"/>
            <a:r>
              <a:rPr lang="zh-CN" altLang="en-US" sz="2000" smtClean="0"/>
              <a:t>⑦ dnssec-validation yes：是否递归。</a:t>
            </a:r>
            <a:endParaRPr lang="zh-CN" altLang="en-US" sz="20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755650" y="303213"/>
            <a:ext cx="8153400" cy="863600"/>
          </a:xfrm>
        </p:spPr>
        <p:txBody>
          <a:bodyPr/>
          <a:lstStyle/>
          <a:p>
            <a:pPr eaLnBrk="1" hangingPunct="1"/>
            <a:r>
              <a:rPr lang="zh-CN" altLang="en-US" smtClean="0"/>
              <a:t>（2）zone语句</a:t>
            </a:r>
            <a:endParaRPr lang="zh-CN" altLang="en-US" smtClean="0"/>
          </a:p>
        </p:txBody>
      </p:sp>
      <p:sp>
        <p:nvSpPr>
          <p:cNvPr id="47106" name="内容占位符 2"/>
          <p:cNvSpPr>
            <a:spLocks noGrp="1"/>
          </p:cNvSpPr>
          <p:nvPr>
            <p:ph idx="1"/>
          </p:nvPr>
        </p:nvSpPr>
        <p:spPr>
          <a:xfrm>
            <a:off x="827088" y="1384300"/>
            <a:ext cx="8128000" cy="3294063"/>
          </a:xfrm>
        </p:spPr>
        <p:txBody>
          <a:bodyPr/>
          <a:lstStyle/>
          <a:p>
            <a:pPr eaLnBrk="1" hangingPunct="1"/>
            <a:r>
              <a:rPr lang="zh-CN" altLang="en-US" sz="2400" smtClean="0"/>
              <a:t>zone语句定义一个区域块，其中必须说明域名、DNS服务器的类型和区域文件名等信息，其基本格式为：</a:t>
            </a:r>
            <a:endParaRPr lang="zh-CN" altLang="en-US" sz="2400" smtClean="0"/>
          </a:p>
          <a:p>
            <a:pPr eaLnBrk="1" hangingPunct="1"/>
            <a:r>
              <a:rPr lang="zh-CN" altLang="en-US" sz="2400" smtClean="0"/>
              <a:t>zone  string  IN  {</a:t>
            </a:r>
            <a:endParaRPr lang="zh-CN" altLang="en-US" sz="2400" smtClean="0"/>
          </a:p>
          <a:p>
            <a:pPr eaLnBrk="1" hangingPunct="1"/>
            <a:r>
              <a:rPr lang="zh-CN" altLang="en-US" sz="2400" smtClean="0"/>
              <a:t>	type  TYPE;</a:t>
            </a:r>
            <a:endParaRPr lang="zh-CN" altLang="en-US" sz="2400" smtClean="0"/>
          </a:p>
          <a:p>
            <a:pPr eaLnBrk="1" hangingPunct="1"/>
            <a:r>
              <a:rPr lang="zh-CN" altLang="en-US" sz="2400" smtClean="0"/>
              <a:t>	file  FILE;</a:t>
            </a:r>
            <a:endParaRPr lang="zh-CN" altLang="en-US" sz="2400" smtClean="0"/>
          </a:p>
          <a:p>
            <a:pPr eaLnBrk="1" hangingPunct="1"/>
            <a:r>
              <a:rPr lang="zh-CN" altLang="en-US" sz="2400" smtClean="0"/>
              <a:t>	其他配置子句;</a:t>
            </a:r>
            <a:endParaRPr lang="zh-CN" altLang="en-US" sz="2400" smtClean="0"/>
          </a:p>
          <a:p>
            <a:pPr eaLnBrk="1" hangingPunct="1"/>
            <a:r>
              <a:rPr lang="zh-CN" altLang="en-US" sz="2400" smtClean="0"/>
              <a:t>};</a:t>
            </a:r>
            <a:endParaRPr lang="zh-CN" altLang="en-US" sz="24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755650" y="303213"/>
            <a:ext cx="8153400" cy="863600"/>
          </a:xfrm>
        </p:spPr>
        <p:txBody>
          <a:bodyPr/>
          <a:lstStyle/>
          <a:p>
            <a:pPr eaLnBrk="1" hangingPunct="1"/>
            <a:r>
              <a:rPr lang="zh-CN" altLang="en-US" smtClean="0"/>
              <a:t>（2）zone语句</a:t>
            </a:r>
            <a:endParaRPr lang="zh-CN" altLang="en-US" smtClean="0"/>
          </a:p>
        </p:txBody>
      </p:sp>
      <p:sp>
        <p:nvSpPr>
          <p:cNvPr id="3" name="内容占位符 2"/>
          <p:cNvSpPr>
            <a:spLocks noGrp="1"/>
          </p:cNvSpPr>
          <p:nvPr>
            <p:ph idx="1"/>
          </p:nvPr>
        </p:nvSpPr>
        <p:spPr>
          <a:xfrm>
            <a:off x="619125" y="1384300"/>
            <a:ext cx="8335963" cy="3294063"/>
          </a:xfrm>
        </p:spPr>
        <p:txBody>
          <a:bodyPr/>
          <a:lstStyle/>
          <a:p>
            <a:pPr eaLnBrk="1" hangingPunct="1">
              <a:defRPr/>
            </a:pPr>
            <a:r>
              <a:rPr lang="zh-CN" altLang="en-US" sz="2000"/>
              <a:t>① string：正向域时为为由双引号括起来的域名；逆向域时为"&lt;IP3R&gt;"形字符串。</a:t>
            </a:r>
            <a:endParaRPr lang="zh-CN" altLang="en-US" sz="2000"/>
          </a:p>
          <a:p>
            <a:pPr eaLnBrk="1" hangingPunct="1">
              <a:defRPr/>
            </a:pPr>
            <a:r>
              <a:rPr lang="zh-CN" altLang="en-US" sz="2000"/>
              <a:t>② type TYPE：TYPE指定DNS服务器的类型，常用是master和slave等。</a:t>
            </a:r>
            <a:endParaRPr lang="zh-CN" altLang="en-US" sz="2000"/>
          </a:p>
          <a:p>
            <a:pPr eaLnBrk="1" hangingPunct="1">
              <a:defRPr/>
            </a:pPr>
            <a:r>
              <a:rPr lang="zh-CN" altLang="en-US" sz="2000"/>
              <a:t>③ file FILE：指定区域文件为FILE（要用双引号括起来）。比如：</a:t>
            </a:r>
            <a:endParaRPr lang="zh-CN" altLang="en-US" sz="2000"/>
          </a:p>
          <a:p>
            <a:pPr lvl="1" eaLnBrk="1" hangingPunct="1">
              <a:defRPr/>
            </a:pPr>
            <a:r>
              <a:rPr lang="zh-CN" altLang="en-US" sz="1750"/>
              <a:t>zone  "hncj.edu.cn."  IN {</a:t>
            </a:r>
            <a:endParaRPr lang="zh-CN" altLang="en-US" sz="1750"/>
          </a:p>
          <a:p>
            <a:pPr lvl="1" eaLnBrk="1" hangingPunct="1">
              <a:defRPr/>
            </a:pPr>
            <a:r>
              <a:rPr lang="zh-CN" altLang="en-US" sz="1750"/>
              <a:t>  type master;</a:t>
            </a:r>
            <a:endParaRPr lang="zh-CN" altLang="en-US" sz="1750"/>
          </a:p>
          <a:p>
            <a:pPr lvl="1" eaLnBrk="1" hangingPunct="1">
              <a:defRPr/>
            </a:pPr>
            <a:r>
              <a:rPr lang="zh-CN" altLang="en-US" sz="1750"/>
              <a:t>  file "hncj.edu.cn.zone";</a:t>
            </a:r>
            <a:endParaRPr lang="zh-CN" altLang="en-US" sz="1750"/>
          </a:p>
          <a:p>
            <a:pPr lvl="1" eaLnBrk="1" hangingPunct="1">
              <a:defRPr/>
            </a:pPr>
            <a:r>
              <a:rPr lang="zh-CN" altLang="en-US" sz="1750"/>
              <a:t>}; </a:t>
            </a:r>
            <a:endParaRPr lang="zh-CN" altLang="en-US" sz="1750"/>
          </a:p>
          <a:p>
            <a:pPr eaLnBrk="1" hangingPunct="1">
              <a:defRPr/>
            </a:pPr>
            <a:r>
              <a:rPr lang="zh-CN" altLang="en-US" sz="2000"/>
              <a:t>④ masters {ipv4_addr [port] | ipv6_addr [port];}：用于在TYPE为slave时，指定主域服务器地址[和端口]。</a:t>
            </a:r>
            <a:endParaRPr lang="zh-CN"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755650" y="303213"/>
            <a:ext cx="8153400" cy="863600"/>
          </a:xfrm>
        </p:spPr>
        <p:txBody>
          <a:bodyPr/>
          <a:lstStyle/>
          <a:p>
            <a:pPr eaLnBrk="1" hangingPunct="1"/>
            <a:r>
              <a:rPr lang="zh-CN" altLang="en-US" smtClean="0"/>
              <a:t>（3）include语句</a:t>
            </a:r>
            <a:endParaRPr lang="zh-CN" altLang="en-US" smtClean="0"/>
          </a:p>
        </p:txBody>
      </p:sp>
      <p:sp>
        <p:nvSpPr>
          <p:cNvPr id="49154" name="内容占位符 2"/>
          <p:cNvSpPr>
            <a:spLocks noGrp="1"/>
          </p:cNvSpPr>
          <p:nvPr>
            <p:ph idx="1"/>
          </p:nvPr>
        </p:nvSpPr>
        <p:spPr>
          <a:xfrm>
            <a:off x="827088" y="1384300"/>
            <a:ext cx="8128000" cy="3294063"/>
          </a:xfrm>
        </p:spPr>
        <p:txBody>
          <a:bodyPr/>
          <a:lstStyle/>
          <a:p>
            <a:pPr eaLnBrk="1" hangingPunct="1"/>
            <a:r>
              <a:rPr lang="zh-CN" altLang="en-US" sz="2400" smtClean="0"/>
              <a:t>include语句用于定义主配置文件包含的子配置文件，例如：</a:t>
            </a:r>
            <a:endParaRPr lang="zh-CN" altLang="en-US" sz="2400" smtClean="0"/>
          </a:p>
          <a:p>
            <a:pPr eaLnBrk="1" hangingPunct="1"/>
            <a:r>
              <a:rPr lang="zh-CN" altLang="en-US" sz="2400" smtClean="0"/>
              <a:t>include  "/etc/named.rfc1912.zones";</a:t>
            </a:r>
            <a:endParaRPr lang="zh-CN" altLang="en-US" sz="2400" smtClean="0"/>
          </a:p>
          <a:p>
            <a:pPr eaLnBrk="1" hangingPunct="1"/>
            <a:r>
              <a:rPr lang="zh-CN" altLang="en-US" sz="2400" smtClean="0"/>
              <a:t>include  "/etc/bind/named.conf.local";</a:t>
            </a:r>
            <a:endParaRPr lang="zh-CN" altLang="en-US" sz="2400" smtClean="0"/>
          </a:p>
          <a:p>
            <a:pPr eaLnBrk="1" hangingPunct="1"/>
            <a:r>
              <a:rPr lang="zh-CN" altLang="en-US" sz="2400" smtClean="0"/>
              <a:t>用include指定的包含文件可以作为主配置文件的一部分，在DNS服务器启动时被读入。</a:t>
            </a:r>
            <a:endParaRPr lang="zh-CN" altLang="en-US" sz="24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755650" y="303213"/>
            <a:ext cx="8153400" cy="863600"/>
          </a:xfrm>
        </p:spPr>
        <p:txBody>
          <a:bodyPr/>
          <a:lstStyle/>
          <a:p>
            <a:pPr eaLnBrk="1" hangingPunct="1"/>
            <a:r>
              <a:rPr lang="zh-CN" altLang="en-US" smtClean="0"/>
              <a:t>2．正向区域文件</a:t>
            </a:r>
            <a:endParaRPr lang="zh-CN" altLang="en-US" smtClean="0"/>
          </a:p>
        </p:txBody>
      </p:sp>
      <p:sp>
        <p:nvSpPr>
          <p:cNvPr id="50178" name="内容占位符 2"/>
          <p:cNvSpPr>
            <a:spLocks noGrp="1"/>
          </p:cNvSpPr>
          <p:nvPr>
            <p:ph idx="1"/>
          </p:nvPr>
        </p:nvSpPr>
        <p:spPr>
          <a:xfrm>
            <a:off x="827088" y="1384300"/>
            <a:ext cx="8128000" cy="3294063"/>
          </a:xfrm>
        </p:spPr>
        <p:txBody>
          <a:bodyPr/>
          <a:lstStyle/>
          <a:p>
            <a:pPr eaLnBrk="1" hangingPunct="1"/>
            <a:r>
              <a:rPr lang="zh-CN" altLang="en-US" sz="2400" smtClean="0"/>
              <a:t>正向区域文件定义了一个区域的域名、IP地址等信息，主要由若干个记录组成。</a:t>
            </a:r>
            <a:endParaRPr lang="zh-CN" altLang="en-US" sz="2400" smtClean="0"/>
          </a:p>
          <a:p>
            <a:pPr eaLnBrk="1" hangingPunct="1"/>
            <a:r>
              <a:rPr lang="zh-CN" altLang="en-US" sz="2400" smtClean="0"/>
              <a:t>在正向域文件中出现的资源记录如下。</a:t>
            </a:r>
            <a:endParaRPr lang="zh-CN" altLang="en-US" sz="2400" smtClean="0"/>
          </a:p>
          <a:p>
            <a:pPr eaLnBrk="1" hangingPunct="1"/>
            <a:r>
              <a:rPr lang="zh-CN" altLang="en-US" sz="2400" smtClean="0"/>
              <a:t>1）起始授权记录SOA </a:t>
            </a:r>
            <a:endParaRPr lang="zh-CN" altLang="en-US" sz="2400" smtClean="0"/>
          </a:p>
          <a:p>
            <a:pPr eaLnBrk="1" hangingPunct="1"/>
            <a:r>
              <a:rPr lang="zh-CN" altLang="en-US" sz="2400" smtClean="0"/>
              <a:t>2）名字服务器类型记录NS</a:t>
            </a:r>
            <a:endParaRPr lang="zh-CN" altLang="en-US" sz="2400" smtClean="0"/>
          </a:p>
          <a:p>
            <a:pPr eaLnBrk="1" hangingPunct="1"/>
            <a:r>
              <a:rPr lang="zh-CN" altLang="en-US" sz="2400" smtClean="0"/>
              <a:t>3）主机类型的记录A</a:t>
            </a:r>
            <a:endParaRPr lang="zh-CN" altLang="en-US" sz="2400" smtClean="0"/>
          </a:p>
          <a:p>
            <a:pPr eaLnBrk="1" hangingPunct="1"/>
            <a:r>
              <a:rPr lang="zh-CN" altLang="en-US" sz="2400" smtClean="0"/>
              <a:t>4）别名类型的记录CNAME</a:t>
            </a:r>
            <a:endParaRPr lang="zh-CN" altLang="en-US" sz="2400" smtClean="0"/>
          </a:p>
          <a:p>
            <a:pPr eaLnBrk="1" hangingPunct="1"/>
            <a:r>
              <a:rPr lang="zh-CN" altLang="en-US" sz="2400" smtClean="0"/>
              <a:t>5）邮件交换记录MX</a:t>
            </a:r>
            <a:endParaRPr lang="zh-CN" altLang="en-US" sz="24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755650" y="303213"/>
            <a:ext cx="8153400" cy="863600"/>
          </a:xfrm>
        </p:spPr>
        <p:txBody>
          <a:bodyPr/>
          <a:lstStyle/>
          <a:p>
            <a:pPr eaLnBrk="1" hangingPunct="1"/>
            <a:r>
              <a:rPr lang="zh-CN" altLang="en-US" smtClean="0">
                <a:sym typeface="+mn-ea"/>
              </a:rPr>
              <a:t>1）起始授权记录SOA </a:t>
            </a:r>
            <a:endParaRPr lang="zh-CN" altLang="en-US" smtClean="0"/>
          </a:p>
        </p:txBody>
      </p:sp>
      <p:sp>
        <p:nvSpPr>
          <p:cNvPr id="51202" name="内容占位符 2"/>
          <p:cNvSpPr>
            <a:spLocks noGrp="1"/>
          </p:cNvSpPr>
          <p:nvPr>
            <p:ph idx="1"/>
          </p:nvPr>
        </p:nvSpPr>
        <p:spPr>
          <a:xfrm>
            <a:off x="827088" y="1384300"/>
            <a:ext cx="8128000" cy="3294063"/>
          </a:xfrm>
        </p:spPr>
        <p:txBody>
          <a:bodyPr/>
          <a:lstStyle/>
          <a:p>
            <a:pPr eaLnBrk="1" hangingPunct="1"/>
            <a:r>
              <a:rPr lang="zh-CN" altLang="en-US" sz="2000" smtClean="0"/>
              <a:t>SOA记录总是处于区域文件中所有记录的最前面，用于表示一个区的开始。每个区域文件中都必须包含一个SOA记录，以表示域名服务器所管理的范围，其基本格式为：</a:t>
            </a:r>
            <a:endParaRPr lang="zh-CN" altLang="en-US" sz="2000" smtClean="0"/>
          </a:p>
          <a:p>
            <a:pPr eaLnBrk="1" hangingPunct="1"/>
            <a:r>
              <a:rPr lang="zh-CN" altLang="en-US" sz="2000" smtClean="0"/>
              <a:t>域名  IN  SOA  主机名  管理员邮件地址(</a:t>
            </a:r>
            <a:endParaRPr lang="zh-CN" altLang="en-US" sz="2000" smtClean="0"/>
          </a:p>
          <a:p>
            <a:pPr eaLnBrk="1" hangingPunct="1"/>
            <a:r>
              <a:rPr lang="zh-CN" altLang="en-US" sz="2000" smtClean="0"/>
              <a:t>			序列号; serial</a:t>
            </a:r>
            <a:endParaRPr lang="zh-CN" altLang="en-US" sz="2000" smtClean="0"/>
          </a:p>
          <a:p>
            <a:pPr eaLnBrk="1" hangingPunct="1"/>
            <a:r>
              <a:rPr lang="zh-CN" altLang="en-US" sz="2000" smtClean="0"/>
              <a:t>			刷新间隔时间; refresh</a:t>
            </a:r>
            <a:endParaRPr lang="zh-CN" altLang="en-US" sz="2000" smtClean="0"/>
          </a:p>
          <a:p>
            <a:pPr eaLnBrk="1" hangingPunct="1"/>
            <a:r>
              <a:rPr lang="zh-CN" altLang="en-US" sz="2000" smtClean="0"/>
              <a:t>			重试间隔时间; retry</a:t>
            </a:r>
            <a:endParaRPr lang="zh-CN" altLang="en-US" sz="2000" smtClean="0"/>
          </a:p>
          <a:p>
            <a:pPr eaLnBrk="1" hangingPunct="1"/>
            <a:r>
              <a:rPr lang="zh-CN" altLang="en-US" sz="2000" smtClean="0"/>
              <a:t>			过期间隔时间; expire</a:t>
            </a:r>
            <a:endParaRPr lang="zh-CN" altLang="en-US" sz="2000" smtClean="0"/>
          </a:p>
          <a:p>
            <a:pPr eaLnBrk="1" hangingPunct="1"/>
            <a:r>
              <a:rPr lang="zh-CN" altLang="en-US" sz="2000" smtClean="0"/>
              <a:t>			最小存活时间; ttl</a:t>
            </a:r>
            <a:endParaRPr lang="zh-CN" altLang="en-US" sz="2000" smtClean="0"/>
          </a:p>
          <a:p>
            <a:pPr eaLnBrk="1" hangingPunct="1"/>
            <a:r>
              <a:rPr lang="zh-CN" altLang="en-US" sz="2000" smtClean="0"/>
              <a:t>			)</a:t>
            </a:r>
            <a:endParaRPr lang="zh-CN" altLang="en-US" sz="20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755650" y="303213"/>
            <a:ext cx="8153400" cy="863600"/>
          </a:xfrm>
        </p:spPr>
        <p:txBody>
          <a:bodyPr/>
          <a:lstStyle/>
          <a:p>
            <a:pPr eaLnBrk="1" hangingPunct="1"/>
            <a:r>
              <a:rPr lang="zh-CN" altLang="en-US" smtClean="0">
                <a:sym typeface="+mn-ea"/>
              </a:rPr>
              <a:t>1）起始授权记录SOA </a:t>
            </a:r>
            <a:endParaRPr lang="zh-CN" altLang="en-US" smtClean="0"/>
          </a:p>
        </p:txBody>
      </p:sp>
      <p:sp>
        <p:nvSpPr>
          <p:cNvPr id="52226" name="内容占位符 2"/>
          <p:cNvSpPr>
            <a:spLocks noGrp="1"/>
          </p:cNvSpPr>
          <p:nvPr>
            <p:ph idx="1"/>
          </p:nvPr>
        </p:nvSpPr>
        <p:spPr>
          <a:xfrm>
            <a:off x="666750" y="1384300"/>
            <a:ext cx="8288338" cy="3294063"/>
          </a:xfrm>
        </p:spPr>
        <p:txBody>
          <a:bodyPr/>
          <a:lstStyle/>
          <a:p>
            <a:pPr eaLnBrk="1" hangingPunct="1"/>
            <a:r>
              <a:rPr lang="zh-CN" altLang="en-US" sz="2000" smtClean="0"/>
              <a:t>（1）域名：为用户定义区域的域名，一般情况下为@，表示其值为主配置文件中相应区域的名称。</a:t>
            </a:r>
            <a:endParaRPr lang="zh-CN" altLang="en-US" sz="2000" smtClean="0"/>
          </a:p>
          <a:p>
            <a:pPr eaLnBrk="1" hangingPunct="1"/>
            <a:r>
              <a:rPr lang="zh-CN" altLang="en-US" sz="2000" smtClean="0"/>
              <a:t>（2）IN：代表Internet类。其他类还有HS（hersod）、CH（ChaosNet）等，目前使用最多的是IN类，也是默认类，可以省略。</a:t>
            </a:r>
            <a:endParaRPr lang="zh-CN" altLang="en-US" sz="2000" smtClean="0"/>
          </a:p>
          <a:p>
            <a:pPr eaLnBrk="1" hangingPunct="1"/>
            <a:r>
              <a:rPr lang="zh-CN" altLang="en-US" sz="2000" smtClean="0"/>
              <a:t>（3）SOA：表示起始授权类型，其功能是将某区域授权给某台服务器管理。</a:t>
            </a:r>
            <a:endParaRPr lang="zh-CN" altLang="en-US" sz="2000" smtClean="0"/>
          </a:p>
          <a:p>
            <a:pPr eaLnBrk="1" hangingPunct="1"/>
            <a:r>
              <a:rPr lang="zh-CN" altLang="en-US" sz="2000" smtClean="0"/>
              <a:t>（4）主机名：是授权DNS服务器，它采用的是FQDN，必须要用“.”结尾。</a:t>
            </a:r>
            <a:endParaRPr lang="zh-CN" altLang="en-US" sz="2000" smtClean="0"/>
          </a:p>
          <a:p>
            <a:pPr eaLnBrk="1" hangingPunct="1"/>
            <a:r>
              <a:rPr lang="zh-CN" altLang="en-US" sz="2000" smtClean="0"/>
              <a:t>（5）管理员邮件地址：因为“@”符号在区域文件中有特殊的含义，管理员的电子邮件地址不能使用“@”符号，而使用“.”代替。</a:t>
            </a:r>
            <a:endParaRPr lang="zh-CN" altLang="en-US" sz="20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755650" y="303213"/>
            <a:ext cx="8153400" cy="863600"/>
          </a:xfrm>
        </p:spPr>
        <p:txBody>
          <a:bodyPr/>
          <a:lstStyle/>
          <a:p>
            <a:pPr eaLnBrk="1" hangingPunct="1"/>
            <a:r>
              <a:rPr lang="zh-CN" altLang="en-US" smtClean="0">
                <a:sym typeface="+mn-ea"/>
              </a:rPr>
              <a:t>1）起始授权记录SOA </a:t>
            </a:r>
            <a:endParaRPr lang="zh-CN" altLang="en-US" smtClean="0"/>
          </a:p>
        </p:txBody>
      </p:sp>
      <p:sp>
        <p:nvSpPr>
          <p:cNvPr id="53250" name="内容占位符 2"/>
          <p:cNvSpPr>
            <a:spLocks noGrp="1"/>
          </p:cNvSpPr>
          <p:nvPr>
            <p:ph idx="1"/>
          </p:nvPr>
        </p:nvSpPr>
        <p:spPr>
          <a:xfrm>
            <a:off x="827088" y="1384300"/>
            <a:ext cx="8128000" cy="3294063"/>
          </a:xfrm>
        </p:spPr>
        <p:txBody>
          <a:bodyPr/>
          <a:lstStyle/>
          <a:p>
            <a:pPr eaLnBrk="1" hangingPunct="1"/>
            <a:r>
              <a:rPr lang="zh-CN" altLang="en-US" sz="2000" smtClean="0"/>
              <a:t>（6）serial（序列号）：也称为版本号，用来表示该区域数据库文件的版本大小，最多有10位数字。一般情况下，采用类似年月日的表示形式，如20120101xx，这种写法可方便管理记住最后修改该文件的日期和次数。当辅与主DNS服务器同步将比较此字段。</a:t>
            </a:r>
            <a:endParaRPr lang="zh-CN" altLang="en-US" sz="2000" smtClean="0"/>
          </a:p>
          <a:p>
            <a:pPr eaLnBrk="1" hangingPunct="1"/>
            <a:r>
              <a:rPr lang="zh-CN" altLang="en-US" sz="2000" smtClean="0"/>
              <a:t>（7）refresh（刷新间隔时间）：默认单位为秒，可以指定单位为分钟（M）、小时（H）、天（D）、周（W）、月（M）等。</a:t>
            </a:r>
            <a:endParaRPr lang="zh-CN" altLang="en-US" sz="2000" smtClean="0"/>
          </a:p>
          <a:p>
            <a:pPr eaLnBrk="1" hangingPunct="1"/>
            <a:r>
              <a:rPr lang="zh-CN" altLang="en-US" sz="2000" smtClean="0"/>
              <a:t>（8）retry（重试时间间隔）：指定主、辅DNS间的同步频率失败后应该重试同步时间延迟或间隔。单位参考refresh。</a:t>
            </a:r>
            <a:endParaRPr lang="zh-CN" altLang="en-US" sz="2000" smtClean="0"/>
          </a:p>
          <a:p>
            <a:pPr eaLnBrk="1" hangingPunct="1"/>
            <a:r>
              <a:rPr lang="zh-CN" altLang="en-US" sz="2000" smtClean="0"/>
              <a:t>（9）expire（过期时间间隔）：单位参考refresh。</a:t>
            </a:r>
            <a:endParaRPr lang="zh-CN" altLang="en-US" sz="2000" smtClean="0"/>
          </a:p>
          <a:p>
            <a:pPr eaLnBrk="1" hangingPunct="1"/>
            <a:r>
              <a:rPr lang="zh-CN" altLang="en-US" sz="2000" smtClean="0"/>
              <a:t>（10）ttl（存活时间）：设置每条记录的生存期。单位参考refresh。</a:t>
            </a:r>
            <a:endParaRPr lang="zh-CN" altLang="en-US" sz="20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755650" y="303213"/>
            <a:ext cx="8153400" cy="863600"/>
          </a:xfrm>
        </p:spPr>
        <p:txBody>
          <a:bodyPr/>
          <a:lstStyle/>
          <a:p>
            <a:pPr eaLnBrk="1" hangingPunct="1"/>
            <a:r>
              <a:rPr lang="zh-CN" altLang="en-US" smtClean="0">
                <a:sym typeface="+mn-ea"/>
              </a:rPr>
              <a:t>host表</a:t>
            </a:r>
            <a:endParaRPr lang="zh-CN" altLang="en-US" smtClean="0"/>
          </a:p>
        </p:txBody>
      </p:sp>
      <p:sp>
        <p:nvSpPr>
          <p:cNvPr id="17410" name="内容占位符 2"/>
          <p:cNvSpPr>
            <a:spLocks noGrp="1"/>
          </p:cNvSpPr>
          <p:nvPr>
            <p:ph idx="1"/>
          </p:nvPr>
        </p:nvSpPr>
        <p:spPr>
          <a:xfrm>
            <a:off x="827088" y="1384300"/>
            <a:ext cx="8128000" cy="3294063"/>
          </a:xfrm>
        </p:spPr>
        <p:txBody>
          <a:bodyPr/>
          <a:lstStyle/>
          <a:p>
            <a:pPr eaLnBrk="1" hangingPunct="1"/>
            <a:r>
              <a:rPr lang="zh-CN" altLang="en-US" sz="2400" smtClean="0"/>
              <a:t>host表对应于/etc/hosts文件，它是DNS服务器的雏形，在DNS出现以前，主机之间为了通过名字进行通信，一般采用hosts文件。</a:t>
            </a:r>
            <a:endParaRPr lang="zh-CN" altLang="en-US" sz="2400" smtClean="0"/>
          </a:p>
          <a:p>
            <a:pPr eaLnBrk="1" hangingPunct="1"/>
            <a:r>
              <a:rPr lang="zh-CN" altLang="en-US" sz="2400" smtClean="0"/>
              <a:t>每个主机的host表应该包含自己可达的所有主机信息。如果一个网内主机要求能够相互通信的话，就要求网内所有主机都应包含相同的记录。</a:t>
            </a:r>
            <a:endParaRPr lang="zh-CN" altLang="en-US" sz="2400" smtClean="0"/>
          </a:p>
          <a:p>
            <a:pPr eaLnBrk="1" hangingPunct="1"/>
            <a:r>
              <a:rPr lang="zh-CN" altLang="en-US" sz="2400" smtClean="0"/>
              <a:t>每当网内有主机增减时，管理员就要更新该文件，并将其发到网上的每个主机中。只适用于主机数量较少的网络。</a:t>
            </a:r>
            <a:endParaRPr lang="zh-CN" altLang="en-US" sz="24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755650" y="303213"/>
            <a:ext cx="8153400" cy="863600"/>
          </a:xfrm>
        </p:spPr>
        <p:txBody>
          <a:bodyPr/>
          <a:lstStyle/>
          <a:p>
            <a:pPr eaLnBrk="1" hangingPunct="1"/>
            <a:r>
              <a:rPr lang="zh-CN" altLang="en-US" smtClean="0"/>
              <a:t>2）名字服务器类型记录NS</a:t>
            </a:r>
            <a:endParaRPr lang="zh-CN" altLang="en-US" smtClean="0"/>
          </a:p>
        </p:txBody>
      </p:sp>
      <p:sp>
        <p:nvSpPr>
          <p:cNvPr id="54274" name="内容占位符 2"/>
          <p:cNvSpPr>
            <a:spLocks noGrp="1"/>
          </p:cNvSpPr>
          <p:nvPr>
            <p:ph idx="1"/>
          </p:nvPr>
        </p:nvSpPr>
        <p:spPr>
          <a:xfrm>
            <a:off x="827088" y="1384300"/>
            <a:ext cx="8128000" cy="3294063"/>
          </a:xfrm>
        </p:spPr>
        <p:txBody>
          <a:bodyPr/>
          <a:lstStyle/>
          <a:p>
            <a:pPr eaLnBrk="1" hangingPunct="1"/>
            <a:r>
              <a:rPr lang="zh-CN" altLang="en-US" sz="2400" smtClean="0"/>
              <a:t>NS记录用于指明区域中DNS服务器的主机名，是区域文件中不可缺少的资源记录。由于其作用在与SOA记录相同的域，因此可以不写域名。</a:t>
            </a:r>
            <a:endParaRPr lang="zh-CN" altLang="en-US" sz="2400" smtClean="0"/>
          </a:p>
          <a:p>
            <a:pPr eaLnBrk="1" hangingPunct="1"/>
            <a:r>
              <a:rPr lang="zh-CN" altLang="en-US" sz="2400" smtClean="0"/>
              <a:t>需要注意的是，指定的主机名采用的是FQDN，必须要用“.”结尾。比如：</a:t>
            </a:r>
            <a:endParaRPr lang="zh-CN" altLang="en-US" sz="2400" smtClean="0"/>
          </a:p>
          <a:p>
            <a:pPr lvl="1" eaLnBrk="1" hangingPunct="1"/>
            <a:r>
              <a:rPr lang="zh-CN" altLang="en-US" sz="2100" smtClean="0"/>
              <a:t>@	IN	NS	dns.hncj.edu.cn.</a:t>
            </a:r>
            <a:endParaRPr lang="zh-CN" altLang="en-US" sz="210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755650" y="303213"/>
            <a:ext cx="8153400" cy="863600"/>
          </a:xfrm>
        </p:spPr>
        <p:txBody>
          <a:bodyPr/>
          <a:lstStyle/>
          <a:p>
            <a:pPr eaLnBrk="1" hangingPunct="1"/>
            <a:r>
              <a:rPr lang="zh-CN" altLang="en-US" smtClean="0"/>
              <a:t>3）主机类型的记录A</a:t>
            </a:r>
            <a:endParaRPr lang="zh-CN" altLang="en-US" smtClean="0"/>
          </a:p>
        </p:txBody>
      </p:sp>
      <p:sp>
        <p:nvSpPr>
          <p:cNvPr id="55298" name="内容占位符 2"/>
          <p:cNvSpPr>
            <a:spLocks noGrp="1"/>
          </p:cNvSpPr>
          <p:nvPr>
            <p:ph idx="1"/>
          </p:nvPr>
        </p:nvSpPr>
        <p:spPr>
          <a:xfrm>
            <a:off x="827088" y="1384300"/>
            <a:ext cx="8128000" cy="3294063"/>
          </a:xfrm>
        </p:spPr>
        <p:txBody>
          <a:bodyPr/>
          <a:lstStyle/>
          <a:p>
            <a:pPr eaLnBrk="1" hangingPunct="1"/>
            <a:r>
              <a:rPr lang="zh-CN" altLang="en-US" sz="2400" smtClean="0"/>
              <a:t>A记录用于指定域名与IP地址的相互关系，仅可用于正向区域文件，通常只需写出主机名，而不用写出完整的域名，例如：</a:t>
            </a:r>
            <a:endParaRPr lang="zh-CN" altLang="en-US" sz="2400" smtClean="0"/>
          </a:p>
          <a:p>
            <a:pPr lvl="1" eaLnBrk="1" hangingPunct="1"/>
            <a:r>
              <a:rPr lang="zh-CN" altLang="en-US" sz="2100" smtClean="0"/>
              <a:t>www		IN	A	192.168.136.81</a:t>
            </a:r>
            <a:endParaRPr lang="zh-CN" altLang="en-US" sz="210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755650" y="303213"/>
            <a:ext cx="8153400" cy="863600"/>
          </a:xfrm>
        </p:spPr>
        <p:txBody>
          <a:bodyPr/>
          <a:lstStyle/>
          <a:p>
            <a:pPr eaLnBrk="1" hangingPunct="1"/>
            <a:r>
              <a:rPr lang="zh-CN" altLang="en-US" smtClean="0"/>
              <a:t>4）别名类型的记录CNAME</a:t>
            </a:r>
            <a:endParaRPr lang="zh-CN" altLang="en-US" smtClean="0"/>
          </a:p>
        </p:txBody>
      </p:sp>
      <p:sp>
        <p:nvSpPr>
          <p:cNvPr id="56322" name="内容占位符 2"/>
          <p:cNvSpPr>
            <a:spLocks noGrp="1"/>
          </p:cNvSpPr>
          <p:nvPr>
            <p:ph idx="1"/>
          </p:nvPr>
        </p:nvSpPr>
        <p:spPr>
          <a:xfrm>
            <a:off x="827088" y="1384300"/>
            <a:ext cx="8128000" cy="3294063"/>
          </a:xfrm>
        </p:spPr>
        <p:txBody>
          <a:bodyPr/>
          <a:lstStyle/>
          <a:p>
            <a:pPr eaLnBrk="1" hangingPunct="1"/>
            <a:r>
              <a:rPr lang="zh-CN" altLang="en-US" sz="2400" smtClean="0"/>
              <a:t>CNAME记录用于为区域内的主机建立别名，仅用于正向区域文件，常用于一个IP地址对应多个不同类型主机的情况，可以使用A记录代替。例如：</a:t>
            </a:r>
            <a:endParaRPr lang="zh-CN" altLang="en-US" sz="2400" smtClean="0"/>
          </a:p>
          <a:p>
            <a:pPr lvl="1" eaLnBrk="1" hangingPunct="1"/>
            <a:r>
              <a:rPr lang="zh-CN" altLang="en-US" sz="2100" smtClean="0"/>
              <a:t>news    IN      CNAME   www</a:t>
            </a:r>
            <a:endParaRPr lang="zh-CN" altLang="en-US" sz="210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755650" y="303213"/>
            <a:ext cx="8153400" cy="863600"/>
          </a:xfrm>
        </p:spPr>
        <p:txBody>
          <a:bodyPr/>
          <a:lstStyle/>
          <a:p>
            <a:pPr eaLnBrk="1" hangingPunct="1"/>
            <a:r>
              <a:rPr lang="zh-CN" altLang="en-US" smtClean="0"/>
              <a:t>5）邮件交换记录MX</a:t>
            </a:r>
            <a:endParaRPr lang="zh-CN" altLang="en-US" smtClean="0"/>
          </a:p>
        </p:txBody>
      </p:sp>
      <p:sp>
        <p:nvSpPr>
          <p:cNvPr id="57346" name="内容占位符 2"/>
          <p:cNvSpPr>
            <a:spLocks noGrp="1"/>
          </p:cNvSpPr>
          <p:nvPr>
            <p:ph idx="1"/>
          </p:nvPr>
        </p:nvSpPr>
        <p:spPr>
          <a:xfrm>
            <a:off x="827088" y="1384300"/>
            <a:ext cx="8128000" cy="3294063"/>
          </a:xfrm>
        </p:spPr>
        <p:txBody>
          <a:bodyPr/>
          <a:lstStyle/>
          <a:p>
            <a:pPr eaLnBrk="1" hangingPunct="1"/>
            <a:r>
              <a:rPr lang="zh-CN" altLang="en-US" sz="2400" smtClean="0"/>
              <a:t>MX记录用于指定区域内邮件服务器的域名与IP地址的相互关系，仅用于正向区域文件。当区域中有多个邮件服务器时，可以通过MX记录来指定邮件服务器的优先级别，数字越小，优先级越高。例如：</a:t>
            </a:r>
            <a:endParaRPr lang="zh-CN" altLang="en-US" sz="2400" smtClean="0"/>
          </a:p>
          <a:p>
            <a:pPr lvl="1" eaLnBrk="1" hangingPunct="1"/>
            <a:r>
              <a:rPr lang="zh-CN" altLang="en-US" sz="2100" smtClean="0"/>
              <a:t>@        IN      MX      5 gw.hncj.edu.cn.</a:t>
            </a:r>
            <a:endParaRPr lang="zh-CN" altLang="en-US" sz="2100" smtClean="0"/>
          </a:p>
          <a:p>
            <a:pPr lvl="1" eaLnBrk="1" hangingPunct="1"/>
            <a:r>
              <a:rPr lang="zh-CN" altLang="en-US" sz="2100" smtClean="0"/>
              <a:t>@        IN      MX      10 mail.hncj.edu.cn.</a:t>
            </a:r>
            <a:endParaRPr lang="zh-CN" altLang="en-US" sz="2100" smtClean="0"/>
          </a:p>
          <a:p>
            <a:pPr eaLnBrk="1" hangingPunct="1"/>
            <a:r>
              <a:rPr lang="zh-CN" altLang="en-US" sz="2400" smtClean="0"/>
              <a:t>这说明区域中有两个邮件服务器gw和mail，当用户向域内发邮件时，发送邮件的服务器会优先将邮件投递给gw.hncj.edu.cn，因为其优先级别为5，大于mail的10。</a:t>
            </a:r>
            <a:endParaRPr lang="zh-CN" altLang="en-US" sz="24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755650" y="303213"/>
            <a:ext cx="8153400" cy="863600"/>
          </a:xfrm>
        </p:spPr>
        <p:txBody>
          <a:bodyPr/>
          <a:lstStyle/>
          <a:p>
            <a:pPr eaLnBrk="1" hangingPunct="1"/>
            <a:r>
              <a:rPr lang="zh-CN" altLang="en-US" smtClean="0"/>
              <a:t>3．反向区域文件</a:t>
            </a:r>
            <a:endParaRPr lang="zh-CN" altLang="en-US" smtClean="0"/>
          </a:p>
        </p:txBody>
      </p:sp>
      <p:sp>
        <p:nvSpPr>
          <p:cNvPr id="58370" name="内容占位符 2"/>
          <p:cNvSpPr>
            <a:spLocks noGrp="1"/>
          </p:cNvSpPr>
          <p:nvPr>
            <p:ph idx="1"/>
          </p:nvPr>
        </p:nvSpPr>
        <p:spPr>
          <a:xfrm>
            <a:off x="827088" y="1384300"/>
            <a:ext cx="8128000" cy="3294063"/>
          </a:xfrm>
        </p:spPr>
        <p:txBody>
          <a:bodyPr/>
          <a:lstStyle/>
          <a:p>
            <a:pPr eaLnBrk="1" hangingPunct="1"/>
            <a:r>
              <a:rPr lang="zh-CN" altLang="en-US" sz="2400" smtClean="0"/>
              <a:t>在反向域文件中只有3类记录，且前两条记录SOA和NS与正向域文件中的是相同的。除了前2条之外，剩余的都是主机类型的记录，且在反向区域文件只包括PTR一类记录。</a:t>
            </a:r>
            <a:endParaRPr lang="zh-CN" altLang="en-US" sz="2400" smtClean="0"/>
          </a:p>
          <a:p>
            <a:pPr eaLnBrk="1" hangingPunct="1"/>
            <a:r>
              <a:rPr lang="zh-CN" altLang="en-US" sz="2400" smtClean="0"/>
              <a:t>PTR又称为反向类型或指针类型，是用来定义由IP地址到域名翻译。格式如下：</a:t>
            </a:r>
            <a:endParaRPr lang="zh-CN" altLang="en-US" sz="2400" smtClean="0"/>
          </a:p>
          <a:p>
            <a:pPr lvl="1" eaLnBrk="1" hangingPunct="1"/>
            <a:r>
              <a:rPr lang="zh-CN" altLang="en-US" sz="2100" smtClean="0"/>
              <a:t>ip4	IN	PTR	 domain.</a:t>
            </a:r>
            <a:endParaRPr lang="zh-CN" altLang="en-US" sz="2100" smtClean="0"/>
          </a:p>
          <a:p>
            <a:pPr eaLnBrk="1" hangingPunct="1"/>
            <a:r>
              <a:rPr lang="zh-CN" altLang="en-US" sz="2400" smtClean="0"/>
              <a:t>具体可以为</a:t>
            </a:r>
            <a:endParaRPr lang="zh-CN" altLang="en-US" sz="2400" smtClean="0"/>
          </a:p>
          <a:p>
            <a:pPr lvl="1" eaLnBrk="1" hangingPunct="1"/>
            <a:r>
              <a:rPr lang="zh-CN" altLang="en-US" sz="2100" smtClean="0"/>
              <a:t>1 	IN	PTR	dns.hncj.edu.cn.</a:t>
            </a:r>
            <a:endParaRPr lang="zh-CN" altLang="en-US" sz="2100" smtClean="0"/>
          </a:p>
          <a:p>
            <a:pPr eaLnBrk="1" hangingPunct="1"/>
            <a:r>
              <a:rPr lang="zh-CN" altLang="en-US" sz="2400" smtClean="0"/>
              <a:t>表明dns.hncj.edu.cn主机的IP地址最后一段为1。</a:t>
            </a:r>
            <a:endParaRPr lang="zh-CN" altLang="en-US" sz="24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755650" y="303213"/>
            <a:ext cx="8153400" cy="863600"/>
          </a:xfrm>
        </p:spPr>
        <p:txBody>
          <a:bodyPr/>
          <a:lstStyle/>
          <a:p>
            <a:pPr eaLnBrk="1" hangingPunct="1"/>
            <a:r>
              <a:rPr lang="zh-CN" altLang="en-US" smtClean="0"/>
              <a:t>19.2.6  访问控制设置</a:t>
            </a:r>
            <a:endParaRPr lang="zh-CN" altLang="en-US" smtClean="0"/>
          </a:p>
        </p:txBody>
      </p:sp>
      <p:sp>
        <p:nvSpPr>
          <p:cNvPr id="3" name="内容占位符 2"/>
          <p:cNvSpPr>
            <a:spLocks noGrp="1"/>
          </p:cNvSpPr>
          <p:nvPr>
            <p:ph idx="1"/>
          </p:nvPr>
        </p:nvSpPr>
        <p:spPr>
          <a:xfrm>
            <a:off x="827088" y="1384300"/>
            <a:ext cx="8128000" cy="3294063"/>
          </a:xfrm>
        </p:spPr>
        <p:txBody>
          <a:bodyPr/>
          <a:lstStyle/>
          <a:p>
            <a:pPr eaLnBrk="1" hangingPunct="1">
              <a:defRPr/>
            </a:pPr>
            <a:r>
              <a:rPr lang="zh-CN" altLang="en-US" sz="2000"/>
              <a:t>从主配置文件可以看到，默认配置只允许对本主机系统内客户提供服务，这部分配置内容如下：</a:t>
            </a:r>
            <a:endParaRPr lang="zh-CN" altLang="en-US" sz="2000"/>
          </a:p>
          <a:p>
            <a:pPr lvl="1" eaLnBrk="1" hangingPunct="1">
              <a:defRPr/>
            </a:pPr>
            <a:r>
              <a:rPr lang="zh-CN" altLang="en-US" sz="1750"/>
              <a:t>	listen-on port 53 { 127.0.0.1; };</a:t>
            </a:r>
            <a:endParaRPr lang="zh-CN" altLang="en-US" sz="1750"/>
          </a:p>
          <a:p>
            <a:pPr lvl="1" eaLnBrk="1" hangingPunct="1">
              <a:defRPr/>
            </a:pPr>
            <a:r>
              <a:rPr lang="zh-CN" altLang="en-US" sz="1750"/>
              <a:t>	listen-on-v6 port 53 { ::1; };</a:t>
            </a:r>
            <a:endParaRPr lang="zh-CN" altLang="en-US" sz="1750"/>
          </a:p>
          <a:p>
            <a:pPr lvl="1" eaLnBrk="1" hangingPunct="1">
              <a:defRPr/>
            </a:pPr>
            <a:r>
              <a:rPr lang="zh-CN" altLang="en-US" sz="1750"/>
              <a:t>	allow-query { localhost; };</a:t>
            </a:r>
            <a:endParaRPr lang="zh-CN" altLang="en-US" sz="1750"/>
          </a:p>
          <a:p>
            <a:pPr lvl="1" eaLnBrk="1" hangingPunct="1">
              <a:defRPr/>
            </a:pPr>
            <a:r>
              <a:rPr lang="zh-CN" altLang="en-US" sz="1750"/>
              <a:t>	dnssec-validation yes;</a:t>
            </a:r>
            <a:endParaRPr lang="zh-CN" altLang="en-US" sz="1750"/>
          </a:p>
          <a:p>
            <a:pPr eaLnBrk="1" hangingPunct="1">
              <a:defRPr/>
            </a:pPr>
            <a:r>
              <a:rPr lang="zh-CN" altLang="en-US" sz="2000"/>
              <a:t>若要对外服务需要将它们修改为：</a:t>
            </a:r>
            <a:endParaRPr lang="zh-CN" altLang="en-US" sz="2000"/>
          </a:p>
          <a:p>
            <a:pPr lvl="1" eaLnBrk="1" hangingPunct="1">
              <a:defRPr/>
            </a:pPr>
            <a:r>
              <a:rPr lang="zh-CN" altLang="en-US" sz="1750"/>
              <a:t>	listen-on port 53 { any; };</a:t>
            </a:r>
            <a:endParaRPr lang="zh-CN" altLang="en-US" sz="1750"/>
          </a:p>
          <a:p>
            <a:pPr lvl="1" eaLnBrk="1" hangingPunct="1">
              <a:defRPr/>
            </a:pPr>
            <a:r>
              <a:rPr lang="zh-CN" altLang="en-US" sz="1750"/>
              <a:t>	listen-on-v6 port 53 { any; };</a:t>
            </a:r>
            <a:endParaRPr lang="zh-CN" altLang="en-US" sz="1750"/>
          </a:p>
          <a:p>
            <a:pPr lvl="1" eaLnBrk="1" hangingPunct="1">
              <a:defRPr/>
            </a:pPr>
            <a:r>
              <a:rPr lang="zh-CN" altLang="en-US" sz="1750"/>
              <a:t>	allow-query { any; };</a:t>
            </a:r>
            <a:endParaRPr lang="zh-CN" altLang="en-US" sz="1750"/>
          </a:p>
          <a:p>
            <a:pPr lvl="1" eaLnBrk="1" hangingPunct="1">
              <a:defRPr/>
            </a:pPr>
            <a:r>
              <a:rPr lang="zh-CN" altLang="en-US" sz="1750"/>
              <a:t>	dnssec-validation no;</a:t>
            </a:r>
            <a:endParaRPr lang="zh-CN" alt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755650" y="303213"/>
            <a:ext cx="8153400" cy="863600"/>
          </a:xfrm>
        </p:spPr>
        <p:txBody>
          <a:bodyPr/>
          <a:lstStyle/>
          <a:p>
            <a:pPr eaLnBrk="1" hangingPunct="1"/>
            <a:r>
              <a:rPr lang="zh-CN" altLang="en-US" smtClean="0"/>
              <a:t>19.3  DNS服务器配置示例</a:t>
            </a:r>
            <a:endParaRPr lang="zh-CN" altLang="en-US" smtClean="0"/>
          </a:p>
        </p:txBody>
      </p:sp>
      <p:sp>
        <p:nvSpPr>
          <p:cNvPr id="60418" name="内容占位符 2"/>
          <p:cNvSpPr>
            <a:spLocks noGrp="1"/>
          </p:cNvSpPr>
          <p:nvPr>
            <p:ph idx="1"/>
          </p:nvPr>
        </p:nvSpPr>
        <p:spPr>
          <a:xfrm>
            <a:off x="827088" y="1384300"/>
            <a:ext cx="8128000" cy="3294063"/>
          </a:xfrm>
        </p:spPr>
        <p:txBody>
          <a:bodyPr/>
          <a:lstStyle/>
          <a:p>
            <a:pPr eaLnBrk="1" hangingPunct="1"/>
            <a:r>
              <a:rPr lang="zh-CN" altLang="en-US" smtClean="0"/>
              <a:t>19.3.1  主域名服务器配置示例</a:t>
            </a:r>
            <a:endParaRPr lang="zh-CN" altLang="en-US" smtClean="0"/>
          </a:p>
          <a:p>
            <a:pPr eaLnBrk="1" hangingPunct="1"/>
            <a:r>
              <a:rPr lang="zh-CN" altLang="en-US" smtClean="0"/>
              <a:t>19.3.2  辅域名服务器配置示例</a:t>
            </a:r>
            <a:endParaRPr lang="zh-CN" alt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755650" y="303213"/>
            <a:ext cx="8153400" cy="863600"/>
          </a:xfrm>
        </p:spPr>
        <p:txBody>
          <a:bodyPr/>
          <a:lstStyle/>
          <a:p>
            <a:pPr eaLnBrk="1" hangingPunct="1"/>
            <a:r>
              <a:rPr lang="zh-CN" altLang="en-US" smtClean="0"/>
              <a:t>19.3.1  主域名服务器配置示例</a:t>
            </a:r>
            <a:endParaRPr lang="zh-CN" altLang="en-US" smtClean="0"/>
          </a:p>
        </p:txBody>
      </p:sp>
      <p:sp>
        <p:nvSpPr>
          <p:cNvPr id="61442" name="内容占位符 2"/>
          <p:cNvSpPr>
            <a:spLocks noGrp="1"/>
          </p:cNvSpPr>
          <p:nvPr>
            <p:ph idx="1"/>
          </p:nvPr>
        </p:nvSpPr>
        <p:spPr>
          <a:xfrm>
            <a:off x="827088" y="1384300"/>
            <a:ext cx="8128000" cy="3294063"/>
          </a:xfrm>
        </p:spPr>
        <p:txBody>
          <a:bodyPr/>
          <a:lstStyle/>
          <a:p>
            <a:pPr eaLnBrk="1" hangingPunct="1"/>
            <a:r>
              <a:rPr lang="zh-CN" altLang="en-US" sz="2400" smtClean="0"/>
              <a:t>任务：建立一个符合表19-2要求的主域名服务器。</a:t>
            </a:r>
            <a:endParaRPr lang="zh-CN" altLang="en-US" sz="2400" smtClean="0"/>
          </a:p>
        </p:txBody>
      </p:sp>
      <p:graphicFrame>
        <p:nvGraphicFramePr>
          <p:cNvPr id="4" name="表格 3"/>
          <p:cNvGraphicFramePr>
            <a:graphicFrameLocks noGrp="1"/>
          </p:cNvGraphicFramePr>
          <p:nvPr>
            <p:custDataLst>
              <p:tags r:id="rId1"/>
            </p:custDataLst>
          </p:nvPr>
        </p:nvGraphicFramePr>
        <p:xfrm>
          <a:off x="804863" y="1833563"/>
          <a:ext cx="7754620" cy="2919730"/>
        </p:xfrm>
        <a:graphic>
          <a:graphicData uri="http://schemas.openxmlformats.org/drawingml/2006/table">
            <a:tbl>
              <a:tblPr/>
              <a:tblGrid>
                <a:gridCol w="976312"/>
                <a:gridCol w="1687513"/>
                <a:gridCol w="1589087"/>
                <a:gridCol w="1712913"/>
                <a:gridCol w="1789112"/>
              </a:tblGrid>
              <a:tr h="2095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zone1</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linux.gjshao</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zone2</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hncj.edu.cn</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hMerge="1">
                  <a:tcPr/>
                </a:tc>
              </a:tr>
              <a:tr h="3032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服务</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主机名</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IP</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主机名</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IP</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1877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域名</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linux.gjshao</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192.168.135</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hncj.edu.cn</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211.67.112.*</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dns</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dns</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.linux.gjshao</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192.168.135</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dns.hncj.edu.cn</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211.67.112.1</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www</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www</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.linux.gjshao</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192.168.135</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www</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.hncj.edu.cn</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211.67.112.80</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mail(</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主邮</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mail</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.linux.gjshao</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dns</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之别名</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mail.hncj.edu.cn</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dns</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之别名</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gw(</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次邮</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gw.linux.gjshao</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192.168.135</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gw.hncj.edu.cn</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211.67.112.20</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news</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news.linux.gjshao</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192.168.135</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10</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www</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.hncj.edu.cn</a:t>
                      </a:r>
                      <a:endParaRPr kumimoji="0" lang="en-US"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211.67.112.81</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ftp</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ftp.linux.gjshao</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192.168.135.15</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ftp.hncj.edu.cn</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211.67.112.5</a:t>
                      </a:r>
                      <a:endParaRPr kumimoji="0" lang="en-US"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755650" y="303213"/>
            <a:ext cx="8153400" cy="863600"/>
          </a:xfrm>
        </p:spPr>
        <p:txBody>
          <a:bodyPr/>
          <a:lstStyle/>
          <a:p>
            <a:pPr eaLnBrk="1" hangingPunct="1"/>
            <a:r>
              <a:rPr lang="zh-CN" altLang="en-US" smtClean="0">
                <a:sym typeface="+mn-ea"/>
              </a:rPr>
              <a:t>步骤1：定义管理的域</a:t>
            </a:r>
            <a:endParaRPr lang="zh-CN" altLang="en-US" smtClean="0"/>
          </a:p>
        </p:txBody>
      </p:sp>
      <p:sp>
        <p:nvSpPr>
          <p:cNvPr id="62466" name="内容占位符 2"/>
          <p:cNvSpPr>
            <a:spLocks noGrp="1"/>
          </p:cNvSpPr>
          <p:nvPr>
            <p:ph idx="1"/>
          </p:nvPr>
        </p:nvSpPr>
        <p:spPr>
          <a:xfrm>
            <a:off x="827088" y="1384300"/>
            <a:ext cx="8128000" cy="3294063"/>
          </a:xfrm>
        </p:spPr>
        <p:txBody>
          <a:bodyPr/>
          <a:lstStyle/>
          <a:p>
            <a:pPr eaLnBrk="1" hangingPunct="1"/>
            <a:r>
              <a:rPr lang="zh-CN" altLang="en-US" sz="2400" smtClean="0"/>
              <a:t>在named.conf文件或其包含文件中定义域名文件。不建议修改主配置</a:t>
            </a:r>
            <a:r>
              <a:rPr lang="zh-CN" altLang="en-US" sz="2400" smtClean="0">
                <a:solidFill>
                  <a:srgbClr val="FF0000"/>
                </a:solidFill>
              </a:rPr>
              <a:t>文件</a:t>
            </a:r>
            <a:r>
              <a:rPr lang="zh-CN" altLang="en-US" sz="2400" smtClean="0"/>
              <a:t>，这里使用其包含文件，在红帽和Ubuntu中分别使用named.rfc1912.zones和named.conf.local，在其中加入以下内容：</a:t>
            </a:r>
            <a:endParaRPr lang="zh-CN" altLang="en-US" sz="24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a:xfrm>
            <a:off x="755650" y="303213"/>
            <a:ext cx="8153400" cy="863600"/>
          </a:xfrm>
        </p:spPr>
        <p:txBody>
          <a:bodyPr/>
          <a:lstStyle/>
          <a:p>
            <a:pPr eaLnBrk="1" hangingPunct="1"/>
            <a:r>
              <a:rPr lang="zh-CN" altLang="en-US" smtClean="0">
                <a:sym typeface="+mn-ea"/>
              </a:rPr>
              <a:t>步骤1：定义管理的域</a:t>
            </a:r>
            <a:endParaRPr lang="zh-CN" altLang="en-US" smtClean="0"/>
          </a:p>
        </p:txBody>
      </p:sp>
      <p:sp>
        <p:nvSpPr>
          <p:cNvPr id="63490" name="内容占位符 2"/>
          <p:cNvSpPr>
            <a:spLocks noGrp="1"/>
          </p:cNvSpPr>
          <p:nvPr>
            <p:ph idx="1"/>
          </p:nvPr>
        </p:nvSpPr>
        <p:spPr>
          <a:xfrm>
            <a:off x="827088" y="1384300"/>
            <a:ext cx="8128000" cy="3294063"/>
          </a:xfrm>
        </p:spPr>
        <p:txBody>
          <a:bodyPr/>
          <a:lstStyle/>
          <a:p>
            <a:pPr eaLnBrk="1" hangingPunct="1"/>
            <a:endParaRPr lang="zh-CN" altLang="en-US" smtClean="0"/>
          </a:p>
        </p:txBody>
      </p:sp>
      <p:graphicFrame>
        <p:nvGraphicFramePr>
          <p:cNvPr id="63521" name="Group 33"/>
          <p:cNvGraphicFramePr>
            <a:graphicFrameLocks noGrp="1"/>
          </p:cNvGraphicFramePr>
          <p:nvPr>
            <p:custDataLst>
              <p:tags r:id="rId1"/>
            </p:custDataLst>
          </p:nvPr>
        </p:nvGraphicFramePr>
        <p:xfrm>
          <a:off x="601663" y="1385888"/>
          <a:ext cx="7642225" cy="3274060"/>
        </p:xfrm>
        <a:graphic>
          <a:graphicData uri="http://schemas.openxmlformats.org/drawingml/2006/table">
            <a:tbl>
              <a:tblPr/>
              <a:tblGrid>
                <a:gridCol w="3876675"/>
                <a:gridCol w="3765550"/>
              </a:tblGrid>
              <a:tr h="4445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zone1</a:t>
                      </a: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linux.gjshao</a:t>
                      </a: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zone2</a:t>
                      </a: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hncj.edu.cn</a:t>
                      </a: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9560">
                <a:tc>
                  <a:txBody>
                    <a:bodyPr/>
                    <a:lstStyle/>
                    <a:p>
                      <a:pPr marL="0" marR="0" lvl="0" indent="0" algn="l" defTabSz="914400" rtl="0" eaLnBrk="1" fontAlgn="base"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zone "linux.gjshao." IN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type master;</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file "linux.gjshao.zone";</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it-IT"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it-IT"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it-IT"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zone "135.168.192.IN-ADDR.ARPA." IN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it-IT"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type master;</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file "135.168.192.rev";</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hangingPunct="1">
                        <a:lnSpc>
                          <a:spcPct val="100000"/>
                        </a:lnSpc>
                        <a:spcBef>
                          <a:spcPct val="0"/>
                        </a:spcBef>
                        <a:spcAft>
                          <a:spcPct val="0"/>
                        </a:spcAft>
                        <a:buClrTx/>
                        <a:buSzTx/>
                        <a:buFontTx/>
                        <a:buNone/>
                      </a:pPr>
                      <a:r>
                        <a:rPr kumimoji="0" lang="it-IT"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zone "hncj.edu.cn." IN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it-IT"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type master;</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it-IT"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file "hncj.edu.cn.zone";</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it-IT"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it-IT"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it-IT"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zone "112.67.211.IN-ADDR.ARPA." IN {</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it-IT"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type master;</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file "112.67.211.rev";</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hangingPunct="0">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755650" y="303213"/>
            <a:ext cx="8153400" cy="863600"/>
          </a:xfrm>
        </p:spPr>
        <p:txBody>
          <a:bodyPr/>
          <a:lstStyle/>
          <a:p>
            <a:pPr eaLnBrk="1" hangingPunct="1"/>
            <a:r>
              <a:rPr lang="zh-CN" altLang="en-US" smtClean="0">
                <a:sym typeface="+mn-ea"/>
              </a:rPr>
              <a:t>NIS</a:t>
            </a:r>
            <a:endParaRPr lang="zh-CN" altLang="en-US" smtClean="0"/>
          </a:p>
        </p:txBody>
      </p:sp>
      <p:sp>
        <p:nvSpPr>
          <p:cNvPr id="18434" name="内容占位符 2"/>
          <p:cNvSpPr>
            <a:spLocks noGrp="1"/>
          </p:cNvSpPr>
          <p:nvPr>
            <p:ph idx="1"/>
          </p:nvPr>
        </p:nvSpPr>
        <p:spPr>
          <a:xfrm>
            <a:off x="827088" y="1384300"/>
            <a:ext cx="8128000" cy="3294063"/>
          </a:xfrm>
        </p:spPr>
        <p:txBody>
          <a:bodyPr/>
          <a:lstStyle/>
          <a:p>
            <a:pPr eaLnBrk="1" hangingPunct="1"/>
            <a:r>
              <a:rPr lang="zh-CN" altLang="en-US" sz="2400" smtClean="0"/>
              <a:t>NIS起源于SUN Microsystems的Yellow Pages（YP），用于共享需要在网上所有主机使用的信息。</a:t>
            </a:r>
            <a:endParaRPr lang="zh-CN" altLang="en-US" sz="2400" smtClean="0"/>
          </a:p>
          <a:p>
            <a:pPr eaLnBrk="1" hangingPunct="1"/>
            <a:r>
              <a:rPr lang="zh-CN" altLang="en-US" sz="2400" smtClean="0"/>
              <a:t>NIS使用基本的C/S架构，并且通过一个NIS域名进行管理区域的划分。NIS将主机表使用标准的DBM格式存储，客户机可以在这里得到所需的主机表信息。因为NIS将所有的主机数据都保存在中央主机上，由中央主机将所需数据分配给所有的服务器，从而导致将主机域名转换为IP地址时效率很低，只适用于中小型网络。</a:t>
            </a:r>
            <a:endParaRPr lang="zh-CN" altLang="en-US" sz="240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a:xfrm>
            <a:off x="755650" y="303213"/>
            <a:ext cx="8153400" cy="863600"/>
          </a:xfrm>
        </p:spPr>
        <p:txBody>
          <a:bodyPr/>
          <a:lstStyle/>
          <a:p>
            <a:r>
              <a:rPr lang="zh-CN" altLang="en-US" smtClean="0"/>
              <a:t>步骤2：创建正向域文件</a:t>
            </a:r>
            <a:endParaRPr lang="zh-CN" altLang="en-US" smtClean="0"/>
          </a:p>
        </p:txBody>
      </p:sp>
      <p:sp>
        <p:nvSpPr>
          <p:cNvPr id="64514" name="内容占位符 2"/>
          <p:cNvSpPr>
            <a:spLocks noGrp="1"/>
          </p:cNvSpPr>
          <p:nvPr>
            <p:ph idx="1"/>
          </p:nvPr>
        </p:nvSpPr>
        <p:spPr>
          <a:xfrm>
            <a:off x="827088" y="1384300"/>
            <a:ext cx="8128000" cy="3294063"/>
          </a:xfrm>
        </p:spPr>
        <p:txBody>
          <a:bodyPr/>
          <a:lstStyle/>
          <a:p>
            <a:r>
              <a:rPr lang="zh-CN" altLang="en-US" sz="2400" smtClean="0"/>
              <a:t>分别在工作目录（红帽为/var/named，Ubuntu为/var/cache/bind）内创建正向域文件linux.gjshao.zone和hncj.edu.cn.zone，使其内容如下。</a:t>
            </a:r>
            <a:endParaRPr lang="zh-CN" altLang="en-US" sz="240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a:xfrm>
            <a:off x="755650" y="303213"/>
            <a:ext cx="8153400" cy="863600"/>
          </a:xfrm>
        </p:spPr>
        <p:txBody>
          <a:bodyPr/>
          <a:lstStyle/>
          <a:p>
            <a:r>
              <a:rPr lang="zh-CN" altLang="en-US" smtClean="0">
                <a:sym typeface="+mn-ea"/>
              </a:rPr>
              <a:t>正向域文件</a:t>
            </a:r>
            <a:endParaRPr lang="zh-CN" altLang="en-US" smtClean="0"/>
          </a:p>
        </p:txBody>
      </p:sp>
      <p:sp>
        <p:nvSpPr>
          <p:cNvPr id="65538" name="内容占位符 2"/>
          <p:cNvSpPr>
            <a:spLocks noGrp="1"/>
          </p:cNvSpPr>
          <p:nvPr>
            <p:ph idx="1"/>
          </p:nvPr>
        </p:nvSpPr>
        <p:spPr>
          <a:xfrm>
            <a:off x="827088" y="1384300"/>
            <a:ext cx="8128000" cy="3294063"/>
          </a:xfrm>
        </p:spPr>
        <p:txBody>
          <a:bodyPr/>
          <a:lstStyle/>
          <a:p>
            <a:endParaRPr lang="zh-CN" altLang="en-US" smtClean="0"/>
          </a:p>
        </p:txBody>
      </p:sp>
      <p:graphicFrame>
        <p:nvGraphicFramePr>
          <p:cNvPr id="65622" name="Group 86"/>
          <p:cNvGraphicFramePr>
            <a:graphicFrameLocks noGrp="1"/>
          </p:cNvGraphicFramePr>
          <p:nvPr>
            <p:custDataLst>
              <p:tags r:id="rId1"/>
            </p:custDataLst>
          </p:nvPr>
        </p:nvGraphicFramePr>
        <p:xfrm>
          <a:off x="612140" y="1058545"/>
          <a:ext cx="7993380" cy="3810000"/>
        </p:xfrm>
        <a:graphic>
          <a:graphicData uri="http://schemas.openxmlformats.org/drawingml/2006/table">
            <a:tbl>
              <a:tblPr/>
              <a:tblGrid>
                <a:gridCol w="3816350"/>
                <a:gridCol w="4177030"/>
              </a:tblGrid>
              <a:tr h="2809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linux.gjshao.zone</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hncj.edu.cn.zone</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59100">
                <a:tc>
                  <a:txBody>
                    <a:body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$TTL 1D</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SOA  dns.linux.gjshao.  root.linux.gjshao. (</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2020040101</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3H</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1H</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1W</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1H )</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NS  dns.linux.gjshao.  </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MX  5  gw</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MX  10  mail</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dns  IN  A  192.168.135.1</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gw  IN  A  192.168.135.5</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mail  IN  CNAME  dns</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www  IN  A  192.168.135.3</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ftp  IN  A  192.168.135.15</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news  IN  A  192.168.135.10</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$TTL 1D</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SOA  dns.hncj.edu.cn.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root.hncj.edu.cn. (</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2020040101</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3H</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1H</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1W</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lang="pt-BR" altLang="zh-CN" sz="1400" smtClean="0">
                          <a:ln>
                            <a:noFill/>
                          </a:ln>
                          <a:effectLst/>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1H )</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NS  dns.hncj.edu.cn.</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pt-BR"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MX  5  gw</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MX  10  mail</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dns  IN  A  211.67.112.1</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gw  IN  A  211.67.112.20</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mail  IN  CNAME  dns</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www  IN  A  211.67.112.80</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ftp  IN  A  211.67.112.5</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news  IN  A  211.67.112.81</a:t>
                      </a:r>
                      <a:endParaRPr kumimoji="0"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步骤3：创建逆向域文件</a:t>
            </a:r>
            <a:endParaRPr lang="zh-CN" altLang="en-US"/>
          </a:p>
        </p:txBody>
      </p:sp>
      <p:sp>
        <p:nvSpPr>
          <p:cNvPr id="3" name="内容占位符 2"/>
          <p:cNvSpPr>
            <a:spLocks noGrp="1"/>
          </p:cNvSpPr>
          <p:nvPr>
            <p:ph idx="1"/>
          </p:nvPr>
        </p:nvSpPr>
        <p:spPr/>
        <p:txBody>
          <a:bodyPr/>
          <a:p>
            <a:endParaRPr lang="zh-CN" altLang="en-US"/>
          </a:p>
        </p:txBody>
      </p:sp>
      <p:graphicFrame>
        <p:nvGraphicFramePr>
          <p:cNvPr id="4" name="表格 3"/>
          <p:cNvGraphicFramePr/>
          <p:nvPr>
            <p:custDataLst>
              <p:tags r:id="rId1"/>
            </p:custDataLst>
          </p:nvPr>
        </p:nvGraphicFramePr>
        <p:xfrm>
          <a:off x="755015" y="1101725"/>
          <a:ext cx="7889240" cy="3936365"/>
        </p:xfrm>
        <a:graphic>
          <a:graphicData uri="http://schemas.openxmlformats.org/drawingml/2006/table">
            <a:tbl>
              <a:tblPr firstRow="1" bandRow="1">
                <a:tableStyleId>{5940675A-B579-460E-94D1-54222C63F5DA}</a:tableStyleId>
              </a:tblPr>
              <a:tblGrid>
                <a:gridCol w="3944620"/>
                <a:gridCol w="3944620"/>
              </a:tblGrid>
              <a:tr h="243840">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135.168.192.rev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112.67.211.rev</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92525">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$TTL 1D</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 SOA dns.linux.gjshao.  	root.dns.linux.gjshao. (			2020040100			3H				1H				1W				1H )		NS	dns.linux.gjshao.</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1	PTR	dns.linux.gjshao.</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5	PTR	gw.linux.gjshao.</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1	PTR	mail.linux.gjshao.</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15	PTR	ftp.linux.gjshao.</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3	PTR	www.linux.gjshao.</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10	PTR	news.linux.gjshao.</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$TTL 1D</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  SOA  dns.hncj.edu.cn.	root.dns.hncj.edu.cn. (			2020040100			3H				1H				1W				1H )		NS	dns.hncj.edu.cn.</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1	PTR	dns.hncj.edu.cn.</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20	PTR	gw.hncj.edu.cn.</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1	PTR	mail.hncj.edu.cn.</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80	PTR	www.hncj.edu.cn.</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5	PTR	ftp.hncj.edu.cn.</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81	PTR	news.hncj.edu.cn.</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步骤4：检查并修改新建文件的所有者和权限</a:t>
            </a:r>
            <a:endParaRPr lang="zh-CN" altLang="en-US" sz="3200"/>
          </a:p>
        </p:txBody>
      </p:sp>
      <p:sp>
        <p:nvSpPr>
          <p:cNvPr id="3" name="内容占位符 2"/>
          <p:cNvSpPr>
            <a:spLocks noGrp="1"/>
          </p:cNvSpPr>
          <p:nvPr>
            <p:ph idx="1"/>
          </p:nvPr>
        </p:nvSpPr>
        <p:spPr/>
        <p:txBody>
          <a:bodyPr/>
          <a:p>
            <a:r>
              <a:rPr lang="zh-CN" altLang="en-US" sz="2000"/>
              <a:t>在红帽下，与DNS相关的文件的主、组均为named，在Ubuntu下的主、组均为bind，用户可以使用以下命令管理之。</a:t>
            </a:r>
            <a:endParaRPr lang="zh-CN" altLang="en-US" sz="2000"/>
          </a:p>
          <a:p>
            <a:r>
              <a:rPr lang="zh-CN" altLang="en-US" sz="2000"/>
              <a:t># chown named:named linux.gjshao.zone hncj.edu.cn.zone 135.168.192.rev 112.67.211.rev  #红帽</a:t>
            </a:r>
            <a:endParaRPr lang="zh-CN" altLang="en-US" sz="2000"/>
          </a:p>
          <a:p>
            <a:r>
              <a:rPr lang="zh-CN" altLang="en-US" sz="2000"/>
              <a:t># chown bind:bind  linux.gjshao.zone hncj.edu.cn.zone 135.168.192.rev 112.67.211.rev #Ubuntu</a:t>
            </a:r>
            <a:endParaRPr lang="zh-CN" altLang="en-US" sz="2000"/>
          </a:p>
          <a:p>
            <a:r>
              <a:rPr lang="zh-CN" altLang="en-US" sz="2000"/>
              <a:t># chmod ug+rw  linux.gjshao.zone hncj.edu.cn.zone 135.168.192.rev 112.67.211.rev # 此行不必须</a:t>
            </a:r>
            <a:endParaRPr lang="zh-CN" alt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步骤5：查看配置文件是否有错误</a:t>
            </a:r>
            <a:endParaRPr lang="zh-CN" altLang="en-US" sz="4000"/>
          </a:p>
        </p:txBody>
      </p:sp>
      <p:sp>
        <p:nvSpPr>
          <p:cNvPr id="3" name="内容占位符 2"/>
          <p:cNvSpPr>
            <a:spLocks noGrp="1"/>
          </p:cNvSpPr>
          <p:nvPr>
            <p:ph idx="1"/>
          </p:nvPr>
        </p:nvSpPr>
        <p:spPr>
          <a:xfrm>
            <a:off x="420370" y="1383665"/>
            <a:ext cx="8534400" cy="3294380"/>
          </a:xfrm>
        </p:spPr>
        <p:txBody>
          <a:bodyPr/>
          <a:p>
            <a:r>
              <a:rPr lang="zh-CN" altLang="en-US" sz="2400">
                <a:sym typeface="+mn-ea"/>
              </a:rPr>
              <a:t>#检查named.conf文件语法（只做语法但不做语义检查，并不可靠）</a:t>
            </a:r>
            <a:endParaRPr lang="zh-CN" altLang="en-US" sz="2400"/>
          </a:p>
          <a:p>
            <a:pPr lvl="1"/>
            <a:r>
              <a:rPr lang="zh-CN" altLang="en-US" sz="2100"/>
              <a:t># named-checkconf</a:t>
            </a:r>
            <a:endParaRPr lang="zh-CN" altLang="en-US" sz="2100"/>
          </a:p>
          <a:p>
            <a:r>
              <a:rPr lang="zh-CN" altLang="en-US" sz="2400">
                <a:sym typeface="+mn-ea"/>
              </a:rPr>
              <a:t># 检查区域配置文件语法</a:t>
            </a:r>
            <a:endParaRPr lang="zh-CN" altLang="en-US" sz="2400"/>
          </a:p>
          <a:p>
            <a:pPr lvl="1"/>
            <a:r>
              <a:rPr lang="zh-CN" altLang="en-US" sz="2100"/>
              <a:t># named-checkzone linux.gjshao /var/named/linux.gjshao.zone</a:t>
            </a:r>
            <a:endParaRPr lang="zh-CN" altLang="en-US" sz="2100"/>
          </a:p>
          <a:p>
            <a:pPr lvl="1"/>
            <a:r>
              <a:rPr lang="zh-CN" altLang="en-US" sz="2100"/>
              <a:t># named-checkzone hncj.edu.cn /var/named/hncj.edu.cn.zone</a:t>
            </a:r>
            <a:endParaRPr lang="zh-CN" altLang="en-US" sz="21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服务管理</a:t>
            </a:r>
            <a:endParaRPr lang="zh-CN" altLang="zh-CN"/>
          </a:p>
        </p:txBody>
      </p:sp>
      <p:sp>
        <p:nvSpPr>
          <p:cNvPr id="3" name="内容占位符 2"/>
          <p:cNvSpPr>
            <a:spLocks noGrp="1"/>
          </p:cNvSpPr>
          <p:nvPr>
            <p:ph idx="1"/>
          </p:nvPr>
        </p:nvSpPr>
        <p:spPr/>
        <p:txBody>
          <a:bodyPr/>
          <a:p>
            <a:r>
              <a:rPr lang="zh-CN" altLang="en-US" sz="2400"/>
              <a:t>步骤6：启动/重启服务或重新加载配置</a:t>
            </a:r>
            <a:endParaRPr lang="zh-CN" altLang="en-US" sz="2400"/>
          </a:p>
          <a:p>
            <a:pPr lvl="1"/>
            <a:r>
              <a:rPr lang="zh-CN" altLang="en-US" sz="2100"/>
              <a:t># systemctl  reload  named 		#红帽</a:t>
            </a:r>
            <a:endParaRPr lang="zh-CN" altLang="en-US" sz="2100"/>
          </a:p>
          <a:p>
            <a:pPr lvl="1"/>
            <a:r>
              <a:rPr lang="zh-CN" altLang="en-US" sz="2100"/>
              <a:t># systemctl  restart  bind9 		#Ubuntu</a:t>
            </a:r>
            <a:endParaRPr lang="zh-CN" altLang="en-US" sz="2100"/>
          </a:p>
          <a:p>
            <a:r>
              <a:rPr lang="zh-CN" altLang="en-US" sz="2400"/>
              <a:t>步骤7：查看运行状态</a:t>
            </a:r>
            <a:endParaRPr lang="zh-CN" altLang="en-US" sz="2400"/>
          </a:p>
          <a:p>
            <a:pPr lvl="1"/>
            <a:r>
              <a:rPr lang="zh-CN" altLang="en-US" sz="2100"/>
              <a:t># systemctl  status  named 		#红帽</a:t>
            </a:r>
            <a:endParaRPr lang="zh-CN" altLang="en-US" sz="2100"/>
          </a:p>
          <a:p>
            <a:pPr lvl="1"/>
            <a:r>
              <a:rPr lang="zh-CN" altLang="en-US" sz="2100"/>
              <a:t># systemctl  status  bind9 		#Ubuntu</a:t>
            </a:r>
            <a:endParaRPr lang="zh-CN" altLang="en-US" sz="21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说明</a:t>
            </a:r>
            <a:endParaRPr lang="zh-CN" altLang="en-US"/>
          </a:p>
        </p:txBody>
      </p:sp>
      <p:sp>
        <p:nvSpPr>
          <p:cNvPr id="3" name="内容占位符 2"/>
          <p:cNvSpPr>
            <a:spLocks noGrp="1"/>
          </p:cNvSpPr>
          <p:nvPr>
            <p:ph idx="1"/>
          </p:nvPr>
        </p:nvSpPr>
        <p:spPr/>
        <p:txBody>
          <a:bodyPr/>
          <a:p>
            <a:r>
              <a:rPr lang="zh-CN" altLang="en-US" sz="2400"/>
              <a:t>由于第5步的检查并不可信，故第7步的检查应该做一下，以观察bind是否能正常运行。根据显示信息可以了解DNS服务器是否成功启动。</a:t>
            </a:r>
            <a:endParaRPr lang="zh-CN" altLang="en-US" sz="2400"/>
          </a:p>
          <a:p>
            <a:r>
              <a:rPr lang="zh-CN" altLang="en-US" sz="2400"/>
              <a:t>有时可能会出现，即使屏幕显示已正常启动守护进程，但DNS服务器仍然可能存在问题。比如，可能会出现守护进程运行正常，但由于区域文件权限问题无法正常解析的情况。</a:t>
            </a:r>
            <a:endParaRPr lang="zh-CN" alt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19.3.2  辅域名服务器配置示例</a:t>
            </a:r>
            <a:endParaRPr lang="zh-CN" altLang="en-US"/>
          </a:p>
        </p:txBody>
      </p:sp>
      <p:sp>
        <p:nvSpPr>
          <p:cNvPr id="3" name="内容占位符 2"/>
          <p:cNvSpPr>
            <a:spLocks noGrp="1"/>
          </p:cNvSpPr>
          <p:nvPr>
            <p:ph idx="1"/>
          </p:nvPr>
        </p:nvSpPr>
        <p:spPr/>
        <p:txBody>
          <a:bodyPr/>
          <a:p>
            <a:r>
              <a:rPr lang="zh-CN" altLang="en-US" sz="2400"/>
              <a:t>任务：假设在19.3.1中，已经为linux.gjshao域在fedora30.gjshao（192.168.137.30）上建立了主域服务器，试在ubuntu18.gjshao（192.168.137.18）上为其建立一个辅域服务器。</a:t>
            </a:r>
            <a:endParaRPr lang="zh-CN" alt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步骤1：定义管理的域</a:t>
            </a:r>
            <a:endParaRPr lang="zh-CN" altLang="en-US"/>
          </a:p>
        </p:txBody>
      </p:sp>
      <p:sp>
        <p:nvSpPr>
          <p:cNvPr id="3" name="内容占位符 2"/>
          <p:cNvSpPr>
            <a:spLocks noGrp="1"/>
          </p:cNvSpPr>
          <p:nvPr>
            <p:ph idx="1"/>
          </p:nvPr>
        </p:nvSpPr>
        <p:spPr>
          <a:xfrm>
            <a:off x="827405" y="1383665"/>
            <a:ext cx="8127365" cy="1619885"/>
          </a:xfrm>
        </p:spPr>
        <p:txBody>
          <a:bodyPr/>
          <a:p>
            <a:r>
              <a:rPr lang="zh-CN" altLang="en-US" sz="2400"/>
              <a:t>在辅域名服务器的置文件（红帽和Ubuntu下分别为named.rfc1912.zones和named.conf.local）中加入以下内容。</a:t>
            </a:r>
            <a:endParaRPr lang="zh-CN" altLang="en-US" sz="2400"/>
          </a:p>
        </p:txBody>
      </p:sp>
      <p:graphicFrame>
        <p:nvGraphicFramePr>
          <p:cNvPr id="4" name="表格 3"/>
          <p:cNvGraphicFramePr/>
          <p:nvPr>
            <p:custDataLst>
              <p:tags r:id="rId1"/>
            </p:custDataLst>
          </p:nvPr>
        </p:nvGraphicFramePr>
        <p:xfrm>
          <a:off x="353060" y="2649220"/>
          <a:ext cx="8555355" cy="1864995"/>
        </p:xfrm>
        <a:graphic>
          <a:graphicData uri="http://schemas.openxmlformats.org/drawingml/2006/table">
            <a:tbl>
              <a:tblPr firstRow="1" bandRow="1">
                <a:tableStyleId>{5940675A-B579-460E-94D1-54222C63F5DA}</a:tableStyleId>
              </a:tblPr>
              <a:tblGrid>
                <a:gridCol w="4325620"/>
                <a:gridCol w="4229735"/>
              </a:tblGrid>
              <a:tr h="367030">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正向域定义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fontAlgn="auto">
                        <a:buNone/>
                      </a:pPr>
                      <a:r>
                        <a:rPr lang="en-US" sz="1600" b="0">
                          <a:latin typeface="宋体" panose="02010600030101010101" pitchFamily="2" charset="-122"/>
                          <a:ea typeface="宋体" panose="02010600030101010101" pitchFamily="2" charset="-122"/>
                          <a:cs typeface="宋体" panose="02010600030101010101" pitchFamily="2" charset="-122"/>
                        </a:rPr>
                        <a:t>逆向域定义</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97965">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zone "hncj.edu.cn." IN {</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    type slave;</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    file "hncj.edu.cn.zone";</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    masters { 192.168.137.30 port 53;};</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zone "112.67.211.IN-ADDR.ARPA." IN {</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     type slave;</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     file "112.67.211.rev";</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     masters { 192.168.137.30 port 53;};</a:t>
                      </a:r>
                      <a:endParaRPr lang="en-US" sz="1600" b="0">
                        <a:latin typeface="宋体" panose="02010600030101010101" pitchFamily="2" charset="-122"/>
                        <a:ea typeface="宋体" panose="02010600030101010101" pitchFamily="2" charset="-122"/>
                        <a:cs typeface="宋体" panose="02010600030101010101" pitchFamily="2" charset="-122"/>
                      </a:endParaRPr>
                    </a:p>
                    <a:p>
                      <a:pPr indent="0" fontAlgn="auto">
                        <a:buNone/>
                      </a:pP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其它步骤</a:t>
            </a:r>
            <a:endParaRPr lang="zh-CN" altLang="en-US"/>
          </a:p>
        </p:txBody>
      </p:sp>
      <p:sp>
        <p:nvSpPr>
          <p:cNvPr id="3" name="内容占位符 2"/>
          <p:cNvSpPr>
            <a:spLocks noGrp="1"/>
          </p:cNvSpPr>
          <p:nvPr>
            <p:ph idx="1"/>
          </p:nvPr>
        </p:nvSpPr>
        <p:spPr/>
        <p:txBody>
          <a:bodyPr/>
          <a:p>
            <a:r>
              <a:rPr lang="zh-CN" altLang="en-US" sz="2400"/>
              <a:t>步骤2：参照上例步骤4，设置工作目录及文件的主、组和权限。此步对于辅域名服务器非常重要，因为要从主服务中复制信息到这里。对于唯缓存服务器也是如此。</a:t>
            </a:r>
            <a:endParaRPr lang="zh-CN" altLang="en-US" sz="2400"/>
          </a:p>
          <a:p>
            <a:r>
              <a:rPr lang="zh-CN" altLang="en-US" sz="2400"/>
              <a:t>步骤3：参照上例步骤5，检查配置文件的正确性。</a:t>
            </a:r>
            <a:endParaRPr lang="zh-CN" altLang="en-US" sz="2400"/>
          </a:p>
          <a:p>
            <a:r>
              <a:rPr lang="zh-CN" altLang="en-US" sz="2400"/>
              <a:t>步骤4：启动/重启服务，并检查服务的运行状态信息。</a:t>
            </a:r>
            <a:endParaRPr lang="zh-CN" altLang="en-US" sz="2400"/>
          </a:p>
          <a:p>
            <a:r>
              <a:rPr lang="zh-CN" altLang="en-US" sz="2400"/>
              <a:t>步骤5：查看工作目录中是否已经自动复制了区域文件（此种区域文件是不可阅读的。）</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755650" y="303213"/>
            <a:ext cx="8153400" cy="863600"/>
          </a:xfrm>
        </p:spPr>
        <p:txBody>
          <a:bodyPr/>
          <a:lstStyle/>
          <a:p>
            <a:pPr eaLnBrk="1" hangingPunct="1"/>
            <a:r>
              <a:rPr lang="zh-CN" altLang="en-US" smtClean="0">
                <a:sym typeface="+mn-ea"/>
              </a:rPr>
              <a:t>DNS</a:t>
            </a:r>
            <a:endParaRPr lang="zh-CN" altLang="en-US" smtClean="0"/>
          </a:p>
        </p:txBody>
      </p:sp>
      <p:sp>
        <p:nvSpPr>
          <p:cNvPr id="19458" name="内容占位符 2"/>
          <p:cNvSpPr>
            <a:spLocks noGrp="1"/>
          </p:cNvSpPr>
          <p:nvPr>
            <p:ph idx="1"/>
          </p:nvPr>
        </p:nvSpPr>
        <p:spPr>
          <a:xfrm>
            <a:off x="827088" y="1384300"/>
            <a:ext cx="8128000" cy="3294063"/>
          </a:xfrm>
        </p:spPr>
        <p:txBody>
          <a:bodyPr/>
          <a:lstStyle/>
          <a:p>
            <a:pPr eaLnBrk="1" hangingPunct="1"/>
            <a:r>
              <a:rPr lang="zh-CN" altLang="en-US" sz="2400" smtClean="0"/>
              <a:t>DNS是一种采用C/S机制实现名称与IP地址转换的系统。DNS是由“名字”分布数据库组成的，在网络中并没有一个中心数据库来存放Internet上的全部主机信息，这些信息分布在一个层次结构中的若干域名服务器上。</a:t>
            </a:r>
            <a:endParaRPr lang="zh-CN" altLang="en-US" sz="2400" smtClean="0"/>
          </a:p>
          <a:p>
            <a:pPr eaLnBrk="1" hangingPunct="1"/>
            <a:r>
              <a:rPr lang="zh-CN" altLang="en-US" sz="2400" smtClean="0"/>
              <a:t>它建立了叫域名空间的逻辑树结构，是负责分配、修改、查询域名的组合服务系统，该空间上的每个结点或域都有唯一的“名字”。</a:t>
            </a:r>
            <a:endParaRPr lang="zh-CN" altLang="en-US" sz="240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19.4  测试DNS服务器</a:t>
            </a:r>
            <a:endParaRPr lang="zh-CN" altLang="en-US"/>
          </a:p>
        </p:txBody>
      </p:sp>
      <p:sp>
        <p:nvSpPr>
          <p:cNvPr id="3" name="内容占位符 2"/>
          <p:cNvSpPr>
            <a:spLocks noGrp="1"/>
          </p:cNvSpPr>
          <p:nvPr>
            <p:ph idx="1"/>
          </p:nvPr>
        </p:nvSpPr>
        <p:spPr/>
        <p:txBody>
          <a:bodyPr/>
          <a:p>
            <a:r>
              <a:rPr lang="zh-CN" altLang="en-US" sz="2400"/>
              <a:t>目前，常用的DNS测试工具有nslookup、host和dig等，可用它们测试自己的DNS。使用自建DNS的方法至少有两种：配置网络将DNS设置自建的或在程序中直接指定DNS，这里采用后者，直接指定DNS服务器。</a:t>
            </a:r>
            <a:endParaRPr lang="zh-CN" altLang="en-US" sz="2400"/>
          </a:p>
          <a:p>
            <a:r>
              <a:rPr lang="zh-CN" altLang="en-US" sz="2400"/>
              <a:t>设DNS分别被配置在fedora30.gjshao（192.168.137.30）和ubuntu18.gjshao（192.168.137.18），fedora30.gjshao和ubuntu18.gjshao均在/etc/hosts中定义（参见图15-2）且可互通，测试方法及过程如下。</a:t>
            </a:r>
            <a:endParaRPr lang="zh-CN" alt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1．正向查询</a:t>
            </a:r>
            <a:endParaRPr lang="zh-CN" altLang="en-US"/>
          </a:p>
        </p:txBody>
      </p:sp>
      <p:sp>
        <p:nvSpPr>
          <p:cNvPr id="3" name="内容占位符 2"/>
          <p:cNvSpPr>
            <a:spLocks noGrp="1"/>
          </p:cNvSpPr>
          <p:nvPr>
            <p:ph idx="1"/>
          </p:nvPr>
        </p:nvSpPr>
        <p:spPr/>
        <p:txBody>
          <a:bodyPr/>
          <a:p>
            <a:r>
              <a:rPr lang="zh-CN" altLang="en-US" sz="2400"/>
              <a:t># nslookup  dns.linux.gjshao  localhost 			#本机查询,DNS为locahost</a:t>
            </a:r>
            <a:endParaRPr lang="zh-CN" altLang="en-US" sz="2400"/>
          </a:p>
          <a:p>
            <a:r>
              <a:rPr lang="zh-CN" altLang="en-US" sz="2400"/>
              <a:t># nslookup  www.hncj.edu.cn  ubuntu18.gjshao 		#DNS为ubuntu18.gjshao</a:t>
            </a:r>
            <a:endParaRPr lang="zh-CN" altLang="en-US" sz="2400"/>
          </a:p>
          <a:p>
            <a:r>
              <a:rPr lang="zh-CN" altLang="en-US" sz="2400"/>
              <a:t># nslookup  ftp.hncj.edu.cn  fedora30.gjshao 		#DNS为fedora30.gjshao</a:t>
            </a:r>
            <a:endParaRPr lang="zh-CN" altLang="en-US" sz="2400"/>
          </a:p>
          <a:p>
            <a:r>
              <a:rPr lang="zh-CN" altLang="en-US" sz="2400"/>
              <a:t># nslookup  news.hncj.edu.cn  192.168.137.18 		#DNS为192.168.137.18</a:t>
            </a:r>
            <a:endParaRPr lang="zh-CN" alt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2．反向查询</a:t>
            </a:r>
            <a:endParaRPr lang="zh-CN" altLang="en-US"/>
          </a:p>
        </p:txBody>
      </p:sp>
      <p:sp>
        <p:nvSpPr>
          <p:cNvPr id="3" name="内容占位符 2"/>
          <p:cNvSpPr>
            <a:spLocks noGrp="1"/>
          </p:cNvSpPr>
          <p:nvPr>
            <p:ph idx="1"/>
          </p:nvPr>
        </p:nvSpPr>
        <p:spPr/>
        <p:txBody>
          <a:bodyPr/>
          <a:p>
            <a:r>
              <a:rPr lang="zh-CN" altLang="en-US" sz="2400"/>
              <a:t># nslookup  192.168.135.1  localhost 				#本机查询,DNS为locahost</a:t>
            </a:r>
            <a:endParaRPr lang="zh-CN" altLang="en-US" sz="2400"/>
          </a:p>
          <a:p>
            <a:r>
              <a:rPr lang="zh-CN" altLang="en-US" sz="2400"/>
              <a:t># nslookup  211.67.112.80  ubuntu18.gjshao 		#DNS为ubuntu18.gjshao</a:t>
            </a:r>
            <a:endParaRPr lang="zh-CN" altLang="en-US" sz="2400"/>
          </a:p>
          <a:p>
            <a:r>
              <a:rPr lang="zh-CN" altLang="en-US" sz="2400"/>
              <a:t># nslookup  211.67.112.5  fedora30.gjshao 			#DNS为fedora30.gjshao</a:t>
            </a:r>
            <a:endParaRPr lang="zh-CN" altLang="en-US" sz="2400"/>
          </a:p>
          <a:p>
            <a:r>
              <a:rPr lang="zh-CN" altLang="en-US" sz="2400"/>
              <a:t># nslookup  211.67.112.81  192.168.137.18 		#DNS为192.168.137.18</a:t>
            </a:r>
            <a:endParaRPr lang="zh-CN" alt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3．其他查询</a:t>
            </a:r>
            <a:endParaRPr lang="zh-CN" altLang="en-US"/>
          </a:p>
        </p:txBody>
      </p:sp>
      <p:sp>
        <p:nvSpPr>
          <p:cNvPr id="3" name="内容占位符 2"/>
          <p:cNvSpPr>
            <a:spLocks noGrp="1"/>
          </p:cNvSpPr>
          <p:nvPr>
            <p:ph idx="1"/>
          </p:nvPr>
        </p:nvSpPr>
        <p:spPr>
          <a:xfrm>
            <a:off x="0" y="1383665"/>
            <a:ext cx="9144000" cy="3294380"/>
          </a:xfrm>
        </p:spPr>
        <p:txBody>
          <a:bodyPr/>
          <a:p>
            <a:r>
              <a:rPr lang="zh-CN" altLang="en-US" sz="2400"/>
              <a:t>（1）查找linux.gjshao的A记录</a:t>
            </a:r>
            <a:endParaRPr lang="zh-CN" altLang="en-US" sz="2400"/>
          </a:p>
          <a:p>
            <a:pPr lvl="1"/>
            <a:r>
              <a:rPr lang="zh-CN" altLang="en-US" sz="2000"/>
              <a:t># dig  @localhost  www.linux.gjshao A +noall +answer</a:t>
            </a:r>
            <a:endParaRPr lang="zh-CN" altLang="en-US" sz="2000"/>
          </a:p>
          <a:p>
            <a:pPr lvl="1"/>
            <a:r>
              <a:rPr lang="zh-CN" altLang="en-US" sz="2000"/>
              <a:t># dig  @ubuntu18.gjshao www.hncj.edu.cn  A +noall +answer +short</a:t>
            </a:r>
            <a:endParaRPr lang="zh-CN" altLang="en-US" sz="2000"/>
          </a:p>
          <a:p>
            <a:r>
              <a:rPr lang="zh-CN" altLang="en-US" sz="2400"/>
              <a:t>（2）查找linux.gjshao MX记录的列表</a:t>
            </a:r>
            <a:endParaRPr lang="zh-CN" altLang="en-US" sz="2400"/>
          </a:p>
          <a:p>
            <a:pPr lvl="1"/>
            <a:r>
              <a:rPr lang="zh-CN" altLang="en-US" sz="2000"/>
              <a:t># dig  @fedora30.gjshao linux.gjshao MX +noall +answer</a:t>
            </a:r>
            <a:endParaRPr lang="zh-CN" altLang="en-US" sz="2000"/>
          </a:p>
          <a:p>
            <a:r>
              <a:rPr lang="zh-CN" altLang="en-US" sz="2400"/>
              <a:t>（3）查找linux.gjshao的权威DNS</a:t>
            </a:r>
            <a:endParaRPr lang="zh-CN" altLang="en-US" sz="2400"/>
          </a:p>
          <a:p>
            <a:pPr lvl="1"/>
            <a:r>
              <a:rPr lang="zh-CN" altLang="en-US" sz="2000"/>
              <a:t># dig  @192.168.137.30 linux.gjshao NS +noall +answer</a:t>
            </a:r>
            <a:endParaRPr lang="zh-CN" altLang="en-US" sz="2000"/>
          </a:p>
          <a:p>
            <a:r>
              <a:rPr lang="zh-CN" altLang="en-US" sz="2400"/>
              <a:t>（4）查询域中所有的记录</a:t>
            </a:r>
            <a:endParaRPr lang="zh-CN" altLang="en-US" sz="2400"/>
          </a:p>
          <a:p>
            <a:pPr lvl="1"/>
            <a:r>
              <a:rPr lang="zh-CN" altLang="en-US" sz="2000"/>
              <a:t># dig  @localhost  linux.gjshao ANY +noall +answer</a:t>
            </a:r>
            <a:endParaRPr lang="zh-CN" altLang="en-US"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19.5  DNS与防火墙及SELinux的关系</a:t>
            </a:r>
            <a:endParaRPr lang="zh-CN" altLang="en-US" sz="3600"/>
          </a:p>
        </p:txBody>
      </p:sp>
      <p:sp>
        <p:nvSpPr>
          <p:cNvPr id="3" name="内容占位符 2"/>
          <p:cNvSpPr>
            <a:spLocks noGrp="1"/>
          </p:cNvSpPr>
          <p:nvPr>
            <p:ph idx="1"/>
          </p:nvPr>
        </p:nvSpPr>
        <p:spPr/>
        <p:txBody>
          <a:bodyPr/>
          <a:p>
            <a:r>
              <a:rPr lang="zh-CN" altLang="en-US" sz="2400"/>
              <a:t>DNS服务器使用的服务为domain，端口号为53。</a:t>
            </a:r>
            <a:r>
              <a:rPr lang="zh-CN" altLang="en-US" sz="2400">
                <a:solidFill>
                  <a:srgbClr val="FF0000"/>
                </a:solidFill>
              </a:rPr>
              <a:t>在</a:t>
            </a:r>
            <a:r>
              <a:rPr lang="zh-CN" altLang="en-US" sz="2400">
                <a:solidFill>
                  <a:srgbClr val="FF0000"/>
                </a:solidFill>
                <a:sym typeface="+mn-ea"/>
              </a:rPr>
              <a:t>firewall</a:t>
            </a:r>
            <a:r>
              <a:rPr lang="en-US" altLang="zh-CN" sz="2400">
                <a:solidFill>
                  <a:srgbClr val="FF0000"/>
                </a:solidFill>
                <a:sym typeface="+mn-ea"/>
              </a:rPr>
              <a:t>d</a:t>
            </a:r>
            <a:r>
              <a:rPr lang="zh-CN" altLang="en-US" sz="2400">
                <a:solidFill>
                  <a:srgbClr val="FF0000"/>
                </a:solidFill>
                <a:sym typeface="+mn-ea"/>
              </a:rPr>
              <a:t>防火墙的服务名为</a:t>
            </a:r>
            <a:r>
              <a:rPr lang="en-US" altLang="zh-CN" sz="2400">
                <a:solidFill>
                  <a:srgbClr val="FF0000"/>
                </a:solidFill>
                <a:sym typeface="+mn-ea"/>
              </a:rPr>
              <a:t>dns</a:t>
            </a:r>
            <a:r>
              <a:rPr lang="zh-CN" altLang="zh-CN" sz="2400">
                <a:solidFill>
                  <a:srgbClr val="FF0000"/>
                </a:solidFill>
                <a:sym typeface="+mn-ea"/>
              </a:rPr>
              <a:t>，在</a:t>
            </a:r>
            <a:r>
              <a:rPr lang="en-US" altLang="zh-CN" sz="2400">
                <a:solidFill>
                  <a:srgbClr val="FF0000"/>
                </a:solidFill>
                <a:sym typeface="+mn-ea"/>
              </a:rPr>
              <a:t>ufw</a:t>
            </a:r>
            <a:r>
              <a:rPr lang="zh-CN" altLang="en-US" sz="2400">
                <a:solidFill>
                  <a:srgbClr val="FF0000"/>
                </a:solidFill>
                <a:sym typeface="+mn-ea"/>
              </a:rPr>
              <a:t>下</a:t>
            </a:r>
            <a:r>
              <a:rPr lang="zh-CN" altLang="en-US" sz="2400">
                <a:solidFill>
                  <a:srgbClr val="FF0000"/>
                </a:solidFill>
                <a:sym typeface="+mn-ea"/>
              </a:rPr>
              <a:t>为domain</a:t>
            </a:r>
            <a:r>
              <a:rPr lang="zh-CN" altLang="en-US" sz="2400">
                <a:solidFill>
                  <a:srgbClr val="FF0000"/>
                </a:solidFill>
                <a:sym typeface="+mn-ea"/>
              </a:rPr>
              <a:t>。</a:t>
            </a:r>
            <a:r>
              <a:rPr lang="zh-CN" altLang="en-US" sz="2400"/>
              <a:t>在设置防火墙时，应该允许该服务通过，设置方法如下。</a:t>
            </a:r>
            <a:endParaRPr lang="zh-CN" altLang="en-US" sz="2400"/>
          </a:p>
          <a:p>
            <a:r>
              <a:rPr lang="zh-CN" altLang="en-US" sz="2400"/>
              <a:t># firewall-cmd --permanent --add-</a:t>
            </a:r>
            <a:r>
              <a:rPr lang="en-US" altLang="zh-CN" sz="2400"/>
              <a:t>service </a:t>
            </a:r>
            <a:r>
              <a:rPr lang="zh-CN" altLang="en-US" sz="2400"/>
              <a:t>dns #firewalld添加</a:t>
            </a:r>
            <a:r>
              <a:rPr lang="zh-CN" altLang="en-US" sz="2400">
                <a:sym typeface="+mn-ea"/>
              </a:rPr>
              <a:t>服务</a:t>
            </a:r>
            <a:endParaRPr lang="zh-CN" altLang="en-US" sz="2400"/>
          </a:p>
          <a:p>
            <a:r>
              <a:rPr lang="zh-CN" altLang="en-US" sz="2400"/>
              <a:t># ufw allow domain 	#ufw允许DNS服务</a:t>
            </a:r>
            <a:endParaRPr lang="zh-CN" alt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19.5.2  DNS与SELinux的关系</a:t>
            </a:r>
            <a:endParaRPr lang="zh-CN" altLang="en-US"/>
          </a:p>
        </p:txBody>
      </p:sp>
      <p:sp>
        <p:nvSpPr>
          <p:cNvPr id="3" name="内容占位符 2"/>
          <p:cNvSpPr>
            <a:spLocks noGrp="1"/>
          </p:cNvSpPr>
          <p:nvPr>
            <p:ph idx="1"/>
          </p:nvPr>
        </p:nvSpPr>
        <p:spPr/>
        <p:txBody>
          <a:bodyPr/>
          <a:p>
            <a:r>
              <a:rPr lang="zh-CN" altLang="en-US"/>
              <a:t>与DNS服务相关的SELinux相关内容可参见man named_selinux。</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1．布尔变量</a:t>
            </a:r>
            <a:endParaRPr lang="zh-CN" altLang="en-US"/>
          </a:p>
        </p:txBody>
      </p:sp>
      <p:sp>
        <p:nvSpPr>
          <p:cNvPr id="3" name="内容占位符 2"/>
          <p:cNvSpPr>
            <a:spLocks noGrp="1"/>
          </p:cNvSpPr>
          <p:nvPr>
            <p:ph idx="1"/>
          </p:nvPr>
        </p:nvSpPr>
        <p:spPr/>
        <p:txBody>
          <a:bodyPr/>
          <a:p>
            <a:r>
              <a:rPr lang="zh-CN" altLang="en-US" sz="2400"/>
              <a:t>SELinux对DNS所使用的控制变量有named_tcp_bind_http_port（用于控制是否允许BIND绑定Apache端口）和named_write_master_zones（用于控制对主域文件的写操作）两个，后者必须打开，方法是</a:t>
            </a:r>
            <a:endParaRPr lang="zh-CN" altLang="en-US" sz="2400"/>
          </a:p>
          <a:p>
            <a:r>
              <a:rPr lang="zh-CN" altLang="en-US" sz="2400"/>
              <a:t># setsebool -P named_write_master_zones 1</a:t>
            </a:r>
            <a:endParaRPr lang="zh-CN" alt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2．DNS与SELinux的关系</a:t>
            </a:r>
            <a:endParaRPr lang="zh-CN" altLang="en-US"/>
          </a:p>
        </p:txBody>
      </p:sp>
      <p:sp>
        <p:nvSpPr>
          <p:cNvPr id="3" name="内容占位符 2"/>
          <p:cNvSpPr>
            <a:spLocks noGrp="1"/>
          </p:cNvSpPr>
          <p:nvPr>
            <p:ph idx="1"/>
          </p:nvPr>
        </p:nvSpPr>
        <p:spPr/>
        <p:txBody>
          <a:bodyPr/>
          <a:p>
            <a:r>
              <a:rPr lang="zh-CN" altLang="en-US" sz="2000"/>
              <a:t>目录/etc/named.conf、/etc/named.rfc1912.zones和/etc/named的SELinux类型标签为named_conf_t。目录/var/named/及其内容多被贴上named_zone_t标签，/etc/named/子目录内的文件的类型多为named_cache_t。还要保证/var/named/目录对named:named主组具有读、写和执行权。</a:t>
            </a:r>
            <a:endParaRPr lang="zh-CN" altLang="en-US" sz="2000"/>
          </a:p>
          <a:p>
            <a:r>
              <a:rPr lang="zh-CN" altLang="en-US" sz="2000"/>
              <a:t>bind安装后，系统对其设置的各种SELinux权限和类型标签是正确的，如果/var/named/目录被贴上了错误标签，可以通过命令</a:t>
            </a:r>
            <a:endParaRPr lang="zh-CN" altLang="en-US" sz="2000"/>
          </a:p>
          <a:p>
            <a:pPr lvl="1"/>
            <a:r>
              <a:rPr lang="zh-CN" altLang="en-US" sz="1750"/>
              <a:t>#restorecon -R /var/named</a:t>
            </a:r>
            <a:endParaRPr lang="zh-CN" altLang="en-US" sz="1750"/>
          </a:p>
          <a:p>
            <a:r>
              <a:rPr lang="zh-CN" altLang="en-US" sz="2000"/>
              <a:t>将它的类型标签恢复到默认值（参见10.5节）。</a:t>
            </a:r>
            <a:endParaRPr lang="zh-CN" altLang="en-US" sz="2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习题19</a:t>
            </a:r>
            <a:endParaRPr lang="zh-CN" altLang="en-US"/>
          </a:p>
        </p:txBody>
      </p:sp>
      <p:sp>
        <p:nvSpPr>
          <p:cNvPr id="3" name="内容占位符 2"/>
          <p:cNvSpPr>
            <a:spLocks noGrp="1"/>
          </p:cNvSpPr>
          <p:nvPr>
            <p:ph idx="1"/>
          </p:nvPr>
        </p:nvSpPr>
        <p:spPr/>
        <p:txBody>
          <a:bodyPr/>
          <a:p>
            <a:r>
              <a:rPr lang="zh-CN" altLang="en-US"/>
              <a:t>1．试述DNS服务器的启动管理方法，写出相关命令。</a:t>
            </a:r>
            <a:endParaRPr lang="zh-CN" altLang="en-US"/>
          </a:p>
          <a:p>
            <a:r>
              <a:rPr lang="zh-CN" altLang="en-US"/>
              <a:t>2．DNS服务器主要有哪几种类型？</a:t>
            </a:r>
            <a:endParaRPr lang="zh-CN" altLang="en-US"/>
          </a:p>
          <a:p>
            <a:r>
              <a:rPr lang="zh-CN" altLang="en-US"/>
              <a:t>3．简述DNS查询模式及解析过程。</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实验19</a:t>
            </a:r>
            <a:endParaRPr lang="zh-CN" altLang="en-US"/>
          </a:p>
        </p:txBody>
      </p:sp>
      <p:sp>
        <p:nvSpPr>
          <p:cNvPr id="3" name="内容占位符 2"/>
          <p:cNvSpPr>
            <a:spLocks noGrp="1"/>
          </p:cNvSpPr>
          <p:nvPr>
            <p:ph idx="1"/>
          </p:nvPr>
        </p:nvSpPr>
        <p:spPr/>
        <p:txBody>
          <a:bodyPr/>
          <a:p>
            <a:r>
              <a:rPr lang="zh-CN" altLang="en-US"/>
              <a:t>1．主域服务器建设。建立符合表19-2要求的主域服务器。</a:t>
            </a:r>
            <a:endParaRPr lang="zh-CN" altLang="en-US"/>
          </a:p>
          <a:p>
            <a:r>
              <a:rPr lang="zh-CN" altLang="en-US"/>
              <a:t>2．辅域服务器建设。为实验1中的主域服务器建立辅域服务器。</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755650" y="303213"/>
            <a:ext cx="8153400" cy="863600"/>
          </a:xfrm>
        </p:spPr>
        <p:txBody>
          <a:bodyPr/>
          <a:lstStyle/>
          <a:p>
            <a:pPr eaLnBrk="1" hangingPunct="1"/>
            <a:r>
              <a:rPr lang="zh-CN" altLang="en-US" smtClean="0"/>
              <a:t>19.1.2  域名空间和区域</a:t>
            </a:r>
            <a:endParaRPr lang="zh-CN" altLang="en-US" smtClean="0"/>
          </a:p>
        </p:txBody>
      </p:sp>
      <p:sp>
        <p:nvSpPr>
          <p:cNvPr id="20482" name="内容占位符 2"/>
          <p:cNvSpPr>
            <a:spLocks noGrp="1"/>
          </p:cNvSpPr>
          <p:nvPr>
            <p:ph idx="1"/>
          </p:nvPr>
        </p:nvSpPr>
        <p:spPr>
          <a:xfrm>
            <a:off x="827088" y="1384300"/>
            <a:ext cx="3521075" cy="3294063"/>
          </a:xfrm>
        </p:spPr>
        <p:txBody>
          <a:bodyPr/>
          <a:lstStyle/>
          <a:p>
            <a:pPr eaLnBrk="1" hangingPunct="1"/>
            <a:r>
              <a:rPr lang="zh-CN" altLang="en-US" sz="2000" smtClean="0"/>
              <a:t>1．域名空间</a:t>
            </a:r>
            <a:endParaRPr lang="zh-CN" altLang="en-US" sz="2000" smtClean="0"/>
          </a:p>
          <a:p>
            <a:pPr eaLnBrk="1" hangingPunct="1"/>
            <a:r>
              <a:rPr lang="zh-CN" altLang="en-US" sz="2000" smtClean="0"/>
              <a:t>因为整个DNS是采用分布数据库组成的逻辑树结构（如图19-1所示），这个树结构被称为DNS域名空间。图中显示了顶级域及下一级子域的树结构关系，每个结点以及其下的所有结点称为一个域，域可以有主机域和其他域。</a:t>
            </a:r>
            <a:endParaRPr lang="zh-CN" altLang="en-US" sz="2000" smtClean="0"/>
          </a:p>
        </p:txBody>
      </p:sp>
      <p:pic>
        <p:nvPicPr>
          <p:cNvPr id="20483" name="图片 -2147482624" descr="18-1"/>
          <p:cNvPicPr>
            <a:picLocks noChangeAspect="1"/>
          </p:cNvPicPr>
          <p:nvPr>
            <p:custDataLst>
              <p:tags r:id="rId1"/>
            </p:custDataLst>
          </p:nvPr>
        </p:nvPicPr>
        <p:blipFill>
          <a:blip r:embed="rId2"/>
          <a:srcRect/>
          <a:stretch>
            <a:fillRect/>
          </a:stretch>
        </p:blipFill>
        <p:spPr bwMode="auto">
          <a:xfrm>
            <a:off x="4645025" y="1398588"/>
            <a:ext cx="3743325" cy="32289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755650" y="303213"/>
            <a:ext cx="8153400" cy="863600"/>
          </a:xfrm>
        </p:spPr>
        <p:txBody>
          <a:bodyPr/>
          <a:lstStyle/>
          <a:p>
            <a:pPr eaLnBrk="1" hangingPunct="1"/>
            <a:r>
              <a:rPr lang="zh-CN" altLang="en-US" smtClean="0"/>
              <a:t>2．相关概念</a:t>
            </a:r>
            <a:endParaRPr lang="zh-CN" altLang="en-US" smtClean="0"/>
          </a:p>
        </p:txBody>
      </p:sp>
      <p:sp>
        <p:nvSpPr>
          <p:cNvPr id="21506" name="内容占位符 2"/>
          <p:cNvSpPr>
            <a:spLocks noGrp="1"/>
          </p:cNvSpPr>
          <p:nvPr>
            <p:ph idx="1"/>
          </p:nvPr>
        </p:nvSpPr>
        <p:spPr>
          <a:xfrm>
            <a:off x="755650" y="1384300"/>
            <a:ext cx="8199438" cy="3294063"/>
          </a:xfrm>
        </p:spPr>
        <p:txBody>
          <a:bodyPr/>
          <a:lstStyle/>
          <a:p>
            <a:pPr eaLnBrk="1" hangingPunct="1"/>
            <a:r>
              <a:rPr lang="zh-CN" altLang="en-US" sz="2000" smtClean="0"/>
              <a:t>根域：代表域名命名空间的根，用圆点“.”来表示。</a:t>
            </a:r>
            <a:endParaRPr lang="zh-CN" altLang="en-US" sz="2000" smtClean="0"/>
          </a:p>
          <a:p>
            <a:pPr eaLnBrk="1" hangingPunct="1"/>
            <a:r>
              <a:rPr lang="zh-CN" altLang="en-US" sz="2000" smtClean="0"/>
              <a:t>顶级域：指直接处于根域下面的域，有国际顶级域名和国家顶级域名两大类。在实际使用和功能上，国际域名与国内域名没有区别，都是互联网上的具有唯一性的标识。</a:t>
            </a:r>
            <a:endParaRPr lang="zh-CN" altLang="en-US" sz="2000" smtClean="0"/>
          </a:p>
          <a:p>
            <a:pPr eaLnBrk="1" hangingPunct="1"/>
            <a:r>
              <a:rPr lang="zh-CN" altLang="en-US" sz="2000" smtClean="0"/>
              <a:t>二级域：指顶级域之下的域。在国际顶级域名下，它是指域名注册人的网上名称，在国家顶级域名下，它是表示注册企业类别的符号。</a:t>
            </a:r>
            <a:endParaRPr lang="zh-CN" altLang="en-US" sz="2000" smtClean="0"/>
          </a:p>
          <a:p>
            <a:pPr eaLnBrk="1" hangingPunct="1"/>
            <a:r>
              <a:rPr lang="zh-CN" altLang="en-US" sz="2000" smtClean="0"/>
              <a:t>子域：指二级域下面所创建的域。它一般由各个组织根据自己的需要自行创建和维护的。</a:t>
            </a:r>
            <a:endParaRPr lang="zh-CN" altLang="en-US" sz="2000" smtClean="0"/>
          </a:p>
          <a:p>
            <a:pPr eaLnBrk="1" hangingPunct="1"/>
            <a:r>
              <a:rPr lang="zh-CN" altLang="en-US" sz="2000" smtClean="0"/>
              <a:t>主机：指域名空间中最下面一层，它被称为完全合格域名或全称域名（Fully Qualified Domain Name，FQDN）。</a:t>
            </a:r>
            <a:endParaRPr lang="zh-CN" altLang="en-US" sz="20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755650" y="303213"/>
            <a:ext cx="8153400" cy="863600"/>
          </a:xfrm>
        </p:spPr>
        <p:txBody>
          <a:bodyPr/>
          <a:lstStyle/>
          <a:p>
            <a:pPr eaLnBrk="1" hangingPunct="1"/>
            <a:r>
              <a:rPr lang="zh-CN" altLang="en-US" smtClean="0"/>
              <a:t>3．DNS区域（zone）</a:t>
            </a:r>
            <a:endParaRPr lang="zh-CN" altLang="en-US" smtClean="0"/>
          </a:p>
        </p:txBody>
      </p:sp>
      <p:sp>
        <p:nvSpPr>
          <p:cNvPr id="22530" name="内容占位符 2"/>
          <p:cNvSpPr>
            <a:spLocks noGrp="1"/>
          </p:cNvSpPr>
          <p:nvPr>
            <p:ph idx="1"/>
          </p:nvPr>
        </p:nvSpPr>
        <p:spPr>
          <a:xfrm>
            <a:off x="827088" y="1384300"/>
            <a:ext cx="8128000" cy="3294063"/>
          </a:xfrm>
        </p:spPr>
        <p:txBody>
          <a:bodyPr/>
          <a:lstStyle/>
          <a:p>
            <a:pPr eaLnBrk="1" hangingPunct="1"/>
            <a:r>
              <a:rPr lang="zh-CN" altLang="en-US" sz="2400" smtClean="0"/>
              <a:t>为了便于根据实际情况来分散域名管理工作的负荷，DNS服务器以zone（区域）为单位管理域名空间。</a:t>
            </a:r>
            <a:endParaRPr lang="zh-CN" altLang="en-US" sz="2400" smtClean="0"/>
          </a:p>
          <a:p>
            <a:pPr eaLnBrk="1" hangingPunct="1"/>
            <a:r>
              <a:rPr lang="zh-CN" altLang="en-US" sz="2400" smtClean="0"/>
              <a:t>zone是一个用于存储单个DNS域名的数据库，它将域名空间分成较小的区段。</a:t>
            </a:r>
            <a:endParaRPr lang="zh-CN" altLang="en-US" sz="2400" smtClean="0"/>
          </a:p>
          <a:p>
            <a:pPr eaLnBrk="1" hangingPunct="1"/>
            <a:r>
              <a:rPr lang="zh-CN" altLang="en-US" sz="2400" smtClean="0"/>
              <a:t>在现有的域中添加子域时，该子域既可以包含在现有的zone中，也可以为它创建一个新zone或包含在其他的zone中。一个DNS服务器可以管理一个或多个zone，而一个zone也可以由多个DNS服务器管理。</a:t>
            </a:r>
            <a:endParaRPr lang="zh-CN" altLang="en-US" sz="2400" smtClean="0"/>
          </a:p>
        </p:txBody>
      </p:sp>
    </p:spTree>
  </p:cSld>
  <p:clrMapOvr>
    <a:masterClrMapping/>
  </p:clrMapOvr>
</p:sld>
</file>

<file path=ppt/tags/tag1.xml><?xml version="1.0" encoding="utf-8"?>
<p:tagLst xmlns:p="http://schemas.openxmlformats.org/presentationml/2006/main">
  <p:tag name="KSO_WM_UNIT_PLACING_PICTURE_USER_VIEWPORT" val="{&quot;height&quot;:3694,&quot;width&quot;:4282}"/>
</p:tagLst>
</file>

<file path=ppt/tags/tag2.xml><?xml version="1.0" encoding="utf-8"?>
<p:tagLst xmlns:p="http://schemas.openxmlformats.org/presentationml/2006/main">
  <p:tag name="KSO_WM_UNIT_TABLE_BEAUTIFY" val="smartTable{f49a5976-c89f-4356-aa7c-ad9fb60d1ae9}"/>
</p:tagLst>
</file>

<file path=ppt/tags/tag3.xml><?xml version="1.0" encoding="utf-8"?>
<p:tagLst xmlns:p="http://schemas.openxmlformats.org/presentationml/2006/main">
  <p:tag name="KSO_WM_UNIT_TABLE_BEAUTIFY" val="smartTable{cc0c36e2-5ccf-4d2e-b623-b49673183f5b}"/>
</p:tagLst>
</file>

<file path=ppt/tags/tag4.xml><?xml version="1.0" encoding="utf-8"?>
<p:tagLst xmlns:p="http://schemas.openxmlformats.org/presentationml/2006/main">
  <p:tag name="KSO_WM_UNIT_TABLE_BEAUTIFY" val="smartTable{db382571-fc4b-47dd-9371-3935b6e950dc}"/>
</p:tagLst>
</file>

<file path=ppt/tags/tag5.xml><?xml version="1.0" encoding="utf-8"?>
<p:tagLst xmlns:p="http://schemas.openxmlformats.org/presentationml/2006/main">
  <p:tag name="KSO_WM_UNIT_TABLE_BEAUTIFY" val="smartTable{c2c31d18-2060-43ef-931d-802c5f6df417}"/>
</p:tagLst>
</file>

<file path=ppt/tags/tag6.xml><?xml version="1.0" encoding="utf-8"?>
<p:tagLst xmlns:p="http://schemas.openxmlformats.org/presentationml/2006/main">
  <p:tag name="KSO_WM_UNIT_TABLE_BEAUTIFY" val="smartTable{4dc83eda-a178-4d02-9451-79ce4d39c7cb}"/>
</p:tagLst>
</file>

<file path=ppt/tags/tag7.xml><?xml version="1.0" encoding="utf-8"?>
<p:tagLst xmlns:p="http://schemas.openxmlformats.org/presentationml/2006/main">
  <p:tag name="KSO_WM_UNIT_TABLE_BEAUTIFY" val="smartTable{7de70b65-03a0-44cf-8490-d5b349230730}"/>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16007</Words>
  <Application>WPS 演示</Application>
  <PresentationFormat>全屏显示(16:9)</PresentationFormat>
  <Paragraphs>726</Paragraphs>
  <Slides>69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69</vt:i4>
      </vt:variant>
    </vt:vector>
  </HeadingPairs>
  <TitlesOfParts>
    <vt:vector size="78" baseType="lpstr">
      <vt:lpstr>Arial</vt:lpstr>
      <vt:lpstr>宋体</vt:lpstr>
      <vt:lpstr>Wingdings</vt:lpstr>
      <vt:lpstr>Tahoma</vt:lpstr>
      <vt:lpstr>微软雅黑</vt:lpstr>
      <vt:lpstr>Arial Unicode MS</vt:lpstr>
      <vt:lpstr>Calibri</vt:lpstr>
      <vt:lpstr>Times New Roman</vt:lpstr>
      <vt:lpstr>Blends</vt:lpstr>
      <vt:lpstr>第19章  域名服务器DNS</vt:lpstr>
      <vt:lpstr>19.1  DNS概述</vt:lpstr>
      <vt:lpstr>19.1.1  IP与域名的转换</vt:lpstr>
      <vt:lpstr>host表</vt:lpstr>
      <vt:lpstr>NIS</vt:lpstr>
      <vt:lpstr>DNS</vt:lpstr>
      <vt:lpstr>19.1.2  域名空间和区域</vt:lpstr>
      <vt:lpstr>2．相关概念</vt:lpstr>
      <vt:lpstr>3．DNS区域（zone）</vt:lpstr>
      <vt:lpstr>19.1.3  DNS查询</vt:lpstr>
      <vt:lpstr>1．递归查询</vt:lpstr>
      <vt:lpstr>2．迭代查询</vt:lpstr>
      <vt:lpstr>3．反向查询</vt:lpstr>
      <vt:lpstr>19.1.4  DNS服务器的类型</vt:lpstr>
      <vt:lpstr>1．Primary DNS </vt:lpstr>
      <vt:lpstr>2．Slave DNS</vt:lpstr>
      <vt:lpstr>3．Cache-Only DNS</vt:lpstr>
      <vt:lpstr>19.1.5  客户端与域名解析相关的配置文件</vt:lpstr>
      <vt:lpstr>19.2  BIND</vt:lpstr>
      <vt:lpstr>19.2.1  安装BIND</vt:lpstr>
      <vt:lpstr>19.2.2  bind的启动管理</vt:lpstr>
      <vt:lpstr>19.2.3  DNS服务器的运行方式及工作目录</vt:lpstr>
      <vt:lpstr>1．红帽的bind</vt:lpstr>
      <vt:lpstr>2．Ubuntu的bind9</vt:lpstr>
      <vt:lpstr>3．红帽与Ubuntu bind配置文件比较</vt:lpstr>
      <vt:lpstr>说明</vt:lpstr>
      <vt:lpstr>19.2.4  DNS服务器配置基础</vt:lpstr>
      <vt:lpstr>1．主配置文件</vt:lpstr>
      <vt:lpstr>1．主配置文件</vt:lpstr>
      <vt:lpstr>说明</vt:lpstr>
      <vt:lpstr>3）bind的常用配置</vt:lpstr>
      <vt:lpstr>3）bind的常用配置</vt:lpstr>
      <vt:lpstr>（2）zone语句</vt:lpstr>
      <vt:lpstr>（2）zone语句</vt:lpstr>
      <vt:lpstr>（3）include语句</vt:lpstr>
      <vt:lpstr>2．正向区域文件</vt:lpstr>
      <vt:lpstr>1）起始授权记录SOA </vt:lpstr>
      <vt:lpstr>1）起始授权记录SOA </vt:lpstr>
      <vt:lpstr>1）起始授权记录SOA </vt:lpstr>
      <vt:lpstr>2）名字服务器类型记录NS</vt:lpstr>
      <vt:lpstr>3）主机类型的记录A</vt:lpstr>
      <vt:lpstr>4）别名类型的记录CNAME</vt:lpstr>
      <vt:lpstr>5）邮件交换记录MX</vt:lpstr>
      <vt:lpstr>3．反向区域文件</vt:lpstr>
      <vt:lpstr>19.2.6  访问控制设置</vt:lpstr>
      <vt:lpstr>19.3  DNS服务器配置示例</vt:lpstr>
      <vt:lpstr>19.3.1  主域名服务器配置示例</vt:lpstr>
      <vt:lpstr>步骤1：定义管理的域</vt:lpstr>
      <vt:lpstr>步骤1：定义管理的域</vt:lpstr>
      <vt:lpstr>步骤2：创建正向域文件</vt:lpstr>
      <vt:lpstr>正向域文件</vt:lpstr>
      <vt:lpstr>步骤3：创建逆向域文件</vt:lpstr>
      <vt:lpstr>步骤4：检查并修改新建文件的所有者和权限</vt:lpstr>
      <vt:lpstr>步骤5：查看配置文件是否有错误</vt:lpstr>
      <vt:lpstr>服务管理</vt:lpstr>
      <vt:lpstr>说明</vt:lpstr>
      <vt:lpstr>19.3.2  辅域名服务器配置示例</vt:lpstr>
      <vt:lpstr>步骤1：定义管理的域</vt:lpstr>
      <vt:lpstr>其它步骤</vt:lpstr>
      <vt:lpstr>19.4  测试DNS服务器</vt:lpstr>
      <vt:lpstr>1．正向查询</vt:lpstr>
      <vt:lpstr>2．反向查询</vt:lpstr>
      <vt:lpstr>3．其他查询</vt:lpstr>
      <vt:lpstr>19.5  DNS与防火墙及SELinux的关系</vt:lpstr>
      <vt:lpstr>19.5.2  DNS与SELinux的关系</vt:lpstr>
      <vt:lpstr>1．布尔变量</vt:lpstr>
      <vt:lpstr>2．DNS与SELinux的关系</vt:lpstr>
      <vt:lpstr>习题19</vt:lpstr>
      <vt:lpstr>实验19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122</cp:revision>
  <dcterms:created xsi:type="dcterms:W3CDTF">2113-01-01T00:00:00Z</dcterms:created>
  <dcterms:modified xsi:type="dcterms:W3CDTF">2020-11-19T03:38:17Z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