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90" r:id="rId5"/>
    <p:sldId id="291" r:id="rId6"/>
    <p:sldId id="292" r:id="rId7"/>
    <p:sldId id="293" r:id="rId8"/>
    <p:sldId id="294"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0615" cy="6857998"/>
          </a:xfrm>
          <a:prstGeom prst="rect">
            <a:avLst/>
          </a:prstGeom>
          <a:blipFill>
            <a:blip r:embed="rId2" cstate="print"/>
            <a:stretch>
              <a:fillRect/>
            </a:stretch>
          </a:blipFill>
        </p:spPr>
        <p:txBody>
          <a:bodyPr wrap="square" lIns="0" tIns="0" rIns="0" bIns="0" rtlCol="0"/>
          <a:lstStyle/>
          <a:p/>
        </p:txBody>
      </p:sp>
      <p:sp>
        <p:nvSpPr>
          <p:cNvPr id="17" name="bg object 17"/>
          <p:cNvSpPr/>
          <p:nvPr/>
        </p:nvSpPr>
        <p:spPr>
          <a:xfrm>
            <a:off x="984502" y="0"/>
            <a:ext cx="1062990" cy="2778760"/>
          </a:xfrm>
          <a:custGeom>
            <a:avLst/>
            <a:gdLst/>
            <a:ahLst/>
            <a:cxnLst/>
            <a:rect l="l" t="t" r="r" b="b"/>
            <a:pathLst>
              <a:path w="1062989" h="2778760">
                <a:moveTo>
                  <a:pt x="1062597" y="0"/>
                </a:moveTo>
                <a:lnTo>
                  <a:pt x="681597" y="0"/>
                </a:lnTo>
                <a:lnTo>
                  <a:pt x="0" y="2687828"/>
                </a:lnTo>
                <a:lnTo>
                  <a:pt x="357252" y="2778252"/>
                </a:lnTo>
                <a:lnTo>
                  <a:pt x="1062597" y="0"/>
                </a:lnTo>
                <a:close/>
              </a:path>
            </a:pathLst>
          </a:custGeom>
          <a:solidFill>
            <a:srgbClr val="36BBEF"/>
          </a:solidFill>
        </p:spPr>
        <p:txBody>
          <a:bodyPr wrap="square" lIns="0" tIns="0" rIns="0" bIns="0" rtlCol="0"/>
          <a:lstStyle/>
          <a:p/>
        </p:txBody>
      </p:sp>
      <p:sp>
        <p:nvSpPr>
          <p:cNvPr id="18" name="bg object 18"/>
          <p:cNvSpPr/>
          <p:nvPr/>
        </p:nvSpPr>
        <p:spPr>
          <a:xfrm>
            <a:off x="545590" y="0"/>
            <a:ext cx="1035685" cy="2668905"/>
          </a:xfrm>
          <a:custGeom>
            <a:avLst/>
            <a:gdLst/>
            <a:ahLst/>
            <a:cxnLst/>
            <a:rect l="l" t="t" r="r" b="b"/>
            <a:pathLst>
              <a:path w="1035685" h="2668905">
                <a:moveTo>
                  <a:pt x="1035165" y="0"/>
                </a:moveTo>
                <a:lnTo>
                  <a:pt x="652105" y="0"/>
                </a:lnTo>
                <a:lnTo>
                  <a:pt x="0" y="2578100"/>
                </a:lnTo>
                <a:lnTo>
                  <a:pt x="348094" y="2663825"/>
                </a:lnTo>
                <a:lnTo>
                  <a:pt x="357632" y="2668524"/>
                </a:lnTo>
                <a:lnTo>
                  <a:pt x="1035165" y="0"/>
                </a:lnTo>
                <a:close/>
              </a:path>
            </a:pathLst>
          </a:custGeom>
          <a:solidFill>
            <a:srgbClr val="6B6B6B"/>
          </a:solidFill>
        </p:spPr>
        <p:txBody>
          <a:bodyPr wrap="square" lIns="0" tIns="0" rIns="0" bIns="0" rtlCol="0"/>
          <a:lstStyle/>
          <a:p/>
        </p:txBody>
      </p:sp>
      <p:sp>
        <p:nvSpPr>
          <p:cNvPr id="19" name="bg object 19"/>
          <p:cNvSpPr/>
          <p:nvPr/>
        </p:nvSpPr>
        <p:spPr>
          <a:xfrm>
            <a:off x="545590" y="2583179"/>
            <a:ext cx="2694940" cy="4274820"/>
          </a:xfrm>
          <a:custGeom>
            <a:avLst/>
            <a:gdLst/>
            <a:ahLst/>
            <a:cxnLst/>
            <a:rect l="l" t="t" r="r" b="b"/>
            <a:pathLst>
              <a:path w="2694940" h="4274820">
                <a:moveTo>
                  <a:pt x="0" y="0"/>
                </a:moveTo>
                <a:lnTo>
                  <a:pt x="2575307" y="4274818"/>
                </a:lnTo>
                <a:lnTo>
                  <a:pt x="2694433" y="4274818"/>
                </a:lnTo>
                <a:lnTo>
                  <a:pt x="0" y="0"/>
                </a:lnTo>
                <a:close/>
              </a:path>
            </a:pathLst>
          </a:custGeom>
          <a:solidFill>
            <a:srgbClr val="313131"/>
          </a:solidFill>
        </p:spPr>
        <p:txBody>
          <a:bodyPr wrap="square" lIns="0" tIns="0" rIns="0" bIns="0" rtlCol="0"/>
          <a:lstStyle/>
          <a:p/>
        </p:txBody>
      </p:sp>
      <p:sp>
        <p:nvSpPr>
          <p:cNvPr id="20" name="bg object 20"/>
          <p:cNvSpPr/>
          <p:nvPr/>
        </p:nvSpPr>
        <p:spPr>
          <a:xfrm>
            <a:off x="989074" y="2692907"/>
            <a:ext cx="3331845" cy="4165600"/>
          </a:xfrm>
          <a:custGeom>
            <a:avLst/>
            <a:gdLst/>
            <a:ahLst/>
            <a:cxnLst/>
            <a:rect l="l" t="t" r="r" b="b"/>
            <a:pathLst>
              <a:path w="3331845" h="4165600">
                <a:moveTo>
                  <a:pt x="0" y="0"/>
                </a:moveTo>
                <a:lnTo>
                  <a:pt x="3207640" y="4165089"/>
                </a:lnTo>
                <a:lnTo>
                  <a:pt x="3331465" y="4165089"/>
                </a:lnTo>
                <a:lnTo>
                  <a:pt x="0" y="0"/>
                </a:lnTo>
                <a:close/>
              </a:path>
            </a:pathLst>
          </a:custGeom>
          <a:solidFill>
            <a:srgbClr val="026E94"/>
          </a:solidFill>
        </p:spPr>
        <p:txBody>
          <a:bodyPr wrap="square" lIns="0" tIns="0" rIns="0" bIns="0" rtlCol="0"/>
          <a:lstStyle/>
          <a:p/>
        </p:txBody>
      </p:sp>
      <p:sp>
        <p:nvSpPr>
          <p:cNvPr id="21" name="bg object 21"/>
          <p:cNvSpPr/>
          <p:nvPr/>
        </p:nvSpPr>
        <p:spPr>
          <a:xfrm>
            <a:off x="984502" y="2688335"/>
            <a:ext cx="4577080" cy="4170045"/>
          </a:xfrm>
          <a:custGeom>
            <a:avLst/>
            <a:gdLst/>
            <a:ahLst/>
            <a:cxnLst/>
            <a:rect l="l" t="t" r="r" b="b"/>
            <a:pathLst>
              <a:path w="4577080" h="4170045">
                <a:moveTo>
                  <a:pt x="0" y="0"/>
                </a:moveTo>
                <a:lnTo>
                  <a:pt x="4762" y="4699"/>
                </a:lnTo>
                <a:lnTo>
                  <a:pt x="3336799" y="4169662"/>
                </a:lnTo>
                <a:lnTo>
                  <a:pt x="4576573" y="4169662"/>
                </a:lnTo>
                <a:lnTo>
                  <a:pt x="357125" y="90424"/>
                </a:lnTo>
                <a:lnTo>
                  <a:pt x="0" y="0"/>
                </a:lnTo>
                <a:close/>
              </a:path>
            </a:pathLst>
          </a:custGeom>
          <a:solidFill>
            <a:srgbClr val="0499CE"/>
          </a:solidFill>
        </p:spPr>
        <p:txBody>
          <a:bodyPr wrap="square" lIns="0" tIns="0" rIns="0" bIns="0" rtlCol="0"/>
          <a:lstStyle/>
          <a:p/>
        </p:txBody>
      </p:sp>
      <p:sp>
        <p:nvSpPr>
          <p:cNvPr id="22" name="bg object 22"/>
          <p:cNvSpPr/>
          <p:nvPr/>
        </p:nvSpPr>
        <p:spPr>
          <a:xfrm>
            <a:off x="545590" y="2578607"/>
            <a:ext cx="3584575" cy="4279900"/>
          </a:xfrm>
          <a:custGeom>
            <a:avLst/>
            <a:gdLst/>
            <a:ahLst/>
            <a:cxnLst/>
            <a:rect l="l" t="t" r="r" b="b"/>
            <a:pathLst>
              <a:path w="3584575" h="4279900">
                <a:moveTo>
                  <a:pt x="0" y="0"/>
                </a:moveTo>
                <a:lnTo>
                  <a:pt x="0" y="4699"/>
                </a:lnTo>
                <a:lnTo>
                  <a:pt x="2693925" y="4279389"/>
                </a:lnTo>
                <a:lnTo>
                  <a:pt x="3584449" y="4279389"/>
                </a:lnTo>
                <a:lnTo>
                  <a:pt x="419087" y="176149"/>
                </a:lnTo>
                <a:lnTo>
                  <a:pt x="361937" y="95250"/>
                </a:lnTo>
                <a:lnTo>
                  <a:pt x="357173" y="90424"/>
                </a:lnTo>
                <a:lnTo>
                  <a:pt x="0" y="0"/>
                </a:lnTo>
                <a:close/>
              </a:path>
            </a:pathLst>
          </a:custGeom>
          <a:solidFill>
            <a:srgbClr val="515151"/>
          </a:solidFill>
        </p:spPr>
        <p:txBody>
          <a:bodyPr wrap="square" lIns="0" tIns="0" rIns="0" bIns="0" rtlCol="0"/>
          <a:lstStyle/>
          <a:p/>
        </p:txBody>
      </p:sp>
      <p:sp>
        <p:nvSpPr>
          <p:cNvPr id="2" name="Holder 2"/>
          <p:cNvSpPr>
            <a:spLocks noGrp="1"/>
          </p:cNvSpPr>
          <p:nvPr>
            <p:ph type="ctrTitle"/>
          </p:nvPr>
        </p:nvSpPr>
        <p:spPr>
          <a:xfrm>
            <a:off x="2787650" y="2133600"/>
            <a:ext cx="6616700" cy="939800"/>
          </a:xfrm>
          <a:prstGeom prst="rect">
            <a:avLst/>
          </a:prstGeom>
        </p:spPr>
        <p:txBody>
          <a:bodyPr wrap="square" lIns="0" tIns="0" rIns="0" bIns="0">
            <a:spAutoFit/>
          </a:bodyPr>
          <a:lstStyle>
            <a:lvl1pPr>
              <a:defRPr sz="6000" b="0" i="0">
                <a:solidFill>
                  <a:schemeClr val="tx1"/>
                </a:solidFill>
                <a:latin typeface="Noto Sans CJK JP Black"/>
                <a:cs typeface="Noto Sans CJK JP Black"/>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Noto Sans CJK JP Black"/>
                <a:cs typeface="Noto Sans CJK JP Black"/>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Noto Sans CJK JP Black"/>
                <a:cs typeface="Noto Sans CJK JP Black"/>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Noto Sans CJK JP Black"/>
                <a:cs typeface="Noto Sans CJK JP Black"/>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0615" cy="6857998"/>
          </a:xfrm>
          <a:prstGeom prst="rect">
            <a:avLst/>
          </a:prstGeom>
          <a:blipFill>
            <a:blip r:embed="rId6" cstate="print"/>
            <a:stretch>
              <a:fillRect/>
            </a:stretch>
          </a:blipFill>
        </p:spPr>
        <p:txBody>
          <a:bodyPr wrap="square" lIns="0" tIns="0" rIns="0" bIns="0" rtlCol="0"/>
          <a:lstStyle/>
          <a:p/>
        </p:txBody>
      </p:sp>
      <p:sp>
        <p:nvSpPr>
          <p:cNvPr id="2" name="Holder 2"/>
          <p:cNvSpPr>
            <a:spLocks noGrp="1"/>
          </p:cNvSpPr>
          <p:nvPr>
            <p:ph type="title"/>
          </p:nvPr>
        </p:nvSpPr>
        <p:spPr>
          <a:xfrm>
            <a:off x="1487932" y="579120"/>
            <a:ext cx="5715634" cy="299719"/>
          </a:xfrm>
          <a:prstGeom prst="rect">
            <a:avLst/>
          </a:prstGeom>
        </p:spPr>
        <p:txBody>
          <a:bodyPr wrap="square" lIns="0" tIns="0" rIns="0" bIns="0">
            <a:spAutoFit/>
          </a:bodyPr>
          <a:lstStyle>
            <a:lvl1pPr>
              <a:defRPr sz="1800" b="0" i="0">
                <a:solidFill>
                  <a:schemeClr val="tx1"/>
                </a:solidFill>
                <a:latin typeface="Noto Sans CJK JP Black"/>
                <a:cs typeface="Noto Sans CJK JP Black"/>
              </a:defRPr>
            </a:lvl1pPr>
          </a:lstStyle>
          <a:p/>
        </p:txBody>
      </p:sp>
      <p:sp>
        <p:nvSpPr>
          <p:cNvPr id="3" name="Holder 3"/>
          <p:cNvSpPr>
            <a:spLocks noGrp="1"/>
          </p:cNvSpPr>
          <p:nvPr>
            <p:ph type="body" idx="1"/>
          </p:nvPr>
        </p:nvSpPr>
        <p:spPr>
          <a:xfrm>
            <a:off x="1122038" y="1197216"/>
            <a:ext cx="10384790" cy="464185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787650" y="2133600"/>
            <a:ext cx="6616700" cy="935990"/>
          </a:xfrm>
          <a:prstGeom prst="rect">
            <a:avLst/>
          </a:prstGeom>
        </p:spPr>
        <p:txBody>
          <a:bodyPr vert="horz" wrap="square" lIns="0" tIns="12700" rIns="0" bIns="0" rtlCol="0">
            <a:spAutoFit/>
          </a:bodyPr>
          <a:lstStyle/>
          <a:p>
            <a:pPr marL="1022350">
              <a:lnSpc>
                <a:spcPct val="100000"/>
              </a:lnSpc>
              <a:spcBef>
                <a:spcPts val="100"/>
              </a:spcBef>
            </a:pPr>
            <a:r>
              <a:rPr spc="-350" dirty="0"/>
              <a:t>大数</a:t>
            </a:r>
            <a:r>
              <a:rPr spc="-355" dirty="0"/>
              <a:t>据</a:t>
            </a:r>
            <a:r>
              <a:rPr lang="zh-CN" dirty="0"/>
              <a:t>与</a:t>
            </a:r>
            <a:r>
              <a:rPr spc="-220" dirty="0">
                <a:sym typeface="+mn-ea"/>
              </a:rPr>
              <a:t>Hive</a:t>
            </a:r>
            <a:endParaRPr 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0876" y="0"/>
            <a:ext cx="2437130" cy="6858000"/>
            <a:chOff x="150876" y="0"/>
            <a:chExt cx="2437130" cy="6858000"/>
          </a:xfrm>
        </p:grpSpPr>
        <p:sp>
          <p:nvSpPr>
            <p:cNvPr id="3" name="object 3"/>
            <p:cNvSpPr/>
            <p:nvPr/>
          </p:nvSpPr>
          <p:spPr>
            <a:xfrm>
              <a:off x="457200" y="0"/>
              <a:ext cx="1122045" cy="5329555"/>
            </a:xfrm>
            <a:custGeom>
              <a:avLst/>
              <a:gdLst/>
              <a:ahLst/>
              <a:cxnLst/>
              <a:rect l="l" t="t" r="r" b="b"/>
              <a:pathLst>
                <a:path w="1122045" h="5329555">
                  <a:moveTo>
                    <a:pt x="1121664" y="0"/>
                  </a:moveTo>
                  <a:lnTo>
                    <a:pt x="867791" y="0"/>
                  </a:lnTo>
                  <a:lnTo>
                    <a:pt x="0" y="5286502"/>
                  </a:lnTo>
                  <a:lnTo>
                    <a:pt x="247496" y="5329428"/>
                  </a:lnTo>
                  <a:lnTo>
                    <a:pt x="1121664" y="0"/>
                  </a:lnTo>
                  <a:close/>
                </a:path>
              </a:pathLst>
            </a:custGeom>
            <a:solidFill>
              <a:srgbClr val="36BBEF"/>
            </a:solidFill>
          </p:spPr>
          <p:txBody>
            <a:bodyPr wrap="square" lIns="0" tIns="0" rIns="0" bIns="0" rtlCol="0"/>
            <a:lstStyle/>
            <a:p/>
          </p:txBody>
        </p:sp>
        <p:sp>
          <p:nvSpPr>
            <p:cNvPr id="4" name="object 4"/>
            <p:cNvSpPr/>
            <p:nvPr/>
          </p:nvSpPr>
          <p:spPr>
            <a:xfrm>
              <a:off x="150876" y="0"/>
              <a:ext cx="1117600" cy="5278120"/>
            </a:xfrm>
            <a:custGeom>
              <a:avLst/>
              <a:gdLst/>
              <a:ahLst/>
              <a:cxnLst/>
              <a:rect l="l" t="t" r="r" b="b"/>
              <a:pathLst>
                <a:path w="1117600" h="5278120">
                  <a:moveTo>
                    <a:pt x="1117092" y="0"/>
                  </a:moveTo>
                  <a:lnTo>
                    <a:pt x="864792" y="0"/>
                  </a:lnTo>
                  <a:lnTo>
                    <a:pt x="0" y="5239512"/>
                  </a:lnTo>
                  <a:lnTo>
                    <a:pt x="249123" y="5277612"/>
                  </a:lnTo>
                  <a:lnTo>
                    <a:pt x="1117092" y="0"/>
                  </a:lnTo>
                  <a:close/>
                </a:path>
              </a:pathLst>
            </a:custGeom>
            <a:solidFill>
              <a:srgbClr val="6B6B6B"/>
            </a:solidFill>
          </p:spPr>
          <p:txBody>
            <a:bodyPr wrap="square" lIns="0" tIns="0" rIns="0" bIns="0" rtlCol="0"/>
            <a:lstStyle/>
            <a:p/>
          </p:txBody>
        </p:sp>
        <p:sp>
          <p:nvSpPr>
            <p:cNvPr id="5" name="object 5"/>
            <p:cNvSpPr/>
            <p:nvPr/>
          </p:nvSpPr>
          <p:spPr>
            <a:xfrm>
              <a:off x="150876" y="5239511"/>
              <a:ext cx="1228725" cy="1618615"/>
            </a:xfrm>
            <a:custGeom>
              <a:avLst/>
              <a:gdLst/>
              <a:ahLst/>
              <a:cxnLst/>
              <a:rect l="l" t="t" r="r" b="b"/>
              <a:pathLst>
                <a:path w="1228725" h="1618615">
                  <a:moveTo>
                    <a:pt x="0" y="0"/>
                  </a:moveTo>
                  <a:lnTo>
                    <a:pt x="1174369" y="1618485"/>
                  </a:lnTo>
                  <a:lnTo>
                    <a:pt x="1228344" y="1618485"/>
                  </a:lnTo>
                  <a:lnTo>
                    <a:pt x="0" y="0"/>
                  </a:lnTo>
                  <a:close/>
                </a:path>
              </a:pathLst>
            </a:custGeom>
            <a:solidFill>
              <a:srgbClr val="313131"/>
            </a:solidFill>
          </p:spPr>
          <p:txBody>
            <a:bodyPr wrap="square" lIns="0" tIns="0" rIns="0" bIns="0" rtlCol="0"/>
            <a:lstStyle/>
            <a:p/>
          </p:txBody>
        </p:sp>
        <p:sp>
          <p:nvSpPr>
            <p:cNvPr id="6" name="object 6"/>
            <p:cNvSpPr/>
            <p:nvPr/>
          </p:nvSpPr>
          <p:spPr>
            <a:xfrm>
              <a:off x="457200" y="5291328"/>
              <a:ext cx="1495425" cy="1567180"/>
            </a:xfrm>
            <a:custGeom>
              <a:avLst/>
              <a:gdLst/>
              <a:ahLst/>
              <a:cxnLst/>
              <a:rect l="l" t="t" r="r" b="b"/>
              <a:pathLst>
                <a:path w="1495425" h="1567179">
                  <a:moveTo>
                    <a:pt x="0" y="0"/>
                  </a:moveTo>
                  <a:lnTo>
                    <a:pt x="1442720" y="1566672"/>
                  </a:lnTo>
                  <a:lnTo>
                    <a:pt x="1495044" y="1566672"/>
                  </a:lnTo>
                  <a:lnTo>
                    <a:pt x="0" y="0"/>
                  </a:lnTo>
                  <a:close/>
                </a:path>
              </a:pathLst>
            </a:custGeom>
            <a:solidFill>
              <a:srgbClr val="026E94"/>
            </a:solidFill>
          </p:spPr>
          <p:txBody>
            <a:bodyPr wrap="square" lIns="0" tIns="0" rIns="0" bIns="0" rtlCol="0"/>
            <a:lstStyle/>
            <a:p/>
          </p:txBody>
        </p:sp>
        <p:sp>
          <p:nvSpPr>
            <p:cNvPr id="7" name="object 7"/>
            <p:cNvSpPr/>
            <p:nvPr/>
          </p:nvSpPr>
          <p:spPr>
            <a:xfrm>
              <a:off x="457200" y="5286755"/>
              <a:ext cx="2131060" cy="1571625"/>
            </a:xfrm>
            <a:custGeom>
              <a:avLst/>
              <a:gdLst/>
              <a:ahLst/>
              <a:cxnLst/>
              <a:rect l="l" t="t" r="r" b="b"/>
              <a:pathLst>
                <a:path w="2131060" h="1571625">
                  <a:moveTo>
                    <a:pt x="0" y="0"/>
                  </a:moveTo>
                  <a:lnTo>
                    <a:pt x="0" y="4699"/>
                  </a:lnTo>
                  <a:lnTo>
                    <a:pt x="1495552" y="1571241"/>
                  </a:lnTo>
                  <a:lnTo>
                    <a:pt x="2130552" y="1571241"/>
                  </a:lnTo>
                  <a:lnTo>
                    <a:pt x="247661" y="42799"/>
                  </a:lnTo>
                  <a:lnTo>
                    <a:pt x="0" y="0"/>
                  </a:lnTo>
                  <a:close/>
                </a:path>
              </a:pathLst>
            </a:custGeom>
            <a:solidFill>
              <a:srgbClr val="0499CE"/>
            </a:solidFill>
          </p:spPr>
          <p:txBody>
            <a:bodyPr wrap="square" lIns="0" tIns="0" rIns="0" bIns="0" rtlCol="0"/>
            <a:lstStyle/>
            <a:p/>
          </p:txBody>
        </p:sp>
        <p:sp>
          <p:nvSpPr>
            <p:cNvPr id="8" name="object 8"/>
            <p:cNvSpPr/>
            <p:nvPr/>
          </p:nvSpPr>
          <p:spPr>
            <a:xfrm>
              <a:off x="150876" y="5239511"/>
              <a:ext cx="1694814" cy="1618615"/>
            </a:xfrm>
            <a:custGeom>
              <a:avLst/>
              <a:gdLst/>
              <a:ahLst/>
              <a:cxnLst/>
              <a:rect l="l" t="t" r="r" b="b"/>
              <a:pathLst>
                <a:path w="1694814" h="1618615">
                  <a:moveTo>
                    <a:pt x="0" y="0"/>
                  </a:moveTo>
                  <a:lnTo>
                    <a:pt x="1228217" y="1618485"/>
                  </a:lnTo>
                  <a:lnTo>
                    <a:pt x="1694688" y="1618485"/>
                  </a:lnTo>
                  <a:lnTo>
                    <a:pt x="291972" y="95250"/>
                  </a:lnTo>
                  <a:lnTo>
                    <a:pt x="244359" y="42799"/>
                  </a:lnTo>
                  <a:lnTo>
                    <a:pt x="249123" y="42799"/>
                  </a:lnTo>
                  <a:lnTo>
                    <a:pt x="249123" y="38100"/>
                  </a:lnTo>
                  <a:lnTo>
                    <a:pt x="244359" y="38100"/>
                  </a:lnTo>
                  <a:lnTo>
                    <a:pt x="0" y="0"/>
                  </a:lnTo>
                  <a:close/>
                </a:path>
              </a:pathLst>
            </a:custGeom>
            <a:solidFill>
              <a:srgbClr val="515151"/>
            </a:solidFill>
          </p:spPr>
          <p:txBody>
            <a:bodyPr wrap="square" lIns="0" tIns="0" rIns="0" bIns="0" rtlCol="0"/>
            <a:lstStyle/>
            <a:p/>
          </p:txBody>
        </p:sp>
      </p:grpSp>
      <p:sp>
        <p:nvSpPr>
          <p:cNvPr id="9" name="object 9"/>
          <p:cNvSpPr txBox="1">
            <a:spLocks noGrp="1"/>
          </p:cNvSpPr>
          <p:nvPr>
            <p:ph type="title"/>
          </p:nvPr>
        </p:nvSpPr>
        <p:spPr>
          <a:xfrm>
            <a:off x="4450841" y="552958"/>
            <a:ext cx="3652520" cy="635000"/>
          </a:xfrm>
          <a:prstGeom prst="rect">
            <a:avLst/>
          </a:prstGeom>
        </p:spPr>
        <p:txBody>
          <a:bodyPr vert="horz" wrap="square" lIns="0" tIns="12700" rIns="0" bIns="0" rtlCol="0">
            <a:spAutoFit/>
          </a:bodyPr>
          <a:lstStyle/>
          <a:p>
            <a:pPr marL="12700">
              <a:lnSpc>
                <a:spcPct val="100000"/>
              </a:lnSpc>
              <a:spcBef>
                <a:spcPts val="100"/>
              </a:spcBef>
            </a:pPr>
            <a:r>
              <a:rPr sz="4000" spc="-585" dirty="0">
                <a:latin typeface="Arial" panose="020B0604020202020204"/>
                <a:cs typeface="Arial" panose="020B0604020202020204"/>
              </a:rPr>
              <a:t>HD</a:t>
            </a:r>
            <a:r>
              <a:rPr sz="4000" spc="-500" dirty="0">
                <a:latin typeface="Arial" panose="020B0604020202020204"/>
                <a:cs typeface="Arial" panose="020B0604020202020204"/>
              </a:rPr>
              <a:t>F</a:t>
            </a:r>
            <a:r>
              <a:rPr sz="4000" spc="-680" dirty="0">
                <a:latin typeface="Arial" panose="020B0604020202020204"/>
                <a:cs typeface="Arial" panose="020B0604020202020204"/>
              </a:rPr>
              <a:t>S</a:t>
            </a:r>
            <a:r>
              <a:rPr sz="4000" dirty="0">
                <a:latin typeface="Noto Sans CJK JP Bold"/>
                <a:cs typeface="Noto Sans CJK JP Bold"/>
              </a:rPr>
              <a:t>设计及特点</a:t>
            </a:r>
            <a:endParaRPr sz="4000">
              <a:latin typeface="Noto Sans CJK JP Bold"/>
              <a:cs typeface="Noto Sans CJK JP Bold"/>
            </a:endParaRPr>
          </a:p>
        </p:txBody>
      </p:sp>
      <p:sp>
        <p:nvSpPr>
          <p:cNvPr id="10" name="object 10"/>
          <p:cNvSpPr txBox="1"/>
          <p:nvPr/>
        </p:nvSpPr>
        <p:spPr>
          <a:xfrm>
            <a:off x="1551939" y="1950465"/>
            <a:ext cx="10343515" cy="3591560"/>
          </a:xfrm>
          <a:prstGeom prst="rect">
            <a:avLst/>
          </a:prstGeom>
        </p:spPr>
        <p:txBody>
          <a:bodyPr vert="horz" wrap="square" lIns="0" tIns="12700" rIns="0" bIns="0" rtlCol="0">
            <a:spAutoFit/>
          </a:bodyPr>
          <a:lstStyle/>
          <a:p>
            <a:pPr marL="241300" indent="-228600">
              <a:lnSpc>
                <a:spcPct val="100000"/>
              </a:lnSpc>
              <a:spcBef>
                <a:spcPts val="100"/>
              </a:spcBef>
              <a:buFont typeface="Arial" panose="020B0604020202020204"/>
              <a:buChar char="•"/>
              <a:tabLst>
                <a:tab pos="240665" algn="l"/>
                <a:tab pos="241300" algn="l"/>
              </a:tabLst>
            </a:pPr>
            <a:r>
              <a:rPr sz="1800" dirty="0">
                <a:latin typeface="Noto Sans CJK JP Bold"/>
                <a:cs typeface="Noto Sans CJK JP Bold"/>
              </a:rPr>
              <a:t>超大文件存储</a:t>
            </a:r>
            <a:endParaRPr sz="1800">
              <a:latin typeface="Noto Sans CJK JP Bold"/>
              <a:cs typeface="Noto Sans CJK JP Bold"/>
            </a:endParaRPr>
          </a:p>
          <a:p>
            <a:pPr marL="241300" indent="-228600">
              <a:lnSpc>
                <a:spcPct val="100000"/>
              </a:lnSpc>
              <a:spcBef>
                <a:spcPts val="1410"/>
              </a:spcBef>
              <a:buFont typeface="Arial" panose="020B0604020202020204"/>
              <a:buChar char="•"/>
              <a:tabLst>
                <a:tab pos="240665" algn="l"/>
                <a:tab pos="241300" algn="l"/>
              </a:tabLst>
            </a:pPr>
            <a:r>
              <a:rPr sz="1800" dirty="0">
                <a:latin typeface="Noto Sans CJK JP Bold"/>
                <a:cs typeface="Noto Sans CJK JP Bold"/>
              </a:rPr>
              <a:t>流式数据访问（一次写</a:t>
            </a:r>
            <a:r>
              <a:rPr sz="1800" spc="-10" dirty="0">
                <a:latin typeface="Noto Sans CJK JP Black"/>
                <a:cs typeface="Noto Sans CJK JP Black"/>
              </a:rPr>
              <a:t>入</a:t>
            </a:r>
            <a:r>
              <a:rPr sz="1800" spc="-305" dirty="0">
                <a:latin typeface="Noto Sans CJK JP Black"/>
                <a:cs typeface="Noto Sans CJK JP Black"/>
              </a:rPr>
              <a:t>，</a:t>
            </a:r>
            <a:r>
              <a:rPr sz="1800" spc="-310" dirty="0">
                <a:latin typeface="Noto Sans CJK JP Black"/>
                <a:cs typeface="Noto Sans CJK JP Black"/>
              </a:rPr>
              <a:t>多</a:t>
            </a:r>
            <a:r>
              <a:rPr sz="1800" spc="-10" dirty="0">
                <a:latin typeface="Noto Sans CJK JP Black"/>
                <a:cs typeface="Noto Sans CJK JP Black"/>
              </a:rPr>
              <a:t>次</a:t>
            </a:r>
            <a:r>
              <a:rPr sz="1800" dirty="0">
                <a:latin typeface="Noto Sans CJK JP Bold"/>
                <a:cs typeface="Noto Sans CJK JP Bold"/>
              </a:rPr>
              <a:t>读取</a:t>
            </a:r>
            <a:r>
              <a:rPr sz="1800" spc="-10" dirty="0">
                <a:latin typeface="Noto Sans CJK JP Black"/>
                <a:cs typeface="Noto Sans CJK JP Black"/>
              </a:rPr>
              <a:t>最</a:t>
            </a:r>
            <a:r>
              <a:rPr sz="1800" spc="-300" dirty="0">
                <a:latin typeface="Noto Sans CJK JP Black"/>
                <a:cs typeface="Noto Sans CJK JP Black"/>
              </a:rPr>
              <a:t>高效）</a:t>
            </a:r>
            <a:endParaRPr sz="1800">
              <a:latin typeface="Noto Sans CJK JP Black"/>
              <a:cs typeface="Noto Sans CJK JP Black"/>
            </a:endParaRPr>
          </a:p>
          <a:p>
            <a:pPr marL="241300" indent="-228600">
              <a:lnSpc>
                <a:spcPct val="100000"/>
              </a:lnSpc>
              <a:spcBef>
                <a:spcPts val="1455"/>
              </a:spcBef>
              <a:buFont typeface="Arial" panose="020B0604020202020204"/>
              <a:buChar char="•"/>
              <a:tabLst>
                <a:tab pos="240665" algn="l"/>
                <a:tab pos="241300" algn="l"/>
              </a:tabLst>
            </a:pPr>
            <a:r>
              <a:rPr sz="1800" dirty="0">
                <a:latin typeface="Noto Sans CJK JP Bold"/>
                <a:cs typeface="Noto Sans CJK JP Bold"/>
              </a:rPr>
              <a:t>对硬件要求</a:t>
            </a:r>
            <a:r>
              <a:rPr sz="1800" spc="-10" dirty="0">
                <a:latin typeface="Noto Sans CJK JP Black"/>
                <a:cs typeface="Noto Sans CJK JP Black"/>
              </a:rPr>
              <a:t>低</a:t>
            </a:r>
            <a:r>
              <a:rPr sz="1800" dirty="0">
                <a:latin typeface="Times New Roman" panose="02020603050405020304"/>
                <a:cs typeface="Times New Roman" panose="02020603050405020304"/>
              </a:rPr>
              <a:t>,</a:t>
            </a:r>
            <a:r>
              <a:rPr sz="1800" dirty="0">
                <a:latin typeface="Noto Sans CJK JP Black"/>
                <a:cs typeface="Noto Sans CJK JP Black"/>
              </a:rPr>
              <a:t>可运</a:t>
            </a:r>
            <a:r>
              <a:rPr sz="1800" spc="-5" dirty="0">
                <a:latin typeface="Noto Sans CJK JP Black"/>
                <a:cs typeface="Noto Sans CJK JP Black"/>
              </a:rPr>
              <a:t>行</a:t>
            </a:r>
            <a:r>
              <a:rPr sz="1800" spc="-10" dirty="0">
                <a:latin typeface="Noto Sans CJK JP Black"/>
                <a:cs typeface="Noto Sans CJK JP Black"/>
              </a:rPr>
              <a:t>在</a:t>
            </a:r>
            <a:r>
              <a:rPr sz="1800" dirty="0">
                <a:latin typeface="Noto Sans CJK JP Black"/>
                <a:cs typeface="Noto Sans CJK JP Black"/>
              </a:rPr>
              <a:t>廉价</a:t>
            </a:r>
            <a:r>
              <a:rPr sz="1800" spc="-20" dirty="0">
                <a:latin typeface="Noto Sans CJK JP Black"/>
                <a:cs typeface="Noto Sans CJK JP Black"/>
              </a:rPr>
              <a:t>的</a:t>
            </a:r>
            <a:r>
              <a:rPr sz="1800" dirty="0">
                <a:latin typeface="Noto Sans CJK JP Black"/>
                <a:cs typeface="Noto Sans CJK JP Black"/>
              </a:rPr>
              <a:t>商用</a:t>
            </a:r>
            <a:r>
              <a:rPr sz="1800" spc="-20" dirty="0">
                <a:latin typeface="Noto Sans CJK JP Black"/>
                <a:cs typeface="Noto Sans CJK JP Black"/>
              </a:rPr>
              <a:t>服</a:t>
            </a:r>
            <a:r>
              <a:rPr sz="1800" dirty="0">
                <a:latin typeface="Noto Sans CJK JP Bold"/>
                <a:cs typeface="Noto Sans CJK JP Bold"/>
              </a:rPr>
              <a:t>务器上</a:t>
            </a:r>
            <a:endParaRPr sz="1800">
              <a:latin typeface="Noto Sans CJK JP Bold"/>
              <a:cs typeface="Noto Sans CJK JP Bold"/>
            </a:endParaRPr>
          </a:p>
          <a:p>
            <a:pPr marL="241300" indent="-228600">
              <a:lnSpc>
                <a:spcPct val="100000"/>
              </a:lnSpc>
              <a:spcBef>
                <a:spcPts val="1530"/>
              </a:spcBef>
              <a:buFont typeface="Arial" panose="020B0604020202020204"/>
              <a:buChar char="•"/>
              <a:tabLst>
                <a:tab pos="240665" algn="l"/>
                <a:tab pos="241300" algn="l"/>
              </a:tabLst>
            </a:pPr>
            <a:r>
              <a:rPr sz="1800" dirty="0">
                <a:latin typeface="Noto Sans CJK JP Bold"/>
                <a:cs typeface="Noto Sans CJK JP Bold"/>
              </a:rPr>
              <a:t>数据访问延迟高</a:t>
            </a:r>
            <a:r>
              <a:rPr sz="1800" spc="-185" dirty="0">
                <a:latin typeface="Noto Sans CJK JP Black"/>
                <a:cs typeface="Noto Sans CJK JP Black"/>
              </a:rPr>
              <a:t>（</a:t>
            </a:r>
            <a:r>
              <a:rPr sz="1800" spc="-185" dirty="0">
                <a:latin typeface="Times New Roman" panose="02020603050405020304"/>
                <a:cs typeface="Times New Roman" panose="02020603050405020304"/>
              </a:rPr>
              <a:t>HDFS</a:t>
            </a:r>
            <a:r>
              <a:rPr sz="1800" dirty="0">
                <a:latin typeface="Noto Sans CJK JP Bold"/>
                <a:cs typeface="Noto Sans CJK JP Bold"/>
              </a:rPr>
              <a:t>是为</a:t>
            </a:r>
            <a:r>
              <a:rPr sz="1800" spc="-15" dirty="0">
                <a:latin typeface="Noto Sans CJK JP Black"/>
                <a:cs typeface="Noto Sans CJK JP Black"/>
              </a:rPr>
              <a:t>高</a:t>
            </a:r>
            <a:r>
              <a:rPr sz="1800" dirty="0">
                <a:latin typeface="Noto Sans CJK JP Black"/>
                <a:cs typeface="Noto Sans CJK JP Black"/>
              </a:rPr>
              <a:t>数据</a:t>
            </a:r>
            <a:r>
              <a:rPr sz="1800" spc="-15" dirty="0">
                <a:latin typeface="Noto Sans CJK JP Black"/>
                <a:cs typeface="Noto Sans CJK JP Black"/>
              </a:rPr>
              <a:t>吞</a:t>
            </a:r>
            <a:r>
              <a:rPr sz="1800" dirty="0">
                <a:latin typeface="Noto Sans CJK JP Black"/>
                <a:cs typeface="Noto Sans CJK JP Black"/>
              </a:rPr>
              <a:t>吐量</a:t>
            </a:r>
            <a:r>
              <a:rPr sz="1800" spc="-15" dirty="0">
                <a:latin typeface="Noto Sans CJK JP Bold"/>
                <a:cs typeface="Noto Sans CJK JP Bold"/>
              </a:rPr>
              <a:t>应</a:t>
            </a:r>
            <a:r>
              <a:rPr sz="1800" dirty="0">
                <a:latin typeface="Noto Sans CJK JP Bold"/>
                <a:cs typeface="Noto Sans CJK JP Bold"/>
              </a:rPr>
              <a:t>用优</a:t>
            </a:r>
            <a:r>
              <a:rPr sz="1800" spc="-15" dirty="0">
                <a:latin typeface="Noto Sans CJK JP Black"/>
                <a:cs typeface="Noto Sans CJK JP Black"/>
              </a:rPr>
              <a:t>化</a:t>
            </a:r>
            <a:r>
              <a:rPr sz="1800" spc="-305" dirty="0">
                <a:latin typeface="Noto Sans CJK JP Black"/>
                <a:cs typeface="Noto Sans CJK JP Black"/>
              </a:rPr>
              <a:t>的，</a:t>
            </a:r>
            <a:r>
              <a:rPr sz="1800" spc="-15" dirty="0">
                <a:latin typeface="Noto Sans CJK JP Black"/>
                <a:cs typeface="Noto Sans CJK JP Black"/>
              </a:rPr>
              <a:t>可</a:t>
            </a:r>
            <a:r>
              <a:rPr sz="1800" dirty="0">
                <a:latin typeface="Noto Sans CJK JP Black"/>
                <a:cs typeface="Noto Sans CJK JP Black"/>
              </a:rPr>
              <a:t>能会</a:t>
            </a:r>
            <a:r>
              <a:rPr sz="1800" spc="-15" dirty="0">
                <a:latin typeface="Noto Sans CJK JP Black"/>
                <a:cs typeface="Noto Sans CJK JP Black"/>
              </a:rPr>
              <a:t>以</a:t>
            </a:r>
            <a:r>
              <a:rPr sz="1800" dirty="0">
                <a:latin typeface="Noto Sans CJK JP Black"/>
                <a:cs typeface="Noto Sans CJK JP Black"/>
              </a:rPr>
              <a:t>提高</a:t>
            </a:r>
            <a:r>
              <a:rPr sz="1800" spc="-15" dirty="0">
                <a:latin typeface="Noto Sans CJK JP Bold"/>
                <a:cs typeface="Noto Sans CJK JP Bold"/>
              </a:rPr>
              <a:t>时</a:t>
            </a:r>
            <a:r>
              <a:rPr sz="1800" dirty="0">
                <a:latin typeface="Noto Sans CJK JP Bold"/>
                <a:cs typeface="Noto Sans CJK JP Bold"/>
              </a:rPr>
              <a:t>间延</a:t>
            </a:r>
            <a:r>
              <a:rPr sz="1800" spc="-15" dirty="0">
                <a:latin typeface="Noto Sans CJK JP Bold"/>
                <a:cs typeface="Noto Sans CJK JP Bold"/>
              </a:rPr>
              <a:t>迟</a:t>
            </a:r>
            <a:r>
              <a:rPr sz="1800" dirty="0">
                <a:latin typeface="Noto Sans CJK JP Bold"/>
                <a:cs typeface="Noto Sans CJK JP Bold"/>
              </a:rPr>
              <a:t>为代</a:t>
            </a:r>
            <a:r>
              <a:rPr sz="1800" spc="-15" dirty="0">
                <a:latin typeface="Noto Sans CJK JP Black"/>
                <a:cs typeface="Noto Sans CJK JP Black"/>
              </a:rPr>
              <a:t>价</a:t>
            </a:r>
            <a:r>
              <a:rPr sz="1800" spc="-605" dirty="0">
                <a:latin typeface="Noto Sans CJK JP Black"/>
                <a:cs typeface="Noto Sans CJK JP Black"/>
              </a:rPr>
              <a:t>，</a:t>
            </a:r>
            <a:endParaRPr sz="1800">
              <a:latin typeface="Noto Sans CJK JP Black"/>
              <a:cs typeface="Noto Sans CJK JP Black"/>
            </a:endParaRPr>
          </a:p>
          <a:p>
            <a:pPr marL="240665">
              <a:lnSpc>
                <a:spcPct val="100000"/>
              </a:lnSpc>
              <a:spcBef>
                <a:spcPts val="440"/>
              </a:spcBef>
            </a:pPr>
            <a:r>
              <a:rPr sz="1800" spc="-5" dirty="0">
                <a:latin typeface="Times New Roman" panose="02020603050405020304"/>
                <a:cs typeface="Times New Roman" panose="02020603050405020304"/>
              </a:rPr>
              <a:t>HBase</a:t>
            </a:r>
            <a:r>
              <a:rPr sz="1800" dirty="0">
                <a:latin typeface="Noto Sans CJK JP Bold"/>
                <a:cs typeface="Noto Sans CJK JP Bold"/>
              </a:rPr>
              <a:t>更适用低延迟的访问</a:t>
            </a:r>
            <a:r>
              <a:rPr sz="1800" spc="-15" dirty="0">
                <a:latin typeface="Noto Sans CJK JP Black"/>
                <a:cs typeface="Noto Sans CJK JP Black"/>
              </a:rPr>
              <a:t>需</a:t>
            </a:r>
            <a:r>
              <a:rPr sz="1800" spc="-450" dirty="0">
                <a:latin typeface="Noto Sans CJK JP Black"/>
                <a:cs typeface="Noto Sans CJK JP Black"/>
              </a:rPr>
              <a:t>求）</a:t>
            </a:r>
            <a:endParaRPr sz="1800">
              <a:latin typeface="Noto Sans CJK JP Black"/>
              <a:cs typeface="Noto Sans CJK JP Black"/>
            </a:endParaRPr>
          </a:p>
          <a:p>
            <a:pPr marL="240665" marR="5080" indent="-228600">
              <a:lnSpc>
                <a:spcPct val="116000"/>
              </a:lnSpc>
              <a:spcBef>
                <a:spcPts val="1070"/>
              </a:spcBef>
              <a:buFont typeface="Arial" panose="020B0604020202020204"/>
              <a:buChar char="•"/>
              <a:tabLst>
                <a:tab pos="240665" algn="l"/>
                <a:tab pos="241300" algn="l"/>
              </a:tabLst>
            </a:pPr>
            <a:r>
              <a:rPr sz="1800" spc="-10" dirty="0">
                <a:latin typeface="Times New Roman" panose="02020603050405020304"/>
                <a:cs typeface="Times New Roman" panose="02020603050405020304"/>
              </a:rPr>
              <a:t>Namenode</a:t>
            </a:r>
            <a:r>
              <a:rPr sz="1800" dirty="0">
                <a:latin typeface="Noto Sans CJK JP Bold"/>
                <a:cs typeface="Noto Sans CJK JP Bold"/>
              </a:rPr>
              <a:t>将文件系统的元</a:t>
            </a:r>
            <a:r>
              <a:rPr sz="1800" spc="-15" dirty="0">
                <a:latin typeface="Noto Sans CJK JP Black"/>
                <a:cs typeface="Noto Sans CJK JP Black"/>
              </a:rPr>
              <a:t>数</a:t>
            </a:r>
            <a:r>
              <a:rPr sz="1800" dirty="0">
                <a:latin typeface="Noto Sans CJK JP Black"/>
                <a:cs typeface="Noto Sans CJK JP Black"/>
              </a:rPr>
              <a:t>据存</a:t>
            </a:r>
            <a:r>
              <a:rPr sz="1800" spc="-15" dirty="0">
                <a:latin typeface="Noto Sans CJK JP Black"/>
                <a:cs typeface="Noto Sans CJK JP Black"/>
              </a:rPr>
              <a:t>在</a:t>
            </a:r>
            <a:r>
              <a:rPr sz="1800" dirty="0">
                <a:latin typeface="Noto Sans CJK JP Black"/>
                <a:cs typeface="Noto Sans CJK JP Black"/>
              </a:rPr>
              <a:t>内存</a:t>
            </a:r>
            <a:r>
              <a:rPr sz="1800" spc="-15" dirty="0">
                <a:latin typeface="Noto Sans CJK JP Black"/>
                <a:cs typeface="Noto Sans CJK JP Black"/>
              </a:rPr>
              <a:t>中</a:t>
            </a:r>
            <a:r>
              <a:rPr sz="1800" spc="-305" dirty="0">
                <a:latin typeface="Noto Sans CJK JP Black"/>
                <a:cs typeface="Noto Sans CJK JP Black"/>
              </a:rPr>
              <a:t>，</a:t>
            </a:r>
            <a:r>
              <a:rPr sz="1800" spc="-310" dirty="0">
                <a:latin typeface="Noto Sans CJK JP Black"/>
                <a:cs typeface="Noto Sans CJK JP Black"/>
              </a:rPr>
              <a:t>因</a:t>
            </a:r>
            <a:r>
              <a:rPr sz="1800" spc="-15" dirty="0">
                <a:latin typeface="Noto Sans CJK JP Black"/>
                <a:cs typeface="Noto Sans CJK JP Black"/>
              </a:rPr>
              <a:t>此</a:t>
            </a:r>
            <a:r>
              <a:rPr sz="1800" dirty="0">
                <a:latin typeface="Noto Sans CJK JP Bold"/>
                <a:cs typeface="Noto Sans CJK JP Bold"/>
              </a:rPr>
              <a:t>该文</a:t>
            </a:r>
            <a:r>
              <a:rPr sz="1800" spc="-15" dirty="0">
                <a:latin typeface="Noto Sans CJK JP Black"/>
                <a:cs typeface="Noto Sans CJK JP Black"/>
              </a:rPr>
              <a:t>件</a:t>
            </a:r>
            <a:r>
              <a:rPr sz="1800" dirty="0">
                <a:latin typeface="Noto Sans CJK JP Bold"/>
                <a:cs typeface="Noto Sans CJK JP Bold"/>
              </a:rPr>
              <a:t>系统</a:t>
            </a:r>
            <a:r>
              <a:rPr sz="1800" spc="-15" dirty="0">
                <a:latin typeface="Noto Sans CJK JP Black"/>
                <a:cs typeface="Noto Sans CJK JP Black"/>
              </a:rPr>
              <a:t>的</a:t>
            </a:r>
            <a:r>
              <a:rPr sz="1800" dirty="0">
                <a:latin typeface="Noto Sans CJK JP Bold"/>
                <a:cs typeface="Noto Sans CJK JP Bold"/>
              </a:rPr>
              <a:t>存储</a:t>
            </a:r>
            <a:r>
              <a:rPr sz="1800" spc="-15" dirty="0">
                <a:latin typeface="Noto Sans CJK JP Black"/>
                <a:cs typeface="Noto Sans CJK JP Black"/>
              </a:rPr>
              <a:t>量</a:t>
            </a:r>
            <a:r>
              <a:rPr sz="1800" dirty="0">
                <a:latin typeface="Noto Sans CJK JP Black"/>
                <a:cs typeface="Noto Sans CJK JP Black"/>
              </a:rPr>
              <a:t>受限</a:t>
            </a:r>
            <a:r>
              <a:rPr sz="1800" spc="-5" dirty="0">
                <a:latin typeface="Noto Sans CJK JP Black"/>
                <a:cs typeface="Noto Sans CJK JP Black"/>
              </a:rPr>
              <a:t>于</a:t>
            </a:r>
            <a:r>
              <a:rPr sz="1800" spc="-10" dirty="0">
                <a:latin typeface="Times New Roman" panose="02020603050405020304"/>
                <a:cs typeface="Times New Roman" panose="02020603050405020304"/>
              </a:rPr>
              <a:t>Namenode</a:t>
            </a:r>
            <a:r>
              <a:rPr sz="1800" dirty="0">
                <a:latin typeface="Noto Sans CJK JP Black"/>
                <a:cs typeface="Noto Sans CJK JP Black"/>
              </a:rPr>
              <a:t>的内</a:t>
            </a:r>
            <a:r>
              <a:rPr sz="1800" spc="-155" dirty="0">
                <a:latin typeface="Noto Sans CJK JP Black"/>
                <a:cs typeface="Noto Sans CJK JP Black"/>
              </a:rPr>
              <a:t>存容量，</a:t>
            </a:r>
            <a:r>
              <a:rPr sz="1800" dirty="0">
                <a:latin typeface="Noto Sans CJK JP Black"/>
                <a:cs typeface="Noto Sans CJK JP Black"/>
              </a:rPr>
              <a:t>小 文件多的情</a:t>
            </a:r>
            <a:r>
              <a:rPr sz="1800" spc="-10" dirty="0">
                <a:latin typeface="Noto Sans CJK JP Black"/>
                <a:cs typeface="Noto Sans CJK JP Black"/>
              </a:rPr>
              <a:t>况</a:t>
            </a:r>
            <a:r>
              <a:rPr sz="1800" spc="-605" dirty="0">
                <a:latin typeface="Noto Sans CJK JP Black"/>
                <a:cs typeface="Noto Sans CJK JP Black"/>
              </a:rPr>
              <a:t>。</a:t>
            </a:r>
            <a:endParaRPr sz="1800">
              <a:latin typeface="Noto Sans CJK JP Black"/>
              <a:cs typeface="Noto Sans CJK JP Black"/>
            </a:endParaRPr>
          </a:p>
          <a:p>
            <a:pPr marL="240665" marR="391795" indent="-228600">
              <a:lnSpc>
                <a:spcPct val="120000"/>
              </a:lnSpc>
              <a:spcBef>
                <a:spcPts val="1015"/>
              </a:spcBef>
              <a:buFont typeface="Arial" panose="020B0604020202020204"/>
              <a:buChar char="•"/>
              <a:tabLst>
                <a:tab pos="240665" algn="l"/>
                <a:tab pos="241300" algn="l"/>
              </a:tabLst>
            </a:pPr>
            <a:r>
              <a:rPr sz="1800" spc="-5" dirty="0">
                <a:latin typeface="Times New Roman" panose="02020603050405020304"/>
                <a:cs typeface="Times New Roman" panose="02020603050405020304"/>
              </a:rPr>
              <a:t>HDFS</a:t>
            </a:r>
            <a:r>
              <a:rPr sz="1800" dirty="0">
                <a:latin typeface="Noto Sans CJK JP Black"/>
                <a:cs typeface="Noto Sans CJK JP Black"/>
              </a:rPr>
              <a:t>中的文件可能</a:t>
            </a:r>
            <a:r>
              <a:rPr sz="1800" spc="-5" dirty="0">
                <a:latin typeface="Noto Sans CJK JP Black"/>
                <a:cs typeface="Noto Sans CJK JP Black"/>
              </a:rPr>
              <a:t>只</a:t>
            </a:r>
            <a:r>
              <a:rPr sz="1800" spc="-10" dirty="0">
                <a:latin typeface="Noto Sans CJK JP Black"/>
                <a:cs typeface="Noto Sans CJK JP Black"/>
              </a:rPr>
              <a:t>有</a:t>
            </a:r>
            <a:r>
              <a:rPr sz="1800" dirty="0">
                <a:latin typeface="Noto Sans CJK JP Black"/>
                <a:cs typeface="Noto Sans CJK JP Black"/>
              </a:rPr>
              <a:t>一个</a:t>
            </a:r>
            <a:r>
              <a:rPr sz="1800" spc="-95" dirty="0">
                <a:latin typeface="Times New Roman" panose="02020603050405020304"/>
                <a:cs typeface="Times New Roman" panose="02020603050405020304"/>
              </a:rPr>
              <a:t>writer</a:t>
            </a:r>
            <a:r>
              <a:rPr sz="1800" spc="-95" dirty="0">
                <a:latin typeface="Noto Sans CJK JP Black"/>
                <a:cs typeface="Noto Sans CJK JP Black"/>
              </a:rPr>
              <a:t>，</a:t>
            </a:r>
            <a:r>
              <a:rPr sz="1800" dirty="0">
                <a:latin typeface="Noto Sans CJK JP Black"/>
                <a:cs typeface="Noto Sans CJK JP Black"/>
              </a:rPr>
              <a:t>而且</a:t>
            </a:r>
            <a:r>
              <a:rPr sz="1800" spc="-15" dirty="0">
                <a:latin typeface="Noto Sans CJK JP Black"/>
                <a:cs typeface="Noto Sans CJK JP Black"/>
              </a:rPr>
              <a:t>写</a:t>
            </a:r>
            <a:r>
              <a:rPr sz="1800" dirty="0">
                <a:latin typeface="Noto Sans CJK JP Black"/>
                <a:cs typeface="Noto Sans CJK JP Black"/>
              </a:rPr>
              <a:t>操作</a:t>
            </a:r>
            <a:r>
              <a:rPr sz="1800" spc="-15" dirty="0">
                <a:latin typeface="Noto Sans CJK JP Bold"/>
                <a:cs typeface="Noto Sans CJK JP Bold"/>
              </a:rPr>
              <a:t>总</a:t>
            </a:r>
            <a:r>
              <a:rPr sz="1800" dirty="0">
                <a:latin typeface="Noto Sans CJK JP Black"/>
                <a:cs typeface="Noto Sans CJK JP Black"/>
              </a:rPr>
              <a:t>是将</a:t>
            </a:r>
            <a:r>
              <a:rPr sz="1800" spc="-15" dirty="0">
                <a:latin typeface="Noto Sans CJK JP Black"/>
                <a:cs typeface="Noto Sans CJK JP Black"/>
              </a:rPr>
              <a:t>数</a:t>
            </a:r>
            <a:r>
              <a:rPr sz="1800" dirty="0">
                <a:latin typeface="Noto Sans CJK JP Black"/>
                <a:cs typeface="Noto Sans CJK JP Black"/>
              </a:rPr>
              <a:t>据添</a:t>
            </a:r>
            <a:r>
              <a:rPr sz="1800" spc="-15" dirty="0">
                <a:latin typeface="Noto Sans CJK JP Black"/>
                <a:cs typeface="Noto Sans CJK JP Black"/>
              </a:rPr>
              <a:t>加</a:t>
            </a:r>
            <a:r>
              <a:rPr sz="1800" dirty="0">
                <a:latin typeface="Noto Sans CJK JP Black"/>
                <a:cs typeface="Noto Sans CJK JP Black"/>
              </a:rPr>
              <a:t>在文</a:t>
            </a:r>
            <a:r>
              <a:rPr sz="1800" spc="-15" dirty="0">
                <a:latin typeface="Noto Sans CJK JP Black"/>
                <a:cs typeface="Noto Sans CJK JP Black"/>
              </a:rPr>
              <a:t>件</a:t>
            </a:r>
            <a:r>
              <a:rPr sz="1800" dirty="0">
                <a:latin typeface="Noto Sans CJK JP Black"/>
                <a:cs typeface="Noto Sans CJK JP Black"/>
              </a:rPr>
              <a:t>的末</a:t>
            </a:r>
            <a:r>
              <a:rPr sz="1800" spc="-10" dirty="0">
                <a:latin typeface="Noto Sans CJK JP Black"/>
                <a:cs typeface="Noto Sans CJK JP Black"/>
              </a:rPr>
              <a:t>尾</a:t>
            </a:r>
            <a:r>
              <a:rPr sz="1800" spc="-305" dirty="0">
                <a:latin typeface="Noto Sans CJK JP Black"/>
                <a:cs typeface="Noto Sans CJK JP Black"/>
              </a:rPr>
              <a:t>。</a:t>
            </a:r>
            <a:r>
              <a:rPr sz="1800" spc="-310" dirty="0">
                <a:latin typeface="Noto Sans CJK JP Black"/>
                <a:cs typeface="Noto Sans CJK JP Black"/>
              </a:rPr>
              <a:t>不</a:t>
            </a:r>
            <a:r>
              <a:rPr sz="1800" spc="-15" dirty="0">
                <a:latin typeface="Noto Sans CJK JP Black"/>
                <a:cs typeface="Noto Sans CJK JP Black"/>
              </a:rPr>
              <a:t>支</a:t>
            </a:r>
            <a:r>
              <a:rPr sz="1800" dirty="0">
                <a:latin typeface="Noto Sans CJK JP Black"/>
                <a:cs typeface="Noto Sans CJK JP Black"/>
              </a:rPr>
              <a:t>持多个写入者</a:t>
            </a:r>
            <a:r>
              <a:rPr sz="1800" spc="-204" dirty="0">
                <a:latin typeface="Noto Sans CJK JP Black"/>
                <a:cs typeface="Noto Sans CJK JP Black"/>
              </a:rPr>
              <a:t>操作，</a:t>
            </a:r>
            <a:r>
              <a:rPr sz="1800" dirty="0">
                <a:latin typeface="Noto Sans CJK JP Black"/>
                <a:cs typeface="Noto Sans CJK JP Black"/>
              </a:rPr>
              <a:t>也不</a:t>
            </a:r>
            <a:r>
              <a:rPr sz="1800" spc="-5" dirty="0">
                <a:latin typeface="Noto Sans CJK JP Black"/>
                <a:cs typeface="Noto Sans CJK JP Black"/>
              </a:rPr>
              <a:t>支</a:t>
            </a:r>
            <a:r>
              <a:rPr sz="1800" spc="-10" dirty="0">
                <a:latin typeface="Noto Sans CJK JP Black"/>
                <a:cs typeface="Noto Sans CJK JP Black"/>
              </a:rPr>
              <a:t>持</a:t>
            </a:r>
            <a:r>
              <a:rPr sz="1800" dirty="0">
                <a:latin typeface="Noto Sans CJK JP Black"/>
                <a:cs typeface="Noto Sans CJK JP Black"/>
              </a:rPr>
              <a:t>在文</a:t>
            </a:r>
            <a:r>
              <a:rPr sz="1800" spc="-10" dirty="0">
                <a:latin typeface="Noto Sans CJK JP Black"/>
                <a:cs typeface="Noto Sans CJK JP Black"/>
              </a:rPr>
              <a:t>件</a:t>
            </a:r>
            <a:r>
              <a:rPr sz="1800" dirty="0">
                <a:latin typeface="Noto Sans CJK JP Black"/>
                <a:cs typeface="Noto Sans CJK JP Black"/>
              </a:rPr>
              <a:t>的任</a:t>
            </a:r>
            <a:r>
              <a:rPr sz="1800" spc="-10" dirty="0">
                <a:latin typeface="Noto Sans CJK JP Black"/>
                <a:cs typeface="Noto Sans CJK JP Black"/>
              </a:rPr>
              <a:t>意</a:t>
            </a:r>
            <a:r>
              <a:rPr sz="1800" dirty="0">
                <a:latin typeface="Noto Sans CJK JP Black"/>
                <a:cs typeface="Noto Sans CJK JP Black"/>
              </a:rPr>
              <a:t>位置</a:t>
            </a:r>
            <a:r>
              <a:rPr sz="1800" spc="-10" dirty="0">
                <a:latin typeface="Noto Sans CJK JP Bold"/>
                <a:cs typeface="Noto Sans CJK JP Bold"/>
              </a:rPr>
              <a:t>进</a:t>
            </a:r>
            <a:r>
              <a:rPr sz="1800" dirty="0">
                <a:latin typeface="Noto Sans CJK JP Black"/>
                <a:cs typeface="Noto Sans CJK JP Black"/>
              </a:rPr>
              <a:t>行修</a:t>
            </a:r>
            <a:r>
              <a:rPr sz="1800" spc="-10" dirty="0">
                <a:latin typeface="Noto Sans CJK JP Black"/>
                <a:cs typeface="Noto Sans CJK JP Black"/>
              </a:rPr>
              <a:t>改</a:t>
            </a:r>
            <a:r>
              <a:rPr sz="1800" spc="-605" dirty="0">
                <a:latin typeface="Noto Sans CJK JP Black"/>
                <a:cs typeface="Noto Sans CJK JP Black"/>
              </a:rPr>
              <a:t>。</a:t>
            </a:r>
            <a:endParaRPr sz="1800">
              <a:latin typeface="Noto Sans CJK JP Black"/>
              <a:cs typeface="Noto Sans CJK JP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0876" y="0"/>
            <a:ext cx="2437130" cy="6858000"/>
            <a:chOff x="150876" y="0"/>
            <a:chExt cx="2437130" cy="6858000"/>
          </a:xfrm>
        </p:grpSpPr>
        <p:sp>
          <p:nvSpPr>
            <p:cNvPr id="3" name="object 3"/>
            <p:cNvSpPr/>
            <p:nvPr/>
          </p:nvSpPr>
          <p:spPr>
            <a:xfrm>
              <a:off x="457200" y="0"/>
              <a:ext cx="1122045" cy="5329555"/>
            </a:xfrm>
            <a:custGeom>
              <a:avLst/>
              <a:gdLst/>
              <a:ahLst/>
              <a:cxnLst/>
              <a:rect l="l" t="t" r="r" b="b"/>
              <a:pathLst>
                <a:path w="1122045" h="5329555">
                  <a:moveTo>
                    <a:pt x="1121664" y="0"/>
                  </a:moveTo>
                  <a:lnTo>
                    <a:pt x="867791" y="0"/>
                  </a:lnTo>
                  <a:lnTo>
                    <a:pt x="0" y="5286502"/>
                  </a:lnTo>
                  <a:lnTo>
                    <a:pt x="247496" y="5329428"/>
                  </a:lnTo>
                  <a:lnTo>
                    <a:pt x="1121664" y="0"/>
                  </a:lnTo>
                  <a:close/>
                </a:path>
              </a:pathLst>
            </a:custGeom>
            <a:solidFill>
              <a:srgbClr val="36BBEF"/>
            </a:solidFill>
          </p:spPr>
          <p:txBody>
            <a:bodyPr wrap="square" lIns="0" tIns="0" rIns="0" bIns="0" rtlCol="0"/>
            <a:lstStyle/>
            <a:p/>
          </p:txBody>
        </p:sp>
        <p:sp>
          <p:nvSpPr>
            <p:cNvPr id="4" name="object 4"/>
            <p:cNvSpPr/>
            <p:nvPr/>
          </p:nvSpPr>
          <p:spPr>
            <a:xfrm>
              <a:off x="150876" y="0"/>
              <a:ext cx="1117600" cy="5278120"/>
            </a:xfrm>
            <a:custGeom>
              <a:avLst/>
              <a:gdLst/>
              <a:ahLst/>
              <a:cxnLst/>
              <a:rect l="l" t="t" r="r" b="b"/>
              <a:pathLst>
                <a:path w="1117600" h="5278120">
                  <a:moveTo>
                    <a:pt x="1117092" y="0"/>
                  </a:moveTo>
                  <a:lnTo>
                    <a:pt x="864792" y="0"/>
                  </a:lnTo>
                  <a:lnTo>
                    <a:pt x="0" y="5239512"/>
                  </a:lnTo>
                  <a:lnTo>
                    <a:pt x="249123" y="5277612"/>
                  </a:lnTo>
                  <a:lnTo>
                    <a:pt x="1117092" y="0"/>
                  </a:lnTo>
                  <a:close/>
                </a:path>
              </a:pathLst>
            </a:custGeom>
            <a:solidFill>
              <a:srgbClr val="6B6B6B"/>
            </a:solidFill>
          </p:spPr>
          <p:txBody>
            <a:bodyPr wrap="square" lIns="0" tIns="0" rIns="0" bIns="0" rtlCol="0"/>
            <a:lstStyle/>
            <a:p/>
          </p:txBody>
        </p:sp>
        <p:sp>
          <p:nvSpPr>
            <p:cNvPr id="5" name="object 5"/>
            <p:cNvSpPr/>
            <p:nvPr/>
          </p:nvSpPr>
          <p:spPr>
            <a:xfrm>
              <a:off x="150876" y="5239511"/>
              <a:ext cx="1228725" cy="1618615"/>
            </a:xfrm>
            <a:custGeom>
              <a:avLst/>
              <a:gdLst/>
              <a:ahLst/>
              <a:cxnLst/>
              <a:rect l="l" t="t" r="r" b="b"/>
              <a:pathLst>
                <a:path w="1228725" h="1618615">
                  <a:moveTo>
                    <a:pt x="0" y="0"/>
                  </a:moveTo>
                  <a:lnTo>
                    <a:pt x="1174369" y="1618485"/>
                  </a:lnTo>
                  <a:lnTo>
                    <a:pt x="1228344" y="1618485"/>
                  </a:lnTo>
                  <a:lnTo>
                    <a:pt x="0" y="0"/>
                  </a:lnTo>
                  <a:close/>
                </a:path>
              </a:pathLst>
            </a:custGeom>
            <a:solidFill>
              <a:srgbClr val="313131"/>
            </a:solidFill>
          </p:spPr>
          <p:txBody>
            <a:bodyPr wrap="square" lIns="0" tIns="0" rIns="0" bIns="0" rtlCol="0"/>
            <a:lstStyle/>
            <a:p/>
          </p:txBody>
        </p:sp>
        <p:sp>
          <p:nvSpPr>
            <p:cNvPr id="6" name="object 6"/>
            <p:cNvSpPr/>
            <p:nvPr/>
          </p:nvSpPr>
          <p:spPr>
            <a:xfrm>
              <a:off x="457200" y="5291328"/>
              <a:ext cx="1495425" cy="1567180"/>
            </a:xfrm>
            <a:custGeom>
              <a:avLst/>
              <a:gdLst/>
              <a:ahLst/>
              <a:cxnLst/>
              <a:rect l="l" t="t" r="r" b="b"/>
              <a:pathLst>
                <a:path w="1495425" h="1567179">
                  <a:moveTo>
                    <a:pt x="0" y="0"/>
                  </a:moveTo>
                  <a:lnTo>
                    <a:pt x="1442720" y="1566672"/>
                  </a:lnTo>
                  <a:lnTo>
                    <a:pt x="1495044" y="1566672"/>
                  </a:lnTo>
                  <a:lnTo>
                    <a:pt x="0" y="0"/>
                  </a:lnTo>
                  <a:close/>
                </a:path>
              </a:pathLst>
            </a:custGeom>
            <a:solidFill>
              <a:srgbClr val="026E94"/>
            </a:solidFill>
          </p:spPr>
          <p:txBody>
            <a:bodyPr wrap="square" lIns="0" tIns="0" rIns="0" bIns="0" rtlCol="0"/>
            <a:lstStyle/>
            <a:p/>
          </p:txBody>
        </p:sp>
        <p:sp>
          <p:nvSpPr>
            <p:cNvPr id="7" name="object 7"/>
            <p:cNvSpPr/>
            <p:nvPr/>
          </p:nvSpPr>
          <p:spPr>
            <a:xfrm>
              <a:off x="457200" y="5286755"/>
              <a:ext cx="2131060" cy="1571625"/>
            </a:xfrm>
            <a:custGeom>
              <a:avLst/>
              <a:gdLst/>
              <a:ahLst/>
              <a:cxnLst/>
              <a:rect l="l" t="t" r="r" b="b"/>
              <a:pathLst>
                <a:path w="2131060" h="1571625">
                  <a:moveTo>
                    <a:pt x="0" y="0"/>
                  </a:moveTo>
                  <a:lnTo>
                    <a:pt x="0" y="4699"/>
                  </a:lnTo>
                  <a:lnTo>
                    <a:pt x="1495552" y="1571241"/>
                  </a:lnTo>
                  <a:lnTo>
                    <a:pt x="2130552" y="1571241"/>
                  </a:lnTo>
                  <a:lnTo>
                    <a:pt x="247661" y="42799"/>
                  </a:lnTo>
                  <a:lnTo>
                    <a:pt x="0" y="0"/>
                  </a:lnTo>
                  <a:close/>
                </a:path>
              </a:pathLst>
            </a:custGeom>
            <a:solidFill>
              <a:srgbClr val="0499CE"/>
            </a:solidFill>
          </p:spPr>
          <p:txBody>
            <a:bodyPr wrap="square" lIns="0" tIns="0" rIns="0" bIns="0" rtlCol="0"/>
            <a:lstStyle/>
            <a:p/>
          </p:txBody>
        </p:sp>
        <p:sp>
          <p:nvSpPr>
            <p:cNvPr id="8" name="object 8"/>
            <p:cNvSpPr/>
            <p:nvPr/>
          </p:nvSpPr>
          <p:spPr>
            <a:xfrm>
              <a:off x="150876" y="5239511"/>
              <a:ext cx="1694814" cy="1618615"/>
            </a:xfrm>
            <a:custGeom>
              <a:avLst/>
              <a:gdLst/>
              <a:ahLst/>
              <a:cxnLst/>
              <a:rect l="l" t="t" r="r" b="b"/>
              <a:pathLst>
                <a:path w="1694814" h="1618615">
                  <a:moveTo>
                    <a:pt x="0" y="0"/>
                  </a:moveTo>
                  <a:lnTo>
                    <a:pt x="1228217" y="1618485"/>
                  </a:lnTo>
                  <a:lnTo>
                    <a:pt x="1694688" y="1618485"/>
                  </a:lnTo>
                  <a:lnTo>
                    <a:pt x="291972" y="95250"/>
                  </a:lnTo>
                  <a:lnTo>
                    <a:pt x="244359" y="42799"/>
                  </a:lnTo>
                  <a:lnTo>
                    <a:pt x="249123" y="42799"/>
                  </a:lnTo>
                  <a:lnTo>
                    <a:pt x="249123" y="38100"/>
                  </a:lnTo>
                  <a:lnTo>
                    <a:pt x="244359" y="38100"/>
                  </a:lnTo>
                  <a:lnTo>
                    <a:pt x="0" y="0"/>
                  </a:lnTo>
                  <a:close/>
                </a:path>
              </a:pathLst>
            </a:custGeom>
            <a:solidFill>
              <a:srgbClr val="515151"/>
            </a:solidFill>
          </p:spPr>
          <p:txBody>
            <a:bodyPr wrap="square" lIns="0" tIns="0" rIns="0" bIns="0" rtlCol="0"/>
            <a:lstStyle/>
            <a:p/>
          </p:txBody>
        </p:sp>
      </p:grpSp>
      <p:sp>
        <p:nvSpPr>
          <p:cNvPr id="9" name="object 9"/>
          <p:cNvSpPr txBox="1">
            <a:spLocks noGrp="1"/>
          </p:cNvSpPr>
          <p:nvPr>
            <p:ph type="title"/>
          </p:nvPr>
        </p:nvSpPr>
        <p:spPr>
          <a:xfrm>
            <a:off x="4907407" y="533400"/>
            <a:ext cx="2636520" cy="635000"/>
          </a:xfrm>
          <a:prstGeom prst="rect">
            <a:avLst/>
          </a:prstGeom>
        </p:spPr>
        <p:txBody>
          <a:bodyPr vert="horz" wrap="square" lIns="0" tIns="12700" rIns="0" bIns="0" rtlCol="0">
            <a:spAutoFit/>
          </a:bodyPr>
          <a:lstStyle/>
          <a:p>
            <a:pPr marL="12700">
              <a:lnSpc>
                <a:spcPct val="100000"/>
              </a:lnSpc>
              <a:spcBef>
                <a:spcPts val="100"/>
              </a:spcBef>
            </a:pPr>
            <a:r>
              <a:rPr sz="4000" spc="-585" dirty="0">
                <a:latin typeface="Arial" panose="020B0604020202020204"/>
                <a:cs typeface="Arial" panose="020B0604020202020204"/>
              </a:rPr>
              <a:t>HD</a:t>
            </a:r>
            <a:r>
              <a:rPr sz="4000" spc="-500" dirty="0">
                <a:latin typeface="Arial" panose="020B0604020202020204"/>
                <a:cs typeface="Arial" panose="020B0604020202020204"/>
              </a:rPr>
              <a:t>F</a:t>
            </a:r>
            <a:r>
              <a:rPr sz="4000" spc="-680" dirty="0">
                <a:latin typeface="Arial" panose="020B0604020202020204"/>
                <a:cs typeface="Arial" panose="020B0604020202020204"/>
              </a:rPr>
              <a:t>S</a:t>
            </a:r>
            <a:r>
              <a:rPr sz="4000" dirty="0">
                <a:latin typeface="Noto Sans CJK JP Bold"/>
                <a:cs typeface="Noto Sans CJK JP Bold"/>
              </a:rPr>
              <a:t>数据块</a:t>
            </a:r>
            <a:endParaRPr sz="4000">
              <a:latin typeface="Noto Sans CJK JP Bold"/>
              <a:cs typeface="Noto Sans CJK JP Bold"/>
            </a:endParaRPr>
          </a:p>
        </p:txBody>
      </p:sp>
      <p:sp>
        <p:nvSpPr>
          <p:cNvPr id="10" name="object 10"/>
          <p:cNvSpPr txBox="1"/>
          <p:nvPr/>
        </p:nvSpPr>
        <p:spPr>
          <a:xfrm>
            <a:off x="1684020" y="2209800"/>
            <a:ext cx="10201275" cy="2044065"/>
          </a:xfrm>
          <a:prstGeom prst="rect">
            <a:avLst/>
          </a:prstGeom>
        </p:spPr>
        <p:txBody>
          <a:bodyPr vert="horz" wrap="square" lIns="0" tIns="12700" rIns="0" bIns="0" rtlCol="0">
            <a:spAutoFit/>
          </a:bodyPr>
          <a:lstStyle/>
          <a:p>
            <a:pPr marL="241300" indent="-228600">
              <a:lnSpc>
                <a:spcPct val="100000"/>
              </a:lnSpc>
              <a:spcBef>
                <a:spcPts val="100"/>
              </a:spcBef>
              <a:buFont typeface="Arial" panose="020B0604020202020204"/>
              <a:buChar char="•"/>
              <a:tabLst>
                <a:tab pos="240665" algn="l"/>
                <a:tab pos="241300" algn="l"/>
              </a:tabLst>
            </a:pPr>
            <a:r>
              <a:rPr sz="1800" dirty="0">
                <a:latin typeface="Noto Sans CJK JP Black"/>
                <a:cs typeface="Noto Sans CJK JP Black"/>
              </a:rPr>
              <a:t>磁</a:t>
            </a:r>
            <a:r>
              <a:rPr sz="1800" dirty="0">
                <a:latin typeface="Noto Sans CJK JP Bold"/>
                <a:cs typeface="Noto Sans CJK JP Bold"/>
              </a:rPr>
              <a:t>盘块</a:t>
            </a:r>
            <a:r>
              <a:rPr sz="1800" spc="-300" dirty="0">
                <a:latin typeface="Noto Sans CJK JP Black"/>
                <a:cs typeface="Noto Sans CJK JP Black"/>
              </a:rPr>
              <a:t>：一般</a:t>
            </a:r>
            <a:r>
              <a:rPr sz="1800" dirty="0">
                <a:latin typeface="Noto Sans CJK JP Bold"/>
                <a:cs typeface="Noto Sans CJK JP Bold"/>
              </a:rPr>
              <a:t>为</a:t>
            </a:r>
            <a:r>
              <a:rPr sz="1800" spc="-265" dirty="0">
                <a:latin typeface="Noto Sans CJK JP Black"/>
                <a:cs typeface="Noto Sans CJK JP Black"/>
              </a:rPr>
              <a:t>512B，</a:t>
            </a:r>
            <a:r>
              <a:rPr sz="1800" dirty="0">
                <a:latin typeface="Noto Sans CJK JP Black"/>
                <a:cs typeface="Noto Sans CJK JP Black"/>
              </a:rPr>
              <a:t>文件系</a:t>
            </a:r>
            <a:r>
              <a:rPr sz="1800" dirty="0">
                <a:latin typeface="Noto Sans CJK JP Bold"/>
                <a:cs typeface="Noto Sans CJK JP Bold"/>
              </a:rPr>
              <a:t>统块</a:t>
            </a:r>
            <a:r>
              <a:rPr sz="1800" dirty="0">
                <a:latin typeface="Noto Sans CJK JP Black"/>
                <a:cs typeface="Noto Sans CJK JP Black"/>
              </a:rPr>
              <a:t>的大小是磁</a:t>
            </a:r>
            <a:r>
              <a:rPr sz="1800" dirty="0">
                <a:latin typeface="Noto Sans CJK JP Bold"/>
                <a:cs typeface="Noto Sans CJK JP Bold"/>
              </a:rPr>
              <a:t>盘块</a:t>
            </a:r>
            <a:r>
              <a:rPr sz="1800" spc="-90" dirty="0">
                <a:latin typeface="Noto Sans CJK JP Black"/>
                <a:cs typeface="Noto Sans CJK JP Black"/>
              </a:rPr>
              <a:t>大小的整数倍。</a:t>
            </a:r>
            <a:endParaRPr sz="1800">
              <a:latin typeface="Noto Sans CJK JP Black"/>
              <a:cs typeface="Noto Sans CJK JP Black"/>
            </a:endParaRPr>
          </a:p>
          <a:p>
            <a:pPr marL="241300" indent="-228600">
              <a:lnSpc>
                <a:spcPct val="100000"/>
              </a:lnSpc>
              <a:spcBef>
                <a:spcPts val="40"/>
              </a:spcBef>
              <a:buFont typeface="Arial" panose="020B0604020202020204"/>
              <a:buChar char="•"/>
              <a:tabLst>
                <a:tab pos="240665" algn="l"/>
                <a:tab pos="241300" algn="l"/>
              </a:tabLst>
            </a:pPr>
            <a:r>
              <a:rPr sz="1800" spc="-140" dirty="0">
                <a:latin typeface="Noto Sans CJK JP Black"/>
                <a:cs typeface="Noto Sans CJK JP Black"/>
              </a:rPr>
              <a:t>HDFS</a:t>
            </a:r>
            <a:r>
              <a:rPr sz="1800" dirty="0">
                <a:latin typeface="Noto Sans CJK JP Black"/>
                <a:cs typeface="Noto Sans CJK JP Black"/>
              </a:rPr>
              <a:t>数据</a:t>
            </a:r>
            <a:r>
              <a:rPr sz="1800" dirty="0">
                <a:latin typeface="Noto Sans CJK JP Bold"/>
                <a:cs typeface="Noto Sans CJK JP Bold"/>
              </a:rPr>
              <a:t>块</a:t>
            </a:r>
            <a:r>
              <a:rPr sz="1800" spc="-450" dirty="0">
                <a:latin typeface="Noto Sans CJK JP Black"/>
                <a:cs typeface="Noto Sans CJK JP Black"/>
              </a:rPr>
              <a:t>：默</a:t>
            </a:r>
            <a:r>
              <a:rPr sz="1800" dirty="0">
                <a:latin typeface="Noto Sans CJK JP Bold"/>
                <a:cs typeface="Noto Sans CJK JP Bold"/>
              </a:rPr>
              <a:t>认为</a:t>
            </a:r>
            <a:r>
              <a:rPr sz="1800" spc="-270" dirty="0">
                <a:latin typeface="Noto Sans CJK JP Black"/>
                <a:cs typeface="Noto Sans CJK JP Black"/>
              </a:rPr>
              <a:t>64MB，</a:t>
            </a:r>
            <a:r>
              <a:rPr sz="1800" dirty="0">
                <a:latin typeface="Noto Sans CJK JP Bold"/>
                <a:cs typeface="Noto Sans CJK JP Bold"/>
              </a:rPr>
              <a:t>时</a:t>
            </a:r>
            <a:r>
              <a:rPr sz="1800" dirty="0">
                <a:latin typeface="Noto Sans CJK JP Black"/>
                <a:cs typeface="Noto Sans CJK JP Black"/>
              </a:rPr>
              <a:t>常</a:t>
            </a:r>
            <a:r>
              <a:rPr sz="1800" dirty="0">
                <a:latin typeface="Noto Sans CJK JP Bold"/>
                <a:cs typeface="Noto Sans CJK JP Bold"/>
              </a:rPr>
              <a:t>设为</a:t>
            </a:r>
            <a:r>
              <a:rPr sz="1800" spc="-260" dirty="0">
                <a:latin typeface="Noto Sans CJK JP Black"/>
                <a:cs typeface="Noto Sans CJK JP Black"/>
              </a:rPr>
              <a:t>128MB，</a:t>
            </a:r>
            <a:r>
              <a:rPr sz="1800" dirty="0">
                <a:latin typeface="Noto Sans CJK JP Black"/>
                <a:cs typeface="Noto Sans CJK JP Black"/>
              </a:rPr>
              <a:t>且小于一</a:t>
            </a:r>
            <a:r>
              <a:rPr sz="1800" spc="-5" dirty="0">
                <a:latin typeface="Noto Sans CJK JP Black"/>
                <a:cs typeface="Noto Sans CJK JP Black"/>
              </a:rPr>
              <a:t>个</a:t>
            </a:r>
            <a:r>
              <a:rPr sz="1800" dirty="0">
                <a:latin typeface="Noto Sans CJK JP Bold"/>
                <a:cs typeface="Noto Sans CJK JP Bold"/>
              </a:rPr>
              <a:t>块</a:t>
            </a:r>
            <a:r>
              <a:rPr sz="1800" dirty="0">
                <a:latin typeface="Noto Sans CJK JP Black"/>
                <a:cs typeface="Noto Sans CJK JP Black"/>
              </a:rPr>
              <a:t>的文件不会占据整个</a:t>
            </a:r>
            <a:r>
              <a:rPr sz="1800" dirty="0">
                <a:latin typeface="Noto Sans CJK JP Bold"/>
                <a:cs typeface="Noto Sans CJK JP Bold"/>
              </a:rPr>
              <a:t>块</a:t>
            </a:r>
            <a:r>
              <a:rPr sz="1800" dirty="0">
                <a:latin typeface="Noto Sans CJK JP Black"/>
                <a:cs typeface="Noto Sans CJK JP Black"/>
              </a:rPr>
              <a:t>的空</a:t>
            </a:r>
            <a:endParaRPr sz="1800">
              <a:latin typeface="Noto Sans CJK JP Black"/>
              <a:cs typeface="Noto Sans CJK JP Black"/>
            </a:endParaRPr>
          </a:p>
          <a:p>
            <a:pPr marL="241300" indent="-228600">
              <a:lnSpc>
                <a:spcPct val="100000"/>
              </a:lnSpc>
              <a:spcBef>
                <a:spcPts val="140"/>
              </a:spcBef>
              <a:buFont typeface="Arial" panose="020B0604020202020204"/>
              <a:buChar char="•"/>
              <a:tabLst>
                <a:tab pos="240665" algn="l"/>
                <a:tab pos="241300" algn="l"/>
              </a:tabLst>
            </a:pPr>
            <a:r>
              <a:rPr sz="1800" dirty="0">
                <a:latin typeface="Noto Sans CJK JP Bold"/>
                <a:cs typeface="Noto Sans CJK JP Bold"/>
              </a:rPr>
              <a:t>间</a:t>
            </a:r>
            <a:r>
              <a:rPr sz="1800" spc="-605" dirty="0">
                <a:latin typeface="Noto Sans CJK JP Black"/>
                <a:cs typeface="Noto Sans CJK JP Black"/>
              </a:rPr>
              <a:t>。</a:t>
            </a:r>
            <a:r>
              <a:rPr sz="1800" dirty="0">
                <a:latin typeface="Noto Sans CJK JP Black"/>
                <a:cs typeface="Noto Sans CJK JP Black"/>
              </a:rPr>
              <a:t>每一个数</a:t>
            </a:r>
            <a:r>
              <a:rPr sz="1800" spc="-5" dirty="0">
                <a:latin typeface="Noto Sans CJK JP Black"/>
                <a:cs typeface="Noto Sans CJK JP Black"/>
              </a:rPr>
              <a:t>据</a:t>
            </a:r>
            <a:r>
              <a:rPr sz="1800" dirty="0">
                <a:latin typeface="Noto Sans CJK JP Bold"/>
                <a:cs typeface="Noto Sans CJK JP Bold"/>
              </a:rPr>
              <a:t>块</a:t>
            </a:r>
            <a:r>
              <a:rPr sz="1800" spc="-35" dirty="0">
                <a:latin typeface="Noto Sans CJK JP Black"/>
                <a:cs typeface="Noto Sans CJK JP Black"/>
              </a:rPr>
              <a:t>会在多个</a:t>
            </a:r>
            <a:r>
              <a:rPr sz="1800" spc="-185" dirty="0">
                <a:latin typeface="Noto Sans CJK JP Black"/>
                <a:cs typeface="Noto Sans CJK JP Black"/>
              </a:rPr>
              <a:t>DataNode</a:t>
            </a:r>
            <a:r>
              <a:rPr sz="1800" spc="-70" dirty="0">
                <a:latin typeface="Noto Sans CJK JP Black"/>
                <a:cs typeface="Noto Sans CJK JP Black"/>
              </a:rPr>
              <a:t>上</a:t>
            </a:r>
            <a:r>
              <a:rPr sz="1800" spc="-75" dirty="0">
                <a:latin typeface="Noto Sans CJK JP Black"/>
                <a:cs typeface="Noto Sans CJK JP Black"/>
              </a:rPr>
              <a:t>存</a:t>
            </a:r>
            <a:r>
              <a:rPr sz="1800" dirty="0">
                <a:latin typeface="Noto Sans CJK JP Bold"/>
                <a:cs typeface="Noto Sans CJK JP Bold"/>
              </a:rPr>
              <a:t>储</a:t>
            </a:r>
            <a:r>
              <a:rPr sz="1800" spc="-125" dirty="0">
                <a:latin typeface="Noto Sans CJK JP Black"/>
                <a:cs typeface="Noto Sans CJK JP Black"/>
              </a:rPr>
              <a:t>多份副本，</a:t>
            </a:r>
            <a:r>
              <a:rPr sz="1800" spc="-5" dirty="0">
                <a:latin typeface="Noto Sans CJK JP Black"/>
                <a:cs typeface="Noto Sans CJK JP Black"/>
              </a:rPr>
              <a:t>默</a:t>
            </a:r>
            <a:r>
              <a:rPr sz="1800" dirty="0">
                <a:latin typeface="Noto Sans CJK JP Bold"/>
                <a:cs typeface="Noto Sans CJK JP Bold"/>
              </a:rPr>
              <a:t>认</a:t>
            </a:r>
            <a:r>
              <a:rPr sz="1800" spc="-155" dirty="0">
                <a:latin typeface="Noto Sans CJK JP Black"/>
                <a:cs typeface="Noto Sans CJK JP Black"/>
              </a:rPr>
              <a:t>是三份。</a:t>
            </a:r>
            <a:endParaRPr sz="1800">
              <a:latin typeface="Noto Sans CJK JP Black"/>
              <a:cs typeface="Noto Sans CJK JP Black"/>
            </a:endParaRPr>
          </a:p>
          <a:p>
            <a:pPr>
              <a:lnSpc>
                <a:spcPct val="100000"/>
              </a:lnSpc>
              <a:spcBef>
                <a:spcPts val="80"/>
              </a:spcBef>
              <a:buFont typeface="Arial" panose="020B0604020202020204"/>
              <a:buChar char="•"/>
            </a:pPr>
            <a:endParaRPr sz="2150">
              <a:latin typeface="Noto Sans CJK JP Black"/>
              <a:cs typeface="Noto Sans CJK JP Black"/>
            </a:endParaRPr>
          </a:p>
          <a:p>
            <a:pPr marL="241300" indent="-228600">
              <a:lnSpc>
                <a:spcPct val="100000"/>
              </a:lnSpc>
              <a:buFont typeface="Arial" panose="020B0604020202020204"/>
              <a:buChar char="•"/>
              <a:tabLst>
                <a:tab pos="240665" algn="l"/>
                <a:tab pos="241300" algn="l"/>
              </a:tabLst>
            </a:pPr>
            <a:r>
              <a:rPr sz="1800" spc="-140" dirty="0">
                <a:latin typeface="Noto Sans CJK JP Black"/>
                <a:cs typeface="Noto Sans CJK JP Black"/>
              </a:rPr>
              <a:t>HDFS</a:t>
            </a:r>
            <a:r>
              <a:rPr sz="1800" dirty="0">
                <a:latin typeface="Noto Sans CJK JP Black"/>
                <a:cs typeface="Noto Sans CJK JP Black"/>
              </a:rPr>
              <a:t>数据</a:t>
            </a:r>
            <a:r>
              <a:rPr sz="1800" dirty="0">
                <a:latin typeface="Noto Sans CJK JP Bold"/>
                <a:cs typeface="Noto Sans CJK JP Bold"/>
              </a:rPr>
              <a:t>块</a:t>
            </a:r>
            <a:r>
              <a:rPr sz="1800" spc="-100" dirty="0">
                <a:latin typeface="Noto Sans CJK JP Black"/>
                <a:cs typeface="Noto Sans CJK JP Black"/>
              </a:rPr>
              <a:t>很大的原因：最小化</a:t>
            </a:r>
            <a:r>
              <a:rPr sz="1800" dirty="0">
                <a:latin typeface="Noto Sans CJK JP Bold"/>
                <a:cs typeface="Noto Sans CJK JP Bold"/>
              </a:rPr>
              <a:t>寻</a:t>
            </a:r>
            <a:r>
              <a:rPr sz="1800" dirty="0">
                <a:latin typeface="Noto Sans CJK JP Black"/>
                <a:cs typeface="Noto Sans CJK JP Black"/>
              </a:rPr>
              <a:t>址开</a:t>
            </a:r>
            <a:r>
              <a:rPr sz="1800" dirty="0">
                <a:latin typeface="Noto Sans CJK JP Bold"/>
                <a:cs typeface="Noto Sans CJK JP Bold"/>
              </a:rPr>
              <a:t>销</a:t>
            </a:r>
            <a:r>
              <a:rPr sz="1800" spc="-605" dirty="0">
                <a:latin typeface="Noto Sans CJK JP Black"/>
                <a:cs typeface="Noto Sans CJK JP Black"/>
              </a:rPr>
              <a:t>。</a:t>
            </a:r>
            <a:r>
              <a:rPr sz="1800" dirty="0">
                <a:latin typeface="Noto Sans CJK JP Black"/>
                <a:cs typeface="Noto Sans CJK JP Black"/>
              </a:rPr>
              <a:t>使</a:t>
            </a:r>
            <a:r>
              <a:rPr sz="1800" spc="-5" dirty="0">
                <a:latin typeface="Noto Sans CJK JP Black"/>
                <a:cs typeface="Noto Sans CJK JP Black"/>
              </a:rPr>
              <a:t>磁</a:t>
            </a:r>
            <a:r>
              <a:rPr sz="1800" dirty="0">
                <a:latin typeface="Noto Sans CJK JP Bold"/>
                <a:cs typeface="Noto Sans CJK JP Bold"/>
              </a:rPr>
              <a:t>盘传输</a:t>
            </a:r>
            <a:r>
              <a:rPr sz="1800" dirty="0">
                <a:latin typeface="Noto Sans CJK JP Black"/>
                <a:cs typeface="Noto Sans CJK JP Black"/>
              </a:rPr>
              <a:t>数据的</a:t>
            </a:r>
            <a:r>
              <a:rPr sz="1800" dirty="0">
                <a:latin typeface="Noto Sans CJK JP Bold"/>
                <a:cs typeface="Noto Sans CJK JP Bold"/>
              </a:rPr>
              <a:t>时间</a:t>
            </a:r>
            <a:r>
              <a:rPr sz="1800" dirty="0">
                <a:latin typeface="Noto Sans CJK JP Black"/>
                <a:cs typeface="Noto Sans CJK JP Black"/>
              </a:rPr>
              <a:t>明</a:t>
            </a:r>
            <a:r>
              <a:rPr sz="1800" dirty="0">
                <a:latin typeface="Noto Sans CJK JP Bold"/>
                <a:cs typeface="Noto Sans CJK JP Bold"/>
              </a:rPr>
              <a:t>显</a:t>
            </a:r>
            <a:r>
              <a:rPr sz="1800" dirty="0">
                <a:latin typeface="Noto Sans CJK JP Black"/>
                <a:cs typeface="Noto Sans CJK JP Black"/>
              </a:rPr>
              <a:t>大于定位到</a:t>
            </a:r>
            <a:r>
              <a:rPr sz="1800" dirty="0">
                <a:latin typeface="Noto Sans CJK JP Bold"/>
                <a:cs typeface="Noto Sans CJK JP Bold"/>
              </a:rPr>
              <a:t>这</a:t>
            </a:r>
            <a:r>
              <a:rPr sz="1800" dirty="0">
                <a:latin typeface="Noto Sans CJK JP Black"/>
                <a:cs typeface="Noto Sans CJK JP Black"/>
              </a:rPr>
              <a:t>个</a:t>
            </a:r>
            <a:r>
              <a:rPr sz="1800" dirty="0">
                <a:latin typeface="Noto Sans CJK JP Bold"/>
                <a:cs typeface="Noto Sans CJK JP Bold"/>
              </a:rPr>
              <a:t>块</a:t>
            </a:r>
            <a:endParaRPr sz="1800">
              <a:latin typeface="Noto Sans CJK JP Bold"/>
              <a:cs typeface="Noto Sans CJK JP Bold"/>
            </a:endParaRPr>
          </a:p>
          <a:p>
            <a:pPr marL="241300" indent="-228600">
              <a:lnSpc>
                <a:spcPct val="100000"/>
              </a:lnSpc>
              <a:spcBef>
                <a:spcPts val="40"/>
              </a:spcBef>
              <a:buFont typeface="Arial" panose="020B0604020202020204"/>
              <a:buChar char="•"/>
              <a:tabLst>
                <a:tab pos="240665" algn="l"/>
                <a:tab pos="241300" algn="l"/>
              </a:tabLst>
            </a:pPr>
            <a:r>
              <a:rPr sz="1800" dirty="0">
                <a:latin typeface="Noto Sans CJK JP Black"/>
                <a:cs typeface="Noto Sans CJK JP Black"/>
              </a:rPr>
              <a:t>开始位置所需的</a:t>
            </a:r>
            <a:r>
              <a:rPr sz="1800" dirty="0">
                <a:latin typeface="Noto Sans CJK JP Bold"/>
                <a:cs typeface="Noto Sans CJK JP Bold"/>
              </a:rPr>
              <a:t>时间</a:t>
            </a:r>
            <a:r>
              <a:rPr sz="1800" dirty="0">
                <a:latin typeface="Noto Sans CJK JP Black"/>
                <a:cs typeface="Noto Sans CJK JP Black"/>
              </a:rPr>
              <a:t>不能</a:t>
            </a:r>
            <a:r>
              <a:rPr sz="1800" dirty="0">
                <a:latin typeface="Noto Sans CJK JP Bold"/>
                <a:cs typeface="Noto Sans CJK JP Bold"/>
              </a:rPr>
              <a:t>过</a:t>
            </a:r>
            <a:r>
              <a:rPr sz="1800" spc="-235" dirty="0">
                <a:latin typeface="Noto Sans CJK JP Black"/>
                <a:cs typeface="Noto Sans CJK JP Black"/>
              </a:rPr>
              <a:t>大：由于</a:t>
            </a:r>
            <a:r>
              <a:rPr sz="1800" spc="-190" dirty="0">
                <a:latin typeface="Noto Sans CJK JP Black"/>
                <a:cs typeface="Noto Sans CJK JP Black"/>
              </a:rPr>
              <a:t>MapReduce</a:t>
            </a:r>
            <a:r>
              <a:rPr sz="1800" spc="-204" dirty="0">
                <a:latin typeface="Noto Sans CJK JP Black"/>
                <a:cs typeface="Noto Sans CJK JP Black"/>
              </a:rPr>
              <a:t>中的</a:t>
            </a:r>
            <a:r>
              <a:rPr sz="1800" spc="-245" dirty="0">
                <a:latin typeface="Noto Sans CJK JP Black"/>
                <a:cs typeface="Noto Sans CJK JP Black"/>
              </a:rPr>
              <a:t>map</a:t>
            </a:r>
            <a:r>
              <a:rPr sz="1800" spc="-5" dirty="0">
                <a:latin typeface="Noto Sans CJK JP Black"/>
                <a:cs typeface="Noto Sans CJK JP Black"/>
              </a:rPr>
              <a:t>任</a:t>
            </a:r>
            <a:r>
              <a:rPr sz="1800" dirty="0">
                <a:latin typeface="Noto Sans CJK JP Bold"/>
                <a:cs typeface="Noto Sans CJK JP Bold"/>
              </a:rPr>
              <a:t>务</a:t>
            </a:r>
            <a:r>
              <a:rPr sz="1800" dirty="0">
                <a:latin typeface="Noto Sans CJK JP Black"/>
                <a:cs typeface="Noto Sans CJK JP Black"/>
              </a:rPr>
              <a:t>通常一次只</a:t>
            </a:r>
            <a:r>
              <a:rPr sz="1800" dirty="0">
                <a:latin typeface="Noto Sans CJK JP Bold"/>
                <a:cs typeface="Noto Sans CJK JP Bold"/>
              </a:rPr>
              <a:t>处</a:t>
            </a:r>
            <a:r>
              <a:rPr sz="1800" dirty="0">
                <a:latin typeface="Noto Sans CJK JP Black"/>
                <a:cs typeface="Noto Sans CJK JP Black"/>
              </a:rPr>
              <a:t>理一个</a:t>
            </a:r>
            <a:r>
              <a:rPr sz="1800" dirty="0">
                <a:latin typeface="Noto Sans CJK JP Bold"/>
                <a:cs typeface="Noto Sans CJK JP Bold"/>
              </a:rPr>
              <a:t>块</a:t>
            </a:r>
            <a:r>
              <a:rPr sz="1800" spc="-125" dirty="0">
                <a:latin typeface="Noto Sans CJK JP Black"/>
                <a:cs typeface="Noto Sans CJK JP Black"/>
              </a:rPr>
              <a:t>中的数据，</a:t>
            </a:r>
            <a:r>
              <a:rPr sz="1800" dirty="0">
                <a:latin typeface="Noto Sans CJK JP Black"/>
                <a:cs typeface="Noto Sans CJK JP Black"/>
              </a:rPr>
              <a:t>因此如果</a:t>
            </a:r>
            <a:r>
              <a:rPr sz="1800" spc="-5" dirty="0">
                <a:latin typeface="Noto Sans CJK JP Black"/>
                <a:cs typeface="Noto Sans CJK JP Black"/>
              </a:rPr>
              <a:t>任</a:t>
            </a:r>
            <a:r>
              <a:rPr sz="1800" dirty="0">
                <a:latin typeface="Noto Sans CJK JP Bold"/>
                <a:cs typeface="Noto Sans CJK JP Bold"/>
              </a:rPr>
              <a:t>务</a:t>
            </a:r>
            <a:r>
              <a:rPr sz="1800" spc="-150" dirty="0">
                <a:latin typeface="Noto Sans CJK JP Black"/>
                <a:cs typeface="Noto Sans CJK JP Black"/>
              </a:rPr>
              <a:t>数太少（少于</a:t>
            </a:r>
            <a:r>
              <a:rPr sz="1800" dirty="0">
                <a:latin typeface="Noto Sans CJK JP Black"/>
                <a:cs typeface="Noto Sans CJK JP Black"/>
              </a:rPr>
              <a:t>集群中的</a:t>
            </a:r>
            <a:r>
              <a:rPr sz="1800" dirty="0">
                <a:latin typeface="Noto Sans CJK JP Bold"/>
                <a:cs typeface="Noto Sans CJK JP Bold"/>
              </a:rPr>
              <a:t>节</a:t>
            </a:r>
            <a:r>
              <a:rPr sz="1800" spc="-305" dirty="0">
                <a:latin typeface="Noto Sans CJK JP Black"/>
                <a:cs typeface="Noto Sans CJK JP Black"/>
              </a:rPr>
              <a:t>点数量），</a:t>
            </a:r>
            <a:r>
              <a:rPr sz="1800" spc="-5" dirty="0">
                <a:latin typeface="Noto Sans CJK JP Black"/>
                <a:cs typeface="Noto Sans CJK JP Black"/>
              </a:rPr>
              <a:t>作</a:t>
            </a:r>
            <a:r>
              <a:rPr sz="1800" dirty="0">
                <a:latin typeface="Noto Sans CJK JP Bold"/>
                <a:cs typeface="Noto Sans CJK JP Bold"/>
              </a:rPr>
              <a:t>业</a:t>
            </a:r>
            <a:r>
              <a:rPr sz="1800" dirty="0">
                <a:latin typeface="Noto Sans CJK JP Black"/>
                <a:cs typeface="Noto Sans CJK JP Black"/>
              </a:rPr>
              <a:t>的运行速度就会</a:t>
            </a:r>
            <a:r>
              <a:rPr sz="1800" dirty="0">
                <a:latin typeface="Noto Sans CJK JP Bold"/>
                <a:cs typeface="Noto Sans CJK JP Bold"/>
              </a:rPr>
              <a:t>变</a:t>
            </a:r>
            <a:r>
              <a:rPr sz="1800" spc="-305" dirty="0">
                <a:latin typeface="Noto Sans CJK JP Black"/>
                <a:cs typeface="Noto Sans CJK JP Black"/>
              </a:rPr>
              <a:t>慢。</a:t>
            </a:r>
            <a:endParaRPr sz="1800">
              <a:latin typeface="Noto Sans CJK JP Black"/>
              <a:cs typeface="Noto Sans CJK JP Blac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6152" y="614172"/>
            <a:ext cx="10061448" cy="5664708"/>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0876" y="0"/>
            <a:ext cx="2437130" cy="6858000"/>
            <a:chOff x="150876" y="0"/>
            <a:chExt cx="2437130" cy="6858000"/>
          </a:xfrm>
        </p:grpSpPr>
        <p:sp>
          <p:nvSpPr>
            <p:cNvPr id="3" name="object 3"/>
            <p:cNvSpPr/>
            <p:nvPr/>
          </p:nvSpPr>
          <p:spPr>
            <a:xfrm>
              <a:off x="457200" y="0"/>
              <a:ext cx="1122045" cy="5329555"/>
            </a:xfrm>
            <a:custGeom>
              <a:avLst/>
              <a:gdLst/>
              <a:ahLst/>
              <a:cxnLst/>
              <a:rect l="l" t="t" r="r" b="b"/>
              <a:pathLst>
                <a:path w="1122045" h="5329555">
                  <a:moveTo>
                    <a:pt x="1121664" y="0"/>
                  </a:moveTo>
                  <a:lnTo>
                    <a:pt x="867791" y="0"/>
                  </a:lnTo>
                  <a:lnTo>
                    <a:pt x="0" y="5286502"/>
                  </a:lnTo>
                  <a:lnTo>
                    <a:pt x="247496" y="5329428"/>
                  </a:lnTo>
                  <a:lnTo>
                    <a:pt x="1121664" y="0"/>
                  </a:lnTo>
                  <a:close/>
                </a:path>
              </a:pathLst>
            </a:custGeom>
            <a:solidFill>
              <a:srgbClr val="36BBEF"/>
            </a:solidFill>
          </p:spPr>
          <p:txBody>
            <a:bodyPr wrap="square" lIns="0" tIns="0" rIns="0" bIns="0" rtlCol="0"/>
            <a:lstStyle/>
            <a:p/>
          </p:txBody>
        </p:sp>
        <p:sp>
          <p:nvSpPr>
            <p:cNvPr id="4" name="object 4"/>
            <p:cNvSpPr/>
            <p:nvPr/>
          </p:nvSpPr>
          <p:spPr>
            <a:xfrm>
              <a:off x="150876" y="0"/>
              <a:ext cx="1117600" cy="5278120"/>
            </a:xfrm>
            <a:custGeom>
              <a:avLst/>
              <a:gdLst/>
              <a:ahLst/>
              <a:cxnLst/>
              <a:rect l="l" t="t" r="r" b="b"/>
              <a:pathLst>
                <a:path w="1117600" h="5278120">
                  <a:moveTo>
                    <a:pt x="1117092" y="0"/>
                  </a:moveTo>
                  <a:lnTo>
                    <a:pt x="864792" y="0"/>
                  </a:lnTo>
                  <a:lnTo>
                    <a:pt x="0" y="5239512"/>
                  </a:lnTo>
                  <a:lnTo>
                    <a:pt x="249123" y="5277612"/>
                  </a:lnTo>
                  <a:lnTo>
                    <a:pt x="1117092" y="0"/>
                  </a:lnTo>
                  <a:close/>
                </a:path>
              </a:pathLst>
            </a:custGeom>
            <a:solidFill>
              <a:srgbClr val="6B6B6B"/>
            </a:solidFill>
          </p:spPr>
          <p:txBody>
            <a:bodyPr wrap="square" lIns="0" tIns="0" rIns="0" bIns="0" rtlCol="0"/>
            <a:lstStyle/>
            <a:p/>
          </p:txBody>
        </p:sp>
        <p:sp>
          <p:nvSpPr>
            <p:cNvPr id="5" name="object 5"/>
            <p:cNvSpPr/>
            <p:nvPr/>
          </p:nvSpPr>
          <p:spPr>
            <a:xfrm>
              <a:off x="150876" y="5239511"/>
              <a:ext cx="1228725" cy="1618615"/>
            </a:xfrm>
            <a:custGeom>
              <a:avLst/>
              <a:gdLst/>
              <a:ahLst/>
              <a:cxnLst/>
              <a:rect l="l" t="t" r="r" b="b"/>
              <a:pathLst>
                <a:path w="1228725" h="1618615">
                  <a:moveTo>
                    <a:pt x="0" y="0"/>
                  </a:moveTo>
                  <a:lnTo>
                    <a:pt x="1174369" y="1618485"/>
                  </a:lnTo>
                  <a:lnTo>
                    <a:pt x="1228344" y="1618485"/>
                  </a:lnTo>
                  <a:lnTo>
                    <a:pt x="0" y="0"/>
                  </a:lnTo>
                  <a:close/>
                </a:path>
              </a:pathLst>
            </a:custGeom>
            <a:solidFill>
              <a:srgbClr val="313131"/>
            </a:solidFill>
          </p:spPr>
          <p:txBody>
            <a:bodyPr wrap="square" lIns="0" tIns="0" rIns="0" bIns="0" rtlCol="0"/>
            <a:lstStyle/>
            <a:p/>
          </p:txBody>
        </p:sp>
        <p:sp>
          <p:nvSpPr>
            <p:cNvPr id="6" name="object 6"/>
            <p:cNvSpPr/>
            <p:nvPr/>
          </p:nvSpPr>
          <p:spPr>
            <a:xfrm>
              <a:off x="457200" y="5291328"/>
              <a:ext cx="1495425" cy="1567180"/>
            </a:xfrm>
            <a:custGeom>
              <a:avLst/>
              <a:gdLst/>
              <a:ahLst/>
              <a:cxnLst/>
              <a:rect l="l" t="t" r="r" b="b"/>
              <a:pathLst>
                <a:path w="1495425" h="1567179">
                  <a:moveTo>
                    <a:pt x="0" y="0"/>
                  </a:moveTo>
                  <a:lnTo>
                    <a:pt x="1442720" y="1566672"/>
                  </a:lnTo>
                  <a:lnTo>
                    <a:pt x="1495044" y="1566672"/>
                  </a:lnTo>
                  <a:lnTo>
                    <a:pt x="0" y="0"/>
                  </a:lnTo>
                  <a:close/>
                </a:path>
              </a:pathLst>
            </a:custGeom>
            <a:solidFill>
              <a:srgbClr val="026E94"/>
            </a:solidFill>
          </p:spPr>
          <p:txBody>
            <a:bodyPr wrap="square" lIns="0" tIns="0" rIns="0" bIns="0" rtlCol="0"/>
            <a:lstStyle/>
            <a:p/>
          </p:txBody>
        </p:sp>
        <p:sp>
          <p:nvSpPr>
            <p:cNvPr id="7" name="object 7"/>
            <p:cNvSpPr/>
            <p:nvPr/>
          </p:nvSpPr>
          <p:spPr>
            <a:xfrm>
              <a:off x="457200" y="5286755"/>
              <a:ext cx="2131060" cy="1571625"/>
            </a:xfrm>
            <a:custGeom>
              <a:avLst/>
              <a:gdLst/>
              <a:ahLst/>
              <a:cxnLst/>
              <a:rect l="l" t="t" r="r" b="b"/>
              <a:pathLst>
                <a:path w="2131060" h="1571625">
                  <a:moveTo>
                    <a:pt x="0" y="0"/>
                  </a:moveTo>
                  <a:lnTo>
                    <a:pt x="0" y="4699"/>
                  </a:lnTo>
                  <a:lnTo>
                    <a:pt x="1495552" y="1571241"/>
                  </a:lnTo>
                  <a:lnTo>
                    <a:pt x="2130552" y="1571241"/>
                  </a:lnTo>
                  <a:lnTo>
                    <a:pt x="247661" y="42799"/>
                  </a:lnTo>
                  <a:lnTo>
                    <a:pt x="0" y="0"/>
                  </a:lnTo>
                  <a:close/>
                </a:path>
              </a:pathLst>
            </a:custGeom>
            <a:solidFill>
              <a:srgbClr val="0499CE"/>
            </a:solidFill>
          </p:spPr>
          <p:txBody>
            <a:bodyPr wrap="square" lIns="0" tIns="0" rIns="0" bIns="0" rtlCol="0"/>
            <a:lstStyle/>
            <a:p/>
          </p:txBody>
        </p:sp>
        <p:sp>
          <p:nvSpPr>
            <p:cNvPr id="8" name="object 8"/>
            <p:cNvSpPr/>
            <p:nvPr/>
          </p:nvSpPr>
          <p:spPr>
            <a:xfrm>
              <a:off x="150876" y="5239511"/>
              <a:ext cx="1694814" cy="1618615"/>
            </a:xfrm>
            <a:custGeom>
              <a:avLst/>
              <a:gdLst/>
              <a:ahLst/>
              <a:cxnLst/>
              <a:rect l="l" t="t" r="r" b="b"/>
              <a:pathLst>
                <a:path w="1694814" h="1618615">
                  <a:moveTo>
                    <a:pt x="0" y="0"/>
                  </a:moveTo>
                  <a:lnTo>
                    <a:pt x="1228217" y="1618485"/>
                  </a:lnTo>
                  <a:lnTo>
                    <a:pt x="1694688" y="1618485"/>
                  </a:lnTo>
                  <a:lnTo>
                    <a:pt x="291972" y="95250"/>
                  </a:lnTo>
                  <a:lnTo>
                    <a:pt x="244359" y="42799"/>
                  </a:lnTo>
                  <a:lnTo>
                    <a:pt x="249123" y="42799"/>
                  </a:lnTo>
                  <a:lnTo>
                    <a:pt x="249123" y="38100"/>
                  </a:lnTo>
                  <a:lnTo>
                    <a:pt x="244359" y="38100"/>
                  </a:lnTo>
                  <a:lnTo>
                    <a:pt x="0" y="0"/>
                  </a:lnTo>
                  <a:close/>
                </a:path>
              </a:pathLst>
            </a:custGeom>
            <a:solidFill>
              <a:srgbClr val="515151"/>
            </a:solidFill>
          </p:spPr>
          <p:txBody>
            <a:bodyPr wrap="square" lIns="0" tIns="0" rIns="0" bIns="0" rtlCol="0"/>
            <a:lstStyle/>
            <a:p/>
          </p:txBody>
        </p:sp>
      </p:grpSp>
      <p:sp>
        <p:nvSpPr>
          <p:cNvPr id="9" name="object 9"/>
          <p:cNvSpPr txBox="1">
            <a:spLocks noGrp="1"/>
          </p:cNvSpPr>
          <p:nvPr>
            <p:ph type="title"/>
          </p:nvPr>
        </p:nvSpPr>
        <p:spPr>
          <a:xfrm>
            <a:off x="2667000" y="685800"/>
            <a:ext cx="6578600" cy="635000"/>
          </a:xfrm>
          <a:prstGeom prst="rect">
            <a:avLst/>
          </a:prstGeom>
        </p:spPr>
        <p:txBody>
          <a:bodyPr vert="horz" wrap="square" lIns="0" tIns="12700" rIns="0" bIns="0" rtlCol="0">
            <a:spAutoFit/>
          </a:bodyPr>
          <a:lstStyle/>
          <a:p>
            <a:pPr marL="12700">
              <a:lnSpc>
                <a:spcPct val="100000"/>
              </a:lnSpc>
              <a:spcBef>
                <a:spcPts val="100"/>
              </a:spcBef>
            </a:pPr>
            <a:r>
              <a:rPr sz="4000" spc="-580" dirty="0">
                <a:latin typeface="Arial" panose="020B0604020202020204"/>
                <a:cs typeface="Arial" panose="020B0604020202020204"/>
              </a:rPr>
              <a:t>HDFS </a:t>
            </a:r>
            <a:r>
              <a:rPr sz="4000" spc="-235" dirty="0">
                <a:latin typeface="Arial" panose="020B0604020202020204"/>
                <a:cs typeface="Arial" panose="020B0604020202020204"/>
              </a:rPr>
              <a:t>: </a:t>
            </a:r>
            <a:r>
              <a:rPr sz="4000" spc="-229" dirty="0">
                <a:latin typeface="Arial" panose="020B0604020202020204"/>
                <a:cs typeface="Arial" panose="020B0604020202020204"/>
              </a:rPr>
              <a:t>NameNode </a:t>
            </a:r>
            <a:r>
              <a:rPr sz="4000" dirty="0">
                <a:latin typeface="Arial" panose="020B0604020202020204"/>
                <a:cs typeface="Arial" panose="020B0604020202020204"/>
              </a:rPr>
              <a:t>&amp;</a:t>
            </a:r>
            <a:r>
              <a:rPr sz="4000" spc="305" dirty="0">
                <a:latin typeface="Arial" panose="020B0604020202020204"/>
                <a:cs typeface="Arial" panose="020B0604020202020204"/>
              </a:rPr>
              <a:t> </a:t>
            </a:r>
            <a:r>
              <a:rPr sz="4000" spc="-160" dirty="0">
                <a:latin typeface="Arial" panose="020B0604020202020204"/>
                <a:cs typeface="Arial" panose="020B0604020202020204"/>
              </a:rPr>
              <a:t>DataNode</a:t>
            </a:r>
            <a:endParaRPr sz="4000">
              <a:latin typeface="Arial" panose="020B0604020202020204"/>
              <a:cs typeface="Arial" panose="020B0604020202020204"/>
            </a:endParaRPr>
          </a:p>
        </p:txBody>
      </p:sp>
      <p:sp>
        <p:nvSpPr>
          <p:cNvPr id="10" name="object 10"/>
          <p:cNvSpPr txBox="1"/>
          <p:nvPr/>
        </p:nvSpPr>
        <p:spPr>
          <a:xfrm>
            <a:off x="1482089" y="2209800"/>
            <a:ext cx="10071100" cy="2496820"/>
          </a:xfrm>
          <a:prstGeom prst="rect">
            <a:avLst/>
          </a:prstGeom>
        </p:spPr>
        <p:txBody>
          <a:bodyPr vert="horz" wrap="square" lIns="0" tIns="12700" rIns="0" bIns="0" rtlCol="0">
            <a:spAutoFit/>
          </a:bodyPr>
          <a:lstStyle/>
          <a:p>
            <a:pPr marL="241300" indent="-228600">
              <a:lnSpc>
                <a:spcPts val="2130"/>
              </a:lnSpc>
              <a:spcBef>
                <a:spcPts val="100"/>
              </a:spcBef>
              <a:buFont typeface="Arial" panose="020B0604020202020204"/>
              <a:buChar char="•"/>
              <a:tabLst>
                <a:tab pos="240665" algn="l"/>
                <a:tab pos="241300" algn="l"/>
              </a:tabLst>
            </a:pPr>
            <a:r>
              <a:rPr sz="1800" spc="-245" dirty="0">
                <a:latin typeface="Noto Sans CJK JP Black"/>
                <a:cs typeface="Noto Sans CJK JP Black"/>
              </a:rPr>
              <a:t>NameNode：</a:t>
            </a:r>
            <a:r>
              <a:rPr sz="1800" spc="-235" dirty="0">
                <a:latin typeface="Noto Sans CJK JP Black"/>
                <a:cs typeface="Noto Sans CJK JP Black"/>
              </a:rPr>
              <a:t>元数据</a:t>
            </a:r>
            <a:r>
              <a:rPr sz="1800" dirty="0">
                <a:latin typeface="Noto Sans CJK JP Bold"/>
                <a:cs typeface="Noto Sans CJK JP Bold"/>
              </a:rPr>
              <a:t>节</a:t>
            </a:r>
            <a:r>
              <a:rPr sz="1800" dirty="0">
                <a:latin typeface="Noto Sans CJK JP Black"/>
                <a:cs typeface="Noto Sans CJK JP Black"/>
              </a:rPr>
              <a:t>点</a:t>
            </a:r>
            <a:endParaRPr sz="1800">
              <a:latin typeface="Noto Sans CJK JP Black"/>
              <a:cs typeface="Noto Sans CJK JP Black"/>
            </a:endParaRPr>
          </a:p>
          <a:p>
            <a:pPr marL="456565" marR="5080">
              <a:lnSpc>
                <a:spcPts val="2200"/>
              </a:lnSpc>
              <a:spcBef>
                <a:spcPts val="10"/>
              </a:spcBef>
            </a:pPr>
            <a:r>
              <a:rPr sz="1800" dirty="0">
                <a:latin typeface="Noto Sans CJK JP Black"/>
                <a:cs typeface="Noto Sans CJK JP Black"/>
              </a:rPr>
              <a:t>管理⽂件系统的命名空间，维护⽂件系统树及整棵树内所有的⽂件和⽬录。这些信息以命名空间 镜像⽂件</a:t>
            </a:r>
            <a:r>
              <a:rPr sz="1800" spc="-5" dirty="0">
                <a:latin typeface="Noto Sans CJK JP Black"/>
                <a:cs typeface="Noto Sans CJK JP Black"/>
              </a:rPr>
              <a:t>（</a:t>
            </a:r>
            <a:r>
              <a:rPr sz="1800" spc="-5" dirty="0">
                <a:latin typeface="Times New Roman" panose="02020603050405020304"/>
                <a:cs typeface="Times New Roman" panose="02020603050405020304"/>
              </a:rPr>
              <a:t>namespace image</a:t>
            </a:r>
            <a:r>
              <a:rPr sz="1800" spc="-5" dirty="0">
                <a:latin typeface="Noto Sans CJK JP Black"/>
                <a:cs typeface="Noto Sans CJK JP Black"/>
              </a:rPr>
              <a:t>）</a:t>
            </a:r>
            <a:r>
              <a:rPr sz="1800" dirty="0">
                <a:latin typeface="Noto Sans CJK JP Black"/>
                <a:cs typeface="Noto Sans CJK JP Black"/>
              </a:rPr>
              <a:t>和编辑⽇志⽂件</a:t>
            </a:r>
            <a:r>
              <a:rPr sz="1800" spc="-5" dirty="0">
                <a:latin typeface="Noto Sans CJK JP Black"/>
                <a:cs typeface="Noto Sans CJK JP Black"/>
              </a:rPr>
              <a:t>（</a:t>
            </a:r>
            <a:r>
              <a:rPr sz="1800" spc="-5" dirty="0">
                <a:latin typeface="Times New Roman" panose="02020603050405020304"/>
                <a:cs typeface="Times New Roman" panose="02020603050405020304"/>
              </a:rPr>
              <a:t>edit </a:t>
            </a:r>
            <a:r>
              <a:rPr sz="1800" spc="-25" dirty="0">
                <a:latin typeface="Times New Roman" panose="02020603050405020304"/>
                <a:cs typeface="Times New Roman" panose="02020603050405020304"/>
              </a:rPr>
              <a:t>log</a:t>
            </a:r>
            <a:r>
              <a:rPr sz="1800" spc="-25" dirty="0">
                <a:latin typeface="Noto Sans CJK JP Black"/>
                <a:cs typeface="Noto Sans CJK JP Black"/>
              </a:rPr>
              <a:t>）</a:t>
            </a:r>
            <a:r>
              <a:rPr sz="1800" spc="-85" dirty="0">
                <a:latin typeface="Noto Sans CJK JP Black"/>
                <a:cs typeface="Noto Sans CJK JP Black"/>
              </a:rPr>
              <a:t>两个文件形式保存在本</a:t>
            </a:r>
            <a:r>
              <a:rPr sz="1800" spc="35" dirty="0">
                <a:latin typeface="Noto Sans CJK JP Black"/>
                <a:cs typeface="Noto Sans CJK JP Black"/>
              </a:rPr>
              <a:t> </a:t>
            </a:r>
            <a:r>
              <a:rPr sz="1800" dirty="0">
                <a:latin typeface="Noto Sans CJK JP Black"/>
                <a:cs typeface="Noto Sans CJK JP Black"/>
              </a:rPr>
              <a:t>地磁盘上</a:t>
            </a:r>
            <a:endParaRPr sz="1800">
              <a:latin typeface="Noto Sans CJK JP Black"/>
              <a:cs typeface="Noto Sans CJK JP Black"/>
            </a:endParaRPr>
          </a:p>
          <a:p>
            <a:pPr marL="456565">
              <a:lnSpc>
                <a:spcPts val="2020"/>
              </a:lnSpc>
            </a:pPr>
            <a:r>
              <a:rPr sz="1800" dirty="0">
                <a:latin typeface="Noto Sans CJK JP Black"/>
                <a:cs typeface="Noto Sans CJK JP Black"/>
              </a:rPr>
              <a:t>记录每个⽂件中各个块所在的数据节点信息，但并不将其存储在磁盘上，因为这些信息会在系统</a:t>
            </a:r>
            <a:endParaRPr sz="1800">
              <a:latin typeface="Noto Sans CJK JP Black"/>
              <a:cs typeface="Noto Sans CJK JP Black"/>
            </a:endParaRPr>
          </a:p>
          <a:p>
            <a:pPr marL="456565">
              <a:lnSpc>
                <a:spcPct val="100000"/>
              </a:lnSpc>
              <a:spcBef>
                <a:spcPts val="40"/>
              </a:spcBef>
            </a:pPr>
            <a:r>
              <a:rPr sz="1800" dirty="0">
                <a:latin typeface="Noto Sans CJK JP Black"/>
                <a:cs typeface="Noto Sans CJK JP Black"/>
              </a:rPr>
              <a:t>启动时由数据节点重建</a:t>
            </a:r>
            <a:endParaRPr sz="1800">
              <a:latin typeface="Noto Sans CJK JP Black"/>
              <a:cs typeface="Noto Sans CJK JP Black"/>
            </a:endParaRPr>
          </a:p>
          <a:p>
            <a:pPr marL="241300" indent="-228600">
              <a:lnSpc>
                <a:spcPct val="100000"/>
              </a:lnSpc>
              <a:spcBef>
                <a:spcPts val="2240"/>
              </a:spcBef>
              <a:buFont typeface="Arial" panose="020B0604020202020204"/>
              <a:buChar char="•"/>
              <a:tabLst>
                <a:tab pos="240665" algn="l"/>
                <a:tab pos="241300" algn="l"/>
              </a:tabLst>
            </a:pPr>
            <a:r>
              <a:rPr sz="1800" spc="-210" dirty="0">
                <a:latin typeface="Noto Sans CJK JP Black"/>
                <a:cs typeface="Noto Sans CJK JP Black"/>
              </a:rPr>
              <a:t>DataNode：</a:t>
            </a:r>
            <a:r>
              <a:rPr sz="1800" dirty="0">
                <a:latin typeface="Noto Sans CJK JP Black"/>
                <a:cs typeface="Noto Sans CJK JP Black"/>
              </a:rPr>
              <a:t>数据节点</a:t>
            </a:r>
            <a:endParaRPr sz="1800">
              <a:latin typeface="Noto Sans CJK JP Black"/>
              <a:cs typeface="Noto Sans CJK JP Black"/>
            </a:endParaRPr>
          </a:p>
          <a:p>
            <a:pPr marL="456565" marR="3891280">
              <a:lnSpc>
                <a:spcPts val="2100"/>
              </a:lnSpc>
              <a:spcBef>
                <a:spcPts val="160"/>
              </a:spcBef>
            </a:pPr>
            <a:r>
              <a:rPr sz="1800" dirty="0">
                <a:latin typeface="Noto Sans CJK JP Black"/>
                <a:cs typeface="Noto Sans CJK JP Black"/>
              </a:rPr>
              <a:t>根据需要存储并检索数据块（受客户端或</a:t>
            </a:r>
            <a:r>
              <a:rPr sz="1800" spc="-365" dirty="0">
                <a:latin typeface="Noto Sans CJK JP Black"/>
                <a:cs typeface="Noto Sans CJK JP Black"/>
              </a:rPr>
              <a:t>NameNode</a:t>
            </a:r>
            <a:r>
              <a:rPr sz="1800" spc="-365" dirty="0">
                <a:latin typeface="Noto Sans CJK JP Black"/>
                <a:cs typeface="Noto Sans CJK JP Black"/>
              </a:rPr>
              <a:t>调度） 定期向</a:t>
            </a:r>
            <a:r>
              <a:rPr sz="1800" spc="-365" dirty="0">
                <a:latin typeface="Noto Sans CJK JP Black"/>
                <a:cs typeface="Noto Sans CJK JP Black"/>
              </a:rPr>
              <a:t>NameNode</a:t>
            </a:r>
            <a:r>
              <a:rPr sz="1800" dirty="0">
                <a:latin typeface="Noto Sans CJK JP Black"/>
                <a:cs typeface="Noto Sans CJK JP Black"/>
              </a:rPr>
              <a:t>发送它们所存储的数据块信息。</a:t>
            </a:r>
            <a:endParaRPr sz="1800">
              <a:latin typeface="Noto Sans CJK JP Black"/>
              <a:cs typeface="Noto Sans CJK JP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0876" y="0"/>
            <a:ext cx="2437130" cy="6858000"/>
            <a:chOff x="150876" y="0"/>
            <a:chExt cx="2437130" cy="6858000"/>
          </a:xfrm>
        </p:grpSpPr>
        <p:sp>
          <p:nvSpPr>
            <p:cNvPr id="3" name="object 3"/>
            <p:cNvSpPr/>
            <p:nvPr/>
          </p:nvSpPr>
          <p:spPr>
            <a:xfrm>
              <a:off x="457200" y="0"/>
              <a:ext cx="1122045" cy="5329555"/>
            </a:xfrm>
            <a:custGeom>
              <a:avLst/>
              <a:gdLst/>
              <a:ahLst/>
              <a:cxnLst/>
              <a:rect l="l" t="t" r="r" b="b"/>
              <a:pathLst>
                <a:path w="1122045" h="5329555">
                  <a:moveTo>
                    <a:pt x="1121664" y="0"/>
                  </a:moveTo>
                  <a:lnTo>
                    <a:pt x="867791" y="0"/>
                  </a:lnTo>
                  <a:lnTo>
                    <a:pt x="0" y="5286502"/>
                  </a:lnTo>
                  <a:lnTo>
                    <a:pt x="247496" y="5329428"/>
                  </a:lnTo>
                  <a:lnTo>
                    <a:pt x="1121664" y="0"/>
                  </a:lnTo>
                  <a:close/>
                </a:path>
              </a:pathLst>
            </a:custGeom>
            <a:solidFill>
              <a:srgbClr val="36BBEF"/>
            </a:solidFill>
          </p:spPr>
          <p:txBody>
            <a:bodyPr wrap="square" lIns="0" tIns="0" rIns="0" bIns="0" rtlCol="0"/>
            <a:lstStyle/>
            <a:p/>
          </p:txBody>
        </p:sp>
        <p:sp>
          <p:nvSpPr>
            <p:cNvPr id="4" name="object 4"/>
            <p:cNvSpPr/>
            <p:nvPr/>
          </p:nvSpPr>
          <p:spPr>
            <a:xfrm>
              <a:off x="150876" y="0"/>
              <a:ext cx="1117600" cy="5278120"/>
            </a:xfrm>
            <a:custGeom>
              <a:avLst/>
              <a:gdLst/>
              <a:ahLst/>
              <a:cxnLst/>
              <a:rect l="l" t="t" r="r" b="b"/>
              <a:pathLst>
                <a:path w="1117600" h="5278120">
                  <a:moveTo>
                    <a:pt x="1117092" y="0"/>
                  </a:moveTo>
                  <a:lnTo>
                    <a:pt x="864792" y="0"/>
                  </a:lnTo>
                  <a:lnTo>
                    <a:pt x="0" y="5239512"/>
                  </a:lnTo>
                  <a:lnTo>
                    <a:pt x="249123" y="5277612"/>
                  </a:lnTo>
                  <a:lnTo>
                    <a:pt x="1117092" y="0"/>
                  </a:lnTo>
                  <a:close/>
                </a:path>
              </a:pathLst>
            </a:custGeom>
            <a:solidFill>
              <a:srgbClr val="6B6B6B"/>
            </a:solidFill>
          </p:spPr>
          <p:txBody>
            <a:bodyPr wrap="square" lIns="0" tIns="0" rIns="0" bIns="0" rtlCol="0"/>
            <a:lstStyle/>
            <a:p/>
          </p:txBody>
        </p:sp>
        <p:sp>
          <p:nvSpPr>
            <p:cNvPr id="5" name="object 5"/>
            <p:cNvSpPr/>
            <p:nvPr/>
          </p:nvSpPr>
          <p:spPr>
            <a:xfrm>
              <a:off x="150876" y="5239511"/>
              <a:ext cx="1228725" cy="1618615"/>
            </a:xfrm>
            <a:custGeom>
              <a:avLst/>
              <a:gdLst/>
              <a:ahLst/>
              <a:cxnLst/>
              <a:rect l="l" t="t" r="r" b="b"/>
              <a:pathLst>
                <a:path w="1228725" h="1618615">
                  <a:moveTo>
                    <a:pt x="0" y="0"/>
                  </a:moveTo>
                  <a:lnTo>
                    <a:pt x="1174369" y="1618485"/>
                  </a:lnTo>
                  <a:lnTo>
                    <a:pt x="1228344" y="1618485"/>
                  </a:lnTo>
                  <a:lnTo>
                    <a:pt x="0" y="0"/>
                  </a:lnTo>
                  <a:close/>
                </a:path>
              </a:pathLst>
            </a:custGeom>
            <a:solidFill>
              <a:srgbClr val="313131"/>
            </a:solidFill>
          </p:spPr>
          <p:txBody>
            <a:bodyPr wrap="square" lIns="0" tIns="0" rIns="0" bIns="0" rtlCol="0"/>
            <a:lstStyle/>
            <a:p/>
          </p:txBody>
        </p:sp>
        <p:sp>
          <p:nvSpPr>
            <p:cNvPr id="6" name="object 6"/>
            <p:cNvSpPr/>
            <p:nvPr/>
          </p:nvSpPr>
          <p:spPr>
            <a:xfrm>
              <a:off x="457200" y="5291328"/>
              <a:ext cx="1495425" cy="1567180"/>
            </a:xfrm>
            <a:custGeom>
              <a:avLst/>
              <a:gdLst/>
              <a:ahLst/>
              <a:cxnLst/>
              <a:rect l="l" t="t" r="r" b="b"/>
              <a:pathLst>
                <a:path w="1495425" h="1567179">
                  <a:moveTo>
                    <a:pt x="0" y="0"/>
                  </a:moveTo>
                  <a:lnTo>
                    <a:pt x="1442720" y="1566672"/>
                  </a:lnTo>
                  <a:lnTo>
                    <a:pt x="1495044" y="1566672"/>
                  </a:lnTo>
                  <a:lnTo>
                    <a:pt x="0" y="0"/>
                  </a:lnTo>
                  <a:close/>
                </a:path>
              </a:pathLst>
            </a:custGeom>
            <a:solidFill>
              <a:srgbClr val="026E94"/>
            </a:solidFill>
          </p:spPr>
          <p:txBody>
            <a:bodyPr wrap="square" lIns="0" tIns="0" rIns="0" bIns="0" rtlCol="0"/>
            <a:lstStyle/>
            <a:p/>
          </p:txBody>
        </p:sp>
        <p:sp>
          <p:nvSpPr>
            <p:cNvPr id="7" name="object 7"/>
            <p:cNvSpPr/>
            <p:nvPr/>
          </p:nvSpPr>
          <p:spPr>
            <a:xfrm>
              <a:off x="457200" y="5286755"/>
              <a:ext cx="2131060" cy="1571625"/>
            </a:xfrm>
            <a:custGeom>
              <a:avLst/>
              <a:gdLst/>
              <a:ahLst/>
              <a:cxnLst/>
              <a:rect l="l" t="t" r="r" b="b"/>
              <a:pathLst>
                <a:path w="2131060" h="1571625">
                  <a:moveTo>
                    <a:pt x="0" y="0"/>
                  </a:moveTo>
                  <a:lnTo>
                    <a:pt x="0" y="4699"/>
                  </a:lnTo>
                  <a:lnTo>
                    <a:pt x="1495552" y="1571241"/>
                  </a:lnTo>
                  <a:lnTo>
                    <a:pt x="2130552" y="1571241"/>
                  </a:lnTo>
                  <a:lnTo>
                    <a:pt x="247661" y="42799"/>
                  </a:lnTo>
                  <a:lnTo>
                    <a:pt x="0" y="0"/>
                  </a:lnTo>
                  <a:close/>
                </a:path>
              </a:pathLst>
            </a:custGeom>
            <a:solidFill>
              <a:srgbClr val="0499CE"/>
            </a:solidFill>
          </p:spPr>
          <p:txBody>
            <a:bodyPr wrap="square" lIns="0" tIns="0" rIns="0" bIns="0" rtlCol="0"/>
            <a:lstStyle/>
            <a:p/>
          </p:txBody>
        </p:sp>
        <p:sp>
          <p:nvSpPr>
            <p:cNvPr id="8" name="object 8"/>
            <p:cNvSpPr/>
            <p:nvPr/>
          </p:nvSpPr>
          <p:spPr>
            <a:xfrm>
              <a:off x="150876" y="5239511"/>
              <a:ext cx="1694814" cy="1618615"/>
            </a:xfrm>
            <a:custGeom>
              <a:avLst/>
              <a:gdLst/>
              <a:ahLst/>
              <a:cxnLst/>
              <a:rect l="l" t="t" r="r" b="b"/>
              <a:pathLst>
                <a:path w="1694814" h="1618615">
                  <a:moveTo>
                    <a:pt x="0" y="0"/>
                  </a:moveTo>
                  <a:lnTo>
                    <a:pt x="1228217" y="1618485"/>
                  </a:lnTo>
                  <a:lnTo>
                    <a:pt x="1694688" y="1618485"/>
                  </a:lnTo>
                  <a:lnTo>
                    <a:pt x="291972" y="95250"/>
                  </a:lnTo>
                  <a:lnTo>
                    <a:pt x="244359" y="42799"/>
                  </a:lnTo>
                  <a:lnTo>
                    <a:pt x="249123" y="42799"/>
                  </a:lnTo>
                  <a:lnTo>
                    <a:pt x="249123" y="38100"/>
                  </a:lnTo>
                  <a:lnTo>
                    <a:pt x="244359" y="38100"/>
                  </a:lnTo>
                  <a:lnTo>
                    <a:pt x="0" y="0"/>
                  </a:lnTo>
                  <a:close/>
                </a:path>
              </a:pathLst>
            </a:custGeom>
            <a:solidFill>
              <a:srgbClr val="515151"/>
            </a:solidFill>
          </p:spPr>
          <p:txBody>
            <a:bodyPr wrap="square" lIns="0" tIns="0" rIns="0" bIns="0" rtlCol="0"/>
            <a:lstStyle/>
            <a:p/>
          </p:txBody>
        </p:sp>
      </p:grpSp>
      <p:sp>
        <p:nvSpPr>
          <p:cNvPr id="9" name="object 9"/>
          <p:cNvSpPr txBox="1">
            <a:spLocks noGrp="1"/>
          </p:cNvSpPr>
          <p:nvPr>
            <p:ph type="title"/>
          </p:nvPr>
        </p:nvSpPr>
        <p:spPr>
          <a:xfrm>
            <a:off x="4478655" y="584200"/>
            <a:ext cx="4352925" cy="628015"/>
          </a:xfrm>
          <a:prstGeom prst="rect">
            <a:avLst/>
          </a:prstGeom>
        </p:spPr>
        <p:txBody>
          <a:bodyPr vert="horz" wrap="square" lIns="0" tIns="12700" rIns="0" bIns="0" rtlCol="0">
            <a:spAutoFit/>
          </a:bodyPr>
          <a:lstStyle/>
          <a:p>
            <a:pPr marL="12700">
              <a:lnSpc>
                <a:spcPct val="100000"/>
              </a:lnSpc>
              <a:spcBef>
                <a:spcPts val="100"/>
              </a:spcBef>
            </a:pPr>
            <a:r>
              <a:rPr sz="4000" spc="40" dirty="0">
                <a:latin typeface="Noto Sans CJK JP Bold"/>
                <a:cs typeface="Noto Sans CJK JP Bold"/>
              </a:rPr>
              <a:t>HDF</a:t>
            </a:r>
            <a:r>
              <a:rPr sz="4000" spc="30" dirty="0">
                <a:latin typeface="Noto Sans CJK JP Bold"/>
                <a:cs typeface="Noto Sans CJK JP Bold"/>
              </a:rPr>
              <a:t>S</a:t>
            </a:r>
            <a:r>
              <a:rPr sz="4000" dirty="0">
                <a:latin typeface="Noto Sans CJK JP Bold"/>
                <a:cs typeface="Noto Sans CJK JP Bold"/>
              </a:rPr>
              <a:t>读写过</a:t>
            </a:r>
            <a:r>
              <a:rPr sz="4000" dirty="0">
                <a:latin typeface="Noto Sans CJK JP Bold"/>
                <a:cs typeface="Noto Sans CJK JP Bold"/>
                <a:sym typeface="+mn-ea"/>
              </a:rPr>
              <a:t>程</a:t>
            </a:r>
            <a:endParaRPr sz="4000">
              <a:latin typeface="Noto Sans CJK JP Bold"/>
              <a:cs typeface="Noto Sans CJK JP Bold"/>
            </a:endParaRPr>
          </a:p>
        </p:txBody>
      </p:sp>
      <p:sp>
        <p:nvSpPr>
          <p:cNvPr id="10" name="object 10"/>
          <p:cNvSpPr txBox="1"/>
          <p:nvPr/>
        </p:nvSpPr>
        <p:spPr>
          <a:xfrm>
            <a:off x="1796414" y="1933143"/>
            <a:ext cx="8980805" cy="3865879"/>
          </a:xfrm>
          <a:prstGeom prst="rect">
            <a:avLst/>
          </a:prstGeom>
        </p:spPr>
        <p:txBody>
          <a:bodyPr vert="horz" wrap="square" lIns="0" tIns="12700" rIns="0" bIns="0" rtlCol="0">
            <a:spAutoFit/>
          </a:bodyPr>
          <a:lstStyle/>
          <a:p>
            <a:pPr marL="241300" indent="-228600">
              <a:lnSpc>
                <a:spcPct val="100000"/>
              </a:lnSpc>
              <a:spcBef>
                <a:spcPts val="100"/>
              </a:spcBef>
              <a:buFont typeface="Arial" panose="020B0604020202020204"/>
              <a:buChar char="•"/>
              <a:tabLst>
                <a:tab pos="240665" algn="l"/>
                <a:tab pos="241300" algn="l"/>
              </a:tabLst>
            </a:pPr>
            <a:r>
              <a:rPr sz="1800" spc="-450" dirty="0">
                <a:latin typeface="Noto Sans CJK JP Black"/>
                <a:cs typeface="Noto Sans CJK JP Black"/>
              </a:rPr>
              <a:t>写：</a:t>
            </a:r>
            <a:endParaRPr sz="1800">
              <a:latin typeface="Noto Sans CJK JP Black"/>
              <a:cs typeface="Noto Sans CJK JP Black"/>
            </a:endParaRPr>
          </a:p>
          <a:p>
            <a:pPr marL="241300" indent="-228600">
              <a:lnSpc>
                <a:spcPct val="100000"/>
              </a:lnSpc>
              <a:spcBef>
                <a:spcPts val="1415"/>
              </a:spcBef>
              <a:buFont typeface="Wingdings" panose="05000000000000000000"/>
              <a:buChar char=""/>
              <a:tabLst>
                <a:tab pos="241300" algn="l"/>
              </a:tabLst>
            </a:pPr>
            <a:r>
              <a:rPr sz="1800" spc="-5" dirty="0">
                <a:latin typeface="Times New Roman" panose="02020603050405020304"/>
                <a:cs typeface="Times New Roman" panose="02020603050405020304"/>
              </a:rPr>
              <a:t>Client</a:t>
            </a:r>
            <a:r>
              <a:rPr sz="1800" dirty="0">
                <a:latin typeface="Noto Sans CJK JP Black"/>
                <a:cs typeface="Noto Sans CJK JP Black"/>
              </a:rPr>
              <a:t>向</a:t>
            </a:r>
            <a:r>
              <a:rPr sz="1800" spc="-5" dirty="0">
                <a:latin typeface="Times New Roman" panose="02020603050405020304"/>
                <a:cs typeface="Times New Roman" panose="02020603050405020304"/>
              </a:rPr>
              <a:t>NameNode</a:t>
            </a:r>
            <a:r>
              <a:rPr sz="1800" dirty="0">
                <a:latin typeface="Noto Sans CJK JP Bold"/>
                <a:cs typeface="Noto Sans CJK JP Bold"/>
              </a:rPr>
              <a:t>发起</a:t>
            </a:r>
            <a:r>
              <a:rPr sz="1800" spc="-15" dirty="0">
                <a:latin typeface="Noto Sans CJK JP Black"/>
                <a:cs typeface="Noto Sans CJK JP Black"/>
              </a:rPr>
              <a:t>文</a:t>
            </a:r>
            <a:r>
              <a:rPr sz="1800" dirty="0">
                <a:latin typeface="Noto Sans CJK JP Black"/>
                <a:cs typeface="Noto Sans CJK JP Black"/>
              </a:rPr>
              <a:t>件写</a:t>
            </a:r>
            <a:r>
              <a:rPr sz="1800" spc="-15" dirty="0">
                <a:latin typeface="Noto Sans CJK JP Black"/>
                <a:cs typeface="Noto Sans CJK JP Black"/>
              </a:rPr>
              <a:t>入</a:t>
            </a:r>
            <a:r>
              <a:rPr sz="1800" dirty="0">
                <a:latin typeface="Noto Sans CJK JP Bold"/>
                <a:cs typeface="Noto Sans CJK JP Bold"/>
              </a:rPr>
              <a:t>请求</a:t>
            </a:r>
            <a:endParaRPr sz="1800">
              <a:latin typeface="Noto Sans CJK JP Bold"/>
              <a:cs typeface="Noto Sans CJK JP Bold"/>
            </a:endParaRPr>
          </a:p>
          <a:p>
            <a:pPr marL="241300" indent="-228600">
              <a:lnSpc>
                <a:spcPct val="100000"/>
              </a:lnSpc>
              <a:spcBef>
                <a:spcPts val="1450"/>
              </a:spcBef>
              <a:buFont typeface="Wingdings" panose="05000000000000000000"/>
              <a:buChar char=""/>
              <a:tabLst>
                <a:tab pos="241300" algn="l"/>
              </a:tabLst>
            </a:pPr>
            <a:r>
              <a:rPr sz="1800" spc="-5" dirty="0">
                <a:latin typeface="Times New Roman" panose="02020603050405020304"/>
                <a:cs typeface="Times New Roman" panose="02020603050405020304"/>
              </a:rPr>
              <a:t>NameNode</a:t>
            </a:r>
            <a:r>
              <a:rPr sz="1800" dirty="0">
                <a:latin typeface="Noto Sans CJK JP Black"/>
                <a:cs typeface="Noto Sans CJK JP Black"/>
              </a:rPr>
              <a:t>根据文件大小</a:t>
            </a:r>
            <a:r>
              <a:rPr sz="1800" spc="-15" dirty="0">
                <a:latin typeface="Noto Sans CJK JP Black"/>
                <a:cs typeface="Noto Sans CJK JP Black"/>
              </a:rPr>
              <a:t>和</a:t>
            </a:r>
            <a:r>
              <a:rPr sz="1800" dirty="0">
                <a:latin typeface="Noto Sans CJK JP Black"/>
                <a:cs typeface="Noto Sans CJK JP Black"/>
              </a:rPr>
              <a:t>文件</a:t>
            </a:r>
            <a:r>
              <a:rPr sz="1800" spc="-15" dirty="0">
                <a:latin typeface="Noto Sans CJK JP Bold"/>
                <a:cs typeface="Noto Sans CJK JP Bold"/>
              </a:rPr>
              <a:t>块</a:t>
            </a:r>
            <a:r>
              <a:rPr sz="1800" dirty="0">
                <a:latin typeface="Noto Sans CJK JP Black"/>
                <a:cs typeface="Noto Sans CJK JP Black"/>
              </a:rPr>
              <a:t>配置</a:t>
            </a:r>
            <a:r>
              <a:rPr sz="1800" spc="-15" dirty="0">
                <a:latin typeface="Noto Sans CJK JP Black"/>
                <a:cs typeface="Noto Sans CJK JP Black"/>
              </a:rPr>
              <a:t>情</a:t>
            </a:r>
            <a:r>
              <a:rPr sz="1800" spc="-305" dirty="0">
                <a:latin typeface="Noto Sans CJK JP Black"/>
                <a:cs typeface="Noto Sans CJK JP Black"/>
              </a:rPr>
              <a:t>况，</a:t>
            </a:r>
            <a:r>
              <a:rPr sz="1800" spc="-15" dirty="0">
                <a:latin typeface="Noto Sans CJK JP Black"/>
                <a:cs typeface="Noto Sans CJK JP Black"/>
              </a:rPr>
              <a:t>返</a:t>
            </a:r>
            <a:r>
              <a:rPr sz="1800" dirty="0">
                <a:latin typeface="Noto Sans CJK JP Bold"/>
                <a:cs typeface="Noto Sans CJK JP Bold"/>
              </a:rPr>
              <a:t>回给</a:t>
            </a:r>
            <a:r>
              <a:rPr sz="1800" spc="-5" dirty="0">
                <a:latin typeface="Times New Roman" panose="02020603050405020304"/>
                <a:cs typeface="Times New Roman" panose="02020603050405020304"/>
              </a:rPr>
              <a:t>Client</a:t>
            </a:r>
            <a:r>
              <a:rPr sz="1800" spc="-15" dirty="0">
                <a:latin typeface="Noto Sans CJK JP Black"/>
                <a:cs typeface="Noto Sans CJK JP Black"/>
              </a:rPr>
              <a:t>它</a:t>
            </a:r>
            <a:r>
              <a:rPr sz="1800" dirty="0">
                <a:latin typeface="Noto Sans CJK JP Black"/>
                <a:cs typeface="Noto Sans CJK JP Black"/>
              </a:rPr>
              <a:t>所管</a:t>
            </a:r>
            <a:r>
              <a:rPr sz="1800" spc="-15" dirty="0">
                <a:latin typeface="Noto Sans CJK JP Black"/>
                <a:cs typeface="Noto Sans CJK JP Black"/>
              </a:rPr>
              <a:t>理</a:t>
            </a:r>
            <a:r>
              <a:rPr sz="1800" dirty="0">
                <a:latin typeface="Noto Sans CJK JP Black"/>
                <a:cs typeface="Noto Sans CJK JP Black"/>
              </a:rPr>
              <a:t>部分</a:t>
            </a:r>
            <a:r>
              <a:rPr sz="1800" spc="-10" dirty="0">
                <a:latin typeface="Times New Roman" panose="02020603050405020304"/>
                <a:cs typeface="Times New Roman" panose="02020603050405020304"/>
              </a:rPr>
              <a:t>DataNode</a:t>
            </a:r>
            <a:r>
              <a:rPr sz="1800" spc="-15" dirty="0">
                <a:latin typeface="Noto Sans CJK JP Black"/>
                <a:cs typeface="Noto Sans CJK JP Black"/>
              </a:rPr>
              <a:t>的</a:t>
            </a:r>
            <a:r>
              <a:rPr sz="1800" dirty="0">
                <a:latin typeface="Noto Sans CJK JP Black"/>
                <a:cs typeface="Noto Sans CJK JP Black"/>
              </a:rPr>
              <a:t>信息</a:t>
            </a:r>
            <a:endParaRPr sz="1800">
              <a:latin typeface="Noto Sans CJK JP Black"/>
              <a:cs typeface="Noto Sans CJK JP Black"/>
            </a:endParaRPr>
          </a:p>
          <a:p>
            <a:pPr marL="241300" indent="-228600">
              <a:lnSpc>
                <a:spcPct val="100000"/>
              </a:lnSpc>
              <a:spcBef>
                <a:spcPts val="1530"/>
              </a:spcBef>
              <a:buFont typeface="Wingdings" panose="05000000000000000000"/>
              <a:buChar char=""/>
              <a:tabLst>
                <a:tab pos="241300" algn="l"/>
              </a:tabLst>
            </a:pPr>
            <a:r>
              <a:rPr sz="1800" spc="-5" dirty="0">
                <a:latin typeface="Times New Roman" panose="02020603050405020304"/>
                <a:cs typeface="Times New Roman" panose="02020603050405020304"/>
              </a:rPr>
              <a:t>Client</a:t>
            </a:r>
            <a:r>
              <a:rPr sz="1800" dirty="0">
                <a:latin typeface="Noto Sans CJK JP Black"/>
                <a:cs typeface="Noto Sans CJK JP Black"/>
              </a:rPr>
              <a:t>将文件划</a:t>
            </a:r>
            <a:r>
              <a:rPr sz="1800" spc="-15" dirty="0">
                <a:latin typeface="Noto Sans CJK JP Black"/>
                <a:cs typeface="Noto Sans CJK JP Black"/>
              </a:rPr>
              <a:t>分</a:t>
            </a:r>
            <a:r>
              <a:rPr sz="1800" dirty="0">
                <a:latin typeface="Noto Sans CJK JP Bold"/>
                <a:cs typeface="Noto Sans CJK JP Bold"/>
              </a:rPr>
              <a:t>为多</a:t>
            </a:r>
            <a:r>
              <a:rPr sz="1800" spc="-10" dirty="0">
                <a:latin typeface="Noto Sans CJK JP Black"/>
                <a:cs typeface="Noto Sans CJK JP Black"/>
              </a:rPr>
              <a:t>个</a:t>
            </a:r>
            <a:r>
              <a:rPr sz="1800" spc="-105" dirty="0">
                <a:latin typeface="Times New Roman" panose="02020603050405020304"/>
                <a:cs typeface="Times New Roman" panose="02020603050405020304"/>
              </a:rPr>
              <a:t>Block</a:t>
            </a:r>
            <a:r>
              <a:rPr sz="1800" spc="-105" dirty="0">
                <a:latin typeface="Noto Sans CJK JP Black"/>
                <a:cs typeface="Noto Sans CJK JP Black"/>
              </a:rPr>
              <a:t>，</a:t>
            </a:r>
            <a:r>
              <a:rPr sz="1800" dirty="0">
                <a:latin typeface="Noto Sans CJK JP Black"/>
                <a:cs typeface="Noto Sans CJK JP Black"/>
              </a:rPr>
              <a:t>根</a:t>
            </a:r>
            <a:r>
              <a:rPr sz="1800" spc="-5" dirty="0">
                <a:latin typeface="Noto Sans CJK JP Black"/>
                <a:cs typeface="Noto Sans CJK JP Black"/>
              </a:rPr>
              <a:t>据</a:t>
            </a:r>
            <a:r>
              <a:rPr sz="1800" spc="-10" dirty="0">
                <a:latin typeface="Times New Roman" panose="02020603050405020304"/>
                <a:cs typeface="Times New Roman" panose="02020603050405020304"/>
              </a:rPr>
              <a:t>DataNode</a:t>
            </a:r>
            <a:r>
              <a:rPr sz="1800" dirty="0">
                <a:latin typeface="Noto Sans CJK JP Black"/>
                <a:cs typeface="Noto Sans CJK JP Black"/>
              </a:rPr>
              <a:t>的地址信息</a:t>
            </a:r>
            <a:r>
              <a:rPr sz="1800" spc="-620" dirty="0">
                <a:latin typeface="Noto Sans CJK JP Black"/>
                <a:cs typeface="Noto Sans CJK JP Black"/>
              </a:rPr>
              <a:t>，</a:t>
            </a:r>
            <a:r>
              <a:rPr sz="1800" dirty="0">
                <a:latin typeface="Noto Sans CJK JP Bold"/>
                <a:cs typeface="Noto Sans CJK JP Bold"/>
              </a:rPr>
              <a:t>按顺序写入</a:t>
            </a:r>
            <a:r>
              <a:rPr sz="1800" spc="-15" dirty="0">
                <a:latin typeface="Noto Sans CJK JP Black"/>
                <a:cs typeface="Noto Sans CJK JP Black"/>
              </a:rPr>
              <a:t>到</a:t>
            </a:r>
            <a:r>
              <a:rPr sz="1800" dirty="0">
                <a:latin typeface="Noto Sans CJK JP Black"/>
                <a:cs typeface="Noto Sans CJK JP Black"/>
              </a:rPr>
              <a:t>每一</a:t>
            </a:r>
            <a:r>
              <a:rPr sz="1800" spc="-35" dirty="0">
                <a:latin typeface="Noto Sans CJK JP Black"/>
                <a:cs typeface="Noto Sans CJK JP Black"/>
              </a:rPr>
              <a:t>个</a:t>
            </a:r>
            <a:r>
              <a:rPr sz="1800" spc="-5" dirty="0">
                <a:latin typeface="Times New Roman" panose="02020603050405020304"/>
                <a:cs typeface="Times New Roman" panose="02020603050405020304"/>
              </a:rPr>
              <a:t>DataNode</a:t>
            </a:r>
            <a:endParaRPr sz="1800">
              <a:latin typeface="Times New Roman" panose="02020603050405020304"/>
              <a:cs typeface="Times New Roman" panose="02020603050405020304"/>
            </a:endParaRPr>
          </a:p>
          <a:p>
            <a:pPr marL="241300">
              <a:lnSpc>
                <a:spcPct val="100000"/>
              </a:lnSpc>
              <a:spcBef>
                <a:spcPts val="440"/>
              </a:spcBef>
            </a:pPr>
            <a:r>
              <a:rPr sz="1800" dirty="0">
                <a:latin typeface="Noto Sans CJK JP Bold"/>
                <a:cs typeface="Noto Sans CJK JP Bold"/>
              </a:rPr>
              <a:t>块中。</a:t>
            </a:r>
            <a:endParaRPr sz="1800">
              <a:latin typeface="Noto Sans CJK JP Bold"/>
              <a:cs typeface="Noto Sans CJK JP Bold"/>
            </a:endParaRPr>
          </a:p>
          <a:p>
            <a:pPr marL="241300" indent="-228600">
              <a:lnSpc>
                <a:spcPct val="100000"/>
              </a:lnSpc>
              <a:spcBef>
                <a:spcPts val="1535"/>
              </a:spcBef>
              <a:buFont typeface="Arial" panose="020B0604020202020204"/>
              <a:buChar char="•"/>
              <a:tabLst>
                <a:tab pos="240665" algn="l"/>
                <a:tab pos="241300" algn="l"/>
              </a:tabLst>
            </a:pPr>
            <a:r>
              <a:rPr sz="1800" dirty="0">
                <a:latin typeface="Noto Sans CJK JP Bold"/>
                <a:cs typeface="Noto Sans CJK JP Bold"/>
              </a:rPr>
              <a:t>读：</a:t>
            </a:r>
            <a:endParaRPr sz="1800">
              <a:latin typeface="Noto Sans CJK JP Bold"/>
              <a:cs typeface="Noto Sans CJK JP Bold"/>
            </a:endParaRPr>
          </a:p>
          <a:p>
            <a:pPr marL="241300" indent="-228600">
              <a:lnSpc>
                <a:spcPct val="100000"/>
              </a:lnSpc>
              <a:spcBef>
                <a:spcPts val="1455"/>
              </a:spcBef>
              <a:buFont typeface="Arial" panose="020B0604020202020204"/>
              <a:buChar char="•"/>
              <a:tabLst>
                <a:tab pos="240665" algn="l"/>
                <a:tab pos="241300" algn="l"/>
              </a:tabLst>
            </a:pPr>
            <a:r>
              <a:rPr sz="1800" spc="-5" dirty="0">
                <a:latin typeface="Times New Roman" panose="02020603050405020304"/>
                <a:cs typeface="Times New Roman" panose="02020603050405020304"/>
              </a:rPr>
              <a:t>Client</a:t>
            </a:r>
            <a:r>
              <a:rPr sz="1800" dirty="0">
                <a:latin typeface="Noto Sans CJK JP Black"/>
                <a:cs typeface="Noto Sans CJK JP Black"/>
              </a:rPr>
              <a:t>向</a:t>
            </a:r>
            <a:r>
              <a:rPr sz="1800" spc="-5" dirty="0">
                <a:latin typeface="Times New Roman" panose="02020603050405020304"/>
                <a:cs typeface="Times New Roman" panose="02020603050405020304"/>
              </a:rPr>
              <a:t>NameNode</a:t>
            </a:r>
            <a:r>
              <a:rPr sz="1800" dirty="0">
                <a:latin typeface="Noto Sans CJK JP Bold"/>
                <a:cs typeface="Noto Sans CJK JP Bold"/>
              </a:rPr>
              <a:t>发起</a:t>
            </a:r>
            <a:r>
              <a:rPr sz="1800" spc="-15" dirty="0">
                <a:latin typeface="Noto Sans CJK JP Black"/>
                <a:cs typeface="Noto Sans CJK JP Black"/>
              </a:rPr>
              <a:t>文</a:t>
            </a:r>
            <a:r>
              <a:rPr sz="1800" dirty="0">
                <a:latin typeface="Noto Sans CJK JP Bold"/>
                <a:cs typeface="Noto Sans CJK JP Bold"/>
              </a:rPr>
              <a:t>件读</a:t>
            </a:r>
            <a:r>
              <a:rPr sz="1800" spc="-15" dirty="0">
                <a:latin typeface="Noto Sans CJK JP Black"/>
                <a:cs typeface="Noto Sans CJK JP Black"/>
              </a:rPr>
              <a:t>取</a:t>
            </a:r>
            <a:r>
              <a:rPr sz="1800" dirty="0">
                <a:latin typeface="Noto Sans CJK JP Bold"/>
                <a:cs typeface="Noto Sans CJK JP Bold"/>
              </a:rPr>
              <a:t>的请求</a:t>
            </a:r>
            <a:endParaRPr sz="1800">
              <a:latin typeface="Noto Sans CJK JP Bold"/>
              <a:cs typeface="Noto Sans CJK JP Bold"/>
            </a:endParaRPr>
          </a:p>
          <a:p>
            <a:pPr marL="241300" indent="-228600">
              <a:lnSpc>
                <a:spcPct val="100000"/>
              </a:lnSpc>
              <a:spcBef>
                <a:spcPts val="1430"/>
              </a:spcBef>
              <a:buFont typeface="Arial" panose="020B0604020202020204"/>
              <a:buChar char="•"/>
              <a:tabLst>
                <a:tab pos="240665" algn="l"/>
                <a:tab pos="241300" algn="l"/>
              </a:tabLst>
            </a:pPr>
            <a:r>
              <a:rPr sz="1800" spc="-5" dirty="0">
                <a:latin typeface="Times New Roman" panose="02020603050405020304"/>
                <a:cs typeface="Times New Roman" panose="02020603050405020304"/>
              </a:rPr>
              <a:t>NameNode</a:t>
            </a:r>
            <a:r>
              <a:rPr sz="1800" dirty="0">
                <a:latin typeface="Noto Sans CJK JP Bold"/>
                <a:cs typeface="Noto Sans CJK JP Bold"/>
              </a:rPr>
              <a:t>返回文件存储</a:t>
            </a:r>
            <a:r>
              <a:rPr sz="1800" spc="-10" dirty="0">
                <a:latin typeface="Noto Sans CJK JP Black"/>
                <a:cs typeface="Noto Sans CJK JP Black"/>
              </a:rPr>
              <a:t>的</a:t>
            </a:r>
            <a:r>
              <a:rPr sz="1800" spc="-10" dirty="0">
                <a:latin typeface="Times New Roman" panose="02020603050405020304"/>
                <a:cs typeface="Times New Roman" panose="02020603050405020304"/>
              </a:rPr>
              <a:t>DataNode</a:t>
            </a:r>
            <a:r>
              <a:rPr sz="1800" dirty="0">
                <a:latin typeface="Noto Sans CJK JP Black"/>
                <a:cs typeface="Noto Sans CJK JP Black"/>
              </a:rPr>
              <a:t>信息</a:t>
            </a:r>
            <a:endParaRPr sz="1800">
              <a:latin typeface="Noto Sans CJK JP Black"/>
              <a:cs typeface="Noto Sans CJK JP Black"/>
            </a:endParaRPr>
          </a:p>
          <a:p>
            <a:pPr marL="241300" indent="-228600">
              <a:lnSpc>
                <a:spcPct val="100000"/>
              </a:lnSpc>
              <a:spcBef>
                <a:spcPts val="1545"/>
              </a:spcBef>
              <a:buFont typeface="Arial" panose="020B0604020202020204"/>
              <a:buChar char="•"/>
              <a:tabLst>
                <a:tab pos="240665" algn="l"/>
                <a:tab pos="241300" algn="l"/>
              </a:tabLst>
            </a:pPr>
            <a:r>
              <a:rPr sz="1800" spc="-5" dirty="0">
                <a:latin typeface="Times New Roman" panose="02020603050405020304"/>
                <a:cs typeface="Times New Roman" panose="02020603050405020304"/>
              </a:rPr>
              <a:t>Client</a:t>
            </a:r>
            <a:r>
              <a:rPr sz="1800" dirty="0">
                <a:latin typeface="Noto Sans CJK JP Bold"/>
                <a:cs typeface="Noto Sans CJK JP Bold"/>
              </a:rPr>
              <a:t>读取文件</a:t>
            </a:r>
            <a:r>
              <a:rPr sz="1800" spc="-15" dirty="0">
                <a:latin typeface="Noto Sans CJK JP Black"/>
                <a:cs typeface="Noto Sans CJK JP Black"/>
              </a:rPr>
              <a:t>信</a:t>
            </a:r>
            <a:r>
              <a:rPr sz="1800" dirty="0">
                <a:latin typeface="Noto Sans CJK JP Black"/>
                <a:cs typeface="Noto Sans CJK JP Black"/>
              </a:rPr>
              <a:t>息</a:t>
            </a:r>
            <a:endParaRPr sz="1800">
              <a:latin typeface="Noto Sans CJK JP Black"/>
              <a:cs typeface="Noto Sans CJK JP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152400"/>
            <a:ext cx="3581400" cy="635000"/>
          </a:xfrm>
          <a:prstGeom prst="rect">
            <a:avLst/>
          </a:prstGeom>
        </p:spPr>
        <p:txBody>
          <a:bodyPr vert="horz" wrap="square" lIns="0" tIns="12700" rIns="0" bIns="0" rtlCol="0">
            <a:spAutoFit/>
          </a:bodyPr>
          <a:lstStyle/>
          <a:p>
            <a:pPr marL="12700">
              <a:lnSpc>
                <a:spcPct val="100000"/>
              </a:lnSpc>
              <a:spcBef>
                <a:spcPts val="100"/>
              </a:spcBef>
            </a:pPr>
            <a:r>
              <a:rPr sz="4000" dirty="0">
                <a:latin typeface="Noto Sans CJK JP Bold"/>
                <a:cs typeface="Noto Sans CJK JP Bold"/>
              </a:rPr>
              <a:t>文件读取数据流</a:t>
            </a:r>
            <a:endParaRPr sz="4000">
              <a:latin typeface="Noto Sans CJK JP Bold"/>
              <a:cs typeface="Noto Sans CJK JP Bold"/>
            </a:endParaRPr>
          </a:p>
        </p:txBody>
      </p:sp>
      <p:sp>
        <p:nvSpPr>
          <p:cNvPr id="3" name="object 3"/>
          <p:cNvSpPr/>
          <p:nvPr/>
        </p:nvSpPr>
        <p:spPr>
          <a:xfrm>
            <a:off x="1153666" y="1336546"/>
            <a:ext cx="9884664" cy="5274563"/>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2530" y="968121"/>
            <a:ext cx="5937250" cy="299720"/>
          </a:xfrm>
          <a:prstGeom prst="rect">
            <a:avLst/>
          </a:prstGeom>
        </p:spPr>
        <p:txBody>
          <a:bodyPr vert="horz" wrap="square" lIns="0" tIns="12700" rIns="0" bIns="0" rtlCol="0">
            <a:spAutoFit/>
          </a:bodyPr>
          <a:lstStyle/>
          <a:p>
            <a:pPr marL="12700">
              <a:lnSpc>
                <a:spcPct val="100000"/>
              </a:lnSpc>
              <a:spcBef>
                <a:spcPts val="100"/>
              </a:spcBef>
            </a:pPr>
            <a:r>
              <a:rPr spc="-10" dirty="0">
                <a:latin typeface="Times New Roman" panose="02020603050405020304"/>
                <a:cs typeface="Times New Roman" panose="02020603050405020304"/>
              </a:rPr>
              <a:t>client</a:t>
            </a:r>
            <a:r>
              <a:rPr dirty="0"/>
              <a:t>要从</a:t>
            </a:r>
            <a:r>
              <a:rPr spc="-10" dirty="0">
                <a:latin typeface="Times New Roman" panose="02020603050405020304"/>
                <a:cs typeface="Times New Roman" panose="02020603050405020304"/>
              </a:rPr>
              <a:t>DataNode</a:t>
            </a:r>
            <a:r>
              <a:rPr dirty="0"/>
              <a:t>上</a:t>
            </a:r>
            <a:r>
              <a:rPr spc="-15" dirty="0">
                <a:latin typeface="Noto Sans CJK JP Bold"/>
                <a:cs typeface="Noto Sans CJK JP Bold"/>
              </a:rPr>
              <a:t>读</a:t>
            </a:r>
            <a:r>
              <a:rPr dirty="0"/>
              <a:t>取</a:t>
            </a:r>
            <a:r>
              <a:rPr spc="-65" dirty="0">
                <a:latin typeface="Times New Roman" panose="02020603050405020304"/>
                <a:cs typeface="Times New Roman" panose="02020603050405020304"/>
              </a:rPr>
              <a:t>FileA</a:t>
            </a:r>
            <a:r>
              <a:rPr spc="-65" dirty="0"/>
              <a:t>，</a:t>
            </a:r>
            <a:r>
              <a:rPr spc="-65" dirty="0">
                <a:latin typeface="Times New Roman" panose="02020603050405020304"/>
                <a:cs typeface="Times New Roman" panose="02020603050405020304"/>
              </a:rPr>
              <a:t>FileA</a:t>
            </a:r>
            <a:r>
              <a:rPr dirty="0"/>
              <a:t>由</a:t>
            </a:r>
            <a:r>
              <a:rPr spc="-5" dirty="0">
                <a:latin typeface="Times New Roman" panose="02020603050405020304"/>
                <a:cs typeface="Times New Roman" panose="02020603050405020304"/>
              </a:rPr>
              <a:t>block1</a:t>
            </a:r>
            <a:r>
              <a:rPr dirty="0"/>
              <a:t>和</a:t>
            </a:r>
            <a:r>
              <a:rPr spc="-5" dirty="0">
                <a:latin typeface="Times New Roman" panose="02020603050405020304"/>
                <a:cs typeface="Times New Roman" panose="02020603050405020304"/>
              </a:rPr>
              <a:t>block2</a:t>
            </a:r>
            <a:r>
              <a:rPr dirty="0">
                <a:latin typeface="Noto Sans CJK JP Bold"/>
                <a:cs typeface="Noto Sans CJK JP Bold"/>
              </a:rPr>
              <a:t>组成</a:t>
            </a:r>
            <a:endParaRPr dirty="0">
              <a:latin typeface="Noto Sans CJK JP Bold"/>
              <a:cs typeface="Noto Sans CJK JP Bold"/>
            </a:endParaRPr>
          </a:p>
        </p:txBody>
      </p:sp>
      <p:sp>
        <p:nvSpPr>
          <p:cNvPr id="3" name="object 3"/>
          <p:cNvSpPr txBox="1"/>
          <p:nvPr/>
        </p:nvSpPr>
        <p:spPr>
          <a:xfrm>
            <a:off x="992530" y="1714246"/>
            <a:ext cx="16256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Noto Sans CJK JP Bold"/>
                <a:cs typeface="Noto Sans CJK JP Bold"/>
              </a:rPr>
              <a:t>读操作流程为：</a:t>
            </a:r>
            <a:endParaRPr sz="1800">
              <a:latin typeface="Noto Sans CJK JP Bold"/>
              <a:cs typeface="Noto Sans CJK JP Bold"/>
            </a:endParaRPr>
          </a:p>
        </p:txBody>
      </p:sp>
      <p:sp>
        <p:nvSpPr>
          <p:cNvPr id="4" name="object 4"/>
          <p:cNvSpPr txBox="1"/>
          <p:nvPr/>
        </p:nvSpPr>
        <p:spPr>
          <a:xfrm>
            <a:off x="992530" y="2172715"/>
            <a:ext cx="10604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panose="020B0604020202020204"/>
                <a:cs typeface="Arial" panose="020B0604020202020204"/>
              </a:rPr>
              <a:t>•</a:t>
            </a:r>
            <a:endParaRPr sz="1800">
              <a:latin typeface="Arial" panose="020B0604020202020204"/>
              <a:cs typeface="Arial" panose="020B0604020202020204"/>
            </a:endParaRPr>
          </a:p>
        </p:txBody>
      </p:sp>
      <p:sp>
        <p:nvSpPr>
          <p:cNvPr id="5" name="object 5"/>
          <p:cNvSpPr txBox="1"/>
          <p:nvPr/>
        </p:nvSpPr>
        <p:spPr>
          <a:xfrm>
            <a:off x="992530" y="2682303"/>
            <a:ext cx="10604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panose="020B0604020202020204"/>
                <a:cs typeface="Arial" panose="020B0604020202020204"/>
              </a:rPr>
              <a:t>•</a:t>
            </a:r>
            <a:endParaRPr sz="1800">
              <a:latin typeface="Arial" panose="020B0604020202020204"/>
              <a:cs typeface="Arial" panose="020B0604020202020204"/>
            </a:endParaRPr>
          </a:p>
        </p:txBody>
      </p:sp>
      <p:sp>
        <p:nvSpPr>
          <p:cNvPr id="6" name="object 6"/>
          <p:cNvSpPr txBox="1"/>
          <p:nvPr/>
        </p:nvSpPr>
        <p:spPr>
          <a:xfrm>
            <a:off x="992530" y="4076445"/>
            <a:ext cx="10604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panose="020B0604020202020204"/>
                <a:cs typeface="Arial" panose="020B0604020202020204"/>
              </a:rPr>
              <a:t>•</a:t>
            </a:r>
            <a:endParaRPr sz="1800">
              <a:latin typeface="Arial" panose="020B0604020202020204"/>
              <a:cs typeface="Arial" panose="020B0604020202020204"/>
            </a:endParaRPr>
          </a:p>
        </p:txBody>
      </p:sp>
      <p:sp>
        <p:nvSpPr>
          <p:cNvPr id="7" name="object 7"/>
          <p:cNvSpPr txBox="1"/>
          <p:nvPr/>
        </p:nvSpPr>
        <p:spPr>
          <a:xfrm>
            <a:off x="992530" y="4813045"/>
            <a:ext cx="10604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panose="020B0604020202020204"/>
                <a:cs typeface="Arial" panose="020B0604020202020204"/>
              </a:rPr>
              <a:t>•</a:t>
            </a:r>
            <a:endParaRPr sz="1800">
              <a:latin typeface="Arial" panose="020B0604020202020204"/>
              <a:cs typeface="Arial" panose="020B0604020202020204"/>
            </a:endParaRPr>
          </a:p>
        </p:txBody>
      </p:sp>
      <p:sp>
        <p:nvSpPr>
          <p:cNvPr id="8" name="object 8"/>
          <p:cNvSpPr txBox="1"/>
          <p:nvPr/>
        </p:nvSpPr>
        <p:spPr>
          <a:xfrm>
            <a:off x="1906930" y="2172715"/>
            <a:ext cx="8858250" cy="2923540"/>
          </a:xfrm>
          <a:prstGeom prst="rect">
            <a:avLst/>
          </a:prstGeom>
        </p:spPr>
        <p:txBody>
          <a:bodyPr vert="horz" wrap="square" lIns="0" tIns="12700" rIns="0" bIns="0" rtlCol="0">
            <a:spAutoFit/>
          </a:bodyPr>
          <a:lstStyle/>
          <a:p>
            <a:pPr marL="235585" indent="-222885">
              <a:lnSpc>
                <a:spcPct val="100000"/>
              </a:lnSpc>
              <a:spcBef>
                <a:spcPts val="100"/>
              </a:spcBef>
              <a:buSzPct val="94000"/>
              <a:buAutoNum type="alphaUcPeriod"/>
              <a:tabLst>
                <a:tab pos="235585" algn="l"/>
              </a:tabLst>
            </a:pPr>
            <a:r>
              <a:rPr sz="1800" spc="-5" dirty="0">
                <a:latin typeface="Times New Roman" panose="02020603050405020304"/>
                <a:cs typeface="Times New Roman" panose="02020603050405020304"/>
              </a:rPr>
              <a:t>client</a:t>
            </a:r>
            <a:r>
              <a:rPr sz="1800" dirty="0">
                <a:latin typeface="Noto Sans CJK JP Black"/>
                <a:cs typeface="Noto Sans CJK JP Black"/>
              </a:rPr>
              <a:t>向</a:t>
            </a:r>
            <a:r>
              <a:rPr sz="1800" spc="-5" dirty="0">
                <a:latin typeface="Times New Roman" panose="02020603050405020304"/>
                <a:cs typeface="Times New Roman" panose="02020603050405020304"/>
              </a:rPr>
              <a:t>NameNode</a:t>
            </a:r>
            <a:r>
              <a:rPr sz="1800" dirty="0">
                <a:latin typeface="Noto Sans CJK JP Bold"/>
                <a:cs typeface="Noto Sans CJK JP Bold"/>
              </a:rPr>
              <a:t>发送</a:t>
            </a:r>
            <a:r>
              <a:rPr sz="1800" spc="-15" dirty="0">
                <a:latin typeface="Noto Sans CJK JP Bold"/>
                <a:cs typeface="Noto Sans CJK JP Bold"/>
              </a:rPr>
              <a:t>读</a:t>
            </a:r>
            <a:r>
              <a:rPr sz="1800" dirty="0">
                <a:latin typeface="Noto Sans CJK JP Bold"/>
                <a:cs typeface="Noto Sans CJK JP Bold"/>
              </a:rPr>
              <a:t>请求</a:t>
            </a:r>
            <a:endParaRPr sz="1800">
              <a:latin typeface="Noto Sans CJK JP Bold"/>
              <a:cs typeface="Noto Sans CJK JP Bold"/>
            </a:endParaRPr>
          </a:p>
          <a:p>
            <a:pPr marL="12700" marR="3754120">
              <a:lnSpc>
                <a:spcPct val="178000"/>
              </a:lnSpc>
              <a:spcBef>
                <a:spcPts val="175"/>
              </a:spcBef>
              <a:buSzPct val="94000"/>
              <a:buAutoNum type="alphaUcPeriod"/>
              <a:tabLst>
                <a:tab pos="222250" algn="l"/>
              </a:tabLst>
            </a:pPr>
            <a:r>
              <a:rPr sz="1800" spc="-15" dirty="0">
                <a:latin typeface="Times New Roman" panose="02020603050405020304"/>
                <a:cs typeface="Times New Roman" panose="02020603050405020304"/>
              </a:rPr>
              <a:t>NameNode</a:t>
            </a:r>
            <a:r>
              <a:rPr sz="1800" dirty="0">
                <a:latin typeface="Noto Sans CJK JP Bold"/>
                <a:cs typeface="Noto Sans CJK JP Bold"/>
              </a:rPr>
              <a:t>查看</a:t>
            </a:r>
            <a:r>
              <a:rPr sz="1800" spc="-10" dirty="0">
                <a:latin typeface="Times New Roman" panose="02020603050405020304"/>
                <a:cs typeface="Times New Roman" panose="02020603050405020304"/>
              </a:rPr>
              <a:t>MetaData</a:t>
            </a:r>
            <a:r>
              <a:rPr sz="1800" dirty="0">
                <a:latin typeface="Noto Sans CJK JP Black"/>
                <a:cs typeface="Noto Sans CJK JP Black"/>
              </a:rPr>
              <a:t>信</a:t>
            </a:r>
            <a:r>
              <a:rPr sz="1800" spc="-15" dirty="0">
                <a:latin typeface="Noto Sans CJK JP Black"/>
                <a:cs typeface="Noto Sans CJK JP Black"/>
              </a:rPr>
              <a:t>息</a:t>
            </a:r>
            <a:r>
              <a:rPr sz="1800" spc="-305" dirty="0">
                <a:latin typeface="Noto Sans CJK JP Black"/>
                <a:cs typeface="Noto Sans CJK JP Black"/>
              </a:rPr>
              <a:t>，</a:t>
            </a:r>
            <a:r>
              <a:rPr sz="1800" spc="-310" dirty="0">
                <a:latin typeface="Noto Sans CJK JP Black"/>
                <a:cs typeface="Noto Sans CJK JP Black"/>
              </a:rPr>
              <a:t>返</a:t>
            </a:r>
            <a:r>
              <a:rPr sz="1800" spc="-15" dirty="0">
                <a:latin typeface="Noto Sans CJK JP Black"/>
                <a:cs typeface="Noto Sans CJK JP Black"/>
              </a:rPr>
              <a:t>回</a:t>
            </a:r>
            <a:r>
              <a:rPr sz="1800" spc="-10" dirty="0">
                <a:latin typeface="Times New Roman" panose="02020603050405020304"/>
                <a:cs typeface="Times New Roman" panose="02020603050405020304"/>
              </a:rPr>
              <a:t>fileA</a:t>
            </a:r>
            <a:r>
              <a:rPr sz="1800" spc="-15" dirty="0">
                <a:latin typeface="Noto Sans CJK JP Black"/>
                <a:cs typeface="Noto Sans CJK JP Black"/>
              </a:rPr>
              <a:t>的</a:t>
            </a:r>
            <a:r>
              <a:rPr sz="1800" spc="-5" dirty="0">
                <a:latin typeface="Times New Roman" panose="02020603050405020304"/>
                <a:cs typeface="Times New Roman" panose="02020603050405020304"/>
              </a:rPr>
              <a:t>block</a:t>
            </a:r>
            <a:r>
              <a:rPr sz="1800" dirty="0">
                <a:latin typeface="Noto Sans CJK JP Black"/>
                <a:cs typeface="Noto Sans CJK JP Black"/>
              </a:rPr>
              <a:t>位 置</a:t>
            </a:r>
            <a:r>
              <a:rPr sz="1800" spc="30" dirty="0">
                <a:latin typeface="Noto Sans CJK JP Black"/>
                <a:cs typeface="Noto Sans CJK JP Black"/>
              </a:rPr>
              <a:t> </a:t>
            </a:r>
            <a:r>
              <a:rPr sz="1800" spc="-40" dirty="0">
                <a:latin typeface="Times New Roman" panose="02020603050405020304"/>
                <a:cs typeface="Times New Roman" panose="02020603050405020304"/>
              </a:rPr>
              <a:t>block1</a:t>
            </a:r>
            <a:r>
              <a:rPr sz="1800" spc="-40" dirty="0">
                <a:latin typeface="Noto Sans CJK JP Black"/>
                <a:cs typeface="Noto Sans CJK JP Black"/>
              </a:rPr>
              <a:t>：</a:t>
            </a:r>
            <a:r>
              <a:rPr sz="1800" spc="-40" dirty="0">
                <a:latin typeface="Times New Roman" panose="02020603050405020304"/>
                <a:cs typeface="Times New Roman" panose="02020603050405020304"/>
              </a:rPr>
              <a:t>host2,host1,host3</a:t>
            </a:r>
            <a:endParaRPr sz="1800">
              <a:latin typeface="Times New Roman" panose="02020603050405020304"/>
              <a:cs typeface="Times New Roman" panose="02020603050405020304"/>
            </a:endParaRPr>
          </a:p>
          <a:p>
            <a:pPr marL="12700">
              <a:lnSpc>
                <a:spcPct val="100000"/>
              </a:lnSpc>
              <a:spcBef>
                <a:spcPts val="1420"/>
              </a:spcBef>
            </a:pPr>
            <a:r>
              <a:rPr sz="1800" spc="-40" dirty="0">
                <a:latin typeface="Times New Roman" panose="02020603050405020304"/>
                <a:cs typeface="Times New Roman" panose="02020603050405020304"/>
              </a:rPr>
              <a:t>block2</a:t>
            </a:r>
            <a:r>
              <a:rPr sz="1800" spc="-40" dirty="0">
                <a:latin typeface="Noto Sans CJK JP Black"/>
                <a:cs typeface="Noto Sans CJK JP Black"/>
              </a:rPr>
              <a:t>：</a:t>
            </a:r>
            <a:r>
              <a:rPr sz="1800" spc="-40" dirty="0">
                <a:latin typeface="Times New Roman" panose="02020603050405020304"/>
                <a:cs typeface="Times New Roman" panose="02020603050405020304"/>
              </a:rPr>
              <a:t>host7,host8,host4</a:t>
            </a:r>
            <a:endParaRPr sz="1800" spc="-40" dirty="0">
              <a:latin typeface="Times New Roman" panose="02020603050405020304"/>
              <a:cs typeface="Times New Roman" panose="02020603050405020304"/>
            </a:endParaRPr>
          </a:p>
          <a:p>
            <a:pPr marL="12700">
              <a:lnSpc>
                <a:spcPct val="100000"/>
              </a:lnSpc>
              <a:spcBef>
                <a:spcPts val="1420"/>
              </a:spcBef>
            </a:pPr>
            <a:endParaRPr sz="1800">
              <a:latin typeface="Times New Roman" panose="02020603050405020304"/>
              <a:cs typeface="Times New Roman" panose="02020603050405020304"/>
            </a:endParaRPr>
          </a:p>
          <a:p>
            <a:pPr marL="222885" indent="-210820">
              <a:lnSpc>
                <a:spcPct val="100000"/>
              </a:lnSpc>
              <a:spcBef>
                <a:spcPts val="1405"/>
              </a:spcBef>
              <a:buSzPct val="94000"/>
              <a:buAutoNum type="alphaUcPeriod" startAt="3"/>
              <a:tabLst>
                <a:tab pos="223520" algn="l"/>
              </a:tabLst>
            </a:pPr>
            <a:r>
              <a:rPr sz="1800" spc="-5" dirty="0">
                <a:latin typeface="Times New Roman" panose="02020603050405020304"/>
                <a:cs typeface="Times New Roman" panose="02020603050405020304"/>
              </a:rPr>
              <a:t>block</a:t>
            </a:r>
            <a:r>
              <a:rPr sz="1800" dirty="0">
                <a:latin typeface="Noto Sans CJK JP Black"/>
                <a:cs typeface="Noto Sans CJK JP Black"/>
              </a:rPr>
              <a:t>的位</a:t>
            </a:r>
            <a:r>
              <a:rPr sz="1800" spc="-5" dirty="0">
                <a:latin typeface="Noto Sans CJK JP Black"/>
                <a:cs typeface="Noto Sans CJK JP Black"/>
              </a:rPr>
              <a:t>置</a:t>
            </a:r>
            <a:r>
              <a:rPr sz="1800" dirty="0">
                <a:latin typeface="Noto Sans CJK JP Black"/>
                <a:cs typeface="Noto Sans CJK JP Black"/>
              </a:rPr>
              <a:t>是有</a:t>
            </a:r>
            <a:r>
              <a:rPr sz="1800" spc="-5" dirty="0">
                <a:latin typeface="Noto Sans CJK JP Black"/>
                <a:cs typeface="Noto Sans CJK JP Black"/>
              </a:rPr>
              <a:t>先</a:t>
            </a:r>
            <a:r>
              <a:rPr sz="1800" spc="-10" dirty="0">
                <a:latin typeface="Noto Sans CJK JP Black"/>
                <a:cs typeface="Noto Sans CJK JP Black"/>
              </a:rPr>
              <a:t>后</a:t>
            </a:r>
            <a:r>
              <a:rPr sz="1800" dirty="0">
                <a:latin typeface="Noto Sans CJK JP Bold"/>
                <a:cs typeface="Noto Sans CJK JP Bold"/>
              </a:rPr>
              <a:t>顺序</a:t>
            </a:r>
            <a:r>
              <a:rPr sz="1800" spc="-20" dirty="0">
                <a:latin typeface="Noto Sans CJK JP Black"/>
                <a:cs typeface="Noto Sans CJK JP Black"/>
              </a:rPr>
              <a:t>的</a:t>
            </a:r>
            <a:r>
              <a:rPr sz="1800" spc="-305" dirty="0">
                <a:latin typeface="Noto Sans CJK JP Black"/>
                <a:cs typeface="Noto Sans CJK JP Black"/>
              </a:rPr>
              <a:t>，</a:t>
            </a:r>
            <a:r>
              <a:rPr sz="1800" spc="-310" dirty="0">
                <a:latin typeface="Noto Sans CJK JP Black"/>
                <a:cs typeface="Noto Sans CJK JP Black"/>
              </a:rPr>
              <a:t>先</a:t>
            </a:r>
            <a:r>
              <a:rPr sz="1800" spc="-15" dirty="0">
                <a:latin typeface="Noto Sans CJK JP Bold"/>
                <a:cs typeface="Noto Sans CJK JP Bold"/>
              </a:rPr>
              <a:t>读</a:t>
            </a:r>
            <a:r>
              <a:rPr sz="1800" spc="-45" dirty="0">
                <a:latin typeface="Times New Roman" panose="02020603050405020304"/>
                <a:cs typeface="Times New Roman" panose="02020603050405020304"/>
              </a:rPr>
              <a:t>block1</a:t>
            </a:r>
            <a:r>
              <a:rPr sz="1800" spc="-45" dirty="0">
                <a:latin typeface="Noto Sans CJK JP Black"/>
                <a:cs typeface="Noto Sans CJK JP Black"/>
              </a:rPr>
              <a:t>，</a:t>
            </a:r>
            <a:r>
              <a:rPr sz="1800" spc="-305" dirty="0">
                <a:latin typeface="Noto Sans CJK JP Black"/>
                <a:cs typeface="Noto Sans CJK JP Black"/>
              </a:rPr>
              <a:t>再</a:t>
            </a:r>
            <a:r>
              <a:rPr sz="1800" spc="-10" dirty="0">
                <a:latin typeface="Noto Sans CJK JP Bold"/>
                <a:cs typeface="Noto Sans CJK JP Bold"/>
              </a:rPr>
              <a:t>读</a:t>
            </a:r>
            <a:r>
              <a:rPr sz="1800" spc="-5" dirty="0">
                <a:latin typeface="Times New Roman" panose="02020603050405020304"/>
                <a:cs typeface="Times New Roman" panose="02020603050405020304"/>
              </a:rPr>
              <a:t>block2</a:t>
            </a:r>
            <a:r>
              <a:rPr sz="1800" spc="-305" dirty="0">
                <a:latin typeface="Noto Sans CJK JP Black"/>
                <a:cs typeface="Noto Sans CJK JP Black"/>
              </a:rPr>
              <a:t>。</a:t>
            </a:r>
            <a:r>
              <a:rPr sz="1800" spc="-310" dirty="0">
                <a:latin typeface="Noto Sans CJK JP Black"/>
                <a:cs typeface="Noto Sans CJK JP Black"/>
              </a:rPr>
              <a:t>而</a:t>
            </a:r>
            <a:r>
              <a:rPr sz="1800" spc="-10" dirty="0">
                <a:latin typeface="Noto Sans CJK JP Black"/>
                <a:cs typeface="Noto Sans CJK JP Black"/>
              </a:rPr>
              <a:t>且</a:t>
            </a:r>
            <a:r>
              <a:rPr sz="1800" spc="-5" dirty="0">
                <a:latin typeface="Times New Roman" panose="02020603050405020304"/>
                <a:cs typeface="Times New Roman" panose="02020603050405020304"/>
              </a:rPr>
              <a:t>block1</a:t>
            </a:r>
            <a:r>
              <a:rPr sz="1800" dirty="0">
                <a:latin typeface="Noto Sans CJK JP Black"/>
                <a:cs typeface="Noto Sans CJK JP Black"/>
              </a:rPr>
              <a:t>去</a:t>
            </a:r>
            <a:r>
              <a:rPr sz="1800" spc="-5" dirty="0">
                <a:latin typeface="Times New Roman" panose="02020603050405020304"/>
                <a:cs typeface="Times New Roman" panose="02020603050405020304"/>
              </a:rPr>
              <a:t>host2</a:t>
            </a:r>
            <a:r>
              <a:rPr sz="1800" dirty="0">
                <a:latin typeface="Noto Sans CJK JP Black"/>
                <a:cs typeface="Noto Sans CJK JP Black"/>
              </a:rPr>
              <a:t>上</a:t>
            </a:r>
            <a:r>
              <a:rPr sz="1800" spc="-15" dirty="0">
                <a:latin typeface="Noto Sans CJK JP Bold"/>
                <a:cs typeface="Noto Sans CJK JP Bold"/>
              </a:rPr>
              <a:t>读</a:t>
            </a:r>
            <a:r>
              <a:rPr sz="1800" spc="-450" dirty="0">
                <a:latin typeface="Noto Sans CJK JP Black"/>
                <a:cs typeface="Noto Sans CJK JP Black"/>
              </a:rPr>
              <a:t>取</a:t>
            </a:r>
            <a:r>
              <a:rPr sz="1800" spc="-60" dirty="0">
                <a:latin typeface="Noto Sans CJK JP Black"/>
                <a:cs typeface="Noto Sans CJK JP Black"/>
              </a:rPr>
              <a:t>；</a:t>
            </a:r>
            <a:r>
              <a:rPr sz="1800" spc="-60" dirty="0">
                <a:latin typeface="Times New Roman" panose="02020603050405020304"/>
                <a:cs typeface="Times New Roman" panose="02020603050405020304"/>
              </a:rPr>
              <a:t>block2</a:t>
            </a:r>
            <a:endParaRPr sz="1800">
              <a:latin typeface="Times New Roman" panose="02020603050405020304"/>
              <a:cs typeface="Times New Roman" panose="02020603050405020304"/>
            </a:endParaRPr>
          </a:p>
          <a:p>
            <a:pPr marL="12700">
              <a:lnSpc>
                <a:spcPct val="100000"/>
              </a:lnSpc>
              <a:spcBef>
                <a:spcPts val="65"/>
              </a:spcBef>
            </a:pPr>
            <a:r>
              <a:rPr sz="1800" dirty="0">
                <a:latin typeface="Noto Sans CJK JP Black"/>
                <a:cs typeface="Noto Sans CJK JP Black"/>
              </a:rPr>
              <a:t>去</a:t>
            </a:r>
            <a:r>
              <a:rPr sz="1800" spc="-5" dirty="0">
                <a:latin typeface="Times New Roman" panose="02020603050405020304"/>
                <a:cs typeface="Times New Roman" panose="02020603050405020304"/>
              </a:rPr>
              <a:t>host7</a:t>
            </a:r>
            <a:r>
              <a:rPr sz="1800" spc="-15" dirty="0">
                <a:latin typeface="Noto Sans CJK JP Bold"/>
                <a:cs typeface="Noto Sans CJK JP Bold"/>
              </a:rPr>
              <a:t>读</a:t>
            </a:r>
            <a:r>
              <a:rPr sz="1800" spc="-450" dirty="0">
                <a:latin typeface="Noto Sans CJK JP Black"/>
                <a:cs typeface="Noto Sans CJK JP Black"/>
              </a:rPr>
              <a:t>取；</a:t>
            </a:r>
            <a:endParaRPr sz="1800">
              <a:latin typeface="Noto Sans CJK JP Black"/>
              <a:cs typeface="Noto Sans CJK JP Black"/>
            </a:endParaRPr>
          </a:p>
          <a:p>
            <a:pPr marL="12700">
              <a:lnSpc>
                <a:spcPct val="100000"/>
              </a:lnSpc>
              <a:spcBef>
                <a:spcPts val="1415"/>
              </a:spcBef>
            </a:pPr>
            <a:r>
              <a:rPr sz="1800" dirty="0">
                <a:latin typeface="Noto Sans CJK JP Black"/>
                <a:cs typeface="Noto Sans CJK JP Black"/>
              </a:rPr>
              <a:t>当</a:t>
            </a:r>
            <a:r>
              <a:rPr sz="1800" spc="-5" dirty="0">
                <a:latin typeface="Times New Roman" panose="02020603050405020304"/>
                <a:cs typeface="Times New Roman" panose="02020603050405020304"/>
              </a:rPr>
              <a:t>client</a:t>
            </a:r>
            <a:r>
              <a:rPr sz="1800" dirty="0">
                <a:latin typeface="Noto Sans CJK JP Black"/>
                <a:cs typeface="Noto Sans CJK JP Black"/>
              </a:rPr>
              <a:t>位于机架</a:t>
            </a:r>
            <a:r>
              <a:rPr sz="1800" spc="-5" dirty="0">
                <a:latin typeface="Noto Sans CJK JP Black"/>
                <a:cs typeface="Noto Sans CJK JP Black"/>
              </a:rPr>
              <a:t>内</a:t>
            </a:r>
            <a:r>
              <a:rPr sz="1800" spc="-15" dirty="0">
                <a:latin typeface="Noto Sans CJK JP Black"/>
                <a:cs typeface="Noto Sans CJK JP Black"/>
              </a:rPr>
              <a:t>的</a:t>
            </a:r>
            <a:r>
              <a:rPr sz="1800" dirty="0">
                <a:latin typeface="Noto Sans CJK JP Black"/>
                <a:cs typeface="Noto Sans CJK JP Black"/>
              </a:rPr>
              <a:t>某个</a:t>
            </a:r>
            <a:r>
              <a:rPr sz="1800" spc="-10" dirty="0">
                <a:latin typeface="Times New Roman" panose="02020603050405020304"/>
                <a:cs typeface="Times New Roman" panose="02020603050405020304"/>
              </a:rPr>
              <a:t>DataNode</a:t>
            </a:r>
            <a:r>
              <a:rPr sz="1800" spc="-15" dirty="0">
                <a:latin typeface="Noto Sans CJK JP Black"/>
                <a:cs typeface="Noto Sans CJK JP Black"/>
              </a:rPr>
              <a:t>上</a:t>
            </a:r>
            <a:r>
              <a:rPr sz="1800" dirty="0">
                <a:latin typeface="Noto Sans CJK JP Bold"/>
                <a:cs typeface="Noto Sans CJK JP Bold"/>
              </a:rPr>
              <a:t>时，</a:t>
            </a:r>
            <a:r>
              <a:rPr sz="1800" spc="-15" dirty="0">
                <a:latin typeface="Noto Sans CJK JP Bold"/>
                <a:cs typeface="Noto Sans CJK JP Bold"/>
              </a:rPr>
              <a:t>读</a:t>
            </a:r>
            <a:r>
              <a:rPr sz="1800" dirty="0">
                <a:latin typeface="Noto Sans CJK JP Black"/>
                <a:cs typeface="Noto Sans CJK JP Black"/>
              </a:rPr>
              <a:t>取遵</a:t>
            </a:r>
            <a:r>
              <a:rPr sz="1800" spc="-15" dirty="0">
                <a:latin typeface="Noto Sans CJK JP Black"/>
                <a:cs typeface="Noto Sans CJK JP Black"/>
              </a:rPr>
              <a:t>循</a:t>
            </a:r>
            <a:r>
              <a:rPr sz="1800" dirty="0">
                <a:latin typeface="Noto Sans CJK JP Bold"/>
                <a:cs typeface="Noto Sans CJK JP Bold"/>
              </a:rPr>
              <a:t>的规</a:t>
            </a:r>
            <a:r>
              <a:rPr sz="1800" spc="-15" dirty="0">
                <a:latin typeface="Noto Sans CJK JP Black"/>
                <a:cs typeface="Noto Sans CJK JP Black"/>
              </a:rPr>
              <a:t>律</a:t>
            </a:r>
            <a:r>
              <a:rPr sz="1800" dirty="0">
                <a:latin typeface="Noto Sans CJK JP Bold"/>
                <a:cs typeface="Noto Sans CJK JP Bold"/>
              </a:rPr>
              <a:t>是优</a:t>
            </a:r>
            <a:r>
              <a:rPr sz="1800" spc="-15" dirty="0">
                <a:latin typeface="Noto Sans CJK JP Black"/>
                <a:cs typeface="Noto Sans CJK JP Black"/>
              </a:rPr>
              <a:t>先</a:t>
            </a:r>
            <a:r>
              <a:rPr sz="1800" dirty="0">
                <a:latin typeface="Noto Sans CJK JP Bold"/>
                <a:cs typeface="Noto Sans CJK JP Bold"/>
              </a:rPr>
              <a:t>读取</a:t>
            </a:r>
            <a:r>
              <a:rPr sz="1800" spc="-15" dirty="0">
                <a:latin typeface="Noto Sans CJK JP Black"/>
                <a:cs typeface="Noto Sans CJK JP Black"/>
              </a:rPr>
              <a:t>本</a:t>
            </a:r>
            <a:r>
              <a:rPr sz="1800" dirty="0">
                <a:latin typeface="Noto Sans CJK JP Black"/>
                <a:cs typeface="Noto Sans CJK JP Black"/>
              </a:rPr>
              <a:t>机架</a:t>
            </a:r>
            <a:r>
              <a:rPr sz="1800" spc="-15" dirty="0">
                <a:latin typeface="Noto Sans CJK JP Black"/>
                <a:cs typeface="Noto Sans CJK JP Black"/>
              </a:rPr>
              <a:t>上</a:t>
            </a:r>
            <a:r>
              <a:rPr sz="1800" dirty="0">
                <a:latin typeface="Noto Sans CJK JP Black"/>
                <a:cs typeface="Noto Sans CJK JP Black"/>
              </a:rPr>
              <a:t>的数</a:t>
            </a:r>
            <a:r>
              <a:rPr sz="1800" spc="-15" dirty="0">
                <a:latin typeface="Noto Sans CJK JP Black"/>
                <a:cs typeface="Noto Sans CJK JP Black"/>
              </a:rPr>
              <a:t>据</a:t>
            </a:r>
            <a:r>
              <a:rPr sz="1800" spc="-605" dirty="0">
                <a:latin typeface="Noto Sans CJK JP Black"/>
                <a:cs typeface="Noto Sans CJK JP Black"/>
              </a:rPr>
              <a:t>。</a:t>
            </a:r>
            <a:endParaRPr sz="1800">
              <a:latin typeface="Noto Sans CJK JP Black"/>
              <a:cs typeface="Noto Sans CJK JP Blac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83208" y="729994"/>
            <a:ext cx="9090660" cy="5492496"/>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0876" y="0"/>
            <a:ext cx="2437130" cy="6858000"/>
            <a:chOff x="150876" y="0"/>
            <a:chExt cx="2437130" cy="6858000"/>
          </a:xfrm>
        </p:grpSpPr>
        <p:sp>
          <p:nvSpPr>
            <p:cNvPr id="3" name="object 3"/>
            <p:cNvSpPr/>
            <p:nvPr/>
          </p:nvSpPr>
          <p:spPr>
            <a:xfrm>
              <a:off x="457200" y="0"/>
              <a:ext cx="1122045" cy="5329555"/>
            </a:xfrm>
            <a:custGeom>
              <a:avLst/>
              <a:gdLst/>
              <a:ahLst/>
              <a:cxnLst/>
              <a:rect l="l" t="t" r="r" b="b"/>
              <a:pathLst>
                <a:path w="1122045" h="5329555">
                  <a:moveTo>
                    <a:pt x="1121664" y="0"/>
                  </a:moveTo>
                  <a:lnTo>
                    <a:pt x="867791" y="0"/>
                  </a:lnTo>
                  <a:lnTo>
                    <a:pt x="0" y="5286502"/>
                  </a:lnTo>
                  <a:lnTo>
                    <a:pt x="247496" y="5329428"/>
                  </a:lnTo>
                  <a:lnTo>
                    <a:pt x="1121664" y="0"/>
                  </a:lnTo>
                  <a:close/>
                </a:path>
              </a:pathLst>
            </a:custGeom>
            <a:solidFill>
              <a:srgbClr val="36BBEF"/>
            </a:solidFill>
          </p:spPr>
          <p:txBody>
            <a:bodyPr wrap="square" lIns="0" tIns="0" rIns="0" bIns="0" rtlCol="0"/>
            <a:lstStyle/>
            <a:p/>
          </p:txBody>
        </p:sp>
        <p:sp>
          <p:nvSpPr>
            <p:cNvPr id="4" name="object 4"/>
            <p:cNvSpPr/>
            <p:nvPr/>
          </p:nvSpPr>
          <p:spPr>
            <a:xfrm>
              <a:off x="150876" y="0"/>
              <a:ext cx="1117600" cy="5278120"/>
            </a:xfrm>
            <a:custGeom>
              <a:avLst/>
              <a:gdLst/>
              <a:ahLst/>
              <a:cxnLst/>
              <a:rect l="l" t="t" r="r" b="b"/>
              <a:pathLst>
                <a:path w="1117600" h="5278120">
                  <a:moveTo>
                    <a:pt x="1117092" y="0"/>
                  </a:moveTo>
                  <a:lnTo>
                    <a:pt x="864792" y="0"/>
                  </a:lnTo>
                  <a:lnTo>
                    <a:pt x="0" y="5239512"/>
                  </a:lnTo>
                  <a:lnTo>
                    <a:pt x="249123" y="5277612"/>
                  </a:lnTo>
                  <a:lnTo>
                    <a:pt x="1117092" y="0"/>
                  </a:lnTo>
                  <a:close/>
                </a:path>
              </a:pathLst>
            </a:custGeom>
            <a:solidFill>
              <a:srgbClr val="6B6B6B"/>
            </a:solidFill>
          </p:spPr>
          <p:txBody>
            <a:bodyPr wrap="square" lIns="0" tIns="0" rIns="0" bIns="0" rtlCol="0"/>
            <a:lstStyle/>
            <a:p/>
          </p:txBody>
        </p:sp>
        <p:sp>
          <p:nvSpPr>
            <p:cNvPr id="5" name="object 5"/>
            <p:cNvSpPr/>
            <p:nvPr/>
          </p:nvSpPr>
          <p:spPr>
            <a:xfrm>
              <a:off x="150876" y="5239511"/>
              <a:ext cx="1228725" cy="1618615"/>
            </a:xfrm>
            <a:custGeom>
              <a:avLst/>
              <a:gdLst/>
              <a:ahLst/>
              <a:cxnLst/>
              <a:rect l="l" t="t" r="r" b="b"/>
              <a:pathLst>
                <a:path w="1228725" h="1618615">
                  <a:moveTo>
                    <a:pt x="0" y="0"/>
                  </a:moveTo>
                  <a:lnTo>
                    <a:pt x="1174369" y="1618485"/>
                  </a:lnTo>
                  <a:lnTo>
                    <a:pt x="1228344" y="1618485"/>
                  </a:lnTo>
                  <a:lnTo>
                    <a:pt x="0" y="0"/>
                  </a:lnTo>
                  <a:close/>
                </a:path>
              </a:pathLst>
            </a:custGeom>
            <a:solidFill>
              <a:srgbClr val="313131"/>
            </a:solidFill>
          </p:spPr>
          <p:txBody>
            <a:bodyPr wrap="square" lIns="0" tIns="0" rIns="0" bIns="0" rtlCol="0"/>
            <a:lstStyle/>
            <a:p/>
          </p:txBody>
        </p:sp>
        <p:sp>
          <p:nvSpPr>
            <p:cNvPr id="6" name="object 6"/>
            <p:cNvSpPr/>
            <p:nvPr/>
          </p:nvSpPr>
          <p:spPr>
            <a:xfrm>
              <a:off x="457200" y="5291328"/>
              <a:ext cx="1495425" cy="1567180"/>
            </a:xfrm>
            <a:custGeom>
              <a:avLst/>
              <a:gdLst/>
              <a:ahLst/>
              <a:cxnLst/>
              <a:rect l="l" t="t" r="r" b="b"/>
              <a:pathLst>
                <a:path w="1495425" h="1567179">
                  <a:moveTo>
                    <a:pt x="0" y="0"/>
                  </a:moveTo>
                  <a:lnTo>
                    <a:pt x="1442720" y="1566672"/>
                  </a:lnTo>
                  <a:lnTo>
                    <a:pt x="1495044" y="1566672"/>
                  </a:lnTo>
                  <a:lnTo>
                    <a:pt x="0" y="0"/>
                  </a:lnTo>
                  <a:close/>
                </a:path>
              </a:pathLst>
            </a:custGeom>
            <a:solidFill>
              <a:srgbClr val="026E94"/>
            </a:solidFill>
          </p:spPr>
          <p:txBody>
            <a:bodyPr wrap="square" lIns="0" tIns="0" rIns="0" bIns="0" rtlCol="0"/>
            <a:lstStyle/>
            <a:p/>
          </p:txBody>
        </p:sp>
        <p:sp>
          <p:nvSpPr>
            <p:cNvPr id="7" name="object 7"/>
            <p:cNvSpPr/>
            <p:nvPr/>
          </p:nvSpPr>
          <p:spPr>
            <a:xfrm>
              <a:off x="457200" y="5286755"/>
              <a:ext cx="2131060" cy="1571625"/>
            </a:xfrm>
            <a:custGeom>
              <a:avLst/>
              <a:gdLst/>
              <a:ahLst/>
              <a:cxnLst/>
              <a:rect l="l" t="t" r="r" b="b"/>
              <a:pathLst>
                <a:path w="2131060" h="1571625">
                  <a:moveTo>
                    <a:pt x="0" y="0"/>
                  </a:moveTo>
                  <a:lnTo>
                    <a:pt x="0" y="4699"/>
                  </a:lnTo>
                  <a:lnTo>
                    <a:pt x="1495552" y="1571241"/>
                  </a:lnTo>
                  <a:lnTo>
                    <a:pt x="2130552" y="1571241"/>
                  </a:lnTo>
                  <a:lnTo>
                    <a:pt x="247661" y="42799"/>
                  </a:lnTo>
                  <a:lnTo>
                    <a:pt x="0" y="0"/>
                  </a:lnTo>
                  <a:close/>
                </a:path>
              </a:pathLst>
            </a:custGeom>
            <a:solidFill>
              <a:srgbClr val="0499CE"/>
            </a:solidFill>
          </p:spPr>
          <p:txBody>
            <a:bodyPr wrap="square" lIns="0" tIns="0" rIns="0" bIns="0" rtlCol="0"/>
            <a:lstStyle/>
            <a:p/>
          </p:txBody>
        </p:sp>
        <p:sp>
          <p:nvSpPr>
            <p:cNvPr id="8" name="object 8"/>
            <p:cNvSpPr/>
            <p:nvPr/>
          </p:nvSpPr>
          <p:spPr>
            <a:xfrm>
              <a:off x="150876" y="5239511"/>
              <a:ext cx="1694814" cy="1618615"/>
            </a:xfrm>
            <a:custGeom>
              <a:avLst/>
              <a:gdLst/>
              <a:ahLst/>
              <a:cxnLst/>
              <a:rect l="l" t="t" r="r" b="b"/>
              <a:pathLst>
                <a:path w="1694814" h="1618615">
                  <a:moveTo>
                    <a:pt x="0" y="0"/>
                  </a:moveTo>
                  <a:lnTo>
                    <a:pt x="1228217" y="1618485"/>
                  </a:lnTo>
                  <a:lnTo>
                    <a:pt x="1694688" y="1618485"/>
                  </a:lnTo>
                  <a:lnTo>
                    <a:pt x="291972" y="95250"/>
                  </a:lnTo>
                  <a:lnTo>
                    <a:pt x="244359" y="42799"/>
                  </a:lnTo>
                  <a:lnTo>
                    <a:pt x="249123" y="42799"/>
                  </a:lnTo>
                  <a:lnTo>
                    <a:pt x="249123" y="38100"/>
                  </a:lnTo>
                  <a:lnTo>
                    <a:pt x="244359" y="38100"/>
                  </a:lnTo>
                  <a:lnTo>
                    <a:pt x="0" y="0"/>
                  </a:lnTo>
                  <a:close/>
                </a:path>
              </a:pathLst>
            </a:custGeom>
            <a:solidFill>
              <a:srgbClr val="515151"/>
            </a:solidFill>
          </p:spPr>
          <p:txBody>
            <a:bodyPr wrap="square" lIns="0" tIns="0" rIns="0" bIns="0" rtlCol="0"/>
            <a:lstStyle/>
            <a:p/>
          </p:txBody>
        </p:sp>
      </p:gr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527685" algn="l"/>
              </a:tabLst>
            </a:pPr>
            <a:r>
              <a:rPr spc="-140" dirty="0"/>
              <a:t>I.	</a:t>
            </a:r>
            <a:r>
              <a:rPr spc="-5" dirty="0"/>
              <a:t>客户</a:t>
            </a:r>
            <a:r>
              <a:rPr spc="-15" dirty="0"/>
              <a:t>端</a:t>
            </a:r>
            <a:r>
              <a:rPr spc="-190" dirty="0"/>
              <a:t>（client）</a:t>
            </a:r>
            <a:r>
              <a:rPr spc="-15" dirty="0"/>
              <a:t>调</a:t>
            </a:r>
            <a:r>
              <a:rPr spc="-10" dirty="0"/>
              <a:t>用</a:t>
            </a:r>
            <a:r>
              <a:rPr spc="-265" dirty="0"/>
              <a:t>FileSystem</a:t>
            </a:r>
            <a:r>
              <a:rPr spc="-10" dirty="0"/>
              <a:t>的</a:t>
            </a:r>
            <a:r>
              <a:rPr spc="-280" dirty="0"/>
              <a:t>open()</a:t>
            </a:r>
            <a:r>
              <a:rPr spc="-15" dirty="0"/>
              <a:t>函数打开文件</a:t>
            </a:r>
            <a:endParaRPr spc="-15" dirty="0"/>
          </a:p>
        </p:txBody>
      </p:sp>
      <p:sp>
        <p:nvSpPr>
          <p:cNvPr id="10" name="object 10"/>
          <p:cNvSpPr txBox="1"/>
          <p:nvPr/>
        </p:nvSpPr>
        <p:spPr>
          <a:xfrm>
            <a:off x="1487932" y="853440"/>
            <a:ext cx="10196195" cy="1313180"/>
          </a:xfrm>
          <a:prstGeom prst="rect">
            <a:avLst/>
          </a:prstGeom>
        </p:spPr>
        <p:txBody>
          <a:bodyPr vert="horz" wrap="square" lIns="0" tIns="12700" rIns="0" bIns="0" rtlCol="0">
            <a:spAutoFit/>
          </a:bodyPr>
          <a:lstStyle/>
          <a:p>
            <a:pPr marL="533400" marR="5080" indent="-520700">
              <a:lnSpc>
                <a:spcPct val="120000"/>
              </a:lnSpc>
              <a:spcBef>
                <a:spcPts val="100"/>
              </a:spcBef>
              <a:tabLst>
                <a:tab pos="527685" algn="l"/>
              </a:tabLst>
            </a:pPr>
            <a:r>
              <a:rPr sz="1800" dirty="0">
                <a:latin typeface="Times New Roman" panose="02020603050405020304"/>
                <a:cs typeface="Times New Roman" panose="02020603050405020304"/>
              </a:rPr>
              <a:t>II.	</a:t>
            </a:r>
            <a:r>
              <a:rPr sz="1800" spc="-10" dirty="0">
                <a:latin typeface="Times New Roman" panose="02020603050405020304"/>
                <a:cs typeface="Times New Roman" panose="02020603050405020304"/>
              </a:rPr>
              <a:t>DistributedFileSystem</a:t>
            </a:r>
            <a:r>
              <a:rPr sz="1800" spc="-5" dirty="0">
                <a:latin typeface="Noto Sans CJK JP Black"/>
                <a:cs typeface="Noto Sans CJK JP Black"/>
              </a:rPr>
              <a:t>通过</a:t>
            </a:r>
            <a:r>
              <a:rPr sz="1800" spc="-5" dirty="0">
                <a:latin typeface="Times New Roman" panose="02020603050405020304"/>
                <a:cs typeface="Times New Roman" panose="02020603050405020304"/>
              </a:rPr>
              <a:t>RPC</a:t>
            </a:r>
            <a:r>
              <a:rPr sz="1800" spc="-5" dirty="0">
                <a:latin typeface="Noto Sans CJK JP Black"/>
                <a:cs typeface="Noto Sans CJK JP Black"/>
              </a:rPr>
              <a:t>调⽤元数据节点，得到⽂件的数据块信息。对于每⼀个数据块</a:t>
            </a:r>
            <a:r>
              <a:rPr sz="1800" dirty="0">
                <a:latin typeface="Noto Sans CJK JP Black"/>
                <a:cs typeface="Noto Sans CJK JP Black"/>
              </a:rPr>
              <a:t>，</a:t>
            </a:r>
            <a:r>
              <a:rPr sz="1800" spc="60" dirty="0">
                <a:latin typeface="Noto Sans CJK JP Black"/>
                <a:cs typeface="Noto Sans CJK JP Black"/>
              </a:rPr>
              <a:t> </a:t>
            </a:r>
            <a:r>
              <a:rPr sz="1800" dirty="0">
                <a:latin typeface="Noto Sans CJK JP Black"/>
                <a:cs typeface="Noto Sans CJK JP Black"/>
              </a:rPr>
              <a:t>元 </a:t>
            </a:r>
            <a:r>
              <a:rPr sz="1800" spc="-5" dirty="0">
                <a:latin typeface="Noto Sans CJK JP Black"/>
                <a:cs typeface="Noto Sans CJK JP Black"/>
              </a:rPr>
              <a:t>数据节点返回保存数据块的数据的地址</a:t>
            </a:r>
            <a:endParaRPr sz="1800">
              <a:latin typeface="Noto Sans CJK JP Black"/>
              <a:cs typeface="Noto Sans CJK JP Black"/>
            </a:endParaRPr>
          </a:p>
          <a:p>
            <a:pPr marL="533400" marR="93345">
              <a:lnSpc>
                <a:spcPts val="2150"/>
              </a:lnSpc>
              <a:spcBef>
                <a:spcPts val="715"/>
              </a:spcBef>
            </a:pPr>
            <a:r>
              <a:rPr sz="1800" spc="-85" dirty="0">
                <a:latin typeface="Noto Sans CJK JP Black"/>
                <a:cs typeface="Noto Sans CJK JP Black"/>
              </a:rPr>
              <a:t>DistributedFileSystem</a:t>
            </a:r>
            <a:r>
              <a:rPr sz="1800" spc="-5" dirty="0">
                <a:latin typeface="Noto Sans CJK JP Black"/>
                <a:cs typeface="Noto Sans CJK JP Black"/>
              </a:rPr>
              <a:t>返回</a:t>
            </a:r>
            <a:r>
              <a:rPr sz="1800" spc="-180" dirty="0">
                <a:latin typeface="Noto Sans CJK JP Black"/>
                <a:cs typeface="Noto Sans CJK JP Black"/>
              </a:rPr>
              <a:t>FSDataInputStream</a:t>
            </a:r>
            <a:r>
              <a:rPr sz="1800" spc="-5" dirty="0">
                <a:latin typeface="Noto Sans CJK JP Black"/>
                <a:cs typeface="Noto Sans CJK JP Black"/>
              </a:rPr>
              <a:t>给客户端，用来读取数据。客户端调用</a:t>
            </a:r>
            <a:r>
              <a:rPr sz="1800" spc="-190" dirty="0">
                <a:latin typeface="Noto Sans CJK JP Black"/>
                <a:cs typeface="Noto Sans CJK JP Black"/>
              </a:rPr>
              <a:t>stream</a:t>
            </a:r>
            <a:r>
              <a:rPr sz="1800" dirty="0">
                <a:latin typeface="Noto Sans CJK JP Black"/>
                <a:cs typeface="Noto Sans CJK JP Black"/>
              </a:rPr>
              <a:t>的  </a:t>
            </a:r>
            <a:r>
              <a:rPr sz="1800" spc="-45" dirty="0">
                <a:latin typeface="Noto Sans CJK JP Black"/>
                <a:cs typeface="Noto Sans CJK JP Black"/>
              </a:rPr>
              <a:t>read()</a:t>
            </a:r>
            <a:r>
              <a:rPr sz="1800" spc="-5" dirty="0">
                <a:latin typeface="Noto Sans CJK JP Black"/>
                <a:cs typeface="Noto Sans CJK JP Black"/>
              </a:rPr>
              <a:t>函数开始读取数据</a:t>
            </a:r>
            <a:endParaRPr sz="1800">
              <a:latin typeface="Noto Sans CJK JP Black"/>
              <a:cs typeface="Noto Sans CJK JP Black"/>
            </a:endParaRPr>
          </a:p>
        </p:txBody>
      </p:sp>
      <p:sp>
        <p:nvSpPr>
          <p:cNvPr id="11" name="object 11"/>
          <p:cNvSpPr txBox="1"/>
          <p:nvPr/>
        </p:nvSpPr>
        <p:spPr>
          <a:xfrm>
            <a:off x="1500632" y="2330450"/>
            <a:ext cx="10170160" cy="3566160"/>
          </a:xfrm>
          <a:prstGeom prst="rect">
            <a:avLst/>
          </a:prstGeom>
        </p:spPr>
        <p:txBody>
          <a:bodyPr vert="horz" wrap="square" lIns="0" tIns="12700" rIns="0" bIns="0" rtlCol="0">
            <a:spAutoFit/>
          </a:bodyPr>
          <a:lstStyle/>
          <a:p>
            <a:pPr marL="527685" indent="-514985">
              <a:lnSpc>
                <a:spcPts val="2155"/>
              </a:lnSpc>
              <a:spcBef>
                <a:spcPts val="100"/>
              </a:spcBef>
              <a:buAutoNum type="romanUcPeriod" startAt="4"/>
              <a:tabLst>
                <a:tab pos="527050" algn="l"/>
                <a:tab pos="527685" algn="l"/>
              </a:tabLst>
            </a:pPr>
            <a:r>
              <a:rPr sz="1800" spc="-195" dirty="0">
                <a:latin typeface="Noto Sans CJK JP Black"/>
                <a:cs typeface="Noto Sans CJK JP Black"/>
              </a:rPr>
              <a:t>DFSInputStream</a:t>
            </a:r>
            <a:r>
              <a:rPr sz="1800" spc="-5" dirty="0">
                <a:latin typeface="Noto Sans CJK JP Black"/>
                <a:cs typeface="Noto Sans CJK JP Black"/>
              </a:rPr>
              <a:t>连接保存此文件第一个数据块的最近的数据节点。</a:t>
            </a:r>
            <a:r>
              <a:rPr sz="1800" spc="-180" dirty="0">
                <a:latin typeface="Noto Sans CJK JP Black"/>
                <a:cs typeface="Noto Sans CJK JP Black"/>
              </a:rPr>
              <a:t>Data</a:t>
            </a:r>
            <a:r>
              <a:rPr sz="1800" spc="-5" dirty="0">
                <a:latin typeface="Noto Sans CJK JP Black"/>
                <a:cs typeface="Noto Sans CJK JP Black"/>
              </a:rPr>
              <a:t>从数据节点读到客户端</a:t>
            </a:r>
            <a:endParaRPr sz="1800">
              <a:latin typeface="Noto Sans CJK JP Black"/>
              <a:cs typeface="Noto Sans CJK JP Black"/>
            </a:endParaRPr>
          </a:p>
          <a:p>
            <a:pPr marL="520700">
              <a:lnSpc>
                <a:spcPts val="2155"/>
              </a:lnSpc>
            </a:pPr>
            <a:r>
              <a:rPr sz="1800" spc="20" dirty="0">
                <a:latin typeface="Noto Sans CJK JP Black"/>
                <a:cs typeface="Noto Sans CJK JP Black"/>
              </a:rPr>
              <a:t>（client）</a:t>
            </a:r>
            <a:endParaRPr sz="1800">
              <a:latin typeface="Noto Sans CJK JP Black"/>
              <a:cs typeface="Noto Sans CJK JP Black"/>
            </a:endParaRPr>
          </a:p>
          <a:p>
            <a:pPr marL="520700" marR="177800" indent="-508000">
              <a:lnSpc>
                <a:spcPct val="121000"/>
              </a:lnSpc>
              <a:spcBef>
                <a:spcPts val="950"/>
              </a:spcBef>
              <a:buAutoNum type="romanUcPeriod" startAt="5"/>
              <a:tabLst>
                <a:tab pos="527050" algn="l"/>
                <a:tab pos="527685" algn="l"/>
              </a:tabLst>
            </a:pPr>
            <a:r>
              <a:rPr sz="1800" spc="-5" dirty="0">
                <a:latin typeface="Noto Sans CJK JP Black"/>
                <a:cs typeface="Noto Sans CJK JP Black"/>
              </a:rPr>
              <a:t>当一个数据块读取完毕时</a:t>
            </a:r>
            <a:r>
              <a:rPr sz="1800" spc="-185" dirty="0">
                <a:latin typeface="Noto Sans CJK JP Black"/>
                <a:cs typeface="Noto Sans CJK JP Black"/>
              </a:rPr>
              <a:t>，DFSInputStream</a:t>
            </a:r>
            <a:r>
              <a:rPr sz="1800" spc="-5" dirty="0">
                <a:latin typeface="Noto Sans CJK JP Black"/>
                <a:cs typeface="Noto Sans CJK JP Black"/>
              </a:rPr>
              <a:t>关闭和此数据节点的连接，然后连接此文件下</a:t>
            </a:r>
            <a:r>
              <a:rPr sz="1800" dirty="0">
                <a:latin typeface="Noto Sans CJK JP Black"/>
                <a:cs typeface="Noto Sans CJK JP Black"/>
              </a:rPr>
              <a:t>一</a:t>
            </a:r>
            <a:r>
              <a:rPr sz="1800" spc="15" dirty="0">
                <a:latin typeface="Noto Sans CJK JP Black"/>
                <a:cs typeface="Noto Sans CJK JP Black"/>
              </a:rPr>
              <a:t> </a:t>
            </a:r>
            <a:r>
              <a:rPr sz="1800" dirty="0">
                <a:latin typeface="Noto Sans CJK JP Black"/>
                <a:cs typeface="Noto Sans CJK JP Black"/>
              </a:rPr>
              <a:t>个 </a:t>
            </a:r>
            <a:r>
              <a:rPr sz="1800" spc="-5" dirty="0">
                <a:latin typeface="Noto Sans CJK JP Black"/>
                <a:cs typeface="Noto Sans CJK JP Black"/>
              </a:rPr>
              <a:t>数据块的最近的数据节点</a:t>
            </a:r>
            <a:endParaRPr sz="1800">
              <a:latin typeface="Noto Sans CJK JP Black"/>
              <a:cs typeface="Noto Sans CJK JP Black"/>
            </a:endParaRPr>
          </a:p>
          <a:p>
            <a:pPr marL="527685" indent="-514985">
              <a:lnSpc>
                <a:spcPct val="100000"/>
              </a:lnSpc>
              <a:spcBef>
                <a:spcPts val="175"/>
              </a:spcBef>
              <a:buAutoNum type="romanUcPeriod" startAt="5"/>
              <a:tabLst>
                <a:tab pos="527050" algn="l"/>
                <a:tab pos="527685" algn="l"/>
              </a:tabLst>
            </a:pPr>
            <a:r>
              <a:rPr sz="1800" spc="-5" dirty="0">
                <a:latin typeface="Noto Sans CJK JP Black"/>
                <a:cs typeface="Noto Sans CJK JP Black"/>
              </a:rPr>
              <a:t>当客户端读取数据完毕，调用</a:t>
            </a:r>
            <a:r>
              <a:rPr sz="1800" spc="-180" dirty="0">
                <a:latin typeface="Noto Sans CJK JP Black"/>
                <a:cs typeface="Noto Sans CJK JP Black"/>
              </a:rPr>
              <a:t>FSDataInputStream</a:t>
            </a:r>
            <a:r>
              <a:rPr sz="1800" spc="-5" dirty="0">
                <a:latin typeface="Noto Sans CJK JP Black"/>
                <a:cs typeface="Noto Sans CJK JP Black"/>
              </a:rPr>
              <a:t>的</a:t>
            </a:r>
            <a:r>
              <a:rPr sz="1800" spc="-50" dirty="0">
                <a:latin typeface="Noto Sans CJK JP Black"/>
                <a:cs typeface="Noto Sans CJK JP Black"/>
              </a:rPr>
              <a:t>close</a:t>
            </a:r>
            <a:r>
              <a:rPr sz="1800" spc="-5" dirty="0">
                <a:latin typeface="Noto Sans CJK JP Black"/>
                <a:cs typeface="Noto Sans CJK JP Black"/>
              </a:rPr>
              <a:t>函数</a:t>
            </a:r>
            <a:endParaRPr sz="1800">
              <a:latin typeface="Noto Sans CJK JP Black"/>
              <a:cs typeface="Noto Sans CJK JP Black"/>
            </a:endParaRPr>
          </a:p>
          <a:p>
            <a:pPr marL="241300" marR="5080" indent="-228600" algn="just">
              <a:lnSpc>
                <a:spcPct val="121000"/>
              </a:lnSpc>
              <a:spcBef>
                <a:spcPts val="855"/>
              </a:spcBef>
              <a:buSzPct val="94000"/>
              <a:buFont typeface="Wingdings" panose="05000000000000000000"/>
              <a:buChar char=""/>
              <a:tabLst>
                <a:tab pos="241300" algn="l"/>
              </a:tabLst>
            </a:pPr>
            <a:r>
              <a:rPr sz="1800" spc="-5" dirty="0">
                <a:latin typeface="Noto Sans CJK JP Black"/>
                <a:cs typeface="Noto Sans CJK JP Black"/>
              </a:rPr>
              <a:t>读取中如果客户端与数据节点通信出现错误，则尝试连接包含此数据块的下一个节点，失败</a:t>
            </a:r>
            <a:r>
              <a:rPr sz="1800" dirty="0">
                <a:latin typeface="Noto Sans CJK JP Black"/>
                <a:cs typeface="Noto Sans CJK JP Black"/>
              </a:rPr>
              <a:t>的</a:t>
            </a:r>
            <a:r>
              <a:rPr sz="1800" spc="-5" dirty="0">
                <a:latin typeface="Noto Sans CJK JP Black"/>
                <a:cs typeface="Noto Sans CJK JP Black"/>
              </a:rPr>
              <a:t>数据 节点将被记录，以后不再连接</a:t>
            </a:r>
            <a:r>
              <a:rPr sz="1800" dirty="0">
                <a:latin typeface="Noto Sans CJK JP Black"/>
                <a:cs typeface="Noto Sans CJK JP Black"/>
              </a:rPr>
              <a:t>。</a:t>
            </a:r>
            <a:endParaRPr sz="1800">
              <a:latin typeface="Noto Sans CJK JP Black"/>
              <a:cs typeface="Noto Sans CJK JP Black"/>
            </a:endParaRPr>
          </a:p>
          <a:p>
            <a:pPr marL="241300" marR="8255" indent="-228600" algn="just">
              <a:lnSpc>
                <a:spcPct val="121000"/>
              </a:lnSpc>
              <a:spcBef>
                <a:spcPts val="990"/>
              </a:spcBef>
              <a:buSzPct val="94000"/>
              <a:buFont typeface="Wingdings" panose="05000000000000000000"/>
              <a:buChar char=""/>
              <a:tabLst>
                <a:tab pos="241300" algn="l"/>
              </a:tabLst>
            </a:pPr>
            <a:r>
              <a:rPr sz="1800" spc="-370" dirty="0">
                <a:latin typeface="Noto Sans CJK JP Black"/>
                <a:cs typeface="Noto Sans CJK JP Black"/>
              </a:rPr>
              <a:t>NameNode</a:t>
            </a:r>
            <a:r>
              <a:rPr sz="1800" spc="-5" dirty="0">
                <a:latin typeface="Noto Sans CJK JP Black"/>
                <a:cs typeface="Noto Sans CJK JP Black"/>
              </a:rPr>
              <a:t>会告知客户端每个块中最佳的</a:t>
            </a:r>
            <a:r>
              <a:rPr sz="1800" spc="-215" dirty="0">
                <a:latin typeface="Noto Sans CJK JP Black"/>
                <a:cs typeface="Noto Sans CJK JP Black"/>
              </a:rPr>
              <a:t>DataNode，</a:t>
            </a:r>
            <a:r>
              <a:rPr sz="1800" spc="-5" dirty="0">
                <a:latin typeface="Noto Sans CJK JP Black"/>
                <a:cs typeface="Noto Sans CJK JP Black"/>
              </a:rPr>
              <a:t>并让客户端直接连接到该</a:t>
            </a:r>
            <a:r>
              <a:rPr sz="1800" spc="-240" dirty="0">
                <a:latin typeface="Noto Sans CJK JP Black"/>
                <a:cs typeface="Noto Sans CJK JP Black"/>
              </a:rPr>
              <a:t>DataNode</a:t>
            </a:r>
            <a:r>
              <a:rPr sz="1800" spc="-5" dirty="0">
                <a:latin typeface="Noto Sans CJK JP Black"/>
                <a:cs typeface="Noto Sans CJK JP Black"/>
              </a:rPr>
              <a:t>检索</a:t>
            </a:r>
            <a:r>
              <a:rPr sz="1800" dirty="0">
                <a:latin typeface="Noto Sans CJK JP Black"/>
                <a:cs typeface="Noto Sans CJK JP Black"/>
              </a:rPr>
              <a:t>数</a:t>
            </a:r>
            <a:r>
              <a:rPr sz="1800" spc="15" dirty="0">
                <a:latin typeface="Noto Sans CJK JP Black"/>
                <a:cs typeface="Noto Sans CJK JP Black"/>
              </a:rPr>
              <a:t> </a:t>
            </a:r>
            <a:r>
              <a:rPr sz="1800" spc="-5" dirty="0">
                <a:latin typeface="Noto Sans CJK JP Black"/>
                <a:cs typeface="Noto Sans CJK JP Black"/>
              </a:rPr>
              <a:t>据。</a:t>
            </a:r>
            <a:r>
              <a:rPr sz="1800" dirty="0">
                <a:latin typeface="Noto Sans CJK JP Black"/>
                <a:cs typeface="Noto Sans CJK JP Black"/>
              </a:rPr>
              <a:t>由 </a:t>
            </a:r>
            <a:r>
              <a:rPr sz="1800" spc="-5" dirty="0">
                <a:latin typeface="Noto Sans CJK JP Black"/>
                <a:cs typeface="Noto Sans CJK JP Black"/>
              </a:rPr>
              <a:t>于数据流分散在集群中的所有</a:t>
            </a:r>
            <a:r>
              <a:rPr sz="1800" spc="-215" dirty="0">
                <a:latin typeface="Noto Sans CJK JP Black"/>
                <a:cs typeface="Noto Sans CJK JP Black"/>
              </a:rPr>
              <a:t>DataNode，</a:t>
            </a:r>
            <a:r>
              <a:rPr sz="1800" spc="-5" dirty="0">
                <a:latin typeface="Noto Sans CJK JP Black"/>
                <a:cs typeface="Noto Sans CJK JP Black"/>
              </a:rPr>
              <a:t>所以这种设计能使</a:t>
            </a:r>
            <a:r>
              <a:rPr sz="1800" spc="-345" dirty="0">
                <a:latin typeface="Noto Sans CJK JP Black"/>
                <a:cs typeface="Noto Sans CJK JP Black"/>
              </a:rPr>
              <a:t>HDFS</a:t>
            </a:r>
            <a:r>
              <a:rPr sz="1800" spc="-5" dirty="0">
                <a:latin typeface="Noto Sans CJK JP Black"/>
                <a:cs typeface="Noto Sans CJK JP Black"/>
              </a:rPr>
              <a:t>可扩展到大量的并</a:t>
            </a:r>
            <a:r>
              <a:rPr sz="1800" dirty="0">
                <a:latin typeface="Noto Sans CJK JP Black"/>
                <a:cs typeface="Noto Sans CJK JP Black"/>
              </a:rPr>
              <a:t>发</a:t>
            </a:r>
            <a:r>
              <a:rPr sz="1800" spc="409" dirty="0">
                <a:latin typeface="Noto Sans CJK JP Black"/>
                <a:cs typeface="Noto Sans CJK JP Black"/>
              </a:rPr>
              <a:t> </a:t>
            </a:r>
            <a:r>
              <a:rPr sz="1800" spc="-5" dirty="0">
                <a:latin typeface="Noto Sans CJK JP Black"/>
                <a:cs typeface="Noto Sans CJK JP Black"/>
              </a:rPr>
              <a:t>客户端。而且 </a:t>
            </a:r>
            <a:r>
              <a:rPr sz="1800" spc="-370" dirty="0">
                <a:latin typeface="Noto Sans CJK JP Black"/>
                <a:cs typeface="Noto Sans CJK JP Black"/>
              </a:rPr>
              <a:t>NameNode</a:t>
            </a:r>
            <a:r>
              <a:rPr sz="1800" spc="-5" dirty="0">
                <a:latin typeface="Noto Sans CJK JP Black"/>
                <a:cs typeface="Noto Sans CJK JP Black"/>
              </a:rPr>
              <a:t>只需要响应块位置请求，无需相应数据请求，因此更加高效</a:t>
            </a:r>
            <a:r>
              <a:rPr sz="1800" dirty="0">
                <a:latin typeface="Noto Sans CJK JP Black"/>
                <a:cs typeface="Noto Sans CJK JP Black"/>
              </a:rPr>
              <a:t>。</a:t>
            </a:r>
            <a:endParaRPr sz="1800">
              <a:latin typeface="Noto Sans CJK JP Black"/>
              <a:cs typeface="Noto Sans CJK JP Black"/>
            </a:endParaRPr>
          </a:p>
        </p:txBody>
      </p:sp>
      <p:sp>
        <p:nvSpPr>
          <p:cNvPr id="12" name="object 12"/>
          <p:cNvSpPr txBox="1"/>
          <p:nvPr/>
        </p:nvSpPr>
        <p:spPr>
          <a:xfrm>
            <a:off x="1500632" y="1578355"/>
            <a:ext cx="233045" cy="314960"/>
          </a:xfrm>
          <a:prstGeom prst="rect">
            <a:avLst/>
          </a:prstGeom>
        </p:spPr>
        <p:txBody>
          <a:bodyPr vert="horz" wrap="square" lIns="0" tIns="12700" rIns="0" bIns="0" rtlCol="0">
            <a:spAutoFit/>
          </a:bodyPr>
          <a:lstStyle/>
          <a:p>
            <a:pPr marL="12700">
              <a:lnSpc>
                <a:spcPct val="100000"/>
              </a:lnSpc>
              <a:spcBef>
                <a:spcPts val="100"/>
              </a:spcBef>
            </a:pPr>
            <a:r>
              <a:rPr sz="1900" spc="-125" dirty="0">
                <a:latin typeface="Arial" panose="020B0604020202020204"/>
                <a:cs typeface="Arial" panose="020B0604020202020204"/>
              </a:rPr>
              <a:t>II</a:t>
            </a:r>
            <a:r>
              <a:rPr sz="1900" spc="-130" dirty="0">
                <a:latin typeface="Arial" panose="020B0604020202020204"/>
                <a:cs typeface="Arial" panose="020B0604020202020204"/>
              </a:rPr>
              <a:t>I</a:t>
            </a:r>
            <a:r>
              <a:rPr sz="1900" spc="-114" dirty="0">
                <a:latin typeface="Arial" panose="020B0604020202020204"/>
                <a:cs typeface="Arial" panose="020B0604020202020204"/>
              </a:rPr>
              <a:t>.</a:t>
            </a:r>
            <a:endParaRPr sz="1900">
              <a:latin typeface="Arial" panose="020B0604020202020204"/>
              <a:cs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0876" y="0"/>
            <a:ext cx="2437130" cy="6858000"/>
            <a:chOff x="150876" y="0"/>
            <a:chExt cx="2437130" cy="6858000"/>
          </a:xfrm>
        </p:grpSpPr>
        <p:sp>
          <p:nvSpPr>
            <p:cNvPr id="3" name="object 3"/>
            <p:cNvSpPr/>
            <p:nvPr/>
          </p:nvSpPr>
          <p:spPr>
            <a:xfrm>
              <a:off x="457200" y="0"/>
              <a:ext cx="1122045" cy="5329555"/>
            </a:xfrm>
            <a:custGeom>
              <a:avLst/>
              <a:gdLst/>
              <a:ahLst/>
              <a:cxnLst/>
              <a:rect l="l" t="t" r="r" b="b"/>
              <a:pathLst>
                <a:path w="1122045" h="5329555">
                  <a:moveTo>
                    <a:pt x="1121664" y="0"/>
                  </a:moveTo>
                  <a:lnTo>
                    <a:pt x="867791" y="0"/>
                  </a:lnTo>
                  <a:lnTo>
                    <a:pt x="0" y="5286502"/>
                  </a:lnTo>
                  <a:lnTo>
                    <a:pt x="247496" y="5329428"/>
                  </a:lnTo>
                  <a:lnTo>
                    <a:pt x="1121664" y="0"/>
                  </a:lnTo>
                  <a:close/>
                </a:path>
              </a:pathLst>
            </a:custGeom>
            <a:solidFill>
              <a:srgbClr val="36BBEF"/>
            </a:solidFill>
          </p:spPr>
          <p:txBody>
            <a:bodyPr wrap="square" lIns="0" tIns="0" rIns="0" bIns="0" rtlCol="0"/>
            <a:lstStyle/>
            <a:p/>
          </p:txBody>
        </p:sp>
        <p:sp>
          <p:nvSpPr>
            <p:cNvPr id="4" name="object 4"/>
            <p:cNvSpPr/>
            <p:nvPr/>
          </p:nvSpPr>
          <p:spPr>
            <a:xfrm>
              <a:off x="150876" y="0"/>
              <a:ext cx="1117600" cy="5278120"/>
            </a:xfrm>
            <a:custGeom>
              <a:avLst/>
              <a:gdLst/>
              <a:ahLst/>
              <a:cxnLst/>
              <a:rect l="l" t="t" r="r" b="b"/>
              <a:pathLst>
                <a:path w="1117600" h="5278120">
                  <a:moveTo>
                    <a:pt x="1117092" y="0"/>
                  </a:moveTo>
                  <a:lnTo>
                    <a:pt x="864792" y="0"/>
                  </a:lnTo>
                  <a:lnTo>
                    <a:pt x="0" y="5239512"/>
                  </a:lnTo>
                  <a:lnTo>
                    <a:pt x="249123" y="5277612"/>
                  </a:lnTo>
                  <a:lnTo>
                    <a:pt x="1117092" y="0"/>
                  </a:lnTo>
                  <a:close/>
                </a:path>
              </a:pathLst>
            </a:custGeom>
            <a:solidFill>
              <a:srgbClr val="6B6B6B"/>
            </a:solidFill>
          </p:spPr>
          <p:txBody>
            <a:bodyPr wrap="square" lIns="0" tIns="0" rIns="0" bIns="0" rtlCol="0"/>
            <a:lstStyle/>
            <a:p/>
          </p:txBody>
        </p:sp>
        <p:sp>
          <p:nvSpPr>
            <p:cNvPr id="5" name="object 5"/>
            <p:cNvSpPr/>
            <p:nvPr/>
          </p:nvSpPr>
          <p:spPr>
            <a:xfrm>
              <a:off x="150876" y="5239511"/>
              <a:ext cx="1228725" cy="1618615"/>
            </a:xfrm>
            <a:custGeom>
              <a:avLst/>
              <a:gdLst/>
              <a:ahLst/>
              <a:cxnLst/>
              <a:rect l="l" t="t" r="r" b="b"/>
              <a:pathLst>
                <a:path w="1228725" h="1618615">
                  <a:moveTo>
                    <a:pt x="0" y="0"/>
                  </a:moveTo>
                  <a:lnTo>
                    <a:pt x="1174369" y="1618485"/>
                  </a:lnTo>
                  <a:lnTo>
                    <a:pt x="1228344" y="1618485"/>
                  </a:lnTo>
                  <a:lnTo>
                    <a:pt x="0" y="0"/>
                  </a:lnTo>
                  <a:close/>
                </a:path>
              </a:pathLst>
            </a:custGeom>
            <a:solidFill>
              <a:srgbClr val="313131"/>
            </a:solidFill>
          </p:spPr>
          <p:txBody>
            <a:bodyPr wrap="square" lIns="0" tIns="0" rIns="0" bIns="0" rtlCol="0"/>
            <a:lstStyle/>
            <a:p/>
          </p:txBody>
        </p:sp>
        <p:sp>
          <p:nvSpPr>
            <p:cNvPr id="6" name="object 6"/>
            <p:cNvSpPr/>
            <p:nvPr/>
          </p:nvSpPr>
          <p:spPr>
            <a:xfrm>
              <a:off x="457200" y="5291328"/>
              <a:ext cx="1495425" cy="1567180"/>
            </a:xfrm>
            <a:custGeom>
              <a:avLst/>
              <a:gdLst/>
              <a:ahLst/>
              <a:cxnLst/>
              <a:rect l="l" t="t" r="r" b="b"/>
              <a:pathLst>
                <a:path w="1495425" h="1567179">
                  <a:moveTo>
                    <a:pt x="0" y="0"/>
                  </a:moveTo>
                  <a:lnTo>
                    <a:pt x="1442720" y="1566672"/>
                  </a:lnTo>
                  <a:lnTo>
                    <a:pt x="1495044" y="1566672"/>
                  </a:lnTo>
                  <a:lnTo>
                    <a:pt x="0" y="0"/>
                  </a:lnTo>
                  <a:close/>
                </a:path>
              </a:pathLst>
            </a:custGeom>
            <a:solidFill>
              <a:srgbClr val="026E94"/>
            </a:solidFill>
          </p:spPr>
          <p:txBody>
            <a:bodyPr wrap="square" lIns="0" tIns="0" rIns="0" bIns="0" rtlCol="0"/>
            <a:lstStyle/>
            <a:p/>
          </p:txBody>
        </p:sp>
        <p:sp>
          <p:nvSpPr>
            <p:cNvPr id="7" name="object 7"/>
            <p:cNvSpPr/>
            <p:nvPr/>
          </p:nvSpPr>
          <p:spPr>
            <a:xfrm>
              <a:off x="457200" y="5286755"/>
              <a:ext cx="2131060" cy="1571625"/>
            </a:xfrm>
            <a:custGeom>
              <a:avLst/>
              <a:gdLst/>
              <a:ahLst/>
              <a:cxnLst/>
              <a:rect l="l" t="t" r="r" b="b"/>
              <a:pathLst>
                <a:path w="2131060" h="1571625">
                  <a:moveTo>
                    <a:pt x="0" y="0"/>
                  </a:moveTo>
                  <a:lnTo>
                    <a:pt x="0" y="4699"/>
                  </a:lnTo>
                  <a:lnTo>
                    <a:pt x="1495552" y="1571241"/>
                  </a:lnTo>
                  <a:lnTo>
                    <a:pt x="2130552" y="1571241"/>
                  </a:lnTo>
                  <a:lnTo>
                    <a:pt x="247661" y="42799"/>
                  </a:lnTo>
                  <a:lnTo>
                    <a:pt x="0" y="0"/>
                  </a:lnTo>
                  <a:close/>
                </a:path>
              </a:pathLst>
            </a:custGeom>
            <a:solidFill>
              <a:srgbClr val="0499CE"/>
            </a:solidFill>
          </p:spPr>
          <p:txBody>
            <a:bodyPr wrap="square" lIns="0" tIns="0" rIns="0" bIns="0" rtlCol="0"/>
            <a:lstStyle/>
            <a:p/>
          </p:txBody>
        </p:sp>
        <p:sp>
          <p:nvSpPr>
            <p:cNvPr id="8" name="object 8"/>
            <p:cNvSpPr/>
            <p:nvPr/>
          </p:nvSpPr>
          <p:spPr>
            <a:xfrm>
              <a:off x="150876" y="5239511"/>
              <a:ext cx="1694814" cy="1618615"/>
            </a:xfrm>
            <a:custGeom>
              <a:avLst/>
              <a:gdLst/>
              <a:ahLst/>
              <a:cxnLst/>
              <a:rect l="l" t="t" r="r" b="b"/>
              <a:pathLst>
                <a:path w="1694814" h="1618615">
                  <a:moveTo>
                    <a:pt x="0" y="0"/>
                  </a:moveTo>
                  <a:lnTo>
                    <a:pt x="1228217" y="1618485"/>
                  </a:lnTo>
                  <a:lnTo>
                    <a:pt x="1694688" y="1618485"/>
                  </a:lnTo>
                  <a:lnTo>
                    <a:pt x="291972" y="95250"/>
                  </a:lnTo>
                  <a:lnTo>
                    <a:pt x="244359" y="42799"/>
                  </a:lnTo>
                  <a:lnTo>
                    <a:pt x="249123" y="42799"/>
                  </a:lnTo>
                  <a:lnTo>
                    <a:pt x="249123" y="38100"/>
                  </a:lnTo>
                  <a:lnTo>
                    <a:pt x="244359" y="38100"/>
                  </a:lnTo>
                  <a:lnTo>
                    <a:pt x="0" y="0"/>
                  </a:lnTo>
                  <a:close/>
                </a:path>
              </a:pathLst>
            </a:custGeom>
            <a:solidFill>
              <a:srgbClr val="515151"/>
            </a:solidFill>
          </p:spPr>
          <p:txBody>
            <a:bodyPr wrap="square" lIns="0" tIns="0" rIns="0" bIns="0" rtlCol="0"/>
            <a:lstStyle/>
            <a:p/>
          </p:txBody>
        </p:sp>
      </p:grpSp>
      <p:sp>
        <p:nvSpPr>
          <p:cNvPr id="9" name="object 9"/>
          <p:cNvSpPr txBox="1">
            <a:spLocks noGrp="1"/>
          </p:cNvSpPr>
          <p:nvPr>
            <p:ph type="title"/>
          </p:nvPr>
        </p:nvSpPr>
        <p:spPr>
          <a:xfrm>
            <a:off x="3006129" y="771118"/>
            <a:ext cx="5176520" cy="635000"/>
          </a:xfrm>
          <a:prstGeom prst="rect">
            <a:avLst/>
          </a:prstGeom>
        </p:spPr>
        <p:txBody>
          <a:bodyPr vert="horz" wrap="square" lIns="0" tIns="12700" rIns="0" bIns="0" rtlCol="0">
            <a:spAutoFit/>
          </a:bodyPr>
          <a:lstStyle/>
          <a:p>
            <a:pPr marL="12700">
              <a:lnSpc>
                <a:spcPct val="100000"/>
              </a:lnSpc>
              <a:spcBef>
                <a:spcPts val="100"/>
              </a:spcBef>
            </a:pPr>
            <a:r>
              <a:rPr sz="4000" spc="-585" dirty="0">
                <a:latin typeface="Arial" panose="020B0604020202020204"/>
                <a:cs typeface="Arial" panose="020B0604020202020204"/>
              </a:rPr>
              <a:t>HD</a:t>
            </a:r>
            <a:r>
              <a:rPr sz="4000" spc="-500" dirty="0">
                <a:latin typeface="Arial" panose="020B0604020202020204"/>
                <a:cs typeface="Arial" panose="020B0604020202020204"/>
              </a:rPr>
              <a:t>F</a:t>
            </a:r>
            <a:r>
              <a:rPr sz="4000" spc="-680" dirty="0">
                <a:latin typeface="Arial" panose="020B0604020202020204"/>
                <a:cs typeface="Arial" panose="020B0604020202020204"/>
              </a:rPr>
              <a:t>S</a:t>
            </a:r>
            <a:r>
              <a:rPr sz="4000" dirty="0">
                <a:latin typeface="Noto Sans CJK JP Bold"/>
                <a:cs typeface="Noto Sans CJK JP Bold"/>
              </a:rPr>
              <a:t>常用文件操作命令</a:t>
            </a:r>
            <a:endParaRPr sz="4000">
              <a:latin typeface="Noto Sans CJK JP Bold"/>
              <a:cs typeface="Noto Sans CJK JP Bold"/>
            </a:endParaRPr>
          </a:p>
        </p:txBody>
      </p:sp>
      <p:sp>
        <p:nvSpPr>
          <p:cNvPr id="10" name="object 10"/>
          <p:cNvSpPr txBox="1"/>
          <p:nvPr/>
        </p:nvSpPr>
        <p:spPr>
          <a:xfrm>
            <a:off x="1754504" y="2217420"/>
            <a:ext cx="9272270" cy="3068955"/>
          </a:xfrm>
          <a:prstGeom prst="rect">
            <a:avLst/>
          </a:prstGeom>
        </p:spPr>
        <p:txBody>
          <a:bodyPr vert="horz" wrap="square" lIns="0" tIns="12700" rIns="0" bIns="0" rtlCol="0">
            <a:spAutoFit/>
          </a:bodyPr>
          <a:lstStyle/>
          <a:p>
            <a:pPr marL="241300" marR="660400" indent="-228600">
              <a:lnSpc>
                <a:spcPct val="108000"/>
              </a:lnSpc>
              <a:spcBef>
                <a:spcPts val="100"/>
              </a:spcBef>
              <a:buFont typeface="Wingdings" panose="05000000000000000000"/>
              <a:buChar char=""/>
              <a:tabLst>
                <a:tab pos="241300" algn="l"/>
              </a:tabLst>
            </a:pPr>
            <a:r>
              <a:rPr sz="1800" spc="-5" dirty="0">
                <a:latin typeface="Times New Roman" panose="02020603050405020304"/>
                <a:cs typeface="Times New Roman" panose="02020603050405020304"/>
              </a:rPr>
              <a:t>hadoop</a:t>
            </a:r>
            <a:r>
              <a:rPr sz="1800" spc="-35" dirty="0">
                <a:latin typeface="Times New Roman" panose="02020603050405020304"/>
                <a:cs typeface="Times New Roman" panose="02020603050405020304"/>
              </a:rPr>
              <a:t> </a:t>
            </a:r>
            <a:r>
              <a:rPr sz="1800" dirty="0">
                <a:latin typeface="Times New Roman" panose="02020603050405020304"/>
                <a:cs typeface="Times New Roman" panose="02020603050405020304"/>
              </a:rPr>
              <a:t>fs </a:t>
            </a:r>
            <a:r>
              <a:rPr sz="1800" spc="-114" dirty="0">
                <a:latin typeface="Times New Roman" panose="02020603050405020304"/>
                <a:cs typeface="Times New Roman" panose="02020603050405020304"/>
              </a:rPr>
              <a:t>–ls</a:t>
            </a:r>
            <a:r>
              <a:rPr sz="1800" spc="-114" dirty="0">
                <a:latin typeface="Noto Sans CJK JP Black"/>
                <a:cs typeface="Noto Sans CJK JP Black"/>
              </a:rPr>
              <a:t>：</a:t>
            </a:r>
            <a:r>
              <a:rPr sz="1800" spc="-450" dirty="0">
                <a:latin typeface="Noto Sans CJK JP Black"/>
                <a:cs typeface="Noto Sans CJK JP Black"/>
              </a:rPr>
              <a:t>在</a:t>
            </a:r>
            <a:r>
              <a:rPr sz="1800" spc="-5" dirty="0">
                <a:latin typeface="Times New Roman" panose="02020603050405020304"/>
                <a:cs typeface="Times New Roman" panose="02020603050405020304"/>
              </a:rPr>
              <a:t>HDFS</a:t>
            </a:r>
            <a:r>
              <a:rPr sz="1800" spc="-305" dirty="0">
                <a:latin typeface="Noto Sans CJK JP Black"/>
                <a:cs typeface="Noto Sans CJK JP Black"/>
              </a:rPr>
              <a:t>中，</a:t>
            </a:r>
            <a:r>
              <a:rPr sz="1800" dirty="0">
                <a:latin typeface="Noto Sans CJK JP Black"/>
                <a:cs typeface="Noto Sans CJK JP Black"/>
              </a:rPr>
              <a:t>没有</a:t>
            </a:r>
            <a:r>
              <a:rPr sz="1800" spc="-5" dirty="0">
                <a:latin typeface="Noto Sans CJK JP Black"/>
                <a:cs typeface="Noto Sans CJK JP Black"/>
              </a:rPr>
              <a:t>当</a:t>
            </a:r>
            <a:r>
              <a:rPr sz="1800" spc="-15" dirty="0">
                <a:latin typeface="Noto Sans CJK JP Black"/>
                <a:cs typeface="Noto Sans CJK JP Black"/>
              </a:rPr>
              <a:t>前</a:t>
            </a:r>
            <a:r>
              <a:rPr sz="1800" dirty="0">
                <a:latin typeface="Noto Sans CJK JP Bold"/>
                <a:cs typeface="Noto Sans CJK JP Bold"/>
              </a:rPr>
              <a:t>目录的概念</a:t>
            </a:r>
            <a:r>
              <a:rPr sz="1800" spc="-620" dirty="0">
                <a:latin typeface="Noto Sans CJK JP Black"/>
                <a:cs typeface="Noto Sans CJK JP Black"/>
              </a:rPr>
              <a:t>，</a:t>
            </a:r>
            <a:r>
              <a:rPr sz="1800" dirty="0">
                <a:latin typeface="Noto Sans CJK JP Black"/>
                <a:cs typeface="Noto Sans CJK JP Black"/>
              </a:rPr>
              <a:t>没</a:t>
            </a:r>
            <a:r>
              <a:rPr sz="1800" spc="-25" dirty="0">
                <a:latin typeface="Noto Sans CJK JP Black"/>
                <a:cs typeface="Noto Sans CJK JP Black"/>
              </a:rPr>
              <a:t>有</a:t>
            </a:r>
            <a:r>
              <a:rPr sz="1800" spc="-10" dirty="0">
                <a:latin typeface="Times New Roman" panose="02020603050405020304"/>
                <a:cs typeface="Times New Roman" panose="02020603050405020304"/>
              </a:rPr>
              <a:t>cd</a:t>
            </a:r>
            <a:r>
              <a:rPr sz="1800" dirty="0">
                <a:latin typeface="Noto Sans CJK JP Black"/>
                <a:cs typeface="Noto Sans CJK JP Black"/>
              </a:rPr>
              <a:t>命</a:t>
            </a:r>
            <a:r>
              <a:rPr sz="1800" spc="-15" dirty="0">
                <a:latin typeface="Noto Sans CJK JP Black"/>
                <a:cs typeface="Noto Sans CJK JP Black"/>
              </a:rPr>
              <a:t>令</a:t>
            </a:r>
            <a:r>
              <a:rPr sz="1800" dirty="0">
                <a:latin typeface="Noto Sans CJK JP Black"/>
                <a:cs typeface="Noto Sans CJK JP Black"/>
              </a:rPr>
              <a:t>？未</a:t>
            </a:r>
            <a:r>
              <a:rPr sz="1800" spc="-15" dirty="0">
                <a:latin typeface="Noto Sans CJK JP Bold"/>
                <a:cs typeface="Noto Sans CJK JP Bold"/>
              </a:rPr>
              <a:t>带</a:t>
            </a:r>
            <a:r>
              <a:rPr sz="1800" dirty="0">
                <a:latin typeface="Noto Sans CJK JP Black"/>
                <a:cs typeface="Noto Sans CJK JP Black"/>
              </a:rPr>
              <a:t>参数</a:t>
            </a:r>
            <a:r>
              <a:rPr sz="1800" spc="-10" dirty="0">
                <a:latin typeface="Noto Sans CJK JP Black"/>
                <a:cs typeface="Noto Sans CJK JP Black"/>
              </a:rPr>
              <a:t>的</a:t>
            </a:r>
            <a:r>
              <a:rPr sz="1800" spc="-15" dirty="0">
                <a:latin typeface="Times New Roman" panose="02020603050405020304"/>
                <a:cs typeface="Times New Roman" panose="02020603050405020304"/>
              </a:rPr>
              <a:t>-ls</a:t>
            </a:r>
            <a:r>
              <a:rPr sz="1800" dirty="0">
                <a:latin typeface="Noto Sans CJK JP Black"/>
                <a:cs typeface="Noto Sans CJK JP Black"/>
              </a:rPr>
              <a:t>默</a:t>
            </a:r>
            <a:r>
              <a:rPr sz="1800" spc="-15" dirty="0">
                <a:latin typeface="Noto Sans CJK JP Bold"/>
                <a:cs typeface="Noto Sans CJK JP Bold"/>
              </a:rPr>
              <a:t>认</a:t>
            </a:r>
            <a:r>
              <a:rPr sz="1800" dirty="0">
                <a:latin typeface="Noto Sans CJK JP Black"/>
                <a:cs typeface="Noto Sans CJK JP Black"/>
              </a:rPr>
              <a:t>返回 </a:t>
            </a:r>
            <a:r>
              <a:rPr sz="1800" dirty="0">
                <a:latin typeface="Times New Roman" panose="02020603050405020304"/>
                <a:cs typeface="Times New Roman" panose="02020603050405020304"/>
              </a:rPr>
              <a:t>HDFS</a:t>
            </a:r>
            <a:r>
              <a:rPr sz="1800" spc="34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”home”</a:t>
            </a:r>
            <a:r>
              <a:rPr sz="1800" spc="-95" dirty="0">
                <a:latin typeface="Times New Roman" panose="02020603050405020304"/>
                <a:cs typeface="Times New Roman" panose="02020603050405020304"/>
              </a:rPr>
              <a:t> </a:t>
            </a:r>
            <a:r>
              <a:rPr sz="1800" dirty="0">
                <a:latin typeface="Noto Sans CJK JP Bold"/>
                <a:cs typeface="Noto Sans CJK JP Bold"/>
              </a:rPr>
              <a:t>目录下的内容</a:t>
            </a:r>
            <a:endParaRPr sz="1800">
              <a:latin typeface="Noto Sans CJK JP Bold"/>
              <a:cs typeface="Noto Sans CJK JP Bold"/>
            </a:endParaRPr>
          </a:p>
          <a:p>
            <a:pPr marL="241300" indent="-228600">
              <a:lnSpc>
                <a:spcPct val="100000"/>
              </a:lnSpc>
              <a:spcBef>
                <a:spcPts val="1240"/>
              </a:spcBef>
              <a:buFont typeface="Wingdings" panose="05000000000000000000"/>
              <a:buChar char=""/>
              <a:tabLst>
                <a:tab pos="241300" algn="l"/>
              </a:tabLst>
            </a:pPr>
            <a:r>
              <a:rPr sz="1800" spc="-5" dirty="0">
                <a:latin typeface="Times New Roman" panose="02020603050405020304"/>
                <a:cs typeface="Times New Roman" panose="02020603050405020304"/>
              </a:rPr>
              <a:t>hadoop</a:t>
            </a:r>
            <a:r>
              <a:rPr sz="1800" spc="-35" dirty="0">
                <a:latin typeface="Times New Roman" panose="02020603050405020304"/>
                <a:cs typeface="Times New Roman" panose="02020603050405020304"/>
              </a:rPr>
              <a:t> </a:t>
            </a:r>
            <a:r>
              <a:rPr sz="1800" dirty="0">
                <a:latin typeface="Times New Roman" panose="02020603050405020304"/>
                <a:cs typeface="Times New Roman" panose="02020603050405020304"/>
              </a:rPr>
              <a:t>fs</a:t>
            </a:r>
            <a:r>
              <a:rPr sz="1800" spc="-5" dirty="0">
                <a:latin typeface="Times New Roman" panose="02020603050405020304"/>
                <a:cs typeface="Times New Roman" panose="02020603050405020304"/>
              </a:rPr>
              <a:t> –ls</a:t>
            </a:r>
            <a:r>
              <a:rPr sz="1800" spc="-30" dirty="0">
                <a:latin typeface="Times New Roman" panose="02020603050405020304"/>
                <a:cs typeface="Times New Roman" panose="02020603050405020304"/>
              </a:rPr>
              <a:t> </a:t>
            </a:r>
            <a:r>
              <a:rPr sz="1800" spc="-160" dirty="0">
                <a:latin typeface="Times New Roman" panose="02020603050405020304"/>
                <a:cs typeface="Times New Roman" panose="02020603050405020304"/>
              </a:rPr>
              <a:t>input</a:t>
            </a:r>
            <a:r>
              <a:rPr sz="1800" spc="-160" dirty="0">
                <a:latin typeface="Noto Sans CJK JP Black"/>
                <a:cs typeface="Noto Sans CJK JP Black"/>
              </a:rPr>
              <a:t>：</a:t>
            </a:r>
            <a:r>
              <a:rPr sz="1800" dirty="0">
                <a:latin typeface="Noto Sans CJK JP Bold"/>
                <a:cs typeface="Noto Sans CJK JP Bold"/>
              </a:rPr>
              <a:t>浏览</a:t>
            </a:r>
            <a:r>
              <a:rPr sz="1800" spc="-5" dirty="0">
                <a:latin typeface="Times New Roman" panose="02020603050405020304"/>
                <a:cs typeface="Times New Roman" panose="02020603050405020304"/>
              </a:rPr>
              <a:t>HDFS</a:t>
            </a:r>
            <a:r>
              <a:rPr sz="1800" dirty="0">
                <a:latin typeface="Noto Sans CJK JP Bold"/>
                <a:cs typeface="Noto Sans CJK JP Bold"/>
              </a:rPr>
              <a:t>下名为</a:t>
            </a:r>
            <a:r>
              <a:rPr sz="1800" spc="-10" dirty="0">
                <a:latin typeface="Times New Roman" panose="02020603050405020304"/>
                <a:cs typeface="Times New Roman" panose="02020603050405020304"/>
              </a:rPr>
              <a:t>”input”</a:t>
            </a:r>
            <a:r>
              <a:rPr sz="1800" dirty="0">
                <a:latin typeface="Noto Sans CJK JP Black"/>
                <a:cs typeface="Noto Sans CJK JP Black"/>
              </a:rPr>
              <a:t>的文档</a:t>
            </a:r>
            <a:r>
              <a:rPr sz="1800" spc="-15" dirty="0">
                <a:latin typeface="Noto Sans CJK JP Black"/>
                <a:cs typeface="Noto Sans CJK JP Black"/>
              </a:rPr>
              <a:t>中</a:t>
            </a:r>
            <a:r>
              <a:rPr sz="1800" dirty="0">
                <a:latin typeface="Noto Sans CJK JP Black"/>
                <a:cs typeface="Noto Sans CJK JP Black"/>
              </a:rPr>
              <a:t>文件</a:t>
            </a:r>
            <a:endParaRPr sz="1800">
              <a:latin typeface="Noto Sans CJK JP Black"/>
              <a:cs typeface="Noto Sans CJK JP Black"/>
            </a:endParaRPr>
          </a:p>
          <a:p>
            <a:pPr marL="241300" indent="-228600">
              <a:lnSpc>
                <a:spcPct val="100000"/>
              </a:lnSpc>
              <a:spcBef>
                <a:spcPts val="1190"/>
              </a:spcBef>
              <a:buFont typeface="Wingdings" panose="05000000000000000000"/>
              <a:buChar char=""/>
              <a:tabLst>
                <a:tab pos="241300" algn="l"/>
              </a:tabLst>
            </a:pPr>
            <a:r>
              <a:rPr sz="1800" spc="-5" dirty="0">
                <a:latin typeface="Times New Roman" panose="02020603050405020304"/>
                <a:cs typeface="Times New Roman" panose="02020603050405020304"/>
              </a:rPr>
              <a:t>hadoop</a:t>
            </a:r>
            <a:r>
              <a:rPr sz="1800" spc="-30" dirty="0">
                <a:latin typeface="Times New Roman" panose="02020603050405020304"/>
                <a:cs typeface="Times New Roman" panose="02020603050405020304"/>
              </a:rPr>
              <a:t> </a:t>
            </a:r>
            <a:r>
              <a:rPr sz="1800" dirty="0">
                <a:latin typeface="Times New Roman" panose="02020603050405020304"/>
                <a:cs typeface="Times New Roman" panose="02020603050405020304"/>
              </a:rPr>
              <a:t>fs –put</a:t>
            </a:r>
            <a:r>
              <a:rPr sz="1800" spc="-2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~/file</a:t>
            </a:r>
            <a:r>
              <a:rPr sz="1800" spc="-3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test</a:t>
            </a:r>
            <a:r>
              <a:rPr sz="1800" spc="-5" dirty="0">
                <a:latin typeface="Noto Sans CJK JP Bold"/>
                <a:cs typeface="Noto Sans CJK JP Bold"/>
              </a:rPr>
              <a:t>：</a:t>
            </a:r>
            <a:r>
              <a:rPr sz="1800" dirty="0">
                <a:latin typeface="Noto Sans CJK JP Bold"/>
                <a:cs typeface="Noto Sans CJK JP Bold"/>
              </a:rPr>
              <a:t>通过</a:t>
            </a:r>
            <a:r>
              <a:rPr sz="1800" spc="-5" dirty="0">
                <a:latin typeface="Times New Roman" panose="02020603050405020304"/>
                <a:cs typeface="Times New Roman" panose="02020603050405020304"/>
              </a:rPr>
              <a:t>put</a:t>
            </a:r>
            <a:r>
              <a:rPr sz="1800" spc="-15" dirty="0">
                <a:latin typeface="Noto Sans CJK JP Black"/>
                <a:cs typeface="Noto Sans CJK JP Black"/>
              </a:rPr>
              <a:t>命</a:t>
            </a:r>
            <a:r>
              <a:rPr sz="1800" dirty="0">
                <a:latin typeface="Noto Sans CJK JP Black"/>
                <a:cs typeface="Noto Sans CJK JP Black"/>
              </a:rPr>
              <a:t>令将</a:t>
            </a:r>
            <a:r>
              <a:rPr sz="1800" spc="-15" dirty="0">
                <a:latin typeface="Noto Sans CJK JP Black"/>
                <a:cs typeface="Noto Sans CJK JP Black"/>
              </a:rPr>
              <a:t>本</a:t>
            </a:r>
            <a:r>
              <a:rPr sz="1800" dirty="0">
                <a:latin typeface="Noto Sans CJK JP Black"/>
                <a:cs typeface="Noto Sans CJK JP Black"/>
              </a:rPr>
              <a:t>地目</a:t>
            </a:r>
            <a:r>
              <a:rPr sz="1800" spc="-15" dirty="0">
                <a:latin typeface="Noto Sans CJK JP Bold"/>
                <a:cs typeface="Noto Sans CJK JP Bold"/>
              </a:rPr>
              <a:t>录</a:t>
            </a:r>
            <a:r>
              <a:rPr sz="1800" dirty="0">
                <a:latin typeface="Noto Sans CJK JP Black"/>
                <a:cs typeface="Noto Sans CJK JP Black"/>
              </a:rPr>
              <a:t>下的</a:t>
            </a:r>
            <a:r>
              <a:rPr sz="1800" spc="-15" dirty="0">
                <a:latin typeface="Times New Roman" panose="02020603050405020304"/>
                <a:cs typeface="Times New Roman" panose="02020603050405020304"/>
              </a:rPr>
              <a:t>file</a:t>
            </a:r>
            <a:r>
              <a:rPr sz="1800" dirty="0">
                <a:latin typeface="Noto Sans CJK JP Black"/>
                <a:cs typeface="Noto Sans CJK JP Black"/>
              </a:rPr>
              <a:t>文件</a:t>
            </a:r>
            <a:r>
              <a:rPr sz="1800" spc="-15" dirty="0">
                <a:latin typeface="Noto Sans CJK JP Black"/>
                <a:cs typeface="Noto Sans CJK JP Black"/>
              </a:rPr>
              <a:t>上</a:t>
            </a:r>
            <a:r>
              <a:rPr sz="1800" dirty="0">
                <a:latin typeface="Noto Sans CJK JP Bold"/>
                <a:cs typeface="Noto Sans CJK JP Bold"/>
              </a:rPr>
              <a:t>传都</a:t>
            </a:r>
            <a:r>
              <a:rPr sz="1800" spc="-5" dirty="0">
                <a:latin typeface="Times New Roman" panose="02020603050405020304"/>
                <a:cs typeface="Times New Roman" panose="02020603050405020304"/>
              </a:rPr>
              <a:t>HDfS</a:t>
            </a:r>
            <a:r>
              <a:rPr sz="1800" dirty="0">
                <a:latin typeface="Noto Sans CJK JP Black"/>
                <a:cs typeface="Noto Sans CJK JP Black"/>
              </a:rPr>
              <a:t>上</a:t>
            </a:r>
            <a:r>
              <a:rPr sz="1800" spc="-15" dirty="0">
                <a:latin typeface="Noto Sans CJK JP Black"/>
                <a:cs typeface="Noto Sans CJK JP Black"/>
              </a:rPr>
              <a:t>并</a:t>
            </a:r>
            <a:r>
              <a:rPr sz="1800" dirty="0">
                <a:latin typeface="Noto Sans CJK JP Black"/>
                <a:cs typeface="Noto Sans CJK JP Black"/>
              </a:rPr>
              <a:t>重命</a:t>
            </a:r>
            <a:r>
              <a:rPr sz="1800" spc="-15" dirty="0">
                <a:latin typeface="Noto Sans CJK JP Black"/>
                <a:cs typeface="Noto Sans CJK JP Black"/>
              </a:rPr>
              <a:t>名</a:t>
            </a:r>
            <a:r>
              <a:rPr sz="1800" dirty="0">
                <a:latin typeface="Noto Sans CJK JP Bold"/>
                <a:cs typeface="Noto Sans CJK JP Bold"/>
              </a:rPr>
              <a:t>为</a:t>
            </a:r>
            <a:r>
              <a:rPr sz="1800" spc="35" dirty="0">
                <a:latin typeface="Noto Sans CJK JP Bold"/>
                <a:cs typeface="Noto Sans CJK JP Bold"/>
              </a:rPr>
              <a:t> </a:t>
            </a:r>
            <a:r>
              <a:rPr sz="1800" dirty="0">
                <a:latin typeface="Times New Roman" panose="02020603050405020304"/>
                <a:cs typeface="Times New Roman" panose="02020603050405020304"/>
              </a:rPr>
              <a:t>test</a:t>
            </a:r>
            <a:endParaRPr sz="1800">
              <a:latin typeface="Times New Roman" panose="02020603050405020304"/>
              <a:cs typeface="Times New Roman" panose="02020603050405020304"/>
            </a:endParaRPr>
          </a:p>
          <a:p>
            <a:pPr marL="241300" indent="-228600">
              <a:lnSpc>
                <a:spcPct val="100000"/>
              </a:lnSpc>
              <a:spcBef>
                <a:spcPts val="1290"/>
              </a:spcBef>
              <a:buFont typeface="Wingdings" panose="05000000000000000000"/>
              <a:buChar char=""/>
              <a:tabLst>
                <a:tab pos="241300" algn="l"/>
              </a:tabLst>
            </a:pPr>
            <a:r>
              <a:rPr sz="1800" spc="-5" dirty="0">
                <a:latin typeface="Times New Roman" panose="02020603050405020304"/>
                <a:cs typeface="Times New Roman" panose="02020603050405020304"/>
              </a:rPr>
              <a:t>hadoop</a:t>
            </a:r>
            <a:r>
              <a:rPr sz="1800" spc="-30" dirty="0">
                <a:latin typeface="Times New Roman" panose="02020603050405020304"/>
                <a:cs typeface="Times New Roman" panose="02020603050405020304"/>
              </a:rPr>
              <a:t> </a:t>
            </a:r>
            <a:r>
              <a:rPr sz="1800" dirty="0">
                <a:latin typeface="Times New Roman" panose="02020603050405020304"/>
                <a:cs typeface="Times New Roman" panose="02020603050405020304"/>
              </a:rPr>
              <a:t>fs </a:t>
            </a:r>
            <a:r>
              <a:rPr sz="1800" spc="-15" dirty="0">
                <a:latin typeface="Times New Roman" panose="02020603050405020304"/>
                <a:cs typeface="Times New Roman" panose="02020603050405020304"/>
              </a:rPr>
              <a:t>–get</a:t>
            </a:r>
            <a:r>
              <a:rPr sz="1800" spc="-3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/user/hadoop/a.txt</a:t>
            </a:r>
            <a:r>
              <a:rPr sz="1800" spc="-40" dirty="0">
                <a:latin typeface="Times New Roman" panose="02020603050405020304"/>
                <a:cs typeface="Times New Roman" panose="02020603050405020304"/>
              </a:rPr>
              <a:t> </a:t>
            </a:r>
            <a:r>
              <a:rPr sz="1800" spc="-225" dirty="0">
                <a:latin typeface="Times New Roman" panose="02020603050405020304"/>
                <a:cs typeface="Times New Roman" panose="02020603050405020304"/>
              </a:rPr>
              <a:t>/</a:t>
            </a:r>
            <a:r>
              <a:rPr sz="1800" spc="-225" dirty="0">
                <a:latin typeface="Noto Sans CJK JP Black"/>
                <a:cs typeface="Noto Sans CJK JP Black"/>
              </a:rPr>
              <a:t>：</a:t>
            </a:r>
            <a:r>
              <a:rPr sz="1800" spc="-450" dirty="0">
                <a:latin typeface="Noto Sans CJK JP Black"/>
                <a:cs typeface="Noto Sans CJK JP Black"/>
              </a:rPr>
              <a:t>从</a:t>
            </a:r>
            <a:r>
              <a:rPr sz="1800" spc="-5" dirty="0">
                <a:latin typeface="Times New Roman" panose="02020603050405020304"/>
                <a:cs typeface="Times New Roman" panose="02020603050405020304"/>
              </a:rPr>
              <a:t>HDFS</a:t>
            </a:r>
            <a:r>
              <a:rPr sz="1800" dirty="0">
                <a:latin typeface="Noto Sans CJK JP Bold"/>
                <a:cs typeface="Noto Sans CJK JP Bold"/>
              </a:rPr>
              <a:t>传输文件到本地</a:t>
            </a:r>
            <a:endParaRPr sz="1800">
              <a:latin typeface="Noto Sans CJK JP Bold"/>
              <a:cs typeface="Noto Sans CJK JP Bold"/>
            </a:endParaRPr>
          </a:p>
          <a:p>
            <a:pPr marL="241300" indent="-228600">
              <a:lnSpc>
                <a:spcPct val="100000"/>
              </a:lnSpc>
              <a:spcBef>
                <a:spcPts val="1240"/>
              </a:spcBef>
              <a:buFont typeface="Wingdings" panose="05000000000000000000"/>
              <a:buChar char=""/>
              <a:tabLst>
                <a:tab pos="241300" algn="l"/>
              </a:tabLst>
            </a:pPr>
            <a:r>
              <a:rPr sz="1800" spc="-5" dirty="0">
                <a:latin typeface="Times New Roman" panose="02020603050405020304"/>
                <a:cs typeface="Times New Roman" panose="02020603050405020304"/>
              </a:rPr>
              <a:t>hadoop</a:t>
            </a:r>
            <a:r>
              <a:rPr sz="1800" spc="-40" dirty="0">
                <a:latin typeface="Times New Roman" panose="02020603050405020304"/>
                <a:cs typeface="Times New Roman" panose="02020603050405020304"/>
              </a:rPr>
              <a:t> </a:t>
            </a:r>
            <a:r>
              <a:rPr sz="1800" dirty="0">
                <a:latin typeface="Times New Roman" panose="02020603050405020304"/>
                <a:cs typeface="Times New Roman" panose="02020603050405020304"/>
              </a:rPr>
              <a:t>fs –rm</a:t>
            </a:r>
            <a:r>
              <a:rPr sz="1800" spc="-10" dirty="0">
                <a:latin typeface="Times New Roman" panose="02020603050405020304"/>
                <a:cs typeface="Times New Roman" panose="02020603050405020304"/>
              </a:rPr>
              <a:t> </a:t>
            </a:r>
            <a:r>
              <a:rPr sz="1800" spc="-55" dirty="0">
                <a:latin typeface="Times New Roman" panose="02020603050405020304"/>
                <a:cs typeface="Times New Roman" panose="02020603050405020304"/>
              </a:rPr>
              <a:t>/user/hadoop/a.txt</a:t>
            </a:r>
            <a:r>
              <a:rPr sz="1800" spc="-55" dirty="0">
                <a:latin typeface="Noto Sans CJK JP Black"/>
                <a:cs typeface="Noto Sans CJK JP Black"/>
              </a:rPr>
              <a:t>：</a:t>
            </a:r>
            <a:r>
              <a:rPr sz="1800" spc="-15" dirty="0">
                <a:latin typeface="Noto Sans CJK JP Bold"/>
                <a:cs typeface="Noto Sans CJK JP Bold"/>
              </a:rPr>
              <a:t>删</a:t>
            </a:r>
            <a:r>
              <a:rPr sz="1800" dirty="0">
                <a:latin typeface="Noto Sans CJK JP Black"/>
                <a:cs typeface="Noto Sans CJK JP Black"/>
              </a:rPr>
              <a:t>除文件</a:t>
            </a:r>
            <a:endParaRPr sz="1800">
              <a:latin typeface="Noto Sans CJK JP Black"/>
              <a:cs typeface="Noto Sans CJK JP Black"/>
            </a:endParaRPr>
          </a:p>
          <a:p>
            <a:pPr marL="241300" indent="-228600">
              <a:lnSpc>
                <a:spcPct val="100000"/>
              </a:lnSpc>
              <a:spcBef>
                <a:spcPts val="1255"/>
              </a:spcBef>
              <a:buFont typeface="Wingdings" panose="05000000000000000000"/>
              <a:buChar char=""/>
              <a:tabLst>
                <a:tab pos="241300" algn="l"/>
              </a:tabLst>
            </a:pPr>
            <a:r>
              <a:rPr sz="1800" spc="-5" dirty="0">
                <a:latin typeface="Times New Roman" panose="02020603050405020304"/>
                <a:cs typeface="Times New Roman" panose="02020603050405020304"/>
              </a:rPr>
              <a:t>hadoop</a:t>
            </a:r>
            <a:r>
              <a:rPr sz="1800" spc="-35" dirty="0">
                <a:latin typeface="Times New Roman" panose="02020603050405020304"/>
                <a:cs typeface="Times New Roman" panose="02020603050405020304"/>
              </a:rPr>
              <a:t> </a:t>
            </a:r>
            <a:r>
              <a:rPr sz="1800" dirty="0">
                <a:latin typeface="Times New Roman" panose="02020603050405020304"/>
                <a:cs typeface="Times New Roman" panose="02020603050405020304"/>
              </a:rPr>
              <a:t>fs </a:t>
            </a:r>
            <a:r>
              <a:rPr sz="1800" spc="-5" dirty="0">
                <a:latin typeface="Times New Roman" panose="02020603050405020304"/>
                <a:cs typeface="Times New Roman" panose="02020603050405020304"/>
              </a:rPr>
              <a:t>–rmr</a:t>
            </a:r>
            <a:r>
              <a:rPr sz="1800" spc="-15" dirty="0">
                <a:latin typeface="Times New Roman" panose="02020603050405020304"/>
                <a:cs typeface="Times New Roman" panose="02020603050405020304"/>
              </a:rPr>
              <a:t> </a:t>
            </a:r>
            <a:r>
              <a:rPr sz="1800" spc="-55" dirty="0">
                <a:latin typeface="Times New Roman" panose="02020603050405020304"/>
                <a:cs typeface="Times New Roman" panose="02020603050405020304"/>
              </a:rPr>
              <a:t>/user/hadoop/a.txt</a:t>
            </a:r>
            <a:r>
              <a:rPr sz="1800" spc="-55" dirty="0">
                <a:latin typeface="Noto Sans CJK JP Black"/>
                <a:cs typeface="Noto Sans CJK JP Black"/>
              </a:rPr>
              <a:t>：</a:t>
            </a:r>
            <a:r>
              <a:rPr sz="1800" dirty="0">
                <a:latin typeface="Noto Sans CJK JP Black"/>
                <a:cs typeface="Noto Sans CJK JP Black"/>
              </a:rPr>
              <a:t>迭</a:t>
            </a:r>
            <a:r>
              <a:rPr sz="1800" spc="-20" dirty="0">
                <a:latin typeface="Noto Sans CJK JP Black"/>
                <a:cs typeface="Noto Sans CJK JP Black"/>
              </a:rPr>
              <a:t>代</a:t>
            </a:r>
            <a:r>
              <a:rPr sz="1800" dirty="0">
                <a:latin typeface="Noto Sans CJK JP Bold"/>
                <a:cs typeface="Noto Sans CJK JP Bold"/>
              </a:rPr>
              <a:t>删除</a:t>
            </a:r>
            <a:endParaRPr sz="1800">
              <a:latin typeface="Noto Sans CJK JP Bold"/>
              <a:cs typeface="Noto Sans CJK JP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5765"/>
            <a:ext cx="2565400" cy="635000"/>
          </a:xfrm>
          <a:prstGeom prst="rect">
            <a:avLst/>
          </a:prstGeom>
        </p:spPr>
        <p:txBody>
          <a:bodyPr vert="horz" wrap="square" lIns="0" tIns="12700" rIns="0" bIns="0" rtlCol="0">
            <a:spAutoFit/>
          </a:bodyPr>
          <a:lstStyle/>
          <a:p>
            <a:pPr marL="12700">
              <a:lnSpc>
                <a:spcPct val="100000"/>
              </a:lnSpc>
              <a:spcBef>
                <a:spcPts val="100"/>
              </a:spcBef>
            </a:pPr>
            <a:r>
              <a:rPr sz="4000" b="0" dirty="0">
                <a:latin typeface="Noto Sans CJK JP Medium"/>
                <a:cs typeface="Noto Sans CJK JP Medium"/>
              </a:rPr>
              <a:t>⼤数据时代</a:t>
            </a:r>
            <a:endParaRPr sz="4000">
              <a:latin typeface="Noto Sans CJK JP Medium"/>
              <a:cs typeface="Noto Sans CJK JP Medium"/>
            </a:endParaRPr>
          </a:p>
        </p:txBody>
      </p:sp>
      <p:grpSp>
        <p:nvGrpSpPr>
          <p:cNvPr id="3" name="object 3"/>
          <p:cNvGrpSpPr/>
          <p:nvPr/>
        </p:nvGrpSpPr>
        <p:grpSpPr>
          <a:xfrm>
            <a:off x="1022602" y="812288"/>
            <a:ext cx="10340340" cy="6045835"/>
            <a:chOff x="1022602" y="812288"/>
            <a:chExt cx="10340340" cy="6045835"/>
          </a:xfrm>
        </p:grpSpPr>
        <p:sp>
          <p:nvSpPr>
            <p:cNvPr id="4" name="object 4"/>
            <p:cNvSpPr/>
            <p:nvPr/>
          </p:nvSpPr>
          <p:spPr>
            <a:xfrm>
              <a:off x="1022602" y="812288"/>
              <a:ext cx="10340340" cy="6045707"/>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2596133" y="1613154"/>
              <a:ext cx="1018540" cy="439420"/>
            </a:xfrm>
            <a:custGeom>
              <a:avLst/>
              <a:gdLst/>
              <a:ahLst/>
              <a:cxnLst/>
              <a:rect l="l" t="t" r="r" b="b"/>
              <a:pathLst>
                <a:path w="1018539" h="439419">
                  <a:moveTo>
                    <a:pt x="0" y="73150"/>
                  </a:moveTo>
                  <a:lnTo>
                    <a:pt x="5750" y="44684"/>
                  </a:lnTo>
                  <a:lnTo>
                    <a:pt x="21431" y="21430"/>
                  </a:lnTo>
                  <a:lnTo>
                    <a:pt x="44684" y="5750"/>
                  </a:lnTo>
                  <a:lnTo>
                    <a:pt x="73152" y="0"/>
                  </a:lnTo>
                  <a:lnTo>
                    <a:pt x="944880" y="0"/>
                  </a:lnTo>
                  <a:lnTo>
                    <a:pt x="973347" y="5750"/>
                  </a:lnTo>
                  <a:lnTo>
                    <a:pt x="996600" y="21430"/>
                  </a:lnTo>
                  <a:lnTo>
                    <a:pt x="1012279" y="44684"/>
                  </a:lnTo>
                  <a:lnTo>
                    <a:pt x="1018029" y="73150"/>
                  </a:lnTo>
                  <a:lnTo>
                    <a:pt x="1018029" y="365760"/>
                  </a:lnTo>
                  <a:lnTo>
                    <a:pt x="1012279" y="394227"/>
                  </a:lnTo>
                  <a:lnTo>
                    <a:pt x="996600" y="417480"/>
                  </a:lnTo>
                  <a:lnTo>
                    <a:pt x="973347" y="433161"/>
                  </a:lnTo>
                  <a:lnTo>
                    <a:pt x="944880" y="438912"/>
                  </a:lnTo>
                  <a:lnTo>
                    <a:pt x="73152" y="438912"/>
                  </a:lnTo>
                  <a:lnTo>
                    <a:pt x="44684" y="433161"/>
                  </a:lnTo>
                  <a:lnTo>
                    <a:pt x="21431" y="417480"/>
                  </a:lnTo>
                  <a:lnTo>
                    <a:pt x="5750" y="394227"/>
                  </a:lnTo>
                  <a:lnTo>
                    <a:pt x="0" y="365760"/>
                  </a:lnTo>
                  <a:lnTo>
                    <a:pt x="0" y="73150"/>
                  </a:lnTo>
                  <a:close/>
                </a:path>
              </a:pathLst>
            </a:custGeom>
            <a:ln w="38098">
              <a:solidFill>
                <a:srgbClr val="FF2600"/>
              </a:solidFill>
            </a:ln>
          </p:spPr>
          <p:txBody>
            <a:bodyPr wrap="square" lIns="0" tIns="0" rIns="0" bIns="0" rtlCol="0"/>
            <a:lstStyle/>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1164" y="1856016"/>
            <a:ext cx="8745855" cy="3522345"/>
          </a:xfrm>
          <a:prstGeom prst="rect">
            <a:avLst/>
          </a:prstGeom>
        </p:spPr>
        <p:txBody>
          <a:bodyPr vert="horz" wrap="square" lIns="0" tIns="12700" rIns="0" bIns="0" rtlCol="0">
            <a:spAutoFit/>
          </a:bodyPr>
          <a:lstStyle/>
          <a:p>
            <a:pPr marL="241300" indent="-228600">
              <a:lnSpc>
                <a:spcPct val="100000"/>
              </a:lnSpc>
              <a:spcBef>
                <a:spcPts val="100"/>
              </a:spcBef>
              <a:buFont typeface="Wingdings" panose="05000000000000000000"/>
              <a:buChar char=""/>
              <a:tabLst>
                <a:tab pos="241300" algn="l"/>
              </a:tabLst>
            </a:pPr>
            <a:r>
              <a:rPr sz="1800" spc="-5" dirty="0">
                <a:latin typeface="Times New Roman" panose="02020603050405020304"/>
                <a:cs typeface="Times New Roman" panose="02020603050405020304"/>
              </a:rPr>
              <a:t>hadoop</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fs</a:t>
            </a:r>
            <a:r>
              <a:rPr sz="1800" spc="5" dirty="0">
                <a:latin typeface="Times New Roman" panose="02020603050405020304"/>
                <a:cs typeface="Times New Roman" panose="02020603050405020304"/>
              </a:rPr>
              <a:t> </a:t>
            </a:r>
            <a:r>
              <a:rPr sz="1800" spc="-15" dirty="0">
                <a:latin typeface="Times New Roman" panose="02020603050405020304"/>
                <a:cs typeface="Times New Roman" panose="02020603050405020304"/>
              </a:rPr>
              <a:t>–get</a:t>
            </a:r>
            <a:r>
              <a:rPr sz="1800" spc="-2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output</a:t>
            </a:r>
            <a:r>
              <a:rPr sz="1800" dirty="0">
                <a:latin typeface="Times New Roman" panose="02020603050405020304"/>
                <a:cs typeface="Times New Roman" panose="02020603050405020304"/>
              </a:rPr>
              <a:t> </a:t>
            </a:r>
            <a:r>
              <a:rPr sz="1800" spc="-135" dirty="0">
                <a:latin typeface="Times New Roman" panose="02020603050405020304"/>
                <a:cs typeface="Times New Roman" panose="02020603050405020304"/>
              </a:rPr>
              <a:t>getout</a:t>
            </a:r>
            <a:r>
              <a:rPr sz="1800" spc="-135" dirty="0">
                <a:latin typeface="Noto Sans CJK JP Black"/>
                <a:cs typeface="Noto Sans CJK JP Black"/>
              </a:rPr>
              <a:t>：</a:t>
            </a:r>
            <a:r>
              <a:rPr sz="1800" spc="-15" dirty="0">
                <a:latin typeface="Noto Sans CJK JP Black"/>
                <a:cs typeface="Noto Sans CJK JP Black"/>
              </a:rPr>
              <a:t>将</a:t>
            </a:r>
            <a:r>
              <a:rPr sz="1800" spc="-5" dirty="0">
                <a:latin typeface="Times New Roman" panose="02020603050405020304"/>
                <a:cs typeface="Times New Roman" panose="02020603050405020304"/>
              </a:rPr>
              <a:t>HDFS</a:t>
            </a:r>
            <a:r>
              <a:rPr sz="1800" spc="-15" dirty="0">
                <a:latin typeface="Noto Sans CJK JP Black"/>
                <a:cs typeface="Noto Sans CJK JP Black"/>
              </a:rPr>
              <a:t>中</a:t>
            </a:r>
            <a:r>
              <a:rPr sz="1800" dirty="0">
                <a:latin typeface="Noto Sans CJK JP Black"/>
                <a:cs typeface="Noto Sans CJK JP Black"/>
              </a:rPr>
              <a:t>的</a:t>
            </a:r>
            <a:r>
              <a:rPr sz="1800" spc="-10" dirty="0">
                <a:latin typeface="Times New Roman" panose="02020603050405020304"/>
                <a:cs typeface="Times New Roman" panose="02020603050405020304"/>
              </a:rPr>
              <a:t>”output”</a:t>
            </a:r>
            <a:r>
              <a:rPr sz="1800" dirty="0">
                <a:latin typeface="Noto Sans CJK JP Black"/>
                <a:cs typeface="Noto Sans CJK JP Black"/>
              </a:rPr>
              <a:t>文件复</a:t>
            </a:r>
            <a:r>
              <a:rPr sz="1800" spc="-15" dirty="0">
                <a:latin typeface="Noto Sans CJK JP Black"/>
                <a:cs typeface="Noto Sans CJK JP Black"/>
              </a:rPr>
              <a:t>制</a:t>
            </a:r>
            <a:r>
              <a:rPr sz="1800" dirty="0">
                <a:latin typeface="Noto Sans CJK JP Black"/>
                <a:cs typeface="Noto Sans CJK JP Black"/>
              </a:rPr>
              <a:t>到本</a:t>
            </a:r>
            <a:r>
              <a:rPr sz="1800" spc="-15" dirty="0">
                <a:latin typeface="Noto Sans CJK JP Black"/>
                <a:cs typeface="Noto Sans CJK JP Black"/>
              </a:rPr>
              <a:t>地</a:t>
            </a:r>
            <a:r>
              <a:rPr sz="1800" dirty="0">
                <a:latin typeface="Noto Sans CJK JP Bold"/>
                <a:cs typeface="Noto Sans CJK JP Bold"/>
              </a:rPr>
              <a:t>系统</a:t>
            </a:r>
            <a:r>
              <a:rPr sz="1800" spc="-15" dirty="0">
                <a:latin typeface="Noto Sans CJK JP Black"/>
                <a:cs typeface="Noto Sans CJK JP Black"/>
              </a:rPr>
              <a:t>并</a:t>
            </a:r>
            <a:r>
              <a:rPr sz="1800" dirty="0">
                <a:latin typeface="Noto Sans CJK JP Black"/>
                <a:cs typeface="Noto Sans CJK JP Black"/>
              </a:rPr>
              <a:t>命名</a:t>
            </a:r>
            <a:r>
              <a:rPr sz="1800" spc="-10" dirty="0">
                <a:latin typeface="Noto Sans CJK JP Bold"/>
                <a:cs typeface="Noto Sans CJK JP Bold"/>
              </a:rPr>
              <a:t>为</a:t>
            </a:r>
            <a:r>
              <a:rPr sz="1800" spc="-10" dirty="0">
                <a:latin typeface="Times New Roman" panose="02020603050405020304"/>
                <a:cs typeface="Times New Roman" panose="02020603050405020304"/>
              </a:rPr>
              <a:t>”getout”</a:t>
            </a:r>
            <a:endParaRPr sz="1800">
              <a:latin typeface="Times New Roman" panose="02020603050405020304"/>
              <a:cs typeface="Times New Roman" panose="02020603050405020304"/>
            </a:endParaRPr>
          </a:p>
          <a:p>
            <a:pPr marL="241300" indent="-228600">
              <a:lnSpc>
                <a:spcPct val="100000"/>
              </a:lnSpc>
              <a:spcBef>
                <a:spcPts val="1415"/>
              </a:spcBef>
              <a:buFont typeface="Wingdings" panose="05000000000000000000"/>
              <a:buChar char=""/>
              <a:tabLst>
                <a:tab pos="241300" algn="l"/>
              </a:tabLst>
            </a:pPr>
            <a:r>
              <a:rPr sz="1800" spc="-5" dirty="0">
                <a:latin typeface="Times New Roman" panose="02020603050405020304"/>
                <a:cs typeface="Times New Roman" panose="02020603050405020304"/>
              </a:rPr>
              <a:t>hadoop</a:t>
            </a:r>
            <a:r>
              <a:rPr sz="1800" spc="-45" dirty="0">
                <a:latin typeface="Times New Roman" panose="02020603050405020304"/>
                <a:cs typeface="Times New Roman" panose="02020603050405020304"/>
              </a:rPr>
              <a:t> </a:t>
            </a:r>
            <a:r>
              <a:rPr sz="1800" dirty="0">
                <a:latin typeface="Times New Roman" panose="02020603050405020304"/>
                <a:cs typeface="Times New Roman" panose="02020603050405020304"/>
              </a:rPr>
              <a:t>fs</a:t>
            </a:r>
            <a:r>
              <a:rPr sz="1800" spc="-1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–rmr</a:t>
            </a:r>
            <a:r>
              <a:rPr sz="1800" spc="-25" dirty="0">
                <a:latin typeface="Times New Roman" panose="02020603050405020304"/>
                <a:cs typeface="Times New Roman" panose="02020603050405020304"/>
              </a:rPr>
              <a:t> </a:t>
            </a:r>
            <a:r>
              <a:rPr sz="1800" spc="-105" dirty="0">
                <a:latin typeface="Times New Roman" panose="02020603050405020304"/>
                <a:cs typeface="Times New Roman" panose="02020603050405020304"/>
              </a:rPr>
              <a:t>newoutput</a:t>
            </a:r>
            <a:r>
              <a:rPr sz="1800" spc="-105" dirty="0">
                <a:latin typeface="Noto Sans CJK JP Black"/>
                <a:cs typeface="Noto Sans CJK JP Black"/>
              </a:rPr>
              <a:t>：</a:t>
            </a:r>
            <a:r>
              <a:rPr sz="1800" dirty="0">
                <a:latin typeface="Noto Sans CJK JP Black"/>
                <a:cs typeface="Noto Sans CJK JP Black"/>
              </a:rPr>
              <a:t>将</a:t>
            </a:r>
            <a:r>
              <a:rPr sz="1800" spc="-5" dirty="0">
                <a:latin typeface="Times New Roman" panose="02020603050405020304"/>
                <a:cs typeface="Times New Roman" panose="02020603050405020304"/>
              </a:rPr>
              <a:t>HDFS</a:t>
            </a:r>
            <a:r>
              <a:rPr sz="1800" dirty="0">
                <a:latin typeface="Noto Sans CJK JP Black"/>
                <a:cs typeface="Noto Sans CJK JP Black"/>
              </a:rPr>
              <a:t>下名</a:t>
            </a:r>
            <a:r>
              <a:rPr sz="1800" spc="-10" dirty="0">
                <a:latin typeface="Noto Sans CJK JP Bold"/>
                <a:cs typeface="Noto Sans CJK JP Bold"/>
              </a:rPr>
              <a:t>为</a:t>
            </a:r>
            <a:r>
              <a:rPr sz="1800" spc="-15" dirty="0">
                <a:latin typeface="Times New Roman" panose="02020603050405020304"/>
                <a:cs typeface="Times New Roman" panose="02020603050405020304"/>
              </a:rPr>
              <a:t>”newoutput”</a:t>
            </a:r>
            <a:r>
              <a:rPr sz="1800" dirty="0">
                <a:latin typeface="Noto Sans CJK JP Black"/>
                <a:cs typeface="Noto Sans CJK JP Black"/>
              </a:rPr>
              <a:t>的文</a:t>
            </a:r>
            <a:r>
              <a:rPr sz="1800" spc="-5" dirty="0">
                <a:latin typeface="Noto Sans CJK JP Black"/>
                <a:cs typeface="Noto Sans CJK JP Black"/>
              </a:rPr>
              <a:t>档</a:t>
            </a:r>
            <a:r>
              <a:rPr sz="1800" spc="-10" dirty="0">
                <a:latin typeface="Noto Sans CJK JP Bold"/>
                <a:cs typeface="Noto Sans CJK JP Bold"/>
              </a:rPr>
              <a:t>删</a:t>
            </a:r>
            <a:r>
              <a:rPr sz="1800" dirty="0">
                <a:latin typeface="Noto Sans CJK JP Black"/>
                <a:cs typeface="Noto Sans CJK JP Black"/>
              </a:rPr>
              <a:t>除</a:t>
            </a:r>
            <a:endParaRPr sz="1800">
              <a:latin typeface="Noto Sans CJK JP Black"/>
              <a:cs typeface="Noto Sans CJK JP Black"/>
            </a:endParaRPr>
          </a:p>
          <a:p>
            <a:pPr marL="241300" indent="-228600">
              <a:lnSpc>
                <a:spcPct val="100000"/>
              </a:lnSpc>
              <a:spcBef>
                <a:spcPts val="1450"/>
              </a:spcBef>
              <a:buFont typeface="Wingdings" panose="05000000000000000000"/>
              <a:buChar char=""/>
              <a:tabLst>
                <a:tab pos="241300" algn="l"/>
              </a:tabLst>
            </a:pPr>
            <a:r>
              <a:rPr sz="1800" spc="-5" dirty="0">
                <a:latin typeface="Times New Roman" panose="02020603050405020304"/>
                <a:cs typeface="Times New Roman" panose="02020603050405020304"/>
              </a:rPr>
              <a:t>hadoop</a:t>
            </a:r>
            <a:r>
              <a:rPr sz="1800" spc="-40" dirty="0">
                <a:latin typeface="Times New Roman" panose="02020603050405020304"/>
                <a:cs typeface="Times New Roman" panose="02020603050405020304"/>
              </a:rPr>
              <a:t> </a:t>
            </a:r>
            <a:r>
              <a:rPr sz="1800" dirty="0">
                <a:latin typeface="Times New Roman" panose="02020603050405020304"/>
                <a:cs typeface="Times New Roman" panose="02020603050405020304"/>
              </a:rPr>
              <a:t>fs</a:t>
            </a:r>
            <a:r>
              <a:rPr sz="1800" spc="-5" dirty="0">
                <a:latin typeface="Times New Roman" panose="02020603050405020304"/>
                <a:cs typeface="Times New Roman" panose="02020603050405020304"/>
              </a:rPr>
              <a:t> –cat</a:t>
            </a:r>
            <a:r>
              <a:rPr sz="1800" spc="-20" dirty="0">
                <a:latin typeface="Times New Roman" panose="02020603050405020304"/>
                <a:cs typeface="Times New Roman" panose="02020603050405020304"/>
              </a:rPr>
              <a:t> </a:t>
            </a:r>
            <a:r>
              <a:rPr sz="1800" spc="-120" dirty="0">
                <a:latin typeface="Times New Roman" panose="02020603050405020304"/>
                <a:cs typeface="Times New Roman" panose="02020603050405020304"/>
              </a:rPr>
              <a:t>input/*</a:t>
            </a:r>
            <a:r>
              <a:rPr sz="1800" spc="-120" dirty="0">
                <a:latin typeface="Noto Sans CJK JP Black"/>
                <a:cs typeface="Noto Sans CJK JP Black"/>
              </a:rPr>
              <a:t>：</a:t>
            </a:r>
            <a:r>
              <a:rPr sz="1800" dirty="0">
                <a:latin typeface="Noto Sans CJK JP Black"/>
                <a:cs typeface="Noto Sans CJK JP Black"/>
              </a:rPr>
              <a:t>通</a:t>
            </a:r>
            <a:r>
              <a:rPr sz="1800" spc="-5" dirty="0">
                <a:latin typeface="Noto Sans CJK JP Bold"/>
                <a:cs typeface="Noto Sans CJK JP Bold"/>
              </a:rPr>
              <a:t>过</a:t>
            </a:r>
            <a:r>
              <a:rPr sz="1800" spc="-5" dirty="0">
                <a:latin typeface="Times New Roman" panose="02020603050405020304"/>
                <a:cs typeface="Times New Roman" panose="02020603050405020304"/>
              </a:rPr>
              <a:t>”-cat</a:t>
            </a:r>
            <a:r>
              <a:rPr sz="1800" spc="-40" dirty="0">
                <a:latin typeface="Times New Roman" panose="02020603050405020304"/>
                <a:cs typeface="Times New Roman" panose="02020603050405020304"/>
              </a:rPr>
              <a:t> </a:t>
            </a:r>
            <a:r>
              <a:rPr sz="1800" dirty="0">
                <a:latin typeface="Noto Sans CJK JP Black"/>
                <a:cs typeface="Noto Sans CJK JP Black"/>
              </a:rPr>
              <a:t>文件</a:t>
            </a:r>
            <a:r>
              <a:rPr sz="1800" spc="-5" dirty="0">
                <a:latin typeface="Times New Roman" panose="02020603050405020304"/>
                <a:cs typeface="Times New Roman" panose="02020603050405020304"/>
              </a:rPr>
              <a:t>”</a:t>
            </a:r>
            <a:r>
              <a:rPr sz="1800" dirty="0">
                <a:latin typeface="Noto Sans CJK JP Bold"/>
                <a:cs typeface="Noto Sans CJK JP Bold"/>
              </a:rPr>
              <a:t>命令查看</a:t>
            </a:r>
            <a:r>
              <a:rPr sz="1800" spc="-5" dirty="0">
                <a:latin typeface="Times New Roman" panose="02020603050405020304"/>
                <a:cs typeface="Times New Roman" panose="02020603050405020304"/>
              </a:rPr>
              <a:t>HDFS</a:t>
            </a:r>
            <a:r>
              <a:rPr sz="1800" dirty="0">
                <a:latin typeface="Noto Sans CJK JP Black"/>
                <a:cs typeface="Noto Sans CJK JP Black"/>
              </a:rPr>
              <a:t>下</a:t>
            </a:r>
            <a:r>
              <a:rPr sz="1800" spc="-10" dirty="0">
                <a:latin typeface="Times New Roman" panose="02020603050405020304"/>
                <a:cs typeface="Times New Roman" panose="02020603050405020304"/>
              </a:rPr>
              <a:t>input</a:t>
            </a:r>
            <a:r>
              <a:rPr sz="1800" dirty="0">
                <a:latin typeface="Noto Sans CJK JP Black"/>
                <a:cs typeface="Noto Sans CJK JP Black"/>
              </a:rPr>
              <a:t>文</a:t>
            </a:r>
            <a:r>
              <a:rPr sz="1800" spc="-15" dirty="0">
                <a:latin typeface="Noto Sans CJK JP Black"/>
                <a:cs typeface="Noto Sans CJK JP Black"/>
              </a:rPr>
              <a:t>件</a:t>
            </a:r>
            <a:r>
              <a:rPr sz="1800" dirty="0">
                <a:latin typeface="Noto Sans CJK JP Black"/>
                <a:cs typeface="Noto Sans CJK JP Black"/>
              </a:rPr>
              <a:t>中的</a:t>
            </a:r>
            <a:r>
              <a:rPr sz="1800" spc="-15" dirty="0">
                <a:latin typeface="Noto Sans CJK JP Black"/>
                <a:cs typeface="Noto Sans CJK JP Black"/>
              </a:rPr>
              <a:t>内</a:t>
            </a:r>
            <a:r>
              <a:rPr sz="1800" dirty="0">
                <a:latin typeface="Noto Sans CJK JP Black"/>
                <a:cs typeface="Noto Sans CJK JP Black"/>
              </a:rPr>
              <a:t>容</a:t>
            </a:r>
            <a:endParaRPr sz="1800">
              <a:latin typeface="Noto Sans CJK JP Black"/>
              <a:cs typeface="Noto Sans CJK JP Black"/>
            </a:endParaRPr>
          </a:p>
          <a:p>
            <a:pPr marL="241300" indent="-228600">
              <a:lnSpc>
                <a:spcPct val="100000"/>
              </a:lnSpc>
              <a:spcBef>
                <a:spcPts val="1525"/>
              </a:spcBef>
              <a:buFont typeface="Wingdings" panose="05000000000000000000"/>
              <a:buChar char=""/>
              <a:tabLst>
                <a:tab pos="241300" algn="l"/>
              </a:tabLst>
            </a:pPr>
            <a:r>
              <a:rPr sz="1800" spc="-5" dirty="0">
                <a:latin typeface="Times New Roman" panose="02020603050405020304"/>
                <a:cs typeface="Times New Roman" panose="02020603050405020304"/>
              </a:rPr>
              <a:t>hadoop</a:t>
            </a:r>
            <a:r>
              <a:rPr sz="1800" spc="-45" dirty="0">
                <a:latin typeface="Times New Roman" panose="02020603050405020304"/>
                <a:cs typeface="Times New Roman" panose="02020603050405020304"/>
              </a:rPr>
              <a:t> </a:t>
            </a:r>
            <a:r>
              <a:rPr sz="1800" dirty="0">
                <a:latin typeface="Times New Roman" panose="02020603050405020304"/>
                <a:cs typeface="Times New Roman" panose="02020603050405020304"/>
              </a:rPr>
              <a:t>fs</a:t>
            </a:r>
            <a:r>
              <a:rPr sz="1800" spc="-15" dirty="0">
                <a:latin typeface="Times New Roman" panose="02020603050405020304"/>
                <a:cs typeface="Times New Roman" panose="02020603050405020304"/>
              </a:rPr>
              <a:t> –copyFromLocal</a:t>
            </a:r>
            <a:r>
              <a:rPr sz="1800" spc="-4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localsrc</a:t>
            </a:r>
            <a:r>
              <a:rPr sz="1800" spc="-40" dirty="0">
                <a:latin typeface="Times New Roman" panose="02020603050405020304"/>
                <a:cs typeface="Times New Roman" panose="02020603050405020304"/>
              </a:rPr>
              <a:t> </a:t>
            </a:r>
            <a:r>
              <a:rPr sz="1800" spc="-229" dirty="0">
                <a:latin typeface="Times New Roman" panose="02020603050405020304"/>
                <a:cs typeface="Times New Roman" panose="02020603050405020304"/>
              </a:rPr>
              <a:t>dst</a:t>
            </a:r>
            <a:r>
              <a:rPr sz="1800" spc="-229" dirty="0">
                <a:latin typeface="Noto Sans CJK JP Black"/>
                <a:cs typeface="Noto Sans CJK JP Black"/>
              </a:rPr>
              <a:t>：</a:t>
            </a:r>
            <a:r>
              <a:rPr sz="1800" spc="-180" dirty="0">
                <a:latin typeface="Noto Sans CJK JP Black"/>
                <a:cs typeface="Noto Sans CJK JP Black"/>
              </a:rPr>
              <a:t> </a:t>
            </a:r>
            <a:r>
              <a:rPr sz="1800" dirty="0">
                <a:latin typeface="Noto Sans CJK JP Bold"/>
                <a:cs typeface="Noto Sans CJK JP Bold"/>
              </a:rPr>
              <a:t>类似</a:t>
            </a:r>
            <a:r>
              <a:rPr sz="1800" spc="-5" dirty="0">
                <a:latin typeface="Times New Roman" panose="02020603050405020304"/>
                <a:cs typeface="Times New Roman" panose="02020603050405020304"/>
              </a:rPr>
              <a:t>hadoop</a:t>
            </a:r>
            <a:r>
              <a:rPr sz="1800" spc="-35" dirty="0">
                <a:latin typeface="Times New Roman" panose="02020603050405020304"/>
                <a:cs typeface="Times New Roman" panose="02020603050405020304"/>
              </a:rPr>
              <a:t> </a:t>
            </a:r>
            <a:r>
              <a:rPr sz="1800" dirty="0">
                <a:latin typeface="Times New Roman" panose="02020603050405020304"/>
                <a:cs typeface="Times New Roman" panose="02020603050405020304"/>
              </a:rPr>
              <a:t>fs</a:t>
            </a:r>
            <a:r>
              <a:rPr sz="1800" spc="-2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–put</a:t>
            </a:r>
            <a:r>
              <a:rPr sz="1800" dirty="0">
                <a:latin typeface="Noto Sans CJK JP Black"/>
                <a:cs typeface="Noto Sans CJK JP Black"/>
              </a:rPr>
              <a:t>命令</a:t>
            </a:r>
            <a:endParaRPr sz="1800">
              <a:latin typeface="Noto Sans CJK JP Black"/>
              <a:cs typeface="Noto Sans CJK JP Black"/>
            </a:endParaRPr>
          </a:p>
          <a:p>
            <a:pPr marL="241300" indent="-228600">
              <a:lnSpc>
                <a:spcPct val="100000"/>
              </a:lnSpc>
              <a:spcBef>
                <a:spcPts val="1445"/>
              </a:spcBef>
              <a:buFont typeface="Wingdings" panose="05000000000000000000"/>
              <a:buChar char=""/>
              <a:tabLst>
                <a:tab pos="241300" algn="l"/>
              </a:tabLst>
            </a:pPr>
            <a:r>
              <a:rPr sz="1800" spc="-5" dirty="0">
                <a:latin typeface="Times New Roman" panose="02020603050405020304"/>
                <a:cs typeface="Times New Roman" panose="02020603050405020304"/>
              </a:rPr>
              <a:t>hadoop</a:t>
            </a:r>
            <a:r>
              <a:rPr sz="1800" spc="-35" dirty="0">
                <a:latin typeface="Times New Roman" panose="02020603050405020304"/>
                <a:cs typeface="Times New Roman" panose="02020603050405020304"/>
              </a:rPr>
              <a:t> </a:t>
            </a:r>
            <a:r>
              <a:rPr sz="1800" dirty="0">
                <a:latin typeface="Times New Roman" panose="02020603050405020304"/>
                <a:cs typeface="Times New Roman" panose="02020603050405020304"/>
              </a:rPr>
              <a:t>fs </a:t>
            </a:r>
            <a:r>
              <a:rPr sz="1800" spc="-15" dirty="0">
                <a:latin typeface="Times New Roman" panose="02020603050405020304"/>
                <a:cs typeface="Times New Roman" panose="02020603050405020304"/>
              </a:rPr>
              <a:t>–moveFromLocal</a:t>
            </a:r>
            <a:r>
              <a:rPr sz="1800" spc="-3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localsrc</a:t>
            </a:r>
            <a:r>
              <a:rPr sz="1800" spc="-30" dirty="0">
                <a:latin typeface="Times New Roman" panose="02020603050405020304"/>
                <a:cs typeface="Times New Roman" panose="02020603050405020304"/>
              </a:rPr>
              <a:t> </a:t>
            </a:r>
            <a:r>
              <a:rPr sz="1800" dirty="0">
                <a:latin typeface="Times New Roman" panose="02020603050405020304"/>
                <a:cs typeface="Times New Roman" panose="02020603050405020304"/>
              </a:rPr>
              <a:t>dst</a:t>
            </a:r>
            <a:r>
              <a:rPr sz="1800" spc="-5" dirty="0">
                <a:latin typeface="Times New Roman" panose="02020603050405020304"/>
                <a:cs typeface="Times New Roman" panose="02020603050405020304"/>
              </a:rPr>
              <a:t> </a:t>
            </a:r>
            <a:r>
              <a:rPr sz="1800" dirty="0">
                <a:latin typeface="Noto Sans CJK JP Bold"/>
                <a:cs typeface="Noto Sans CJK JP Bold"/>
              </a:rPr>
              <a:t>：将本地文件上传到</a:t>
            </a:r>
            <a:r>
              <a:rPr sz="1800" spc="-130" dirty="0">
                <a:latin typeface="Times New Roman" panose="02020603050405020304"/>
                <a:cs typeface="Times New Roman" panose="02020603050405020304"/>
              </a:rPr>
              <a:t>hdfs</a:t>
            </a:r>
            <a:r>
              <a:rPr sz="1800" spc="-130" dirty="0">
                <a:latin typeface="Noto Sans CJK JP Black"/>
                <a:cs typeface="Noto Sans CJK JP Black"/>
              </a:rPr>
              <a:t>，</a:t>
            </a:r>
            <a:r>
              <a:rPr sz="1800" spc="-15" dirty="0">
                <a:latin typeface="Noto Sans CJK JP Black"/>
                <a:cs typeface="Noto Sans CJK JP Black"/>
              </a:rPr>
              <a:t>同</a:t>
            </a:r>
            <a:r>
              <a:rPr sz="1800" dirty="0">
                <a:latin typeface="Noto Sans CJK JP Bold"/>
                <a:cs typeface="Noto Sans CJK JP Bold"/>
              </a:rPr>
              <a:t>时删</a:t>
            </a:r>
            <a:r>
              <a:rPr sz="1800" spc="-15" dirty="0">
                <a:latin typeface="Noto Sans CJK JP Black"/>
                <a:cs typeface="Noto Sans CJK JP Black"/>
              </a:rPr>
              <a:t>除</a:t>
            </a:r>
            <a:r>
              <a:rPr sz="1800" dirty="0">
                <a:latin typeface="Noto Sans CJK JP Black"/>
                <a:cs typeface="Noto Sans CJK JP Black"/>
              </a:rPr>
              <a:t>本地</a:t>
            </a:r>
            <a:r>
              <a:rPr sz="1800" spc="-15" dirty="0">
                <a:latin typeface="Noto Sans CJK JP Black"/>
                <a:cs typeface="Noto Sans CJK JP Black"/>
              </a:rPr>
              <a:t>文</a:t>
            </a:r>
            <a:r>
              <a:rPr sz="1800" dirty="0">
                <a:latin typeface="Noto Sans CJK JP Black"/>
                <a:cs typeface="Noto Sans CJK JP Black"/>
              </a:rPr>
              <a:t>件</a:t>
            </a:r>
            <a:endParaRPr sz="1800">
              <a:latin typeface="Noto Sans CJK JP Black"/>
              <a:cs typeface="Noto Sans CJK JP Black"/>
            </a:endParaRPr>
          </a:p>
          <a:p>
            <a:pPr marL="241300" indent="-228600">
              <a:lnSpc>
                <a:spcPct val="100000"/>
              </a:lnSpc>
              <a:spcBef>
                <a:spcPts val="1550"/>
              </a:spcBef>
              <a:buFont typeface="Wingdings" panose="05000000000000000000"/>
              <a:buChar char=""/>
              <a:tabLst>
                <a:tab pos="241300" algn="l"/>
              </a:tabLst>
            </a:pPr>
            <a:r>
              <a:rPr sz="1800" spc="-5" dirty="0">
                <a:latin typeface="Times New Roman" panose="02020603050405020304"/>
                <a:cs typeface="Times New Roman" panose="02020603050405020304"/>
              </a:rPr>
              <a:t>hadoop</a:t>
            </a:r>
            <a:r>
              <a:rPr sz="1800" spc="-50" dirty="0">
                <a:latin typeface="Times New Roman" panose="02020603050405020304"/>
                <a:cs typeface="Times New Roman" panose="02020603050405020304"/>
              </a:rPr>
              <a:t> </a:t>
            </a:r>
            <a:r>
              <a:rPr sz="1800" dirty="0">
                <a:latin typeface="Times New Roman" panose="02020603050405020304"/>
                <a:cs typeface="Times New Roman" panose="02020603050405020304"/>
              </a:rPr>
              <a:t>fs</a:t>
            </a:r>
            <a:r>
              <a:rPr sz="1800" spc="-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–mkdir</a:t>
            </a:r>
            <a:r>
              <a:rPr sz="1800" spc="-20" dirty="0">
                <a:latin typeface="Times New Roman" panose="02020603050405020304"/>
                <a:cs typeface="Times New Roman" panose="02020603050405020304"/>
              </a:rPr>
              <a:t> </a:t>
            </a:r>
            <a:r>
              <a:rPr sz="1800" spc="-75" dirty="0">
                <a:latin typeface="Times New Roman" panose="02020603050405020304"/>
                <a:cs typeface="Times New Roman" panose="02020603050405020304"/>
              </a:rPr>
              <a:t>/user/hadoop</a:t>
            </a:r>
            <a:r>
              <a:rPr sz="1800" spc="-75" dirty="0">
                <a:latin typeface="Noto Sans CJK JP Black"/>
                <a:cs typeface="Noto Sans CJK JP Black"/>
              </a:rPr>
              <a:t>：</a:t>
            </a:r>
            <a:r>
              <a:rPr sz="1800" dirty="0">
                <a:latin typeface="Noto Sans CJK JP Bold"/>
                <a:cs typeface="Noto Sans CJK JP Bold"/>
              </a:rPr>
              <a:t>创</a:t>
            </a:r>
            <a:r>
              <a:rPr sz="1800" spc="-15" dirty="0">
                <a:latin typeface="Noto Sans CJK JP Black"/>
                <a:cs typeface="Noto Sans CJK JP Black"/>
              </a:rPr>
              <a:t>建</a:t>
            </a:r>
            <a:r>
              <a:rPr sz="1800" dirty="0">
                <a:latin typeface="Noto Sans CJK JP Bold"/>
                <a:cs typeface="Noto Sans CJK JP Bold"/>
              </a:rPr>
              <a:t>目录</a:t>
            </a:r>
            <a:endParaRPr sz="1800">
              <a:latin typeface="Noto Sans CJK JP Bold"/>
              <a:cs typeface="Noto Sans CJK JP Bold"/>
            </a:endParaRPr>
          </a:p>
          <a:p>
            <a:pPr marL="241300" indent="-228600">
              <a:lnSpc>
                <a:spcPct val="100000"/>
              </a:lnSpc>
              <a:spcBef>
                <a:spcPts val="1425"/>
              </a:spcBef>
              <a:buFont typeface="Wingdings" panose="05000000000000000000"/>
              <a:buChar char=""/>
              <a:tabLst>
                <a:tab pos="241300" algn="l"/>
              </a:tabLst>
            </a:pPr>
            <a:r>
              <a:rPr sz="1800" spc="-5" dirty="0">
                <a:latin typeface="Times New Roman" panose="02020603050405020304"/>
                <a:cs typeface="Times New Roman" panose="02020603050405020304"/>
              </a:rPr>
              <a:t>hadoop</a:t>
            </a:r>
            <a:r>
              <a:rPr sz="1800" spc="-75" dirty="0">
                <a:latin typeface="Times New Roman" panose="02020603050405020304"/>
                <a:cs typeface="Times New Roman" panose="02020603050405020304"/>
              </a:rPr>
              <a:t> </a:t>
            </a:r>
            <a:r>
              <a:rPr sz="1800" dirty="0">
                <a:latin typeface="Times New Roman" panose="02020603050405020304"/>
                <a:cs typeface="Times New Roman" panose="02020603050405020304"/>
              </a:rPr>
              <a:t>fs</a:t>
            </a:r>
            <a:r>
              <a:rPr sz="1800" spc="-30" dirty="0">
                <a:latin typeface="Times New Roman" panose="02020603050405020304"/>
                <a:cs typeface="Times New Roman" panose="02020603050405020304"/>
              </a:rPr>
              <a:t> </a:t>
            </a:r>
            <a:r>
              <a:rPr sz="1800" spc="-165" dirty="0">
                <a:latin typeface="Times New Roman" panose="02020603050405020304"/>
                <a:cs typeface="Times New Roman" panose="02020603050405020304"/>
              </a:rPr>
              <a:t>–text</a:t>
            </a:r>
            <a:r>
              <a:rPr sz="1800" spc="-165" dirty="0">
                <a:latin typeface="Noto Sans CJK JP Black"/>
                <a:cs typeface="Noto Sans CJK JP Black"/>
              </a:rPr>
              <a:t>：</a:t>
            </a:r>
            <a:r>
              <a:rPr sz="1800" dirty="0">
                <a:latin typeface="Noto Sans CJK JP Black"/>
                <a:cs typeface="Noto Sans CJK JP Black"/>
              </a:rPr>
              <a:t>将</a:t>
            </a:r>
            <a:r>
              <a:rPr sz="1800" spc="-20" dirty="0">
                <a:latin typeface="Noto Sans CJK JP Black"/>
                <a:cs typeface="Noto Sans CJK JP Black"/>
              </a:rPr>
              <a:t>源</a:t>
            </a:r>
            <a:r>
              <a:rPr sz="1800" dirty="0">
                <a:latin typeface="Noto Sans CJK JP Black"/>
                <a:cs typeface="Noto Sans CJK JP Black"/>
              </a:rPr>
              <a:t>文件</a:t>
            </a:r>
            <a:r>
              <a:rPr sz="1800" spc="-20" dirty="0">
                <a:latin typeface="Noto Sans CJK JP Bold"/>
                <a:cs typeface="Noto Sans CJK JP Bold"/>
              </a:rPr>
              <a:t>输</a:t>
            </a:r>
            <a:r>
              <a:rPr sz="1800" dirty="0">
                <a:latin typeface="Noto Sans CJK JP Bold"/>
                <a:cs typeface="Noto Sans CJK JP Bold"/>
              </a:rPr>
              <a:t>出为</a:t>
            </a:r>
            <a:r>
              <a:rPr sz="1800" spc="-20" dirty="0">
                <a:latin typeface="Noto Sans CJK JP Black"/>
                <a:cs typeface="Noto Sans CJK JP Black"/>
              </a:rPr>
              <a:t>文</a:t>
            </a:r>
            <a:r>
              <a:rPr sz="1800" dirty="0">
                <a:latin typeface="Noto Sans CJK JP Black"/>
                <a:cs typeface="Noto Sans CJK JP Black"/>
              </a:rPr>
              <a:t>本格式</a:t>
            </a:r>
            <a:endParaRPr sz="1800">
              <a:latin typeface="Noto Sans CJK JP Black"/>
              <a:cs typeface="Noto Sans CJK JP Black"/>
            </a:endParaRPr>
          </a:p>
          <a:p>
            <a:pPr marL="241300" indent="-228600">
              <a:lnSpc>
                <a:spcPct val="100000"/>
              </a:lnSpc>
              <a:spcBef>
                <a:spcPts val="1445"/>
              </a:spcBef>
              <a:buFont typeface="Wingdings" panose="05000000000000000000"/>
              <a:buChar char=""/>
              <a:tabLst>
                <a:tab pos="241300" algn="l"/>
              </a:tabLst>
            </a:pPr>
            <a:r>
              <a:rPr sz="1800" spc="-5" dirty="0">
                <a:latin typeface="Times New Roman" panose="02020603050405020304"/>
                <a:cs typeface="Times New Roman" panose="02020603050405020304"/>
              </a:rPr>
              <a:t>hadoop</a:t>
            </a:r>
            <a:r>
              <a:rPr sz="1800" spc="-40" dirty="0">
                <a:latin typeface="Times New Roman" panose="02020603050405020304"/>
                <a:cs typeface="Times New Roman" panose="02020603050405020304"/>
              </a:rPr>
              <a:t> </a:t>
            </a:r>
            <a:r>
              <a:rPr sz="1800" dirty="0">
                <a:latin typeface="Times New Roman" panose="02020603050405020304"/>
                <a:cs typeface="Times New Roman" panose="02020603050405020304"/>
              </a:rPr>
              <a:t>fs </a:t>
            </a:r>
            <a:r>
              <a:rPr sz="1800" spc="-5" dirty="0">
                <a:latin typeface="Times New Roman" panose="02020603050405020304"/>
                <a:cs typeface="Times New Roman" panose="02020603050405020304"/>
              </a:rPr>
              <a:t>–help</a:t>
            </a:r>
            <a:r>
              <a:rPr sz="1800" spc="-30" dirty="0">
                <a:latin typeface="Times New Roman" panose="02020603050405020304"/>
                <a:cs typeface="Times New Roman" panose="02020603050405020304"/>
              </a:rPr>
              <a:t> </a:t>
            </a:r>
            <a:r>
              <a:rPr sz="1800" spc="-85" dirty="0">
                <a:latin typeface="Times New Roman" panose="02020603050405020304"/>
                <a:cs typeface="Times New Roman" panose="02020603050405020304"/>
              </a:rPr>
              <a:t>commandName</a:t>
            </a:r>
            <a:r>
              <a:rPr sz="1800" spc="-85" dirty="0">
                <a:latin typeface="Noto Sans CJK JP Black"/>
                <a:cs typeface="Noto Sans CJK JP Black"/>
              </a:rPr>
              <a:t>：</a:t>
            </a:r>
            <a:r>
              <a:rPr sz="1800" dirty="0">
                <a:latin typeface="Noto Sans CJK JP Black"/>
                <a:cs typeface="Noto Sans CJK JP Black"/>
              </a:rPr>
              <a:t>列出</a:t>
            </a:r>
            <a:r>
              <a:rPr sz="1800" dirty="0">
                <a:latin typeface="Times New Roman" panose="02020603050405020304"/>
                <a:cs typeface="Times New Roman" panose="02020603050405020304"/>
              </a:rPr>
              <a:t>hdfs</a:t>
            </a:r>
            <a:r>
              <a:rPr sz="1800" dirty="0">
                <a:latin typeface="Noto Sans CJK JP Black"/>
                <a:cs typeface="Noto Sans CJK JP Black"/>
              </a:rPr>
              <a:t>命令</a:t>
            </a:r>
            <a:r>
              <a:rPr sz="1800" spc="-15" dirty="0">
                <a:latin typeface="Noto Sans CJK JP Black"/>
                <a:cs typeface="Noto Sans CJK JP Black"/>
              </a:rPr>
              <a:t>清</a:t>
            </a:r>
            <a:r>
              <a:rPr sz="1800" dirty="0">
                <a:latin typeface="Noto Sans CJK JP Bold"/>
                <a:cs typeface="Noto Sans CJK JP Bold"/>
              </a:rPr>
              <a:t>单</a:t>
            </a:r>
            <a:endParaRPr sz="1800">
              <a:latin typeface="Noto Sans CJK JP Bold"/>
              <a:cs typeface="Noto Sans CJK JP Bold"/>
            </a:endParaRPr>
          </a:p>
        </p:txBody>
      </p:sp>
      <p:sp>
        <p:nvSpPr>
          <p:cNvPr id="3" name="object 3"/>
          <p:cNvSpPr txBox="1">
            <a:spLocks noGrp="1"/>
          </p:cNvSpPr>
          <p:nvPr>
            <p:ph type="title"/>
          </p:nvPr>
        </p:nvSpPr>
        <p:spPr>
          <a:xfrm>
            <a:off x="3006129" y="609600"/>
            <a:ext cx="5176520" cy="635000"/>
          </a:xfrm>
          <a:prstGeom prst="rect">
            <a:avLst/>
          </a:prstGeom>
        </p:spPr>
        <p:txBody>
          <a:bodyPr vert="horz" wrap="square" lIns="0" tIns="12700" rIns="0" bIns="0" rtlCol="0">
            <a:spAutoFit/>
          </a:bodyPr>
          <a:lstStyle/>
          <a:p>
            <a:pPr marL="12700">
              <a:lnSpc>
                <a:spcPct val="100000"/>
              </a:lnSpc>
              <a:spcBef>
                <a:spcPts val="100"/>
              </a:spcBef>
            </a:pPr>
            <a:r>
              <a:rPr sz="4000" spc="-585" dirty="0">
                <a:latin typeface="Arial" panose="020B0604020202020204"/>
                <a:cs typeface="Arial" panose="020B0604020202020204"/>
              </a:rPr>
              <a:t>HD</a:t>
            </a:r>
            <a:r>
              <a:rPr sz="4000" spc="-500" dirty="0">
                <a:latin typeface="Arial" panose="020B0604020202020204"/>
                <a:cs typeface="Arial" panose="020B0604020202020204"/>
              </a:rPr>
              <a:t>F</a:t>
            </a:r>
            <a:r>
              <a:rPr sz="4000" spc="-680" dirty="0">
                <a:latin typeface="Arial" panose="020B0604020202020204"/>
                <a:cs typeface="Arial" panose="020B0604020202020204"/>
              </a:rPr>
              <a:t>S</a:t>
            </a:r>
            <a:r>
              <a:rPr sz="4000" dirty="0"/>
              <a:t>常用文件操作命令</a:t>
            </a:r>
            <a:endParaRPr sz="4000">
              <a:latin typeface="Arial" panose="020B0604020202020204"/>
              <a:cs typeface="Arial" panose="020B0604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6901" y="1716328"/>
            <a:ext cx="6917055" cy="736600"/>
          </a:xfrm>
          <a:prstGeom prst="rect">
            <a:avLst/>
          </a:prstGeom>
        </p:spPr>
        <p:txBody>
          <a:bodyPr vert="horz" wrap="square" lIns="0" tIns="12700" rIns="0" bIns="0" rtlCol="0">
            <a:spAutoFit/>
          </a:bodyPr>
          <a:lstStyle/>
          <a:p>
            <a:pPr marL="291465" marR="5080" indent="-279400">
              <a:lnSpc>
                <a:spcPct val="130000"/>
              </a:lnSpc>
              <a:spcBef>
                <a:spcPts val="100"/>
              </a:spcBef>
              <a:buFont typeface="Wingdings" panose="05000000000000000000"/>
              <a:buChar char=""/>
              <a:tabLst>
                <a:tab pos="298450" algn="l"/>
              </a:tabLst>
            </a:pPr>
            <a:r>
              <a:rPr sz="1800" dirty="0">
                <a:solidFill>
                  <a:srgbClr val="595959"/>
                </a:solidFill>
                <a:latin typeface="Arial" panose="020B0604020202020204"/>
                <a:cs typeface="Arial" panose="020B0604020202020204"/>
              </a:rPr>
              <a:t>Hiv</a:t>
            </a:r>
            <a:r>
              <a:rPr sz="1800" spc="-5" dirty="0">
                <a:solidFill>
                  <a:srgbClr val="595959"/>
                </a:solidFill>
                <a:latin typeface="Arial" panose="020B0604020202020204"/>
                <a:cs typeface="Arial" panose="020B0604020202020204"/>
              </a:rPr>
              <a:t>e</a:t>
            </a:r>
            <a:r>
              <a:rPr sz="1800" dirty="0">
                <a:solidFill>
                  <a:srgbClr val="595959"/>
                </a:solidFill>
                <a:latin typeface="WenQuanYi Micro Hei"/>
                <a:cs typeface="WenQuanYi Micro Hei"/>
              </a:rPr>
              <a:t>是</a:t>
            </a:r>
            <a:r>
              <a:rPr sz="1800" spc="-5" dirty="0">
                <a:solidFill>
                  <a:srgbClr val="595959"/>
                </a:solidFill>
                <a:latin typeface="Arial" panose="020B0604020202020204"/>
                <a:cs typeface="Arial" panose="020B0604020202020204"/>
              </a:rPr>
              <a:t>F</a:t>
            </a:r>
            <a:r>
              <a:rPr sz="1800" dirty="0">
                <a:solidFill>
                  <a:srgbClr val="595959"/>
                </a:solidFill>
                <a:latin typeface="Arial" panose="020B0604020202020204"/>
                <a:cs typeface="Arial" panose="020B0604020202020204"/>
              </a:rPr>
              <a:t>aceboo</a:t>
            </a:r>
            <a:r>
              <a:rPr sz="1800" spc="-5" dirty="0">
                <a:solidFill>
                  <a:srgbClr val="595959"/>
                </a:solidFill>
                <a:latin typeface="Arial" panose="020B0604020202020204"/>
                <a:cs typeface="Arial" panose="020B0604020202020204"/>
              </a:rPr>
              <a:t>k</a:t>
            </a:r>
            <a:r>
              <a:rPr sz="1800" dirty="0">
                <a:solidFill>
                  <a:srgbClr val="595959"/>
                </a:solidFill>
                <a:latin typeface="WenQuanYi Micro Hei"/>
                <a:cs typeface="WenQuanYi Micro Hei"/>
              </a:rPr>
              <a:t>开发的</a:t>
            </a:r>
            <a:r>
              <a:rPr sz="1800" dirty="0">
                <a:solidFill>
                  <a:srgbClr val="6C6C6C"/>
                </a:solidFill>
                <a:latin typeface="WenQuanYi Micro Hei"/>
                <a:cs typeface="WenQuanYi Micro Hei"/>
              </a:rPr>
              <a:t>，</a:t>
            </a:r>
            <a:r>
              <a:rPr sz="1800" dirty="0">
                <a:solidFill>
                  <a:srgbClr val="595959"/>
                </a:solidFill>
                <a:latin typeface="WenQuanYi Micro Hei"/>
                <a:cs typeface="WenQuanYi Micro Hei"/>
              </a:rPr>
              <a:t>构建于</a:t>
            </a:r>
            <a:r>
              <a:rPr sz="1800" dirty="0">
                <a:solidFill>
                  <a:srgbClr val="595959"/>
                </a:solidFill>
                <a:latin typeface="Arial" panose="020B0604020202020204"/>
                <a:cs typeface="Arial" panose="020B0604020202020204"/>
              </a:rPr>
              <a:t>Hadoo</a:t>
            </a:r>
            <a:r>
              <a:rPr sz="1800" spc="-5" dirty="0">
                <a:solidFill>
                  <a:srgbClr val="595959"/>
                </a:solidFill>
                <a:latin typeface="Arial" panose="020B0604020202020204"/>
                <a:cs typeface="Arial" panose="020B0604020202020204"/>
              </a:rPr>
              <a:t>p</a:t>
            </a:r>
            <a:r>
              <a:rPr sz="1800" dirty="0">
                <a:solidFill>
                  <a:srgbClr val="595959"/>
                </a:solidFill>
                <a:latin typeface="WenQuanYi Micro Hei"/>
                <a:cs typeface="WenQuanYi Micro Hei"/>
              </a:rPr>
              <a:t>集群上的数据仓库应用</a:t>
            </a:r>
            <a:r>
              <a:rPr sz="1800" dirty="0">
                <a:solidFill>
                  <a:srgbClr val="6C6C6C"/>
                </a:solidFill>
                <a:latin typeface="WenQuanYi Micro Hei"/>
                <a:cs typeface="WenQuanYi Micro Hei"/>
              </a:rPr>
              <a:t>。  </a:t>
            </a:r>
            <a:r>
              <a:rPr sz="1800" spc="-5" dirty="0">
                <a:solidFill>
                  <a:srgbClr val="595959"/>
                </a:solidFill>
                <a:latin typeface="Arial" panose="020B0604020202020204"/>
                <a:cs typeface="Arial" panose="020B0604020202020204"/>
              </a:rPr>
              <a:t>2008</a:t>
            </a:r>
            <a:r>
              <a:rPr sz="1800" spc="-900" dirty="0">
                <a:solidFill>
                  <a:srgbClr val="595959"/>
                </a:solidFill>
                <a:latin typeface="WenQuanYi Micro Hei"/>
                <a:cs typeface="WenQuanYi Micro Hei"/>
              </a:rPr>
              <a:t>年年</a:t>
            </a:r>
            <a:r>
              <a:rPr sz="1800" spc="-5" dirty="0">
                <a:solidFill>
                  <a:srgbClr val="595959"/>
                </a:solidFill>
                <a:latin typeface="Arial" panose="020B0604020202020204"/>
                <a:cs typeface="Arial" panose="020B0604020202020204"/>
              </a:rPr>
              <a:t>Facebook</a:t>
            </a:r>
            <a:r>
              <a:rPr sz="1800" dirty="0">
                <a:solidFill>
                  <a:srgbClr val="595959"/>
                </a:solidFill>
                <a:latin typeface="WenQuanYi Micro Hei"/>
                <a:cs typeface="WenQuanYi Micro Hei"/>
              </a:rPr>
              <a:t>将</a:t>
            </a:r>
            <a:r>
              <a:rPr sz="1800" spc="-5" dirty="0">
                <a:solidFill>
                  <a:srgbClr val="595959"/>
                </a:solidFill>
                <a:latin typeface="Arial" panose="020B0604020202020204"/>
                <a:cs typeface="Arial" panose="020B0604020202020204"/>
              </a:rPr>
              <a:t>Hive</a:t>
            </a:r>
            <a:r>
              <a:rPr sz="1800" dirty="0">
                <a:solidFill>
                  <a:srgbClr val="595959"/>
                </a:solidFill>
                <a:latin typeface="WenQuanYi Micro Hei"/>
                <a:cs typeface="WenQuanYi Micro Hei"/>
              </a:rPr>
              <a:t>项目贡献给</a:t>
            </a:r>
            <a:r>
              <a:rPr sz="1800" spc="-5" dirty="0">
                <a:solidFill>
                  <a:srgbClr val="595959"/>
                </a:solidFill>
                <a:latin typeface="Arial" panose="020B0604020202020204"/>
                <a:cs typeface="Arial" panose="020B0604020202020204"/>
              </a:rPr>
              <a:t>Apache</a:t>
            </a:r>
            <a:r>
              <a:rPr sz="1800" spc="-5" dirty="0">
                <a:solidFill>
                  <a:srgbClr val="6C6C6C"/>
                </a:solidFill>
                <a:latin typeface="WenQuanYi Micro Hei"/>
                <a:cs typeface="WenQuanYi Micro Hei"/>
              </a:rPr>
              <a:t>，</a:t>
            </a:r>
            <a:r>
              <a:rPr sz="1800" dirty="0">
                <a:solidFill>
                  <a:srgbClr val="595959"/>
                </a:solidFill>
                <a:latin typeface="WenQuanYi Micro Hei"/>
                <a:cs typeface="WenQuanYi Micro Hei"/>
              </a:rPr>
              <a:t>成为开源项目</a:t>
            </a:r>
            <a:endParaRPr sz="1800">
              <a:latin typeface="WenQuanYi Micro Hei"/>
              <a:cs typeface="WenQuanYi Micro Hei"/>
            </a:endParaRPr>
          </a:p>
        </p:txBody>
      </p:sp>
      <p:sp>
        <p:nvSpPr>
          <p:cNvPr id="3" name="object 3"/>
          <p:cNvSpPr txBox="1"/>
          <p:nvPr/>
        </p:nvSpPr>
        <p:spPr>
          <a:xfrm>
            <a:off x="606901" y="3138728"/>
            <a:ext cx="7031355" cy="731520"/>
          </a:xfrm>
          <a:prstGeom prst="rect">
            <a:avLst/>
          </a:prstGeom>
        </p:spPr>
        <p:txBody>
          <a:bodyPr vert="horz" wrap="square" lIns="0" tIns="12700" rIns="0" bIns="0" rtlCol="0">
            <a:spAutoFit/>
          </a:bodyPr>
          <a:lstStyle/>
          <a:p>
            <a:pPr marL="291465" marR="5080" indent="-279400">
              <a:lnSpc>
                <a:spcPct val="130000"/>
              </a:lnSpc>
              <a:spcBef>
                <a:spcPts val="100"/>
              </a:spcBef>
              <a:buFont typeface="Wingdings" panose="05000000000000000000"/>
              <a:buChar char=""/>
              <a:tabLst>
                <a:tab pos="298450" algn="l"/>
              </a:tabLst>
            </a:pPr>
            <a:r>
              <a:rPr sz="1800" dirty="0">
                <a:solidFill>
                  <a:srgbClr val="595959"/>
                </a:solidFill>
                <a:latin typeface="Arial" panose="020B0604020202020204"/>
                <a:cs typeface="Arial" panose="020B0604020202020204"/>
              </a:rPr>
              <a:t>Hiv</a:t>
            </a:r>
            <a:r>
              <a:rPr sz="1800" spc="-5" dirty="0">
                <a:solidFill>
                  <a:srgbClr val="595959"/>
                </a:solidFill>
                <a:latin typeface="Arial" panose="020B0604020202020204"/>
                <a:cs typeface="Arial" panose="020B0604020202020204"/>
              </a:rPr>
              <a:t>e</a:t>
            </a:r>
            <a:r>
              <a:rPr sz="1800" dirty="0">
                <a:solidFill>
                  <a:srgbClr val="595959"/>
                </a:solidFill>
                <a:latin typeface="WenQuanYi Micro Hei"/>
                <a:cs typeface="WenQuanYi Micro Hei"/>
              </a:rPr>
              <a:t>是一个</a:t>
            </a:r>
            <a:r>
              <a:rPr sz="1800" dirty="0">
                <a:solidFill>
                  <a:srgbClr val="595959"/>
                </a:solidFill>
                <a:latin typeface="Arial" panose="020B0604020202020204"/>
                <a:cs typeface="Arial" panose="020B0604020202020204"/>
              </a:rPr>
              <a:t>S</a:t>
            </a:r>
            <a:r>
              <a:rPr sz="1800" spc="-5" dirty="0">
                <a:solidFill>
                  <a:srgbClr val="595959"/>
                </a:solidFill>
                <a:latin typeface="Arial" panose="020B0604020202020204"/>
                <a:cs typeface="Arial" panose="020B0604020202020204"/>
              </a:rPr>
              <a:t>Q</a:t>
            </a:r>
            <a:r>
              <a:rPr sz="1800" dirty="0">
                <a:solidFill>
                  <a:srgbClr val="595959"/>
                </a:solidFill>
                <a:latin typeface="Arial" panose="020B0604020202020204"/>
                <a:cs typeface="Arial" panose="020B0604020202020204"/>
              </a:rPr>
              <a:t>L</a:t>
            </a:r>
            <a:r>
              <a:rPr sz="1800" dirty="0">
                <a:solidFill>
                  <a:srgbClr val="595959"/>
                </a:solidFill>
                <a:latin typeface="WenQuanYi Micro Hei"/>
                <a:cs typeface="WenQuanYi Micro Hei"/>
              </a:rPr>
              <a:t>解析引擎</a:t>
            </a:r>
            <a:r>
              <a:rPr sz="1800" dirty="0">
                <a:solidFill>
                  <a:srgbClr val="6C6C6C"/>
                </a:solidFill>
                <a:latin typeface="WenQuanYi Micro Hei"/>
                <a:cs typeface="WenQuanYi Micro Hei"/>
              </a:rPr>
              <a:t>，</a:t>
            </a:r>
            <a:r>
              <a:rPr sz="1800" dirty="0">
                <a:solidFill>
                  <a:srgbClr val="595959"/>
                </a:solidFill>
                <a:latin typeface="WenQuanYi Micro Hei"/>
                <a:cs typeface="WenQuanYi Micro Hei"/>
              </a:rPr>
              <a:t>他将</a:t>
            </a:r>
            <a:r>
              <a:rPr sz="1800" dirty="0">
                <a:solidFill>
                  <a:srgbClr val="595959"/>
                </a:solidFill>
                <a:latin typeface="Arial" panose="020B0604020202020204"/>
                <a:cs typeface="Arial" panose="020B0604020202020204"/>
              </a:rPr>
              <a:t>S</a:t>
            </a:r>
            <a:r>
              <a:rPr sz="1800" spc="-5" dirty="0">
                <a:solidFill>
                  <a:srgbClr val="595959"/>
                </a:solidFill>
                <a:latin typeface="Arial" panose="020B0604020202020204"/>
                <a:cs typeface="Arial" panose="020B0604020202020204"/>
              </a:rPr>
              <a:t>Q</a:t>
            </a:r>
            <a:r>
              <a:rPr sz="1800" dirty="0">
                <a:solidFill>
                  <a:srgbClr val="595959"/>
                </a:solidFill>
                <a:latin typeface="Arial" panose="020B0604020202020204"/>
                <a:cs typeface="Arial" panose="020B0604020202020204"/>
              </a:rPr>
              <a:t>L</a:t>
            </a:r>
            <a:r>
              <a:rPr sz="1800" spc="-300" dirty="0">
                <a:solidFill>
                  <a:srgbClr val="595959"/>
                </a:solidFill>
                <a:latin typeface="WenQuanYi Micro Hei"/>
                <a:cs typeface="WenQuanYi Micro Hei"/>
              </a:rPr>
              <a:t>语句句转译成</a:t>
            </a:r>
            <a:r>
              <a:rPr sz="1800" dirty="0">
                <a:solidFill>
                  <a:srgbClr val="595959"/>
                </a:solidFill>
                <a:latin typeface="Arial" panose="020B0604020202020204"/>
                <a:cs typeface="Arial" panose="020B0604020202020204"/>
              </a:rPr>
              <a:t>MapReduc</a:t>
            </a:r>
            <a:r>
              <a:rPr sz="1800" spc="-5" dirty="0">
                <a:solidFill>
                  <a:srgbClr val="595959"/>
                </a:solidFill>
                <a:latin typeface="Arial" panose="020B0604020202020204"/>
                <a:cs typeface="Arial" panose="020B0604020202020204"/>
              </a:rPr>
              <a:t>e</a:t>
            </a:r>
            <a:r>
              <a:rPr sz="1800" dirty="0">
                <a:solidFill>
                  <a:srgbClr val="595959"/>
                </a:solidFill>
                <a:latin typeface="WenQuanYi Micro Hei"/>
                <a:cs typeface="WenQuanYi Micro Hei"/>
              </a:rPr>
              <a:t>作业并 在</a:t>
            </a:r>
            <a:r>
              <a:rPr sz="1800" spc="-5" dirty="0">
                <a:solidFill>
                  <a:srgbClr val="595959"/>
                </a:solidFill>
                <a:latin typeface="Arial" panose="020B0604020202020204"/>
                <a:cs typeface="Arial" panose="020B0604020202020204"/>
              </a:rPr>
              <a:t>Hadoop</a:t>
            </a:r>
            <a:r>
              <a:rPr sz="1800" spc="-450" dirty="0">
                <a:solidFill>
                  <a:srgbClr val="595959"/>
                </a:solidFill>
                <a:latin typeface="WenQuanYi Micro Hei"/>
                <a:cs typeface="WenQuanYi Micro Hei"/>
              </a:rPr>
              <a:t>上执 行</a:t>
            </a:r>
            <a:endParaRPr sz="1800">
              <a:latin typeface="WenQuanYi Micro Hei"/>
              <a:cs typeface="WenQuanYi Micro Hei"/>
            </a:endParaRPr>
          </a:p>
        </p:txBody>
      </p:sp>
      <p:sp>
        <p:nvSpPr>
          <p:cNvPr id="4" name="object 4"/>
          <p:cNvSpPr txBox="1"/>
          <p:nvPr/>
        </p:nvSpPr>
        <p:spPr>
          <a:xfrm>
            <a:off x="606901" y="4561128"/>
            <a:ext cx="7106284" cy="736600"/>
          </a:xfrm>
          <a:prstGeom prst="rect">
            <a:avLst/>
          </a:prstGeom>
        </p:spPr>
        <p:txBody>
          <a:bodyPr vert="horz" wrap="square" lIns="0" tIns="12700" rIns="0" bIns="0" rtlCol="0">
            <a:spAutoFit/>
          </a:bodyPr>
          <a:lstStyle/>
          <a:p>
            <a:pPr marL="291465" marR="5080" indent="-279400">
              <a:lnSpc>
                <a:spcPct val="130000"/>
              </a:lnSpc>
              <a:spcBef>
                <a:spcPts val="100"/>
              </a:spcBef>
              <a:buFont typeface="Wingdings" panose="05000000000000000000"/>
              <a:buChar char=""/>
              <a:tabLst>
                <a:tab pos="298450" algn="l"/>
              </a:tabLst>
            </a:pPr>
            <a:r>
              <a:rPr sz="1800" dirty="0">
                <a:solidFill>
                  <a:srgbClr val="595959"/>
                </a:solidFill>
                <a:latin typeface="Arial" panose="020B0604020202020204"/>
                <a:cs typeface="Arial" panose="020B0604020202020204"/>
              </a:rPr>
              <a:t>Hiv</a:t>
            </a:r>
            <a:r>
              <a:rPr sz="1800" spc="-5" dirty="0">
                <a:solidFill>
                  <a:srgbClr val="595959"/>
                </a:solidFill>
                <a:latin typeface="Arial" panose="020B0604020202020204"/>
                <a:cs typeface="Arial" panose="020B0604020202020204"/>
              </a:rPr>
              <a:t>e</a:t>
            </a:r>
            <a:r>
              <a:rPr sz="1800" dirty="0">
                <a:solidFill>
                  <a:srgbClr val="595959"/>
                </a:solidFill>
                <a:latin typeface="WenQuanYi Micro Hei"/>
                <a:cs typeface="WenQuanYi Micro Hei"/>
              </a:rPr>
              <a:t>表是</a:t>
            </a:r>
            <a:r>
              <a:rPr sz="1800" dirty="0">
                <a:solidFill>
                  <a:srgbClr val="595959"/>
                </a:solidFill>
                <a:latin typeface="Arial" panose="020B0604020202020204"/>
                <a:cs typeface="Arial" panose="020B0604020202020204"/>
              </a:rPr>
              <a:t>HDF</a:t>
            </a:r>
            <a:r>
              <a:rPr sz="1800" spc="-5" dirty="0">
                <a:solidFill>
                  <a:srgbClr val="595959"/>
                </a:solidFill>
                <a:latin typeface="Arial" panose="020B0604020202020204"/>
                <a:cs typeface="Arial" panose="020B0604020202020204"/>
              </a:rPr>
              <a:t>S</a:t>
            </a:r>
            <a:r>
              <a:rPr sz="1800" dirty="0">
                <a:solidFill>
                  <a:srgbClr val="595959"/>
                </a:solidFill>
                <a:latin typeface="WenQuanYi Micro Hei"/>
                <a:cs typeface="WenQuanYi Micro Hei"/>
              </a:rPr>
              <a:t>的一个文件目录</a:t>
            </a:r>
            <a:r>
              <a:rPr sz="1800" dirty="0">
                <a:solidFill>
                  <a:srgbClr val="6C6C6C"/>
                </a:solidFill>
                <a:latin typeface="WenQuanYi Micro Hei"/>
                <a:cs typeface="WenQuanYi Micro Hei"/>
              </a:rPr>
              <a:t>，</a:t>
            </a:r>
            <a:r>
              <a:rPr sz="1800" dirty="0">
                <a:solidFill>
                  <a:srgbClr val="595959"/>
                </a:solidFill>
                <a:latin typeface="WenQuanYi Micro Hei"/>
                <a:cs typeface="WenQuanYi Micro Hei"/>
              </a:rPr>
              <a:t>一个表名对应一个目录名</a:t>
            </a:r>
            <a:r>
              <a:rPr sz="1800" dirty="0">
                <a:solidFill>
                  <a:srgbClr val="6C6C6C"/>
                </a:solidFill>
                <a:latin typeface="WenQuanYi Micro Hei"/>
                <a:cs typeface="WenQuanYi Micro Hei"/>
              </a:rPr>
              <a:t>，</a:t>
            </a:r>
            <a:r>
              <a:rPr sz="1800" dirty="0">
                <a:solidFill>
                  <a:srgbClr val="595959"/>
                </a:solidFill>
                <a:latin typeface="WenQuanYi Micro Hei"/>
                <a:cs typeface="WenQuanYi Micro Hei"/>
              </a:rPr>
              <a:t>如果有 分区表的话</a:t>
            </a:r>
            <a:r>
              <a:rPr sz="1800" dirty="0">
                <a:solidFill>
                  <a:srgbClr val="6C6C6C"/>
                </a:solidFill>
                <a:latin typeface="WenQuanYi Micro Hei"/>
                <a:cs typeface="WenQuanYi Micro Hei"/>
              </a:rPr>
              <a:t>，</a:t>
            </a:r>
            <a:r>
              <a:rPr sz="1800" dirty="0">
                <a:solidFill>
                  <a:srgbClr val="595959"/>
                </a:solidFill>
                <a:latin typeface="WenQuanYi Micro Hei"/>
                <a:cs typeface="WenQuanYi Micro Hei"/>
              </a:rPr>
              <a:t>则分区值对应子目录名称</a:t>
            </a:r>
            <a:endParaRPr sz="1800">
              <a:latin typeface="WenQuanYi Micro Hei"/>
              <a:cs typeface="WenQuanYi Micro Hei"/>
            </a:endParaRPr>
          </a:p>
        </p:txBody>
      </p:sp>
      <p:sp>
        <p:nvSpPr>
          <p:cNvPr id="5" name="object 5"/>
          <p:cNvSpPr txBox="1">
            <a:spLocks noGrp="1"/>
          </p:cNvSpPr>
          <p:nvPr>
            <p:ph type="title"/>
          </p:nvPr>
        </p:nvSpPr>
        <p:spPr>
          <a:xfrm>
            <a:off x="1124647" y="421931"/>
            <a:ext cx="158369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70C0"/>
                </a:solidFill>
                <a:latin typeface="Arial" panose="020B0604020202020204"/>
                <a:cs typeface="Arial" panose="020B0604020202020204"/>
              </a:rPr>
              <a:t>Hiv</a:t>
            </a:r>
            <a:r>
              <a:rPr sz="2400" b="1" dirty="0">
                <a:solidFill>
                  <a:srgbClr val="0070C0"/>
                </a:solidFill>
                <a:latin typeface="Arial" panose="020B0604020202020204"/>
                <a:cs typeface="Arial" panose="020B0604020202020204"/>
              </a:rPr>
              <a:t>e</a:t>
            </a:r>
            <a:r>
              <a:rPr sz="2400" b="0" spc="-600" dirty="0">
                <a:solidFill>
                  <a:srgbClr val="0070C0"/>
                </a:solidFill>
                <a:latin typeface="Noto Sans CJK JP Medium"/>
                <a:cs typeface="Noto Sans CJK JP Medium"/>
              </a:rPr>
              <a:t>是什什么</a:t>
            </a:r>
            <a:endParaRPr sz="2400">
              <a:latin typeface="Noto Sans CJK JP Medium"/>
              <a:cs typeface="Noto Sans CJK JP Medium"/>
            </a:endParaRPr>
          </a:p>
        </p:txBody>
      </p:sp>
      <p:sp>
        <p:nvSpPr>
          <p:cNvPr id="6" name="object 6"/>
          <p:cNvSpPr/>
          <p:nvPr/>
        </p:nvSpPr>
        <p:spPr>
          <a:xfrm>
            <a:off x="10522813" y="2608925"/>
            <a:ext cx="1172853" cy="1080119"/>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7999133" y="2662723"/>
            <a:ext cx="1080260" cy="1080118"/>
          </a:xfrm>
          <a:prstGeom prst="rect">
            <a:avLst/>
          </a:prstGeom>
          <a:blipFill>
            <a:blip r:embed="rId2" cstate="print"/>
            <a:stretch>
              <a:fillRect/>
            </a:stretch>
          </a:blipFill>
        </p:spPr>
        <p:txBody>
          <a:bodyPr wrap="square" lIns="0" tIns="0" rIns="0" bIns="0" rtlCol="0"/>
          <a:lstStyle/>
          <a:p/>
        </p:txBody>
      </p:sp>
      <p:grpSp>
        <p:nvGrpSpPr>
          <p:cNvPr id="8" name="object 8"/>
          <p:cNvGrpSpPr/>
          <p:nvPr/>
        </p:nvGrpSpPr>
        <p:grpSpPr>
          <a:xfrm>
            <a:off x="9324085" y="3006902"/>
            <a:ext cx="957580" cy="391795"/>
            <a:chOff x="9324085" y="3006902"/>
            <a:chExt cx="957580" cy="391795"/>
          </a:xfrm>
        </p:grpSpPr>
        <p:sp>
          <p:nvSpPr>
            <p:cNvPr id="9" name="object 9"/>
            <p:cNvSpPr/>
            <p:nvPr/>
          </p:nvSpPr>
          <p:spPr>
            <a:xfrm>
              <a:off x="9336785" y="3019602"/>
              <a:ext cx="932180" cy="366395"/>
            </a:xfrm>
            <a:custGeom>
              <a:avLst/>
              <a:gdLst/>
              <a:ahLst/>
              <a:cxnLst/>
              <a:rect l="l" t="t" r="r" b="b"/>
              <a:pathLst>
                <a:path w="932179" h="366395">
                  <a:moveTo>
                    <a:pt x="748525" y="0"/>
                  </a:moveTo>
                  <a:lnTo>
                    <a:pt x="748525" y="91592"/>
                  </a:lnTo>
                  <a:lnTo>
                    <a:pt x="0" y="91592"/>
                  </a:lnTo>
                  <a:lnTo>
                    <a:pt x="0" y="274764"/>
                  </a:lnTo>
                  <a:lnTo>
                    <a:pt x="748525" y="274764"/>
                  </a:lnTo>
                  <a:lnTo>
                    <a:pt x="748525" y="366356"/>
                  </a:lnTo>
                  <a:lnTo>
                    <a:pt x="931697" y="183172"/>
                  </a:lnTo>
                  <a:lnTo>
                    <a:pt x="748525" y="0"/>
                  </a:lnTo>
                  <a:close/>
                </a:path>
              </a:pathLst>
            </a:custGeom>
            <a:solidFill>
              <a:srgbClr val="6095C9"/>
            </a:solidFill>
          </p:spPr>
          <p:txBody>
            <a:bodyPr wrap="square" lIns="0" tIns="0" rIns="0" bIns="0" rtlCol="0"/>
            <a:lstStyle/>
            <a:p/>
          </p:txBody>
        </p:sp>
        <p:sp>
          <p:nvSpPr>
            <p:cNvPr id="10" name="object 10"/>
            <p:cNvSpPr/>
            <p:nvPr/>
          </p:nvSpPr>
          <p:spPr>
            <a:xfrm>
              <a:off x="9336785" y="3019602"/>
              <a:ext cx="932180" cy="366395"/>
            </a:xfrm>
            <a:custGeom>
              <a:avLst/>
              <a:gdLst/>
              <a:ahLst/>
              <a:cxnLst/>
              <a:rect l="l" t="t" r="r" b="b"/>
              <a:pathLst>
                <a:path w="932179" h="366395">
                  <a:moveTo>
                    <a:pt x="0" y="91587"/>
                  </a:moveTo>
                  <a:lnTo>
                    <a:pt x="748532" y="91587"/>
                  </a:lnTo>
                  <a:lnTo>
                    <a:pt x="748532" y="0"/>
                  </a:lnTo>
                  <a:lnTo>
                    <a:pt x="931708" y="183176"/>
                  </a:lnTo>
                  <a:lnTo>
                    <a:pt x="748532" y="366352"/>
                  </a:lnTo>
                  <a:lnTo>
                    <a:pt x="748532" y="274764"/>
                  </a:lnTo>
                  <a:lnTo>
                    <a:pt x="0" y="274764"/>
                  </a:lnTo>
                  <a:lnTo>
                    <a:pt x="0" y="91587"/>
                  </a:lnTo>
                  <a:close/>
                </a:path>
              </a:pathLst>
            </a:custGeom>
            <a:ln w="25399">
              <a:solidFill>
                <a:srgbClr val="47719C"/>
              </a:solidFill>
            </a:ln>
          </p:spPr>
          <p:txBody>
            <a:bodyPr wrap="square" lIns="0" tIns="0" rIns="0" bIns="0" rtlCol="0"/>
            <a:lstStyle/>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4645" y="421931"/>
            <a:ext cx="127889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70C0"/>
                </a:solidFill>
                <a:latin typeface="Arial" panose="020B0604020202020204"/>
                <a:cs typeface="Arial" panose="020B0604020202020204"/>
              </a:rPr>
              <a:t>Hiv</a:t>
            </a:r>
            <a:r>
              <a:rPr sz="2400" b="1" dirty="0">
                <a:solidFill>
                  <a:srgbClr val="0070C0"/>
                </a:solidFill>
                <a:latin typeface="Arial" panose="020B0604020202020204"/>
                <a:cs typeface="Arial" panose="020B0604020202020204"/>
              </a:rPr>
              <a:t>e</a:t>
            </a:r>
            <a:r>
              <a:rPr sz="2400" b="0" dirty="0">
                <a:solidFill>
                  <a:srgbClr val="0070C0"/>
                </a:solidFill>
                <a:latin typeface="Noto Sans CJK JP Medium"/>
                <a:cs typeface="Noto Sans CJK JP Medium"/>
              </a:rPr>
              <a:t>由来</a:t>
            </a:r>
            <a:endParaRPr sz="2400">
              <a:latin typeface="Noto Sans CJK JP Medium"/>
              <a:cs typeface="Noto Sans CJK JP Medium"/>
            </a:endParaRPr>
          </a:p>
        </p:txBody>
      </p:sp>
      <p:sp>
        <p:nvSpPr>
          <p:cNvPr id="3" name="object 3"/>
          <p:cNvSpPr/>
          <p:nvPr/>
        </p:nvSpPr>
        <p:spPr>
          <a:xfrm>
            <a:off x="1277962" y="1733339"/>
            <a:ext cx="1389037" cy="883127"/>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1248260" y="2926941"/>
            <a:ext cx="1418742" cy="583465"/>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1268086" y="3935406"/>
            <a:ext cx="1371600" cy="1017593"/>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270660" y="5037652"/>
            <a:ext cx="1337576" cy="1127652"/>
          </a:xfrm>
          <a:prstGeom prst="rect">
            <a:avLst/>
          </a:prstGeom>
          <a:blipFill>
            <a:blip r:embed="rId4" cstate="print"/>
            <a:stretch>
              <a:fillRect/>
            </a:stretch>
          </a:blipFill>
        </p:spPr>
        <p:txBody>
          <a:bodyPr wrap="square" lIns="0" tIns="0" rIns="0" bIns="0" rtlCol="0"/>
          <a:lstStyle/>
          <a:p/>
        </p:txBody>
      </p:sp>
      <p:sp>
        <p:nvSpPr>
          <p:cNvPr id="7" name="object 7"/>
          <p:cNvSpPr txBox="1"/>
          <p:nvPr/>
        </p:nvSpPr>
        <p:spPr>
          <a:xfrm>
            <a:off x="3040011" y="1649120"/>
            <a:ext cx="7659370" cy="4309745"/>
          </a:xfrm>
          <a:prstGeom prst="rect">
            <a:avLst/>
          </a:prstGeom>
        </p:spPr>
        <p:txBody>
          <a:bodyPr vert="horz" wrap="square" lIns="0" tIns="12700" rIns="0" bIns="0" rtlCol="0">
            <a:spAutoFit/>
          </a:bodyPr>
          <a:lstStyle/>
          <a:p>
            <a:pPr marL="50165" marR="1199515">
              <a:lnSpc>
                <a:spcPct val="130000"/>
              </a:lnSpc>
              <a:spcBef>
                <a:spcPts val="100"/>
              </a:spcBef>
            </a:pPr>
            <a:r>
              <a:rPr sz="1800" spc="-200" dirty="0">
                <a:solidFill>
                  <a:srgbClr val="595959"/>
                </a:solidFill>
                <a:latin typeface="WenQuanYi Micro Hei"/>
                <a:cs typeface="WenQuanYi Micro Hei"/>
              </a:rPr>
              <a:t>随着数据量量的增加</a:t>
            </a:r>
            <a:r>
              <a:rPr sz="1800" spc="-200" dirty="0">
                <a:solidFill>
                  <a:srgbClr val="6C6C6C"/>
                </a:solidFill>
                <a:latin typeface="WenQuanYi Micro Hei"/>
                <a:cs typeface="WenQuanYi Micro Hei"/>
              </a:rPr>
              <a:t>，</a:t>
            </a:r>
            <a:r>
              <a:rPr sz="1800" spc="-200" dirty="0">
                <a:solidFill>
                  <a:srgbClr val="595959"/>
                </a:solidFill>
                <a:latin typeface="WenQuanYi Micro Hei"/>
                <a:cs typeface="WenQuanYi Micro Hei"/>
              </a:rPr>
              <a:t>某些查询需要几个小时甚至几天才能完成</a:t>
            </a:r>
            <a:r>
              <a:rPr sz="1800" spc="-200" dirty="0">
                <a:solidFill>
                  <a:srgbClr val="6C6C6C"/>
                </a:solidFill>
                <a:latin typeface="WenQuanYi Micro Hei"/>
                <a:cs typeface="WenQuanYi Micro Hei"/>
              </a:rPr>
              <a:t>。 </a:t>
            </a:r>
            <a:r>
              <a:rPr sz="1800" spc="-200" dirty="0">
                <a:solidFill>
                  <a:srgbClr val="595959"/>
                </a:solidFill>
                <a:latin typeface="WenQuanYi Micro Hei"/>
                <a:cs typeface="WenQuanYi Micro Hei"/>
              </a:rPr>
              <a:t>当数据达到</a:t>
            </a:r>
            <a:r>
              <a:rPr sz="1800" spc="-5" dirty="0">
                <a:solidFill>
                  <a:srgbClr val="595959"/>
                </a:solidFill>
                <a:latin typeface="Arial" panose="020B0604020202020204"/>
                <a:cs typeface="Arial" panose="020B0604020202020204"/>
              </a:rPr>
              <a:t>1T</a:t>
            </a:r>
            <a:r>
              <a:rPr sz="1800" dirty="0">
                <a:solidFill>
                  <a:srgbClr val="595959"/>
                </a:solidFill>
                <a:latin typeface="WenQuanYi Micro Hei"/>
                <a:cs typeface="WenQuanYi Micro Hei"/>
              </a:rPr>
              <a:t>的时候</a:t>
            </a:r>
            <a:r>
              <a:rPr sz="1800" spc="-5" dirty="0">
                <a:solidFill>
                  <a:srgbClr val="6C6C6C"/>
                </a:solidFill>
                <a:latin typeface="WenQuanYi Micro Hei"/>
                <a:cs typeface="WenQuanYi Micro Hei"/>
              </a:rPr>
              <a:t>，</a:t>
            </a:r>
            <a:r>
              <a:rPr sz="1800" spc="-5" dirty="0">
                <a:solidFill>
                  <a:srgbClr val="595959"/>
                </a:solidFill>
                <a:latin typeface="Arial" panose="020B0604020202020204"/>
                <a:cs typeface="Arial" panose="020B0604020202020204"/>
              </a:rPr>
              <a:t>Mysql</a:t>
            </a:r>
            <a:r>
              <a:rPr sz="1800" dirty="0">
                <a:solidFill>
                  <a:srgbClr val="595959"/>
                </a:solidFill>
                <a:latin typeface="WenQuanYi Micro Hei"/>
                <a:cs typeface="WenQuanYi Micro Hei"/>
              </a:rPr>
              <a:t>进程垮掉</a:t>
            </a:r>
            <a:r>
              <a:rPr sz="1800" dirty="0">
                <a:solidFill>
                  <a:srgbClr val="6C6C6C"/>
                </a:solidFill>
                <a:latin typeface="WenQuanYi Micro Hei"/>
                <a:cs typeface="WenQuanYi Micro Hei"/>
              </a:rPr>
              <a:t>。</a:t>
            </a:r>
            <a:endParaRPr sz="1800">
              <a:latin typeface="WenQuanYi Micro Hei"/>
              <a:cs typeface="WenQuanYi Micro Hei"/>
            </a:endParaRPr>
          </a:p>
          <a:p>
            <a:pPr>
              <a:lnSpc>
                <a:spcPct val="100000"/>
              </a:lnSpc>
              <a:spcBef>
                <a:spcPts val="20"/>
              </a:spcBef>
            </a:pPr>
            <a:endParaRPr sz="2100">
              <a:latin typeface="WenQuanYi Micro Hei"/>
              <a:cs typeface="WenQuanYi Micro Hei"/>
            </a:endParaRPr>
          </a:p>
          <a:p>
            <a:pPr marL="50165" marR="17780">
              <a:lnSpc>
                <a:spcPct val="130000"/>
              </a:lnSpc>
            </a:pPr>
            <a:r>
              <a:rPr sz="1800" dirty="0">
                <a:solidFill>
                  <a:srgbClr val="595959"/>
                </a:solidFill>
                <a:latin typeface="WenQuanYi Micro Hei"/>
                <a:cs typeface="WenQuanYi Micro Hei"/>
              </a:rPr>
              <a:t>应付几</a:t>
            </a:r>
            <a:r>
              <a:rPr sz="1800" dirty="0">
                <a:solidFill>
                  <a:srgbClr val="595959"/>
                </a:solidFill>
                <a:latin typeface="Arial" panose="020B0604020202020204"/>
                <a:cs typeface="Arial" panose="020B0604020202020204"/>
              </a:rPr>
              <a:t>T</a:t>
            </a:r>
            <a:r>
              <a:rPr sz="1800" dirty="0">
                <a:solidFill>
                  <a:srgbClr val="595959"/>
                </a:solidFill>
                <a:latin typeface="WenQuanYi Micro Hei"/>
                <a:cs typeface="WenQuanYi Micro Hei"/>
              </a:rPr>
              <a:t>的数据</a:t>
            </a:r>
            <a:r>
              <a:rPr sz="1800" dirty="0">
                <a:solidFill>
                  <a:srgbClr val="6C6C6C"/>
                </a:solidFill>
                <a:latin typeface="WenQuanYi Micro Hei"/>
                <a:cs typeface="WenQuanYi Micro Hei"/>
              </a:rPr>
              <a:t>，</a:t>
            </a:r>
            <a:r>
              <a:rPr sz="1800" dirty="0">
                <a:solidFill>
                  <a:srgbClr val="595959"/>
                </a:solidFill>
                <a:latin typeface="WenQuanYi Micro Hei"/>
                <a:cs typeface="WenQuanYi Micro Hei"/>
              </a:rPr>
              <a:t>但收集用户点击流的数据（每天大约</a:t>
            </a:r>
            <a:r>
              <a:rPr sz="1800" dirty="0">
                <a:solidFill>
                  <a:srgbClr val="595959"/>
                </a:solidFill>
                <a:latin typeface="Arial" panose="020B0604020202020204"/>
                <a:cs typeface="Arial" panose="020B0604020202020204"/>
              </a:rPr>
              <a:t>400</a:t>
            </a:r>
            <a:r>
              <a:rPr sz="1800" spc="-5" dirty="0">
                <a:solidFill>
                  <a:srgbClr val="595959"/>
                </a:solidFill>
                <a:latin typeface="Arial" panose="020B0604020202020204"/>
                <a:cs typeface="Arial" panose="020B0604020202020204"/>
              </a:rPr>
              <a:t>G</a:t>
            </a:r>
            <a:r>
              <a:rPr sz="1800" dirty="0">
                <a:solidFill>
                  <a:srgbClr val="6C6C6C"/>
                </a:solidFill>
                <a:latin typeface="WenQuanYi Micro Hei"/>
                <a:cs typeface="WenQuanYi Micro Hei"/>
              </a:rPr>
              <a:t>）</a:t>
            </a:r>
            <a:r>
              <a:rPr sz="1800" dirty="0">
                <a:solidFill>
                  <a:srgbClr val="595959"/>
                </a:solidFill>
                <a:latin typeface="WenQuanYi Micro Hei"/>
                <a:cs typeface="WenQuanYi Micro Hei"/>
              </a:rPr>
              <a:t>时</a:t>
            </a:r>
            <a:r>
              <a:rPr sz="1800" dirty="0">
                <a:solidFill>
                  <a:srgbClr val="6C6C6C"/>
                </a:solidFill>
                <a:latin typeface="WenQuanYi Micro Hei"/>
                <a:cs typeface="WenQuanYi Micro Hei"/>
              </a:rPr>
              <a:t>，</a:t>
            </a:r>
            <a:r>
              <a:rPr sz="1800" spc="-5" dirty="0">
                <a:solidFill>
                  <a:srgbClr val="595959"/>
                </a:solidFill>
                <a:latin typeface="Arial" panose="020B0604020202020204"/>
                <a:cs typeface="Arial" panose="020B0604020202020204"/>
              </a:rPr>
              <a:t>O</a:t>
            </a:r>
            <a:r>
              <a:rPr sz="1800" dirty="0">
                <a:solidFill>
                  <a:srgbClr val="595959"/>
                </a:solidFill>
                <a:latin typeface="Arial" panose="020B0604020202020204"/>
                <a:cs typeface="Arial" panose="020B0604020202020204"/>
              </a:rPr>
              <a:t>RACLE </a:t>
            </a:r>
            <a:r>
              <a:rPr sz="1800" spc="-225" dirty="0">
                <a:solidFill>
                  <a:srgbClr val="595959"/>
                </a:solidFill>
                <a:latin typeface="WenQuanYi Micro Hei"/>
                <a:cs typeface="WenQuanYi Micro Hei"/>
              </a:rPr>
              <a:t>也开始支撑不不住</a:t>
            </a:r>
            <a:endParaRPr sz="1800">
              <a:latin typeface="WenQuanYi Micro Hei"/>
              <a:cs typeface="WenQuanYi Micro Hei"/>
            </a:endParaRPr>
          </a:p>
          <a:p>
            <a:pPr>
              <a:lnSpc>
                <a:spcPct val="100000"/>
              </a:lnSpc>
              <a:spcBef>
                <a:spcPts val="15"/>
              </a:spcBef>
            </a:pPr>
            <a:endParaRPr sz="2650">
              <a:latin typeface="WenQuanYi Micro Hei"/>
              <a:cs typeface="WenQuanYi Micro Hei"/>
            </a:endParaRPr>
          </a:p>
          <a:p>
            <a:pPr marL="12700" marR="5080">
              <a:lnSpc>
                <a:spcPct val="130000"/>
              </a:lnSpc>
            </a:pPr>
            <a:r>
              <a:rPr sz="1800" spc="-90" dirty="0">
                <a:solidFill>
                  <a:srgbClr val="595959"/>
                </a:solidFill>
                <a:latin typeface="WenQuanYi Micro Hei"/>
                <a:cs typeface="WenQuanYi Micro Hei"/>
              </a:rPr>
              <a:t>有效解决了了数据大规模存储与统计分析的问题</a:t>
            </a:r>
            <a:r>
              <a:rPr sz="1800" dirty="0">
                <a:solidFill>
                  <a:srgbClr val="6C6C6C"/>
                </a:solidFill>
                <a:latin typeface="WenQuanYi Micro Hei"/>
                <a:cs typeface="WenQuanYi Micro Hei"/>
              </a:rPr>
              <a:t>，</a:t>
            </a:r>
            <a:r>
              <a:rPr sz="1800" dirty="0">
                <a:solidFill>
                  <a:srgbClr val="595959"/>
                </a:solidFill>
                <a:latin typeface="WenQuanYi Micro Hei"/>
                <a:cs typeface="WenQuanYi Micro Hei"/>
              </a:rPr>
              <a:t>但是</a:t>
            </a:r>
            <a:r>
              <a:rPr sz="1800" spc="-5" dirty="0">
                <a:solidFill>
                  <a:srgbClr val="595959"/>
                </a:solidFill>
                <a:latin typeface="Arial" panose="020B0604020202020204"/>
                <a:cs typeface="Arial" panose="020B0604020202020204"/>
              </a:rPr>
              <a:t>MapReduce</a:t>
            </a:r>
            <a:r>
              <a:rPr sz="1800" dirty="0">
                <a:solidFill>
                  <a:srgbClr val="595959"/>
                </a:solidFill>
                <a:latin typeface="WenQuanYi Micro Hei"/>
                <a:cs typeface="WenQuanYi Micro Hei"/>
              </a:rPr>
              <a:t>程序对于普 通分析人员的使用过于复杂以及繁琐</a:t>
            </a:r>
            <a:endParaRPr sz="1800" dirty="0">
              <a:solidFill>
                <a:srgbClr val="595959"/>
              </a:solidFill>
              <a:latin typeface="WenQuanYi Micro Hei"/>
              <a:cs typeface="WenQuanYi Micro Hei"/>
            </a:endParaRPr>
          </a:p>
          <a:p>
            <a:pPr marL="12700" marR="5080">
              <a:lnSpc>
                <a:spcPct val="130000"/>
              </a:lnSpc>
            </a:pPr>
            <a:endParaRPr sz="1800">
              <a:latin typeface="WenQuanYi Micro Hei"/>
              <a:cs typeface="WenQuanYi Micro Hei"/>
            </a:endParaRPr>
          </a:p>
          <a:p>
            <a:pPr>
              <a:lnSpc>
                <a:spcPct val="100000"/>
              </a:lnSpc>
              <a:spcBef>
                <a:spcPts val="70"/>
              </a:spcBef>
            </a:pPr>
            <a:endParaRPr sz="2050">
              <a:latin typeface="WenQuanYi Micro Hei"/>
              <a:cs typeface="WenQuanYi Micro Hei"/>
            </a:endParaRPr>
          </a:p>
          <a:p>
            <a:pPr marL="76835" marR="28575">
              <a:lnSpc>
                <a:spcPct val="130000"/>
              </a:lnSpc>
            </a:pPr>
            <a:r>
              <a:rPr sz="1800" dirty="0">
                <a:solidFill>
                  <a:srgbClr val="595959"/>
                </a:solidFill>
                <a:latin typeface="WenQuanYi Micro Hei"/>
                <a:cs typeface="WenQuanYi Micro Hei"/>
              </a:rPr>
              <a:t>对外提供类似</a:t>
            </a:r>
            <a:r>
              <a:rPr sz="1800" spc="-5" dirty="0">
                <a:solidFill>
                  <a:srgbClr val="595959"/>
                </a:solidFill>
                <a:latin typeface="Arial" panose="020B0604020202020204"/>
                <a:cs typeface="Arial" panose="020B0604020202020204"/>
              </a:rPr>
              <a:t>SQL</a:t>
            </a:r>
            <a:r>
              <a:rPr sz="1800" dirty="0">
                <a:solidFill>
                  <a:srgbClr val="595959"/>
                </a:solidFill>
                <a:latin typeface="WenQuanYi Micro Hei"/>
                <a:cs typeface="WenQuanYi Micro Hei"/>
              </a:rPr>
              <a:t>语法的</a:t>
            </a:r>
            <a:r>
              <a:rPr sz="1800" spc="-5" dirty="0">
                <a:solidFill>
                  <a:srgbClr val="595959"/>
                </a:solidFill>
                <a:latin typeface="Arial" panose="020B0604020202020204"/>
                <a:cs typeface="Arial" panose="020B0604020202020204"/>
              </a:rPr>
              <a:t>HQL</a:t>
            </a:r>
            <a:r>
              <a:rPr sz="1800" spc="-260" dirty="0">
                <a:solidFill>
                  <a:srgbClr val="595959"/>
                </a:solidFill>
                <a:latin typeface="WenQuanYi Micro Hei"/>
                <a:cs typeface="WenQuanYi Micro Hei"/>
              </a:rPr>
              <a:t>语句句数据接口</a:t>
            </a:r>
            <a:r>
              <a:rPr sz="1800" dirty="0">
                <a:solidFill>
                  <a:srgbClr val="6C6C6C"/>
                </a:solidFill>
                <a:latin typeface="WenQuanYi Micro Hei"/>
                <a:cs typeface="WenQuanYi Micro Hei"/>
              </a:rPr>
              <a:t>，</a:t>
            </a:r>
            <a:r>
              <a:rPr sz="1800" dirty="0">
                <a:solidFill>
                  <a:srgbClr val="595959"/>
                </a:solidFill>
                <a:latin typeface="WenQuanYi Micro Hei"/>
                <a:cs typeface="WenQuanYi Micro Hei"/>
              </a:rPr>
              <a:t>自动将</a:t>
            </a:r>
            <a:r>
              <a:rPr sz="1800" spc="-5" dirty="0">
                <a:solidFill>
                  <a:srgbClr val="595959"/>
                </a:solidFill>
                <a:latin typeface="Arial" panose="020B0604020202020204"/>
                <a:cs typeface="Arial" panose="020B0604020202020204"/>
              </a:rPr>
              <a:t>HQL</a:t>
            </a:r>
            <a:r>
              <a:rPr sz="1800" spc="-300" dirty="0">
                <a:solidFill>
                  <a:srgbClr val="595959"/>
                </a:solidFill>
                <a:latin typeface="WenQuanYi Micro Hei"/>
                <a:cs typeface="WenQuanYi Micro Hei"/>
              </a:rPr>
              <a:t>语句句转化为</a:t>
            </a:r>
            <a:r>
              <a:rPr sz="1800" dirty="0">
                <a:solidFill>
                  <a:srgbClr val="595959"/>
                </a:solidFill>
                <a:latin typeface="Arial" panose="020B0604020202020204"/>
                <a:cs typeface="Arial" panose="020B0604020202020204"/>
              </a:rPr>
              <a:t>MR</a:t>
            </a:r>
            <a:r>
              <a:rPr sz="1800" dirty="0">
                <a:solidFill>
                  <a:srgbClr val="595959"/>
                </a:solidFill>
                <a:latin typeface="WenQuanYi Micro Hei"/>
                <a:cs typeface="WenQuanYi Micro Hei"/>
              </a:rPr>
              <a:t>作 业</a:t>
            </a:r>
            <a:r>
              <a:rPr sz="1800" dirty="0">
                <a:solidFill>
                  <a:srgbClr val="6C6C6C"/>
                </a:solidFill>
                <a:latin typeface="WenQuanYi Micro Hei"/>
                <a:cs typeface="WenQuanYi Micro Hei"/>
              </a:rPr>
              <a:t>，</a:t>
            </a:r>
            <a:r>
              <a:rPr sz="1800" dirty="0">
                <a:solidFill>
                  <a:srgbClr val="595959"/>
                </a:solidFill>
                <a:latin typeface="WenQuanYi Micro Hei"/>
                <a:cs typeface="WenQuanYi Micro Hei"/>
              </a:rPr>
              <a:t>在</a:t>
            </a:r>
            <a:r>
              <a:rPr sz="1800" dirty="0">
                <a:solidFill>
                  <a:srgbClr val="595959"/>
                </a:solidFill>
                <a:latin typeface="Arial" panose="020B0604020202020204"/>
                <a:cs typeface="Arial" panose="020B0604020202020204"/>
              </a:rPr>
              <a:t>Hadoo</a:t>
            </a:r>
            <a:r>
              <a:rPr sz="1800" spc="-5" dirty="0">
                <a:solidFill>
                  <a:srgbClr val="595959"/>
                </a:solidFill>
                <a:latin typeface="Arial" panose="020B0604020202020204"/>
                <a:cs typeface="Arial" panose="020B0604020202020204"/>
              </a:rPr>
              <a:t>p</a:t>
            </a:r>
            <a:r>
              <a:rPr sz="1800" spc="-450" dirty="0">
                <a:solidFill>
                  <a:srgbClr val="595959"/>
                </a:solidFill>
                <a:latin typeface="WenQuanYi Micro Hei"/>
                <a:cs typeface="WenQuanYi Micro Hei"/>
              </a:rPr>
              <a:t>上执行行</a:t>
            </a:r>
            <a:r>
              <a:rPr sz="1800" dirty="0">
                <a:solidFill>
                  <a:srgbClr val="6C6C6C"/>
                </a:solidFill>
                <a:latin typeface="WenQuanYi Micro Hei"/>
                <a:cs typeface="WenQuanYi Micro Hei"/>
              </a:rPr>
              <a:t>。</a:t>
            </a:r>
            <a:r>
              <a:rPr sz="1800" spc="-180" dirty="0">
                <a:solidFill>
                  <a:srgbClr val="595959"/>
                </a:solidFill>
                <a:latin typeface="WenQuanYi Micro Hei"/>
                <a:cs typeface="WenQuanYi Micro Hei"/>
              </a:rPr>
              <a:t>降低了了分析人员使用</a:t>
            </a:r>
            <a:r>
              <a:rPr sz="1800" dirty="0">
                <a:solidFill>
                  <a:srgbClr val="595959"/>
                </a:solidFill>
                <a:latin typeface="Arial" panose="020B0604020202020204"/>
                <a:cs typeface="Arial" panose="020B0604020202020204"/>
              </a:rPr>
              <a:t>Hadoo</a:t>
            </a:r>
            <a:r>
              <a:rPr sz="1800" spc="-5" dirty="0">
                <a:solidFill>
                  <a:srgbClr val="595959"/>
                </a:solidFill>
                <a:latin typeface="Arial" panose="020B0604020202020204"/>
                <a:cs typeface="Arial" panose="020B0604020202020204"/>
              </a:rPr>
              <a:t>p</a:t>
            </a:r>
            <a:r>
              <a:rPr sz="1800" spc="-180" dirty="0">
                <a:solidFill>
                  <a:srgbClr val="595959"/>
                </a:solidFill>
                <a:latin typeface="WenQuanYi Micro Hei"/>
                <a:cs typeface="WenQuanYi Micro Hei"/>
              </a:rPr>
              <a:t>进行行数据分析的难度</a:t>
            </a:r>
            <a:r>
              <a:rPr sz="1800" dirty="0">
                <a:solidFill>
                  <a:srgbClr val="6C6C6C"/>
                </a:solidFill>
                <a:latin typeface="WenQuanYi Micro Hei"/>
                <a:cs typeface="WenQuanYi Micro Hei"/>
              </a:rPr>
              <a:t>。</a:t>
            </a:r>
            <a:endParaRPr sz="1800">
              <a:latin typeface="WenQuanYi Micro Hei"/>
              <a:cs typeface="WenQuanYi Micro He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4183" y="291134"/>
            <a:ext cx="127889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70C0"/>
                </a:solidFill>
                <a:latin typeface="Arial" panose="020B0604020202020204"/>
                <a:cs typeface="Arial" panose="020B0604020202020204"/>
              </a:rPr>
              <a:t>Hiv</a:t>
            </a:r>
            <a:r>
              <a:rPr sz="2400" b="1" spc="-5" dirty="0">
                <a:solidFill>
                  <a:srgbClr val="0070C0"/>
                </a:solidFill>
                <a:latin typeface="Arial" panose="020B0604020202020204"/>
                <a:cs typeface="Arial" panose="020B0604020202020204"/>
              </a:rPr>
              <a:t>e</a:t>
            </a:r>
            <a:r>
              <a:rPr sz="2400" b="0" dirty="0">
                <a:solidFill>
                  <a:srgbClr val="0070C0"/>
                </a:solidFill>
                <a:latin typeface="Noto Sans CJK JP Medium"/>
                <a:cs typeface="Noto Sans CJK JP Medium"/>
              </a:rPr>
              <a:t>特点</a:t>
            </a:r>
            <a:endParaRPr sz="2400">
              <a:latin typeface="Noto Sans CJK JP Medium"/>
              <a:cs typeface="Noto Sans CJK JP Medium"/>
            </a:endParaRPr>
          </a:p>
        </p:txBody>
      </p:sp>
      <p:sp>
        <p:nvSpPr>
          <p:cNvPr id="3" name="object 3"/>
          <p:cNvSpPr txBox="1"/>
          <p:nvPr/>
        </p:nvSpPr>
        <p:spPr>
          <a:xfrm>
            <a:off x="749649" y="1344079"/>
            <a:ext cx="8535035" cy="3543300"/>
          </a:xfrm>
          <a:prstGeom prst="rect">
            <a:avLst/>
          </a:prstGeom>
        </p:spPr>
        <p:txBody>
          <a:bodyPr vert="horz" wrap="square" lIns="0" tIns="12700" rIns="0" bIns="0" rtlCol="0">
            <a:spAutoFit/>
          </a:bodyPr>
          <a:lstStyle/>
          <a:p>
            <a:pPr marL="213995" indent="-201930">
              <a:lnSpc>
                <a:spcPct val="100000"/>
              </a:lnSpc>
              <a:spcBef>
                <a:spcPts val="100"/>
              </a:spcBef>
              <a:buFont typeface="Arial" panose="020B0604020202020204"/>
              <a:buChar char="●"/>
              <a:tabLst>
                <a:tab pos="213995" algn="l"/>
              </a:tabLst>
            </a:pPr>
            <a:r>
              <a:rPr sz="1800" dirty="0">
                <a:latin typeface="WenQuanYi Micro Hei"/>
                <a:cs typeface="WenQuanYi Micro Hei"/>
              </a:rPr>
              <a:t>支持索引，加快数据查询。</a:t>
            </a:r>
            <a:endParaRPr sz="1800">
              <a:latin typeface="WenQuanYi Micro Hei"/>
              <a:cs typeface="WenQuanYi Micro Hei"/>
            </a:endParaRPr>
          </a:p>
          <a:p>
            <a:pPr>
              <a:lnSpc>
                <a:spcPct val="100000"/>
              </a:lnSpc>
              <a:spcBef>
                <a:spcPts val="70"/>
              </a:spcBef>
              <a:buFont typeface="Arial" panose="020B0604020202020204"/>
              <a:buChar char="●"/>
            </a:pPr>
            <a:endParaRPr sz="1400">
              <a:latin typeface="WenQuanYi Micro Hei"/>
              <a:cs typeface="WenQuanYi Micro Hei"/>
            </a:endParaRPr>
          </a:p>
          <a:p>
            <a:pPr marL="213995" indent="-201930">
              <a:lnSpc>
                <a:spcPct val="100000"/>
              </a:lnSpc>
              <a:spcBef>
                <a:spcPts val="5"/>
              </a:spcBef>
              <a:buFont typeface="Arial" panose="020B0604020202020204"/>
              <a:buChar char="●"/>
              <a:tabLst>
                <a:tab pos="213995" algn="l"/>
              </a:tabLst>
            </a:pPr>
            <a:r>
              <a:rPr sz="1800" spc="-225" dirty="0">
                <a:latin typeface="WenQuanYi Micro Hei"/>
                <a:cs typeface="WenQuanYi Micro Hei"/>
              </a:rPr>
              <a:t>不同的存储类型</a:t>
            </a:r>
            <a:r>
              <a:rPr sz="1800" dirty="0">
                <a:latin typeface="WenQuanYi Micro Hei"/>
                <a:cs typeface="WenQuanYi Micro Hei"/>
              </a:rPr>
              <a:t>，</a:t>
            </a:r>
            <a:r>
              <a:rPr sz="1800" spc="-600" dirty="0">
                <a:latin typeface="WenQuanYi Micro Hei"/>
                <a:cs typeface="WenQuanYi Micro Hei"/>
              </a:rPr>
              <a:t>例   如</a:t>
            </a:r>
            <a:r>
              <a:rPr sz="1800" dirty="0">
                <a:latin typeface="WenQuanYi Micro Hei"/>
                <a:cs typeface="WenQuanYi Micro Hei"/>
              </a:rPr>
              <a:t>，纯文本文件、</a:t>
            </a:r>
            <a:r>
              <a:rPr sz="1800" dirty="0">
                <a:latin typeface="Arial" panose="020B0604020202020204"/>
                <a:cs typeface="Arial" panose="020B0604020202020204"/>
              </a:rPr>
              <a:t>HBase</a:t>
            </a:r>
            <a:r>
              <a:rPr sz="1800" spc="-10" dirty="0">
                <a:latin typeface="Arial" panose="020B0604020202020204"/>
                <a:cs typeface="Arial" panose="020B0604020202020204"/>
              </a:rPr>
              <a:t> </a:t>
            </a:r>
            <a:r>
              <a:rPr sz="1800" dirty="0">
                <a:latin typeface="WenQuanYi Micro Hei"/>
                <a:cs typeface="WenQuanYi Micro Hei"/>
              </a:rPr>
              <a:t>中的文件。</a:t>
            </a:r>
            <a:endParaRPr sz="1800">
              <a:latin typeface="WenQuanYi Micro Hei"/>
              <a:cs typeface="WenQuanYi Micro Hei"/>
            </a:endParaRPr>
          </a:p>
          <a:p>
            <a:pPr>
              <a:lnSpc>
                <a:spcPct val="100000"/>
              </a:lnSpc>
              <a:spcBef>
                <a:spcPts val="65"/>
              </a:spcBef>
              <a:buFont typeface="Arial" panose="020B0604020202020204"/>
              <a:buChar char="●"/>
            </a:pPr>
            <a:endParaRPr sz="1750">
              <a:latin typeface="WenQuanYi Micro Hei"/>
              <a:cs typeface="WenQuanYi Micro Hei"/>
            </a:endParaRPr>
          </a:p>
          <a:p>
            <a:pPr marL="215900" indent="-201930">
              <a:lnSpc>
                <a:spcPct val="100000"/>
              </a:lnSpc>
              <a:buFont typeface="Arial" panose="020B0604020202020204"/>
              <a:buChar char="●"/>
              <a:tabLst>
                <a:tab pos="216535" algn="l"/>
              </a:tabLst>
            </a:pPr>
            <a:r>
              <a:rPr sz="1800" dirty="0">
                <a:latin typeface="WenQuanYi Micro Hei"/>
                <a:cs typeface="WenQuanYi Micro Hei"/>
              </a:rPr>
              <a:t>将元数据保存在关系数据库中，</a:t>
            </a:r>
            <a:r>
              <a:rPr sz="1800" spc="-165" dirty="0">
                <a:latin typeface="WenQuanYi Micro Hei"/>
                <a:cs typeface="WenQuanYi Micro Hei"/>
              </a:rPr>
              <a:t>大大减少了了在查询过程中执行行语义检查的时间</a:t>
            </a:r>
            <a:r>
              <a:rPr sz="1800" dirty="0">
                <a:latin typeface="WenQuanYi Micro Hei"/>
                <a:cs typeface="WenQuanYi Micro Hei"/>
              </a:rPr>
              <a:t>。</a:t>
            </a:r>
            <a:endParaRPr sz="1800">
              <a:latin typeface="WenQuanYi Micro Hei"/>
              <a:cs typeface="WenQuanYi Micro Hei"/>
            </a:endParaRPr>
          </a:p>
          <a:p>
            <a:pPr>
              <a:lnSpc>
                <a:spcPct val="100000"/>
              </a:lnSpc>
              <a:spcBef>
                <a:spcPts val="65"/>
              </a:spcBef>
              <a:buFont typeface="Arial" panose="020B0604020202020204"/>
              <a:buChar char="●"/>
            </a:pPr>
            <a:endParaRPr sz="1750">
              <a:latin typeface="WenQuanYi Micro Hei"/>
              <a:cs typeface="WenQuanYi Micro Hei"/>
            </a:endParaRPr>
          </a:p>
          <a:p>
            <a:pPr marL="215900" indent="-201930">
              <a:lnSpc>
                <a:spcPct val="100000"/>
              </a:lnSpc>
              <a:buFont typeface="Arial" panose="020B0604020202020204"/>
              <a:buChar char="●"/>
              <a:tabLst>
                <a:tab pos="216535" algn="l"/>
              </a:tabLst>
            </a:pPr>
            <a:r>
              <a:rPr sz="1800" dirty="0">
                <a:latin typeface="WenQuanYi Micro Hei"/>
                <a:cs typeface="WenQuanYi Micro Hei"/>
              </a:rPr>
              <a:t>可以直接使用存储在</a:t>
            </a:r>
            <a:r>
              <a:rPr sz="1800" spc="-5" dirty="0">
                <a:latin typeface="Arial" panose="020B0604020202020204"/>
                <a:cs typeface="Arial" panose="020B0604020202020204"/>
              </a:rPr>
              <a:t>Hadoop </a:t>
            </a:r>
            <a:r>
              <a:rPr sz="1800" dirty="0">
                <a:latin typeface="WenQuanYi Micro Hei"/>
                <a:cs typeface="WenQuanYi Micro Hei"/>
              </a:rPr>
              <a:t>文件系统中的数据。</a:t>
            </a:r>
            <a:endParaRPr sz="1800">
              <a:latin typeface="WenQuanYi Micro Hei"/>
              <a:cs typeface="WenQuanYi Micro Hei"/>
            </a:endParaRPr>
          </a:p>
          <a:p>
            <a:pPr>
              <a:lnSpc>
                <a:spcPct val="100000"/>
              </a:lnSpc>
              <a:spcBef>
                <a:spcPts val="55"/>
              </a:spcBef>
              <a:buFont typeface="Arial" panose="020B0604020202020204"/>
              <a:buChar char="●"/>
            </a:pPr>
            <a:endParaRPr sz="2100">
              <a:latin typeface="WenQuanYi Micro Hei"/>
              <a:cs typeface="WenQuanYi Micro Hei"/>
            </a:endParaRPr>
          </a:p>
          <a:p>
            <a:pPr marL="215900" indent="-201930">
              <a:lnSpc>
                <a:spcPct val="100000"/>
              </a:lnSpc>
              <a:buFont typeface="Arial" panose="020B0604020202020204"/>
              <a:buChar char="●"/>
              <a:tabLst>
                <a:tab pos="216535" algn="l"/>
              </a:tabLst>
            </a:pPr>
            <a:r>
              <a:rPr sz="1800" spc="-200" dirty="0">
                <a:latin typeface="WenQuanYi Micro Hei"/>
                <a:cs typeface="WenQuanYi Micro Hei"/>
              </a:rPr>
              <a:t>内置大量用户函数</a:t>
            </a:r>
            <a:r>
              <a:rPr sz="1800" spc="-5" dirty="0">
                <a:latin typeface="Arial" panose="020B0604020202020204"/>
                <a:cs typeface="Arial" panose="020B0604020202020204"/>
              </a:rPr>
              <a:t>UDF</a:t>
            </a:r>
            <a:r>
              <a:rPr sz="1800" spc="-65" dirty="0">
                <a:latin typeface="Arial" panose="020B0604020202020204"/>
                <a:cs typeface="Arial" panose="020B0604020202020204"/>
              </a:rPr>
              <a:t> </a:t>
            </a:r>
            <a:r>
              <a:rPr sz="1800" dirty="0">
                <a:latin typeface="WenQuanYi Micro Hei"/>
                <a:cs typeface="WenQuanYi Micro Hei"/>
              </a:rPr>
              <a:t>来操作时间、</a:t>
            </a:r>
            <a:r>
              <a:rPr sz="1800" spc="-130" dirty="0">
                <a:latin typeface="WenQuanYi Micro Hei"/>
                <a:cs typeface="WenQuanYi Micro Hei"/>
              </a:rPr>
              <a:t>字符串串和其他的数据挖掘工具</a:t>
            </a:r>
            <a:r>
              <a:rPr sz="1800" dirty="0">
                <a:latin typeface="WenQuanYi Micro Hei"/>
                <a:cs typeface="WenQuanYi Micro Hei"/>
              </a:rPr>
              <a:t>，支持用户扩展</a:t>
            </a:r>
            <a:endParaRPr sz="1800">
              <a:latin typeface="WenQuanYi Micro Hei"/>
              <a:cs typeface="WenQuanYi Micro Hei"/>
            </a:endParaRPr>
          </a:p>
          <a:p>
            <a:pPr marL="14605">
              <a:lnSpc>
                <a:spcPct val="100000"/>
              </a:lnSpc>
              <a:spcBef>
                <a:spcPts val="1040"/>
              </a:spcBef>
            </a:pPr>
            <a:r>
              <a:rPr sz="1800" spc="-5" dirty="0">
                <a:latin typeface="Arial" panose="020B0604020202020204"/>
                <a:cs typeface="Arial" panose="020B0604020202020204"/>
              </a:rPr>
              <a:t>UDF </a:t>
            </a:r>
            <a:r>
              <a:rPr sz="1800" dirty="0">
                <a:latin typeface="WenQuanYi Micro Hei"/>
                <a:cs typeface="WenQuanYi Micro Hei"/>
              </a:rPr>
              <a:t>函数来完成内置函数无法实现的操作。</a:t>
            </a:r>
            <a:endParaRPr sz="1800">
              <a:latin typeface="WenQuanYi Micro Hei"/>
              <a:cs typeface="WenQuanYi Micro Hei"/>
            </a:endParaRPr>
          </a:p>
          <a:p>
            <a:pPr>
              <a:lnSpc>
                <a:spcPct val="100000"/>
              </a:lnSpc>
              <a:spcBef>
                <a:spcPts val="15"/>
              </a:spcBef>
            </a:pPr>
            <a:endParaRPr sz="2250">
              <a:latin typeface="WenQuanYi Micro Hei"/>
              <a:cs typeface="WenQuanYi Micro Hei"/>
            </a:endParaRPr>
          </a:p>
          <a:p>
            <a:pPr marL="215900" indent="-201930">
              <a:lnSpc>
                <a:spcPct val="100000"/>
              </a:lnSpc>
              <a:buFont typeface="Arial" panose="020B0604020202020204"/>
              <a:buChar char="●"/>
              <a:tabLst>
                <a:tab pos="216535" algn="l"/>
              </a:tabLst>
            </a:pPr>
            <a:r>
              <a:rPr sz="1800" dirty="0">
                <a:latin typeface="WenQuanYi Micro Hei"/>
                <a:cs typeface="WenQuanYi Micro Hei"/>
              </a:rPr>
              <a:t>类</a:t>
            </a:r>
            <a:r>
              <a:rPr sz="1800" spc="-5" dirty="0">
                <a:latin typeface="Arial" panose="020B0604020202020204"/>
                <a:cs typeface="Arial" panose="020B0604020202020204"/>
              </a:rPr>
              <a:t>SQL</a:t>
            </a:r>
            <a:r>
              <a:rPr sz="1800" spc="-85" dirty="0">
                <a:latin typeface="Arial" panose="020B0604020202020204"/>
                <a:cs typeface="Arial" panose="020B0604020202020204"/>
              </a:rPr>
              <a:t> </a:t>
            </a:r>
            <a:r>
              <a:rPr sz="1800" dirty="0">
                <a:latin typeface="WenQuanYi Micro Hei"/>
                <a:cs typeface="WenQuanYi Micro Hei"/>
              </a:rPr>
              <a:t>的查询方式，将</a:t>
            </a:r>
            <a:r>
              <a:rPr sz="1800" spc="-5" dirty="0">
                <a:latin typeface="Arial" panose="020B0604020202020204"/>
                <a:cs typeface="Arial" panose="020B0604020202020204"/>
              </a:rPr>
              <a:t>SQL</a:t>
            </a:r>
            <a:r>
              <a:rPr sz="1800" spc="-80" dirty="0">
                <a:latin typeface="Arial" panose="020B0604020202020204"/>
                <a:cs typeface="Arial" panose="020B0604020202020204"/>
              </a:rPr>
              <a:t> </a:t>
            </a:r>
            <a:r>
              <a:rPr sz="1800" dirty="0">
                <a:latin typeface="WenQuanYi Micro Hei"/>
                <a:cs typeface="WenQuanYi Micro Hei"/>
              </a:rPr>
              <a:t>查询转换为</a:t>
            </a:r>
            <a:r>
              <a:rPr sz="1800" dirty="0">
                <a:latin typeface="Arial" panose="020B0604020202020204"/>
                <a:cs typeface="Arial" panose="020B0604020202020204"/>
              </a:rPr>
              <a:t>MapReduce</a:t>
            </a:r>
            <a:r>
              <a:rPr sz="1800" spc="-15" dirty="0">
                <a:latin typeface="Arial" panose="020B0604020202020204"/>
                <a:cs typeface="Arial" panose="020B0604020202020204"/>
              </a:rPr>
              <a:t> </a:t>
            </a:r>
            <a:r>
              <a:rPr sz="1800" dirty="0">
                <a:latin typeface="WenQuanYi Micro Hei"/>
                <a:cs typeface="WenQuanYi Micro Hei"/>
              </a:rPr>
              <a:t>的</a:t>
            </a:r>
            <a:r>
              <a:rPr sz="1800" spc="-5" dirty="0">
                <a:latin typeface="Arial" panose="020B0604020202020204"/>
                <a:cs typeface="Arial" panose="020B0604020202020204"/>
              </a:rPr>
              <a:t>job</a:t>
            </a:r>
            <a:r>
              <a:rPr sz="1800" spc="-10" dirty="0">
                <a:latin typeface="Arial" panose="020B0604020202020204"/>
                <a:cs typeface="Arial" panose="020B0604020202020204"/>
              </a:rPr>
              <a:t> </a:t>
            </a:r>
            <a:r>
              <a:rPr sz="1800" dirty="0">
                <a:latin typeface="WenQuanYi Micro Hei"/>
                <a:cs typeface="WenQuanYi Micro Hei"/>
              </a:rPr>
              <a:t>在</a:t>
            </a:r>
            <a:r>
              <a:rPr sz="1800" spc="-5" dirty="0">
                <a:latin typeface="Arial" panose="020B0604020202020204"/>
                <a:cs typeface="Arial" panose="020B0604020202020204"/>
              </a:rPr>
              <a:t>Hadoop</a:t>
            </a:r>
            <a:r>
              <a:rPr sz="1800" spc="-300" dirty="0">
                <a:latin typeface="WenQuanYi Micro Hei"/>
                <a:cs typeface="WenQuanYi Micro Hei"/>
              </a:rPr>
              <a:t>集群上执行行</a:t>
            </a:r>
            <a:r>
              <a:rPr sz="1800" dirty="0">
                <a:latin typeface="WenQuanYi Micro Hei"/>
                <a:cs typeface="WenQuanYi Micro Hei"/>
              </a:rPr>
              <a:t>。</a:t>
            </a:r>
            <a:endParaRPr sz="1800">
              <a:latin typeface="WenQuanYi Micro Hei"/>
              <a:cs typeface="WenQuanYi Micro He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505" y="185420"/>
            <a:ext cx="1888489"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70C0"/>
                </a:solidFill>
                <a:latin typeface="Arial" panose="020B0604020202020204"/>
                <a:cs typeface="Arial" panose="020B0604020202020204"/>
              </a:rPr>
              <a:t>Hiv</a:t>
            </a:r>
            <a:r>
              <a:rPr sz="2400" b="1" spc="-5" dirty="0">
                <a:solidFill>
                  <a:srgbClr val="0070C0"/>
                </a:solidFill>
                <a:latin typeface="Arial" panose="020B0604020202020204"/>
                <a:cs typeface="Arial" panose="020B0604020202020204"/>
              </a:rPr>
              <a:t>e</a:t>
            </a:r>
            <a:r>
              <a:rPr sz="2400" b="0" dirty="0">
                <a:solidFill>
                  <a:srgbClr val="0085CC"/>
                </a:solidFill>
                <a:latin typeface="Noto Sans CJK JP Medium"/>
                <a:cs typeface="Noto Sans CJK JP Medium"/>
              </a:rPr>
              <a:t>访问方式</a:t>
            </a:r>
            <a:endParaRPr sz="2400">
              <a:latin typeface="Noto Sans CJK JP Medium"/>
              <a:cs typeface="Noto Sans CJK JP Medium"/>
            </a:endParaRPr>
          </a:p>
        </p:txBody>
      </p:sp>
      <p:sp>
        <p:nvSpPr>
          <p:cNvPr id="3" name="object 3"/>
          <p:cNvSpPr txBox="1"/>
          <p:nvPr/>
        </p:nvSpPr>
        <p:spPr>
          <a:xfrm>
            <a:off x="330139" y="1652523"/>
            <a:ext cx="5666105" cy="4533900"/>
          </a:xfrm>
          <a:prstGeom prst="rect">
            <a:avLst/>
          </a:prstGeom>
        </p:spPr>
        <p:txBody>
          <a:bodyPr vert="horz" wrap="square" lIns="0" tIns="12700" rIns="0" bIns="0" rtlCol="0">
            <a:spAutoFit/>
          </a:bodyPr>
          <a:lstStyle/>
          <a:p>
            <a:pPr marL="27940" algn="just">
              <a:lnSpc>
                <a:spcPct val="100000"/>
              </a:lnSpc>
              <a:spcBef>
                <a:spcPts val="100"/>
              </a:spcBef>
            </a:pPr>
            <a:r>
              <a:rPr sz="1800" spc="-5" dirty="0">
                <a:latin typeface="Carlito"/>
                <a:cs typeface="Carlito"/>
              </a:rPr>
              <a:t>Command-line shell</a:t>
            </a:r>
            <a:r>
              <a:rPr sz="1800" spc="-5" dirty="0">
                <a:latin typeface="Noto Sans CJK JP Black"/>
                <a:cs typeface="Noto Sans CJK JP Black"/>
              </a:rPr>
              <a:t>：</a:t>
            </a:r>
            <a:r>
              <a:rPr sz="1800" spc="-5" dirty="0">
                <a:latin typeface="Carlito"/>
                <a:cs typeface="Carlito"/>
              </a:rPr>
              <a:t>Hive</a:t>
            </a:r>
            <a:r>
              <a:rPr sz="1800" dirty="0">
                <a:latin typeface="Noto Sans CJK JP Black"/>
                <a:cs typeface="Noto Sans CJK JP Black"/>
              </a:rPr>
              <a:t>自己的</a:t>
            </a:r>
            <a:r>
              <a:rPr sz="1800" spc="-5" dirty="0">
                <a:latin typeface="Carlito"/>
                <a:cs typeface="Carlito"/>
              </a:rPr>
              <a:t>shell</a:t>
            </a:r>
            <a:r>
              <a:rPr sz="1800" dirty="0">
                <a:latin typeface="Noto Sans CJK JP Black"/>
                <a:cs typeface="Noto Sans CJK JP Black"/>
              </a:rPr>
              <a:t>操作</a:t>
            </a:r>
            <a:endParaRPr sz="1800">
              <a:latin typeface="Noto Sans CJK JP Black"/>
              <a:cs typeface="Noto Sans CJK JP Black"/>
            </a:endParaRPr>
          </a:p>
          <a:p>
            <a:pPr>
              <a:lnSpc>
                <a:spcPct val="100000"/>
              </a:lnSpc>
              <a:spcBef>
                <a:spcPts val="20"/>
              </a:spcBef>
            </a:pPr>
            <a:endParaRPr sz="2000">
              <a:latin typeface="Noto Sans CJK JP Black"/>
              <a:cs typeface="Noto Sans CJK JP Black"/>
            </a:endParaRPr>
          </a:p>
          <a:p>
            <a:pPr marL="27940" marR="1513840" algn="just">
              <a:lnSpc>
                <a:spcPct val="100000"/>
              </a:lnSpc>
            </a:pPr>
            <a:r>
              <a:rPr sz="1800" spc="-5" dirty="0">
                <a:latin typeface="Carlito"/>
                <a:cs typeface="Carlito"/>
              </a:rPr>
              <a:t>Trift/JDBC</a:t>
            </a:r>
            <a:r>
              <a:rPr sz="1800" spc="-5" dirty="0">
                <a:latin typeface="Noto Sans CJK JP Black"/>
                <a:cs typeface="Noto Sans CJK JP Black"/>
              </a:rPr>
              <a:t>：</a:t>
            </a:r>
            <a:r>
              <a:rPr sz="1800" dirty="0">
                <a:latin typeface="Noto Sans CJK JP Black"/>
                <a:cs typeface="Noto Sans CJK JP Black"/>
              </a:rPr>
              <a:t>封装</a:t>
            </a:r>
            <a:r>
              <a:rPr sz="1800" spc="-5" dirty="0">
                <a:latin typeface="Noto Sans CJK JP Black"/>
                <a:cs typeface="Noto Sans CJK JP Black"/>
              </a:rPr>
              <a:t>了</a:t>
            </a:r>
            <a:r>
              <a:rPr sz="1800" spc="-5" dirty="0">
                <a:latin typeface="Carlito"/>
                <a:cs typeface="Carlito"/>
              </a:rPr>
              <a:t>Thrift</a:t>
            </a:r>
            <a:r>
              <a:rPr sz="1800" spc="-5" dirty="0">
                <a:latin typeface="Noto Sans CJK JP Black"/>
                <a:cs typeface="Noto Sans CJK JP Black"/>
              </a:rPr>
              <a:t>，</a:t>
            </a:r>
            <a:r>
              <a:rPr sz="1800" spc="-5" dirty="0">
                <a:latin typeface="Carlito"/>
                <a:cs typeface="Carlito"/>
              </a:rPr>
              <a:t>jave</a:t>
            </a:r>
            <a:r>
              <a:rPr sz="1800" dirty="0">
                <a:latin typeface="Noto Sans CJK JP Black"/>
                <a:cs typeface="Noto Sans CJK JP Black"/>
              </a:rPr>
              <a:t>应用程序，  可以通过指定的主机和端口连接到另一个 进程中运行的</a:t>
            </a:r>
            <a:r>
              <a:rPr sz="1800" spc="-5" dirty="0">
                <a:latin typeface="Carlito"/>
                <a:cs typeface="Carlito"/>
              </a:rPr>
              <a:t>hive</a:t>
            </a:r>
            <a:r>
              <a:rPr sz="1800" dirty="0">
                <a:latin typeface="Noto Sans CJK JP Black"/>
                <a:cs typeface="Noto Sans CJK JP Black"/>
              </a:rPr>
              <a:t>服务器</a:t>
            </a:r>
            <a:endParaRPr sz="1800">
              <a:latin typeface="Noto Sans CJK JP Black"/>
              <a:cs typeface="Noto Sans CJK JP Black"/>
            </a:endParaRPr>
          </a:p>
          <a:p>
            <a:pPr>
              <a:lnSpc>
                <a:spcPct val="100000"/>
              </a:lnSpc>
              <a:spcBef>
                <a:spcPts val="100"/>
              </a:spcBef>
            </a:pPr>
            <a:endParaRPr sz="1200">
              <a:latin typeface="Noto Sans CJK JP Black"/>
              <a:cs typeface="Noto Sans CJK JP Black"/>
            </a:endParaRPr>
          </a:p>
          <a:p>
            <a:pPr marL="24765" marR="1274445">
              <a:lnSpc>
                <a:spcPts val="2100"/>
              </a:lnSpc>
            </a:pPr>
            <a:r>
              <a:rPr sz="1800" dirty="0">
                <a:latin typeface="Carlito"/>
                <a:cs typeface="Carlito"/>
              </a:rPr>
              <a:t>ODBC</a:t>
            </a:r>
            <a:r>
              <a:rPr sz="1800" dirty="0">
                <a:latin typeface="Noto Sans CJK JP Black"/>
                <a:cs typeface="Noto Sans CJK JP Black"/>
              </a:rPr>
              <a:t>客户端：</a:t>
            </a:r>
            <a:r>
              <a:rPr sz="1800" dirty="0">
                <a:latin typeface="Carlito"/>
                <a:cs typeface="Carlito"/>
              </a:rPr>
              <a:t>ODBC</a:t>
            </a:r>
            <a:r>
              <a:rPr sz="1800" dirty="0">
                <a:latin typeface="Noto Sans CJK JP Black"/>
                <a:cs typeface="Noto Sans CJK JP Black"/>
              </a:rPr>
              <a:t>驱动允许支持</a:t>
            </a:r>
            <a:r>
              <a:rPr sz="1800" dirty="0">
                <a:latin typeface="Carlito"/>
                <a:cs typeface="Carlito"/>
              </a:rPr>
              <a:t>ODBC</a:t>
            </a:r>
            <a:r>
              <a:rPr sz="1800" dirty="0">
                <a:latin typeface="Noto Sans CJK JP Black"/>
                <a:cs typeface="Noto Sans CJK JP Black"/>
              </a:rPr>
              <a:t>协议 的应用程序连接到</a:t>
            </a:r>
            <a:r>
              <a:rPr sz="1800" spc="-5" dirty="0">
                <a:latin typeface="Carlito"/>
                <a:cs typeface="Carlito"/>
              </a:rPr>
              <a:t>Hive</a:t>
            </a:r>
            <a:endParaRPr sz="1800">
              <a:latin typeface="Carlito"/>
              <a:cs typeface="Carlito"/>
            </a:endParaRPr>
          </a:p>
          <a:p>
            <a:pPr>
              <a:lnSpc>
                <a:spcPct val="100000"/>
              </a:lnSpc>
              <a:spcBef>
                <a:spcPts val="50"/>
              </a:spcBef>
            </a:pPr>
            <a:endParaRPr sz="2850">
              <a:latin typeface="Carlito"/>
              <a:cs typeface="Carlito"/>
            </a:endParaRPr>
          </a:p>
          <a:p>
            <a:pPr marL="55880">
              <a:lnSpc>
                <a:spcPct val="100000"/>
              </a:lnSpc>
              <a:spcBef>
                <a:spcPts val="5"/>
              </a:spcBef>
            </a:pPr>
            <a:r>
              <a:rPr sz="1800" spc="-5" dirty="0">
                <a:latin typeface="Carlito"/>
                <a:cs typeface="Carlito"/>
              </a:rPr>
              <a:t>WUI</a:t>
            </a:r>
            <a:r>
              <a:rPr sz="1800" dirty="0">
                <a:latin typeface="Noto Sans CJK JP Black"/>
                <a:cs typeface="Noto Sans CJK JP Black"/>
              </a:rPr>
              <a:t>接口：是通过浏览器访问</a:t>
            </a:r>
            <a:r>
              <a:rPr sz="1800" spc="-5" dirty="0">
                <a:latin typeface="Carlito"/>
                <a:cs typeface="Carlito"/>
              </a:rPr>
              <a:t>Hive</a:t>
            </a:r>
            <a:endParaRPr sz="1800">
              <a:latin typeface="Carlito"/>
              <a:cs typeface="Carlito"/>
            </a:endParaRPr>
          </a:p>
          <a:p>
            <a:pPr marL="12700" marR="387350">
              <a:lnSpc>
                <a:spcPts val="2100"/>
              </a:lnSpc>
              <a:spcBef>
                <a:spcPts val="1650"/>
              </a:spcBef>
            </a:pPr>
            <a:r>
              <a:rPr sz="1800" spc="-5" dirty="0">
                <a:latin typeface="Carlito"/>
                <a:cs typeface="Carlito"/>
              </a:rPr>
              <a:t>Driver:</a:t>
            </a:r>
            <a:r>
              <a:rPr sz="1800" spc="10" dirty="0">
                <a:latin typeface="Carlito"/>
                <a:cs typeface="Carlito"/>
              </a:rPr>
              <a:t> </a:t>
            </a:r>
            <a:r>
              <a:rPr sz="1800" dirty="0">
                <a:latin typeface="Noto Sans CJK JP Black"/>
                <a:cs typeface="Noto Sans CJK JP Black"/>
              </a:rPr>
              <a:t>解释器、编译器、优化器、完成</a:t>
            </a:r>
            <a:r>
              <a:rPr sz="1800" spc="-5" dirty="0">
                <a:latin typeface="Carlito"/>
                <a:cs typeface="Carlito"/>
              </a:rPr>
              <a:t>HQL</a:t>
            </a:r>
            <a:r>
              <a:rPr sz="1800" dirty="0">
                <a:latin typeface="Noto Sans CJK JP Black"/>
                <a:cs typeface="Noto Sans CJK JP Black"/>
              </a:rPr>
              <a:t>查询语句 从词法分析、语法分析、编译、优化及查询计划的生</a:t>
            </a:r>
            <a:endParaRPr sz="1800">
              <a:latin typeface="Noto Sans CJK JP Black"/>
              <a:cs typeface="Noto Sans CJK JP Black"/>
            </a:endParaRPr>
          </a:p>
          <a:p>
            <a:pPr marL="12700" marR="5080">
              <a:lnSpc>
                <a:spcPts val="2100"/>
              </a:lnSpc>
              <a:spcBef>
                <a:spcPts val="100"/>
              </a:spcBef>
            </a:pPr>
            <a:r>
              <a:rPr sz="1800" dirty="0">
                <a:latin typeface="Noto Sans CJK JP Black"/>
                <a:cs typeface="Noto Sans CJK JP Black"/>
              </a:rPr>
              <a:t>成。生成的查询计划存储在</a:t>
            </a:r>
            <a:r>
              <a:rPr sz="1800" spc="-5" dirty="0">
                <a:latin typeface="Carlito"/>
                <a:cs typeface="Carlito"/>
              </a:rPr>
              <a:t>H</a:t>
            </a:r>
            <a:r>
              <a:rPr sz="1800" dirty="0">
                <a:latin typeface="Carlito"/>
                <a:cs typeface="Carlito"/>
              </a:rPr>
              <a:t>DF</a:t>
            </a:r>
            <a:r>
              <a:rPr sz="1800" spc="-5" dirty="0">
                <a:latin typeface="Carlito"/>
                <a:cs typeface="Carlito"/>
              </a:rPr>
              <a:t>S</a:t>
            </a:r>
            <a:r>
              <a:rPr sz="1800" dirty="0">
                <a:latin typeface="Noto Sans CJK JP Black"/>
                <a:cs typeface="Noto Sans CJK JP Black"/>
              </a:rPr>
              <a:t>上，</a:t>
            </a:r>
            <a:r>
              <a:rPr sz="1800" spc="-140" dirty="0">
                <a:latin typeface="Noto Sans CJK JP Black"/>
                <a:cs typeface="Noto Sans CJK JP Black"/>
              </a:rPr>
              <a:t>并随后由M</a:t>
            </a:r>
            <a:r>
              <a:rPr sz="1800" dirty="0">
                <a:latin typeface="Carlito"/>
                <a:cs typeface="Carlito"/>
              </a:rPr>
              <a:t>apR</a:t>
            </a:r>
            <a:r>
              <a:rPr sz="1800" spc="-5" dirty="0">
                <a:latin typeface="Carlito"/>
                <a:cs typeface="Carlito"/>
              </a:rPr>
              <a:t>e</a:t>
            </a:r>
            <a:r>
              <a:rPr sz="1800" dirty="0">
                <a:latin typeface="Carlito"/>
                <a:cs typeface="Carlito"/>
              </a:rPr>
              <a:t>duce </a:t>
            </a:r>
            <a:r>
              <a:rPr sz="1800" dirty="0">
                <a:latin typeface="Noto Sans CJK JP Black"/>
                <a:cs typeface="Noto Sans CJK JP Black"/>
              </a:rPr>
              <a:t>调用执行</a:t>
            </a:r>
            <a:endParaRPr sz="1800">
              <a:latin typeface="Noto Sans CJK JP Black"/>
              <a:cs typeface="Noto Sans CJK JP Black"/>
            </a:endParaRPr>
          </a:p>
        </p:txBody>
      </p:sp>
      <p:sp>
        <p:nvSpPr>
          <p:cNvPr id="4" name="object 4"/>
          <p:cNvSpPr/>
          <p:nvPr/>
        </p:nvSpPr>
        <p:spPr>
          <a:xfrm>
            <a:off x="6629400" y="838200"/>
            <a:ext cx="5041900" cy="52578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31850" y="1289050"/>
          <a:ext cx="10382250" cy="4611370"/>
        </p:xfrm>
        <a:graphic>
          <a:graphicData uri="http://schemas.openxmlformats.org/drawingml/2006/table">
            <a:tbl>
              <a:tblPr firstRow="1" bandRow="1">
                <a:tableStyleId>{2D5ABB26-0587-4C30-8999-92F81FD0307C}</a:tableStyleId>
              </a:tblPr>
              <a:tblGrid>
                <a:gridCol w="1897380"/>
                <a:gridCol w="4046854"/>
                <a:gridCol w="4420234"/>
              </a:tblGrid>
              <a:tr h="370840">
                <a:tc>
                  <a:txBody>
                    <a:bodyPr/>
                    <a:lstStyle/>
                    <a:p>
                      <a:pPr>
                        <a:lnSpc>
                          <a:spcPct val="100000"/>
                        </a:lnSpc>
                      </a:pPr>
                      <a:endParaRPr sz="1800">
                        <a:latin typeface="Times New Roman" panose="02020603050405020304"/>
                        <a:cs typeface="Times New Roman" panose="02020603050405020304"/>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6095C9"/>
                    </a:solidFill>
                  </a:tcPr>
                </a:tc>
                <a:tc>
                  <a:txBody>
                    <a:bodyPr/>
                    <a:lstStyle/>
                    <a:p>
                      <a:pPr>
                        <a:lnSpc>
                          <a:spcPct val="100000"/>
                        </a:lnSpc>
                      </a:pPr>
                      <a:endParaRPr sz="1800">
                        <a:latin typeface="Times New Roman" panose="02020603050405020304"/>
                        <a:cs typeface="Times New Roman" panose="02020603050405020304"/>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6095C9"/>
                    </a:solidFill>
                  </a:tcPr>
                </a:tc>
                <a:tc>
                  <a:txBody>
                    <a:bodyPr/>
                    <a:lstStyle/>
                    <a:p>
                      <a:pPr>
                        <a:lnSpc>
                          <a:spcPct val="100000"/>
                        </a:lnSpc>
                      </a:pPr>
                      <a:endParaRPr sz="1800">
                        <a:latin typeface="Times New Roman" panose="02020603050405020304"/>
                        <a:cs typeface="Times New Roman" panose="02020603050405020304"/>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6095C9"/>
                    </a:solidFill>
                  </a:tcPr>
                </a:tc>
              </a:tr>
              <a:tr h="480289">
                <a:tc>
                  <a:txBody>
                    <a:bodyPr/>
                    <a:lstStyle/>
                    <a:p>
                      <a:pPr marL="91440">
                        <a:lnSpc>
                          <a:spcPct val="100000"/>
                        </a:lnSpc>
                        <a:spcBef>
                          <a:spcPts val="360"/>
                        </a:spcBef>
                      </a:pPr>
                      <a:r>
                        <a:rPr sz="1800" spc="-5" dirty="0">
                          <a:latin typeface="Carlito"/>
                          <a:cs typeface="Carlito"/>
                        </a:rPr>
                        <a:t>TINYINT</a:t>
                      </a:r>
                      <a:endParaRPr sz="1800">
                        <a:latin typeface="Carlito"/>
                        <a:cs typeface="Carlito"/>
                      </a:endParaRPr>
                    </a:p>
                  </a:txBody>
                  <a:tcPr marL="0" marR="0" marT="457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D9E0ED"/>
                    </a:solidFill>
                  </a:tcPr>
                </a:tc>
                <a:tc>
                  <a:txBody>
                    <a:bodyPr/>
                    <a:lstStyle/>
                    <a:p>
                      <a:pPr marL="91440">
                        <a:lnSpc>
                          <a:spcPct val="100000"/>
                        </a:lnSpc>
                        <a:spcBef>
                          <a:spcPts val="360"/>
                        </a:spcBef>
                      </a:pPr>
                      <a:r>
                        <a:rPr sz="1800" dirty="0">
                          <a:latin typeface="Carlito"/>
                          <a:cs typeface="Carlito"/>
                        </a:rPr>
                        <a:t>1</a:t>
                      </a:r>
                      <a:r>
                        <a:rPr sz="1800" dirty="0">
                          <a:latin typeface="Noto Sans CJK JP Black"/>
                          <a:cs typeface="Noto Sans CJK JP Black"/>
                        </a:rPr>
                        <a:t>字节有符号整数</a:t>
                      </a:r>
                      <a:r>
                        <a:rPr sz="1800" dirty="0">
                          <a:latin typeface="Carlito"/>
                          <a:cs typeface="Carlito"/>
                        </a:rPr>
                        <a:t>:100Y</a:t>
                      </a:r>
                      <a:endParaRPr sz="1800">
                        <a:latin typeface="Carlito"/>
                        <a:cs typeface="Carlito"/>
                      </a:endParaRPr>
                    </a:p>
                  </a:txBody>
                  <a:tcPr marL="0" marR="0" marT="457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D9E0ED"/>
                    </a:solidFill>
                  </a:tcPr>
                </a:tc>
                <a:tc>
                  <a:txBody>
                    <a:bodyPr/>
                    <a:lstStyle/>
                    <a:p>
                      <a:pPr marL="91440">
                        <a:lnSpc>
                          <a:spcPct val="100000"/>
                        </a:lnSpc>
                        <a:spcBef>
                          <a:spcPts val="360"/>
                        </a:spcBef>
                      </a:pPr>
                      <a:r>
                        <a:rPr sz="1800" dirty="0">
                          <a:latin typeface="Noto Sans CJK JP Black"/>
                          <a:cs typeface="Noto Sans CJK JP Black"/>
                        </a:rPr>
                        <a:t>日 期</a:t>
                      </a:r>
                      <a:r>
                        <a:rPr sz="1800" spc="70" dirty="0">
                          <a:latin typeface="Noto Sans CJK JP Black"/>
                          <a:cs typeface="Noto Sans CJK JP Black"/>
                        </a:rPr>
                        <a:t> </a:t>
                      </a:r>
                      <a:r>
                        <a:rPr sz="1800" spc="-5" dirty="0">
                          <a:latin typeface="Carlito"/>
                          <a:cs typeface="Carlito"/>
                        </a:rPr>
                        <a:t>YYYY--MM--DD</a:t>
                      </a:r>
                      <a:endParaRPr sz="1800">
                        <a:latin typeface="Carlito"/>
                        <a:cs typeface="Carlito"/>
                      </a:endParaRPr>
                    </a:p>
                  </a:txBody>
                  <a:tcPr marL="0" marR="0" marT="457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D9E0ED"/>
                    </a:solidFill>
                  </a:tcPr>
                </a:tc>
              </a:tr>
              <a:tr h="640081">
                <a:tc>
                  <a:txBody>
                    <a:bodyPr/>
                    <a:lstStyle/>
                    <a:p>
                      <a:pPr marL="91440">
                        <a:lnSpc>
                          <a:spcPct val="100000"/>
                        </a:lnSpc>
                        <a:spcBef>
                          <a:spcPts val="360"/>
                        </a:spcBef>
                      </a:pPr>
                      <a:r>
                        <a:rPr sz="1800" spc="-5" dirty="0">
                          <a:latin typeface="Carlito"/>
                          <a:cs typeface="Carlito"/>
                        </a:rPr>
                        <a:t>SMALLINT</a:t>
                      </a:r>
                      <a:endParaRPr sz="1800">
                        <a:latin typeface="Carlito"/>
                        <a:cs typeface="Carlito"/>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DF1F6"/>
                    </a:solidFill>
                  </a:tcPr>
                </a:tc>
                <a:tc>
                  <a:txBody>
                    <a:bodyPr/>
                    <a:lstStyle/>
                    <a:p>
                      <a:pPr marL="91440">
                        <a:lnSpc>
                          <a:spcPct val="100000"/>
                        </a:lnSpc>
                        <a:spcBef>
                          <a:spcPts val="360"/>
                        </a:spcBef>
                      </a:pPr>
                      <a:r>
                        <a:rPr sz="1800" dirty="0">
                          <a:latin typeface="Carlito"/>
                          <a:cs typeface="Carlito"/>
                        </a:rPr>
                        <a:t>2</a:t>
                      </a:r>
                      <a:r>
                        <a:rPr sz="1800" dirty="0">
                          <a:latin typeface="Noto Sans CJK JP Black"/>
                          <a:cs typeface="Noto Sans CJK JP Black"/>
                        </a:rPr>
                        <a:t>字节有符号整数</a:t>
                      </a:r>
                      <a:r>
                        <a:rPr sz="1800" dirty="0">
                          <a:latin typeface="Carlito"/>
                          <a:cs typeface="Carlito"/>
                        </a:rPr>
                        <a:t>:100S</a:t>
                      </a:r>
                      <a:endParaRPr sz="1800">
                        <a:latin typeface="Carlito"/>
                        <a:cs typeface="Carlito"/>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DF1F6"/>
                    </a:solidFill>
                  </a:tcPr>
                </a:tc>
                <a:tc>
                  <a:txBody>
                    <a:bodyPr/>
                    <a:lstStyle/>
                    <a:p>
                      <a:pPr marL="91440">
                        <a:lnSpc>
                          <a:spcPts val="2130"/>
                        </a:lnSpc>
                        <a:spcBef>
                          <a:spcPts val="360"/>
                        </a:spcBef>
                      </a:pPr>
                      <a:r>
                        <a:rPr sz="1800" dirty="0">
                          <a:latin typeface="Noto Sans CJK JP Black"/>
                          <a:cs typeface="Noto Sans CJK JP Black"/>
                        </a:rPr>
                        <a:t>字符串类型</a:t>
                      </a:r>
                      <a:r>
                        <a:rPr sz="1800" dirty="0">
                          <a:latin typeface="Carlito"/>
                          <a:cs typeface="Carlito"/>
                        </a:rPr>
                        <a:t>,</a:t>
                      </a:r>
                      <a:r>
                        <a:rPr sz="1800" dirty="0">
                          <a:latin typeface="Noto Sans CJK JP Black"/>
                          <a:cs typeface="Noto Sans CJK JP Black"/>
                        </a:rPr>
                        <a:t>可以用单引号（</a:t>
                      </a:r>
                      <a:r>
                        <a:rPr sz="1800" dirty="0">
                          <a:latin typeface="Carlito"/>
                          <a:cs typeface="Carlito"/>
                        </a:rPr>
                        <a:t>’</a:t>
                      </a:r>
                      <a:r>
                        <a:rPr sz="1800" dirty="0">
                          <a:latin typeface="Noto Sans CJK JP Black"/>
                          <a:cs typeface="Noto Sans CJK JP Black"/>
                        </a:rPr>
                        <a:t>）或双引号</a:t>
                      </a:r>
                      <a:endParaRPr sz="1800">
                        <a:latin typeface="Noto Sans CJK JP Black"/>
                        <a:cs typeface="Noto Sans CJK JP Black"/>
                      </a:endParaRPr>
                    </a:p>
                    <a:p>
                      <a:pPr marL="91440">
                        <a:lnSpc>
                          <a:spcPts val="2130"/>
                        </a:lnSpc>
                      </a:pPr>
                      <a:r>
                        <a:rPr sz="1800" dirty="0">
                          <a:latin typeface="Noto Sans CJK JP Black"/>
                          <a:cs typeface="Noto Sans CJK JP Black"/>
                        </a:rPr>
                        <a:t>（</a:t>
                      </a:r>
                      <a:r>
                        <a:rPr sz="1800" dirty="0">
                          <a:latin typeface="Carlito"/>
                          <a:cs typeface="Carlito"/>
                        </a:rPr>
                        <a:t>”</a:t>
                      </a:r>
                      <a:r>
                        <a:rPr sz="1800" dirty="0">
                          <a:latin typeface="Noto Sans CJK JP Black"/>
                          <a:cs typeface="Noto Sans CJK JP Black"/>
                        </a:rPr>
                        <a:t>）</a:t>
                      </a:r>
                      <a:endParaRPr sz="1800">
                        <a:latin typeface="Noto Sans CJK JP Black"/>
                        <a:cs typeface="Noto Sans CJK JP Black"/>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DF1F6"/>
                    </a:solidFill>
                  </a:tcPr>
                </a:tc>
              </a:tr>
              <a:tr h="512050">
                <a:tc>
                  <a:txBody>
                    <a:bodyPr/>
                    <a:lstStyle/>
                    <a:p>
                      <a:pPr marL="91440">
                        <a:lnSpc>
                          <a:spcPct val="100000"/>
                        </a:lnSpc>
                        <a:spcBef>
                          <a:spcPts val="360"/>
                        </a:spcBef>
                      </a:pPr>
                      <a:r>
                        <a:rPr sz="1800" spc="-5" dirty="0">
                          <a:latin typeface="Carlito"/>
                          <a:cs typeface="Carlito"/>
                        </a:rPr>
                        <a:t>INT </a:t>
                      </a:r>
                      <a:r>
                        <a:rPr sz="1800" dirty="0">
                          <a:latin typeface="Carlito"/>
                          <a:cs typeface="Carlito"/>
                        </a:rPr>
                        <a:t>/</a:t>
                      </a:r>
                      <a:r>
                        <a:rPr sz="1800" spc="-10" dirty="0">
                          <a:latin typeface="Carlito"/>
                          <a:cs typeface="Carlito"/>
                        </a:rPr>
                        <a:t> </a:t>
                      </a:r>
                      <a:r>
                        <a:rPr sz="1800" spc="-5" dirty="0">
                          <a:latin typeface="Carlito"/>
                          <a:cs typeface="Carlito"/>
                        </a:rPr>
                        <a:t>INTEGER</a:t>
                      </a:r>
                      <a:endParaRPr sz="1800">
                        <a:latin typeface="Carlito"/>
                        <a:cs typeface="Carlito"/>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9E0ED"/>
                    </a:solidFill>
                  </a:tcPr>
                </a:tc>
                <a:tc>
                  <a:txBody>
                    <a:bodyPr/>
                    <a:lstStyle/>
                    <a:p>
                      <a:pPr marL="91440">
                        <a:lnSpc>
                          <a:spcPct val="100000"/>
                        </a:lnSpc>
                        <a:spcBef>
                          <a:spcPts val="360"/>
                        </a:spcBef>
                      </a:pPr>
                      <a:r>
                        <a:rPr sz="1800" dirty="0">
                          <a:latin typeface="Carlito"/>
                          <a:cs typeface="Carlito"/>
                        </a:rPr>
                        <a:t>4</a:t>
                      </a:r>
                      <a:r>
                        <a:rPr sz="1800" dirty="0">
                          <a:latin typeface="Noto Sans CJK JP Black"/>
                          <a:cs typeface="Noto Sans CJK JP Black"/>
                        </a:rPr>
                        <a:t>字节有符号整数</a:t>
                      </a:r>
                      <a:endParaRPr sz="1800">
                        <a:latin typeface="Noto Sans CJK JP Black"/>
                        <a:cs typeface="Noto Sans CJK JP Black"/>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9E0ED"/>
                    </a:solidFill>
                  </a:tcPr>
                </a:tc>
                <a:tc>
                  <a:txBody>
                    <a:bodyPr/>
                    <a:lstStyle/>
                    <a:p>
                      <a:pPr marL="91440">
                        <a:lnSpc>
                          <a:spcPct val="100000"/>
                        </a:lnSpc>
                        <a:spcBef>
                          <a:spcPts val="360"/>
                        </a:spcBef>
                      </a:pPr>
                      <a:r>
                        <a:rPr sz="1800" dirty="0">
                          <a:latin typeface="Noto Sans CJK JP Black"/>
                          <a:cs typeface="Noto Sans CJK JP Black"/>
                        </a:rPr>
                        <a:t>最大长度</a:t>
                      </a:r>
                      <a:r>
                        <a:rPr sz="1800" spc="-5" dirty="0">
                          <a:latin typeface="Carlito"/>
                          <a:cs typeface="Carlito"/>
                        </a:rPr>
                        <a:t>65535,</a:t>
                      </a:r>
                      <a:r>
                        <a:rPr sz="1800" dirty="0">
                          <a:latin typeface="Noto Sans CJK JP Black"/>
                          <a:cs typeface="Noto Sans CJK JP Black"/>
                        </a:rPr>
                        <a:t>超过自动截断</a:t>
                      </a:r>
                      <a:endParaRPr sz="1800">
                        <a:latin typeface="Noto Sans CJK JP Black"/>
                        <a:cs typeface="Noto Sans CJK JP Black"/>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9E0ED"/>
                    </a:solidFill>
                  </a:tcPr>
                </a:tc>
              </a:tr>
              <a:tr h="576060">
                <a:tc>
                  <a:txBody>
                    <a:bodyPr/>
                    <a:lstStyle/>
                    <a:p>
                      <a:pPr marL="91440">
                        <a:lnSpc>
                          <a:spcPct val="100000"/>
                        </a:lnSpc>
                        <a:spcBef>
                          <a:spcPts val="360"/>
                        </a:spcBef>
                      </a:pPr>
                      <a:r>
                        <a:rPr sz="1800" spc="-5" dirty="0">
                          <a:latin typeface="Carlito"/>
                          <a:cs typeface="Carlito"/>
                        </a:rPr>
                        <a:t>BIGINT</a:t>
                      </a:r>
                      <a:endParaRPr sz="1800">
                        <a:latin typeface="Carlito"/>
                        <a:cs typeface="Carlito"/>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DF1F6"/>
                    </a:solidFill>
                  </a:tcPr>
                </a:tc>
                <a:tc>
                  <a:txBody>
                    <a:bodyPr/>
                    <a:lstStyle/>
                    <a:p>
                      <a:pPr marL="91440">
                        <a:lnSpc>
                          <a:spcPct val="100000"/>
                        </a:lnSpc>
                        <a:spcBef>
                          <a:spcPts val="360"/>
                        </a:spcBef>
                      </a:pPr>
                      <a:r>
                        <a:rPr sz="1800" dirty="0">
                          <a:latin typeface="Carlito"/>
                          <a:cs typeface="Carlito"/>
                        </a:rPr>
                        <a:t>8</a:t>
                      </a:r>
                      <a:r>
                        <a:rPr sz="1800" dirty="0">
                          <a:latin typeface="Noto Sans CJK JP Black"/>
                          <a:cs typeface="Noto Sans CJK JP Black"/>
                        </a:rPr>
                        <a:t>字节符号整数</a:t>
                      </a:r>
                      <a:r>
                        <a:rPr sz="1800" dirty="0">
                          <a:latin typeface="Carlito"/>
                          <a:cs typeface="Carlito"/>
                        </a:rPr>
                        <a:t>:100L</a:t>
                      </a:r>
                      <a:endParaRPr sz="1800">
                        <a:latin typeface="Carlito"/>
                        <a:cs typeface="Carlito"/>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DF1F6"/>
                    </a:solidFill>
                  </a:tcPr>
                </a:tc>
                <a:tc>
                  <a:txBody>
                    <a:bodyPr/>
                    <a:lstStyle/>
                    <a:p>
                      <a:pPr marL="91440">
                        <a:lnSpc>
                          <a:spcPct val="100000"/>
                        </a:lnSpc>
                        <a:spcBef>
                          <a:spcPts val="360"/>
                        </a:spcBef>
                      </a:pPr>
                      <a:r>
                        <a:rPr sz="1800" dirty="0">
                          <a:latin typeface="Noto Sans CJK JP Black"/>
                          <a:cs typeface="Noto Sans CJK JP Black"/>
                        </a:rPr>
                        <a:t>文本型，定长</a:t>
                      </a:r>
                      <a:endParaRPr sz="1800">
                        <a:latin typeface="Noto Sans CJK JP Black"/>
                        <a:cs typeface="Noto Sans CJK JP Black"/>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DF1F6"/>
                    </a:solidFill>
                  </a:tcPr>
                </a:tc>
              </a:tr>
              <a:tr h="504060">
                <a:tc>
                  <a:txBody>
                    <a:bodyPr/>
                    <a:lstStyle/>
                    <a:p>
                      <a:pPr marL="91440">
                        <a:lnSpc>
                          <a:spcPct val="100000"/>
                        </a:lnSpc>
                        <a:spcBef>
                          <a:spcPts val="360"/>
                        </a:spcBef>
                      </a:pPr>
                      <a:r>
                        <a:rPr sz="1800" spc="-5" dirty="0">
                          <a:latin typeface="Carlito"/>
                          <a:cs typeface="Carlito"/>
                        </a:rPr>
                        <a:t>FLOAT</a:t>
                      </a:r>
                      <a:endParaRPr sz="1800">
                        <a:latin typeface="Carlito"/>
                        <a:cs typeface="Carlito"/>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9E0ED"/>
                    </a:solidFill>
                  </a:tcPr>
                </a:tc>
                <a:tc>
                  <a:txBody>
                    <a:bodyPr/>
                    <a:lstStyle/>
                    <a:p>
                      <a:pPr marL="91440">
                        <a:lnSpc>
                          <a:spcPct val="100000"/>
                        </a:lnSpc>
                        <a:spcBef>
                          <a:spcPts val="360"/>
                        </a:spcBef>
                      </a:pPr>
                      <a:r>
                        <a:rPr sz="1800" dirty="0">
                          <a:latin typeface="Carlito"/>
                          <a:cs typeface="Carlito"/>
                        </a:rPr>
                        <a:t>4</a:t>
                      </a:r>
                      <a:r>
                        <a:rPr sz="1800" dirty="0">
                          <a:latin typeface="Noto Sans CJK JP Black"/>
                          <a:cs typeface="Noto Sans CJK JP Black"/>
                        </a:rPr>
                        <a:t>字节单精度浮点数</a:t>
                      </a:r>
                      <a:endParaRPr sz="1800">
                        <a:latin typeface="Noto Sans CJK JP Black"/>
                        <a:cs typeface="Noto Sans CJK JP Black"/>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9E0ED"/>
                    </a:solidFill>
                  </a:tcPr>
                </a:tc>
                <a:tc>
                  <a:txBody>
                    <a:bodyPr/>
                    <a:lstStyle/>
                    <a:p>
                      <a:pPr marL="91440">
                        <a:lnSpc>
                          <a:spcPct val="100000"/>
                        </a:lnSpc>
                        <a:spcBef>
                          <a:spcPts val="360"/>
                        </a:spcBef>
                      </a:pPr>
                      <a:r>
                        <a:rPr sz="1800" dirty="0">
                          <a:latin typeface="Noto Sans CJK JP Black"/>
                          <a:cs typeface="Noto Sans CJK JP Black"/>
                        </a:rPr>
                        <a:t>逻辑型</a:t>
                      </a:r>
                      <a:endParaRPr sz="1800">
                        <a:latin typeface="Noto Sans CJK JP Black"/>
                        <a:cs typeface="Noto Sans CJK JP Black"/>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9E0ED"/>
                    </a:solidFill>
                  </a:tcPr>
                </a:tc>
              </a:tr>
              <a:tr h="504050">
                <a:tc>
                  <a:txBody>
                    <a:bodyPr/>
                    <a:lstStyle/>
                    <a:p>
                      <a:pPr marL="91440">
                        <a:lnSpc>
                          <a:spcPct val="100000"/>
                        </a:lnSpc>
                        <a:spcBef>
                          <a:spcPts val="360"/>
                        </a:spcBef>
                      </a:pPr>
                      <a:r>
                        <a:rPr sz="1800" spc="-5" dirty="0">
                          <a:latin typeface="Carlito"/>
                          <a:cs typeface="Carlito"/>
                        </a:rPr>
                        <a:t>DOUBLE</a:t>
                      </a:r>
                      <a:endParaRPr sz="1800">
                        <a:latin typeface="Carlito"/>
                        <a:cs typeface="Carlito"/>
                      </a:endParaRPr>
                    </a:p>
                  </a:txBody>
                  <a:tcPr marL="0" marR="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DF1F6"/>
                    </a:solidFill>
                  </a:tcPr>
                </a:tc>
                <a:tc>
                  <a:txBody>
                    <a:bodyPr/>
                    <a:lstStyle/>
                    <a:p>
                      <a:pPr marL="91440">
                        <a:lnSpc>
                          <a:spcPct val="100000"/>
                        </a:lnSpc>
                        <a:spcBef>
                          <a:spcPts val="360"/>
                        </a:spcBef>
                      </a:pPr>
                      <a:r>
                        <a:rPr sz="1800" dirty="0">
                          <a:latin typeface="Carlito"/>
                          <a:cs typeface="Carlito"/>
                        </a:rPr>
                        <a:t>8</a:t>
                      </a:r>
                      <a:r>
                        <a:rPr sz="1800" dirty="0">
                          <a:latin typeface="Noto Sans CJK JP Black"/>
                          <a:cs typeface="Noto Sans CJK JP Black"/>
                        </a:rPr>
                        <a:t>字节双精度浮点数</a:t>
                      </a:r>
                      <a:endParaRPr sz="1800">
                        <a:latin typeface="Noto Sans CJK JP Black"/>
                        <a:cs typeface="Noto Sans CJK JP Black"/>
                      </a:endParaRPr>
                    </a:p>
                  </a:txBody>
                  <a:tcPr marL="0" marR="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DF1F6"/>
                    </a:solidFill>
                  </a:tcPr>
                </a:tc>
                <a:tc>
                  <a:txBody>
                    <a:bodyPr/>
                    <a:lstStyle/>
                    <a:p>
                      <a:pPr marL="91440">
                        <a:lnSpc>
                          <a:spcPct val="100000"/>
                        </a:lnSpc>
                        <a:spcBef>
                          <a:spcPts val="360"/>
                        </a:spcBef>
                      </a:pPr>
                      <a:r>
                        <a:rPr sz="1800" dirty="0">
                          <a:latin typeface="Noto Sans CJK JP Black"/>
                          <a:cs typeface="Noto Sans CJK JP Black"/>
                        </a:rPr>
                        <a:t>数组</a:t>
                      </a:r>
                      <a:endParaRPr sz="1800">
                        <a:latin typeface="Noto Sans CJK JP Black"/>
                        <a:cs typeface="Noto Sans CJK JP Black"/>
                      </a:endParaRPr>
                    </a:p>
                  </a:txBody>
                  <a:tcPr marL="0" marR="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DF1F6"/>
                    </a:solidFill>
                  </a:tcPr>
                </a:tc>
              </a:tr>
              <a:tr h="640080">
                <a:tc>
                  <a:txBody>
                    <a:bodyPr/>
                    <a:lstStyle/>
                    <a:p>
                      <a:pPr marL="91440">
                        <a:lnSpc>
                          <a:spcPct val="100000"/>
                        </a:lnSpc>
                        <a:spcBef>
                          <a:spcPts val="360"/>
                        </a:spcBef>
                      </a:pPr>
                      <a:r>
                        <a:rPr sz="1800" spc="-5" dirty="0">
                          <a:latin typeface="Carlito"/>
                          <a:cs typeface="Carlito"/>
                        </a:rPr>
                        <a:t>DECIMAL</a:t>
                      </a:r>
                      <a:endParaRPr sz="1800">
                        <a:latin typeface="Carlito"/>
                        <a:cs typeface="Carlito"/>
                      </a:endParaRPr>
                    </a:p>
                  </a:txBody>
                  <a:tcPr marL="0" marR="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9E0ED"/>
                    </a:solidFill>
                  </a:tcPr>
                </a:tc>
                <a:tc>
                  <a:txBody>
                    <a:bodyPr/>
                    <a:lstStyle/>
                    <a:p>
                      <a:pPr marL="91440">
                        <a:lnSpc>
                          <a:spcPts val="2130"/>
                        </a:lnSpc>
                        <a:spcBef>
                          <a:spcPts val="360"/>
                        </a:spcBef>
                      </a:pPr>
                      <a:r>
                        <a:rPr sz="1800" dirty="0">
                          <a:latin typeface="Noto Sans CJK JP Black"/>
                          <a:cs typeface="Noto Sans CJK JP Black"/>
                        </a:rPr>
                        <a:t>精度为</a:t>
                      </a:r>
                      <a:r>
                        <a:rPr sz="1800" spc="-5" dirty="0">
                          <a:latin typeface="Carlito"/>
                          <a:cs typeface="Carlito"/>
                        </a:rPr>
                        <a:t>38</a:t>
                      </a:r>
                      <a:r>
                        <a:rPr sz="1800" dirty="0">
                          <a:latin typeface="Noto Sans CJK JP Black"/>
                          <a:cs typeface="Noto Sans CJK JP Black"/>
                        </a:rPr>
                        <a:t>位，不指定精度默认</a:t>
                      </a:r>
                      <a:r>
                        <a:rPr sz="1800" spc="-5" dirty="0">
                          <a:latin typeface="Carlito"/>
                          <a:cs typeface="Carlito"/>
                        </a:rPr>
                        <a:t>DECIMAL</a:t>
                      </a:r>
                      <a:endParaRPr sz="1800">
                        <a:latin typeface="Carlito"/>
                        <a:cs typeface="Carlito"/>
                      </a:endParaRPr>
                    </a:p>
                    <a:p>
                      <a:pPr marL="91440">
                        <a:lnSpc>
                          <a:spcPts val="2130"/>
                        </a:lnSpc>
                      </a:pPr>
                      <a:r>
                        <a:rPr sz="1800" spc="-5" dirty="0">
                          <a:latin typeface="Noto Sans CJK JP Black"/>
                          <a:cs typeface="Noto Sans CJK JP Black"/>
                        </a:rPr>
                        <a:t>（</a:t>
                      </a:r>
                      <a:r>
                        <a:rPr sz="1800" spc="-5" dirty="0">
                          <a:latin typeface="Carlito"/>
                          <a:cs typeface="Carlito"/>
                        </a:rPr>
                        <a:t>10,0</a:t>
                      </a:r>
                      <a:r>
                        <a:rPr sz="1800" spc="-5" dirty="0">
                          <a:latin typeface="Noto Sans CJK JP Black"/>
                          <a:cs typeface="Noto Sans CJK JP Black"/>
                        </a:rPr>
                        <a:t>）</a:t>
                      </a:r>
                      <a:endParaRPr sz="1800">
                        <a:latin typeface="Noto Sans CJK JP Black"/>
                        <a:cs typeface="Noto Sans CJK JP Black"/>
                      </a:endParaRPr>
                    </a:p>
                  </a:txBody>
                  <a:tcPr marL="0" marR="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9E0ED"/>
                    </a:solidFill>
                  </a:tcPr>
                </a:tc>
                <a:tc>
                  <a:txBody>
                    <a:bodyPr/>
                    <a:lstStyle/>
                    <a:p>
                      <a:pPr marL="91440">
                        <a:lnSpc>
                          <a:spcPct val="100000"/>
                        </a:lnSpc>
                        <a:spcBef>
                          <a:spcPts val="360"/>
                        </a:spcBef>
                      </a:pPr>
                      <a:r>
                        <a:rPr sz="1800" dirty="0">
                          <a:latin typeface="Noto Sans CJK JP Black"/>
                          <a:cs typeface="Noto Sans CJK JP Black"/>
                        </a:rPr>
                        <a:t>键值对</a:t>
                      </a:r>
                      <a:endParaRPr sz="1800">
                        <a:latin typeface="Noto Sans CJK JP Black"/>
                        <a:cs typeface="Noto Sans CJK JP Black"/>
                      </a:endParaRPr>
                    </a:p>
                  </a:txBody>
                  <a:tcPr marL="0" marR="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9E0ED"/>
                    </a:solidFill>
                  </a:tcPr>
                </a:tc>
              </a:tr>
              <a:tr h="370840">
                <a:tc>
                  <a:txBody>
                    <a:bodyPr/>
                    <a:lstStyle/>
                    <a:p>
                      <a:pPr marL="91440">
                        <a:lnSpc>
                          <a:spcPct val="100000"/>
                        </a:lnSpc>
                        <a:spcBef>
                          <a:spcPts val="360"/>
                        </a:spcBef>
                      </a:pPr>
                      <a:r>
                        <a:rPr sz="1800" dirty="0">
                          <a:latin typeface="Carlito"/>
                          <a:cs typeface="Carlito"/>
                        </a:rPr>
                        <a:t>TIMESTAMP</a:t>
                      </a:r>
                      <a:endParaRPr sz="1800">
                        <a:latin typeface="Carlito"/>
                        <a:cs typeface="Carlito"/>
                      </a:endParaRPr>
                    </a:p>
                  </a:txBody>
                  <a:tcPr marL="0" marR="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DF1F6"/>
                    </a:solidFill>
                  </a:tcPr>
                </a:tc>
                <a:tc>
                  <a:txBody>
                    <a:bodyPr/>
                    <a:lstStyle/>
                    <a:p>
                      <a:pPr marL="91440">
                        <a:lnSpc>
                          <a:spcPct val="100000"/>
                        </a:lnSpc>
                        <a:spcBef>
                          <a:spcPts val="360"/>
                        </a:spcBef>
                        <a:tabLst>
                          <a:tab pos="1119505" algn="l"/>
                        </a:tabLst>
                      </a:pPr>
                      <a:r>
                        <a:rPr sz="1800" dirty="0">
                          <a:latin typeface="Noto Sans CJK JP Black"/>
                          <a:cs typeface="Noto Sans CJK JP Black"/>
                        </a:rPr>
                        <a:t>时间戳	</a:t>
                      </a:r>
                      <a:r>
                        <a:rPr sz="1800" spc="-5" dirty="0">
                          <a:latin typeface="Carlito"/>
                          <a:cs typeface="Carlito"/>
                        </a:rPr>
                        <a:t>YYYY-MM-DD HH:MM:SS</a:t>
                      </a:r>
                      <a:endParaRPr sz="1800">
                        <a:latin typeface="Carlito"/>
                        <a:cs typeface="Carlito"/>
                      </a:endParaRPr>
                    </a:p>
                  </a:txBody>
                  <a:tcPr marL="0" marR="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DF1F6"/>
                    </a:solidFill>
                  </a:tcPr>
                </a:tc>
                <a:tc>
                  <a:txBody>
                    <a:bodyPr/>
                    <a:lstStyle/>
                    <a:p>
                      <a:pPr marL="91440">
                        <a:lnSpc>
                          <a:spcPct val="100000"/>
                        </a:lnSpc>
                        <a:spcBef>
                          <a:spcPts val="360"/>
                        </a:spcBef>
                      </a:pPr>
                      <a:r>
                        <a:rPr sz="1800" dirty="0">
                          <a:latin typeface="Noto Sans CJK JP Black"/>
                          <a:cs typeface="Noto Sans CJK JP Black"/>
                        </a:rPr>
                        <a:t>结构</a:t>
                      </a:r>
                      <a:endParaRPr sz="1800">
                        <a:latin typeface="Noto Sans CJK JP Black"/>
                        <a:cs typeface="Noto Sans CJK JP Black"/>
                      </a:endParaRPr>
                    </a:p>
                  </a:txBody>
                  <a:tcPr marL="0" marR="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DF1F6"/>
                    </a:solidFill>
                  </a:tcPr>
                </a:tc>
              </a:tr>
            </a:tbl>
          </a:graphicData>
        </a:graphic>
      </p:graphicFrame>
      <p:sp>
        <p:nvSpPr>
          <p:cNvPr id="3" name="object 3"/>
          <p:cNvSpPr txBox="1">
            <a:spLocks noGrp="1"/>
          </p:cNvSpPr>
          <p:nvPr>
            <p:ph type="title"/>
          </p:nvPr>
        </p:nvSpPr>
        <p:spPr>
          <a:xfrm>
            <a:off x="565585" y="185420"/>
            <a:ext cx="1888489"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70C0"/>
                </a:solidFill>
                <a:latin typeface="Arial" panose="020B0604020202020204"/>
                <a:cs typeface="Arial" panose="020B0604020202020204"/>
              </a:rPr>
              <a:t>Hiv</a:t>
            </a:r>
            <a:r>
              <a:rPr sz="2400" b="1" spc="-5" dirty="0">
                <a:solidFill>
                  <a:srgbClr val="0070C0"/>
                </a:solidFill>
                <a:latin typeface="Arial" panose="020B0604020202020204"/>
                <a:cs typeface="Arial" panose="020B0604020202020204"/>
              </a:rPr>
              <a:t>e</a:t>
            </a:r>
            <a:r>
              <a:rPr sz="2400" b="0" dirty="0">
                <a:solidFill>
                  <a:srgbClr val="0070C0"/>
                </a:solidFill>
                <a:latin typeface="Noto Sans CJK JP Medium"/>
                <a:cs typeface="Noto Sans CJK JP Medium"/>
              </a:rPr>
              <a:t>数据类型</a:t>
            </a:r>
            <a:endParaRPr sz="2400">
              <a:latin typeface="Noto Sans CJK JP Medium"/>
              <a:cs typeface="Noto Sans CJK JP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46815" y="6365240"/>
            <a:ext cx="254000" cy="299720"/>
          </a:xfrm>
          <a:prstGeom prst="rect">
            <a:avLst/>
          </a:prstGeom>
        </p:spPr>
        <p:txBody>
          <a:bodyPr vert="horz" wrap="square" lIns="0" tIns="12700" rIns="0" bIns="0" rtlCol="0">
            <a:spAutoFit/>
          </a:bodyPr>
          <a:lstStyle/>
          <a:p>
            <a:pPr marL="12700">
              <a:lnSpc>
                <a:spcPct val="100000"/>
              </a:lnSpc>
              <a:spcBef>
                <a:spcPts val="100"/>
              </a:spcBef>
            </a:pPr>
            <a:r>
              <a:rPr sz="1800" spc="-200" dirty="0">
                <a:solidFill>
                  <a:srgbClr val="898989"/>
                </a:solidFill>
                <a:latin typeface="Noto Sans CJK JP Black"/>
                <a:cs typeface="Noto Sans CJK JP Black"/>
              </a:rPr>
              <a:t>21</a:t>
            </a:r>
            <a:endParaRPr sz="1800">
              <a:latin typeface="Noto Sans CJK JP Black"/>
              <a:cs typeface="Noto Sans CJK JP Black"/>
            </a:endParaRPr>
          </a:p>
        </p:txBody>
      </p:sp>
      <p:sp>
        <p:nvSpPr>
          <p:cNvPr id="3" name="object 3"/>
          <p:cNvSpPr/>
          <p:nvPr/>
        </p:nvSpPr>
        <p:spPr>
          <a:xfrm>
            <a:off x="285709" y="664616"/>
            <a:ext cx="11525885" cy="2540"/>
          </a:xfrm>
          <a:custGeom>
            <a:avLst/>
            <a:gdLst/>
            <a:ahLst/>
            <a:cxnLst/>
            <a:rect l="l" t="t" r="r" b="b"/>
            <a:pathLst>
              <a:path w="11525885" h="2540">
                <a:moveTo>
                  <a:pt x="0" y="0"/>
                </a:moveTo>
                <a:lnTo>
                  <a:pt x="11525291" y="2116"/>
                </a:lnTo>
              </a:path>
            </a:pathLst>
          </a:custGeom>
          <a:ln w="25399">
            <a:solidFill>
              <a:srgbClr val="282515"/>
            </a:solidFill>
          </a:ln>
        </p:spPr>
        <p:txBody>
          <a:bodyPr wrap="square" lIns="0" tIns="0" rIns="0" bIns="0" rtlCol="0"/>
          <a:lstStyle/>
          <a:p/>
        </p:txBody>
      </p:sp>
      <p:sp>
        <p:nvSpPr>
          <p:cNvPr id="4" name="object 4"/>
          <p:cNvSpPr txBox="1">
            <a:spLocks noGrp="1"/>
          </p:cNvSpPr>
          <p:nvPr>
            <p:ph type="title"/>
          </p:nvPr>
        </p:nvSpPr>
        <p:spPr>
          <a:xfrm>
            <a:off x="295158" y="200634"/>
            <a:ext cx="1701800" cy="391160"/>
          </a:xfrm>
          <a:prstGeom prst="rect">
            <a:avLst/>
          </a:prstGeom>
        </p:spPr>
        <p:txBody>
          <a:bodyPr vert="horz" wrap="square" lIns="0" tIns="12700" rIns="0" bIns="0" rtlCol="0">
            <a:spAutoFit/>
          </a:bodyPr>
          <a:lstStyle/>
          <a:p>
            <a:pPr marL="12700">
              <a:lnSpc>
                <a:spcPct val="100000"/>
              </a:lnSpc>
              <a:spcBef>
                <a:spcPts val="100"/>
              </a:spcBef>
            </a:pPr>
            <a:r>
              <a:rPr sz="2400" b="0" dirty="0">
                <a:solidFill>
                  <a:srgbClr val="4A452A"/>
                </a:solidFill>
                <a:latin typeface="Noto Sans CJK JP Medium"/>
                <a:cs typeface="Noto Sans CJK JP Medium"/>
              </a:rPr>
              <a:t>常用</a:t>
            </a:r>
            <a:r>
              <a:rPr sz="2400" b="0" spc="-340" dirty="0">
                <a:solidFill>
                  <a:srgbClr val="5C5637"/>
                </a:solidFill>
                <a:latin typeface="Noto Sans CJK JP Medium"/>
                <a:cs typeface="Noto Sans CJK JP Medium"/>
              </a:rPr>
              <a:t>SQL</a:t>
            </a:r>
            <a:r>
              <a:rPr sz="2400" b="0" spc="-340" dirty="0">
                <a:solidFill>
                  <a:srgbClr val="4A452A"/>
                </a:solidFill>
                <a:latin typeface="Noto Sans CJK JP Medium"/>
                <a:cs typeface="Noto Sans CJK JP Medium"/>
              </a:rPr>
              <a:t>语法</a:t>
            </a:r>
            <a:endParaRPr sz="2400">
              <a:latin typeface="Noto Sans CJK JP Medium"/>
              <a:cs typeface="Noto Sans CJK JP Medium"/>
            </a:endParaRPr>
          </a:p>
        </p:txBody>
      </p:sp>
      <p:sp>
        <p:nvSpPr>
          <p:cNvPr id="5" name="object 5"/>
          <p:cNvSpPr/>
          <p:nvPr/>
        </p:nvSpPr>
        <p:spPr>
          <a:xfrm>
            <a:off x="3879887" y="1073150"/>
            <a:ext cx="7645400" cy="4711700"/>
          </a:xfrm>
          <a:prstGeom prst="rect">
            <a:avLst/>
          </a:prstGeom>
          <a:blipFill>
            <a:blip r:embed="rId1" cstate="print"/>
            <a:stretch>
              <a:fillRect/>
            </a:stretch>
          </a:blipFill>
        </p:spPr>
        <p:txBody>
          <a:bodyPr wrap="square" lIns="0" tIns="0" rIns="0" bIns="0" rtlCol="0"/>
          <a:lstStyle/>
          <a:p/>
        </p:txBody>
      </p:sp>
      <p:sp>
        <p:nvSpPr>
          <p:cNvPr id="6" name="object 6"/>
          <p:cNvSpPr txBox="1"/>
          <p:nvPr/>
        </p:nvSpPr>
        <p:spPr>
          <a:xfrm>
            <a:off x="585428" y="1286497"/>
            <a:ext cx="3225800" cy="2580640"/>
          </a:xfrm>
          <a:prstGeom prst="rect">
            <a:avLst/>
          </a:prstGeom>
        </p:spPr>
        <p:txBody>
          <a:bodyPr vert="horz" wrap="square" lIns="0" tIns="12700" rIns="0" bIns="0" rtlCol="0">
            <a:spAutoFit/>
          </a:bodyPr>
          <a:lstStyle/>
          <a:p>
            <a:pPr marL="12700">
              <a:lnSpc>
                <a:spcPct val="100000"/>
              </a:lnSpc>
              <a:spcBef>
                <a:spcPts val="100"/>
              </a:spcBef>
            </a:pPr>
            <a:r>
              <a:rPr sz="2100" spc="-5" dirty="0">
                <a:latin typeface="Carlito"/>
                <a:cs typeface="Carlito"/>
              </a:rPr>
              <a:t>SQL</a:t>
            </a:r>
            <a:r>
              <a:rPr sz="2100" dirty="0">
                <a:latin typeface="Noto Sans CJK JP Black"/>
                <a:cs typeface="Noto Sans CJK JP Black"/>
              </a:rPr>
              <a:t>可以分成两类：</a:t>
            </a:r>
            <a:endParaRPr sz="2100">
              <a:latin typeface="Noto Sans CJK JP Black"/>
              <a:cs typeface="Noto Sans CJK JP Black"/>
            </a:endParaRPr>
          </a:p>
          <a:p>
            <a:pPr>
              <a:lnSpc>
                <a:spcPct val="100000"/>
              </a:lnSpc>
              <a:spcBef>
                <a:spcPts val="40"/>
              </a:spcBef>
            </a:pPr>
            <a:endParaRPr sz="1150">
              <a:latin typeface="Noto Sans CJK JP Black"/>
              <a:cs typeface="Noto Sans CJK JP Black"/>
            </a:endParaRPr>
          </a:p>
          <a:p>
            <a:pPr marL="12700">
              <a:lnSpc>
                <a:spcPts val="2510"/>
              </a:lnSpc>
            </a:pPr>
            <a:r>
              <a:rPr sz="2100" dirty="0">
                <a:latin typeface="Noto Sans CJK JP Black"/>
                <a:cs typeface="Noto Sans CJK JP Black"/>
              </a:rPr>
              <a:t>动作查询</a:t>
            </a:r>
            <a:endParaRPr sz="2100">
              <a:latin typeface="Noto Sans CJK JP Black"/>
              <a:cs typeface="Noto Sans CJK JP Black"/>
            </a:endParaRPr>
          </a:p>
          <a:p>
            <a:pPr marL="12700">
              <a:lnSpc>
                <a:spcPts val="2510"/>
              </a:lnSpc>
            </a:pPr>
            <a:r>
              <a:rPr sz="2100" dirty="0">
                <a:latin typeface="Noto Sans CJK JP Black"/>
                <a:cs typeface="Noto Sans CJK JP Black"/>
              </a:rPr>
              <a:t>追加、删除、更新</a:t>
            </a:r>
            <a:endParaRPr sz="2100">
              <a:latin typeface="Noto Sans CJK JP Black"/>
              <a:cs typeface="Noto Sans CJK JP Black"/>
            </a:endParaRPr>
          </a:p>
          <a:p>
            <a:pPr>
              <a:lnSpc>
                <a:spcPct val="100000"/>
              </a:lnSpc>
              <a:spcBef>
                <a:spcPts val="35"/>
              </a:spcBef>
            </a:pPr>
            <a:endParaRPr sz="1200">
              <a:latin typeface="Noto Sans CJK JP Black"/>
              <a:cs typeface="Noto Sans CJK JP Black"/>
            </a:endParaRPr>
          </a:p>
          <a:p>
            <a:pPr marL="12700">
              <a:lnSpc>
                <a:spcPts val="2510"/>
              </a:lnSpc>
            </a:pPr>
            <a:r>
              <a:rPr sz="2100" dirty="0">
                <a:latin typeface="Noto Sans CJK JP Black"/>
                <a:cs typeface="Noto Sans CJK JP Black"/>
              </a:rPr>
              <a:t>选择查询</a:t>
            </a:r>
            <a:endParaRPr sz="2100">
              <a:latin typeface="Noto Sans CJK JP Black"/>
              <a:cs typeface="Noto Sans CJK JP Black"/>
            </a:endParaRPr>
          </a:p>
          <a:p>
            <a:pPr marL="12700" marR="5080">
              <a:lnSpc>
                <a:spcPts val="2500"/>
              </a:lnSpc>
              <a:spcBef>
                <a:spcPts val="90"/>
              </a:spcBef>
            </a:pPr>
            <a:r>
              <a:rPr sz="2100" dirty="0">
                <a:latin typeface="Noto Sans CJK JP Black"/>
                <a:cs typeface="Noto Sans CJK JP Black"/>
              </a:rPr>
              <a:t>对数据集合做子、交、并、 补的运算</a:t>
            </a:r>
            <a:endParaRPr sz="2100">
              <a:latin typeface="Noto Sans CJK JP Black"/>
              <a:cs typeface="Noto Sans CJK JP Black"/>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46815" y="6365240"/>
            <a:ext cx="254000" cy="299720"/>
          </a:xfrm>
          <a:prstGeom prst="rect">
            <a:avLst/>
          </a:prstGeom>
        </p:spPr>
        <p:txBody>
          <a:bodyPr vert="horz" wrap="square" lIns="0" tIns="12700" rIns="0" bIns="0" rtlCol="0">
            <a:spAutoFit/>
          </a:bodyPr>
          <a:lstStyle/>
          <a:p>
            <a:pPr marL="12700">
              <a:lnSpc>
                <a:spcPct val="100000"/>
              </a:lnSpc>
              <a:spcBef>
                <a:spcPts val="100"/>
              </a:spcBef>
            </a:pPr>
            <a:r>
              <a:rPr sz="1800" spc="-200" dirty="0">
                <a:solidFill>
                  <a:srgbClr val="898989"/>
                </a:solidFill>
                <a:latin typeface="Noto Sans CJK JP Black"/>
                <a:cs typeface="Noto Sans CJK JP Black"/>
              </a:rPr>
              <a:t>22</a:t>
            </a:r>
            <a:endParaRPr sz="1800">
              <a:latin typeface="Noto Sans CJK JP Black"/>
              <a:cs typeface="Noto Sans CJK JP Black"/>
            </a:endParaRPr>
          </a:p>
        </p:txBody>
      </p:sp>
      <p:sp>
        <p:nvSpPr>
          <p:cNvPr id="3" name="object 3"/>
          <p:cNvSpPr/>
          <p:nvPr/>
        </p:nvSpPr>
        <p:spPr>
          <a:xfrm>
            <a:off x="285709" y="664616"/>
            <a:ext cx="11525885" cy="2540"/>
          </a:xfrm>
          <a:custGeom>
            <a:avLst/>
            <a:gdLst/>
            <a:ahLst/>
            <a:cxnLst/>
            <a:rect l="l" t="t" r="r" b="b"/>
            <a:pathLst>
              <a:path w="11525885" h="2540">
                <a:moveTo>
                  <a:pt x="0" y="0"/>
                </a:moveTo>
                <a:lnTo>
                  <a:pt x="11525291" y="2116"/>
                </a:lnTo>
              </a:path>
            </a:pathLst>
          </a:custGeom>
          <a:ln w="25399">
            <a:solidFill>
              <a:srgbClr val="282515"/>
            </a:solidFill>
          </a:ln>
        </p:spPr>
        <p:txBody>
          <a:bodyPr wrap="square" lIns="0" tIns="0" rIns="0" bIns="0" rtlCol="0"/>
          <a:lstStyle/>
          <a:p/>
        </p:txBody>
      </p:sp>
      <p:sp>
        <p:nvSpPr>
          <p:cNvPr id="4" name="object 4"/>
          <p:cNvSpPr/>
          <p:nvPr/>
        </p:nvSpPr>
        <p:spPr>
          <a:xfrm>
            <a:off x="273044" y="857236"/>
            <a:ext cx="9728225" cy="5834583"/>
          </a:xfrm>
          <a:prstGeom prst="rect">
            <a:avLst/>
          </a:prstGeom>
          <a:blipFill>
            <a:blip r:embed="rId1" cstate="print"/>
            <a:stretch>
              <a:fillRect/>
            </a:stretch>
          </a:blipFill>
        </p:spPr>
        <p:txBody>
          <a:bodyPr wrap="square" lIns="0" tIns="0" rIns="0" bIns="0" rtlCol="0"/>
          <a:lstStyle/>
          <a:p/>
        </p:txBody>
      </p:sp>
      <p:sp>
        <p:nvSpPr>
          <p:cNvPr id="5" name="object 5"/>
          <p:cNvSpPr txBox="1">
            <a:spLocks noGrp="1"/>
          </p:cNvSpPr>
          <p:nvPr>
            <p:ph type="title"/>
          </p:nvPr>
        </p:nvSpPr>
        <p:spPr>
          <a:xfrm>
            <a:off x="295158" y="200634"/>
            <a:ext cx="1701800" cy="391160"/>
          </a:xfrm>
          <a:prstGeom prst="rect">
            <a:avLst/>
          </a:prstGeom>
        </p:spPr>
        <p:txBody>
          <a:bodyPr vert="horz" wrap="square" lIns="0" tIns="12700" rIns="0" bIns="0" rtlCol="0">
            <a:spAutoFit/>
          </a:bodyPr>
          <a:lstStyle/>
          <a:p>
            <a:pPr marL="12700">
              <a:lnSpc>
                <a:spcPct val="100000"/>
              </a:lnSpc>
              <a:spcBef>
                <a:spcPts val="100"/>
              </a:spcBef>
            </a:pPr>
            <a:r>
              <a:rPr sz="2400" b="0" dirty="0">
                <a:solidFill>
                  <a:srgbClr val="4A452A"/>
                </a:solidFill>
                <a:latin typeface="Noto Sans CJK JP Medium"/>
                <a:cs typeface="Noto Sans CJK JP Medium"/>
              </a:rPr>
              <a:t>常用</a:t>
            </a:r>
            <a:r>
              <a:rPr sz="2400" b="0" spc="-340" dirty="0">
                <a:solidFill>
                  <a:srgbClr val="5C5637"/>
                </a:solidFill>
                <a:latin typeface="Noto Sans CJK JP Medium"/>
                <a:cs typeface="Noto Sans CJK JP Medium"/>
              </a:rPr>
              <a:t>SQL</a:t>
            </a:r>
            <a:r>
              <a:rPr sz="2400" b="0" spc="-340" dirty="0">
                <a:solidFill>
                  <a:srgbClr val="4A452A"/>
                </a:solidFill>
                <a:latin typeface="Noto Sans CJK JP Medium"/>
                <a:cs typeface="Noto Sans CJK JP Medium"/>
              </a:rPr>
              <a:t>语法</a:t>
            </a:r>
            <a:endParaRPr sz="2400">
              <a:latin typeface="Noto Sans CJK JP Medium"/>
              <a:cs typeface="Noto Sans CJK JP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46815" y="6365240"/>
            <a:ext cx="254000" cy="299720"/>
          </a:xfrm>
          <a:prstGeom prst="rect">
            <a:avLst/>
          </a:prstGeom>
        </p:spPr>
        <p:txBody>
          <a:bodyPr vert="horz" wrap="square" lIns="0" tIns="12700" rIns="0" bIns="0" rtlCol="0">
            <a:spAutoFit/>
          </a:bodyPr>
          <a:lstStyle/>
          <a:p>
            <a:pPr marL="12700">
              <a:lnSpc>
                <a:spcPct val="100000"/>
              </a:lnSpc>
              <a:spcBef>
                <a:spcPts val="100"/>
              </a:spcBef>
            </a:pPr>
            <a:r>
              <a:rPr sz="1800" spc="-200" dirty="0">
                <a:solidFill>
                  <a:srgbClr val="898989"/>
                </a:solidFill>
                <a:latin typeface="Noto Sans CJK JP Black"/>
                <a:cs typeface="Noto Sans CJK JP Black"/>
              </a:rPr>
              <a:t>23</a:t>
            </a:r>
            <a:endParaRPr sz="1800">
              <a:latin typeface="Noto Sans CJK JP Black"/>
              <a:cs typeface="Noto Sans CJK JP Black"/>
            </a:endParaRPr>
          </a:p>
        </p:txBody>
      </p:sp>
      <p:sp>
        <p:nvSpPr>
          <p:cNvPr id="3" name="object 3"/>
          <p:cNvSpPr/>
          <p:nvPr/>
        </p:nvSpPr>
        <p:spPr>
          <a:xfrm>
            <a:off x="285709" y="664616"/>
            <a:ext cx="11525885" cy="2540"/>
          </a:xfrm>
          <a:custGeom>
            <a:avLst/>
            <a:gdLst/>
            <a:ahLst/>
            <a:cxnLst/>
            <a:rect l="l" t="t" r="r" b="b"/>
            <a:pathLst>
              <a:path w="11525885" h="2540">
                <a:moveTo>
                  <a:pt x="0" y="0"/>
                </a:moveTo>
                <a:lnTo>
                  <a:pt x="11525291" y="2116"/>
                </a:lnTo>
              </a:path>
            </a:pathLst>
          </a:custGeom>
          <a:ln w="25399">
            <a:solidFill>
              <a:srgbClr val="282515"/>
            </a:solidFill>
          </a:ln>
        </p:spPr>
        <p:txBody>
          <a:bodyPr wrap="square" lIns="0" tIns="0" rIns="0" bIns="0" rtlCol="0"/>
          <a:lstStyle/>
          <a:p/>
        </p:txBody>
      </p:sp>
      <p:sp>
        <p:nvSpPr>
          <p:cNvPr id="4" name="object 4"/>
          <p:cNvSpPr/>
          <p:nvPr/>
        </p:nvSpPr>
        <p:spPr>
          <a:xfrm>
            <a:off x="276362" y="761986"/>
            <a:ext cx="9439160" cy="6000762"/>
          </a:xfrm>
          <a:prstGeom prst="rect">
            <a:avLst/>
          </a:prstGeom>
          <a:blipFill>
            <a:blip r:embed="rId1" cstate="print"/>
            <a:stretch>
              <a:fillRect/>
            </a:stretch>
          </a:blipFill>
        </p:spPr>
        <p:txBody>
          <a:bodyPr wrap="square" lIns="0" tIns="0" rIns="0" bIns="0" rtlCol="0"/>
          <a:lstStyle/>
          <a:p/>
        </p:txBody>
      </p:sp>
      <p:sp>
        <p:nvSpPr>
          <p:cNvPr id="5" name="object 5"/>
          <p:cNvSpPr txBox="1">
            <a:spLocks noGrp="1"/>
          </p:cNvSpPr>
          <p:nvPr>
            <p:ph type="title"/>
          </p:nvPr>
        </p:nvSpPr>
        <p:spPr>
          <a:xfrm>
            <a:off x="295158" y="200634"/>
            <a:ext cx="1701800" cy="391160"/>
          </a:xfrm>
          <a:prstGeom prst="rect">
            <a:avLst/>
          </a:prstGeom>
        </p:spPr>
        <p:txBody>
          <a:bodyPr vert="horz" wrap="square" lIns="0" tIns="12700" rIns="0" bIns="0" rtlCol="0">
            <a:spAutoFit/>
          </a:bodyPr>
          <a:lstStyle/>
          <a:p>
            <a:pPr marL="12700">
              <a:lnSpc>
                <a:spcPct val="100000"/>
              </a:lnSpc>
              <a:spcBef>
                <a:spcPts val="100"/>
              </a:spcBef>
            </a:pPr>
            <a:r>
              <a:rPr sz="2400" b="0" dirty="0">
                <a:solidFill>
                  <a:srgbClr val="4A452A"/>
                </a:solidFill>
                <a:latin typeface="Noto Sans CJK JP Medium"/>
                <a:cs typeface="Noto Sans CJK JP Medium"/>
              </a:rPr>
              <a:t>常用</a:t>
            </a:r>
            <a:r>
              <a:rPr sz="2400" b="0" spc="-340" dirty="0">
                <a:solidFill>
                  <a:srgbClr val="5C5637"/>
                </a:solidFill>
                <a:latin typeface="Noto Sans CJK JP Medium"/>
                <a:cs typeface="Noto Sans CJK JP Medium"/>
              </a:rPr>
              <a:t>SQL</a:t>
            </a:r>
            <a:r>
              <a:rPr sz="2400" b="0" spc="-340" dirty="0">
                <a:solidFill>
                  <a:srgbClr val="4A452A"/>
                </a:solidFill>
                <a:latin typeface="Noto Sans CJK JP Medium"/>
                <a:cs typeface="Noto Sans CJK JP Medium"/>
              </a:rPr>
              <a:t>语法</a:t>
            </a:r>
            <a:endParaRPr sz="2400">
              <a:latin typeface="Noto Sans CJK JP Medium"/>
              <a:cs typeface="Noto Sans CJK JP Medium"/>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46815" y="6365240"/>
            <a:ext cx="254000" cy="299720"/>
          </a:xfrm>
          <a:prstGeom prst="rect">
            <a:avLst/>
          </a:prstGeom>
        </p:spPr>
        <p:txBody>
          <a:bodyPr vert="horz" wrap="square" lIns="0" tIns="12700" rIns="0" bIns="0" rtlCol="0">
            <a:spAutoFit/>
          </a:bodyPr>
          <a:lstStyle/>
          <a:p>
            <a:pPr marL="12700">
              <a:lnSpc>
                <a:spcPct val="100000"/>
              </a:lnSpc>
              <a:spcBef>
                <a:spcPts val="100"/>
              </a:spcBef>
            </a:pPr>
            <a:r>
              <a:rPr sz="1800" spc="-200" dirty="0">
                <a:solidFill>
                  <a:srgbClr val="898989"/>
                </a:solidFill>
                <a:latin typeface="Noto Sans CJK JP Black"/>
                <a:cs typeface="Noto Sans CJK JP Black"/>
              </a:rPr>
              <a:t>24</a:t>
            </a:r>
            <a:endParaRPr sz="1800">
              <a:latin typeface="Noto Sans CJK JP Black"/>
              <a:cs typeface="Noto Sans CJK JP Black"/>
            </a:endParaRPr>
          </a:p>
        </p:txBody>
      </p:sp>
      <p:sp>
        <p:nvSpPr>
          <p:cNvPr id="3" name="object 3"/>
          <p:cNvSpPr/>
          <p:nvPr/>
        </p:nvSpPr>
        <p:spPr>
          <a:xfrm>
            <a:off x="285709" y="664616"/>
            <a:ext cx="11525885" cy="2540"/>
          </a:xfrm>
          <a:custGeom>
            <a:avLst/>
            <a:gdLst/>
            <a:ahLst/>
            <a:cxnLst/>
            <a:rect l="l" t="t" r="r" b="b"/>
            <a:pathLst>
              <a:path w="11525885" h="2540">
                <a:moveTo>
                  <a:pt x="0" y="0"/>
                </a:moveTo>
                <a:lnTo>
                  <a:pt x="11525291" y="2116"/>
                </a:lnTo>
              </a:path>
            </a:pathLst>
          </a:custGeom>
          <a:ln w="25399">
            <a:solidFill>
              <a:srgbClr val="282515"/>
            </a:solidFill>
          </a:ln>
        </p:spPr>
        <p:txBody>
          <a:bodyPr wrap="square" lIns="0" tIns="0" rIns="0" bIns="0" rtlCol="0"/>
          <a:lstStyle/>
          <a:p/>
        </p:txBody>
      </p:sp>
      <p:sp>
        <p:nvSpPr>
          <p:cNvPr id="4" name="object 4"/>
          <p:cNvSpPr/>
          <p:nvPr/>
        </p:nvSpPr>
        <p:spPr>
          <a:xfrm>
            <a:off x="285710" y="788464"/>
            <a:ext cx="9848875" cy="5879058"/>
          </a:xfrm>
          <a:prstGeom prst="rect">
            <a:avLst/>
          </a:prstGeom>
          <a:blipFill>
            <a:blip r:embed="rId1" cstate="print"/>
            <a:stretch>
              <a:fillRect/>
            </a:stretch>
          </a:blipFill>
        </p:spPr>
        <p:txBody>
          <a:bodyPr wrap="square" lIns="0" tIns="0" rIns="0" bIns="0" rtlCol="0"/>
          <a:lstStyle/>
          <a:p/>
        </p:txBody>
      </p:sp>
      <p:sp>
        <p:nvSpPr>
          <p:cNvPr id="5" name="object 5"/>
          <p:cNvSpPr txBox="1">
            <a:spLocks noGrp="1"/>
          </p:cNvSpPr>
          <p:nvPr>
            <p:ph type="title"/>
          </p:nvPr>
        </p:nvSpPr>
        <p:spPr>
          <a:xfrm>
            <a:off x="295158" y="200634"/>
            <a:ext cx="1701800" cy="391160"/>
          </a:xfrm>
          <a:prstGeom prst="rect">
            <a:avLst/>
          </a:prstGeom>
        </p:spPr>
        <p:txBody>
          <a:bodyPr vert="horz" wrap="square" lIns="0" tIns="12700" rIns="0" bIns="0" rtlCol="0">
            <a:spAutoFit/>
          </a:bodyPr>
          <a:lstStyle/>
          <a:p>
            <a:pPr marL="12700">
              <a:lnSpc>
                <a:spcPct val="100000"/>
              </a:lnSpc>
              <a:spcBef>
                <a:spcPts val="100"/>
              </a:spcBef>
            </a:pPr>
            <a:r>
              <a:rPr sz="2400" b="0" dirty="0">
                <a:solidFill>
                  <a:srgbClr val="4A452A"/>
                </a:solidFill>
                <a:latin typeface="Noto Sans CJK JP Medium"/>
                <a:cs typeface="Noto Sans CJK JP Medium"/>
              </a:rPr>
              <a:t>常用</a:t>
            </a:r>
            <a:r>
              <a:rPr sz="2400" b="0" spc="-340" dirty="0">
                <a:solidFill>
                  <a:srgbClr val="5C5637"/>
                </a:solidFill>
                <a:latin typeface="Noto Sans CJK JP Medium"/>
                <a:cs typeface="Noto Sans CJK JP Medium"/>
              </a:rPr>
              <a:t>SQL</a:t>
            </a:r>
            <a:r>
              <a:rPr sz="2400" b="0" spc="-340" dirty="0">
                <a:solidFill>
                  <a:srgbClr val="4A452A"/>
                </a:solidFill>
                <a:latin typeface="Noto Sans CJK JP Medium"/>
                <a:cs typeface="Noto Sans CJK JP Medium"/>
              </a:rPr>
              <a:t>语法</a:t>
            </a:r>
            <a:endParaRPr sz="2400">
              <a:latin typeface="Noto Sans CJK JP Medium"/>
              <a:cs typeface="Noto Sans CJK JP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p:nvPr>
            <p:ph type="title"/>
          </p:nvPr>
        </p:nvSpPr>
        <p:spPr>
          <a:xfrm>
            <a:off x="635635" y="315595"/>
            <a:ext cx="10756265" cy="4708525"/>
          </a:xfrm>
        </p:spPr>
        <p:txBody>
          <a:bodyPr wrap="square"/>
          <a:p>
            <a:r>
              <a:rPr lang="zh-CN" altLang="en-US"/>
              <a:t>大数据技术本身是个很宽泛的概念，基本上都是为了处理超过单机尺度的数据处理而诞生的。</a:t>
            </a:r>
            <a:br>
              <a:rPr lang="zh-CN" altLang="en-US"/>
            </a:br>
            <a:br>
              <a:rPr lang="zh-CN" altLang="en-US"/>
            </a:br>
            <a:r>
              <a:rPr lang="zh-CN" altLang="en-US"/>
              <a:t>大数据技术的介绍：</a:t>
            </a:r>
            <a:br>
              <a:rPr lang="zh-CN" altLang="en-US"/>
            </a:br>
            <a:r>
              <a:rPr lang="zh-CN" altLang="en-US"/>
              <a:t>	</a:t>
            </a:r>
            <a:r>
              <a:rPr lang="en-US" altLang="zh-CN"/>
              <a:t>1</a:t>
            </a:r>
            <a:r>
              <a:rPr lang="zh-CN" altLang="en-US"/>
              <a:t>、存储，我们需要了解在大数据的架构下，数据大致是怎么进行存储的，传统的文件系统是单机的，不能横跨不同的机器。HDFS（Hadoop Distributed FileSystem）的设计本质上是为了大量的数据能横跨成百上千台机器，但是用户在实际的应用中，看到的是一个文件系统而不是多个文件系统。比如要获取/hdfs/tmp/file1的数据，看起来和单机无异，引用的是一个文件路径，但是实际的数据存放在很多不同的机器上。作为用户，不需要知道这些，就好比在单机上我们不关心文件分散在什么磁道什么扇区一样。HDFS会自动为你管理这些数据；</a:t>
            </a:r>
            <a:br>
              <a:rPr lang="zh-CN" altLang="en-US"/>
            </a:br>
            <a:r>
              <a:rPr lang="en-US" altLang="zh-CN"/>
              <a:t>	2</a:t>
            </a:r>
            <a:r>
              <a:rPr lang="zh-CN" altLang="en-US"/>
              <a:t>、数据处理，解决了存储的问题之后，我们就要开始考虑如何处理数据了，虽然HDFS可以整体管理不同机器上的数据，但是这些数据太大了。一台机器承载着也是巨量的数据，使用一台机器跑也许需要好几天甚至好几周。那么，一个非常自然的想法，既然数据可以在多台机器上存储，难道不能使用多台机器来处理吗？这就好比我们常使用的多核计算，类别来看，在大数据中，一台机器对应的就是一个核，因此同样，和多核计算一样，我们面临着如何分配不同机器工作的问题，如果一台机器挂了如何重新启动相应的任务，机器之间如何互相通信交换数据以完成复杂的计算等等，这就是MapReduce架构、Spark的功能。</a:t>
            </a:r>
            <a:br>
              <a:rPr lang="zh-CN" altLang="en-US"/>
            </a:br>
            <a:r>
              <a:rPr lang="en-US" altLang="zh-CN"/>
              <a:t>	mapreduce</a:t>
            </a:r>
            <a:r>
              <a:rPr lang="zh-CN" altLang="en-US"/>
              <a:t>不仅仅提供了技术上的架构，更重要的是其思想，对于巨大型任务的处理思路，其实很简单，先</a:t>
            </a:r>
            <a:r>
              <a:rPr lang="en-US" altLang="zh-CN"/>
              <a:t>map</a:t>
            </a:r>
            <a:r>
              <a:rPr lang="zh-CN" altLang="en-US"/>
              <a:t>，然后</a:t>
            </a:r>
            <a:r>
              <a:rPr lang="en-US" altLang="zh-CN"/>
              <a:t>reduce</a:t>
            </a:r>
            <a:r>
              <a:rPr lang="zh-CN" altLang="en-US"/>
              <a:t>，它的思想和多核计算是非常相似的：</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46815" y="6365240"/>
            <a:ext cx="254000" cy="299720"/>
          </a:xfrm>
          <a:prstGeom prst="rect">
            <a:avLst/>
          </a:prstGeom>
        </p:spPr>
        <p:txBody>
          <a:bodyPr vert="horz" wrap="square" lIns="0" tIns="12700" rIns="0" bIns="0" rtlCol="0">
            <a:spAutoFit/>
          </a:bodyPr>
          <a:lstStyle/>
          <a:p>
            <a:pPr marL="12700">
              <a:lnSpc>
                <a:spcPct val="100000"/>
              </a:lnSpc>
              <a:spcBef>
                <a:spcPts val="100"/>
              </a:spcBef>
            </a:pPr>
            <a:r>
              <a:rPr sz="1800" spc="-200" dirty="0">
                <a:solidFill>
                  <a:srgbClr val="898989"/>
                </a:solidFill>
                <a:latin typeface="Noto Sans CJK JP Black"/>
                <a:cs typeface="Noto Sans CJK JP Black"/>
              </a:rPr>
              <a:t>25</a:t>
            </a:r>
            <a:endParaRPr sz="1800">
              <a:latin typeface="Noto Sans CJK JP Black"/>
              <a:cs typeface="Noto Sans CJK JP Black"/>
            </a:endParaRPr>
          </a:p>
        </p:txBody>
      </p:sp>
      <p:sp>
        <p:nvSpPr>
          <p:cNvPr id="3" name="object 3"/>
          <p:cNvSpPr/>
          <p:nvPr/>
        </p:nvSpPr>
        <p:spPr>
          <a:xfrm>
            <a:off x="285709" y="664616"/>
            <a:ext cx="11525885" cy="2540"/>
          </a:xfrm>
          <a:custGeom>
            <a:avLst/>
            <a:gdLst/>
            <a:ahLst/>
            <a:cxnLst/>
            <a:rect l="l" t="t" r="r" b="b"/>
            <a:pathLst>
              <a:path w="11525885" h="2540">
                <a:moveTo>
                  <a:pt x="0" y="0"/>
                </a:moveTo>
                <a:lnTo>
                  <a:pt x="11525291" y="2116"/>
                </a:lnTo>
              </a:path>
            </a:pathLst>
          </a:custGeom>
          <a:ln w="25399">
            <a:solidFill>
              <a:srgbClr val="282515"/>
            </a:solidFill>
          </a:ln>
        </p:spPr>
        <p:txBody>
          <a:bodyPr wrap="square" lIns="0" tIns="0" rIns="0" bIns="0" rtlCol="0"/>
          <a:lstStyle/>
          <a:p/>
        </p:txBody>
      </p:sp>
      <p:sp>
        <p:nvSpPr>
          <p:cNvPr id="4" name="object 4"/>
          <p:cNvSpPr/>
          <p:nvPr/>
        </p:nvSpPr>
        <p:spPr>
          <a:xfrm>
            <a:off x="190459" y="761984"/>
            <a:ext cx="7937525" cy="5857341"/>
          </a:xfrm>
          <a:prstGeom prst="rect">
            <a:avLst/>
          </a:prstGeom>
          <a:blipFill>
            <a:blip r:embed="rId1" cstate="print"/>
            <a:stretch>
              <a:fillRect/>
            </a:stretch>
          </a:blipFill>
        </p:spPr>
        <p:txBody>
          <a:bodyPr wrap="square" lIns="0" tIns="0" rIns="0" bIns="0" rtlCol="0"/>
          <a:lstStyle/>
          <a:p/>
        </p:txBody>
      </p:sp>
      <p:sp>
        <p:nvSpPr>
          <p:cNvPr id="5" name="object 5"/>
          <p:cNvSpPr txBox="1">
            <a:spLocks noGrp="1"/>
          </p:cNvSpPr>
          <p:nvPr>
            <p:ph type="title"/>
          </p:nvPr>
        </p:nvSpPr>
        <p:spPr>
          <a:xfrm>
            <a:off x="295158" y="200634"/>
            <a:ext cx="1701800" cy="391160"/>
          </a:xfrm>
          <a:prstGeom prst="rect">
            <a:avLst/>
          </a:prstGeom>
        </p:spPr>
        <p:txBody>
          <a:bodyPr vert="horz" wrap="square" lIns="0" tIns="12700" rIns="0" bIns="0" rtlCol="0">
            <a:spAutoFit/>
          </a:bodyPr>
          <a:lstStyle/>
          <a:p>
            <a:pPr marL="12700">
              <a:lnSpc>
                <a:spcPct val="100000"/>
              </a:lnSpc>
              <a:spcBef>
                <a:spcPts val="100"/>
              </a:spcBef>
            </a:pPr>
            <a:r>
              <a:rPr sz="2400" b="0" dirty="0">
                <a:solidFill>
                  <a:srgbClr val="4A452A"/>
                </a:solidFill>
                <a:latin typeface="Noto Sans CJK JP Medium"/>
                <a:cs typeface="Noto Sans CJK JP Medium"/>
              </a:rPr>
              <a:t>常用</a:t>
            </a:r>
            <a:r>
              <a:rPr sz="2400" b="0" spc="-340" dirty="0">
                <a:solidFill>
                  <a:srgbClr val="5C5637"/>
                </a:solidFill>
                <a:latin typeface="Noto Sans CJK JP Medium"/>
                <a:cs typeface="Noto Sans CJK JP Medium"/>
              </a:rPr>
              <a:t>SQL</a:t>
            </a:r>
            <a:r>
              <a:rPr sz="2400" b="0" spc="-340" dirty="0">
                <a:solidFill>
                  <a:srgbClr val="4A452A"/>
                </a:solidFill>
                <a:latin typeface="Noto Sans CJK JP Medium"/>
                <a:cs typeface="Noto Sans CJK JP Medium"/>
              </a:rPr>
              <a:t>语法</a:t>
            </a:r>
            <a:endParaRPr sz="2400">
              <a:latin typeface="Noto Sans CJK JP Medium"/>
              <a:cs typeface="Noto Sans CJK JP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46815" y="6365240"/>
            <a:ext cx="254000" cy="299720"/>
          </a:xfrm>
          <a:prstGeom prst="rect">
            <a:avLst/>
          </a:prstGeom>
        </p:spPr>
        <p:txBody>
          <a:bodyPr vert="horz" wrap="square" lIns="0" tIns="12700" rIns="0" bIns="0" rtlCol="0">
            <a:spAutoFit/>
          </a:bodyPr>
          <a:lstStyle/>
          <a:p>
            <a:pPr marL="12700">
              <a:lnSpc>
                <a:spcPct val="100000"/>
              </a:lnSpc>
              <a:spcBef>
                <a:spcPts val="100"/>
              </a:spcBef>
            </a:pPr>
            <a:r>
              <a:rPr sz="1800" spc="-200" dirty="0">
                <a:solidFill>
                  <a:srgbClr val="898989"/>
                </a:solidFill>
                <a:latin typeface="Noto Sans CJK JP Black"/>
                <a:cs typeface="Noto Sans CJK JP Black"/>
              </a:rPr>
              <a:t>26</a:t>
            </a:r>
            <a:endParaRPr sz="1800">
              <a:latin typeface="Noto Sans CJK JP Black"/>
              <a:cs typeface="Noto Sans CJK JP Black"/>
            </a:endParaRPr>
          </a:p>
        </p:txBody>
      </p:sp>
      <p:sp>
        <p:nvSpPr>
          <p:cNvPr id="3" name="object 3"/>
          <p:cNvSpPr/>
          <p:nvPr/>
        </p:nvSpPr>
        <p:spPr>
          <a:xfrm>
            <a:off x="285709" y="664616"/>
            <a:ext cx="11525885" cy="2540"/>
          </a:xfrm>
          <a:custGeom>
            <a:avLst/>
            <a:gdLst/>
            <a:ahLst/>
            <a:cxnLst/>
            <a:rect l="l" t="t" r="r" b="b"/>
            <a:pathLst>
              <a:path w="11525885" h="2540">
                <a:moveTo>
                  <a:pt x="0" y="0"/>
                </a:moveTo>
                <a:lnTo>
                  <a:pt x="11525291" y="2116"/>
                </a:lnTo>
              </a:path>
            </a:pathLst>
          </a:custGeom>
          <a:ln w="25399">
            <a:solidFill>
              <a:srgbClr val="282515"/>
            </a:solidFill>
          </a:ln>
        </p:spPr>
        <p:txBody>
          <a:bodyPr wrap="square" lIns="0" tIns="0" rIns="0" bIns="0" rtlCol="0"/>
          <a:lstStyle/>
          <a:p/>
        </p:txBody>
      </p:sp>
      <p:sp>
        <p:nvSpPr>
          <p:cNvPr id="4" name="object 4"/>
          <p:cNvSpPr/>
          <p:nvPr/>
        </p:nvSpPr>
        <p:spPr>
          <a:xfrm>
            <a:off x="184530" y="762012"/>
            <a:ext cx="9340494" cy="6095987"/>
          </a:xfrm>
          <a:prstGeom prst="rect">
            <a:avLst/>
          </a:prstGeom>
          <a:blipFill>
            <a:blip r:embed="rId1" cstate="print"/>
            <a:stretch>
              <a:fillRect/>
            </a:stretch>
          </a:blipFill>
        </p:spPr>
        <p:txBody>
          <a:bodyPr wrap="square" lIns="0" tIns="0" rIns="0" bIns="0" rtlCol="0"/>
          <a:lstStyle/>
          <a:p/>
        </p:txBody>
      </p:sp>
      <p:sp>
        <p:nvSpPr>
          <p:cNvPr id="5" name="object 5"/>
          <p:cNvSpPr txBox="1">
            <a:spLocks noGrp="1"/>
          </p:cNvSpPr>
          <p:nvPr>
            <p:ph type="title"/>
          </p:nvPr>
        </p:nvSpPr>
        <p:spPr>
          <a:xfrm>
            <a:off x="295158" y="200634"/>
            <a:ext cx="1701800" cy="391160"/>
          </a:xfrm>
          <a:prstGeom prst="rect">
            <a:avLst/>
          </a:prstGeom>
        </p:spPr>
        <p:txBody>
          <a:bodyPr vert="horz" wrap="square" lIns="0" tIns="12700" rIns="0" bIns="0" rtlCol="0">
            <a:spAutoFit/>
          </a:bodyPr>
          <a:lstStyle/>
          <a:p>
            <a:pPr marL="12700">
              <a:lnSpc>
                <a:spcPct val="100000"/>
              </a:lnSpc>
              <a:spcBef>
                <a:spcPts val="100"/>
              </a:spcBef>
            </a:pPr>
            <a:r>
              <a:rPr sz="2400" b="0" dirty="0">
                <a:solidFill>
                  <a:srgbClr val="4A452A"/>
                </a:solidFill>
                <a:latin typeface="Noto Sans CJK JP Medium"/>
                <a:cs typeface="Noto Sans CJK JP Medium"/>
              </a:rPr>
              <a:t>常用</a:t>
            </a:r>
            <a:r>
              <a:rPr sz="2400" b="0" spc="-340" dirty="0">
                <a:solidFill>
                  <a:srgbClr val="5C5637"/>
                </a:solidFill>
                <a:latin typeface="Noto Sans CJK JP Medium"/>
                <a:cs typeface="Noto Sans CJK JP Medium"/>
              </a:rPr>
              <a:t>SQL</a:t>
            </a:r>
            <a:r>
              <a:rPr sz="2400" b="0" spc="-340" dirty="0">
                <a:solidFill>
                  <a:srgbClr val="4A452A"/>
                </a:solidFill>
                <a:latin typeface="Noto Sans CJK JP Medium"/>
                <a:cs typeface="Noto Sans CJK JP Medium"/>
              </a:rPr>
              <a:t>语法</a:t>
            </a:r>
            <a:endParaRPr sz="2400">
              <a:latin typeface="Noto Sans CJK JP Medium"/>
              <a:cs typeface="Noto Sans CJK JP Medium"/>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46815" y="6365240"/>
            <a:ext cx="254000" cy="299720"/>
          </a:xfrm>
          <a:prstGeom prst="rect">
            <a:avLst/>
          </a:prstGeom>
        </p:spPr>
        <p:txBody>
          <a:bodyPr vert="horz" wrap="square" lIns="0" tIns="12700" rIns="0" bIns="0" rtlCol="0">
            <a:spAutoFit/>
          </a:bodyPr>
          <a:lstStyle/>
          <a:p>
            <a:pPr marL="12700">
              <a:lnSpc>
                <a:spcPct val="100000"/>
              </a:lnSpc>
              <a:spcBef>
                <a:spcPts val="100"/>
              </a:spcBef>
            </a:pPr>
            <a:r>
              <a:rPr sz="1800" spc="-200" dirty="0">
                <a:solidFill>
                  <a:srgbClr val="898989"/>
                </a:solidFill>
                <a:latin typeface="Noto Sans CJK JP Black"/>
                <a:cs typeface="Noto Sans CJK JP Black"/>
              </a:rPr>
              <a:t>27</a:t>
            </a:r>
            <a:endParaRPr sz="1800">
              <a:latin typeface="Noto Sans CJK JP Black"/>
              <a:cs typeface="Noto Sans CJK JP Black"/>
            </a:endParaRPr>
          </a:p>
        </p:txBody>
      </p:sp>
      <p:sp>
        <p:nvSpPr>
          <p:cNvPr id="3" name="object 3"/>
          <p:cNvSpPr/>
          <p:nvPr/>
        </p:nvSpPr>
        <p:spPr>
          <a:xfrm>
            <a:off x="285709" y="664616"/>
            <a:ext cx="11525885" cy="2540"/>
          </a:xfrm>
          <a:custGeom>
            <a:avLst/>
            <a:gdLst/>
            <a:ahLst/>
            <a:cxnLst/>
            <a:rect l="l" t="t" r="r" b="b"/>
            <a:pathLst>
              <a:path w="11525885" h="2540">
                <a:moveTo>
                  <a:pt x="0" y="0"/>
                </a:moveTo>
                <a:lnTo>
                  <a:pt x="11525291" y="2116"/>
                </a:lnTo>
              </a:path>
            </a:pathLst>
          </a:custGeom>
          <a:ln w="25399">
            <a:solidFill>
              <a:srgbClr val="282515"/>
            </a:solidFill>
          </a:ln>
        </p:spPr>
        <p:txBody>
          <a:bodyPr wrap="square" lIns="0" tIns="0" rIns="0" bIns="0" rtlCol="0"/>
          <a:lstStyle/>
          <a:p/>
        </p:txBody>
      </p:sp>
      <p:sp>
        <p:nvSpPr>
          <p:cNvPr id="4" name="object 4"/>
          <p:cNvSpPr/>
          <p:nvPr/>
        </p:nvSpPr>
        <p:spPr>
          <a:xfrm>
            <a:off x="285709" y="761988"/>
            <a:ext cx="9810813" cy="6074422"/>
          </a:xfrm>
          <a:prstGeom prst="rect">
            <a:avLst/>
          </a:prstGeom>
          <a:blipFill>
            <a:blip r:embed="rId1" cstate="print"/>
            <a:stretch>
              <a:fillRect/>
            </a:stretch>
          </a:blipFill>
        </p:spPr>
        <p:txBody>
          <a:bodyPr wrap="square" lIns="0" tIns="0" rIns="0" bIns="0" rtlCol="0"/>
          <a:lstStyle/>
          <a:p/>
        </p:txBody>
      </p:sp>
      <p:sp>
        <p:nvSpPr>
          <p:cNvPr id="5" name="object 5"/>
          <p:cNvSpPr txBox="1">
            <a:spLocks noGrp="1"/>
          </p:cNvSpPr>
          <p:nvPr>
            <p:ph type="title"/>
          </p:nvPr>
        </p:nvSpPr>
        <p:spPr>
          <a:xfrm>
            <a:off x="295158" y="200634"/>
            <a:ext cx="1701800" cy="391160"/>
          </a:xfrm>
          <a:prstGeom prst="rect">
            <a:avLst/>
          </a:prstGeom>
        </p:spPr>
        <p:txBody>
          <a:bodyPr vert="horz" wrap="square" lIns="0" tIns="12700" rIns="0" bIns="0" rtlCol="0">
            <a:spAutoFit/>
          </a:bodyPr>
          <a:lstStyle/>
          <a:p>
            <a:pPr marL="12700">
              <a:lnSpc>
                <a:spcPct val="100000"/>
              </a:lnSpc>
              <a:spcBef>
                <a:spcPts val="100"/>
              </a:spcBef>
            </a:pPr>
            <a:r>
              <a:rPr sz="2400" b="0" dirty="0">
                <a:solidFill>
                  <a:srgbClr val="4A452A"/>
                </a:solidFill>
                <a:latin typeface="Noto Sans CJK JP Medium"/>
                <a:cs typeface="Noto Sans CJK JP Medium"/>
              </a:rPr>
              <a:t>常用</a:t>
            </a:r>
            <a:r>
              <a:rPr sz="2400" b="0" spc="-340" dirty="0">
                <a:solidFill>
                  <a:srgbClr val="5C5637"/>
                </a:solidFill>
                <a:latin typeface="Noto Sans CJK JP Medium"/>
                <a:cs typeface="Noto Sans CJK JP Medium"/>
              </a:rPr>
              <a:t>SQL</a:t>
            </a:r>
            <a:r>
              <a:rPr sz="2400" b="0" spc="-340" dirty="0">
                <a:solidFill>
                  <a:srgbClr val="4A452A"/>
                </a:solidFill>
                <a:latin typeface="Noto Sans CJK JP Medium"/>
                <a:cs typeface="Noto Sans CJK JP Medium"/>
              </a:rPr>
              <a:t>语法</a:t>
            </a:r>
            <a:endParaRPr sz="2400">
              <a:latin typeface="Noto Sans CJK JP Medium"/>
              <a:cs typeface="Noto Sans CJK JP Medium"/>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46815" y="6365240"/>
            <a:ext cx="254000" cy="299720"/>
          </a:xfrm>
          <a:prstGeom prst="rect">
            <a:avLst/>
          </a:prstGeom>
        </p:spPr>
        <p:txBody>
          <a:bodyPr vert="horz" wrap="square" lIns="0" tIns="12700" rIns="0" bIns="0" rtlCol="0">
            <a:spAutoFit/>
          </a:bodyPr>
          <a:lstStyle/>
          <a:p>
            <a:pPr marL="12700">
              <a:lnSpc>
                <a:spcPct val="100000"/>
              </a:lnSpc>
              <a:spcBef>
                <a:spcPts val="100"/>
              </a:spcBef>
            </a:pPr>
            <a:r>
              <a:rPr sz="1800" spc="-200" dirty="0">
                <a:solidFill>
                  <a:srgbClr val="898989"/>
                </a:solidFill>
                <a:latin typeface="Noto Sans CJK JP Black"/>
                <a:cs typeface="Noto Sans CJK JP Black"/>
              </a:rPr>
              <a:t>28</a:t>
            </a:r>
            <a:endParaRPr sz="1800">
              <a:latin typeface="Noto Sans CJK JP Black"/>
              <a:cs typeface="Noto Sans CJK JP Black"/>
            </a:endParaRPr>
          </a:p>
        </p:txBody>
      </p:sp>
      <p:grpSp>
        <p:nvGrpSpPr>
          <p:cNvPr id="3" name="object 3"/>
          <p:cNvGrpSpPr/>
          <p:nvPr/>
        </p:nvGrpSpPr>
        <p:grpSpPr>
          <a:xfrm>
            <a:off x="184191" y="651916"/>
            <a:ext cx="11912600" cy="4155440"/>
            <a:chOff x="184191" y="651916"/>
            <a:chExt cx="11912600" cy="4155440"/>
          </a:xfrm>
        </p:grpSpPr>
        <p:sp>
          <p:nvSpPr>
            <p:cNvPr id="4" name="object 4"/>
            <p:cNvSpPr/>
            <p:nvPr/>
          </p:nvSpPr>
          <p:spPr>
            <a:xfrm>
              <a:off x="285709" y="664616"/>
              <a:ext cx="11525885" cy="2540"/>
            </a:xfrm>
            <a:custGeom>
              <a:avLst/>
              <a:gdLst/>
              <a:ahLst/>
              <a:cxnLst/>
              <a:rect l="l" t="t" r="r" b="b"/>
              <a:pathLst>
                <a:path w="11525885" h="2540">
                  <a:moveTo>
                    <a:pt x="0" y="0"/>
                  </a:moveTo>
                  <a:lnTo>
                    <a:pt x="11525291" y="2116"/>
                  </a:lnTo>
                </a:path>
              </a:pathLst>
            </a:custGeom>
            <a:ln w="25399">
              <a:solidFill>
                <a:srgbClr val="282515"/>
              </a:solidFill>
            </a:ln>
          </p:spPr>
          <p:txBody>
            <a:bodyPr wrap="square" lIns="0" tIns="0" rIns="0" bIns="0" rtlCol="0"/>
            <a:lstStyle/>
            <a:p/>
          </p:txBody>
        </p:sp>
        <p:sp>
          <p:nvSpPr>
            <p:cNvPr id="5" name="object 5"/>
            <p:cNvSpPr/>
            <p:nvPr/>
          </p:nvSpPr>
          <p:spPr>
            <a:xfrm>
              <a:off x="184191" y="666737"/>
              <a:ext cx="11912600" cy="4140200"/>
            </a:xfrm>
            <a:prstGeom prst="rect">
              <a:avLst/>
            </a:prstGeom>
            <a:blipFill>
              <a:blip r:embed="rId1" cstate="print"/>
              <a:stretch>
                <a:fillRect/>
              </a:stretch>
            </a:blipFill>
          </p:spPr>
          <p:txBody>
            <a:bodyPr wrap="square" lIns="0" tIns="0" rIns="0" bIns="0" rtlCol="0"/>
            <a:lstStyle/>
            <a:p/>
          </p:txBody>
        </p:sp>
      </p:grpSp>
      <p:sp>
        <p:nvSpPr>
          <p:cNvPr id="6" name="object 6"/>
          <p:cNvSpPr txBox="1">
            <a:spLocks noGrp="1"/>
          </p:cNvSpPr>
          <p:nvPr>
            <p:ph type="title"/>
          </p:nvPr>
        </p:nvSpPr>
        <p:spPr>
          <a:xfrm>
            <a:off x="295158" y="200634"/>
            <a:ext cx="1701800" cy="391160"/>
          </a:xfrm>
          <a:prstGeom prst="rect">
            <a:avLst/>
          </a:prstGeom>
        </p:spPr>
        <p:txBody>
          <a:bodyPr vert="horz" wrap="square" lIns="0" tIns="12700" rIns="0" bIns="0" rtlCol="0">
            <a:spAutoFit/>
          </a:bodyPr>
          <a:lstStyle/>
          <a:p>
            <a:pPr marL="12700">
              <a:lnSpc>
                <a:spcPct val="100000"/>
              </a:lnSpc>
              <a:spcBef>
                <a:spcPts val="100"/>
              </a:spcBef>
            </a:pPr>
            <a:r>
              <a:rPr sz="2400" b="0" dirty="0">
                <a:solidFill>
                  <a:srgbClr val="4A452A"/>
                </a:solidFill>
                <a:latin typeface="Noto Sans CJK JP Medium"/>
                <a:cs typeface="Noto Sans CJK JP Medium"/>
              </a:rPr>
              <a:t>常用</a:t>
            </a:r>
            <a:r>
              <a:rPr sz="2400" b="0" spc="-340" dirty="0">
                <a:solidFill>
                  <a:srgbClr val="5C5637"/>
                </a:solidFill>
                <a:latin typeface="Noto Sans CJK JP Medium"/>
                <a:cs typeface="Noto Sans CJK JP Medium"/>
              </a:rPr>
              <a:t>SQL</a:t>
            </a:r>
            <a:r>
              <a:rPr sz="2400" b="0" spc="-340" dirty="0">
                <a:solidFill>
                  <a:srgbClr val="4A452A"/>
                </a:solidFill>
                <a:latin typeface="Noto Sans CJK JP Medium"/>
                <a:cs typeface="Noto Sans CJK JP Medium"/>
              </a:rPr>
              <a:t>语法</a:t>
            </a:r>
            <a:endParaRPr sz="2400">
              <a:latin typeface="Noto Sans CJK JP Medium"/>
              <a:cs typeface="Noto Sans CJK JP Medium"/>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4183" y="291134"/>
            <a:ext cx="219329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70C0"/>
                </a:solidFill>
                <a:latin typeface="Arial" panose="020B0604020202020204"/>
                <a:cs typeface="Arial" panose="020B0604020202020204"/>
              </a:rPr>
              <a:t>Hiv</a:t>
            </a:r>
            <a:r>
              <a:rPr sz="2400" b="1" spc="-5" dirty="0">
                <a:solidFill>
                  <a:srgbClr val="0070C0"/>
                </a:solidFill>
                <a:latin typeface="Arial" panose="020B0604020202020204"/>
                <a:cs typeface="Arial" panose="020B0604020202020204"/>
              </a:rPr>
              <a:t>e</a:t>
            </a:r>
            <a:r>
              <a:rPr sz="2400" b="0" dirty="0">
                <a:solidFill>
                  <a:srgbClr val="0070C0"/>
                </a:solidFill>
                <a:latin typeface="Noto Sans CJK JP Medium"/>
                <a:cs typeface="Noto Sans CJK JP Medium"/>
              </a:rPr>
              <a:t>元数据信息</a:t>
            </a:r>
            <a:endParaRPr sz="2400">
              <a:latin typeface="Noto Sans CJK JP Medium"/>
              <a:cs typeface="Noto Sans CJK JP Medium"/>
            </a:endParaRPr>
          </a:p>
        </p:txBody>
      </p:sp>
      <p:graphicFrame>
        <p:nvGraphicFramePr>
          <p:cNvPr id="3" name="object 3"/>
          <p:cNvGraphicFramePr>
            <a:graphicFrameLocks noGrp="1"/>
          </p:cNvGraphicFramePr>
          <p:nvPr>
            <p:custDataLst>
              <p:tags r:id="rId1"/>
            </p:custDataLst>
          </p:nvPr>
        </p:nvGraphicFramePr>
        <p:xfrm>
          <a:off x="1122038" y="1197216"/>
          <a:ext cx="10403205" cy="4641850"/>
        </p:xfrm>
        <a:graphic>
          <a:graphicData uri="http://schemas.openxmlformats.org/drawingml/2006/table">
            <a:tbl>
              <a:tblPr firstRow="1" bandRow="1">
                <a:tableStyleId>{2D5ABB26-0587-4C30-8999-92F81FD0307C}</a:tableStyleId>
              </a:tblPr>
              <a:tblGrid>
                <a:gridCol w="2592705"/>
                <a:gridCol w="4843780"/>
                <a:gridCol w="2952750"/>
              </a:tblGrid>
              <a:tr h="309404">
                <a:tc>
                  <a:txBody>
                    <a:bodyPr/>
                    <a:lstStyle/>
                    <a:p>
                      <a:pPr marL="17145">
                        <a:lnSpc>
                          <a:spcPct val="100000"/>
                        </a:lnSpc>
                        <a:spcBef>
                          <a:spcPts val="135"/>
                        </a:spcBef>
                      </a:pPr>
                      <a:r>
                        <a:rPr sz="1800" dirty="0">
                          <a:latin typeface="Noto Sans CJK JP Black"/>
                          <a:cs typeface="Noto Sans CJK JP Black"/>
                        </a:rPr>
                        <a:t>表名</a:t>
                      </a:r>
                      <a:endParaRPr sz="1800">
                        <a:latin typeface="Noto Sans CJK JP Black"/>
                        <a:cs typeface="Noto Sans CJK JP Black"/>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c>
                  <a:txBody>
                    <a:bodyPr/>
                    <a:lstStyle/>
                    <a:p>
                      <a:pPr marL="17145" marR="12065">
                        <a:lnSpc>
                          <a:spcPct val="100000"/>
                        </a:lnSpc>
                        <a:spcBef>
                          <a:spcPts val="135"/>
                        </a:spcBef>
                      </a:pPr>
                      <a:r>
                        <a:rPr sz="1800" dirty="0">
                          <a:latin typeface="Noto Sans CJK JP Black"/>
                          <a:cs typeface="Noto Sans CJK JP Black"/>
                        </a:rPr>
                        <a:t>说明</a:t>
                      </a:r>
                      <a:endParaRPr sz="1800">
                        <a:latin typeface="Noto Sans CJK JP Black"/>
                        <a:cs typeface="Noto Sans CJK JP Black"/>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c>
                  <a:txBody>
                    <a:bodyPr/>
                    <a:lstStyle/>
                    <a:p>
                      <a:pPr marL="17145">
                        <a:lnSpc>
                          <a:spcPct val="100000"/>
                        </a:lnSpc>
                        <a:spcBef>
                          <a:spcPts val="135"/>
                        </a:spcBef>
                      </a:pPr>
                      <a:r>
                        <a:rPr sz="1800" dirty="0">
                          <a:latin typeface="Noto Sans CJK JP Black"/>
                          <a:cs typeface="Noto Sans CJK JP Black"/>
                        </a:rPr>
                        <a:t>关联键</a:t>
                      </a:r>
                      <a:endParaRPr sz="1800">
                        <a:latin typeface="Noto Sans CJK JP Black"/>
                        <a:cs typeface="Noto Sans CJK JP Black"/>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r>
              <a:tr h="371901">
                <a:tc>
                  <a:txBody>
                    <a:bodyPr/>
                    <a:lstStyle/>
                    <a:p>
                      <a:pPr marL="17145">
                        <a:lnSpc>
                          <a:spcPct val="100000"/>
                        </a:lnSpc>
                        <a:spcBef>
                          <a:spcPts val="135"/>
                        </a:spcBef>
                      </a:pPr>
                      <a:r>
                        <a:rPr sz="1800" spc="-5" dirty="0">
                          <a:latin typeface="Carlito"/>
                          <a:cs typeface="Carlito"/>
                        </a:rPr>
                        <a:t>TBLS</a:t>
                      </a:r>
                      <a:endParaRPr sz="1800">
                        <a:latin typeface="Carlito"/>
                        <a:cs typeface="Carlito"/>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c>
                  <a:txBody>
                    <a:bodyPr/>
                    <a:lstStyle/>
                    <a:p>
                      <a:pPr marL="17145" marR="12065">
                        <a:lnSpc>
                          <a:spcPct val="100000"/>
                        </a:lnSpc>
                        <a:spcBef>
                          <a:spcPts val="135"/>
                        </a:spcBef>
                      </a:pPr>
                      <a:r>
                        <a:rPr sz="1800" dirty="0">
                          <a:latin typeface="Noto Sans CJK JP Black"/>
                          <a:cs typeface="Noto Sans CJK JP Black"/>
                        </a:rPr>
                        <a:t>所有</a:t>
                      </a:r>
                      <a:r>
                        <a:rPr sz="1800" spc="-5" dirty="0">
                          <a:latin typeface="Carlito"/>
                          <a:cs typeface="Carlito"/>
                        </a:rPr>
                        <a:t>hive</a:t>
                      </a:r>
                      <a:r>
                        <a:rPr sz="1800" dirty="0">
                          <a:latin typeface="Noto Sans CJK JP Black"/>
                          <a:cs typeface="Noto Sans CJK JP Black"/>
                        </a:rPr>
                        <a:t>表的基本信息</a:t>
                      </a:r>
                      <a:endParaRPr sz="1800">
                        <a:latin typeface="Noto Sans CJK JP Black"/>
                        <a:cs typeface="Noto Sans CJK JP Black"/>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c>
                  <a:txBody>
                    <a:bodyPr/>
                    <a:lstStyle/>
                    <a:p>
                      <a:pPr marL="17145">
                        <a:lnSpc>
                          <a:spcPct val="100000"/>
                        </a:lnSpc>
                        <a:spcBef>
                          <a:spcPts val="135"/>
                        </a:spcBef>
                      </a:pPr>
                      <a:r>
                        <a:rPr sz="1800" spc="-5" dirty="0">
                          <a:latin typeface="Carlito"/>
                          <a:cs typeface="Carlito"/>
                        </a:rPr>
                        <a:t>TBL_ID,SD_ID</a:t>
                      </a:r>
                      <a:endParaRPr sz="1800">
                        <a:latin typeface="Carlito"/>
                        <a:cs typeface="Carlito"/>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r>
              <a:tr h="540305">
                <a:tc>
                  <a:txBody>
                    <a:bodyPr/>
                    <a:lstStyle/>
                    <a:p>
                      <a:pPr marL="17145">
                        <a:lnSpc>
                          <a:spcPct val="100000"/>
                        </a:lnSpc>
                        <a:spcBef>
                          <a:spcPts val="135"/>
                        </a:spcBef>
                      </a:pPr>
                      <a:r>
                        <a:rPr sz="1800" spc="-5" dirty="0">
                          <a:latin typeface="Carlito"/>
                          <a:cs typeface="Carlito"/>
                        </a:rPr>
                        <a:t>TABLE_PARAM</a:t>
                      </a:r>
                      <a:endParaRPr sz="1800">
                        <a:latin typeface="Carlito"/>
                        <a:cs typeface="Carlito"/>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c>
                  <a:txBody>
                    <a:bodyPr/>
                    <a:lstStyle/>
                    <a:p>
                      <a:pPr marL="17145" marR="12065">
                        <a:lnSpc>
                          <a:spcPct val="100000"/>
                        </a:lnSpc>
                        <a:spcBef>
                          <a:spcPts val="135"/>
                        </a:spcBef>
                      </a:pPr>
                      <a:r>
                        <a:rPr sz="1800" dirty="0">
                          <a:latin typeface="Noto Sans CJK JP Black"/>
                          <a:cs typeface="Noto Sans CJK JP Black"/>
                        </a:rPr>
                        <a:t>表级属性，如是否外部表，表注释等</a:t>
                      </a:r>
                      <a:endParaRPr sz="1800">
                        <a:latin typeface="Noto Sans CJK JP Black"/>
                        <a:cs typeface="Noto Sans CJK JP Black"/>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c>
                  <a:txBody>
                    <a:bodyPr/>
                    <a:lstStyle/>
                    <a:p>
                      <a:pPr marL="17145">
                        <a:lnSpc>
                          <a:spcPct val="100000"/>
                        </a:lnSpc>
                        <a:spcBef>
                          <a:spcPts val="135"/>
                        </a:spcBef>
                      </a:pPr>
                      <a:r>
                        <a:rPr sz="1800" spc="-5" dirty="0">
                          <a:latin typeface="Carlito"/>
                          <a:cs typeface="Carlito"/>
                        </a:rPr>
                        <a:t>TBL_ID</a:t>
                      </a:r>
                      <a:endParaRPr sz="1800">
                        <a:latin typeface="Carlito"/>
                        <a:cs typeface="Carlito"/>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r>
              <a:tr h="708720">
                <a:tc>
                  <a:txBody>
                    <a:bodyPr/>
                    <a:lstStyle/>
                    <a:p>
                      <a:pPr marL="17145">
                        <a:lnSpc>
                          <a:spcPct val="100000"/>
                        </a:lnSpc>
                        <a:spcBef>
                          <a:spcPts val="135"/>
                        </a:spcBef>
                      </a:pPr>
                      <a:r>
                        <a:rPr sz="1800" spc="-5" dirty="0">
                          <a:latin typeface="Carlito"/>
                          <a:cs typeface="Carlito"/>
                        </a:rPr>
                        <a:t>COLUMNS</a:t>
                      </a:r>
                      <a:endParaRPr sz="1800">
                        <a:latin typeface="Carlito"/>
                        <a:cs typeface="Carlito"/>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c>
                  <a:txBody>
                    <a:bodyPr/>
                    <a:lstStyle/>
                    <a:p>
                      <a:pPr marL="17145">
                        <a:lnSpc>
                          <a:spcPts val="2100"/>
                        </a:lnSpc>
                        <a:spcBef>
                          <a:spcPts val="255"/>
                        </a:spcBef>
                      </a:pPr>
                      <a:r>
                        <a:rPr sz="1800" spc="-5" dirty="0">
                          <a:latin typeface="Carlito"/>
                          <a:cs typeface="Carlito"/>
                        </a:rPr>
                        <a:t>H</a:t>
                      </a:r>
                      <a:r>
                        <a:rPr sz="1800" dirty="0">
                          <a:latin typeface="Carlito"/>
                          <a:cs typeface="Carlito"/>
                        </a:rPr>
                        <a:t>iv</a:t>
                      </a:r>
                      <a:r>
                        <a:rPr sz="1800" spc="-5" dirty="0">
                          <a:latin typeface="Carlito"/>
                          <a:cs typeface="Carlito"/>
                        </a:rPr>
                        <a:t>e</a:t>
                      </a:r>
                      <a:r>
                        <a:rPr sz="1800" dirty="0">
                          <a:latin typeface="Noto Sans CJK JP Black"/>
                          <a:cs typeface="Noto Sans CJK JP Black"/>
                        </a:rPr>
                        <a:t>表字段信息</a:t>
                      </a:r>
                      <a:r>
                        <a:rPr sz="1800" dirty="0">
                          <a:latin typeface="Carlito"/>
                          <a:cs typeface="Carlito"/>
                        </a:rPr>
                        <a:t>(</a:t>
                      </a:r>
                      <a:r>
                        <a:rPr sz="1800" dirty="0">
                          <a:latin typeface="Noto Sans CJK JP Black"/>
                          <a:cs typeface="Noto Sans CJK JP Black"/>
                        </a:rPr>
                        <a:t>字段注释，字段名，字段类型， 字段序号</a:t>
                      </a:r>
                      <a:r>
                        <a:rPr sz="1800" dirty="0">
                          <a:latin typeface="Carlito"/>
                          <a:cs typeface="Carlito"/>
                        </a:rPr>
                        <a:t>)</a:t>
                      </a:r>
                      <a:endParaRPr sz="1800">
                        <a:latin typeface="Carlito"/>
                        <a:cs typeface="Carlito"/>
                      </a:endParaRPr>
                    </a:p>
                  </a:txBody>
                  <a:tcPr marL="0" marR="0" marT="32384"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c>
                  <a:txBody>
                    <a:bodyPr/>
                    <a:lstStyle/>
                    <a:p>
                      <a:pPr marL="17145">
                        <a:lnSpc>
                          <a:spcPct val="100000"/>
                        </a:lnSpc>
                        <a:spcBef>
                          <a:spcPts val="135"/>
                        </a:spcBef>
                      </a:pPr>
                      <a:r>
                        <a:rPr sz="1800" spc="-5" dirty="0">
                          <a:latin typeface="Carlito"/>
                          <a:cs typeface="Carlito"/>
                        </a:rPr>
                        <a:t>SD_ID</a:t>
                      </a:r>
                      <a:endParaRPr sz="1800">
                        <a:latin typeface="Carlito"/>
                        <a:cs typeface="Carlito"/>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r>
              <a:tr h="708720">
                <a:tc>
                  <a:txBody>
                    <a:bodyPr/>
                    <a:lstStyle/>
                    <a:p>
                      <a:pPr marL="17145">
                        <a:lnSpc>
                          <a:spcPct val="100000"/>
                        </a:lnSpc>
                        <a:spcBef>
                          <a:spcPts val="135"/>
                        </a:spcBef>
                      </a:pPr>
                      <a:r>
                        <a:rPr sz="1800" spc="-5" dirty="0">
                          <a:latin typeface="Carlito"/>
                          <a:cs typeface="Carlito"/>
                        </a:rPr>
                        <a:t>SDS</a:t>
                      </a:r>
                      <a:endParaRPr sz="1800">
                        <a:latin typeface="Carlito"/>
                        <a:cs typeface="Carlito"/>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c>
                  <a:txBody>
                    <a:bodyPr/>
                    <a:lstStyle/>
                    <a:p>
                      <a:pPr marL="17145" marR="142875">
                        <a:lnSpc>
                          <a:spcPts val="2100"/>
                        </a:lnSpc>
                        <a:spcBef>
                          <a:spcPts val="255"/>
                        </a:spcBef>
                      </a:pPr>
                      <a:r>
                        <a:rPr sz="1800" dirty="0">
                          <a:latin typeface="Noto Sans CJK JP Black"/>
                          <a:cs typeface="Noto Sans CJK JP Black"/>
                        </a:rPr>
                        <a:t>所有</a:t>
                      </a:r>
                      <a:r>
                        <a:rPr sz="1800" dirty="0">
                          <a:latin typeface="Carlito"/>
                          <a:cs typeface="Carlito"/>
                        </a:rPr>
                        <a:t>hi</a:t>
                      </a:r>
                      <a:r>
                        <a:rPr sz="1800" spc="-5" dirty="0">
                          <a:latin typeface="Carlito"/>
                          <a:cs typeface="Carlito"/>
                        </a:rPr>
                        <a:t>v</a:t>
                      </a:r>
                      <a:r>
                        <a:rPr sz="1800" dirty="0">
                          <a:latin typeface="Carlito"/>
                          <a:cs typeface="Carlito"/>
                        </a:rPr>
                        <a:t>e</a:t>
                      </a:r>
                      <a:r>
                        <a:rPr sz="1800" dirty="0">
                          <a:latin typeface="Noto Sans CJK JP Black"/>
                          <a:cs typeface="Noto Sans CJK JP Black"/>
                        </a:rPr>
                        <a:t>表、表分区所对应的</a:t>
                      </a:r>
                      <a:r>
                        <a:rPr sz="1800" dirty="0">
                          <a:latin typeface="Carlito"/>
                          <a:cs typeface="Carlito"/>
                        </a:rPr>
                        <a:t>hdf</a:t>
                      </a:r>
                      <a:r>
                        <a:rPr sz="1800" spc="-5" dirty="0">
                          <a:latin typeface="Carlito"/>
                          <a:cs typeface="Carlito"/>
                        </a:rPr>
                        <a:t>s</a:t>
                      </a:r>
                      <a:r>
                        <a:rPr sz="1800" dirty="0">
                          <a:latin typeface="Noto Sans CJK JP Black"/>
                          <a:cs typeface="Noto Sans CJK JP Black"/>
                        </a:rPr>
                        <a:t>数据目录和数 据格式</a:t>
                      </a:r>
                      <a:endParaRPr sz="1800">
                        <a:latin typeface="Noto Sans CJK JP Black"/>
                        <a:cs typeface="Noto Sans CJK JP Black"/>
                      </a:endParaRPr>
                    </a:p>
                  </a:txBody>
                  <a:tcPr marL="0" marR="0" marT="32384"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c>
                  <a:txBody>
                    <a:bodyPr/>
                    <a:lstStyle/>
                    <a:p>
                      <a:pPr marL="17145">
                        <a:lnSpc>
                          <a:spcPct val="100000"/>
                        </a:lnSpc>
                        <a:spcBef>
                          <a:spcPts val="135"/>
                        </a:spcBef>
                      </a:pPr>
                      <a:r>
                        <a:rPr sz="1800" spc="-5" dirty="0">
                          <a:latin typeface="Carlito"/>
                          <a:cs typeface="Carlito"/>
                        </a:rPr>
                        <a:t>SD_ID,SERDE_ID</a:t>
                      </a:r>
                      <a:endParaRPr sz="1800">
                        <a:latin typeface="Carlito"/>
                        <a:cs typeface="Carlito"/>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r>
              <a:tr h="877120">
                <a:tc>
                  <a:txBody>
                    <a:bodyPr/>
                    <a:lstStyle/>
                    <a:p>
                      <a:pPr marL="17145">
                        <a:lnSpc>
                          <a:spcPct val="100000"/>
                        </a:lnSpc>
                        <a:spcBef>
                          <a:spcPts val="135"/>
                        </a:spcBef>
                      </a:pPr>
                      <a:r>
                        <a:rPr sz="1800" spc="-5" dirty="0">
                          <a:latin typeface="Carlito"/>
                          <a:cs typeface="Carlito"/>
                        </a:rPr>
                        <a:t>SERDE_PARAM</a:t>
                      </a:r>
                      <a:endParaRPr sz="1800">
                        <a:latin typeface="Carlito"/>
                        <a:cs typeface="Carlito"/>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c>
                  <a:txBody>
                    <a:bodyPr/>
                    <a:lstStyle/>
                    <a:p>
                      <a:pPr marL="17145" marR="12065">
                        <a:lnSpc>
                          <a:spcPts val="2130"/>
                        </a:lnSpc>
                        <a:spcBef>
                          <a:spcPts val="135"/>
                        </a:spcBef>
                      </a:pPr>
                      <a:r>
                        <a:rPr sz="1800" dirty="0">
                          <a:latin typeface="Noto Sans CJK JP Black"/>
                          <a:cs typeface="Noto Sans CJK JP Black"/>
                        </a:rPr>
                        <a:t>序列化反序列化信息，如行分隔符、列分隔符、</a:t>
                      </a:r>
                      <a:endParaRPr sz="1800">
                        <a:latin typeface="Noto Sans CJK JP Black"/>
                        <a:cs typeface="Noto Sans CJK JP Black"/>
                      </a:endParaRPr>
                    </a:p>
                    <a:p>
                      <a:pPr marL="17145" marR="12065">
                        <a:lnSpc>
                          <a:spcPts val="2130"/>
                        </a:lnSpc>
                      </a:pPr>
                      <a:r>
                        <a:rPr sz="1800" spc="-5" dirty="0">
                          <a:latin typeface="Carlito"/>
                          <a:cs typeface="Carlito"/>
                        </a:rPr>
                        <a:t>NULL</a:t>
                      </a:r>
                      <a:r>
                        <a:rPr sz="1800" dirty="0">
                          <a:latin typeface="Noto Sans CJK JP Black"/>
                          <a:cs typeface="Noto Sans CJK JP Black"/>
                        </a:rPr>
                        <a:t>的表示字符等</a:t>
                      </a:r>
                      <a:endParaRPr sz="1800">
                        <a:latin typeface="Noto Sans CJK JP Black"/>
                        <a:cs typeface="Noto Sans CJK JP Black"/>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c>
                  <a:txBody>
                    <a:bodyPr/>
                    <a:lstStyle/>
                    <a:p>
                      <a:pPr marL="17145">
                        <a:lnSpc>
                          <a:spcPct val="100000"/>
                        </a:lnSpc>
                        <a:spcBef>
                          <a:spcPts val="135"/>
                        </a:spcBef>
                      </a:pPr>
                      <a:r>
                        <a:rPr sz="1800" spc="-5" dirty="0">
                          <a:latin typeface="Carlito"/>
                          <a:cs typeface="Carlito"/>
                        </a:rPr>
                        <a:t>SERDE_ID</a:t>
                      </a:r>
                      <a:endParaRPr sz="1800">
                        <a:latin typeface="Carlito"/>
                        <a:cs typeface="Carlito"/>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r>
              <a:tr h="371900">
                <a:tc>
                  <a:txBody>
                    <a:bodyPr/>
                    <a:lstStyle/>
                    <a:p>
                      <a:pPr marL="17145">
                        <a:lnSpc>
                          <a:spcPct val="100000"/>
                        </a:lnSpc>
                        <a:spcBef>
                          <a:spcPts val="135"/>
                        </a:spcBef>
                      </a:pPr>
                      <a:r>
                        <a:rPr sz="1800" dirty="0">
                          <a:latin typeface="Carlito"/>
                          <a:cs typeface="Carlito"/>
                        </a:rPr>
                        <a:t>PARTITIONS</a:t>
                      </a:r>
                      <a:endParaRPr sz="1800">
                        <a:latin typeface="Carlito"/>
                        <a:cs typeface="Carlito"/>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c>
                  <a:txBody>
                    <a:bodyPr/>
                    <a:lstStyle/>
                    <a:p>
                      <a:pPr marL="17145" marR="12065">
                        <a:lnSpc>
                          <a:spcPct val="100000"/>
                        </a:lnSpc>
                        <a:spcBef>
                          <a:spcPts val="135"/>
                        </a:spcBef>
                      </a:pPr>
                      <a:r>
                        <a:rPr sz="1800" spc="-5" dirty="0">
                          <a:latin typeface="Carlito"/>
                          <a:cs typeface="Carlito"/>
                        </a:rPr>
                        <a:t>Hive</a:t>
                      </a:r>
                      <a:r>
                        <a:rPr sz="1800" dirty="0">
                          <a:latin typeface="Noto Sans CJK JP Black"/>
                          <a:cs typeface="Noto Sans CJK JP Black"/>
                        </a:rPr>
                        <a:t>表分区信息</a:t>
                      </a:r>
                      <a:endParaRPr sz="1800">
                        <a:latin typeface="Noto Sans CJK JP Black"/>
                        <a:cs typeface="Noto Sans CJK JP Black"/>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c>
                  <a:txBody>
                    <a:bodyPr/>
                    <a:lstStyle/>
                    <a:p>
                      <a:pPr marL="17145">
                        <a:lnSpc>
                          <a:spcPct val="100000"/>
                        </a:lnSpc>
                        <a:spcBef>
                          <a:spcPts val="135"/>
                        </a:spcBef>
                      </a:pPr>
                      <a:r>
                        <a:rPr sz="1800" spc="-5" dirty="0">
                          <a:latin typeface="Carlito"/>
                          <a:cs typeface="Carlito"/>
                        </a:rPr>
                        <a:t>PART_ID,SD_ID,TBL_ID</a:t>
                      </a:r>
                      <a:endParaRPr sz="1800">
                        <a:latin typeface="Carlito"/>
                        <a:cs typeface="Carlito"/>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r>
              <a:tr h="371900">
                <a:tc>
                  <a:txBody>
                    <a:bodyPr/>
                    <a:lstStyle/>
                    <a:p>
                      <a:pPr marL="17145">
                        <a:lnSpc>
                          <a:spcPct val="100000"/>
                        </a:lnSpc>
                        <a:spcBef>
                          <a:spcPts val="135"/>
                        </a:spcBef>
                      </a:pPr>
                      <a:r>
                        <a:rPr sz="1800" spc="-5" dirty="0">
                          <a:latin typeface="Carlito"/>
                          <a:cs typeface="Carlito"/>
                        </a:rPr>
                        <a:t>PARTITION_KEYS</a:t>
                      </a:r>
                      <a:endParaRPr sz="1800">
                        <a:latin typeface="Carlito"/>
                        <a:cs typeface="Carlito"/>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c>
                  <a:txBody>
                    <a:bodyPr/>
                    <a:lstStyle/>
                    <a:p>
                      <a:pPr marL="17145" marR="12065">
                        <a:lnSpc>
                          <a:spcPct val="100000"/>
                        </a:lnSpc>
                        <a:spcBef>
                          <a:spcPts val="135"/>
                        </a:spcBef>
                      </a:pPr>
                      <a:r>
                        <a:rPr sz="1800" spc="-5" dirty="0">
                          <a:latin typeface="Carlito"/>
                          <a:cs typeface="Carlito"/>
                        </a:rPr>
                        <a:t>Hive</a:t>
                      </a:r>
                      <a:r>
                        <a:rPr sz="1800" dirty="0">
                          <a:latin typeface="Noto Sans CJK JP Black"/>
                          <a:cs typeface="Noto Sans CJK JP Black"/>
                        </a:rPr>
                        <a:t>分区表分区键</a:t>
                      </a:r>
                      <a:endParaRPr sz="1800">
                        <a:latin typeface="Noto Sans CJK JP Black"/>
                        <a:cs typeface="Noto Sans CJK JP Black"/>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c>
                  <a:txBody>
                    <a:bodyPr/>
                    <a:lstStyle/>
                    <a:p>
                      <a:pPr marL="17145">
                        <a:lnSpc>
                          <a:spcPct val="100000"/>
                        </a:lnSpc>
                        <a:spcBef>
                          <a:spcPts val="135"/>
                        </a:spcBef>
                      </a:pPr>
                      <a:r>
                        <a:rPr sz="1800" spc="-5" dirty="0">
                          <a:latin typeface="Carlito"/>
                          <a:cs typeface="Carlito"/>
                        </a:rPr>
                        <a:t>TBL_ID</a:t>
                      </a:r>
                      <a:endParaRPr sz="1800">
                        <a:latin typeface="Carlito"/>
                        <a:cs typeface="Carlito"/>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r>
              <a:tr h="371910">
                <a:tc>
                  <a:txBody>
                    <a:bodyPr/>
                    <a:lstStyle/>
                    <a:p>
                      <a:pPr marL="17145">
                        <a:lnSpc>
                          <a:spcPct val="100000"/>
                        </a:lnSpc>
                        <a:spcBef>
                          <a:spcPts val="135"/>
                        </a:spcBef>
                      </a:pPr>
                      <a:r>
                        <a:rPr sz="1800" spc="-5" dirty="0">
                          <a:latin typeface="Carlito"/>
                          <a:cs typeface="Carlito"/>
                        </a:rPr>
                        <a:t>PARTITION_KEY_VALS</a:t>
                      </a:r>
                      <a:endParaRPr sz="1800">
                        <a:latin typeface="Carlito"/>
                        <a:cs typeface="Carlito"/>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c>
                  <a:txBody>
                    <a:bodyPr/>
                    <a:lstStyle/>
                    <a:p>
                      <a:pPr marL="17145" marR="12065">
                        <a:lnSpc>
                          <a:spcPct val="100000"/>
                        </a:lnSpc>
                        <a:spcBef>
                          <a:spcPts val="135"/>
                        </a:spcBef>
                      </a:pPr>
                      <a:r>
                        <a:rPr sz="1800" spc="-5" dirty="0">
                          <a:latin typeface="Carlito"/>
                          <a:cs typeface="Carlito"/>
                        </a:rPr>
                        <a:t>Hive</a:t>
                      </a:r>
                      <a:r>
                        <a:rPr sz="1800" dirty="0">
                          <a:latin typeface="Noto Sans CJK JP Black"/>
                          <a:cs typeface="Noto Sans CJK JP Black"/>
                        </a:rPr>
                        <a:t>表分区名</a:t>
                      </a:r>
                      <a:r>
                        <a:rPr sz="1800" dirty="0">
                          <a:latin typeface="Carlito"/>
                          <a:cs typeface="Carlito"/>
                        </a:rPr>
                        <a:t>(</a:t>
                      </a:r>
                      <a:r>
                        <a:rPr sz="1800" dirty="0">
                          <a:latin typeface="Noto Sans CJK JP Black"/>
                          <a:cs typeface="Noto Sans CJK JP Black"/>
                        </a:rPr>
                        <a:t>键值</a:t>
                      </a:r>
                      <a:r>
                        <a:rPr sz="1800" dirty="0">
                          <a:latin typeface="Carlito"/>
                          <a:cs typeface="Carlito"/>
                        </a:rPr>
                        <a:t>)</a:t>
                      </a:r>
                      <a:endParaRPr sz="1800">
                        <a:latin typeface="Carlito"/>
                        <a:cs typeface="Carlito"/>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c>
                  <a:txBody>
                    <a:bodyPr/>
                    <a:lstStyle/>
                    <a:p>
                      <a:pPr marL="17145">
                        <a:lnSpc>
                          <a:spcPct val="100000"/>
                        </a:lnSpc>
                        <a:spcBef>
                          <a:spcPts val="135"/>
                        </a:spcBef>
                      </a:pPr>
                      <a:r>
                        <a:rPr sz="1800" spc="-5" dirty="0">
                          <a:latin typeface="Carlito"/>
                          <a:cs typeface="Carlito"/>
                        </a:rPr>
                        <a:t>PART_ID</a:t>
                      </a:r>
                      <a:endParaRPr sz="1800">
                        <a:latin typeface="Carlito"/>
                        <a:cs typeface="Carlito"/>
                      </a:endParaRPr>
                    </a:p>
                  </a:txBody>
                  <a:tcPr marL="0" marR="0" marT="17145" marB="0">
                    <a:lnL w="12700">
                      <a:solidFill>
                        <a:srgbClr val="C0C0C0"/>
                      </a:solidFill>
                      <a:prstDash val="solid"/>
                    </a:lnL>
                    <a:lnR w="12700">
                      <a:solidFill>
                        <a:srgbClr val="C0C0C0"/>
                      </a:solidFill>
                      <a:prstDash val="solid"/>
                    </a:lnR>
                    <a:lnT w="12700">
                      <a:solidFill>
                        <a:srgbClr val="C0C0C0"/>
                      </a:solidFill>
                      <a:prstDash val="solid"/>
                    </a:lnT>
                    <a:lnB w="12700">
                      <a:solidFill>
                        <a:srgbClr val="C0C0C0"/>
                      </a:solidFill>
                      <a:prstDash val="solid"/>
                    </a:lnB>
                    <a:solidFill>
                      <a:srgbClr val="FFFFFF"/>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4183" y="291134"/>
            <a:ext cx="199072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70C0"/>
                </a:solidFill>
                <a:latin typeface="Arial" panose="020B0604020202020204"/>
                <a:cs typeface="Arial" panose="020B0604020202020204"/>
              </a:rPr>
              <a:t>Hive</a:t>
            </a:r>
            <a:r>
              <a:rPr sz="2400" b="1" spc="-65" dirty="0">
                <a:solidFill>
                  <a:srgbClr val="0070C0"/>
                </a:solidFill>
                <a:latin typeface="Arial" panose="020B0604020202020204"/>
                <a:cs typeface="Arial" panose="020B0604020202020204"/>
              </a:rPr>
              <a:t> </a:t>
            </a:r>
            <a:r>
              <a:rPr sz="2400" b="1" spc="-5" dirty="0">
                <a:solidFill>
                  <a:srgbClr val="0070C0"/>
                </a:solidFill>
                <a:latin typeface="Arial" panose="020B0604020202020204"/>
                <a:cs typeface="Arial" panose="020B0604020202020204"/>
              </a:rPr>
              <a:t>MapJoin</a:t>
            </a:r>
            <a:endParaRPr sz="2400">
              <a:latin typeface="Arial" panose="020B0604020202020204"/>
              <a:cs typeface="Arial" panose="020B0604020202020204"/>
            </a:endParaRPr>
          </a:p>
        </p:txBody>
      </p:sp>
      <p:sp>
        <p:nvSpPr>
          <p:cNvPr id="3" name="object 3"/>
          <p:cNvSpPr txBox="1"/>
          <p:nvPr/>
        </p:nvSpPr>
        <p:spPr>
          <a:xfrm>
            <a:off x="917470" y="1334363"/>
            <a:ext cx="9712325" cy="844550"/>
          </a:xfrm>
          <a:prstGeom prst="rect">
            <a:avLst/>
          </a:prstGeom>
        </p:spPr>
        <p:txBody>
          <a:bodyPr vert="horz" wrap="square" lIns="0" tIns="13970" rIns="0" bIns="0" rtlCol="0">
            <a:spAutoFit/>
          </a:bodyPr>
          <a:lstStyle/>
          <a:p>
            <a:pPr marL="12700" marR="5080" algn="just">
              <a:lnSpc>
                <a:spcPct val="100000"/>
              </a:lnSpc>
              <a:spcBef>
                <a:spcPts val="110"/>
              </a:spcBef>
            </a:pPr>
            <a:r>
              <a:rPr sz="1800" spc="-5" dirty="0">
                <a:latin typeface="Arial" panose="020B0604020202020204"/>
                <a:cs typeface="Arial" panose="020B0604020202020204"/>
              </a:rPr>
              <a:t>MapJoin</a:t>
            </a:r>
            <a:r>
              <a:rPr sz="1800" dirty="0">
                <a:latin typeface="WenQuanYi Micro Hei"/>
                <a:cs typeface="WenQuanYi Micro Hei"/>
              </a:rPr>
              <a:t>是</a:t>
            </a:r>
            <a:r>
              <a:rPr sz="1800" spc="-5" dirty="0">
                <a:latin typeface="Arial" panose="020B0604020202020204"/>
                <a:cs typeface="Arial" panose="020B0604020202020204"/>
              </a:rPr>
              <a:t>Hive</a:t>
            </a:r>
            <a:r>
              <a:rPr sz="1800" dirty="0">
                <a:latin typeface="WenQuanYi Micro Hei"/>
                <a:cs typeface="WenQuanYi Micro Hei"/>
              </a:rPr>
              <a:t>的一种优化操作，其适用于小表</a:t>
            </a:r>
            <a:r>
              <a:rPr sz="1800" spc="-5" dirty="0">
                <a:latin typeface="Arial" panose="020B0604020202020204"/>
                <a:cs typeface="Arial" panose="020B0604020202020204"/>
              </a:rPr>
              <a:t>JOIN</a:t>
            </a:r>
            <a:r>
              <a:rPr sz="1800" dirty="0">
                <a:latin typeface="WenQuanYi Micro Hei"/>
                <a:cs typeface="WenQuanYi Micro Hei"/>
              </a:rPr>
              <a:t>大表的场景，由于表的</a:t>
            </a:r>
            <a:r>
              <a:rPr sz="1800" spc="-5" dirty="0">
                <a:latin typeface="Arial" panose="020B0604020202020204"/>
                <a:cs typeface="Arial" panose="020B0604020202020204"/>
              </a:rPr>
              <a:t>JOIN</a:t>
            </a:r>
            <a:r>
              <a:rPr sz="1800" dirty="0">
                <a:latin typeface="WenQuanYi Micro Hei"/>
                <a:cs typeface="WenQuanYi Micro Hei"/>
              </a:rPr>
              <a:t>操作是在</a:t>
            </a:r>
            <a:r>
              <a:rPr sz="1800" spc="-5" dirty="0">
                <a:latin typeface="Arial" panose="020B0604020202020204"/>
                <a:cs typeface="Arial" panose="020B0604020202020204"/>
              </a:rPr>
              <a:t>Map</a:t>
            </a:r>
            <a:r>
              <a:rPr sz="1800" dirty="0">
                <a:latin typeface="WenQuanYi Micro Hei"/>
                <a:cs typeface="WenQuanYi Micro Hei"/>
              </a:rPr>
              <a:t>端 </a:t>
            </a:r>
            <a:r>
              <a:rPr sz="1800" spc="-225" dirty="0">
                <a:latin typeface="WenQuanYi Micro Hei"/>
                <a:cs typeface="WenQuanYi Micro Hei"/>
              </a:rPr>
              <a:t>且在内存进行行的</a:t>
            </a:r>
            <a:r>
              <a:rPr sz="1800" dirty="0">
                <a:latin typeface="WenQuanYi Micro Hei"/>
                <a:cs typeface="WenQuanYi Micro Hei"/>
              </a:rPr>
              <a:t>，</a:t>
            </a:r>
            <a:r>
              <a:rPr sz="1800" spc="-180" dirty="0">
                <a:latin typeface="WenQuanYi Micro Hei"/>
                <a:cs typeface="WenQuanYi Micro Hei"/>
              </a:rPr>
              <a:t>所以其并不不需要启动</a:t>
            </a:r>
            <a:r>
              <a:rPr sz="1800" dirty="0">
                <a:latin typeface="Arial" panose="020B0604020202020204"/>
                <a:cs typeface="Arial" panose="020B0604020202020204"/>
              </a:rPr>
              <a:t>Reduc</a:t>
            </a:r>
            <a:r>
              <a:rPr sz="1800" spc="-5" dirty="0">
                <a:latin typeface="Arial" panose="020B0604020202020204"/>
                <a:cs typeface="Arial" panose="020B0604020202020204"/>
              </a:rPr>
              <a:t>e</a:t>
            </a:r>
            <a:r>
              <a:rPr sz="1800" spc="-180" dirty="0">
                <a:latin typeface="WenQuanYi Micro Hei"/>
                <a:cs typeface="WenQuanYi Micro Hei"/>
              </a:rPr>
              <a:t>任务也就不需要经过</a:t>
            </a:r>
            <a:r>
              <a:rPr sz="1800" dirty="0">
                <a:latin typeface="Arial" panose="020B0604020202020204"/>
                <a:cs typeface="Arial" panose="020B0604020202020204"/>
              </a:rPr>
              <a:t>shu</a:t>
            </a:r>
            <a:r>
              <a:rPr sz="1800" spc="-35" dirty="0">
                <a:latin typeface="Arial" panose="020B0604020202020204"/>
                <a:cs typeface="Arial" panose="020B0604020202020204"/>
              </a:rPr>
              <a:t>f</a:t>
            </a:r>
            <a:r>
              <a:rPr sz="1800" spc="-5" dirty="0">
                <a:latin typeface="Arial" panose="020B0604020202020204"/>
                <a:cs typeface="Arial" panose="020B0604020202020204"/>
              </a:rPr>
              <a:t>f</a:t>
            </a:r>
            <a:r>
              <a:rPr sz="1800" dirty="0">
                <a:latin typeface="Arial" panose="020B0604020202020204"/>
                <a:cs typeface="Arial" panose="020B0604020202020204"/>
              </a:rPr>
              <a:t>l</a:t>
            </a:r>
            <a:r>
              <a:rPr sz="1800" spc="-5" dirty="0">
                <a:latin typeface="Arial" panose="020B0604020202020204"/>
                <a:cs typeface="Arial" panose="020B0604020202020204"/>
              </a:rPr>
              <a:t>e</a:t>
            </a:r>
            <a:r>
              <a:rPr sz="1800" dirty="0">
                <a:latin typeface="WenQuanYi Micro Hei"/>
                <a:cs typeface="WenQuanYi Micro Hei"/>
              </a:rPr>
              <a:t>阶段，从而能在一定程 度上节省资源提高</a:t>
            </a:r>
            <a:r>
              <a:rPr sz="1800" spc="-5" dirty="0">
                <a:latin typeface="Arial" panose="020B0604020202020204"/>
                <a:cs typeface="Arial" panose="020B0604020202020204"/>
              </a:rPr>
              <a:t>JOIN</a:t>
            </a:r>
            <a:r>
              <a:rPr sz="1800" dirty="0">
                <a:latin typeface="WenQuanYi Micro Hei"/>
                <a:cs typeface="WenQuanYi Micro Hei"/>
              </a:rPr>
              <a:t>效率。</a:t>
            </a:r>
            <a:endParaRPr sz="1800">
              <a:latin typeface="WenQuanYi Micro Hei"/>
              <a:cs typeface="WenQuanYi Micro Hei"/>
            </a:endParaRPr>
          </a:p>
        </p:txBody>
      </p:sp>
      <p:sp>
        <p:nvSpPr>
          <p:cNvPr id="4" name="object 4"/>
          <p:cNvSpPr txBox="1"/>
          <p:nvPr/>
        </p:nvSpPr>
        <p:spPr>
          <a:xfrm>
            <a:off x="917470" y="2887700"/>
            <a:ext cx="9719310" cy="566420"/>
          </a:xfrm>
          <a:prstGeom prst="rect">
            <a:avLst/>
          </a:prstGeom>
        </p:spPr>
        <p:txBody>
          <a:bodyPr vert="horz" wrap="square" lIns="0" tIns="27939" rIns="0" bIns="0" rtlCol="0">
            <a:spAutoFit/>
          </a:bodyPr>
          <a:lstStyle/>
          <a:p>
            <a:pPr marL="12700" marR="5080">
              <a:lnSpc>
                <a:spcPts val="2100"/>
              </a:lnSpc>
              <a:spcBef>
                <a:spcPts val="220"/>
              </a:spcBef>
            </a:pPr>
            <a:r>
              <a:rPr sz="1800" dirty="0">
                <a:latin typeface="Noto Sans CJK JP Black"/>
                <a:cs typeface="Noto Sans CJK JP Black"/>
              </a:rPr>
              <a:t>在</a:t>
            </a:r>
            <a:r>
              <a:rPr sz="1800" spc="-5" dirty="0">
                <a:latin typeface="Carlito"/>
                <a:cs typeface="Carlito"/>
              </a:rPr>
              <a:t>H</a:t>
            </a:r>
            <a:r>
              <a:rPr sz="1800" dirty="0">
                <a:latin typeface="Carlito"/>
                <a:cs typeface="Carlito"/>
              </a:rPr>
              <a:t>ive</a:t>
            </a:r>
            <a:r>
              <a:rPr sz="1800" spc="-5" dirty="0">
                <a:latin typeface="Carlito"/>
                <a:cs typeface="Carlito"/>
              </a:rPr>
              <a:t>0.11</a:t>
            </a:r>
            <a:r>
              <a:rPr sz="1800" dirty="0">
                <a:latin typeface="Noto Sans CJK JP Black"/>
                <a:cs typeface="Noto Sans CJK JP Black"/>
              </a:rPr>
              <a:t>前，必须使用</a:t>
            </a:r>
            <a:r>
              <a:rPr sz="1800" dirty="0">
                <a:latin typeface="Carlito"/>
                <a:cs typeface="Carlito"/>
              </a:rPr>
              <a:t>M</a:t>
            </a:r>
            <a:r>
              <a:rPr sz="1800" spc="-5" dirty="0">
                <a:latin typeface="Carlito"/>
                <a:cs typeface="Carlito"/>
              </a:rPr>
              <a:t>A</a:t>
            </a:r>
            <a:r>
              <a:rPr sz="1800" dirty="0">
                <a:latin typeface="Carlito"/>
                <a:cs typeface="Carlito"/>
              </a:rPr>
              <a:t>P</a:t>
            </a:r>
            <a:r>
              <a:rPr sz="1800" spc="-5" dirty="0">
                <a:latin typeface="Carlito"/>
                <a:cs typeface="Carlito"/>
              </a:rPr>
              <a:t>J</a:t>
            </a:r>
            <a:r>
              <a:rPr sz="1800" dirty="0">
                <a:latin typeface="Carlito"/>
                <a:cs typeface="Carlito"/>
              </a:rPr>
              <a:t>OIN</a:t>
            </a:r>
            <a:r>
              <a:rPr sz="1800" dirty="0">
                <a:latin typeface="Noto Sans CJK JP Black"/>
                <a:cs typeface="Noto Sans CJK JP Black"/>
              </a:rPr>
              <a:t>来标记显示地启动该优化操作，由于其需要将小表加载进内存所 以要注意小表的大小</a:t>
            </a:r>
            <a:endParaRPr sz="1800">
              <a:latin typeface="Noto Sans CJK JP Black"/>
              <a:cs typeface="Noto Sans CJK JP Black"/>
            </a:endParaRPr>
          </a:p>
        </p:txBody>
      </p:sp>
      <p:sp>
        <p:nvSpPr>
          <p:cNvPr id="5" name="object 5"/>
          <p:cNvSpPr txBox="1"/>
          <p:nvPr/>
        </p:nvSpPr>
        <p:spPr>
          <a:xfrm>
            <a:off x="917470" y="4255846"/>
            <a:ext cx="10359390" cy="566420"/>
          </a:xfrm>
          <a:prstGeom prst="rect">
            <a:avLst/>
          </a:prstGeom>
        </p:spPr>
        <p:txBody>
          <a:bodyPr vert="horz" wrap="square" lIns="0" tIns="27939" rIns="0" bIns="0" rtlCol="0">
            <a:spAutoFit/>
          </a:bodyPr>
          <a:lstStyle/>
          <a:p>
            <a:pPr marL="12700" marR="5080">
              <a:lnSpc>
                <a:spcPts val="2100"/>
              </a:lnSpc>
              <a:spcBef>
                <a:spcPts val="220"/>
              </a:spcBef>
            </a:pPr>
            <a:r>
              <a:rPr sz="1800" dirty="0">
                <a:latin typeface="Noto Sans CJK JP Black"/>
                <a:cs typeface="Noto Sans CJK JP Black"/>
              </a:rPr>
              <a:t>在</a:t>
            </a:r>
            <a:r>
              <a:rPr sz="1800" spc="-5" dirty="0">
                <a:latin typeface="Carlito"/>
                <a:cs typeface="Carlito"/>
              </a:rPr>
              <a:t>H</a:t>
            </a:r>
            <a:r>
              <a:rPr sz="1800" dirty="0">
                <a:latin typeface="Carlito"/>
                <a:cs typeface="Carlito"/>
              </a:rPr>
              <a:t>ive</a:t>
            </a:r>
            <a:r>
              <a:rPr sz="1800" spc="-5" dirty="0">
                <a:latin typeface="Carlito"/>
                <a:cs typeface="Carlito"/>
              </a:rPr>
              <a:t>0.11</a:t>
            </a:r>
            <a:r>
              <a:rPr sz="1800" dirty="0">
                <a:latin typeface="Noto Sans CJK JP Black"/>
                <a:cs typeface="Noto Sans CJK JP Black"/>
              </a:rPr>
              <a:t>后，</a:t>
            </a:r>
            <a:r>
              <a:rPr sz="1800" spc="-5" dirty="0">
                <a:latin typeface="Carlito"/>
                <a:cs typeface="Carlito"/>
              </a:rPr>
              <a:t>H</a:t>
            </a:r>
            <a:r>
              <a:rPr sz="1800" dirty="0">
                <a:latin typeface="Carlito"/>
                <a:cs typeface="Carlito"/>
              </a:rPr>
              <a:t>iv</a:t>
            </a:r>
            <a:r>
              <a:rPr sz="1800" spc="-5" dirty="0">
                <a:latin typeface="Carlito"/>
                <a:cs typeface="Carlito"/>
              </a:rPr>
              <a:t>e</a:t>
            </a:r>
            <a:r>
              <a:rPr sz="1800" dirty="0">
                <a:latin typeface="Noto Sans CJK JP Black"/>
                <a:cs typeface="Noto Sans CJK JP Black"/>
              </a:rPr>
              <a:t>默认启动该优化，也就是不在需要显示的使用</a:t>
            </a:r>
            <a:r>
              <a:rPr sz="1800" dirty="0">
                <a:latin typeface="Carlito"/>
                <a:cs typeface="Carlito"/>
              </a:rPr>
              <a:t>M</a:t>
            </a:r>
            <a:r>
              <a:rPr sz="1800" spc="-5" dirty="0">
                <a:latin typeface="Carlito"/>
                <a:cs typeface="Carlito"/>
              </a:rPr>
              <a:t>A</a:t>
            </a:r>
            <a:r>
              <a:rPr sz="1800" dirty="0">
                <a:latin typeface="Carlito"/>
                <a:cs typeface="Carlito"/>
              </a:rPr>
              <a:t>P</a:t>
            </a:r>
            <a:r>
              <a:rPr sz="1800" spc="-5" dirty="0">
                <a:latin typeface="Carlito"/>
                <a:cs typeface="Carlito"/>
              </a:rPr>
              <a:t>J</a:t>
            </a:r>
            <a:r>
              <a:rPr sz="1800" dirty="0">
                <a:latin typeface="Carlito"/>
                <a:cs typeface="Carlito"/>
              </a:rPr>
              <a:t>OIN</a:t>
            </a:r>
            <a:r>
              <a:rPr sz="1800" dirty="0">
                <a:latin typeface="Noto Sans CJK JP Black"/>
                <a:cs typeface="Noto Sans CJK JP Black"/>
              </a:rPr>
              <a:t>标记，其会在必要的时候触发 该优化操作将普通</a:t>
            </a:r>
            <a:r>
              <a:rPr sz="1800" spc="-5" dirty="0">
                <a:latin typeface="Carlito"/>
                <a:cs typeface="Carlito"/>
              </a:rPr>
              <a:t>JOIN</a:t>
            </a:r>
            <a:r>
              <a:rPr sz="1800" dirty="0">
                <a:latin typeface="Noto Sans CJK JP Black"/>
                <a:cs typeface="Noto Sans CJK JP Black"/>
              </a:rPr>
              <a:t>转换成</a:t>
            </a:r>
            <a:r>
              <a:rPr sz="1800" spc="-5" dirty="0">
                <a:latin typeface="Carlito"/>
                <a:cs typeface="Carlito"/>
              </a:rPr>
              <a:t>MapJoin</a:t>
            </a:r>
            <a:r>
              <a:rPr sz="1800" spc="-5" dirty="0">
                <a:latin typeface="Noto Sans CJK JP Black"/>
                <a:cs typeface="Noto Sans CJK JP Black"/>
              </a:rPr>
              <a:t>，</a:t>
            </a:r>
            <a:r>
              <a:rPr sz="1800" dirty="0">
                <a:latin typeface="Noto Sans CJK JP Black"/>
                <a:cs typeface="Noto Sans CJK JP Black"/>
              </a:rPr>
              <a:t>可以通过两个属性来设置该优化的触发时机</a:t>
            </a:r>
            <a:endParaRPr sz="1800">
              <a:latin typeface="Noto Sans CJK JP Black"/>
              <a:cs typeface="Noto Sans CJK JP Black"/>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4183" y="291134"/>
            <a:ext cx="199072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70C0"/>
                </a:solidFill>
                <a:latin typeface="Arial" panose="020B0604020202020204"/>
                <a:cs typeface="Arial" panose="020B0604020202020204"/>
              </a:rPr>
              <a:t>Hive</a:t>
            </a:r>
            <a:r>
              <a:rPr sz="2400" b="1" spc="-65" dirty="0">
                <a:solidFill>
                  <a:srgbClr val="0070C0"/>
                </a:solidFill>
                <a:latin typeface="Arial" panose="020B0604020202020204"/>
                <a:cs typeface="Arial" panose="020B0604020202020204"/>
              </a:rPr>
              <a:t> </a:t>
            </a:r>
            <a:r>
              <a:rPr sz="2400" b="1" spc="-5" dirty="0">
                <a:solidFill>
                  <a:srgbClr val="0070C0"/>
                </a:solidFill>
                <a:latin typeface="Arial" panose="020B0604020202020204"/>
                <a:cs typeface="Arial" panose="020B0604020202020204"/>
              </a:rPr>
              <a:t>MapJoin</a:t>
            </a:r>
            <a:endParaRPr sz="2400">
              <a:latin typeface="Arial" panose="020B0604020202020204"/>
              <a:cs typeface="Arial" panose="020B0604020202020204"/>
            </a:endParaRPr>
          </a:p>
        </p:txBody>
      </p:sp>
      <p:sp>
        <p:nvSpPr>
          <p:cNvPr id="3" name="object 3"/>
          <p:cNvSpPr txBox="1"/>
          <p:nvPr/>
        </p:nvSpPr>
        <p:spPr>
          <a:xfrm>
            <a:off x="2429840" y="1148473"/>
            <a:ext cx="129984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Noto Sans CJK JP Black"/>
                <a:cs typeface="Noto Sans CJK JP Black"/>
              </a:rPr>
              <a:t>在</a:t>
            </a:r>
            <a:r>
              <a:rPr sz="1800" spc="-5" dirty="0">
                <a:latin typeface="Carlito"/>
                <a:cs typeface="Carlito"/>
              </a:rPr>
              <a:t>H</a:t>
            </a:r>
            <a:r>
              <a:rPr sz="1800" dirty="0">
                <a:latin typeface="Carlito"/>
                <a:cs typeface="Carlito"/>
              </a:rPr>
              <a:t>ive</a:t>
            </a:r>
            <a:r>
              <a:rPr sz="1800" spc="-5" dirty="0">
                <a:latin typeface="Carlito"/>
                <a:cs typeface="Carlito"/>
              </a:rPr>
              <a:t>0.11</a:t>
            </a:r>
            <a:r>
              <a:rPr sz="1800" dirty="0">
                <a:latin typeface="Noto Sans CJK JP Black"/>
                <a:cs typeface="Noto Sans CJK JP Black"/>
              </a:rPr>
              <a:t>前</a:t>
            </a:r>
            <a:endParaRPr sz="1800">
              <a:latin typeface="Noto Sans CJK JP Black"/>
              <a:cs typeface="Noto Sans CJK JP Black"/>
            </a:endParaRPr>
          </a:p>
        </p:txBody>
      </p:sp>
      <p:sp>
        <p:nvSpPr>
          <p:cNvPr id="4" name="object 4"/>
          <p:cNvSpPr txBox="1"/>
          <p:nvPr/>
        </p:nvSpPr>
        <p:spPr>
          <a:xfrm>
            <a:off x="7354087" y="1148473"/>
            <a:ext cx="129984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Noto Sans CJK JP Black"/>
                <a:cs typeface="Noto Sans CJK JP Black"/>
              </a:rPr>
              <a:t>在</a:t>
            </a:r>
            <a:r>
              <a:rPr sz="1800" spc="-5" dirty="0">
                <a:latin typeface="Carlito"/>
                <a:cs typeface="Carlito"/>
              </a:rPr>
              <a:t>H</a:t>
            </a:r>
            <a:r>
              <a:rPr sz="1800" dirty="0">
                <a:latin typeface="Carlito"/>
                <a:cs typeface="Carlito"/>
              </a:rPr>
              <a:t>ive</a:t>
            </a:r>
            <a:r>
              <a:rPr sz="1800" spc="-5" dirty="0">
                <a:latin typeface="Carlito"/>
                <a:cs typeface="Carlito"/>
              </a:rPr>
              <a:t>0.11</a:t>
            </a:r>
            <a:r>
              <a:rPr sz="1800" dirty="0">
                <a:latin typeface="Noto Sans CJK JP Black"/>
                <a:cs typeface="Noto Sans CJK JP Black"/>
              </a:rPr>
              <a:t>后</a:t>
            </a:r>
            <a:endParaRPr sz="1800">
              <a:latin typeface="Noto Sans CJK JP Black"/>
              <a:cs typeface="Noto Sans CJK JP Black"/>
            </a:endParaRPr>
          </a:p>
        </p:txBody>
      </p:sp>
      <p:sp>
        <p:nvSpPr>
          <p:cNvPr id="5" name="object 5"/>
          <p:cNvSpPr txBox="1"/>
          <p:nvPr/>
        </p:nvSpPr>
        <p:spPr>
          <a:xfrm>
            <a:off x="6168021" y="4293095"/>
            <a:ext cx="5761990" cy="2044700"/>
          </a:xfrm>
          <a:prstGeom prst="rect">
            <a:avLst/>
          </a:prstGeom>
          <a:ln w="25399">
            <a:solidFill>
              <a:srgbClr val="47719C"/>
            </a:solidFill>
          </a:ln>
        </p:spPr>
        <p:txBody>
          <a:bodyPr vert="horz" wrap="square" lIns="0" tIns="200025" rIns="0" bIns="0" rtlCol="0">
            <a:spAutoFit/>
          </a:bodyPr>
          <a:lstStyle/>
          <a:p>
            <a:pPr marL="90805" marR="148590" algn="just">
              <a:lnSpc>
                <a:spcPct val="100000"/>
              </a:lnSpc>
              <a:spcBef>
                <a:spcPts val="1575"/>
              </a:spcBef>
            </a:pPr>
            <a:r>
              <a:rPr sz="1800" dirty="0">
                <a:latin typeface="Noto Sans CJK JP Black"/>
                <a:cs typeface="Noto Sans CJK JP Black"/>
              </a:rPr>
              <a:t>使用默认启动该优化的方式如果出现默名奇妙的</a:t>
            </a:r>
            <a:r>
              <a:rPr sz="1800" spc="-5" dirty="0">
                <a:latin typeface="Carlito"/>
                <a:cs typeface="Carlito"/>
              </a:rPr>
              <a:t>BUG</a:t>
            </a:r>
            <a:r>
              <a:rPr sz="1800" dirty="0">
                <a:latin typeface="Carlito"/>
                <a:cs typeface="Carlito"/>
              </a:rPr>
              <a:t>(</a:t>
            </a:r>
            <a:r>
              <a:rPr sz="1800" dirty="0">
                <a:latin typeface="Noto Sans CJK JP Black"/>
                <a:cs typeface="Noto Sans CJK JP Black"/>
              </a:rPr>
              <a:t>比 如</a:t>
            </a:r>
            <a:r>
              <a:rPr sz="1800" spc="-5" dirty="0">
                <a:latin typeface="Carlito"/>
                <a:cs typeface="Carlito"/>
              </a:rPr>
              <a:t>MAPJOIN</a:t>
            </a:r>
            <a:r>
              <a:rPr sz="1800" dirty="0">
                <a:latin typeface="Noto Sans CJK JP Black"/>
                <a:cs typeface="Noto Sans CJK JP Black"/>
              </a:rPr>
              <a:t>并不起作用</a:t>
            </a:r>
            <a:r>
              <a:rPr sz="1800" dirty="0">
                <a:latin typeface="Carlito"/>
                <a:cs typeface="Carlito"/>
              </a:rPr>
              <a:t>),</a:t>
            </a:r>
            <a:r>
              <a:rPr sz="1800" dirty="0">
                <a:latin typeface="Noto Sans CJK JP Black"/>
                <a:cs typeface="Noto Sans CJK JP Black"/>
              </a:rPr>
              <a:t>就将以下两个属性置为</a:t>
            </a:r>
            <a:r>
              <a:rPr sz="1800" spc="-5" dirty="0">
                <a:latin typeface="Carlito"/>
                <a:cs typeface="Carlito"/>
              </a:rPr>
              <a:t>fase</a:t>
            </a:r>
            <a:r>
              <a:rPr sz="1800" dirty="0">
                <a:latin typeface="Noto Sans CJK JP Black"/>
                <a:cs typeface="Noto Sans CJK JP Black"/>
              </a:rPr>
              <a:t>手动 使用</a:t>
            </a:r>
            <a:r>
              <a:rPr sz="1800" spc="-5" dirty="0">
                <a:latin typeface="Carlito"/>
                <a:cs typeface="Carlito"/>
              </a:rPr>
              <a:t>MAPJOIN</a:t>
            </a:r>
            <a:r>
              <a:rPr sz="1800" dirty="0">
                <a:latin typeface="Noto Sans CJK JP Black"/>
                <a:cs typeface="Noto Sans CJK JP Black"/>
              </a:rPr>
              <a:t>标记来启动该优化</a:t>
            </a:r>
            <a:endParaRPr sz="1800">
              <a:latin typeface="Noto Sans CJK JP Black"/>
              <a:cs typeface="Noto Sans CJK JP Black"/>
            </a:endParaRPr>
          </a:p>
          <a:p>
            <a:pPr>
              <a:lnSpc>
                <a:spcPct val="100000"/>
              </a:lnSpc>
              <a:spcBef>
                <a:spcPts val="35"/>
              </a:spcBef>
            </a:pPr>
            <a:endParaRPr sz="1050">
              <a:latin typeface="Noto Sans CJK JP Black"/>
              <a:cs typeface="Noto Sans CJK JP Black"/>
            </a:endParaRPr>
          </a:p>
          <a:p>
            <a:pPr marL="90805" marR="222885">
              <a:lnSpc>
                <a:spcPts val="2100"/>
              </a:lnSpc>
            </a:pPr>
            <a:r>
              <a:rPr sz="1800" spc="-5" dirty="0">
                <a:latin typeface="Carlito"/>
                <a:cs typeface="Carlito"/>
              </a:rPr>
              <a:t>hive.auto.convert.join=false(</a:t>
            </a:r>
            <a:r>
              <a:rPr sz="1800" dirty="0">
                <a:latin typeface="Noto Sans CJK JP Black"/>
                <a:cs typeface="Noto Sans CJK JP Black"/>
              </a:rPr>
              <a:t>关闭自动</a:t>
            </a:r>
            <a:r>
              <a:rPr sz="1800" spc="-5" dirty="0">
                <a:latin typeface="Carlito"/>
                <a:cs typeface="Carlito"/>
              </a:rPr>
              <a:t>MAPJOIN</a:t>
            </a:r>
            <a:r>
              <a:rPr sz="1800" dirty="0">
                <a:latin typeface="Noto Sans CJK JP Black"/>
                <a:cs typeface="Noto Sans CJK JP Black"/>
              </a:rPr>
              <a:t>转换操作</a:t>
            </a:r>
            <a:r>
              <a:rPr sz="1800" dirty="0">
                <a:latin typeface="Carlito"/>
                <a:cs typeface="Carlito"/>
              </a:rPr>
              <a:t>)  </a:t>
            </a:r>
            <a:r>
              <a:rPr sz="1800" spc="-5" dirty="0">
                <a:latin typeface="Carlito"/>
                <a:cs typeface="Carlito"/>
              </a:rPr>
              <a:t>hive.ignore.mapjoin.hint=false(</a:t>
            </a:r>
            <a:r>
              <a:rPr sz="1800" dirty="0">
                <a:latin typeface="Noto Sans CJK JP Black"/>
                <a:cs typeface="Noto Sans CJK JP Black"/>
              </a:rPr>
              <a:t>不忽略</a:t>
            </a:r>
            <a:r>
              <a:rPr sz="1800" spc="-5" dirty="0">
                <a:latin typeface="Carlito"/>
                <a:cs typeface="Carlito"/>
              </a:rPr>
              <a:t>MAPJOIN</a:t>
            </a:r>
            <a:r>
              <a:rPr sz="1800" dirty="0">
                <a:latin typeface="Noto Sans CJK JP Black"/>
                <a:cs typeface="Noto Sans CJK JP Black"/>
              </a:rPr>
              <a:t>标记</a:t>
            </a:r>
            <a:r>
              <a:rPr sz="1800" dirty="0">
                <a:latin typeface="Carlito"/>
                <a:cs typeface="Carlito"/>
              </a:rPr>
              <a:t>)</a:t>
            </a:r>
            <a:endParaRPr sz="1800">
              <a:latin typeface="Carlito"/>
              <a:cs typeface="Carlito"/>
            </a:endParaRPr>
          </a:p>
        </p:txBody>
      </p:sp>
      <p:sp>
        <p:nvSpPr>
          <p:cNvPr id="6" name="object 6"/>
          <p:cNvSpPr txBox="1"/>
          <p:nvPr/>
        </p:nvSpPr>
        <p:spPr>
          <a:xfrm>
            <a:off x="603501" y="1902891"/>
            <a:ext cx="4700905" cy="2044700"/>
          </a:xfrm>
          <a:prstGeom prst="rect">
            <a:avLst/>
          </a:prstGeom>
          <a:ln w="25399">
            <a:solidFill>
              <a:srgbClr val="47719C"/>
            </a:solidFill>
          </a:ln>
        </p:spPr>
        <p:txBody>
          <a:bodyPr vert="horz" wrap="square" lIns="0" tIns="0" rIns="0" bIns="0" rtlCol="0">
            <a:spAutoFit/>
          </a:bodyPr>
          <a:lstStyle/>
          <a:p>
            <a:pPr>
              <a:lnSpc>
                <a:spcPct val="100000"/>
              </a:lnSpc>
            </a:pPr>
            <a:endParaRPr sz="1800">
              <a:latin typeface="Times New Roman" panose="02020603050405020304"/>
              <a:cs typeface="Times New Roman" panose="02020603050405020304"/>
            </a:endParaRPr>
          </a:p>
          <a:p>
            <a:pPr>
              <a:lnSpc>
                <a:spcPct val="100000"/>
              </a:lnSpc>
              <a:spcBef>
                <a:spcPts val="50"/>
              </a:spcBef>
            </a:pPr>
            <a:endParaRPr sz="1500">
              <a:latin typeface="Times New Roman" panose="02020603050405020304"/>
              <a:cs typeface="Times New Roman" panose="02020603050405020304"/>
            </a:endParaRPr>
          </a:p>
          <a:p>
            <a:pPr marL="90805" marR="943610">
              <a:lnSpc>
                <a:spcPts val="2100"/>
              </a:lnSpc>
            </a:pPr>
            <a:r>
              <a:rPr sz="1800" spc="-245" dirty="0">
                <a:solidFill>
                  <a:srgbClr val="0000FF"/>
                </a:solidFill>
                <a:latin typeface="Noto Sans CJK JP Black"/>
                <a:cs typeface="Noto Sans CJK JP Black"/>
              </a:rPr>
              <a:t>SELECT </a:t>
            </a:r>
            <a:r>
              <a:rPr sz="1800" spc="-15" dirty="0">
                <a:solidFill>
                  <a:srgbClr val="008080"/>
                </a:solidFill>
                <a:latin typeface="Noto Sans CJK JP Black"/>
                <a:cs typeface="Noto Sans CJK JP Black"/>
              </a:rPr>
              <a:t>/*+ </a:t>
            </a:r>
            <a:r>
              <a:rPr sz="1800" spc="-114" dirty="0">
                <a:solidFill>
                  <a:srgbClr val="008080"/>
                </a:solidFill>
                <a:latin typeface="Noto Sans CJK JP Black"/>
                <a:cs typeface="Noto Sans CJK JP Black"/>
              </a:rPr>
              <a:t>MAPJOIN(smalltable</a:t>
            </a:r>
            <a:r>
              <a:rPr sz="1800" spc="-114" dirty="0">
                <a:solidFill>
                  <a:srgbClr val="009192"/>
                </a:solidFill>
                <a:latin typeface="Noto Sans CJK JP Black"/>
                <a:cs typeface="Noto Sans CJK JP Black"/>
              </a:rPr>
              <a:t>)</a:t>
            </a:r>
            <a:r>
              <a:rPr sz="1800" spc="-114" dirty="0">
                <a:solidFill>
                  <a:srgbClr val="008080"/>
                </a:solidFill>
                <a:latin typeface="Noto Sans CJK JP Black"/>
                <a:cs typeface="Noto Sans CJK JP Black"/>
              </a:rPr>
              <a:t>*/  </a:t>
            </a:r>
            <a:r>
              <a:rPr sz="1800" spc="-70" dirty="0">
                <a:latin typeface="Noto Sans CJK JP Black"/>
                <a:cs typeface="Noto Sans CJK JP Black"/>
              </a:rPr>
              <a:t>smalltable.</a:t>
            </a:r>
            <a:r>
              <a:rPr sz="1800" spc="-70" dirty="0">
                <a:solidFill>
                  <a:srgbClr val="0000FF"/>
                </a:solidFill>
                <a:latin typeface="Noto Sans CJK JP Black"/>
                <a:cs typeface="Noto Sans CJK JP Black"/>
              </a:rPr>
              <a:t>key</a:t>
            </a:r>
            <a:r>
              <a:rPr sz="1800" spc="-70" dirty="0">
                <a:latin typeface="Noto Sans CJK JP Black"/>
                <a:cs typeface="Noto Sans CJK JP Black"/>
              </a:rPr>
              <a:t>,value</a:t>
            </a:r>
            <a:endParaRPr sz="1800">
              <a:latin typeface="Noto Sans CJK JP Black"/>
              <a:cs typeface="Noto Sans CJK JP Black"/>
            </a:endParaRPr>
          </a:p>
          <a:p>
            <a:pPr marL="90805">
              <a:lnSpc>
                <a:spcPts val="2110"/>
              </a:lnSpc>
            </a:pPr>
            <a:r>
              <a:rPr sz="1800" spc="-440" dirty="0">
                <a:solidFill>
                  <a:srgbClr val="0000FF"/>
                </a:solidFill>
                <a:latin typeface="Noto Sans CJK JP Black"/>
                <a:cs typeface="Noto Sans CJK JP Black"/>
              </a:rPr>
              <a:t>FROM</a:t>
            </a:r>
            <a:r>
              <a:rPr sz="1800" spc="480" dirty="0">
                <a:solidFill>
                  <a:srgbClr val="0000FF"/>
                </a:solidFill>
                <a:latin typeface="Noto Sans CJK JP Black"/>
                <a:cs typeface="Noto Sans CJK JP Black"/>
              </a:rPr>
              <a:t> </a:t>
            </a:r>
            <a:r>
              <a:rPr sz="1800" spc="-75" dirty="0">
                <a:latin typeface="Noto Sans CJK JP Black"/>
                <a:cs typeface="Noto Sans CJK JP Black"/>
              </a:rPr>
              <a:t>smalltable </a:t>
            </a:r>
            <a:r>
              <a:rPr sz="1800" spc="-220" dirty="0">
                <a:solidFill>
                  <a:srgbClr val="808080"/>
                </a:solidFill>
                <a:latin typeface="Noto Sans CJK JP Black"/>
                <a:cs typeface="Noto Sans CJK JP Black"/>
              </a:rPr>
              <a:t>JOIN</a:t>
            </a:r>
            <a:r>
              <a:rPr sz="1800" spc="-204" dirty="0">
                <a:solidFill>
                  <a:srgbClr val="808080"/>
                </a:solidFill>
                <a:latin typeface="Noto Sans CJK JP Black"/>
                <a:cs typeface="Noto Sans CJK JP Black"/>
              </a:rPr>
              <a:t> </a:t>
            </a:r>
            <a:r>
              <a:rPr sz="1800" spc="-55" dirty="0">
                <a:latin typeface="Noto Sans CJK JP Black"/>
                <a:cs typeface="Noto Sans CJK JP Black"/>
              </a:rPr>
              <a:t>bigtable</a:t>
            </a:r>
            <a:endParaRPr sz="1800">
              <a:latin typeface="Noto Sans CJK JP Black"/>
              <a:cs typeface="Noto Sans CJK JP Black"/>
            </a:endParaRPr>
          </a:p>
          <a:p>
            <a:pPr marL="90805">
              <a:lnSpc>
                <a:spcPts val="2130"/>
              </a:lnSpc>
            </a:pPr>
            <a:r>
              <a:rPr sz="1800" spc="-495" dirty="0">
                <a:solidFill>
                  <a:srgbClr val="0000FF"/>
                </a:solidFill>
                <a:latin typeface="Noto Sans CJK JP Black"/>
                <a:cs typeface="Noto Sans CJK JP Black"/>
              </a:rPr>
              <a:t>ON</a:t>
            </a:r>
            <a:r>
              <a:rPr sz="1800" spc="484" dirty="0">
                <a:solidFill>
                  <a:srgbClr val="0000FF"/>
                </a:solidFill>
                <a:latin typeface="Noto Sans CJK JP Black"/>
                <a:cs typeface="Noto Sans CJK JP Black"/>
              </a:rPr>
              <a:t> </a:t>
            </a:r>
            <a:r>
              <a:rPr sz="1800" spc="-80" dirty="0">
                <a:latin typeface="Noto Sans CJK JP Black"/>
                <a:cs typeface="Noto Sans CJK JP Black"/>
              </a:rPr>
              <a:t>smalltable.</a:t>
            </a:r>
            <a:r>
              <a:rPr sz="1800" spc="-80" dirty="0">
                <a:solidFill>
                  <a:srgbClr val="0000FF"/>
                </a:solidFill>
                <a:latin typeface="Noto Sans CJK JP Black"/>
                <a:cs typeface="Noto Sans CJK JP Black"/>
              </a:rPr>
              <a:t>key </a:t>
            </a:r>
            <a:r>
              <a:rPr sz="1800" spc="-200" dirty="0">
                <a:solidFill>
                  <a:srgbClr val="808080"/>
                </a:solidFill>
                <a:latin typeface="Noto Sans CJK JP Black"/>
                <a:cs typeface="Noto Sans CJK JP Black"/>
              </a:rPr>
              <a:t>=</a:t>
            </a:r>
            <a:r>
              <a:rPr sz="1800" spc="-35" dirty="0">
                <a:solidFill>
                  <a:srgbClr val="808080"/>
                </a:solidFill>
                <a:latin typeface="Noto Sans CJK JP Black"/>
                <a:cs typeface="Noto Sans CJK JP Black"/>
              </a:rPr>
              <a:t> </a:t>
            </a:r>
            <a:r>
              <a:rPr sz="1800" spc="-65" dirty="0">
                <a:latin typeface="Noto Sans CJK JP Black"/>
                <a:cs typeface="Noto Sans CJK JP Black"/>
              </a:rPr>
              <a:t>bigtable.</a:t>
            </a:r>
            <a:r>
              <a:rPr sz="1800" spc="-65" dirty="0">
                <a:solidFill>
                  <a:srgbClr val="0000FF"/>
                </a:solidFill>
                <a:latin typeface="Noto Sans CJK JP Black"/>
                <a:cs typeface="Noto Sans CJK JP Black"/>
              </a:rPr>
              <a:t>key</a:t>
            </a:r>
            <a:endParaRPr sz="1800">
              <a:latin typeface="Noto Sans CJK JP Black"/>
              <a:cs typeface="Noto Sans CJK JP Black"/>
            </a:endParaRPr>
          </a:p>
        </p:txBody>
      </p:sp>
      <p:sp>
        <p:nvSpPr>
          <p:cNvPr id="7" name="object 7"/>
          <p:cNvSpPr txBox="1"/>
          <p:nvPr/>
        </p:nvSpPr>
        <p:spPr>
          <a:xfrm>
            <a:off x="6168021" y="1902891"/>
            <a:ext cx="5689600" cy="2044700"/>
          </a:xfrm>
          <a:prstGeom prst="rect">
            <a:avLst/>
          </a:prstGeom>
          <a:ln w="25399">
            <a:solidFill>
              <a:srgbClr val="47719C"/>
            </a:solidFill>
          </a:ln>
        </p:spPr>
        <p:txBody>
          <a:bodyPr vert="horz" wrap="square" lIns="0" tIns="61594" rIns="0" bIns="0" rtlCol="0">
            <a:spAutoFit/>
          </a:bodyPr>
          <a:lstStyle/>
          <a:p>
            <a:pPr marL="90805">
              <a:lnSpc>
                <a:spcPts val="2130"/>
              </a:lnSpc>
              <a:spcBef>
                <a:spcPts val="485"/>
              </a:spcBef>
            </a:pPr>
            <a:r>
              <a:rPr sz="1800" spc="-40" dirty="0">
                <a:latin typeface="Noto Sans CJK JP Black"/>
                <a:cs typeface="Noto Sans CJK JP Black"/>
              </a:rPr>
              <a:t>hive.auto.convert.join</a:t>
            </a:r>
            <a:endParaRPr sz="1800">
              <a:latin typeface="Noto Sans CJK JP Black"/>
              <a:cs typeface="Noto Sans CJK JP Black"/>
            </a:endParaRPr>
          </a:p>
          <a:p>
            <a:pPr marL="90805" marR="1811020">
              <a:lnSpc>
                <a:spcPts val="2200"/>
              </a:lnSpc>
              <a:spcBef>
                <a:spcPts val="10"/>
              </a:spcBef>
            </a:pPr>
            <a:r>
              <a:rPr sz="1800" dirty="0">
                <a:latin typeface="Noto Sans CJK JP Black"/>
                <a:cs typeface="Noto Sans CJK JP Black"/>
              </a:rPr>
              <a:t>默认值为</a:t>
            </a:r>
            <a:r>
              <a:rPr sz="1800" dirty="0">
                <a:latin typeface="Carlito"/>
                <a:cs typeface="Carlito"/>
              </a:rPr>
              <a:t>t</a:t>
            </a:r>
            <a:r>
              <a:rPr sz="1800" spc="-5" dirty="0">
                <a:latin typeface="Carlito"/>
                <a:cs typeface="Carlito"/>
              </a:rPr>
              <a:t>r</a:t>
            </a:r>
            <a:r>
              <a:rPr sz="1800" dirty="0">
                <a:latin typeface="Carlito"/>
                <a:cs typeface="Carlito"/>
              </a:rPr>
              <a:t>ue</a:t>
            </a:r>
            <a:r>
              <a:rPr sz="1800" dirty="0">
                <a:latin typeface="Noto Sans CJK JP Black"/>
                <a:cs typeface="Noto Sans CJK JP Black"/>
              </a:rPr>
              <a:t>，自动开户</a:t>
            </a:r>
            <a:r>
              <a:rPr sz="1800" dirty="0">
                <a:latin typeface="Carlito"/>
                <a:cs typeface="Carlito"/>
              </a:rPr>
              <a:t>M</a:t>
            </a:r>
            <a:r>
              <a:rPr sz="1800" spc="-5" dirty="0">
                <a:latin typeface="Carlito"/>
                <a:cs typeface="Carlito"/>
              </a:rPr>
              <a:t>A</a:t>
            </a:r>
            <a:r>
              <a:rPr sz="1800" dirty="0">
                <a:latin typeface="Carlito"/>
                <a:cs typeface="Carlito"/>
              </a:rPr>
              <a:t>P</a:t>
            </a:r>
            <a:r>
              <a:rPr sz="1800" spc="-5" dirty="0">
                <a:latin typeface="Carlito"/>
                <a:cs typeface="Carlito"/>
              </a:rPr>
              <a:t>J</a:t>
            </a:r>
            <a:r>
              <a:rPr sz="1800" dirty="0">
                <a:latin typeface="Carlito"/>
                <a:cs typeface="Carlito"/>
              </a:rPr>
              <a:t>OIN</a:t>
            </a:r>
            <a:r>
              <a:rPr sz="1800" dirty="0">
                <a:latin typeface="Noto Sans CJK JP Black"/>
                <a:cs typeface="Noto Sans CJK JP Black"/>
              </a:rPr>
              <a:t>优化  </a:t>
            </a:r>
            <a:r>
              <a:rPr sz="1800" spc="-25" dirty="0">
                <a:latin typeface="Noto Sans CJK JP Black"/>
                <a:cs typeface="Noto Sans CJK JP Black"/>
              </a:rPr>
              <a:t>hive.mapjoin.smalltable.filesize</a:t>
            </a:r>
            <a:endParaRPr sz="1800">
              <a:latin typeface="Noto Sans CJK JP Black"/>
              <a:cs typeface="Noto Sans CJK JP Black"/>
            </a:endParaRPr>
          </a:p>
          <a:p>
            <a:pPr marL="90805">
              <a:lnSpc>
                <a:spcPts val="2020"/>
              </a:lnSpc>
            </a:pPr>
            <a:r>
              <a:rPr sz="1800" dirty="0">
                <a:latin typeface="Noto Sans CJK JP Black"/>
                <a:cs typeface="Noto Sans CJK JP Black"/>
              </a:rPr>
              <a:t>默认值为</a:t>
            </a:r>
            <a:r>
              <a:rPr sz="1800" spc="-5" dirty="0">
                <a:latin typeface="Carlito"/>
                <a:cs typeface="Carlito"/>
              </a:rPr>
              <a:t>2500000(25M),</a:t>
            </a:r>
            <a:r>
              <a:rPr sz="1800" dirty="0">
                <a:latin typeface="Noto Sans CJK JP Black"/>
                <a:cs typeface="Noto Sans CJK JP Black"/>
              </a:rPr>
              <a:t>通过配置该属性来确定使用该</a:t>
            </a:r>
            <a:endParaRPr sz="1800">
              <a:latin typeface="Noto Sans CJK JP Black"/>
              <a:cs typeface="Noto Sans CJK JP Black"/>
            </a:endParaRPr>
          </a:p>
          <a:p>
            <a:pPr marL="90805" marR="103505">
              <a:lnSpc>
                <a:spcPts val="2100"/>
              </a:lnSpc>
              <a:spcBef>
                <a:spcPts val="160"/>
              </a:spcBef>
            </a:pPr>
            <a:r>
              <a:rPr sz="1800" dirty="0">
                <a:latin typeface="Noto Sans CJK JP Black"/>
                <a:cs typeface="Noto Sans CJK JP Black"/>
              </a:rPr>
              <a:t>优化的表的大小，如果表的大小小于此值就会被加载进 内存中</a:t>
            </a:r>
            <a:endParaRPr sz="1800">
              <a:latin typeface="Noto Sans CJK JP Black"/>
              <a:cs typeface="Noto Sans CJK JP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p:nvPr>
            <p:ph type="title"/>
          </p:nvPr>
        </p:nvSpPr>
        <p:spPr>
          <a:xfrm>
            <a:off x="717550" y="3612515"/>
            <a:ext cx="10756265" cy="2369820"/>
          </a:xfrm>
        </p:spPr>
        <p:txBody>
          <a:bodyPr wrap="square"/>
          <a:p>
            <a:r>
              <a:rPr lang="zh-CN" altLang="en-US" sz="1400"/>
              <a:t>我们来概览一下</a:t>
            </a:r>
            <a:r>
              <a:rPr lang="en-US" altLang="zh-CN" sz="1400"/>
              <a:t>mapreduce</a:t>
            </a:r>
            <a:r>
              <a:rPr lang="zh-CN" altLang="en-US" sz="1400"/>
              <a:t>的结构，然后把</a:t>
            </a:r>
            <a:r>
              <a:rPr lang="en-US" altLang="zh-CN" sz="1400"/>
              <a:t>mapreduce</a:t>
            </a:r>
            <a:r>
              <a:rPr lang="zh-CN" altLang="en-US" sz="1400"/>
              <a:t>框架下整个任务处理的流程过一遍就能体会</a:t>
            </a:r>
            <a:r>
              <a:rPr lang="en-US" altLang="zh-CN" sz="1400"/>
              <a:t>mapreduce</a:t>
            </a:r>
            <a:r>
              <a:rPr lang="zh-CN" altLang="en-US" sz="1400"/>
              <a:t>的思想了：</a:t>
            </a:r>
            <a:br>
              <a:rPr lang="zh-CN" altLang="en-US" sz="1400"/>
            </a:br>
            <a:r>
              <a:rPr lang="zh-CN" altLang="en-US" sz="1400"/>
              <a:t>首先会有一个</a:t>
            </a:r>
            <a:r>
              <a:rPr lang="en-US" altLang="zh-CN" sz="1400"/>
              <a:t>master</a:t>
            </a:r>
            <a:r>
              <a:rPr lang="zh-CN" altLang="en-US" sz="1400"/>
              <a:t>节点，作为用户在大数据架构中的</a:t>
            </a:r>
            <a:r>
              <a:rPr lang="en-US" altLang="zh-CN" sz="1400"/>
              <a:t>“</a:t>
            </a:r>
            <a:r>
              <a:rPr lang="zh-CN" altLang="en-US" sz="1400"/>
              <a:t>计算机代理</a:t>
            </a:r>
            <a:r>
              <a:rPr lang="en-US" altLang="zh-CN" sz="1400"/>
              <a:t>”</a:t>
            </a:r>
            <a:r>
              <a:rPr lang="zh-CN" altLang="en-US" sz="1400"/>
              <a:t>复杂整个任务的调度（这样我们就不用人为地去给不同的</a:t>
            </a:r>
            <a:r>
              <a:rPr lang="en-US" altLang="zh-CN" sz="1400"/>
              <a:t>worker</a:t>
            </a:r>
            <a:r>
              <a:rPr lang="zh-CN" altLang="en-US" sz="1400"/>
              <a:t>（机器）分配工作了，这是</a:t>
            </a:r>
            <a:r>
              <a:rPr lang="en-US" altLang="zh-CN" sz="1400"/>
              <a:t>mapreduce</a:t>
            </a:r>
            <a:r>
              <a:rPr lang="zh-CN" altLang="en-US" sz="1400"/>
              <a:t>架构非常方便的地方），然后是数据的</a:t>
            </a:r>
            <a:r>
              <a:rPr lang="en-US" altLang="zh-CN" sz="1400"/>
              <a:t>input</a:t>
            </a:r>
            <a:r>
              <a:rPr lang="zh-CN" altLang="en-US" sz="1400"/>
              <a:t>，既然我们要把计算拆分到多台机器上，（这里我们以简单经典的词频统计为例，假设我们要统计两篇长篇小说的词频），</a:t>
            </a:r>
            <a:r>
              <a:rPr lang="en-US" altLang="zh-CN" sz="1400"/>
              <a:t>map</a:t>
            </a:r>
            <a:r>
              <a:rPr lang="zh-CN" altLang="en-US" sz="1400"/>
              <a:t>要先把这两篇长篇小说进行拆分，假设我们是按照章节拆分的，并且每个章节的大小恰好相同（为了便于理解这里的假设都是非常理想的），讲两篇小说分别划分为了</a:t>
            </a:r>
            <a:r>
              <a:rPr lang="en-US" altLang="zh-CN" sz="1400"/>
              <a:t>3</a:t>
            </a:r>
            <a:r>
              <a:rPr lang="zh-CN" altLang="en-US" sz="1400"/>
              <a:t>个章节和</a:t>
            </a:r>
            <a:r>
              <a:rPr lang="en-US" altLang="zh-CN" sz="1400"/>
              <a:t>2</a:t>
            </a:r>
            <a:r>
              <a:rPr lang="zh-CN" altLang="en-US" sz="1400"/>
              <a:t>个章节，一共</a:t>
            </a:r>
            <a:r>
              <a:rPr lang="en-US" altLang="zh-CN" sz="1400"/>
              <a:t>5</a:t>
            </a:r>
            <a:r>
              <a:rPr lang="zh-CN" altLang="en-US" sz="1400"/>
              <a:t>个章节，然后呢，</a:t>
            </a:r>
            <a:r>
              <a:rPr lang="en-US" altLang="zh-CN" sz="1400"/>
              <a:t>master</a:t>
            </a:r>
            <a:r>
              <a:rPr lang="zh-CN" altLang="en-US" sz="1400"/>
              <a:t>就会分配一些</a:t>
            </a:r>
            <a:r>
              <a:rPr lang="en-US" altLang="zh-CN" sz="1400"/>
              <a:t>worker</a:t>
            </a:r>
            <a:r>
              <a:rPr lang="zh-CN" altLang="en-US" sz="1400"/>
              <a:t>去领任务，比如派了</a:t>
            </a:r>
            <a:r>
              <a:rPr lang="en-US" altLang="zh-CN" sz="1400"/>
              <a:t>5</a:t>
            </a:r>
            <a:r>
              <a:rPr lang="zh-CN" altLang="en-US" sz="1400"/>
              <a:t>个</a:t>
            </a:r>
            <a:r>
              <a:rPr lang="en-US" altLang="zh-CN" sz="1400"/>
              <a:t>worker</a:t>
            </a:r>
            <a:r>
              <a:rPr lang="zh-CN" altLang="en-US" sz="1400"/>
              <a:t>分别对</a:t>
            </a:r>
            <a:r>
              <a:rPr lang="en-US" altLang="zh-CN" sz="1400"/>
              <a:t>5</a:t>
            </a:r>
            <a:r>
              <a:rPr lang="zh-CN" altLang="en-US" sz="1400"/>
              <a:t>个章节进行词频统计，统计完之后得到</a:t>
            </a:r>
            <a:r>
              <a:rPr lang="en-US" altLang="zh-CN" sz="1400"/>
              <a:t>5</a:t>
            </a:r>
            <a:r>
              <a:rPr lang="zh-CN" altLang="en-US" sz="1400"/>
              <a:t>个结果保存缓存或硬盘上，这就是一个完整的</a:t>
            </a:r>
            <a:r>
              <a:rPr lang="en-US" altLang="zh-CN" sz="1400"/>
              <a:t>map</a:t>
            </a:r>
            <a:r>
              <a:rPr lang="zh-CN" altLang="en-US" sz="1400"/>
              <a:t>（映射，其实本质就是功能性函数的运行，把原始数据通过一些计算转化为另一些数据）过程，简单来说就是把一个任务分配给不同的机器执行，接着，我们发现，我们的最终目标是统计两个长篇小说，此时只是得到了每个章节的词频统计结果，那么，这个时候我们就需要</a:t>
            </a:r>
            <a:r>
              <a:rPr lang="en-US" altLang="zh-CN" sz="1400"/>
              <a:t>reduce</a:t>
            </a:r>
            <a:r>
              <a:rPr lang="zh-CN" altLang="en-US" sz="1400"/>
              <a:t>（归约，简单来说就是对所有</a:t>
            </a:r>
            <a:r>
              <a:rPr lang="en-US" altLang="zh-CN" sz="1400"/>
              <a:t>worker</a:t>
            </a:r>
            <a:r>
              <a:rPr lang="zh-CN" altLang="en-US" sz="1400"/>
              <a:t>的工作进行汇总）来分配机器，让</a:t>
            </a:r>
            <a:r>
              <a:rPr lang="en-US" altLang="zh-CN" sz="1400"/>
              <a:t>workers</a:t>
            </a:r>
            <a:r>
              <a:rPr lang="zh-CN" altLang="en-US" sz="1400"/>
              <a:t>去把刚才</a:t>
            </a:r>
            <a:r>
              <a:rPr lang="en-US" altLang="zh-CN" sz="1400"/>
              <a:t>5</a:t>
            </a:r>
            <a:r>
              <a:rPr lang="zh-CN" altLang="en-US" sz="1400"/>
              <a:t>个</a:t>
            </a:r>
            <a:r>
              <a:rPr lang="en-US" altLang="zh-CN" sz="1400"/>
              <a:t>workers</a:t>
            </a:r>
            <a:r>
              <a:rPr lang="zh-CN" altLang="en-US" sz="1400"/>
              <a:t>的计算结果进行汇总，比如上图，分配了两个</a:t>
            </a:r>
            <a:r>
              <a:rPr lang="en-US" altLang="zh-CN" sz="1400"/>
              <a:t>workers</a:t>
            </a:r>
            <a:r>
              <a:rPr lang="zh-CN" altLang="en-US" sz="1400"/>
              <a:t>，一个</a:t>
            </a:r>
            <a:r>
              <a:rPr lang="en-US" altLang="zh-CN" sz="1400"/>
              <a:t>worker</a:t>
            </a:r>
            <a:r>
              <a:rPr lang="zh-CN" altLang="en-US" sz="1400"/>
              <a:t>汇总</a:t>
            </a:r>
            <a:r>
              <a:rPr lang="en-US" altLang="zh-CN" sz="1400"/>
              <a:t>3</a:t>
            </a:r>
            <a:r>
              <a:rPr lang="zh-CN" altLang="en-US" sz="1400"/>
              <a:t>个</a:t>
            </a:r>
            <a:r>
              <a:rPr lang="en-US" altLang="zh-CN" sz="1400"/>
              <a:t>map-workers</a:t>
            </a:r>
            <a:r>
              <a:rPr lang="zh-CN" altLang="en-US" sz="1400"/>
              <a:t>的工作结果，一个</a:t>
            </a:r>
            <a:r>
              <a:rPr lang="en-US" altLang="zh-CN" sz="1400"/>
              <a:t>worker</a:t>
            </a:r>
            <a:r>
              <a:rPr lang="zh-CN" altLang="en-US" sz="1400"/>
              <a:t>汇总剩下两个</a:t>
            </a:r>
            <a:r>
              <a:rPr lang="en-US" altLang="zh-CN" sz="1400"/>
              <a:t>workers</a:t>
            </a:r>
            <a:r>
              <a:rPr lang="zh-CN" altLang="en-US" sz="1400"/>
              <a:t>的工作结果，最终将汇总计算的结果保存到本地的两个文件上；</a:t>
            </a:r>
            <a:endParaRPr lang="zh-CN" altLang="en-US" sz="1400"/>
          </a:p>
        </p:txBody>
      </p:sp>
      <p:pic>
        <p:nvPicPr>
          <p:cNvPr id="2" name="图片 1"/>
          <p:cNvPicPr>
            <a:picLocks noChangeAspect="1"/>
          </p:cNvPicPr>
          <p:nvPr>
            <p:custDataLst>
              <p:tags r:id="rId1"/>
            </p:custDataLst>
          </p:nvPr>
        </p:nvPicPr>
        <p:blipFill>
          <a:blip r:embed="rId2"/>
          <a:stretch>
            <a:fillRect/>
          </a:stretch>
        </p:blipFill>
        <p:spPr>
          <a:xfrm>
            <a:off x="3352800" y="315595"/>
            <a:ext cx="5486400" cy="3086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p:nvPr>
            <p:ph type="title"/>
          </p:nvPr>
        </p:nvSpPr>
        <p:spPr>
          <a:xfrm>
            <a:off x="646430" y="600075"/>
            <a:ext cx="10756265" cy="5816600"/>
          </a:xfrm>
        </p:spPr>
        <p:txBody>
          <a:bodyPr wrap="square"/>
          <a:p>
            <a:r>
              <a:rPr lang="zh-CN" altLang="en-US" sz="1400"/>
              <a:t>上述的过程听起来简单，但是实现上是非常繁琐的，很多时候，例如对于词频的计算，我们要自己去手动编写一个词频计算的</a:t>
            </a:r>
            <a:r>
              <a:rPr lang="en-US" altLang="zh-CN" sz="1400"/>
              <a:t>map function</a:t>
            </a:r>
            <a:r>
              <a:rPr lang="zh-CN" altLang="en-US" sz="1400"/>
              <a:t>，这对于数据处理与分析来说，实在太麻烦了，这就好比你想要去计算某一个特征的取值情况，通过</a:t>
            </a:r>
            <a:r>
              <a:rPr lang="en-US" altLang="zh-CN" sz="1400"/>
              <a:t>pandas</a:t>
            </a:r>
            <a:r>
              <a:rPr lang="zh-CN" altLang="en-US" sz="1400"/>
              <a:t>的</a:t>
            </a:r>
            <a:r>
              <a:rPr lang="en-US" altLang="zh-CN" sz="1400"/>
              <a:t>value_counts()</a:t>
            </a:r>
            <a:r>
              <a:rPr lang="zh-CN" altLang="en-US" sz="1400"/>
              <a:t>功能就可以轻松实现，但是现在你要自己写个</a:t>
            </a:r>
            <a:r>
              <a:rPr lang="en-US" altLang="zh-CN" sz="1400"/>
              <a:t>func</a:t>
            </a:r>
            <a:r>
              <a:rPr lang="zh-CN" altLang="en-US" sz="1400"/>
              <a:t>去做统计，我们希望有个更高层更抽象的语言层来描述算法和数据处理流程，于是，就诞生了</a:t>
            </a:r>
            <a:r>
              <a:rPr lang="en-US" altLang="zh-CN" sz="1400"/>
              <a:t>Hive</a:t>
            </a:r>
            <a:r>
              <a:rPr lang="zh-CN" altLang="en-US" sz="1400"/>
              <a:t>和</a:t>
            </a:r>
            <a:r>
              <a:rPr lang="en-US" altLang="zh-CN" sz="1400"/>
              <a:t>pig</a:t>
            </a:r>
            <a:r>
              <a:rPr lang="zh-CN" altLang="en-US" sz="1400"/>
              <a:t>。Pig是接近脚本方式去描述MapReduce（没用过），Hive则用的是SQL（</a:t>
            </a:r>
            <a:r>
              <a:rPr lang="en-US" altLang="zh-CN" sz="1400"/>
              <a:t>hive sql</a:t>
            </a:r>
            <a:r>
              <a:rPr lang="zh-CN" altLang="en-US" sz="1400"/>
              <a:t>，对于经常写</a:t>
            </a:r>
            <a:r>
              <a:rPr lang="en-US" altLang="zh-CN" sz="1400"/>
              <a:t>sql</a:t>
            </a:r>
            <a:r>
              <a:rPr lang="zh-CN" altLang="en-US" sz="1400"/>
              <a:t>同学来说非常简单容易上手）。它们把脚本和SQL语言翻译成MapReduce程序，丢给计算引擎去计算，这样我们就从繁琐的MapReduce程序中解脱出来。</a:t>
            </a:r>
            <a:br>
              <a:rPr lang="zh-CN" altLang="en-US" sz="1400"/>
            </a:br>
            <a:br>
              <a:rPr lang="zh-CN" altLang="en-US" sz="1400"/>
            </a:br>
            <a:r>
              <a:rPr lang="zh-CN" altLang="en-US" sz="1400"/>
              <a:t>Hive逐渐成长成了大数据仓库的核心组件（因为</a:t>
            </a:r>
            <a:r>
              <a:rPr lang="en-US" altLang="zh-CN" sz="1400"/>
              <a:t>sql</a:t>
            </a:r>
            <a:r>
              <a:rPr lang="zh-CN" altLang="en-US" sz="1400"/>
              <a:t>本身没什么技术门槛，一般的非技术人员也可以）。甚至很多公司的流水线作业集完全是用SQL描述，因为易写易改，一看就懂，容易维护。</a:t>
            </a:r>
            <a:br>
              <a:rPr lang="zh-CN" altLang="en-US" sz="1400"/>
            </a:br>
            <a:br>
              <a:rPr lang="zh-CN" altLang="en-US" sz="1400"/>
            </a:br>
            <a:r>
              <a:rPr lang="zh-CN" altLang="en-US" sz="1400"/>
              <a:t>但是</a:t>
            </a:r>
            <a:r>
              <a:rPr lang="en-US" altLang="zh-CN" sz="1400"/>
              <a:t>hive</a:t>
            </a:r>
            <a:r>
              <a:rPr lang="zh-CN" altLang="en-US" sz="1400"/>
              <a:t>也有一个问题，Hive底层执行使用的是MapReduce引擎，仍然是一个批处理过程，难以满足查询的交互性，比如我们写一个数据分析报告，我们想要去统计譬如每个用户分别浏览了多少商品或者每个商品被多少用户浏览过，当数据量非常大的时候，</a:t>
            </a:r>
            <a:r>
              <a:rPr lang="en-US" altLang="zh-CN" sz="1400"/>
              <a:t>hive</a:t>
            </a:r>
            <a:r>
              <a:rPr lang="zh-CN" altLang="en-US" sz="1400"/>
              <a:t>的查询效率是偏低的，于是又诞生了</a:t>
            </a:r>
            <a:r>
              <a:rPr lang="en-US" altLang="zh-CN" sz="1400"/>
              <a:t>impala</a:t>
            </a:r>
            <a:r>
              <a:rPr lang="zh-CN" altLang="en-US" sz="1400"/>
              <a:t>等分布式交互查询数据库，其底层做了非常多的性能优化大大提升了交互式查询，数据分析的效率；</a:t>
            </a:r>
            <a:br>
              <a:rPr lang="zh-CN" altLang="en-US" sz="1400"/>
            </a:br>
            <a:br>
              <a:rPr lang="zh-CN" altLang="en-US" sz="1400"/>
            </a:br>
            <a:r>
              <a:rPr lang="zh-CN" altLang="en-US" sz="1400"/>
              <a:t>再后来，</a:t>
            </a:r>
            <a:r>
              <a:rPr lang="en-US" altLang="zh-CN" sz="1400"/>
              <a:t>spark</a:t>
            </a:r>
            <a:r>
              <a:rPr lang="zh-CN" altLang="en-US" sz="1400"/>
              <a:t>的横空出世支撑了</a:t>
            </a:r>
            <a:r>
              <a:rPr lang="en-US" altLang="zh-CN" sz="1400"/>
              <a:t>hive on spark</a:t>
            </a:r>
            <a:r>
              <a:rPr lang="zh-CN" altLang="en-US" sz="1400"/>
              <a:t>和</a:t>
            </a:r>
            <a:r>
              <a:rPr lang="en-US" altLang="zh-CN" sz="1400"/>
              <a:t>sparksql</a:t>
            </a:r>
            <a:r>
              <a:rPr lang="zh-CN" altLang="en-US" sz="1400"/>
              <a:t>（也就是我们熟悉的</a:t>
            </a:r>
            <a:r>
              <a:rPr lang="en-US" altLang="zh-CN" sz="1400"/>
              <a:t>spark dataframe</a:t>
            </a:r>
            <a:r>
              <a:rPr lang="zh-CN" altLang="en-US" sz="1400"/>
              <a:t>的父集），尤其是</a:t>
            </a:r>
            <a:r>
              <a:rPr lang="en-US" altLang="zh-CN" sz="1400"/>
              <a:t>spark dataframe</a:t>
            </a:r>
            <a:r>
              <a:rPr lang="zh-CN" altLang="en-US" sz="1400"/>
              <a:t>，不仅对于</a:t>
            </a:r>
            <a:r>
              <a:rPr lang="en-US" altLang="zh-CN" sz="1400"/>
              <a:t>sql</a:t>
            </a:r>
            <a:r>
              <a:rPr lang="zh-CN" altLang="en-US" sz="1400"/>
              <a:t>使用者来说友好，对于</a:t>
            </a:r>
            <a:r>
              <a:rPr lang="en-US" altLang="zh-CN" sz="1400"/>
              <a:t>pandas</a:t>
            </a:r>
            <a:r>
              <a:rPr lang="zh-CN" altLang="en-US" sz="1400"/>
              <a:t>的使用者也是较为友好的；</a:t>
            </a:r>
            <a:br>
              <a:rPr lang="zh-CN" altLang="en-US" sz="1400"/>
            </a:br>
            <a:br>
              <a:rPr lang="zh-CN" altLang="en-US" sz="1400"/>
            </a:br>
            <a:r>
              <a:rPr lang="zh-CN" altLang="en-US" sz="1400"/>
              <a:t>这个时候，一个完整的大数据处理分析的框架就已经跃然纸上了：</a:t>
            </a:r>
            <a:br>
              <a:rPr lang="zh-CN" altLang="en-US" sz="1400"/>
            </a:br>
            <a:r>
              <a:rPr lang="en-US" altLang="zh-CN" sz="1400"/>
              <a:t>1</a:t>
            </a:r>
            <a:r>
              <a:rPr lang="zh-CN" altLang="en-US" sz="1400"/>
              <a:t>、底层的</a:t>
            </a:r>
            <a:r>
              <a:rPr lang="en-US" altLang="zh-CN" sz="1400"/>
              <a:t>mapreduce</a:t>
            </a:r>
            <a:r>
              <a:rPr lang="zh-CN" altLang="en-US" sz="1400"/>
              <a:t>架构（</a:t>
            </a:r>
            <a:r>
              <a:rPr lang="en-US" altLang="zh-CN" sz="1400"/>
              <a:t>hadoop</a:t>
            </a:r>
            <a:r>
              <a:rPr lang="zh-CN" altLang="en-US" sz="1400"/>
              <a:t>）或</a:t>
            </a:r>
            <a:r>
              <a:rPr lang="en-US" altLang="zh-CN" sz="1400"/>
              <a:t>spark</a:t>
            </a:r>
            <a:r>
              <a:rPr lang="zh-CN" altLang="en-US" sz="1400"/>
              <a:t>；</a:t>
            </a:r>
            <a:br>
              <a:rPr lang="zh-CN" altLang="en-US" sz="1400"/>
            </a:br>
            <a:r>
              <a:rPr lang="en-US" altLang="zh-CN" sz="1400"/>
              <a:t>2</a:t>
            </a:r>
            <a:r>
              <a:rPr lang="zh-CN" altLang="en-US" sz="1400"/>
              <a:t>、中层的</a:t>
            </a:r>
            <a:r>
              <a:rPr lang="en-US" altLang="zh-CN" sz="1400"/>
              <a:t>hive</a:t>
            </a:r>
            <a:r>
              <a:rPr lang="zh-CN" altLang="en-US" sz="1400"/>
              <a:t>或</a:t>
            </a:r>
            <a:r>
              <a:rPr lang="en-US" altLang="zh-CN" sz="1400"/>
              <a:t>pig</a:t>
            </a:r>
            <a:r>
              <a:rPr lang="zh-CN" altLang="en-US" sz="1400"/>
              <a:t>或者在</a:t>
            </a:r>
            <a:r>
              <a:rPr lang="en-US" altLang="zh-CN" sz="1400"/>
              <a:t>hdfs</a:t>
            </a:r>
            <a:r>
              <a:rPr lang="zh-CN" altLang="en-US" sz="1400"/>
              <a:t>上跑</a:t>
            </a:r>
            <a:r>
              <a:rPr lang="en-US" altLang="zh-CN" sz="1400"/>
              <a:t>impala</a:t>
            </a:r>
            <a:r>
              <a:rPr lang="zh-CN" altLang="en-US" sz="1400"/>
              <a:t>等；</a:t>
            </a:r>
            <a:br>
              <a:rPr lang="zh-CN" altLang="en-US" sz="1400"/>
            </a:br>
            <a:r>
              <a:rPr lang="en-US" altLang="zh-CN" sz="1400"/>
              <a:t>3</a:t>
            </a:r>
            <a:r>
              <a:rPr lang="zh-CN" altLang="en-US" sz="1400"/>
              <a:t>、上层的</a:t>
            </a:r>
            <a:r>
              <a:rPr lang="en-US" altLang="zh-CN" sz="1400"/>
              <a:t>hive on spark</a:t>
            </a:r>
            <a:r>
              <a:rPr lang="zh-CN" altLang="en-US" sz="1400"/>
              <a:t>或是直接使用</a:t>
            </a:r>
            <a:r>
              <a:rPr lang="en-US" altLang="zh-CN" sz="1400"/>
              <a:t>sparksql</a:t>
            </a:r>
            <a:br>
              <a:rPr lang="en-US" altLang="zh-CN" sz="1400"/>
            </a:br>
            <a:br>
              <a:rPr lang="en-US" altLang="zh-CN" sz="1400"/>
            </a:br>
            <a:r>
              <a:rPr lang="zh-CN" altLang="en-US" sz="1400"/>
              <a:t>最后，作为小白用户，我们直接可以通过例如</a:t>
            </a:r>
            <a:r>
              <a:rPr lang="en-US" altLang="zh-CN" sz="1400"/>
              <a:t>sparksql</a:t>
            </a:r>
            <a:r>
              <a:rPr lang="zh-CN" altLang="en-US" sz="1400"/>
              <a:t>来进行海量数据的快速分析与数据分析报告甚至是基本的特征工程等；</a:t>
            </a:r>
            <a:br>
              <a:rPr lang="zh-CN" altLang="en-US" sz="1400"/>
            </a:br>
            <a:r>
              <a:rPr lang="zh-CN" altLang="en-US" sz="1400"/>
              <a:t>这个时候，我们实际上已经较好的解决了没有实时需求的离线问题，后续的模型训练，我们可以通过分布式的</a:t>
            </a:r>
            <a:r>
              <a:rPr lang="en-US" altLang="zh-CN" sz="1400"/>
              <a:t>xgb</a:t>
            </a:r>
            <a:r>
              <a:rPr lang="zh-CN" altLang="en-US" sz="1400"/>
              <a:t>、</a:t>
            </a:r>
            <a:r>
              <a:rPr lang="en-US" altLang="zh-CN" sz="1400"/>
              <a:t>lgb</a:t>
            </a:r>
            <a:r>
              <a:rPr lang="zh-CN" altLang="en-US" sz="1400"/>
              <a:t>，</a:t>
            </a:r>
            <a:r>
              <a:rPr lang="en-US" altLang="zh-CN" sz="1400"/>
              <a:t>tf</a:t>
            </a:r>
            <a:r>
              <a:rPr lang="zh-CN" altLang="en-US" sz="1400"/>
              <a:t>等框架或者是</a:t>
            </a:r>
            <a:r>
              <a:rPr lang="en-US" altLang="zh-CN" sz="1400"/>
              <a:t>spark ml</a:t>
            </a:r>
            <a:r>
              <a:rPr lang="zh-CN" altLang="en-US" sz="1400"/>
              <a:t>等进行模型的训练鸟</a:t>
            </a:r>
            <a:r>
              <a:rPr lang="en-US" altLang="zh-CN" sz="1400"/>
              <a:t>~</a:t>
            </a:r>
            <a:br>
              <a:rPr lang="en-US" altLang="zh-CN" sz="1400"/>
            </a:br>
            <a:br>
              <a:rPr lang="zh-CN" altLang="en-US" sz="1400"/>
            </a:br>
            <a:br>
              <a:rPr lang="zh-CN" altLang="en-US" sz="1400"/>
            </a:br>
            <a:endParaRPr lang="zh-CN"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p:nvPr>
            <p:ph type="title"/>
          </p:nvPr>
        </p:nvSpPr>
        <p:spPr>
          <a:xfrm>
            <a:off x="646430" y="600075"/>
            <a:ext cx="10756265" cy="4093210"/>
          </a:xfrm>
        </p:spPr>
        <p:txBody>
          <a:bodyPr wrap="square"/>
          <a:p>
            <a:r>
              <a:rPr lang="zh-CN" altLang="en-US" sz="1400"/>
              <a:t>那么，如果是有实时需求的业务场景呢？比如我们想要尽量让申请信贷的用户能够实时得到审批的结果，该怎么办？</a:t>
            </a:r>
            <a:br>
              <a:rPr lang="zh-CN" altLang="en-US" sz="1400"/>
            </a:br>
            <a:br>
              <a:rPr lang="zh-CN" altLang="en-US" sz="1400"/>
            </a:br>
            <a:r>
              <a:rPr lang="zh-CN" altLang="en-US" sz="1400"/>
              <a:t>于是，流（</a:t>
            </a:r>
            <a:r>
              <a:rPr lang="en-US" altLang="zh-CN" sz="1400"/>
              <a:t>streaming</a:t>
            </a:r>
            <a:r>
              <a:rPr lang="zh-CN" altLang="en-US" sz="1400"/>
              <a:t>）计算就问世了，</a:t>
            </a:r>
            <a:r>
              <a:rPr lang="en-US" altLang="zh-CN" sz="1400"/>
              <a:t>storm</a:t>
            </a:r>
            <a:r>
              <a:rPr lang="zh-CN" altLang="en-US" sz="1400"/>
              <a:t>是最流行的流计算平台，流计算的思路是，如果要达到更实时的更新，我们可以直接在数据流进来的时候就进行相应处理，这和</a:t>
            </a:r>
            <a:r>
              <a:rPr lang="en-US" altLang="zh-CN" sz="1400"/>
              <a:t>online learning</a:t>
            </a:r>
            <a:r>
              <a:rPr lang="zh-CN" altLang="en-US" sz="1400"/>
              <a:t>的思想是比较类似的，比如还是词频统计的例子，我的数据流是一个一个的词，我就让他们一边流过我就一边开始统计了。</a:t>
            </a:r>
            <a:br>
              <a:rPr lang="zh-CN" altLang="en-US" sz="1400"/>
            </a:br>
            <a:br>
              <a:rPr lang="zh-CN" altLang="en-US" sz="1400"/>
            </a:br>
            <a:r>
              <a:rPr lang="zh-CN" altLang="en-US" sz="1400"/>
              <a:t>除此之外，针对于不同的场景，有不同的成熟开源的分布式系统，例如基于</a:t>
            </a:r>
            <a:r>
              <a:rPr lang="en-US" altLang="zh-CN" sz="1400"/>
              <a:t>hadoop</a:t>
            </a:r>
            <a:r>
              <a:rPr lang="zh-CN" altLang="en-US" sz="1400"/>
              <a:t>的</a:t>
            </a:r>
            <a:r>
              <a:rPr lang="en-US" altLang="zh-CN" sz="1400"/>
              <a:t>mahout</a:t>
            </a:r>
            <a:r>
              <a:rPr lang="zh-CN" altLang="en-US" sz="1400"/>
              <a:t>和基于</a:t>
            </a:r>
            <a:r>
              <a:rPr lang="en-US" altLang="zh-CN" sz="1400"/>
              <a:t>spark</a:t>
            </a:r>
            <a:r>
              <a:rPr lang="zh-CN" altLang="en-US" sz="1400"/>
              <a:t>的</a:t>
            </a:r>
            <a:r>
              <a:rPr lang="en-US" altLang="zh-CN" sz="1400"/>
              <a:t>spark ml</a:t>
            </a:r>
            <a:r>
              <a:rPr lang="zh-CN" altLang="en-US" sz="1400"/>
              <a:t>，Mahout是hadoop的一个机器学习库，主要的编程模型是MapReduce；Spark ML则是基于Spark的机器学习，Spark自身拥有MLlib作为机器学习库，不过现在Mahout已经停止接受新的MapReduce算法了，向Spark迁移。</a:t>
            </a:r>
            <a:br>
              <a:rPr lang="zh-CN" altLang="en-US" sz="1400"/>
            </a:br>
            <a:br>
              <a:rPr lang="zh-CN" altLang="en-US" sz="1400"/>
            </a:br>
            <a:r>
              <a:rPr lang="zh-CN" altLang="en-US" sz="1400"/>
              <a:t>MLlib基于RDD，天生就可以与Spark SQL、GraphX、Spark Streaming无缝集成，非常的方便；</a:t>
            </a:r>
            <a:br>
              <a:rPr lang="zh-CN" altLang="en-US" sz="1400"/>
            </a:br>
            <a:br>
              <a:rPr lang="zh-CN" altLang="en-US" sz="1400"/>
            </a:br>
            <a:r>
              <a:rPr lang="zh-CN" altLang="en-US" sz="1400"/>
              <a:t>最后是关于这么多大数据组件的集中管理，这里贴出网上的一个很有意思的例子：</a:t>
            </a:r>
            <a:br>
              <a:rPr lang="zh-CN" altLang="en-US" sz="1400"/>
            </a:br>
            <a:br>
              <a:rPr lang="zh-CN" altLang="en-US" sz="1400"/>
            </a:br>
            <a:r>
              <a:rPr lang="en-US" altLang="zh-CN" sz="1400"/>
              <a:t>“</a:t>
            </a:r>
            <a:r>
              <a:rPr lang="zh-CN" altLang="en-US" sz="1400"/>
              <a:t>有了这么多乱七八糟的工具，都在同一个集群上运转，大家需要互相尊重有序工作。所以另外一个重要组件是，调度系统。现在最流行的是Yarn。你可以把他看作中央管理，好比你妈在厨房监工，哎，你妹妹切菜切完了，你可以把刀拿去杀鸡了。只要大家都服从你妈分配，那大家都能愉快滴烧菜。你可以认为，大数据生态圈就是一个厨房工具生态圈。为了做不同的菜，中国菜，日本菜，法国菜，你需要各种不同的工具。而且客人的需求正在复杂化，你的厨具不断被发明，也没有一个万用的厨具可以处理所有情况，因此它会变的越来越复杂。</a:t>
            </a:r>
            <a:r>
              <a:rPr lang="en-US" altLang="zh-CN" sz="1400"/>
              <a:t>”</a:t>
            </a:r>
            <a:br>
              <a:rPr lang="zh-CN" altLang="en-US" sz="1400"/>
            </a:br>
            <a:endParaRPr lang="zh-CN"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p:nvPr>
            <p:ph type="title"/>
          </p:nvPr>
        </p:nvSpPr>
        <p:spPr>
          <a:xfrm>
            <a:off x="646430" y="600075"/>
            <a:ext cx="10756265" cy="215265"/>
          </a:xfrm>
        </p:spPr>
        <p:txBody>
          <a:bodyPr wrap="square">
            <a:scene3d>
              <a:camera prst="orthographicFront"/>
              <a:lightRig rig="threePt" dir="t"/>
            </a:scene3d>
          </a:bodyPr>
          <a:p>
            <a:r>
              <a:rPr lang="zh-CN" altLang="en-US" sz="1400">
                <a:solidFill>
                  <a:schemeClr val="tx1"/>
                </a:solidFill>
                <a:effectLst>
                  <a:outerShdw blurRad="38100" dist="19050" dir="2700000" algn="tl" rotWithShape="0">
                    <a:schemeClr val="dk1">
                      <a:alpha val="40000"/>
                    </a:schemeClr>
                  </a:outerShdw>
                </a:effectLst>
              </a:rPr>
              <a:t>下面我们就简单介绍一下</a:t>
            </a:r>
            <a:r>
              <a:rPr lang="en-US" altLang="zh-CN" sz="1400">
                <a:solidFill>
                  <a:schemeClr val="tx1"/>
                </a:solidFill>
                <a:effectLst>
                  <a:outerShdw blurRad="38100" dist="19050" dir="2700000" algn="tl" rotWithShape="0">
                    <a:schemeClr val="dk1">
                      <a:alpha val="40000"/>
                    </a:schemeClr>
                  </a:outerShdw>
                </a:effectLst>
              </a:rPr>
              <a:t>hadoop</a:t>
            </a:r>
            <a:r>
              <a:rPr lang="zh-CN" altLang="en-US" sz="1400">
                <a:solidFill>
                  <a:schemeClr val="tx1"/>
                </a:solidFill>
                <a:effectLst>
                  <a:outerShdw blurRad="38100" dist="19050" dir="2700000" algn="tl" rotWithShape="0">
                    <a:schemeClr val="dk1">
                      <a:alpha val="40000"/>
                    </a:schemeClr>
                  </a:outerShdw>
                </a:effectLst>
              </a:rPr>
              <a:t>和</a:t>
            </a:r>
            <a:r>
              <a:rPr lang="en-US" altLang="zh-CN" sz="1400">
                <a:solidFill>
                  <a:schemeClr val="tx1"/>
                </a:solidFill>
                <a:effectLst>
                  <a:outerShdw blurRad="38100" dist="19050" dir="2700000" algn="tl" rotWithShape="0">
                    <a:schemeClr val="dk1">
                      <a:alpha val="40000"/>
                    </a:schemeClr>
                  </a:outerShdw>
                </a:effectLst>
              </a:rPr>
              <a:t>hive</a:t>
            </a:r>
            <a:endParaRPr lang="en-US" altLang="zh-CN" sz="14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60220" y="1203960"/>
            <a:ext cx="10008108" cy="4206240"/>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1826005" y="5571845"/>
            <a:ext cx="9711690" cy="566420"/>
          </a:xfrm>
          <a:prstGeom prst="rect">
            <a:avLst/>
          </a:prstGeom>
        </p:spPr>
        <p:txBody>
          <a:bodyPr vert="horz" wrap="square" lIns="0" tIns="12700" rIns="0" bIns="0" rtlCol="0">
            <a:spAutoFit/>
          </a:bodyPr>
          <a:lstStyle/>
          <a:p>
            <a:pPr marL="12700">
              <a:lnSpc>
                <a:spcPts val="2130"/>
              </a:lnSpc>
              <a:spcBef>
                <a:spcPts val="100"/>
              </a:spcBef>
            </a:pPr>
            <a:r>
              <a:rPr sz="1800" spc="-5" dirty="0">
                <a:latin typeface="Carlito"/>
                <a:cs typeface="Carlito"/>
              </a:rPr>
              <a:t>Hadoop2.0</a:t>
            </a:r>
            <a:r>
              <a:rPr sz="1800" dirty="0">
                <a:latin typeface="Noto Sans CJK JP Black"/>
                <a:cs typeface="Noto Sans CJK JP Black"/>
              </a:rPr>
              <a:t>中，</a:t>
            </a:r>
            <a:r>
              <a:rPr sz="1800" dirty="0">
                <a:latin typeface="Carlito"/>
                <a:cs typeface="Carlito"/>
              </a:rPr>
              <a:t>YARN</a:t>
            </a:r>
            <a:r>
              <a:rPr sz="1800" dirty="0">
                <a:latin typeface="Noto Sans CJK JP Black"/>
                <a:cs typeface="Noto Sans CJK JP Black"/>
              </a:rPr>
              <a:t>负责管理</a:t>
            </a:r>
            <a:r>
              <a:rPr sz="1800" spc="-5" dirty="0">
                <a:latin typeface="Carlito"/>
                <a:cs typeface="Carlito"/>
              </a:rPr>
              <a:t>MapReduce</a:t>
            </a:r>
            <a:r>
              <a:rPr sz="1800" dirty="0">
                <a:latin typeface="Noto Sans CJK JP Black"/>
                <a:cs typeface="Noto Sans CJK JP Black"/>
              </a:rPr>
              <a:t>中的资源（内存</a:t>
            </a:r>
            <a:r>
              <a:rPr sz="1800" spc="-5" dirty="0">
                <a:latin typeface="Noto Sans CJK JP Black"/>
                <a:cs typeface="Noto Sans CJK JP Black"/>
              </a:rPr>
              <a:t>，</a:t>
            </a:r>
            <a:r>
              <a:rPr sz="1800" spc="-5" dirty="0">
                <a:latin typeface="Carlito"/>
                <a:cs typeface="Carlito"/>
              </a:rPr>
              <a:t>CPU</a:t>
            </a:r>
            <a:r>
              <a:rPr sz="1800" dirty="0">
                <a:latin typeface="Noto Sans CJK JP Black"/>
                <a:cs typeface="Noto Sans CJK JP Black"/>
              </a:rPr>
              <a:t>等）并且将其打包成</a:t>
            </a:r>
            <a:endParaRPr sz="1800">
              <a:latin typeface="Noto Sans CJK JP Black"/>
              <a:cs typeface="Noto Sans CJK JP Black"/>
            </a:endParaRPr>
          </a:p>
          <a:p>
            <a:pPr marL="12700">
              <a:lnSpc>
                <a:spcPts val="2130"/>
              </a:lnSpc>
            </a:pPr>
            <a:r>
              <a:rPr sz="1800" spc="-5" dirty="0">
                <a:latin typeface="Carlito"/>
                <a:cs typeface="Carlito"/>
              </a:rPr>
              <a:t>Container</a:t>
            </a:r>
            <a:r>
              <a:rPr sz="1800" spc="-5" dirty="0">
                <a:latin typeface="Noto Sans CJK JP Black"/>
                <a:cs typeface="Noto Sans CJK JP Black"/>
              </a:rPr>
              <a:t>，</a:t>
            </a:r>
            <a:r>
              <a:rPr sz="1800" dirty="0">
                <a:latin typeface="Noto Sans CJK JP Black"/>
                <a:cs typeface="Noto Sans CJK JP Black"/>
              </a:rPr>
              <a:t>这样可以精简</a:t>
            </a:r>
            <a:r>
              <a:rPr sz="1800" spc="-5" dirty="0">
                <a:latin typeface="Carlito"/>
                <a:cs typeface="Carlito"/>
              </a:rPr>
              <a:t>MapReduce</a:t>
            </a:r>
            <a:r>
              <a:rPr sz="1800" spc="-5" dirty="0">
                <a:latin typeface="Noto Sans CJK JP Black"/>
                <a:cs typeface="Noto Sans CJK JP Black"/>
              </a:rPr>
              <a:t>，</a:t>
            </a:r>
            <a:r>
              <a:rPr sz="1800" dirty="0">
                <a:latin typeface="Noto Sans CJK JP Black"/>
                <a:cs typeface="Noto Sans CJK JP Black"/>
              </a:rPr>
              <a:t>使之专注于其擅长的数据处理任务，无需考虑资</a:t>
            </a:r>
            <a:r>
              <a:rPr sz="1800" spc="55" dirty="0">
                <a:latin typeface="Noto Sans CJK JP Black"/>
                <a:cs typeface="Noto Sans CJK JP Black"/>
              </a:rPr>
              <a:t> </a:t>
            </a:r>
            <a:r>
              <a:rPr sz="1800" dirty="0">
                <a:latin typeface="Noto Sans CJK JP Black"/>
                <a:cs typeface="Noto Sans CJK JP Black"/>
              </a:rPr>
              <a:t>源调度。</a:t>
            </a:r>
            <a:endParaRPr sz="1800">
              <a:latin typeface="Noto Sans CJK JP Black"/>
              <a:cs typeface="Noto Sans CJK JP Black"/>
            </a:endParaRPr>
          </a:p>
        </p:txBody>
      </p:sp>
      <p:sp>
        <p:nvSpPr>
          <p:cNvPr id="4" name="object 4"/>
          <p:cNvSpPr txBox="1">
            <a:spLocks noGrp="1"/>
          </p:cNvSpPr>
          <p:nvPr>
            <p:ph type="title"/>
          </p:nvPr>
        </p:nvSpPr>
        <p:spPr>
          <a:xfrm>
            <a:off x="231749" y="55765"/>
            <a:ext cx="3095625" cy="635000"/>
          </a:xfrm>
          <a:prstGeom prst="rect">
            <a:avLst/>
          </a:prstGeom>
        </p:spPr>
        <p:txBody>
          <a:bodyPr vert="horz" wrap="square" lIns="0" tIns="12700" rIns="0" bIns="0" rtlCol="0">
            <a:spAutoFit/>
          </a:bodyPr>
          <a:lstStyle/>
          <a:p>
            <a:pPr marL="12700">
              <a:lnSpc>
                <a:spcPct val="100000"/>
              </a:lnSpc>
              <a:spcBef>
                <a:spcPts val="100"/>
              </a:spcBef>
            </a:pPr>
            <a:r>
              <a:rPr sz="4000" b="0" spc="160" dirty="0">
                <a:latin typeface="Noto Sans CJK JP Medium"/>
                <a:cs typeface="Noto Sans CJK JP Medium"/>
              </a:rPr>
              <a:t>Hadoo</a:t>
            </a:r>
            <a:r>
              <a:rPr sz="4000" b="0" spc="150" dirty="0">
                <a:latin typeface="Noto Sans CJK JP Medium"/>
                <a:cs typeface="Noto Sans CJK JP Medium"/>
              </a:rPr>
              <a:t>p</a:t>
            </a:r>
            <a:r>
              <a:rPr sz="6000" baseline="3000" dirty="0"/>
              <a:t>组件</a:t>
            </a:r>
            <a:endParaRPr sz="6000" baseline="3000">
              <a:latin typeface="Noto Sans CJK JP Medium"/>
              <a:cs typeface="Noto Sans CJK JP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0876" y="0"/>
            <a:ext cx="2437130" cy="6858000"/>
            <a:chOff x="150876" y="0"/>
            <a:chExt cx="2437130" cy="6858000"/>
          </a:xfrm>
        </p:grpSpPr>
        <p:sp>
          <p:nvSpPr>
            <p:cNvPr id="3" name="object 3"/>
            <p:cNvSpPr/>
            <p:nvPr/>
          </p:nvSpPr>
          <p:spPr>
            <a:xfrm>
              <a:off x="457200" y="0"/>
              <a:ext cx="1122045" cy="5329555"/>
            </a:xfrm>
            <a:custGeom>
              <a:avLst/>
              <a:gdLst/>
              <a:ahLst/>
              <a:cxnLst/>
              <a:rect l="l" t="t" r="r" b="b"/>
              <a:pathLst>
                <a:path w="1122045" h="5329555">
                  <a:moveTo>
                    <a:pt x="1121664" y="0"/>
                  </a:moveTo>
                  <a:lnTo>
                    <a:pt x="867791" y="0"/>
                  </a:lnTo>
                  <a:lnTo>
                    <a:pt x="0" y="5286502"/>
                  </a:lnTo>
                  <a:lnTo>
                    <a:pt x="247496" y="5329428"/>
                  </a:lnTo>
                  <a:lnTo>
                    <a:pt x="1121664" y="0"/>
                  </a:lnTo>
                  <a:close/>
                </a:path>
              </a:pathLst>
            </a:custGeom>
            <a:solidFill>
              <a:srgbClr val="36BBEF"/>
            </a:solidFill>
          </p:spPr>
          <p:txBody>
            <a:bodyPr wrap="square" lIns="0" tIns="0" rIns="0" bIns="0" rtlCol="0"/>
            <a:lstStyle/>
            <a:p/>
          </p:txBody>
        </p:sp>
        <p:sp>
          <p:nvSpPr>
            <p:cNvPr id="4" name="object 4"/>
            <p:cNvSpPr/>
            <p:nvPr/>
          </p:nvSpPr>
          <p:spPr>
            <a:xfrm>
              <a:off x="150876" y="0"/>
              <a:ext cx="1117600" cy="5278120"/>
            </a:xfrm>
            <a:custGeom>
              <a:avLst/>
              <a:gdLst/>
              <a:ahLst/>
              <a:cxnLst/>
              <a:rect l="l" t="t" r="r" b="b"/>
              <a:pathLst>
                <a:path w="1117600" h="5278120">
                  <a:moveTo>
                    <a:pt x="1117092" y="0"/>
                  </a:moveTo>
                  <a:lnTo>
                    <a:pt x="864792" y="0"/>
                  </a:lnTo>
                  <a:lnTo>
                    <a:pt x="0" y="5239512"/>
                  </a:lnTo>
                  <a:lnTo>
                    <a:pt x="249123" y="5277612"/>
                  </a:lnTo>
                  <a:lnTo>
                    <a:pt x="1117092" y="0"/>
                  </a:lnTo>
                  <a:close/>
                </a:path>
              </a:pathLst>
            </a:custGeom>
            <a:solidFill>
              <a:srgbClr val="6B6B6B"/>
            </a:solidFill>
          </p:spPr>
          <p:txBody>
            <a:bodyPr wrap="square" lIns="0" tIns="0" rIns="0" bIns="0" rtlCol="0"/>
            <a:lstStyle/>
            <a:p/>
          </p:txBody>
        </p:sp>
        <p:sp>
          <p:nvSpPr>
            <p:cNvPr id="5" name="object 5"/>
            <p:cNvSpPr/>
            <p:nvPr/>
          </p:nvSpPr>
          <p:spPr>
            <a:xfrm>
              <a:off x="150876" y="5239511"/>
              <a:ext cx="1228725" cy="1618615"/>
            </a:xfrm>
            <a:custGeom>
              <a:avLst/>
              <a:gdLst/>
              <a:ahLst/>
              <a:cxnLst/>
              <a:rect l="l" t="t" r="r" b="b"/>
              <a:pathLst>
                <a:path w="1228725" h="1618615">
                  <a:moveTo>
                    <a:pt x="0" y="0"/>
                  </a:moveTo>
                  <a:lnTo>
                    <a:pt x="1174369" y="1618485"/>
                  </a:lnTo>
                  <a:lnTo>
                    <a:pt x="1228344" y="1618485"/>
                  </a:lnTo>
                  <a:lnTo>
                    <a:pt x="0" y="0"/>
                  </a:lnTo>
                  <a:close/>
                </a:path>
              </a:pathLst>
            </a:custGeom>
            <a:solidFill>
              <a:srgbClr val="313131"/>
            </a:solidFill>
          </p:spPr>
          <p:txBody>
            <a:bodyPr wrap="square" lIns="0" tIns="0" rIns="0" bIns="0" rtlCol="0"/>
            <a:lstStyle/>
            <a:p/>
          </p:txBody>
        </p:sp>
        <p:sp>
          <p:nvSpPr>
            <p:cNvPr id="6" name="object 6"/>
            <p:cNvSpPr/>
            <p:nvPr/>
          </p:nvSpPr>
          <p:spPr>
            <a:xfrm>
              <a:off x="457200" y="5291328"/>
              <a:ext cx="1495425" cy="1567180"/>
            </a:xfrm>
            <a:custGeom>
              <a:avLst/>
              <a:gdLst/>
              <a:ahLst/>
              <a:cxnLst/>
              <a:rect l="l" t="t" r="r" b="b"/>
              <a:pathLst>
                <a:path w="1495425" h="1567179">
                  <a:moveTo>
                    <a:pt x="0" y="0"/>
                  </a:moveTo>
                  <a:lnTo>
                    <a:pt x="1442720" y="1566672"/>
                  </a:lnTo>
                  <a:lnTo>
                    <a:pt x="1495044" y="1566672"/>
                  </a:lnTo>
                  <a:lnTo>
                    <a:pt x="0" y="0"/>
                  </a:lnTo>
                  <a:close/>
                </a:path>
              </a:pathLst>
            </a:custGeom>
            <a:solidFill>
              <a:srgbClr val="026E94"/>
            </a:solidFill>
          </p:spPr>
          <p:txBody>
            <a:bodyPr wrap="square" lIns="0" tIns="0" rIns="0" bIns="0" rtlCol="0"/>
            <a:lstStyle/>
            <a:p/>
          </p:txBody>
        </p:sp>
        <p:sp>
          <p:nvSpPr>
            <p:cNvPr id="7" name="object 7"/>
            <p:cNvSpPr/>
            <p:nvPr/>
          </p:nvSpPr>
          <p:spPr>
            <a:xfrm>
              <a:off x="457200" y="5286755"/>
              <a:ext cx="2131060" cy="1571625"/>
            </a:xfrm>
            <a:custGeom>
              <a:avLst/>
              <a:gdLst/>
              <a:ahLst/>
              <a:cxnLst/>
              <a:rect l="l" t="t" r="r" b="b"/>
              <a:pathLst>
                <a:path w="2131060" h="1571625">
                  <a:moveTo>
                    <a:pt x="0" y="0"/>
                  </a:moveTo>
                  <a:lnTo>
                    <a:pt x="0" y="4699"/>
                  </a:lnTo>
                  <a:lnTo>
                    <a:pt x="1495552" y="1571241"/>
                  </a:lnTo>
                  <a:lnTo>
                    <a:pt x="2130552" y="1571241"/>
                  </a:lnTo>
                  <a:lnTo>
                    <a:pt x="247661" y="42799"/>
                  </a:lnTo>
                  <a:lnTo>
                    <a:pt x="0" y="0"/>
                  </a:lnTo>
                  <a:close/>
                </a:path>
              </a:pathLst>
            </a:custGeom>
            <a:solidFill>
              <a:srgbClr val="0499CE"/>
            </a:solidFill>
          </p:spPr>
          <p:txBody>
            <a:bodyPr wrap="square" lIns="0" tIns="0" rIns="0" bIns="0" rtlCol="0"/>
            <a:lstStyle/>
            <a:p/>
          </p:txBody>
        </p:sp>
        <p:sp>
          <p:nvSpPr>
            <p:cNvPr id="8" name="object 8"/>
            <p:cNvSpPr/>
            <p:nvPr/>
          </p:nvSpPr>
          <p:spPr>
            <a:xfrm>
              <a:off x="150876" y="5239511"/>
              <a:ext cx="1694814" cy="1618615"/>
            </a:xfrm>
            <a:custGeom>
              <a:avLst/>
              <a:gdLst/>
              <a:ahLst/>
              <a:cxnLst/>
              <a:rect l="l" t="t" r="r" b="b"/>
              <a:pathLst>
                <a:path w="1694814" h="1618615">
                  <a:moveTo>
                    <a:pt x="0" y="0"/>
                  </a:moveTo>
                  <a:lnTo>
                    <a:pt x="1228217" y="1618485"/>
                  </a:lnTo>
                  <a:lnTo>
                    <a:pt x="1694688" y="1618485"/>
                  </a:lnTo>
                  <a:lnTo>
                    <a:pt x="291972" y="95250"/>
                  </a:lnTo>
                  <a:lnTo>
                    <a:pt x="244359" y="42799"/>
                  </a:lnTo>
                  <a:lnTo>
                    <a:pt x="249123" y="42799"/>
                  </a:lnTo>
                  <a:lnTo>
                    <a:pt x="249123" y="38100"/>
                  </a:lnTo>
                  <a:lnTo>
                    <a:pt x="244359" y="38100"/>
                  </a:lnTo>
                  <a:lnTo>
                    <a:pt x="0" y="0"/>
                  </a:lnTo>
                  <a:close/>
                </a:path>
              </a:pathLst>
            </a:custGeom>
            <a:solidFill>
              <a:srgbClr val="515151"/>
            </a:solidFill>
          </p:spPr>
          <p:txBody>
            <a:bodyPr wrap="square" lIns="0" tIns="0" rIns="0" bIns="0" rtlCol="0"/>
            <a:lstStyle/>
            <a:p/>
          </p:txBody>
        </p:sp>
      </p:grpSp>
      <p:sp>
        <p:nvSpPr>
          <p:cNvPr id="9" name="object 9"/>
          <p:cNvSpPr txBox="1">
            <a:spLocks noGrp="1"/>
          </p:cNvSpPr>
          <p:nvPr>
            <p:ph type="title"/>
          </p:nvPr>
        </p:nvSpPr>
        <p:spPr>
          <a:xfrm>
            <a:off x="4647565" y="547370"/>
            <a:ext cx="3825240" cy="628015"/>
          </a:xfrm>
          <a:prstGeom prst="rect">
            <a:avLst/>
          </a:prstGeom>
        </p:spPr>
        <p:txBody>
          <a:bodyPr vert="horz" wrap="square" lIns="0" tIns="12700" rIns="0" bIns="0" rtlCol="0">
            <a:spAutoFit/>
          </a:bodyPr>
          <a:lstStyle/>
          <a:p>
            <a:pPr marL="12700">
              <a:lnSpc>
                <a:spcPct val="100000"/>
              </a:lnSpc>
              <a:spcBef>
                <a:spcPts val="100"/>
              </a:spcBef>
            </a:pPr>
            <a:r>
              <a:rPr sz="4000" spc="175" dirty="0">
                <a:latin typeface="Carlito"/>
                <a:cs typeface="Carlito"/>
              </a:rPr>
              <a:t>Y</a:t>
            </a:r>
            <a:r>
              <a:rPr sz="4000" spc="204" dirty="0">
                <a:latin typeface="Carlito"/>
                <a:cs typeface="Carlito"/>
              </a:rPr>
              <a:t>A</a:t>
            </a:r>
            <a:r>
              <a:rPr sz="4000" spc="185" dirty="0">
                <a:latin typeface="Carlito"/>
                <a:cs typeface="Carlito"/>
              </a:rPr>
              <a:t>R</a:t>
            </a:r>
            <a:r>
              <a:rPr sz="4000" spc="200" dirty="0">
                <a:latin typeface="Carlito"/>
                <a:cs typeface="Carlito"/>
              </a:rPr>
              <a:t>N</a:t>
            </a:r>
            <a:r>
              <a:rPr sz="4000" spc="-10" dirty="0">
                <a:latin typeface="Noto Sans CJK JP Bold"/>
                <a:cs typeface="Noto Sans CJK JP Bold"/>
              </a:rPr>
              <a:t>功</a:t>
            </a:r>
            <a:r>
              <a:rPr sz="4000" spc="-10" dirty="0">
                <a:latin typeface="Noto Sans CJK JP Bold"/>
                <a:cs typeface="Noto Sans CJK JP Bold"/>
                <a:sym typeface="+mn-ea"/>
              </a:rPr>
              <a:t>能</a:t>
            </a:r>
            <a:endParaRPr sz="4000">
              <a:latin typeface="Noto Sans CJK JP Bold"/>
              <a:cs typeface="Noto Sans CJK JP Bold"/>
            </a:endParaRPr>
          </a:p>
        </p:txBody>
      </p:sp>
      <p:sp>
        <p:nvSpPr>
          <p:cNvPr id="10" name="object 10"/>
          <p:cNvSpPr txBox="1"/>
          <p:nvPr/>
        </p:nvSpPr>
        <p:spPr>
          <a:xfrm>
            <a:off x="1563116" y="2714739"/>
            <a:ext cx="8749665" cy="2264410"/>
          </a:xfrm>
          <a:prstGeom prst="rect">
            <a:avLst/>
          </a:prstGeom>
        </p:spPr>
        <p:txBody>
          <a:bodyPr vert="horz" wrap="square" lIns="0" tIns="34290" rIns="0" bIns="0" rtlCol="0">
            <a:spAutoFit/>
          </a:bodyPr>
          <a:lstStyle/>
          <a:p>
            <a:pPr marL="299085" indent="-286385">
              <a:lnSpc>
                <a:spcPct val="100000"/>
              </a:lnSpc>
              <a:spcBef>
                <a:spcPts val="270"/>
              </a:spcBef>
              <a:buClr>
                <a:srgbClr val="1286C3"/>
              </a:buClr>
              <a:buSzPct val="144000"/>
              <a:buFont typeface="Arial" panose="020B0604020202020204"/>
              <a:buChar char="•"/>
              <a:tabLst>
                <a:tab pos="298450" algn="l"/>
                <a:tab pos="299085" algn="l"/>
              </a:tabLst>
            </a:pPr>
            <a:r>
              <a:rPr sz="1800" spc="-15" dirty="0">
                <a:latin typeface="Noto Sans CJK JP Black"/>
                <a:cs typeface="Noto Sans CJK JP Black"/>
              </a:rPr>
              <a:t>提</a:t>
            </a:r>
            <a:r>
              <a:rPr sz="1800" spc="-10" dirty="0">
                <a:latin typeface="Noto Sans CJK JP Black"/>
                <a:cs typeface="Noto Sans CJK JP Black"/>
              </a:rPr>
              <a:t>交</a:t>
            </a:r>
            <a:r>
              <a:rPr sz="1800" spc="-15" dirty="0">
                <a:latin typeface="Times New Roman" panose="02020603050405020304"/>
                <a:cs typeface="Times New Roman" panose="02020603050405020304"/>
              </a:rPr>
              <a:t>MapReduce</a:t>
            </a:r>
            <a:r>
              <a:rPr sz="1800" spc="-15" dirty="0">
                <a:latin typeface="Noto Sans CJK JP Bold"/>
                <a:cs typeface="Noto Sans CJK JP Bold"/>
              </a:rPr>
              <a:t>作业的客户端</a:t>
            </a:r>
            <a:endParaRPr sz="1800">
              <a:latin typeface="Noto Sans CJK JP Bold"/>
              <a:cs typeface="Noto Sans CJK JP Bold"/>
            </a:endParaRPr>
          </a:p>
          <a:p>
            <a:pPr marL="299085" indent="-286385">
              <a:lnSpc>
                <a:spcPct val="100000"/>
              </a:lnSpc>
              <a:spcBef>
                <a:spcPts val="1065"/>
              </a:spcBef>
              <a:buClr>
                <a:srgbClr val="1286C3"/>
              </a:buClr>
              <a:buSzPct val="144000"/>
              <a:buFont typeface="Arial" panose="020B0604020202020204"/>
              <a:buChar char="•"/>
              <a:tabLst>
                <a:tab pos="298450" algn="l"/>
                <a:tab pos="299085" algn="l"/>
              </a:tabLst>
            </a:pPr>
            <a:r>
              <a:rPr sz="1800" spc="-95" dirty="0">
                <a:solidFill>
                  <a:srgbClr val="FF0000"/>
                </a:solidFill>
                <a:latin typeface="Times New Roman" panose="02020603050405020304"/>
                <a:cs typeface="Times New Roman" panose="02020603050405020304"/>
              </a:rPr>
              <a:t>Y</a:t>
            </a:r>
            <a:r>
              <a:rPr sz="1800" spc="-95" dirty="0">
                <a:solidFill>
                  <a:srgbClr val="FF2600"/>
                </a:solidFill>
                <a:latin typeface="Times New Roman" panose="02020603050405020304"/>
                <a:cs typeface="Times New Roman" panose="02020603050405020304"/>
              </a:rPr>
              <a:t>ARN</a:t>
            </a:r>
            <a:r>
              <a:rPr sz="1800" spc="-5" dirty="0">
                <a:solidFill>
                  <a:srgbClr val="FF2600"/>
                </a:solidFill>
                <a:latin typeface="Noto Sans CJK JP Bold"/>
                <a:cs typeface="Noto Sans CJK JP Bold"/>
              </a:rPr>
              <a:t>资源管理器，负</a:t>
            </a:r>
            <a:r>
              <a:rPr sz="1800" dirty="0">
                <a:solidFill>
                  <a:srgbClr val="FF2600"/>
                </a:solidFill>
                <a:latin typeface="Noto Sans CJK JP Bold"/>
                <a:cs typeface="Noto Sans CJK JP Bold"/>
              </a:rPr>
              <a:t>责</a:t>
            </a:r>
            <a:r>
              <a:rPr sz="1800" spc="-5" dirty="0">
                <a:solidFill>
                  <a:srgbClr val="FF2600"/>
                </a:solidFill>
                <a:latin typeface="Noto Sans CJK JP Bold"/>
                <a:cs typeface="Noto Sans CJK JP Bold"/>
              </a:rPr>
              <a:t>协调</a:t>
            </a:r>
            <a:r>
              <a:rPr sz="1800" dirty="0">
                <a:solidFill>
                  <a:srgbClr val="FF2600"/>
                </a:solidFill>
                <a:latin typeface="Noto Sans CJK JP Black"/>
                <a:cs typeface="Noto Sans CJK JP Black"/>
              </a:rPr>
              <a:t>集</a:t>
            </a:r>
            <a:r>
              <a:rPr sz="1800" spc="-5" dirty="0">
                <a:solidFill>
                  <a:srgbClr val="FF2600"/>
                </a:solidFill>
                <a:latin typeface="Noto Sans CJK JP Black"/>
                <a:cs typeface="Noto Sans CJK JP Black"/>
              </a:rPr>
              <a:t>群上</a:t>
            </a:r>
            <a:r>
              <a:rPr sz="1800" dirty="0">
                <a:solidFill>
                  <a:srgbClr val="FF2600"/>
                </a:solidFill>
                <a:latin typeface="Noto Sans CJK JP Bold"/>
                <a:cs typeface="Noto Sans CJK JP Bold"/>
              </a:rPr>
              <a:t>计</a:t>
            </a:r>
            <a:r>
              <a:rPr sz="1800" spc="-5" dirty="0">
                <a:solidFill>
                  <a:srgbClr val="FF2600"/>
                </a:solidFill>
                <a:latin typeface="Noto Sans CJK JP Bold"/>
                <a:cs typeface="Noto Sans CJK JP Bold"/>
              </a:rPr>
              <a:t>算资</a:t>
            </a:r>
            <a:r>
              <a:rPr sz="1800" dirty="0">
                <a:solidFill>
                  <a:srgbClr val="FF2600"/>
                </a:solidFill>
                <a:latin typeface="Noto Sans CJK JP Black"/>
                <a:cs typeface="Noto Sans CJK JP Black"/>
              </a:rPr>
              <a:t>源</a:t>
            </a:r>
            <a:r>
              <a:rPr sz="1800" spc="-5" dirty="0">
                <a:solidFill>
                  <a:srgbClr val="FF2600"/>
                </a:solidFill>
                <a:latin typeface="Noto Sans CJK JP Black"/>
                <a:cs typeface="Noto Sans CJK JP Black"/>
              </a:rPr>
              <a:t>的分配</a:t>
            </a:r>
            <a:endParaRPr sz="1800">
              <a:latin typeface="Noto Sans CJK JP Black"/>
              <a:cs typeface="Noto Sans CJK JP Black"/>
            </a:endParaRPr>
          </a:p>
          <a:p>
            <a:pPr marL="299085" indent="-286385">
              <a:lnSpc>
                <a:spcPct val="100000"/>
              </a:lnSpc>
              <a:spcBef>
                <a:spcPts val="1140"/>
              </a:spcBef>
              <a:buClr>
                <a:srgbClr val="1286C3"/>
              </a:buClr>
              <a:buSzPct val="144000"/>
              <a:buFont typeface="Arial" panose="020B0604020202020204"/>
              <a:buChar char="•"/>
              <a:tabLst>
                <a:tab pos="298450" algn="l"/>
                <a:tab pos="299085" algn="l"/>
              </a:tabLst>
            </a:pPr>
            <a:r>
              <a:rPr sz="1800" spc="-100" dirty="0">
                <a:solidFill>
                  <a:srgbClr val="FF0000"/>
                </a:solidFill>
                <a:latin typeface="Times New Roman" panose="02020603050405020304"/>
                <a:cs typeface="Times New Roman" panose="02020603050405020304"/>
              </a:rPr>
              <a:t>YARN</a:t>
            </a:r>
            <a:r>
              <a:rPr sz="1800" spc="-5" dirty="0">
                <a:solidFill>
                  <a:srgbClr val="FF2600"/>
                </a:solidFill>
                <a:latin typeface="Noto Sans CJK JP Bold"/>
                <a:cs typeface="Noto Sans CJK JP Bold"/>
              </a:rPr>
              <a:t>节点管理器，负责启动和监视集群中机器上的计算容器</a:t>
            </a:r>
            <a:r>
              <a:rPr sz="1800" spc="-90" dirty="0">
                <a:solidFill>
                  <a:srgbClr val="FF2600"/>
                </a:solidFill>
                <a:latin typeface="Noto Sans CJK JP Bold"/>
                <a:cs typeface="Noto Sans CJK JP Bold"/>
              </a:rPr>
              <a:t>（</a:t>
            </a:r>
            <a:r>
              <a:rPr sz="1800" spc="-90" dirty="0">
                <a:solidFill>
                  <a:srgbClr val="FF2600"/>
                </a:solidFill>
                <a:latin typeface="Times New Roman" panose="02020603050405020304"/>
                <a:cs typeface="Times New Roman" panose="02020603050405020304"/>
              </a:rPr>
              <a:t>container</a:t>
            </a:r>
            <a:r>
              <a:rPr sz="1800" spc="-90" dirty="0">
                <a:solidFill>
                  <a:srgbClr val="FF2600"/>
                </a:solidFill>
                <a:latin typeface="Noto Sans CJK JP Black"/>
                <a:cs typeface="Noto Sans CJK JP Black"/>
              </a:rPr>
              <a:t>）</a:t>
            </a:r>
            <a:endParaRPr sz="1800">
              <a:latin typeface="Noto Sans CJK JP Black"/>
              <a:cs typeface="Noto Sans CJK JP Black"/>
            </a:endParaRPr>
          </a:p>
          <a:p>
            <a:pPr marL="299085" indent="-286385">
              <a:lnSpc>
                <a:spcPct val="100000"/>
              </a:lnSpc>
              <a:spcBef>
                <a:spcPts val="1145"/>
              </a:spcBef>
              <a:buClr>
                <a:srgbClr val="1286C3"/>
              </a:buClr>
              <a:buSzPct val="144000"/>
              <a:buFont typeface="Arial" panose="020B0604020202020204"/>
              <a:buChar char="•"/>
              <a:tabLst>
                <a:tab pos="298450" algn="l"/>
                <a:tab pos="299085" algn="l"/>
              </a:tabLst>
            </a:pPr>
            <a:r>
              <a:rPr sz="1800" spc="-15" dirty="0">
                <a:latin typeface="Times New Roman" panose="02020603050405020304"/>
                <a:cs typeface="Times New Roman" panose="02020603050405020304"/>
              </a:rPr>
              <a:t>MapReduce</a:t>
            </a:r>
            <a:r>
              <a:rPr sz="1800" spc="-5" dirty="0">
                <a:latin typeface="Noto Sans CJK JP Bold"/>
                <a:cs typeface="Noto Sans CJK JP Bold"/>
              </a:rPr>
              <a:t>应用程序</a:t>
            </a:r>
            <a:r>
              <a:rPr sz="1800" spc="-10" dirty="0">
                <a:latin typeface="Times New Roman" panose="02020603050405020304"/>
                <a:cs typeface="Times New Roman" panose="02020603050405020304"/>
              </a:rPr>
              <a:t>master</a:t>
            </a:r>
            <a:r>
              <a:rPr sz="1800" spc="-5" dirty="0">
                <a:latin typeface="Noto Sans CJK JP Bold"/>
                <a:cs typeface="Noto Sans CJK JP Bold"/>
              </a:rPr>
              <a:t>负责协</a:t>
            </a:r>
            <a:r>
              <a:rPr sz="1800" dirty="0">
                <a:latin typeface="Noto Sans CJK JP Bold"/>
                <a:cs typeface="Noto Sans CJK JP Bold"/>
              </a:rPr>
              <a:t>调</a:t>
            </a:r>
            <a:r>
              <a:rPr sz="1800" spc="-5" dirty="0">
                <a:latin typeface="Noto Sans CJK JP Black"/>
                <a:cs typeface="Noto Sans CJK JP Black"/>
              </a:rPr>
              <a:t>运</a:t>
            </a:r>
            <a:r>
              <a:rPr sz="1800" spc="5" dirty="0">
                <a:latin typeface="Noto Sans CJK JP Black"/>
                <a:cs typeface="Noto Sans CJK JP Black"/>
              </a:rPr>
              <a:t>行</a:t>
            </a:r>
            <a:r>
              <a:rPr sz="1800" spc="-15" dirty="0">
                <a:latin typeface="Times New Roman" panose="02020603050405020304"/>
                <a:cs typeface="Times New Roman" panose="02020603050405020304"/>
              </a:rPr>
              <a:t>MapReduce</a:t>
            </a:r>
            <a:r>
              <a:rPr sz="1800" spc="-5" dirty="0">
                <a:latin typeface="Noto Sans CJK JP Black"/>
                <a:cs typeface="Noto Sans CJK JP Black"/>
              </a:rPr>
              <a:t>作</a:t>
            </a:r>
            <a:r>
              <a:rPr sz="1800" dirty="0">
                <a:latin typeface="Noto Sans CJK JP Bold"/>
                <a:cs typeface="Noto Sans CJK JP Bold"/>
              </a:rPr>
              <a:t>业</a:t>
            </a:r>
            <a:r>
              <a:rPr sz="1800" spc="-5" dirty="0">
                <a:latin typeface="Noto Sans CJK JP Black"/>
                <a:cs typeface="Noto Sans CJK JP Black"/>
              </a:rPr>
              <a:t>的任</a:t>
            </a:r>
            <a:r>
              <a:rPr sz="1800" dirty="0">
                <a:latin typeface="Noto Sans CJK JP Bold"/>
                <a:cs typeface="Noto Sans CJK JP Bold"/>
              </a:rPr>
              <a:t>务</a:t>
            </a:r>
            <a:r>
              <a:rPr sz="1800" spc="-5" dirty="0">
                <a:latin typeface="Noto Sans CJK JP Black"/>
                <a:cs typeface="Noto Sans CJK JP Black"/>
              </a:rPr>
              <a:t>它和</a:t>
            </a:r>
            <a:endParaRPr sz="1800">
              <a:latin typeface="Noto Sans CJK JP Black"/>
              <a:cs typeface="Noto Sans CJK JP Black"/>
            </a:endParaRPr>
          </a:p>
          <a:p>
            <a:pPr marL="292100">
              <a:lnSpc>
                <a:spcPct val="100000"/>
              </a:lnSpc>
              <a:spcBef>
                <a:spcPts val="10"/>
              </a:spcBef>
            </a:pPr>
            <a:r>
              <a:rPr sz="1800" spc="-10" dirty="0">
                <a:latin typeface="Times New Roman" panose="02020603050405020304"/>
                <a:cs typeface="Times New Roman" panose="02020603050405020304"/>
              </a:rPr>
              <a:t>MapReduce</a:t>
            </a:r>
            <a:r>
              <a:rPr sz="1800" spc="-5" dirty="0">
                <a:latin typeface="Noto Sans CJK JP Bold"/>
                <a:cs typeface="Noto Sans CJK JP Bold"/>
              </a:rPr>
              <a:t>任务在容器中运行，这些容器由资源管理器分配并由节点管理器</a:t>
            </a:r>
            <a:r>
              <a:rPr sz="1800" dirty="0">
                <a:latin typeface="Noto Sans CJK JP Bold"/>
                <a:cs typeface="Noto Sans CJK JP Bold"/>
              </a:rPr>
              <a:t>进</a:t>
            </a:r>
            <a:r>
              <a:rPr sz="1800" spc="-5" dirty="0">
                <a:latin typeface="Noto Sans CJK JP Black"/>
                <a:cs typeface="Noto Sans CJK JP Black"/>
              </a:rPr>
              <a:t>行管理</a:t>
            </a:r>
            <a:endParaRPr sz="1800">
              <a:latin typeface="Noto Sans CJK JP Black"/>
              <a:cs typeface="Noto Sans CJK JP Black"/>
            </a:endParaRPr>
          </a:p>
          <a:p>
            <a:pPr marL="299085" indent="-286385">
              <a:lnSpc>
                <a:spcPct val="100000"/>
              </a:lnSpc>
              <a:spcBef>
                <a:spcPts val="1070"/>
              </a:spcBef>
              <a:buClr>
                <a:srgbClr val="1286C3"/>
              </a:buClr>
              <a:buSzPct val="144000"/>
              <a:buFont typeface="Arial" panose="020B0604020202020204"/>
              <a:buChar char="•"/>
              <a:tabLst>
                <a:tab pos="298450" algn="l"/>
                <a:tab pos="299085" algn="l"/>
              </a:tabLst>
            </a:pPr>
            <a:r>
              <a:rPr sz="1800" spc="-5" dirty="0">
                <a:latin typeface="Noto Sans CJK JP Bold"/>
                <a:cs typeface="Noto Sans CJK JP Bold"/>
              </a:rPr>
              <a:t>分布式文件系统</a:t>
            </a:r>
            <a:r>
              <a:rPr sz="1800" spc="-40" dirty="0">
                <a:latin typeface="Noto Sans CJK JP Bold"/>
                <a:cs typeface="Noto Sans CJK JP Bold"/>
              </a:rPr>
              <a:t>（</a:t>
            </a:r>
            <a:r>
              <a:rPr sz="1800" spc="-40" dirty="0">
                <a:latin typeface="Times New Roman" panose="02020603050405020304"/>
                <a:cs typeface="Times New Roman" panose="02020603050405020304"/>
              </a:rPr>
              <a:t>HDFS</a:t>
            </a:r>
            <a:r>
              <a:rPr sz="1800" spc="-40" dirty="0">
                <a:latin typeface="Noto Sans CJK JP Black"/>
                <a:cs typeface="Noto Sans CJK JP Black"/>
              </a:rPr>
              <a:t>）</a:t>
            </a:r>
            <a:r>
              <a:rPr sz="1800" spc="-185" dirty="0">
                <a:latin typeface="Noto Sans CJK JP Black"/>
                <a:cs typeface="Noto Sans CJK JP Black"/>
              </a:rPr>
              <a:t>用来于其</a:t>
            </a:r>
            <a:r>
              <a:rPr sz="1800" dirty="0">
                <a:latin typeface="Noto Sans CJK JP Black"/>
                <a:cs typeface="Noto Sans CJK JP Black"/>
              </a:rPr>
              <a:t>他</a:t>
            </a:r>
            <a:r>
              <a:rPr sz="1800" spc="-5" dirty="0">
                <a:latin typeface="Noto Sans CJK JP Bold"/>
                <a:cs typeface="Noto Sans CJK JP Bold"/>
              </a:rPr>
              <a:t>实体</a:t>
            </a:r>
            <a:r>
              <a:rPr sz="1800" dirty="0">
                <a:latin typeface="Noto Sans CJK JP Bold"/>
                <a:cs typeface="Noto Sans CJK JP Bold"/>
              </a:rPr>
              <a:t>间</a:t>
            </a:r>
            <a:r>
              <a:rPr sz="1800" spc="-5" dirty="0">
                <a:latin typeface="Noto Sans CJK JP Black"/>
                <a:cs typeface="Noto Sans CJK JP Black"/>
              </a:rPr>
              <a:t>共享</a:t>
            </a:r>
            <a:r>
              <a:rPr sz="1800" dirty="0">
                <a:latin typeface="Noto Sans CJK JP Black"/>
                <a:cs typeface="Noto Sans CJK JP Black"/>
              </a:rPr>
              <a:t>作</a:t>
            </a:r>
            <a:r>
              <a:rPr sz="1800" spc="-5" dirty="0">
                <a:latin typeface="Noto Sans CJK JP Bold"/>
                <a:cs typeface="Noto Sans CJK JP Bold"/>
              </a:rPr>
              <a:t>业文件</a:t>
            </a:r>
            <a:endParaRPr sz="1800">
              <a:latin typeface="Noto Sans CJK JP Bold"/>
              <a:cs typeface="Noto Sans CJK JP Bold"/>
            </a:endParaRPr>
          </a:p>
        </p:txBody>
      </p:sp>
    </p:spTree>
  </p:cSld>
  <p:clrMapOvr>
    <a:masterClrMapping/>
  </p:clrMapOvr>
</p:sld>
</file>

<file path=ppt/tags/tag1.xml><?xml version="1.0" encoding="utf-8"?>
<p:tagLst xmlns:p="http://schemas.openxmlformats.org/presentationml/2006/main">
  <p:tag name="KSO_WM_UNIT_PLACING_PICTURE_USER_VIEWPORT" val="{&quot;height&quot;:4860,&quot;width&quot;:8640}"/>
</p:tagLst>
</file>

<file path=ppt/tags/tag2.xml><?xml version="1.0" encoding="utf-8"?>
<p:tagLst xmlns:p="http://schemas.openxmlformats.org/presentationml/2006/main">
  <p:tag name="KSO_WM_UNIT_TABLE_BEAUTIFY" val="smartTable{6c13eebb-84e0-4d35-9d56-e61998f16e5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8288</Words>
  <Application>WPS 演示</Application>
  <PresentationFormat>On-screen Show (4:3)</PresentationFormat>
  <Paragraphs>347</Paragraphs>
  <Slides>36</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36</vt:i4>
      </vt:variant>
    </vt:vector>
  </HeadingPairs>
  <TitlesOfParts>
    <vt:vector size="52" baseType="lpstr">
      <vt:lpstr>Arial</vt:lpstr>
      <vt:lpstr>宋体</vt:lpstr>
      <vt:lpstr>Wingdings</vt:lpstr>
      <vt:lpstr>Noto Sans CJK JP Black</vt:lpstr>
      <vt:lpstr>Segoe Print</vt:lpstr>
      <vt:lpstr>Noto Sans CJK JP Medium</vt:lpstr>
      <vt:lpstr>Carlito</vt:lpstr>
      <vt:lpstr>Noto Sans CJK JP Bold</vt:lpstr>
      <vt:lpstr>Arial</vt:lpstr>
      <vt:lpstr>Times New Roman</vt:lpstr>
      <vt:lpstr>Calibri</vt:lpstr>
      <vt:lpstr>微软雅黑</vt:lpstr>
      <vt:lpstr>Arial Unicode MS</vt:lpstr>
      <vt:lpstr>Wingdings</vt:lpstr>
      <vt:lpstr>WenQuanYi Micro Hei</vt:lpstr>
      <vt:lpstr>Office Theme</vt:lpstr>
      <vt:lpstr>大数据与Hive</vt:lpstr>
      <vt:lpstr>⼤数据时代</vt:lpstr>
      <vt:lpstr>大数据技术本身是个很宽泛的概念，基本上都是为了处理超过单机尺度的数据处理而诞生的。  大数据技术的介绍： 	1、存储，我们需要了解在大数据的架构下，数据大致是怎么进行存储的，传统的文件系统是单机的，不能横跨不同的机器。HDFS（Hadoop Distributed FileSystem）的设计本质上是为了大量的数据能横跨成百上千台机器，但是用户在实际的应用中，看到的是一个文件系统而不是多个文件系统。比如要获取/hdfs/tmp/file1的数据，看起来和单机无异，引用的是一个文件路径，但是实际的数据存放在很多不同的机器上。作为用户，不需要知道这些，就好比在单机上我们不关心文件分散在什么磁道什么扇区一样。HDFS会自动为你管理这些数据； 	2、数据处理，解决了存储的问题之后，我们就要开始考虑如何处理数据了，虽然HDFS可以整体管理不同机器上的数据，但是这些数据太大了。一台机器承载着也是巨量的数据，使用一台机器跑也许需要好几天甚至好几周。那么，一个非常自然的想法，既然数据可以在多台机器上存储，难道不能使用多台机器来处理吗？这就好比我们常使用的多核计算，类别来看，在大数据中，一台机器对应的就是一个核，因此同样，和多核计算一样，我们面临着如何分配不同机器工作的问题，如果一台机器挂了如何重新启动相应的任务，机器之间如何互相通信交换数据以完成复杂的计算等等，这就是MapReduce架构、Spark的功能。 	mapreduce不仅仅提供了技术上的架构，更重要的是其思想，对于巨大型任务的处理思路，其实很简单，先map，然后reduce，它的思想和多核计算是非常相似的：</vt:lpstr>
      <vt:lpstr>我们来概览一下mapreduce的结构，然后把mapreduce框架下整个任务处理的流程过一遍就能体会mapreduce的思想了： 首先会有一个master节点，作为用户在大数据架构中的“计算机代理”复杂整个任务的调度（这样我们就不用人为地去给不同的worker（机器）分配工作了，这是mapreduce架构非常方便的地方），然后是数据的input，既然我们要把计算拆分到多台机器上，（这里我们以简单经典的词频统计为例，假设我们要统计两篇长篇小说的词频），map要先把这两篇长篇小说进行拆分，假设我们是按照章节拆分的，并且每个章节的大小恰好相同（为了便于理解这里的假设都是非常理想的），讲两篇小说分别划分为了3个章节和2个章节，一共5个章节，然后呢，master就会分配一些worker去领任务，比如派了5个worker分别对5个章节进行词频统计，统计完之后得到5个结果保存缓存或硬盘上，这就是一个完整的map（映射，其实本质就是功能性函数的运行，把原始数据通过一些计算转化为另一些数据）过程，简单来说就是把一个任务分配给不同的机器执行，接着，我们发现，我们的最终目标是统计两个长篇小说，此时只是得到了每个章节的词频统计结果，那么，这个时候我们就需要reduce（归约，简单来说就是对所有worker的工作进行汇总）来分配机器，让workers去把刚才5个workers的计算结果进行汇总，比如上图，分配了两个workers，一个worker汇总3个map-workers的工作结果，一个worker汇总剩下两个workers的工作结果，最终将汇总计算的结果保存到本地的两个文件上；</vt:lpstr>
      <vt:lpstr>上述的过程听起来简单，但是实现上是非常繁琐的，很多时候，例如对于词频的计算，我们要自己去手动编写一个词频计算的map function，这对于数据处理与分析来说，实在太麻烦了，这就好比你想要去计算某一个特征的取值情况，通过pandas的value_counts()功能就可以轻松实现，但是现在你要自己写个func去做统计，我们希望有个更高层更抽象的语言层来描述算法和数据处理流程，于是，就诞生了Hive和pig。Pig是接近脚本方式去描述MapReduce（没用过），Hive则用的是SQL（hive sql，对于经常写sql同学来说非常简单容易上手）。它们把脚本和SQL语言翻译成MapReduce程序，丢给计算引擎去计算，这样我们就从繁琐的MapReduce程序中解脱出来。  Hive逐渐成长成了大数据仓库的核心组件（因为sql本身没什么技术门槛，一般的非技术人员也可以）。甚至很多公司的流水线作业集完全是用SQL描述，因为易写易改，一看就懂，容易维护。  但是hive也有一个问题，Hive底层执行使用的是MapReduce引擎，仍然是一个批处理过程，难以满足查询的交互性，比如我们写一个数据分析报告，我们想要去统计譬如每个用户分别浏览了多少商品或者每个商品被多少用户浏览过，当数据量非常大的时候，hive的查询效率是偏低的，于是又诞生了impala等分布式交互查询数据库，其底层做了非常多的性能优化大大提升了交互式查询，数据分析的效率；  再后来，spark的横空出世支撑了hive on spark和sparksql（也就是我们熟悉的spark dataframe的父集），尤其是spark dataframe，不仅对于sql使用者来说友好，对于pandas的使用者也是较为友好的；  这个时候，一个完整的大数据处理分析的框架就已经跃然纸上了： 1、底层的mapreduce架构（hadoop）或spark； 2、中层的hive或pig或者在hdfs上跑impala等； 3、上层的hive on spark或是直接使用sparksql  最后，作为小白用户，我们直接可以通过例如sparksql来进行海量数据的快速分析与数据分析报告甚至是基本的特征工程等； 这个时候，我们实际上已经较好的解决了没有实时需求的离线问题，后续的模型训练，我们可以通过分布式的xgb、lgb，tf等框架或者是spark ml等进行模型的训练鸟~   </vt:lpstr>
      <vt:lpstr>那么，如果是有实时需求的业务场景呢？比如我们想要尽量让申请信贷的用户能够实时得到审批的结果，该怎么办？  于是，流（streaming）计算就问世了，storm是最流行的流计算平台，流计算的思路是，如果要达到更实时的更新，我们可以直接在数据流进来的时候就进行相应处理，这和online learning的思想是比较类似的，比如还是词频统计的例子，我的数据流是一个一个的词，我就让他们一边流过我就一边开始统计了。  除此之外，针对于不同的场景，有不同的成熟开源的分布式系统，例如基于hadoop的mahout和基于spark的spark ml，Mahout是hadoop的一个机器学习库，主要的编程模型是MapReduce；Spark ML则是基于Spark的机器学习，Spark自身拥有MLlib作为机器学习库，不过现在Mahout已经停止接受新的MapReduce算法了，向Spark迁移。  MLlib基于RDD，天生就可以与Spark SQL、GraphX、Spark Streaming无缝集成，非常的方便；  最后是关于这么多大数据组件的集中管理，这里贴出网上的一个很有意思的例子：  “有了这么多乱七八糟的工具，都在同一个集群上运转，大家需要互相尊重有序工作。所以另外一个重要组件是，调度系统。现在最流行的是Yarn。你可以把他看作中央管理，好比你妈在厨房监工，哎，你妹妹切菜切完了，你可以把刀拿去杀鸡了。只要大家都服从你妈分配，那大家都能愉快滴烧菜。你可以认为，大数据生态圈就是一个厨房工具生态圈。为了做不同的菜，中国菜，日本菜，法国菜，你需要各种不同的工具。而且客人的需求正在复杂化，你的厨具不断被发明，也没有一个万用的厨具可以处理所有情况，因此它会变的越来越复杂。” </vt:lpstr>
      <vt:lpstr>下面我们就简单介绍一下hadoop和hive</vt:lpstr>
      <vt:lpstr>Hadoop组件</vt:lpstr>
      <vt:lpstr>YARN功能</vt:lpstr>
      <vt:lpstr>HDFS设计及特点</vt:lpstr>
      <vt:lpstr>HDFS数据块</vt:lpstr>
      <vt:lpstr>PowerPoint 演示文稿</vt:lpstr>
      <vt:lpstr>HDFS : NameNode &amp; DataNode</vt:lpstr>
      <vt:lpstr>HDFS读写过程</vt:lpstr>
      <vt:lpstr>文件读取数据流</vt:lpstr>
      <vt:lpstr>client要从DataNode上读取FileA，FileA由block1和block2组成</vt:lpstr>
      <vt:lpstr>PowerPoint 演示文稿</vt:lpstr>
      <vt:lpstr>I.	客户端（client）调用FileSystem的open()函数打开文件</vt:lpstr>
      <vt:lpstr>HDFS常用文件操作命令</vt:lpstr>
      <vt:lpstr>HDFS常用文件操作命令</vt:lpstr>
      <vt:lpstr>Hive是什什么</vt:lpstr>
      <vt:lpstr>Hive由来</vt:lpstr>
      <vt:lpstr>Hive特点</vt:lpstr>
      <vt:lpstr>Hive访问方式</vt:lpstr>
      <vt:lpstr>Hive数据类型</vt:lpstr>
      <vt:lpstr>常用SQL语法</vt:lpstr>
      <vt:lpstr>常用SQL语法</vt:lpstr>
      <vt:lpstr>常用SQL语法</vt:lpstr>
      <vt:lpstr>常用SQL语法</vt:lpstr>
      <vt:lpstr>常用SQL语法</vt:lpstr>
      <vt:lpstr>常用SQL语法</vt:lpstr>
      <vt:lpstr>常用SQL语法</vt:lpstr>
      <vt:lpstr>常用SQL语法</vt:lpstr>
      <vt:lpstr>Hive元数据信息</vt:lpstr>
      <vt:lpstr>Hive MapJoin</vt:lpstr>
      <vt:lpstr>Hive MapJoin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大数据与Hive</dc:title>
  <dc:creator/>
  <cp:lastModifiedBy>pyy</cp:lastModifiedBy>
  <cp:revision>8</cp:revision>
  <dcterms:created xsi:type="dcterms:W3CDTF">2020-07-17T05:55:00Z</dcterms:created>
  <dcterms:modified xsi:type="dcterms:W3CDTF">2020-07-18T15:52:16Z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2020-07-17T00:00:00Z</vt:filetime>
  </property>
  <property fmtid="{D5CDD505-2E9C-101B-9397-08002B2CF9AE}" pid="3" name="KSOProductBuildVer">
    <vt:lpwstr>2052-11.1.0.9828</vt:lpwstr>
  </property>
</Properties>
</file>