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3684" y="2559207"/>
            <a:ext cx="6318985" cy="70104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未找到bdjson</a:t>
            </a:r>
            <a:endParaRPr lang="en-US" sz="36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2400158" y="3871817"/>
            <a:ext cx="7673640" cy="504845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2115571" y="1418214"/>
            <a:ext cx="8242813" cy="210156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>
              <a:lnSpc>
                <a:spcPct val="112000"/>
              </a:lnSpc>
              <a:spcBef>
                <a:spcPts val="375"/>
              </a:spcBef>
            </a:pPr>
            <a:r>
              <a:rPr lang="en-US" sz="5400" b="1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项目文档概述及未来计划</a:t>
            </a:r>
            <a:endParaRPr lang="en-US" sz="5400" b="1">
              <a:solidFill>
                <a:srgbClr val="FBFD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2895794" y="3864832"/>
            <a:ext cx="6588893" cy="511370"/>
            <a:chOff x="3253299" y="3871817"/>
            <a:chExt cx="6588893" cy="511370"/>
          </a:xfrm>
        </p:grpSpPr>
        <p:sp>
          <p:nvSpPr>
            <p:cNvPr id="6" name="TextBox 6"/>
            <p:cNvSpPr txBox="1"/>
            <p:nvPr/>
          </p:nvSpPr>
          <p:spPr>
            <a:xfrm>
              <a:off x="3253299" y="3871817"/>
              <a:ext cx="2316864" cy="51137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175">
                  <a:solidFill>
                    <a:srgbClr val="FB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小组:做完开派队</a:t>
              </a:r>
              <a:endParaRPr lang="en-US" sz="2175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581366" y="3879515"/>
              <a:ext cx="3260826" cy="495974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100">
                  <a:solidFill>
                    <a:srgbClr val="FB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成员:贾馨雨  韩悦  朱子玥</a:t>
              </a:r>
              <a:endParaRPr lang="en-US" sz="2100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10073798" y="474213"/>
            <a:ext cx="185110" cy="18511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AutoShape 9"/>
          <p:cNvSpPr/>
          <p:nvPr/>
        </p:nvSpPr>
        <p:spPr>
          <a:xfrm>
            <a:off x="10380707" y="474213"/>
            <a:ext cx="185110" cy="18511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0" name="AutoShape 10"/>
          <p:cNvSpPr/>
          <p:nvPr/>
        </p:nvSpPr>
        <p:spPr>
          <a:xfrm>
            <a:off x="10687616" y="474213"/>
            <a:ext cx="185110" cy="18511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1" name="AutoShape 11"/>
          <p:cNvSpPr/>
          <p:nvPr/>
        </p:nvSpPr>
        <p:spPr>
          <a:xfrm>
            <a:off x="10994525" y="474213"/>
            <a:ext cx="185110" cy="185110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AutoShape 12"/>
          <p:cNvSpPr/>
          <p:nvPr/>
        </p:nvSpPr>
        <p:spPr>
          <a:xfrm>
            <a:off x="487689" y="6368194"/>
            <a:ext cx="5497697" cy="419156"/>
          </a:xfrm>
          <a:prstGeom prst="rect">
            <a:avLst/>
          </a:prstGeom>
          <a:noFill/>
        </p:spPr>
      </p:sp>
      <p:sp>
        <p:nvSpPr>
          <p:cNvPr id="13" name="AutoShape 13"/>
          <p:cNvSpPr/>
          <p:nvPr/>
        </p:nvSpPr>
        <p:spPr>
          <a:xfrm>
            <a:off x="5123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4" name="AutoShape 14"/>
          <p:cNvSpPr/>
          <p:nvPr/>
        </p:nvSpPr>
        <p:spPr>
          <a:xfrm>
            <a:off x="7028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5" name="AutoShape 15"/>
          <p:cNvSpPr/>
          <p:nvPr/>
        </p:nvSpPr>
        <p:spPr>
          <a:xfrm>
            <a:off x="893345" y="474978"/>
            <a:ext cx="183581" cy="183581"/>
          </a:xfrm>
          <a:prstGeom prst="chevron">
            <a:avLst/>
          </a:pr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产品设计初稿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491146" y="1894865"/>
            <a:ext cx="2736832" cy="4238409"/>
          </a:xfrm>
          <a:prstGeom prst="roundRect">
            <a:avLst>
              <a:gd name="adj" fmla="val 5514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716419" y="3095761"/>
            <a:ext cx="2286284" cy="2756702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产品设计遵循“简洁、易用、高效”理念，打造直观易用的操作界面。同时，注重用户体验，确保用户在享受服务过程中，能感受到便捷与愉悦。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3347583" y="1902340"/>
            <a:ext cx="2736832" cy="4238409"/>
          </a:xfrm>
          <a:prstGeom prst="roundRect">
            <a:avLst>
              <a:gd name="adj" fmla="val 5514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6" name="AutoShape 6"/>
          <p:cNvSpPr/>
          <p:nvPr/>
        </p:nvSpPr>
        <p:spPr>
          <a:xfrm>
            <a:off x="6195862" y="1902340"/>
            <a:ext cx="2736832" cy="4238409"/>
          </a:xfrm>
          <a:prstGeom prst="roundRect">
            <a:avLst>
              <a:gd name="adj" fmla="val 5514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7" name="AutoShape 7"/>
          <p:cNvSpPr/>
          <p:nvPr/>
        </p:nvSpPr>
        <p:spPr>
          <a:xfrm>
            <a:off x="9072032" y="1902340"/>
            <a:ext cx="2736832" cy="4238409"/>
          </a:xfrm>
          <a:prstGeom prst="roundRect">
            <a:avLst>
              <a:gd name="adj" fmla="val 5514"/>
            </a:avLst>
          </a:prstGeom>
          <a:solidFill>
            <a:schemeClr val="lt2">
              <a:alpha val="80000"/>
            </a:schemeClr>
          </a:solidFill>
        </p:spPr>
      </p:sp>
      <p:grpSp>
        <p:nvGrpSpPr>
          <p:cNvPr id="8" name="Group 8"/>
          <p:cNvGrpSpPr/>
          <p:nvPr/>
        </p:nvGrpSpPr>
        <p:grpSpPr>
          <a:xfrm rot="0">
            <a:off x="365344" y="1680196"/>
            <a:ext cx="1167504" cy="720090"/>
            <a:chOff x="365344" y="1680196"/>
            <a:chExt cx="1167504" cy="720090"/>
          </a:xfrm>
        </p:grpSpPr>
        <p:sp>
          <p:nvSpPr>
            <p:cNvPr id="9" name="AutoShape 9"/>
            <p:cNvSpPr/>
            <p:nvPr/>
          </p:nvSpPr>
          <p:spPr>
            <a:xfrm>
              <a:off x="595739" y="1686885"/>
              <a:ext cx="706713" cy="706713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365344" y="1680196"/>
              <a:ext cx="1167504" cy="72009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400" b="1">
                  <a:solidFill>
                    <a:srgbClr val="FF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en-US" sz="2400" b="1">
                <a:solidFill>
                  <a:srgbClr val="FF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9023545" y="1709455"/>
            <a:ext cx="1167504" cy="720090"/>
            <a:chOff x="9023545" y="1709455"/>
            <a:chExt cx="1167504" cy="720090"/>
          </a:xfrm>
        </p:grpSpPr>
        <p:sp>
          <p:nvSpPr>
            <p:cNvPr id="12" name="AutoShape 12"/>
            <p:cNvSpPr/>
            <p:nvPr/>
          </p:nvSpPr>
          <p:spPr>
            <a:xfrm>
              <a:off x="9253940" y="1716143"/>
              <a:ext cx="706713" cy="706713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9023545" y="1709455"/>
              <a:ext cx="1167504" cy="72009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400" b="1">
                  <a:solidFill>
                    <a:srgbClr val="FF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  <a:endParaRPr lang="en-US" sz="2400" b="1">
                <a:solidFill>
                  <a:srgbClr val="FF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6137478" y="1738713"/>
            <a:ext cx="1167504" cy="720090"/>
            <a:chOff x="6137478" y="1738713"/>
            <a:chExt cx="1167504" cy="720090"/>
          </a:xfrm>
        </p:grpSpPr>
        <p:sp>
          <p:nvSpPr>
            <p:cNvPr id="15" name="AutoShape 15"/>
            <p:cNvSpPr/>
            <p:nvPr/>
          </p:nvSpPr>
          <p:spPr>
            <a:xfrm>
              <a:off x="6367873" y="1745402"/>
              <a:ext cx="706713" cy="706713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6137478" y="1738713"/>
              <a:ext cx="1167504" cy="72009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400" b="1">
                  <a:solidFill>
                    <a:srgbClr val="FF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en-US" sz="2400" b="1">
                <a:solidFill>
                  <a:srgbClr val="FF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3251411" y="1709455"/>
            <a:ext cx="1167504" cy="720090"/>
            <a:chOff x="3251411" y="1709455"/>
            <a:chExt cx="1167504" cy="720090"/>
          </a:xfrm>
        </p:grpSpPr>
        <p:sp>
          <p:nvSpPr>
            <p:cNvPr id="18" name="AutoShape 18"/>
            <p:cNvSpPr/>
            <p:nvPr/>
          </p:nvSpPr>
          <p:spPr>
            <a:xfrm>
              <a:off x="3481806" y="1716143"/>
              <a:ext cx="706713" cy="706713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3251411" y="1709455"/>
              <a:ext cx="1167504" cy="72009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375"/>
                </a:spcBef>
              </a:pPr>
              <a:r>
                <a:rPr lang="en-US" sz="2400" b="1">
                  <a:solidFill>
                    <a:srgbClr val="FFFDFD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en-US" sz="2400" b="1">
                <a:solidFill>
                  <a:srgbClr val="FF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16419" y="2516329"/>
            <a:ext cx="2286284" cy="579431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设计理念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561965" y="3103235"/>
            <a:ext cx="2286284" cy="2756702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团队已成功绘制详尽的产品设计原型图，涵盖所有核心功能区域与交互流程。这些原型图不仅是视觉效果的展现，更是后续开发工作的坚实指导。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561965" y="2523804"/>
            <a:ext cx="2286284" cy="579431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原型制作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458552" y="3103235"/>
            <a:ext cx="2286284" cy="2756702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为验证产品设计的合理性与用户体验，团队组织目标用户进行产品试用与反馈收集。通过用户测试，发现设计亮点与潜在改进空间，为后续优化提供依据。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458552" y="2523804"/>
            <a:ext cx="2286284" cy="579431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用户测试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296623" y="3103235"/>
            <a:ext cx="2286284" cy="2756702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根据用户测试反馈，团队对产品设计进行细致调整与优化。这些优化措施旨在进一步提升产品性能，增强用户体验，为项目成功上线奠定坚实基础。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296623" y="2523804"/>
            <a:ext cx="2286284" cy="579431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方案优化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4204" y="1693475"/>
            <a:ext cx="3000375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编写进展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14204" y="2171158"/>
            <a:ext cx="3000375" cy="15522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技术文档编写工作已全面启动，涵盖项目设计、开发、测试及维护等全生命周期。文档详细记录了各环节的技术细节与实施步骤，确保项目知识的有效传承。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14204" y="4384206"/>
            <a:ext cx="3000375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审阅与反馈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7985" y="4852503"/>
            <a:ext cx="3000375" cy="15522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文档编写过程中，注重团队审阅与用户反馈。通过多轮审阅与测试，及时发现并修正文档中的错误与不足，确保技术文档的质量与实用性达到最高标准。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108705" y="1693475"/>
            <a:ext cx="3000749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文档版本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108705" y="2109711"/>
            <a:ext cx="3000749" cy="15522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为应对项目不断变化的需求与技术迭代，技术文档已建立完善的版本控制体系。确保文档内容与实际开发进度保持一致，为团队成员提供准确、最新的技术参考。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8705" y="4384206"/>
            <a:ext cx="3000749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持续优化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22486" y="4852503"/>
            <a:ext cx="3000749" cy="15522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基于审阅反馈与用户测试，技术文档将持续迭代与优化。目标是成为项目成员不可或缺的参考工具，助力项目高效推进，并为用户提供全面、便捷的操作指南。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技术文档编写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3381475" y="1147015"/>
            <a:ext cx="5406235" cy="5406235"/>
            <a:chOff x="3381475" y="1147015"/>
            <a:chExt cx="5406235" cy="5406235"/>
          </a:xfrm>
        </p:grpSpPr>
        <p:sp>
          <p:nvSpPr>
            <p:cNvPr id="12" name="AutoShape 12"/>
            <p:cNvSpPr/>
            <p:nvPr/>
          </p:nvSpPr>
          <p:spPr>
            <a:xfrm>
              <a:off x="3384818" y="3851804"/>
              <a:ext cx="2701446" cy="270144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32">
              <a:solidFill>
                <a:schemeClr val="accent1">
                  <a:alpha val="30000"/>
                </a:schemeClr>
              </a:solidFill>
              <a:prstDash val="solid"/>
            </a:ln>
          </p:spPr>
        </p:sp>
        <p:sp>
          <p:nvSpPr>
            <p:cNvPr id="13" name="AutoShape 13"/>
            <p:cNvSpPr/>
            <p:nvPr/>
          </p:nvSpPr>
          <p:spPr>
            <a:xfrm flipH="1">
              <a:off x="6086264" y="3851804"/>
              <a:ext cx="2701446" cy="270144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32">
              <a:solidFill>
                <a:schemeClr val="accent1">
                  <a:alpha val="100000"/>
                </a:schemeClr>
              </a:solidFill>
              <a:prstDash val="solid"/>
            </a:ln>
          </p:spPr>
        </p:sp>
        <p:sp>
          <p:nvSpPr>
            <p:cNvPr id="14" name="AutoShape 14"/>
            <p:cNvSpPr/>
            <p:nvPr/>
          </p:nvSpPr>
          <p:spPr>
            <a:xfrm flipV="1">
              <a:off x="3381475" y="1147015"/>
              <a:ext cx="2701446" cy="270144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32">
              <a:solidFill>
                <a:schemeClr val="accent1">
                  <a:alpha val="100000"/>
                </a:schemeClr>
              </a:solidFill>
              <a:prstDash val="solid"/>
            </a:ln>
          </p:spPr>
        </p:sp>
        <p:sp>
          <p:nvSpPr>
            <p:cNvPr id="15" name="AutoShape 15"/>
            <p:cNvSpPr/>
            <p:nvPr/>
          </p:nvSpPr>
          <p:spPr>
            <a:xfrm flipH="1" flipV="1">
              <a:off x="6082921" y="1147015"/>
              <a:ext cx="2701446" cy="2701446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254032">
              <a:solidFill>
                <a:schemeClr val="accent1">
                  <a:alpha val="30000"/>
                </a:schemeClr>
              </a:solidFill>
              <a:prstDash val="solid"/>
            </a:ln>
          </p:spPr>
        </p:sp>
      </p:grpSp>
      <p:sp>
        <p:nvSpPr>
          <p:cNvPr id="16" name="Freeform 16"/>
          <p:cNvSpPr/>
          <p:nvPr/>
        </p:nvSpPr>
        <p:spPr>
          <a:xfrm>
            <a:off x="5878869" y="3640582"/>
            <a:ext cx="433809" cy="433809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67640" y="0"/>
                </a:moveTo>
                <a:lnTo>
                  <a:pt x="182880" y="0"/>
                </a:lnTo>
                <a:lnTo>
                  <a:pt x="182880" y="45720"/>
                </a:lnTo>
                <a:lnTo>
                  <a:pt x="228600" y="152400"/>
                </a:lnTo>
                <a:lnTo>
                  <a:pt x="228600" y="274320"/>
                </a:lnTo>
                <a:cubicBezTo>
                  <a:pt x="228600" y="291151"/>
                  <a:pt x="214951" y="304800"/>
                  <a:pt x="198120" y="304800"/>
                </a:cubicBezTo>
                <a:lnTo>
                  <a:pt x="198120" y="304800"/>
                </a:lnTo>
                <a:lnTo>
                  <a:pt x="76200" y="304800"/>
                </a:lnTo>
                <a:cubicBezTo>
                  <a:pt x="59436" y="304800"/>
                  <a:pt x="40996" y="291998"/>
                  <a:pt x="35052" y="276149"/>
                </a:cubicBezTo>
                <a:lnTo>
                  <a:pt x="0" y="182880"/>
                </a:lnTo>
                <a:lnTo>
                  <a:pt x="0" y="152400"/>
                </a:lnTo>
                <a:cubicBezTo>
                  <a:pt x="0" y="135569"/>
                  <a:pt x="13649" y="121920"/>
                  <a:pt x="30480" y="121920"/>
                </a:cubicBezTo>
                <a:lnTo>
                  <a:pt x="30480" y="121920"/>
                </a:lnTo>
                <a:lnTo>
                  <a:pt x="137160" y="121920"/>
                </a:lnTo>
                <a:lnTo>
                  <a:pt x="137160" y="30480"/>
                </a:lnTo>
                <a:cubicBezTo>
                  <a:pt x="137160" y="13649"/>
                  <a:pt x="150809" y="0"/>
                  <a:pt x="167640" y="0"/>
                </a:cubicBezTo>
                <a:lnTo>
                  <a:pt x="167640" y="0"/>
                </a:lnTo>
                <a:close/>
              </a:path>
              <a:path w="304800" h="304800">
                <a:moveTo>
                  <a:pt x="259080" y="152400"/>
                </a:moveTo>
                <a:lnTo>
                  <a:pt x="304800" y="152400"/>
                </a:lnTo>
                <a:lnTo>
                  <a:pt x="304800" y="304800"/>
                </a:lnTo>
                <a:lnTo>
                  <a:pt x="259080" y="304800"/>
                </a:lnTo>
                <a:lnTo>
                  <a:pt x="259080" y="152400"/>
                </a:lnTo>
              </a:path>
            </a:pathLst>
          </a:cu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8740" r="18740"/>
          <a:stretch>
            <a:fillRect/>
          </a:stretch>
        </p:blipFill>
        <p:spPr>
          <a:xfrm>
            <a:off x="6591755" y="1559288"/>
            <a:ext cx="4993629" cy="4492828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585516" y="1557734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4" name="TextBox 4"/>
          <p:cNvSpPr txBox="1"/>
          <p:nvPr/>
        </p:nvSpPr>
        <p:spPr>
          <a:xfrm>
            <a:off x="599803" y="1495821"/>
            <a:ext cx="1114425" cy="1266825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sz="45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585516" y="3259964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6" name="TextBox 6"/>
          <p:cNvSpPr txBox="1"/>
          <p:nvPr/>
        </p:nvSpPr>
        <p:spPr>
          <a:xfrm>
            <a:off x="599803" y="3198051"/>
            <a:ext cx="1114425" cy="1266825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sz="45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585516" y="4965242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81062" h="1073360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8" name="TextBox 8"/>
          <p:cNvSpPr txBox="1"/>
          <p:nvPr/>
        </p:nvSpPr>
        <p:spPr>
          <a:xfrm>
            <a:off x="646157" y="4903330"/>
            <a:ext cx="1019175" cy="1266825"/>
          </a:xfrm>
          <a:prstGeom prst="rect">
            <a:avLst/>
          </a:prstGeom>
        </p:spPr>
        <p:txBody>
          <a:bodyPr vert="horz" wrap="square" lIns="95250" tIns="95250" rIns="47625" bIns="95250" rtlCol="0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sz="45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34210" y="1442283"/>
            <a:ext cx="4235703" cy="1373901"/>
          </a:xfrm>
          <a:prstGeom prst="rect">
            <a:avLst/>
          </a:prstGeom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完成了项目需求分析和初步设计，确定了技术实现方案。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34210" y="3144514"/>
            <a:ext cx="4235703" cy="1373901"/>
          </a:xfrm>
          <a:prstGeom prst="rect">
            <a:avLst/>
          </a:prstGeom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完成了部分核心代码的开发和测试，验证了技术可行性。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34210" y="4849792"/>
            <a:ext cx="4235703" cy="1373901"/>
          </a:xfrm>
          <a:prstGeom prst="rect">
            <a:avLst/>
          </a:prstGeom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与合作方进行了多次沟通和协调，确保了项目按计划推进。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项目进度展示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未来计划与展望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3312" y="1743101"/>
            <a:ext cx="3394942" cy="1865457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23312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t="22526" b="22526"/>
          <a:stretch>
            <a:fillRect/>
          </a:stretch>
        </p:blipFill>
        <p:spPr>
          <a:xfrm>
            <a:off x="8189230" y="1775853"/>
            <a:ext cx="3394942" cy="186545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8189230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未来技术展望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9057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技术创新与应用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1743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探索AI、区块链等前沿技术在智控平台的应用，提升决策支持、数据安全和隐私保护能力，打造领先行业的技术创新点。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 t="8789" b="8789"/>
          <a:stretch>
            <a:fillRect/>
          </a:stretch>
        </p:blipFill>
        <p:spPr>
          <a:xfrm>
            <a:off x="4405937" y="1779196"/>
            <a:ext cx="3394942" cy="1865457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4405937" y="3209213"/>
            <a:ext cx="3394942" cy="2857500"/>
          </a:xfrm>
          <a:prstGeom prst="roundRect">
            <a:avLst>
              <a:gd name="adj" fmla="val 7195"/>
            </a:avLst>
          </a:prstGeom>
          <a:solidFill>
            <a:srgbClr val="FFFFFF">
              <a:alpha val="100000"/>
            </a:srgbClr>
          </a:solidFill>
          <a:effectLst>
            <a:outerShdw blurRad="342900">
              <a:srgbClr val="000000">
                <a:alpha val="5000"/>
              </a:srgbClr>
            </a:outerShdw>
          </a:effectLst>
        </p:spPr>
      </p:sp>
      <p:sp>
        <p:nvSpPr>
          <p:cNvPr id="11" name="TextBox 11"/>
          <p:cNvSpPr txBox="1"/>
          <p:nvPr/>
        </p:nvSpPr>
        <p:spPr>
          <a:xfrm>
            <a:off x="4511682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智能化升级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294976" y="3453550"/>
            <a:ext cx="3183452" cy="559238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用户交互优化</a:t>
            </a:r>
            <a:endParaRPr lang="en-US" sz="24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94368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推动智控平台从自动化向智能化转变，通过机器学习和自然语言处理等技术，实现更精准、更高效的智能控制和服务。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377661" y="4164695"/>
            <a:ext cx="3018080" cy="1613061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rgbClr val="000000">
                    <a:alpha val="69804"/>
                    <a:alpha val="7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设计更人性化、更便捷的交互方式，如语音控制、手势操作等，结合大数据分析，为用户提供个性化、场景化的智能体验。</a:t>
            </a:r>
            <a:endParaRPr lang="en-US" sz="1500">
              <a:solidFill>
                <a:srgbClr val="000000">
                  <a:alpha val="69804"/>
                  <a:alpha val="7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6667" r="16667"/>
          <a:stretch>
            <a:fillRect/>
          </a:stretch>
        </p:blipFill>
        <p:spPr>
          <a:xfrm>
            <a:off x="476023" y="1726817"/>
            <a:ext cx="4434840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可持续发展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关注能源效率、环境保护和社会责任，推动智控平台在绿色制造、智慧城市管理等领域的应用，为实现可持续发展目标贡献力量。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行业应用拓展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将智控平台应用于更多行业，如智能制造、智慧城市、医疗健康等，针对不同行业需求进行定制化开发，推动产业升级和转型。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生态系统构建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建立开放的合作生态系统，与各行业伙伴、开发者、研究机构等紧密合作，共同丰富智控平台的功能和场景，形成共赢发展的局面。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项目发展方向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050" b="1050"/>
          <a:stretch>
            <a:fillRect/>
          </a:stretch>
        </p:blipFill>
        <p:spPr>
          <a:xfrm>
            <a:off x="4462463" y="2088071"/>
            <a:ext cx="3267075" cy="3267075"/>
          </a:xfrm>
          <a:prstGeom prst="ellipse">
            <a:avLst/>
          </a:prstGeom>
          <a:ln w="57150">
            <a:solidFill>
              <a:schemeClr val="accent1"/>
            </a:solidFill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539110" y="2972036"/>
            <a:ext cx="3314231" cy="64799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技术卓越性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59848" y="1716027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积极营造开放、包容、协作的团队氛围，鼓励团队成员间的知识共享和协同创新，打造学习型团队，共同提升团队能力和素质。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59848" y="1097369"/>
            <a:ext cx="3314231" cy="62295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团队协作与成长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59848" y="4019931"/>
            <a:ext cx="3314231" cy="547835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社会责任与贡献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59848" y="4565142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将智控平台应用于社会公益事业，如教育支持、医疗援助等，通过技术力量为社会带来正能量和福祉，展现企业的社会责任感和担当。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9110" y="3620031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持续加强技术研发和创新，保持技术领先和竞争力，不断拓宽智控平台的技术边界和应用场景，为用户带来更加智能、高效的服务体验。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团队目标设定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项目价值与意义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85901" y="1362476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能力边界的拓宽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85901" y="2024509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通过参与此项目，成员们得以挑战自我，跨越舒适区，显著提升技术运用、问题解决及领导力等关键能力，实现个人综合实力的飞跃。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个人成长提升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0">
            <a:off x="838598" y="1564792"/>
            <a:ext cx="353467" cy="353467"/>
            <a:chOff x="838598" y="1564792"/>
            <a:chExt cx="353467" cy="353467"/>
          </a:xfrm>
        </p:grpSpPr>
        <p:sp>
          <p:nvSpPr>
            <p:cNvPr id="6" name="AutoShape 6"/>
            <p:cNvSpPr/>
            <p:nvPr/>
          </p:nvSpPr>
          <p:spPr>
            <a:xfrm>
              <a:off x="920082" y="1646276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7" name="AutoShape 7"/>
            <p:cNvSpPr/>
            <p:nvPr/>
          </p:nvSpPr>
          <p:spPr>
            <a:xfrm>
              <a:off x="838598" y="1564792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85901" y="3189254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视野格局的拓展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85901" y="3851288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项目要求成员们跳出传统思维框架，积极学习新知，关注行业动态，从而拓宽视野，增强全局观，为未来发展奠定坚实基础。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838598" y="3391571"/>
            <a:ext cx="353467" cy="353467"/>
            <a:chOff x="838598" y="3391571"/>
            <a:chExt cx="353467" cy="353467"/>
          </a:xfrm>
        </p:grpSpPr>
        <p:sp>
          <p:nvSpPr>
            <p:cNvPr id="11" name="AutoShape 11"/>
            <p:cNvSpPr/>
            <p:nvPr/>
          </p:nvSpPr>
          <p:spPr>
            <a:xfrm>
              <a:off x="920082" y="3473055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2" name="AutoShape 12"/>
            <p:cNvSpPr/>
            <p:nvPr/>
          </p:nvSpPr>
          <p:spPr>
            <a:xfrm>
              <a:off x="838598" y="3391571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685901" y="4975292"/>
            <a:ext cx="8946338" cy="555784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经验积累的深化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685901" y="5637325"/>
            <a:ext cx="8972550" cy="76378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项目全程充满挑战与机遇，成员们借此机会积累宝贵经验，包括团队协作、项目管理、风险控制等，为个人简历增添亮点，提升市场竞争力。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838598" y="5177608"/>
            <a:ext cx="353467" cy="353467"/>
            <a:chOff x="838598" y="5177608"/>
            <a:chExt cx="353467" cy="353467"/>
          </a:xfrm>
        </p:grpSpPr>
        <p:sp>
          <p:nvSpPr>
            <p:cNvPr id="16" name="AutoShape 16"/>
            <p:cNvSpPr/>
            <p:nvPr/>
          </p:nvSpPr>
          <p:spPr>
            <a:xfrm>
              <a:off x="920082" y="5259092"/>
              <a:ext cx="190500" cy="19050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</p:sp>
        <p:sp>
          <p:nvSpPr>
            <p:cNvPr id="17" name="AutoShape 17"/>
            <p:cNvSpPr/>
            <p:nvPr/>
          </p:nvSpPr>
          <p:spPr>
            <a:xfrm>
              <a:off x="838598" y="5177608"/>
              <a:ext cx="353467" cy="353467"/>
            </a:xfrm>
            <a:prstGeom prst="ellipse">
              <a:avLst/>
            </a:prstGeom>
            <a:solidFill>
              <a:schemeClr val="accent1">
                <a:alpha val="16000"/>
              </a:schemeClr>
            </a:solidFill>
          </p:spPr>
        </p:sp>
      </p:grpSp>
      <p:cxnSp>
        <p:nvCxnSpPr>
          <p:cNvPr id="18" name="Connector 18"/>
          <p:cNvCxnSpPr/>
          <p:nvPr/>
        </p:nvCxnSpPr>
        <p:spPr>
          <a:xfrm>
            <a:off x="1015332" y="1728028"/>
            <a:ext cx="0" cy="521495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triangl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963" y="2034175"/>
            <a:ext cx="5829300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项目通过明确分工与紧密合作，构建了高效团队运作模式。成员间相互支持，共同面对挑战，显著增强了团队凝聚力与归属感。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4963" y="1575832"/>
            <a:ext cx="5829300" cy="4000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团队凝聚力的强化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4963" y="3530045"/>
            <a:ext cx="5829300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在项目推进过程中，团队成员不断实践并精进协作技能，学会更高效的信息共享、更有效的沟通方式及更协同的任务执行策略。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4963" y="3071702"/>
            <a:ext cx="5829300" cy="4000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协作技能的磨砺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4963" y="5118981"/>
            <a:ext cx="5829300" cy="78105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团队文化作为项目成功的关键要素之一，在协作实践中得以精心培育与塑造。它蕴含了团队的共同价值观、愿景及工作氛围。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54963" y="4660638"/>
            <a:ext cx="5829300" cy="400050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团队文化的塑造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38931" y="1450035"/>
            <a:ext cx="4792980" cy="4792980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团队协作实践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2268"/>
            <a:ext cx="3341688" cy="6858000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1308802" y="1087299"/>
            <a:ext cx="2136058" cy="13569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6000" b="1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en-US" sz="6000" b="1">
              <a:solidFill>
                <a:srgbClr val="FBFD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48555" y="296333"/>
            <a:ext cx="2593133" cy="106435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r">
              <a:lnSpc>
                <a:spcPct val="120000"/>
              </a:lnSpc>
              <a:spcBef>
                <a:spcPct val="0"/>
              </a:spcBef>
            </a:pPr>
            <a:r>
              <a:rPr lang="en-US" sz="3675" b="1">
                <a:solidFill>
                  <a:schemeClr val="accent3">
                    <a:lumMod val="50000"/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</a:t>
            </a:r>
            <a:endParaRPr lang="en-US" sz="3675" b="1">
              <a:solidFill>
                <a:schemeClr val="accent3">
                  <a:lumMod val="50000"/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41688" y="296333"/>
            <a:ext cx="2593133" cy="106435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sz="3675" b="1">
                <a:solidFill>
                  <a:srgbClr val="FBFDFD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</a:t>
            </a:r>
            <a:endParaRPr lang="en-US" sz="3675" b="1">
              <a:solidFill>
                <a:srgbClr val="FBFDFD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847996" y="1302921"/>
            <a:ext cx="6898005" cy="469201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引言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初步进展与成果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未来计划与展望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项目价值与意义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873355" y="166430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4008100" y="179904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4636726" y="1463721"/>
            <a:ext cx="6886575" cy="765904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解决方案的优化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36726" y="2046214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项目成果不仅提升了组织效率，更为社会贡献了一套经过实践验证的、创新的解决方案，推动行业进步与社会福祉的提升。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alphaModFix amt="100000"/>
          </a:blip>
          <a:srcRect l="16667" r="16667"/>
          <a:stretch>
            <a:fillRect/>
          </a:stretch>
        </p:blipFill>
        <p:spPr>
          <a:xfrm>
            <a:off x="-1061158" y="1741145"/>
            <a:ext cx="4421505" cy="4421505"/>
          </a:xfrm>
          <a:prstGeom prst="ellipse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3873355" y="338462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4008100" y="351937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TextBox 9"/>
          <p:cNvSpPr txBox="1"/>
          <p:nvPr/>
        </p:nvSpPr>
        <p:spPr>
          <a:xfrm>
            <a:off x="4636726" y="3182098"/>
            <a:ext cx="6886575" cy="76980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创新思维的传播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3873355" y="510495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11" name="AutoShape 11"/>
          <p:cNvSpPr/>
          <p:nvPr/>
        </p:nvSpPr>
        <p:spPr>
          <a:xfrm>
            <a:off x="4008100" y="523969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TextBox 12"/>
          <p:cNvSpPr txBox="1"/>
          <p:nvPr/>
        </p:nvSpPr>
        <p:spPr>
          <a:xfrm>
            <a:off x="4636726" y="4920230"/>
            <a:ext cx="6886575" cy="734184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责任担当的彰显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贡献社会创新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636726" y="3789081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项目积极倡导并实践创新思维，鼓励探索未知，挑战传统模式。这种精神将激励更多人加入创新行列，共同为社会进步贡献力量。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636726" y="5471644"/>
            <a:ext cx="6891292" cy="98203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项目团队深知自身肩负的社会责任，积极回应时代呼唤，将创新成果转化为服务社会、改善民生的实际行动，彰显企业的责任与担当。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798804" y="2875083"/>
            <a:ext cx="190500" cy="1368299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2174865" y="2875084"/>
            <a:ext cx="190500" cy="1368298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TextBox 4"/>
          <p:cNvSpPr txBox="1"/>
          <p:nvPr/>
        </p:nvSpPr>
        <p:spPr>
          <a:xfrm>
            <a:off x="2133600" y="2478145"/>
            <a:ext cx="7924800" cy="21621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725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sz="10725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引言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086985" y="1447326"/>
            <a:ext cx="4842667" cy="4825246"/>
          </a:xfrm>
          <a:prstGeom prst="roundRect">
            <a:avLst>
              <a:gd name="adj" fmla="val 7071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1024528" y="1447326"/>
            <a:ext cx="4842667" cy="4825246"/>
          </a:xfrm>
          <a:prstGeom prst="roundRect">
            <a:avLst>
              <a:gd name="adj" fmla="val 7071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5103500" y="1583806"/>
            <a:ext cx="651613" cy="651613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5" name="Freeform 5"/>
          <p:cNvSpPr/>
          <p:nvPr/>
        </p:nvSpPr>
        <p:spPr>
          <a:xfrm>
            <a:off x="5265909" y="1746215"/>
            <a:ext cx="326794" cy="32679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71155"/>
                </a:moveTo>
                <a:lnTo>
                  <a:pt x="304800" y="133055"/>
                </a:lnTo>
                <a:lnTo>
                  <a:pt x="259261" y="114081"/>
                </a:lnTo>
                <a:cubicBezTo>
                  <a:pt x="257994" y="110509"/>
                  <a:pt x="256661" y="107051"/>
                  <a:pt x="255022" y="103661"/>
                </a:cubicBezTo>
                <a:lnTo>
                  <a:pt x="273406" y="57893"/>
                </a:lnTo>
                <a:lnTo>
                  <a:pt x="246459" y="30956"/>
                </a:lnTo>
                <a:lnTo>
                  <a:pt x="201101" y="49635"/>
                </a:lnTo>
                <a:cubicBezTo>
                  <a:pt x="197644" y="47958"/>
                  <a:pt x="194110" y="46549"/>
                  <a:pt x="190462" y="45244"/>
                </a:cubicBezTo>
                <a:lnTo>
                  <a:pt x="171155" y="0"/>
                </a:lnTo>
                <a:lnTo>
                  <a:pt x="133055" y="0"/>
                </a:lnTo>
                <a:lnTo>
                  <a:pt x="114224" y="45091"/>
                </a:lnTo>
                <a:cubicBezTo>
                  <a:pt x="110433" y="46434"/>
                  <a:pt x="106785" y="47844"/>
                  <a:pt x="103175" y="49559"/>
                </a:cubicBezTo>
                <a:lnTo>
                  <a:pt x="57893" y="31366"/>
                </a:lnTo>
                <a:lnTo>
                  <a:pt x="30956" y="58303"/>
                </a:lnTo>
                <a:lnTo>
                  <a:pt x="49416" y="103175"/>
                </a:lnTo>
                <a:cubicBezTo>
                  <a:pt x="47625" y="106861"/>
                  <a:pt x="46177" y="110614"/>
                  <a:pt x="44796" y="114491"/>
                </a:cubicBezTo>
                <a:lnTo>
                  <a:pt x="0" y="133645"/>
                </a:lnTo>
                <a:lnTo>
                  <a:pt x="0" y="171745"/>
                </a:lnTo>
                <a:lnTo>
                  <a:pt x="44834" y="190424"/>
                </a:lnTo>
                <a:cubicBezTo>
                  <a:pt x="46215" y="194291"/>
                  <a:pt x="47701" y="198053"/>
                  <a:pt x="49482" y="201740"/>
                </a:cubicBezTo>
                <a:lnTo>
                  <a:pt x="31366" y="246907"/>
                </a:lnTo>
                <a:lnTo>
                  <a:pt x="58303" y="273844"/>
                </a:lnTo>
                <a:lnTo>
                  <a:pt x="103289" y="255318"/>
                </a:lnTo>
                <a:cubicBezTo>
                  <a:pt x="106899" y="257032"/>
                  <a:pt x="110585" y="258404"/>
                  <a:pt x="114376" y="259709"/>
                </a:cubicBezTo>
                <a:lnTo>
                  <a:pt x="133645" y="304800"/>
                </a:lnTo>
                <a:lnTo>
                  <a:pt x="171745" y="304800"/>
                </a:lnTo>
                <a:lnTo>
                  <a:pt x="190605" y="259480"/>
                </a:lnTo>
                <a:cubicBezTo>
                  <a:pt x="194215" y="258137"/>
                  <a:pt x="197787" y="256727"/>
                  <a:pt x="201206" y="255089"/>
                </a:cubicBezTo>
                <a:lnTo>
                  <a:pt x="246898" y="273396"/>
                </a:lnTo>
                <a:lnTo>
                  <a:pt x="273834" y="246459"/>
                </a:lnTo>
                <a:lnTo>
                  <a:pt x="255079" y="200997"/>
                </a:lnTo>
                <a:cubicBezTo>
                  <a:pt x="256680" y="197577"/>
                  <a:pt x="257985" y="194110"/>
                  <a:pt x="259251" y="190576"/>
                </a:cubicBezTo>
                <a:lnTo>
                  <a:pt x="304800" y="171155"/>
                </a:lnTo>
                <a:close/>
              </a:path>
              <a:path w="304800" h="304800">
                <a:moveTo>
                  <a:pt x="152105" y="209550"/>
                </a:moveTo>
                <a:cubicBezTo>
                  <a:pt x="120558" y="209550"/>
                  <a:pt x="94955" y="183947"/>
                  <a:pt x="94955" y="152400"/>
                </a:cubicBezTo>
                <a:cubicBezTo>
                  <a:pt x="94955" y="120853"/>
                  <a:pt x="120558" y="95250"/>
                  <a:pt x="152105" y="95250"/>
                </a:cubicBezTo>
                <a:cubicBezTo>
                  <a:pt x="183652" y="95250"/>
                  <a:pt x="209255" y="120853"/>
                  <a:pt x="209255" y="152400"/>
                </a:cubicBezTo>
                <a:cubicBezTo>
                  <a:pt x="209255" y="183947"/>
                  <a:pt x="183652" y="209550"/>
                  <a:pt x="152105" y="209550"/>
                </a:cubicBez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项目成员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532938" y="1682727"/>
            <a:ext cx="3352601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团队成员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32938" y="2559668"/>
            <a:ext cx="3943350" cy="3504350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学校:华东师范大学</a:t>
            </a:r>
            <a:endParaRPr lang="en-US" sz="1500" b="1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院系:数据科学与工程学院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成员1: 贾馨雨 — 数据科学与大数据技术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成员2: 韩悦    — 数据科学与大数据技术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成员3: 朱子玥 — 计算机拔尖班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536643" y="1664446"/>
            <a:ext cx="3352800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任务分配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06153" y="2466667"/>
            <a:ext cx="3943350" cy="3504350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9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10069239" y="1580463"/>
            <a:ext cx="651613" cy="651613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Freeform 12"/>
          <p:cNvSpPr/>
          <p:nvPr/>
        </p:nvSpPr>
        <p:spPr>
          <a:xfrm>
            <a:off x="10257016" y="1771582"/>
            <a:ext cx="276060" cy="27606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</a:path>
              <a:path w="304800" h="304800"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</a:path>
              <a:path w="304800" h="304800"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3" name="TextBox 13"/>
          <p:cNvSpPr txBox="1"/>
          <p:nvPr/>
        </p:nvSpPr>
        <p:spPr>
          <a:xfrm>
            <a:off x="6536643" y="2669781"/>
            <a:ext cx="5716905" cy="12915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贾馨雨 :</a:t>
            </a:r>
            <a:endParaRPr lang="en-US" sz="15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韩悦  ： </a:t>
            </a:r>
            <a:endParaRPr lang="en-US" sz="15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 朱子玥 :</a:t>
            </a:r>
            <a:endParaRPr lang="en-US" sz="15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2700000">
            <a:off x="1177078" y="4785265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</p:spPr>
      </p:sp>
      <p:sp>
        <p:nvSpPr>
          <p:cNvPr id="3" name="AutoShape 3"/>
          <p:cNvSpPr/>
          <p:nvPr/>
        </p:nvSpPr>
        <p:spPr>
          <a:xfrm rot="2700000">
            <a:off x="6463760" y="4785265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</p:spPr>
      </p:sp>
      <p:sp>
        <p:nvSpPr>
          <p:cNvPr id="4" name="AutoShape 4"/>
          <p:cNvSpPr/>
          <p:nvPr/>
        </p:nvSpPr>
        <p:spPr>
          <a:xfrm rot="2700000">
            <a:off x="1177078" y="2234565"/>
            <a:ext cx="998125" cy="996029"/>
          </a:xfrm>
          <a:prstGeom prst="rect">
            <a:avLst/>
          </a:prstGeom>
          <a:solidFill>
            <a:schemeClr val="lt2">
              <a:alpha val="100000"/>
            </a:schemeClr>
          </a:solidFill>
        </p:spPr>
      </p:sp>
      <p:sp>
        <p:nvSpPr>
          <p:cNvPr id="5" name="Freeform 5"/>
          <p:cNvSpPr/>
          <p:nvPr/>
        </p:nvSpPr>
        <p:spPr>
          <a:xfrm>
            <a:off x="1415156" y="2436781"/>
            <a:ext cx="521970" cy="520922"/>
          </a:xfrm>
          <a:custGeom>
            <a:avLst/>
            <a:gdLst/>
            <a:ahLst/>
            <a:cxnLst/>
            <a:rect l="l" t="t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</a:path>
              <a:path w="376" h="376"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</a:path>
              <a:path w="376" h="376"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</a:path>
              <a:path w="376" h="376"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</a:path>
              <a:path w="376" h="376"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6" name="AutoShape 6"/>
          <p:cNvSpPr/>
          <p:nvPr/>
        </p:nvSpPr>
        <p:spPr>
          <a:xfrm rot="2700000">
            <a:off x="6463760" y="2229898"/>
            <a:ext cx="998125" cy="998125"/>
          </a:xfrm>
          <a:prstGeom prst="rect">
            <a:avLst/>
          </a:prstGeom>
          <a:solidFill>
            <a:schemeClr val="lt2">
              <a:alpha val="100000"/>
            </a:schemeClr>
          </a:solidFill>
        </p:spPr>
      </p:sp>
      <p:sp>
        <p:nvSpPr>
          <p:cNvPr id="7" name="Freeform 7"/>
          <p:cNvSpPr/>
          <p:nvPr/>
        </p:nvSpPr>
        <p:spPr>
          <a:xfrm>
            <a:off x="6651498" y="2429828"/>
            <a:ext cx="622649" cy="637223"/>
          </a:xfrm>
          <a:custGeom>
            <a:avLst/>
            <a:gdLst/>
            <a:ahLst/>
            <a:cxnLst/>
            <a:rect l="l" t="t" r="r" b="b"/>
            <a:pathLst>
              <a:path w="417" h="426">
                <a:moveTo>
                  <a:pt x="121" y="94"/>
                </a:moveTo>
                <a:cubicBezTo>
                  <a:pt x="98" y="116"/>
                  <a:pt x="0" y="256"/>
                  <a:pt x="85" y="341"/>
                </a:cubicBezTo>
                <a:cubicBezTo>
                  <a:pt x="170" y="426"/>
                  <a:pt x="309" y="328"/>
                  <a:pt x="332" y="305"/>
                </a:cubicBezTo>
                <a:cubicBezTo>
                  <a:pt x="354" y="283"/>
                  <a:pt x="325" y="217"/>
                  <a:pt x="267" y="159"/>
                </a:cubicBezTo>
                <a:cubicBezTo>
                  <a:pt x="209" y="101"/>
                  <a:pt x="143" y="72"/>
                  <a:pt x="121" y="94"/>
                </a:cubicBezTo>
                <a:close/>
              </a:path>
              <a:path w="417" h="426">
                <a:moveTo>
                  <a:pt x="306" y="286"/>
                </a:moveTo>
                <a:cubicBezTo>
                  <a:pt x="299" y="292"/>
                  <a:pt x="248" y="277"/>
                  <a:pt x="199" y="227"/>
                </a:cubicBezTo>
                <a:cubicBezTo>
                  <a:pt x="149" y="178"/>
                  <a:pt x="134" y="127"/>
                  <a:pt x="140" y="120"/>
                </a:cubicBezTo>
                <a:cubicBezTo>
                  <a:pt x="147" y="113"/>
                  <a:pt x="198" y="129"/>
                  <a:pt x="247" y="179"/>
                </a:cubicBezTo>
                <a:cubicBezTo>
                  <a:pt x="297" y="228"/>
                  <a:pt x="313" y="279"/>
                  <a:pt x="306" y="286"/>
                </a:cubicBezTo>
                <a:close/>
              </a:path>
              <a:path w="417" h="426">
                <a:moveTo>
                  <a:pt x="309" y="128"/>
                </a:moveTo>
                <a:cubicBezTo>
                  <a:pt x="314" y="128"/>
                  <a:pt x="319" y="126"/>
                  <a:pt x="323" y="122"/>
                </a:cubicBezTo>
                <a:cubicBezTo>
                  <a:pt x="361" y="84"/>
                  <a:pt x="361" y="84"/>
                  <a:pt x="361" y="84"/>
                </a:cubicBezTo>
                <a:cubicBezTo>
                  <a:pt x="369" y="76"/>
                  <a:pt x="369" y="64"/>
                  <a:pt x="361" y="56"/>
                </a:cubicBezTo>
                <a:cubicBezTo>
                  <a:pt x="353" y="48"/>
                  <a:pt x="341" y="48"/>
                  <a:pt x="333" y="56"/>
                </a:cubicBezTo>
                <a:cubicBezTo>
                  <a:pt x="295" y="94"/>
                  <a:pt x="295" y="94"/>
                  <a:pt x="295" y="94"/>
                </a:cubicBezTo>
                <a:cubicBezTo>
                  <a:pt x="287" y="102"/>
                  <a:pt x="287" y="115"/>
                  <a:pt x="295" y="122"/>
                </a:cubicBezTo>
                <a:cubicBezTo>
                  <a:pt x="299" y="126"/>
                  <a:pt x="304" y="128"/>
                  <a:pt x="309" y="128"/>
                </a:cubicBezTo>
                <a:close/>
              </a:path>
              <a:path w="417" h="426">
                <a:moveTo>
                  <a:pt x="237" y="79"/>
                </a:moveTo>
                <a:cubicBezTo>
                  <a:pt x="240" y="81"/>
                  <a:pt x="243" y="81"/>
                  <a:pt x="247" y="81"/>
                </a:cubicBezTo>
                <a:cubicBezTo>
                  <a:pt x="254" y="81"/>
                  <a:pt x="260" y="78"/>
                  <a:pt x="264" y="71"/>
                </a:cubicBezTo>
                <a:cubicBezTo>
                  <a:pt x="286" y="33"/>
                  <a:pt x="286" y="33"/>
                  <a:pt x="286" y="33"/>
                </a:cubicBezTo>
                <a:cubicBezTo>
                  <a:pt x="291" y="23"/>
                  <a:pt x="288" y="11"/>
                  <a:pt x="278" y="5"/>
                </a:cubicBezTo>
                <a:cubicBezTo>
                  <a:pt x="268" y="0"/>
                  <a:pt x="256" y="3"/>
                  <a:pt x="251" y="13"/>
                </a:cubicBezTo>
                <a:cubicBezTo>
                  <a:pt x="229" y="52"/>
                  <a:pt x="229" y="52"/>
                  <a:pt x="229" y="52"/>
                </a:cubicBezTo>
                <a:cubicBezTo>
                  <a:pt x="224" y="61"/>
                  <a:pt x="227" y="73"/>
                  <a:pt x="237" y="79"/>
                </a:cubicBezTo>
                <a:close/>
              </a:path>
              <a:path w="417" h="426">
                <a:moveTo>
                  <a:pt x="412" y="139"/>
                </a:moveTo>
                <a:cubicBezTo>
                  <a:pt x="406" y="129"/>
                  <a:pt x="394" y="126"/>
                  <a:pt x="385" y="131"/>
                </a:cubicBezTo>
                <a:cubicBezTo>
                  <a:pt x="346" y="153"/>
                  <a:pt x="346" y="153"/>
                  <a:pt x="346" y="153"/>
                </a:cubicBezTo>
                <a:cubicBezTo>
                  <a:pt x="336" y="158"/>
                  <a:pt x="333" y="171"/>
                  <a:pt x="338" y="180"/>
                </a:cubicBezTo>
                <a:cubicBezTo>
                  <a:pt x="342" y="187"/>
                  <a:pt x="349" y="190"/>
                  <a:pt x="356" y="190"/>
                </a:cubicBezTo>
                <a:cubicBezTo>
                  <a:pt x="359" y="190"/>
                  <a:pt x="363" y="190"/>
                  <a:pt x="366" y="188"/>
                </a:cubicBezTo>
                <a:cubicBezTo>
                  <a:pt x="404" y="166"/>
                  <a:pt x="404" y="166"/>
                  <a:pt x="404" y="166"/>
                </a:cubicBezTo>
                <a:cubicBezTo>
                  <a:pt x="414" y="161"/>
                  <a:pt x="417" y="149"/>
                  <a:pt x="412" y="139"/>
                </a:cubicBezTo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2528401" y="1607814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背景概述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28401" y="4294142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目标设定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924964" y="1607814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意义阐述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924964" y="4294142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预期成果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528401" y="2149661"/>
            <a:ext cx="2931336" cy="1654845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在当前数字化时代浪潮下，信息通信技术与人工智能飞速发展，深刻变革着各行各业。为顺应时代趋势，本项目旨在探索并预测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开源项目技术趋势与影响力分析 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28401" y="4807414"/>
            <a:ext cx="2931336" cy="1654845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明确项目目标，聚焦于解决XX领域中的核心难题，通过数据分析、算法优化等手段，力求在项目实施周期内达成既定目标，展现项目价值。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924964" y="2149661"/>
            <a:ext cx="2931336" cy="1654845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本项目的实施旨在通过技术创新，推动XX领域实现智能化、高效化转型，不仅具有深远的社会意义，更承载着对未来的无限憧憬与期待。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924964" y="4807414"/>
            <a:ext cx="2931336" cy="1654845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预期项目成果将包括一套完善的智能化解决方案，显著提升XX领域的效率与质量，同时促进产业链协作，为可持续发展注入强劲动力。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项目背景与意义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335670" y="5076587"/>
            <a:ext cx="680942" cy="415480"/>
          </a:xfrm>
          <a:custGeom>
            <a:avLst/>
            <a:gdLst/>
            <a:ahLst/>
            <a:cxnLst/>
            <a:rect l="l" t="t" r="r" b="b"/>
            <a:pathLst>
              <a:path w="400" h="244">
                <a:moveTo>
                  <a:pt x="152" y="7"/>
                </a:moveTo>
                <a:cubicBezTo>
                  <a:pt x="145" y="0"/>
                  <a:pt x="135" y="0"/>
                  <a:pt x="127" y="7"/>
                </a:cubicBezTo>
                <a:cubicBezTo>
                  <a:pt x="0" y="122"/>
                  <a:pt x="0" y="122"/>
                  <a:pt x="0" y="122"/>
                </a:cubicBezTo>
                <a:cubicBezTo>
                  <a:pt x="127" y="237"/>
                  <a:pt x="127" y="237"/>
                  <a:pt x="127" y="237"/>
                </a:cubicBezTo>
                <a:cubicBezTo>
                  <a:pt x="135" y="244"/>
                  <a:pt x="145" y="244"/>
                  <a:pt x="152" y="237"/>
                </a:cubicBezTo>
                <a:cubicBezTo>
                  <a:pt x="159" y="230"/>
                  <a:pt x="159" y="219"/>
                  <a:pt x="152" y="212"/>
                </a:cubicBezTo>
                <a:cubicBezTo>
                  <a:pt x="53" y="122"/>
                  <a:pt x="53" y="122"/>
                  <a:pt x="53" y="12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9" y="25"/>
                  <a:pt x="159" y="14"/>
                  <a:pt x="152" y="7"/>
                </a:cubicBezTo>
                <a:close/>
              </a:path>
              <a:path w="400" h="244">
                <a:moveTo>
                  <a:pt x="272" y="7"/>
                </a:moveTo>
                <a:cubicBezTo>
                  <a:pt x="265" y="0"/>
                  <a:pt x="255" y="0"/>
                  <a:pt x="248" y="7"/>
                </a:cubicBezTo>
                <a:cubicBezTo>
                  <a:pt x="240" y="14"/>
                  <a:pt x="241" y="25"/>
                  <a:pt x="248" y="32"/>
                </a:cubicBezTo>
                <a:cubicBezTo>
                  <a:pt x="347" y="122"/>
                  <a:pt x="347" y="122"/>
                  <a:pt x="347" y="122"/>
                </a:cubicBezTo>
                <a:cubicBezTo>
                  <a:pt x="248" y="212"/>
                  <a:pt x="248" y="212"/>
                  <a:pt x="248" y="212"/>
                </a:cubicBezTo>
                <a:cubicBezTo>
                  <a:pt x="241" y="219"/>
                  <a:pt x="240" y="230"/>
                  <a:pt x="248" y="237"/>
                </a:cubicBezTo>
                <a:cubicBezTo>
                  <a:pt x="255" y="244"/>
                  <a:pt x="265" y="244"/>
                  <a:pt x="272" y="237"/>
                </a:cubicBezTo>
                <a:cubicBezTo>
                  <a:pt x="400" y="122"/>
                  <a:pt x="400" y="122"/>
                  <a:pt x="400" y="122"/>
                </a:cubicBezTo>
                <a:lnTo>
                  <a:pt x="272" y="7"/>
                </a:lnTo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8" name="Freeform 18"/>
          <p:cNvSpPr/>
          <p:nvPr/>
        </p:nvSpPr>
        <p:spPr>
          <a:xfrm>
            <a:off x="6724412" y="5048536"/>
            <a:ext cx="476822" cy="475202"/>
          </a:xfrm>
          <a:custGeom>
            <a:avLst/>
            <a:gdLst/>
            <a:ahLst/>
            <a:cxnLst/>
            <a:rect l="l" t="t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</a:path>
              <a:path w="316" h="316"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</a:path>
            </a:pathLst>
          </a:cu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技术选型与工具介绍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73008" y="1424575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1857984" y="1424575"/>
            <a:ext cx="3543300" cy="10016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技术选型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489633" y="1584381"/>
            <a:ext cx="1368351" cy="6819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36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03091" y="2527659"/>
            <a:ext cx="4857750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依据项目需求，经过严格评估与筛选，选定以Python为核心开发语言，利用其强大的数据处理能力与机器学习库支持，为项目奠定坚实基础。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6250024" y="1424575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7435000" y="1424575"/>
            <a:ext cx="3543300" cy="10016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工具介绍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6066649" y="1584381"/>
            <a:ext cx="1368351" cy="6819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36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280107" y="2527659"/>
            <a:ext cx="4857750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采用Git进行版本控制，确保代码安全与团队协作效率；结合Jupyter Notebook进行数据分析与算法验证，快速迭代优化模型，加速项目进程。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669665" y="4240990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/>
        </p:nvSpPr>
        <p:spPr>
          <a:xfrm>
            <a:off x="1854641" y="4240990"/>
            <a:ext cx="3543300" cy="10016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框架选定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486290" y="4400796"/>
            <a:ext cx="1368351" cy="6819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36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99748" y="5353598"/>
            <a:ext cx="4857750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选用TensorFlow作为深度学习框架，凭借其强大的生态支持与活跃度，构建高精度、高效率的AI模型，满足项目对技术先进性的高要求。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6246681" y="4240990"/>
            <a:ext cx="1001602" cy="100160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6" name="AutoShape 16"/>
          <p:cNvSpPr/>
          <p:nvPr/>
        </p:nvSpPr>
        <p:spPr>
          <a:xfrm>
            <a:off x="7431657" y="4240990"/>
            <a:ext cx="3543300" cy="100160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云平台选择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6063306" y="4400796"/>
            <a:ext cx="1368351" cy="6819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60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360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276764" y="5291100"/>
            <a:ext cx="4857750" cy="100012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algn="l"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依托阿里云、华为云等领先云服务提供商，享受其卓越的计算资源与稳定性保障，为项目提供灵活可伸缩的云计算能力，支撑大规模数据处理需求。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79391" y="163111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3" name="AutoShape 3"/>
          <p:cNvSpPr/>
          <p:nvPr/>
        </p:nvSpPr>
        <p:spPr>
          <a:xfrm>
            <a:off x="914135" y="176586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779391" y="3993147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914135" y="4127891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AutoShape 6"/>
          <p:cNvSpPr/>
          <p:nvPr/>
        </p:nvSpPr>
        <p:spPr>
          <a:xfrm>
            <a:off x="6360328" y="163111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7" name="AutoShape 7"/>
          <p:cNvSpPr/>
          <p:nvPr/>
        </p:nvSpPr>
        <p:spPr>
          <a:xfrm>
            <a:off x="6495073" y="176586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8" name="AutoShape 8"/>
          <p:cNvSpPr/>
          <p:nvPr/>
        </p:nvSpPr>
        <p:spPr>
          <a:xfrm>
            <a:off x="6360328" y="3993147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9" name="AutoShape 9"/>
          <p:cNvSpPr/>
          <p:nvPr/>
        </p:nvSpPr>
        <p:spPr>
          <a:xfrm>
            <a:off x="6495073" y="4127891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0" name="TextBox 10"/>
          <p:cNvSpPr txBox="1"/>
          <p:nvPr/>
        </p:nvSpPr>
        <p:spPr>
          <a:xfrm>
            <a:off x="1588687" y="1602522"/>
            <a:ext cx="390525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总体构思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88687" y="2078224"/>
            <a:ext cx="3905250" cy="15335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项目构思源于对XX领域现状的深刻洞察，旨在通过技术创新与模式变革，重塑行业生态，催生新的增长点，引领XX领域迈向智能化、高效化未来。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74907" y="3964550"/>
            <a:ext cx="390525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实施路径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74907" y="4495320"/>
            <a:ext cx="3905250" cy="15335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项目团队制定了清晰的实施路径图，从需求分析到系统开发，再到测试上线与运维优化，每一环节都设定了明确的时间节点与责任归属。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237966" y="3964550"/>
            <a:ext cx="390525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风险管理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237966" y="4495320"/>
            <a:ext cx="3905250" cy="15335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高度重视项目风险，建立了全面的风险评估体系，定期识别潜在威胁，制定针对性应对措施，确保项目在可控范围内稳步推进，保障投资安全与项目质量。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259955" y="1602522"/>
            <a:ext cx="390525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架构设计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259955" y="2078224"/>
            <a:ext cx="3905250" cy="15335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项目架构秉持高内聚、低耦合的原则，精心规划为数据层、处理层、决策层与交互层，每层职责明确，协同作业，共同驱动项目高效、稳定地运行。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项目构思与规划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1015" y="3921593"/>
            <a:ext cx="9809970" cy="1559744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1517472" y="4119595"/>
            <a:ext cx="9157056" cy="1163741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495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初步进展与成果</a:t>
            </a:r>
            <a:endParaRPr lang="en-US" sz="495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89235" y="1331454"/>
            <a:ext cx="3213530" cy="1775887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2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7752111" y="1331454"/>
            <a:ext cx="451710" cy="665399"/>
            <a:chOff x="7752111" y="1331454"/>
            <a:chExt cx="451710" cy="665399"/>
          </a:xfrm>
          <a:solidFill>
            <a:schemeClr val="accent1">
              <a:alpha val="100000"/>
            </a:schemeClr>
          </a:solidFill>
        </p:grpSpPr>
        <p:sp>
          <p:nvSpPr>
            <p:cNvPr id="6" name="AutoShape 6"/>
            <p:cNvSpPr/>
            <p:nvPr/>
          </p:nvSpPr>
          <p:spPr>
            <a:xfrm>
              <a:off x="7752111" y="1331454"/>
              <a:ext cx="260686" cy="530495"/>
            </a:xfrm>
            <a:prstGeom prst="rect">
              <a:avLst/>
            </a:prstGeom>
            <a:grpFill/>
          </p:spPr>
        </p:sp>
        <p:sp>
          <p:nvSpPr>
            <p:cNvPr id="7" name="AutoShape 7"/>
            <p:cNvSpPr/>
            <p:nvPr/>
          </p:nvSpPr>
          <p:spPr>
            <a:xfrm rot="5400000">
              <a:off x="7943135" y="1466358"/>
              <a:ext cx="260686" cy="530495"/>
            </a:xfrm>
            <a:prstGeom prst="rect">
              <a:avLst/>
            </a:prstGeom>
            <a:grpFill/>
          </p:spPr>
        </p:sp>
      </p:grpSp>
      <p:sp>
        <p:nvSpPr>
          <p:cNvPr id="8" name="AutoShape 8"/>
          <p:cNvSpPr/>
          <p:nvPr/>
        </p:nvSpPr>
        <p:spPr>
          <a:xfrm>
            <a:off x="3853275" y="2549673"/>
            <a:ext cx="260686" cy="530495"/>
          </a:xfrm>
          <a:prstGeom prst="rect">
            <a:avLst/>
          </a:prstGeom>
          <a:grpFill/>
        </p:spPr>
      </p:sp>
      <p:sp>
        <p:nvSpPr>
          <p:cNvPr id="9" name="AutoShape 9"/>
          <p:cNvSpPr/>
          <p:nvPr/>
        </p:nvSpPr>
        <p:spPr>
          <a:xfrm rot="5400000">
            <a:off x="4044298" y="2684577"/>
            <a:ext cx="260686" cy="530495"/>
          </a:xfrm>
          <a:prstGeom prst="rect">
            <a:avLst/>
          </a:prstGeom>
          <a:grpFill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59571" y="188553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</p:sp>
      <p:sp>
        <p:nvSpPr>
          <p:cNvPr id="3" name="TextBox 3"/>
          <p:cNvSpPr txBox="1"/>
          <p:nvPr/>
        </p:nvSpPr>
        <p:spPr>
          <a:xfrm>
            <a:off x="503837" y="2904871"/>
            <a:ext cx="2325536" cy="24841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项目团队已按既定计划，实现部分功能模块的开发。包括用户交互逻辑、数据处理算法及后端服务接口等关键组件，确保项目基础框架的稳定运行。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3837" y="2357606"/>
            <a:ext cx="1843203" cy="70417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进展概述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716721" y="1942682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代码开发进展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3490332" y="323525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3441771" y="4096288"/>
            <a:ext cx="2325536" cy="24841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通过已完成的代码，项目初步实现智能数据分析与处理能力。能够实时接收并处理海量数据，通过算法优化，显著提升数据处理效率与准确性。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441771" y="3558432"/>
            <a:ext cx="1843203" cy="70417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3547482" y="3292402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1" name="AutoShape 11"/>
          <p:cNvSpPr/>
          <p:nvPr/>
        </p:nvSpPr>
        <p:spPr>
          <a:xfrm>
            <a:off x="6460574" y="186648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</p:sp>
      <p:sp>
        <p:nvSpPr>
          <p:cNvPr id="12" name="TextBox 12"/>
          <p:cNvSpPr txBox="1"/>
          <p:nvPr/>
        </p:nvSpPr>
        <p:spPr>
          <a:xfrm>
            <a:off x="6290471" y="2798596"/>
            <a:ext cx="2325536" cy="24841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为确保代码质量与稳定性，团队已设计多轮自动化测试与人工测试。测试覆盖率为85%，主要聚焦在功能验证与性能评估，确保产品上线后表现优异。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318355" y="2293108"/>
            <a:ext cx="1843203" cy="70417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测试验证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6517724" y="1923632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5" name="AutoShape 15"/>
          <p:cNvSpPr/>
          <p:nvPr/>
        </p:nvSpPr>
        <p:spPr>
          <a:xfrm>
            <a:off x="9260982" y="2952342"/>
            <a:ext cx="266700" cy="266700"/>
          </a:xfrm>
          <a:prstGeom prst="ellipse">
            <a:avLst/>
          </a:prstGeom>
          <a:solidFill>
            <a:schemeClr val="accent1">
              <a:alpha val="24000"/>
            </a:schemeClr>
          </a:solidFill>
        </p:spPr>
      </p:sp>
      <p:sp>
        <p:nvSpPr>
          <p:cNvPr id="16" name="TextBox 16"/>
          <p:cNvSpPr txBox="1"/>
          <p:nvPr/>
        </p:nvSpPr>
        <p:spPr>
          <a:xfrm>
            <a:off x="9134492" y="3776894"/>
            <a:ext cx="2325536" cy="248412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基于测试反馈与市场需求，项目团队正进行代码迭代与优化。目标是在下次迭代中，提升剩余15%功能模块的成熟度，并优化整体系统性能。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134492" y="3235252"/>
            <a:ext cx="1843203" cy="704175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迭代优化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9318132" y="3019017"/>
            <a:ext cx="152400" cy="15240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cxnSp>
        <p:nvCxnSpPr>
          <p:cNvPr id="19" name="Connector 19"/>
          <p:cNvCxnSpPr/>
          <p:nvPr/>
        </p:nvCxnSpPr>
        <p:spPr>
          <a:xfrm>
            <a:off x="792921" y="2018882"/>
            <a:ext cx="2668836" cy="1321145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or 20"/>
          <p:cNvCxnSpPr/>
          <p:nvPr/>
        </p:nvCxnSpPr>
        <p:spPr>
          <a:xfrm flipH="1">
            <a:off x="3623682" y="2009357"/>
            <a:ext cx="2970242" cy="1378295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or 21"/>
          <p:cNvCxnSpPr/>
          <p:nvPr/>
        </p:nvCxnSpPr>
        <p:spPr>
          <a:xfrm>
            <a:off x="6641549" y="1999832"/>
            <a:ext cx="2601721" cy="1038234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or 22"/>
          <p:cNvCxnSpPr/>
          <p:nvPr/>
        </p:nvCxnSpPr>
        <p:spPr>
          <a:xfrm flipH="1">
            <a:off x="9394332" y="2058138"/>
            <a:ext cx="1964594" cy="100364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NkMTE1YzRlOGI1NTU3OWI0YTA4MmRmNzdkM2Y0Y2U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FFFFFF"/>
      </a:dk1>
      <a:lt1>
        <a:srgbClr val="01121A"/>
      </a:lt1>
      <a:dk2>
        <a:srgbClr val="01E2FD"/>
      </a:dk2>
      <a:lt2>
        <a:srgbClr val="014140"/>
      </a:lt2>
      <a:accent1>
        <a:srgbClr val="00A3B6"/>
      </a:accent1>
      <a:accent2>
        <a:srgbClr val="00A3B6"/>
      </a:accent2>
      <a:accent3>
        <a:srgbClr val="0091A2"/>
      </a:accent3>
      <a:accent4>
        <a:srgbClr val="007C8A"/>
      </a:accent4>
      <a:accent5>
        <a:srgbClr val="006E7B"/>
      </a:accent5>
      <a:accent6>
        <a:srgbClr val="005E6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3215</Words>
  <Application>WPS 演示</Application>
  <PresentationFormat>On-screen Show (4:3)</PresentationFormat>
  <Paragraphs>279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Arial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贾馨雨</cp:lastModifiedBy>
  <cp:revision>4</cp:revision>
  <dcterms:created xsi:type="dcterms:W3CDTF">2006-08-16T00:00:00Z</dcterms:created>
  <dcterms:modified xsi:type="dcterms:W3CDTF">2024-12-09T07:42:19Z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444392835D8744FA8DDCFC6CECD37B2B_13</vt:lpwstr>
  </property>
  <property fmtid="{D5CDD505-2E9C-101B-9397-08002B2CF9AE}" pid="3" name="KSOProductBuildVer">
    <vt:lpwstr>2052-12.1.0.18240</vt:lpwstr>
  </property>
</Properties>
</file>