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975" r:id="rId2"/>
    <p:sldId id="976" r:id="rId3"/>
    <p:sldId id="977" r:id="rId4"/>
    <p:sldId id="978" r:id="rId5"/>
    <p:sldId id="979" r:id="rId6"/>
    <p:sldId id="980" r:id="rId7"/>
    <p:sldId id="981" r:id="rId8"/>
    <p:sldId id="982" r:id="rId9"/>
    <p:sldId id="983" r:id="rId10"/>
    <p:sldId id="984" r:id="rId11"/>
    <p:sldId id="985" r:id="rId12"/>
    <p:sldId id="986" r:id="rId13"/>
    <p:sldId id="987" r:id="rId14"/>
    <p:sldId id="988" r:id="rId15"/>
    <p:sldId id="989" r:id="rId16"/>
    <p:sldId id="990" r:id="rId17"/>
    <p:sldId id="991" r:id="rId18"/>
    <p:sldId id="992" r:id="rId19"/>
    <p:sldId id="993" r:id="rId20"/>
    <p:sldId id="994" r:id="rId21"/>
    <p:sldId id="995" r:id="rId22"/>
    <p:sldId id="996" r:id="rId23"/>
    <p:sldId id="997" r:id="rId24"/>
  </p:sldIdLst>
  <p:sldSz cx="9144000" cy="6858000" type="screen4x3"/>
  <p:notesSz cx="9144000" cy="6858000"/>
  <p:defaultTextStyle>
    <a:defPPr>
      <a:defRPr lang="zh-CN"/>
    </a:defPPr>
    <a:lvl1pPr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1pPr>
    <a:lvl2pPr marL="457200"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2pPr>
    <a:lvl3pPr marL="914400"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3pPr>
    <a:lvl4pPr marL="1371600"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4pPr>
    <a:lvl5pPr marL="1828800" algn="ctr" rtl="0" fontAlgn="base">
      <a:spcBef>
        <a:spcPct val="0"/>
      </a:spcBef>
      <a:spcAft>
        <a:spcPct val="0"/>
      </a:spcAft>
      <a:buFont typeface="Arial" panose="020B0604020202020204" pitchFamily="34" charset="0"/>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c" initials="a" lastIdx="1" clrIdx="0">
    <p:extLst>
      <p:ext uri="{19B8F6BF-5375-455C-9EA6-DF929625EA0E}">
        <p15:presenceInfo xmlns:p15="http://schemas.microsoft.com/office/powerpoint/2012/main" userId="ab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12357C"/>
    <a:srgbClr val="DDDDDD"/>
    <a:srgbClr val="132584"/>
    <a:srgbClr val="1339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0" d="100"/>
          <a:sy n="70" d="100"/>
        </p:scale>
        <p:origin x="1386" y="66"/>
      </p:cViewPr>
      <p:guideLst>
        <p:guide orient="horz" pos="2352"/>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anose="02010600030101010101" pitchFamily="2" charset="-122"/>
              </a:defRPr>
            </a:lvl1pPr>
          </a:lstStyle>
          <a:p>
            <a:endParaRPr lang="zh-CN" altLang="zh-CN"/>
          </a:p>
        </p:txBody>
      </p:sp>
      <p:sp>
        <p:nvSpPr>
          <p:cNvPr id="3075"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zh-CN" altLang="zh-CN"/>
          </a:p>
        </p:txBody>
      </p:sp>
      <p:sp>
        <p:nvSpPr>
          <p:cNvPr id="3076" name="Rectangle 4"/>
          <p:cNvSpPr>
            <a:spLocks noGrp="1" noRot="1" noChangeAspect="1" noChangeArrowheads="1"/>
          </p:cNvSpPr>
          <p:nvPr>
            <p:ph type="sldImg" idx="2"/>
          </p:nvPr>
        </p:nvSpPr>
        <p:spPr bwMode="auto">
          <a:xfrm>
            <a:off x="2857500" y="514350"/>
            <a:ext cx="34290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Rot="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anose="02010600030101010101" pitchFamily="2" charset="-122"/>
              </a:defRPr>
            </a:lvl1pPr>
          </a:lstStyle>
          <a:p>
            <a:endParaRPr lang="zh-CN" altLang="zh-CN"/>
          </a:p>
        </p:txBody>
      </p:sp>
      <p:sp>
        <p:nvSpPr>
          <p:cNvPr id="3079"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BBABC30A-9266-4668-B626-AB9CAB6745B5}" type="slidenum">
              <a:rPr lang="zh-CN" altLang="zh-CN"/>
              <a:pPr/>
              <a:t>‹#›</a:t>
            </a:fld>
            <a:endParaRPr lang="zh-CN" altLang="zh-CN"/>
          </a:p>
        </p:txBody>
      </p:sp>
    </p:spTree>
    <p:extLst>
      <p:ext uri="{BB962C8B-B14F-4D97-AF65-F5344CB8AC3E}">
        <p14:creationId xmlns:p14="http://schemas.microsoft.com/office/powerpoint/2010/main" val="486116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ABC30A-9266-4668-B626-AB9CAB6745B5}" type="slidenum">
              <a:rPr lang="zh-CN" altLang="zh-CN" smtClean="0"/>
              <a:pPr/>
              <a:t>2</a:t>
            </a:fld>
            <a:endParaRPr lang="zh-CN" altLang="zh-CN"/>
          </a:p>
        </p:txBody>
      </p:sp>
    </p:spTree>
    <p:extLst>
      <p:ext uri="{BB962C8B-B14F-4D97-AF65-F5344CB8AC3E}">
        <p14:creationId xmlns:p14="http://schemas.microsoft.com/office/powerpoint/2010/main" val="72566639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ppt底板白-英文大写4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a:xfrm>
            <a:off x="685800" y="1798638"/>
            <a:ext cx="7772400" cy="1470025"/>
          </a:xfrm>
        </p:spPr>
        <p:txBody>
          <a:bodyPr tIns="45720" anchor="ctr"/>
          <a:lstStyle>
            <a:lvl1pPr>
              <a:defRPr sz="4300"/>
            </a:lvl1pPr>
          </a:lstStyle>
          <a:p>
            <a:pPr lvl="0"/>
            <a:r>
              <a:rPr lang="zh-CN" altLang="zh-CN" noProof="0" smtClean="0"/>
              <a:t>单击此处编辑母版标题样式</a:t>
            </a:r>
          </a:p>
        </p:txBody>
      </p:sp>
      <p:sp>
        <p:nvSpPr>
          <p:cNvPr id="2052" name="Rectangle 4"/>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zh-CN" noProof="0" smtClean="0"/>
              <a:t>单击此处编辑母版副标题样式</a:t>
            </a:r>
          </a:p>
        </p:txBody>
      </p:sp>
      <p:pic>
        <p:nvPicPr>
          <p:cNvPr id="2053"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774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7422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893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54080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67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855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334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99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5169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6348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1028" name="Rectangle 4"/>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1029" name="Rectangle 5"/>
          <p:cNvSpPr>
            <a:spLocks noGrp="1" noChangeArrowheads="1"/>
          </p:cNvSpPr>
          <p:nvPr>
            <p:ph type="title"/>
          </p:nvPr>
        </p:nvSpPr>
        <p:spPr bwMode="auto">
          <a:xfrm>
            <a:off x="0" y="179388"/>
            <a:ext cx="9144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zh-CN" smtClean="0"/>
              <a:t>单击此处编辑母版标题样式</a:t>
            </a:r>
          </a:p>
        </p:txBody>
      </p:sp>
      <p:sp>
        <p:nvSpPr>
          <p:cNvPr id="1030" name="Rectangle 6"/>
          <p:cNvSpPr>
            <a:spLocks noGrp="1" noChangeArrowheads="1"/>
          </p:cNvSpPr>
          <p:nvPr>
            <p:ph type="body" idx="1"/>
          </p:nvPr>
        </p:nvSpPr>
        <p:spPr bwMode="auto">
          <a:xfrm>
            <a:off x="431800"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lvl1pPr algn="ctr" rtl="0" fontAlgn="base">
        <a:spcBef>
          <a:spcPct val="0"/>
        </a:spcBef>
        <a:spcAft>
          <a:spcPct val="0"/>
        </a:spcAft>
        <a:defRPr sz="2800" b="1" kern="1200">
          <a:solidFill>
            <a:srgbClr val="133984"/>
          </a:solidFill>
          <a:latin typeface="+mj-lt"/>
          <a:ea typeface="+mj-ea"/>
          <a:cs typeface="+mj-cs"/>
        </a:defRPr>
      </a:lvl1pPr>
      <a:lvl2pPr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ctr"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fontAlgn="base">
        <a:lnSpc>
          <a:spcPct val="110000"/>
        </a:lnSpc>
        <a:spcBef>
          <a:spcPct val="20000"/>
        </a:spcBef>
        <a:spcAft>
          <a:spcPct val="0"/>
        </a:spcAft>
        <a:buSzPct val="120000"/>
        <a:buBlip>
          <a:blip r:embed="rId14"/>
        </a:buBlip>
        <a:defRPr sz="2800" kern="12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fontAlgn="base">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fontAlgn="base">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8482" y="2438426"/>
            <a:ext cx="8839200" cy="1927225"/>
          </a:xfrm>
        </p:spPr>
        <p:txBody>
          <a:bodyPr/>
          <a:lstStyle/>
          <a:p>
            <a:r>
              <a:rPr lang="zh-CN" altLang="en-US" sz="5400" dirty="0">
                <a:latin typeface="Times New Roman" panose="02020603050405020304" pitchFamily="18" charset="0"/>
              </a:rPr>
              <a:t>感知器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068" y="304882"/>
            <a:ext cx="9144000" cy="688975"/>
          </a:xfrm>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2 </a:t>
            </a:r>
            <a:r>
              <a:rPr lang="zh-CN" altLang="en-US" b="1" dirty="0" smtClean="0">
                <a:latin typeface="宋体" panose="02010600030101010101" pitchFamily="2" charset="-122"/>
                <a:ea typeface="宋体" panose="02010600030101010101" pitchFamily="2" charset="-122"/>
              </a:rPr>
              <a:t>离散</a:t>
            </a:r>
            <a:r>
              <a:rPr lang="zh-CN" altLang="en-US" b="1" dirty="0">
                <a:latin typeface="宋体" panose="02010600030101010101" pitchFamily="2" charset="-122"/>
                <a:ea typeface="宋体" panose="02010600030101010101" pitchFamily="2" charset="-122"/>
              </a:rPr>
              <a:t>多输出感知器训练算法</a:t>
            </a:r>
            <a:r>
              <a:rPr lang="zh-CN" altLang="en-US" dirty="0">
                <a:ea typeface="宋体" panose="02010600030101010101" pitchFamily="2" charset="-122"/>
              </a:rPr>
              <a:t> </a:t>
            </a:r>
          </a:p>
        </p:txBody>
      </p:sp>
      <p:sp>
        <p:nvSpPr>
          <p:cNvPr id="136195" name="Text Box 3"/>
          <p:cNvSpPr txBox="1">
            <a:spLocks noChangeArrowheads="1"/>
          </p:cNvSpPr>
          <p:nvPr/>
        </p:nvSpPr>
        <p:spPr bwMode="auto">
          <a:xfrm>
            <a:off x="457068" y="1219258"/>
            <a:ext cx="8153532"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800" b="1" dirty="0"/>
              <a:t>1.</a:t>
            </a:r>
            <a:r>
              <a:rPr lang="zh-CN" altLang="en-US" sz="2800" b="1" dirty="0"/>
              <a:t>初始化权矩阵</a:t>
            </a:r>
            <a:r>
              <a:rPr lang="en-US" altLang="zh-CN" sz="2800" b="1" dirty="0"/>
              <a:t>W</a:t>
            </a:r>
            <a:r>
              <a:rPr lang="zh-CN" altLang="en-US" sz="2800" b="1" dirty="0"/>
              <a:t>；</a:t>
            </a:r>
          </a:p>
          <a:p>
            <a:pPr algn="just"/>
            <a:r>
              <a:rPr lang="en-US" altLang="zh-CN" sz="2800" b="1" dirty="0"/>
              <a:t>2.</a:t>
            </a:r>
            <a:r>
              <a:rPr lang="zh-CN" altLang="en-US" sz="2800" b="1" dirty="0"/>
              <a:t>重复下列过程，直到训练完成：</a:t>
            </a:r>
          </a:p>
          <a:p>
            <a:pPr algn="just"/>
            <a:r>
              <a:rPr lang="zh-CN" altLang="en-US" sz="2800" b="1" dirty="0"/>
              <a:t>     </a:t>
            </a:r>
            <a:r>
              <a:rPr lang="en-US" altLang="zh-CN" sz="2800" b="1" dirty="0"/>
              <a:t>2.1 </a:t>
            </a:r>
            <a:r>
              <a:rPr lang="zh-CN" altLang="en-US" sz="2800" b="1" dirty="0"/>
              <a:t>对每个样本（</a:t>
            </a:r>
            <a:r>
              <a:rPr lang="en-US" altLang="zh-CN" sz="2800" b="1" dirty="0"/>
              <a:t>X</a:t>
            </a:r>
            <a:r>
              <a:rPr lang="zh-CN" altLang="en-US" sz="2800" b="1" dirty="0"/>
              <a:t>，</a:t>
            </a:r>
            <a:r>
              <a:rPr lang="en-US" altLang="zh-CN" sz="2800" b="1" dirty="0"/>
              <a:t>Y</a:t>
            </a:r>
            <a:r>
              <a:rPr lang="zh-CN" altLang="en-US" sz="2800" b="1" dirty="0"/>
              <a:t>），重复如下过程：</a:t>
            </a:r>
          </a:p>
          <a:p>
            <a:pPr algn="just"/>
            <a:r>
              <a:rPr lang="zh-CN" altLang="en-US" sz="2800" b="1" dirty="0"/>
              <a:t>	</a:t>
            </a:r>
            <a:r>
              <a:rPr lang="en-US" altLang="zh-CN" sz="2800" b="1" dirty="0"/>
              <a:t>2.1.1 </a:t>
            </a:r>
            <a:r>
              <a:rPr lang="zh-CN" altLang="en-US" sz="2800" b="1" dirty="0"/>
              <a:t>输入</a:t>
            </a:r>
            <a:r>
              <a:rPr lang="en-US" altLang="zh-CN" sz="2800" b="1" dirty="0"/>
              <a:t>X</a:t>
            </a:r>
            <a:r>
              <a:rPr lang="zh-CN" altLang="en-US" sz="2800" b="1" dirty="0"/>
              <a:t>；</a:t>
            </a:r>
          </a:p>
          <a:p>
            <a:pPr algn="just"/>
            <a:r>
              <a:rPr lang="zh-CN" altLang="en-US" sz="2800" b="1" dirty="0"/>
              <a:t>	</a:t>
            </a:r>
            <a:r>
              <a:rPr lang="en-US" altLang="zh-CN" sz="2800" b="1" dirty="0"/>
              <a:t>2.1.2 </a:t>
            </a:r>
            <a:r>
              <a:rPr lang="zh-CN" altLang="en-US" sz="2800" b="1" dirty="0"/>
              <a:t>计算</a:t>
            </a:r>
            <a:r>
              <a:rPr lang="en-US" altLang="zh-CN" sz="2800" b="1" dirty="0"/>
              <a:t>O=F</a:t>
            </a:r>
            <a:r>
              <a:rPr lang="zh-CN" altLang="en-US" sz="2800" b="1" dirty="0"/>
              <a:t>（</a:t>
            </a:r>
            <a:r>
              <a:rPr lang="en-US" altLang="zh-CN" sz="2800" b="1" dirty="0"/>
              <a:t>XW</a:t>
            </a:r>
            <a:r>
              <a:rPr lang="zh-CN" altLang="en-US" sz="2800" b="1" dirty="0"/>
              <a:t>）；</a:t>
            </a:r>
          </a:p>
          <a:p>
            <a:pPr algn="just"/>
            <a:r>
              <a:rPr lang="zh-CN" altLang="en-US" sz="2800" b="1" dirty="0"/>
              <a:t>	</a:t>
            </a:r>
            <a:r>
              <a:rPr lang="en-US" altLang="zh-CN" sz="2800" b="1" dirty="0"/>
              <a:t>2.1.3 for j=1 to m do </a:t>
            </a:r>
            <a:r>
              <a:rPr lang="zh-CN" altLang="en-US" sz="2800" b="1" dirty="0"/>
              <a:t>执行如下操作：</a:t>
            </a:r>
          </a:p>
          <a:p>
            <a:pPr algn="just"/>
            <a:r>
              <a:rPr lang="zh-CN" altLang="en-US" sz="2800" b="1" dirty="0"/>
              <a:t>			</a:t>
            </a:r>
            <a:r>
              <a:rPr lang="en-US" altLang="zh-CN" sz="2800" b="1" dirty="0"/>
              <a:t>if  </a:t>
            </a:r>
            <a:r>
              <a:rPr lang="en-US" altLang="zh-CN" sz="2800" b="1" dirty="0" err="1"/>
              <a:t>o</a:t>
            </a:r>
            <a:r>
              <a:rPr lang="en-US" altLang="zh-CN" sz="2800" b="1" baseline="-30000" dirty="0" err="1"/>
              <a:t>j</a:t>
            </a:r>
            <a:r>
              <a:rPr lang="en-US" altLang="zh-CN" sz="2800" b="1" baseline="-30000" dirty="0"/>
              <a:t> </a:t>
            </a:r>
            <a:r>
              <a:rPr lang="en-US" altLang="zh-CN" sz="2800" b="1" dirty="0"/>
              <a:t>≠ </a:t>
            </a:r>
            <a:r>
              <a:rPr lang="en-US" altLang="zh-CN" sz="2800" b="1" dirty="0" err="1"/>
              <a:t>y</a:t>
            </a:r>
            <a:r>
              <a:rPr lang="en-US" altLang="zh-CN" sz="2800" b="1" baseline="-30000" dirty="0" err="1"/>
              <a:t>j</a:t>
            </a:r>
            <a:r>
              <a:rPr lang="en-US" altLang="zh-CN" sz="2800" b="1" dirty="0"/>
              <a:t> then</a:t>
            </a:r>
          </a:p>
          <a:p>
            <a:pPr algn="just"/>
            <a:r>
              <a:rPr lang="en-US" altLang="zh-CN" sz="2800" b="1" dirty="0"/>
              <a:t>   				if o</a:t>
            </a:r>
            <a:r>
              <a:rPr lang="en-US" altLang="zh-CN" sz="2800" b="1" baseline="-30000" dirty="0"/>
              <a:t>i </a:t>
            </a:r>
            <a:r>
              <a:rPr lang="en-US" altLang="zh-CN" sz="2800" b="1" dirty="0"/>
              <a:t>= 0 then for </a:t>
            </a:r>
            <a:r>
              <a:rPr lang="en-US" altLang="zh-CN" sz="2800" b="1" dirty="0" err="1"/>
              <a:t>i</a:t>
            </a:r>
            <a:r>
              <a:rPr lang="en-US" altLang="zh-CN" sz="2800" b="1" dirty="0"/>
              <a:t> = 1 to n </a:t>
            </a:r>
          </a:p>
          <a:p>
            <a:pPr algn="just"/>
            <a:r>
              <a:rPr lang="en-US" altLang="zh-CN" sz="2800" b="1" dirty="0"/>
              <a:t>        				</a:t>
            </a:r>
            <a:r>
              <a:rPr lang="en-US" altLang="zh-CN" sz="2800" b="1" dirty="0" err="1"/>
              <a:t>w</a:t>
            </a:r>
            <a:r>
              <a:rPr lang="en-US" altLang="zh-CN" sz="2800" b="1" baseline="-30000" dirty="0" err="1"/>
              <a:t>ij</a:t>
            </a:r>
            <a:r>
              <a:rPr lang="en-US" altLang="zh-CN" sz="2800" b="1" dirty="0"/>
              <a:t>=</a:t>
            </a:r>
            <a:r>
              <a:rPr lang="en-US" altLang="zh-CN" sz="2800" b="1" dirty="0" err="1"/>
              <a:t>w</a:t>
            </a:r>
            <a:r>
              <a:rPr lang="en-US" altLang="zh-CN" sz="2800" b="1" baseline="-30000" dirty="0" err="1"/>
              <a:t>ij</a:t>
            </a:r>
            <a:r>
              <a:rPr lang="en-US" altLang="zh-CN" sz="2800" b="1" dirty="0" err="1"/>
              <a:t>+x</a:t>
            </a:r>
            <a:r>
              <a:rPr lang="en-US" altLang="zh-CN" sz="2800" b="1" baseline="-30000" dirty="0" err="1"/>
              <a:t>i</a:t>
            </a:r>
            <a:endParaRPr lang="en-US" altLang="zh-CN" sz="2800" b="1" dirty="0"/>
          </a:p>
          <a:p>
            <a:pPr algn="just"/>
            <a:r>
              <a:rPr lang="en-US" altLang="zh-CN" sz="2800" b="1" dirty="0"/>
              <a:t>      			          else for </a:t>
            </a:r>
            <a:r>
              <a:rPr lang="en-US" altLang="zh-CN" sz="2800" b="1" dirty="0" err="1"/>
              <a:t>i</a:t>
            </a:r>
            <a:r>
              <a:rPr lang="en-US" altLang="zh-CN" sz="2800" b="1" dirty="0"/>
              <a:t>= 1 to n do</a:t>
            </a:r>
          </a:p>
          <a:p>
            <a:pPr algn="just"/>
            <a:r>
              <a:rPr lang="en-US" altLang="zh-CN" sz="2800" b="1" dirty="0"/>
              <a:t>        				</a:t>
            </a:r>
            <a:r>
              <a:rPr lang="en-US" altLang="zh-CN" sz="2800" b="1" dirty="0" err="1"/>
              <a:t>w</a:t>
            </a:r>
            <a:r>
              <a:rPr lang="en-US" altLang="zh-CN" sz="2800" b="1" baseline="-30000" dirty="0" err="1"/>
              <a:t>ij</a:t>
            </a:r>
            <a:r>
              <a:rPr lang="en-US" altLang="zh-CN" sz="2800" b="1" dirty="0"/>
              <a:t>=</a:t>
            </a:r>
            <a:r>
              <a:rPr lang="en-US" altLang="zh-CN" sz="2800" b="1" dirty="0" err="1"/>
              <a:t>w</a:t>
            </a:r>
            <a:r>
              <a:rPr lang="en-US" altLang="zh-CN" sz="2800" b="1" baseline="-30000" dirty="0" err="1"/>
              <a:t>ij</a:t>
            </a:r>
            <a:r>
              <a:rPr lang="en-US" altLang="zh-CN" sz="2800" b="1" dirty="0"/>
              <a:t>-x</a:t>
            </a:r>
            <a:r>
              <a:rPr lang="en-US" altLang="zh-CN" sz="2800" b="1" baseline="-30000" dirty="0"/>
              <a:t>i</a:t>
            </a:r>
            <a:endParaRPr lang="en-US" altLang="zh-CN" sz="2800" b="1" dirty="0"/>
          </a:p>
        </p:txBody>
      </p:sp>
    </p:spTree>
    <p:extLst>
      <p:ext uri="{BB962C8B-B14F-4D97-AF65-F5344CB8AC3E}">
        <p14:creationId xmlns:p14="http://schemas.microsoft.com/office/powerpoint/2010/main" val="2680457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additive="base">
                                        <p:cTn id="7" dur="500" fill="hold"/>
                                        <p:tgtEl>
                                          <p:spTgt spid="136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195">
                                            <p:txEl>
                                              <p:pRg st="1" end="1"/>
                                            </p:txEl>
                                          </p:spTgt>
                                        </p:tgtEl>
                                        <p:attrNameLst>
                                          <p:attrName>style.visibility</p:attrName>
                                        </p:attrNameLst>
                                      </p:cBhvr>
                                      <p:to>
                                        <p:strVal val="visible"/>
                                      </p:to>
                                    </p:set>
                                    <p:anim calcmode="lin" valueType="num">
                                      <p:cBhvr additive="base">
                                        <p:cTn id="13" dur="500" fill="hold"/>
                                        <p:tgtEl>
                                          <p:spTgt spid="136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6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6195">
                                            <p:txEl>
                                              <p:pRg st="2" end="2"/>
                                            </p:txEl>
                                          </p:spTgt>
                                        </p:tgtEl>
                                        <p:attrNameLst>
                                          <p:attrName>style.visibility</p:attrName>
                                        </p:attrNameLst>
                                      </p:cBhvr>
                                      <p:to>
                                        <p:strVal val="visible"/>
                                      </p:to>
                                    </p:set>
                                    <p:anim calcmode="lin" valueType="num">
                                      <p:cBhvr additive="base">
                                        <p:cTn id="19" dur="500" fill="hold"/>
                                        <p:tgtEl>
                                          <p:spTgt spid="1361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6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6195">
                                            <p:txEl>
                                              <p:pRg st="3" end="3"/>
                                            </p:txEl>
                                          </p:spTgt>
                                        </p:tgtEl>
                                        <p:attrNameLst>
                                          <p:attrName>style.visibility</p:attrName>
                                        </p:attrNameLst>
                                      </p:cBhvr>
                                      <p:to>
                                        <p:strVal val="visible"/>
                                      </p:to>
                                    </p:set>
                                    <p:anim calcmode="lin" valueType="num">
                                      <p:cBhvr additive="base">
                                        <p:cTn id="25" dur="500" fill="hold"/>
                                        <p:tgtEl>
                                          <p:spTgt spid="1361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61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6195">
                                            <p:txEl>
                                              <p:pRg st="4" end="4"/>
                                            </p:txEl>
                                          </p:spTgt>
                                        </p:tgtEl>
                                        <p:attrNameLst>
                                          <p:attrName>style.visibility</p:attrName>
                                        </p:attrNameLst>
                                      </p:cBhvr>
                                      <p:to>
                                        <p:strVal val="visible"/>
                                      </p:to>
                                    </p:set>
                                    <p:anim calcmode="lin" valueType="num">
                                      <p:cBhvr additive="base">
                                        <p:cTn id="31" dur="500" fill="hold"/>
                                        <p:tgtEl>
                                          <p:spTgt spid="1361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61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6195">
                                            <p:txEl>
                                              <p:pRg st="5" end="5"/>
                                            </p:txEl>
                                          </p:spTgt>
                                        </p:tgtEl>
                                        <p:attrNameLst>
                                          <p:attrName>style.visibility</p:attrName>
                                        </p:attrNameLst>
                                      </p:cBhvr>
                                      <p:to>
                                        <p:strVal val="visible"/>
                                      </p:to>
                                    </p:set>
                                    <p:anim calcmode="lin" valueType="num">
                                      <p:cBhvr additive="base">
                                        <p:cTn id="37" dur="500" fill="hold"/>
                                        <p:tgtEl>
                                          <p:spTgt spid="1361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61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6195">
                                            <p:txEl>
                                              <p:pRg st="6" end="6"/>
                                            </p:txEl>
                                          </p:spTgt>
                                        </p:tgtEl>
                                        <p:attrNameLst>
                                          <p:attrName>style.visibility</p:attrName>
                                        </p:attrNameLst>
                                      </p:cBhvr>
                                      <p:to>
                                        <p:strVal val="visible"/>
                                      </p:to>
                                    </p:set>
                                    <p:anim calcmode="lin" valueType="num">
                                      <p:cBhvr additive="base">
                                        <p:cTn id="43" dur="500" fill="hold"/>
                                        <p:tgtEl>
                                          <p:spTgt spid="1361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61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6195">
                                            <p:txEl>
                                              <p:pRg st="7" end="7"/>
                                            </p:txEl>
                                          </p:spTgt>
                                        </p:tgtEl>
                                        <p:attrNameLst>
                                          <p:attrName>style.visibility</p:attrName>
                                        </p:attrNameLst>
                                      </p:cBhvr>
                                      <p:to>
                                        <p:strVal val="visible"/>
                                      </p:to>
                                    </p:set>
                                    <p:anim calcmode="lin" valueType="num">
                                      <p:cBhvr additive="base">
                                        <p:cTn id="49" dur="500" fill="hold"/>
                                        <p:tgtEl>
                                          <p:spTgt spid="13619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61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6195">
                                            <p:txEl>
                                              <p:pRg st="8" end="8"/>
                                            </p:txEl>
                                          </p:spTgt>
                                        </p:tgtEl>
                                        <p:attrNameLst>
                                          <p:attrName>style.visibility</p:attrName>
                                        </p:attrNameLst>
                                      </p:cBhvr>
                                      <p:to>
                                        <p:strVal val="visible"/>
                                      </p:to>
                                    </p:set>
                                    <p:anim calcmode="lin" valueType="num">
                                      <p:cBhvr additive="base">
                                        <p:cTn id="55" dur="500" fill="hold"/>
                                        <p:tgtEl>
                                          <p:spTgt spid="13619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61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6195">
                                            <p:txEl>
                                              <p:pRg st="9" end="9"/>
                                            </p:txEl>
                                          </p:spTgt>
                                        </p:tgtEl>
                                        <p:attrNameLst>
                                          <p:attrName>style.visibility</p:attrName>
                                        </p:attrNameLst>
                                      </p:cBhvr>
                                      <p:to>
                                        <p:strVal val="visible"/>
                                      </p:to>
                                    </p:set>
                                    <p:anim calcmode="lin" valueType="num">
                                      <p:cBhvr additive="base">
                                        <p:cTn id="61" dur="500" fill="hold"/>
                                        <p:tgtEl>
                                          <p:spTgt spid="13619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619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6195">
                                            <p:txEl>
                                              <p:pRg st="10" end="10"/>
                                            </p:txEl>
                                          </p:spTgt>
                                        </p:tgtEl>
                                        <p:attrNameLst>
                                          <p:attrName>style.visibility</p:attrName>
                                        </p:attrNameLst>
                                      </p:cBhvr>
                                      <p:to>
                                        <p:strVal val="visible"/>
                                      </p:to>
                                    </p:set>
                                    <p:anim calcmode="lin" valueType="num">
                                      <p:cBhvr additive="base">
                                        <p:cTn id="67" dur="500" fill="hold"/>
                                        <p:tgtEl>
                                          <p:spTgt spid="13619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619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04672" y="301689"/>
            <a:ext cx="9144000" cy="688975"/>
          </a:xfrm>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2 </a:t>
            </a:r>
            <a:r>
              <a:rPr lang="zh-CN" altLang="en-US" b="1" dirty="0" smtClean="0">
                <a:latin typeface="宋体" panose="02010600030101010101" pitchFamily="2" charset="-122"/>
                <a:ea typeface="宋体" panose="02010600030101010101" pitchFamily="2" charset="-122"/>
              </a:rPr>
              <a:t>离散</a:t>
            </a:r>
            <a:r>
              <a:rPr lang="zh-CN" altLang="en-US" b="1" dirty="0">
                <a:latin typeface="宋体" panose="02010600030101010101" pitchFamily="2" charset="-122"/>
                <a:ea typeface="宋体" panose="02010600030101010101" pitchFamily="2" charset="-122"/>
              </a:rPr>
              <a:t>多输出感知器训练算法</a:t>
            </a:r>
            <a:endParaRPr lang="zh-CN" altLang="en-US" dirty="0">
              <a:ea typeface="宋体" panose="02010600030101010101" pitchFamily="2" charset="-122"/>
            </a:endParaRPr>
          </a:p>
        </p:txBody>
      </p:sp>
      <p:sp>
        <p:nvSpPr>
          <p:cNvPr id="137219" name="Rectangle 3"/>
          <p:cNvSpPr>
            <a:spLocks noGrp="1" noChangeArrowheads="1"/>
          </p:cNvSpPr>
          <p:nvPr>
            <p:ph type="body" idx="1"/>
          </p:nvPr>
        </p:nvSpPr>
        <p:spPr/>
        <p:txBody>
          <a:bodyPr/>
          <a:lstStyle/>
          <a:p>
            <a:pPr algn="just"/>
            <a:r>
              <a:rPr lang="zh-CN" altLang="en-US" b="1">
                <a:latin typeface="Times New Roman" panose="02020603050405020304" pitchFamily="18" charset="0"/>
                <a:ea typeface="黑体" panose="02010609060101010101" pitchFamily="49" charset="-122"/>
              </a:rPr>
              <a:t>算法思想</a:t>
            </a:r>
            <a:r>
              <a:rPr lang="zh-CN" altLang="en-US" b="1">
                <a:latin typeface="宋体" panose="02010600030101010101" pitchFamily="2" charset="-122"/>
                <a:ea typeface="宋体" panose="02010600030101010101" pitchFamily="2" charset="-122"/>
              </a:rPr>
              <a:t>：将单输出感知器的处理逐个地用于多输出感知器输出层的每一个神经元的处理。</a:t>
            </a:r>
            <a:endParaRPr lang="zh-CN" altLang="en-US" b="1">
              <a:latin typeface="Times New Roman" panose="02020603050405020304" pitchFamily="18" charset="0"/>
              <a:ea typeface="宋体" panose="02010600030101010101" pitchFamily="2" charset="-122"/>
            </a:endParaRPr>
          </a:p>
          <a:p>
            <a:r>
              <a:rPr lang="zh-CN" altLang="en-US" b="1">
                <a:latin typeface="宋体" panose="02010600030101010101" pitchFamily="2" charset="-122"/>
                <a:ea typeface="宋体" panose="02010600030101010101" pitchFamily="2" charset="-122"/>
              </a:rPr>
              <a:t>第</a:t>
            </a:r>
            <a:r>
              <a:rPr lang="en-US" altLang="zh-CN" b="1">
                <a:latin typeface="Times New Roman" panose="02020603050405020304" pitchFamily="18" charset="0"/>
                <a:ea typeface="宋体" panose="02010600030101010101" pitchFamily="2" charset="-122"/>
              </a:rPr>
              <a:t>1</a:t>
            </a:r>
            <a:r>
              <a:rPr lang="zh-CN" altLang="en-US" b="1">
                <a:latin typeface="宋体" panose="02010600030101010101" pitchFamily="2" charset="-122"/>
                <a:ea typeface="宋体" panose="02010600030101010101" pitchFamily="2" charset="-122"/>
              </a:rPr>
              <a:t>步，</a:t>
            </a:r>
            <a:r>
              <a:rPr lang="zh-CN" altLang="en-US" b="1">
                <a:latin typeface="Times New Roman" panose="02020603050405020304" pitchFamily="18" charset="0"/>
                <a:ea typeface="黑体" panose="02010609060101010101" pitchFamily="49" charset="-122"/>
              </a:rPr>
              <a:t>权矩阵的初始化</a:t>
            </a:r>
            <a:r>
              <a:rPr lang="zh-CN" altLang="en-US" b="1">
                <a:latin typeface="宋体" panose="02010600030101010101" pitchFamily="2" charset="-122"/>
                <a:ea typeface="宋体" panose="02010600030101010101" pitchFamily="2" charset="-122"/>
              </a:rPr>
              <a:t>：一系列小伪随机数。</a:t>
            </a:r>
            <a:r>
              <a:rPr lang="zh-CN" altLang="en-US" b="1">
                <a:ea typeface="宋体" panose="02010600030101010101" pitchFamily="2" charset="-122"/>
              </a:rPr>
              <a:t> </a:t>
            </a:r>
          </a:p>
        </p:txBody>
      </p:sp>
    </p:spTree>
    <p:extLst>
      <p:ext uri="{BB962C8B-B14F-4D97-AF65-F5344CB8AC3E}">
        <p14:creationId xmlns:p14="http://schemas.microsoft.com/office/powerpoint/2010/main" val="2069255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0870" y="301689"/>
            <a:ext cx="9144000" cy="688975"/>
          </a:xfrm>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2 </a:t>
            </a:r>
            <a:r>
              <a:rPr lang="zh-CN" altLang="en-US" b="1" dirty="0" smtClean="0">
                <a:latin typeface="宋体" panose="02010600030101010101" pitchFamily="2" charset="-122"/>
                <a:ea typeface="宋体" panose="02010600030101010101" pitchFamily="2" charset="-122"/>
              </a:rPr>
              <a:t>离散</a:t>
            </a:r>
            <a:r>
              <a:rPr lang="zh-CN" altLang="en-US" b="1" dirty="0">
                <a:latin typeface="宋体" panose="02010600030101010101" pitchFamily="2" charset="-122"/>
                <a:ea typeface="宋体" panose="02010600030101010101" pitchFamily="2" charset="-122"/>
              </a:rPr>
              <a:t>多输出感知器训练算法</a:t>
            </a:r>
            <a:endParaRPr lang="zh-CN" altLang="en-US" dirty="0">
              <a:ea typeface="宋体" panose="02010600030101010101" pitchFamily="2" charset="-122"/>
            </a:endParaRPr>
          </a:p>
        </p:txBody>
      </p:sp>
      <p:sp>
        <p:nvSpPr>
          <p:cNvPr id="138243" name="Rectangle 3"/>
          <p:cNvSpPr>
            <a:spLocks noGrp="1" noChangeArrowheads="1"/>
          </p:cNvSpPr>
          <p:nvPr>
            <p:ph type="body" idx="1"/>
          </p:nvPr>
        </p:nvSpPr>
        <p:spPr>
          <a:xfrm>
            <a:off x="431800" y="1182614"/>
            <a:ext cx="8229600" cy="5065712"/>
          </a:xfrm>
        </p:spPr>
        <p:txBody>
          <a:bodyPr/>
          <a:lstStyle/>
          <a:p>
            <a:pPr algn="just"/>
            <a:r>
              <a:rPr lang="zh-CN" altLang="en-US" b="1" dirty="0">
                <a:latin typeface="宋体" panose="02010600030101010101" pitchFamily="2" charset="-122"/>
                <a:ea typeface="宋体" panose="02010600030101010101" pitchFamily="2" charset="-122"/>
              </a:rPr>
              <a:t>第</a:t>
            </a:r>
            <a:r>
              <a:rPr lang="en-US" altLang="zh-CN" b="1" dirty="0">
                <a:latin typeface="Times New Roman" panose="02020603050405020304" pitchFamily="18"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步，</a:t>
            </a:r>
            <a:r>
              <a:rPr lang="zh-CN" altLang="en-US" b="1" dirty="0">
                <a:latin typeface="Times New Roman" panose="02020603050405020304" pitchFamily="18" charset="0"/>
                <a:ea typeface="黑体" panose="02010609060101010101" pitchFamily="49" charset="-122"/>
              </a:rPr>
              <a:t>循环控制。</a:t>
            </a:r>
            <a:endParaRPr lang="zh-CN" altLang="en-US" b="1" dirty="0">
              <a:latin typeface="Times New Roman" panose="02020603050405020304" pitchFamily="18" charset="0"/>
              <a:ea typeface="宋体" panose="02010600030101010101" pitchFamily="2" charset="-122"/>
            </a:endParaRPr>
          </a:p>
          <a:p>
            <a:pPr algn="just"/>
            <a:r>
              <a:rPr lang="zh-CN" altLang="en-US" b="1" dirty="0">
                <a:latin typeface="宋体" panose="02010600030101010101" pitchFamily="2" charset="-122"/>
                <a:ea typeface="宋体" panose="02010600030101010101" pitchFamily="2" charset="-122"/>
              </a:rPr>
              <a:t>方法</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黑体" panose="02010609060101010101" pitchFamily="49" charset="-122"/>
              </a:rPr>
              <a:t>：循环次数控制法</a:t>
            </a:r>
            <a:r>
              <a:rPr lang="zh-CN" altLang="en-US" b="1" dirty="0">
                <a:latin typeface="宋体" panose="02010600030101010101" pitchFamily="2" charset="-122"/>
                <a:ea typeface="宋体" panose="02010600030101010101" pitchFamily="2" charset="-122"/>
              </a:rPr>
              <a:t>：对样本集执行规定次数的迭代</a:t>
            </a:r>
            <a:endParaRPr lang="zh-CN" altLang="en-US" b="1" dirty="0">
              <a:latin typeface="Times New Roman" panose="02020603050405020304" pitchFamily="18" charset="0"/>
              <a:ea typeface="宋体" panose="02010600030101010101" pitchFamily="2" charset="-122"/>
            </a:endParaRPr>
          </a:p>
          <a:p>
            <a:pPr algn="just"/>
            <a:r>
              <a:rPr lang="zh-CN" altLang="en-US" b="1" dirty="0">
                <a:latin typeface="宋体" panose="02010600030101010101" pitchFamily="2" charset="-122"/>
                <a:ea typeface="宋体" panose="02010600030101010101" pitchFamily="2" charset="-122"/>
              </a:rPr>
              <a:t>改进</a:t>
            </a:r>
            <a:r>
              <a:rPr lang="en-US" altLang="zh-CN"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分阶段迭代控制：设定一个基本的迭代次数</a:t>
            </a:r>
            <a:r>
              <a:rPr lang="en-US" altLang="zh-CN" b="1" dirty="0">
                <a:latin typeface="Times New Roman" panose="02020603050405020304" pitchFamily="18"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，每当训练完成</a:t>
            </a:r>
            <a:r>
              <a:rPr lang="en-US" altLang="zh-CN" b="1" dirty="0">
                <a:latin typeface="Times New Roman" panose="02020603050405020304" pitchFamily="18"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次迭代后，就给出一个中间结果</a:t>
            </a:r>
            <a:endParaRPr lang="zh-CN" altLang="en-US"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88028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3">
                                            <p:txEl>
                                              <p:pRg st="1" end="1"/>
                                            </p:txEl>
                                          </p:spTgt>
                                        </p:tgtEl>
                                        <p:attrNameLst>
                                          <p:attrName>style.visibility</p:attrName>
                                        </p:attrNameLst>
                                      </p:cBhvr>
                                      <p:to>
                                        <p:strVal val="visible"/>
                                      </p:to>
                                    </p:set>
                                    <p:anim calcmode="lin" valueType="num">
                                      <p:cBhvr additive="base">
                                        <p:cTn id="13" dur="500" fill="hold"/>
                                        <p:tgtEl>
                                          <p:spTgt spid="138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243">
                                            <p:txEl>
                                              <p:pRg st="2" end="2"/>
                                            </p:txEl>
                                          </p:spTgt>
                                        </p:tgtEl>
                                        <p:attrNameLst>
                                          <p:attrName>style.visibility</p:attrName>
                                        </p:attrNameLst>
                                      </p:cBhvr>
                                      <p:to>
                                        <p:strVal val="visible"/>
                                      </p:to>
                                    </p:set>
                                    <p:anim calcmode="lin" valueType="num">
                                      <p:cBhvr additive="base">
                                        <p:cTn id="19" dur="500" fill="hold"/>
                                        <p:tgtEl>
                                          <p:spTgt spid="138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8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533266" y="301689"/>
            <a:ext cx="9144000" cy="688975"/>
          </a:xfrm>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2 </a:t>
            </a:r>
            <a:r>
              <a:rPr lang="zh-CN" altLang="en-US" b="1" dirty="0" smtClean="0">
                <a:latin typeface="宋体" panose="02010600030101010101" pitchFamily="2" charset="-122"/>
                <a:ea typeface="宋体" panose="02010600030101010101" pitchFamily="2" charset="-122"/>
              </a:rPr>
              <a:t>离散</a:t>
            </a:r>
            <a:r>
              <a:rPr lang="zh-CN" altLang="en-US" b="1" dirty="0">
                <a:latin typeface="宋体" panose="02010600030101010101" pitchFamily="2" charset="-122"/>
                <a:ea typeface="宋体" panose="02010600030101010101" pitchFamily="2" charset="-122"/>
              </a:rPr>
              <a:t>多输出感知器训练算法</a:t>
            </a:r>
            <a:endParaRPr lang="zh-CN" altLang="en-US" dirty="0">
              <a:ea typeface="宋体" panose="02010600030101010101" pitchFamily="2" charset="-122"/>
            </a:endParaRPr>
          </a:p>
        </p:txBody>
      </p:sp>
      <p:sp>
        <p:nvSpPr>
          <p:cNvPr id="139267" name="Rectangle 3"/>
          <p:cNvSpPr>
            <a:spLocks noGrp="1" noChangeArrowheads="1"/>
          </p:cNvSpPr>
          <p:nvPr>
            <p:ph type="body" idx="1"/>
          </p:nvPr>
        </p:nvSpPr>
        <p:spPr>
          <a:xfrm>
            <a:off x="431800" y="1143060"/>
            <a:ext cx="8229600" cy="5065712"/>
          </a:xfrm>
        </p:spPr>
        <p:txBody>
          <a:bodyPr/>
          <a:lstStyle/>
          <a:p>
            <a:pPr algn="just"/>
            <a:r>
              <a:rPr lang="zh-CN" altLang="en-US" b="1" dirty="0">
                <a:latin typeface="宋体" panose="02010600030101010101" pitchFamily="2" charset="-122"/>
                <a:ea typeface="宋体" panose="02010600030101010101" pitchFamily="2" charset="-122"/>
              </a:rPr>
              <a:t>方法</a:t>
            </a:r>
            <a:r>
              <a:rPr lang="en-US" altLang="zh-CN" b="1"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黑体" panose="02010609060101010101" pitchFamily="49" charset="-122"/>
              </a:rPr>
              <a:t>：精度控制法：</a:t>
            </a:r>
            <a:r>
              <a:rPr lang="zh-CN" altLang="en-US" b="1" dirty="0">
                <a:latin typeface="宋体" panose="02010600030101010101" pitchFamily="2" charset="-122"/>
                <a:ea typeface="宋体" panose="02010600030101010101" pitchFamily="2" charset="-122"/>
              </a:rPr>
              <a:t>给定一个精度控制参数</a:t>
            </a:r>
          </a:p>
          <a:p>
            <a:pPr lvl="1" algn="just"/>
            <a:r>
              <a:rPr lang="zh-CN" altLang="en-US" sz="3200" b="1" dirty="0">
                <a:latin typeface="宋体" panose="02010600030101010101" pitchFamily="2" charset="-122"/>
                <a:ea typeface="宋体" panose="02010600030101010101" pitchFamily="2" charset="-122"/>
              </a:rPr>
              <a:t>精度度量：实际输出向量与理想输出向量的对应分量的差的绝对值之和；</a:t>
            </a:r>
          </a:p>
          <a:p>
            <a:pPr lvl="1" algn="just"/>
            <a:r>
              <a:rPr lang="zh-CN" altLang="en-US" sz="3200" b="1" dirty="0">
                <a:latin typeface="宋体" panose="02010600030101010101" pitchFamily="2" charset="-122"/>
                <a:ea typeface="宋体" panose="02010600030101010101" pitchFamily="2" charset="-122"/>
              </a:rPr>
              <a:t>实际输出向量与理想输出向量的欧氏距离的和</a:t>
            </a:r>
          </a:p>
          <a:p>
            <a:pPr lvl="1" algn="just"/>
            <a:r>
              <a:rPr lang="zh-CN" altLang="en-US" sz="3200" b="1" dirty="0">
                <a:latin typeface="Times New Roman" panose="02020603050405020304" pitchFamily="18" charset="0"/>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死循环</a:t>
            </a:r>
            <a:r>
              <a:rPr lang="zh-CN" altLang="en-US" sz="3200" b="1" dirty="0">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：网络无法表示样本所代表的问题</a:t>
            </a:r>
            <a:endParaRPr lang="zh-CN" altLang="en-US" sz="3200" b="1" dirty="0">
              <a:ea typeface="宋体" panose="02010600030101010101" pitchFamily="2" charset="-122"/>
            </a:endParaRPr>
          </a:p>
        </p:txBody>
      </p:sp>
    </p:spTree>
    <p:extLst>
      <p:ext uri="{BB962C8B-B14F-4D97-AF65-F5344CB8AC3E}">
        <p14:creationId xmlns:p14="http://schemas.microsoft.com/office/powerpoint/2010/main" val="3090218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9267">
                                            <p:txEl>
                                              <p:pRg st="3" end="3"/>
                                            </p:txEl>
                                          </p:spTgt>
                                        </p:tgtEl>
                                        <p:attrNameLst>
                                          <p:attrName>style.visibility</p:attrName>
                                        </p:attrNameLst>
                                      </p:cBhvr>
                                      <p:to>
                                        <p:strVal val="visible"/>
                                      </p:to>
                                    </p:set>
                                    <p:anim calcmode="lin" valueType="num">
                                      <p:cBhvr additive="base">
                                        <p:cTn id="25"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04672" y="228684"/>
            <a:ext cx="9144000" cy="688975"/>
          </a:xfrm>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2 </a:t>
            </a:r>
            <a:r>
              <a:rPr lang="zh-CN" altLang="en-US" b="1" dirty="0" smtClean="0">
                <a:latin typeface="宋体" panose="02010600030101010101" pitchFamily="2" charset="-122"/>
                <a:ea typeface="宋体" panose="02010600030101010101" pitchFamily="2" charset="-122"/>
              </a:rPr>
              <a:t>离散</a:t>
            </a:r>
            <a:r>
              <a:rPr lang="zh-CN" altLang="en-US" b="1" dirty="0">
                <a:latin typeface="宋体" panose="02010600030101010101" pitchFamily="2" charset="-122"/>
                <a:ea typeface="宋体" panose="02010600030101010101" pitchFamily="2" charset="-122"/>
              </a:rPr>
              <a:t>多输出感知器训练算法</a:t>
            </a:r>
            <a:endParaRPr lang="zh-CN" altLang="en-US" dirty="0">
              <a:ea typeface="宋体" panose="02010600030101010101" pitchFamily="2" charset="-122"/>
            </a:endParaRPr>
          </a:p>
        </p:txBody>
      </p:sp>
      <p:sp>
        <p:nvSpPr>
          <p:cNvPr id="140291" name="Rectangle 3"/>
          <p:cNvSpPr>
            <a:spLocks noGrp="1" noChangeArrowheads="1"/>
          </p:cNvSpPr>
          <p:nvPr>
            <p:ph type="body" idx="1"/>
          </p:nvPr>
        </p:nvSpPr>
        <p:spPr/>
        <p:txBody>
          <a:bodyPr/>
          <a:lstStyle/>
          <a:p>
            <a:r>
              <a:rPr lang="zh-CN" altLang="en-US" b="1">
                <a:latin typeface="宋体" panose="02010600030101010101" pitchFamily="2" charset="-122"/>
                <a:ea typeface="宋体" panose="02010600030101010101" pitchFamily="2" charset="-122"/>
              </a:rPr>
              <a:t>方法</a:t>
            </a:r>
            <a:r>
              <a:rPr lang="en-US" altLang="zh-CN" b="1">
                <a:latin typeface="Times New Roman" panose="02020603050405020304" pitchFamily="18" charset="0"/>
                <a:ea typeface="宋体" panose="02010600030101010101" pitchFamily="2" charset="-122"/>
              </a:rPr>
              <a:t>3</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pitchFamily="18" charset="0"/>
                <a:ea typeface="黑体" panose="02010609060101010101" pitchFamily="49" charset="-122"/>
              </a:rPr>
              <a:t>综合控制法：</a:t>
            </a:r>
            <a:r>
              <a:rPr lang="zh-CN" altLang="en-US" b="1">
                <a:latin typeface="宋体" panose="02010600030101010101" pitchFamily="2" charset="-122"/>
                <a:ea typeface="宋体" panose="02010600030101010101" pitchFamily="2" charset="-122"/>
              </a:rPr>
              <a:t>将这两种方法结合起来使用</a:t>
            </a:r>
            <a:r>
              <a:rPr lang="zh-CN" altLang="en-US" b="1">
                <a:ea typeface="宋体" panose="02010600030101010101" pitchFamily="2" charset="-122"/>
              </a:rPr>
              <a:t> </a:t>
            </a:r>
          </a:p>
          <a:p>
            <a:r>
              <a:rPr lang="zh-CN" altLang="en-US" b="1">
                <a:latin typeface="宋体" panose="02010600030101010101" pitchFamily="2" charset="-122"/>
                <a:ea typeface="宋体" panose="02010600030101010101" pitchFamily="2" charset="-122"/>
              </a:rPr>
              <a:t>注意：精度参数的设置。根据实际问题选定；初始测试阶段，精度要求低，测试完成后，再给出实际的精度要求。</a:t>
            </a:r>
          </a:p>
        </p:txBody>
      </p:sp>
    </p:spTree>
    <p:extLst>
      <p:ext uri="{BB962C8B-B14F-4D97-AF65-F5344CB8AC3E}">
        <p14:creationId xmlns:p14="http://schemas.microsoft.com/office/powerpoint/2010/main" val="3650539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291">
                                            <p:txEl>
                                              <p:pRg st="1" end="1"/>
                                            </p:txEl>
                                          </p:spTgt>
                                        </p:tgtEl>
                                        <p:attrNameLst>
                                          <p:attrName>style.visibility</p:attrName>
                                        </p:attrNameLst>
                                      </p:cBhvr>
                                      <p:to>
                                        <p:strVal val="visible"/>
                                      </p:to>
                                    </p:set>
                                    <p:anim calcmode="lin" valueType="num">
                                      <p:cBhvr additive="base">
                                        <p:cTn id="13" dur="500" fill="hold"/>
                                        <p:tgtEl>
                                          <p:spTgt spid="140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2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b="1" dirty="0" smtClean="0">
                <a:latin typeface="Times New Roman" panose="02020603050405020304" pitchFamily="18" charset="0"/>
                <a:ea typeface="宋体" panose="02010600030101010101" pitchFamily="2" charset="-122"/>
              </a:rPr>
              <a:t>2.3 </a:t>
            </a:r>
            <a:r>
              <a:rPr lang="zh-CN" altLang="en-US" b="1" dirty="0">
                <a:latin typeface="宋体" panose="02010600030101010101" pitchFamily="2" charset="-122"/>
                <a:ea typeface="宋体" panose="02010600030101010101" pitchFamily="2" charset="-122"/>
              </a:rPr>
              <a:t>连续多输出感知器训练算法</a:t>
            </a:r>
            <a:r>
              <a:rPr lang="zh-CN" altLang="en-US" dirty="0">
                <a:ea typeface="宋体" panose="02010600030101010101" pitchFamily="2" charset="-122"/>
              </a:rPr>
              <a:t> </a:t>
            </a:r>
          </a:p>
        </p:txBody>
      </p:sp>
      <p:sp>
        <p:nvSpPr>
          <p:cNvPr id="141315" name="Rectangle 3"/>
          <p:cNvSpPr>
            <a:spLocks noGrp="1" noChangeArrowheads="1"/>
          </p:cNvSpPr>
          <p:nvPr>
            <p:ph type="body" idx="1"/>
          </p:nvPr>
        </p:nvSpPr>
        <p:spPr/>
        <p:txBody>
          <a:bodyPr/>
          <a:lstStyle/>
          <a:p>
            <a:r>
              <a:rPr lang="zh-CN" altLang="en-US" b="1" dirty="0">
                <a:latin typeface="宋体" panose="02010600030101010101" pitchFamily="2" charset="-122"/>
                <a:ea typeface="宋体" panose="02010600030101010101" pitchFamily="2" charset="-122"/>
              </a:rPr>
              <a:t>用公式</a:t>
            </a:r>
            <a:r>
              <a:rPr lang="en-US" altLang="zh-CN" b="1" dirty="0" err="1">
                <a:latin typeface="Times New Roman" panose="02020603050405020304" pitchFamily="18" charset="0"/>
                <a:ea typeface="宋体" panose="02010600030101010101" pitchFamily="2" charset="-122"/>
              </a:rPr>
              <a:t>w</a:t>
            </a:r>
            <a:r>
              <a:rPr lang="en-US" altLang="zh-CN" b="1" baseline="-30000" dirty="0" err="1">
                <a:latin typeface="Times New Roman" panose="02020603050405020304" pitchFamily="18" charset="0"/>
                <a:ea typeface="宋体" panose="02010600030101010101" pitchFamily="2" charset="-122"/>
              </a:rPr>
              <a:t>ij</a:t>
            </a:r>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w</a:t>
            </a:r>
            <a:r>
              <a:rPr lang="en-US" altLang="zh-CN" b="1" baseline="-30000" dirty="0" err="1">
                <a:latin typeface="Times New Roman" panose="02020603050405020304" pitchFamily="18" charset="0"/>
                <a:ea typeface="宋体" panose="02010600030101010101" pitchFamily="2" charset="-122"/>
              </a:rPr>
              <a:t>ij</a:t>
            </a:r>
            <a:r>
              <a:rPr lang="en-US" altLang="zh-CN" b="1" dirty="0">
                <a:latin typeface="Times New Roman" panose="02020603050405020304" pitchFamily="18" charset="0"/>
                <a:ea typeface="宋体" panose="02010600030101010101" pitchFamily="2" charset="-122"/>
              </a:rPr>
              <a:t>+α</a:t>
            </a:r>
            <a:r>
              <a:rPr lang="zh-CN" altLang="en-US" b="1" dirty="0">
                <a:latin typeface="宋体" panose="02010600030101010101" pitchFamily="2" charset="-122"/>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y</a:t>
            </a:r>
            <a:r>
              <a:rPr lang="en-US" altLang="zh-CN" b="1" baseline="-30000" dirty="0" err="1">
                <a:latin typeface="Times New Roman" panose="02020603050405020304" pitchFamily="18" charset="0"/>
                <a:ea typeface="宋体" panose="02010600030101010101" pitchFamily="2" charset="-122"/>
              </a:rPr>
              <a:t>j</a:t>
            </a:r>
            <a:r>
              <a:rPr lang="en-US" altLang="zh-CN" b="1" dirty="0" err="1">
                <a:latin typeface="Times New Roman" panose="02020603050405020304" pitchFamily="18" charset="0"/>
                <a:ea typeface="宋体" panose="02010600030101010101" pitchFamily="2" charset="-122"/>
              </a:rPr>
              <a:t>-o</a:t>
            </a:r>
            <a:r>
              <a:rPr lang="en-US" altLang="zh-CN" b="1" baseline="-30000" dirty="0" err="1">
                <a:latin typeface="Times New Roman" panose="02020603050405020304" pitchFamily="18" charset="0"/>
                <a:ea typeface="宋体" panose="02010600030101010101" pitchFamily="2" charset="-122"/>
              </a:rPr>
              <a:t>j</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x</a:t>
            </a:r>
            <a:r>
              <a:rPr lang="en-US" altLang="zh-CN" b="1" baseline="-30000" dirty="0">
                <a:latin typeface="Times New Roman" panose="02020603050405020304" pitchFamily="18" charset="0"/>
                <a:ea typeface="宋体" panose="02010600030101010101" pitchFamily="2" charset="-122"/>
              </a:rPr>
              <a:t>i</a:t>
            </a:r>
            <a:r>
              <a:rPr lang="zh-CN" altLang="en-US" b="1" dirty="0">
                <a:latin typeface="宋体" panose="02010600030101010101" pitchFamily="2" charset="-122"/>
                <a:ea typeface="宋体" panose="02010600030101010101" pitchFamily="2" charset="-122"/>
              </a:rPr>
              <a:t>取代了</a:t>
            </a:r>
            <a:r>
              <a:rPr lang="zh-CN" altLang="en-US" b="1" dirty="0" smtClean="0">
                <a:latin typeface="宋体" panose="02010600030101010101" pitchFamily="2" charset="-122"/>
                <a:ea typeface="宋体" panose="02010600030101010101" pitchFamily="2" charset="-122"/>
              </a:rPr>
              <a:t>算法</a:t>
            </a:r>
            <a:r>
              <a:rPr lang="en-US" altLang="zh-CN" b="1" dirty="0" smtClean="0">
                <a:latin typeface="Times New Roman" panose="02020603050405020304" pitchFamily="18" charset="0"/>
                <a:ea typeface="宋体" panose="02010600030101010101" pitchFamily="2" charset="-122"/>
              </a:rPr>
              <a:t>2 </a:t>
            </a:r>
            <a:r>
              <a:rPr lang="zh-CN" altLang="en-US" b="1" dirty="0">
                <a:latin typeface="宋体" panose="02010600030101010101" pitchFamily="2" charset="-122"/>
                <a:ea typeface="宋体" panose="02010600030101010101" pitchFamily="2" charset="-122"/>
              </a:rPr>
              <a:t>第</a:t>
            </a:r>
            <a:r>
              <a:rPr lang="en-US" altLang="zh-CN" b="1" dirty="0">
                <a:latin typeface="Times New Roman" panose="02020603050405020304" pitchFamily="18" charset="0"/>
                <a:ea typeface="宋体" panose="02010600030101010101" pitchFamily="2" charset="-122"/>
              </a:rPr>
              <a:t>2.1.3</a:t>
            </a:r>
            <a:r>
              <a:rPr lang="zh-CN" altLang="en-US" b="1" dirty="0">
                <a:latin typeface="宋体" panose="02010600030101010101" pitchFamily="2" charset="-122"/>
                <a:ea typeface="宋体" panose="02010600030101010101" pitchFamily="2" charset="-122"/>
              </a:rPr>
              <a:t>步中的多个判断</a:t>
            </a:r>
          </a:p>
          <a:p>
            <a:r>
              <a:rPr lang="en-US" altLang="zh-CN" b="1" dirty="0" err="1">
                <a:latin typeface="Times New Roman" panose="02020603050405020304" pitchFamily="18" charset="0"/>
                <a:ea typeface="宋体" panose="02010600030101010101" pitchFamily="2" charset="-122"/>
              </a:rPr>
              <a:t>y</a:t>
            </a:r>
            <a:r>
              <a:rPr lang="en-US" altLang="zh-CN" b="1" baseline="-30000" dirty="0" err="1">
                <a:latin typeface="Times New Roman" panose="02020603050405020304" pitchFamily="18" charset="0"/>
                <a:ea typeface="宋体" panose="02010600030101010101" pitchFamily="2" charset="-122"/>
              </a:rPr>
              <a:t>j</a:t>
            </a:r>
            <a:r>
              <a:rPr lang="zh-CN" altLang="en-US" b="1" dirty="0">
                <a:latin typeface="宋体" panose="02010600030101010101" pitchFamily="2" charset="-122"/>
                <a:ea typeface="宋体" panose="02010600030101010101" pitchFamily="2" charset="-122"/>
              </a:rPr>
              <a:t>与</a:t>
            </a:r>
            <a:r>
              <a:rPr lang="en-US" altLang="zh-CN" b="1" dirty="0" err="1">
                <a:latin typeface="Times New Roman" panose="02020603050405020304" pitchFamily="18" charset="0"/>
                <a:ea typeface="宋体" panose="02010600030101010101" pitchFamily="2" charset="-122"/>
              </a:rPr>
              <a:t>o</a:t>
            </a:r>
            <a:r>
              <a:rPr lang="en-US" altLang="zh-CN" b="1" baseline="-30000" dirty="0" err="1">
                <a:latin typeface="Times New Roman" panose="02020603050405020304" pitchFamily="18" charset="0"/>
                <a:ea typeface="宋体" panose="02010600030101010101" pitchFamily="2" charset="-122"/>
              </a:rPr>
              <a:t>j</a:t>
            </a:r>
            <a:r>
              <a:rPr lang="zh-CN" altLang="en-US" b="1" dirty="0">
                <a:latin typeface="宋体" panose="02010600030101010101" pitchFamily="2" charset="-122"/>
                <a:ea typeface="宋体" panose="02010600030101010101" pitchFamily="2" charset="-122"/>
              </a:rPr>
              <a:t>之间的差别对</a:t>
            </a:r>
            <a:r>
              <a:rPr lang="en-US" altLang="zh-CN" b="1" dirty="0" err="1">
                <a:latin typeface="Times New Roman" panose="02020603050405020304" pitchFamily="18" charset="0"/>
                <a:ea typeface="宋体" panose="02010600030101010101" pitchFamily="2" charset="-122"/>
              </a:rPr>
              <a:t>w</a:t>
            </a:r>
            <a:r>
              <a:rPr lang="en-US" altLang="zh-CN" b="1" baseline="-30000" dirty="0" err="1">
                <a:latin typeface="Times New Roman" panose="02020603050405020304" pitchFamily="18" charset="0"/>
                <a:ea typeface="宋体" panose="02010600030101010101" pitchFamily="2" charset="-122"/>
              </a:rPr>
              <a:t>ij</a:t>
            </a:r>
            <a:r>
              <a:rPr lang="zh-CN" altLang="en-US" b="1" dirty="0">
                <a:latin typeface="宋体" panose="02010600030101010101" pitchFamily="2" charset="-122"/>
                <a:ea typeface="宋体" panose="02010600030101010101" pitchFamily="2" charset="-122"/>
              </a:rPr>
              <a:t>的影响由</a:t>
            </a:r>
            <a:r>
              <a:rPr lang="en-US" altLang="zh-CN" b="1" dirty="0">
                <a:latin typeface="Times New Roman" panose="02020603050405020304" pitchFamily="18" charset="0"/>
                <a:ea typeface="宋体" panose="02010600030101010101" pitchFamily="2" charset="-122"/>
              </a:rPr>
              <a:t>α</a:t>
            </a:r>
            <a:r>
              <a:rPr lang="zh-CN" altLang="en-US" b="1" dirty="0">
                <a:latin typeface="宋体" panose="02010600030101010101" pitchFamily="2" charset="-122"/>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y</a:t>
            </a:r>
            <a:r>
              <a:rPr lang="en-US" altLang="zh-CN" b="1" baseline="-30000" dirty="0" err="1">
                <a:latin typeface="Times New Roman" panose="02020603050405020304" pitchFamily="18" charset="0"/>
                <a:ea typeface="宋体" panose="02010600030101010101" pitchFamily="2" charset="-122"/>
              </a:rPr>
              <a:t>j</a:t>
            </a:r>
            <a:r>
              <a:rPr lang="en-US" altLang="zh-CN" b="1" dirty="0" err="1">
                <a:latin typeface="Times New Roman" panose="02020603050405020304" pitchFamily="18" charset="0"/>
                <a:ea typeface="宋体" panose="02010600030101010101" pitchFamily="2" charset="-122"/>
              </a:rPr>
              <a:t>-o</a:t>
            </a:r>
            <a:r>
              <a:rPr lang="en-US" altLang="zh-CN" b="1" baseline="-30000" dirty="0" err="1">
                <a:latin typeface="Times New Roman" panose="02020603050405020304" pitchFamily="18" charset="0"/>
                <a:ea typeface="宋体" panose="02010600030101010101" pitchFamily="2" charset="-122"/>
              </a:rPr>
              <a:t>j</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x</a:t>
            </a:r>
            <a:r>
              <a:rPr lang="en-US" altLang="zh-CN" b="1" baseline="-30000" dirty="0">
                <a:latin typeface="Times New Roman" panose="02020603050405020304" pitchFamily="18" charset="0"/>
                <a:ea typeface="宋体" panose="02010600030101010101" pitchFamily="2" charset="-122"/>
              </a:rPr>
              <a:t>i</a:t>
            </a:r>
            <a:r>
              <a:rPr lang="zh-CN" altLang="en-US" b="1" dirty="0">
                <a:latin typeface="宋体" panose="02010600030101010101" pitchFamily="2" charset="-122"/>
                <a:ea typeface="宋体" panose="02010600030101010101" pitchFamily="2" charset="-122"/>
              </a:rPr>
              <a:t>表现出来</a:t>
            </a:r>
          </a:p>
          <a:p>
            <a:r>
              <a:rPr lang="zh-CN" altLang="en-US" b="1" dirty="0">
                <a:latin typeface="宋体" panose="02010600030101010101" pitchFamily="2" charset="-122"/>
                <a:ea typeface="宋体" panose="02010600030101010101" pitchFamily="2" charset="-122"/>
              </a:rPr>
              <a:t>好处：不仅使得算法的控制在结构上更容易理解，而且还使得它的适应面更宽</a:t>
            </a:r>
            <a:r>
              <a:rPr lang="zh-CN" altLang="en-US" dirty="0">
                <a:ea typeface="宋体" panose="02010600030101010101" pitchFamily="2" charset="-122"/>
              </a:rPr>
              <a:t> </a:t>
            </a:r>
          </a:p>
        </p:txBody>
      </p:sp>
    </p:spTree>
    <p:extLst>
      <p:ext uri="{BB962C8B-B14F-4D97-AF65-F5344CB8AC3E}">
        <p14:creationId xmlns:p14="http://schemas.microsoft.com/office/powerpoint/2010/main" val="1671559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5">
                                            <p:txEl>
                                              <p:pRg st="1" end="1"/>
                                            </p:txEl>
                                          </p:spTgt>
                                        </p:tgtEl>
                                        <p:attrNameLst>
                                          <p:attrName>style.visibility</p:attrName>
                                        </p:attrNameLst>
                                      </p:cBhvr>
                                      <p:to>
                                        <p:strVal val="visible"/>
                                      </p:to>
                                    </p:set>
                                    <p:anim calcmode="lin" valueType="num">
                                      <p:cBhvr additive="base">
                                        <p:cTn id="13" dur="500" fill="hold"/>
                                        <p:tgtEl>
                                          <p:spTgt spid="141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1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1315">
                                            <p:txEl>
                                              <p:pRg st="2" end="2"/>
                                            </p:txEl>
                                          </p:spTgt>
                                        </p:tgtEl>
                                        <p:attrNameLst>
                                          <p:attrName>style.visibility</p:attrName>
                                        </p:attrNameLst>
                                      </p:cBhvr>
                                      <p:to>
                                        <p:strVal val="visible"/>
                                      </p:to>
                                    </p:set>
                                    <p:anim calcmode="lin" valueType="num">
                                      <p:cBhvr additive="base">
                                        <p:cTn id="19" dur="500" fill="hold"/>
                                        <p:tgtEl>
                                          <p:spTgt spid="1413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13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990478" y="76288"/>
            <a:ext cx="8229600" cy="563562"/>
          </a:xfrm>
        </p:spPr>
        <p:txBody>
          <a:bodyPr/>
          <a:lstStyle/>
          <a:p>
            <a:r>
              <a:rPr lang="zh-CN" altLang="en-US" sz="4000" dirty="0" smtClean="0">
                <a:latin typeface="Times New Roman" panose="02020603050405020304" pitchFamily="18" charset="0"/>
                <a:ea typeface="黑体" panose="02010609060101010101" pitchFamily="49" charset="-122"/>
              </a:rPr>
              <a:t>算法</a:t>
            </a:r>
            <a:r>
              <a:rPr lang="en-US" altLang="zh-CN" sz="4000" dirty="0" smtClean="0">
                <a:latin typeface="Times New Roman" panose="02020603050405020304" pitchFamily="18" charset="0"/>
                <a:ea typeface="宋体" panose="02010600030101010101" pitchFamily="2" charset="-122"/>
              </a:rPr>
              <a:t>3 </a:t>
            </a:r>
            <a:r>
              <a:rPr lang="zh-CN" altLang="en-US" b="1" dirty="0">
                <a:latin typeface="宋体" panose="02010600030101010101" pitchFamily="2" charset="-122"/>
                <a:ea typeface="宋体" panose="02010600030101010101" pitchFamily="2" charset="-122"/>
              </a:rPr>
              <a:t>连续多输出感知器训练算法</a:t>
            </a:r>
            <a:r>
              <a:rPr lang="zh-CN" altLang="en-US" dirty="0">
                <a:ea typeface="宋体" panose="02010600030101010101" pitchFamily="2" charset="-122"/>
              </a:rPr>
              <a:t> </a:t>
            </a:r>
          </a:p>
        </p:txBody>
      </p:sp>
      <p:sp>
        <p:nvSpPr>
          <p:cNvPr id="142339" name="Text Box 3"/>
          <p:cNvSpPr txBox="1">
            <a:spLocks noChangeArrowheads="1"/>
          </p:cNvSpPr>
          <p:nvPr/>
        </p:nvSpPr>
        <p:spPr bwMode="auto">
          <a:xfrm>
            <a:off x="457200" y="1143000"/>
            <a:ext cx="8077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t>1</a:t>
            </a:r>
            <a:r>
              <a:rPr lang="zh-CN" altLang="en-US" sz="2400" b="1"/>
              <a:t>．用适当的小伪随机数初始化权矩阵</a:t>
            </a:r>
            <a:r>
              <a:rPr lang="en-US" altLang="zh-CN" sz="2400" b="1"/>
              <a:t>W</a:t>
            </a:r>
            <a:r>
              <a:rPr lang="zh-CN" altLang="en-US" sz="2400" b="1"/>
              <a:t>；</a:t>
            </a:r>
          </a:p>
          <a:p>
            <a:pPr algn="just"/>
            <a:r>
              <a:rPr lang="en-US" altLang="zh-CN" sz="2400" b="1"/>
              <a:t>2. </a:t>
            </a:r>
            <a:r>
              <a:rPr lang="zh-CN" altLang="en-US" sz="2400" b="1"/>
              <a:t>初置精度控制参数</a:t>
            </a:r>
            <a:r>
              <a:rPr lang="en-US" altLang="zh-CN" sz="2400" b="1"/>
              <a:t>ε</a:t>
            </a:r>
            <a:r>
              <a:rPr lang="zh-CN" altLang="en-US" sz="2400" b="1"/>
              <a:t>，学习率</a:t>
            </a:r>
            <a:r>
              <a:rPr lang="en-US" altLang="zh-CN" sz="2400" b="1"/>
              <a:t>α</a:t>
            </a:r>
            <a:r>
              <a:rPr lang="zh-CN" altLang="en-US" sz="2400" b="1"/>
              <a:t>，精度控制变量</a:t>
            </a:r>
            <a:r>
              <a:rPr lang="en-US" altLang="zh-CN" sz="2400" b="1"/>
              <a:t>d=ε+1</a:t>
            </a:r>
            <a:r>
              <a:rPr lang="zh-CN" altLang="en-US" sz="2400" b="1"/>
              <a:t>；</a:t>
            </a:r>
          </a:p>
          <a:p>
            <a:pPr algn="just"/>
            <a:r>
              <a:rPr lang="en-US" altLang="zh-CN" sz="2400" b="1"/>
              <a:t>3</a:t>
            </a:r>
            <a:r>
              <a:rPr lang="zh-CN" altLang="en-US" sz="2400" b="1"/>
              <a:t>．</a:t>
            </a:r>
            <a:r>
              <a:rPr lang="en-US" altLang="zh-CN" sz="2400" b="1"/>
              <a:t>While d ≥ ε do</a:t>
            </a:r>
          </a:p>
          <a:p>
            <a:pPr algn="just"/>
            <a:r>
              <a:rPr lang="en-US" altLang="zh-CN" sz="2400" b="1"/>
              <a:t>    3.1  d=0</a:t>
            </a:r>
            <a:r>
              <a:rPr lang="zh-CN" altLang="en-US" sz="2400" b="1"/>
              <a:t>；</a:t>
            </a:r>
          </a:p>
          <a:p>
            <a:pPr algn="just"/>
            <a:r>
              <a:rPr lang="zh-CN" altLang="en-US" sz="2400" b="1"/>
              <a:t>    </a:t>
            </a:r>
            <a:r>
              <a:rPr lang="en-US" altLang="zh-CN" sz="2400" b="1"/>
              <a:t>3.2  for </a:t>
            </a:r>
            <a:r>
              <a:rPr lang="zh-CN" altLang="en-US" sz="2400" b="1"/>
              <a:t>每个样本（</a:t>
            </a:r>
            <a:r>
              <a:rPr lang="en-US" altLang="zh-CN" sz="2400" b="1"/>
              <a:t>X</a:t>
            </a:r>
            <a:r>
              <a:rPr lang="zh-CN" altLang="en-US" sz="2400" b="1"/>
              <a:t>，</a:t>
            </a:r>
            <a:r>
              <a:rPr lang="en-US" altLang="zh-CN" sz="2400" b="1"/>
              <a:t>Y</a:t>
            </a:r>
            <a:r>
              <a:rPr lang="zh-CN" altLang="en-US" sz="2400" b="1"/>
              <a:t>）</a:t>
            </a:r>
            <a:r>
              <a:rPr lang="en-US" altLang="zh-CN" sz="2400" b="1"/>
              <a:t>do</a:t>
            </a:r>
          </a:p>
          <a:p>
            <a:pPr algn="just"/>
            <a:r>
              <a:rPr lang="en-US" altLang="zh-CN" sz="2400" b="1"/>
              <a:t>	3.2.1 </a:t>
            </a:r>
            <a:r>
              <a:rPr lang="zh-CN" altLang="en-US" sz="2400" b="1"/>
              <a:t>输入</a:t>
            </a:r>
            <a:r>
              <a:rPr lang="en-US" altLang="zh-CN" sz="2400" b="1"/>
              <a:t>X</a:t>
            </a:r>
            <a:r>
              <a:rPr lang="zh-CN" altLang="en-US" sz="2400" b="1"/>
              <a:t>（</a:t>
            </a:r>
            <a:r>
              <a:rPr lang="en-US" altLang="zh-CN" sz="2400" b="1">
                <a:solidFill>
                  <a:srgbClr val="FF0000"/>
                </a:solidFill>
              </a:rPr>
              <a:t>=(x</a:t>
            </a:r>
            <a:r>
              <a:rPr lang="en-US" altLang="zh-CN" sz="2400" b="1" baseline="-30000">
                <a:solidFill>
                  <a:srgbClr val="FF0000"/>
                </a:solidFill>
              </a:rPr>
              <a:t>1</a:t>
            </a:r>
            <a:r>
              <a:rPr lang="zh-CN" altLang="en-US" sz="2400" b="1">
                <a:solidFill>
                  <a:srgbClr val="FF0000"/>
                </a:solidFill>
              </a:rPr>
              <a:t>，</a:t>
            </a:r>
            <a:r>
              <a:rPr lang="en-US" altLang="zh-CN" sz="2400" b="1">
                <a:solidFill>
                  <a:srgbClr val="FF0000"/>
                </a:solidFill>
              </a:rPr>
              <a:t>x</a:t>
            </a:r>
            <a:r>
              <a:rPr lang="en-US" altLang="zh-CN" sz="2400" b="1" baseline="-30000">
                <a:solidFill>
                  <a:srgbClr val="FF0000"/>
                </a:solidFill>
              </a:rPr>
              <a:t>2</a:t>
            </a:r>
            <a:r>
              <a:rPr lang="zh-CN" altLang="en-US" sz="2400" b="1">
                <a:solidFill>
                  <a:srgbClr val="FF0000"/>
                </a:solidFill>
              </a:rPr>
              <a:t>，</a:t>
            </a:r>
            <a:r>
              <a:rPr lang="en-US" altLang="zh-CN" sz="2400" b="1">
                <a:solidFill>
                  <a:srgbClr val="FF0000"/>
                </a:solidFill>
              </a:rPr>
              <a:t>…</a:t>
            </a:r>
            <a:r>
              <a:rPr lang="zh-CN" altLang="en-US" sz="2400" b="1">
                <a:solidFill>
                  <a:srgbClr val="FF0000"/>
                </a:solidFill>
              </a:rPr>
              <a:t>，</a:t>
            </a:r>
            <a:r>
              <a:rPr lang="en-US" altLang="zh-CN" sz="2400" b="1">
                <a:solidFill>
                  <a:srgbClr val="FF0000"/>
                </a:solidFill>
              </a:rPr>
              <a:t>x</a:t>
            </a:r>
            <a:r>
              <a:rPr lang="en-US" altLang="zh-CN" sz="2400" b="1" baseline="-30000">
                <a:solidFill>
                  <a:srgbClr val="FF0000"/>
                </a:solidFill>
              </a:rPr>
              <a:t>n</a:t>
            </a:r>
            <a:r>
              <a:rPr lang="en-US" altLang="zh-CN" sz="2400" b="1">
                <a:solidFill>
                  <a:srgbClr val="FF0000"/>
                </a:solidFill>
              </a:rPr>
              <a:t>)</a:t>
            </a:r>
            <a:r>
              <a:rPr lang="zh-CN" altLang="en-US" sz="2400" b="1"/>
              <a:t>）；</a:t>
            </a:r>
          </a:p>
          <a:p>
            <a:pPr algn="just"/>
            <a:r>
              <a:rPr lang="zh-CN" altLang="en-US" sz="2400" b="1"/>
              <a:t>	</a:t>
            </a:r>
            <a:r>
              <a:rPr lang="en-US" altLang="zh-CN" sz="2400" b="1"/>
              <a:t>3.2.2 </a:t>
            </a:r>
            <a:r>
              <a:rPr lang="zh-CN" altLang="en-US" sz="2400" b="1"/>
              <a:t>求</a:t>
            </a:r>
            <a:r>
              <a:rPr lang="en-US" altLang="zh-CN" sz="2400" b="1"/>
              <a:t>O=F</a:t>
            </a:r>
            <a:r>
              <a:rPr lang="zh-CN" altLang="en-US" sz="2400" b="1"/>
              <a:t>（</a:t>
            </a:r>
            <a:r>
              <a:rPr lang="en-US" altLang="zh-CN" sz="2400" b="1"/>
              <a:t>XW</a:t>
            </a:r>
            <a:r>
              <a:rPr lang="zh-CN" altLang="en-US" sz="2400" b="1"/>
              <a:t>）；</a:t>
            </a:r>
          </a:p>
          <a:p>
            <a:pPr algn="just"/>
            <a:r>
              <a:rPr lang="zh-CN" altLang="en-US" sz="2400" b="1"/>
              <a:t>	</a:t>
            </a:r>
            <a:r>
              <a:rPr lang="en-US" altLang="zh-CN" sz="2400" b="1"/>
              <a:t>3.2.3 </a:t>
            </a:r>
            <a:r>
              <a:rPr lang="zh-CN" altLang="en-US" sz="2400" b="1"/>
              <a:t>修改权矩阵</a:t>
            </a:r>
            <a:r>
              <a:rPr lang="en-US" altLang="zh-CN" sz="2400" b="1"/>
              <a:t>W</a:t>
            </a:r>
            <a:r>
              <a:rPr lang="zh-CN" altLang="en-US" sz="2400" b="1"/>
              <a:t>：</a:t>
            </a:r>
          </a:p>
          <a:p>
            <a:pPr algn="just"/>
            <a:r>
              <a:rPr lang="zh-CN" altLang="en-US" sz="2400" b="1"/>
              <a:t>		</a:t>
            </a:r>
            <a:r>
              <a:rPr lang="en-US" altLang="zh-CN" sz="2400" b="1"/>
              <a:t>for i=1 to n</a:t>
            </a:r>
            <a:r>
              <a:rPr lang="zh-CN" altLang="en-US" sz="2400" b="1"/>
              <a:t>，</a:t>
            </a:r>
            <a:r>
              <a:rPr lang="en-US" altLang="zh-CN" sz="2400" b="1"/>
              <a:t>j=1 to m do</a:t>
            </a:r>
          </a:p>
          <a:p>
            <a:pPr algn="just"/>
            <a:r>
              <a:rPr lang="en-US" altLang="zh-CN" sz="2400" b="1"/>
              <a:t>			w</a:t>
            </a:r>
            <a:r>
              <a:rPr lang="en-US" altLang="zh-CN" sz="2400" b="1" baseline="-30000"/>
              <a:t>ij</a:t>
            </a:r>
            <a:r>
              <a:rPr lang="en-US" altLang="zh-CN" sz="2400" b="1"/>
              <a:t>=w</a:t>
            </a:r>
            <a:r>
              <a:rPr lang="en-US" altLang="zh-CN" sz="2400" b="1" baseline="-30000"/>
              <a:t>ij</a:t>
            </a:r>
            <a:r>
              <a:rPr lang="en-US" altLang="zh-CN" sz="2400" b="1"/>
              <a:t>+α(y</a:t>
            </a:r>
            <a:r>
              <a:rPr lang="en-US" altLang="zh-CN" sz="2400" b="1" baseline="-30000"/>
              <a:t>j</a:t>
            </a:r>
            <a:r>
              <a:rPr lang="en-US" altLang="zh-CN" sz="2400" b="1"/>
              <a:t>-o</a:t>
            </a:r>
            <a:r>
              <a:rPr lang="en-US" altLang="zh-CN" sz="2400" b="1" baseline="-30000"/>
              <a:t>j</a:t>
            </a:r>
            <a:r>
              <a:rPr lang="en-US" altLang="zh-CN" sz="2400" b="1"/>
              <a:t>)x</a:t>
            </a:r>
            <a:r>
              <a:rPr lang="en-US" altLang="zh-CN" sz="2400" b="1" baseline="-30000"/>
              <a:t>i</a:t>
            </a:r>
            <a:r>
              <a:rPr lang="zh-CN" altLang="en-US" sz="2400" b="1"/>
              <a:t>；</a:t>
            </a:r>
          </a:p>
          <a:p>
            <a:pPr algn="just"/>
            <a:r>
              <a:rPr lang="zh-CN" altLang="en-US" sz="2400" b="1"/>
              <a:t>	</a:t>
            </a:r>
            <a:r>
              <a:rPr lang="en-US" altLang="zh-CN" sz="2400" b="1"/>
              <a:t>3.2.4 </a:t>
            </a:r>
            <a:r>
              <a:rPr lang="zh-CN" altLang="en-US" sz="2400" b="1"/>
              <a:t>累积误差</a:t>
            </a:r>
          </a:p>
          <a:p>
            <a:pPr algn="just"/>
            <a:r>
              <a:rPr lang="zh-CN" altLang="en-US" sz="2400" b="1"/>
              <a:t>		</a:t>
            </a:r>
            <a:r>
              <a:rPr lang="en-US" altLang="zh-CN" sz="2400" b="1"/>
              <a:t>for j = 1 to m do</a:t>
            </a:r>
          </a:p>
          <a:p>
            <a:pPr algn="just"/>
            <a:r>
              <a:rPr lang="en-US" altLang="zh-CN" sz="2400" b="1"/>
              <a:t>			d=d+(y</a:t>
            </a:r>
            <a:r>
              <a:rPr lang="en-US" altLang="zh-CN" sz="2400" b="1" baseline="-30000"/>
              <a:t>j</a:t>
            </a:r>
            <a:r>
              <a:rPr lang="en-US" altLang="zh-CN" sz="2400" b="1"/>
              <a:t>-o</a:t>
            </a:r>
            <a:r>
              <a:rPr lang="en-US" altLang="zh-CN" sz="2400" b="1" baseline="-30000"/>
              <a:t>j</a:t>
            </a:r>
            <a:r>
              <a:rPr lang="en-US" altLang="zh-CN" sz="2400" b="1"/>
              <a:t>)</a:t>
            </a:r>
            <a:r>
              <a:rPr lang="en-US" altLang="zh-CN" sz="2400" b="1" baseline="30000"/>
              <a:t>2</a:t>
            </a:r>
            <a:endParaRPr lang="en-US" altLang="zh-CN" sz="2400" b="1"/>
          </a:p>
        </p:txBody>
      </p:sp>
    </p:spTree>
    <p:extLst>
      <p:ext uri="{BB962C8B-B14F-4D97-AF65-F5344CB8AC3E}">
        <p14:creationId xmlns:p14="http://schemas.microsoft.com/office/powerpoint/2010/main" val="4213521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2339">
                                            <p:txEl>
                                              <p:pRg st="5" end="5"/>
                                            </p:txEl>
                                          </p:spTgt>
                                        </p:tgtEl>
                                        <p:attrNameLst>
                                          <p:attrName>style.visibility</p:attrName>
                                        </p:attrNameLst>
                                      </p:cBhvr>
                                      <p:to>
                                        <p:strVal val="visible"/>
                                      </p:to>
                                    </p:set>
                                    <p:anim calcmode="lin" valueType="num">
                                      <p:cBhvr additive="base">
                                        <p:cTn id="37" dur="500" fill="hold"/>
                                        <p:tgtEl>
                                          <p:spTgt spid="1423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2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2339">
                                            <p:txEl>
                                              <p:pRg st="6" end="6"/>
                                            </p:txEl>
                                          </p:spTgt>
                                        </p:tgtEl>
                                        <p:attrNameLst>
                                          <p:attrName>style.visibility</p:attrName>
                                        </p:attrNameLst>
                                      </p:cBhvr>
                                      <p:to>
                                        <p:strVal val="visible"/>
                                      </p:to>
                                    </p:set>
                                    <p:anim calcmode="lin" valueType="num">
                                      <p:cBhvr additive="base">
                                        <p:cTn id="43" dur="500" fill="hold"/>
                                        <p:tgtEl>
                                          <p:spTgt spid="1423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2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2339">
                                            <p:txEl>
                                              <p:pRg st="7" end="7"/>
                                            </p:txEl>
                                          </p:spTgt>
                                        </p:tgtEl>
                                        <p:attrNameLst>
                                          <p:attrName>style.visibility</p:attrName>
                                        </p:attrNameLst>
                                      </p:cBhvr>
                                      <p:to>
                                        <p:strVal val="visible"/>
                                      </p:to>
                                    </p:set>
                                    <p:anim calcmode="lin" valueType="num">
                                      <p:cBhvr additive="base">
                                        <p:cTn id="49" dur="500" fill="hold"/>
                                        <p:tgtEl>
                                          <p:spTgt spid="1423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2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2339">
                                            <p:txEl>
                                              <p:pRg st="8" end="8"/>
                                            </p:txEl>
                                          </p:spTgt>
                                        </p:tgtEl>
                                        <p:attrNameLst>
                                          <p:attrName>style.visibility</p:attrName>
                                        </p:attrNameLst>
                                      </p:cBhvr>
                                      <p:to>
                                        <p:strVal val="visible"/>
                                      </p:to>
                                    </p:set>
                                    <p:anim calcmode="lin" valueType="num">
                                      <p:cBhvr additive="base">
                                        <p:cTn id="55" dur="500" fill="hold"/>
                                        <p:tgtEl>
                                          <p:spTgt spid="1423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23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2339">
                                            <p:txEl>
                                              <p:pRg st="9" end="9"/>
                                            </p:txEl>
                                          </p:spTgt>
                                        </p:tgtEl>
                                        <p:attrNameLst>
                                          <p:attrName>style.visibility</p:attrName>
                                        </p:attrNameLst>
                                      </p:cBhvr>
                                      <p:to>
                                        <p:strVal val="visible"/>
                                      </p:to>
                                    </p:set>
                                    <p:anim calcmode="lin" valueType="num">
                                      <p:cBhvr additive="base">
                                        <p:cTn id="61" dur="500" fill="hold"/>
                                        <p:tgtEl>
                                          <p:spTgt spid="14233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233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2339">
                                            <p:txEl>
                                              <p:pRg st="10" end="10"/>
                                            </p:txEl>
                                          </p:spTgt>
                                        </p:tgtEl>
                                        <p:attrNameLst>
                                          <p:attrName>style.visibility</p:attrName>
                                        </p:attrNameLst>
                                      </p:cBhvr>
                                      <p:to>
                                        <p:strVal val="visible"/>
                                      </p:to>
                                    </p:set>
                                    <p:anim calcmode="lin" valueType="num">
                                      <p:cBhvr additive="base">
                                        <p:cTn id="67" dur="500" fill="hold"/>
                                        <p:tgtEl>
                                          <p:spTgt spid="14233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42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42339">
                                            <p:txEl>
                                              <p:pRg st="11" end="11"/>
                                            </p:txEl>
                                          </p:spTgt>
                                        </p:tgtEl>
                                        <p:attrNameLst>
                                          <p:attrName>style.visibility</p:attrName>
                                        </p:attrNameLst>
                                      </p:cBhvr>
                                      <p:to>
                                        <p:strVal val="visible"/>
                                      </p:to>
                                    </p:set>
                                    <p:anim calcmode="lin" valueType="num">
                                      <p:cBhvr additive="base">
                                        <p:cTn id="73" dur="500" fill="hold"/>
                                        <p:tgtEl>
                                          <p:spTgt spid="14233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42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42339">
                                            <p:txEl>
                                              <p:pRg st="12" end="12"/>
                                            </p:txEl>
                                          </p:spTgt>
                                        </p:tgtEl>
                                        <p:attrNameLst>
                                          <p:attrName>style.visibility</p:attrName>
                                        </p:attrNameLst>
                                      </p:cBhvr>
                                      <p:to>
                                        <p:strVal val="visible"/>
                                      </p:to>
                                    </p:set>
                                    <p:anim calcmode="lin" valueType="num">
                                      <p:cBhvr additive="base">
                                        <p:cTn id="79" dur="500" fill="hold"/>
                                        <p:tgtEl>
                                          <p:spTgt spid="142339">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42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066652" y="179388"/>
            <a:ext cx="9144000" cy="688975"/>
          </a:xfrm>
        </p:spPr>
        <p:txBody>
          <a:bodyPr/>
          <a:lstStyle/>
          <a:p>
            <a:r>
              <a:rPr lang="zh-CN" altLang="en-US" sz="3600" b="1" dirty="0">
                <a:latin typeface="Times New Roman" panose="02020603050405020304" pitchFamily="18" charset="0"/>
                <a:ea typeface="黑体" panose="02010609060101010101" pitchFamily="49" charset="-122"/>
              </a:rPr>
              <a:t>算法</a:t>
            </a:r>
            <a:r>
              <a:rPr lang="en-US" altLang="zh-CN" sz="3600" b="1" dirty="0" smtClean="0">
                <a:latin typeface="Times New Roman" panose="02020603050405020304" pitchFamily="18" charset="0"/>
                <a:ea typeface="宋体" panose="02010600030101010101" pitchFamily="2" charset="-122"/>
              </a:rPr>
              <a:t>3 </a:t>
            </a:r>
            <a:r>
              <a:rPr lang="zh-CN" altLang="en-US" sz="3600" b="1" dirty="0">
                <a:latin typeface="宋体" panose="02010600030101010101" pitchFamily="2" charset="-122"/>
                <a:ea typeface="宋体" panose="02010600030101010101" pitchFamily="2" charset="-122"/>
              </a:rPr>
              <a:t>连续多输出感知器训练算法</a:t>
            </a:r>
            <a:r>
              <a:rPr lang="zh-CN" altLang="en-US" dirty="0">
                <a:ea typeface="宋体" panose="02010600030101010101" pitchFamily="2" charset="-122"/>
              </a:rPr>
              <a:t> </a:t>
            </a:r>
          </a:p>
        </p:txBody>
      </p:sp>
      <p:sp>
        <p:nvSpPr>
          <p:cNvPr id="143363" name="Rectangle 3"/>
          <p:cNvSpPr>
            <a:spLocks noGrp="1" noChangeArrowheads="1"/>
          </p:cNvSpPr>
          <p:nvPr>
            <p:ph type="body" idx="1"/>
          </p:nvPr>
        </p:nvSpPr>
        <p:spPr>
          <a:xfrm>
            <a:off x="228600" y="1066862"/>
            <a:ext cx="8686800" cy="4525963"/>
          </a:xfrm>
        </p:spPr>
        <p:txBody>
          <a:bodyPr/>
          <a:lstStyle/>
          <a:p>
            <a:pPr algn="just">
              <a:buFontTx/>
              <a:buNone/>
            </a:pP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程序实现</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ε</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α</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d</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i</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j</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m</a:t>
            </a:r>
            <a:r>
              <a:rPr lang="zh-CN" altLang="en-US" sz="2800" b="1">
                <a:latin typeface="宋体" panose="02010600030101010101" pitchFamily="2" charset="-122"/>
                <a:ea typeface="宋体" panose="02010600030101010101" pitchFamily="2" charset="-122"/>
              </a:rPr>
              <a:t>为简单变量来表示，</a:t>
            </a:r>
            <a:r>
              <a:rPr lang="en-US" altLang="zh-CN" sz="2800" b="1">
                <a:latin typeface="Times New Roman" panose="02020603050405020304" pitchFamily="18" charset="0"/>
                <a:ea typeface="宋体" panose="02010600030101010101" pitchFamily="2" charset="-122"/>
              </a:rPr>
              <a:t>W</a:t>
            </a:r>
            <a:r>
              <a:rPr lang="zh-CN" altLang="en-US" sz="2800" b="1">
                <a:latin typeface="宋体" panose="02010600030101010101" pitchFamily="2" charset="-122"/>
                <a:ea typeface="宋体" panose="02010600030101010101" pitchFamily="2" charset="-122"/>
              </a:rPr>
              <a:t>为</a:t>
            </a:r>
            <a:r>
              <a:rPr lang="en-US" altLang="zh-CN" sz="2800" b="1">
                <a:latin typeface="Times New Roman" panose="02020603050405020304" pitchFamily="18" charset="0"/>
                <a:ea typeface="宋体" panose="02010600030101010101" pitchFamily="2" charset="-122"/>
              </a:rPr>
              <a:t>n</a:t>
            </a:r>
            <a:r>
              <a:rPr lang="zh-CN" altLang="en-US" sz="2800" b="1">
                <a:latin typeface="宋体" panose="02010600030101010101" pitchFamily="2" charset="-122"/>
                <a:ea typeface="宋体" panose="02010600030101010101" pitchFamily="2" charset="-122"/>
              </a:rPr>
              <a:t>行</a:t>
            </a:r>
            <a:r>
              <a:rPr lang="en-US" altLang="zh-CN" sz="2800" b="1">
                <a:latin typeface="Times New Roman" panose="02020603050405020304" pitchFamily="18" charset="0"/>
                <a:ea typeface="宋体" panose="02010600030101010101" pitchFamily="2" charset="-122"/>
              </a:rPr>
              <a:t>m</a:t>
            </a:r>
            <a:r>
              <a:rPr lang="zh-CN" altLang="en-US" sz="2800" b="1">
                <a:latin typeface="宋体" panose="02010600030101010101" pitchFamily="2" charset="-122"/>
                <a:ea typeface="宋体" panose="02010600030101010101" pitchFamily="2" charset="-122"/>
              </a:rPr>
              <a:t>列的二维数组。样本集二维数组</a:t>
            </a:r>
          </a:p>
          <a:p>
            <a:pPr algn="just">
              <a:buFontTx/>
              <a:buNone/>
            </a:pPr>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系统的调试</a:t>
            </a:r>
            <a:endParaRPr lang="zh-CN" altLang="en-US"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Minsky</a:t>
            </a:r>
            <a:r>
              <a:rPr lang="zh-CN" altLang="en-US" sz="2800" b="1">
                <a:latin typeface="宋体" panose="02010600030101010101" pitchFamily="2" charset="-122"/>
                <a:ea typeface="宋体" panose="02010600030101010101" pitchFamily="2" charset="-122"/>
              </a:rPr>
              <a:t>在</a:t>
            </a:r>
            <a:r>
              <a:rPr lang="en-US" altLang="zh-CN" sz="2800" b="1">
                <a:latin typeface="Times New Roman" panose="02020603050405020304" pitchFamily="18" charset="0"/>
                <a:ea typeface="宋体" panose="02010600030101010101" pitchFamily="2" charset="-122"/>
              </a:rPr>
              <a:t>1969</a:t>
            </a:r>
            <a:r>
              <a:rPr lang="zh-CN" altLang="en-US" sz="2800" b="1">
                <a:latin typeface="宋体" panose="02010600030101010101" pitchFamily="2" charset="-122"/>
                <a:ea typeface="宋体" panose="02010600030101010101" pitchFamily="2" charset="-122"/>
              </a:rPr>
              <a:t>年证明，有许多基本问题是感知器无法解决</a:t>
            </a:r>
            <a:endParaRPr lang="zh-CN" altLang="en-US"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4</a:t>
            </a:r>
            <a:r>
              <a:rPr lang="zh-CN" altLang="en-US"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问题线性可分性可能与时间有关</a:t>
            </a:r>
          </a:p>
          <a:p>
            <a:pPr algn="just">
              <a:buFontTx/>
              <a:buNone/>
            </a:pPr>
            <a:r>
              <a:rPr lang="en-US" altLang="zh-CN" sz="2800" b="1">
                <a:latin typeface="Times New Roman" panose="02020603050405020304" pitchFamily="18" charset="0"/>
                <a:ea typeface="宋体" panose="02010600030101010101" pitchFamily="2" charset="-122"/>
              </a:rPr>
              <a:t>5</a:t>
            </a:r>
            <a:r>
              <a:rPr lang="zh-CN" altLang="en-US"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很难从样本数据集直接看出问题是否线性可分</a:t>
            </a:r>
            <a:endParaRPr lang="zh-CN" altLang="en-US" sz="2800" b="1">
              <a:latin typeface="Times New Roman" panose="02020603050405020304" pitchFamily="18" charset="0"/>
              <a:ea typeface="宋体" panose="02010600030101010101" pitchFamily="2" charset="-122"/>
            </a:endParaRPr>
          </a:p>
          <a:p>
            <a:pPr algn="just">
              <a:buFontTx/>
              <a:buNone/>
            </a:pPr>
            <a:r>
              <a:rPr lang="en-US" altLang="zh-CN" sz="2800" b="1">
                <a:latin typeface="Times New Roman" panose="02020603050405020304" pitchFamily="18" charset="0"/>
                <a:ea typeface="宋体" panose="02010600030101010101" pitchFamily="2" charset="-122"/>
              </a:rPr>
              <a:t>6</a:t>
            </a:r>
            <a:r>
              <a:rPr lang="zh-CN" altLang="en-US"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未能证明，一个感知器究竟需要经过多少步才能完成训练。</a:t>
            </a:r>
          </a:p>
        </p:txBody>
      </p:sp>
    </p:spTree>
    <p:extLst>
      <p:ext uri="{BB962C8B-B14F-4D97-AF65-F5344CB8AC3E}">
        <p14:creationId xmlns:p14="http://schemas.microsoft.com/office/powerpoint/2010/main" val="2299650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63">
                                            <p:txEl>
                                              <p:pRg st="2" end="2"/>
                                            </p:txEl>
                                          </p:spTgt>
                                        </p:tgtEl>
                                        <p:attrNameLst>
                                          <p:attrName>style.visibility</p:attrName>
                                        </p:attrNameLst>
                                      </p:cBhvr>
                                      <p:to>
                                        <p:strVal val="visible"/>
                                      </p:to>
                                    </p:set>
                                    <p:anim calcmode="lin" valueType="num">
                                      <p:cBhvr additive="base">
                                        <p:cTn id="19"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63">
                                            <p:txEl>
                                              <p:pRg st="3" end="3"/>
                                            </p:txEl>
                                          </p:spTgt>
                                        </p:tgtEl>
                                        <p:attrNameLst>
                                          <p:attrName>style.visibility</p:attrName>
                                        </p:attrNameLst>
                                      </p:cBhvr>
                                      <p:to>
                                        <p:strVal val="visible"/>
                                      </p:to>
                                    </p:set>
                                    <p:anim calcmode="lin" valueType="num">
                                      <p:cBhvr additive="base">
                                        <p:cTn id="25" dur="500" fill="hold"/>
                                        <p:tgtEl>
                                          <p:spTgt spid="1433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63">
                                            <p:txEl>
                                              <p:pRg st="4" end="4"/>
                                            </p:txEl>
                                          </p:spTgt>
                                        </p:tgtEl>
                                        <p:attrNameLst>
                                          <p:attrName>style.visibility</p:attrName>
                                        </p:attrNameLst>
                                      </p:cBhvr>
                                      <p:to>
                                        <p:strVal val="visible"/>
                                      </p:to>
                                    </p:set>
                                    <p:anim calcmode="lin" valueType="num">
                                      <p:cBhvr additive="base">
                                        <p:cTn id="31" dur="500" fill="hold"/>
                                        <p:tgtEl>
                                          <p:spTgt spid="1433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3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363">
                                            <p:txEl>
                                              <p:pRg st="5" end="5"/>
                                            </p:txEl>
                                          </p:spTgt>
                                        </p:tgtEl>
                                        <p:attrNameLst>
                                          <p:attrName>style.visibility</p:attrName>
                                        </p:attrNameLst>
                                      </p:cBhvr>
                                      <p:to>
                                        <p:strVal val="visible"/>
                                      </p:to>
                                    </p:set>
                                    <p:anim calcmode="lin" valueType="num">
                                      <p:cBhvr additive="base">
                                        <p:cTn id="37" dur="500" fill="hold"/>
                                        <p:tgtEl>
                                          <p:spTgt spid="1433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33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b="1" dirty="0" smtClean="0">
                <a:latin typeface="Times New Roman" panose="02020603050405020304" pitchFamily="18" charset="0"/>
                <a:ea typeface="宋体" panose="02010600030101010101" pitchFamily="2" charset="-122"/>
              </a:rPr>
              <a:t>3 </a:t>
            </a:r>
            <a:r>
              <a:rPr lang="zh-CN" altLang="en-US" b="1" dirty="0">
                <a:latin typeface="宋体" panose="02010600030101010101" pitchFamily="2" charset="-122"/>
                <a:ea typeface="宋体" panose="02010600030101010101" pitchFamily="2" charset="-122"/>
              </a:rPr>
              <a:t>线性不可分问题</a:t>
            </a:r>
            <a:r>
              <a:rPr lang="zh-CN" altLang="en-US" dirty="0">
                <a:ea typeface="宋体" panose="02010600030101010101" pitchFamily="2" charset="-122"/>
              </a:rPr>
              <a:t> </a:t>
            </a:r>
          </a:p>
        </p:txBody>
      </p:sp>
      <p:sp>
        <p:nvSpPr>
          <p:cNvPr id="144387" name="Rectangle 3"/>
          <p:cNvSpPr>
            <a:spLocks noGrp="1" noChangeArrowheads="1"/>
          </p:cNvSpPr>
          <p:nvPr>
            <p:ph type="body" idx="1"/>
          </p:nvPr>
        </p:nvSpPr>
        <p:spPr>
          <a:xfrm>
            <a:off x="457200" y="1371654"/>
            <a:ext cx="8229600" cy="533400"/>
          </a:xfrm>
        </p:spPr>
        <p:txBody>
          <a:bodyPr/>
          <a:lstStyle/>
          <a:p>
            <a:pPr>
              <a:lnSpc>
                <a:spcPct val="90000"/>
              </a:lnSpc>
              <a:buFontTx/>
              <a:buNone/>
            </a:pPr>
            <a:r>
              <a:rPr lang="en-US" altLang="zh-CN" b="1" dirty="0" smtClean="0">
                <a:latin typeface="Times New Roman" panose="02020603050405020304" pitchFamily="18" charset="0"/>
                <a:ea typeface="宋体" panose="02010600030101010101" pitchFamily="2" charset="-122"/>
              </a:rPr>
              <a:t>3.1 </a:t>
            </a:r>
            <a:r>
              <a:rPr lang="zh-CN" altLang="en-US" b="1" dirty="0">
                <a:latin typeface="宋体" panose="02010600030101010101" pitchFamily="2" charset="-122"/>
                <a:ea typeface="宋体" panose="02010600030101010101" pitchFamily="2" charset="-122"/>
              </a:rPr>
              <a:t>异或</a:t>
            </a:r>
            <a:r>
              <a:rPr lang="en-US" altLang="zh-CN" b="1" dirty="0">
                <a:latin typeface="Times New Roman" panose="02020603050405020304" pitchFamily="18" charset="0"/>
                <a:ea typeface="宋体" panose="02010600030101010101" pitchFamily="2" charset="-122"/>
              </a:rPr>
              <a:t>(Exclusive –OR)</a:t>
            </a:r>
            <a:r>
              <a:rPr lang="zh-CN" altLang="en-US" b="1" dirty="0">
                <a:latin typeface="宋体" panose="02010600030101010101" pitchFamily="2" charset="-122"/>
                <a:ea typeface="宋体" panose="02010600030101010101" pitchFamily="2" charset="-122"/>
              </a:rPr>
              <a:t>问题</a:t>
            </a:r>
            <a:r>
              <a:rPr lang="zh-CN" altLang="en-US" dirty="0">
                <a:ea typeface="宋体" panose="02010600030101010101" pitchFamily="2" charset="-122"/>
              </a:rPr>
              <a:t> </a:t>
            </a:r>
          </a:p>
        </p:txBody>
      </p:sp>
      <p:grpSp>
        <p:nvGrpSpPr>
          <p:cNvPr id="144388" name="Group 4"/>
          <p:cNvGrpSpPr>
            <a:grpSpLocks/>
          </p:cNvGrpSpPr>
          <p:nvPr/>
        </p:nvGrpSpPr>
        <p:grpSpPr bwMode="auto">
          <a:xfrm>
            <a:off x="1600200" y="2667020"/>
            <a:ext cx="5791126" cy="2447925"/>
            <a:chOff x="-3" y="-3"/>
            <a:chExt cx="1977" cy="1542"/>
          </a:xfrm>
        </p:grpSpPr>
        <p:grpSp>
          <p:nvGrpSpPr>
            <p:cNvPr id="144389" name="Group 5"/>
            <p:cNvGrpSpPr>
              <a:grpSpLocks/>
            </p:cNvGrpSpPr>
            <p:nvPr/>
          </p:nvGrpSpPr>
          <p:grpSpPr bwMode="auto">
            <a:xfrm>
              <a:off x="0" y="0"/>
              <a:ext cx="1971" cy="1536"/>
              <a:chOff x="0" y="0"/>
              <a:chExt cx="1971" cy="1536"/>
            </a:xfrm>
          </p:grpSpPr>
          <p:grpSp>
            <p:nvGrpSpPr>
              <p:cNvPr id="144390" name="Group 6"/>
              <p:cNvGrpSpPr>
                <a:grpSpLocks/>
              </p:cNvGrpSpPr>
              <p:nvPr/>
            </p:nvGrpSpPr>
            <p:grpSpPr bwMode="auto">
              <a:xfrm>
                <a:off x="0" y="0"/>
                <a:ext cx="647" cy="1005"/>
                <a:chOff x="0" y="0"/>
                <a:chExt cx="647" cy="1005"/>
              </a:xfrm>
            </p:grpSpPr>
            <p:sp>
              <p:nvSpPr>
                <p:cNvPr id="144391" name="Rectangle 7"/>
                <p:cNvSpPr>
                  <a:spLocks noChangeArrowheads="1"/>
                </p:cNvSpPr>
                <p:nvPr/>
              </p:nvSpPr>
              <p:spPr bwMode="auto">
                <a:xfrm>
                  <a:off x="43" y="237"/>
                  <a:ext cx="561"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800" b="1" dirty="0"/>
                    <a:t>g</a:t>
                  </a:r>
                  <a:r>
                    <a:rPr kumimoji="1" lang="zh-CN" altLang="en-US" sz="2800" b="1" dirty="0"/>
                    <a:t>（</a:t>
                  </a:r>
                  <a:r>
                    <a:rPr kumimoji="1" lang="en-US" altLang="zh-CN" sz="2800" b="1" dirty="0"/>
                    <a:t>x</a:t>
                  </a:r>
                  <a:r>
                    <a:rPr kumimoji="1" lang="zh-CN" altLang="en-US" sz="2800" b="1" dirty="0"/>
                    <a:t>，</a:t>
                  </a:r>
                  <a:r>
                    <a:rPr kumimoji="1" lang="en-US" altLang="zh-CN" sz="2800" b="1" dirty="0"/>
                    <a:t>y</a:t>
                  </a:r>
                  <a:r>
                    <a:rPr kumimoji="1" lang="zh-CN" altLang="en-US" sz="2800" b="1" dirty="0"/>
                    <a:t>）</a:t>
                  </a:r>
                </a:p>
                <a:p>
                  <a:pPr algn="just" eaLnBrk="0" hangingPunct="0"/>
                  <a:endParaRPr kumimoji="1" lang="en-US" altLang="zh-CN" sz="2800" b="1" dirty="0"/>
                </a:p>
              </p:txBody>
            </p:sp>
            <p:sp>
              <p:nvSpPr>
                <p:cNvPr id="144392" name="Rectangle 8"/>
                <p:cNvSpPr>
                  <a:spLocks noChangeArrowheads="1"/>
                </p:cNvSpPr>
                <p:nvPr/>
              </p:nvSpPr>
              <p:spPr bwMode="auto">
                <a:xfrm>
                  <a:off x="0" y="0"/>
                  <a:ext cx="647"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393" name="Group 9"/>
              <p:cNvGrpSpPr>
                <a:grpSpLocks/>
              </p:cNvGrpSpPr>
              <p:nvPr/>
            </p:nvGrpSpPr>
            <p:grpSpPr bwMode="auto">
              <a:xfrm>
                <a:off x="647" y="0"/>
                <a:ext cx="1324" cy="384"/>
                <a:chOff x="647" y="0"/>
                <a:chExt cx="1324" cy="384"/>
              </a:xfrm>
            </p:grpSpPr>
            <p:sp>
              <p:nvSpPr>
                <p:cNvPr id="144394" name="Rectangle 10"/>
                <p:cNvSpPr>
                  <a:spLocks noChangeArrowheads="1"/>
                </p:cNvSpPr>
                <p:nvPr/>
              </p:nvSpPr>
              <p:spPr bwMode="auto">
                <a:xfrm>
                  <a:off x="690" y="0"/>
                  <a:ext cx="12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y</a:t>
                  </a:r>
                </a:p>
                <a:p>
                  <a:pPr algn="ctr" eaLnBrk="0" hangingPunct="0"/>
                  <a:endParaRPr kumimoji="1" lang="en-US" altLang="zh-CN" sz="2800" b="1"/>
                </a:p>
              </p:txBody>
            </p:sp>
            <p:sp>
              <p:nvSpPr>
                <p:cNvPr id="144395" name="Rectangle 11"/>
                <p:cNvSpPr>
                  <a:spLocks noChangeArrowheads="1"/>
                </p:cNvSpPr>
                <p:nvPr/>
              </p:nvSpPr>
              <p:spPr bwMode="auto">
                <a:xfrm>
                  <a:off x="647" y="0"/>
                  <a:ext cx="132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396" name="Group 12"/>
              <p:cNvGrpSpPr>
                <a:grpSpLocks/>
              </p:cNvGrpSpPr>
              <p:nvPr/>
            </p:nvGrpSpPr>
            <p:grpSpPr bwMode="auto">
              <a:xfrm>
                <a:off x="647" y="384"/>
                <a:ext cx="734" cy="384"/>
                <a:chOff x="647" y="384"/>
                <a:chExt cx="734" cy="384"/>
              </a:xfrm>
            </p:grpSpPr>
            <p:sp>
              <p:nvSpPr>
                <p:cNvPr id="144397" name="Rectangle 13"/>
                <p:cNvSpPr>
                  <a:spLocks noChangeArrowheads="1"/>
                </p:cNvSpPr>
                <p:nvPr/>
              </p:nvSpPr>
              <p:spPr bwMode="auto">
                <a:xfrm>
                  <a:off x="690" y="38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0</a:t>
                  </a:r>
                </a:p>
                <a:p>
                  <a:pPr algn="ctr" eaLnBrk="0" hangingPunct="0"/>
                  <a:endParaRPr kumimoji="1" lang="en-US" altLang="zh-CN" sz="2800" b="1"/>
                </a:p>
              </p:txBody>
            </p:sp>
            <p:sp>
              <p:nvSpPr>
                <p:cNvPr id="144398" name="Rectangle 14"/>
                <p:cNvSpPr>
                  <a:spLocks noChangeArrowheads="1"/>
                </p:cNvSpPr>
                <p:nvPr/>
              </p:nvSpPr>
              <p:spPr bwMode="auto">
                <a:xfrm>
                  <a:off x="647" y="3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399" name="Group 15"/>
              <p:cNvGrpSpPr>
                <a:grpSpLocks/>
              </p:cNvGrpSpPr>
              <p:nvPr/>
            </p:nvGrpSpPr>
            <p:grpSpPr bwMode="auto">
              <a:xfrm>
                <a:off x="1381" y="384"/>
                <a:ext cx="590" cy="384"/>
                <a:chOff x="1381" y="384"/>
                <a:chExt cx="590" cy="384"/>
              </a:xfrm>
            </p:grpSpPr>
            <p:sp>
              <p:nvSpPr>
                <p:cNvPr id="144400" name="Rectangle 16"/>
                <p:cNvSpPr>
                  <a:spLocks noChangeArrowheads="1"/>
                </p:cNvSpPr>
                <p:nvPr/>
              </p:nvSpPr>
              <p:spPr bwMode="auto">
                <a:xfrm>
                  <a:off x="1424" y="384"/>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1</a:t>
                  </a:r>
                </a:p>
                <a:p>
                  <a:pPr algn="ctr" eaLnBrk="0" hangingPunct="0"/>
                  <a:endParaRPr kumimoji="1" lang="en-US" altLang="zh-CN" sz="2800" b="1"/>
                </a:p>
              </p:txBody>
            </p:sp>
            <p:sp>
              <p:nvSpPr>
                <p:cNvPr id="144401" name="Rectangle 17"/>
                <p:cNvSpPr>
                  <a:spLocks noChangeArrowheads="1"/>
                </p:cNvSpPr>
                <p:nvPr/>
              </p:nvSpPr>
              <p:spPr bwMode="auto">
                <a:xfrm>
                  <a:off x="1381" y="384"/>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02" name="Group 18"/>
              <p:cNvGrpSpPr>
                <a:grpSpLocks/>
              </p:cNvGrpSpPr>
              <p:nvPr/>
            </p:nvGrpSpPr>
            <p:grpSpPr bwMode="auto">
              <a:xfrm>
                <a:off x="0" y="768"/>
                <a:ext cx="345" cy="768"/>
                <a:chOff x="0" y="768"/>
                <a:chExt cx="345" cy="768"/>
              </a:xfrm>
            </p:grpSpPr>
            <p:sp>
              <p:nvSpPr>
                <p:cNvPr id="144403" name="Rectangle 19"/>
                <p:cNvSpPr>
                  <a:spLocks noChangeArrowheads="1"/>
                </p:cNvSpPr>
                <p:nvPr/>
              </p:nvSpPr>
              <p:spPr bwMode="auto">
                <a:xfrm>
                  <a:off x="43" y="768"/>
                  <a:ext cx="259"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x</a:t>
                  </a:r>
                </a:p>
                <a:p>
                  <a:pPr algn="ctr" eaLnBrk="0" hangingPunct="0"/>
                  <a:endParaRPr kumimoji="1" lang="en-US" altLang="zh-CN" sz="2800" b="1"/>
                </a:p>
              </p:txBody>
            </p:sp>
            <p:sp>
              <p:nvSpPr>
                <p:cNvPr id="144404" name="Rectangle 20"/>
                <p:cNvSpPr>
                  <a:spLocks noChangeArrowheads="1"/>
                </p:cNvSpPr>
                <p:nvPr/>
              </p:nvSpPr>
              <p:spPr bwMode="auto">
                <a:xfrm>
                  <a:off x="0" y="768"/>
                  <a:ext cx="345"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05" name="Group 21"/>
              <p:cNvGrpSpPr>
                <a:grpSpLocks/>
              </p:cNvGrpSpPr>
              <p:nvPr/>
            </p:nvGrpSpPr>
            <p:grpSpPr bwMode="auto">
              <a:xfrm>
                <a:off x="345" y="768"/>
                <a:ext cx="302" cy="384"/>
                <a:chOff x="345" y="768"/>
                <a:chExt cx="302" cy="384"/>
              </a:xfrm>
            </p:grpSpPr>
            <p:sp>
              <p:nvSpPr>
                <p:cNvPr id="144406" name="Rectangle 22"/>
                <p:cNvSpPr>
                  <a:spLocks noChangeArrowheads="1"/>
                </p:cNvSpPr>
                <p:nvPr/>
              </p:nvSpPr>
              <p:spPr bwMode="auto">
                <a:xfrm>
                  <a:off x="388" y="768"/>
                  <a:ext cx="2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0</a:t>
                  </a:r>
                </a:p>
                <a:p>
                  <a:pPr algn="ctr" eaLnBrk="0" hangingPunct="0"/>
                  <a:endParaRPr kumimoji="1" lang="en-US" altLang="zh-CN" sz="2800" b="1"/>
                </a:p>
              </p:txBody>
            </p:sp>
            <p:sp>
              <p:nvSpPr>
                <p:cNvPr id="144407" name="Rectangle 23"/>
                <p:cNvSpPr>
                  <a:spLocks noChangeArrowheads="1"/>
                </p:cNvSpPr>
                <p:nvPr/>
              </p:nvSpPr>
              <p:spPr bwMode="auto">
                <a:xfrm>
                  <a:off x="345" y="768"/>
                  <a:ext cx="30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08" name="Group 24"/>
              <p:cNvGrpSpPr>
                <a:grpSpLocks/>
              </p:cNvGrpSpPr>
              <p:nvPr/>
            </p:nvGrpSpPr>
            <p:grpSpPr bwMode="auto">
              <a:xfrm>
                <a:off x="647" y="768"/>
                <a:ext cx="734" cy="384"/>
                <a:chOff x="647" y="768"/>
                <a:chExt cx="734" cy="384"/>
              </a:xfrm>
            </p:grpSpPr>
            <p:sp>
              <p:nvSpPr>
                <p:cNvPr id="144409" name="Rectangle 25"/>
                <p:cNvSpPr>
                  <a:spLocks noChangeArrowheads="1"/>
                </p:cNvSpPr>
                <p:nvPr/>
              </p:nvSpPr>
              <p:spPr bwMode="auto">
                <a:xfrm>
                  <a:off x="690" y="7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0</a:t>
                  </a:r>
                </a:p>
                <a:p>
                  <a:pPr algn="ctr" eaLnBrk="0" hangingPunct="0"/>
                  <a:endParaRPr kumimoji="1" lang="en-US" altLang="zh-CN" sz="2800" b="1"/>
                </a:p>
              </p:txBody>
            </p:sp>
            <p:sp>
              <p:nvSpPr>
                <p:cNvPr id="144410" name="Rectangle 26"/>
                <p:cNvSpPr>
                  <a:spLocks noChangeArrowheads="1"/>
                </p:cNvSpPr>
                <p:nvPr/>
              </p:nvSpPr>
              <p:spPr bwMode="auto">
                <a:xfrm>
                  <a:off x="647" y="7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11" name="Group 27"/>
              <p:cNvGrpSpPr>
                <a:grpSpLocks/>
              </p:cNvGrpSpPr>
              <p:nvPr/>
            </p:nvGrpSpPr>
            <p:grpSpPr bwMode="auto">
              <a:xfrm>
                <a:off x="1381" y="768"/>
                <a:ext cx="590" cy="384"/>
                <a:chOff x="1381" y="768"/>
                <a:chExt cx="590" cy="384"/>
              </a:xfrm>
            </p:grpSpPr>
            <p:sp>
              <p:nvSpPr>
                <p:cNvPr id="144412" name="Rectangle 28"/>
                <p:cNvSpPr>
                  <a:spLocks noChangeArrowheads="1"/>
                </p:cNvSpPr>
                <p:nvPr/>
              </p:nvSpPr>
              <p:spPr bwMode="auto">
                <a:xfrm>
                  <a:off x="1424" y="768"/>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1</a:t>
                  </a:r>
                </a:p>
                <a:p>
                  <a:pPr algn="ctr" eaLnBrk="0" hangingPunct="0"/>
                  <a:endParaRPr kumimoji="1" lang="en-US" altLang="zh-CN" sz="2800" b="1"/>
                </a:p>
              </p:txBody>
            </p:sp>
            <p:sp>
              <p:nvSpPr>
                <p:cNvPr id="144413" name="Rectangle 29"/>
                <p:cNvSpPr>
                  <a:spLocks noChangeArrowheads="1"/>
                </p:cNvSpPr>
                <p:nvPr/>
              </p:nvSpPr>
              <p:spPr bwMode="auto">
                <a:xfrm>
                  <a:off x="1381" y="768"/>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14" name="Group 30"/>
              <p:cNvGrpSpPr>
                <a:grpSpLocks/>
              </p:cNvGrpSpPr>
              <p:nvPr/>
            </p:nvGrpSpPr>
            <p:grpSpPr bwMode="auto">
              <a:xfrm>
                <a:off x="345" y="1152"/>
                <a:ext cx="302" cy="384"/>
                <a:chOff x="345" y="1152"/>
                <a:chExt cx="302" cy="384"/>
              </a:xfrm>
            </p:grpSpPr>
            <p:sp>
              <p:nvSpPr>
                <p:cNvPr id="144415" name="Rectangle 31"/>
                <p:cNvSpPr>
                  <a:spLocks noChangeArrowheads="1"/>
                </p:cNvSpPr>
                <p:nvPr/>
              </p:nvSpPr>
              <p:spPr bwMode="auto">
                <a:xfrm>
                  <a:off x="388" y="1152"/>
                  <a:ext cx="2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1</a:t>
                  </a:r>
                </a:p>
                <a:p>
                  <a:pPr algn="ctr" eaLnBrk="0" hangingPunct="0"/>
                  <a:endParaRPr kumimoji="1" lang="en-US" altLang="zh-CN" sz="2800" b="1"/>
                </a:p>
              </p:txBody>
            </p:sp>
            <p:sp>
              <p:nvSpPr>
                <p:cNvPr id="144416" name="Rectangle 32"/>
                <p:cNvSpPr>
                  <a:spLocks noChangeArrowheads="1"/>
                </p:cNvSpPr>
                <p:nvPr/>
              </p:nvSpPr>
              <p:spPr bwMode="auto">
                <a:xfrm>
                  <a:off x="345" y="1152"/>
                  <a:ext cx="30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17" name="Group 33"/>
              <p:cNvGrpSpPr>
                <a:grpSpLocks/>
              </p:cNvGrpSpPr>
              <p:nvPr/>
            </p:nvGrpSpPr>
            <p:grpSpPr bwMode="auto">
              <a:xfrm>
                <a:off x="647" y="1152"/>
                <a:ext cx="734" cy="384"/>
                <a:chOff x="647" y="1152"/>
                <a:chExt cx="734" cy="384"/>
              </a:xfrm>
            </p:grpSpPr>
            <p:sp>
              <p:nvSpPr>
                <p:cNvPr id="144418" name="Rectangle 34"/>
                <p:cNvSpPr>
                  <a:spLocks noChangeArrowheads="1"/>
                </p:cNvSpPr>
                <p:nvPr/>
              </p:nvSpPr>
              <p:spPr bwMode="auto">
                <a:xfrm>
                  <a:off x="690" y="115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1</a:t>
                  </a:r>
                </a:p>
                <a:p>
                  <a:pPr algn="ctr" eaLnBrk="0" hangingPunct="0"/>
                  <a:endParaRPr kumimoji="1" lang="en-US" altLang="zh-CN" sz="2800" b="1"/>
                </a:p>
              </p:txBody>
            </p:sp>
            <p:sp>
              <p:nvSpPr>
                <p:cNvPr id="144419" name="Rectangle 35"/>
                <p:cNvSpPr>
                  <a:spLocks noChangeArrowheads="1"/>
                </p:cNvSpPr>
                <p:nvPr/>
              </p:nvSpPr>
              <p:spPr bwMode="auto">
                <a:xfrm>
                  <a:off x="647" y="115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20" name="Group 36"/>
              <p:cNvGrpSpPr>
                <a:grpSpLocks/>
              </p:cNvGrpSpPr>
              <p:nvPr/>
            </p:nvGrpSpPr>
            <p:grpSpPr bwMode="auto">
              <a:xfrm>
                <a:off x="1381" y="1152"/>
                <a:ext cx="590" cy="384"/>
                <a:chOff x="1381" y="1152"/>
                <a:chExt cx="590" cy="384"/>
              </a:xfrm>
            </p:grpSpPr>
            <p:sp>
              <p:nvSpPr>
                <p:cNvPr id="144421" name="Rectangle 37"/>
                <p:cNvSpPr>
                  <a:spLocks noChangeArrowheads="1"/>
                </p:cNvSpPr>
                <p:nvPr/>
              </p:nvSpPr>
              <p:spPr bwMode="auto">
                <a:xfrm>
                  <a:off x="1424" y="1152"/>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800" b="1"/>
                    <a:t>0</a:t>
                  </a:r>
                </a:p>
                <a:p>
                  <a:pPr algn="ctr" eaLnBrk="0" hangingPunct="0"/>
                  <a:endParaRPr kumimoji="1" lang="en-US" altLang="zh-CN" sz="2800" b="1"/>
                </a:p>
              </p:txBody>
            </p:sp>
            <p:sp>
              <p:nvSpPr>
                <p:cNvPr id="144422" name="Rectangle 38"/>
                <p:cNvSpPr>
                  <a:spLocks noChangeArrowheads="1"/>
                </p:cNvSpPr>
                <p:nvPr/>
              </p:nvSpPr>
              <p:spPr bwMode="auto">
                <a:xfrm>
                  <a:off x="1381" y="1152"/>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4423" name="Rectangle 39"/>
            <p:cNvSpPr>
              <a:spLocks noChangeArrowheads="1"/>
            </p:cNvSpPr>
            <p:nvPr/>
          </p:nvSpPr>
          <p:spPr bwMode="auto">
            <a:xfrm>
              <a:off x="-3" y="-3"/>
              <a:ext cx="1977" cy="154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5307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b="1" dirty="0">
                <a:latin typeface="宋体" panose="02010600030101010101" pitchFamily="2" charset="-122"/>
                <a:ea typeface="宋体" panose="02010600030101010101" pitchFamily="2" charset="-122"/>
              </a:rPr>
              <a:t>用于</a:t>
            </a:r>
            <a:r>
              <a:rPr lang="zh-CN" altLang="en-US" b="1" dirty="0" smtClean="0">
                <a:latin typeface="宋体" panose="02010600030101010101" pitchFamily="2" charset="-122"/>
                <a:ea typeface="宋体" panose="02010600030101010101" pitchFamily="2" charset="-122"/>
              </a:rPr>
              <a:t>求解</a:t>
            </a:r>
            <a:r>
              <a:rPr lang="en-US" altLang="zh-CN" dirty="0">
                <a:latin typeface="宋体" panose="02010600030101010101" pitchFamily="2" charset="-122"/>
                <a:ea typeface="宋体" panose="02010600030101010101" pitchFamily="2" charset="-122"/>
              </a:rPr>
              <a:t>E</a:t>
            </a:r>
            <a:r>
              <a:rPr lang="en-US" altLang="zh-CN" b="1" dirty="0" smtClean="0">
                <a:latin typeface="宋体" panose="02010600030101010101" pitchFamily="2" charset="-122"/>
                <a:ea typeface="宋体" panose="02010600030101010101" pitchFamily="2" charset="-122"/>
              </a:rPr>
              <a:t>OR</a:t>
            </a:r>
            <a:r>
              <a:rPr lang="zh-CN" altLang="en-US" b="1" dirty="0">
                <a:latin typeface="宋体" panose="02010600030101010101" pitchFamily="2" charset="-122"/>
                <a:ea typeface="宋体" panose="02010600030101010101" pitchFamily="2" charset="-122"/>
              </a:rPr>
              <a:t>的单神经元感知器</a:t>
            </a:r>
            <a:r>
              <a:rPr lang="zh-CN" altLang="en-US" dirty="0">
                <a:ea typeface="宋体" panose="02010600030101010101" pitchFamily="2" charset="-122"/>
              </a:rPr>
              <a:t> </a:t>
            </a:r>
          </a:p>
        </p:txBody>
      </p:sp>
      <p:grpSp>
        <p:nvGrpSpPr>
          <p:cNvPr id="145411" name="Group 3"/>
          <p:cNvGrpSpPr>
            <a:grpSpLocks/>
          </p:cNvGrpSpPr>
          <p:nvPr/>
        </p:nvGrpSpPr>
        <p:grpSpPr bwMode="auto">
          <a:xfrm>
            <a:off x="1905000" y="1295456"/>
            <a:ext cx="4724400" cy="1158875"/>
            <a:chOff x="1200" y="1056"/>
            <a:chExt cx="2976" cy="730"/>
          </a:xfrm>
        </p:grpSpPr>
        <p:grpSp>
          <p:nvGrpSpPr>
            <p:cNvPr id="145412" name="Group 4"/>
            <p:cNvGrpSpPr>
              <a:grpSpLocks/>
            </p:cNvGrpSpPr>
            <p:nvPr/>
          </p:nvGrpSpPr>
          <p:grpSpPr bwMode="auto">
            <a:xfrm>
              <a:off x="1392" y="1152"/>
              <a:ext cx="2592" cy="528"/>
              <a:chOff x="2260" y="8422"/>
              <a:chExt cx="2520" cy="624"/>
            </a:xfrm>
          </p:grpSpPr>
          <p:sp>
            <p:nvSpPr>
              <p:cNvPr id="145413" name="Rectangle 5"/>
              <p:cNvSpPr>
                <a:spLocks noChangeArrowheads="1"/>
              </p:cNvSpPr>
              <p:nvPr/>
            </p:nvSpPr>
            <p:spPr bwMode="auto">
              <a:xfrm>
                <a:off x="3700" y="8578"/>
                <a:ext cx="18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5414" name="Line 6"/>
              <p:cNvSpPr>
                <a:spLocks noChangeShapeType="1"/>
              </p:cNvSpPr>
              <p:nvPr/>
            </p:nvSpPr>
            <p:spPr bwMode="auto">
              <a:xfrm>
                <a:off x="2260" y="8422"/>
                <a:ext cx="144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15" name="Line 7"/>
              <p:cNvSpPr>
                <a:spLocks noChangeShapeType="1"/>
              </p:cNvSpPr>
              <p:nvPr/>
            </p:nvSpPr>
            <p:spPr bwMode="auto">
              <a:xfrm flipV="1">
                <a:off x="2260" y="8890"/>
                <a:ext cx="144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16" name="Line 8"/>
              <p:cNvSpPr>
                <a:spLocks noChangeShapeType="1"/>
              </p:cNvSpPr>
              <p:nvPr/>
            </p:nvSpPr>
            <p:spPr bwMode="auto">
              <a:xfrm>
                <a:off x="3880" y="883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5417" name="Text Box 9"/>
            <p:cNvSpPr txBox="1">
              <a:spLocks noChangeArrowheads="1"/>
            </p:cNvSpPr>
            <p:nvPr/>
          </p:nvSpPr>
          <p:spPr bwMode="auto">
            <a:xfrm>
              <a:off x="1200" y="10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x</a:t>
              </a:r>
            </a:p>
          </p:txBody>
        </p:sp>
        <p:sp>
          <p:nvSpPr>
            <p:cNvPr id="145418" name="Text Box 10"/>
            <p:cNvSpPr txBox="1">
              <a:spLocks noChangeArrowheads="1"/>
            </p:cNvSpPr>
            <p:nvPr/>
          </p:nvSpPr>
          <p:spPr bwMode="auto">
            <a:xfrm>
              <a:off x="1200" y="15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y</a:t>
              </a:r>
            </a:p>
          </p:txBody>
        </p:sp>
        <p:sp>
          <p:nvSpPr>
            <p:cNvPr id="145419" name="Text Box 11"/>
            <p:cNvSpPr txBox="1">
              <a:spLocks noChangeArrowheads="1"/>
            </p:cNvSpPr>
            <p:nvPr/>
          </p:nvSpPr>
          <p:spPr bwMode="auto">
            <a:xfrm>
              <a:off x="3792" y="124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o</a:t>
              </a:r>
            </a:p>
          </p:txBody>
        </p:sp>
      </p:grpSp>
      <p:grpSp>
        <p:nvGrpSpPr>
          <p:cNvPr id="145420" name="Group 12"/>
          <p:cNvGrpSpPr>
            <a:grpSpLocks/>
          </p:cNvGrpSpPr>
          <p:nvPr/>
        </p:nvGrpSpPr>
        <p:grpSpPr bwMode="auto">
          <a:xfrm>
            <a:off x="2133600" y="2514656"/>
            <a:ext cx="4876736" cy="3200400"/>
            <a:chOff x="1344" y="1824"/>
            <a:chExt cx="2592" cy="2016"/>
          </a:xfrm>
        </p:grpSpPr>
        <p:sp>
          <p:nvSpPr>
            <p:cNvPr id="145421" name="Text Box 13"/>
            <p:cNvSpPr txBox="1">
              <a:spLocks noChangeArrowheads="1"/>
            </p:cNvSpPr>
            <p:nvPr/>
          </p:nvSpPr>
          <p:spPr bwMode="auto">
            <a:xfrm>
              <a:off x="1440" y="3552"/>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宋体" panose="02010600030101010101" pitchFamily="2" charset="-122"/>
                </a:rPr>
                <a:t>单神经元感知器</a:t>
              </a:r>
              <a:r>
                <a:rPr lang="zh-CN" altLang="en-US" sz="2400" b="1"/>
                <a:t>的图像</a:t>
              </a:r>
            </a:p>
          </p:txBody>
        </p:sp>
        <p:grpSp>
          <p:nvGrpSpPr>
            <p:cNvPr id="145422" name="Group 14"/>
            <p:cNvGrpSpPr>
              <a:grpSpLocks/>
            </p:cNvGrpSpPr>
            <p:nvPr/>
          </p:nvGrpSpPr>
          <p:grpSpPr bwMode="auto">
            <a:xfrm>
              <a:off x="1344" y="1824"/>
              <a:ext cx="2592" cy="1594"/>
              <a:chOff x="1440" y="1872"/>
              <a:chExt cx="2592" cy="1594"/>
            </a:xfrm>
          </p:grpSpPr>
          <p:grpSp>
            <p:nvGrpSpPr>
              <p:cNvPr id="145423" name="Group 15"/>
              <p:cNvGrpSpPr>
                <a:grpSpLocks/>
              </p:cNvGrpSpPr>
              <p:nvPr/>
            </p:nvGrpSpPr>
            <p:grpSpPr bwMode="auto">
              <a:xfrm>
                <a:off x="1440" y="1968"/>
                <a:ext cx="2400" cy="1248"/>
                <a:chOff x="1440" y="1968"/>
                <a:chExt cx="2400" cy="1008"/>
              </a:xfrm>
            </p:grpSpPr>
            <p:sp>
              <p:nvSpPr>
                <p:cNvPr id="145424" name="Text Box 16"/>
                <p:cNvSpPr txBox="1">
                  <a:spLocks noChangeArrowheads="1"/>
                </p:cNvSpPr>
                <p:nvPr/>
              </p:nvSpPr>
              <p:spPr bwMode="auto">
                <a:xfrm>
                  <a:off x="2880" y="2544"/>
                  <a:ext cx="960"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t>ax+by=θ</a:t>
                  </a:r>
                </a:p>
              </p:txBody>
            </p:sp>
            <p:sp>
              <p:nvSpPr>
                <p:cNvPr id="145425" name="Line 17"/>
                <p:cNvSpPr>
                  <a:spLocks noChangeShapeType="1"/>
                </p:cNvSpPr>
                <p:nvPr/>
              </p:nvSpPr>
              <p:spPr bwMode="auto">
                <a:xfrm flipV="1">
                  <a:off x="1758" y="1968"/>
                  <a:ext cx="0" cy="10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26" name="Line 18"/>
                <p:cNvSpPr>
                  <a:spLocks noChangeShapeType="1"/>
                </p:cNvSpPr>
                <p:nvPr/>
              </p:nvSpPr>
              <p:spPr bwMode="auto">
                <a:xfrm>
                  <a:off x="1758" y="2976"/>
                  <a:ext cx="20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27" name="Line 19"/>
                <p:cNvSpPr>
                  <a:spLocks noChangeShapeType="1"/>
                </p:cNvSpPr>
                <p:nvPr/>
              </p:nvSpPr>
              <p:spPr bwMode="auto">
                <a:xfrm>
                  <a:off x="1678" y="2344"/>
                  <a:ext cx="1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8" name="Line 20"/>
                <p:cNvSpPr>
                  <a:spLocks noChangeShapeType="1"/>
                </p:cNvSpPr>
                <p:nvPr/>
              </p:nvSpPr>
              <p:spPr bwMode="auto">
                <a:xfrm flipV="1">
                  <a:off x="1440" y="2428"/>
                  <a:ext cx="2384"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9" name="Oval 21"/>
                <p:cNvSpPr>
                  <a:spLocks noChangeArrowheads="1"/>
                </p:cNvSpPr>
                <p:nvPr/>
              </p:nvSpPr>
              <p:spPr bwMode="auto">
                <a:xfrm>
                  <a:off x="3072" y="235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5430" name="Text Box 22"/>
              <p:cNvSpPr txBox="1">
                <a:spLocks noChangeArrowheads="1"/>
              </p:cNvSpPr>
              <p:nvPr/>
            </p:nvSpPr>
            <p:spPr bwMode="auto">
              <a:xfrm>
                <a:off x="1536" y="230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a:t>
                </a:r>
              </a:p>
            </p:txBody>
          </p:sp>
          <p:sp>
            <p:nvSpPr>
              <p:cNvPr id="145431" name="Text Box 23"/>
              <p:cNvSpPr txBox="1">
                <a:spLocks noChangeArrowheads="1"/>
              </p:cNvSpPr>
              <p:nvPr/>
            </p:nvSpPr>
            <p:spPr bwMode="auto">
              <a:xfrm>
                <a:off x="3696" y="321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y</a:t>
                </a:r>
              </a:p>
            </p:txBody>
          </p:sp>
          <p:sp>
            <p:nvSpPr>
              <p:cNvPr id="145432" name="Text Box 24"/>
              <p:cNvSpPr txBox="1">
                <a:spLocks noChangeArrowheads="1"/>
              </p:cNvSpPr>
              <p:nvPr/>
            </p:nvSpPr>
            <p:spPr bwMode="auto">
              <a:xfrm>
                <a:off x="1536" y="187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x</a:t>
                </a:r>
              </a:p>
            </p:txBody>
          </p:sp>
          <p:sp>
            <p:nvSpPr>
              <p:cNvPr id="145433" name="Line 25"/>
              <p:cNvSpPr>
                <a:spLocks noChangeShapeType="1"/>
              </p:cNvSpPr>
              <p:nvPr/>
            </p:nvSpPr>
            <p:spPr bwMode="auto">
              <a:xfrm>
                <a:off x="3072" y="316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34" name="Text Box 26"/>
              <p:cNvSpPr txBox="1">
                <a:spLocks noChangeArrowheads="1"/>
              </p:cNvSpPr>
              <p:nvPr/>
            </p:nvSpPr>
            <p:spPr bwMode="auto">
              <a:xfrm>
                <a:off x="2976" y="316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a:t>
                </a:r>
              </a:p>
            </p:txBody>
          </p:sp>
          <p:sp>
            <p:nvSpPr>
              <p:cNvPr id="145435" name="Text Box 27"/>
              <p:cNvSpPr txBox="1">
                <a:spLocks noChangeArrowheads="1"/>
              </p:cNvSpPr>
              <p:nvPr/>
            </p:nvSpPr>
            <p:spPr bwMode="auto">
              <a:xfrm>
                <a:off x="1584" y="321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(0,0)</a:t>
                </a:r>
              </a:p>
            </p:txBody>
          </p:sp>
          <p:sp>
            <p:nvSpPr>
              <p:cNvPr id="145436" name="Text Box 28"/>
              <p:cNvSpPr txBox="1">
                <a:spLocks noChangeArrowheads="1"/>
              </p:cNvSpPr>
              <p:nvPr/>
            </p:nvSpPr>
            <p:spPr bwMode="auto">
              <a:xfrm>
                <a:off x="2928" y="220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t>(1,1)</a:t>
                </a:r>
              </a:p>
            </p:txBody>
          </p:sp>
        </p:grpSp>
      </p:grpSp>
    </p:spTree>
    <p:extLst>
      <p:ext uri="{BB962C8B-B14F-4D97-AF65-F5344CB8AC3E}">
        <p14:creationId xmlns:p14="http://schemas.microsoft.com/office/powerpoint/2010/main" val="1655119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anim calcmode="lin" valueType="num">
                                      <p:cBhvr additive="base">
                                        <p:cTn id="7" dur="500" fill="hold"/>
                                        <p:tgtEl>
                                          <p:spTgt spid="145411"/>
                                        </p:tgtEl>
                                        <p:attrNameLst>
                                          <p:attrName>ppt_x</p:attrName>
                                        </p:attrNameLst>
                                      </p:cBhvr>
                                      <p:tavLst>
                                        <p:tav tm="0">
                                          <p:val>
                                            <p:strVal val="0-#ppt_w/2"/>
                                          </p:val>
                                        </p:tav>
                                        <p:tav tm="100000">
                                          <p:val>
                                            <p:strVal val="#ppt_x"/>
                                          </p:val>
                                        </p:tav>
                                      </p:tavLst>
                                    </p:anim>
                                    <p:anim calcmode="lin" valueType="num">
                                      <p:cBhvr additive="base">
                                        <p:cTn id="8" dur="500" fill="hold"/>
                                        <p:tgtEl>
                                          <p:spTgt spid="1454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5420"/>
                                        </p:tgtEl>
                                        <p:attrNameLst>
                                          <p:attrName>style.visibility</p:attrName>
                                        </p:attrNameLst>
                                      </p:cBhvr>
                                      <p:to>
                                        <p:strVal val="visible"/>
                                      </p:to>
                                    </p:set>
                                    <p:anim calcmode="lin" valueType="num">
                                      <p:cBhvr additive="base">
                                        <p:cTn id="13" dur="500" fill="hold"/>
                                        <p:tgtEl>
                                          <p:spTgt spid="145420"/>
                                        </p:tgtEl>
                                        <p:attrNameLst>
                                          <p:attrName>ppt_x</p:attrName>
                                        </p:attrNameLst>
                                      </p:cBhvr>
                                      <p:tavLst>
                                        <p:tav tm="0">
                                          <p:val>
                                            <p:strVal val="0-#ppt_w/2"/>
                                          </p:val>
                                        </p:tav>
                                        <p:tav tm="100000">
                                          <p:val>
                                            <p:strVal val="#ppt_x"/>
                                          </p:val>
                                        </p:tav>
                                      </p:tavLst>
                                    </p:anim>
                                    <p:anim calcmode="lin" valueType="num">
                                      <p:cBhvr additive="base">
                                        <p:cTn id="14" dur="500" fill="hold"/>
                                        <p:tgtEl>
                                          <p:spTgt spid="145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a:xfrm>
            <a:off x="381110" y="960383"/>
            <a:ext cx="8686800" cy="4525963"/>
          </a:xfrm>
        </p:spPr>
        <p:txBody>
          <a:bodyPr/>
          <a:lstStyle/>
          <a:p>
            <a:pPr algn="just"/>
            <a:r>
              <a:rPr lang="zh-CN" altLang="en-US" b="1" dirty="0">
                <a:latin typeface="Times New Roman" panose="02020603050405020304" pitchFamily="18" charset="0"/>
                <a:ea typeface="黑体" panose="02010609060101010101" pitchFamily="49" charset="-122"/>
              </a:rPr>
              <a:t>主要内容</a:t>
            </a:r>
            <a:r>
              <a:rPr lang="zh-CN" altLang="en-US" dirty="0">
                <a:latin typeface="宋体" panose="02010600030101010101" pitchFamily="2" charset="-122"/>
                <a:ea typeface="宋体" panose="02010600030101010101" pitchFamily="2" charset="-122"/>
              </a:rPr>
              <a:t>：</a:t>
            </a:r>
          </a:p>
          <a:p>
            <a:pPr lvl="1" algn="just"/>
            <a:r>
              <a:rPr lang="zh-CN" altLang="en-US" b="1" dirty="0">
                <a:latin typeface="宋体" panose="02010600030101010101" pitchFamily="2" charset="-122"/>
                <a:ea typeface="宋体" panose="02010600030101010101" pitchFamily="2" charset="-122"/>
              </a:rPr>
              <a:t>感知器与人工神经网络的早期发展；</a:t>
            </a:r>
          </a:p>
          <a:p>
            <a:pPr lvl="1" algn="just"/>
            <a:r>
              <a:rPr lang="zh-CN" altLang="en-US" b="1" dirty="0">
                <a:latin typeface="宋体" panose="02010600030101010101" pitchFamily="2" charset="-122"/>
                <a:ea typeface="宋体" panose="02010600030101010101" pitchFamily="2" charset="-122"/>
              </a:rPr>
              <a:t>线性可分问题与线性不可分问题；</a:t>
            </a:r>
          </a:p>
          <a:p>
            <a:pPr lvl="1" algn="just"/>
            <a:r>
              <a:rPr lang="en-US" altLang="zh-CN" b="1" dirty="0">
                <a:latin typeface="Times New Roman" panose="02020603050405020304" pitchFamily="18" charset="0"/>
                <a:ea typeface="宋体" panose="02010600030101010101" pitchFamily="2" charset="-122"/>
              </a:rPr>
              <a:t>Hebb</a:t>
            </a:r>
            <a:r>
              <a:rPr lang="zh-CN" altLang="en-US" b="1" dirty="0">
                <a:latin typeface="宋体" panose="02010600030101010101" pitchFamily="2" charset="-122"/>
                <a:ea typeface="宋体" panose="02010600030101010101" pitchFamily="2" charset="-122"/>
              </a:rPr>
              <a:t>学习律；</a:t>
            </a:r>
          </a:p>
          <a:p>
            <a:pPr lvl="1" algn="just"/>
            <a:r>
              <a:rPr lang="en-US" altLang="zh-CN" b="1" dirty="0">
                <a:latin typeface="Times New Roman" panose="02020603050405020304" pitchFamily="18" charset="0"/>
                <a:ea typeface="宋体" panose="02010600030101010101" pitchFamily="2" charset="-122"/>
              </a:rPr>
              <a:t>Delta</a:t>
            </a:r>
            <a:r>
              <a:rPr lang="zh-CN" altLang="en-US" b="1" dirty="0">
                <a:latin typeface="宋体" panose="02010600030101010101" pitchFamily="2" charset="-122"/>
                <a:ea typeface="宋体" panose="02010600030101010101" pitchFamily="2" charset="-122"/>
              </a:rPr>
              <a:t>规则</a:t>
            </a:r>
            <a:r>
              <a:rPr lang="en-US" altLang="zh-CN" b="1" dirty="0">
                <a:latin typeface="宋体" panose="02010600030101010101" pitchFamily="2" charset="-122"/>
                <a:ea typeface="宋体" panose="02010600030101010101" pitchFamily="2" charset="-122"/>
              </a:rPr>
              <a:t>;</a:t>
            </a:r>
          </a:p>
          <a:p>
            <a:pPr lvl="1" algn="just"/>
            <a:r>
              <a:rPr lang="zh-CN" altLang="en-US" b="1" dirty="0">
                <a:latin typeface="宋体" panose="02010600030101010101" pitchFamily="2" charset="-122"/>
                <a:ea typeface="宋体" panose="02010600030101010101" pitchFamily="2" charset="-122"/>
              </a:rPr>
              <a:t>感知器的训练算法。</a:t>
            </a:r>
            <a:endParaRPr lang="zh-CN" altLang="en-US" b="1" dirty="0">
              <a:latin typeface="Times New Roman" panose="02020603050405020304" pitchFamily="18" charset="0"/>
              <a:ea typeface="宋体" panose="02010600030101010101" pitchFamily="2" charset="-122"/>
            </a:endParaRPr>
          </a:p>
          <a:p>
            <a:pPr algn="just"/>
            <a:r>
              <a:rPr lang="zh-CN" altLang="en-US" b="1" dirty="0">
                <a:latin typeface="Times New Roman" panose="02020603050405020304" pitchFamily="18" charset="0"/>
                <a:ea typeface="黑体" panose="02010609060101010101" pitchFamily="49" charset="-122"/>
              </a:rPr>
              <a:t>重点：</a:t>
            </a:r>
            <a:r>
              <a:rPr lang="zh-CN" altLang="en-US" b="1" dirty="0">
                <a:latin typeface="宋体" panose="02010600030101010101" pitchFamily="2" charset="-122"/>
                <a:ea typeface="宋体" panose="02010600030101010101" pitchFamily="2" charset="-122"/>
              </a:rPr>
              <a:t>感知器的结构、表达能力、学习算法</a:t>
            </a:r>
            <a:endParaRPr lang="zh-CN" altLang="en-US" b="1"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黑体" panose="02010609060101010101" pitchFamily="49" charset="-122"/>
              </a:rPr>
              <a:t>难点：</a:t>
            </a:r>
            <a:r>
              <a:rPr lang="zh-CN" altLang="en-US" b="1" dirty="0">
                <a:latin typeface="宋体" panose="02010600030101010101" pitchFamily="2" charset="-122"/>
                <a:ea typeface="宋体" panose="02010600030101010101" pitchFamily="2" charset="-122"/>
              </a:rPr>
              <a:t>感知器的表达能力</a:t>
            </a:r>
            <a:r>
              <a:rPr lang="zh-CN" altLang="en-US" dirty="0">
                <a:ea typeface="宋体" panose="02010600030101010101" pitchFamily="2" charset="-122"/>
              </a:rPr>
              <a:t> </a:t>
            </a:r>
          </a:p>
        </p:txBody>
      </p:sp>
    </p:spTree>
    <p:extLst>
      <p:ext uri="{BB962C8B-B14F-4D97-AF65-F5344CB8AC3E}">
        <p14:creationId xmlns:p14="http://schemas.microsoft.com/office/powerpoint/2010/main" val="4202114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anim calcmode="lin" valueType="num">
                                      <p:cBhvr additive="base">
                                        <p:cTn id="11" dur="500" fill="hold"/>
                                        <p:tgtEl>
                                          <p:spTgt spid="1280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80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anim calcmode="lin" valueType="num">
                                      <p:cBhvr additive="base">
                                        <p:cTn id="15" dur="500" fill="hold"/>
                                        <p:tgtEl>
                                          <p:spTgt spid="1280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800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anim calcmode="lin" valueType="num">
                                      <p:cBhvr additive="base">
                                        <p:cTn id="19" dur="500" fill="hold"/>
                                        <p:tgtEl>
                                          <p:spTgt spid="12800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800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8003">
                                            <p:txEl>
                                              <p:pRg st="4" end="4"/>
                                            </p:txEl>
                                          </p:spTgt>
                                        </p:tgtEl>
                                        <p:attrNameLst>
                                          <p:attrName>style.visibility</p:attrName>
                                        </p:attrNameLst>
                                      </p:cBhvr>
                                      <p:to>
                                        <p:strVal val="visible"/>
                                      </p:to>
                                    </p:set>
                                    <p:anim calcmode="lin" valueType="num">
                                      <p:cBhvr additive="base">
                                        <p:cTn id="23" dur="500" fill="hold"/>
                                        <p:tgtEl>
                                          <p:spTgt spid="12800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2800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anim calcmode="lin" valueType="num">
                                      <p:cBhvr additive="base">
                                        <p:cTn id="27" dur="500" fill="hold"/>
                                        <p:tgtEl>
                                          <p:spTgt spid="12800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8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8003">
                                            <p:txEl>
                                              <p:pRg st="6" end="6"/>
                                            </p:txEl>
                                          </p:spTgt>
                                        </p:tgtEl>
                                        <p:attrNameLst>
                                          <p:attrName>style.visibility</p:attrName>
                                        </p:attrNameLst>
                                      </p:cBhvr>
                                      <p:to>
                                        <p:strVal val="visible"/>
                                      </p:to>
                                    </p:set>
                                    <p:anim calcmode="lin" valueType="num">
                                      <p:cBhvr additive="base">
                                        <p:cTn id="33" dur="500" fill="hold"/>
                                        <p:tgtEl>
                                          <p:spTgt spid="12800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8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28003">
                                            <p:txEl>
                                              <p:pRg st="7" end="7"/>
                                            </p:txEl>
                                          </p:spTgt>
                                        </p:tgtEl>
                                        <p:attrNameLst>
                                          <p:attrName>style.visibility</p:attrName>
                                        </p:attrNameLst>
                                      </p:cBhvr>
                                      <p:to>
                                        <p:strVal val="visible"/>
                                      </p:to>
                                    </p:set>
                                    <p:anim calcmode="lin" valueType="num">
                                      <p:cBhvr additive="base">
                                        <p:cTn id="39" dur="500" fill="hold"/>
                                        <p:tgtEl>
                                          <p:spTgt spid="12800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2800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57200" y="274638"/>
            <a:ext cx="8229600" cy="868362"/>
          </a:xfrm>
        </p:spPr>
        <p:txBody>
          <a:bodyPr/>
          <a:lstStyle/>
          <a:p>
            <a:r>
              <a:rPr lang="zh-CN" altLang="en-US" b="1">
                <a:latin typeface="宋体" panose="02010600030101010101" pitchFamily="2" charset="-122"/>
                <a:ea typeface="宋体" panose="02010600030101010101" pitchFamily="2" charset="-122"/>
              </a:rPr>
              <a:t>线性不可分函数</a:t>
            </a:r>
            <a:endParaRPr lang="zh-CN" altLang="en-US">
              <a:ea typeface="宋体" panose="02010600030101010101" pitchFamily="2" charset="-122"/>
            </a:endParaRPr>
          </a:p>
        </p:txBody>
      </p:sp>
      <p:grpSp>
        <p:nvGrpSpPr>
          <p:cNvPr id="146435" name="Group 3"/>
          <p:cNvGrpSpPr>
            <a:grpSpLocks/>
          </p:cNvGrpSpPr>
          <p:nvPr/>
        </p:nvGrpSpPr>
        <p:grpSpPr bwMode="auto">
          <a:xfrm>
            <a:off x="152400" y="1371600"/>
            <a:ext cx="8681678" cy="4343340"/>
            <a:chOff x="-3" y="-3"/>
            <a:chExt cx="4326" cy="2569"/>
          </a:xfrm>
        </p:grpSpPr>
        <p:grpSp>
          <p:nvGrpSpPr>
            <p:cNvPr id="146436" name="Group 4"/>
            <p:cNvGrpSpPr>
              <a:grpSpLocks/>
            </p:cNvGrpSpPr>
            <p:nvPr/>
          </p:nvGrpSpPr>
          <p:grpSpPr bwMode="auto">
            <a:xfrm>
              <a:off x="0" y="0"/>
              <a:ext cx="4320" cy="2563"/>
              <a:chOff x="0" y="0"/>
              <a:chExt cx="4320" cy="2563"/>
            </a:xfrm>
          </p:grpSpPr>
          <p:grpSp>
            <p:nvGrpSpPr>
              <p:cNvPr id="146437" name="Group 5"/>
              <p:cNvGrpSpPr>
                <a:grpSpLocks/>
              </p:cNvGrpSpPr>
              <p:nvPr/>
            </p:nvGrpSpPr>
            <p:grpSpPr bwMode="auto">
              <a:xfrm>
                <a:off x="0" y="0"/>
                <a:ext cx="480" cy="480"/>
                <a:chOff x="0" y="0"/>
                <a:chExt cx="480" cy="480"/>
              </a:xfrm>
            </p:grpSpPr>
            <p:sp>
              <p:nvSpPr>
                <p:cNvPr id="146438" name="Rectangle 6"/>
                <p:cNvSpPr>
                  <a:spLocks noChangeArrowheads="1"/>
                </p:cNvSpPr>
                <p:nvPr/>
              </p:nvSpPr>
              <p:spPr bwMode="auto">
                <a:xfrm>
                  <a:off x="43" y="0"/>
                  <a:ext cx="39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000" b="1"/>
                    <a:t>变量</a:t>
                  </a:r>
                </a:p>
              </p:txBody>
            </p:sp>
            <p:sp>
              <p:nvSpPr>
                <p:cNvPr id="146439" name="Rectangle 7"/>
                <p:cNvSpPr>
                  <a:spLocks noChangeArrowheads="1"/>
                </p:cNvSpPr>
                <p:nvPr/>
              </p:nvSpPr>
              <p:spPr bwMode="auto">
                <a:xfrm>
                  <a:off x="0" y="0"/>
                  <a:ext cx="48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40" name="Group 8"/>
              <p:cNvGrpSpPr>
                <a:grpSpLocks/>
              </p:cNvGrpSpPr>
              <p:nvPr/>
            </p:nvGrpSpPr>
            <p:grpSpPr bwMode="auto">
              <a:xfrm>
                <a:off x="480" y="0"/>
                <a:ext cx="3840" cy="480"/>
                <a:chOff x="480" y="0"/>
                <a:chExt cx="3840" cy="480"/>
              </a:xfrm>
            </p:grpSpPr>
            <p:sp>
              <p:nvSpPr>
                <p:cNvPr id="146441" name="Rectangle 9"/>
                <p:cNvSpPr>
                  <a:spLocks noChangeArrowheads="1"/>
                </p:cNvSpPr>
                <p:nvPr/>
              </p:nvSpPr>
              <p:spPr bwMode="auto">
                <a:xfrm>
                  <a:off x="523" y="0"/>
                  <a:ext cx="37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t>函数及其值</a:t>
                  </a:r>
                </a:p>
              </p:txBody>
            </p:sp>
            <p:sp>
              <p:nvSpPr>
                <p:cNvPr id="146442" name="Rectangle 10"/>
                <p:cNvSpPr>
                  <a:spLocks noChangeArrowheads="1"/>
                </p:cNvSpPr>
                <p:nvPr/>
              </p:nvSpPr>
              <p:spPr bwMode="auto">
                <a:xfrm>
                  <a:off x="480" y="0"/>
                  <a:ext cx="384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43" name="Group 11"/>
              <p:cNvGrpSpPr>
                <a:grpSpLocks/>
              </p:cNvGrpSpPr>
              <p:nvPr/>
            </p:nvGrpSpPr>
            <p:grpSpPr bwMode="auto">
              <a:xfrm>
                <a:off x="0" y="480"/>
                <a:ext cx="240" cy="547"/>
                <a:chOff x="0" y="480"/>
                <a:chExt cx="240" cy="547"/>
              </a:xfrm>
            </p:grpSpPr>
            <p:sp>
              <p:nvSpPr>
                <p:cNvPr id="146444" name="Rectangle 12"/>
                <p:cNvSpPr>
                  <a:spLocks noChangeArrowheads="1"/>
                </p:cNvSpPr>
                <p:nvPr/>
              </p:nvSpPr>
              <p:spPr bwMode="auto">
                <a:xfrm>
                  <a:off x="4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x</a:t>
                  </a:r>
                  <a:endParaRPr kumimoji="1" lang="en-US" altLang="zh-CN" sz="2000" b="1">
                    <a:solidFill>
                      <a:srgbClr val="FFFF00"/>
                    </a:solidFill>
                  </a:endParaRPr>
                </a:p>
              </p:txBody>
            </p:sp>
            <p:sp>
              <p:nvSpPr>
                <p:cNvPr id="146445" name="Rectangle 13"/>
                <p:cNvSpPr>
                  <a:spLocks noChangeArrowheads="1"/>
                </p:cNvSpPr>
                <p:nvPr/>
              </p:nvSpPr>
              <p:spPr bwMode="auto">
                <a:xfrm>
                  <a:off x="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46" name="Group 14"/>
              <p:cNvGrpSpPr>
                <a:grpSpLocks/>
              </p:cNvGrpSpPr>
              <p:nvPr/>
            </p:nvGrpSpPr>
            <p:grpSpPr bwMode="auto">
              <a:xfrm>
                <a:off x="240" y="480"/>
                <a:ext cx="240" cy="547"/>
                <a:chOff x="240" y="480"/>
                <a:chExt cx="240" cy="547"/>
              </a:xfrm>
            </p:grpSpPr>
            <p:sp>
              <p:nvSpPr>
                <p:cNvPr id="146447" name="Rectangle 15"/>
                <p:cNvSpPr>
                  <a:spLocks noChangeArrowheads="1"/>
                </p:cNvSpPr>
                <p:nvPr/>
              </p:nvSpPr>
              <p:spPr bwMode="auto">
                <a:xfrm>
                  <a:off x="28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y</a:t>
                  </a:r>
                  <a:endParaRPr kumimoji="1" lang="en-US" altLang="zh-CN" sz="2000" b="1"/>
                </a:p>
              </p:txBody>
            </p:sp>
            <p:sp>
              <p:nvSpPr>
                <p:cNvPr id="146448" name="Rectangle 16"/>
                <p:cNvSpPr>
                  <a:spLocks noChangeArrowheads="1"/>
                </p:cNvSpPr>
                <p:nvPr/>
              </p:nvSpPr>
              <p:spPr bwMode="auto">
                <a:xfrm>
                  <a:off x="24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49" name="Group 17"/>
              <p:cNvGrpSpPr>
                <a:grpSpLocks/>
              </p:cNvGrpSpPr>
              <p:nvPr/>
            </p:nvGrpSpPr>
            <p:grpSpPr bwMode="auto">
              <a:xfrm>
                <a:off x="480" y="480"/>
                <a:ext cx="240" cy="547"/>
                <a:chOff x="480" y="480"/>
                <a:chExt cx="240" cy="547"/>
              </a:xfrm>
            </p:grpSpPr>
            <p:sp>
              <p:nvSpPr>
                <p:cNvPr id="146450" name="Rectangle 18"/>
                <p:cNvSpPr>
                  <a:spLocks noChangeArrowheads="1"/>
                </p:cNvSpPr>
                <p:nvPr/>
              </p:nvSpPr>
              <p:spPr bwMode="auto">
                <a:xfrm>
                  <a:off x="52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400" b="1"/>
                    <a:t>f</a:t>
                  </a:r>
                  <a:r>
                    <a:rPr kumimoji="1" lang="en-US" altLang="zh-CN" sz="1400" b="1" baseline="-30000"/>
                    <a:t>1</a:t>
                  </a:r>
                  <a:endParaRPr kumimoji="1" lang="en-US" altLang="zh-CN" sz="1400" b="1"/>
                </a:p>
              </p:txBody>
            </p:sp>
            <p:sp>
              <p:nvSpPr>
                <p:cNvPr id="146451" name="Rectangle 19"/>
                <p:cNvSpPr>
                  <a:spLocks noChangeArrowheads="1"/>
                </p:cNvSpPr>
                <p:nvPr/>
              </p:nvSpPr>
              <p:spPr bwMode="auto">
                <a:xfrm>
                  <a:off x="48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52" name="Group 20"/>
              <p:cNvGrpSpPr>
                <a:grpSpLocks/>
              </p:cNvGrpSpPr>
              <p:nvPr/>
            </p:nvGrpSpPr>
            <p:grpSpPr bwMode="auto">
              <a:xfrm>
                <a:off x="720" y="480"/>
                <a:ext cx="240" cy="547"/>
                <a:chOff x="720" y="480"/>
                <a:chExt cx="240" cy="547"/>
              </a:xfrm>
            </p:grpSpPr>
            <p:sp>
              <p:nvSpPr>
                <p:cNvPr id="146453" name="Rectangle 21"/>
                <p:cNvSpPr>
                  <a:spLocks noChangeArrowheads="1"/>
                </p:cNvSpPr>
                <p:nvPr/>
              </p:nvSpPr>
              <p:spPr bwMode="auto">
                <a:xfrm>
                  <a:off x="76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400" b="1"/>
                    <a:t>f</a:t>
                  </a:r>
                  <a:r>
                    <a:rPr kumimoji="1" lang="en-US" altLang="zh-CN" sz="1400" b="1" baseline="-30000"/>
                    <a:t>2</a:t>
                  </a:r>
                  <a:endParaRPr kumimoji="1" lang="en-US" altLang="zh-CN" sz="1400" b="1"/>
                </a:p>
                <a:p>
                  <a:pPr algn="just" eaLnBrk="0" hangingPunct="0"/>
                  <a:endParaRPr kumimoji="1" lang="en-US" altLang="zh-CN" sz="2000" b="1"/>
                </a:p>
              </p:txBody>
            </p:sp>
            <p:sp>
              <p:nvSpPr>
                <p:cNvPr id="146454" name="Rectangle 22"/>
                <p:cNvSpPr>
                  <a:spLocks noChangeArrowheads="1"/>
                </p:cNvSpPr>
                <p:nvPr/>
              </p:nvSpPr>
              <p:spPr bwMode="auto">
                <a:xfrm>
                  <a:off x="72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55" name="Group 23"/>
              <p:cNvGrpSpPr>
                <a:grpSpLocks/>
              </p:cNvGrpSpPr>
              <p:nvPr/>
            </p:nvGrpSpPr>
            <p:grpSpPr bwMode="auto">
              <a:xfrm>
                <a:off x="960" y="480"/>
                <a:ext cx="240" cy="547"/>
                <a:chOff x="960" y="480"/>
                <a:chExt cx="240" cy="547"/>
              </a:xfrm>
            </p:grpSpPr>
            <p:sp>
              <p:nvSpPr>
                <p:cNvPr id="146456" name="Rectangle 24"/>
                <p:cNvSpPr>
                  <a:spLocks noChangeArrowheads="1"/>
                </p:cNvSpPr>
                <p:nvPr/>
              </p:nvSpPr>
              <p:spPr bwMode="auto">
                <a:xfrm>
                  <a:off x="100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400" b="1"/>
                    <a:t>f</a:t>
                  </a:r>
                  <a:r>
                    <a:rPr kumimoji="1" lang="en-US" altLang="zh-CN" sz="1400" b="1" baseline="-30000"/>
                    <a:t>3</a:t>
                  </a:r>
                  <a:endParaRPr kumimoji="1" lang="en-US" altLang="zh-CN" sz="1400" b="1"/>
                </a:p>
              </p:txBody>
            </p:sp>
            <p:sp>
              <p:nvSpPr>
                <p:cNvPr id="146457" name="Rectangle 25"/>
                <p:cNvSpPr>
                  <a:spLocks noChangeArrowheads="1"/>
                </p:cNvSpPr>
                <p:nvPr/>
              </p:nvSpPr>
              <p:spPr bwMode="auto">
                <a:xfrm>
                  <a:off x="96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58" name="Group 26"/>
              <p:cNvGrpSpPr>
                <a:grpSpLocks/>
              </p:cNvGrpSpPr>
              <p:nvPr/>
            </p:nvGrpSpPr>
            <p:grpSpPr bwMode="auto">
              <a:xfrm>
                <a:off x="1200" y="480"/>
                <a:ext cx="240" cy="547"/>
                <a:chOff x="1200" y="480"/>
                <a:chExt cx="240" cy="547"/>
              </a:xfrm>
            </p:grpSpPr>
            <p:sp>
              <p:nvSpPr>
                <p:cNvPr id="146459" name="Rectangle 27"/>
                <p:cNvSpPr>
                  <a:spLocks noChangeArrowheads="1"/>
                </p:cNvSpPr>
                <p:nvPr/>
              </p:nvSpPr>
              <p:spPr bwMode="auto">
                <a:xfrm>
                  <a:off x="124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400" b="1"/>
                    <a:t>f</a:t>
                  </a:r>
                  <a:r>
                    <a:rPr kumimoji="1" lang="en-US" altLang="zh-CN" sz="1400" b="1" baseline="-30000"/>
                    <a:t>4</a:t>
                  </a:r>
                  <a:endParaRPr kumimoji="1" lang="en-US" altLang="zh-CN" sz="1400" b="1"/>
                </a:p>
              </p:txBody>
            </p:sp>
            <p:sp>
              <p:nvSpPr>
                <p:cNvPr id="146460" name="Rectangle 28"/>
                <p:cNvSpPr>
                  <a:spLocks noChangeArrowheads="1"/>
                </p:cNvSpPr>
                <p:nvPr/>
              </p:nvSpPr>
              <p:spPr bwMode="auto">
                <a:xfrm>
                  <a:off x="120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61" name="Group 29"/>
              <p:cNvGrpSpPr>
                <a:grpSpLocks/>
              </p:cNvGrpSpPr>
              <p:nvPr/>
            </p:nvGrpSpPr>
            <p:grpSpPr bwMode="auto">
              <a:xfrm>
                <a:off x="1440" y="480"/>
                <a:ext cx="240" cy="547"/>
                <a:chOff x="1440" y="480"/>
                <a:chExt cx="240" cy="547"/>
              </a:xfrm>
            </p:grpSpPr>
            <p:sp>
              <p:nvSpPr>
                <p:cNvPr id="146462" name="Rectangle 30"/>
                <p:cNvSpPr>
                  <a:spLocks noChangeArrowheads="1"/>
                </p:cNvSpPr>
                <p:nvPr/>
              </p:nvSpPr>
              <p:spPr bwMode="auto">
                <a:xfrm>
                  <a:off x="148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400" b="1"/>
                    <a:t>f</a:t>
                  </a:r>
                  <a:r>
                    <a:rPr kumimoji="1" lang="en-US" altLang="zh-CN" sz="1400" b="1" baseline="-30000"/>
                    <a:t>5</a:t>
                  </a:r>
                  <a:endParaRPr kumimoji="1" lang="en-US" altLang="zh-CN" sz="1400" b="1"/>
                </a:p>
              </p:txBody>
            </p:sp>
            <p:sp>
              <p:nvSpPr>
                <p:cNvPr id="146463" name="Rectangle 31"/>
                <p:cNvSpPr>
                  <a:spLocks noChangeArrowheads="1"/>
                </p:cNvSpPr>
                <p:nvPr/>
              </p:nvSpPr>
              <p:spPr bwMode="auto">
                <a:xfrm>
                  <a:off x="144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64" name="Group 32"/>
              <p:cNvGrpSpPr>
                <a:grpSpLocks/>
              </p:cNvGrpSpPr>
              <p:nvPr/>
            </p:nvGrpSpPr>
            <p:grpSpPr bwMode="auto">
              <a:xfrm>
                <a:off x="1680" y="480"/>
                <a:ext cx="240" cy="547"/>
                <a:chOff x="1680" y="480"/>
                <a:chExt cx="240" cy="547"/>
              </a:xfrm>
            </p:grpSpPr>
            <p:sp>
              <p:nvSpPr>
                <p:cNvPr id="146465" name="Rectangle 33"/>
                <p:cNvSpPr>
                  <a:spLocks noChangeArrowheads="1"/>
                </p:cNvSpPr>
                <p:nvPr/>
              </p:nvSpPr>
              <p:spPr bwMode="auto">
                <a:xfrm>
                  <a:off x="172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400" b="1"/>
                    <a:t>f</a:t>
                  </a:r>
                  <a:r>
                    <a:rPr kumimoji="1" lang="en-US" altLang="zh-CN" sz="1400" b="1" baseline="-30000"/>
                    <a:t>6</a:t>
                  </a:r>
                  <a:endParaRPr kumimoji="1" lang="en-US" altLang="zh-CN" sz="2000" b="1"/>
                </a:p>
              </p:txBody>
            </p:sp>
            <p:sp>
              <p:nvSpPr>
                <p:cNvPr id="146466" name="Rectangle 34"/>
                <p:cNvSpPr>
                  <a:spLocks noChangeArrowheads="1"/>
                </p:cNvSpPr>
                <p:nvPr/>
              </p:nvSpPr>
              <p:spPr bwMode="auto">
                <a:xfrm>
                  <a:off x="168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67" name="Group 35"/>
              <p:cNvGrpSpPr>
                <a:grpSpLocks/>
              </p:cNvGrpSpPr>
              <p:nvPr/>
            </p:nvGrpSpPr>
            <p:grpSpPr bwMode="auto">
              <a:xfrm>
                <a:off x="1920" y="480"/>
                <a:ext cx="240" cy="547"/>
                <a:chOff x="1920" y="480"/>
                <a:chExt cx="240" cy="547"/>
              </a:xfrm>
            </p:grpSpPr>
            <p:sp>
              <p:nvSpPr>
                <p:cNvPr id="146468" name="Rectangle 36"/>
                <p:cNvSpPr>
                  <a:spLocks noChangeArrowheads="1"/>
                </p:cNvSpPr>
                <p:nvPr/>
              </p:nvSpPr>
              <p:spPr bwMode="auto">
                <a:xfrm>
                  <a:off x="196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400" b="1"/>
                    <a:t>f</a:t>
                  </a:r>
                  <a:r>
                    <a:rPr kumimoji="1" lang="en-US" altLang="zh-CN" sz="1400" b="1" baseline="-30000"/>
                    <a:t>7</a:t>
                  </a:r>
                  <a:endParaRPr kumimoji="1" lang="en-US" altLang="zh-CN" sz="1400" b="1"/>
                </a:p>
              </p:txBody>
            </p:sp>
            <p:sp>
              <p:nvSpPr>
                <p:cNvPr id="146469" name="Rectangle 37"/>
                <p:cNvSpPr>
                  <a:spLocks noChangeArrowheads="1"/>
                </p:cNvSpPr>
                <p:nvPr/>
              </p:nvSpPr>
              <p:spPr bwMode="auto">
                <a:xfrm>
                  <a:off x="192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70" name="Group 38"/>
              <p:cNvGrpSpPr>
                <a:grpSpLocks/>
              </p:cNvGrpSpPr>
              <p:nvPr/>
            </p:nvGrpSpPr>
            <p:grpSpPr bwMode="auto">
              <a:xfrm>
                <a:off x="2160" y="480"/>
                <a:ext cx="240" cy="547"/>
                <a:chOff x="2160" y="480"/>
                <a:chExt cx="240" cy="547"/>
              </a:xfrm>
            </p:grpSpPr>
            <p:sp>
              <p:nvSpPr>
                <p:cNvPr id="146471" name="Rectangle 39"/>
                <p:cNvSpPr>
                  <a:spLocks noChangeArrowheads="1"/>
                </p:cNvSpPr>
                <p:nvPr/>
              </p:nvSpPr>
              <p:spPr bwMode="auto">
                <a:xfrm>
                  <a:off x="220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400" b="1"/>
                    <a:t>f</a:t>
                  </a:r>
                  <a:r>
                    <a:rPr kumimoji="1" lang="en-US" altLang="zh-CN" sz="1400" b="1" baseline="-30000"/>
                    <a:t>8</a:t>
                  </a:r>
                  <a:endParaRPr kumimoji="1" lang="en-US" altLang="zh-CN" sz="1400" b="1"/>
                </a:p>
              </p:txBody>
            </p:sp>
            <p:sp>
              <p:nvSpPr>
                <p:cNvPr id="146472" name="Rectangle 40"/>
                <p:cNvSpPr>
                  <a:spLocks noChangeArrowheads="1"/>
                </p:cNvSpPr>
                <p:nvPr/>
              </p:nvSpPr>
              <p:spPr bwMode="auto">
                <a:xfrm>
                  <a:off x="216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73" name="Group 41"/>
              <p:cNvGrpSpPr>
                <a:grpSpLocks/>
              </p:cNvGrpSpPr>
              <p:nvPr/>
            </p:nvGrpSpPr>
            <p:grpSpPr bwMode="auto">
              <a:xfrm>
                <a:off x="2400" y="480"/>
                <a:ext cx="240" cy="547"/>
                <a:chOff x="2400" y="480"/>
                <a:chExt cx="240" cy="547"/>
              </a:xfrm>
            </p:grpSpPr>
            <p:sp>
              <p:nvSpPr>
                <p:cNvPr id="146474" name="Rectangle 42"/>
                <p:cNvSpPr>
                  <a:spLocks noChangeArrowheads="1"/>
                </p:cNvSpPr>
                <p:nvPr/>
              </p:nvSpPr>
              <p:spPr bwMode="auto">
                <a:xfrm>
                  <a:off x="244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400" b="1"/>
                    <a:t>f</a:t>
                  </a:r>
                  <a:r>
                    <a:rPr kumimoji="1" lang="en-US" altLang="zh-CN" sz="1400" b="1" baseline="-30000"/>
                    <a:t>9</a:t>
                  </a:r>
                  <a:endParaRPr kumimoji="1" lang="en-US" altLang="zh-CN" sz="1400" b="1"/>
                </a:p>
              </p:txBody>
            </p:sp>
            <p:sp>
              <p:nvSpPr>
                <p:cNvPr id="146475" name="Rectangle 43"/>
                <p:cNvSpPr>
                  <a:spLocks noChangeArrowheads="1"/>
                </p:cNvSpPr>
                <p:nvPr/>
              </p:nvSpPr>
              <p:spPr bwMode="auto">
                <a:xfrm>
                  <a:off x="240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76" name="Group 44"/>
              <p:cNvGrpSpPr>
                <a:grpSpLocks/>
              </p:cNvGrpSpPr>
              <p:nvPr/>
            </p:nvGrpSpPr>
            <p:grpSpPr bwMode="auto">
              <a:xfrm>
                <a:off x="2640" y="480"/>
                <a:ext cx="280" cy="547"/>
                <a:chOff x="2640" y="480"/>
                <a:chExt cx="280" cy="547"/>
              </a:xfrm>
            </p:grpSpPr>
            <p:sp>
              <p:nvSpPr>
                <p:cNvPr id="146477" name="Rectangle 45"/>
                <p:cNvSpPr>
                  <a:spLocks noChangeArrowheads="1"/>
                </p:cNvSpPr>
                <p:nvPr/>
              </p:nvSpPr>
              <p:spPr bwMode="auto">
                <a:xfrm>
                  <a:off x="2683" y="480"/>
                  <a:ext cx="237"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000" b="1" dirty="0"/>
                    <a:t>f</a:t>
                  </a:r>
                  <a:r>
                    <a:rPr kumimoji="1" lang="en-US" altLang="zh-CN" sz="1000" b="1" baseline="-30000" dirty="0"/>
                    <a:t>10</a:t>
                  </a:r>
                  <a:endParaRPr kumimoji="1" lang="en-US" altLang="zh-CN" sz="2000" b="1" dirty="0"/>
                </a:p>
              </p:txBody>
            </p:sp>
            <p:sp>
              <p:nvSpPr>
                <p:cNvPr id="146478" name="Rectangle 46"/>
                <p:cNvSpPr>
                  <a:spLocks noChangeArrowheads="1"/>
                </p:cNvSpPr>
                <p:nvPr/>
              </p:nvSpPr>
              <p:spPr bwMode="auto">
                <a:xfrm>
                  <a:off x="264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79" name="Group 47"/>
              <p:cNvGrpSpPr>
                <a:grpSpLocks/>
              </p:cNvGrpSpPr>
              <p:nvPr/>
            </p:nvGrpSpPr>
            <p:grpSpPr bwMode="auto">
              <a:xfrm>
                <a:off x="2880" y="480"/>
                <a:ext cx="243" cy="547"/>
                <a:chOff x="2880" y="480"/>
                <a:chExt cx="243" cy="547"/>
              </a:xfrm>
            </p:grpSpPr>
            <p:sp>
              <p:nvSpPr>
                <p:cNvPr id="146480" name="Rectangle 48"/>
                <p:cNvSpPr>
                  <a:spLocks noChangeArrowheads="1"/>
                </p:cNvSpPr>
                <p:nvPr/>
              </p:nvSpPr>
              <p:spPr bwMode="auto">
                <a:xfrm>
                  <a:off x="2923" y="480"/>
                  <a:ext cx="200"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1000" b="1" dirty="0"/>
                    <a:t>f</a:t>
                  </a:r>
                  <a:r>
                    <a:rPr kumimoji="1" lang="en-US" altLang="zh-CN" sz="1000" b="1" baseline="-30000" dirty="0"/>
                    <a:t>11</a:t>
                  </a:r>
                  <a:endParaRPr kumimoji="1" lang="en-US" altLang="zh-CN" sz="1000" b="1" dirty="0"/>
                </a:p>
                <a:p>
                  <a:pPr algn="just" eaLnBrk="0" hangingPunct="0"/>
                  <a:endParaRPr kumimoji="1" lang="en-US" altLang="zh-CN" sz="1000" b="1" dirty="0"/>
                </a:p>
              </p:txBody>
            </p:sp>
            <p:sp>
              <p:nvSpPr>
                <p:cNvPr id="146481" name="Rectangle 49"/>
                <p:cNvSpPr>
                  <a:spLocks noChangeArrowheads="1"/>
                </p:cNvSpPr>
                <p:nvPr/>
              </p:nvSpPr>
              <p:spPr bwMode="auto">
                <a:xfrm>
                  <a:off x="288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82" name="Group 50"/>
              <p:cNvGrpSpPr>
                <a:grpSpLocks/>
              </p:cNvGrpSpPr>
              <p:nvPr/>
            </p:nvGrpSpPr>
            <p:grpSpPr bwMode="auto">
              <a:xfrm>
                <a:off x="3120" y="480"/>
                <a:ext cx="240" cy="547"/>
                <a:chOff x="3120" y="480"/>
                <a:chExt cx="240" cy="547"/>
              </a:xfrm>
            </p:grpSpPr>
            <p:sp>
              <p:nvSpPr>
                <p:cNvPr id="146483" name="Rectangle 51"/>
                <p:cNvSpPr>
                  <a:spLocks noChangeArrowheads="1"/>
                </p:cNvSpPr>
                <p:nvPr/>
              </p:nvSpPr>
              <p:spPr bwMode="auto">
                <a:xfrm>
                  <a:off x="316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900" b="1"/>
                    <a:t>f</a:t>
                  </a:r>
                  <a:r>
                    <a:rPr kumimoji="1" lang="en-US" altLang="zh-CN" sz="900" b="1" baseline="-30000"/>
                    <a:t>12</a:t>
                  </a:r>
                  <a:endParaRPr kumimoji="1" lang="en-US" altLang="zh-CN" sz="2000" b="1"/>
                </a:p>
              </p:txBody>
            </p:sp>
            <p:sp>
              <p:nvSpPr>
                <p:cNvPr id="146484" name="Rectangle 52"/>
                <p:cNvSpPr>
                  <a:spLocks noChangeArrowheads="1"/>
                </p:cNvSpPr>
                <p:nvPr/>
              </p:nvSpPr>
              <p:spPr bwMode="auto">
                <a:xfrm>
                  <a:off x="312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85" name="Group 53"/>
              <p:cNvGrpSpPr>
                <a:grpSpLocks/>
              </p:cNvGrpSpPr>
              <p:nvPr/>
            </p:nvGrpSpPr>
            <p:grpSpPr bwMode="auto">
              <a:xfrm>
                <a:off x="3360" y="480"/>
                <a:ext cx="240" cy="547"/>
                <a:chOff x="3360" y="480"/>
                <a:chExt cx="240" cy="547"/>
              </a:xfrm>
            </p:grpSpPr>
            <p:sp>
              <p:nvSpPr>
                <p:cNvPr id="146486" name="Rectangle 54"/>
                <p:cNvSpPr>
                  <a:spLocks noChangeArrowheads="1"/>
                </p:cNvSpPr>
                <p:nvPr/>
              </p:nvSpPr>
              <p:spPr bwMode="auto">
                <a:xfrm>
                  <a:off x="340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900" b="1"/>
                    <a:t>f</a:t>
                  </a:r>
                  <a:r>
                    <a:rPr kumimoji="1" lang="en-US" altLang="zh-CN" sz="900" b="1" baseline="-30000"/>
                    <a:t>13</a:t>
                  </a:r>
                  <a:endParaRPr kumimoji="1" lang="en-US" altLang="zh-CN" sz="900" b="1"/>
                </a:p>
              </p:txBody>
            </p:sp>
            <p:sp>
              <p:nvSpPr>
                <p:cNvPr id="146487" name="Rectangle 55"/>
                <p:cNvSpPr>
                  <a:spLocks noChangeArrowheads="1"/>
                </p:cNvSpPr>
                <p:nvPr/>
              </p:nvSpPr>
              <p:spPr bwMode="auto">
                <a:xfrm>
                  <a:off x="336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88" name="Group 56"/>
              <p:cNvGrpSpPr>
                <a:grpSpLocks/>
              </p:cNvGrpSpPr>
              <p:nvPr/>
            </p:nvGrpSpPr>
            <p:grpSpPr bwMode="auto">
              <a:xfrm>
                <a:off x="3600" y="480"/>
                <a:ext cx="240" cy="547"/>
                <a:chOff x="3600" y="480"/>
                <a:chExt cx="240" cy="547"/>
              </a:xfrm>
            </p:grpSpPr>
            <p:sp>
              <p:nvSpPr>
                <p:cNvPr id="146489" name="Rectangle 57"/>
                <p:cNvSpPr>
                  <a:spLocks noChangeArrowheads="1"/>
                </p:cNvSpPr>
                <p:nvPr/>
              </p:nvSpPr>
              <p:spPr bwMode="auto">
                <a:xfrm>
                  <a:off x="364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900" b="1"/>
                    <a:t>f</a:t>
                  </a:r>
                  <a:r>
                    <a:rPr kumimoji="1" lang="en-US" altLang="zh-CN" sz="900" b="1" baseline="-30000"/>
                    <a:t>14</a:t>
                  </a:r>
                  <a:endParaRPr kumimoji="1" lang="en-US" altLang="zh-CN" sz="2000" b="1"/>
                </a:p>
              </p:txBody>
            </p:sp>
            <p:sp>
              <p:nvSpPr>
                <p:cNvPr id="146490" name="Rectangle 58"/>
                <p:cNvSpPr>
                  <a:spLocks noChangeArrowheads="1"/>
                </p:cNvSpPr>
                <p:nvPr/>
              </p:nvSpPr>
              <p:spPr bwMode="auto">
                <a:xfrm>
                  <a:off x="360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91" name="Group 59"/>
              <p:cNvGrpSpPr>
                <a:grpSpLocks/>
              </p:cNvGrpSpPr>
              <p:nvPr/>
            </p:nvGrpSpPr>
            <p:grpSpPr bwMode="auto">
              <a:xfrm>
                <a:off x="3840" y="480"/>
                <a:ext cx="240" cy="547"/>
                <a:chOff x="3840" y="480"/>
                <a:chExt cx="240" cy="547"/>
              </a:xfrm>
            </p:grpSpPr>
            <p:sp>
              <p:nvSpPr>
                <p:cNvPr id="146492" name="Rectangle 60"/>
                <p:cNvSpPr>
                  <a:spLocks noChangeArrowheads="1"/>
                </p:cNvSpPr>
                <p:nvPr/>
              </p:nvSpPr>
              <p:spPr bwMode="auto">
                <a:xfrm>
                  <a:off x="388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900" b="1"/>
                    <a:t>f</a:t>
                  </a:r>
                  <a:r>
                    <a:rPr kumimoji="1" lang="en-US" altLang="zh-CN" sz="900" b="1" baseline="-30000"/>
                    <a:t>15</a:t>
                  </a:r>
                  <a:endParaRPr kumimoji="1" lang="en-US" altLang="zh-CN" sz="2000" b="1"/>
                </a:p>
              </p:txBody>
            </p:sp>
            <p:sp>
              <p:nvSpPr>
                <p:cNvPr id="146493" name="Rectangle 61"/>
                <p:cNvSpPr>
                  <a:spLocks noChangeArrowheads="1"/>
                </p:cNvSpPr>
                <p:nvPr/>
              </p:nvSpPr>
              <p:spPr bwMode="auto">
                <a:xfrm>
                  <a:off x="384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94" name="Group 62"/>
              <p:cNvGrpSpPr>
                <a:grpSpLocks/>
              </p:cNvGrpSpPr>
              <p:nvPr/>
            </p:nvGrpSpPr>
            <p:grpSpPr bwMode="auto">
              <a:xfrm>
                <a:off x="4080" y="480"/>
                <a:ext cx="240" cy="547"/>
                <a:chOff x="4080" y="480"/>
                <a:chExt cx="240" cy="547"/>
              </a:xfrm>
            </p:grpSpPr>
            <p:sp>
              <p:nvSpPr>
                <p:cNvPr id="146495" name="Rectangle 63"/>
                <p:cNvSpPr>
                  <a:spLocks noChangeArrowheads="1"/>
                </p:cNvSpPr>
                <p:nvPr/>
              </p:nvSpPr>
              <p:spPr bwMode="auto">
                <a:xfrm>
                  <a:off x="4123" y="480"/>
                  <a:ext cx="154"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900" b="1"/>
                    <a:t>f</a:t>
                  </a:r>
                  <a:r>
                    <a:rPr kumimoji="1" lang="en-US" altLang="zh-CN" sz="900" b="1" baseline="-30000"/>
                    <a:t>16</a:t>
                  </a:r>
                  <a:endParaRPr kumimoji="1" lang="en-US" altLang="zh-CN" sz="900" b="1"/>
                </a:p>
                <a:p>
                  <a:pPr algn="just" eaLnBrk="0" hangingPunct="0"/>
                  <a:endParaRPr kumimoji="1" lang="en-US" altLang="zh-CN" sz="2000" b="1"/>
                </a:p>
              </p:txBody>
            </p:sp>
            <p:sp>
              <p:nvSpPr>
                <p:cNvPr id="146496" name="Rectangle 64"/>
                <p:cNvSpPr>
                  <a:spLocks noChangeArrowheads="1"/>
                </p:cNvSpPr>
                <p:nvPr/>
              </p:nvSpPr>
              <p:spPr bwMode="auto">
                <a:xfrm>
                  <a:off x="4080" y="480"/>
                  <a:ext cx="240" cy="5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497" name="Group 65"/>
              <p:cNvGrpSpPr>
                <a:grpSpLocks/>
              </p:cNvGrpSpPr>
              <p:nvPr/>
            </p:nvGrpSpPr>
            <p:grpSpPr bwMode="auto">
              <a:xfrm>
                <a:off x="0" y="1027"/>
                <a:ext cx="240" cy="384"/>
                <a:chOff x="0" y="1027"/>
                <a:chExt cx="240" cy="384"/>
              </a:xfrm>
            </p:grpSpPr>
            <p:sp>
              <p:nvSpPr>
                <p:cNvPr id="146498" name="Rectangle 66"/>
                <p:cNvSpPr>
                  <a:spLocks noChangeArrowheads="1"/>
                </p:cNvSpPr>
                <p:nvPr/>
              </p:nvSpPr>
              <p:spPr bwMode="auto">
                <a:xfrm>
                  <a:off x="4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0</a:t>
                  </a:r>
                  <a:endParaRPr kumimoji="1" lang="en-US" altLang="zh-CN" sz="2000" b="1"/>
                </a:p>
              </p:txBody>
            </p:sp>
            <p:sp>
              <p:nvSpPr>
                <p:cNvPr id="146499" name="Rectangle 67"/>
                <p:cNvSpPr>
                  <a:spLocks noChangeArrowheads="1"/>
                </p:cNvSpPr>
                <p:nvPr/>
              </p:nvSpPr>
              <p:spPr bwMode="auto">
                <a:xfrm>
                  <a:off x="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00" name="Group 68"/>
              <p:cNvGrpSpPr>
                <a:grpSpLocks/>
              </p:cNvGrpSpPr>
              <p:nvPr/>
            </p:nvGrpSpPr>
            <p:grpSpPr bwMode="auto">
              <a:xfrm>
                <a:off x="240" y="1027"/>
                <a:ext cx="240" cy="384"/>
                <a:chOff x="240" y="1027"/>
                <a:chExt cx="240" cy="384"/>
              </a:xfrm>
            </p:grpSpPr>
            <p:sp>
              <p:nvSpPr>
                <p:cNvPr id="146501" name="Rectangle 69"/>
                <p:cNvSpPr>
                  <a:spLocks noChangeArrowheads="1"/>
                </p:cNvSpPr>
                <p:nvPr/>
              </p:nvSpPr>
              <p:spPr bwMode="auto">
                <a:xfrm>
                  <a:off x="28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0</a:t>
                  </a:r>
                  <a:endParaRPr kumimoji="1" lang="en-US" altLang="zh-CN" sz="2000" b="1"/>
                </a:p>
              </p:txBody>
            </p:sp>
            <p:sp>
              <p:nvSpPr>
                <p:cNvPr id="146502" name="Rectangle 70"/>
                <p:cNvSpPr>
                  <a:spLocks noChangeArrowheads="1"/>
                </p:cNvSpPr>
                <p:nvPr/>
              </p:nvSpPr>
              <p:spPr bwMode="auto">
                <a:xfrm>
                  <a:off x="24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03" name="Group 71"/>
              <p:cNvGrpSpPr>
                <a:grpSpLocks/>
              </p:cNvGrpSpPr>
              <p:nvPr/>
            </p:nvGrpSpPr>
            <p:grpSpPr bwMode="auto">
              <a:xfrm>
                <a:off x="480" y="1027"/>
                <a:ext cx="240" cy="384"/>
                <a:chOff x="480" y="1027"/>
                <a:chExt cx="240" cy="384"/>
              </a:xfrm>
            </p:grpSpPr>
            <p:sp>
              <p:nvSpPr>
                <p:cNvPr id="146504" name="Rectangle 72"/>
                <p:cNvSpPr>
                  <a:spLocks noChangeArrowheads="1"/>
                </p:cNvSpPr>
                <p:nvPr/>
              </p:nvSpPr>
              <p:spPr bwMode="auto">
                <a:xfrm>
                  <a:off x="52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05" name="Rectangle 73"/>
                <p:cNvSpPr>
                  <a:spLocks noChangeArrowheads="1"/>
                </p:cNvSpPr>
                <p:nvPr/>
              </p:nvSpPr>
              <p:spPr bwMode="auto">
                <a:xfrm>
                  <a:off x="48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06" name="Group 74"/>
              <p:cNvGrpSpPr>
                <a:grpSpLocks/>
              </p:cNvGrpSpPr>
              <p:nvPr/>
            </p:nvGrpSpPr>
            <p:grpSpPr bwMode="auto">
              <a:xfrm>
                <a:off x="720" y="1027"/>
                <a:ext cx="240" cy="384"/>
                <a:chOff x="720" y="1027"/>
                <a:chExt cx="240" cy="384"/>
              </a:xfrm>
            </p:grpSpPr>
            <p:sp>
              <p:nvSpPr>
                <p:cNvPr id="146507" name="Rectangle 75"/>
                <p:cNvSpPr>
                  <a:spLocks noChangeArrowheads="1"/>
                </p:cNvSpPr>
                <p:nvPr/>
              </p:nvSpPr>
              <p:spPr bwMode="auto">
                <a:xfrm>
                  <a:off x="76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08" name="Rectangle 76"/>
                <p:cNvSpPr>
                  <a:spLocks noChangeArrowheads="1"/>
                </p:cNvSpPr>
                <p:nvPr/>
              </p:nvSpPr>
              <p:spPr bwMode="auto">
                <a:xfrm>
                  <a:off x="72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09" name="Group 77"/>
              <p:cNvGrpSpPr>
                <a:grpSpLocks/>
              </p:cNvGrpSpPr>
              <p:nvPr/>
            </p:nvGrpSpPr>
            <p:grpSpPr bwMode="auto">
              <a:xfrm>
                <a:off x="960" y="1027"/>
                <a:ext cx="240" cy="384"/>
                <a:chOff x="960" y="1027"/>
                <a:chExt cx="240" cy="384"/>
              </a:xfrm>
            </p:grpSpPr>
            <p:sp>
              <p:nvSpPr>
                <p:cNvPr id="146510" name="Rectangle 78"/>
                <p:cNvSpPr>
                  <a:spLocks noChangeArrowheads="1"/>
                </p:cNvSpPr>
                <p:nvPr/>
              </p:nvSpPr>
              <p:spPr bwMode="auto">
                <a:xfrm>
                  <a:off x="100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11" name="Rectangle 79"/>
                <p:cNvSpPr>
                  <a:spLocks noChangeArrowheads="1"/>
                </p:cNvSpPr>
                <p:nvPr/>
              </p:nvSpPr>
              <p:spPr bwMode="auto">
                <a:xfrm>
                  <a:off x="96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12" name="Group 80"/>
              <p:cNvGrpSpPr>
                <a:grpSpLocks/>
              </p:cNvGrpSpPr>
              <p:nvPr/>
            </p:nvGrpSpPr>
            <p:grpSpPr bwMode="auto">
              <a:xfrm>
                <a:off x="1200" y="1027"/>
                <a:ext cx="240" cy="384"/>
                <a:chOff x="1200" y="1027"/>
                <a:chExt cx="240" cy="384"/>
              </a:xfrm>
            </p:grpSpPr>
            <p:sp>
              <p:nvSpPr>
                <p:cNvPr id="146513" name="Rectangle 81"/>
                <p:cNvSpPr>
                  <a:spLocks noChangeArrowheads="1"/>
                </p:cNvSpPr>
                <p:nvPr/>
              </p:nvSpPr>
              <p:spPr bwMode="auto">
                <a:xfrm>
                  <a:off x="124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14" name="Rectangle 82"/>
                <p:cNvSpPr>
                  <a:spLocks noChangeArrowheads="1"/>
                </p:cNvSpPr>
                <p:nvPr/>
              </p:nvSpPr>
              <p:spPr bwMode="auto">
                <a:xfrm>
                  <a:off x="120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15" name="Group 83"/>
              <p:cNvGrpSpPr>
                <a:grpSpLocks/>
              </p:cNvGrpSpPr>
              <p:nvPr/>
            </p:nvGrpSpPr>
            <p:grpSpPr bwMode="auto">
              <a:xfrm>
                <a:off x="1440" y="1027"/>
                <a:ext cx="240" cy="384"/>
                <a:chOff x="1440" y="1027"/>
                <a:chExt cx="240" cy="384"/>
              </a:xfrm>
            </p:grpSpPr>
            <p:sp>
              <p:nvSpPr>
                <p:cNvPr id="146516" name="Rectangle 84"/>
                <p:cNvSpPr>
                  <a:spLocks noChangeArrowheads="1"/>
                </p:cNvSpPr>
                <p:nvPr/>
              </p:nvSpPr>
              <p:spPr bwMode="auto">
                <a:xfrm>
                  <a:off x="148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17" name="Rectangle 85"/>
                <p:cNvSpPr>
                  <a:spLocks noChangeArrowheads="1"/>
                </p:cNvSpPr>
                <p:nvPr/>
              </p:nvSpPr>
              <p:spPr bwMode="auto">
                <a:xfrm>
                  <a:off x="144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18" name="Group 86"/>
              <p:cNvGrpSpPr>
                <a:grpSpLocks/>
              </p:cNvGrpSpPr>
              <p:nvPr/>
            </p:nvGrpSpPr>
            <p:grpSpPr bwMode="auto">
              <a:xfrm>
                <a:off x="1680" y="1027"/>
                <a:ext cx="240" cy="384"/>
                <a:chOff x="1680" y="1027"/>
                <a:chExt cx="240" cy="384"/>
              </a:xfrm>
            </p:grpSpPr>
            <p:sp>
              <p:nvSpPr>
                <p:cNvPr id="146519" name="Rectangle 87"/>
                <p:cNvSpPr>
                  <a:spLocks noChangeArrowheads="1"/>
                </p:cNvSpPr>
                <p:nvPr/>
              </p:nvSpPr>
              <p:spPr bwMode="auto">
                <a:xfrm>
                  <a:off x="172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20" name="Rectangle 88"/>
                <p:cNvSpPr>
                  <a:spLocks noChangeArrowheads="1"/>
                </p:cNvSpPr>
                <p:nvPr/>
              </p:nvSpPr>
              <p:spPr bwMode="auto">
                <a:xfrm>
                  <a:off x="168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21" name="Group 89"/>
              <p:cNvGrpSpPr>
                <a:grpSpLocks/>
              </p:cNvGrpSpPr>
              <p:nvPr/>
            </p:nvGrpSpPr>
            <p:grpSpPr bwMode="auto">
              <a:xfrm>
                <a:off x="1920" y="1027"/>
                <a:ext cx="240" cy="384"/>
                <a:chOff x="1920" y="1027"/>
                <a:chExt cx="240" cy="384"/>
              </a:xfrm>
            </p:grpSpPr>
            <p:sp>
              <p:nvSpPr>
                <p:cNvPr id="146522" name="Rectangle 90"/>
                <p:cNvSpPr>
                  <a:spLocks noChangeArrowheads="1"/>
                </p:cNvSpPr>
                <p:nvPr/>
              </p:nvSpPr>
              <p:spPr bwMode="auto">
                <a:xfrm>
                  <a:off x="196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0</a:t>
                  </a:r>
                  <a:endParaRPr kumimoji="1" lang="en-US" altLang="zh-CN" sz="2000" b="1"/>
                </a:p>
              </p:txBody>
            </p:sp>
            <p:sp>
              <p:nvSpPr>
                <p:cNvPr id="146523" name="Rectangle 91"/>
                <p:cNvSpPr>
                  <a:spLocks noChangeArrowheads="1"/>
                </p:cNvSpPr>
                <p:nvPr/>
              </p:nvSpPr>
              <p:spPr bwMode="auto">
                <a:xfrm>
                  <a:off x="192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24" name="Group 92"/>
              <p:cNvGrpSpPr>
                <a:grpSpLocks/>
              </p:cNvGrpSpPr>
              <p:nvPr/>
            </p:nvGrpSpPr>
            <p:grpSpPr bwMode="auto">
              <a:xfrm>
                <a:off x="2160" y="1027"/>
                <a:ext cx="240" cy="384"/>
                <a:chOff x="2160" y="1027"/>
                <a:chExt cx="240" cy="384"/>
              </a:xfrm>
            </p:grpSpPr>
            <p:sp>
              <p:nvSpPr>
                <p:cNvPr id="146525" name="Rectangle 93"/>
                <p:cNvSpPr>
                  <a:spLocks noChangeArrowheads="1"/>
                </p:cNvSpPr>
                <p:nvPr/>
              </p:nvSpPr>
              <p:spPr bwMode="auto">
                <a:xfrm>
                  <a:off x="220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26" name="Rectangle 94"/>
                <p:cNvSpPr>
                  <a:spLocks noChangeArrowheads="1"/>
                </p:cNvSpPr>
                <p:nvPr/>
              </p:nvSpPr>
              <p:spPr bwMode="auto">
                <a:xfrm>
                  <a:off x="216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27" name="Group 95"/>
              <p:cNvGrpSpPr>
                <a:grpSpLocks/>
              </p:cNvGrpSpPr>
              <p:nvPr/>
            </p:nvGrpSpPr>
            <p:grpSpPr bwMode="auto">
              <a:xfrm>
                <a:off x="2400" y="1027"/>
                <a:ext cx="240" cy="384"/>
                <a:chOff x="2400" y="1027"/>
                <a:chExt cx="240" cy="384"/>
              </a:xfrm>
            </p:grpSpPr>
            <p:sp>
              <p:nvSpPr>
                <p:cNvPr id="146528" name="Rectangle 96"/>
                <p:cNvSpPr>
                  <a:spLocks noChangeArrowheads="1"/>
                </p:cNvSpPr>
                <p:nvPr/>
              </p:nvSpPr>
              <p:spPr bwMode="auto">
                <a:xfrm>
                  <a:off x="244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29" name="Rectangle 97"/>
                <p:cNvSpPr>
                  <a:spLocks noChangeArrowheads="1"/>
                </p:cNvSpPr>
                <p:nvPr/>
              </p:nvSpPr>
              <p:spPr bwMode="auto">
                <a:xfrm>
                  <a:off x="240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30" name="Group 98"/>
              <p:cNvGrpSpPr>
                <a:grpSpLocks/>
              </p:cNvGrpSpPr>
              <p:nvPr/>
            </p:nvGrpSpPr>
            <p:grpSpPr bwMode="auto">
              <a:xfrm>
                <a:off x="2640" y="1027"/>
                <a:ext cx="240" cy="384"/>
                <a:chOff x="2640" y="1027"/>
                <a:chExt cx="240" cy="384"/>
              </a:xfrm>
            </p:grpSpPr>
            <p:sp>
              <p:nvSpPr>
                <p:cNvPr id="146531" name="Rectangle 99"/>
                <p:cNvSpPr>
                  <a:spLocks noChangeArrowheads="1"/>
                </p:cNvSpPr>
                <p:nvPr/>
              </p:nvSpPr>
              <p:spPr bwMode="auto">
                <a:xfrm>
                  <a:off x="268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1</a:t>
                  </a:r>
                </a:p>
              </p:txBody>
            </p:sp>
            <p:sp>
              <p:nvSpPr>
                <p:cNvPr id="146532" name="Rectangle 100"/>
                <p:cNvSpPr>
                  <a:spLocks noChangeArrowheads="1"/>
                </p:cNvSpPr>
                <p:nvPr/>
              </p:nvSpPr>
              <p:spPr bwMode="auto">
                <a:xfrm>
                  <a:off x="264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33" name="Group 101"/>
              <p:cNvGrpSpPr>
                <a:grpSpLocks/>
              </p:cNvGrpSpPr>
              <p:nvPr/>
            </p:nvGrpSpPr>
            <p:grpSpPr bwMode="auto">
              <a:xfrm>
                <a:off x="2880" y="1027"/>
                <a:ext cx="240" cy="384"/>
                <a:chOff x="2880" y="1027"/>
                <a:chExt cx="240" cy="384"/>
              </a:xfrm>
            </p:grpSpPr>
            <p:sp>
              <p:nvSpPr>
                <p:cNvPr id="146534" name="Rectangle 102"/>
                <p:cNvSpPr>
                  <a:spLocks noChangeArrowheads="1"/>
                </p:cNvSpPr>
                <p:nvPr/>
              </p:nvSpPr>
              <p:spPr bwMode="auto">
                <a:xfrm>
                  <a:off x="292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35" name="Rectangle 103"/>
                <p:cNvSpPr>
                  <a:spLocks noChangeArrowheads="1"/>
                </p:cNvSpPr>
                <p:nvPr/>
              </p:nvSpPr>
              <p:spPr bwMode="auto">
                <a:xfrm>
                  <a:off x="288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36" name="Group 104"/>
              <p:cNvGrpSpPr>
                <a:grpSpLocks/>
              </p:cNvGrpSpPr>
              <p:nvPr/>
            </p:nvGrpSpPr>
            <p:grpSpPr bwMode="auto">
              <a:xfrm>
                <a:off x="3120" y="1027"/>
                <a:ext cx="240" cy="384"/>
                <a:chOff x="3120" y="1027"/>
                <a:chExt cx="240" cy="384"/>
              </a:xfrm>
            </p:grpSpPr>
            <p:sp>
              <p:nvSpPr>
                <p:cNvPr id="146537" name="Rectangle 105"/>
                <p:cNvSpPr>
                  <a:spLocks noChangeArrowheads="1"/>
                </p:cNvSpPr>
                <p:nvPr/>
              </p:nvSpPr>
              <p:spPr bwMode="auto">
                <a:xfrm>
                  <a:off x="316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38" name="Rectangle 106"/>
                <p:cNvSpPr>
                  <a:spLocks noChangeArrowheads="1"/>
                </p:cNvSpPr>
                <p:nvPr/>
              </p:nvSpPr>
              <p:spPr bwMode="auto">
                <a:xfrm>
                  <a:off x="312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39" name="Group 107"/>
              <p:cNvGrpSpPr>
                <a:grpSpLocks/>
              </p:cNvGrpSpPr>
              <p:nvPr/>
            </p:nvGrpSpPr>
            <p:grpSpPr bwMode="auto">
              <a:xfrm>
                <a:off x="3360" y="1027"/>
                <a:ext cx="240" cy="384"/>
                <a:chOff x="3360" y="1027"/>
                <a:chExt cx="240" cy="384"/>
              </a:xfrm>
            </p:grpSpPr>
            <p:sp>
              <p:nvSpPr>
                <p:cNvPr id="146540" name="Rectangle 108"/>
                <p:cNvSpPr>
                  <a:spLocks noChangeArrowheads="1"/>
                </p:cNvSpPr>
                <p:nvPr/>
              </p:nvSpPr>
              <p:spPr bwMode="auto">
                <a:xfrm>
                  <a:off x="340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41" name="Rectangle 109"/>
                <p:cNvSpPr>
                  <a:spLocks noChangeArrowheads="1"/>
                </p:cNvSpPr>
                <p:nvPr/>
              </p:nvSpPr>
              <p:spPr bwMode="auto">
                <a:xfrm>
                  <a:off x="336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42" name="Group 110"/>
              <p:cNvGrpSpPr>
                <a:grpSpLocks/>
              </p:cNvGrpSpPr>
              <p:nvPr/>
            </p:nvGrpSpPr>
            <p:grpSpPr bwMode="auto">
              <a:xfrm>
                <a:off x="3600" y="1027"/>
                <a:ext cx="240" cy="384"/>
                <a:chOff x="3600" y="1027"/>
                <a:chExt cx="240" cy="384"/>
              </a:xfrm>
            </p:grpSpPr>
            <p:sp>
              <p:nvSpPr>
                <p:cNvPr id="146543" name="Rectangle 111"/>
                <p:cNvSpPr>
                  <a:spLocks noChangeArrowheads="1"/>
                </p:cNvSpPr>
                <p:nvPr/>
              </p:nvSpPr>
              <p:spPr bwMode="auto">
                <a:xfrm>
                  <a:off x="364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44" name="Rectangle 112"/>
                <p:cNvSpPr>
                  <a:spLocks noChangeArrowheads="1"/>
                </p:cNvSpPr>
                <p:nvPr/>
              </p:nvSpPr>
              <p:spPr bwMode="auto">
                <a:xfrm>
                  <a:off x="360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45" name="Group 113"/>
              <p:cNvGrpSpPr>
                <a:grpSpLocks/>
              </p:cNvGrpSpPr>
              <p:nvPr/>
            </p:nvGrpSpPr>
            <p:grpSpPr bwMode="auto">
              <a:xfrm>
                <a:off x="3840" y="1027"/>
                <a:ext cx="240" cy="384"/>
                <a:chOff x="3840" y="1027"/>
                <a:chExt cx="240" cy="384"/>
              </a:xfrm>
            </p:grpSpPr>
            <p:sp>
              <p:nvSpPr>
                <p:cNvPr id="146546" name="Rectangle 114"/>
                <p:cNvSpPr>
                  <a:spLocks noChangeArrowheads="1"/>
                </p:cNvSpPr>
                <p:nvPr/>
              </p:nvSpPr>
              <p:spPr bwMode="auto">
                <a:xfrm>
                  <a:off x="388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47" name="Rectangle 115"/>
                <p:cNvSpPr>
                  <a:spLocks noChangeArrowheads="1"/>
                </p:cNvSpPr>
                <p:nvPr/>
              </p:nvSpPr>
              <p:spPr bwMode="auto">
                <a:xfrm>
                  <a:off x="384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48" name="Group 116"/>
              <p:cNvGrpSpPr>
                <a:grpSpLocks/>
              </p:cNvGrpSpPr>
              <p:nvPr/>
            </p:nvGrpSpPr>
            <p:grpSpPr bwMode="auto">
              <a:xfrm>
                <a:off x="4080" y="1027"/>
                <a:ext cx="240" cy="384"/>
                <a:chOff x="4080" y="1027"/>
                <a:chExt cx="240" cy="384"/>
              </a:xfrm>
            </p:grpSpPr>
            <p:sp>
              <p:nvSpPr>
                <p:cNvPr id="146549" name="Rectangle 117"/>
                <p:cNvSpPr>
                  <a:spLocks noChangeArrowheads="1"/>
                </p:cNvSpPr>
                <p:nvPr/>
              </p:nvSpPr>
              <p:spPr bwMode="auto">
                <a:xfrm>
                  <a:off x="4123" y="1027"/>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50" name="Rectangle 118"/>
                <p:cNvSpPr>
                  <a:spLocks noChangeArrowheads="1"/>
                </p:cNvSpPr>
                <p:nvPr/>
              </p:nvSpPr>
              <p:spPr bwMode="auto">
                <a:xfrm>
                  <a:off x="4080" y="1027"/>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51" name="Group 119"/>
              <p:cNvGrpSpPr>
                <a:grpSpLocks/>
              </p:cNvGrpSpPr>
              <p:nvPr/>
            </p:nvGrpSpPr>
            <p:grpSpPr bwMode="auto">
              <a:xfrm>
                <a:off x="0" y="1411"/>
                <a:ext cx="240" cy="384"/>
                <a:chOff x="0" y="1411"/>
                <a:chExt cx="240" cy="384"/>
              </a:xfrm>
            </p:grpSpPr>
            <p:sp>
              <p:nvSpPr>
                <p:cNvPr id="146552" name="Rectangle 120"/>
                <p:cNvSpPr>
                  <a:spLocks noChangeArrowheads="1"/>
                </p:cNvSpPr>
                <p:nvPr/>
              </p:nvSpPr>
              <p:spPr bwMode="auto">
                <a:xfrm>
                  <a:off x="4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0</a:t>
                  </a:r>
                  <a:endParaRPr kumimoji="1" lang="en-US" altLang="zh-CN" sz="2000" b="1"/>
                </a:p>
              </p:txBody>
            </p:sp>
            <p:sp>
              <p:nvSpPr>
                <p:cNvPr id="146553" name="Rectangle 121"/>
                <p:cNvSpPr>
                  <a:spLocks noChangeArrowheads="1"/>
                </p:cNvSpPr>
                <p:nvPr/>
              </p:nvSpPr>
              <p:spPr bwMode="auto">
                <a:xfrm>
                  <a:off x="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54" name="Group 122"/>
              <p:cNvGrpSpPr>
                <a:grpSpLocks/>
              </p:cNvGrpSpPr>
              <p:nvPr/>
            </p:nvGrpSpPr>
            <p:grpSpPr bwMode="auto">
              <a:xfrm>
                <a:off x="240" y="1411"/>
                <a:ext cx="240" cy="384"/>
                <a:chOff x="240" y="1411"/>
                <a:chExt cx="240" cy="384"/>
              </a:xfrm>
            </p:grpSpPr>
            <p:sp>
              <p:nvSpPr>
                <p:cNvPr id="146555" name="Rectangle 123"/>
                <p:cNvSpPr>
                  <a:spLocks noChangeArrowheads="1"/>
                </p:cNvSpPr>
                <p:nvPr/>
              </p:nvSpPr>
              <p:spPr bwMode="auto">
                <a:xfrm>
                  <a:off x="28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1</a:t>
                  </a:r>
                  <a:endParaRPr kumimoji="1" lang="en-US" altLang="zh-CN" sz="2000" b="1"/>
                </a:p>
              </p:txBody>
            </p:sp>
            <p:sp>
              <p:nvSpPr>
                <p:cNvPr id="146556" name="Rectangle 124"/>
                <p:cNvSpPr>
                  <a:spLocks noChangeArrowheads="1"/>
                </p:cNvSpPr>
                <p:nvPr/>
              </p:nvSpPr>
              <p:spPr bwMode="auto">
                <a:xfrm>
                  <a:off x="24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57" name="Group 125"/>
              <p:cNvGrpSpPr>
                <a:grpSpLocks/>
              </p:cNvGrpSpPr>
              <p:nvPr/>
            </p:nvGrpSpPr>
            <p:grpSpPr bwMode="auto">
              <a:xfrm>
                <a:off x="480" y="1411"/>
                <a:ext cx="240" cy="384"/>
                <a:chOff x="480" y="1411"/>
                <a:chExt cx="240" cy="384"/>
              </a:xfrm>
            </p:grpSpPr>
            <p:sp>
              <p:nvSpPr>
                <p:cNvPr id="146558" name="Rectangle 126"/>
                <p:cNvSpPr>
                  <a:spLocks noChangeArrowheads="1"/>
                </p:cNvSpPr>
                <p:nvPr/>
              </p:nvSpPr>
              <p:spPr bwMode="auto">
                <a:xfrm>
                  <a:off x="52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59" name="Rectangle 127"/>
                <p:cNvSpPr>
                  <a:spLocks noChangeArrowheads="1"/>
                </p:cNvSpPr>
                <p:nvPr/>
              </p:nvSpPr>
              <p:spPr bwMode="auto">
                <a:xfrm>
                  <a:off x="48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60" name="Group 128"/>
              <p:cNvGrpSpPr>
                <a:grpSpLocks/>
              </p:cNvGrpSpPr>
              <p:nvPr/>
            </p:nvGrpSpPr>
            <p:grpSpPr bwMode="auto">
              <a:xfrm>
                <a:off x="720" y="1411"/>
                <a:ext cx="240" cy="384"/>
                <a:chOff x="720" y="1411"/>
                <a:chExt cx="240" cy="384"/>
              </a:xfrm>
            </p:grpSpPr>
            <p:sp>
              <p:nvSpPr>
                <p:cNvPr id="146561" name="Rectangle 129"/>
                <p:cNvSpPr>
                  <a:spLocks noChangeArrowheads="1"/>
                </p:cNvSpPr>
                <p:nvPr/>
              </p:nvSpPr>
              <p:spPr bwMode="auto">
                <a:xfrm>
                  <a:off x="76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62" name="Rectangle 130"/>
                <p:cNvSpPr>
                  <a:spLocks noChangeArrowheads="1"/>
                </p:cNvSpPr>
                <p:nvPr/>
              </p:nvSpPr>
              <p:spPr bwMode="auto">
                <a:xfrm>
                  <a:off x="72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63" name="Group 131"/>
              <p:cNvGrpSpPr>
                <a:grpSpLocks/>
              </p:cNvGrpSpPr>
              <p:nvPr/>
            </p:nvGrpSpPr>
            <p:grpSpPr bwMode="auto">
              <a:xfrm>
                <a:off x="960" y="1411"/>
                <a:ext cx="240" cy="384"/>
                <a:chOff x="960" y="1411"/>
                <a:chExt cx="240" cy="384"/>
              </a:xfrm>
            </p:grpSpPr>
            <p:sp>
              <p:nvSpPr>
                <p:cNvPr id="146564" name="Rectangle 132"/>
                <p:cNvSpPr>
                  <a:spLocks noChangeArrowheads="1"/>
                </p:cNvSpPr>
                <p:nvPr/>
              </p:nvSpPr>
              <p:spPr bwMode="auto">
                <a:xfrm>
                  <a:off x="100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65" name="Rectangle 133"/>
                <p:cNvSpPr>
                  <a:spLocks noChangeArrowheads="1"/>
                </p:cNvSpPr>
                <p:nvPr/>
              </p:nvSpPr>
              <p:spPr bwMode="auto">
                <a:xfrm>
                  <a:off x="96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66" name="Group 134"/>
              <p:cNvGrpSpPr>
                <a:grpSpLocks/>
              </p:cNvGrpSpPr>
              <p:nvPr/>
            </p:nvGrpSpPr>
            <p:grpSpPr bwMode="auto">
              <a:xfrm>
                <a:off x="1200" y="1411"/>
                <a:ext cx="240" cy="384"/>
                <a:chOff x="1200" y="1411"/>
                <a:chExt cx="240" cy="384"/>
              </a:xfrm>
            </p:grpSpPr>
            <p:sp>
              <p:nvSpPr>
                <p:cNvPr id="146567" name="Rectangle 135"/>
                <p:cNvSpPr>
                  <a:spLocks noChangeArrowheads="1"/>
                </p:cNvSpPr>
                <p:nvPr/>
              </p:nvSpPr>
              <p:spPr bwMode="auto">
                <a:xfrm>
                  <a:off x="124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68" name="Rectangle 136"/>
                <p:cNvSpPr>
                  <a:spLocks noChangeArrowheads="1"/>
                </p:cNvSpPr>
                <p:nvPr/>
              </p:nvSpPr>
              <p:spPr bwMode="auto">
                <a:xfrm>
                  <a:off x="120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69" name="Group 137"/>
              <p:cNvGrpSpPr>
                <a:grpSpLocks/>
              </p:cNvGrpSpPr>
              <p:nvPr/>
            </p:nvGrpSpPr>
            <p:grpSpPr bwMode="auto">
              <a:xfrm>
                <a:off x="1440" y="1411"/>
                <a:ext cx="240" cy="384"/>
                <a:chOff x="1440" y="1411"/>
                <a:chExt cx="240" cy="384"/>
              </a:xfrm>
            </p:grpSpPr>
            <p:sp>
              <p:nvSpPr>
                <p:cNvPr id="146570" name="Rectangle 138"/>
                <p:cNvSpPr>
                  <a:spLocks noChangeArrowheads="1"/>
                </p:cNvSpPr>
                <p:nvPr/>
              </p:nvSpPr>
              <p:spPr bwMode="auto">
                <a:xfrm>
                  <a:off x="148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71" name="Rectangle 139"/>
                <p:cNvSpPr>
                  <a:spLocks noChangeArrowheads="1"/>
                </p:cNvSpPr>
                <p:nvPr/>
              </p:nvSpPr>
              <p:spPr bwMode="auto">
                <a:xfrm>
                  <a:off x="144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72" name="Group 140"/>
              <p:cNvGrpSpPr>
                <a:grpSpLocks/>
              </p:cNvGrpSpPr>
              <p:nvPr/>
            </p:nvGrpSpPr>
            <p:grpSpPr bwMode="auto">
              <a:xfrm>
                <a:off x="1680" y="1411"/>
                <a:ext cx="240" cy="384"/>
                <a:chOff x="1680" y="1411"/>
                <a:chExt cx="240" cy="384"/>
              </a:xfrm>
            </p:grpSpPr>
            <p:sp>
              <p:nvSpPr>
                <p:cNvPr id="146573" name="Rectangle 141"/>
                <p:cNvSpPr>
                  <a:spLocks noChangeArrowheads="1"/>
                </p:cNvSpPr>
                <p:nvPr/>
              </p:nvSpPr>
              <p:spPr bwMode="auto">
                <a:xfrm>
                  <a:off x="172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74" name="Rectangle 142"/>
                <p:cNvSpPr>
                  <a:spLocks noChangeArrowheads="1"/>
                </p:cNvSpPr>
                <p:nvPr/>
              </p:nvSpPr>
              <p:spPr bwMode="auto">
                <a:xfrm>
                  <a:off x="168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75" name="Group 143"/>
              <p:cNvGrpSpPr>
                <a:grpSpLocks/>
              </p:cNvGrpSpPr>
              <p:nvPr/>
            </p:nvGrpSpPr>
            <p:grpSpPr bwMode="auto">
              <a:xfrm>
                <a:off x="1920" y="1411"/>
                <a:ext cx="240" cy="384"/>
                <a:chOff x="1920" y="1411"/>
                <a:chExt cx="240" cy="384"/>
              </a:xfrm>
            </p:grpSpPr>
            <p:sp>
              <p:nvSpPr>
                <p:cNvPr id="146576" name="Rectangle 144"/>
                <p:cNvSpPr>
                  <a:spLocks noChangeArrowheads="1"/>
                </p:cNvSpPr>
                <p:nvPr/>
              </p:nvSpPr>
              <p:spPr bwMode="auto">
                <a:xfrm>
                  <a:off x="196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1</a:t>
                  </a:r>
                </a:p>
              </p:txBody>
            </p:sp>
            <p:sp>
              <p:nvSpPr>
                <p:cNvPr id="146577" name="Rectangle 145"/>
                <p:cNvSpPr>
                  <a:spLocks noChangeArrowheads="1"/>
                </p:cNvSpPr>
                <p:nvPr/>
              </p:nvSpPr>
              <p:spPr bwMode="auto">
                <a:xfrm>
                  <a:off x="192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78" name="Group 146"/>
              <p:cNvGrpSpPr>
                <a:grpSpLocks/>
              </p:cNvGrpSpPr>
              <p:nvPr/>
            </p:nvGrpSpPr>
            <p:grpSpPr bwMode="auto">
              <a:xfrm>
                <a:off x="2160" y="1411"/>
                <a:ext cx="240" cy="384"/>
                <a:chOff x="2160" y="1411"/>
                <a:chExt cx="240" cy="384"/>
              </a:xfrm>
            </p:grpSpPr>
            <p:sp>
              <p:nvSpPr>
                <p:cNvPr id="146579" name="Rectangle 147"/>
                <p:cNvSpPr>
                  <a:spLocks noChangeArrowheads="1"/>
                </p:cNvSpPr>
                <p:nvPr/>
              </p:nvSpPr>
              <p:spPr bwMode="auto">
                <a:xfrm>
                  <a:off x="220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80" name="Rectangle 148"/>
                <p:cNvSpPr>
                  <a:spLocks noChangeArrowheads="1"/>
                </p:cNvSpPr>
                <p:nvPr/>
              </p:nvSpPr>
              <p:spPr bwMode="auto">
                <a:xfrm>
                  <a:off x="216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81" name="Group 149"/>
              <p:cNvGrpSpPr>
                <a:grpSpLocks/>
              </p:cNvGrpSpPr>
              <p:nvPr/>
            </p:nvGrpSpPr>
            <p:grpSpPr bwMode="auto">
              <a:xfrm>
                <a:off x="2400" y="1411"/>
                <a:ext cx="240" cy="384"/>
                <a:chOff x="2400" y="1411"/>
                <a:chExt cx="240" cy="384"/>
              </a:xfrm>
            </p:grpSpPr>
            <p:sp>
              <p:nvSpPr>
                <p:cNvPr id="146582" name="Rectangle 150"/>
                <p:cNvSpPr>
                  <a:spLocks noChangeArrowheads="1"/>
                </p:cNvSpPr>
                <p:nvPr/>
              </p:nvSpPr>
              <p:spPr bwMode="auto">
                <a:xfrm>
                  <a:off x="244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83" name="Rectangle 151"/>
                <p:cNvSpPr>
                  <a:spLocks noChangeArrowheads="1"/>
                </p:cNvSpPr>
                <p:nvPr/>
              </p:nvSpPr>
              <p:spPr bwMode="auto">
                <a:xfrm>
                  <a:off x="240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84" name="Group 152"/>
              <p:cNvGrpSpPr>
                <a:grpSpLocks/>
              </p:cNvGrpSpPr>
              <p:nvPr/>
            </p:nvGrpSpPr>
            <p:grpSpPr bwMode="auto">
              <a:xfrm>
                <a:off x="2640" y="1411"/>
                <a:ext cx="240" cy="384"/>
                <a:chOff x="2640" y="1411"/>
                <a:chExt cx="240" cy="384"/>
              </a:xfrm>
            </p:grpSpPr>
            <p:sp>
              <p:nvSpPr>
                <p:cNvPr id="146585" name="Rectangle 153"/>
                <p:cNvSpPr>
                  <a:spLocks noChangeArrowheads="1"/>
                </p:cNvSpPr>
                <p:nvPr/>
              </p:nvSpPr>
              <p:spPr bwMode="auto">
                <a:xfrm>
                  <a:off x="268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0</a:t>
                  </a:r>
                  <a:endParaRPr kumimoji="1" lang="en-US" altLang="zh-CN" sz="2000" b="1"/>
                </a:p>
              </p:txBody>
            </p:sp>
            <p:sp>
              <p:nvSpPr>
                <p:cNvPr id="146586" name="Rectangle 154"/>
                <p:cNvSpPr>
                  <a:spLocks noChangeArrowheads="1"/>
                </p:cNvSpPr>
                <p:nvPr/>
              </p:nvSpPr>
              <p:spPr bwMode="auto">
                <a:xfrm>
                  <a:off x="264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87" name="Group 155"/>
              <p:cNvGrpSpPr>
                <a:grpSpLocks/>
              </p:cNvGrpSpPr>
              <p:nvPr/>
            </p:nvGrpSpPr>
            <p:grpSpPr bwMode="auto">
              <a:xfrm>
                <a:off x="2880" y="1411"/>
                <a:ext cx="240" cy="384"/>
                <a:chOff x="2880" y="1411"/>
                <a:chExt cx="240" cy="384"/>
              </a:xfrm>
            </p:grpSpPr>
            <p:sp>
              <p:nvSpPr>
                <p:cNvPr id="146588" name="Rectangle 156"/>
                <p:cNvSpPr>
                  <a:spLocks noChangeArrowheads="1"/>
                </p:cNvSpPr>
                <p:nvPr/>
              </p:nvSpPr>
              <p:spPr bwMode="auto">
                <a:xfrm>
                  <a:off x="292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dirty="0"/>
                    <a:t>0</a:t>
                  </a:r>
                </a:p>
              </p:txBody>
            </p:sp>
            <p:sp>
              <p:nvSpPr>
                <p:cNvPr id="146589" name="Rectangle 157"/>
                <p:cNvSpPr>
                  <a:spLocks noChangeArrowheads="1"/>
                </p:cNvSpPr>
                <p:nvPr/>
              </p:nvSpPr>
              <p:spPr bwMode="auto">
                <a:xfrm>
                  <a:off x="288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90" name="Group 158"/>
              <p:cNvGrpSpPr>
                <a:grpSpLocks/>
              </p:cNvGrpSpPr>
              <p:nvPr/>
            </p:nvGrpSpPr>
            <p:grpSpPr bwMode="auto">
              <a:xfrm>
                <a:off x="3120" y="1411"/>
                <a:ext cx="240" cy="384"/>
                <a:chOff x="3120" y="1411"/>
                <a:chExt cx="240" cy="384"/>
              </a:xfrm>
            </p:grpSpPr>
            <p:sp>
              <p:nvSpPr>
                <p:cNvPr id="146591" name="Rectangle 159"/>
                <p:cNvSpPr>
                  <a:spLocks noChangeArrowheads="1"/>
                </p:cNvSpPr>
                <p:nvPr/>
              </p:nvSpPr>
              <p:spPr bwMode="auto">
                <a:xfrm>
                  <a:off x="316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592" name="Rectangle 160"/>
                <p:cNvSpPr>
                  <a:spLocks noChangeArrowheads="1"/>
                </p:cNvSpPr>
                <p:nvPr/>
              </p:nvSpPr>
              <p:spPr bwMode="auto">
                <a:xfrm>
                  <a:off x="312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93" name="Group 161"/>
              <p:cNvGrpSpPr>
                <a:grpSpLocks/>
              </p:cNvGrpSpPr>
              <p:nvPr/>
            </p:nvGrpSpPr>
            <p:grpSpPr bwMode="auto">
              <a:xfrm>
                <a:off x="3360" y="1411"/>
                <a:ext cx="240" cy="384"/>
                <a:chOff x="3360" y="1411"/>
                <a:chExt cx="240" cy="384"/>
              </a:xfrm>
            </p:grpSpPr>
            <p:sp>
              <p:nvSpPr>
                <p:cNvPr id="146594" name="Rectangle 162"/>
                <p:cNvSpPr>
                  <a:spLocks noChangeArrowheads="1"/>
                </p:cNvSpPr>
                <p:nvPr/>
              </p:nvSpPr>
              <p:spPr bwMode="auto">
                <a:xfrm>
                  <a:off x="340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95" name="Rectangle 163"/>
                <p:cNvSpPr>
                  <a:spLocks noChangeArrowheads="1"/>
                </p:cNvSpPr>
                <p:nvPr/>
              </p:nvSpPr>
              <p:spPr bwMode="auto">
                <a:xfrm>
                  <a:off x="336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96" name="Group 164"/>
              <p:cNvGrpSpPr>
                <a:grpSpLocks/>
              </p:cNvGrpSpPr>
              <p:nvPr/>
            </p:nvGrpSpPr>
            <p:grpSpPr bwMode="auto">
              <a:xfrm>
                <a:off x="3600" y="1411"/>
                <a:ext cx="240" cy="384"/>
                <a:chOff x="3600" y="1411"/>
                <a:chExt cx="240" cy="384"/>
              </a:xfrm>
            </p:grpSpPr>
            <p:sp>
              <p:nvSpPr>
                <p:cNvPr id="146597" name="Rectangle 165"/>
                <p:cNvSpPr>
                  <a:spLocks noChangeArrowheads="1"/>
                </p:cNvSpPr>
                <p:nvPr/>
              </p:nvSpPr>
              <p:spPr bwMode="auto">
                <a:xfrm>
                  <a:off x="364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598" name="Rectangle 166"/>
                <p:cNvSpPr>
                  <a:spLocks noChangeArrowheads="1"/>
                </p:cNvSpPr>
                <p:nvPr/>
              </p:nvSpPr>
              <p:spPr bwMode="auto">
                <a:xfrm>
                  <a:off x="360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599" name="Group 167"/>
              <p:cNvGrpSpPr>
                <a:grpSpLocks/>
              </p:cNvGrpSpPr>
              <p:nvPr/>
            </p:nvGrpSpPr>
            <p:grpSpPr bwMode="auto">
              <a:xfrm>
                <a:off x="3840" y="1411"/>
                <a:ext cx="240" cy="384"/>
                <a:chOff x="3840" y="1411"/>
                <a:chExt cx="240" cy="384"/>
              </a:xfrm>
            </p:grpSpPr>
            <p:sp>
              <p:nvSpPr>
                <p:cNvPr id="146600" name="Rectangle 168"/>
                <p:cNvSpPr>
                  <a:spLocks noChangeArrowheads="1"/>
                </p:cNvSpPr>
                <p:nvPr/>
              </p:nvSpPr>
              <p:spPr bwMode="auto">
                <a:xfrm>
                  <a:off x="388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01" name="Rectangle 169"/>
                <p:cNvSpPr>
                  <a:spLocks noChangeArrowheads="1"/>
                </p:cNvSpPr>
                <p:nvPr/>
              </p:nvSpPr>
              <p:spPr bwMode="auto">
                <a:xfrm>
                  <a:off x="384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02" name="Group 170"/>
              <p:cNvGrpSpPr>
                <a:grpSpLocks/>
              </p:cNvGrpSpPr>
              <p:nvPr/>
            </p:nvGrpSpPr>
            <p:grpSpPr bwMode="auto">
              <a:xfrm>
                <a:off x="4080" y="1411"/>
                <a:ext cx="240" cy="384"/>
                <a:chOff x="4080" y="1411"/>
                <a:chExt cx="240" cy="384"/>
              </a:xfrm>
            </p:grpSpPr>
            <p:sp>
              <p:nvSpPr>
                <p:cNvPr id="146603" name="Rectangle 171"/>
                <p:cNvSpPr>
                  <a:spLocks noChangeArrowheads="1"/>
                </p:cNvSpPr>
                <p:nvPr/>
              </p:nvSpPr>
              <p:spPr bwMode="auto">
                <a:xfrm>
                  <a:off x="4123" y="1411"/>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04" name="Rectangle 172"/>
                <p:cNvSpPr>
                  <a:spLocks noChangeArrowheads="1"/>
                </p:cNvSpPr>
                <p:nvPr/>
              </p:nvSpPr>
              <p:spPr bwMode="auto">
                <a:xfrm>
                  <a:off x="4080" y="1411"/>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05" name="Group 173"/>
              <p:cNvGrpSpPr>
                <a:grpSpLocks/>
              </p:cNvGrpSpPr>
              <p:nvPr/>
            </p:nvGrpSpPr>
            <p:grpSpPr bwMode="auto">
              <a:xfrm>
                <a:off x="0" y="1795"/>
                <a:ext cx="240" cy="384"/>
                <a:chOff x="0" y="1795"/>
                <a:chExt cx="240" cy="384"/>
              </a:xfrm>
            </p:grpSpPr>
            <p:sp>
              <p:nvSpPr>
                <p:cNvPr id="146606" name="Rectangle 174"/>
                <p:cNvSpPr>
                  <a:spLocks noChangeArrowheads="1"/>
                </p:cNvSpPr>
                <p:nvPr/>
              </p:nvSpPr>
              <p:spPr bwMode="auto">
                <a:xfrm>
                  <a:off x="4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1</a:t>
                  </a:r>
                  <a:endParaRPr kumimoji="1" lang="en-US" altLang="zh-CN" sz="2000" b="1"/>
                </a:p>
              </p:txBody>
            </p:sp>
            <p:sp>
              <p:nvSpPr>
                <p:cNvPr id="146607" name="Rectangle 175"/>
                <p:cNvSpPr>
                  <a:spLocks noChangeArrowheads="1"/>
                </p:cNvSpPr>
                <p:nvPr/>
              </p:nvSpPr>
              <p:spPr bwMode="auto">
                <a:xfrm>
                  <a:off x="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08" name="Group 176"/>
              <p:cNvGrpSpPr>
                <a:grpSpLocks/>
              </p:cNvGrpSpPr>
              <p:nvPr/>
            </p:nvGrpSpPr>
            <p:grpSpPr bwMode="auto">
              <a:xfrm>
                <a:off x="240" y="1795"/>
                <a:ext cx="240" cy="384"/>
                <a:chOff x="240" y="1795"/>
                <a:chExt cx="240" cy="384"/>
              </a:xfrm>
            </p:grpSpPr>
            <p:sp>
              <p:nvSpPr>
                <p:cNvPr id="146609" name="Rectangle 177"/>
                <p:cNvSpPr>
                  <a:spLocks noChangeArrowheads="1"/>
                </p:cNvSpPr>
                <p:nvPr/>
              </p:nvSpPr>
              <p:spPr bwMode="auto">
                <a:xfrm>
                  <a:off x="28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0</a:t>
                  </a:r>
                  <a:endParaRPr kumimoji="1" lang="en-US" altLang="zh-CN" sz="2000" b="1"/>
                </a:p>
              </p:txBody>
            </p:sp>
            <p:sp>
              <p:nvSpPr>
                <p:cNvPr id="146610" name="Rectangle 178"/>
                <p:cNvSpPr>
                  <a:spLocks noChangeArrowheads="1"/>
                </p:cNvSpPr>
                <p:nvPr/>
              </p:nvSpPr>
              <p:spPr bwMode="auto">
                <a:xfrm>
                  <a:off x="24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11" name="Group 179"/>
              <p:cNvGrpSpPr>
                <a:grpSpLocks/>
              </p:cNvGrpSpPr>
              <p:nvPr/>
            </p:nvGrpSpPr>
            <p:grpSpPr bwMode="auto">
              <a:xfrm>
                <a:off x="480" y="1795"/>
                <a:ext cx="240" cy="384"/>
                <a:chOff x="480" y="1795"/>
                <a:chExt cx="240" cy="384"/>
              </a:xfrm>
            </p:grpSpPr>
            <p:sp>
              <p:nvSpPr>
                <p:cNvPr id="146612" name="Rectangle 180"/>
                <p:cNvSpPr>
                  <a:spLocks noChangeArrowheads="1"/>
                </p:cNvSpPr>
                <p:nvPr/>
              </p:nvSpPr>
              <p:spPr bwMode="auto">
                <a:xfrm>
                  <a:off x="52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13" name="Rectangle 181"/>
                <p:cNvSpPr>
                  <a:spLocks noChangeArrowheads="1"/>
                </p:cNvSpPr>
                <p:nvPr/>
              </p:nvSpPr>
              <p:spPr bwMode="auto">
                <a:xfrm>
                  <a:off x="48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14" name="Group 182"/>
              <p:cNvGrpSpPr>
                <a:grpSpLocks/>
              </p:cNvGrpSpPr>
              <p:nvPr/>
            </p:nvGrpSpPr>
            <p:grpSpPr bwMode="auto">
              <a:xfrm>
                <a:off x="720" y="1795"/>
                <a:ext cx="240" cy="384"/>
                <a:chOff x="720" y="1795"/>
                <a:chExt cx="240" cy="384"/>
              </a:xfrm>
            </p:grpSpPr>
            <p:sp>
              <p:nvSpPr>
                <p:cNvPr id="146615" name="Rectangle 183"/>
                <p:cNvSpPr>
                  <a:spLocks noChangeArrowheads="1"/>
                </p:cNvSpPr>
                <p:nvPr/>
              </p:nvSpPr>
              <p:spPr bwMode="auto">
                <a:xfrm>
                  <a:off x="76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16" name="Rectangle 184"/>
                <p:cNvSpPr>
                  <a:spLocks noChangeArrowheads="1"/>
                </p:cNvSpPr>
                <p:nvPr/>
              </p:nvSpPr>
              <p:spPr bwMode="auto">
                <a:xfrm>
                  <a:off x="72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17" name="Group 185"/>
              <p:cNvGrpSpPr>
                <a:grpSpLocks/>
              </p:cNvGrpSpPr>
              <p:nvPr/>
            </p:nvGrpSpPr>
            <p:grpSpPr bwMode="auto">
              <a:xfrm>
                <a:off x="960" y="1795"/>
                <a:ext cx="240" cy="384"/>
                <a:chOff x="960" y="1795"/>
                <a:chExt cx="240" cy="384"/>
              </a:xfrm>
            </p:grpSpPr>
            <p:sp>
              <p:nvSpPr>
                <p:cNvPr id="146618" name="Rectangle 186"/>
                <p:cNvSpPr>
                  <a:spLocks noChangeArrowheads="1"/>
                </p:cNvSpPr>
                <p:nvPr/>
              </p:nvSpPr>
              <p:spPr bwMode="auto">
                <a:xfrm>
                  <a:off x="100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19" name="Rectangle 187"/>
                <p:cNvSpPr>
                  <a:spLocks noChangeArrowheads="1"/>
                </p:cNvSpPr>
                <p:nvPr/>
              </p:nvSpPr>
              <p:spPr bwMode="auto">
                <a:xfrm>
                  <a:off x="96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20" name="Group 188"/>
              <p:cNvGrpSpPr>
                <a:grpSpLocks/>
              </p:cNvGrpSpPr>
              <p:nvPr/>
            </p:nvGrpSpPr>
            <p:grpSpPr bwMode="auto">
              <a:xfrm>
                <a:off x="1200" y="1795"/>
                <a:ext cx="240" cy="384"/>
                <a:chOff x="1200" y="1795"/>
                <a:chExt cx="240" cy="384"/>
              </a:xfrm>
            </p:grpSpPr>
            <p:sp>
              <p:nvSpPr>
                <p:cNvPr id="146621" name="Rectangle 189"/>
                <p:cNvSpPr>
                  <a:spLocks noChangeArrowheads="1"/>
                </p:cNvSpPr>
                <p:nvPr/>
              </p:nvSpPr>
              <p:spPr bwMode="auto">
                <a:xfrm>
                  <a:off x="124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22" name="Rectangle 190"/>
                <p:cNvSpPr>
                  <a:spLocks noChangeArrowheads="1"/>
                </p:cNvSpPr>
                <p:nvPr/>
              </p:nvSpPr>
              <p:spPr bwMode="auto">
                <a:xfrm>
                  <a:off x="120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23" name="Group 191"/>
              <p:cNvGrpSpPr>
                <a:grpSpLocks/>
              </p:cNvGrpSpPr>
              <p:nvPr/>
            </p:nvGrpSpPr>
            <p:grpSpPr bwMode="auto">
              <a:xfrm>
                <a:off x="1440" y="1795"/>
                <a:ext cx="240" cy="384"/>
                <a:chOff x="1440" y="1795"/>
                <a:chExt cx="240" cy="384"/>
              </a:xfrm>
            </p:grpSpPr>
            <p:sp>
              <p:nvSpPr>
                <p:cNvPr id="146624" name="Rectangle 192"/>
                <p:cNvSpPr>
                  <a:spLocks noChangeArrowheads="1"/>
                </p:cNvSpPr>
                <p:nvPr/>
              </p:nvSpPr>
              <p:spPr bwMode="auto">
                <a:xfrm>
                  <a:off x="148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25" name="Rectangle 193"/>
                <p:cNvSpPr>
                  <a:spLocks noChangeArrowheads="1"/>
                </p:cNvSpPr>
                <p:nvPr/>
              </p:nvSpPr>
              <p:spPr bwMode="auto">
                <a:xfrm>
                  <a:off x="144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26" name="Group 194"/>
              <p:cNvGrpSpPr>
                <a:grpSpLocks/>
              </p:cNvGrpSpPr>
              <p:nvPr/>
            </p:nvGrpSpPr>
            <p:grpSpPr bwMode="auto">
              <a:xfrm>
                <a:off x="1680" y="1795"/>
                <a:ext cx="240" cy="384"/>
                <a:chOff x="1680" y="1795"/>
                <a:chExt cx="240" cy="384"/>
              </a:xfrm>
            </p:grpSpPr>
            <p:sp>
              <p:nvSpPr>
                <p:cNvPr id="146627" name="Rectangle 195"/>
                <p:cNvSpPr>
                  <a:spLocks noChangeArrowheads="1"/>
                </p:cNvSpPr>
                <p:nvPr/>
              </p:nvSpPr>
              <p:spPr bwMode="auto">
                <a:xfrm>
                  <a:off x="172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28" name="Rectangle 196"/>
                <p:cNvSpPr>
                  <a:spLocks noChangeArrowheads="1"/>
                </p:cNvSpPr>
                <p:nvPr/>
              </p:nvSpPr>
              <p:spPr bwMode="auto">
                <a:xfrm>
                  <a:off x="168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29" name="Group 197"/>
              <p:cNvGrpSpPr>
                <a:grpSpLocks/>
              </p:cNvGrpSpPr>
              <p:nvPr/>
            </p:nvGrpSpPr>
            <p:grpSpPr bwMode="auto">
              <a:xfrm>
                <a:off x="1920" y="1795"/>
                <a:ext cx="240" cy="384"/>
                <a:chOff x="1920" y="1795"/>
                <a:chExt cx="240" cy="384"/>
              </a:xfrm>
            </p:grpSpPr>
            <p:sp>
              <p:nvSpPr>
                <p:cNvPr id="146630" name="Rectangle 198"/>
                <p:cNvSpPr>
                  <a:spLocks noChangeArrowheads="1"/>
                </p:cNvSpPr>
                <p:nvPr/>
              </p:nvSpPr>
              <p:spPr bwMode="auto">
                <a:xfrm>
                  <a:off x="196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1</a:t>
                  </a:r>
                  <a:endParaRPr kumimoji="1" lang="en-US" altLang="zh-CN" sz="2000" b="1"/>
                </a:p>
              </p:txBody>
            </p:sp>
            <p:sp>
              <p:nvSpPr>
                <p:cNvPr id="146631" name="Rectangle 199"/>
                <p:cNvSpPr>
                  <a:spLocks noChangeArrowheads="1"/>
                </p:cNvSpPr>
                <p:nvPr/>
              </p:nvSpPr>
              <p:spPr bwMode="auto">
                <a:xfrm>
                  <a:off x="192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32" name="Group 200"/>
              <p:cNvGrpSpPr>
                <a:grpSpLocks/>
              </p:cNvGrpSpPr>
              <p:nvPr/>
            </p:nvGrpSpPr>
            <p:grpSpPr bwMode="auto">
              <a:xfrm>
                <a:off x="2160" y="1795"/>
                <a:ext cx="240" cy="384"/>
                <a:chOff x="2160" y="1795"/>
                <a:chExt cx="240" cy="384"/>
              </a:xfrm>
            </p:grpSpPr>
            <p:sp>
              <p:nvSpPr>
                <p:cNvPr id="146633" name="Rectangle 201"/>
                <p:cNvSpPr>
                  <a:spLocks noChangeArrowheads="1"/>
                </p:cNvSpPr>
                <p:nvPr/>
              </p:nvSpPr>
              <p:spPr bwMode="auto">
                <a:xfrm>
                  <a:off x="220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34" name="Rectangle 202"/>
                <p:cNvSpPr>
                  <a:spLocks noChangeArrowheads="1"/>
                </p:cNvSpPr>
                <p:nvPr/>
              </p:nvSpPr>
              <p:spPr bwMode="auto">
                <a:xfrm>
                  <a:off x="216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35" name="Group 203"/>
              <p:cNvGrpSpPr>
                <a:grpSpLocks/>
              </p:cNvGrpSpPr>
              <p:nvPr/>
            </p:nvGrpSpPr>
            <p:grpSpPr bwMode="auto">
              <a:xfrm>
                <a:off x="2400" y="1795"/>
                <a:ext cx="240" cy="384"/>
                <a:chOff x="2400" y="1795"/>
                <a:chExt cx="240" cy="384"/>
              </a:xfrm>
            </p:grpSpPr>
            <p:sp>
              <p:nvSpPr>
                <p:cNvPr id="146636" name="Rectangle 204"/>
                <p:cNvSpPr>
                  <a:spLocks noChangeArrowheads="1"/>
                </p:cNvSpPr>
                <p:nvPr/>
              </p:nvSpPr>
              <p:spPr bwMode="auto">
                <a:xfrm>
                  <a:off x="244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37" name="Rectangle 205"/>
                <p:cNvSpPr>
                  <a:spLocks noChangeArrowheads="1"/>
                </p:cNvSpPr>
                <p:nvPr/>
              </p:nvSpPr>
              <p:spPr bwMode="auto">
                <a:xfrm>
                  <a:off x="240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38" name="Group 206"/>
              <p:cNvGrpSpPr>
                <a:grpSpLocks/>
              </p:cNvGrpSpPr>
              <p:nvPr/>
            </p:nvGrpSpPr>
            <p:grpSpPr bwMode="auto">
              <a:xfrm>
                <a:off x="2640" y="1795"/>
                <a:ext cx="240" cy="384"/>
                <a:chOff x="2640" y="1795"/>
                <a:chExt cx="240" cy="384"/>
              </a:xfrm>
            </p:grpSpPr>
            <p:sp>
              <p:nvSpPr>
                <p:cNvPr id="146639" name="Rectangle 207"/>
                <p:cNvSpPr>
                  <a:spLocks noChangeArrowheads="1"/>
                </p:cNvSpPr>
                <p:nvPr/>
              </p:nvSpPr>
              <p:spPr bwMode="auto">
                <a:xfrm>
                  <a:off x="268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0</a:t>
                  </a:r>
                  <a:endParaRPr kumimoji="1" lang="en-US" altLang="zh-CN" sz="2000" b="1"/>
                </a:p>
              </p:txBody>
            </p:sp>
            <p:sp>
              <p:nvSpPr>
                <p:cNvPr id="146640" name="Rectangle 208"/>
                <p:cNvSpPr>
                  <a:spLocks noChangeArrowheads="1"/>
                </p:cNvSpPr>
                <p:nvPr/>
              </p:nvSpPr>
              <p:spPr bwMode="auto">
                <a:xfrm>
                  <a:off x="264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41" name="Group 209"/>
              <p:cNvGrpSpPr>
                <a:grpSpLocks/>
              </p:cNvGrpSpPr>
              <p:nvPr/>
            </p:nvGrpSpPr>
            <p:grpSpPr bwMode="auto">
              <a:xfrm>
                <a:off x="2880" y="1795"/>
                <a:ext cx="240" cy="384"/>
                <a:chOff x="2880" y="1795"/>
                <a:chExt cx="240" cy="384"/>
              </a:xfrm>
            </p:grpSpPr>
            <p:sp>
              <p:nvSpPr>
                <p:cNvPr id="146642" name="Rectangle 210"/>
                <p:cNvSpPr>
                  <a:spLocks noChangeArrowheads="1"/>
                </p:cNvSpPr>
                <p:nvPr/>
              </p:nvSpPr>
              <p:spPr bwMode="auto">
                <a:xfrm>
                  <a:off x="292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43" name="Rectangle 211"/>
                <p:cNvSpPr>
                  <a:spLocks noChangeArrowheads="1"/>
                </p:cNvSpPr>
                <p:nvPr/>
              </p:nvSpPr>
              <p:spPr bwMode="auto">
                <a:xfrm>
                  <a:off x="288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44" name="Group 212"/>
              <p:cNvGrpSpPr>
                <a:grpSpLocks/>
              </p:cNvGrpSpPr>
              <p:nvPr/>
            </p:nvGrpSpPr>
            <p:grpSpPr bwMode="auto">
              <a:xfrm>
                <a:off x="3120" y="1795"/>
                <a:ext cx="240" cy="384"/>
                <a:chOff x="3120" y="1795"/>
                <a:chExt cx="240" cy="384"/>
              </a:xfrm>
            </p:grpSpPr>
            <p:sp>
              <p:nvSpPr>
                <p:cNvPr id="146645" name="Rectangle 213"/>
                <p:cNvSpPr>
                  <a:spLocks noChangeArrowheads="1"/>
                </p:cNvSpPr>
                <p:nvPr/>
              </p:nvSpPr>
              <p:spPr bwMode="auto">
                <a:xfrm>
                  <a:off x="316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46" name="Rectangle 214"/>
                <p:cNvSpPr>
                  <a:spLocks noChangeArrowheads="1"/>
                </p:cNvSpPr>
                <p:nvPr/>
              </p:nvSpPr>
              <p:spPr bwMode="auto">
                <a:xfrm>
                  <a:off x="312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47" name="Group 215"/>
              <p:cNvGrpSpPr>
                <a:grpSpLocks/>
              </p:cNvGrpSpPr>
              <p:nvPr/>
            </p:nvGrpSpPr>
            <p:grpSpPr bwMode="auto">
              <a:xfrm>
                <a:off x="3360" y="1795"/>
                <a:ext cx="240" cy="384"/>
                <a:chOff x="3360" y="1795"/>
                <a:chExt cx="240" cy="384"/>
              </a:xfrm>
            </p:grpSpPr>
            <p:sp>
              <p:nvSpPr>
                <p:cNvPr id="146648" name="Rectangle 216"/>
                <p:cNvSpPr>
                  <a:spLocks noChangeArrowheads="1"/>
                </p:cNvSpPr>
                <p:nvPr/>
              </p:nvSpPr>
              <p:spPr bwMode="auto">
                <a:xfrm>
                  <a:off x="340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49" name="Rectangle 217"/>
                <p:cNvSpPr>
                  <a:spLocks noChangeArrowheads="1"/>
                </p:cNvSpPr>
                <p:nvPr/>
              </p:nvSpPr>
              <p:spPr bwMode="auto">
                <a:xfrm>
                  <a:off x="336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50" name="Group 218"/>
              <p:cNvGrpSpPr>
                <a:grpSpLocks/>
              </p:cNvGrpSpPr>
              <p:nvPr/>
            </p:nvGrpSpPr>
            <p:grpSpPr bwMode="auto">
              <a:xfrm>
                <a:off x="3600" y="1795"/>
                <a:ext cx="240" cy="384"/>
                <a:chOff x="3600" y="1795"/>
                <a:chExt cx="240" cy="384"/>
              </a:xfrm>
            </p:grpSpPr>
            <p:sp>
              <p:nvSpPr>
                <p:cNvPr id="146651" name="Rectangle 219"/>
                <p:cNvSpPr>
                  <a:spLocks noChangeArrowheads="1"/>
                </p:cNvSpPr>
                <p:nvPr/>
              </p:nvSpPr>
              <p:spPr bwMode="auto">
                <a:xfrm>
                  <a:off x="364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52" name="Rectangle 220"/>
                <p:cNvSpPr>
                  <a:spLocks noChangeArrowheads="1"/>
                </p:cNvSpPr>
                <p:nvPr/>
              </p:nvSpPr>
              <p:spPr bwMode="auto">
                <a:xfrm>
                  <a:off x="360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53" name="Group 221"/>
              <p:cNvGrpSpPr>
                <a:grpSpLocks/>
              </p:cNvGrpSpPr>
              <p:nvPr/>
            </p:nvGrpSpPr>
            <p:grpSpPr bwMode="auto">
              <a:xfrm>
                <a:off x="3840" y="1795"/>
                <a:ext cx="240" cy="384"/>
                <a:chOff x="3840" y="1795"/>
                <a:chExt cx="240" cy="384"/>
              </a:xfrm>
            </p:grpSpPr>
            <p:sp>
              <p:nvSpPr>
                <p:cNvPr id="146654" name="Rectangle 222"/>
                <p:cNvSpPr>
                  <a:spLocks noChangeArrowheads="1"/>
                </p:cNvSpPr>
                <p:nvPr/>
              </p:nvSpPr>
              <p:spPr bwMode="auto">
                <a:xfrm>
                  <a:off x="388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55" name="Rectangle 223"/>
                <p:cNvSpPr>
                  <a:spLocks noChangeArrowheads="1"/>
                </p:cNvSpPr>
                <p:nvPr/>
              </p:nvSpPr>
              <p:spPr bwMode="auto">
                <a:xfrm>
                  <a:off x="384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56" name="Group 224"/>
              <p:cNvGrpSpPr>
                <a:grpSpLocks/>
              </p:cNvGrpSpPr>
              <p:nvPr/>
            </p:nvGrpSpPr>
            <p:grpSpPr bwMode="auto">
              <a:xfrm>
                <a:off x="4080" y="1795"/>
                <a:ext cx="240" cy="384"/>
                <a:chOff x="4080" y="1795"/>
                <a:chExt cx="240" cy="384"/>
              </a:xfrm>
            </p:grpSpPr>
            <p:sp>
              <p:nvSpPr>
                <p:cNvPr id="146657" name="Rectangle 225"/>
                <p:cNvSpPr>
                  <a:spLocks noChangeArrowheads="1"/>
                </p:cNvSpPr>
                <p:nvPr/>
              </p:nvSpPr>
              <p:spPr bwMode="auto">
                <a:xfrm>
                  <a:off x="4123" y="1795"/>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58" name="Rectangle 226"/>
                <p:cNvSpPr>
                  <a:spLocks noChangeArrowheads="1"/>
                </p:cNvSpPr>
                <p:nvPr/>
              </p:nvSpPr>
              <p:spPr bwMode="auto">
                <a:xfrm>
                  <a:off x="4080" y="1795"/>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59" name="Group 227"/>
              <p:cNvGrpSpPr>
                <a:grpSpLocks/>
              </p:cNvGrpSpPr>
              <p:nvPr/>
            </p:nvGrpSpPr>
            <p:grpSpPr bwMode="auto">
              <a:xfrm>
                <a:off x="0" y="2179"/>
                <a:ext cx="240" cy="384"/>
                <a:chOff x="0" y="2179"/>
                <a:chExt cx="240" cy="384"/>
              </a:xfrm>
            </p:grpSpPr>
            <p:sp>
              <p:nvSpPr>
                <p:cNvPr id="146660" name="Rectangle 228"/>
                <p:cNvSpPr>
                  <a:spLocks noChangeArrowheads="1"/>
                </p:cNvSpPr>
                <p:nvPr/>
              </p:nvSpPr>
              <p:spPr bwMode="auto">
                <a:xfrm>
                  <a:off x="4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1</a:t>
                  </a:r>
                  <a:endParaRPr kumimoji="1" lang="en-US" altLang="zh-CN" sz="2000" b="1">
                    <a:solidFill>
                      <a:srgbClr val="FFFF00"/>
                    </a:solidFill>
                  </a:endParaRPr>
                </a:p>
              </p:txBody>
            </p:sp>
            <p:sp>
              <p:nvSpPr>
                <p:cNvPr id="146661" name="Rectangle 229"/>
                <p:cNvSpPr>
                  <a:spLocks noChangeArrowheads="1"/>
                </p:cNvSpPr>
                <p:nvPr/>
              </p:nvSpPr>
              <p:spPr bwMode="auto">
                <a:xfrm>
                  <a:off x="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62" name="Group 230"/>
              <p:cNvGrpSpPr>
                <a:grpSpLocks/>
              </p:cNvGrpSpPr>
              <p:nvPr/>
            </p:nvGrpSpPr>
            <p:grpSpPr bwMode="auto">
              <a:xfrm>
                <a:off x="240" y="2179"/>
                <a:ext cx="240" cy="384"/>
                <a:chOff x="240" y="2179"/>
                <a:chExt cx="240" cy="384"/>
              </a:xfrm>
            </p:grpSpPr>
            <p:sp>
              <p:nvSpPr>
                <p:cNvPr id="146663" name="Rectangle 231"/>
                <p:cNvSpPr>
                  <a:spLocks noChangeArrowheads="1"/>
                </p:cNvSpPr>
                <p:nvPr/>
              </p:nvSpPr>
              <p:spPr bwMode="auto">
                <a:xfrm>
                  <a:off x="28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1</a:t>
                  </a:r>
                  <a:endParaRPr kumimoji="1" lang="en-US" altLang="zh-CN" sz="2000" b="1"/>
                </a:p>
              </p:txBody>
            </p:sp>
            <p:sp>
              <p:nvSpPr>
                <p:cNvPr id="146664" name="Rectangle 232"/>
                <p:cNvSpPr>
                  <a:spLocks noChangeArrowheads="1"/>
                </p:cNvSpPr>
                <p:nvPr/>
              </p:nvSpPr>
              <p:spPr bwMode="auto">
                <a:xfrm>
                  <a:off x="24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65" name="Group 233"/>
              <p:cNvGrpSpPr>
                <a:grpSpLocks/>
              </p:cNvGrpSpPr>
              <p:nvPr/>
            </p:nvGrpSpPr>
            <p:grpSpPr bwMode="auto">
              <a:xfrm>
                <a:off x="480" y="2179"/>
                <a:ext cx="240" cy="384"/>
                <a:chOff x="480" y="2179"/>
                <a:chExt cx="240" cy="384"/>
              </a:xfrm>
            </p:grpSpPr>
            <p:sp>
              <p:nvSpPr>
                <p:cNvPr id="146666" name="Rectangle 234"/>
                <p:cNvSpPr>
                  <a:spLocks noChangeArrowheads="1"/>
                </p:cNvSpPr>
                <p:nvPr/>
              </p:nvSpPr>
              <p:spPr bwMode="auto">
                <a:xfrm>
                  <a:off x="52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67" name="Rectangle 235"/>
                <p:cNvSpPr>
                  <a:spLocks noChangeArrowheads="1"/>
                </p:cNvSpPr>
                <p:nvPr/>
              </p:nvSpPr>
              <p:spPr bwMode="auto">
                <a:xfrm>
                  <a:off x="48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68" name="Group 236"/>
              <p:cNvGrpSpPr>
                <a:grpSpLocks/>
              </p:cNvGrpSpPr>
              <p:nvPr/>
            </p:nvGrpSpPr>
            <p:grpSpPr bwMode="auto">
              <a:xfrm>
                <a:off x="720" y="2179"/>
                <a:ext cx="240" cy="384"/>
                <a:chOff x="720" y="2179"/>
                <a:chExt cx="240" cy="384"/>
              </a:xfrm>
            </p:grpSpPr>
            <p:sp>
              <p:nvSpPr>
                <p:cNvPr id="146669" name="Rectangle 237"/>
                <p:cNvSpPr>
                  <a:spLocks noChangeArrowheads="1"/>
                </p:cNvSpPr>
                <p:nvPr/>
              </p:nvSpPr>
              <p:spPr bwMode="auto">
                <a:xfrm>
                  <a:off x="76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70" name="Rectangle 238"/>
                <p:cNvSpPr>
                  <a:spLocks noChangeArrowheads="1"/>
                </p:cNvSpPr>
                <p:nvPr/>
              </p:nvSpPr>
              <p:spPr bwMode="auto">
                <a:xfrm>
                  <a:off x="72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71" name="Group 239"/>
              <p:cNvGrpSpPr>
                <a:grpSpLocks/>
              </p:cNvGrpSpPr>
              <p:nvPr/>
            </p:nvGrpSpPr>
            <p:grpSpPr bwMode="auto">
              <a:xfrm>
                <a:off x="960" y="2179"/>
                <a:ext cx="240" cy="384"/>
                <a:chOff x="960" y="2179"/>
                <a:chExt cx="240" cy="384"/>
              </a:xfrm>
            </p:grpSpPr>
            <p:sp>
              <p:nvSpPr>
                <p:cNvPr id="146672" name="Rectangle 240"/>
                <p:cNvSpPr>
                  <a:spLocks noChangeArrowheads="1"/>
                </p:cNvSpPr>
                <p:nvPr/>
              </p:nvSpPr>
              <p:spPr bwMode="auto">
                <a:xfrm>
                  <a:off x="100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73" name="Rectangle 241"/>
                <p:cNvSpPr>
                  <a:spLocks noChangeArrowheads="1"/>
                </p:cNvSpPr>
                <p:nvPr/>
              </p:nvSpPr>
              <p:spPr bwMode="auto">
                <a:xfrm>
                  <a:off x="96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74" name="Group 242"/>
              <p:cNvGrpSpPr>
                <a:grpSpLocks/>
              </p:cNvGrpSpPr>
              <p:nvPr/>
            </p:nvGrpSpPr>
            <p:grpSpPr bwMode="auto">
              <a:xfrm>
                <a:off x="1200" y="2179"/>
                <a:ext cx="240" cy="384"/>
                <a:chOff x="1200" y="2179"/>
                <a:chExt cx="240" cy="384"/>
              </a:xfrm>
            </p:grpSpPr>
            <p:sp>
              <p:nvSpPr>
                <p:cNvPr id="146675" name="Rectangle 243"/>
                <p:cNvSpPr>
                  <a:spLocks noChangeArrowheads="1"/>
                </p:cNvSpPr>
                <p:nvPr/>
              </p:nvSpPr>
              <p:spPr bwMode="auto">
                <a:xfrm>
                  <a:off x="124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76" name="Rectangle 244"/>
                <p:cNvSpPr>
                  <a:spLocks noChangeArrowheads="1"/>
                </p:cNvSpPr>
                <p:nvPr/>
              </p:nvSpPr>
              <p:spPr bwMode="auto">
                <a:xfrm>
                  <a:off x="120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77" name="Group 245"/>
              <p:cNvGrpSpPr>
                <a:grpSpLocks/>
              </p:cNvGrpSpPr>
              <p:nvPr/>
            </p:nvGrpSpPr>
            <p:grpSpPr bwMode="auto">
              <a:xfrm>
                <a:off x="1440" y="2179"/>
                <a:ext cx="240" cy="384"/>
                <a:chOff x="1440" y="2179"/>
                <a:chExt cx="240" cy="384"/>
              </a:xfrm>
            </p:grpSpPr>
            <p:sp>
              <p:nvSpPr>
                <p:cNvPr id="146678" name="Rectangle 246"/>
                <p:cNvSpPr>
                  <a:spLocks noChangeArrowheads="1"/>
                </p:cNvSpPr>
                <p:nvPr/>
              </p:nvSpPr>
              <p:spPr bwMode="auto">
                <a:xfrm>
                  <a:off x="148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79" name="Rectangle 247"/>
                <p:cNvSpPr>
                  <a:spLocks noChangeArrowheads="1"/>
                </p:cNvSpPr>
                <p:nvPr/>
              </p:nvSpPr>
              <p:spPr bwMode="auto">
                <a:xfrm>
                  <a:off x="144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80" name="Group 248"/>
              <p:cNvGrpSpPr>
                <a:grpSpLocks/>
              </p:cNvGrpSpPr>
              <p:nvPr/>
            </p:nvGrpSpPr>
            <p:grpSpPr bwMode="auto">
              <a:xfrm>
                <a:off x="1680" y="2179"/>
                <a:ext cx="240" cy="384"/>
                <a:chOff x="1680" y="2179"/>
                <a:chExt cx="240" cy="384"/>
              </a:xfrm>
            </p:grpSpPr>
            <p:sp>
              <p:nvSpPr>
                <p:cNvPr id="146681" name="Rectangle 249"/>
                <p:cNvSpPr>
                  <a:spLocks noChangeArrowheads="1"/>
                </p:cNvSpPr>
                <p:nvPr/>
              </p:nvSpPr>
              <p:spPr bwMode="auto">
                <a:xfrm>
                  <a:off x="172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82" name="Rectangle 250"/>
                <p:cNvSpPr>
                  <a:spLocks noChangeArrowheads="1"/>
                </p:cNvSpPr>
                <p:nvPr/>
              </p:nvSpPr>
              <p:spPr bwMode="auto">
                <a:xfrm>
                  <a:off x="168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83" name="Group 251"/>
              <p:cNvGrpSpPr>
                <a:grpSpLocks/>
              </p:cNvGrpSpPr>
              <p:nvPr/>
            </p:nvGrpSpPr>
            <p:grpSpPr bwMode="auto">
              <a:xfrm>
                <a:off x="1920" y="2179"/>
                <a:ext cx="240" cy="384"/>
                <a:chOff x="1920" y="2179"/>
                <a:chExt cx="240" cy="384"/>
              </a:xfrm>
            </p:grpSpPr>
            <p:sp>
              <p:nvSpPr>
                <p:cNvPr id="146684" name="Rectangle 252"/>
                <p:cNvSpPr>
                  <a:spLocks noChangeArrowheads="1"/>
                </p:cNvSpPr>
                <p:nvPr/>
              </p:nvSpPr>
              <p:spPr bwMode="auto">
                <a:xfrm>
                  <a:off x="196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0</a:t>
                  </a:r>
                  <a:endParaRPr kumimoji="1" lang="en-US" altLang="zh-CN" sz="2000" b="1"/>
                </a:p>
              </p:txBody>
            </p:sp>
            <p:sp>
              <p:nvSpPr>
                <p:cNvPr id="146685" name="Rectangle 253"/>
                <p:cNvSpPr>
                  <a:spLocks noChangeArrowheads="1"/>
                </p:cNvSpPr>
                <p:nvPr/>
              </p:nvSpPr>
              <p:spPr bwMode="auto">
                <a:xfrm>
                  <a:off x="192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86" name="Group 254"/>
              <p:cNvGrpSpPr>
                <a:grpSpLocks/>
              </p:cNvGrpSpPr>
              <p:nvPr/>
            </p:nvGrpSpPr>
            <p:grpSpPr bwMode="auto">
              <a:xfrm>
                <a:off x="2160" y="2179"/>
                <a:ext cx="240" cy="384"/>
                <a:chOff x="2160" y="2179"/>
                <a:chExt cx="240" cy="384"/>
              </a:xfrm>
            </p:grpSpPr>
            <p:sp>
              <p:nvSpPr>
                <p:cNvPr id="146687" name="Rectangle 255"/>
                <p:cNvSpPr>
                  <a:spLocks noChangeArrowheads="1"/>
                </p:cNvSpPr>
                <p:nvPr/>
              </p:nvSpPr>
              <p:spPr bwMode="auto">
                <a:xfrm>
                  <a:off x="220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688" name="Rectangle 256"/>
                <p:cNvSpPr>
                  <a:spLocks noChangeArrowheads="1"/>
                </p:cNvSpPr>
                <p:nvPr/>
              </p:nvSpPr>
              <p:spPr bwMode="auto">
                <a:xfrm>
                  <a:off x="216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89" name="Group 257"/>
              <p:cNvGrpSpPr>
                <a:grpSpLocks/>
              </p:cNvGrpSpPr>
              <p:nvPr/>
            </p:nvGrpSpPr>
            <p:grpSpPr bwMode="auto">
              <a:xfrm>
                <a:off x="2400" y="2179"/>
                <a:ext cx="240" cy="384"/>
                <a:chOff x="2400" y="2179"/>
                <a:chExt cx="240" cy="384"/>
              </a:xfrm>
            </p:grpSpPr>
            <p:sp>
              <p:nvSpPr>
                <p:cNvPr id="146690" name="Rectangle 258"/>
                <p:cNvSpPr>
                  <a:spLocks noChangeArrowheads="1"/>
                </p:cNvSpPr>
                <p:nvPr/>
              </p:nvSpPr>
              <p:spPr bwMode="auto">
                <a:xfrm>
                  <a:off x="244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91" name="Rectangle 259"/>
                <p:cNvSpPr>
                  <a:spLocks noChangeArrowheads="1"/>
                </p:cNvSpPr>
                <p:nvPr/>
              </p:nvSpPr>
              <p:spPr bwMode="auto">
                <a:xfrm>
                  <a:off x="240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92" name="Group 260"/>
              <p:cNvGrpSpPr>
                <a:grpSpLocks/>
              </p:cNvGrpSpPr>
              <p:nvPr/>
            </p:nvGrpSpPr>
            <p:grpSpPr bwMode="auto">
              <a:xfrm>
                <a:off x="2640" y="2179"/>
                <a:ext cx="240" cy="384"/>
                <a:chOff x="2640" y="2179"/>
                <a:chExt cx="240" cy="384"/>
              </a:xfrm>
            </p:grpSpPr>
            <p:sp>
              <p:nvSpPr>
                <p:cNvPr id="146693" name="Rectangle 261"/>
                <p:cNvSpPr>
                  <a:spLocks noChangeArrowheads="1"/>
                </p:cNvSpPr>
                <p:nvPr/>
              </p:nvSpPr>
              <p:spPr bwMode="auto">
                <a:xfrm>
                  <a:off x="268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solidFill>
                        <a:srgbClr val="FF0000"/>
                      </a:solidFill>
                    </a:rPr>
                    <a:t>1</a:t>
                  </a:r>
                  <a:endParaRPr kumimoji="1" lang="en-US" altLang="zh-CN" sz="2000" b="1"/>
                </a:p>
              </p:txBody>
            </p:sp>
            <p:sp>
              <p:nvSpPr>
                <p:cNvPr id="146694" name="Rectangle 262"/>
                <p:cNvSpPr>
                  <a:spLocks noChangeArrowheads="1"/>
                </p:cNvSpPr>
                <p:nvPr/>
              </p:nvSpPr>
              <p:spPr bwMode="auto">
                <a:xfrm>
                  <a:off x="264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95" name="Group 263"/>
              <p:cNvGrpSpPr>
                <a:grpSpLocks/>
              </p:cNvGrpSpPr>
              <p:nvPr/>
            </p:nvGrpSpPr>
            <p:grpSpPr bwMode="auto">
              <a:xfrm>
                <a:off x="2880" y="2179"/>
                <a:ext cx="240" cy="384"/>
                <a:chOff x="2880" y="2179"/>
                <a:chExt cx="240" cy="384"/>
              </a:xfrm>
            </p:grpSpPr>
            <p:sp>
              <p:nvSpPr>
                <p:cNvPr id="146696" name="Rectangle 264"/>
                <p:cNvSpPr>
                  <a:spLocks noChangeArrowheads="1"/>
                </p:cNvSpPr>
                <p:nvPr/>
              </p:nvSpPr>
              <p:spPr bwMode="auto">
                <a:xfrm>
                  <a:off x="292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697" name="Rectangle 265"/>
                <p:cNvSpPr>
                  <a:spLocks noChangeArrowheads="1"/>
                </p:cNvSpPr>
                <p:nvPr/>
              </p:nvSpPr>
              <p:spPr bwMode="auto">
                <a:xfrm>
                  <a:off x="288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698" name="Group 266"/>
              <p:cNvGrpSpPr>
                <a:grpSpLocks/>
              </p:cNvGrpSpPr>
              <p:nvPr/>
            </p:nvGrpSpPr>
            <p:grpSpPr bwMode="auto">
              <a:xfrm>
                <a:off x="3120" y="2179"/>
                <a:ext cx="240" cy="384"/>
                <a:chOff x="3120" y="2179"/>
                <a:chExt cx="240" cy="384"/>
              </a:xfrm>
            </p:grpSpPr>
            <p:sp>
              <p:nvSpPr>
                <p:cNvPr id="146699" name="Rectangle 267"/>
                <p:cNvSpPr>
                  <a:spLocks noChangeArrowheads="1"/>
                </p:cNvSpPr>
                <p:nvPr/>
              </p:nvSpPr>
              <p:spPr bwMode="auto">
                <a:xfrm>
                  <a:off x="316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700" name="Rectangle 268"/>
                <p:cNvSpPr>
                  <a:spLocks noChangeArrowheads="1"/>
                </p:cNvSpPr>
                <p:nvPr/>
              </p:nvSpPr>
              <p:spPr bwMode="auto">
                <a:xfrm>
                  <a:off x="312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701" name="Group 269"/>
              <p:cNvGrpSpPr>
                <a:grpSpLocks/>
              </p:cNvGrpSpPr>
              <p:nvPr/>
            </p:nvGrpSpPr>
            <p:grpSpPr bwMode="auto">
              <a:xfrm>
                <a:off x="3360" y="2179"/>
                <a:ext cx="240" cy="384"/>
                <a:chOff x="3360" y="2179"/>
                <a:chExt cx="240" cy="384"/>
              </a:xfrm>
            </p:grpSpPr>
            <p:sp>
              <p:nvSpPr>
                <p:cNvPr id="146702" name="Rectangle 270"/>
                <p:cNvSpPr>
                  <a:spLocks noChangeArrowheads="1"/>
                </p:cNvSpPr>
                <p:nvPr/>
              </p:nvSpPr>
              <p:spPr bwMode="auto">
                <a:xfrm>
                  <a:off x="340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703" name="Rectangle 271"/>
                <p:cNvSpPr>
                  <a:spLocks noChangeArrowheads="1"/>
                </p:cNvSpPr>
                <p:nvPr/>
              </p:nvSpPr>
              <p:spPr bwMode="auto">
                <a:xfrm>
                  <a:off x="336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704" name="Group 272"/>
              <p:cNvGrpSpPr>
                <a:grpSpLocks/>
              </p:cNvGrpSpPr>
              <p:nvPr/>
            </p:nvGrpSpPr>
            <p:grpSpPr bwMode="auto">
              <a:xfrm>
                <a:off x="3600" y="2179"/>
                <a:ext cx="240" cy="384"/>
                <a:chOff x="3600" y="2179"/>
                <a:chExt cx="240" cy="384"/>
              </a:xfrm>
            </p:grpSpPr>
            <p:sp>
              <p:nvSpPr>
                <p:cNvPr id="146705" name="Rectangle 273"/>
                <p:cNvSpPr>
                  <a:spLocks noChangeArrowheads="1"/>
                </p:cNvSpPr>
                <p:nvPr/>
              </p:nvSpPr>
              <p:spPr bwMode="auto">
                <a:xfrm>
                  <a:off x="364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706" name="Rectangle 274"/>
                <p:cNvSpPr>
                  <a:spLocks noChangeArrowheads="1"/>
                </p:cNvSpPr>
                <p:nvPr/>
              </p:nvSpPr>
              <p:spPr bwMode="auto">
                <a:xfrm>
                  <a:off x="360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707" name="Group 275"/>
              <p:cNvGrpSpPr>
                <a:grpSpLocks/>
              </p:cNvGrpSpPr>
              <p:nvPr/>
            </p:nvGrpSpPr>
            <p:grpSpPr bwMode="auto">
              <a:xfrm>
                <a:off x="3840" y="2179"/>
                <a:ext cx="240" cy="384"/>
                <a:chOff x="3840" y="2179"/>
                <a:chExt cx="240" cy="384"/>
              </a:xfrm>
            </p:grpSpPr>
            <p:sp>
              <p:nvSpPr>
                <p:cNvPr id="146708" name="Rectangle 276"/>
                <p:cNvSpPr>
                  <a:spLocks noChangeArrowheads="1"/>
                </p:cNvSpPr>
                <p:nvPr/>
              </p:nvSpPr>
              <p:spPr bwMode="auto">
                <a:xfrm>
                  <a:off x="388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0</a:t>
                  </a:r>
                </a:p>
              </p:txBody>
            </p:sp>
            <p:sp>
              <p:nvSpPr>
                <p:cNvPr id="146709" name="Rectangle 277"/>
                <p:cNvSpPr>
                  <a:spLocks noChangeArrowheads="1"/>
                </p:cNvSpPr>
                <p:nvPr/>
              </p:nvSpPr>
              <p:spPr bwMode="auto">
                <a:xfrm>
                  <a:off x="384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6710" name="Group 278"/>
              <p:cNvGrpSpPr>
                <a:grpSpLocks/>
              </p:cNvGrpSpPr>
              <p:nvPr/>
            </p:nvGrpSpPr>
            <p:grpSpPr bwMode="auto">
              <a:xfrm>
                <a:off x="4080" y="2179"/>
                <a:ext cx="240" cy="384"/>
                <a:chOff x="4080" y="2179"/>
                <a:chExt cx="240" cy="384"/>
              </a:xfrm>
            </p:grpSpPr>
            <p:sp>
              <p:nvSpPr>
                <p:cNvPr id="146711" name="Rectangle 279"/>
                <p:cNvSpPr>
                  <a:spLocks noChangeArrowheads="1"/>
                </p:cNvSpPr>
                <p:nvPr/>
              </p:nvSpPr>
              <p:spPr bwMode="auto">
                <a:xfrm>
                  <a:off x="4123" y="2179"/>
                  <a:ext cx="1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000" b="1"/>
                    <a:t>1</a:t>
                  </a:r>
                </a:p>
              </p:txBody>
            </p:sp>
            <p:sp>
              <p:nvSpPr>
                <p:cNvPr id="146712" name="Rectangle 280"/>
                <p:cNvSpPr>
                  <a:spLocks noChangeArrowheads="1"/>
                </p:cNvSpPr>
                <p:nvPr/>
              </p:nvSpPr>
              <p:spPr bwMode="auto">
                <a:xfrm>
                  <a:off x="4080" y="2179"/>
                  <a:ext cx="2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6713" name="Rectangle 281"/>
            <p:cNvSpPr>
              <a:spLocks noChangeArrowheads="1"/>
            </p:cNvSpPr>
            <p:nvPr/>
          </p:nvSpPr>
          <p:spPr bwMode="auto">
            <a:xfrm>
              <a:off x="-3" y="-3"/>
              <a:ext cx="4326" cy="256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365705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b="1">
                <a:latin typeface="宋体" panose="02010600030101010101" pitchFamily="2" charset="-122"/>
                <a:ea typeface="宋体" panose="02010600030101010101" pitchFamily="2" charset="-122"/>
              </a:rPr>
              <a:t>线性不可分函数</a:t>
            </a:r>
            <a:endParaRPr lang="zh-CN" altLang="en-US">
              <a:ea typeface="宋体" panose="02010600030101010101" pitchFamily="2" charset="-122"/>
            </a:endParaRPr>
          </a:p>
        </p:txBody>
      </p:sp>
      <p:sp>
        <p:nvSpPr>
          <p:cNvPr id="147459" name="Rectangle 3"/>
          <p:cNvSpPr>
            <a:spLocks noGrp="1" noChangeArrowheads="1"/>
          </p:cNvSpPr>
          <p:nvPr>
            <p:ph type="body" idx="1"/>
          </p:nvPr>
        </p:nvSpPr>
        <p:spPr>
          <a:xfrm>
            <a:off x="1524000" y="1447800"/>
            <a:ext cx="5257800" cy="533400"/>
          </a:xfrm>
        </p:spPr>
        <p:txBody>
          <a:bodyPr/>
          <a:lstStyle/>
          <a:p>
            <a:pPr>
              <a:lnSpc>
                <a:spcPct val="90000"/>
              </a:lnSpc>
            </a:pPr>
            <a:r>
              <a:rPr lang="en-US" altLang="zh-CN" b="1">
                <a:ea typeface="黑体" panose="02010609060101010101" pitchFamily="49" charset="-122"/>
              </a:rPr>
              <a:t>R. O. Windner 1960</a:t>
            </a:r>
            <a:r>
              <a:rPr lang="zh-CN" altLang="en-US" b="1">
                <a:ea typeface="黑体" panose="02010609060101010101" pitchFamily="49" charset="-122"/>
              </a:rPr>
              <a:t>年</a:t>
            </a:r>
            <a:r>
              <a:rPr lang="zh-CN" altLang="en-US">
                <a:ea typeface="宋体" panose="02010600030101010101" pitchFamily="2" charset="-122"/>
              </a:rPr>
              <a:t> </a:t>
            </a:r>
          </a:p>
        </p:txBody>
      </p:sp>
      <p:grpSp>
        <p:nvGrpSpPr>
          <p:cNvPr id="147460" name="Group 4"/>
          <p:cNvGrpSpPr>
            <a:grpSpLocks/>
          </p:cNvGrpSpPr>
          <p:nvPr/>
        </p:nvGrpSpPr>
        <p:grpSpPr bwMode="auto">
          <a:xfrm>
            <a:off x="838200" y="2362200"/>
            <a:ext cx="8077200" cy="3205163"/>
            <a:chOff x="-3" y="-3"/>
            <a:chExt cx="2611" cy="2694"/>
          </a:xfrm>
        </p:grpSpPr>
        <p:grpSp>
          <p:nvGrpSpPr>
            <p:cNvPr id="147461" name="Group 5"/>
            <p:cNvGrpSpPr>
              <a:grpSpLocks/>
            </p:cNvGrpSpPr>
            <p:nvPr/>
          </p:nvGrpSpPr>
          <p:grpSpPr bwMode="auto">
            <a:xfrm>
              <a:off x="0" y="0"/>
              <a:ext cx="2605" cy="2688"/>
              <a:chOff x="0" y="0"/>
              <a:chExt cx="2605" cy="2688"/>
            </a:xfrm>
          </p:grpSpPr>
          <p:grpSp>
            <p:nvGrpSpPr>
              <p:cNvPr id="147462" name="Group 6"/>
              <p:cNvGrpSpPr>
                <a:grpSpLocks/>
              </p:cNvGrpSpPr>
              <p:nvPr/>
            </p:nvGrpSpPr>
            <p:grpSpPr bwMode="auto">
              <a:xfrm>
                <a:off x="0" y="0"/>
                <a:ext cx="705" cy="384"/>
                <a:chOff x="0" y="0"/>
                <a:chExt cx="705" cy="384"/>
              </a:xfrm>
            </p:grpSpPr>
            <p:sp>
              <p:nvSpPr>
                <p:cNvPr id="147463" name="Rectangle 7"/>
                <p:cNvSpPr>
                  <a:spLocks noChangeArrowheads="1"/>
                </p:cNvSpPr>
                <p:nvPr/>
              </p:nvSpPr>
              <p:spPr bwMode="auto">
                <a:xfrm>
                  <a:off x="43" y="0"/>
                  <a:ext cx="61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t>自变量个数</a:t>
                  </a:r>
                </a:p>
              </p:txBody>
            </p:sp>
            <p:sp>
              <p:nvSpPr>
                <p:cNvPr id="147464" name="Rectangle 8"/>
                <p:cNvSpPr>
                  <a:spLocks noChangeArrowheads="1"/>
                </p:cNvSpPr>
                <p:nvPr/>
              </p:nvSpPr>
              <p:spPr bwMode="auto">
                <a:xfrm>
                  <a:off x="0" y="0"/>
                  <a:ext cx="70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65" name="Group 9"/>
              <p:cNvGrpSpPr>
                <a:grpSpLocks/>
              </p:cNvGrpSpPr>
              <p:nvPr/>
            </p:nvGrpSpPr>
            <p:grpSpPr bwMode="auto">
              <a:xfrm>
                <a:off x="705" y="0"/>
                <a:ext cx="860" cy="384"/>
                <a:chOff x="705" y="0"/>
                <a:chExt cx="860" cy="384"/>
              </a:xfrm>
            </p:grpSpPr>
            <p:sp>
              <p:nvSpPr>
                <p:cNvPr id="147466" name="Rectangle 10"/>
                <p:cNvSpPr>
                  <a:spLocks noChangeArrowheads="1"/>
                </p:cNvSpPr>
                <p:nvPr/>
              </p:nvSpPr>
              <p:spPr bwMode="auto">
                <a:xfrm>
                  <a:off x="748" y="0"/>
                  <a:ext cx="7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t>函数的个数</a:t>
                  </a:r>
                </a:p>
              </p:txBody>
            </p:sp>
            <p:sp>
              <p:nvSpPr>
                <p:cNvPr id="147467" name="Rectangle 11"/>
                <p:cNvSpPr>
                  <a:spLocks noChangeArrowheads="1"/>
                </p:cNvSpPr>
                <p:nvPr/>
              </p:nvSpPr>
              <p:spPr bwMode="auto">
                <a:xfrm>
                  <a:off x="705" y="0"/>
                  <a:ext cx="86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68" name="Group 12"/>
              <p:cNvGrpSpPr>
                <a:grpSpLocks/>
              </p:cNvGrpSpPr>
              <p:nvPr/>
            </p:nvGrpSpPr>
            <p:grpSpPr bwMode="auto">
              <a:xfrm>
                <a:off x="1565" y="0"/>
                <a:ext cx="1040" cy="384"/>
                <a:chOff x="1565" y="0"/>
                <a:chExt cx="1040" cy="384"/>
              </a:xfrm>
            </p:grpSpPr>
            <p:sp>
              <p:nvSpPr>
                <p:cNvPr id="147469" name="Rectangle 13"/>
                <p:cNvSpPr>
                  <a:spLocks noChangeArrowheads="1"/>
                </p:cNvSpPr>
                <p:nvPr/>
              </p:nvSpPr>
              <p:spPr bwMode="auto">
                <a:xfrm>
                  <a:off x="1608" y="0"/>
                  <a:ext cx="9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zh-CN" altLang="en-US" sz="2400" b="1"/>
                    <a:t>线性可分函数的个数</a:t>
                  </a:r>
                </a:p>
              </p:txBody>
            </p:sp>
            <p:sp>
              <p:nvSpPr>
                <p:cNvPr id="147470" name="Rectangle 14"/>
                <p:cNvSpPr>
                  <a:spLocks noChangeArrowheads="1"/>
                </p:cNvSpPr>
                <p:nvPr/>
              </p:nvSpPr>
              <p:spPr bwMode="auto">
                <a:xfrm>
                  <a:off x="1565" y="0"/>
                  <a:ext cx="10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1" name="Group 15"/>
              <p:cNvGrpSpPr>
                <a:grpSpLocks/>
              </p:cNvGrpSpPr>
              <p:nvPr/>
            </p:nvGrpSpPr>
            <p:grpSpPr bwMode="auto">
              <a:xfrm>
                <a:off x="0" y="384"/>
                <a:ext cx="705" cy="384"/>
                <a:chOff x="0" y="384"/>
                <a:chExt cx="705" cy="384"/>
              </a:xfrm>
            </p:grpSpPr>
            <p:sp>
              <p:nvSpPr>
                <p:cNvPr id="147472" name="Rectangle 16"/>
                <p:cNvSpPr>
                  <a:spLocks noChangeArrowheads="1"/>
                </p:cNvSpPr>
                <p:nvPr/>
              </p:nvSpPr>
              <p:spPr bwMode="auto">
                <a:xfrm>
                  <a:off x="43" y="384"/>
                  <a:ext cx="61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1</a:t>
                  </a:r>
                </a:p>
              </p:txBody>
            </p:sp>
            <p:sp>
              <p:nvSpPr>
                <p:cNvPr id="147473" name="Rectangle 17"/>
                <p:cNvSpPr>
                  <a:spLocks noChangeArrowheads="1"/>
                </p:cNvSpPr>
                <p:nvPr/>
              </p:nvSpPr>
              <p:spPr bwMode="auto">
                <a:xfrm>
                  <a:off x="0" y="384"/>
                  <a:ext cx="70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4" name="Group 18"/>
              <p:cNvGrpSpPr>
                <a:grpSpLocks/>
              </p:cNvGrpSpPr>
              <p:nvPr/>
            </p:nvGrpSpPr>
            <p:grpSpPr bwMode="auto">
              <a:xfrm>
                <a:off x="705" y="384"/>
                <a:ext cx="860" cy="384"/>
                <a:chOff x="705" y="384"/>
                <a:chExt cx="860" cy="384"/>
              </a:xfrm>
            </p:grpSpPr>
            <p:sp>
              <p:nvSpPr>
                <p:cNvPr id="147475" name="Rectangle 19"/>
                <p:cNvSpPr>
                  <a:spLocks noChangeArrowheads="1"/>
                </p:cNvSpPr>
                <p:nvPr/>
              </p:nvSpPr>
              <p:spPr bwMode="auto">
                <a:xfrm>
                  <a:off x="748" y="384"/>
                  <a:ext cx="7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4</a:t>
                  </a:r>
                </a:p>
              </p:txBody>
            </p:sp>
            <p:sp>
              <p:nvSpPr>
                <p:cNvPr id="147476" name="Rectangle 20"/>
                <p:cNvSpPr>
                  <a:spLocks noChangeArrowheads="1"/>
                </p:cNvSpPr>
                <p:nvPr/>
              </p:nvSpPr>
              <p:spPr bwMode="auto">
                <a:xfrm>
                  <a:off x="705" y="384"/>
                  <a:ext cx="86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7" name="Group 21"/>
              <p:cNvGrpSpPr>
                <a:grpSpLocks/>
              </p:cNvGrpSpPr>
              <p:nvPr/>
            </p:nvGrpSpPr>
            <p:grpSpPr bwMode="auto">
              <a:xfrm>
                <a:off x="1565" y="384"/>
                <a:ext cx="1040" cy="384"/>
                <a:chOff x="1565" y="384"/>
                <a:chExt cx="1040" cy="384"/>
              </a:xfrm>
            </p:grpSpPr>
            <p:sp>
              <p:nvSpPr>
                <p:cNvPr id="147478" name="Rectangle 22"/>
                <p:cNvSpPr>
                  <a:spLocks noChangeArrowheads="1"/>
                </p:cNvSpPr>
                <p:nvPr/>
              </p:nvSpPr>
              <p:spPr bwMode="auto">
                <a:xfrm>
                  <a:off x="1608" y="384"/>
                  <a:ext cx="9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4</a:t>
                  </a:r>
                </a:p>
              </p:txBody>
            </p:sp>
            <p:sp>
              <p:nvSpPr>
                <p:cNvPr id="147479" name="Rectangle 23"/>
                <p:cNvSpPr>
                  <a:spLocks noChangeArrowheads="1"/>
                </p:cNvSpPr>
                <p:nvPr/>
              </p:nvSpPr>
              <p:spPr bwMode="auto">
                <a:xfrm>
                  <a:off x="1565" y="384"/>
                  <a:ext cx="10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80" name="Group 24"/>
              <p:cNvGrpSpPr>
                <a:grpSpLocks/>
              </p:cNvGrpSpPr>
              <p:nvPr/>
            </p:nvGrpSpPr>
            <p:grpSpPr bwMode="auto">
              <a:xfrm>
                <a:off x="0" y="768"/>
                <a:ext cx="705" cy="384"/>
                <a:chOff x="0" y="768"/>
                <a:chExt cx="705" cy="384"/>
              </a:xfrm>
            </p:grpSpPr>
            <p:sp>
              <p:nvSpPr>
                <p:cNvPr id="147481" name="Rectangle 25"/>
                <p:cNvSpPr>
                  <a:spLocks noChangeArrowheads="1"/>
                </p:cNvSpPr>
                <p:nvPr/>
              </p:nvSpPr>
              <p:spPr bwMode="auto">
                <a:xfrm>
                  <a:off x="43" y="768"/>
                  <a:ext cx="61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2</a:t>
                  </a:r>
                </a:p>
              </p:txBody>
            </p:sp>
            <p:sp>
              <p:nvSpPr>
                <p:cNvPr id="147482" name="Rectangle 26"/>
                <p:cNvSpPr>
                  <a:spLocks noChangeArrowheads="1"/>
                </p:cNvSpPr>
                <p:nvPr/>
              </p:nvSpPr>
              <p:spPr bwMode="auto">
                <a:xfrm>
                  <a:off x="0" y="768"/>
                  <a:ext cx="70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83" name="Group 27"/>
              <p:cNvGrpSpPr>
                <a:grpSpLocks/>
              </p:cNvGrpSpPr>
              <p:nvPr/>
            </p:nvGrpSpPr>
            <p:grpSpPr bwMode="auto">
              <a:xfrm>
                <a:off x="705" y="768"/>
                <a:ext cx="860" cy="384"/>
                <a:chOff x="705" y="768"/>
                <a:chExt cx="860" cy="384"/>
              </a:xfrm>
            </p:grpSpPr>
            <p:sp>
              <p:nvSpPr>
                <p:cNvPr id="147484" name="Rectangle 28"/>
                <p:cNvSpPr>
                  <a:spLocks noChangeArrowheads="1"/>
                </p:cNvSpPr>
                <p:nvPr/>
              </p:nvSpPr>
              <p:spPr bwMode="auto">
                <a:xfrm>
                  <a:off x="748" y="768"/>
                  <a:ext cx="7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16</a:t>
                  </a:r>
                </a:p>
              </p:txBody>
            </p:sp>
            <p:sp>
              <p:nvSpPr>
                <p:cNvPr id="147485" name="Rectangle 29"/>
                <p:cNvSpPr>
                  <a:spLocks noChangeArrowheads="1"/>
                </p:cNvSpPr>
                <p:nvPr/>
              </p:nvSpPr>
              <p:spPr bwMode="auto">
                <a:xfrm>
                  <a:off x="705" y="768"/>
                  <a:ext cx="86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86" name="Group 30"/>
              <p:cNvGrpSpPr>
                <a:grpSpLocks/>
              </p:cNvGrpSpPr>
              <p:nvPr/>
            </p:nvGrpSpPr>
            <p:grpSpPr bwMode="auto">
              <a:xfrm>
                <a:off x="1565" y="768"/>
                <a:ext cx="1040" cy="384"/>
                <a:chOff x="1565" y="768"/>
                <a:chExt cx="1040" cy="384"/>
              </a:xfrm>
            </p:grpSpPr>
            <p:sp>
              <p:nvSpPr>
                <p:cNvPr id="147487" name="Rectangle 31"/>
                <p:cNvSpPr>
                  <a:spLocks noChangeArrowheads="1"/>
                </p:cNvSpPr>
                <p:nvPr/>
              </p:nvSpPr>
              <p:spPr bwMode="auto">
                <a:xfrm>
                  <a:off x="1608" y="768"/>
                  <a:ext cx="9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14</a:t>
                  </a:r>
                </a:p>
              </p:txBody>
            </p:sp>
            <p:sp>
              <p:nvSpPr>
                <p:cNvPr id="147488" name="Rectangle 32"/>
                <p:cNvSpPr>
                  <a:spLocks noChangeArrowheads="1"/>
                </p:cNvSpPr>
                <p:nvPr/>
              </p:nvSpPr>
              <p:spPr bwMode="auto">
                <a:xfrm>
                  <a:off x="1565" y="768"/>
                  <a:ext cx="10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89" name="Group 33"/>
              <p:cNvGrpSpPr>
                <a:grpSpLocks/>
              </p:cNvGrpSpPr>
              <p:nvPr/>
            </p:nvGrpSpPr>
            <p:grpSpPr bwMode="auto">
              <a:xfrm>
                <a:off x="0" y="1152"/>
                <a:ext cx="705" cy="384"/>
                <a:chOff x="0" y="1152"/>
                <a:chExt cx="705" cy="384"/>
              </a:xfrm>
            </p:grpSpPr>
            <p:sp>
              <p:nvSpPr>
                <p:cNvPr id="147490" name="Rectangle 34"/>
                <p:cNvSpPr>
                  <a:spLocks noChangeArrowheads="1"/>
                </p:cNvSpPr>
                <p:nvPr/>
              </p:nvSpPr>
              <p:spPr bwMode="auto">
                <a:xfrm>
                  <a:off x="43" y="1152"/>
                  <a:ext cx="61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3</a:t>
                  </a:r>
                </a:p>
              </p:txBody>
            </p:sp>
            <p:sp>
              <p:nvSpPr>
                <p:cNvPr id="147491" name="Rectangle 35"/>
                <p:cNvSpPr>
                  <a:spLocks noChangeArrowheads="1"/>
                </p:cNvSpPr>
                <p:nvPr/>
              </p:nvSpPr>
              <p:spPr bwMode="auto">
                <a:xfrm>
                  <a:off x="0" y="1152"/>
                  <a:ext cx="70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92" name="Group 36"/>
              <p:cNvGrpSpPr>
                <a:grpSpLocks/>
              </p:cNvGrpSpPr>
              <p:nvPr/>
            </p:nvGrpSpPr>
            <p:grpSpPr bwMode="auto">
              <a:xfrm>
                <a:off x="705" y="1152"/>
                <a:ext cx="860" cy="384"/>
                <a:chOff x="705" y="1152"/>
                <a:chExt cx="860" cy="384"/>
              </a:xfrm>
            </p:grpSpPr>
            <p:sp>
              <p:nvSpPr>
                <p:cNvPr id="147493" name="Rectangle 37"/>
                <p:cNvSpPr>
                  <a:spLocks noChangeArrowheads="1"/>
                </p:cNvSpPr>
                <p:nvPr/>
              </p:nvSpPr>
              <p:spPr bwMode="auto">
                <a:xfrm>
                  <a:off x="748" y="1152"/>
                  <a:ext cx="7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256</a:t>
                  </a:r>
                </a:p>
              </p:txBody>
            </p:sp>
            <p:sp>
              <p:nvSpPr>
                <p:cNvPr id="147494" name="Rectangle 38"/>
                <p:cNvSpPr>
                  <a:spLocks noChangeArrowheads="1"/>
                </p:cNvSpPr>
                <p:nvPr/>
              </p:nvSpPr>
              <p:spPr bwMode="auto">
                <a:xfrm>
                  <a:off x="705" y="1152"/>
                  <a:ext cx="86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95" name="Group 39"/>
              <p:cNvGrpSpPr>
                <a:grpSpLocks/>
              </p:cNvGrpSpPr>
              <p:nvPr/>
            </p:nvGrpSpPr>
            <p:grpSpPr bwMode="auto">
              <a:xfrm>
                <a:off x="1565" y="1152"/>
                <a:ext cx="1040" cy="384"/>
                <a:chOff x="1565" y="1152"/>
                <a:chExt cx="1040" cy="384"/>
              </a:xfrm>
            </p:grpSpPr>
            <p:sp>
              <p:nvSpPr>
                <p:cNvPr id="147496" name="Rectangle 40"/>
                <p:cNvSpPr>
                  <a:spLocks noChangeArrowheads="1"/>
                </p:cNvSpPr>
                <p:nvPr/>
              </p:nvSpPr>
              <p:spPr bwMode="auto">
                <a:xfrm>
                  <a:off x="1608" y="1152"/>
                  <a:ext cx="9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104</a:t>
                  </a:r>
                </a:p>
              </p:txBody>
            </p:sp>
            <p:sp>
              <p:nvSpPr>
                <p:cNvPr id="147497" name="Rectangle 41"/>
                <p:cNvSpPr>
                  <a:spLocks noChangeArrowheads="1"/>
                </p:cNvSpPr>
                <p:nvPr/>
              </p:nvSpPr>
              <p:spPr bwMode="auto">
                <a:xfrm>
                  <a:off x="1565" y="1152"/>
                  <a:ext cx="10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98" name="Group 42"/>
              <p:cNvGrpSpPr>
                <a:grpSpLocks/>
              </p:cNvGrpSpPr>
              <p:nvPr/>
            </p:nvGrpSpPr>
            <p:grpSpPr bwMode="auto">
              <a:xfrm>
                <a:off x="0" y="1536"/>
                <a:ext cx="705" cy="384"/>
                <a:chOff x="0" y="1536"/>
                <a:chExt cx="705" cy="384"/>
              </a:xfrm>
            </p:grpSpPr>
            <p:sp>
              <p:nvSpPr>
                <p:cNvPr id="147499" name="Rectangle 43"/>
                <p:cNvSpPr>
                  <a:spLocks noChangeArrowheads="1"/>
                </p:cNvSpPr>
                <p:nvPr/>
              </p:nvSpPr>
              <p:spPr bwMode="auto">
                <a:xfrm>
                  <a:off x="43" y="1536"/>
                  <a:ext cx="61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4</a:t>
                  </a:r>
                </a:p>
              </p:txBody>
            </p:sp>
            <p:sp>
              <p:nvSpPr>
                <p:cNvPr id="147500" name="Rectangle 44"/>
                <p:cNvSpPr>
                  <a:spLocks noChangeArrowheads="1"/>
                </p:cNvSpPr>
                <p:nvPr/>
              </p:nvSpPr>
              <p:spPr bwMode="auto">
                <a:xfrm>
                  <a:off x="0" y="1536"/>
                  <a:ext cx="70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501" name="Group 45"/>
              <p:cNvGrpSpPr>
                <a:grpSpLocks/>
              </p:cNvGrpSpPr>
              <p:nvPr/>
            </p:nvGrpSpPr>
            <p:grpSpPr bwMode="auto">
              <a:xfrm>
                <a:off x="705" y="1536"/>
                <a:ext cx="860" cy="384"/>
                <a:chOff x="705" y="1536"/>
                <a:chExt cx="860" cy="384"/>
              </a:xfrm>
            </p:grpSpPr>
            <p:sp>
              <p:nvSpPr>
                <p:cNvPr id="147502" name="Rectangle 46"/>
                <p:cNvSpPr>
                  <a:spLocks noChangeArrowheads="1"/>
                </p:cNvSpPr>
                <p:nvPr/>
              </p:nvSpPr>
              <p:spPr bwMode="auto">
                <a:xfrm>
                  <a:off x="748" y="1536"/>
                  <a:ext cx="7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65,536</a:t>
                  </a:r>
                </a:p>
              </p:txBody>
            </p:sp>
            <p:sp>
              <p:nvSpPr>
                <p:cNvPr id="147503" name="Rectangle 47"/>
                <p:cNvSpPr>
                  <a:spLocks noChangeArrowheads="1"/>
                </p:cNvSpPr>
                <p:nvPr/>
              </p:nvSpPr>
              <p:spPr bwMode="auto">
                <a:xfrm>
                  <a:off x="705" y="1536"/>
                  <a:ext cx="86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504" name="Group 48"/>
              <p:cNvGrpSpPr>
                <a:grpSpLocks/>
              </p:cNvGrpSpPr>
              <p:nvPr/>
            </p:nvGrpSpPr>
            <p:grpSpPr bwMode="auto">
              <a:xfrm>
                <a:off x="1565" y="1536"/>
                <a:ext cx="1040" cy="384"/>
                <a:chOff x="1565" y="1536"/>
                <a:chExt cx="1040" cy="384"/>
              </a:xfrm>
            </p:grpSpPr>
            <p:sp>
              <p:nvSpPr>
                <p:cNvPr id="147505" name="Rectangle 49"/>
                <p:cNvSpPr>
                  <a:spLocks noChangeArrowheads="1"/>
                </p:cNvSpPr>
                <p:nvPr/>
              </p:nvSpPr>
              <p:spPr bwMode="auto">
                <a:xfrm>
                  <a:off x="1608" y="1536"/>
                  <a:ext cx="9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1882</a:t>
                  </a:r>
                </a:p>
              </p:txBody>
            </p:sp>
            <p:sp>
              <p:nvSpPr>
                <p:cNvPr id="147506" name="Rectangle 50"/>
                <p:cNvSpPr>
                  <a:spLocks noChangeArrowheads="1"/>
                </p:cNvSpPr>
                <p:nvPr/>
              </p:nvSpPr>
              <p:spPr bwMode="auto">
                <a:xfrm>
                  <a:off x="1565" y="1536"/>
                  <a:ext cx="10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507" name="Group 51"/>
              <p:cNvGrpSpPr>
                <a:grpSpLocks/>
              </p:cNvGrpSpPr>
              <p:nvPr/>
            </p:nvGrpSpPr>
            <p:grpSpPr bwMode="auto">
              <a:xfrm>
                <a:off x="0" y="1920"/>
                <a:ext cx="705" cy="384"/>
                <a:chOff x="0" y="1920"/>
                <a:chExt cx="705" cy="384"/>
              </a:xfrm>
            </p:grpSpPr>
            <p:sp>
              <p:nvSpPr>
                <p:cNvPr id="147508" name="Rectangle 52"/>
                <p:cNvSpPr>
                  <a:spLocks noChangeArrowheads="1"/>
                </p:cNvSpPr>
                <p:nvPr/>
              </p:nvSpPr>
              <p:spPr bwMode="auto">
                <a:xfrm>
                  <a:off x="43" y="1920"/>
                  <a:ext cx="61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5</a:t>
                  </a:r>
                </a:p>
              </p:txBody>
            </p:sp>
            <p:sp>
              <p:nvSpPr>
                <p:cNvPr id="147509" name="Rectangle 53"/>
                <p:cNvSpPr>
                  <a:spLocks noChangeArrowheads="1"/>
                </p:cNvSpPr>
                <p:nvPr/>
              </p:nvSpPr>
              <p:spPr bwMode="auto">
                <a:xfrm>
                  <a:off x="0" y="1920"/>
                  <a:ext cx="70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510" name="Group 54"/>
              <p:cNvGrpSpPr>
                <a:grpSpLocks/>
              </p:cNvGrpSpPr>
              <p:nvPr/>
            </p:nvGrpSpPr>
            <p:grpSpPr bwMode="auto">
              <a:xfrm>
                <a:off x="705" y="1920"/>
                <a:ext cx="860" cy="384"/>
                <a:chOff x="705" y="1920"/>
                <a:chExt cx="860" cy="384"/>
              </a:xfrm>
            </p:grpSpPr>
            <p:sp>
              <p:nvSpPr>
                <p:cNvPr id="147511" name="Rectangle 55"/>
                <p:cNvSpPr>
                  <a:spLocks noChangeArrowheads="1"/>
                </p:cNvSpPr>
                <p:nvPr/>
              </p:nvSpPr>
              <p:spPr bwMode="auto">
                <a:xfrm>
                  <a:off x="748" y="1920"/>
                  <a:ext cx="7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4.3*10</a:t>
                  </a:r>
                  <a:r>
                    <a:rPr kumimoji="1" lang="en-US" altLang="zh-CN" sz="2400" b="1" baseline="30000"/>
                    <a:t>9</a:t>
                  </a:r>
                  <a:endParaRPr kumimoji="1" lang="en-US" altLang="zh-CN" sz="2400" b="1"/>
                </a:p>
              </p:txBody>
            </p:sp>
            <p:sp>
              <p:nvSpPr>
                <p:cNvPr id="147512" name="Rectangle 56"/>
                <p:cNvSpPr>
                  <a:spLocks noChangeArrowheads="1"/>
                </p:cNvSpPr>
                <p:nvPr/>
              </p:nvSpPr>
              <p:spPr bwMode="auto">
                <a:xfrm>
                  <a:off x="705" y="1920"/>
                  <a:ext cx="86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513" name="Group 57"/>
              <p:cNvGrpSpPr>
                <a:grpSpLocks/>
              </p:cNvGrpSpPr>
              <p:nvPr/>
            </p:nvGrpSpPr>
            <p:grpSpPr bwMode="auto">
              <a:xfrm>
                <a:off x="1565" y="1920"/>
                <a:ext cx="1040" cy="384"/>
                <a:chOff x="1565" y="1920"/>
                <a:chExt cx="1040" cy="384"/>
              </a:xfrm>
            </p:grpSpPr>
            <p:sp>
              <p:nvSpPr>
                <p:cNvPr id="147514" name="Rectangle 58"/>
                <p:cNvSpPr>
                  <a:spLocks noChangeArrowheads="1"/>
                </p:cNvSpPr>
                <p:nvPr/>
              </p:nvSpPr>
              <p:spPr bwMode="auto">
                <a:xfrm>
                  <a:off x="1608" y="1920"/>
                  <a:ext cx="9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94,572</a:t>
                  </a:r>
                </a:p>
              </p:txBody>
            </p:sp>
            <p:sp>
              <p:nvSpPr>
                <p:cNvPr id="147515" name="Rectangle 59"/>
                <p:cNvSpPr>
                  <a:spLocks noChangeArrowheads="1"/>
                </p:cNvSpPr>
                <p:nvPr/>
              </p:nvSpPr>
              <p:spPr bwMode="auto">
                <a:xfrm>
                  <a:off x="1565" y="1920"/>
                  <a:ext cx="10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516" name="Group 60"/>
              <p:cNvGrpSpPr>
                <a:grpSpLocks/>
              </p:cNvGrpSpPr>
              <p:nvPr/>
            </p:nvGrpSpPr>
            <p:grpSpPr bwMode="auto">
              <a:xfrm>
                <a:off x="0" y="2304"/>
                <a:ext cx="705" cy="384"/>
                <a:chOff x="0" y="2304"/>
                <a:chExt cx="705" cy="384"/>
              </a:xfrm>
            </p:grpSpPr>
            <p:sp>
              <p:nvSpPr>
                <p:cNvPr id="147517" name="Rectangle 61"/>
                <p:cNvSpPr>
                  <a:spLocks noChangeArrowheads="1"/>
                </p:cNvSpPr>
                <p:nvPr/>
              </p:nvSpPr>
              <p:spPr bwMode="auto">
                <a:xfrm>
                  <a:off x="43" y="2304"/>
                  <a:ext cx="61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6</a:t>
                  </a:r>
                </a:p>
              </p:txBody>
            </p:sp>
            <p:sp>
              <p:nvSpPr>
                <p:cNvPr id="147518" name="Rectangle 62"/>
                <p:cNvSpPr>
                  <a:spLocks noChangeArrowheads="1"/>
                </p:cNvSpPr>
                <p:nvPr/>
              </p:nvSpPr>
              <p:spPr bwMode="auto">
                <a:xfrm>
                  <a:off x="0" y="2304"/>
                  <a:ext cx="705"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519" name="Group 63"/>
              <p:cNvGrpSpPr>
                <a:grpSpLocks/>
              </p:cNvGrpSpPr>
              <p:nvPr/>
            </p:nvGrpSpPr>
            <p:grpSpPr bwMode="auto">
              <a:xfrm>
                <a:off x="705" y="2304"/>
                <a:ext cx="860" cy="384"/>
                <a:chOff x="705" y="2304"/>
                <a:chExt cx="860" cy="384"/>
              </a:xfrm>
            </p:grpSpPr>
            <p:sp>
              <p:nvSpPr>
                <p:cNvPr id="147520" name="Rectangle 64"/>
                <p:cNvSpPr>
                  <a:spLocks noChangeArrowheads="1"/>
                </p:cNvSpPr>
                <p:nvPr/>
              </p:nvSpPr>
              <p:spPr bwMode="auto">
                <a:xfrm>
                  <a:off x="748" y="2304"/>
                  <a:ext cx="7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1.8*10</a:t>
                  </a:r>
                  <a:r>
                    <a:rPr kumimoji="1" lang="en-US" altLang="zh-CN" sz="2400" b="1" baseline="30000"/>
                    <a:t>19</a:t>
                  </a:r>
                  <a:endParaRPr kumimoji="1" lang="en-US" altLang="zh-CN" sz="2400" b="1"/>
                </a:p>
              </p:txBody>
            </p:sp>
            <p:sp>
              <p:nvSpPr>
                <p:cNvPr id="147521" name="Rectangle 65"/>
                <p:cNvSpPr>
                  <a:spLocks noChangeArrowheads="1"/>
                </p:cNvSpPr>
                <p:nvPr/>
              </p:nvSpPr>
              <p:spPr bwMode="auto">
                <a:xfrm>
                  <a:off x="705" y="2304"/>
                  <a:ext cx="86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522" name="Group 66"/>
              <p:cNvGrpSpPr>
                <a:grpSpLocks/>
              </p:cNvGrpSpPr>
              <p:nvPr/>
            </p:nvGrpSpPr>
            <p:grpSpPr bwMode="auto">
              <a:xfrm>
                <a:off x="1565" y="2304"/>
                <a:ext cx="1040" cy="384"/>
                <a:chOff x="1565" y="2304"/>
                <a:chExt cx="1040" cy="384"/>
              </a:xfrm>
            </p:grpSpPr>
            <p:sp>
              <p:nvSpPr>
                <p:cNvPr id="147523" name="Rectangle 67"/>
                <p:cNvSpPr>
                  <a:spLocks noChangeArrowheads="1"/>
                </p:cNvSpPr>
                <p:nvPr/>
              </p:nvSpPr>
              <p:spPr bwMode="auto">
                <a:xfrm>
                  <a:off x="1608" y="2304"/>
                  <a:ext cx="9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kumimoji="1" lang="en-US" altLang="zh-CN" sz="2400" b="1"/>
                    <a:t>5,028,134</a:t>
                  </a:r>
                </a:p>
              </p:txBody>
            </p:sp>
            <p:sp>
              <p:nvSpPr>
                <p:cNvPr id="147524" name="Rectangle 68"/>
                <p:cNvSpPr>
                  <a:spLocks noChangeArrowheads="1"/>
                </p:cNvSpPr>
                <p:nvPr/>
              </p:nvSpPr>
              <p:spPr bwMode="auto">
                <a:xfrm>
                  <a:off x="1565" y="2304"/>
                  <a:ext cx="104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7525" name="Rectangle 69"/>
            <p:cNvSpPr>
              <a:spLocks noChangeArrowheads="1"/>
            </p:cNvSpPr>
            <p:nvPr/>
          </p:nvSpPr>
          <p:spPr bwMode="auto">
            <a:xfrm>
              <a:off x="-3" y="-3"/>
              <a:ext cx="2611" cy="269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546144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b="1" dirty="0" smtClean="0">
                <a:latin typeface="Times New Roman" panose="02020603050405020304" pitchFamily="18" charset="0"/>
                <a:ea typeface="宋体" panose="02010600030101010101" pitchFamily="2" charset="-122"/>
              </a:rPr>
              <a:t>3.2 </a:t>
            </a:r>
            <a:r>
              <a:rPr lang="zh-CN" altLang="en-US" b="1" dirty="0">
                <a:latin typeface="宋体" panose="02010600030101010101" pitchFamily="2" charset="-122"/>
                <a:ea typeface="宋体" panose="02010600030101010101" pitchFamily="2" charset="-122"/>
              </a:rPr>
              <a:t>线性不可分问题的克服</a:t>
            </a:r>
            <a:r>
              <a:rPr lang="zh-CN" altLang="en-US" dirty="0">
                <a:ea typeface="宋体" panose="02010600030101010101" pitchFamily="2" charset="-122"/>
              </a:rPr>
              <a:t> </a:t>
            </a:r>
          </a:p>
        </p:txBody>
      </p:sp>
      <p:sp>
        <p:nvSpPr>
          <p:cNvPr id="148483" name="Rectangle 3"/>
          <p:cNvSpPr>
            <a:spLocks noGrp="1" noChangeArrowheads="1"/>
          </p:cNvSpPr>
          <p:nvPr>
            <p:ph type="body" idx="1"/>
          </p:nvPr>
        </p:nvSpPr>
        <p:spPr/>
        <p:txBody>
          <a:bodyPr/>
          <a:lstStyle/>
          <a:p>
            <a:pPr>
              <a:lnSpc>
                <a:spcPct val="90000"/>
              </a:lnSpc>
            </a:pPr>
            <a:r>
              <a:rPr lang="zh-CN" altLang="en-US" b="1">
                <a:latin typeface="宋体" panose="02010600030101010101" pitchFamily="2" charset="-122"/>
                <a:ea typeface="宋体" panose="02010600030101010101" pitchFamily="2" charset="-122"/>
              </a:rPr>
              <a:t>用多个单级网组合在一起，并用其中的一个去综合其它单级网的结果，我们就可以构成一个两级网络，该网络可以被用来在平面上划分出一个封闭或者开放的凸域来</a:t>
            </a:r>
          </a:p>
          <a:p>
            <a:pPr>
              <a:lnSpc>
                <a:spcPct val="90000"/>
              </a:lnSpc>
            </a:pPr>
            <a:r>
              <a:rPr lang="zh-CN" altLang="en-US" b="1">
                <a:latin typeface="Times New Roman" panose="02020603050405020304" pitchFamily="18" charset="0"/>
                <a:ea typeface="宋体" panose="02010600030101010101" pitchFamily="2" charset="-122"/>
              </a:rPr>
              <a:t>一个非凸域可以拆分成多个凸域。按照这一思路，三级网将会更一般一些，我们可以用它去识别出一些非凸域来。</a:t>
            </a:r>
            <a:endParaRPr lang="zh-CN" altLang="en-US" b="1">
              <a:latin typeface="宋体" panose="02010600030101010101" pitchFamily="2" charset="-122"/>
              <a:ea typeface="宋体" panose="02010600030101010101" pitchFamily="2" charset="-122"/>
            </a:endParaRPr>
          </a:p>
          <a:p>
            <a:pPr>
              <a:lnSpc>
                <a:spcPct val="90000"/>
              </a:lnSpc>
            </a:pPr>
            <a:r>
              <a:rPr lang="zh-CN" altLang="en-US" b="1">
                <a:latin typeface="宋体" panose="02010600030101010101" pitchFamily="2" charset="-122"/>
                <a:ea typeface="宋体" panose="02010600030101010101" pitchFamily="2" charset="-122"/>
              </a:rPr>
              <a:t>解决好隐藏层的联接权的调整问题是非常关键的 </a:t>
            </a:r>
            <a:r>
              <a:rPr lang="zh-CN" altLang="en-US">
                <a:ea typeface="宋体" panose="02010600030101010101" pitchFamily="2" charset="-122"/>
              </a:rPr>
              <a:t> </a:t>
            </a:r>
          </a:p>
        </p:txBody>
      </p:sp>
    </p:spTree>
    <p:extLst>
      <p:ext uri="{BB962C8B-B14F-4D97-AF65-F5344CB8AC3E}">
        <p14:creationId xmlns:p14="http://schemas.microsoft.com/office/powerpoint/2010/main" val="3617562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3">
                                            <p:txEl>
                                              <p:pRg st="1" end="1"/>
                                            </p:txEl>
                                          </p:spTgt>
                                        </p:tgtEl>
                                        <p:attrNameLst>
                                          <p:attrName>style.visibility</p:attrName>
                                        </p:attrNameLst>
                                      </p:cBhvr>
                                      <p:to>
                                        <p:strVal val="visible"/>
                                      </p:to>
                                    </p:set>
                                    <p:anim calcmode="lin" valueType="num">
                                      <p:cBhvr additive="base">
                                        <p:cTn id="13" dur="500" fill="hold"/>
                                        <p:tgtEl>
                                          <p:spTgt spid="148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8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8483">
                                            <p:txEl>
                                              <p:pRg st="2" end="2"/>
                                            </p:txEl>
                                          </p:spTgt>
                                        </p:tgtEl>
                                        <p:attrNameLst>
                                          <p:attrName>style.visibility</p:attrName>
                                        </p:attrNameLst>
                                      </p:cBhvr>
                                      <p:to>
                                        <p:strVal val="visible"/>
                                      </p:to>
                                    </p:set>
                                    <p:anim calcmode="lin" valueType="num">
                                      <p:cBhvr additive="base">
                                        <p:cTn id="19" dur="500" fill="hold"/>
                                        <p:tgtEl>
                                          <p:spTgt spid="148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84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838200"/>
            <a:ext cx="8229600" cy="1325563"/>
          </a:xfrm>
        </p:spPr>
        <p:txBody>
          <a:bodyPr/>
          <a:lstStyle/>
          <a:p>
            <a:r>
              <a:rPr lang="zh-CN" altLang="en-US" b="1">
                <a:latin typeface="宋体" panose="02010600030101010101" pitchFamily="2" charset="-122"/>
                <a:ea typeface="宋体" panose="02010600030101010101" pitchFamily="2" charset="-122"/>
              </a:rPr>
              <a:t>两级单输出网在</a:t>
            </a:r>
            <a:r>
              <a:rPr lang="en-US" altLang="zh-CN" b="1">
                <a:latin typeface="Times New Roman" panose="02020603050405020304" pitchFamily="18" charset="0"/>
                <a:ea typeface="宋体" panose="02010600030101010101" pitchFamily="2" charset="-122"/>
              </a:rPr>
              <a:t>n</a:t>
            </a:r>
            <a:r>
              <a:rPr lang="zh-CN" altLang="en-US" b="1">
                <a:latin typeface="宋体" panose="02010600030101010101" pitchFamily="2" charset="-122"/>
                <a:ea typeface="宋体" panose="02010600030101010101" pitchFamily="2" charset="-122"/>
              </a:rPr>
              <a:t>维空间中划分出</a:t>
            </a:r>
            <a:r>
              <a:rPr lang="en-US" altLang="zh-CN" b="1">
                <a:latin typeface="Times New Roman" panose="02020603050405020304" pitchFamily="18" charset="0"/>
                <a:ea typeface="宋体" panose="02010600030101010101" pitchFamily="2" charset="-122"/>
              </a:rPr>
              <a:t>m</a:t>
            </a:r>
            <a:r>
              <a:rPr lang="zh-CN" altLang="en-US" b="1">
                <a:latin typeface="宋体" panose="02010600030101010101" pitchFamily="2" charset="-122"/>
                <a:ea typeface="宋体" panose="02010600030101010101" pitchFamily="2" charset="-122"/>
              </a:rPr>
              <a:t>边凸域</a:t>
            </a:r>
            <a:r>
              <a:rPr lang="zh-CN" altLang="en-US">
                <a:ea typeface="宋体" panose="02010600030101010101" pitchFamily="2" charset="-122"/>
              </a:rPr>
              <a:t> </a:t>
            </a:r>
          </a:p>
        </p:txBody>
      </p:sp>
      <p:grpSp>
        <p:nvGrpSpPr>
          <p:cNvPr id="149507" name="Group 3"/>
          <p:cNvGrpSpPr>
            <a:grpSpLocks/>
          </p:cNvGrpSpPr>
          <p:nvPr/>
        </p:nvGrpSpPr>
        <p:grpSpPr bwMode="auto">
          <a:xfrm>
            <a:off x="838200" y="1981238"/>
            <a:ext cx="7543800" cy="2759075"/>
            <a:chOff x="528" y="1920"/>
            <a:chExt cx="4752" cy="1738"/>
          </a:xfrm>
        </p:grpSpPr>
        <p:grpSp>
          <p:nvGrpSpPr>
            <p:cNvPr id="149508" name="Group 4"/>
            <p:cNvGrpSpPr>
              <a:grpSpLocks/>
            </p:cNvGrpSpPr>
            <p:nvPr/>
          </p:nvGrpSpPr>
          <p:grpSpPr bwMode="auto">
            <a:xfrm>
              <a:off x="528" y="1920"/>
              <a:ext cx="4656" cy="1738"/>
              <a:chOff x="528" y="1920"/>
              <a:chExt cx="4656" cy="1738"/>
            </a:xfrm>
          </p:grpSpPr>
          <p:sp>
            <p:nvSpPr>
              <p:cNvPr id="149509" name="Rectangle 5"/>
              <p:cNvSpPr>
                <a:spLocks noChangeArrowheads="1"/>
              </p:cNvSpPr>
              <p:nvPr/>
            </p:nvSpPr>
            <p:spPr bwMode="auto">
              <a:xfrm>
                <a:off x="1296" y="264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000" b="1"/>
                  <a:t>…</a:t>
                </a:r>
                <a:endParaRPr lang="en-US" altLang="zh-CN"/>
              </a:p>
            </p:txBody>
          </p:sp>
          <p:grpSp>
            <p:nvGrpSpPr>
              <p:cNvPr id="149510" name="Group 6"/>
              <p:cNvGrpSpPr>
                <a:grpSpLocks/>
              </p:cNvGrpSpPr>
              <p:nvPr/>
            </p:nvGrpSpPr>
            <p:grpSpPr bwMode="auto">
              <a:xfrm>
                <a:off x="576" y="2112"/>
                <a:ext cx="4608" cy="1362"/>
                <a:chOff x="2980" y="6701"/>
                <a:chExt cx="5400" cy="1605"/>
              </a:xfrm>
            </p:grpSpPr>
            <p:sp>
              <p:nvSpPr>
                <p:cNvPr id="149511" name="Rectangle 7"/>
                <p:cNvSpPr>
                  <a:spLocks noChangeArrowheads="1"/>
                </p:cNvSpPr>
                <p:nvPr/>
              </p:nvSpPr>
              <p:spPr bwMode="auto">
                <a:xfrm>
                  <a:off x="6220" y="6701"/>
                  <a:ext cx="18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9512" name="Rectangle 8"/>
                <p:cNvSpPr>
                  <a:spLocks noChangeArrowheads="1"/>
                </p:cNvSpPr>
                <p:nvPr/>
              </p:nvSpPr>
              <p:spPr bwMode="auto">
                <a:xfrm>
                  <a:off x="6220" y="7922"/>
                  <a:ext cx="198" cy="384"/>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9513" name="Oval 9"/>
                <p:cNvSpPr>
                  <a:spLocks noChangeArrowheads="1"/>
                </p:cNvSpPr>
                <p:nvPr/>
              </p:nvSpPr>
              <p:spPr bwMode="auto">
                <a:xfrm>
                  <a:off x="4060" y="8030"/>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49514" name="Oval 10"/>
                <p:cNvSpPr>
                  <a:spLocks noChangeArrowheads="1"/>
                </p:cNvSpPr>
                <p:nvPr/>
              </p:nvSpPr>
              <p:spPr bwMode="auto">
                <a:xfrm>
                  <a:off x="4060" y="6767"/>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49515" name="Line 11"/>
                <p:cNvSpPr>
                  <a:spLocks noChangeShapeType="1"/>
                </p:cNvSpPr>
                <p:nvPr/>
              </p:nvSpPr>
              <p:spPr bwMode="auto">
                <a:xfrm>
                  <a:off x="4240" y="6857"/>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16" name="Line 12"/>
                <p:cNvSpPr>
                  <a:spLocks noChangeShapeType="1"/>
                </p:cNvSpPr>
                <p:nvPr/>
              </p:nvSpPr>
              <p:spPr bwMode="auto">
                <a:xfrm>
                  <a:off x="4240" y="8105"/>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17" name="Line 13"/>
                <p:cNvSpPr>
                  <a:spLocks noChangeShapeType="1"/>
                </p:cNvSpPr>
                <p:nvPr/>
              </p:nvSpPr>
              <p:spPr bwMode="auto">
                <a:xfrm flipV="1">
                  <a:off x="4240" y="7013"/>
                  <a:ext cx="19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18" name="Line 14"/>
                <p:cNvSpPr>
                  <a:spLocks noChangeShapeType="1"/>
                </p:cNvSpPr>
                <p:nvPr/>
              </p:nvSpPr>
              <p:spPr bwMode="auto">
                <a:xfrm>
                  <a:off x="4240" y="6857"/>
                  <a:ext cx="1980"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19" name="Line 15"/>
                <p:cNvSpPr>
                  <a:spLocks noChangeShapeType="1"/>
                </p:cNvSpPr>
                <p:nvPr/>
              </p:nvSpPr>
              <p:spPr bwMode="auto">
                <a:xfrm>
                  <a:off x="6400" y="6857"/>
                  <a:ext cx="108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20" name="Line 16"/>
                <p:cNvSpPr>
                  <a:spLocks noChangeShapeType="1"/>
                </p:cNvSpPr>
                <p:nvPr/>
              </p:nvSpPr>
              <p:spPr bwMode="auto">
                <a:xfrm flipV="1">
                  <a:off x="6400" y="7481"/>
                  <a:ext cx="108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21" name="Rectangle 17"/>
                <p:cNvSpPr>
                  <a:spLocks noChangeArrowheads="1"/>
                </p:cNvSpPr>
                <p:nvPr/>
              </p:nvSpPr>
              <p:spPr bwMode="auto">
                <a:xfrm>
                  <a:off x="7480" y="7169"/>
                  <a:ext cx="18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9522" name="Line 18"/>
                <p:cNvSpPr>
                  <a:spLocks noChangeShapeType="1"/>
                </p:cNvSpPr>
                <p:nvPr/>
              </p:nvSpPr>
              <p:spPr bwMode="auto">
                <a:xfrm>
                  <a:off x="7660" y="740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23" name="Line 19"/>
                <p:cNvSpPr>
                  <a:spLocks noChangeShapeType="1"/>
                </p:cNvSpPr>
                <p:nvPr/>
              </p:nvSpPr>
              <p:spPr bwMode="auto">
                <a:xfrm>
                  <a:off x="2980" y="6857"/>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24" name="Line 20"/>
                <p:cNvSpPr>
                  <a:spLocks noChangeShapeType="1"/>
                </p:cNvSpPr>
                <p:nvPr/>
              </p:nvSpPr>
              <p:spPr bwMode="auto">
                <a:xfrm>
                  <a:off x="2980" y="8105"/>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9525" name="Rectangle 21"/>
              <p:cNvSpPr>
                <a:spLocks noChangeArrowheads="1"/>
              </p:cNvSpPr>
              <p:nvPr/>
            </p:nvSpPr>
            <p:spPr bwMode="auto">
              <a:xfrm>
                <a:off x="528" y="2016"/>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t>x</a:t>
                </a:r>
                <a:r>
                  <a:rPr kumimoji="1" lang="en-US" altLang="zh-CN" sz="2000" b="1" baseline="-30000"/>
                  <a:t>1</a:t>
                </a:r>
                <a:endParaRPr kumimoji="1" lang="en-US" altLang="zh-CN" sz="2000" b="1"/>
              </a:p>
            </p:txBody>
          </p:sp>
          <p:sp>
            <p:nvSpPr>
              <p:cNvPr id="149526" name="Rectangle 22"/>
              <p:cNvSpPr>
                <a:spLocks noChangeArrowheads="1"/>
              </p:cNvSpPr>
              <p:nvPr/>
            </p:nvSpPr>
            <p:spPr bwMode="auto">
              <a:xfrm>
                <a:off x="3216" y="3408"/>
                <a:ext cx="4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m</a:t>
                </a:r>
              </a:p>
            </p:txBody>
          </p:sp>
          <p:sp>
            <p:nvSpPr>
              <p:cNvPr id="149527" name="Rectangle 23"/>
              <p:cNvSpPr>
                <a:spLocks noChangeArrowheads="1"/>
              </p:cNvSpPr>
              <p:nvPr/>
            </p:nvSpPr>
            <p:spPr bwMode="auto">
              <a:xfrm>
                <a:off x="3248" y="1920"/>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1</a:t>
                </a:r>
              </a:p>
            </p:txBody>
          </p:sp>
          <p:sp>
            <p:nvSpPr>
              <p:cNvPr id="149528" name="Rectangle 24"/>
              <p:cNvSpPr>
                <a:spLocks noChangeArrowheads="1"/>
              </p:cNvSpPr>
              <p:nvPr/>
            </p:nvSpPr>
            <p:spPr bwMode="auto">
              <a:xfrm>
                <a:off x="4304" y="2256"/>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AN</a:t>
                </a:r>
                <a:r>
                  <a:rPr kumimoji="1" lang="en-US" altLang="zh-CN" sz="2000" b="1" baseline="-30000"/>
                  <a:t>o</a:t>
                </a:r>
              </a:p>
            </p:txBody>
          </p:sp>
          <p:sp>
            <p:nvSpPr>
              <p:cNvPr id="149529" name="Rectangle 25"/>
              <p:cNvSpPr>
                <a:spLocks noChangeArrowheads="1"/>
              </p:cNvSpPr>
              <p:nvPr/>
            </p:nvSpPr>
            <p:spPr bwMode="auto">
              <a:xfrm>
                <a:off x="528" y="3062"/>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n</a:t>
                </a:r>
              </a:p>
            </p:txBody>
          </p:sp>
          <p:sp>
            <p:nvSpPr>
              <p:cNvPr id="149530" name="Rectangle 26"/>
              <p:cNvSpPr>
                <a:spLocks noChangeArrowheads="1"/>
              </p:cNvSpPr>
              <p:nvPr/>
            </p:nvSpPr>
            <p:spPr bwMode="auto">
              <a:xfrm>
                <a:off x="3325" y="2679"/>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grpSp>
        <p:sp>
          <p:nvSpPr>
            <p:cNvPr id="149531" name="Text Box 27"/>
            <p:cNvSpPr txBox="1">
              <a:spLocks noChangeArrowheads="1"/>
            </p:cNvSpPr>
            <p:nvPr/>
          </p:nvSpPr>
          <p:spPr bwMode="auto">
            <a:xfrm>
              <a:off x="5040" y="249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o</a:t>
              </a:r>
            </a:p>
          </p:txBody>
        </p:sp>
      </p:grpSp>
    </p:spTree>
    <p:extLst>
      <p:ext uri="{BB962C8B-B14F-4D97-AF65-F5344CB8AC3E}">
        <p14:creationId xmlns:p14="http://schemas.microsoft.com/office/powerpoint/2010/main" val="23190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b="1" dirty="0" smtClean="0">
                <a:latin typeface="宋体" panose="02010600030101010101" pitchFamily="2" charset="-122"/>
                <a:ea typeface="宋体" panose="02010600030101010101" pitchFamily="2" charset="-122"/>
              </a:rPr>
              <a:t>感知</a:t>
            </a:r>
            <a:r>
              <a:rPr lang="zh-CN" altLang="en-US" b="1" dirty="0">
                <a:latin typeface="宋体" panose="02010600030101010101" pitchFamily="2" charset="-122"/>
                <a:ea typeface="宋体" panose="02010600030101010101" pitchFamily="2" charset="-122"/>
              </a:rPr>
              <a:t>器</a:t>
            </a:r>
            <a:endParaRPr lang="zh-CN" altLang="en-US" dirty="0">
              <a:ea typeface="宋体" panose="02010600030101010101" pitchFamily="2" charset="-122"/>
            </a:endParaRPr>
          </a:p>
        </p:txBody>
      </p:sp>
      <p:sp>
        <p:nvSpPr>
          <p:cNvPr id="129027" name="Rectangle 3"/>
          <p:cNvSpPr>
            <a:spLocks noGrp="1" noChangeArrowheads="1"/>
          </p:cNvSpPr>
          <p:nvPr>
            <p:ph type="body" idx="1"/>
          </p:nvPr>
        </p:nvSpPr>
        <p:spPr/>
        <p:txBody>
          <a:bodyPr/>
          <a:lstStyle/>
          <a:p>
            <a:pPr>
              <a:buFontTx/>
              <a:buNone/>
            </a:pPr>
            <a:r>
              <a:rPr lang="en-US" altLang="zh-CN" b="1" dirty="0" smtClean="0">
                <a:latin typeface="Times New Roman" panose="02020603050405020304" pitchFamily="18" charset="0"/>
                <a:ea typeface="宋体" panose="02010600030101010101" pitchFamily="2" charset="-122"/>
              </a:rPr>
              <a:t>1 </a:t>
            </a:r>
            <a:r>
              <a:rPr lang="zh-CN" altLang="en-US" b="1" dirty="0">
                <a:latin typeface="宋体" panose="02010600030101010101" pitchFamily="2" charset="-122"/>
                <a:ea typeface="宋体" panose="02010600030101010101" pitchFamily="2" charset="-122"/>
              </a:rPr>
              <a:t>感知器与人工神经网络的早期发展</a:t>
            </a:r>
            <a:r>
              <a:rPr lang="zh-CN" altLang="en-US" dirty="0">
                <a:ea typeface="宋体" panose="02010600030101010101" pitchFamily="2" charset="-122"/>
              </a:rPr>
              <a:t> </a:t>
            </a:r>
          </a:p>
          <a:p>
            <a:pPr>
              <a:buFontTx/>
              <a:buNone/>
            </a:pPr>
            <a:r>
              <a:rPr lang="en-US" altLang="zh-CN" b="1" dirty="0" smtClean="0">
                <a:latin typeface="Times New Roman" panose="02020603050405020304" pitchFamily="18" charset="0"/>
                <a:ea typeface="宋体" panose="02010600030101010101" pitchFamily="2" charset="-122"/>
              </a:rPr>
              <a:t>2 </a:t>
            </a:r>
            <a:r>
              <a:rPr lang="zh-CN" altLang="en-US" b="1" dirty="0">
                <a:latin typeface="宋体" panose="02010600030101010101" pitchFamily="2" charset="-122"/>
                <a:ea typeface="宋体" panose="02010600030101010101" pitchFamily="2" charset="-122"/>
              </a:rPr>
              <a:t>感知器的学习算法</a:t>
            </a:r>
            <a:r>
              <a:rPr lang="zh-CN" altLang="en-US" dirty="0">
                <a:ea typeface="宋体" panose="02010600030101010101" pitchFamily="2" charset="-122"/>
              </a:rPr>
              <a:t> </a:t>
            </a:r>
          </a:p>
          <a:p>
            <a:pPr lvl="1">
              <a:buFontTx/>
              <a:buNone/>
            </a:pPr>
            <a:r>
              <a:rPr lang="en-US" altLang="zh-CN" b="1" dirty="0" smtClean="0">
                <a:latin typeface="Times New Roman" panose="02020603050405020304" pitchFamily="18" charset="0"/>
                <a:ea typeface="宋体" panose="02010600030101010101" pitchFamily="2" charset="-122"/>
              </a:rPr>
              <a:t>2.1 </a:t>
            </a:r>
            <a:r>
              <a:rPr lang="zh-CN" altLang="en-US" b="1" dirty="0">
                <a:latin typeface="宋体" panose="02010600030101010101" pitchFamily="2" charset="-122"/>
                <a:ea typeface="宋体" panose="02010600030101010101" pitchFamily="2" charset="-122"/>
              </a:rPr>
              <a:t>离散单输出感知器训练</a:t>
            </a:r>
            <a:r>
              <a:rPr lang="zh-CN" altLang="en-US" b="1" dirty="0">
                <a:solidFill>
                  <a:srgbClr val="FF0000"/>
                </a:solidFill>
                <a:latin typeface="宋体" panose="02010600030101010101" pitchFamily="2" charset="-122"/>
                <a:ea typeface="宋体" panose="02010600030101010101" pitchFamily="2" charset="-122"/>
              </a:rPr>
              <a:t>算法</a:t>
            </a:r>
            <a:r>
              <a:rPr lang="zh-CN" altLang="en-US" dirty="0">
                <a:solidFill>
                  <a:srgbClr val="FF0000"/>
                </a:solidFill>
                <a:ea typeface="宋体" panose="02010600030101010101" pitchFamily="2" charset="-122"/>
              </a:rPr>
              <a:t> </a:t>
            </a:r>
          </a:p>
          <a:p>
            <a:pPr lvl="1">
              <a:buFontTx/>
              <a:buNone/>
            </a:pPr>
            <a:r>
              <a:rPr lang="en-US" altLang="zh-CN" b="1" dirty="0" smtClean="0">
                <a:latin typeface="Times New Roman" panose="02020603050405020304" pitchFamily="18" charset="0"/>
                <a:ea typeface="宋体" panose="02010600030101010101" pitchFamily="2" charset="-122"/>
              </a:rPr>
              <a:t>2.2 </a:t>
            </a:r>
            <a:r>
              <a:rPr lang="zh-CN" altLang="en-US" b="1" dirty="0">
                <a:latin typeface="宋体" panose="02010600030101010101" pitchFamily="2" charset="-122"/>
                <a:ea typeface="宋体" panose="02010600030101010101" pitchFamily="2" charset="-122"/>
              </a:rPr>
              <a:t>离散多输出感知器训练</a:t>
            </a:r>
            <a:r>
              <a:rPr lang="zh-CN" altLang="en-US" b="1" dirty="0">
                <a:solidFill>
                  <a:srgbClr val="FF0000"/>
                </a:solidFill>
                <a:latin typeface="宋体" panose="02010600030101010101" pitchFamily="2" charset="-122"/>
                <a:ea typeface="宋体" panose="02010600030101010101" pitchFamily="2" charset="-122"/>
              </a:rPr>
              <a:t>算法</a:t>
            </a:r>
          </a:p>
          <a:p>
            <a:pPr lvl="1">
              <a:buFontTx/>
              <a:buNone/>
            </a:pPr>
            <a:r>
              <a:rPr lang="en-US" altLang="zh-CN" b="1" dirty="0" smtClean="0">
                <a:latin typeface="Times New Roman" panose="02020603050405020304" pitchFamily="18" charset="0"/>
                <a:ea typeface="宋体" panose="02010600030101010101" pitchFamily="2" charset="-122"/>
              </a:rPr>
              <a:t>2.3 </a:t>
            </a:r>
            <a:r>
              <a:rPr lang="zh-CN" altLang="en-US" b="1" dirty="0">
                <a:latin typeface="宋体" panose="02010600030101010101" pitchFamily="2" charset="-122"/>
                <a:ea typeface="宋体" panose="02010600030101010101" pitchFamily="2" charset="-122"/>
              </a:rPr>
              <a:t>连续多输出感知器训练</a:t>
            </a:r>
            <a:r>
              <a:rPr lang="zh-CN" altLang="en-US" b="1" dirty="0">
                <a:solidFill>
                  <a:srgbClr val="FF0000"/>
                </a:solidFill>
                <a:latin typeface="宋体" panose="02010600030101010101" pitchFamily="2" charset="-122"/>
                <a:ea typeface="宋体" panose="02010600030101010101" pitchFamily="2" charset="-122"/>
              </a:rPr>
              <a:t>算法</a:t>
            </a:r>
            <a:endParaRPr lang="zh-CN" altLang="en-US" dirty="0">
              <a:solidFill>
                <a:srgbClr val="FF0000"/>
              </a:solidFill>
              <a:ea typeface="宋体" panose="02010600030101010101" pitchFamily="2" charset="-122"/>
            </a:endParaRPr>
          </a:p>
          <a:p>
            <a:pPr>
              <a:buFontTx/>
              <a:buNone/>
            </a:pPr>
            <a:r>
              <a:rPr lang="en-US" altLang="zh-CN" b="1" dirty="0" smtClean="0">
                <a:latin typeface="Times New Roman" panose="02020603050405020304" pitchFamily="18" charset="0"/>
                <a:ea typeface="宋体" panose="02010600030101010101" pitchFamily="2" charset="-122"/>
              </a:rPr>
              <a:t>3 </a:t>
            </a:r>
            <a:r>
              <a:rPr lang="zh-CN" altLang="en-US" b="1" dirty="0">
                <a:latin typeface="宋体" panose="02010600030101010101" pitchFamily="2" charset="-122"/>
                <a:ea typeface="宋体" panose="02010600030101010101" pitchFamily="2" charset="-122"/>
              </a:rPr>
              <a:t>线性不可分问题</a:t>
            </a:r>
          </a:p>
          <a:p>
            <a:pPr lvl="1">
              <a:buFontTx/>
              <a:buNone/>
            </a:pPr>
            <a:r>
              <a:rPr lang="en-US" altLang="zh-CN" b="1" dirty="0" smtClean="0">
                <a:latin typeface="Times New Roman" panose="02020603050405020304" pitchFamily="18" charset="0"/>
                <a:ea typeface="宋体" panose="02010600030101010101" pitchFamily="2" charset="-122"/>
              </a:rPr>
              <a:t>3.1 </a:t>
            </a:r>
            <a:r>
              <a:rPr lang="zh-CN" altLang="en-US" b="1" dirty="0">
                <a:latin typeface="宋体" panose="02010600030101010101" pitchFamily="2" charset="-122"/>
                <a:ea typeface="宋体" panose="02010600030101010101" pitchFamily="2" charset="-122"/>
              </a:rPr>
              <a:t>异或</a:t>
            </a:r>
            <a:r>
              <a:rPr lang="en-US" altLang="zh-CN" b="1" dirty="0">
                <a:latin typeface="Times New Roman" panose="02020603050405020304" pitchFamily="18" charset="0"/>
                <a:ea typeface="宋体" panose="02010600030101010101" pitchFamily="2" charset="-122"/>
              </a:rPr>
              <a:t>(Exclusive –OR)</a:t>
            </a:r>
            <a:r>
              <a:rPr lang="zh-CN" altLang="en-US" b="1" dirty="0">
                <a:latin typeface="宋体" panose="02010600030101010101" pitchFamily="2" charset="-122"/>
                <a:ea typeface="宋体" panose="02010600030101010101" pitchFamily="2" charset="-122"/>
              </a:rPr>
              <a:t>问题</a:t>
            </a:r>
            <a:r>
              <a:rPr lang="zh-CN" altLang="en-US" dirty="0">
                <a:ea typeface="宋体" panose="02010600030101010101" pitchFamily="2" charset="-122"/>
              </a:rPr>
              <a:t> </a:t>
            </a:r>
          </a:p>
          <a:p>
            <a:pPr lvl="1">
              <a:buFontTx/>
              <a:buNone/>
            </a:pPr>
            <a:r>
              <a:rPr lang="en-US" altLang="zh-CN" b="1" dirty="0" smtClean="0">
                <a:latin typeface="Times New Roman" panose="02020603050405020304" pitchFamily="18" charset="0"/>
                <a:ea typeface="宋体" panose="02010600030101010101" pitchFamily="2" charset="-122"/>
              </a:rPr>
              <a:t>3.2 </a:t>
            </a:r>
            <a:r>
              <a:rPr lang="zh-CN" altLang="en-US" b="1" dirty="0">
                <a:latin typeface="宋体" panose="02010600030101010101" pitchFamily="2" charset="-122"/>
                <a:ea typeface="宋体" panose="02010600030101010101" pitchFamily="2" charset="-122"/>
              </a:rPr>
              <a:t>线性不可分问题的克服</a:t>
            </a:r>
            <a:r>
              <a:rPr lang="zh-CN" altLang="en-US" dirty="0">
                <a:ea typeface="宋体" panose="02010600030101010101" pitchFamily="2" charset="-122"/>
              </a:rPr>
              <a:t>  </a:t>
            </a:r>
          </a:p>
        </p:txBody>
      </p:sp>
      <p:sp>
        <p:nvSpPr>
          <p:cNvPr id="129028" name="AutoShape 4"/>
          <p:cNvSpPr>
            <a:spLocks/>
          </p:cNvSpPr>
          <p:nvPr/>
        </p:nvSpPr>
        <p:spPr bwMode="auto">
          <a:xfrm>
            <a:off x="5714970" y="2590822"/>
            <a:ext cx="457200" cy="990600"/>
          </a:xfrm>
          <a:prstGeom prst="rightBrace">
            <a:avLst>
              <a:gd name="adj1" fmla="val 18056"/>
              <a:gd name="adj2" fmla="val 50000"/>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29" name="Text Box 5"/>
          <p:cNvSpPr txBox="1">
            <a:spLocks noChangeArrowheads="1"/>
          </p:cNvSpPr>
          <p:nvPr/>
        </p:nvSpPr>
        <p:spPr bwMode="auto">
          <a:xfrm>
            <a:off x="6248356" y="2743218"/>
            <a:ext cx="160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0000"/>
                </a:solidFill>
                <a:latin typeface="宋体" panose="02010600030101010101" pitchFamily="2" charset="-122"/>
              </a:rPr>
              <a:t>实现！</a:t>
            </a:r>
          </a:p>
        </p:txBody>
      </p:sp>
      <p:sp>
        <p:nvSpPr>
          <p:cNvPr id="129030" name="AutoShape 6"/>
          <p:cNvSpPr>
            <a:spLocks/>
          </p:cNvSpPr>
          <p:nvPr/>
        </p:nvSpPr>
        <p:spPr bwMode="auto">
          <a:xfrm>
            <a:off x="5791168" y="4495772"/>
            <a:ext cx="228600" cy="685800"/>
          </a:xfrm>
          <a:prstGeom prst="rightBrace">
            <a:avLst>
              <a:gd name="adj1" fmla="val 25000"/>
              <a:gd name="adj2" fmla="val 50000"/>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1" name="Text Box 7"/>
          <p:cNvSpPr txBox="1">
            <a:spLocks noChangeArrowheads="1"/>
          </p:cNvSpPr>
          <p:nvPr/>
        </p:nvSpPr>
        <p:spPr bwMode="auto">
          <a:xfrm>
            <a:off x="6248286" y="457197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rPr>
              <a:t>问题的发现与解决！</a:t>
            </a:r>
          </a:p>
        </p:txBody>
      </p:sp>
    </p:spTree>
    <p:extLst>
      <p:ext uri="{BB962C8B-B14F-4D97-AF65-F5344CB8AC3E}">
        <p14:creationId xmlns:p14="http://schemas.microsoft.com/office/powerpoint/2010/main" val="3704262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 calcmode="lin" valueType="num">
                                      <p:cBhvr additive="base">
                                        <p:cTn id="13" dur="5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9027">
                                            <p:txEl>
                                              <p:pRg st="2" end="2"/>
                                            </p:txEl>
                                          </p:spTgt>
                                        </p:tgtEl>
                                        <p:attrNameLst>
                                          <p:attrName>style.visibility</p:attrName>
                                        </p:attrNameLst>
                                      </p:cBhvr>
                                      <p:to>
                                        <p:strVal val="visible"/>
                                      </p:to>
                                    </p:set>
                                    <p:anim calcmode="lin" valueType="num">
                                      <p:cBhvr additive="base">
                                        <p:cTn id="19" dur="5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 calcmode="lin" valueType="num">
                                      <p:cBhvr additive="base">
                                        <p:cTn id="25" dur="500" fill="hold"/>
                                        <p:tgtEl>
                                          <p:spTgt spid="129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9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9027">
                                            <p:txEl>
                                              <p:pRg st="4" end="4"/>
                                            </p:txEl>
                                          </p:spTgt>
                                        </p:tgtEl>
                                        <p:attrNameLst>
                                          <p:attrName>style.visibility</p:attrName>
                                        </p:attrNameLst>
                                      </p:cBhvr>
                                      <p:to>
                                        <p:strVal val="visible"/>
                                      </p:to>
                                    </p:set>
                                    <p:anim calcmode="lin" valueType="num">
                                      <p:cBhvr additive="base">
                                        <p:cTn id="31" dur="500" fill="hold"/>
                                        <p:tgtEl>
                                          <p:spTgt spid="129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9027">
                                            <p:txEl>
                                              <p:pRg st="5" end="5"/>
                                            </p:txEl>
                                          </p:spTgt>
                                        </p:tgtEl>
                                        <p:attrNameLst>
                                          <p:attrName>style.visibility</p:attrName>
                                        </p:attrNameLst>
                                      </p:cBhvr>
                                      <p:to>
                                        <p:strVal val="visible"/>
                                      </p:to>
                                    </p:set>
                                    <p:anim calcmode="lin" valueType="num">
                                      <p:cBhvr additive="base">
                                        <p:cTn id="37" dur="500" fill="hold"/>
                                        <p:tgtEl>
                                          <p:spTgt spid="1290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9027">
                                            <p:txEl>
                                              <p:pRg st="6" end="6"/>
                                            </p:txEl>
                                          </p:spTgt>
                                        </p:tgtEl>
                                        <p:attrNameLst>
                                          <p:attrName>style.visibility</p:attrName>
                                        </p:attrNameLst>
                                      </p:cBhvr>
                                      <p:to>
                                        <p:strVal val="visible"/>
                                      </p:to>
                                    </p:set>
                                    <p:anim calcmode="lin" valueType="num">
                                      <p:cBhvr additive="base">
                                        <p:cTn id="43" dur="500" fill="hold"/>
                                        <p:tgtEl>
                                          <p:spTgt spid="1290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90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9027">
                                            <p:txEl>
                                              <p:pRg st="7" end="7"/>
                                            </p:txEl>
                                          </p:spTgt>
                                        </p:tgtEl>
                                        <p:attrNameLst>
                                          <p:attrName>style.visibility</p:attrName>
                                        </p:attrNameLst>
                                      </p:cBhvr>
                                      <p:to>
                                        <p:strVal val="visible"/>
                                      </p:to>
                                    </p:set>
                                    <p:anim calcmode="lin" valueType="num">
                                      <p:cBhvr additive="base">
                                        <p:cTn id="49" dur="500" fill="hold"/>
                                        <p:tgtEl>
                                          <p:spTgt spid="1290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90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9030"/>
                                        </p:tgtEl>
                                        <p:attrNameLst>
                                          <p:attrName>style.visibility</p:attrName>
                                        </p:attrNameLst>
                                      </p:cBhvr>
                                      <p:to>
                                        <p:strVal val="visible"/>
                                      </p:to>
                                    </p:set>
                                    <p:anim calcmode="lin" valueType="num">
                                      <p:cBhvr additive="base">
                                        <p:cTn id="55" dur="500" fill="hold"/>
                                        <p:tgtEl>
                                          <p:spTgt spid="129030"/>
                                        </p:tgtEl>
                                        <p:attrNameLst>
                                          <p:attrName>ppt_x</p:attrName>
                                        </p:attrNameLst>
                                      </p:cBhvr>
                                      <p:tavLst>
                                        <p:tav tm="0">
                                          <p:val>
                                            <p:strVal val="0-#ppt_w/2"/>
                                          </p:val>
                                        </p:tav>
                                        <p:tav tm="100000">
                                          <p:val>
                                            <p:strVal val="#ppt_x"/>
                                          </p:val>
                                        </p:tav>
                                      </p:tavLst>
                                    </p:anim>
                                    <p:anim calcmode="lin" valueType="num">
                                      <p:cBhvr additive="base">
                                        <p:cTn id="56" dur="500" fill="hold"/>
                                        <p:tgtEl>
                                          <p:spTgt spid="129030"/>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
                            </p:stCondLst>
                            <p:childTnLst>
                              <p:par>
                                <p:cTn id="58" presetID="2" presetClass="entr" presetSubtype="8" fill="hold" grpId="0" nodeType="afterEffect">
                                  <p:stCondLst>
                                    <p:cond delay="0"/>
                                  </p:stCondLst>
                                  <p:childTnLst>
                                    <p:set>
                                      <p:cBhvr>
                                        <p:cTn id="59" dur="1" fill="hold">
                                          <p:stCondLst>
                                            <p:cond delay="0"/>
                                          </p:stCondLst>
                                        </p:cTn>
                                        <p:tgtEl>
                                          <p:spTgt spid="129031"/>
                                        </p:tgtEl>
                                        <p:attrNameLst>
                                          <p:attrName>style.visibility</p:attrName>
                                        </p:attrNameLst>
                                      </p:cBhvr>
                                      <p:to>
                                        <p:strVal val="visible"/>
                                      </p:to>
                                    </p:set>
                                    <p:anim calcmode="lin" valueType="num">
                                      <p:cBhvr additive="base">
                                        <p:cTn id="60" dur="500" fill="hold"/>
                                        <p:tgtEl>
                                          <p:spTgt spid="129031"/>
                                        </p:tgtEl>
                                        <p:attrNameLst>
                                          <p:attrName>ppt_x</p:attrName>
                                        </p:attrNameLst>
                                      </p:cBhvr>
                                      <p:tavLst>
                                        <p:tav tm="0">
                                          <p:val>
                                            <p:strVal val="0-#ppt_w/2"/>
                                          </p:val>
                                        </p:tav>
                                        <p:tav tm="100000">
                                          <p:val>
                                            <p:strVal val="#ppt_x"/>
                                          </p:val>
                                        </p:tav>
                                      </p:tavLst>
                                    </p:anim>
                                    <p:anim calcmode="lin" valueType="num">
                                      <p:cBhvr additive="base">
                                        <p:cTn id="61" dur="500" fill="hold"/>
                                        <p:tgtEl>
                                          <p:spTgt spid="129031"/>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29028"/>
                                        </p:tgtEl>
                                        <p:attrNameLst>
                                          <p:attrName>style.visibility</p:attrName>
                                        </p:attrNameLst>
                                      </p:cBhvr>
                                      <p:to>
                                        <p:strVal val="visible"/>
                                      </p:to>
                                    </p:set>
                                    <p:anim calcmode="lin" valueType="num">
                                      <p:cBhvr additive="base">
                                        <p:cTn id="66" dur="500" fill="hold"/>
                                        <p:tgtEl>
                                          <p:spTgt spid="129028"/>
                                        </p:tgtEl>
                                        <p:attrNameLst>
                                          <p:attrName>ppt_x</p:attrName>
                                        </p:attrNameLst>
                                      </p:cBhvr>
                                      <p:tavLst>
                                        <p:tav tm="0">
                                          <p:val>
                                            <p:strVal val="0-#ppt_w/2"/>
                                          </p:val>
                                        </p:tav>
                                        <p:tav tm="100000">
                                          <p:val>
                                            <p:strVal val="#ppt_x"/>
                                          </p:val>
                                        </p:tav>
                                      </p:tavLst>
                                    </p:anim>
                                    <p:anim calcmode="lin" valueType="num">
                                      <p:cBhvr additive="base">
                                        <p:cTn id="67" dur="500" fill="hold"/>
                                        <p:tgtEl>
                                          <p:spTgt spid="129028"/>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2" presetClass="entr" presetSubtype="8" fill="hold" grpId="0" nodeType="afterEffect">
                                  <p:stCondLst>
                                    <p:cond delay="0"/>
                                  </p:stCondLst>
                                  <p:childTnLst>
                                    <p:set>
                                      <p:cBhvr>
                                        <p:cTn id="70" dur="1" fill="hold">
                                          <p:stCondLst>
                                            <p:cond delay="0"/>
                                          </p:stCondLst>
                                        </p:cTn>
                                        <p:tgtEl>
                                          <p:spTgt spid="129029"/>
                                        </p:tgtEl>
                                        <p:attrNameLst>
                                          <p:attrName>style.visibility</p:attrName>
                                        </p:attrNameLst>
                                      </p:cBhvr>
                                      <p:to>
                                        <p:strVal val="visible"/>
                                      </p:to>
                                    </p:set>
                                    <p:anim calcmode="lin" valueType="num">
                                      <p:cBhvr additive="base">
                                        <p:cTn id="71" dur="500" fill="hold"/>
                                        <p:tgtEl>
                                          <p:spTgt spid="129029"/>
                                        </p:tgtEl>
                                        <p:attrNameLst>
                                          <p:attrName>ppt_x</p:attrName>
                                        </p:attrNameLst>
                                      </p:cBhvr>
                                      <p:tavLst>
                                        <p:tav tm="0">
                                          <p:val>
                                            <p:strVal val="0-#ppt_w/2"/>
                                          </p:val>
                                        </p:tav>
                                        <p:tav tm="100000">
                                          <p:val>
                                            <p:strVal val="#ppt_x"/>
                                          </p:val>
                                        </p:tav>
                                      </p:tavLst>
                                    </p:anim>
                                    <p:anim calcmode="lin" valueType="num">
                                      <p:cBhvr additive="base">
                                        <p:cTn id="72" dur="500" fill="hold"/>
                                        <p:tgtEl>
                                          <p:spTgt spid="1290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2" autoUpdateAnimBg="0"/>
      <p:bldP spid="129028" grpId="0" animBg="1"/>
      <p:bldP spid="129029" grpId="0" autoUpdateAnimBg="0"/>
      <p:bldP spid="129030" grpId="0" animBg="1"/>
      <p:bldP spid="12903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b="1" dirty="0" smtClean="0">
                <a:latin typeface="Times New Roman" panose="02020603050405020304" pitchFamily="18" charset="0"/>
                <a:ea typeface="宋体" panose="02010600030101010101" pitchFamily="2" charset="-122"/>
              </a:rPr>
              <a:t>1 </a:t>
            </a:r>
            <a:r>
              <a:rPr lang="zh-CN" altLang="en-US" b="1" dirty="0">
                <a:latin typeface="宋体" panose="02010600030101010101" pitchFamily="2" charset="-122"/>
                <a:ea typeface="宋体" panose="02010600030101010101" pitchFamily="2" charset="-122"/>
              </a:rPr>
              <a:t>感知器与</a:t>
            </a:r>
            <a:r>
              <a:rPr lang="en-US" altLang="zh-CN" b="1" dirty="0">
                <a:latin typeface="宋体" panose="02010600030101010101" pitchFamily="2" charset="-122"/>
                <a:ea typeface="宋体" panose="02010600030101010101" pitchFamily="2" charset="-122"/>
              </a:rPr>
              <a:t>ANN</a:t>
            </a:r>
            <a:r>
              <a:rPr lang="zh-CN" altLang="en-US" b="1" dirty="0">
                <a:latin typeface="宋体" panose="02010600030101010101" pitchFamily="2" charset="-122"/>
                <a:ea typeface="宋体" panose="02010600030101010101" pitchFamily="2" charset="-122"/>
              </a:rPr>
              <a:t>的早期发展</a:t>
            </a:r>
            <a:endParaRPr lang="zh-CN" altLang="en-US" dirty="0">
              <a:ea typeface="宋体" panose="02010600030101010101" pitchFamily="2" charset="-122"/>
            </a:endParaRPr>
          </a:p>
        </p:txBody>
      </p:sp>
      <p:sp>
        <p:nvSpPr>
          <p:cNvPr id="130051" name="Rectangle 3"/>
          <p:cNvSpPr>
            <a:spLocks noChangeArrowheads="1"/>
          </p:cNvSpPr>
          <p:nvPr/>
        </p:nvSpPr>
        <p:spPr bwMode="auto">
          <a:xfrm>
            <a:off x="533400" y="1066862"/>
            <a:ext cx="8077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b="1" dirty="0"/>
              <a:t>McCulloch </a:t>
            </a:r>
            <a:r>
              <a:rPr kumimoji="1" lang="zh-CN" altLang="en-US" sz="2800" b="1" dirty="0"/>
              <a:t>和</a:t>
            </a:r>
            <a:r>
              <a:rPr kumimoji="1" lang="en-US" altLang="zh-CN" sz="2800" b="1" dirty="0"/>
              <a:t>Pitts 1943</a:t>
            </a:r>
            <a:r>
              <a:rPr kumimoji="1" lang="zh-CN" altLang="en-US" sz="2800" b="1" dirty="0"/>
              <a:t>年，发表第一个系统的</a:t>
            </a:r>
            <a:r>
              <a:rPr kumimoji="1" lang="en-US" altLang="zh-CN" sz="2800" b="1" dirty="0"/>
              <a:t>ANN</a:t>
            </a:r>
            <a:r>
              <a:rPr kumimoji="1" lang="zh-CN" altLang="en-US" sz="2800" b="1" dirty="0"/>
              <a:t>研究</a:t>
            </a:r>
            <a:r>
              <a:rPr kumimoji="1" lang="en-US" altLang="zh-CN" sz="2800" b="1" dirty="0"/>
              <a:t>——</a:t>
            </a:r>
            <a:r>
              <a:rPr kumimoji="1" lang="zh-CN" altLang="en-US" sz="2800" b="1" dirty="0"/>
              <a:t>阈值加权和</a:t>
            </a:r>
            <a:r>
              <a:rPr kumimoji="1" lang="en-US" altLang="zh-CN" sz="2800" b="1" dirty="0"/>
              <a:t>(M-P)</a:t>
            </a:r>
            <a:r>
              <a:rPr kumimoji="1" lang="zh-CN" altLang="en-US" sz="2800" b="1" dirty="0"/>
              <a:t>数学模型。</a:t>
            </a:r>
          </a:p>
          <a:p>
            <a:pPr algn="just" eaLnBrk="0" hangingPunct="0"/>
            <a:r>
              <a:rPr kumimoji="1" lang="en-US" altLang="zh-CN" sz="2800" b="1" dirty="0"/>
              <a:t>1947</a:t>
            </a:r>
            <a:r>
              <a:rPr kumimoji="1" lang="zh-CN" altLang="en-US" sz="2800" b="1" dirty="0"/>
              <a:t>年，开发出感知器。</a:t>
            </a:r>
          </a:p>
          <a:p>
            <a:pPr algn="just" eaLnBrk="0" hangingPunct="0"/>
            <a:r>
              <a:rPr kumimoji="1" lang="en-US" altLang="zh-CN" sz="2800" b="1" dirty="0"/>
              <a:t>1949</a:t>
            </a:r>
            <a:r>
              <a:rPr kumimoji="1" lang="zh-CN" altLang="en-US" sz="2800" b="1" dirty="0"/>
              <a:t>年，提出</a:t>
            </a:r>
            <a:r>
              <a:rPr kumimoji="1" lang="en-US" altLang="zh-CN" sz="2800" b="1" dirty="0"/>
              <a:t>Hebb</a:t>
            </a:r>
            <a:r>
              <a:rPr kumimoji="1" lang="zh-CN" altLang="en-US" sz="2800" b="1" dirty="0"/>
              <a:t>学习律。</a:t>
            </a:r>
          </a:p>
        </p:txBody>
      </p:sp>
      <p:sp>
        <p:nvSpPr>
          <p:cNvPr id="130052" name="Rectangle 4"/>
          <p:cNvSpPr>
            <a:spLocks noChangeArrowheads="1"/>
          </p:cNvSpPr>
          <p:nvPr/>
        </p:nvSpPr>
        <p:spPr bwMode="auto">
          <a:xfrm>
            <a:off x="3200400" y="3352750"/>
            <a:ext cx="3132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t>单输出的感知器</a:t>
            </a:r>
            <a:r>
              <a:rPr kumimoji="1" lang="en-US" altLang="zh-CN" sz="2000" b="1" dirty="0"/>
              <a:t>(M-P</a:t>
            </a:r>
            <a:r>
              <a:rPr kumimoji="1" lang="zh-CN" altLang="en-US" sz="2000" b="1" dirty="0"/>
              <a:t>模型</a:t>
            </a:r>
            <a:r>
              <a:rPr kumimoji="1" lang="en-US" altLang="zh-CN" sz="2000" b="1" dirty="0"/>
              <a:t>)</a:t>
            </a:r>
          </a:p>
        </p:txBody>
      </p:sp>
      <p:grpSp>
        <p:nvGrpSpPr>
          <p:cNvPr id="130053" name="Group 5"/>
          <p:cNvGrpSpPr>
            <a:grpSpLocks/>
          </p:cNvGrpSpPr>
          <p:nvPr/>
        </p:nvGrpSpPr>
        <p:grpSpPr bwMode="auto">
          <a:xfrm>
            <a:off x="990600" y="3200350"/>
            <a:ext cx="6858000" cy="2133600"/>
            <a:chOff x="576" y="1968"/>
            <a:chExt cx="4320" cy="1344"/>
          </a:xfrm>
        </p:grpSpPr>
        <p:grpSp>
          <p:nvGrpSpPr>
            <p:cNvPr id="130054" name="Group 6"/>
            <p:cNvGrpSpPr>
              <a:grpSpLocks/>
            </p:cNvGrpSpPr>
            <p:nvPr/>
          </p:nvGrpSpPr>
          <p:grpSpPr bwMode="auto">
            <a:xfrm>
              <a:off x="720" y="2207"/>
              <a:ext cx="4176" cy="1105"/>
              <a:chOff x="720" y="2207"/>
              <a:chExt cx="1440" cy="721"/>
            </a:xfrm>
          </p:grpSpPr>
          <p:sp>
            <p:nvSpPr>
              <p:cNvPr id="130055" name="Rectangle 7"/>
              <p:cNvSpPr>
                <a:spLocks noChangeArrowheads="1"/>
              </p:cNvSpPr>
              <p:nvPr/>
            </p:nvSpPr>
            <p:spPr bwMode="auto">
              <a:xfrm>
                <a:off x="1512" y="2396"/>
                <a:ext cx="72" cy="25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0056" name="Line 8"/>
              <p:cNvSpPr>
                <a:spLocks noChangeShapeType="1"/>
              </p:cNvSpPr>
              <p:nvPr/>
            </p:nvSpPr>
            <p:spPr bwMode="auto">
              <a:xfrm>
                <a:off x="1584" y="2544"/>
                <a:ext cx="5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57" name="Line 9"/>
              <p:cNvSpPr>
                <a:spLocks noChangeShapeType="1"/>
              </p:cNvSpPr>
              <p:nvPr/>
            </p:nvSpPr>
            <p:spPr bwMode="auto">
              <a:xfrm>
                <a:off x="720" y="2207"/>
                <a:ext cx="792" cy="2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58" name="Line 10"/>
              <p:cNvSpPr>
                <a:spLocks noChangeShapeType="1"/>
              </p:cNvSpPr>
              <p:nvPr/>
            </p:nvSpPr>
            <p:spPr bwMode="auto">
              <a:xfrm>
                <a:off x="720" y="2544"/>
                <a:ext cx="7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59" name="Line 11"/>
              <p:cNvSpPr>
                <a:spLocks noChangeShapeType="1"/>
              </p:cNvSpPr>
              <p:nvPr/>
            </p:nvSpPr>
            <p:spPr bwMode="auto">
              <a:xfrm flipV="1">
                <a:off x="720" y="2616"/>
                <a:ext cx="792"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0060" name="Rectangle 12"/>
            <p:cNvSpPr>
              <a:spLocks noChangeArrowheads="1"/>
            </p:cNvSpPr>
            <p:nvPr/>
          </p:nvSpPr>
          <p:spPr bwMode="auto">
            <a:xfrm>
              <a:off x="672" y="2448"/>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t>x</a:t>
              </a:r>
              <a:r>
                <a:rPr kumimoji="1" lang="en-US" altLang="zh-CN" sz="2000" b="1" baseline="-30000"/>
                <a:t>2</a:t>
              </a:r>
              <a:endParaRPr kumimoji="1" lang="en-US" altLang="zh-CN" sz="2000" b="1"/>
            </a:p>
          </p:txBody>
        </p:sp>
        <p:sp>
          <p:nvSpPr>
            <p:cNvPr id="130061" name="Rectangle 13"/>
            <p:cNvSpPr>
              <a:spLocks noChangeArrowheads="1"/>
            </p:cNvSpPr>
            <p:nvPr/>
          </p:nvSpPr>
          <p:spPr bwMode="auto">
            <a:xfrm>
              <a:off x="576" y="1968"/>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  x</a:t>
              </a:r>
              <a:r>
                <a:rPr kumimoji="1" lang="en-US" altLang="zh-CN" sz="2000" b="1" baseline="-30000"/>
                <a:t>1</a:t>
              </a:r>
            </a:p>
          </p:txBody>
        </p:sp>
        <p:sp>
          <p:nvSpPr>
            <p:cNvPr id="130062" name="Text Box 14"/>
            <p:cNvSpPr txBox="1">
              <a:spLocks noChangeArrowheads="1"/>
            </p:cNvSpPr>
            <p:nvPr/>
          </p:nvSpPr>
          <p:spPr bwMode="auto">
            <a:xfrm>
              <a:off x="4656" y="253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t>o</a:t>
              </a:r>
            </a:p>
          </p:txBody>
        </p:sp>
        <p:sp>
          <p:nvSpPr>
            <p:cNvPr id="130063" name="Text Box 15"/>
            <p:cNvSpPr txBox="1">
              <a:spLocks noChangeArrowheads="1"/>
            </p:cNvSpPr>
            <p:nvPr/>
          </p:nvSpPr>
          <p:spPr bwMode="auto">
            <a:xfrm>
              <a:off x="624" y="306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t> x</a:t>
              </a:r>
              <a:r>
                <a:rPr kumimoji="1" lang="en-US" altLang="zh-CN" sz="2000" b="1" baseline="-30000"/>
                <a:t>n</a:t>
              </a:r>
            </a:p>
          </p:txBody>
        </p:sp>
        <p:sp>
          <p:nvSpPr>
            <p:cNvPr id="130064" name="Text Box 16"/>
            <p:cNvSpPr txBox="1">
              <a:spLocks noChangeArrowheads="1"/>
            </p:cNvSpPr>
            <p:nvPr/>
          </p:nvSpPr>
          <p:spPr bwMode="auto">
            <a:xfrm>
              <a:off x="624" y="283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a:t>
              </a:r>
            </a:p>
          </p:txBody>
        </p:sp>
      </p:grpSp>
    </p:spTree>
    <p:extLst>
      <p:ext uri="{BB962C8B-B14F-4D97-AF65-F5344CB8AC3E}">
        <p14:creationId xmlns:p14="http://schemas.microsoft.com/office/powerpoint/2010/main" val="3832303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 calcmode="lin" valueType="num">
                                      <p:cBhvr additive="base">
                                        <p:cTn id="7" dur="500" fill="hold"/>
                                        <p:tgtEl>
                                          <p:spTgt spid="130051"/>
                                        </p:tgtEl>
                                        <p:attrNameLst>
                                          <p:attrName>ppt_x</p:attrName>
                                        </p:attrNameLst>
                                      </p:cBhvr>
                                      <p:tavLst>
                                        <p:tav tm="0">
                                          <p:val>
                                            <p:strVal val="0-#ppt_w/2"/>
                                          </p:val>
                                        </p:tav>
                                        <p:tav tm="100000">
                                          <p:val>
                                            <p:strVal val="#ppt_x"/>
                                          </p:val>
                                        </p:tav>
                                      </p:tavLst>
                                    </p:anim>
                                    <p:anim calcmode="lin" valueType="num">
                                      <p:cBhvr additive="base">
                                        <p:cTn id="8" dur="500" fill="hold"/>
                                        <p:tgtEl>
                                          <p:spTgt spid="130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2"/>
                                        </p:tgtEl>
                                        <p:attrNameLst>
                                          <p:attrName>style.visibility</p:attrName>
                                        </p:attrNameLst>
                                      </p:cBhvr>
                                      <p:to>
                                        <p:strVal val="visible"/>
                                      </p:to>
                                    </p:set>
                                    <p:anim calcmode="lin" valueType="num">
                                      <p:cBhvr additive="base">
                                        <p:cTn id="13" dur="500" fill="hold"/>
                                        <p:tgtEl>
                                          <p:spTgt spid="130052"/>
                                        </p:tgtEl>
                                        <p:attrNameLst>
                                          <p:attrName>ppt_x</p:attrName>
                                        </p:attrNameLst>
                                      </p:cBhvr>
                                      <p:tavLst>
                                        <p:tav tm="0">
                                          <p:val>
                                            <p:strVal val="0-#ppt_w/2"/>
                                          </p:val>
                                        </p:tav>
                                        <p:tav tm="100000">
                                          <p:val>
                                            <p:strVal val="#ppt_x"/>
                                          </p:val>
                                        </p:tav>
                                      </p:tavLst>
                                    </p:anim>
                                    <p:anim calcmode="lin" valueType="num">
                                      <p:cBhvr additive="base">
                                        <p:cTn id="14" dur="500" fill="hold"/>
                                        <p:tgtEl>
                                          <p:spTgt spid="1300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0053"/>
                                        </p:tgtEl>
                                        <p:attrNameLst>
                                          <p:attrName>style.visibility</p:attrName>
                                        </p:attrNameLst>
                                      </p:cBhvr>
                                      <p:to>
                                        <p:strVal val="visible"/>
                                      </p:to>
                                    </p:set>
                                    <p:anim calcmode="lin" valueType="num">
                                      <p:cBhvr additive="base">
                                        <p:cTn id="19" dur="500" fill="hold"/>
                                        <p:tgtEl>
                                          <p:spTgt spid="130053"/>
                                        </p:tgtEl>
                                        <p:attrNameLst>
                                          <p:attrName>ppt_x</p:attrName>
                                        </p:attrNameLst>
                                      </p:cBhvr>
                                      <p:tavLst>
                                        <p:tav tm="0">
                                          <p:val>
                                            <p:strVal val="0-#ppt_w/2"/>
                                          </p:val>
                                        </p:tav>
                                        <p:tav tm="100000">
                                          <p:val>
                                            <p:strVal val="#ppt_x"/>
                                          </p:val>
                                        </p:tav>
                                      </p:tavLst>
                                    </p:anim>
                                    <p:anim calcmode="lin" valueType="num">
                                      <p:cBhvr additive="base">
                                        <p:cTn id="20" dur="500" fill="hold"/>
                                        <p:tgtEl>
                                          <p:spTgt spid="1300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b="1" dirty="0" smtClean="0">
                <a:latin typeface="Times New Roman" panose="02020603050405020304" pitchFamily="18" charset="0"/>
                <a:ea typeface="宋体" panose="02010600030101010101" pitchFamily="2" charset="-122"/>
              </a:rPr>
              <a:t>1 </a:t>
            </a:r>
            <a:r>
              <a:rPr lang="zh-CN" altLang="en-US" b="1" dirty="0">
                <a:latin typeface="宋体" panose="02010600030101010101" pitchFamily="2" charset="-122"/>
                <a:ea typeface="宋体" panose="02010600030101010101" pitchFamily="2" charset="-122"/>
              </a:rPr>
              <a:t>感知器与</a:t>
            </a:r>
            <a:r>
              <a:rPr lang="en-US" altLang="zh-CN" b="1" dirty="0">
                <a:latin typeface="宋体" panose="02010600030101010101" pitchFamily="2" charset="-122"/>
                <a:ea typeface="宋体" panose="02010600030101010101" pitchFamily="2" charset="-122"/>
              </a:rPr>
              <a:t>ANN</a:t>
            </a:r>
            <a:r>
              <a:rPr lang="zh-CN" altLang="en-US" b="1" dirty="0">
                <a:latin typeface="宋体" panose="02010600030101010101" pitchFamily="2" charset="-122"/>
                <a:ea typeface="宋体" panose="02010600030101010101" pitchFamily="2" charset="-122"/>
              </a:rPr>
              <a:t>的早期发展</a:t>
            </a:r>
            <a:endParaRPr lang="zh-CN" altLang="en-US" dirty="0">
              <a:ea typeface="宋体" panose="02010600030101010101" pitchFamily="2" charset="-122"/>
            </a:endParaRPr>
          </a:p>
        </p:txBody>
      </p:sp>
      <p:sp>
        <p:nvSpPr>
          <p:cNvPr id="131075" name="Rectangle 3"/>
          <p:cNvSpPr>
            <a:spLocks noGrp="1" noChangeArrowheads="1"/>
          </p:cNvSpPr>
          <p:nvPr>
            <p:ph type="body" idx="1"/>
          </p:nvPr>
        </p:nvSpPr>
        <p:spPr>
          <a:xfrm>
            <a:off x="533400" y="5105400"/>
            <a:ext cx="8229600" cy="1143000"/>
          </a:xfrm>
        </p:spPr>
        <p:txBody>
          <a:bodyPr/>
          <a:lstStyle/>
          <a:p>
            <a:r>
              <a:rPr lang="en-US" altLang="zh-CN" b="1">
                <a:latin typeface="Times New Roman" panose="02020603050405020304" pitchFamily="18" charset="0"/>
                <a:ea typeface="宋体" panose="02010600030101010101" pitchFamily="2" charset="-122"/>
              </a:rPr>
              <a:t>1962</a:t>
            </a:r>
            <a:r>
              <a:rPr lang="zh-CN" altLang="en-US" b="1">
                <a:latin typeface="宋体" panose="02010600030101010101" pitchFamily="2" charset="-122"/>
                <a:ea typeface="宋体" panose="02010600030101010101" pitchFamily="2" charset="-122"/>
              </a:rPr>
              <a:t>年，</a:t>
            </a:r>
            <a:r>
              <a:rPr lang="en-US" altLang="zh-CN" b="1">
                <a:latin typeface="Times New Roman" panose="02020603050405020304" pitchFamily="18" charset="0"/>
                <a:ea typeface="宋体" panose="02010600030101010101" pitchFamily="2" charset="-122"/>
              </a:rPr>
              <a:t>Rosenblatt</a:t>
            </a:r>
            <a:r>
              <a:rPr lang="zh-CN" altLang="en-US" b="1">
                <a:latin typeface="宋体" panose="02010600030101010101" pitchFamily="2" charset="-122"/>
                <a:ea typeface="宋体" panose="02010600030101010101" pitchFamily="2" charset="-122"/>
              </a:rPr>
              <a:t>宣布：人工神经网络可以学会它能表示的任何东西</a:t>
            </a:r>
            <a:r>
              <a:rPr lang="zh-CN" altLang="en-US">
                <a:ea typeface="宋体" panose="02010600030101010101" pitchFamily="2" charset="-122"/>
              </a:rPr>
              <a:t> </a:t>
            </a:r>
          </a:p>
        </p:txBody>
      </p:sp>
      <p:grpSp>
        <p:nvGrpSpPr>
          <p:cNvPr id="131076" name="Group 4"/>
          <p:cNvGrpSpPr>
            <a:grpSpLocks/>
          </p:cNvGrpSpPr>
          <p:nvPr/>
        </p:nvGrpSpPr>
        <p:grpSpPr bwMode="auto">
          <a:xfrm>
            <a:off x="990600" y="1295400"/>
            <a:ext cx="7315200" cy="3444875"/>
            <a:chOff x="576" y="2016"/>
            <a:chExt cx="4608" cy="2170"/>
          </a:xfrm>
        </p:grpSpPr>
        <p:grpSp>
          <p:nvGrpSpPr>
            <p:cNvPr id="131077" name="Group 5"/>
            <p:cNvGrpSpPr>
              <a:grpSpLocks/>
            </p:cNvGrpSpPr>
            <p:nvPr/>
          </p:nvGrpSpPr>
          <p:grpSpPr bwMode="auto">
            <a:xfrm>
              <a:off x="624" y="2208"/>
              <a:ext cx="4464" cy="1440"/>
              <a:chOff x="2620" y="9610"/>
              <a:chExt cx="5220" cy="1716"/>
            </a:xfrm>
          </p:grpSpPr>
          <p:sp>
            <p:nvSpPr>
              <p:cNvPr id="131078" name="Oval 6"/>
              <p:cNvSpPr>
                <a:spLocks noChangeArrowheads="1"/>
              </p:cNvSpPr>
              <p:nvPr/>
            </p:nvSpPr>
            <p:spPr bwMode="auto">
              <a:xfrm>
                <a:off x="4060" y="9610"/>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31079" name="Oval 7"/>
              <p:cNvSpPr>
                <a:spLocks noChangeArrowheads="1"/>
              </p:cNvSpPr>
              <p:nvPr/>
            </p:nvSpPr>
            <p:spPr bwMode="auto">
              <a:xfrm>
                <a:off x="4060" y="11170"/>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31080" name="Oval 8"/>
              <p:cNvSpPr>
                <a:spLocks noChangeArrowheads="1"/>
              </p:cNvSpPr>
              <p:nvPr/>
            </p:nvSpPr>
            <p:spPr bwMode="auto">
              <a:xfrm>
                <a:off x="4060" y="10234"/>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31081" name="Rectangle 9"/>
              <p:cNvSpPr>
                <a:spLocks noChangeArrowheads="1"/>
              </p:cNvSpPr>
              <p:nvPr/>
            </p:nvSpPr>
            <p:spPr bwMode="auto">
              <a:xfrm>
                <a:off x="6580" y="9610"/>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1082" name="Rectangle 10"/>
              <p:cNvSpPr>
                <a:spLocks noChangeArrowheads="1"/>
              </p:cNvSpPr>
              <p:nvPr/>
            </p:nvSpPr>
            <p:spPr bwMode="auto">
              <a:xfrm>
                <a:off x="6580" y="10234"/>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1083" name="Rectangle 11"/>
              <p:cNvSpPr>
                <a:spLocks noChangeArrowheads="1"/>
              </p:cNvSpPr>
              <p:nvPr/>
            </p:nvSpPr>
            <p:spPr bwMode="auto">
              <a:xfrm>
                <a:off x="6580" y="11170"/>
                <a:ext cx="180" cy="156"/>
              </a:xfrm>
              <a:prstGeom prst="rect">
                <a:avLst/>
              </a:prstGeom>
              <a:solidFill>
                <a:srgbClr val="FFFFFF"/>
              </a:solidFill>
              <a:ln w="9525">
                <a:solidFill>
                  <a:srgbClr val="000000"/>
                </a:solidFill>
                <a:miter lim="800000"/>
                <a:headEnd/>
                <a:tailEnd/>
              </a:ln>
            </p:spPr>
            <p:txBody>
              <a:bodyPr/>
              <a:lstStyle/>
              <a:p>
                <a:endParaRPr kumimoji="1" lang="zh-CN" altLang="zh-CN" sz="2000" b="1"/>
              </a:p>
            </p:txBody>
          </p:sp>
          <p:sp>
            <p:nvSpPr>
              <p:cNvPr id="131084" name="Line 12"/>
              <p:cNvSpPr>
                <a:spLocks noChangeShapeType="1"/>
              </p:cNvSpPr>
              <p:nvPr/>
            </p:nvSpPr>
            <p:spPr bwMode="auto">
              <a:xfrm>
                <a:off x="2620" y="9691"/>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85" name="Line 13"/>
              <p:cNvSpPr>
                <a:spLocks noChangeShapeType="1"/>
              </p:cNvSpPr>
              <p:nvPr/>
            </p:nvSpPr>
            <p:spPr bwMode="auto">
              <a:xfrm>
                <a:off x="2620" y="10294"/>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86" name="Line 14"/>
              <p:cNvSpPr>
                <a:spLocks noChangeShapeType="1"/>
              </p:cNvSpPr>
              <p:nvPr/>
            </p:nvSpPr>
            <p:spPr bwMode="auto">
              <a:xfrm>
                <a:off x="2620" y="11236"/>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87" name="Line 15"/>
              <p:cNvSpPr>
                <a:spLocks noChangeShapeType="1"/>
              </p:cNvSpPr>
              <p:nvPr/>
            </p:nvSpPr>
            <p:spPr bwMode="auto">
              <a:xfrm>
                <a:off x="6760" y="9685"/>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88" name="Line 16"/>
              <p:cNvSpPr>
                <a:spLocks noChangeShapeType="1"/>
              </p:cNvSpPr>
              <p:nvPr/>
            </p:nvSpPr>
            <p:spPr bwMode="auto">
              <a:xfrm>
                <a:off x="6760" y="10309"/>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89" name="Line 17"/>
              <p:cNvSpPr>
                <a:spLocks noChangeShapeType="1"/>
              </p:cNvSpPr>
              <p:nvPr/>
            </p:nvSpPr>
            <p:spPr bwMode="auto">
              <a:xfrm>
                <a:off x="6760" y="1123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0" name="Line 18"/>
              <p:cNvSpPr>
                <a:spLocks noChangeShapeType="1"/>
              </p:cNvSpPr>
              <p:nvPr/>
            </p:nvSpPr>
            <p:spPr bwMode="auto">
              <a:xfrm>
                <a:off x="4240" y="9685"/>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1" name="Line 19"/>
              <p:cNvSpPr>
                <a:spLocks noChangeShapeType="1"/>
              </p:cNvSpPr>
              <p:nvPr/>
            </p:nvSpPr>
            <p:spPr bwMode="auto">
              <a:xfrm>
                <a:off x="4240" y="10294"/>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2" name="Line 20"/>
              <p:cNvSpPr>
                <a:spLocks noChangeShapeType="1"/>
              </p:cNvSpPr>
              <p:nvPr/>
            </p:nvSpPr>
            <p:spPr bwMode="auto">
              <a:xfrm>
                <a:off x="4240" y="11245"/>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3" name="Line 21"/>
              <p:cNvSpPr>
                <a:spLocks noChangeShapeType="1"/>
              </p:cNvSpPr>
              <p:nvPr/>
            </p:nvSpPr>
            <p:spPr bwMode="auto">
              <a:xfrm>
                <a:off x="4240" y="9766"/>
                <a:ext cx="23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4" name="Line 22"/>
              <p:cNvSpPr>
                <a:spLocks noChangeShapeType="1"/>
              </p:cNvSpPr>
              <p:nvPr/>
            </p:nvSpPr>
            <p:spPr bwMode="auto">
              <a:xfrm>
                <a:off x="4240" y="10390"/>
                <a:ext cx="23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5" name="Line 23"/>
              <p:cNvSpPr>
                <a:spLocks noChangeShapeType="1"/>
              </p:cNvSpPr>
              <p:nvPr/>
            </p:nvSpPr>
            <p:spPr bwMode="auto">
              <a:xfrm>
                <a:off x="4240" y="9766"/>
                <a:ext cx="23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6" name="Line 24"/>
              <p:cNvSpPr>
                <a:spLocks noChangeShapeType="1"/>
              </p:cNvSpPr>
              <p:nvPr/>
            </p:nvSpPr>
            <p:spPr bwMode="auto">
              <a:xfrm flipV="1">
                <a:off x="4240" y="9766"/>
                <a:ext cx="23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7" name="Line 25"/>
              <p:cNvSpPr>
                <a:spLocks noChangeShapeType="1"/>
              </p:cNvSpPr>
              <p:nvPr/>
            </p:nvSpPr>
            <p:spPr bwMode="auto">
              <a:xfrm flipV="1">
                <a:off x="4240" y="9766"/>
                <a:ext cx="23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8" name="Line 26"/>
              <p:cNvSpPr>
                <a:spLocks noChangeShapeType="1"/>
              </p:cNvSpPr>
              <p:nvPr/>
            </p:nvSpPr>
            <p:spPr bwMode="auto">
              <a:xfrm flipV="1">
                <a:off x="4240" y="10390"/>
                <a:ext cx="23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1099" name="Rectangle 27"/>
            <p:cNvSpPr>
              <a:spLocks noChangeArrowheads="1"/>
            </p:cNvSpPr>
            <p:nvPr/>
          </p:nvSpPr>
          <p:spPr bwMode="auto">
            <a:xfrm>
              <a:off x="4752" y="201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t>o</a:t>
              </a:r>
              <a:r>
                <a:rPr kumimoji="1" lang="en-US" altLang="zh-CN" sz="2000" b="1" baseline="-30000"/>
                <a:t>1</a:t>
              </a:r>
              <a:endParaRPr kumimoji="1" lang="en-US" altLang="zh-CN" sz="2000" b="1"/>
            </a:p>
          </p:txBody>
        </p:sp>
        <p:sp>
          <p:nvSpPr>
            <p:cNvPr id="131100" name="Rectangle 28"/>
            <p:cNvSpPr>
              <a:spLocks noChangeArrowheads="1"/>
            </p:cNvSpPr>
            <p:nvPr/>
          </p:nvSpPr>
          <p:spPr bwMode="auto">
            <a:xfrm>
              <a:off x="2448" y="3936"/>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多输出感知器</a:t>
              </a:r>
            </a:p>
          </p:txBody>
        </p:sp>
        <p:sp>
          <p:nvSpPr>
            <p:cNvPr id="131101" name="Rectangle 29"/>
            <p:cNvSpPr>
              <a:spLocks noChangeArrowheads="1"/>
            </p:cNvSpPr>
            <p:nvPr/>
          </p:nvSpPr>
          <p:spPr bwMode="auto">
            <a:xfrm>
              <a:off x="624" y="2016"/>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1</a:t>
              </a:r>
            </a:p>
          </p:txBody>
        </p:sp>
        <p:sp>
          <p:nvSpPr>
            <p:cNvPr id="131102" name="Rectangle 30"/>
            <p:cNvSpPr>
              <a:spLocks noChangeArrowheads="1"/>
            </p:cNvSpPr>
            <p:nvPr/>
          </p:nvSpPr>
          <p:spPr bwMode="auto">
            <a:xfrm>
              <a:off x="624" y="2544"/>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2</a:t>
              </a:r>
            </a:p>
          </p:txBody>
        </p:sp>
        <p:sp>
          <p:nvSpPr>
            <p:cNvPr id="131103" name="Rectangle 31"/>
            <p:cNvSpPr>
              <a:spLocks noChangeArrowheads="1"/>
            </p:cNvSpPr>
            <p:nvPr/>
          </p:nvSpPr>
          <p:spPr bwMode="auto">
            <a:xfrm>
              <a:off x="4848" y="2544"/>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2</a:t>
              </a:r>
            </a:p>
          </p:txBody>
        </p:sp>
        <p:sp>
          <p:nvSpPr>
            <p:cNvPr id="131104" name="Rectangle 32"/>
            <p:cNvSpPr>
              <a:spLocks noChangeArrowheads="1"/>
            </p:cNvSpPr>
            <p:nvPr/>
          </p:nvSpPr>
          <p:spPr bwMode="auto">
            <a:xfrm>
              <a:off x="4848" y="331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m</a:t>
              </a:r>
            </a:p>
          </p:txBody>
        </p:sp>
        <p:sp>
          <p:nvSpPr>
            <p:cNvPr id="131105" name="Rectangle 33"/>
            <p:cNvSpPr>
              <a:spLocks noChangeArrowheads="1"/>
            </p:cNvSpPr>
            <p:nvPr/>
          </p:nvSpPr>
          <p:spPr bwMode="auto">
            <a:xfrm>
              <a:off x="610" y="3312"/>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n</a:t>
              </a:r>
            </a:p>
          </p:txBody>
        </p:sp>
        <p:sp>
          <p:nvSpPr>
            <p:cNvPr id="131106" name="Rectangle 34"/>
            <p:cNvSpPr>
              <a:spLocks noChangeArrowheads="1"/>
            </p:cNvSpPr>
            <p:nvPr/>
          </p:nvSpPr>
          <p:spPr bwMode="auto">
            <a:xfrm>
              <a:off x="576" y="297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31107" name="Rectangle 35"/>
            <p:cNvSpPr>
              <a:spLocks noChangeArrowheads="1"/>
            </p:cNvSpPr>
            <p:nvPr/>
          </p:nvSpPr>
          <p:spPr bwMode="auto">
            <a:xfrm>
              <a:off x="1728" y="3041"/>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 …</a:t>
              </a:r>
            </a:p>
          </p:txBody>
        </p:sp>
        <p:sp>
          <p:nvSpPr>
            <p:cNvPr id="131108" name="Rectangle 36"/>
            <p:cNvSpPr>
              <a:spLocks noChangeArrowheads="1"/>
            </p:cNvSpPr>
            <p:nvPr/>
          </p:nvSpPr>
          <p:spPr bwMode="auto">
            <a:xfrm>
              <a:off x="3936" y="297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31109" name="Rectangle 37"/>
            <p:cNvSpPr>
              <a:spLocks noChangeArrowheads="1"/>
            </p:cNvSpPr>
            <p:nvPr/>
          </p:nvSpPr>
          <p:spPr bwMode="auto">
            <a:xfrm>
              <a:off x="4800" y="2966"/>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31110" name="Rectangle 38"/>
            <p:cNvSpPr>
              <a:spLocks noChangeArrowheads="1"/>
            </p:cNvSpPr>
            <p:nvPr/>
          </p:nvSpPr>
          <p:spPr bwMode="auto">
            <a:xfrm>
              <a:off x="1632" y="3696"/>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输入层</a:t>
              </a:r>
            </a:p>
          </p:txBody>
        </p:sp>
        <p:sp>
          <p:nvSpPr>
            <p:cNvPr id="131111" name="Rectangle 39"/>
            <p:cNvSpPr>
              <a:spLocks noChangeArrowheads="1"/>
            </p:cNvSpPr>
            <p:nvPr/>
          </p:nvSpPr>
          <p:spPr bwMode="auto">
            <a:xfrm>
              <a:off x="3792" y="3696"/>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输出层</a:t>
              </a:r>
            </a:p>
          </p:txBody>
        </p:sp>
      </p:grpSp>
    </p:spTree>
    <p:extLst>
      <p:ext uri="{BB962C8B-B14F-4D97-AF65-F5344CB8AC3E}">
        <p14:creationId xmlns:p14="http://schemas.microsoft.com/office/powerpoint/2010/main" val="2765722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1076"/>
                                        </p:tgtEl>
                                        <p:attrNameLst>
                                          <p:attrName>style.visibility</p:attrName>
                                        </p:attrNameLst>
                                      </p:cBhvr>
                                      <p:to>
                                        <p:strVal val="visible"/>
                                      </p:to>
                                    </p:set>
                                    <p:anim calcmode="lin" valueType="num">
                                      <p:cBhvr additive="base">
                                        <p:cTn id="7" dur="500" fill="hold"/>
                                        <p:tgtEl>
                                          <p:spTgt spid="131076"/>
                                        </p:tgtEl>
                                        <p:attrNameLst>
                                          <p:attrName>ppt_x</p:attrName>
                                        </p:attrNameLst>
                                      </p:cBhvr>
                                      <p:tavLst>
                                        <p:tav tm="0">
                                          <p:val>
                                            <p:strVal val="0-#ppt_w/2"/>
                                          </p:val>
                                        </p:tav>
                                        <p:tav tm="100000">
                                          <p:val>
                                            <p:strVal val="#ppt_x"/>
                                          </p:val>
                                        </p:tav>
                                      </p:tavLst>
                                    </p:anim>
                                    <p:anim calcmode="lin" valueType="num">
                                      <p:cBhvr additive="base">
                                        <p:cTn id="8" dur="500" fill="hold"/>
                                        <p:tgtEl>
                                          <p:spTgt spid="1310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75">
                                            <p:txEl>
                                              <p:pRg st="0" end="0"/>
                                            </p:txEl>
                                          </p:spTgt>
                                        </p:tgtEl>
                                        <p:attrNameLst>
                                          <p:attrName>style.visibility</p:attrName>
                                        </p:attrNameLst>
                                      </p:cBhvr>
                                      <p:to>
                                        <p:strVal val="visible"/>
                                      </p:to>
                                    </p:set>
                                    <p:anim calcmode="lin" valueType="num">
                                      <p:cBhvr additive="base">
                                        <p:cTn id="13"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524000" y="228600"/>
            <a:ext cx="6553200" cy="1143000"/>
          </a:xfrm>
        </p:spPr>
        <p:txBody>
          <a:bodyPr/>
          <a:lstStyle/>
          <a:p>
            <a:r>
              <a:rPr lang="en-US" altLang="zh-CN" b="1" dirty="0" smtClean="0">
                <a:latin typeface="Times New Roman" panose="02020603050405020304" pitchFamily="18" charset="0"/>
                <a:ea typeface="宋体" panose="02010600030101010101" pitchFamily="2" charset="-122"/>
              </a:rPr>
              <a:t>2  </a:t>
            </a:r>
            <a:r>
              <a:rPr lang="zh-CN" altLang="en-US" b="1" dirty="0">
                <a:latin typeface="宋体" panose="02010600030101010101" pitchFamily="2" charset="-122"/>
                <a:ea typeface="宋体" panose="02010600030101010101" pitchFamily="2" charset="-122"/>
              </a:rPr>
              <a:t>感知器的学习算法</a:t>
            </a:r>
            <a:r>
              <a:rPr lang="zh-CN" altLang="en-US" dirty="0">
                <a:ea typeface="宋体" panose="02010600030101010101" pitchFamily="2" charset="-122"/>
              </a:rPr>
              <a:t> </a:t>
            </a:r>
          </a:p>
        </p:txBody>
      </p:sp>
      <p:sp>
        <p:nvSpPr>
          <p:cNvPr id="132099" name="Rectangle 3"/>
          <p:cNvSpPr>
            <a:spLocks noGrp="1" noChangeArrowheads="1"/>
          </p:cNvSpPr>
          <p:nvPr>
            <p:ph type="body" idx="1"/>
          </p:nvPr>
        </p:nvSpPr>
        <p:spPr>
          <a:xfrm>
            <a:off x="448962" y="1066862"/>
            <a:ext cx="8229600" cy="5065712"/>
          </a:xfrm>
        </p:spPr>
        <p:txBody>
          <a:bodyPr/>
          <a:lstStyle/>
          <a:p>
            <a:pPr marL="282575" indent="0" algn="just"/>
            <a:r>
              <a:rPr lang="en-US" altLang="zh-CN"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感知器的学习是有导师学习</a:t>
            </a:r>
            <a:endParaRPr lang="zh-CN" altLang="en-US" b="1" dirty="0">
              <a:latin typeface="Times New Roman" panose="02020603050405020304" pitchFamily="18" charset="0"/>
              <a:ea typeface="宋体" panose="02010600030101010101" pitchFamily="2" charset="-122"/>
            </a:endParaRPr>
          </a:p>
          <a:p>
            <a:pPr marL="282575" indent="0"/>
            <a:r>
              <a:rPr lang="zh-CN" altLang="en-US" b="1" dirty="0">
                <a:latin typeface="宋体" panose="02010600030101010101" pitchFamily="2" charset="-122"/>
                <a:ea typeface="宋体" panose="02010600030101010101" pitchFamily="2" charset="-122"/>
              </a:rPr>
              <a:t> 感知器的训练算法的基本原理来源于著名的</a:t>
            </a:r>
            <a:r>
              <a:rPr lang="en-US" altLang="zh-CN" b="1" dirty="0">
                <a:latin typeface="Times New Roman" panose="02020603050405020304" pitchFamily="18" charset="0"/>
                <a:ea typeface="宋体" panose="02010600030101010101" pitchFamily="2" charset="-122"/>
              </a:rPr>
              <a:t>Hebb</a:t>
            </a:r>
            <a:r>
              <a:rPr lang="zh-CN" altLang="en-US" b="1" dirty="0">
                <a:latin typeface="宋体" panose="02010600030101010101" pitchFamily="2" charset="-122"/>
                <a:ea typeface="宋体" panose="02010600030101010101" pitchFamily="2" charset="-122"/>
              </a:rPr>
              <a:t>学习律</a:t>
            </a:r>
          </a:p>
          <a:p>
            <a:pPr marL="282575" indent="0"/>
            <a:r>
              <a:rPr lang="zh-CN" altLang="en-US" b="1" dirty="0">
                <a:latin typeface="宋体" panose="02010600030101010101" pitchFamily="2" charset="-122"/>
                <a:ea typeface="宋体" panose="02010600030101010101" pitchFamily="2" charset="-122"/>
              </a:rPr>
              <a:t> 基本思想：逐步地将样本集中的样本输入到网络中</a:t>
            </a:r>
            <a:r>
              <a:rPr lang="en-US" altLang="zh-CN" b="1" dirty="0">
                <a:latin typeface="Times New Roman" panose="02020603050405020304" pitchFamily="18"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根据输出结果和理想输出之间的差别来调整网络中的权矩阵</a:t>
            </a:r>
            <a:r>
              <a:rPr lang="zh-CN" altLang="en-US" dirty="0">
                <a:ea typeface="宋体" panose="02010600030101010101" pitchFamily="2" charset="-122"/>
              </a:rPr>
              <a:t> </a:t>
            </a:r>
          </a:p>
        </p:txBody>
      </p:sp>
    </p:spTree>
    <p:extLst>
      <p:ext uri="{BB962C8B-B14F-4D97-AF65-F5344CB8AC3E}">
        <p14:creationId xmlns:p14="http://schemas.microsoft.com/office/powerpoint/2010/main" val="1895224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slide(fromBottom)">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slide(fromBottom)">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slide(fromBottom)">
                                      <p:cBhvr>
                                        <p:cTn id="17" dur="500"/>
                                        <p:tgtEl>
                                          <p:spTgt spid="132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b="1" dirty="0" smtClean="0">
                <a:latin typeface="Times New Roman" panose="02020603050405020304" pitchFamily="18" charset="0"/>
                <a:ea typeface="宋体" panose="02010600030101010101" pitchFamily="2" charset="-122"/>
              </a:rPr>
              <a:t>2.1</a:t>
            </a:r>
            <a:r>
              <a:rPr lang="zh-CN" altLang="en-US" b="1" dirty="0">
                <a:latin typeface="宋体" panose="02010600030101010101" pitchFamily="2" charset="-122"/>
                <a:ea typeface="宋体" panose="02010600030101010101" pitchFamily="2" charset="-122"/>
              </a:rPr>
              <a:t>离散单输出感知器训练算法</a:t>
            </a:r>
            <a:r>
              <a:rPr lang="zh-CN" altLang="en-US" dirty="0">
                <a:ea typeface="宋体" panose="02010600030101010101" pitchFamily="2" charset="-122"/>
              </a:rPr>
              <a:t> </a:t>
            </a:r>
          </a:p>
        </p:txBody>
      </p:sp>
      <p:sp>
        <p:nvSpPr>
          <p:cNvPr id="133123" name="Rectangle 3"/>
          <p:cNvSpPr>
            <a:spLocks noGrp="1" noChangeArrowheads="1"/>
          </p:cNvSpPr>
          <p:nvPr>
            <p:ph type="body" idx="1"/>
          </p:nvPr>
        </p:nvSpPr>
        <p:spPr/>
        <p:txBody>
          <a:bodyPr/>
          <a:lstStyle/>
          <a:p>
            <a:pPr marL="476250" indent="-476250" algn="just"/>
            <a:r>
              <a:rPr lang="zh-CN" altLang="en-US" b="1">
                <a:latin typeface="宋体" panose="02010600030101010101" pitchFamily="2" charset="-122"/>
                <a:ea typeface="宋体" panose="02010600030101010101" pitchFamily="2" charset="-122"/>
              </a:rPr>
              <a:t>二值网络：自变量及其函数的值、向量分量的值只取</a:t>
            </a:r>
            <a:r>
              <a:rPr lang="en-US" altLang="zh-CN" b="1">
                <a:latin typeface="Times New Roman" panose="02020603050405020304" pitchFamily="18" charset="0"/>
                <a:ea typeface="宋体" panose="02010600030101010101" pitchFamily="2" charset="-122"/>
              </a:rPr>
              <a:t>0</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pitchFamily="18" charset="0"/>
                <a:ea typeface="宋体" panose="02010600030101010101" pitchFamily="2" charset="-122"/>
              </a:rPr>
              <a:t>1</a:t>
            </a:r>
            <a:r>
              <a:rPr lang="zh-CN" altLang="en-US" b="1">
                <a:latin typeface="宋体" panose="02010600030101010101" pitchFamily="2" charset="-122"/>
                <a:ea typeface="宋体" panose="02010600030101010101" pitchFamily="2" charset="-122"/>
              </a:rPr>
              <a:t>函数、向量。</a:t>
            </a:r>
          </a:p>
          <a:p>
            <a:pPr marL="476250" indent="-476250" algn="just"/>
            <a:r>
              <a:rPr lang="zh-CN" altLang="en-US" b="1">
                <a:latin typeface="宋体" panose="02010600030101010101" pitchFamily="2" charset="-122"/>
                <a:ea typeface="宋体" panose="02010600030101010101" pitchFamily="2" charset="-122"/>
              </a:rPr>
              <a:t>权向量：</a:t>
            </a:r>
            <a:r>
              <a:rPr lang="en-US" altLang="zh-CN" b="1">
                <a:latin typeface="Times New Roman" panose="02020603050405020304" pitchFamily="18" charset="0"/>
                <a:ea typeface="宋体" panose="02010600030101010101" pitchFamily="2" charset="-122"/>
              </a:rPr>
              <a:t>W=</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endParaRPr lang="en-US" altLang="zh-CN" b="1">
              <a:latin typeface="Times New Roman" panose="02020603050405020304" pitchFamily="18" charset="0"/>
              <a:ea typeface="宋体" panose="02010600030101010101" pitchFamily="2" charset="-122"/>
            </a:endParaRPr>
          </a:p>
          <a:p>
            <a:pPr marL="476250" indent="-476250" algn="just"/>
            <a:r>
              <a:rPr lang="zh-CN" altLang="en-US" b="1">
                <a:latin typeface="宋体" panose="02010600030101010101" pitchFamily="2" charset="-122"/>
                <a:ea typeface="宋体" panose="02010600030101010101" pitchFamily="2" charset="-122"/>
              </a:rPr>
              <a:t>输入向量：</a:t>
            </a:r>
            <a:r>
              <a:rPr lang="en-US" altLang="zh-CN" b="1">
                <a:latin typeface="Times New Roman" panose="02020603050405020304" pitchFamily="18"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endParaRPr lang="en-US" altLang="zh-CN" b="1">
              <a:latin typeface="Times New Roman" panose="02020603050405020304" pitchFamily="18" charset="0"/>
              <a:ea typeface="宋体" panose="02010600030101010101" pitchFamily="2" charset="-122"/>
            </a:endParaRPr>
          </a:p>
          <a:p>
            <a:pPr marL="476250" indent="-476250" algn="just"/>
            <a:r>
              <a:rPr lang="zh-CN" altLang="en-US" b="1">
                <a:latin typeface="宋体" panose="02010600030101010101" pitchFamily="2" charset="-122"/>
                <a:ea typeface="宋体" panose="02010600030101010101" pitchFamily="2" charset="-122"/>
              </a:rPr>
              <a:t>训练样本集：</a:t>
            </a:r>
            <a:endParaRPr lang="zh-CN" altLang="en-US" b="1">
              <a:latin typeface="Times New Roman" panose="02020603050405020304" pitchFamily="18" charset="0"/>
              <a:ea typeface="宋体" panose="02010600030101010101" pitchFamily="2" charset="-122"/>
            </a:endParaRPr>
          </a:p>
          <a:p>
            <a:pPr marL="952500" lvl="1"/>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zh-CN" altLang="en-US" b="1">
                <a:latin typeface="宋体" panose="02010600030101010101" pitchFamily="2" charset="-122"/>
                <a:ea typeface="宋体" panose="02010600030101010101" pitchFamily="2" charset="-122"/>
              </a:rPr>
              <a:t>为输入向量</a:t>
            </a:r>
            <a:r>
              <a:rPr lang="en-US" altLang="zh-CN" b="1">
                <a:latin typeface="Times New Roman" panose="02020603050405020304" pitchFamily="18" charset="0"/>
                <a:ea typeface="宋体" panose="02010600030101010101" pitchFamily="2" charset="-122"/>
              </a:rPr>
              <a:t>X</a:t>
            </a:r>
            <a:r>
              <a:rPr lang="zh-CN" altLang="en-US" b="1">
                <a:latin typeface="宋体" panose="02010600030101010101" pitchFamily="2" charset="-122"/>
                <a:ea typeface="宋体" panose="02010600030101010101" pitchFamily="2" charset="-122"/>
              </a:rPr>
              <a:t>对应的输出</a:t>
            </a:r>
            <a:r>
              <a:rPr lang="en-US" altLang="zh-CN" b="1">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584555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barn(outHorizontal)">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barn(outHorizontal)">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barn(outHorizontal)">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barn(outHorizontal)">
                                      <p:cBhvr>
                                        <p:cTn id="22" dur="500"/>
                                        <p:tgtEl>
                                          <p:spTgt spid="133123">
                                            <p:txEl>
                                              <p:pRg st="3" end="3"/>
                                            </p:txEl>
                                          </p:spTgt>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133123">
                                            <p:txEl>
                                              <p:pRg st="4" end="4"/>
                                            </p:txEl>
                                          </p:spTgt>
                                        </p:tgtEl>
                                        <p:attrNameLst>
                                          <p:attrName>style.visibility</p:attrName>
                                        </p:attrNameLst>
                                      </p:cBhvr>
                                      <p:to>
                                        <p:strVal val="visible"/>
                                      </p:to>
                                    </p:set>
                                    <p:animEffect transition="in" filter="barn(outHorizontal)">
                                      <p:cBhvr>
                                        <p:cTn id="25" dur="500"/>
                                        <p:tgtEl>
                                          <p:spTgt spid="133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533506" y="179388"/>
            <a:ext cx="9144000" cy="688975"/>
          </a:xfrm>
        </p:spPr>
        <p:txBody>
          <a:bodyPr/>
          <a:lstStyle/>
          <a:p>
            <a:r>
              <a:rPr lang="zh-CN" altLang="en-US" b="1" dirty="0" smtClean="0">
                <a:latin typeface="Times New Roman" panose="02020603050405020304" pitchFamily="18" charset="0"/>
                <a:ea typeface="黑体" panose="02010609060101010101" pitchFamily="49" charset="-122"/>
              </a:rPr>
              <a:t>算法</a:t>
            </a:r>
            <a:r>
              <a:rPr lang="en-US" altLang="zh-CN" b="1" dirty="0" smtClean="0">
                <a:latin typeface="Times New Roman" panose="02020603050405020304" pitchFamily="18"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离散单输出感知器训练算法</a:t>
            </a:r>
            <a:r>
              <a:rPr lang="zh-CN" altLang="en-US" dirty="0">
                <a:ea typeface="宋体" panose="02010600030101010101" pitchFamily="2" charset="-122"/>
              </a:rPr>
              <a:t> </a:t>
            </a:r>
          </a:p>
        </p:txBody>
      </p:sp>
      <p:sp>
        <p:nvSpPr>
          <p:cNvPr id="134147" name="Text Box 3"/>
          <p:cNvSpPr txBox="1">
            <a:spLocks noChangeArrowheads="1"/>
          </p:cNvSpPr>
          <p:nvPr/>
        </p:nvSpPr>
        <p:spPr bwMode="auto">
          <a:xfrm>
            <a:off x="457200" y="1292171"/>
            <a:ext cx="82296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en-US" altLang="zh-CN" sz="2800" b="1"/>
              <a:t>1. </a:t>
            </a:r>
            <a:r>
              <a:rPr lang="zh-CN" altLang="en-US" sz="2800" b="1"/>
              <a:t>初始化权向量</a:t>
            </a:r>
            <a:r>
              <a:rPr lang="en-US" altLang="zh-CN" sz="2800" b="1"/>
              <a:t>W</a:t>
            </a:r>
            <a:r>
              <a:rPr lang="zh-CN" altLang="en-US" sz="2800" b="1"/>
              <a:t>；</a:t>
            </a:r>
          </a:p>
          <a:p>
            <a:pPr algn="just">
              <a:lnSpc>
                <a:spcPct val="120000"/>
              </a:lnSpc>
            </a:pPr>
            <a:r>
              <a:rPr lang="en-US" altLang="zh-CN" sz="2800" b="1"/>
              <a:t>2. </a:t>
            </a:r>
            <a:r>
              <a:rPr lang="zh-CN" altLang="en-US" sz="2800" b="1"/>
              <a:t>重复下列过程，直到训练完成：</a:t>
            </a:r>
          </a:p>
          <a:p>
            <a:pPr algn="just">
              <a:lnSpc>
                <a:spcPct val="120000"/>
              </a:lnSpc>
            </a:pPr>
            <a:r>
              <a:rPr lang="zh-CN" altLang="en-US" sz="2800" b="1"/>
              <a:t>	</a:t>
            </a:r>
            <a:r>
              <a:rPr lang="en-US" altLang="zh-CN" sz="2800" b="1"/>
              <a:t>2.1 </a:t>
            </a:r>
            <a:r>
              <a:rPr lang="zh-CN" altLang="en-US" sz="2800" b="1"/>
              <a:t>对每个样本（</a:t>
            </a:r>
            <a:r>
              <a:rPr lang="en-US" altLang="zh-CN" sz="2800" b="1"/>
              <a:t>X</a:t>
            </a:r>
            <a:r>
              <a:rPr lang="zh-CN" altLang="en-US" sz="2800" b="1"/>
              <a:t>，</a:t>
            </a:r>
            <a:r>
              <a:rPr lang="en-US" altLang="zh-CN" sz="2800" b="1"/>
              <a:t>Y</a:t>
            </a:r>
            <a:r>
              <a:rPr lang="zh-CN" altLang="en-US" sz="2800" b="1"/>
              <a:t>），重复如下过程：</a:t>
            </a:r>
          </a:p>
          <a:p>
            <a:pPr algn="just">
              <a:lnSpc>
                <a:spcPct val="120000"/>
              </a:lnSpc>
            </a:pPr>
            <a:r>
              <a:rPr lang="zh-CN" altLang="en-US" sz="2800" b="1"/>
              <a:t>		</a:t>
            </a:r>
            <a:r>
              <a:rPr lang="en-US" altLang="zh-CN" sz="2800" b="1"/>
              <a:t>2.1.1 </a:t>
            </a:r>
            <a:r>
              <a:rPr lang="zh-CN" altLang="en-US" sz="2800" b="1"/>
              <a:t>输入</a:t>
            </a:r>
            <a:r>
              <a:rPr lang="en-US" altLang="zh-CN" sz="2800" b="1"/>
              <a:t>X</a:t>
            </a:r>
            <a:r>
              <a:rPr lang="zh-CN" altLang="en-US" sz="2800" b="1"/>
              <a:t>；</a:t>
            </a:r>
          </a:p>
          <a:p>
            <a:pPr algn="just">
              <a:lnSpc>
                <a:spcPct val="120000"/>
              </a:lnSpc>
            </a:pPr>
            <a:r>
              <a:rPr lang="zh-CN" altLang="en-US" sz="2800" b="1"/>
              <a:t>		</a:t>
            </a:r>
            <a:r>
              <a:rPr lang="en-US" altLang="zh-CN" sz="2800" b="1"/>
              <a:t>2.1.2 </a:t>
            </a:r>
            <a:r>
              <a:rPr lang="zh-CN" altLang="en-US" sz="2800" b="1"/>
              <a:t>计算</a:t>
            </a:r>
            <a:r>
              <a:rPr lang="en-US" altLang="zh-CN" sz="2800" b="1"/>
              <a:t>o=F</a:t>
            </a:r>
            <a:r>
              <a:rPr lang="zh-CN" altLang="en-US" sz="2800" b="1"/>
              <a:t>（</a:t>
            </a:r>
            <a:r>
              <a:rPr lang="en-US" altLang="zh-CN" sz="2800" b="1"/>
              <a:t>XW</a:t>
            </a:r>
            <a:r>
              <a:rPr lang="zh-CN" altLang="en-US" sz="2800" b="1"/>
              <a:t>）；</a:t>
            </a:r>
          </a:p>
          <a:p>
            <a:pPr algn="just">
              <a:lnSpc>
                <a:spcPct val="120000"/>
              </a:lnSpc>
            </a:pPr>
            <a:r>
              <a:rPr lang="zh-CN" altLang="en-US" sz="2800" b="1"/>
              <a:t>		</a:t>
            </a:r>
            <a:r>
              <a:rPr lang="en-US" altLang="zh-CN" sz="2800" b="1"/>
              <a:t>2.1.3 </a:t>
            </a:r>
            <a:r>
              <a:rPr lang="zh-CN" altLang="en-US" sz="2800" b="1"/>
              <a:t>如果输出不正确，则</a:t>
            </a:r>
          </a:p>
          <a:p>
            <a:pPr algn="just">
              <a:lnSpc>
                <a:spcPct val="120000"/>
              </a:lnSpc>
            </a:pPr>
            <a:r>
              <a:rPr lang="zh-CN" altLang="en-US" sz="2800" b="1"/>
              <a:t>				当</a:t>
            </a:r>
            <a:r>
              <a:rPr lang="en-US" altLang="zh-CN" sz="2800" b="1"/>
              <a:t>o=0</a:t>
            </a:r>
            <a:r>
              <a:rPr lang="zh-CN" altLang="en-US" sz="2800" b="1"/>
              <a:t>时，取 </a:t>
            </a:r>
            <a:r>
              <a:rPr lang="en-US" altLang="zh-CN" sz="2800" b="1"/>
              <a:t>W=W+X</a:t>
            </a:r>
            <a:r>
              <a:rPr lang="zh-CN" altLang="en-US" sz="2800" b="1"/>
              <a:t>，</a:t>
            </a:r>
          </a:p>
          <a:p>
            <a:pPr algn="just">
              <a:lnSpc>
                <a:spcPct val="120000"/>
              </a:lnSpc>
            </a:pPr>
            <a:r>
              <a:rPr lang="zh-CN" altLang="en-US" sz="2800" b="1"/>
              <a:t>				当</a:t>
            </a:r>
            <a:r>
              <a:rPr lang="en-US" altLang="zh-CN" sz="2800" b="1"/>
              <a:t>o=1</a:t>
            </a:r>
            <a:r>
              <a:rPr lang="zh-CN" altLang="en-US" sz="2800" b="1"/>
              <a:t>时，取 </a:t>
            </a:r>
            <a:r>
              <a:rPr lang="en-US" altLang="zh-CN" sz="2800" b="1"/>
              <a:t>W=W-X </a:t>
            </a:r>
          </a:p>
        </p:txBody>
      </p:sp>
    </p:spTree>
    <p:extLst>
      <p:ext uri="{BB962C8B-B14F-4D97-AF65-F5344CB8AC3E}">
        <p14:creationId xmlns:p14="http://schemas.microsoft.com/office/powerpoint/2010/main" val="2643122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slide(fromBottom)">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slide(fromBottom)">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slide(fromBottom)">
                                      <p:cBhvr>
                                        <p:cTn id="17" dur="500"/>
                                        <p:tgtEl>
                                          <p:spTgt spid="134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Effect transition="in" filter="slide(fromBottom)">
                                      <p:cBhvr>
                                        <p:cTn id="22" dur="500"/>
                                        <p:tgtEl>
                                          <p:spTgt spid="134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34147">
                                            <p:txEl>
                                              <p:pRg st="4" end="4"/>
                                            </p:txEl>
                                          </p:spTgt>
                                        </p:tgtEl>
                                        <p:attrNameLst>
                                          <p:attrName>style.visibility</p:attrName>
                                        </p:attrNameLst>
                                      </p:cBhvr>
                                      <p:to>
                                        <p:strVal val="visible"/>
                                      </p:to>
                                    </p:set>
                                    <p:animEffect transition="in" filter="slide(fromBottom)">
                                      <p:cBhvr>
                                        <p:cTn id="27" dur="500"/>
                                        <p:tgtEl>
                                          <p:spTgt spid="134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34147">
                                            <p:txEl>
                                              <p:pRg st="5" end="5"/>
                                            </p:txEl>
                                          </p:spTgt>
                                        </p:tgtEl>
                                        <p:attrNameLst>
                                          <p:attrName>style.visibility</p:attrName>
                                        </p:attrNameLst>
                                      </p:cBhvr>
                                      <p:to>
                                        <p:strVal val="visible"/>
                                      </p:to>
                                    </p:set>
                                    <p:animEffect transition="in" filter="slide(fromBottom)">
                                      <p:cBhvr>
                                        <p:cTn id="32" dur="500"/>
                                        <p:tgtEl>
                                          <p:spTgt spid="134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34147">
                                            <p:txEl>
                                              <p:pRg st="6" end="6"/>
                                            </p:txEl>
                                          </p:spTgt>
                                        </p:tgtEl>
                                        <p:attrNameLst>
                                          <p:attrName>style.visibility</p:attrName>
                                        </p:attrNameLst>
                                      </p:cBhvr>
                                      <p:to>
                                        <p:strVal val="visible"/>
                                      </p:to>
                                    </p:set>
                                    <p:animEffect transition="in" filter="slide(fromBottom)">
                                      <p:cBhvr>
                                        <p:cTn id="37" dur="500"/>
                                        <p:tgtEl>
                                          <p:spTgt spid="1341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34147">
                                            <p:txEl>
                                              <p:pRg st="7" end="7"/>
                                            </p:txEl>
                                          </p:spTgt>
                                        </p:tgtEl>
                                        <p:attrNameLst>
                                          <p:attrName>style.visibility</p:attrName>
                                        </p:attrNameLst>
                                      </p:cBhvr>
                                      <p:to>
                                        <p:strVal val="visible"/>
                                      </p:to>
                                    </p:set>
                                    <p:animEffect transition="in" filter="slide(fromBottom)">
                                      <p:cBhvr>
                                        <p:cTn id="42" dur="500"/>
                                        <p:tgtEl>
                                          <p:spTgt spid="134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686" y="274638"/>
            <a:ext cx="8229600" cy="639762"/>
          </a:xfrm>
        </p:spPr>
        <p:txBody>
          <a:bodyPr/>
          <a:lstStyle/>
          <a:p>
            <a:r>
              <a:rPr lang="en-US" altLang="zh-CN" b="1" dirty="0" smtClean="0">
                <a:latin typeface="Times New Roman" panose="02020603050405020304" pitchFamily="18" charset="0"/>
                <a:ea typeface="宋体" panose="02010600030101010101" pitchFamily="2" charset="-122"/>
              </a:rPr>
              <a:t>2.2</a:t>
            </a:r>
            <a:r>
              <a:rPr lang="zh-CN" altLang="en-US" b="1" dirty="0">
                <a:latin typeface="宋体" panose="02010600030101010101" pitchFamily="2" charset="-122"/>
                <a:ea typeface="宋体" panose="02010600030101010101" pitchFamily="2" charset="-122"/>
              </a:rPr>
              <a:t>离散多输出感知器训练算法</a:t>
            </a:r>
            <a:r>
              <a:rPr lang="zh-CN" altLang="en-US" dirty="0">
                <a:ea typeface="宋体" panose="02010600030101010101" pitchFamily="2" charset="-122"/>
              </a:rPr>
              <a:t> </a:t>
            </a:r>
          </a:p>
        </p:txBody>
      </p:sp>
      <p:sp>
        <p:nvSpPr>
          <p:cNvPr id="135171" name="Rectangle 3"/>
          <p:cNvSpPr>
            <a:spLocks noGrp="1" noChangeArrowheads="1"/>
          </p:cNvSpPr>
          <p:nvPr>
            <p:ph type="body" idx="1"/>
          </p:nvPr>
        </p:nvSpPr>
        <p:spPr>
          <a:xfrm>
            <a:off x="914400" y="982896"/>
            <a:ext cx="8229600" cy="3581400"/>
          </a:xfrm>
        </p:spPr>
        <p:txBody>
          <a:bodyPr/>
          <a:lstStyle/>
          <a:p>
            <a:pPr algn="just"/>
            <a:r>
              <a:rPr lang="zh-CN" altLang="en-US" b="1">
                <a:latin typeface="宋体" panose="02010600030101010101" pitchFamily="2" charset="-122"/>
                <a:ea typeface="宋体" panose="02010600030101010101" pitchFamily="2" charset="-122"/>
              </a:rPr>
              <a:t>样本集：</a:t>
            </a:r>
            <a:r>
              <a:rPr lang="en-US" altLang="zh-CN" b="1">
                <a:latin typeface="Times New Roman" panose="02020603050405020304" pitchFamily="18"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Y)|Y</a:t>
            </a:r>
            <a:r>
              <a:rPr lang="zh-CN" altLang="en-US" b="1">
                <a:latin typeface="宋体" panose="02010600030101010101" pitchFamily="2" charset="-122"/>
                <a:ea typeface="宋体" panose="02010600030101010101" pitchFamily="2" charset="-122"/>
              </a:rPr>
              <a:t>为输入向量</a:t>
            </a:r>
            <a:r>
              <a:rPr lang="en-US" altLang="zh-CN" b="1">
                <a:latin typeface="Times New Roman" panose="02020603050405020304" pitchFamily="18" charset="0"/>
                <a:ea typeface="宋体" panose="02010600030101010101" pitchFamily="2" charset="-122"/>
              </a:rPr>
              <a:t>X</a:t>
            </a:r>
            <a:r>
              <a:rPr lang="zh-CN" altLang="en-US" b="1">
                <a:latin typeface="宋体" panose="02010600030101010101" pitchFamily="2" charset="-122"/>
                <a:ea typeface="宋体" panose="02010600030101010101" pitchFamily="2" charset="-122"/>
              </a:rPr>
              <a:t>对应的输出</a:t>
            </a:r>
            <a:r>
              <a:rPr lang="en-US" altLang="zh-CN" b="1">
                <a:latin typeface="Times New Roman" panose="02020603050405020304" pitchFamily="18" charset="0"/>
                <a:ea typeface="宋体" panose="02010600030101010101" pitchFamily="2" charset="-122"/>
              </a:rPr>
              <a:t>}</a:t>
            </a:r>
          </a:p>
          <a:p>
            <a:pPr algn="just"/>
            <a:r>
              <a:rPr lang="zh-CN" altLang="en-US" b="1">
                <a:latin typeface="宋体" panose="02010600030101010101" pitchFamily="2" charset="-122"/>
                <a:ea typeface="宋体" panose="02010600030101010101" pitchFamily="2" charset="-122"/>
              </a:rPr>
              <a:t>输入向量：</a:t>
            </a:r>
            <a:r>
              <a:rPr lang="en-US" altLang="zh-CN" b="1">
                <a:latin typeface="Times New Roman" panose="02020603050405020304" pitchFamily="18"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2</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x</a:t>
            </a:r>
            <a:r>
              <a:rPr lang="en-US" altLang="zh-CN" b="1" baseline="-30000">
                <a:latin typeface="Times New Roman" panose="02020603050405020304" pitchFamily="18"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endParaRPr lang="en-US" altLang="zh-CN" b="1">
              <a:latin typeface="Times New Roman" panose="02020603050405020304" pitchFamily="18" charset="0"/>
              <a:ea typeface="宋体" panose="02010600030101010101" pitchFamily="2" charset="-122"/>
            </a:endParaRPr>
          </a:p>
          <a:p>
            <a:pPr algn="just"/>
            <a:r>
              <a:rPr lang="zh-CN" altLang="en-US" b="1">
                <a:latin typeface="宋体" panose="02010600030101010101" pitchFamily="2" charset="-122"/>
                <a:ea typeface="宋体" panose="02010600030101010101" pitchFamily="2" charset="-122"/>
              </a:rPr>
              <a:t>理想输出向量：</a:t>
            </a:r>
            <a:r>
              <a:rPr lang="en-US" altLang="zh-CN" b="1">
                <a:latin typeface="Times New Roman" panose="02020603050405020304" pitchFamily="18"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en-US" altLang="zh-CN" b="1" baseline="-30000">
                <a:latin typeface="Times New Roman" panose="02020603050405020304" pitchFamily="18" charset="0"/>
                <a:ea typeface="宋体" panose="02010600030101010101" pitchFamily="2" charset="-122"/>
              </a:rPr>
              <a:t>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en-US" altLang="zh-CN" b="1" baseline="-30000">
                <a:latin typeface="Times New Roman" panose="02020603050405020304" pitchFamily="18" charset="0"/>
                <a:ea typeface="宋体" panose="02010600030101010101" pitchFamily="2" charset="-122"/>
              </a:rPr>
              <a:t>2</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y</a:t>
            </a:r>
            <a:r>
              <a:rPr lang="en-US" altLang="zh-CN" b="1" baseline="-30000">
                <a:latin typeface="Times New Roman" panose="02020603050405020304" pitchFamily="18"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endParaRPr lang="en-US" altLang="zh-CN" b="1">
              <a:latin typeface="Times New Roman" panose="02020603050405020304" pitchFamily="18" charset="0"/>
              <a:ea typeface="宋体" panose="02010600030101010101" pitchFamily="2" charset="-122"/>
            </a:endParaRPr>
          </a:p>
          <a:p>
            <a:pPr algn="just"/>
            <a:r>
              <a:rPr lang="zh-CN" altLang="en-US" b="1">
                <a:latin typeface="宋体" panose="02010600030101010101" pitchFamily="2" charset="-122"/>
                <a:ea typeface="宋体" panose="02010600030101010101" pitchFamily="2" charset="-122"/>
              </a:rPr>
              <a:t>激活函数：</a:t>
            </a:r>
            <a:r>
              <a:rPr lang="en-US" altLang="zh-CN" b="1">
                <a:latin typeface="Times New Roman" panose="02020603050405020304" pitchFamily="18" charset="0"/>
                <a:ea typeface="宋体" panose="02010600030101010101" pitchFamily="2" charset="-122"/>
              </a:rPr>
              <a:t>F</a:t>
            </a:r>
            <a:r>
              <a:rPr lang="en-US" altLang="zh-CN" b="1">
                <a:latin typeface="宋体" panose="02010600030101010101" pitchFamily="2" charset="-122"/>
                <a:ea typeface="宋体" panose="02010600030101010101" pitchFamily="2" charset="-122"/>
              </a:rPr>
              <a:t> </a:t>
            </a:r>
          </a:p>
          <a:p>
            <a:pPr algn="just"/>
            <a:r>
              <a:rPr lang="zh-CN" altLang="en-US" b="1">
                <a:latin typeface="宋体" panose="02010600030101010101" pitchFamily="2" charset="-122"/>
                <a:ea typeface="宋体" panose="02010600030101010101" pitchFamily="2" charset="-122"/>
              </a:rPr>
              <a:t>权矩阵</a:t>
            </a:r>
            <a:r>
              <a:rPr lang="en-US" altLang="zh-CN" b="1">
                <a:latin typeface="Times New Roman" panose="02020603050405020304" pitchFamily="18" charset="0"/>
                <a:ea typeface="宋体" panose="02010600030101010101" pitchFamily="2" charset="-122"/>
              </a:rPr>
              <a:t>W=</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w</a:t>
            </a:r>
            <a:r>
              <a:rPr lang="en-US" altLang="zh-CN" b="1" baseline="-30000">
                <a:latin typeface="Times New Roman" panose="02020603050405020304" pitchFamily="18" charset="0"/>
                <a:ea typeface="宋体" panose="02010600030101010101" pitchFamily="2" charset="-122"/>
              </a:rPr>
              <a:t>ij</a:t>
            </a:r>
            <a:r>
              <a:rPr lang="en-US" altLang="zh-CN" b="1">
                <a:latin typeface="宋体" panose="02010600030101010101" pitchFamily="2" charset="-122"/>
                <a:ea typeface="宋体" panose="02010600030101010101" pitchFamily="2" charset="-122"/>
              </a:rPr>
              <a:t>)</a:t>
            </a:r>
            <a:endParaRPr lang="en-US" altLang="zh-CN" b="1">
              <a:latin typeface="Times New Roman" panose="02020603050405020304" pitchFamily="18" charset="0"/>
              <a:ea typeface="宋体" panose="02010600030101010101" pitchFamily="2" charset="-122"/>
            </a:endParaRPr>
          </a:p>
          <a:p>
            <a:pPr algn="just"/>
            <a:r>
              <a:rPr lang="zh-CN" altLang="en-US" b="1">
                <a:latin typeface="宋体" panose="02010600030101010101" pitchFamily="2" charset="-122"/>
                <a:ea typeface="宋体" panose="02010600030101010101" pitchFamily="2" charset="-122"/>
              </a:rPr>
              <a:t>实际输出向量：</a:t>
            </a:r>
            <a:r>
              <a:rPr lang="en-US" altLang="zh-CN" b="1">
                <a:latin typeface="Times New Roman" panose="02020603050405020304" pitchFamily="18" charset="0"/>
                <a:ea typeface="宋体" panose="02010600030101010101" pitchFamily="2" charset="-122"/>
              </a:rPr>
              <a:t>O=</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2</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ea typeface="宋体" panose="02010600030101010101" pitchFamily="2" charset="-122"/>
              </a:rPr>
              <a:t>o</a:t>
            </a:r>
            <a:r>
              <a:rPr lang="en-US" altLang="zh-CN" b="1" baseline="-30000">
                <a:latin typeface="Times New Roman" panose="02020603050405020304" pitchFamily="18"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p>
        </p:txBody>
      </p:sp>
      <p:grpSp>
        <p:nvGrpSpPr>
          <p:cNvPr id="135172" name="Group 4"/>
          <p:cNvGrpSpPr>
            <a:grpSpLocks/>
          </p:cNvGrpSpPr>
          <p:nvPr/>
        </p:nvGrpSpPr>
        <p:grpSpPr bwMode="auto">
          <a:xfrm>
            <a:off x="1219288" y="4343376"/>
            <a:ext cx="7315200" cy="2284413"/>
            <a:chOff x="576" y="2016"/>
            <a:chExt cx="4608" cy="2323"/>
          </a:xfrm>
        </p:grpSpPr>
        <p:grpSp>
          <p:nvGrpSpPr>
            <p:cNvPr id="135173" name="Group 5"/>
            <p:cNvGrpSpPr>
              <a:grpSpLocks/>
            </p:cNvGrpSpPr>
            <p:nvPr/>
          </p:nvGrpSpPr>
          <p:grpSpPr bwMode="auto">
            <a:xfrm>
              <a:off x="624" y="2208"/>
              <a:ext cx="4464" cy="1440"/>
              <a:chOff x="2620" y="9610"/>
              <a:chExt cx="5220" cy="1716"/>
            </a:xfrm>
          </p:grpSpPr>
          <p:sp>
            <p:nvSpPr>
              <p:cNvPr id="135174" name="Oval 6"/>
              <p:cNvSpPr>
                <a:spLocks noChangeArrowheads="1"/>
              </p:cNvSpPr>
              <p:nvPr/>
            </p:nvSpPr>
            <p:spPr bwMode="auto">
              <a:xfrm>
                <a:off x="4060" y="9610"/>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35175" name="Oval 7"/>
              <p:cNvSpPr>
                <a:spLocks noChangeArrowheads="1"/>
              </p:cNvSpPr>
              <p:nvPr/>
            </p:nvSpPr>
            <p:spPr bwMode="auto">
              <a:xfrm>
                <a:off x="4060" y="11170"/>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35176" name="Oval 8"/>
              <p:cNvSpPr>
                <a:spLocks noChangeArrowheads="1"/>
              </p:cNvSpPr>
              <p:nvPr/>
            </p:nvSpPr>
            <p:spPr bwMode="auto">
              <a:xfrm>
                <a:off x="4060" y="10234"/>
                <a:ext cx="180" cy="156"/>
              </a:xfrm>
              <a:prstGeom prst="ellipse">
                <a:avLst/>
              </a:prstGeom>
              <a:solidFill>
                <a:srgbClr val="FFFFFF"/>
              </a:solidFill>
              <a:ln w="9525">
                <a:solidFill>
                  <a:srgbClr val="000000"/>
                </a:solidFill>
                <a:round/>
                <a:headEnd/>
                <a:tailEnd/>
              </a:ln>
            </p:spPr>
            <p:txBody>
              <a:bodyPr/>
              <a:lstStyle/>
              <a:p>
                <a:endParaRPr lang="zh-CN" altLang="en-US"/>
              </a:p>
            </p:txBody>
          </p:sp>
          <p:sp>
            <p:nvSpPr>
              <p:cNvPr id="135177" name="Rectangle 9"/>
              <p:cNvSpPr>
                <a:spLocks noChangeArrowheads="1"/>
              </p:cNvSpPr>
              <p:nvPr/>
            </p:nvSpPr>
            <p:spPr bwMode="auto">
              <a:xfrm>
                <a:off x="6580" y="9610"/>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5178" name="Rectangle 10"/>
              <p:cNvSpPr>
                <a:spLocks noChangeArrowheads="1"/>
              </p:cNvSpPr>
              <p:nvPr/>
            </p:nvSpPr>
            <p:spPr bwMode="auto">
              <a:xfrm>
                <a:off x="6580" y="10234"/>
                <a:ext cx="180" cy="156"/>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5179" name="Rectangle 11"/>
              <p:cNvSpPr>
                <a:spLocks noChangeArrowheads="1"/>
              </p:cNvSpPr>
              <p:nvPr/>
            </p:nvSpPr>
            <p:spPr bwMode="auto">
              <a:xfrm>
                <a:off x="6580" y="11170"/>
                <a:ext cx="180" cy="156"/>
              </a:xfrm>
              <a:prstGeom prst="rect">
                <a:avLst/>
              </a:prstGeom>
              <a:solidFill>
                <a:srgbClr val="FFFFFF"/>
              </a:solidFill>
              <a:ln w="9525">
                <a:solidFill>
                  <a:srgbClr val="000000"/>
                </a:solidFill>
                <a:miter lim="800000"/>
                <a:headEnd/>
                <a:tailEnd/>
              </a:ln>
            </p:spPr>
            <p:txBody>
              <a:bodyPr/>
              <a:lstStyle/>
              <a:p>
                <a:endParaRPr kumimoji="1" lang="zh-CN" altLang="zh-CN" sz="2000" b="1"/>
              </a:p>
            </p:txBody>
          </p:sp>
          <p:sp>
            <p:nvSpPr>
              <p:cNvPr id="135180" name="Line 12"/>
              <p:cNvSpPr>
                <a:spLocks noChangeShapeType="1"/>
              </p:cNvSpPr>
              <p:nvPr/>
            </p:nvSpPr>
            <p:spPr bwMode="auto">
              <a:xfrm>
                <a:off x="2620" y="9691"/>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1" name="Line 13"/>
              <p:cNvSpPr>
                <a:spLocks noChangeShapeType="1"/>
              </p:cNvSpPr>
              <p:nvPr/>
            </p:nvSpPr>
            <p:spPr bwMode="auto">
              <a:xfrm>
                <a:off x="2620" y="10294"/>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2" name="Line 14"/>
              <p:cNvSpPr>
                <a:spLocks noChangeShapeType="1"/>
              </p:cNvSpPr>
              <p:nvPr/>
            </p:nvSpPr>
            <p:spPr bwMode="auto">
              <a:xfrm>
                <a:off x="2620" y="11236"/>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3" name="Line 15"/>
              <p:cNvSpPr>
                <a:spLocks noChangeShapeType="1"/>
              </p:cNvSpPr>
              <p:nvPr/>
            </p:nvSpPr>
            <p:spPr bwMode="auto">
              <a:xfrm>
                <a:off x="6760" y="9685"/>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4" name="Line 16"/>
              <p:cNvSpPr>
                <a:spLocks noChangeShapeType="1"/>
              </p:cNvSpPr>
              <p:nvPr/>
            </p:nvSpPr>
            <p:spPr bwMode="auto">
              <a:xfrm>
                <a:off x="6760" y="10309"/>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5" name="Line 17"/>
              <p:cNvSpPr>
                <a:spLocks noChangeShapeType="1"/>
              </p:cNvSpPr>
              <p:nvPr/>
            </p:nvSpPr>
            <p:spPr bwMode="auto">
              <a:xfrm>
                <a:off x="6760" y="1123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6" name="Line 18"/>
              <p:cNvSpPr>
                <a:spLocks noChangeShapeType="1"/>
              </p:cNvSpPr>
              <p:nvPr/>
            </p:nvSpPr>
            <p:spPr bwMode="auto">
              <a:xfrm>
                <a:off x="4240" y="9685"/>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7" name="Line 19"/>
              <p:cNvSpPr>
                <a:spLocks noChangeShapeType="1"/>
              </p:cNvSpPr>
              <p:nvPr/>
            </p:nvSpPr>
            <p:spPr bwMode="auto">
              <a:xfrm>
                <a:off x="4240" y="10294"/>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8" name="Line 20"/>
              <p:cNvSpPr>
                <a:spLocks noChangeShapeType="1"/>
              </p:cNvSpPr>
              <p:nvPr/>
            </p:nvSpPr>
            <p:spPr bwMode="auto">
              <a:xfrm>
                <a:off x="4240" y="11245"/>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9" name="Line 21"/>
              <p:cNvSpPr>
                <a:spLocks noChangeShapeType="1"/>
              </p:cNvSpPr>
              <p:nvPr/>
            </p:nvSpPr>
            <p:spPr bwMode="auto">
              <a:xfrm>
                <a:off x="4240" y="9766"/>
                <a:ext cx="23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0" name="Line 22"/>
              <p:cNvSpPr>
                <a:spLocks noChangeShapeType="1"/>
              </p:cNvSpPr>
              <p:nvPr/>
            </p:nvSpPr>
            <p:spPr bwMode="auto">
              <a:xfrm>
                <a:off x="4240" y="10390"/>
                <a:ext cx="23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1" name="Line 23"/>
              <p:cNvSpPr>
                <a:spLocks noChangeShapeType="1"/>
              </p:cNvSpPr>
              <p:nvPr/>
            </p:nvSpPr>
            <p:spPr bwMode="auto">
              <a:xfrm>
                <a:off x="4240" y="9766"/>
                <a:ext cx="23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2" name="Line 24"/>
              <p:cNvSpPr>
                <a:spLocks noChangeShapeType="1"/>
              </p:cNvSpPr>
              <p:nvPr/>
            </p:nvSpPr>
            <p:spPr bwMode="auto">
              <a:xfrm flipV="1">
                <a:off x="4240" y="9766"/>
                <a:ext cx="23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3" name="Line 25"/>
              <p:cNvSpPr>
                <a:spLocks noChangeShapeType="1"/>
              </p:cNvSpPr>
              <p:nvPr/>
            </p:nvSpPr>
            <p:spPr bwMode="auto">
              <a:xfrm flipV="1">
                <a:off x="4240" y="9766"/>
                <a:ext cx="23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4" name="Line 26"/>
              <p:cNvSpPr>
                <a:spLocks noChangeShapeType="1"/>
              </p:cNvSpPr>
              <p:nvPr/>
            </p:nvSpPr>
            <p:spPr bwMode="auto">
              <a:xfrm flipV="1">
                <a:off x="4240" y="10390"/>
                <a:ext cx="23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5195" name="Rectangle 27"/>
            <p:cNvSpPr>
              <a:spLocks noChangeArrowheads="1"/>
            </p:cNvSpPr>
            <p:nvPr/>
          </p:nvSpPr>
          <p:spPr bwMode="auto">
            <a:xfrm>
              <a:off x="4752" y="2016"/>
              <a:ext cx="4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b="1"/>
                <a:t>o</a:t>
              </a:r>
              <a:r>
                <a:rPr kumimoji="1" lang="en-US" altLang="zh-CN" sz="2000" b="1" baseline="-30000"/>
                <a:t>1</a:t>
              </a:r>
              <a:endParaRPr kumimoji="1" lang="en-US" altLang="zh-CN" sz="2000" b="1"/>
            </a:p>
          </p:txBody>
        </p:sp>
        <p:sp>
          <p:nvSpPr>
            <p:cNvPr id="135196" name="Rectangle 28"/>
            <p:cNvSpPr>
              <a:spLocks noChangeArrowheads="1"/>
            </p:cNvSpPr>
            <p:nvPr/>
          </p:nvSpPr>
          <p:spPr bwMode="auto">
            <a:xfrm>
              <a:off x="2448" y="3936"/>
              <a:ext cx="108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多输出感知器</a:t>
              </a:r>
            </a:p>
          </p:txBody>
        </p:sp>
        <p:sp>
          <p:nvSpPr>
            <p:cNvPr id="135197" name="Rectangle 29"/>
            <p:cNvSpPr>
              <a:spLocks noChangeArrowheads="1"/>
            </p:cNvSpPr>
            <p:nvPr/>
          </p:nvSpPr>
          <p:spPr bwMode="auto">
            <a:xfrm>
              <a:off x="624" y="2016"/>
              <a:ext cx="2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1</a:t>
              </a:r>
            </a:p>
          </p:txBody>
        </p:sp>
        <p:sp>
          <p:nvSpPr>
            <p:cNvPr id="135198" name="Rectangle 30"/>
            <p:cNvSpPr>
              <a:spLocks noChangeArrowheads="1"/>
            </p:cNvSpPr>
            <p:nvPr/>
          </p:nvSpPr>
          <p:spPr bwMode="auto">
            <a:xfrm>
              <a:off x="624" y="2544"/>
              <a:ext cx="2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2</a:t>
              </a:r>
            </a:p>
          </p:txBody>
        </p:sp>
        <p:sp>
          <p:nvSpPr>
            <p:cNvPr id="135199" name="Rectangle 31"/>
            <p:cNvSpPr>
              <a:spLocks noChangeArrowheads="1"/>
            </p:cNvSpPr>
            <p:nvPr/>
          </p:nvSpPr>
          <p:spPr bwMode="auto">
            <a:xfrm>
              <a:off x="4848" y="2544"/>
              <a:ext cx="2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2</a:t>
              </a:r>
            </a:p>
          </p:txBody>
        </p:sp>
        <p:sp>
          <p:nvSpPr>
            <p:cNvPr id="135200" name="Rectangle 32"/>
            <p:cNvSpPr>
              <a:spLocks noChangeArrowheads="1"/>
            </p:cNvSpPr>
            <p:nvPr/>
          </p:nvSpPr>
          <p:spPr bwMode="auto">
            <a:xfrm>
              <a:off x="4848" y="3313"/>
              <a:ext cx="28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o</a:t>
              </a:r>
              <a:r>
                <a:rPr kumimoji="1" lang="en-US" altLang="zh-CN" sz="2000" b="1" baseline="-30000"/>
                <a:t>m</a:t>
              </a:r>
            </a:p>
          </p:txBody>
        </p:sp>
        <p:sp>
          <p:nvSpPr>
            <p:cNvPr id="135201" name="Rectangle 33"/>
            <p:cNvSpPr>
              <a:spLocks noChangeArrowheads="1"/>
            </p:cNvSpPr>
            <p:nvPr/>
          </p:nvSpPr>
          <p:spPr bwMode="auto">
            <a:xfrm>
              <a:off x="610" y="3313"/>
              <a:ext cx="25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x</a:t>
              </a:r>
              <a:r>
                <a:rPr kumimoji="1" lang="en-US" altLang="zh-CN" sz="2000" b="1" baseline="-30000"/>
                <a:t>n</a:t>
              </a:r>
            </a:p>
          </p:txBody>
        </p:sp>
        <p:sp>
          <p:nvSpPr>
            <p:cNvPr id="135202" name="Rectangle 34"/>
            <p:cNvSpPr>
              <a:spLocks noChangeArrowheads="1"/>
            </p:cNvSpPr>
            <p:nvPr/>
          </p:nvSpPr>
          <p:spPr bwMode="auto">
            <a:xfrm>
              <a:off x="576" y="2977"/>
              <a:ext cx="2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35203" name="Rectangle 35"/>
            <p:cNvSpPr>
              <a:spLocks noChangeArrowheads="1"/>
            </p:cNvSpPr>
            <p:nvPr/>
          </p:nvSpPr>
          <p:spPr bwMode="auto">
            <a:xfrm>
              <a:off x="1728" y="3041"/>
              <a:ext cx="3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 …</a:t>
              </a:r>
            </a:p>
          </p:txBody>
        </p:sp>
        <p:sp>
          <p:nvSpPr>
            <p:cNvPr id="135204" name="Rectangle 36"/>
            <p:cNvSpPr>
              <a:spLocks noChangeArrowheads="1"/>
            </p:cNvSpPr>
            <p:nvPr/>
          </p:nvSpPr>
          <p:spPr bwMode="auto">
            <a:xfrm>
              <a:off x="3936" y="2977"/>
              <a:ext cx="2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35205" name="Rectangle 37"/>
            <p:cNvSpPr>
              <a:spLocks noChangeArrowheads="1"/>
            </p:cNvSpPr>
            <p:nvPr/>
          </p:nvSpPr>
          <p:spPr bwMode="auto">
            <a:xfrm>
              <a:off x="4800" y="2965"/>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t>…</a:t>
              </a:r>
            </a:p>
          </p:txBody>
        </p:sp>
        <p:sp>
          <p:nvSpPr>
            <p:cNvPr id="135206" name="Rectangle 38"/>
            <p:cNvSpPr>
              <a:spLocks noChangeArrowheads="1"/>
            </p:cNvSpPr>
            <p:nvPr/>
          </p:nvSpPr>
          <p:spPr bwMode="auto">
            <a:xfrm>
              <a:off x="1632" y="3697"/>
              <a:ext cx="59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输入层</a:t>
              </a:r>
            </a:p>
          </p:txBody>
        </p:sp>
        <p:sp>
          <p:nvSpPr>
            <p:cNvPr id="135207" name="Rectangle 39"/>
            <p:cNvSpPr>
              <a:spLocks noChangeArrowheads="1"/>
            </p:cNvSpPr>
            <p:nvPr/>
          </p:nvSpPr>
          <p:spPr bwMode="auto">
            <a:xfrm>
              <a:off x="3792" y="3697"/>
              <a:ext cx="59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t>输出层</a:t>
              </a:r>
            </a:p>
          </p:txBody>
        </p:sp>
      </p:grpSp>
    </p:spTree>
    <p:extLst>
      <p:ext uri="{BB962C8B-B14F-4D97-AF65-F5344CB8AC3E}">
        <p14:creationId xmlns:p14="http://schemas.microsoft.com/office/powerpoint/2010/main" val="348031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1">
                                            <p:txEl>
                                              <p:pRg st="1" end="1"/>
                                            </p:txEl>
                                          </p:spTgt>
                                        </p:tgtEl>
                                        <p:attrNameLst>
                                          <p:attrName>style.visibility</p:attrName>
                                        </p:attrNameLst>
                                      </p:cBhvr>
                                      <p:to>
                                        <p:strVal val="visible"/>
                                      </p:to>
                                    </p:set>
                                    <p:anim calcmode="lin" valueType="num">
                                      <p:cBhvr additive="base">
                                        <p:cTn id="13" dur="500" fill="hold"/>
                                        <p:tgtEl>
                                          <p:spTgt spid="135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171">
                                            <p:txEl>
                                              <p:pRg st="2" end="2"/>
                                            </p:txEl>
                                          </p:spTgt>
                                        </p:tgtEl>
                                        <p:attrNameLst>
                                          <p:attrName>style.visibility</p:attrName>
                                        </p:attrNameLst>
                                      </p:cBhvr>
                                      <p:to>
                                        <p:strVal val="visible"/>
                                      </p:to>
                                    </p:set>
                                    <p:anim calcmode="lin" valueType="num">
                                      <p:cBhvr additive="base">
                                        <p:cTn id="19" dur="500" fill="hold"/>
                                        <p:tgtEl>
                                          <p:spTgt spid="135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5171">
                                            <p:txEl>
                                              <p:pRg st="3" end="3"/>
                                            </p:txEl>
                                          </p:spTgt>
                                        </p:tgtEl>
                                        <p:attrNameLst>
                                          <p:attrName>style.visibility</p:attrName>
                                        </p:attrNameLst>
                                      </p:cBhvr>
                                      <p:to>
                                        <p:strVal val="visible"/>
                                      </p:to>
                                    </p:set>
                                    <p:anim calcmode="lin" valueType="num">
                                      <p:cBhvr additive="base">
                                        <p:cTn id="25" dur="500" fill="hold"/>
                                        <p:tgtEl>
                                          <p:spTgt spid="1351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5171">
                                            <p:txEl>
                                              <p:pRg st="4" end="4"/>
                                            </p:txEl>
                                          </p:spTgt>
                                        </p:tgtEl>
                                        <p:attrNameLst>
                                          <p:attrName>style.visibility</p:attrName>
                                        </p:attrNameLst>
                                      </p:cBhvr>
                                      <p:to>
                                        <p:strVal val="visible"/>
                                      </p:to>
                                    </p:set>
                                    <p:anim calcmode="lin" valueType="num">
                                      <p:cBhvr additive="base">
                                        <p:cTn id="31" dur="500" fill="hold"/>
                                        <p:tgtEl>
                                          <p:spTgt spid="1351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5171">
                                            <p:txEl>
                                              <p:pRg st="5" end="5"/>
                                            </p:txEl>
                                          </p:spTgt>
                                        </p:tgtEl>
                                        <p:attrNameLst>
                                          <p:attrName>style.visibility</p:attrName>
                                        </p:attrNameLst>
                                      </p:cBhvr>
                                      <p:to>
                                        <p:strVal val="visible"/>
                                      </p:to>
                                    </p:set>
                                    <p:anim calcmode="lin" valueType="num">
                                      <p:cBhvr additive="base">
                                        <p:cTn id="37" dur="500" fill="hold"/>
                                        <p:tgtEl>
                                          <p:spTgt spid="1351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51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1283</Words>
  <Application>Microsoft Office PowerPoint</Application>
  <PresentationFormat>全屏显示(4:3)</PresentationFormat>
  <Paragraphs>291</Paragraphs>
  <Slides>23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黑体</vt:lpstr>
      <vt:lpstr>华文新魏</vt:lpstr>
      <vt:lpstr>宋体</vt:lpstr>
      <vt:lpstr>Arial</vt:lpstr>
      <vt:lpstr>Times New Roman</vt:lpstr>
      <vt:lpstr>1_自定义设计方案</vt:lpstr>
      <vt:lpstr>感知器</vt:lpstr>
      <vt:lpstr>PowerPoint 演示文稿</vt:lpstr>
      <vt:lpstr>感知器</vt:lpstr>
      <vt:lpstr>1 感知器与ANN的早期发展</vt:lpstr>
      <vt:lpstr>1 感知器与ANN的早期发展</vt:lpstr>
      <vt:lpstr>2  感知器的学习算法 </vt:lpstr>
      <vt:lpstr>2.1离散单输出感知器训练算法 </vt:lpstr>
      <vt:lpstr>算法1离散单输出感知器训练算法 </vt:lpstr>
      <vt:lpstr>2.2离散多输出感知器训练算法 </vt:lpstr>
      <vt:lpstr>算法2 离散多输出感知器训练算法 </vt:lpstr>
      <vt:lpstr>算法2 离散多输出感知器训练算法</vt:lpstr>
      <vt:lpstr>算法2 离散多输出感知器训练算法</vt:lpstr>
      <vt:lpstr>算法2 离散多输出感知器训练算法</vt:lpstr>
      <vt:lpstr>算法2 离散多输出感知器训练算法</vt:lpstr>
      <vt:lpstr>2.3 连续多输出感知器训练算法 </vt:lpstr>
      <vt:lpstr>算法3 连续多输出感知器训练算法 </vt:lpstr>
      <vt:lpstr>算法3 连续多输出感知器训练算法 </vt:lpstr>
      <vt:lpstr>3 线性不可分问题 </vt:lpstr>
      <vt:lpstr>用于求解EOR的单神经元感知器 </vt:lpstr>
      <vt:lpstr>线性不可分函数</vt:lpstr>
      <vt:lpstr>线性不可分函数</vt:lpstr>
      <vt:lpstr>3.2 线性不可分问题的克服 </vt:lpstr>
      <vt:lpstr>两级单输出网在n维空间中划分出m边凸域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分类、聚类、回归、关联规则</dc:title>
  <dc:creator>cx</dc:creator>
  <cp:lastModifiedBy>abc</cp:lastModifiedBy>
  <cp:revision>144</cp:revision>
  <dcterms:modified xsi:type="dcterms:W3CDTF">2017-04-13T08:23:55Z</dcterms:modified>
</cp:coreProperties>
</file>