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975" r:id="rId2"/>
    <p:sldId id="976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991" r:id="rId18"/>
    <p:sldId id="992" r:id="rId19"/>
    <p:sldId id="993" r:id="rId20"/>
    <p:sldId id="994" r:id="rId21"/>
    <p:sldId id="995" r:id="rId22"/>
    <p:sldId id="996" r:id="rId23"/>
    <p:sldId id="997" r:id="rId24"/>
    <p:sldId id="998" r:id="rId25"/>
    <p:sldId id="999" r:id="rId26"/>
    <p:sldId id="1000" r:id="rId27"/>
    <p:sldId id="1001" r:id="rId28"/>
    <p:sldId id="1002" r:id="rId29"/>
    <p:sldId id="1003" r:id="rId30"/>
    <p:sldId id="1004" r:id="rId31"/>
    <p:sldId id="1005" r:id="rId32"/>
    <p:sldId id="1006" r:id="rId33"/>
    <p:sldId id="1007" r:id="rId34"/>
    <p:sldId id="1008" r:id="rId35"/>
    <p:sldId id="1009" r:id="rId36"/>
    <p:sldId id="1010" r:id="rId37"/>
    <p:sldId id="1011" r:id="rId38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c" initials="a" lastIdx="1" clrIdx="0">
    <p:extLst>
      <p:ext uri="{19B8F6BF-5375-455C-9EA6-DF929625EA0E}">
        <p15:presenceInfo xmlns:p15="http://schemas.microsoft.com/office/powerpoint/2012/main" userId="a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66"/>
      </p:cViewPr>
      <p:guideLst>
        <p:guide orient="horz" pos="23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BABC30A-9266-4668-B626-AB9CAB6745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BC30A-9266-4668-B626-AB9CAB6745B5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pic>
        <p:nvPicPr>
          <p:cNvPr id="2053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8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16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4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fontAlgn="base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482" y="2438426"/>
            <a:ext cx="8839200" cy="1927225"/>
          </a:xfrm>
        </p:spPr>
        <p:txBody>
          <a:bodyPr/>
          <a:lstStyle/>
          <a:p>
            <a:r>
              <a:rPr lang="zh-CN" altLang="en-US" sz="5400" dirty="0" smtClean="0">
                <a:latin typeface="Times New Roman" panose="02020603050405020304" pitchFamily="18" charset="0"/>
              </a:rPr>
              <a:t>非确定方法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逃离局部极小点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联接权修改量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太小：落到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点后很难逃离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太大：导致在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两点来回抖动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解决办法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控制联接权修改量的大小：权修改量由大变小 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允许暂时变坏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修改量的大小和网络的“能量”相关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模拟退火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6096000" y="1219200"/>
            <a:ext cx="2971800" cy="1890713"/>
            <a:chOff x="3840" y="1104"/>
            <a:chExt cx="1872" cy="1191"/>
          </a:xfrm>
        </p:grpSpPr>
        <p:sp>
          <p:nvSpPr>
            <p:cNvPr id="264197" name="Freeform 5"/>
            <p:cNvSpPr>
              <a:spLocks/>
            </p:cNvSpPr>
            <p:nvPr/>
          </p:nvSpPr>
          <p:spPr bwMode="auto">
            <a:xfrm>
              <a:off x="3840" y="1104"/>
              <a:ext cx="1872" cy="960"/>
            </a:xfrm>
            <a:custGeom>
              <a:avLst/>
              <a:gdLst>
                <a:gd name="T0" fmla="*/ 0 w 4680"/>
                <a:gd name="T1" fmla="*/ 156 h 1274"/>
                <a:gd name="T2" fmla="*/ 360 w 4680"/>
                <a:gd name="T3" fmla="*/ 156 h 1274"/>
                <a:gd name="T4" fmla="*/ 540 w 4680"/>
                <a:gd name="T5" fmla="*/ 624 h 1274"/>
                <a:gd name="T6" fmla="*/ 1080 w 4680"/>
                <a:gd name="T7" fmla="*/ 468 h 1274"/>
                <a:gd name="T8" fmla="*/ 1440 w 4680"/>
                <a:gd name="T9" fmla="*/ 1248 h 1274"/>
                <a:gd name="T10" fmla="*/ 2340 w 4680"/>
                <a:gd name="T11" fmla="*/ 312 h 1274"/>
                <a:gd name="T12" fmla="*/ 2700 w 4680"/>
                <a:gd name="T13" fmla="*/ 468 h 1274"/>
                <a:gd name="T14" fmla="*/ 3060 w 4680"/>
                <a:gd name="T15" fmla="*/ 312 h 1274"/>
                <a:gd name="T16" fmla="*/ 3420 w 4680"/>
                <a:gd name="T17" fmla="*/ 624 h 1274"/>
                <a:gd name="T18" fmla="*/ 4680 w 4680"/>
                <a:gd name="T19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80" h="1274">
                  <a:moveTo>
                    <a:pt x="0" y="156"/>
                  </a:moveTo>
                  <a:cubicBezTo>
                    <a:pt x="135" y="117"/>
                    <a:pt x="270" y="78"/>
                    <a:pt x="360" y="156"/>
                  </a:cubicBezTo>
                  <a:cubicBezTo>
                    <a:pt x="450" y="234"/>
                    <a:pt x="420" y="572"/>
                    <a:pt x="540" y="624"/>
                  </a:cubicBezTo>
                  <a:cubicBezTo>
                    <a:pt x="660" y="676"/>
                    <a:pt x="930" y="364"/>
                    <a:pt x="1080" y="468"/>
                  </a:cubicBezTo>
                  <a:cubicBezTo>
                    <a:pt x="1230" y="572"/>
                    <a:pt x="1230" y="1274"/>
                    <a:pt x="1440" y="1248"/>
                  </a:cubicBezTo>
                  <a:cubicBezTo>
                    <a:pt x="1650" y="1222"/>
                    <a:pt x="2130" y="442"/>
                    <a:pt x="2340" y="312"/>
                  </a:cubicBezTo>
                  <a:cubicBezTo>
                    <a:pt x="2550" y="182"/>
                    <a:pt x="2580" y="468"/>
                    <a:pt x="2700" y="468"/>
                  </a:cubicBezTo>
                  <a:cubicBezTo>
                    <a:pt x="2820" y="468"/>
                    <a:pt x="2940" y="286"/>
                    <a:pt x="3060" y="312"/>
                  </a:cubicBezTo>
                  <a:cubicBezTo>
                    <a:pt x="3180" y="338"/>
                    <a:pt x="3150" y="676"/>
                    <a:pt x="3420" y="624"/>
                  </a:cubicBezTo>
                  <a:cubicBezTo>
                    <a:pt x="3690" y="572"/>
                    <a:pt x="4185" y="286"/>
                    <a:pt x="4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198" name="Oval 6"/>
            <p:cNvSpPr>
              <a:spLocks noChangeArrowheads="1"/>
            </p:cNvSpPr>
            <p:nvPr/>
          </p:nvSpPr>
          <p:spPr bwMode="auto">
            <a:xfrm>
              <a:off x="3984" y="134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984" y="15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264200" name="Text Box 8"/>
            <p:cNvSpPr txBox="1">
              <a:spLocks noChangeArrowheads="1"/>
            </p:cNvSpPr>
            <p:nvPr/>
          </p:nvSpPr>
          <p:spPr bwMode="auto">
            <a:xfrm>
              <a:off x="4416" y="206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4176" y="115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anose="02010609060101010101" pitchFamily="49" charset="-122"/>
              </a:rPr>
              <a:t>逃离局部极小点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65219" name="Group 3"/>
          <p:cNvGrpSpPr>
            <a:grpSpLocks/>
          </p:cNvGrpSpPr>
          <p:nvPr/>
        </p:nvGrpSpPr>
        <p:grpSpPr bwMode="auto">
          <a:xfrm>
            <a:off x="1447800" y="1905000"/>
            <a:ext cx="6705600" cy="3505200"/>
            <a:chOff x="912" y="1200"/>
            <a:chExt cx="4224" cy="2208"/>
          </a:xfrm>
        </p:grpSpPr>
        <p:sp>
          <p:nvSpPr>
            <p:cNvPr id="265220" name="Line 4"/>
            <p:cNvSpPr>
              <a:spLocks noChangeShapeType="1"/>
            </p:cNvSpPr>
            <p:nvPr/>
          </p:nvSpPr>
          <p:spPr bwMode="auto">
            <a:xfrm flipV="1">
              <a:off x="912" y="1200"/>
              <a:ext cx="0" cy="2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5221" name="Group 5"/>
            <p:cNvGrpSpPr>
              <a:grpSpLocks/>
            </p:cNvGrpSpPr>
            <p:nvPr/>
          </p:nvGrpSpPr>
          <p:grpSpPr bwMode="auto">
            <a:xfrm>
              <a:off x="912" y="1392"/>
              <a:ext cx="4224" cy="2016"/>
              <a:chOff x="912" y="1392"/>
              <a:chExt cx="4224" cy="2016"/>
            </a:xfrm>
          </p:grpSpPr>
          <p:sp>
            <p:nvSpPr>
              <p:cNvPr id="265222" name="Line 6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42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23" name="Oval 7"/>
              <p:cNvSpPr>
                <a:spLocks noChangeArrowheads="1"/>
              </p:cNvSpPr>
              <p:nvPr/>
            </p:nvSpPr>
            <p:spPr bwMode="auto">
              <a:xfrm>
                <a:off x="1056" y="1936"/>
                <a:ext cx="96" cy="1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791" y="201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D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B</a:t>
                </a:r>
              </a:p>
            </p:txBody>
          </p:sp>
          <p:sp>
            <p:nvSpPr>
              <p:cNvPr id="265226" name="Rectangle 10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A</a:t>
                </a:r>
              </a:p>
            </p:txBody>
          </p:sp>
          <p:sp>
            <p:nvSpPr>
              <p:cNvPr id="265227" name="Freeform 11"/>
              <p:cNvSpPr>
                <a:spLocks/>
              </p:cNvSpPr>
              <p:nvPr/>
            </p:nvSpPr>
            <p:spPr bwMode="auto">
              <a:xfrm>
                <a:off x="1008" y="1392"/>
                <a:ext cx="3648" cy="1712"/>
              </a:xfrm>
              <a:custGeom>
                <a:avLst/>
                <a:gdLst>
                  <a:gd name="T0" fmla="*/ 0 w 3648"/>
                  <a:gd name="T1" fmla="*/ 576 h 1712"/>
                  <a:gd name="T2" fmla="*/ 336 w 3648"/>
                  <a:gd name="T3" fmla="*/ 1056 h 1712"/>
                  <a:gd name="T4" fmla="*/ 912 w 3648"/>
                  <a:gd name="T5" fmla="*/ 816 h 1712"/>
                  <a:gd name="T6" fmla="*/ 1344 w 3648"/>
                  <a:gd name="T7" fmla="*/ 1440 h 1712"/>
                  <a:gd name="T8" fmla="*/ 1824 w 3648"/>
                  <a:gd name="T9" fmla="*/ 1680 h 1712"/>
                  <a:gd name="T10" fmla="*/ 2112 w 3648"/>
                  <a:gd name="T11" fmla="*/ 1248 h 1712"/>
                  <a:gd name="T12" fmla="*/ 2448 w 3648"/>
                  <a:gd name="T13" fmla="*/ 768 h 1712"/>
                  <a:gd name="T14" fmla="*/ 2736 w 3648"/>
                  <a:gd name="T15" fmla="*/ 864 h 1712"/>
                  <a:gd name="T16" fmla="*/ 3120 w 3648"/>
                  <a:gd name="T17" fmla="*/ 480 h 1712"/>
                  <a:gd name="T18" fmla="*/ 3456 w 3648"/>
                  <a:gd name="T19" fmla="*/ 432 h 1712"/>
                  <a:gd name="T20" fmla="*/ 3648 w 3648"/>
                  <a:gd name="T21" fmla="*/ 0 h 1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48" h="1712">
                    <a:moveTo>
                      <a:pt x="0" y="576"/>
                    </a:moveTo>
                    <a:cubicBezTo>
                      <a:pt x="92" y="796"/>
                      <a:pt x="184" y="1016"/>
                      <a:pt x="336" y="1056"/>
                    </a:cubicBezTo>
                    <a:cubicBezTo>
                      <a:pt x="488" y="1096"/>
                      <a:pt x="744" y="752"/>
                      <a:pt x="912" y="816"/>
                    </a:cubicBezTo>
                    <a:cubicBezTo>
                      <a:pt x="1080" y="880"/>
                      <a:pt x="1192" y="1296"/>
                      <a:pt x="1344" y="1440"/>
                    </a:cubicBezTo>
                    <a:cubicBezTo>
                      <a:pt x="1496" y="1584"/>
                      <a:pt x="1696" y="1712"/>
                      <a:pt x="1824" y="1680"/>
                    </a:cubicBezTo>
                    <a:cubicBezTo>
                      <a:pt x="1952" y="1648"/>
                      <a:pt x="2008" y="1400"/>
                      <a:pt x="2112" y="1248"/>
                    </a:cubicBezTo>
                    <a:cubicBezTo>
                      <a:pt x="2216" y="1096"/>
                      <a:pt x="2344" y="832"/>
                      <a:pt x="2448" y="768"/>
                    </a:cubicBezTo>
                    <a:cubicBezTo>
                      <a:pt x="2552" y="704"/>
                      <a:pt x="2624" y="912"/>
                      <a:pt x="2736" y="864"/>
                    </a:cubicBezTo>
                    <a:cubicBezTo>
                      <a:pt x="2848" y="816"/>
                      <a:pt x="3000" y="552"/>
                      <a:pt x="3120" y="480"/>
                    </a:cubicBezTo>
                    <a:cubicBezTo>
                      <a:pt x="3240" y="408"/>
                      <a:pt x="3368" y="512"/>
                      <a:pt x="3456" y="432"/>
                    </a:cubicBezTo>
                    <a:cubicBezTo>
                      <a:pt x="3544" y="352"/>
                      <a:pt x="3616" y="40"/>
                      <a:pt x="364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5228" name="Oval 12"/>
          <p:cNvSpPr>
            <a:spLocks noChangeArrowheads="1"/>
          </p:cNvSpPr>
          <p:nvPr/>
        </p:nvSpPr>
        <p:spPr bwMode="auto">
          <a:xfrm>
            <a:off x="18288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29" name="Oval 13"/>
          <p:cNvSpPr>
            <a:spLocks noChangeArrowheads="1"/>
          </p:cNvSpPr>
          <p:nvPr/>
        </p:nvSpPr>
        <p:spPr bwMode="auto">
          <a:xfrm>
            <a:off x="2133600" y="3733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0" name="Oval 14"/>
          <p:cNvSpPr>
            <a:spLocks noChangeArrowheads="1"/>
          </p:cNvSpPr>
          <p:nvPr/>
        </p:nvSpPr>
        <p:spPr bwMode="auto">
          <a:xfrm>
            <a:off x="2514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1" name="Oval 15"/>
          <p:cNvSpPr>
            <a:spLocks noChangeArrowheads="1"/>
          </p:cNvSpPr>
          <p:nvPr/>
        </p:nvSpPr>
        <p:spPr bwMode="auto">
          <a:xfrm>
            <a:off x="31242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2" name="Oval 16"/>
          <p:cNvSpPr>
            <a:spLocks noChangeArrowheads="1"/>
          </p:cNvSpPr>
          <p:nvPr/>
        </p:nvSpPr>
        <p:spPr bwMode="auto">
          <a:xfrm>
            <a:off x="33528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3" name="Oval 17"/>
          <p:cNvSpPr>
            <a:spLocks noChangeArrowheads="1"/>
          </p:cNvSpPr>
          <p:nvPr/>
        </p:nvSpPr>
        <p:spPr bwMode="auto">
          <a:xfrm>
            <a:off x="35814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4" name="Oval 18"/>
          <p:cNvSpPr>
            <a:spLocks noChangeArrowheads="1"/>
          </p:cNvSpPr>
          <p:nvPr/>
        </p:nvSpPr>
        <p:spPr bwMode="auto">
          <a:xfrm>
            <a:off x="38862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5" name="Oval 19"/>
          <p:cNvSpPr>
            <a:spLocks noChangeArrowheads="1"/>
          </p:cNvSpPr>
          <p:nvPr/>
        </p:nvSpPr>
        <p:spPr bwMode="auto">
          <a:xfrm>
            <a:off x="41910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6" name="Oval 20"/>
          <p:cNvSpPr>
            <a:spLocks noChangeArrowheads="1"/>
          </p:cNvSpPr>
          <p:nvPr/>
        </p:nvSpPr>
        <p:spPr bwMode="auto">
          <a:xfrm>
            <a:off x="44196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5237" name="Oval 21"/>
          <p:cNvSpPr>
            <a:spLocks noChangeArrowheads="1"/>
          </p:cNvSpPr>
          <p:nvPr/>
        </p:nvSpPr>
        <p:spPr bwMode="auto">
          <a:xfrm>
            <a:off x="45720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CC00CC"/>
              </a:solidFill>
            </a:endParaRPr>
          </a:p>
        </p:txBody>
      </p:sp>
      <p:sp>
        <p:nvSpPr>
          <p:cNvPr id="265238" name="Oval 22"/>
          <p:cNvSpPr>
            <a:spLocks noChangeArrowheads="1"/>
          </p:cNvSpPr>
          <p:nvPr/>
        </p:nvSpPr>
        <p:spPr bwMode="auto">
          <a:xfrm>
            <a:off x="47244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CC00CC"/>
              </a:solidFill>
            </a:endParaRPr>
          </a:p>
        </p:txBody>
      </p:sp>
      <p:sp>
        <p:nvSpPr>
          <p:cNvPr id="265239" name="Oval 23"/>
          <p:cNvSpPr>
            <a:spLocks noChangeArrowheads="1"/>
          </p:cNvSpPr>
          <p:nvPr/>
        </p:nvSpPr>
        <p:spPr bwMode="auto">
          <a:xfrm>
            <a:off x="4876800" y="57912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8" grpId="0" animBg="1"/>
      <p:bldP spid="265229" grpId="0" animBg="1"/>
      <p:bldP spid="265230" grpId="0" animBg="1"/>
      <p:bldP spid="265231" grpId="0" animBg="1"/>
      <p:bldP spid="265232" grpId="0" animBg="1"/>
      <p:bldP spid="265233" grpId="0" animBg="1"/>
      <p:bldP spid="265234" grpId="0" animBg="1"/>
      <p:bldP spid="265235" grpId="0" animBg="1"/>
      <p:bldP spid="265236" grpId="0" animBg="1"/>
      <p:bldP spid="265237" grpId="0" animBg="1" autoUpdateAnimBg="0"/>
      <p:bldP spid="265238" grpId="0" animBg="1" autoUpdateAnimBg="0"/>
      <p:bldP spid="2652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7391326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792"/>
            <a:ext cx="82296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金属中原子的能量与温度有关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原子能量高的时候，有能力摆脱其原来的能量状态而最后达到一个更加稳定的状态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全局极小能量状态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在金属的退火过程中，能量的状态分布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64717"/>
              </p:ext>
            </p:extLst>
          </p:nvPr>
        </p:nvGraphicFramePr>
        <p:xfrm>
          <a:off x="1905104" y="4114788"/>
          <a:ext cx="2133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r:id="rId3" imgW="723586" imgH="431613" progId="Equation.3">
                  <p:embed/>
                </p:oleObj>
              </mc:Choice>
              <mc:Fallback>
                <p:oleObj r:id="rId3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104" y="4114788"/>
                        <a:ext cx="21336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4343504" y="3886188"/>
            <a:ext cx="4267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400" b="1" dirty="0"/>
              <a:t>P(E)——</a:t>
            </a:r>
            <a:r>
              <a:rPr lang="zh-CN" altLang="en-US" sz="2400" b="1" dirty="0"/>
              <a:t>系统处于具有能量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的状态的概率；</a:t>
            </a:r>
          </a:p>
          <a:p>
            <a:pPr algn="just">
              <a:spcBef>
                <a:spcPct val="20000"/>
              </a:spcBef>
            </a:pPr>
            <a:r>
              <a:rPr lang="en-US" altLang="zh-CN" sz="2400" b="1" dirty="0"/>
              <a:t>k——Boltzmann</a:t>
            </a:r>
            <a:r>
              <a:rPr lang="zh-CN" altLang="en-US" sz="2400" b="1" dirty="0"/>
              <a:t>常数；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/>
              <a:t>T——</a:t>
            </a:r>
            <a:r>
              <a:rPr lang="zh-CN" altLang="en-US" sz="2400" b="1" dirty="0"/>
              <a:t>系统的绝对温度</a:t>
            </a:r>
            <a:r>
              <a:rPr lang="en-US" altLang="zh-CN" sz="2400" b="1" dirty="0"/>
              <a:t>(Kelvin)</a:t>
            </a:r>
            <a:r>
              <a:rPr lang="en-US" altLang="zh-CN" b="1" dirty="0"/>
              <a:t> 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609704" y="4419588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P(E)</a:t>
            </a:r>
            <a:r>
              <a:rPr lang="en-US" altLang="zh-CN" sz="3200" b="1">
                <a:latin typeface="Arial" panose="020B0604020202020204" pitchFamily="34" charset="0"/>
              </a:rPr>
              <a:t>∝</a:t>
            </a:r>
          </a:p>
        </p:txBody>
      </p:sp>
    </p:spTree>
    <p:extLst>
      <p:ext uri="{BB962C8B-B14F-4D97-AF65-F5344CB8AC3E}">
        <p14:creationId xmlns:p14="http://schemas.microsoft.com/office/powerpoint/2010/main" val="17699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  <p:bldP spid="266245" grpId="0" build="p" autoUpdateAnimBg="0"/>
      <p:bldP spid="2662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步长和能量、温度的关系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67267" name="Group 3"/>
          <p:cNvGrpSpPr>
            <a:grpSpLocks/>
          </p:cNvGrpSpPr>
          <p:nvPr/>
        </p:nvGrpSpPr>
        <p:grpSpPr bwMode="auto">
          <a:xfrm>
            <a:off x="304912" y="1142928"/>
            <a:ext cx="7904163" cy="5029200"/>
            <a:chOff x="152" y="672"/>
            <a:chExt cx="4979" cy="3168"/>
          </a:xfrm>
        </p:grpSpPr>
        <p:grpSp>
          <p:nvGrpSpPr>
            <p:cNvPr id="267268" name="Group 4"/>
            <p:cNvGrpSpPr>
              <a:grpSpLocks/>
            </p:cNvGrpSpPr>
            <p:nvPr/>
          </p:nvGrpSpPr>
          <p:grpSpPr bwMode="auto">
            <a:xfrm>
              <a:off x="1182" y="768"/>
              <a:ext cx="3522" cy="2879"/>
              <a:chOff x="1182" y="768"/>
              <a:chExt cx="3522" cy="2879"/>
            </a:xfrm>
          </p:grpSpPr>
          <p:sp>
            <p:nvSpPr>
              <p:cNvPr id="267269" name="AutoShape 5"/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2256" cy="133"/>
              </a:xfrm>
              <a:prstGeom prst="leftRightArrow">
                <a:avLst>
                  <a:gd name="adj1" fmla="val 50000"/>
                  <a:gd name="adj2" fmla="val 339248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0" name="Line 6"/>
              <p:cNvSpPr>
                <a:spLocks noChangeShapeType="1"/>
              </p:cNvSpPr>
              <p:nvPr/>
            </p:nvSpPr>
            <p:spPr bwMode="auto">
              <a:xfrm>
                <a:off x="1392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1" name="Line 7"/>
              <p:cNvSpPr>
                <a:spLocks noChangeShapeType="1"/>
              </p:cNvSpPr>
              <p:nvPr/>
            </p:nvSpPr>
            <p:spPr bwMode="auto">
              <a:xfrm>
                <a:off x="3696" y="1440"/>
                <a:ext cx="8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2" name="AutoShape 8"/>
              <p:cNvSpPr>
                <a:spLocks noChangeArrowheads="1"/>
              </p:cNvSpPr>
              <p:nvPr/>
            </p:nvSpPr>
            <p:spPr bwMode="auto">
              <a:xfrm>
                <a:off x="1182" y="912"/>
                <a:ext cx="162" cy="526"/>
              </a:xfrm>
              <a:prstGeom prst="downArrow">
                <a:avLst>
                  <a:gd name="adj1" fmla="val 50000"/>
                  <a:gd name="adj2" fmla="val 8117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67273" name="AutoShape 9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144" cy="432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67274" name="AutoShape 10"/>
              <p:cNvSpPr>
                <a:spLocks/>
              </p:cNvSpPr>
              <p:nvPr/>
            </p:nvSpPr>
            <p:spPr bwMode="auto">
              <a:xfrm rot="5400000">
                <a:off x="2896" y="-339"/>
                <a:ext cx="221" cy="3334"/>
              </a:xfrm>
              <a:prstGeom prst="leftBrace">
                <a:avLst>
                  <a:gd name="adj1" fmla="val 12571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5" name="Line 11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0" cy="2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6" name="Line 12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2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7" name="Line 13"/>
              <p:cNvSpPr>
                <a:spLocks noChangeShapeType="1"/>
              </p:cNvSpPr>
              <p:nvPr/>
            </p:nvSpPr>
            <p:spPr bwMode="auto">
              <a:xfrm>
                <a:off x="3600" y="1555"/>
                <a:ext cx="0" cy="2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8" name="Line 14"/>
              <p:cNvSpPr>
                <a:spLocks noChangeShapeType="1"/>
              </p:cNvSpPr>
              <p:nvPr/>
            </p:nvSpPr>
            <p:spPr bwMode="auto">
              <a:xfrm>
                <a:off x="4704" y="1536"/>
                <a:ext cx="0" cy="2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79" name="AutoShape 15"/>
              <p:cNvSpPr>
                <a:spLocks/>
              </p:cNvSpPr>
              <p:nvPr/>
            </p:nvSpPr>
            <p:spPr bwMode="auto">
              <a:xfrm rot="-5400000">
                <a:off x="2909" y="643"/>
                <a:ext cx="133" cy="2784"/>
              </a:xfrm>
              <a:prstGeom prst="leftBrace">
                <a:avLst>
                  <a:gd name="adj1" fmla="val 1744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0" name="Line 16"/>
              <p:cNvSpPr>
                <a:spLocks noChangeShapeType="1"/>
              </p:cNvSpPr>
              <p:nvPr/>
            </p:nvSpPr>
            <p:spPr bwMode="auto">
              <a:xfrm>
                <a:off x="2134" y="3647"/>
                <a:ext cx="17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1" name="AutoShape 17"/>
              <p:cNvSpPr>
                <a:spLocks noChangeArrowheads="1"/>
              </p:cNvSpPr>
              <p:nvPr/>
            </p:nvSpPr>
            <p:spPr bwMode="auto">
              <a:xfrm>
                <a:off x="1817" y="3132"/>
                <a:ext cx="158" cy="441"/>
              </a:xfrm>
              <a:prstGeom prst="upArrow">
                <a:avLst>
                  <a:gd name="adj1" fmla="val 50000"/>
                  <a:gd name="adj2" fmla="val 69778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en-US"/>
              </a:p>
            </p:txBody>
          </p:sp>
          <p:sp>
            <p:nvSpPr>
              <p:cNvPr id="267282" name="AutoShape 18"/>
              <p:cNvSpPr>
                <a:spLocks noChangeArrowheads="1"/>
              </p:cNvSpPr>
              <p:nvPr/>
            </p:nvSpPr>
            <p:spPr bwMode="auto">
              <a:xfrm>
                <a:off x="4039" y="3132"/>
                <a:ext cx="159" cy="441"/>
              </a:xfrm>
              <a:prstGeom prst="upArrow">
                <a:avLst>
                  <a:gd name="adj1" fmla="val 50000"/>
                  <a:gd name="adj2" fmla="val 6934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zh-CN" altLang="zh-CN"/>
              </a:p>
            </p:txBody>
          </p:sp>
          <p:sp>
            <p:nvSpPr>
              <p:cNvPr id="267283" name="AutoShape 19"/>
              <p:cNvSpPr>
                <a:spLocks/>
              </p:cNvSpPr>
              <p:nvPr/>
            </p:nvSpPr>
            <p:spPr bwMode="auto">
              <a:xfrm rot="-5400000">
                <a:off x="2891" y="1837"/>
                <a:ext cx="73" cy="2222"/>
              </a:xfrm>
              <a:prstGeom prst="rightBrace">
                <a:avLst>
                  <a:gd name="adj1" fmla="val 25365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4" name="AutoShape 20"/>
              <p:cNvSpPr>
                <a:spLocks/>
              </p:cNvSpPr>
              <p:nvPr/>
            </p:nvSpPr>
            <p:spPr bwMode="auto">
              <a:xfrm>
                <a:off x="2134" y="2174"/>
                <a:ext cx="159" cy="589"/>
              </a:xfrm>
              <a:prstGeom prst="leftBrace">
                <a:avLst>
                  <a:gd name="adj1" fmla="val 30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2516" y="3552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降温过程</a:t>
              </a:r>
            </a:p>
          </p:txBody>
        </p:sp>
        <p:sp>
          <p:nvSpPr>
            <p:cNvPr id="267286" name="Rectangle 22"/>
            <p:cNvSpPr>
              <a:spLocks noChangeArrowheads="1"/>
            </p:cNvSpPr>
            <p:nvPr/>
          </p:nvSpPr>
          <p:spPr bwMode="auto">
            <a:xfrm>
              <a:off x="1680" y="350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高温</a:t>
              </a:r>
            </a:p>
          </p:txBody>
        </p:sp>
        <p:sp>
          <p:nvSpPr>
            <p:cNvPr id="267287" name="Rectangle 23"/>
            <p:cNvSpPr>
              <a:spLocks noChangeArrowheads="1"/>
            </p:cNvSpPr>
            <p:nvPr/>
          </p:nvSpPr>
          <p:spPr bwMode="auto">
            <a:xfrm>
              <a:off x="3840" y="350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低温</a:t>
              </a:r>
            </a:p>
          </p:txBody>
        </p:sp>
        <p:sp>
          <p:nvSpPr>
            <p:cNvPr id="267288" name="Rectangle 24"/>
            <p:cNvSpPr>
              <a:spLocks noChangeArrowheads="1"/>
            </p:cNvSpPr>
            <p:nvPr/>
          </p:nvSpPr>
          <p:spPr bwMode="auto">
            <a:xfrm>
              <a:off x="3456" y="3216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原子运动平稳</a:t>
              </a:r>
            </a:p>
          </p:txBody>
        </p:sp>
        <p:sp>
          <p:nvSpPr>
            <p:cNvPr id="267289" name="Rectangle 25"/>
            <p:cNvSpPr>
              <a:spLocks noChangeArrowheads="1"/>
            </p:cNvSpPr>
            <p:nvPr/>
          </p:nvSpPr>
          <p:spPr bwMode="auto">
            <a:xfrm>
              <a:off x="1068" y="3264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原子激烈随机运动</a:t>
              </a: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2208" y="2640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能量与温度相关</a:t>
              </a: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152" y="2304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步长与能量和温度相关</a:t>
              </a:r>
            </a:p>
          </p:txBody>
        </p:sp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2222" y="2016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步长与能量相关</a:t>
              </a:r>
            </a:p>
          </p:txBody>
        </p:sp>
        <p:sp>
          <p:nvSpPr>
            <p:cNvPr id="267293" name="Rectangle 29"/>
            <p:cNvSpPr>
              <a:spLocks noChangeArrowheads="1"/>
            </p:cNvSpPr>
            <p:nvPr/>
          </p:nvSpPr>
          <p:spPr bwMode="auto">
            <a:xfrm>
              <a:off x="838" y="168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大步长</a:t>
              </a:r>
            </a:p>
          </p:txBody>
        </p:sp>
        <p:sp>
          <p:nvSpPr>
            <p:cNvPr id="267294" name="Rectangle 30"/>
            <p:cNvSpPr>
              <a:spLocks noChangeArrowheads="1"/>
            </p:cNvSpPr>
            <p:nvPr/>
          </p:nvSpPr>
          <p:spPr bwMode="auto">
            <a:xfrm>
              <a:off x="1798" y="168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小步长</a:t>
              </a:r>
            </a:p>
          </p:txBody>
        </p:sp>
        <p:sp>
          <p:nvSpPr>
            <p:cNvPr id="267295" name="Rectangle 31"/>
            <p:cNvSpPr>
              <a:spLocks noChangeArrowheads="1"/>
            </p:cNvSpPr>
            <p:nvPr/>
          </p:nvSpPr>
          <p:spPr bwMode="auto">
            <a:xfrm>
              <a:off x="3264" y="168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可逃离</a:t>
              </a:r>
            </a:p>
          </p:txBody>
        </p:sp>
        <p:sp>
          <p:nvSpPr>
            <p:cNvPr id="267296" name="Rectangle 32"/>
            <p:cNvSpPr>
              <a:spLocks noChangeArrowheads="1"/>
            </p:cNvSpPr>
            <p:nvPr/>
          </p:nvSpPr>
          <p:spPr bwMode="auto">
            <a:xfrm>
              <a:off x="4294" y="168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难逃离</a:t>
              </a:r>
            </a:p>
          </p:txBody>
        </p:sp>
        <p:sp>
          <p:nvSpPr>
            <p:cNvPr id="267297" name="Rectangle 33"/>
            <p:cNvSpPr>
              <a:spLocks noChangeArrowheads="1"/>
            </p:cNvSpPr>
            <p:nvPr/>
          </p:nvSpPr>
          <p:spPr bwMode="auto">
            <a:xfrm>
              <a:off x="192" y="2880"/>
              <a:ext cx="1089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金属热加工</a:t>
              </a:r>
            </a:p>
          </p:txBody>
        </p:sp>
        <p:sp>
          <p:nvSpPr>
            <p:cNvPr id="267298" name="Rectangle 34"/>
            <p:cNvSpPr>
              <a:spLocks noChangeArrowheads="1"/>
            </p:cNvSpPr>
            <p:nvPr/>
          </p:nvSpPr>
          <p:spPr bwMode="auto">
            <a:xfrm>
              <a:off x="1082" y="129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大</a:t>
              </a:r>
            </a:p>
          </p:txBody>
        </p:sp>
        <p:sp>
          <p:nvSpPr>
            <p:cNvPr id="267299" name="Rectangle 35"/>
            <p:cNvSpPr>
              <a:spLocks noChangeArrowheads="1"/>
            </p:cNvSpPr>
            <p:nvPr/>
          </p:nvSpPr>
          <p:spPr bwMode="auto">
            <a:xfrm>
              <a:off x="1946" y="129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小</a:t>
              </a:r>
            </a:p>
          </p:txBody>
        </p:sp>
        <p:sp>
          <p:nvSpPr>
            <p:cNvPr id="267300" name="Rectangle 36"/>
            <p:cNvSpPr>
              <a:spLocks noChangeArrowheads="1"/>
            </p:cNvSpPr>
            <p:nvPr/>
          </p:nvSpPr>
          <p:spPr bwMode="auto">
            <a:xfrm>
              <a:off x="3408" y="129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高</a:t>
              </a:r>
            </a:p>
          </p:txBody>
        </p:sp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4464" y="129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低</a:t>
              </a:r>
            </a:p>
          </p:txBody>
        </p:sp>
        <p:sp>
          <p:nvSpPr>
            <p:cNvPr id="267302" name="Rectangle 38"/>
            <p:cNvSpPr>
              <a:spLocks noChangeArrowheads="1"/>
            </p:cNvSpPr>
            <p:nvPr/>
          </p:nvSpPr>
          <p:spPr bwMode="auto">
            <a:xfrm>
              <a:off x="1558" y="292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高能量</a:t>
              </a:r>
            </a:p>
          </p:txBody>
        </p:sp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3744" y="292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低能量</a:t>
              </a:r>
            </a:p>
          </p:txBody>
        </p:sp>
        <p:sp>
          <p:nvSpPr>
            <p:cNvPr id="267304" name="Rectangle 40"/>
            <p:cNvSpPr>
              <a:spLocks noChangeArrowheads="1"/>
            </p:cNvSpPr>
            <p:nvPr/>
          </p:nvSpPr>
          <p:spPr bwMode="auto">
            <a:xfrm>
              <a:off x="624" y="672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目标函数的值</a:t>
              </a:r>
            </a:p>
          </p:txBody>
        </p:sp>
        <p:sp>
          <p:nvSpPr>
            <p:cNvPr id="267305" name="Rectangle 41"/>
            <p:cNvSpPr>
              <a:spLocks noChangeArrowheads="1"/>
            </p:cNvSpPr>
            <p:nvPr/>
          </p:nvSpPr>
          <p:spPr bwMode="auto">
            <a:xfrm>
              <a:off x="4050" y="720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网络的能量</a:t>
              </a:r>
            </a:p>
          </p:txBody>
        </p:sp>
        <p:sp>
          <p:nvSpPr>
            <p:cNvPr id="267306" name="Rectangle 42"/>
            <p:cNvSpPr>
              <a:spLocks noChangeArrowheads="1"/>
            </p:cNvSpPr>
            <p:nvPr/>
          </p:nvSpPr>
          <p:spPr bwMode="auto">
            <a:xfrm>
              <a:off x="2736" y="100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/>
                <a:t>训练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能量与温度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394811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2667000" y="1676400"/>
          <a:ext cx="3290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r:id="rId3" imgW="1244600" imgH="431800" progId="Equation.3">
                  <p:embed/>
                </p:oleObj>
              </mc:Choice>
              <mc:Fallback>
                <p:oleObj r:id="rId3" imgW="124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32908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421005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68294" name="Group 6"/>
          <p:cNvGrpSpPr>
            <a:grpSpLocks/>
          </p:cNvGrpSpPr>
          <p:nvPr/>
        </p:nvGrpSpPr>
        <p:grpSpPr bwMode="auto">
          <a:xfrm>
            <a:off x="990600" y="3276600"/>
            <a:ext cx="6934200" cy="2057400"/>
            <a:chOff x="624" y="2064"/>
            <a:chExt cx="4368" cy="1296"/>
          </a:xfrm>
        </p:grpSpPr>
        <p:sp>
          <p:nvSpPr>
            <p:cNvPr id="268295" name="Text Box 7"/>
            <p:cNvSpPr txBox="1">
              <a:spLocks noChangeArrowheads="1"/>
            </p:cNvSpPr>
            <p:nvPr/>
          </p:nvSpPr>
          <p:spPr bwMode="auto">
            <a:xfrm>
              <a:off x="624" y="2064"/>
              <a:ext cx="4368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/>
                <a:t>高温情况下：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 b="1"/>
                <a:t>T</a:t>
              </a:r>
              <a:r>
                <a:rPr lang="zh-CN" altLang="en-US" sz="2400" b="1"/>
                <a:t>足够大，对系统所能处的任意能量状态</a:t>
              </a:r>
              <a:r>
                <a:rPr lang="en-US" altLang="zh-CN" sz="2400" b="1"/>
                <a:t>E</a:t>
              </a:r>
              <a:r>
                <a:rPr lang="zh-CN" altLang="en-US" sz="2400" b="1"/>
                <a:t>，有 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268296" name="Object 8"/>
            <p:cNvGraphicFramePr>
              <a:graphicFrameLocks noChangeAspect="1"/>
            </p:cNvGraphicFramePr>
            <p:nvPr/>
          </p:nvGraphicFramePr>
          <p:xfrm>
            <a:off x="912" y="2832"/>
            <a:ext cx="9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9" r:id="rId5" imgW="723900" imgH="431800" progId="Equation.3">
                    <p:embed/>
                  </p:oleObj>
                </mc:Choice>
                <mc:Fallback>
                  <p:oleObj r:id="rId5" imgW="723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32"/>
                          <a:ext cx="96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297" name="Text Box 9"/>
            <p:cNvSpPr txBox="1">
              <a:spLocks noChangeArrowheads="1"/>
            </p:cNvSpPr>
            <p:nvPr/>
          </p:nvSpPr>
          <p:spPr bwMode="auto">
            <a:xfrm>
              <a:off x="2304" y="2928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将趋近于</a:t>
              </a:r>
              <a:r>
                <a:rPr lang="en-US" altLang="zh-CN" sz="2400" b="1"/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2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能量与温度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4676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/>
              <a:t>中温情况下：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T</a:t>
            </a:r>
            <a:r>
              <a:rPr lang="zh-CN" altLang="en-US" sz="3200" b="1"/>
              <a:t>比较小，</a:t>
            </a:r>
            <a:r>
              <a:rPr lang="en-US" altLang="zh-CN" sz="3200" b="1"/>
              <a:t>E</a:t>
            </a:r>
            <a:r>
              <a:rPr lang="zh-CN" altLang="en-US" sz="3200" b="1"/>
              <a:t>的大小对</a:t>
            </a:r>
            <a:r>
              <a:rPr lang="en-US" altLang="zh-CN" sz="3200" b="1"/>
              <a:t>P(E)</a:t>
            </a:r>
            <a:r>
              <a:rPr lang="zh-CN" altLang="en-US" sz="3200" b="1"/>
              <a:t>有较大的影响 ，设</a:t>
            </a:r>
            <a:r>
              <a:rPr lang="en-US" altLang="zh-CN" sz="3200" b="1"/>
              <a:t>E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&gt;E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 </a:t>
            </a:r>
            <a:r>
              <a:rPr lang="en-US" altLang="zh-CN" sz="3200"/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P(E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)&gt;P(E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)</a:t>
            </a:r>
            <a:r>
              <a:rPr lang="zh-CN" altLang="en-US" sz="3200" b="1"/>
              <a:t>。即，系统处于高能量状态的可能性小于处于低能量状态的可能性 </a:t>
            </a:r>
          </a:p>
        </p:txBody>
      </p:sp>
    </p:spTree>
    <p:extLst>
      <p:ext uri="{BB962C8B-B14F-4D97-AF65-F5344CB8AC3E}">
        <p14:creationId xmlns:p14="http://schemas.microsoft.com/office/powerpoint/2010/main" val="19627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能量与温度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3471863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1524000" y="1371600"/>
          <a:ext cx="53673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3" imgW="2197080" imgH="2400120" progId="Equation.3">
                  <p:embed/>
                </p:oleObj>
              </mc:Choice>
              <mc:Fallback>
                <p:oleObj name="Equation" r:id="rId3" imgW="2197080" imgH="240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5367338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能量与温度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7467600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/>
              <a:t>低温情况下：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T</a:t>
            </a:r>
            <a:r>
              <a:rPr lang="zh-CN" altLang="en-US" sz="3200" b="1"/>
              <a:t>非常小，</a:t>
            </a:r>
            <a:r>
              <a:rPr lang="en-US" altLang="zh-CN" sz="3200" b="1"/>
              <a:t>E</a:t>
            </a:r>
            <a:r>
              <a:rPr lang="zh-CN" altLang="en-US" sz="3200" b="1"/>
              <a:t>的大小对</a:t>
            </a:r>
            <a:r>
              <a:rPr lang="en-US" altLang="zh-CN" sz="3200" b="1"/>
              <a:t>P(E) </a:t>
            </a:r>
            <a:r>
              <a:rPr lang="zh-CN" altLang="en-US" sz="3200" b="1"/>
              <a:t>的影响非常大 ，设</a:t>
            </a:r>
            <a:r>
              <a:rPr lang="en-US" altLang="zh-CN" sz="3200" b="1"/>
              <a:t>E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&gt;E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 </a:t>
            </a:r>
            <a:r>
              <a:rPr lang="en-US" altLang="zh-CN" sz="3200"/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P(E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) &gt;&gt; P(E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)</a:t>
            </a:r>
            <a:r>
              <a:rPr lang="zh-CN" altLang="en-US" sz="3200" b="1"/>
              <a:t>。即，当温度趋近于</a:t>
            </a:r>
            <a:r>
              <a:rPr lang="en-US" altLang="zh-CN" sz="3200" b="1"/>
              <a:t>0</a:t>
            </a:r>
            <a:r>
              <a:rPr lang="zh-CN" altLang="en-US" sz="3200" b="1"/>
              <a:t>时，系统几乎不可能处于高能量状态 </a:t>
            </a:r>
          </a:p>
        </p:txBody>
      </p:sp>
    </p:spTree>
    <p:extLst>
      <p:ext uri="{BB962C8B-B14F-4D97-AF65-F5344CB8AC3E}">
        <p14:creationId xmlns:p14="http://schemas.microsoft.com/office/powerpoint/2010/main" val="20005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模拟退火组合优化法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142966"/>
            <a:ext cx="8229600" cy="35814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目标函数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能量函数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人工温度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一个初值较大的数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依据网络的能量和温度来决定联接权的调整量（称为步长）。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与金属的退火过程（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Annealing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）非常相似</a:t>
            </a:r>
          </a:p>
        </p:txBody>
      </p:sp>
    </p:spTree>
    <p:extLst>
      <p:ext uri="{BB962C8B-B14F-4D97-AF65-F5344CB8AC3E}">
        <p14:creationId xmlns:p14="http://schemas.microsoft.com/office/powerpoint/2010/main" val="185706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模拟退火组合优化法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基本思想 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随机地为系统选择一个初始状态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，在此初始状态下，给系统一个小的随机扰动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，计算系统的能量变化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ΔE=E({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})-E({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ΔE&lt;0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则接受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ΔE≥0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则依据概率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判断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是否被接受</a:t>
            </a:r>
          </a:p>
          <a:p>
            <a:pPr lvl="1"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若接受，则系统从状态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变换到状态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；否则，系统保持不变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081235"/>
              </p:ext>
            </p:extLst>
          </p:nvPr>
        </p:nvGraphicFramePr>
        <p:xfrm>
          <a:off x="4038614" y="3809968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r:id="rId3" imgW="736600" imgH="431800" progId="Equation.3">
                  <p:embed/>
                </p:oleObj>
              </mc:Choice>
              <mc:Fallback>
                <p:oleObj r:id="rId3" imgW="73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14" y="3809968"/>
                        <a:ext cx="1447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7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7924712" cy="688975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确定方法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确定的方法</a:t>
            </a:r>
          </a:p>
          <a:p>
            <a:pPr lvl="1"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前几章所给方法的共同特征</a:t>
            </a:r>
          </a:p>
          <a:p>
            <a:pPr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非确定的方法</a:t>
            </a:r>
          </a:p>
          <a:p>
            <a:pPr lvl="1"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生物神经网络按照概率运行</a:t>
            </a:r>
          </a:p>
          <a:p>
            <a:pPr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别称</a:t>
            </a:r>
          </a:p>
          <a:p>
            <a:pPr lvl="1"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统计方法（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Statistical Method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既可以用于训练，又可以用于运行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1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模拟退火组合优化法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在这个过程中，逐渐地降低温度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。所得的系统状态序列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将满足下列分布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905000" y="2667000"/>
          <a:ext cx="4191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r:id="rId3" imgW="1739900" imgH="508000" progId="Equation.3">
                  <p:embed/>
                </p:oleObj>
              </mc:Choice>
              <mc:Fallback>
                <p:oleObj r:id="rId3" imgW="1739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41910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5"/>
          <p:cNvGraphicFramePr>
            <a:graphicFrameLocks noChangeAspect="1"/>
          </p:cNvGraphicFramePr>
          <p:nvPr/>
        </p:nvGraphicFramePr>
        <p:xfrm>
          <a:off x="1981200" y="4267200"/>
          <a:ext cx="38195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r:id="rId5" imgW="1688367" imgH="634725" progId="Equation.3">
                  <p:embed/>
                </p:oleObj>
              </mc:Choice>
              <mc:Fallback>
                <p:oleObj r:id="rId5" imgW="1688367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38195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0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初始化个层的联接权矩阵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；定义人工温度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的初值；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对每一个温度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重复如下过程：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取一样本，计算其输出与目标函数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E({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2.2  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随机地从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中选取一个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2.3  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按一定的算法产生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的一个调整量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2.4  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按照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重新计算相应输出和目标函数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E({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    ΔE= E({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})- E({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1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2.6    if ΔE&gt;0 then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2.6.1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按均匀分布在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[0,1]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区间取一随机数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2.6.2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分布计算接受本次调整的概率：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P(E({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})) =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2.6.3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 P(E({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}))&lt;r  then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2.2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7379"/>
              </p:ext>
            </p:extLst>
          </p:nvPr>
        </p:nvGraphicFramePr>
        <p:xfrm>
          <a:off x="5105386" y="304801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r:id="rId3" imgW="1612900" imgH="444500" progId="Equation.3">
                  <p:embed/>
                </p:oleObj>
              </mc:Choice>
              <mc:Fallback>
                <p:oleObj r:id="rId3" imgW="1612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86" y="3048010"/>
                        <a:ext cx="274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469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2.7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代替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2.8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样本集中还有未被选用的样本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2.1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判断在此温度下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检验抽样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是否稳定。如不稳定，则直接转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降低温度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足够小，则结束，否则，转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0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554"/>
            <a:ext cx="8229600" cy="41910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算法的第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步原则上应该对每一个样本调整每一个权，调整的顺序是随机的；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温度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的降低 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T=</a:t>
            </a:r>
            <a:r>
              <a:rPr lang="en-US" altLang="zh-CN" b="1" dirty="0" err="1">
                <a:ea typeface="宋体" panose="02010600030101010101" pitchFamily="2" charset="-122"/>
              </a:rPr>
              <a:t>λ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叫做冷却率，一般情况下可以在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[0.8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0.9]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之间取值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Geman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(1984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：温度下降必须与时间的对数成反比，网络最终才能收敛到全局极小点</a:t>
            </a:r>
            <a:r>
              <a:rPr lang="zh-CN" altLang="en-US" dirty="0"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96361"/>
              </p:ext>
            </p:extLst>
          </p:nvPr>
        </p:nvGraphicFramePr>
        <p:xfrm>
          <a:off x="3352800" y="4419552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r:id="rId3" imgW="876300" imgH="431800" progId="Equation.3">
                  <p:embed/>
                </p:oleObj>
              </mc:Choice>
              <mc:Fallback>
                <p:oleObj r:id="rId3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552"/>
                        <a:ext cx="243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0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54020"/>
            <a:ext cx="8229600" cy="392274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的初值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E({w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(h)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；即：取初始系统目标函数（能量）的值</a:t>
            </a:r>
            <a:r>
              <a:rPr lang="zh-CN" altLang="en-US" sz="3200" b="1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=z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E({w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(h)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})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。即：取初始系统目标函数（能量）值的若干倍</a:t>
            </a:r>
            <a:r>
              <a:rPr lang="zh-CN" altLang="en-US" sz="3200" b="1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按照经验给出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9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模拟退火算法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066862"/>
            <a:ext cx="8229600" cy="2895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调整量</a:t>
            </a:r>
            <a:r>
              <a:rPr lang="en-US" altLang="zh-CN" b="1" dirty="0" err="1">
                <a:ea typeface="宋体" panose="02010600030101010101" pitchFamily="2" charset="-122"/>
              </a:rPr>
              <a:t>Δ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的计算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可以根据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分布或者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Gaussian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分布来计算。也可以用其它的方法。下面讨论按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Gaussian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分布进行计算的方法。我们取如下形式的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Gaussian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分布函数。简洁起见，用符号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代替符号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2590756" y="3810002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p(Δw)=</a:t>
            </a:r>
            <a:r>
              <a:rPr lang="en-US" altLang="zh-CN"/>
              <a:t> 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176713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0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144288"/>
              </p:ext>
            </p:extLst>
          </p:nvPr>
        </p:nvGraphicFramePr>
        <p:xfrm>
          <a:off x="3962356" y="3352802"/>
          <a:ext cx="228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r:id="rId3" imgW="787400" imgH="419100" progId="Equation.3">
                  <p:embed/>
                </p:oleObj>
              </mc:Choice>
              <mc:Fallback>
                <p:oleObj r:id="rId3" imgW="78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56" y="3352802"/>
                        <a:ext cx="2286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9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  <p:bldP spid="28058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黑体" panose="02010609060101010101" pitchFamily="49" charset="-122"/>
              </a:rPr>
              <a:t>Monte Carlo</a:t>
            </a:r>
            <a:r>
              <a:rPr lang="zh-CN" altLang="en-US" b="1">
                <a:ea typeface="黑体" panose="02010609060101010101" pitchFamily="49" charset="-122"/>
              </a:rPr>
              <a:t>法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数值积分法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根据网络的精度要求，设一个积分步长</a:t>
            </a:r>
            <a:r>
              <a:rPr lang="en-US" altLang="zh-CN" b="1">
                <a:ea typeface="宋体" panose="02010600030101010101" pitchFamily="2" charset="-122"/>
              </a:rPr>
              <a:t>δ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，然后通过数值积分构造出如下形式的表格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304800" y="4343400"/>
          <a:ext cx="15414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r:id="rId3" imgW="672808" imgH="253890" progId="Equation.3">
                  <p:embed/>
                </p:oleObj>
              </mc:Choice>
              <mc:Fallback>
                <p:oleObj r:id="rId3" imgW="672808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5414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05" name="Group 5"/>
          <p:cNvGrpSpPr>
            <a:grpSpLocks/>
          </p:cNvGrpSpPr>
          <p:nvPr/>
        </p:nvGrpSpPr>
        <p:grpSpPr bwMode="auto">
          <a:xfrm>
            <a:off x="228600" y="3581400"/>
            <a:ext cx="8763000" cy="1381125"/>
            <a:chOff x="-3" y="-3"/>
            <a:chExt cx="3388" cy="870"/>
          </a:xfrm>
        </p:grpSpPr>
        <p:grpSp>
          <p:nvGrpSpPr>
            <p:cNvPr id="281606" name="Group 6"/>
            <p:cNvGrpSpPr>
              <a:grpSpLocks/>
            </p:cNvGrpSpPr>
            <p:nvPr/>
          </p:nvGrpSpPr>
          <p:grpSpPr bwMode="auto">
            <a:xfrm>
              <a:off x="0" y="0"/>
              <a:ext cx="3382" cy="864"/>
              <a:chOff x="0" y="0"/>
              <a:chExt cx="3382" cy="864"/>
            </a:xfrm>
          </p:grpSpPr>
          <p:grpSp>
            <p:nvGrpSpPr>
              <p:cNvPr id="28160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97" cy="480"/>
                <a:chOff x="0" y="0"/>
                <a:chExt cx="597" cy="480"/>
              </a:xfrm>
            </p:grpSpPr>
            <p:sp>
              <p:nvSpPr>
                <p:cNvPr id="281608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1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Δw</a:t>
                  </a:r>
                </a:p>
              </p:txBody>
            </p:sp>
            <p:sp>
              <p:nvSpPr>
                <p:cNvPr id="281609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10" name="Group 10"/>
              <p:cNvGrpSpPr>
                <a:grpSpLocks/>
              </p:cNvGrpSpPr>
              <p:nvPr/>
            </p:nvGrpSpPr>
            <p:grpSpPr bwMode="auto">
              <a:xfrm>
                <a:off x="597" y="0"/>
                <a:ext cx="442" cy="480"/>
                <a:chOff x="597" y="0"/>
                <a:chExt cx="442" cy="480"/>
              </a:xfrm>
            </p:grpSpPr>
            <p:sp>
              <p:nvSpPr>
                <p:cNvPr id="281611" name="Rectangle 11"/>
                <p:cNvSpPr>
                  <a:spLocks noChangeArrowheads="1"/>
                </p:cNvSpPr>
                <p:nvPr/>
              </p:nvSpPr>
              <p:spPr bwMode="auto">
                <a:xfrm>
                  <a:off x="640" y="0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δ</a:t>
                  </a:r>
                </a:p>
              </p:txBody>
            </p:sp>
            <p:sp>
              <p:nvSpPr>
                <p:cNvPr id="281612" name="Rectangle 12"/>
                <p:cNvSpPr>
                  <a:spLocks noChangeArrowheads="1"/>
                </p:cNvSpPr>
                <p:nvPr/>
              </p:nvSpPr>
              <p:spPr bwMode="auto">
                <a:xfrm>
                  <a:off x="597" y="0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13" name="Group 13"/>
              <p:cNvGrpSpPr>
                <a:grpSpLocks/>
              </p:cNvGrpSpPr>
              <p:nvPr/>
            </p:nvGrpSpPr>
            <p:grpSpPr bwMode="auto">
              <a:xfrm>
                <a:off x="1039" y="0"/>
                <a:ext cx="442" cy="480"/>
                <a:chOff x="1039" y="0"/>
                <a:chExt cx="442" cy="480"/>
              </a:xfrm>
            </p:grpSpPr>
            <p:sp>
              <p:nvSpPr>
                <p:cNvPr id="281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082" y="0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2δ</a:t>
                  </a:r>
                </a:p>
              </p:txBody>
            </p:sp>
            <p:sp>
              <p:nvSpPr>
                <p:cNvPr id="2816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9" y="0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16" name="Group 16"/>
              <p:cNvGrpSpPr>
                <a:grpSpLocks/>
              </p:cNvGrpSpPr>
              <p:nvPr/>
            </p:nvGrpSpPr>
            <p:grpSpPr bwMode="auto">
              <a:xfrm>
                <a:off x="1481" y="0"/>
                <a:ext cx="442" cy="480"/>
                <a:chOff x="1481" y="0"/>
                <a:chExt cx="442" cy="480"/>
              </a:xfrm>
            </p:grpSpPr>
            <p:sp>
              <p:nvSpPr>
                <p:cNvPr id="28161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4" y="0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3δ</a:t>
                  </a:r>
                </a:p>
              </p:txBody>
            </p:sp>
            <p:sp>
              <p:nvSpPr>
                <p:cNvPr id="281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1" y="0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19" name="Group 19"/>
              <p:cNvGrpSpPr>
                <a:grpSpLocks/>
              </p:cNvGrpSpPr>
              <p:nvPr/>
            </p:nvGrpSpPr>
            <p:grpSpPr bwMode="auto">
              <a:xfrm>
                <a:off x="1923" y="0"/>
                <a:ext cx="442" cy="480"/>
                <a:chOff x="1923" y="0"/>
                <a:chExt cx="442" cy="480"/>
              </a:xfrm>
            </p:grpSpPr>
            <p:sp>
              <p:nvSpPr>
                <p:cNvPr id="2816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6" y="0"/>
                  <a:ext cx="35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4δ</a:t>
                  </a:r>
                </a:p>
              </p:txBody>
            </p:sp>
            <p:sp>
              <p:nvSpPr>
                <p:cNvPr id="281621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3" y="0"/>
                  <a:ext cx="44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22" name="Group 22"/>
              <p:cNvGrpSpPr>
                <a:grpSpLocks/>
              </p:cNvGrpSpPr>
              <p:nvPr/>
            </p:nvGrpSpPr>
            <p:grpSpPr bwMode="auto">
              <a:xfrm>
                <a:off x="2365" y="0"/>
                <a:ext cx="428" cy="480"/>
                <a:chOff x="2365" y="0"/>
                <a:chExt cx="428" cy="480"/>
              </a:xfrm>
            </p:grpSpPr>
            <p:sp>
              <p:nvSpPr>
                <p:cNvPr id="281623" name="Rectangle 23"/>
                <p:cNvSpPr>
                  <a:spLocks noChangeArrowheads="1"/>
                </p:cNvSpPr>
                <p:nvPr/>
              </p:nvSpPr>
              <p:spPr bwMode="auto">
                <a:xfrm>
                  <a:off x="2408" y="0"/>
                  <a:ext cx="34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…</a:t>
                  </a:r>
                </a:p>
              </p:txBody>
            </p:sp>
            <p:sp>
              <p:nvSpPr>
                <p:cNvPr id="2816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365" y="0"/>
                  <a:ext cx="42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25" name="Group 25"/>
              <p:cNvGrpSpPr>
                <a:grpSpLocks/>
              </p:cNvGrpSpPr>
              <p:nvPr/>
            </p:nvGrpSpPr>
            <p:grpSpPr bwMode="auto">
              <a:xfrm>
                <a:off x="2793" y="0"/>
                <a:ext cx="589" cy="480"/>
                <a:chOff x="2793" y="0"/>
                <a:chExt cx="589" cy="480"/>
              </a:xfrm>
            </p:grpSpPr>
            <p:sp>
              <p:nvSpPr>
                <p:cNvPr id="281626" name="Rectangle 26"/>
                <p:cNvSpPr>
                  <a:spLocks noChangeArrowheads="1"/>
                </p:cNvSpPr>
                <p:nvPr/>
              </p:nvSpPr>
              <p:spPr bwMode="auto">
                <a:xfrm>
                  <a:off x="2836" y="0"/>
                  <a:ext cx="503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Nδ</a:t>
                  </a:r>
                </a:p>
              </p:txBody>
            </p:sp>
            <p:sp>
              <p:nvSpPr>
                <p:cNvPr id="281627" name="Rectangle 27"/>
                <p:cNvSpPr>
                  <a:spLocks noChangeArrowheads="1"/>
                </p:cNvSpPr>
                <p:nvPr/>
              </p:nvSpPr>
              <p:spPr bwMode="auto">
                <a:xfrm>
                  <a:off x="2793" y="0"/>
                  <a:ext cx="58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28" name="Group 28"/>
              <p:cNvGrpSpPr>
                <a:grpSpLocks/>
              </p:cNvGrpSpPr>
              <p:nvPr/>
            </p:nvGrpSpPr>
            <p:grpSpPr bwMode="auto">
              <a:xfrm>
                <a:off x="0" y="480"/>
                <a:ext cx="597" cy="384"/>
                <a:chOff x="0" y="480"/>
                <a:chExt cx="597" cy="384"/>
              </a:xfrm>
            </p:grpSpPr>
            <p:sp>
              <p:nvSpPr>
                <p:cNvPr id="281629" name="Rectangle 29"/>
                <p:cNvSpPr>
                  <a:spLocks noChangeArrowheads="1" noTextEdit="1"/>
                </p:cNvSpPr>
                <p:nvPr/>
              </p:nvSpPr>
              <p:spPr bwMode="auto">
                <a:xfrm>
                  <a:off x="43" y="480"/>
                  <a:ext cx="51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63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59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31" name="Group 31"/>
              <p:cNvGrpSpPr>
                <a:grpSpLocks/>
              </p:cNvGrpSpPr>
              <p:nvPr/>
            </p:nvGrpSpPr>
            <p:grpSpPr bwMode="auto">
              <a:xfrm>
                <a:off x="597" y="480"/>
                <a:ext cx="442" cy="384"/>
                <a:chOff x="597" y="480"/>
                <a:chExt cx="442" cy="384"/>
              </a:xfrm>
            </p:grpSpPr>
            <p:sp>
              <p:nvSpPr>
                <p:cNvPr id="281632" name="Rectangle 32"/>
                <p:cNvSpPr>
                  <a:spLocks noChangeArrowheads="1"/>
                </p:cNvSpPr>
                <p:nvPr/>
              </p:nvSpPr>
              <p:spPr bwMode="auto">
                <a:xfrm>
                  <a:off x="640" y="48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C</a:t>
                  </a:r>
                  <a:r>
                    <a:rPr kumimoji="1" lang="en-US" altLang="zh-CN" sz="2400" b="1" baseline="-30000"/>
                    <a:t>1</a:t>
                  </a:r>
                  <a:endParaRPr kumimoji="1" lang="en-US" altLang="zh-CN" sz="2400" b="1"/>
                </a:p>
              </p:txBody>
            </p:sp>
            <p:sp>
              <p:nvSpPr>
                <p:cNvPr id="281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597" y="48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34" name="Group 34"/>
              <p:cNvGrpSpPr>
                <a:grpSpLocks/>
              </p:cNvGrpSpPr>
              <p:nvPr/>
            </p:nvGrpSpPr>
            <p:grpSpPr bwMode="auto">
              <a:xfrm>
                <a:off x="1039" y="480"/>
                <a:ext cx="442" cy="384"/>
                <a:chOff x="1039" y="480"/>
                <a:chExt cx="442" cy="384"/>
              </a:xfrm>
            </p:grpSpPr>
            <p:sp>
              <p:nvSpPr>
                <p:cNvPr id="2816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082" y="48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C</a:t>
                  </a:r>
                  <a:r>
                    <a:rPr kumimoji="1" lang="en-US" altLang="zh-CN" sz="2400" b="1" baseline="-30000"/>
                    <a:t>2</a:t>
                  </a:r>
                  <a:endParaRPr kumimoji="1" lang="en-US" altLang="zh-CN" sz="2400" b="1"/>
                </a:p>
              </p:txBody>
            </p:sp>
            <p:sp>
              <p:nvSpPr>
                <p:cNvPr id="281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039" y="48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37" name="Group 37"/>
              <p:cNvGrpSpPr>
                <a:grpSpLocks/>
              </p:cNvGrpSpPr>
              <p:nvPr/>
            </p:nvGrpSpPr>
            <p:grpSpPr bwMode="auto">
              <a:xfrm>
                <a:off x="1481" y="480"/>
                <a:ext cx="442" cy="384"/>
                <a:chOff x="1481" y="480"/>
                <a:chExt cx="442" cy="384"/>
              </a:xfrm>
            </p:grpSpPr>
            <p:sp>
              <p:nvSpPr>
                <p:cNvPr id="2816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24" y="48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C</a:t>
                  </a:r>
                  <a:r>
                    <a:rPr kumimoji="1" lang="en-US" altLang="zh-CN" sz="2400" b="1" baseline="-30000"/>
                    <a:t>3</a:t>
                  </a:r>
                  <a:endParaRPr kumimoji="1" lang="en-US" altLang="zh-CN" sz="2400" b="1"/>
                </a:p>
              </p:txBody>
            </p:sp>
            <p:sp>
              <p:nvSpPr>
                <p:cNvPr id="281639" name="Rectangle 39"/>
                <p:cNvSpPr>
                  <a:spLocks noChangeArrowheads="1"/>
                </p:cNvSpPr>
                <p:nvPr/>
              </p:nvSpPr>
              <p:spPr bwMode="auto">
                <a:xfrm>
                  <a:off x="1481" y="48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40" name="Group 40"/>
              <p:cNvGrpSpPr>
                <a:grpSpLocks/>
              </p:cNvGrpSpPr>
              <p:nvPr/>
            </p:nvGrpSpPr>
            <p:grpSpPr bwMode="auto">
              <a:xfrm>
                <a:off x="1923" y="480"/>
                <a:ext cx="442" cy="384"/>
                <a:chOff x="1923" y="480"/>
                <a:chExt cx="442" cy="384"/>
              </a:xfrm>
            </p:grpSpPr>
            <p:sp>
              <p:nvSpPr>
                <p:cNvPr id="2816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66" y="480"/>
                  <a:ext cx="35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C</a:t>
                  </a:r>
                  <a:r>
                    <a:rPr kumimoji="1" lang="en-US" altLang="zh-CN" sz="2400" b="1" baseline="-30000"/>
                    <a:t>4</a:t>
                  </a:r>
                  <a:endParaRPr kumimoji="1" lang="en-US" altLang="zh-CN" sz="2400" b="1"/>
                </a:p>
              </p:txBody>
            </p:sp>
            <p:sp>
              <p:nvSpPr>
                <p:cNvPr id="2816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3" y="480"/>
                  <a:ext cx="4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43" name="Group 43"/>
              <p:cNvGrpSpPr>
                <a:grpSpLocks/>
              </p:cNvGrpSpPr>
              <p:nvPr/>
            </p:nvGrpSpPr>
            <p:grpSpPr bwMode="auto">
              <a:xfrm>
                <a:off x="2365" y="480"/>
                <a:ext cx="428" cy="384"/>
                <a:chOff x="2365" y="480"/>
                <a:chExt cx="428" cy="384"/>
              </a:xfrm>
            </p:grpSpPr>
            <p:sp>
              <p:nvSpPr>
                <p:cNvPr id="281644" name="Rectangle 44"/>
                <p:cNvSpPr>
                  <a:spLocks noChangeArrowheads="1"/>
                </p:cNvSpPr>
                <p:nvPr/>
              </p:nvSpPr>
              <p:spPr bwMode="auto">
                <a:xfrm>
                  <a:off x="2408" y="480"/>
                  <a:ext cx="34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…</a:t>
                  </a:r>
                </a:p>
              </p:txBody>
            </p:sp>
            <p:sp>
              <p:nvSpPr>
                <p:cNvPr id="281645" name="Rectangle 45"/>
                <p:cNvSpPr>
                  <a:spLocks noChangeArrowheads="1"/>
                </p:cNvSpPr>
                <p:nvPr/>
              </p:nvSpPr>
              <p:spPr bwMode="auto">
                <a:xfrm>
                  <a:off x="2365" y="480"/>
                  <a:ext cx="42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46" name="Group 46"/>
              <p:cNvGrpSpPr>
                <a:grpSpLocks/>
              </p:cNvGrpSpPr>
              <p:nvPr/>
            </p:nvGrpSpPr>
            <p:grpSpPr bwMode="auto">
              <a:xfrm>
                <a:off x="2793" y="480"/>
                <a:ext cx="589" cy="384"/>
                <a:chOff x="2793" y="480"/>
                <a:chExt cx="589" cy="384"/>
              </a:xfrm>
            </p:grpSpPr>
            <p:sp>
              <p:nvSpPr>
                <p:cNvPr id="281647" name="Rectangle 47"/>
                <p:cNvSpPr>
                  <a:spLocks noChangeArrowheads="1"/>
                </p:cNvSpPr>
                <p:nvPr/>
              </p:nvSpPr>
              <p:spPr bwMode="auto">
                <a:xfrm>
                  <a:off x="2836" y="480"/>
                  <a:ext cx="50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C</a:t>
                  </a:r>
                  <a:r>
                    <a:rPr kumimoji="1" lang="en-US" altLang="zh-CN" sz="2400" b="1" baseline="-30000"/>
                    <a:t>N</a:t>
                  </a:r>
                  <a:endParaRPr kumimoji="1" lang="en-US" altLang="zh-CN" sz="2400" b="1"/>
                </a:p>
              </p:txBody>
            </p:sp>
            <p:sp>
              <p:nvSpPr>
                <p:cNvPr id="281648" name="Rectangle 48"/>
                <p:cNvSpPr>
                  <a:spLocks noChangeArrowheads="1"/>
                </p:cNvSpPr>
                <p:nvPr/>
              </p:nvSpPr>
              <p:spPr bwMode="auto">
                <a:xfrm>
                  <a:off x="2793" y="480"/>
                  <a:ext cx="5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1649" name="Rectangle 49"/>
            <p:cNvSpPr>
              <a:spLocks noChangeArrowheads="1"/>
            </p:cNvSpPr>
            <p:nvPr/>
          </p:nvSpPr>
          <p:spPr bwMode="auto">
            <a:xfrm>
              <a:off x="-3" y="-3"/>
              <a:ext cx="3388" cy="87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3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黑体" panose="02010609060101010101" pitchFamily="49" charset="-122"/>
              </a:rPr>
              <a:t>Monte Carlo</a:t>
            </a:r>
            <a:r>
              <a:rPr lang="zh-CN" altLang="en-US" b="1">
                <a:ea typeface="黑体" panose="02010609060101010101" pitchFamily="49" charset="-122"/>
              </a:rPr>
              <a:t>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首先按照均匀分布在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[C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中随机地取一个值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，然后，从</a:t>
            </a:r>
          </a:p>
          <a:p>
            <a:pPr marL="0" indent="0" algn="just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{ 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0" indent="0" algn="just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中选取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满足：</a:t>
            </a:r>
          </a:p>
          <a:p>
            <a:pPr marL="0" indent="0" algn="just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|C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-C|=min{|C-C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|,|C-C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|,|C-C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|,…,|C-C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|}</a:t>
            </a:r>
          </a:p>
          <a:p>
            <a:pPr marL="0" indent="0"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对应的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ea typeface="宋体" panose="02010600030101010101" pitchFamily="2" charset="-122"/>
              </a:rPr>
              <a:t>δ</a:t>
            </a:r>
            <a:r>
              <a:rPr lang="zh-CN" altLang="en-US" b="1">
                <a:ea typeface="宋体" panose="02010600030101010101" pitchFamily="2" charset="-122"/>
              </a:rPr>
              <a:t>就是所需要的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联接权调整量</a:t>
            </a:r>
            <a:r>
              <a:rPr lang="en-US" altLang="zh-CN" b="1">
                <a:ea typeface="宋体" panose="02010600030101010101" pitchFamily="2" charset="-122"/>
              </a:rPr>
              <a:t>Δ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0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1987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S. Szu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R. Hartley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提出用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分布去取代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Gaussian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4233863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4473575" y="4343400"/>
          <a:ext cx="1416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4343400"/>
                        <a:ext cx="14160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2057372" y="3962386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/>
              <a:t>Cauchy</a:t>
            </a:r>
            <a:r>
              <a:rPr kumimoji="1" lang="zh-CN" altLang="en-US" sz="3200" b="1" dirty="0"/>
              <a:t>分布  </a:t>
            </a:r>
            <a:r>
              <a:rPr kumimoji="1" lang="en-US" altLang="zh-CN" sz="3200" b="1" dirty="0"/>
              <a:t>p(x)=  </a:t>
            </a:r>
          </a:p>
        </p:txBody>
      </p:sp>
    </p:spTree>
    <p:extLst>
      <p:ext uri="{BB962C8B-B14F-4D97-AF65-F5344CB8AC3E}">
        <p14:creationId xmlns:p14="http://schemas.microsoft.com/office/powerpoint/2010/main" val="11507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  <p:bldP spid="2836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8661400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基本的非确定训练算法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0664"/>
            <a:ext cx="8229600" cy="506571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基本思想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从所给的网络中“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随机地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选取一个联接权”，对该联接权提出一个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“伪随机调整量”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，当用此调整量对所选的联接权进行修改后，如果“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被认为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”修改改进了网络的性能，则保留此调整；否则放弃本次调整。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496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483486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[C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中的任意一个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，它按照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分布所能取到的联接权的调整量要大于按照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分布所能取到的联接权的调整量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分布取代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分布后，温度可以下降得更快。这时，温度的下降变得与时间成反比</a:t>
            </a:r>
            <a:r>
              <a:rPr lang="zh-CN" altLang="en-US" b="1" dirty="0">
                <a:ea typeface="宋体" panose="02010600030101010101" pitchFamily="2" charset="-122"/>
              </a:rPr>
              <a:t> ：</a:t>
            </a:r>
            <a:r>
              <a:rPr lang="en-US" altLang="zh-CN" b="1" dirty="0"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ea typeface="宋体" panose="02010600030101010101" pitchFamily="2" charset="-122"/>
              </a:rPr>
              <a:t>0</a:t>
            </a:r>
            <a:r>
              <a:rPr lang="en-US" altLang="zh-CN" b="1" dirty="0">
                <a:ea typeface="宋体" panose="02010600030101010101" pitchFamily="2" charset="-122"/>
              </a:rPr>
              <a:t>/(1+t)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分布函数可以用常规的方法进行</a:t>
            </a:r>
            <a:r>
              <a:rPr lang="zh-CN" altLang="en-US" b="1" dirty="0">
                <a:ea typeface="宋体" panose="02010600030101010101" pitchFamily="2" charset="-122"/>
              </a:rPr>
              <a:t>积分运算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0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分布函数</a:t>
            </a:r>
            <a:r>
              <a:rPr lang="zh-CN" altLang="en-US" b="1">
                <a:ea typeface="宋体" panose="02010600030101010101" pitchFamily="2" charset="-122"/>
              </a:rPr>
              <a:t>积分运算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3662363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49389"/>
              </p:ext>
            </p:extLst>
          </p:nvPr>
        </p:nvGraphicFramePr>
        <p:xfrm>
          <a:off x="1371600" y="1066748"/>
          <a:ext cx="5867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3" imgW="1816100" imgH="1701800" progId="Equation.3">
                  <p:embed/>
                </p:oleObj>
              </mc:Choice>
              <mc:Fallback>
                <p:oleObj r:id="rId3" imgW="1816100" imgH="170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748"/>
                        <a:ext cx="5867400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20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分布函数</a:t>
            </a:r>
            <a:r>
              <a:rPr lang="zh-CN" altLang="en-US" b="1">
                <a:ea typeface="宋体" panose="02010600030101010101" pitchFamily="2" charset="-122"/>
              </a:rPr>
              <a:t>积分运算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Monte Carlo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法：在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b="1" dirty="0">
                <a:ea typeface="宋体" panose="02010600030101010101" pitchFamily="2" charset="-122"/>
              </a:rPr>
              <a:t>,1)</a:t>
            </a:r>
            <a:r>
              <a:rPr lang="zh-CN" altLang="en-US" b="1" dirty="0">
                <a:ea typeface="宋体" panose="02010600030101010101" pitchFamily="2" charset="-122"/>
              </a:rPr>
              <a:t>中按照均匀分布随机取一数为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，再取当前的温度，就可以直接地计算出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 dirty="0">
                <a:ea typeface="黑体" panose="02010609060101010101" pitchFamily="49" charset="-122"/>
              </a:rPr>
              <a:t>Cauchy</a:t>
            </a:r>
            <a:r>
              <a:rPr lang="zh-CN" altLang="en-US" b="1" dirty="0">
                <a:ea typeface="黑体" panose="02010609060101010101" pitchFamily="49" charset="-122"/>
              </a:rPr>
              <a:t>训练算法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分布换成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20309"/>
              </p:ext>
            </p:extLst>
          </p:nvPr>
        </p:nvGraphicFramePr>
        <p:xfrm>
          <a:off x="1219200" y="1143060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r:id="rId3" imgW="1066337" imgH="393529" progId="Equation.3">
                  <p:embed/>
                </p:oleObj>
              </mc:Choice>
              <mc:Fallback>
                <p:oleObj r:id="rId3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60"/>
                        <a:ext cx="3733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066800" y="228603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/>
              <a:t>Δw</a:t>
            </a:r>
            <a:r>
              <a:rPr lang="en-US" altLang="zh-CN" sz="3200" b="1" dirty="0"/>
              <a:t>=α</a:t>
            </a:r>
            <a:r>
              <a:rPr lang="en-US" altLang="zh-CN" sz="3200" b="1" dirty="0" err="1"/>
              <a:t>Ttg</a:t>
            </a:r>
            <a:r>
              <a:rPr lang="en-US" altLang="zh-CN" sz="3200" b="1" dirty="0"/>
              <a:t>(P(</a:t>
            </a:r>
            <a:r>
              <a:rPr lang="en-US" altLang="zh-CN" sz="3200" b="1" dirty="0" err="1"/>
              <a:t>Δw</a:t>
            </a:r>
            <a:r>
              <a:rPr lang="en-US" altLang="zh-CN" sz="3200" b="1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86752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  <p:bldP spid="2867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7772316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相关的几个问题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18"/>
            <a:ext cx="8229600" cy="16764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机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每个神经元可以有一个特殊的阈值，用来限制神经元所获得的激活值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7780"/>
              </p:ext>
            </p:extLst>
          </p:nvPr>
        </p:nvGraphicFramePr>
        <p:xfrm>
          <a:off x="1676400" y="2667020"/>
          <a:ext cx="35290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r:id="rId3" imgW="1270000" imgH="368300" progId="Equation.3">
                  <p:embed/>
                </p:oleObj>
              </mc:Choice>
              <mc:Fallback>
                <p:oleObj r:id="rId3" imgW="1270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20"/>
                        <a:ext cx="3529013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609600" y="3886188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神经元的状态概率发生变化。</a:t>
            </a:r>
            <a:r>
              <a:rPr lang="en-US" altLang="zh-CN" sz="3200" b="1"/>
              <a:t>o</a:t>
            </a:r>
            <a:r>
              <a:rPr lang="en-US" altLang="zh-CN" sz="3200" b="1" baseline="-30000"/>
              <a:t>j</a:t>
            </a:r>
            <a:r>
              <a:rPr lang="en-US" altLang="zh-CN" sz="3200" b="1"/>
              <a:t>=1</a:t>
            </a:r>
            <a:r>
              <a:rPr lang="zh-CN" altLang="en-US" sz="3200" b="1"/>
              <a:t>的概率为 </a:t>
            </a:r>
          </a:p>
        </p:txBody>
      </p:sp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2753"/>
              </p:ext>
            </p:extLst>
          </p:nvPr>
        </p:nvGraphicFramePr>
        <p:xfrm>
          <a:off x="2438400" y="4521188"/>
          <a:ext cx="26384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r:id="rId5" imgW="1270000" imgH="609600" progId="Equation.3">
                  <p:embed/>
                </p:oleObj>
              </mc:Choice>
              <mc:Fallback>
                <p:oleObj r:id="rId5" imgW="12700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21188"/>
                        <a:ext cx="263842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7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  <p:bldP spid="28774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16" y="1219242"/>
            <a:ext cx="8229600" cy="609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机的目标函数（能量函数）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085324"/>
              </p:ext>
            </p:extLst>
          </p:nvPr>
        </p:nvGraphicFramePr>
        <p:xfrm>
          <a:off x="1581150" y="2090738"/>
          <a:ext cx="48450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公式" r:id="rId3" imgW="1841400" imgH="457200" progId="Equation.3">
                  <p:embed/>
                </p:oleObj>
              </mc:Choice>
              <mc:Fallback>
                <p:oleObj name="公式" r:id="rId3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090738"/>
                        <a:ext cx="48450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9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人工热问题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特殊热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温度关于能量的变化率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系统在能量跃变边界处的温度叫做临界温度</a:t>
            </a:r>
            <a:endParaRPr lang="zh-CN" altLang="en-US" sz="24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人工特殊热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/“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伪特殊热”</a:t>
            </a:r>
            <a:r>
              <a:rPr lang="zh-CN" altLang="en-US" sz="2800" b="1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系统的人工温度关于系统的能量函数（目标函数）的平均变化率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临界温度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临界温度时的小量下降，会引起能量函数值的较大变化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系统正处于一个局部极小点附近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临界温度点可以通过考察所定义的人工特殊热的变化情况得到</a:t>
            </a:r>
            <a:r>
              <a:rPr lang="zh-CN" altLang="en-US" sz="2800" b="1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8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算法与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训练的结合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训练的速度比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Boltzmann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训练快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训练的速度比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算法慢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训练有可能使网络逃离局部极小点 </a:t>
            </a:r>
            <a:endParaRPr lang="zh-CN" altLang="en-US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算法提供直接计算部分，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Cauchy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算法提供随机部分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+∆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∆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=α((1-β)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+β∆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′)+(1-α )∆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α∈(0,1)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为学习率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,β∈(0,1)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为冲量系数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网络陷入瘫痪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8"/>
            <a:ext cx="8229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执行对网络联接权的压缩</a:t>
            </a:r>
            <a:r>
              <a:rPr lang="zh-CN" altLang="en-US" sz="3600" b="1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如，如果将联接权压缩在（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）以内，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P. D. Wasserman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曾给出如下建议公式</a:t>
            </a:r>
            <a:r>
              <a:rPr lang="zh-CN" altLang="en-US" sz="360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92716"/>
              </p:ext>
            </p:extLst>
          </p:nvPr>
        </p:nvGraphicFramePr>
        <p:xfrm>
          <a:off x="2438400" y="3552779"/>
          <a:ext cx="39338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r:id="rId3" imgW="1497950" imgH="622030" progId="Equation.3">
                  <p:embed/>
                </p:oleObj>
              </mc:Choice>
              <mc:Fallback>
                <p:oleObj r:id="rId3" imgW="1497950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52779"/>
                        <a:ext cx="393382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1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基本的非确定训练算法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基本数据结构</a:t>
            </a:r>
          </a:p>
          <a:p>
            <a:pPr lvl="1" algn="just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样本集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S={ (X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),(X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),…,(X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</a:p>
          <a:p>
            <a:pPr lvl="1" algn="just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输入向量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X=(x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 algn="just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理想输出向量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Y=(y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层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1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8686692" cy="688975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基本的非确定训练算法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914466"/>
            <a:ext cx="2209800" cy="6096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拓扑结构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59076" name="Group 4"/>
          <p:cNvGrpSpPr>
            <a:grpSpLocks/>
          </p:cNvGrpSpPr>
          <p:nvPr/>
        </p:nvGrpSpPr>
        <p:grpSpPr bwMode="auto">
          <a:xfrm>
            <a:off x="990600" y="1600248"/>
            <a:ext cx="7612063" cy="4459288"/>
            <a:chOff x="624" y="1344"/>
            <a:chExt cx="4795" cy="2809"/>
          </a:xfrm>
        </p:grpSpPr>
        <p:grpSp>
          <p:nvGrpSpPr>
            <p:cNvPr id="259077" name="Group 5"/>
            <p:cNvGrpSpPr>
              <a:grpSpLocks/>
            </p:cNvGrpSpPr>
            <p:nvPr/>
          </p:nvGrpSpPr>
          <p:grpSpPr bwMode="auto">
            <a:xfrm>
              <a:off x="624" y="1344"/>
              <a:ext cx="4795" cy="2809"/>
              <a:chOff x="576" y="806"/>
              <a:chExt cx="4795" cy="3016"/>
            </a:xfrm>
          </p:grpSpPr>
          <p:grpSp>
            <p:nvGrpSpPr>
              <p:cNvPr id="259078" name="Group 6"/>
              <p:cNvGrpSpPr>
                <a:grpSpLocks/>
              </p:cNvGrpSpPr>
              <p:nvPr/>
            </p:nvGrpSpPr>
            <p:grpSpPr bwMode="auto">
              <a:xfrm>
                <a:off x="576" y="864"/>
                <a:ext cx="4704" cy="2602"/>
                <a:chOff x="2337" y="7836"/>
                <a:chExt cx="5580" cy="2184"/>
              </a:xfrm>
            </p:grpSpPr>
            <p:sp>
              <p:nvSpPr>
                <p:cNvPr id="259079" name="Oval 7"/>
                <p:cNvSpPr>
                  <a:spLocks noChangeArrowheads="1"/>
                </p:cNvSpPr>
                <p:nvPr/>
              </p:nvSpPr>
              <p:spPr bwMode="auto">
                <a:xfrm>
                  <a:off x="3057" y="7911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0" name="Oval 8"/>
                <p:cNvSpPr>
                  <a:spLocks noChangeArrowheads="1"/>
                </p:cNvSpPr>
                <p:nvPr/>
              </p:nvSpPr>
              <p:spPr bwMode="auto">
                <a:xfrm>
                  <a:off x="3057" y="8550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1" name="Oval 9"/>
                <p:cNvSpPr>
                  <a:spLocks noChangeArrowheads="1"/>
                </p:cNvSpPr>
                <p:nvPr/>
              </p:nvSpPr>
              <p:spPr bwMode="auto">
                <a:xfrm>
                  <a:off x="3057" y="9798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4" name="Rectangle 12"/>
                <p:cNvSpPr>
                  <a:spLocks noChangeArrowheads="1"/>
                </p:cNvSpPr>
                <p:nvPr/>
              </p:nvSpPr>
              <p:spPr bwMode="auto">
                <a:xfrm>
                  <a:off x="43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5" name="Rectangle 13"/>
                <p:cNvSpPr>
                  <a:spLocks noChangeArrowheads="1"/>
                </p:cNvSpPr>
                <p:nvPr/>
              </p:nvSpPr>
              <p:spPr bwMode="auto">
                <a:xfrm>
                  <a:off x="539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6" name="Rectangle 14"/>
                <p:cNvSpPr>
                  <a:spLocks noChangeArrowheads="1"/>
                </p:cNvSpPr>
                <p:nvPr/>
              </p:nvSpPr>
              <p:spPr bwMode="auto">
                <a:xfrm>
                  <a:off x="539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7" name="Rectangle 15"/>
                <p:cNvSpPr>
                  <a:spLocks noChangeArrowheads="1"/>
                </p:cNvSpPr>
                <p:nvPr/>
              </p:nvSpPr>
              <p:spPr bwMode="auto">
                <a:xfrm>
                  <a:off x="539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8" name="Rectangle 16"/>
                <p:cNvSpPr>
                  <a:spLocks noChangeArrowheads="1"/>
                </p:cNvSpPr>
                <p:nvPr/>
              </p:nvSpPr>
              <p:spPr bwMode="auto">
                <a:xfrm>
                  <a:off x="7017" y="97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9" name="Rectangle 17"/>
                <p:cNvSpPr>
                  <a:spLocks noChangeArrowheads="1"/>
                </p:cNvSpPr>
                <p:nvPr/>
              </p:nvSpPr>
              <p:spPr bwMode="auto">
                <a:xfrm>
                  <a:off x="7017" y="8460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0" name="Rectangle 18"/>
                <p:cNvSpPr>
                  <a:spLocks noChangeArrowheads="1"/>
                </p:cNvSpPr>
                <p:nvPr/>
              </p:nvSpPr>
              <p:spPr bwMode="auto">
                <a:xfrm>
                  <a:off x="7017" y="78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1" name="Line 19"/>
                <p:cNvSpPr>
                  <a:spLocks noChangeShapeType="1"/>
                </p:cNvSpPr>
                <p:nvPr/>
              </p:nvSpPr>
              <p:spPr bwMode="auto">
                <a:xfrm>
                  <a:off x="233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2" name="Line 20"/>
                <p:cNvSpPr>
                  <a:spLocks noChangeShapeType="1"/>
                </p:cNvSpPr>
                <p:nvPr/>
              </p:nvSpPr>
              <p:spPr bwMode="auto">
                <a:xfrm>
                  <a:off x="233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3" name="Line 21"/>
                <p:cNvSpPr>
                  <a:spLocks noChangeShapeType="1"/>
                </p:cNvSpPr>
                <p:nvPr/>
              </p:nvSpPr>
              <p:spPr bwMode="auto">
                <a:xfrm>
                  <a:off x="233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7197" y="986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5" name="Line 23"/>
                <p:cNvSpPr>
                  <a:spLocks noChangeShapeType="1"/>
                </p:cNvSpPr>
                <p:nvPr/>
              </p:nvSpPr>
              <p:spPr bwMode="auto">
                <a:xfrm>
                  <a:off x="7197" y="8616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6" name="Line 24"/>
                <p:cNvSpPr>
                  <a:spLocks noChangeShapeType="1"/>
                </p:cNvSpPr>
                <p:nvPr/>
              </p:nvSpPr>
              <p:spPr bwMode="auto">
                <a:xfrm>
                  <a:off x="7197" y="79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7" name="Line 25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8" name="Line 26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99" name="Line 27"/>
                <p:cNvSpPr>
                  <a:spLocks noChangeShapeType="1"/>
                </p:cNvSpPr>
                <p:nvPr/>
              </p:nvSpPr>
              <p:spPr bwMode="auto">
                <a:xfrm>
                  <a:off x="3237" y="986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0" name="Line 28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1" name="Line 29"/>
                <p:cNvSpPr>
                  <a:spLocks noChangeShapeType="1"/>
                </p:cNvSpPr>
                <p:nvPr/>
              </p:nvSpPr>
              <p:spPr bwMode="auto">
                <a:xfrm>
                  <a:off x="3237" y="7992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237" y="7992"/>
                  <a:ext cx="108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37" y="8148"/>
                  <a:ext cx="108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4" name="Line 32"/>
                <p:cNvSpPr>
                  <a:spLocks noChangeShapeType="1"/>
                </p:cNvSpPr>
                <p:nvPr/>
              </p:nvSpPr>
              <p:spPr bwMode="auto">
                <a:xfrm>
                  <a:off x="3237" y="8616"/>
                  <a:ext cx="108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237" y="8772"/>
                  <a:ext cx="108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6" name="Line 34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7" name="Line 35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8" name="Line 36"/>
                <p:cNvSpPr>
                  <a:spLocks noChangeShapeType="1"/>
                </p:cNvSpPr>
                <p:nvPr/>
              </p:nvSpPr>
              <p:spPr bwMode="auto">
                <a:xfrm>
                  <a:off x="4497" y="98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09" name="Line 37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0" name="Line 38"/>
                <p:cNvSpPr>
                  <a:spLocks noChangeShapeType="1"/>
                </p:cNvSpPr>
                <p:nvPr/>
              </p:nvSpPr>
              <p:spPr bwMode="auto">
                <a:xfrm>
                  <a:off x="4497" y="7992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497" y="7992"/>
                  <a:ext cx="90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2" name="Line 40"/>
                <p:cNvSpPr>
                  <a:spLocks noChangeShapeType="1"/>
                </p:cNvSpPr>
                <p:nvPr/>
              </p:nvSpPr>
              <p:spPr bwMode="auto">
                <a:xfrm>
                  <a:off x="4497" y="8616"/>
                  <a:ext cx="90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497" y="8148"/>
                  <a:ext cx="900" cy="17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497" y="8772"/>
                  <a:ext cx="90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5" name="Line 43"/>
                <p:cNvSpPr>
                  <a:spLocks noChangeShapeType="1"/>
                </p:cNvSpPr>
                <p:nvPr/>
              </p:nvSpPr>
              <p:spPr bwMode="auto">
                <a:xfrm>
                  <a:off x="55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6" name="Line 44"/>
                <p:cNvSpPr>
                  <a:spLocks noChangeShapeType="1"/>
                </p:cNvSpPr>
                <p:nvPr/>
              </p:nvSpPr>
              <p:spPr bwMode="auto">
                <a:xfrm>
                  <a:off x="55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7" name="Line 45"/>
                <p:cNvSpPr>
                  <a:spLocks noChangeShapeType="1"/>
                </p:cNvSpPr>
                <p:nvPr/>
              </p:nvSpPr>
              <p:spPr bwMode="auto">
                <a:xfrm>
                  <a:off x="55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8" name="Line 46"/>
                <p:cNvSpPr>
                  <a:spLocks noChangeShapeType="1"/>
                </p:cNvSpPr>
                <p:nvPr/>
              </p:nvSpPr>
              <p:spPr bwMode="auto">
                <a:xfrm>
                  <a:off x="6477" y="7992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6477" y="8616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120" name="Line 48"/>
                <p:cNvSpPr>
                  <a:spLocks noChangeShapeType="1"/>
                </p:cNvSpPr>
                <p:nvPr/>
              </p:nvSpPr>
              <p:spPr bwMode="auto">
                <a:xfrm>
                  <a:off x="6477" y="9864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9121" name="Rectangle 49"/>
              <p:cNvSpPr>
                <a:spLocks noChangeArrowheads="1"/>
              </p:cNvSpPr>
              <p:nvPr/>
            </p:nvSpPr>
            <p:spPr bwMode="auto">
              <a:xfrm>
                <a:off x="595" y="814"/>
                <a:ext cx="24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259122" name="Rectangle 50"/>
              <p:cNvSpPr>
                <a:spLocks noChangeArrowheads="1"/>
              </p:cNvSpPr>
              <p:nvPr/>
            </p:nvSpPr>
            <p:spPr bwMode="auto">
              <a:xfrm>
                <a:off x="5088" y="806"/>
                <a:ext cx="248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259123" name="Rectangle 51"/>
              <p:cNvSpPr>
                <a:spLocks noChangeArrowheads="1"/>
              </p:cNvSpPr>
              <p:nvPr/>
            </p:nvSpPr>
            <p:spPr bwMode="auto">
              <a:xfrm>
                <a:off x="4272" y="3553"/>
                <a:ext cx="59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输出层</a:t>
                </a:r>
              </a:p>
            </p:txBody>
          </p:sp>
          <p:sp>
            <p:nvSpPr>
              <p:cNvPr id="259124" name="Rectangle 52"/>
              <p:cNvSpPr>
                <a:spLocks noChangeArrowheads="1"/>
              </p:cNvSpPr>
              <p:nvPr/>
            </p:nvSpPr>
            <p:spPr bwMode="auto">
              <a:xfrm>
                <a:off x="2592" y="3553"/>
                <a:ext cx="59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隐藏层</a:t>
                </a:r>
              </a:p>
            </p:txBody>
          </p:sp>
          <p:sp>
            <p:nvSpPr>
              <p:cNvPr id="259125" name="Rectangle 53"/>
              <p:cNvSpPr>
                <a:spLocks noChangeArrowheads="1"/>
              </p:cNvSpPr>
              <p:nvPr/>
            </p:nvSpPr>
            <p:spPr bwMode="auto">
              <a:xfrm>
                <a:off x="960" y="3542"/>
                <a:ext cx="59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/>
                  <a:t>输入层</a:t>
                </a:r>
              </a:p>
            </p:txBody>
          </p:sp>
          <p:sp>
            <p:nvSpPr>
              <p:cNvPr id="259126" name="Rectangle 54"/>
              <p:cNvSpPr>
                <a:spLocks noChangeArrowheads="1"/>
              </p:cNvSpPr>
              <p:nvPr/>
            </p:nvSpPr>
            <p:spPr bwMode="auto">
              <a:xfrm>
                <a:off x="604" y="1585"/>
                <a:ext cx="24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259127" name="Rectangle 55"/>
              <p:cNvSpPr>
                <a:spLocks noChangeArrowheads="1"/>
              </p:cNvSpPr>
              <p:nvPr/>
            </p:nvSpPr>
            <p:spPr bwMode="auto">
              <a:xfrm>
                <a:off x="5080" y="1537"/>
                <a:ext cx="24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2</a:t>
                </a:r>
              </a:p>
            </p:txBody>
          </p:sp>
          <p:sp>
            <p:nvSpPr>
              <p:cNvPr id="259128" name="Rectangle 56"/>
              <p:cNvSpPr>
                <a:spLocks noChangeArrowheads="1"/>
              </p:cNvSpPr>
              <p:nvPr/>
            </p:nvSpPr>
            <p:spPr bwMode="auto">
              <a:xfrm>
                <a:off x="5088" y="3022"/>
                <a:ext cx="283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259129" name="Rectangle 57"/>
              <p:cNvSpPr>
                <a:spLocks noChangeArrowheads="1"/>
              </p:cNvSpPr>
              <p:nvPr/>
            </p:nvSpPr>
            <p:spPr bwMode="auto">
              <a:xfrm>
                <a:off x="604" y="3022"/>
                <a:ext cx="2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259130" name="Rectangle 58"/>
              <p:cNvSpPr>
                <a:spLocks noChangeArrowheads="1"/>
              </p:cNvSpPr>
              <p:nvPr/>
            </p:nvSpPr>
            <p:spPr bwMode="auto">
              <a:xfrm>
                <a:off x="1114" y="2484"/>
                <a:ext cx="276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1" name="Rectangle 59"/>
              <p:cNvSpPr>
                <a:spLocks noChangeArrowheads="1"/>
              </p:cNvSpPr>
              <p:nvPr/>
            </p:nvSpPr>
            <p:spPr bwMode="auto">
              <a:xfrm>
                <a:off x="2208" y="2497"/>
                <a:ext cx="276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2" name="Rectangle 60"/>
              <p:cNvSpPr>
                <a:spLocks noChangeArrowheads="1"/>
              </p:cNvSpPr>
              <p:nvPr/>
            </p:nvSpPr>
            <p:spPr bwMode="auto">
              <a:xfrm>
                <a:off x="3120" y="2497"/>
                <a:ext cx="276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3" name="Rectangle 61"/>
              <p:cNvSpPr>
                <a:spLocks noChangeArrowheads="1"/>
              </p:cNvSpPr>
              <p:nvPr/>
            </p:nvSpPr>
            <p:spPr bwMode="auto">
              <a:xfrm>
                <a:off x="4495" y="2546"/>
                <a:ext cx="2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4" name="Rectangle 62"/>
              <p:cNvSpPr>
                <a:spLocks noChangeArrowheads="1"/>
              </p:cNvSpPr>
              <p:nvPr/>
            </p:nvSpPr>
            <p:spPr bwMode="auto">
              <a:xfrm>
                <a:off x="5040" y="2546"/>
                <a:ext cx="2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5" name="Rectangle 63"/>
              <p:cNvSpPr>
                <a:spLocks noChangeArrowheads="1"/>
              </p:cNvSpPr>
              <p:nvPr/>
            </p:nvSpPr>
            <p:spPr bwMode="auto">
              <a:xfrm>
                <a:off x="576" y="2490"/>
                <a:ext cx="27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259136" name="Rectangle 64"/>
              <p:cNvSpPr>
                <a:spLocks noChangeArrowheads="1"/>
              </p:cNvSpPr>
              <p:nvPr/>
            </p:nvSpPr>
            <p:spPr bwMode="auto">
              <a:xfrm>
                <a:off x="3871" y="2523"/>
                <a:ext cx="276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  <p:sp>
          <p:nvSpPr>
            <p:cNvPr id="259137" name="Rectangle 65"/>
            <p:cNvSpPr>
              <a:spLocks noChangeArrowheads="1"/>
            </p:cNvSpPr>
            <p:nvPr/>
          </p:nvSpPr>
          <p:spPr bwMode="auto">
            <a:xfrm>
              <a:off x="1584" y="134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/>
                <a:t>W</a:t>
              </a:r>
              <a:r>
                <a:rPr kumimoji="1" lang="en-US" altLang="zh-CN" sz="2400" b="1" baseline="30000"/>
                <a:t>(1)</a:t>
              </a:r>
              <a:r>
                <a:rPr kumimoji="1" lang="en-US" altLang="zh-CN" sz="2400" b="1"/>
                <a:t> </a:t>
              </a:r>
            </a:p>
          </p:txBody>
        </p:sp>
        <p:sp>
          <p:nvSpPr>
            <p:cNvPr id="259138" name="Rectangle 66"/>
            <p:cNvSpPr>
              <a:spLocks noChangeArrowheads="1"/>
            </p:cNvSpPr>
            <p:nvPr/>
          </p:nvSpPr>
          <p:spPr bwMode="auto">
            <a:xfrm>
              <a:off x="4045" y="134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/>
                <a:t>W</a:t>
              </a:r>
              <a:r>
                <a:rPr kumimoji="1" lang="en-US" altLang="zh-CN" sz="2400" b="1" baseline="30000"/>
                <a:t>(L)</a:t>
              </a:r>
            </a:p>
          </p:txBody>
        </p:sp>
        <p:sp>
          <p:nvSpPr>
            <p:cNvPr id="259139" name="Rectangle 67"/>
            <p:cNvSpPr>
              <a:spLocks noChangeArrowheads="1"/>
            </p:cNvSpPr>
            <p:nvPr/>
          </p:nvSpPr>
          <p:spPr bwMode="auto">
            <a:xfrm>
              <a:off x="2566" y="1344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/>
                <a:t>W</a:t>
              </a:r>
              <a:r>
                <a:rPr kumimoji="1" lang="en-US" altLang="zh-CN" sz="2400" b="1" baseline="300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7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基本统计训练算法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990664"/>
            <a:ext cx="8229600" cy="506571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从样本集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中取一样本（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输入到网络中，计算出实际输出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求出网络关于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的误差测度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随机地从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中选择一个联接权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生成一个小随机数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6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修改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3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基本统计训练算法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66862"/>
            <a:ext cx="8229600" cy="506571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用修改后的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重新计算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对应的实际输出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求出网络关于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的误差测度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E′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9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E′&lt;E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，则保留本次对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的修改，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否则，根据概率判断本次修改是否有用，如果认为有用，则保留本次对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的修改，如果认为本次修改无用，则放弃它；</a:t>
            </a:r>
          </a:p>
          <a:p>
            <a:pPr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10 </a:t>
            </a:r>
            <a:r>
              <a:rPr lang="zh-CN" altLang="en-US" sz="2800" b="1" dirty="0">
                <a:ea typeface="宋体" panose="02010600030101010101" pitchFamily="2" charset="-122"/>
              </a:rPr>
              <a:t>重复上述过程，直到网络满足要求。 </a:t>
            </a:r>
          </a:p>
        </p:txBody>
      </p:sp>
    </p:spTree>
    <p:extLst>
      <p:ext uri="{BB962C8B-B14F-4D97-AF65-F5344CB8AC3E}">
        <p14:creationId xmlns:p14="http://schemas.microsoft.com/office/powerpoint/2010/main" val="19585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基本统计训练算法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82614"/>
            <a:ext cx="8229600" cy="5065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目标函数（</a:t>
            </a:r>
            <a:r>
              <a:rPr lang="en-US" altLang="zh-CN" b="1" dirty="0">
                <a:ea typeface="黑体" panose="02010609060101010101" pitchFamily="49" charset="-122"/>
              </a:rPr>
              <a:t>Objective Function</a:t>
            </a:r>
            <a:r>
              <a:rPr lang="zh-CN" altLang="en-US" b="1" dirty="0"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误差测度函数：实际输出与理想输出方差和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计算量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中随机地选择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ea typeface="宋体" panose="02010600030101010101" pitchFamily="2" charset="-122"/>
              </a:rPr>
              <a:t>共有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b="1" dirty="0">
                <a:ea typeface="宋体" panose="02010600030101010101" pitchFamily="2" charset="-122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ea typeface="宋体" panose="02010600030101010101" pitchFamily="2" charset="-122"/>
              </a:rPr>
              <a:t>个“变量”可供选择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伪随机数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伪随机数发生器来产生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Δw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按照所谓的“能量”函数的分布去计算它</a:t>
            </a:r>
          </a:p>
        </p:txBody>
      </p:sp>
    </p:spTree>
    <p:extLst>
      <p:ext uri="{BB962C8B-B14F-4D97-AF65-F5344CB8AC3E}">
        <p14:creationId xmlns:p14="http://schemas.microsoft.com/office/powerpoint/2010/main" val="37238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基本统计训练算法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局部极小点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E′&lt;E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不成立时，考虑使网络从局部极小点中逃离出来，必须允许目标函数暂时变坏  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ea typeface="宋体" panose="02010600030101010101" pitchFamily="2" charset="-122"/>
              </a:rPr>
              <a:t>循环控制 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ea typeface="宋体" panose="02010600030101010101" pitchFamily="2" charset="-122"/>
              </a:rPr>
              <a:t>判断标准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ea typeface="宋体" panose="02010600030101010101" pitchFamily="2" charset="-122"/>
              </a:rPr>
              <a:t>用一个样本对网络的某一个联接权进行修改后，是随机地抽取另一个联接权进行重复，还是再选择下一个样本进行重复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ea typeface="宋体" panose="02010600030101010101" pitchFamily="2" charset="-122"/>
              </a:rPr>
              <a:t>对一个选定的样本，每次是否可以选取若干个联接权进行修改？如果可以，还应做什么工作？</a:t>
            </a:r>
            <a:r>
              <a:rPr lang="zh-CN" altLang="en-US">
                <a:ea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80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bldLvl="2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1783</Words>
  <Application>Microsoft Office PowerPoint</Application>
  <PresentationFormat>全屏显示(4:3)</PresentationFormat>
  <Paragraphs>241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华文新魏</vt:lpstr>
      <vt:lpstr>宋体</vt:lpstr>
      <vt:lpstr>Arial</vt:lpstr>
      <vt:lpstr>Times New Roman</vt:lpstr>
      <vt:lpstr>1_自定义设计方案</vt:lpstr>
      <vt:lpstr>公式</vt:lpstr>
      <vt:lpstr>Microsoft 公式 3.0</vt:lpstr>
      <vt:lpstr>Equation</vt:lpstr>
      <vt:lpstr>非确定方法</vt:lpstr>
      <vt:lpstr>非确定方法</vt:lpstr>
      <vt:lpstr>1 基本的非确定训练算法 </vt:lpstr>
      <vt:lpstr>1 基本的非确定训练算法</vt:lpstr>
      <vt:lpstr>1 基本的非确定训练算法</vt:lpstr>
      <vt:lpstr>算法1 基本统计训练算法 </vt:lpstr>
      <vt:lpstr>算法1 基本统计训练算法</vt:lpstr>
      <vt:lpstr>算法1 基本统计训练算法</vt:lpstr>
      <vt:lpstr>算法1 基本统计训练算法</vt:lpstr>
      <vt:lpstr>逃离局部极小点 </vt:lpstr>
      <vt:lpstr>逃离局部极小点</vt:lpstr>
      <vt:lpstr>2 模拟退火算法 </vt:lpstr>
      <vt:lpstr>步长和能量、温度的关系 </vt:lpstr>
      <vt:lpstr>能量与温度</vt:lpstr>
      <vt:lpstr>能量与温度</vt:lpstr>
      <vt:lpstr>能量与温度</vt:lpstr>
      <vt:lpstr>能量与温度</vt:lpstr>
      <vt:lpstr>模拟退火组合优化法 </vt:lpstr>
      <vt:lpstr>模拟退火组合优化法</vt:lpstr>
      <vt:lpstr>模拟退火组合优化法</vt:lpstr>
      <vt:lpstr>算法2 模拟退火算法 </vt:lpstr>
      <vt:lpstr>算法2 模拟退火算法</vt:lpstr>
      <vt:lpstr>算法2 模拟退火算法</vt:lpstr>
      <vt:lpstr>算法2 模拟退火算法</vt:lpstr>
      <vt:lpstr>算法2 模拟退火算法</vt:lpstr>
      <vt:lpstr>算法2 模拟退火算法</vt:lpstr>
      <vt:lpstr>Monte Carlo法 </vt:lpstr>
      <vt:lpstr>Monte Carlo法</vt:lpstr>
      <vt:lpstr>3 Cauchy训练 </vt:lpstr>
      <vt:lpstr>3 Cauchy训练——优点</vt:lpstr>
      <vt:lpstr>Cauchy分布函数积分运算 </vt:lpstr>
      <vt:lpstr>Cauchy分布函数积分运算</vt:lpstr>
      <vt:lpstr>4 相关的几个问题 </vt:lpstr>
      <vt:lpstr>Boltzmann机</vt:lpstr>
      <vt:lpstr>人工热问题 </vt:lpstr>
      <vt:lpstr>BP算法与Cauchy训练的结合 </vt:lpstr>
      <vt:lpstr>网络陷入瘫痪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分类、聚类、回归、关联规则</dc:title>
  <dc:creator>cx</dc:creator>
  <cp:lastModifiedBy>abc</cp:lastModifiedBy>
  <cp:revision>243</cp:revision>
  <dcterms:modified xsi:type="dcterms:W3CDTF">2017-05-19T02:41:49Z</dcterms:modified>
</cp:coreProperties>
</file>