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975" r:id="rId2"/>
    <p:sldId id="1057" r:id="rId3"/>
    <p:sldId id="1020" r:id="rId4"/>
    <p:sldId id="1056" r:id="rId5"/>
    <p:sldId id="1054" r:id="rId6"/>
    <p:sldId id="1053" r:id="rId7"/>
    <p:sldId id="1041" r:id="rId8"/>
    <p:sldId id="1055" r:id="rId9"/>
    <p:sldId id="1042" r:id="rId10"/>
    <p:sldId id="1043" r:id="rId11"/>
    <p:sldId id="1044" r:id="rId12"/>
    <p:sldId id="1045" r:id="rId13"/>
    <p:sldId id="1046" r:id="rId14"/>
    <p:sldId id="1047" r:id="rId15"/>
    <p:sldId id="1048" r:id="rId16"/>
    <p:sldId id="1049" r:id="rId17"/>
    <p:sldId id="1050" r:id="rId18"/>
    <p:sldId id="1051" r:id="rId1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c" initials="a" lastIdx="1" clrIdx="0">
    <p:extLst>
      <p:ext uri="{19B8F6BF-5375-455C-9EA6-DF929625EA0E}">
        <p15:presenceInfo xmlns:p15="http://schemas.microsoft.com/office/powerpoint/2012/main" userId="ab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12357C"/>
    <a:srgbClr val="DDDDDD"/>
    <a:srgbClr val="132584"/>
    <a:srgbClr val="133984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24" autoAdjust="0"/>
  </p:normalViewPr>
  <p:slideViewPr>
    <p:cSldViewPr snapToObjects="1">
      <p:cViewPr varScale="1">
        <p:scale>
          <a:sx n="74" d="100"/>
          <a:sy n="74" d="100"/>
        </p:scale>
        <p:origin x="540" y="72"/>
      </p:cViewPr>
      <p:guideLst>
        <p:guide orient="horz" pos="23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BABC30A-9266-4668-B626-AB9CAB6745B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61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底板白-英文大写4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pic>
        <p:nvPicPr>
          <p:cNvPr id="2053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图片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图片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图片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图片3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图片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3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08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9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16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348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fontAlgn="base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482" y="2438426"/>
            <a:ext cx="8839200" cy="1927225"/>
          </a:xfrm>
        </p:spPr>
        <p:txBody>
          <a:bodyPr/>
          <a:lstStyle/>
          <a:p>
            <a:r>
              <a:rPr lang="zh-CN" altLang="en-US" sz="5400" dirty="0" smtClean="0">
                <a:latin typeface="Times New Roman" panose="02020603050405020304" pitchFamily="18" charset="0"/>
              </a:rPr>
              <a:t>卷积神经网络</a:t>
            </a:r>
            <a:r>
              <a:rPr lang="en-US" altLang="zh-CN" sz="5400" dirty="0" smtClean="0">
                <a:latin typeface="Times New Roman" panose="02020603050405020304" pitchFamily="18" charset="0"/>
              </a:rPr>
              <a:t>(CNN)</a:t>
            </a:r>
            <a:endParaRPr lang="zh-CN" altLang="en-US" sz="5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3664" y="152486"/>
            <a:ext cx="457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特征</a:t>
            </a:r>
            <a:r>
              <a:rPr lang="zh-CN" altLang="en-US" sz="3600" dirty="0" smtClean="0"/>
              <a:t>图</a:t>
            </a:r>
            <a:r>
              <a:rPr lang="en-US" altLang="zh-CN" sz="3600" dirty="0" smtClean="0"/>
              <a:t>(feature maps)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714" y="1085701"/>
            <a:ext cx="86865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CNN</a:t>
            </a:r>
            <a:r>
              <a:rPr lang="zh-CN" altLang="en-US" dirty="0"/>
              <a:t>的每</a:t>
            </a:r>
            <a:r>
              <a:rPr lang="zh-CN" altLang="en-US" dirty="0" smtClean="0"/>
              <a:t>一卷积层都</a:t>
            </a:r>
            <a:r>
              <a:rPr lang="zh-CN" altLang="en-US" dirty="0"/>
              <a:t>要人</a:t>
            </a:r>
            <a:r>
              <a:rPr lang="zh-CN" altLang="en-US" dirty="0" smtClean="0"/>
              <a:t>为选取</a:t>
            </a:r>
            <a:r>
              <a:rPr lang="zh-CN" altLang="en-US" dirty="0"/>
              <a:t>合适的卷积核个数，及卷积核大小。每个卷积核与图片进行卷积，就可以得到一张特征</a:t>
            </a:r>
            <a:r>
              <a:rPr lang="zh-CN" altLang="en-US" dirty="0" smtClean="0"/>
              <a:t>图。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CNN</a:t>
            </a:r>
            <a:r>
              <a:rPr lang="zh-CN" altLang="en-US" dirty="0" smtClean="0"/>
              <a:t>中训练</a:t>
            </a:r>
            <a:r>
              <a:rPr lang="zh-CN" altLang="en-US" dirty="0"/>
              <a:t>的卷积核并不是仅仅只有一个</a:t>
            </a:r>
            <a:r>
              <a:rPr lang="zh-CN" altLang="en-US" dirty="0" smtClean="0"/>
              <a:t>，卷积</a:t>
            </a:r>
            <a:r>
              <a:rPr lang="zh-CN" altLang="en-US" dirty="0"/>
              <a:t>核用于提取特征，卷积核个数越多，提取的特征越多，理论上来说精度也会更高，然而卷积</a:t>
            </a:r>
            <a:r>
              <a:rPr lang="zh-CN" altLang="en-US" dirty="0" smtClean="0"/>
              <a:t>核越多要求训练</a:t>
            </a:r>
            <a:r>
              <a:rPr lang="zh-CN" altLang="en-US" dirty="0"/>
              <a:t>的参数的</a:t>
            </a:r>
            <a:r>
              <a:rPr lang="zh-CN" altLang="en-US" dirty="0" smtClean="0"/>
              <a:t>个数也就越</a:t>
            </a:r>
            <a:r>
              <a:rPr lang="zh-CN" altLang="en-US" dirty="0"/>
              <a:t>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/>
              <a:t>LeNet-5</a:t>
            </a:r>
            <a:r>
              <a:rPr lang="zh-CN" altLang="en-US" dirty="0"/>
              <a:t>经典结构中，第一层卷积核选择</a:t>
            </a:r>
            <a:r>
              <a:rPr lang="en-US" altLang="zh-CN" dirty="0"/>
              <a:t>6</a:t>
            </a:r>
            <a:r>
              <a:rPr lang="zh-CN" altLang="en-US" dirty="0"/>
              <a:t>个，而在</a:t>
            </a:r>
            <a:r>
              <a:rPr lang="en-US" altLang="zh-CN" dirty="0" err="1" smtClean="0"/>
              <a:t>AlexNet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）中</a:t>
            </a:r>
            <a:r>
              <a:rPr lang="zh-CN" altLang="en-US" dirty="0"/>
              <a:t>，第一层卷积核选择</a:t>
            </a:r>
            <a:r>
              <a:rPr lang="en-US" altLang="zh-CN" dirty="0"/>
              <a:t>96</a:t>
            </a:r>
            <a:r>
              <a:rPr lang="zh-CN" altLang="en-US" dirty="0"/>
              <a:t>个，具体多少合适有待学习。</a:t>
            </a:r>
            <a:endParaRPr lang="en-US" altLang="zh-CN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631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1268" y="152486"/>
            <a:ext cx="563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CNN</a:t>
            </a:r>
            <a:r>
              <a:rPr lang="zh-CN" altLang="en-US" sz="3600" dirty="0" smtClean="0"/>
              <a:t>的经典结构</a:t>
            </a:r>
            <a:r>
              <a:rPr lang="en-US" altLang="zh-CN" sz="3600" dirty="0"/>
              <a:t>(LeNet-5)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714" y="4807745"/>
            <a:ext cx="716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LeNet-5</a:t>
            </a:r>
            <a:r>
              <a:rPr lang="zh-CN" altLang="en-US" dirty="0"/>
              <a:t>：用于手写</a:t>
            </a:r>
            <a:r>
              <a:rPr lang="zh-CN" altLang="en-US" dirty="0" smtClean="0"/>
              <a:t>字体识别。</a:t>
            </a:r>
            <a:endParaRPr lang="en-US" altLang="zh-CN" dirty="0" smtClean="0"/>
          </a:p>
        </p:txBody>
      </p:sp>
      <p:pic>
        <p:nvPicPr>
          <p:cNvPr id="4098" name="Picture 2" descr="http://img.blog.csdn.net/20150903161702138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" y="1066862"/>
            <a:ext cx="8534176" cy="342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3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1268" y="152486"/>
            <a:ext cx="563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LeNet-5</a:t>
            </a:r>
            <a:r>
              <a:rPr lang="zh-CN" altLang="en-US" sz="3600" dirty="0" smtClean="0"/>
              <a:t>：手写字体识别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714" y="1066862"/>
            <a:ext cx="7695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dirty="0"/>
              <a:t>输入</a:t>
            </a:r>
            <a:r>
              <a:rPr lang="zh-CN" altLang="en-US" dirty="0" smtClean="0"/>
              <a:t>：</a:t>
            </a:r>
            <a:r>
              <a:rPr lang="en-US" altLang="zh-CN" dirty="0"/>
              <a:t>32*32</a:t>
            </a:r>
            <a:r>
              <a:rPr lang="zh-CN" altLang="en-US" dirty="0"/>
              <a:t>的手写字体图片</a:t>
            </a:r>
            <a:r>
              <a:rPr lang="zh-CN" altLang="en-US" dirty="0" smtClean="0"/>
              <a:t>，包含</a:t>
            </a:r>
            <a:r>
              <a:rPr lang="en-US" altLang="zh-CN" dirty="0"/>
              <a:t>0~9</a:t>
            </a:r>
            <a:r>
              <a:rPr lang="zh-CN" altLang="en-US" dirty="0"/>
              <a:t>数字，也就是相当于</a:t>
            </a:r>
            <a:r>
              <a:rPr lang="en-US" altLang="zh-CN" dirty="0"/>
              <a:t>10</a:t>
            </a:r>
            <a:r>
              <a:rPr lang="zh-CN" altLang="en-US" dirty="0"/>
              <a:t>个类别的图片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dirty="0"/>
              <a:t>输出：分类结果，</a:t>
            </a:r>
            <a:r>
              <a:rPr lang="en-US" altLang="zh-CN" dirty="0"/>
              <a:t>0~9</a:t>
            </a:r>
            <a:r>
              <a:rPr lang="zh-CN" altLang="en-US" dirty="0"/>
              <a:t>之间的一</a:t>
            </a:r>
            <a:r>
              <a:rPr lang="zh-CN" altLang="en-US" dirty="0" smtClean="0"/>
              <a:t>个数。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28714" y="2514624"/>
            <a:ext cx="8838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C1</a:t>
            </a:r>
            <a:r>
              <a:rPr lang="zh-CN" altLang="en-US" dirty="0"/>
              <a:t>层：选择</a:t>
            </a:r>
            <a:r>
              <a:rPr lang="en-US" altLang="zh-CN" dirty="0"/>
              <a:t>6</a:t>
            </a:r>
            <a:r>
              <a:rPr lang="zh-CN" altLang="en-US" dirty="0"/>
              <a:t>个特征卷积核</a:t>
            </a:r>
            <a:r>
              <a:rPr lang="zh-CN" altLang="en-US" dirty="0" smtClean="0"/>
              <a:t>，卷积</a:t>
            </a:r>
            <a:r>
              <a:rPr lang="zh-CN" altLang="en-US" dirty="0"/>
              <a:t>核大小选择</a:t>
            </a:r>
            <a:r>
              <a:rPr lang="en-US" altLang="zh-CN" dirty="0"/>
              <a:t>5*5</a:t>
            </a:r>
            <a:r>
              <a:rPr lang="zh-CN" altLang="en-US" dirty="0"/>
              <a:t>，</a:t>
            </a:r>
            <a:r>
              <a:rPr lang="zh-CN" altLang="en-US" dirty="0" smtClean="0"/>
              <a:t>这样得到</a:t>
            </a:r>
            <a:r>
              <a:rPr lang="en-US" altLang="zh-CN" dirty="0"/>
              <a:t>6</a:t>
            </a:r>
            <a:r>
              <a:rPr lang="zh-CN" altLang="en-US" dirty="0"/>
              <a:t>个特征图，然后每个特征图的大小为</a:t>
            </a:r>
            <a:r>
              <a:rPr lang="en-US" altLang="zh-CN" dirty="0"/>
              <a:t>32-5+1=28</a:t>
            </a:r>
            <a:r>
              <a:rPr lang="zh-CN" altLang="en-US" dirty="0"/>
              <a:t>，也就是神经元的个数为</a:t>
            </a:r>
            <a:r>
              <a:rPr lang="en-US" altLang="zh-CN" dirty="0"/>
              <a:t>6*28*28=784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algn="l"/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28714" y="3928344"/>
            <a:ext cx="8838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S2</a:t>
            </a:r>
            <a:r>
              <a:rPr lang="zh-CN" altLang="en-US" dirty="0" smtClean="0"/>
              <a:t>层：下</a:t>
            </a:r>
            <a:r>
              <a:rPr lang="zh-CN" altLang="en-US" dirty="0"/>
              <a:t>采样层</a:t>
            </a:r>
            <a:r>
              <a:rPr lang="zh-CN" altLang="en-US" dirty="0" smtClean="0"/>
              <a:t>，使用</a:t>
            </a:r>
            <a:r>
              <a:rPr lang="zh-CN" altLang="en-US" dirty="0"/>
              <a:t>最大池化进行下采样，</a:t>
            </a:r>
            <a:r>
              <a:rPr lang="zh-CN" altLang="en-US" dirty="0" smtClean="0"/>
              <a:t>池化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选为</a:t>
            </a:r>
            <a:r>
              <a:rPr lang="en-US" altLang="zh-CN" dirty="0" smtClean="0"/>
              <a:t>(</a:t>
            </a:r>
            <a:r>
              <a:rPr lang="en-US" altLang="zh-CN" dirty="0"/>
              <a:t>2,2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  <a:r>
              <a:rPr lang="zh-CN" altLang="en-US" dirty="0" smtClean="0"/>
              <a:t>相当于</a:t>
            </a:r>
            <a:r>
              <a:rPr lang="zh-CN" altLang="en-US" dirty="0"/>
              <a:t>对</a:t>
            </a:r>
            <a:r>
              <a:rPr lang="en-US" altLang="zh-CN" dirty="0"/>
              <a:t>C1</a:t>
            </a:r>
            <a:r>
              <a:rPr lang="zh-CN" altLang="en-US" dirty="0"/>
              <a:t>层</a:t>
            </a:r>
            <a:r>
              <a:rPr lang="en-US" altLang="zh-CN" dirty="0"/>
              <a:t>28*28</a:t>
            </a:r>
            <a:r>
              <a:rPr lang="zh-CN" altLang="en-US" dirty="0"/>
              <a:t>的</a:t>
            </a:r>
            <a:r>
              <a:rPr lang="zh-CN" altLang="en-US" dirty="0" smtClean="0"/>
              <a:t>图片进行</a:t>
            </a:r>
            <a:r>
              <a:rPr lang="zh-CN" altLang="en-US" dirty="0"/>
              <a:t>分块，每个块的大小为</a:t>
            </a:r>
            <a:r>
              <a:rPr lang="en-US" altLang="zh-CN" dirty="0"/>
              <a:t>2*2</a:t>
            </a:r>
            <a:r>
              <a:rPr lang="zh-CN" altLang="en-US" dirty="0"/>
              <a:t>，这样我们可以得到</a:t>
            </a:r>
            <a:r>
              <a:rPr lang="en-US" altLang="zh-CN" dirty="0"/>
              <a:t>14*14</a:t>
            </a:r>
            <a:r>
              <a:rPr lang="zh-CN" altLang="en-US" dirty="0"/>
              <a:t>个</a:t>
            </a:r>
            <a:r>
              <a:rPr lang="zh-CN" altLang="en-US" dirty="0" smtClean="0"/>
              <a:t>块</a:t>
            </a:r>
            <a:r>
              <a:rPr lang="zh-CN" altLang="en-US" dirty="0"/>
              <a:t>。</a:t>
            </a:r>
            <a:r>
              <a:rPr lang="zh-CN" altLang="en-US" dirty="0" smtClean="0"/>
              <a:t>统计</a:t>
            </a:r>
            <a:r>
              <a:rPr lang="zh-CN" altLang="en-US" dirty="0"/>
              <a:t>每个块中，最大的值作为下采样的新像素，</a:t>
            </a:r>
            <a:r>
              <a:rPr lang="zh-CN" altLang="en-US" dirty="0" smtClean="0"/>
              <a:t>因此可以</a:t>
            </a:r>
            <a:r>
              <a:rPr lang="zh-CN" altLang="en-US" dirty="0"/>
              <a:t>得到</a:t>
            </a:r>
            <a:r>
              <a:rPr lang="en-US" altLang="zh-CN" dirty="0"/>
              <a:t>S1</a:t>
            </a:r>
            <a:r>
              <a:rPr lang="zh-CN" altLang="en-US" dirty="0"/>
              <a:t>结果为：</a:t>
            </a:r>
            <a:r>
              <a:rPr lang="en-US" altLang="zh-CN" dirty="0"/>
              <a:t>14*14</a:t>
            </a:r>
            <a:r>
              <a:rPr lang="zh-CN" altLang="en-US" dirty="0"/>
              <a:t>大小的图片，共有</a:t>
            </a:r>
            <a:r>
              <a:rPr lang="en-US" altLang="zh-CN" dirty="0"/>
              <a:t>6</a:t>
            </a:r>
            <a:r>
              <a:rPr lang="zh-CN" altLang="en-US" dirty="0"/>
              <a:t>个这样的图片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87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990664"/>
            <a:ext cx="8838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C3</a:t>
            </a:r>
            <a:r>
              <a:rPr lang="zh-CN" altLang="en-US" dirty="0"/>
              <a:t>层：卷积层，这一</a:t>
            </a:r>
            <a:r>
              <a:rPr lang="zh-CN" altLang="en-US" dirty="0" smtClean="0"/>
              <a:t>层选择</a:t>
            </a:r>
            <a:r>
              <a:rPr lang="zh-CN" altLang="en-US" dirty="0"/>
              <a:t>卷积核的大小依旧为</a:t>
            </a:r>
            <a:r>
              <a:rPr lang="en-US" altLang="zh-CN" dirty="0"/>
              <a:t>5*5</a:t>
            </a:r>
            <a:r>
              <a:rPr lang="zh-CN" altLang="en-US" dirty="0"/>
              <a:t>，</a:t>
            </a:r>
            <a:r>
              <a:rPr lang="zh-CN" altLang="en-US" dirty="0" smtClean="0"/>
              <a:t>据此得到</a:t>
            </a:r>
            <a:r>
              <a:rPr lang="zh-CN" altLang="en-US" dirty="0"/>
              <a:t>新的图片大小为</a:t>
            </a:r>
            <a:r>
              <a:rPr lang="en-US" altLang="zh-CN" dirty="0" smtClean="0"/>
              <a:t>14-5+1=10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S2</a:t>
            </a:r>
            <a:r>
              <a:rPr lang="zh-CN" altLang="en-US" dirty="0" smtClean="0"/>
              <a:t>层包含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张</a:t>
            </a:r>
            <a:r>
              <a:rPr lang="en-US" altLang="zh-CN" dirty="0"/>
              <a:t>14*14</a:t>
            </a:r>
            <a:r>
              <a:rPr lang="zh-CN" altLang="en-US" dirty="0"/>
              <a:t>大小的图片，我们</a:t>
            </a:r>
            <a:r>
              <a:rPr lang="zh-CN" altLang="en-US" dirty="0" smtClean="0"/>
              <a:t>希望</a:t>
            </a:r>
            <a:r>
              <a:rPr lang="en-US" altLang="zh-CN" dirty="0"/>
              <a:t>C3</a:t>
            </a:r>
            <a:r>
              <a:rPr lang="zh-CN" altLang="en-US" dirty="0"/>
              <a:t>层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16</a:t>
            </a:r>
            <a:r>
              <a:rPr lang="zh-CN" altLang="en-US" dirty="0"/>
              <a:t>张</a:t>
            </a:r>
            <a:r>
              <a:rPr lang="en-US" altLang="zh-CN" dirty="0"/>
              <a:t>10*10</a:t>
            </a:r>
            <a:r>
              <a:rPr lang="zh-CN" altLang="en-US" dirty="0" smtClean="0"/>
              <a:t>的</a:t>
            </a:r>
            <a:r>
              <a:rPr lang="zh-CN" altLang="en-US" dirty="0"/>
              <a:t>特征图</a:t>
            </a:r>
            <a:r>
              <a:rPr lang="zh-CN" altLang="en-US" dirty="0" smtClean="0"/>
              <a:t>。</a:t>
            </a:r>
            <a:r>
              <a:rPr lang="zh-CN" altLang="en-US" dirty="0"/>
              <a:t>这</a:t>
            </a:r>
            <a:r>
              <a:rPr lang="en-US" altLang="zh-CN" dirty="0"/>
              <a:t>16</a:t>
            </a:r>
            <a:r>
              <a:rPr lang="zh-CN" altLang="en-US" dirty="0"/>
              <a:t>张图片的每一张，是通过</a:t>
            </a:r>
            <a:r>
              <a:rPr lang="en-US" altLang="zh-CN" dirty="0"/>
              <a:t>S2</a:t>
            </a:r>
            <a:r>
              <a:rPr lang="zh-CN" altLang="en-US" dirty="0"/>
              <a:t>的</a:t>
            </a:r>
            <a:r>
              <a:rPr lang="en-US" altLang="zh-CN" dirty="0"/>
              <a:t>6</a:t>
            </a:r>
            <a:r>
              <a:rPr lang="zh-CN" altLang="en-US" dirty="0"/>
              <a:t>张图片进行加权组合</a:t>
            </a:r>
            <a:r>
              <a:rPr lang="zh-CN" altLang="en-US" dirty="0" smtClean="0"/>
              <a:t>得到：</a:t>
            </a:r>
            <a:endParaRPr lang="en-US" altLang="zh-CN" dirty="0" smtClean="0"/>
          </a:p>
        </p:txBody>
      </p:sp>
      <p:pic>
        <p:nvPicPr>
          <p:cNvPr id="6146" name="Picture 2" descr="http://img.blog.csdn.net/20150903202518889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82" y="2895614"/>
            <a:ext cx="6234947" cy="303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3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990664"/>
            <a:ext cx="883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进一步解释</a:t>
            </a:r>
            <a:r>
              <a:rPr lang="zh-CN" altLang="en-US" dirty="0"/>
              <a:t>：假设输入</a:t>
            </a:r>
            <a:r>
              <a:rPr lang="en-US" altLang="zh-CN" dirty="0"/>
              <a:t>6</a:t>
            </a:r>
            <a:r>
              <a:rPr lang="zh-CN" altLang="en-US" dirty="0"/>
              <a:t>特征图的</a:t>
            </a:r>
            <a:r>
              <a:rPr lang="zh-CN" altLang="en-US" dirty="0" smtClean="0"/>
              <a:t>大小为</a:t>
            </a:r>
            <a:r>
              <a:rPr lang="en-US" altLang="zh-CN" dirty="0" smtClean="0"/>
              <a:t>5*5</a:t>
            </a:r>
            <a:r>
              <a:rPr lang="zh-CN" altLang="en-US" dirty="0" smtClean="0"/>
              <a:t>，</a:t>
            </a:r>
            <a:r>
              <a:rPr lang="zh-CN" altLang="en-US" dirty="0"/>
              <a:t>分别用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5*5</a:t>
            </a:r>
            <a:r>
              <a:rPr lang="zh-CN" altLang="en-US" dirty="0"/>
              <a:t>的卷积核进行卷积，得到</a:t>
            </a:r>
            <a:r>
              <a:rPr lang="en-US" altLang="zh-CN" dirty="0"/>
              <a:t>6</a:t>
            </a:r>
            <a:r>
              <a:rPr lang="zh-CN" altLang="en-US" dirty="0"/>
              <a:t>个卷积结果图片大小为</a:t>
            </a:r>
            <a:r>
              <a:rPr lang="en-US" altLang="zh-CN" dirty="0"/>
              <a:t>1*1</a:t>
            </a:r>
            <a:r>
              <a:rPr lang="zh-CN" altLang="en-US" dirty="0"/>
              <a:t>，如下图所示：</a:t>
            </a:r>
            <a:endParaRPr lang="en-US" altLang="zh-CN" dirty="0" smtClean="0"/>
          </a:p>
        </p:txBody>
      </p:sp>
      <p:pic>
        <p:nvPicPr>
          <p:cNvPr id="1026" name="Picture 2" descr="http://img.blog.csdn.net/2015090320353810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88" y="2057436"/>
            <a:ext cx="6567772" cy="388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1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838268"/>
            <a:ext cx="883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假设</a:t>
            </a:r>
            <a:r>
              <a:rPr lang="zh-CN" altLang="en-US" dirty="0"/>
              <a:t>输入第</a:t>
            </a:r>
            <a:r>
              <a:rPr lang="en-US" altLang="zh-CN" dirty="0" err="1"/>
              <a:t>i</a:t>
            </a:r>
            <a:r>
              <a:rPr lang="zh-CN" altLang="en-US" dirty="0"/>
              <a:t>个特征图的各个像素值为</a:t>
            </a:r>
            <a:r>
              <a:rPr lang="en-US" altLang="zh-CN" dirty="0"/>
              <a:t>x</a:t>
            </a:r>
            <a:r>
              <a:rPr lang="en-US" altLang="zh-CN" baseline="-25000" dirty="0"/>
              <a:t>1i</a:t>
            </a:r>
            <a:r>
              <a:rPr lang="zh-CN" altLang="en-US" dirty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25i</a:t>
            </a:r>
            <a:r>
              <a:rPr lang="zh-CN" altLang="en-US" dirty="0" smtClean="0"/>
              <a:t>，</a:t>
            </a:r>
            <a:r>
              <a:rPr lang="zh-CN" altLang="en-US" dirty="0"/>
              <a:t>因为每个特征图有</a:t>
            </a:r>
            <a:r>
              <a:rPr lang="en-US" altLang="zh-CN" dirty="0"/>
              <a:t>25</a:t>
            </a:r>
            <a:r>
              <a:rPr lang="zh-CN" altLang="en-US" dirty="0"/>
              <a:t>个像素。因此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zh-CN" altLang="en-US" dirty="0"/>
              <a:t>特征图经过</a:t>
            </a:r>
            <a:r>
              <a:rPr lang="en-US" altLang="zh-CN" dirty="0"/>
              <a:t>5*5</a:t>
            </a:r>
            <a:r>
              <a:rPr lang="zh-CN" altLang="en-US" dirty="0"/>
              <a:t>的图片卷积后，得到的卷积结果图片的像素值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可以</a:t>
            </a:r>
            <a:r>
              <a:rPr lang="zh-CN" altLang="en-US" dirty="0"/>
              <a:t>表示成：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8714" y="2743218"/>
            <a:ext cx="88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可以类似计算</a:t>
            </a:r>
            <a:r>
              <a:rPr lang="en-US" altLang="zh-CN" dirty="0" smtClean="0"/>
              <a:t>P1~P6</a:t>
            </a:r>
            <a:r>
              <a:rPr lang="zh-CN" altLang="en-US" dirty="0" smtClean="0"/>
              <a:t>，然后把</a:t>
            </a:r>
            <a:r>
              <a:rPr lang="en-US" altLang="zh-CN" dirty="0"/>
              <a:t>P1~P6</a:t>
            </a:r>
            <a:r>
              <a:rPr lang="zh-CN" altLang="en-US" dirty="0" smtClean="0"/>
              <a:t>相加：</a:t>
            </a:r>
            <a:endParaRPr lang="en-US" altLang="zh-CN" dirty="0" smtClean="0"/>
          </a:p>
        </p:txBody>
      </p:sp>
      <p:pic>
        <p:nvPicPr>
          <p:cNvPr id="2050" name="Picture 2" descr="http://img.blog.csdn.net/20150903204947566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100" y="2057436"/>
            <a:ext cx="6495414" cy="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07455" y="3200406"/>
            <a:ext cx="2674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P=P1+P2+……P6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2516" y="3733792"/>
            <a:ext cx="88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进一步写成下式：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897702" y="3733792"/>
            <a:ext cx="1064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P=WX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8714" y="4343376"/>
            <a:ext cx="8762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其中</a:t>
            </a:r>
            <a:r>
              <a:rPr lang="zh-CN" altLang="en-US" dirty="0" smtClean="0"/>
              <a:t>X</a:t>
            </a:r>
            <a:r>
              <a:rPr lang="zh-CN" altLang="en-US" dirty="0"/>
              <a:t>为</a:t>
            </a:r>
            <a:r>
              <a:rPr lang="zh-CN" altLang="en-US" dirty="0" smtClean="0"/>
              <a:t>输入，即6</a:t>
            </a:r>
            <a:r>
              <a:rPr lang="zh-CN" altLang="en-US" dirty="0"/>
              <a:t>张5*5特征图片的各个像素点</a:t>
            </a:r>
            <a:r>
              <a:rPr lang="zh-CN" altLang="en-US" dirty="0" smtClean="0"/>
              <a:t>值</a:t>
            </a:r>
            <a:r>
              <a:rPr lang="zh-CN" altLang="en-US" dirty="0"/>
              <a:t>，</a:t>
            </a:r>
            <a:r>
              <a:rPr lang="zh-CN" altLang="en-US" dirty="0" smtClean="0"/>
              <a:t>W是需要</a:t>
            </a:r>
            <a:r>
              <a:rPr lang="zh-CN" altLang="en-US" dirty="0"/>
              <a:t>学习的参数</a:t>
            </a:r>
            <a:r>
              <a:rPr lang="zh-CN" altLang="en-US" dirty="0" smtClean="0"/>
              <a:t>，相当于</a:t>
            </a:r>
            <a:r>
              <a:rPr lang="zh-CN" altLang="en-US" dirty="0"/>
              <a:t>6个5*5的卷积核</a:t>
            </a:r>
            <a:r>
              <a:rPr lang="zh-CN" altLang="en-US" dirty="0" smtClean="0"/>
              <a:t>，包含6</a:t>
            </a:r>
            <a:r>
              <a:rPr lang="zh-CN" altLang="en-US" dirty="0"/>
              <a:t>*（5*5）个参数。</a:t>
            </a:r>
            <a:r>
              <a:rPr lang="zh-CN" altLang="en-US" dirty="0" smtClean="0"/>
              <a:t>因此</a:t>
            </a:r>
            <a:r>
              <a:rPr lang="zh-CN" altLang="en-US" dirty="0"/>
              <a:t>，</a:t>
            </a:r>
            <a:r>
              <a:rPr lang="zh-CN" altLang="en-US" dirty="0" smtClean="0"/>
              <a:t>输出</a:t>
            </a:r>
            <a:r>
              <a:rPr lang="zh-CN" altLang="en-US" dirty="0"/>
              <a:t>特征图就是：</a:t>
            </a:r>
          </a:p>
        </p:txBody>
      </p:sp>
      <p:sp>
        <p:nvSpPr>
          <p:cNvPr id="8" name="矩形 7"/>
          <p:cNvSpPr/>
          <p:nvPr/>
        </p:nvSpPr>
        <p:spPr>
          <a:xfrm>
            <a:off x="3719042" y="5481869"/>
            <a:ext cx="1705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Out=f(</a:t>
            </a:r>
            <a:r>
              <a:rPr lang="en-US" altLang="zh-CN" dirty="0" err="1">
                <a:solidFill>
                  <a:srgbClr val="333333"/>
                </a:solidFill>
              </a:rPr>
              <a:t>P+b</a:t>
            </a:r>
            <a:r>
              <a:rPr lang="en-US" altLang="zh-CN" dirty="0">
                <a:solidFill>
                  <a:srgbClr val="333333"/>
                </a:solidFill>
              </a:rPr>
              <a:t>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8714" y="6015255"/>
            <a:ext cx="88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其中</a:t>
            </a:r>
            <a:r>
              <a:rPr lang="en-US" altLang="zh-CN" dirty="0" smtClean="0"/>
              <a:t>b</a:t>
            </a:r>
            <a:r>
              <a:rPr lang="zh-CN" altLang="en-US" dirty="0"/>
              <a:t>表示偏置项，</a:t>
            </a:r>
            <a:r>
              <a:rPr lang="en-US" altLang="zh-CN" dirty="0"/>
              <a:t>f</a:t>
            </a:r>
            <a:r>
              <a:rPr lang="zh-CN" altLang="en-US" dirty="0"/>
              <a:t>为</a:t>
            </a:r>
            <a:r>
              <a:rPr lang="zh-CN" altLang="en-US" dirty="0" smtClean="0"/>
              <a:t>激活函数。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070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838268"/>
            <a:ext cx="8838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如何得到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张</a:t>
            </a:r>
            <a:r>
              <a:rPr lang="en-US" altLang="zh-CN" dirty="0">
                <a:solidFill>
                  <a:srgbClr val="FF0000"/>
                </a:solidFill>
              </a:rPr>
              <a:t>10*10</a:t>
            </a:r>
            <a:r>
              <a:rPr lang="zh-CN" altLang="en-US" dirty="0">
                <a:solidFill>
                  <a:srgbClr val="FF0000"/>
                </a:solidFill>
              </a:rPr>
              <a:t>的输出特征图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r>
              <a:rPr lang="zh-CN" altLang="en-US" dirty="0" smtClean="0"/>
              <a:t>对</a:t>
            </a:r>
            <a:r>
              <a:rPr lang="zh-CN" altLang="en-US" dirty="0"/>
              <a:t>每一张输入特征图进行卷积后</a:t>
            </a:r>
            <a:r>
              <a:rPr lang="zh-CN" altLang="en-US" dirty="0" smtClean="0"/>
              <a:t>，得到</a:t>
            </a:r>
            <a:r>
              <a:rPr lang="en-US" altLang="zh-CN" dirty="0"/>
              <a:t>6</a:t>
            </a:r>
            <a:r>
              <a:rPr lang="zh-CN" altLang="en-US" dirty="0"/>
              <a:t>张</a:t>
            </a:r>
            <a:r>
              <a:rPr lang="en-US" altLang="zh-CN" dirty="0" smtClean="0"/>
              <a:t>10*10</a:t>
            </a:r>
            <a:r>
              <a:rPr lang="zh-CN" altLang="en-US" dirty="0" smtClean="0"/>
              <a:t>新</a:t>
            </a:r>
            <a:r>
              <a:rPr lang="zh-CN" altLang="en-US" dirty="0"/>
              <a:t>图片</a:t>
            </a:r>
            <a:r>
              <a:rPr lang="zh-CN" altLang="en-US" dirty="0" smtClean="0"/>
              <a:t>，然后把</a:t>
            </a:r>
            <a:r>
              <a:rPr lang="en-US" altLang="zh-CN" dirty="0" smtClean="0"/>
              <a:t>6</a:t>
            </a:r>
            <a:r>
              <a:rPr lang="zh-CN" altLang="en-US" dirty="0"/>
              <a:t>张图片相加在一起，然后加一个偏置项</a:t>
            </a:r>
            <a:r>
              <a:rPr lang="en-US" altLang="zh-CN" dirty="0"/>
              <a:t>b</a:t>
            </a:r>
            <a:r>
              <a:rPr lang="zh-CN" altLang="en-US" dirty="0" smtClean="0"/>
              <a:t>，用</a:t>
            </a:r>
            <a:r>
              <a:rPr lang="zh-CN" altLang="en-US" dirty="0"/>
              <a:t>激活函数进行</a:t>
            </a:r>
            <a:r>
              <a:rPr lang="zh-CN" altLang="en-US" dirty="0" smtClean="0"/>
              <a:t>映射就可以得到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</a:t>
            </a:r>
            <a:r>
              <a:rPr lang="en-US" altLang="zh-CN" dirty="0"/>
              <a:t>10*10</a:t>
            </a:r>
            <a:r>
              <a:rPr lang="zh-CN" altLang="en-US" dirty="0"/>
              <a:t>的输出特征</a:t>
            </a:r>
            <a:r>
              <a:rPr lang="zh-CN" altLang="en-US" dirty="0" smtClean="0"/>
              <a:t>图。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304912" y="2743218"/>
            <a:ext cx="86103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/>
              <a:t>因此，若希望</a:t>
            </a:r>
            <a:r>
              <a:rPr lang="zh-CN" altLang="en-US" dirty="0" smtClean="0">
                <a:solidFill>
                  <a:srgbClr val="FF0000"/>
                </a:solidFill>
              </a:rPr>
              <a:t>得到</a:t>
            </a:r>
            <a:r>
              <a:rPr lang="zh-CN" altLang="en-US" dirty="0">
                <a:solidFill>
                  <a:srgbClr val="FF0000"/>
                </a:solidFill>
              </a:rPr>
              <a:t>16张10*</a:t>
            </a:r>
            <a:r>
              <a:rPr lang="zh-CN" altLang="en-US" dirty="0" smtClean="0">
                <a:solidFill>
                  <a:srgbClr val="FF0000"/>
                </a:solidFill>
              </a:rPr>
              <a:t>10输出</a:t>
            </a:r>
            <a:r>
              <a:rPr lang="zh-CN" altLang="en-US" dirty="0">
                <a:solidFill>
                  <a:srgbClr val="FF0000"/>
                </a:solidFill>
              </a:rPr>
              <a:t>特征图</a:t>
            </a:r>
            <a:r>
              <a:rPr lang="zh-CN" altLang="en-US" dirty="0" smtClean="0"/>
              <a:t>，就</a:t>
            </a:r>
            <a:r>
              <a:rPr lang="zh-CN" altLang="en-US" dirty="0"/>
              <a:t>需要卷积</a:t>
            </a:r>
            <a:r>
              <a:rPr lang="zh-CN" altLang="en-US" dirty="0" smtClean="0"/>
              <a:t>参数个数为16</a:t>
            </a:r>
            <a:r>
              <a:rPr lang="zh-CN" altLang="en-US" dirty="0"/>
              <a:t>*(6*(5*5))=16*6*(5*5</a:t>
            </a:r>
            <a:r>
              <a:rPr lang="zh-CN" altLang="en-US" dirty="0" smtClean="0"/>
              <a:t>)。</a:t>
            </a:r>
            <a:r>
              <a:rPr lang="zh-CN" altLang="en-US" dirty="0"/>
              <a:t>总之，C3层每个图片是通过S2图片进行卷积</a:t>
            </a:r>
            <a:r>
              <a:rPr lang="zh-CN" altLang="en-US" dirty="0" smtClean="0"/>
              <a:t>后然后</a:t>
            </a:r>
            <a:r>
              <a:rPr lang="zh-CN" altLang="en-US" dirty="0"/>
              <a:t>相加，并且加上偏置</a:t>
            </a:r>
            <a:r>
              <a:rPr lang="zh-CN" altLang="en-US" dirty="0" smtClean="0"/>
              <a:t>b，最后采用激活函数</a:t>
            </a:r>
            <a:r>
              <a:rPr lang="zh-CN" altLang="en-US" dirty="0"/>
              <a:t>映射</a:t>
            </a:r>
            <a:r>
              <a:rPr lang="zh-CN" altLang="en-US" dirty="0" smtClean="0"/>
              <a:t>得到结果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974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990664"/>
            <a:ext cx="883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/>
              <a:t>S4</a:t>
            </a:r>
            <a:r>
              <a:rPr lang="zh-CN" altLang="en-US" dirty="0"/>
              <a:t>层</a:t>
            </a:r>
            <a:r>
              <a:rPr lang="zh-CN" altLang="en-US" dirty="0" smtClean="0"/>
              <a:t>：</a:t>
            </a:r>
            <a:r>
              <a:rPr lang="zh-CN" altLang="en-US" dirty="0"/>
              <a:t>下采样</a:t>
            </a:r>
            <a:r>
              <a:rPr lang="zh-CN" altLang="en-US" dirty="0" smtClean="0"/>
              <a:t>层</a:t>
            </a:r>
            <a:r>
              <a:rPr lang="zh-CN" altLang="en-US" dirty="0"/>
              <a:t>。</a:t>
            </a:r>
            <a:r>
              <a:rPr lang="zh-CN" altLang="en-US" dirty="0" smtClean="0"/>
              <a:t>对</a:t>
            </a:r>
            <a:r>
              <a:rPr lang="en-US" altLang="zh-CN" dirty="0"/>
              <a:t>C3</a:t>
            </a:r>
            <a:r>
              <a:rPr lang="zh-CN" altLang="en-US" dirty="0"/>
              <a:t>的</a:t>
            </a:r>
            <a:r>
              <a:rPr lang="en-US" altLang="zh-CN" dirty="0"/>
              <a:t>16</a:t>
            </a:r>
            <a:r>
              <a:rPr lang="zh-CN" altLang="en-US" dirty="0"/>
              <a:t>张</a:t>
            </a:r>
            <a:r>
              <a:rPr lang="en-US" altLang="zh-CN" dirty="0"/>
              <a:t>10*10</a:t>
            </a:r>
            <a:r>
              <a:rPr lang="zh-CN" altLang="en-US" dirty="0"/>
              <a:t>的图片进行最大池化，池化块的大小为</a:t>
            </a:r>
            <a:r>
              <a:rPr lang="en-US" altLang="zh-CN" dirty="0"/>
              <a:t>2*2</a:t>
            </a:r>
            <a:r>
              <a:rPr lang="zh-CN" altLang="en-US" dirty="0"/>
              <a:t>。</a:t>
            </a:r>
            <a:r>
              <a:rPr lang="zh-CN" altLang="en-US" dirty="0" smtClean="0"/>
              <a:t>因此</a:t>
            </a:r>
            <a:r>
              <a:rPr lang="zh-CN" altLang="en-US" dirty="0"/>
              <a:t>，</a:t>
            </a:r>
            <a:r>
              <a:rPr lang="en-US" altLang="zh-CN" dirty="0" smtClean="0"/>
              <a:t>S4</a:t>
            </a:r>
            <a:r>
              <a:rPr lang="zh-CN" altLang="en-US" dirty="0"/>
              <a:t>层为</a:t>
            </a:r>
            <a:r>
              <a:rPr lang="en-US" altLang="zh-CN" dirty="0"/>
              <a:t>16</a:t>
            </a:r>
            <a:r>
              <a:rPr lang="zh-CN" altLang="en-US" dirty="0"/>
              <a:t>张大小为</a:t>
            </a:r>
            <a:r>
              <a:rPr lang="en-US" altLang="zh-CN" dirty="0"/>
              <a:t>5*5</a:t>
            </a:r>
            <a:r>
              <a:rPr lang="zh-CN" altLang="en-US" dirty="0"/>
              <a:t>的图片。</a:t>
            </a:r>
            <a:r>
              <a:rPr lang="zh-CN" altLang="en-US" dirty="0" smtClean="0"/>
              <a:t>至此</a:t>
            </a:r>
            <a:r>
              <a:rPr lang="zh-CN" altLang="en-US" dirty="0"/>
              <a:t>，</a:t>
            </a:r>
            <a:r>
              <a:rPr lang="zh-CN" altLang="en-US" dirty="0" smtClean="0"/>
              <a:t>神经元个数减少</a:t>
            </a:r>
            <a:r>
              <a:rPr lang="zh-CN" altLang="en-US" dirty="0"/>
              <a:t>为：</a:t>
            </a:r>
            <a:r>
              <a:rPr lang="en-US" altLang="zh-CN" dirty="0"/>
              <a:t>16*5*5=400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28714" y="2457265"/>
            <a:ext cx="8838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/>
              <a:t>C</a:t>
            </a:r>
            <a:r>
              <a:rPr lang="en-US" altLang="zh-CN" dirty="0" smtClean="0"/>
              <a:t>5</a:t>
            </a:r>
            <a:r>
              <a:rPr lang="zh-CN" altLang="en-US" dirty="0"/>
              <a:t>层</a:t>
            </a:r>
            <a:r>
              <a:rPr lang="zh-CN" altLang="en-US" dirty="0" smtClean="0"/>
              <a:t>：继续采用</a:t>
            </a:r>
            <a:r>
              <a:rPr lang="en-US" altLang="zh-CN" dirty="0" smtClean="0"/>
              <a:t>5*5</a:t>
            </a:r>
            <a:r>
              <a:rPr lang="zh-CN" altLang="en-US" dirty="0" smtClean="0"/>
              <a:t>卷积</a:t>
            </a:r>
            <a:r>
              <a:rPr lang="zh-CN" altLang="en-US" dirty="0"/>
              <a:t>核进行卷积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希望</a:t>
            </a:r>
            <a:r>
              <a:rPr lang="zh-CN" altLang="en-US" dirty="0">
                <a:solidFill>
                  <a:srgbClr val="FF0000"/>
                </a:solidFill>
              </a:rPr>
              <a:t>得到</a:t>
            </a:r>
            <a:r>
              <a:rPr lang="en-US" altLang="zh-CN" dirty="0">
                <a:solidFill>
                  <a:srgbClr val="FF0000"/>
                </a:solidFill>
              </a:rPr>
              <a:t>120</a:t>
            </a:r>
            <a:r>
              <a:rPr lang="zh-CN" altLang="en-US" dirty="0">
                <a:solidFill>
                  <a:srgbClr val="FF0000"/>
                </a:solidFill>
              </a:rPr>
              <a:t>个特征图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dirty="0" smtClean="0"/>
              <a:t>C5</a:t>
            </a:r>
            <a:r>
              <a:rPr lang="zh-CN" altLang="en-US" dirty="0"/>
              <a:t>层图片的大小为</a:t>
            </a:r>
            <a:r>
              <a:rPr lang="en-US" altLang="zh-CN" dirty="0"/>
              <a:t>5-5+1=1</a:t>
            </a:r>
            <a:r>
              <a:rPr lang="zh-CN" altLang="en-US" dirty="0" smtClean="0"/>
              <a:t>，</a:t>
            </a:r>
            <a:r>
              <a:rPr lang="zh-CN" altLang="en-US" dirty="0"/>
              <a:t>即</a:t>
            </a:r>
            <a:r>
              <a:rPr lang="zh-CN" altLang="en-US" dirty="0" smtClean="0"/>
              <a:t>相当于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神经元。</a:t>
            </a:r>
            <a:r>
              <a:rPr lang="en-US" altLang="zh-CN" dirty="0" smtClean="0"/>
              <a:t>120</a:t>
            </a:r>
            <a:r>
              <a:rPr lang="zh-CN" altLang="en-US" dirty="0"/>
              <a:t>个特征图</a:t>
            </a:r>
            <a:r>
              <a:rPr lang="zh-CN" altLang="en-US" dirty="0" smtClean="0"/>
              <a:t>，</a:t>
            </a:r>
            <a:r>
              <a:rPr lang="zh-CN" altLang="en-US" dirty="0"/>
              <a:t>相当于</a:t>
            </a:r>
            <a:r>
              <a:rPr lang="en-US" altLang="zh-CN" dirty="0" smtClean="0"/>
              <a:t>120</a:t>
            </a:r>
            <a:r>
              <a:rPr lang="zh-CN" altLang="en-US" dirty="0"/>
              <a:t>个</a:t>
            </a:r>
            <a:r>
              <a:rPr lang="zh-CN" altLang="en-US" dirty="0" smtClean="0"/>
              <a:t>神经元。神经元个数足够少，</a:t>
            </a:r>
            <a:r>
              <a:rPr lang="zh-CN" altLang="en-US" dirty="0"/>
              <a:t>后面</a:t>
            </a:r>
            <a:r>
              <a:rPr lang="zh-CN" altLang="en-US" dirty="0" smtClean="0"/>
              <a:t>我就</a:t>
            </a:r>
            <a:r>
              <a:rPr lang="zh-CN" altLang="en-US" dirty="0"/>
              <a:t>可以直接利用全连接神经网络</a:t>
            </a:r>
            <a:r>
              <a:rPr lang="zh-CN" altLang="en-US" dirty="0" smtClean="0"/>
              <a:t>，</a:t>
            </a:r>
            <a:r>
              <a:rPr lang="zh-CN" altLang="en-US" dirty="0"/>
              <a:t>对</a:t>
            </a:r>
            <a:r>
              <a:rPr lang="en-US" altLang="zh-CN" dirty="0" smtClean="0"/>
              <a:t>120</a:t>
            </a:r>
            <a:r>
              <a:rPr lang="zh-CN" altLang="en-US" dirty="0"/>
              <a:t>个</a:t>
            </a:r>
            <a:r>
              <a:rPr lang="zh-CN" altLang="en-US" dirty="0" smtClean="0"/>
              <a:t>神经元后续处理即可。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228714" y="4419574"/>
            <a:ext cx="883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F</a:t>
            </a:r>
            <a:r>
              <a:rPr lang="en-US" altLang="zh-CN" dirty="0"/>
              <a:t>6</a:t>
            </a:r>
            <a:r>
              <a:rPr lang="zh-CN" altLang="en-US" dirty="0"/>
              <a:t>层：全连接层。输入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C5</a:t>
            </a:r>
            <a:r>
              <a:rPr lang="zh-CN" altLang="en-US" dirty="0" smtClean="0"/>
              <a:t>层</a:t>
            </a:r>
            <a:r>
              <a:rPr lang="en-US" altLang="zh-CN" dirty="0" smtClean="0"/>
              <a:t>120</a:t>
            </a:r>
            <a:r>
              <a:rPr lang="zh-CN" altLang="en-US" dirty="0"/>
              <a:t>维</a:t>
            </a:r>
            <a:r>
              <a:rPr lang="zh-CN" altLang="en-US" dirty="0" smtClean="0"/>
              <a:t>向量。计算</a:t>
            </a:r>
            <a:r>
              <a:rPr lang="zh-CN" altLang="en-US" dirty="0"/>
              <a:t>输入向量和权重向量之间的点积，再加上一个偏置，结果通过</a:t>
            </a:r>
            <a:r>
              <a:rPr lang="en-US" altLang="zh-CN" dirty="0"/>
              <a:t>sigmoid</a:t>
            </a:r>
            <a:r>
              <a:rPr lang="zh-CN" altLang="en-US" dirty="0" smtClean="0"/>
              <a:t>函数输出。需要训练的参数</a:t>
            </a:r>
            <a:r>
              <a:rPr lang="en-US" altLang="zh-CN" dirty="0"/>
              <a:t>:84*(120+1)=10164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30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8714" y="990664"/>
            <a:ext cx="883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F</a:t>
            </a:r>
            <a:r>
              <a:rPr lang="en-US" altLang="zh-CN" dirty="0"/>
              <a:t>6</a:t>
            </a:r>
            <a:r>
              <a:rPr lang="zh-CN" altLang="en-US" dirty="0"/>
              <a:t>层：全连接层。输入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C5</a:t>
            </a:r>
            <a:r>
              <a:rPr lang="zh-CN" altLang="en-US" dirty="0" smtClean="0"/>
              <a:t>层</a:t>
            </a:r>
            <a:r>
              <a:rPr lang="en-US" altLang="zh-CN" dirty="0" smtClean="0"/>
              <a:t>120</a:t>
            </a:r>
            <a:r>
              <a:rPr lang="zh-CN" altLang="en-US" dirty="0"/>
              <a:t>维</a:t>
            </a:r>
            <a:r>
              <a:rPr lang="zh-CN" altLang="en-US" dirty="0" smtClean="0"/>
              <a:t>向量。计算</a:t>
            </a:r>
            <a:r>
              <a:rPr lang="zh-CN" altLang="en-US" dirty="0"/>
              <a:t>输入向量和权重向量之间的点积，再加上一个偏置，结果通过</a:t>
            </a:r>
            <a:r>
              <a:rPr lang="en-US" altLang="zh-CN" dirty="0"/>
              <a:t>sigmoid</a:t>
            </a:r>
            <a:r>
              <a:rPr lang="zh-CN" altLang="en-US" dirty="0" smtClean="0"/>
              <a:t>函数输出。需要训练的参数</a:t>
            </a:r>
            <a:r>
              <a:rPr lang="en-US" altLang="zh-CN" dirty="0"/>
              <a:t>:84*(120+1)=10164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72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5070" y="152486"/>
            <a:ext cx="327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神经网络回顾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986187"/>
            <a:ext cx="792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神经网络每个单元：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49" y="1567978"/>
            <a:ext cx="4573769" cy="21658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76078" y="3805513"/>
            <a:ext cx="792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对应公式：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4" y="4343376"/>
            <a:ext cx="5494439" cy="7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1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838268"/>
            <a:ext cx="792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具有一个隐藏层的神经网络：</a:t>
            </a:r>
            <a:endParaRPr lang="en-US" altLang="zh-CN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-76078" y="4114782"/>
            <a:ext cx="792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b="1" dirty="0" smtClean="0"/>
              <a:t>对应公式：</a:t>
            </a:r>
            <a:endParaRPr lang="en-US" altLang="zh-CN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08" y="1371654"/>
            <a:ext cx="4129152" cy="28193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0" y="4672797"/>
            <a:ext cx="5791047" cy="17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81268" y="152486"/>
            <a:ext cx="5257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卷积神经网络：卷积</a:t>
            </a:r>
            <a:r>
              <a:rPr lang="zh-CN" altLang="en-US" sz="3600" dirty="0" smtClean="0"/>
              <a:t>核</a:t>
            </a:r>
            <a:endParaRPr lang="zh-CN" altLang="en-US" sz="3600" dirty="0"/>
          </a:p>
        </p:txBody>
      </p:sp>
      <p:pic>
        <p:nvPicPr>
          <p:cNvPr id="1026" name="Picture 2" descr="http://img.blog.csdn.net/20150814232748077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143060"/>
            <a:ext cx="73247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57308" y="3201338"/>
            <a:ext cx="79245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给定一</a:t>
            </a:r>
            <a:r>
              <a:rPr lang="zh-CN" altLang="en-US" dirty="0"/>
              <a:t>幅</a:t>
            </a:r>
            <a:r>
              <a:rPr lang="zh-CN" altLang="en-US" dirty="0" smtClean="0"/>
              <a:t>图像，</a:t>
            </a:r>
            <a:r>
              <a:rPr lang="zh-CN" altLang="en-US" dirty="0"/>
              <a:t>给定一个卷积核，卷积就是根据卷积窗口，进行像素的加权求和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一般图像处理中的卷积：卷积核已知，</a:t>
            </a:r>
            <a:r>
              <a:rPr lang="zh-CN" altLang="en-US" dirty="0"/>
              <a:t>比如各种边缘检测算子、高斯模糊</a:t>
            </a:r>
            <a:r>
              <a:rPr lang="zh-CN" altLang="en-US" dirty="0" smtClean="0"/>
              <a:t>等，这些卷积</a:t>
            </a:r>
            <a:r>
              <a:rPr lang="zh-CN" altLang="en-US" dirty="0"/>
              <a:t>核</a:t>
            </a:r>
            <a:r>
              <a:rPr lang="zh-CN" altLang="en-US" dirty="0" smtClean="0"/>
              <a:t>，图像</a:t>
            </a:r>
            <a:r>
              <a:rPr lang="zh-CN" altLang="en-US" dirty="0"/>
              <a:t>进行卷积运算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深度</a:t>
            </a:r>
            <a:r>
              <a:rPr lang="zh-CN" altLang="en-US" dirty="0"/>
              <a:t>学习中的卷积</a:t>
            </a:r>
            <a:r>
              <a:rPr lang="zh-CN" altLang="en-US" dirty="0" smtClean="0"/>
              <a:t>神经网络：卷积核未知，我们</a:t>
            </a:r>
            <a:r>
              <a:rPr lang="zh-CN" altLang="en-US" dirty="0"/>
              <a:t>训练一个神经网络，就是要训练得出这些卷积</a:t>
            </a:r>
            <a:r>
              <a:rPr lang="zh-CN" altLang="en-US" dirty="0" smtClean="0"/>
              <a:t>核</a:t>
            </a:r>
            <a:r>
              <a:rPr lang="zh-CN" altLang="en-US" dirty="0"/>
              <a:t>。</a:t>
            </a:r>
            <a:r>
              <a:rPr lang="zh-CN" altLang="en-US" dirty="0" smtClean="0"/>
              <a:t>这些</a:t>
            </a:r>
            <a:r>
              <a:rPr lang="zh-CN" altLang="en-US" dirty="0"/>
              <a:t>卷积核就</a:t>
            </a:r>
            <a:r>
              <a:rPr lang="zh-CN" altLang="en-US" dirty="0" smtClean="0"/>
              <a:t>相当于单</a:t>
            </a:r>
            <a:r>
              <a:rPr lang="zh-CN" altLang="en-US" dirty="0"/>
              <a:t>层感知</a:t>
            </a:r>
            <a:r>
              <a:rPr lang="zh-CN" altLang="en-US" dirty="0" smtClean="0"/>
              <a:t>器中的参数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zh-CN" altLang="en-US" dirty="0" smtClean="0"/>
              <a:t>因此可以</a:t>
            </a:r>
            <a:r>
              <a:rPr lang="zh-CN" altLang="en-US" dirty="0"/>
              <a:t>把这些待学习的卷积核看成是神经网络的训练参数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602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5032" y="990664"/>
            <a:ext cx="8838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Remark: </a:t>
            </a:r>
          </a:p>
          <a:p>
            <a:pPr algn="l"/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 smtClean="0"/>
              <a:t>当从大</a:t>
            </a:r>
            <a:r>
              <a:rPr lang="zh-CN" altLang="en-US" dirty="0"/>
              <a:t>尺寸图像中随机选取一小块，</a:t>
            </a:r>
            <a:r>
              <a:rPr lang="zh-CN" altLang="en-US" dirty="0" smtClean="0"/>
              <a:t>比如 </a:t>
            </a:r>
            <a:r>
              <a:rPr lang="en-US" altLang="zh-CN" dirty="0"/>
              <a:t>8×8 </a:t>
            </a:r>
            <a:r>
              <a:rPr lang="zh-CN" altLang="en-US" dirty="0"/>
              <a:t>作为</a:t>
            </a:r>
            <a:r>
              <a:rPr lang="zh-CN" altLang="en-US" dirty="0" smtClean="0"/>
              <a:t>样 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本，从</a:t>
            </a:r>
            <a:r>
              <a:rPr lang="zh-CN" altLang="en-US" dirty="0"/>
              <a:t>这个小块样本中学习</a:t>
            </a:r>
            <a:r>
              <a:rPr lang="zh-CN" altLang="en-US" dirty="0" smtClean="0"/>
              <a:t>到一些</a:t>
            </a:r>
            <a:r>
              <a:rPr lang="zh-CN" altLang="en-US" dirty="0"/>
              <a:t>特征，</a:t>
            </a:r>
            <a:r>
              <a:rPr lang="zh-CN" altLang="en-US" dirty="0" smtClean="0"/>
              <a:t>这时可以</a:t>
            </a:r>
            <a:r>
              <a:rPr lang="zh-CN" altLang="en-US" dirty="0"/>
              <a:t>把从这个 </a:t>
            </a:r>
            <a:r>
              <a:rPr lang="en-US" altLang="zh-CN" dirty="0"/>
              <a:t>8×8 </a:t>
            </a:r>
            <a:r>
              <a:rPr lang="zh-CN" altLang="en-US" dirty="0"/>
              <a:t>样本中学习到的特征作为探测器，应用到这个图像的</a:t>
            </a:r>
            <a:r>
              <a:rPr lang="zh-CN" altLang="en-US" dirty="0" smtClean="0"/>
              <a:t>任意位置。</a:t>
            </a:r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特别是</a:t>
            </a:r>
            <a:r>
              <a:rPr lang="zh-CN" altLang="en-US" dirty="0"/>
              <a:t>，我们可以用从 </a:t>
            </a:r>
            <a:r>
              <a:rPr lang="en-US" altLang="zh-CN" dirty="0"/>
              <a:t>8×8 </a:t>
            </a:r>
            <a:r>
              <a:rPr lang="zh-CN" altLang="en-US" dirty="0"/>
              <a:t>样本中所学习到的特征跟原本的大尺寸图像作卷积，从而对这个大尺寸图像上的任一位置获得一个不同特征的激活</a:t>
            </a:r>
            <a:r>
              <a:rPr lang="zh-CN" altLang="en-US" dirty="0" smtClean="0"/>
              <a:t>值。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731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8" y="3733792"/>
            <a:ext cx="3960000" cy="2062337"/>
          </a:xfrm>
          <a:prstGeom prst="rect">
            <a:avLst/>
          </a:prstGeom>
        </p:spPr>
      </p:pic>
      <p:pic>
        <p:nvPicPr>
          <p:cNvPr id="4" name="图片 3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" y="3733792"/>
            <a:ext cx="3960000" cy="2160000"/>
          </a:xfrm>
          <a:prstGeom prst="rect">
            <a:avLst/>
          </a:prstGeom>
        </p:spPr>
      </p:pic>
      <p:pic>
        <p:nvPicPr>
          <p:cNvPr id="6" name="图片 5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" y="838268"/>
            <a:ext cx="3960000" cy="2160000"/>
          </a:xfrm>
          <a:prstGeom prst="rect">
            <a:avLst/>
          </a:prstGeom>
        </p:spPr>
      </p:pic>
      <p:pic>
        <p:nvPicPr>
          <p:cNvPr id="7" name="图片 6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2" y="762070"/>
            <a:ext cx="3960000" cy="2160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4017624" y="1524050"/>
            <a:ext cx="859168" cy="470416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6248356" y="3003259"/>
            <a:ext cx="608436" cy="882929"/>
          </a:xfrm>
          <a:prstGeom prst="down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0800000">
            <a:off x="4048337" y="4800564"/>
            <a:ext cx="859168" cy="470416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360" y="224207"/>
            <a:ext cx="6389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示例：3</a:t>
            </a:r>
            <a:r>
              <a:rPr lang="en-US" altLang="zh-CN" dirty="0"/>
              <a:t>×</a:t>
            </a:r>
            <a:r>
              <a:rPr lang="zh-CN" altLang="en-US" dirty="0" smtClean="0"/>
              <a:t>3卷积</a:t>
            </a:r>
            <a:r>
              <a:rPr lang="zh-CN" altLang="en-US" dirty="0"/>
              <a:t>核在</a:t>
            </a:r>
            <a:r>
              <a:rPr lang="zh-CN" altLang="en-US" dirty="0" smtClean="0"/>
              <a:t>5</a:t>
            </a:r>
            <a:r>
              <a:rPr lang="en-US" altLang="zh-CN" dirty="0"/>
              <a:t>×</a:t>
            </a:r>
            <a:r>
              <a:rPr lang="zh-CN" altLang="en-US" dirty="0" smtClean="0"/>
              <a:t>5图像上的卷积过程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81110" y="5874517"/>
            <a:ext cx="8610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每个卷积都是一种特征提取方式，就像一个筛子，将图像中符合条件（激活值越大越符合条件）的部分筛选</a:t>
            </a:r>
            <a:r>
              <a:rPr lang="zh-CN" altLang="en-US" dirty="0" smtClean="0">
                <a:solidFill>
                  <a:srgbClr val="FF0000"/>
                </a:solidFill>
              </a:rPr>
              <a:t>出来！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5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5070" y="152486"/>
            <a:ext cx="259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池化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8714" y="838268"/>
            <a:ext cx="79245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为什么要池化？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</a:t>
            </a:r>
            <a:r>
              <a:rPr lang="zh-CN" altLang="en-US" dirty="0"/>
              <a:t>一个 </a:t>
            </a:r>
            <a:r>
              <a:rPr lang="en-US" altLang="zh-CN" dirty="0"/>
              <a:t>96X96 </a:t>
            </a:r>
            <a:r>
              <a:rPr lang="zh-CN" altLang="en-US" dirty="0"/>
              <a:t>像素的图像，</a:t>
            </a:r>
            <a:r>
              <a:rPr lang="zh-CN" altLang="en-US" dirty="0" smtClean="0"/>
              <a:t>假设已经</a:t>
            </a:r>
            <a:r>
              <a:rPr lang="zh-CN" altLang="en-US" dirty="0"/>
              <a:t>学习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400</a:t>
            </a:r>
            <a:r>
              <a:rPr lang="zh-CN" altLang="en-US" dirty="0"/>
              <a:t>个定义在</a:t>
            </a:r>
            <a:r>
              <a:rPr lang="en-US" altLang="zh-CN" dirty="0"/>
              <a:t>8X8</a:t>
            </a:r>
            <a:r>
              <a:rPr lang="zh-CN" altLang="en-US" dirty="0"/>
              <a:t>输入上的特征，每一个特征和图像卷积都会</a:t>
            </a:r>
            <a:r>
              <a:rPr lang="zh-CN" altLang="en-US" dirty="0" smtClean="0"/>
              <a:t>得到 </a:t>
            </a:r>
            <a:r>
              <a:rPr lang="en-US" altLang="zh-CN" dirty="0"/>
              <a:t>(96 − 8 + 1) × (96 − 8 + 1) = 7921 </a:t>
            </a:r>
            <a:r>
              <a:rPr lang="zh-CN" altLang="en-US" dirty="0"/>
              <a:t>维的卷积</a:t>
            </a:r>
            <a:r>
              <a:rPr lang="zh-CN" altLang="en-US" dirty="0" smtClean="0"/>
              <a:t>特征。由于</a:t>
            </a:r>
            <a:r>
              <a:rPr lang="zh-CN" altLang="en-US" dirty="0"/>
              <a:t>有 </a:t>
            </a:r>
            <a:r>
              <a:rPr lang="en-US" altLang="zh-CN" dirty="0"/>
              <a:t>400 </a:t>
            </a:r>
            <a:r>
              <a:rPr lang="zh-CN" altLang="en-US" dirty="0"/>
              <a:t>个特征，所以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example </a:t>
            </a:r>
            <a:r>
              <a:rPr lang="zh-CN" altLang="en-US" dirty="0"/>
              <a:t>都会得到一个 </a:t>
            </a:r>
            <a:r>
              <a:rPr lang="en-US" altLang="zh-CN" dirty="0" smtClean="0"/>
              <a:t>7921 </a:t>
            </a:r>
            <a:r>
              <a:rPr lang="en-US" altLang="zh-CN" dirty="0"/>
              <a:t>× 400 = 3,168,400 </a:t>
            </a:r>
            <a:r>
              <a:rPr lang="zh-CN" altLang="en-US" dirty="0"/>
              <a:t>维的卷积特征向量。</a:t>
            </a:r>
            <a:r>
              <a:rPr lang="zh-CN" altLang="en-US" dirty="0" smtClean="0"/>
              <a:t>学习</a:t>
            </a:r>
            <a:r>
              <a:rPr lang="zh-CN" altLang="en-US" dirty="0"/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超过 </a:t>
            </a: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百万特征</a:t>
            </a:r>
            <a:r>
              <a:rPr lang="zh-CN" altLang="en-US" dirty="0"/>
              <a:t>输入的分类器十分不便，并且容易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over-fitting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/>
              <a:t>描述大的图像</a:t>
            </a:r>
            <a:r>
              <a:rPr lang="zh-CN" altLang="en-US" dirty="0" smtClean="0"/>
              <a:t>，自然</a:t>
            </a:r>
            <a:r>
              <a:rPr lang="zh-CN" altLang="en-US" dirty="0"/>
              <a:t>的</a:t>
            </a:r>
            <a:r>
              <a:rPr lang="zh-CN" altLang="en-US" dirty="0" smtClean="0"/>
              <a:t>想法是</a:t>
            </a:r>
            <a:r>
              <a:rPr lang="zh-CN" altLang="en-US" dirty="0"/>
              <a:t>对不同位置的特征进行聚合统计，例如，人们可以计算图像一个区域上的某个特定特征的</a:t>
            </a:r>
            <a:r>
              <a:rPr lang="zh-CN" altLang="en-US" dirty="0">
                <a:solidFill>
                  <a:srgbClr val="FF0000"/>
                </a:solidFill>
              </a:rPr>
              <a:t>平均值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或最大值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。这些概要统计特征不仅具有低得多的维度 </a:t>
            </a:r>
            <a:r>
              <a:rPr lang="en-US" altLang="zh-CN" dirty="0"/>
              <a:t>(</a:t>
            </a:r>
            <a:r>
              <a:rPr lang="zh-CN" altLang="en-US" dirty="0"/>
              <a:t>相比使用所有提取得到的特征</a:t>
            </a:r>
            <a:r>
              <a:rPr lang="en-US" altLang="zh-CN" dirty="0"/>
              <a:t>)</a:t>
            </a:r>
            <a:r>
              <a:rPr lang="zh-CN" altLang="en-US" dirty="0"/>
              <a:t>，同时还会改善结果</a:t>
            </a:r>
            <a:r>
              <a:rPr lang="en-US" altLang="zh-CN" dirty="0"/>
              <a:t>(</a:t>
            </a:r>
            <a:r>
              <a:rPr lang="zh-CN" altLang="en-US" dirty="0"/>
              <a:t>不容易过拟合</a:t>
            </a:r>
            <a:r>
              <a:rPr lang="en-US" altLang="zh-CN" dirty="0"/>
              <a:t>)</a:t>
            </a:r>
            <a:r>
              <a:rPr lang="zh-CN" altLang="en-US" dirty="0"/>
              <a:t>。这种聚合的操作就叫做池化 </a:t>
            </a:r>
            <a:r>
              <a:rPr lang="en-US" altLang="zh-CN" dirty="0"/>
              <a:t>(pooling)</a:t>
            </a:r>
            <a:r>
              <a:rPr lang="zh-CN" altLang="en-US" dirty="0"/>
              <a:t>，有时也称为</a:t>
            </a:r>
            <a:r>
              <a:rPr lang="zh-CN" altLang="en-US" dirty="0">
                <a:solidFill>
                  <a:srgbClr val="FF0000"/>
                </a:solidFill>
              </a:rPr>
              <a:t>平均池化或者最大池化 </a:t>
            </a:r>
            <a:r>
              <a:rPr lang="en-US" altLang="zh-CN" dirty="0"/>
              <a:t>(</a:t>
            </a:r>
            <a:r>
              <a:rPr lang="zh-CN" altLang="en-US" dirty="0"/>
              <a:t>取决于计算池化的方法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79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308" y="838268"/>
            <a:ext cx="7924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CNN</a:t>
            </a:r>
            <a:r>
              <a:rPr lang="zh-CN" altLang="en-US" dirty="0"/>
              <a:t>每一层的</a:t>
            </a:r>
            <a:r>
              <a:rPr lang="zh-CN" altLang="en-US" dirty="0" smtClean="0"/>
              <a:t>构建与图像</a:t>
            </a:r>
            <a:r>
              <a:rPr lang="zh-CN" altLang="en-US" dirty="0"/>
              <a:t>高斯金字塔的构建有点</a:t>
            </a:r>
            <a:r>
              <a:rPr lang="zh-CN" altLang="en-US" dirty="0" smtClean="0"/>
              <a:t>类似。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/>
              <a:t>每一层通过卷积，然后卷积后</a:t>
            </a:r>
            <a:r>
              <a:rPr lang="zh-CN" altLang="en-US" dirty="0" smtClean="0"/>
              <a:t>进行图像下</a:t>
            </a:r>
            <a:r>
              <a:rPr lang="zh-CN" altLang="en-US" dirty="0"/>
              <a:t>采样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/>
              <a:t>CNN</a:t>
            </a:r>
            <a:r>
              <a:rPr lang="zh-CN" altLang="en-US" dirty="0"/>
              <a:t>的池化</a:t>
            </a:r>
            <a:r>
              <a:rPr lang="en-US" altLang="zh-CN" dirty="0"/>
              <a:t>(</a:t>
            </a:r>
            <a:r>
              <a:rPr lang="zh-CN" altLang="en-US" dirty="0"/>
              <a:t>图像下采样</a:t>
            </a:r>
            <a:r>
              <a:rPr lang="en-US" altLang="zh-CN" dirty="0"/>
              <a:t>)</a:t>
            </a:r>
            <a:r>
              <a:rPr lang="zh-CN" altLang="en-US" dirty="0" smtClean="0"/>
              <a:t>方法：</a:t>
            </a:r>
            <a:r>
              <a:rPr lang="en-US" altLang="zh-CN" dirty="0"/>
              <a:t>Mean pooling(</a:t>
            </a:r>
            <a:r>
              <a:rPr lang="zh-CN" altLang="en-US" dirty="0"/>
              <a:t>均值采样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Max pooling(</a:t>
            </a:r>
            <a:r>
              <a:rPr lang="zh-CN" altLang="en-US" dirty="0"/>
              <a:t>最大值采样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Overlapping (</a:t>
            </a:r>
            <a:r>
              <a:rPr lang="zh-CN" altLang="en-US" dirty="0"/>
              <a:t>重叠采样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L2 pooling(</a:t>
            </a:r>
            <a:r>
              <a:rPr lang="zh-CN" altLang="en-US" dirty="0"/>
              <a:t>均方采样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Local Contrast Normalization(</a:t>
            </a:r>
            <a:r>
              <a:rPr lang="zh-CN" altLang="en-US" dirty="0"/>
              <a:t>归一化采样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Stochasticpooling</a:t>
            </a:r>
            <a:r>
              <a:rPr lang="en-US" altLang="zh-CN" dirty="0"/>
              <a:t>(</a:t>
            </a:r>
            <a:r>
              <a:rPr lang="zh-CN" altLang="en-US" dirty="0"/>
              <a:t>随即采样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Def-pooling(</a:t>
            </a:r>
            <a:r>
              <a:rPr lang="zh-CN" altLang="en-US" dirty="0"/>
              <a:t>形变约束采样</a:t>
            </a:r>
            <a:r>
              <a:rPr lang="en-US" altLang="zh-CN" dirty="0"/>
              <a:t>)</a:t>
            </a:r>
            <a:r>
              <a:rPr lang="zh-CN" altLang="en-US" dirty="0" smtClean="0"/>
              <a:t>。最</a:t>
            </a:r>
            <a:r>
              <a:rPr lang="zh-CN" altLang="en-US" dirty="0"/>
              <a:t>经典的是最大</a:t>
            </a:r>
            <a:r>
              <a:rPr lang="zh-CN" altLang="en-US" dirty="0" smtClean="0"/>
              <a:t>池化。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1" y="4267179"/>
            <a:ext cx="4495681" cy="2238812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4419604" y="5333950"/>
            <a:ext cx="761980" cy="380990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01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2674" y="152486"/>
            <a:ext cx="358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最大池化示例</a:t>
            </a:r>
            <a:endParaRPr lang="zh-CN" altLang="en-US" sz="3600" dirty="0"/>
          </a:p>
        </p:txBody>
      </p:sp>
      <p:pic>
        <p:nvPicPr>
          <p:cNvPr id="2050" name="Picture 2" descr="http://img.blog.csdn.net/2015090519472109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5" y="990664"/>
            <a:ext cx="3617375" cy="25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3886218" y="2133634"/>
            <a:ext cx="685782" cy="380990"/>
          </a:xfrm>
          <a:prstGeom prst="right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074" name="Picture 2" descr="http://img.blog.csdn.net/20150905195600304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7" y="942453"/>
            <a:ext cx="4029882" cy="25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.blog.csdn.net/2015090519572408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4" y="4419574"/>
            <a:ext cx="2752731" cy="196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6629346" y="3581396"/>
            <a:ext cx="380990" cy="685782"/>
          </a:xfrm>
          <a:prstGeom prst="downArrow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14" y="3809990"/>
            <a:ext cx="4571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zh-CN" dirty="0" smtClean="0"/>
              <a:t>4*4</a:t>
            </a:r>
            <a:r>
              <a:rPr lang="zh-CN" altLang="en-US" dirty="0" smtClean="0"/>
              <a:t>图片，</a:t>
            </a:r>
            <a:r>
              <a:rPr lang="zh-CN" altLang="en-US" dirty="0"/>
              <a:t>池</a:t>
            </a:r>
            <a:r>
              <a:rPr lang="zh-CN" altLang="en-US" dirty="0" smtClean="0"/>
              <a:t>化大小</a:t>
            </a:r>
            <a:r>
              <a:rPr lang="en-US" altLang="zh-CN" dirty="0" smtClean="0"/>
              <a:t>(</a:t>
            </a:r>
            <a:r>
              <a:rPr lang="en-US" altLang="zh-CN" dirty="0"/>
              <a:t>2,2)</a:t>
            </a:r>
            <a:r>
              <a:rPr lang="zh-CN" altLang="en-US" dirty="0"/>
              <a:t>，跨步为</a:t>
            </a:r>
            <a:r>
              <a:rPr lang="en-US" altLang="zh-CN" dirty="0"/>
              <a:t>2</a:t>
            </a:r>
            <a:r>
              <a:rPr lang="zh-CN" altLang="en-US" dirty="0" smtClean="0"/>
              <a:t>，采用</a:t>
            </a:r>
            <a:r>
              <a:rPr lang="zh-CN" altLang="en-US" dirty="0"/>
              <a:t>最大</a:t>
            </a:r>
            <a:r>
              <a:rPr lang="zh-CN" altLang="en-US" dirty="0" smtClean="0"/>
              <a:t>池化</a:t>
            </a:r>
            <a:r>
              <a:rPr lang="zh-CN" altLang="en-US" dirty="0"/>
              <a:t>对</a:t>
            </a:r>
            <a:r>
              <a:rPr lang="zh-CN" altLang="en-US" dirty="0" smtClean="0"/>
              <a:t>图片</a:t>
            </a:r>
            <a:r>
              <a:rPr lang="zh-CN" altLang="en-US" dirty="0"/>
              <a:t>进行分块，</a:t>
            </a:r>
            <a:r>
              <a:rPr lang="zh-CN" altLang="en-US" dirty="0" smtClean="0"/>
              <a:t>每块大小</a:t>
            </a:r>
            <a:r>
              <a:rPr lang="zh-CN" altLang="en-US" dirty="0"/>
              <a:t>为</a:t>
            </a:r>
            <a:r>
              <a:rPr lang="en-US" altLang="zh-CN" dirty="0" smtClean="0"/>
              <a:t>2*2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/>
              <a:t>重叠</a:t>
            </a:r>
            <a:r>
              <a:rPr lang="zh-CN" altLang="en-US" dirty="0" smtClean="0"/>
              <a:t>采样池化、非重叠采样池化、均值池化等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531849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1509</Words>
  <Application>Microsoft Office PowerPoint</Application>
  <PresentationFormat>全屏显示(4:3)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黑体</vt:lpstr>
      <vt:lpstr>华文新魏</vt:lpstr>
      <vt:lpstr>宋体</vt:lpstr>
      <vt:lpstr>Arial</vt:lpstr>
      <vt:lpstr>Times New Roman</vt:lpstr>
      <vt:lpstr>Wingdings</vt:lpstr>
      <vt:lpstr>1_自定义设计方案</vt:lpstr>
      <vt:lpstr>卷积神经网络(CNN)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分类、聚类、回归、关联规则</dc:title>
  <dc:creator>cx</dc:creator>
  <cp:lastModifiedBy>abc</cp:lastModifiedBy>
  <cp:revision>255</cp:revision>
  <dcterms:modified xsi:type="dcterms:W3CDTF">2017-06-02T01:54:38Z</dcterms:modified>
</cp:coreProperties>
</file>