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975" r:id="rId2"/>
    <p:sldId id="976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991" r:id="rId18"/>
    <p:sldId id="992" r:id="rId19"/>
    <p:sldId id="993" r:id="rId20"/>
    <p:sldId id="994" r:id="rId21"/>
    <p:sldId id="995" r:id="rId22"/>
    <p:sldId id="996" r:id="rId23"/>
    <p:sldId id="997" r:id="rId24"/>
    <p:sldId id="998" r:id="rId25"/>
    <p:sldId id="999" r:id="rId26"/>
    <p:sldId id="1000" r:id="rId27"/>
    <p:sldId id="1001" r:id="rId28"/>
    <p:sldId id="1002" r:id="rId29"/>
    <p:sldId id="1003" r:id="rId30"/>
    <p:sldId id="1004" r:id="rId31"/>
    <p:sldId id="1005" r:id="rId32"/>
    <p:sldId id="1006" r:id="rId33"/>
    <p:sldId id="1007" r:id="rId34"/>
    <p:sldId id="1008" r:id="rId35"/>
    <p:sldId id="1009" r:id="rId36"/>
    <p:sldId id="1010" r:id="rId37"/>
    <p:sldId id="1011" r:id="rId38"/>
    <p:sldId id="1012" r:id="rId39"/>
    <p:sldId id="1013" r:id="rId40"/>
    <p:sldId id="1016" r:id="rId41"/>
    <p:sldId id="1017" r:id="rId42"/>
    <p:sldId id="1018" r:id="rId43"/>
    <p:sldId id="1019" r:id="rId44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c" initials="a" lastIdx="1" clrIdx="0">
    <p:extLst>
      <p:ext uri="{19B8F6BF-5375-455C-9EA6-DF929625EA0E}">
        <p15:presenceInfo xmlns:p15="http://schemas.microsoft.com/office/powerpoint/2012/main" userId="a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66"/>
      </p:cViewPr>
      <p:guideLst>
        <p:guide orient="horz" pos="23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BABC30A-9266-4668-B626-AB9CAB6745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BC30A-9266-4668-B626-AB9CAB6745B5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10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pic>
        <p:nvPicPr>
          <p:cNvPr id="2053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8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16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4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fontAlgn="base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482" y="2438426"/>
            <a:ext cx="8839200" cy="1927225"/>
          </a:xfrm>
        </p:spPr>
        <p:txBody>
          <a:bodyPr/>
          <a:lstStyle/>
          <a:p>
            <a:r>
              <a:rPr lang="zh-CN" altLang="en-US" sz="5400" dirty="0" smtClean="0">
                <a:latin typeface="Times New Roman" panose="02020603050405020304" pitchFamily="18" charset="0"/>
              </a:rPr>
              <a:t>人工神经网络基础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662" y="179388"/>
            <a:ext cx="9144000" cy="68897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非线性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斜面函数（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Ramp Function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523936" y="1143060"/>
            <a:ext cx="5486400" cy="3657600"/>
            <a:chOff x="816" y="1296"/>
            <a:chExt cx="3456" cy="2304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816" y="1344"/>
              <a:ext cx="3109" cy="2256"/>
              <a:chOff x="2303" y="1633"/>
              <a:chExt cx="1008" cy="811"/>
            </a:xfrm>
          </p:grpSpPr>
          <p:sp>
            <p:nvSpPr>
              <p:cNvPr id="84997" name="Line 5"/>
              <p:cNvSpPr>
                <a:spLocks noChangeShapeType="1"/>
              </p:cNvSpPr>
              <p:nvPr/>
            </p:nvSpPr>
            <p:spPr bwMode="auto">
              <a:xfrm>
                <a:off x="2303" y="2070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8" name="Line 6"/>
              <p:cNvSpPr>
                <a:spLocks noChangeShapeType="1"/>
              </p:cNvSpPr>
              <p:nvPr/>
            </p:nvSpPr>
            <p:spPr bwMode="auto">
              <a:xfrm flipV="1">
                <a:off x="2807" y="1633"/>
                <a:ext cx="0" cy="8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9" name="Line 7"/>
              <p:cNvSpPr>
                <a:spLocks noChangeShapeType="1"/>
              </p:cNvSpPr>
              <p:nvPr/>
            </p:nvSpPr>
            <p:spPr bwMode="auto">
              <a:xfrm flipH="1">
                <a:off x="2591" y="2257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0" name="Line 8"/>
              <p:cNvSpPr>
                <a:spLocks noChangeShapeType="1"/>
              </p:cNvSpPr>
              <p:nvPr/>
            </p:nvSpPr>
            <p:spPr bwMode="auto">
              <a:xfrm flipH="1">
                <a:off x="2807" y="1883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1" name="Line 9"/>
              <p:cNvSpPr>
                <a:spLocks noChangeShapeType="1"/>
              </p:cNvSpPr>
              <p:nvPr/>
            </p:nvSpPr>
            <p:spPr bwMode="auto">
              <a:xfrm flipH="1">
                <a:off x="2591" y="1883"/>
                <a:ext cx="432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>
                <a:off x="2303" y="2257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3" name="Line 11"/>
              <p:cNvSpPr>
                <a:spLocks noChangeShapeType="1"/>
              </p:cNvSpPr>
              <p:nvPr/>
            </p:nvSpPr>
            <p:spPr bwMode="auto">
              <a:xfrm>
                <a:off x="3023" y="1883"/>
                <a:ext cx="0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>
                <a:off x="2591" y="2070"/>
                <a:ext cx="0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5" name="Line 13"/>
            <p:cNvSpPr>
              <a:spLocks noChangeShapeType="1"/>
            </p:cNvSpPr>
            <p:nvPr/>
          </p:nvSpPr>
          <p:spPr bwMode="auto">
            <a:xfrm>
              <a:off x="3040" y="2009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1"/>
                <a:t>γ </a:t>
              </a:r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0" lang="en-US" altLang="zh-CN" sz="2000" b="1"/>
                <a:t>-γ </a:t>
              </a:r>
            </a:p>
          </p:txBody>
        </p:sp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2832" y="254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 θ</a:t>
              </a:r>
              <a:r>
                <a:rPr lang="en-US" altLang="zh-CN"/>
                <a:t> </a:t>
              </a:r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296" y="254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 -θ</a:t>
              </a:r>
              <a:r>
                <a:rPr lang="en-US" altLang="zh-CN"/>
                <a:t> </a:t>
              </a:r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3840" y="254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net</a:t>
              </a:r>
              <a:r>
                <a:rPr lang="en-US" altLang="zh-CN"/>
                <a:t> </a:t>
              </a:r>
            </a:p>
          </p:txBody>
        </p: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2448" y="129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o</a:t>
              </a:r>
              <a:r>
                <a:rPr lang="en-US" altLang="zh-CN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464" y="911273"/>
            <a:ext cx="9144000" cy="68897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阈值函数（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Threshold Function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）阶跃函数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00248"/>
            <a:ext cx="8229600" cy="5065712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β			if net&gt;θ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	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-γ			if net≤ θ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γ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均为非负实数，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为阈值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二值形式：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			if net&gt;θ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0			if net≤ θ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双极形式：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			if net&gt;θ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-1			if net≤ θ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6020" name="AutoShape 4"/>
          <p:cNvSpPr>
            <a:spLocks/>
          </p:cNvSpPr>
          <p:nvPr/>
        </p:nvSpPr>
        <p:spPr bwMode="auto">
          <a:xfrm>
            <a:off x="2133600" y="1752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AutoShape 5"/>
          <p:cNvSpPr>
            <a:spLocks/>
          </p:cNvSpPr>
          <p:nvPr/>
        </p:nvSpPr>
        <p:spPr bwMode="auto">
          <a:xfrm>
            <a:off x="2133600" y="3429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AutoShape 6"/>
          <p:cNvSpPr>
            <a:spLocks/>
          </p:cNvSpPr>
          <p:nvPr/>
        </p:nvSpPr>
        <p:spPr bwMode="auto">
          <a:xfrm>
            <a:off x="2133600" y="48006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92" y="179388"/>
            <a:ext cx="9144000" cy="68897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阈值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Threshold Function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）阶跃函数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727259"/>
            <a:ext cx="533400" cy="60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1141413" y="1812859"/>
            <a:ext cx="6097587" cy="4130675"/>
            <a:chOff x="1797" y="9955"/>
            <a:chExt cx="2700" cy="2340"/>
          </a:xfrm>
        </p:grpSpPr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>
              <a:off x="1797" y="11203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 flipV="1">
              <a:off x="2517" y="9955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7" name="Line 7"/>
            <p:cNvSpPr>
              <a:spLocks noChangeShapeType="1"/>
            </p:cNvSpPr>
            <p:nvPr/>
          </p:nvSpPr>
          <p:spPr bwMode="auto">
            <a:xfrm>
              <a:off x="1797" y="11671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>
              <a:off x="3057" y="10579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3057" y="10579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>
              <a:off x="2442" y="10609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895600" y="4632259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/>
              <a:t>-γ</a:t>
            </a:r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3886200" y="3946459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θ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971800" y="1584259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o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7239000" y="3870259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net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362200" y="3946459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7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714" y="179388"/>
            <a:ext cx="9144000" cy="68897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形函数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压缩函数（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Squashing Function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）和逻辑斯特函数（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Logistic Function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/(1+exp(-d*net))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为常数。它的饱和值为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最简单形式为：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1/(1+exp(-d*net))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函数的饱和值为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形函数有较好的增益控制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5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-914496" y="179388"/>
            <a:ext cx="9144000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形函数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1524000" y="1524000"/>
            <a:ext cx="6019800" cy="4191000"/>
            <a:chOff x="1344" y="1152"/>
            <a:chExt cx="3792" cy="2640"/>
          </a:xfrm>
        </p:grpSpPr>
        <p:grpSp>
          <p:nvGrpSpPr>
            <p:cNvPr id="89092" name="Group 4"/>
            <p:cNvGrpSpPr>
              <a:grpSpLocks/>
            </p:cNvGrpSpPr>
            <p:nvPr/>
          </p:nvGrpSpPr>
          <p:grpSpPr bwMode="auto">
            <a:xfrm>
              <a:off x="1584" y="1152"/>
              <a:ext cx="3360" cy="2640"/>
              <a:chOff x="5577" y="9955"/>
              <a:chExt cx="2880" cy="2340"/>
            </a:xfrm>
          </p:grpSpPr>
          <p:sp>
            <p:nvSpPr>
              <p:cNvPr id="89093" name="Line 5"/>
              <p:cNvSpPr>
                <a:spLocks noChangeShapeType="1"/>
              </p:cNvSpPr>
              <p:nvPr/>
            </p:nvSpPr>
            <p:spPr bwMode="auto">
              <a:xfrm>
                <a:off x="5577" y="11203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4" name="Line 6"/>
              <p:cNvSpPr>
                <a:spLocks noChangeShapeType="1"/>
              </p:cNvSpPr>
              <p:nvPr/>
            </p:nvSpPr>
            <p:spPr bwMode="auto">
              <a:xfrm flipV="1">
                <a:off x="6837" y="9955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5" name="Line 7"/>
              <p:cNvSpPr>
                <a:spLocks noChangeShapeType="1"/>
              </p:cNvSpPr>
              <p:nvPr/>
            </p:nvSpPr>
            <p:spPr bwMode="auto">
              <a:xfrm>
                <a:off x="5577" y="11983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6" name="Line 8"/>
              <p:cNvSpPr>
                <a:spLocks noChangeShapeType="1"/>
              </p:cNvSpPr>
              <p:nvPr/>
            </p:nvSpPr>
            <p:spPr bwMode="auto">
              <a:xfrm>
                <a:off x="5757" y="10423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7" name="Freeform 9"/>
              <p:cNvSpPr>
                <a:spLocks/>
              </p:cNvSpPr>
              <p:nvPr/>
            </p:nvSpPr>
            <p:spPr bwMode="auto">
              <a:xfrm rot="7755011" flipV="1">
                <a:off x="5453" y="11108"/>
                <a:ext cx="1492" cy="789"/>
              </a:xfrm>
              <a:custGeom>
                <a:avLst/>
                <a:gdLst>
                  <a:gd name="T0" fmla="*/ 0 w 1980"/>
                  <a:gd name="T1" fmla="*/ 1248 h 1456"/>
                  <a:gd name="T2" fmla="*/ 900 w 1980"/>
                  <a:gd name="T3" fmla="*/ 1248 h 1456"/>
                  <a:gd name="T4" fmla="*/ 1980 w 1980"/>
                  <a:gd name="T5" fmla="*/ 0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0" h="1456">
                    <a:moveTo>
                      <a:pt x="0" y="1248"/>
                    </a:moveTo>
                    <a:cubicBezTo>
                      <a:pt x="285" y="1352"/>
                      <a:pt x="570" y="1456"/>
                      <a:pt x="900" y="1248"/>
                    </a:cubicBezTo>
                    <a:cubicBezTo>
                      <a:pt x="1230" y="1040"/>
                      <a:pt x="1800" y="182"/>
                      <a:pt x="19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98" name="Freeform 10"/>
              <p:cNvSpPr>
                <a:spLocks/>
              </p:cNvSpPr>
              <p:nvPr/>
            </p:nvSpPr>
            <p:spPr bwMode="auto">
              <a:xfrm rot="18525815" flipV="1">
                <a:off x="6775" y="10387"/>
                <a:ext cx="1534" cy="871"/>
              </a:xfrm>
              <a:custGeom>
                <a:avLst/>
                <a:gdLst>
                  <a:gd name="T0" fmla="*/ 0 w 1980"/>
                  <a:gd name="T1" fmla="*/ 1248 h 1456"/>
                  <a:gd name="T2" fmla="*/ 900 w 1980"/>
                  <a:gd name="T3" fmla="*/ 1248 h 1456"/>
                  <a:gd name="T4" fmla="*/ 1980 w 1980"/>
                  <a:gd name="T5" fmla="*/ 0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0" h="1456">
                    <a:moveTo>
                      <a:pt x="0" y="1248"/>
                    </a:moveTo>
                    <a:cubicBezTo>
                      <a:pt x="285" y="1352"/>
                      <a:pt x="570" y="1456"/>
                      <a:pt x="900" y="1248"/>
                    </a:cubicBezTo>
                    <a:cubicBezTo>
                      <a:pt x="1230" y="1040"/>
                      <a:pt x="1800" y="182"/>
                      <a:pt x="19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3072" y="14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err="1"/>
                <a:t>a+b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2544" y="115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o</a:t>
              </a: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3024" y="2640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(0,c)</a:t>
              </a:r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4608" y="264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net</a:t>
              </a: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auto">
            <a:xfrm>
              <a:off x="1344" y="2064"/>
              <a:ext cx="10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c=</a:t>
              </a:r>
              <a:r>
                <a:rPr lang="en-US" altLang="zh-CN" dirty="0" err="1"/>
                <a:t>a+b</a:t>
              </a:r>
              <a:r>
                <a:rPr lang="en-US" altLang="zh-CN" dirty="0"/>
                <a:t>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179388"/>
            <a:ext cx="6781940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2.3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M-P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1143000" y="2819400"/>
            <a:ext cx="6121400" cy="2606675"/>
            <a:chOff x="480" y="1536"/>
            <a:chExt cx="3856" cy="1642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480" y="216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762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2000" b="1"/>
                <a:t>x</a:t>
              </a:r>
              <a:r>
                <a:rPr lang="en-US" altLang="zh-CN" sz="2000" b="1" baseline="-30000"/>
                <a:t>2</a:t>
              </a:r>
              <a:r>
                <a:rPr lang="en-US" altLang="zh-CN" sz="2000" b="1"/>
                <a:t>    w</a:t>
              </a:r>
              <a:r>
                <a:rPr lang="en-US" altLang="zh-CN" sz="2000" b="1" baseline="-30000"/>
                <a:t>2</a:t>
              </a:r>
              <a:endParaRPr lang="en-US" altLang="zh-CN" sz="2000" b="1"/>
            </a:p>
            <a:p>
              <a:pPr algn="just" eaLnBrk="0" hangingPunct="0"/>
              <a:r>
                <a:rPr lang="en-US" altLang="zh-CN" sz="1000"/>
                <a:t> </a:t>
              </a:r>
            </a:p>
          </p:txBody>
        </p:sp>
        <p:grpSp>
          <p:nvGrpSpPr>
            <p:cNvPr id="90117" name="Group 5"/>
            <p:cNvGrpSpPr>
              <a:grpSpLocks/>
            </p:cNvGrpSpPr>
            <p:nvPr/>
          </p:nvGrpSpPr>
          <p:grpSpPr bwMode="auto">
            <a:xfrm>
              <a:off x="672" y="1776"/>
              <a:ext cx="3664" cy="1200"/>
              <a:chOff x="672" y="1776"/>
              <a:chExt cx="3664" cy="1200"/>
            </a:xfrm>
          </p:grpSpPr>
          <p:sp>
            <p:nvSpPr>
              <p:cNvPr id="90118" name="Text Box 6"/>
              <p:cNvSpPr txBox="1">
                <a:spLocks noChangeArrowheads="1"/>
              </p:cNvSpPr>
              <p:nvPr/>
            </p:nvSpPr>
            <p:spPr bwMode="auto">
              <a:xfrm>
                <a:off x="1920" y="2256"/>
                <a:ext cx="358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2000" b="1"/>
                  <a:t>∑</a:t>
                </a:r>
              </a:p>
            </p:txBody>
          </p:sp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124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672" y="2318"/>
                <a:ext cx="1248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 flipV="1">
                <a:off x="672" y="2544"/>
                <a:ext cx="120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2" name="Line 10"/>
              <p:cNvSpPr>
                <a:spLocks noChangeShapeType="1"/>
              </p:cNvSpPr>
              <p:nvPr/>
            </p:nvSpPr>
            <p:spPr bwMode="auto">
              <a:xfrm flipV="1">
                <a:off x="2256" y="2448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3" name="Text Box 11"/>
              <p:cNvSpPr txBox="1">
                <a:spLocks noChangeArrowheads="1"/>
              </p:cNvSpPr>
              <p:nvPr/>
            </p:nvSpPr>
            <p:spPr bwMode="auto">
              <a:xfrm>
                <a:off x="3125" y="2256"/>
                <a:ext cx="23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2000" b="1"/>
                  <a:t>f</a:t>
                </a:r>
              </a:p>
              <a:p>
                <a:pPr eaLnBrk="0" hangingPunct="0"/>
                <a:endParaRPr kumimoji="1" lang="en-US" altLang="zh-CN" sz="2000" b="1"/>
              </a:p>
            </p:txBody>
          </p:sp>
          <p:sp>
            <p:nvSpPr>
              <p:cNvPr id="90124" name="Line 12"/>
              <p:cNvSpPr>
                <a:spLocks noChangeShapeType="1"/>
              </p:cNvSpPr>
              <p:nvPr/>
            </p:nvSpPr>
            <p:spPr bwMode="auto">
              <a:xfrm>
                <a:off x="3383" y="2435"/>
                <a:ext cx="9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3456" y="2208"/>
              <a:ext cx="8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o=f</a:t>
              </a:r>
              <a:r>
                <a:rPr kumimoji="1" lang="zh-CN" altLang="en-US" sz="2000" b="1"/>
                <a:t>（</a:t>
              </a:r>
              <a:r>
                <a:rPr kumimoji="1" lang="en-US" altLang="zh-CN" sz="2000" b="1"/>
                <a:t>net</a:t>
              </a:r>
              <a:r>
                <a:rPr kumimoji="1" lang="zh-CN" altLang="en-US" sz="2000" b="1"/>
                <a:t>）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768" y="2928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  <a:r>
                <a:rPr kumimoji="1" lang="en-US" altLang="zh-CN" sz="2000" b="1"/>
                <a:t>    w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768" y="254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2352" y="2208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net=XW</a:t>
              </a: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480" y="153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  <a:r>
                <a:rPr kumimoji="1" lang="en-US" altLang="zh-CN" sz="2000" b="1"/>
                <a:t>    w</a:t>
              </a:r>
              <a:r>
                <a:rPr kumimoji="1" lang="en-US" altLang="zh-CN" sz="2000" b="1" baseline="-30000"/>
                <a:t>1</a:t>
              </a:r>
            </a:p>
          </p:txBody>
        </p:sp>
      </p:grp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447800" y="18288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McCulloch—Pitts</a:t>
            </a: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/>
              <a:t>M—P</a:t>
            </a:r>
            <a:r>
              <a:rPr lang="zh-CN" altLang="en-US" sz="3200" b="1">
                <a:latin typeface="宋体" panose="02010600030101010101" pitchFamily="2" charset="-122"/>
              </a:rPr>
              <a:t>）模型，也称为处理单元（</a:t>
            </a:r>
            <a:r>
              <a:rPr lang="en-US" altLang="zh-CN" sz="3200" b="1"/>
              <a:t>PE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1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人工神经网络的拓扑特性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8862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连接的拓扑表示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2209800" y="3352800"/>
            <a:ext cx="4724400" cy="938213"/>
            <a:chOff x="1392" y="2112"/>
            <a:chExt cx="2976" cy="591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1584" y="2448"/>
              <a:ext cx="2496" cy="255"/>
              <a:chOff x="2697" y="12441"/>
              <a:chExt cx="2880" cy="156"/>
            </a:xfrm>
          </p:grpSpPr>
          <p:sp>
            <p:nvSpPr>
              <p:cNvPr id="95238" name="Rectangle 6"/>
              <p:cNvSpPr>
                <a:spLocks noChangeArrowheads="1"/>
              </p:cNvSpPr>
              <p:nvPr/>
            </p:nvSpPr>
            <p:spPr bwMode="auto">
              <a:xfrm>
                <a:off x="2697" y="12441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39" name="Rectangle 7"/>
              <p:cNvSpPr>
                <a:spLocks noChangeArrowheads="1"/>
              </p:cNvSpPr>
              <p:nvPr/>
            </p:nvSpPr>
            <p:spPr bwMode="auto">
              <a:xfrm>
                <a:off x="5397" y="12441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2877" y="12516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1392" y="2112"/>
              <a:ext cx="29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AN</a:t>
              </a:r>
              <a:r>
                <a:rPr lang="en-US" altLang="zh-CN" sz="3200" b="1" baseline="-30000"/>
                <a:t>i</a:t>
              </a:r>
              <a:r>
                <a:rPr lang="en-US" altLang="zh-CN" sz="3200" b="1"/>
                <a:t>		w</a:t>
              </a:r>
              <a:r>
                <a:rPr lang="en-US" altLang="zh-CN" sz="3200" b="1" baseline="-30000"/>
                <a:t>ij</a:t>
              </a:r>
              <a:r>
                <a:rPr lang="en-US" altLang="zh-CN" sz="3200" b="1"/>
                <a:t>		AN</a:t>
              </a:r>
              <a:r>
                <a:rPr lang="en-US" altLang="zh-CN" sz="3200" b="1" baseline="-30000"/>
                <a:t>j</a:t>
              </a:r>
              <a:r>
                <a:rPr lang="en-US" altLang="zh-CN" sz="3200" b="1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902" y="179388"/>
            <a:ext cx="6172278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联接模式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用正号（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+”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，可省略）表示传送来的信号起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刺激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作用，它用于增加神经元的活跃度；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用负号（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-”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）表示传送来的信号起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抑制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作用，它用于降低神经元的活跃度。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层次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（又称为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）的划分，导致了神经元之间的三种不同的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互连模式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6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179388"/>
            <a:ext cx="6172038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联接模式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层（级）内联接</a:t>
            </a:r>
          </a:p>
          <a:p>
            <a:pPr lvl="1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层内联接又叫做区域内（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Intra-field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）联接或侧联接（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Lateral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lvl="1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用来加强和完成层内神经元之间的竞争</a:t>
            </a: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循环联接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反馈信号。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6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66" y="179388"/>
            <a:ext cx="4038494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联接模式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、层（级）间联接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pPr lvl="1" algn="just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层间（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Inter-field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）联接指不同层中的神经元之间的联接。这种联接用来实现层间的信号传递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前馈信号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反馈信号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1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914466"/>
            <a:ext cx="8229600" cy="506571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主要内容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拓扑结构；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存储；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重点：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；拓扑结构；训练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难点：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36105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7619920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网络的分层结构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单级网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简单单级网</a:t>
            </a:r>
            <a:r>
              <a:rPr lang="zh-CN" altLang="en-US" sz="3200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9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6823075" cy="68897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简单单级网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1447800" y="1828842"/>
            <a:ext cx="6553200" cy="3276600"/>
            <a:chOff x="912" y="1152"/>
            <a:chExt cx="4128" cy="2064"/>
          </a:xfrm>
        </p:grpSpPr>
        <p:grpSp>
          <p:nvGrpSpPr>
            <p:cNvPr id="100356" name="Group 4"/>
            <p:cNvGrpSpPr>
              <a:grpSpLocks/>
            </p:cNvGrpSpPr>
            <p:nvPr/>
          </p:nvGrpSpPr>
          <p:grpSpPr bwMode="auto">
            <a:xfrm>
              <a:off x="912" y="1152"/>
              <a:ext cx="4128" cy="2064"/>
              <a:chOff x="2337" y="5083"/>
              <a:chExt cx="5220" cy="1716"/>
            </a:xfrm>
          </p:grpSpPr>
          <p:sp>
            <p:nvSpPr>
              <p:cNvPr id="100357" name="Oval 5"/>
              <p:cNvSpPr>
                <a:spLocks noChangeArrowheads="1"/>
              </p:cNvSpPr>
              <p:nvPr/>
            </p:nvSpPr>
            <p:spPr bwMode="auto">
              <a:xfrm>
                <a:off x="3777" y="5083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58" name="Oval 6"/>
              <p:cNvSpPr>
                <a:spLocks noChangeArrowheads="1"/>
              </p:cNvSpPr>
              <p:nvPr/>
            </p:nvSpPr>
            <p:spPr bwMode="auto">
              <a:xfrm>
                <a:off x="3777" y="6643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59" name="Oval 7"/>
              <p:cNvSpPr>
                <a:spLocks noChangeArrowheads="1"/>
              </p:cNvSpPr>
              <p:nvPr/>
            </p:nvSpPr>
            <p:spPr bwMode="auto">
              <a:xfrm>
                <a:off x="3777" y="5707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0" name="Rectangle 8"/>
              <p:cNvSpPr>
                <a:spLocks noChangeArrowheads="1"/>
              </p:cNvSpPr>
              <p:nvPr/>
            </p:nvSpPr>
            <p:spPr bwMode="auto">
              <a:xfrm>
                <a:off x="6297" y="5083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1" name="Rectangle 9"/>
              <p:cNvSpPr>
                <a:spLocks noChangeArrowheads="1"/>
              </p:cNvSpPr>
              <p:nvPr/>
            </p:nvSpPr>
            <p:spPr bwMode="auto">
              <a:xfrm>
                <a:off x="6297" y="5707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2" name="Rectangle 10"/>
              <p:cNvSpPr>
                <a:spLocks noChangeArrowheads="1"/>
              </p:cNvSpPr>
              <p:nvPr/>
            </p:nvSpPr>
            <p:spPr bwMode="auto">
              <a:xfrm>
                <a:off x="6297" y="6643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3" name="Line 11"/>
              <p:cNvSpPr>
                <a:spLocks noChangeShapeType="1"/>
              </p:cNvSpPr>
              <p:nvPr/>
            </p:nvSpPr>
            <p:spPr bwMode="auto">
              <a:xfrm>
                <a:off x="2337" y="5164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4" name="Line 12"/>
              <p:cNvSpPr>
                <a:spLocks noChangeShapeType="1"/>
              </p:cNvSpPr>
              <p:nvPr/>
            </p:nvSpPr>
            <p:spPr bwMode="auto">
              <a:xfrm>
                <a:off x="2337" y="576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5" name="Line 13"/>
              <p:cNvSpPr>
                <a:spLocks noChangeShapeType="1"/>
              </p:cNvSpPr>
              <p:nvPr/>
            </p:nvSpPr>
            <p:spPr bwMode="auto">
              <a:xfrm>
                <a:off x="2337" y="670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6" name="Line 14"/>
              <p:cNvSpPr>
                <a:spLocks noChangeShapeType="1"/>
              </p:cNvSpPr>
              <p:nvPr/>
            </p:nvSpPr>
            <p:spPr bwMode="auto">
              <a:xfrm>
                <a:off x="6477" y="5158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7" name="Line 15"/>
              <p:cNvSpPr>
                <a:spLocks noChangeShapeType="1"/>
              </p:cNvSpPr>
              <p:nvPr/>
            </p:nvSpPr>
            <p:spPr bwMode="auto">
              <a:xfrm>
                <a:off x="6477" y="578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8" name="Line 16"/>
              <p:cNvSpPr>
                <a:spLocks noChangeShapeType="1"/>
              </p:cNvSpPr>
              <p:nvPr/>
            </p:nvSpPr>
            <p:spPr bwMode="auto">
              <a:xfrm>
                <a:off x="6477" y="670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69" name="Line 17"/>
              <p:cNvSpPr>
                <a:spLocks noChangeShapeType="1"/>
              </p:cNvSpPr>
              <p:nvPr/>
            </p:nvSpPr>
            <p:spPr bwMode="auto">
              <a:xfrm>
                <a:off x="3957" y="515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0" name="Line 18"/>
              <p:cNvSpPr>
                <a:spLocks noChangeShapeType="1"/>
              </p:cNvSpPr>
              <p:nvPr/>
            </p:nvSpPr>
            <p:spPr bwMode="auto">
              <a:xfrm>
                <a:off x="3957" y="576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1" name="Line 19"/>
              <p:cNvSpPr>
                <a:spLocks noChangeShapeType="1"/>
              </p:cNvSpPr>
              <p:nvPr/>
            </p:nvSpPr>
            <p:spPr bwMode="auto">
              <a:xfrm>
                <a:off x="3957" y="671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2" name="Line 20"/>
              <p:cNvSpPr>
                <a:spLocks noChangeShapeType="1"/>
              </p:cNvSpPr>
              <p:nvPr/>
            </p:nvSpPr>
            <p:spPr bwMode="auto">
              <a:xfrm>
                <a:off x="3957" y="5239"/>
                <a:ext cx="23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3" name="Line 21"/>
              <p:cNvSpPr>
                <a:spLocks noChangeShapeType="1"/>
              </p:cNvSpPr>
              <p:nvPr/>
            </p:nvSpPr>
            <p:spPr bwMode="auto">
              <a:xfrm>
                <a:off x="3957" y="5863"/>
                <a:ext cx="23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4" name="Line 22"/>
              <p:cNvSpPr>
                <a:spLocks noChangeShapeType="1"/>
              </p:cNvSpPr>
              <p:nvPr/>
            </p:nvSpPr>
            <p:spPr bwMode="auto">
              <a:xfrm>
                <a:off x="3957" y="5239"/>
                <a:ext cx="234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5" name="Line 23"/>
              <p:cNvSpPr>
                <a:spLocks noChangeShapeType="1"/>
              </p:cNvSpPr>
              <p:nvPr/>
            </p:nvSpPr>
            <p:spPr bwMode="auto">
              <a:xfrm flipV="1">
                <a:off x="3957" y="5239"/>
                <a:ext cx="23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6" name="Line 24"/>
              <p:cNvSpPr>
                <a:spLocks noChangeShapeType="1"/>
              </p:cNvSpPr>
              <p:nvPr/>
            </p:nvSpPr>
            <p:spPr bwMode="auto">
              <a:xfrm flipV="1">
                <a:off x="3957" y="5239"/>
                <a:ext cx="234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77" name="Line 25"/>
              <p:cNvSpPr>
                <a:spLocks noChangeShapeType="1"/>
              </p:cNvSpPr>
              <p:nvPr/>
            </p:nvSpPr>
            <p:spPr bwMode="auto">
              <a:xfrm flipV="1">
                <a:off x="3957" y="5863"/>
                <a:ext cx="23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2133" y="245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4022" y="244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</p:grpSp>
      <p:grpSp>
        <p:nvGrpSpPr>
          <p:cNvPr id="100380" name="Group 28"/>
          <p:cNvGrpSpPr>
            <a:grpSpLocks/>
          </p:cNvGrpSpPr>
          <p:nvPr/>
        </p:nvGrpSpPr>
        <p:grpSpPr bwMode="auto">
          <a:xfrm>
            <a:off x="1677988" y="1600200"/>
            <a:ext cx="836612" cy="3368675"/>
            <a:chOff x="1057" y="1008"/>
            <a:chExt cx="527" cy="2122"/>
          </a:xfrm>
        </p:grpSpPr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1104" y="10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  <a:endParaRPr kumimoji="1" lang="en-US" altLang="zh-CN" sz="2000" b="1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1104" y="1728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0383" name="Rectangle 31"/>
            <p:cNvSpPr>
              <a:spLocks noChangeArrowheads="1"/>
            </p:cNvSpPr>
            <p:nvPr/>
          </p:nvSpPr>
          <p:spPr bwMode="auto">
            <a:xfrm>
              <a:off x="1170" y="242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1057" y="288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</a:p>
          </p:txBody>
        </p:sp>
      </p:grpSp>
      <p:grpSp>
        <p:nvGrpSpPr>
          <p:cNvPr id="100385" name="Group 33"/>
          <p:cNvGrpSpPr>
            <a:grpSpLocks/>
          </p:cNvGrpSpPr>
          <p:nvPr/>
        </p:nvGrpSpPr>
        <p:grpSpPr bwMode="auto">
          <a:xfrm>
            <a:off x="7399338" y="1524000"/>
            <a:ext cx="449262" cy="3368675"/>
            <a:chOff x="4661" y="960"/>
            <a:chExt cx="283" cy="2122"/>
          </a:xfrm>
        </p:grpSpPr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4661" y="960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4661" y="1728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661" y="2832"/>
              <a:ext cx="2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m</a:t>
              </a:r>
            </a:p>
          </p:txBody>
        </p:sp>
      </p:grpSp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3733800" y="1600200"/>
            <a:ext cx="685800" cy="3597275"/>
            <a:chOff x="2352" y="1008"/>
            <a:chExt cx="432" cy="2266"/>
          </a:xfrm>
        </p:grpSpPr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>
              <a:off x="2352" y="3024"/>
              <a:ext cx="3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nm</a:t>
              </a: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398" y="10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11</a:t>
              </a:r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2413" y="1488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1m</a:t>
              </a:r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2413" y="2016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2m</a:t>
              </a:r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2394" y="2400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n1</a:t>
              </a:r>
            </a:p>
          </p:txBody>
        </p:sp>
      </p:grpSp>
      <p:grpSp>
        <p:nvGrpSpPr>
          <p:cNvPr id="100395" name="Group 43"/>
          <p:cNvGrpSpPr>
            <a:grpSpLocks/>
          </p:cNvGrpSpPr>
          <p:nvPr/>
        </p:nvGrpSpPr>
        <p:grpSpPr bwMode="auto">
          <a:xfrm>
            <a:off x="2971800" y="5181600"/>
            <a:ext cx="4114800" cy="434975"/>
            <a:chOff x="1872" y="3264"/>
            <a:chExt cx="2592" cy="274"/>
          </a:xfrm>
        </p:grpSpPr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3648" y="326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/>
                <a:t>输出层</a:t>
              </a: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1872" y="3288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输入层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简单单级网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60"/>
            <a:ext cx="8435975" cy="4525963"/>
          </a:xfrm>
        </p:spPr>
        <p:txBody>
          <a:bodyPr/>
          <a:lstStyle/>
          <a:p>
            <a:pPr lvl="1" algn="just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W=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输出层的第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个神经元的网络输入记为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=x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1j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2j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+…+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nj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1≤ j ≤ m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。取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NET=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sz="32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NET=XW,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O=F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),f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),…,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564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单级横向反馈网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762000" y="1981200"/>
            <a:ext cx="6697663" cy="4092575"/>
            <a:chOff x="960" y="1392"/>
            <a:chExt cx="4219" cy="2578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3696" y="369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/>
                <a:t>输出层</a:t>
              </a:r>
            </a:p>
          </p:txBody>
        </p:sp>
        <p:grpSp>
          <p:nvGrpSpPr>
            <p:cNvPr id="102405" name="Group 5"/>
            <p:cNvGrpSpPr>
              <a:grpSpLocks/>
            </p:cNvGrpSpPr>
            <p:nvPr/>
          </p:nvGrpSpPr>
          <p:grpSpPr bwMode="auto">
            <a:xfrm>
              <a:off x="960" y="1584"/>
              <a:ext cx="4128" cy="2064"/>
              <a:chOff x="2337" y="5083"/>
              <a:chExt cx="5220" cy="1716"/>
            </a:xfrm>
          </p:grpSpPr>
          <p:sp>
            <p:nvSpPr>
              <p:cNvPr id="102406" name="Oval 6"/>
              <p:cNvSpPr>
                <a:spLocks noChangeArrowheads="1"/>
              </p:cNvSpPr>
              <p:nvPr/>
            </p:nvSpPr>
            <p:spPr bwMode="auto">
              <a:xfrm>
                <a:off x="3777" y="5083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7" name="Oval 7"/>
              <p:cNvSpPr>
                <a:spLocks noChangeArrowheads="1"/>
              </p:cNvSpPr>
              <p:nvPr/>
            </p:nvSpPr>
            <p:spPr bwMode="auto">
              <a:xfrm>
                <a:off x="3777" y="6643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8" name="Oval 8"/>
              <p:cNvSpPr>
                <a:spLocks noChangeArrowheads="1"/>
              </p:cNvSpPr>
              <p:nvPr/>
            </p:nvSpPr>
            <p:spPr bwMode="auto">
              <a:xfrm>
                <a:off x="3777" y="5707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9" name="Rectangle 9"/>
              <p:cNvSpPr>
                <a:spLocks noChangeArrowheads="1"/>
              </p:cNvSpPr>
              <p:nvPr/>
            </p:nvSpPr>
            <p:spPr bwMode="auto">
              <a:xfrm>
                <a:off x="6297" y="5083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0" name="Rectangle 10"/>
              <p:cNvSpPr>
                <a:spLocks noChangeArrowheads="1"/>
              </p:cNvSpPr>
              <p:nvPr/>
            </p:nvSpPr>
            <p:spPr bwMode="auto">
              <a:xfrm>
                <a:off x="6297" y="5707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1" name="Rectangle 11"/>
              <p:cNvSpPr>
                <a:spLocks noChangeArrowheads="1"/>
              </p:cNvSpPr>
              <p:nvPr/>
            </p:nvSpPr>
            <p:spPr bwMode="auto">
              <a:xfrm>
                <a:off x="6297" y="6643"/>
                <a:ext cx="18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2" name="Line 12"/>
              <p:cNvSpPr>
                <a:spLocks noChangeShapeType="1"/>
              </p:cNvSpPr>
              <p:nvPr/>
            </p:nvSpPr>
            <p:spPr bwMode="auto">
              <a:xfrm>
                <a:off x="2337" y="5164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3" name="Line 13"/>
              <p:cNvSpPr>
                <a:spLocks noChangeShapeType="1"/>
              </p:cNvSpPr>
              <p:nvPr/>
            </p:nvSpPr>
            <p:spPr bwMode="auto">
              <a:xfrm>
                <a:off x="2337" y="576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4" name="Line 14"/>
              <p:cNvSpPr>
                <a:spLocks noChangeShapeType="1"/>
              </p:cNvSpPr>
              <p:nvPr/>
            </p:nvSpPr>
            <p:spPr bwMode="auto">
              <a:xfrm>
                <a:off x="2337" y="670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5" name="Line 15"/>
              <p:cNvSpPr>
                <a:spLocks noChangeShapeType="1"/>
              </p:cNvSpPr>
              <p:nvPr/>
            </p:nvSpPr>
            <p:spPr bwMode="auto">
              <a:xfrm>
                <a:off x="6477" y="5158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6" name="Line 16"/>
              <p:cNvSpPr>
                <a:spLocks noChangeShapeType="1"/>
              </p:cNvSpPr>
              <p:nvPr/>
            </p:nvSpPr>
            <p:spPr bwMode="auto">
              <a:xfrm>
                <a:off x="6477" y="578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7" name="Line 17"/>
              <p:cNvSpPr>
                <a:spLocks noChangeShapeType="1"/>
              </p:cNvSpPr>
              <p:nvPr/>
            </p:nvSpPr>
            <p:spPr bwMode="auto">
              <a:xfrm>
                <a:off x="6477" y="670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Line 18"/>
              <p:cNvSpPr>
                <a:spLocks noChangeShapeType="1"/>
              </p:cNvSpPr>
              <p:nvPr/>
            </p:nvSpPr>
            <p:spPr bwMode="auto">
              <a:xfrm>
                <a:off x="3957" y="515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9" name="Line 19"/>
              <p:cNvSpPr>
                <a:spLocks noChangeShapeType="1"/>
              </p:cNvSpPr>
              <p:nvPr/>
            </p:nvSpPr>
            <p:spPr bwMode="auto">
              <a:xfrm>
                <a:off x="3957" y="576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0" name="Line 20"/>
              <p:cNvSpPr>
                <a:spLocks noChangeShapeType="1"/>
              </p:cNvSpPr>
              <p:nvPr/>
            </p:nvSpPr>
            <p:spPr bwMode="auto">
              <a:xfrm>
                <a:off x="3957" y="671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1" name="Line 21"/>
              <p:cNvSpPr>
                <a:spLocks noChangeShapeType="1"/>
              </p:cNvSpPr>
              <p:nvPr/>
            </p:nvSpPr>
            <p:spPr bwMode="auto">
              <a:xfrm>
                <a:off x="3957" y="5239"/>
                <a:ext cx="23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Line 22"/>
              <p:cNvSpPr>
                <a:spLocks noChangeShapeType="1"/>
              </p:cNvSpPr>
              <p:nvPr/>
            </p:nvSpPr>
            <p:spPr bwMode="auto">
              <a:xfrm>
                <a:off x="3957" y="5863"/>
                <a:ext cx="23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3" name="Line 23"/>
              <p:cNvSpPr>
                <a:spLocks noChangeShapeType="1"/>
              </p:cNvSpPr>
              <p:nvPr/>
            </p:nvSpPr>
            <p:spPr bwMode="auto">
              <a:xfrm>
                <a:off x="3957" y="5239"/>
                <a:ext cx="234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4" name="Line 24"/>
              <p:cNvSpPr>
                <a:spLocks noChangeShapeType="1"/>
              </p:cNvSpPr>
              <p:nvPr/>
            </p:nvSpPr>
            <p:spPr bwMode="auto">
              <a:xfrm flipV="1">
                <a:off x="3957" y="5239"/>
                <a:ext cx="23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5" name="Line 25"/>
              <p:cNvSpPr>
                <a:spLocks noChangeShapeType="1"/>
              </p:cNvSpPr>
              <p:nvPr/>
            </p:nvSpPr>
            <p:spPr bwMode="auto">
              <a:xfrm flipV="1">
                <a:off x="3957" y="5239"/>
                <a:ext cx="2340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6" name="Line 26"/>
              <p:cNvSpPr>
                <a:spLocks noChangeShapeType="1"/>
              </p:cNvSpPr>
              <p:nvPr/>
            </p:nvSpPr>
            <p:spPr bwMode="auto">
              <a:xfrm flipV="1">
                <a:off x="3957" y="5863"/>
                <a:ext cx="234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7" name="Rectangle 27"/>
            <p:cNvSpPr>
              <a:spLocks noChangeArrowheads="1"/>
            </p:cNvSpPr>
            <p:nvPr/>
          </p:nvSpPr>
          <p:spPr bwMode="auto">
            <a:xfrm>
              <a:off x="960" y="14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  <a:endParaRPr kumimoji="1" lang="en-US" altLang="zh-CN" sz="2000" b="1"/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4752" y="1392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2446" y="144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11</a:t>
              </a:r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2461" y="1920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1m</a:t>
              </a: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1152" y="2160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4752" y="2160"/>
              <a:ext cx="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2461" y="2448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2m</a:t>
              </a:r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1218" y="28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2181" y="288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4070" y="288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1105" y="331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4896" y="3264"/>
              <a:ext cx="2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m</a:t>
              </a:r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2304" y="2832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  <a:r>
                <a:rPr kumimoji="1" lang="en-US" altLang="zh-CN" sz="2000" b="1" baseline="-30000"/>
                <a:t>n1</a:t>
              </a:r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1920" y="3720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输入层	</a:t>
              </a:r>
            </a:p>
          </p:txBody>
        </p:sp>
      </p:grpSp>
      <p:grpSp>
        <p:nvGrpSpPr>
          <p:cNvPr id="102441" name="Group 41"/>
          <p:cNvGrpSpPr>
            <a:grpSpLocks/>
          </p:cNvGrpSpPr>
          <p:nvPr/>
        </p:nvGrpSpPr>
        <p:grpSpPr bwMode="auto">
          <a:xfrm>
            <a:off x="5943600" y="1828800"/>
            <a:ext cx="1295400" cy="3581400"/>
            <a:chOff x="3744" y="1152"/>
            <a:chExt cx="816" cy="2256"/>
          </a:xfrm>
        </p:grpSpPr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3744" y="1296"/>
              <a:ext cx="576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43" name="Group 43"/>
            <p:cNvGrpSpPr>
              <a:grpSpLocks/>
            </p:cNvGrpSpPr>
            <p:nvPr/>
          </p:nvGrpSpPr>
          <p:grpSpPr bwMode="auto">
            <a:xfrm>
              <a:off x="3744" y="1152"/>
              <a:ext cx="816" cy="2256"/>
              <a:chOff x="3744" y="1152"/>
              <a:chExt cx="816" cy="2256"/>
            </a:xfrm>
          </p:grpSpPr>
          <p:sp>
            <p:nvSpPr>
              <p:cNvPr id="102444" name="Oval 44"/>
              <p:cNvSpPr>
                <a:spLocks noChangeArrowheads="1"/>
              </p:cNvSpPr>
              <p:nvPr/>
            </p:nvSpPr>
            <p:spPr bwMode="auto">
              <a:xfrm>
                <a:off x="4272" y="115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5" name="Oval 4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6" name="Oval 46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7" name="Line 47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8" name="Line 48"/>
              <p:cNvSpPr>
                <a:spLocks noChangeShapeType="1"/>
              </p:cNvSpPr>
              <p:nvPr/>
            </p:nvSpPr>
            <p:spPr bwMode="auto">
              <a:xfrm flipV="1">
                <a:off x="4368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9" name="Line 49"/>
              <p:cNvSpPr>
                <a:spLocks noChangeShapeType="1"/>
              </p:cNvSpPr>
              <p:nvPr/>
            </p:nvSpPr>
            <p:spPr bwMode="auto">
              <a:xfrm flipV="1">
                <a:off x="4368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0" name="Line 50"/>
              <p:cNvSpPr>
                <a:spLocks noChangeShapeType="1"/>
              </p:cNvSpPr>
              <p:nvPr/>
            </p:nvSpPr>
            <p:spPr bwMode="auto">
              <a:xfrm flipH="1">
                <a:off x="3744" y="1248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1" name="Line 51"/>
              <p:cNvSpPr>
                <a:spLocks noChangeShapeType="1"/>
              </p:cNvSpPr>
              <p:nvPr/>
            </p:nvSpPr>
            <p:spPr bwMode="auto">
              <a:xfrm flipH="1">
                <a:off x="3744" y="1296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2" name="Line 52"/>
              <p:cNvSpPr>
                <a:spLocks noChangeShapeType="1"/>
              </p:cNvSpPr>
              <p:nvPr/>
            </p:nvSpPr>
            <p:spPr bwMode="auto">
              <a:xfrm flipH="1">
                <a:off x="3744" y="1968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3" name="Line 53"/>
              <p:cNvSpPr>
                <a:spLocks noChangeShapeType="1"/>
              </p:cNvSpPr>
              <p:nvPr/>
            </p:nvSpPr>
            <p:spPr bwMode="auto">
              <a:xfrm flipH="1" flipV="1">
                <a:off x="3792" y="1584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4" name="Line 54"/>
              <p:cNvSpPr>
                <a:spLocks noChangeShapeType="1"/>
              </p:cNvSpPr>
              <p:nvPr/>
            </p:nvSpPr>
            <p:spPr bwMode="auto">
              <a:xfrm flipH="1">
                <a:off x="3744" y="2016"/>
                <a:ext cx="528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5" name="Line 55"/>
              <p:cNvSpPr>
                <a:spLocks noChangeShapeType="1"/>
              </p:cNvSpPr>
              <p:nvPr/>
            </p:nvSpPr>
            <p:spPr bwMode="auto">
              <a:xfrm flipH="1" flipV="1">
                <a:off x="3792" y="1632"/>
                <a:ext cx="48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6" name="Line 56"/>
              <p:cNvSpPr>
                <a:spLocks noChangeShapeType="1"/>
              </p:cNvSpPr>
              <p:nvPr/>
            </p:nvSpPr>
            <p:spPr bwMode="auto">
              <a:xfrm flipH="1" flipV="1">
                <a:off x="3792" y="2400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7" name="Line 57"/>
              <p:cNvSpPr>
                <a:spLocks noChangeShapeType="1"/>
              </p:cNvSpPr>
              <p:nvPr/>
            </p:nvSpPr>
            <p:spPr bwMode="auto">
              <a:xfrm flipH="1">
                <a:off x="3744" y="2928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8" name="Text Box 58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47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单级横向反馈网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V=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NET=XW+OV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O=F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时间参数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神经元的状态在主时钟的控制下同步变化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总加在网上的情况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t+1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=X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W+O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	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O(t+1)=F(NET(t+1))</a:t>
            </a:r>
          </a:p>
          <a:p>
            <a:pPr lvl="2" algn="just">
              <a:lnSpc>
                <a:spcPct val="9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考虑仅在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t=0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时加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的情况。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稳定性判定</a:t>
            </a:r>
          </a:p>
        </p:txBody>
      </p:sp>
    </p:spTree>
    <p:extLst>
      <p:ext uri="{BB962C8B-B14F-4D97-AF65-F5344CB8AC3E}">
        <p14:creationId xmlns:p14="http://schemas.microsoft.com/office/powerpoint/2010/main" val="37796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524000" y="5622925"/>
            <a:ext cx="6208713" cy="412750"/>
            <a:chOff x="960" y="3542"/>
            <a:chExt cx="3911" cy="260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4272" y="355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输出层</a:t>
              </a:r>
            </a:p>
          </p:txBody>
        </p:sp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2592" y="355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隐藏层</a:t>
              </a: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960" y="354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输入层</a:t>
              </a:r>
            </a:p>
          </p:txBody>
        </p:sp>
      </p:grp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8001000" y="1279525"/>
            <a:ext cx="525463" cy="3917950"/>
            <a:chOff x="5040" y="806"/>
            <a:chExt cx="331" cy="2468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5088" y="80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5080" y="153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5088" y="3024"/>
              <a:ext cx="2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m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5040" y="254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</p:grp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914400" y="1295400"/>
            <a:ext cx="447675" cy="3902075"/>
            <a:chOff x="576" y="816"/>
            <a:chExt cx="282" cy="2458"/>
          </a:xfrm>
        </p:grpSpPr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595" y="81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04462" name="Rectangle 14"/>
            <p:cNvSpPr>
              <a:spLocks noChangeArrowheads="1"/>
            </p:cNvSpPr>
            <p:nvPr/>
          </p:nvSpPr>
          <p:spPr bwMode="auto">
            <a:xfrm>
              <a:off x="604" y="1584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604" y="3024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576" y="249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</p:grpSp>
      <p:grpSp>
        <p:nvGrpSpPr>
          <p:cNvPr id="104465" name="Group 17"/>
          <p:cNvGrpSpPr>
            <a:grpSpLocks/>
          </p:cNvGrpSpPr>
          <p:nvPr/>
        </p:nvGrpSpPr>
        <p:grpSpPr bwMode="auto">
          <a:xfrm>
            <a:off x="914400" y="1371600"/>
            <a:ext cx="7467600" cy="4130675"/>
            <a:chOff x="576" y="864"/>
            <a:chExt cx="4704" cy="2602"/>
          </a:xfrm>
        </p:grpSpPr>
        <p:grpSp>
          <p:nvGrpSpPr>
            <p:cNvPr id="104466" name="Group 18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2337" y="7836"/>
              <a:chExt cx="5580" cy="2184"/>
            </a:xfrm>
          </p:grpSpPr>
          <p:sp>
            <p:nvSpPr>
              <p:cNvPr id="104467" name="Oval 19"/>
              <p:cNvSpPr>
                <a:spLocks noChangeArrowheads="1"/>
              </p:cNvSpPr>
              <p:nvPr/>
            </p:nvSpPr>
            <p:spPr bwMode="auto">
              <a:xfrm>
                <a:off x="3057" y="7911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68" name="Oval 20"/>
              <p:cNvSpPr>
                <a:spLocks noChangeArrowheads="1"/>
              </p:cNvSpPr>
              <p:nvPr/>
            </p:nvSpPr>
            <p:spPr bwMode="auto">
              <a:xfrm>
                <a:off x="3057" y="8550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69" name="Oval 21"/>
              <p:cNvSpPr>
                <a:spLocks noChangeArrowheads="1"/>
              </p:cNvSpPr>
              <p:nvPr/>
            </p:nvSpPr>
            <p:spPr bwMode="auto">
              <a:xfrm>
                <a:off x="3057" y="9798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0" name="Rectangle 22"/>
              <p:cNvSpPr>
                <a:spLocks noChangeArrowheads="1"/>
              </p:cNvSpPr>
              <p:nvPr/>
            </p:nvSpPr>
            <p:spPr bwMode="auto">
              <a:xfrm>
                <a:off x="431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1" name="Rectangle 23"/>
              <p:cNvSpPr>
                <a:spLocks noChangeArrowheads="1"/>
              </p:cNvSpPr>
              <p:nvPr/>
            </p:nvSpPr>
            <p:spPr bwMode="auto">
              <a:xfrm>
                <a:off x="431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2" name="Rectangle 24"/>
              <p:cNvSpPr>
                <a:spLocks noChangeArrowheads="1"/>
              </p:cNvSpPr>
              <p:nvPr/>
            </p:nvSpPr>
            <p:spPr bwMode="auto">
              <a:xfrm>
                <a:off x="431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3" name="Rectangle 25"/>
              <p:cNvSpPr>
                <a:spLocks noChangeArrowheads="1"/>
              </p:cNvSpPr>
              <p:nvPr/>
            </p:nvSpPr>
            <p:spPr bwMode="auto">
              <a:xfrm>
                <a:off x="539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4" name="Rectangle 26"/>
              <p:cNvSpPr>
                <a:spLocks noChangeArrowheads="1"/>
              </p:cNvSpPr>
              <p:nvPr/>
            </p:nvSpPr>
            <p:spPr bwMode="auto">
              <a:xfrm>
                <a:off x="539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5" name="Rectangle 27"/>
              <p:cNvSpPr>
                <a:spLocks noChangeArrowheads="1"/>
              </p:cNvSpPr>
              <p:nvPr/>
            </p:nvSpPr>
            <p:spPr bwMode="auto">
              <a:xfrm>
                <a:off x="539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6" name="Rectangle 28"/>
              <p:cNvSpPr>
                <a:spLocks noChangeArrowheads="1"/>
              </p:cNvSpPr>
              <p:nvPr/>
            </p:nvSpPr>
            <p:spPr bwMode="auto">
              <a:xfrm>
                <a:off x="701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7" name="Rectangle 29"/>
              <p:cNvSpPr>
                <a:spLocks noChangeArrowheads="1"/>
              </p:cNvSpPr>
              <p:nvPr/>
            </p:nvSpPr>
            <p:spPr bwMode="auto">
              <a:xfrm>
                <a:off x="701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8" name="Rectangle 30"/>
              <p:cNvSpPr>
                <a:spLocks noChangeArrowheads="1"/>
              </p:cNvSpPr>
              <p:nvPr/>
            </p:nvSpPr>
            <p:spPr bwMode="auto">
              <a:xfrm>
                <a:off x="701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9" name="Line 31"/>
              <p:cNvSpPr>
                <a:spLocks noChangeShapeType="1"/>
              </p:cNvSpPr>
              <p:nvPr/>
            </p:nvSpPr>
            <p:spPr bwMode="auto">
              <a:xfrm>
                <a:off x="2337" y="79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0" name="Line 32"/>
              <p:cNvSpPr>
                <a:spLocks noChangeShapeType="1"/>
              </p:cNvSpPr>
              <p:nvPr/>
            </p:nvSpPr>
            <p:spPr bwMode="auto">
              <a:xfrm>
                <a:off x="2337" y="86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1" name="Line 33"/>
              <p:cNvSpPr>
                <a:spLocks noChangeShapeType="1"/>
              </p:cNvSpPr>
              <p:nvPr/>
            </p:nvSpPr>
            <p:spPr bwMode="auto">
              <a:xfrm>
                <a:off x="2337" y="98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2" name="Line 34"/>
              <p:cNvSpPr>
                <a:spLocks noChangeShapeType="1"/>
              </p:cNvSpPr>
              <p:nvPr/>
            </p:nvSpPr>
            <p:spPr bwMode="auto">
              <a:xfrm>
                <a:off x="7197" y="98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3" name="Line 35"/>
              <p:cNvSpPr>
                <a:spLocks noChangeShapeType="1"/>
              </p:cNvSpPr>
              <p:nvPr/>
            </p:nvSpPr>
            <p:spPr bwMode="auto">
              <a:xfrm>
                <a:off x="7197" y="86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4" name="Line 36"/>
              <p:cNvSpPr>
                <a:spLocks noChangeShapeType="1"/>
              </p:cNvSpPr>
              <p:nvPr/>
            </p:nvSpPr>
            <p:spPr bwMode="auto">
              <a:xfrm>
                <a:off x="7197" y="79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5" name="Line 37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6" name="Line 38"/>
              <p:cNvSpPr>
                <a:spLocks noChangeShapeType="1"/>
              </p:cNvSpPr>
              <p:nvPr/>
            </p:nvSpPr>
            <p:spPr bwMode="auto">
              <a:xfrm>
                <a:off x="3237" y="861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7" name="Line 39"/>
              <p:cNvSpPr>
                <a:spLocks noChangeShapeType="1"/>
              </p:cNvSpPr>
              <p:nvPr/>
            </p:nvSpPr>
            <p:spPr bwMode="auto">
              <a:xfrm>
                <a:off x="3237" y="986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8" name="Line 40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9" name="Line 41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0" name="Line 42"/>
              <p:cNvSpPr>
                <a:spLocks noChangeShapeType="1"/>
              </p:cNvSpPr>
              <p:nvPr/>
            </p:nvSpPr>
            <p:spPr bwMode="auto">
              <a:xfrm flipV="1">
                <a:off x="3237" y="7992"/>
                <a:ext cx="108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1" name="Line 43"/>
              <p:cNvSpPr>
                <a:spLocks noChangeShapeType="1"/>
              </p:cNvSpPr>
              <p:nvPr/>
            </p:nvSpPr>
            <p:spPr bwMode="auto">
              <a:xfrm flipV="1">
                <a:off x="3237" y="8148"/>
                <a:ext cx="108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2" name="Line 44"/>
              <p:cNvSpPr>
                <a:spLocks noChangeShapeType="1"/>
              </p:cNvSpPr>
              <p:nvPr/>
            </p:nvSpPr>
            <p:spPr bwMode="auto">
              <a:xfrm>
                <a:off x="3237" y="8616"/>
                <a:ext cx="108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3" name="Line 45"/>
              <p:cNvSpPr>
                <a:spLocks noChangeShapeType="1"/>
              </p:cNvSpPr>
              <p:nvPr/>
            </p:nvSpPr>
            <p:spPr bwMode="auto">
              <a:xfrm flipV="1">
                <a:off x="3237" y="8772"/>
                <a:ext cx="108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4" name="Line 46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5" name="Line 47"/>
              <p:cNvSpPr>
                <a:spLocks noChangeShapeType="1"/>
              </p:cNvSpPr>
              <p:nvPr/>
            </p:nvSpPr>
            <p:spPr bwMode="auto">
              <a:xfrm>
                <a:off x="4497" y="861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6" name="Line 48"/>
              <p:cNvSpPr>
                <a:spLocks noChangeShapeType="1"/>
              </p:cNvSpPr>
              <p:nvPr/>
            </p:nvSpPr>
            <p:spPr bwMode="auto">
              <a:xfrm>
                <a:off x="4497" y="986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7" name="Line 49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8" name="Line 50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99" name="Line 51"/>
              <p:cNvSpPr>
                <a:spLocks noChangeShapeType="1"/>
              </p:cNvSpPr>
              <p:nvPr/>
            </p:nvSpPr>
            <p:spPr bwMode="auto">
              <a:xfrm flipV="1">
                <a:off x="4497" y="7992"/>
                <a:ext cx="90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0" name="Line 52"/>
              <p:cNvSpPr>
                <a:spLocks noChangeShapeType="1"/>
              </p:cNvSpPr>
              <p:nvPr/>
            </p:nvSpPr>
            <p:spPr bwMode="auto">
              <a:xfrm>
                <a:off x="4497" y="8616"/>
                <a:ext cx="90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1" name="Line 53"/>
              <p:cNvSpPr>
                <a:spLocks noChangeShapeType="1"/>
              </p:cNvSpPr>
              <p:nvPr/>
            </p:nvSpPr>
            <p:spPr bwMode="auto">
              <a:xfrm flipV="1">
                <a:off x="4497" y="8148"/>
                <a:ext cx="90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2" name="Line 54"/>
              <p:cNvSpPr>
                <a:spLocks noChangeShapeType="1"/>
              </p:cNvSpPr>
              <p:nvPr/>
            </p:nvSpPr>
            <p:spPr bwMode="auto">
              <a:xfrm flipV="1">
                <a:off x="4497" y="8772"/>
                <a:ext cx="90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3" name="Line 55"/>
              <p:cNvSpPr>
                <a:spLocks noChangeShapeType="1"/>
              </p:cNvSpPr>
              <p:nvPr/>
            </p:nvSpPr>
            <p:spPr bwMode="auto">
              <a:xfrm>
                <a:off x="5577" y="799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4" name="Line 56"/>
              <p:cNvSpPr>
                <a:spLocks noChangeShapeType="1"/>
              </p:cNvSpPr>
              <p:nvPr/>
            </p:nvSpPr>
            <p:spPr bwMode="auto">
              <a:xfrm>
                <a:off x="5577" y="861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5" name="Line 57"/>
              <p:cNvSpPr>
                <a:spLocks noChangeShapeType="1"/>
              </p:cNvSpPr>
              <p:nvPr/>
            </p:nvSpPr>
            <p:spPr bwMode="auto">
              <a:xfrm>
                <a:off x="5577" y="986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6" name="Line 58"/>
              <p:cNvSpPr>
                <a:spLocks noChangeShapeType="1"/>
              </p:cNvSpPr>
              <p:nvPr/>
            </p:nvSpPr>
            <p:spPr bwMode="auto">
              <a:xfrm>
                <a:off x="6477" y="799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7" name="Line 59"/>
              <p:cNvSpPr>
                <a:spLocks noChangeShapeType="1"/>
              </p:cNvSpPr>
              <p:nvPr/>
            </p:nvSpPr>
            <p:spPr bwMode="auto">
              <a:xfrm>
                <a:off x="6477" y="861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08" name="Line 60"/>
              <p:cNvSpPr>
                <a:spLocks noChangeShapeType="1"/>
              </p:cNvSpPr>
              <p:nvPr/>
            </p:nvSpPr>
            <p:spPr bwMode="auto">
              <a:xfrm>
                <a:off x="6477" y="986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09" name="Group 61"/>
            <p:cNvGrpSpPr>
              <a:grpSpLocks/>
            </p:cNvGrpSpPr>
            <p:nvPr/>
          </p:nvGrpSpPr>
          <p:grpSpPr bwMode="auto">
            <a:xfrm>
              <a:off x="1114" y="2483"/>
              <a:ext cx="3657" cy="311"/>
              <a:chOff x="1114" y="2483"/>
              <a:chExt cx="3657" cy="311"/>
            </a:xfrm>
          </p:grpSpPr>
          <p:sp>
            <p:nvSpPr>
              <p:cNvPr id="104510" name="Rectangle 62"/>
              <p:cNvSpPr>
                <a:spLocks noChangeArrowheads="1"/>
              </p:cNvSpPr>
              <p:nvPr/>
            </p:nvSpPr>
            <p:spPr bwMode="auto">
              <a:xfrm>
                <a:off x="1114" y="24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104511" name="Rectangle 6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104512" name="Rectangle 64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104513" name="Rectangle 65"/>
              <p:cNvSpPr>
                <a:spLocks noChangeArrowheads="1"/>
              </p:cNvSpPr>
              <p:nvPr/>
            </p:nvSpPr>
            <p:spPr bwMode="auto">
              <a:xfrm>
                <a:off x="4495" y="25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104514" name="Rectangle 66"/>
              <p:cNvSpPr>
                <a:spLocks noChangeArrowheads="1"/>
              </p:cNvSpPr>
              <p:nvPr/>
            </p:nvSpPr>
            <p:spPr bwMode="auto">
              <a:xfrm>
                <a:off x="3871" y="252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3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102" y="761988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层次划分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信号只被允许从较低层流向较高层。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层号确定层的高低：层号较小者，层次较低，层号较大者，层次较高。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输入层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：被记作第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层。该层负责接收来自网络外部的信息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990694" y="3808328"/>
            <a:ext cx="6548438" cy="2820988"/>
            <a:chOff x="576" y="806"/>
            <a:chExt cx="4847" cy="3197"/>
          </a:xfrm>
        </p:grpSpPr>
        <p:grpSp>
          <p:nvGrpSpPr>
            <p:cNvPr id="105476" name="Group 4"/>
            <p:cNvGrpSpPr>
              <a:grpSpLocks/>
            </p:cNvGrpSpPr>
            <p:nvPr/>
          </p:nvGrpSpPr>
          <p:grpSpPr bwMode="auto">
            <a:xfrm>
              <a:off x="960" y="3540"/>
              <a:ext cx="4018" cy="463"/>
              <a:chOff x="960" y="3540"/>
              <a:chExt cx="4018" cy="463"/>
            </a:xfrm>
          </p:grpSpPr>
          <p:sp>
            <p:nvSpPr>
              <p:cNvPr id="105477" name="Rectangle 5"/>
              <p:cNvSpPr>
                <a:spLocks noChangeArrowheads="1"/>
              </p:cNvSpPr>
              <p:nvPr/>
            </p:nvSpPr>
            <p:spPr bwMode="auto">
              <a:xfrm>
                <a:off x="4274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输出层</a:t>
                </a:r>
              </a:p>
            </p:txBody>
          </p:sp>
          <p:sp>
            <p:nvSpPr>
              <p:cNvPr id="105478" name="Rectangle 6"/>
              <p:cNvSpPr>
                <a:spLocks noChangeArrowheads="1"/>
              </p:cNvSpPr>
              <p:nvPr/>
            </p:nvSpPr>
            <p:spPr bwMode="auto">
              <a:xfrm>
                <a:off x="2592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隐藏层</a:t>
                </a:r>
              </a:p>
            </p:txBody>
          </p:sp>
          <p:sp>
            <p:nvSpPr>
              <p:cNvPr id="105479" name="Rectangle 7"/>
              <p:cNvSpPr>
                <a:spLocks noChangeArrowheads="1"/>
              </p:cNvSpPr>
              <p:nvPr/>
            </p:nvSpPr>
            <p:spPr bwMode="auto">
              <a:xfrm>
                <a:off x="960" y="3540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输入层</a:t>
                </a:r>
              </a:p>
            </p:txBody>
          </p:sp>
        </p:grpSp>
        <p:grpSp>
          <p:nvGrpSpPr>
            <p:cNvPr id="105480" name="Group 8"/>
            <p:cNvGrpSpPr>
              <a:grpSpLocks/>
            </p:cNvGrpSpPr>
            <p:nvPr/>
          </p:nvGrpSpPr>
          <p:grpSpPr bwMode="auto">
            <a:xfrm>
              <a:off x="5040" y="806"/>
              <a:ext cx="383" cy="2670"/>
              <a:chOff x="5040" y="806"/>
              <a:chExt cx="383" cy="2670"/>
            </a:xfrm>
          </p:grpSpPr>
          <p:sp>
            <p:nvSpPr>
              <p:cNvPr id="105481" name="Rectangle 9"/>
              <p:cNvSpPr>
                <a:spLocks noChangeArrowheads="1"/>
              </p:cNvSpPr>
              <p:nvPr/>
            </p:nvSpPr>
            <p:spPr bwMode="auto">
              <a:xfrm>
                <a:off x="5090" y="806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5482" name="Rectangle 10"/>
              <p:cNvSpPr>
                <a:spLocks noChangeArrowheads="1"/>
              </p:cNvSpPr>
              <p:nvPr/>
            </p:nvSpPr>
            <p:spPr bwMode="auto">
              <a:xfrm>
                <a:off x="5080" y="1536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5483" name="Rectangle 11"/>
              <p:cNvSpPr>
                <a:spLocks noChangeArrowheads="1"/>
              </p:cNvSpPr>
              <p:nvPr/>
            </p:nvSpPr>
            <p:spPr bwMode="auto">
              <a:xfrm>
                <a:off x="5090" y="3026"/>
                <a:ext cx="333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105484" name="Rectangle 12"/>
              <p:cNvSpPr>
                <a:spLocks noChangeArrowheads="1"/>
              </p:cNvSpPr>
              <p:nvPr/>
            </p:nvSpPr>
            <p:spPr bwMode="auto">
              <a:xfrm>
                <a:off x="5040" y="2542"/>
                <a:ext cx="32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5485" name="Group 13"/>
            <p:cNvGrpSpPr>
              <a:grpSpLocks/>
            </p:cNvGrpSpPr>
            <p:nvPr/>
          </p:nvGrpSpPr>
          <p:grpSpPr bwMode="auto">
            <a:xfrm>
              <a:off x="576" y="817"/>
              <a:ext cx="327" cy="2659"/>
              <a:chOff x="576" y="817"/>
              <a:chExt cx="327" cy="2659"/>
            </a:xfrm>
          </p:grpSpPr>
          <p:sp>
            <p:nvSpPr>
              <p:cNvPr id="105486" name="Rectangle 14"/>
              <p:cNvSpPr>
                <a:spLocks noChangeArrowheads="1"/>
              </p:cNvSpPr>
              <p:nvPr/>
            </p:nvSpPr>
            <p:spPr bwMode="auto">
              <a:xfrm>
                <a:off x="595" y="817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5487" name="Rectangle 15"/>
              <p:cNvSpPr>
                <a:spLocks noChangeArrowheads="1"/>
              </p:cNvSpPr>
              <p:nvPr/>
            </p:nvSpPr>
            <p:spPr bwMode="auto">
              <a:xfrm>
                <a:off x="604" y="1585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5488" name="Rectangle 16"/>
              <p:cNvSpPr>
                <a:spLocks noChangeArrowheads="1"/>
              </p:cNvSpPr>
              <p:nvPr/>
            </p:nvSpPr>
            <p:spPr bwMode="auto">
              <a:xfrm>
                <a:off x="604" y="3026"/>
                <a:ext cx="299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105489" name="Rectangle 17"/>
              <p:cNvSpPr>
                <a:spLocks noChangeArrowheads="1"/>
              </p:cNvSpPr>
              <p:nvPr/>
            </p:nvSpPr>
            <p:spPr bwMode="auto">
              <a:xfrm>
                <a:off x="576" y="2492"/>
                <a:ext cx="324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5490" name="Group 18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576" y="864"/>
              <a:chExt cx="4704" cy="2602"/>
            </a:xfrm>
          </p:grpSpPr>
          <p:grpSp>
            <p:nvGrpSpPr>
              <p:cNvPr id="105491" name="Group 19"/>
              <p:cNvGrpSpPr>
                <a:grpSpLocks/>
              </p:cNvGrpSpPr>
              <p:nvPr/>
            </p:nvGrpSpPr>
            <p:grpSpPr bwMode="auto">
              <a:xfrm>
                <a:off x="576" y="864"/>
                <a:ext cx="4704" cy="2602"/>
                <a:chOff x="2337" y="7836"/>
                <a:chExt cx="5580" cy="2184"/>
              </a:xfrm>
            </p:grpSpPr>
            <p:sp>
              <p:nvSpPr>
                <p:cNvPr id="105492" name="Oval 20"/>
                <p:cNvSpPr>
                  <a:spLocks noChangeArrowheads="1"/>
                </p:cNvSpPr>
                <p:nvPr/>
              </p:nvSpPr>
              <p:spPr bwMode="auto">
                <a:xfrm>
                  <a:off x="3057" y="7911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3" name="Oval 21"/>
                <p:cNvSpPr>
                  <a:spLocks noChangeArrowheads="1"/>
                </p:cNvSpPr>
                <p:nvPr/>
              </p:nvSpPr>
              <p:spPr bwMode="auto">
                <a:xfrm>
                  <a:off x="3057" y="855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4" name="Oval 22"/>
                <p:cNvSpPr>
                  <a:spLocks noChangeArrowheads="1"/>
                </p:cNvSpPr>
                <p:nvPr/>
              </p:nvSpPr>
              <p:spPr bwMode="auto">
                <a:xfrm>
                  <a:off x="3057" y="979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5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8" name="Rectangle 26"/>
                <p:cNvSpPr>
                  <a:spLocks noChangeArrowheads="1"/>
                </p:cNvSpPr>
                <p:nvPr/>
              </p:nvSpPr>
              <p:spPr bwMode="auto">
                <a:xfrm>
                  <a:off x="539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9" name="Rectangle 27"/>
                <p:cNvSpPr>
                  <a:spLocks noChangeArrowheads="1"/>
                </p:cNvSpPr>
                <p:nvPr/>
              </p:nvSpPr>
              <p:spPr bwMode="auto">
                <a:xfrm>
                  <a:off x="539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0" name="Rectangle 28"/>
                <p:cNvSpPr>
                  <a:spLocks noChangeArrowheads="1"/>
                </p:cNvSpPr>
                <p:nvPr/>
              </p:nvSpPr>
              <p:spPr bwMode="auto">
                <a:xfrm>
                  <a:off x="539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1" name="Rectangle 29"/>
                <p:cNvSpPr>
                  <a:spLocks noChangeArrowheads="1"/>
                </p:cNvSpPr>
                <p:nvPr/>
              </p:nvSpPr>
              <p:spPr bwMode="auto">
                <a:xfrm>
                  <a:off x="70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2" name="Rectangle 30"/>
                <p:cNvSpPr>
                  <a:spLocks noChangeArrowheads="1"/>
                </p:cNvSpPr>
                <p:nvPr/>
              </p:nvSpPr>
              <p:spPr bwMode="auto">
                <a:xfrm>
                  <a:off x="70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3" name="Rectangle 31"/>
                <p:cNvSpPr>
                  <a:spLocks noChangeArrowheads="1"/>
                </p:cNvSpPr>
                <p:nvPr/>
              </p:nvSpPr>
              <p:spPr bwMode="auto">
                <a:xfrm>
                  <a:off x="70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4" name="Line 32"/>
                <p:cNvSpPr>
                  <a:spLocks noChangeShapeType="1"/>
                </p:cNvSpPr>
                <p:nvPr/>
              </p:nvSpPr>
              <p:spPr bwMode="auto">
                <a:xfrm>
                  <a:off x="233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5" name="Line 33"/>
                <p:cNvSpPr>
                  <a:spLocks noChangeShapeType="1"/>
                </p:cNvSpPr>
                <p:nvPr/>
              </p:nvSpPr>
              <p:spPr bwMode="auto">
                <a:xfrm>
                  <a:off x="233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6" name="Line 34"/>
                <p:cNvSpPr>
                  <a:spLocks noChangeShapeType="1"/>
                </p:cNvSpPr>
                <p:nvPr/>
              </p:nvSpPr>
              <p:spPr bwMode="auto">
                <a:xfrm>
                  <a:off x="233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7" name="Line 35"/>
                <p:cNvSpPr>
                  <a:spLocks noChangeShapeType="1"/>
                </p:cNvSpPr>
                <p:nvPr/>
              </p:nvSpPr>
              <p:spPr bwMode="auto">
                <a:xfrm>
                  <a:off x="719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8" name="Line 36"/>
                <p:cNvSpPr>
                  <a:spLocks noChangeShapeType="1"/>
                </p:cNvSpPr>
                <p:nvPr/>
              </p:nvSpPr>
              <p:spPr bwMode="auto">
                <a:xfrm>
                  <a:off x="719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9" name="Line 37"/>
                <p:cNvSpPr>
                  <a:spLocks noChangeShapeType="1"/>
                </p:cNvSpPr>
                <p:nvPr/>
              </p:nvSpPr>
              <p:spPr bwMode="auto">
                <a:xfrm>
                  <a:off x="719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0" name="Line 38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1" name="Line 39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2" name="Line 40"/>
                <p:cNvSpPr>
                  <a:spLocks noChangeShapeType="1"/>
                </p:cNvSpPr>
                <p:nvPr/>
              </p:nvSpPr>
              <p:spPr bwMode="auto">
                <a:xfrm>
                  <a:off x="3237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3" name="Line 41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4" name="Line 42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237" y="7992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237" y="8148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7" name="Line 45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237" y="8772"/>
                  <a:ext cx="108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9" name="Line 47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0" name="Line 48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1" name="Line 49"/>
                <p:cNvSpPr>
                  <a:spLocks noChangeShapeType="1"/>
                </p:cNvSpPr>
                <p:nvPr/>
              </p:nvSpPr>
              <p:spPr bwMode="auto">
                <a:xfrm>
                  <a:off x="4497" y="98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2" name="Line 50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3" name="Line 51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497" y="7992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5" name="Line 53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97" y="8148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97" y="8772"/>
                  <a:ext cx="90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8" name="Line 56"/>
                <p:cNvSpPr>
                  <a:spLocks noChangeShapeType="1"/>
                </p:cNvSpPr>
                <p:nvPr/>
              </p:nvSpPr>
              <p:spPr bwMode="auto">
                <a:xfrm>
                  <a:off x="55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9" name="Line 57"/>
                <p:cNvSpPr>
                  <a:spLocks noChangeShapeType="1"/>
                </p:cNvSpPr>
                <p:nvPr/>
              </p:nvSpPr>
              <p:spPr bwMode="auto">
                <a:xfrm>
                  <a:off x="55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0" name="Line 58"/>
                <p:cNvSpPr>
                  <a:spLocks noChangeShapeType="1"/>
                </p:cNvSpPr>
                <p:nvPr/>
              </p:nvSpPr>
              <p:spPr bwMode="auto">
                <a:xfrm>
                  <a:off x="55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1" name="Line 59"/>
                <p:cNvSpPr>
                  <a:spLocks noChangeShapeType="1"/>
                </p:cNvSpPr>
                <p:nvPr/>
              </p:nvSpPr>
              <p:spPr bwMode="auto">
                <a:xfrm>
                  <a:off x="64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2" name="Line 60"/>
                <p:cNvSpPr>
                  <a:spLocks noChangeShapeType="1"/>
                </p:cNvSpPr>
                <p:nvPr/>
              </p:nvSpPr>
              <p:spPr bwMode="auto">
                <a:xfrm>
                  <a:off x="64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3" name="Line 61"/>
                <p:cNvSpPr>
                  <a:spLocks noChangeShapeType="1"/>
                </p:cNvSpPr>
                <p:nvPr/>
              </p:nvSpPr>
              <p:spPr bwMode="auto">
                <a:xfrm>
                  <a:off x="64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34" name="Group 62"/>
              <p:cNvGrpSpPr>
                <a:grpSpLocks/>
              </p:cNvGrpSpPr>
              <p:nvPr/>
            </p:nvGrpSpPr>
            <p:grpSpPr bwMode="auto">
              <a:xfrm>
                <a:off x="1114" y="2484"/>
                <a:ext cx="3705" cy="515"/>
                <a:chOff x="1114" y="2484"/>
                <a:chExt cx="3705" cy="515"/>
              </a:xfrm>
            </p:grpSpPr>
            <p:sp>
              <p:nvSpPr>
                <p:cNvPr id="105535" name="Rectangle 63"/>
                <p:cNvSpPr>
                  <a:spLocks noChangeArrowheads="1"/>
                </p:cNvSpPr>
                <p:nvPr/>
              </p:nvSpPr>
              <p:spPr bwMode="auto">
                <a:xfrm>
                  <a:off x="1114" y="248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5536" name="Rectangle 64"/>
                <p:cNvSpPr>
                  <a:spLocks noChangeArrowheads="1"/>
                </p:cNvSpPr>
                <p:nvPr/>
              </p:nvSpPr>
              <p:spPr bwMode="auto">
                <a:xfrm>
                  <a:off x="2208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5537" name="Rectangle 65"/>
                <p:cNvSpPr>
                  <a:spLocks noChangeArrowheads="1"/>
                </p:cNvSpPr>
                <p:nvPr/>
              </p:nvSpPr>
              <p:spPr bwMode="auto">
                <a:xfrm>
                  <a:off x="3120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55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495" y="254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5539" name="Rectangle 67"/>
                <p:cNvSpPr>
                  <a:spLocks noChangeArrowheads="1"/>
                </p:cNvSpPr>
                <p:nvPr/>
              </p:nvSpPr>
              <p:spPr bwMode="auto">
                <a:xfrm>
                  <a:off x="3871" y="252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73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33266" y="838268"/>
            <a:ext cx="9144000" cy="3352800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层的直接后继层（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j&gt;0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），它直接接受第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层的输出。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输出层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：它是网络的最后一层，具有该网络的最大层号，负责输出网络的计算结果。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隐藏层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：除输入层和输出层以外的其它各层叫隐藏层。隐藏层不直接接受外界的信号，也不直接向外界发送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995284" y="3733792"/>
            <a:ext cx="6548438" cy="2820987"/>
            <a:chOff x="576" y="806"/>
            <a:chExt cx="4847" cy="3197"/>
          </a:xfrm>
        </p:grpSpPr>
        <p:grpSp>
          <p:nvGrpSpPr>
            <p:cNvPr id="106500" name="Group 4"/>
            <p:cNvGrpSpPr>
              <a:grpSpLocks/>
            </p:cNvGrpSpPr>
            <p:nvPr/>
          </p:nvGrpSpPr>
          <p:grpSpPr bwMode="auto">
            <a:xfrm>
              <a:off x="960" y="3540"/>
              <a:ext cx="4018" cy="463"/>
              <a:chOff x="960" y="3540"/>
              <a:chExt cx="4018" cy="463"/>
            </a:xfrm>
          </p:grpSpPr>
          <p:sp>
            <p:nvSpPr>
              <p:cNvPr id="106501" name="Rectangle 5"/>
              <p:cNvSpPr>
                <a:spLocks noChangeArrowheads="1"/>
              </p:cNvSpPr>
              <p:nvPr/>
            </p:nvSpPr>
            <p:spPr bwMode="auto">
              <a:xfrm>
                <a:off x="4274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输出层</a:t>
                </a:r>
              </a:p>
            </p:txBody>
          </p:sp>
          <p:sp>
            <p:nvSpPr>
              <p:cNvPr id="106502" name="Rectangle 6"/>
              <p:cNvSpPr>
                <a:spLocks noChangeArrowheads="1"/>
              </p:cNvSpPr>
              <p:nvPr/>
            </p:nvSpPr>
            <p:spPr bwMode="auto">
              <a:xfrm>
                <a:off x="2592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隐藏层</a:t>
                </a:r>
              </a:p>
            </p:txBody>
          </p:sp>
          <p:sp>
            <p:nvSpPr>
              <p:cNvPr id="106503" name="Rectangle 7"/>
              <p:cNvSpPr>
                <a:spLocks noChangeArrowheads="1"/>
              </p:cNvSpPr>
              <p:nvPr/>
            </p:nvSpPr>
            <p:spPr bwMode="auto">
              <a:xfrm>
                <a:off x="960" y="3540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输入层</a:t>
                </a:r>
              </a:p>
            </p:txBody>
          </p:sp>
        </p:grpSp>
        <p:grpSp>
          <p:nvGrpSpPr>
            <p:cNvPr id="106504" name="Group 8"/>
            <p:cNvGrpSpPr>
              <a:grpSpLocks/>
            </p:cNvGrpSpPr>
            <p:nvPr/>
          </p:nvGrpSpPr>
          <p:grpSpPr bwMode="auto">
            <a:xfrm>
              <a:off x="5040" y="806"/>
              <a:ext cx="383" cy="2670"/>
              <a:chOff x="5040" y="806"/>
              <a:chExt cx="383" cy="2670"/>
            </a:xfrm>
          </p:grpSpPr>
          <p:sp>
            <p:nvSpPr>
              <p:cNvPr id="106505" name="Rectangle 9"/>
              <p:cNvSpPr>
                <a:spLocks noChangeArrowheads="1"/>
              </p:cNvSpPr>
              <p:nvPr/>
            </p:nvSpPr>
            <p:spPr bwMode="auto">
              <a:xfrm>
                <a:off x="5090" y="806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6506" name="Rectangle 10"/>
              <p:cNvSpPr>
                <a:spLocks noChangeArrowheads="1"/>
              </p:cNvSpPr>
              <p:nvPr/>
            </p:nvSpPr>
            <p:spPr bwMode="auto">
              <a:xfrm>
                <a:off x="5080" y="1536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6507" name="Rectangle 11"/>
              <p:cNvSpPr>
                <a:spLocks noChangeArrowheads="1"/>
              </p:cNvSpPr>
              <p:nvPr/>
            </p:nvSpPr>
            <p:spPr bwMode="auto">
              <a:xfrm>
                <a:off x="5090" y="3026"/>
                <a:ext cx="333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106508" name="Rectangle 12"/>
              <p:cNvSpPr>
                <a:spLocks noChangeArrowheads="1"/>
              </p:cNvSpPr>
              <p:nvPr/>
            </p:nvSpPr>
            <p:spPr bwMode="auto">
              <a:xfrm>
                <a:off x="5040" y="2542"/>
                <a:ext cx="32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6509" name="Group 13"/>
            <p:cNvGrpSpPr>
              <a:grpSpLocks/>
            </p:cNvGrpSpPr>
            <p:nvPr/>
          </p:nvGrpSpPr>
          <p:grpSpPr bwMode="auto">
            <a:xfrm>
              <a:off x="576" y="817"/>
              <a:ext cx="327" cy="2659"/>
              <a:chOff x="576" y="817"/>
              <a:chExt cx="327" cy="2659"/>
            </a:xfrm>
          </p:grpSpPr>
          <p:sp>
            <p:nvSpPr>
              <p:cNvPr id="106510" name="Rectangle 14"/>
              <p:cNvSpPr>
                <a:spLocks noChangeArrowheads="1"/>
              </p:cNvSpPr>
              <p:nvPr/>
            </p:nvSpPr>
            <p:spPr bwMode="auto">
              <a:xfrm>
                <a:off x="595" y="817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6511" name="Rectangle 15"/>
              <p:cNvSpPr>
                <a:spLocks noChangeArrowheads="1"/>
              </p:cNvSpPr>
              <p:nvPr/>
            </p:nvSpPr>
            <p:spPr bwMode="auto">
              <a:xfrm>
                <a:off x="604" y="1585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6512" name="Rectangle 16"/>
              <p:cNvSpPr>
                <a:spLocks noChangeArrowheads="1"/>
              </p:cNvSpPr>
              <p:nvPr/>
            </p:nvSpPr>
            <p:spPr bwMode="auto">
              <a:xfrm>
                <a:off x="604" y="3026"/>
                <a:ext cx="299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106513" name="Rectangle 17"/>
              <p:cNvSpPr>
                <a:spLocks noChangeArrowheads="1"/>
              </p:cNvSpPr>
              <p:nvPr/>
            </p:nvSpPr>
            <p:spPr bwMode="auto">
              <a:xfrm>
                <a:off x="576" y="2492"/>
                <a:ext cx="324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6514" name="Group 18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576" y="864"/>
              <a:chExt cx="4704" cy="2602"/>
            </a:xfrm>
          </p:grpSpPr>
          <p:grpSp>
            <p:nvGrpSpPr>
              <p:cNvPr id="106515" name="Group 19"/>
              <p:cNvGrpSpPr>
                <a:grpSpLocks/>
              </p:cNvGrpSpPr>
              <p:nvPr/>
            </p:nvGrpSpPr>
            <p:grpSpPr bwMode="auto">
              <a:xfrm>
                <a:off x="576" y="864"/>
                <a:ext cx="4704" cy="2602"/>
                <a:chOff x="2337" y="7836"/>
                <a:chExt cx="5580" cy="2184"/>
              </a:xfrm>
            </p:grpSpPr>
            <p:sp>
              <p:nvSpPr>
                <p:cNvPr id="106516" name="Oval 20"/>
                <p:cNvSpPr>
                  <a:spLocks noChangeArrowheads="1"/>
                </p:cNvSpPr>
                <p:nvPr/>
              </p:nvSpPr>
              <p:spPr bwMode="auto">
                <a:xfrm>
                  <a:off x="3057" y="7911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17" name="Oval 21"/>
                <p:cNvSpPr>
                  <a:spLocks noChangeArrowheads="1"/>
                </p:cNvSpPr>
                <p:nvPr/>
              </p:nvSpPr>
              <p:spPr bwMode="auto">
                <a:xfrm>
                  <a:off x="3057" y="855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18" name="Oval 22"/>
                <p:cNvSpPr>
                  <a:spLocks noChangeArrowheads="1"/>
                </p:cNvSpPr>
                <p:nvPr/>
              </p:nvSpPr>
              <p:spPr bwMode="auto">
                <a:xfrm>
                  <a:off x="3057" y="979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1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2" name="Rectangle 26"/>
                <p:cNvSpPr>
                  <a:spLocks noChangeArrowheads="1"/>
                </p:cNvSpPr>
                <p:nvPr/>
              </p:nvSpPr>
              <p:spPr bwMode="auto">
                <a:xfrm>
                  <a:off x="539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3" name="Rectangle 27"/>
                <p:cNvSpPr>
                  <a:spLocks noChangeArrowheads="1"/>
                </p:cNvSpPr>
                <p:nvPr/>
              </p:nvSpPr>
              <p:spPr bwMode="auto">
                <a:xfrm>
                  <a:off x="539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4" name="Rectangle 28"/>
                <p:cNvSpPr>
                  <a:spLocks noChangeArrowheads="1"/>
                </p:cNvSpPr>
                <p:nvPr/>
              </p:nvSpPr>
              <p:spPr bwMode="auto">
                <a:xfrm>
                  <a:off x="539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5" name="Rectangle 29"/>
                <p:cNvSpPr>
                  <a:spLocks noChangeArrowheads="1"/>
                </p:cNvSpPr>
                <p:nvPr/>
              </p:nvSpPr>
              <p:spPr bwMode="auto">
                <a:xfrm>
                  <a:off x="70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6" name="Rectangle 30"/>
                <p:cNvSpPr>
                  <a:spLocks noChangeArrowheads="1"/>
                </p:cNvSpPr>
                <p:nvPr/>
              </p:nvSpPr>
              <p:spPr bwMode="auto">
                <a:xfrm>
                  <a:off x="70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7" name="Rectangle 31"/>
                <p:cNvSpPr>
                  <a:spLocks noChangeArrowheads="1"/>
                </p:cNvSpPr>
                <p:nvPr/>
              </p:nvSpPr>
              <p:spPr bwMode="auto">
                <a:xfrm>
                  <a:off x="70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8" name="Line 32"/>
                <p:cNvSpPr>
                  <a:spLocks noChangeShapeType="1"/>
                </p:cNvSpPr>
                <p:nvPr/>
              </p:nvSpPr>
              <p:spPr bwMode="auto">
                <a:xfrm>
                  <a:off x="233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9" name="Line 33"/>
                <p:cNvSpPr>
                  <a:spLocks noChangeShapeType="1"/>
                </p:cNvSpPr>
                <p:nvPr/>
              </p:nvSpPr>
              <p:spPr bwMode="auto">
                <a:xfrm>
                  <a:off x="233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0" name="Line 34"/>
                <p:cNvSpPr>
                  <a:spLocks noChangeShapeType="1"/>
                </p:cNvSpPr>
                <p:nvPr/>
              </p:nvSpPr>
              <p:spPr bwMode="auto">
                <a:xfrm>
                  <a:off x="233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1" name="Line 35"/>
                <p:cNvSpPr>
                  <a:spLocks noChangeShapeType="1"/>
                </p:cNvSpPr>
                <p:nvPr/>
              </p:nvSpPr>
              <p:spPr bwMode="auto">
                <a:xfrm>
                  <a:off x="719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2" name="Line 36"/>
                <p:cNvSpPr>
                  <a:spLocks noChangeShapeType="1"/>
                </p:cNvSpPr>
                <p:nvPr/>
              </p:nvSpPr>
              <p:spPr bwMode="auto">
                <a:xfrm>
                  <a:off x="719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3" name="Line 37"/>
                <p:cNvSpPr>
                  <a:spLocks noChangeShapeType="1"/>
                </p:cNvSpPr>
                <p:nvPr/>
              </p:nvSpPr>
              <p:spPr bwMode="auto">
                <a:xfrm>
                  <a:off x="719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4" name="Line 38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5" name="Line 39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6" name="Line 40"/>
                <p:cNvSpPr>
                  <a:spLocks noChangeShapeType="1"/>
                </p:cNvSpPr>
                <p:nvPr/>
              </p:nvSpPr>
              <p:spPr bwMode="auto">
                <a:xfrm>
                  <a:off x="3237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7" name="Line 41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8" name="Line 42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237" y="7992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237" y="8148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1" name="Line 45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237" y="8772"/>
                  <a:ext cx="108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3" name="Line 47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4" name="Line 48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5" name="Line 49"/>
                <p:cNvSpPr>
                  <a:spLocks noChangeShapeType="1"/>
                </p:cNvSpPr>
                <p:nvPr/>
              </p:nvSpPr>
              <p:spPr bwMode="auto">
                <a:xfrm>
                  <a:off x="4497" y="98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6" name="Line 50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7" name="Line 51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497" y="7992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9" name="Line 53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97" y="8148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97" y="8772"/>
                  <a:ext cx="90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2" name="Line 56"/>
                <p:cNvSpPr>
                  <a:spLocks noChangeShapeType="1"/>
                </p:cNvSpPr>
                <p:nvPr/>
              </p:nvSpPr>
              <p:spPr bwMode="auto">
                <a:xfrm>
                  <a:off x="55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3" name="Line 57"/>
                <p:cNvSpPr>
                  <a:spLocks noChangeShapeType="1"/>
                </p:cNvSpPr>
                <p:nvPr/>
              </p:nvSpPr>
              <p:spPr bwMode="auto">
                <a:xfrm>
                  <a:off x="55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4" name="Line 58"/>
                <p:cNvSpPr>
                  <a:spLocks noChangeShapeType="1"/>
                </p:cNvSpPr>
                <p:nvPr/>
              </p:nvSpPr>
              <p:spPr bwMode="auto">
                <a:xfrm>
                  <a:off x="55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5" name="Line 59"/>
                <p:cNvSpPr>
                  <a:spLocks noChangeShapeType="1"/>
                </p:cNvSpPr>
                <p:nvPr/>
              </p:nvSpPr>
              <p:spPr bwMode="auto">
                <a:xfrm>
                  <a:off x="64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6" name="Line 60"/>
                <p:cNvSpPr>
                  <a:spLocks noChangeShapeType="1"/>
                </p:cNvSpPr>
                <p:nvPr/>
              </p:nvSpPr>
              <p:spPr bwMode="auto">
                <a:xfrm>
                  <a:off x="64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7" name="Line 61"/>
                <p:cNvSpPr>
                  <a:spLocks noChangeShapeType="1"/>
                </p:cNvSpPr>
                <p:nvPr/>
              </p:nvSpPr>
              <p:spPr bwMode="auto">
                <a:xfrm>
                  <a:off x="64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58" name="Group 62"/>
              <p:cNvGrpSpPr>
                <a:grpSpLocks/>
              </p:cNvGrpSpPr>
              <p:nvPr/>
            </p:nvGrpSpPr>
            <p:grpSpPr bwMode="auto">
              <a:xfrm>
                <a:off x="1114" y="2484"/>
                <a:ext cx="3705" cy="515"/>
                <a:chOff x="1114" y="2484"/>
                <a:chExt cx="3705" cy="515"/>
              </a:xfrm>
            </p:grpSpPr>
            <p:sp>
              <p:nvSpPr>
                <p:cNvPr id="1065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114" y="248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6560" name="Rectangle 64"/>
                <p:cNvSpPr>
                  <a:spLocks noChangeArrowheads="1"/>
                </p:cNvSpPr>
                <p:nvPr/>
              </p:nvSpPr>
              <p:spPr bwMode="auto">
                <a:xfrm>
                  <a:off x="2208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6561" name="Rectangle 65"/>
                <p:cNvSpPr>
                  <a:spLocks noChangeArrowheads="1"/>
                </p:cNvSpPr>
                <p:nvPr/>
              </p:nvSpPr>
              <p:spPr bwMode="auto">
                <a:xfrm>
                  <a:off x="3120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6562" name="Rectangle 66"/>
                <p:cNvSpPr>
                  <a:spLocks noChangeArrowheads="1"/>
                </p:cNvSpPr>
                <p:nvPr/>
              </p:nvSpPr>
              <p:spPr bwMode="auto">
                <a:xfrm>
                  <a:off x="4495" y="254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6563" name="Rectangle 67"/>
                <p:cNvSpPr>
                  <a:spLocks noChangeArrowheads="1"/>
                </p:cNvSpPr>
                <p:nvPr/>
              </p:nvSpPr>
              <p:spPr bwMode="auto">
                <a:xfrm>
                  <a:off x="3871" y="252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97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18" y="762070"/>
            <a:ext cx="8686800" cy="28956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约定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输出层的层号为该网络的层数：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层网络，或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级网络。</a:t>
            </a: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层到第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层的联接矩阵为第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层联接矩阵，输出层对应的矩阵叫输出层联接矩阵。今后，在需要的时候，一般我们用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层矩阵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1219200" y="3429000"/>
            <a:ext cx="6548438" cy="2820988"/>
            <a:chOff x="576" y="806"/>
            <a:chExt cx="4847" cy="3197"/>
          </a:xfrm>
        </p:grpSpPr>
        <p:grpSp>
          <p:nvGrpSpPr>
            <p:cNvPr id="107524" name="Group 4"/>
            <p:cNvGrpSpPr>
              <a:grpSpLocks/>
            </p:cNvGrpSpPr>
            <p:nvPr/>
          </p:nvGrpSpPr>
          <p:grpSpPr bwMode="auto">
            <a:xfrm>
              <a:off x="960" y="3540"/>
              <a:ext cx="4018" cy="463"/>
              <a:chOff x="960" y="3540"/>
              <a:chExt cx="4018" cy="463"/>
            </a:xfrm>
          </p:grpSpPr>
          <p:sp>
            <p:nvSpPr>
              <p:cNvPr id="107525" name="Rectangle 5"/>
              <p:cNvSpPr>
                <a:spLocks noChangeArrowheads="1"/>
              </p:cNvSpPr>
              <p:nvPr/>
            </p:nvSpPr>
            <p:spPr bwMode="auto">
              <a:xfrm>
                <a:off x="4274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输出层</a:t>
                </a:r>
              </a:p>
            </p:txBody>
          </p:sp>
          <p:sp>
            <p:nvSpPr>
              <p:cNvPr id="107526" name="Rectangle 6"/>
              <p:cNvSpPr>
                <a:spLocks noChangeArrowheads="1"/>
              </p:cNvSpPr>
              <p:nvPr/>
            </p:nvSpPr>
            <p:spPr bwMode="auto">
              <a:xfrm>
                <a:off x="2592" y="3553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隐藏层</a:t>
                </a:r>
              </a:p>
            </p:txBody>
          </p:sp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960" y="3540"/>
                <a:ext cx="70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输入层</a:t>
                </a:r>
              </a:p>
            </p:txBody>
          </p:sp>
        </p:grpSp>
        <p:grpSp>
          <p:nvGrpSpPr>
            <p:cNvPr id="107528" name="Group 8"/>
            <p:cNvGrpSpPr>
              <a:grpSpLocks/>
            </p:cNvGrpSpPr>
            <p:nvPr/>
          </p:nvGrpSpPr>
          <p:grpSpPr bwMode="auto">
            <a:xfrm>
              <a:off x="5040" y="806"/>
              <a:ext cx="383" cy="2670"/>
              <a:chOff x="5040" y="806"/>
              <a:chExt cx="383" cy="2670"/>
            </a:xfrm>
          </p:grpSpPr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5090" y="806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5080" y="1536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5090" y="3026"/>
                <a:ext cx="333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107532" name="Rectangle 12"/>
              <p:cNvSpPr>
                <a:spLocks noChangeArrowheads="1"/>
              </p:cNvSpPr>
              <p:nvPr/>
            </p:nvSpPr>
            <p:spPr bwMode="auto">
              <a:xfrm>
                <a:off x="5040" y="2542"/>
                <a:ext cx="324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7533" name="Group 13"/>
            <p:cNvGrpSpPr>
              <a:grpSpLocks/>
            </p:cNvGrpSpPr>
            <p:nvPr/>
          </p:nvGrpSpPr>
          <p:grpSpPr bwMode="auto">
            <a:xfrm>
              <a:off x="576" y="817"/>
              <a:ext cx="327" cy="2659"/>
              <a:chOff x="576" y="817"/>
              <a:chExt cx="327" cy="2659"/>
            </a:xfrm>
          </p:grpSpPr>
          <p:sp>
            <p:nvSpPr>
              <p:cNvPr id="107534" name="Rectangle 14"/>
              <p:cNvSpPr>
                <a:spLocks noChangeArrowheads="1"/>
              </p:cNvSpPr>
              <p:nvPr/>
            </p:nvSpPr>
            <p:spPr bwMode="auto">
              <a:xfrm>
                <a:off x="595" y="817"/>
                <a:ext cx="291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7535" name="Rectangle 15"/>
              <p:cNvSpPr>
                <a:spLocks noChangeArrowheads="1"/>
              </p:cNvSpPr>
              <p:nvPr/>
            </p:nvSpPr>
            <p:spPr bwMode="auto">
              <a:xfrm>
                <a:off x="604" y="1585"/>
                <a:ext cx="292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7536" name="Rectangle 16"/>
              <p:cNvSpPr>
                <a:spLocks noChangeArrowheads="1"/>
              </p:cNvSpPr>
              <p:nvPr/>
            </p:nvSpPr>
            <p:spPr bwMode="auto">
              <a:xfrm>
                <a:off x="604" y="3026"/>
                <a:ext cx="299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107537" name="Rectangle 17"/>
              <p:cNvSpPr>
                <a:spLocks noChangeArrowheads="1"/>
              </p:cNvSpPr>
              <p:nvPr/>
            </p:nvSpPr>
            <p:spPr bwMode="auto">
              <a:xfrm>
                <a:off x="576" y="2492"/>
                <a:ext cx="324" cy="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7538" name="Group 18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576" y="864"/>
              <a:chExt cx="4704" cy="2602"/>
            </a:xfrm>
          </p:grpSpPr>
          <p:grpSp>
            <p:nvGrpSpPr>
              <p:cNvPr id="107539" name="Group 19"/>
              <p:cNvGrpSpPr>
                <a:grpSpLocks/>
              </p:cNvGrpSpPr>
              <p:nvPr/>
            </p:nvGrpSpPr>
            <p:grpSpPr bwMode="auto">
              <a:xfrm>
                <a:off x="576" y="864"/>
                <a:ext cx="4704" cy="2602"/>
                <a:chOff x="2337" y="7836"/>
                <a:chExt cx="5580" cy="2184"/>
              </a:xfrm>
            </p:grpSpPr>
            <p:sp>
              <p:nvSpPr>
                <p:cNvPr id="107540" name="Oval 20"/>
                <p:cNvSpPr>
                  <a:spLocks noChangeArrowheads="1"/>
                </p:cNvSpPr>
                <p:nvPr/>
              </p:nvSpPr>
              <p:spPr bwMode="auto">
                <a:xfrm>
                  <a:off x="3057" y="7911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1" name="Oval 21"/>
                <p:cNvSpPr>
                  <a:spLocks noChangeArrowheads="1"/>
                </p:cNvSpPr>
                <p:nvPr/>
              </p:nvSpPr>
              <p:spPr bwMode="auto">
                <a:xfrm>
                  <a:off x="3057" y="855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2" name="Oval 22"/>
                <p:cNvSpPr>
                  <a:spLocks noChangeArrowheads="1"/>
                </p:cNvSpPr>
                <p:nvPr/>
              </p:nvSpPr>
              <p:spPr bwMode="auto">
                <a:xfrm>
                  <a:off x="3057" y="979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6" name="Rectangle 26"/>
                <p:cNvSpPr>
                  <a:spLocks noChangeArrowheads="1"/>
                </p:cNvSpPr>
                <p:nvPr/>
              </p:nvSpPr>
              <p:spPr bwMode="auto">
                <a:xfrm>
                  <a:off x="539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7" name="Rectangle 27"/>
                <p:cNvSpPr>
                  <a:spLocks noChangeArrowheads="1"/>
                </p:cNvSpPr>
                <p:nvPr/>
              </p:nvSpPr>
              <p:spPr bwMode="auto">
                <a:xfrm>
                  <a:off x="539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8" name="Rectangle 28"/>
                <p:cNvSpPr>
                  <a:spLocks noChangeArrowheads="1"/>
                </p:cNvSpPr>
                <p:nvPr/>
              </p:nvSpPr>
              <p:spPr bwMode="auto">
                <a:xfrm>
                  <a:off x="539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49" name="Rectangle 29"/>
                <p:cNvSpPr>
                  <a:spLocks noChangeArrowheads="1"/>
                </p:cNvSpPr>
                <p:nvPr/>
              </p:nvSpPr>
              <p:spPr bwMode="auto">
                <a:xfrm>
                  <a:off x="70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0" name="Rectangle 30"/>
                <p:cNvSpPr>
                  <a:spLocks noChangeArrowheads="1"/>
                </p:cNvSpPr>
                <p:nvPr/>
              </p:nvSpPr>
              <p:spPr bwMode="auto">
                <a:xfrm>
                  <a:off x="70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1" name="Rectangle 31"/>
                <p:cNvSpPr>
                  <a:spLocks noChangeArrowheads="1"/>
                </p:cNvSpPr>
                <p:nvPr/>
              </p:nvSpPr>
              <p:spPr bwMode="auto">
                <a:xfrm>
                  <a:off x="70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2" name="Line 32"/>
                <p:cNvSpPr>
                  <a:spLocks noChangeShapeType="1"/>
                </p:cNvSpPr>
                <p:nvPr/>
              </p:nvSpPr>
              <p:spPr bwMode="auto">
                <a:xfrm>
                  <a:off x="233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3" name="Line 33"/>
                <p:cNvSpPr>
                  <a:spLocks noChangeShapeType="1"/>
                </p:cNvSpPr>
                <p:nvPr/>
              </p:nvSpPr>
              <p:spPr bwMode="auto">
                <a:xfrm>
                  <a:off x="233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4" name="Line 34"/>
                <p:cNvSpPr>
                  <a:spLocks noChangeShapeType="1"/>
                </p:cNvSpPr>
                <p:nvPr/>
              </p:nvSpPr>
              <p:spPr bwMode="auto">
                <a:xfrm>
                  <a:off x="233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5" name="Line 35"/>
                <p:cNvSpPr>
                  <a:spLocks noChangeShapeType="1"/>
                </p:cNvSpPr>
                <p:nvPr/>
              </p:nvSpPr>
              <p:spPr bwMode="auto">
                <a:xfrm>
                  <a:off x="719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6" name="Line 36"/>
                <p:cNvSpPr>
                  <a:spLocks noChangeShapeType="1"/>
                </p:cNvSpPr>
                <p:nvPr/>
              </p:nvSpPr>
              <p:spPr bwMode="auto">
                <a:xfrm>
                  <a:off x="719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7" name="Line 37"/>
                <p:cNvSpPr>
                  <a:spLocks noChangeShapeType="1"/>
                </p:cNvSpPr>
                <p:nvPr/>
              </p:nvSpPr>
              <p:spPr bwMode="auto">
                <a:xfrm>
                  <a:off x="719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8" name="Line 38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59" name="Line 39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0" name="Line 40"/>
                <p:cNvSpPr>
                  <a:spLocks noChangeShapeType="1"/>
                </p:cNvSpPr>
                <p:nvPr/>
              </p:nvSpPr>
              <p:spPr bwMode="auto">
                <a:xfrm>
                  <a:off x="3237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1" name="Line 41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2" name="Line 42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237" y="7992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237" y="8148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5" name="Line 45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237" y="8772"/>
                  <a:ext cx="108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7" name="Line 47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8" name="Line 48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9" name="Line 49"/>
                <p:cNvSpPr>
                  <a:spLocks noChangeShapeType="1"/>
                </p:cNvSpPr>
                <p:nvPr/>
              </p:nvSpPr>
              <p:spPr bwMode="auto">
                <a:xfrm>
                  <a:off x="4497" y="98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0" name="Line 50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1" name="Line 51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497" y="7992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3" name="Line 53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97" y="8148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97" y="8772"/>
                  <a:ext cx="90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6" name="Line 56"/>
                <p:cNvSpPr>
                  <a:spLocks noChangeShapeType="1"/>
                </p:cNvSpPr>
                <p:nvPr/>
              </p:nvSpPr>
              <p:spPr bwMode="auto">
                <a:xfrm>
                  <a:off x="55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7" name="Line 57"/>
                <p:cNvSpPr>
                  <a:spLocks noChangeShapeType="1"/>
                </p:cNvSpPr>
                <p:nvPr/>
              </p:nvSpPr>
              <p:spPr bwMode="auto">
                <a:xfrm>
                  <a:off x="55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8" name="Line 58"/>
                <p:cNvSpPr>
                  <a:spLocks noChangeShapeType="1"/>
                </p:cNvSpPr>
                <p:nvPr/>
              </p:nvSpPr>
              <p:spPr bwMode="auto">
                <a:xfrm>
                  <a:off x="55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9" name="Line 59"/>
                <p:cNvSpPr>
                  <a:spLocks noChangeShapeType="1"/>
                </p:cNvSpPr>
                <p:nvPr/>
              </p:nvSpPr>
              <p:spPr bwMode="auto">
                <a:xfrm>
                  <a:off x="64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80" name="Line 60"/>
                <p:cNvSpPr>
                  <a:spLocks noChangeShapeType="1"/>
                </p:cNvSpPr>
                <p:nvPr/>
              </p:nvSpPr>
              <p:spPr bwMode="auto">
                <a:xfrm>
                  <a:off x="64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81" name="Line 61"/>
                <p:cNvSpPr>
                  <a:spLocks noChangeShapeType="1"/>
                </p:cNvSpPr>
                <p:nvPr/>
              </p:nvSpPr>
              <p:spPr bwMode="auto">
                <a:xfrm>
                  <a:off x="64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82" name="Group 62"/>
              <p:cNvGrpSpPr>
                <a:grpSpLocks/>
              </p:cNvGrpSpPr>
              <p:nvPr/>
            </p:nvGrpSpPr>
            <p:grpSpPr bwMode="auto">
              <a:xfrm>
                <a:off x="1114" y="2484"/>
                <a:ext cx="3705" cy="515"/>
                <a:chOff x="1114" y="2484"/>
                <a:chExt cx="3705" cy="515"/>
              </a:xfrm>
            </p:grpSpPr>
            <p:sp>
              <p:nvSpPr>
                <p:cNvPr id="107583" name="Rectangle 63"/>
                <p:cNvSpPr>
                  <a:spLocks noChangeArrowheads="1"/>
                </p:cNvSpPr>
                <p:nvPr/>
              </p:nvSpPr>
              <p:spPr bwMode="auto">
                <a:xfrm>
                  <a:off x="1114" y="248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7584" name="Rectangle 64"/>
                <p:cNvSpPr>
                  <a:spLocks noChangeArrowheads="1"/>
                </p:cNvSpPr>
                <p:nvPr/>
              </p:nvSpPr>
              <p:spPr bwMode="auto">
                <a:xfrm>
                  <a:off x="2208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7585" name="Rectangle 65"/>
                <p:cNvSpPr>
                  <a:spLocks noChangeArrowheads="1"/>
                </p:cNvSpPr>
                <p:nvPr/>
              </p:nvSpPr>
              <p:spPr bwMode="auto">
                <a:xfrm>
                  <a:off x="3120" y="249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758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95" y="2549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7587" name="Rectangle 67"/>
                <p:cNvSpPr>
                  <a:spLocks noChangeArrowheads="1"/>
                </p:cNvSpPr>
                <p:nvPr/>
              </p:nvSpPr>
              <p:spPr bwMode="auto">
                <a:xfrm>
                  <a:off x="3871" y="2524"/>
                  <a:ext cx="324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</p:grpSp>
        </p:grpSp>
      </p:grpSp>
      <p:grpSp>
        <p:nvGrpSpPr>
          <p:cNvPr id="107588" name="Group 68"/>
          <p:cNvGrpSpPr>
            <a:grpSpLocks/>
          </p:cNvGrpSpPr>
          <p:nvPr/>
        </p:nvGrpSpPr>
        <p:grpSpPr bwMode="auto">
          <a:xfrm>
            <a:off x="2286000" y="3200400"/>
            <a:ext cx="4419600" cy="377825"/>
            <a:chOff x="1632" y="816"/>
            <a:chExt cx="2832" cy="286"/>
          </a:xfrm>
        </p:grpSpPr>
        <p:sp>
          <p:nvSpPr>
            <p:cNvPr id="107589" name="Text Box 69"/>
            <p:cNvSpPr txBox="1">
              <a:spLocks noChangeArrowheads="1"/>
            </p:cNvSpPr>
            <p:nvPr/>
          </p:nvSpPr>
          <p:spPr bwMode="auto">
            <a:xfrm>
              <a:off x="1632" y="824"/>
              <a:ext cx="4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</a:t>
              </a:r>
              <a:r>
                <a:rPr lang="en-US" altLang="zh-CN" baseline="30000"/>
                <a:t>(1)</a:t>
              </a:r>
              <a:endParaRPr lang="en-US" altLang="zh-CN"/>
            </a:p>
          </p:txBody>
        </p:sp>
        <p:sp>
          <p:nvSpPr>
            <p:cNvPr id="107590" name="Text Box 70"/>
            <p:cNvSpPr txBox="1">
              <a:spLocks noChangeArrowheads="1"/>
            </p:cNvSpPr>
            <p:nvPr/>
          </p:nvSpPr>
          <p:spPr bwMode="auto">
            <a:xfrm>
              <a:off x="2544" y="816"/>
              <a:ext cx="4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</a:t>
              </a:r>
              <a:r>
                <a:rPr lang="en-US" altLang="zh-CN" baseline="30000"/>
                <a:t>(2)</a:t>
              </a:r>
              <a:endParaRPr lang="en-US" altLang="zh-CN"/>
            </a:p>
          </p:txBody>
        </p:sp>
        <p:sp>
          <p:nvSpPr>
            <p:cNvPr id="107591" name="Text Box 71"/>
            <p:cNvSpPr txBox="1">
              <a:spLocks noChangeArrowheads="1"/>
            </p:cNvSpPr>
            <p:nvPr/>
          </p:nvSpPr>
          <p:spPr bwMode="auto">
            <a:xfrm>
              <a:off x="3312" y="816"/>
              <a:ext cx="43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</a:t>
              </a:r>
              <a:r>
                <a:rPr lang="en-US" altLang="zh-CN" baseline="30000"/>
                <a:t>(3)</a:t>
              </a:r>
              <a:endParaRPr lang="en-US" altLang="zh-CN"/>
            </a:p>
          </p:txBody>
        </p:sp>
        <p:sp>
          <p:nvSpPr>
            <p:cNvPr id="107592" name="Text Box 72"/>
            <p:cNvSpPr txBox="1">
              <a:spLocks noChangeArrowheads="1"/>
            </p:cNvSpPr>
            <p:nvPr/>
          </p:nvSpPr>
          <p:spPr bwMode="auto">
            <a:xfrm>
              <a:off x="4032" y="816"/>
              <a:ext cx="4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</a:t>
              </a:r>
              <a:r>
                <a:rPr lang="en-US" altLang="zh-CN" baseline="30000"/>
                <a:t>(h)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6965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——h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层网络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914400" y="1279525"/>
            <a:ext cx="7612063" cy="4756150"/>
            <a:chOff x="576" y="806"/>
            <a:chExt cx="4795" cy="2996"/>
          </a:xfrm>
        </p:grpSpPr>
        <p:grpSp>
          <p:nvGrpSpPr>
            <p:cNvPr id="108548" name="Group 4"/>
            <p:cNvGrpSpPr>
              <a:grpSpLocks/>
            </p:cNvGrpSpPr>
            <p:nvPr/>
          </p:nvGrpSpPr>
          <p:grpSpPr bwMode="auto">
            <a:xfrm>
              <a:off x="960" y="3542"/>
              <a:ext cx="3911" cy="260"/>
              <a:chOff x="960" y="3542"/>
              <a:chExt cx="3911" cy="260"/>
            </a:xfrm>
          </p:grpSpPr>
          <p:sp>
            <p:nvSpPr>
              <p:cNvPr id="108549" name="Rectangle 5"/>
              <p:cNvSpPr>
                <a:spLocks noChangeArrowheads="1"/>
              </p:cNvSpPr>
              <p:nvPr/>
            </p:nvSpPr>
            <p:spPr bwMode="auto">
              <a:xfrm>
                <a:off x="4272" y="355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输出层</a:t>
                </a:r>
              </a:p>
            </p:txBody>
          </p:sp>
          <p:sp>
            <p:nvSpPr>
              <p:cNvPr id="108550" name="Rectangle 6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隐藏层</a:t>
                </a:r>
              </a:p>
            </p:txBody>
          </p:sp>
          <p:sp>
            <p:nvSpPr>
              <p:cNvPr id="108551" name="Rectangle 7"/>
              <p:cNvSpPr>
                <a:spLocks noChangeArrowheads="1"/>
              </p:cNvSpPr>
              <p:nvPr/>
            </p:nvSpPr>
            <p:spPr bwMode="auto">
              <a:xfrm>
                <a:off x="960" y="354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输入层</a:t>
                </a:r>
              </a:p>
            </p:txBody>
          </p:sp>
        </p:grpSp>
        <p:grpSp>
          <p:nvGrpSpPr>
            <p:cNvPr id="108552" name="Group 8"/>
            <p:cNvGrpSpPr>
              <a:grpSpLocks/>
            </p:cNvGrpSpPr>
            <p:nvPr/>
          </p:nvGrpSpPr>
          <p:grpSpPr bwMode="auto">
            <a:xfrm>
              <a:off x="5040" y="806"/>
              <a:ext cx="331" cy="2468"/>
              <a:chOff x="5040" y="806"/>
              <a:chExt cx="331" cy="2468"/>
            </a:xfrm>
          </p:grpSpPr>
          <p:sp>
            <p:nvSpPr>
              <p:cNvPr id="108553" name="Rectangle 9"/>
              <p:cNvSpPr>
                <a:spLocks noChangeArrowheads="1"/>
              </p:cNvSpPr>
              <p:nvPr/>
            </p:nvSpPr>
            <p:spPr bwMode="auto">
              <a:xfrm>
                <a:off x="5088" y="806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8554" name="Rectangle 10"/>
              <p:cNvSpPr>
                <a:spLocks noChangeArrowheads="1"/>
              </p:cNvSpPr>
              <p:nvPr/>
            </p:nvSpPr>
            <p:spPr bwMode="auto">
              <a:xfrm>
                <a:off x="5080" y="1536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8555" name="Rectangle 11"/>
              <p:cNvSpPr>
                <a:spLocks noChangeArrowheads="1"/>
              </p:cNvSpPr>
              <p:nvPr/>
            </p:nvSpPr>
            <p:spPr bwMode="auto">
              <a:xfrm>
                <a:off x="5088" y="3024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108556" name="Rectangle 12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8557" name="Group 13"/>
            <p:cNvGrpSpPr>
              <a:grpSpLocks/>
            </p:cNvGrpSpPr>
            <p:nvPr/>
          </p:nvGrpSpPr>
          <p:grpSpPr bwMode="auto">
            <a:xfrm>
              <a:off x="576" y="816"/>
              <a:ext cx="282" cy="2458"/>
              <a:chOff x="576" y="816"/>
              <a:chExt cx="282" cy="2458"/>
            </a:xfrm>
          </p:grpSpPr>
          <p:sp>
            <p:nvSpPr>
              <p:cNvPr id="108558" name="Rectangle 14"/>
              <p:cNvSpPr>
                <a:spLocks noChangeArrowheads="1"/>
              </p:cNvSpPr>
              <p:nvPr/>
            </p:nvSpPr>
            <p:spPr bwMode="auto">
              <a:xfrm>
                <a:off x="595" y="816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108559" name="Rectangle 15"/>
              <p:cNvSpPr>
                <a:spLocks noChangeArrowheads="1"/>
              </p:cNvSpPr>
              <p:nvPr/>
            </p:nvSpPr>
            <p:spPr bwMode="auto">
              <a:xfrm>
                <a:off x="604" y="1584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108560" name="Rectangle 16"/>
              <p:cNvSpPr>
                <a:spLocks noChangeArrowheads="1"/>
              </p:cNvSpPr>
              <p:nvPr/>
            </p:nvSpPr>
            <p:spPr bwMode="auto">
              <a:xfrm>
                <a:off x="604" y="3024"/>
                <a:ext cx="2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108561" name="Rectangle 17"/>
              <p:cNvSpPr>
                <a:spLocks noChangeArrowheads="1"/>
              </p:cNvSpPr>
              <p:nvPr/>
            </p:nvSpPr>
            <p:spPr bwMode="auto">
              <a:xfrm>
                <a:off x="576" y="249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grpSp>
          <p:nvGrpSpPr>
            <p:cNvPr id="108562" name="Group 18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576" y="864"/>
              <a:chExt cx="4704" cy="2602"/>
            </a:xfrm>
          </p:grpSpPr>
          <p:grpSp>
            <p:nvGrpSpPr>
              <p:cNvPr id="108563" name="Group 19"/>
              <p:cNvGrpSpPr>
                <a:grpSpLocks/>
              </p:cNvGrpSpPr>
              <p:nvPr/>
            </p:nvGrpSpPr>
            <p:grpSpPr bwMode="auto">
              <a:xfrm>
                <a:off x="576" y="864"/>
                <a:ext cx="4704" cy="2602"/>
                <a:chOff x="2337" y="7836"/>
                <a:chExt cx="5580" cy="2184"/>
              </a:xfrm>
            </p:grpSpPr>
            <p:sp>
              <p:nvSpPr>
                <p:cNvPr id="108564" name="Oval 20"/>
                <p:cNvSpPr>
                  <a:spLocks noChangeArrowheads="1"/>
                </p:cNvSpPr>
                <p:nvPr/>
              </p:nvSpPr>
              <p:spPr bwMode="auto">
                <a:xfrm>
                  <a:off x="3057" y="7911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65" name="Oval 21"/>
                <p:cNvSpPr>
                  <a:spLocks noChangeArrowheads="1"/>
                </p:cNvSpPr>
                <p:nvPr/>
              </p:nvSpPr>
              <p:spPr bwMode="auto">
                <a:xfrm>
                  <a:off x="3057" y="855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66" name="Oval 22"/>
                <p:cNvSpPr>
                  <a:spLocks noChangeArrowheads="1"/>
                </p:cNvSpPr>
                <p:nvPr/>
              </p:nvSpPr>
              <p:spPr bwMode="auto">
                <a:xfrm>
                  <a:off x="3057" y="979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6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539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1" name="Rectangle 27"/>
                <p:cNvSpPr>
                  <a:spLocks noChangeArrowheads="1"/>
                </p:cNvSpPr>
                <p:nvPr/>
              </p:nvSpPr>
              <p:spPr bwMode="auto">
                <a:xfrm>
                  <a:off x="539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539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70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4" name="Rectangle 30"/>
                <p:cNvSpPr>
                  <a:spLocks noChangeArrowheads="1"/>
                </p:cNvSpPr>
                <p:nvPr/>
              </p:nvSpPr>
              <p:spPr bwMode="auto">
                <a:xfrm>
                  <a:off x="70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70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6" name="Line 32"/>
                <p:cNvSpPr>
                  <a:spLocks noChangeShapeType="1"/>
                </p:cNvSpPr>
                <p:nvPr/>
              </p:nvSpPr>
              <p:spPr bwMode="auto">
                <a:xfrm>
                  <a:off x="233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7" name="Line 33"/>
                <p:cNvSpPr>
                  <a:spLocks noChangeShapeType="1"/>
                </p:cNvSpPr>
                <p:nvPr/>
              </p:nvSpPr>
              <p:spPr bwMode="auto">
                <a:xfrm>
                  <a:off x="233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8" name="Line 34"/>
                <p:cNvSpPr>
                  <a:spLocks noChangeShapeType="1"/>
                </p:cNvSpPr>
                <p:nvPr/>
              </p:nvSpPr>
              <p:spPr bwMode="auto">
                <a:xfrm>
                  <a:off x="233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79" name="Line 35"/>
                <p:cNvSpPr>
                  <a:spLocks noChangeShapeType="1"/>
                </p:cNvSpPr>
                <p:nvPr/>
              </p:nvSpPr>
              <p:spPr bwMode="auto">
                <a:xfrm>
                  <a:off x="719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0" name="Line 36"/>
                <p:cNvSpPr>
                  <a:spLocks noChangeShapeType="1"/>
                </p:cNvSpPr>
                <p:nvPr/>
              </p:nvSpPr>
              <p:spPr bwMode="auto">
                <a:xfrm>
                  <a:off x="719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1" name="Line 37"/>
                <p:cNvSpPr>
                  <a:spLocks noChangeShapeType="1"/>
                </p:cNvSpPr>
                <p:nvPr/>
              </p:nvSpPr>
              <p:spPr bwMode="auto">
                <a:xfrm>
                  <a:off x="719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2" name="Line 38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3" name="Line 39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4" name="Line 40"/>
                <p:cNvSpPr>
                  <a:spLocks noChangeShapeType="1"/>
                </p:cNvSpPr>
                <p:nvPr/>
              </p:nvSpPr>
              <p:spPr bwMode="auto">
                <a:xfrm>
                  <a:off x="3237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5" name="Line 41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6" name="Line 42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237" y="7992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237" y="8148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89" name="Line 45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237" y="8772"/>
                  <a:ext cx="108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1" name="Line 47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2" name="Line 48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3" name="Line 49"/>
                <p:cNvSpPr>
                  <a:spLocks noChangeShapeType="1"/>
                </p:cNvSpPr>
                <p:nvPr/>
              </p:nvSpPr>
              <p:spPr bwMode="auto">
                <a:xfrm>
                  <a:off x="4497" y="98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4" name="Line 50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5" name="Line 51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497" y="7992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7" name="Line 53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97" y="8148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9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97" y="8772"/>
                  <a:ext cx="90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0" name="Line 56"/>
                <p:cNvSpPr>
                  <a:spLocks noChangeShapeType="1"/>
                </p:cNvSpPr>
                <p:nvPr/>
              </p:nvSpPr>
              <p:spPr bwMode="auto">
                <a:xfrm>
                  <a:off x="55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1" name="Line 57"/>
                <p:cNvSpPr>
                  <a:spLocks noChangeShapeType="1"/>
                </p:cNvSpPr>
                <p:nvPr/>
              </p:nvSpPr>
              <p:spPr bwMode="auto">
                <a:xfrm>
                  <a:off x="55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2" name="Line 58"/>
                <p:cNvSpPr>
                  <a:spLocks noChangeShapeType="1"/>
                </p:cNvSpPr>
                <p:nvPr/>
              </p:nvSpPr>
              <p:spPr bwMode="auto">
                <a:xfrm>
                  <a:off x="55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3" name="Line 59"/>
                <p:cNvSpPr>
                  <a:spLocks noChangeShapeType="1"/>
                </p:cNvSpPr>
                <p:nvPr/>
              </p:nvSpPr>
              <p:spPr bwMode="auto">
                <a:xfrm>
                  <a:off x="64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4" name="Line 60"/>
                <p:cNvSpPr>
                  <a:spLocks noChangeShapeType="1"/>
                </p:cNvSpPr>
                <p:nvPr/>
              </p:nvSpPr>
              <p:spPr bwMode="auto">
                <a:xfrm>
                  <a:off x="64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05" name="Line 61"/>
                <p:cNvSpPr>
                  <a:spLocks noChangeShapeType="1"/>
                </p:cNvSpPr>
                <p:nvPr/>
              </p:nvSpPr>
              <p:spPr bwMode="auto">
                <a:xfrm>
                  <a:off x="64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606" name="Group 62"/>
              <p:cNvGrpSpPr>
                <a:grpSpLocks/>
              </p:cNvGrpSpPr>
              <p:nvPr/>
            </p:nvGrpSpPr>
            <p:grpSpPr bwMode="auto">
              <a:xfrm>
                <a:off x="1114" y="2483"/>
                <a:ext cx="3657" cy="311"/>
                <a:chOff x="1114" y="2483"/>
                <a:chExt cx="3657" cy="311"/>
              </a:xfrm>
            </p:grpSpPr>
            <p:sp>
              <p:nvSpPr>
                <p:cNvPr id="108607" name="Rectangle 63"/>
                <p:cNvSpPr>
                  <a:spLocks noChangeArrowheads="1"/>
                </p:cNvSpPr>
                <p:nvPr/>
              </p:nvSpPr>
              <p:spPr bwMode="auto">
                <a:xfrm>
                  <a:off x="1114" y="248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8608" name="Rectangle 64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8609" name="Rectangle 65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8610" name="Rectangle 66"/>
                <p:cNvSpPr>
                  <a:spLocks noChangeArrowheads="1"/>
                </p:cNvSpPr>
                <p:nvPr/>
              </p:nvSpPr>
              <p:spPr bwMode="auto">
                <a:xfrm>
                  <a:off x="4495" y="2544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  <p:sp>
              <p:nvSpPr>
                <p:cNvPr id="108611" name="Rectangle 67"/>
                <p:cNvSpPr>
                  <a:spLocks noChangeArrowheads="1"/>
                </p:cNvSpPr>
                <p:nvPr/>
              </p:nvSpPr>
              <p:spPr bwMode="auto">
                <a:xfrm>
                  <a:off x="3871" y="2521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/>
                    <a:t>…</a:t>
                  </a:r>
                </a:p>
              </p:txBody>
            </p:sp>
          </p:grpSp>
        </p:grpSp>
      </p:grpSp>
      <p:grpSp>
        <p:nvGrpSpPr>
          <p:cNvPr id="108612" name="Group 68"/>
          <p:cNvGrpSpPr>
            <a:grpSpLocks/>
          </p:cNvGrpSpPr>
          <p:nvPr/>
        </p:nvGrpSpPr>
        <p:grpSpPr bwMode="auto">
          <a:xfrm>
            <a:off x="2667000" y="3733800"/>
            <a:ext cx="4495800" cy="381000"/>
            <a:chOff x="1632" y="816"/>
            <a:chExt cx="2832" cy="240"/>
          </a:xfrm>
        </p:grpSpPr>
        <p:sp>
          <p:nvSpPr>
            <p:cNvPr id="108613" name="Text Box 69"/>
            <p:cNvSpPr txBox="1">
              <a:spLocks noChangeArrowheads="1"/>
            </p:cNvSpPr>
            <p:nvPr/>
          </p:nvSpPr>
          <p:spPr bwMode="auto">
            <a:xfrm>
              <a:off x="1632" y="82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W</a:t>
              </a:r>
              <a:r>
                <a:rPr lang="en-US" altLang="zh-CN" baseline="30000">
                  <a:solidFill>
                    <a:srgbClr val="FF0000"/>
                  </a:solidFill>
                </a:rPr>
                <a:t>(1)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8614" name="Text Box 70"/>
            <p:cNvSpPr txBox="1">
              <a:spLocks noChangeArrowheads="1"/>
            </p:cNvSpPr>
            <p:nvPr/>
          </p:nvSpPr>
          <p:spPr bwMode="auto">
            <a:xfrm>
              <a:off x="2544" y="81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W</a:t>
              </a:r>
              <a:r>
                <a:rPr lang="en-US" altLang="zh-CN" baseline="30000">
                  <a:solidFill>
                    <a:srgbClr val="FF0000"/>
                  </a:solidFill>
                </a:rPr>
                <a:t>(2)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8615" name="Text Box 71"/>
            <p:cNvSpPr txBox="1">
              <a:spLocks noChangeArrowheads="1"/>
            </p:cNvSpPr>
            <p:nvPr/>
          </p:nvSpPr>
          <p:spPr bwMode="auto">
            <a:xfrm>
              <a:off x="3312" y="81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W</a:t>
              </a:r>
              <a:r>
                <a:rPr lang="en-US" altLang="zh-CN" baseline="30000">
                  <a:solidFill>
                    <a:srgbClr val="FF0000"/>
                  </a:solidFill>
                </a:rPr>
                <a:t>(3)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8616" name="Text Box 72"/>
            <p:cNvSpPr txBox="1">
              <a:spLocks noChangeArrowheads="1"/>
            </p:cNvSpPr>
            <p:nvPr/>
          </p:nvSpPr>
          <p:spPr bwMode="auto">
            <a:xfrm>
              <a:off x="4032" y="81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W</a:t>
              </a:r>
              <a:r>
                <a:rPr lang="en-US" altLang="zh-CN" baseline="30000">
                  <a:solidFill>
                    <a:srgbClr val="FF0000"/>
                  </a:solidFill>
                </a:rPr>
                <a:t>(h)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4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anose="02010609060101010101" pitchFamily="49" charset="-122"/>
              </a:rPr>
              <a:t>人工神经网络</a:t>
            </a:r>
            <a:r>
              <a:rPr lang="zh-CN" altLang="en-US" b="1" dirty="0">
                <a:ea typeface="黑体" panose="02010609060101010101" pitchFamily="49" charset="-122"/>
              </a:rPr>
              <a:t>基础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195"/>
            <a:ext cx="8229600" cy="3763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生物神经网 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人工神经元 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人工神经网络的拓扑特性 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人工神经网络的训练</a:t>
            </a:r>
          </a:p>
        </p:txBody>
      </p:sp>
    </p:spTree>
    <p:extLst>
      <p:ext uri="{BB962C8B-B14F-4D97-AF65-F5344CB8AC3E}">
        <p14:creationId xmlns:p14="http://schemas.microsoft.com/office/powerpoint/2010/main" val="9515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6324554" cy="688975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896143"/>
            <a:ext cx="8229600" cy="1900238"/>
          </a:xfrm>
        </p:spPr>
        <p:txBody>
          <a:bodyPr/>
          <a:lstStyle/>
          <a:p>
            <a:pPr algn="just"/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非线性激活函数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使用线性激活函数则多级网的功能不会超过单级网的功能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92321"/>
              </p:ext>
            </p:extLst>
          </p:nvPr>
        </p:nvGraphicFramePr>
        <p:xfrm>
          <a:off x="3859312" y="2841563"/>
          <a:ext cx="30559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312" y="2841563"/>
                        <a:ext cx="30559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06562" y="2913000"/>
            <a:ext cx="194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输入向量：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62100" y="356070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各级联接矩阵：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87919"/>
              </p:ext>
            </p:extLst>
          </p:nvPr>
        </p:nvGraphicFramePr>
        <p:xfrm>
          <a:off x="3930750" y="3560700"/>
          <a:ext cx="31289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750" y="3560700"/>
                        <a:ext cx="31289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835125" y="428142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各级输入向量：</a:t>
            </a:r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07891"/>
              </p:ext>
            </p:extLst>
          </p:nvPr>
        </p:nvGraphicFramePr>
        <p:xfrm>
          <a:off x="3859312" y="4208400"/>
          <a:ext cx="37036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7" imgW="1307880" imgH="228600" progId="Equation.DSMT4">
                  <p:embed/>
                </p:oleObj>
              </mc:Choice>
              <mc:Fallback>
                <p:oleObj name="Equation" r:id="rId7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312" y="4208400"/>
                        <a:ext cx="37036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978000" y="514502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各级激活函数：</a:t>
            </a:r>
          </a:p>
        </p:txBody>
      </p:sp>
      <p:graphicFrame>
        <p:nvGraphicFramePr>
          <p:cNvPr id="1095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28377"/>
              </p:ext>
            </p:extLst>
          </p:nvPr>
        </p:nvGraphicFramePr>
        <p:xfrm>
          <a:off x="4002187" y="5145025"/>
          <a:ext cx="20843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187" y="5145025"/>
                        <a:ext cx="20843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7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6172158" cy="68897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344" y="1066862"/>
            <a:ext cx="8229600" cy="60483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4000" b="1">
                <a:ea typeface="宋体" panose="02010600030101010101" pitchFamily="2" charset="-122"/>
              </a:rPr>
              <a:t>则有：</a:t>
            </a: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7944"/>
              </p:ext>
            </p:extLst>
          </p:nvPr>
        </p:nvGraphicFramePr>
        <p:xfrm>
          <a:off x="1100032" y="1671700"/>
          <a:ext cx="25161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032" y="1671700"/>
                        <a:ext cx="25161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011001"/>
              </p:ext>
            </p:extLst>
          </p:nvPr>
        </p:nvGraphicFramePr>
        <p:xfrm>
          <a:off x="1028594" y="2247962"/>
          <a:ext cx="38465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1358640" imgH="241200" progId="Equation.DSMT4">
                  <p:embed/>
                </p:oleObj>
              </mc:Choice>
              <mc:Fallback>
                <p:oleObj name="Equation" r:id="rId5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594" y="2247962"/>
                        <a:ext cx="384651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31064"/>
              </p:ext>
            </p:extLst>
          </p:nvPr>
        </p:nvGraphicFramePr>
        <p:xfrm>
          <a:off x="1100032" y="2895662"/>
          <a:ext cx="71532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7" imgW="2527200" imgH="241200" progId="Equation.DSMT4">
                  <p:embed/>
                </p:oleObj>
              </mc:Choice>
              <mc:Fallback>
                <p:oleObj name="Equation" r:id="rId7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032" y="2895662"/>
                        <a:ext cx="71532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380894" y="3616387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zh-CN" altLang="en-US" sz="4000" b="1"/>
              <a:t>设激活函数是线性函数：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07200"/>
              </p:ext>
            </p:extLst>
          </p:nvPr>
        </p:nvGraphicFramePr>
        <p:xfrm>
          <a:off x="1173057" y="4408550"/>
          <a:ext cx="66119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9" imgW="2336760" imgH="228600" progId="Equation.DSMT4">
                  <p:embed/>
                </p:oleObj>
              </mc:Choice>
              <mc:Fallback>
                <p:oleObj name="Equation" r:id="rId9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57" y="4408550"/>
                        <a:ext cx="66119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060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60483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4000" b="1" dirty="0">
                <a:ea typeface="宋体" panose="02010600030101010101" pitchFamily="2" charset="-122"/>
              </a:rPr>
              <a:t>其中：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1331913" y="1989138"/>
          <a:ext cx="3735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37353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1187450" y="2781300"/>
          <a:ext cx="51752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5" imgW="1828800" imgH="253800" progId="Equation.DSMT4">
                  <p:embed/>
                </p:oleObj>
              </mc:Choice>
              <mc:Fallback>
                <p:oleObj name="Equation" r:id="rId5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51752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1116013" y="3500438"/>
          <a:ext cx="71866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7" imgW="2539800" imgH="253800" progId="Equation.DSMT4">
                  <p:embed/>
                </p:oleObj>
              </mc:Choice>
              <mc:Fallback>
                <p:oleObj name="Equation" r:id="rId7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71866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1098550" y="4203700"/>
          <a:ext cx="3663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9" imgW="1295280" imgH="253800" progId="Equation.DSMT4">
                  <p:embed/>
                </p:oleObj>
              </mc:Choice>
              <mc:Fallback>
                <p:oleObj name="Equation" r:id="rId9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203700"/>
                        <a:ext cx="36639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323850" y="4868863"/>
            <a:ext cx="8229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zh-CN" altLang="en-US" sz="4000" b="1"/>
              <a:t>激活函数还可以写成：</a:t>
            </a:r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1187450" y="5516563"/>
          <a:ext cx="66119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1" imgW="2336760" imgH="228600" progId="Equation.DSMT4">
                  <p:embed/>
                </p:oleObj>
              </mc:Choice>
              <mc:Fallback>
                <p:oleObj name="Equation" r:id="rId11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16563"/>
                        <a:ext cx="66119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28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60483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4000" b="1">
                <a:ea typeface="宋体" panose="02010600030101010101" pitchFamily="2" charset="-122"/>
              </a:rPr>
              <a:t>此时</a:t>
            </a:r>
            <a:r>
              <a:rPr lang="en-US" altLang="zh-CN" sz="4000" b="1">
                <a:ea typeface="宋体" panose="02010600030101010101" pitchFamily="2" charset="-122"/>
              </a:rPr>
              <a:t>K</a:t>
            </a:r>
            <a:r>
              <a:rPr lang="en-US" altLang="zh-CN" sz="4000" b="1" baseline="-25000">
                <a:ea typeface="宋体" panose="02010600030101010101" pitchFamily="2" charset="-122"/>
              </a:rPr>
              <a:t>i</a:t>
            </a:r>
            <a:r>
              <a:rPr lang="zh-CN" altLang="en-US" sz="4000" b="1">
                <a:ea typeface="宋体" panose="02010600030101010101" pitchFamily="2" charset="-122"/>
              </a:rPr>
              <a:t>为对角矩阵：</a:t>
            </a:r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92213"/>
              </p:ext>
            </p:extLst>
          </p:nvPr>
        </p:nvGraphicFramePr>
        <p:xfrm>
          <a:off x="306388" y="2228810"/>
          <a:ext cx="86233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047760" imgH="965160" progId="Equation.DSMT4">
                  <p:embed/>
                </p:oleObj>
              </mc:Choice>
              <mc:Fallback>
                <p:oleObj name="Equation" r:id="rId3" imgW="3047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2228810"/>
                        <a:ext cx="86233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669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60483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4000" b="1">
                <a:ea typeface="宋体" panose="02010600030101010101" pitchFamily="2" charset="-122"/>
              </a:rPr>
              <a:t>网络输出为：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539750" y="1700213"/>
          <a:ext cx="7007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3" imgW="2476440" imgH="304560" progId="Equation.DSMT4">
                  <p:embed/>
                </p:oleObj>
              </mc:Choice>
              <mc:Fallback>
                <p:oleObj name="Equation" r:id="rId3" imgW="2476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70072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900113" y="2492375"/>
          <a:ext cx="67198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5" imgW="2374560" imgH="304560" progId="Equation.DSMT4">
                  <p:embed/>
                </p:oleObj>
              </mc:Choice>
              <mc:Fallback>
                <p:oleObj name="Equation" r:id="rId5" imgW="2374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67198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900113" y="3357563"/>
          <a:ext cx="7546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7" imgW="2666880" imgH="304560" progId="Equation.DSMT4">
                  <p:embed/>
                </p:oleObj>
              </mc:Choice>
              <mc:Fallback>
                <p:oleObj name="Equation" r:id="rId7" imgW="2666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75469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900113" y="4149725"/>
          <a:ext cx="79771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9" imgW="2819160" imgH="304560" progId="Equation.DSMT4">
                  <p:embed/>
                </p:oleObj>
              </mc:Choice>
              <mc:Fallback>
                <p:oleObj name="Equation" r:id="rId9" imgW="2819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79771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250825" y="5013325"/>
          <a:ext cx="86947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11" imgW="3263760" imgH="304560" progId="Equation.DSMT4">
                  <p:embed/>
                </p:oleObj>
              </mc:Choice>
              <mc:Fallback>
                <p:oleObj name="Equation" r:id="rId11" imgW="3263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13325"/>
                        <a:ext cx="86947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228600" y="5734050"/>
          <a:ext cx="89154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13" imgW="3632040" imgH="279360" progId="Equation.DSMT4">
                  <p:embed/>
                </p:oleObj>
              </mc:Choice>
              <mc:Fallback>
                <p:oleObj name="Equation" r:id="rId13" imgW="3632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34050"/>
                        <a:ext cx="89154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70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多级网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604837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4000" b="1">
                <a:ea typeface="宋体" panose="02010600030101010101" pitchFamily="2" charset="-122"/>
              </a:rPr>
              <a:t>网络输出为：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1619250" y="3500438"/>
          <a:ext cx="1838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749160" imgH="177480" progId="Equation.DSMT4">
                  <p:embed/>
                </p:oleObj>
              </mc:Choice>
              <mc:Fallback>
                <p:oleObj name="Equation" r:id="rId3" imgW="749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18383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9750" y="4076700"/>
            <a:ext cx="822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zh-CN" altLang="en-US" sz="4000" b="1"/>
              <a:t>单级网络输出为：</a:t>
            </a:r>
          </a:p>
        </p:txBody>
      </p:sp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900113" y="4652963"/>
          <a:ext cx="40179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1638000" imgH="241200" progId="Equation.DSMT4">
                  <p:embed/>
                </p:oleObj>
              </mc:Choice>
              <mc:Fallback>
                <p:oleObj name="Equation" r:id="rId5" imgW="1638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40179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5" name="Object 13"/>
          <p:cNvGraphicFramePr>
            <a:graphicFrameLocks noChangeAspect="1"/>
          </p:cNvGraphicFramePr>
          <p:nvPr/>
        </p:nvGraphicFramePr>
        <p:xfrm>
          <a:off x="1403350" y="5445125"/>
          <a:ext cx="2335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7" imgW="952200" imgH="241200" progId="Equation.DSMT4">
                  <p:embed/>
                </p:oleObj>
              </mc:Choice>
              <mc:Fallback>
                <p:oleObj name="Equation" r:id="rId7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23352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6" name="Object 14"/>
          <p:cNvGraphicFramePr>
            <a:graphicFrameLocks noChangeAspect="1"/>
          </p:cNvGraphicFramePr>
          <p:nvPr/>
        </p:nvGraphicFramePr>
        <p:xfrm>
          <a:off x="1547813" y="2060575"/>
          <a:ext cx="62658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9" imgW="2552400" imgH="482400" progId="Equation.DSMT4">
                  <p:embed/>
                </p:oleObj>
              </mc:Choice>
              <mc:Fallback>
                <p:oleObj name="Equation" r:id="rId9" imgW="2552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575"/>
                        <a:ext cx="62658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34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循环网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838200" y="1905000"/>
            <a:ext cx="7612063" cy="4217988"/>
            <a:chOff x="576" y="806"/>
            <a:chExt cx="4795" cy="3031"/>
          </a:xfrm>
        </p:grpSpPr>
        <p:grpSp>
          <p:nvGrpSpPr>
            <p:cNvPr id="110596" name="Group 4"/>
            <p:cNvGrpSpPr>
              <a:grpSpLocks/>
            </p:cNvGrpSpPr>
            <p:nvPr/>
          </p:nvGrpSpPr>
          <p:grpSpPr bwMode="auto">
            <a:xfrm>
              <a:off x="576" y="864"/>
              <a:ext cx="4704" cy="2602"/>
              <a:chOff x="2337" y="7836"/>
              <a:chExt cx="5580" cy="2184"/>
            </a:xfrm>
          </p:grpSpPr>
          <p:sp>
            <p:nvSpPr>
              <p:cNvPr id="110597" name="Oval 5"/>
              <p:cNvSpPr>
                <a:spLocks noChangeArrowheads="1"/>
              </p:cNvSpPr>
              <p:nvPr/>
            </p:nvSpPr>
            <p:spPr bwMode="auto">
              <a:xfrm>
                <a:off x="3057" y="7911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598" name="Oval 6"/>
              <p:cNvSpPr>
                <a:spLocks noChangeArrowheads="1"/>
              </p:cNvSpPr>
              <p:nvPr/>
            </p:nvSpPr>
            <p:spPr bwMode="auto">
              <a:xfrm>
                <a:off x="3057" y="8550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599" name="Oval 7"/>
              <p:cNvSpPr>
                <a:spLocks noChangeArrowheads="1"/>
              </p:cNvSpPr>
              <p:nvPr/>
            </p:nvSpPr>
            <p:spPr bwMode="auto">
              <a:xfrm>
                <a:off x="3057" y="9798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0" name="Rectangle 8"/>
              <p:cNvSpPr>
                <a:spLocks noChangeArrowheads="1"/>
              </p:cNvSpPr>
              <p:nvPr/>
            </p:nvSpPr>
            <p:spPr bwMode="auto">
              <a:xfrm>
                <a:off x="431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1" name="Rectangle 9"/>
              <p:cNvSpPr>
                <a:spLocks noChangeArrowheads="1"/>
              </p:cNvSpPr>
              <p:nvPr/>
            </p:nvSpPr>
            <p:spPr bwMode="auto">
              <a:xfrm>
                <a:off x="431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2" name="Rectangle 10"/>
              <p:cNvSpPr>
                <a:spLocks noChangeArrowheads="1"/>
              </p:cNvSpPr>
              <p:nvPr/>
            </p:nvSpPr>
            <p:spPr bwMode="auto">
              <a:xfrm>
                <a:off x="431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3" name="Rectangle 11"/>
              <p:cNvSpPr>
                <a:spLocks noChangeArrowheads="1"/>
              </p:cNvSpPr>
              <p:nvPr/>
            </p:nvSpPr>
            <p:spPr bwMode="auto">
              <a:xfrm>
                <a:off x="539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4" name="Rectangle 12"/>
              <p:cNvSpPr>
                <a:spLocks noChangeArrowheads="1"/>
              </p:cNvSpPr>
              <p:nvPr/>
            </p:nvSpPr>
            <p:spPr bwMode="auto">
              <a:xfrm>
                <a:off x="539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5" name="Rectangle 13"/>
              <p:cNvSpPr>
                <a:spLocks noChangeArrowheads="1"/>
              </p:cNvSpPr>
              <p:nvPr/>
            </p:nvSpPr>
            <p:spPr bwMode="auto">
              <a:xfrm>
                <a:off x="539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6" name="Rectangle 14"/>
              <p:cNvSpPr>
                <a:spLocks noChangeArrowheads="1"/>
              </p:cNvSpPr>
              <p:nvPr/>
            </p:nvSpPr>
            <p:spPr bwMode="auto">
              <a:xfrm>
                <a:off x="7017" y="9708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7" name="Rectangle 15"/>
              <p:cNvSpPr>
                <a:spLocks noChangeArrowheads="1"/>
              </p:cNvSpPr>
              <p:nvPr/>
            </p:nvSpPr>
            <p:spPr bwMode="auto">
              <a:xfrm>
                <a:off x="7017" y="8460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8" name="Rectangle 16"/>
              <p:cNvSpPr>
                <a:spLocks noChangeArrowheads="1"/>
              </p:cNvSpPr>
              <p:nvPr/>
            </p:nvSpPr>
            <p:spPr bwMode="auto">
              <a:xfrm>
                <a:off x="7017" y="78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9" name="Line 17"/>
              <p:cNvSpPr>
                <a:spLocks noChangeShapeType="1"/>
              </p:cNvSpPr>
              <p:nvPr/>
            </p:nvSpPr>
            <p:spPr bwMode="auto">
              <a:xfrm>
                <a:off x="2337" y="79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0" name="Line 18"/>
              <p:cNvSpPr>
                <a:spLocks noChangeShapeType="1"/>
              </p:cNvSpPr>
              <p:nvPr/>
            </p:nvSpPr>
            <p:spPr bwMode="auto">
              <a:xfrm>
                <a:off x="2337" y="86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1" name="Line 19"/>
              <p:cNvSpPr>
                <a:spLocks noChangeShapeType="1"/>
              </p:cNvSpPr>
              <p:nvPr/>
            </p:nvSpPr>
            <p:spPr bwMode="auto">
              <a:xfrm>
                <a:off x="2337" y="98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2" name="Line 20"/>
              <p:cNvSpPr>
                <a:spLocks noChangeShapeType="1"/>
              </p:cNvSpPr>
              <p:nvPr/>
            </p:nvSpPr>
            <p:spPr bwMode="auto">
              <a:xfrm>
                <a:off x="7197" y="98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3" name="Line 21"/>
              <p:cNvSpPr>
                <a:spLocks noChangeShapeType="1"/>
              </p:cNvSpPr>
              <p:nvPr/>
            </p:nvSpPr>
            <p:spPr bwMode="auto">
              <a:xfrm>
                <a:off x="7197" y="86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4" name="Line 22"/>
              <p:cNvSpPr>
                <a:spLocks noChangeShapeType="1"/>
              </p:cNvSpPr>
              <p:nvPr/>
            </p:nvSpPr>
            <p:spPr bwMode="auto">
              <a:xfrm>
                <a:off x="7197" y="79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5" name="Line 23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6" name="Line 24"/>
              <p:cNvSpPr>
                <a:spLocks noChangeShapeType="1"/>
              </p:cNvSpPr>
              <p:nvPr/>
            </p:nvSpPr>
            <p:spPr bwMode="auto">
              <a:xfrm>
                <a:off x="3237" y="861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7" name="Line 25"/>
              <p:cNvSpPr>
                <a:spLocks noChangeShapeType="1"/>
              </p:cNvSpPr>
              <p:nvPr/>
            </p:nvSpPr>
            <p:spPr bwMode="auto">
              <a:xfrm>
                <a:off x="3237" y="986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8" name="Line 26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19" name="Line 27"/>
              <p:cNvSpPr>
                <a:spLocks noChangeShapeType="1"/>
              </p:cNvSpPr>
              <p:nvPr/>
            </p:nvSpPr>
            <p:spPr bwMode="auto">
              <a:xfrm>
                <a:off x="3237" y="7992"/>
                <a:ext cx="108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0" name="Line 28"/>
              <p:cNvSpPr>
                <a:spLocks noChangeShapeType="1"/>
              </p:cNvSpPr>
              <p:nvPr/>
            </p:nvSpPr>
            <p:spPr bwMode="auto">
              <a:xfrm flipV="1">
                <a:off x="3237" y="7992"/>
                <a:ext cx="108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1" name="Line 29"/>
              <p:cNvSpPr>
                <a:spLocks noChangeShapeType="1"/>
              </p:cNvSpPr>
              <p:nvPr/>
            </p:nvSpPr>
            <p:spPr bwMode="auto">
              <a:xfrm flipV="1">
                <a:off x="3237" y="8148"/>
                <a:ext cx="108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2" name="Line 30"/>
              <p:cNvSpPr>
                <a:spLocks noChangeShapeType="1"/>
              </p:cNvSpPr>
              <p:nvPr/>
            </p:nvSpPr>
            <p:spPr bwMode="auto">
              <a:xfrm>
                <a:off x="3237" y="8616"/>
                <a:ext cx="108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3" name="Line 31"/>
              <p:cNvSpPr>
                <a:spLocks noChangeShapeType="1"/>
              </p:cNvSpPr>
              <p:nvPr/>
            </p:nvSpPr>
            <p:spPr bwMode="auto">
              <a:xfrm flipV="1">
                <a:off x="3237" y="8772"/>
                <a:ext cx="108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4" name="Line 32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5" name="Line 33"/>
              <p:cNvSpPr>
                <a:spLocks noChangeShapeType="1"/>
              </p:cNvSpPr>
              <p:nvPr/>
            </p:nvSpPr>
            <p:spPr bwMode="auto">
              <a:xfrm>
                <a:off x="4497" y="8616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6" name="Line 34"/>
              <p:cNvSpPr>
                <a:spLocks noChangeShapeType="1"/>
              </p:cNvSpPr>
              <p:nvPr/>
            </p:nvSpPr>
            <p:spPr bwMode="auto">
              <a:xfrm>
                <a:off x="4497" y="986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7" name="Line 35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8" name="Line 36"/>
              <p:cNvSpPr>
                <a:spLocks noChangeShapeType="1"/>
              </p:cNvSpPr>
              <p:nvPr/>
            </p:nvSpPr>
            <p:spPr bwMode="auto">
              <a:xfrm>
                <a:off x="4497" y="7992"/>
                <a:ext cx="90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29" name="Line 37"/>
              <p:cNvSpPr>
                <a:spLocks noChangeShapeType="1"/>
              </p:cNvSpPr>
              <p:nvPr/>
            </p:nvSpPr>
            <p:spPr bwMode="auto">
              <a:xfrm flipV="1">
                <a:off x="4497" y="7992"/>
                <a:ext cx="90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0" name="Line 38"/>
              <p:cNvSpPr>
                <a:spLocks noChangeShapeType="1"/>
              </p:cNvSpPr>
              <p:nvPr/>
            </p:nvSpPr>
            <p:spPr bwMode="auto">
              <a:xfrm>
                <a:off x="4497" y="8616"/>
                <a:ext cx="90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1" name="Line 39"/>
              <p:cNvSpPr>
                <a:spLocks noChangeShapeType="1"/>
              </p:cNvSpPr>
              <p:nvPr/>
            </p:nvSpPr>
            <p:spPr bwMode="auto">
              <a:xfrm flipV="1">
                <a:off x="4497" y="8148"/>
                <a:ext cx="90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2" name="Line 40"/>
              <p:cNvSpPr>
                <a:spLocks noChangeShapeType="1"/>
              </p:cNvSpPr>
              <p:nvPr/>
            </p:nvSpPr>
            <p:spPr bwMode="auto">
              <a:xfrm flipV="1">
                <a:off x="4497" y="8772"/>
                <a:ext cx="90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3" name="Line 41"/>
              <p:cNvSpPr>
                <a:spLocks noChangeShapeType="1"/>
              </p:cNvSpPr>
              <p:nvPr/>
            </p:nvSpPr>
            <p:spPr bwMode="auto">
              <a:xfrm>
                <a:off x="5577" y="799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4" name="Line 42"/>
              <p:cNvSpPr>
                <a:spLocks noChangeShapeType="1"/>
              </p:cNvSpPr>
              <p:nvPr/>
            </p:nvSpPr>
            <p:spPr bwMode="auto">
              <a:xfrm>
                <a:off x="5577" y="861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5" name="Line 43"/>
              <p:cNvSpPr>
                <a:spLocks noChangeShapeType="1"/>
              </p:cNvSpPr>
              <p:nvPr/>
            </p:nvSpPr>
            <p:spPr bwMode="auto">
              <a:xfrm>
                <a:off x="5577" y="986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6" name="Line 44"/>
              <p:cNvSpPr>
                <a:spLocks noChangeShapeType="1"/>
              </p:cNvSpPr>
              <p:nvPr/>
            </p:nvSpPr>
            <p:spPr bwMode="auto">
              <a:xfrm>
                <a:off x="6477" y="7992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7" name="Line 45"/>
              <p:cNvSpPr>
                <a:spLocks noChangeShapeType="1"/>
              </p:cNvSpPr>
              <p:nvPr/>
            </p:nvSpPr>
            <p:spPr bwMode="auto">
              <a:xfrm>
                <a:off x="6477" y="8616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8" name="Line 46"/>
              <p:cNvSpPr>
                <a:spLocks noChangeShapeType="1"/>
              </p:cNvSpPr>
              <p:nvPr/>
            </p:nvSpPr>
            <p:spPr bwMode="auto">
              <a:xfrm>
                <a:off x="6477" y="986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639" name="Rectangle 47"/>
            <p:cNvSpPr>
              <a:spLocks noChangeArrowheads="1"/>
            </p:cNvSpPr>
            <p:nvPr/>
          </p:nvSpPr>
          <p:spPr bwMode="auto">
            <a:xfrm>
              <a:off x="595" y="816"/>
              <a:ext cx="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10640" name="Rectangle 48"/>
            <p:cNvSpPr>
              <a:spLocks noChangeArrowheads="1"/>
            </p:cNvSpPr>
            <p:nvPr/>
          </p:nvSpPr>
          <p:spPr bwMode="auto">
            <a:xfrm>
              <a:off x="5088" y="806"/>
              <a:ext cx="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110641" name="Rectangle 49"/>
            <p:cNvSpPr>
              <a:spLocks noChangeArrowheads="1"/>
            </p:cNvSpPr>
            <p:nvPr/>
          </p:nvSpPr>
          <p:spPr bwMode="auto">
            <a:xfrm>
              <a:off x="4272" y="3551"/>
              <a:ext cx="5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输出层</a:t>
              </a:r>
            </a:p>
          </p:txBody>
        </p:sp>
        <p:sp>
          <p:nvSpPr>
            <p:cNvPr id="110642" name="Rectangle 50"/>
            <p:cNvSpPr>
              <a:spLocks noChangeArrowheads="1"/>
            </p:cNvSpPr>
            <p:nvPr/>
          </p:nvSpPr>
          <p:spPr bwMode="auto">
            <a:xfrm>
              <a:off x="2592" y="3551"/>
              <a:ext cx="5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隐藏层</a:t>
              </a:r>
            </a:p>
          </p:txBody>
        </p:sp>
        <p:sp>
          <p:nvSpPr>
            <p:cNvPr id="110643" name="Rectangle 51"/>
            <p:cNvSpPr>
              <a:spLocks noChangeArrowheads="1"/>
            </p:cNvSpPr>
            <p:nvPr/>
          </p:nvSpPr>
          <p:spPr bwMode="auto">
            <a:xfrm>
              <a:off x="960" y="3542"/>
              <a:ext cx="5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输入层</a:t>
              </a:r>
            </a:p>
          </p:txBody>
        </p:sp>
        <p:sp>
          <p:nvSpPr>
            <p:cNvPr id="110644" name="Rectangle 52"/>
            <p:cNvSpPr>
              <a:spLocks noChangeArrowheads="1"/>
            </p:cNvSpPr>
            <p:nvPr/>
          </p:nvSpPr>
          <p:spPr bwMode="auto">
            <a:xfrm>
              <a:off x="604" y="1583"/>
              <a:ext cx="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10645" name="Rectangle 53"/>
            <p:cNvSpPr>
              <a:spLocks noChangeArrowheads="1"/>
            </p:cNvSpPr>
            <p:nvPr/>
          </p:nvSpPr>
          <p:spPr bwMode="auto">
            <a:xfrm>
              <a:off x="5080" y="1536"/>
              <a:ext cx="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110646" name="Rectangle 54"/>
            <p:cNvSpPr>
              <a:spLocks noChangeArrowheads="1"/>
            </p:cNvSpPr>
            <p:nvPr/>
          </p:nvSpPr>
          <p:spPr bwMode="auto">
            <a:xfrm>
              <a:off x="5088" y="3023"/>
              <a:ext cx="28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m</a:t>
              </a:r>
            </a:p>
          </p:txBody>
        </p:sp>
        <p:sp>
          <p:nvSpPr>
            <p:cNvPr id="110647" name="Rectangle 55"/>
            <p:cNvSpPr>
              <a:spLocks noChangeArrowheads="1"/>
            </p:cNvSpPr>
            <p:nvPr/>
          </p:nvSpPr>
          <p:spPr bwMode="auto">
            <a:xfrm>
              <a:off x="604" y="3023"/>
              <a:ext cx="2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110648" name="Rectangle 56"/>
            <p:cNvSpPr>
              <a:spLocks noChangeArrowheads="1"/>
            </p:cNvSpPr>
            <p:nvPr/>
          </p:nvSpPr>
          <p:spPr bwMode="auto">
            <a:xfrm>
              <a:off x="1114" y="2484"/>
              <a:ext cx="27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49" name="Rectangle 57"/>
            <p:cNvSpPr>
              <a:spLocks noChangeArrowheads="1"/>
            </p:cNvSpPr>
            <p:nvPr/>
          </p:nvSpPr>
          <p:spPr bwMode="auto">
            <a:xfrm>
              <a:off x="2208" y="2496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50" name="Rectangle 58"/>
            <p:cNvSpPr>
              <a:spLocks noChangeArrowheads="1"/>
            </p:cNvSpPr>
            <p:nvPr/>
          </p:nvSpPr>
          <p:spPr bwMode="auto">
            <a:xfrm>
              <a:off x="3120" y="2496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51" name="Rectangle 59"/>
            <p:cNvSpPr>
              <a:spLocks noChangeArrowheads="1"/>
            </p:cNvSpPr>
            <p:nvPr/>
          </p:nvSpPr>
          <p:spPr bwMode="auto">
            <a:xfrm>
              <a:off x="4495" y="2545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52" name="Rectangle 60"/>
            <p:cNvSpPr>
              <a:spLocks noChangeArrowheads="1"/>
            </p:cNvSpPr>
            <p:nvPr/>
          </p:nvSpPr>
          <p:spPr bwMode="auto">
            <a:xfrm>
              <a:off x="5040" y="2545"/>
              <a:ext cx="27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53" name="Rectangle 61"/>
            <p:cNvSpPr>
              <a:spLocks noChangeArrowheads="1"/>
            </p:cNvSpPr>
            <p:nvPr/>
          </p:nvSpPr>
          <p:spPr bwMode="auto">
            <a:xfrm>
              <a:off x="576" y="2492"/>
              <a:ext cx="27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110654" name="Rectangle 62"/>
            <p:cNvSpPr>
              <a:spLocks noChangeArrowheads="1"/>
            </p:cNvSpPr>
            <p:nvPr/>
          </p:nvSpPr>
          <p:spPr bwMode="auto">
            <a:xfrm>
              <a:off x="3871" y="2522"/>
              <a:ext cx="27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</p:grpSp>
      <p:grpSp>
        <p:nvGrpSpPr>
          <p:cNvPr id="110655" name="Group 63"/>
          <p:cNvGrpSpPr>
            <a:grpSpLocks/>
          </p:cNvGrpSpPr>
          <p:nvPr/>
        </p:nvGrpSpPr>
        <p:grpSpPr bwMode="auto">
          <a:xfrm>
            <a:off x="457200" y="1295400"/>
            <a:ext cx="7391400" cy="4038600"/>
            <a:chOff x="288" y="1248"/>
            <a:chExt cx="4656" cy="2160"/>
          </a:xfrm>
        </p:grpSpPr>
        <p:sp>
          <p:nvSpPr>
            <p:cNvPr id="110656" name="Oval 64"/>
            <p:cNvSpPr>
              <a:spLocks noChangeArrowheads="1"/>
            </p:cNvSpPr>
            <p:nvPr/>
          </p:nvSpPr>
          <p:spPr bwMode="auto">
            <a:xfrm>
              <a:off x="1104" y="2016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7" name="Oval 65"/>
            <p:cNvSpPr>
              <a:spLocks noChangeArrowheads="1"/>
            </p:cNvSpPr>
            <p:nvPr/>
          </p:nvSpPr>
          <p:spPr bwMode="auto">
            <a:xfrm>
              <a:off x="1104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8" name="Oval 66"/>
            <p:cNvSpPr>
              <a:spLocks noChangeArrowheads="1"/>
            </p:cNvSpPr>
            <p:nvPr/>
          </p:nvSpPr>
          <p:spPr bwMode="auto">
            <a:xfrm>
              <a:off x="1056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9" name="Line 67"/>
            <p:cNvSpPr>
              <a:spLocks noChangeShapeType="1"/>
            </p:cNvSpPr>
            <p:nvPr/>
          </p:nvSpPr>
          <p:spPr bwMode="auto">
            <a:xfrm flipV="1">
              <a:off x="4752" y="1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0" name="Line 68"/>
            <p:cNvSpPr>
              <a:spLocks noChangeShapeType="1"/>
            </p:cNvSpPr>
            <p:nvPr/>
          </p:nvSpPr>
          <p:spPr bwMode="auto">
            <a:xfrm flipV="1">
              <a:off x="4848" y="13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1" name="Line 69"/>
            <p:cNvSpPr>
              <a:spLocks noChangeShapeType="1"/>
            </p:cNvSpPr>
            <p:nvPr/>
          </p:nvSpPr>
          <p:spPr bwMode="auto">
            <a:xfrm flipV="1">
              <a:off x="4944" y="124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2" name="Line 70"/>
            <p:cNvSpPr>
              <a:spLocks noChangeShapeType="1"/>
            </p:cNvSpPr>
            <p:nvPr/>
          </p:nvSpPr>
          <p:spPr bwMode="auto">
            <a:xfrm flipH="1">
              <a:off x="432" y="1488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3" name="Line 71"/>
            <p:cNvSpPr>
              <a:spLocks noChangeShapeType="1"/>
            </p:cNvSpPr>
            <p:nvPr/>
          </p:nvSpPr>
          <p:spPr bwMode="auto">
            <a:xfrm flipH="1">
              <a:off x="384" y="1392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4" name="Line 72"/>
            <p:cNvSpPr>
              <a:spLocks noChangeShapeType="1"/>
            </p:cNvSpPr>
            <p:nvPr/>
          </p:nvSpPr>
          <p:spPr bwMode="auto">
            <a:xfrm flipH="1">
              <a:off x="288" y="1248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5" name="Line 73"/>
            <p:cNvSpPr>
              <a:spLocks noChangeShapeType="1"/>
            </p:cNvSpPr>
            <p:nvPr/>
          </p:nvSpPr>
          <p:spPr bwMode="auto">
            <a:xfrm>
              <a:off x="432" y="14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6" name="Line 74"/>
            <p:cNvSpPr>
              <a:spLocks noChangeShapeType="1"/>
            </p:cNvSpPr>
            <p:nvPr/>
          </p:nvSpPr>
          <p:spPr bwMode="auto">
            <a:xfrm>
              <a:off x="384" y="13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7" name="Line 75"/>
            <p:cNvSpPr>
              <a:spLocks noChangeShapeType="1"/>
            </p:cNvSpPr>
            <p:nvPr/>
          </p:nvSpPr>
          <p:spPr bwMode="auto">
            <a:xfrm>
              <a:off x="288" y="124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8" name="Line 76"/>
            <p:cNvSpPr>
              <a:spLocks noChangeShapeType="1"/>
            </p:cNvSpPr>
            <p:nvPr/>
          </p:nvSpPr>
          <p:spPr bwMode="auto">
            <a:xfrm>
              <a:off x="288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9" name="Line 77"/>
            <p:cNvSpPr>
              <a:spLocks noChangeShapeType="1"/>
            </p:cNvSpPr>
            <p:nvPr/>
          </p:nvSpPr>
          <p:spPr bwMode="auto">
            <a:xfrm>
              <a:off x="384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0" name="Line 78"/>
            <p:cNvSpPr>
              <a:spLocks noChangeShapeType="1"/>
            </p:cNvSpPr>
            <p:nvPr/>
          </p:nvSpPr>
          <p:spPr bwMode="auto">
            <a:xfrm>
              <a:off x="432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1" name="Line 79"/>
            <p:cNvSpPr>
              <a:spLocks noChangeShapeType="1"/>
            </p:cNvSpPr>
            <p:nvPr/>
          </p:nvSpPr>
          <p:spPr bwMode="auto">
            <a:xfrm flipV="1">
              <a:off x="1248" y="1776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2" name="Line 80"/>
            <p:cNvSpPr>
              <a:spLocks noChangeShapeType="1"/>
            </p:cNvSpPr>
            <p:nvPr/>
          </p:nvSpPr>
          <p:spPr bwMode="auto">
            <a:xfrm>
              <a:off x="1248" y="2064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3" name="Line 81"/>
            <p:cNvSpPr>
              <a:spLocks noChangeShapeType="1"/>
            </p:cNvSpPr>
            <p:nvPr/>
          </p:nvSpPr>
          <p:spPr bwMode="auto">
            <a:xfrm>
              <a:off x="1200" y="2112"/>
              <a:ext cx="100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4" name="Line 82"/>
            <p:cNvSpPr>
              <a:spLocks noChangeShapeType="1"/>
            </p:cNvSpPr>
            <p:nvPr/>
          </p:nvSpPr>
          <p:spPr bwMode="auto">
            <a:xfrm flipV="1">
              <a:off x="1248" y="1824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5" name="Line 83"/>
            <p:cNvSpPr>
              <a:spLocks noChangeShapeType="1"/>
            </p:cNvSpPr>
            <p:nvPr/>
          </p:nvSpPr>
          <p:spPr bwMode="auto">
            <a:xfrm flipV="1">
              <a:off x="1248" y="2352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6" name="Line 84"/>
            <p:cNvSpPr>
              <a:spLocks noChangeShapeType="1"/>
            </p:cNvSpPr>
            <p:nvPr/>
          </p:nvSpPr>
          <p:spPr bwMode="auto">
            <a:xfrm>
              <a:off x="1248" y="2736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7" name="Line 85"/>
            <p:cNvSpPr>
              <a:spLocks noChangeShapeType="1"/>
            </p:cNvSpPr>
            <p:nvPr/>
          </p:nvSpPr>
          <p:spPr bwMode="auto">
            <a:xfrm flipV="1">
              <a:off x="1200" y="1872"/>
              <a:ext cx="96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8" name="Line 86"/>
            <p:cNvSpPr>
              <a:spLocks noChangeShapeType="1"/>
            </p:cNvSpPr>
            <p:nvPr/>
          </p:nvSpPr>
          <p:spPr bwMode="auto">
            <a:xfrm flipV="1">
              <a:off x="1200" y="2400"/>
              <a:ext cx="100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9" name="Line 87"/>
            <p:cNvSpPr>
              <a:spLocks noChangeShapeType="1"/>
            </p:cNvSpPr>
            <p:nvPr/>
          </p:nvSpPr>
          <p:spPr bwMode="auto">
            <a:xfrm>
              <a:off x="1200" y="3168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9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循环网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如果将输出信号反馈到输入端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就可构成一个多层的循环网络。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输入的原始信号被逐步地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加强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、被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修复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大脑的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短期记忆特征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看到的东西不是一下子就从脑海里消失的。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稳定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：反馈信号会引起网络输出的不断变化。我们希望这种变化逐渐减小，并且最后能消失。当变化最后消失时，网络达到了平衡状态。如果这种变化不能消失，则称该网络是不稳定的。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9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空间模式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Spatial Model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时空模式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Spatialtemporal Model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algn="just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空间模式三种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存储类型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 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RAM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方式（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Random Access Memory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lvl="1" algn="just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随机访问方式是将地址映射到数据。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 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CAM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方式（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Content Addressable Memory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lvl="1" algn="just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内容寻址方式是将数据映射到地址。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 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AM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方式（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Associative Memory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lvl="1" algn="just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相联存储方式是将数据映射到数据。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3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后续的两种方式是人工神经网络的工作方式。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在学习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训练期间，人工神经网络以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CAM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方式工作；权矩阵又被称为网络的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长期存储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Long Term Memory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，简记为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LTM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网络在正常工作阶段是以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AM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方式工作的；神经元的状态表示的模式为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短期存储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Short Term Memory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，简记为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STM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8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生物神经网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66848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2133600" y="1981200"/>
            <a:ext cx="5600700" cy="2911475"/>
            <a:chOff x="1344" y="1248"/>
            <a:chExt cx="3528" cy="1834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2832" y="2208"/>
              <a:ext cx="1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762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/>
                <a:t>胞体</a:t>
              </a:r>
              <a:r>
                <a:rPr lang="en-US" altLang="zh-CN" sz="2000" b="1"/>
                <a:t>(Soma)</a:t>
              </a:r>
            </a:p>
          </p:txBody>
        </p:sp>
        <p:grpSp>
          <p:nvGrpSpPr>
            <p:cNvPr id="78854" name="Group 6"/>
            <p:cNvGrpSpPr>
              <a:grpSpLocks/>
            </p:cNvGrpSpPr>
            <p:nvPr/>
          </p:nvGrpSpPr>
          <p:grpSpPr bwMode="auto">
            <a:xfrm>
              <a:off x="1344" y="1536"/>
              <a:ext cx="2670" cy="1536"/>
              <a:chOff x="1617" y="5105"/>
              <a:chExt cx="6675" cy="3840"/>
            </a:xfrm>
          </p:grpSpPr>
          <p:sp>
            <p:nvSpPr>
              <p:cNvPr id="78855" name="Freeform 7"/>
              <p:cNvSpPr>
                <a:spLocks/>
              </p:cNvSpPr>
              <p:nvPr/>
            </p:nvSpPr>
            <p:spPr bwMode="auto">
              <a:xfrm>
                <a:off x="2445" y="6167"/>
                <a:ext cx="825" cy="1184"/>
              </a:xfrm>
              <a:custGeom>
                <a:avLst/>
                <a:gdLst>
                  <a:gd name="T0" fmla="*/ 435 w 825"/>
                  <a:gd name="T1" fmla="*/ 0 h 1184"/>
                  <a:gd name="T2" fmla="*/ 495 w 825"/>
                  <a:gd name="T3" fmla="*/ 300 h 1184"/>
                  <a:gd name="T4" fmla="*/ 540 w 825"/>
                  <a:gd name="T5" fmla="*/ 450 h 1184"/>
                  <a:gd name="T6" fmla="*/ 555 w 825"/>
                  <a:gd name="T7" fmla="*/ 495 h 1184"/>
                  <a:gd name="T8" fmla="*/ 600 w 825"/>
                  <a:gd name="T9" fmla="*/ 705 h 1184"/>
                  <a:gd name="T10" fmla="*/ 615 w 825"/>
                  <a:gd name="T11" fmla="*/ 750 h 1184"/>
                  <a:gd name="T12" fmla="*/ 0 w 825"/>
                  <a:gd name="T13" fmla="*/ 900 h 1184"/>
                  <a:gd name="T14" fmla="*/ 465 w 825"/>
                  <a:gd name="T15" fmla="*/ 1080 h 1184"/>
                  <a:gd name="T16" fmla="*/ 555 w 825"/>
                  <a:gd name="T17" fmla="*/ 1125 h 1184"/>
                  <a:gd name="T18" fmla="*/ 690 w 825"/>
                  <a:gd name="T19" fmla="*/ 1170 h 1184"/>
                  <a:gd name="T20" fmla="*/ 825 w 825"/>
                  <a:gd name="T21" fmla="*/ 1170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5" h="1184">
                    <a:moveTo>
                      <a:pt x="435" y="0"/>
                    </a:moveTo>
                    <a:cubicBezTo>
                      <a:pt x="444" y="122"/>
                      <a:pt x="431" y="204"/>
                      <a:pt x="495" y="300"/>
                    </a:cubicBezTo>
                    <a:cubicBezTo>
                      <a:pt x="518" y="391"/>
                      <a:pt x="503" y="340"/>
                      <a:pt x="540" y="450"/>
                    </a:cubicBezTo>
                    <a:cubicBezTo>
                      <a:pt x="545" y="465"/>
                      <a:pt x="555" y="495"/>
                      <a:pt x="555" y="495"/>
                    </a:cubicBezTo>
                    <a:cubicBezTo>
                      <a:pt x="574" y="646"/>
                      <a:pt x="557" y="577"/>
                      <a:pt x="600" y="705"/>
                    </a:cubicBezTo>
                    <a:cubicBezTo>
                      <a:pt x="605" y="720"/>
                      <a:pt x="615" y="750"/>
                      <a:pt x="615" y="750"/>
                    </a:cubicBezTo>
                    <a:cubicBezTo>
                      <a:pt x="478" y="956"/>
                      <a:pt x="221" y="892"/>
                      <a:pt x="0" y="900"/>
                    </a:cubicBezTo>
                    <a:cubicBezTo>
                      <a:pt x="141" y="1041"/>
                      <a:pt x="285" y="1029"/>
                      <a:pt x="465" y="1080"/>
                    </a:cubicBezTo>
                    <a:cubicBezTo>
                      <a:pt x="580" y="1113"/>
                      <a:pt x="437" y="1072"/>
                      <a:pt x="555" y="1125"/>
                    </a:cubicBezTo>
                    <a:cubicBezTo>
                      <a:pt x="555" y="1125"/>
                      <a:pt x="667" y="1162"/>
                      <a:pt x="690" y="1170"/>
                    </a:cubicBezTo>
                    <a:cubicBezTo>
                      <a:pt x="733" y="1184"/>
                      <a:pt x="780" y="1170"/>
                      <a:pt x="825" y="11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56" name="Freeform 8"/>
              <p:cNvSpPr>
                <a:spLocks/>
              </p:cNvSpPr>
              <p:nvPr/>
            </p:nvSpPr>
            <p:spPr bwMode="auto">
              <a:xfrm>
                <a:off x="5490" y="8204"/>
                <a:ext cx="150" cy="123"/>
              </a:xfrm>
              <a:custGeom>
                <a:avLst/>
                <a:gdLst>
                  <a:gd name="T0" fmla="*/ 0 w 150"/>
                  <a:gd name="T1" fmla="*/ 3 h 123"/>
                  <a:gd name="T2" fmla="*/ 75 w 150"/>
                  <a:gd name="T3" fmla="*/ 123 h 123"/>
                  <a:gd name="T4" fmla="*/ 150 w 150"/>
                  <a:gd name="T5" fmla="*/ 78 h 123"/>
                  <a:gd name="T6" fmla="*/ 87 w 150"/>
                  <a:gd name="T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23">
                    <a:moveTo>
                      <a:pt x="0" y="3"/>
                    </a:moveTo>
                    <a:cubicBezTo>
                      <a:pt x="36" y="110"/>
                      <a:pt x="4" y="75"/>
                      <a:pt x="75" y="123"/>
                    </a:cubicBezTo>
                    <a:cubicBezTo>
                      <a:pt x="129" y="87"/>
                      <a:pt x="104" y="101"/>
                      <a:pt x="150" y="78"/>
                    </a:cubicBezTo>
                    <a:lnTo>
                      <a:pt x="87" y="0"/>
                    </a:lnTo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57" name="Freeform 9"/>
              <p:cNvSpPr>
                <a:spLocks/>
              </p:cNvSpPr>
              <p:nvPr/>
            </p:nvSpPr>
            <p:spPr bwMode="auto">
              <a:xfrm>
                <a:off x="2985" y="7340"/>
                <a:ext cx="930" cy="839"/>
              </a:xfrm>
              <a:custGeom>
                <a:avLst/>
                <a:gdLst>
                  <a:gd name="T0" fmla="*/ 285 w 930"/>
                  <a:gd name="T1" fmla="*/ 0 h 839"/>
                  <a:gd name="T2" fmla="*/ 435 w 930"/>
                  <a:gd name="T3" fmla="*/ 60 h 839"/>
                  <a:gd name="T4" fmla="*/ 435 w 930"/>
                  <a:gd name="T5" fmla="*/ 240 h 839"/>
                  <a:gd name="T6" fmla="*/ 330 w 930"/>
                  <a:gd name="T7" fmla="*/ 525 h 839"/>
                  <a:gd name="T8" fmla="*/ 0 w 930"/>
                  <a:gd name="T9" fmla="*/ 795 h 839"/>
                  <a:gd name="T10" fmla="*/ 405 w 930"/>
                  <a:gd name="T11" fmla="*/ 780 h 839"/>
                  <a:gd name="T12" fmla="*/ 630 w 930"/>
                  <a:gd name="T13" fmla="*/ 675 h 839"/>
                  <a:gd name="T14" fmla="*/ 720 w 930"/>
                  <a:gd name="T15" fmla="*/ 615 h 839"/>
                  <a:gd name="T16" fmla="*/ 765 w 930"/>
                  <a:gd name="T17" fmla="*/ 585 h 839"/>
                  <a:gd name="T18" fmla="*/ 825 w 930"/>
                  <a:gd name="T19" fmla="*/ 405 h 839"/>
                  <a:gd name="T20" fmla="*/ 855 w 930"/>
                  <a:gd name="T21" fmla="*/ 315 h 839"/>
                  <a:gd name="T22" fmla="*/ 885 w 930"/>
                  <a:gd name="T23" fmla="*/ 270 h 839"/>
                  <a:gd name="T24" fmla="*/ 915 w 930"/>
                  <a:gd name="T25" fmla="*/ 180 h 839"/>
                  <a:gd name="T26" fmla="*/ 930 w 930"/>
                  <a:gd name="T27" fmla="*/ 15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0" h="839">
                    <a:moveTo>
                      <a:pt x="285" y="0"/>
                    </a:moveTo>
                    <a:cubicBezTo>
                      <a:pt x="345" y="15"/>
                      <a:pt x="384" y="26"/>
                      <a:pt x="435" y="60"/>
                    </a:cubicBezTo>
                    <a:cubicBezTo>
                      <a:pt x="485" y="135"/>
                      <a:pt x="451" y="151"/>
                      <a:pt x="435" y="240"/>
                    </a:cubicBezTo>
                    <a:cubicBezTo>
                      <a:pt x="415" y="352"/>
                      <a:pt x="412" y="443"/>
                      <a:pt x="330" y="525"/>
                    </a:cubicBezTo>
                    <a:cubicBezTo>
                      <a:pt x="280" y="674"/>
                      <a:pt x="117" y="717"/>
                      <a:pt x="0" y="795"/>
                    </a:cubicBezTo>
                    <a:cubicBezTo>
                      <a:pt x="131" y="839"/>
                      <a:pt x="273" y="813"/>
                      <a:pt x="405" y="780"/>
                    </a:cubicBezTo>
                    <a:cubicBezTo>
                      <a:pt x="474" y="734"/>
                      <a:pt x="551" y="701"/>
                      <a:pt x="630" y="675"/>
                    </a:cubicBezTo>
                    <a:cubicBezTo>
                      <a:pt x="664" y="664"/>
                      <a:pt x="690" y="635"/>
                      <a:pt x="720" y="615"/>
                    </a:cubicBezTo>
                    <a:cubicBezTo>
                      <a:pt x="735" y="605"/>
                      <a:pt x="765" y="585"/>
                      <a:pt x="765" y="585"/>
                    </a:cubicBezTo>
                    <a:cubicBezTo>
                      <a:pt x="785" y="525"/>
                      <a:pt x="805" y="465"/>
                      <a:pt x="825" y="405"/>
                    </a:cubicBezTo>
                    <a:cubicBezTo>
                      <a:pt x="835" y="375"/>
                      <a:pt x="837" y="341"/>
                      <a:pt x="855" y="315"/>
                    </a:cubicBezTo>
                    <a:cubicBezTo>
                      <a:pt x="865" y="300"/>
                      <a:pt x="878" y="286"/>
                      <a:pt x="885" y="270"/>
                    </a:cubicBezTo>
                    <a:cubicBezTo>
                      <a:pt x="898" y="241"/>
                      <a:pt x="901" y="208"/>
                      <a:pt x="915" y="180"/>
                    </a:cubicBezTo>
                    <a:cubicBezTo>
                      <a:pt x="920" y="170"/>
                      <a:pt x="925" y="160"/>
                      <a:pt x="930" y="15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58" name="Freeform 10"/>
              <p:cNvSpPr>
                <a:spLocks/>
              </p:cNvSpPr>
              <p:nvPr/>
            </p:nvSpPr>
            <p:spPr bwMode="auto">
              <a:xfrm>
                <a:off x="4857" y="7373"/>
                <a:ext cx="615" cy="226"/>
              </a:xfrm>
              <a:custGeom>
                <a:avLst/>
                <a:gdLst>
                  <a:gd name="T0" fmla="*/ 615 w 615"/>
                  <a:gd name="T1" fmla="*/ 226 h 226"/>
                  <a:gd name="T2" fmla="*/ 390 w 615"/>
                  <a:gd name="T3" fmla="*/ 121 h 226"/>
                  <a:gd name="T4" fmla="*/ 135 w 615"/>
                  <a:gd name="T5" fmla="*/ 46 h 226"/>
                  <a:gd name="T6" fmla="*/ 90 w 615"/>
                  <a:gd name="T7" fmla="*/ 31 h 226"/>
                  <a:gd name="T8" fmla="*/ 0 w 615"/>
                  <a:gd name="T9" fmla="*/ 1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226">
                    <a:moveTo>
                      <a:pt x="615" y="226"/>
                    </a:moveTo>
                    <a:cubicBezTo>
                      <a:pt x="552" y="163"/>
                      <a:pt x="477" y="138"/>
                      <a:pt x="390" y="121"/>
                    </a:cubicBezTo>
                    <a:cubicBezTo>
                      <a:pt x="350" y="0"/>
                      <a:pt x="244" y="77"/>
                      <a:pt x="135" y="46"/>
                    </a:cubicBezTo>
                    <a:cubicBezTo>
                      <a:pt x="120" y="42"/>
                      <a:pt x="105" y="34"/>
                      <a:pt x="90" y="31"/>
                    </a:cubicBezTo>
                    <a:cubicBezTo>
                      <a:pt x="60" y="24"/>
                      <a:pt x="0" y="16"/>
                      <a:pt x="0" y="1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859" name="Group 11"/>
              <p:cNvGrpSpPr>
                <a:grpSpLocks/>
              </p:cNvGrpSpPr>
              <p:nvPr/>
            </p:nvGrpSpPr>
            <p:grpSpPr bwMode="auto">
              <a:xfrm>
                <a:off x="1617" y="5105"/>
                <a:ext cx="6675" cy="3840"/>
                <a:chOff x="1617" y="5105"/>
                <a:chExt cx="6675" cy="3840"/>
              </a:xfrm>
            </p:grpSpPr>
            <p:sp>
              <p:nvSpPr>
                <p:cNvPr id="78860" name="Oval 12"/>
                <p:cNvSpPr>
                  <a:spLocks noChangeArrowheads="1"/>
                </p:cNvSpPr>
                <p:nvPr/>
              </p:nvSpPr>
              <p:spPr bwMode="auto">
                <a:xfrm>
                  <a:off x="3417" y="680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1" name="Oval 13"/>
                <p:cNvSpPr>
                  <a:spLocks noChangeArrowheads="1"/>
                </p:cNvSpPr>
                <p:nvPr/>
              </p:nvSpPr>
              <p:spPr bwMode="auto">
                <a:xfrm>
                  <a:off x="6837" y="680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2" name="Freeform 14"/>
                <p:cNvSpPr>
                  <a:spLocks/>
                </p:cNvSpPr>
                <p:nvPr/>
              </p:nvSpPr>
              <p:spPr bwMode="auto">
                <a:xfrm>
                  <a:off x="2895" y="6137"/>
                  <a:ext cx="1956" cy="1515"/>
                </a:xfrm>
                <a:custGeom>
                  <a:avLst/>
                  <a:gdLst>
                    <a:gd name="T0" fmla="*/ 0 w 1956"/>
                    <a:gd name="T1" fmla="*/ 0 h 1515"/>
                    <a:gd name="T2" fmla="*/ 180 w 1956"/>
                    <a:gd name="T3" fmla="*/ 165 h 1515"/>
                    <a:gd name="T4" fmla="*/ 630 w 1956"/>
                    <a:gd name="T5" fmla="*/ 405 h 1515"/>
                    <a:gd name="T6" fmla="*/ 975 w 1956"/>
                    <a:gd name="T7" fmla="*/ 375 h 1515"/>
                    <a:gd name="T8" fmla="*/ 1065 w 1956"/>
                    <a:gd name="T9" fmla="*/ 315 h 1515"/>
                    <a:gd name="T10" fmla="*/ 1110 w 1956"/>
                    <a:gd name="T11" fmla="*/ 270 h 1515"/>
                    <a:gd name="T12" fmla="*/ 1320 w 1956"/>
                    <a:gd name="T13" fmla="*/ 195 h 1515"/>
                    <a:gd name="T14" fmla="*/ 1380 w 1956"/>
                    <a:gd name="T15" fmla="*/ 165 h 1515"/>
                    <a:gd name="T16" fmla="*/ 1350 w 1956"/>
                    <a:gd name="T17" fmla="*/ 210 h 1515"/>
                    <a:gd name="T18" fmla="*/ 1275 w 1956"/>
                    <a:gd name="T19" fmla="*/ 300 h 1515"/>
                    <a:gd name="T20" fmla="*/ 1230 w 1956"/>
                    <a:gd name="T21" fmla="*/ 330 h 1515"/>
                    <a:gd name="T22" fmla="*/ 1050 w 1956"/>
                    <a:gd name="T23" fmla="*/ 570 h 1515"/>
                    <a:gd name="T24" fmla="*/ 1005 w 1956"/>
                    <a:gd name="T25" fmla="*/ 705 h 1515"/>
                    <a:gd name="T26" fmla="*/ 990 w 1956"/>
                    <a:gd name="T27" fmla="*/ 750 h 1515"/>
                    <a:gd name="T28" fmla="*/ 1050 w 1956"/>
                    <a:gd name="T29" fmla="*/ 930 h 1515"/>
                    <a:gd name="T30" fmla="*/ 1140 w 1956"/>
                    <a:gd name="T31" fmla="*/ 975 h 1515"/>
                    <a:gd name="T32" fmla="*/ 1560 w 1956"/>
                    <a:gd name="T33" fmla="*/ 1155 h 1515"/>
                    <a:gd name="T34" fmla="*/ 1740 w 1956"/>
                    <a:gd name="T35" fmla="*/ 1305 h 1515"/>
                    <a:gd name="T36" fmla="*/ 1845 w 1956"/>
                    <a:gd name="T37" fmla="*/ 1425 h 1515"/>
                    <a:gd name="T38" fmla="*/ 1950 w 1956"/>
                    <a:gd name="T39" fmla="*/ 1500 h 1515"/>
                    <a:gd name="T40" fmla="*/ 1815 w 1956"/>
                    <a:gd name="T41" fmla="*/ 1470 h 1515"/>
                    <a:gd name="T42" fmla="*/ 1665 w 1956"/>
                    <a:gd name="T43" fmla="*/ 1440 h 1515"/>
                    <a:gd name="T44" fmla="*/ 1350 w 1956"/>
                    <a:gd name="T45" fmla="*/ 1380 h 1515"/>
                    <a:gd name="T46" fmla="*/ 990 w 1956"/>
                    <a:gd name="T47" fmla="*/ 1335 h 15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56" h="1515">
                      <a:moveTo>
                        <a:pt x="0" y="0"/>
                      </a:moveTo>
                      <a:cubicBezTo>
                        <a:pt x="68" y="68"/>
                        <a:pt x="90" y="120"/>
                        <a:pt x="180" y="165"/>
                      </a:cubicBezTo>
                      <a:cubicBezTo>
                        <a:pt x="274" y="306"/>
                        <a:pt x="479" y="355"/>
                        <a:pt x="630" y="405"/>
                      </a:cubicBezTo>
                      <a:cubicBezTo>
                        <a:pt x="745" y="399"/>
                        <a:pt x="874" y="431"/>
                        <a:pt x="975" y="375"/>
                      </a:cubicBezTo>
                      <a:cubicBezTo>
                        <a:pt x="1007" y="357"/>
                        <a:pt x="1040" y="340"/>
                        <a:pt x="1065" y="315"/>
                      </a:cubicBezTo>
                      <a:cubicBezTo>
                        <a:pt x="1080" y="300"/>
                        <a:pt x="1092" y="281"/>
                        <a:pt x="1110" y="270"/>
                      </a:cubicBezTo>
                      <a:cubicBezTo>
                        <a:pt x="1214" y="204"/>
                        <a:pt x="1215" y="213"/>
                        <a:pt x="1320" y="195"/>
                      </a:cubicBezTo>
                      <a:cubicBezTo>
                        <a:pt x="1340" y="185"/>
                        <a:pt x="1360" y="155"/>
                        <a:pt x="1380" y="165"/>
                      </a:cubicBezTo>
                      <a:cubicBezTo>
                        <a:pt x="1396" y="173"/>
                        <a:pt x="1362" y="196"/>
                        <a:pt x="1350" y="210"/>
                      </a:cubicBezTo>
                      <a:cubicBezTo>
                        <a:pt x="1325" y="240"/>
                        <a:pt x="1303" y="272"/>
                        <a:pt x="1275" y="300"/>
                      </a:cubicBezTo>
                      <a:cubicBezTo>
                        <a:pt x="1262" y="313"/>
                        <a:pt x="1244" y="318"/>
                        <a:pt x="1230" y="330"/>
                      </a:cubicBezTo>
                      <a:cubicBezTo>
                        <a:pt x="1169" y="381"/>
                        <a:pt x="1082" y="499"/>
                        <a:pt x="1050" y="570"/>
                      </a:cubicBezTo>
                      <a:cubicBezTo>
                        <a:pt x="1050" y="570"/>
                        <a:pt x="1013" y="682"/>
                        <a:pt x="1005" y="705"/>
                      </a:cubicBezTo>
                      <a:cubicBezTo>
                        <a:pt x="1000" y="720"/>
                        <a:pt x="990" y="750"/>
                        <a:pt x="990" y="750"/>
                      </a:cubicBezTo>
                      <a:cubicBezTo>
                        <a:pt x="1000" y="810"/>
                        <a:pt x="1003" y="883"/>
                        <a:pt x="1050" y="930"/>
                      </a:cubicBezTo>
                      <a:cubicBezTo>
                        <a:pt x="1088" y="968"/>
                        <a:pt x="1095" y="955"/>
                        <a:pt x="1140" y="975"/>
                      </a:cubicBezTo>
                      <a:cubicBezTo>
                        <a:pt x="1279" y="1038"/>
                        <a:pt x="1421" y="1093"/>
                        <a:pt x="1560" y="1155"/>
                      </a:cubicBezTo>
                      <a:cubicBezTo>
                        <a:pt x="1627" y="1185"/>
                        <a:pt x="1683" y="1256"/>
                        <a:pt x="1740" y="1305"/>
                      </a:cubicBezTo>
                      <a:cubicBezTo>
                        <a:pt x="1904" y="1445"/>
                        <a:pt x="1707" y="1287"/>
                        <a:pt x="1845" y="1425"/>
                      </a:cubicBezTo>
                      <a:cubicBezTo>
                        <a:pt x="1853" y="1433"/>
                        <a:pt x="1956" y="1494"/>
                        <a:pt x="1950" y="1500"/>
                      </a:cubicBezTo>
                      <a:cubicBezTo>
                        <a:pt x="1935" y="1515"/>
                        <a:pt x="1842" y="1478"/>
                        <a:pt x="1815" y="1470"/>
                      </a:cubicBezTo>
                      <a:cubicBezTo>
                        <a:pt x="1640" y="1420"/>
                        <a:pt x="1901" y="1499"/>
                        <a:pt x="1665" y="1440"/>
                      </a:cubicBezTo>
                      <a:cubicBezTo>
                        <a:pt x="1472" y="1392"/>
                        <a:pt x="1591" y="1404"/>
                        <a:pt x="1350" y="1380"/>
                      </a:cubicBezTo>
                      <a:cubicBezTo>
                        <a:pt x="1231" y="1368"/>
                        <a:pt x="1110" y="1335"/>
                        <a:pt x="990" y="13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3" name="Freeform 15"/>
                <p:cNvSpPr>
                  <a:spLocks/>
                </p:cNvSpPr>
                <p:nvPr/>
              </p:nvSpPr>
              <p:spPr bwMode="auto">
                <a:xfrm>
                  <a:off x="5670" y="5612"/>
                  <a:ext cx="2223" cy="2022"/>
                </a:xfrm>
                <a:custGeom>
                  <a:avLst/>
                  <a:gdLst>
                    <a:gd name="T0" fmla="*/ 1050 w 2223"/>
                    <a:gd name="T1" fmla="*/ 435 h 2022"/>
                    <a:gd name="T2" fmla="*/ 1125 w 2223"/>
                    <a:gd name="T3" fmla="*/ 0 h 2022"/>
                    <a:gd name="T4" fmla="*/ 1170 w 2223"/>
                    <a:gd name="T5" fmla="*/ 150 h 2022"/>
                    <a:gd name="T6" fmla="*/ 1200 w 2223"/>
                    <a:gd name="T7" fmla="*/ 645 h 2022"/>
                    <a:gd name="T8" fmla="*/ 1215 w 2223"/>
                    <a:gd name="T9" fmla="*/ 720 h 2022"/>
                    <a:gd name="T10" fmla="*/ 1335 w 2223"/>
                    <a:gd name="T11" fmla="*/ 735 h 2022"/>
                    <a:gd name="T12" fmla="*/ 1725 w 2223"/>
                    <a:gd name="T13" fmla="*/ 780 h 2022"/>
                    <a:gd name="T14" fmla="*/ 1845 w 2223"/>
                    <a:gd name="T15" fmla="*/ 795 h 2022"/>
                    <a:gd name="T16" fmla="*/ 1995 w 2223"/>
                    <a:gd name="T17" fmla="*/ 840 h 2022"/>
                    <a:gd name="T18" fmla="*/ 2040 w 2223"/>
                    <a:gd name="T19" fmla="*/ 870 h 2022"/>
                    <a:gd name="T20" fmla="*/ 2100 w 2223"/>
                    <a:gd name="T21" fmla="*/ 885 h 2022"/>
                    <a:gd name="T22" fmla="*/ 2145 w 2223"/>
                    <a:gd name="T23" fmla="*/ 915 h 2022"/>
                    <a:gd name="T24" fmla="*/ 2205 w 2223"/>
                    <a:gd name="T25" fmla="*/ 930 h 2022"/>
                    <a:gd name="T26" fmla="*/ 2085 w 2223"/>
                    <a:gd name="T27" fmla="*/ 945 h 2022"/>
                    <a:gd name="T28" fmla="*/ 1860 w 2223"/>
                    <a:gd name="T29" fmla="*/ 960 h 2022"/>
                    <a:gd name="T30" fmla="*/ 1800 w 2223"/>
                    <a:gd name="T31" fmla="*/ 975 h 2022"/>
                    <a:gd name="T32" fmla="*/ 1695 w 2223"/>
                    <a:gd name="T33" fmla="*/ 1185 h 2022"/>
                    <a:gd name="T34" fmla="*/ 1710 w 2223"/>
                    <a:gd name="T35" fmla="*/ 1350 h 2022"/>
                    <a:gd name="T36" fmla="*/ 1755 w 2223"/>
                    <a:gd name="T37" fmla="*/ 1440 h 2022"/>
                    <a:gd name="T38" fmla="*/ 1830 w 2223"/>
                    <a:gd name="T39" fmla="*/ 1620 h 2022"/>
                    <a:gd name="T40" fmla="*/ 1860 w 2223"/>
                    <a:gd name="T41" fmla="*/ 1665 h 2022"/>
                    <a:gd name="T42" fmla="*/ 1995 w 2223"/>
                    <a:gd name="T43" fmla="*/ 1890 h 2022"/>
                    <a:gd name="T44" fmla="*/ 2010 w 2223"/>
                    <a:gd name="T45" fmla="*/ 1935 h 2022"/>
                    <a:gd name="T46" fmla="*/ 2040 w 2223"/>
                    <a:gd name="T47" fmla="*/ 1980 h 2022"/>
                    <a:gd name="T48" fmla="*/ 1980 w 2223"/>
                    <a:gd name="T49" fmla="*/ 1995 h 2022"/>
                    <a:gd name="T50" fmla="*/ 1530 w 2223"/>
                    <a:gd name="T51" fmla="*/ 1905 h 2022"/>
                    <a:gd name="T52" fmla="*/ 1335 w 2223"/>
                    <a:gd name="T53" fmla="*/ 1830 h 2022"/>
                    <a:gd name="T54" fmla="*/ 1290 w 2223"/>
                    <a:gd name="T55" fmla="*/ 1815 h 2022"/>
                    <a:gd name="T56" fmla="*/ 960 w 2223"/>
                    <a:gd name="T57" fmla="*/ 1860 h 2022"/>
                    <a:gd name="T58" fmla="*/ 780 w 2223"/>
                    <a:gd name="T59" fmla="*/ 1935 h 2022"/>
                    <a:gd name="T60" fmla="*/ 300 w 2223"/>
                    <a:gd name="T61" fmla="*/ 1965 h 2022"/>
                    <a:gd name="T62" fmla="*/ 225 w 2223"/>
                    <a:gd name="T63" fmla="*/ 1980 h 2022"/>
                    <a:gd name="T64" fmla="*/ 60 w 2223"/>
                    <a:gd name="T65" fmla="*/ 1965 h 2022"/>
                    <a:gd name="T66" fmla="*/ 105 w 2223"/>
                    <a:gd name="T67" fmla="*/ 1920 h 2022"/>
                    <a:gd name="T68" fmla="*/ 285 w 2223"/>
                    <a:gd name="T69" fmla="*/ 1830 h 2022"/>
                    <a:gd name="T70" fmla="*/ 420 w 2223"/>
                    <a:gd name="T71" fmla="*/ 1725 h 2022"/>
                    <a:gd name="T72" fmla="*/ 465 w 2223"/>
                    <a:gd name="T73" fmla="*/ 1695 h 2022"/>
                    <a:gd name="T74" fmla="*/ 645 w 2223"/>
                    <a:gd name="T75" fmla="*/ 1635 h 2022"/>
                    <a:gd name="T76" fmla="*/ 660 w 2223"/>
                    <a:gd name="T77" fmla="*/ 1590 h 2022"/>
                    <a:gd name="T78" fmla="*/ 720 w 2223"/>
                    <a:gd name="T79" fmla="*/ 1500 h 2022"/>
                    <a:gd name="T80" fmla="*/ 615 w 2223"/>
                    <a:gd name="T81" fmla="*/ 1200 h 2022"/>
                    <a:gd name="T82" fmla="*/ 420 w 2223"/>
                    <a:gd name="T83" fmla="*/ 1170 h 2022"/>
                    <a:gd name="T84" fmla="*/ 120 w 2223"/>
                    <a:gd name="T85" fmla="*/ 1095 h 2022"/>
                    <a:gd name="T86" fmla="*/ 0 w 2223"/>
                    <a:gd name="T87" fmla="*/ 1065 h 2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223" h="2022">
                      <a:moveTo>
                        <a:pt x="1050" y="435"/>
                      </a:moveTo>
                      <a:cubicBezTo>
                        <a:pt x="1068" y="288"/>
                        <a:pt x="1096" y="145"/>
                        <a:pt x="1125" y="0"/>
                      </a:cubicBezTo>
                      <a:cubicBezTo>
                        <a:pt x="1142" y="50"/>
                        <a:pt x="1153" y="100"/>
                        <a:pt x="1170" y="150"/>
                      </a:cubicBezTo>
                      <a:cubicBezTo>
                        <a:pt x="1183" y="315"/>
                        <a:pt x="1187" y="480"/>
                        <a:pt x="1200" y="645"/>
                      </a:cubicBezTo>
                      <a:cubicBezTo>
                        <a:pt x="1202" y="670"/>
                        <a:pt x="1194" y="706"/>
                        <a:pt x="1215" y="720"/>
                      </a:cubicBezTo>
                      <a:cubicBezTo>
                        <a:pt x="1249" y="742"/>
                        <a:pt x="1295" y="731"/>
                        <a:pt x="1335" y="735"/>
                      </a:cubicBezTo>
                      <a:cubicBezTo>
                        <a:pt x="1749" y="781"/>
                        <a:pt x="1140" y="707"/>
                        <a:pt x="1725" y="780"/>
                      </a:cubicBezTo>
                      <a:cubicBezTo>
                        <a:pt x="1765" y="785"/>
                        <a:pt x="1845" y="795"/>
                        <a:pt x="1845" y="795"/>
                      </a:cubicBezTo>
                      <a:cubicBezTo>
                        <a:pt x="2015" y="880"/>
                        <a:pt x="1771" y="765"/>
                        <a:pt x="1995" y="840"/>
                      </a:cubicBezTo>
                      <a:cubicBezTo>
                        <a:pt x="2012" y="846"/>
                        <a:pt x="2023" y="863"/>
                        <a:pt x="2040" y="870"/>
                      </a:cubicBezTo>
                      <a:cubicBezTo>
                        <a:pt x="2059" y="878"/>
                        <a:pt x="2080" y="880"/>
                        <a:pt x="2100" y="885"/>
                      </a:cubicBezTo>
                      <a:cubicBezTo>
                        <a:pt x="2115" y="895"/>
                        <a:pt x="2128" y="908"/>
                        <a:pt x="2145" y="915"/>
                      </a:cubicBezTo>
                      <a:cubicBezTo>
                        <a:pt x="2164" y="923"/>
                        <a:pt x="2223" y="921"/>
                        <a:pt x="2205" y="930"/>
                      </a:cubicBezTo>
                      <a:cubicBezTo>
                        <a:pt x="2169" y="948"/>
                        <a:pt x="2125" y="942"/>
                        <a:pt x="2085" y="945"/>
                      </a:cubicBezTo>
                      <a:cubicBezTo>
                        <a:pt x="2010" y="952"/>
                        <a:pt x="1935" y="955"/>
                        <a:pt x="1860" y="960"/>
                      </a:cubicBezTo>
                      <a:cubicBezTo>
                        <a:pt x="1840" y="965"/>
                        <a:pt x="1819" y="967"/>
                        <a:pt x="1800" y="975"/>
                      </a:cubicBezTo>
                      <a:cubicBezTo>
                        <a:pt x="1714" y="1012"/>
                        <a:pt x="1708" y="1106"/>
                        <a:pt x="1695" y="1185"/>
                      </a:cubicBezTo>
                      <a:cubicBezTo>
                        <a:pt x="1700" y="1240"/>
                        <a:pt x="1702" y="1295"/>
                        <a:pt x="1710" y="1350"/>
                      </a:cubicBezTo>
                      <a:cubicBezTo>
                        <a:pt x="1718" y="1403"/>
                        <a:pt x="1731" y="1392"/>
                        <a:pt x="1755" y="1440"/>
                      </a:cubicBezTo>
                      <a:cubicBezTo>
                        <a:pt x="1784" y="1499"/>
                        <a:pt x="1809" y="1556"/>
                        <a:pt x="1830" y="1620"/>
                      </a:cubicBezTo>
                      <a:cubicBezTo>
                        <a:pt x="1836" y="1637"/>
                        <a:pt x="1853" y="1649"/>
                        <a:pt x="1860" y="1665"/>
                      </a:cubicBezTo>
                      <a:cubicBezTo>
                        <a:pt x="1898" y="1751"/>
                        <a:pt x="1911" y="1834"/>
                        <a:pt x="1995" y="1890"/>
                      </a:cubicBezTo>
                      <a:cubicBezTo>
                        <a:pt x="2000" y="1905"/>
                        <a:pt x="2003" y="1921"/>
                        <a:pt x="2010" y="1935"/>
                      </a:cubicBezTo>
                      <a:cubicBezTo>
                        <a:pt x="2018" y="1951"/>
                        <a:pt x="2048" y="1964"/>
                        <a:pt x="2040" y="1980"/>
                      </a:cubicBezTo>
                      <a:cubicBezTo>
                        <a:pt x="2031" y="1998"/>
                        <a:pt x="2000" y="1990"/>
                        <a:pt x="1980" y="1995"/>
                      </a:cubicBezTo>
                      <a:cubicBezTo>
                        <a:pt x="1697" y="1982"/>
                        <a:pt x="1706" y="2022"/>
                        <a:pt x="1530" y="1905"/>
                      </a:cubicBezTo>
                      <a:cubicBezTo>
                        <a:pt x="1468" y="1864"/>
                        <a:pt x="1407" y="1854"/>
                        <a:pt x="1335" y="1830"/>
                      </a:cubicBezTo>
                      <a:cubicBezTo>
                        <a:pt x="1320" y="1825"/>
                        <a:pt x="1290" y="1815"/>
                        <a:pt x="1290" y="1815"/>
                      </a:cubicBezTo>
                      <a:cubicBezTo>
                        <a:pt x="1039" y="1833"/>
                        <a:pt x="1148" y="1813"/>
                        <a:pt x="960" y="1860"/>
                      </a:cubicBezTo>
                      <a:cubicBezTo>
                        <a:pt x="901" y="1875"/>
                        <a:pt x="840" y="1922"/>
                        <a:pt x="780" y="1935"/>
                      </a:cubicBezTo>
                      <a:cubicBezTo>
                        <a:pt x="623" y="1969"/>
                        <a:pt x="460" y="1958"/>
                        <a:pt x="300" y="1965"/>
                      </a:cubicBezTo>
                      <a:cubicBezTo>
                        <a:pt x="275" y="1970"/>
                        <a:pt x="250" y="1980"/>
                        <a:pt x="225" y="1980"/>
                      </a:cubicBezTo>
                      <a:cubicBezTo>
                        <a:pt x="170" y="1980"/>
                        <a:pt x="109" y="1990"/>
                        <a:pt x="60" y="1965"/>
                      </a:cubicBezTo>
                      <a:cubicBezTo>
                        <a:pt x="41" y="1956"/>
                        <a:pt x="89" y="1934"/>
                        <a:pt x="105" y="1920"/>
                      </a:cubicBezTo>
                      <a:cubicBezTo>
                        <a:pt x="147" y="1885"/>
                        <a:pt x="233" y="1847"/>
                        <a:pt x="285" y="1830"/>
                      </a:cubicBezTo>
                      <a:cubicBezTo>
                        <a:pt x="462" y="1653"/>
                        <a:pt x="306" y="1782"/>
                        <a:pt x="420" y="1725"/>
                      </a:cubicBezTo>
                      <a:cubicBezTo>
                        <a:pt x="436" y="1717"/>
                        <a:pt x="448" y="1701"/>
                        <a:pt x="465" y="1695"/>
                      </a:cubicBezTo>
                      <a:cubicBezTo>
                        <a:pt x="543" y="1669"/>
                        <a:pt x="578" y="1680"/>
                        <a:pt x="645" y="1635"/>
                      </a:cubicBezTo>
                      <a:cubicBezTo>
                        <a:pt x="650" y="1620"/>
                        <a:pt x="652" y="1604"/>
                        <a:pt x="660" y="1590"/>
                      </a:cubicBezTo>
                      <a:cubicBezTo>
                        <a:pt x="678" y="1558"/>
                        <a:pt x="720" y="1500"/>
                        <a:pt x="720" y="1500"/>
                      </a:cubicBezTo>
                      <a:cubicBezTo>
                        <a:pt x="753" y="1366"/>
                        <a:pt x="727" y="1274"/>
                        <a:pt x="615" y="1200"/>
                      </a:cubicBezTo>
                      <a:cubicBezTo>
                        <a:pt x="560" y="1164"/>
                        <a:pt x="485" y="1177"/>
                        <a:pt x="420" y="1170"/>
                      </a:cubicBezTo>
                      <a:cubicBezTo>
                        <a:pt x="321" y="1137"/>
                        <a:pt x="223" y="1112"/>
                        <a:pt x="120" y="1095"/>
                      </a:cubicBezTo>
                      <a:cubicBezTo>
                        <a:pt x="54" y="1051"/>
                        <a:pt x="93" y="1065"/>
                        <a:pt x="0" y="106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4" name="Freeform 16"/>
                <p:cNvSpPr>
                  <a:spLocks/>
                </p:cNvSpPr>
                <p:nvPr/>
              </p:nvSpPr>
              <p:spPr bwMode="auto">
                <a:xfrm>
                  <a:off x="5610" y="6032"/>
                  <a:ext cx="1125" cy="585"/>
                </a:xfrm>
                <a:custGeom>
                  <a:avLst/>
                  <a:gdLst>
                    <a:gd name="T0" fmla="*/ 1125 w 1125"/>
                    <a:gd name="T1" fmla="*/ 0 h 585"/>
                    <a:gd name="T2" fmla="*/ 885 w 1125"/>
                    <a:gd name="T3" fmla="*/ 105 h 585"/>
                    <a:gd name="T4" fmla="*/ 795 w 1125"/>
                    <a:gd name="T5" fmla="*/ 195 h 585"/>
                    <a:gd name="T6" fmla="*/ 765 w 1125"/>
                    <a:gd name="T7" fmla="*/ 240 h 585"/>
                    <a:gd name="T8" fmla="*/ 585 w 1125"/>
                    <a:gd name="T9" fmla="*/ 360 h 585"/>
                    <a:gd name="T10" fmla="*/ 525 w 1125"/>
                    <a:gd name="T11" fmla="*/ 405 h 585"/>
                    <a:gd name="T12" fmla="*/ 465 w 1125"/>
                    <a:gd name="T13" fmla="*/ 435 h 585"/>
                    <a:gd name="T14" fmla="*/ 405 w 1125"/>
                    <a:gd name="T15" fmla="*/ 495 h 585"/>
                    <a:gd name="T16" fmla="*/ 165 w 1125"/>
                    <a:gd name="T17" fmla="*/ 555 h 585"/>
                    <a:gd name="T18" fmla="*/ 0 w 1125"/>
                    <a:gd name="T19" fmla="*/ 585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25" h="585">
                      <a:moveTo>
                        <a:pt x="1125" y="0"/>
                      </a:moveTo>
                      <a:cubicBezTo>
                        <a:pt x="1051" y="49"/>
                        <a:pt x="953" y="44"/>
                        <a:pt x="885" y="105"/>
                      </a:cubicBezTo>
                      <a:cubicBezTo>
                        <a:pt x="853" y="133"/>
                        <a:pt x="819" y="160"/>
                        <a:pt x="795" y="195"/>
                      </a:cubicBezTo>
                      <a:cubicBezTo>
                        <a:pt x="785" y="210"/>
                        <a:pt x="778" y="228"/>
                        <a:pt x="765" y="240"/>
                      </a:cubicBezTo>
                      <a:cubicBezTo>
                        <a:pt x="596" y="392"/>
                        <a:pt x="704" y="286"/>
                        <a:pt x="585" y="360"/>
                      </a:cubicBezTo>
                      <a:cubicBezTo>
                        <a:pt x="564" y="373"/>
                        <a:pt x="546" y="392"/>
                        <a:pt x="525" y="405"/>
                      </a:cubicBezTo>
                      <a:cubicBezTo>
                        <a:pt x="506" y="417"/>
                        <a:pt x="483" y="422"/>
                        <a:pt x="465" y="435"/>
                      </a:cubicBezTo>
                      <a:cubicBezTo>
                        <a:pt x="442" y="452"/>
                        <a:pt x="428" y="478"/>
                        <a:pt x="405" y="495"/>
                      </a:cubicBezTo>
                      <a:cubicBezTo>
                        <a:pt x="335" y="547"/>
                        <a:pt x="246" y="544"/>
                        <a:pt x="165" y="555"/>
                      </a:cubicBezTo>
                      <a:cubicBezTo>
                        <a:pt x="116" y="562"/>
                        <a:pt x="51" y="585"/>
                        <a:pt x="0" y="5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5" name="Freeform 17"/>
                <p:cNvSpPr>
                  <a:spLocks/>
                </p:cNvSpPr>
                <p:nvPr/>
              </p:nvSpPr>
              <p:spPr bwMode="auto">
                <a:xfrm>
                  <a:off x="4845" y="7652"/>
                  <a:ext cx="2250" cy="855"/>
                </a:xfrm>
                <a:custGeom>
                  <a:avLst/>
                  <a:gdLst>
                    <a:gd name="T0" fmla="*/ 0 w 2250"/>
                    <a:gd name="T1" fmla="*/ 0 h 855"/>
                    <a:gd name="T2" fmla="*/ 135 w 2250"/>
                    <a:gd name="T3" fmla="*/ 165 h 855"/>
                    <a:gd name="T4" fmla="*/ 300 w 2250"/>
                    <a:gd name="T5" fmla="*/ 360 h 855"/>
                    <a:gd name="T6" fmla="*/ 360 w 2250"/>
                    <a:gd name="T7" fmla="*/ 405 h 855"/>
                    <a:gd name="T8" fmla="*/ 405 w 2250"/>
                    <a:gd name="T9" fmla="*/ 450 h 855"/>
                    <a:gd name="T10" fmla="*/ 1005 w 2250"/>
                    <a:gd name="T11" fmla="*/ 630 h 855"/>
                    <a:gd name="T12" fmla="*/ 1335 w 2250"/>
                    <a:gd name="T13" fmla="*/ 720 h 855"/>
                    <a:gd name="T14" fmla="*/ 1755 w 2250"/>
                    <a:gd name="T15" fmla="*/ 810 h 855"/>
                    <a:gd name="T16" fmla="*/ 1935 w 2250"/>
                    <a:gd name="T17" fmla="*/ 825 h 855"/>
                    <a:gd name="T18" fmla="*/ 2250 w 2250"/>
                    <a:gd name="T19" fmla="*/ 855 h 8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0" h="855">
                      <a:moveTo>
                        <a:pt x="0" y="0"/>
                      </a:moveTo>
                      <a:cubicBezTo>
                        <a:pt x="103" y="137"/>
                        <a:pt x="55" y="85"/>
                        <a:pt x="135" y="165"/>
                      </a:cubicBezTo>
                      <a:cubicBezTo>
                        <a:pt x="163" y="248"/>
                        <a:pt x="239" y="299"/>
                        <a:pt x="300" y="360"/>
                      </a:cubicBezTo>
                      <a:cubicBezTo>
                        <a:pt x="318" y="378"/>
                        <a:pt x="341" y="389"/>
                        <a:pt x="360" y="405"/>
                      </a:cubicBezTo>
                      <a:cubicBezTo>
                        <a:pt x="376" y="419"/>
                        <a:pt x="386" y="441"/>
                        <a:pt x="405" y="450"/>
                      </a:cubicBezTo>
                      <a:cubicBezTo>
                        <a:pt x="588" y="537"/>
                        <a:pt x="806" y="597"/>
                        <a:pt x="1005" y="630"/>
                      </a:cubicBezTo>
                      <a:cubicBezTo>
                        <a:pt x="1116" y="672"/>
                        <a:pt x="1221" y="692"/>
                        <a:pt x="1335" y="720"/>
                      </a:cubicBezTo>
                      <a:cubicBezTo>
                        <a:pt x="1479" y="756"/>
                        <a:pt x="1606" y="795"/>
                        <a:pt x="1755" y="810"/>
                      </a:cubicBezTo>
                      <a:cubicBezTo>
                        <a:pt x="1815" y="816"/>
                        <a:pt x="1875" y="820"/>
                        <a:pt x="1935" y="825"/>
                      </a:cubicBezTo>
                      <a:cubicBezTo>
                        <a:pt x="2040" y="835"/>
                        <a:pt x="2250" y="855"/>
                        <a:pt x="2250" y="85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6" name="Freeform 18"/>
                <p:cNvSpPr>
                  <a:spLocks/>
                </p:cNvSpPr>
                <p:nvPr/>
              </p:nvSpPr>
              <p:spPr bwMode="auto">
                <a:xfrm>
                  <a:off x="4260" y="5657"/>
                  <a:ext cx="1305" cy="690"/>
                </a:xfrm>
                <a:custGeom>
                  <a:avLst/>
                  <a:gdLst>
                    <a:gd name="T0" fmla="*/ 0 w 1305"/>
                    <a:gd name="T1" fmla="*/ 690 h 690"/>
                    <a:gd name="T2" fmla="*/ 90 w 1305"/>
                    <a:gd name="T3" fmla="*/ 375 h 690"/>
                    <a:gd name="T4" fmla="*/ 180 w 1305"/>
                    <a:gd name="T5" fmla="*/ 285 h 690"/>
                    <a:gd name="T6" fmla="*/ 300 w 1305"/>
                    <a:gd name="T7" fmla="*/ 240 h 690"/>
                    <a:gd name="T8" fmla="*/ 600 w 1305"/>
                    <a:gd name="T9" fmla="*/ 150 h 690"/>
                    <a:gd name="T10" fmla="*/ 810 w 1305"/>
                    <a:gd name="T11" fmla="*/ 120 h 690"/>
                    <a:gd name="T12" fmla="*/ 960 w 1305"/>
                    <a:gd name="T13" fmla="*/ 60 h 690"/>
                    <a:gd name="T14" fmla="*/ 1260 w 1305"/>
                    <a:gd name="T15" fmla="*/ 15 h 690"/>
                    <a:gd name="T16" fmla="*/ 1305 w 1305"/>
                    <a:gd name="T17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5" h="690">
                      <a:moveTo>
                        <a:pt x="0" y="690"/>
                      </a:moveTo>
                      <a:cubicBezTo>
                        <a:pt x="25" y="591"/>
                        <a:pt x="19" y="455"/>
                        <a:pt x="90" y="375"/>
                      </a:cubicBezTo>
                      <a:cubicBezTo>
                        <a:pt x="118" y="343"/>
                        <a:pt x="150" y="315"/>
                        <a:pt x="180" y="285"/>
                      </a:cubicBezTo>
                      <a:cubicBezTo>
                        <a:pt x="210" y="255"/>
                        <a:pt x="260" y="254"/>
                        <a:pt x="300" y="240"/>
                      </a:cubicBezTo>
                      <a:cubicBezTo>
                        <a:pt x="390" y="209"/>
                        <a:pt x="503" y="168"/>
                        <a:pt x="600" y="150"/>
                      </a:cubicBezTo>
                      <a:cubicBezTo>
                        <a:pt x="671" y="137"/>
                        <a:pt x="740" y="138"/>
                        <a:pt x="810" y="120"/>
                      </a:cubicBezTo>
                      <a:cubicBezTo>
                        <a:pt x="1060" y="58"/>
                        <a:pt x="774" y="122"/>
                        <a:pt x="960" y="60"/>
                      </a:cubicBezTo>
                      <a:cubicBezTo>
                        <a:pt x="1079" y="20"/>
                        <a:pt x="1126" y="26"/>
                        <a:pt x="1260" y="15"/>
                      </a:cubicBezTo>
                      <a:cubicBezTo>
                        <a:pt x="1275" y="10"/>
                        <a:pt x="1305" y="0"/>
                        <a:pt x="1305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7" name="Freeform 19"/>
                <p:cNvSpPr>
                  <a:spLocks/>
                </p:cNvSpPr>
                <p:nvPr/>
              </p:nvSpPr>
              <p:spPr bwMode="auto">
                <a:xfrm>
                  <a:off x="2220" y="5776"/>
                  <a:ext cx="675" cy="391"/>
                </a:xfrm>
                <a:custGeom>
                  <a:avLst/>
                  <a:gdLst>
                    <a:gd name="T0" fmla="*/ 675 w 675"/>
                    <a:gd name="T1" fmla="*/ 391 h 391"/>
                    <a:gd name="T2" fmla="*/ 645 w 675"/>
                    <a:gd name="T3" fmla="*/ 211 h 391"/>
                    <a:gd name="T4" fmla="*/ 555 w 675"/>
                    <a:gd name="T5" fmla="*/ 121 h 391"/>
                    <a:gd name="T6" fmla="*/ 285 w 675"/>
                    <a:gd name="T7" fmla="*/ 16 h 391"/>
                    <a:gd name="T8" fmla="*/ 0 w 675"/>
                    <a:gd name="T9" fmla="*/ 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5" h="391">
                      <a:moveTo>
                        <a:pt x="675" y="391"/>
                      </a:moveTo>
                      <a:cubicBezTo>
                        <a:pt x="665" y="331"/>
                        <a:pt x="670" y="267"/>
                        <a:pt x="645" y="211"/>
                      </a:cubicBezTo>
                      <a:cubicBezTo>
                        <a:pt x="628" y="172"/>
                        <a:pt x="580" y="155"/>
                        <a:pt x="555" y="121"/>
                      </a:cubicBezTo>
                      <a:cubicBezTo>
                        <a:pt x="469" y="6"/>
                        <a:pt x="455" y="29"/>
                        <a:pt x="285" y="16"/>
                      </a:cubicBezTo>
                      <a:cubicBezTo>
                        <a:pt x="65" y="0"/>
                        <a:pt x="129" y="1"/>
                        <a:pt x="0" y="1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8" name="Freeform 20"/>
                <p:cNvSpPr>
                  <a:spLocks/>
                </p:cNvSpPr>
                <p:nvPr/>
              </p:nvSpPr>
              <p:spPr bwMode="auto">
                <a:xfrm>
                  <a:off x="1935" y="6945"/>
                  <a:ext cx="555" cy="257"/>
                </a:xfrm>
                <a:custGeom>
                  <a:avLst/>
                  <a:gdLst>
                    <a:gd name="T0" fmla="*/ 555 w 555"/>
                    <a:gd name="T1" fmla="*/ 137 h 257"/>
                    <a:gd name="T2" fmla="*/ 0 w 555"/>
                    <a:gd name="T3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257">
                      <a:moveTo>
                        <a:pt x="555" y="137"/>
                      </a:moveTo>
                      <a:cubicBezTo>
                        <a:pt x="228" y="155"/>
                        <a:pt x="0" y="0"/>
                        <a:pt x="0" y="25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9" name="Freeform 21"/>
                <p:cNvSpPr>
                  <a:spLocks/>
                </p:cNvSpPr>
                <p:nvPr/>
              </p:nvSpPr>
              <p:spPr bwMode="auto">
                <a:xfrm>
                  <a:off x="2010" y="8102"/>
                  <a:ext cx="930" cy="420"/>
                </a:xfrm>
                <a:custGeom>
                  <a:avLst/>
                  <a:gdLst>
                    <a:gd name="T0" fmla="*/ 930 w 930"/>
                    <a:gd name="T1" fmla="*/ 45 h 420"/>
                    <a:gd name="T2" fmla="*/ 240 w 930"/>
                    <a:gd name="T3" fmla="*/ 0 h 420"/>
                    <a:gd name="T4" fmla="*/ 120 w 930"/>
                    <a:gd name="T5" fmla="*/ 45 h 420"/>
                    <a:gd name="T6" fmla="*/ 90 w 930"/>
                    <a:gd name="T7" fmla="*/ 105 h 420"/>
                    <a:gd name="T8" fmla="*/ 0 w 930"/>
                    <a:gd name="T9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0" h="420">
                      <a:moveTo>
                        <a:pt x="930" y="45"/>
                      </a:moveTo>
                      <a:cubicBezTo>
                        <a:pt x="692" y="37"/>
                        <a:pt x="473" y="29"/>
                        <a:pt x="240" y="0"/>
                      </a:cubicBezTo>
                      <a:cubicBezTo>
                        <a:pt x="197" y="9"/>
                        <a:pt x="151" y="8"/>
                        <a:pt x="120" y="45"/>
                      </a:cubicBezTo>
                      <a:cubicBezTo>
                        <a:pt x="106" y="62"/>
                        <a:pt x="101" y="86"/>
                        <a:pt x="90" y="105"/>
                      </a:cubicBezTo>
                      <a:cubicBezTo>
                        <a:pt x="33" y="205"/>
                        <a:pt x="0" y="305"/>
                        <a:pt x="0" y="42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0" name="Freeform 22"/>
                <p:cNvSpPr>
                  <a:spLocks/>
                </p:cNvSpPr>
                <p:nvPr/>
              </p:nvSpPr>
              <p:spPr bwMode="auto">
                <a:xfrm>
                  <a:off x="4448" y="6162"/>
                  <a:ext cx="1222" cy="485"/>
                </a:xfrm>
                <a:custGeom>
                  <a:avLst/>
                  <a:gdLst>
                    <a:gd name="T0" fmla="*/ 1222 w 1222"/>
                    <a:gd name="T1" fmla="*/ 485 h 485"/>
                    <a:gd name="T2" fmla="*/ 1072 w 1222"/>
                    <a:gd name="T3" fmla="*/ 410 h 485"/>
                    <a:gd name="T4" fmla="*/ 772 w 1222"/>
                    <a:gd name="T5" fmla="*/ 335 h 485"/>
                    <a:gd name="T6" fmla="*/ 442 w 1222"/>
                    <a:gd name="T7" fmla="*/ 200 h 485"/>
                    <a:gd name="T8" fmla="*/ 157 w 1222"/>
                    <a:gd name="T9" fmla="*/ 110 h 485"/>
                    <a:gd name="T10" fmla="*/ 97 w 1222"/>
                    <a:gd name="T11" fmla="*/ 80 h 485"/>
                    <a:gd name="T12" fmla="*/ 52 w 1222"/>
                    <a:gd name="T13" fmla="*/ 65 h 485"/>
                    <a:gd name="T14" fmla="*/ 22 w 1222"/>
                    <a:gd name="T15" fmla="*/ 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2" h="485">
                      <a:moveTo>
                        <a:pt x="1222" y="485"/>
                      </a:moveTo>
                      <a:cubicBezTo>
                        <a:pt x="1167" y="467"/>
                        <a:pt x="1127" y="428"/>
                        <a:pt x="1072" y="410"/>
                      </a:cubicBezTo>
                      <a:cubicBezTo>
                        <a:pt x="976" y="378"/>
                        <a:pt x="872" y="352"/>
                        <a:pt x="772" y="335"/>
                      </a:cubicBezTo>
                      <a:cubicBezTo>
                        <a:pt x="630" y="228"/>
                        <a:pt x="610" y="228"/>
                        <a:pt x="442" y="200"/>
                      </a:cubicBezTo>
                      <a:cubicBezTo>
                        <a:pt x="303" y="131"/>
                        <a:pt x="313" y="130"/>
                        <a:pt x="157" y="110"/>
                      </a:cubicBezTo>
                      <a:cubicBezTo>
                        <a:pt x="137" y="100"/>
                        <a:pt x="118" y="89"/>
                        <a:pt x="97" y="80"/>
                      </a:cubicBezTo>
                      <a:cubicBezTo>
                        <a:pt x="82" y="74"/>
                        <a:pt x="62" y="77"/>
                        <a:pt x="52" y="65"/>
                      </a:cubicBezTo>
                      <a:cubicBezTo>
                        <a:pt x="0" y="0"/>
                        <a:pt x="66" y="5"/>
                        <a:pt x="22" y="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1" name="Freeform 23"/>
                <p:cNvSpPr>
                  <a:spLocks/>
                </p:cNvSpPr>
                <p:nvPr/>
              </p:nvSpPr>
              <p:spPr bwMode="auto">
                <a:xfrm>
                  <a:off x="4350" y="7577"/>
                  <a:ext cx="1380" cy="750"/>
                </a:xfrm>
                <a:custGeom>
                  <a:avLst/>
                  <a:gdLst>
                    <a:gd name="T0" fmla="*/ 1380 w 1380"/>
                    <a:gd name="T1" fmla="*/ 0 h 750"/>
                    <a:gd name="T2" fmla="*/ 375 w 1380"/>
                    <a:gd name="T3" fmla="*/ 180 h 750"/>
                    <a:gd name="T4" fmla="*/ 270 w 1380"/>
                    <a:gd name="T5" fmla="*/ 285 h 750"/>
                    <a:gd name="T6" fmla="*/ 240 w 1380"/>
                    <a:gd name="T7" fmla="*/ 345 h 750"/>
                    <a:gd name="T8" fmla="*/ 105 w 1380"/>
                    <a:gd name="T9" fmla="*/ 555 h 750"/>
                    <a:gd name="T10" fmla="*/ 90 w 1380"/>
                    <a:gd name="T11" fmla="*/ 600 h 750"/>
                    <a:gd name="T12" fmla="*/ 30 w 1380"/>
                    <a:gd name="T13" fmla="*/ 705 h 750"/>
                    <a:gd name="T14" fmla="*/ 0 w 1380"/>
                    <a:gd name="T15" fmla="*/ 750 h 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80" h="750">
                      <a:moveTo>
                        <a:pt x="1380" y="0"/>
                      </a:moveTo>
                      <a:cubicBezTo>
                        <a:pt x="1020" y="40"/>
                        <a:pt x="718" y="52"/>
                        <a:pt x="375" y="180"/>
                      </a:cubicBezTo>
                      <a:cubicBezTo>
                        <a:pt x="340" y="215"/>
                        <a:pt x="305" y="250"/>
                        <a:pt x="270" y="285"/>
                      </a:cubicBezTo>
                      <a:cubicBezTo>
                        <a:pt x="254" y="301"/>
                        <a:pt x="252" y="326"/>
                        <a:pt x="240" y="345"/>
                      </a:cubicBezTo>
                      <a:cubicBezTo>
                        <a:pt x="196" y="415"/>
                        <a:pt x="151" y="486"/>
                        <a:pt x="105" y="555"/>
                      </a:cubicBezTo>
                      <a:cubicBezTo>
                        <a:pt x="96" y="568"/>
                        <a:pt x="97" y="586"/>
                        <a:pt x="90" y="600"/>
                      </a:cubicBezTo>
                      <a:cubicBezTo>
                        <a:pt x="72" y="636"/>
                        <a:pt x="50" y="670"/>
                        <a:pt x="30" y="705"/>
                      </a:cubicBezTo>
                      <a:cubicBezTo>
                        <a:pt x="21" y="721"/>
                        <a:pt x="0" y="750"/>
                        <a:pt x="0" y="75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2" name="Freeform 24"/>
                <p:cNvSpPr>
                  <a:spLocks/>
                </p:cNvSpPr>
                <p:nvPr/>
              </p:nvSpPr>
              <p:spPr bwMode="auto">
                <a:xfrm>
                  <a:off x="7710" y="7607"/>
                  <a:ext cx="135" cy="1140"/>
                </a:xfrm>
                <a:custGeom>
                  <a:avLst/>
                  <a:gdLst>
                    <a:gd name="T0" fmla="*/ 0 w 135"/>
                    <a:gd name="T1" fmla="*/ 0 h 1140"/>
                    <a:gd name="T2" fmla="*/ 60 w 135"/>
                    <a:gd name="T3" fmla="*/ 165 h 1140"/>
                    <a:gd name="T4" fmla="*/ 90 w 135"/>
                    <a:gd name="T5" fmla="*/ 285 h 1140"/>
                    <a:gd name="T6" fmla="*/ 135 w 135"/>
                    <a:gd name="T7" fmla="*/ 1140 h 1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5" h="1140">
                      <a:moveTo>
                        <a:pt x="0" y="0"/>
                      </a:moveTo>
                      <a:cubicBezTo>
                        <a:pt x="15" y="61"/>
                        <a:pt x="41" y="107"/>
                        <a:pt x="60" y="165"/>
                      </a:cubicBezTo>
                      <a:cubicBezTo>
                        <a:pt x="73" y="204"/>
                        <a:pt x="90" y="285"/>
                        <a:pt x="90" y="285"/>
                      </a:cubicBezTo>
                      <a:cubicBezTo>
                        <a:pt x="122" y="575"/>
                        <a:pt x="135" y="845"/>
                        <a:pt x="135" y="114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3" name="Freeform 25"/>
                <p:cNvSpPr>
                  <a:spLocks/>
                </p:cNvSpPr>
                <p:nvPr/>
              </p:nvSpPr>
              <p:spPr bwMode="auto">
                <a:xfrm>
                  <a:off x="7845" y="6524"/>
                  <a:ext cx="405" cy="1278"/>
                </a:xfrm>
                <a:custGeom>
                  <a:avLst/>
                  <a:gdLst>
                    <a:gd name="T0" fmla="*/ 0 w 405"/>
                    <a:gd name="T1" fmla="*/ 48 h 1278"/>
                    <a:gd name="T2" fmla="*/ 180 w 405"/>
                    <a:gd name="T3" fmla="*/ 288 h 1278"/>
                    <a:gd name="T4" fmla="*/ 360 w 405"/>
                    <a:gd name="T5" fmla="*/ 1098 h 1278"/>
                    <a:gd name="T6" fmla="*/ 405 w 405"/>
                    <a:gd name="T7" fmla="*/ 1278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5" h="1278">
                      <a:moveTo>
                        <a:pt x="0" y="48"/>
                      </a:moveTo>
                      <a:cubicBezTo>
                        <a:pt x="145" y="0"/>
                        <a:pt x="155" y="189"/>
                        <a:pt x="180" y="288"/>
                      </a:cubicBezTo>
                      <a:cubicBezTo>
                        <a:pt x="247" y="557"/>
                        <a:pt x="203" y="862"/>
                        <a:pt x="360" y="1098"/>
                      </a:cubicBezTo>
                      <a:cubicBezTo>
                        <a:pt x="362" y="1105"/>
                        <a:pt x="405" y="1243"/>
                        <a:pt x="405" y="127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4" name="Freeform 26"/>
                <p:cNvSpPr>
                  <a:spLocks/>
                </p:cNvSpPr>
                <p:nvPr/>
              </p:nvSpPr>
              <p:spPr bwMode="auto">
                <a:xfrm>
                  <a:off x="3897" y="5396"/>
                  <a:ext cx="3015" cy="212"/>
                </a:xfrm>
                <a:custGeom>
                  <a:avLst/>
                  <a:gdLst>
                    <a:gd name="T0" fmla="*/ 3015 w 3015"/>
                    <a:gd name="T1" fmla="*/ 197 h 212"/>
                    <a:gd name="T2" fmla="*/ 2550 w 3015"/>
                    <a:gd name="T3" fmla="*/ 47 h 212"/>
                    <a:gd name="T4" fmla="*/ 1830 w 3015"/>
                    <a:gd name="T5" fmla="*/ 2 h 212"/>
                    <a:gd name="T6" fmla="*/ 390 w 3015"/>
                    <a:gd name="T7" fmla="*/ 17 h 212"/>
                    <a:gd name="T8" fmla="*/ 120 w 3015"/>
                    <a:gd name="T9" fmla="*/ 77 h 212"/>
                    <a:gd name="T10" fmla="*/ 30 w 3015"/>
                    <a:gd name="T11" fmla="*/ 167 h 212"/>
                    <a:gd name="T12" fmla="*/ 0 w 3015"/>
                    <a:gd name="T13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15" h="212">
                      <a:moveTo>
                        <a:pt x="3015" y="197"/>
                      </a:moveTo>
                      <a:cubicBezTo>
                        <a:pt x="2860" y="147"/>
                        <a:pt x="2712" y="65"/>
                        <a:pt x="2550" y="47"/>
                      </a:cubicBezTo>
                      <a:cubicBezTo>
                        <a:pt x="2131" y="0"/>
                        <a:pt x="2371" y="20"/>
                        <a:pt x="1830" y="2"/>
                      </a:cubicBezTo>
                      <a:cubicBezTo>
                        <a:pt x="1350" y="7"/>
                        <a:pt x="870" y="4"/>
                        <a:pt x="390" y="17"/>
                      </a:cubicBezTo>
                      <a:cubicBezTo>
                        <a:pt x="325" y="19"/>
                        <a:pt x="192" y="45"/>
                        <a:pt x="120" y="77"/>
                      </a:cubicBezTo>
                      <a:cubicBezTo>
                        <a:pt x="72" y="98"/>
                        <a:pt x="61" y="124"/>
                        <a:pt x="30" y="167"/>
                      </a:cubicBezTo>
                      <a:cubicBezTo>
                        <a:pt x="20" y="182"/>
                        <a:pt x="0" y="212"/>
                        <a:pt x="0" y="21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5" name="Freeform 27"/>
                <p:cNvSpPr>
                  <a:spLocks/>
                </p:cNvSpPr>
                <p:nvPr/>
              </p:nvSpPr>
              <p:spPr bwMode="auto">
                <a:xfrm>
                  <a:off x="4575" y="7907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6" name="Freeform 28"/>
                <p:cNvSpPr>
                  <a:spLocks/>
                </p:cNvSpPr>
                <p:nvPr/>
              </p:nvSpPr>
              <p:spPr bwMode="auto">
                <a:xfrm>
                  <a:off x="1977" y="7082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7" name="Freeform 29"/>
                <p:cNvSpPr>
                  <a:spLocks/>
                </p:cNvSpPr>
                <p:nvPr/>
              </p:nvSpPr>
              <p:spPr bwMode="auto">
                <a:xfrm>
                  <a:off x="5937" y="8360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8" name="Freeform 30"/>
                <p:cNvSpPr>
                  <a:spLocks/>
                </p:cNvSpPr>
                <p:nvPr/>
              </p:nvSpPr>
              <p:spPr bwMode="auto">
                <a:xfrm>
                  <a:off x="2157" y="8099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9" name="Freeform 31"/>
                <p:cNvSpPr>
                  <a:spLocks/>
                </p:cNvSpPr>
                <p:nvPr/>
              </p:nvSpPr>
              <p:spPr bwMode="auto">
                <a:xfrm>
                  <a:off x="8097" y="7580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0" name="Freeform 32"/>
                <p:cNvSpPr>
                  <a:spLocks/>
                </p:cNvSpPr>
                <p:nvPr/>
              </p:nvSpPr>
              <p:spPr bwMode="auto">
                <a:xfrm>
                  <a:off x="4137" y="5411"/>
                  <a:ext cx="45" cy="435"/>
                </a:xfrm>
                <a:custGeom>
                  <a:avLst/>
                  <a:gdLst>
                    <a:gd name="T0" fmla="*/ 45 w 45"/>
                    <a:gd name="T1" fmla="*/ 0 h 435"/>
                    <a:gd name="T2" fmla="*/ 0 w 45"/>
                    <a:gd name="T3" fmla="*/ 435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" h="435">
                      <a:moveTo>
                        <a:pt x="45" y="0"/>
                      </a:moveTo>
                      <a:cubicBezTo>
                        <a:pt x="24" y="146"/>
                        <a:pt x="0" y="287"/>
                        <a:pt x="0" y="4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1" name="Freeform 33"/>
                <p:cNvSpPr>
                  <a:spLocks/>
                </p:cNvSpPr>
                <p:nvPr/>
              </p:nvSpPr>
              <p:spPr bwMode="auto">
                <a:xfrm>
                  <a:off x="4875" y="6557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2" name="Freeform 34"/>
                <p:cNvSpPr>
                  <a:spLocks/>
                </p:cNvSpPr>
                <p:nvPr/>
              </p:nvSpPr>
              <p:spPr bwMode="auto">
                <a:xfrm>
                  <a:off x="4317" y="7736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3" name="Freeform 35"/>
                <p:cNvSpPr>
                  <a:spLocks/>
                </p:cNvSpPr>
                <p:nvPr/>
              </p:nvSpPr>
              <p:spPr bwMode="auto">
                <a:xfrm rot="-18057426">
                  <a:off x="1797" y="6851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4" name="Freeform 36"/>
                <p:cNvSpPr>
                  <a:spLocks/>
                </p:cNvSpPr>
                <p:nvPr/>
              </p:nvSpPr>
              <p:spPr bwMode="auto">
                <a:xfrm>
                  <a:off x="1617" y="8204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5" name="Freeform 37"/>
                <p:cNvSpPr>
                  <a:spLocks/>
                </p:cNvSpPr>
                <p:nvPr/>
              </p:nvSpPr>
              <p:spPr bwMode="auto">
                <a:xfrm>
                  <a:off x="5835" y="7517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6" name="Freeform 38"/>
                <p:cNvSpPr>
                  <a:spLocks/>
                </p:cNvSpPr>
                <p:nvPr/>
              </p:nvSpPr>
              <p:spPr bwMode="auto">
                <a:xfrm>
                  <a:off x="2202" y="5864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7" name="Freeform 39"/>
                <p:cNvSpPr>
                  <a:spLocks/>
                </p:cNvSpPr>
                <p:nvPr/>
              </p:nvSpPr>
              <p:spPr bwMode="auto">
                <a:xfrm>
                  <a:off x="3522" y="5492"/>
                  <a:ext cx="450" cy="98"/>
                </a:xfrm>
                <a:custGeom>
                  <a:avLst/>
                  <a:gdLst>
                    <a:gd name="T0" fmla="*/ 450 w 450"/>
                    <a:gd name="T1" fmla="*/ 0 h 98"/>
                    <a:gd name="T2" fmla="*/ 90 w 450"/>
                    <a:gd name="T3" fmla="*/ 60 h 98"/>
                    <a:gd name="T4" fmla="*/ 0 w 450"/>
                    <a:gd name="T5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0" h="98">
                      <a:moveTo>
                        <a:pt x="450" y="0"/>
                      </a:moveTo>
                      <a:cubicBezTo>
                        <a:pt x="325" y="12"/>
                        <a:pt x="212" y="36"/>
                        <a:pt x="90" y="60"/>
                      </a:cubicBezTo>
                      <a:cubicBezTo>
                        <a:pt x="33" y="98"/>
                        <a:pt x="63" y="90"/>
                        <a:pt x="0" y="9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8" name="Freeform 40"/>
                <p:cNvSpPr>
                  <a:spLocks/>
                </p:cNvSpPr>
                <p:nvPr/>
              </p:nvSpPr>
              <p:spPr bwMode="auto">
                <a:xfrm>
                  <a:off x="4830" y="5837"/>
                  <a:ext cx="225" cy="195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9" name="Freeform 41"/>
                <p:cNvSpPr>
                  <a:spLocks/>
                </p:cNvSpPr>
                <p:nvPr/>
              </p:nvSpPr>
              <p:spPr bwMode="auto">
                <a:xfrm rot="5400000">
                  <a:off x="7557" y="7892"/>
                  <a:ext cx="225" cy="195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0" name="Freeform 42"/>
                <p:cNvSpPr>
                  <a:spLocks/>
                </p:cNvSpPr>
                <p:nvPr/>
              </p:nvSpPr>
              <p:spPr bwMode="auto">
                <a:xfrm rot="-5400000" flipH="1" flipV="1">
                  <a:off x="5694" y="7977"/>
                  <a:ext cx="155" cy="330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1" name="Freeform 43"/>
                <p:cNvSpPr>
                  <a:spLocks/>
                </p:cNvSpPr>
                <p:nvPr/>
              </p:nvSpPr>
              <p:spPr bwMode="auto">
                <a:xfrm>
                  <a:off x="8067" y="6956"/>
                  <a:ext cx="225" cy="195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2" name="Freeform 44"/>
                <p:cNvSpPr>
                  <a:spLocks/>
                </p:cNvSpPr>
                <p:nvPr/>
              </p:nvSpPr>
              <p:spPr bwMode="auto">
                <a:xfrm>
                  <a:off x="7797" y="8204"/>
                  <a:ext cx="225" cy="195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3" name="Freeform 45"/>
                <p:cNvSpPr>
                  <a:spLocks/>
                </p:cNvSpPr>
                <p:nvPr/>
              </p:nvSpPr>
              <p:spPr bwMode="auto">
                <a:xfrm>
                  <a:off x="6117" y="8360"/>
                  <a:ext cx="225" cy="195"/>
                </a:xfrm>
                <a:custGeom>
                  <a:avLst/>
                  <a:gdLst>
                    <a:gd name="T0" fmla="*/ 0 w 225"/>
                    <a:gd name="T1" fmla="*/ 0 h 195"/>
                    <a:gd name="T2" fmla="*/ 150 w 225"/>
                    <a:gd name="T3" fmla="*/ 90 h 195"/>
                    <a:gd name="T4" fmla="*/ 180 w 225"/>
                    <a:gd name="T5" fmla="*/ 150 h 195"/>
                    <a:gd name="T6" fmla="*/ 225 w 225"/>
                    <a:gd name="T7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5" h="195">
                      <a:moveTo>
                        <a:pt x="0" y="0"/>
                      </a:moveTo>
                      <a:cubicBezTo>
                        <a:pt x="75" y="15"/>
                        <a:pt x="111" y="22"/>
                        <a:pt x="150" y="90"/>
                      </a:cubicBezTo>
                      <a:cubicBezTo>
                        <a:pt x="161" y="109"/>
                        <a:pt x="167" y="132"/>
                        <a:pt x="180" y="150"/>
                      </a:cubicBezTo>
                      <a:cubicBezTo>
                        <a:pt x="192" y="167"/>
                        <a:pt x="225" y="195"/>
                        <a:pt x="225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4" name="Freeform 46"/>
                <p:cNvSpPr>
                  <a:spLocks/>
                </p:cNvSpPr>
                <p:nvPr/>
              </p:nvSpPr>
              <p:spPr bwMode="auto">
                <a:xfrm>
                  <a:off x="4848" y="7637"/>
                  <a:ext cx="687" cy="795"/>
                </a:xfrm>
                <a:custGeom>
                  <a:avLst/>
                  <a:gdLst>
                    <a:gd name="T0" fmla="*/ 477 w 687"/>
                    <a:gd name="T1" fmla="*/ 0 h 795"/>
                    <a:gd name="T2" fmla="*/ 402 w 687"/>
                    <a:gd name="T3" fmla="*/ 120 h 795"/>
                    <a:gd name="T4" fmla="*/ 312 w 687"/>
                    <a:gd name="T5" fmla="*/ 150 h 795"/>
                    <a:gd name="T6" fmla="*/ 222 w 687"/>
                    <a:gd name="T7" fmla="*/ 165 h 795"/>
                    <a:gd name="T8" fmla="*/ 132 w 687"/>
                    <a:gd name="T9" fmla="*/ 195 h 795"/>
                    <a:gd name="T10" fmla="*/ 12 w 687"/>
                    <a:gd name="T11" fmla="*/ 495 h 795"/>
                    <a:gd name="T12" fmla="*/ 102 w 687"/>
                    <a:gd name="T13" fmla="*/ 705 h 795"/>
                    <a:gd name="T14" fmla="*/ 402 w 687"/>
                    <a:gd name="T15" fmla="*/ 795 h 795"/>
                    <a:gd name="T16" fmla="*/ 522 w 687"/>
                    <a:gd name="T17" fmla="*/ 780 h 795"/>
                    <a:gd name="T18" fmla="*/ 612 w 687"/>
                    <a:gd name="T19" fmla="*/ 705 h 795"/>
                    <a:gd name="T20" fmla="*/ 687 w 687"/>
                    <a:gd name="T21" fmla="*/ 660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87" h="795">
                      <a:moveTo>
                        <a:pt x="477" y="0"/>
                      </a:moveTo>
                      <a:cubicBezTo>
                        <a:pt x="452" y="74"/>
                        <a:pt x="467" y="91"/>
                        <a:pt x="402" y="120"/>
                      </a:cubicBezTo>
                      <a:cubicBezTo>
                        <a:pt x="373" y="133"/>
                        <a:pt x="342" y="140"/>
                        <a:pt x="312" y="150"/>
                      </a:cubicBezTo>
                      <a:cubicBezTo>
                        <a:pt x="283" y="160"/>
                        <a:pt x="252" y="158"/>
                        <a:pt x="222" y="165"/>
                      </a:cubicBezTo>
                      <a:cubicBezTo>
                        <a:pt x="191" y="173"/>
                        <a:pt x="132" y="195"/>
                        <a:pt x="132" y="195"/>
                      </a:cubicBezTo>
                      <a:cubicBezTo>
                        <a:pt x="71" y="287"/>
                        <a:pt x="34" y="387"/>
                        <a:pt x="12" y="495"/>
                      </a:cubicBezTo>
                      <a:cubicBezTo>
                        <a:pt x="23" y="604"/>
                        <a:pt x="0" y="671"/>
                        <a:pt x="102" y="705"/>
                      </a:cubicBezTo>
                      <a:cubicBezTo>
                        <a:pt x="201" y="779"/>
                        <a:pt x="285" y="780"/>
                        <a:pt x="402" y="795"/>
                      </a:cubicBezTo>
                      <a:cubicBezTo>
                        <a:pt x="442" y="790"/>
                        <a:pt x="483" y="791"/>
                        <a:pt x="522" y="780"/>
                      </a:cubicBezTo>
                      <a:cubicBezTo>
                        <a:pt x="555" y="771"/>
                        <a:pt x="589" y="724"/>
                        <a:pt x="612" y="705"/>
                      </a:cubicBezTo>
                      <a:cubicBezTo>
                        <a:pt x="639" y="682"/>
                        <a:pt x="658" y="675"/>
                        <a:pt x="687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5" name="Freeform 47"/>
                <p:cNvSpPr>
                  <a:spLocks/>
                </p:cNvSpPr>
                <p:nvPr/>
              </p:nvSpPr>
              <p:spPr bwMode="auto">
                <a:xfrm>
                  <a:off x="5219" y="5105"/>
                  <a:ext cx="706" cy="330"/>
                </a:xfrm>
                <a:custGeom>
                  <a:avLst/>
                  <a:gdLst>
                    <a:gd name="T0" fmla="*/ 706 w 706"/>
                    <a:gd name="T1" fmla="*/ 330 h 330"/>
                    <a:gd name="T2" fmla="*/ 76 w 706"/>
                    <a:gd name="T3" fmla="*/ 225 h 330"/>
                    <a:gd name="T4" fmla="*/ 16 w 706"/>
                    <a:gd name="T5" fmla="*/ 210 h 330"/>
                    <a:gd name="T6" fmla="*/ 1 w 706"/>
                    <a:gd name="T7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6" h="330">
                      <a:moveTo>
                        <a:pt x="706" y="330"/>
                      </a:moveTo>
                      <a:cubicBezTo>
                        <a:pt x="496" y="260"/>
                        <a:pt x="299" y="241"/>
                        <a:pt x="76" y="225"/>
                      </a:cubicBezTo>
                      <a:cubicBezTo>
                        <a:pt x="56" y="220"/>
                        <a:pt x="24" y="229"/>
                        <a:pt x="16" y="210"/>
                      </a:cubicBezTo>
                      <a:cubicBezTo>
                        <a:pt x="0" y="171"/>
                        <a:pt x="1" y="62"/>
                        <a:pt x="1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6" name="Freeform 48"/>
                <p:cNvSpPr>
                  <a:spLocks/>
                </p:cNvSpPr>
                <p:nvPr/>
              </p:nvSpPr>
              <p:spPr bwMode="auto">
                <a:xfrm>
                  <a:off x="4680" y="5420"/>
                  <a:ext cx="435" cy="195"/>
                </a:xfrm>
                <a:custGeom>
                  <a:avLst/>
                  <a:gdLst>
                    <a:gd name="T0" fmla="*/ 435 w 435"/>
                    <a:gd name="T1" fmla="*/ 0 h 195"/>
                    <a:gd name="T2" fmla="*/ 90 w 435"/>
                    <a:gd name="T3" fmla="*/ 90 h 195"/>
                    <a:gd name="T4" fmla="*/ 0 w 435"/>
                    <a:gd name="T5" fmla="*/ 19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5" h="195">
                      <a:moveTo>
                        <a:pt x="435" y="0"/>
                      </a:moveTo>
                      <a:cubicBezTo>
                        <a:pt x="258" y="15"/>
                        <a:pt x="228" y="11"/>
                        <a:pt x="90" y="90"/>
                      </a:cubicBezTo>
                      <a:cubicBezTo>
                        <a:pt x="46" y="115"/>
                        <a:pt x="0" y="141"/>
                        <a:pt x="0" y="19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7" name="Freeform 49"/>
                <p:cNvSpPr>
                  <a:spLocks/>
                </p:cNvSpPr>
                <p:nvPr/>
              </p:nvSpPr>
              <p:spPr bwMode="auto">
                <a:xfrm>
                  <a:off x="4530" y="5716"/>
                  <a:ext cx="165" cy="169"/>
                </a:xfrm>
                <a:custGeom>
                  <a:avLst/>
                  <a:gdLst>
                    <a:gd name="T0" fmla="*/ 0 w 165"/>
                    <a:gd name="T1" fmla="*/ 169 h 169"/>
                    <a:gd name="T2" fmla="*/ 120 w 165"/>
                    <a:gd name="T3" fmla="*/ 49 h 169"/>
                    <a:gd name="T4" fmla="*/ 165 w 165"/>
                    <a:gd name="T5" fmla="*/ 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5" h="169">
                      <a:moveTo>
                        <a:pt x="0" y="169"/>
                      </a:moveTo>
                      <a:cubicBezTo>
                        <a:pt x="38" y="112"/>
                        <a:pt x="77" y="100"/>
                        <a:pt x="120" y="49"/>
                      </a:cubicBezTo>
                      <a:cubicBezTo>
                        <a:pt x="161" y="0"/>
                        <a:pt x="130" y="4"/>
                        <a:pt x="165" y="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8" name="Freeform 50"/>
                <p:cNvSpPr>
                  <a:spLocks/>
                </p:cNvSpPr>
                <p:nvPr/>
              </p:nvSpPr>
              <p:spPr bwMode="auto">
                <a:xfrm>
                  <a:off x="4677" y="6332"/>
                  <a:ext cx="165" cy="169"/>
                </a:xfrm>
                <a:custGeom>
                  <a:avLst/>
                  <a:gdLst>
                    <a:gd name="T0" fmla="*/ 0 w 165"/>
                    <a:gd name="T1" fmla="*/ 169 h 169"/>
                    <a:gd name="T2" fmla="*/ 120 w 165"/>
                    <a:gd name="T3" fmla="*/ 49 h 169"/>
                    <a:gd name="T4" fmla="*/ 165 w 165"/>
                    <a:gd name="T5" fmla="*/ 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5" h="169">
                      <a:moveTo>
                        <a:pt x="0" y="169"/>
                      </a:moveTo>
                      <a:cubicBezTo>
                        <a:pt x="38" y="112"/>
                        <a:pt x="77" y="100"/>
                        <a:pt x="120" y="49"/>
                      </a:cubicBezTo>
                      <a:cubicBezTo>
                        <a:pt x="161" y="0"/>
                        <a:pt x="130" y="4"/>
                        <a:pt x="165" y="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9" name="Freeform 51"/>
                <p:cNvSpPr>
                  <a:spLocks/>
                </p:cNvSpPr>
                <p:nvPr/>
              </p:nvSpPr>
              <p:spPr bwMode="auto">
                <a:xfrm>
                  <a:off x="5037" y="5612"/>
                  <a:ext cx="165" cy="169"/>
                </a:xfrm>
                <a:custGeom>
                  <a:avLst/>
                  <a:gdLst>
                    <a:gd name="T0" fmla="*/ 0 w 165"/>
                    <a:gd name="T1" fmla="*/ 169 h 169"/>
                    <a:gd name="T2" fmla="*/ 120 w 165"/>
                    <a:gd name="T3" fmla="*/ 49 h 169"/>
                    <a:gd name="T4" fmla="*/ 165 w 165"/>
                    <a:gd name="T5" fmla="*/ 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5" h="169">
                      <a:moveTo>
                        <a:pt x="0" y="169"/>
                      </a:moveTo>
                      <a:cubicBezTo>
                        <a:pt x="38" y="112"/>
                        <a:pt x="77" y="100"/>
                        <a:pt x="120" y="49"/>
                      </a:cubicBezTo>
                      <a:cubicBezTo>
                        <a:pt x="161" y="0"/>
                        <a:pt x="130" y="4"/>
                        <a:pt x="165" y="4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0" name="Freeform 52"/>
                <p:cNvSpPr>
                  <a:spLocks/>
                </p:cNvSpPr>
                <p:nvPr/>
              </p:nvSpPr>
              <p:spPr bwMode="auto">
                <a:xfrm>
                  <a:off x="3930" y="5194"/>
                  <a:ext cx="615" cy="226"/>
                </a:xfrm>
                <a:custGeom>
                  <a:avLst/>
                  <a:gdLst>
                    <a:gd name="T0" fmla="*/ 615 w 615"/>
                    <a:gd name="T1" fmla="*/ 226 h 226"/>
                    <a:gd name="T2" fmla="*/ 390 w 615"/>
                    <a:gd name="T3" fmla="*/ 121 h 226"/>
                    <a:gd name="T4" fmla="*/ 135 w 615"/>
                    <a:gd name="T5" fmla="*/ 46 h 226"/>
                    <a:gd name="T6" fmla="*/ 90 w 615"/>
                    <a:gd name="T7" fmla="*/ 31 h 226"/>
                    <a:gd name="T8" fmla="*/ 0 w 615"/>
                    <a:gd name="T9" fmla="*/ 16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5" h="226">
                      <a:moveTo>
                        <a:pt x="615" y="226"/>
                      </a:moveTo>
                      <a:cubicBezTo>
                        <a:pt x="552" y="163"/>
                        <a:pt x="477" y="138"/>
                        <a:pt x="390" y="121"/>
                      </a:cubicBezTo>
                      <a:cubicBezTo>
                        <a:pt x="350" y="0"/>
                        <a:pt x="244" y="77"/>
                        <a:pt x="135" y="46"/>
                      </a:cubicBezTo>
                      <a:cubicBezTo>
                        <a:pt x="120" y="42"/>
                        <a:pt x="105" y="34"/>
                        <a:pt x="90" y="31"/>
                      </a:cubicBezTo>
                      <a:cubicBezTo>
                        <a:pt x="60" y="24"/>
                        <a:pt x="0" y="16"/>
                        <a:pt x="0" y="1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1" name="Freeform 53"/>
                <p:cNvSpPr>
                  <a:spLocks/>
                </p:cNvSpPr>
                <p:nvPr/>
              </p:nvSpPr>
              <p:spPr bwMode="auto">
                <a:xfrm>
                  <a:off x="4435" y="5925"/>
                  <a:ext cx="650" cy="470"/>
                </a:xfrm>
                <a:custGeom>
                  <a:avLst/>
                  <a:gdLst>
                    <a:gd name="T0" fmla="*/ 635 w 650"/>
                    <a:gd name="T1" fmla="*/ 470 h 470"/>
                    <a:gd name="T2" fmla="*/ 515 w 650"/>
                    <a:gd name="T3" fmla="*/ 410 h 470"/>
                    <a:gd name="T4" fmla="*/ 485 w 650"/>
                    <a:gd name="T5" fmla="*/ 365 h 470"/>
                    <a:gd name="T6" fmla="*/ 305 w 650"/>
                    <a:gd name="T7" fmla="*/ 335 h 470"/>
                    <a:gd name="T8" fmla="*/ 140 w 650"/>
                    <a:gd name="T9" fmla="*/ 140 h 470"/>
                    <a:gd name="T10" fmla="*/ 185 w 650"/>
                    <a:gd name="T11" fmla="*/ 185 h 470"/>
                    <a:gd name="T12" fmla="*/ 230 w 650"/>
                    <a:gd name="T13" fmla="*/ 23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0" h="470">
                      <a:moveTo>
                        <a:pt x="635" y="470"/>
                      </a:moveTo>
                      <a:cubicBezTo>
                        <a:pt x="602" y="372"/>
                        <a:pt x="650" y="470"/>
                        <a:pt x="515" y="410"/>
                      </a:cubicBezTo>
                      <a:cubicBezTo>
                        <a:pt x="499" y="403"/>
                        <a:pt x="502" y="371"/>
                        <a:pt x="485" y="365"/>
                      </a:cubicBezTo>
                      <a:cubicBezTo>
                        <a:pt x="428" y="345"/>
                        <a:pt x="365" y="345"/>
                        <a:pt x="305" y="335"/>
                      </a:cubicBezTo>
                      <a:cubicBezTo>
                        <a:pt x="61" y="59"/>
                        <a:pt x="0" y="0"/>
                        <a:pt x="140" y="140"/>
                      </a:cubicBezTo>
                      <a:cubicBezTo>
                        <a:pt x="155" y="155"/>
                        <a:pt x="167" y="173"/>
                        <a:pt x="185" y="185"/>
                      </a:cubicBezTo>
                      <a:cubicBezTo>
                        <a:pt x="234" y="218"/>
                        <a:pt x="230" y="197"/>
                        <a:pt x="230" y="2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2" name="Freeform 54"/>
                <p:cNvSpPr>
                  <a:spLocks/>
                </p:cNvSpPr>
                <p:nvPr/>
              </p:nvSpPr>
              <p:spPr bwMode="auto">
                <a:xfrm>
                  <a:off x="2160" y="8345"/>
                  <a:ext cx="1005" cy="600"/>
                </a:xfrm>
                <a:custGeom>
                  <a:avLst/>
                  <a:gdLst>
                    <a:gd name="T0" fmla="*/ 0 w 1005"/>
                    <a:gd name="T1" fmla="*/ 0 h 600"/>
                    <a:gd name="T2" fmla="*/ 195 w 1005"/>
                    <a:gd name="T3" fmla="*/ 150 h 600"/>
                    <a:gd name="T4" fmla="*/ 240 w 1005"/>
                    <a:gd name="T5" fmla="*/ 180 h 600"/>
                    <a:gd name="T6" fmla="*/ 285 w 1005"/>
                    <a:gd name="T7" fmla="*/ 210 h 600"/>
                    <a:gd name="T8" fmla="*/ 420 w 1005"/>
                    <a:gd name="T9" fmla="*/ 390 h 600"/>
                    <a:gd name="T10" fmla="*/ 615 w 1005"/>
                    <a:gd name="T11" fmla="*/ 510 h 600"/>
                    <a:gd name="T12" fmla="*/ 855 w 1005"/>
                    <a:gd name="T13" fmla="*/ 540 h 600"/>
                    <a:gd name="T14" fmla="*/ 915 w 1005"/>
                    <a:gd name="T15" fmla="*/ 570 h 600"/>
                    <a:gd name="T16" fmla="*/ 1005 w 1005"/>
                    <a:gd name="T17" fmla="*/ 600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5" h="600">
                      <a:moveTo>
                        <a:pt x="0" y="0"/>
                      </a:moveTo>
                      <a:cubicBezTo>
                        <a:pt x="68" y="51"/>
                        <a:pt x="124" y="103"/>
                        <a:pt x="195" y="150"/>
                      </a:cubicBezTo>
                      <a:cubicBezTo>
                        <a:pt x="210" y="160"/>
                        <a:pt x="225" y="170"/>
                        <a:pt x="240" y="180"/>
                      </a:cubicBezTo>
                      <a:cubicBezTo>
                        <a:pt x="255" y="190"/>
                        <a:pt x="285" y="210"/>
                        <a:pt x="285" y="210"/>
                      </a:cubicBezTo>
                      <a:cubicBezTo>
                        <a:pt x="330" y="278"/>
                        <a:pt x="364" y="334"/>
                        <a:pt x="420" y="390"/>
                      </a:cubicBezTo>
                      <a:cubicBezTo>
                        <a:pt x="452" y="485"/>
                        <a:pt x="528" y="498"/>
                        <a:pt x="615" y="510"/>
                      </a:cubicBezTo>
                      <a:cubicBezTo>
                        <a:pt x="695" y="521"/>
                        <a:pt x="855" y="540"/>
                        <a:pt x="855" y="540"/>
                      </a:cubicBezTo>
                      <a:cubicBezTo>
                        <a:pt x="875" y="550"/>
                        <a:pt x="894" y="562"/>
                        <a:pt x="915" y="570"/>
                      </a:cubicBezTo>
                      <a:cubicBezTo>
                        <a:pt x="944" y="582"/>
                        <a:pt x="1005" y="600"/>
                        <a:pt x="1005" y="60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3" name="Freeform 55"/>
                <p:cNvSpPr>
                  <a:spLocks/>
                </p:cNvSpPr>
                <p:nvPr/>
              </p:nvSpPr>
              <p:spPr bwMode="auto">
                <a:xfrm rot="8538266">
                  <a:off x="6837" y="5240"/>
                  <a:ext cx="1005" cy="600"/>
                </a:xfrm>
                <a:custGeom>
                  <a:avLst/>
                  <a:gdLst>
                    <a:gd name="T0" fmla="*/ 0 w 1005"/>
                    <a:gd name="T1" fmla="*/ 0 h 600"/>
                    <a:gd name="T2" fmla="*/ 195 w 1005"/>
                    <a:gd name="T3" fmla="*/ 150 h 600"/>
                    <a:gd name="T4" fmla="*/ 240 w 1005"/>
                    <a:gd name="T5" fmla="*/ 180 h 600"/>
                    <a:gd name="T6" fmla="*/ 285 w 1005"/>
                    <a:gd name="T7" fmla="*/ 210 h 600"/>
                    <a:gd name="T8" fmla="*/ 420 w 1005"/>
                    <a:gd name="T9" fmla="*/ 390 h 600"/>
                    <a:gd name="T10" fmla="*/ 615 w 1005"/>
                    <a:gd name="T11" fmla="*/ 510 h 600"/>
                    <a:gd name="T12" fmla="*/ 855 w 1005"/>
                    <a:gd name="T13" fmla="*/ 540 h 600"/>
                    <a:gd name="T14" fmla="*/ 915 w 1005"/>
                    <a:gd name="T15" fmla="*/ 570 h 600"/>
                    <a:gd name="T16" fmla="*/ 1005 w 1005"/>
                    <a:gd name="T17" fmla="*/ 600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5" h="600">
                      <a:moveTo>
                        <a:pt x="0" y="0"/>
                      </a:moveTo>
                      <a:cubicBezTo>
                        <a:pt x="68" y="51"/>
                        <a:pt x="124" y="103"/>
                        <a:pt x="195" y="150"/>
                      </a:cubicBezTo>
                      <a:cubicBezTo>
                        <a:pt x="210" y="160"/>
                        <a:pt x="225" y="170"/>
                        <a:pt x="240" y="180"/>
                      </a:cubicBezTo>
                      <a:cubicBezTo>
                        <a:pt x="255" y="190"/>
                        <a:pt x="285" y="210"/>
                        <a:pt x="285" y="210"/>
                      </a:cubicBezTo>
                      <a:cubicBezTo>
                        <a:pt x="330" y="278"/>
                        <a:pt x="364" y="334"/>
                        <a:pt x="420" y="390"/>
                      </a:cubicBezTo>
                      <a:cubicBezTo>
                        <a:pt x="452" y="485"/>
                        <a:pt x="528" y="498"/>
                        <a:pt x="615" y="510"/>
                      </a:cubicBezTo>
                      <a:cubicBezTo>
                        <a:pt x="695" y="521"/>
                        <a:pt x="855" y="540"/>
                        <a:pt x="855" y="540"/>
                      </a:cubicBezTo>
                      <a:cubicBezTo>
                        <a:pt x="875" y="550"/>
                        <a:pt x="894" y="562"/>
                        <a:pt x="915" y="570"/>
                      </a:cubicBezTo>
                      <a:cubicBezTo>
                        <a:pt x="944" y="582"/>
                        <a:pt x="1005" y="600"/>
                        <a:pt x="1005" y="60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04" name="Rectangle 56"/>
            <p:cNvSpPr>
              <a:spLocks noChangeArrowheads="1"/>
            </p:cNvSpPr>
            <p:nvPr/>
          </p:nvSpPr>
          <p:spPr bwMode="auto">
            <a:xfrm>
              <a:off x="1872" y="1248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000" b="1"/>
                <a:t>枝蔓（</a:t>
              </a:r>
              <a:r>
                <a:rPr kumimoji="1" lang="en-US" altLang="zh-CN" sz="2000" b="1"/>
                <a:t>Dendrite</a:t>
              </a:r>
              <a:r>
                <a:rPr kumimoji="1" lang="zh-CN" altLang="en-US" sz="2000"/>
                <a:t>）</a:t>
              </a:r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1584" y="2256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胞体</a:t>
              </a:r>
              <a:r>
                <a:rPr kumimoji="1" lang="en-US" altLang="zh-CN" sz="2000" b="1"/>
                <a:t>(Soma)</a:t>
              </a:r>
              <a:r>
                <a:rPr kumimoji="1" lang="en-US" altLang="zh-CN" sz="2000"/>
                <a:t> </a:t>
              </a:r>
            </a:p>
          </p:txBody>
        </p:sp>
        <p:sp>
          <p:nvSpPr>
            <p:cNvPr id="78906" name="Rectangle 58"/>
            <p:cNvSpPr>
              <a:spLocks noChangeArrowheads="1"/>
            </p:cNvSpPr>
            <p:nvPr/>
          </p:nvSpPr>
          <p:spPr bwMode="auto">
            <a:xfrm>
              <a:off x="3648" y="1872"/>
              <a:ext cx="1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000" b="1"/>
                <a:t> </a:t>
              </a:r>
              <a:r>
                <a:rPr kumimoji="1" lang="zh-CN" altLang="en-US" sz="2000" b="1"/>
                <a:t>轴突（</a:t>
              </a:r>
              <a:r>
                <a:rPr kumimoji="1" lang="en-US" altLang="zh-CN" sz="2000" b="1"/>
                <a:t>Axon</a:t>
              </a:r>
              <a:r>
                <a:rPr kumimoji="1" lang="zh-CN" altLang="en-US" sz="2000" b="1"/>
                <a:t>）</a:t>
              </a:r>
            </a:p>
          </p:txBody>
        </p:sp>
        <p:sp>
          <p:nvSpPr>
            <p:cNvPr id="78907" name="Rectangle 59"/>
            <p:cNvSpPr>
              <a:spLocks noChangeArrowheads="1"/>
            </p:cNvSpPr>
            <p:nvPr/>
          </p:nvSpPr>
          <p:spPr bwMode="auto">
            <a:xfrm>
              <a:off x="2352" y="2832"/>
              <a:ext cx="1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/>
                <a:t>突触（</a:t>
              </a:r>
              <a:r>
                <a:rPr kumimoji="1" lang="en-US" altLang="zh-CN" sz="2000" b="1"/>
                <a:t>Synapse</a:t>
              </a:r>
              <a:r>
                <a:rPr kumimoji="1" lang="zh-CN" altLang="en-US" sz="2000" b="1"/>
                <a:t>）</a:t>
              </a:r>
            </a:p>
          </p:txBody>
        </p:sp>
      </p:grp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-533266" y="5257800"/>
            <a:ext cx="3867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133984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133984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133984"/>
                </a:solidFill>
                <a:latin typeface="Times New Roman" panose="02020603050405020304" pitchFamily="18" charset="0"/>
              </a:rPr>
              <a:t>）、</a:t>
            </a:r>
            <a:r>
              <a:rPr lang="zh-CN" altLang="en-US" sz="2800" b="1" dirty="0">
                <a:solidFill>
                  <a:srgbClr val="133984"/>
                </a:solidFill>
                <a:latin typeface="Times New Roman" panose="02020603050405020304" pitchFamily="18" charset="0"/>
              </a:rPr>
              <a:t>工作过程</a:t>
            </a:r>
          </a:p>
        </p:txBody>
      </p:sp>
    </p:spTree>
    <p:extLst>
      <p:ext uri="{BB962C8B-B14F-4D97-AF65-F5344CB8AC3E}">
        <p14:creationId xmlns:p14="http://schemas.microsoft.com/office/powerpoint/2010/main" val="42792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90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人工神经网络的训练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人工神经网络最具有吸引力的特点是它的学习能力。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1962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Rosenblatt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给出了人工神经网络著名的学习定理：人工神经网络可以学会它可以表达的任何东西。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人工神经网络的表达能力大大地限制了它的学习能力。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人工神经网络的学习过程就是对它的训练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8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无导师学习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无导师学习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(Unsupervised Learning)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与无导师训练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(Unsupervised Training)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相对应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抽取样本集合中蕴含的统计特性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，并以神经元之间的联接权的形式存于网络中。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无导师学习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Hebb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学习律、竞争与协同（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Competitive and Cooperative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）学习、随机联接系统（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Randomly Connected Learning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）等。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Hebb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[D. O. Hebb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1961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的核心：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当两个神经元同时处于激发状态时被加强，否则被减弱。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数学表达式表示：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t+1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=W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+αo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有导师学习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有导师学习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(Supervised Learning)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与有导师训练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(Supervised Training)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相对应。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输入向量与其对应的输出向量构成一个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训练对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有导师学习的训练算法的主要步骤包括：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 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从样本集合中取一个样本（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 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计算出网络的实际输出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 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D=B</a:t>
            </a:r>
            <a:r>
              <a:rPr lang="en-US" altLang="zh-CN" sz="24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 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调整权矩阵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 对每个样本重复上述过程，直到对整个样本集来说，误差不超过规定范围。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1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生物神经网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990664"/>
            <a:ext cx="8686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六个基本特征：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神经元及其联接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神经元之间的联接强度决定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信号传递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的强弱；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神经元之间的联接强度是可以随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训练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改变的；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信号可以是起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刺激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作用的，也可以是起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抑制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作用的；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一个神经元接受的信号的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累积效果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决定该神经元的状态；</a:t>
            </a:r>
          </a:p>
          <a:p>
            <a:pPr lvl="1"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6)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每个神经元可以有一个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阈值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1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人工神经元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神经元是构成神经网络的最基本单元（构件）。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人工神经元模型应该具有生物神经元的六个基本特性。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2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人工神经元的基本构成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人工神经元模拟生物神经元的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一阶特性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联接权：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W=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网络输入：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net=∑x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向量形式：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net=XW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1752600" y="1371600"/>
            <a:ext cx="4408488" cy="1847850"/>
            <a:chOff x="1584" y="2832"/>
            <a:chExt cx="2777" cy="1164"/>
          </a:xfrm>
        </p:grpSpPr>
        <p:grpSp>
          <p:nvGrpSpPr>
            <p:cNvPr id="81925" name="Group 5"/>
            <p:cNvGrpSpPr>
              <a:grpSpLocks/>
            </p:cNvGrpSpPr>
            <p:nvPr/>
          </p:nvGrpSpPr>
          <p:grpSpPr bwMode="auto">
            <a:xfrm>
              <a:off x="1584" y="2832"/>
              <a:ext cx="2777" cy="1164"/>
              <a:chOff x="1584" y="2832"/>
              <a:chExt cx="2777" cy="1164"/>
            </a:xfrm>
          </p:grpSpPr>
          <p:sp>
            <p:nvSpPr>
              <p:cNvPr id="81926" name="Rectangle 6"/>
              <p:cNvSpPr>
                <a:spLocks noChangeArrowheads="1"/>
              </p:cNvSpPr>
              <p:nvPr/>
            </p:nvSpPr>
            <p:spPr bwMode="auto">
              <a:xfrm>
                <a:off x="1584" y="3723"/>
                <a:ext cx="101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762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/>
                  <a:t>x</a:t>
                </a:r>
                <a:r>
                  <a:rPr lang="en-US" altLang="zh-CN" sz="2000" b="1" baseline="-30000"/>
                  <a:t>n</a:t>
                </a:r>
                <a:r>
                  <a:rPr lang="en-US" altLang="zh-CN" sz="2000" b="1"/>
                  <a:t>    w</a:t>
                </a:r>
                <a:r>
                  <a:rPr lang="en-US" altLang="zh-CN" sz="2000" b="1" baseline="-30000"/>
                  <a:t>n</a:t>
                </a:r>
                <a:endParaRPr lang="en-US" altLang="zh-CN" sz="2000" b="1"/>
              </a:p>
            </p:txBody>
          </p:sp>
          <p:grpSp>
            <p:nvGrpSpPr>
              <p:cNvPr id="81927" name="Group 7"/>
              <p:cNvGrpSpPr>
                <a:grpSpLocks/>
              </p:cNvGrpSpPr>
              <p:nvPr/>
            </p:nvGrpSpPr>
            <p:grpSpPr bwMode="auto">
              <a:xfrm>
                <a:off x="1883" y="3070"/>
                <a:ext cx="2478" cy="926"/>
                <a:chOff x="2412" y="2532"/>
                <a:chExt cx="4965" cy="1872"/>
              </a:xfrm>
            </p:grpSpPr>
            <p:sp>
              <p:nvSpPr>
                <p:cNvPr id="819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112" y="3000"/>
                  <a:ext cx="540" cy="10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spcBef>
                      <a:spcPct val="200000"/>
                    </a:spcBef>
                  </a:pPr>
                  <a:r>
                    <a:rPr kumimoji="1" lang="en-US" altLang="zh-CN" sz="2000" b="1"/>
                    <a:t>∑</a:t>
                  </a:r>
                </a:p>
              </p:txBody>
            </p:sp>
            <p:sp>
              <p:nvSpPr>
                <p:cNvPr id="81929" name="Line 9"/>
                <p:cNvSpPr>
                  <a:spLocks noChangeShapeType="1"/>
                </p:cNvSpPr>
                <p:nvPr/>
              </p:nvSpPr>
              <p:spPr bwMode="auto">
                <a:xfrm>
                  <a:off x="2427" y="2532"/>
                  <a:ext cx="27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3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412" y="3936"/>
                  <a:ext cx="27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31" name="Line 11"/>
                <p:cNvSpPr>
                  <a:spLocks noChangeShapeType="1"/>
                </p:cNvSpPr>
                <p:nvPr/>
              </p:nvSpPr>
              <p:spPr bwMode="auto">
                <a:xfrm>
                  <a:off x="5652" y="3624"/>
                  <a:ext cx="17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32" name="Line 12"/>
                <p:cNvSpPr>
                  <a:spLocks noChangeShapeType="1"/>
                </p:cNvSpPr>
                <p:nvPr/>
              </p:nvSpPr>
              <p:spPr bwMode="auto">
                <a:xfrm>
                  <a:off x="2412" y="331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33" name="Rectangle 13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  <a:r>
                  <a:rPr kumimoji="1" lang="en-US" altLang="zh-CN" sz="2000" b="1"/>
                  <a:t>    w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81934" name="Rectangle 14"/>
              <p:cNvSpPr>
                <a:spLocks noChangeArrowheads="1"/>
              </p:cNvSpPr>
              <p:nvPr/>
            </p:nvSpPr>
            <p:spPr bwMode="auto">
              <a:xfrm>
                <a:off x="1764" y="3188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  <a:r>
                  <a:rPr kumimoji="1" lang="en-US" altLang="zh-CN" sz="2000" b="1"/>
                  <a:t>    w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81935" name="Rectangle 15"/>
              <p:cNvSpPr>
                <a:spLocks noChangeArrowheads="1"/>
              </p:cNvSpPr>
              <p:nvPr/>
            </p:nvSpPr>
            <p:spPr bwMode="auto">
              <a:xfrm>
                <a:off x="3620" y="3366"/>
                <a:ext cx="6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net=XW</a:t>
                </a:r>
              </a:p>
            </p:txBody>
          </p:sp>
        </p:grp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1776" y="35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6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92" y="152486"/>
            <a:ext cx="8686800" cy="715962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2.2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(Activation Function)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60"/>
            <a:ext cx="8229600" cy="2667000"/>
          </a:xfrm>
        </p:spPr>
        <p:txBody>
          <a:bodyPr/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执行对该神经元所获得的网络输入的变换，也可以称为激励函数、活化函数：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o=f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线性函数（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Liner Function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=k*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net+c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1828872" y="3809990"/>
            <a:ext cx="5181600" cy="2209800"/>
            <a:chOff x="1488" y="2448"/>
            <a:chExt cx="3264" cy="1392"/>
          </a:xfrm>
        </p:grpSpPr>
        <p:grpSp>
          <p:nvGrpSpPr>
            <p:cNvPr id="82949" name="Group 5"/>
            <p:cNvGrpSpPr>
              <a:grpSpLocks/>
            </p:cNvGrpSpPr>
            <p:nvPr/>
          </p:nvGrpSpPr>
          <p:grpSpPr bwMode="auto">
            <a:xfrm>
              <a:off x="1488" y="2544"/>
              <a:ext cx="2736" cy="1296"/>
              <a:chOff x="1797" y="6991"/>
              <a:chExt cx="2160" cy="2028"/>
            </a:xfrm>
          </p:grpSpPr>
          <p:sp>
            <p:nvSpPr>
              <p:cNvPr id="82950" name="Line 6"/>
              <p:cNvSpPr>
                <a:spLocks noChangeShapeType="1"/>
              </p:cNvSpPr>
              <p:nvPr/>
            </p:nvSpPr>
            <p:spPr bwMode="auto">
              <a:xfrm>
                <a:off x="1797" y="8083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1" name="Line 7"/>
              <p:cNvSpPr>
                <a:spLocks noChangeShapeType="1"/>
              </p:cNvSpPr>
              <p:nvPr/>
            </p:nvSpPr>
            <p:spPr bwMode="auto">
              <a:xfrm flipV="1">
                <a:off x="2877" y="6991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2" name="Line 8"/>
              <p:cNvSpPr>
                <a:spLocks noChangeShapeType="1"/>
              </p:cNvSpPr>
              <p:nvPr/>
            </p:nvSpPr>
            <p:spPr bwMode="auto">
              <a:xfrm flipH="1">
                <a:off x="1977" y="7147"/>
                <a:ext cx="162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4272" y="307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net</a:t>
              </a:r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2880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o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2832" y="32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o</a:t>
              </a:r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2880" y="288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2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464" y="1066840"/>
            <a:ext cx="7696108" cy="914400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非线性斜面函数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(Ramp Function)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88" y="1600248"/>
            <a:ext cx="8229600" cy="506571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γ   			if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net≥θ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k*net	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if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|net|&lt;θ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-γ			if net≤-θ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γ&gt;0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为一常数，被称为饱和值，为该神经元的最大输出。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3972" name="AutoShape 4"/>
          <p:cNvSpPr>
            <a:spLocks/>
          </p:cNvSpPr>
          <p:nvPr/>
        </p:nvSpPr>
        <p:spPr bwMode="auto">
          <a:xfrm>
            <a:off x="2286000" y="19050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1587</Words>
  <Application>Microsoft Office PowerPoint</Application>
  <PresentationFormat>全屏显示(4:3)</PresentationFormat>
  <Paragraphs>366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黑体</vt:lpstr>
      <vt:lpstr>华文新魏</vt:lpstr>
      <vt:lpstr>宋体</vt:lpstr>
      <vt:lpstr>Arial</vt:lpstr>
      <vt:lpstr>Times New Roman</vt:lpstr>
      <vt:lpstr>1_自定义设计方案</vt:lpstr>
      <vt:lpstr>Equation</vt:lpstr>
      <vt:lpstr>人工神经网络基础</vt:lpstr>
      <vt:lpstr>PowerPoint 演示文稿</vt:lpstr>
      <vt:lpstr>人工神经网络基础</vt:lpstr>
      <vt:lpstr>1 生物神经网</vt:lpstr>
      <vt:lpstr>1 生物神经网</vt:lpstr>
      <vt:lpstr>2 人工神经元 </vt:lpstr>
      <vt:lpstr>2.1 人工神经元的基本构成 </vt:lpstr>
      <vt:lpstr>2.2 激活函数(Activation Function) </vt:lpstr>
      <vt:lpstr>（2）、非线性斜面函数(Ramp Function)</vt:lpstr>
      <vt:lpstr>非线性斜面函数（Ramp Function）</vt:lpstr>
      <vt:lpstr>（3）、阈值函数（Threshold Function）阶跃函数</vt:lpstr>
      <vt:lpstr>阈值函数（Threshold Function）阶跃函数</vt:lpstr>
      <vt:lpstr>（4）、S形函数 </vt:lpstr>
      <vt:lpstr>S形函数 </vt:lpstr>
      <vt:lpstr>2.3 M-P模型 </vt:lpstr>
      <vt:lpstr>3 人工神经网络的拓扑特性 </vt:lpstr>
      <vt:lpstr>3.1 联接模式 </vt:lpstr>
      <vt:lpstr>3.1 联接模式 </vt:lpstr>
      <vt:lpstr>3.1 联接模式</vt:lpstr>
      <vt:lpstr>3.2 网络的分层结构 </vt:lpstr>
      <vt:lpstr>简单单级网</vt:lpstr>
      <vt:lpstr>简单单级网</vt:lpstr>
      <vt:lpstr>单级横向反馈网</vt:lpstr>
      <vt:lpstr>单级横向反馈网 </vt:lpstr>
      <vt:lpstr>多级网</vt:lpstr>
      <vt:lpstr>PowerPoint 演示文稿</vt:lpstr>
      <vt:lpstr>PowerPoint 演示文稿</vt:lpstr>
      <vt:lpstr>PowerPoint 演示文稿</vt:lpstr>
      <vt:lpstr>多级网——h层网络</vt:lpstr>
      <vt:lpstr>多级网</vt:lpstr>
      <vt:lpstr>多级网</vt:lpstr>
      <vt:lpstr>多级网</vt:lpstr>
      <vt:lpstr>多级网</vt:lpstr>
      <vt:lpstr>多级网</vt:lpstr>
      <vt:lpstr>多级网</vt:lpstr>
      <vt:lpstr>循环网</vt:lpstr>
      <vt:lpstr>循环网 </vt:lpstr>
      <vt:lpstr>4 存储方式 </vt:lpstr>
      <vt:lpstr>4 存储方式</vt:lpstr>
      <vt:lpstr>5 人工神经网络的训练 </vt:lpstr>
      <vt:lpstr>5.1无导师学习 </vt:lpstr>
      <vt:lpstr>5.1无导师学习</vt:lpstr>
      <vt:lpstr>5.2 有导师学习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分类、聚类、回归、关联规则</dc:title>
  <dc:creator>cx</dc:creator>
  <cp:lastModifiedBy>abc</cp:lastModifiedBy>
  <cp:revision>123</cp:revision>
  <dcterms:modified xsi:type="dcterms:W3CDTF">2017-04-07T02:59:48Z</dcterms:modified>
</cp:coreProperties>
</file>