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sldIdLst>
    <p:sldId id="975" r:id="rId2"/>
    <p:sldId id="976" r:id="rId3"/>
    <p:sldId id="977" r:id="rId4"/>
    <p:sldId id="978" r:id="rId5"/>
    <p:sldId id="979" r:id="rId6"/>
    <p:sldId id="980" r:id="rId7"/>
    <p:sldId id="981" r:id="rId8"/>
    <p:sldId id="982" r:id="rId9"/>
    <p:sldId id="983" r:id="rId10"/>
    <p:sldId id="984" r:id="rId11"/>
    <p:sldId id="985" r:id="rId12"/>
    <p:sldId id="986" r:id="rId13"/>
    <p:sldId id="987" r:id="rId14"/>
    <p:sldId id="988" r:id="rId15"/>
    <p:sldId id="989" r:id="rId16"/>
    <p:sldId id="990" r:id="rId17"/>
    <p:sldId id="991" r:id="rId18"/>
    <p:sldId id="992" r:id="rId19"/>
    <p:sldId id="993" r:id="rId20"/>
    <p:sldId id="994" r:id="rId21"/>
    <p:sldId id="995" r:id="rId22"/>
    <p:sldId id="996" r:id="rId23"/>
    <p:sldId id="997" r:id="rId24"/>
    <p:sldId id="998" r:id="rId25"/>
    <p:sldId id="999" r:id="rId26"/>
    <p:sldId id="1000" r:id="rId27"/>
    <p:sldId id="1001" r:id="rId28"/>
    <p:sldId id="1002" r:id="rId29"/>
    <p:sldId id="1003" r:id="rId30"/>
    <p:sldId id="1004" r:id="rId31"/>
    <p:sldId id="1005" r:id="rId32"/>
    <p:sldId id="1006" r:id="rId33"/>
    <p:sldId id="1007" r:id="rId34"/>
    <p:sldId id="1008" r:id="rId35"/>
    <p:sldId id="1009" r:id="rId36"/>
    <p:sldId id="1010" r:id="rId37"/>
    <p:sldId id="1011" r:id="rId38"/>
    <p:sldId id="1012" r:id="rId39"/>
    <p:sldId id="1013" r:id="rId40"/>
    <p:sldId id="1014" r:id="rId41"/>
    <p:sldId id="1015" r:id="rId42"/>
    <p:sldId id="1016" r:id="rId43"/>
    <p:sldId id="1017" r:id="rId44"/>
    <p:sldId id="1018" r:id="rId45"/>
    <p:sldId id="1019" r:id="rId46"/>
    <p:sldId id="1020" r:id="rId47"/>
    <p:sldId id="1021" r:id="rId48"/>
    <p:sldId id="1022" r:id="rId49"/>
    <p:sldId id="1023" r:id="rId50"/>
  </p:sldIdLst>
  <p:sldSz cx="9144000" cy="6858000" type="screen4x3"/>
  <p:notesSz cx="9144000" cy="6858000"/>
  <p:defaultTextStyle>
    <a:defPPr>
      <a:defRPr lang="zh-CN"/>
    </a:defPPr>
    <a:lvl1pPr algn="ctr"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黑体" panose="02010609060101010101" pitchFamily="49" charset="-122"/>
        <a:cs typeface="+mn-cs"/>
      </a:defRPr>
    </a:lvl1pPr>
    <a:lvl2pPr marL="457200" algn="ctr"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黑体" panose="02010609060101010101" pitchFamily="49" charset="-122"/>
        <a:cs typeface="+mn-cs"/>
      </a:defRPr>
    </a:lvl2pPr>
    <a:lvl3pPr marL="914400" algn="ctr"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黑体" panose="02010609060101010101" pitchFamily="49" charset="-122"/>
        <a:cs typeface="+mn-cs"/>
      </a:defRPr>
    </a:lvl3pPr>
    <a:lvl4pPr marL="1371600" algn="ctr"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黑体" panose="02010609060101010101" pitchFamily="49" charset="-122"/>
        <a:cs typeface="+mn-cs"/>
      </a:defRPr>
    </a:lvl4pPr>
    <a:lvl5pPr marL="1828800" algn="ctr"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c" initials="a" lastIdx="1" clrIdx="0">
    <p:extLst>
      <p:ext uri="{19B8F6BF-5375-455C-9EA6-DF929625EA0E}">
        <p15:presenceInfo xmlns:p15="http://schemas.microsoft.com/office/powerpoint/2012/main" userId="ab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12357C"/>
    <a:srgbClr val="DDDDDD"/>
    <a:srgbClr val="132584"/>
    <a:srgbClr val="1339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0" d="100"/>
          <a:sy n="70" d="100"/>
        </p:scale>
        <p:origin x="1386" y="66"/>
      </p:cViewPr>
      <p:guideLst>
        <p:guide orient="horz" pos="2352"/>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anose="02010600030101010101" pitchFamily="2" charset="-122"/>
              </a:defRPr>
            </a:lvl1pPr>
          </a:lstStyle>
          <a:p>
            <a:endParaRPr lang="zh-CN" altLang="zh-CN"/>
          </a:p>
        </p:txBody>
      </p:sp>
      <p:sp>
        <p:nvSpPr>
          <p:cNvPr id="3075"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zh-CN" altLang="zh-CN"/>
          </a:p>
        </p:txBody>
      </p:sp>
      <p:sp>
        <p:nvSpPr>
          <p:cNvPr id="3076" name="Rectangle 4"/>
          <p:cNvSpPr>
            <a:spLocks noGrp="1" noRot="1" noChangeAspect="1" noChangeArrowheads="1"/>
          </p:cNvSpPr>
          <p:nvPr>
            <p:ph type="sldImg" idx="2"/>
          </p:nvPr>
        </p:nvSpPr>
        <p:spPr bwMode="auto">
          <a:xfrm>
            <a:off x="2857500" y="514350"/>
            <a:ext cx="34290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Rot="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anose="02010600030101010101" pitchFamily="2" charset="-122"/>
              </a:defRPr>
            </a:lvl1pPr>
          </a:lstStyle>
          <a:p>
            <a:endParaRPr lang="zh-CN" altLang="zh-CN"/>
          </a:p>
        </p:txBody>
      </p:sp>
      <p:sp>
        <p:nvSpPr>
          <p:cNvPr id="3079"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BBABC30A-9266-4668-B626-AB9CAB6745B5}" type="slidenum">
              <a:rPr lang="zh-CN" altLang="zh-CN"/>
              <a:pPr/>
              <a:t>‹#›</a:t>
            </a:fld>
            <a:endParaRPr lang="zh-CN" altLang="zh-CN"/>
          </a:p>
        </p:txBody>
      </p:sp>
    </p:spTree>
    <p:extLst>
      <p:ext uri="{BB962C8B-B14F-4D97-AF65-F5344CB8AC3E}">
        <p14:creationId xmlns:p14="http://schemas.microsoft.com/office/powerpoint/2010/main" val="486116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ABC30A-9266-4668-B626-AB9CAB6745B5}" type="slidenum">
              <a:rPr lang="zh-CN" altLang="zh-CN" smtClean="0"/>
              <a:pPr/>
              <a:t>2</a:t>
            </a:fld>
            <a:endParaRPr lang="zh-CN" altLang="zh-CN"/>
          </a:p>
        </p:txBody>
      </p:sp>
    </p:spTree>
    <p:extLst>
      <p:ext uri="{BB962C8B-B14F-4D97-AF65-F5344CB8AC3E}">
        <p14:creationId xmlns:p14="http://schemas.microsoft.com/office/powerpoint/2010/main" val="3713464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ABC30A-9266-4668-B626-AB9CAB6745B5}" type="slidenum">
              <a:rPr lang="zh-CN" altLang="zh-CN" smtClean="0"/>
              <a:pPr/>
              <a:t>6</a:t>
            </a:fld>
            <a:endParaRPr lang="zh-CN" altLang="zh-CN"/>
          </a:p>
        </p:txBody>
      </p:sp>
    </p:spTree>
    <p:extLst>
      <p:ext uri="{BB962C8B-B14F-4D97-AF65-F5344CB8AC3E}">
        <p14:creationId xmlns:p14="http://schemas.microsoft.com/office/powerpoint/2010/main" val="3242860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ppt底板白-英文大写4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ctrTitle"/>
          </p:nvPr>
        </p:nvSpPr>
        <p:spPr>
          <a:xfrm>
            <a:off x="685800" y="1798638"/>
            <a:ext cx="7772400" cy="1470025"/>
          </a:xfrm>
        </p:spPr>
        <p:txBody>
          <a:bodyPr tIns="45720" anchor="ctr"/>
          <a:lstStyle>
            <a:lvl1pPr>
              <a:defRPr sz="4300"/>
            </a:lvl1pPr>
          </a:lstStyle>
          <a:p>
            <a:pPr lvl="0"/>
            <a:r>
              <a:rPr lang="zh-CN" altLang="zh-CN" noProof="0" smtClean="0"/>
              <a:t>单击此处编辑母版标题样式</a:t>
            </a:r>
          </a:p>
        </p:txBody>
      </p:sp>
      <p:sp>
        <p:nvSpPr>
          <p:cNvPr id="2052"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zh-CN" noProof="0" smtClean="0"/>
              <a:t>单击此处编辑母版副标题样式</a:t>
            </a:r>
          </a:p>
        </p:txBody>
      </p:sp>
      <p:pic>
        <p:nvPicPr>
          <p:cNvPr id="2053"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descr="图片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descr="图片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图片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descr="图片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图片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774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7422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893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54080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67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2855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3344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99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25169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6348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zh-CN" smtClean="0"/>
              <a:t>单击此处编辑母版标题样式</a:t>
            </a:r>
          </a:p>
        </p:txBody>
      </p:sp>
      <p:sp>
        <p:nvSpPr>
          <p:cNvPr id="1030" name="Rectangle 6"/>
          <p:cNvSpPr>
            <a:spLocks noGrp="1" noChangeArrowheads="1"/>
          </p:cNvSpPr>
          <p:nvPr>
            <p:ph type="body" idx="1"/>
          </p:nvPr>
        </p:nvSpPr>
        <p:spPr bwMode="auto">
          <a:xfrm>
            <a:off x="431800"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lvl1pPr algn="ctr" rtl="0" fontAlgn="base">
        <a:spcBef>
          <a:spcPct val="0"/>
        </a:spcBef>
        <a:spcAft>
          <a:spcPct val="0"/>
        </a:spcAft>
        <a:defRPr sz="2800" b="1" kern="1200">
          <a:solidFill>
            <a:srgbClr val="133984"/>
          </a:solidFill>
          <a:latin typeface="+mj-lt"/>
          <a:ea typeface="+mj-ea"/>
          <a:cs typeface="+mj-cs"/>
        </a:defRPr>
      </a:lvl1pPr>
      <a:lvl2pPr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fontAlgn="base">
        <a:lnSpc>
          <a:spcPct val="110000"/>
        </a:lnSpc>
        <a:spcBef>
          <a:spcPct val="20000"/>
        </a:spcBef>
        <a:spcAft>
          <a:spcPct val="0"/>
        </a:spcAft>
        <a:buSzPct val="120000"/>
        <a:buBlip>
          <a:blip r:embed="rId14"/>
        </a:buBlip>
        <a:defRPr sz="2800" kern="12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fontAlgn="base">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4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0.wmf"/><Relationship Id="rId5" Type="http://schemas.openxmlformats.org/officeDocument/2006/relationships/oleObject" Target="../embeddings/oleObject27.bin"/><Relationship Id="rId10" Type="http://schemas.openxmlformats.org/officeDocument/2006/relationships/image" Target="../media/image16.wmf"/><Relationship Id="rId4" Type="http://schemas.openxmlformats.org/officeDocument/2006/relationships/image" Target="../media/image29.wmf"/><Relationship Id="rId9" Type="http://schemas.openxmlformats.org/officeDocument/2006/relationships/oleObject" Target="../embeddings/oleObject29.bin"/></Relationships>
</file>

<file path=ppt/slides/_rels/slide4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2.wmf"/></Relationships>
</file>

<file path=ppt/slides/_rels/slide4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6.wmf"/><Relationship Id="rId5" Type="http://schemas.openxmlformats.org/officeDocument/2006/relationships/oleObject" Target="../embeddings/oleObject34.bin"/><Relationship Id="rId4" Type="http://schemas.openxmlformats.org/officeDocument/2006/relationships/image" Target="../media/image35.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9.wmf"/><Relationship Id="rId5" Type="http://schemas.openxmlformats.org/officeDocument/2006/relationships/oleObject" Target="../embeddings/oleObject37.bin"/><Relationship Id="rId4" Type="http://schemas.openxmlformats.org/officeDocument/2006/relationships/image" Target="../media/image3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1.wmf"/><Relationship Id="rId5" Type="http://schemas.openxmlformats.org/officeDocument/2006/relationships/oleObject" Target="../embeddings/oleObject39.bin"/><Relationship Id="rId4" Type="http://schemas.openxmlformats.org/officeDocument/2006/relationships/image" Target="../media/image40.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8482" y="2438426"/>
            <a:ext cx="8839200" cy="1927225"/>
          </a:xfrm>
        </p:spPr>
        <p:txBody>
          <a:bodyPr/>
          <a:lstStyle/>
          <a:p>
            <a:r>
              <a:rPr lang="zh-CN" altLang="en-US" sz="5400" dirty="0" smtClean="0">
                <a:latin typeface="Times New Roman" panose="02020603050405020304" pitchFamily="18" charset="0"/>
              </a:rPr>
              <a:t>向后传播</a:t>
            </a:r>
            <a:r>
              <a:rPr lang="en-US" altLang="zh-CN" sz="5400" dirty="0" smtClean="0">
                <a:latin typeface="Times New Roman" panose="02020603050405020304" pitchFamily="18" charset="0"/>
              </a:rPr>
              <a:t>(BP)</a:t>
            </a:r>
            <a:r>
              <a:rPr lang="zh-CN" altLang="en-US" sz="5400" dirty="0" smtClean="0">
                <a:latin typeface="Times New Roman" panose="02020603050405020304" pitchFamily="18" charset="0"/>
              </a:rPr>
              <a:t>网络</a:t>
            </a:r>
            <a:endParaRPr lang="zh-CN" altLang="en-US" sz="540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0" y="179388"/>
            <a:ext cx="7619920" cy="688975"/>
          </a:xfrm>
        </p:spPr>
        <p:txBody>
          <a:bodyPr/>
          <a:lstStyle/>
          <a:p>
            <a:r>
              <a:rPr lang="en-US" altLang="zh-CN" b="1" dirty="0" smtClean="0">
                <a:latin typeface="Times New Roman" panose="02020603050405020304" pitchFamily="18" charset="0"/>
                <a:ea typeface="宋体" panose="02010600030101010101" pitchFamily="2" charset="-122"/>
              </a:rPr>
              <a:t>2.2 </a:t>
            </a:r>
            <a:r>
              <a:rPr lang="zh-CN" altLang="en-US" b="1" dirty="0">
                <a:latin typeface="宋体" panose="02010600030101010101" pitchFamily="2" charset="-122"/>
                <a:ea typeface="宋体" panose="02010600030101010101" pitchFamily="2" charset="-122"/>
              </a:rPr>
              <a:t>训练过程概述</a:t>
            </a:r>
            <a:r>
              <a:rPr lang="zh-CN" altLang="en-US" dirty="0">
                <a:ea typeface="宋体" panose="02010600030101010101" pitchFamily="2" charset="-122"/>
              </a:rPr>
              <a:t> </a:t>
            </a:r>
          </a:p>
        </p:txBody>
      </p:sp>
      <p:sp>
        <p:nvSpPr>
          <p:cNvPr id="164867" name="Rectangle 3"/>
          <p:cNvSpPr>
            <a:spLocks noGrp="1" noChangeArrowheads="1"/>
          </p:cNvSpPr>
          <p:nvPr>
            <p:ph type="body" idx="1"/>
          </p:nvPr>
        </p:nvSpPr>
        <p:spPr>
          <a:xfrm>
            <a:off x="431800" y="1030218"/>
            <a:ext cx="8229600" cy="5065712"/>
          </a:xfrm>
        </p:spPr>
        <p:txBody>
          <a:bodyPr/>
          <a:lstStyle/>
          <a:p>
            <a:pPr>
              <a:buFontTx/>
              <a:buNone/>
            </a:pPr>
            <a:r>
              <a:rPr lang="zh-CN" altLang="en-US" b="1">
                <a:latin typeface="Times New Roman" panose="02020603050405020304" pitchFamily="18" charset="0"/>
                <a:ea typeface="黑体" panose="02010609060101010101" pitchFamily="49" charset="-122"/>
              </a:rPr>
              <a:t>样本：</a:t>
            </a:r>
            <a:r>
              <a:rPr lang="en-US" altLang="zh-CN" b="1">
                <a:latin typeface="Times New Roman" panose="02020603050405020304" pitchFamily="18" charset="0"/>
                <a:ea typeface="黑体" panose="02010609060101010101" pitchFamily="49" charset="-122"/>
              </a:rPr>
              <a:t>(</a:t>
            </a:r>
            <a:r>
              <a:rPr lang="zh-CN" altLang="en-US" b="1">
                <a:latin typeface="宋体" panose="02010600030101010101" pitchFamily="2" charset="-122"/>
                <a:ea typeface="宋体" panose="02010600030101010101" pitchFamily="2" charset="-122"/>
              </a:rPr>
              <a:t>输入向量，理想输出向量</a:t>
            </a:r>
            <a:r>
              <a:rPr lang="en-US" altLang="zh-CN" b="1">
                <a:latin typeface="宋体" panose="02010600030101010101" pitchFamily="2" charset="-122"/>
                <a:ea typeface="宋体" panose="02010600030101010101" pitchFamily="2" charset="-122"/>
              </a:rPr>
              <a:t>)</a:t>
            </a:r>
          </a:p>
          <a:p>
            <a:pPr>
              <a:buFontTx/>
              <a:buNone/>
            </a:pPr>
            <a:r>
              <a:rPr lang="zh-CN" altLang="en-US" b="1">
                <a:latin typeface="Times New Roman" panose="02020603050405020304" pitchFamily="18" charset="0"/>
                <a:ea typeface="黑体" panose="02010609060101010101" pitchFamily="49" charset="-122"/>
              </a:rPr>
              <a:t>权初始化：</a:t>
            </a:r>
            <a:r>
              <a:rPr lang="zh-CN" altLang="en-US"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小随机数</a:t>
            </a:r>
            <a:r>
              <a:rPr lang="zh-CN" altLang="en-US"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与饱和状态；</a:t>
            </a:r>
            <a:r>
              <a:rPr lang="zh-CN" altLang="en-US"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不同</a:t>
            </a:r>
            <a:r>
              <a:rPr lang="zh-CN" altLang="en-US"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保证网络可以学。</a:t>
            </a:r>
          </a:p>
          <a:p>
            <a:pPr algn="just">
              <a:buFontTx/>
              <a:buNone/>
            </a:pPr>
            <a:r>
              <a:rPr lang="en-US" altLang="zh-CN" b="1">
                <a:latin typeface="宋体" panose="02010600030101010101" pitchFamily="2" charset="-122"/>
                <a:ea typeface="黑体" panose="02010609060101010101" pitchFamily="49" charset="-122"/>
              </a:rPr>
              <a:t>1</a:t>
            </a:r>
            <a:r>
              <a:rPr lang="zh-CN" altLang="en-US" b="1">
                <a:latin typeface="宋体" panose="02010600030101010101" pitchFamily="2" charset="-122"/>
                <a:ea typeface="黑体" panose="02010609060101010101" pitchFamily="49" charset="-122"/>
              </a:rPr>
              <a:t>、向前传播阶段：</a:t>
            </a:r>
            <a:endParaRPr lang="zh-CN" altLang="en-US">
              <a:latin typeface="宋体" panose="02010600030101010101" pitchFamily="2" charset="-122"/>
              <a:ea typeface="宋体" panose="02010600030101010101" pitchFamily="2" charset="-122"/>
            </a:endParaRPr>
          </a:p>
          <a:p>
            <a:pPr algn="just">
              <a:buFontTx/>
              <a:buNone/>
            </a:pPr>
            <a:r>
              <a:rPr lang="zh-CN" altLang="en-US">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）从样本集中取一个样本</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p</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Y</a:t>
            </a:r>
            <a:r>
              <a:rPr lang="en-US" altLang="zh-CN" b="1" baseline="-30000">
                <a:latin typeface="Times New Roman" panose="02020603050405020304" pitchFamily="18" charset="0"/>
                <a:ea typeface="宋体" panose="02010600030101010101" pitchFamily="2" charset="-122"/>
              </a:rPr>
              <a:t>p</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，将</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p</a:t>
            </a:r>
            <a:r>
              <a:rPr lang="zh-CN" altLang="en-US" b="1">
                <a:latin typeface="Times New Roman" panose="02020603050405020304" pitchFamily="18" charset="0"/>
                <a:ea typeface="宋体" panose="02010600030101010101" pitchFamily="2" charset="-122"/>
              </a:rPr>
              <a:t>输入网络；</a:t>
            </a:r>
          </a:p>
          <a:p>
            <a:pPr algn="just">
              <a:buFontTx/>
              <a:buNone/>
            </a:pP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）计算相应的实际输出</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p</a:t>
            </a:r>
            <a:r>
              <a:rPr lang="zh-CN" altLang="en-US" b="1">
                <a:latin typeface="Times New Roman" panose="02020603050405020304" pitchFamily="18" charset="0"/>
                <a:ea typeface="宋体" panose="02010600030101010101" pitchFamily="2" charset="-122"/>
              </a:rPr>
              <a:t>：</a:t>
            </a:r>
          </a:p>
          <a:p>
            <a:pPr algn="just">
              <a:buFontTx/>
              <a:buNone/>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p</a:t>
            </a:r>
            <a:r>
              <a:rPr lang="en-US" altLang="zh-CN" b="1">
                <a:latin typeface="Times New Roman" panose="02020603050405020304" pitchFamily="18" charset="0"/>
                <a:ea typeface="宋体" panose="02010600030101010101" pitchFamily="2" charset="-122"/>
              </a:rPr>
              <a:t>=F</a:t>
            </a:r>
            <a:r>
              <a:rPr lang="en-US" altLang="zh-CN" b="1" baseline="-30000">
                <a:latin typeface="Times New Roman" panose="02020603050405020304" pitchFamily="18" charset="0"/>
                <a:ea typeface="宋体" panose="02010600030101010101" pitchFamily="2" charset="-122"/>
              </a:rPr>
              <a:t>l</a:t>
            </a:r>
            <a:r>
              <a:rPr lang="en-US" altLang="zh-CN" b="1">
                <a:latin typeface="Times New Roman" panose="02020603050405020304" pitchFamily="18" charset="0"/>
                <a:ea typeface="宋体" panose="02010600030101010101" pitchFamily="2" charset="-122"/>
              </a:rPr>
              <a:t>(…(F</a:t>
            </a:r>
            <a:r>
              <a:rPr lang="en-US" altLang="zh-CN" b="1" baseline="-30000">
                <a:latin typeface="Times New Roman" panose="02020603050405020304" pitchFamily="18" charset="0"/>
                <a:ea typeface="宋体" panose="02010600030101010101" pitchFamily="2" charset="-122"/>
              </a:rPr>
              <a:t>2</a:t>
            </a:r>
            <a:r>
              <a:rPr lang="en-US" altLang="zh-CN" b="1">
                <a:latin typeface="Times New Roman" panose="02020603050405020304" pitchFamily="18" charset="0"/>
                <a:ea typeface="宋体" panose="02010600030101010101" pitchFamily="2" charset="-122"/>
              </a:rPr>
              <a:t>(F</a:t>
            </a:r>
            <a:r>
              <a:rPr lang="en-US" altLang="zh-CN" b="1" baseline="-30000">
                <a:latin typeface="Times New Roman" panose="02020603050405020304" pitchFamily="18" charset="0"/>
                <a:ea typeface="宋体" panose="02010600030101010101" pitchFamily="2" charset="-122"/>
              </a:rPr>
              <a:t>1</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p</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(1)</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(2)</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(L)</a:t>
            </a:r>
            <a:r>
              <a:rPr lang="en-US" altLang="zh-CN" b="1">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424470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867">
                                            <p:txEl>
                                              <p:pRg st="4" end="4"/>
                                            </p:txEl>
                                          </p:spTgt>
                                        </p:tgtEl>
                                        <p:attrNameLst>
                                          <p:attrName>style.visibility</p:attrName>
                                        </p:attrNameLst>
                                      </p:cBhvr>
                                      <p:to>
                                        <p:strVal val="visible"/>
                                      </p:to>
                                    </p:set>
                                    <p:anim calcmode="lin" valueType="num">
                                      <p:cBhvr additive="base">
                                        <p:cTn id="3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4867">
                                            <p:txEl>
                                              <p:pRg st="5" end="5"/>
                                            </p:txEl>
                                          </p:spTgt>
                                        </p:tgtEl>
                                        <p:attrNameLst>
                                          <p:attrName>style.visibility</p:attrName>
                                        </p:attrNameLst>
                                      </p:cBhvr>
                                      <p:to>
                                        <p:strVal val="visible"/>
                                      </p:to>
                                    </p:set>
                                    <p:anim calcmode="lin" valueType="num">
                                      <p:cBhvr additive="base">
                                        <p:cTn id="37" dur="500" fill="hold"/>
                                        <p:tgtEl>
                                          <p:spTgt spid="164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48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0" y="179388"/>
            <a:ext cx="7391326" cy="688975"/>
          </a:xfrm>
        </p:spPr>
        <p:txBody>
          <a:bodyPr/>
          <a:lstStyle/>
          <a:p>
            <a:r>
              <a:rPr lang="en-US" altLang="zh-CN" b="1" dirty="0" smtClean="0">
                <a:latin typeface="Times New Roman" panose="02020603050405020304" pitchFamily="18" charset="0"/>
                <a:ea typeface="宋体" panose="02010600030101010101" pitchFamily="2" charset="-122"/>
              </a:rPr>
              <a:t>2.2 </a:t>
            </a:r>
            <a:r>
              <a:rPr lang="zh-CN" altLang="en-US" b="1" dirty="0">
                <a:latin typeface="宋体" panose="02010600030101010101" pitchFamily="2" charset="-122"/>
                <a:ea typeface="宋体" panose="02010600030101010101" pitchFamily="2" charset="-122"/>
              </a:rPr>
              <a:t>训练过程概述</a:t>
            </a:r>
            <a:r>
              <a:rPr lang="zh-CN" altLang="en-US" dirty="0">
                <a:ea typeface="宋体" panose="02010600030101010101" pitchFamily="2" charset="-122"/>
              </a:rPr>
              <a:t> </a:t>
            </a:r>
          </a:p>
        </p:txBody>
      </p:sp>
      <p:sp>
        <p:nvSpPr>
          <p:cNvPr id="165891" name="Rectangle 3"/>
          <p:cNvSpPr>
            <a:spLocks noGrp="1" noChangeArrowheads="1"/>
          </p:cNvSpPr>
          <p:nvPr>
            <p:ph type="body" idx="1"/>
          </p:nvPr>
        </p:nvSpPr>
        <p:spPr>
          <a:xfrm>
            <a:off x="457200" y="1066862"/>
            <a:ext cx="8229600" cy="2743200"/>
          </a:xfrm>
        </p:spPr>
        <p:txBody>
          <a:bodyPr/>
          <a:lstStyle/>
          <a:p>
            <a:pPr marL="609600" indent="-609600" algn="just">
              <a:lnSpc>
                <a:spcPct val="90000"/>
              </a:lnSpc>
              <a:buFontTx/>
              <a:buNone/>
            </a:pPr>
            <a:r>
              <a:rPr lang="en-US" altLang="zh-CN" b="1">
                <a:latin typeface="宋体" panose="02010600030101010101" pitchFamily="2" charset="-122"/>
                <a:ea typeface="黑体" panose="02010609060101010101" pitchFamily="49" charset="-122"/>
              </a:rPr>
              <a:t>2</a:t>
            </a:r>
            <a:r>
              <a:rPr lang="zh-CN" altLang="en-US" b="1">
                <a:latin typeface="宋体" panose="02010600030101010101" pitchFamily="2" charset="-122"/>
                <a:ea typeface="黑体" panose="02010609060101010101" pitchFamily="49" charset="-122"/>
              </a:rPr>
              <a:t>、向后传播阶段</a:t>
            </a:r>
            <a:r>
              <a:rPr lang="en-US" altLang="zh-CN" b="1">
                <a:latin typeface="Times New Roman" panose="02020603050405020304" pitchFamily="18" charset="0"/>
                <a:ea typeface="黑体" panose="02010609060101010101" pitchFamily="49" charset="-122"/>
              </a:rPr>
              <a:t>——</a:t>
            </a:r>
            <a:r>
              <a:rPr lang="zh-CN" altLang="en-US" b="1">
                <a:latin typeface="宋体" panose="02010600030101010101" pitchFamily="2" charset="-122"/>
                <a:ea typeface="黑体" panose="02010609060101010101" pitchFamily="49" charset="-122"/>
              </a:rPr>
              <a:t>误差传播阶段：</a:t>
            </a:r>
            <a:endParaRPr lang="zh-CN" altLang="en-US" b="1">
              <a:latin typeface="宋体" panose="02010600030101010101" pitchFamily="2" charset="-122"/>
              <a:ea typeface="宋体" panose="02010600030101010101" pitchFamily="2" charset="-122"/>
            </a:endParaRPr>
          </a:p>
          <a:p>
            <a:pPr marL="609600" indent="-609600" algn="just">
              <a:lnSpc>
                <a:spcPct val="90000"/>
              </a:lnSpc>
              <a:buFontTx/>
              <a:buNone/>
            </a:pP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）计算实际输出</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p</a:t>
            </a:r>
            <a:r>
              <a:rPr lang="zh-CN" altLang="en-US" b="1">
                <a:latin typeface="Times New Roman" panose="02020603050405020304" pitchFamily="18" charset="0"/>
                <a:ea typeface="宋体" panose="02010600030101010101" pitchFamily="2" charset="-122"/>
              </a:rPr>
              <a:t>与相应的理想输出</a:t>
            </a:r>
            <a:r>
              <a:rPr lang="en-US" altLang="zh-CN" b="1">
                <a:latin typeface="Times New Roman" panose="02020603050405020304" pitchFamily="18" charset="0"/>
                <a:ea typeface="宋体" panose="02010600030101010101" pitchFamily="2" charset="-122"/>
              </a:rPr>
              <a:t>Y</a:t>
            </a:r>
            <a:r>
              <a:rPr lang="en-US" altLang="zh-CN" b="1" baseline="-30000">
                <a:latin typeface="Times New Roman" panose="02020603050405020304" pitchFamily="18" charset="0"/>
                <a:ea typeface="宋体" panose="02010600030101010101" pitchFamily="2" charset="-122"/>
              </a:rPr>
              <a:t>p</a:t>
            </a:r>
            <a:r>
              <a:rPr lang="zh-CN" altLang="en-US" b="1">
                <a:latin typeface="Times New Roman" panose="02020603050405020304" pitchFamily="18" charset="0"/>
                <a:ea typeface="宋体" panose="02010600030101010101" pitchFamily="2" charset="-122"/>
              </a:rPr>
              <a:t>的差；</a:t>
            </a:r>
            <a:endParaRPr lang="zh-CN" altLang="en-US" b="1">
              <a:latin typeface="宋体" panose="02010600030101010101" pitchFamily="2" charset="-122"/>
              <a:ea typeface="宋体" panose="02010600030101010101" pitchFamily="2" charset="-122"/>
            </a:endParaRPr>
          </a:p>
          <a:p>
            <a:pPr marL="609600" indent="-609600" algn="just">
              <a:lnSpc>
                <a:spcPct val="90000"/>
              </a:lnSpc>
              <a:buFontTx/>
              <a:buNone/>
            </a:pP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）按极小化误差的方式调整权矩阵。</a:t>
            </a:r>
            <a:endParaRPr lang="zh-CN" altLang="en-US" b="1">
              <a:latin typeface="宋体" panose="02010600030101010101" pitchFamily="2" charset="-122"/>
              <a:ea typeface="宋体" panose="02010600030101010101" pitchFamily="2" charset="-122"/>
            </a:endParaRPr>
          </a:p>
          <a:p>
            <a:pPr marL="609600" indent="-609600" algn="just">
              <a:lnSpc>
                <a:spcPct val="90000"/>
              </a:lnSpc>
              <a:buFontTx/>
              <a:buNone/>
            </a:pP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）网络关于第</a:t>
            </a:r>
            <a:r>
              <a:rPr lang="en-US" altLang="zh-CN" b="1">
                <a:latin typeface="宋体" panose="02010600030101010101" pitchFamily="2" charset="-122"/>
                <a:ea typeface="宋体" panose="02010600030101010101" pitchFamily="2" charset="-122"/>
              </a:rPr>
              <a:t>p</a:t>
            </a:r>
            <a:r>
              <a:rPr lang="zh-CN" altLang="en-US" b="1">
                <a:latin typeface="Times New Roman" panose="02020603050405020304" pitchFamily="18" charset="0"/>
                <a:ea typeface="宋体" panose="02010600030101010101" pitchFamily="2" charset="-122"/>
              </a:rPr>
              <a:t>个样本的误差测度：</a:t>
            </a:r>
            <a:endParaRPr lang="zh-CN" altLang="en-US" b="1">
              <a:latin typeface="宋体" panose="02010600030101010101" pitchFamily="2" charset="-122"/>
              <a:ea typeface="宋体" panose="02010600030101010101" pitchFamily="2" charset="-122"/>
            </a:endParaRPr>
          </a:p>
        </p:txBody>
      </p:sp>
      <p:graphicFrame>
        <p:nvGraphicFramePr>
          <p:cNvPr id="165892" name="Object 4"/>
          <p:cNvGraphicFramePr>
            <a:graphicFrameLocks noChangeAspect="1"/>
          </p:cNvGraphicFramePr>
          <p:nvPr>
            <p:extLst>
              <p:ext uri="{D42A27DB-BD31-4B8C-83A1-F6EECF244321}">
                <p14:modId xmlns:p14="http://schemas.microsoft.com/office/powerpoint/2010/main" val="1241096902"/>
              </p:ext>
            </p:extLst>
          </p:nvPr>
        </p:nvGraphicFramePr>
        <p:xfrm>
          <a:off x="2285982" y="3048010"/>
          <a:ext cx="2971800" cy="1027112"/>
        </p:xfrm>
        <a:graphic>
          <a:graphicData uri="http://schemas.openxmlformats.org/presentationml/2006/ole">
            <mc:AlternateContent xmlns:mc="http://schemas.openxmlformats.org/markup-compatibility/2006">
              <mc:Choice xmlns:v="urn:schemas-microsoft-com:vml" Requires="v">
                <p:oleObj spid="_x0000_s3150" name="Equation" r:id="rId3" imgW="1295280" imgH="444240" progId="Equation.3">
                  <p:embed/>
                </p:oleObj>
              </mc:Choice>
              <mc:Fallback>
                <p:oleObj name="Equation" r:id="rId3" imgW="12952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82" y="3048010"/>
                        <a:ext cx="2971800"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3" name="Text Box 5"/>
          <p:cNvSpPr txBox="1">
            <a:spLocks noChangeArrowheads="1"/>
          </p:cNvSpPr>
          <p:nvPr/>
        </p:nvSpPr>
        <p:spPr bwMode="auto">
          <a:xfrm>
            <a:off x="457200" y="4495862"/>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68325" indent="-568325">
              <a:defRPr kumimoji="1" sz="2400">
                <a:solidFill>
                  <a:schemeClr val="tx1"/>
                </a:solidFill>
                <a:latin typeface="Times New Roman" panose="02020603050405020304" pitchFamily="18" charset="0"/>
                <a:ea typeface="宋体" panose="02010600030101010101" pitchFamily="2" charset="-122"/>
              </a:defRPr>
            </a:lvl1pPr>
            <a:lvl2pPr marL="758825">
              <a:defRPr kumimoji="1" sz="2400">
                <a:solidFill>
                  <a:schemeClr val="tx1"/>
                </a:solidFill>
                <a:latin typeface="Times New Roman" panose="02020603050405020304" pitchFamily="18" charset="0"/>
                <a:ea typeface="宋体" panose="02010600030101010101" pitchFamily="2" charset="-122"/>
              </a:defRPr>
            </a:lvl2pPr>
            <a:lvl3pPr marL="949325">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3200" b="1"/>
              <a:t>（</a:t>
            </a:r>
            <a:r>
              <a:rPr kumimoji="0" lang="en-US" altLang="zh-CN" sz="3200" b="1"/>
              <a:t>4</a:t>
            </a:r>
            <a:r>
              <a:rPr kumimoji="0" lang="zh-CN" altLang="en-US" sz="3200" b="1"/>
              <a:t>） 网络关于整个样本集的误差测度：</a:t>
            </a:r>
          </a:p>
        </p:txBody>
      </p:sp>
      <p:graphicFrame>
        <p:nvGraphicFramePr>
          <p:cNvPr id="165894" name="Object 6"/>
          <p:cNvGraphicFramePr>
            <a:graphicFrameLocks noChangeAspect="1"/>
          </p:cNvGraphicFramePr>
          <p:nvPr>
            <p:extLst>
              <p:ext uri="{D42A27DB-BD31-4B8C-83A1-F6EECF244321}">
                <p14:modId xmlns:p14="http://schemas.microsoft.com/office/powerpoint/2010/main" val="3040086863"/>
              </p:ext>
            </p:extLst>
          </p:nvPr>
        </p:nvGraphicFramePr>
        <p:xfrm>
          <a:off x="3500438" y="5130862"/>
          <a:ext cx="1457325" cy="822325"/>
        </p:xfrm>
        <a:graphic>
          <a:graphicData uri="http://schemas.openxmlformats.org/presentationml/2006/ole">
            <mc:AlternateContent xmlns:mc="http://schemas.openxmlformats.org/markup-compatibility/2006">
              <mc:Choice xmlns:v="urn:schemas-microsoft-com:vml" Requires="v">
                <p:oleObj spid="_x0000_s3151" name="Equation" r:id="rId5" imgW="634680" imgH="355320" progId="Equation.3">
                  <p:embed/>
                </p:oleObj>
              </mc:Choice>
              <mc:Fallback>
                <p:oleObj name="Equation" r:id="rId5" imgW="634680" imgH="355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438" y="5130862"/>
                        <a:ext cx="1457325"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6050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1">
                                            <p:txEl>
                                              <p:pRg st="1" end="1"/>
                                            </p:txEl>
                                          </p:spTgt>
                                        </p:tgtEl>
                                        <p:attrNameLst>
                                          <p:attrName>style.visibility</p:attrName>
                                        </p:attrNameLst>
                                      </p:cBhvr>
                                      <p:to>
                                        <p:strVal val="visible"/>
                                      </p:to>
                                    </p:set>
                                    <p:anim calcmode="lin" valueType="num">
                                      <p:cBhvr additive="base">
                                        <p:cTn id="13" dur="500" fill="hold"/>
                                        <p:tgtEl>
                                          <p:spTgt spid="165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5891">
                                            <p:txEl>
                                              <p:pRg st="2" end="2"/>
                                            </p:txEl>
                                          </p:spTgt>
                                        </p:tgtEl>
                                        <p:attrNameLst>
                                          <p:attrName>style.visibility</p:attrName>
                                        </p:attrNameLst>
                                      </p:cBhvr>
                                      <p:to>
                                        <p:strVal val="visible"/>
                                      </p:to>
                                    </p:set>
                                    <p:anim calcmode="lin" valueType="num">
                                      <p:cBhvr additive="base">
                                        <p:cTn id="19" dur="500" fill="hold"/>
                                        <p:tgtEl>
                                          <p:spTgt spid="165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5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5891">
                                            <p:txEl>
                                              <p:pRg st="3" end="3"/>
                                            </p:txEl>
                                          </p:spTgt>
                                        </p:tgtEl>
                                        <p:attrNameLst>
                                          <p:attrName>style.visibility</p:attrName>
                                        </p:attrNameLst>
                                      </p:cBhvr>
                                      <p:to>
                                        <p:strVal val="visible"/>
                                      </p:to>
                                    </p:set>
                                    <p:anim calcmode="lin" valueType="num">
                                      <p:cBhvr additive="base">
                                        <p:cTn id="25" dur="500" fill="hold"/>
                                        <p:tgtEl>
                                          <p:spTgt spid="1658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5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65892"/>
                                        </p:tgtEl>
                                        <p:attrNameLst>
                                          <p:attrName>style.visibility</p:attrName>
                                        </p:attrNameLst>
                                      </p:cBhvr>
                                      <p:to>
                                        <p:strVal val="visible"/>
                                      </p:to>
                                    </p:set>
                                    <p:anim calcmode="lin" valueType="num">
                                      <p:cBhvr additive="base">
                                        <p:cTn id="31" dur="500" fill="hold"/>
                                        <p:tgtEl>
                                          <p:spTgt spid="165892"/>
                                        </p:tgtEl>
                                        <p:attrNameLst>
                                          <p:attrName>ppt_x</p:attrName>
                                        </p:attrNameLst>
                                      </p:cBhvr>
                                      <p:tavLst>
                                        <p:tav tm="0">
                                          <p:val>
                                            <p:strVal val="0-#ppt_w/2"/>
                                          </p:val>
                                        </p:tav>
                                        <p:tav tm="100000">
                                          <p:val>
                                            <p:strVal val="#ppt_x"/>
                                          </p:val>
                                        </p:tav>
                                      </p:tavLst>
                                    </p:anim>
                                    <p:anim calcmode="lin" valueType="num">
                                      <p:cBhvr additive="base">
                                        <p:cTn id="32" dur="500" fill="hold"/>
                                        <p:tgtEl>
                                          <p:spTgt spid="16589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5893"/>
                                        </p:tgtEl>
                                        <p:attrNameLst>
                                          <p:attrName>style.visibility</p:attrName>
                                        </p:attrNameLst>
                                      </p:cBhvr>
                                      <p:to>
                                        <p:strVal val="visible"/>
                                      </p:to>
                                    </p:set>
                                    <p:anim calcmode="lin" valueType="num">
                                      <p:cBhvr additive="base">
                                        <p:cTn id="37" dur="500" fill="hold"/>
                                        <p:tgtEl>
                                          <p:spTgt spid="165893"/>
                                        </p:tgtEl>
                                        <p:attrNameLst>
                                          <p:attrName>ppt_x</p:attrName>
                                        </p:attrNameLst>
                                      </p:cBhvr>
                                      <p:tavLst>
                                        <p:tav tm="0">
                                          <p:val>
                                            <p:strVal val="0-#ppt_w/2"/>
                                          </p:val>
                                        </p:tav>
                                        <p:tav tm="100000">
                                          <p:val>
                                            <p:strVal val="#ppt_x"/>
                                          </p:val>
                                        </p:tav>
                                      </p:tavLst>
                                    </p:anim>
                                    <p:anim calcmode="lin" valueType="num">
                                      <p:cBhvr additive="base">
                                        <p:cTn id="38" dur="500" fill="hold"/>
                                        <p:tgtEl>
                                          <p:spTgt spid="16589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65894"/>
                                        </p:tgtEl>
                                        <p:attrNameLst>
                                          <p:attrName>style.visibility</p:attrName>
                                        </p:attrNameLst>
                                      </p:cBhvr>
                                      <p:to>
                                        <p:strVal val="visible"/>
                                      </p:to>
                                    </p:set>
                                    <p:anim calcmode="lin" valueType="num">
                                      <p:cBhvr additive="base">
                                        <p:cTn id="43" dur="500" fill="hold"/>
                                        <p:tgtEl>
                                          <p:spTgt spid="165894"/>
                                        </p:tgtEl>
                                        <p:attrNameLst>
                                          <p:attrName>ppt_x</p:attrName>
                                        </p:attrNameLst>
                                      </p:cBhvr>
                                      <p:tavLst>
                                        <p:tav tm="0">
                                          <p:val>
                                            <p:strVal val="0-#ppt_w/2"/>
                                          </p:val>
                                        </p:tav>
                                        <p:tav tm="100000">
                                          <p:val>
                                            <p:strVal val="#ppt_x"/>
                                          </p:val>
                                        </p:tav>
                                      </p:tavLst>
                                    </p:anim>
                                    <p:anim calcmode="lin" valueType="num">
                                      <p:cBhvr additive="base">
                                        <p:cTn id="44" dur="500" fill="hold"/>
                                        <p:tgtEl>
                                          <p:spTgt spid="1658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P spid="16589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b="1" dirty="0" smtClean="0">
                <a:latin typeface="Times New Roman" panose="02020603050405020304" pitchFamily="18" charset="0"/>
                <a:ea typeface="宋体" panose="02010600030101010101" pitchFamily="2" charset="-122"/>
              </a:rPr>
              <a:t>2.3 </a:t>
            </a:r>
            <a:r>
              <a:rPr lang="zh-CN" altLang="en-US" b="1" dirty="0">
                <a:latin typeface="宋体" panose="02010600030101010101" pitchFamily="2" charset="-122"/>
                <a:ea typeface="宋体" panose="02010600030101010101" pitchFamily="2" charset="-122"/>
              </a:rPr>
              <a:t>误差传播分析</a:t>
            </a:r>
            <a:r>
              <a:rPr lang="zh-CN" altLang="en-US" dirty="0">
                <a:ea typeface="宋体" panose="02010600030101010101" pitchFamily="2" charset="-122"/>
              </a:rPr>
              <a:t> </a:t>
            </a:r>
          </a:p>
        </p:txBody>
      </p:sp>
      <p:sp>
        <p:nvSpPr>
          <p:cNvPr id="166915" name="Rectangle 3"/>
          <p:cNvSpPr>
            <a:spLocks noChangeArrowheads="1"/>
          </p:cNvSpPr>
          <p:nvPr/>
        </p:nvSpPr>
        <p:spPr bwMode="auto">
          <a:xfrm>
            <a:off x="457200" y="1100079"/>
            <a:ext cx="3651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t>1</a:t>
            </a:r>
            <a:r>
              <a:rPr kumimoji="1" lang="zh-CN" altLang="en-US" sz="3200" b="1"/>
              <a:t>、输出层权的调整</a:t>
            </a:r>
          </a:p>
        </p:txBody>
      </p:sp>
      <p:sp>
        <p:nvSpPr>
          <p:cNvPr id="166916" name="Text Box 4"/>
          <p:cNvSpPr txBox="1">
            <a:spLocks noChangeArrowheads="1"/>
          </p:cNvSpPr>
          <p:nvPr/>
        </p:nvSpPr>
        <p:spPr bwMode="auto">
          <a:xfrm>
            <a:off x="762000" y="3538479"/>
            <a:ext cx="71628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400" b="1" dirty="0" err="1"/>
              <a:t>w</a:t>
            </a:r>
            <a:r>
              <a:rPr lang="en-US" altLang="zh-CN" sz="2400" b="1" baseline="-30000" dirty="0" err="1"/>
              <a:t>pq</a:t>
            </a:r>
            <a:r>
              <a:rPr lang="en-US" altLang="zh-CN" sz="2400" b="1" dirty="0"/>
              <a:t>= </a:t>
            </a:r>
            <a:r>
              <a:rPr lang="en-US" altLang="zh-CN" sz="2400" b="1" dirty="0" err="1"/>
              <a:t>w</a:t>
            </a:r>
            <a:r>
              <a:rPr lang="en-US" altLang="zh-CN" sz="2400" b="1" baseline="-30000" dirty="0" err="1"/>
              <a:t>pq</a:t>
            </a:r>
            <a:r>
              <a:rPr lang="en-US" altLang="zh-CN" sz="2400" b="1" dirty="0"/>
              <a:t>+∆</a:t>
            </a:r>
            <a:r>
              <a:rPr lang="en-US" altLang="zh-CN" sz="2400" b="1" dirty="0" err="1"/>
              <a:t>w</a:t>
            </a:r>
            <a:r>
              <a:rPr lang="en-US" altLang="zh-CN" sz="2400" b="1" baseline="-30000" dirty="0" err="1"/>
              <a:t>pq</a:t>
            </a:r>
            <a:endParaRPr lang="en-US" altLang="zh-CN" sz="2400" b="1" baseline="-30000" dirty="0"/>
          </a:p>
          <a:p>
            <a:pPr algn="just">
              <a:spcBef>
                <a:spcPct val="50000"/>
              </a:spcBef>
            </a:pPr>
            <a:r>
              <a:rPr lang="en-US" altLang="zh-CN" sz="2400" b="1" dirty="0"/>
              <a:t>∆</a:t>
            </a:r>
            <a:r>
              <a:rPr lang="en-US" altLang="zh-CN" sz="2400" b="1" dirty="0" err="1"/>
              <a:t>w</a:t>
            </a:r>
            <a:r>
              <a:rPr lang="en-US" altLang="zh-CN" sz="2400" b="1" baseline="-30000" dirty="0" err="1"/>
              <a:t>pq</a:t>
            </a:r>
            <a:r>
              <a:rPr lang="en-US" altLang="zh-CN" sz="2400" b="1" dirty="0"/>
              <a:t>=α</a:t>
            </a:r>
            <a:r>
              <a:rPr lang="en-US" altLang="zh-CN" sz="2400" b="1" dirty="0" err="1"/>
              <a:t>δ</a:t>
            </a:r>
            <a:r>
              <a:rPr lang="en-US" altLang="zh-CN" sz="2400" b="1" baseline="-30000" dirty="0" err="1"/>
              <a:t>q</a:t>
            </a:r>
            <a:r>
              <a:rPr lang="en-US" altLang="zh-CN" sz="2400" b="1" dirty="0" err="1"/>
              <a:t>o</a:t>
            </a:r>
            <a:r>
              <a:rPr lang="en-US" altLang="zh-CN" sz="2400" b="1" baseline="-30000" dirty="0" err="1"/>
              <a:t>p</a:t>
            </a:r>
            <a:endParaRPr lang="en-US" altLang="zh-CN" sz="2400" b="1" baseline="-30000" dirty="0"/>
          </a:p>
          <a:p>
            <a:pPr algn="just">
              <a:spcBef>
                <a:spcPct val="50000"/>
              </a:spcBef>
            </a:pPr>
            <a:r>
              <a:rPr lang="en-US" altLang="zh-CN" sz="2400" b="1" baseline="-30000" dirty="0" smtClean="0"/>
              <a:t>	</a:t>
            </a:r>
            <a:r>
              <a:rPr lang="en-US" altLang="zh-CN" sz="2400" b="1" dirty="0" smtClean="0"/>
              <a:t>=</a:t>
            </a:r>
            <a:r>
              <a:rPr lang="en-US" altLang="zh-CN" sz="2400" b="1" dirty="0"/>
              <a:t>α</a:t>
            </a:r>
            <a:r>
              <a:rPr lang="en-US" altLang="zh-CN" sz="2400" b="1" dirty="0" err="1"/>
              <a:t>f</a:t>
            </a:r>
            <a:r>
              <a:rPr lang="en-US" altLang="zh-CN" sz="2400" b="1" baseline="-30000" dirty="0" err="1"/>
              <a:t>n</a:t>
            </a:r>
            <a:r>
              <a:rPr lang="en-US" altLang="zh-CN" sz="2400" b="1" dirty="0"/>
              <a:t>′ (</a:t>
            </a:r>
            <a:r>
              <a:rPr lang="en-US" altLang="zh-CN" sz="2400" b="1" dirty="0" err="1"/>
              <a:t>net</a:t>
            </a:r>
            <a:r>
              <a:rPr lang="en-US" altLang="zh-CN" sz="2400" b="1" baseline="-30000" dirty="0" err="1"/>
              <a:t>q</a:t>
            </a:r>
            <a:r>
              <a:rPr lang="en-US" altLang="zh-CN" sz="2400" b="1" dirty="0"/>
              <a:t>)(</a:t>
            </a:r>
            <a:r>
              <a:rPr lang="en-US" altLang="zh-CN" sz="2400" b="1" dirty="0" err="1"/>
              <a:t>y</a:t>
            </a:r>
            <a:r>
              <a:rPr lang="en-US" altLang="zh-CN" sz="2400" b="1" baseline="-30000" dirty="0" err="1"/>
              <a:t>q</a:t>
            </a:r>
            <a:r>
              <a:rPr lang="en-US" altLang="zh-CN" sz="2400" b="1" dirty="0" err="1"/>
              <a:t>-o</a:t>
            </a:r>
            <a:r>
              <a:rPr lang="en-US" altLang="zh-CN" sz="2400" b="1" baseline="-30000" dirty="0" err="1"/>
              <a:t>q</a:t>
            </a:r>
            <a:r>
              <a:rPr lang="en-US" altLang="zh-CN" sz="2400" b="1" dirty="0"/>
              <a:t>)o</a:t>
            </a:r>
            <a:r>
              <a:rPr lang="en-US" altLang="zh-CN" sz="2400" b="1" baseline="-30000" dirty="0"/>
              <a:t>p</a:t>
            </a:r>
            <a:endParaRPr lang="en-US" altLang="zh-CN" sz="2400" b="1" dirty="0"/>
          </a:p>
          <a:p>
            <a:pPr>
              <a:spcBef>
                <a:spcPct val="50000"/>
              </a:spcBef>
            </a:pPr>
            <a:r>
              <a:rPr lang="en-US" altLang="zh-CN" sz="2400" b="1" dirty="0"/>
              <a:t>	=α</a:t>
            </a:r>
            <a:r>
              <a:rPr lang="en-US" altLang="zh-CN" sz="2400" b="1" dirty="0" err="1"/>
              <a:t>o</a:t>
            </a:r>
            <a:r>
              <a:rPr lang="en-US" altLang="zh-CN" sz="2400" b="1" baseline="-30000" dirty="0" err="1"/>
              <a:t>q</a:t>
            </a:r>
            <a:r>
              <a:rPr lang="en-US" altLang="zh-CN" sz="2400" b="1" dirty="0"/>
              <a:t>(1-o</a:t>
            </a:r>
            <a:r>
              <a:rPr lang="en-US" altLang="zh-CN" sz="2400" b="1" baseline="-30000" dirty="0"/>
              <a:t>q</a:t>
            </a:r>
            <a:r>
              <a:rPr lang="en-US" altLang="zh-CN" sz="2400" b="1" dirty="0"/>
              <a:t>) (</a:t>
            </a:r>
            <a:r>
              <a:rPr lang="en-US" altLang="zh-CN" sz="2400" b="1" dirty="0" err="1"/>
              <a:t>y</a:t>
            </a:r>
            <a:r>
              <a:rPr lang="en-US" altLang="zh-CN" sz="2400" b="1" baseline="-30000" dirty="0" err="1"/>
              <a:t>q</a:t>
            </a:r>
            <a:r>
              <a:rPr lang="en-US" altLang="zh-CN" sz="2400" b="1" dirty="0" err="1"/>
              <a:t>-o</a:t>
            </a:r>
            <a:r>
              <a:rPr lang="en-US" altLang="zh-CN" sz="2400" b="1" baseline="-30000" dirty="0" err="1"/>
              <a:t>q</a:t>
            </a:r>
            <a:r>
              <a:rPr lang="en-US" altLang="zh-CN" sz="2400" b="1" dirty="0"/>
              <a:t>)o</a:t>
            </a:r>
            <a:r>
              <a:rPr lang="en-US" altLang="zh-CN" sz="2400" b="1" baseline="-30000" dirty="0"/>
              <a:t>p</a:t>
            </a:r>
            <a:r>
              <a:rPr lang="en-US" altLang="zh-CN" dirty="0"/>
              <a:t>	 </a:t>
            </a:r>
          </a:p>
        </p:txBody>
      </p:sp>
      <p:grpSp>
        <p:nvGrpSpPr>
          <p:cNvPr id="166917" name="Group 5"/>
          <p:cNvGrpSpPr>
            <a:grpSpLocks/>
          </p:cNvGrpSpPr>
          <p:nvPr/>
        </p:nvGrpSpPr>
        <p:grpSpPr bwMode="auto">
          <a:xfrm>
            <a:off x="2209800" y="1785879"/>
            <a:ext cx="4876800" cy="1616075"/>
            <a:chOff x="1392" y="1440"/>
            <a:chExt cx="3072" cy="1018"/>
          </a:xfrm>
        </p:grpSpPr>
        <p:grpSp>
          <p:nvGrpSpPr>
            <p:cNvPr id="166918" name="Group 6"/>
            <p:cNvGrpSpPr>
              <a:grpSpLocks/>
            </p:cNvGrpSpPr>
            <p:nvPr/>
          </p:nvGrpSpPr>
          <p:grpSpPr bwMode="auto">
            <a:xfrm>
              <a:off x="1392" y="1440"/>
              <a:ext cx="3072" cy="1018"/>
              <a:chOff x="1824" y="1776"/>
              <a:chExt cx="3072" cy="1018"/>
            </a:xfrm>
          </p:grpSpPr>
          <p:grpSp>
            <p:nvGrpSpPr>
              <p:cNvPr id="166919" name="Group 7"/>
              <p:cNvGrpSpPr>
                <a:grpSpLocks/>
              </p:cNvGrpSpPr>
              <p:nvPr/>
            </p:nvGrpSpPr>
            <p:grpSpPr bwMode="auto">
              <a:xfrm>
                <a:off x="2112" y="2064"/>
                <a:ext cx="2448" cy="384"/>
                <a:chOff x="3700" y="4100"/>
                <a:chExt cx="3420" cy="156"/>
              </a:xfrm>
            </p:grpSpPr>
            <p:sp>
              <p:nvSpPr>
                <p:cNvPr id="166920" name="Rectangle 8"/>
                <p:cNvSpPr>
                  <a:spLocks noChangeArrowheads="1"/>
                </p:cNvSpPr>
                <p:nvPr/>
              </p:nvSpPr>
              <p:spPr bwMode="auto">
                <a:xfrm>
                  <a:off x="3700" y="4100"/>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6921" name="Rectangle 9"/>
                <p:cNvSpPr>
                  <a:spLocks noChangeArrowheads="1"/>
                </p:cNvSpPr>
                <p:nvPr/>
              </p:nvSpPr>
              <p:spPr bwMode="auto">
                <a:xfrm>
                  <a:off x="6940" y="4100"/>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6922" name="Line 10"/>
                <p:cNvSpPr>
                  <a:spLocks noChangeShapeType="1"/>
                </p:cNvSpPr>
                <p:nvPr/>
              </p:nvSpPr>
              <p:spPr bwMode="auto">
                <a:xfrm>
                  <a:off x="3880" y="4181"/>
                  <a:ext cx="30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6923" name="Rectangle 11"/>
              <p:cNvSpPr>
                <a:spLocks noChangeArrowheads="1"/>
              </p:cNvSpPr>
              <p:nvPr/>
            </p:nvSpPr>
            <p:spPr bwMode="auto">
              <a:xfrm>
                <a:off x="3168" y="2016"/>
                <a:ext cx="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pq</a:t>
                </a:r>
              </a:p>
            </p:txBody>
          </p:sp>
          <p:sp>
            <p:nvSpPr>
              <p:cNvPr id="166924" name="Rectangle 12"/>
              <p:cNvSpPr>
                <a:spLocks noChangeArrowheads="1"/>
              </p:cNvSpPr>
              <p:nvPr/>
            </p:nvSpPr>
            <p:spPr bwMode="auto">
              <a:xfrm>
                <a:off x="1968" y="1776"/>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p</a:t>
                </a:r>
              </a:p>
            </p:txBody>
          </p:sp>
          <p:sp>
            <p:nvSpPr>
              <p:cNvPr id="166925" name="Rectangle 13"/>
              <p:cNvSpPr>
                <a:spLocks noChangeArrowheads="1"/>
              </p:cNvSpPr>
              <p:nvPr/>
            </p:nvSpPr>
            <p:spPr bwMode="auto">
              <a:xfrm>
                <a:off x="4298" y="1776"/>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q</a:t>
                </a:r>
              </a:p>
            </p:txBody>
          </p:sp>
          <p:sp>
            <p:nvSpPr>
              <p:cNvPr id="166926" name="Rectangle 14"/>
              <p:cNvSpPr>
                <a:spLocks noChangeArrowheads="1"/>
              </p:cNvSpPr>
              <p:nvPr/>
            </p:nvSpPr>
            <p:spPr bwMode="auto">
              <a:xfrm>
                <a:off x="1824" y="2544"/>
                <a:ext cx="6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第</a:t>
                </a:r>
                <a:r>
                  <a:rPr kumimoji="1" lang="en-US" altLang="zh-CN" sz="2000" b="1"/>
                  <a:t>L-1</a:t>
                </a:r>
                <a:r>
                  <a:rPr kumimoji="1" lang="zh-CN" altLang="en-US" sz="2000" b="1"/>
                  <a:t>层</a:t>
                </a:r>
              </a:p>
            </p:txBody>
          </p:sp>
          <p:sp>
            <p:nvSpPr>
              <p:cNvPr id="166927" name="Rectangle 15"/>
              <p:cNvSpPr>
                <a:spLocks noChangeArrowheads="1"/>
              </p:cNvSpPr>
              <p:nvPr/>
            </p:nvSpPr>
            <p:spPr bwMode="auto">
              <a:xfrm>
                <a:off x="4320" y="2496"/>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t>第</a:t>
                </a:r>
                <a:r>
                  <a:rPr kumimoji="1" lang="en-US" altLang="zh-CN" sz="2000" b="1"/>
                  <a:t>L</a:t>
                </a:r>
                <a:r>
                  <a:rPr kumimoji="1" lang="zh-CN" altLang="en-US" sz="2000" b="1"/>
                  <a:t>层</a:t>
                </a:r>
              </a:p>
            </p:txBody>
          </p:sp>
        </p:grpSp>
        <p:sp>
          <p:nvSpPr>
            <p:cNvPr id="166928" name="Rectangle 16"/>
            <p:cNvSpPr>
              <a:spLocks noChangeArrowheads="1"/>
            </p:cNvSpPr>
            <p:nvPr/>
          </p:nvSpPr>
          <p:spPr bwMode="auto">
            <a:xfrm>
              <a:off x="2623" y="2016"/>
              <a:ext cx="5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∆w</a:t>
              </a:r>
              <a:r>
                <a:rPr lang="en-US" altLang="zh-CN" sz="2400" b="1" baseline="-30000"/>
                <a:t>pq</a:t>
              </a:r>
            </a:p>
          </p:txBody>
        </p:sp>
      </p:grpSp>
    </p:spTree>
    <p:extLst>
      <p:ext uri="{BB962C8B-B14F-4D97-AF65-F5344CB8AC3E}">
        <p14:creationId xmlns:p14="http://schemas.microsoft.com/office/powerpoint/2010/main" val="1572197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16">
                                            <p:txEl>
                                              <p:pRg st="0" end="0"/>
                                            </p:txEl>
                                          </p:spTgt>
                                        </p:tgtEl>
                                        <p:attrNameLst>
                                          <p:attrName>style.visibility</p:attrName>
                                        </p:attrNameLst>
                                      </p:cBhvr>
                                      <p:to>
                                        <p:strVal val="visible"/>
                                      </p:to>
                                    </p:set>
                                    <p:anim calcmode="lin" valueType="num">
                                      <p:cBhvr additive="base">
                                        <p:cTn id="13" dur="500" fill="hold"/>
                                        <p:tgtEl>
                                          <p:spTgt spid="16691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9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16">
                                            <p:txEl>
                                              <p:pRg st="1" end="1"/>
                                            </p:txEl>
                                          </p:spTgt>
                                        </p:tgtEl>
                                        <p:attrNameLst>
                                          <p:attrName>style.visibility</p:attrName>
                                        </p:attrNameLst>
                                      </p:cBhvr>
                                      <p:to>
                                        <p:strVal val="visible"/>
                                      </p:to>
                                    </p:set>
                                    <p:anim calcmode="lin" valueType="num">
                                      <p:cBhvr additive="base">
                                        <p:cTn id="19" dur="500" fill="hold"/>
                                        <p:tgtEl>
                                          <p:spTgt spid="16691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16">
                                            <p:txEl>
                                              <p:pRg st="2" end="2"/>
                                            </p:txEl>
                                          </p:spTgt>
                                        </p:tgtEl>
                                        <p:attrNameLst>
                                          <p:attrName>style.visibility</p:attrName>
                                        </p:attrNameLst>
                                      </p:cBhvr>
                                      <p:to>
                                        <p:strVal val="visible"/>
                                      </p:to>
                                    </p:set>
                                    <p:anim calcmode="lin" valueType="num">
                                      <p:cBhvr additive="base">
                                        <p:cTn id="25" dur="500" fill="hold"/>
                                        <p:tgtEl>
                                          <p:spTgt spid="16691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69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916">
                                            <p:txEl>
                                              <p:pRg st="3" end="3"/>
                                            </p:txEl>
                                          </p:spTgt>
                                        </p:tgtEl>
                                        <p:attrNameLst>
                                          <p:attrName>style.visibility</p:attrName>
                                        </p:attrNameLst>
                                      </p:cBhvr>
                                      <p:to>
                                        <p:strVal val="visible"/>
                                      </p:to>
                                    </p:set>
                                    <p:anim calcmode="lin" valueType="num">
                                      <p:cBhvr additive="base">
                                        <p:cTn id="31" dur="500" fill="hold"/>
                                        <p:tgtEl>
                                          <p:spTgt spid="16691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69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P spid="16691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zh-CN" b="1">
                <a:latin typeface="宋体" panose="02010600030101010101" pitchFamily="2" charset="-122"/>
                <a:ea typeface="宋体" panose="02010600030101010101" pitchFamily="2" charset="-122"/>
              </a:rPr>
              <a:t>2</a:t>
            </a:r>
            <a:r>
              <a:rPr lang="zh-CN" altLang="en-US" b="1">
                <a:latin typeface="宋体" panose="02010600030101010101" pitchFamily="2" charset="-122"/>
                <a:ea typeface="宋体" panose="02010600030101010101" pitchFamily="2" charset="-122"/>
              </a:rPr>
              <a:t>、隐藏层权的调整</a:t>
            </a:r>
            <a:r>
              <a:rPr lang="zh-CN" altLang="en-US">
                <a:ea typeface="宋体" panose="02010600030101010101" pitchFamily="2" charset="-122"/>
              </a:rPr>
              <a:t> </a:t>
            </a:r>
          </a:p>
        </p:txBody>
      </p:sp>
      <p:sp>
        <p:nvSpPr>
          <p:cNvPr id="167939" name="Rectangle 3"/>
          <p:cNvSpPr>
            <a:spLocks noChangeArrowheads="1"/>
          </p:cNvSpPr>
          <p:nvPr/>
        </p:nvSpPr>
        <p:spPr bwMode="auto">
          <a:xfrm>
            <a:off x="0" y="1744663"/>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1000" dirty="0"/>
              <a:t> </a:t>
            </a:r>
          </a:p>
          <a:p>
            <a:pPr eaLnBrk="0" hangingPunct="0"/>
            <a:endParaRPr kumimoji="1" lang="en-US" altLang="zh-CN" sz="2400" dirty="0"/>
          </a:p>
        </p:txBody>
      </p:sp>
      <p:grpSp>
        <p:nvGrpSpPr>
          <p:cNvPr id="167940" name="Group 4"/>
          <p:cNvGrpSpPr>
            <a:grpSpLocks/>
          </p:cNvGrpSpPr>
          <p:nvPr/>
        </p:nvGrpSpPr>
        <p:grpSpPr bwMode="auto">
          <a:xfrm>
            <a:off x="685902" y="1096918"/>
            <a:ext cx="6969125" cy="4008438"/>
            <a:chOff x="698" y="1238"/>
            <a:chExt cx="4390" cy="2525"/>
          </a:xfrm>
        </p:grpSpPr>
        <p:grpSp>
          <p:nvGrpSpPr>
            <p:cNvPr id="167941" name="Group 5"/>
            <p:cNvGrpSpPr>
              <a:grpSpLocks/>
            </p:cNvGrpSpPr>
            <p:nvPr/>
          </p:nvGrpSpPr>
          <p:grpSpPr bwMode="auto">
            <a:xfrm>
              <a:off x="816" y="1248"/>
              <a:ext cx="4128" cy="1872"/>
              <a:chOff x="2800" y="9139"/>
              <a:chExt cx="5220" cy="2808"/>
            </a:xfrm>
          </p:grpSpPr>
          <p:sp>
            <p:nvSpPr>
              <p:cNvPr id="167942" name="Rectangle 6"/>
              <p:cNvSpPr>
                <a:spLocks noChangeArrowheads="1"/>
              </p:cNvSpPr>
              <p:nvPr/>
            </p:nvSpPr>
            <p:spPr bwMode="auto">
              <a:xfrm>
                <a:off x="2800" y="10387"/>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7943" name="Rectangle 7"/>
              <p:cNvSpPr>
                <a:spLocks noChangeArrowheads="1"/>
              </p:cNvSpPr>
              <p:nvPr/>
            </p:nvSpPr>
            <p:spPr bwMode="auto">
              <a:xfrm>
                <a:off x="4960" y="10387"/>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7944" name="Rectangle 8"/>
              <p:cNvSpPr>
                <a:spLocks noChangeArrowheads="1"/>
              </p:cNvSpPr>
              <p:nvPr/>
            </p:nvSpPr>
            <p:spPr bwMode="auto">
              <a:xfrm>
                <a:off x="7840" y="9139"/>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7945" name="Rectangle 9"/>
              <p:cNvSpPr>
                <a:spLocks noChangeArrowheads="1"/>
              </p:cNvSpPr>
              <p:nvPr/>
            </p:nvSpPr>
            <p:spPr bwMode="auto">
              <a:xfrm>
                <a:off x="7840" y="10387"/>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7946" name="Rectangle 10"/>
              <p:cNvSpPr>
                <a:spLocks noChangeArrowheads="1"/>
              </p:cNvSpPr>
              <p:nvPr/>
            </p:nvSpPr>
            <p:spPr bwMode="auto">
              <a:xfrm>
                <a:off x="7840" y="11791"/>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7947" name="Line 11"/>
              <p:cNvSpPr>
                <a:spLocks noChangeShapeType="1"/>
              </p:cNvSpPr>
              <p:nvPr/>
            </p:nvSpPr>
            <p:spPr bwMode="auto">
              <a:xfrm>
                <a:off x="2980" y="10477"/>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48" name="Line 12"/>
              <p:cNvSpPr>
                <a:spLocks noChangeShapeType="1"/>
              </p:cNvSpPr>
              <p:nvPr/>
            </p:nvSpPr>
            <p:spPr bwMode="auto">
              <a:xfrm flipV="1">
                <a:off x="5140" y="9295"/>
                <a:ext cx="270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49" name="Line 13"/>
              <p:cNvSpPr>
                <a:spLocks noChangeShapeType="1"/>
              </p:cNvSpPr>
              <p:nvPr/>
            </p:nvSpPr>
            <p:spPr bwMode="auto">
              <a:xfrm>
                <a:off x="5140" y="10477"/>
                <a:ext cx="27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0" name="Line 14"/>
              <p:cNvSpPr>
                <a:spLocks noChangeShapeType="1"/>
              </p:cNvSpPr>
              <p:nvPr/>
            </p:nvSpPr>
            <p:spPr bwMode="auto">
              <a:xfrm>
                <a:off x="5140" y="10543"/>
                <a:ext cx="2700" cy="12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7951" name="Rectangle 15"/>
            <p:cNvSpPr>
              <a:spLocks noChangeArrowheads="1"/>
            </p:cNvSpPr>
            <p:nvPr/>
          </p:nvSpPr>
          <p:spPr bwMode="auto">
            <a:xfrm>
              <a:off x="2426" y="2150"/>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p</a:t>
              </a:r>
            </a:p>
          </p:txBody>
        </p:sp>
        <p:sp>
          <p:nvSpPr>
            <p:cNvPr id="167952" name="Rectangle 16"/>
            <p:cNvSpPr>
              <a:spLocks noChangeArrowheads="1"/>
            </p:cNvSpPr>
            <p:nvPr/>
          </p:nvSpPr>
          <p:spPr bwMode="auto">
            <a:xfrm>
              <a:off x="4682" y="2150"/>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q</a:t>
              </a:r>
            </a:p>
          </p:txBody>
        </p:sp>
        <p:sp>
          <p:nvSpPr>
            <p:cNvPr id="167953" name="Rectangle 17"/>
            <p:cNvSpPr>
              <a:spLocks noChangeArrowheads="1"/>
            </p:cNvSpPr>
            <p:nvPr/>
          </p:nvSpPr>
          <p:spPr bwMode="auto">
            <a:xfrm>
              <a:off x="698" y="2150"/>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h</a:t>
              </a:r>
            </a:p>
          </p:txBody>
        </p:sp>
        <p:sp>
          <p:nvSpPr>
            <p:cNvPr id="167954" name="Rectangle 18"/>
            <p:cNvSpPr>
              <a:spLocks noChangeArrowheads="1"/>
            </p:cNvSpPr>
            <p:nvPr/>
          </p:nvSpPr>
          <p:spPr bwMode="auto">
            <a:xfrm>
              <a:off x="1200" y="1910"/>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v</a:t>
              </a:r>
              <a:r>
                <a:rPr kumimoji="1" lang="en-US" altLang="zh-CN" sz="2000" b="1" baseline="-30000"/>
                <a:t>hp</a:t>
              </a:r>
              <a:r>
                <a:rPr kumimoji="1" lang="en-US" altLang="zh-CN" sz="2000" b="1"/>
                <a:t>	δ</a:t>
              </a:r>
              <a:r>
                <a:rPr kumimoji="1" lang="en-US" altLang="zh-CN" sz="2000" b="1" baseline="-30000"/>
                <a:t>pk-1</a:t>
              </a:r>
            </a:p>
          </p:txBody>
        </p:sp>
        <p:sp>
          <p:nvSpPr>
            <p:cNvPr id="167955" name="Rectangle 19"/>
            <p:cNvSpPr>
              <a:spLocks noChangeArrowheads="1"/>
            </p:cNvSpPr>
            <p:nvPr/>
          </p:nvSpPr>
          <p:spPr bwMode="auto">
            <a:xfrm>
              <a:off x="4032" y="1238"/>
              <a:ext cx="3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δ</a:t>
              </a:r>
              <a:r>
                <a:rPr kumimoji="1" lang="en-US" altLang="zh-CN" sz="2000" b="1" baseline="-30000"/>
                <a:t>1k</a:t>
              </a:r>
            </a:p>
          </p:txBody>
        </p:sp>
        <p:sp>
          <p:nvSpPr>
            <p:cNvPr id="167956" name="Rectangle 20"/>
            <p:cNvSpPr>
              <a:spLocks noChangeArrowheads="1"/>
            </p:cNvSpPr>
            <p:nvPr/>
          </p:nvSpPr>
          <p:spPr bwMode="auto">
            <a:xfrm>
              <a:off x="3456" y="1488"/>
              <a:ext cx="3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p1</a:t>
              </a:r>
            </a:p>
          </p:txBody>
        </p:sp>
        <p:sp>
          <p:nvSpPr>
            <p:cNvPr id="167957" name="Rectangle 21"/>
            <p:cNvSpPr>
              <a:spLocks noChangeArrowheads="1"/>
            </p:cNvSpPr>
            <p:nvPr/>
          </p:nvSpPr>
          <p:spPr bwMode="auto">
            <a:xfrm>
              <a:off x="3456" y="1872"/>
              <a:ext cx="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pq</a:t>
              </a:r>
            </a:p>
          </p:txBody>
        </p:sp>
        <p:sp>
          <p:nvSpPr>
            <p:cNvPr id="167958" name="Rectangle 22"/>
            <p:cNvSpPr>
              <a:spLocks noChangeArrowheads="1"/>
            </p:cNvSpPr>
            <p:nvPr/>
          </p:nvSpPr>
          <p:spPr bwMode="auto">
            <a:xfrm>
              <a:off x="4080" y="1872"/>
              <a:ext cx="3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δ</a:t>
              </a:r>
              <a:r>
                <a:rPr kumimoji="1" lang="en-US" altLang="zh-CN" sz="2000" b="1" baseline="-30000"/>
                <a:t>qk</a:t>
              </a:r>
            </a:p>
          </p:txBody>
        </p:sp>
        <p:sp>
          <p:nvSpPr>
            <p:cNvPr id="167959" name="Rectangle 23"/>
            <p:cNvSpPr>
              <a:spLocks noChangeArrowheads="1"/>
            </p:cNvSpPr>
            <p:nvPr/>
          </p:nvSpPr>
          <p:spPr bwMode="auto">
            <a:xfrm>
              <a:off x="3504" y="2304"/>
              <a:ext cx="3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pm</a:t>
              </a:r>
            </a:p>
          </p:txBody>
        </p:sp>
        <p:sp>
          <p:nvSpPr>
            <p:cNvPr id="167960" name="Rectangle 24"/>
            <p:cNvSpPr>
              <a:spLocks noChangeArrowheads="1"/>
            </p:cNvSpPr>
            <p:nvPr/>
          </p:nvSpPr>
          <p:spPr bwMode="auto">
            <a:xfrm>
              <a:off x="4090" y="2544"/>
              <a:ext cx="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δ</a:t>
              </a:r>
              <a:r>
                <a:rPr kumimoji="1" lang="en-US" altLang="zh-CN" sz="2000" b="1" baseline="-30000"/>
                <a:t>mk</a:t>
              </a:r>
            </a:p>
          </p:txBody>
        </p:sp>
        <p:sp>
          <p:nvSpPr>
            <p:cNvPr id="167961" name="Rectangle 25"/>
            <p:cNvSpPr>
              <a:spLocks noChangeArrowheads="1"/>
            </p:cNvSpPr>
            <p:nvPr/>
          </p:nvSpPr>
          <p:spPr bwMode="auto">
            <a:xfrm>
              <a:off x="774" y="3513"/>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第</a:t>
              </a:r>
              <a:r>
                <a:rPr kumimoji="1" lang="en-US" altLang="zh-CN" sz="2000" b="1"/>
                <a:t>k-2</a:t>
              </a:r>
              <a:r>
                <a:rPr kumimoji="1" lang="zh-CN" altLang="en-US" sz="2000" b="1"/>
                <a:t>层</a:t>
              </a:r>
            </a:p>
          </p:txBody>
        </p:sp>
        <p:sp>
          <p:nvSpPr>
            <p:cNvPr id="167962" name="Rectangle 26"/>
            <p:cNvSpPr>
              <a:spLocks noChangeArrowheads="1"/>
            </p:cNvSpPr>
            <p:nvPr/>
          </p:nvSpPr>
          <p:spPr bwMode="auto">
            <a:xfrm>
              <a:off x="4512" y="3398"/>
              <a:ext cx="5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第</a:t>
              </a:r>
              <a:r>
                <a:rPr kumimoji="1" lang="en-US" altLang="zh-CN" sz="2000" b="1"/>
                <a:t>k</a:t>
              </a:r>
              <a:r>
                <a:rPr kumimoji="1" lang="zh-CN" altLang="en-US" sz="2000" b="1"/>
                <a:t>层</a:t>
              </a:r>
            </a:p>
          </p:txBody>
        </p:sp>
        <p:sp>
          <p:nvSpPr>
            <p:cNvPr id="167963" name="Rectangle 27"/>
            <p:cNvSpPr>
              <a:spLocks noChangeArrowheads="1"/>
            </p:cNvSpPr>
            <p:nvPr/>
          </p:nvSpPr>
          <p:spPr bwMode="auto">
            <a:xfrm>
              <a:off x="2352" y="3456"/>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第</a:t>
              </a:r>
              <a:r>
                <a:rPr kumimoji="1" lang="en-US" altLang="zh-CN" sz="2000" b="1"/>
                <a:t>k-1</a:t>
              </a:r>
              <a:r>
                <a:rPr kumimoji="1" lang="zh-CN" altLang="en-US" sz="2000" b="1"/>
                <a:t>层</a:t>
              </a:r>
            </a:p>
          </p:txBody>
        </p:sp>
        <p:sp>
          <p:nvSpPr>
            <p:cNvPr id="167964" name="Rectangle 28"/>
            <p:cNvSpPr>
              <a:spLocks noChangeArrowheads="1"/>
            </p:cNvSpPr>
            <p:nvPr/>
          </p:nvSpPr>
          <p:spPr bwMode="auto">
            <a:xfrm>
              <a:off x="4704" y="2448"/>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67965" name="Rectangle 29"/>
            <p:cNvSpPr>
              <a:spLocks noChangeArrowheads="1"/>
            </p:cNvSpPr>
            <p:nvPr/>
          </p:nvSpPr>
          <p:spPr bwMode="auto">
            <a:xfrm>
              <a:off x="4769" y="162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grpSp>
    </p:spTree>
    <p:extLst>
      <p:ext uri="{BB962C8B-B14F-4D97-AF65-F5344CB8AC3E}">
        <p14:creationId xmlns:p14="http://schemas.microsoft.com/office/powerpoint/2010/main" val="347948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b="1">
                <a:latin typeface="宋体" panose="02010600030101010101" pitchFamily="2" charset="-122"/>
                <a:ea typeface="宋体" panose="02010600030101010101" pitchFamily="2" charset="-122"/>
              </a:rPr>
              <a:t>2</a:t>
            </a:r>
            <a:r>
              <a:rPr lang="zh-CN" altLang="en-US" b="1">
                <a:latin typeface="宋体" panose="02010600030101010101" pitchFamily="2" charset="-122"/>
                <a:ea typeface="宋体" panose="02010600030101010101" pitchFamily="2" charset="-122"/>
              </a:rPr>
              <a:t>、隐藏层权的调整</a:t>
            </a:r>
            <a:endParaRPr lang="zh-CN" altLang="en-US">
              <a:ea typeface="宋体" panose="02010600030101010101" pitchFamily="2" charset="-122"/>
            </a:endParaRPr>
          </a:p>
        </p:txBody>
      </p:sp>
      <p:sp>
        <p:nvSpPr>
          <p:cNvPr id="168963" name="Rectangle 3"/>
          <p:cNvSpPr>
            <a:spLocks noChangeArrowheads="1"/>
          </p:cNvSpPr>
          <p:nvPr/>
        </p:nvSpPr>
        <p:spPr bwMode="auto">
          <a:xfrm>
            <a:off x="762000" y="1295456"/>
            <a:ext cx="7772400" cy="427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en-US" altLang="zh-CN" sz="2800" b="1"/>
              <a:t>δ</a:t>
            </a:r>
            <a:r>
              <a:rPr lang="en-US" altLang="zh-CN" sz="2800" b="1" baseline="-30000"/>
              <a:t>pk-1</a:t>
            </a:r>
            <a:r>
              <a:rPr lang="zh-CN" altLang="en-US" sz="2800" b="1"/>
              <a:t>的值和</a:t>
            </a:r>
            <a:r>
              <a:rPr lang="en-US" altLang="zh-CN" sz="2800" b="1"/>
              <a:t>δ</a:t>
            </a:r>
            <a:r>
              <a:rPr lang="en-US" altLang="zh-CN" sz="2800" b="1" baseline="-30000"/>
              <a:t>1k</a:t>
            </a:r>
            <a:r>
              <a:rPr lang="zh-CN" altLang="en-US" sz="2800" b="1"/>
              <a:t>，</a:t>
            </a:r>
            <a:r>
              <a:rPr lang="en-US" altLang="zh-CN" sz="2800" b="1"/>
              <a:t>δ</a:t>
            </a:r>
            <a:r>
              <a:rPr lang="en-US" altLang="zh-CN" sz="2800" b="1" baseline="-30000"/>
              <a:t>2k</a:t>
            </a:r>
            <a:r>
              <a:rPr lang="zh-CN" altLang="en-US" sz="2800" b="1"/>
              <a:t>，</a:t>
            </a:r>
            <a:r>
              <a:rPr lang="en-US" altLang="zh-CN" sz="2800" b="1"/>
              <a:t>…</a:t>
            </a:r>
            <a:r>
              <a:rPr lang="zh-CN" altLang="en-US" sz="2800" b="1"/>
              <a:t>，</a:t>
            </a:r>
            <a:r>
              <a:rPr lang="en-US" altLang="zh-CN" sz="2800" b="1"/>
              <a:t>δ</a:t>
            </a:r>
            <a:r>
              <a:rPr lang="en-US" altLang="zh-CN" sz="2800" b="1" baseline="-30000"/>
              <a:t>mk</a:t>
            </a:r>
            <a:r>
              <a:rPr lang="en-US" altLang="zh-CN" sz="2800" b="1"/>
              <a:t> </a:t>
            </a:r>
            <a:r>
              <a:rPr lang="zh-CN" altLang="en-US" sz="2800" b="1"/>
              <a:t>有关</a:t>
            </a:r>
          </a:p>
          <a:p>
            <a:pPr algn="just">
              <a:spcBef>
                <a:spcPct val="50000"/>
              </a:spcBef>
            </a:pPr>
            <a:r>
              <a:rPr lang="zh-CN" altLang="en-US" sz="2800" b="1"/>
              <a:t>不妨认为</a:t>
            </a:r>
            <a:r>
              <a:rPr lang="en-US" altLang="zh-CN" sz="2800" b="1"/>
              <a:t>δ</a:t>
            </a:r>
            <a:r>
              <a:rPr lang="en-US" altLang="zh-CN" sz="2800" b="1" baseline="-30000"/>
              <a:t>pk-1</a:t>
            </a:r>
            <a:endParaRPr lang="en-US" altLang="zh-CN" sz="2800" b="1"/>
          </a:p>
          <a:p>
            <a:pPr algn="just" eaLnBrk="0" hangingPunct="0">
              <a:spcBef>
                <a:spcPct val="50000"/>
              </a:spcBef>
            </a:pPr>
            <a:r>
              <a:rPr lang="zh-CN" altLang="en-US" sz="2800" b="1"/>
              <a:t>通过权</a:t>
            </a:r>
            <a:r>
              <a:rPr lang="en-US" altLang="zh-CN" sz="2800" b="1"/>
              <a:t>w</a:t>
            </a:r>
            <a:r>
              <a:rPr lang="en-US" altLang="zh-CN" sz="2800" b="1" baseline="-30000"/>
              <a:t>p1</a:t>
            </a:r>
            <a:r>
              <a:rPr lang="zh-CN" altLang="en-US" sz="2800" b="1"/>
              <a:t>对</a:t>
            </a:r>
            <a:r>
              <a:rPr lang="en-US" altLang="zh-CN" sz="2800" b="1"/>
              <a:t>δ</a:t>
            </a:r>
            <a:r>
              <a:rPr lang="en-US" altLang="zh-CN" sz="2800" b="1" baseline="-30000"/>
              <a:t>1k</a:t>
            </a:r>
            <a:r>
              <a:rPr lang="zh-CN" altLang="en-US" sz="2800" b="1"/>
              <a:t>做出贡献，</a:t>
            </a:r>
          </a:p>
          <a:p>
            <a:pPr algn="just">
              <a:spcBef>
                <a:spcPct val="50000"/>
              </a:spcBef>
            </a:pPr>
            <a:r>
              <a:rPr lang="zh-CN" altLang="en-US" sz="2800" b="1"/>
              <a:t>通过权</a:t>
            </a:r>
            <a:r>
              <a:rPr lang="en-US" altLang="zh-CN" sz="2800" b="1"/>
              <a:t>w</a:t>
            </a:r>
            <a:r>
              <a:rPr lang="en-US" altLang="zh-CN" sz="2800" b="1" baseline="-30000"/>
              <a:t>p2</a:t>
            </a:r>
            <a:r>
              <a:rPr lang="zh-CN" altLang="en-US" sz="2800" b="1"/>
              <a:t>对</a:t>
            </a:r>
            <a:r>
              <a:rPr lang="en-US" altLang="zh-CN" sz="2800" b="1"/>
              <a:t>δ</a:t>
            </a:r>
            <a:r>
              <a:rPr lang="en-US" altLang="zh-CN" sz="2800" b="1" baseline="-30000"/>
              <a:t>2k</a:t>
            </a:r>
            <a:r>
              <a:rPr lang="zh-CN" altLang="en-US" sz="2800" b="1"/>
              <a:t>做出贡献，</a:t>
            </a:r>
          </a:p>
          <a:p>
            <a:pPr algn="just" eaLnBrk="0" hangingPunct="0">
              <a:spcBef>
                <a:spcPct val="50000"/>
              </a:spcBef>
            </a:pPr>
            <a:r>
              <a:rPr lang="en-US" altLang="zh-CN" sz="2800" b="1"/>
              <a:t>……</a:t>
            </a:r>
          </a:p>
          <a:p>
            <a:pPr algn="just" eaLnBrk="0" hangingPunct="0">
              <a:spcBef>
                <a:spcPct val="50000"/>
              </a:spcBef>
            </a:pPr>
            <a:r>
              <a:rPr lang="zh-CN" altLang="en-US" sz="2800" b="1"/>
              <a:t>通过权</a:t>
            </a:r>
            <a:r>
              <a:rPr lang="en-US" altLang="zh-CN" sz="2800" b="1"/>
              <a:t>w</a:t>
            </a:r>
            <a:r>
              <a:rPr lang="en-US" altLang="zh-CN" sz="2800" b="1" baseline="-30000"/>
              <a:t>pm</a:t>
            </a:r>
            <a:r>
              <a:rPr lang="zh-CN" altLang="en-US" sz="2800" b="1"/>
              <a:t>对</a:t>
            </a:r>
            <a:r>
              <a:rPr lang="en-US" altLang="zh-CN" sz="2800" b="1"/>
              <a:t>δ</a:t>
            </a:r>
            <a:r>
              <a:rPr lang="en-US" altLang="zh-CN" sz="2800" b="1" baseline="-30000"/>
              <a:t>mk</a:t>
            </a:r>
            <a:r>
              <a:rPr lang="zh-CN" altLang="en-US" sz="2800" b="1"/>
              <a:t>做出贡献。</a:t>
            </a:r>
          </a:p>
          <a:p>
            <a:pPr algn="just">
              <a:spcBef>
                <a:spcPct val="50000"/>
              </a:spcBef>
            </a:pPr>
            <a:r>
              <a:rPr lang="en-US" altLang="zh-CN" b="1"/>
              <a:t>δ</a:t>
            </a:r>
            <a:r>
              <a:rPr lang="en-US" altLang="zh-CN" b="1" baseline="-30000"/>
              <a:t>pk-1</a:t>
            </a:r>
            <a:r>
              <a:rPr lang="en-US" altLang="zh-CN" b="1"/>
              <a:t>= f</a:t>
            </a:r>
            <a:r>
              <a:rPr lang="en-US" altLang="zh-CN" b="1" baseline="-30000"/>
              <a:t>k-1</a:t>
            </a:r>
            <a:r>
              <a:rPr lang="en-US" altLang="zh-CN" b="1"/>
              <a:t>′(net</a:t>
            </a:r>
            <a:r>
              <a:rPr lang="en-US" altLang="zh-CN" b="1" baseline="-30000"/>
              <a:t>p</a:t>
            </a:r>
            <a:r>
              <a:rPr lang="en-US" altLang="zh-CN" b="1"/>
              <a:t>) (w</a:t>
            </a:r>
            <a:r>
              <a:rPr lang="en-US" altLang="zh-CN" b="1" baseline="-30000"/>
              <a:t>p1</a:t>
            </a:r>
            <a:r>
              <a:rPr lang="en-US" altLang="zh-CN" b="1"/>
              <a:t>δ</a:t>
            </a:r>
            <a:r>
              <a:rPr lang="en-US" altLang="zh-CN" b="1" baseline="-30000"/>
              <a:t>1k</a:t>
            </a:r>
            <a:r>
              <a:rPr lang="en-US" altLang="zh-CN" b="1"/>
              <a:t>+ w</a:t>
            </a:r>
            <a:r>
              <a:rPr lang="en-US" altLang="zh-CN" b="1" baseline="-30000"/>
              <a:t>p2</a:t>
            </a:r>
            <a:r>
              <a:rPr lang="en-US" altLang="zh-CN" b="1"/>
              <a:t>δ</a:t>
            </a:r>
            <a:r>
              <a:rPr lang="en-US" altLang="zh-CN" b="1" baseline="-30000"/>
              <a:t>2k</a:t>
            </a:r>
            <a:r>
              <a:rPr lang="en-US" altLang="zh-CN" b="1"/>
              <a:t>+…+ w</a:t>
            </a:r>
            <a:r>
              <a:rPr lang="en-US" altLang="zh-CN" b="1" baseline="-30000"/>
              <a:t>pm</a:t>
            </a:r>
            <a:r>
              <a:rPr lang="en-US" altLang="zh-CN" b="1"/>
              <a:t>δ</a:t>
            </a:r>
            <a:r>
              <a:rPr lang="en-US" altLang="zh-CN" b="1" baseline="-30000"/>
              <a:t>m k</a:t>
            </a:r>
            <a:r>
              <a:rPr lang="en-US" altLang="zh-CN" b="1"/>
              <a:t>)</a:t>
            </a:r>
          </a:p>
        </p:txBody>
      </p:sp>
    </p:spTree>
    <p:extLst>
      <p:ext uri="{BB962C8B-B14F-4D97-AF65-F5344CB8AC3E}">
        <p14:creationId xmlns:p14="http://schemas.microsoft.com/office/powerpoint/2010/main" val="2946509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 calcmode="lin" valueType="num">
                                      <p:cBhvr additive="base">
                                        <p:cTn id="7" dur="500" fill="hold"/>
                                        <p:tgtEl>
                                          <p:spTgt spid="16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3">
                                            <p:txEl>
                                              <p:pRg st="1" end="1"/>
                                            </p:txEl>
                                          </p:spTgt>
                                        </p:tgtEl>
                                        <p:attrNameLst>
                                          <p:attrName>style.visibility</p:attrName>
                                        </p:attrNameLst>
                                      </p:cBhvr>
                                      <p:to>
                                        <p:strVal val="visible"/>
                                      </p:to>
                                    </p:set>
                                    <p:anim calcmode="lin" valueType="num">
                                      <p:cBhvr additive="base">
                                        <p:cTn id="13"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8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8963">
                                            <p:txEl>
                                              <p:pRg st="2" end="2"/>
                                            </p:txEl>
                                          </p:spTgt>
                                        </p:tgtEl>
                                        <p:attrNameLst>
                                          <p:attrName>style.visibility</p:attrName>
                                        </p:attrNameLst>
                                      </p:cBhvr>
                                      <p:to>
                                        <p:strVal val="visible"/>
                                      </p:to>
                                    </p:set>
                                    <p:anim calcmode="lin" valueType="num">
                                      <p:cBhvr additive="base">
                                        <p:cTn id="19" dur="500" fill="hold"/>
                                        <p:tgtEl>
                                          <p:spTgt spid="1689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63">
                                            <p:txEl>
                                              <p:pRg st="3" end="3"/>
                                            </p:txEl>
                                          </p:spTgt>
                                        </p:tgtEl>
                                        <p:attrNameLst>
                                          <p:attrName>style.visibility</p:attrName>
                                        </p:attrNameLst>
                                      </p:cBhvr>
                                      <p:to>
                                        <p:strVal val="visible"/>
                                      </p:to>
                                    </p:set>
                                    <p:anim calcmode="lin" valueType="num">
                                      <p:cBhvr additive="base">
                                        <p:cTn id="25" dur="500" fill="hold"/>
                                        <p:tgtEl>
                                          <p:spTgt spid="1689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89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8963">
                                            <p:txEl>
                                              <p:pRg st="4" end="4"/>
                                            </p:txEl>
                                          </p:spTgt>
                                        </p:tgtEl>
                                        <p:attrNameLst>
                                          <p:attrName>style.visibility</p:attrName>
                                        </p:attrNameLst>
                                      </p:cBhvr>
                                      <p:to>
                                        <p:strVal val="visible"/>
                                      </p:to>
                                    </p:set>
                                    <p:anim calcmode="lin" valueType="num">
                                      <p:cBhvr additive="base">
                                        <p:cTn id="31" dur="500" fill="hold"/>
                                        <p:tgtEl>
                                          <p:spTgt spid="1689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89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8963">
                                            <p:txEl>
                                              <p:pRg st="5" end="5"/>
                                            </p:txEl>
                                          </p:spTgt>
                                        </p:tgtEl>
                                        <p:attrNameLst>
                                          <p:attrName>style.visibility</p:attrName>
                                        </p:attrNameLst>
                                      </p:cBhvr>
                                      <p:to>
                                        <p:strVal val="visible"/>
                                      </p:to>
                                    </p:set>
                                    <p:anim calcmode="lin" valueType="num">
                                      <p:cBhvr additive="base">
                                        <p:cTn id="37" dur="500" fill="hold"/>
                                        <p:tgtEl>
                                          <p:spTgt spid="1689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89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8963">
                                            <p:txEl>
                                              <p:pRg st="6" end="6"/>
                                            </p:txEl>
                                          </p:spTgt>
                                        </p:tgtEl>
                                        <p:attrNameLst>
                                          <p:attrName>style.visibility</p:attrName>
                                        </p:attrNameLst>
                                      </p:cBhvr>
                                      <p:to>
                                        <p:strVal val="visible"/>
                                      </p:to>
                                    </p:set>
                                    <p:anim calcmode="lin" valueType="num">
                                      <p:cBhvr additive="base">
                                        <p:cTn id="43" dur="500" fill="hold"/>
                                        <p:tgtEl>
                                          <p:spTgt spid="1689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89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b="1">
                <a:latin typeface="宋体" panose="02010600030101010101" pitchFamily="2" charset="-122"/>
                <a:ea typeface="宋体" panose="02010600030101010101" pitchFamily="2" charset="-122"/>
              </a:rPr>
              <a:t>2</a:t>
            </a:r>
            <a:r>
              <a:rPr lang="zh-CN" altLang="en-US" b="1">
                <a:latin typeface="宋体" panose="02010600030101010101" pitchFamily="2" charset="-122"/>
                <a:ea typeface="宋体" panose="02010600030101010101" pitchFamily="2" charset="-122"/>
              </a:rPr>
              <a:t>、隐藏层权的调整</a:t>
            </a:r>
            <a:endParaRPr lang="zh-CN" altLang="en-US">
              <a:ea typeface="宋体" panose="02010600030101010101" pitchFamily="2" charset="-122"/>
            </a:endParaRPr>
          </a:p>
        </p:txBody>
      </p:sp>
      <p:sp>
        <p:nvSpPr>
          <p:cNvPr id="169987" name="Rectangle 3"/>
          <p:cNvSpPr>
            <a:spLocks noGrp="1" noChangeArrowheads="1"/>
          </p:cNvSpPr>
          <p:nvPr>
            <p:ph type="body" idx="1"/>
          </p:nvPr>
        </p:nvSpPr>
        <p:spPr>
          <a:xfrm>
            <a:off x="304800" y="914466"/>
            <a:ext cx="8610600" cy="2133600"/>
          </a:xfrm>
        </p:spPr>
        <p:txBody>
          <a:bodyPr/>
          <a:lstStyle/>
          <a:p>
            <a:pPr algn="just">
              <a:buFontTx/>
              <a:buNone/>
            </a:pP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hp</a:t>
            </a: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hp</a:t>
            </a: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hp</a:t>
            </a:r>
            <a:r>
              <a:rPr lang="en-US" altLang="zh-CN" sz="2800" b="1">
                <a:latin typeface="Times New Roman" panose="02020603050405020304" pitchFamily="18" charset="0"/>
                <a:ea typeface="宋体" panose="02010600030101010101" pitchFamily="2" charset="-122"/>
              </a:rPr>
              <a:t> </a:t>
            </a:r>
          </a:p>
          <a:p>
            <a:pPr algn="just">
              <a:buFontTx/>
              <a:buNone/>
            </a:pP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hp</a:t>
            </a:r>
            <a:r>
              <a:rPr lang="en-US" altLang="zh-CN" sz="2800" b="1">
                <a:latin typeface="Times New Roman" panose="02020603050405020304" pitchFamily="18" charset="0"/>
                <a:ea typeface="宋体" panose="02010600030101010101" pitchFamily="2" charset="-122"/>
              </a:rPr>
              <a:t>=αδ</a:t>
            </a:r>
            <a:r>
              <a:rPr lang="en-US" altLang="zh-CN" sz="2800" b="1" baseline="-30000">
                <a:latin typeface="Times New Roman" panose="02020603050405020304" pitchFamily="18" charset="0"/>
                <a:ea typeface="宋体" panose="02010600030101010101" pitchFamily="2" charset="-122"/>
              </a:rPr>
              <a:t>pk-1</a:t>
            </a:r>
            <a:r>
              <a:rPr lang="en-US" altLang="zh-CN" sz="2800" b="1">
                <a:latin typeface="Times New Roman" panose="02020603050405020304" pitchFamily="18" charset="0"/>
                <a:ea typeface="宋体" panose="02010600030101010101" pitchFamily="2" charset="-122"/>
              </a:rPr>
              <a:t>o</a:t>
            </a:r>
            <a:r>
              <a:rPr lang="en-US" altLang="zh-CN" sz="2800" b="1" baseline="-30000">
                <a:latin typeface="Times New Roman" panose="02020603050405020304" pitchFamily="18" charset="0"/>
                <a:ea typeface="宋体" panose="02010600030101010101" pitchFamily="2" charset="-122"/>
              </a:rPr>
              <a:t>hk-2</a:t>
            </a:r>
            <a:endParaRPr lang="en-US" altLang="zh-CN" sz="2800" b="1">
              <a:latin typeface="Times New Roman" panose="02020603050405020304" pitchFamily="18" charset="0"/>
              <a:ea typeface="宋体" panose="02010600030101010101" pitchFamily="2" charset="-122"/>
            </a:endParaRPr>
          </a:p>
          <a:p>
            <a:pPr algn="just">
              <a:buFontTx/>
              <a:buNone/>
            </a:pPr>
            <a:r>
              <a:rPr lang="en-US" altLang="zh-CN" sz="2800" b="1">
                <a:latin typeface="Times New Roman" panose="02020603050405020304" pitchFamily="18" charset="0"/>
                <a:ea typeface="宋体" panose="02010600030101010101" pitchFamily="2" charset="-122"/>
              </a:rPr>
              <a:t> 	=αf</a:t>
            </a:r>
            <a:r>
              <a:rPr lang="en-US" altLang="zh-CN" sz="2800" b="1" baseline="-30000">
                <a:latin typeface="Times New Roman" panose="02020603050405020304" pitchFamily="18" charset="0"/>
                <a:ea typeface="宋体" panose="02010600030101010101" pitchFamily="2" charset="-122"/>
              </a:rPr>
              <a:t>k-1</a:t>
            </a:r>
            <a:r>
              <a:rPr lang="en-US" altLang="zh-CN" sz="2800" b="1">
                <a:latin typeface="Times New Roman" panose="02020603050405020304" pitchFamily="18" charset="0"/>
                <a:ea typeface="宋体" panose="02010600030101010101" pitchFamily="2" charset="-122"/>
              </a:rPr>
              <a:t> ′(net</a:t>
            </a:r>
            <a:r>
              <a:rPr lang="en-US" altLang="zh-CN" sz="2800" b="1" baseline="-30000">
                <a:latin typeface="Times New Roman" panose="02020603050405020304" pitchFamily="18" charset="0"/>
                <a:ea typeface="宋体" panose="02010600030101010101" pitchFamily="2" charset="-122"/>
              </a:rPr>
              <a:t>p</a:t>
            </a:r>
            <a:r>
              <a:rPr lang="en-US" altLang="zh-CN" sz="2800" b="1">
                <a:latin typeface="Times New Roman" panose="02020603050405020304" pitchFamily="18" charset="0"/>
                <a:ea typeface="宋体" panose="02010600030101010101" pitchFamily="2" charset="-122"/>
              </a:rPr>
              <a:t>)( w</a:t>
            </a:r>
            <a:r>
              <a:rPr lang="en-US" altLang="zh-CN" sz="2800" b="1" baseline="-30000">
                <a:latin typeface="Times New Roman" panose="02020603050405020304" pitchFamily="18" charset="0"/>
                <a:ea typeface="宋体" panose="02010600030101010101" pitchFamily="2" charset="-122"/>
              </a:rPr>
              <a:t>p1</a:t>
            </a:r>
            <a:r>
              <a:rPr lang="en-US" altLang="zh-CN" sz="2800" b="1">
                <a:latin typeface="Times New Roman" panose="02020603050405020304" pitchFamily="18" charset="0"/>
                <a:ea typeface="宋体" panose="02010600030101010101" pitchFamily="2" charset="-122"/>
              </a:rPr>
              <a:t>δ</a:t>
            </a:r>
            <a:r>
              <a:rPr lang="en-US" altLang="zh-CN" sz="2800" b="1" baseline="-30000">
                <a:latin typeface="Times New Roman" panose="02020603050405020304" pitchFamily="18" charset="0"/>
                <a:ea typeface="宋体" panose="02010600030101010101" pitchFamily="2" charset="-122"/>
              </a:rPr>
              <a:t>1k</a:t>
            </a:r>
            <a:r>
              <a:rPr lang="en-US" altLang="zh-CN" sz="2800" b="1">
                <a:latin typeface="Times New Roman" panose="02020603050405020304" pitchFamily="18" charset="0"/>
                <a:ea typeface="宋体" panose="02010600030101010101" pitchFamily="2" charset="-122"/>
              </a:rPr>
              <a:t>+ w</a:t>
            </a:r>
            <a:r>
              <a:rPr lang="en-US" altLang="zh-CN" sz="2800" b="1" baseline="-30000">
                <a:latin typeface="Times New Roman" panose="02020603050405020304" pitchFamily="18" charset="0"/>
                <a:ea typeface="宋体" panose="02010600030101010101" pitchFamily="2" charset="-122"/>
              </a:rPr>
              <a:t>p2</a:t>
            </a:r>
            <a:r>
              <a:rPr lang="en-US" altLang="zh-CN" sz="2800" b="1">
                <a:latin typeface="Times New Roman" panose="02020603050405020304" pitchFamily="18" charset="0"/>
                <a:ea typeface="宋体" panose="02010600030101010101" pitchFamily="2" charset="-122"/>
              </a:rPr>
              <a:t>δ</a:t>
            </a:r>
            <a:r>
              <a:rPr lang="en-US" altLang="zh-CN" sz="2800" b="1" baseline="-30000">
                <a:latin typeface="Times New Roman" panose="02020603050405020304" pitchFamily="18" charset="0"/>
                <a:ea typeface="宋体" panose="02010600030101010101" pitchFamily="2" charset="-122"/>
              </a:rPr>
              <a:t>2k</a:t>
            </a:r>
            <a:r>
              <a:rPr lang="en-US" altLang="zh-CN" sz="2800" b="1">
                <a:latin typeface="Times New Roman" panose="02020603050405020304" pitchFamily="18" charset="0"/>
                <a:ea typeface="宋体" panose="02010600030101010101" pitchFamily="2" charset="-122"/>
              </a:rPr>
              <a:t>+…+ w</a:t>
            </a:r>
            <a:r>
              <a:rPr lang="en-US" altLang="zh-CN" sz="2800" b="1" baseline="-30000">
                <a:latin typeface="Times New Roman" panose="02020603050405020304" pitchFamily="18" charset="0"/>
                <a:ea typeface="宋体" panose="02010600030101010101" pitchFamily="2" charset="-122"/>
              </a:rPr>
              <a:t>pm</a:t>
            </a:r>
            <a:r>
              <a:rPr lang="en-US" altLang="zh-CN" sz="2800" b="1">
                <a:latin typeface="Times New Roman" panose="02020603050405020304" pitchFamily="18" charset="0"/>
                <a:ea typeface="宋体" panose="02010600030101010101" pitchFamily="2" charset="-122"/>
              </a:rPr>
              <a:t>δ</a:t>
            </a:r>
            <a:r>
              <a:rPr lang="en-US" altLang="zh-CN" sz="2800" b="1" baseline="-30000">
                <a:latin typeface="Times New Roman" panose="02020603050405020304" pitchFamily="18" charset="0"/>
                <a:ea typeface="宋体" panose="02010600030101010101" pitchFamily="2" charset="-122"/>
              </a:rPr>
              <a:t>mk</a:t>
            </a:r>
            <a:r>
              <a:rPr lang="en-US" altLang="zh-CN" sz="2800" b="1">
                <a:latin typeface="Times New Roman" panose="02020603050405020304" pitchFamily="18" charset="0"/>
                <a:ea typeface="宋体" panose="02010600030101010101" pitchFamily="2" charset="-122"/>
              </a:rPr>
              <a:t>)o</a:t>
            </a:r>
            <a:r>
              <a:rPr lang="en-US" altLang="zh-CN" sz="2800" b="1" baseline="-30000">
                <a:latin typeface="Times New Roman" panose="02020603050405020304" pitchFamily="18" charset="0"/>
                <a:ea typeface="宋体" panose="02010600030101010101" pitchFamily="2" charset="-122"/>
              </a:rPr>
              <a:t>hk-2</a:t>
            </a:r>
            <a:endParaRPr lang="en-US" altLang="zh-CN" sz="2800" b="1">
              <a:latin typeface="Times New Roman" panose="02020603050405020304" pitchFamily="18" charset="0"/>
              <a:ea typeface="宋体" panose="02010600030101010101" pitchFamily="2" charset="-122"/>
            </a:endParaRPr>
          </a:p>
          <a:p>
            <a:pPr algn="just">
              <a:buFontTx/>
              <a:buNone/>
            </a:pPr>
            <a:r>
              <a:rPr lang="en-US" altLang="zh-CN" sz="2800" b="1">
                <a:latin typeface="Times New Roman" panose="02020603050405020304" pitchFamily="18" charset="0"/>
                <a:ea typeface="宋体" panose="02010600030101010101" pitchFamily="2" charset="-122"/>
              </a:rPr>
              <a:t>	=αo</a:t>
            </a:r>
            <a:r>
              <a:rPr lang="en-US" altLang="zh-CN" sz="2800" b="1" baseline="-30000">
                <a:latin typeface="Times New Roman" panose="02020603050405020304" pitchFamily="18" charset="0"/>
                <a:ea typeface="宋体" panose="02010600030101010101" pitchFamily="2" charset="-122"/>
              </a:rPr>
              <a:t>pk-1</a:t>
            </a:r>
            <a:r>
              <a:rPr lang="en-US" altLang="zh-CN" sz="2800" b="1">
                <a:latin typeface="Times New Roman" panose="02020603050405020304" pitchFamily="18" charset="0"/>
                <a:ea typeface="宋体" panose="02010600030101010101" pitchFamily="2" charset="-122"/>
              </a:rPr>
              <a:t>(1-o</a:t>
            </a:r>
            <a:r>
              <a:rPr lang="en-US" altLang="zh-CN" sz="2800" b="1" baseline="-30000">
                <a:latin typeface="Times New Roman" panose="02020603050405020304" pitchFamily="18" charset="0"/>
                <a:ea typeface="宋体" panose="02010600030101010101" pitchFamily="2" charset="-122"/>
              </a:rPr>
              <a:t>pk-1</a:t>
            </a:r>
            <a:r>
              <a:rPr lang="en-US" altLang="zh-CN" sz="2800" b="1">
                <a:latin typeface="Times New Roman" panose="02020603050405020304" pitchFamily="18" charset="0"/>
                <a:ea typeface="宋体" panose="02010600030101010101" pitchFamily="2" charset="-122"/>
              </a:rPr>
              <a:t>)( w</a:t>
            </a:r>
            <a:r>
              <a:rPr lang="en-US" altLang="zh-CN" sz="2800" b="1" baseline="-30000">
                <a:latin typeface="Times New Roman" panose="02020603050405020304" pitchFamily="18" charset="0"/>
                <a:ea typeface="宋体" panose="02010600030101010101" pitchFamily="2" charset="-122"/>
              </a:rPr>
              <a:t>p1</a:t>
            </a:r>
            <a:r>
              <a:rPr lang="en-US" altLang="zh-CN" sz="2800" b="1">
                <a:latin typeface="Times New Roman" panose="02020603050405020304" pitchFamily="18" charset="0"/>
                <a:ea typeface="宋体" panose="02010600030101010101" pitchFamily="2" charset="-122"/>
              </a:rPr>
              <a:t>δ</a:t>
            </a:r>
            <a:r>
              <a:rPr lang="en-US" altLang="zh-CN" sz="2800" b="1" baseline="-30000">
                <a:latin typeface="Times New Roman" panose="02020603050405020304" pitchFamily="18" charset="0"/>
                <a:ea typeface="宋体" panose="02010600030101010101" pitchFamily="2" charset="-122"/>
              </a:rPr>
              <a:t>1k</a:t>
            </a:r>
            <a:r>
              <a:rPr lang="en-US" altLang="zh-CN" sz="2800" b="1">
                <a:latin typeface="Times New Roman" panose="02020603050405020304" pitchFamily="18" charset="0"/>
                <a:ea typeface="宋体" panose="02010600030101010101" pitchFamily="2" charset="-122"/>
              </a:rPr>
              <a:t>+ w</a:t>
            </a:r>
            <a:r>
              <a:rPr lang="en-US" altLang="zh-CN" sz="2800" b="1" baseline="-30000">
                <a:latin typeface="Times New Roman" panose="02020603050405020304" pitchFamily="18" charset="0"/>
                <a:ea typeface="宋体" panose="02010600030101010101" pitchFamily="2" charset="-122"/>
              </a:rPr>
              <a:t>p2</a:t>
            </a:r>
            <a:r>
              <a:rPr lang="en-US" altLang="zh-CN" sz="2800" b="1">
                <a:latin typeface="Times New Roman" panose="02020603050405020304" pitchFamily="18" charset="0"/>
                <a:ea typeface="宋体" panose="02010600030101010101" pitchFamily="2" charset="-122"/>
              </a:rPr>
              <a:t>δ</a:t>
            </a:r>
            <a:r>
              <a:rPr lang="en-US" altLang="zh-CN" sz="2800" b="1" baseline="-30000">
                <a:latin typeface="Times New Roman" panose="02020603050405020304" pitchFamily="18" charset="0"/>
                <a:ea typeface="宋体" panose="02010600030101010101" pitchFamily="2" charset="-122"/>
              </a:rPr>
              <a:t>2k</a:t>
            </a:r>
            <a:r>
              <a:rPr lang="en-US" altLang="zh-CN" sz="2800" b="1">
                <a:latin typeface="Times New Roman" panose="02020603050405020304" pitchFamily="18" charset="0"/>
                <a:ea typeface="宋体" panose="02010600030101010101" pitchFamily="2" charset="-122"/>
              </a:rPr>
              <a:t>+…+ w</a:t>
            </a:r>
            <a:r>
              <a:rPr lang="en-US" altLang="zh-CN" sz="2800" b="1" baseline="-30000">
                <a:latin typeface="Times New Roman" panose="02020603050405020304" pitchFamily="18" charset="0"/>
                <a:ea typeface="宋体" panose="02010600030101010101" pitchFamily="2" charset="-122"/>
              </a:rPr>
              <a:t>pm</a:t>
            </a:r>
            <a:r>
              <a:rPr lang="en-US" altLang="zh-CN" sz="2800" b="1">
                <a:latin typeface="Times New Roman" panose="02020603050405020304" pitchFamily="18" charset="0"/>
                <a:ea typeface="宋体" panose="02010600030101010101" pitchFamily="2" charset="-122"/>
              </a:rPr>
              <a:t>δ</a:t>
            </a:r>
            <a:r>
              <a:rPr lang="en-US" altLang="zh-CN" sz="2800" b="1" baseline="-30000">
                <a:latin typeface="Times New Roman" panose="02020603050405020304" pitchFamily="18" charset="0"/>
                <a:ea typeface="宋体" panose="02010600030101010101" pitchFamily="2" charset="-122"/>
              </a:rPr>
              <a:t>mk</a:t>
            </a:r>
            <a:r>
              <a:rPr lang="en-US" altLang="zh-CN" sz="2800" b="1">
                <a:latin typeface="Times New Roman" panose="02020603050405020304" pitchFamily="18" charset="0"/>
                <a:ea typeface="宋体" panose="02010600030101010101" pitchFamily="2" charset="-122"/>
              </a:rPr>
              <a:t>)o</a:t>
            </a:r>
            <a:r>
              <a:rPr lang="en-US" altLang="zh-CN" sz="2800" b="1" baseline="-30000">
                <a:latin typeface="Times New Roman" panose="02020603050405020304" pitchFamily="18" charset="0"/>
                <a:ea typeface="宋体" panose="02010600030101010101" pitchFamily="2" charset="-122"/>
              </a:rPr>
              <a:t>hk-2</a:t>
            </a:r>
          </a:p>
        </p:txBody>
      </p:sp>
      <p:grpSp>
        <p:nvGrpSpPr>
          <p:cNvPr id="169988" name="Group 4"/>
          <p:cNvGrpSpPr>
            <a:grpSpLocks/>
          </p:cNvGrpSpPr>
          <p:nvPr/>
        </p:nvGrpSpPr>
        <p:grpSpPr bwMode="auto">
          <a:xfrm>
            <a:off x="609600" y="3352860"/>
            <a:ext cx="8034338" cy="2378075"/>
            <a:chOff x="336" y="2160"/>
            <a:chExt cx="5061" cy="1882"/>
          </a:xfrm>
        </p:grpSpPr>
        <p:grpSp>
          <p:nvGrpSpPr>
            <p:cNvPr id="169989" name="Group 5"/>
            <p:cNvGrpSpPr>
              <a:grpSpLocks/>
            </p:cNvGrpSpPr>
            <p:nvPr/>
          </p:nvGrpSpPr>
          <p:grpSpPr bwMode="auto">
            <a:xfrm>
              <a:off x="502" y="2170"/>
              <a:ext cx="4128" cy="1872"/>
              <a:chOff x="2800" y="9139"/>
              <a:chExt cx="5220" cy="2808"/>
            </a:xfrm>
          </p:grpSpPr>
          <p:sp>
            <p:nvSpPr>
              <p:cNvPr id="169990" name="Rectangle 6"/>
              <p:cNvSpPr>
                <a:spLocks noChangeArrowheads="1"/>
              </p:cNvSpPr>
              <p:nvPr/>
            </p:nvSpPr>
            <p:spPr bwMode="auto">
              <a:xfrm>
                <a:off x="2800" y="10387"/>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9991" name="Rectangle 7"/>
              <p:cNvSpPr>
                <a:spLocks noChangeArrowheads="1"/>
              </p:cNvSpPr>
              <p:nvPr/>
            </p:nvSpPr>
            <p:spPr bwMode="auto">
              <a:xfrm>
                <a:off x="4960" y="10387"/>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9992" name="Rectangle 8"/>
              <p:cNvSpPr>
                <a:spLocks noChangeArrowheads="1"/>
              </p:cNvSpPr>
              <p:nvPr/>
            </p:nvSpPr>
            <p:spPr bwMode="auto">
              <a:xfrm>
                <a:off x="7840" y="9139"/>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9993" name="Rectangle 9"/>
              <p:cNvSpPr>
                <a:spLocks noChangeArrowheads="1"/>
              </p:cNvSpPr>
              <p:nvPr/>
            </p:nvSpPr>
            <p:spPr bwMode="auto">
              <a:xfrm>
                <a:off x="7840" y="10387"/>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9994" name="Rectangle 10"/>
              <p:cNvSpPr>
                <a:spLocks noChangeArrowheads="1"/>
              </p:cNvSpPr>
              <p:nvPr/>
            </p:nvSpPr>
            <p:spPr bwMode="auto">
              <a:xfrm>
                <a:off x="7840" y="11791"/>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9995" name="Line 11"/>
              <p:cNvSpPr>
                <a:spLocks noChangeShapeType="1"/>
              </p:cNvSpPr>
              <p:nvPr/>
            </p:nvSpPr>
            <p:spPr bwMode="auto">
              <a:xfrm>
                <a:off x="2980" y="10477"/>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9996" name="Line 12"/>
              <p:cNvSpPr>
                <a:spLocks noChangeShapeType="1"/>
              </p:cNvSpPr>
              <p:nvPr/>
            </p:nvSpPr>
            <p:spPr bwMode="auto">
              <a:xfrm flipV="1">
                <a:off x="5140" y="9295"/>
                <a:ext cx="270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9997" name="Line 13"/>
              <p:cNvSpPr>
                <a:spLocks noChangeShapeType="1"/>
              </p:cNvSpPr>
              <p:nvPr/>
            </p:nvSpPr>
            <p:spPr bwMode="auto">
              <a:xfrm>
                <a:off x="5140" y="10477"/>
                <a:ext cx="27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9998" name="Line 14"/>
              <p:cNvSpPr>
                <a:spLocks noChangeShapeType="1"/>
              </p:cNvSpPr>
              <p:nvPr/>
            </p:nvSpPr>
            <p:spPr bwMode="auto">
              <a:xfrm>
                <a:off x="5140" y="10543"/>
                <a:ext cx="2700" cy="12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9999" name="Rectangle 15"/>
            <p:cNvSpPr>
              <a:spLocks noChangeArrowheads="1"/>
            </p:cNvSpPr>
            <p:nvPr/>
          </p:nvSpPr>
          <p:spPr bwMode="auto">
            <a:xfrm>
              <a:off x="2112" y="3072"/>
              <a:ext cx="40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p</a:t>
              </a:r>
            </a:p>
          </p:txBody>
        </p:sp>
        <p:sp>
          <p:nvSpPr>
            <p:cNvPr id="170000" name="Rectangle 16"/>
            <p:cNvSpPr>
              <a:spLocks noChangeArrowheads="1"/>
            </p:cNvSpPr>
            <p:nvPr/>
          </p:nvSpPr>
          <p:spPr bwMode="auto">
            <a:xfrm>
              <a:off x="4368" y="3072"/>
              <a:ext cx="40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q</a:t>
              </a:r>
            </a:p>
          </p:txBody>
        </p:sp>
        <p:sp>
          <p:nvSpPr>
            <p:cNvPr id="170001" name="Rectangle 17"/>
            <p:cNvSpPr>
              <a:spLocks noChangeArrowheads="1"/>
            </p:cNvSpPr>
            <p:nvPr/>
          </p:nvSpPr>
          <p:spPr bwMode="auto">
            <a:xfrm>
              <a:off x="384" y="3072"/>
              <a:ext cx="40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h</a:t>
              </a:r>
            </a:p>
          </p:txBody>
        </p:sp>
        <p:sp>
          <p:nvSpPr>
            <p:cNvPr id="170002" name="Rectangle 18"/>
            <p:cNvSpPr>
              <a:spLocks noChangeArrowheads="1"/>
            </p:cNvSpPr>
            <p:nvPr/>
          </p:nvSpPr>
          <p:spPr bwMode="auto">
            <a:xfrm>
              <a:off x="886" y="2832"/>
              <a:ext cx="105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v</a:t>
              </a:r>
              <a:r>
                <a:rPr kumimoji="1" lang="en-US" altLang="zh-CN" sz="2000" b="1" baseline="-30000"/>
                <a:t>hp</a:t>
              </a:r>
              <a:r>
                <a:rPr kumimoji="1" lang="en-US" altLang="zh-CN" sz="2000" b="1"/>
                <a:t>	δ</a:t>
              </a:r>
              <a:r>
                <a:rPr kumimoji="1" lang="en-US" altLang="zh-CN" sz="2000" b="1" baseline="-30000"/>
                <a:t>pk-1</a:t>
              </a:r>
            </a:p>
          </p:txBody>
        </p:sp>
        <p:sp>
          <p:nvSpPr>
            <p:cNvPr id="170003" name="Rectangle 19"/>
            <p:cNvSpPr>
              <a:spLocks noChangeArrowheads="1"/>
            </p:cNvSpPr>
            <p:nvPr/>
          </p:nvSpPr>
          <p:spPr bwMode="auto">
            <a:xfrm>
              <a:off x="3718" y="2160"/>
              <a:ext cx="387"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δ</a:t>
              </a:r>
              <a:r>
                <a:rPr kumimoji="1" lang="en-US" altLang="zh-CN" sz="2000" b="1" baseline="-30000"/>
                <a:t>1k</a:t>
              </a:r>
            </a:p>
          </p:txBody>
        </p:sp>
        <p:sp>
          <p:nvSpPr>
            <p:cNvPr id="170004" name="Rectangle 20"/>
            <p:cNvSpPr>
              <a:spLocks noChangeArrowheads="1"/>
            </p:cNvSpPr>
            <p:nvPr/>
          </p:nvSpPr>
          <p:spPr bwMode="auto">
            <a:xfrm>
              <a:off x="3142" y="2410"/>
              <a:ext cx="342"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p1</a:t>
              </a:r>
            </a:p>
          </p:txBody>
        </p:sp>
        <p:sp>
          <p:nvSpPr>
            <p:cNvPr id="170005" name="Rectangle 21"/>
            <p:cNvSpPr>
              <a:spLocks noChangeArrowheads="1"/>
            </p:cNvSpPr>
            <p:nvPr/>
          </p:nvSpPr>
          <p:spPr bwMode="auto">
            <a:xfrm>
              <a:off x="3142" y="2794"/>
              <a:ext cx="37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pm</a:t>
              </a:r>
            </a:p>
          </p:txBody>
        </p:sp>
        <p:sp>
          <p:nvSpPr>
            <p:cNvPr id="170006" name="Rectangle 22"/>
            <p:cNvSpPr>
              <a:spLocks noChangeArrowheads="1"/>
            </p:cNvSpPr>
            <p:nvPr/>
          </p:nvSpPr>
          <p:spPr bwMode="auto">
            <a:xfrm>
              <a:off x="3766" y="2794"/>
              <a:ext cx="393"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δ</a:t>
              </a:r>
              <a:r>
                <a:rPr kumimoji="1" lang="en-US" altLang="zh-CN" sz="2000" b="1" baseline="-30000"/>
                <a:t>qk</a:t>
              </a:r>
            </a:p>
          </p:txBody>
        </p:sp>
        <p:sp>
          <p:nvSpPr>
            <p:cNvPr id="170007" name="Rectangle 23"/>
            <p:cNvSpPr>
              <a:spLocks noChangeArrowheads="1"/>
            </p:cNvSpPr>
            <p:nvPr/>
          </p:nvSpPr>
          <p:spPr bwMode="auto">
            <a:xfrm>
              <a:off x="3190" y="3225"/>
              <a:ext cx="34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pq</a:t>
              </a:r>
            </a:p>
          </p:txBody>
        </p:sp>
        <p:sp>
          <p:nvSpPr>
            <p:cNvPr id="170008" name="Rectangle 24"/>
            <p:cNvSpPr>
              <a:spLocks noChangeArrowheads="1"/>
            </p:cNvSpPr>
            <p:nvPr/>
          </p:nvSpPr>
          <p:spPr bwMode="auto">
            <a:xfrm>
              <a:off x="3776" y="3467"/>
              <a:ext cx="422"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δ</a:t>
              </a:r>
              <a:r>
                <a:rPr kumimoji="1" lang="en-US" altLang="zh-CN" sz="2000" b="1" baseline="-30000"/>
                <a:t>mk</a:t>
              </a:r>
            </a:p>
          </p:txBody>
        </p:sp>
        <p:sp>
          <p:nvSpPr>
            <p:cNvPr id="170009" name="Rectangle 25"/>
            <p:cNvSpPr>
              <a:spLocks noChangeArrowheads="1"/>
            </p:cNvSpPr>
            <p:nvPr/>
          </p:nvSpPr>
          <p:spPr bwMode="auto">
            <a:xfrm>
              <a:off x="336" y="3504"/>
              <a:ext cx="78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dirty="0"/>
                <a:t>第</a:t>
              </a:r>
              <a:r>
                <a:rPr kumimoji="1" lang="en-US" altLang="zh-CN" sz="2000" b="1" dirty="0"/>
                <a:t>k-2</a:t>
              </a:r>
              <a:r>
                <a:rPr kumimoji="1" lang="zh-CN" altLang="en-US" sz="2000" b="1" dirty="0"/>
                <a:t>层</a:t>
              </a:r>
            </a:p>
          </p:txBody>
        </p:sp>
        <p:sp>
          <p:nvSpPr>
            <p:cNvPr id="170010" name="Rectangle 26"/>
            <p:cNvSpPr>
              <a:spLocks noChangeArrowheads="1"/>
            </p:cNvSpPr>
            <p:nvPr/>
          </p:nvSpPr>
          <p:spPr bwMode="auto">
            <a:xfrm>
              <a:off x="4848" y="3457"/>
              <a:ext cx="549"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t>第</a:t>
              </a:r>
              <a:r>
                <a:rPr kumimoji="1" lang="en-US" altLang="zh-CN" sz="2000" b="1"/>
                <a:t>k</a:t>
              </a:r>
              <a:r>
                <a:rPr kumimoji="1" lang="zh-CN" altLang="en-US" sz="2000" b="1"/>
                <a:t>层</a:t>
              </a:r>
            </a:p>
          </p:txBody>
        </p:sp>
        <p:sp>
          <p:nvSpPr>
            <p:cNvPr id="170011" name="Rectangle 27"/>
            <p:cNvSpPr>
              <a:spLocks noChangeArrowheads="1"/>
            </p:cNvSpPr>
            <p:nvPr/>
          </p:nvSpPr>
          <p:spPr bwMode="auto">
            <a:xfrm>
              <a:off x="1968" y="3504"/>
              <a:ext cx="71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dirty="0"/>
                <a:t>第</a:t>
              </a:r>
              <a:r>
                <a:rPr kumimoji="1" lang="en-US" altLang="zh-CN" sz="2000" b="1" dirty="0"/>
                <a:t>k-1</a:t>
              </a:r>
              <a:r>
                <a:rPr kumimoji="1" lang="zh-CN" altLang="en-US" sz="2000" b="1" dirty="0"/>
                <a:t>层</a:t>
              </a:r>
            </a:p>
          </p:txBody>
        </p:sp>
        <p:sp>
          <p:nvSpPr>
            <p:cNvPr id="170012" name="Rectangle 28"/>
            <p:cNvSpPr>
              <a:spLocks noChangeArrowheads="1"/>
            </p:cNvSpPr>
            <p:nvPr/>
          </p:nvSpPr>
          <p:spPr bwMode="auto">
            <a:xfrm>
              <a:off x="4390" y="3370"/>
              <a:ext cx="27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70013" name="Rectangle 29"/>
            <p:cNvSpPr>
              <a:spLocks noChangeArrowheads="1"/>
            </p:cNvSpPr>
            <p:nvPr/>
          </p:nvSpPr>
          <p:spPr bwMode="auto">
            <a:xfrm>
              <a:off x="4455" y="2546"/>
              <a:ext cx="27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grpSp>
    </p:spTree>
    <p:extLst>
      <p:ext uri="{BB962C8B-B14F-4D97-AF65-F5344CB8AC3E}">
        <p14:creationId xmlns:p14="http://schemas.microsoft.com/office/powerpoint/2010/main" val="368527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a:xfrm>
            <a:off x="381110" y="949281"/>
            <a:ext cx="8229600" cy="1143000"/>
          </a:xfrm>
        </p:spPr>
        <p:txBody>
          <a:bodyPr/>
          <a:lstStyle/>
          <a:p>
            <a:r>
              <a:rPr lang="zh-CN" altLang="en-US" b="1">
                <a:latin typeface="宋体" panose="02010600030101010101" pitchFamily="2" charset="-122"/>
                <a:ea typeface="宋体" panose="02010600030101010101" pitchFamily="2" charset="-122"/>
              </a:rPr>
              <a:t>基本</a:t>
            </a:r>
            <a:r>
              <a:rPr lang="en-US" altLang="zh-CN" b="1">
                <a:latin typeface="Times New Roman" panose="02020603050405020304" pitchFamily="18" charset="0"/>
                <a:ea typeface="宋体" panose="02010600030101010101" pitchFamily="2" charset="-122"/>
              </a:rPr>
              <a:t>BP</a:t>
            </a:r>
            <a:r>
              <a:rPr lang="zh-CN" altLang="en-US" b="1">
                <a:latin typeface="宋体" panose="02010600030101010101" pitchFamily="2" charset="-122"/>
                <a:ea typeface="宋体" panose="02010600030101010101" pitchFamily="2" charset="-122"/>
              </a:rPr>
              <a:t>算法</a:t>
            </a:r>
          </a:p>
          <a:p>
            <a:pPr lvl="1"/>
            <a:r>
              <a:rPr lang="en-US" altLang="zh-CN" b="1">
                <a:latin typeface="Times New Roman" panose="02020603050405020304" pitchFamily="18" charset="0"/>
                <a:ea typeface="宋体" panose="02010600030101010101" pitchFamily="2" charset="-122"/>
              </a:rPr>
              <a:t>net</a:t>
            </a:r>
            <a:r>
              <a:rPr lang="en-US" altLang="zh-CN" b="1" baseline="-25000">
                <a:latin typeface="Times New Roman" panose="02020603050405020304" pitchFamily="18" charset="0"/>
                <a:ea typeface="宋体" panose="02010600030101010101" pitchFamily="2" charset="-122"/>
              </a:rPr>
              <a:t>i</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1</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1i</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2</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2i</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n</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ni</a:t>
            </a:r>
            <a:r>
              <a:rPr lang="en-US" altLang="zh-CN" b="1">
                <a:latin typeface="Times New Roman" panose="02020603050405020304" pitchFamily="18" charset="0"/>
                <a:ea typeface="宋体" panose="02010600030101010101" pitchFamily="2" charset="-122"/>
              </a:rPr>
              <a:t>	</a:t>
            </a:r>
          </a:p>
        </p:txBody>
      </p:sp>
      <p:graphicFrame>
        <p:nvGraphicFramePr>
          <p:cNvPr id="171012" name="Object 4"/>
          <p:cNvGraphicFramePr>
            <a:graphicFrameLocks noChangeAspect="1"/>
          </p:cNvGraphicFramePr>
          <p:nvPr>
            <p:extLst>
              <p:ext uri="{D42A27DB-BD31-4B8C-83A1-F6EECF244321}">
                <p14:modId xmlns:p14="http://schemas.microsoft.com/office/powerpoint/2010/main" val="3773497334"/>
              </p:ext>
            </p:extLst>
          </p:nvPr>
        </p:nvGraphicFramePr>
        <p:xfrm>
          <a:off x="1371710" y="2244681"/>
          <a:ext cx="4495800" cy="1295400"/>
        </p:xfrm>
        <a:graphic>
          <a:graphicData uri="http://schemas.openxmlformats.org/presentationml/2006/ole">
            <mc:AlternateContent xmlns:mc="http://schemas.openxmlformats.org/markup-compatibility/2006">
              <mc:Choice xmlns:v="urn:schemas-microsoft-com:vml" Requires="v">
                <p:oleObj spid="_x0000_s4174" name="Equation" r:id="rId3" imgW="1307880" imgH="393480" progId="Equation.3">
                  <p:embed/>
                </p:oleObj>
              </mc:Choice>
              <mc:Fallback>
                <p:oleObj name="Equation" r:id="rId3" imgW="13078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710" y="2244681"/>
                        <a:ext cx="44958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1013" name="Object 5"/>
          <p:cNvGraphicFramePr>
            <a:graphicFrameLocks noChangeAspect="1"/>
          </p:cNvGraphicFramePr>
          <p:nvPr>
            <p:extLst>
              <p:ext uri="{D42A27DB-BD31-4B8C-83A1-F6EECF244321}">
                <p14:modId xmlns:p14="http://schemas.microsoft.com/office/powerpoint/2010/main" val="2902491884"/>
              </p:ext>
            </p:extLst>
          </p:nvPr>
        </p:nvGraphicFramePr>
        <p:xfrm>
          <a:off x="381110" y="3692481"/>
          <a:ext cx="8020050" cy="1412875"/>
        </p:xfrm>
        <a:graphic>
          <a:graphicData uri="http://schemas.openxmlformats.org/presentationml/2006/ole">
            <mc:AlternateContent xmlns:mc="http://schemas.openxmlformats.org/markup-compatibility/2006">
              <mc:Choice xmlns:v="urn:schemas-microsoft-com:vml" Requires="v">
                <p:oleObj spid="_x0000_s4175" name="Equation" r:id="rId5" imgW="2958840" imgH="419040" progId="Equation.3">
                  <p:embed/>
                </p:oleObj>
              </mc:Choice>
              <mc:Fallback>
                <p:oleObj name="Equation" r:id="rId5" imgW="295884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110" y="3692481"/>
                        <a:ext cx="8020050"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1764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anim calcmode="lin" valueType="num">
                                      <p:cBhvr additive="base">
                                        <p:cTn id="11" dur="500" fill="hold"/>
                                        <p:tgtEl>
                                          <p:spTgt spid="17101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1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71012"/>
                                        </p:tgtEl>
                                        <p:attrNameLst>
                                          <p:attrName>style.visibility</p:attrName>
                                        </p:attrNameLst>
                                      </p:cBhvr>
                                      <p:to>
                                        <p:strVal val="visible"/>
                                      </p:to>
                                    </p:set>
                                    <p:anim calcmode="lin" valueType="num">
                                      <p:cBhvr additive="base">
                                        <p:cTn id="17" dur="500" fill="hold"/>
                                        <p:tgtEl>
                                          <p:spTgt spid="171012"/>
                                        </p:tgtEl>
                                        <p:attrNameLst>
                                          <p:attrName>ppt_x</p:attrName>
                                        </p:attrNameLst>
                                      </p:cBhvr>
                                      <p:tavLst>
                                        <p:tav tm="0">
                                          <p:val>
                                            <p:strVal val="0-#ppt_w/2"/>
                                          </p:val>
                                        </p:tav>
                                        <p:tav tm="100000">
                                          <p:val>
                                            <p:strVal val="#ppt_x"/>
                                          </p:val>
                                        </p:tav>
                                      </p:tavLst>
                                    </p:anim>
                                    <p:anim calcmode="lin" valueType="num">
                                      <p:cBhvr additive="base">
                                        <p:cTn id="18" dur="500" fill="hold"/>
                                        <p:tgtEl>
                                          <p:spTgt spid="17101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71013"/>
                                        </p:tgtEl>
                                        <p:attrNameLst>
                                          <p:attrName>style.visibility</p:attrName>
                                        </p:attrNameLst>
                                      </p:cBhvr>
                                      <p:to>
                                        <p:strVal val="visible"/>
                                      </p:to>
                                    </p:set>
                                    <p:anim calcmode="lin" valueType="num">
                                      <p:cBhvr additive="base">
                                        <p:cTn id="23" dur="500" fill="hold"/>
                                        <p:tgtEl>
                                          <p:spTgt spid="171013"/>
                                        </p:tgtEl>
                                        <p:attrNameLst>
                                          <p:attrName>ppt_x</p:attrName>
                                        </p:attrNameLst>
                                      </p:cBhvr>
                                      <p:tavLst>
                                        <p:tav tm="0">
                                          <p:val>
                                            <p:strVal val="0-#ppt_w/2"/>
                                          </p:val>
                                        </p:tav>
                                        <p:tav tm="100000">
                                          <p:val>
                                            <p:strVal val="#ppt_x"/>
                                          </p:val>
                                        </p:tav>
                                      </p:tavLst>
                                    </p:anim>
                                    <p:anim calcmode="lin" valueType="num">
                                      <p:cBhvr additive="base">
                                        <p:cTn id="24" dur="500" fill="hold"/>
                                        <p:tgtEl>
                                          <p:spTgt spid="171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035" name="Group 3"/>
          <p:cNvGrpSpPr>
            <a:grpSpLocks/>
          </p:cNvGrpSpPr>
          <p:nvPr/>
        </p:nvGrpSpPr>
        <p:grpSpPr bwMode="auto">
          <a:xfrm>
            <a:off x="609704" y="1088975"/>
            <a:ext cx="7612063" cy="4244975"/>
            <a:chOff x="432" y="1056"/>
            <a:chExt cx="4795" cy="2674"/>
          </a:xfrm>
        </p:grpSpPr>
        <p:grpSp>
          <p:nvGrpSpPr>
            <p:cNvPr id="172036" name="Group 4"/>
            <p:cNvGrpSpPr>
              <a:grpSpLocks/>
            </p:cNvGrpSpPr>
            <p:nvPr/>
          </p:nvGrpSpPr>
          <p:grpSpPr bwMode="auto">
            <a:xfrm>
              <a:off x="432" y="1056"/>
              <a:ext cx="4795" cy="2674"/>
              <a:chOff x="576" y="806"/>
              <a:chExt cx="4795" cy="3029"/>
            </a:xfrm>
          </p:grpSpPr>
          <p:grpSp>
            <p:nvGrpSpPr>
              <p:cNvPr id="172037" name="Group 5"/>
              <p:cNvGrpSpPr>
                <a:grpSpLocks/>
              </p:cNvGrpSpPr>
              <p:nvPr/>
            </p:nvGrpSpPr>
            <p:grpSpPr bwMode="auto">
              <a:xfrm>
                <a:off x="576" y="864"/>
                <a:ext cx="4704" cy="2602"/>
                <a:chOff x="576" y="864"/>
                <a:chExt cx="3187" cy="2602"/>
              </a:xfrm>
            </p:grpSpPr>
            <p:sp>
              <p:nvSpPr>
                <p:cNvPr id="172038" name="Oval 6"/>
                <p:cNvSpPr>
                  <a:spLocks noChangeArrowheads="1"/>
                </p:cNvSpPr>
                <p:nvPr/>
              </p:nvSpPr>
              <p:spPr bwMode="auto">
                <a:xfrm>
                  <a:off x="1183" y="953"/>
                  <a:ext cx="152" cy="186"/>
                </a:xfrm>
                <a:prstGeom prst="ellipse">
                  <a:avLst/>
                </a:prstGeom>
                <a:solidFill>
                  <a:srgbClr val="FFFFFF"/>
                </a:solidFill>
                <a:ln w="9525">
                  <a:solidFill>
                    <a:srgbClr val="000000"/>
                  </a:solidFill>
                  <a:round/>
                  <a:headEnd/>
                  <a:tailEnd/>
                </a:ln>
              </p:spPr>
              <p:txBody>
                <a:bodyPr/>
                <a:lstStyle/>
                <a:p>
                  <a:endParaRPr lang="zh-CN" altLang="en-US"/>
                </a:p>
              </p:txBody>
            </p:sp>
            <p:sp>
              <p:nvSpPr>
                <p:cNvPr id="172039" name="Oval 7"/>
                <p:cNvSpPr>
                  <a:spLocks noChangeArrowheads="1"/>
                </p:cNvSpPr>
                <p:nvPr/>
              </p:nvSpPr>
              <p:spPr bwMode="auto">
                <a:xfrm>
                  <a:off x="1183" y="1715"/>
                  <a:ext cx="152" cy="186"/>
                </a:xfrm>
                <a:prstGeom prst="ellipse">
                  <a:avLst/>
                </a:prstGeom>
                <a:solidFill>
                  <a:srgbClr val="FFFFFF"/>
                </a:solidFill>
                <a:ln w="9525">
                  <a:solidFill>
                    <a:srgbClr val="000000"/>
                  </a:solidFill>
                  <a:round/>
                  <a:headEnd/>
                  <a:tailEnd/>
                </a:ln>
              </p:spPr>
              <p:txBody>
                <a:bodyPr/>
                <a:lstStyle/>
                <a:p>
                  <a:endParaRPr lang="zh-CN" altLang="en-US"/>
                </a:p>
              </p:txBody>
            </p:sp>
            <p:sp>
              <p:nvSpPr>
                <p:cNvPr id="172040" name="Oval 8"/>
                <p:cNvSpPr>
                  <a:spLocks noChangeArrowheads="1"/>
                </p:cNvSpPr>
                <p:nvPr/>
              </p:nvSpPr>
              <p:spPr bwMode="auto">
                <a:xfrm>
                  <a:off x="1183" y="3202"/>
                  <a:ext cx="152" cy="185"/>
                </a:xfrm>
                <a:prstGeom prst="ellipse">
                  <a:avLst/>
                </a:prstGeom>
                <a:solidFill>
                  <a:srgbClr val="FFFFFF"/>
                </a:solidFill>
                <a:ln w="9525">
                  <a:solidFill>
                    <a:srgbClr val="000000"/>
                  </a:solidFill>
                  <a:round/>
                  <a:headEnd/>
                  <a:tailEnd/>
                </a:ln>
              </p:spPr>
              <p:txBody>
                <a:bodyPr/>
                <a:lstStyle/>
                <a:p>
                  <a:endParaRPr lang="zh-CN" altLang="en-US"/>
                </a:p>
              </p:txBody>
            </p:sp>
            <p:sp>
              <p:nvSpPr>
                <p:cNvPr id="172041" name="Rectangle 9"/>
                <p:cNvSpPr>
                  <a:spLocks noChangeArrowheads="1"/>
                </p:cNvSpPr>
                <p:nvPr/>
              </p:nvSpPr>
              <p:spPr bwMode="auto">
                <a:xfrm>
                  <a:off x="2245" y="864"/>
                  <a:ext cx="152"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2042" name="Rectangle 10"/>
                <p:cNvSpPr>
                  <a:spLocks noChangeArrowheads="1"/>
                </p:cNvSpPr>
                <p:nvPr/>
              </p:nvSpPr>
              <p:spPr bwMode="auto">
                <a:xfrm>
                  <a:off x="2245" y="1607"/>
                  <a:ext cx="152"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2043" name="Rectangle 11"/>
                <p:cNvSpPr>
                  <a:spLocks noChangeArrowheads="1"/>
                </p:cNvSpPr>
                <p:nvPr/>
              </p:nvSpPr>
              <p:spPr bwMode="auto">
                <a:xfrm>
                  <a:off x="2245" y="3094"/>
                  <a:ext cx="152"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2044" name="Rectangle 12"/>
                <p:cNvSpPr>
                  <a:spLocks noChangeArrowheads="1"/>
                </p:cNvSpPr>
                <p:nvPr/>
              </p:nvSpPr>
              <p:spPr bwMode="auto">
                <a:xfrm>
                  <a:off x="3156" y="864"/>
                  <a:ext cx="151"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2045" name="Rectangle 13"/>
                <p:cNvSpPr>
                  <a:spLocks noChangeArrowheads="1"/>
                </p:cNvSpPr>
                <p:nvPr/>
              </p:nvSpPr>
              <p:spPr bwMode="auto">
                <a:xfrm>
                  <a:off x="3156" y="1607"/>
                  <a:ext cx="151"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2046" name="Rectangle 14"/>
                <p:cNvSpPr>
                  <a:spLocks noChangeArrowheads="1"/>
                </p:cNvSpPr>
                <p:nvPr/>
              </p:nvSpPr>
              <p:spPr bwMode="auto">
                <a:xfrm>
                  <a:off x="3156" y="3094"/>
                  <a:ext cx="151"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2047" name="Line 15"/>
                <p:cNvSpPr>
                  <a:spLocks noChangeShapeType="1"/>
                </p:cNvSpPr>
                <p:nvPr/>
              </p:nvSpPr>
              <p:spPr bwMode="auto">
                <a:xfrm>
                  <a:off x="576" y="1050"/>
                  <a:ext cx="6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48" name="Line 16"/>
                <p:cNvSpPr>
                  <a:spLocks noChangeShapeType="1"/>
                </p:cNvSpPr>
                <p:nvPr/>
              </p:nvSpPr>
              <p:spPr bwMode="auto">
                <a:xfrm>
                  <a:off x="576" y="1793"/>
                  <a:ext cx="6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49" name="Line 17"/>
                <p:cNvSpPr>
                  <a:spLocks noChangeShapeType="1"/>
                </p:cNvSpPr>
                <p:nvPr/>
              </p:nvSpPr>
              <p:spPr bwMode="auto">
                <a:xfrm>
                  <a:off x="576" y="3280"/>
                  <a:ext cx="6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0" name="Line 18"/>
                <p:cNvSpPr>
                  <a:spLocks noChangeShapeType="1"/>
                </p:cNvSpPr>
                <p:nvPr/>
              </p:nvSpPr>
              <p:spPr bwMode="auto">
                <a:xfrm>
                  <a:off x="1335" y="1050"/>
                  <a:ext cx="9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1" name="Line 19"/>
                <p:cNvSpPr>
                  <a:spLocks noChangeShapeType="1"/>
                </p:cNvSpPr>
                <p:nvPr/>
              </p:nvSpPr>
              <p:spPr bwMode="auto">
                <a:xfrm>
                  <a:off x="1335" y="1793"/>
                  <a:ext cx="9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2" name="Line 20"/>
                <p:cNvSpPr>
                  <a:spLocks noChangeShapeType="1"/>
                </p:cNvSpPr>
                <p:nvPr/>
              </p:nvSpPr>
              <p:spPr bwMode="auto">
                <a:xfrm>
                  <a:off x="1335" y="3280"/>
                  <a:ext cx="9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3" name="Line 21"/>
                <p:cNvSpPr>
                  <a:spLocks noChangeShapeType="1"/>
                </p:cNvSpPr>
                <p:nvPr/>
              </p:nvSpPr>
              <p:spPr bwMode="auto">
                <a:xfrm>
                  <a:off x="1335" y="1050"/>
                  <a:ext cx="91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4" name="Line 22"/>
                <p:cNvSpPr>
                  <a:spLocks noChangeShapeType="1"/>
                </p:cNvSpPr>
                <p:nvPr/>
              </p:nvSpPr>
              <p:spPr bwMode="auto">
                <a:xfrm>
                  <a:off x="1335" y="1050"/>
                  <a:ext cx="910" cy="20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5" name="Line 23"/>
                <p:cNvSpPr>
                  <a:spLocks noChangeShapeType="1"/>
                </p:cNvSpPr>
                <p:nvPr/>
              </p:nvSpPr>
              <p:spPr bwMode="auto">
                <a:xfrm flipV="1">
                  <a:off x="1335" y="1050"/>
                  <a:ext cx="910" cy="7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6" name="Line 24"/>
                <p:cNvSpPr>
                  <a:spLocks noChangeShapeType="1"/>
                </p:cNvSpPr>
                <p:nvPr/>
              </p:nvSpPr>
              <p:spPr bwMode="auto">
                <a:xfrm flipV="1">
                  <a:off x="1335" y="1236"/>
                  <a:ext cx="910" cy="20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7" name="Line 25"/>
                <p:cNvSpPr>
                  <a:spLocks noChangeShapeType="1"/>
                </p:cNvSpPr>
                <p:nvPr/>
              </p:nvSpPr>
              <p:spPr bwMode="auto">
                <a:xfrm>
                  <a:off x="1335" y="1793"/>
                  <a:ext cx="910" cy="14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8" name="Line 26"/>
                <p:cNvSpPr>
                  <a:spLocks noChangeShapeType="1"/>
                </p:cNvSpPr>
                <p:nvPr/>
              </p:nvSpPr>
              <p:spPr bwMode="auto">
                <a:xfrm flipV="1">
                  <a:off x="1335" y="1979"/>
                  <a:ext cx="910" cy="13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9" name="Line 27"/>
                <p:cNvSpPr>
                  <a:spLocks noChangeShapeType="1"/>
                </p:cNvSpPr>
                <p:nvPr/>
              </p:nvSpPr>
              <p:spPr bwMode="auto">
                <a:xfrm>
                  <a:off x="2397" y="1050"/>
                  <a:ext cx="75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60" name="Line 28"/>
                <p:cNvSpPr>
                  <a:spLocks noChangeShapeType="1"/>
                </p:cNvSpPr>
                <p:nvPr/>
              </p:nvSpPr>
              <p:spPr bwMode="auto">
                <a:xfrm>
                  <a:off x="2397" y="1793"/>
                  <a:ext cx="75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61" name="Line 29"/>
                <p:cNvSpPr>
                  <a:spLocks noChangeShapeType="1"/>
                </p:cNvSpPr>
                <p:nvPr/>
              </p:nvSpPr>
              <p:spPr bwMode="auto">
                <a:xfrm>
                  <a:off x="2397" y="3280"/>
                  <a:ext cx="75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62" name="Line 30"/>
                <p:cNvSpPr>
                  <a:spLocks noChangeShapeType="1"/>
                </p:cNvSpPr>
                <p:nvPr/>
              </p:nvSpPr>
              <p:spPr bwMode="auto">
                <a:xfrm>
                  <a:off x="2397" y="1050"/>
                  <a:ext cx="759"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63" name="Line 31"/>
                <p:cNvSpPr>
                  <a:spLocks noChangeShapeType="1"/>
                </p:cNvSpPr>
                <p:nvPr/>
              </p:nvSpPr>
              <p:spPr bwMode="auto">
                <a:xfrm>
                  <a:off x="2397" y="1050"/>
                  <a:ext cx="759" cy="20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64" name="Line 32"/>
                <p:cNvSpPr>
                  <a:spLocks noChangeShapeType="1"/>
                </p:cNvSpPr>
                <p:nvPr/>
              </p:nvSpPr>
              <p:spPr bwMode="auto">
                <a:xfrm flipV="1">
                  <a:off x="2397" y="1050"/>
                  <a:ext cx="759" cy="7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65" name="Line 33"/>
                <p:cNvSpPr>
                  <a:spLocks noChangeShapeType="1"/>
                </p:cNvSpPr>
                <p:nvPr/>
              </p:nvSpPr>
              <p:spPr bwMode="auto">
                <a:xfrm>
                  <a:off x="2397" y="1793"/>
                  <a:ext cx="759" cy="14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66" name="Line 34"/>
                <p:cNvSpPr>
                  <a:spLocks noChangeShapeType="1"/>
                </p:cNvSpPr>
                <p:nvPr/>
              </p:nvSpPr>
              <p:spPr bwMode="auto">
                <a:xfrm flipV="1">
                  <a:off x="2397" y="1236"/>
                  <a:ext cx="759" cy="20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67" name="Line 35"/>
                <p:cNvSpPr>
                  <a:spLocks noChangeShapeType="1"/>
                </p:cNvSpPr>
                <p:nvPr/>
              </p:nvSpPr>
              <p:spPr bwMode="auto">
                <a:xfrm flipV="1">
                  <a:off x="2397" y="1979"/>
                  <a:ext cx="759" cy="13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68" name="Line 36"/>
                <p:cNvSpPr>
                  <a:spLocks noChangeShapeType="1"/>
                </p:cNvSpPr>
                <p:nvPr/>
              </p:nvSpPr>
              <p:spPr bwMode="auto">
                <a:xfrm>
                  <a:off x="3307" y="1050"/>
                  <a:ext cx="4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69" name="Line 37"/>
                <p:cNvSpPr>
                  <a:spLocks noChangeShapeType="1"/>
                </p:cNvSpPr>
                <p:nvPr/>
              </p:nvSpPr>
              <p:spPr bwMode="auto">
                <a:xfrm>
                  <a:off x="3307" y="1793"/>
                  <a:ext cx="4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70" name="Line 38"/>
                <p:cNvSpPr>
                  <a:spLocks noChangeShapeType="1"/>
                </p:cNvSpPr>
                <p:nvPr/>
              </p:nvSpPr>
              <p:spPr bwMode="auto">
                <a:xfrm>
                  <a:off x="3307" y="3280"/>
                  <a:ext cx="4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2071" name="Rectangle 39"/>
              <p:cNvSpPr>
                <a:spLocks noChangeArrowheads="1"/>
              </p:cNvSpPr>
              <p:nvPr/>
            </p:nvSpPr>
            <p:spPr bwMode="auto">
              <a:xfrm>
                <a:off x="595" y="816"/>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1</a:t>
                </a:r>
              </a:p>
            </p:txBody>
          </p:sp>
          <p:sp>
            <p:nvSpPr>
              <p:cNvPr id="172072" name="Rectangle 40"/>
              <p:cNvSpPr>
                <a:spLocks noChangeArrowheads="1"/>
              </p:cNvSpPr>
              <p:nvPr/>
            </p:nvSpPr>
            <p:spPr bwMode="auto">
              <a:xfrm>
                <a:off x="5088" y="806"/>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1</a:t>
                </a:r>
              </a:p>
            </p:txBody>
          </p:sp>
          <p:sp>
            <p:nvSpPr>
              <p:cNvPr id="172073" name="Rectangle 41"/>
              <p:cNvSpPr>
                <a:spLocks noChangeArrowheads="1"/>
              </p:cNvSpPr>
              <p:nvPr/>
            </p:nvSpPr>
            <p:spPr bwMode="auto">
              <a:xfrm>
                <a:off x="4272" y="3552"/>
                <a:ext cx="593"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输出层</a:t>
                </a:r>
              </a:p>
            </p:txBody>
          </p:sp>
          <p:sp>
            <p:nvSpPr>
              <p:cNvPr id="172074" name="Rectangle 42"/>
              <p:cNvSpPr>
                <a:spLocks noChangeArrowheads="1"/>
              </p:cNvSpPr>
              <p:nvPr/>
            </p:nvSpPr>
            <p:spPr bwMode="auto">
              <a:xfrm>
                <a:off x="2832" y="3552"/>
                <a:ext cx="599"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隐藏层</a:t>
                </a:r>
              </a:p>
            </p:txBody>
          </p:sp>
          <p:sp>
            <p:nvSpPr>
              <p:cNvPr id="172075" name="Rectangle 43"/>
              <p:cNvSpPr>
                <a:spLocks noChangeArrowheads="1"/>
              </p:cNvSpPr>
              <p:nvPr/>
            </p:nvSpPr>
            <p:spPr bwMode="auto">
              <a:xfrm>
                <a:off x="960" y="3542"/>
                <a:ext cx="593"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输入层</a:t>
                </a:r>
              </a:p>
            </p:txBody>
          </p:sp>
          <p:sp>
            <p:nvSpPr>
              <p:cNvPr id="172076" name="Rectangle 44"/>
              <p:cNvSpPr>
                <a:spLocks noChangeArrowheads="1"/>
              </p:cNvSpPr>
              <p:nvPr/>
            </p:nvSpPr>
            <p:spPr bwMode="auto">
              <a:xfrm>
                <a:off x="604" y="1584"/>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2</a:t>
                </a:r>
              </a:p>
            </p:txBody>
          </p:sp>
          <p:sp>
            <p:nvSpPr>
              <p:cNvPr id="172077" name="Rectangle 45"/>
              <p:cNvSpPr>
                <a:spLocks noChangeArrowheads="1"/>
              </p:cNvSpPr>
              <p:nvPr/>
            </p:nvSpPr>
            <p:spPr bwMode="auto">
              <a:xfrm>
                <a:off x="5080" y="1537"/>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2</a:t>
                </a:r>
              </a:p>
            </p:txBody>
          </p:sp>
          <p:sp>
            <p:nvSpPr>
              <p:cNvPr id="172078" name="Rectangle 46"/>
              <p:cNvSpPr>
                <a:spLocks noChangeArrowheads="1"/>
              </p:cNvSpPr>
              <p:nvPr/>
            </p:nvSpPr>
            <p:spPr bwMode="auto">
              <a:xfrm>
                <a:off x="5088" y="3024"/>
                <a:ext cx="283"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m</a:t>
                </a:r>
              </a:p>
            </p:txBody>
          </p:sp>
          <p:sp>
            <p:nvSpPr>
              <p:cNvPr id="172079" name="Rectangle 47"/>
              <p:cNvSpPr>
                <a:spLocks noChangeArrowheads="1"/>
              </p:cNvSpPr>
              <p:nvPr/>
            </p:nvSpPr>
            <p:spPr bwMode="auto">
              <a:xfrm>
                <a:off x="604" y="3024"/>
                <a:ext cx="25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n</a:t>
                </a:r>
              </a:p>
            </p:txBody>
          </p:sp>
          <p:sp>
            <p:nvSpPr>
              <p:cNvPr id="172080" name="Rectangle 48"/>
              <p:cNvSpPr>
                <a:spLocks noChangeArrowheads="1"/>
              </p:cNvSpPr>
              <p:nvPr/>
            </p:nvSpPr>
            <p:spPr bwMode="auto">
              <a:xfrm>
                <a:off x="1114" y="2483"/>
                <a:ext cx="276"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72081" name="Rectangle 49"/>
              <p:cNvSpPr>
                <a:spLocks noChangeArrowheads="1"/>
              </p:cNvSpPr>
              <p:nvPr/>
            </p:nvSpPr>
            <p:spPr bwMode="auto">
              <a:xfrm>
                <a:off x="2208" y="2495"/>
                <a:ext cx="27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72082" name="Rectangle 50"/>
              <p:cNvSpPr>
                <a:spLocks noChangeArrowheads="1"/>
              </p:cNvSpPr>
              <p:nvPr/>
            </p:nvSpPr>
            <p:spPr bwMode="auto">
              <a:xfrm>
                <a:off x="3120" y="2495"/>
                <a:ext cx="27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72083" name="Rectangle 51"/>
              <p:cNvSpPr>
                <a:spLocks noChangeArrowheads="1"/>
              </p:cNvSpPr>
              <p:nvPr/>
            </p:nvSpPr>
            <p:spPr bwMode="auto">
              <a:xfrm>
                <a:off x="576" y="2493"/>
                <a:ext cx="27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grpSp>
        <p:grpSp>
          <p:nvGrpSpPr>
            <p:cNvPr id="172084" name="Group 52"/>
            <p:cNvGrpSpPr>
              <a:grpSpLocks/>
            </p:cNvGrpSpPr>
            <p:nvPr/>
          </p:nvGrpSpPr>
          <p:grpSpPr bwMode="auto">
            <a:xfrm>
              <a:off x="2160" y="1056"/>
              <a:ext cx="1728" cy="231"/>
              <a:chOff x="2256" y="1152"/>
              <a:chExt cx="1728" cy="231"/>
            </a:xfrm>
          </p:grpSpPr>
          <p:sp>
            <p:nvSpPr>
              <p:cNvPr id="172085" name="Text Box 53"/>
              <p:cNvSpPr txBox="1">
                <a:spLocks noChangeArrowheads="1"/>
              </p:cNvSpPr>
              <p:nvPr/>
            </p:nvSpPr>
            <p:spPr bwMode="auto">
              <a:xfrm>
                <a:off x="3600" y="115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a:t>
                </a:r>
              </a:p>
            </p:txBody>
          </p:sp>
          <p:sp>
            <p:nvSpPr>
              <p:cNvPr id="172086" name="Text Box 54"/>
              <p:cNvSpPr txBox="1">
                <a:spLocks noChangeArrowheads="1"/>
              </p:cNvSpPr>
              <p:nvPr/>
            </p:nvSpPr>
            <p:spPr bwMode="auto">
              <a:xfrm>
                <a:off x="2256" y="115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V</a:t>
                </a:r>
              </a:p>
            </p:txBody>
          </p:sp>
        </p:grpSp>
      </p:grpSp>
    </p:spTree>
    <p:extLst>
      <p:ext uri="{BB962C8B-B14F-4D97-AF65-F5344CB8AC3E}">
        <p14:creationId xmlns:p14="http://schemas.microsoft.com/office/powerpoint/2010/main" val="1703685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9" name="Rectangle 3"/>
          <p:cNvSpPr>
            <a:spLocks noGrp="1" noChangeArrowheads="1"/>
          </p:cNvSpPr>
          <p:nvPr>
            <p:ph type="body" idx="1"/>
          </p:nvPr>
        </p:nvSpPr>
        <p:spPr>
          <a:xfrm>
            <a:off x="457200" y="1115952"/>
            <a:ext cx="8229600" cy="2819400"/>
          </a:xfrm>
        </p:spPr>
        <p:txBody>
          <a:bodyPr/>
          <a:lstStyle/>
          <a:p>
            <a:pPr>
              <a:lnSpc>
                <a:spcPct val="90000"/>
              </a:lnSpc>
            </a:pPr>
            <a:r>
              <a:rPr lang="zh-CN" altLang="en-US" b="1">
                <a:latin typeface="Times New Roman" panose="02020603050405020304" pitchFamily="18" charset="0"/>
                <a:ea typeface="黑体" panose="02010609060101010101" pitchFamily="49" charset="-122"/>
              </a:rPr>
              <a:t>样本</a:t>
            </a:r>
          </a:p>
          <a:p>
            <a:pPr>
              <a:lnSpc>
                <a:spcPct val="90000"/>
              </a:lnSpc>
            </a:pPr>
            <a:r>
              <a:rPr lang="zh-CN" altLang="en-US" b="1">
                <a:latin typeface="Times New Roman" panose="02020603050405020304" pitchFamily="18" charset="0"/>
                <a:ea typeface="黑体" panose="02010609060101010101" pitchFamily="49" charset="-122"/>
              </a:rPr>
              <a:t>权初始化</a:t>
            </a:r>
          </a:p>
          <a:p>
            <a:pPr>
              <a:lnSpc>
                <a:spcPct val="90000"/>
              </a:lnSpc>
            </a:pPr>
            <a:r>
              <a:rPr lang="zh-CN" altLang="en-US" b="1">
                <a:latin typeface="宋体" panose="02010600030101010101" pitchFamily="2" charset="-122"/>
                <a:ea typeface="黑体" panose="02010609060101010101" pitchFamily="49" charset="-122"/>
              </a:rPr>
              <a:t>向前传播阶段</a:t>
            </a:r>
          </a:p>
          <a:p>
            <a:pPr lvl="1">
              <a:lnSpc>
                <a:spcPct val="90000"/>
              </a:lnSpc>
            </a:pPr>
            <a:r>
              <a:rPr lang="en-US" altLang="zh-CN" sz="3200" b="1">
                <a:latin typeface="Times New Roman" panose="02020603050405020304" pitchFamily="18" charset="0"/>
                <a:ea typeface="宋体" panose="02010600030101010101" pitchFamily="2" charset="-122"/>
              </a:rPr>
              <a:t>O</a:t>
            </a:r>
            <a:r>
              <a:rPr lang="en-US" altLang="zh-CN" sz="3200" b="1" baseline="-30000">
                <a:latin typeface="Times New Roman" panose="02020603050405020304" pitchFamily="18" charset="0"/>
                <a:ea typeface="宋体" panose="02010600030101010101" pitchFamily="2" charset="-122"/>
              </a:rPr>
              <a:t>p</a:t>
            </a:r>
            <a:r>
              <a:rPr lang="en-US" altLang="zh-CN" sz="3200" b="1">
                <a:latin typeface="Times New Roman" panose="02020603050405020304" pitchFamily="18" charset="0"/>
                <a:ea typeface="宋体" panose="02010600030101010101" pitchFamily="2" charset="-122"/>
              </a:rPr>
              <a:t>=F</a:t>
            </a:r>
            <a:r>
              <a:rPr lang="en-US" altLang="zh-CN" sz="3200" b="1" baseline="-30000">
                <a:latin typeface="Times New Roman" panose="02020603050405020304" pitchFamily="18" charset="0"/>
                <a:ea typeface="宋体" panose="02010600030101010101" pitchFamily="2" charset="-122"/>
              </a:rPr>
              <a:t>n</a:t>
            </a:r>
            <a:r>
              <a:rPr lang="en-US" altLang="zh-CN" sz="3200" b="1">
                <a:latin typeface="Times New Roman" panose="02020603050405020304" pitchFamily="18" charset="0"/>
                <a:ea typeface="宋体" panose="02010600030101010101" pitchFamily="2" charset="-122"/>
              </a:rPr>
              <a:t>(…(F</a:t>
            </a:r>
            <a:r>
              <a:rPr lang="en-US" altLang="zh-CN" sz="3200" b="1" baseline="-30000">
                <a:latin typeface="Times New Roman" panose="02020603050405020304" pitchFamily="18" charset="0"/>
                <a:ea typeface="宋体" panose="02010600030101010101" pitchFamily="2" charset="-122"/>
              </a:rPr>
              <a:t>2</a:t>
            </a:r>
            <a:r>
              <a:rPr lang="en-US" altLang="zh-CN" sz="3200" b="1">
                <a:latin typeface="Times New Roman" panose="02020603050405020304" pitchFamily="18" charset="0"/>
                <a:ea typeface="宋体" panose="02010600030101010101" pitchFamily="2" charset="-122"/>
              </a:rPr>
              <a:t>(F</a:t>
            </a:r>
            <a:r>
              <a:rPr lang="en-US" altLang="zh-CN" sz="3200" b="1" baseline="-30000">
                <a:latin typeface="Times New Roman" panose="02020603050405020304" pitchFamily="18" charset="0"/>
                <a:ea typeface="宋体" panose="02010600030101010101" pitchFamily="2" charset="-122"/>
              </a:rPr>
              <a:t>1</a:t>
            </a:r>
            <a:r>
              <a:rPr lang="en-US" altLang="zh-CN" sz="3200" b="1">
                <a:latin typeface="Times New Roman" panose="02020603050405020304" pitchFamily="18" charset="0"/>
                <a:ea typeface="宋体" panose="02010600030101010101" pitchFamily="2" charset="-122"/>
              </a:rPr>
              <a:t>(X</a:t>
            </a:r>
            <a:r>
              <a:rPr lang="en-US" altLang="zh-CN" sz="3200" b="1" baseline="-30000">
                <a:latin typeface="Times New Roman" panose="02020603050405020304" pitchFamily="18" charset="0"/>
                <a:ea typeface="宋体" panose="02010600030101010101" pitchFamily="2" charset="-122"/>
              </a:rPr>
              <a:t>p</a:t>
            </a:r>
            <a:r>
              <a:rPr lang="en-US" altLang="zh-CN" sz="3200" b="1">
                <a:latin typeface="Times New Roman" panose="02020603050405020304" pitchFamily="18" charset="0"/>
                <a:ea typeface="宋体" panose="02010600030101010101" pitchFamily="2" charset="-122"/>
              </a:rPr>
              <a:t>W</a:t>
            </a:r>
            <a:r>
              <a:rPr lang="en-US" altLang="zh-CN" sz="3200" b="1" baseline="30000">
                <a:latin typeface="Times New Roman" panose="02020603050405020304" pitchFamily="18" charset="0"/>
                <a:ea typeface="宋体" panose="02010600030101010101" pitchFamily="2" charset="-122"/>
              </a:rPr>
              <a:t>(1)</a:t>
            </a:r>
            <a:r>
              <a:rPr lang="en-US" altLang="zh-CN" sz="3200" b="1">
                <a:latin typeface="Times New Roman" panose="02020603050405020304" pitchFamily="18" charset="0"/>
                <a:ea typeface="宋体" panose="02010600030101010101" pitchFamily="2" charset="-122"/>
              </a:rPr>
              <a:t>)W</a:t>
            </a:r>
            <a:r>
              <a:rPr lang="en-US" altLang="zh-CN" sz="3200" b="1" baseline="30000">
                <a:latin typeface="Times New Roman" panose="02020603050405020304" pitchFamily="18" charset="0"/>
                <a:ea typeface="宋体" panose="02010600030101010101" pitchFamily="2" charset="-122"/>
              </a:rPr>
              <a:t>(2)</a:t>
            </a:r>
            <a:r>
              <a:rPr lang="en-US" altLang="zh-CN" sz="3200" b="1">
                <a:latin typeface="Times New Roman" panose="02020603050405020304" pitchFamily="18" charset="0"/>
                <a:ea typeface="宋体" panose="02010600030101010101" pitchFamily="2" charset="-122"/>
              </a:rPr>
              <a:t>)…)W</a:t>
            </a:r>
            <a:r>
              <a:rPr lang="en-US" altLang="zh-CN" sz="3200" b="1" baseline="30000">
                <a:latin typeface="Times New Roman" panose="02020603050405020304" pitchFamily="18" charset="0"/>
                <a:ea typeface="宋体" panose="02010600030101010101" pitchFamily="2" charset="-122"/>
              </a:rPr>
              <a:t>(n)</a:t>
            </a:r>
            <a:r>
              <a:rPr lang="en-US" altLang="zh-CN" sz="3200" b="1">
                <a:latin typeface="Times New Roman" panose="02020603050405020304" pitchFamily="18" charset="0"/>
                <a:ea typeface="宋体" panose="02010600030101010101" pitchFamily="2" charset="-122"/>
              </a:rPr>
              <a:t>)</a:t>
            </a:r>
            <a:endParaRPr lang="en-US" altLang="zh-CN" sz="3200" b="1">
              <a:latin typeface="Times New Roman" panose="02020603050405020304" pitchFamily="18" charset="0"/>
              <a:ea typeface="黑体" panose="02010609060101010101" pitchFamily="49" charset="-122"/>
            </a:endParaRPr>
          </a:p>
          <a:p>
            <a:pPr>
              <a:lnSpc>
                <a:spcPct val="90000"/>
              </a:lnSpc>
            </a:pPr>
            <a:r>
              <a:rPr lang="zh-CN" altLang="en-US" b="1">
                <a:latin typeface="宋体" panose="02010600030101010101" pitchFamily="2" charset="-122"/>
                <a:ea typeface="黑体" panose="02010609060101010101" pitchFamily="49" charset="-122"/>
              </a:rPr>
              <a:t>误差测度</a:t>
            </a:r>
          </a:p>
        </p:txBody>
      </p:sp>
      <p:graphicFrame>
        <p:nvGraphicFramePr>
          <p:cNvPr id="173060" name="Object 4"/>
          <p:cNvGraphicFramePr>
            <a:graphicFrameLocks noChangeAspect="1"/>
          </p:cNvGraphicFramePr>
          <p:nvPr>
            <p:extLst>
              <p:ext uri="{D42A27DB-BD31-4B8C-83A1-F6EECF244321}">
                <p14:modId xmlns:p14="http://schemas.microsoft.com/office/powerpoint/2010/main" val="391838567"/>
              </p:ext>
            </p:extLst>
          </p:nvPr>
        </p:nvGraphicFramePr>
        <p:xfrm>
          <a:off x="1905000" y="4240152"/>
          <a:ext cx="4267200" cy="1474788"/>
        </p:xfrm>
        <a:graphic>
          <a:graphicData uri="http://schemas.openxmlformats.org/presentationml/2006/ole">
            <mc:AlternateContent xmlns:mc="http://schemas.openxmlformats.org/markup-compatibility/2006">
              <mc:Choice xmlns:v="urn:schemas-microsoft-com:vml" Requires="v">
                <p:oleObj spid="_x0000_s5160" name="Equation" r:id="rId3" imgW="1295280" imgH="444240" progId="Equation.3">
                  <p:embed/>
                </p:oleObj>
              </mc:Choice>
              <mc:Fallback>
                <p:oleObj name="Equation" r:id="rId3" imgW="12952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240152"/>
                        <a:ext cx="4267200" cy="147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06172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59">
                                            <p:txEl>
                                              <p:pRg st="1" end="1"/>
                                            </p:txEl>
                                          </p:spTgt>
                                        </p:tgtEl>
                                        <p:attrNameLst>
                                          <p:attrName>style.visibility</p:attrName>
                                        </p:attrNameLst>
                                      </p:cBhvr>
                                      <p:to>
                                        <p:strVal val="visible"/>
                                      </p:to>
                                    </p:set>
                                    <p:anim calcmode="lin" valueType="num">
                                      <p:cBhvr additive="base">
                                        <p:cTn id="13"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3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59">
                                            <p:txEl>
                                              <p:pRg st="2" end="2"/>
                                            </p:txEl>
                                          </p:spTgt>
                                        </p:tgtEl>
                                        <p:attrNameLst>
                                          <p:attrName>style.visibility</p:attrName>
                                        </p:attrNameLst>
                                      </p:cBhvr>
                                      <p:to>
                                        <p:strVal val="visible"/>
                                      </p:to>
                                    </p:set>
                                    <p:anim calcmode="lin" valueType="num">
                                      <p:cBhvr additive="base">
                                        <p:cTn id="19" dur="500" fill="hold"/>
                                        <p:tgtEl>
                                          <p:spTgt spid="173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73059">
                                            <p:txEl>
                                              <p:pRg st="3" end="3"/>
                                            </p:txEl>
                                          </p:spTgt>
                                        </p:tgtEl>
                                        <p:attrNameLst>
                                          <p:attrName>style.visibility</p:attrName>
                                        </p:attrNameLst>
                                      </p:cBhvr>
                                      <p:to>
                                        <p:strVal val="visible"/>
                                      </p:to>
                                    </p:set>
                                    <p:anim calcmode="lin" valueType="num">
                                      <p:cBhvr additive="base">
                                        <p:cTn id="23" dur="500" fill="hold"/>
                                        <p:tgtEl>
                                          <p:spTgt spid="17305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3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73059">
                                            <p:txEl>
                                              <p:pRg st="4" end="4"/>
                                            </p:txEl>
                                          </p:spTgt>
                                        </p:tgtEl>
                                        <p:attrNameLst>
                                          <p:attrName>style.visibility</p:attrName>
                                        </p:attrNameLst>
                                      </p:cBhvr>
                                      <p:to>
                                        <p:strVal val="visible"/>
                                      </p:to>
                                    </p:set>
                                    <p:anim calcmode="lin" valueType="num">
                                      <p:cBhvr additive="base">
                                        <p:cTn id="29" dur="500" fill="hold"/>
                                        <p:tgtEl>
                                          <p:spTgt spid="17305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73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173060"/>
                                        </p:tgtEl>
                                        <p:attrNameLst>
                                          <p:attrName>style.visibility</p:attrName>
                                        </p:attrNameLst>
                                      </p:cBhvr>
                                      <p:to>
                                        <p:strVal val="visible"/>
                                      </p:to>
                                    </p:set>
                                    <p:anim calcmode="lin" valueType="num">
                                      <p:cBhvr additive="base">
                                        <p:cTn id="35" dur="500" fill="hold"/>
                                        <p:tgtEl>
                                          <p:spTgt spid="173060"/>
                                        </p:tgtEl>
                                        <p:attrNameLst>
                                          <p:attrName>ppt_x</p:attrName>
                                        </p:attrNameLst>
                                      </p:cBhvr>
                                      <p:tavLst>
                                        <p:tav tm="0">
                                          <p:val>
                                            <p:strVal val="0-#ppt_w/2"/>
                                          </p:val>
                                        </p:tav>
                                        <p:tav tm="100000">
                                          <p:val>
                                            <p:strVal val="#ppt_x"/>
                                          </p:val>
                                        </p:tav>
                                      </p:tavLst>
                                    </p:anim>
                                    <p:anim calcmode="lin" valueType="num">
                                      <p:cBhvr additive="base">
                                        <p:cTn id="36" dur="500" fill="hold"/>
                                        <p:tgtEl>
                                          <p:spTgt spid="173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457200" y="852431"/>
            <a:ext cx="8229600" cy="2057400"/>
          </a:xfrm>
        </p:spPr>
        <p:txBody>
          <a:bodyPr/>
          <a:lstStyle/>
          <a:p>
            <a:r>
              <a:rPr lang="zh-CN" altLang="en-US" sz="2800" b="1" dirty="0">
                <a:latin typeface="Times New Roman" panose="02020603050405020304" pitchFamily="18" charset="0"/>
                <a:ea typeface="黑体" panose="02010609060101010101" pitchFamily="49" charset="-122"/>
              </a:rPr>
              <a:t>向后传播阶段</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误差传播阶段</a:t>
            </a:r>
          </a:p>
          <a:p>
            <a:pPr lvl="1"/>
            <a:r>
              <a:rPr kumimoji="1" lang="zh-CN" altLang="en-US" sz="2400" b="1" dirty="0">
                <a:latin typeface="Times New Roman" panose="02020603050405020304" pitchFamily="18" charset="0"/>
                <a:ea typeface="宋体" panose="02010600030101010101" pitchFamily="2" charset="-122"/>
              </a:rPr>
              <a:t>输出层权的调整</a:t>
            </a:r>
          </a:p>
          <a:p>
            <a:pPr lvl="2"/>
            <a:r>
              <a:rPr lang="zh-CN" altLang="en-US"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w</a:t>
            </a:r>
            <a:r>
              <a:rPr lang="en-US" altLang="zh-CN" sz="2000" b="1" baseline="-30000" dirty="0" err="1">
                <a:latin typeface="Times New Roman" panose="02020603050405020304" pitchFamily="18" charset="0"/>
                <a:ea typeface="宋体" panose="02010600030101010101" pitchFamily="2" charset="-122"/>
              </a:rPr>
              <a:t>pq</a:t>
            </a:r>
            <a:r>
              <a:rPr lang="en-US" altLang="zh-CN" sz="2000" b="1" dirty="0">
                <a:latin typeface="Times New Roman" panose="02020603050405020304" pitchFamily="18" charset="0"/>
                <a:ea typeface="宋体" panose="02010600030101010101" pitchFamily="2" charset="-122"/>
              </a:rPr>
              <a:t>= α</a:t>
            </a:r>
            <a:r>
              <a:rPr lang="en-US" altLang="zh-CN" sz="2000" b="1" dirty="0" err="1">
                <a:latin typeface="Times New Roman" panose="02020603050405020304" pitchFamily="18" charset="0"/>
                <a:ea typeface="宋体" panose="02010600030101010101" pitchFamily="2" charset="-122"/>
              </a:rPr>
              <a:t>δ</a:t>
            </a:r>
            <a:r>
              <a:rPr lang="en-US" altLang="zh-CN" sz="2000" b="1" baseline="-30000" dirty="0" err="1">
                <a:latin typeface="Times New Roman" panose="02020603050405020304" pitchFamily="18" charset="0"/>
                <a:ea typeface="宋体" panose="02010600030101010101" pitchFamily="2" charset="-122"/>
              </a:rPr>
              <a:t>q</a:t>
            </a:r>
            <a:r>
              <a:rPr lang="en-US" altLang="zh-CN" sz="2000" b="1" dirty="0" err="1">
                <a:latin typeface="Times New Roman" panose="02020603050405020304" pitchFamily="18" charset="0"/>
                <a:ea typeface="宋体" panose="02010600030101010101" pitchFamily="2" charset="-122"/>
              </a:rPr>
              <a:t>o</a:t>
            </a:r>
            <a:r>
              <a:rPr lang="en-US" altLang="zh-CN" sz="2000" b="1" baseline="-30000" dirty="0" err="1">
                <a:latin typeface="Times New Roman" panose="02020603050405020304" pitchFamily="18" charset="0"/>
                <a:ea typeface="宋体" panose="02010600030101010101" pitchFamily="2" charset="-122"/>
              </a:rPr>
              <a:t>p</a:t>
            </a:r>
            <a:r>
              <a:rPr lang="en-US" altLang="zh-CN" sz="2000" b="1" dirty="0">
                <a:latin typeface="Times New Roman" panose="02020603050405020304" pitchFamily="18" charset="0"/>
                <a:ea typeface="宋体" panose="02010600030101010101" pitchFamily="2" charset="-122"/>
              </a:rPr>
              <a:t> =α</a:t>
            </a:r>
            <a:r>
              <a:rPr lang="en-US" altLang="zh-CN" sz="2000" b="1" dirty="0" err="1">
                <a:latin typeface="Times New Roman" panose="02020603050405020304" pitchFamily="18" charset="0"/>
                <a:ea typeface="宋体" panose="02010600030101010101" pitchFamily="2" charset="-122"/>
              </a:rPr>
              <a:t>f</a:t>
            </a:r>
            <a:r>
              <a:rPr lang="en-US" altLang="zh-CN" sz="2000" b="1" baseline="-30000" dirty="0" err="1">
                <a:latin typeface="Times New Roman" panose="02020603050405020304" pitchFamily="18" charset="0"/>
                <a:ea typeface="宋体" panose="02010600030101010101" pitchFamily="2" charset="-122"/>
              </a:rPr>
              <a:t>n</a:t>
            </a:r>
            <a:r>
              <a:rPr lang="en-US" altLang="zh-CN" sz="2000" b="1" dirty="0">
                <a:latin typeface="Times New Roman" panose="02020603050405020304" pitchFamily="18" charset="0"/>
                <a:ea typeface="宋体" panose="02010600030101010101" pitchFamily="2" charset="-122"/>
              </a:rPr>
              <a:t>′ (</a:t>
            </a:r>
            <a:r>
              <a:rPr lang="en-US" altLang="zh-CN" sz="2000" b="1" dirty="0" err="1">
                <a:latin typeface="Times New Roman" panose="02020603050405020304" pitchFamily="18" charset="0"/>
                <a:ea typeface="宋体" panose="02010600030101010101" pitchFamily="2" charset="-122"/>
              </a:rPr>
              <a:t>net</a:t>
            </a:r>
            <a:r>
              <a:rPr lang="en-US" altLang="zh-CN" sz="2000" b="1" baseline="-30000" dirty="0" err="1">
                <a:latin typeface="Times New Roman" panose="02020603050405020304" pitchFamily="18" charset="0"/>
                <a:ea typeface="宋体" panose="02010600030101010101" pitchFamily="2" charset="-122"/>
              </a:rPr>
              <a:t>q</a:t>
            </a:r>
            <a:r>
              <a:rPr lang="en-US" altLang="zh-CN" sz="2000" b="1" dirty="0">
                <a:latin typeface="Times New Roman" panose="02020603050405020304" pitchFamily="18" charset="0"/>
                <a:ea typeface="宋体" panose="02010600030101010101" pitchFamily="2" charset="-122"/>
              </a:rPr>
              <a:t>)(</a:t>
            </a:r>
            <a:r>
              <a:rPr lang="en-US" altLang="zh-CN" sz="2000" b="1" dirty="0" err="1">
                <a:latin typeface="Times New Roman" panose="02020603050405020304" pitchFamily="18" charset="0"/>
                <a:ea typeface="宋体" panose="02010600030101010101" pitchFamily="2" charset="-122"/>
              </a:rPr>
              <a:t>y</a:t>
            </a:r>
            <a:r>
              <a:rPr lang="en-US" altLang="zh-CN" sz="2000" b="1" baseline="-30000" dirty="0" err="1">
                <a:latin typeface="Times New Roman" panose="02020603050405020304" pitchFamily="18" charset="0"/>
                <a:ea typeface="宋体" panose="02010600030101010101" pitchFamily="2" charset="-122"/>
              </a:rPr>
              <a:t>q</a:t>
            </a:r>
            <a:r>
              <a:rPr lang="en-US" altLang="zh-CN" sz="2000" b="1" dirty="0" err="1">
                <a:latin typeface="Times New Roman" panose="02020603050405020304" pitchFamily="18" charset="0"/>
                <a:ea typeface="宋体" panose="02010600030101010101" pitchFamily="2" charset="-122"/>
              </a:rPr>
              <a:t>-o</a:t>
            </a:r>
            <a:r>
              <a:rPr lang="en-US" altLang="zh-CN" sz="2000" b="1" baseline="-30000" dirty="0" err="1">
                <a:latin typeface="Times New Roman" panose="02020603050405020304" pitchFamily="18" charset="0"/>
                <a:ea typeface="宋体" panose="02010600030101010101" pitchFamily="2" charset="-122"/>
              </a:rPr>
              <a:t>q</a:t>
            </a:r>
            <a:r>
              <a:rPr lang="en-US" altLang="zh-CN" sz="2000" b="1" dirty="0">
                <a:latin typeface="Times New Roman" panose="02020603050405020304" pitchFamily="18" charset="0"/>
                <a:ea typeface="宋体" panose="02010600030101010101" pitchFamily="2" charset="-122"/>
              </a:rPr>
              <a:t>)o</a:t>
            </a:r>
            <a:r>
              <a:rPr lang="en-US" altLang="zh-CN" sz="2000" b="1" baseline="-30000" dirty="0">
                <a:latin typeface="Times New Roman" panose="02020603050405020304" pitchFamily="18" charset="0"/>
                <a:ea typeface="宋体" panose="02010600030101010101" pitchFamily="2" charset="-122"/>
              </a:rPr>
              <a:t>p </a:t>
            </a:r>
            <a:r>
              <a:rPr lang="en-US" altLang="zh-CN" sz="2000" b="1" dirty="0">
                <a:latin typeface="Times New Roman" panose="02020603050405020304" pitchFamily="18" charset="0"/>
                <a:ea typeface="宋体" panose="02010600030101010101" pitchFamily="2" charset="-122"/>
              </a:rPr>
              <a:t>=α</a:t>
            </a:r>
            <a:r>
              <a:rPr lang="en-US" altLang="zh-CN" sz="2000" b="1" dirty="0" err="1">
                <a:latin typeface="Times New Roman" panose="02020603050405020304" pitchFamily="18" charset="0"/>
                <a:ea typeface="宋体" panose="02010600030101010101" pitchFamily="2" charset="-122"/>
              </a:rPr>
              <a:t>o</a:t>
            </a:r>
            <a:r>
              <a:rPr lang="en-US" altLang="zh-CN" sz="2000" b="1" baseline="-30000" dirty="0" err="1">
                <a:latin typeface="Times New Roman" panose="02020603050405020304" pitchFamily="18" charset="0"/>
                <a:ea typeface="宋体" panose="02010600030101010101" pitchFamily="2" charset="-122"/>
              </a:rPr>
              <a:t>q</a:t>
            </a:r>
            <a:r>
              <a:rPr lang="en-US" altLang="zh-CN" sz="2000" b="1" dirty="0">
                <a:latin typeface="Times New Roman" panose="02020603050405020304" pitchFamily="18" charset="0"/>
                <a:ea typeface="宋体" panose="02010600030101010101" pitchFamily="2" charset="-122"/>
              </a:rPr>
              <a:t>(1-o</a:t>
            </a:r>
            <a:r>
              <a:rPr lang="en-US" altLang="zh-CN" sz="2000" b="1" baseline="-30000" dirty="0">
                <a:latin typeface="Times New Roman" panose="02020603050405020304" pitchFamily="18" charset="0"/>
                <a:ea typeface="宋体" panose="02010600030101010101" pitchFamily="2" charset="-122"/>
              </a:rPr>
              <a:t>q</a:t>
            </a:r>
            <a:r>
              <a:rPr lang="en-US" altLang="zh-CN" sz="2000" b="1" dirty="0">
                <a:latin typeface="Times New Roman" panose="02020603050405020304" pitchFamily="18" charset="0"/>
                <a:ea typeface="宋体" panose="02010600030101010101" pitchFamily="2" charset="-122"/>
              </a:rPr>
              <a:t>) (</a:t>
            </a:r>
            <a:r>
              <a:rPr lang="en-US" altLang="zh-CN" sz="2000" b="1" dirty="0" err="1">
                <a:latin typeface="Times New Roman" panose="02020603050405020304" pitchFamily="18" charset="0"/>
                <a:ea typeface="宋体" panose="02010600030101010101" pitchFamily="2" charset="-122"/>
              </a:rPr>
              <a:t>y</a:t>
            </a:r>
            <a:r>
              <a:rPr lang="en-US" altLang="zh-CN" sz="2000" b="1" baseline="-30000" dirty="0" err="1">
                <a:latin typeface="Times New Roman" panose="02020603050405020304" pitchFamily="18" charset="0"/>
                <a:ea typeface="宋体" panose="02010600030101010101" pitchFamily="2" charset="-122"/>
              </a:rPr>
              <a:t>q</a:t>
            </a:r>
            <a:r>
              <a:rPr lang="en-US" altLang="zh-CN" sz="2000" b="1" dirty="0" err="1">
                <a:latin typeface="Times New Roman" panose="02020603050405020304" pitchFamily="18" charset="0"/>
                <a:ea typeface="宋体" panose="02010600030101010101" pitchFamily="2" charset="-122"/>
              </a:rPr>
              <a:t>-o</a:t>
            </a:r>
            <a:r>
              <a:rPr lang="en-US" altLang="zh-CN" sz="2000" b="1" baseline="-30000" dirty="0" err="1">
                <a:latin typeface="Times New Roman" panose="02020603050405020304" pitchFamily="18" charset="0"/>
                <a:ea typeface="宋体" panose="02010600030101010101" pitchFamily="2" charset="-122"/>
              </a:rPr>
              <a:t>q</a:t>
            </a:r>
            <a:r>
              <a:rPr lang="en-US" altLang="zh-CN" sz="2000" b="1" dirty="0">
                <a:latin typeface="Times New Roman" panose="02020603050405020304" pitchFamily="18" charset="0"/>
                <a:ea typeface="宋体" panose="02010600030101010101" pitchFamily="2" charset="-122"/>
              </a:rPr>
              <a:t>)o</a:t>
            </a:r>
            <a:r>
              <a:rPr lang="en-US" altLang="zh-CN" sz="2000" b="1" baseline="-30000" dirty="0">
                <a:latin typeface="Times New Roman" panose="02020603050405020304" pitchFamily="18" charset="0"/>
                <a:ea typeface="宋体" panose="02010600030101010101" pitchFamily="2" charset="-122"/>
              </a:rPr>
              <a:t>p</a:t>
            </a:r>
            <a:endParaRPr kumimoji="1" lang="en-US" altLang="zh-CN" sz="2000" b="1" dirty="0">
              <a:latin typeface="Times New Roman" panose="02020603050405020304" pitchFamily="18" charset="0"/>
              <a:ea typeface="宋体" panose="02010600030101010101" pitchFamily="2" charset="-122"/>
            </a:endParaRPr>
          </a:p>
          <a:p>
            <a:pPr lvl="1"/>
            <a:r>
              <a:rPr lang="zh-CN" altLang="en-US" sz="2400" b="1" dirty="0">
                <a:latin typeface="Times New Roman" panose="02020603050405020304" pitchFamily="18" charset="0"/>
                <a:ea typeface="宋体" panose="02010600030101010101" pitchFamily="2" charset="-122"/>
              </a:rPr>
              <a:t>隐藏层权的调整</a:t>
            </a:r>
          </a:p>
        </p:txBody>
      </p:sp>
      <p:grpSp>
        <p:nvGrpSpPr>
          <p:cNvPr id="174084" name="Group 4"/>
          <p:cNvGrpSpPr>
            <a:grpSpLocks/>
          </p:cNvGrpSpPr>
          <p:nvPr/>
        </p:nvGrpSpPr>
        <p:grpSpPr bwMode="auto">
          <a:xfrm>
            <a:off x="609704" y="2574869"/>
            <a:ext cx="6969125" cy="2987675"/>
            <a:chOff x="1200" y="1795"/>
            <a:chExt cx="4390" cy="1882"/>
          </a:xfrm>
        </p:grpSpPr>
        <p:grpSp>
          <p:nvGrpSpPr>
            <p:cNvPr id="174085" name="Group 5"/>
            <p:cNvGrpSpPr>
              <a:grpSpLocks/>
            </p:cNvGrpSpPr>
            <p:nvPr/>
          </p:nvGrpSpPr>
          <p:grpSpPr bwMode="auto">
            <a:xfrm>
              <a:off x="1318" y="1805"/>
              <a:ext cx="4128" cy="1872"/>
              <a:chOff x="2800" y="9139"/>
              <a:chExt cx="5220" cy="2808"/>
            </a:xfrm>
          </p:grpSpPr>
          <p:sp>
            <p:nvSpPr>
              <p:cNvPr id="174086" name="Rectangle 6"/>
              <p:cNvSpPr>
                <a:spLocks noChangeArrowheads="1"/>
              </p:cNvSpPr>
              <p:nvPr/>
            </p:nvSpPr>
            <p:spPr bwMode="auto">
              <a:xfrm>
                <a:off x="2800" y="10387"/>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4087" name="Rectangle 7"/>
              <p:cNvSpPr>
                <a:spLocks noChangeArrowheads="1"/>
              </p:cNvSpPr>
              <p:nvPr/>
            </p:nvSpPr>
            <p:spPr bwMode="auto">
              <a:xfrm>
                <a:off x="4960" y="10387"/>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4088" name="Rectangle 8"/>
              <p:cNvSpPr>
                <a:spLocks noChangeArrowheads="1"/>
              </p:cNvSpPr>
              <p:nvPr/>
            </p:nvSpPr>
            <p:spPr bwMode="auto">
              <a:xfrm>
                <a:off x="7840" y="9139"/>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4089" name="Rectangle 9"/>
              <p:cNvSpPr>
                <a:spLocks noChangeArrowheads="1"/>
              </p:cNvSpPr>
              <p:nvPr/>
            </p:nvSpPr>
            <p:spPr bwMode="auto">
              <a:xfrm>
                <a:off x="7840" y="10387"/>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4090" name="Rectangle 10"/>
              <p:cNvSpPr>
                <a:spLocks noChangeArrowheads="1"/>
              </p:cNvSpPr>
              <p:nvPr/>
            </p:nvSpPr>
            <p:spPr bwMode="auto">
              <a:xfrm>
                <a:off x="7840" y="11791"/>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4091" name="Line 11"/>
              <p:cNvSpPr>
                <a:spLocks noChangeShapeType="1"/>
              </p:cNvSpPr>
              <p:nvPr/>
            </p:nvSpPr>
            <p:spPr bwMode="auto">
              <a:xfrm>
                <a:off x="2980" y="10477"/>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092" name="Line 12"/>
              <p:cNvSpPr>
                <a:spLocks noChangeShapeType="1"/>
              </p:cNvSpPr>
              <p:nvPr/>
            </p:nvSpPr>
            <p:spPr bwMode="auto">
              <a:xfrm flipV="1">
                <a:off x="5140" y="9295"/>
                <a:ext cx="270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093" name="Line 13"/>
              <p:cNvSpPr>
                <a:spLocks noChangeShapeType="1"/>
              </p:cNvSpPr>
              <p:nvPr/>
            </p:nvSpPr>
            <p:spPr bwMode="auto">
              <a:xfrm>
                <a:off x="5140" y="10477"/>
                <a:ext cx="27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094" name="Line 14"/>
              <p:cNvSpPr>
                <a:spLocks noChangeShapeType="1"/>
              </p:cNvSpPr>
              <p:nvPr/>
            </p:nvSpPr>
            <p:spPr bwMode="auto">
              <a:xfrm>
                <a:off x="5140" y="10543"/>
                <a:ext cx="2700" cy="12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4095" name="Rectangle 15"/>
            <p:cNvSpPr>
              <a:spLocks noChangeArrowheads="1"/>
            </p:cNvSpPr>
            <p:nvPr/>
          </p:nvSpPr>
          <p:spPr bwMode="auto">
            <a:xfrm>
              <a:off x="2928" y="2707"/>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p</a:t>
              </a:r>
            </a:p>
          </p:txBody>
        </p:sp>
        <p:sp>
          <p:nvSpPr>
            <p:cNvPr id="174096" name="Rectangle 16"/>
            <p:cNvSpPr>
              <a:spLocks noChangeArrowheads="1"/>
            </p:cNvSpPr>
            <p:nvPr/>
          </p:nvSpPr>
          <p:spPr bwMode="auto">
            <a:xfrm>
              <a:off x="5184" y="2707"/>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q</a:t>
              </a:r>
            </a:p>
          </p:txBody>
        </p:sp>
        <p:sp>
          <p:nvSpPr>
            <p:cNvPr id="174097" name="Rectangle 17"/>
            <p:cNvSpPr>
              <a:spLocks noChangeArrowheads="1"/>
            </p:cNvSpPr>
            <p:nvPr/>
          </p:nvSpPr>
          <p:spPr bwMode="auto">
            <a:xfrm>
              <a:off x="1200" y="2707"/>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h</a:t>
              </a:r>
            </a:p>
          </p:txBody>
        </p:sp>
        <p:sp>
          <p:nvSpPr>
            <p:cNvPr id="174098" name="Rectangle 18"/>
            <p:cNvSpPr>
              <a:spLocks noChangeArrowheads="1"/>
            </p:cNvSpPr>
            <p:nvPr/>
          </p:nvSpPr>
          <p:spPr bwMode="auto">
            <a:xfrm>
              <a:off x="1702" y="2467"/>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v</a:t>
              </a:r>
              <a:r>
                <a:rPr kumimoji="1" lang="en-US" altLang="zh-CN" sz="2000" b="1" baseline="-30000"/>
                <a:t>hp</a:t>
              </a:r>
              <a:r>
                <a:rPr kumimoji="1" lang="en-US" altLang="zh-CN" sz="2000" b="1"/>
                <a:t>	δ</a:t>
              </a:r>
              <a:r>
                <a:rPr kumimoji="1" lang="en-US" altLang="zh-CN" sz="2000" b="1" baseline="-30000"/>
                <a:t>pk-1</a:t>
              </a:r>
            </a:p>
          </p:txBody>
        </p:sp>
        <p:sp>
          <p:nvSpPr>
            <p:cNvPr id="174099" name="Rectangle 19"/>
            <p:cNvSpPr>
              <a:spLocks noChangeArrowheads="1"/>
            </p:cNvSpPr>
            <p:nvPr/>
          </p:nvSpPr>
          <p:spPr bwMode="auto">
            <a:xfrm>
              <a:off x="4534" y="1795"/>
              <a:ext cx="3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δ</a:t>
              </a:r>
              <a:r>
                <a:rPr kumimoji="1" lang="en-US" altLang="zh-CN" sz="2000" b="1" baseline="-30000"/>
                <a:t>1k</a:t>
              </a:r>
            </a:p>
          </p:txBody>
        </p:sp>
        <p:sp>
          <p:nvSpPr>
            <p:cNvPr id="174100" name="Rectangle 20"/>
            <p:cNvSpPr>
              <a:spLocks noChangeArrowheads="1"/>
            </p:cNvSpPr>
            <p:nvPr/>
          </p:nvSpPr>
          <p:spPr bwMode="auto">
            <a:xfrm>
              <a:off x="3958" y="2045"/>
              <a:ext cx="3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p1</a:t>
              </a:r>
            </a:p>
          </p:txBody>
        </p:sp>
        <p:sp>
          <p:nvSpPr>
            <p:cNvPr id="174101" name="Rectangle 21"/>
            <p:cNvSpPr>
              <a:spLocks noChangeArrowheads="1"/>
            </p:cNvSpPr>
            <p:nvPr/>
          </p:nvSpPr>
          <p:spPr bwMode="auto">
            <a:xfrm>
              <a:off x="3958" y="2429"/>
              <a:ext cx="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pq</a:t>
              </a:r>
            </a:p>
          </p:txBody>
        </p:sp>
        <p:sp>
          <p:nvSpPr>
            <p:cNvPr id="174102" name="Rectangle 22"/>
            <p:cNvSpPr>
              <a:spLocks noChangeArrowheads="1"/>
            </p:cNvSpPr>
            <p:nvPr/>
          </p:nvSpPr>
          <p:spPr bwMode="auto">
            <a:xfrm>
              <a:off x="4582" y="2429"/>
              <a:ext cx="3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δ</a:t>
              </a:r>
              <a:r>
                <a:rPr kumimoji="1" lang="en-US" altLang="zh-CN" sz="2000" b="1" baseline="-30000"/>
                <a:t>qk</a:t>
              </a:r>
            </a:p>
          </p:txBody>
        </p:sp>
        <p:sp>
          <p:nvSpPr>
            <p:cNvPr id="174103" name="Rectangle 23"/>
            <p:cNvSpPr>
              <a:spLocks noChangeArrowheads="1"/>
            </p:cNvSpPr>
            <p:nvPr/>
          </p:nvSpPr>
          <p:spPr bwMode="auto">
            <a:xfrm>
              <a:off x="4006" y="2861"/>
              <a:ext cx="3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pm</a:t>
              </a:r>
            </a:p>
          </p:txBody>
        </p:sp>
        <p:sp>
          <p:nvSpPr>
            <p:cNvPr id="174104" name="Rectangle 24"/>
            <p:cNvSpPr>
              <a:spLocks noChangeArrowheads="1"/>
            </p:cNvSpPr>
            <p:nvPr/>
          </p:nvSpPr>
          <p:spPr bwMode="auto">
            <a:xfrm>
              <a:off x="4592" y="3101"/>
              <a:ext cx="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δ</a:t>
              </a:r>
              <a:r>
                <a:rPr kumimoji="1" lang="en-US" altLang="zh-CN" sz="2000" b="1" baseline="-30000"/>
                <a:t>mk</a:t>
              </a:r>
            </a:p>
          </p:txBody>
        </p:sp>
        <p:sp>
          <p:nvSpPr>
            <p:cNvPr id="174105" name="Rectangle 25"/>
            <p:cNvSpPr>
              <a:spLocks noChangeArrowheads="1"/>
            </p:cNvSpPr>
            <p:nvPr/>
          </p:nvSpPr>
          <p:spPr bwMode="auto">
            <a:xfrm>
              <a:off x="5206" y="300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74106" name="Rectangle 26"/>
            <p:cNvSpPr>
              <a:spLocks noChangeArrowheads="1"/>
            </p:cNvSpPr>
            <p:nvPr/>
          </p:nvSpPr>
          <p:spPr bwMode="auto">
            <a:xfrm>
              <a:off x="5271" y="218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grpSp>
      <p:sp>
        <p:nvSpPr>
          <p:cNvPr id="174107" name="Rectangle 27"/>
          <p:cNvSpPr>
            <a:spLocks noChangeArrowheads="1"/>
          </p:cNvSpPr>
          <p:nvPr/>
        </p:nvSpPr>
        <p:spPr bwMode="auto">
          <a:xfrm>
            <a:off x="0" y="5729213"/>
            <a:ext cx="8990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t>∆</a:t>
            </a:r>
            <a:r>
              <a:rPr lang="en-US" altLang="zh-CN" sz="2800" b="1" dirty="0" err="1"/>
              <a:t>v</a:t>
            </a:r>
            <a:r>
              <a:rPr lang="en-US" altLang="zh-CN" sz="2800" b="1" baseline="-30000" dirty="0" err="1"/>
              <a:t>hp</a:t>
            </a:r>
            <a:r>
              <a:rPr lang="en-US" altLang="zh-CN" sz="2800" b="1" dirty="0"/>
              <a:t> =αo</a:t>
            </a:r>
            <a:r>
              <a:rPr lang="en-US" altLang="zh-CN" sz="2800" b="1" baseline="-30000" dirty="0"/>
              <a:t>pk-1</a:t>
            </a:r>
            <a:r>
              <a:rPr lang="en-US" altLang="zh-CN" sz="2800" b="1" dirty="0"/>
              <a:t>(1-o</a:t>
            </a:r>
            <a:r>
              <a:rPr lang="en-US" altLang="zh-CN" sz="2800" b="1" baseline="-30000" dirty="0"/>
              <a:t>pk-1</a:t>
            </a:r>
            <a:r>
              <a:rPr lang="en-US" altLang="zh-CN" sz="2800" b="1" dirty="0"/>
              <a:t>)( w</a:t>
            </a:r>
            <a:r>
              <a:rPr lang="en-US" altLang="zh-CN" sz="2800" b="1" baseline="-30000" dirty="0"/>
              <a:t>p1</a:t>
            </a:r>
            <a:r>
              <a:rPr lang="en-US" altLang="zh-CN" sz="2800" b="1" dirty="0"/>
              <a:t>δ</a:t>
            </a:r>
            <a:r>
              <a:rPr lang="en-US" altLang="zh-CN" sz="2800" b="1" baseline="-30000" dirty="0"/>
              <a:t>1k</a:t>
            </a:r>
            <a:r>
              <a:rPr lang="en-US" altLang="zh-CN" sz="2800" b="1" dirty="0"/>
              <a:t>+ w</a:t>
            </a:r>
            <a:r>
              <a:rPr lang="en-US" altLang="zh-CN" sz="2800" b="1" baseline="-30000" dirty="0"/>
              <a:t>p2</a:t>
            </a:r>
            <a:r>
              <a:rPr lang="en-US" altLang="zh-CN" sz="2800" b="1" dirty="0"/>
              <a:t>δ</a:t>
            </a:r>
            <a:r>
              <a:rPr lang="en-US" altLang="zh-CN" sz="2800" b="1" baseline="-30000" dirty="0"/>
              <a:t>2k</a:t>
            </a:r>
            <a:r>
              <a:rPr lang="en-US" altLang="zh-CN" sz="2800" b="1" dirty="0"/>
              <a:t>+…+ </a:t>
            </a:r>
            <a:r>
              <a:rPr lang="en-US" altLang="zh-CN" sz="2800" b="1" dirty="0" err="1"/>
              <a:t>w</a:t>
            </a:r>
            <a:r>
              <a:rPr lang="en-US" altLang="zh-CN" sz="2800" b="1" baseline="-30000" dirty="0" err="1"/>
              <a:t>pm</a:t>
            </a:r>
            <a:r>
              <a:rPr lang="en-US" altLang="zh-CN" sz="2800" b="1" dirty="0" err="1"/>
              <a:t>δ</a:t>
            </a:r>
            <a:r>
              <a:rPr lang="en-US" altLang="zh-CN" sz="2800" b="1" baseline="-30000" dirty="0" err="1"/>
              <a:t>mk</a:t>
            </a:r>
            <a:r>
              <a:rPr lang="en-US" altLang="zh-CN" sz="2800" b="1" dirty="0"/>
              <a:t>)o</a:t>
            </a:r>
            <a:r>
              <a:rPr lang="en-US" altLang="zh-CN" sz="2800" b="1" baseline="-30000" dirty="0"/>
              <a:t>hk-2</a:t>
            </a:r>
          </a:p>
        </p:txBody>
      </p:sp>
    </p:spTree>
    <p:extLst>
      <p:ext uri="{BB962C8B-B14F-4D97-AF65-F5344CB8AC3E}">
        <p14:creationId xmlns:p14="http://schemas.microsoft.com/office/powerpoint/2010/main" val="587679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 calcmode="lin" valueType="num">
                                      <p:cBhvr additive="base">
                                        <p:cTn id="7" dur="500" fill="hold"/>
                                        <p:tgtEl>
                                          <p:spTgt spid="174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0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anim calcmode="lin" valueType="num">
                                      <p:cBhvr additive="base">
                                        <p:cTn id="11" dur="500" fill="hold"/>
                                        <p:tgtEl>
                                          <p:spTgt spid="1740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408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4083">
                                            <p:txEl>
                                              <p:pRg st="2" end="2"/>
                                            </p:txEl>
                                          </p:spTgt>
                                        </p:tgtEl>
                                        <p:attrNameLst>
                                          <p:attrName>style.visibility</p:attrName>
                                        </p:attrNameLst>
                                      </p:cBhvr>
                                      <p:to>
                                        <p:strVal val="visible"/>
                                      </p:to>
                                    </p:set>
                                    <p:anim calcmode="lin" valueType="num">
                                      <p:cBhvr additive="base">
                                        <p:cTn id="15" dur="500" fill="hold"/>
                                        <p:tgtEl>
                                          <p:spTgt spid="17408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408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4083">
                                            <p:txEl>
                                              <p:pRg st="3" end="3"/>
                                            </p:txEl>
                                          </p:spTgt>
                                        </p:tgtEl>
                                        <p:attrNameLst>
                                          <p:attrName>style.visibility</p:attrName>
                                        </p:attrNameLst>
                                      </p:cBhvr>
                                      <p:to>
                                        <p:strVal val="visible"/>
                                      </p:to>
                                    </p:set>
                                    <p:anim calcmode="lin" valueType="num">
                                      <p:cBhvr additive="base">
                                        <p:cTn id="19" dur="500" fill="hold"/>
                                        <p:tgtEl>
                                          <p:spTgt spid="1740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07"/>
                                        </p:tgtEl>
                                        <p:attrNameLst>
                                          <p:attrName>style.visibility</p:attrName>
                                        </p:attrNameLst>
                                      </p:cBhvr>
                                      <p:to>
                                        <p:strVal val="visible"/>
                                      </p:to>
                                    </p:set>
                                    <p:anim calcmode="lin" valueType="num">
                                      <p:cBhvr additive="base">
                                        <p:cTn id="25" dur="500" fill="hold"/>
                                        <p:tgtEl>
                                          <p:spTgt spid="174107"/>
                                        </p:tgtEl>
                                        <p:attrNameLst>
                                          <p:attrName>ppt_x</p:attrName>
                                        </p:attrNameLst>
                                      </p:cBhvr>
                                      <p:tavLst>
                                        <p:tav tm="0">
                                          <p:val>
                                            <p:strVal val="0-#ppt_w/2"/>
                                          </p:val>
                                        </p:tav>
                                        <p:tav tm="100000">
                                          <p:val>
                                            <p:strVal val="#ppt_x"/>
                                          </p:val>
                                        </p:tav>
                                      </p:tavLst>
                                    </p:anim>
                                    <p:anim calcmode="lin" valueType="num">
                                      <p:cBhvr additive="base">
                                        <p:cTn id="26" dur="500" fill="hold"/>
                                        <p:tgtEl>
                                          <p:spTgt spid="174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autoUpdateAnimBg="0"/>
      <p:bldP spid="17410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b="1" dirty="0" smtClean="0">
                <a:latin typeface="Times New Roman" panose="02020603050405020304" pitchFamily="18" charset="0"/>
                <a:ea typeface="宋体" panose="02010600030101010101" pitchFamily="2" charset="-122"/>
              </a:rPr>
              <a:t>BP</a:t>
            </a:r>
            <a:r>
              <a:rPr lang="zh-CN" altLang="en-US" b="1" dirty="0">
                <a:latin typeface="宋体" panose="02010600030101010101" pitchFamily="2" charset="-122"/>
                <a:ea typeface="宋体" panose="02010600030101010101" pitchFamily="2" charset="-122"/>
              </a:rPr>
              <a:t>网络</a:t>
            </a:r>
            <a:r>
              <a:rPr lang="zh-CN" altLang="en-US" dirty="0">
                <a:ea typeface="宋体" panose="02010600030101010101" pitchFamily="2" charset="-122"/>
              </a:rPr>
              <a:t> </a:t>
            </a:r>
          </a:p>
        </p:txBody>
      </p:sp>
      <p:sp>
        <p:nvSpPr>
          <p:cNvPr id="156675" name="Rectangle 3"/>
          <p:cNvSpPr>
            <a:spLocks noGrp="1" noChangeArrowheads="1"/>
          </p:cNvSpPr>
          <p:nvPr>
            <p:ph type="body" idx="1"/>
          </p:nvPr>
        </p:nvSpPr>
        <p:spPr/>
        <p:txBody>
          <a:bodyPr/>
          <a:lstStyle/>
          <a:p>
            <a:r>
              <a:rPr lang="zh-CN" altLang="en-US" b="1">
                <a:latin typeface="Times New Roman" panose="02020603050405020304" pitchFamily="18" charset="0"/>
                <a:ea typeface="黑体" panose="02010609060101010101" pitchFamily="49" charset="-122"/>
              </a:rPr>
              <a:t>主要内容</a:t>
            </a:r>
            <a:r>
              <a:rPr lang="zh-CN" altLang="en-US">
                <a:latin typeface="宋体" panose="02010600030101010101" pitchFamily="2" charset="-122"/>
                <a:ea typeface="宋体" panose="02010600030101010101" pitchFamily="2" charset="-122"/>
              </a:rPr>
              <a:t>：</a:t>
            </a:r>
          </a:p>
          <a:p>
            <a:pPr lvl="1"/>
            <a:r>
              <a:rPr lang="en-US" altLang="zh-CN" b="1">
                <a:latin typeface="Times New Roman" panose="02020603050405020304" pitchFamily="18" charset="0"/>
                <a:ea typeface="宋体" panose="02010600030101010101" pitchFamily="2" charset="-122"/>
              </a:rPr>
              <a:t>BP</a:t>
            </a:r>
            <a:r>
              <a:rPr lang="zh-CN" altLang="en-US" b="1">
                <a:latin typeface="宋体" panose="02010600030101010101" pitchFamily="2" charset="-122"/>
                <a:ea typeface="宋体" panose="02010600030101010101" pitchFamily="2" charset="-122"/>
              </a:rPr>
              <a:t>网络的构成</a:t>
            </a:r>
          </a:p>
          <a:p>
            <a:pPr lvl="1"/>
            <a:r>
              <a:rPr lang="zh-CN" altLang="en-US" b="1">
                <a:latin typeface="宋体" panose="02010600030101010101" pitchFamily="2" charset="-122"/>
                <a:ea typeface="宋体" panose="02010600030101010101" pitchFamily="2" charset="-122"/>
              </a:rPr>
              <a:t>隐藏层权的调整分析</a:t>
            </a:r>
          </a:p>
          <a:p>
            <a:pPr lvl="1"/>
            <a:r>
              <a:rPr lang="en-US" altLang="zh-CN" b="1">
                <a:solidFill>
                  <a:srgbClr val="FF0000"/>
                </a:solidFill>
                <a:latin typeface="Times New Roman" panose="02020603050405020304" pitchFamily="18" charset="0"/>
                <a:ea typeface="宋体" panose="02010600030101010101" pitchFamily="2" charset="-122"/>
              </a:rPr>
              <a:t>Delta</a:t>
            </a:r>
            <a:r>
              <a:rPr lang="zh-CN" altLang="en-US" b="1">
                <a:solidFill>
                  <a:srgbClr val="FF0000"/>
                </a:solidFill>
                <a:latin typeface="宋体" panose="02010600030101010101" pitchFamily="2" charset="-122"/>
                <a:ea typeface="宋体" panose="02010600030101010101" pitchFamily="2" charset="-122"/>
              </a:rPr>
              <a:t>规则理论推导</a:t>
            </a:r>
          </a:p>
          <a:p>
            <a:pPr lvl="1"/>
            <a:r>
              <a:rPr lang="zh-CN" altLang="en-US" b="1">
                <a:latin typeface="宋体" panose="02010600030101010101" pitchFamily="2" charset="-122"/>
                <a:ea typeface="宋体" panose="02010600030101010101" pitchFamily="2" charset="-122"/>
              </a:rPr>
              <a:t>算法的收敛速度及其改进讨论</a:t>
            </a:r>
          </a:p>
          <a:p>
            <a:pPr lvl="1"/>
            <a:r>
              <a:rPr lang="en-US" altLang="zh-CN" b="1">
                <a:latin typeface="Times New Roman" panose="02020603050405020304" pitchFamily="18" charset="0"/>
                <a:ea typeface="宋体" panose="02010600030101010101" pitchFamily="2" charset="-122"/>
              </a:rPr>
              <a:t>BP</a:t>
            </a:r>
            <a:r>
              <a:rPr lang="zh-CN" altLang="en-US" b="1">
                <a:latin typeface="宋体" panose="02010600030101010101" pitchFamily="2" charset="-122"/>
                <a:ea typeface="宋体" panose="02010600030101010101" pitchFamily="2" charset="-122"/>
              </a:rPr>
              <a:t>网络中的几个重要问题</a:t>
            </a:r>
            <a:r>
              <a:rPr lang="zh-CN" altLang="en-US" b="1">
                <a:ea typeface="宋体" panose="02010600030101010101" pitchFamily="2" charset="-122"/>
              </a:rPr>
              <a:t> </a:t>
            </a:r>
          </a:p>
          <a:p>
            <a:pPr algn="just"/>
            <a:r>
              <a:rPr lang="zh-CN" altLang="en-US" b="1">
                <a:latin typeface="Times New Roman" panose="02020603050405020304" pitchFamily="18" charset="0"/>
                <a:ea typeface="黑体" panose="02010609060101010101" pitchFamily="49" charset="-122"/>
              </a:rPr>
              <a:t>重点：</a:t>
            </a:r>
            <a:r>
              <a:rPr lang="en-US" altLang="zh-CN" b="1">
                <a:latin typeface="Times New Roman" panose="02020603050405020304" pitchFamily="18" charset="0"/>
                <a:ea typeface="宋体" panose="02010600030101010101" pitchFamily="2" charset="-122"/>
              </a:rPr>
              <a:t>BP</a:t>
            </a:r>
            <a:r>
              <a:rPr lang="zh-CN" altLang="en-US" b="1">
                <a:latin typeface="宋体" panose="02010600030101010101" pitchFamily="2" charset="-122"/>
                <a:ea typeface="宋体" panose="02010600030101010101" pitchFamily="2" charset="-122"/>
              </a:rPr>
              <a:t>算法</a:t>
            </a:r>
            <a:endParaRPr lang="zh-CN" altLang="en-US" b="1">
              <a:latin typeface="Times New Roman" panose="02020603050405020304" pitchFamily="18" charset="0"/>
              <a:ea typeface="宋体" panose="02010600030101010101" pitchFamily="2" charset="-122"/>
            </a:endParaRPr>
          </a:p>
          <a:p>
            <a:r>
              <a:rPr lang="zh-CN" altLang="en-US" b="1">
                <a:solidFill>
                  <a:srgbClr val="FF0000"/>
                </a:solidFill>
                <a:latin typeface="Times New Roman" panose="02020603050405020304" pitchFamily="18" charset="0"/>
                <a:ea typeface="黑体" panose="02010609060101010101" pitchFamily="49" charset="-122"/>
              </a:rPr>
              <a:t>难点：</a:t>
            </a:r>
            <a:r>
              <a:rPr lang="en-US" altLang="zh-CN" b="1">
                <a:solidFill>
                  <a:srgbClr val="FF0000"/>
                </a:solidFill>
                <a:latin typeface="Times New Roman" panose="02020603050405020304" pitchFamily="18" charset="0"/>
                <a:ea typeface="宋体" panose="02010600030101010101" pitchFamily="2" charset="-122"/>
              </a:rPr>
              <a:t>Delta</a:t>
            </a:r>
            <a:r>
              <a:rPr lang="zh-CN" altLang="en-US" b="1">
                <a:solidFill>
                  <a:srgbClr val="FF0000"/>
                </a:solidFill>
                <a:latin typeface="宋体" panose="02010600030101010101" pitchFamily="2" charset="-122"/>
                <a:ea typeface="宋体" panose="02010600030101010101" pitchFamily="2" charset="-122"/>
              </a:rPr>
              <a:t>规则的理论推导</a:t>
            </a:r>
            <a:r>
              <a:rPr lang="zh-CN" altLang="en-US" b="1">
                <a:solidFill>
                  <a:srgbClr val="FF0000"/>
                </a:solidFill>
                <a:ea typeface="宋体" panose="02010600030101010101" pitchFamily="2" charset="-122"/>
              </a:rPr>
              <a:t> </a:t>
            </a:r>
          </a:p>
        </p:txBody>
      </p:sp>
    </p:spTree>
    <p:extLst>
      <p:ext uri="{BB962C8B-B14F-4D97-AF65-F5344CB8AC3E}">
        <p14:creationId xmlns:p14="http://schemas.microsoft.com/office/powerpoint/2010/main" val="1294986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anim calcmode="lin" valueType="num">
                                      <p:cBhvr additive="base">
                                        <p:cTn id="11" dur="500" fill="hold"/>
                                        <p:tgtEl>
                                          <p:spTgt spid="1566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66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anim calcmode="lin" valueType="num">
                                      <p:cBhvr additive="base">
                                        <p:cTn id="15" dur="500" fill="hold"/>
                                        <p:tgtEl>
                                          <p:spTgt spid="1566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66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6675">
                                            <p:txEl>
                                              <p:pRg st="3" end="3"/>
                                            </p:txEl>
                                          </p:spTgt>
                                        </p:tgtEl>
                                        <p:attrNameLst>
                                          <p:attrName>style.visibility</p:attrName>
                                        </p:attrNameLst>
                                      </p:cBhvr>
                                      <p:to>
                                        <p:strVal val="visible"/>
                                      </p:to>
                                    </p:set>
                                    <p:anim calcmode="lin" valueType="num">
                                      <p:cBhvr additive="base">
                                        <p:cTn id="19" dur="500" fill="hold"/>
                                        <p:tgtEl>
                                          <p:spTgt spid="1566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66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6675">
                                            <p:txEl>
                                              <p:pRg st="4" end="4"/>
                                            </p:txEl>
                                          </p:spTgt>
                                        </p:tgtEl>
                                        <p:attrNameLst>
                                          <p:attrName>style.visibility</p:attrName>
                                        </p:attrNameLst>
                                      </p:cBhvr>
                                      <p:to>
                                        <p:strVal val="visible"/>
                                      </p:to>
                                    </p:set>
                                    <p:anim calcmode="lin" valueType="num">
                                      <p:cBhvr additive="base">
                                        <p:cTn id="23" dur="500" fill="hold"/>
                                        <p:tgtEl>
                                          <p:spTgt spid="1566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66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6675">
                                            <p:txEl>
                                              <p:pRg st="5" end="5"/>
                                            </p:txEl>
                                          </p:spTgt>
                                        </p:tgtEl>
                                        <p:attrNameLst>
                                          <p:attrName>style.visibility</p:attrName>
                                        </p:attrNameLst>
                                      </p:cBhvr>
                                      <p:to>
                                        <p:strVal val="visible"/>
                                      </p:to>
                                    </p:set>
                                    <p:anim calcmode="lin" valueType="num">
                                      <p:cBhvr additive="base">
                                        <p:cTn id="27" dur="500" fill="hold"/>
                                        <p:tgtEl>
                                          <p:spTgt spid="1566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66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6675">
                                            <p:txEl>
                                              <p:pRg st="6" end="6"/>
                                            </p:txEl>
                                          </p:spTgt>
                                        </p:tgtEl>
                                        <p:attrNameLst>
                                          <p:attrName>style.visibility</p:attrName>
                                        </p:attrNameLst>
                                      </p:cBhvr>
                                      <p:to>
                                        <p:strVal val="visible"/>
                                      </p:to>
                                    </p:set>
                                    <p:anim calcmode="lin" valueType="num">
                                      <p:cBhvr additive="base">
                                        <p:cTn id="33" dur="500" fill="hold"/>
                                        <p:tgtEl>
                                          <p:spTgt spid="15667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66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56675">
                                            <p:txEl>
                                              <p:pRg st="7" end="7"/>
                                            </p:txEl>
                                          </p:spTgt>
                                        </p:tgtEl>
                                        <p:attrNameLst>
                                          <p:attrName>style.visibility</p:attrName>
                                        </p:attrNameLst>
                                      </p:cBhvr>
                                      <p:to>
                                        <p:strVal val="visible"/>
                                      </p:to>
                                    </p:set>
                                    <p:anim calcmode="lin" valueType="num">
                                      <p:cBhvr additive="base">
                                        <p:cTn id="39" dur="500" fill="hold"/>
                                        <p:tgtEl>
                                          <p:spTgt spid="15667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5667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57200" y="274638"/>
            <a:ext cx="6553136" cy="792162"/>
          </a:xfrm>
        </p:spPr>
        <p:txBody>
          <a:bodyPr/>
          <a:lstStyle/>
          <a:p>
            <a:r>
              <a:rPr lang="en-US" altLang="zh-CN" b="1" dirty="0" smtClean="0">
                <a:latin typeface="Times New Roman" panose="02020603050405020304" pitchFamily="18" charset="0"/>
                <a:ea typeface="宋体" panose="02010600030101010101" pitchFamily="2" charset="-122"/>
              </a:rPr>
              <a:t>2.4 </a:t>
            </a:r>
            <a:r>
              <a:rPr lang="zh-CN" altLang="en-US" b="1" dirty="0">
                <a:latin typeface="宋体" panose="02010600030101010101" pitchFamily="2" charset="-122"/>
                <a:ea typeface="宋体" panose="02010600030101010101" pitchFamily="2" charset="-122"/>
              </a:rPr>
              <a:t>基本的</a:t>
            </a:r>
            <a:r>
              <a:rPr lang="en-US" altLang="zh-CN" b="1" dirty="0">
                <a:latin typeface="Times New Roman" panose="02020603050405020304" pitchFamily="18" charset="0"/>
                <a:ea typeface="宋体" panose="02010600030101010101" pitchFamily="2" charset="-122"/>
              </a:rPr>
              <a:t>BP</a:t>
            </a:r>
            <a:r>
              <a:rPr lang="zh-CN" altLang="en-US" b="1" dirty="0">
                <a:latin typeface="宋体" panose="02010600030101010101" pitchFamily="2" charset="-122"/>
                <a:ea typeface="宋体" panose="02010600030101010101" pitchFamily="2" charset="-122"/>
              </a:rPr>
              <a:t>算法</a:t>
            </a:r>
            <a:r>
              <a:rPr lang="zh-CN" altLang="en-US" dirty="0">
                <a:ea typeface="宋体" panose="02010600030101010101" pitchFamily="2" charset="-122"/>
              </a:rPr>
              <a:t> </a:t>
            </a:r>
          </a:p>
        </p:txBody>
      </p:sp>
      <p:sp>
        <p:nvSpPr>
          <p:cNvPr id="175107" name="Rectangle 3"/>
          <p:cNvSpPr>
            <a:spLocks noGrp="1" noChangeArrowheads="1"/>
          </p:cNvSpPr>
          <p:nvPr>
            <p:ph type="body" idx="1"/>
          </p:nvPr>
        </p:nvSpPr>
        <p:spPr>
          <a:xfrm>
            <a:off x="228600" y="1219200"/>
            <a:ext cx="8686800" cy="4906963"/>
          </a:xfrm>
        </p:spPr>
        <p:txBody>
          <a:bodyPr/>
          <a:lstStyle/>
          <a:p>
            <a:pPr>
              <a:lnSpc>
                <a:spcPct val="90000"/>
              </a:lnSpc>
            </a:pPr>
            <a:r>
              <a:rPr lang="zh-CN" altLang="en-US" b="1">
                <a:latin typeface="Times New Roman" panose="02020603050405020304" pitchFamily="18" charset="0"/>
                <a:ea typeface="黑体" panose="02010609060101010101" pitchFamily="49" charset="-122"/>
              </a:rPr>
              <a:t>样本集：</a:t>
            </a:r>
            <a:r>
              <a:rPr lang="en-US" altLang="zh-CN" sz="2800" b="1">
                <a:latin typeface="Times New Roman" panose="02020603050405020304" pitchFamily="18" charset="0"/>
                <a:ea typeface="宋体" panose="02010600030101010101" pitchFamily="2" charset="-122"/>
              </a:rPr>
              <a:t>S={(X</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s</a:t>
            </a:r>
            <a:r>
              <a:rPr lang="en-US" altLang="zh-CN" sz="2800" b="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s</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a:t>
            </a:r>
            <a:r>
              <a:rPr lang="en-US" altLang="zh-CN" sz="2800">
                <a:ea typeface="宋体" panose="02010600030101010101" pitchFamily="2" charset="-122"/>
              </a:rPr>
              <a:t> </a:t>
            </a:r>
          </a:p>
          <a:p>
            <a:pPr>
              <a:lnSpc>
                <a:spcPct val="90000"/>
              </a:lnSpc>
            </a:pPr>
            <a:r>
              <a:rPr lang="zh-CN" altLang="en-US" b="1">
                <a:latin typeface="Times New Roman" panose="02020603050405020304" pitchFamily="18" charset="0"/>
                <a:ea typeface="黑体" panose="02010609060101010101" pitchFamily="49" charset="-122"/>
              </a:rPr>
              <a:t>基本思想 ：</a:t>
            </a:r>
          </a:p>
          <a:p>
            <a:pPr lvl="1">
              <a:lnSpc>
                <a:spcPct val="90000"/>
              </a:lnSpc>
            </a:pPr>
            <a:r>
              <a:rPr lang="zh-CN" altLang="en-US" b="1">
                <a:latin typeface="宋体" panose="02010600030101010101" pitchFamily="2" charset="-122"/>
                <a:ea typeface="宋体" panose="02010600030101010101" pitchFamily="2" charset="-122"/>
              </a:rPr>
              <a:t>逐一地根据样本集中的样本</a:t>
            </a:r>
            <a:r>
              <a:rPr lang="en-US" altLang="zh-CN" b="1">
                <a:latin typeface="Times New Roman" panose="02020603050405020304" pitchFamily="18" charset="0"/>
                <a:ea typeface="宋体" panose="02010600030101010101" pitchFamily="2" charset="-122"/>
                <a:cs typeface="Times New Roman" panose="02020603050405020304" pitchFamily="18" charset="0"/>
              </a:rPr>
              <a:t>(X</a:t>
            </a:r>
            <a:r>
              <a:rPr lang="en-US" altLang="zh-CN" b="1" baseline="-30000">
                <a:latin typeface="Times New Roman" panose="02020603050405020304" pitchFamily="18" charset="0"/>
                <a:ea typeface="宋体" panose="02010600030101010101" pitchFamily="2" charset="-122"/>
                <a:cs typeface="Times New Roman" panose="02020603050405020304" pitchFamily="18" charset="0"/>
              </a:rPr>
              <a:t>k</a:t>
            </a:r>
            <a:r>
              <a:rPr lang="en-US" altLang="zh-CN" b="1">
                <a:latin typeface="Times New Roman" panose="02020603050405020304" pitchFamily="18" charset="0"/>
                <a:ea typeface="宋体" panose="02010600030101010101" pitchFamily="2" charset="-122"/>
                <a:cs typeface="Times New Roman" panose="02020603050405020304" pitchFamily="18" charset="0"/>
              </a:rPr>
              <a:t>,Y</a:t>
            </a:r>
            <a:r>
              <a:rPr lang="en-US" altLang="zh-CN" b="1" baseline="-30000">
                <a:latin typeface="Times New Roman" panose="02020603050405020304" pitchFamily="18" charset="0"/>
                <a:ea typeface="宋体" panose="02010600030101010101" pitchFamily="2" charset="-122"/>
                <a:cs typeface="Times New Roman" panose="02020603050405020304" pitchFamily="18" charset="0"/>
              </a:rPr>
              <a:t>k</a:t>
            </a:r>
            <a:r>
              <a:rPr lang="en-US" altLang="zh-CN" b="1">
                <a:latin typeface="Times New Roman" panose="02020603050405020304" pitchFamily="18" charset="0"/>
                <a:ea typeface="宋体" panose="02010600030101010101" pitchFamily="2" charset="-122"/>
                <a:cs typeface="Times New Roman" panose="02020603050405020304" pitchFamily="18" charset="0"/>
              </a:rPr>
              <a:t>)</a:t>
            </a:r>
            <a:r>
              <a:rPr lang="zh-CN" altLang="en-US" b="1">
                <a:latin typeface="宋体" panose="02010600030101010101" pitchFamily="2" charset="-122"/>
                <a:ea typeface="宋体" panose="02010600030101010101" pitchFamily="2" charset="-122"/>
                <a:cs typeface="Times New Roman" panose="02020603050405020304" pitchFamily="18" charset="0"/>
              </a:rPr>
              <a:t>计算出实际输出</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k</a:t>
            </a:r>
            <a:r>
              <a:rPr lang="zh-CN" altLang="en-US" b="1">
                <a:latin typeface="宋体" panose="02010600030101010101" pitchFamily="2" charset="-122"/>
                <a:ea typeface="宋体" panose="02010600030101010101" pitchFamily="2" charset="-122"/>
              </a:rPr>
              <a:t>和误差测度</a:t>
            </a:r>
            <a:r>
              <a:rPr lang="en-US" altLang="zh-CN" b="1">
                <a:latin typeface="Times New Roman" panose="02020603050405020304" pitchFamily="18" charset="0"/>
                <a:ea typeface="宋体" panose="02010600030101010101" pitchFamily="2" charset="-122"/>
              </a:rPr>
              <a:t>E</a:t>
            </a:r>
            <a:r>
              <a:rPr lang="en-US" altLang="zh-CN" b="1" baseline="-30000">
                <a:latin typeface="Times New Roman" panose="02020603050405020304" pitchFamily="18" charset="0"/>
                <a:ea typeface="宋体" panose="02010600030101010101" pitchFamily="2" charset="-122"/>
              </a:rPr>
              <a:t>1</a:t>
            </a:r>
            <a:r>
              <a:rPr lang="zh-CN" altLang="en-US" b="1">
                <a:latin typeface="宋体" panose="02010600030101010101" pitchFamily="2" charset="-122"/>
                <a:ea typeface="宋体" panose="02010600030101010101" pitchFamily="2" charset="-122"/>
              </a:rPr>
              <a:t>，对</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(1)</a:t>
            </a:r>
            <a:r>
              <a:rPr lang="en-US" altLang="zh-CN" b="1">
                <a:latin typeface="Times New Roman" panose="02020603050405020304" pitchFamily="18" charset="0"/>
                <a:ea typeface="宋体" panose="02010600030101010101" pitchFamily="2" charset="-122"/>
              </a:rPr>
              <a:t> </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(2)</a:t>
            </a:r>
            <a:r>
              <a:rPr lang="en-US" altLang="zh-CN" b="1">
                <a:latin typeface="Times New Roman" panose="02020603050405020304" pitchFamily="18" charset="0"/>
                <a:ea typeface="宋体" panose="02010600030101010101" pitchFamily="2" charset="-122"/>
              </a:rPr>
              <a:t> </a:t>
            </a:r>
            <a:r>
              <a:rPr lang="zh-CN" altLang="en-US" b="1">
                <a:latin typeface="宋体" panose="02010600030101010101" pitchFamily="2" charset="-122"/>
                <a:ea typeface="宋体" panose="02010600030101010101" pitchFamily="2" charset="-122"/>
              </a:rPr>
              <a:t>，</a:t>
            </a:r>
            <a:r>
              <a:rPr lang="en-US" altLang="zh-CN" b="1">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(L)</a:t>
            </a:r>
            <a:r>
              <a:rPr lang="zh-CN" altLang="en-US" b="1">
                <a:latin typeface="宋体" panose="02010600030101010101" pitchFamily="2" charset="-122"/>
                <a:ea typeface="宋体" panose="02010600030101010101" pitchFamily="2" charset="-122"/>
              </a:rPr>
              <a:t>各做一次调整，重复这个循环，直到</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E</a:t>
            </a:r>
            <a:r>
              <a:rPr lang="en-US" altLang="zh-CN" b="1" baseline="-30000">
                <a:latin typeface="Times New Roman" panose="02020603050405020304" pitchFamily="18" charset="0"/>
                <a:ea typeface="宋体" panose="02010600030101010101" pitchFamily="2" charset="-122"/>
              </a:rPr>
              <a:t>p</a:t>
            </a:r>
            <a:r>
              <a:rPr lang="en-US" altLang="zh-CN" b="1">
                <a:latin typeface="Times New Roman" panose="02020603050405020304" pitchFamily="18" charset="0"/>
                <a:ea typeface="宋体" panose="02010600030101010101" pitchFamily="2" charset="-122"/>
              </a:rPr>
              <a:t>&lt;ε</a:t>
            </a:r>
            <a:r>
              <a:rPr lang="zh-CN" altLang="en-US" b="1">
                <a:latin typeface="宋体" panose="02010600030101010101" pitchFamily="2" charset="-122"/>
                <a:ea typeface="宋体" panose="02010600030101010101" pitchFamily="2" charset="-122"/>
              </a:rPr>
              <a:t>。</a:t>
            </a:r>
          </a:p>
          <a:p>
            <a:pPr lvl="1">
              <a:lnSpc>
                <a:spcPct val="90000"/>
              </a:lnSpc>
            </a:pPr>
            <a:r>
              <a:rPr lang="zh-CN" altLang="en-US" b="1">
                <a:latin typeface="Times New Roman" panose="02020603050405020304" pitchFamily="18" charset="0"/>
                <a:ea typeface="宋体" panose="02010600030101010101" pitchFamily="2" charset="-122"/>
              </a:rPr>
              <a:t>用输出层的误差调整输出层权矩阵，并用此误差估计输出层的直接前导层的误差，再用输出层前导层误差估计更前一层的误差。如此获得所有其它各层的误差估计，并用这些估计实现对权矩阵的修改。形成将输出端表现出的误差沿着与输入信号相反的方向逐级向输入端传递的过程</a:t>
            </a:r>
            <a:r>
              <a:rPr lang="zh-CN" altLang="en-US" b="1">
                <a:latin typeface="宋体" panose="02010600030101010101" pitchFamily="2" charset="-122"/>
                <a:ea typeface="宋体" panose="02010600030101010101" pitchFamily="2" charset="-122"/>
              </a:rPr>
              <a:t> </a:t>
            </a:r>
            <a:r>
              <a:rPr lang="zh-CN" altLang="en-US">
                <a:ea typeface="宋体" panose="02010600030101010101" pitchFamily="2" charset="-122"/>
              </a:rPr>
              <a:t> </a:t>
            </a:r>
          </a:p>
        </p:txBody>
      </p:sp>
    </p:spTree>
    <p:extLst>
      <p:ext uri="{BB962C8B-B14F-4D97-AF65-F5344CB8AC3E}">
        <p14:creationId xmlns:p14="http://schemas.microsoft.com/office/powerpoint/2010/main" val="2176591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 calcmode="lin" valueType="num">
                                      <p:cBhvr additive="base">
                                        <p:cTn id="7" dur="500" fill="hold"/>
                                        <p:tgtEl>
                                          <p:spTgt spid="175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5107">
                                            <p:txEl>
                                              <p:pRg st="1" end="1"/>
                                            </p:txEl>
                                          </p:spTgt>
                                        </p:tgtEl>
                                        <p:attrNameLst>
                                          <p:attrName>style.visibility</p:attrName>
                                        </p:attrNameLst>
                                      </p:cBhvr>
                                      <p:to>
                                        <p:strVal val="visible"/>
                                      </p:to>
                                    </p:set>
                                    <p:anim calcmode="lin" valueType="num">
                                      <p:cBhvr additive="base">
                                        <p:cTn id="13" dur="500" fill="hold"/>
                                        <p:tgtEl>
                                          <p:spTgt spid="175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510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75107">
                                            <p:txEl>
                                              <p:pRg st="2" end="2"/>
                                            </p:txEl>
                                          </p:spTgt>
                                        </p:tgtEl>
                                        <p:attrNameLst>
                                          <p:attrName>style.visibility</p:attrName>
                                        </p:attrNameLst>
                                      </p:cBhvr>
                                      <p:to>
                                        <p:strVal val="visible"/>
                                      </p:to>
                                    </p:set>
                                    <p:anim calcmode="lin" valueType="num">
                                      <p:cBhvr additive="base">
                                        <p:cTn id="17" dur="500" fill="hold"/>
                                        <p:tgtEl>
                                          <p:spTgt spid="17510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510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75107">
                                            <p:txEl>
                                              <p:pRg st="3" end="3"/>
                                            </p:txEl>
                                          </p:spTgt>
                                        </p:tgtEl>
                                        <p:attrNameLst>
                                          <p:attrName>style.visibility</p:attrName>
                                        </p:attrNameLst>
                                      </p:cBhvr>
                                      <p:to>
                                        <p:strVal val="visible"/>
                                      </p:to>
                                    </p:set>
                                    <p:anim calcmode="lin" valueType="num">
                                      <p:cBhvr additive="base">
                                        <p:cTn id="21" dur="500" fill="hold"/>
                                        <p:tgtEl>
                                          <p:spTgt spid="17510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51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457200" y="274638"/>
            <a:ext cx="8229600" cy="715962"/>
          </a:xfrm>
        </p:spPr>
        <p:txBody>
          <a:bodyPr/>
          <a:lstStyle/>
          <a:p>
            <a:r>
              <a:rPr lang="zh-CN" altLang="en-US" b="1" dirty="0" smtClean="0">
                <a:latin typeface="Times New Roman" panose="02020603050405020304" pitchFamily="18" charset="0"/>
                <a:ea typeface="黑体" panose="02010609060101010101" pitchFamily="49" charset="-122"/>
              </a:rPr>
              <a:t>算法</a:t>
            </a:r>
            <a:r>
              <a:rPr lang="en-US" altLang="zh-CN" b="1" dirty="0" smtClean="0">
                <a:latin typeface="Times New Roman" panose="02020603050405020304" pitchFamily="18" charset="0"/>
                <a:ea typeface="宋体" panose="02010600030101010101" pitchFamily="2" charset="-122"/>
              </a:rPr>
              <a:t>1</a:t>
            </a:r>
            <a:r>
              <a:rPr lang="en-US" altLang="zh-CN" dirty="0" smtClean="0">
                <a:latin typeface="Times New Roman" panose="02020603050405020304" pitchFamily="18"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基本</a:t>
            </a:r>
            <a:r>
              <a:rPr lang="en-US" altLang="zh-CN" b="1" dirty="0">
                <a:latin typeface="Times New Roman" panose="02020603050405020304" pitchFamily="18" charset="0"/>
                <a:ea typeface="宋体" panose="02010600030101010101" pitchFamily="2" charset="-122"/>
              </a:rPr>
              <a:t>BP</a:t>
            </a:r>
            <a:r>
              <a:rPr lang="zh-CN" altLang="en-US" b="1" dirty="0">
                <a:latin typeface="宋体" panose="02010600030101010101" pitchFamily="2" charset="-122"/>
                <a:ea typeface="宋体" panose="02010600030101010101" pitchFamily="2" charset="-122"/>
              </a:rPr>
              <a:t>算法</a:t>
            </a:r>
            <a:r>
              <a:rPr lang="zh-CN" altLang="en-US" dirty="0">
                <a:ea typeface="宋体" panose="02010600030101010101" pitchFamily="2" charset="-122"/>
              </a:rPr>
              <a:t> </a:t>
            </a:r>
          </a:p>
        </p:txBody>
      </p:sp>
      <p:sp>
        <p:nvSpPr>
          <p:cNvPr id="176131" name="Rectangle 3"/>
          <p:cNvSpPr>
            <a:spLocks noGrp="1" noChangeArrowheads="1"/>
          </p:cNvSpPr>
          <p:nvPr>
            <p:ph type="body" idx="1"/>
          </p:nvPr>
        </p:nvSpPr>
        <p:spPr/>
        <p:txBody>
          <a:bodyPr/>
          <a:lstStyle/>
          <a:p>
            <a:pPr algn="just">
              <a:buFontTx/>
              <a:buNone/>
            </a:pPr>
            <a:r>
              <a:rPr lang="en-US" altLang="zh-CN" b="1">
                <a:latin typeface="Times New Roman" panose="02020603050405020304" pitchFamily="18" charset="0"/>
                <a:ea typeface="宋体" panose="02010600030101010101" pitchFamily="2" charset="-122"/>
              </a:rPr>
              <a:t>1  for k=1 to L do</a:t>
            </a:r>
          </a:p>
          <a:p>
            <a:pPr algn="just">
              <a:buFontTx/>
              <a:buNone/>
            </a:pPr>
            <a:r>
              <a:rPr lang="en-US" altLang="zh-CN" b="1">
                <a:latin typeface="Times New Roman" panose="02020603050405020304" pitchFamily="18" charset="0"/>
                <a:ea typeface="宋体" panose="02010600030101010101" pitchFamily="2" charset="-122"/>
              </a:rPr>
              <a:t>	1.1 </a:t>
            </a:r>
            <a:r>
              <a:rPr lang="zh-CN" altLang="en-US" b="1">
                <a:latin typeface="宋体" panose="02010600030101010101" pitchFamily="2" charset="-122"/>
                <a:ea typeface="宋体" panose="02010600030101010101" pitchFamily="2" charset="-122"/>
              </a:rPr>
              <a:t>初始化</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(k)</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a:p>
            <a:pPr algn="just">
              <a:buFontTx/>
              <a:buNone/>
            </a:pPr>
            <a:r>
              <a:rPr lang="en-US" altLang="zh-CN" b="1">
                <a:latin typeface="Times New Roman" panose="02020603050405020304" pitchFamily="18" charset="0"/>
                <a:ea typeface="宋体" panose="02010600030101010101" pitchFamily="2" charset="-122"/>
              </a:rPr>
              <a:t>2  </a:t>
            </a:r>
            <a:r>
              <a:rPr lang="zh-CN" altLang="en-US" b="1">
                <a:latin typeface="宋体" panose="02010600030101010101" pitchFamily="2" charset="-122"/>
                <a:ea typeface="宋体" panose="02010600030101010101" pitchFamily="2" charset="-122"/>
              </a:rPr>
              <a:t>初始化精度控制参数</a:t>
            </a:r>
            <a:r>
              <a:rPr lang="en-US" altLang="zh-CN" b="1">
                <a:latin typeface="Times New Roman" panose="02020603050405020304" pitchFamily="18" charset="0"/>
                <a:ea typeface="宋体" panose="02010600030101010101" pitchFamily="2" charset="-122"/>
              </a:rPr>
              <a:t>ε</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a:p>
            <a:pPr algn="just">
              <a:buFontTx/>
              <a:buNone/>
            </a:pPr>
            <a:r>
              <a:rPr lang="en-US" altLang="zh-CN" b="1">
                <a:latin typeface="Times New Roman" panose="02020603050405020304" pitchFamily="18" charset="0"/>
                <a:ea typeface="宋体" panose="02010600030101010101" pitchFamily="2" charset="-122"/>
              </a:rPr>
              <a:t>3  E=ε+1;</a:t>
            </a:r>
          </a:p>
          <a:p>
            <a:pPr>
              <a:buFontTx/>
              <a:buNone/>
            </a:pPr>
            <a:r>
              <a:rPr lang="en-US" altLang="zh-CN" b="1">
                <a:ea typeface="宋体" panose="02010600030101010101" pitchFamily="2" charset="-122"/>
              </a:rPr>
              <a:t>4  </a:t>
            </a:r>
            <a:r>
              <a:rPr lang="en-US" altLang="zh-CN" b="1">
                <a:latin typeface="Times New Roman" panose="02020603050405020304" pitchFamily="18" charset="0"/>
                <a:ea typeface="宋体" panose="02010600030101010101" pitchFamily="2" charset="-122"/>
              </a:rPr>
              <a:t>while E&gt;ε do</a:t>
            </a:r>
            <a:r>
              <a:rPr lang="en-US" altLang="zh-CN" b="1">
                <a:ea typeface="宋体" panose="02010600030101010101" pitchFamily="2" charset="-122"/>
              </a:rPr>
              <a:t> </a:t>
            </a:r>
          </a:p>
          <a:p>
            <a:pPr>
              <a:buFontTx/>
              <a:buNone/>
            </a:pPr>
            <a:r>
              <a:rPr lang="en-US" altLang="zh-CN" b="1">
                <a:ea typeface="宋体" panose="02010600030101010101" pitchFamily="2" charset="-122"/>
              </a:rPr>
              <a:t>	4.1  </a:t>
            </a:r>
            <a:r>
              <a:rPr lang="en-US" altLang="zh-CN" b="1">
                <a:latin typeface="Times New Roman" panose="02020603050405020304" pitchFamily="18" charset="0"/>
                <a:ea typeface="宋体" panose="02010600030101010101" pitchFamily="2" charset="-122"/>
              </a:rPr>
              <a:t>E=0;</a:t>
            </a:r>
            <a:r>
              <a:rPr lang="en-US" altLang="zh-CN" b="1">
                <a:ea typeface="宋体" panose="02010600030101010101" pitchFamily="2" charset="-122"/>
              </a:rPr>
              <a:t> </a:t>
            </a:r>
          </a:p>
        </p:txBody>
      </p:sp>
    </p:spTree>
    <p:extLst>
      <p:ext uri="{BB962C8B-B14F-4D97-AF65-F5344CB8AC3E}">
        <p14:creationId xmlns:p14="http://schemas.microsoft.com/office/powerpoint/2010/main" val="146913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500" fill="hold"/>
                                        <p:tgtEl>
                                          <p:spTgt spid="176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6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6131">
                                            <p:txEl>
                                              <p:pRg st="1" end="1"/>
                                            </p:txEl>
                                          </p:spTgt>
                                        </p:tgtEl>
                                        <p:attrNameLst>
                                          <p:attrName>style.visibility</p:attrName>
                                        </p:attrNameLst>
                                      </p:cBhvr>
                                      <p:to>
                                        <p:strVal val="visible"/>
                                      </p:to>
                                    </p:set>
                                    <p:anim calcmode="lin" valueType="num">
                                      <p:cBhvr additive="base">
                                        <p:cTn id="13" dur="500" fill="hold"/>
                                        <p:tgtEl>
                                          <p:spTgt spid="176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6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6131">
                                            <p:txEl>
                                              <p:pRg st="2" end="2"/>
                                            </p:txEl>
                                          </p:spTgt>
                                        </p:tgtEl>
                                        <p:attrNameLst>
                                          <p:attrName>style.visibility</p:attrName>
                                        </p:attrNameLst>
                                      </p:cBhvr>
                                      <p:to>
                                        <p:strVal val="visible"/>
                                      </p:to>
                                    </p:set>
                                    <p:anim calcmode="lin" valueType="num">
                                      <p:cBhvr additive="base">
                                        <p:cTn id="19" dur="500" fill="hold"/>
                                        <p:tgtEl>
                                          <p:spTgt spid="176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6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6131">
                                            <p:txEl>
                                              <p:pRg st="3" end="3"/>
                                            </p:txEl>
                                          </p:spTgt>
                                        </p:tgtEl>
                                        <p:attrNameLst>
                                          <p:attrName>style.visibility</p:attrName>
                                        </p:attrNameLst>
                                      </p:cBhvr>
                                      <p:to>
                                        <p:strVal val="visible"/>
                                      </p:to>
                                    </p:set>
                                    <p:anim calcmode="lin" valueType="num">
                                      <p:cBhvr additive="base">
                                        <p:cTn id="25" dur="500" fill="hold"/>
                                        <p:tgtEl>
                                          <p:spTgt spid="176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6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6131">
                                            <p:txEl>
                                              <p:pRg st="4" end="4"/>
                                            </p:txEl>
                                          </p:spTgt>
                                        </p:tgtEl>
                                        <p:attrNameLst>
                                          <p:attrName>style.visibility</p:attrName>
                                        </p:attrNameLst>
                                      </p:cBhvr>
                                      <p:to>
                                        <p:strVal val="visible"/>
                                      </p:to>
                                    </p:set>
                                    <p:anim calcmode="lin" valueType="num">
                                      <p:cBhvr additive="base">
                                        <p:cTn id="31" dur="500" fill="hold"/>
                                        <p:tgtEl>
                                          <p:spTgt spid="176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6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6131">
                                            <p:txEl>
                                              <p:pRg st="5" end="5"/>
                                            </p:txEl>
                                          </p:spTgt>
                                        </p:tgtEl>
                                        <p:attrNameLst>
                                          <p:attrName>style.visibility</p:attrName>
                                        </p:attrNameLst>
                                      </p:cBhvr>
                                      <p:to>
                                        <p:strVal val="visible"/>
                                      </p:to>
                                    </p:set>
                                    <p:anim calcmode="lin" valueType="num">
                                      <p:cBhvr additive="base">
                                        <p:cTn id="37" dur="500" fill="hold"/>
                                        <p:tgtEl>
                                          <p:spTgt spid="176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61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274638"/>
            <a:ext cx="8229600" cy="715962"/>
          </a:xfrm>
        </p:spPr>
        <p:txBody>
          <a:bodyPr/>
          <a:lstStyle/>
          <a:p>
            <a:r>
              <a:rPr lang="zh-CN" altLang="en-US" b="1" dirty="0" smtClean="0">
                <a:latin typeface="Times New Roman" panose="02020603050405020304" pitchFamily="18" charset="0"/>
                <a:ea typeface="黑体" panose="02010609060101010101" pitchFamily="49" charset="-122"/>
              </a:rPr>
              <a:t>算法</a:t>
            </a:r>
            <a:r>
              <a:rPr lang="en-US" altLang="zh-CN" b="1" dirty="0" smtClean="0">
                <a:latin typeface="Times New Roman" panose="02020603050405020304" pitchFamily="18" charset="0"/>
                <a:ea typeface="宋体" panose="02010600030101010101" pitchFamily="2" charset="-122"/>
              </a:rPr>
              <a:t>1</a:t>
            </a:r>
            <a:r>
              <a:rPr lang="en-US" altLang="zh-CN" dirty="0" smtClean="0">
                <a:latin typeface="Times New Roman" panose="02020603050405020304" pitchFamily="18"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基本</a:t>
            </a:r>
            <a:r>
              <a:rPr lang="en-US" altLang="zh-CN" b="1" dirty="0">
                <a:latin typeface="Times New Roman" panose="02020603050405020304" pitchFamily="18" charset="0"/>
                <a:ea typeface="宋体" panose="02010600030101010101" pitchFamily="2" charset="-122"/>
              </a:rPr>
              <a:t>BP</a:t>
            </a:r>
            <a:r>
              <a:rPr lang="zh-CN" altLang="en-US" b="1" dirty="0">
                <a:latin typeface="宋体" panose="02010600030101010101" pitchFamily="2" charset="-122"/>
                <a:ea typeface="宋体" panose="02010600030101010101" pitchFamily="2" charset="-122"/>
              </a:rPr>
              <a:t>算法</a:t>
            </a:r>
            <a:endParaRPr lang="zh-CN" altLang="en-US" b="1" dirty="0">
              <a:ea typeface="宋体" panose="02010600030101010101" pitchFamily="2" charset="-122"/>
            </a:endParaRPr>
          </a:p>
        </p:txBody>
      </p:sp>
      <p:sp>
        <p:nvSpPr>
          <p:cNvPr id="177155" name="Rectangle 3"/>
          <p:cNvSpPr>
            <a:spLocks noGrp="1" noChangeArrowheads="1"/>
          </p:cNvSpPr>
          <p:nvPr>
            <p:ph type="body" idx="1"/>
          </p:nvPr>
        </p:nvSpPr>
        <p:spPr>
          <a:xfrm>
            <a:off x="457200" y="1143000"/>
            <a:ext cx="8229600" cy="4983163"/>
          </a:xfrm>
        </p:spPr>
        <p:txBody>
          <a:bodyPr/>
          <a:lstStyle/>
          <a:p>
            <a:pPr algn="just">
              <a:lnSpc>
                <a:spcPct val="90000"/>
              </a:lnSpc>
              <a:buFontTx/>
              <a:buNone/>
            </a:pPr>
            <a:r>
              <a:rPr lang="en-US" altLang="zh-CN" sz="2800" b="1">
                <a:latin typeface="Times New Roman" panose="02020603050405020304" pitchFamily="18" charset="0"/>
                <a:ea typeface="宋体" panose="02010600030101010101" pitchFamily="2" charset="-122"/>
              </a:rPr>
              <a:t>    4.2 </a:t>
            </a:r>
            <a:r>
              <a:rPr lang="zh-CN" altLang="en-US" sz="2800" b="1">
                <a:latin typeface="宋体" panose="02010600030101010101" pitchFamily="2" charset="-122"/>
                <a:ea typeface="宋体" panose="02010600030101010101" pitchFamily="2" charset="-122"/>
              </a:rPr>
              <a:t>对</a:t>
            </a:r>
            <a:r>
              <a:rPr lang="en-US" altLang="zh-CN" sz="2800" b="1">
                <a:latin typeface="Times New Roman" panose="02020603050405020304" pitchFamily="18" charset="0"/>
                <a:ea typeface="宋体" panose="02010600030101010101" pitchFamily="2" charset="-122"/>
              </a:rPr>
              <a:t>S</a:t>
            </a:r>
            <a:r>
              <a:rPr lang="zh-CN" altLang="en-US" sz="2800" b="1">
                <a:latin typeface="宋体" panose="02010600030101010101" pitchFamily="2" charset="-122"/>
                <a:ea typeface="宋体" panose="02010600030101010101" pitchFamily="2" charset="-122"/>
              </a:rPr>
              <a:t>中的每一个样本（</a:t>
            </a:r>
            <a:r>
              <a:rPr lang="en-US" altLang="zh-CN" sz="2800" b="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p</a:t>
            </a:r>
            <a:r>
              <a:rPr lang="en-US" altLang="zh-CN" sz="2800" b="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lnSpc>
                <a:spcPct val="90000"/>
              </a:lnSpc>
              <a:buFontTx/>
              <a:buNone/>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4.2.1  </a:t>
            </a:r>
            <a:r>
              <a:rPr lang="zh-CN" altLang="en-US" sz="2800" b="1">
                <a:latin typeface="宋体" panose="02010600030101010101" pitchFamily="2" charset="-122"/>
                <a:ea typeface="宋体" panose="02010600030101010101" pitchFamily="2" charset="-122"/>
              </a:rPr>
              <a:t>计算出</a:t>
            </a:r>
            <a:r>
              <a:rPr lang="en-US" altLang="zh-CN" sz="2800" b="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对应的实际输出</a:t>
            </a:r>
            <a:r>
              <a:rPr lang="en-US" altLang="zh-CN" sz="2800" b="1">
                <a:latin typeface="Times New Roman" panose="02020603050405020304" pitchFamily="18" charset="0"/>
                <a:ea typeface="宋体" panose="02010600030101010101" pitchFamily="2" charset="-122"/>
              </a:rPr>
              <a:t>O</a:t>
            </a:r>
            <a:r>
              <a:rPr lang="en-US" altLang="zh-CN" sz="2800" b="1" baseline="-30000">
                <a:latin typeface="Times New Roman" panose="02020603050405020304" pitchFamily="18"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lnSpc>
                <a:spcPct val="90000"/>
              </a:lnSpc>
              <a:buFontTx/>
              <a:buNone/>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4.2.2  </a:t>
            </a:r>
            <a:r>
              <a:rPr lang="zh-CN" altLang="en-US" sz="2800" b="1">
                <a:latin typeface="宋体" panose="02010600030101010101" pitchFamily="2" charset="-122"/>
                <a:ea typeface="宋体" panose="02010600030101010101" pitchFamily="2" charset="-122"/>
              </a:rPr>
              <a:t>计算出</a:t>
            </a:r>
            <a:r>
              <a:rPr lang="en-US" altLang="zh-CN" sz="2800" b="1">
                <a:latin typeface="Times New Roman" panose="02020603050405020304" pitchFamily="18" charset="0"/>
                <a:ea typeface="宋体" panose="02010600030101010101" pitchFamily="2" charset="-122"/>
              </a:rPr>
              <a:t>E</a:t>
            </a:r>
            <a:r>
              <a:rPr lang="en-US" altLang="zh-CN" sz="2800" b="1" baseline="-30000">
                <a:latin typeface="Times New Roman" panose="02020603050405020304" pitchFamily="18"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lnSpc>
                <a:spcPct val="90000"/>
              </a:lnSpc>
              <a:buFontTx/>
              <a:buNone/>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4.2.3  E=E+E</a:t>
            </a:r>
            <a:r>
              <a:rPr lang="en-US" altLang="zh-CN" sz="2800" b="1" baseline="-30000">
                <a:latin typeface="Times New Roman" panose="02020603050405020304" pitchFamily="18"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lnSpc>
                <a:spcPct val="90000"/>
              </a:lnSpc>
              <a:buFontTx/>
              <a:buNone/>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4.2.4  </a:t>
            </a:r>
            <a:r>
              <a:rPr lang="zh-CN" altLang="en-US" sz="2800" b="1">
                <a:latin typeface="宋体" panose="02010600030101010101" pitchFamily="2" charset="-122"/>
                <a:ea typeface="宋体" panose="02010600030101010101" pitchFamily="2" charset="-122"/>
              </a:rPr>
              <a:t>根据相应式子调整</a:t>
            </a:r>
            <a:r>
              <a:rPr lang="en-US" altLang="zh-CN" sz="2800" b="1">
                <a:latin typeface="Times New Roman" panose="02020603050405020304" pitchFamily="18" charset="0"/>
                <a:ea typeface="宋体" panose="02010600030101010101" pitchFamily="2" charset="-122"/>
              </a:rPr>
              <a:t>W</a:t>
            </a:r>
            <a:r>
              <a:rPr lang="en-US" altLang="zh-CN" sz="2800" b="1" baseline="30000">
                <a:latin typeface="Times New Roman" panose="02020603050405020304" pitchFamily="18" charset="0"/>
                <a:ea typeface="宋体" panose="02010600030101010101" pitchFamily="2" charset="-122"/>
              </a:rPr>
              <a:t>(L)</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lnSpc>
                <a:spcPct val="90000"/>
              </a:lnSpc>
              <a:buFontTx/>
              <a:buNone/>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4.2.5  k=L-1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lnSpc>
                <a:spcPct val="90000"/>
              </a:lnSpc>
              <a:buFontTx/>
              <a:buNone/>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4.2.6  while k≠0 do</a:t>
            </a:r>
          </a:p>
          <a:p>
            <a:pPr algn="just">
              <a:lnSpc>
                <a:spcPct val="90000"/>
              </a:lnSpc>
              <a:buFontTx/>
              <a:buNone/>
            </a:pPr>
            <a:r>
              <a:rPr lang="en-US" altLang="zh-CN" sz="2800" b="1">
                <a:latin typeface="Times New Roman" panose="02020603050405020304" pitchFamily="18" charset="0"/>
                <a:ea typeface="宋体" panose="02010600030101010101" pitchFamily="2" charset="-122"/>
              </a:rPr>
              <a:t>	  	   4.2.6.1  </a:t>
            </a:r>
            <a:r>
              <a:rPr lang="zh-CN" altLang="en-US" sz="2800" b="1">
                <a:latin typeface="宋体" panose="02010600030101010101" pitchFamily="2" charset="-122"/>
                <a:ea typeface="宋体" panose="02010600030101010101" pitchFamily="2" charset="-122"/>
              </a:rPr>
              <a:t>根据相应式子调整</a:t>
            </a:r>
            <a:r>
              <a:rPr lang="en-US" altLang="zh-CN" sz="2800" b="1">
                <a:latin typeface="Times New Roman" panose="02020603050405020304" pitchFamily="18" charset="0"/>
                <a:ea typeface="宋体" panose="02010600030101010101" pitchFamily="2" charset="-122"/>
              </a:rPr>
              <a:t>W</a:t>
            </a:r>
            <a:r>
              <a:rPr lang="en-US" altLang="zh-CN" sz="2800" b="1" baseline="30000">
                <a:latin typeface="Times New Roman" panose="02020603050405020304" pitchFamily="18" charset="0"/>
                <a:ea typeface="宋体" panose="02010600030101010101" pitchFamily="2" charset="-122"/>
              </a:rPr>
              <a:t>(k)</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nSpc>
                <a:spcPct val="90000"/>
              </a:lnSpc>
              <a:buFontTx/>
              <a:buNone/>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4.2.6.2  k=k-1</a:t>
            </a:r>
            <a:r>
              <a:rPr lang="en-US" altLang="zh-CN" sz="2800" b="1">
                <a:ea typeface="宋体" panose="02010600030101010101" pitchFamily="2" charset="-122"/>
              </a:rPr>
              <a:t> </a:t>
            </a:r>
          </a:p>
          <a:p>
            <a:pPr>
              <a:lnSpc>
                <a:spcPct val="90000"/>
              </a:lnSpc>
              <a:buFontTx/>
              <a:buNone/>
            </a:pPr>
            <a:r>
              <a:rPr lang="en-US" altLang="zh-CN" sz="2800" b="1">
                <a:latin typeface="Times New Roman" panose="02020603050405020304" pitchFamily="18" charset="0"/>
                <a:ea typeface="宋体" panose="02010600030101010101" pitchFamily="2" charset="-122"/>
              </a:rPr>
              <a:t>    4.3 E=E/2.0</a:t>
            </a:r>
            <a:r>
              <a:rPr lang="en-US" altLang="zh-CN" sz="2800" b="1">
                <a:ea typeface="宋体" panose="02010600030101010101" pitchFamily="2" charset="-122"/>
              </a:rPr>
              <a:t> </a:t>
            </a:r>
          </a:p>
        </p:txBody>
      </p:sp>
    </p:spTree>
    <p:extLst>
      <p:ext uri="{BB962C8B-B14F-4D97-AF65-F5344CB8AC3E}">
        <p14:creationId xmlns:p14="http://schemas.microsoft.com/office/powerpoint/2010/main" val="1848985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 calcmode="lin" valueType="num">
                                      <p:cBhvr additive="base">
                                        <p:cTn id="7" dur="500" fill="hold"/>
                                        <p:tgtEl>
                                          <p:spTgt spid="177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7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7155">
                                            <p:txEl>
                                              <p:pRg st="1" end="1"/>
                                            </p:txEl>
                                          </p:spTgt>
                                        </p:tgtEl>
                                        <p:attrNameLst>
                                          <p:attrName>style.visibility</p:attrName>
                                        </p:attrNameLst>
                                      </p:cBhvr>
                                      <p:to>
                                        <p:strVal val="visible"/>
                                      </p:to>
                                    </p:set>
                                    <p:anim calcmode="lin" valueType="num">
                                      <p:cBhvr additive="base">
                                        <p:cTn id="13" dur="500" fill="hold"/>
                                        <p:tgtEl>
                                          <p:spTgt spid="177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7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7155">
                                            <p:txEl>
                                              <p:pRg st="2" end="2"/>
                                            </p:txEl>
                                          </p:spTgt>
                                        </p:tgtEl>
                                        <p:attrNameLst>
                                          <p:attrName>style.visibility</p:attrName>
                                        </p:attrNameLst>
                                      </p:cBhvr>
                                      <p:to>
                                        <p:strVal val="visible"/>
                                      </p:to>
                                    </p:set>
                                    <p:anim calcmode="lin" valueType="num">
                                      <p:cBhvr additive="base">
                                        <p:cTn id="19" dur="500" fill="hold"/>
                                        <p:tgtEl>
                                          <p:spTgt spid="1771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7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7155">
                                            <p:txEl>
                                              <p:pRg st="3" end="3"/>
                                            </p:txEl>
                                          </p:spTgt>
                                        </p:tgtEl>
                                        <p:attrNameLst>
                                          <p:attrName>style.visibility</p:attrName>
                                        </p:attrNameLst>
                                      </p:cBhvr>
                                      <p:to>
                                        <p:strVal val="visible"/>
                                      </p:to>
                                    </p:set>
                                    <p:anim calcmode="lin" valueType="num">
                                      <p:cBhvr additive="base">
                                        <p:cTn id="25" dur="500" fill="hold"/>
                                        <p:tgtEl>
                                          <p:spTgt spid="1771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7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7155">
                                            <p:txEl>
                                              <p:pRg st="4" end="4"/>
                                            </p:txEl>
                                          </p:spTgt>
                                        </p:tgtEl>
                                        <p:attrNameLst>
                                          <p:attrName>style.visibility</p:attrName>
                                        </p:attrNameLst>
                                      </p:cBhvr>
                                      <p:to>
                                        <p:strVal val="visible"/>
                                      </p:to>
                                    </p:set>
                                    <p:anim calcmode="lin" valueType="num">
                                      <p:cBhvr additive="base">
                                        <p:cTn id="31" dur="500" fill="hold"/>
                                        <p:tgtEl>
                                          <p:spTgt spid="1771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71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7155">
                                            <p:txEl>
                                              <p:pRg st="5" end="5"/>
                                            </p:txEl>
                                          </p:spTgt>
                                        </p:tgtEl>
                                        <p:attrNameLst>
                                          <p:attrName>style.visibility</p:attrName>
                                        </p:attrNameLst>
                                      </p:cBhvr>
                                      <p:to>
                                        <p:strVal val="visible"/>
                                      </p:to>
                                    </p:set>
                                    <p:anim calcmode="lin" valueType="num">
                                      <p:cBhvr additive="base">
                                        <p:cTn id="37" dur="500" fill="hold"/>
                                        <p:tgtEl>
                                          <p:spTgt spid="17715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71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7155">
                                            <p:txEl>
                                              <p:pRg st="6" end="6"/>
                                            </p:txEl>
                                          </p:spTgt>
                                        </p:tgtEl>
                                        <p:attrNameLst>
                                          <p:attrName>style.visibility</p:attrName>
                                        </p:attrNameLst>
                                      </p:cBhvr>
                                      <p:to>
                                        <p:strVal val="visible"/>
                                      </p:to>
                                    </p:set>
                                    <p:anim calcmode="lin" valueType="num">
                                      <p:cBhvr additive="base">
                                        <p:cTn id="43" dur="500" fill="hold"/>
                                        <p:tgtEl>
                                          <p:spTgt spid="17715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71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7155">
                                            <p:txEl>
                                              <p:pRg st="7" end="7"/>
                                            </p:txEl>
                                          </p:spTgt>
                                        </p:tgtEl>
                                        <p:attrNameLst>
                                          <p:attrName>style.visibility</p:attrName>
                                        </p:attrNameLst>
                                      </p:cBhvr>
                                      <p:to>
                                        <p:strVal val="visible"/>
                                      </p:to>
                                    </p:set>
                                    <p:anim calcmode="lin" valueType="num">
                                      <p:cBhvr additive="base">
                                        <p:cTn id="49" dur="500" fill="hold"/>
                                        <p:tgtEl>
                                          <p:spTgt spid="17715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71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7155">
                                            <p:txEl>
                                              <p:pRg st="8" end="8"/>
                                            </p:txEl>
                                          </p:spTgt>
                                        </p:tgtEl>
                                        <p:attrNameLst>
                                          <p:attrName>style.visibility</p:attrName>
                                        </p:attrNameLst>
                                      </p:cBhvr>
                                      <p:to>
                                        <p:strVal val="visible"/>
                                      </p:to>
                                    </p:set>
                                    <p:anim calcmode="lin" valueType="num">
                                      <p:cBhvr additive="base">
                                        <p:cTn id="55" dur="500" fill="hold"/>
                                        <p:tgtEl>
                                          <p:spTgt spid="17715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71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77155">
                                            <p:txEl>
                                              <p:pRg st="9" end="9"/>
                                            </p:txEl>
                                          </p:spTgt>
                                        </p:tgtEl>
                                        <p:attrNameLst>
                                          <p:attrName>style.visibility</p:attrName>
                                        </p:attrNameLst>
                                      </p:cBhvr>
                                      <p:to>
                                        <p:strVal val="visible"/>
                                      </p:to>
                                    </p:set>
                                    <p:anim calcmode="lin" valueType="num">
                                      <p:cBhvr additive="base">
                                        <p:cTn id="61" dur="500" fill="hold"/>
                                        <p:tgtEl>
                                          <p:spTgt spid="17715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7715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0" y="179388"/>
            <a:ext cx="6400752" cy="688975"/>
          </a:xfrm>
        </p:spPr>
        <p:txBody>
          <a:bodyPr/>
          <a:lstStyle/>
          <a:p>
            <a:r>
              <a:rPr lang="en-US" altLang="zh-CN" b="1" dirty="0" smtClean="0">
                <a:latin typeface="Times New Roman" panose="02020603050405020304" pitchFamily="18" charset="0"/>
                <a:ea typeface="宋体" panose="02010600030101010101" pitchFamily="2" charset="-122"/>
              </a:rPr>
              <a:t>3 </a:t>
            </a:r>
            <a:r>
              <a:rPr lang="zh-CN" altLang="en-US" b="1" dirty="0">
                <a:latin typeface="宋体" panose="02010600030101010101" pitchFamily="2" charset="-122"/>
                <a:ea typeface="宋体" panose="02010600030101010101" pitchFamily="2" charset="-122"/>
              </a:rPr>
              <a:t>算法的改进</a:t>
            </a:r>
            <a:r>
              <a:rPr lang="zh-CN" altLang="en-US" dirty="0">
                <a:ea typeface="宋体" panose="02010600030101010101" pitchFamily="2" charset="-122"/>
              </a:rPr>
              <a:t> </a:t>
            </a:r>
          </a:p>
        </p:txBody>
      </p:sp>
      <p:sp>
        <p:nvSpPr>
          <p:cNvPr id="178179" name="Rectangle 3"/>
          <p:cNvSpPr>
            <a:spLocks noGrp="1" noChangeArrowheads="1"/>
          </p:cNvSpPr>
          <p:nvPr>
            <p:ph type="body" idx="1"/>
          </p:nvPr>
        </p:nvSpPr>
        <p:spPr>
          <a:xfrm>
            <a:off x="304800" y="1036581"/>
            <a:ext cx="8686800" cy="4525963"/>
          </a:xfrm>
        </p:spPr>
        <p:txBody>
          <a:bodyPr/>
          <a:lstStyle/>
          <a:p>
            <a:pPr marL="88900" indent="0" algn="just">
              <a:buFontTx/>
              <a:buNone/>
            </a:pP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BP</a:t>
            </a:r>
            <a:r>
              <a:rPr lang="zh-CN" altLang="en-US" b="1" dirty="0">
                <a:latin typeface="宋体" panose="02010600030101010101" pitchFamily="2" charset="-122"/>
                <a:ea typeface="宋体" panose="02010600030101010101" pitchFamily="2" charset="-122"/>
              </a:rPr>
              <a:t>网络接受样本的顺序对训练结果有较大影响。它更</a:t>
            </a:r>
            <a:r>
              <a:rPr lang="zh-CN" altLang="en-US"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偏爱</a:t>
            </a:r>
            <a:r>
              <a:rPr lang="zh-CN" altLang="en-US"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较后出现的样本</a:t>
            </a:r>
            <a:endParaRPr lang="zh-CN" altLang="en-US" b="1" dirty="0">
              <a:latin typeface="Times New Roman" panose="02020603050405020304" pitchFamily="18" charset="0"/>
              <a:ea typeface="宋体" panose="02010600030101010101" pitchFamily="2" charset="-122"/>
            </a:endParaRPr>
          </a:p>
          <a:p>
            <a:pPr marL="88900" indent="0" algn="just">
              <a:buFontTx/>
              <a:buNone/>
            </a:pPr>
            <a:r>
              <a:rPr lang="en-US" altLang="zh-CN" b="1"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给集中的样本安排一个适当的顺序，是非常困难的。</a:t>
            </a:r>
            <a:endParaRPr lang="zh-CN" altLang="en-US" b="1" dirty="0">
              <a:latin typeface="Times New Roman" panose="02020603050405020304" pitchFamily="18" charset="0"/>
              <a:ea typeface="宋体" panose="02010600030101010101" pitchFamily="2" charset="-122"/>
            </a:endParaRPr>
          </a:p>
          <a:p>
            <a:pPr marL="88900" indent="0" algn="just">
              <a:buFontTx/>
              <a:buNone/>
            </a:pPr>
            <a:r>
              <a:rPr lang="en-US" altLang="zh-CN" b="1" dirty="0">
                <a:latin typeface="Times New Roman" panose="02020603050405020304" pitchFamily="18" charset="0"/>
                <a:ea typeface="宋体" panose="02010600030101010101" pitchFamily="2" charset="-122"/>
              </a:rPr>
              <a:t>3</a:t>
            </a:r>
            <a:r>
              <a:rPr lang="zh-CN" altLang="en-US"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样本顺序影响结果的原因：</a:t>
            </a:r>
            <a:r>
              <a:rPr lang="zh-CN" altLang="en-US" b="1" dirty="0">
                <a:latin typeface="Times New Roman" panose="02020603050405020304" pitchFamily="18" charset="0"/>
                <a:ea typeface="黑体" panose="02010609060101010101" pitchFamily="49" charset="-122"/>
              </a:rPr>
              <a:t>“分别”、“依次”</a:t>
            </a:r>
            <a:r>
              <a:rPr lang="zh-CN" altLang="en-US" b="1" dirty="0">
                <a:latin typeface="Times New Roman" panose="02020603050405020304" pitchFamily="18" charset="0"/>
                <a:ea typeface="宋体" panose="02010600030101010101" pitchFamily="2" charset="-122"/>
              </a:rPr>
              <a:t> </a:t>
            </a:r>
          </a:p>
          <a:p>
            <a:pPr marL="88900" indent="0" algn="just">
              <a:buFontTx/>
              <a:buNone/>
            </a:pPr>
            <a:r>
              <a:rPr lang="en-US" altLang="zh-CN" b="1" dirty="0">
                <a:latin typeface="Times New Roman" panose="02020603050405020304" pitchFamily="18" charset="0"/>
                <a:ea typeface="宋体" panose="02010600030101010101" pitchFamily="2" charset="-122"/>
              </a:rPr>
              <a:t>4</a:t>
            </a:r>
            <a:r>
              <a:rPr lang="zh-CN" altLang="en-US"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用</a:t>
            </a:r>
            <a:r>
              <a:rPr lang="en-US" altLang="zh-CN" b="1" dirty="0">
                <a:latin typeface="Times New Roman" panose="02020603050405020304" pitchFamily="18" charset="0"/>
                <a:ea typeface="宋体" panose="02010600030101010101" pitchFamily="2" charset="-122"/>
              </a:rPr>
              <a:t>(X</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,Y</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X</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,Y</a:t>
            </a:r>
            <a:r>
              <a:rPr lang="en-US" altLang="zh-CN" b="1" baseline="-30000" dirty="0">
                <a:latin typeface="Times New Roman" panose="02020603050405020304" pitchFamily="18"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X</a:t>
            </a:r>
            <a:r>
              <a:rPr lang="en-US" altLang="zh-CN" b="1" baseline="-30000" dirty="0" err="1">
                <a:latin typeface="Times New Roman" panose="02020603050405020304" pitchFamily="18" charset="0"/>
                <a:ea typeface="宋体" panose="02010600030101010101" pitchFamily="2" charset="-122"/>
              </a:rPr>
              <a:t>s</a:t>
            </a:r>
            <a:r>
              <a:rPr lang="en-US" altLang="zh-CN" b="1" dirty="0" err="1">
                <a:latin typeface="Times New Roman" panose="02020603050405020304" pitchFamily="18" charset="0"/>
                <a:ea typeface="宋体" panose="02010600030101010101" pitchFamily="2" charset="-122"/>
              </a:rPr>
              <a:t>,Y</a:t>
            </a:r>
            <a:r>
              <a:rPr lang="en-US" altLang="zh-CN" b="1" baseline="-30000" dirty="0" err="1">
                <a:latin typeface="Times New Roman" panose="02020603050405020304" pitchFamily="18" charset="0"/>
                <a:ea typeface="宋体" panose="02010600030101010101" pitchFamily="2" charset="-122"/>
              </a:rPr>
              <a:t>s</a:t>
            </a:r>
            <a:r>
              <a:rPr lang="zh-CN" altLang="en-US" b="1" dirty="0">
                <a:latin typeface="宋体" panose="02010600030101010101" pitchFamily="2" charset="-122"/>
                <a:ea typeface="宋体" panose="02010600030101010101" pitchFamily="2" charset="-122"/>
              </a:rPr>
              <a:t>）的</a:t>
            </a:r>
            <a:r>
              <a:rPr lang="zh-CN" altLang="en-US"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黑体" panose="02010609060101010101" pitchFamily="49" charset="-122"/>
              </a:rPr>
              <a:t>总效果</a:t>
            </a:r>
            <a:r>
              <a:rPr lang="zh-CN" altLang="en-US"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修改</a:t>
            </a:r>
            <a:r>
              <a:rPr lang="en-US" altLang="zh-CN" b="1" dirty="0">
                <a:latin typeface="Times New Roman" panose="02020603050405020304" pitchFamily="18" charset="0"/>
                <a:ea typeface="宋体" panose="02010600030101010101" pitchFamily="2" charset="-122"/>
              </a:rPr>
              <a:t>W</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W</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W</a:t>
            </a:r>
            <a:r>
              <a:rPr lang="en-US" altLang="zh-CN" b="1" baseline="30000" dirty="0">
                <a:latin typeface="Times New Roman" panose="02020603050405020304" pitchFamily="18"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marL="88900" indent="0" algn="just">
              <a:buFontTx/>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w</a:t>
            </a:r>
            <a:r>
              <a:rPr lang="en-US" altLang="zh-CN" b="1" baseline="30000" dirty="0">
                <a:latin typeface="Times New Roman" panose="02020603050405020304" pitchFamily="18" charset="0"/>
                <a:ea typeface="宋体" panose="02010600030101010101" pitchFamily="2" charset="-122"/>
              </a:rPr>
              <a:t>(k)</a:t>
            </a:r>
            <a:r>
              <a:rPr lang="en-US" altLang="zh-CN" b="1" baseline="-30000" dirty="0" err="1">
                <a:latin typeface="Times New Roman" panose="02020603050405020304" pitchFamily="18" charset="0"/>
                <a:ea typeface="宋体" panose="02010600030101010101" pitchFamily="2" charset="-122"/>
              </a:rPr>
              <a:t>ij</a:t>
            </a:r>
            <a:r>
              <a:rPr lang="en-US" altLang="zh-CN" b="1" dirty="0">
                <a:latin typeface="Times New Roman" panose="02020603050405020304" pitchFamily="18" charset="0"/>
                <a:ea typeface="宋体" panose="02010600030101010101" pitchFamily="2" charset="-122"/>
              </a:rPr>
              <a:t>=∑∆</a:t>
            </a:r>
            <a:r>
              <a:rPr lang="en-US" altLang="zh-CN" b="1" baseline="-30000" dirty="0">
                <a:latin typeface="Times New Roman" panose="02020603050405020304" pitchFamily="18" charset="0"/>
                <a:ea typeface="宋体" panose="02010600030101010101" pitchFamily="2" charset="-122"/>
              </a:rPr>
              <a:t>p</a:t>
            </a:r>
            <a:r>
              <a:rPr lang="en-US" altLang="zh-CN" b="1" dirty="0">
                <a:latin typeface="Times New Roman" panose="02020603050405020304" pitchFamily="18" charset="0"/>
                <a:ea typeface="宋体" panose="02010600030101010101" pitchFamily="2" charset="-122"/>
              </a:rPr>
              <a:t> w</a:t>
            </a:r>
            <a:r>
              <a:rPr lang="en-US" altLang="zh-CN" b="1" baseline="30000" dirty="0">
                <a:latin typeface="Times New Roman" panose="02020603050405020304" pitchFamily="18" charset="0"/>
                <a:ea typeface="宋体" panose="02010600030101010101" pitchFamily="2" charset="-122"/>
              </a:rPr>
              <a:t>(k)</a:t>
            </a:r>
            <a:r>
              <a:rPr lang="en-US" altLang="zh-CN" b="1" baseline="-30000" dirty="0" err="1">
                <a:latin typeface="Times New Roman" panose="02020603050405020304" pitchFamily="18" charset="0"/>
                <a:ea typeface="宋体" panose="02010600030101010101" pitchFamily="2" charset="-122"/>
              </a:rPr>
              <a:t>ij</a:t>
            </a:r>
            <a:r>
              <a:rPr lang="en-US" altLang="zh-CN" b="1" dirty="0">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1938764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 calcmode="lin" valueType="num">
                                      <p:cBhvr additive="base">
                                        <p:cTn id="7" dur="500" fill="hold"/>
                                        <p:tgtEl>
                                          <p:spTgt spid="178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8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8179">
                                            <p:txEl>
                                              <p:pRg st="1" end="1"/>
                                            </p:txEl>
                                          </p:spTgt>
                                        </p:tgtEl>
                                        <p:attrNameLst>
                                          <p:attrName>style.visibility</p:attrName>
                                        </p:attrNameLst>
                                      </p:cBhvr>
                                      <p:to>
                                        <p:strVal val="visible"/>
                                      </p:to>
                                    </p:set>
                                    <p:anim calcmode="lin" valueType="num">
                                      <p:cBhvr additive="base">
                                        <p:cTn id="13" dur="500" fill="hold"/>
                                        <p:tgtEl>
                                          <p:spTgt spid="178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8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8179">
                                            <p:txEl>
                                              <p:pRg st="2" end="2"/>
                                            </p:txEl>
                                          </p:spTgt>
                                        </p:tgtEl>
                                        <p:attrNameLst>
                                          <p:attrName>style.visibility</p:attrName>
                                        </p:attrNameLst>
                                      </p:cBhvr>
                                      <p:to>
                                        <p:strVal val="visible"/>
                                      </p:to>
                                    </p:set>
                                    <p:anim calcmode="lin" valueType="num">
                                      <p:cBhvr additive="base">
                                        <p:cTn id="19" dur="500" fill="hold"/>
                                        <p:tgtEl>
                                          <p:spTgt spid="1781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81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8179">
                                            <p:txEl>
                                              <p:pRg st="3" end="3"/>
                                            </p:txEl>
                                          </p:spTgt>
                                        </p:tgtEl>
                                        <p:attrNameLst>
                                          <p:attrName>style.visibility</p:attrName>
                                        </p:attrNameLst>
                                      </p:cBhvr>
                                      <p:to>
                                        <p:strVal val="visible"/>
                                      </p:to>
                                    </p:set>
                                    <p:anim calcmode="lin" valueType="num">
                                      <p:cBhvr additive="base">
                                        <p:cTn id="25" dur="500" fill="hold"/>
                                        <p:tgtEl>
                                          <p:spTgt spid="1781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8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8179">
                                            <p:txEl>
                                              <p:pRg st="4" end="4"/>
                                            </p:txEl>
                                          </p:spTgt>
                                        </p:tgtEl>
                                        <p:attrNameLst>
                                          <p:attrName>style.visibility</p:attrName>
                                        </p:attrNameLst>
                                      </p:cBhvr>
                                      <p:to>
                                        <p:strVal val="visible"/>
                                      </p:to>
                                    </p:set>
                                    <p:anim calcmode="lin" valueType="num">
                                      <p:cBhvr additive="base">
                                        <p:cTn id="31" dur="500" fill="hold"/>
                                        <p:tgtEl>
                                          <p:spTgt spid="1781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81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676260" y="152486"/>
            <a:ext cx="7696214" cy="715962"/>
          </a:xfrm>
        </p:spPr>
        <p:txBody>
          <a:bodyPr/>
          <a:lstStyle/>
          <a:p>
            <a:r>
              <a:rPr lang="zh-CN" altLang="en-US" sz="3600" b="1" dirty="0" smtClean="0">
                <a:latin typeface="宋体" panose="02010600030101010101" pitchFamily="2" charset="-122"/>
                <a:ea typeface="宋体" panose="02010600030101010101" pitchFamily="2" charset="-122"/>
              </a:rPr>
              <a:t>算法</a:t>
            </a:r>
            <a:r>
              <a:rPr lang="en-US" altLang="zh-CN" sz="3600" b="1" dirty="0" smtClean="0">
                <a:latin typeface="宋体" panose="02010600030101010101" pitchFamily="2" charset="-122"/>
                <a:ea typeface="宋体" panose="02010600030101010101" pitchFamily="2" charset="-122"/>
              </a:rPr>
              <a:t>2 </a:t>
            </a:r>
            <a:r>
              <a:rPr lang="zh-CN" altLang="en-US" sz="3600" b="1" dirty="0">
                <a:latin typeface="宋体" panose="02010600030101010101" pitchFamily="2" charset="-122"/>
                <a:ea typeface="宋体" panose="02010600030101010101" pitchFamily="2" charset="-122"/>
              </a:rPr>
              <a:t>消除样本顺序影响的</a:t>
            </a:r>
            <a:r>
              <a:rPr lang="en-US" altLang="zh-CN" sz="3600" b="1" dirty="0">
                <a:latin typeface="Times New Roman" panose="02020603050405020304" pitchFamily="18" charset="0"/>
                <a:ea typeface="宋体" panose="02010600030101010101" pitchFamily="2" charset="-122"/>
              </a:rPr>
              <a:t>BP</a:t>
            </a:r>
            <a:r>
              <a:rPr lang="zh-CN" altLang="en-US" sz="3600" b="1" dirty="0">
                <a:latin typeface="宋体" panose="02010600030101010101" pitchFamily="2" charset="-122"/>
                <a:ea typeface="宋体" panose="02010600030101010101" pitchFamily="2" charset="-122"/>
              </a:rPr>
              <a:t>算法</a:t>
            </a:r>
            <a:r>
              <a:rPr lang="zh-CN" altLang="en-US" dirty="0">
                <a:ea typeface="宋体" panose="02010600030101010101" pitchFamily="2" charset="-122"/>
              </a:rPr>
              <a:t> </a:t>
            </a:r>
          </a:p>
        </p:txBody>
      </p:sp>
      <p:sp>
        <p:nvSpPr>
          <p:cNvPr id="179203" name="Rectangle 3"/>
          <p:cNvSpPr>
            <a:spLocks noGrp="1" noChangeArrowheads="1"/>
          </p:cNvSpPr>
          <p:nvPr>
            <p:ph type="body" idx="1"/>
          </p:nvPr>
        </p:nvSpPr>
        <p:spPr/>
        <p:txBody>
          <a:bodyPr/>
          <a:lstStyle/>
          <a:p>
            <a:pPr algn="just">
              <a:buFontTx/>
              <a:buNone/>
            </a:pPr>
            <a:r>
              <a:rPr lang="en-US" altLang="zh-CN" b="1">
                <a:latin typeface="Times New Roman" panose="02020603050405020304" pitchFamily="18" charset="0"/>
                <a:ea typeface="宋体" panose="02010600030101010101" pitchFamily="2" charset="-122"/>
              </a:rPr>
              <a:t>1  for k=1 to L do</a:t>
            </a:r>
          </a:p>
          <a:p>
            <a:pPr algn="just">
              <a:buFontTx/>
              <a:buNone/>
            </a:pPr>
            <a:r>
              <a:rPr lang="en-US" altLang="zh-CN" b="1">
                <a:latin typeface="Times New Roman" panose="02020603050405020304" pitchFamily="18" charset="0"/>
                <a:ea typeface="宋体" panose="02010600030101010101" pitchFamily="2" charset="-122"/>
              </a:rPr>
              <a:t>	1.1 </a:t>
            </a:r>
            <a:r>
              <a:rPr lang="zh-CN" altLang="en-US" b="1">
                <a:latin typeface="宋体" panose="02010600030101010101" pitchFamily="2" charset="-122"/>
                <a:ea typeface="宋体" panose="02010600030101010101" pitchFamily="2" charset="-122"/>
              </a:rPr>
              <a:t>初始化</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(k)</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a:p>
            <a:pPr algn="just">
              <a:buFontTx/>
              <a:buNone/>
            </a:pPr>
            <a:r>
              <a:rPr lang="en-US" altLang="zh-CN" b="1">
                <a:latin typeface="Times New Roman" panose="02020603050405020304" pitchFamily="18" charset="0"/>
                <a:ea typeface="宋体" panose="02010600030101010101" pitchFamily="2" charset="-122"/>
              </a:rPr>
              <a:t>2  </a:t>
            </a:r>
            <a:r>
              <a:rPr lang="zh-CN" altLang="en-US" b="1">
                <a:latin typeface="宋体" panose="02010600030101010101" pitchFamily="2" charset="-122"/>
                <a:ea typeface="宋体" panose="02010600030101010101" pitchFamily="2" charset="-122"/>
              </a:rPr>
              <a:t>初始化精度控制参数</a:t>
            </a:r>
            <a:r>
              <a:rPr lang="en-US" altLang="zh-CN" b="1">
                <a:latin typeface="Times New Roman" panose="02020603050405020304" pitchFamily="18" charset="0"/>
                <a:ea typeface="宋体" panose="02010600030101010101" pitchFamily="2" charset="-122"/>
              </a:rPr>
              <a:t>ε</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a:p>
            <a:pPr algn="just">
              <a:buFontTx/>
              <a:buNone/>
            </a:pPr>
            <a:r>
              <a:rPr lang="en-US" altLang="zh-CN" b="1">
                <a:latin typeface="Times New Roman" panose="02020603050405020304" pitchFamily="18" charset="0"/>
                <a:ea typeface="宋体" panose="02010600030101010101" pitchFamily="2" charset="-122"/>
              </a:rPr>
              <a:t>3  E=ε+1;</a:t>
            </a:r>
          </a:p>
          <a:p>
            <a:pPr algn="just">
              <a:buFontTx/>
              <a:buNone/>
            </a:pPr>
            <a:r>
              <a:rPr lang="en-US" altLang="zh-CN" b="1">
                <a:latin typeface="Times New Roman" panose="02020603050405020304" pitchFamily="18" charset="0"/>
                <a:ea typeface="宋体" panose="02010600030101010101" pitchFamily="2" charset="-122"/>
              </a:rPr>
              <a:t>4  while E&gt;ε do </a:t>
            </a:r>
          </a:p>
          <a:p>
            <a:pPr algn="just">
              <a:buFontTx/>
              <a:buNone/>
            </a:pPr>
            <a:r>
              <a:rPr lang="en-US" altLang="zh-CN" b="1">
                <a:latin typeface="Times New Roman" panose="02020603050405020304" pitchFamily="18" charset="0"/>
                <a:ea typeface="宋体" panose="02010600030101010101" pitchFamily="2" charset="-122"/>
              </a:rPr>
              <a:t>	4.1  E=0;</a:t>
            </a:r>
          </a:p>
          <a:p>
            <a:pPr>
              <a:buFontTx/>
              <a:buNone/>
            </a:pPr>
            <a:r>
              <a:rPr lang="en-US" altLang="zh-CN" b="1">
                <a:latin typeface="Times New Roman" panose="02020603050405020304" pitchFamily="18" charset="0"/>
                <a:ea typeface="宋体" panose="02010600030101010101" pitchFamily="2" charset="-122"/>
              </a:rPr>
              <a:t>	4.2  </a:t>
            </a:r>
            <a:r>
              <a:rPr lang="zh-CN" altLang="en-US" b="1">
                <a:latin typeface="宋体" panose="02010600030101010101" pitchFamily="2" charset="-122"/>
                <a:ea typeface="宋体" panose="02010600030101010101" pitchFamily="2" charset="-122"/>
              </a:rPr>
              <a:t>对所有的</a:t>
            </a:r>
            <a:r>
              <a:rPr lang="en-US" altLang="zh-CN" b="1">
                <a:latin typeface="Times New Roman" panose="02020603050405020304" pitchFamily="18" charset="0"/>
                <a:ea typeface="宋体" panose="02010600030101010101" pitchFamily="2" charset="-122"/>
              </a:rPr>
              <a:t>i</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j</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k</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 (k)</a:t>
            </a:r>
            <a:r>
              <a:rPr lang="en-US" altLang="zh-CN" b="1" baseline="-30000">
                <a:latin typeface="Times New Roman" panose="02020603050405020304" pitchFamily="18" charset="0"/>
                <a:ea typeface="宋体" panose="02010600030101010101" pitchFamily="2" charset="-122"/>
              </a:rPr>
              <a:t>ij</a:t>
            </a:r>
            <a:r>
              <a:rPr lang="en-US" altLang="zh-CN" b="1">
                <a:latin typeface="Times New Roman" panose="02020603050405020304" pitchFamily="18"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zh-CN" altLang="en-US">
                <a:ea typeface="宋体" panose="02010600030101010101" pitchFamily="2" charset="-122"/>
              </a:rPr>
              <a:t> </a:t>
            </a:r>
          </a:p>
        </p:txBody>
      </p:sp>
    </p:spTree>
    <p:extLst>
      <p:ext uri="{BB962C8B-B14F-4D97-AF65-F5344CB8AC3E}">
        <p14:creationId xmlns:p14="http://schemas.microsoft.com/office/powerpoint/2010/main" val="862678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 calcmode="lin" valueType="num">
                                      <p:cBhvr additive="base">
                                        <p:cTn id="7" dur="500" fill="hold"/>
                                        <p:tgtEl>
                                          <p:spTgt spid="179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203">
                                            <p:txEl>
                                              <p:pRg st="1" end="1"/>
                                            </p:txEl>
                                          </p:spTgt>
                                        </p:tgtEl>
                                        <p:attrNameLst>
                                          <p:attrName>style.visibility</p:attrName>
                                        </p:attrNameLst>
                                      </p:cBhvr>
                                      <p:to>
                                        <p:strVal val="visible"/>
                                      </p:to>
                                    </p:set>
                                    <p:anim calcmode="lin" valueType="num">
                                      <p:cBhvr additive="base">
                                        <p:cTn id="13" dur="500" fill="hold"/>
                                        <p:tgtEl>
                                          <p:spTgt spid="179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9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9203">
                                            <p:txEl>
                                              <p:pRg st="2" end="2"/>
                                            </p:txEl>
                                          </p:spTgt>
                                        </p:tgtEl>
                                        <p:attrNameLst>
                                          <p:attrName>style.visibility</p:attrName>
                                        </p:attrNameLst>
                                      </p:cBhvr>
                                      <p:to>
                                        <p:strVal val="visible"/>
                                      </p:to>
                                    </p:set>
                                    <p:anim calcmode="lin" valueType="num">
                                      <p:cBhvr additive="base">
                                        <p:cTn id="19" dur="500" fill="hold"/>
                                        <p:tgtEl>
                                          <p:spTgt spid="1792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9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9203">
                                            <p:txEl>
                                              <p:pRg st="3" end="3"/>
                                            </p:txEl>
                                          </p:spTgt>
                                        </p:tgtEl>
                                        <p:attrNameLst>
                                          <p:attrName>style.visibility</p:attrName>
                                        </p:attrNameLst>
                                      </p:cBhvr>
                                      <p:to>
                                        <p:strVal val="visible"/>
                                      </p:to>
                                    </p:set>
                                    <p:anim calcmode="lin" valueType="num">
                                      <p:cBhvr additive="base">
                                        <p:cTn id="25" dur="500" fill="hold"/>
                                        <p:tgtEl>
                                          <p:spTgt spid="1792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9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9203">
                                            <p:txEl>
                                              <p:pRg st="4" end="4"/>
                                            </p:txEl>
                                          </p:spTgt>
                                        </p:tgtEl>
                                        <p:attrNameLst>
                                          <p:attrName>style.visibility</p:attrName>
                                        </p:attrNameLst>
                                      </p:cBhvr>
                                      <p:to>
                                        <p:strVal val="visible"/>
                                      </p:to>
                                    </p:set>
                                    <p:anim calcmode="lin" valueType="num">
                                      <p:cBhvr additive="base">
                                        <p:cTn id="31" dur="500" fill="hold"/>
                                        <p:tgtEl>
                                          <p:spTgt spid="1792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92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9203">
                                            <p:txEl>
                                              <p:pRg st="5" end="5"/>
                                            </p:txEl>
                                          </p:spTgt>
                                        </p:tgtEl>
                                        <p:attrNameLst>
                                          <p:attrName>style.visibility</p:attrName>
                                        </p:attrNameLst>
                                      </p:cBhvr>
                                      <p:to>
                                        <p:strVal val="visible"/>
                                      </p:to>
                                    </p:set>
                                    <p:anim calcmode="lin" valueType="num">
                                      <p:cBhvr additive="base">
                                        <p:cTn id="37" dur="500" fill="hold"/>
                                        <p:tgtEl>
                                          <p:spTgt spid="17920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92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9203">
                                            <p:txEl>
                                              <p:pRg st="6" end="6"/>
                                            </p:txEl>
                                          </p:spTgt>
                                        </p:tgtEl>
                                        <p:attrNameLst>
                                          <p:attrName>style.visibility</p:attrName>
                                        </p:attrNameLst>
                                      </p:cBhvr>
                                      <p:to>
                                        <p:strVal val="visible"/>
                                      </p:to>
                                    </p:set>
                                    <p:anim calcmode="lin" valueType="num">
                                      <p:cBhvr additive="base">
                                        <p:cTn id="43" dur="500" fill="hold"/>
                                        <p:tgtEl>
                                          <p:spTgt spid="17920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920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xfrm>
            <a:off x="762100" y="807953"/>
            <a:ext cx="8229600" cy="5821363"/>
          </a:xfrm>
        </p:spPr>
        <p:txBody>
          <a:bodyPr/>
          <a:lstStyle/>
          <a:p>
            <a:pPr algn="just">
              <a:lnSpc>
                <a:spcPct val="90000"/>
              </a:lnSpc>
              <a:buFontTx/>
              <a:buNone/>
            </a:pPr>
            <a:r>
              <a:rPr lang="en-US" altLang="zh-CN" sz="2800" b="1" dirty="0">
                <a:latin typeface="Times New Roman" panose="02020603050405020304" pitchFamily="18" charset="0"/>
                <a:ea typeface="宋体" panose="02010600030101010101" pitchFamily="2" charset="-122"/>
              </a:rPr>
              <a:t>4.3  </a:t>
            </a:r>
            <a:r>
              <a:rPr lang="zh-CN" altLang="en-US" sz="2800" b="1" dirty="0">
                <a:latin typeface="宋体" panose="02010600030101010101" pitchFamily="2" charset="-122"/>
                <a:ea typeface="宋体" panose="02010600030101010101" pitchFamily="2" charset="-122"/>
              </a:rPr>
              <a:t>对</a:t>
            </a:r>
            <a:r>
              <a:rPr lang="en-US" altLang="zh-CN" sz="2800" b="1" dirty="0">
                <a:latin typeface="Times New Roman" panose="02020603050405020304" pitchFamily="18" charset="0"/>
                <a:ea typeface="宋体" panose="02010600030101010101" pitchFamily="2" charset="-122"/>
              </a:rPr>
              <a:t>S</a:t>
            </a:r>
            <a:r>
              <a:rPr lang="zh-CN" altLang="en-US" sz="2800" b="1" dirty="0">
                <a:latin typeface="宋体" panose="02010600030101010101" pitchFamily="2" charset="-122"/>
                <a:ea typeface="宋体" panose="02010600030101010101" pitchFamily="2" charset="-122"/>
              </a:rPr>
              <a:t>中的每一个样本（</a:t>
            </a:r>
            <a:r>
              <a:rPr lang="en-US" altLang="zh-CN" sz="2800" b="1" dirty="0" err="1">
                <a:latin typeface="Times New Roman" panose="02020603050405020304" pitchFamily="18" charset="0"/>
                <a:ea typeface="宋体" panose="02010600030101010101" pitchFamily="2" charset="-122"/>
              </a:rPr>
              <a:t>X</a:t>
            </a:r>
            <a:r>
              <a:rPr lang="en-US" altLang="zh-CN" sz="2800" b="1" baseline="-30000" dirty="0" err="1">
                <a:latin typeface="Times New Roman" panose="02020603050405020304" pitchFamily="18" charset="0"/>
                <a:ea typeface="宋体" panose="02010600030101010101" pitchFamily="2" charset="-122"/>
              </a:rPr>
              <a:t>p</a:t>
            </a:r>
            <a:r>
              <a:rPr lang="en-US" altLang="zh-CN" sz="2800" b="1" dirty="0" err="1">
                <a:latin typeface="Times New Roman" panose="02020603050405020304" pitchFamily="18" charset="0"/>
                <a:ea typeface="宋体" panose="02010600030101010101" pitchFamily="2" charset="-122"/>
              </a:rPr>
              <a:t>,Y</a:t>
            </a:r>
            <a:r>
              <a:rPr lang="en-US" altLang="zh-CN" sz="2800" b="1" baseline="-30000" dirty="0" err="1">
                <a:latin typeface="Times New Roman" panose="02020603050405020304" pitchFamily="18"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algn="just">
              <a:lnSpc>
                <a:spcPct val="90000"/>
              </a:lnSpc>
              <a:buFontTx/>
              <a:buNone/>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4.3.1  </a:t>
            </a:r>
            <a:r>
              <a:rPr lang="zh-CN" altLang="en-US" sz="2800" b="1" dirty="0">
                <a:latin typeface="宋体" panose="02010600030101010101" pitchFamily="2" charset="-122"/>
                <a:ea typeface="宋体" panose="02010600030101010101" pitchFamily="2" charset="-122"/>
              </a:rPr>
              <a:t>计算出</a:t>
            </a:r>
            <a:r>
              <a:rPr lang="en-US" altLang="zh-CN" sz="2800" b="1" dirty="0" err="1">
                <a:latin typeface="Times New Roman" panose="02020603050405020304" pitchFamily="18" charset="0"/>
                <a:ea typeface="宋体" panose="02010600030101010101" pitchFamily="2" charset="-122"/>
              </a:rPr>
              <a:t>X</a:t>
            </a:r>
            <a:r>
              <a:rPr lang="en-US" altLang="zh-CN" sz="2800" b="1" baseline="-30000" dirty="0" err="1">
                <a:latin typeface="Times New Roman" panose="02020603050405020304" pitchFamily="18"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对应的实际输出</a:t>
            </a:r>
            <a:r>
              <a:rPr lang="en-US" altLang="zh-CN" sz="2800" b="1" dirty="0">
                <a:latin typeface="Times New Roman" panose="02020603050405020304" pitchFamily="18" charset="0"/>
                <a:ea typeface="宋体" panose="02010600030101010101" pitchFamily="2" charset="-122"/>
              </a:rPr>
              <a:t>O</a:t>
            </a:r>
            <a:r>
              <a:rPr lang="en-US" altLang="zh-CN" sz="2800" b="1" baseline="-30000" dirty="0">
                <a:latin typeface="Times New Roman" panose="02020603050405020304" pitchFamily="18"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algn="just">
              <a:lnSpc>
                <a:spcPct val="90000"/>
              </a:lnSpc>
              <a:buFontTx/>
              <a:buNone/>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4.3.2  </a:t>
            </a:r>
            <a:r>
              <a:rPr lang="zh-CN" altLang="en-US" sz="2800" b="1" dirty="0">
                <a:latin typeface="宋体" panose="02010600030101010101" pitchFamily="2" charset="-122"/>
                <a:ea typeface="宋体" panose="02010600030101010101" pitchFamily="2" charset="-122"/>
              </a:rPr>
              <a:t>计算出</a:t>
            </a:r>
            <a:r>
              <a:rPr lang="en-US" altLang="zh-CN" sz="2800" b="1" dirty="0">
                <a:latin typeface="Times New Roman" panose="02020603050405020304" pitchFamily="18" charset="0"/>
                <a:ea typeface="宋体" panose="02010600030101010101" pitchFamily="2" charset="-122"/>
              </a:rPr>
              <a:t>E</a:t>
            </a:r>
            <a:r>
              <a:rPr lang="en-US" altLang="zh-CN" sz="2800" b="1" baseline="-30000" dirty="0">
                <a:latin typeface="Times New Roman" panose="02020603050405020304" pitchFamily="18"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algn="just">
              <a:lnSpc>
                <a:spcPct val="90000"/>
              </a:lnSpc>
              <a:buFontTx/>
              <a:buNone/>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4.3.3  E=</a:t>
            </a:r>
            <a:r>
              <a:rPr lang="en-US" altLang="zh-CN" sz="2800" b="1" dirty="0" err="1">
                <a:latin typeface="Times New Roman" panose="02020603050405020304" pitchFamily="18" charset="0"/>
                <a:ea typeface="宋体" panose="02010600030101010101" pitchFamily="2" charset="-122"/>
              </a:rPr>
              <a:t>E+E</a:t>
            </a:r>
            <a:r>
              <a:rPr lang="en-US" altLang="zh-CN" sz="2800" b="1" baseline="-30000" dirty="0" err="1">
                <a:latin typeface="Times New Roman" panose="02020603050405020304" pitchFamily="18"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algn="just">
              <a:lnSpc>
                <a:spcPct val="90000"/>
              </a:lnSpc>
              <a:buFontTx/>
              <a:buNone/>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4.3.4  </a:t>
            </a:r>
            <a:r>
              <a:rPr lang="zh-CN" altLang="en-US" sz="2800" b="1" dirty="0">
                <a:latin typeface="宋体" panose="02010600030101010101" pitchFamily="2" charset="-122"/>
                <a:ea typeface="宋体" panose="02010600030101010101" pitchFamily="2" charset="-122"/>
              </a:rPr>
              <a:t>对所有</a:t>
            </a:r>
            <a:r>
              <a:rPr lang="en-US" altLang="zh-CN" sz="2800" b="1" dirty="0" err="1">
                <a:latin typeface="Times New Roman" panose="02020603050405020304" pitchFamily="18"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j</a:t>
            </a:r>
            <a:r>
              <a:rPr lang="zh-CN" altLang="en-US" sz="2800" b="1" dirty="0">
                <a:latin typeface="宋体" panose="02010600030101010101" pitchFamily="2" charset="-122"/>
                <a:ea typeface="宋体" panose="02010600030101010101" pitchFamily="2" charset="-122"/>
              </a:rPr>
              <a:t>根据相应式子计算</a:t>
            </a:r>
            <a:r>
              <a:rPr lang="zh-CN" altLang="en-US" sz="2800" b="1" dirty="0">
                <a:latin typeface="Times New Roman" panose="02020603050405020304" pitchFamily="18" charset="0"/>
                <a:ea typeface="宋体" panose="02010600030101010101" pitchFamily="2" charset="-122"/>
              </a:rPr>
              <a:t>∆</a:t>
            </a:r>
            <a:r>
              <a:rPr lang="en-US" altLang="zh-CN" sz="2800" b="1" baseline="-30000" dirty="0">
                <a:latin typeface="Times New Roman" panose="02020603050405020304" pitchFamily="18" charset="0"/>
                <a:ea typeface="宋体" panose="02010600030101010101" pitchFamily="2" charset="-122"/>
              </a:rPr>
              <a:t>p</a:t>
            </a:r>
            <a:r>
              <a:rPr lang="en-US" altLang="zh-CN" sz="2800" b="1" dirty="0">
                <a:latin typeface="Times New Roman" panose="02020603050405020304" pitchFamily="18" charset="0"/>
                <a:ea typeface="宋体" panose="02010600030101010101" pitchFamily="2" charset="-122"/>
              </a:rPr>
              <a:t> w</a:t>
            </a:r>
            <a:r>
              <a:rPr lang="en-US" altLang="zh-CN" sz="2800" b="1" baseline="30000" dirty="0">
                <a:latin typeface="Times New Roman" panose="02020603050405020304" pitchFamily="18" charset="0"/>
                <a:ea typeface="宋体" panose="02010600030101010101" pitchFamily="2" charset="-122"/>
              </a:rPr>
              <a:t> (L)</a:t>
            </a:r>
            <a:r>
              <a:rPr lang="en-US" altLang="zh-CN" sz="2800" b="1" baseline="-30000" dirty="0" err="1">
                <a:latin typeface="Times New Roman" panose="02020603050405020304" pitchFamily="18" charset="0"/>
                <a:ea typeface="宋体" panose="02010600030101010101" pitchFamily="2" charset="-122"/>
              </a:rPr>
              <a:t>ij</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algn="just">
              <a:lnSpc>
                <a:spcPct val="90000"/>
              </a:lnSpc>
              <a:buFontTx/>
              <a:buNone/>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4.3.5  </a:t>
            </a:r>
            <a:r>
              <a:rPr lang="zh-CN" altLang="en-US" sz="2800" b="1" dirty="0">
                <a:latin typeface="宋体" panose="02010600030101010101" pitchFamily="2" charset="-122"/>
                <a:ea typeface="宋体" panose="02010600030101010101" pitchFamily="2" charset="-122"/>
              </a:rPr>
              <a:t>对所有</a:t>
            </a:r>
            <a:r>
              <a:rPr lang="en-US" altLang="zh-CN" sz="2800" b="1" dirty="0" err="1">
                <a:latin typeface="Times New Roman" panose="02020603050405020304" pitchFamily="18"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j</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w</a:t>
            </a:r>
            <a:r>
              <a:rPr lang="en-US" altLang="zh-CN" sz="2800" b="1" baseline="30000" dirty="0">
                <a:latin typeface="Times New Roman" panose="02020603050405020304" pitchFamily="18" charset="0"/>
                <a:ea typeface="宋体" panose="02010600030101010101" pitchFamily="2" charset="-122"/>
              </a:rPr>
              <a:t> (L)</a:t>
            </a:r>
            <a:r>
              <a:rPr lang="en-US" altLang="zh-CN" sz="2800" b="1" baseline="-30000" dirty="0" err="1">
                <a:latin typeface="Times New Roman" panose="02020603050405020304" pitchFamily="18" charset="0"/>
                <a:ea typeface="宋体" panose="02010600030101010101" pitchFamily="2" charset="-122"/>
              </a:rPr>
              <a:t>ij</a:t>
            </a:r>
            <a:r>
              <a:rPr lang="en-US" altLang="zh-CN" sz="2800" b="1" dirty="0">
                <a:latin typeface="Times New Roman" panose="02020603050405020304" pitchFamily="18" charset="0"/>
                <a:ea typeface="宋体" panose="02010600030101010101" pitchFamily="2" charset="-122"/>
              </a:rPr>
              <a:t>=∆ w</a:t>
            </a:r>
            <a:r>
              <a:rPr lang="en-US" altLang="zh-CN" sz="2800" b="1" baseline="30000" dirty="0">
                <a:latin typeface="Times New Roman" panose="02020603050405020304" pitchFamily="18" charset="0"/>
                <a:ea typeface="宋体" panose="02010600030101010101" pitchFamily="2" charset="-122"/>
              </a:rPr>
              <a:t> (L)</a:t>
            </a:r>
            <a:r>
              <a:rPr lang="en-US" altLang="zh-CN" sz="2800" b="1" baseline="-30000" dirty="0" err="1">
                <a:latin typeface="Times New Roman" panose="02020603050405020304" pitchFamily="18" charset="0"/>
                <a:ea typeface="宋体" panose="02010600030101010101" pitchFamily="2" charset="-122"/>
              </a:rPr>
              <a:t>ij</a:t>
            </a:r>
            <a:r>
              <a:rPr lang="en-US" altLang="zh-CN" sz="2800" b="1" dirty="0">
                <a:latin typeface="Times New Roman" panose="02020603050405020304" pitchFamily="18" charset="0"/>
                <a:ea typeface="宋体" panose="02010600030101010101" pitchFamily="2" charset="-122"/>
              </a:rPr>
              <a:t>+∆</a:t>
            </a:r>
            <a:r>
              <a:rPr lang="en-US" altLang="zh-CN" sz="2800" b="1" baseline="-30000" dirty="0">
                <a:latin typeface="Times New Roman" panose="02020603050405020304" pitchFamily="18" charset="0"/>
                <a:ea typeface="宋体" panose="02010600030101010101" pitchFamily="2" charset="-122"/>
              </a:rPr>
              <a:t>p</a:t>
            </a:r>
            <a:r>
              <a:rPr lang="en-US" altLang="zh-CN" sz="2800" b="1" dirty="0">
                <a:latin typeface="Times New Roman" panose="02020603050405020304" pitchFamily="18" charset="0"/>
                <a:ea typeface="宋体" panose="02010600030101010101" pitchFamily="2" charset="-122"/>
              </a:rPr>
              <a:t> w</a:t>
            </a:r>
            <a:r>
              <a:rPr lang="en-US" altLang="zh-CN" sz="2800" b="1" baseline="30000" dirty="0">
                <a:latin typeface="Times New Roman" panose="02020603050405020304" pitchFamily="18" charset="0"/>
                <a:ea typeface="宋体" panose="02010600030101010101" pitchFamily="2" charset="-122"/>
              </a:rPr>
              <a:t> (L)</a:t>
            </a:r>
            <a:r>
              <a:rPr lang="en-US" altLang="zh-CN" sz="2800" b="1" baseline="-30000" dirty="0" err="1">
                <a:latin typeface="Times New Roman" panose="02020603050405020304" pitchFamily="18" charset="0"/>
                <a:ea typeface="宋体" panose="02010600030101010101" pitchFamily="2" charset="-122"/>
              </a:rPr>
              <a:t>ij</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algn="just">
              <a:lnSpc>
                <a:spcPct val="90000"/>
              </a:lnSpc>
              <a:buFontTx/>
              <a:buNone/>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4.3.6  k=L-1</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algn="just">
              <a:lnSpc>
                <a:spcPct val="90000"/>
              </a:lnSpc>
              <a:buFontTx/>
              <a:buNone/>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4.3.7  while k≠0 do</a:t>
            </a:r>
          </a:p>
          <a:p>
            <a:pPr algn="just">
              <a:lnSpc>
                <a:spcPct val="90000"/>
              </a:lnSpc>
              <a:buFontTx/>
              <a:buNone/>
            </a:pPr>
            <a:r>
              <a:rPr lang="en-US" altLang="zh-CN" sz="2800" b="1" dirty="0">
                <a:latin typeface="Times New Roman" panose="02020603050405020304" pitchFamily="18" charset="0"/>
                <a:ea typeface="宋体" panose="02010600030101010101" pitchFamily="2" charset="-122"/>
              </a:rPr>
              <a:t>		4.3.7.1  </a:t>
            </a:r>
            <a:r>
              <a:rPr lang="zh-CN" altLang="en-US" sz="2800" b="1" dirty="0">
                <a:latin typeface="宋体" panose="02010600030101010101" pitchFamily="2" charset="-122"/>
                <a:ea typeface="宋体" panose="02010600030101010101" pitchFamily="2" charset="-122"/>
              </a:rPr>
              <a:t>对所有</a:t>
            </a:r>
            <a:r>
              <a:rPr lang="en-US" altLang="zh-CN" sz="2800" b="1" dirty="0" err="1">
                <a:latin typeface="Times New Roman" panose="02020603050405020304" pitchFamily="18" charset="0"/>
                <a:ea typeface="宋体" panose="02010600030101010101" pitchFamily="2" charset="-122"/>
              </a:rPr>
              <a:t>i</a:t>
            </a:r>
            <a:r>
              <a:rPr lang="en-US" altLang="zh-CN" sz="2800" b="1" dirty="0" err="1">
                <a:latin typeface="宋体" panose="02010600030101010101" pitchFamily="2" charset="-122"/>
                <a:ea typeface="宋体" panose="02010600030101010101" pitchFamily="2" charset="-122"/>
              </a:rPr>
              <a:t>,</a:t>
            </a:r>
            <a:r>
              <a:rPr lang="en-US" altLang="zh-CN" sz="2800" b="1" dirty="0" err="1">
                <a:latin typeface="Times New Roman" panose="02020603050405020304" pitchFamily="18" charset="0"/>
                <a:ea typeface="宋体" panose="02010600030101010101" pitchFamily="2" charset="-122"/>
              </a:rPr>
              <a:t>j</a:t>
            </a:r>
            <a:r>
              <a:rPr lang="zh-CN" altLang="en-US" sz="2800" b="1" dirty="0">
                <a:latin typeface="宋体" panose="02010600030101010101" pitchFamily="2" charset="-122"/>
                <a:ea typeface="宋体" panose="02010600030101010101" pitchFamily="2" charset="-122"/>
              </a:rPr>
              <a:t>根据相应式子计算</a:t>
            </a:r>
            <a:r>
              <a:rPr lang="zh-CN" altLang="en-US" sz="2800" b="1" dirty="0">
                <a:latin typeface="Times New Roman" panose="02020603050405020304" pitchFamily="18" charset="0"/>
                <a:ea typeface="宋体" panose="02010600030101010101" pitchFamily="2" charset="-122"/>
              </a:rPr>
              <a:t>∆</a:t>
            </a:r>
            <a:r>
              <a:rPr lang="en-US" altLang="zh-CN" sz="2800" b="1" baseline="-30000" dirty="0">
                <a:latin typeface="Times New Roman" panose="02020603050405020304" pitchFamily="18" charset="0"/>
                <a:ea typeface="宋体" panose="02010600030101010101" pitchFamily="2" charset="-122"/>
              </a:rPr>
              <a:t>p</a:t>
            </a:r>
            <a:r>
              <a:rPr lang="en-US" altLang="zh-CN" sz="2800" b="1" dirty="0">
                <a:latin typeface="Times New Roman" panose="02020603050405020304" pitchFamily="18" charset="0"/>
                <a:ea typeface="宋体" panose="02010600030101010101" pitchFamily="2" charset="-122"/>
              </a:rPr>
              <a:t> w</a:t>
            </a:r>
            <a:r>
              <a:rPr lang="en-US" altLang="zh-CN" sz="2800" b="1" baseline="30000" dirty="0">
                <a:latin typeface="Times New Roman" panose="02020603050405020304" pitchFamily="18" charset="0"/>
                <a:ea typeface="宋体" panose="02010600030101010101" pitchFamily="2" charset="-122"/>
              </a:rPr>
              <a:t> (k)</a:t>
            </a:r>
            <a:r>
              <a:rPr lang="en-US" altLang="zh-CN" sz="2800" b="1" baseline="-30000" dirty="0" err="1">
                <a:latin typeface="Times New Roman" panose="02020603050405020304" pitchFamily="18" charset="0"/>
                <a:ea typeface="宋体" panose="02010600030101010101" pitchFamily="2" charset="-122"/>
              </a:rPr>
              <a:t>ij</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algn="just">
              <a:lnSpc>
                <a:spcPct val="90000"/>
              </a:lnSpc>
              <a:buFontTx/>
              <a:buNone/>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4.3.7.2  </a:t>
            </a:r>
            <a:r>
              <a:rPr lang="zh-CN" altLang="en-US" sz="2800" b="1" dirty="0">
                <a:latin typeface="宋体" panose="02010600030101010101" pitchFamily="2" charset="-122"/>
                <a:ea typeface="宋体" panose="02010600030101010101" pitchFamily="2" charset="-122"/>
              </a:rPr>
              <a:t>对所有</a:t>
            </a:r>
            <a:r>
              <a:rPr lang="en-US" altLang="zh-CN" sz="2800" b="1" dirty="0" err="1">
                <a:latin typeface="Times New Roman" panose="02020603050405020304" pitchFamily="18" charset="0"/>
                <a:ea typeface="宋体" panose="02010600030101010101" pitchFamily="2" charset="-122"/>
              </a:rPr>
              <a:t>i</a:t>
            </a:r>
            <a:r>
              <a:rPr lang="en-US" altLang="zh-CN" sz="2800" b="1" dirty="0" err="1">
                <a:latin typeface="宋体" panose="02010600030101010101" pitchFamily="2" charset="-122"/>
                <a:ea typeface="宋体" panose="02010600030101010101" pitchFamily="2" charset="-122"/>
              </a:rPr>
              <a:t>,</a:t>
            </a:r>
            <a:r>
              <a:rPr lang="en-US" altLang="zh-CN" sz="2800" b="1" dirty="0" err="1">
                <a:latin typeface="Times New Roman" panose="02020603050405020304" pitchFamily="18" charset="0"/>
                <a:ea typeface="宋体" panose="02010600030101010101" pitchFamily="2" charset="-122"/>
              </a:rPr>
              <a:t>j</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w</a:t>
            </a:r>
            <a:r>
              <a:rPr lang="en-US" altLang="zh-CN" sz="2800" b="1" baseline="30000" dirty="0">
                <a:latin typeface="Times New Roman" panose="02020603050405020304" pitchFamily="18" charset="0"/>
                <a:ea typeface="宋体" panose="02010600030101010101" pitchFamily="2" charset="-122"/>
              </a:rPr>
              <a:t> (k)</a:t>
            </a:r>
            <a:r>
              <a:rPr lang="en-US" altLang="zh-CN" sz="2800" b="1" baseline="-30000" dirty="0" err="1">
                <a:latin typeface="Times New Roman" panose="02020603050405020304" pitchFamily="18" charset="0"/>
                <a:ea typeface="宋体" panose="02010600030101010101" pitchFamily="2" charset="-122"/>
              </a:rPr>
              <a:t>ij</a:t>
            </a:r>
            <a:r>
              <a:rPr lang="en-US" altLang="zh-CN" sz="2800" b="1" dirty="0">
                <a:latin typeface="Times New Roman" panose="02020603050405020304" pitchFamily="18" charset="0"/>
                <a:ea typeface="宋体" panose="02010600030101010101" pitchFamily="2" charset="-122"/>
              </a:rPr>
              <a:t>=∆ w</a:t>
            </a:r>
            <a:r>
              <a:rPr lang="en-US" altLang="zh-CN" sz="2800" b="1" baseline="30000" dirty="0">
                <a:latin typeface="Times New Roman" panose="02020603050405020304" pitchFamily="18" charset="0"/>
                <a:ea typeface="宋体" panose="02010600030101010101" pitchFamily="2" charset="-122"/>
              </a:rPr>
              <a:t> (k)</a:t>
            </a:r>
            <a:r>
              <a:rPr lang="en-US" altLang="zh-CN" sz="2800" b="1" baseline="-30000" dirty="0" err="1">
                <a:latin typeface="Times New Roman" panose="02020603050405020304" pitchFamily="18" charset="0"/>
                <a:ea typeface="宋体" panose="02010600030101010101" pitchFamily="2" charset="-122"/>
              </a:rPr>
              <a:t>ij</a:t>
            </a:r>
            <a:r>
              <a:rPr lang="en-US" altLang="zh-CN" sz="2800" b="1" dirty="0">
                <a:latin typeface="Times New Roman" panose="02020603050405020304" pitchFamily="18" charset="0"/>
                <a:ea typeface="宋体" panose="02010600030101010101" pitchFamily="2" charset="-122"/>
              </a:rPr>
              <a:t>+∆</a:t>
            </a:r>
            <a:r>
              <a:rPr lang="en-US" altLang="zh-CN" sz="2800" b="1" baseline="-30000" dirty="0">
                <a:latin typeface="Times New Roman" panose="02020603050405020304" pitchFamily="18" charset="0"/>
                <a:ea typeface="宋体" panose="02010600030101010101" pitchFamily="2" charset="-122"/>
              </a:rPr>
              <a:t>p</a:t>
            </a:r>
            <a:r>
              <a:rPr lang="en-US" altLang="zh-CN" sz="2800" b="1" dirty="0">
                <a:latin typeface="Times New Roman" panose="02020603050405020304" pitchFamily="18" charset="0"/>
                <a:ea typeface="宋体" panose="02010600030101010101" pitchFamily="2" charset="-122"/>
              </a:rPr>
              <a:t> w</a:t>
            </a:r>
            <a:r>
              <a:rPr lang="en-US" altLang="zh-CN" sz="2800" b="1" baseline="30000" dirty="0">
                <a:latin typeface="Times New Roman" panose="02020603050405020304" pitchFamily="18" charset="0"/>
                <a:ea typeface="宋体" panose="02010600030101010101" pitchFamily="2" charset="-122"/>
              </a:rPr>
              <a:t> (k)</a:t>
            </a:r>
            <a:r>
              <a:rPr lang="en-US" altLang="zh-CN" sz="2800" b="1" baseline="-30000" dirty="0" err="1">
                <a:latin typeface="Times New Roman" panose="02020603050405020304" pitchFamily="18" charset="0"/>
                <a:ea typeface="宋体" panose="02010600030101010101" pitchFamily="2" charset="-122"/>
              </a:rPr>
              <a:t>ij</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a:lnSpc>
                <a:spcPct val="90000"/>
              </a:lnSpc>
              <a:buFontTx/>
              <a:buNone/>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4.3.7.3  k=k-1</a:t>
            </a:r>
            <a:r>
              <a:rPr lang="en-US" altLang="zh-CN" sz="2800" dirty="0">
                <a:ea typeface="宋体" panose="02010600030101010101" pitchFamily="2" charset="-122"/>
              </a:rPr>
              <a:t> </a:t>
            </a:r>
          </a:p>
          <a:p>
            <a:pPr algn="just">
              <a:lnSpc>
                <a:spcPct val="90000"/>
              </a:lnSpc>
              <a:buFontTx/>
              <a:buNone/>
            </a:pPr>
            <a:r>
              <a:rPr lang="en-US" altLang="zh-CN" sz="2800" b="1" dirty="0">
                <a:latin typeface="Times New Roman" panose="02020603050405020304" pitchFamily="18" charset="0"/>
                <a:ea typeface="宋体" panose="02010600030101010101" pitchFamily="2" charset="-122"/>
              </a:rPr>
              <a:t>4.4  </a:t>
            </a:r>
            <a:r>
              <a:rPr lang="zh-CN" altLang="en-US" sz="2800" b="1" dirty="0">
                <a:latin typeface="宋体" panose="02010600030101010101" pitchFamily="2" charset="-122"/>
                <a:ea typeface="宋体" panose="02010600030101010101" pitchFamily="2" charset="-122"/>
              </a:rPr>
              <a:t>对所有</a:t>
            </a:r>
            <a:r>
              <a:rPr lang="en-US" altLang="zh-CN" sz="2800" b="1" dirty="0" err="1">
                <a:latin typeface="Times New Roman" panose="02020603050405020304" pitchFamily="18"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j</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w</a:t>
            </a:r>
            <a:r>
              <a:rPr lang="en-US" altLang="zh-CN" sz="2800" b="1" baseline="30000" dirty="0">
                <a:latin typeface="Times New Roman" panose="02020603050405020304" pitchFamily="18" charset="0"/>
                <a:ea typeface="宋体" panose="02010600030101010101" pitchFamily="2" charset="-122"/>
              </a:rPr>
              <a:t> (k)</a:t>
            </a:r>
            <a:r>
              <a:rPr lang="en-US" altLang="zh-CN" sz="2800" b="1" baseline="-30000" dirty="0" err="1">
                <a:latin typeface="Times New Roman" panose="02020603050405020304" pitchFamily="18" charset="0"/>
                <a:ea typeface="宋体" panose="02010600030101010101" pitchFamily="2" charset="-122"/>
              </a:rPr>
              <a:t>ij</a:t>
            </a:r>
            <a:r>
              <a:rPr lang="en-US" altLang="zh-CN" sz="2800" b="1" dirty="0">
                <a:latin typeface="Times New Roman" panose="02020603050405020304" pitchFamily="18" charset="0"/>
                <a:ea typeface="宋体" panose="02010600030101010101" pitchFamily="2" charset="-122"/>
              </a:rPr>
              <a:t>= w</a:t>
            </a:r>
            <a:r>
              <a:rPr lang="en-US" altLang="zh-CN" sz="2800" b="1" baseline="30000" dirty="0">
                <a:latin typeface="Times New Roman" panose="02020603050405020304" pitchFamily="18" charset="0"/>
                <a:ea typeface="宋体" panose="02010600030101010101" pitchFamily="2" charset="-122"/>
              </a:rPr>
              <a:t> (k)</a:t>
            </a:r>
            <a:r>
              <a:rPr lang="en-US" altLang="zh-CN" sz="2800" b="1" baseline="-30000" dirty="0" err="1">
                <a:latin typeface="Times New Roman" panose="02020603050405020304" pitchFamily="18" charset="0"/>
                <a:ea typeface="宋体" panose="02010600030101010101" pitchFamily="2" charset="-122"/>
              </a:rPr>
              <a:t>ij</a:t>
            </a:r>
            <a:r>
              <a:rPr lang="en-US" altLang="zh-CN" sz="2800" b="1" dirty="0">
                <a:latin typeface="Times New Roman" panose="02020603050405020304" pitchFamily="18" charset="0"/>
                <a:ea typeface="宋体" panose="02010600030101010101" pitchFamily="2" charset="-122"/>
              </a:rPr>
              <a:t>+ ∆w</a:t>
            </a:r>
            <a:r>
              <a:rPr lang="en-US" altLang="zh-CN" sz="2800" b="1" baseline="30000" dirty="0">
                <a:latin typeface="Times New Roman" panose="02020603050405020304" pitchFamily="18" charset="0"/>
                <a:ea typeface="宋体" panose="02010600030101010101" pitchFamily="2" charset="-122"/>
              </a:rPr>
              <a:t> (k)</a:t>
            </a:r>
            <a:r>
              <a:rPr lang="en-US" altLang="zh-CN" sz="2800" b="1" baseline="-30000" dirty="0" err="1">
                <a:latin typeface="Times New Roman" panose="02020603050405020304" pitchFamily="18" charset="0"/>
                <a:ea typeface="宋体" panose="02010600030101010101" pitchFamily="2" charset="-122"/>
              </a:rPr>
              <a:t>ij</a:t>
            </a:r>
            <a:r>
              <a:rPr lang="en-US" altLang="zh-CN" sz="2800" b="1" dirty="0">
                <a:latin typeface="Times New Roman" panose="02020603050405020304" pitchFamily="18" charset="0"/>
                <a:ea typeface="宋体" panose="02010600030101010101" pitchFamily="2" charset="-122"/>
              </a:rPr>
              <a:t>;</a:t>
            </a:r>
          </a:p>
          <a:p>
            <a:pPr>
              <a:lnSpc>
                <a:spcPct val="90000"/>
              </a:lnSpc>
              <a:buFontTx/>
              <a:buNone/>
            </a:pPr>
            <a:r>
              <a:rPr lang="en-US" altLang="zh-CN" sz="2800" b="1" dirty="0">
                <a:latin typeface="Times New Roman" panose="02020603050405020304" pitchFamily="18" charset="0"/>
                <a:ea typeface="宋体" panose="02010600030101010101" pitchFamily="2" charset="-122"/>
              </a:rPr>
              <a:t>4.5  E=E/2.0</a:t>
            </a:r>
            <a:r>
              <a:rPr lang="en-US" altLang="zh-CN" sz="2800" dirty="0">
                <a:ea typeface="宋体" panose="02010600030101010101" pitchFamily="2" charset="-122"/>
              </a:rPr>
              <a:t> </a:t>
            </a:r>
          </a:p>
        </p:txBody>
      </p:sp>
    </p:spTree>
    <p:extLst>
      <p:ext uri="{BB962C8B-B14F-4D97-AF65-F5344CB8AC3E}">
        <p14:creationId xmlns:p14="http://schemas.microsoft.com/office/powerpoint/2010/main" val="4016333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6">
                                            <p:txEl>
                                              <p:pRg st="0" end="0"/>
                                            </p:txEl>
                                          </p:spTgt>
                                        </p:tgtEl>
                                        <p:attrNameLst>
                                          <p:attrName>style.visibility</p:attrName>
                                        </p:attrNameLst>
                                      </p:cBhvr>
                                      <p:to>
                                        <p:strVal val="visible"/>
                                      </p:to>
                                    </p:set>
                                    <p:anim calcmode="lin" valueType="num">
                                      <p:cBhvr additive="base">
                                        <p:cTn id="7" dur="500" fill="hold"/>
                                        <p:tgtEl>
                                          <p:spTgt spid="1802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02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0226">
                                            <p:txEl>
                                              <p:pRg st="1" end="1"/>
                                            </p:txEl>
                                          </p:spTgt>
                                        </p:tgtEl>
                                        <p:attrNameLst>
                                          <p:attrName>style.visibility</p:attrName>
                                        </p:attrNameLst>
                                      </p:cBhvr>
                                      <p:to>
                                        <p:strVal val="visible"/>
                                      </p:to>
                                    </p:set>
                                    <p:anim calcmode="lin" valueType="num">
                                      <p:cBhvr additive="base">
                                        <p:cTn id="13" dur="500" fill="hold"/>
                                        <p:tgtEl>
                                          <p:spTgt spid="1802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02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0226">
                                            <p:txEl>
                                              <p:pRg st="2" end="2"/>
                                            </p:txEl>
                                          </p:spTgt>
                                        </p:tgtEl>
                                        <p:attrNameLst>
                                          <p:attrName>style.visibility</p:attrName>
                                        </p:attrNameLst>
                                      </p:cBhvr>
                                      <p:to>
                                        <p:strVal val="visible"/>
                                      </p:to>
                                    </p:set>
                                    <p:anim calcmode="lin" valueType="num">
                                      <p:cBhvr additive="base">
                                        <p:cTn id="19" dur="500" fill="hold"/>
                                        <p:tgtEl>
                                          <p:spTgt spid="1802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02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0226">
                                            <p:txEl>
                                              <p:pRg st="3" end="3"/>
                                            </p:txEl>
                                          </p:spTgt>
                                        </p:tgtEl>
                                        <p:attrNameLst>
                                          <p:attrName>style.visibility</p:attrName>
                                        </p:attrNameLst>
                                      </p:cBhvr>
                                      <p:to>
                                        <p:strVal val="visible"/>
                                      </p:to>
                                    </p:set>
                                    <p:anim calcmode="lin" valueType="num">
                                      <p:cBhvr additive="base">
                                        <p:cTn id="25" dur="500" fill="hold"/>
                                        <p:tgtEl>
                                          <p:spTgt spid="18022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02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0226">
                                            <p:txEl>
                                              <p:pRg st="4" end="4"/>
                                            </p:txEl>
                                          </p:spTgt>
                                        </p:tgtEl>
                                        <p:attrNameLst>
                                          <p:attrName>style.visibility</p:attrName>
                                        </p:attrNameLst>
                                      </p:cBhvr>
                                      <p:to>
                                        <p:strVal val="visible"/>
                                      </p:to>
                                    </p:set>
                                    <p:anim calcmode="lin" valueType="num">
                                      <p:cBhvr additive="base">
                                        <p:cTn id="31" dur="500" fill="hold"/>
                                        <p:tgtEl>
                                          <p:spTgt spid="18022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02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0226">
                                            <p:txEl>
                                              <p:pRg st="5" end="5"/>
                                            </p:txEl>
                                          </p:spTgt>
                                        </p:tgtEl>
                                        <p:attrNameLst>
                                          <p:attrName>style.visibility</p:attrName>
                                        </p:attrNameLst>
                                      </p:cBhvr>
                                      <p:to>
                                        <p:strVal val="visible"/>
                                      </p:to>
                                    </p:set>
                                    <p:anim calcmode="lin" valueType="num">
                                      <p:cBhvr additive="base">
                                        <p:cTn id="37" dur="500" fill="hold"/>
                                        <p:tgtEl>
                                          <p:spTgt spid="18022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02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0226">
                                            <p:txEl>
                                              <p:pRg st="6" end="6"/>
                                            </p:txEl>
                                          </p:spTgt>
                                        </p:tgtEl>
                                        <p:attrNameLst>
                                          <p:attrName>style.visibility</p:attrName>
                                        </p:attrNameLst>
                                      </p:cBhvr>
                                      <p:to>
                                        <p:strVal val="visible"/>
                                      </p:to>
                                    </p:set>
                                    <p:anim calcmode="lin" valueType="num">
                                      <p:cBhvr additive="base">
                                        <p:cTn id="43" dur="500" fill="hold"/>
                                        <p:tgtEl>
                                          <p:spTgt spid="18022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022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0226">
                                            <p:txEl>
                                              <p:pRg st="7" end="7"/>
                                            </p:txEl>
                                          </p:spTgt>
                                        </p:tgtEl>
                                        <p:attrNameLst>
                                          <p:attrName>style.visibility</p:attrName>
                                        </p:attrNameLst>
                                      </p:cBhvr>
                                      <p:to>
                                        <p:strVal val="visible"/>
                                      </p:to>
                                    </p:set>
                                    <p:anim calcmode="lin" valueType="num">
                                      <p:cBhvr additive="base">
                                        <p:cTn id="49" dur="500" fill="hold"/>
                                        <p:tgtEl>
                                          <p:spTgt spid="18022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022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0226">
                                            <p:txEl>
                                              <p:pRg st="8" end="8"/>
                                            </p:txEl>
                                          </p:spTgt>
                                        </p:tgtEl>
                                        <p:attrNameLst>
                                          <p:attrName>style.visibility</p:attrName>
                                        </p:attrNameLst>
                                      </p:cBhvr>
                                      <p:to>
                                        <p:strVal val="visible"/>
                                      </p:to>
                                    </p:set>
                                    <p:anim calcmode="lin" valueType="num">
                                      <p:cBhvr additive="base">
                                        <p:cTn id="55" dur="500" fill="hold"/>
                                        <p:tgtEl>
                                          <p:spTgt spid="18022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022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0226">
                                            <p:txEl>
                                              <p:pRg st="9" end="9"/>
                                            </p:txEl>
                                          </p:spTgt>
                                        </p:tgtEl>
                                        <p:attrNameLst>
                                          <p:attrName>style.visibility</p:attrName>
                                        </p:attrNameLst>
                                      </p:cBhvr>
                                      <p:to>
                                        <p:strVal val="visible"/>
                                      </p:to>
                                    </p:set>
                                    <p:anim calcmode="lin" valueType="num">
                                      <p:cBhvr additive="base">
                                        <p:cTn id="61" dur="500" fill="hold"/>
                                        <p:tgtEl>
                                          <p:spTgt spid="180226">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022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80226">
                                            <p:txEl>
                                              <p:pRg st="10" end="10"/>
                                            </p:txEl>
                                          </p:spTgt>
                                        </p:tgtEl>
                                        <p:attrNameLst>
                                          <p:attrName>style.visibility</p:attrName>
                                        </p:attrNameLst>
                                      </p:cBhvr>
                                      <p:to>
                                        <p:strVal val="visible"/>
                                      </p:to>
                                    </p:set>
                                    <p:anim calcmode="lin" valueType="num">
                                      <p:cBhvr additive="base">
                                        <p:cTn id="67" dur="500" fill="hold"/>
                                        <p:tgtEl>
                                          <p:spTgt spid="180226">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022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80226">
                                            <p:txEl>
                                              <p:pRg st="11" end="11"/>
                                            </p:txEl>
                                          </p:spTgt>
                                        </p:tgtEl>
                                        <p:attrNameLst>
                                          <p:attrName>style.visibility</p:attrName>
                                        </p:attrNameLst>
                                      </p:cBhvr>
                                      <p:to>
                                        <p:strVal val="visible"/>
                                      </p:to>
                                    </p:set>
                                    <p:anim calcmode="lin" valueType="num">
                                      <p:cBhvr additive="base">
                                        <p:cTn id="73" dur="500" fill="hold"/>
                                        <p:tgtEl>
                                          <p:spTgt spid="180226">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0226">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80226">
                                            <p:txEl>
                                              <p:pRg st="12" end="12"/>
                                            </p:txEl>
                                          </p:spTgt>
                                        </p:tgtEl>
                                        <p:attrNameLst>
                                          <p:attrName>style.visibility</p:attrName>
                                        </p:attrNameLst>
                                      </p:cBhvr>
                                      <p:to>
                                        <p:strVal val="visible"/>
                                      </p:to>
                                    </p:set>
                                    <p:anim calcmode="lin" valueType="num">
                                      <p:cBhvr additive="base">
                                        <p:cTn id="79" dur="500" fill="hold"/>
                                        <p:tgtEl>
                                          <p:spTgt spid="180226">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80226">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0" y="179388"/>
            <a:ext cx="7696118" cy="688975"/>
          </a:xfrm>
        </p:spPr>
        <p:txBody>
          <a:bodyPr/>
          <a:lstStyle/>
          <a:p>
            <a:r>
              <a:rPr lang="zh-CN" altLang="en-US" b="1" dirty="0" smtClean="0">
                <a:latin typeface="Times New Roman" panose="02020603050405020304" pitchFamily="18" charset="0"/>
                <a:ea typeface="黑体" panose="02010609060101010101" pitchFamily="49" charset="-122"/>
              </a:rPr>
              <a:t>算法</a:t>
            </a:r>
            <a:r>
              <a:rPr lang="en-US" altLang="zh-CN" b="1" dirty="0" smtClean="0">
                <a:latin typeface="Times New Roman" panose="02020603050405020304" pitchFamily="18" charset="0"/>
                <a:ea typeface="宋体" panose="02010600030101010101" pitchFamily="2" charset="-122"/>
              </a:rPr>
              <a:t>2 </a:t>
            </a:r>
            <a:r>
              <a:rPr lang="zh-CN" altLang="en-US" b="1" dirty="0">
                <a:latin typeface="Times New Roman" panose="02020603050405020304" pitchFamily="18" charset="0"/>
                <a:ea typeface="黑体" panose="02010609060101010101" pitchFamily="49" charset="-122"/>
              </a:rPr>
              <a:t>分析</a:t>
            </a:r>
            <a:r>
              <a:rPr lang="zh-CN" altLang="en-US" dirty="0">
                <a:ea typeface="宋体" panose="02010600030101010101" pitchFamily="2" charset="-122"/>
              </a:rPr>
              <a:t> </a:t>
            </a:r>
          </a:p>
        </p:txBody>
      </p:sp>
      <p:sp>
        <p:nvSpPr>
          <p:cNvPr id="181251" name="Rectangle 3"/>
          <p:cNvSpPr>
            <a:spLocks noGrp="1" noChangeArrowheads="1"/>
          </p:cNvSpPr>
          <p:nvPr>
            <p:ph type="body" idx="1"/>
          </p:nvPr>
        </p:nvSpPr>
        <p:spPr/>
        <p:txBody>
          <a:bodyPr/>
          <a:lstStyle/>
          <a:p>
            <a:r>
              <a:rPr lang="zh-CN" altLang="en-US" b="1">
                <a:latin typeface="宋体" panose="02010600030101010101" pitchFamily="2" charset="-122"/>
                <a:ea typeface="宋体" panose="02010600030101010101" pitchFamily="2" charset="-122"/>
              </a:rPr>
              <a:t>较好地解决了因样本的顺序引起的精度问题和训练的抖动问题</a:t>
            </a:r>
            <a:r>
              <a:rPr lang="zh-CN" altLang="en-US" b="1">
                <a:ea typeface="宋体" panose="02010600030101010101" pitchFamily="2" charset="-122"/>
              </a:rPr>
              <a:t> </a:t>
            </a:r>
          </a:p>
          <a:p>
            <a:r>
              <a:rPr lang="zh-CN" altLang="en-US" b="1">
                <a:latin typeface="宋体" panose="02010600030101010101" pitchFamily="2" charset="-122"/>
                <a:ea typeface="宋体" panose="02010600030101010101" pitchFamily="2" charset="-122"/>
              </a:rPr>
              <a:t>收敛速度：比较慢</a:t>
            </a:r>
          </a:p>
          <a:p>
            <a:r>
              <a:rPr lang="zh-CN" altLang="en-US" b="1">
                <a:latin typeface="宋体" panose="02010600030101010101" pitchFamily="2" charset="-122"/>
                <a:ea typeface="宋体" panose="02010600030101010101" pitchFamily="2" charset="-122"/>
              </a:rPr>
              <a:t>偏移量：给每一个神经元增加一个偏移量来加快收敛速度 </a:t>
            </a:r>
            <a:endParaRPr lang="zh-CN" altLang="en-US" b="1">
              <a:ea typeface="宋体" panose="02010600030101010101" pitchFamily="2" charset="-122"/>
            </a:endParaRPr>
          </a:p>
          <a:p>
            <a:r>
              <a:rPr lang="zh-CN" altLang="en-US" b="1">
                <a:latin typeface="宋体" panose="02010600030101010101" pitchFamily="2" charset="-122"/>
                <a:ea typeface="宋体" panose="02010600030101010101" pitchFamily="2" charset="-122"/>
              </a:rPr>
              <a:t>冲量</a:t>
            </a:r>
            <a:r>
              <a:rPr lang="zh-CN" altLang="en-US" b="1">
                <a:ea typeface="宋体" panose="02010600030101010101" pitchFamily="2" charset="-122"/>
              </a:rPr>
              <a:t>：</a:t>
            </a:r>
            <a:r>
              <a:rPr lang="zh-CN" altLang="en-US" b="1">
                <a:latin typeface="宋体" panose="02010600030101010101" pitchFamily="2" charset="-122"/>
                <a:ea typeface="宋体" panose="02010600030101010101" pitchFamily="2" charset="-122"/>
              </a:rPr>
              <a:t>联接权的本次修改要考虑上次修改的影响，以减少抖动问题</a:t>
            </a:r>
            <a:r>
              <a:rPr lang="zh-CN" altLang="en-US">
                <a:ea typeface="宋体" panose="02010600030101010101" pitchFamily="2" charset="-122"/>
              </a:rPr>
              <a:t> </a:t>
            </a:r>
          </a:p>
        </p:txBody>
      </p:sp>
    </p:spTree>
    <p:extLst>
      <p:ext uri="{BB962C8B-B14F-4D97-AF65-F5344CB8AC3E}">
        <p14:creationId xmlns:p14="http://schemas.microsoft.com/office/powerpoint/2010/main" val="279224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 calcmode="lin" valueType="num">
                                      <p:cBhvr additive="base">
                                        <p:cTn id="7" dur="500" fill="hold"/>
                                        <p:tgtEl>
                                          <p:spTgt spid="181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1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251">
                                            <p:txEl>
                                              <p:pRg st="1" end="1"/>
                                            </p:txEl>
                                          </p:spTgt>
                                        </p:tgtEl>
                                        <p:attrNameLst>
                                          <p:attrName>style.visibility</p:attrName>
                                        </p:attrNameLst>
                                      </p:cBhvr>
                                      <p:to>
                                        <p:strVal val="visible"/>
                                      </p:to>
                                    </p:set>
                                    <p:anim calcmode="lin" valueType="num">
                                      <p:cBhvr additive="base">
                                        <p:cTn id="13" dur="500" fill="hold"/>
                                        <p:tgtEl>
                                          <p:spTgt spid="181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1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1251">
                                            <p:txEl>
                                              <p:pRg st="2" end="2"/>
                                            </p:txEl>
                                          </p:spTgt>
                                        </p:tgtEl>
                                        <p:attrNameLst>
                                          <p:attrName>style.visibility</p:attrName>
                                        </p:attrNameLst>
                                      </p:cBhvr>
                                      <p:to>
                                        <p:strVal val="visible"/>
                                      </p:to>
                                    </p:set>
                                    <p:anim calcmode="lin" valueType="num">
                                      <p:cBhvr additive="base">
                                        <p:cTn id="19" dur="500" fill="hold"/>
                                        <p:tgtEl>
                                          <p:spTgt spid="181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1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1251">
                                            <p:txEl>
                                              <p:pRg st="3" end="3"/>
                                            </p:txEl>
                                          </p:spTgt>
                                        </p:tgtEl>
                                        <p:attrNameLst>
                                          <p:attrName>style.visibility</p:attrName>
                                        </p:attrNameLst>
                                      </p:cBhvr>
                                      <p:to>
                                        <p:strVal val="visible"/>
                                      </p:to>
                                    </p:set>
                                    <p:anim calcmode="lin" valueType="num">
                                      <p:cBhvr additive="base">
                                        <p:cTn id="25" dur="500" fill="hold"/>
                                        <p:tgtEl>
                                          <p:spTgt spid="181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125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b="1" dirty="0" smtClean="0">
                <a:latin typeface="Times New Roman" panose="02020603050405020304" pitchFamily="18" charset="0"/>
                <a:ea typeface="黑体" panose="02010609060101010101" pitchFamily="49" charset="-122"/>
              </a:rPr>
              <a:t>算法</a:t>
            </a:r>
            <a:r>
              <a:rPr lang="en-US" altLang="zh-CN" b="1" dirty="0" smtClean="0">
                <a:latin typeface="Times New Roman" panose="02020603050405020304" pitchFamily="18" charset="0"/>
                <a:ea typeface="宋体" panose="02010600030101010101" pitchFamily="2" charset="-122"/>
              </a:rPr>
              <a:t>2 </a:t>
            </a:r>
            <a:r>
              <a:rPr lang="zh-CN" altLang="en-US" b="1" dirty="0">
                <a:latin typeface="Times New Roman" panose="02020603050405020304" pitchFamily="18" charset="0"/>
                <a:ea typeface="黑体" panose="02010609060101010101" pitchFamily="49" charset="-122"/>
              </a:rPr>
              <a:t>分析</a:t>
            </a:r>
            <a:r>
              <a:rPr lang="en-US" altLang="zh-CN" b="1" dirty="0">
                <a:latin typeface="Times New Roman" panose="02020603050405020304" pitchFamily="18" charset="0"/>
                <a:ea typeface="黑体" panose="02010609060101010101" pitchFamily="49" charset="-122"/>
              </a:rPr>
              <a:t>——</a:t>
            </a:r>
            <a:r>
              <a:rPr lang="zh-CN" altLang="en-US" b="1" dirty="0">
                <a:latin typeface="宋体" panose="02010600030101010101" pitchFamily="2" charset="-122"/>
                <a:ea typeface="宋体" panose="02010600030101010101" pitchFamily="2" charset="-122"/>
              </a:rPr>
              <a:t>冲量设置</a:t>
            </a:r>
            <a:endParaRPr lang="zh-CN" altLang="en-US" dirty="0">
              <a:ea typeface="宋体" panose="02010600030101010101" pitchFamily="2" charset="-122"/>
            </a:endParaRPr>
          </a:p>
        </p:txBody>
      </p:sp>
      <p:sp>
        <p:nvSpPr>
          <p:cNvPr id="182275" name="Rectangle 3"/>
          <p:cNvSpPr>
            <a:spLocks noGrp="1" noChangeArrowheads="1"/>
          </p:cNvSpPr>
          <p:nvPr>
            <p:ph type="body" idx="1"/>
          </p:nvPr>
        </p:nvSpPr>
        <p:spPr>
          <a:xfrm>
            <a:off x="304912" y="1295456"/>
            <a:ext cx="8534400" cy="4525963"/>
          </a:xfrm>
        </p:spPr>
        <p:txBody>
          <a:bodyPr/>
          <a:lstStyle/>
          <a:p>
            <a:r>
              <a:rPr lang="en-US" altLang="zh-CN" b="1">
                <a:latin typeface="Times New Roman" panose="02020603050405020304" pitchFamily="18" charset="0"/>
                <a:ea typeface="宋体" panose="02010600030101010101" pitchFamily="2" charset="-122"/>
              </a:rPr>
              <a:t>Rumelhart</a:t>
            </a:r>
            <a:r>
              <a:rPr lang="zh-CN" altLang="en-US" b="1">
                <a:latin typeface="宋体" panose="02010600030101010101" pitchFamily="2" charset="-122"/>
                <a:ea typeface="宋体" panose="02010600030101010101" pitchFamily="2" charset="-122"/>
              </a:rPr>
              <a:t>等人</a:t>
            </a:r>
            <a:r>
              <a:rPr lang="en-US" altLang="zh-CN" b="1">
                <a:latin typeface="Times New Roman" panose="02020603050405020304" pitchFamily="18" charset="0"/>
                <a:ea typeface="宋体" panose="02010600030101010101" pitchFamily="2" charset="-122"/>
              </a:rPr>
              <a:t>1986</a:t>
            </a:r>
            <a:r>
              <a:rPr lang="zh-CN" altLang="en-US" b="1">
                <a:latin typeface="宋体" panose="02010600030101010101" pitchFamily="2" charset="-122"/>
                <a:ea typeface="宋体" panose="02010600030101010101" pitchFamily="2" charset="-122"/>
              </a:rPr>
              <a:t>年</a:t>
            </a:r>
          </a:p>
          <a:p>
            <a:pPr lvl="1"/>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ij</a:t>
            </a:r>
            <a:r>
              <a:rPr lang="en-US" altLang="zh-CN" b="1">
                <a:latin typeface="Times New Roman" panose="02020603050405020304" pitchFamily="18" charset="0"/>
                <a:ea typeface="宋体" panose="02010600030101010101" pitchFamily="2" charset="-122"/>
              </a:rPr>
              <a:t>=αδ</a:t>
            </a:r>
            <a:r>
              <a:rPr lang="en-US" altLang="zh-CN" b="1" baseline="-30000">
                <a:latin typeface="Times New Roman" panose="02020603050405020304" pitchFamily="18" charset="0"/>
                <a:ea typeface="宋体" panose="02010600030101010101" pitchFamily="2" charset="-122"/>
              </a:rPr>
              <a:t>j</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i</a:t>
            </a:r>
            <a:r>
              <a:rPr lang="en-US" altLang="zh-CN" b="1">
                <a:latin typeface="Times New Roman" panose="02020603050405020304" pitchFamily="18" charset="0"/>
                <a:ea typeface="宋体" panose="02010600030101010101" pitchFamily="2" charset="-122"/>
              </a:rPr>
              <a:t>+β∆w</a:t>
            </a:r>
            <a:r>
              <a:rPr lang="en-US" altLang="zh-CN" b="1" baseline="-30000">
                <a:latin typeface="Times New Roman" panose="02020603050405020304" pitchFamily="18" charset="0"/>
                <a:ea typeface="宋体" panose="02010600030101010101" pitchFamily="2" charset="-122"/>
              </a:rPr>
              <a:t>ij</a:t>
            </a:r>
            <a:r>
              <a:rPr lang="en-US" altLang="zh-CN" b="1">
                <a:latin typeface="Times New Roman" panose="02020603050405020304" pitchFamily="18" charset="0"/>
                <a:ea typeface="宋体" panose="02010600030101010101" pitchFamily="2" charset="-122"/>
              </a:rPr>
              <a:t>′</a:t>
            </a:r>
          </a:p>
          <a:p>
            <a:pPr lvl="1"/>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ij</a:t>
            </a:r>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为上一次的修改量，</a:t>
            </a:r>
            <a:r>
              <a:rPr lang="en-US" altLang="zh-CN" b="1">
                <a:latin typeface="Times New Roman" panose="02020603050405020304" pitchFamily="18" charset="0"/>
                <a:ea typeface="宋体" panose="02010600030101010101" pitchFamily="2" charset="-122"/>
              </a:rPr>
              <a:t>β</a:t>
            </a:r>
            <a:r>
              <a:rPr lang="zh-CN" altLang="en-US" b="1">
                <a:latin typeface="宋体" panose="02010600030101010101" pitchFamily="2" charset="-122"/>
                <a:ea typeface="宋体" panose="02010600030101010101" pitchFamily="2" charset="-122"/>
              </a:rPr>
              <a:t>为冲量系数，一般可取到</a:t>
            </a:r>
            <a:r>
              <a:rPr lang="en-US" altLang="zh-CN" b="1">
                <a:latin typeface="Times New Roman" panose="02020603050405020304" pitchFamily="18" charset="0"/>
                <a:ea typeface="宋体" panose="02010600030101010101" pitchFamily="2" charset="-122"/>
              </a:rPr>
              <a:t>0.9 </a:t>
            </a:r>
            <a:r>
              <a:rPr lang="en-US" altLang="zh-CN" b="1">
                <a:ea typeface="宋体" panose="02010600030101010101" pitchFamily="2" charset="-122"/>
              </a:rPr>
              <a:t> </a:t>
            </a:r>
          </a:p>
          <a:p>
            <a:r>
              <a:rPr lang="en-US" altLang="zh-CN" b="1">
                <a:latin typeface="Times New Roman" panose="02020603050405020304" pitchFamily="18" charset="0"/>
                <a:ea typeface="宋体" panose="02010600030101010101" pitchFamily="2" charset="-122"/>
              </a:rPr>
              <a:t>Sejnowski</a:t>
            </a:r>
            <a:r>
              <a:rPr lang="zh-CN" altLang="en-US" b="1">
                <a:latin typeface="宋体" panose="02010600030101010101" pitchFamily="2" charset="-122"/>
                <a:ea typeface="宋体" panose="02010600030101010101" pitchFamily="2" charset="-122"/>
              </a:rPr>
              <a:t>与</a:t>
            </a:r>
            <a:r>
              <a:rPr lang="en-US" altLang="zh-CN" b="1">
                <a:latin typeface="Times New Roman" panose="02020603050405020304" pitchFamily="18" charset="0"/>
                <a:ea typeface="宋体" panose="02010600030101010101" pitchFamily="2" charset="-122"/>
              </a:rPr>
              <a:t>Rosenberg </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1987</a:t>
            </a:r>
            <a:r>
              <a:rPr lang="zh-CN" altLang="en-US" b="1">
                <a:latin typeface="宋体" panose="02010600030101010101" pitchFamily="2" charset="-122"/>
                <a:ea typeface="宋体" panose="02010600030101010101" pitchFamily="2" charset="-122"/>
              </a:rPr>
              <a:t>年</a:t>
            </a:r>
          </a:p>
          <a:p>
            <a:pPr lvl="1"/>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ij</a:t>
            </a:r>
            <a:r>
              <a:rPr lang="en-US" altLang="zh-CN" b="1">
                <a:latin typeface="Times New Roman" panose="02020603050405020304" pitchFamily="18" charset="0"/>
                <a:ea typeface="宋体" panose="02010600030101010101" pitchFamily="2" charset="-122"/>
              </a:rPr>
              <a:t>=α</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1-β</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δ</a:t>
            </a:r>
            <a:r>
              <a:rPr lang="en-US" altLang="zh-CN" b="1" baseline="-30000">
                <a:latin typeface="Times New Roman" panose="02020603050405020304" pitchFamily="18" charset="0"/>
                <a:ea typeface="宋体" panose="02010600030101010101" pitchFamily="2" charset="-122"/>
              </a:rPr>
              <a:t>j</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i</a:t>
            </a:r>
            <a:r>
              <a:rPr lang="en-US" altLang="zh-CN" b="1">
                <a:latin typeface="Times New Roman" panose="02020603050405020304" pitchFamily="18" charset="0"/>
                <a:ea typeface="宋体" panose="02010600030101010101" pitchFamily="2" charset="-122"/>
              </a:rPr>
              <a:t>+β∆w</a:t>
            </a:r>
            <a:r>
              <a:rPr lang="en-US" altLang="zh-CN" b="1" baseline="-30000">
                <a:latin typeface="Times New Roman" panose="02020603050405020304" pitchFamily="18" charset="0"/>
                <a:ea typeface="宋体" panose="02010600030101010101" pitchFamily="2" charset="-122"/>
              </a:rPr>
              <a:t>ij</a:t>
            </a:r>
            <a:r>
              <a:rPr lang="en-US" altLang="zh-CN" b="1">
                <a:latin typeface="Times New Roman" panose="02020603050405020304" pitchFamily="18" charset="0"/>
                <a:ea typeface="宋体" panose="02010600030101010101" pitchFamily="2" charset="-122"/>
              </a:rPr>
              <a:t>′)</a:t>
            </a:r>
            <a:r>
              <a:rPr lang="en-US" altLang="zh-CN" b="1">
                <a:ea typeface="宋体" panose="02010600030101010101" pitchFamily="2" charset="-122"/>
              </a:rPr>
              <a:t> </a:t>
            </a:r>
          </a:p>
          <a:p>
            <a:pPr lvl="1"/>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ij</a:t>
            </a:r>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也是上一次的修改量，</a:t>
            </a:r>
            <a:r>
              <a:rPr lang="en-US" altLang="zh-CN" b="1">
                <a:latin typeface="Times New Roman" panose="02020603050405020304" pitchFamily="18" charset="0"/>
                <a:ea typeface="宋体" panose="02010600030101010101" pitchFamily="2" charset="-122"/>
              </a:rPr>
              <a:t>β</a:t>
            </a:r>
            <a:r>
              <a:rPr lang="zh-CN" altLang="en-US" b="1">
                <a:latin typeface="宋体" panose="02010600030101010101" pitchFamily="2" charset="-122"/>
                <a:ea typeface="宋体" panose="02010600030101010101" pitchFamily="2" charset="-122"/>
              </a:rPr>
              <a:t>在</a:t>
            </a:r>
            <a:r>
              <a:rPr lang="en-US" altLang="zh-CN" b="1">
                <a:latin typeface="Times New Roman" panose="02020603050405020304" pitchFamily="18" charset="0"/>
                <a:ea typeface="宋体" panose="02010600030101010101" pitchFamily="2" charset="-122"/>
              </a:rPr>
              <a:t>0</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pitchFamily="18" charset="0"/>
                <a:ea typeface="宋体" panose="02010600030101010101" pitchFamily="2" charset="-122"/>
              </a:rPr>
              <a:t>1</a:t>
            </a:r>
            <a:r>
              <a:rPr lang="zh-CN" altLang="en-US" b="1">
                <a:latin typeface="宋体" panose="02010600030101010101" pitchFamily="2" charset="-122"/>
                <a:ea typeface="宋体" panose="02010600030101010101" pitchFamily="2" charset="-122"/>
              </a:rPr>
              <a:t>之间取值</a:t>
            </a:r>
            <a:r>
              <a:rPr lang="zh-CN" altLang="en-US" b="1">
                <a:ea typeface="宋体" panose="02010600030101010101" pitchFamily="2" charset="-122"/>
              </a:rPr>
              <a:t> </a:t>
            </a:r>
          </a:p>
        </p:txBody>
      </p:sp>
    </p:spTree>
    <p:extLst>
      <p:ext uri="{BB962C8B-B14F-4D97-AF65-F5344CB8AC3E}">
        <p14:creationId xmlns:p14="http://schemas.microsoft.com/office/powerpoint/2010/main" val="356043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 calcmode="lin" valueType="num">
                                      <p:cBhvr additive="base">
                                        <p:cTn id="7" dur="500" fill="hold"/>
                                        <p:tgtEl>
                                          <p:spTgt spid="182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2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2275">
                                            <p:txEl>
                                              <p:pRg st="1" end="1"/>
                                            </p:txEl>
                                          </p:spTgt>
                                        </p:tgtEl>
                                        <p:attrNameLst>
                                          <p:attrName>style.visibility</p:attrName>
                                        </p:attrNameLst>
                                      </p:cBhvr>
                                      <p:to>
                                        <p:strVal val="visible"/>
                                      </p:to>
                                    </p:set>
                                    <p:anim calcmode="lin" valueType="num">
                                      <p:cBhvr additive="base">
                                        <p:cTn id="11" dur="500" fill="hold"/>
                                        <p:tgtEl>
                                          <p:spTgt spid="1822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22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anim calcmode="lin" valueType="num">
                                      <p:cBhvr additive="base">
                                        <p:cTn id="15" dur="500" fill="hold"/>
                                        <p:tgtEl>
                                          <p:spTgt spid="1822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2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2275">
                                            <p:txEl>
                                              <p:pRg st="3" end="3"/>
                                            </p:txEl>
                                          </p:spTgt>
                                        </p:tgtEl>
                                        <p:attrNameLst>
                                          <p:attrName>style.visibility</p:attrName>
                                        </p:attrNameLst>
                                      </p:cBhvr>
                                      <p:to>
                                        <p:strVal val="visible"/>
                                      </p:to>
                                    </p:set>
                                    <p:anim calcmode="lin" valueType="num">
                                      <p:cBhvr additive="base">
                                        <p:cTn id="21" dur="500" fill="hold"/>
                                        <p:tgtEl>
                                          <p:spTgt spid="18227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227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82275">
                                            <p:txEl>
                                              <p:pRg st="4" end="4"/>
                                            </p:txEl>
                                          </p:spTgt>
                                        </p:tgtEl>
                                        <p:attrNameLst>
                                          <p:attrName>style.visibility</p:attrName>
                                        </p:attrNameLst>
                                      </p:cBhvr>
                                      <p:to>
                                        <p:strVal val="visible"/>
                                      </p:to>
                                    </p:set>
                                    <p:anim calcmode="lin" valueType="num">
                                      <p:cBhvr additive="base">
                                        <p:cTn id="25" dur="500" fill="hold"/>
                                        <p:tgtEl>
                                          <p:spTgt spid="18227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227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82275">
                                            <p:txEl>
                                              <p:pRg st="5" end="5"/>
                                            </p:txEl>
                                          </p:spTgt>
                                        </p:tgtEl>
                                        <p:attrNameLst>
                                          <p:attrName>style.visibility</p:attrName>
                                        </p:attrNameLst>
                                      </p:cBhvr>
                                      <p:to>
                                        <p:strVal val="visible"/>
                                      </p:to>
                                    </p:set>
                                    <p:anim calcmode="lin" valueType="num">
                                      <p:cBhvr additive="base">
                                        <p:cTn id="29" dur="500" fill="hold"/>
                                        <p:tgtEl>
                                          <p:spTgt spid="18227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22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0" y="179388"/>
            <a:ext cx="6857940" cy="688975"/>
          </a:xfrm>
        </p:spPr>
        <p:txBody>
          <a:bodyPr/>
          <a:lstStyle/>
          <a:p>
            <a:r>
              <a:rPr lang="en-US" altLang="zh-CN" b="1" dirty="0" smtClean="0">
                <a:latin typeface="Times New Roman" panose="02020603050405020304" pitchFamily="18" charset="0"/>
                <a:ea typeface="宋体" panose="02010600030101010101" pitchFamily="2" charset="-122"/>
              </a:rPr>
              <a:t>4 </a:t>
            </a:r>
            <a:r>
              <a:rPr lang="zh-CN" altLang="en-US" b="1" dirty="0">
                <a:latin typeface="宋体" panose="02010600030101010101" pitchFamily="2" charset="-122"/>
                <a:ea typeface="宋体" panose="02010600030101010101" pitchFamily="2" charset="-122"/>
              </a:rPr>
              <a:t>算法的实现</a:t>
            </a:r>
            <a:r>
              <a:rPr lang="zh-CN" altLang="en-US" dirty="0">
                <a:ea typeface="宋体" panose="02010600030101010101" pitchFamily="2" charset="-122"/>
              </a:rPr>
              <a:t> </a:t>
            </a:r>
          </a:p>
        </p:txBody>
      </p:sp>
      <p:sp>
        <p:nvSpPr>
          <p:cNvPr id="183299" name="Rectangle 3"/>
          <p:cNvSpPr>
            <a:spLocks noGrp="1" noChangeArrowheads="1"/>
          </p:cNvSpPr>
          <p:nvPr>
            <p:ph type="body" idx="1"/>
          </p:nvPr>
        </p:nvSpPr>
        <p:spPr>
          <a:xfrm>
            <a:off x="381110" y="914466"/>
            <a:ext cx="8229600" cy="5065712"/>
          </a:xfrm>
        </p:spPr>
        <p:txBody>
          <a:bodyPr/>
          <a:lstStyle/>
          <a:p>
            <a:r>
              <a:rPr lang="zh-CN" altLang="en-US" sz="2800" b="1">
                <a:ea typeface="宋体" panose="02010600030101010101" pitchFamily="2" charset="-122"/>
              </a:rPr>
              <a:t>主要数据结构</a:t>
            </a:r>
          </a:p>
          <a:p>
            <a:pPr algn="just">
              <a:buFontTx/>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W[H</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m]——</a:t>
            </a:r>
            <a:r>
              <a:rPr lang="zh-CN" altLang="en-US" sz="2800" b="1">
                <a:latin typeface="宋体" panose="02010600030101010101" pitchFamily="2" charset="-122"/>
                <a:ea typeface="宋体" panose="02010600030101010101" pitchFamily="2" charset="-122"/>
              </a:rPr>
              <a:t>输出层的权矩阵；</a:t>
            </a:r>
            <a:endParaRPr lang="zh-CN" altLang="en-US" sz="2800" b="1">
              <a:latin typeface="Times New Roman" panose="02020603050405020304" pitchFamily="18" charset="0"/>
              <a:ea typeface="宋体" panose="02010600030101010101" pitchFamily="2" charset="-122"/>
            </a:endParaRPr>
          </a:p>
          <a:p>
            <a:pPr algn="just">
              <a:buFontTx/>
              <a:buNone/>
            </a:pPr>
            <a:r>
              <a:rPr lang="en-US" altLang="zh-CN" sz="2800" b="1">
                <a:latin typeface="Times New Roman" panose="02020603050405020304" pitchFamily="18" charset="0"/>
                <a:ea typeface="宋体" panose="02010600030101010101" pitchFamily="2" charset="-122"/>
              </a:rPr>
              <a:t>V[n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H]——</a:t>
            </a:r>
            <a:r>
              <a:rPr lang="zh-CN" altLang="en-US" sz="2800" b="1">
                <a:latin typeface="宋体" panose="02010600030101010101" pitchFamily="2" charset="-122"/>
                <a:ea typeface="宋体" panose="02010600030101010101" pitchFamily="2" charset="-122"/>
              </a:rPr>
              <a:t>输入（隐藏）层的权矩阵；</a:t>
            </a:r>
            <a:endParaRPr lang="zh-CN" altLang="en-US" sz="2800" b="1">
              <a:latin typeface="Times New Roman" panose="02020603050405020304" pitchFamily="18" charset="0"/>
              <a:ea typeface="宋体" panose="02010600030101010101" pitchFamily="2" charset="-122"/>
            </a:endParaRPr>
          </a:p>
          <a:p>
            <a:pPr algn="just">
              <a:buFontTx/>
              <a:buNone/>
            </a:pPr>
            <a:r>
              <a:rPr lang="zh-CN" altLang="en-US" sz="2800" b="1">
                <a:latin typeface="Times New Roman" panose="02020603050405020304" pitchFamily="18" charset="0"/>
                <a:ea typeface="宋体" panose="02010600030101010101" pitchFamily="2" charset="-122"/>
              </a:rPr>
              <a:t>∆</a:t>
            </a:r>
            <a:r>
              <a:rPr lang="en-US" altLang="zh-CN" sz="2800" b="1" baseline="-30000">
                <a:latin typeface="Times New Roman" panose="02020603050405020304" pitchFamily="18" charset="0"/>
                <a:ea typeface="宋体" panose="02010600030101010101" pitchFamily="2" charset="-122"/>
              </a:rPr>
              <a:t>o</a:t>
            </a:r>
            <a:r>
              <a:rPr lang="en-US" altLang="zh-CN" sz="2800" b="1">
                <a:latin typeface="Times New Roman" panose="02020603050405020304" pitchFamily="18" charset="0"/>
                <a:ea typeface="宋体" panose="02010600030101010101" pitchFamily="2" charset="-122"/>
              </a:rPr>
              <a:t>[m]——</a:t>
            </a:r>
            <a:r>
              <a:rPr lang="zh-CN" altLang="en-US" sz="2800" b="1">
                <a:latin typeface="宋体" panose="02010600030101010101" pitchFamily="2" charset="-122"/>
                <a:ea typeface="宋体" panose="02010600030101010101" pitchFamily="2" charset="-122"/>
              </a:rPr>
              <a:t>输出层各联接权的修改量组成的向量；</a:t>
            </a:r>
            <a:endParaRPr lang="zh-CN" altLang="en-US" sz="2800" b="1">
              <a:latin typeface="Times New Roman" panose="02020603050405020304" pitchFamily="18" charset="0"/>
              <a:ea typeface="宋体" panose="02010600030101010101" pitchFamily="2" charset="-122"/>
            </a:endParaRPr>
          </a:p>
          <a:p>
            <a:pPr algn="just">
              <a:buFontTx/>
              <a:buNone/>
            </a:pPr>
            <a:r>
              <a:rPr lang="zh-CN" altLang="en-US" sz="2800" b="1">
                <a:latin typeface="Times New Roman" panose="02020603050405020304" pitchFamily="18" charset="0"/>
                <a:ea typeface="宋体" panose="02010600030101010101" pitchFamily="2" charset="-122"/>
              </a:rPr>
              <a:t>∆</a:t>
            </a:r>
            <a:r>
              <a:rPr lang="en-US" altLang="zh-CN" sz="2800" b="1" baseline="-30000">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[H]——</a:t>
            </a:r>
            <a:r>
              <a:rPr lang="zh-CN" altLang="en-US" sz="2800" b="1">
                <a:latin typeface="宋体" panose="02010600030101010101" pitchFamily="2" charset="-122"/>
                <a:ea typeface="宋体" panose="02010600030101010101" pitchFamily="2" charset="-122"/>
              </a:rPr>
              <a:t>隐藏层各联接权的修改量组成的向量；</a:t>
            </a:r>
            <a:endParaRPr lang="zh-CN" altLang="en-US" sz="2800" b="1">
              <a:latin typeface="Times New Roman" panose="02020603050405020304" pitchFamily="18" charset="0"/>
              <a:ea typeface="宋体" panose="02010600030101010101" pitchFamily="2" charset="-122"/>
            </a:endParaRPr>
          </a:p>
          <a:p>
            <a:pPr algn="just">
              <a:buFontTx/>
              <a:buNone/>
            </a:pPr>
            <a:r>
              <a:rPr lang="en-US" altLang="zh-CN" sz="2800" b="1">
                <a:latin typeface="Times New Roman" panose="02020603050405020304" pitchFamily="18" charset="0"/>
                <a:ea typeface="宋体" panose="02010600030101010101" pitchFamily="2" charset="-122"/>
              </a:rPr>
              <a:t>O</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隐藏层的输出向量；</a:t>
            </a:r>
            <a:endParaRPr lang="zh-CN" altLang="en-US" sz="2800" b="1">
              <a:latin typeface="Times New Roman" panose="02020603050405020304" pitchFamily="18" charset="0"/>
              <a:ea typeface="宋体" panose="02010600030101010101" pitchFamily="2" charset="-122"/>
            </a:endParaRPr>
          </a:p>
          <a:p>
            <a:pPr algn="just">
              <a:buFontTx/>
              <a:buNone/>
            </a:pPr>
            <a:r>
              <a:rPr lang="en-US" altLang="zh-CN" sz="2800" b="1">
                <a:latin typeface="Times New Roman" panose="02020603050405020304" pitchFamily="18" charset="0"/>
                <a:ea typeface="宋体" panose="02010600030101010101" pitchFamily="2" charset="-122"/>
              </a:rPr>
              <a:t>O</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输出层的输出向量；</a:t>
            </a:r>
            <a:endParaRPr lang="zh-CN" altLang="en-US" sz="2800" b="1">
              <a:latin typeface="Times New Roman" panose="02020603050405020304" pitchFamily="18" charset="0"/>
              <a:ea typeface="宋体" panose="02010600030101010101" pitchFamily="2" charset="-122"/>
            </a:endParaRPr>
          </a:p>
          <a:p>
            <a:pPr>
              <a:buFontTx/>
              <a:buNone/>
            </a:pPr>
            <a:r>
              <a:rPr lang="en-US" altLang="zh-CN" sz="2800" b="1">
                <a:latin typeface="Times New Roman" panose="02020603050405020304" pitchFamily="18" charset="0"/>
                <a:ea typeface="宋体" panose="02010600030101010101" pitchFamily="2" charset="-122"/>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Y)——</a:t>
            </a:r>
            <a:r>
              <a:rPr lang="zh-CN" altLang="en-US" sz="2800" b="1">
                <a:latin typeface="宋体" panose="02010600030101010101" pitchFamily="2" charset="-122"/>
                <a:ea typeface="宋体" panose="02010600030101010101" pitchFamily="2" charset="-122"/>
              </a:rPr>
              <a:t>一个样本。</a:t>
            </a:r>
            <a:r>
              <a:rPr lang="zh-CN" altLang="en-US" sz="2800">
                <a:ea typeface="宋体" panose="02010600030101010101" pitchFamily="2" charset="-122"/>
              </a:rPr>
              <a:t> </a:t>
            </a:r>
          </a:p>
        </p:txBody>
      </p:sp>
    </p:spTree>
    <p:extLst>
      <p:ext uri="{BB962C8B-B14F-4D97-AF65-F5344CB8AC3E}">
        <p14:creationId xmlns:p14="http://schemas.microsoft.com/office/powerpoint/2010/main" val="1702488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xEl>
                                              <p:pRg st="1" end="1"/>
                                            </p:txEl>
                                          </p:spTgt>
                                        </p:tgtEl>
                                        <p:attrNameLst>
                                          <p:attrName>style.visibility</p:attrName>
                                        </p:attrNameLst>
                                      </p:cBhvr>
                                      <p:to>
                                        <p:strVal val="visible"/>
                                      </p:to>
                                    </p:set>
                                    <p:anim calcmode="lin" valueType="num">
                                      <p:cBhvr additive="base">
                                        <p:cTn id="13" dur="500" fill="hold"/>
                                        <p:tgtEl>
                                          <p:spTgt spid="183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3299">
                                            <p:txEl>
                                              <p:pRg st="2" end="2"/>
                                            </p:txEl>
                                          </p:spTgt>
                                        </p:tgtEl>
                                        <p:attrNameLst>
                                          <p:attrName>style.visibility</p:attrName>
                                        </p:attrNameLst>
                                      </p:cBhvr>
                                      <p:to>
                                        <p:strVal val="visible"/>
                                      </p:to>
                                    </p:set>
                                    <p:anim calcmode="lin" valueType="num">
                                      <p:cBhvr additive="base">
                                        <p:cTn id="19" dur="500" fill="hold"/>
                                        <p:tgtEl>
                                          <p:spTgt spid="1832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32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3299">
                                            <p:txEl>
                                              <p:pRg st="3" end="3"/>
                                            </p:txEl>
                                          </p:spTgt>
                                        </p:tgtEl>
                                        <p:attrNameLst>
                                          <p:attrName>style.visibility</p:attrName>
                                        </p:attrNameLst>
                                      </p:cBhvr>
                                      <p:to>
                                        <p:strVal val="visible"/>
                                      </p:to>
                                    </p:set>
                                    <p:anim calcmode="lin" valueType="num">
                                      <p:cBhvr additive="base">
                                        <p:cTn id="25" dur="500" fill="hold"/>
                                        <p:tgtEl>
                                          <p:spTgt spid="1832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32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3299">
                                            <p:txEl>
                                              <p:pRg st="4" end="4"/>
                                            </p:txEl>
                                          </p:spTgt>
                                        </p:tgtEl>
                                        <p:attrNameLst>
                                          <p:attrName>style.visibility</p:attrName>
                                        </p:attrNameLst>
                                      </p:cBhvr>
                                      <p:to>
                                        <p:strVal val="visible"/>
                                      </p:to>
                                    </p:set>
                                    <p:anim calcmode="lin" valueType="num">
                                      <p:cBhvr additive="base">
                                        <p:cTn id="31" dur="500" fill="hold"/>
                                        <p:tgtEl>
                                          <p:spTgt spid="1832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32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3299">
                                            <p:txEl>
                                              <p:pRg st="5" end="5"/>
                                            </p:txEl>
                                          </p:spTgt>
                                        </p:tgtEl>
                                        <p:attrNameLst>
                                          <p:attrName>style.visibility</p:attrName>
                                        </p:attrNameLst>
                                      </p:cBhvr>
                                      <p:to>
                                        <p:strVal val="visible"/>
                                      </p:to>
                                    </p:set>
                                    <p:anim calcmode="lin" valueType="num">
                                      <p:cBhvr additive="base">
                                        <p:cTn id="37" dur="500" fill="hold"/>
                                        <p:tgtEl>
                                          <p:spTgt spid="1832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32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3299">
                                            <p:txEl>
                                              <p:pRg st="6" end="6"/>
                                            </p:txEl>
                                          </p:spTgt>
                                        </p:tgtEl>
                                        <p:attrNameLst>
                                          <p:attrName>style.visibility</p:attrName>
                                        </p:attrNameLst>
                                      </p:cBhvr>
                                      <p:to>
                                        <p:strVal val="visible"/>
                                      </p:to>
                                    </p:set>
                                    <p:anim calcmode="lin" valueType="num">
                                      <p:cBhvr additive="base">
                                        <p:cTn id="43" dur="500" fill="hold"/>
                                        <p:tgtEl>
                                          <p:spTgt spid="18329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32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3299">
                                            <p:txEl>
                                              <p:pRg st="7" end="7"/>
                                            </p:txEl>
                                          </p:spTgt>
                                        </p:tgtEl>
                                        <p:attrNameLst>
                                          <p:attrName>style.visibility</p:attrName>
                                        </p:attrNameLst>
                                      </p:cBhvr>
                                      <p:to>
                                        <p:strVal val="visible"/>
                                      </p:to>
                                    </p:set>
                                    <p:anim calcmode="lin" valueType="num">
                                      <p:cBhvr additive="base">
                                        <p:cTn id="49" dur="500" fill="hold"/>
                                        <p:tgtEl>
                                          <p:spTgt spid="18329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329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b="1">
                <a:latin typeface="宋体" panose="02010600030101010101" pitchFamily="2" charset="-122"/>
                <a:ea typeface="宋体" panose="02010600030101010101" pitchFamily="2" charset="-122"/>
              </a:rPr>
              <a:t>算法的主要实现步骤</a:t>
            </a:r>
            <a:r>
              <a:rPr lang="zh-CN" altLang="en-US">
                <a:ea typeface="宋体" panose="02010600030101010101" pitchFamily="2" charset="-122"/>
              </a:rPr>
              <a:t> </a:t>
            </a:r>
          </a:p>
        </p:txBody>
      </p:sp>
      <p:sp>
        <p:nvSpPr>
          <p:cNvPr id="184323" name="Rectangle 3"/>
          <p:cNvSpPr>
            <a:spLocks noGrp="1" noChangeArrowheads="1"/>
          </p:cNvSpPr>
          <p:nvPr>
            <p:ph type="body" idx="1"/>
          </p:nvPr>
        </p:nvSpPr>
        <p:spPr/>
        <p:txBody>
          <a:bodyPr/>
          <a:lstStyle/>
          <a:p>
            <a:pPr marL="609600" indent="-609600">
              <a:buFontTx/>
              <a:buAutoNum type="arabicPlain"/>
            </a:pPr>
            <a:r>
              <a:rPr lang="zh-CN" altLang="en-US" b="1">
                <a:latin typeface="宋体" panose="02010600030101010101" pitchFamily="2" charset="-122"/>
                <a:ea typeface="宋体" panose="02010600030101010101" pitchFamily="2" charset="-122"/>
              </a:rPr>
              <a:t>用不同的小伪随机数初始化</a:t>
            </a:r>
            <a:r>
              <a:rPr lang="en-US" altLang="zh-CN" b="1">
                <a:latin typeface="Times New Roman" panose="02020603050405020304" pitchFamily="18" charset="0"/>
                <a:ea typeface="宋体" panose="02010600030101010101" pitchFamily="2" charset="-122"/>
                <a:cs typeface="Times New Roman" panose="02020603050405020304" pitchFamily="18" charset="0"/>
              </a:rPr>
              <a:t>W</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V</a:t>
            </a:r>
            <a:r>
              <a:rPr lang="zh-CN" altLang="en-US" b="1">
                <a:latin typeface="宋体" panose="02010600030101010101" pitchFamily="2" charset="-122"/>
                <a:ea typeface="宋体" panose="02010600030101010101" pitchFamily="2" charset="-122"/>
              </a:rPr>
              <a:t>；</a:t>
            </a:r>
          </a:p>
          <a:p>
            <a:pPr marL="609600" indent="-609600">
              <a:buFontTx/>
              <a:buAutoNum type="arabicPlain"/>
            </a:pPr>
            <a:r>
              <a:rPr lang="zh-CN" altLang="en-US" b="1">
                <a:latin typeface="宋体" panose="02010600030101010101" pitchFamily="2" charset="-122"/>
                <a:ea typeface="宋体" panose="02010600030101010101" pitchFamily="2" charset="-122"/>
              </a:rPr>
              <a:t>初始化精度控制参数</a:t>
            </a:r>
            <a:r>
              <a:rPr lang="en-US" altLang="zh-CN" b="1">
                <a:latin typeface="Times New Roman" panose="02020603050405020304" pitchFamily="18" charset="0"/>
                <a:ea typeface="宋体" panose="02010600030101010101" pitchFamily="2" charset="-122"/>
              </a:rPr>
              <a:t>ε</a:t>
            </a:r>
            <a:r>
              <a:rPr lang="zh-CN" altLang="en-US" b="1">
                <a:latin typeface="宋体" panose="02010600030101010101" pitchFamily="2" charset="-122"/>
                <a:ea typeface="宋体" panose="02010600030101010101" pitchFamily="2" charset="-122"/>
              </a:rPr>
              <a:t>；学习率</a:t>
            </a:r>
            <a:r>
              <a:rPr lang="en-US" altLang="zh-CN" b="1">
                <a:latin typeface="Times New Roman" panose="02020603050405020304" pitchFamily="18" charset="0"/>
                <a:ea typeface="宋体" panose="02010600030101010101" pitchFamily="2" charset="-122"/>
              </a:rPr>
              <a:t>α </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a:p>
            <a:pPr marL="609600" indent="-609600">
              <a:buFontTx/>
              <a:buAutoNum type="arabicPlain"/>
            </a:pPr>
            <a:r>
              <a:rPr lang="zh-CN" altLang="en-US" b="1">
                <a:latin typeface="宋体" panose="02010600030101010101" pitchFamily="2" charset="-122"/>
                <a:ea typeface="宋体" panose="02010600030101010101" pitchFamily="2" charset="-122"/>
              </a:rPr>
              <a:t>循环控制参数</a:t>
            </a:r>
            <a:r>
              <a:rPr lang="en-US" altLang="zh-CN" b="1">
                <a:latin typeface="Times New Roman" panose="02020603050405020304" pitchFamily="18" charset="0"/>
                <a:ea typeface="宋体" panose="02010600030101010101" pitchFamily="2" charset="-122"/>
              </a:rPr>
              <a:t>E=ε+1</a:t>
            </a:r>
            <a:r>
              <a:rPr lang="zh-CN" altLang="en-US" b="1">
                <a:latin typeface="宋体" panose="02010600030101010101" pitchFamily="2" charset="-122"/>
                <a:ea typeface="宋体" panose="02010600030101010101" pitchFamily="2" charset="-122"/>
              </a:rPr>
              <a:t>；循环最大次数</a:t>
            </a:r>
            <a:r>
              <a:rPr lang="en-US" altLang="zh-CN" b="1">
                <a:latin typeface="Times New Roman" panose="02020603050405020304" pitchFamily="18" charset="0"/>
                <a:ea typeface="宋体" panose="02010600030101010101" pitchFamily="2" charset="-122"/>
              </a:rPr>
              <a:t>M</a:t>
            </a:r>
            <a:r>
              <a:rPr lang="zh-CN" altLang="en-US" b="1">
                <a:latin typeface="宋体" panose="02010600030101010101" pitchFamily="2" charset="-122"/>
                <a:ea typeface="宋体" panose="02010600030101010101" pitchFamily="2" charset="-122"/>
              </a:rPr>
              <a:t>；循环次数控制参数</a:t>
            </a:r>
            <a:r>
              <a:rPr lang="en-US" altLang="zh-CN" b="1">
                <a:latin typeface="Times New Roman" panose="02020603050405020304" pitchFamily="18" charset="0"/>
                <a:ea typeface="宋体" panose="02010600030101010101" pitchFamily="2" charset="-122"/>
              </a:rPr>
              <a:t>N=0</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a:p>
            <a:pPr marL="609600" indent="-609600">
              <a:buFontTx/>
              <a:buAutoNum type="arabicPlain"/>
            </a:pPr>
            <a:r>
              <a:rPr lang="en-US" altLang="zh-CN" b="1">
                <a:latin typeface="Times New Roman" panose="02020603050405020304" pitchFamily="18" charset="0"/>
                <a:ea typeface="宋体" panose="02010600030101010101" pitchFamily="2" charset="-122"/>
              </a:rPr>
              <a:t>while E&gt;ε &amp; N&lt;M do</a:t>
            </a:r>
            <a:r>
              <a:rPr lang="en-US" altLang="zh-CN" b="1">
                <a:ea typeface="宋体" panose="02010600030101010101" pitchFamily="2" charset="-122"/>
              </a:rPr>
              <a:t> </a:t>
            </a:r>
          </a:p>
          <a:p>
            <a:pPr marL="609600" indent="-609600">
              <a:buFontTx/>
              <a:buNone/>
            </a:pPr>
            <a:r>
              <a:rPr lang="en-US" altLang="zh-CN" b="1">
                <a:ea typeface="宋体" panose="02010600030101010101" pitchFamily="2" charset="-122"/>
              </a:rPr>
              <a:t>	4.1 </a:t>
            </a:r>
            <a:r>
              <a:rPr lang="en-US" altLang="zh-CN" b="1">
                <a:latin typeface="Times New Roman" panose="02020603050405020304" pitchFamily="18" charset="0"/>
                <a:ea typeface="宋体" panose="02010600030101010101" pitchFamily="2" charset="-122"/>
              </a:rPr>
              <a:t>N=N+1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E=0</a:t>
            </a:r>
            <a:r>
              <a:rPr lang="zh-CN" altLang="en-US" b="1">
                <a:latin typeface="宋体" panose="02010600030101010101" pitchFamily="2" charset="-122"/>
                <a:ea typeface="宋体" panose="02010600030101010101" pitchFamily="2" charset="-122"/>
              </a:rPr>
              <a:t>；</a:t>
            </a:r>
          </a:p>
          <a:p>
            <a:pPr marL="609600" indent="-609600">
              <a:buFontTx/>
              <a:buNone/>
            </a:pPr>
            <a:r>
              <a:rPr lang="zh-CN" altLang="en-US" b="1">
                <a:latin typeface="宋体" panose="02010600030101010101" pitchFamily="2" charset="-122"/>
                <a:ea typeface="宋体" panose="02010600030101010101" pitchFamily="2" charset="-122"/>
              </a:rPr>
              <a:t>	</a:t>
            </a:r>
            <a:r>
              <a:rPr lang="en-US" altLang="zh-CN" b="1">
                <a:latin typeface="Times New Roman" panose="02020603050405020304" pitchFamily="18" charset="0"/>
                <a:ea typeface="宋体" panose="02010600030101010101" pitchFamily="2" charset="-122"/>
              </a:rPr>
              <a:t>4.2 </a:t>
            </a:r>
            <a:r>
              <a:rPr lang="zh-CN" altLang="en-US" b="1">
                <a:latin typeface="Times New Roman" panose="02020603050405020304" pitchFamily="18" charset="0"/>
                <a:ea typeface="宋体" panose="02010600030101010101" pitchFamily="2" charset="-122"/>
              </a:rPr>
              <a:t>对每一个样本</a:t>
            </a:r>
            <a:r>
              <a:rPr lang="en-US" altLang="zh-CN" b="1">
                <a:latin typeface="Times New Roman" panose="02020603050405020304" pitchFamily="18" charset="0"/>
                <a:ea typeface="宋体" panose="02010600030101010101" pitchFamily="2" charset="-122"/>
              </a:rPr>
              <a:t>(X,Y)</a:t>
            </a:r>
            <a:r>
              <a:rPr lang="zh-CN" altLang="en-US" b="1">
                <a:latin typeface="Times New Roman" panose="02020603050405020304" pitchFamily="18" charset="0"/>
                <a:ea typeface="宋体" panose="02010600030101010101" pitchFamily="2" charset="-122"/>
              </a:rPr>
              <a:t>，执行</a:t>
            </a:r>
            <a:r>
              <a:rPr lang="zh-CN" altLang="en-US" b="1">
                <a:latin typeface="宋体" panose="02010600030101010101" pitchFamily="2" charset="-122"/>
                <a:ea typeface="宋体" panose="02010600030101010101" pitchFamily="2" charset="-122"/>
              </a:rPr>
              <a:t>如下操作 </a:t>
            </a:r>
            <a:r>
              <a:rPr lang="zh-CN" altLang="en-US" b="1">
                <a:ea typeface="宋体" panose="02010600030101010101" pitchFamily="2" charset="-122"/>
              </a:rPr>
              <a:t> </a:t>
            </a:r>
          </a:p>
        </p:txBody>
      </p:sp>
    </p:spTree>
    <p:extLst>
      <p:ext uri="{BB962C8B-B14F-4D97-AF65-F5344CB8AC3E}">
        <p14:creationId xmlns:p14="http://schemas.microsoft.com/office/powerpoint/2010/main" val="3971042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 calcmode="lin" valueType="num">
                                      <p:cBhvr additive="base">
                                        <p:cTn id="7" dur="500" fill="hold"/>
                                        <p:tgtEl>
                                          <p:spTgt spid="184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23">
                                            <p:txEl>
                                              <p:pRg st="1" end="1"/>
                                            </p:txEl>
                                          </p:spTgt>
                                        </p:tgtEl>
                                        <p:attrNameLst>
                                          <p:attrName>style.visibility</p:attrName>
                                        </p:attrNameLst>
                                      </p:cBhvr>
                                      <p:to>
                                        <p:strVal val="visible"/>
                                      </p:to>
                                    </p:set>
                                    <p:anim calcmode="lin" valueType="num">
                                      <p:cBhvr additive="base">
                                        <p:cTn id="13" dur="500" fill="hold"/>
                                        <p:tgtEl>
                                          <p:spTgt spid="184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23">
                                            <p:txEl>
                                              <p:pRg st="2" end="2"/>
                                            </p:txEl>
                                          </p:spTgt>
                                        </p:tgtEl>
                                        <p:attrNameLst>
                                          <p:attrName>style.visibility</p:attrName>
                                        </p:attrNameLst>
                                      </p:cBhvr>
                                      <p:to>
                                        <p:strVal val="visible"/>
                                      </p:to>
                                    </p:set>
                                    <p:anim calcmode="lin" valueType="num">
                                      <p:cBhvr additive="base">
                                        <p:cTn id="19" dur="500" fill="hold"/>
                                        <p:tgtEl>
                                          <p:spTgt spid="184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23">
                                            <p:txEl>
                                              <p:pRg st="3" end="3"/>
                                            </p:txEl>
                                          </p:spTgt>
                                        </p:tgtEl>
                                        <p:attrNameLst>
                                          <p:attrName>style.visibility</p:attrName>
                                        </p:attrNameLst>
                                      </p:cBhvr>
                                      <p:to>
                                        <p:strVal val="visible"/>
                                      </p:to>
                                    </p:set>
                                    <p:anim calcmode="lin" valueType="num">
                                      <p:cBhvr additive="base">
                                        <p:cTn id="25" dur="500" fill="hold"/>
                                        <p:tgtEl>
                                          <p:spTgt spid="184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23">
                                            <p:txEl>
                                              <p:pRg st="4" end="4"/>
                                            </p:txEl>
                                          </p:spTgt>
                                        </p:tgtEl>
                                        <p:attrNameLst>
                                          <p:attrName>style.visibility</p:attrName>
                                        </p:attrNameLst>
                                      </p:cBhvr>
                                      <p:to>
                                        <p:strVal val="visible"/>
                                      </p:to>
                                    </p:set>
                                    <p:anim calcmode="lin" valueType="num">
                                      <p:cBhvr additive="base">
                                        <p:cTn id="31" dur="500" fill="hold"/>
                                        <p:tgtEl>
                                          <p:spTgt spid="1843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23">
                                            <p:txEl>
                                              <p:pRg st="5" end="5"/>
                                            </p:txEl>
                                          </p:spTgt>
                                        </p:tgtEl>
                                        <p:attrNameLst>
                                          <p:attrName>style.visibility</p:attrName>
                                        </p:attrNameLst>
                                      </p:cBhvr>
                                      <p:to>
                                        <p:strVal val="visible"/>
                                      </p:to>
                                    </p:set>
                                    <p:anim calcmode="lin" valueType="num">
                                      <p:cBhvr additive="base">
                                        <p:cTn id="37" dur="500" fill="hold"/>
                                        <p:tgtEl>
                                          <p:spTgt spid="1843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b="1" dirty="0" smtClean="0">
                <a:latin typeface="Times New Roman" panose="02020603050405020304" pitchFamily="18" charset="0"/>
                <a:ea typeface="宋体" panose="02010600030101010101" pitchFamily="2" charset="-122"/>
              </a:rPr>
              <a:t>BP</a:t>
            </a:r>
            <a:r>
              <a:rPr lang="zh-CN" altLang="en-US" b="1" dirty="0">
                <a:latin typeface="宋体" panose="02010600030101010101" pitchFamily="2" charset="-122"/>
                <a:ea typeface="宋体" panose="02010600030101010101" pitchFamily="2" charset="-122"/>
              </a:rPr>
              <a:t>网络</a:t>
            </a:r>
            <a:endParaRPr lang="zh-CN" altLang="en-US" dirty="0">
              <a:ea typeface="宋体" panose="02010600030101010101" pitchFamily="2" charset="-122"/>
            </a:endParaRPr>
          </a:p>
        </p:txBody>
      </p:sp>
      <p:sp>
        <p:nvSpPr>
          <p:cNvPr id="157699" name="Rectangle 3"/>
          <p:cNvSpPr>
            <a:spLocks noGrp="1" noChangeArrowheads="1"/>
          </p:cNvSpPr>
          <p:nvPr>
            <p:ph type="body" idx="1"/>
          </p:nvPr>
        </p:nvSpPr>
        <p:spPr/>
        <p:txBody>
          <a:bodyPr/>
          <a:lstStyle/>
          <a:p>
            <a:pPr>
              <a:buFontTx/>
              <a:buNone/>
            </a:pPr>
            <a:r>
              <a:rPr lang="en-US" altLang="zh-CN" b="1" dirty="0" smtClean="0">
                <a:latin typeface="Times New Roman" panose="02020603050405020304" pitchFamily="18" charset="0"/>
                <a:ea typeface="宋体" panose="02010600030101010101" pitchFamily="2" charset="-122"/>
              </a:rPr>
              <a:t>1 </a:t>
            </a:r>
            <a:r>
              <a:rPr lang="zh-CN" altLang="en-US" b="1" dirty="0">
                <a:latin typeface="宋体" panose="02010600030101010101" pitchFamily="2" charset="-122"/>
                <a:ea typeface="宋体" panose="02010600030101010101" pitchFamily="2" charset="-122"/>
              </a:rPr>
              <a:t>概述</a:t>
            </a:r>
            <a:r>
              <a:rPr lang="zh-CN" altLang="en-US" dirty="0">
                <a:ea typeface="宋体" panose="02010600030101010101" pitchFamily="2" charset="-122"/>
              </a:rPr>
              <a:t> </a:t>
            </a:r>
          </a:p>
          <a:p>
            <a:pPr>
              <a:buFontTx/>
              <a:buNone/>
            </a:pPr>
            <a:r>
              <a:rPr lang="en-US" altLang="zh-CN" b="1" dirty="0" smtClean="0">
                <a:latin typeface="Times New Roman" panose="02020603050405020304" pitchFamily="18" charset="0"/>
                <a:ea typeface="宋体" panose="02010600030101010101" pitchFamily="2" charset="-122"/>
              </a:rPr>
              <a:t>2 </a:t>
            </a:r>
            <a:r>
              <a:rPr lang="zh-CN" altLang="en-US" b="1" dirty="0">
                <a:latin typeface="宋体" panose="02010600030101010101" pitchFamily="2" charset="-122"/>
                <a:ea typeface="宋体" panose="02010600030101010101" pitchFamily="2" charset="-122"/>
              </a:rPr>
              <a:t>基本</a:t>
            </a:r>
            <a:r>
              <a:rPr lang="en-US" altLang="zh-CN" b="1" dirty="0">
                <a:latin typeface="Times New Roman" panose="02020603050405020304" pitchFamily="18" charset="0"/>
                <a:ea typeface="宋体" panose="02010600030101010101" pitchFamily="2" charset="-122"/>
              </a:rPr>
              <a:t>BP</a:t>
            </a:r>
            <a:r>
              <a:rPr lang="zh-CN" altLang="en-US" b="1" dirty="0">
                <a:latin typeface="宋体" panose="02010600030101010101" pitchFamily="2" charset="-122"/>
                <a:ea typeface="宋体" panose="02010600030101010101" pitchFamily="2" charset="-122"/>
              </a:rPr>
              <a:t>算法</a:t>
            </a:r>
            <a:r>
              <a:rPr lang="zh-CN" altLang="en-US" dirty="0">
                <a:ea typeface="宋体" panose="02010600030101010101" pitchFamily="2" charset="-122"/>
              </a:rPr>
              <a:t> </a:t>
            </a:r>
          </a:p>
          <a:p>
            <a:pPr>
              <a:buFontTx/>
              <a:buNone/>
            </a:pPr>
            <a:r>
              <a:rPr lang="en-US" altLang="zh-CN" b="1" dirty="0" smtClean="0">
                <a:latin typeface="Times New Roman" panose="02020603050405020304" pitchFamily="18" charset="0"/>
                <a:ea typeface="宋体" panose="02010600030101010101" pitchFamily="2" charset="-122"/>
              </a:rPr>
              <a:t>3 </a:t>
            </a:r>
            <a:r>
              <a:rPr lang="zh-CN" altLang="en-US" b="1" dirty="0">
                <a:latin typeface="宋体" panose="02010600030101010101" pitchFamily="2" charset="-122"/>
                <a:ea typeface="宋体" panose="02010600030101010101" pitchFamily="2" charset="-122"/>
              </a:rPr>
              <a:t>算法的改进</a:t>
            </a:r>
            <a:r>
              <a:rPr lang="zh-CN" altLang="en-US" dirty="0">
                <a:ea typeface="宋体" panose="02010600030101010101" pitchFamily="2" charset="-122"/>
              </a:rPr>
              <a:t> </a:t>
            </a:r>
          </a:p>
          <a:p>
            <a:pPr>
              <a:buFontTx/>
              <a:buNone/>
            </a:pPr>
            <a:r>
              <a:rPr lang="en-US" altLang="zh-CN" b="1" dirty="0" smtClean="0">
                <a:latin typeface="Times New Roman" panose="02020603050405020304" pitchFamily="18" charset="0"/>
                <a:ea typeface="宋体" panose="02010600030101010101" pitchFamily="2" charset="-122"/>
              </a:rPr>
              <a:t>4 </a:t>
            </a:r>
            <a:r>
              <a:rPr lang="zh-CN" altLang="en-US" b="1" dirty="0">
                <a:latin typeface="宋体" panose="02010600030101010101" pitchFamily="2" charset="-122"/>
                <a:ea typeface="宋体" panose="02010600030101010101" pitchFamily="2" charset="-122"/>
              </a:rPr>
              <a:t>算法的实现</a:t>
            </a:r>
            <a:r>
              <a:rPr lang="zh-CN" altLang="en-US" dirty="0">
                <a:ea typeface="宋体" panose="02010600030101010101" pitchFamily="2" charset="-122"/>
              </a:rPr>
              <a:t> </a:t>
            </a:r>
          </a:p>
          <a:p>
            <a:pPr>
              <a:buFontTx/>
              <a:buNone/>
            </a:pPr>
            <a:r>
              <a:rPr lang="en-US" altLang="zh-CN" b="1" dirty="0" smtClean="0">
                <a:latin typeface="Times New Roman" panose="02020603050405020304" pitchFamily="18" charset="0"/>
                <a:ea typeface="宋体" panose="02010600030101010101" pitchFamily="2" charset="-122"/>
              </a:rPr>
              <a:t>5 </a:t>
            </a:r>
            <a:r>
              <a:rPr lang="zh-CN" altLang="en-US" b="1" dirty="0">
                <a:latin typeface="宋体" panose="02010600030101010101" pitchFamily="2" charset="-122"/>
                <a:ea typeface="宋体" panose="02010600030101010101" pitchFamily="2" charset="-122"/>
              </a:rPr>
              <a:t>算法的理论基础</a:t>
            </a:r>
            <a:r>
              <a:rPr lang="zh-CN" altLang="en-US" dirty="0">
                <a:ea typeface="宋体" panose="02010600030101010101" pitchFamily="2" charset="-122"/>
              </a:rPr>
              <a:t> </a:t>
            </a:r>
          </a:p>
          <a:p>
            <a:pPr>
              <a:buFontTx/>
              <a:buNone/>
            </a:pPr>
            <a:r>
              <a:rPr lang="en-US" altLang="zh-CN" b="1" dirty="0" smtClean="0">
                <a:latin typeface="Times New Roman" panose="02020603050405020304" pitchFamily="18" charset="0"/>
                <a:ea typeface="宋体" panose="02010600030101010101" pitchFamily="2" charset="-122"/>
              </a:rPr>
              <a:t>6 </a:t>
            </a:r>
            <a:r>
              <a:rPr lang="zh-CN" altLang="en-US" b="1" dirty="0">
                <a:latin typeface="宋体" panose="02010600030101010101" pitchFamily="2" charset="-122"/>
                <a:ea typeface="宋体" panose="02010600030101010101" pitchFamily="2" charset="-122"/>
              </a:rPr>
              <a:t>几个问题的讨论</a:t>
            </a:r>
            <a:r>
              <a:rPr lang="zh-CN" altLang="en-US" dirty="0">
                <a:ea typeface="宋体" panose="02010600030101010101" pitchFamily="2" charset="-122"/>
              </a:rPr>
              <a:t> </a:t>
            </a:r>
          </a:p>
        </p:txBody>
      </p:sp>
    </p:spTree>
    <p:extLst>
      <p:ext uri="{BB962C8B-B14F-4D97-AF65-F5344CB8AC3E}">
        <p14:creationId xmlns:p14="http://schemas.microsoft.com/office/powerpoint/2010/main" val="2009143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52276" y="838268"/>
            <a:ext cx="8229600" cy="914400"/>
          </a:xfrm>
        </p:spPr>
        <p:txBody>
          <a:bodyPr/>
          <a:lstStyle/>
          <a:p>
            <a:r>
              <a:rPr lang="en-US" altLang="zh-CN" sz="3600" b="1" dirty="0">
                <a:latin typeface="宋体" panose="02010600030101010101" pitchFamily="2" charset="-122"/>
                <a:ea typeface="宋体" panose="02010600030101010101" pitchFamily="2" charset="-122"/>
              </a:rPr>
              <a:t>4.2 </a:t>
            </a:r>
            <a:r>
              <a:rPr lang="zh-CN" altLang="en-US" sz="3600" b="1" dirty="0">
                <a:latin typeface="宋体" panose="02010600030101010101" pitchFamily="2" charset="-122"/>
                <a:ea typeface="宋体" panose="02010600030101010101" pitchFamily="2" charset="-122"/>
              </a:rPr>
              <a:t>对每一个样本</a:t>
            </a:r>
            <a:r>
              <a:rPr lang="en-US" altLang="zh-CN" sz="3600" b="1" dirty="0">
                <a:latin typeface="Times New Roman" panose="02020603050405020304" pitchFamily="18" charset="0"/>
                <a:ea typeface="宋体" panose="02010600030101010101" pitchFamily="2" charset="-122"/>
              </a:rPr>
              <a:t>(X</a:t>
            </a:r>
            <a:r>
              <a:rPr lang="en-US" altLang="zh-CN" sz="3600" b="1" dirty="0">
                <a:latin typeface="宋体" panose="02010600030101010101" pitchFamily="2" charset="-122"/>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Y)</a:t>
            </a:r>
            <a:r>
              <a:rPr lang="zh-CN" altLang="en-US" sz="3600" b="1" dirty="0">
                <a:latin typeface="宋体" panose="02010600030101010101" pitchFamily="2" charset="-122"/>
                <a:ea typeface="宋体" panose="02010600030101010101" pitchFamily="2" charset="-122"/>
              </a:rPr>
              <a:t>，执行的操作</a:t>
            </a:r>
            <a:r>
              <a:rPr lang="zh-CN" altLang="en-US" sz="3600" dirty="0">
                <a:ea typeface="宋体" panose="02010600030101010101" pitchFamily="2" charset="-122"/>
              </a:rPr>
              <a:t> </a:t>
            </a:r>
          </a:p>
        </p:txBody>
      </p:sp>
      <p:sp>
        <p:nvSpPr>
          <p:cNvPr id="185347" name="Rectangle 3"/>
          <p:cNvSpPr>
            <a:spLocks noGrp="1" noChangeArrowheads="1"/>
          </p:cNvSpPr>
          <p:nvPr>
            <p:ph type="body" idx="1"/>
          </p:nvPr>
        </p:nvSpPr>
        <p:spPr>
          <a:xfrm>
            <a:off x="457308" y="1646179"/>
            <a:ext cx="8229600" cy="3992563"/>
          </a:xfrm>
        </p:spPr>
        <p:txBody>
          <a:bodyPr/>
          <a:lstStyle/>
          <a:p>
            <a:pPr algn="just">
              <a:buFontTx/>
              <a:buNone/>
            </a:pPr>
            <a:r>
              <a:rPr lang="en-US" altLang="zh-CN" b="1" dirty="0">
                <a:latin typeface="Times New Roman" panose="02020603050405020304" pitchFamily="18" charset="0"/>
                <a:ea typeface="宋体" panose="02010600030101010101" pitchFamily="2" charset="-122"/>
              </a:rPr>
              <a:t>4.2.1  </a:t>
            </a:r>
            <a:r>
              <a:rPr lang="zh-CN" altLang="en-US" b="1" dirty="0">
                <a:latin typeface="宋体" panose="02010600030101010101" pitchFamily="2" charset="-122"/>
                <a:ea typeface="宋体" panose="02010600030101010101" pitchFamily="2" charset="-122"/>
              </a:rPr>
              <a:t>计算：</a:t>
            </a:r>
            <a:r>
              <a:rPr lang="en-US" altLang="zh-CN" b="1" dirty="0">
                <a:latin typeface="Times New Roman" panose="02020603050405020304" pitchFamily="18" charset="0"/>
                <a:ea typeface="宋体" panose="02010600030101010101" pitchFamily="2" charset="-122"/>
              </a:rPr>
              <a:t>O</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=F</a:t>
            </a:r>
            <a:r>
              <a:rPr lang="en-US" altLang="zh-CN" b="1" baseline="-30000" dirty="0">
                <a:latin typeface="Times New Roman" panose="02020603050405020304" pitchFamily="18"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XV</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O</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=F</a:t>
            </a:r>
            <a:r>
              <a:rPr lang="en-US" altLang="zh-CN" b="1" baseline="-30000" dirty="0">
                <a:latin typeface="Times New Roman" panose="02020603050405020304" pitchFamily="18" charset="0"/>
                <a:ea typeface="宋体" panose="02010600030101010101" pitchFamily="2" charset="-122"/>
              </a:rPr>
              <a:t>2</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O</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W</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algn="just">
              <a:buFontTx/>
              <a:buNone/>
            </a:pPr>
            <a:r>
              <a:rPr lang="en-US" altLang="zh-CN" b="1" dirty="0">
                <a:latin typeface="Times New Roman" panose="02020603050405020304" pitchFamily="18" charset="0"/>
                <a:ea typeface="宋体" panose="02010600030101010101" pitchFamily="2" charset="-122"/>
              </a:rPr>
              <a:t>4.2.2  </a:t>
            </a:r>
            <a:r>
              <a:rPr lang="zh-CN" altLang="en-US" b="1" dirty="0">
                <a:latin typeface="宋体" panose="02010600030101010101" pitchFamily="2" charset="-122"/>
                <a:ea typeface="宋体" panose="02010600030101010101" pitchFamily="2" charset="-122"/>
              </a:rPr>
              <a:t>计算输出层的权修改量</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for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=1 to m</a:t>
            </a:r>
          </a:p>
          <a:p>
            <a:pPr algn="just">
              <a:buFontTx/>
              <a:buNone/>
            </a:pPr>
            <a:r>
              <a:rPr lang="en-US" altLang="zh-CN" b="1" dirty="0">
                <a:latin typeface="Times New Roman" panose="02020603050405020304" pitchFamily="18" charset="0"/>
                <a:ea typeface="宋体" panose="02010600030101010101" pitchFamily="2" charset="-122"/>
              </a:rPr>
              <a:t>	4.2.2.1 ∆</a:t>
            </a:r>
            <a:r>
              <a:rPr lang="en-US" altLang="zh-CN" b="1" baseline="-30000" dirty="0">
                <a:latin typeface="Times New Roman" panose="02020603050405020304" pitchFamily="18" charset="0"/>
                <a:ea typeface="宋体" panose="02010600030101010101" pitchFamily="2" charset="-122"/>
              </a:rPr>
              <a:t>o</a:t>
            </a:r>
            <a:r>
              <a:rPr lang="en-US" altLang="zh-CN" b="1" dirty="0">
                <a:latin typeface="Times New Roman" panose="02020603050405020304" pitchFamily="18" charset="0"/>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O</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1- O</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Y[</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]-O</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algn="just">
              <a:buFontTx/>
              <a:buNone/>
            </a:pPr>
            <a:r>
              <a:rPr lang="en-US" altLang="zh-CN" b="1" dirty="0">
                <a:latin typeface="Times New Roman" panose="02020603050405020304" pitchFamily="18" charset="0"/>
                <a:ea typeface="宋体" panose="02010600030101010101" pitchFamily="2" charset="-122"/>
              </a:rPr>
              <a:t>4.2.3  </a:t>
            </a:r>
            <a:r>
              <a:rPr lang="zh-CN" altLang="en-US" b="1" dirty="0">
                <a:latin typeface="宋体" panose="02010600030101010101" pitchFamily="2" charset="-122"/>
                <a:ea typeface="宋体" panose="02010600030101010101" pitchFamily="2" charset="-122"/>
              </a:rPr>
              <a:t>计算输出误差：</a:t>
            </a:r>
            <a:r>
              <a:rPr lang="en-US" altLang="zh-CN" b="1" dirty="0">
                <a:latin typeface="Times New Roman" panose="02020603050405020304" pitchFamily="18" charset="0"/>
                <a:ea typeface="宋体" panose="02010600030101010101" pitchFamily="2" charset="-122"/>
              </a:rPr>
              <a:t>for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=1 to m </a:t>
            </a:r>
          </a:p>
          <a:p>
            <a:pPr algn="just">
              <a:buFontTx/>
              <a:buNone/>
            </a:pPr>
            <a:r>
              <a:rPr lang="en-US" altLang="zh-CN" b="1" dirty="0">
                <a:latin typeface="Times New Roman" panose="02020603050405020304" pitchFamily="18" charset="0"/>
                <a:ea typeface="宋体" panose="02010600030101010101" pitchFamily="2" charset="-122"/>
              </a:rPr>
              <a:t>4.2.3.1  E=E+</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Y[</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]-O</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pitchFamily="18"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466613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additive="base">
                                        <p:cTn id="7" dur="500" fill="hold"/>
                                        <p:tgtEl>
                                          <p:spTgt spid="185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5347">
                                            <p:txEl>
                                              <p:pRg st="1" end="1"/>
                                            </p:txEl>
                                          </p:spTgt>
                                        </p:tgtEl>
                                        <p:attrNameLst>
                                          <p:attrName>style.visibility</p:attrName>
                                        </p:attrNameLst>
                                      </p:cBhvr>
                                      <p:to>
                                        <p:strVal val="visible"/>
                                      </p:to>
                                    </p:set>
                                    <p:anim calcmode="lin" valueType="num">
                                      <p:cBhvr additive="base">
                                        <p:cTn id="13" dur="500" fill="hold"/>
                                        <p:tgtEl>
                                          <p:spTgt spid="185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5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5347">
                                            <p:txEl>
                                              <p:pRg st="2" end="2"/>
                                            </p:txEl>
                                          </p:spTgt>
                                        </p:tgtEl>
                                        <p:attrNameLst>
                                          <p:attrName>style.visibility</p:attrName>
                                        </p:attrNameLst>
                                      </p:cBhvr>
                                      <p:to>
                                        <p:strVal val="visible"/>
                                      </p:to>
                                    </p:set>
                                    <p:anim calcmode="lin" valueType="num">
                                      <p:cBhvr additive="base">
                                        <p:cTn id="19" dur="500" fill="hold"/>
                                        <p:tgtEl>
                                          <p:spTgt spid="185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5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5347">
                                            <p:txEl>
                                              <p:pRg st="3" end="3"/>
                                            </p:txEl>
                                          </p:spTgt>
                                        </p:tgtEl>
                                        <p:attrNameLst>
                                          <p:attrName>style.visibility</p:attrName>
                                        </p:attrNameLst>
                                      </p:cBhvr>
                                      <p:to>
                                        <p:strVal val="visible"/>
                                      </p:to>
                                    </p:set>
                                    <p:anim calcmode="lin" valueType="num">
                                      <p:cBhvr additive="base">
                                        <p:cTn id="25" dur="500" fill="hold"/>
                                        <p:tgtEl>
                                          <p:spTgt spid="1853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5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5347">
                                            <p:txEl>
                                              <p:pRg st="4" end="4"/>
                                            </p:txEl>
                                          </p:spTgt>
                                        </p:tgtEl>
                                        <p:attrNameLst>
                                          <p:attrName>style.visibility</p:attrName>
                                        </p:attrNameLst>
                                      </p:cBhvr>
                                      <p:to>
                                        <p:strVal val="visible"/>
                                      </p:to>
                                    </p:set>
                                    <p:anim calcmode="lin" valueType="num">
                                      <p:cBhvr additive="base">
                                        <p:cTn id="31" dur="500" fill="hold"/>
                                        <p:tgtEl>
                                          <p:spTgt spid="1853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53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068" y="835075"/>
            <a:ext cx="9144000" cy="688975"/>
          </a:xfrm>
        </p:spPr>
        <p:txBody>
          <a:bodyPr/>
          <a:lstStyle/>
          <a:p>
            <a:r>
              <a:rPr lang="en-US" altLang="zh-CN" sz="3600" b="1" dirty="0">
                <a:latin typeface="宋体" panose="02010600030101010101" pitchFamily="2" charset="-122"/>
                <a:ea typeface="宋体" panose="02010600030101010101" pitchFamily="2" charset="-122"/>
              </a:rPr>
              <a:t>4.2 </a:t>
            </a:r>
            <a:r>
              <a:rPr lang="zh-CN" altLang="en-US" sz="3600" b="1" dirty="0">
                <a:latin typeface="宋体" panose="02010600030101010101" pitchFamily="2" charset="-122"/>
                <a:ea typeface="宋体" panose="02010600030101010101" pitchFamily="2" charset="-122"/>
              </a:rPr>
              <a:t>对每一个样本</a:t>
            </a:r>
            <a:r>
              <a:rPr lang="en-US" altLang="zh-CN" sz="3600" b="1" dirty="0">
                <a:latin typeface="Times New Roman" panose="02020603050405020304" pitchFamily="18" charset="0"/>
                <a:ea typeface="宋体" panose="02010600030101010101" pitchFamily="2" charset="-122"/>
              </a:rPr>
              <a:t>(X</a:t>
            </a:r>
            <a:r>
              <a:rPr lang="zh-CN" altLang="en-US" sz="3600" b="1" dirty="0">
                <a:latin typeface="宋体" panose="02010600030101010101" pitchFamily="2" charset="-122"/>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Y)</a:t>
            </a:r>
            <a:r>
              <a:rPr lang="zh-CN" altLang="en-US" sz="3600" b="1" dirty="0">
                <a:latin typeface="宋体" panose="02010600030101010101" pitchFamily="2" charset="-122"/>
                <a:ea typeface="宋体" panose="02010600030101010101" pitchFamily="2" charset="-122"/>
              </a:rPr>
              <a:t>，执行的操作</a:t>
            </a:r>
            <a:endParaRPr lang="zh-CN" altLang="en-US" dirty="0">
              <a:ea typeface="宋体" panose="02010600030101010101" pitchFamily="2" charset="-122"/>
            </a:endParaRPr>
          </a:p>
        </p:txBody>
      </p:sp>
      <p:sp>
        <p:nvSpPr>
          <p:cNvPr id="186371" name="Rectangle 3"/>
          <p:cNvSpPr>
            <a:spLocks noGrp="1" noChangeArrowheads="1"/>
          </p:cNvSpPr>
          <p:nvPr>
            <p:ph type="body" idx="1"/>
          </p:nvPr>
        </p:nvSpPr>
        <p:spPr>
          <a:xfrm>
            <a:off x="431800" y="1716000"/>
            <a:ext cx="8229600" cy="5065712"/>
          </a:xfrm>
        </p:spPr>
        <p:txBody>
          <a:bodyPr/>
          <a:lstStyle/>
          <a:p>
            <a:pPr algn="just">
              <a:buFontTx/>
              <a:buNone/>
            </a:pPr>
            <a:r>
              <a:rPr lang="en-US" altLang="zh-CN" sz="2800" b="1">
                <a:latin typeface="Times New Roman" panose="02020603050405020304" pitchFamily="18" charset="0"/>
                <a:ea typeface="宋体" panose="02010600030101010101" pitchFamily="2" charset="-122"/>
              </a:rPr>
              <a:t>4.2.4  </a:t>
            </a:r>
            <a:r>
              <a:rPr lang="zh-CN" altLang="en-US" sz="2800" b="1">
                <a:latin typeface="宋体" panose="02010600030101010101" pitchFamily="2" charset="-122"/>
                <a:ea typeface="宋体" panose="02010600030101010101" pitchFamily="2" charset="-122"/>
              </a:rPr>
              <a:t>计算隐藏层的权修改量：</a:t>
            </a:r>
            <a:r>
              <a:rPr lang="en-US" altLang="zh-CN" sz="2800" b="1">
                <a:latin typeface="Times New Roman" panose="02020603050405020304" pitchFamily="18" charset="0"/>
                <a:ea typeface="宋体" panose="02010600030101010101" pitchFamily="2" charset="-122"/>
              </a:rPr>
              <a:t>for i=1 to H</a:t>
            </a:r>
          </a:p>
          <a:p>
            <a:pPr algn="just">
              <a:buFontTx/>
              <a:buNone/>
            </a:pPr>
            <a:r>
              <a:rPr lang="en-US" altLang="zh-CN" sz="2800" b="1">
                <a:latin typeface="Times New Roman" panose="02020603050405020304" pitchFamily="18" charset="0"/>
                <a:ea typeface="宋体" panose="02010600030101010101" pitchFamily="2" charset="-122"/>
              </a:rPr>
              <a:t>	4.2.4.1  Z=0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buFontTx/>
              <a:buNone/>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4.2.4.2  for j=1 to m do Z=Z+W[i</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j]* ∆</a:t>
            </a:r>
            <a:r>
              <a:rPr lang="en-US" altLang="zh-CN" sz="2800" b="1" baseline="-30000">
                <a:latin typeface="宋体" panose="02010600030101010101" pitchFamily="2" charset="-122"/>
                <a:ea typeface="宋体" panose="02010600030101010101" pitchFamily="2" charset="-122"/>
              </a:rPr>
              <a:t>o</a:t>
            </a:r>
            <a:r>
              <a:rPr lang="en-US" altLang="zh-CN" sz="2800" b="1">
                <a:latin typeface="Times New Roman" panose="02020603050405020304" pitchFamily="18" charset="0"/>
                <a:ea typeface="宋体" panose="02010600030101010101" pitchFamily="2" charset="-122"/>
              </a:rPr>
              <a:t>[j]</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buFontTx/>
              <a:buNone/>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4.2.4.3  Δ</a:t>
            </a:r>
            <a:r>
              <a:rPr lang="en-US" altLang="zh-CN" sz="2800" b="1" baseline="-30000">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[i]=Z* O</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 [i]</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1- O</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 [i]</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 </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buFontTx/>
              <a:buNone/>
            </a:pPr>
            <a:r>
              <a:rPr lang="en-US" altLang="zh-CN" sz="2800" b="1">
                <a:latin typeface="Times New Roman" panose="02020603050405020304" pitchFamily="18" charset="0"/>
                <a:ea typeface="宋体" panose="02010600030101010101" pitchFamily="2" charset="-122"/>
              </a:rPr>
              <a:t>4.2.5  </a:t>
            </a:r>
            <a:r>
              <a:rPr lang="zh-CN" altLang="en-US" sz="2800" b="1">
                <a:latin typeface="宋体" panose="02010600030101010101" pitchFamily="2" charset="-122"/>
                <a:ea typeface="宋体" panose="02010600030101010101" pitchFamily="2" charset="-122"/>
              </a:rPr>
              <a:t>修改输出层权矩阵：</a:t>
            </a:r>
            <a:r>
              <a:rPr lang="en-US" altLang="zh-CN" sz="2800" b="1">
                <a:latin typeface="Times New Roman" panose="02020603050405020304" pitchFamily="18" charset="0"/>
                <a:ea typeface="宋体" panose="02010600030101010101" pitchFamily="2" charset="-122"/>
              </a:rPr>
              <a:t>for k=1 to H &amp; i=1 to m</a:t>
            </a:r>
          </a:p>
          <a:p>
            <a:pPr algn="just">
              <a:buFontTx/>
              <a:buNone/>
            </a:pPr>
            <a:r>
              <a:rPr lang="en-US" altLang="zh-CN" sz="2800" b="1">
                <a:latin typeface="Times New Roman" panose="02020603050405020304" pitchFamily="18" charset="0"/>
                <a:ea typeface="宋体" panose="02010600030101010101" pitchFamily="2" charset="-122"/>
              </a:rPr>
              <a:t>	4.2.5.1  W[k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i]= W[k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i]+ α*O</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[k]*∆</a:t>
            </a:r>
            <a:r>
              <a:rPr lang="en-US" altLang="zh-CN" sz="2800" b="1" baseline="-30000">
                <a:latin typeface="宋体" panose="02010600030101010101" pitchFamily="2" charset="-122"/>
                <a:ea typeface="宋体" panose="02010600030101010101" pitchFamily="2" charset="-122"/>
              </a:rPr>
              <a:t>o</a:t>
            </a:r>
            <a:r>
              <a:rPr lang="en-US" altLang="zh-CN" sz="2800" b="1">
                <a:latin typeface="Times New Roman" panose="02020603050405020304" pitchFamily="18" charset="0"/>
                <a:ea typeface="宋体" panose="02010600030101010101" pitchFamily="2" charset="-122"/>
              </a:rPr>
              <a:t>[i]</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buFontTx/>
              <a:buNone/>
            </a:pPr>
            <a:r>
              <a:rPr lang="en-US" altLang="zh-CN" sz="2800" b="1">
                <a:latin typeface="Times New Roman" panose="02020603050405020304" pitchFamily="18" charset="0"/>
                <a:ea typeface="宋体" panose="02010600030101010101" pitchFamily="2" charset="-122"/>
              </a:rPr>
              <a:t>4.2.5  </a:t>
            </a:r>
            <a:r>
              <a:rPr lang="zh-CN" altLang="en-US" sz="2800" b="1">
                <a:latin typeface="宋体" panose="02010600030101010101" pitchFamily="2" charset="-122"/>
                <a:ea typeface="宋体" panose="02010600030101010101" pitchFamily="2" charset="-122"/>
              </a:rPr>
              <a:t>修改隐藏层权矩阵：</a:t>
            </a:r>
            <a:r>
              <a:rPr lang="en-US" altLang="zh-CN" sz="2800" b="1">
                <a:latin typeface="Times New Roman" panose="02020603050405020304" pitchFamily="18" charset="0"/>
                <a:ea typeface="宋体" panose="02010600030101010101" pitchFamily="2" charset="-122"/>
              </a:rPr>
              <a:t>for k=1 to n &amp; i=1 to H</a:t>
            </a:r>
          </a:p>
          <a:p>
            <a:pPr>
              <a:buFontTx/>
              <a:buNone/>
            </a:pPr>
            <a:r>
              <a:rPr lang="en-US" altLang="zh-CN" sz="2800" b="1">
                <a:latin typeface="Times New Roman" panose="02020603050405020304" pitchFamily="18" charset="0"/>
                <a:ea typeface="宋体" panose="02010600030101010101" pitchFamily="2" charset="-122"/>
              </a:rPr>
              <a:t>	4.2.5.1  V[k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i]= V[k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i]+ α*X[k]* ∆</a:t>
            </a:r>
            <a:r>
              <a:rPr lang="en-US" altLang="zh-CN" sz="2800" b="1" baseline="-30000">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[i]</a:t>
            </a:r>
            <a:r>
              <a:rPr lang="zh-CN" altLang="en-US" sz="2800" b="1">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732650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anim calcmode="lin" valueType="num">
                                      <p:cBhvr additive="base">
                                        <p:cTn id="19" dur="5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6371">
                                            <p:txEl>
                                              <p:pRg st="3" end="3"/>
                                            </p:txEl>
                                          </p:spTgt>
                                        </p:tgtEl>
                                        <p:attrNameLst>
                                          <p:attrName>style.visibility</p:attrName>
                                        </p:attrNameLst>
                                      </p:cBhvr>
                                      <p:to>
                                        <p:strVal val="visible"/>
                                      </p:to>
                                    </p:set>
                                    <p:anim calcmode="lin" valueType="num">
                                      <p:cBhvr additive="base">
                                        <p:cTn id="25" dur="500" fill="hold"/>
                                        <p:tgtEl>
                                          <p:spTgt spid="1863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6371">
                                            <p:txEl>
                                              <p:pRg st="4" end="4"/>
                                            </p:txEl>
                                          </p:spTgt>
                                        </p:tgtEl>
                                        <p:attrNameLst>
                                          <p:attrName>style.visibility</p:attrName>
                                        </p:attrNameLst>
                                      </p:cBhvr>
                                      <p:to>
                                        <p:strVal val="visible"/>
                                      </p:to>
                                    </p:set>
                                    <p:anim calcmode="lin" valueType="num">
                                      <p:cBhvr additive="base">
                                        <p:cTn id="31" dur="500" fill="hold"/>
                                        <p:tgtEl>
                                          <p:spTgt spid="1863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6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6371">
                                            <p:txEl>
                                              <p:pRg st="5" end="5"/>
                                            </p:txEl>
                                          </p:spTgt>
                                        </p:tgtEl>
                                        <p:attrNameLst>
                                          <p:attrName>style.visibility</p:attrName>
                                        </p:attrNameLst>
                                      </p:cBhvr>
                                      <p:to>
                                        <p:strVal val="visible"/>
                                      </p:to>
                                    </p:set>
                                    <p:anim calcmode="lin" valueType="num">
                                      <p:cBhvr additive="base">
                                        <p:cTn id="37" dur="500" fill="hold"/>
                                        <p:tgtEl>
                                          <p:spTgt spid="1863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63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6371">
                                            <p:txEl>
                                              <p:pRg st="6" end="6"/>
                                            </p:txEl>
                                          </p:spTgt>
                                        </p:tgtEl>
                                        <p:attrNameLst>
                                          <p:attrName>style.visibility</p:attrName>
                                        </p:attrNameLst>
                                      </p:cBhvr>
                                      <p:to>
                                        <p:strVal val="visible"/>
                                      </p:to>
                                    </p:set>
                                    <p:anim calcmode="lin" valueType="num">
                                      <p:cBhvr additive="base">
                                        <p:cTn id="43" dur="500" fill="hold"/>
                                        <p:tgtEl>
                                          <p:spTgt spid="1863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63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6371">
                                            <p:txEl>
                                              <p:pRg st="7" end="7"/>
                                            </p:txEl>
                                          </p:spTgt>
                                        </p:tgtEl>
                                        <p:attrNameLst>
                                          <p:attrName>style.visibility</p:attrName>
                                        </p:attrNameLst>
                                      </p:cBhvr>
                                      <p:to>
                                        <p:strVal val="visible"/>
                                      </p:to>
                                    </p:set>
                                    <p:anim calcmode="lin" valueType="num">
                                      <p:cBhvr additive="base">
                                        <p:cTn id="49" dur="500" fill="hold"/>
                                        <p:tgtEl>
                                          <p:spTgt spid="18637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63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b="1">
                <a:latin typeface="Times New Roman" panose="02020603050405020304" pitchFamily="18" charset="0"/>
                <a:ea typeface="黑体" panose="02010609060101010101" pitchFamily="49" charset="-122"/>
              </a:rPr>
              <a:t>建议</a:t>
            </a:r>
            <a:r>
              <a:rPr lang="zh-CN" altLang="en-US">
                <a:ea typeface="宋体" panose="02010600030101010101" pitchFamily="2" charset="-122"/>
              </a:rPr>
              <a:t> </a:t>
            </a:r>
          </a:p>
        </p:txBody>
      </p:sp>
      <p:sp>
        <p:nvSpPr>
          <p:cNvPr id="187395" name="Rectangle 3"/>
          <p:cNvSpPr>
            <a:spLocks noGrp="1" noChangeArrowheads="1"/>
          </p:cNvSpPr>
          <p:nvPr>
            <p:ph type="body" idx="1"/>
          </p:nvPr>
        </p:nvSpPr>
        <p:spPr/>
        <p:txBody>
          <a:bodyPr/>
          <a:lstStyle/>
          <a:p>
            <a:r>
              <a:rPr lang="zh-CN" altLang="en-US" b="1">
                <a:latin typeface="宋体" panose="02010600030101010101" pitchFamily="2" charset="-122"/>
                <a:ea typeface="宋体" panose="02010600030101010101" pitchFamily="2" charset="-122"/>
              </a:rPr>
              <a:t>隐藏层的神经元的个数</a:t>
            </a:r>
            <a:r>
              <a:rPr lang="en-US" altLang="zh-CN" b="1">
                <a:latin typeface="Times New Roman" panose="02020603050405020304" pitchFamily="18" charset="0"/>
                <a:ea typeface="宋体" panose="02010600030101010101" pitchFamily="2" charset="-122"/>
              </a:rPr>
              <a:t>H</a:t>
            </a:r>
            <a:r>
              <a:rPr lang="zh-CN" altLang="en-US" b="1">
                <a:latin typeface="宋体" panose="02010600030101010101" pitchFamily="2" charset="-122"/>
                <a:ea typeface="宋体" panose="02010600030101010101" pitchFamily="2" charset="-122"/>
              </a:rPr>
              <a:t>作为一个输入参数</a:t>
            </a:r>
          </a:p>
          <a:p>
            <a:r>
              <a:rPr lang="zh-CN" altLang="en-US" b="1">
                <a:latin typeface="宋体" panose="02010600030101010101" pitchFamily="2" charset="-122"/>
                <a:ea typeface="宋体" panose="02010600030101010101" pitchFamily="2" charset="-122"/>
              </a:rPr>
              <a:t>同时将</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、循环最大次数</a:t>
            </a:r>
            <a:r>
              <a:rPr lang="en-US" altLang="zh-CN" b="1">
                <a:latin typeface="Times New Roman" panose="02020603050405020304" pitchFamily="18" charset="0"/>
                <a:ea typeface="宋体" panose="02010600030101010101" pitchFamily="2" charset="-122"/>
              </a:rPr>
              <a:t>M</a:t>
            </a:r>
            <a:r>
              <a:rPr lang="zh-CN" altLang="en-US" b="1">
                <a:latin typeface="宋体" panose="02010600030101010101" pitchFamily="2" charset="-122"/>
                <a:ea typeface="宋体" panose="02010600030101010101" pitchFamily="2" charset="-122"/>
              </a:rPr>
              <a:t>等，作为算法的输入参数 </a:t>
            </a:r>
          </a:p>
          <a:p>
            <a:r>
              <a:rPr lang="zh-CN" altLang="en-US" b="1">
                <a:latin typeface="宋体" panose="02010600030101010101" pitchFamily="2" charset="-122"/>
                <a:ea typeface="宋体" panose="02010600030101010101" pitchFamily="2" charset="-122"/>
              </a:rPr>
              <a:t>在调试阶段，最外层循环内，加一层控制，以探测网络是否陷入了局部极小点</a:t>
            </a:r>
            <a:r>
              <a:rPr lang="zh-CN" altLang="en-US" b="1">
                <a:ea typeface="宋体" panose="02010600030101010101" pitchFamily="2" charset="-122"/>
              </a:rPr>
              <a:t> </a:t>
            </a:r>
          </a:p>
        </p:txBody>
      </p:sp>
    </p:spTree>
    <p:extLst>
      <p:ext uri="{BB962C8B-B14F-4D97-AF65-F5344CB8AC3E}">
        <p14:creationId xmlns:p14="http://schemas.microsoft.com/office/powerpoint/2010/main" val="3065763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 calcmode="lin" valueType="num">
                                      <p:cBhvr additive="base">
                                        <p:cTn id="7" dur="500" fill="hold"/>
                                        <p:tgtEl>
                                          <p:spTgt spid="187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7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7395">
                                            <p:txEl>
                                              <p:pRg st="1" end="1"/>
                                            </p:txEl>
                                          </p:spTgt>
                                        </p:tgtEl>
                                        <p:attrNameLst>
                                          <p:attrName>style.visibility</p:attrName>
                                        </p:attrNameLst>
                                      </p:cBhvr>
                                      <p:to>
                                        <p:strVal val="visible"/>
                                      </p:to>
                                    </p:set>
                                    <p:anim calcmode="lin" valueType="num">
                                      <p:cBhvr additive="base">
                                        <p:cTn id="13" dur="500" fill="hold"/>
                                        <p:tgtEl>
                                          <p:spTgt spid="187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7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7395">
                                            <p:txEl>
                                              <p:pRg st="2" end="2"/>
                                            </p:txEl>
                                          </p:spTgt>
                                        </p:tgtEl>
                                        <p:attrNameLst>
                                          <p:attrName>style.visibility</p:attrName>
                                        </p:attrNameLst>
                                      </p:cBhvr>
                                      <p:to>
                                        <p:strVal val="visible"/>
                                      </p:to>
                                    </p:set>
                                    <p:anim calcmode="lin" valueType="num">
                                      <p:cBhvr additive="base">
                                        <p:cTn id="19" dur="500" fill="hold"/>
                                        <p:tgtEl>
                                          <p:spTgt spid="187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73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0" y="179388"/>
            <a:ext cx="7619920" cy="688975"/>
          </a:xfrm>
        </p:spPr>
        <p:txBody>
          <a:bodyPr/>
          <a:lstStyle/>
          <a:p>
            <a:r>
              <a:rPr lang="en-US" altLang="zh-CN" b="1" dirty="0" smtClean="0">
                <a:latin typeface="Times New Roman" panose="02020603050405020304" pitchFamily="18" charset="0"/>
                <a:ea typeface="宋体" panose="02010600030101010101" pitchFamily="2" charset="-122"/>
              </a:rPr>
              <a:t>5 </a:t>
            </a:r>
            <a:r>
              <a:rPr lang="zh-CN" altLang="en-US" b="1" dirty="0">
                <a:latin typeface="宋体" panose="02010600030101010101" pitchFamily="2" charset="-122"/>
                <a:ea typeface="宋体" panose="02010600030101010101" pitchFamily="2" charset="-122"/>
              </a:rPr>
              <a:t>算法的理论基础</a:t>
            </a:r>
            <a:endParaRPr lang="zh-CN" altLang="en-US" dirty="0">
              <a:ea typeface="宋体" panose="02010600030101010101" pitchFamily="2" charset="-122"/>
            </a:endParaRPr>
          </a:p>
        </p:txBody>
      </p:sp>
      <p:sp>
        <p:nvSpPr>
          <p:cNvPr id="188419" name="Rectangle 3"/>
          <p:cNvSpPr>
            <a:spLocks noGrp="1" noChangeArrowheads="1"/>
          </p:cNvSpPr>
          <p:nvPr>
            <p:ph type="body" idx="1"/>
          </p:nvPr>
        </p:nvSpPr>
        <p:spPr>
          <a:xfrm>
            <a:off x="457200" y="1066862"/>
            <a:ext cx="8229600" cy="3733800"/>
          </a:xfrm>
        </p:spPr>
        <p:txBody>
          <a:bodyPr/>
          <a:lstStyle/>
          <a:p>
            <a:r>
              <a:rPr lang="zh-CN" altLang="en-US" b="1" dirty="0">
                <a:latin typeface="宋体" panose="02010600030101010101" pitchFamily="2" charset="-122"/>
                <a:ea typeface="宋体" panose="02010600030101010101" pitchFamily="2" charset="-122"/>
              </a:rPr>
              <a:t>基本假设</a:t>
            </a:r>
          </a:p>
          <a:p>
            <a:pPr lvl="1"/>
            <a:r>
              <a:rPr lang="zh-CN" altLang="en-US" b="1" dirty="0">
                <a:latin typeface="宋体" panose="02010600030101010101" pitchFamily="2" charset="-122"/>
                <a:ea typeface="宋体" panose="02010600030101010101" pitchFamily="2" charset="-122"/>
              </a:rPr>
              <a:t>网络含有</a:t>
            </a:r>
            <a:r>
              <a:rPr lang="en-US" altLang="zh-CN" b="1" dirty="0">
                <a:latin typeface="Times New Roman" panose="02020603050405020304" pitchFamily="18"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层</a:t>
            </a:r>
          </a:p>
          <a:p>
            <a:pPr lvl="1"/>
            <a:r>
              <a:rPr lang="zh-CN" altLang="en-US" b="1" dirty="0">
                <a:latin typeface="宋体" panose="02010600030101010101" pitchFamily="2" charset="-122"/>
                <a:ea typeface="宋体" panose="02010600030101010101" pitchFamily="2" charset="-122"/>
              </a:rPr>
              <a:t>联接矩阵： </a:t>
            </a:r>
            <a:r>
              <a:rPr lang="en-US" altLang="zh-CN" b="1" dirty="0">
                <a:latin typeface="Times New Roman" panose="02020603050405020304" pitchFamily="18" charset="0"/>
                <a:ea typeface="宋体" panose="02010600030101010101" pitchFamily="2" charset="-122"/>
              </a:rPr>
              <a:t>W</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W</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W</a:t>
            </a:r>
            <a:r>
              <a:rPr lang="en-US" altLang="zh-CN" b="1" baseline="30000" dirty="0">
                <a:latin typeface="Times New Roman" panose="02020603050405020304" pitchFamily="18" charset="0"/>
                <a:ea typeface="宋体" panose="02010600030101010101" pitchFamily="2" charset="-122"/>
              </a:rPr>
              <a:t>(L)</a:t>
            </a:r>
          </a:p>
          <a:p>
            <a:pPr lvl="1"/>
            <a:r>
              <a:rPr lang="zh-CN" altLang="en-US" b="1" dirty="0">
                <a:latin typeface="宋体" panose="02010600030101010101" pitchFamily="2" charset="-122"/>
                <a:ea typeface="宋体" panose="02010600030101010101" pitchFamily="2" charset="-122"/>
              </a:rPr>
              <a:t>第</a:t>
            </a:r>
            <a:r>
              <a:rPr lang="en-US" altLang="zh-CN" b="1" dirty="0">
                <a:latin typeface="Times New Roman" panose="02020603050405020304" pitchFamily="18" charset="0"/>
                <a:ea typeface="宋体" panose="02010600030101010101" pitchFamily="2" charset="-122"/>
              </a:rPr>
              <a:t>k</a:t>
            </a:r>
            <a:r>
              <a:rPr lang="zh-CN" altLang="en-US" b="1" dirty="0">
                <a:latin typeface="宋体" panose="02010600030101010101" pitchFamily="2" charset="-122"/>
                <a:ea typeface="宋体" panose="02010600030101010101" pitchFamily="2" charset="-122"/>
              </a:rPr>
              <a:t>层的神经元：</a:t>
            </a:r>
            <a:r>
              <a:rPr lang="en-US" altLang="zh-CN" b="1" dirty="0" err="1">
                <a:latin typeface="Times New Roman" panose="02020603050405020304" pitchFamily="18" charset="0"/>
                <a:ea typeface="宋体" panose="02010600030101010101" pitchFamily="2" charset="-122"/>
              </a:rPr>
              <a:t>H</a:t>
            </a:r>
            <a:r>
              <a:rPr lang="en-US" altLang="zh-CN" b="1" baseline="-30000" dirty="0" err="1">
                <a:latin typeface="Times New Roman" panose="02020603050405020304" pitchFamily="18" charset="0"/>
                <a:ea typeface="宋体" panose="02010600030101010101" pitchFamily="2" charset="-122"/>
              </a:rPr>
              <a:t>k</a:t>
            </a:r>
            <a:r>
              <a:rPr lang="zh-CN" altLang="en-US" b="1" dirty="0">
                <a:latin typeface="宋体" panose="02010600030101010101" pitchFamily="2" charset="-122"/>
                <a:ea typeface="宋体" panose="02010600030101010101" pitchFamily="2" charset="-122"/>
              </a:rPr>
              <a:t>个</a:t>
            </a:r>
          </a:p>
          <a:p>
            <a:pPr lvl="1"/>
            <a:r>
              <a:rPr lang="zh-CN" altLang="en-US" b="1" dirty="0">
                <a:latin typeface="宋体" panose="02010600030101010101" pitchFamily="2" charset="-122"/>
                <a:ea typeface="宋体" panose="02010600030101010101" pitchFamily="2" charset="-122"/>
              </a:rPr>
              <a:t>自变量数： </a:t>
            </a:r>
            <a:r>
              <a:rPr lang="en-US" altLang="zh-CN" b="1" dirty="0">
                <a:latin typeface="Times New Roman" panose="02020603050405020304" pitchFamily="18" charset="0"/>
                <a:ea typeface="宋体" panose="02010600030101010101" pitchFamily="2" charset="-122"/>
              </a:rPr>
              <a:t>n</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H</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+H</a:t>
            </a:r>
            <a:r>
              <a:rPr lang="en-US" altLang="zh-CN" b="1" baseline="-30000" dirty="0">
                <a:latin typeface="Times New Roman" panose="02020603050405020304" pitchFamily="18"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H</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+H</a:t>
            </a:r>
            <a:r>
              <a:rPr lang="en-US" altLang="zh-CN" b="1" baseline="-30000" dirty="0">
                <a:latin typeface="Times New Roman" panose="02020603050405020304" pitchFamily="18" charset="0"/>
                <a:ea typeface="宋体" panose="02010600030101010101" pitchFamily="2" charset="-122"/>
              </a:rPr>
              <a:t>2</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H</a:t>
            </a:r>
            <a:r>
              <a:rPr lang="en-US" altLang="zh-CN" b="1" baseline="-30000" dirty="0">
                <a:latin typeface="Times New Roman" panose="02020603050405020304" pitchFamily="18" charset="0"/>
                <a:ea typeface="宋体" panose="02010600030101010101" pitchFamily="2" charset="-122"/>
              </a:rPr>
              <a:t>3</a:t>
            </a:r>
            <a:r>
              <a:rPr lang="en-US" altLang="zh-CN" b="1" dirty="0">
                <a:latin typeface="Times New Roman" panose="02020603050405020304" pitchFamily="18" charset="0"/>
                <a:ea typeface="宋体" panose="02010600030101010101" pitchFamily="2" charset="-122"/>
              </a:rPr>
              <a:t>+…+H</a:t>
            </a:r>
            <a:r>
              <a:rPr lang="en-US" altLang="zh-CN" b="1" baseline="-30000" dirty="0">
                <a:latin typeface="Times New Roman" panose="02020603050405020304" pitchFamily="18" charset="0"/>
                <a:ea typeface="宋体" panose="02010600030101010101" pitchFamily="2" charset="-122"/>
              </a:rPr>
              <a:t>L</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m</a:t>
            </a:r>
          </a:p>
          <a:p>
            <a:pPr lvl="1"/>
            <a:r>
              <a:rPr lang="zh-CN" altLang="en-US" b="1" dirty="0">
                <a:latin typeface="宋体" panose="02010600030101010101" pitchFamily="2" charset="-122"/>
                <a:ea typeface="宋体" panose="02010600030101010101" pitchFamily="2" charset="-122"/>
              </a:rPr>
              <a:t>样本集： </a:t>
            </a:r>
            <a:r>
              <a:rPr lang="en-US" altLang="zh-CN" b="1" dirty="0">
                <a:latin typeface="Times New Roman" panose="02020603050405020304" pitchFamily="18" charset="0"/>
                <a:ea typeface="宋体" panose="02010600030101010101" pitchFamily="2" charset="-122"/>
              </a:rPr>
              <a:t>S={ (X</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,Y</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),(X</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,Y</a:t>
            </a:r>
            <a:r>
              <a:rPr lang="en-US" altLang="zh-CN" b="1" baseline="-30000" dirty="0">
                <a:latin typeface="Times New Roman" panose="02020603050405020304" pitchFamily="18" charset="0"/>
                <a:ea typeface="宋体" panose="02010600030101010101" pitchFamily="2" charset="-122"/>
              </a:rPr>
              <a:t>2</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X</a:t>
            </a:r>
            <a:r>
              <a:rPr lang="en-US" altLang="zh-CN" b="1" baseline="-30000" dirty="0" err="1">
                <a:latin typeface="Times New Roman" panose="02020603050405020304" pitchFamily="18" charset="0"/>
                <a:ea typeface="宋体" panose="02010600030101010101" pitchFamily="2" charset="-122"/>
              </a:rPr>
              <a:t>s</a:t>
            </a:r>
            <a:r>
              <a:rPr lang="en-US" altLang="zh-CN" b="1" dirty="0" err="1">
                <a:latin typeface="Times New Roman" panose="02020603050405020304" pitchFamily="18" charset="0"/>
                <a:ea typeface="宋体" panose="02010600030101010101" pitchFamily="2" charset="-122"/>
              </a:rPr>
              <a:t>,Y</a:t>
            </a:r>
            <a:r>
              <a:rPr lang="en-US" altLang="zh-CN" b="1" baseline="-30000" dirty="0" err="1">
                <a:latin typeface="Times New Roman" panose="02020603050405020304" pitchFamily="18" charset="0"/>
                <a:ea typeface="宋体" panose="02010600030101010101" pitchFamily="2" charset="-122"/>
              </a:rPr>
              <a:t>s</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t>
            </a:r>
            <a:r>
              <a:rPr lang="en-US" altLang="zh-CN" b="1" dirty="0">
                <a:ea typeface="宋体" panose="02010600030101010101" pitchFamily="2" charset="-122"/>
              </a:rPr>
              <a:t> </a:t>
            </a:r>
            <a:endParaRPr lang="en-US" altLang="zh-CN" b="1" baseline="-30000" dirty="0">
              <a:latin typeface="Times New Roman" panose="02020603050405020304" pitchFamily="18" charset="0"/>
              <a:ea typeface="宋体" panose="02010600030101010101" pitchFamily="2" charset="-122"/>
            </a:endParaRPr>
          </a:p>
          <a:p>
            <a:r>
              <a:rPr lang="zh-CN" altLang="en-US" b="1" dirty="0">
                <a:latin typeface="宋体" panose="02010600030101010101" pitchFamily="2" charset="-122"/>
                <a:ea typeface="宋体" panose="02010600030101010101" pitchFamily="2" charset="-122"/>
              </a:rPr>
              <a:t>误差测度</a:t>
            </a:r>
            <a:r>
              <a:rPr lang="en-US" altLang="zh-CN" b="1" dirty="0">
                <a:latin typeface="宋体" panose="02010600030101010101" pitchFamily="2" charset="-122"/>
                <a:ea typeface="宋体" panose="02010600030101010101" pitchFamily="2" charset="-122"/>
              </a:rPr>
              <a:t>:			</a:t>
            </a:r>
          </a:p>
        </p:txBody>
      </p:sp>
      <p:graphicFrame>
        <p:nvGraphicFramePr>
          <p:cNvPr id="188420" name="Object 4"/>
          <p:cNvGraphicFramePr>
            <a:graphicFrameLocks noChangeAspect="1"/>
          </p:cNvGraphicFramePr>
          <p:nvPr>
            <p:extLst>
              <p:ext uri="{D42A27DB-BD31-4B8C-83A1-F6EECF244321}">
                <p14:modId xmlns:p14="http://schemas.microsoft.com/office/powerpoint/2010/main" val="1783340061"/>
              </p:ext>
            </p:extLst>
          </p:nvPr>
        </p:nvGraphicFramePr>
        <p:xfrm>
          <a:off x="2620953" y="4419574"/>
          <a:ext cx="2332037" cy="1031875"/>
        </p:xfrm>
        <a:graphic>
          <a:graphicData uri="http://schemas.openxmlformats.org/presentationml/2006/ole">
            <mc:AlternateContent xmlns:mc="http://schemas.openxmlformats.org/markup-compatibility/2006">
              <mc:Choice xmlns:v="urn:schemas-microsoft-com:vml" Requires="v">
                <p:oleObj spid="_x0000_s6184" name="Equation" r:id="rId3" imgW="660240" imgH="444240" progId="Equation.3">
                  <p:embed/>
                </p:oleObj>
              </mc:Choice>
              <mc:Fallback>
                <p:oleObj name="Equation" r:id="rId3" imgW="6602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953" y="4419574"/>
                        <a:ext cx="2332037"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54210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 calcmode="lin" valueType="num">
                                      <p:cBhvr additive="base">
                                        <p:cTn id="7" dur="500" fill="hold"/>
                                        <p:tgtEl>
                                          <p:spTgt spid="188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84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8419">
                                            <p:txEl>
                                              <p:pRg st="1" end="1"/>
                                            </p:txEl>
                                          </p:spTgt>
                                        </p:tgtEl>
                                        <p:attrNameLst>
                                          <p:attrName>style.visibility</p:attrName>
                                        </p:attrNameLst>
                                      </p:cBhvr>
                                      <p:to>
                                        <p:strVal val="visible"/>
                                      </p:to>
                                    </p:set>
                                    <p:anim calcmode="lin" valueType="num">
                                      <p:cBhvr additive="base">
                                        <p:cTn id="11" dur="500" fill="hold"/>
                                        <p:tgtEl>
                                          <p:spTgt spid="1884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84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 calcmode="lin" valueType="num">
                                      <p:cBhvr additive="base">
                                        <p:cTn id="15" dur="500" fill="hold"/>
                                        <p:tgtEl>
                                          <p:spTgt spid="1884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84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88419">
                                            <p:txEl>
                                              <p:pRg st="3" end="3"/>
                                            </p:txEl>
                                          </p:spTgt>
                                        </p:tgtEl>
                                        <p:attrNameLst>
                                          <p:attrName>style.visibility</p:attrName>
                                        </p:attrNameLst>
                                      </p:cBhvr>
                                      <p:to>
                                        <p:strVal val="visible"/>
                                      </p:to>
                                    </p:set>
                                    <p:anim calcmode="lin" valueType="num">
                                      <p:cBhvr additive="base">
                                        <p:cTn id="19" dur="500" fill="hold"/>
                                        <p:tgtEl>
                                          <p:spTgt spid="1884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841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8419">
                                            <p:txEl>
                                              <p:pRg st="4" end="4"/>
                                            </p:txEl>
                                          </p:spTgt>
                                        </p:tgtEl>
                                        <p:attrNameLst>
                                          <p:attrName>style.visibility</p:attrName>
                                        </p:attrNameLst>
                                      </p:cBhvr>
                                      <p:to>
                                        <p:strVal val="visible"/>
                                      </p:to>
                                    </p:set>
                                    <p:anim calcmode="lin" valueType="num">
                                      <p:cBhvr additive="base">
                                        <p:cTn id="23" dur="500" fill="hold"/>
                                        <p:tgtEl>
                                          <p:spTgt spid="18841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841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88419">
                                            <p:txEl>
                                              <p:pRg st="5" end="5"/>
                                            </p:txEl>
                                          </p:spTgt>
                                        </p:tgtEl>
                                        <p:attrNameLst>
                                          <p:attrName>style.visibility</p:attrName>
                                        </p:attrNameLst>
                                      </p:cBhvr>
                                      <p:to>
                                        <p:strVal val="visible"/>
                                      </p:to>
                                    </p:set>
                                    <p:anim calcmode="lin" valueType="num">
                                      <p:cBhvr additive="base">
                                        <p:cTn id="27" dur="500" fill="hold"/>
                                        <p:tgtEl>
                                          <p:spTgt spid="18841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84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88419">
                                            <p:txEl>
                                              <p:pRg st="6" end="6"/>
                                            </p:txEl>
                                          </p:spTgt>
                                        </p:tgtEl>
                                        <p:attrNameLst>
                                          <p:attrName>style.visibility</p:attrName>
                                        </p:attrNameLst>
                                      </p:cBhvr>
                                      <p:to>
                                        <p:strVal val="visible"/>
                                      </p:to>
                                    </p:set>
                                    <p:anim calcmode="lin" valueType="num">
                                      <p:cBhvr additive="base">
                                        <p:cTn id="33" dur="500" fill="hold"/>
                                        <p:tgtEl>
                                          <p:spTgt spid="18841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884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88420"/>
                                        </p:tgtEl>
                                        <p:attrNameLst>
                                          <p:attrName>style.visibility</p:attrName>
                                        </p:attrNameLst>
                                      </p:cBhvr>
                                      <p:to>
                                        <p:strVal val="visible"/>
                                      </p:to>
                                    </p:set>
                                    <p:anim calcmode="lin" valueType="num">
                                      <p:cBhvr additive="base">
                                        <p:cTn id="39" dur="500" fill="hold"/>
                                        <p:tgtEl>
                                          <p:spTgt spid="188420"/>
                                        </p:tgtEl>
                                        <p:attrNameLst>
                                          <p:attrName>ppt_x</p:attrName>
                                        </p:attrNameLst>
                                      </p:cBhvr>
                                      <p:tavLst>
                                        <p:tav tm="0">
                                          <p:val>
                                            <p:strVal val="0-#ppt_w/2"/>
                                          </p:val>
                                        </p:tav>
                                        <p:tav tm="100000">
                                          <p:val>
                                            <p:strVal val="#ppt_x"/>
                                          </p:val>
                                        </p:tav>
                                      </p:tavLst>
                                    </p:anim>
                                    <p:anim calcmode="lin" valueType="num">
                                      <p:cBhvr additive="base">
                                        <p:cTn id="40" dur="500" fill="hold"/>
                                        <p:tgtEl>
                                          <p:spTgt spid="188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body" idx="1"/>
          </p:nvPr>
        </p:nvSpPr>
        <p:spPr>
          <a:xfrm>
            <a:off x="533400" y="2514600"/>
            <a:ext cx="8229600" cy="3276600"/>
          </a:xfrm>
        </p:spPr>
        <p:txBody>
          <a:bodyPr/>
          <a:lstStyle/>
          <a:p>
            <a:pPr marL="0" indent="0" algn="just">
              <a:buFontTx/>
              <a:buNone/>
            </a:pPr>
            <a:r>
              <a:rPr lang="zh-CN" altLang="en-US" b="1">
                <a:latin typeface="宋体" panose="02010600030101010101" pitchFamily="2" charset="-122"/>
                <a:ea typeface="宋体" panose="02010600030101010101" pitchFamily="2" charset="-122"/>
              </a:rPr>
              <a:t>用</a:t>
            </a:r>
            <a:r>
              <a:rPr lang="en-US" altLang="zh-CN" b="1">
                <a:latin typeface="Times New Roman" panose="02020603050405020304" pitchFamily="18" charset="0"/>
                <a:ea typeface="宋体" panose="02010600030101010101" pitchFamily="2" charset="-122"/>
              </a:rPr>
              <a:t>E</a:t>
            </a:r>
            <a:r>
              <a:rPr lang="zh-CN" altLang="en-US" b="1">
                <a:latin typeface="宋体" panose="02010600030101010101" pitchFamily="2" charset="-122"/>
                <a:ea typeface="宋体" panose="02010600030101010101" pitchFamily="2" charset="-122"/>
              </a:rPr>
              <a:t>代表</a:t>
            </a:r>
            <a:r>
              <a:rPr lang="en-US" altLang="zh-CN" b="1">
                <a:latin typeface="Times New Roman" panose="02020603050405020304" pitchFamily="18" charset="0"/>
                <a:ea typeface="宋体" panose="02010600030101010101" pitchFamily="2" charset="-122"/>
              </a:rPr>
              <a:t>E</a:t>
            </a:r>
            <a:r>
              <a:rPr lang="en-US" altLang="zh-CN" b="1" baseline="-25000">
                <a:latin typeface="Times New Roman" panose="02020603050405020304" pitchFamily="18" charset="0"/>
                <a:ea typeface="宋体" panose="02010600030101010101" pitchFamily="2" charset="-122"/>
              </a:rPr>
              <a:t>P</a:t>
            </a:r>
            <a:r>
              <a:rPr lang="zh-CN" altLang="en-US" b="1">
                <a:latin typeface="宋体" panose="02010600030101010101" pitchFamily="2" charset="-122"/>
                <a:ea typeface="宋体" panose="02010600030101010101" pitchFamily="2" charset="-122"/>
              </a:rPr>
              <a:t>，用（</a:t>
            </a:r>
            <a:r>
              <a:rPr lang="en-US" altLang="zh-CN" b="1">
                <a:latin typeface="Times New Roman" panose="02020603050405020304" pitchFamily="18"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Y</a:t>
            </a:r>
            <a:r>
              <a:rPr lang="zh-CN" altLang="en-US" b="1">
                <a:latin typeface="宋体" panose="02010600030101010101" pitchFamily="2" charset="-122"/>
                <a:ea typeface="宋体" panose="02010600030101010101" pitchFamily="2" charset="-122"/>
              </a:rPr>
              <a:t>）代表（</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Y</a:t>
            </a:r>
            <a:r>
              <a:rPr lang="en-US" altLang="zh-CN" b="1" baseline="-30000">
                <a:latin typeface="Times New Roman" panose="02020603050405020304" pitchFamily="18"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a:p>
            <a:pPr marL="0" indent="0" algn="just">
              <a:buFontTx/>
              <a:buNone/>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X=(x</a:t>
            </a:r>
            <a:r>
              <a:rPr lang="en-US" altLang="zh-CN" b="1" baseline="-30000">
                <a:latin typeface="Times New Roman" panose="02020603050405020304" pitchFamily="18"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2</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n</a:t>
            </a:r>
            <a:r>
              <a:rPr lang="en-US" altLang="zh-CN" b="1">
                <a:latin typeface="Times New Roman" panose="02020603050405020304" pitchFamily="18" charset="0"/>
                <a:ea typeface="宋体" panose="02010600030101010101" pitchFamily="2" charset="-122"/>
              </a:rPr>
              <a:t>)</a:t>
            </a:r>
          </a:p>
          <a:p>
            <a:pPr marL="0" indent="0" algn="just">
              <a:buFontTx/>
              <a:buNone/>
            </a:pPr>
            <a:r>
              <a:rPr lang="en-US" altLang="zh-CN" b="1">
                <a:latin typeface="Times New Roman" panose="02020603050405020304" pitchFamily="18" charset="0"/>
                <a:ea typeface="宋体" panose="02010600030101010101" pitchFamily="2" charset="-122"/>
              </a:rPr>
              <a:t>	Y=(y</a:t>
            </a:r>
            <a:r>
              <a:rPr lang="en-US" altLang="zh-CN" b="1" baseline="-30000">
                <a:latin typeface="Times New Roman" panose="02020603050405020304" pitchFamily="18"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y</a:t>
            </a:r>
            <a:r>
              <a:rPr lang="en-US" altLang="zh-CN" b="1" baseline="-30000">
                <a:latin typeface="Times New Roman" panose="02020603050405020304" pitchFamily="18" charset="0"/>
                <a:ea typeface="宋体" panose="02010600030101010101" pitchFamily="2" charset="-122"/>
              </a:rPr>
              <a:t>2</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y</a:t>
            </a:r>
            <a:r>
              <a:rPr lang="en-US" altLang="zh-CN" b="1" baseline="-30000">
                <a:latin typeface="Times New Roman" panose="02020603050405020304" pitchFamily="18" charset="0"/>
                <a:ea typeface="宋体" panose="02010600030101010101" pitchFamily="2" charset="-122"/>
              </a:rPr>
              <a:t>m</a:t>
            </a:r>
            <a:r>
              <a:rPr lang="en-US" altLang="zh-CN" b="1">
                <a:latin typeface="Times New Roman" panose="02020603050405020304" pitchFamily="18" charset="0"/>
                <a:ea typeface="宋体" panose="02010600030101010101" pitchFamily="2" charset="-122"/>
              </a:rPr>
              <a:t>)</a:t>
            </a:r>
          </a:p>
          <a:p>
            <a:pPr marL="0" indent="0" algn="just">
              <a:buFontTx/>
              <a:buNone/>
            </a:pPr>
            <a:r>
              <a:rPr lang="zh-CN" altLang="en-US" b="1">
                <a:latin typeface="宋体" panose="02010600030101010101" pitchFamily="2" charset="-122"/>
                <a:ea typeface="宋体" panose="02010600030101010101" pitchFamily="2" charset="-122"/>
              </a:rPr>
              <a:t>该样本对应的实际输出为</a:t>
            </a:r>
            <a:endParaRPr lang="zh-CN" altLang="en-US" b="1">
              <a:latin typeface="Times New Roman" panose="02020603050405020304" pitchFamily="18" charset="0"/>
              <a:ea typeface="宋体" panose="02010600030101010101" pitchFamily="2" charset="-122"/>
            </a:endParaRPr>
          </a:p>
          <a:p>
            <a:pPr marL="0" indent="0" algn="just">
              <a:buFontTx/>
              <a:buNone/>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O=</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2</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m</a:t>
            </a:r>
            <a:r>
              <a:rPr lang="zh-CN" altLang="en-US" b="1">
                <a:latin typeface="宋体" panose="02010600030101010101" pitchFamily="2" charset="-122"/>
                <a:ea typeface="宋体" panose="02010600030101010101" pitchFamily="2" charset="-122"/>
              </a:rPr>
              <a:t>）</a:t>
            </a:r>
            <a:endParaRPr lang="zh-CN" altLang="en-US">
              <a:ea typeface="宋体" panose="02010600030101010101" pitchFamily="2" charset="-122"/>
            </a:endParaRPr>
          </a:p>
        </p:txBody>
      </p:sp>
      <p:graphicFrame>
        <p:nvGraphicFramePr>
          <p:cNvPr id="189443" name="Object 3"/>
          <p:cNvGraphicFramePr>
            <a:graphicFrameLocks noChangeAspect="1"/>
          </p:cNvGraphicFramePr>
          <p:nvPr>
            <p:ph type="title"/>
            <p:extLst>
              <p:ext uri="{D42A27DB-BD31-4B8C-83A1-F6EECF244321}">
                <p14:modId xmlns:p14="http://schemas.microsoft.com/office/powerpoint/2010/main" val="224603477"/>
              </p:ext>
            </p:extLst>
          </p:nvPr>
        </p:nvGraphicFramePr>
        <p:xfrm>
          <a:off x="2666988" y="1143060"/>
          <a:ext cx="2362200" cy="1298575"/>
        </p:xfrm>
        <a:graphic>
          <a:graphicData uri="http://schemas.openxmlformats.org/presentationml/2006/ole">
            <mc:AlternateContent xmlns:mc="http://schemas.openxmlformats.org/markup-compatibility/2006">
              <mc:Choice xmlns:v="urn:schemas-microsoft-com:vml" Requires="v">
                <p:oleObj spid="_x0000_s7208" name="Equation" r:id="rId3" imgW="660240" imgH="444240" progId="Equation.3">
                  <p:embed/>
                </p:oleObj>
              </mc:Choice>
              <mc:Fallback>
                <p:oleObj name="Equation" r:id="rId3" imgW="6602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988" y="1143060"/>
                        <a:ext cx="2362200"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9444" name="Text Box 4"/>
          <p:cNvSpPr txBox="1">
            <a:spLocks noChangeArrowheads="1"/>
          </p:cNvSpPr>
          <p:nvPr/>
        </p:nvSpPr>
        <p:spPr bwMode="auto">
          <a:xfrm>
            <a:off x="152516" y="83820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dirty="0"/>
              <a:t>误差测度</a:t>
            </a:r>
          </a:p>
        </p:txBody>
      </p:sp>
    </p:spTree>
    <p:extLst>
      <p:ext uri="{BB962C8B-B14F-4D97-AF65-F5344CB8AC3E}">
        <p14:creationId xmlns:p14="http://schemas.microsoft.com/office/powerpoint/2010/main" val="3760537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52516" y="762000"/>
            <a:ext cx="2057414" cy="1143000"/>
          </a:xfrm>
        </p:spPr>
        <p:txBody>
          <a:bodyPr/>
          <a:lstStyle/>
          <a:p>
            <a:pPr algn="l"/>
            <a:r>
              <a:rPr lang="zh-CN" altLang="en-US" b="1" dirty="0">
                <a:latin typeface="宋体" panose="02010600030101010101" pitchFamily="2" charset="-122"/>
                <a:ea typeface="宋体" panose="02010600030101010101" pitchFamily="2" charset="-122"/>
              </a:rPr>
              <a:t>误差测度</a:t>
            </a:r>
            <a:endParaRPr lang="zh-CN" altLang="en-US" dirty="0">
              <a:ea typeface="宋体" panose="02010600030101010101" pitchFamily="2" charset="-122"/>
            </a:endParaRPr>
          </a:p>
        </p:txBody>
      </p:sp>
      <p:sp>
        <p:nvSpPr>
          <p:cNvPr id="190467" name="Rectangle 3"/>
          <p:cNvSpPr>
            <a:spLocks noGrp="1" noChangeArrowheads="1"/>
          </p:cNvSpPr>
          <p:nvPr>
            <p:ph type="body" idx="1"/>
          </p:nvPr>
        </p:nvSpPr>
        <p:spPr>
          <a:xfrm>
            <a:off x="609600" y="2438400"/>
            <a:ext cx="7620000" cy="1447800"/>
          </a:xfrm>
        </p:spPr>
        <p:txBody>
          <a:bodyPr/>
          <a:lstStyle/>
          <a:p>
            <a:r>
              <a:rPr lang="zh-CN" altLang="en-US" sz="4000" b="1">
                <a:latin typeface="宋体" panose="02010600030101010101" pitchFamily="2" charset="-122"/>
                <a:ea typeface="宋体" panose="02010600030101010101" pitchFamily="2" charset="-122"/>
              </a:rPr>
              <a:t>用理想输出与实际输出的方差作为相应的误差测度</a:t>
            </a:r>
          </a:p>
        </p:txBody>
      </p:sp>
      <p:sp>
        <p:nvSpPr>
          <p:cNvPr id="190468" name="Rectangle 4"/>
          <p:cNvSpPr>
            <a:spLocks noChangeArrowheads="1"/>
          </p:cNvSpPr>
          <p:nvPr/>
        </p:nvSpPr>
        <p:spPr bwMode="auto">
          <a:xfrm>
            <a:off x="396240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0469" name="Object 5"/>
          <p:cNvGraphicFramePr>
            <a:graphicFrameLocks noChangeAspect="1"/>
          </p:cNvGraphicFramePr>
          <p:nvPr>
            <p:extLst>
              <p:ext uri="{D42A27DB-BD31-4B8C-83A1-F6EECF244321}">
                <p14:modId xmlns:p14="http://schemas.microsoft.com/office/powerpoint/2010/main" val="42521664"/>
              </p:ext>
            </p:extLst>
          </p:nvPr>
        </p:nvGraphicFramePr>
        <p:xfrm>
          <a:off x="1828750" y="3976647"/>
          <a:ext cx="4648200" cy="976313"/>
        </p:xfrm>
        <a:graphic>
          <a:graphicData uri="http://schemas.openxmlformats.org/presentationml/2006/ole">
            <mc:AlternateContent xmlns:mc="http://schemas.openxmlformats.org/markup-compatibility/2006">
              <mc:Choice xmlns:v="urn:schemas-microsoft-com:vml" Requires="v">
                <p:oleObj spid="_x0000_s8270" r:id="rId3" imgW="1218671" imgH="393529" progId="Equation.3">
                  <p:embed/>
                </p:oleObj>
              </mc:Choice>
              <mc:Fallback>
                <p:oleObj r:id="rId3" imgW="1218671"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750" y="3976647"/>
                        <a:ext cx="4648200"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0" name="Object 6"/>
          <p:cNvGraphicFramePr>
            <a:graphicFrameLocks noChangeAspect="1"/>
          </p:cNvGraphicFramePr>
          <p:nvPr>
            <p:extLst>
              <p:ext uri="{D42A27DB-BD31-4B8C-83A1-F6EECF244321}">
                <p14:modId xmlns:p14="http://schemas.microsoft.com/office/powerpoint/2010/main" val="2014218704"/>
              </p:ext>
            </p:extLst>
          </p:nvPr>
        </p:nvGraphicFramePr>
        <p:xfrm>
          <a:off x="1981206" y="987455"/>
          <a:ext cx="2362200" cy="1298575"/>
        </p:xfrm>
        <a:graphic>
          <a:graphicData uri="http://schemas.openxmlformats.org/presentationml/2006/ole">
            <mc:AlternateContent xmlns:mc="http://schemas.openxmlformats.org/markup-compatibility/2006">
              <mc:Choice xmlns:v="urn:schemas-microsoft-com:vml" Requires="v">
                <p:oleObj spid="_x0000_s8271" name="Equation" r:id="rId5" imgW="660240" imgH="444240" progId="Equation.3">
                  <p:embed/>
                </p:oleObj>
              </mc:Choice>
              <mc:Fallback>
                <p:oleObj name="Equation" r:id="rId5" imgW="66024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6" y="987455"/>
                        <a:ext cx="23622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9696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zh-CN" altLang="en-US" b="1">
                <a:latin typeface="宋体" panose="02010600030101010101" pitchFamily="2" charset="-122"/>
                <a:ea typeface="宋体" panose="02010600030101010101" pitchFamily="2" charset="-122"/>
              </a:rPr>
              <a:t>最速下降法，要求</a:t>
            </a:r>
            <a:r>
              <a:rPr lang="en-US" altLang="zh-CN" b="1">
                <a:latin typeface="Times New Roman" panose="02020603050405020304" pitchFamily="18" charset="0"/>
                <a:ea typeface="宋体" panose="02010600030101010101" pitchFamily="2" charset="-122"/>
              </a:rPr>
              <a:t>E</a:t>
            </a:r>
            <a:r>
              <a:rPr lang="zh-CN" altLang="en-US" b="1">
                <a:latin typeface="宋体" panose="02010600030101010101" pitchFamily="2" charset="-122"/>
                <a:ea typeface="宋体" panose="02010600030101010101" pitchFamily="2" charset="-122"/>
              </a:rPr>
              <a:t>的极小点</a:t>
            </a:r>
            <a:r>
              <a:rPr lang="zh-CN" altLang="en-US">
                <a:ea typeface="宋体" panose="02010600030101010101" pitchFamily="2" charset="-122"/>
              </a:rPr>
              <a:t> </a:t>
            </a:r>
          </a:p>
        </p:txBody>
      </p:sp>
      <p:graphicFrame>
        <p:nvGraphicFramePr>
          <p:cNvPr id="191491" name="Object 3"/>
          <p:cNvGraphicFramePr>
            <a:graphicFrameLocks noChangeAspect="1"/>
          </p:cNvGraphicFramePr>
          <p:nvPr/>
        </p:nvGraphicFramePr>
        <p:xfrm>
          <a:off x="3200400" y="1447800"/>
          <a:ext cx="2209800" cy="893763"/>
        </p:xfrm>
        <a:graphic>
          <a:graphicData uri="http://schemas.openxmlformats.org/presentationml/2006/ole">
            <mc:AlternateContent xmlns:mc="http://schemas.openxmlformats.org/markup-compatibility/2006">
              <mc:Choice xmlns:v="urn:schemas-microsoft-com:vml" Requires="v">
                <p:oleObj spid="_x0000_s9332" r:id="rId3" imgW="914400" imgH="444500" progId="Equation.3">
                  <p:embed/>
                </p:oleObj>
              </mc:Choice>
              <mc:Fallback>
                <p:oleObj r:id="rId3" imgW="9144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447800"/>
                        <a:ext cx="2209800"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1492" name="Group 4"/>
          <p:cNvGrpSpPr>
            <a:grpSpLocks/>
          </p:cNvGrpSpPr>
          <p:nvPr/>
        </p:nvGrpSpPr>
        <p:grpSpPr bwMode="auto">
          <a:xfrm>
            <a:off x="1143000" y="2438400"/>
            <a:ext cx="2984500" cy="3195638"/>
            <a:chOff x="816" y="912"/>
            <a:chExt cx="1880" cy="2013"/>
          </a:xfrm>
        </p:grpSpPr>
        <p:sp>
          <p:nvSpPr>
            <p:cNvPr id="191493" name="Rectangle 5"/>
            <p:cNvSpPr>
              <a:spLocks noChangeArrowheads="1"/>
            </p:cNvSpPr>
            <p:nvPr/>
          </p:nvSpPr>
          <p:spPr bwMode="auto">
            <a:xfrm>
              <a:off x="2400" y="2208"/>
              <a:ext cx="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ij</a:t>
              </a:r>
            </a:p>
          </p:txBody>
        </p:sp>
        <p:grpSp>
          <p:nvGrpSpPr>
            <p:cNvPr id="191494" name="Group 6"/>
            <p:cNvGrpSpPr>
              <a:grpSpLocks/>
            </p:cNvGrpSpPr>
            <p:nvPr/>
          </p:nvGrpSpPr>
          <p:grpSpPr bwMode="auto">
            <a:xfrm>
              <a:off x="816" y="912"/>
              <a:ext cx="1776" cy="2013"/>
              <a:chOff x="384" y="1917"/>
              <a:chExt cx="1776" cy="2013"/>
            </a:xfrm>
          </p:grpSpPr>
          <p:graphicFrame>
            <p:nvGraphicFramePr>
              <p:cNvPr id="191495" name="Object 7"/>
              <p:cNvGraphicFramePr>
                <a:graphicFrameLocks noChangeAspect="1"/>
              </p:cNvGraphicFramePr>
              <p:nvPr/>
            </p:nvGraphicFramePr>
            <p:xfrm>
              <a:off x="432" y="3504"/>
              <a:ext cx="384" cy="426"/>
            </p:xfrm>
            <a:graphic>
              <a:graphicData uri="http://schemas.openxmlformats.org/presentationml/2006/ole">
                <mc:AlternateContent xmlns:mc="http://schemas.openxmlformats.org/markup-compatibility/2006">
                  <mc:Choice xmlns:v="urn:schemas-microsoft-com:vml" Requires="v">
                    <p:oleObj spid="_x0000_s9333" r:id="rId5" imgW="342751" imgH="444307" progId="Equation.3">
                      <p:embed/>
                    </p:oleObj>
                  </mc:Choice>
                  <mc:Fallback>
                    <p:oleObj r:id="rId5" imgW="342751"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3504"/>
                            <a:ext cx="384"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1496" name="Group 8"/>
              <p:cNvGrpSpPr>
                <a:grpSpLocks/>
              </p:cNvGrpSpPr>
              <p:nvPr/>
            </p:nvGrpSpPr>
            <p:grpSpPr bwMode="auto">
              <a:xfrm>
                <a:off x="576" y="1920"/>
                <a:ext cx="1584" cy="1344"/>
                <a:chOff x="2440" y="1675"/>
                <a:chExt cx="2520" cy="2340"/>
              </a:xfrm>
            </p:grpSpPr>
            <p:sp>
              <p:nvSpPr>
                <p:cNvPr id="191497" name="Line 9"/>
                <p:cNvSpPr>
                  <a:spLocks noChangeShapeType="1"/>
                </p:cNvSpPr>
                <p:nvPr/>
              </p:nvSpPr>
              <p:spPr bwMode="auto">
                <a:xfrm flipV="1">
                  <a:off x="2440" y="1675"/>
                  <a:ext cx="0" cy="2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1498" name="Line 10"/>
                <p:cNvSpPr>
                  <a:spLocks noChangeShapeType="1"/>
                </p:cNvSpPr>
                <p:nvPr/>
              </p:nvSpPr>
              <p:spPr bwMode="auto">
                <a:xfrm>
                  <a:off x="2440" y="4015"/>
                  <a:ext cx="25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1499" name="Freeform 11"/>
                <p:cNvSpPr>
                  <a:spLocks/>
                </p:cNvSpPr>
                <p:nvPr/>
              </p:nvSpPr>
              <p:spPr bwMode="auto">
                <a:xfrm rot="512160">
                  <a:off x="2440" y="1987"/>
                  <a:ext cx="1980" cy="1794"/>
                </a:xfrm>
                <a:custGeom>
                  <a:avLst/>
                  <a:gdLst>
                    <a:gd name="T0" fmla="*/ 0 w 1980"/>
                    <a:gd name="T1" fmla="*/ 0 h 1794"/>
                    <a:gd name="T2" fmla="*/ 720 w 1980"/>
                    <a:gd name="T3" fmla="*/ 1716 h 1794"/>
                    <a:gd name="T4" fmla="*/ 1980 w 1980"/>
                    <a:gd name="T5" fmla="*/ 468 h 1794"/>
                  </a:gdLst>
                  <a:ahLst/>
                  <a:cxnLst>
                    <a:cxn ang="0">
                      <a:pos x="T0" y="T1"/>
                    </a:cxn>
                    <a:cxn ang="0">
                      <a:pos x="T2" y="T3"/>
                    </a:cxn>
                    <a:cxn ang="0">
                      <a:pos x="T4" y="T5"/>
                    </a:cxn>
                  </a:cxnLst>
                  <a:rect l="0" t="0" r="r" b="b"/>
                  <a:pathLst>
                    <a:path w="1980" h="1794">
                      <a:moveTo>
                        <a:pt x="0" y="0"/>
                      </a:moveTo>
                      <a:cubicBezTo>
                        <a:pt x="195" y="819"/>
                        <a:pt x="390" y="1638"/>
                        <a:pt x="720" y="1716"/>
                      </a:cubicBezTo>
                      <a:cubicBezTo>
                        <a:pt x="1050" y="1794"/>
                        <a:pt x="1515" y="1131"/>
                        <a:pt x="1980" y="46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500" name="Line 12"/>
                <p:cNvSpPr>
                  <a:spLocks noChangeShapeType="1"/>
                </p:cNvSpPr>
                <p:nvPr/>
              </p:nvSpPr>
              <p:spPr bwMode="auto">
                <a:xfrm flipH="1">
                  <a:off x="2800" y="2611"/>
                  <a:ext cx="1980" cy="14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1501" name="Rectangle 13"/>
              <p:cNvSpPr>
                <a:spLocks noChangeArrowheads="1"/>
              </p:cNvSpPr>
              <p:nvPr/>
            </p:nvSpPr>
            <p:spPr bwMode="auto">
              <a:xfrm>
                <a:off x="384" y="1917"/>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E</a:t>
                </a:r>
              </a:p>
            </p:txBody>
          </p:sp>
          <p:sp>
            <p:nvSpPr>
              <p:cNvPr id="191502" name="Rectangle 14"/>
              <p:cNvSpPr>
                <a:spLocks noChangeArrowheads="1"/>
              </p:cNvSpPr>
              <p:nvPr/>
            </p:nvSpPr>
            <p:spPr bwMode="auto">
              <a:xfrm>
                <a:off x="720" y="3590"/>
                <a:ext cx="12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&gt;0</a:t>
                </a:r>
                <a:r>
                  <a:rPr kumimoji="1" lang="zh-CN" altLang="en-US" sz="2000" b="1"/>
                  <a:t>，此时</a:t>
                </a:r>
                <a:r>
                  <a:rPr kumimoji="1" lang="en-US" altLang="zh-CN" sz="2000" b="1"/>
                  <a:t>Δw</a:t>
                </a:r>
                <a:r>
                  <a:rPr kumimoji="1" lang="en-US" altLang="zh-CN" sz="2000" b="1" baseline="-30000"/>
                  <a:t>ij</a:t>
                </a:r>
                <a:r>
                  <a:rPr kumimoji="1" lang="en-US" altLang="zh-CN" sz="2000" b="1"/>
                  <a:t>&lt;0</a:t>
                </a:r>
              </a:p>
            </p:txBody>
          </p:sp>
        </p:grpSp>
      </p:grpSp>
      <p:sp>
        <p:nvSpPr>
          <p:cNvPr id="191503" name="Text Box 15"/>
          <p:cNvSpPr txBox="1">
            <a:spLocks noChangeArrowheads="1"/>
          </p:cNvSpPr>
          <p:nvPr/>
        </p:nvSpPr>
        <p:spPr bwMode="auto">
          <a:xfrm>
            <a:off x="2209800" y="1447800"/>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t>取</a:t>
            </a:r>
          </a:p>
        </p:txBody>
      </p:sp>
      <p:grpSp>
        <p:nvGrpSpPr>
          <p:cNvPr id="191504" name="Group 16"/>
          <p:cNvGrpSpPr>
            <a:grpSpLocks/>
          </p:cNvGrpSpPr>
          <p:nvPr/>
        </p:nvGrpSpPr>
        <p:grpSpPr bwMode="auto">
          <a:xfrm>
            <a:off x="4800600" y="2362200"/>
            <a:ext cx="3213100" cy="3276600"/>
            <a:chOff x="3360" y="1536"/>
            <a:chExt cx="2024" cy="2064"/>
          </a:xfrm>
        </p:grpSpPr>
        <p:grpSp>
          <p:nvGrpSpPr>
            <p:cNvPr id="191505" name="Group 17"/>
            <p:cNvGrpSpPr>
              <a:grpSpLocks/>
            </p:cNvGrpSpPr>
            <p:nvPr/>
          </p:nvGrpSpPr>
          <p:grpSpPr bwMode="auto">
            <a:xfrm>
              <a:off x="3360" y="1536"/>
              <a:ext cx="1920" cy="2064"/>
              <a:chOff x="3264" y="1872"/>
              <a:chExt cx="1920" cy="2064"/>
            </a:xfrm>
          </p:grpSpPr>
          <p:graphicFrame>
            <p:nvGraphicFramePr>
              <p:cNvPr id="191506" name="Object 18"/>
              <p:cNvGraphicFramePr>
                <a:graphicFrameLocks noChangeAspect="1"/>
              </p:cNvGraphicFramePr>
              <p:nvPr/>
            </p:nvGraphicFramePr>
            <p:xfrm>
              <a:off x="3600" y="3552"/>
              <a:ext cx="384" cy="384"/>
            </p:xfrm>
            <a:graphic>
              <a:graphicData uri="http://schemas.openxmlformats.org/presentationml/2006/ole">
                <mc:AlternateContent xmlns:mc="http://schemas.openxmlformats.org/markup-compatibility/2006">
                  <mc:Choice xmlns:v="urn:schemas-microsoft-com:vml" Requires="v">
                    <p:oleObj spid="_x0000_s9334" r:id="rId7" imgW="342751" imgH="444307" progId="Equation.3">
                      <p:embed/>
                    </p:oleObj>
                  </mc:Choice>
                  <mc:Fallback>
                    <p:oleObj r:id="rId7" imgW="342751"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3552"/>
                            <a:ext cx="38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1507" name="Group 19"/>
              <p:cNvGrpSpPr>
                <a:grpSpLocks/>
              </p:cNvGrpSpPr>
              <p:nvPr/>
            </p:nvGrpSpPr>
            <p:grpSpPr bwMode="auto">
              <a:xfrm>
                <a:off x="3504" y="1872"/>
                <a:ext cx="1680" cy="1392"/>
                <a:chOff x="6040" y="1675"/>
                <a:chExt cx="2520" cy="2340"/>
              </a:xfrm>
            </p:grpSpPr>
            <p:sp>
              <p:nvSpPr>
                <p:cNvPr id="191508" name="Line 20"/>
                <p:cNvSpPr>
                  <a:spLocks noChangeShapeType="1"/>
                </p:cNvSpPr>
                <p:nvPr/>
              </p:nvSpPr>
              <p:spPr bwMode="auto">
                <a:xfrm>
                  <a:off x="6040" y="4015"/>
                  <a:ext cx="25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1509" name="Line 21"/>
                <p:cNvSpPr>
                  <a:spLocks noChangeShapeType="1"/>
                </p:cNvSpPr>
                <p:nvPr/>
              </p:nvSpPr>
              <p:spPr bwMode="auto">
                <a:xfrm flipV="1">
                  <a:off x="6040" y="1675"/>
                  <a:ext cx="0" cy="2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1510" name="Freeform 22"/>
                <p:cNvSpPr>
                  <a:spLocks/>
                </p:cNvSpPr>
                <p:nvPr/>
              </p:nvSpPr>
              <p:spPr bwMode="auto">
                <a:xfrm rot="710108" flipH="1">
                  <a:off x="6400" y="1987"/>
                  <a:ext cx="1980" cy="1794"/>
                </a:xfrm>
                <a:custGeom>
                  <a:avLst/>
                  <a:gdLst>
                    <a:gd name="T0" fmla="*/ 0 w 1980"/>
                    <a:gd name="T1" fmla="*/ 0 h 1794"/>
                    <a:gd name="T2" fmla="*/ 720 w 1980"/>
                    <a:gd name="T3" fmla="*/ 1716 h 1794"/>
                    <a:gd name="T4" fmla="*/ 1980 w 1980"/>
                    <a:gd name="T5" fmla="*/ 468 h 1794"/>
                  </a:gdLst>
                  <a:ahLst/>
                  <a:cxnLst>
                    <a:cxn ang="0">
                      <a:pos x="T0" y="T1"/>
                    </a:cxn>
                    <a:cxn ang="0">
                      <a:pos x="T2" y="T3"/>
                    </a:cxn>
                    <a:cxn ang="0">
                      <a:pos x="T4" y="T5"/>
                    </a:cxn>
                  </a:cxnLst>
                  <a:rect l="0" t="0" r="r" b="b"/>
                  <a:pathLst>
                    <a:path w="1980" h="1794">
                      <a:moveTo>
                        <a:pt x="0" y="0"/>
                      </a:moveTo>
                      <a:cubicBezTo>
                        <a:pt x="195" y="819"/>
                        <a:pt x="390" y="1638"/>
                        <a:pt x="720" y="1716"/>
                      </a:cubicBezTo>
                      <a:cubicBezTo>
                        <a:pt x="1050" y="1794"/>
                        <a:pt x="1515" y="1131"/>
                        <a:pt x="1980" y="46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511" name="Line 23"/>
                <p:cNvSpPr>
                  <a:spLocks noChangeShapeType="1"/>
                </p:cNvSpPr>
                <p:nvPr/>
              </p:nvSpPr>
              <p:spPr bwMode="auto">
                <a:xfrm>
                  <a:off x="6400" y="2455"/>
                  <a:ext cx="108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1512" name="Rectangle 24"/>
              <p:cNvSpPr>
                <a:spLocks noChangeArrowheads="1"/>
              </p:cNvSpPr>
              <p:nvPr/>
            </p:nvSpPr>
            <p:spPr bwMode="auto">
              <a:xfrm>
                <a:off x="3264" y="1872"/>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E</a:t>
                </a:r>
              </a:p>
            </p:txBody>
          </p:sp>
          <p:sp>
            <p:nvSpPr>
              <p:cNvPr id="191513" name="Rectangle 25"/>
              <p:cNvSpPr>
                <a:spLocks noChangeArrowheads="1"/>
              </p:cNvSpPr>
              <p:nvPr/>
            </p:nvSpPr>
            <p:spPr bwMode="auto">
              <a:xfrm>
                <a:off x="3888" y="3600"/>
                <a:ext cx="12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&lt;0, </a:t>
                </a:r>
                <a:r>
                  <a:rPr kumimoji="1" lang="zh-CN" altLang="en-US" sz="2000" b="1"/>
                  <a:t>此时</a:t>
                </a:r>
                <a:r>
                  <a:rPr kumimoji="1" lang="en-US" altLang="zh-CN" sz="2000" b="1"/>
                  <a:t>Δw</a:t>
                </a:r>
                <a:r>
                  <a:rPr kumimoji="1" lang="en-US" altLang="zh-CN" sz="2000" b="1" baseline="-30000"/>
                  <a:t>ij</a:t>
                </a:r>
                <a:r>
                  <a:rPr kumimoji="1" lang="en-US" altLang="zh-CN" sz="2000" b="1"/>
                  <a:t>&gt;0</a:t>
                </a:r>
              </a:p>
            </p:txBody>
          </p:sp>
        </p:grpSp>
        <p:sp>
          <p:nvSpPr>
            <p:cNvPr id="191514" name="Rectangle 26"/>
            <p:cNvSpPr>
              <a:spLocks noChangeArrowheads="1"/>
            </p:cNvSpPr>
            <p:nvPr/>
          </p:nvSpPr>
          <p:spPr bwMode="auto">
            <a:xfrm>
              <a:off x="5088" y="2880"/>
              <a:ext cx="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w</a:t>
              </a:r>
              <a:r>
                <a:rPr kumimoji="1" lang="en-US" altLang="zh-CN" sz="2000" b="1" baseline="-30000"/>
                <a:t>ij</a:t>
              </a:r>
            </a:p>
          </p:txBody>
        </p:sp>
      </p:grpSp>
    </p:spTree>
    <p:extLst>
      <p:ext uri="{BB962C8B-B14F-4D97-AF65-F5344CB8AC3E}">
        <p14:creationId xmlns:p14="http://schemas.microsoft.com/office/powerpoint/2010/main" val="4117739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503"/>
                                        </p:tgtEl>
                                        <p:attrNameLst>
                                          <p:attrName>style.visibility</p:attrName>
                                        </p:attrNameLst>
                                      </p:cBhvr>
                                      <p:to>
                                        <p:strVal val="visible"/>
                                      </p:to>
                                    </p:set>
                                    <p:anim calcmode="lin" valueType="num">
                                      <p:cBhvr additive="base">
                                        <p:cTn id="7" dur="500" fill="hold"/>
                                        <p:tgtEl>
                                          <p:spTgt spid="191503"/>
                                        </p:tgtEl>
                                        <p:attrNameLst>
                                          <p:attrName>ppt_x</p:attrName>
                                        </p:attrNameLst>
                                      </p:cBhvr>
                                      <p:tavLst>
                                        <p:tav tm="0">
                                          <p:val>
                                            <p:strVal val="0-#ppt_w/2"/>
                                          </p:val>
                                        </p:tav>
                                        <p:tav tm="100000">
                                          <p:val>
                                            <p:strVal val="#ppt_x"/>
                                          </p:val>
                                        </p:tav>
                                      </p:tavLst>
                                    </p:anim>
                                    <p:anim calcmode="lin" valueType="num">
                                      <p:cBhvr additive="base">
                                        <p:cTn id="8" dur="500" fill="hold"/>
                                        <p:tgtEl>
                                          <p:spTgt spid="1915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1491"/>
                                        </p:tgtEl>
                                        <p:attrNameLst>
                                          <p:attrName>style.visibility</p:attrName>
                                        </p:attrNameLst>
                                      </p:cBhvr>
                                      <p:to>
                                        <p:strVal val="visible"/>
                                      </p:to>
                                    </p:set>
                                    <p:anim calcmode="lin" valueType="num">
                                      <p:cBhvr additive="base">
                                        <p:cTn id="13" dur="500" fill="hold"/>
                                        <p:tgtEl>
                                          <p:spTgt spid="191491"/>
                                        </p:tgtEl>
                                        <p:attrNameLst>
                                          <p:attrName>ppt_x</p:attrName>
                                        </p:attrNameLst>
                                      </p:cBhvr>
                                      <p:tavLst>
                                        <p:tav tm="0">
                                          <p:val>
                                            <p:strVal val="0-#ppt_w/2"/>
                                          </p:val>
                                        </p:tav>
                                        <p:tav tm="100000">
                                          <p:val>
                                            <p:strVal val="#ppt_x"/>
                                          </p:val>
                                        </p:tav>
                                      </p:tavLst>
                                    </p:anim>
                                    <p:anim calcmode="lin" valueType="num">
                                      <p:cBhvr additive="base">
                                        <p:cTn id="14" dur="500" fill="hold"/>
                                        <p:tgtEl>
                                          <p:spTgt spid="1914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1492"/>
                                        </p:tgtEl>
                                        <p:attrNameLst>
                                          <p:attrName>style.visibility</p:attrName>
                                        </p:attrNameLst>
                                      </p:cBhvr>
                                      <p:to>
                                        <p:strVal val="visible"/>
                                      </p:to>
                                    </p:set>
                                    <p:anim calcmode="lin" valueType="num">
                                      <p:cBhvr additive="base">
                                        <p:cTn id="19" dur="500" fill="hold"/>
                                        <p:tgtEl>
                                          <p:spTgt spid="191492"/>
                                        </p:tgtEl>
                                        <p:attrNameLst>
                                          <p:attrName>ppt_x</p:attrName>
                                        </p:attrNameLst>
                                      </p:cBhvr>
                                      <p:tavLst>
                                        <p:tav tm="0">
                                          <p:val>
                                            <p:strVal val="0-#ppt_w/2"/>
                                          </p:val>
                                        </p:tav>
                                        <p:tav tm="100000">
                                          <p:val>
                                            <p:strVal val="#ppt_x"/>
                                          </p:val>
                                        </p:tav>
                                      </p:tavLst>
                                    </p:anim>
                                    <p:anim calcmode="lin" valueType="num">
                                      <p:cBhvr additive="base">
                                        <p:cTn id="20" dur="500" fill="hold"/>
                                        <p:tgtEl>
                                          <p:spTgt spid="1914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1504"/>
                                        </p:tgtEl>
                                        <p:attrNameLst>
                                          <p:attrName>style.visibility</p:attrName>
                                        </p:attrNameLst>
                                      </p:cBhvr>
                                      <p:to>
                                        <p:strVal val="visible"/>
                                      </p:to>
                                    </p:set>
                                    <p:anim calcmode="lin" valueType="num">
                                      <p:cBhvr additive="base">
                                        <p:cTn id="25" dur="500" fill="hold"/>
                                        <p:tgtEl>
                                          <p:spTgt spid="191504"/>
                                        </p:tgtEl>
                                        <p:attrNameLst>
                                          <p:attrName>ppt_x</p:attrName>
                                        </p:attrNameLst>
                                      </p:cBhvr>
                                      <p:tavLst>
                                        <p:tav tm="0">
                                          <p:val>
                                            <p:strVal val="0-#ppt_w/2"/>
                                          </p:val>
                                        </p:tav>
                                        <p:tav tm="100000">
                                          <p:val>
                                            <p:strVal val="#ppt_x"/>
                                          </p:val>
                                        </p:tav>
                                      </p:tavLst>
                                    </p:anim>
                                    <p:anim calcmode="lin" valueType="num">
                                      <p:cBhvr additive="base">
                                        <p:cTn id="26" dur="500" fill="hold"/>
                                        <p:tgtEl>
                                          <p:spTgt spid="1915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0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3929063"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2515" name="Object 3"/>
          <p:cNvGraphicFramePr>
            <a:graphicFrameLocks noChangeAspect="1"/>
          </p:cNvGraphicFramePr>
          <p:nvPr>
            <p:extLst>
              <p:ext uri="{D42A27DB-BD31-4B8C-83A1-F6EECF244321}">
                <p14:modId xmlns:p14="http://schemas.microsoft.com/office/powerpoint/2010/main" val="1424746358"/>
              </p:ext>
            </p:extLst>
          </p:nvPr>
        </p:nvGraphicFramePr>
        <p:xfrm>
          <a:off x="1868488" y="990664"/>
          <a:ext cx="4645025" cy="1447800"/>
        </p:xfrm>
        <a:graphic>
          <a:graphicData uri="http://schemas.openxmlformats.org/presentationml/2006/ole">
            <mc:AlternateContent xmlns:mc="http://schemas.openxmlformats.org/markup-compatibility/2006">
              <mc:Choice xmlns:v="urn:schemas-microsoft-com:vml" Requires="v">
                <p:oleObj spid="_x0000_s10356" name="Equation" r:id="rId3" imgW="1447560" imgH="469800" progId="Equation.3">
                  <p:embed/>
                </p:oleObj>
              </mc:Choice>
              <mc:Fallback>
                <p:oleObj name="Equation" r:id="rId3" imgW="144756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488" y="990664"/>
                        <a:ext cx="4645025"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16" name="Text Box 4"/>
          <p:cNvSpPr txBox="1">
            <a:spLocks noChangeArrowheads="1"/>
          </p:cNvSpPr>
          <p:nvPr/>
        </p:nvSpPr>
        <p:spPr bwMode="auto">
          <a:xfrm>
            <a:off x="914400" y="2895664"/>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宋体" panose="02010600030101010101" pitchFamily="2" charset="-122"/>
              </a:rPr>
              <a:t>而其中的</a:t>
            </a:r>
            <a:r>
              <a:rPr lang="zh-CN" altLang="en-US"/>
              <a:t> </a:t>
            </a:r>
          </a:p>
        </p:txBody>
      </p:sp>
      <p:sp>
        <p:nvSpPr>
          <p:cNvPr id="192517" name="Rectangle 5"/>
          <p:cNvSpPr>
            <a:spLocks noChangeArrowheads="1"/>
          </p:cNvSpPr>
          <p:nvPr/>
        </p:nvSpPr>
        <p:spPr bwMode="auto">
          <a:xfrm>
            <a:off x="4090988"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2518" name="Object 6"/>
          <p:cNvGraphicFramePr>
            <a:graphicFrameLocks noChangeAspect="1"/>
          </p:cNvGraphicFramePr>
          <p:nvPr>
            <p:extLst>
              <p:ext uri="{D42A27DB-BD31-4B8C-83A1-F6EECF244321}">
                <p14:modId xmlns:p14="http://schemas.microsoft.com/office/powerpoint/2010/main" val="3420093307"/>
              </p:ext>
            </p:extLst>
          </p:nvPr>
        </p:nvGraphicFramePr>
        <p:xfrm>
          <a:off x="3886200" y="2895664"/>
          <a:ext cx="2690813" cy="909638"/>
        </p:xfrm>
        <a:graphic>
          <a:graphicData uri="http://schemas.openxmlformats.org/presentationml/2006/ole">
            <mc:AlternateContent xmlns:mc="http://schemas.openxmlformats.org/markup-compatibility/2006">
              <mc:Choice xmlns:v="urn:schemas-microsoft-com:vml" Requires="v">
                <p:oleObj spid="_x0000_s10357" r:id="rId5" imgW="965200" imgH="292100" progId="Equation.3">
                  <p:embed/>
                </p:oleObj>
              </mc:Choice>
              <mc:Fallback>
                <p:oleObj r:id="rId5" imgW="9652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895664"/>
                        <a:ext cx="2690813"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19" name="Text Box 7"/>
          <p:cNvSpPr txBox="1">
            <a:spLocks noChangeArrowheads="1"/>
          </p:cNvSpPr>
          <p:nvPr/>
        </p:nvSpPr>
        <p:spPr bwMode="auto">
          <a:xfrm>
            <a:off x="1219200" y="4648264"/>
            <a:ext cx="137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宋体" panose="02010600030101010101" pitchFamily="2" charset="-122"/>
              </a:rPr>
              <a:t>所以，</a:t>
            </a:r>
            <a:r>
              <a:rPr lang="zh-CN" altLang="en-US"/>
              <a:t> </a:t>
            </a:r>
          </a:p>
        </p:txBody>
      </p:sp>
      <p:sp>
        <p:nvSpPr>
          <p:cNvPr id="192520" name="Rectangle 8"/>
          <p:cNvSpPr>
            <a:spLocks noChangeArrowheads="1"/>
          </p:cNvSpPr>
          <p:nvPr/>
        </p:nvSpPr>
        <p:spPr bwMode="auto">
          <a:xfrm>
            <a:off x="3776663"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2521" name="Object 9"/>
          <p:cNvGraphicFramePr>
            <a:graphicFrameLocks noChangeAspect="1"/>
          </p:cNvGraphicFramePr>
          <p:nvPr>
            <p:extLst>
              <p:ext uri="{D42A27DB-BD31-4B8C-83A1-F6EECF244321}">
                <p14:modId xmlns:p14="http://schemas.microsoft.com/office/powerpoint/2010/main" val="65339729"/>
              </p:ext>
            </p:extLst>
          </p:nvPr>
        </p:nvGraphicFramePr>
        <p:xfrm>
          <a:off x="3276600" y="4038664"/>
          <a:ext cx="4114800" cy="1752600"/>
        </p:xfrm>
        <a:graphic>
          <a:graphicData uri="http://schemas.openxmlformats.org/presentationml/2006/ole">
            <mc:AlternateContent xmlns:mc="http://schemas.openxmlformats.org/markup-compatibility/2006">
              <mc:Choice xmlns:v="urn:schemas-microsoft-com:vml" Requires="v">
                <p:oleObj spid="_x0000_s10358" r:id="rId7" imgW="1586811" imgH="622030" progId="Equation.3">
                  <p:embed/>
                </p:oleObj>
              </mc:Choice>
              <mc:Fallback>
                <p:oleObj r:id="rId7" imgW="1586811" imgH="62203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038664"/>
                        <a:ext cx="41148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22" name="Rectangle 10"/>
          <p:cNvSpPr>
            <a:spLocks noGrp="1" noChangeArrowheads="1"/>
          </p:cNvSpPr>
          <p:nvPr>
            <p:ph type="title"/>
          </p:nvPr>
        </p:nvSpPr>
        <p:spPr/>
        <p:txBody>
          <a:bodyPr/>
          <a:lstStyle/>
          <a:p>
            <a:r>
              <a:rPr lang="zh-CN" altLang="en-US" b="1">
                <a:latin typeface="宋体" panose="02010600030101010101" pitchFamily="2" charset="-122"/>
                <a:ea typeface="宋体" panose="02010600030101010101" pitchFamily="2" charset="-122"/>
              </a:rPr>
              <a:t>最速下降法，要求</a:t>
            </a:r>
            <a:r>
              <a:rPr lang="en-US" altLang="zh-CN" b="1">
                <a:latin typeface="Times New Roman" panose="02020603050405020304" pitchFamily="18" charset="0"/>
                <a:ea typeface="宋体" panose="02010600030101010101" pitchFamily="2" charset="-122"/>
              </a:rPr>
              <a:t>E</a:t>
            </a:r>
            <a:r>
              <a:rPr lang="zh-CN" altLang="en-US" b="1">
                <a:latin typeface="宋体" panose="02010600030101010101" pitchFamily="2" charset="-122"/>
                <a:ea typeface="宋体" panose="02010600030101010101" pitchFamily="2" charset="-122"/>
              </a:rPr>
              <a:t>的极小点</a:t>
            </a:r>
            <a:endParaRPr lang="zh-CN" altLang="en-US" b="1">
              <a:ea typeface="宋体" panose="02010600030101010101" pitchFamily="2" charset="-122"/>
            </a:endParaRPr>
          </a:p>
        </p:txBody>
      </p:sp>
    </p:spTree>
    <p:extLst>
      <p:ext uri="{BB962C8B-B14F-4D97-AF65-F5344CB8AC3E}">
        <p14:creationId xmlns:p14="http://schemas.microsoft.com/office/powerpoint/2010/main" val="1899072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3729038" y="2633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3539" name="Object 3"/>
          <p:cNvGraphicFramePr>
            <a:graphicFrameLocks noChangeAspect="1"/>
          </p:cNvGraphicFramePr>
          <p:nvPr>
            <p:extLst>
              <p:ext uri="{D42A27DB-BD31-4B8C-83A1-F6EECF244321}">
                <p14:modId xmlns:p14="http://schemas.microsoft.com/office/powerpoint/2010/main" val="4168777723"/>
              </p:ext>
            </p:extLst>
          </p:nvPr>
        </p:nvGraphicFramePr>
        <p:xfrm>
          <a:off x="508000" y="1147714"/>
          <a:ext cx="3835400" cy="4110038"/>
        </p:xfrm>
        <a:graphic>
          <a:graphicData uri="http://schemas.openxmlformats.org/presentationml/2006/ole">
            <mc:AlternateContent xmlns:mc="http://schemas.openxmlformats.org/markup-compatibility/2006">
              <mc:Choice xmlns:v="urn:schemas-microsoft-com:vml" Requires="v">
                <p:oleObj spid="_x0000_s11342" name="Equation" r:id="rId3" imgW="1841400" imgH="1638000" progId="Equation.3">
                  <p:embed/>
                </p:oleObj>
              </mc:Choice>
              <mc:Fallback>
                <p:oleObj name="Equation" r:id="rId3" imgW="1841400" imgH="1638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147714"/>
                        <a:ext cx="3835400" cy="411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40" name="Text Box 4"/>
          <p:cNvSpPr txBox="1">
            <a:spLocks noChangeArrowheads="1"/>
          </p:cNvSpPr>
          <p:nvPr/>
        </p:nvSpPr>
        <p:spPr bwMode="auto">
          <a:xfrm>
            <a:off x="5181600" y="1452514"/>
            <a:ext cx="68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令</a:t>
            </a:r>
          </a:p>
        </p:txBody>
      </p:sp>
      <p:graphicFrame>
        <p:nvGraphicFramePr>
          <p:cNvPr id="193541" name="Object 5"/>
          <p:cNvGraphicFramePr>
            <a:graphicFrameLocks noChangeAspect="1"/>
          </p:cNvGraphicFramePr>
          <p:nvPr>
            <p:extLst>
              <p:ext uri="{D42A27DB-BD31-4B8C-83A1-F6EECF244321}">
                <p14:modId xmlns:p14="http://schemas.microsoft.com/office/powerpoint/2010/main" val="57677160"/>
              </p:ext>
            </p:extLst>
          </p:nvPr>
        </p:nvGraphicFramePr>
        <p:xfrm>
          <a:off x="6019800" y="1147714"/>
          <a:ext cx="2057400" cy="1219200"/>
        </p:xfrm>
        <a:graphic>
          <a:graphicData uri="http://schemas.openxmlformats.org/presentationml/2006/ole">
            <mc:AlternateContent xmlns:mc="http://schemas.openxmlformats.org/markup-compatibility/2006">
              <mc:Choice xmlns:v="urn:schemas-microsoft-com:vml" Requires="v">
                <p:oleObj spid="_x0000_s11343" r:id="rId5" imgW="799753" imgH="444307" progId="Equation.3">
                  <p:embed/>
                </p:oleObj>
              </mc:Choice>
              <mc:Fallback>
                <p:oleObj r:id="rId5" imgW="799753"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1147714"/>
                        <a:ext cx="20574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42" name="Text Box 6"/>
          <p:cNvSpPr txBox="1">
            <a:spLocks noChangeArrowheads="1"/>
          </p:cNvSpPr>
          <p:nvPr/>
        </p:nvSpPr>
        <p:spPr bwMode="auto">
          <a:xfrm>
            <a:off x="4876800" y="3357514"/>
            <a:ext cx="3886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所以</a:t>
            </a:r>
            <a:r>
              <a:rPr lang="en-US" altLang="zh-CN" sz="3200" b="1">
                <a:latin typeface="宋体" panose="02010600030101010101" pitchFamily="2" charset="-122"/>
              </a:rPr>
              <a:t>Δ</a:t>
            </a:r>
            <a:r>
              <a:rPr lang="en-US" altLang="zh-CN" sz="3200" b="1"/>
              <a:t>w</a:t>
            </a:r>
            <a:r>
              <a:rPr lang="en-US" altLang="zh-CN" sz="3200" b="1" baseline="-30000"/>
              <a:t>ij</a:t>
            </a:r>
            <a:r>
              <a:rPr lang="en-US" altLang="zh-CN" sz="3200" b="1"/>
              <a:t>=αδ</a:t>
            </a:r>
            <a:r>
              <a:rPr lang="en-US" altLang="zh-CN" sz="3200" b="1" baseline="-30000"/>
              <a:t>j</a:t>
            </a:r>
            <a:r>
              <a:rPr lang="en-US" altLang="zh-CN" sz="3200" b="1"/>
              <a:t>o</a:t>
            </a:r>
            <a:r>
              <a:rPr lang="en-US" altLang="zh-CN" sz="3200" b="1" baseline="-30000"/>
              <a:t>i</a:t>
            </a:r>
          </a:p>
          <a:p>
            <a:pPr>
              <a:spcBef>
                <a:spcPct val="50000"/>
              </a:spcBef>
            </a:pPr>
            <a:r>
              <a:rPr lang="en-US" altLang="zh-CN" sz="3200" b="1"/>
              <a:t>α</a:t>
            </a:r>
            <a:r>
              <a:rPr lang="zh-CN" altLang="en-US" sz="3200" b="1"/>
              <a:t>为学习率</a:t>
            </a:r>
          </a:p>
        </p:txBody>
      </p:sp>
      <p:sp>
        <p:nvSpPr>
          <p:cNvPr id="193543" name="Rectangle 7"/>
          <p:cNvSpPr>
            <a:spLocks noGrp="1" noChangeArrowheads="1"/>
          </p:cNvSpPr>
          <p:nvPr>
            <p:ph type="title"/>
          </p:nvPr>
        </p:nvSpPr>
        <p:spPr/>
        <p:txBody>
          <a:bodyPr/>
          <a:lstStyle/>
          <a:p>
            <a:r>
              <a:rPr lang="zh-CN" altLang="en-US" b="1">
                <a:latin typeface="宋体" panose="02010600030101010101" pitchFamily="2" charset="-122"/>
                <a:ea typeface="宋体" panose="02010600030101010101" pitchFamily="2" charset="-122"/>
              </a:rPr>
              <a:t>最速下降法，要求</a:t>
            </a:r>
            <a:r>
              <a:rPr lang="en-US" altLang="zh-CN" b="1">
                <a:latin typeface="Times New Roman" panose="02020603050405020304" pitchFamily="18" charset="0"/>
                <a:ea typeface="宋体" panose="02010600030101010101" pitchFamily="2" charset="-122"/>
              </a:rPr>
              <a:t>E</a:t>
            </a:r>
            <a:r>
              <a:rPr lang="zh-CN" altLang="en-US" b="1">
                <a:latin typeface="宋体" panose="02010600030101010101" pitchFamily="2" charset="-122"/>
                <a:ea typeface="宋体" panose="02010600030101010101" pitchFamily="2" charset="-122"/>
              </a:rPr>
              <a:t>的极小点</a:t>
            </a:r>
            <a:endParaRPr lang="zh-CN" altLang="en-US" b="1">
              <a:ea typeface="宋体" panose="02010600030101010101" pitchFamily="2" charset="-122"/>
            </a:endParaRPr>
          </a:p>
        </p:txBody>
      </p:sp>
    </p:spTree>
    <p:extLst>
      <p:ext uri="{BB962C8B-B14F-4D97-AF65-F5344CB8AC3E}">
        <p14:creationId xmlns:p14="http://schemas.microsoft.com/office/powerpoint/2010/main" val="3956631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33506" y="73095"/>
            <a:ext cx="7467404" cy="688975"/>
          </a:xfrm>
        </p:spPr>
        <p:txBody>
          <a:bodyPr/>
          <a:lstStyle/>
          <a:p>
            <a:r>
              <a:rPr lang="en-US" altLang="zh-CN" b="1">
                <a:ea typeface="黑体" panose="02010609060101010101" pitchFamily="49" charset="-122"/>
              </a:rPr>
              <a:t>AN</a:t>
            </a:r>
            <a:r>
              <a:rPr lang="en-US" altLang="zh-CN" b="1" baseline="-30000">
                <a:ea typeface="黑体" panose="02010609060101010101" pitchFamily="49" charset="-122"/>
              </a:rPr>
              <a:t>j</a:t>
            </a:r>
            <a:r>
              <a:rPr lang="zh-CN" altLang="en-US" b="1">
                <a:ea typeface="黑体" panose="02010609060101010101" pitchFamily="49" charset="-122"/>
              </a:rPr>
              <a:t>为输出层神经元</a:t>
            </a:r>
            <a:r>
              <a:rPr lang="zh-CN" altLang="en-US">
                <a:ea typeface="宋体" panose="02010600030101010101" pitchFamily="2" charset="-122"/>
              </a:rPr>
              <a:t> </a:t>
            </a:r>
          </a:p>
        </p:txBody>
      </p:sp>
      <p:sp>
        <p:nvSpPr>
          <p:cNvPr id="194563" name="Rectangle 3"/>
          <p:cNvSpPr>
            <a:spLocks noGrp="1" noChangeArrowheads="1"/>
          </p:cNvSpPr>
          <p:nvPr>
            <p:ph type="body" idx="1"/>
          </p:nvPr>
        </p:nvSpPr>
        <p:spPr>
          <a:xfrm>
            <a:off x="609708" y="2209740"/>
            <a:ext cx="2209800" cy="1066800"/>
          </a:xfrm>
        </p:spPr>
        <p:txBody>
          <a:bodyPr/>
          <a:lstStyle/>
          <a:p>
            <a:pPr>
              <a:lnSpc>
                <a:spcPct val="90000"/>
              </a:lnSpc>
              <a:buFontTx/>
              <a:buNone/>
            </a:pP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j</a:t>
            </a:r>
            <a:r>
              <a:rPr lang="en-US" altLang="zh-CN" b="1">
                <a:latin typeface="Times New Roman" panose="02020603050405020304" pitchFamily="18" charset="0"/>
                <a:ea typeface="宋体" panose="02010600030101010101" pitchFamily="2" charset="-122"/>
              </a:rPr>
              <a:t>=f(net</a:t>
            </a:r>
            <a:r>
              <a:rPr lang="en-US" altLang="zh-CN" b="1" baseline="-30000">
                <a:latin typeface="Times New Roman" panose="02020603050405020304" pitchFamily="18" charset="0"/>
                <a:ea typeface="宋体" panose="02010600030101010101" pitchFamily="2" charset="-122"/>
              </a:rPr>
              <a:t>j</a:t>
            </a:r>
            <a:r>
              <a:rPr lang="en-US" altLang="zh-CN" b="1">
                <a:latin typeface="Times New Roman" panose="02020603050405020304" pitchFamily="18" charset="0"/>
                <a:ea typeface="宋体" panose="02010600030101010101" pitchFamily="2" charset="-122"/>
              </a:rPr>
              <a:t>)</a:t>
            </a:r>
            <a:r>
              <a:rPr lang="en-US" altLang="zh-CN" b="1">
                <a:ea typeface="宋体" panose="02010600030101010101" pitchFamily="2" charset="-122"/>
              </a:rPr>
              <a:t> </a:t>
            </a:r>
          </a:p>
          <a:p>
            <a:pPr>
              <a:lnSpc>
                <a:spcPct val="90000"/>
              </a:lnSpc>
              <a:buFontTx/>
              <a:buNone/>
            </a:pPr>
            <a:r>
              <a:rPr lang="zh-CN" altLang="en-US" b="1">
                <a:latin typeface="宋体" panose="02010600030101010101" pitchFamily="2" charset="-122"/>
                <a:ea typeface="宋体" panose="02010600030101010101" pitchFamily="2" charset="-122"/>
              </a:rPr>
              <a:t>容易得到</a:t>
            </a:r>
            <a:r>
              <a:rPr lang="zh-CN" altLang="en-US">
                <a:ea typeface="宋体" panose="02010600030101010101" pitchFamily="2" charset="-122"/>
              </a:rPr>
              <a:t> </a:t>
            </a:r>
          </a:p>
        </p:txBody>
      </p:sp>
      <p:graphicFrame>
        <p:nvGraphicFramePr>
          <p:cNvPr id="194564" name="Object 4"/>
          <p:cNvGraphicFramePr>
            <a:graphicFrameLocks noChangeAspect="1"/>
          </p:cNvGraphicFramePr>
          <p:nvPr>
            <p:extLst>
              <p:ext uri="{D42A27DB-BD31-4B8C-83A1-F6EECF244321}">
                <p14:modId xmlns:p14="http://schemas.microsoft.com/office/powerpoint/2010/main" val="2627327044"/>
              </p:ext>
            </p:extLst>
          </p:nvPr>
        </p:nvGraphicFramePr>
        <p:xfrm>
          <a:off x="457308" y="3886140"/>
          <a:ext cx="2514600" cy="1143000"/>
        </p:xfrm>
        <a:graphic>
          <a:graphicData uri="http://schemas.openxmlformats.org/presentationml/2006/ole">
            <mc:AlternateContent xmlns:mc="http://schemas.openxmlformats.org/markup-compatibility/2006">
              <mc:Choice xmlns:v="urn:schemas-microsoft-com:vml" Requires="v">
                <p:oleObj spid="_x0000_s12366" r:id="rId3" imgW="1028700" imgH="469900" progId="Equation.3">
                  <p:embed/>
                </p:oleObj>
              </mc:Choice>
              <mc:Fallback>
                <p:oleObj r:id="rId3" imgW="10287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08" y="3886140"/>
                        <a:ext cx="25146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65" name="Object 5"/>
          <p:cNvGraphicFramePr>
            <a:graphicFrameLocks noChangeAspect="1"/>
          </p:cNvGraphicFramePr>
          <p:nvPr>
            <p:extLst>
              <p:ext uri="{D42A27DB-BD31-4B8C-83A1-F6EECF244321}">
                <p14:modId xmlns:p14="http://schemas.microsoft.com/office/powerpoint/2010/main" val="878830410"/>
              </p:ext>
            </p:extLst>
          </p:nvPr>
        </p:nvGraphicFramePr>
        <p:xfrm>
          <a:off x="4267308" y="1219140"/>
          <a:ext cx="3686175" cy="4495800"/>
        </p:xfrm>
        <a:graphic>
          <a:graphicData uri="http://schemas.openxmlformats.org/presentationml/2006/ole">
            <mc:AlternateContent xmlns:mc="http://schemas.openxmlformats.org/markup-compatibility/2006">
              <mc:Choice xmlns:v="urn:schemas-microsoft-com:vml" Requires="v">
                <p:oleObj spid="_x0000_s12367" r:id="rId5" imgW="1244600" imgH="1409700" progId="Equation.3">
                  <p:embed/>
                </p:oleObj>
              </mc:Choice>
              <mc:Fallback>
                <p:oleObj r:id="rId5" imgW="1244600" imgH="1409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308" y="1219140"/>
                        <a:ext cx="3686175"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66" name="Text Box 6"/>
          <p:cNvSpPr txBox="1">
            <a:spLocks noChangeArrowheads="1"/>
          </p:cNvSpPr>
          <p:nvPr/>
        </p:nvSpPr>
        <p:spPr bwMode="auto">
          <a:xfrm>
            <a:off x="3657708" y="990540"/>
            <a:ext cx="114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宋体" panose="02010600030101010101" pitchFamily="2" charset="-122"/>
              </a:rPr>
              <a:t>从而</a:t>
            </a:r>
            <a:r>
              <a:rPr lang="zh-CN" altLang="en-US" dirty="0"/>
              <a:t> </a:t>
            </a:r>
          </a:p>
        </p:txBody>
      </p:sp>
    </p:spTree>
    <p:extLst>
      <p:ext uri="{BB962C8B-B14F-4D97-AF65-F5344CB8AC3E}">
        <p14:creationId xmlns:p14="http://schemas.microsoft.com/office/powerpoint/2010/main" val="1565181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calcmode="lin" valueType="num">
                                      <p:cBhvr additive="base">
                                        <p:cTn id="7" dur="500" fill="hold"/>
                                        <p:tgtEl>
                                          <p:spTgt spid="194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63">
                                            <p:txEl>
                                              <p:pRg st="1" end="1"/>
                                            </p:txEl>
                                          </p:spTgt>
                                        </p:tgtEl>
                                        <p:attrNameLst>
                                          <p:attrName>style.visibility</p:attrName>
                                        </p:attrNameLst>
                                      </p:cBhvr>
                                      <p:to>
                                        <p:strVal val="visible"/>
                                      </p:to>
                                    </p:set>
                                    <p:anim calcmode="lin" valueType="num">
                                      <p:cBhvr additive="base">
                                        <p:cTn id="13" dur="500" fill="hold"/>
                                        <p:tgtEl>
                                          <p:spTgt spid="194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4564"/>
                                        </p:tgtEl>
                                        <p:attrNameLst>
                                          <p:attrName>style.visibility</p:attrName>
                                        </p:attrNameLst>
                                      </p:cBhvr>
                                      <p:to>
                                        <p:strVal val="visible"/>
                                      </p:to>
                                    </p:set>
                                    <p:anim calcmode="lin" valueType="num">
                                      <p:cBhvr additive="base">
                                        <p:cTn id="19" dur="500" fill="hold"/>
                                        <p:tgtEl>
                                          <p:spTgt spid="194564"/>
                                        </p:tgtEl>
                                        <p:attrNameLst>
                                          <p:attrName>ppt_x</p:attrName>
                                        </p:attrNameLst>
                                      </p:cBhvr>
                                      <p:tavLst>
                                        <p:tav tm="0">
                                          <p:val>
                                            <p:strVal val="0-#ppt_w/2"/>
                                          </p:val>
                                        </p:tav>
                                        <p:tav tm="100000">
                                          <p:val>
                                            <p:strVal val="#ppt_x"/>
                                          </p:val>
                                        </p:tav>
                                      </p:tavLst>
                                    </p:anim>
                                    <p:anim calcmode="lin" valueType="num">
                                      <p:cBhvr additive="base">
                                        <p:cTn id="20" dur="500" fill="hold"/>
                                        <p:tgtEl>
                                          <p:spTgt spid="1945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566"/>
                                        </p:tgtEl>
                                        <p:attrNameLst>
                                          <p:attrName>style.visibility</p:attrName>
                                        </p:attrNameLst>
                                      </p:cBhvr>
                                      <p:to>
                                        <p:strVal val="visible"/>
                                      </p:to>
                                    </p:set>
                                    <p:anim calcmode="lin" valueType="num">
                                      <p:cBhvr additive="base">
                                        <p:cTn id="25" dur="500" fill="hold"/>
                                        <p:tgtEl>
                                          <p:spTgt spid="194566"/>
                                        </p:tgtEl>
                                        <p:attrNameLst>
                                          <p:attrName>ppt_x</p:attrName>
                                        </p:attrNameLst>
                                      </p:cBhvr>
                                      <p:tavLst>
                                        <p:tav tm="0">
                                          <p:val>
                                            <p:strVal val="0-#ppt_w/2"/>
                                          </p:val>
                                        </p:tav>
                                        <p:tav tm="100000">
                                          <p:val>
                                            <p:strVal val="#ppt_x"/>
                                          </p:val>
                                        </p:tav>
                                      </p:tavLst>
                                    </p:anim>
                                    <p:anim calcmode="lin" valueType="num">
                                      <p:cBhvr additive="base">
                                        <p:cTn id="26" dur="500" fill="hold"/>
                                        <p:tgtEl>
                                          <p:spTgt spid="19456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94565"/>
                                        </p:tgtEl>
                                        <p:attrNameLst>
                                          <p:attrName>style.visibility</p:attrName>
                                        </p:attrNameLst>
                                      </p:cBhvr>
                                      <p:to>
                                        <p:strVal val="visible"/>
                                      </p:to>
                                    </p:set>
                                    <p:anim calcmode="lin" valueType="num">
                                      <p:cBhvr additive="base">
                                        <p:cTn id="31" dur="500" fill="hold"/>
                                        <p:tgtEl>
                                          <p:spTgt spid="194565"/>
                                        </p:tgtEl>
                                        <p:attrNameLst>
                                          <p:attrName>ppt_x</p:attrName>
                                        </p:attrNameLst>
                                      </p:cBhvr>
                                      <p:tavLst>
                                        <p:tav tm="0">
                                          <p:val>
                                            <p:strVal val="0-#ppt_w/2"/>
                                          </p:val>
                                        </p:tav>
                                        <p:tav tm="100000">
                                          <p:val>
                                            <p:strVal val="#ppt_x"/>
                                          </p:val>
                                        </p:tav>
                                      </p:tavLst>
                                    </p:anim>
                                    <p:anim calcmode="lin" valueType="num">
                                      <p:cBhvr additive="base">
                                        <p:cTn id="32" dur="500" fill="hold"/>
                                        <p:tgtEl>
                                          <p:spTgt spid="194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p:bldP spid="19456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0" y="179388"/>
            <a:ext cx="6019762" cy="688975"/>
          </a:xfrm>
        </p:spPr>
        <p:txBody>
          <a:bodyPr/>
          <a:lstStyle/>
          <a:p>
            <a:r>
              <a:rPr lang="en-US" altLang="zh-CN" b="1" dirty="0" smtClean="0">
                <a:latin typeface="Times New Roman" panose="02020603050405020304" pitchFamily="18" charset="0"/>
                <a:ea typeface="宋体" panose="02010600030101010101" pitchFamily="2" charset="-122"/>
              </a:rPr>
              <a:t>1 </a:t>
            </a:r>
            <a:r>
              <a:rPr lang="zh-CN" altLang="en-US" b="1" dirty="0">
                <a:latin typeface="宋体" panose="02010600030101010101" pitchFamily="2" charset="-122"/>
                <a:ea typeface="宋体" panose="02010600030101010101" pitchFamily="2" charset="-122"/>
              </a:rPr>
              <a:t>概述</a:t>
            </a:r>
            <a:r>
              <a:rPr lang="zh-CN" altLang="en-US" dirty="0">
                <a:ea typeface="宋体" panose="02010600030101010101" pitchFamily="2" charset="-122"/>
              </a:rPr>
              <a:t> </a:t>
            </a:r>
          </a:p>
        </p:txBody>
      </p:sp>
      <p:sp>
        <p:nvSpPr>
          <p:cNvPr id="158723" name="Rectangle 3"/>
          <p:cNvSpPr>
            <a:spLocks noGrp="1" noChangeArrowheads="1"/>
          </p:cNvSpPr>
          <p:nvPr>
            <p:ph type="body" idx="1"/>
          </p:nvPr>
        </p:nvSpPr>
        <p:spPr>
          <a:xfrm>
            <a:off x="381110" y="838268"/>
            <a:ext cx="8229600" cy="5065712"/>
          </a:xfrm>
        </p:spPr>
        <p:txBody>
          <a:bodyPr/>
          <a:lstStyle/>
          <a:p>
            <a:pPr marL="0" indent="0" algn="just">
              <a:buFontTx/>
              <a:buNone/>
            </a:pPr>
            <a:r>
              <a:rPr lang="en-US" altLang="zh-CN" sz="2800" b="1"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BP</a:t>
            </a:r>
            <a:r>
              <a:rPr lang="zh-CN" altLang="en-US" sz="2800" b="1" dirty="0">
                <a:latin typeface="Times New Roman" panose="02020603050405020304" pitchFamily="18" charset="0"/>
                <a:ea typeface="黑体" panose="02010609060101010101" pitchFamily="49" charset="-122"/>
              </a:rPr>
              <a:t>算法的出现</a:t>
            </a:r>
          </a:p>
          <a:p>
            <a:pPr marL="476250" lvl="1" indent="-3175" algn="just">
              <a:buFontTx/>
              <a:buNone/>
            </a:pPr>
            <a:r>
              <a:rPr lang="zh-CN" altLang="en-US" sz="2400" b="1" dirty="0">
                <a:latin typeface="宋体" panose="02010600030101010101" pitchFamily="2" charset="-122"/>
                <a:ea typeface="宋体" panose="02010600030101010101" pitchFamily="2" charset="-122"/>
              </a:rPr>
              <a:t>非循环多级网络的训练算法</a:t>
            </a:r>
          </a:p>
          <a:p>
            <a:pPr marL="476250" lvl="1" indent="-3175" algn="just">
              <a:buFontTx/>
              <a:buNone/>
            </a:pPr>
            <a:r>
              <a:rPr lang="en-US" altLang="zh-CN" sz="2400" b="1" dirty="0">
                <a:latin typeface="Times New Roman" panose="02020603050405020304" pitchFamily="18" charset="0"/>
                <a:ea typeface="宋体" panose="02010600030101010101" pitchFamily="2" charset="-122"/>
              </a:rPr>
              <a:t>UCSD PDP</a:t>
            </a:r>
            <a:r>
              <a:rPr lang="zh-CN" altLang="en-US" sz="2400" b="1" dirty="0">
                <a:latin typeface="宋体" panose="02010600030101010101" pitchFamily="2" charset="-122"/>
                <a:ea typeface="宋体" panose="02010600030101010101" pitchFamily="2" charset="-122"/>
              </a:rPr>
              <a:t>小组的</a:t>
            </a:r>
            <a:r>
              <a:rPr lang="en-US" altLang="zh-CN" sz="2400" b="1" dirty="0" err="1">
                <a:latin typeface="Times New Roman" panose="02020603050405020304" pitchFamily="18" charset="0"/>
                <a:ea typeface="宋体" panose="02010600030101010101" pitchFamily="2" charset="-122"/>
              </a:rPr>
              <a:t>Rumelhart</a:t>
            </a:r>
            <a:r>
              <a:rPr lang="zh-CN" altLang="en-US" sz="2400" b="1" dirty="0">
                <a:latin typeface="宋体" panose="02010600030101010101" pitchFamily="2" charset="-122"/>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Hinton</a:t>
            </a:r>
            <a:r>
              <a:rPr lang="zh-CN" altLang="en-US" sz="2400" b="1" dirty="0">
                <a:latin typeface="宋体" panose="02010600030101010101" pitchFamily="2" charset="-122"/>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Williams1986</a:t>
            </a:r>
            <a:r>
              <a:rPr lang="zh-CN" altLang="en-US" sz="2400" b="1" dirty="0">
                <a:latin typeface="宋体" panose="02010600030101010101" pitchFamily="2" charset="-122"/>
                <a:ea typeface="宋体" panose="02010600030101010101" pitchFamily="2" charset="-122"/>
              </a:rPr>
              <a:t>年独立地给出了</a:t>
            </a:r>
            <a:r>
              <a:rPr lang="en-US" altLang="zh-CN" sz="2400" b="1" dirty="0">
                <a:latin typeface="Times New Roman" panose="02020603050405020304" pitchFamily="18" charset="0"/>
                <a:ea typeface="宋体" panose="02010600030101010101" pitchFamily="2" charset="-122"/>
              </a:rPr>
              <a:t>BP</a:t>
            </a:r>
            <a:r>
              <a:rPr lang="zh-CN" altLang="en-US" sz="2400" b="1" dirty="0">
                <a:latin typeface="宋体" panose="02010600030101010101" pitchFamily="2" charset="-122"/>
                <a:ea typeface="宋体" panose="02010600030101010101" pitchFamily="2" charset="-122"/>
              </a:rPr>
              <a:t>算法清楚而简单的描述</a:t>
            </a:r>
          </a:p>
          <a:p>
            <a:pPr marL="476250" lvl="1" indent="-3175" algn="just">
              <a:buFontTx/>
              <a:buNone/>
            </a:pPr>
            <a:r>
              <a:rPr lang="en-US" altLang="zh-CN" sz="2400" b="1" dirty="0">
                <a:latin typeface="Times New Roman" panose="02020603050405020304" pitchFamily="18" charset="0"/>
                <a:ea typeface="宋体" panose="02010600030101010101" pitchFamily="2" charset="-122"/>
              </a:rPr>
              <a:t>1982</a:t>
            </a:r>
            <a:r>
              <a:rPr lang="zh-CN" altLang="en-US" sz="2400" b="1" dirty="0">
                <a:latin typeface="宋体" panose="02010600030101010101" pitchFamily="2" charset="-122"/>
                <a:ea typeface="宋体" panose="02010600030101010101" pitchFamily="2" charset="-122"/>
              </a:rPr>
              <a:t>年，</a:t>
            </a:r>
            <a:r>
              <a:rPr lang="en-US" altLang="zh-CN" sz="2400" b="1" dirty="0" err="1">
                <a:latin typeface="Times New Roman" panose="02020603050405020304" pitchFamily="18" charset="0"/>
                <a:ea typeface="宋体" panose="02010600030101010101" pitchFamily="2" charset="-122"/>
              </a:rPr>
              <a:t>Paker</a:t>
            </a:r>
            <a:r>
              <a:rPr lang="zh-CN" altLang="en-US" sz="2400" b="1" dirty="0">
                <a:latin typeface="宋体" panose="02010600030101010101" pitchFamily="2" charset="-122"/>
                <a:ea typeface="宋体" panose="02010600030101010101" pitchFamily="2" charset="-122"/>
              </a:rPr>
              <a:t>就完成了相似的工作</a:t>
            </a:r>
          </a:p>
          <a:p>
            <a:pPr marL="476250" lvl="1" indent="-3175" algn="just">
              <a:buFontTx/>
              <a:buNone/>
            </a:pPr>
            <a:r>
              <a:rPr lang="en-US" altLang="zh-CN" sz="2400" b="1" dirty="0">
                <a:latin typeface="Times New Roman" panose="02020603050405020304" pitchFamily="18" charset="0"/>
                <a:ea typeface="宋体" panose="02010600030101010101" pitchFamily="2" charset="-122"/>
              </a:rPr>
              <a:t>1974</a:t>
            </a:r>
            <a:r>
              <a:rPr lang="zh-CN" altLang="en-US" sz="2400" b="1" dirty="0">
                <a:latin typeface="宋体" panose="02010600030101010101" pitchFamily="2" charset="-122"/>
                <a:ea typeface="宋体" panose="02010600030101010101" pitchFamily="2" charset="-122"/>
              </a:rPr>
              <a:t>年，</a:t>
            </a:r>
            <a:r>
              <a:rPr lang="en-US" altLang="zh-CN" sz="2400" b="1" dirty="0" err="1">
                <a:latin typeface="Times New Roman" panose="02020603050405020304" pitchFamily="18" charset="0"/>
                <a:ea typeface="宋体" panose="02010600030101010101" pitchFamily="2" charset="-122"/>
              </a:rPr>
              <a:t>Werbos</a:t>
            </a:r>
            <a:r>
              <a:rPr lang="zh-CN" altLang="en-US" sz="2400" b="1" dirty="0">
                <a:latin typeface="宋体" panose="02010600030101010101" pitchFamily="2" charset="-122"/>
                <a:ea typeface="宋体" panose="02010600030101010101" pitchFamily="2" charset="-122"/>
              </a:rPr>
              <a:t>已提出了该方法</a:t>
            </a:r>
            <a:endParaRPr lang="zh-CN" altLang="en-US" sz="2400" b="1" dirty="0">
              <a:latin typeface="Times New Roman" panose="02020603050405020304" pitchFamily="18" charset="0"/>
              <a:ea typeface="宋体" panose="02010600030101010101" pitchFamily="2" charset="-122"/>
            </a:endParaRPr>
          </a:p>
          <a:p>
            <a:pPr marL="0" indent="0" algn="just">
              <a:buFontTx/>
              <a:buNone/>
            </a:pPr>
            <a:r>
              <a:rPr lang="en-US" altLang="zh-CN" sz="2800" b="1"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、弱点</a:t>
            </a:r>
            <a:r>
              <a:rPr lang="zh-CN" altLang="en-US" sz="2800" b="1" dirty="0">
                <a:latin typeface="宋体" panose="02010600030101010101" pitchFamily="2" charset="-122"/>
                <a:ea typeface="宋体" panose="02010600030101010101" pitchFamily="2" charset="-122"/>
              </a:rPr>
              <a:t>：训练速度非常慢、局部极小点的逃离问题、算法不一定收敛。</a:t>
            </a:r>
            <a:endParaRPr lang="zh-CN" altLang="en-US" sz="2800" b="1" dirty="0">
              <a:latin typeface="Times New Roman" panose="02020603050405020304" pitchFamily="18" charset="0"/>
              <a:ea typeface="宋体" panose="02010600030101010101" pitchFamily="2" charset="-122"/>
            </a:endParaRPr>
          </a:p>
          <a:p>
            <a:pPr marL="0" indent="0" algn="just">
              <a:buFontTx/>
              <a:buNone/>
            </a:pP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、优点：</a:t>
            </a:r>
            <a:r>
              <a:rPr lang="zh-CN" altLang="en-US" sz="2800" b="1" dirty="0">
                <a:latin typeface="宋体" panose="02010600030101010101" pitchFamily="2" charset="-122"/>
                <a:ea typeface="宋体" panose="02010600030101010101" pitchFamily="2" charset="-122"/>
              </a:rPr>
              <a:t>广泛的适应性和有效性。</a:t>
            </a:r>
          </a:p>
        </p:txBody>
      </p:sp>
    </p:spTree>
    <p:extLst>
      <p:ext uri="{BB962C8B-B14F-4D97-AF65-F5344CB8AC3E}">
        <p14:creationId xmlns:p14="http://schemas.microsoft.com/office/powerpoint/2010/main" val="941424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additive="base">
                                        <p:cTn id="7" dur="500" fill="hold"/>
                                        <p:tgtEl>
                                          <p:spTgt spid="158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8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8723">
                                            <p:txEl>
                                              <p:pRg st="1" end="1"/>
                                            </p:txEl>
                                          </p:spTgt>
                                        </p:tgtEl>
                                        <p:attrNameLst>
                                          <p:attrName>style.visibility</p:attrName>
                                        </p:attrNameLst>
                                      </p:cBhvr>
                                      <p:to>
                                        <p:strVal val="visible"/>
                                      </p:to>
                                    </p:set>
                                    <p:anim calcmode="lin" valueType="num">
                                      <p:cBhvr additive="base">
                                        <p:cTn id="13" dur="500" fill="hold"/>
                                        <p:tgtEl>
                                          <p:spTgt spid="158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8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8723">
                                            <p:txEl>
                                              <p:pRg st="2" end="2"/>
                                            </p:txEl>
                                          </p:spTgt>
                                        </p:tgtEl>
                                        <p:attrNameLst>
                                          <p:attrName>style.visibility</p:attrName>
                                        </p:attrNameLst>
                                      </p:cBhvr>
                                      <p:to>
                                        <p:strVal val="visible"/>
                                      </p:to>
                                    </p:set>
                                    <p:anim calcmode="lin" valueType="num">
                                      <p:cBhvr additive="base">
                                        <p:cTn id="19" dur="500" fill="hold"/>
                                        <p:tgtEl>
                                          <p:spTgt spid="158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8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8723">
                                            <p:txEl>
                                              <p:pRg st="3" end="3"/>
                                            </p:txEl>
                                          </p:spTgt>
                                        </p:tgtEl>
                                        <p:attrNameLst>
                                          <p:attrName>style.visibility</p:attrName>
                                        </p:attrNameLst>
                                      </p:cBhvr>
                                      <p:to>
                                        <p:strVal val="visible"/>
                                      </p:to>
                                    </p:set>
                                    <p:anim calcmode="lin" valueType="num">
                                      <p:cBhvr additive="base">
                                        <p:cTn id="25" dur="500" fill="hold"/>
                                        <p:tgtEl>
                                          <p:spTgt spid="1587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87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8723">
                                            <p:txEl>
                                              <p:pRg st="4" end="4"/>
                                            </p:txEl>
                                          </p:spTgt>
                                        </p:tgtEl>
                                        <p:attrNameLst>
                                          <p:attrName>style.visibility</p:attrName>
                                        </p:attrNameLst>
                                      </p:cBhvr>
                                      <p:to>
                                        <p:strVal val="visible"/>
                                      </p:to>
                                    </p:set>
                                    <p:anim calcmode="lin" valueType="num">
                                      <p:cBhvr additive="base">
                                        <p:cTn id="31" dur="500" fill="hold"/>
                                        <p:tgtEl>
                                          <p:spTgt spid="1587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87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8723">
                                            <p:txEl>
                                              <p:pRg st="5" end="5"/>
                                            </p:txEl>
                                          </p:spTgt>
                                        </p:tgtEl>
                                        <p:attrNameLst>
                                          <p:attrName>style.visibility</p:attrName>
                                        </p:attrNameLst>
                                      </p:cBhvr>
                                      <p:to>
                                        <p:strVal val="visible"/>
                                      </p:to>
                                    </p:set>
                                    <p:anim calcmode="lin" valueType="num">
                                      <p:cBhvr additive="base">
                                        <p:cTn id="37" dur="500" fill="hold"/>
                                        <p:tgtEl>
                                          <p:spTgt spid="1587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87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8723">
                                            <p:txEl>
                                              <p:pRg st="6" end="6"/>
                                            </p:txEl>
                                          </p:spTgt>
                                        </p:tgtEl>
                                        <p:attrNameLst>
                                          <p:attrName>style.visibility</p:attrName>
                                        </p:attrNameLst>
                                      </p:cBhvr>
                                      <p:to>
                                        <p:strVal val="visible"/>
                                      </p:to>
                                    </p:set>
                                    <p:anim calcmode="lin" valueType="num">
                                      <p:cBhvr additive="base">
                                        <p:cTn id="43" dur="500" fill="hold"/>
                                        <p:tgtEl>
                                          <p:spTgt spid="1587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87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3776663"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5587" name="Object 3"/>
          <p:cNvGraphicFramePr>
            <a:graphicFrameLocks noChangeAspect="1"/>
          </p:cNvGraphicFramePr>
          <p:nvPr>
            <p:extLst>
              <p:ext uri="{D42A27DB-BD31-4B8C-83A1-F6EECF244321}">
                <p14:modId xmlns:p14="http://schemas.microsoft.com/office/powerpoint/2010/main" val="2708585822"/>
              </p:ext>
            </p:extLst>
          </p:nvPr>
        </p:nvGraphicFramePr>
        <p:xfrm>
          <a:off x="2044700" y="990532"/>
          <a:ext cx="4522788" cy="5029200"/>
        </p:xfrm>
        <a:graphic>
          <a:graphicData uri="http://schemas.openxmlformats.org/presentationml/2006/ole">
            <mc:AlternateContent xmlns:mc="http://schemas.openxmlformats.org/markup-compatibility/2006">
              <mc:Choice xmlns:v="urn:schemas-microsoft-com:vml" Requires="v">
                <p:oleObj spid="_x0000_s13352" name="Equation" r:id="rId3" imgW="1777680" imgH="1854000" progId="Equation.3">
                  <p:embed/>
                </p:oleObj>
              </mc:Choice>
              <mc:Fallback>
                <p:oleObj name="Equation" r:id="rId3" imgW="1777680" imgH="18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990532"/>
                        <a:ext cx="4522788"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88" name="Rectangle 4"/>
          <p:cNvSpPr>
            <a:spLocks noGrp="1" noChangeArrowheads="1"/>
          </p:cNvSpPr>
          <p:nvPr>
            <p:ph type="title"/>
          </p:nvPr>
        </p:nvSpPr>
        <p:spPr/>
        <p:txBody>
          <a:bodyPr/>
          <a:lstStyle/>
          <a:p>
            <a:r>
              <a:rPr lang="en-US" altLang="zh-CN" b="1">
                <a:ea typeface="黑体" panose="02010609060101010101" pitchFamily="49" charset="-122"/>
              </a:rPr>
              <a:t>AN</a:t>
            </a:r>
            <a:r>
              <a:rPr lang="en-US" altLang="zh-CN" b="1" baseline="-30000">
                <a:ea typeface="黑体" panose="02010609060101010101" pitchFamily="49" charset="-122"/>
              </a:rPr>
              <a:t>j</a:t>
            </a:r>
            <a:r>
              <a:rPr lang="zh-CN" altLang="en-US" b="1">
                <a:ea typeface="黑体" panose="02010609060101010101" pitchFamily="49" charset="-122"/>
              </a:rPr>
              <a:t>为输出层神经元</a:t>
            </a:r>
            <a:endParaRPr lang="zh-CN" altLang="en-US">
              <a:ea typeface="宋体" panose="02010600030101010101" pitchFamily="2" charset="-122"/>
            </a:endParaRPr>
          </a:p>
        </p:txBody>
      </p:sp>
    </p:spTree>
    <p:extLst>
      <p:ext uri="{BB962C8B-B14F-4D97-AF65-F5344CB8AC3E}">
        <p14:creationId xmlns:p14="http://schemas.microsoft.com/office/powerpoint/2010/main" val="2311467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533400" y="1204872"/>
            <a:ext cx="125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宋体" panose="02010600030101010101" pitchFamily="2" charset="-122"/>
              </a:rPr>
              <a:t>所以，</a:t>
            </a:r>
          </a:p>
        </p:txBody>
      </p:sp>
      <p:graphicFrame>
        <p:nvGraphicFramePr>
          <p:cNvPr id="196611" name="Object 3"/>
          <p:cNvGraphicFramePr>
            <a:graphicFrameLocks noChangeAspect="1"/>
          </p:cNvGraphicFramePr>
          <p:nvPr>
            <p:extLst>
              <p:ext uri="{D42A27DB-BD31-4B8C-83A1-F6EECF244321}">
                <p14:modId xmlns:p14="http://schemas.microsoft.com/office/powerpoint/2010/main" val="1815528341"/>
              </p:ext>
            </p:extLst>
          </p:nvPr>
        </p:nvGraphicFramePr>
        <p:xfrm>
          <a:off x="1600200" y="1128672"/>
          <a:ext cx="4648200" cy="838200"/>
        </p:xfrm>
        <a:graphic>
          <a:graphicData uri="http://schemas.openxmlformats.org/presentationml/2006/ole">
            <mc:AlternateContent xmlns:mc="http://schemas.openxmlformats.org/markup-compatibility/2006">
              <mc:Choice xmlns:v="urn:schemas-microsoft-com:vml" Requires="v">
                <p:oleObj spid="_x0000_s14414" r:id="rId3" imgW="1346200" imgH="241300" progId="Equation.3">
                  <p:embed/>
                </p:oleObj>
              </mc:Choice>
              <mc:Fallback>
                <p:oleObj r:id="rId3" imgW="13462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128672"/>
                        <a:ext cx="4648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2" name="Rectangle 4"/>
          <p:cNvSpPr>
            <a:spLocks noChangeArrowheads="1"/>
          </p:cNvSpPr>
          <p:nvPr/>
        </p:nvSpPr>
        <p:spPr bwMode="auto">
          <a:xfrm>
            <a:off x="457200" y="1966872"/>
            <a:ext cx="7537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宋体" panose="02010600030101010101" pitchFamily="2" charset="-122"/>
              </a:rPr>
              <a:t>故，当</a:t>
            </a:r>
            <a:r>
              <a:rPr lang="en-US" altLang="zh-CN" sz="3200" b="1"/>
              <a:t>AN</a:t>
            </a:r>
            <a:r>
              <a:rPr lang="en-US" altLang="zh-CN" sz="3200" b="1" baseline="-30000"/>
              <a:t>j</a:t>
            </a:r>
            <a:r>
              <a:rPr lang="zh-CN" altLang="en-US" sz="3200" b="1">
                <a:latin typeface="宋体" panose="02010600030101010101" pitchFamily="2" charset="-122"/>
              </a:rPr>
              <a:t>为输出层的神经元时，它对应的联接权</a:t>
            </a:r>
            <a:r>
              <a:rPr lang="en-US" altLang="zh-CN" sz="3200" b="1"/>
              <a:t>w</a:t>
            </a:r>
            <a:r>
              <a:rPr lang="en-US" altLang="zh-CN" sz="3200" b="1" baseline="-30000"/>
              <a:t>ij</a:t>
            </a:r>
            <a:r>
              <a:rPr lang="zh-CN" altLang="en-US" sz="3200" b="1">
                <a:latin typeface="宋体" panose="02010600030101010101" pitchFamily="2" charset="-122"/>
              </a:rPr>
              <a:t>应该按照下列公式进行调整：</a:t>
            </a:r>
          </a:p>
        </p:txBody>
      </p:sp>
      <p:graphicFrame>
        <p:nvGraphicFramePr>
          <p:cNvPr id="196613" name="Object 5"/>
          <p:cNvGraphicFramePr>
            <a:graphicFrameLocks noChangeAspect="1"/>
          </p:cNvGraphicFramePr>
          <p:nvPr>
            <p:extLst>
              <p:ext uri="{D42A27DB-BD31-4B8C-83A1-F6EECF244321}">
                <p14:modId xmlns:p14="http://schemas.microsoft.com/office/powerpoint/2010/main" val="254155196"/>
              </p:ext>
            </p:extLst>
          </p:nvPr>
        </p:nvGraphicFramePr>
        <p:xfrm>
          <a:off x="1219200" y="3338472"/>
          <a:ext cx="6477000" cy="1614488"/>
        </p:xfrm>
        <a:graphic>
          <a:graphicData uri="http://schemas.openxmlformats.org/presentationml/2006/ole">
            <mc:AlternateContent xmlns:mc="http://schemas.openxmlformats.org/markup-compatibility/2006">
              <mc:Choice xmlns:v="urn:schemas-microsoft-com:vml" Requires="v">
                <p:oleObj spid="_x0000_s14415" r:id="rId5" imgW="1968500" imgH="482600" progId="Equation.3">
                  <p:embed/>
                </p:oleObj>
              </mc:Choice>
              <mc:Fallback>
                <p:oleObj r:id="rId5" imgW="19685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338472"/>
                        <a:ext cx="6477000" cy="161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4" name="Rectangle 6"/>
          <p:cNvSpPr>
            <a:spLocks noGrp="1" noChangeArrowheads="1"/>
          </p:cNvSpPr>
          <p:nvPr>
            <p:ph type="title"/>
          </p:nvPr>
        </p:nvSpPr>
        <p:spPr/>
        <p:txBody>
          <a:bodyPr/>
          <a:lstStyle/>
          <a:p>
            <a:r>
              <a:rPr lang="en-US" altLang="zh-CN" b="1">
                <a:ea typeface="黑体" panose="02010609060101010101" pitchFamily="49" charset="-122"/>
              </a:rPr>
              <a:t>AN</a:t>
            </a:r>
            <a:r>
              <a:rPr lang="en-US" altLang="zh-CN" b="1" baseline="-30000">
                <a:ea typeface="黑体" panose="02010609060101010101" pitchFamily="49" charset="-122"/>
              </a:rPr>
              <a:t>j</a:t>
            </a:r>
            <a:r>
              <a:rPr lang="zh-CN" altLang="en-US" b="1">
                <a:ea typeface="黑体" panose="02010609060101010101" pitchFamily="49" charset="-122"/>
              </a:rPr>
              <a:t>为输出层神经元</a:t>
            </a:r>
            <a:endParaRPr lang="zh-CN" altLang="en-US">
              <a:ea typeface="宋体" panose="02010600030101010101" pitchFamily="2" charset="-122"/>
            </a:endParaRPr>
          </a:p>
        </p:txBody>
      </p:sp>
    </p:spTree>
    <p:extLst>
      <p:ext uri="{BB962C8B-B14F-4D97-AF65-F5344CB8AC3E}">
        <p14:creationId xmlns:p14="http://schemas.microsoft.com/office/powerpoint/2010/main" val="3618920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additive="base">
                                        <p:cTn id="7" dur="500" fill="hold"/>
                                        <p:tgtEl>
                                          <p:spTgt spid="196610"/>
                                        </p:tgtEl>
                                        <p:attrNameLst>
                                          <p:attrName>ppt_x</p:attrName>
                                        </p:attrNameLst>
                                      </p:cBhvr>
                                      <p:tavLst>
                                        <p:tav tm="0">
                                          <p:val>
                                            <p:strVal val="0-#ppt_w/2"/>
                                          </p:val>
                                        </p:tav>
                                        <p:tav tm="100000">
                                          <p:val>
                                            <p:strVal val="#ppt_x"/>
                                          </p:val>
                                        </p:tav>
                                      </p:tavLst>
                                    </p:anim>
                                    <p:anim calcmode="lin" valueType="num">
                                      <p:cBhvr additive="base">
                                        <p:cTn id="8" dur="500" fill="hold"/>
                                        <p:tgtEl>
                                          <p:spTgt spid="1966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6611"/>
                                        </p:tgtEl>
                                        <p:attrNameLst>
                                          <p:attrName>style.visibility</p:attrName>
                                        </p:attrNameLst>
                                      </p:cBhvr>
                                      <p:to>
                                        <p:strVal val="visible"/>
                                      </p:to>
                                    </p:set>
                                    <p:anim calcmode="lin" valueType="num">
                                      <p:cBhvr additive="base">
                                        <p:cTn id="13" dur="500" fill="hold"/>
                                        <p:tgtEl>
                                          <p:spTgt spid="196611"/>
                                        </p:tgtEl>
                                        <p:attrNameLst>
                                          <p:attrName>ppt_x</p:attrName>
                                        </p:attrNameLst>
                                      </p:cBhvr>
                                      <p:tavLst>
                                        <p:tav tm="0">
                                          <p:val>
                                            <p:strVal val="0-#ppt_w/2"/>
                                          </p:val>
                                        </p:tav>
                                        <p:tav tm="100000">
                                          <p:val>
                                            <p:strVal val="#ppt_x"/>
                                          </p:val>
                                        </p:tav>
                                      </p:tavLst>
                                    </p:anim>
                                    <p:anim calcmode="lin" valueType="num">
                                      <p:cBhvr additive="base">
                                        <p:cTn id="14" dur="500" fill="hold"/>
                                        <p:tgtEl>
                                          <p:spTgt spid="1966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6612"/>
                                        </p:tgtEl>
                                        <p:attrNameLst>
                                          <p:attrName>style.visibility</p:attrName>
                                        </p:attrNameLst>
                                      </p:cBhvr>
                                      <p:to>
                                        <p:strVal val="visible"/>
                                      </p:to>
                                    </p:set>
                                    <p:anim calcmode="lin" valueType="num">
                                      <p:cBhvr additive="base">
                                        <p:cTn id="19" dur="500" fill="hold"/>
                                        <p:tgtEl>
                                          <p:spTgt spid="196612"/>
                                        </p:tgtEl>
                                        <p:attrNameLst>
                                          <p:attrName>ppt_x</p:attrName>
                                        </p:attrNameLst>
                                      </p:cBhvr>
                                      <p:tavLst>
                                        <p:tav tm="0">
                                          <p:val>
                                            <p:strVal val="0-#ppt_w/2"/>
                                          </p:val>
                                        </p:tav>
                                        <p:tav tm="100000">
                                          <p:val>
                                            <p:strVal val="#ppt_x"/>
                                          </p:val>
                                        </p:tav>
                                      </p:tavLst>
                                    </p:anim>
                                    <p:anim calcmode="lin" valueType="num">
                                      <p:cBhvr additive="base">
                                        <p:cTn id="20" dur="500" fill="hold"/>
                                        <p:tgtEl>
                                          <p:spTgt spid="1966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6613"/>
                                        </p:tgtEl>
                                        <p:attrNameLst>
                                          <p:attrName>style.visibility</p:attrName>
                                        </p:attrNameLst>
                                      </p:cBhvr>
                                      <p:to>
                                        <p:strVal val="visible"/>
                                      </p:to>
                                    </p:set>
                                    <p:anim calcmode="lin" valueType="num">
                                      <p:cBhvr additive="base">
                                        <p:cTn id="25" dur="500" fill="hold"/>
                                        <p:tgtEl>
                                          <p:spTgt spid="196613"/>
                                        </p:tgtEl>
                                        <p:attrNameLst>
                                          <p:attrName>ppt_x</p:attrName>
                                        </p:attrNameLst>
                                      </p:cBhvr>
                                      <p:tavLst>
                                        <p:tav tm="0">
                                          <p:val>
                                            <p:strVal val="0-#ppt_w/2"/>
                                          </p:val>
                                        </p:tav>
                                        <p:tav tm="100000">
                                          <p:val>
                                            <p:strVal val="#ppt_x"/>
                                          </p:val>
                                        </p:tav>
                                      </p:tavLst>
                                    </p:anim>
                                    <p:anim calcmode="lin" valueType="num">
                                      <p:cBhvr additive="base">
                                        <p:cTn id="26" dur="500" fill="hold"/>
                                        <p:tgtEl>
                                          <p:spTgt spid="196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autoUpdateAnimBg="0"/>
      <p:bldP spid="19661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57200" y="274638"/>
            <a:ext cx="8229600" cy="868362"/>
          </a:xfrm>
        </p:spPr>
        <p:txBody>
          <a:bodyPr/>
          <a:lstStyle/>
          <a:p>
            <a:r>
              <a:rPr lang="en-US" altLang="zh-CN" b="1">
                <a:ea typeface="黑体" panose="02010609060101010101" pitchFamily="49" charset="-122"/>
              </a:rPr>
              <a:t>AN</a:t>
            </a:r>
            <a:r>
              <a:rPr lang="en-US" altLang="zh-CN" b="1" baseline="-30000">
                <a:ea typeface="黑体" panose="02010609060101010101" pitchFamily="49" charset="-122"/>
              </a:rPr>
              <a:t>j</a:t>
            </a:r>
            <a:r>
              <a:rPr lang="zh-CN" altLang="en-US" b="1">
                <a:ea typeface="黑体" panose="02010609060101010101" pitchFamily="49" charset="-122"/>
              </a:rPr>
              <a:t>为隐藏层神经元</a:t>
            </a:r>
            <a:r>
              <a:rPr lang="zh-CN" altLang="en-US">
                <a:ea typeface="宋体" panose="02010600030101010101" pitchFamily="2" charset="-122"/>
              </a:rPr>
              <a:t> </a:t>
            </a:r>
          </a:p>
        </p:txBody>
      </p:sp>
      <p:graphicFrame>
        <p:nvGraphicFramePr>
          <p:cNvPr id="197635" name="Object 3"/>
          <p:cNvGraphicFramePr>
            <a:graphicFrameLocks noChangeAspect="1"/>
          </p:cNvGraphicFramePr>
          <p:nvPr/>
        </p:nvGraphicFramePr>
        <p:xfrm>
          <a:off x="838200" y="1295400"/>
          <a:ext cx="3429000" cy="2819400"/>
        </p:xfrm>
        <a:graphic>
          <a:graphicData uri="http://schemas.openxmlformats.org/presentationml/2006/ole">
            <mc:AlternateContent xmlns:mc="http://schemas.openxmlformats.org/markup-compatibility/2006">
              <mc:Choice xmlns:v="urn:schemas-microsoft-com:vml" Requires="v">
                <p:oleObj spid="_x0000_s15514" r:id="rId3" imgW="1117600" imgH="939800" progId="Equation.3">
                  <p:embed/>
                </p:oleObj>
              </mc:Choice>
              <mc:Fallback>
                <p:oleObj r:id="rId3" imgW="1117600" imgH="93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95400"/>
                        <a:ext cx="3429000"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36" name="Object 4"/>
          <p:cNvGraphicFramePr>
            <a:graphicFrameLocks noChangeAspect="1"/>
          </p:cNvGraphicFramePr>
          <p:nvPr/>
        </p:nvGraphicFramePr>
        <p:xfrm>
          <a:off x="685800" y="4572000"/>
          <a:ext cx="3352800" cy="1676400"/>
        </p:xfrm>
        <a:graphic>
          <a:graphicData uri="http://schemas.openxmlformats.org/presentationml/2006/ole">
            <mc:AlternateContent xmlns:mc="http://schemas.openxmlformats.org/markup-compatibility/2006">
              <mc:Choice xmlns:v="urn:schemas-microsoft-com:vml" Requires="v">
                <p:oleObj spid="_x0000_s15515" r:id="rId5" imgW="1028700" imgH="469900" progId="Equation.3">
                  <p:embed/>
                </p:oleObj>
              </mc:Choice>
              <mc:Fallback>
                <p:oleObj r:id="rId5" imgW="10287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572000"/>
                        <a:ext cx="33528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37" name="Object 5"/>
          <p:cNvGraphicFramePr>
            <a:graphicFrameLocks noChangeAspect="1"/>
          </p:cNvGraphicFramePr>
          <p:nvPr/>
        </p:nvGraphicFramePr>
        <p:xfrm>
          <a:off x="4800600" y="1371600"/>
          <a:ext cx="3810000" cy="1371600"/>
        </p:xfrm>
        <a:graphic>
          <a:graphicData uri="http://schemas.openxmlformats.org/presentationml/2006/ole">
            <mc:AlternateContent xmlns:mc="http://schemas.openxmlformats.org/markup-compatibility/2006">
              <mc:Choice xmlns:v="urn:schemas-microsoft-com:vml" Requires="v">
                <p:oleObj spid="_x0000_s15516" r:id="rId7" imgW="1244600" imgH="444500" progId="Equation.3">
                  <p:embed/>
                </p:oleObj>
              </mc:Choice>
              <mc:Fallback>
                <p:oleObj r:id="rId7" imgW="1244600" imgH="44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1371600"/>
                        <a:ext cx="38100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38" name="Object 6"/>
          <p:cNvGraphicFramePr>
            <a:graphicFrameLocks noChangeAspect="1"/>
          </p:cNvGraphicFramePr>
          <p:nvPr/>
        </p:nvGraphicFramePr>
        <p:xfrm>
          <a:off x="4800600" y="3886200"/>
          <a:ext cx="3733800" cy="1143000"/>
        </p:xfrm>
        <a:graphic>
          <a:graphicData uri="http://schemas.openxmlformats.org/presentationml/2006/ole">
            <mc:AlternateContent xmlns:mc="http://schemas.openxmlformats.org/markup-compatibility/2006">
              <mc:Choice xmlns:v="urn:schemas-microsoft-com:vml" Requires="v">
                <p:oleObj spid="_x0000_s15517" r:id="rId9" imgW="1218671" imgH="393529" progId="Equation.3">
                  <p:embed/>
                </p:oleObj>
              </mc:Choice>
              <mc:Fallback>
                <p:oleObj r:id="rId9" imgW="1218671"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3886200"/>
                        <a:ext cx="37338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7639" name="Group 7"/>
          <p:cNvGrpSpPr>
            <a:grpSpLocks/>
          </p:cNvGrpSpPr>
          <p:nvPr/>
        </p:nvGrpSpPr>
        <p:grpSpPr bwMode="auto">
          <a:xfrm>
            <a:off x="6477000" y="2514600"/>
            <a:ext cx="1524000" cy="1828800"/>
            <a:chOff x="4080" y="1584"/>
            <a:chExt cx="960" cy="1152"/>
          </a:xfrm>
        </p:grpSpPr>
        <p:sp>
          <p:nvSpPr>
            <p:cNvPr id="197640" name="Freeform 8"/>
            <p:cNvSpPr>
              <a:spLocks/>
            </p:cNvSpPr>
            <p:nvPr/>
          </p:nvSpPr>
          <p:spPr bwMode="auto">
            <a:xfrm>
              <a:off x="4080" y="1584"/>
              <a:ext cx="768" cy="1152"/>
            </a:xfrm>
            <a:custGeom>
              <a:avLst/>
              <a:gdLst>
                <a:gd name="T0" fmla="*/ 0 w 768"/>
                <a:gd name="T1" fmla="*/ 0 h 1152"/>
                <a:gd name="T2" fmla="*/ 336 w 768"/>
                <a:gd name="T3" fmla="*/ 288 h 1152"/>
                <a:gd name="T4" fmla="*/ 624 w 768"/>
                <a:gd name="T5" fmla="*/ 672 h 1152"/>
                <a:gd name="T6" fmla="*/ 768 w 768"/>
                <a:gd name="T7" fmla="*/ 1152 h 1152"/>
              </a:gdLst>
              <a:ahLst/>
              <a:cxnLst>
                <a:cxn ang="0">
                  <a:pos x="T0" y="T1"/>
                </a:cxn>
                <a:cxn ang="0">
                  <a:pos x="T2" y="T3"/>
                </a:cxn>
                <a:cxn ang="0">
                  <a:pos x="T4" y="T5"/>
                </a:cxn>
                <a:cxn ang="0">
                  <a:pos x="T6" y="T7"/>
                </a:cxn>
              </a:cxnLst>
              <a:rect l="0" t="0" r="r" b="b"/>
              <a:pathLst>
                <a:path w="768" h="1152">
                  <a:moveTo>
                    <a:pt x="0" y="0"/>
                  </a:moveTo>
                  <a:cubicBezTo>
                    <a:pt x="116" y="88"/>
                    <a:pt x="232" y="176"/>
                    <a:pt x="336" y="288"/>
                  </a:cubicBezTo>
                  <a:cubicBezTo>
                    <a:pt x="440" y="400"/>
                    <a:pt x="552" y="528"/>
                    <a:pt x="624" y="672"/>
                  </a:cubicBezTo>
                  <a:cubicBezTo>
                    <a:pt x="696" y="816"/>
                    <a:pt x="732" y="984"/>
                    <a:pt x="768" y="1152"/>
                  </a:cubicBez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41" name="Text Box 9"/>
            <p:cNvSpPr txBox="1">
              <a:spLocks noChangeArrowheads="1"/>
            </p:cNvSpPr>
            <p:nvPr/>
          </p:nvSpPr>
          <p:spPr bwMode="auto">
            <a:xfrm>
              <a:off x="4752" y="1968"/>
              <a:ext cx="2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函数</a:t>
              </a:r>
            </a:p>
          </p:txBody>
        </p:sp>
      </p:grpSp>
    </p:spTree>
    <p:extLst>
      <p:ext uri="{BB962C8B-B14F-4D97-AF65-F5344CB8AC3E}">
        <p14:creationId xmlns:p14="http://schemas.microsoft.com/office/powerpoint/2010/main" val="90564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7635"/>
                                        </p:tgtEl>
                                        <p:attrNameLst>
                                          <p:attrName>style.visibility</p:attrName>
                                        </p:attrNameLst>
                                      </p:cBhvr>
                                      <p:to>
                                        <p:strVal val="visible"/>
                                      </p:to>
                                    </p:set>
                                    <p:anim calcmode="lin" valueType="num">
                                      <p:cBhvr additive="base">
                                        <p:cTn id="7" dur="500" fill="hold"/>
                                        <p:tgtEl>
                                          <p:spTgt spid="197635"/>
                                        </p:tgtEl>
                                        <p:attrNameLst>
                                          <p:attrName>ppt_x</p:attrName>
                                        </p:attrNameLst>
                                      </p:cBhvr>
                                      <p:tavLst>
                                        <p:tav tm="0">
                                          <p:val>
                                            <p:strVal val="0-#ppt_w/2"/>
                                          </p:val>
                                        </p:tav>
                                        <p:tav tm="100000">
                                          <p:val>
                                            <p:strVal val="#ppt_x"/>
                                          </p:val>
                                        </p:tav>
                                      </p:tavLst>
                                    </p:anim>
                                    <p:anim calcmode="lin" valueType="num">
                                      <p:cBhvr additive="base">
                                        <p:cTn id="8" dur="500" fill="hold"/>
                                        <p:tgtEl>
                                          <p:spTgt spid="1976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7636"/>
                                        </p:tgtEl>
                                        <p:attrNameLst>
                                          <p:attrName>style.visibility</p:attrName>
                                        </p:attrNameLst>
                                      </p:cBhvr>
                                      <p:to>
                                        <p:strVal val="visible"/>
                                      </p:to>
                                    </p:set>
                                    <p:anim calcmode="lin" valueType="num">
                                      <p:cBhvr additive="base">
                                        <p:cTn id="13" dur="500" fill="hold"/>
                                        <p:tgtEl>
                                          <p:spTgt spid="197636"/>
                                        </p:tgtEl>
                                        <p:attrNameLst>
                                          <p:attrName>ppt_x</p:attrName>
                                        </p:attrNameLst>
                                      </p:cBhvr>
                                      <p:tavLst>
                                        <p:tav tm="0">
                                          <p:val>
                                            <p:strVal val="0-#ppt_w/2"/>
                                          </p:val>
                                        </p:tav>
                                        <p:tav tm="100000">
                                          <p:val>
                                            <p:strVal val="#ppt_x"/>
                                          </p:val>
                                        </p:tav>
                                      </p:tavLst>
                                    </p:anim>
                                    <p:anim calcmode="lin" valueType="num">
                                      <p:cBhvr additive="base">
                                        <p:cTn id="14" dur="500" fill="hold"/>
                                        <p:tgtEl>
                                          <p:spTgt spid="1976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7637"/>
                                        </p:tgtEl>
                                        <p:attrNameLst>
                                          <p:attrName>style.visibility</p:attrName>
                                        </p:attrNameLst>
                                      </p:cBhvr>
                                      <p:to>
                                        <p:strVal val="visible"/>
                                      </p:to>
                                    </p:set>
                                    <p:anim calcmode="lin" valueType="num">
                                      <p:cBhvr additive="base">
                                        <p:cTn id="19" dur="500" fill="hold"/>
                                        <p:tgtEl>
                                          <p:spTgt spid="197637"/>
                                        </p:tgtEl>
                                        <p:attrNameLst>
                                          <p:attrName>ppt_x</p:attrName>
                                        </p:attrNameLst>
                                      </p:cBhvr>
                                      <p:tavLst>
                                        <p:tav tm="0">
                                          <p:val>
                                            <p:strVal val="0-#ppt_w/2"/>
                                          </p:val>
                                        </p:tav>
                                        <p:tav tm="100000">
                                          <p:val>
                                            <p:strVal val="#ppt_x"/>
                                          </p:val>
                                        </p:tav>
                                      </p:tavLst>
                                    </p:anim>
                                    <p:anim calcmode="lin" valueType="num">
                                      <p:cBhvr additive="base">
                                        <p:cTn id="20" dur="500" fill="hold"/>
                                        <p:tgtEl>
                                          <p:spTgt spid="19763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7638"/>
                                        </p:tgtEl>
                                        <p:attrNameLst>
                                          <p:attrName>style.visibility</p:attrName>
                                        </p:attrNameLst>
                                      </p:cBhvr>
                                      <p:to>
                                        <p:strVal val="visible"/>
                                      </p:to>
                                    </p:set>
                                    <p:anim calcmode="lin" valueType="num">
                                      <p:cBhvr additive="base">
                                        <p:cTn id="25" dur="500" fill="hold"/>
                                        <p:tgtEl>
                                          <p:spTgt spid="197638"/>
                                        </p:tgtEl>
                                        <p:attrNameLst>
                                          <p:attrName>ppt_x</p:attrName>
                                        </p:attrNameLst>
                                      </p:cBhvr>
                                      <p:tavLst>
                                        <p:tav tm="0">
                                          <p:val>
                                            <p:strVal val="0-#ppt_w/2"/>
                                          </p:val>
                                        </p:tav>
                                        <p:tav tm="100000">
                                          <p:val>
                                            <p:strVal val="#ppt_x"/>
                                          </p:val>
                                        </p:tav>
                                      </p:tavLst>
                                    </p:anim>
                                    <p:anim calcmode="lin" valueType="num">
                                      <p:cBhvr additive="base">
                                        <p:cTn id="26" dur="500" fill="hold"/>
                                        <p:tgtEl>
                                          <p:spTgt spid="19763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97639"/>
                                        </p:tgtEl>
                                        <p:attrNameLst>
                                          <p:attrName>style.visibility</p:attrName>
                                        </p:attrNameLst>
                                      </p:cBhvr>
                                      <p:to>
                                        <p:strVal val="visible"/>
                                      </p:to>
                                    </p:set>
                                    <p:anim calcmode="lin" valueType="num">
                                      <p:cBhvr additive="base">
                                        <p:cTn id="31" dur="500" fill="hold"/>
                                        <p:tgtEl>
                                          <p:spTgt spid="197639"/>
                                        </p:tgtEl>
                                        <p:attrNameLst>
                                          <p:attrName>ppt_x</p:attrName>
                                        </p:attrNameLst>
                                      </p:cBhvr>
                                      <p:tavLst>
                                        <p:tav tm="0">
                                          <p:val>
                                            <p:strVal val="0-#ppt_w/2"/>
                                          </p:val>
                                        </p:tav>
                                        <p:tav tm="100000">
                                          <p:val>
                                            <p:strVal val="#ppt_x"/>
                                          </p:val>
                                        </p:tav>
                                      </p:tavLst>
                                    </p:anim>
                                    <p:anim calcmode="lin" valueType="num">
                                      <p:cBhvr additive="base">
                                        <p:cTn id="32" dur="500" fill="hold"/>
                                        <p:tgtEl>
                                          <p:spTgt spid="1976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b="1">
                <a:ea typeface="黑体" panose="02010609060101010101" pitchFamily="49" charset="-122"/>
              </a:rPr>
              <a:t>AN</a:t>
            </a:r>
            <a:r>
              <a:rPr lang="en-US" altLang="zh-CN" b="1" baseline="-30000">
                <a:ea typeface="黑体" panose="02010609060101010101" pitchFamily="49" charset="-122"/>
              </a:rPr>
              <a:t>j</a:t>
            </a:r>
            <a:r>
              <a:rPr lang="zh-CN" altLang="en-US" b="1">
                <a:ea typeface="黑体" panose="02010609060101010101" pitchFamily="49" charset="-122"/>
              </a:rPr>
              <a:t>为隐藏层神经元</a:t>
            </a:r>
            <a:endParaRPr lang="zh-CN" altLang="en-US">
              <a:ea typeface="宋体" panose="02010600030101010101" pitchFamily="2" charset="-122"/>
            </a:endParaRPr>
          </a:p>
        </p:txBody>
      </p:sp>
      <p:sp>
        <p:nvSpPr>
          <p:cNvPr id="198659" name="Rectangle 3"/>
          <p:cNvSpPr>
            <a:spLocks noChangeArrowheads="1"/>
          </p:cNvSpPr>
          <p:nvPr/>
        </p:nvSpPr>
        <p:spPr bwMode="auto">
          <a:xfrm>
            <a:off x="304912" y="1600136"/>
            <a:ext cx="1600094"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b="1" dirty="0" err="1"/>
              <a:t>net</a:t>
            </a:r>
            <a:r>
              <a:rPr kumimoji="1" lang="en-US" altLang="zh-CN" sz="3200" b="1" baseline="-30000" dirty="0" err="1"/>
              <a:t>k</a:t>
            </a:r>
            <a:r>
              <a:rPr kumimoji="1" lang="en-US" altLang="zh-CN" sz="3200" b="1" dirty="0"/>
              <a:t>= </a:t>
            </a:r>
          </a:p>
        </p:txBody>
      </p:sp>
      <p:graphicFrame>
        <p:nvGraphicFramePr>
          <p:cNvPr id="198660" name="Object 4"/>
          <p:cNvGraphicFramePr>
            <a:graphicFrameLocks noChangeAspect="1"/>
          </p:cNvGraphicFramePr>
          <p:nvPr>
            <p:extLst>
              <p:ext uri="{D42A27DB-BD31-4B8C-83A1-F6EECF244321}">
                <p14:modId xmlns:p14="http://schemas.microsoft.com/office/powerpoint/2010/main" val="92798835"/>
              </p:ext>
            </p:extLst>
          </p:nvPr>
        </p:nvGraphicFramePr>
        <p:xfrm>
          <a:off x="1828806" y="1371536"/>
          <a:ext cx="1371600" cy="1066800"/>
        </p:xfrm>
        <a:graphic>
          <a:graphicData uri="http://schemas.openxmlformats.org/presentationml/2006/ole">
            <mc:AlternateContent xmlns:mc="http://schemas.openxmlformats.org/markup-compatibility/2006">
              <mc:Choice xmlns:v="urn:schemas-microsoft-com:vml" Requires="v">
                <p:oleObj spid="_x0000_s16500" r:id="rId3" imgW="533169" imgH="368140" progId="Equation.3">
                  <p:embed/>
                </p:oleObj>
              </mc:Choice>
              <mc:Fallback>
                <p:oleObj r:id="rId3" imgW="533169" imgH="368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6" y="1371536"/>
                        <a:ext cx="1371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661" name="Object 5"/>
          <p:cNvGraphicFramePr>
            <a:graphicFrameLocks noChangeAspect="1"/>
          </p:cNvGraphicFramePr>
          <p:nvPr>
            <p:extLst>
              <p:ext uri="{D42A27DB-BD31-4B8C-83A1-F6EECF244321}">
                <p14:modId xmlns:p14="http://schemas.microsoft.com/office/powerpoint/2010/main" val="3931278854"/>
              </p:ext>
            </p:extLst>
          </p:nvPr>
        </p:nvGraphicFramePr>
        <p:xfrm>
          <a:off x="838206" y="2590736"/>
          <a:ext cx="4038600" cy="1219200"/>
        </p:xfrm>
        <a:graphic>
          <a:graphicData uri="http://schemas.openxmlformats.org/presentationml/2006/ole">
            <mc:AlternateContent xmlns:mc="http://schemas.openxmlformats.org/markup-compatibility/2006">
              <mc:Choice xmlns:v="urn:schemas-microsoft-com:vml" Requires="v">
                <p:oleObj spid="_x0000_s16501" r:id="rId5" imgW="1524000" imgH="457200" progId="Equation.3">
                  <p:embed/>
                </p:oleObj>
              </mc:Choice>
              <mc:Fallback>
                <p:oleObj r:id="rId5" imgW="15240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6" y="2590736"/>
                        <a:ext cx="40386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662" name="Object 6"/>
          <p:cNvGraphicFramePr>
            <a:graphicFrameLocks noChangeAspect="1"/>
          </p:cNvGraphicFramePr>
          <p:nvPr>
            <p:extLst>
              <p:ext uri="{D42A27DB-BD31-4B8C-83A1-F6EECF244321}">
                <p14:modId xmlns:p14="http://schemas.microsoft.com/office/powerpoint/2010/main" val="2883460012"/>
              </p:ext>
            </p:extLst>
          </p:nvPr>
        </p:nvGraphicFramePr>
        <p:xfrm>
          <a:off x="685806" y="3962336"/>
          <a:ext cx="5572125" cy="1905000"/>
        </p:xfrm>
        <a:graphic>
          <a:graphicData uri="http://schemas.openxmlformats.org/presentationml/2006/ole">
            <mc:AlternateContent xmlns:mc="http://schemas.openxmlformats.org/markup-compatibility/2006">
              <mc:Choice xmlns:v="urn:schemas-microsoft-com:vml" Requires="v">
                <p:oleObj spid="_x0000_s16502" r:id="rId7" imgW="1689100" imgH="647700" progId="Equation.3">
                  <p:embed/>
                </p:oleObj>
              </mc:Choice>
              <mc:Fallback>
                <p:oleObj r:id="rId7" imgW="1689100" imgH="647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6" y="3962336"/>
                        <a:ext cx="5572125"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8663" name="Group 7"/>
          <p:cNvGrpSpPr>
            <a:grpSpLocks/>
          </p:cNvGrpSpPr>
          <p:nvPr/>
        </p:nvGrpSpPr>
        <p:grpSpPr bwMode="auto">
          <a:xfrm>
            <a:off x="5562606" y="2666936"/>
            <a:ext cx="2590800" cy="2366963"/>
            <a:chOff x="3648" y="1872"/>
            <a:chExt cx="1632" cy="1491"/>
          </a:xfrm>
        </p:grpSpPr>
        <p:grpSp>
          <p:nvGrpSpPr>
            <p:cNvPr id="198664" name="Group 8"/>
            <p:cNvGrpSpPr>
              <a:grpSpLocks/>
            </p:cNvGrpSpPr>
            <p:nvPr/>
          </p:nvGrpSpPr>
          <p:grpSpPr bwMode="auto">
            <a:xfrm>
              <a:off x="3696" y="1872"/>
              <a:ext cx="1248" cy="1248"/>
              <a:chOff x="3696" y="1872"/>
              <a:chExt cx="1248" cy="1248"/>
            </a:xfrm>
          </p:grpSpPr>
          <p:sp>
            <p:nvSpPr>
              <p:cNvPr id="198665" name="Oval 9"/>
              <p:cNvSpPr>
                <a:spLocks noChangeArrowheads="1"/>
              </p:cNvSpPr>
              <p:nvPr/>
            </p:nvSpPr>
            <p:spPr bwMode="auto">
              <a:xfrm>
                <a:off x="3696" y="235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6" name="Line 10"/>
              <p:cNvSpPr>
                <a:spLocks noChangeShapeType="1"/>
              </p:cNvSpPr>
              <p:nvPr/>
            </p:nvSpPr>
            <p:spPr bwMode="auto">
              <a:xfrm>
                <a:off x="3792" y="2400"/>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67" name="Line 11"/>
              <p:cNvSpPr>
                <a:spLocks noChangeShapeType="1"/>
              </p:cNvSpPr>
              <p:nvPr/>
            </p:nvSpPr>
            <p:spPr bwMode="auto">
              <a:xfrm flipV="1">
                <a:off x="4176" y="1920"/>
                <a:ext cx="67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68" name="Oval 12"/>
              <p:cNvSpPr>
                <a:spLocks noChangeArrowheads="1"/>
              </p:cNvSpPr>
              <p:nvPr/>
            </p:nvSpPr>
            <p:spPr bwMode="auto">
              <a:xfrm>
                <a:off x="4848" y="187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9" name="Oval 13"/>
              <p:cNvSpPr>
                <a:spLocks noChangeArrowheads="1"/>
              </p:cNvSpPr>
              <p:nvPr/>
            </p:nvSpPr>
            <p:spPr bwMode="auto">
              <a:xfrm>
                <a:off x="4848" y="230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0" name="Oval 14"/>
              <p:cNvSpPr>
                <a:spLocks noChangeArrowheads="1"/>
              </p:cNvSpPr>
              <p:nvPr/>
            </p:nvSpPr>
            <p:spPr bwMode="auto">
              <a:xfrm>
                <a:off x="4848" y="302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1" name="Line 15"/>
              <p:cNvSpPr>
                <a:spLocks noChangeShapeType="1"/>
              </p:cNvSpPr>
              <p:nvPr/>
            </p:nvSpPr>
            <p:spPr bwMode="auto">
              <a:xfrm flipV="1">
                <a:off x="4176" y="2352"/>
                <a:ext cx="672"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72" name="Line 16"/>
              <p:cNvSpPr>
                <a:spLocks noChangeShapeType="1"/>
              </p:cNvSpPr>
              <p:nvPr/>
            </p:nvSpPr>
            <p:spPr bwMode="auto">
              <a:xfrm>
                <a:off x="4176" y="2400"/>
                <a:ext cx="67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8673" name="Text Box 17"/>
            <p:cNvSpPr txBox="1">
              <a:spLocks noChangeArrowheads="1"/>
            </p:cNvSpPr>
            <p:nvPr/>
          </p:nvSpPr>
          <p:spPr bwMode="auto">
            <a:xfrm>
              <a:off x="3648" y="240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o</a:t>
              </a:r>
              <a:r>
                <a:rPr lang="en-US" altLang="zh-CN" baseline="-25000"/>
                <a:t>j</a:t>
              </a:r>
              <a:endParaRPr lang="en-US" altLang="zh-CN"/>
            </a:p>
          </p:txBody>
        </p:sp>
        <p:sp>
          <p:nvSpPr>
            <p:cNvPr id="198674" name="Text Box 18"/>
            <p:cNvSpPr txBox="1">
              <a:spLocks noChangeArrowheads="1"/>
            </p:cNvSpPr>
            <p:nvPr/>
          </p:nvSpPr>
          <p:spPr bwMode="auto">
            <a:xfrm>
              <a:off x="4752"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198675" name="Text Box 19"/>
            <p:cNvSpPr txBox="1">
              <a:spLocks noChangeArrowheads="1"/>
            </p:cNvSpPr>
            <p:nvPr/>
          </p:nvSpPr>
          <p:spPr bwMode="auto">
            <a:xfrm>
              <a:off x="4848" y="2361"/>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o</a:t>
              </a:r>
              <a:r>
                <a:rPr lang="en-US" altLang="zh-CN" baseline="-25000"/>
                <a:t>2</a:t>
              </a:r>
              <a:endParaRPr lang="en-US" altLang="zh-CN"/>
            </a:p>
          </p:txBody>
        </p:sp>
        <p:sp>
          <p:nvSpPr>
            <p:cNvPr id="198676" name="Text Box 20"/>
            <p:cNvSpPr txBox="1">
              <a:spLocks noChangeArrowheads="1"/>
            </p:cNvSpPr>
            <p:nvPr/>
          </p:nvSpPr>
          <p:spPr bwMode="auto">
            <a:xfrm>
              <a:off x="4848" y="1881"/>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o</a:t>
              </a:r>
              <a:r>
                <a:rPr lang="en-US" altLang="zh-CN" baseline="-25000"/>
                <a:t>1</a:t>
              </a:r>
              <a:endParaRPr lang="en-US" altLang="zh-CN"/>
            </a:p>
          </p:txBody>
        </p:sp>
        <p:sp>
          <p:nvSpPr>
            <p:cNvPr id="198677" name="Text Box 21"/>
            <p:cNvSpPr txBox="1">
              <a:spLocks noChangeArrowheads="1"/>
            </p:cNvSpPr>
            <p:nvPr/>
          </p:nvSpPr>
          <p:spPr bwMode="auto">
            <a:xfrm>
              <a:off x="4848" y="3072"/>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err="1"/>
                <a:t>o</a:t>
              </a:r>
              <a:r>
                <a:rPr lang="en-US" altLang="zh-CN" baseline="-25000" dirty="0" err="1"/>
                <a:t>Hh</a:t>
              </a:r>
              <a:endParaRPr lang="en-US" altLang="zh-CN" dirty="0"/>
            </a:p>
          </p:txBody>
        </p:sp>
      </p:grpSp>
      <p:grpSp>
        <p:nvGrpSpPr>
          <p:cNvPr id="198678" name="Group 22"/>
          <p:cNvGrpSpPr>
            <a:grpSpLocks/>
          </p:cNvGrpSpPr>
          <p:nvPr/>
        </p:nvGrpSpPr>
        <p:grpSpPr bwMode="auto">
          <a:xfrm>
            <a:off x="4038606" y="1066736"/>
            <a:ext cx="4343400" cy="1752600"/>
            <a:chOff x="2688" y="864"/>
            <a:chExt cx="2736" cy="1104"/>
          </a:xfrm>
        </p:grpSpPr>
        <p:sp>
          <p:nvSpPr>
            <p:cNvPr id="198679" name="Text Box 23"/>
            <p:cNvSpPr txBox="1">
              <a:spLocks noChangeArrowheads="1"/>
            </p:cNvSpPr>
            <p:nvPr/>
          </p:nvSpPr>
          <p:spPr bwMode="auto">
            <a:xfrm>
              <a:off x="3312" y="864"/>
              <a:ext cx="211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net</a:t>
              </a:r>
              <a:r>
                <a:rPr lang="en-US" altLang="zh-CN" sz="2800" b="1" baseline="-25000"/>
                <a:t>k</a:t>
              </a:r>
              <a:r>
                <a:rPr lang="zh-CN" altLang="en-US" sz="2800" b="1"/>
                <a:t>是 </a:t>
              </a:r>
              <a:r>
                <a:rPr lang="en-US" altLang="zh-CN" sz="2800" b="1"/>
                <a:t>o</a:t>
              </a:r>
              <a:r>
                <a:rPr lang="en-US" altLang="zh-CN" sz="2800" b="1" baseline="-25000"/>
                <a:t>j</a:t>
              </a:r>
              <a:r>
                <a:rPr lang="zh-CN" altLang="en-US" sz="2800" b="1"/>
                <a:t>下一级的神经元的网络输入</a:t>
              </a:r>
            </a:p>
          </p:txBody>
        </p:sp>
        <p:sp>
          <p:nvSpPr>
            <p:cNvPr id="198680" name="Freeform 24"/>
            <p:cNvSpPr>
              <a:spLocks/>
            </p:cNvSpPr>
            <p:nvPr/>
          </p:nvSpPr>
          <p:spPr bwMode="auto">
            <a:xfrm>
              <a:off x="2688" y="1152"/>
              <a:ext cx="624" cy="816"/>
            </a:xfrm>
            <a:custGeom>
              <a:avLst/>
              <a:gdLst>
                <a:gd name="T0" fmla="*/ 624 w 624"/>
                <a:gd name="T1" fmla="*/ 0 h 816"/>
                <a:gd name="T2" fmla="*/ 192 w 624"/>
                <a:gd name="T3" fmla="*/ 240 h 816"/>
                <a:gd name="T4" fmla="*/ 0 w 624"/>
                <a:gd name="T5" fmla="*/ 816 h 816"/>
              </a:gdLst>
              <a:ahLst/>
              <a:cxnLst>
                <a:cxn ang="0">
                  <a:pos x="T0" y="T1"/>
                </a:cxn>
                <a:cxn ang="0">
                  <a:pos x="T2" y="T3"/>
                </a:cxn>
                <a:cxn ang="0">
                  <a:pos x="T4" y="T5"/>
                </a:cxn>
              </a:cxnLst>
              <a:rect l="0" t="0" r="r" b="b"/>
              <a:pathLst>
                <a:path w="624" h="816">
                  <a:moveTo>
                    <a:pt x="624" y="0"/>
                  </a:moveTo>
                  <a:cubicBezTo>
                    <a:pt x="460" y="52"/>
                    <a:pt x="296" y="104"/>
                    <a:pt x="192" y="240"/>
                  </a:cubicBezTo>
                  <a:cubicBezTo>
                    <a:pt x="88" y="376"/>
                    <a:pt x="44" y="596"/>
                    <a:pt x="0" y="816"/>
                  </a:cubicBez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554857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gtEl>
                                        <p:attrNameLst>
                                          <p:attrName>style.visibility</p:attrName>
                                        </p:attrNameLst>
                                      </p:cBhvr>
                                      <p:to>
                                        <p:strVal val="visible"/>
                                      </p:to>
                                    </p:set>
                                    <p:anim calcmode="lin" valueType="num">
                                      <p:cBhvr additive="base">
                                        <p:cTn id="7" dur="500" fill="hold"/>
                                        <p:tgtEl>
                                          <p:spTgt spid="198659"/>
                                        </p:tgtEl>
                                        <p:attrNameLst>
                                          <p:attrName>ppt_x</p:attrName>
                                        </p:attrNameLst>
                                      </p:cBhvr>
                                      <p:tavLst>
                                        <p:tav tm="0">
                                          <p:val>
                                            <p:strVal val="0-#ppt_w/2"/>
                                          </p:val>
                                        </p:tav>
                                        <p:tav tm="100000">
                                          <p:val>
                                            <p:strVal val="#ppt_x"/>
                                          </p:val>
                                        </p:tav>
                                      </p:tavLst>
                                    </p:anim>
                                    <p:anim calcmode="lin" valueType="num">
                                      <p:cBhvr additive="base">
                                        <p:cTn id="8" dur="500" fill="hold"/>
                                        <p:tgtEl>
                                          <p:spTgt spid="19865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98660"/>
                                        </p:tgtEl>
                                        <p:attrNameLst>
                                          <p:attrName>style.visibility</p:attrName>
                                        </p:attrNameLst>
                                      </p:cBhvr>
                                      <p:to>
                                        <p:strVal val="visible"/>
                                      </p:to>
                                    </p:set>
                                    <p:anim calcmode="lin" valueType="num">
                                      <p:cBhvr additive="base">
                                        <p:cTn id="12" dur="500" fill="hold"/>
                                        <p:tgtEl>
                                          <p:spTgt spid="198660"/>
                                        </p:tgtEl>
                                        <p:attrNameLst>
                                          <p:attrName>ppt_x</p:attrName>
                                        </p:attrNameLst>
                                      </p:cBhvr>
                                      <p:tavLst>
                                        <p:tav tm="0">
                                          <p:val>
                                            <p:strVal val="0-#ppt_w/2"/>
                                          </p:val>
                                        </p:tav>
                                        <p:tav tm="100000">
                                          <p:val>
                                            <p:strVal val="#ppt_x"/>
                                          </p:val>
                                        </p:tav>
                                      </p:tavLst>
                                    </p:anim>
                                    <p:anim calcmode="lin" valueType="num">
                                      <p:cBhvr additive="base">
                                        <p:cTn id="13"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98661"/>
                                        </p:tgtEl>
                                        <p:attrNameLst>
                                          <p:attrName>style.visibility</p:attrName>
                                        </p:attrNameLst>
                                      </p:cBhvr>
                                      <p:to>
                                        <p:strVal val="visible"/>
                                      </p:to>
                                    </p:set>
                                    <p:anim calcmode="lin" valueType="num">
                                      <p:cBhvr additive="base">
                                        <p:cTn id="18" dur="500" fill="hold"/>
                                        <p:tgtEl>
                                          <p:spTgt spid="198661"/>
                                        </p:tgtEl>
                                        <p:attrNameLst>
                                          <p:attrName>ppt_x</p:attrName>
                                        </p:attrNameLst>
                                      </p:cBhvr>
                                      <p:tavLst>
                                        <p:tav tm="0">
                                          <p:val>
                                            <p:strVal val="0-#ppt_w/2"/>
                                          </p:val>
                                        </p:tav>
                                        <p:tav tm="100000">
                                          <p:val>
                                            <p:strVal val="#ppt_x"/>
                                          </p:val>
                                        </p:tav>
                                      </p:tavLst>
                                    </p:anim>
                                    <p:anim calcmode="lin" valueType="num">
                                      <p:cBhvr additive="base">
                                        <p:cTn id="19" dur="500" fill="hold"/>
                                        <p:tgtEl>
                                          <p:spTgt spid="19866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98678"/>
                                        </p:tgtEl>
                                        <p:attrNameLst>
                                          <p:attrName>style.visibility</p:attrName>
                                        </p:attrNameLst>
                                      </p:cBhvr>
                                      <p:to>
                                        <p:strVal val="visible"/>
                                      </p:to>
                                    </p:set>
                                    <p:anim calcmode="lin" valueType="num">
                                      <p:cBhvr additive="base">
                                        <p:cTn id="24" dur="500" fill="hold"/>
                                        <p:tgtEl>
                                          <p:spTgt spid="198678"/>
                                        </p:tgtEl>
                                        <p:attrNameLst>
                                          <p:attrName>ppt_x</p:attrName>
                                        </p:attrNameLst>
                                      </p:cBhvr>
                                      <p:tavLst>
                                        <p:tav tm="0">
                                          <p:val>
                                            <p:strVal val="0-#ppt_w/2"/>
                                          </p:val>
                                        </p:tav>
                                        <p:tav tm="100000">
                                          <p:val>
                                            <p:strVal val="#ppt_x"/>
                                          </p:val>
                                        </p:tav>
                                      </p:tavLst>
                                    </p:anim>
                                    <p:anim calcmode="lin" valueType="num">
                                      <p:cBhvr additive="base">
                                        <p:cTn id="25" dur="500" fill="hold"/>
                                        <p:tgtEl>
                                          <p:spTgt spid="198678"/>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98663"/>
                                        </p:tgtEl>
                                        <p:attrNameLst>
                                          <p:attrName>style.visibility</p:attrName>
                                        </p:attrNameLst>
                                      </p:cBhvr>
                                      <p:to>
                                        <p:strVal val="visible"/>
                                      </p:to>
                                    </p:set>
                                    <p:anim calcmode="lin" valueType="num">
                                      <p:cBhvr additive="base">
                                        <p:cTn id="30" dur="500" fill="hold"/>
                                        <p:tgtEl>
                                          <p:spTgt spid="198663"/>
                                        </p:tgtEl>
                                        <p:attrNameLst>
                                          <p:attrName>ppt_x</p:attrName>
                                        </p:attrNameLst>
                                      </p:cBhvr>
                                      <p:tavLst>
                                        <p:tav tm="0">
                                          <p:val>
                                            <p:strVal val="0-#ppt_w/2"/>
                                          </p:val>
                                        </p:tav>
                                        <p:tav tm="100000">
                                          <p:val>
                                            <p:strVal val="#ppt_x"/>
                                          </p:val>
                                        </p:tav>
                                      </p:tavLst>
                                    </p:anim>
                                    <p:anim calcmode="lin" valueType="num">
                                      <p:cBhvr additive="base">
                                        <p:cTn id="31" dur="500" fill="hold"/>
                                        <p:tgtEl>
                                          <p:spTgt spid="19866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198662"/>
                                        </p:tgtEl>
                                        <p:attrNameLst>
                                          <p:attrName>style.visibility</p:attrName>
                                        </p:attrNameLst>
                                      </p:cBhvr>
                                      <p:to>
                                        <p:strVal val="visible"/>
                                      </p:to>
                                    </p:set>
                                    <p:anim calcmode="lin" valueType="num">
                                      <p:cBhvr additive="base">
                                        <p:cTn id="36" dur="500" fill="hold"/>
                                        <p:tgtEl>
                                          <p:spTgt spid="198662"/>
                                        </p:tgtEl>
                                        <p:attrNameLst>
                                          <p:attrName>ppt_x</p:attrName>
                                        </p:attrNameLst>
                                      </p:cBhvr>
                                      <p:tavLst>
                                        <p:tav tm="0">
                                          <p:val>
                                            <p:strVal val="0-#ppt_w/2"/>
                                          </p:val>
                                        </p:tav>
                                        <p:tav tm="100000">
                                          <p:val>
                                            <p:strVal val="#ppt_x"/>
                                          </p:val>
                                        </p:tav>
                                      </p:tavLst>
                                    </p:anim>
                                    <p:anim calcmode="lin" valueType="num">
                                      <p:cBhvr additive="base">
                                        <p:cTn id="37" dur="500" fill="hold"/>
                                        <p:tgtEl>
                                          <p:spTgt spid="1986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zh-CN" b="1">
                <a:ea typeface="黑体" panose="02010609060101010101" pitchFamily="49" charset="-122"/>
              </a:rPr>
              <a:t>AN</a:t>
            </a:r>
            <a:r>
              <a:rPr lang="en-US" altLang="zh-CN" b="1" baseline="-30000">
                <a:ea typeface="黑体" panose="02010609060101010101" pitchFamily="49" charset="-122"/>
              </a:rPr>
              <a:t>j</a:t>
            </a:r>
            <a:r>
              <a:rPr lang="zh-CN" altLang="en-US" b="1">
                <a:ea typeface="黑体" panose="02010609060101010101" pitchFamily="49" charset="-122"/>
              </a:rPr>
              <a:t>为隐藏层神经元</a:t>
            </a:r>
            <a:endParaRPr lang="zh-CN" altLang="en-US">
              <a:ea typeface="宋体" panose="02010600030101010101" pitchFamily="2" charset="-122"/>
            </a:endParaRPr>
          </a:p>
        </p:txBody>
      </p:sp>
      <p:sp>
        <p:nvSpPr>
          <p:cNvPr id="199683" name="Rectangle 3"/>
          <p:cNvSpPr>
            <a:spLocks noChangeArrowheads="1"/>
          </p:cNvSpPr>
          <p:nvPr/>
        </p:nvSpPr>
        <p:spPr bwMode="auto">
          <a:xfrm>
            <a:off x="379095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9684" name="Object 4"/>
          <p:cNvGraphicFramePr>
            <a:graphicFrameLocks noChangeAspect="1"/>
          </p:cNvGraphicFramePr>
          <p:nvPr>
            <p:extLst>
              <p:ext uri="{D42A27DB-BD31-4B8C-83A1-F6EECF244321}">
                <p14:modId xmlns:p14="http://schemas.microsoft.com/office/powerpoint/2010/main" val="640287054"/>
              </p:ext>
            </p:extLst>
          </p:nvPr>
        </p:nvGraphicFramePr>
        <p:xfrm>
          <a:off x="533400" y="1143060"/>
          <a:ext cx="4572000" cy="2895600"/>
        </p:xfrm>
        <a:graphic>
          <a:graphicData uri="http://schemas.openxmlformats.org/presentationml/2006/ole">
            <mc:AlternateContent xmlns:mc="http://schemas.openxmlformats.org/markup-compatibility/2006">
              <mc:Choice xmlns:v="urn:schemas-microsoft-com:vml" Requires="v">
                <p:oleObj spid="_x0000_s17524" r:id="rId3" imgW="1562100" imgH="1016000" progId="Equation.3">
                  <p:embed/>
                </p:oleObj>
              </mc:Choice>
              <mc:Fallback>
                <p:oleObj r:id="rId3" imgW="1562100" imgH="1016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143060"/>
                        <a:ext cx="457200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85" name="Object 5"/>
          <p:cNvGraphicFramePr>
            <a:graphicFrameLocks noChangeAspect="1"/>
          </p:cNvGraphicFramePr>
          <p:nvPr>
            <p:extLst>
              <p:ext uri="{D42A27DB-BD31-4B8C-83A1-F6EECF244321}">
                <p14:modId xmlns:p14="http://schemas.microsoft.com/office/powerpoint/2010/main" val="3899019094"/>
              </p:ext>
            </p:extLst>
          </p:nvPr>
        </p:nvGraphicFramePr>
        <p:xfrm>
          <a:off x="1600200" y="4495860"/>
          <a:ext cx="3505200" cy="1219200"/>
        </p:xfrm>
        <a:graphic>
          <a:graphicData uri="http://schemas.openxmlformats.org/presentationml/2006/ole">
            <mc:AlternateContent xmlns:mc="http://schemas.openxmlformats.org/markup-compatibility/2006">
              <mc:Choice xmlns:v="urn:schemas-microsoft-com:vml" Requires="v">
                <p:oleObj spid="_x0000_s17525" r:id="rId5" imgW="1054100" imgH="444500" progId="Equation.3">
                  <p:embed/>
                </p:oleObj>
              </mc:Choice>
              <mc:Fallback>
                <p:oleObj r:id="rId5" imgW="10541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495860"/>
                        <a:ext cx="35052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86" name="Object 6"/>
          <p:cNvGraphicFramePr>
            <a:graphicFrameLocks noChangeAspect="1"/>
          </p:cNvGraphicFramePr>
          <p:nvPr>
            <p:extLst>
              <p:ext uri="{D42A27DB-BD31-4B8C-83A1-F6EECF244321}">
                <p14:modId xmlns:p14="http://schemas.microsoft.com/office/powerpoint/2010/main" val="1390526183"/>
              </p:ext>
            </p:extLst>
          </p:nvPr>
        </p:nvGraphicFramePr>
        <p:xfrm>
          <a:off x="6019800" y="2743260"/>
          <a:ext cx="2454275" cy="1295400"/>
        </p:xfrm>
        <a:graphic>
          <a:graphicData uri="http://schemas.openxmlformats.org/presentationml/2006/ole">
            <mc:AlternateContent xmlns:mc="http://schemas.openxmlformats.org/markup-compatibility/2006">
              <mc:Choice xmlns:v="urn:schemas-microsoft-com:vml" Requires="v">
                <p:oleObj spid="_x0000_s17526" name="Equation" r:id="rId7" imgW="799920" imgH="431640" progId="Equation.3">
                  <p:embed/>
                </p:oleObj>
              </mc:Choice>
              <mc:Fallback>
                <p:oleObj name="Equation" r:id="rId7" imgW="79992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2743260"/>
                        <a:ext cx="24542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240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additive="base">
                                        <p:cTn id="7" dur="500" fill="hold"/>
                                        <p:tgtEl>
                                          <p:spTgt spid="199684"/>
                                        </p:tgtEl>
                                        <p:attrNameLst>
                                          <p:attrName>ppt_x</p:attrName>
                                        </p:attrNameLst>
                                      </p:cBhvr>
                                      <p:tavLst>
                                        <p:tav tm="0">
                                          <p:val>
                                            <p:strVal val="0-#ppt_w/2"/>
                                          </p:val>
                                        </p:tav>
                                        <p:tav tm="100000">
                                          <p:val>
                                            <p:strVal val="#ppt_x"/>
                                          </p:val>
                                        </p:tav>
                                      </p:tavLst>
                                    </p:anim>
                                    <p:anim calcmode="lin" valueType="num">
                                      <p:cBhvr additive="base">
                                        <p:cTn id="8" dur="500" fill="hold"/>
                                        <p:tgtEl>
                                          <p:spTgt spid="1996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9686"/>
                                        </p:tgtEl>
                                        <p:attrNameLst>
                                          <p:attrName>style.visibility</p:attrName>
                                        </p:attrNameLst>
                                      </p:cBhvr>
                                      <p:to>
                                        <p:strVal val="visible"/>
                                      </p:to>
                                    </p:set>
                                    <p:anim calcmode="lin" valueType="num">
                                      <p:cBhvr additive="base">
                                        <p:cTn id="13" dur="500" fill="hold"/>
                                        <p:tgtEl>
                                          <p:spTgt spid="199686"/>
                                        </p:tgtEl>
                                        <p:attrNameLst>
                                          <p:attrName>ppt_x</p:attrName>
                                        </p:attrNameLst>
                                      </p:cBhvr>
                                      <p:tavLst>
                                        <p:tav tm="0">
                                          <p:val>
                                            <p:strVal val="0-#ppt_w/2"/>
                                          </p:val>
                                        </p:tav>
                                        <p:tav tm="100000">
                                          <p:val>
                                            <p:strVal val="#ppt_x"/>
                                          </p:val>
                                        </p:tav>
                                      </p:tavLst>
                                    </p:anim>
                                    <p:anim calcmode="lin" valueType="num">
                                      <p:cBhvr additive="base">
                                        <p:cTn id="14" dur="500" fill="hold"/>
                                        <p:tgtEl>
                                          <p:spTgt spid="1996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9685"/>
                                        </p:tgtEl>
                                        <p:attrNameLst>
                                          <p:attrName>style.visibility</p:attrName>
                                        </p:attrNameLst>
                                      </p:cBhvr>
                                      <p:to>
                                        <p:strVal val="visible"/>
                                      </p:to>
                                    </p:set>
                                    <p:anim calcmode="lin" valueType="num">
                                      <p:cBhvr additive="base">
                                        <p:cTn id="19" dur="500" fill="hold"/>
                                        <p:tgtEl>
                                          <p:spTgt spid="199685"/>
                                        </p:tgtEl>
                                        <p:attrNameLst>
                                          <p:attrName>ppt_x</p:attrName>
                                        </p:attrNameLst>
                                      </p:cBhvr>
                                      <p:tavLst>
                                        <p:tav tm="0">
                                          <p:val>
                                            <p:strVal val="0-#ppt_w/2"/>
                                          </p:val>
                                        </p:tav>
                                        <p:tav tm="100000">
                                          <p:val>
                                            <p:strVal val="#ppt_x"/>
                                          </p:val>
                                        </p:tav>
                                      </p:tavLst>
                                    </p:anim>
                                    <p:anim calcmode="lin" valueType="num">
                                      <p:cBhvr additive="base">
                                        <p:cTn id="20" dur="500" fill="hold"/>
                                        <p:tgtEl>
                                          <p:spTgt spid="1996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zh-CN" b="1">
                <a:ea typeface="黑体" panose="02010609060101010101" pitchFamily="49" charset="-122"/>
              </a:rPr>
              <a:t>AN</a:t>
            </a:r>
            <a:r>
              <a:rPr lang="en-US" altLang="zh-CN" b="1" baseline="-30000">
                <a:ea typeface="黑体" panose="02010609060101010101" pitchFamily="49" charset="-122"/>
              </a:rPr>
              <a:t>j</a:t>
            </a:r>
            <a:r>
              <a:rPr lang="zh-CN" altLang="en-US" b="1">
                <a:ea typeface="黑体" panose="02010609060101010101" pitchFamily="49" charset="-122"/>
              </a:rPr>
              <a:t>为隐藏层神经元</a:t>
            </a:r>
            <a:endParaRPr lang="zh-CN" altLang="en-US">
              <a:ea typeface="宋体" panose="02010600030101010101" pitchFamily="2" charset="-122"/>
            </a:endParaRPr>
          </a:p>
        </p:txBody>
      </p:sp>
      <p:sp>
        <p:nvSpPr>
          <p:cNvPr id="200707" name="Rectangle 3"/>
          <p:cNvSpPr>
            <a:spLocks noChangeArrowheads="1"/>
          </p:cNvSpPr>
          <p:nvPr/>
        </p:nvSpPr>
        <p:spPr bwMode="auto">
          <a:xfrm>
            <a:off x="3690938"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0708" name="Object 4"/>
          <p:cNvGraphicFramePr>
            <a:graphicFrameLocks noChangeAspect="1"/>
          </p:cNvGraphicFramePr>
          <p:nvPr>
            <p:extLst>
              <p:ext uri="{D42A27DB-BD31-4B8C-83A1-F6EECF244321}">
                <p14:modId xmlns:p14="http://schemas.microsoft.com/office/powerpoint/2010/main" val="3664302155"/>
              </p:ext>
            </p:extLst>
          </p:nvPr>
        </p:nvGraphicFramePr>
        <p:xfrm>
          <a:off x="914400" y="1066744"/>
          <a:ext cx="5105400" cy="2743200"/>
        </p:xfrm>
        <a:graphic>
          <a:graphicData uri="http://schemas.openxmlformats.org/presentationml/2006/ole">
            <mc:AlternateContent xmlns:mc="http://schemas.openxmlformats.org/markup-compatibility/2006">
              <mc:Choice xmlns:v="urn:schemas-microsoft-com:vml" Requires="v">
                <p:oleObj spid="_x0000_s18510" r:id="rId3" imgW="1765300" imgH="889000" progId="Equation.3">
                  <p:embed/>
                </p:oleObj>
              </mc:Choice>
              <mc:Fallback>
                <p:oleObj r:id="rId3" imgW="17653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066744"/>
                        <a:ext cx="51054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09" name="Rectangle 5"/>
          <p:cNvSpPr>
            <a:spLocks noChangeArrowheads="1"/>
          </p:cNvSpPr>
          <p:nvPr/>
        </p:nvSpPr>
        <p:spPr bwMode="auto">
          <a:xfrm>
            <a:off x="379095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0710" name="Object 6"/>
          <p:cNvGraphicFramePr>
            <a:graphicFrameLocks noChangeAspect="1"/>
          </p:cNvGraphicFramePr>
          <p:nvPr>
            <p:extLst>
              <p:ext uri="{D42A27DB-BD31-4B8C-83A1-F6EECF244321}">
                <p14:modId xmlns:p14="http://schemas.microsoft.com/office/powerpoint/2010/main" val="3080433897"/>
              </p:ext>
            </p:extLst>
          </p:nvPr>
        </p:nvGraphicFramePr>
        <p:xfrm>
          <a:off x="1447800" y="4038544"/>
          <a:ext cx="5791200" cy="1524000"/>
        </p:xfrm>
        <a:graphic>
          <a:graphicData uri="http://schemas.openxmlformats.org/presentationml/2006/ole">
            <mc:AlternateContent xmlns:mc="http://schemas.openxmlformats.org/markup-compatibility/2006">
              <mc:Choice xmlns:v="urn:schemas-microsoft-com:vml" Requires="v">
                <p:oleObj spid="_x0000_s18511" r:id="rId5" imgW="1562100" imgH="406400" progId="Equation.3">
                  <p:embed/>
                </p:oleObj>
              </mc:Choice>
              <mc:Fallback>
                <p:oleObj r:id="rId5" imgW="15621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038544"/>
                        <a:ext cx="57912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82152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0708"/>
                                        </p:tgtEl>
                                        <p:attrNameLst>
                                          <p:attrName>style.visibility</p:attrName>
                                        </p:attrNameLst>
                                      </p:cBhvr>
                                      <p:to>
                                        <p:strVal val="visible"/>
                                      </p:to>
                                    </p:set>
                                    <p:anim calcmode="lin" valueType="num">
                                      <p:cBhvr additive="base">
                                        <p:cTn id="7" dur="500" fill="hold"/>
                                        <p:tgtEl>
                                          <p:spTgt spid="200708"/>
                                        </p:tgtEl>
                                        <p:attrNameLst>
                                          <p:attrName>ppt_x</p:attrName>
                                        </p:attrNameLst>
                                      </p:cBhvr>
                                      <p:tavLst>
                                        <p:tav tm="0">
                                          <p:val>
                                            <p:strVal val="0-#ppt_w/2"/>
                                          </p:val>
                                        </p:tav>
                                        <p:tav tm="100000">
                                          <p:val>
                                            <p:strVal val="#ppt_x"/>
                                          </p:val>
                                        </p:tav>
                                      </p:tavLst>
                                    </p:anim>
                                    <p:anim calcmode="lin" valueType="num">
                                      <p:cBhvr additive="base">
                                        <p:cTn id="8" dur="500" fill="hold"/>
                                        <p:tgtEl>
                                          <p:spTgt spid="2007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0710"/>
                                        </p:tgtEl>
                                        <p:attrNameLst>
                                          <p:attrName>style.visibility</p:attrName>
                                        </p:attrNameLst>
                                      </p:cBhvr>
                                      <p:to>
                                        <p:strVal val="visible"/>
                                      </p:to>
                                    </p:set>
                                    <p:anim calcmode="lin" valueType="num">
                                      <p:cBhvr additive="base">
                                        <p:cTn id="13" dur="500" fill="hold"/>
                                        <p:tgtEl>
                                          <p:spTgt spid="200710"/>
                                        </p:tgtEl>
                                        <p:attrNameLst>
                                          <p:attrName>ppt_x</p:attrName>
                                        </p:attrNameLst>
                                      </p:cBhvr>
                                      <p:tavLst>
                                        <p:tav tm="0">
                                          <p:val>
                                            <p:strVal val="0-#ppt_w/2"/>
                                          </p:val>
                                        </p:tav>
                                        <p:tav tm="100000">
                                          <p:val>
                                            <p:strVal val="#ppt_x"/>
                                          </p:val>
                                        </p:tav>
                                      </p:tavLst>
                                    </p:anim>
                                    <p:anim calcmode="lin" valueType="num">
                                      <p:cBhvr additive="base">
                                        <p:cTn id="14" dur="500" fill="hold"/>
                                        <p:tgtEl>
                                          <p:spTgt spid="2007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zh-CN" b="1">
                <a:ea typeface="黑体" panose="02010609060101010101" pitchFamily="49" charset="-122"/>
              </a:rPr>
              <a:t>AN</a:t>
            </a:r>
            <a:r>
              <a:rPr lang="en-US" altLang="zh-CN" b="1" baseline="-30000">
                <a:ea typeface="黑体" panose="02010609060101010101" pitchFamily="49" charset="-122"/>
              </a:rPr>
              <a:t>j</a:t>
            </a:r>
            <a:r>
              <a:rPr lang="zh-CN" altLang="en-US" b="1">
                <a:ea typeface="黑体" panose="02010609060101010101" pitchFamily="49" charset="-122"/>
              </a:rPr>
              <a:t>为隐藏层神经元</a:t>
            </a:r>
            <a:endParaRPr lang="zh-CN" altLang="en-US">
              <a:ea typeface="宋体" panose="02010600030101010101" pitchFamily="2" charset="-122"/>
            </a:endParaRPr>
          </a:p>
        </p:txBody>
      </p:sp>
      <p:graphicFrame>
        <p:nvGraphicFramePr>
          <p:cNvPr id="201731" name="Object 3"/>
          <p:cNvGraphicFramePr>
            <a:graphicFrameLocks noChangeAspect="1"/>
          </p:cNvGraphicFramePr>
          <p:nvPr>
            <p:extLst>
              <p:ext uri="{D42A27DB-BD31-4B8C-83A1-F6EECF244321}">
                <p14:modId xmlns:p14="http://schemas.microsoft.com/office/powerpoint/2010/main" val="1309168858"/>
              </p:ext>
            </p:extLst>
          </p:nvPr>
        </p:nvGraphicFramePr>
        <p:xfrm>
          <a:off x="914322" y="1371574"/>
          <a:ext cx="5486400" cy="1347788"/>
        </p:xfrm>
        <a:graphic>
          <a:graphicData uri="http://schemas.openxmlformats.org/presentationml/2006/ole">
            <mc:AlternateContent xmlns:mc="http://schemas.openxmlformats.org/markup-compatibility/2006">
              <mc:Choice xmlns:v="urn:schemas-microsoft-com:vml" Requires="v">
                <p:oleObj spid="_x0000_s19534" r:id="rId3" imgW="1930400" imgH="406400" progId="Equation.3">
                  <p:embed/>
                </p:oleObj>
              </mc:Choice>
              <mc:Fallback>
                <p:oleObj r:id="rId3" imgW="19304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22" y="1371574"/>
                        <a:ext cx="5486400" cy="134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2" name="Object 4"/>
          <p:cNvGraphicFramePr>
            <a:graphicFrameLocks noChangeAspect="1"/>
          </p:cNvGraphicFramePr>
          <p:nvPr>
            <p:extLst>
              <p:ext uri="{D42A27DB-BD31-4B8C-83A1-F6EECF244321}">
                <p14:modId xmlns:p14="http://schemas.microsoft.com/office/powerpoint/2010/main" val="2052100713"/>
              </p:ext>
            </p:extLst>
          </p:nvPr>
        </p:nvGraphicFramePr>
        <p:xfrm>
          <a:off x="761922" y="3047974"/>
          <a:ext cx="6781800" cy="1371600"/>
        </p:xfrm>
        <a:graphic>
          <a:graphicData uri="http://schemas.openxmlformats.org/presentationml/2006/ole">
            <mc:AlternateContent xmlns:mc="http://schemas.openxmlformats.org/markup-compatibility/2006">
              <mc:Choice xmlns:v="urn:schemas-microsoft-com:vml" Requires="v">
                <p:oleObj spid="_x0000_s19535" r:id="rId5" imgW="2183452" imgH="406224" progId="Equation.3">
                  <p:embed/>
                </p:oleObj>
              </mc:Choice>
              <mc:Fallback>
                <p:oleObj r:id="rId5" imgW="2183452" imgH="4062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922" y="3047974"/>
                        <a:ext cx="67818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725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1731"/>
                                        </p:tgtEl>
                                        <p:attrNameLst>
                                          <p:attrName>style.visibility</p:attrName>
                                        </p:attrNameLst>
                                      </p:cBhvr>
                                      <p:to>
                                        <p:strVal val="visible"/>
                                      </p:to>
                                    </p:set>
                                    <p:anim calcmode="lin" valueType="num">
                                      <p:cBhvr additive="base">
                                        <p:cTn id="7" dur="500" fill="hold"/>
                                        <p:tgtEl>
                                          <p:spTgt spid="201731"/>
                                        </p:tgtEl>
                                        <p:attrNameLst>
                                          <p:attrName>ppt_x</p:attrName>
                                        </p:attrNameLst>
                                      </p:cBhvr>
                                      <p:tavLst>
                                        <p:tav tm="0">
                                          <p:val>
                                            <p:strVal val="0-#ppt_w/2"/>
                                          </p:val>
                                        </p:tav>
                                        <p:tav tm="100000">
                                          <p:val>
                                            <p:strVal val="#ppt_x"/>
                                          </p:val>
                                        </p:tav>
                                      </p:tavLst>
                                    </p:anim>
                                    <p:anim calcmode="lin" valueType="num">
                                      <p:cBhvr additive="base">
                                        <p:cTn id="8" dur="500" fill="hold"/>
                                        <p:tgtEl>
                                          <p:spTgt spid="2017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1732"/>
                                        </p:tgtEl>
                                        <p:attrNameLst>
                                          <p:attrName>style.visibility</p:attrName>
                                        </p:attrNameLst>
                                      </p:cBhvr>
                                      <p:to>
                                        <p:strVal val="visible"/>
                                      </p:to>
                                    </p:set>
                                    <p:anim calcmode="lin" valueType="num">
                                      <p:cBhvr additive="base">
                                        <p:cTn id="13" dur="500" fill="hold"/>
                                        <p:tgtEl>
                                          <p:spTgt spid="201732"/>
                                        </p:tgtEl>
                                        <p:attrNameLst>
                                          <p:attrName>ppt_x</p:attrName>
                                        </p:attrNameLst>
                                      </p:cBhvr>
                                      <p:tavLst>
                                        <p:tav tm="0">
                                          <p:val>
                                            <p:strVal val="0-#ppt_w/2"/>
                                          </p:val>
                                        </p:tav>
                                        <p:tav tm="100000">
                                          <p:val>
                                            <p:strVal val="#ppt_x"/>
                                          </p:val>
                                        </p:tav>
                                      </p:tavLst>
                                    </p:anim>
                                    <p:anim calcmode="lin" valueType="num">
                                      <p:cBhvr additive="base">
                                        <p:cTn id="14"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0" y="179388"/>
            <a:ext cx="7391326" cy="688975"/>
          </a:xfrm>
        </p:spPr>
        <p:txBody>
          <a:bodyPr/>
          <a:lstStyle/>
          <a:p>
            <a:r>
              <a:rPr lang="en-US" altLang="zh-CN" b="1" dirty="0" smtClean="0">
                <a:ea typeface="宋体" panose="02010600030101010101" pitchFamily="2" charset="-122"/>
              </a:rPr>
              <a:t>6 </a:t>
            </a:r>
            <a:r>
              <a:rPr lang="zh-CN" altLang="en-US" b="1" dirty="0">
                <a:latin typeface="宋体" panose="02010600030101010101" pitchFamily="2" charset="-122"/>
                <a:ea typeface="宋体" panose="02010600030101010101" pitchFamily="2" charset="-122"/>
              </a:rPr>
              <a:t>几个问题的讨论</a:t>
            </a:r>
            <a:r>
              <a:rPr lang="zh-CN" altLang="en-US" b="1" dirty="0">
                <a:ea typeface="黑体" panose="02010609060101010101" pitchFamily="49" charset="-122"/>
              </a:rPr>
              <a:t> </a:t>
            </a:r>
            <a:endParaRPr lang="zh-CN" altLang="en-US" dirty="0">
              <a:ea typeface="宋体" panose="02010600030101010101" pitchFamily="2" charset="-122"/>
            </a:endParaRPr>
          </a:p>
        </p:txBody>
      </p:sp>
      <p:sp>
        <p:nvSpPr>
          <p:cNvPr id="202755" name="Rectangle 3"/>
          <p:cNvSpPr>
            <a:spLocks noGrp="1" noChangeArrowheads="1"/>
          </p:cNvSpPr>
          <p:nvPr>
            <p:ph type="body" idx="1"/>
          </p:nvPr>
        </p:nvSpPr>
        <p:spPr/>
        <p:txBody>
          <a:bodyPr/>
          <a:lstStyle/>
          <a:p>
            <a:r>
              <a:rPr lang="zh-CN" altLang="en-US" b="1">
                <a:latin typeface="Times New Roman" panose="02020603050405020304" pitchFamily="18" charset="0"/>
                <a:ea typeface="黑体" panose="02010609060101010101" pitchFamily="49" charset="-122"/>
              </a:rPr>
              <a:t>收敛速度问题</a:t>
            </a:r>
            <a:r>
              <a:rPr lang="zh-CN" altLang="en-US">
                <a:ea typeface="宋体" panose="02010600030101010101" pitchFamily="2" charset="-122"/>
              </a:rPr>
              <a:t> </a:t>
            </a:r>
          </a:p>
          <a:p>
            <a:r>
              <a:rPr lang="zh-CN" altLang="en-US" b="1">
                <a:latin typeface="Times New Roman" panose="02020603050405020304" pitchFamily="18" charset="0"/>
                <a:ea typeface="黑体" panose="02010609060101010101" pitchFamily="49" charset="-122"/>
              </a:rPr>
              <a:t>局部极小点问题</a:t>
            </a:r>
            <a:r>
              <a:rPr lang="zh-CN" altLang="en-US">
                <a:ea typeface="宋体" panose="02010600030101010101" pitchFamily="2" charset="-122"/>
              </a:rPr>
              <a:t> </a:t>
            </a:r>
          </a:p>
          <a:p>
            <a:pPr lvl="1" algn="just"/>
            <a:r>
              <a:rPr lang="zh-CN" altLang="en-US" b="1">
                <a:latin typeface="Times New Roman" panose="02020603050405020304" pitchFamily="18" charset="0"/>
                <a:ea typeface="黑体" panose="02010609060101010101" pitchFamily="49" charset="-122"/>
              </a:rPr>
              <a:t>逃离</a:t>
            </a:r>
            <a:r>
              <a:rPr lang="en-US" altLang="zh-CN" b="1">
                <a:latin typeface="Times New Roman" panose="02020603050405020304" pitchFamily="18" charset="0"/>
                <a:ea typeface="黑体" panose="02010609060101010101" pitchFamily="49" charset="-122"/>
              </a:rPr>
              <a:t>/</a:t>
            </a:r>
            <a:r>
              <a:rPr lang="zh-CN" altLang="en-US" b="1">
                <a:latin typeface="Times New Roman" panose="02020603050405020304" pitchFamily="18" charset="0"/>
                <a:ea typeface="黑体" panose="02010609060101010101" pitchFamily="49" charset="-122"/>
              </a:rPr>
              <a:t>避开局部极小点</a:t>
            </a:r>
            <a:r>
              <a:rPr lang="zh-CN" altLang="en-US">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修改</a:t>
            </a:r>
            <a:r>
              <a:rPr lang="en-US" altLang="zh-CN" b="1">
                <a:latin typeface="Times New Roman" panose="02020603050405020304" pitchFamily="18" charset="0"/>
                <a:ea typeface="宋体" panose="02010600030101010101" pitchFamily="2" charset="-122"/>
              </a:rPr>
              <a:t>W</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V</a:t>
            </a:r>
            <a:r>
              <a:rPr lang="zh-CN" altLang="en-US" b="1">
                <a:latin typeface="宋体" panose="02010600030101010101" pitchFamily="2" charset="-122"/>
                <a:ea typeface="宋体" panose="02010600030101010101" pitchFamily="2" charset="-122"/>
              </a:rPr>
              <a:t>的初值</a:t>
            </a:r>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并不是总有效。</a:t>
            </a:r>
            <a:endParaRPr lang="zh-CN" altLang="en-US" b="1">
              <a:latin typeface="Times New Roman" panose="02020603050405020304" pitchFamily="18" charset="0"/>
              <a:ea typeface="宋体" panose="02010600030101010101" pitchFamily="2" charset="-122"/>
            </a:endParaRPr>
          </a:p>
          <a:p>
            <a:pPr lvl="1"/>
            <a:r>
              <a:rPr lang="zh-CN" altLang="en-US" b="1">
                <a:latin typeface="宋体" panose="02010600030101010101" pitchFamily="2" charset="-122"/>
                <a:ea typeface="宋体" panose="02010600030101010101" pitchFamily="2" charset="-122"/>
              </a:rPr>
              <a:t>逃离</a:t>
            </a:r>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统计方法；</a:t>
            </a:r>
            <a:r>
              <a:rPr lang="en-US" altLang="zh-CN" b="1">
                <a:latin typeface="Times New Roman" panose="02020603050405020304" pitchFamily="18" charset="0"/>
                <a:ea typeface="宋体" panose="02010600030101010101" pitchFamily="2" charset="-122"/>
              </a:rPr>
              <a:t>[Wasserman</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1986]</a:t>
            </a:r>
            <a:r>
              <a:rPr lang="zh-CN" altLang="en-US" b="1">
                <a:latin typeface="宋体" panose="02010600030101010101" pitchFamily="2" charset="-122"/>
                <a:ea typeface="宋体" panose="02010600030101010101" pitchFamily="2" charset="-122"/>
              </a:rPr>
              <a:t>将</a:t>
            </a:r>
            <a:r>
              <a:rPr lang="en-US" altLang="zh-CN" b="1">
                <a:latin typeface="Times New Roman" panose="02020603050405020304" pitchFamily="18" charset="0"/>
                <a:ea typeface="宋体" panose="02010600030101010101" pitchFamily="2" charset="-122"/>
              </a:rPr>
              <a:t>Cauchy</a:t>
            </a:r>
            <a:r>
              <a:rPr lang="zh-CN" altLang="en-US" b="1">
                <a:latin typeface="宋体" panose="02010600030101010101" pitchFamily="2" charset="-122"/>
                <a:ea typeface="宋体" panose="02010600030101010101" pitchFamily="2" charset="-122"/>
              </a:rPr>
              <a:t>训练与</a:t>
            </a:r>
            <a:r>
              <a:rPr lang="en-US" altLang="zh-CN" b="1">
                <a:latin typeface="Times New Roman" panose="02020603050405020304" pitchFamily="18" charset="0"/>
                <a:ea typeface="宋体" panose="02010600030101010101" pitchFamily="2" charset="-122"/>
              </a:rPr>
              <a:t>BP</a:t>
            </a:r>
            <a:r>
              <a:rPr lang="zh-CN" altLang="en-US" b="1">
                <a:latin typeface="宋体" panose="02010600030101010101" pitchFamily="2" charset="-122"/>
                <a:ea typeface="宋体" panose="02010600030101010101" pitchFamily="2" charset="-122"/>
              </a:rPr>
              <a:t>算法结合起来，可以在保证训练速度不被降低的情况下，找到全局极小点。</a:t>
            </a:r>
            <a:r>
              <a:rPr lang="zh-CN" altLang="en-US">
                <a:ea typeface="宋体" panose="02010600030101010101" pitchFamily="2" charset="-122"/>
              </a:rPr>
              <a:t> </a:t>
            </a:r>
          </a:p>
        </p:txBody>
      </p:sp>
    </p:spTree>
    <p:extLst>
      <p:ext uri="{BB962C8B-B14F-4D97-AF65-F5344CB8AC3E}">
        <p14:creationId xmlns:p14="http://schemas.microsoft.com/office/powerpoint/2010/main" val="420651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 calcmode="lin" valueType="num">
                                      <p:cBhvr additive="base">
                                        <p:cTn id="7" dur="500" fill="hold"/>
                                        <p:tgtEl>
                                          <p:spTgt spid="202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2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2755">
                                            <p:txEl>
                                              <p:pRg st="1" end="1"/>
                                            </p:txEl>
                                          </p:spTgt>
                                        </p:tgtEl>
                                        <p:attrNameLst>
                                          <p:attrName>style.visibility</p:attrName>
                                        </p:attrNameLst>
                                      </p:cBhvr>
                                      <p:to>
                                        <p:strVal val="visible"/>
                                      </p:to>
                                    </p:set>
                                    <p:anim calcmode="lin" valueType="num">
                                      <p:cBhvr additive="base">
                                        <p:cTn id="13" dur="500" fill="hold"/>
                                        <p:tgtEl>
                                          <p:spTgt spid="202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2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2755">
                                            <p:txEl>
                                              <p:pRg st="2" end="2"/>
                                            </p:txEl>
                                          </p:spTgt>
                                        </p:tgtEl>
                                        <p:attrNameLst>
                                          <p:attrName>style.visibility</p:attrName>
                                        </p:attrNameLst>
                                      </p:cBhvr>
                                      <p:to>
                                        <p:strVal val="visible"/>
                                      </p:to>
                                    </p:set>
                                    <p:anim calcmode="lin" valueType="num">
                                      <p:cBhvr additive="base">
                                        <p:cTn id="19" dur="500" fill="hold"/>
                                        <p:tgtEl>
                                          <p:spTgt spid="2027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27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2755">
                                            <p:txEl>
                                              <p:pRg st="3" end="3"/>
                                            </p:txEl>
                                          </p:spTgt>
                                        </p:tgtEl>
                                        <p:attrNameLst>
                                          <p:attrName>style.visibility</p:attrName>
                                        </p:attrNameLst>
                                      </p:cBhvr>
                                      <p:to>
                                        <p:strVal val="visible"/>
                                      </p:to>
                                    </p:set>
                                    <p:anim calcmode="lin" valueType="num">
                                      <p:cBhvr additive="base">
                                        <p:cTn id="25" dur="500" fill="hold"/>
                                        <p:tgtEl>
                                          <p:spTgt spid="2027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27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0" y="179388"/>
            <a:ext cx="7543722" cy="688975"/>
          </a:xfrm>
        </p:spPr>
        <p:txBody>
          <a:bodyPr/>
          <a:lstStyle/>
          <a:p>
            <a:r>
              <a:rPr lang="en-US" altLang="zh-CN" b="1" dirty="0" smtClean="0">
                <a:ea typeface="宋体" panose="02010600030101010101" pitchFamily="2" charset="-122"/>
              </a:rPr>
              <a:t>6 </a:t>
            </a:r>
            <a:r>
              <a:rPr lang="zh-CN" altLang="en-US" b="1" dirty="0">
                <a:latin typeface="宋体" panose="02010600030101010101" pitchFamily="2" charset="-122"/>
                <a:ea typeface="宋体" panose="02010600030101010101" pitchFamily="2" charset="-122"/>
              </a:rPr>
              <a:t>几个问题的讨论</a:t>
            </a:r>
            <a:r>
              <a:rPr lang="zh-CN" altLang="en-US" b="1" dirty="0">
                <a:ea typeface="黑体" panose="02010609060101010101" pitchFamily="49" charset="-122"/>
              </a:rPr>
              <a:t> </a:t>
            </a:r>
            <a:endParaRPr lang="zh-CN" altLang="en-US" dirty="0">
              <a:ea typeface="宋体" panose="02010600030101010101" pitchFamily="2" charset="-122"/>
            </a:endParaRPr>
          </a:p>
        </p:txBody>
      </p:sp>
      <p:sp>
        <p:nvSpPr>
          <p:cNvPr id="203779" name="Rectangle 3"/>
          <p:cNvSpPr>
            <a:spLocks noGrp="1" noChangeArrowheads="1"/>
          </p:cNvSpPr>
          <p:nvPr>
            <p:ph type="body" idx="1"/>
          </p:nvPr>
        </p:nvSpPr>
        <p:spPr>
          <a:xfrm>
            <a:off x="431800" y="1066862"/>
            <a:ext cx="8229600" cy="5065712"/>
          </a:xfrm>
        </p:spPr>
        <p:txBody>
          <a:bodyPr/>
          <a:lstStyle/>
          <a:p>
            <a:r>
              <a:rPr lang="zh-CN" altLang="en-US" b="1" dirty="0">
                <a:latin typeface="Times New Roman" panose="02020603050405020304" pitchFamily="18" charset="0"/>
                <a:ea typeface="黑体" panose="02010609060101010101" pitchFamily="49" charset="-122"/>
              </a:rPr>
              <a:t>网络瘫痪问题</a:t>
            </a:r>
            <a:r>
              <a:rPr lang="zh-CN" altLang="en-US" dirty="0">
                <a:ea typeface="宋体" panose="02010600030101010101" pitchFamily="2" charset="-122"/>
              </a:rPr>
              <a:t> </a:t>
            </a:r>
          </a:p>
          <a:p>
            <a:pPr lvl="1"/>
            <a:r>
              <a:rPr lang="zh-CN" altLang="en-US" b="1" dirty="0">
                <a:latin typeface="宋体" panose="02010600030101010101" pitchFamily="2" charset="-122"/>
                <a:ea typeface="宋体" panose="02010600030101010101" pitchFamily="2" charset="-122"/>
              </a:rPr>
              <a:t>在训练中，权可能变得很大，这会使神经元的网络输入变得很大，从而又使得其激活函数的导函数在此点上的取值很小。根据相应式子，此时的训练步长会变得非常小，进而将导致训练速度降得非常低，最终导致网络停止收敛</a:t>
            </a:r>
            <a:r>
              <a:rPr lang="zh-CN" altLang="en-US" b="1" dirty="0">
                <a:ea typeface="宋体" panose="02010600030101010101" pitchFamily="2" charset="-122"/>
              </a:rPr>
              <a:t> </a:t>
            </a:r>
          </a:p>
          <a:p>
            <a:r>
              <a:rPr lang="zh-CN" altLang="en-US" b="1" dirty="0">
                <a:latin typeface="Times New Roman" panose="02020603050405020304" pitchFamily="18" charset="0"/>
                <a:ea typeface="黑体" panose="02010609060101010101" pitchFamily="49" charset="-122"/>
              </a:rPr>
              <a:t>稳定性问题</a:t>
            </a:r>
            <a:r>
              <a:rPr lang="zh-CN" altLang="en-US" dirty="0">
                <a:ea typeface="宋体" panose="02010600030101010101" pitchFamily="2" charset="-122"/>
              </a:rPr>
              <a:t> </a:t>
            </a:r>
          </a:p>
          <a:p>
            <a:pPr lvl="1" algn="just"/>
            <a:r>
              <a:rPr lang="zh-CN" altLang="en-US" b="1" dirty="0">
                <a:latin typeface="宋体" panose="02010600030101010101" pitchFamily="2" charset="-122"/>
                <a:ea typeface="宋体" panose="02010600030101010101" pitchFamily="2" charset="-122"/>
              </a:rPr>
              <a:t>用修改量的综合实施权的修改</a:t>
            </a:r>
            <a:endParaRPr lang="zh-CN" altLang="en-US" b="1" dirty="0">
              <a:latin typeface="Times New Roman" panose="02020603050405020304" pitchFamily="18" charset="0"/>
              <a:ea typeface="宋体" panose="02010600030101010101" pitchFamily="2" charset="-122"/>
            </a:endParaRPr>
          </a:p>
          <a:p>
            <a:pPr lvl="1"/>
            <a:r>
              <a:rPr lang="zh-CN" altLang="en-US" b="1" dirty="0">
                <a:latin typeface="宋体" panose="02010600030101010101" pitchFamily="2" charset="-122"/>
                <a:ea typeface="宋体" panose="02010600030101010101" pitchFamily="2" charset="-122"/>
              </a:rPr>
              <a:t>连续变化的环境，它将变成无效的</a:t>
            </a:r>
            <a:r>
              <a:rPr lang="zh-CN" altLang="en-US" dirty="0">
                <a:ea typeface="宋体" panose="02010600030101010101" pitchFamily="2" charset="-122"/>
              </a:rPr>
              <a:t> </a:t>
            </a:r>
          </a:p>
        </p:txBody>
      </p:sp>
    </p:spTree>
    <p:extLst>
      <p:ext uri="{BB962C8B-B14F-4D97-AF65-F5344CB8AC3E}">
        <p14:creationId xmlns:p14="http://schemas.microsoft.com/office/powerpoint/2010/main" val="2618707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 calcmode="lin" valueType="num">
                                      <p:cBhvr additive="base">
                                        <p:cTn id="7" dur="500" fill="hold"/>
                                        <p:tgtEl>
                                          <p:spTgt spid="203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3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3779">
                                            <p:txEl>
                                              <p:pRg st="1" end="1"/>
                                            </p:txEl>
                                          </p:spTgt>
                                        </p:tgtEl>
                                        <p:attrNameLst>
                                          <p:attrName>style.visibility</p:attrName>
                                        </p:attrNameLst>
                                      </p:cBhvr>
                                      <p:to>
                                        <p:strVal val="visible"/>
                                      </p:to>
                                    </p:set>
                                    <p:anim calcmode="lin" valueType="num">
                                      <p:cBhvr additive="base">
                                        <p:cTn id="13" dur="500" fill="hold"/>
                                        <p:tgtEl>
                                          <p:spTgt spid="203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3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3779">
                                            <p:txEl>
                                              <p:pRg st="2" end="2"/>
                                            </p:txEl>
                                          </p:spTgt>
                                        </p:tgtEl>
                                        <p:attrNameLst>
                                          <p:attrName>style.visibility</p:attrName>
                                        </p:attrNameLst>
                                      </p:cBhvr>
                                      <p:to>
                                        <p:strVal val="visible"/>
                                      </p:to>
                                    </p:set>
                                    <p:anim calcmode="lin" valueType="num">
                                      <p:cBhvr additive="base">
                                        <p:cTn id="19" dur="500" fill="hold"/>
                                        <p:tgtEl>
                                          <p:spTgt spid="2037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3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3779">
                                            <p:txEl>
                                              <p:pRg st="3" end="3"/>
                                            </p:txEl>
                                          </p:spTgt>
                                        </p:tgtEl>
                                        <p:attrNameLst>
                                          <p:attrName>style.visibility</p:attrName>
                                        </p:attrNameLst>
                                      </p:cBhvr>
                                      <p:to>
                                        <p:strVal val="visible"/>
                                      </p:to>
                                    </p:set>
                                    <p:anim calcmode="lin" valueType="num">
                                      <p:cBhvr additive="base">
                                        <p:cTn id="25" dur="500" fill="hold"/>
                                        <p:tgtEl>
                                          <p:spTgt spid="2037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37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3779">
                                            <p:txEl>
                                              <p:pRg st="4" end="4"/>
                                            </p:txEl>
                                          </p:spTgt>
                                        </p:tgtEl>
                                        <p:attrNameLst>
                                          <p:attrName>style.visibility</p:attrName>
                                        </p:attrNameLst>
                                      </p:cBhvr>
                                      <p:to>
                                        <p:strVal val="visible"/>
                                      </p:to>
                                    </p:set>
                                    <p:anim calcmode="lin" valueType="num">
                                      <p:cBhvr additive="base">
                                        <p:cTn id="31" dur="500" fill="hold"/>
                                        <p:tgtEl>
                                          <p:spTgt spid="2037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37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0" y="179388"/>
            <a:ext cx="7238930" cy="688975"/>
          </a:xfrm>
        </p:spPr>
        <p:txBody>
          <a:bodyPr/>
          <a:lstStyle/>
          <a:p>
            <a:r>
              <a:rPr lang="en-US" altLang="zh-CN" b="1" dirty="0" smtClean="0">
                <a:latin typeface="Times New Roman" panose="02020603050405020304" pitchFamily="18" charset="0"/>
                <a:ea typeface="宋体" panose="02010600030101010101" pitchFamily="2" charset="-122"/>
              </a:rPr>
              <a:t>6 </a:t>
            </a:r>
            <a:r>
              <a:rPr lang="zh-CN" altLang="en-US" b="1" dirty="0">
                <a:latin typeface="宋体" panose="02010600030101010101" pitchFamily="2" charset="-122"/>
                <a:ea typeface="宋体" panose="02010600030101010101" pitchFamily="2" charset="-122"/>
              </a:rPr>
              <a:t>几个问题的讨论</a:t>
            </a:r>
            <a:r>
              <a:rPr lang="zh-CN" altLang="en-US" dirty="0">
                <a:ea typeface="宋体" panose="02010600030101010101" pitchFamily="2" charset="-122"/>
              </a:rPr>
              <a:t> </a:t>
            </a:r>
          </a:p>
        </p:txBody>
      </p:sp>
      <p:sp>
        <p:nvSpPr>
          <p:cNvPr id="204803" name="Rectangle 3"/>
          <p:cNvSpPr>
            <a:spLocks noGrp="1" noChangeArrowheads="1"/>
          </p:cNvSpPr>
          <p:nvPr>
            <p:ph type="body" idx="1"/>
          </p:nvPr>
        </p:nvSpPr>
        <p:spPr/>
        <p:txBody>
          <a:bodyPr/>
          <a:lstStyle/>
          <a:p>
            <a:r>
              <a:rPr lang="zh-CN" altLang="en-US" b="1" dirty="0">
                <a:latin typeface="Times New Roman" panose="02020603050405020304" pitchFamily="18" charset="0"/>
                <a:ea typeface="黑体" panose="02010609060101010101" pitchFamily="49" charset="-122"/>
              </a:rPr>
              <a:t>步长问题</a:t>
            </a:r>
            <a:r>
              <a:rPr lang="zh-CN" altLang="en-US" dirty="0">
                <a:ea typeface="宋体" panose="02010600030101010101" pitchFamily="2" charset="-122"/>
              </a:rPr>
              <a:t> </a:t>
            </a:r>
          </a:p>
          <a:p>
            <a:pPr lvl="1"/>
            <a:r>
              <a:rPr lang="en-US" altLang="zh-CN" b="1" dirty="0">
                <a:latin typeface="Times New Roman" panose="02020603050405020304" pitchFamily="18" charset="0"/>
                <a:ea typeface="宋体" panose="02010600030101010101" pitchFamily="2" charset="-122"/>
              </a:rPr>
              <a:t>BP</a:t>
            </a:r>
            <a:r>
              <a:rPr lang="zh-CN" altLang="en-US" b="1" dirty="0">
                <a:latin typeface="宋体" panose="02010600030101010101" pitchFamily="2" charset="-122"/>
                <a:ea typeface="宋体" panose="02010600030101010101" pitchFamily="2" charset="-122"/>
              </a:rPr>
              <a:t>网络的收敛是基于无穷小的权修改量</a:t>
            </a:r>
          </a:p>
          <a:p>
            <a:pPr lvl="1"/>
            <a:r>
              <a:rPr lang="zh-CN" altLang="en-US" b="1" dirty="0">
                <a:latin typeface="宋体" panose="02010600030101010101" pitchFamily="2" charset="-122"/>
                <a:ea typeface="宋体" panose="02010600030101010101" pitchFamily="2" charset="-122"/>
              </a:rPr>
              <a:t>步长太小，收敛就非常慢</a:t>
            </a:r>
          </a:p>
          <a:p>
            <a:pPr lvl="1"/>
            <a:r>
              <a:rPr lang="zh-CN" altLang="en-US" b="1" dirty="0">
                <a:latin typeface="宋体" panose="02010600030101010101" pitchFamily="2" charset="-122"/>
                <a:ea typeface="宋体" panose="02010600030101010101" pitchFamily="2" charset="-122"/>
              </a:rPr>
              <a:t>步长太大，可能会导致网络的瘫痪和不稳定</a:t>
            </a:r>
          </a:p>
          <a:p>
            <a:pPr lvl="1"/>
            <a:r>
              <a:rPr lang="zh-CN" altLang="en-US" b="1" dirty="0">
                <a:latin typeface="宋体" panose="02010600030101010101" pitchFamily="2" charset="-122"/>
                <a:ea typeface="宋体" panose="02010600030101010101" pitchFamily="2" charset="-122"/>
              </a:rPr>
              <a:t>自适应步长，使得权修改量能随着网络的训练而不断变化。</a:t>
            </a:r>
            <a:r>
              <a:rPr lang="en-US" altLang="zh-CN" b="1" dirty="0">
                <a:latin typeface="Times New Roman" panose="02020603050405020304" pitchFamily="18" charset="0"/>
                <a:ea typeface="宋体" panose="02010600030101010101" pitchFamily="2" charset="-122"/>
              </a:rPr>
              <a:t>[1988</a:t>
            </a:r>
            <a:r>
              <a:rPr lang="zh-CN" altLang="en-US" b="1" dirty="0">
                <a:latin typeface="宋体" panose="02010600030101010101" pitchFamily="2" charset="-122"/>
                <a:ea typeface="宋体" panose="02010600030101010101" pitchFamily="2" charset="-122"/>
              </a:rPr>
              <a:t>年，</a:t>
            </a:r>
            <a:r>
              <a:rPr lang="en-US" altLang="zh-CN" b="1" dirty="0">
                <a:latin typeface="Times New Roman" panose="02020603050405020304" pitchFamily="18" charset="0"/>
                <a:ea typeface="宋体" panose="02010600030101010101" pitchFamily="2" charset="-122"/>
              </a:rPr>
              <a:t>Wasserman]</a:t>
            </a:r>
            <a:r>
              <a:rPr lang="en-US" altLang="zh-CN" b="1" dirty="0">
                <a:ea typeface="宋体" panose="02010600030101010101" pitchFamily="2" charset="-122"/>
              </a:rPr>
              <a:t> </a:t>
            </a:r>
          </a:p>
        </p:txBody>
      </p:sp>
    </p:spTree>
    <p:extLst>
      <p:ext uri="{BB962C8B-B14F-4D97-AF65-F5344CB8AC3E}">
        <p14:creationId xmlns:p14="http://schemas.microsoft.com/office/powerpoint/2010/main" val="3664563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 calcmode="lin" valueType="num">
                                      <p:cBhvr additive="base">
                                        <p:cTn id="7" dur="500" fill="hold"/>
                                        <p:tgtEl>
                                          <p:spTgt spid="204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03">
                                            <p:txEl>
                                              <p:pRg st="1" end="1"/>
                                            </p:txEl>
                                          </p:spTgt>
                                        </p:tgtEl>
                                        <p:attrNameLst>
                                          <p:attrName>style.visibility</p:attrName>
                                        </p:attrNameLst>
                                      </p:cBhvr>
                                      <p:to>
                                        <p:strVal val="visible"/>
                                      </p:to>
                                    </p:set>
                                    <p:anim calcmode="lin" valueType="num">
                                      <p:cBhvr additive="base">
                                        <p:cTn id="13" dur="500" fill="hold"/>
                                        <p:tgtEl>
                                          <p:spTgt spid="2048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03">
                                            <p:txEl>
                                              <p:pRg st="2" end="2"/>
                                            </p:txEl>
                                          </p:spTgt>
                                        </p:tgtEl>
                                        <p:attrNameLst>
                                          <p:attrName>style.visibility</p:attrName>
                                        </p:attrNameLst>
                                      </p:cBhvr>
                                      <p:to>
                                        <p:strVal val="visible"/>
                                      </p:to>
                                    </p:set>
                                    <p:anim calcmode="lin" valueType="num">
                                      <p:cBhvr additive="base">
                                        <p:cTn id="19" dur="500" fill="hold"/>
                                        <p:tgtEl>
                                          <p:spTgt spid="2048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4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4803">
                                            <p:txEl>
                                              <p:pRg st="3" end="3"/>
                                            </p:txEl>
                                          </p:spTgt>
                                        </p:tgtEl>
                                        <p:attrNameLst>
                                          <p:attrName>style.visibility</p:attrName>
                                        </p:attrNameLst>
                                      </p:cBhvr>
                                      <p:to>
                                        <p:strVal val="visible"/>
                                      </p:to>
                                    </p:set>
                                    <p:anim calcmode="lin" valueType="num">
                                      <p:cBhvr additive="base">
                                        <p:cTn id="25" dur="500" fill="hold"/>
                                        <p:tgtEl>
                                          <p:spTgt spid="2048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4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4803">
                                            <p:txEl>
                                              <p:pRg st="4" end="4"/>
                                            </p:txEl>
                                          </p:spTgt>
                                        </p:tgtEl>
                                        <p:attrNameLst>
                                          <p:attrName>style.visibility</p:attrName>
                                        </p:attrNameLst>
                                      </p:cBhvr>
                                      <p:to>
                                        <p:strVal val="visible"/>
                                      </p:to>
                                    </p:set>
                                    <p:anim calcmode="lin" valueType="num">
                                      <p:cBhvr additive="base">
                                        <p:cTn id="31" dur="500" fill="hold"/>
                                        <p:tgtEl>
                                          <p:spTgt spid="2048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48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0" y="179388"/>
            <a:ext cx="6553200" cy="688975"/>
          </a:xfrm>
        </p:spPr>
        <p:txBody>
          <a:bodyPr/>
          <a:lstStyle/>
          <a:p>
            <a:r>
              <a:rPr lang="en-US" altLang="zh-CN" b="1" dirty="0" smtClean="0">
                <a:latin typeface="Times New Roman" panose="02020603050405020304" pitchFamily="18" charset="0"/>
                <a:ea typeface="宋体" panose="02010600030101010101" pitchFamily="2" charset="-122"/>
              </a:rPr>
              <a:t>2 </a:t>
            </a:r>
            <a:r>
              <a:rPr lang="zh-CN" altLang="en-US" b="1" dirty="0">
                <a:latin typeface="宋体" panose="02010600030101010101" pitchFamily="2" charset="-122"/>
                <a:ea typeface="宋体" panose="02010600030101010101" pitchFamily="2" charset="-122"/>
              </a:rPr>
              <a:t>基本</a:t>
            </a:r>
            <a:r>
              <a:rPr lang="en-US" altLang="zh-CN" b="1" dirty="0">
                <a:latin typeface="Times New Roman" panose="02020603050405020304" pitchFamily="18" charset="0"/>
                <a:ea typeface="宋体" panose="02010600030101010101" pitchFamily="2" charset="-122"/>
              </a:rPr>
              <a:t>BP</a:t>
            </a:r>
            <a:r>
              <a:rPr lang="zh-CN" altLang="en-US" b="1" dirty="0">
                <a:latin typeface="宋体" panose="02010600030101010101" pitchFamily="2" charset="-122"/>
                <a:ea typeface="宋体" panose="02010600030101010101" pitchFamily="2" charset="-122"/>
              </a:rPr>
              <a:t>算法</a:t>
            </a:r>
            <a:r>
              <a:rPr lang="zh-CN" altLang="en-US" dirty="0">
                <a:ea typeface="宋体" panose="02010600030101010101" pitchFamily="2" charset="-122"/>
              </a:rPr>
              <a:t> </a:t>
            </a:r>
          </a:p>
        </p:txBody>
      </p:sp>
      <p:sp>
        <p:nvSpPr>
          <p:cNvPr id="159747" name="Rectangle 3"/>
          <p:cNvSpPr>
            <a:spLocks noGrp="1" noChangeArrowheads="1"/>
          </p:cNvSpPr>
          <p:nvPr>
            <p:ph type="body" idx="1"/>
          </p:nvPr>
        </p:nvSpPr>
        <p:spPr>
          <a:xfrm>
            <a:off x="381000" y="914466"/>
            <a:ext cx="8458200" cy="2743200"/>
          </a:xfrm>
        </p:spPr>
        <p:txBody>
          <a:bodyPr/>
          <a:lstStyle/>
          <a:p>
            <a:pPr>
              <a:lnSpc>
                <a:spcPct val="90000"/>
              </a:lnSpc>
            </a:pPr>
            <a:r>
              <a:rPr lang="en-US" altLang="zh-CN" sz="2800" b="1" dirty="0" smtClean="0">
                <a:latin typeface="Times New Roman" panose="02020603050405020304" pitchFamily="18" charset="0"/>
                <a:ea typeface="宋体" panose="02010600030101010101" pitchFamily="2" charset="-122"/>
              </a:rPr>
              <a:t>2.1 </a:t>
            </a:r>
            <a:r>
              <a:rPr lang="zh-CN" altLang="en-US" sz="2800" b="1" dirty="0">
                <a:latin typeface="宋体" panose="02010600030101010101" pitchFamily="2" charset="-122"/>
                <a:ea typeface="宋体" panose="02010600030101010101" pitchFamily="2" charset="-122"/>
              </a:rPr>
              <a:t>网络的构成</a:t>
            </a:r>
            <a:r>
              <a:rPr lang="zh-CN" altLang="en-US" sz="2800" dirty="0">
                <a:ea typeface="宋体" panose="02010600030101010101" pitchFamily="2" charset="-122"/>
              </a:rPr>
              <a:t> </a:t>
            </a:r>
          </a:p>
          <a:p>
            <a:pPr algn="just">
              <a:lnSpc>
                <a:spcPct val="90000"/>
              </a:lnSpc>
              <a:buFontTx/>
              <a:buNone/>
            </a:pPr>
            <a:r>
              <a:rPr lang="zh-CN" altLang="en-US" b="1" dirty="0">
                <a:latin typeface="宋体" panose="02010600030101010101" pitchFamily="2" charset="-122"/>
                <a:ea typeface="宋体" panose="02010600030101010101" pitchFamily="2" charset="-122"/>
              </a:rPr>
              <a:t>神经元的网络输入：</a:t>
            </a:r>
          </a:p>
          <a:p>
            <a:pPr algn="just">
              <a:lnSpc>
                <a:spcPct val="90000"/>
              </a:lnSpc>
              <a:buFontTx/>
              <a:buNone/>
            </a:pPr>
            <a:r>
              <a:rPr lang="zh-CN" altLang="en-US" b="1" dirty="0">
                <a:latin typeface="Times New Roman" panose="02020603050405020304" pitchFamily="18" charset="0"/>
                <a:ea typeface="宋体" panose="02010600030101010101" pitchFamily="2" charset="-122"/>
              </a:rPr>
              <a:t>		</a:t>
            </a:r>
            <a:r>
              <a:rPr lang="en-US" altLang="zh-CN" b="1" dirty="0" err="1">
                <a:latin typeface="Times New Roman" panose="02020603050405020304" pitchFamily="18" charset="0"/>
                <a:ea typeface="宋体" panose="02010600030101010101" pitchFamily="2" charset="-122"/>
              </a:rPr>
              <a:t>net</a:t>
            </a:r>
            <a:r>
              <a:rPr lang="en-US" altLang="zh-CN" b="1" baseline="-25000"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=x</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w</a:t>
            </a:r>
            <a:r>
              <a:rPr lang="en-US" altLang="zh-CN" b="1" baseline="-30000" dirty="0">
                <a:latin typeface="Times New Roman" panose="02020603050405020304" pitchFamily="18" charset="0"/>
                <a:ea typeface="宋体" panose="02010600030101010101" pitchFamily="2" charset="-122"/>
              </a:rPr>
              <a:t>1i</a:t>
            </a:r>
            <a:r>
              <a:rPr lang="en-US" altLang="zh-CN" b="1" dirty="0">
                <a:latin typeface="Times New Roman" panose="02020603050405020304" pitchFamily="18" charset="0"/>
                <a:ea typeface="宋体" panose="02010600030101010101" pitchFamily="2" charset="-122"/>
              </a:rPr>
              <a:t>+x</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w</a:t>
            </a:r>
            <a:r>
              <a:rPr lang="en-US" altLang="zh-CN" b="1" baseline="-30000" dirty="0">
                <a:latin typeface="Times New Roman" panose="02020603050405020304" pitchFamily="18" charset="0"/>
                <a:ea typeface="宋体" panose="02010600030101010101" pitchFamily="2" charset="-122"/>
              </a:rPr>
              <a:t>2i</a:t>
            </a:r>
            <a:r>
              <a:rPr lang="en-US" altLang="zh-CN" b="1" dirty="0">
                <a:latin typeface="Times New Roman" panose="02020603050405020304" pitchFamily="18" charset="0"/>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x</a:t>
            </a:r>
            <a:r>
              <a:rPr lang="en-US" altLang="zh-CN" b="1" baseline="-30000" dirty="0" err="1">
                <a:latin typeface="Times New Roman" panose="02020603050405020304" pitchFamily="18" charset="0"/>
                <a:ea typeface="宋体" panose="02010600030101010101" pitchFamily="2" charset="-122"/>
              </a:rPr>
              <a:t>n</a:t>
            </a:r>
            <a:r>
              <a:rPr lang="en-US" altLang="zh-CN" b="1" dirty="0" err="1">
                <a:latin typeface="Times New Roman" panose="02020603050405020304" pitchFamily="18" charset="0"/>
                <a:ea typeface="宋体" panose="02010600030101010101" pitchFamily="2" charset="-122"/>
              </a:rPr>
              <a:t>w</a:t>
            </a:r>
            <a:r>
              <a:rPr lang="en-US" altLang="zh-CN" b="1" baseline="-30000" dirty="0" err="1">
                <a:latin typeface="Times New Roman" panose="02020603050405020304" pitchFamily="18" charset="0"/>
                <a:ea typeface="宋体" panose="02010600030101010101" pitchFamily="2" charset="-122"/>
              </a:rPr>
              <a:t>ni</a:t>
            </a:r>
            <a:endParaRPr lang="en-US" altLang="zh-CN" b="1" dirty="0">
              <a:latin typeface="Times New Roman" panose="02020603050405020304" pitchFamily="18" charset="0"/>
              <a:ea typeface="宋体" panose="02010600030101010101" pitchFamily="2" charset="-122"/>
            </a:endParaRPr>
          </a:p>
          <a:p>
            <a:pPr algn="just">
              <a:lnSpc>
                <a:spcPct val="90000"/>
              </a:lnSpc>
              <a:buFontTx/>
              <a:buNone/>
            </a:pPr>
            <a:endParaRPr lang="en-US" altLang="zh-CN" b="1" dirty="0">
              <a:latin typeface="宋体" panose="02010600030101010101" pitchFamily="2" charset="-122"/>
              <a:ea typeface="宋体" panose="02010600030101010101" pitchFamily="2" charset="-122"/>
            </a:endParaRPr>
          </a:p>
          <a:p>
            <a:pPr algn="just">
              <a:lnSpc>
                <a:spcPct val="90000"/>
              </a:lnSpc>
              <a:buFontTx/>
              <a:buNone/>
            </a:pPr>
            <a:r>
              <a:rPr lang="zh-CN" altLang="en-US" b="1" dirty="0">
                <a:latin typeface="宋体" panose="02010600030101010101" pitchFamily="2" charset="-122"/>
                <a:ea typeface="宋体" panose="02010600030101010101" pitchFamily="2" charset="-122"/>
              </a:rPr>
              <a:t>神经元的输出：</a:t>
            </a:r>
          </a:p>
        </p:txBody>
      </p:sp>
      <p:graphicFrame>
        <p:nvGraphicFramePr>
          <p:cNvPr id="159748" name="Object 4"/>
          <p:cNvGraphicFramePr>
            <a:graphicFrameLocks noChangeAspect="1"/>
          </p:cNvGraphicFramePr>
          <p:nvPr>
            <p:extLst>
              <p:ext uri="{D42A27DB-BD31-4B8C-83A1-F6EECF244321}">
                <p14:modId xmlns:p14="http://schemas.microsoft.com/office/powerpoint/2010/main" val="687530782"/>
              </p:ext>
            </p:extLst>
          </p:nvPr>
        </p:nvGraphicFramePr>
        <p:xfrm>
          <a:off x="2895526" y="2362228"/>
          <a:ext cx="4495800" cy="1295400"/>
        </p:xfrm>
        <a:graphic>
          <a:graphicData uri="http://schemas.openxmlformats.org/presentationml/2006/ole">
            <mc:AlternateContent xmlns:mc="http://schemas.openxmlformats.org/markup-compatibility/2006">
              <mc:Choice xmlns:v="urn:schemas-microsoft-com:vml" Requires="v">
                <p:oleObj spid="_x0000_s1102" name="Equation" r:id="rId3" imgW="1307880" imgH="393480" progId="Equation.3">
                  <p:embed/>
                </p:oleObj>
              </mc:Choice>
              <mc:Fallback>
                <p:oleObj name="Equation" r:id="rId3" imgW="13078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526" y="2362228"/>
                        <a:ext cx="44958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749" name="Object 5"/>
          <p:cNvGraphicFramePr>
            <a:graphicFrameLocks noChangeAspect="1"/>
          </p:cNvGraphicFramePr>
          <p:nvPr>
            <p:extLst>
              <p:ext uri="{D42A27DB-BD31-4B8C-83A1-F6EECF244321}">
                <p14:modId xmlns:p14="http://schemas.microsoft.com/office/powerpoint/2010/main" val="2926136646"/>
              </p:ext>
            </p:extLst>
          </p:nvPr>
        </p:nvGraphicFramePr>
        <p:xfrm>
          <a:off x="514246" y="3844877"/>
          <a:ext cx="8020050" cy="1412875"/>
        </p:xfrm>
        <a:graphic>
          <a:graphicData uri="http://schemas.openxmlformats.org/presentationml/2006/ole">
            <mc:AlternateContent xmlns:mc="http://schemas.openxmlformats.org/markup-compatibility/2006">
              <mc:Choice xmlns:v="urn:schemas-microsoft-com:vml" Requires="v">
                <p:oleObj spid="_x0000_s1103" name="Equation" r:id="rId5" imgW="2958840" imgH="419040" progId="Equation.3">
                  <p:embed/>
                </p:oleObj>
              </mc:Choice>
              <mc:Fallback>
                <p:oleObj name="Equation" r:id="rId5" imgW="295884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246" y="3844877"/>
                        <a:ext cx="8020050"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6319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9747">
                                            <p:txEl>
                                              <p:pRg st="4" end="4"/>
                                            </p:txEl>
                                          </p:spTgt>
                                        </p:tgtEl>
                                        <p:attrNameLst>
                                          <p:attrName>style.visibility</p:attrName>
                                        </p:attrNameLst>
                                      </p:cBhvr>
                                      <p:to>
                                        <p:strVal val="visible"/>
                                      </p:to>
                                    </p:set>
                                    <p:anim calcmode="lin" valueType="num">
                                      <p:cBhvr additive="base">
                                        <p:cTn id="25" dur="500" fill="hold"/>
                                        <p:tgtEl>
                                          <p:spTgt spid="15974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97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59748"/>
                                        </p:tgtEl>
                                        <p:attrNameLst>
                                          <p:attrName>style.visibility</p:attrName>
                                        </p:attrNameLst>
                                      </p:cBhvr>
                                      <p:to>
                                        <p:strVal val="visible"/>
                                      </p:to>
                                    </p:set>
                                    <p:anim calcmode="lin" valueType="num">
                                      <p:cBhvr additive="base">
                                        <p:cTn id="31" dur="500" fill="hold"/>
                                        <p:tgtEl>
                                          <p:spTgt spid="159748"/>
                                        </p:tgtEl>
                                        <p:attrNameLst>
                                          <p:attrName>ppt_x</p:attrName>
                                        </p:attrNameLst>
                                      </p:cBhvr>
                                      <p:tavLst>
                                        <p:tav tm="0">
                                          <p:val>
                                            <p:strVal val="0-#ppt_w/2"/>
                                          </p:val>
                                        </p:tav>
                                        <p:tav tm="100000">
                                          <p:val>
                                            <p:strVal val="#ppt_x"/>
                                          </p:val>
                                        </p:tav>
                                      </p:tavLst>
                                    </p:anim>
                                    <p:anim calcmode="lin" valueType="num">
                                      <p:cBhvr additive="base">
                                        <p:cTn id="32"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59749"/>
                                        </p:tgtEl>
                                        <p:attrNameLst>
                                          <p:attrName>style.visibility</p:attrName>
                                        </p:attrNameLst>
                                      </p:cBhvr>
                                      <p:to>
                                        <p:strVal val="visible"/>
                                      </p:to>
                                    </p:set>
                                    <p:anim calcmode="lin" valueType="num">
                                      <p:cBhvr additive="base">
                                        <p:cTn id="37" dur="500" fill="hold"/>
                                        <p:tgtEl>
                                          <p:spTgt spid="159749"/>
                                        </p:tgtEl>
                                        <p:attrNameLst>
                                          <p:attrName>ppt_x</p:attrName>
                                        </p:attrNameLst>
                                      </p:cBhvr>
                                      <p:tavLst>
                                        <p:tav tm="0">
                                          <p:val>
                                            <p:strVal val="0-#ppt_w/2"/>
                                          </p:val>
                                        </p:tav>
                                        <p:tav tm="100000">
                                          <p:val>
                                            <p:strVal val="#ppt_x"/>
                                          </p:val>
                                        </p:tav>
                                      </p:tavLst>
                                    </p:anim>
                                    <p:anim calcmode="lin" valueType="num">
                                      <p:cBhvr additive="base">
                                        <p:cTn id="38" dur="500" fill="hold"/>
                                        <p:tgtEl>
                                          <p:spTgt spid="159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761958" y="274638"/>
            <a:ext cx="5410200" cy="868362"/>
          </a:xfrm>
        </p:spPr>
        <p:txBody>
          <a:bodyPr/>
          <a:lstStyle/>
          <a:p>
            <a:r>
              <a:rPr lang="zh-CN" altLang="en-US" b="1" dirty="0">
                <a:ea typeface="宋体" panose="02010600030101010101" pitchFamily="2" charset="-122"/>
              </a:rPr>
              <a:t>输出函数分析</a:t>
            </a:r>
          </a:p>
        </p:txBody>
      </p:sp>
      <p:grpSp>
        <p:nvGrpSpPr>
          <p:cNvPr id="160771" name="Group 3"/>
          <p:cNvGrpSpPr>
            <a:grpSpLocks/>
          </p:cNvGrpSpPr>
          <p:nvPr/>
        </p:nvGrpSpPr>
        <p:grpSpPr bwMode="auto">
          <a:xfrm>
            <a:off x="5029200" y="1143000"/>
            <a:ext cx="3663950" cy="2971800"/>
            <a:chOff x="3072" y="1200"/>
            <a:chExt cx="2308" cy="1872"/>
          </a:xfrm>
        </p:grpSpPr>
        <p:sp>
          <p:nvSpPr>
            <p:cNvPr id="160772" name="Rectangle 4"/>
            <p:cNvSpPr>
              <a:spLocks noChangeArrowheads="1"/>
            </p:cNvSpPr>
            <p:nvPr/>
          </p:nvSpPr>
          <p:spPr bwMode="auto">
            <a:xfrm>
              <a:off x="4032" y="273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t>  0.5</a:t>
              </a:r>
            </a:p>
          </p:txBody>
        </p:sp>
        <p:grpSp>
          <p:nvGrpSpPr>
            <p:cNvPr id="160773" name="Group 5"/>
            <p:cNvGrpSpPr>
              <a:grpSpLocks/>
            </p:cNvGrpSpPr>
            <p:nvPr/>
          </p:nvGrpSpPr>
          <p:grpSpPr bwMode="auto">
            <a:xfrm>
              <a:off x="3072" y="1488"/>
              <a:ext cx="2232" cy="1584"/>
              <a:chOff x="3340" y="5652"/>
              <a:chExt cx="4140" cy="1716"/>
            </a:xfrm>
          </p:grpSpPr>
          <p:sp>
            <p:nvSpPr>
              <p:cNvPr id="160774" name="Line 6"/>
              <p:cNvSpPr>
                <a:spLocks noChangeShapeType="1"/>
              </p:cNvSpPr>
              <p:nvPr/>
            </p:nvSpPr>
            <p:spPr bwMode="auto">
              <a:xfrm>
                <a:off x="3340" y="7056"/>
                <a:ext cx="41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75" name="Line 7"/>
              <p:cNvSpPr>
                <a:spLocks noChangeShapeType="1"/>
              </p:cNvSpPr>
              <p:nvPr/>
            </p:nvSpPr>
            <p:spPr bwMode="auto">
              <a:xfrm flipV="1">
                <a:off x="4060" y="5652"/>
                <a:ext cx="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76" name="Line 8"/>
              <p:cNvSpPr>
                <a:spLocks noChangeShapeType="1"/>
              </p:cNvSpPr>
              <p:nvPr/>
            </p:nvSpPr>
            <p:spPr bwMode="auto">
              <a:xfrm flipH="1">
                <a:off x="4060" y="6432"/>
                <a:ext cx="14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77" name="Line 9"/>
              <p:cNvSpPr>
                <a:spLocks noChangeShapeType="1"/>
              </p:cNvSpPr>
              <p:nvPr/>
            </p:nvSpPr>
            <p:spPr bwMode="auto">
              <a:xfrm>
                <a:off x="5500" y="6432"/>
                <a:ext cx="0" cy="6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78" name="Freeform 10"/>
              <p:cNvSpPr>
                <a:spLocks/>
              </p:cNvSpPr>
              <p:nvPr/>
            </p:nvSpPr>
            <p:spPr bwMode="auto">
              <a:xfrm>
                <a:off x="4060" y="6432"/>
                <a:ext cx="2880" cy="624"/>
              </a:xfrm>
              <a:custGeom>
                <a:avLst/>
                <a:gdLst>
                  <a:gd name="T0" fmla="*/ 0 w 2880"/>
                  <a:gd name="T1" fmla="*/ 624 h 624"/>
                  <a:gd name="T2" fmla="*/ 1440 w 2880"/>
                  <a:gd name="T3" fmla="*/ 0 h 624"/>
                  <a:gd name="T4" fmla="*/ 2880 w 2880"/>
                  <a:gd name="T5" fmla="*/ 624 h 624"/>
                </a:gdLst>
                <a:ahLst/>
                <a:cxnLst>
                  <a:cxn ang="0">
                    <a:pos x="T0" y="T1"/>
                  </a:cxn>
                  <a:cxn ang="0">
                    <a:pos x="T2" y="T3"/>
                  </a:cxn>
                  <a:cxn ang="0">
                    <a:pos x="T4" y="T5"/>
                  </a:cxn>
                </a:cxnLst>
                <a:rect l="0" t="0" r="r" b="b"/>
                <a:pathLst>
                  <a:path w="2880" h="624">
                    <a:moveTo>
                      <a:pt x="0" y="624"/>
                    </a:moveTo>
                    <a:cubicBezTo>
                      <a:pt x="480" y="312"/>
                      <a:pt x="960" y="0"/>
                      <a:pt x="1440" y="0"/>
                    </a:cubicBezTo>
                    <a:cubicBezTo>
                      <a:pt x="1920" y="0"/>
                      <a:pt x="2400" y="312"/>
                      <a:pt x="2880" y="62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0779" name="Rectangle 11"/>
            <p:cNvSpPr>
              <a:spLocks noChangeArrowheads="1"/>
            </p:cNvSpPr>
            <p:nvPr/>
          </p:nvSpPr>
          <p:spPr bwMode="auto">
            <a:xfrm>
              <a:off x="3120" y="1200"/>
              <a:ext cx="6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f ′(net)</a:t>
              </a:r>
            </a:p>
          </p:txBody>
        </p:sp>
        <p:sp>
          <p:nvSpPr>
            <p:cNvPr id="160780" name="Rectangle 12"/>
            <p:cNvSpPr>
              <a:spLocks noChangeArrowheads="1"/>
            </p:cNvSpPr>
            <p:nvPr/>
          </p:nvSpPr>
          <p:spPr bwMode="auto">
            <a:xfrm>
              <a:off x="3108" y="2102"/>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0.25</a:t>
              </a:r>
            </a:p>
          </p:txBody>
        </p:sp>
        <p:sp>
          <p:nvSpPr>
            <p:cNvPr id="160781" name="Rectangle 13"/>
            <p:cNvSpPr>
              <a:spLocks noChangeArrowheads="1"/>
            </p:cNvSpPr>
            <p:nvPr/>
          </p:nvSpPr>
          <p:spPr bwMode="auto">
            <a:xfrm>
              <a:off x="5184" y="258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b="1"/>
                <a:t>o</a:t>
              </a:r>
            </a:p>
          </p:txBody>
        </p:sp>
        <p:sp>
          <p:nvSpPr>
            <p:cNvPr id="160782" name="Rectangle 14"/>
            <p:cNvSpPr>
              <a:spLocks noChangeArrowheads="1"/>
            </p:cNvSpPr>
            <p:nvPr/>
          </p:nvSpPr>
          <p:spPr bwMode="auto">
            <a:xfrm>
              <a:off x="3216" y="278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0</a:t>
              </a:r>
            </a:p>
          </p:txBody>
        </p:sp>
        <p:sp>
          <p:nvSpPr>
            <p:cNvPr id="160783" name="Rectangle 15"/>
            <p:cNvSpPr>
              <a:spLocks noChangeArrowheads="1"/>
            </p:cNvSpPr>
            <p:nvPr/>
          </p:nvSpPr>
          <p:spPr bwMode="auto">
            <a:xfrm>
              <a:off x="4896" y="2736"/>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 1</a:t>
              </a:r>
            </a:p>
          </p:txBody>
        </p:sp>
      </p:grpSp>
      <p:grpSp>
        <p:nvGrpSpPr>
          <p:cNvPr id="160784" name="Group 16"/>
          <p:cNvGrpSpPr>
            <a:grpSpLocks/>
          </p:cNvGrpSpPr>
          <p:nvPr/>
        </p:nvGrpSpPr>
        <p:grpSpPr bwMode="auto">
          <a:xfrm>
            <a:off x="1143000" y="1219200"/>
            <a:ext cx="3144838" cy="3155950"/>
            <a:chOff x="720" y="1238"/>
            <a:chExt cx="1981" cy="1988"/>
          </a:xfrm>
        </p:grpSpPr>
        <p:grpSp>
          <p:nvGrpSpPr>
            <p:cNvPr id="160785" name="Group 17"/>
            <p:cNvGrpSpPr>
              <a:grpSpLocks/>
            </p:cNvGrpSpPr>
            <p:nvPr/>
          </p:nvGrpSpPr>
          <p:grpSpPr bwMode="auto">
            <a:xfrm>
              <a:off x="720" y="1296"/>
              <a:ext cx="1981" cy="1930"/>
              <a:chOff x="720" y="1296"/>
              <a:chExt cx="1981" cy="1930"/>
            </a:xfrm>
          </p:grpSpPr>
          <p:sp>
            <p:nvSpPr>
              <p:cNvPr id="160786" name="Rectangle 18"/>
              <p:cNvSpPr>
                <a:spLocks noChangeArrowheads="1"/>
              </p:cNvSpPr>
              <p:nvPr/>
            </p:nvSpPr>
            <p:spPr bwMode="auto">
              <a:xfrm>
                <a:off x="1584" y="1296"/>
                <a:ext cx="2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1000"/>
                  <a:t> </a:t>
                </a:r>
              </a:p>
              <a:p>
                <a:pPr algn="just" eaLnBrk="0" hangingPunct="0"/>
                <a:r>
                  <a:rPr kumimoji="1" lang="en-US" altLang="zh-CN" sz="2000" b="1"/>
                  <a:t>1</a:t>
                </a:r>
              </a:p>
            </p:txBody>
          </p:sp>
          <p:grpSp>
            <p:nvGrpSpPr>
              <p:cNvPr id="160787" name="Group 19"/>
              <p:cNvGrpSpPr>
                <a:grpSpLocks/>
              </p:cNvGrpSpPr>
              <p:nvPr/>
            </p:nvGrpSpPr>
            <p:grpSpPr bwMode="auto">
              <a:xfrm>
                <a:off x="720" y="1440"/>
                <a:ext cx="1800" cy="1680"/>
                <a:chOff x="2800" y="1908"/>
                <a:chExt cx="4500" cy="2652"/>
              </a:xfrm>
            </p:grpSpPr>
            <p:sp>
              <p:nvSpPr>
                <p:cNvPr id="160788" name="Line 20"/>
                <p:cNvSpPr>
                  <a:spLocks noChangeShapeType="1"/>
                </p:cNvSpPr>
                <p:nvPr/>
              </p:nvSpPr>
              <p:spPr bwMode="auto">
                <a:xfrm>
                  <a:off x="2800" y="3312"/>
                  <a:ext cx="4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9" name="Line 21"/>
                <p:cNvSpPr>
                  <a:spLocks noChangeShapeType="1"/>
                </p:cNvSpPr>
                <p:nvPr/>
              </p:nvSpPr>
              <p:spPr bwMode="auto">
                <a:xfrm flipV="1">
                  <a:off x="4960" y="1908"/>
                  <a:ext cx="0" cy="26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0790" name="Group 22"/>
                <p:cNvGrpSpPr>
                  <a:grpSpLocks/>
                </p:cNvGrpSpPr>
                <p:nvPr/>
              </p:nvGrpSpPr>
              <p:grpSpPr bwMode="auto">
                <a:xfrm>
                  <a:off x="2800" y="2220"/>
                  <a:ext cx="4320" cy="2184"/>
                  <a:chOff x="2800" y="2220"/>
                  <a:chExt cx="4320" cy="2184"/>
                </a:xfrm>
              </p:grpSpPr>
              <p:sp>
                <p:nvSpPr>
                  <p:cNvPr id="160791" name="Line 23"/>
                  <p:cNvSpPr>
                    <a:spLocks noChangeShapeType="1"/>
                  </p:cNvSpPr>
                  <p:nvPr/>
                </p:nvSpPr>
                <p:spPr bwMode="auto">
                  <a:xfrm>
                    <a:off x="2980" y="4404"/>
                    <a:ext cx="41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2" name="Line 24"/>
                  <p:cNvSpPr>
                    <a:spLocks noChangeShapeType="1"/>
                  </p:cNvSpPr>
                  <p:nvPr/>
                </p:nvSpPr>
                <p:spPr bwMode="auto">
                  <a:xfrm>
                    <a:off x="2980" y="2220"/>
                    <a:ext cx="41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3" name="Freeform 25"/>
                  <p:cNvSpPr>
                    <a:spLocks/>
                  </p:cNvSpPr>
                  <p:nvPr/>
                </p:nvSpPr>
                <p:spPr bwMode="auto">
                  <a:xfrm>
                    <a:off x="2800" y="2376"/>
                    <a:ext cx="4320" cy="1872"/>
                  </a:xfrm>
                  <a:custGeom>
                    <a:avLst/>
                    <a:gdLst>
                      <a:gd name="T0" fmla="*/ 0 w 4320"/>
                      <a:gd name="T1" fmla="*/ 1872 h 1872"/>
                      <a:gd name="T2" fmla="*/ 1620 w 4320"/>
                      <a:gd name="T3" fmla="*/ 1716 h 1872"/>
                      <a:gd name="T4" fmla="*/ 2160 w 4320"/>
                      <a:gd name="T5" fmla="*/ 936 h 1872"/>
                      <a:gd name="T6" fmla="*/ 2700 w 4320"/>
                      <a:gd name="T7" fmla="*/ 312 h 1872"/>
                      <a:gd name="T8" fmla="*/ 4320 w 4320"/>
                      <a:gd name="T9" fmla="*/ 0 h 1872"/>
                    </a:gdLst>
                    <a:ahLst/>
                    <a:cxnLst>
                      <a:cxn ang="0">
                        <a:pos x="T0" y="T1"/>
                      </a:cxn>
                      <a:cxn ang="0">
                        <a:pos x="T2" y="T3"/>
                      </a:cxn>
                      <a:cxn ang="0">
                        <a:pos x="T4" y="T5"/>
                      </a:cxn>
                      <a:cxn ang="0">
                        <a:pos x="T6" y="T7"/>
                      </a:cxn>
                      <a:cxn ang="0">
                        <a:pos x="T8" y="T9"/>
                      </a:cxn>
                    </a:cxnLst>
                    <a:rect l="0" t="0" r="r" b="b"/>
                    <a:pathLst>
                      <a:path w="4320" h="1872">
                        <a:moveTo>
                          <a:pt x="0" y="1872"/>
                        </a:moveTo>
                        <a:cubicBezTo>
                          <a:pt x="630" y="1872"/>
                          <a:pt x="1260" y="1872"/>
                          <a:pt x="1620" y="1716"/>
                        </a:cubicBezTo>
                        <a:cubicBezTo>
                          <a:pt x="1980" y="1560"/>
                          <a:pt x="1980" y="1170"/>
                          <a:pt x="2160" y="936"/>
                        </a:cubicBezTo>
                        <a:cubicBezTo>
                          <a:pt x="2340" y="702"/>
                          <a:pt x="2340" y="468"/>
                          <a:pt x="2700" y="312"/>
                        </a:cubicBezTo>
                        <a:cubicBezTo>
                          <a:pt x="3060" y="156"/>
                          <a:pt x="3990" y="52"/>
                          <a:pt x="43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60794" name="Rectangle 26"/>
              <p:cNvSpPr>
                <a:spLocks noChangeArrowheads="1"/>
              </p:cNvSpPr>
              <p:nvPr/>
            </p:nvSpPr>
            <p:spPr bwMode="auto">
              <a:xfrm>
                <a:off x="1440" y="2304"/>
                <a:ext cx="7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a:t>
                </a:r>
                <a:r>
                  <a:rPr kumimoji="1" lang="en-US" altLang="zh-CN" sz="2000" b="1"/>
                  <a:t>0,0.5</a:t>
                </a:r>
                <a:r>
                  <a:rPr kumimoji="1" lang="zh-CN" altLang="en-US" sz="2000" b="1"/>
                  <a:t>）</a:t>
                </a:r>
              </a:p>
            </p:txBody>
          </p:sp>
          <p:sp>
            <p:nvSpPr>
              <p:cNvPr id="160795" name="Rectangle 27"/>
              <p:cNvSpPr>
                <a:spLocks noChangeArrowheads="1"/>
              </p:cNvSpPr>
              <p:nvPr/>
            </p:nvSpPr>
            <p:spPr bwMode="auto">
              <a:xfrm>
                <a:off x="2352" y="2112"/>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a:t> </a:t>
                </a:r>
                <a:r>
                  <a:rPr kumimoji="1" lang="en-US" altLang="zh-CN" sz="2000" b="1"/>
                  <a:t>net</a:t>
                </a:r>
              </a:p>
            </p:txBody>
          </p:sp>
          <p:sp>
            <p:nvSpPr>
              <p:cNvPr id="160796" name="Rectangle 28"/>
              <p:cNvSpPr>
                <a:spLocks noChangeArrowheads="1"/>
              </p:cNvSpPr>
              <p:nvPr/>
            </p:nvSpPr>
            <p:spPr bwMode="auto">
              <a:xfrm>
                <a:off x="1440" y="2976"/>
                <a:ext cx="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a:t>
                </a:r>
                <a:r>
                  <a:rPr kumimoji="1" lang="en-US" altLang="zh-CN" sz="2000" b="1"/>
                  <a:t>0,0</a:t>
                </a:r>
                <a:r>
                  <a:rPr kumimoji="1" lang="zh-CN" altLang="en-US" sz="2000" b="1"/>
                  <a:t>）</a:t>
                </a:r>
              </a:p>
            </p:txBody>
          </p:sp>
        </p:grpSp>
        <p:sp>
          <p:nvSpPr>
            <p:cNvPr id="160797" name="Text Box 29"/>
            <p:cNvSpPr txBox="1">
              <a:spLocks noChangeArrowheads="1"/>
            </p:cNvSpPr>
            <p:nvPr/>
          </p:nvSpPr>
          <p:spPr bwMode="auto">
            <a:xfrm>
              <a:off x="1488" y="123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o</a:t>
              </a:r>
            </a:p>
          </p:txBody>
        </p:sp>
      </p:grpSp>
      <p:graphicFrame>
        <p:nvGraphicFramePr>
          <p:cNvPr id="160798" name="Object 30"/>
          <p:cNvGraphicFramePr>
            <a:graphicFrameLocks noChangeAspect="1"/>
          </p:cNvGraphicFramePr>
          <p:nvPr/>
        </p:nvGraphicFramePr>
        <p:xfrm>
          <a:off x="6096000" y="0"/>
          <a:ext cx="2316163" cy="1295400"/>
        </p:xfrm>
        <a:graphic>
          <a:graphicData uri="http://schemas.openxmlformats.org/presentationml/2006/ole">
            <mc:AlternateContent xmlns:mc="http://schemas.openxmlformats.org/markup-compatibility/2006">
              <mc:Choice xmlns:v="urn:schemas-microsoft-com:vml" Requires="v">
                <p:oleObj spid="_x0000_s2088" name="Equation" r:id="rId4" imgW="736560" imgH="393480" progId="Equation.3">
                  <p:embed/>
                </p:oleObj>
              </mc:Choice>
              <mc:Fallback>
                <p:oleObj name="Equation" r:id="rId4" imgW="73656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0"/>
                        <a:ext cx="2316163"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9" name="Rectangle 31"/>
          <p:cNvSpPr>
            <a:spLocks noGrp="1" noChangeArrowheads="1"/>
          </p:cNvSpPr>
          <p:nvPr>
            <p:ph type="body" idx="1"/>
          </p:nvPr>
        </p:nvSpPr>
        <p:spPr>
          <a:xfrm>
            <a:off x="609600" y="4495800"/>
            <a:ext cx="8229600" cy="1524000"/>
          </a:xfrm>
          <a:noFill/>
          <a:ln/>
        </p:spPr>
        <p:txBody>
          <a:bodyPr/>
          <a:lstStyle/>
          <a:p>
            <a:pPr lvl="1" algn="just"/>
            <a:r>
              <a:rPr lang="zh-CN" altLang="en-US" b="1">
                <a:latin typeface="宋体" panose="02010600030101010101" pitchFamily="2" charset="-122"/>
                <a:ea typeface="宋体" panose="02010600030101010101" pitchFamily="2" charset="-122"/>
              </a:rPr>
              <a:t>应该将</a:t>
            </a:r>
            <a:r>
              <a:rPr lang="en-US" altLang="zh-CN" b="1">
                <a:latin typeface="Times New Roman" panose="02020603050405020304" pitchFamily="18" charset="0"/>
                <a:ea typeface="宋体" panose="02010600030101010101" pitchFamily="2" charset="-122"/>
              </a:rPr>
              <a:t>net</a:t>
            </a:r>
            <a:r>
              <a:rPr lang="zh-CN" altLang="en-US" b="1">
                <a:latin typeface="宋体" panose="02010600030101010101" pitchFamily="2" charset="-122"/>
                <a:ea typeface="宋体" panose="02010600030101010101" pitchFamily="2" charset="-122"/>
              </a:rPr>
              <a:t>的值尽量控制在收敛比较快的范围内</a:t>
            </a:r>
          </a:p>
          <a:p>
            <a:pPr lvl="1" algn="just"/>
            <a:r>
              <a:rPr lang="zh-CN" altLang="en-US" b="1">
                <a:latin typeface="宋体" panose="02010600030101010101" pitchFamily="2" charset="-122"/>
                <a:ea typeface="宋体" panose="02010600030101010101" pitchFamily="2" charset="-122"/>
              </a:rPr>
              <a:t>可以用其它的函数作为激活函数，只要该函数是处处可导的</a:t>
            </a:r>
            <a:endParaRPr lang="zh-CN" altLang="en-US">
              <a:ea typeface="宋体" panose="02010600030101010101" pitchFamily="2" charset="-122"/>
            </a:endParaRPr>
          </a:p>
        </p:txBody>
      </p:sp>
    </p:spTree>
    <p:extLst>
      <p:ext uri="{BB962C8B-B14F-4D97-AF65-F5344CB8AC3E}">
        <p14:creationId xmlns:p14="http://schemas.microsoft.com/office/powerpoint/2010/main" val="4135907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0798"/>
                                        </p:tgtEl>
                                        <p:attrNameLst>
                                          <p:attrName>style.visibility</p:attrName>
                                        </p:attrNameLst>
                                      </p:cBhvr>
                                      <p:to>
                                        <p:strVal val="visible"/>
                                      </p:to>
                                    </p:set>
                                    <p:anim calcmode="lin" valueType="num">
                                      <p:cBhvr additive="base">
                                        <p:cTn id="7" dur="500" fill="hold"/>
                                        <p:tgtEl>
                                          <p:spTgt spid="160798"/>
                                        </p:tgtEl>
                                        <p:attrNameLst>
                                          <p:attrName>ppt_x</p:attrName>
                                        </p:attrNameLst>
                                      </p:cBhvr>
                                      <p:tavLst>
                                        <p:tav tm="0">
                                          <p:val>
                                            <p:strVal val="1+#ppt_w/2"/>
                                          </p:val>
                                        </p:tav>
                                        <p:tav tm="100000">
                                          <p:val>
                                            <p:strVal val="#ppt_x"/>
                                          </p:val>
                                        </p:tav>
                                      </p:tavLst>
                                    </p:anim>
                                    <p:anim calcmode="lin" valueType="num">
                                      <p:cBhvr additive="base">
                                        <p:cTn id="8" dur="500" fill="hold"/>
                                        <p:tgtEl>
                                          <p:spTgt spid="1607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0784"/>
                                        </p:tgtEl>
                                        <p:attrNameLst>
                                          <p:attrName>style.visibility</p:attrName>
                                        </p:attrNameLst>
                                      </p:cBhvr>
                                      <p:to>
                                        <p:strVal val="visible"/>
                                      </p:to>
                                    </p:set>
                                    <p:anim calcmode="lin" valueType="num">
                                      <p:cBhvr additive="base">
                                        <p:cTn id="13" dur="500" fill="hold"/>
                                        <p:tgtEl>
                                          <p:spTgt spid="160784"/>
                                        </p:tgtEl>
                                        <p:attrNameLst>
                                          <p:attrName>ppt_x</p:attrName>
                                        </p:attrNameLst>
                                      </p:cBhvr>
                                      <p:tavLst>
                                        <p:tav tm="0">
                                          <p:val>
                                            <p:strVal val="0-#ppt_w/2"/>
                                          </p:val>
                                        </p:tav>
                                        <p:tav tm="100000">
                                          <p:val>
                                            <p:strVal val="#ppt_x"/>
                                          </p:val>
                                        </p:tav>
                                      </p:tavLst>
                                    </p:anim>
                                    <p:anim calcmode="lin" valueType="num">
                                      <p:cBhvr additive="base">
                                        <p:cTn id="14" dur="500" fill="hold"/>
                                        <p:tgtEl>
                                          <p:spTgt spid="16078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60771"/>
                                        </p:tgtEl>
                                        <p:attrNameLst>
                                          <p:attrName>style.visibility</p:attrName>
                                        </p:attrNameLst>
                                      </p:cBhvr>
                                      <p:to>
                                        <p:strVal val="visible"/>
                                      </p:to>
                                    </p:set>
                                    <p:anim calcmode="lin" valueType="num">
                                      <p:cBhvr additive="base">
                                        <p:cTn id="19" dur="500" fill="hold"/>
                                        <p:tgtEl>
                                          <p:spTgt spid="160771"/>
                                        </p:tgtEl>
                                        <p:attrNameLst>
                                          <p:attrName>ppt_x</p:attrName>
                                        </p:attrNameLst>
                                      </p:cBhvr>
                                      <p:tavLst>
                                        <p:tav tm="0">
                                          <p:val>
                                            <p:strVal val="1+#ppt_w/2"/>
                                          </p:val>
                                        </p:tav>
                                        <p:tav tm="100000">
                                          <p:val>
                                            <p:strVal val="#ppt_x"/>
                                          </p:val>
                                        </p:tav>
                                      </p:tavLst>
                                    </p:anim>
                                    <p:anim calcmode="lin" valueType="num">
                                      <p:cBhvr additive="base">
                                        <p:cTn id="20" dur="500" fill="hold"/>
                                        <p:tgtEl>
                                          <p:spTgt spid="16077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99">
                                            <p:txEl>
                                              <p:pRg st="0" end="0"/>
                                            </p:txEl>
                                          </p:spTgt>
                                        </p:tgtEl>
                                        <p:attrNameLst>
                                          <p:attrName>style.visibility</p:attrName>
                                        </p:attrNameLst>
                                      </p:cBhvr>
                                      <p:to>
                                        <p:strVal val="visible"/>
                                      </p:to>
                                    </p:set>
                                    <p:anim calcmode="lin" valueType="num">
                                      <p:cBhvr additive="base">
                                        <p:cTn id="25" dur="500" fill="hold"/>
                                        <p:tgtEl>
                                          <p:spTgt spid="16079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0799">
                                            <p:txEl>
                                              <p:pRg st="1" end="1"/>
                                            </p:txEl>
                                          </p:spTgt>
                                        </p:tgtEl>
                                        <p:attrNameLst>
                                          <p:attrName>style.visibility</p:attrName>
                                        </p:attrNameLst>
                                      </p:cBhvr>
                                      <p:to>
                                        <p:strVal val="visible"/>
                                      </p:to>
                                    </p:set>
                                    <p:anim calcmode="lin" valueType="num">
                                      <p:cBhvr additive="base">
                                        <p:cTn id="31" dur="500" fill="hold"/>
                                        <p:tgtEl>
                                          <p:spTgt spid="160799">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07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9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zh-CN" altLang="en-US" b="1">
                <a:latin typeface="Times New Roman" panose="02020603050405020304" pitchFamily="18" charset="0"/>
                <a:ea typeface="黑体" panose="02010609060101010101" pitchFamily="49" charset="-122"/>
              </a:rPr>
              <a:t>网络的拓扑结构</a:t>
            </a:r>
            <a:endParaRPr lang="zh-CN" altLang="en-US">
              <a:ea typeface="宋体" panose="02010600030101010101" pitchFamily="2" charset="-122"/>
            </a:endParaRPr>
          </a:p>
        </p:txBody>
      </p:sp>
      <p:grpSp>
        <p:nvGrpSpPr>
          <p:cNvPr id="161795" name="Group 3"/>
          <p:cNvGrpSpPr>
            <a:grpSpLocks/>
          </p:cNvGrpSpPr>
          <p:nvPr/>
        </p:nvGrpSpPr>
        <p:grpSpPr bwMode="auto">
          <a:xfrm>
            <a:off x="914400" y="1279525"/>
            <a:ext cx="7612063" cy="4756150"/>
            <a:chOff x="576" y="806"/>
            <a:chExt cx="4795" cy="2996"/>
          </a:xfrm>
        </p:grpSpPr>
        <p:grpSp>
          <p:nvGrpSpPr>
            <p:cNvPr id="161796" name="Group 4"/>
            <p:cNvGrpSpPr>
              <a:grpSpLocks/>
            </p:cNvGrpSpPr>
            <p:nvPr/>
          </p:nvGrpSpPr>
          <p:grpSpPr bwMode="auto">
            <a:xfrm>
              <a:off x="576" y="864"/>
              <a:ext cx="4704" cy="2602"/>
              <a:chOff x="2337" y="7836"/>
              <a:chExt cx="5580" cy="2184"/>
            </a:xfrm>
          </p:grpSpPr>
          <p:sp>
            <p:nvSpPr>
              <p:cNvPr id="161797" name="Oval 5"/>
              <p:cNvSpPr>
                <a:spLocks noChangeArrowheads="1"/>
              </p:cNvSpPr>
              <p:nvPr/>
            </p:nvSpPr>
            <p:spPr bwMode="auto">
              <a:xfrm>
                <a:off x="3057" y="7911"/>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161798" name="Oval 6"/>
              <p:cNvSpPr>
                <a:spLocks noChangeArrowheads="1"/>
              </p:cNvSpPr>
              <p:nvPr/>
            </p:nvSpPr>
            <p:spPr bwMode="auto">
              <a:xfrm>
                <a:off x="3057" y="8550"/>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161799" name="Oval 7"/>
              <p:cNvSpPr>
                <a:spLocks noChangeArrowheads="1"/>
              </p:cNvSpPr>
              <p:nvPr/>
            </p:nvSpPr>
            <p:spPr bwMode="auto">
              <a:xfrm>
                <a:off x="3057" y="9798"/>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161800" name="Rectangle 8"/>
              <p:cNvSpPr>
                <a:spLocks noChangeArrowheads="1"/>
              </p:cNvSpPr>
              <p:nvPr/>
            </p:nvSpPr>
            <p:spPr bwMode="auto">
              <a:xfrm>
                <a:off x="4317" y="7836"/>
                <a:ext cx="18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1801" name="Rectangle 9"/>
              <p:cNvSpPr>
                <a:spLocks noChangeArrowheads="1"/>
              </p:cNvSpPr>
              <p:nvPr/>
            </p:nvSpPr>
            <p:spPr bwMode="auto">
              <a:xfrm>
                <a:off x="4317" y="8460"/>
                <a:ext cx="18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1802" name="Rectangle 10"/>
              <p:cNvSpPr>
                <a:spLocks noChangeArrowheads="1"/>
              </p:cNvSpPr>
              <p:nvPr/>
            </p:nvSpPr>
            <p:spPr bwMode="auto">
              <a:xfrm>
                <a:off x="4317" y="9708"/>
                <a:ext cx="18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1803" name="Rectangle 11"/>
              <p:cNvSpPr>
                <a:spLocks noChangeArrowheads="1"/>
              </p:cNvSpPr>
              <p:nvPr/>
            </p:nvSpPr>
            <p:spPr bwMode="auto">
              <a:xfrm>
                <a:off x="5397" y="7836"/>
                <a:ext cx="18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1804" name="Rectangle 12"/>
              <p:cNvSpPr>
                <a:spLocks noChangeArrowheads="1"/>
              </p:cNvSpPr>
              <p:nvPr/>
            </p:nvSpPr>
            <p:spPr bwMode="auto">
              <a:xfrm>
                <a:off x="5397" y="8460"/>
                <a:ext cx="18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1805" name="Rectangle 13"/>
              <p:cNvSpPr>
                <a:spLocks noChangeArrowheads="1"/>
              </p:cNvSpPr>
              <p:nvPr/>
            </p:nvSpPr>
            <p:spPr bwMode="auto">
              <a:xfrm>
                <a:off x="5397" y="9708"/>
                <a:ext cx="18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1806" name="Rectangle 14"/>
              <p:cNvSpPr>
                <a:spLocks noChangeArrowheads="1"/>
              </p:cNvSpPr>
              <p:nvPr/>
            </p:nvSpPr>
            <p:spPr bwMode="auto">
              <a:xfrm>
                <a:off x="7017" y="9708"/>
                <a:ext cx="18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1807" name="Rectangle 15"/>
              <p:cNvSpPr>
                <a:spLocks noChangeArrowheads="1"/>
              </p:cNvSpPr>
              <p:nvPr/>
            </p:nvSpPr>
            <p:spPr bwMode="auto">
              <a:xfrm>
                <a:off x="7017" y="8460"/>
                <a:ext cx="18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1808" name="Rectangle 16"/>
              <p:cNvSpPr>
                <a:spLocks noChangeArrowheads="1"/>
              </p:cNvSpPr>
              <p:nvPr/>
            </p:nvSpPr>
            <p:spPr bwMode="auto">
              <a:xfrm>
                <a:off x="7017" y="7836"/>
                <a:ext cx="18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1809" name="Line 17"/>
              <p:cNvSpPr>
                <a:spLocks noChangeShapeType="1"/>
              </p:cNvSpPr>
              <p:nvPr/>
            </p:nvSpPr>
            <p:spPr bwMode="auto">
              <a:xfrm>
                <a:off x="2337" y="799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0" name="Line 18"/>
              <p:cNvSpPr>
                <a:spLocks noChangeShapeType="1"/>
              </p:cNvSpPr>
              <p:nvPr/>
            </p:nvSpPr>
            <p:spPr bwMode="auto">
              <a:xfrm>
                <a:off x="2337" y="8616"/>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1" name="Line 19"/>
              <p:cNvSpPr>
                <a:spLocks noChangeShapeType="1"/>
              </p:cNvSpPr>
              <p:nvPr/>
            </p:nvSpPr>
            <p:spPr bwMode="auto">
              <a:xfrm>
                <a:off x="2337" y="986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2" name="Line 20"/>
              <p:cNvSpPr>
                <a:spLocks noChangeShapeType="1"/>
              </p:cNvSpPr>
              <p:nvPr/>
            </p:nvSpPr>
            <p:spPr bwMode="auto">
              <a:xfrm>
                <a:off x="7197" y="986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3" name="Line 21"/>
              <p:cNvSpPr>
                <a:spLocks noChangeShapeType="1"/>
              </p:cNvSpPr>
              <p:nvPr/>
            </p:nvSpPr>
            <p:spPr bwMode="auto">
              <a:xfrm>
                <a:off x="7197" y="8616"/>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4" name="Line 22"/>
              <p:cNvSpPr>
                <a:spLocks noChangeShapeType="1"/>
              </p:cNvSpPr>
              <p:nvPr/>
            </p:nvSpPr>
            <p:spPr bwMode="auto">
              <a:xfrm>
                <a:off x="7197" y="799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5" name="Line 23"/>
              <p:cNvSpPr>
                <a:spLocks noChangeShapeType="1"/>
              </p:cNvSpPr>
              <p:nvPr/>
            </p:nvSpPr>
            <p:spPr bwMode="auto">
              <a:xfrm>
                <a:off x="3237" y="7992"/>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6" name="Line 24"/>
              <p:cNvSpPr>
                <a:spLocks noChangeShapeType="1"/>
              </p:cNvSpPr>
              <p:nvPr/>
            </p:nvSpPr>
            <p:spPr bwMode="auto">
              <a:xfrm>
                <a:off x="3237" y="861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7" name="Line 25"/>
              <p:cNvSpPr>
                <a:spLocks noChangeShapeType="1"/>
              </p:cNvSpPr>
              <p:nvPr/>
            </p:nvSpPr>
            <p:spPr bwMode="auto">
              <a:xfrm>
                <a:off x="3237" y="986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8" name="Line 26"/>
              <p:cNvSpPr>
                <a:spLocks noChangeShapeType="1"/>
              </p:cNvSpPr>
              <p:nvPr/>
            </p:nvSpPr>
            <p:spPr bwMode="auto">
              <a:xfrm>
                <a:off x="3237" y="7992"/>
                <a:ext cx="108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9" name="Line 27"/>
              <p:cNvSpPr>
                <a:spLocks noChangeShapeType="1"/>
              </p:cNvSpPr>
              <p:nvPr/>
            </p:nvSpPr>
            <p:spPr bwMode="auto">
              <a:xfrm>
                <a:off x="3237" y="7992"/>
                <a:ext cx="108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20" name="Line 28"/>
              <p:cNvSpPr>
                <a:spLocks noChangeShapeType="1"/>
              </p:cNvSpPr>
              <p:nvPr/>
            </p:nvSpPr>
            <p:spPr bwMode="auto">
              <a:xfrm flipV="1">
                <a:off x="3237" y="7992"/>
                <a:ext cx="108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21" name="Line 29"/>
              <p:cNvSpPr>
                <a:spLocks noChangeShapeType="1"/>
              </p:cNvSpPr>
              <p:nvPr/>
            </p:nvSpPr>
            <p:spPr bwMode="auto">
              <a:xfrm flipV="1">
                <a:off x="3237" y="8148"/>
                <a:ext cx="108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22" name="Line 30"/>
              <p:cNvSpPr>
                <a:spLocks noChangeShapeType="1"/>
              </p:cNvSpPr>
              <p:nvPr/>
            </p:nvSpPr>
            <p:spPr bwMode="auto">
              <a:xfrm>
                <a:off x="3237" y="8616"/>
                <a:ext cx="1080" cy="12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23" name="Line 31"/>
              <p:cNvSpPr>
                <a:spLocks noChangeShapeType="1"/>
              </p:cNvSpPr>
              <p:nvPr/>
            </p:nvSpPr>
            <p:spPr bwMode="auto">
              <a:xfrm flipV="1">
                <a:off x="3237" y="8772"/>
                <a:ext cx="10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24" name="Line 32"/>
              <p:cNvSpPr>
                <a:spLocks noChangeShapeType="1"/>
              </p:cNvSpPr>
              <p:nvPr/>
            </p:nvSpPr>
            <p:spPr bwMode="auto">
              <a:xfrm>
                <a:off x="4497" y="799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25" name="Line 33"/>
              <p:cNvSpPr>
                <a:spLocks noChangeShapeType="1"/>
              </p:cNvSpPr>
              <p:nvPr/>
            </p:nvSpPr>
            <p:spPr bwMode="auto">
              <a:xfrm>
                <a:off x="4497" y="861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26" name="Line 34"/>
              <p:cNvSpPr>
                <a:spLocks noChangeShapeType="1"/>
              </p:cNvSpPr>
              <p:nvPr/>
            </p:nvSpPr>
            <p:spPr bwMode="auto">
              <a:xfrm>
                <a:off x="4497" y="986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27" name="Line 35"/>
              <p:cNvSpPr>
                <a:spLocks noChangeShapeType="1"/>
              </p:cNvSpPr>
              <p:nvPr/>
            </p:nvSpPr>
            <p:spPr bwMode="auto">
              <a:xfrm>
                <a:off x="4497" y="7992"/>
                <a:ext cx="90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28" name="Line 36"/>
              <p:cNvSpPr>
                <a:spLocks noChangeShapeType="1"/>
              </p:cNvSpPr>
              <p:nvPr/>
            </p:nvSpPr>
            <p:spPr bwMode="auto">
              <a:xfrm>
                <a:off x="4497" y="7992"/>
                <a:ext cx="90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29" name="Line 37"/>
              <p:cNvSpPr>
                <a:spLocks noChangeShapeType="1"/>
              </p:cNvSpPr>
              <p:nvPr/>
            </p:nvSpPr>
            <p:spPr bwMode="auto">
              <a:xfrm flipV="1">
                <a:off x="4497" y="7992"/>
                <a:ext cx="90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30" name="Line 38"/>
              <p:cNvSpPr>
                <a:spLocks noChangeShapeType="1"/>
              </p:cNvSpPr>
              <p:nvPr/>
            </p:nvSpPr>
            <p:spPr bwMode="auto">
              <a:xfrm>
                <a:off x="4497" y="8616"/>
                <a:ext cx="900" cy="12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31" name="Line 39"/>
              <p:cNvSpPr>
                <a:spLocks noChangeShapeType="1"/>
              </p:cNvSpPr>
              <p:nvPr/>
            </p:nvSpPr>
            <p:spPr bwMode="auto">
              <a:xfrm flipV="1">
                <a:off x="4497" y="8148"/>
                <a:ext cx="90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32" name="Line 40"/>
              <p:cNvSpPr>
                <a:spLocks noChangeShapeType="1"/>
              </p:cNvSpPr>
              <p:nvPr/>
            </p:nvSpPr>
            <p:spPr bwMode="auto">
              <a:xfrm flipV="1">
                <a:off x="4497" y="8772"/>
                <a:ext cx="90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33" name="Line 41"/>
              <p:cNvSpPr>
                <a:spLocks noChangeShapeType="1"/>
              </p:cNvSpPr>
              <p:nvPr/>
            </p:nvSpPr>
            <p:spPr bwMode="auto">
              <a:xfrm>
                <a:off x="5577" y="7992"/>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34" name="Line 42"/>
              <p:cNvSpPr>
                <a:spLocks noChangeShapeType="1"/>
              </p:cNvSpPr>
              <p:nvPr/>
            </p:nvSpPr>
            <p:spPr bwMode="auto">
              <a:xfrm>
                <a:off x="5577" y="861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35" name="Line 43"/>
              <p:cNvSpPr>
                <a:spLocks noChangeShapeType="1"/>
              </p:cNvSpPr>
              <p:nvPr/>
            </p:nvSpPr>
            <p:spPr bwMode="auto">
              <a:xfrm>
                <a:off x="5577" y="986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36" name="Line 44"/>
              <p:cNvSpPr>
                <a:spLocks noChangeShapeType="1"/>
              </p:cNvSpPr>
              <p:nvPr/>
            </p:nvSpPr>
            <p:spPr bwMode="auto">
              <a:xfrm>
                <a:off x="6477" y="7992"/>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37" name="Line 45"/>
              <p:cNvSpPr>
                <a:spLocks noChangeShapeType="1"/>
              </p:cNvSpPr>
              <p:nvPr/>
            </p:nvSpPr>
            <p:spPr bwMode="auto">
              <a:xfrm>
                <a:off x="6477" y="861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38" name="Line 46"/>
              <p:cNvSpPr>
                <a:spLocks noChangeShapeType="1"/>
              </p:cNvSpPr>
              <p:nvPr/>
            </p:nvSpPr>
            <p:spPr bwMode="auto">
              <a:xfrm>
                <a:off x="6477" y="986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1839" name="Rectangle 47"/>
            <p:cNvSpPr>
              <a:spLocks noChangeArrowheads="1"/>
            </p:cNvSpPr>
            <p:nvPr/>
          </p:nvSpPr>
          <p:spPr bwMode="auto">
            <a:xfrm>
              <a:off x="595" y="81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1</a:t>
              </a:r>
            </a:p>
          </p:txBody>
        </p:sp>
        <p:sp>
          <p:nvSpPr>
            <p:cNvPr id="161840" name="Rectangle 48"/>
            <p:cNvSpPr>
              <a:spLocks noChangeArrowheads="1"/>
            </p:cNvSpPr>
            <p:nvPr/>
          </p:nvSpPr>
          <p:spPr bwMode="auto">
            <a:xfrm>
              <a:off x="5088" y="80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1</a:t>
              </a:r>
            </a:p>
          </p:txBody>
        </p:sp>
        <p:sp>
          <p:nvSpPr>
            <p:cNvPr id="161841" name="Rectangle 49"/>
            <p:cNvSpPr>
              <a:spLocks noChangeArrowheads="1"/>
            </p:cNvSpPr>
            <p:nvPr/>
          </p:nvSpPr>
          <p:spPr bwMode="auto">
            <a:xfrm>
              <a:off x="4272" y="355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输出层</a:t>
              </a:r>
            </a:p>
          </p:txBody>
        </p:sp>
        <p:sp>
          <p:nvSpPr>
            <p:cNvPr id="161842" name="Rectangle 50"/>
            <p:cNvSpPr>
              <a:spLocks noChangeArrowheads="1"/>
            </p:cNvSpPr>
            <p:nvPr/>
          </p:nvSpPr>
          <p:spPr bwMode="auto">
            <a:xfrm>
              <a:off x="2592" y="355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隐藏层</a:t>
              </a:r>
            </a:p>
          </p:txBody>
        </p:sp>
        <p:sp>
          <p:nvSpPr>
            <p:cNvPr id="161843" name="Rectangle 51"/>
            <p:cNvSpPr>
              <a:spLocks noChangeArrowheads="1"/>
            </p:cNvSpPr>
            <p:nvPr/>
          </p:nvSpPr>
          <p:spPr bwMode="auto">
            <a:xfrm>
              <a:off x="960" y="354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输入层</a:t>
              </a:r>
            </a:p>
          </p:txBody>
        </p:sp>
        <p:sp>
          <p:nvSpPr>
            <p:cNvPr id="161844" name="Rectangle 52"/>
            <p:cNvSpPr>
              <a:spLocks noChangeArrowheads="1"/>
            </p:cNvSpPr>
            <p:nvPr/>
          </p:nvSpPr>
          <p:spPr bwMode="auto">
            <a:xfrm>
              <a:off x="604" y="1584"/>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2</a:t>
              </a:r>
            </a:p>
          </p:txBody>
        </p:sp>
        <p:sp>
          <p:nvSpPr>
            <p:cNvPr id="161845" name="Rectangle 53"/>
            <p:cNvSpPr>
              <a:spLocks noChangeArrowheads="1"/>
            </p:cNvSpPr>
            <p:nvPr/>
          </p:nvSpPr>
          <p:spPr bwMode="auto">
            <a:xfrm>
              <a:off x="5080" y="153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2</a:t>
              </a:r>
            </a:p>
          </p:txBody>
        </p:sp>
        <p:sp>
          <p:nvSpPr>
            <p:cNvPr id="161846" name="Rectangle 54"/>
            <p:cNvSpPr>
              <a:spLocks noChangeArrowheads="1"/>
            </p:cNvSpPr>
            <p:nvPr/>
          </p:nvSpPr>
          <p:spPr bwMode="auto">
            <a:xfrm>
              <a:off x="5088" y="3024"/>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m</a:t>
              </a:r>
            </a:p>
          </p:txBody>
        </p:sp>
        <p:sp>
          <p:nvSpPr>
            <p:cNvPr id="161847" name="Rectangle 55"/>
            <p:cNvSpPr>
              <a:spLocks noChangeArrowheads="1"/>
            </p:cNvSpPr>
            <p:nvPr/>
          </p:nvSpPr>
          <p:spPr bwMode="auto">
            <a:xfrm>
              <a:off x="604" y="3024"/>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n</a:t>
              </a:r>
            </a:p>
          </p:txBody>
        </p:sp>
        <p:sp>
          <p:nvSpPr>
            <p:cNvPr id="161848" name="Rectangle 56"/>
            <p:cNvSpPr>
              <a:spLocks noChangeArrowheads="1"/>
            </p:cNvSpPr>
            <p:nvPr/>
          </p:nvSpPr>
          <p:spPr bwMode="auto">
            <a:xfrm>
              <a:off x="1114" y="2483"/>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61849" name="Rectangle 57"/>
            <p:cNvSpPr>
              <a:spLocks noChangeArrowheads="1"/>
            </p:cNvSpPr>
            <p:nvPr/>
          </p:nvSpPr>
          <p:spPr bwMode="auto">
            <a:xfrm>
              <a:off x="2208" y="249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61850" name="Rectangle 58"/>
            <p:cNvSpPr>
              <a:spLocks noChangeArrowheads="1"/>
            </p:cNvSpPr>
            <p:nvPr/>
          </p:nvSpPr>
          <p:spPr bwMode="auto">
            <a:xfrm>
              <a:off x="3120" y="249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61851" name="Rectangle 59"/>
            <p:cNvSpPr>
              <a:spLocks noChangeArrowheads="1"/>
            </p:cNvSpPr>
            <p:nvPr/>
          </p:nvSpPr>
          <p:spPr bwMode="auto">
            <a:xfrm>
              <a:off x="4495" y="25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61852" name="Rectangle 60"/>
            <p:cNvSpPr>
              <a:spLocks noChangeArrowheads="1"/>
            </p:cNvSpPr>
            <p:nvPr/>
          </p:nvSpPr>
          <p:spPr bwMode="auto">
            <a:xfrm>
              <a:off x="5040" y="25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61853" name="Rectangle 61"/>
            <p:cNvSpPr>
              <a:spLocks noChangeArrowheads="1"/>
            </p:cNvSpPr>
            <p:nvPr/>
          </p:nvSpPr>
          <p:spPr bwMode="auto">
            <a:xfrm>
              <a:off x="576" y="2493"/>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61854" name="Rectangle 62"/>
            <p:cNvSpPr>
              <a:spLocks noChangeArrowheads="1"/>
            </p:cNvSpPr>
            <p:nvPr/>
          </p:nvSpPr>
          <p:spPr bwMode="auto">
            <a:xfrm>
              <a:off x="3871" y="252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grpSp>
      <p:grpSp>
        <p:nvGrpSpPr>
          <p:cNvPr id="161855" name="Group 63"/>
          <p:cNvGrpSpPr>
            <a:grpSpLocks/>
          </p:cNvGrpSpPr>
          <p:nvPr/>
        </p:nvGrpSpPr>
        <p:grpSpPr bwMode="auto">
          <a:xfrm>
            <a:off x="2514600" y="1371600"/>
            <a:ext cx="4598988" cy="461963"/>
            <a:chOff x="1584" y="864"/>
            <a:chExt cx="2897" cy="291"/>
          </a:xfrm>
        </p:grpSpPr>
        <p:sp>
          <p:nvSpPr>
            <p:cNvPr id="161856" name="Text Box 64"/>
            <p:cNvSpPr txBox="1">
              <a:spLocks noChangeArrowheads="1"/>
            </p:cNvSpPr>
            <p:nvPr/>
          </p:nvSpPr>
          <p:spPr bwMode="auto">
            <a:xfrm>
              <a:off x="1584" y="864"/>
              <a:ext cx="4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t>W</a:t>
              </a:r>
              <a:r>
                <a:rPr lang="en-US" altLang="zh-CN" b="1" baseline="30000" dirty="0"/>
                <a:t>(1)</a:t>
              </a:r>
              <a:endParaRPr lang="en-US" altLang="zh-CN" b="1" dirty="0"/>
            </a:p>
          </p:txBody>
        </p:sp>
        <p:sp>
          <p:nvSpPr>
            <p:cNvPr id="161857" name="Text Box 65"/>
            <p:cNvSpPr txBox="1">
              <a:spLocks noChangeArrowheads="1"/>
            </p:cNvSpPr>
            <p:nvPr/>
          </p:nvSpPr>
          <p:spPr bwMode="auto">
            <a:xfrm>
              <a:off x="2592" y="864"/>
              <a:ext cx="4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a:t>W</a:t>
              </a:r>
              <a:r>
                <a:rPr lang="en-US" altLang="zh-CN" b="1" baseline="30000"/>
                <a:t>(2)</a:t>
              </a:r>
              <a:endParaRPr lang="en-US" altLang="zh-CN" b="1"/>
            </a:p>
          </p:txBody>
        </p:sp>
        <p:sp>
          <p:nvSpPr>
            <p:cNvPr id="161858" name="Text Box 66"/>
            <p:cNvSpPr txBox="1">
              <a:spLocks noChangeArrowheads="1"/>
            </p:cNvSpPr>
            <p:nvPr/>
          </p:nvSpPr>
          <p:spPr bwMode="auto">
            <a:xfrm>
              <a:off x="3360" y="86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a:t>
              </a:r>
              <a:r>
                <a:rPr lang="en-US" altLang="zh-CN" b="1" baseline="30000"/>
                <a:t>(3)</a:t>
              </a:r>
              <a:endParaRPr lang="en-US" altLang="zh-CN" b="1"/>
            </a:p>
          </p:txBody>
        </p:sp>
        <p:sp>
          <p:nvSpPr>
            <p:cNvPr id="161859" name="Text Box 67"/>
            <p:cNvSpPr txBox="1">
              <a:spLocks noChangeArrowheads="1"/>
            </p:cNvSpPr>
            <p:nvPr/>
          </p:nvSpPr>
          <p:spPr bwMode="auto">
            <a:xfrm>
              <a:off x="4032" y="864"/>
              <a:ext cx="4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t>W</a:t>
              </a:r>
              <a:r>
                <a:rPr lang="en-US" altLang="zh-CN" b="1" baseline="30000" dirty="0"/>
                <a:t>(L)</a:t>
              </a:r>
              <a:endParaRPr lang="en-US" altLang="zh-CN" b="1" dirty="0"/>
            </a:p>
          </p:txBody>
        </p:sp>
      </p:grpSp>
    </p:spTree>
    <p:extLst>
      <p:ext uri="{BB962C8B-B14F-4D97-AF65-F5344CB8AC3E}">
        <p14:creationId xmlns:p14="http://schemas.microsoft.com/office/powerpoint/2010/main" val="1870085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1795"/>
                                        </p:tgtEl>
                                        <p:attrNameLst>
                                          <p:attrName>style.visibility</p:attrName>
                                        </p:attrNameLst>
                                      </p:cBhvr>
                                      <p:to>
                                        <p:strVal val="visible"/>
                                      </p:to>
                                    </p:set>
                                    <p:anim calcmode="lin" valueType="num">
                                      <p:cBhvr additive="base">
                                        <p:cTn id="7" dur="500" fill="hold"/>
                                        <p:tgtEl>
                                          <p:spTgt spid="161795"/>
                                        </p:tgtEl>
                                        <p:attrNameLst>
                                          <p:attrName>ppt_x</p:attrName>
                                        </p:attrNameLst>
                                      </p:cBhvr>
                                      <p:tavLst>
                                        <p:tav tm="0">
                                          <p:val>
                                            <p:strVal val="0-#ppt_w/2"/>
                                          </p:val>
                                        </p:tav>
                                        <p:tav tm="100000">
                                          <p:val>
                                            <p:strVal val="#ppt_x"/>
                                          </p:val>
                                        </p:tav>
                                      </p:tavLst>
                                    </p:anim>
                                    <p:anim calcmode="lin" valueType="num">
                                      <p:cBhvr additive="base">
                                        <p:cTn id="8" dur="500" fill="hold"/>
                                        <p:tgtEl>
                                          <p:spTgt spid="1617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1855"/>
                                        </p:tgtEl>
                                        <p:attrNameLst>
                                          <p:attrName>style.visibility</p:attrName>
                                        </p:attrNameLst>
                                      </p:cBhvr>
                                      <p:to>
                                        <p:strVal val="visible"/>
                                      </p:to>
                                    </p:set>
                                    <p:anim calcmode="lin" valueType="num">
                                      <p:cBhvr additive="base">
                                        <p:cTn id="13" dur="500" fill="hold"/>
                                        <p:tgtEl>
                                          <p:spTgt spid="161855"/>
                                        </p:tgtEl>
                                        <p:attrNameLst>
                                          <p:attrName>ppt_x</p:attrName>
                                        </p:attrNameLst>
                                      </p:cBhvr>
                                      <p:tavLst>
                                        <p:tav tm="0">
                                          <p:val>
                                            <p:strVal val="0-#ppt_w/2"/>
                                          </p:val>
                                        </p:tav>
                                        <p:tav tm="100000">
                                          <p:val>
                                            <p:strVal val="#ppt_x"/>
                                          </p:val>
                                        </p:tav>
                                      </p:tavLst>
                                    </p:anim>
                                    <p:anim calcmode="lin" valueType="num">
                                      <p:cBhvr additive="base">
                                        <p:cTn id="14" dur="500" fill="hold"/>
                                        <p:tgtEl>
                                          <p:spTgt spid="1618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b="1">
                <a:latin typeface="Times New Roman" panose="02020603050405020304" pitchFamily="18" charset="0"/>
                <a:ea typeface="黑体" panose="02010609060101010101" pitchFamily="49" charset="-122"/>
              </a:rPr>
              <a:t>网络的拓扑结构</a:t>
            </a:r>
            <a:r>
              <a:rPr lang="zh-CN" altLang="en-US">
                <a:ea typeface="宋体" panose="02010600030101010101" pitchFamily="2" charset="-122"/>
              </a:rPr>
              <a:t> </a:t>
            </a:r>
          </a:p>
        </p:txBody>
      </p:sp>
      <p:sp>
        <p:nvSpPr>
          <p:cNvPr id="162819" name="Rectangle 3"/>
          <p:cNvSpPr>
            <a:spLocks noGrp="1" noChangeArrowheads="1"/>
          </p:cNvSpPr>
          <p:nvPr>
            <p:ph type="body" idx="1"/>
          </p:nvPr>
        </p:nvSpPr>
        <p:spPr/>
        <p:txBody>
          <a:bodyPr/>
          <a:lstStyle/>
          <a:p>
            <a:pPr marL="609600" indent="-609600" algn="just">
              <a:buFontTx/>
              <a:buAutoNum type="arabicPeriod"/>
            </a:pPr>
            <a:r>
              <a:rPr lang="en-US" altLang="zh-CN" b="1" dirty="0">
                <a:latin typeface="Times New Roman" panose="02020603050405020304" pitchFamily="18" charset="0"/>
                <a:ea typeface="宋体" panose="02010600030101010101" pitchFamily="2" charset="-122"/>
              </a:rPr>
              <a:t>BP</a:t>
            </a:r>
            <a:r>
              <a:rPr lang="zh-CN" altLang="en-US" b="1" dirty="0">
                <a:latin typeface="宋体" panose="02010600030101010101" pitchFamily="2" charset="-122"/>
                <a:ea typeface="宋体" panose="02010600030101010101" pitchFamily="2" charset="-122"/>
              </a:rPr>
              <a:t>网的结构</a:t>
            </a:r>
            <a:endParaRPr lang="zh-CN" altLang="en-US" b="1" dirty="0">
              <a:latin typeface="Times New Roman" panose="02020603050405020304" pitchFamily="18" charset="0"/>
              <a:ea typeface="宋体" panose="02010600030101010101" pitchFamily="2" charset="-122"/>
            </a:endParaRPr>
          </a:p>
          <a:p>
            <a:pPr marL="609600" indent="-609600" algn="just">
              <a:buFontTx/>
              <a:buAutoNum type="arabicPeriod"/>
            </a:pPr>
            <a:r>
              <a:rPr lang="zh-CN" altLang="en-US" b="1" dirty="0">
                <a:latin typeface="宋体" panose="02010600030101010101" pitchFamily="2" charset="-122"/>
                <a:ea typeface="宋体" panose="02010600030101010101" pitchFamily="2" charset="-122"/>
              </a:rPr>
              <a:t>输入向量、输出向量的维数、网络隐藏层的层数和各个隐藏层神经元的个数的</a:t>
            </a:r>
            <a:r>
              <a:rPr lang="zh-CN" altLang="en-US" b="1" dirty="0" smtClean="0">
                <a:latin typeface="宋体" panose="02010600030101010101" pitchFamily="2" charset="-122"/>
                <a:ea typeface="宋体" panose="02010600030101010101" pitchFamily="2" charset="-122"/>
              </a:rPr>
              <a:t>决定。</a:t>
            </a:r>
            <a:endParaRPr lang="zh-CN" altLang="en-US" b="1" dirty="0">
              <a:latin typeface="宋体" panose="02010600030101010101" pitchFamily="2" charset="-122"/>
              <a:ea typeface="宋体" panose="02010600030101010101" pitchFamily="2" charset="-122"/>
            </a:endParaRPr>
          </a:p>
          <a:p>
            <a:pPr marL="609600" indent="-609600" algn="just">
              <a:buFontTx/>
              <a:buAutoNum type="arabicPeriod"/>
            </a:pPr>
            <a:r>
              <a:rPr lang="zh-CN" altLang="en-US" b="1" dirty="0">
                <a:latin typeface="宋体" panose="02010600030101010101" pitchFamily="2" charset="-122"/>
                <a:ea typeface="宋体" panose="02010600030101010101" pitchFamily="2" charset="-122"/>
              </a:rPr>
              <a:t>实验：增加隐藏层的层数和隐藏层神经元个数不一定总能够提高网络精度和表达能力。</a:t>
            </a:r>
          </a:p>
          <a:p>
            <a:pPr marL="609600" indent="-609600" algn="just">
              <a:buFontTx/>
              <a:buAutoNum type="arabicPeriod"/>
            </a:pPr>
            <a:r>
              <a:rPr lang="en-US" altLang="zh-CN" b="1" dirty="0">
                <a:latin typeface="宋体" panose="02010600030101010101" pitchFamily="2" charset="-122"/>
                <a:ea typeface="宋体" panose="02010600030101010101" pitchFamily="2" charset="-122"/>
              </a:rPr>
              <a:t>BP</a:t>
            </a:r>
            <a:r>
              <a:rPr lang="zh-CN" altLang="en-US" b="1" dirty="0">
                <a:latin typeface="宋体" panose="02010600030101010101" pitchFamily="2" charset="-122"/>
                <a:ea typeface="宋体" panose="02010600030101010101" pitchFamily="2" charset="-122"/>
              </a:rPr>
              <a:t>网一般都选用二级网络。</a:t>
            </a:r>
          </a:p>
        </p:txBody>
      </p:sp>
    </p:spTree>
    <p:extLst>
      <p:ext uri="{BB962C8B-B14F-4D97-AF65-F5344CB8AC3E}">
        <p14:creationId xmlns:p14="http://schemas.microsoft.com/office/powerpoint/2010/main" val="2654500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819">
                                            <p:txEl>
                                              <p:pRg st="1" end="1"/>
                                            </p:txEl>
                                          </p:spTgt>
                                        </p:tgtEl>
                                        <p:attrNameLst>
                                          <p:attrName>style.visibility</p:attrName>
                                        </p:attrNameLst>
                                      </p:cBhvr>
                                      <p:to>
                                        <p:strVal val="visible"/>
                                      </p:to>
                                    </p:set>
                                    <p:anim calcmode="lin" valueType="num">
                                      <p:cBhvr additive="base">
                                        <p:cTn id="13" dur="500" fill="hold"/>
                                        <p:tgtEl>
                                          <p:spTgt spid="162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819">
                                            <p:txEl>
                                              <p:pRg st="2" end="2"/>
                                            </p:txEl>
                                          </p:spTgt>
                                        </p:tgtEl>
                                        <p:attrNameLst>
                                          <p:attrName>style.visibility</p:attrName>
                                        </p:attrNameLst>
                                      </p:cBhvr>
                                      <p:to>
                                        <p:strVal val="visible"/>
                                      </p:to>
                                    </p:set>
                                    <p:anim calcmode="lin" valueType="num">
                                      <p:cBhvr additive="base">
                                        <p:cTn id="19" dur="500" fill="hold"/>
                                        <p:tgtEl>
                                          <p:spTgt spid="162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819">
                                            <p:txEl>
                                              <p:pRg st="3" end="3"/>
                                            </p:txEl>
                                          </p:spTgt>
                                        </p:tgtEl>
                                        <p:attrNameLst>
                                          <p:attrName>style.visibility</p:attrName>
                                        </p:attrNameLst>
                                      </p:cBhvr>
                                      <p:to>
                                        <p:strVal val="visible"/>
                                      </p:to>
                                    </p:set>
                                    <p:anim calcmode="lin" valueType="num">
                                      <p:cBhvr additive="base">
                                        <p:cTn id="25" dur="500" fill="hold"/>
                                        <p:tgtEl>
                                          <p:spTgt spid="1628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28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b="1">
                <a:latin typeface="Times New Roman" panose="02020603050405020304" pitchFamily="18" charset="0"/>
                <a:ea typeface="黑体" panose="02010609060101010101" pitchFamily="49" charset="-122"/>
              </a:rPr>
              <a:t>网络的拓扑结构</a:t>
            </a:r>
            <a:endParaRPr lang="zh-CN" altLang="en-US">
              <a:ea typeface="宋体" panose="02010600030101010101" pitchFamily="2" charset="-122"/>
            </a:endParaRPr>
          </a:p>
        </p:txBody>
      </p:sp>
      <p:grpSp>
        <p:nvGrpSpPr>
          <p:cNvPr id="163843" name="Group 3"/>
          <p:cNvGrpSpPr>
            <a:grpSpLocks/>
          </p:cNvGrpSpPr>
          <p:nvPr/>
        </p:nvGrpSpPr>
        <p:grpSpPr bwMode="auto">
          <a:xfrm>
            <a:off x="838298" y="1219258"/>
            <a:ext cx="7612063" cy="4244975"/>
            <a:chOff x="576" y="806"/>
            <a:chExt cx="4795" cy="3029"/>
          </a:xfrm>
        </p:grpSpPr>
        <p:grpSp>
          <p:nvGrpSpPr>
            <p:cNvPr id="163844" name="Group 4"/>
            <p:cNvGrpSpPr>
              <a:grpSpLocks/>
            </p:cNvGrpSpPr>
            <p:nvPr/>
          </p:nvGrpSpPr>
          <p:grpSpPr bwMode="auto">
            <a:xfrm>
              <a:off x="576" y="864"/>
              <a:ext cx="4704" cy="2602"/>
              <a:chOff x="576" y="864"/>
              <a:chExt cx="3187" cy="2602"/>
            </a:xfrm>
          </p:grpSpPr>
          <p:sp>
            <p:nvSpPr>
              <p:cNvPr id="163845" name="Oval 5"/>
              <p:cNvSpPr>
                <a:spLocks noChangeArrowheads="1"/>
              </p:cNvSpPr>
              <p:nvPr/>
            </p:nvSpPr>
            <p:spPr bwMode="auto">
              <a:xfrm>
                <a:off x="1183" y="953"/>
                <a:ext cx="152" cy="186"/>
              </a:xfrm>
              <a:prstGeom prst="ellipse">
                <a:avLst/>
              </a:prstGeom>
              <a:solidFill>
                <a:srgbClr val="FFFFFF"/>
              </a:solidFill>
              <a:ln w="9525">
                <a:solidFill>
                  <a:srgbClr val="000000"/>
                </a:solidFill>
                <a:round/>
                <a:headEnd/>
                <a:tailEnd/>
              </a:ln>
            </p:spPr>
            <p:txBody>
              <a:bodyPr/>
              <a:lstStyle/>
              <a:p>
                <a:endParaRPr lang="zh-CN" altLang="en-US"/>
              </a:p>
            </p:txBody>
          </p:sp>
          <p:sp>
            <p:nvSpPr>
              <p:cNvPr id="163846" name="Oval 6"/>
              <p:cNvSpPr>
                <a:spLocks noChangeArrowheads="1"/>
              </p:cNvSpPr>
              <p:nvPr/>
            </p:nvSpPr>
            <p:spPr bwMode="auto">
              <a:xfrm>
                <a:off x="1183" y="1715"/>
                <a:ext cx="152" cy="186"/>
              </a:xfrm>
              <a:prstGeom prst="ellipse">
                <a:avLst/>
              </a:prstGeom>
              <a:solidFill>
                <a:srgbClr val="FFFFFF"/>
              </a:solidFill>
              <a:ln w="9525">
                <a:solidFill>
                  <a:srgbClr val="000000"/>
                </a:solidFill>
                <a:round/>
                <a:headEnd/>
                <a:tailEnd/>
              </a:ln>
            </p:spPr>
            <p:txBody>
              <a:bodyPr/>
              <a:lstStyle/>
              <a:p>
                <a:endParaRPr lang="zh-CN" altLang="en-US"/>
              </a:p>
            </p:txBody>
          </p:sp>
          <p:sp>
            <p:nvSpPr>
              <p:cNvPr id="163847" name="Oval 7"/>
              <p:cNvSpPr>
                <a:spLocks noChangeArrowheads="1"/>
              </p:cNvSpPr>
              <p:nvPr/>
            </p:nvSpPr>
            <p:spPr bwMode="auto">
              <a:xfrm>
                <a:off x="1183" y="3202"/>
                <a:ext cx="152" cy="185"/>
              </a:xfrm>
              <a:prstGeom prst="ellipse">
                <a:avLst/>
              </a:prstGeom>
              <a:solidFill>
                <a:srgbClr val="FFFFFF"/>
              </a:solidFill>
              <a:ln w="9525">
                <a:solidFill>
                  <a:srgbClr val="000000"/>
                </a:solidFill>
                <a:round/>
                <a:headEnd/>
                <a:tailEnd/>
              </a:ln>
            </p:spPr>
            <p:txBody>
              <a:bodyPr/>
              <a:lstStyle/>
              <a:p>
                <a:endParaRPr lang="zh-CN" altLang="en-US"/>
              </a:p>
            </p:txBody>
          </p:sp>
          <p:sp>
            <p:nvSpPr>
              <p:cNvPr id="163848" name="Rectangle 8"/>
              <p:cNvSpPr>
                <a:spLocks noChangeArrowheads="1"/>
              </p:cNvSpPr>
              <p:nvPr/>
            </p:nvSpPr>
            <p:spPr bwMode="auto">
              <a:xfrm>
                <a:off x="2245" y="864"/>
                <a:ext cx="152"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3849" name="Rectangle 9"/>
              <p:cNvSpPr>
                <a:spLocks noChangeArrowheads="1"/>
              </p:cNvSpPr>
              <p:nvPr/>
            </p:nvSpPr>
            <p:spPr bwMode="auto">
              <a:xfrm>
                <a:off x="2245" y="1607"/>
                <a:ext cx="152"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3850" name="Rectangle 10"/>
              <p:cNvSpPr>
                <a:spLocks noChangeArrowheads="1"/>
              </p:cNvSpPr>
              <p:nvPr/>
            </p:nvSpPr>
            <p:spPr bwMode="auto">
              <a:xfrm>
                <a:off x="2245" y="3094"/>
                <a:ext cx="152"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3851" name="Rectangle 11"/>
              <p:cNvSpPr>
                <a:spLocks noChangeArrowheads="1"/>
              </p:cNvSpPr>
              <p:nvPr/>
            </p:nvSpPr>
            <p:spPr bwMode="auto">
              <a:xfrm>
                <a:off x="3156" y="864"/>
                <a:ext cx="151"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3852" name="Rectangle 12"/>
              <p:cNvSpPr>
                <a:spLocks noChangeArrowheads="1"/>
              </p:cNvSpPr>
              <p:nvPr/>
            </p:nvSpPr>
            <p:spPr bwMode="auto">
              <a:xfrm>
                <a:off x="3156" y="1607"/>
                <a:ext cx="151"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3853" name="Rectangle 13"/>
              <p:cNvSpPr>
                <a:spLocks noChangeArrowheads="1"/>
              </p:cNvSpPr>
              <p:nvPr/>
            </p:nvSpPr>
            <p:spPr bwMode="auto">
              <a:xfrm>
                <a:off x="3156" y="3094"/>
                <a:ext cx="151" cy="37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3854" name="Line 14"/>
              <p:cNvSpPr>
                <a:spLocks noChangeShapeType="1"/>
              </p:cNvSpPr>
              <p:nvPr/>
            </p:nvSpPr>
            <p:spPr bwMode="auto">
              <a:xfrm>
                <a:off x="576" y="1050"/>
                <a:ext cx="6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5" name="Line 15"/>
              <p:cNvSpPr>
                <a:spLocks noChangeShapeType="1"/>
              </p:cNvSpPr>
              <p:nvPr/>
            </p:nvSpPr>
            <p:spPr bwMode="auto">
              <a:xfrm>
                <a:off x="576" y="1793"/>
                <a:ext cx="6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6" name="Line 16"/>
              <p:cNvSpPr>
                <a:spLocks noChangeShapeType="1"/>
              </p:cNvSpPr>
              <p:nvPr/>
            </p:nvSpPr>
            <p:spPr bwMode="auto">
              <a:xfrm>
                <a:off x="576" y="3280"/>
                <a:ext cx="6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7" name="Line 17"/>
              <p:cNvSpPr>
                <a:spLocks noChangeShapeType="1"/>
              </p:cNvSpPr>
              <p:nvPr/>
            </p:nvSpPr>
            <p:spPr bwMode="auto">
              <a:xfrm>
                <a:off x="1335" y="1050"/>
                <a:ext cx="9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8" name="Line 18"/>
              <p:cNvSpPr>
                <a:spLocks noChangeShapeType="1"/>
              </p:cNvSpPr>
              <p:nvPr/>
            </p:nvSpPr>
            <p:spPr bwMode="auto">
              <a:xfrm>
                <a:off x="1335" y="1793"/>
                <a:ext cx="9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9" name="Line 19"/>
              <p:cNvSpPr>
                <a:spLocks noChangeShapeType="1"/>
              </p:cNvSpPr>
              <p:nvPr/>
            </p:nvSpPr>
            <p:spPr bwMode="auto">
              <a:xfrm>
                <a:off x="1335" y="3280"/>
                <a:ext cx="9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0" name="Line 20"/>
              <p:cNvSpPr>
                <a:spLocks noChangeShapeType="1"/>
              </p:cNvSpPr>
              <p:nvPr/>
            </p:nvSpPr>
            <p:spPr bwMode="auto">
              <a:xfrm>
                <a:off x="1335" y="1050"/>
                <a:ext cx="91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1" name="Line 21"/>
              <p:cNvSpPr>
                <a:spLocks noChangeShapeType="1"/>
              </p:cNvSpPr>
              <p:nvPr/>
            </p:nvSpPr>
            <p:spPr bwMode="auto">
              <a:xfrm>
                <a:off x="1335" y="1050"/>
                <a:ext cx="910" cy="20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2" name="Line 22"/>
              <p:cNvSpPr>
                <a:spLocks noChangeShapeType="1"/>
              </p:cNvSpPr>
              <p:nvPr/>
            </p:nvSpPr>
            <p:spPr bwMode="auto">
              <a:xfrm flipV="1">
                <a:off x="1335" y="1050"/>
                <a:ext cx="910" cy="7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3" name="Line 23"/>
              <p:cNvSpPr>
                <a:spLocks noChangeShapeType="1"/>
              </p:cNvSpPr>
              <p:nvPr/>
            </p:nvSpPr>
            <p:spPr bwMode="auto">
              <a:xfrm flipV="1">
                <a:off x="1335" y="1236"/>
                <a:ext cx="910" cy="20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4" name="Line 24"/>
              <p:cNvSpPr>
                <a:spLocks noChangeShapeType="1"/>
              </p:cNvSpPr>
              <p:nvPr/>
            </p:nvSpPr>
            <p:spPr bwMode="auto">
              <a:xfrm>
                <a:off x="1335" y="1793"/>
                <a:ext cx="910" cy="14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5" name="Line 25"/>
              <p:cNvSpPr>
                <a:spLocks noChangeShapeType="1"/>
              </p:cNvSpPr>
              <p:nvPr/>
            </p:nvSpPr>
            <p:spPr bwMode="auto">
              <a:xfrm flipV="1">
                <a:off x="1335" y="1979"/>
                <a:ext cx="910" cy="13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6" name="Line 26"/>
              <p:cNvSpPr>
                <a:spLocks noChangeShapeType="1"/>
              </p:cNvSpPr>
              <p:nvPr/>
            </p:nvSpPr>
            <p:spPr bwMode="auto">
              <a:xfrm>
                <a:off x="2397" y="1050"/>
                <a:ext cx="75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7" name="Line 27"/>
              <p:cNvSpPr>
                <a:spLocks noChangeShapeType="1"/>
              </p:cNvSpPr>
              <p:nvPr/>
            </p:nvSpPr>
            <p:spPr bwMode="auto">
              <a:xfrm>
                <a:off x="2397" y="1793"/>
                <a:ext cx="75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8" name="Line 28"/>
              <p:cNvSpPr>
                <a:spLocks noChangeShapeType="1"/>
              </p:cNvSpPr>
              <p:nvPr/>
            </p:nvSpPr>
            <p:spPr bwMode="auto">
              <a:xfrm>
                <a:off x="2397" y="3280"/>
                <a:ext cx="75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9" name="Line 29"/>
              <p:cNvSpPr>
                <a:spLocks noChangeShapeType="1"/>
              </p:cNvSpPr>
              <p:nvPr/>
            </p:nvSpPr>
            <p:spPr bwMode="auto">
              <a:xfrm>
                <a:off x="2397" y="1050"/>
                <a:ext cx="759"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70" name="Line 30"/>
              <p:cNvSpPr>
                <a:spLocks noChangeShapeType="1"/>
              </p:cNvSpPr>
              <p:nvPr/>
            </p:nvSpPr>
            <p:spPr bwMode="auto">
              <a:xfrm>
                <a:off x="2397" y="1050"/>
                <a:ext cx="759" cy="20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71" name="Line 31"/>
              <p:cNvSpPr>
                <a:spLocks noChangeShapeType="1"/>
              </p:cNvSpPr>
              <p:nvPr/>
            </p:nvSpPr>
            <p:spPr bwMode="auto">
              <a:xfrm flipV="1">
                <a:off x="2397" y="1050"/>
                <a:ext cx="759" cy="7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72" name="Line 32"/>
              <p:cNvSpPr>
                <a:spLocks noChangeShapeType="1"/>
              </p:cNvSpPr>
              <p:nvPr/>
            </p:nvSpPr>
            <p:spPr bwMode="auto">
              <a:xfrm>
                <a:off x="2397" y="1793"/>
                <a:ext cx="759" cy="14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73" name="Line 33"/>
              <p:cNvSpPr>
                <a:spLocks noChangeShapeType="1"/>
              </p:cNvSpPr>
              <p:nvPr/>
            </p:nvSpPr>
            <p:spPr bwMode="auto">
              <a:xfrm flipV="1">
                <a:off x="2397" y="1236"/>
                <a:ext cx="759" cy="20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74" name="Line 34"/>
              <p:cNvSpPr>
                <a:spLocks noChangeShapeType="1"/>
              </p:cNvSpPr>
              <p:nvPr/>
            </p:nvSpPr>
            <p:spPr bwMode="auto">
              <a:xfrm flipV="1">
                <a:off x="2397" y="1979"/>
                <a:ext cx="759" cy="13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75" name="Line 35"/>
              <p:cNvSpPr>
                <a:spLocks noChangeShapeType="1"/>
              </p:cNvSpPr>
              <p:nvPr/>
            </p:nvSpPr>
            <p:spPr bwMode="auto">
              <a:xfrm>
                <a:off x="3307" y="1050"/>
                <a:ext cx="4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76" name="Line 36"/>
              <p:cNvSpPr>
                <a:spLocks noChangeShapeType="1"/>
              </p:cNvSpPr>
              <p:nvPr/>
            </p:nvSpPr>
            <p:spPr bwMode="auto">
              <a:xfrm>
                <a:off x="3307" y="1793"/>
                <a:ext cx="4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77" name="Line 37"/>
              <p:cNvSpPr>
                <a:spLocks noChangeShapeType="1"/>
              </p:cNvSpPr>
              <p:nvPr/>
            </p:nvSpPr>
            <p:spPr bwMode="auto">
              <a:xfrm>
                <a:off x="3307" y="3280"/>
                <a:ext cx="4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3878" name="Rectangle 38"/>
            <p:cNvSpPr>
              <a:spLocks noChangeArrowheads="1"/>
            </p:cNvSpPr>
            <p:nvPr/>
          </p:nvSpPr>
          <p:spPr bwMode="auto">
            <a:xfrm>
              <a:off x="595" y="816"/>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1</a:t>
              </a:r>
            </a:p>
          </p:txBody>
        </p:sp>
        <p:sp>
          <p:nvSpPr>
            <p:cNvPr id="163879" name="Rectangle 39"/>
            <p:cNvSpPr>
              <a:spLocks noChangeArrowheads="1"/>
            </p:cNvSpPr>
            <p:nvPr/>
          </p:nvSpPr>
          <p:spPr bwMode="auto">
            <a:xfrm>
              <a:off x="5088" y="806"/>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1</a:t>
              </a:r>
            </a:p>
          </p:txBody>
        </p:sp>
        <p:sp>
          <p:nvSpPr>
            <p:cNvPr id="163880" name="Rectangle 40"/>
            <p:cNvSpPr>
              <a:spLocks noChangeArrowheads="1"/>
            </p:cNvSpPr>
            <p:nvPr/>
          </p:nvSpPr>
          <p:spPr bwMode="auto">
            <a:xfrm>
              <a:off x="4272" y="3552"/>
              <a:ext cx="593"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输出层</a:t>
              </a:r>
            </a:p>
          </p:txBody>
        </p:sp>
        <p:sp>
          <p:nvSpPr>
            <p:cNvPr id="163881" name="Rectangle 41"/>
            <p:cNvSpPr>
              <a:spLocks noChangeArrowheads="1"/>
            </p:cNvSpPr>
            <p:nvPr/>
          </p:nvSpPr>
          <p:spPr bwMode="auto">
            <a:xfrm>
              <a:off x="2832" y="3552"/>
              <a:ext cx="599"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隐藏层</a:t>
              </a:r>
            </a:p>
          </p:txBody>
        </p:sp>
        <p:sp>
          <p:nvSpPr>
            <p:cNvPr id="163882" name="Rectangle 42"/>
            <p:cNvSpPr>
              <a:spLocks noChangeArrowheads="1"/>
            </p:cNvSpPr>
            <p:nvPr/>
          </p:nvSpPr>
          <p:spPr bwMode="auto">
            <a:xfrm>
              <a:off x="960" y="3542"/>
              <a:ext cx="596"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输入层</a:t>
              </a:r>
            </a:p>
          </p:txBody>
        </p:sp>
        <p:sp>
          <p:nvSpPr>
            <p:cNvPr id="163883" name="Rectangle 43"/>
            <p:cNvSpPr>
              <a:spLocks noChangeArrowheads="1"/>
            </p:cNvSpPr>
            <p:nvPr/>
          </p:nvSpPr>
          <p:spPr bwMode="auto">
            <a:xfrm>
              <a:off x="604" y="1584"/>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2</a:t>
              </a:r>
            </a:p>
          </p:txBody>
        </p:sp>
        <p:sp>
          <p:nvSpPr>
            <p:cNvPr id="163884" name="Rectangle 44"/>
            <p:cNvSpPr>
              <a:spLocks noChangeArrowheads="1"/>
            </p:cNvSpPr>
            <p:nvPr/>
          </p:nvSpPr>
          <p:spPr bwMode="auto">
            <a:xfrm>
              <a:off x="5080" y="1537"/>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2</a:t>
              </a:r>
            </a:p>
          </p:txBody>
        </p:sp>
        <p:sp>
          <p:nvSpPr>
            <p:cNvPr id="163885" name="Rectangle 45"/>
            <p:cNvSpPr>
              <a:spLocks noChangeArrowheads="1"/>
            </p:cNvSpPr>
            <p:nvPr/>
          </p:nvSpPr>
          <p:spPr bwMode="auto">
            <a:xfrm>
              <a:off x="5088" y="3024"/>
              <a:ext cx="283"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m</a:t>
              </a:r>
            </a:p>
          </p:txBody>
        </p:sp>
        <p:sp>
          <p:nvSpPr>
            <p:cNvPr id="163886" name="Rectangle 46"/>
            <p:cNvSpPr>
              <a:spLocks noChangeArrowheads="1"/>
            </p:cNvSpPr>
            <p:nvPr/>
          </p:nvSpPr>
          <p:spPr bwMode="auto">
            <a:xfrm>
              <a:off x="604" y="3024"/>
              <a:ext cx="25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n</a:t>
              </a:r>
            </a:p>
          </p:txBody>
        </p:sp>
        <p:sp>
          <p:nvSpPr>
            <p:cNvPr id="163887" name="Rectangle 47"/>
            <p:cNvSpPr>
              <a:spLocks noChangeArrowheads="1"/>
            </p:cNvSpPr>
            <p:nvPr/>
          </p:nvSpPr>
          <p:spPr bwMode="auto">
            <a:xfrm>
              <a:off x="1114" y="2483"/>
              <a:ext cx="276"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63888" name="Rectangle 48"/>
            <p:cNvSpPr>
              <a:spLocks noChangeArrowheads="1"/>
            </p:cNvSpPr>
            <p:nvPr/>
          </p:nvSpPr>
          <p:spPr bwMode="auto">
            <a:xfrm>
              <a:off x="2208" y="2495"/>
              <a:ext cx="27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63889" name="Rectangle 49"/>
            <p:cNvSpPr>
              <a:spLocks noChangeArrowheads="1"/>
            </p:cNvSpPr>
            <p:nvPr/>
          </p:nvSpPr>
          <p:spPr bwMode="auto">
            <a:xfrm>
              <a:off x="3120" y="2495"/>
              <a:ext cx="27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63890" name="Rectangle 50"/>
            <p:cNvSpPr>
              <a:spLocks noChangeArrowheads="1"/>
            </p:cNvSpPr>
            <p:nvPr/>
          </p:nvSpPr>
          <p:spPr bwMode="auto">
            <a:xfrm>
              <a:off x="576" y="2493"/>
              <a:ext cx="27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grpSp>
      <p:grpSp>
        <p:nvGrpSpPr>
          <p:cNvPr id="163891" name="Group 51"/>
          <p:cNvGrpSpPr>
            <a:grpSpLocks/>
          </p:cNvGrpSpPr>
          <p:nvPr/>
        </p:nvGrpSpPr>
        <p:grpSpPr bwMode="auto">
          <a:xfrm>
            <a:off x="3505298" y="1219258"/>
            <a:ext cx="2743200" cy="366713"/>
            <a:chOff x="2256" y="1152"/>
            <a:chExt cx="1728" cy="231"/>
          </a:xfrm>
        </p:grpSpPr>
        <p:sp>
          <p:nvSpPr>
            <p:cNvPr id="163892" name="Text Box 52"/>
            <p:cNvSpPr txBox="1">
              <a:spLocks noChangeArrowheads="1"/>
            </p:cNvSpPr>
            <p:nvPr/>
          </p:nvSpPr>
          <p:spPr bwMode="auto">
            <a:xfrm>
              <a:off x="3600" y="115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a:t>
              </a:r>
            </a:p>
          </p:txBody>
        </p:sp>
        <p:sp>
          <p:nvSpPr>
            <p:cNvPr id="163893" name="Text Box 53"/>
            <p:cNvSpPr txBox="1">
              <a:spLocks noChangeArrowheads="1"/>
            </p:cNvSpPr>
            <p:nvPr/>
          </p:nvSpPr>
          <p:spPr bwMode="auto">
            <a:xfrm>
              <a:off x="2256" y="115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V</a:t>
              </a:r>
            </a:p>
          </p:txBody>
        </p:sp>
      </p:grpSp>
    </p:spTree>
    <p:extLst>
      <p:ext uri="{BB962C8B-B14F-4D97-AF65-F5344CB8AC3E}">
        <p14:creationId xmlns:p14="http://schemas.microsoft.com/office/powerpoint/2010/main" val="4066041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3843"/>
                                        </p:tgtEl>
                                        <p:attrNameLst>
                                          <p:attrName>style.visibility</p:attrName>
                                        </p:attrNameLst>
                                      </p:cBhvr>
                                      <p:to>
                                        <p:strVal val="visible"/>
                                      </p:to>
                                    </p:set>
                                    <p:anim calcmode="lin" valueType="num">
                                      <p:cBhvr additive="base">
                                        <p:cTn id="7" dur="500" fill="hold"/>
                                        <p:tgtEl>
                                          <p:spTgt spid="163843"/>
                                        </p:tgtEl>
                                        <p:attrNameLst>
                                          <p:attrName>ppt_x</p:attrName>
                                        </p:attrNameLst>
                                      </p:cBhvr>
                                      <p:tavLst>
                                        <p:tav tm="0">
                                          <p:val>
                                            <p:strVal val="0-#ppt_w/2"/>
                                          </p:val>
                                        </p:tav>
                                        <p:tav tm="100000">
                                          <p:val>
                                            <p:strVal val="#ppt_x"/>
                                          </p:val>
                                        </p:tav>
                                      </p:tavLst>
                                    </p:anim>
                                    <p:anim calcmode="lin" valueType="num">
                                      <p:cBhvr additive="base">
                                        <p:cTn id="8" dur="500" fill="hold"/>
                                        <p:tgtEl>
                                          <p:spTgt spid="1638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3891"/>
                                        </p:tgtEl>
                                        <p:attrNameLst>
                                          <p:attrName>style.visibility</p:attrName>
                                        </p:attrNameLst>
                                      </p:cBhvr>
                                      <p:to>
                                        <p:strVal val="visible"/>
                                      </p:to>
                                    </p:set>
                                    <p:anim calcmode="lin" valueType="num">
                                      <p:cBhvr additive="base">
                                        <p:cTn id="13" dur="500" fill="hold"/>
                                        <p:tgtEl>
                                          <p:spTgt spid="163891"/>
                                        </p:tgtEl>
                                        <p:attrNameLst>
                                          <p:attrName>ppt_x</p:attrName>
                                        </p:attrNameLst>
                                      </p:cBhvr>
                                      <p:tavLst>
                                        <p:tav tm="0">
                                          <p:val>
                                            <p:strVal val="0-#ppt_w/2"/>
                                          </p:val>
                                        </p:tav>
                                        <p:tav tm="100000">
                                          <p:val>
                                            <p:strVal val="#ppt_x"/>
                                          </p:val>
                                        </p:tav>
                                      </p:tavLst>
                                    </p:anim>
                                    <p:anim calcmode="lin" valueType="num">
                                      <p:cBhvr additive="base">
                                        <p:cTn id="14" dur="500" fill="hold"/>
                                        <p:tgtEl>
                                          <p:spTgt spid="163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TotalTime>
  <Words>1760</Words>
  <Application>Microsoft Office PowerPoint</Application>
  <PresentationFormat>全屏显示(4:3)</PresentationFormat>
  <Paragraphs>365</Paragraphs>
  <Slides>49</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6" baseType="lpstr">
      <vt:lpstr>黑体</vt:lpstr>
      <vt:lpstr>华文新魏</vt:lpstr>
      <vt:lpstr>宋体</vt:lpstr>
      <vt:lpstr>Arial</vt:lpstr>
      <vt:lpstr>Times New Roman</vt:lpstr>
      <vt:lpstr>1_自定义设计方案</vt:lpstr>
      <vt:lpstr>Microsoft 公式 3.0</vt:lpstr>
      <vt:lpstr>向后传播(BP)网络</vt:lpstr>
      <vt:lpstr>BP网络 </vt:lpstr>
      <vt:lpstr>BP网络</vt:lpstr>
      <vt:lpstr>1 概述 </vt:lpstr>
      <vt:lpstr>2 基本BP算法 </vt:lpstr>
      <vt:lpstr>输出函数分析</vt:lpstr>
      <vt:lpstr>网络的拓扑结构</vt:lpstr>
      <vt:lpstr>网络的拓扑结构 </vt:lpstr>
      <vt:lpstr>网络的拓扑结构</vt:lpstr>
      <vt:lpstr>2.2 训练过程概述 </vt:lpstr>
      <vt:lpstr>2.2 训练过程概述 </vt:lpstr>
      <vt:lpstr>2.3 误差传播分析 </vt:lpstr>
      <vt:lpstr>2、隐藏层权的调整 </vt:lpstr>
      <vt:lpstr>2、隐藏层权的调整</vt:lpstr>
      <vt:lpstr>2、隐藏层权的调整</vt:lpstr>
      <vt:lpstr>PowerPoint 演示文稿</vt:lpstr>
      <vt:lpstr>PowerPoint 演示文稿</vt:lpstr>
      <vt:lpstr>PowerPoint 演示文稿</vt:lpstr>
      <vt:lpstr>PowerPoint 演示文稿</vt:lpstr>
      <vt:lpstr>2.4 基本的BP算法 </vt:lpstr>
      <vt:lpstr>算法1 基本BP算法 </vt:lpstr>
      <vt:lpstr>算法1 基本BP算法</vt:lpstr>
      <vt:lpstr>3 算法的改进 </vt:lpstr>
      <vt:lpstr>算法2 消除样本顺序影响的BP算法 </vt:lpstr>
      <vt:lpstr>PowerPoint 演示文稿</vt:lpstr>
      <vt:lpstr>算法2 分析 </vt:lpstr>
      <vt:lpstr>算法2 分析——冲量设置</vt:lpstr>
      <vt:lpstr>4 算法的实现 </vt:lpstr>
      <vt:lpstr>算法的主要实现步骤 </vt:lpstr>
      <vt:lpstr>4.2 对每一个样本(X,Y)，执行的操作 </vt:lpstr>
      <vt:lpstr>4.2 对每一个样本(X，Y)，执行的操作</vt:lpstr>
      <vt:lpstr>建议 </vt:lpstr>
      <vt:lpstr>5 算法的理论基础</vt:lpstr>
      <vt:lpstr>PowerPoint 演示文稿</vt:lpstr>
      <vt:lpstr>误差测度</vt:lpstr>
      <vt:lpstr>最速下降法，要求E的极小点 </vt:lpstr>
      <vt:lpstr>最速下降法，要求E的极小点</vt:lpstr>
      <vt:lpstr>最速下降法，要求E的极小点</vt:lpstr>
      <vt:lpstr>ANj为输出层神经元 </vt:lpstr>
      <vt:lpstr>ANj为输出层神经元</vt:lpstr>
      <vt:lpstr>ANj为输出层神经元</vt:lpstr>
      <vt:lpstr>ANj为隐藏层神经元 </vt:lpstr>
      <vt:lpstr>ANj为隐藏层神经元</vt:lpstr>
      <vt:lpstr>ANj为隐藏层神经元</vt:lpstr>
      <vt:lpstr>ANj为隐藏层神经元</vt:lpstr>
      <vt:lpstr>ANj为隐藏层神经元</vt:lpstr>
      <vt:lpstr>6 几个问题的讨论 </vt:lpstr>
      <vt:lpstr>6 几个问题的讨论 </vt:lpstr>
      <vt:lpstr>6 几个问题的讨论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分类、聚类、回归、关联规则</dc:title>
  <dc:creator>cx</dc:creator>
  <cp:lastModifiedBy>Thinkpad</cp:lastModifiedBy>
  <cp:revision>179</cp:revision>
  <dcterms:modified xsi:type="dcterms:W3CDTF">2016-05-10T08:11:20Z</dcterms:modified>
</cp:coreProperties>
</file>