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sldIdLst>
    <p:sldId id="975" r:id="rId2"/>
    <p:sldId id="976" r:id="rId3"/>
    <p:sldId id="977" r:id="rId4"/>
    <p:sldId id="978" r:id="rId5"/>
    <p:sldId id="979" r:id="rId6"/>
    <p:sldId id="980" r:id="rId7"/>
    <p:sldId id="981" r:id="rId8"/>
    <p:sldId id="982" r:id="rId9"/>
    <p:sldId id="983" r:id="rId10"/>
    <p:sldId id="984" r:id="rId11"/>
    <p:sldId id="985" r:id="rId12"/>
    <p:sldId id="986" r:id="rId13"/>
    <p:sldId id="987" r:id="rId14"/>
    <p:sldId id="988" r:id="rId15"/>
    <p:sldId id="989" r:id="rId16"/>
    <p:sldId id="990" r:id="rId17"/>
    <p:sldId id="1010" r:id="rId18"/>
    <p:sldId id="1011" r:id="rId19"/>
    <p:sldId id="1012" r:id="rId20"/>
    <p:sldId id="1013" r:id="rId21"/>
    <p:sldId id="1014" r:id="rId22"/>
    <p:sldId id="1015" r:id="rId23"/>
    <p:sldId id="1016" r:id="rId24"/>
    <p:sldId id="1017" r:id="rId25"/>
    <p:sldId id="1018" r:id="rId26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c" initials="a" lastIdx="1" clrIdx="0">
    <p:extLst>
      <p:ext uri="{19B8F6BF-5375-455C-9EA6-DF929625EA0E}">
        <p15:presenceInfo xmlns:p15="http://schemas.microsoft.com/office/powerpoint/2012/main" userId="ab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00"/>
    <a:srgbClr val="12357C"/>
    <a:srgbClr val="DDDDDD"/>
    <a:srgbClr val="132584"/>
    <a:srgbClr val="133984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1386" y="78"/>
      </p:cViewPr>
      <p:guideLst>
        <p:guide orient="horz" pos="23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BBABC30A-9266-4668-B626-AB9CAB6745B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86116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BC30A-9266-4668-B626-AB9CAB6745B5}" type="slidenum">
              <a:rPr lang="zh-CN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6421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pt底板白-英文大写4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pic>
        <p:nvPicPr>
          <p:cNvPr id="2053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图片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图片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图片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 descr="图片3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 descr="图片4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74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2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93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080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71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5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44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99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5169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348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fontAlgn="base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482" y="2438426"/>
            <a:ext cx="8839200" cy="1927225"/>
          </a:xfrm>
        </p:spPr>
        <p:txBody>
          <a:bodyPr/>
          <a:lstStyle/>
          <a:p>
            <a:r>
              <a:rPr lang="zh-CN" altLang="en-US" sz="5400" dirty="0" smtClean="0">
                <a:latin typeface="Times New Roman" panose="02020603050405020304" pitchFamily="18" charset="0"/>
              </a:rPr>
              <a:t>循环网络</a:t>
            </a:r>
            <a:endParaRPr lang="zh-CN" altLang="en-US" sz="5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9388"/>
            <a:ext cx="7696118" cy="688975"/>
          </a:xfrm>
        </p:spPr>
        <p:txBody>
          <a:bodyPr/>
          <a:lstStyle/>
          <a:p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稳定性分析 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10000"/>
          </a:xfrm>
        </p:spPr>
        <p:txBody>
          <a:bodyPr/>
          <a:lstStyle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网络的稳定性是与收敛性不同的问题</a:t>
            </a:r>
            <a:r>
              <a:rPr lang="zh-CN" altLang="en-US" b="1">
                <a:ea typeface="宋体" panose="02010600030101010101" pitchFamily="2" charset="-122"/>
              </a:rPr>
              <a:t> </a:t>
            </a:r>
          </a:p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Cohen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Grossberg[1983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]: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Hopfield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网络的</a:t>
            </a:r>
            <a:r>
              <a:rPr lang="zh-CN" altLang="en-US" b="1">
                <a:ea typeface="黑体" panose="02010609060101010101" pitchFamily="49" charset="-122"/>
              </a:rPr>
              <a:t>稳定性定理</a:t>
            </a:r>
            <a:r>
              <a:rPr lang="zh-CN" altLang="en-US" b="1">
                <a:ea typeface="宋体" panose="02010600030101010101" pitchFamily="2" charset="-122"/>
              </a:rPr>
              <a:t> </a:t>
            </a:r>
          </a:p>
          <a:p>
            <a:pPr>
              <a:buFontTx/>
              <a:buNone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 如果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Hopfield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网络的联接权矩阵是对角线为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的对称矩阵，则它是稳定的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用著名的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Lyapunov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函数作为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Hopfield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网络的能量函数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50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Lyapunov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能量函数 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971800"/>
            <a:ext cx="8229600" cy="2895600"/>
          </a:xfrm>
        </p:spPr>
        <p:txBody>
          <a:bodyPr/>
          <a:lstStyle/>
          <a:p>
            <a:pPr marL="0" indent="0" algn="just">
              <a:spcBef>
                <a:spcPct val="40000"/>
              </a:spcBef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作为网络的稳定性度量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58825" lvl="1" algn="just">
              <a:spcBef>
                <a:spcPct val="40000"/>
              </a:spcBef>
            </a:pP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32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32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32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：网络的一致性测度。</a:t>
            </a:r>
            <a:endParaRPr lang="zh-CN" altLang="en-US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58825" lvl="1" algn="just">
              <a:spcBef>
                <a:spcPct val="40000"/>
              </a:spcBef>
            </a:pP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32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：神经元的输入和输出的一致性测度。</a:t>
            </a:r>
            <a:endParaRPr lang="zh-CN" altLang="en-US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58825" lvl="1">
              <a:spcBef>
                <a:spcPct val="40000"/>
              </a:spcBef>
            </a:pP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θ</a:t>
            </a:r>
            <a:r>
              <a:rPr lang="en-US" altLang="zh-CN" sz="32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32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：神经元自身的稳定性的测度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320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310276" name="Object 4"/>
          <p:cNvGraphicFramePr>
            <a:graphicFrameLocks noChangeAspect="1"/>
          </p:cNvGraphicFramePr>
          <p:nvPr/>
        </p:nvGraphicFramePr>
        <p:xfrm>
          <a:off x="762000" y="1371600"/>
          <a:ext cx="7239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r:id="rId3" imgW="2349500" imgH="406400" progId="Equation.3">
                  <p:embed/>
                </p:oleObj>
              </mc:Choice>
              <mc:Fallback>
                <p:oleObj r:id="rId3" imgW="23495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72390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05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AN</a:t>
            </a:r>
            <a:r>
              <a:rPr lang="en-US" altLang="zh-CN" b="1" baseline="-3000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的状态从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  <a:r>
              <a:rPr lang="en-US" altLang="zh-CN" b="1" baseline="-3000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变成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  <a:r>
              <a:rPr lang="en-US" altLang="zh-CN" b="1" baseline="-3000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′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44"/>
            <a:ext cx="82296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ea typeface="黑体" panose="02010609060101010101" pitchFamily="49" charset="-122"/>
              </a:rPr>
              <a:t>1</a:t>
            </a:r>
            <a:r>
              <a:rPr lang="zh-CN" altLang="en-US" b="1" dirty="0">
                <a:ea typeface="黑体" panose="02010609060101010101" pitchFamily="49" charset="-122"/>
              </a:rPr>
              <a:t>、</a:t>
            </a:r>
            <a:r>
              <a:rPr lang="en-US" altLang="zh-CN" b="1" dirty="0" err="1">
                <a:ea typeface="黑体" panose="02010609060101010101" pitchFamily="49" charset="-122"/>
              </a:rPr>
              <a:t>AN</a:t>
            </a:r>
            <a:r>
              <a:rPr lang="en-US" altLang="zh-CN" b="1" baseline="-30000" dirty="0" err="1">
                <a:ea typeface="黑体" panose="02010609060101010101" pitchFamily="49" charset="-122"/>
              </a:rPr>
              <a:t>k</a:t>
            </a:r>
            <a:r>
              <a:rPr lang="zh-CN" altLang="en-US" b="1" dirty="0">
                <a:ea typeface="黑体" panose="02010609060101010101" pitchFamily="49" charset="-122"/>
              </a:rPr>
              <a:t>是输入神经元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311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680641"/>
              </p:ext>
            </p:extLst>
          </p:nvPr>
        </p:nvGraphicFramePr>
        <p:xfrm>
          <a:off x="685800" y="1865253"/>
          <a:ext cx="7848600" cy="20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r:id="rId3" imgW="3390900" imgH="1054100" progId="Equation.3">
                  <p:embed/>
                </p:oleObj>
              </mc:Choice>
              <mc:Fallback>
                <p:oleObj r:id="rId3" imgW="3390900" imgH="1054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65253"/>
                        <a:ext cx="7848600" cy="204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135541"/>
              </p:ext>
            </p:extLst>
          </p:nvPr>
        </p:nvGraphicFramePr>
        <p:xfrm>
          <a:off x="1143000" y="3914715"/>
          <a:ext cx="7158038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Equation" r:id="rId5" imgW="2882880" imgH="914400" progId="Equation.3">
                  <p:embed/>
                </p:oleObj>
              </mc:Choice>
              <mc:Fallback>
                <p:oleObj name="Equation" r:id="rId5" imgW="28828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14715"/>
                        <a:ext cx="7158038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363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AN</a:t>
            </a:r>
            <a:r>
              <a:rPr lang="en-US" altLang="zh-CN" b="1" baseline="-3000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的状态从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  <a:r>
              <a:rPr lang="en-US" altLang="zh-CN" b="1" baseline="-3000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变成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  <a:r>
              <a:rPr lang="en-US" altLang="zh-CN" b="1" baseline="-3000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′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12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795803"/>
              </p:ext>
            </p:extLst>
          </p:nvPr>
        </p:nvGraphicFramePr>
        <p:xfrm>
          <a:off x="914400" y="1143060"/>
          <a:ext cx="17256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name="Equation" r:id="rId3" imgW="774360" imgH="164880" progId="Equation.3">
                  <p:embed/>
                </p:oleObj>
              </mc:Choice>
              <mc:Fallback>
                <p:oleObj name="Equation" r:id="rId3" imgW="7743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60"/>
                        <a:ext cx="1725613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24" name="Text Box 4"/>
          <p:cNvSpPr txBox="1">
            <a:spLocks noChangeArrowheads="1"/>
          </p:cNvSpPr>
          <p:nvPr/>
        </p:nvSpPr>
        <p:spPr bwMode="auto">
          <a:xfrm>
            <a:off x="6553200" y="312426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/>
              <a:t>w</a:t>
            </a:r>
            <a:r>
              <a:rPr lang="en-US" altLang="zh-CN" sz="3200" i="1" baseline="-25000"/>
              <a:t>kk</a:t>
            </a:r>
            <a:r>
              <a:rPr lang="en-US" altLang="zh-CN" sz="3200" i="1"/>
              <a:t>=0</a:t>
            </a:r>
          </a:p>
        </p:txBody>
      </p:sp>
      <p:graphicFrame>
        <p:nvGraphicFramePr>
          <p:cNvPr id="3123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424283"/>
              </p:ext>
            </p:extLst>
          </p:nvPr>
        </p:nvGraphicFramePr>
        <p:xfrm>
          <a:off x="1371600" y="4114860"/>
          <a:ext cx="424021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" name="Equation" r:id="rId5" imgW="1904760" imgH="444240" progId="Equation.3">
                  <p:embed/>
                </p:oleObj>
              </mc:Choice>
              <mc:Fallback>
                <p:oleObj name="Equation" r:id="rId5" imgW="1904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14860"/>
                        <a:ext cx="4240213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739233"/>
              </p:ext>
            </p:extLst>
          </p:nvPr>
        </p:nvGraphicFramePr>
        <p:xfrm>
          <a:off x="1371600" y="5257860"/>
          <a:ext cx="245903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Equation" r:id="rId7" imgW="1104840" imgH="228600" progId="Equation.3">
                  <p:embed/>
                </p:oleObj>
              </mc:Choice>
              <mc:Fallback>
                <p:oleObj name="Equation" r:id="rId7" imgW="1104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257860"/>
                        <a:ext cx="2459038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013249"/>
              </p:ext>
            </p:extLst>
          </p:nvPr>
        </p:nvGraphicFramePr>
        <p:xfrm>
          <a:off x="1447800" y="1676460"/>
          <a:ext cx="6786563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Equation" r:id="rId9" imgW="3047760" imgH="444240" progId="Equation.3">
                  <p:embed/>
                </p:oleObj>
              </mc:Choice>
              <mc:Fallback>
                <p:oleObj name="Equation" r:id="rId9" imgW="3047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76460"/>
                        <a:ext cx="6786563" cy="1176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116452"/>
              </p:ext>
            </p:extLst>
          </p:nvPr>
        </p:nvGraphicFramePr>
        <p:xfrm>
          <a:off x="1400175" y="2895660"/>
          <a:ext cx="4467225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5" name="Equation" r:id="rId11" imgW="2006280" imgH="444240" progId="Equation.3">
                  <p:embed/>
                </p:oleObj>
              </mc:Choice>
              <mc:Fallback>
                <p:oleObj name="Equation" r:id="rId11" imgW="2006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2895660"/>
                        <a:ext cx="4467225" cy="1176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468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ΔΕ=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net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θ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)Δ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295400"/>
          </a:xfrm>
        </p:spPr>
        <p:txBody>
          <a:bodyPr/>
          <a:lstStyle/>
          <a:p>
            <a:pPr marL="387350" indent="-387350" algn="just">
              <a:spcBef>
                <a:spcPct val="40000"/>
              </a:spcBef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AN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状态的变化：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=(o</a:t>
            </a:r>
            <a:r>
              <a:rPr lang="en-US" altLang="zh-CN" b="1" baseline="-2500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′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-o</a:t>
            </a:r>
            <a:r>
              <a:rPr lang="en-US" altLang="zh-CN" b="1" baseline="-2500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387350" indent="-387350" algn="just">
              <a:spcBef>
                <a:spcPct val="40000"/>
              </a:spcBef>
            </a:pP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ΔΕ 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438150" y="2514600"/>
            <a:ext cx="677862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indent="476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kumimoji="0" lang="en-US" altLang="zh-CN" sz="2800" b="1">
                <a:latin typeface="宋体" panose="02010600030101010101" pitchFamily="2" charset="-122"/>
              </a:rPr>
              <a:t>Δ</a:t>
            </a:r>
            <a:r>
              <a:rPr kumimoji="0" lang="en-US" altLang="zh-CN" sz="2800" b="1"/>
              <a:t>o</a:t>
            </a:r>
            <a:r>
              <a:rPr kumimoji="0" lang="en-US" altLang="zh-CN" sz="2800" b="1" baseline="-30000"/>
              <a:t>k</a:t>
            </a:r>
            <a:r>
              <a:rPr kumimoji="0" lang="en-US" altLang="zh-CN" sz="2800" b="1"/>
              <a:t>&gt;0</a:t>
            </a:r>
            <a:r>
              <a:rPr kumimoji="0" lang="zh-CN" altLang="en-US" sz="2800" b="1">
                <a:latin typeface="宋体" panose="02010600030101010101" pitchFamily="2" charset="-122"/>
              </a:rPr>
              <a:t>，</a:t>
            </a:r>
            <a:r>
              <a:rPr kumimoji="0" lang="en-US" altLang="zh-CN" sz="2800" b="1"/>
              <a:t>o</a:t>
            </a:r>
            <a:r>
              <a:rPr kumimoji="0" lang="en-US" altLang="zh-CN" sz="2800" b="1" baseline="-30000"/>
              <a:t>k</a:t>
            </a:r>
            <a:r>
              <a:rPr kumimoji="0" lang="en-US" altLang="zh-CN" sz="2800" b="1">
                <a:latin typeface="宋体" panose="02010600030101010101" pitchFamily="2" charset="-122"/>
              </a:rPr>
              <a:t>′</a:t>
            </a:r>
            <a:r>
              <a:rPr kumimoji="0" lang="en-US" altLang="zh-CN" sz="2800" b="1"/>
              <a:t>=1&amp; o</a:t>
            </a:r>
            <a:r>
              <a:rPr kumimoji="0" lang="en-US" altLang="zh-CN" sz="2800" b="1" baseline="-30000"/>
              <a:t>k</a:t>
            </a:r>
            <a:r>
              <a:rPr kumimoji="0" lang="en-US" altLang="zh-CN" sz="2800" b="1"/>
              <a:t>=0</a:t>
            </a:r>
            <a:r>
              <a:rPr kumimoji="0" lang="zh-CN" altLang="en-US" sz="2800" b="1">
                <a:latin typeface="宋体" panose="02010600030101010101" pitchFamily="2" charset="-122"/>
              </a:rPr>
              <a:t>，</a:t>
            </a:r>
            <a:r>
              <a:rPr kumimoji="0" lang="en-US" altLang="zh-CN" sz="2800" b="1"/>
              <a:t>o</a:t>
            </a:r>
            <a:r>
              <a:rPr kumimoji="0" lang="en-US" altLang="zh-CN" sz="2800" b="1" baseline="-30000"/>
              <a:t>k</a:t>
            </a:r>
            <a:r>
              <a:rPr kumimoji="0" lang="zh-CN" altLang="en-US" sz="2800" b="1">
                <a:latin typeface="宋体" panose="02010600030101010101" pitchFamily="2" charset="-122"/>
              </a:rPr>
              <a:t>由</a:t>
            </a:r>
            <a:r>
              <a:rPr kumimoji="0" lang="en-US" altLang="zh-CN" sz="2800" b="1">
                <a:latin typeface="宋体" panose="02010600030101010101" pitchFamily="2" charset="-122"/>
              </a:rPr>
              <a:t>0</a:t>
            </a:r>
            <a:r>
              <a:rPr kumimoji="0" lang="zh-CN" altLang="en-US" sz="2800" b="1">
                <a:latin typeface="宋体" panose="02010600030101010101" pitchFamily="2" charset="-122"/>
              </a:rPr>
              <a:t>变到</a:t>
            </a:r>
            <a:r>
              <a:rPr kumimoji="0" lang="en-US" altLang="zh-CN" sz="2800" b="1"/>
              <a:t>1</a:t>
            </a:r>
            <a:r>
              <a:rPr kumimoji="0" lang="zh-CN" altLang="en-US" sz="2800" b="1">
                <a:latin typeface="宋体" panose="02010600030101010101" pitchFamily="2" charset="-122"/>
              </a:rPr>
              <a:t>，</a:t>
            </a:r>
          </a:p>
          <a:p>
            <a:pPr>
              <a:spcBef>
                <a:spcPct val="30000"/>
              </a:spcBef>
            </a:pPr>
            <a:r>
              <a:rPr kumimoji="0" lang="en-US" altLang="zh-CN" sz="2800" b="1"/>
              <a:t>net</a:t>
            </a:r>
            <a:r>
              <a:rPr kumimoji="0" lang="en-US" altLang="zh-CN" sz="2800" b="1" baseline="-30000"/>
              <a:t>k</a:t>
            </a:r>
            <a:r>
              <a:rPr kumimoji="0" lang="en-US" altLang="zh-CN" sz="2800" b="1"/>
              <a:t>&gt;</a:t>
            </a:r>
            <a:r>
              <a:rPr kumimoji="0" lang="en-US" altLang="zh-CN" sz="2800" b="1">
                <a:latin typeface="宋体" panose="02010600030101010101" pitchFamily="2" charset="-122"/>
              </a:rPr>
              <a:t>θ</a:t>
            </a:r>
            <a:r>
              <a:rPr kumimoji="0" lang="en-US" altLang="zh-CN" sz="2800" b="1" baseline="-30000"/>
              <a:t>k</a:t>
            </a:r>
            <a:r>
              <a:rPr kumimoji="0" lang="zh-CN" altLang="en-US" sz="2800" b="1">
                <a:latin typeface="宋体" panose="02010600030101010101" pitchFamily="2" charset="-122"/>
              </a:rPr>
              <a:t>，</a:t>
            </a:r>
            <a:r>
              <a:rPr kumimoji="0" lang="en-US" altLang="zh-CN" sz="2800" b="1"/>
              <a:t>net</a:t>
            </a:r>
            <a:r>
              <a:rPr kumimoji="0" lang="en-US" altLang="zh-CN" sz="2800" b="1" baseline="-30000"/>
              <a:t>k</a:t>
            </a:r>
            <a:r>
              <a:rPr kumimoji="0" lang="en-US" altLang="zh-CN" sz="2800" b="1"/>
              <a:t>-</a:t>
            </a:r>
            <a:r>
              <a:rPr kumimoji="0" lang="en-US" altLang="zh-CN" sz="2800" b="1">
                <a:latin typeface="宋体" panose="02010600030101010101" pitchFamily="2" charset="-122"/>
              </a:rPr>
              <a:t>θ</a:t>
            </a:r>
            <a:r>
              <a:rPr kumimoji="0" lang="en-US" altLang="zh-CN" sz="2800" b="1" baseline="-30000"/>
              <a:t>k</a:t>
            </a:r>
            <a:r>
              <a:rPr kumimoji="0" lang="en-US" altLang="zh-CN" sz="2800" b="1"/>
              <a:t>&gt;0</a:t>
            </a:r>
          </a:p>
          <a:p>
            <a:pPr>
              <a:spcBef>
                <a:spcPct val="30000"/>
              </a:spcBef>
            </a:pPr>
            <a:r>
              <a:rPr kumimoji="0" lang="zh-CN" altLang="en-US" sz="2800" b="1">
                <a:latin typeface="宋体" panose="02010600030101010101" pitchFamily="2" charset="-122"/>
              </a:rPr>
              <a:t>所以，</a:t>
            </a:r>
            <a:r>
              <a:rPr kumimoji="0" lang="en-US" altLang="zh-CN" sz="2800" b="1"/>
              <a:t>-</a:t>
            </a:r>
            <a:r>
              <a:rPr kumimoji="0" lang="en-US" altLang="zh-CN" sz="2800" b="1">
                <a:latin typeface="宋体" panose="02010600030101010101" pitchFamily="2" charset="-122"/>
              </a:rPr>
              <a:t>(</a:t>
            </a:r>
            <a:r>
              <a:rPr kumimoji="0" lang="en-US" altLang="zh-CN" sz="2800" b="1"/>
              <a:t>net</a:t>
            </a:r>
            <a:r>
              <a:rPr kumimoji="0" lang="en-US" altLang="zh-CN" sz="2800" b="1" baseline="-30000"/>
              <a:t>k</a:t>
            </a:r>
            <a:r>
              <a:rPr kumimoji="0" lang="en-US" altLang="zh-CN" sz="2800" b="1"/>
              <a:t>-</a:t>
            </a:r>
            <a:r>
              <a:rPr kumimoji="0" lang="en-US" altLang="zh-CN" sz="2800" b="1">
                <a:latin typeface="宋体" panose="02010600030101010101" pitchFamily="2" charset="-122"/>
              </a:rPr>
              <a:t>θ</a:t>
            </a:r>
            <a:r>
              <a:rPr kumimoji="0" lang="en-US" altLang="zh-CN" sz="2800" b="1" baseline="-30000"/>
              <a:t>k</a:t>
            </a:r>
            <a:r>
              <a:rPr kumimoji="0" lang="en-US" altLang="zh-CN" sz="2800" b="1">
                <a:latin typeface="宋体" panose="02010600030101010101" pitchFamily="2" charset="-122"/>
              </a:rPr>
              <a:t>)Δ</a:t>
            </a:r>
            <a:r>
              <a:rPr kumimoji="0" lang="en-US" altLang="zh-CN" sz="2800" b="1"/>
              <a:t>o</a:t>
            </a:r>
            <a:r>
              <a:rPr kumimoji="0" lang="en-US" altLang="zh-CN" sz="2800" b="1" baseline="-30000"/>
              <a:t>k</a:t>
            </a:r>
            <a:r>
              <a:rPr kumimoji="0" lang="en-US" altLang="zh-CN" sz="2800" b="1"/>
              <a:t>&lt;0</a:t>
            </a:r>
            <a:r>
              <a:rPr kumimoji="0" lang="zh-CN" altLang="en-US" sz="2800" b="1">
                <a:latin typeface="宋体" panose="02010600030101010101" pitchFamily="2" charset="-122"/>
              </a:rPr>
              <a:t>故</a:t>
            </a:r>
            <a:r>
              <a:rPr kumimoji="0" lang="en-US" altLang="zh-CN" sz="2800" b="1">
                <a:latin typeface="宋体" panose="02010600030101010101" pitchFamily="2" charset="-122"/>
              </a:rPr>
              <a:t>ΔΕ</a:t>
            </a:r>
            <a:r>
              <a:rPr kumimoji="0" lang="en-US" altLang="zh-CN" sz="2800" b="1"/>
              <a:t>&lt;0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1676400" y="5943600"/>
            <a:ext cx="591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lang="zh-CN" altLang="en-US" sz="3200" b="1">
                <a:latin typeface="宋体" panose="02010600030101010101" pitchFamily="2" charset="-122"/>
              </a:rPr>
              <a:t>结论：网络的目标函数总是下降</a:t>
            </a:r>
          </a:p>
        </p:txBody>
      </p:sp>
      <p:sp>
        <p:nvSpPr>
          <p:cNvPr id="313350" name="Rectangle 6"/>
          <p:cNvSpPr>
            <a:spLocks noChangeArrowheads="1"/>
          </p:cNvSpPr>
          <p:nvPr/>
        </p:nvSpPr>
        <p:spPr bwMode="auto">
          <a:xfrm>
            <a:off x="361950" y="4267200"/>
            <a:ext cx="624205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indent="476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50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1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1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FontTx/>
              <a:buChar char="•"/>
            </a:pPr>
            <a:r>
              <a:rPr kumimoji="0" lang="en-US" altLang="zh-CN" sz="2800" b="1">
                <a:latin typeface="宋体" panose="02010600030101010101" pitchFamily="2" charset="-122"/>
              </a:rPr>
              <a:t>Δ</a:t>
            </a:r>
            <a:r>
              <a:rPr kumimoji="0" lang="en-US" altLang="zh-CN" sz="2800" b="1"/>
              <a:t>o</a:t>
            </a:r>
            <a:r>
              <a:rPr kumimoji="0" lang="en-US" altLang="zh-CN" sz="2800" b="1" baseline="-30000"/>
              <a:t>k</a:t>
            </a:r>
            <a:r>
              <a:rPr kumimoji="0" lang="en-US" altLang="zh-CN" sz="2800" b="1"/>
              <a:t>&lt;0, o</a:t>
            </a:r>
            <a:r>
              <a:rPr kumimoji="0" lang="en-US" altLang="zh-CN" sz="2800" b="1" baseline="-30000"/>
              <a:t>k</a:t>
            </a:r>
            <a:r>
              <a:rPr kumimoji="0" lang="en-US" altLang="zh-CN" sz="2800" b="1">
                <a:latin typeface="宋体" panose="02010600030101010101" pitchFamily="2" charset="-122"/>
              </a:rPr>
              <a:t>′</a:t>
            </a:r>
            <a:r>
              <a:rPr kumimoji="0" lang="en-US" altLang="zh-CN" sz="2800" b="1"/>
              <a:t>=0&amp; o</a:t>
            </a:r>
            <a:r>
              <a:rPr kumimoji="0" lang="en-US" altLang="zh-CN" sz="2800" b="1" baseline="-30000"/>
              <a:t>k</a:t>
            </a:r>
            <a:r>
              <a:rPr kumimoji="0" lang="en-US" altLang="zh-CN" sz="2800" b="1"/>
              <a:t>=1</a:t>
            </a:r>
            <a:r>
              <a:rPr kumimoji="0" lang="zh-CN" altLang="en-US" sz="2800" b="1">
                <a:latin typeface="宋体" panose="02010600030101010101" pitchFamily="2" charset="-122"/>
              </a:rPr>
              <a:t>，</a:t>
            </a:r>
            <a:r>
              <a:rPr kumimoji="0" lang="en-US" altLang="zh-CN" sz="2800" b="1"/>
              <a:t>o</a:t>
            </a:r>
            <a:r>
              <a:rPr kumimoji="0" lang="en-US" altLang="zh-CN" sz="2800" b="1" baseline="-30000"/>
              <a:t>k</a:t>
            </a:r>
            <a:r>
              <a:rPr kumimoji="0" lang="zh-CN" altLang="en-US" sz="2800" b="1">
                <a:latin typeface="宋体" panose="02010600030101010101" pitchFamily="2" charset="-122"/>
              </a:rPr>
              <a:t>由</a:t>
            </a:r>
            <a:r>
              <a:rPr kumimoji="0" lang="en-US" altLang="zh-CN" sz="2800" b="1">
                <a:latin typeface="宋体" panose="02010600030101010101" pitchFamily="2" charset="-122"/>
              </a:rPr>
              <a:t>1</a:t>
            </a:r>
            <a:r>
              <a:rPr kumimoji="0" lang="zh-CN" altLang="en-US" sz="2800" b="1">
                <a:latin typeface="宋体" panose="02010600030101010101" pitchFamily="2" charset="-122"/>
              </a:rPr>
              <a:t>变到</a:t>
            </a:r>
            <a:r>
              <a:rPr kumimoji="0" lang="en-US" altLang="zh-CN" sz="2800" b="1"/>
              <a:t>0</a:t>
            </a:r>
            <a:endParaRPr kumimoji="0" lang="en-US" altLang="zh-CN" sz="2800" b="1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kumimoji="0" lang="en-US" altLang="zh-CN" sz="2800" b="1"/>
              <a:t>net</a:t>
            </a:r>
            <a:r>
              <a:rPr kumimoji="0" lang="en-US" altLang="zh-CN" sz="2800" b="1" baseline="-30000"/>
              <a:t>k</a:t>
            </a:r>
            <a:r>
              <a:rPr kumimoji="0" lang="en-US" altLang="zh-CN" sz="2800" b="1"/>
              <a:t>&lt;</a:t>
            </a:r>
            <a:r>
              <a:rPr kumimoji="0" lang="en-US" altLang="zh-CN" sz="2800" b="1">
                <a:latin typeface="宋体" panose="02010600030101010101" pitchFamily="2" charset="-122"/>
              </a:rPr>
              <a:t>θ</a:t>
            </a:r>
            <a:r>
              <a:rPr kumimoji="0" lang="en-US" altLang="zh-CN" sz="2800" b="1" baseline="-30000"/>
              <a:t>k</a:t>
            </a:r>
            <a:r>
              <a:rPr kumimoji="0" lang="zh-CN" altLang="en-US" sz="2800" b="1">
                <a:latin typeface="宋体" panose="02010600030101010101" pitchFamily="2" charset="-122"/>
              </a:rPr>
              <a:t>，</a:t>
            </a:r>
            <a:r>
              <a:rPr kumimoji="0" lang="en-US" altLang="zh-CN" sz="2800" b="1"/>
              <a:t>net</a:t>
            </a:r>
            <a:r>
              <a:rPr kumimoji="0" lang="en-US" altLang="zh-CN" sz="2800" b="1" baseline="-30000"/>
              <a:t>k</a:t>
            </a:r>
            <a:r>
              <a:rPr kumimoji="0" lang="en-US" altLang="zh-CN" sz="2800" b="1"/>
              <a:t>-</a:t>
            </a:r>
            <a:r>
              <a:rPr kumimoji="0" lang="en-US" altLang="zh-CN" sz="2800" b="1">
                <a:latin typeface="宋体" panose="02010600030101010101" pitchFamily="2" charset="-122"/>
              </a:rPr>
              <a:t>θ</a:t>
            </a:r>
            <a:r>
              <a:rPr kumimoji="0" lang="en-US" altLang="zh-CN" sz="2800" b="1" baseline="-30000"/>
              <a:t>k</a:t>
            </a:r>
            <a:r>
              <a:rPr kumimoji="0" lang="en-US" altLang="zh-CN" sz="2800" b="1"/>
              <a:t>&lt;0</a:t>
            </a:r>
            <a:endParaRPr kumimoji="0" lang="en-US" altLang="zh-CN" sz="2800" b="1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kumimoji="0" lang="en-US" altLang="zh-CN" sz="2800" b="1"/>
              <a:t>-</a:t>
            </a:r>
            <a:r>
              <a:rPr kumimoji="0" lang="en-US" altLang="zh-CN" sz="2800" b="1">
                <a:latin typeface="宋体" panose="02010600030101010101" pitchFamily="2" charset="-122"/>
              </a:rPr>
              <a:t>(</a:t>
            </a:r>
            <a:r>
              <a:rPr kumimoji="0" lang="en-US" altLang="zh-CN" sz="2800" b="1"/>
              <a:t>net</a:t>
            </a:r>
            <a:r>
              <a:rPr kumimoji="0" lang="en-US" altLang="zh-CN" sz="2800" b="1" baseline="-30000"/>
              <a:t>k</a:t>
            </a:r>
            <a:r>
              <a:rPr kumimoji="0" lang="en-US" altLang="zh-CN" sz="2800" b="1"/>
              <a:t>-</a:t>
            </a:r>
            <a:r>
              <a:rPr kumimoji="0" lang="en-US" altLang="zh-CN" sz="2800" b="1">
                <a:latin typeface="宋体" panose="02010600030101010101" pitchFamily="2" charset="-122"/>
              </a:rPr>
              <a:t>θ</a:t>
            </a:r>
            <a:r>
              <a:rPr kumimoji="0" lang="en-US" altLang="zh-CN" sz="2800" b="1" baseline="-30000"/>
              <a:t>k</a:t>
            </a:r>
            <a:r>
              <a:rPr kumimoji="0" lang="en-US" altLang="zh-CN" sz="2800" b="1">
                <a:latin typeface="宋体" panose="02010600030101010101" pitchFamily="2" charset="-122"/>
              </a:rPr>
              <a:t>)Δ</a:t>
            </a:r>
            <a:r>
              <a:rPr kumimoji="0" lang="en-US" altLang="zh-CN" sz="2800" b="1"/>
              <a:t>o</a:t>
            </a:r>
            <a:r>
              <a:rPr kumimoji="0" lang="en-US" altLang="zh-CN" sz="2800" b="1" baseline="-30000"/>
              <a:t>k</a:t>
            </a:r>
            <a:r>
              <a:rPr kumimoji="0" lang="en-US" altLang="zh-CN" sz="2800" b="1"/>
              <a:t>&lt;0</a:t>
            </a:r>
            <a:r>
              <a:rPr kumimoji="0" lang="zh-CN" altLang="en-US" sz="2800" b="1">
                <a:latin typeface="宋体" panose="02010600030101010101" pitchFamily="2" charset="-122"/>
              </a:rPr>
              <a:t>故</a:t>
            </a:r>
            <a:r>
              <a:rPr kumimoji="0" lang="en-US" altLang="zh-CN" sz="2800" b="1">
                <a:latin typeface="宋体" panose="02010600030101010101" pitchFamily="2" charset="-122"/>
              </a:rPr>
              <a:t>ΔΕ</a:t>
            </a:r>
            <a:r>
              <a:rPr kumimoji="0" lang="en-US" altLang="zh-CN" sz="2800" b="1"/>
              <a:t>&lt;0</a:t>
            </a:r>
          </a:p>
        </p:txBody>
      </p:sp>
    </p:spTree>
    <p:extLst>
      <p:ext uri="{BB962C8B-B14F-4D97-AF65-F5344CB8AC3E}">
        <p14:creationId xmlns:p14="http://schemas.microsoft.com/office/powerpoint/2010/main" val="360733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 autoUpdateAnimBg="0"/>
      <p:bldP spid="313348" grpId="0" autoUpdateAnimBg="0"/>
      <p:bldP spid="313349" grpId="0" autoUpdateAnimBg="0"/>
      <p:bldP spid="31335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AN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的状态从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变成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′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34998"/>
            <a:ext cx="82296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>
                <a:ea typeface="黑体" panose="02010609060101010101" pitchFamily="49" charset="-122"/>
              </a:rPr>
              <a:t>2</a:t>
            </a:r>
            <a:r>
              <a:rPr lang="zh-CN" altLang="en-US" b="1">
                <a:ea typeface="黑体" panose="02010609060101010101" pitchFamily="49" charset="-122"/>
              </a:rPr>
              <a:t>、</a:t>
            </a:r>
            <a:r>
              <a:rPr lang="en-US" altLang="zh-CN" b="1">
                <a:ea typeface="黑体" panose="02010609060101010101" pitchFamily="49" charset="-122"/>
              </a:rPr>
              <a:t>AN</a:t>
            </a:r>
            <a:r>
              <a:rPr lang="en-US" altLang="zh-CN" b="1" baseline="-25000">
                <a:ea typeface="黑体" panose="02010609060101010101" pitchFamily="49" charset="-122"/>
              </a:rPr>
              <a:t>k</a:t>
            </a:r>
            <a:r>
              <a:rPr lang="zh-CN" altLang="en-US" b="1">
                <a:ea typeface="黑体" panose="02010609060101010101" pitchFamily="49" charset="-122"/>
              </a:rPr>
              <a:t>不是输入神经元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2719388" y="3009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14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083560"/>
              </p:ext>
            </p:extLst>
          </p:nvPr>
        </p:nvGraphicFramePr>
        <p:xfrm>
          <a:off x="609600" y="1744598"/>
          <a:ext cx="8153400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r:id="rId3" imgW="3708400" imgH="838200" progId="Equation.3">
                  <p:embed/>
                </p:oleObj>
              </mc:Choice>
              <mc:Fallback>
                <p:oleObj r:id="rId3" imgW="37084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44598"/>
                        <a:ext cx="8153400" cy="184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3005138" y="3024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143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33217"/>
              </p:ext>
            </p:extLst>
          </p:nvPr>
        </p:nvGraphicFramePr>
        <p:xfrm>
          <a:off x="1127125" y="3519423"/>
          <a:ext cx="7194550" cy="234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5" imgW="2793960" imgH="914400" progId="Equation.3">
                  <p:embed/>
                </p:oleObj>
              </mc:Choice>
              <mc:Fallback>
                <p:oleObj name="Equation" r:id="rId5" imgW="27939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3519423"/>
                        <a:ext cx="7194550" cy="234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8381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AN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的状态从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变成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′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auto">
          <a:xfrm>
            <a:off x="3214688" y="2605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15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834933"/>
              </p:ext>
            </p:extLst>
          </p:nvPr>
        </p:nvGraphicFramePr>
        <p:xfrm>
          <a:off x="609600" y="1066862"/>
          <a:ext cx="80010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r:id="rId3" imgW="2717800" imgH="1651000" progId="Equation.3">
                  <p:embed/>
                </p:oleObj>
              </mc:Choice>
              <mc:Fallback>
                <p:oleObj r:id="rId3" imgW="2717800" imgH="165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66862"/>
                        <a:ext cx="8001000" cy="388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228600" y="5287898"/>
            <a:ext cx="861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宋体" panose="02010600030101010101" pitchFamily="2" charset="-122"/>
              </a:rPr>
              <a:t>无论</a:t>
            </a:r>
            <a:r>
              <a:rPr lang="en-US" altLang="zh-CN" sz="3200" b="1" dirty="0" err="1"/>
              <a:t>AN</a:t>
            </a:r>
            <a:r>
              <a:rPr lang="en-US" altLang="zh-CN" sz="3200" b="1" baseline="-30000" dirty="0" err="1"/>
              <a:t>k</a:t>
            </a:r>
            <a:r>
              <a:rPr lang="zh-CN" altLang="en-US" sz="3200" b="1" dirty="0">
                <a:latin typeface="宋体" panose="02010600030101010101" pitchFamily="2" charset="-122"/>
              </a:rPr>
              <a:t>的状态是如何变化的，总有</a:t>
            </a:r>
            <a:r>
              <a:rPr lang="en-US" altLang="zh-CN" sz="3200" b="1" dirty="0">
                <a:latin typeface="宋体" panose="02010600030101010101" pitchFamily="2" charset="-122"/>
              </a:rPr>
              <a:t>ΔΕ≤</a:t>
            </a:r>
            <a:r>
              <a:rPr lang="en-US" altLang="zh-CN" sz="3200" b="1" dirty="0"/>
              <a:t> 0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7377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Hopfield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网解决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TSP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1985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年，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J. J. Hopfield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D. W. Tank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用循环网求解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TSP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。试验表明，当城市的个数不超过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时，多可以给出最优解的近似解。而当城市的个数超过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时，最终的结果就不太理想了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个城市间存在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n!/(2n)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条可能路径 </a:t>
            </a: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设问题中含有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个城市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n*n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个神经元构成网络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246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Hopfield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网解决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TSP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xy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城市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与城市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之间的距离；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xi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城市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的第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个神经元的状态：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		 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	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城市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在第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个被访问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xi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		  0	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城市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不在第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个被访问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xi,yj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城市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的第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个神经元到城市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的第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个神经元的连接权。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36900" name="AutoShape 4"/>
          <p:cNvSpPr>
            <a:spLocks/>
          </p:cNvSpPr>
          <p:nvPr/>
        </p:nvSpPr>
        <p:spPr bwMode="auto">
          <a:xfrm>
            <a:off x="1447800" y="266702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787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Hopfield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网用于解决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TSP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867400" cy="609600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b="1">
                <a:ea typeface="宋体" panose="02010600030101010101" pitchFamily="2" charset="-122"/>
              </a:rPr>
              <a:t>例如：四个城市</a:t>
            </a:r>
            <a:r>
              <a:rPr lang="en-US" altLang="zh-CN" b="1">
                <a:ea typeface="宋体" panose="02010600030101010101" pitchFamily="2" charset="-122"/>
              </a:rPr>
              <a:t>X</a:t>
            </a:r>
            <a:r>
              <a:rPr lang="zh-CN" altLang="en-US" b="1">
                <a:ea typeface="宋体" panose="02010600030101010101" pitchFamily="2" charset="-122"/>
              </a:rPr>
              <a:t>、</a:t>
            </a:r>
            <a:r>
              <a:rPr lang="en-US" altLang="zh-CN" b="1">
                <a:ea typeface="宋体" panose="02010600030101010101" pitchFamily="2" charset="-122"/>
              </a:rPr>
              <a:t>Y</a:t>
            </a:r>
            <a:r>
              <a:rPr lang="zh-CN" altLang="en-US" b="1">
                <a:ea typeface="宋体" panose="02010600030101010101" pitchFamily="2" charset="-122"/>
              </a:rPr>
              <a:t>、</a:t>
            </a:r>
            <a:r>
              <a:rPr lang="en-US" altLang="zh-CN" b="1">
                <a:ea typeface="宋体" panose="02010600030101010101" pitchFamily="2" charset="-122"/>
              </a:rPr>
              <a:t>Z</a:t>
            </a:r>
            <a:r>
              <a:rPr lang="zh-CN" altLang="en-US" b="1">
                <a:ea typeface="宋体" panose="02010600030101010101" pitchFamily="2" charset="-122"/>
              </a:rPr>
              <a:t>、</a:t>
            </a:r>
            <a:r>
              <a:rPr lang="en-US" altLang="zh-CN" b="1">
                <a:ea typeface="宋体" panose="02010600030101010101" pitchFamily="2" charset="-122"/>
              </a:rPr>
              <a:t>W</a:t>
            </a:r>
          </a:p>
        </p:txBody>
      </p:sp>
      <p:grpSp>
        <p:nvGrpSpPr>
          <p:cNvPr id="337924" name="Group 4"/>
          <p:cNvGrpSpPr>
            <a:grpSpLocks/>
          </p:cNvGrpSpPr>
          <p:nvPr/>
        </p:nvGrpSpPr>
        <p:grpSpPr bwMode="auto">
          <a:xfrm>
            <a:off x="1066800" y="2514600"/>
            <a:ext cx="7086600" cy="3667125"/>
            <a:chOff x="-3" y="-3"/>
            <a:chExt cx="3331" cy="2310"/>
          </a:xfrm>
        </p:grpSpPr>
        <p:grpSp>
          <p:nvGrpSpPr>
            <p:cNvPr id="337925" name="Group 5"/>
            <p:cNvGrpSpPr>
              <a:grpSpLocks/>
            </p:cNvGrpSpPr>
            <p:nvPr/>
          </p:nvGrpSpPr>
          <p:grpSpPr bwMode="auto">
            <a:xfrm>
              <a:off x="0" y="0"/>
              <a:ext cx="3325" cy="2304"/>
              <a:chOff x="0" y="0"/>
              <a:chExt cx="3325" cy="2304"/>
            </a:xfrm>
          </p:grpSpPr>
          <p:grpSp>
            <p:nvGrpSpPr>
              <p:cNvPr id="337926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665" cy="768"/>
                <a:chOff x="0" y="0"/>
                <a:chExt cx="665" cy="768"/>
              </a:xfrm>
            </p:grpSpPr>
            <p:sp>
              <p:nvSpPr>
                <p:cNvPr id="337927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79" cy="7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kumimoji="1" lang="en-US" altLang="zh-CN" sz="2400" b="1"/>
                </a:p>
                <a:p>
                  <a:pPr algn="ctr"/>
                  <a:r>
                    <a:rPr kumimoji="1" lang="zh-CN" altLang="en-US" sz="2400" b="1"/>
                    <a:t>城市名</a:t>
                  </a:r>
                </a:p>
              </p:txBody>
            </p:sp>
            <p:sp>
              <p:nvSpPr>
                <p:cNvPr id="337928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65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929" name="Group 9"/>
              <p:cNvGrpSpPr>
                <a:grpSpLocks/>
              </p:cNvGrpSpPr>
              <p:nvPr/>
            </p:nvGrpSpPr>
            <p:grpSpPr bwMode="auto">
              <a:xfrm>
                <a:off x="665" y="0"/>
                <a:ext cx="2660" cy="384"/>
                <a:chOff x="665" y="0"/>
                <a:chExt cx="2660" cy="384"/>
              </a:xfrm>
            </p:grpSpPr>
            <p:sp>
              <p:nvSpPr>
                <p:cNvPr id="337930" name="Rectangle 10"/>
                <p:cNvSpPr>
                  <a:spLocks noChangeArrowheads="1"/>
                </p:cNvSpPr>
                <p:nvPr/>
              </p:nvSpPr>
              <p:spPr bwMode="auto">
                <a:xfrm>
                  <a:off x="708" y="0"/>
                  <a:ext cx="257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zh-CN" altLang="en-US" sz="2400" b="1"/>
                    <a:t>访问顺序标示</a:t>
                  </a:r>
                </a:p>
              </p:txBody>
            </p:sp>
            <p:sp>
              <p:nvSpPr>
                <p:cNvPr id="337931" name="Rectangle 11"/>
                <p:cNvSpPr>
                  <a:spLocks noChangeArrowheads="1"/>
                </p:cNvSpPr>
                <p:nvPr/>
              </p:nvSpPr>
              <p:spPr bwMode="auto">
                <a:xfrm>
                  <a:off x="665" y="0"/>
                  <a:ext cx="266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932" name="Group 12"/>
              <p:cNvGrpSpPr>
                <a:grpSpLocks/>
              </p:cNvGrpSpPr>
              <p:nvPr/>
            </p:nvGrpSpPr>
            <p:grpSpPr bwMode="auto">
              <a:xfrm>
                <a:off x="665" y="384"/>
                <a:ext cx="665" cy="384"/>
                <a:chOff x="665" y="384"/>
                <a:chExt cx="665" cy="384"/>
              </a:xfrm>
            </p:grpSpPr>
            <p:sp>
              <p:nvSpPr>
                <p:cNvPr id="337933" name="Rectangle 13"/>
                <p:cNvSpPr>
                  <a:spLocks noChangeArrowheads="1"/>
                </p:cNvSpPr>
                <p:nvPr/>
              </p:nvSpPr>
              <p:spPr bwMode="auto">
                <a:xfrm>
                  <a:off x="708" y="384"/>
                  <a:ext cx="57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37934" name="Rectangle 14"/>
                <p:cNvSpPr>
                  <a:spLocks noChangeArrowheads="1"/>
                </p:cNvSpPr>
                <p:nvPr/>
              </p:nvSpPr>
              <p:spPr bwMode="auto">
                <a:xfrm>
                  <a:off x="665" y="384"/>
                  <a:ext cx="66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935" name="Group 15"/>
              <p:cNvGrpSpPr>
                <a:grpSpLocks/>
              </p:cNvGrpSpPr>
              <p:nvPr/>
            </p:nvGrpSpPr>
            <p:grpSpPr bwMode="auto">
              <a:xfrm>
                <a:off x="1330" y="384"/>
                <a:ext cx="665" cy="384"/>
                <a:chOff x="1330" y="384"/>
                <a:chExt cx="665" cy="384"/>
              </a:xfrm>
            </p:grpSpPr>
            <p:sp>
              <p:nvSpPr>
                <p:cNvPr id="337936" name="Rectangle 16"/>
                <p:cNvSpPr>
                  <a:spLocks noChangeArrowheads="1"/>
                </p:cNvSpPr>
                <p:nvPr/>
              </p:nvSpPr>
              <p:spPr bwMode="auto">
                <a:xfrm>
                  <a:off x="1373" y="384"/>
                  <a:ext cx="57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379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30" y="384"/>
                  <a:ext cx="66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938" name="Group 18"/>
              <p:cNvGrpSpPr>
                <a:grpSpLocks/>
              </p:cNvGrpSpPr>
              <p:nvPr/>
            </p:nvGrpSpPr>
            <p:grpSpPr bwMode="auto">
              <a:xfrm>
                <a:off x="1995" y="384"/>
                <a:ext cx="665" cy="384"/>
                <a:chOff x="1995" y="384"/>
                <a:chExt cx="665" cy="384"/>
              </a:xfrm>
            </p:grpSpPr>
            <p:sp>
              <p:nvSpPr>
                <p:cNvPr id="3379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38" y="384"/>
                  <a:ext cx="57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37940" name="Rectangle 20"/>
                <p:cNvSpPr>
                  <a:spLocks noChangeArrowheads="1"/>
                </p:cNvSpPr>
                <p:nvPr/>
              </p:nvSpPr>
              <p:spPr bwMode="auto">
                <a:xfrm>
                  <a:off x="1995" y="384"/>
                  <a:ext cx="66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941" name="Group 21"/>
              <p:cNvGrpSpPr>
                <a:grpSpLocks/>
              </p:cNvGrpSpPr>
              <p:nvPr/>
            </p:nvGrpSpPr>
            <p:grpSpPr bwMode="auto">
              <a:xfrm>
                <a:off x="2660" y="384"/>
                <a:ext cx="665" cy="384"/>
                <a:chOff x="2660" y="384"/>
                <a:chExt cx="665" cy="384"/>
              </a:xfrm>
            </p:grpSpPr>
            <p:sp>
              <p:nvSpPr>
                <p:cNvPr id="33794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03" y="384"/>
                  <a:ext cx="57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3794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60" y="384"/>
                  <a:ext cx="66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944" name="Group 24"/>
              <p:cNvGrpSpPr>
                <a:grpSpLocks/>
              </p:cNvGrpSpPr>
              <p:nvPr/>
            </p:nvGrpSpPr>
            <p:grpSpPr bwMode="auto">
              <a:xfrm>
                <a:off x="0" y="768"/>
                <a:ext cx="665" cy="384"/>
                <a:chOff x="0" y="768"/>
                <a:chExt cx="665" cy="384"/>
              </a:xfrm>
            </p:grpSpPr>
            <p:sp>
              <p:nvSpPr>
                <p:cNvPr id="337945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57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X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37946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66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947" name="Group 27"/>
              <p:cNvGrpSpPr>
                <a:grpSpLocks/>
              </p:cNvGrpSpPr>
              <p:nvPr/>
            </p:nvGrpSpPr>
            <p:grpSpPr bwMode="auto">
              <a:xfrm>
                <a:off x="665" y="768"/>
                <a:ext cx="665" cy="384"/>
                <a:chOff x="665" y="768"/>
                <a:chExt cx="665" cy="384"/>
              </a:xfrm>
            </p:grpSpPr>
            <p:sp>
              <p:nvSpPr>
                <p:cNvPr id="337948" name="Rectangle 28"/>
                <p:cNvSpPr>
                  <a:spLocks noChangeArrowheads="1"/>
                </p:cNvSpPr>
                <p:nvPr/>
              </p:nvSpPr>
              <p:spPr bwMode="auto">
                <a:xfrm>
                  <a:off x="708" y="768"/>
                  <a:ext cx="57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37949" name="Rectangle 29"/>
                <p:cNvSpPr>
                  <a:spLocks noChangeArrowheads="1"/>
                </p:cNvSpPr>
                <p:nvPr/>
              </p:nvSpPr>
              <p:spPr bwMode="auto">
                <a:xfrm>
                  <a:off x="665" y="768"/>
                  <a:ext cx="66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950" name="Group 30"/>
              <p:cNvGrpSpPr>
                <a:grpSpLocks/>
              </p:cNvGrpSpPr>
              <p:nvPr/>
            </p:nvGrpSpPr>
            <p:grpSpPr bwMode="auto">
              <a:xfrm>
                <a:off x="1330" y="768"/>
                <a:ext cx="665" cy="384"/>
                <a:chOff x="1330" y="768"/>
                <a:chExt cx="665" cy="384"/>
              </a:xfrm>
            </p:grpSpPr>
            <p:sp>
              <p:nvSpPr>
                <p:cNvPr id="337951" name="Rectangle 31"/>
                <p:cNvSpPr>
                  <a:spLocks noChangeArrowheads="1"/>
                </p:cNvSpPr>
                <p:nvPr/>
              </p:nvSpPr>
              <p:spPr bwMode="auto">
                <a:xfrm>
                  <a:off x="1373" y="768"/>
                  <a:ext cx="57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37952" name="Rectangle 32"/>
                <p:cNvSpPr>
                  <a:spLocks noChangeArrowheads="1"/>
                </p:cNvSpPr>
                <p:nvPr/>
              </p:nvSpPr>
              <p:spPr bwMode="auto">
                <a:xfrm>
                  <a:off x="1330" y="768"/>
                  <a:ext cx="66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953" name="Group 33"/>
              <p:cNvGrpSpPr>
                <a:grpSpLocks/>
              </p:cNvGrpSpPr>
              <p:nvPr/>
            </p:nvGrpSpPr>
            <p:grpSpPr bwMode="auto">
              <a:xfrm>
                <a:off x="1995" y="768"/>
                <a:ext cx="665" cy="384"/>
                <a:chOff x="1995" y="768"/>
                <a:chExt cx="665" cy="384"/>
              </a:xfrm>
            </p:grpSpPr>
            <p:sp>
              <p:nvSpPr>
                <p:cNvPr id="337954" name="Rectangle 34"/>
                <p:cNvSpPr>
                  <a:spLocks noChangeArrowheads="1"/>
                </p:cNvSpPr>
                <p:nvPr/>
              </p:nvSpPr>
              <p:spPr bwMode="auto">
                <a:xfrm>
                  <a:off x="2038" y="768"/>
                  <a:ext cx="57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37955" name="Rectangle 35"/>
                <p:cNvSpPr>
                  <a:spLocks noChangeArrowheads="1"/>
                </p:cNvSpPr>
                <p:nvPr/>
              </p:nvSpPr>
              <p:spPr bwMode="auto">
                <a:xfrm>
                  <a:off x="1995" y="768"/>
                  <a:ext cx="66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956" name="Group 36"/>
              <p:cNvGrpSpPr>
                <a:grpSpLocks/>
              </p:cNvGrpSpPr>
              <p:nvPr/>
            </p:nvGrpSpPr>
            <p:grpSpPr bwMode="auto">
              <a:xfrm>
                <a:off x="2660" y="768"/>
                <a:ext cx="665" cy="384"/>
                <a:chOff x="2660" y="768"/>
                <a:chExt cx="665" cy="384"/>
              </a:xfrm>
            </p:grpSpPr>
            <p:sp>
              <p:nvSpPr>
                <p:cNvPr id="337957" name="Rectangle 37"/>
                <p:cNvSpPr>
                  <a:spLocks noChangeArrowheads="1"/>
                </p:cNvSpPr>
                <p:nvPr/>
              </p:nvSpPr>
              <p:spPr bwMode="auto">
                <a:xfrm>
                  <a:off x="2703" y="768"/>
                  <a:ext cx="57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37958" name="Rectangle 38"/>
                <p:cNvSpPr>
                  <a:spLocks noChangeArrowheads="1"/>
                </p:cNvSpPr>
                <p:nvPr/>
              </p:nvSpPr>
              <p:spPr bwMode="auto">
                <a:xfrm>
                  <a:off x="2660" y="768"/>
                  <a:ext cx="66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959" name="Group 39"/>
              <p:cNvGrpSpPr>
                <a:grpSpLocks/>
              </p:cNvGrpSpPr>
              <p:nvPr/>
            </p:nvGrpSpPr>
            <p:grpSpPr bwMode="auto">
              <a:xfrm>
                <a:off x="0" y="1152"/>
                <a:ext cx="665" cy="384"/>
                <a:chOff x="0" y="1152"/>
                <a:chExt cx="665" cy="384"/>
              </a:xfrm>
            </p:grpSpPr>
            <p:sp>
              <p:nvSpPr>
                <p:cNvPr id="337960" name="Rectangle 40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57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Y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37961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66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962" name="Group 42"/>
              <p:cNvGrpSpPr>
                <a:grpSpLocks/>
              </p:cNvGrpSpPr>
              <p:nvPr/>
            </p:nvGrpSpPr>
            <p:grpSpPr bwMode="auto">
              <a:xfrm>
                <a:off x="665" y="1152"/>
                <a:ext cx="665" cy="384"/>
                <a:chOff x="665" y="1152"/>
                <a:chExt cx="665" cy="384"/>
              </a:xfrm>
            </p:grpSpPr>
            <p:sp>
              <p:nvSpPr>
                <p:cNvPr id="337963" name="Rectangle 43"/>
                <p:cNvSpPr>
                  <a:spLocks noChangeArrowheads="1"/>
                </p:cNvSpPr>
                <p:nvPr/>
              </p:nvSpPr>
              <p:spPr bwMode="auto">
                <a:xfrm>
                  <a:off x="708" y="1152"/>
                  <a:ext cx="57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37964" name="Rectangle 44"/>
                <p:cNvSpPr>
                  <a:spLocks noChangeArrowheads="1"/>
                </p:cNvSpPr>
                <p:nvPr/>
              </p:nvSpPr>
              <p:spPr bwMode="auto">
                <a:xfrm>
                  <a:off x="665" y="1152"/>
                  <a:ext cx="66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965" name="Group 45"/>
              <p:cNvGrpSpPr>
                <a:grpSpLocks/>
              </p:cNvGrpSpPr>
              <p:nvPr/>
            </p:nvGrpSpPr>
            <p:grpSpPr bwMode="auto">
              <a:xfrm>
                <a:off x="1330" y="1152"/>
                <a:ext cx="665" cy="384"/>
                <a:chOff x="1330" y="1152"/>
                <a:chExt cx="665" cy="384"/>
              </a:xfrm>
            </p:grpSpPr>
            <p:sp>
              <p:nvSpPr>
                <p:cNvPr id="337966" name="Rectangle 46"/>
                <p:cNvSpPr>
                  <a:spLocks noChangeArrowheads="1"/>
                </p:cNvSpPr>
                <p:nvPr/>
              </p:nvSpPr>
              <p:spPr bwMode="auto">
                <a:xfrm>
                  <a:off x="1373" y="1152"/>
                  <a:ext cx="57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37967" name="Rectangle 47"/>
                <p:cNvSpPr>
                  <a:spLocks noChangeArrowheads="1"/>
                </p:cNvSpPr>
                <p:nvPr/>
              </p:nvSpPr>
              <p:spPr bwMode="auto">
                <a:xfrm>
                  <a:off x="1330" y="1152"/>
                  <a:ext cx="66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968" name="Group 48"/>
              <p:cNvGrpSpPr>
                <a:grpSpLocks/>
              </p:cNvGrpSpPr>
              <p:nvPr/>
            </p:nvGrpSpPr>
            <p:grpSpPr bwMode="auto">
              <a:xfrm>
                <a:off x="1995" y="1152"/>
                <a:ext cx="665" cy="384"/>
                <a:chOff x="1995" y="1152"/>
                <a:chExt cx="665" cy="384"/>
              </a:xfrm>
            </p:grpSpPr>
            <p:sp>
              <p:nvSpPr>
                <p:cNvPr id="337969" name="Rectangle 49"/>
                <p:cNvSpPr>
                  <a:spLocks noChangeArrowheads="1"/>
                </p:cNvSpPr>
                <p:nvPr/>
              </p:nvSpPr>
              <p:spPr bwMode="auto">
                <a:xfrm>
                  <a:off x="2038" y="1152"/>
                  <a:ext cx="57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37970" name="Rectangle 50"/>
                <p:cNvSpPr>
                  <a:spLocks noChangeArrowheads="1"/>
                </p:cNvSpPr>
                <p:nvPr/>
              </p:nvSpPr>
              <p:spPr bwMode="auto">
                <a:xfrm>
                  <a:off x="1995" y="1152"/>
                  <a:ext cx="66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971" name="Group 51"/>
              <p:cNvGrpSpPr>
                <a:grpSpLocks/>
              </p:cNvGrpSpPr>
              <p:nvPr/>
            </p:nvGrpSpPr>
            <p:grpSpPr bwMode="auto">
              <a:xfrm>
                <a:off x="2660" y="1152"/>
                <a:ext cx="665" cy="384"/>
                <a:chOff x="2660" y="1152"/>
                <a:chExt cx="665" cy="384"/>
              </a:xfrm>
            </p:grpSpPr>
            <p:sp>
              <p:nvSpPr>
                <p:cNvPr id="337972" name="Rectangle 52"/>
                <p:cNvSpPr>
                  <a:spLocks noChangeArrowheads="1"/>
                </p:cNvSpPr>
                <p:nvPr/>
              </p:nvSpPr>
              <p:spPr bwMode="auto">
                <a:xfrm>
                  <a:off x="2703" y="1152"/>
                  <a:ext cx="57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37973" name="Rectangle 53"/>
                <p:cNvSpPr>
                  <a:spLocks noChangeArrowheads="1"/>
                </p:cNvSpPr>
                <p:nvPr/>
              </p:nvSpPr>
              <p:spPr bwMode="auto">
                <a:xfrm>
                  <a:off x="2660" y="1152"/>
                  <a:ext cx="66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974" name="Group 54"/>
              <p:cNvGrpSpPr>
                <a:grpSpLocks/>
              </p:cNvGrpSpPr>
              <p:nvPr/>
            </p:nvGrpSpPr>
            <p:grpSpPr bwMode="auto">
              <a:xfrm>
                <a:off x="0" y="1536"/>
                <a:ext cx="665" cy="384"/>
                <a:chOff x="0" y="1536"/>
                <a:chExt cx="665" cy="384"/>
              </a:xfrm>
            </p:grpSpPr>
            <p:sp>
              <p:nvSpPr>
                <p:cNvPr id="337975" name="Rectangle 55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57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Z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37976" name="Rectangle 56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66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977" name="Group 57"/>
              <p:cNvGrpSpPr>
                <a:grpSpLocks/>
              </p:cNvGrpSpPr>
              <p:nvPr/>
            </p:nvGrpSpPr>
            <p:grpSpPr bwMode="auto">
              <a:xfrm>
                <a:off x="665" y="1536"/>
                <a:ext cx="665" cy="384"/>
                <a:chOff x="665" y="1536"/>
                <a:chExt cx="665" cy="384"/>
              </a:xfrm>
            </p:grpSpPr>
            <p:sp>
              <p:nvSpPr>
                <p:cNvPr id="337978" name="Rectangle 58"/>
                <p:cNvSpPr>
                  <a:spLocks noChangeArrowheads="1"/>
                </p:cNvSpPr>
                <p:nvPr/>
              </p:nvSpPr>
              <p:spPr bwMode="auto">
                <a:xfrm>
                  <a:off x="708" y="1536"/>
                  <a:ext cx="57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37979" name="Rectangle 59"/>
                <p:cNvSpPr>
                  <a:spLocks noChangeArrowheads="1"/>
                </p:cNvSpPr>
                <p:nvPr/>
              </p:nvSpPr>
              <p:spPr bwMode="auto">
                <a:xfrm>
                  <a:off x="665" y="1536"/>
                  <a:ext cx="66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980" name="Group 60"/>
              <p:cNvGrpSpPr>
                <a:grpSpLocks/>
              </p:cNvGrpSpPr>
              <p:nvPr/>
            </p:nvGrpSpPr>
            <p:grpSpPr bwMode="auto">
              <a:xfrm>
                <a:off x="1330" y="1536"/>
                <a:ext cx="665" cy="384"/>
                <a:chOff x="1330" y="1536"/>
                <a:chExt cx="665" cy="384"/>
              </a:xfrm>
            </p:grpSpPr>
            <p:sp>
              <p:nvSpPr>
                <p:cNvPr id="337981" name="Rectangle 61"/>
                <p:cNvSpPr>
                  <a:spLocks noChangeArrowheads="1"/>
                </p:cNvSpPr>
                <p:nvPr/>
              </p:nvSpPr>
              <p:spPr bwMode="auto">
                <a:xfrm>
                  <a:off x="1373" y="1536"/>
                  <a:ext cx="57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37982" name="Rectangle 62"/>
                <p:cNvSpPr>
                  <a:spLocks noChangeArrowheads="1"/>
                </p:cNvSpPr>
                <p:nvPr/>
              </p:nvSpPr>
              <p:spPr bwMode="auto">
                <a:xfrm>
                  <a:off x="1330" y="1536"/>
                  <a:ext cx="66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983" name="Group 63"/>
              <p:cNvGrpSpPr>
                <a:grpSpLocks/>
              </p:cNvGrpSpPr>
              <p:nvPr/>
            </p:nvGrpSpPr>
            <p:grpSpPr bwMode="auto">
              <a:xfrm>
                <a:off x="1995" y="1536"/>
                <a:ext cx="665" cy="384"/>
                <a:chOff x="1995" y="1536"/>
                <a:chExt cx="665" cy="384"/>
              </a:xfrm>
            </p:grpSpPr>
            <p:sp>
              <p:nvSpPr>
                <p:cNvPr id="337984" name="Rectangle 64"/>
                <p:cNvSpPr>
                  <a:spLocks noChangeArrowheads="1"/>
                </p:cNvSpPr>
                <p:nvPr/>
              </p:nvSpPr>
              <p:spPr bwMode="auto">
                <a:xfrm>
                  <a:off x="2038" y="1536"/>
                  <a:ext cx="57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37985" name="Rectangle 65"/>
                <p:cNvSpPr>
                  <a:spLocks noChangeArrowheads="1"/>
                </p:cNvSpPr>
                <p:nvPr/>
              </p:nvSpPr>
              <p:spPr bwMode="auto">
                <a:xfrm>
                  <a:off x="1995" y="1536"/>
                  <a:ext cx="66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986" name="Group 66"/>
              <p:cNvGrpSpPr>
                <a:grpSpLocks/>
              </p:cNvGrpSpPr>
              <p:nvPr/>
            </p:nvGrpSpPr>
            <p:grpSpPr bwMode="auto">
              <a:xfrm>
                <a:off x="2660" y="1536"/>
                <a:ext cx="665" cy="384"/>
                <a:chOff x="2660" y="1536"/>
                <a:chExt cx="665" cy="384"/>
              </a:xfrm>
            </p:grpSpPr>
            <p:sp>
              <p:nvSpPr>
                <p:cNvPr id="337987" name="Rectangle 67"/>
                <p:cNvSpPr>
                  <a:spLocks noChangeArrowheads="1"/>
                </p:cNvSpPr>
                <p:nvPr/>
              </p:nvSpPr>
              <p:spPr bwMode="auto">
                <a:xfrm>
                  <a:off x="2703" y="1536"/>
                  <a:ext cx="57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37988" name="Rectangle 68"/>
                <p:cNvSpPr>
                  <a:spLocks noChangeArrowheads="1"/>
                </p:cNvSpPr>
                <p:nvPr/>
              </p:nvSpPr>
              <p:spPr bwMode="auto">
                <a:xfrm>
                  <a:off x="2660" y="1536"/>
                  <a:ext cx="66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989" name="Group 69"/>
              <p:cNvGrpSpPr>
                <a:grpSpLocks/>
              </p:cNvGrpSpPr>
              <p:nvPr/>
            </p:nvGrpSpPr>
            <p:grpSpPr bwMode="auto">
              <a:xfrm>
                <a:off x="0" y="1920"/>
                <a:ext cx="665" cy="384"/>
                <a:chOff x="0" y="1920"/>
                <a:chExt cx="665" cy="384"/>
              </a:xfrm>
            </p:grpSpPr>
            <p:sp>
              <p:nvSpPr>
                <p:cNvPr id="337990" name="Rectangle 70"/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57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W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37991" name="Rectangle 71"/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66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992" name="Group 72"/>
              <p:cNvGrpSpPr>
                <a:grpSpLocks/>
              </p:cNvGrpSpPr>
              <p:nvPr/>
            </p:nvGrpSpPr>
            <p:grpSpPr bwMode="auto">
              <a:xfrm>
                <a:off x="665" y="1920"/>
                <a:ext cx="665" cy="384"/>
                <a:chOff x="665" y="1920"/>
                <a:chExt cx="665" cy="384"/>
              </a:xfrm>
            </p:grpSpPr>
            <p:sp>
              <p:nvSpPr>
                <p:cNvPr id="337993" name="Rectangle 73"/>
                <p:cNvSpPr>
                  <a:spLocks noChangeArrowheads="1"/>
                </p:cNvSpPr>
                <p:nvPr/>
              </p:nvSpPr>
              <p:spPr bwMode="auto">
                <a:xfrm>
                  <a:off x="708" y="1920"/>
                  <a:ext cx="57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379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65" y="1920"/>
                  <a:ext cx="66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995" name="Group 75"/>
              <p:cNvGrpSpPr>
                <a:grpSpLocks/>
              </p:cNvGrpSpPr>
              <p:nvPr/>
            </p:nvGrpSpPr>
            <p:grpSpPr bwMode="auto">
              <a:xfrm>
                <a:off x="1330" y="1920"/>
                <a:ext cx="665" cy="384"/>
                <a:chOff x="1330" y="1920"/>
                <a:chExt cx="665" cy="384"/>
              </a:xfrm>
            </p:grpSpPr>
            <p:sp>
              <p:nvSpPr>
                <p:cNvPr id="337996" name="Rectangle 76"/>
                <p:cNvSpPr>
                  <a:spLocks noChangeArrowheads="1"/>
                </p:cNvSpPr>
                <p:nvPr/>
              </p:nvSpPr>
              <p:spPr bwMode="auto">
                <a:xfrm>
                  <a:off x="1373" y="1920"/>
                  <a:ext cx="57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37997" name="Rectangle 77"/>
                <p:cNvSpPr>
                  <a:spLocks noChangeArrowheads="1"/>
                </p:cNvSpPr>
                <p:nvPr/>
              </p:nvSpPr>
              <p:spPr bwMode="auto">
                <a:xfrm>
                  <a:off x="1330" y="1920"/>
                  <a:ext cx="66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7998" name="Group 78"/>
              <p:cNvGrpSpPr>
                <a:grpSpLocks/>
              </p:cNvGrpSpPr>
              <p:nvPr/>
            </p:nvGrpSpPr>
            <p:grpSpPr bwMode="auto">
              <a:xfrm>
                <a:off x="1995" y="1920"/>
                <a:ext cx="665" cy="384"/>
                <a:chOff x="1995" y="1920"/>
                <a:chExt cx="665" cy="384"/>
              </a:xfrm>
            </p:grpSpPr>
            <p:sp>
              <p:nvSpPr>
                <p:cNvPr id="337999" name="Rectangle 79"/>
                <p:cNvSpPr>
                  <a:spLocks noChangeArrowheads="1"/>
                </p:cNvSpPr>
                <p:nvPr/>
              </p:nvSpPr>
              <p:spPr bwMode="auto">
                <a:xfrm>
                  <a:off x="2038" y="1920"/>
                  <a:ext cx="57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38000" name="Rectangle 80"/>
                <p:cNvSpPr>
                  <a:spLocks noChangeArrowheads="1"/>
                </p:cNvSpPr>
                <p:nvPr/>
              </p:nvSpPr>
              <p:spPr bwMode="auto">
                <a:xfrm>
                  <a:off x="1995" y="1920"/>
                  <a:ext cx="66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8001" name="Group 81"/>
              <p:cNvGrpSpPr>
                <a:grpSpLocks/>
              </p:cNvGrpSpPr>
              <p:nvPr/>
            </p:nvGrpSpPr>
            <p:grpSpPr bwMode="auto">
              <a:xfrm>
                <a:off x="2660" y="1920"/>
                <a:ext cx="665" cy="384"/>
                <a:chOff x="2660" y="1920"/>
                <a:chExt cx="665" cy="384"/>
              </a:xfrm>
            </p:grpSpPr>
            <p:sp>
              <p:nvSpPr>
                <p:cNvPr id="338002" name="Rectangle 82"/>
                <p:cNvSpPr>
                  <a:spLocks noChangeArrowheads="1"/>
                </p:cNvSpPr>
                <p:nvPr/>
              </p:nvSpPr>
              <p:spPr bwMode="auto">
                <a:xfrm>
                  <a:off x="2703" y="1920"/>
                  <a:ext cx="57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/>
                    <a:t>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38003" name="Rectangle 83"/>
                <p:cNvSpPr>
                  <a:spLocks noChangeArrowheads="1"/>
                </p:cNvSpPr>
                <p:nvPr/>
              </p:nvSpPr>
              <p:spPr bwMode="auto">
                <a:xfrm>
                  <a:off x="2660" y="1920"/>
                  <a:ext cx="665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38004" name="Rectangle 84"/>
            <p:cNvSpPr>
              <a:spLocks noChangeArrowheads="1"/>
            </p:cNvSpPr>
            <p:nvPr/>
          </p:nvSpPr>
          <p:spPr bwMode="auto">
            <a:xfrm>
              <a:off x="-3" y="-3"/>
              <a:ext cx="3331" cy="231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59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029142"/>
            <a:ext cx="82296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循环网络称为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Hopfield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网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01060" name="AutoShape 4"/>
          <p:cNvSpPr>
            <a:spLocks noChangeArrowheads="1"/>
          </p:cNvSpPr>
          <p:nvPr/>
        </p:nvSpPr>
        <p:spPr bwMode="auto">
          <a:xfrm>
            <a:off x="4572000" y="2743142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01061" name="AutoShape 5"/>
          <p:cNvSpPr>
            <a:spLocks noChangeArrowheads="1"/>
          </p:cNvSpPr>
          <p:nvPr/>
        </p:nvSpPr>
        <p:spPr bwMode="auto">
          <a:xfrm>
            <a:off x="4572000" y="3733742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01062" name="Rectangle 6"/>
          <p:cNvSpPr>
            <a:spLocks noChangeArrowheads="1"/>
          </p:cNvSpPr>
          <p:nvPr/>
        </p:nvSpPr>
        <p:spPr bwMode="auto">
          <a:xfrm>
            <a:off x="901700" y="1111192"/>
            <a:ext cx="77851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宋体" panose="02010600030101010101" pitchFamily="2" charset="-122"/>
              </a:rPr>
              <a:t>循环网络对输入信号的处理是一个逐渐</a:t>
            </a:r>
            <a:r>
              <a:rPr lang="zh-CN" altLang="en-US" sz="3200" b="1"/>
              <a:t>“</a:t>
            </a:r>
            <a:r>
              <a:rPr lang="zh-CN" altLang="en-US" sz="3200" b="1">
                <a:latin typeface="宋体" panose="02010600030101010101" pitchFamily="2" charset="-122"/>
              </a:rPr>
              <a:t>修复</a:t>
            </a:r>
            <a:r>
              <a:rPr lang="zh-CN" altLang="en-US" sz="3200" b="1"/>
              <a:t>”</a:t>
            </a:r>
            <a:r>
              <a:rPr lang="zh-CN" altLang="en-US" sz="3200" b="1">
                <a:latin typeface="宋体" panose="02010600030101010101" pitchFamily="2" charset="-122"/>
              </a:rPr>
              <a:t>、</a:t>
            </a:r>
            <a:r>
              <a:rPr lang="zh-CN" altLang="en-US" sz="3200" b="1"/>
              <a:t>“</a:t>
            </a:r>
            <a:r>
              <a:rPr lang="zh-CN" altLang="en-US" sz="3200" b="1">
                <a:latin typeface="宋体" panose="02010600030101010101" pitchFamily="2" charset="-122"/>
              </a:rPr>
              <a:t>加强</a:t>
            </a:r>
            <a:r>
              <a:rPr lang="zh-CN" altLang="en-US" sz="3200" b="1"/>
              <a:t>”</a:t>
            </a:r>
            <a:r>
              <a:rPr lang="zh-CN" altLang="en-US" sz="3200" b="1">
                <a:latin typeface="宋体" panose="02010600030101010101" pitchFamily="2" charset="-122"/>
              </a:rPr>
              <a:t>的过程。</a:t>
            </a:r>
          </a:p>
        </p:txBody>
      </p:sp>
      <p:sp>
        <p:nvSpPr>
          <p:cNvPr id="301063" name="Rectangle 7"/>
          <p:cNvSpPr>
            <a:spLocks noChangeArrowheads="1"/>
          </p:cNvSpPr>
          <p:nvPr/>
        </p:nvSpPr>
        <p:spPr bwMode="auto">
          <a:xfrm>
            <a:off x="3867150" y="2300230"/>
            <a:ext cx="1619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</a:rPr>
              <a:t>强烈变化</a:t>
            </a:r>
          </a:p>
        </p:txBody>
      </p:sp>
      <p:sp>
        <p:nvSpPr>
          <p:cNvPr id="301064" name="Rectangle 8"/>
          <p:cNvSpPr>
            <a:spLocks noChangeArrowheads="1"/>
          </p:cNvSpPr>
          <p:nvPr/>
        </p:nvSpPr>
        <p:spPr bwMode="auto">
          <a:xfrm>
            <a:off x="3736975" y="3290830"/>
            <a:ext cx="1978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</a:rPr>
              <a:t>较弱的变化</a:t>
            </a:r>
          </a:p>
        </p:txBody>
      </p:sp>
      <p:sp>
        <p:nvSpPr>
          <p:cNvPr id="301065" name="Rectangle 9"/>
          <p:cNvSpPr>
            <a:spLocks noChangeArrowheads="1"/>
          </p:cNvSpPr>
          <p:nvPr/>
        </p:nvSpPr>
        <p:spPr bwMode="auto">
          <a:xfrm>
            <a:off x="3962400" y="4373505"/>
            <a:ext cx="1412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宋体" panose="02010600030101010101" pitchFamily="2" charset="-122"/>
              </a:rPr>
              <a:t>不变化</a:t>
            </a:r>
          </a:p>
        </p:txBody>
      </p:sp>
    </p:spTree>
    <p:extLst>
      <p:ext uri="{BB962C8B-B14F-4D97-AF65-F5344CB8AC3E}">
        <p14:creationId xmlns:p14="http://schemas.microsoft.com/office/powerpoint/2010/main" val="160633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30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30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build="p" autoUpdateAnimBg="0"/>
      <p:bldP spid="301060" grpId="0" animBg="1"/>
      <p:bldP spid="301061" grpId="0" animBg="1"/>
      <p:bldP spid="301062" grpId="0" autoUpdateAnimBg="0"/>
      <p:bldP spid="301063" grpId="0" autoUpdateAnimBg="0"/>
      <p:bldP spid="301064" grpId="0" autoUpdateAnimBg="0"/>
      <p:bldP spid="30106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b="1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Hopfield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网用于解决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TSP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问题 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联接矩阵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  <a:p>
            <a:pPr algn="just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xi,yj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-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400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xy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(1-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–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400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(1-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xy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–C –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ζ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xy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ji+1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ji-1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algn="just">
              <a:buFontTx/>
              <a:buNone/>
            </a:pP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=j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800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		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≠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38948" name="AutoShape 4"/>
          <p:cNvSpPr>
            <a:spLocks/>
          </p:cNvSpPr>
          <p:nvPr/>
        </p:nvSpPr>
        <p:spPr bwMode="auto">
          <a:xfrm>
            <a:off x="1905070" y="419098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555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网络的能量函数</a:t>
            </a:r>
          </a:p>
        </p:txBody>
      </p:sp>
      <p:sp>
        <p:nvSpPr>
          <p:cNvPr id="339971" name="Rectangle 3"/>
          <p:cNvSpPr>
            <a:spLocks noChangeArrowheads="1"/>
          </p:cNvSpPr>
          <p:nvPr/>
        </p:nvSpPr>
        <p:spPr bwMode="auto">
          <a:xfrm>
            <a:off x="165735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39972" name="Object 4"/>
          <p:cNvGraphicFramePr>
            <a:graphicFrameLocks noChangeAspect="1"/>
          </p:cNvGraphicFramePr>
          <p:nvPr/>
        </p:nvGraphicFramePr>
        <p:xfrm>
          <a:off x="762000" y="1408113"/>
          <a:ext cx="7696200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Equation" r:id="rId3" imgW="2603160" imgH="1371600" progId="Equation.3">
                  <p:embed/>
                </p:oleObj>
              </mc:Choice>
              <mc:Fallback>
                <p:oleObj name="Equation" r:id="rId3" imgW="260316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08113"/>
                        <a:ext cx="7696200" cy="408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6379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网络的能量函数 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48200"/>
            <a:ext cx="8229600" cy="1371600"/>
          </a:xfrm>
        </p:spPr>
        <p:txBody>
          <a:bodyPr/>
          <a:lstStyle/>
          <a:p>
            <a:pPr algn="just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仅当所有的城市最多只被访问一次时取得极小值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0996" name="Object 4"/>
          <p:cNvGraphicFramePr>
            <a:graphicFrameLocks noChangeAspect="1"/>
          </p:cNvGraphicFramePr>
          <p:nvPr/>
        </p:nvGraphicFramePr>
        <p:xfrm>
          <a:off x="2362200" y="3048000"/>
          <a:ext cx="319087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3" imgW="1079280" imgH="431640" progId="Equation.3">
                  <p:embed/>
                </p:oleObj>
              </mc:Choice>
              <mc:Fallback>
                <p:oleObj name="Equation" r:id="rId3" imgW="1079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0"/>
                        <a:ext cx="3190875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997" name="Rectangle 5"/>
          <p:cNvSpPr>
            <a:spLocks noChangeArrowheads="1"/>
          </p:cNvSpPr>
          <p:nvPr/>
        </p:nvSpPr>
        <p:spPr bwMode="auto">
          <a:xfrm>
            <a:off x="466725" y="1828800"/>
            <a:ext cx="5321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indent="5651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56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461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0" lang="en-US" altLang="zh-CN" sz="3200" b="1"/>
              <a:t>A</a:t>
            </a:r>
            <a:r>
              <a:rPr kumimoji="0" lang="zh-CN" altLang="en-US" sz="3200" b="1">
                <a:latin typeface="宋体" panose="02010600030101010101" pitchFamily="2" charset="-122"/>
              </a:rPr>
              <a:t>、</a:t>
            </a:r>
            <a:r>
              <a:rPr kumimoji="0" lang="en-US" altLang="zh-CN" sz="3200" b="1"/>
              <a:t>B</a:t>
            </a:r>
            <a:r>
              <a:rPr kumimoji="0" lang="zh-CN" altLang="en-US" sz="3200" b="1">
                <a:latin typeface="宋体" panose="02010600030101010101" pitchFamily="2" charset="-122"/>
              </a:rPr>
              <a:t>、</a:t>
            </a:r>
            <a:r>
              <a:rPr kumimoji="0" lang="en-US" altLang="zh-CN" sz="3200" b="1"/>
              <a:t>C</a:t>
            </a:r>
            <a:r>
              <a:rPr kumimoji="0" lang="zh-CN" altLang="en-US" sz="3200" b="1">
                <a:latin typeface="宋体" panose="02010600030101010101" pitchFamily="2" charset="-122"/>
              </a:rPr>
              <a:t>、</a:t>
            </a:r>
            <a:r>
              <a:rPr kumimoji="0" lang="en-US" altLang="zh-CN" sz="3200" b="1"/>
              <a:t>D</a:t>
            </a:r>
            <a:r>
              <a:rPr kumimoji="0" lang="zh-CN" altLang="en-US" sz="3200" b="1">
                <a:latin typeface="宋体" panose="02010600030101010101" pitchFamily="2" charset="-122"/>
              </a:rPr>
              <a:t>为惩罚因子</a:t>
            </a:r>
          </a:p>
        </p:txBody>
      </p:sp>
      <p:sp>
        <p:nvSpPr>
          <p:cNvPr id="340998" name="Rectangle 6"/>
          <p:cNvSpPr>
            <a:spLocks noChangeArrowheads="1"/>
          </p:cNvSpPr>
          <p:nvPr/>
        </p:nvSpPr>
        <p:spPr bwMode="auto">
          <a:xfrm>
            <a:off x="762000" y="3429000"/>
            <a:ext cx="1206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宋体" panose="02010600030101010101" pitchFamily="2" charset="-122"/>
              </a:rPr>
              <a:t>第</a:t>
            </a:r>
            <a:r>
              <a:rPr lang="en-US" altLang="zh-CN" sz="3200" b="1"/>
              <a:t>1</a:t>
            </a:r>
            <a:r>
              <a:rPr lang="zh-CN" altLang="en-US" sz="3200" b="1">
                <a:latin typeface="宋体" panose="02010600030101010101" pitchFamily="2" charset="-122"/>
              </a:rPr>
              <a:t>项</a:t>
            </a:r>
          </a:p>
        </p:txBody>
      </p:sp>
    </p:spTree>
    <p:extLst>
      <p:ext uri="{BB962C8B-B14F-4D97-AF65-F5344CB8AC3E}">
        <p14:creationId xmlns:p14="http://schemas.microsoft.com/office/powerpoint/2010/main" val="257352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 autoUpdateAnimBg="0"/>
      <p:bldP spid="340997" grpId="0" autoUpdateAnimBg="0"/>
      <p:bldP spid="34099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网络的能量函数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229600" cy="129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仅当每次最多只访问一个城市时取得极小值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342020" name="Object 4"/>
          <p:cNvGraphicFramePr>
            <a:graphicFrameLocks noChangeAspect="1"/>
          </p:cNvGraphicFramePr>
          <p:nvPr/>
        </p:nvGraphicFramePr>
        <p:xfrm>
          <a:off x="2590800" y="1981200"/>
          <a:ext cx="3732213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Equation" r:id="rId3" imgW="1180800" imgH="419040" progId="Equation.3">
                  <p:embed/>
                </p:oleObj>
              </mc:Choice>
              <mc:Fallback>
                <p:oleObj name="Equation" r:id="rId3" imgW="1180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981200"/>
                        <a:ext cx="3732213" cy="132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21" name="Rectangle 5"/>
          <p:cNvSpPr>
            <a:spLocks noChangeArrowheads="1"/>
          </p:cNvSpPr>
          <p:nvPr/>
        </p:nvSpPr>
        <p:spPr bwMode="auto">
          <a:xfrm>
            <a:off x="838200" y="2362200"/>
            <a:ext cx="1206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宋体" panose="02010600030101010101" pitchFamily="2" charset="-122"/>
              </a:rPr>
              <a:t>第</a:t>
            </a:r>
            <a:r>
              <a:rPr lang="en-US" altLang="zh-CN" sz="3200" b="1"/>
              <a:t>2</a:t>
            </a:r>
            <a:r>
              <a:rPr lang="zh-CN" altLang="en-US" sz="3200" b="1">
                <a:latin typeface="宋体" panose="02010600030101010101" pitchFamily="2" charset="-122"/>
              </a:rPr>
              <a:t>项</a:t>
            </a:r>
          </a:p>
        </p:txBody>
      </p:sp>
    </p:spTree>
    <p:extLst>
      <p:ext uri="{BB962C8B-B14F-4D97-AF65-F5344CB8AC3E}">
        <p14:creationId xmlns:p14="http://schemas.microsoft.com/office/powerpoint/2010/main" val="363852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 autoUpdateAnimBg="0"/>
      <p:bldP spid="34202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网络的能量函数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343400"/>
            <a:ext cx="8229600" cy="1066800"/>
          </a:xfrm>
        </p:spPr>
        <p:txBody>
          <a:bodyPr/>
          <a:lstStyle/>
          <a:p>
            <a:pPr algn="just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当且仅当所有的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个城市一共被访问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次时才取得最小值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343044" name="Object 4"/>
          <p:cNvGraphicFramePr>
            <a:graphicFrameLocks noChangeAspect="1"/>
          </p:cNvGraphicFramePr>
          <p:nvPr/>
        </p:nvGraphicFramePr>
        <p:xfrm>
          <a:off x="2743200" y="1905000"/>
          <a:ext cx="3716338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Equation" r:id="rId3" imgW="1257120" imgH="482400" progId="Equation.3">
                  <p:embed/>
                </p:oleObj>
              </mc:Choice>
              <mc:Fallback>
                <p:oleObj name="Equation" r:id="rId3" imgW="1257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05000"/>
                        <a:ext cx="3716338" cy="143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45" name="Rectangle 5"/>
          <p:cNvSpPr>
            <a:spLocks noChangeArrowheads="1"/>
          </p:cNvSpPr>
          <p:nvPr/>
        </p:nvSpPr>
        <p:spPr bwMode="auto">
          <a:xfrm>
            <a:off x="990600" y="2362200"/>
            <a:ext cx="1206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宋体" panose="02010600030101010101" pitchFamily="2" charset="-122"/>
              </a:rPr>
              <a:t>第</a:t>
            </a:r>
            <a:r>
              <a:rPr lang="en-US" altLang="zh-CN" sz="3200" b="1"/>
              <a:t>3</a:t>
            </a:r>
            <a:r>
              <a:rPr lang="zh-CN" altLang="en-US" sz="3200" b="1">
                <a:latin typeface="宋体" panose="02010600030101010101" pitchFamily="2" charset="-122"/>
              </a:rPr>
              <a:t>项</a:t>
            </a:r>
          </a:p>
        </p:txBody>
      </p:sp>
    </p:spTree>
    <p:extLst>
      <p:ext uri="{BB962C8B-B14F-4D97-AF65-F5344CB8AC3E}">
        <p14:creationId xmlns:p14="http://schemas.microsoft.com/office/powerpoint/2010/main" val="238987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 autoUpdateAnimBg="0"/>
      <p:bldP spid="34304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网络的能量函数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62400"/>
            <a:ext cx="8229600" cy="1066800"/>
          </a:xfrm>
        </p:spPr>
        <p:txBody>
          <a:bodyPr/>
          <a:lstStyle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表示按照当前的访问路线的安排，所需要走的路径的总长度</a:t>
            </a:r>
            <a:r>
              <a:rPr lang="zh-CN" altLang="en-US" b="1">
                <a:ea typeface="宋体" panose="02010600030101010101" pitchFamily="2" charset="-122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344068" name="Object 4"/>
          <p:cNvGraphicFramePr>
            <a:graphicFrameLocks noChangeAspect="1"/>
          </p:cNvGraphicFramePr>
          <p:nvPr/>
        </p:nvGraphicFramePr>
        <p:xfrm>
          <a:off x="2362200" y="2133600"/>
          <a:ext cx="5780088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Equation" r:id="rId3" imgW="1955520" imgH="419040" progId="Equation.3">
                  <p:embed/>
                </p:oleObj>
              </mc:Choice>
              <mc:Fallback>
                <p:oleObj name="Equation" r:id="rId3" imgW="19555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133600"/>
                        <a:ext cx="5780088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69" name="Rectangle 5"/>
          <p:cNvSpPr>
            <a:spLocks noChangeArrowheads="1"/>
          </p:cNvSpPr>
          <p:nvPr/>
        </p:nvSpPr>
        <p:spPr bwMode="auto">
          <a:xfrm>
            <a:off x="762000" y="2514600"/>
            <a:ext cx="1206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宋体" panose="02010600030101010101" pitchFamily="2" charset="-122"/>
              </a:rPr>
              <a:t>第</a:t>
            </a:r>
            <a:r>
              <a:rPr lang="en-US" altLang="zh-CN" sz="3200" b="1"/>
              <a:t>4</a:t>
            </a:r>
            <a:r>
              <a:rPr lang="zh-CN" altLang="en-US" sz="3200" b="1">
                <a:latin typeface="宋体" panose="02010600030101010101" pitchFamily="2" charset="-122"/>
              </a:rPr>
              <a:t>项</a:t>
            </a:r>
          </a:p>
        </p:txBody>
      </p:sp>
    </p:spTree>
    <p:extLst>
      <p:ext uri="{BB962C8B-B14F-4D97-AF65-F5344CB8AC3E}">
        <p14:creationId xmlns:p14="http://schemas.microsoft.com/office/powerpoint/2010/main" val="344675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 autoUpdateAnimBg="0"/>
      <p:bldP spid="34406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循环网络的组织 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62"/>
            <a:ext cx="8229600" cy="609600"/>
          </a:xfrm>
        </p:spPr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网络结构</a:t>
            </a:r>
          </a:p>
        </p:txBody>
      </p:sp>
      <p:grpSp>
        <p:nvGrpSpPr>
          <p:cNvPr id="302084" name="Group 4"/>
          <p:cNvGrpSpPr>
            <a:grpSpLocks/>
          </p:cNvGrpSpPr>
          <p:nvPr/>
        </p:nvGrpSpPr>
        <p:grpSpPr bwMode="auto">
          <a:xfrm>
            <a:off x="547688" y="1828862"/>
            <a:ext cx="7875587" cy="4160838"/>
            <a:chOff x="345" y="1392"/>
            <a:chExt cx="4961" cy="2621"/>
          </a:xfrm>
        </p:grpSpPr>
        <p:grpSp>
          <p:nvGrpSpPr>
            <p:cNvPr id="302085" name="Group 5"/>
            <p:cNvGrpSpPr>
              <a:grpSpLocks/>
            </p:cNvGrpSpPr>
            <p:nvPr/>
          </p:nvGrpSpPr>
          <p:grpSpPr bwMode="auto">
            <a:xfrm>
              <a:off x="345" y="1392"/>
              <a:ext cx="4848" cy="2621"/>
              <a:chOff x="2157" y="6324"/>
              <a:chExt cx="5940" cy="4992"/>
            </a:xfrm>
          </p:grpSpPr>
          <p:sp>
            <p:nvSpPr>
              <p:cNvPr id="302086" name="Line 6"/>
              <p:cNvSpPr>
                <a:spLocks noChangeShapeType="1"/>
              </p:cNvSpPr>
              <p:nvPr/>
            </p:nvSpPr>
            <p:spPr bwMode="auto">
              <a:xfrm>
                <a:off x="3417" y="7260"/>
                <a:ext cx="3240" cy="3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2087" name="Line 7"/>
              <p:cNvSpPr>
                <a:spLocks noChangeShapeType="1"/>
              </p:cNvSpPr>
              <p:nvPr/>
            </p:nvSpPr>
            <p:spPr bwMode="auto">
              <a:xfrm>
                <a:off x="3417" y="8040"/>
                <a:ext cx="3240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02088" name="Group 8"/>
              <p:cNvGrpSpPr>
                <a:grpSpLocks/>
              </p:cNvGrpSpPr>
              <p:nvPr/>
            </p:nvGrpSpPr>
            <p:grpSpPr bwMode="auto">
              <a:xfrm>
                <a:off x="2157" y="6324"/>
                <a:ext cx="5940" cy="4992"/>
                <a:chOff x="2157" y="6324"/>
                <a:chExt cx="5940" cy="4992"/>
              </a:xfrm>
            </p:grpSpPr>
            <p:sp>
              <p:nvSpPr>
                <p:cNvPr id="302089" name="Line 9"/>
                <p:cNvSpPr>
                  <a:spLocks noChangeShapeType="1"/>
                </p:cNvSpPr>
                <p:nvPr/>
              </p:nvSpPr>
              <p:spPr bwMode="auto">
                <a:xfrm>
                  <a:off x="2697" y="7260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090" name="Line 10"/>
                <p:cNvSpPr>
                  <a:spLocks noChangeShapeType="1"/>
                </p:cNvSpPr>
                <p:nvPr/>
              </p:nvSpPr>
              <p:spPr bwMode="auto">
                <a:xfrm>
                  <a:off x="2517" y="8040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091" name="Line 11"/>
                <p:cNvSpPr>
                  <a:spLocks noChangeShapeType="1"/>
                </p:cNvSpPr>
                <p:nvPr/>
              </p:nvSpPr>
              <p:spPr bwMode="auto">
                <a:xfrm>
                  <a:off x="2337" y="8664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092" name="Line 12"/>
                <p:cNvSpPr>
                  <a:spLocks noChangeShapeType="1"/>
                </p:cNvSpPr>
                <p:nvPr/>
              </p:nvSpPr>
              <p:spPr bwMode="auto">
                <a:xfrm>
                  <a:off x="2157" y="9444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093" name="Line 13"/>
                <p:cNvSpPr>
                  <a:spLocks noChangeShapeType="1"/>
                </p:cNvSpPr>
                <p:nvPr/>
              </p:nvSpPr>
              <p:spPr bwMode="auto">
                <a:xfrm>
                  <a:off x="2157" y="10068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094" name="Line 14"/>
                <p:cNvSpPr>
                  <a:spLocks noChangeShapeType="1"/>
                </p:cNvSpPr>
                <p:nvPr/>
              </p:nvSpPr>
              <p:spPr bwMode="auto">
                <a:xfrm>
                  <a:off x="2697" y="10848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095" name="Oval 15"/>
                <p:cNvSpPr>
                  <a:spLocks noChangeArrowheads="1"/>
                </p:cNvSpPr>
                <p:nvPr/>
              </p:nvSpPr>
              <p:spPr bwMode="auto">
                <a:xfrm>
                  <a:off x="3237" y="7179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096" name="Oval 16"/>
                <p:cNvSpPr>
                  <a:spLocks noChangeArrowheads="1"/>
                </p:cNvSpPr>
                <p:nvPr/>
              </p:nvSpPr>
              <p:spPr bwMode="auto">
                <a:xfrm>
                  <a:off x="3237" y="8583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097" name="Oval 17"/>
                <p:cNvSpPr>
                  <a:spLocks noChangeArrowheads="1"/>
                </p:cNvSpPr>
                <p:nvPr/>
              </p:nvSpPr>
              <p:spPr bwMode="auto">
                <a:xfrm>
                  <a:off x="3237" y="9369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098" name="Oval 18"/>
                <p:cNvSpPr>
                  <a:spLocks noChangeArrowheads="1"/>
                </p:cNvSpPr>
                <p:nvPr/>
              </p:nvSpPr>
              <p:spPr bwMode="auto">
                <a:xfrm>
                  <a:off x="3237" y="9987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099" name="Oval 19"/>
                <p:cNvSpPr>
                  <a:spLocks noChangeArrowheads="1"/>
                </p:cNvSpPr>
                <p:nvPr/>
              </p:nvSpPr>
              <p:spPr bwMode="auto">
                <a:xfrm>
                  <a:off x="3237" y="10767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00" name="Oval 20"/>
                <p:cNvSpPr>
                  <a:spLocks noChangeArrowheads="1"/>
                </p:cNvSpPr>
                <p:nvPr/>
              </p:nvSpPr>
              <p:spPr bwMode="auto">
                <a:xfrm>
                  <a:off x="3237" y="7959"/>
                  <a:ext cx="180" cy="15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01" name="Rectangle 21"/>
                <p:cNvSpPr>
                  <a:spLocks noChangeArrowheads="1"/>
                </p:cNvSpPr>
                <p:nvPr/>
              </p:nvSpPr>
              <p:spPr bwMode="auto">
                <a:xfrm>
                  <a:off x="6657" y="7104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02" name="Rectangle 22"/>
                <p:cNvSpPr>
                  <a:spLocks noChangeArrowheads="1"/>
                </p:cNvSpPr>
                <p:nvPr/>
              </p:nvSpPr>
              <p:spPr bwMode="auto">
                <a:xfrm>
                  <a:off x="6657" y="7884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03" name="Rectangle 23"/>
                <p:cNvSpPr>
                  <a:spLocks noChangeArrowheads="1"/>
                </p:cNvSpPr>
                <p:nvPr/>
              </p:nvSpPr>
              <p:spPr bwMode="auto">
                <a:xfrm>
                  <a:off x="6657" y="8508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04" name="Rectangle 24"/>
                <p:cNvSpPr>
                  <a:spLocks noChangeArrowheads="1"/>
                </p:cNvSpPr>
                <p:nvPr/>
              </p:nvSpPr>
              <p:spPr bwMode="auto">
                <a:xfrm>
                  <a:off x="6657" y="9288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05" name="Rectangle 25"/>
                <p:cNvSpPr>
                  <a:spLocks noChangeArrowheads="1"/>
                </p:cNvSpPr>
                <p:nvPr/>
              </p:nvSpPr>
              <p:spPr bwMode="auto">
                <a:xfrm>
                  <a:off x="6657" y="9912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06" name="Rectangle 26"/>
                <p:cNvSpPr>
                  <a:spLocks noChangeArrowheads="1"/>
                </p:cNvSpPr>
                <p:nvPr/>
              </p:nvSpPr>
              <p:spPr bwMode="auto">
                <a:xfrm>
                  <a:off x="6657" y="10692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07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417" y="7104"/>
                  <a:ext cx="324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08" name="Line 28"/>
                <p:cNvSpPr>
                  <a:spLocks noChangeShapeType="1"/>
                </p:cNvSpPr>
                <p:nvPr/>
              </p:nvSpPr>
              <p:spPr bwMode="auto">
                <a:xfrm>
                  <a:off x="3417" y="8040"/>
                  <a:ext cx="32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09" name="Line 29"/>
                <p:cNvSpPr>
                  <a:spLocks noChangeShapeType="1"/>
                </p:cNvSpPr>
                <p:nvPr/>
              </p:nvSpPr>
              <p:spPr bwMode="auto">
                <a:xfrm>
                  <a:off x="3417" y="8664"/>
                  <a:ext cx="32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10" name="Line 30"/>
                <p:cNvSpPr>
                  <a:spLocks noChangeShapeType="1"/>
                </p:cNvSpPr>
                <p:nvPr/>
              </p:nvSpPr>
              <p:spPr bwMode="auto">
                <a:xfrm>
                  <a:off x="3417" y="9444"/>
                  <a:ext cx="32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11" name="Line 31"/>
                <p:cNvSpPr>
                  <a:spLocks noChangeShapeType="1"/>
                </p:cNvSpPr>
                <p:nvPr/>
              </p:nvSpPr>
              <p:spPr bwMode="auto">
                <a:xfrm>
                  <a:off x="3417" y="10068"/>
                  <a:ext cx="32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12" name="Line 32"/>
                <p:cNvSpPr>
                  <a:spLocks noChangeShapeType="1"/>
                </p:cNvSpPr>
                <p:nvPr/>
              </p:nvSpPr>
              <p:spPr bwMode="auto">
                <a:xfrm>
                  <a:off x="3417" y="10848"/>
                  <a:ext cx="324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13" name="Line 33"/>
                <p:cNvSpPr>
                  <a:spLocks noChangeShapeType="1"/>
                </p:cNvSpPr>
                <p:nvPr/>
              </p:nvSpPr>
              <p:spPr bwMode="auto">
                <a:xfrm>
                  <a:off x="3417" y="7260"/>
                  <a:ext cx="324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14" name="Line 34"/>
                <p:cNvSpPr>
                  <a:spLocks noChangeShapeType="1"/>
                </p:cNvSpPr>
                <p:nvPr/>
              </p:nvSpPr>
              <p:spPr bwMode="auto">
                <a:xfrm>
                  <a:off x="3417" y="8040"/>
                  <a:ext cx="324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15" name="Line 35"/>
                <p:cNvSpPr>
                  <a:spLocks noChangeShapeType="1"/>
                </p:cNvSpPr>
                <p:nvPr/>
              </p:nvSpPr>
              <p:spPr bwMode="auto">
                <a:xfrm>
                  <a:off x="3417" y="8664"/>
                  <a:ext cx="3240" cy="7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16" name="Line 36"/>
                <p:cNvSpPr>
                  <a:spLocks noChangeShapeType="1"/>
                </p:cNvSpPr>
                <p:nvPr/>
              </p:nvSpPr>
              <p:spPr bwMode="auto">
                <a:xfrm>
                  <a:off x="3417" y="9444"/>
                  <a:ext cx="324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17" name="Line 37"/>
                <p:cNvSpPr>
                  <a:spLocks noChangeShapeType="1"/>
                </p:cNvSpPr>
                <p:nvPr/>
              </p:nvSpPr>
              <p:spPr bwMode="auto">
                <a:xfrm>
                  <a:off x="3417" y="10068"/>
                  <a:ext cx="3240" cy="7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18" name="Line 38"/>
                <p:cNvSpPr>
                  <a:spLocks noChangeShapeType="1"/>
                </p:cNvSpPr>
                <p:nvPr/>
              </p:nvSpPr>
              <p:spPr bwMode="auto">
                <a:xfrm>
                  <a:off x="3417" y="9444"/>
                  <a:ext cx="3240" cy="14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19" name="Line 39"/>
                <p:cNvSpPr>
                  <a:spLocks noChangeShapeType="1"/>
                </p:cNvSpPr>
                <p:nvPr/>
              </p:nvSpPr>
              <p:spPr bwMode="auto">
                <a:xfrm>
                  <a:off x="3417" y="8664"/>
                  <a:ext cx="3240" cy="21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20" name="Line 40"/>
                <p:cNvSpPr>
                  <a:spLocks noChangeShapeType="1"/>
                </p:cNvSpPr>
                <p:nvPr/>
              </p:nvSpPr>
              <p:spPr bwMode="auto">
                <a:xfrm>
                  <a:off x="3417" y="8040"/>
                  <a:ext cx="3240" cy="265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21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3417" y="10224"/>
                  <a:ext cx="324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22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417" y="9600"/>
                  <a:ext cx="324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23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3417" y="8820"/>
                  <a:ext cx="3240" cy="20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24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3417" y="7884"/>
                  <a:ext cx="3240" cy="296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2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417" y="7416"/>
                  <a:ext cx="3240" cy="3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26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3417" y="9600"/>
                  <a:ext cx="324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27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417" y="8820"/>
                  <a:ext cx="324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28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3417" y="7884"/>
                  <a:ext cx="3240" cy="21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29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3417" y="7416"/>
                  <a:ext cx="3240" cy="265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30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3417" y="8760"/>
                  <a:ext cx="324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31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3417" y="8121"/>
                  <a:ext cx="324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32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3417" y="7416"/>
                  <a:ext cx="3240" cy="20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33" name="Line 53"/>
                <p:cNvSpPr>
                  <a:spLocks noChangeShapeType="1"/>
                </p:cNvSpPr>
                <p:nvPr/>
              </p:nvSpPr>
              <p:spPr bwMode="auto">
                <a:xfrm>
                  <a:off x="3417" y="8664"/>
                  <a:ext cx="3240" cy="14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34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3417" y="8040"/>
                  <a:ext cx="324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3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417" y="7260"/>
                  <a:ext cx="3240" cy="14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36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3417" y="7104"/>
                  <a:ext cx="3240" cy="9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37" name="Line 57"/>
                <p:cNvSpPr>
                  <a:spLocks noChangeShapeType="1"/>
                </p:cNvSpPr>
                <p:nvPr/>
              </p:nvSpPr>
              <p:spPr bwMode="auto">
                <a:xfrm>
                  <a:off x="3417" y="8040"/>
                  <a:ext cx="324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38" name="Line 58"/>
                <p:cNvSpPr>
                  <a:spLocks noChangeShapeType="1"/>
                </p:cNvSpPr>
                <p:nvPr/>
              </p:nvSpPr>
              <p:spPr bwMode="auto">
                <a:xfrm>
                  <a:off x="3417" y="7260"/>
                  <a:ext cx="3240" cy="265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39" name="Line 59"/>
                <p:cNvSpPr>
                  <a:spLocks noChangeShapeType="1"/>
                </p:cNvSpPr>
                <p:nvPr/>
              </p:nvSpPr>
              <p:spPr bwMode="auto">
                <a:xfrm>
                  <a:off x="3417" y="7260"/>
                  <a:ext cx="324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40" name="Line 60"/>
                <p:cNvSpPr>
                  <a:spLocks noChangeShapeType="1"/>
                </p:cNvSpPr>
                <p:nvPr/>
              </p:nvSpPr>
              <p:spPr bwMode="auto">
                <a:xfrm>
                  <a:off x="3417" y="7260"/>
                  <a:ext cx="3240" cy="20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41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2697" y="6948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42" name="Line 62"/>
                <p:cNvSpPr>
                  <a:spLocks noChangeShapeType="1"/>
                </p:cNvSpPr>
                <p:nvPr/>
              </p:nvSpPr>
              <p:spPr bwMode="auto">
                <a:xfrm>
                  <a:off x="6837" y="7260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43" name="Line 63"/>
                <p:cNvSpPr>
                  <a:spLocks noChangeShapeType="1"/>
                </p:cNvSpPr>
                <p:nvPr/>
              </p:nvSpPr>
              <p:spPr bwMode="auto">
                <a:xfrm>
                  <a:off x="6837" y="8040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44" name="Line 64"/>
                <p:cNvSpPr>
                  <a:spLocks noChangeShapeType="1"/>
                </p:cNvSpPr>
                <p:nvPr/>
              </p:nvSpPr>
              <p:spPr bwMode="auto">
                <a:xfrm>
                  <a:off x="6837" y="8664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45" name="Line 65"/>
                <p:cNvSpPr>
                  <a:spLocks noChangeShapeType="1"/>
                </p:cNvSpPr>
                <p:nvPr/>
              </p:nvSpPr>
              <p:spPr bwMode="auto">
                <a:xfrm>
                  <a:off x="6837" y="9444"/>
                  <a:ext cx="12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46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7377" y="6948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47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7377" y="10848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48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2697" y="10848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49" name="Line 69"/>
                <p:cNvSpPr>
                  <a:spLocks noChangeShapeType="1"/>
                </p:cNvSpPr>
                <p:nvPr/>
              </p:nvSpPr>
              <p:spPr bwMode="auto">
                <a:xfrm>
                  <a:off x="2697" y="11160"/>
                  <a:ext cx="46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50" name="Line 70"/>
                <p:cNvSpPr>
                  <a:spLocks noChangeShapeType="1"/>
                </p:cNvSpPr>
                <p:nvPr/>
              </p:nvSpPr>
              <p:spPr bwMode="auto">
                <a:xfrm>
                  <a:off x="2697" y="6948"/>
                  <a:ext cx="46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51" name="Line 71"/>
                <p:cNvSpPr>
                  <a:spLocks noChangeShapeType="1"/>
                </p:cNvSpPr>
                <p:nvPr/>
              </p:nvSpPr>
              <p:spPr bwMode="auto">
                <a:xfrm>
                  <a:off x="6837" y="10848"/>
                  <a:ext cx="12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52" name="Line 72"/>
                <p:cNvSpPr>
                  <a:spLocks noChangeShapeType="1"/>
                </p:cNvSpPr>
                <p:nvPr/>
              </p:nvSpPr>
              <p:spPr bwMode="auto">
                <a:xfrm>
                  <a:off x="6837" y="10068"/>
                  <a:ext cx="12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53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7557" y="6792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54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517" y="6792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55" name="Line 75"/>
                <p:cNvSpPr>
                  <a:spLocks noChangeShapeType="1"/>
                </p:cNvSpPr>
                <p:nvPr/>
              </p:nvSpPr>
              <p:spPr bwMode="auto">
                <a:xfrm>
                  <a:off x="2517" y="6792"/>
                  <a:ext cx="50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56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7737" y="6636"/>
                  <a:ext cx="0" cy="20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57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337" y="6636"/>
                  <a:ext cx="0" cy="20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58" name="Line 78"/>
                <p:cNvSpPr>
                  <a:spLocks noChangeShapeType="1"/>
                </p:cNvSpPr>
                <p:nvPr/>
              </p:nvSpPr>
              <p:spPr bwMode="auto">
                <a:xfrm>
                  <a:off x="2337" y="6636"/>
                  <a:ext cx="54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59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8097" y="6324"/>
                  <a:ext cx="0" cy="31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60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2157" y="6324"/>
                  <a:ext cx="0" cy="31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61" name="Line 81"/>
                <p:cNvSpPr>
                  <a:spLocks noChangeShapeType="1"/>
                </p:cNvSpPr>
                <p:nvPr/>
              </p:nvSpPr>
              <p:spPr bwMode="auto">
                <a:xfrm>
                  <a:off x="2157" y="6324"/>
                  <a:ext cx="59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62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6837" y="7416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63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6837" y="8196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64" name="Line 84"/>
                <p:cNvSpPr>
                  <a:spLocks noChangeShapeType="1"/>
                </p:cNvSpPr>
                <p:nvPr/>
              </p:nvSpPr>
              <p:spPr bwMode="auto">
                <a:xfrm>
                  <a:off x="7557" y="10068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65" name="Line 85"/>
                <p:cNvSpPr>
                  <a:spLocks noChangeShapeType="1"/>
                </p:cNvSpPr>
                <p:nvPr/>
              </p:nvSpPr>
              <p:spPr bwMode="auto">
                <a:xfrm>
                  <a:off x="2157" y="10068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2166" name="Line 86"/>
                <p:cNvSpPr>
                  <a:spLocks noChangeShapeType="1"/>
                </p:cNvSpPr>
                <p:nvPr/>
              </p:nvSpPr>
              <p:spPr bwMode="auto">
                <a:xfrm>
                  <a:off x="2157" y="11298"/>
                  <a:ext cx="54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2167" name="Group 87"/>
            <p:cNvGrpSpPr>
              <a:grpSpLocks/>
            </p:cNvGrpSpPr>
            <p:nvPr/>
          </p:nvGrpSpPr>
          <p:grpSpPr bwMode="auto">
            <a:xfrm>
              <a:off x="1152" y="1824"/>
              <a:ext cx="4154" cy="1967"/>
              <a:chOff x="1143" y="1824"/>
              <a:chExt cx="4154" cy="1967"/>
            </a:xfrm>
          </p:grpSpPr>
          <p:sp>
            <p:nvSpPr>
              <p:cNvPr id="302168" name="Rectangle 88"/>
              <p:cNvSpPr>
                <a:spLocks noChangeArrowheads="1"/>
              </p:cNvSpPr>
              <p:nvPr/>
            </p:nvSpPr>
            <p:spPr bwMode="auto">
              <a:xfrm>
                <a:off x="4368" y="1824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000"/>
                  <a:t> </a:t>
                </a:r>
                <a:r>
                  <a:rPr kumimoji="1" lang="en-US" altLang="zh-CN" sz="2000" b="1"/>
                  <a:t>X</a:t>
                </a:r>
                <a:r>
                  <a:rPr kumimoji="1" lang="en-US" altLang="zh-CN" sz="2000" b="1" baseline="-30000"/>
                  <a:t>1</a:t>
                </a:r>
              </a:p>
            </p:txBody>
          </p:sp>
          <p:sp>
            <p:nvSpPr>
              <p:cNvPr id="302169" name="Rectangle 89"/>
              <p:cNvSpPr>
                <a:spLocks noChangeArrowheads="1"/>
              </p:cNvSpPr>
              <p:nvPr/>
            </p:nvSpPr>
            <p:spPr bwMode="auto">
              <a:xfrm>
                <a:off x="4368" y="2256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X</a:t>
                </a:r>
                <a:r>
                  <a:rPr kumimoji="1" lang="en-US" altLang="zh-CN" sz="2000" b="1" baseline="-30000"/>
                  <a:t>n</a:t>
                </a:r>
              </a:p>
            </p:txBody>
          </p:sp>
          <p:sp>
            <p:nvSpPr>
              <p:cNvPr id="302170" name="Rectangle 90"/>
              <p:cNvSpPr>
                <a:spLocks noChangeArrowheads="1"/>
              </p:cNvSpPr>
              <p:nvPr/>
            </p:nvSpPr>
            <p:spPr bwMode="auto">
              <a:xfrm>
                <a:off x="4992" y="3120"/>
                <a:ext cx="24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o</a:t>
                </a:r>
                <a:r>
                  <a:rPr kumimoji="1" lang="en-US" altLang="zh-CN" sz="2000" b="1" baseline="-30000"/>
                  <a:t>1</a:t>
                </a:r>
              </a:p>
            </p:txBody>
          </p:sp>
          <p:sp>
            <p:nvSpPr>
              <p:cNvPr id="302171" name="Rectangle 91"/>
              <p:cNvSpPr>
                <a:spLocks noChangeArrowheads="1"/>
              </p:cNvSpPr>
              <p:nvPr/>
            </p:nvSpPr>
            <p:spPr bwMode="auto">
              <a:xfrm>
                <a:off x="5014" y="3541"/>
                <a:ext cx="28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o</a:t>
                </a:r>
                <a:r>
                  <a:rPr kumimoji="1" lang="en-US" altLang="zh-CN" sz="2000" b="1" baseline="-30000"/>
                  <a:t>m</a:t>
                </a:r>
              </a:p>
            </p:txBody>
          </p:sp>
          <p:sp>
            <p:nvSpPr>
              <p:cNvPr id="302172" name="Rectangle 92"/>
              <p:cNvSpPr>
                <a:spLocks noChangeArrowheads="1"/>
              </p:cNvSpPr>
              <p:nvPr/>
            </p:nvSpPr>
            <p:spPr bwMode="auto">
              <a:xfrm>
                <a:off x="3936" y="192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…</a:t>
                </a:r>
              </a:p>
            </p:txBody>
          </p:sp>
          <p:sp>
            <p:nvSpPr>
              <p:cNvPr id="302173" name="Rectangle 93"/>
              <p:cNvSpPr>
                <a:spLocks noChangeArrowheads="1"/>
              </p:cNvSpPr>
              <p:nvPr/>
            </p:nvSpPr>
            <p:spPr bwMode="auto">
              <a:xfrm>
                <a:off x="1143" y="192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…</a:t>
                </a:r>
              </a:p>
            </p:txBody>
          </p:sp>
          <p:sp>
            <p:nvSpPr>
              <p:cNvPr id="302174" name="Rectangle 94"/>
              <p:cNvSpPr>
                <a:spLocks noChangeArrowheads="1"/>
              </p:cNvSpPr>
              <p:nvPr/>
            </p:nvSpPr>
            <p:spPr bwMode="auto">
              <a:xfrm>
                <a:off x="1152" y="340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…</a:t>
                </a:r>
              </a:p>
            </p:txBody>
          </p:sp>
          <p:sp>
            <p:nvSpPr>
              <p:cNvPr id="302175" name="Rectangle 95"/>
              <p:cNvSpPr>
                <a:spLocks noChangeArrowheads="1"/>
              </p:cNvSpPr>
              <p:nvPr/>
            </p:nvSpPr>
            <p:spPr bwMode="auto">
              <a:xfrm>
                <a:off x="3948" y="340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…</a:t>
                </a:r>
              </a:p>
            </p:txBody>
          </p:sp>
          <p:sp>
            <p:nvSpPr>
              <p:cNvPr id="302176" name="Rectangle 96"/>
              <p:cNvSpPr>
                <a:spLocks noChangeArrowheads="1"/>
              </p:cNvSpPr>
              <p:nvPr/>
            </p:nvSpPr>
            <p:spPr bwMode="auto">
              <a:xfrm>
                <a:off x="1164" y="264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…</a:t>
                </a:r>
              </a:p>
            </p:txBody>
          </p:sp>
          <p:sp>
            <p:nvSpPr>
              <p:cNvPr id="302177" name="Rectangle 97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/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066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循环网络的组织 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联接：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神经元之间都是互联的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，每个神经元都没有到自身的联接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神经元个数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，输入向量维数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，输出向量维数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≥n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h≥m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n≥1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m≥1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神经元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：输入、输出、隐藏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状态变化：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非同步、同步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输入向量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X=(x</a:t>
            </a:r>
            <a:r>
              <a:rPr lang="en-US" altLang="zh-CN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indent="0"/>
            <a:r>
              <a:rPr lang="en-US" altLang="zh-CN" b="1" dirty="0">
                <a:ea typeface="黑体" panose="02010609060101010101" pitchFamily="49" charset="-122"/>
              </a:rPr>
              <a:t> </a:t>
            </a:r>
            <a:r>
              <a:rPr lang="zh-CN" altLang="en-US" b="1" dirty="0">
                <a:ea typeface="黑体" panose="02010609060101010101" pitchFamily="49" charset="-122"/>
              </a:rPr>
              <a:t>输出向量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O=(o</a:t>
            </a:r>
            <a:r>
              <a:rPr lang="en-US" altLang="zh-CN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793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循环网络的组织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174"/>
            <a:ext cx="3886200" cy="533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>
                <a:ea typeface="黑体" panose="02010609060101010101" pitchFamily="49" charset="-122"/>
              </a:rPr>
              <a:t>神经元的网络输入：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304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194655"/>
              </p:ext>
            </p:extLst>
          </p:nvPr>
        </p:nvGraphicFramePr>
        <p:xfrm>
          <a:off x="4572000" y="1371574"/>
          <a:ext cx="306228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r:id="rId3" imgW="1396394" imgH="393529" progId="Equation.3">
                  <p:embed/>
                </p:oleObj>
              </mc:Choice>
              <mc:Fallback>
                <p:oleObj r:id="rId3" imgW="139639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371574"/>
                        <a:ext cx="3062288" cy="103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3" name="AutoShape 5"/>
          <p:cNvSpPr>
            <a:spLocks/>
          </p:cNvSpPr>
          <p:nvPr/>
        </p:nvSpPr>
        <p:spPr bwMode="auto">
          <a:xfrm>
            <a:off x="3505200" y="2666974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34" name="Rectangle 6"/>
          <p:cNvSpPr>
            <a:spLocks noChangeArrowheads="1"/>
          </p:cNvSpPr>
          <p:nvPr/>
        </p:nvSpPr>
        <p:spPr bwMode="auto">
          <a:xfrm>
            <a:off x="685800" y="3124174"/>
            <a:ext cx="2792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Arial" panose="020B0604020202020204" pitchFamily="34" charset="0"/>
                <a:ea typeface="黑体" panose="02010609060101010101" pitchFamily="49" charset="-122"/>
              </a:rPr>
              <a:t>阈值函数</a:t>
            </a:r>
            <a:r>
              <a:rPr lang="zh-CN" altLang="en-US" sz="3200" b="1"/>
              <a:t>：</a:t>
            </a:r>
            <a:r>
              <a:rPr lang="en-US" altLang="zh-CN" sz="3200" b="1">
                <a:latin typeface="Arial" panose="020B0604020202020204" pitchFamily="34" charset="0"/>
              </a:rPr>
              <a:t>o</a:t>
            </a:r>
            <a:r>
              <a:rPr lang="en-US" altLang="zh-CN" sz="3200" b="1" baseline="-30000">
                <a:latin typeface="Arial" panose="020B0604020202020204" pitchFamily="34" charset="0"/>
              </a:rPr>
              <a:t>j</a:t>
            </a:r>
            <a:r>
              <a:rPr lang="en-US" altLang="zh-CN" sz="3200" b="1"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304135" name="Rectangle 7"/>
          <p:cNvSpPr>
            <a:spLocks noChangeArrowheads="1"/>
          </p:cNvSpPr>
          <p:nvPr/>
        </p:nvSpPr>
        <p:spPr bwMode="auto">
          <a:xfrm>
            <a:off x="3733800" y="2590774"/>
            <a:ext cx="37782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b="1">
                <a:latin typeface="Arial" panose="020B0604020202020204" pitchFamily="34" charset="0"/>
              </a:rPr>
              <a:t>1		if net</a:t>
            </a:r>
            <a:r>
              <a:rPr lang="en-US" altLang="zh-CN" sz="3200" b="1" baseline="-30000">
                <a:latin typeface="Arial" panose="020B0604020202020204" pitchFamily="34" charset="0"/>
              </a:rPr>
              <a:t>j</a:t>
            </a:r>
            <a:r>
              <a:rPr lang="en-US" altLang="zh-CN" sz="3200" b="1">
                <a:latin typeface="Arial" panose="020B0604020202020204" pitchFamily="34" charset="0"/>
              </a:rPr>
              <a:t>&gt;</a:t>
            </a:r>
            <a:r>
              <a:rPr lang="en-US" altLang="zh-CN" sz="3200" b="1">
                <a:latin typeface="宋体" panose="02010600030101010101" pitchFamily="2" charset="-122"/>
              </a:rPr>
              <a:t>θ</a:t>
            </a:r>
            <a:r>
              <a:rPr lang="en-US" altLang="zh-CN" sz="3200" b="1" baseline="-30000"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304136" name="Rectangle 8"/>
          <p:cNvSpPr>
            <a:spLocks noChangeArrowheads="1"/>
          </p:cNvSpPr>
          <p:nvPr/>
        </p:nvSpPr>
        <p:spPr bwMode="auto">
          <a:xfrm>
            <a:off x="3733800" y="3276574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Arial" panose="020B0604020202020204" pitchFamily="34" charset="0"/>
              </a:rPr>
              <a:t>0		if net</a:t>
            </a:r>
            <a:r>
              <a:rPr lang="en-US" altLang="zh-CN" sz="3200" b="1" baseline="-30000">
                <a:latin typeface="Arial" panose="020B0604020202020204" pitchFamily="34" charset="0"/>
              </a:rPr>
              <a:t>j</a:t>
            </a:r>
            <a:r>
              <a:rPr lang="en-US" altLang="zh-CN" sz="3200" b="1">
                <a:latin typeface="Arial" panose="020B0604020202020204" pitchFamily="34" charset="0"/>
              </a:rPr>
              <a:t>&lt;</a:t>
            </a:r>
            <a:r>
              <a:rPr lang="en-US" altLang="zh-CN" sz="3200" b="1">
                <a:latin typeface="宋体" panose="02010600030101010101" pitchFamily="2" charset="-122"/>
              </a:rPr>
              <a:t>θ</a:t>
            </a:r>
            <a:r>
              <a:rPr lang="en-US" altLang="zh-CN" sz="3200" b="1" baseline="-30000">
                <a:latin typeface="Arial" panose="020B0604020202020204" pitchFamily="34" charset="0"/>
              </a:rPr>
              <a:t>j</a:t>
            </a:r>
            <a:r>
              <a:rPr lang="en-US" altLang="zh-CN" sz="3200" b="1"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304137" name="Rectangle 9"/>
          <p:cNvSpPr>
            <a:spLocks noChangeArrowheads="1"/>
          </p:cNvSpPr>
          <p:nvPr/>
        </p:nvSpPr>
        <p:spPr bwMode="auto">
          <a:xfrm>
            <a:off x="3689350" y="3840137"/>
            <a:ext cx="3778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Arial" panose="020B0604020202020204" pitchFamily="34" charset="0"/>
              </a:rPr>
              <a:t>o</a:t>
            </a:r>
            <a:r>
              <a:rPr lang="en-US" altLang="zh-CN" sz="3200" b="1" baseline="-30000">
                <a:latin typeface="Arial" panose="020B0604020202020204" pitchFamily="34" charset="0"/>
              </a:rPr>
              <a:t>j</a:t>
            </a:r>
            <a:r>
              <a:rPr lang="en-US" altLang="zh-CN" sz="3200" b="1">
                <a:latin typeface="Arial" panose="020B0604020202020204" pitchFamily="34" charset="0"/>
              </a:rPr>
              <a:t>		if net</a:t>
            </a:r>
            <a:r>
              <a:rPr lang="en-US" altLang="zh-CN" sz="3200" b="1" baseline="-30000">
                <a:latin typeface="Arial" panose="020B0604020202020204" pitchFamily="34" charset="0"/>
              </a:rPr>
              <a:t>j</a:t>
            </a:r>
            <a:r>
              <a:rPr lang="en-US" altLang="zh-CN" sz="3200" b="1">
                <a:latin typeface="Arial" panose="020B0604020202020204" pitchFamily="34" charset="0"/>
              </a:rPr>
              <a:t>=</a:t>
            </a:r>
            <a:r>
              <a:rPr lang="en-US" altLang="zh-CN" sz="3200" b="1">
                <a:latin typeface="宋体" panose="02010600030101010101" pitchFamily="2" charset="-122"/>
              </a:rPr>
              <a:t>θ</a:t>
            </a:r>
            <a:r>
              <a:rPr lang="en-US" altLang="zh-CN" sz="3200" b="1" baseline="-30000">
                <a:latin typeface="Arial" panose="020B0604020202020204" pitchFamily="34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84015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build="p" autoUpdateAnimBg="0"/>
      <p:bldP spid="304133" grpId="0" animBg="1"/>
      <p:bldP spid="304134" grpId="0" autoUpdateAnimBg="0"/>
      <p:bldP spid="304135" grpId="0" autoUpdateAnimBg="0"/>
      <p:bldP spid="304136" grpId="0" autoUpdateAnimBg="0"/>
      <p:bldP spid="30413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zh-CN" altLang="en-US" b="1">
                <a:latin typeface="宋体" panose="02010600030101010101" pitchFamily="2" charset="-122"/>
                <a:ea typeface="黑体" panose="02010609060101010101" pitchFamily="49" charset="-122"/>
              </a:rPr>
              <a:t>最基本的</a:t>
            </a:r>
            <a:r>
              <a:rPr lang="en-US" altLang="zh-CN" b="1">
                <a:latin typeface="宋体" panose="02010600030101010101" pitchFamily="2" charset="-122"/>
                <a:ea typeface="黑体" panose="02010609060101010101" pitchFamily="49" charset="-122"/>
              </a:rPr>
              <a:t>Hopfield</a:t>
            </a:r>
            <a:r>
              <a:rPr lang="zh-CN" altLang="en-US" b="1">
                <a:latin typeface="宋体" panose="02010600030101010101" pitchFamily="2" charset="-122"/>
                <a:ea typeface="黑体" panose="02010609060101010101" pitchFamily="49" charset="-122"/>
              </a:rPr>
              <a:t>网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305155" name="Group 3"/>
          <p:cNvGrpSpPr>
            <a:grpSpLocks/>
          </p:cNvGrpSpPr>
          <p:nvPr/>
        </p:nvGrpSpPr>
        <p:grpSpPr bwMode="auto">
          <a:xfrm>
            <a:off x="1295400" y="1600200"/>
            <a:ext cx="6423025" cy="4206875"/>
            <a:chOff x="1008" y="1286"/>
            <a:chExt cx="4046" cy="2650"/>
          </a:xfrm>
        </p:grpSpPr>
        <p:grpSp>
          <p:nvGrpSpPr>
            <p:cNvPr id="305156" name="Group 4"/>
            <p:cNvGrpSpPr>
              <a:grpSpLocks/>
            </p:cNvGrpSpPr>
            <p:nvPr/>
          </p:nvGrpSpPr>
          <p:grpSpPr bwMode="auto">
            <a:xfrm>
              <a:off x="1008" y="1488"/>
              <a:ext cx="3984" cy="2448"/>
              <a:chOff x="1008" y="1488"/>
              <a:chExt cx="3984" cy="2448"/>
            </a:xfrm>
          </p:grpSpPr>
          <p:sp>
            <p:nvSpPr>
              <p:cNvPr id="305157" name="Line 5"/>
              <p:cNvSpPr>
                <a:spLocks noChangeShapeType="1"/>
              </p:cNvSpPr>
              <p:nvPr/>
            </p:nvSpPr>
            <p:spPr bwMode="auto">
              <a:xfrm>
                <a:off x="1008" y="2138"/>
                <a:ext cx="6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58" name="Line 6"/>
              <p:cNvSpPr>
                <a:spLocks noChangeShapeType="1"/>
              </p:cNvSpPr>
              <p:nvPr/>
            </p:nvSpPr>
            <p:spPr bwMode="auto">
              <a:xfrm>
                <a:off x="1133" y="2617"/>
                <a:ext cx="4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59" name="Line 7"/>
              <p:cNvSpPr>
                <a:spLocks noChangeShapeType="1"/>
              </p:cNvSpPr>
              <p:nvPr/>
            </p:nvSpPr>
            <p:spPr bwMode="auto">
              <a:xfrm>
                <a:off x="1257" y="3097"/>
                <a:ext cx="37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60" name="Oval 8"/>
              <p:cNvSpPr>
                <a:spLocks noChangeArrowheads="1"/>
              </p:cNvSpPr>
              <p:nvPr/>
            </p:nvSpPr>
            <p:spPr bwMode="auto">
              <a:xfrm>
                <a:off x="1631" y="2092"/>
                <a:ext cx="124" cy="1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61" name="Oval 9"/>
              <p:cNvSpPr>
                <a:spLocks noChangeArrowheads="1"/>
              </p:cNvSpPr>
              <p:nvPr/>
            </p:nvSpPr>
            <p:spPr bwMode="auto">
              <a:xfrm>
                <a:off x="1631" y="2560"/>
                <a:ext cx="124" cy="1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62" name="Oval 10"/>
              <p:cNvSpPr>
                <a:spLocks noChangeArrowheads="1"/>
              </p:cNvSpPr>
              <p:nvPr/>
            </p:nvSpPr>
            <p:spPr bwMode="auto">
              <a:xfrm>
                <a:off x="1631" y="3039"/>
                <a:ext cx="124" cy="1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63" name="Rectangle 11"/>
              <p:cNvSpPr>
                <a:spLocks noChangeArrowheads="1"/>
              </p:cNvSpPr>
              <p:nvPr/>
            </p:nvSpPr>
            <p:spPr bwMode="auto">
              <a:xfrm>
                <a:off x="3872" y="1721"/>
                <a:ext cx="373" cy="11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64" name="Rectangle 12"/>
              <p:cNvSpPr>
                <a:spLocks noChangeArrowheads="1"/>
              </p:cNvSpPr>
              <p:nvPr/>
            </p:nvSpPr>
            <p:spPr bwMode="auto">
              <a:xfrm>
                <a:off x="3872" y="2560"/>
                <a:ext cx="373" cy="1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65" name="Rectangle 13"/>
              <p:cNvSpPr>
                <a:spLocks noChangeArrowheads="1"/>
              </p:cNvSpPr>
              <p:nvPr/>
            </p:nvSpPr>
            <p:spPr bwMode="auto">
              <a:xfrm>
                <a:off x="3872" y="3394"/>
                <a:ext cx="373" cy="1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66" name="Line 14"/>
              <p:cNvSpPr>
                <a:spLocks noChangeShapeType="1"/>
              </p:cNvSpPr>
              <p:nvPr/>
            </p:nvSpPr>
            <p:spPr bwMode="auto">
              <a:xfrm>
                <a:off x="4245" y="1778"/>
                <a:ext cx="7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67" name="Line 15"/>
              <p:cNvSpPr>
                <a:spLocks noChangeShapeType="1"/>
              </p:cNvSpPr>
              <p:nvPr/>
            </p:nvSpPr>
            <p:spPr bwMode="auto">
              <a:xfrm>
                <a:off x="4245" y="2617"/>
                <a:ext cx="7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68" name="Line 16"/>
              <p:cNvSpPr>
                <a:spLocks noChangeShapeType="1"/>
              </p:cNvSpPr>
              <p:nvPr/>
            </p:nvSpPr>
            <p:spPr bwMode="auto">
              <a:xfrm>
                <a:off x="4245" y="3456"/>
                <a:ext cx="7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69" name="Line 17"/>
              <p:cNvSpPr>
                <a:spLocks noChangeShapeType="1"/>
              </p:cNvSpPr>
              <p:nvPr/>
            </p:nvSpPr>
            <p:spPr bwMode="auto">
              <a:xfrm flipV="1">
                <a:off x="1755" y="1778"/>
                <a:ext cx="2117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70" name="Line 18"/>
              <p:cNvSpPr>
                <a:spLocks noChangeShapeType="1"/>
              </p:cNvSpPr>
              <p:nvPr/>
            </p:nvSpPr>
            <p:spPr bwMode="auto">
              <a:xfrm>
                <a:off x="1755" y="2617"/>
                <a:ext cx="21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71" name="Line 19"/>
              <p:cNvSpPr>
                <a:spLocks noChangeShapeType="1"/>
              </p:cNvSpPr>
              <p:nvPr/>
            </p:nvSpPr>
            <p:spPr bwMode="auto">
              <a:xfrm>
                <a:off x="1755" y="3097"/>
                <a:ext cx="2117" cy="3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72" name="Line 20"/>
              <p:cNvSpPr>
                <a:spLocks noChangeShapeType="1"/>
              </p:cNvSpPr>
              <p:nvPr/>
            </p:nvSpPr>
            <p:spPr bwMode="auto">
              <a:xfrm>
                <a:off x="1755" y="2138"/>
                <a:ext cx="2117" cy="4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73" name="Line 21"/>
              <p:cNvSpPr>
                <a:spLocks noChangeShapeType="1"/>
              </p:cNvSpPr>
              <p:nvPr/>
            </p:nvSpPr>
            <p:spPr bwMode="auto">
              <a:xfrm>
                <a:off x="1755" y="2138"/>
                <a:ext cx="2117" cy="13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74" name="Line 22"/>
              <p:cNvSpPr>
                <a:spLocks noChangeShapeType="1"/>
              </p:cNvSpPr>
              <p:nvPr/>
            </p:nvSpPr>
            <p:spPr bwMode="auto">
              <a:xfrm flipV="1">
                <a:off x="1755" y="1778"/>
                <a:ext cx="2117" cy="8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75" name="Line 23"/>
              <p:cNvSpPr>
                <a:spLocks noChangeShapeType="1"/>
              </p:cNvSpPr>
              <p:nvPr/>
            </p:nvSpPr>
            <p:spPr bwMode="auto">
              <a:xfrm>
                <a:off x="1755" y="2617"/>
                <a:ext cx="2117" cy="8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76" name="Line 24"/>
              <p:cNvSpPr>
                <a:spLocks noChangeShapeType="1"/>
              </p:cNvSpPr>
              <p:nvPr/>
            </p:nvSpPr>
            <p:spPr bwMode="auto">
              <a:xfrm flipV="1">
                <a:off x="1755" y="1778"/>
                <a:ext cx="2117" cy="13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77" name="Line 25"/>
              <p:cNvSpPr>
                <a:spLocks noChangeShapeType="1"/>
              </p:cNvSpPr>
              <p:nvPr/>
            </p:nvSpPr>
            <p:spPr bwMode="auto">
              <a:xfrm flipV="1">
                <a:off x="1755" y="2617"/>
                <a:ext cx="2117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78" name="Line 26"/>
              <p:cNvSpPr>
                <a:spLocks noChangeShapeType="1"/>
              </p:cNvSpPr>
              <p:nvPr/>
            </p:nvSpPr>
            <p:spPr bwMode="auto">
              <a:xfrm>
                <a:off x="1257" y="3097"/>
                <a:ext cx="0" cy="5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79" name="Line 27"/>
              <p:cNvSpPr>
                <a:spLocks noChangeShapeType="1"/>
              </p:cNvSpPr>
              <p:nvPr/>
            </p:nvSpPr>
            <p:spPr bwMode="auto">
              <a:xfrm>
                <a:off x="1257" y="3696"/>
                <a:ext cx="31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80" name="Line 28"/>
              <p:cNvSpPr>
                <a:spLocks noChangeShapeType="1"/>
              </p:cNvSpPr>
              <p:nvPr/>
            </p:nvSpPr>
            <p:spPr bwMode="auto">
              <a:xfrm flipV="1">
                <a:off x="4370" y="3456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81" name="Line 29"/>
              <p:cNvSpPr>
                <a:spLocks noChangeShapeType="1"/>
              </p:cNvSpPr>
              <p:nvPr/>
            </p:nvSpPr>
            <p:spPr bwMode="auto">
              <a:xfrm>
                <a:off x="1133" y="2617"/>
                <a:ext cx="0" cy="1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82" name="Line 30"/>
              <p:cNvSpPr>
                <a:spLocks noChangeShapeType="1"/>
              </p:cNvSpPr>
              <p:nvPr/>
            </p:nvSpPr>
            <p:spPr bwMode="auto">
              <a:xfrm>
                <a:off x="1133" y="3816"/>
                <a:ext cx="33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83" name="Line 31"/>
              <p:cNvSpPr>
                <a:spLocks noChangeShapeType="1"/>
              </p:cNvSpPr>
              <p:nvPr/>
            </p:nvSpPr>
            <p:spPr bwMode="auto">
              <a:xfrm flipV="1">
                <a:off x="4494" y="2617"/>
                <a:ext cx="0" cy="1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84" name="Line 32"/>
              <p:cNvSpPr>
                <a:spLocks noChangeShapeType="1"/>
              </p:cNvSpPr>
              <p:nvPr/>
            </p:nvSpPr>
            <p:spPr bwMode="auto">
              <a:xfrm>
                <a:off x="1008" y="2138"/>
                <a:ext cx="0" cy="17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85" name="Line 33"/>
              <p:cNvSpPr>
                <a:spLocks noChangeShapeType="1"/>
              </p:cNvSpPr>
              <p:nvPr/>
            </p:nvSpPr>
            <p:spPr bwMode="auto">
              <a:xfrm>
                <a:off x="1008" y="3936"/>
                <a:ext cx="36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86" name="Line 34"/>
              <p:cNvSpPr>
                <a:spLocks noChangeShapeType="1"/>
              </p:cNvSpPr>
              <p:nvPr/>
            </p:nvSpPr>
            <p:spPr bwMode="auto">
              <a:xfrm flipV="1">
                <a:off x="4619" y="1778"/>
                <a:ext cx="0" cy="21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87" name="Line 35"/>
              <p:cNvSpPr>
                <a:spLocks noChangeShapeType="1"/>
              </p:cNvSpPr>
              <p:nvPr/>
            </p:nvSpPr>
            <p:spPr bwMode="auto">
              <a:xfrm>
                <a:off x="4032" y="148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88" name="Line 36"/>
              <p:cNvSpPr>
                <a:spLocks noChangeShapeType="1"/>
              </p:cNvSpPr>
              <p:nvPr/>
            </p:nvSpPr>
            <p:spPr bwMode="auto">
              <a:xfrm>
                <a:off x="4080" y="2256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89" name="Line 37"/>
              <p:cNvSpPr>
                <a:spLocks noChangeShapeType="1"/>
              </p:cNvSpPr>
              <p:nvPr/>
            </p:nvSpPr>
            <p:spPr bwMode="auto">
              <a:xfrm>
                <a:off x="4080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5190" name="Rectangle 38"/>
            <p:cNvSpPr>
              <a:spLocks noChangeArrowheads="1"/>
            </p:cNvSpPr>
            <p:nvPr/>
          </p:nvSpPr>
          <p:spPr bwMode="auto">
            <a:xfrm>
              <a:off x="4800" y="1526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o</a:t>
              </a:r>
              <a:r>
                <a:rPr kumimoji="1" lang="en-US" altLang="zh-CN" sz="2000" b="1" baseline="-30000"/>
                <a:t>1</a:t>
              </a:r>
            </a:p>
          </p:txBody>
        </p:sp>
        <p:sp>
          <p:nvSpPr>
            <p:cNvPr id="305191" name="Rectangle 39"/>
            <p:cNvSpPr>
              <a:spLocks noChangeArrowheads="1"/>
            </p:cNvSpPr>
            <p:nvPr/>
          </p:nvSpPr>
          <p:spPr bwMode="auto">
            <a:xfrm>
              <a:off x="4800" y="3168"/>
              <a:ext cx="2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o</a:t>
              </a:r>
              <a:r>
                <a:rPr kumimoji="1" lang="en-US" altLang="zh-CN" sz="2000" b="1" baseline="-30000"/>
                <a:t>n</a:t>
              </a:r>
            </a:p>
          </p:txBody>
        </p:sp>
        <p:sp>
          <p:nvSpPr>
            <p:cNvPr id="305192" name="Rectangle 40"/>
            <p:cNvSpPr>
              <a:spLocks noChangeArrowheads="1"/>
            </p:cNvSpPr>
            <p:nvPr/>
          </p:nvSpPr>
          <p:spPr bwMode="auto">
            <a:xfrm>
              <a:off x="4800" y="2352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o</a:t>
              </a:r>
              <a:r>
                <a:rPr kumimoji="1" lang="en-US" altLang="zh-CN" sz="2000" b="1" baseline="-30000"/>
                <a:t>2</a:t>
              </a:r>
            </a:p>
          </p:txBody>
        </p:sp>
        <p:sp>
          <p:nvSpPr>
            <p:cNvPr id="305193" name="Rectangle 41"/>
            <p:cNvSpPr>
              <a:spLocks noChangeArrowheads="1"/>
            </p:cNvSpPr>
            <p:nvPr/>
          </p:nvSpPr>
          <p:spPr bwMode="auto">
            <a:xfrm>
              <a:off x="3976" y="2102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x</a:t>
              </a:r>
              <a:r>
                <a:rPr kumimoji="1" lang="en-US" altLang="zh-CN" sz="2000" b="1" baseline="-30000"/>
                <a:t>2</a:t>
              </a:r>
            </a:p>
          </p:txBody>
        </p:sp>
        <p:sp>
          <p:nvSpPr>
            <p:cNvPr id="305194" name="Rectangle 42"/>
            <p:cNvSpPr>
              <a:spLocks noChangeArrowheads="1"/>
            </p:cNvSpPr>
            <p:nvPr/>
          </p:nvSpPr>
          <p:spPr bwMode="auto">
            <a:xfrm>
              <a:off x="3900" y="1286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x</a:t>
              </a:r>
              <a:r>
                <a:rPr kumimoji="1" lang="en-US" altLang="zh-CN" sz="2000" b="1" baseline="-30000"/>
                <a:t>1</a:t>
              </a:r>
            </a:p>
          </p:txBody>
        </p:sp>
        <p:sp>
          <p:nvSpPr>
            <p:cNvPr id="305195" name="Rectangle 43"/>
            <p:cNvSpPr>
              <a:spLocks noChangeArrowheads="1"/>
            </p:cNvSpPr>
            <p:nvPr/>
          </p:nvSpPr>
          <p:spPr bwMode="auto">
            <a:xfrm>
              <a:off x="3984" y="3014"/>
              <a:ext cx="2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x</a:t>
              </a:r>
              <a:r>
                <a:rPr kumimoji="1" lang="en-US" altLang="zh-CN" sz="2000" b="1" baseline="-30000"/>
                <a:t>n</a:t>
              </a:r>
            </a:p>
          </p:txBody>
        </p:sp>
        <p:sp>
          <p:nvSpPr>
            <p:cNvPr id="305196" name="Rectangle 44"/>
            <p:cNvSpPr>
              <a:spLocks noChangeArrowheads="1"/>
            </p:cNvSpPr>
            <p:nvPr/>
          </p:nvSpPr>
          <p:spPr bwMode="auto">
            <a:xfrm>
              <a:off x="2757" y="175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W</a:t>
              </a:r>
            </a:p>
          </p:txBody>
        </p:sp>
        <p:sp>
          <p:nvSpPr>
            <p:cNvPr id="305197" name="Rectangle 45"/>
            <p:cNvSpPr>
              <a:spLocks noChangeArrowheads="1"/>
            </p:cNvSpPr>
            <p:nvPr/>
          </p:nvSpPr>
          <p:spPr bwMode="auto">
            <a:xfrm>
              <a:off x="3948" y="282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…</a:t>
              </a:r>
            </a:p>
          </p:txBody>
        </p:sp>
        <p:sp>
          <p:nvSpPr>
            <p:cNvPr id="305198" name="Rectangle 46"/>
            <p:cNvSpPr>
              <a:spLocks noChangeArrowheads="1"/>
            </p:cNvSpPr>
            <p:nvPr/>
          </p:nvSpPr>
          <p:spPr bwMode="auto">
            <a:xfrm>
              <a:off x="1584" y="2688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/>
                <a:t>…</a:t>
              </a:r>
            </a:p>
          </p:txBody>
        </p:sp>
      </p:grpSp>
      <p:sp>
        <p:nvSpPr>
          <p:cNvPr id="305199" name="Rectangle 47"/>
          <p:cNvSpPr>
            <a:spLocks noChangeArrowheads="1"/>
          </p:cNvSpPr>
          <p:nvPr/>
        </p:nvSpPr>
        <p:spPr bwMode="auto">
          <a:xfrm>
            <a:off x="1187450" y="1554163"/>
            <a:ext cx="2012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altLang="zh-CN" sz="3200" b="1"/>
              <a:t>n=m=h	</a:t>
            </a:r>
          </a:p>
        </p:txBody>
      </p:sp>
    </p:spTree>
    <p:extLst>
      <p:ext uri="{BB962C8B-B14F-4D97-AF65-F5344CB8AC3E}">
        <p14:creationId xmlns:p14="http://schemas.microsoft.com/office/powerpoint/2010/main" val="1592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9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宋体" panose="02010600030101010101" pitchFamily="2" charset="-122"/>
                <a:ea typeface="黑体" panose="02010609060101010101" pitchFamily="49" charset="-122"/>
              </a:rPr>
              <a:t>最基本的</a:t>
            </a:r>
            <a:r>
              <a:rPr lang="en-US" altLang="zh-CN" b="1">
                <a:latin typeface="宋体" panose="02010600030101010101" pitchFamily="2" charset="-122"/>
                <a:ea typeface="黑体" panose="02010609060101010101" pitchFamily="49" charset="-122"/>
              </a:rPr>
              <a:t>Hopfield</a:t>
            </a:r>
            <a:r>
              <a:rPr lang="zh-CN" altLang="en-US" b="1">
                <a:latin typeface="宋体" panose="02010600030101010101" pitchFamily="2" charset="-122"/>
                <a:ea typeface="黑体" panose="02010609060101010101" pitchFamily="49" charset="-122"/>
              </a:rPr>
              <a:t>网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希望网络的联接矩阵存放的是一组这样的样本，在联想过程中实现对信息的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修复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加强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，要求：它的输入向量和输出向量是相同的向量，即，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X=Y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r>
              <a:rPr lang="zh-CN" altLang="en-US" b="1">
                <a:ea typeface="黑体" panose="02010609060101010101" pitchFamily="49" charset="-122"/>
              </a:rPr>
              <a:t>样本集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S={ X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558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宋体" panose="02010600030101010101" pitchFamily="2" charset="-122"/>
                <a:ea typeface="黑体" panose="02010609060101010101" pitchFamily="49" charset="-122"/>
              </a:rPr>
              <a:t>最基本的</a:t>
            </a:r>
            <a:r>
              <a:rPr lang="en-US" altLang="zh-CN" b="1">
                <a:latin typeface="宋体" panose="02010600030101010101" pitchFamily="2" charset="-122"/>
                <a:ea typeface="黑体" panose="02010609060101010101" pitchFamily="49" charset="-122"/>
              </a:rPr>
              <a:t>Hopfield</a:t>
            </a:r>
            <a:r>
              <a:rPr lang="zh-CN" altLang="en-US" b="1">
                <a:latin typeface="宋体" panose="02010600030101010101" pitchFamily="2" charset="-122"/>
                <a:ea typeface="黑体" panose="02010609060101010101" pitchFamily="49" charset="-122"/>
              </a:rPr>
              <a:t>网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819400"/>
            <a:ext cx="8229600" cy="2971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		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ii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=0				1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≤i≤n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是一个对角线元素为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的对称矩阵：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W= X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╳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+X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╳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+…+X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b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╳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-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b="1" baseline="-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是各个样本向量自身的外积的和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网络实现的是</a:t>
            </a:r>
            <a:r>
              <a:rPr lang="zh-CN" altLang="en-US" b="1">
                <a:ea typeface="黑体" panose="02010609060101010101" pitchFamily="49" charset="-122"/>
              </a:rPr>
              <a:t>自相联映射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307204" name="Object 4"/>
          <p:cNvGraphicFramePr>
            <a:graphicFrameLocks noChangeAspect="1"/>
          </p:cNvGraphicFramePr>
          <p:nvPr/>
        </p:nvGraphicFramePr>
        <p:xfrm>
          <a:off x="3295650" y="1350963"/>
          <a:ext cx="17145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3" imgW="558720" imgH="431640" progId="Equation.3">
                  <p:embed/>
                </p:oleObj>
              </mc:Choice>
              <mc:Fallback>
                <p:oleObj name="Equation" r:id="rId3" imgW="558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1350963"/>
                        <a:ext cx="1714500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609600" y="1733550"/>
            <a:ext cx="2725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sz="3200" b="1">
                <a:latin typeface="Arial" panose="020B0604020202020204" pitchFamily="34" charset="0"/>
                <a:ea typeface="黑体" panose="02010609060101010101" pitchFamily="49" charset="-122"/>
              </a:rPr>
              <a:t>权矩阵</a:t>
            </a:r>
            <a:r>
              <a:rPr lang="zh-CN" altLang="en-US" sz="3200">
                <a:latin typeface="宋体" panose="02010600030101010101" pitchFamily="2" charset="-122"/>
              </a:rPr>
              <a:t>：</a:t>
            </a:r>
            <a:r>
              <a:rPr lang="en-US" altLang="zh-CN" sz="3200"/>
              <a:t>w</a:t>
            </a:r>
            <a:r>
              <a:rPr lang="en-US" altLang="zh-CN" sz="3200" baseline="-30000">
                <a:latin typeface="宋体" panose="02010600030101010101" pitchFamily="2" charset="-122"/>
              </a:rPr>
              <a:t>ij</a:t>
            </a:r>
            <a:r>
              <a:rPr lang="en-US" altLang="zh-CN" sz="3200">
                <a:latin typeface="宋体" panose="02010600030101010101" pitchFamily="2" charset="-122"/>
              </a:rPr>
              <a:t>=</a:t>
            </a:r>
          </a:p>
        </p:txBody>
      </p:sp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5943600" y="1752600"/>
            <a:ext cx="814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latin typeface="宋体" panose="02010600030101010101" pitchFamily="2" charset="-122"/>
              </a:rPr>
              <a:t>i</a:t>
            </a:r>
            <a:r>
              <a:rPr lang="en-US" altLang="zh-CN" sz="3200">
                <a:latin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z="3200">
                <a:latin typeface="宋体" panose="02010600030101010101" pitchFamily="2" charset="-122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88646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 autoUpdateAnimBg="0"/>
      <p:bldP spid="307205" grpId="0" autoUpdateAnimBg="0"/>
      <p:bldP spid="30720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宋体" panose="02010600030101010101" pitchFamily="2" charset="-122"/>
                <a:ea typeface="黑体" panose="02010609060101010101" pitchFamily="49" charset="-122"/>
              </a:rPr>
              <a:t>最基本的</a:t>
            </a:r>
            <a:r>
              <a:rPr lang="en-US" altLang="zh-CN" b="1">
                <a:latin typeface="宋体" panose="02010600030101010101" pitchFamily="2" charset="-122"/>
                <a:ea typeface="黑体" panose="02010609060101010101" pitchFamily="49" charset="-122"/>
              </a:rPr>
              <a:t>Hopfield</a:t>
            </a:r>
            <a:r>
              <a:rPr lang="zh-CN" altLang="en-US" b="1">
                <a:latin typeface="宋体" panose="02010600030101010101" pitchFamily="2" charset="-122"/>
                <a:ea typeface="黑体" panose="02010609060101010101" pitchFamily="49" charset="-122"/>
              </a:rPr>
              <a:t>网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1" dirty="0">
                <a:ea typeface="黑体" panose="02010609060101010101" pitchFamily="49" charset="-122"/>
              </a:rPr>
              <a:t>激活函数：</a:t>
            </a:r>
          </a:p>
          <a:p>
            <a:pPr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改为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形函数后，系统就成为一个</a:t>
            </a:r>
            <a:r>
              <a:rPr lang="zh-CN" altLang="en-US" sz="2800" b="1" dirty="0">
                <a:ea typeface="黑体" panose="02010609060101010101" pitchFamily="49" charset="-122"/>
              </a:rPr>
              <a:t>连续系统</a:t>
            </a:r>
            <a:r>
              <a:rPr lang="zh-CN" altLang="en-US" sz="2800" b="1" dirty="0">
                <a:ea typeface="宋体" panose="02010600030101010101" pitchFamily="2" charset="-122"/>
              </a:rPr>
              <a:t> </a:t>
            </a:r>
          </a:p>
          <a:p>
            <a:r>
              <a:rPr lang="zh-CN" altLang="en-US" sz="2800" b="1" dirty="0">
                <a:ea typeface="黑体" panose="02010609060101010101" pitchFamily="49" charset="-122"/>
              </a:rPr>
              <a:t>多级循环网络</a:t>
            </a:r>
          </a:p>
          <a:p>
            <a:pPr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除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输出向量被反馈到输入层外，其它各层之间的信号传送均执行如下规定：第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层神经元的输出经过第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个连接矩阵被送入第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层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一般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不考虑越层的信号传送、中间的信号反馈和同层的神经元之间进行信号的直接传送</a:t>
            </a:r>
            <a:r>
              <a:rPr lang="zh-CN" altLang="en-US" sz="2800" b="1" dirty="0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466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 autoUpdateAnimBg="0"/>
    </p:bld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749</Words>
  <Application>Microsoft Office PowerPoint</Application>
  <PresentationFormat>全屏显示(4:3)</PresentationFormat>
  <Paragraphs>148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黑体</vt:lpstr>
      <vt:lpstr>华文新魏</vt:lpstr>
      <vt:lpstr>宋体</vt:lpstr>
      <vt:lpstr>Arial</vt:lpstr>
      <vt:lpstr>Times New Roman</vt:lpstr>
      <vt:lpstr>1_自定义设计方案</vt:lpstr>
      <vt:lpstr>Microsoft 公式 3.0</vt:lpstr>
      <vt:lpstr>Equation</vt:lpstr>
      <vt:lpstr>循环网络</vt:lpstr>
      <vt:lpstr>PowerPoint 演示文稿</vt:lpstr>
      <vt:lpstr>1  循环网络的组织 </vt:lpstr>
      <vt:lpstr>1  循环网络的组织 </vt:lpstr>
      <vt:lpstr>1  循环网络的组织</vt:lpstr>
      <vt:lpstr>最基本的Hopfield网 </vt:lpstr>
      <vt:lpstr>最基本的Hopfield网</vt:lpstr>
      <vt:lpstr>最基本的Hopfield网</vt:lpstr>
      <vt:lpstr>最基本的Hopfield网</vt:lpstr>
      <vt:lpstr>2  稳定性分析 </vt:lpstr>
      <vt:lpstr>Lyapunov函数——能量函数 </vt:lpstr>
      <vt:lpstr>当ANk的状态从ok变成ok′ </vt:lpstr>
      <vt:lpstr>当ANk的状态从ok变成ok′</vt:lpstr>
      <vt:lpstr>ΔΕ=-(netk-θk)Δok</vt:lpstr>
      <vt:lpstr>当ANk的状态从ok变成ok′</vt:lpstr>
      <vt:lpstr>当ANk的状态从ok变成ok′</vt:lpstr>
      <vt:lpstr>3  Hopfield网解决TSP问题</vt:lpstr>
      <vt:lpstr> Hopfield网解决TSP问题</vt:lpstr>
      <vt:lpstr>4  Hopfield网用于解决TSP问题</vt:lpstr>
      <vt:lpstr>4 Hopfield网用于解决TSP问题 </vt:lpstr>
      <vt:lpstr>网络的能量函数</vt:lpstr>
      <vt:lpstr>网络的能量函数  </vt:lpstr>
      <vt:lpstr>网络的能量函数</vt:lpstr>
      <vt:lpstr>网络的能量函数</vt:lpstr>
      <vt:lpstr>网络的能量函数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分类、聚类、回归、关联规则</dc:title>
  <dc:creator>cx</dc:creator>
  <cp:lastModifiedBy>Thinkpad</cp:lastModifiedBy>
  <cp:revision>209</cp:revision>
  <dcterms:modified xsi:type="dcterms:W3CDTF">2016-05-24T08:51:10Z</dcterms:modified>
</cp:coreProperties>
</file>