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2" r:id="rId4"/>
  </p:sldMasterIdLst>
  <p:notesMasterIdLst>
    <p:notesMasterId r:id="rId6"/>
  </p:notesMasterIdLst>
  <p:handoutMasterIdLst>
    <p:handoutMasterId r:id="rId18"/>
  </p:handout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识货网" id="{b04e657f-eb01-48c2-9f68-7d2c8ecfd0f8}">
          <p14:sldIdLst>
            <p14:sldId id="256"/>
          </p14:sldIdLst>
        </p14:section>
        <p14:section name="项目的背景及内容" id="{4db98e95-acf3-419e-a753-b8487db0e1fa}">
          <p14:sldIdLst>
            <p14:sldId id="257"/>
            <p14:sldId id="258"/>
            <p14:sldId id="259"/>
          </p14:sldIdLst>
        </p14:section>
        <p14:section name="技术及计划" id="{04750e70-a724-4e73-82c1-bcdffa662605}">
          <p14:sldIdLst>
            <p14:sldId id="260"/>
            <p14:sldId id="261"/>
          </p14:sldIdLst>
        </p14:section>
        <p14:section name="搜索框" id="{5cdb890c-c6c4-4835-b215-fc82d9067c3a}">
          <p14:sldIdLst>
            <p14:sldId id="262"/>
            <p14:sldId id="263"/>
            <p14:sldId id="266"/>
          </p14:sldIdLst>
        </p14:section>
        <p14:section name="注册及登录" id="{082d341d-65c1-4603-902a-5324b1bb817c}">
          <p14:sldIdLst>
            <p14:sldId id="267"/>
          </p14:sldIdLst>
        </p14:section>
        <p14:section name="购物车" id="{40f3b254-8e15-4748-b524-09c1a07d9c16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r>
              <a:rPr lang="zh-CN" altLang="en-US"/>
              <a:t>menu() {</a:t>
            </a:r>
            <a:endParaRPr lang="zh-CN" altLang="en-US"/>
          </a:p>
          <a:p>
            <a:r>
              <a:rPr lang="zh-CN" altLang="en-US"/>
              <a:t>            let _this = this;</a:t>
            </a:r>
            <a:endParaRPr lang="zh-CN" altLang="en-US"/>
          </a:p>
          <a:p>
            <a:r>
              <a:rPr lang="zh-CN" altLang="en-US"/>
              <a:t>            _this.scroll = document.body.scrollTop+document.documentElement.scrollTop;</a:t>
            </a:r>
            <a:endParaRPr lang="zh-CN" altLang="en-US"/>
          </a:p>
          <a:p>
            <a:r>
              <a:rPr lang="zh-CN" altLang="en-US"/>
              <a:t>            let i = 0;</a:t>
            </a:r>
            <a:endParaRPr lang="zh-CN" altLang="en-US"/>
          </a:p>
          <a:p>
            <a:r>
              <a:rPr lang="zh-CN" altLang="en-US"/>
              <a:t>            if(_this.scroll &gt; 0&amp;&amp;_this.scroll &lt;=1200){</a:t>
            </a:r>
            <a:endParaRPr lang="zh-CN" altLang="en-US"/>
          </a:p>
          <a:p>
            <a:r>
              <a:rPr lang="zh-CN" altLang="en-US"/>
              <a:t>                _this.i=_this.scroll/1200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                _this.$refs.head.style.background='rgba(221,23,18,'+_this.i+')';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//监听滚轮</a:t>
            </a:r>
            <a:endParaRPr lang="zh-CN" altLang="en-US"/>
          </a:p>
          <a:p>
            <a:r>
              <a:rPr lang="zh-CN" altLang="en-US"/>
              <a:t>    mounted() {</a:t>
            </a:r>
            <a:endParaRPr lang="zh-CN" altLang="en-US"/>
          </a:p>
          <a:p>
            <a:r>
              <a:rPr lang="zh-CN" altLang="en-US"/>
              <a:t>        window.addEventListener('scroll', this.menu)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/>
        </p:nvGrpSpPr>
        <p:grpSpPr bwMode="auto">
          <a:xfrm>
            <a:off x="0" y="2"/>
            <a:ext cx="12192000" cy="3762375"/>
            <a:chOff x="0" y="-2"/>
            <a:chExt cx="12192000" cy="3762378"/>
          </a:xfrm>
        </p:grpSpPr>
        <p:sp>
          <p:nvSpPr>
            <p:cNvPr id="8" name="任意多边形 7"/>
            <p:cNvSpPr/>
            <p:nvPr/>
          </p:nvSpPr>
          <p:spPr>
            <a:xfrm>
              <a:off x="0" y="-2"/>
              <a:ext cx="12192000" cy="2781302"/>
            </a:xfrm>
            <a:custGeom>
              <a:avLst/>
              <a:gdLst>
                <a:gd name="connsiteX0" fmla="*/ 5363 w 12192000"/>
                <a:gd name="connsiteY0" fmla="*/ 0 h 2781302"/>
                <a:gd name="connsiteX1" fmla="*/ 12186637 w 12192000"/>
                <a:gd name="connsiteY1" fmla="*/ 0 h 2781302"/>
                <a:gd name="connsiteX2" fmla="*/ 12192000 w 12192000"/>
                <a:gd name="connsiteY2" fmla="*/ 47627 h 2781302"/>
                <a:gd name="connsiteX3" fmla="*/ 6096001 w 12192000"/>
                <a:gd name="connsiteY3" fmla="*/ 2781302 h 2781302"/>
                <a:gd name="connsiteX4" fmla="*/ 0 w 12192000"/>
                <a:gd name="connsiteY4" fmla="*/ 47627 h 278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781302">
                  <a:moveTo>
                    <a:pt x="5363" y="0"/>
                  </a:moveTo>
                  <a:lnTo>
                    <a:pt x="12186637" y="0"/>
                  </a:lnTo>
                  <a:lnTo>
                    <a:pt x="12192000" y="47627"/>
                  </a:lnTo>
                  <a:cubicBezTo>
                    <a:pt x="12192000" y="1557394"/>
                    <a:pt x="9462728" y="2781302"/>
                    <a:pt x="6096001" y="2781302"/>
                  </a:cubicBezTo>
                  <a:cubicBezTo>
                    <a:pt x="2729272" y="2781302"/>
                    <a:pt x="0" y="1557394"/>
                    <a:pt x="0" y="47627"/>
                  </a:cubicBezTo>
                  <a:close/>
                </a:path>
              </a:pathLst>
            </a:custGeom>
            <a:solidFill>
              <a:srgbClr val="F87A7C"/>
            </a:solidFill>
            <a:ln>
              <a:solidFill>
                <a:srgbClr val="FB69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-2"/>
              <a:ext cx="12192000" cy="2495552"/>
            </a:xfrm>
            <a:custGeom>
              <a:avLst/>
              <a:gdLst>
                <a:gd name="connsiteX0" fmla="*/ 0 w 12192000"/>
                <a:gd name="connsiteY0" fmla="*/ 0 h 2119314"/>
                <a:gd name="connsiteX1" fmla="*/ 12192000 w 12192000"/>
                <a:gd name="connsiteY1" fmla="*/ 0 h 2119314"/>
                <a:gd name="connsiteX2" fmla="*/ 12192000 w 12192000"/>
                <a:gd name="connsiteY2" fmla="*/ 1 h 2119314"/>
                <a:gd name="connsiteX3" fmla="*/ 6096000 w 12192000"/>
                <a:gd name="connsiteY3" fmla="*/ 2119314 h 2119314"/>
                <a:gd name="connsiteX4" fmla="*/ 0 w 12192000"/>
                <a:gd name="connsiteY4" fmla="*/ 1 h 21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119314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cubicBezTo>
                    <a:pt x="12192000" y="1170465"/>
                    <a:pt x="9462728" y="2119314"/>
                    <a:pt x="6096000" y="2119314"/>
                  </a:cubicBezTo>
                  <a:cubicBezTo>
                    <a:pt x="2729272" y="2119314"/>
                    <a:pt x="0" y="1170465"/>
                    <a:pt x="0" y="1"/>
                  </a:cubicBezTo>
                  <a:close/>
                </a:path>
              </a:pathLst>
            </a:custGeom>
            <a:solidFill>
              <a:srgbClr val="48CFFF"/>
            </a:solidFill>
            <a:ln>
              <a:solidFill>
                <a:srgbClr val="6AE5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779462"/>
              <a:ext cx="12192000" cy="2982914"/>
            </a:xfrm>
            <a:custGeom>
              <a:avLst/>
              <a:gdLst>
                <a:gd name="connsiteX0" fmla="*/ 26274 w 12192000"/>
                <a:gd name="connsiteY0" fmla="*/ 0 h 2982516"/>
                <a:gd name="connsiteX1" fmla="*/ 31473 w 12192000"/>
                <a:gd name="connsiteY1" fmla="*/ 30661 h 2982516"/>
                <a:gd name="connsiteX2" fmla="*/ 6096000 w 12192000"/>
                <a:gd name="connsiteY2" fmla="*/ 2484833 h 2982516"/>
                <a:gd name="connsiteX3" fmla="*/ 12160527 w 12192000"/>
                <a:gd name="connsiteY3" fmla="*/ 30661 h 2982516"/>
                <a:gd name="connsiteX4" fmla="*/ 12165726 w 12192000"/>
                <a:gd name="connsiteY4" fmla="*/ 0 h 2982516"/>
                <a:gd name="connsiteX5" fmla="*/ 12184068 w 12192000"/>
                <a:gd name="connsiteY5" fmla="*/ 108167 h 2982516"/>
                <a:gd name="connsiteX6" fmla="*/ 12192000 w 12192000"/>
                <a:gd name="connsiteY6" fmla="*/ 248841 h 2982516"/>
                <a:gd name="connsiteX7" fmla="*/ 6096000 w 12192000"/>
                <a:gd name="connsiteY7" fmla="*/ 2982516 h 2982516"/>
                <a:gd name="connsiteX8" fmla="*/ 0 w 12192000"/>
                <a:gd name="connsiteY8" fmla="*/ 248841 h 2982516"/>
                <a:gd name="connsiteX9" fmla="*/ 7932 w 12192000"/>
                <a:gd name="connsiteY9" fmla="*/ 108167 h 298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982516">
                  <a:moveTo>
                    <a:pt x="26274" y="0"/>
                  </a:moveTo>
                  <a:lnTo>
                    <a:pt x="31473" y="30661"/>
                  </a:lnTo>
                  <a:cubicBezTo>
                    <a:pt x="343649" y="1409133"/>
                    <a:pt x="2939693" y="2484833"/>
                    <a:pt x="6096000" y="2484833"/>
                  </a:cubicBezTo>
                  <a:cubicBezTo>
                    <a:pt x="9252308" y="2484833"/>
                    <a:pt x="11848351" y="1409133"/>
                    <a:pt x="12160527" y="30661"/>
                  </a:cubicBezTo>
                  <a:lnTo>
                    <a:pt x="12165726" y="0"/>
                  </a:lnTo>
                  <a:lnTo>
                    <a:pt x="12184068" y="108167"/>
                  </a:lnTo>
                  <a:cubicBezTo>
                    <a:pt x="12189335" y="154760"/>
                    <a:pt x="12192000" y="201661"/>
                    <a:pt x="12192000" y="248841"/>
                  </a:cubicBezTo>
                  <a:cubicBezTo>
                    <a:pt x="12192000" y="1758608"/>
                    <a:pt x="9462728" y="2982516"/>
                    <a:pt x="6096000" y="2982516"/>
                  </a:cubicBezTo>
                  <a:cubicBezTo>
                    <a:pt x="2729272" y="2982516"/>
                    <a:pt x="0" y="1758608"/>
                    <a:pt x="0" y="248841"/>
                  </a:cubicBezTo>
                  <a:cubicBezTo>
                    <a:pt x="0" y="201661"/>
                    <a:pt x="2666" y="154760"/>
                    <a:pt x="7932" y="108167"/>
                  </a:cubicBezTo>
                  <a:close/>
                </a:path>
              </a:pathLst>
            </a:custGeom>
            <a:solidFill>
              <a:srgbClr val="F87A7C"/>
            </a:solidFill>
            <a:ln>
              <a:solidFill>
                <a:srgbClr val="FB69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4"/>
          <p:cNvGrpSpPr/>
          <p:nvPr/>
        </p:nvGrpSpPr>
        <p:grpSpPr bwMode="auto">
          <a:xfrm>
            <a:off x="4086225" y="1752600"/>
            <a:ext cx="4019550" cy="4019550"/>
            <a:chOff x="4086225" y="1752601"/>
            <a:chExt cx="4019550" cy="4019550"/>
          </a:xfrm>
        </p:grpSpPr>
        <p:sp>
          <p:nvSpPr>
            <p:cNvPr id="12" name="椭圆 11"/>
            <p:cNvSpPr/>
            <p:nvPr/>
          </p:nvSpPr>
          <p:spPr>
            <a:xfrm>
              <a:off x="4086225" y="1752601"/>
              <a:ext cx="4019550" cy="4019550"/>
            </a:xfrm>
            <a:prstGeom prst="ellipse">
              <a:avLst/>
            </a:prstGeom>
            <a:solidFill>
              <a:srgbClr val="FFDC00"/>
            </a:solidFill>
            <a:ln>
              <a:solidFill>
                <a:srgbClr val="FE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352925" y="2019301"/>
              <a:ext cx="3486150" cy="348615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等腰三角形 34"/>
          <p:cNvSpPr/>
          <p:nvPr/>
        </p:nvSpPr>
        <p:spPr>
          <a:xfrm>
            <a:off x="5205413" y="0"/>
            <a:ext cx="665162" cy="725488"/>
          </a:xfrm>
          <a:custGeom>
            <a:avLst/>
            <a:gdLst>
              <a:gd name="connsiteX0" fmla="*/ 0 w 664609"/>
              <a:gd name="connsiteY0" fmla="*/ 725510 h 725510"/>
              <a:gd name="connsiteX1" fmla="*/ 0 w 664609"/>
              <a:gd name="connsiteY1" fmla="*/ 0 h 725510"/>
              <a:gd name="connsiteX2" fmla="*/ 664609 w 664609"/>
              <a:gd name="connsiteY2" fmla="*/ 725510 h 725510"/>
              <a:gd name="connsiteX3" fmla="*/ 0 w 664609"/>
              <a:gd name="connsiteY3" fmla="*/ 725510 h 725510"/>
              <a:gd name="connsiteX0-1" fmla="*/ 228600 w 664609"/>
              <a:gd name="connsiteY0-2" fmla="*/ 687410 h 725510"/>
              <a:gd name="connsiteX1-3" fmla="*/ 0 w 664609"/>
              <a:gd name="connsiteY1-4" fmla="*/ 0 h 725510"/>
              <a:gd name="connsiteX2-5" fmla="*/ 664609 w 664609"/>
              <a:gd name="connsiteY2-6" fmla="*/ 725510 h 725510"/>
              <a:gd name="connsiteX3-7" fmla="*/ 228600 w 664609"/>
              <a:gd name="connsiteY3-8" fmla="*/ 687410 h 725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64609" h="725510">
                <a:moveTo>
                  <a:pt x="228600" y="687410"/>
                </a:moveTo>
                <a:lnTo>
                  <a:pt x="0" y="0"/>
                </a:lnTo>
                <a:lnTo>
                  <a:pt x="664609" y="725510"/>
                </a:lnTo>
                <a:lnTo>
                  <a:pt x="228600" y="687410"/>
                </a:lnTo>
                <a:close/>
              </a:path>
            </a:pathLst>
          </a:custGeom>
          <a:solidFill>
            <a:srgbClr val="A993FF"/>
          </a:solidFill>
          <a:ln>
            <a:solidFill>
              <a:srgbClr val="A9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3955961">
            <a:off x="8926514" y="417513"/>
            <a:ext cx="665163" cy="725488"/>
          </a:xfrm>
          <a:custGeom>
            <a:avLst/>
            <a:gdLst>
              <a:gd name="connsiteX0" fmla="*/ 0 w 664609"/>
              <a:gd name="connsiteY0" fmla="*/ 725510 h 725510"/>
              <a:gd name="connsiteX1" fmla="*/ 0 w 664609"/>
              <a:gd name="connsiteY1" fmla="*/ 0 h 725510"/>
              <a:gd name="connsiteX2" fmla="*/ 664609 w 664609"/>
              <a:gd name="connsiteY2" fmla="*/ 725510 h 725510"/>
              <a:gd name="connsiteX3" fmla="*/ 0 w 664609"/>
              <a:gd name="connsiteY3" fmla="*/ 725510 h 725510"/>
              <a:gd name="connsiteX0-1" fmla="*/ 228600 w 664609"/>
              <a:gd name="connsiteY0-2" fmla="*/ 687410 h 725510"/>
              <a:gd name="connsiteX1-3" fmla="*/ 0 w 664609"/>
              <a:gd name="connsiteY1-4" fmla="*/ 0 h 725510"/>
              <a:gd name="connsiteX2-5" fmla="*/ 664609 w 664609"/>
              <a:gd name="connsiteY2-6" fmla="*/ 725510 h 725510"/>
              <a:gd name="connsiteX3-7" fmla="*/ 228600 w 664609"/>
              <a:gd name="connsiteY3-8" fmla="*/ 687410 h 725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64609" h="725510">
                <a:moveTo>
                  <a:pt x="228600" y="687410"/>
                </a:moveTo>
                <a:lnTo>
                  <a:pt x="0" y="0"/>
                </a:lnTo>
                <a:lnTo>
                  <a:pt x="664609" y="725510"/>
                </a:lnTo>
                <a:lnTo>
                  <a:pt x="228600" y="687410"/>
                </a:lnTo>
                <a:close/>
              </a:path>
            </a:pathLst>
          </a:custGeom>
          <a:solidFill>
            <a:srgbClr val="A993FF"/>
          </a:solidFill>
          <a:ln>
            <a:solidFill>
              <a:srgbClr val="A9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4"/>
          <p:cNvSpPr/>
          <p:nvPr/>
        </p:nvSpPr>
        <p:spPr>
          <a:xfrm rot="6461635">
            <a:off x="1505746" y="843759"/>
            <a:ext cx="663575" cy="725487"/>
          </a:xfrm>
          <a:custGeom>
            <a:avLst/>
            <a:gdLst>
              <a:gd name="connsiteX0" fmla="*/ 0 w 664609"/>
              <a:gd name="connsiteY0" fmla="*/ 725510 h 725510"/>
              <a:gd name="connsiteX1" fmla="*/ 0 w 664609"/>
              <a:gd name="connsiteY1" fmla="*/ 0 h 725510"/>
              <a:gd name="connsiteX2" fmla="*/ 664609 w 664609"/>
              <a:gd name="connsiteY2" fmla="*/ 725510 h 725510"/>
              <a:gd name="connsiteX3" fmla="*/ 0 w 664609"/>
              <a:gd name="connsiteY3" fmla="*/ 725510 h 725510"/>
              <a:gd name="connsiteX0-1" fmla="*/ 228600 w 664609"/>
              <a:gd name="connsiteY0-2" fmla="*/ 687410 h 725510"/>
              <a:gd name="connsiteX1-3" fmla="*/ 0 w 664609"/>
              <a:gd name="connsiteY1-4" fmla="*/ 0 h 725510"/>
              <a:gd name="connsiteX2-5" fmla="*/ 664609 w 664609"/>
              <a:gd name="connsiteY2-6" fmla="*/ 725510 h 725510"/>
              <a:gd name="connsiteX3-7" fmla="*/ 228600 w 664609"/>
              <a:gd name="connsiteY3-8" fmla="*/ 687410 h 725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64609" h="725510">
                <a:moveTo>
                  <a:pt x="228600" y="687410"/>
                </a:moveTo>
                <a:lnTo>
                  <a:pt x="0" y="0"/>
                </a:lnTo>
                <a:lnTo>
                  <a:pt x="664609" y="725510"/>
                </a:lnTo>
                <a:lnTo>
                  <a:pt x="228600" y="687410"/>
                </a:lnTo>
                <a:close/>
              </a:path>
            </a:pathLst>
          </a:custGeom>
          <a:solidFill>
            <a:srgbClr val="A993FF"/>
          </a:solidFill>
          <a:ln>
            <a:solidFill>
              <a:srgbClr val="A9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99471" y="3365504"/>
            <a:ext cx="3818462" cy="1096215"/>
          </a:xfrm>
        </p:spPr>
        <p:txBody>
          <a:bodyPr anchor="b">
            <a:normAutofit/>
          </a:bodyPr>
          <a:lstStyle>
            <a:lvl1pPr algn="ctr">
              <a:defRPr sz="6000" b="1">
                <a:ln>
                  <a:solidFill>
                    <a:srgbClr val="4B93D4"/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项目答辩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 bwMode="auto">
          <a:xfrm>
            <a:off x="5538790" y="4498975"/>
            <a:ext cx="1139825" cy="476250"/>
          </a:xfrm>
          <a:prstGeom prst="roundRect">
            <a:avLst/>
          </a:prstGeom>
          <a:solidFill>
            <a:srgbClr val="4B93D4"/>
          </a:solidFill>
          <a:ln>
            <a:solidFill>
              <a:srgbClr val="4B9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4B93D4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38789" y="4521992"/>
            <a:ext cx="1139826" cy="427039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n>
                  <a:noFill/>
                </a:ln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2017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封面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46518" y="2375314"/>
            <a:ext cx="292608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ln w="28575">
                  <a:solidFill>
                    <a:srgbClr val="4B93D4"/>
                  </a:solidFill>
                </a:ln>
                <a:solidFill>
                  <a:srgbClr val="FFFFFF"/>
                </a:solidFill>
                <a:latin typeface="Impact" panose="020B0806030902050204" pitchFamily="34" charset="0"/>
                <a:ea typeface="+mn-ea"/>
              </a:rPr>
              <a:t>识货网</a:t>
            </a:r>
            <a:endParaRPr lang="zh-CN" altLang="en-US" sz="7200" dirty="0">
              <a:ln w="28575">
                <a:solidFill>
                  <a:srgbClr val="4B93D4"/>
                </a:solidFill>
              </a:ln>
              <a:solidFill>
                <a:srgbClr val="FFFFFF"/>
              </a:solidFill>
              <a:latin typeface="Impact" panose="020B0806030902050204" pitchFamily="34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0267" y="365125"/>
            <a:ext cx="75353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1813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304800"/>
            <a:ext cx="10515599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tim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p:blipFill>
        <p:spPr>
          <a:xfrm>
            <a:off x="10821035" y="5836920"/>
            <a:ext cx="884555" cy="88455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4800" y="578640"/>
            <a:ext cx="4918347" cy="1246985"/>
            <a:chOff x="-98425" y="173038"/>
            <a:chExt cx="2241550" cy="1193800"/>
          </a:xfrm>
        </p:grpSpPr>
        <p:sp>
          <p:nvSpPr>
            <p:cNvPr id="8" name="矩形 2"/>
            <p:cNvSpPr/>
            <p:nvPr/>
          </p:nvSpPr>
          <p:spPr bwMode="auto">
            <a:xfrm>
              <a:off x="-98425" y="307621"/>
              <a:ext cx="2241550" cy="1059217"/>
            </a:xfrm>
            <a:custGeom>
              <a:avLst/>
              <a:gdLst>
                <a:gd name="connsiteX0" fmla="*/ 0 w 2044224"/>
                <a:gd name="connsiteY0" fmla="*/ 0 h 451167"/>
                <a:gd name="connsiteX1" fmla="*/ 2044224 w 2044224"/>
                <a:gd name="connsiteY1" fmla="*/ 0 h 451167"/>
                <a:gd name="connsiteX2" fmla="*/ 2044224 w 2044224"/>
                <a:gd name="connsiteY2" fmla="*/ 451167 h 451167"/>
                <a:gd name="connsiteX3" fmla="*/ 0 w 2044224"/>
                <a:gd name="connsiteY3" fmla="*/ 451167 h 451167"/>
                <a:gd name="connsiteX4" fmla="*/ 0 w 2044224"/>
                <a:gd name="connsiteY4" fmla="*/ 0 h 451167"/>
                <a:gd name="connsiteX0-1" fmla="*/ 0 w 2044224"/>
                <a:gd name="connsiteY0-2" fmla="*/ 0 h 451167"/>
                <a:gd name="connsiteX1-3" fmla="*/ 2044224 w 2044224"/>
                <a:gd name="connsiteY1-4" fmla="*/ 0 h 451167"/>
                <a:gd name="connsiteX2-5" fmla="*/ 1724184 w 2044224"/>
                <a:gd name="connsiteY2-6" fmla="*/ 314007 h 451167"/>
                <a:gd name="connsiteX3-7" fmla="*/ 0 w 2044224"/>
                <a:gd name="connsiteY3-8" fmla="*/ 451167 h 451167"/>
                <a:gd name="connsiteX4-9" fmla="*/ 0 w 2044224"/>
                <a:gd name="connsiteY4-10" fmla="*/ 0 h 451167"/>
                <a:gd name="connsiteX0-11" fmla="*/ 0 w 2044224"/>
                <a:gd name="connsiteY0-12" fmla="*/ 0 h 314007"/>
                <a:gd name="connsiteX1-13" fmla="*/ 2044224 w 2044224"/>
                <a:gd name="connsiteY1-14" fmla="*/ 0 h 314007"/>
                <a:gd name="connsiteX2-15" fmla="*/ 1724184 w 2044224"/>
                <a:gd name="connsiteY2-16" fmla="*/ 314007 h 314007"/>
                <a:gd name="connsiteX3-17" fmla="*/ 198120 w 2044224"/>
                <a:gd name="connsiteY3-18" fmla="*/ 253047 h 314007"/>
                <a:gd name="connsiteX4-19" fmla="*/ 0 w 2044224"/>
                <a:gd name="connsiteY4-20" fmla="*/ 0 h 3140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44224" h="314007">
                  <a:moveTo>
                    <a:pt x="0" y="0"/>
                  </a:moveTo>
                  <a:lnTo>
                    <a:pt x="2044224" y="0"/>
                  </a:lnTo>
                  <a:lnTo>
                    <a:pt x="1724184" y="314007"/>
                  </a:lnTo>
                  <a:lnTo>
                    <a:pt x="198120" y="25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2"/>
            <p:cNvSpPr/>
            <p:nvPr/>
          </p:nvSpPr>
          <p:spPr bwMode="auto">
            <a:xfrm>
              <a:off x="0" y="173038"/>
              <a:ext cx="2044700" cy="738187"/>
            </a:xfrm>
            <a:custGeom>
              <a:avLst/>
              <a:gdLst>
                <a:gd name="connsiteX0" fmla="*/ 0 w 2044224"/>
                <a:gd name="connsiteY0" fmla="*/ 0 h 451167"/>
                <a:gd name="connsiteX1" fmla="*/ 2044224 w 2044224"/>
                <a:gd name="connsiteY1" fmla="*/ 0 h 451167"/>
                <a:gd name="connsiteX2" fmla="*/ 2044224 w 2044224"/>
                <a:gd name="connsiteY2" fmla="*/ 451167 h 451167"/>
                <a:gd name="connsiteX3" fmla="*/ 0 w 2044224"/>
                <a:gd name="connsiteY3" fmla="*/ 451167 h 451167"/>
                <a:gd name="connsiteX4" fmla="*/ 0 w 2044224"/>
                <a:gd name="connsiteY4" fmla="*/ 0 h 451167"/>
                <a:gd name="connsiteX0-1" fmla="*/ 0 w 2044224"/>
                <a:gd name="connsiteY0-2" fmla="*/ 0 h 451167"/>
                <a:gd name="connsiteX1-3" fmla="*/ 2044224 w 2044224"/>
                <a:gd name="connsiteY1-4" fmla="*/ 0 h 451167"/>
                <a:gd name="connsiteX2-5" fmla="*/ 1724184 w 2044224"/>
                <a:gd name="connsiteY2-6" fmla="*/ 314007 h 451167"/>
                <a:gd name="connsiteX3-7" fmla="*/ 0 w 2044224"/>
                <a:gd name="connsiteY3-8" fmla="*/ 451167 h 451167"/>
                <a:gd name="connsiteX4-9" fmla="*/ 0 w 2044224"/>
                <a:gd name="connsiteY4-10" fmla="*/ 0 h 451167"/>
                <a:gd name="connsiteX0-11" fmla="*/ 0 w 2044224"/>
                <a:gd name="connsiteY0-12" fmla="*/ 0 h 314007"/>
                <a:gd name="connsiteX1-13" fmla="*/ 2044224 w 2044224"/>
                <a:gd name="connsiteY1-14" fmla="*/ 0 h 314007"/>
                <a:gd name="connsiteX2-15" fmla="*/ 1724184 w 2044224"/>
                <a:gd name="connsiteY2-16" fmla="*/ 314007 h 314007"/>
                <a:gd name="connsiteX3-17" fmla="*/ 198120 w 2044224"/>
                <a:gd name="connsiteY3-18" fmla="*/ 253047 h 314007"/>
                <a:gd name="connsiteX4-19" fmla="*/ 0 w 2044224"/>
                <a:gd name="connsiteY4-20" fmla="*/ 0 h 3140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44224" h="314007">
                  <a:moveTo>
                    <a:pt x="0" y="0"/>
                  </a:moveTo>
                  <a:lnTo>
                    <a:pt x="2044224" y="0"/>
                  </a:lnTo>
                  <a:lnTo>
                    <a:pt x="1724184" y="314007"/>
                  </a:lnTo>
                  <a:lnTo>
                    <a:pt x="198120" y="25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A7C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578640"/>
            <a:ext cx="3594100" cy="77107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项目标题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75000"/>
                  </a:schemeClr>
                </a:solidFill>
              </a14:hiddenFill>
            </a:ext>
          </a:extLst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3716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18288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zh-CN" altLang="en-US" smtClean="0"/>
              <a:t>项目内容</a:t>
            </a:r>
            <a:endParaRPr lang="zh-CN" altLang="en-US" smtClean="0"/>
          </a:p>
          <a:p>
            <a:pPr lvl="0"/>
            <a:r>
              <a:rPr lang="zh-CN" altLang="en-US" smtClean="0"/>
              <a:t>      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第一页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06625"/>
            <a:ext cx="1684020" cy="666750"/>
          </a:xfrm>
          <a:prstGeom prst="rect">
            <a:avLst/>
          </a:prstGeom>
          <a:solidFill>
            <a:srgbClr val="48CFFF"/>
          </a:solidFill>
          <a:ln>
            <a:solidFill>
              <a:srgbClr val="48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873375"/>
            <a:ext cx="3018155" cy="668655"/>
          </a:xfrm>
          <a:prstGeom prst="rect">
            <a:avLst/>
          </a:prstGeom>
          <a:solidFill>
            <a:srgbClr val="F87A7C"/>
          </a:solidFill>
          <a:ln>
            <a:solidFill>
              <a:srgbClr val="F8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3542030"/>
            <a:ext cx="4443730" cy="66675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" y="4208465"/>
            <a:ext cx="5732463" cy="668337"/>
          </a:xfrm>
          <a:prstGeom prst="rect">
            <a:avLst/>
          </a:prstGeom>
          <a:solidFill>
            <a:srgbClr val="48CFFF"/>
          </a:solidFill>
          <a:ln>
            <a:solidFill>
              <a:srgbClr val="48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144328" y="1238250"/>
            <a:ext cx="5676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角星 11"/>
          <p:cNvSpPr/>
          <p:nvPr/>
        </p:nvSpPr>
        <p:spPr>
          <a:xfrm rot="6191346">
            <a:off x="11204577" y="2200277"/>
            <a:ext cx="428625" cy="428625"/>
          </a:xfrm>
          <a:prstGeom prst="star5">
            <a:avLst>
              <a:gd name="adj" fmla="val 25128"/>
              <a:gd name="hf" fmla="val 105146"/>
              <a:gd name="vf" fmla="val 110557"/>
            </a:avLst>
          </a:prstGeom>
          <a:solidFill>
            <a:srgbClr val="FB696B"/>
          </a:solidFill>
          <a:ln>
            <a:solidFill>
              <a:srgbClr val="FB6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云形 12"/>
          <p:cNvSpPr/>
          <p:nvPr/>
        </p:nvSpPr>
        <p:spPr>
          <a:xfrm>
            <a:off x="10442577" y="361950"/>
            <a:ext cx="1647825" cy="876300"/>
          </a:xfrm>
          <a:prstGeom prst="cloud">
            <a:avLst/>
          </a:prstGeom>
          <a:solidFill>
            <a:srgbClr val="A1F5FF"/>
          </a:solidFill>
          <a:ln>
            <a:solidFill>
              <a:srgbClr val="A1F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44328" y="208690"/>
            <a:ext cx="5676899" cy="6056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项目的背景及内容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84020" y="1238250"/>
            <a:ext cx="9477375" cy="5118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      识货网是虎扑体育旗下的导购网站，每日推送运动、潮流、生活、时尚等方面网购资讯。识货拥有数十位专业运动装备运营人员，对运动装备商品进行鉴定审核。此外，识货拥有庞大的认证店铺体系，确保认证店铺正品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578640"/>
            <a:ext cx="4918347" cy="1246985"/>
            <a:chOff x="-98425" y="173038"/>
            <a:chExt cx="2241550" cy="1193800"/>
          </a:xfrm>
        </p:grpSpPr>
        <p:sp>
          <p:nvSpPr>
            <p:cNvPr id="9" name="矩形 2"/>
            <p:cNvSpPr/>
            <p:nvPr/>
          </p:nvSpPr>
          <p:spPr bwMode="auto">
            <a:xfrm>
              <a:off x="-98425" y="307621"/>
              <a:ext cx="2241550" cy="1059217"/>
            </a:xfrm>
            <a:custGeom>
              <a:avLst/>
              <a:gdLst>
                <a:gd name="connsiteX0" fmla="*/ 0 w 2044224"/>
                <a:gd name="connsiteY0" fmla="*/ 0 h 451167"/>
                <a:gd name="connsiteX1" fmla="*/ 2044224 w 2044224"/>
                <a:gd name="connsiteY1" fmla="*/ 0 h 451167"/>
                <a:gd name="connsiteX2" fmla="*/ 2044224 w 2044224"/>
                <a:gd name="connsiteY2" fmla="*/ 451167 h 451167"/>
                <a:gd name="connsiteX3" fmla="*/ 0 w 2044224"/>
                <a:gd name="connsiteY3" fmla="*/ 451167 h 451167"/>
                <a:gd name="connsiteX4" fmla="*/ 0 w 2044224"/>
                <a:gd name="connsiteY4" fmla="*/ 0 h 451167"/>
                <a:gd name="connsiteX0-1" fmla="*/ 0 w 2044224"/>
                <a:gd name="connsiteY0-2" fmla="*/ 0 h 451167"/>
                <a:gd name="connsiteX1-3" fmla="*/ 2044224 w 2044224"/>
                <a:gd name="connsiteY1-4" fmla="*/ 0 h 451167"/>
                <a:gd name="connsiteX2-5" fmla="*/ 1724184 w 2044224"/>
                <a:gd name="connsiteY2-6" fmla="*/ 314007 h 451167"/>
                <a:gd name="connsiteX3-7" fmla="*/ 0 w 2044224"/>
                <a:gd name="connsiteY3-8" fmla="*/ 451167 h 451167"/>
                <a:gd name="connsiteX4-9" fmla="*/ 0 w 2044224"/>
                <a:gd name="connsiteY4-10" fmla="*/ 0 h 451167"/>
                <a:gd name="connsiteX0-11" fmla="*/ 0 w 2044224"/>
                <a:gd name="connsiteY0-12" fmla="*/ 0 h 314007"/>
                <a:gd name="connsiteX1-13" fmla="*/ 2044224 w 2044224"/>
                <a:gd name="connsiteY1-14" fmla="*/ 0 h 314007"/>
                <a:gd name="connsiteX2-15" fmla="*/ 1724184 w 2044224"/>
                <a:gd name="connsiteY2-16" fmla="*/ 314007 h 314007"/>
                <a:gd name="connsiteX3-17" fmla="*/ 198120 w 2044224"/>
                <a:gd name="connsiteY3-18" fmla="*/ 253047 h 314007"/>
                <a:gd name="connsiteX4-19" fmla="*/ 0 w 2044224"/>
                <a:gd name="connsiteY4-20" fmla="*/ 0 h 3140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44224" h="314007">
                  <a:moveTo>
                    <a:pt x="0" y="0"/>
                  </a:moveTo>
                  <a:lnTo>
                    <a:pt x="2044224" y="0"/>
                  </a:lnTo>
                  <a:lnTo>
                    <a:pt x="1724184" y="314007"/>
                  </a:lnTo>
                  <a:lnTo>
                    <a:pt x="198120" y="25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2"/>
            <p:cNvSpPr/>
            <p:nvPr/>
          </p:nvSpPr>
          <p:spPr bwMode="auto">
            <a:xfrm>
              <a:off x="0" y="173038"/>
              <a:ext cx="2044700" cy="738187"/>
            </a:xfrm>
            <a:custGeom>
              <a:avLst/>
              <a:gdLst>
                <a:gd name="connsiteX0" fmla="*/ 0 w 2044224"/>
                <a:gd name="connsiteY0" fmla="*/ 0 h 451167"/>
                <a:gd name="connsiteX1" fmla="*/ 2044224 w 2044224"/>
                <a:gd name="connsiteY1" fmla="*/ 0 h 451167"/>
                <a:gd name="connsiteX2" fmla="*/ 2044224 w 2044224"/>
                <a:gd name="connsiteY2" fmla="*/ 451167 h 451167"/>
                <a:gd name="connsiteX3" fmla="*/ 0 w 2044224"/>
                <a:gd name="connsiteY3" fmla="*/ 451167 h 451167"/>
                <a:gd name="connsiteX4" fmla="*/ 0 w 2044224"/>
                <a:gd name="connsiteY4" fmla="*/ 0 h 451167"/>
                <a:gd name="connsiteX0-1" fmla="*/ 0 w 2044224"/>
                <a:gd name="connsiteY0-2" fmla="*/ 0 h 451167"/>
                <a:gd name="connsiteX1-3" fmla="*/ 2044224 w 2044224"/>
                <a:gd name="connsiteY1-4" fmla="*/ 0 h 451167"/>
                <a:gd name="connsiteX2-5" fmla="*/ 1724184 w 2044224"/>
                <a:gd name="connsiteY2-6" fmla="*/ 314007 h 451167"/>
                <a:gd name="connsiteX3-7" fmla="*/ 0 w 2044224"/>
                <a:gd name="connsiteY3-8" fmla="*/ 451167 h 451167"/>
                <a:gd name="connsiteX4-9" fmla="*/ 0 w 2044224"/>
                <a:gd name="connsiteY4-10" fmla="*/ 0 h 451167"/>
                <a:gd name="connsiteX0-11" fmla="*/ 0 w 2044224"/>
                <a:gd name="connsiteY0-12" fmla="*/ 0 h 314007"/>
                <a:gd name="connsiteX1-13" fmla="*/ 2044224 w 2044224"/>
                <a:gd name="connsiteY1-14" fmla="*/ 0 h 314007"/>
                <a:gd name="connsiteX2-15" fmla="*/ 1724184 w 2044224"/>
                <a:gd name="connsiteY2-16" fmla="*/ 314007 h 314007"/>
                <a:gd name="connsiteX3-17" fmla="*/ 198120 w 2044224"/>
                <a:gd name="connsiteY3-18" fmla="*/ 253047 h 314007"/>
                <a:gd name="connsiteX4-19" fmla="*/ 0 w 2044224"/>
                <a:gd name="connsiteY4-20" fmla="*/ 0 h 3140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44224" h="314007">
                  <a:moveTo>
                    <a:pt x="0" y="0"/>
                  </a:moveTo>
                  <a:lnTo>
                    <a:pt x="2044224" y="0"/>
                  </a:lnTo>
                  <a:lnTo>
                    <a:pt x="1724184" y="314007"/>
                  </a:lnTo>
                  <a:lnTo>
                    <a:pt x="198120" y="25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A7C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578640"/>
            <a:ext cx="3606800" cy="77107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识货网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职业技能</a:t>
            </a:r>
            <a:endParaRPr lang="zh-CN" altLang="en-US" smtClean="0"/>
          </a:p>
          <a:p>
            <a:pPr lvl="0"/>
            <a:r>
              <a:rPr lang="zh-CN" altLang="en-US"/>
              <a:t>1、基于vue2.0</a:t>
            </a:r>
            <a:endParaRPr lang="zh-CN" altLang="en-US"/>
          </a:p>
          <a:p>
            <a:pPr lvl="0"/>
            <a:r>
              <a:rPr lang="zh-CN" altLang="en-US"/>
              <a:t>2、使用vue-cli2脚手架搭建项目</a:t>
            </a:r>
            <a:endParaRPr lang="zh-CN" altLang="en-US"/>
          </a:p>
          <a:p>
            <a:pPr lvl="0"/>
            <a:r>
              <a:rPr lang="zh-CN" altLang="en-US"/>
              <a:t>3、使用webpack2打包项目文件</a:t>
            </a:r>
            <a:endParaRPr lang="zh-CN" altLang="en-US"/>
          </a:p>
          <a:p>
            <a:pPr lvl="0"/>
            <a:r>
              <a:rPr lang="zh-CN" altLang="en-US"/>
              <a:t>4、使用vue-router2实现路由切换</a:t>
            </a:r>
            <a:endParaRPr lang="zh-CN" altLang="en-US"/>
          </a:p>
          <a:p>
            <a:pPr lvl="0"/>
            <a:r>
              <a:rPr lang="zh-CN" altLang="en-US"/>
              <a:t>5、使用sass编写样式</a:t>
            </a:r>
            <a:endParaRPr lang="zh-CN" altLang="en-US"/>
          </a:p>
          <a:p>
            <a:pPr lvl="0"/>
            <a:r>
              <a:rPr lang="zh-CN" altLang="en-US"/>
              <a:t>6、使用axios进行数据请求</a:t>
            </a:r>
            <a:endParaRPr lang="zh-CN" altLang="en-US"/>
          </a:p>
          <a:p>
            <a:pPr lvl="0"/>
            <a:r>
              <a:rPr lang="zh-CN" altLang="en-US"/>
              <a:t>7、flex弹性布局</a:t>
            </a:r>
            <a:endParaRPr lang="zh-CN" altLang="en-US"/>
          </a:p>
          <a:p>
            <a:pPr lvl="0"/>
            <a:r>
              <a:rPr lang="zh-CN" altLang="en-US"/>
              <a:t>8、localStorage实现本地存储</a:t>
            </a:r>
            <a:endParaRPr lang="zh-CN" altLang="en-US"/>
          </a:p>
          <a:p>
            <a:pPr lvl="0"/>
            <a:r>
              <a:rPr lang="zh-CN" altLang="en-US"/>
              <a:t>9、rem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实施计划</a:t>
            </a:r>
            <a:endParaRPr lang="zh-CN" altLang="en-US" smtClean="0"/>
          </a:p>
          <a:p>
            <a:pPr lvl="0"/>
            <a:r>
              <a:rPr lang="zh-CN" altLang="en-US"/>
              <a:t>1、先把各区域的环境搭建出来，模块分布好。</a:t>
            </a:r>
            <a:endParaRPr lang="zh-CN" altLang="en-US"/>
          </a:p>
          <a:p>
            <a:pPr lvl="0"/>
            <a:r>
              <a:rPr lang="zh-CN" altLang="en-US"/>
              <a:t>2、再把需要的数据接口文档或json数据文件创建好。</a:t>
            </a:r>
            <a:endParaRPr lang="zh-CN" altLang="en-US"/>
          </a:p>
          <a:p>
            <a:pPr lvl="0"/>
            <a:r>
              <a:rPr lang="zh-CN" altLang="en-US"/>
              <a:t>3、布静态页面。</a:t>
            </a:r>
            <a:endParaRPr lang="zh-CN" altLang="en-US"/>
          </a:p>
          <a:p>
            <a:pPr lvl="0"/>
            <a:r>
              <a:rPr lang="zh-CN" altLang="en-US"/>
              <a:t>4、最后实现项目所需的功能。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889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24667"/>
            <a:ext cx="5157787" cy="35649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889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24667"/>
            <a:ext cx="5183188" cy="35649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3"/>
          <p:cNvGrpSpPr/>
          <p:nvPr/>
        </p:nvGrpSpPr>
        <p:grpSpPr bwMode="auto">
          <a:xfrm>
            <a:off x="0" y="2"/>
            <a:ext cx="12192000" cy="3762375"/>
            <a:chOff x="0" y="-2"/>
            <a:chExt cx="12192000" cy="3762378"/>
          </a:xfrm>
        </p:grpSpPr>
        <p:sp>
          <p:nvSpPr>
            <p:cNvPr id="7" name="任意多边形 6"/>
            <p:cNvSpPr/>
            <p:nvPr/>
          </p:nvSpPr>
          <p:spPr>
            <a:xfrm>
              <a:off x="0" y="-2"/>
              <a:ext cx="12192000" cy="2781302"/>
            </a:xfrm>
            <a:custGeom>
              <a:avLst/>
              <a:gdLst>
                <a:gd name="connsiteX0" fmla="*/ 5363 w 12192000"/>
                <a:gd name="connsiteY0" fmla="*/ 0 h 2781302"/>
                <a:gd name="connsiteX1" fmla="*/ 12186637 w 12192000"/>
                <a:gd name="connsiteY1" fmla="*/ 0 h 2781302"/>
                <a:gd name="connsiteX2" fmla="*/ 12192000 w 12192000"/>
                <a:gd name="connsiteY2" fmla="*/ 47627 h 2781302"/>
                <a:gd name="connsiteX3" fmla="*/ 6096001 w 12192000"/>
                <a:gd name="connsiteY3" fmla="*/ 2781302 h 2781302"/>
                <a:gd name="connsiteX4" fmla="*/ 0 w 12192000"/>
                <a:gd name="connsiteY4" fmla="*/ 47627 h 278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781302">
                  <a:moveTo>
                    <a:pt x="5363" y="0"/>
                  </a:moveTo>
                  <a:lnTo>
                    <a:pt x="12186637" y="0"/>
                  </a:lnTo>
                  <a:lnTo>
                    <a:pt x="12192000" y="47627"/>
                  </a:lnTo>
                  <a:cubicBezTo>
                    <a:pt x="12192000" y="1557394"/>
                    <a:pt x="9462728" y="2781302"/>
                    <a:pt x="6096001" y="2781302"/>
                  </a:cubicBezTo>
                  <a:cubicBezTo>
                    <a:pt x="2729272" y="2781302"/>
                    <a:pt x="0" y="1557394"/>
                    <a:pt x="0" y="47627"/>
                  </a:cubicBezTo>
                  <a:close/>
                </a:path>
              </a:pathLst>
            </a:custGeom>
            <a:solidFill>
              <a:srgbClr val="F87A7C"/>
            </a:solidFill>
            <a:ln>
              <a:solidFill>
                <a:srgbClr val="FB69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0" y="-2"/>
              <a:ext cx="12192000" cy="2495552"/>
            </a:xfrm>
            <a:custGeom>
              <a:avLst/>
              <a:gdLst>
                <a:gd name="connsiteX0" fmla="*/ 0 w 12192000"/>
                <a:gd name="connsiteY0" fmla="*/ 0 h 2119314"/>
                <a:gd name="connsiteX1" fmla="*/ 12192000 w 12192000"/>
                <a:gd name="connsiteY1" fmla="*/ 0 h 2119314"/>
                <a:gd name="connsiteX2" fmla="*/ 12192000 w 12192000"/>
                <a:gd name="connsiteY2" fmla="*/ 1 h 2119314"/>
                <a:gd name="connsiteX3" fmla="*/ 6096000 w 12192000"/>
                <a:gd name="connsiteY3" fmla="*/ 2119314 h 2119314"/>
                <a:gd name="connsiteX4" fmla="*/ 0 w 12192000"/>
                <a:gd name="connsiteY4" fmla="*/ 1 h 21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119314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cubicBezTo>
                    <a:pt x="12192000" y="1170465"/>
                    <a:pt x="9462728" y="2119314"/>
                    <a:pt x="6096000" y="2119314"/>
                  </a:cubicBezTo>
                  <a:cubicBezTo>
                    <a:pt x="2729272" y="2119314"/>
                    <a:pt x="0" y="1170465"/>
                    <a:pt x="0" y="1"/>
                  </a:cubicBezTo>
                  <a:close/>
                </a:path>
              </a:pathLst>
            </a:custGeom>
            <a:solidFill>
              <a:srgbClr val="48CFFF"/>
            </a:solidFill>
            <a:ln>
              <a:solidFill>
                <a:srgbClr val="6AE5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779462"/>
              <a:ext cx="12192000" cy="2982914"/>
            </a:xfrm>
            <a:custGeom>
              <a:avLst/>
              <a:gdLst>
                <a:gd name="connsiteX0" fmla="*/ 26274 w 12192000"/>
                <a:gd name="connsiteY0" fmla="*/ 0 h 2982516"/>
                <a:gd name="connsiteX1" fmla="*/ 31473 w 12192000"/>
                <a:gd name="connsiteY1" fmla="*/ 30661 h 2982516"/>
                <a:gd name="connsiteX2" fmla="*/ 6096000 w 12192000"/>
                <a:gd name="connsiteY2" fmla="*/ 2484833 h 2982516"/>
                <a:gd name="connsiteX3" fmla="*/ 12160527 w 12192000"/>
                <a:gd name="connsiteY3" fmla="*/ 30661 h 2982516"/>
                <a:gd name="connsiteX4" fmla="*/ 12165726 w 12192000"/>
                <a:gd name="connsiteY4" fmla="*/ 0 h 2982516"/>
                <a:gd name="connsiteX5" fmla="*/ 12184068 w 12192000"/>
                <a:gd name="connsiteY5" fmla="*/ 108167 h 2982516"/>
                <a:gd name="connsiteX6" fmla="*/ 12192000 w 12192000"/>
                <a:gd name="connsiteY6" fmla="*/ 248841 h 2982516"/>
                <a:gd name="connsiteX7" fmla="*/ 6096000 w 12192000"/>
                <a:gd name="connsiteY7" fmla="*/ 2982516 h 2982516"/>
                <a:gd name="connsiteX8" fmla="*/ 0 w 12192000"/>
                <a:gd name="connsiteY8" fmla="*/ 248841 h 2982516"/>
                <a:gd name="connsiteX9" fmla="*/ 7932 w 12192000"/>
                <a:gd name="connsiteY9" fmla="*/ 108167 h 298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982516">
                  <a:moveTo>
                    <a:pt x="26274" y="0"/>
                  </a:moveTo>
                  <a:lnTo>
                    <a:pt x="31473" y="30661"/>
                  </a:lnTo>
                  <a:cubicBezTo>
                    <a:pt x="343649" y="1409133"/>
                    <a:pt x="2939693" y="2484833"/>
                    <a:pt x="6096000" y="2484833"/>
                  </a:cubicBezTo>
                  <a:cubicBezTo>
                    <a:pt x="9252308" y="2484833"/>
                    <a:pt x="11848351" y="1409133"/>
                    <a:pt x="12160527" y="30661"/>
                  </a:cubicBezTo>
                  <a:lnTo>
                    <a:pt x="12165726" y="0"/>
                  </a:lnTo>
                  <a:lnTo>
                    <a:pt x="12184068" y="108167"/>
                  </a:lnTo>
                  <a:cubicBezTo>
                    <a:pt x="12189335" y="154760"/>
                    <a:pt x="12192000" y="201661"/>
                    <a:pt x="12192000" y="248841"/>
                  </a:cubicBezTo>
                  <a:cubicBezTo>
                    <a:pt x="12192000" y="1758608"/>
                    <a:pt x="9462728" y="2982516"/>
                    <a:pt x="6096000" y="2982516"/>
                  </a:cubicBezTo>
                  <a:cubicBezTo>
                    <a:pt x="2729272" y="2982516"/>
                    <a:pt x="0" y="1758608"/>
                    <a:pt x="0" y="248841"/>
                  </a:cubicBezTo>
                  <a:cubicBezTo>
                    <a:pt x="0" y="201661"/>
                    <a:pt x="2666" y="154760"/>
                    <a:pt x="7932" y="108167"/>
                  </a:cubicBezTo>
                  <a:close/>
                </a:path>
              </a:pathLst>
            </a:custGeom>
            <a:solidFill>
              <a:srgbClr val="F87A7C"/>
            </a:solidFill>
            <a:ln>
              <a:solidFill>
                <a:srgbClr val="FB69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4"/>
          <p:cNvGrpSpPr/>
          <p:nvPr/>
        </p:nvGrpSpPr>
        <p:grpSpPr bwMode="auto">
          <a:xfrm>
            <a:off x="4086225" y="1752600"/>
            <a:ext cx="4019550" cy="4019550"/>
            <a:chOff x="4086225" y="1752601"/>
            <a:chExt cx="4019550" cy="4019550"/>
          </a:xfrm>
        </p:grpSpPr>
        <p:sp>
          <p:nvSpPr>
            <p:cNvPr id="11" name="椭圆 10"/>
            <p:cNvSpPr/>
            <p:nvPr/>
          </p:nvSpPr>
          <p:spPr>
            <a:xfrm>
              <a:off x="4086225" y="1752601"/>
              <a:ext cx="4019550" cy="4019550"/>
            </a:xfrm>
            <a:prstGeom prst="ellipse">
              <a:avLst/>
            </a:prstGeom>
            <a:solidFill>
              <a:srgbClr val="FFDC00"/>
            </a:solidFill>
            <a:ln>
              <a:solidFill>
                <a:srgbClr val="FE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52925" y="2019301"/>
              <a:ext cx="3486150" cy="348615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等腰三角形 34"/>
          <p:cNvSpPr/>
          <p:nvPr/>
        </p:nvSpPr>
        <p:spPr>
          <a:xfrm>
            <a:off x="5205413" y="0"/>
            <a:ext cx="665162" cy="725488"/>
          </a:xfrm>
          <a:custGeom>
            <a:avLst/>
            <a:gdLst>
              <a:gd name="connsiteX0" fmla="*/ 0 w 664609"/>
              <a:gd name="connsiteY0" fmla="*/ 725510 h 725510"/>
              <a:gd name="connsiteX1" fmla="*/ 0 w 664609"/>
              <a:gd name="connsiteY1" fmla="*/ 0 h 725510"/>
              <a:gd name="connsiteX2" fmla="*/ 664609 w 664609"/>
              <a:gd name="connsiteY2" fmla="*/ 725510 h 725510"/>
              <a:gd name="connsiteX3" fmla="*/ 0 w 664609"/>
              <a:gd name="connsiteY3" fmla="*/ 725510 h 725510"/>
              <a:gd name="connsiteX0-1" fmla="*/ 228600 w 664609"/>
              <a:gd name="connsiteY0-2" fmla="*/ 687410 h 725510"/>
              <a:gd name="connsiteX1-3" fmla="*/ 0 w 664609"/>
              <a:gd name="connsiteY1-4" fmla="*/ 0 h 725510"/>
              <a:gd name="connsiteX2-5" fmla="*/ 664609 w 664609"/>
              <a:gd name="connsiteY2-6" fmla="*/ 725510 h 725510"/>
              <a:gd name="connsiteX3-7" fmla="*/ 228600 w 664609"/>
              <a:gd name="connsiteY3-8" fmla="*/ 687410 h 725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64609" h="725510">
                <a:moveTo>
                  <a:pt x="228600" y="687410"/>
                </a:moveTo>
                <a:lnTo>
                  <a:pt x="0" y="0"/>
                </a:lnTo>
                <a:lnTo>
                  <a:pt x="664609" y="725510"/>
                </a:lnTo>
                <a:lnTo>
                  <a:pt x="228600" y="687410"/>
                </a:lnTo>
                <a:close/>
              </a:path>
            </a:pathLst>
          </a:custGeom>
          <a:solidFill>
            <a:srgbClr val="A993FF"/>
          </a:solidFill>
          <a:ln>
            <a:solidFill>
              <a:srgbClr val="A9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等腰三角形 34"/>
          <p:cNvSpPr/>
          <p:nvPr/>
        </p:nvSpPr>
        <p:spPr>
          <a:xfrm rot="3955961">
            <a:off x="8926514" y="417513"/>
            <a:ext cx="665163" cy="725488"/>
          </a:xfrm>
          <a:custGeom>
            <a:avLst/>
            <a:gdLst>
              <a:gd name="connsiteX0" fmla="*/ 0 w 664609"/>
              <a:gd name="connsiteY0" fmla="*/ 725510 h 725510"/>
              <a:gd name="connsiteX1" fmla="*/ 0 w 664609"/>
              <a:gd name="connsiteY1" fmla="*/ 0 h 725510"/>
              <a:gd name="connsiteX2" fmla="*/ 664609 w 664609"/>
              <a:gd name="connsiteY2" fmla="*/ 725510 h 725510"/>
              <a:gd name="connsiteX3" fmla="*/ 0 w 664609"/>
              <a:gd name="connsiteY3" fmla="*/ 725510 h 725510"/>
              <a:gd name="connsiteX0-1" fmla="*/ 228600 w 664609"/>
              <a:gd name="connsiteY0-2" fmla="*/ 687410 h 725510"/>
              <a:gd name="connsiteX1-3" fmla="*/ 0 w 664609"/>
              <a:gd name="connsiteY1-4" fmla="*/ 0 h 725510"/>
              <a:gd name="connsiteX2-5" fmla="*/ 664609 w 664609"/>
              <a:gd name="connsiteY2-6" fmla="*/ 725510 h 725510"/>
              <a:gd name="connsiteX3-7" fmla="*/ 228600 w 664609"/>
              <a:gd name="connsiteY3-8" fmla="*/ 687410 h 725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64609" h="725510">
                <a:moveTo>
                  <a:pt x="228600" y="687410"/>
                </a:moveTo>
                <a:lnTo>
                  <a:pt x="0" y="0"/>
                </a:lnTo>
                <a:lnTo>
                  <a:pt x="664609" y="725510"/>
                </a:lnTo>
                <a:lnTo>
                  <a:pt x="228600" y="687410"/>
                </a:lnTo>
                <a:close/>
              </a:path>
            </a:pathLst>
          </a:custGeom>
          <a:solidFill>
            <a:srgbClr val="A993FF"/>
          </a:solidFill>
          <a:ln>
            <a:solidFill>
              <a:srgbClr val="A9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6461635">
            <a:off x="1505746" y="843759"/>
            <a:ext cx="663575" cy="725487"/>
          </a:xfrm>
          <a:custGeom>
            <a:avLst/>
            <a:gdLst>
              <a:gd name="connsiteX0" fmla="*/ 0 w 664609"/>
              <a:gd name="connsiteY0" fmla="*/ 725510 h 725510"/>
              <a:gd name="connsiteX1" fmla="*/ 0 w 664609"/>
              <a:gd name="connsiteY1" fmla="*/ 0 h 725510"/>
              <a:gd name="connsiteX2" fmla="*/ 664609 w 664609"/>
              <a:gd name="connsiteY2" fmla="*/ 725510 h 725510"/>
              <a:gd name="connsiteX3" fmla="*/ 0 w 664609"/>
              <a:gd name="connsiteY3" fmla="*/ 725510 h 725510"/>
              <a:gd name="connsiteX0-1" fmla="*/ 228600 w 664609"/>
              <a:gd name="connsiteY0-2" fmla="*/ 687410 h 725510"/>
              <a:gd name="connsiteX1-3" fmla="*/ 0 w 664609"/>
              <a:gd name="connsiteY1-4" fmla="*/ 0 h 725510"/>
              <a:gd name="connsiteX2-5" fmla="*/ 664609 w 664609"/>
              <a:gd name="connsiteY2-6" fmla="*/ 725510 h 725510"/>
              <a:gd name="connsiteX3-7" fmla="*/ 228600 w 664609"/>
              <a:gd name="connsiteY3-8" fmla="*/ 687410 h 725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64609" h="725510">
                <a:moveTo>
                  <a:pt x="228600" y="687410"/>
                </a:moveTo>
                <a:lnTo>
                  <a:pt x="0" y="0"/>
                </a:lnTo>
                <a:lnTo>
                  <a:pt x="664609" y="725510"/>
                </a:lnTo>
                <a:lnTo>
                  <a:pt x="228600" y="687410"/>
                </a:lnTo>
                <a:close/>
              </a:path>
            </a:pathLst>
          </a:custGeom>
          <a:solidFill>
            <a:srgbClr val="A993FF"/>
          </a:solidFill>
          <a:ln>
            <a:solidFill>
              <a:srgbClr val="A9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91000" y="3205167"/>
            <a:ext cx="3843874" cy="1325563"/>
          </a:xfrm>
        </p:spPr>
        <p:txBody>
          <a:bodyPr>
            <a:noAutofit/>
          </a:bodyPr>
          <a:lstStyle>
            <a:lvl1pPr algn="ctr">
              <a:defRPr sz="6600">
                <a:ln>
                  <a:solidFill>
                    <a:srgbClr val="4B93D4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98425" y="173038"/>
            <a:ext cx="2241550" cy="1193800"/>
            <a:chOff x="-98425" y="173038"/>
            <a:chExt cx="2241550" cy="1193800"/>
          </a:xfrm>
        </p:grpSpPr>
        <p:sp>
          <p:nvSpPr>
            <p:cNvPr id="6" name="矩形 2"/>
            <p:cNvSpPr/>
            <p:nvPr/>
          </p:nvSpPr>
          <p:spPr bwMode="auto">
            <a:xfrm>
              <a:off x="-98425" y="307621"/>
              <a:ext cx="2241550" cy="1059217"/>
            </a:xfrm>
            <a:custGeom>
              <a:avLst/>
              <a:gdLst>
                <a:gd name="connsiteX0" fmla="*/ 0 w 2044224"/>
                <a:gd name="connsiteY0" fmla="*/ 0 h 451167"/>
                <a:gd name="connsiteX1" fmla="*/ 2044224 w 2044224"/>
                <a:gd name="connsiteY1" fmla="*/ 0 h 451167"/>
                <a:gd name="connsiteX2" fmla="*/ 2044224 w 2044224"/>
                <a:gd name="connsiteY2" fmla="*/ 451167 h 451167"/>
                <a:gd name="connsiteX3" fmla="*/ 0 w 2044224"/>
                <a:gd name="connsiteY3" fmla="*/ 451167 h 451167"/>
                <a:gd name="connsiteX4" fmla="*/ 0 w 2044224"/>
                <a:gd name="connsiteY4" fmla="*/ 0 h 451167"/>
                <a:gd name="connsiteX0-1" fmla="*/ 0 w 2044224"/>
                <a:gd name="connsiteY0-2" fmla="*/ 0 h 451167"/>
                <a:gd name="connsiteX1-3" fmla="*/ 2044224 w 2044224"/>
                <a:gd name="connsiteY1-4" fmla="*/ 0 h 451167"/>
                <a:gd name="connsiteX2-5" fmla="*/ 1724184 w 2044224"/>
                <a:gd name="connsiteY2-6" fmla="*/ 314007 h 451167"/>
                <a:gd name="connsiteX3-7" fmla="*/ 0 w 2044224"/>
                <a:gd name="connsiteY3-8" fmla="*/ 451167 h 451167"/>
                <a:gd name="connsiteX4-9" fmla="*/ 0 w 2044224"/>
                <a:gd name="connsiteY4-10" fmla="*/ 0 h 451167"/>
                <a:gd name="connsiteX0-11" fmla="*/ 0 w 2044224"/>
                <a:gd name="connsiteY0-12" fmla="*/ 0 h 314007"/>
                <a:gd name="connsiteX1-13" fmla="*/ 2044224 w 2044224"/>
                <a:gd name="connsiteY1-14" fmla="*/ 0 h 314007"/>
                <a:gd name="connsiteX2-15" fmla="*/ 1724184 w 2044224"/>
                <a:gd name="connsiteY2-16" fmla="*/ 314007 h 314007"/>
                <a:gd name="connsiteX3-17" fmla="*/ 198120 w 2044224"/>
                <a:gd name="connsiteY3-18" fmla="*/ 253047 h 314007"/>
                <a:gd name="connsiteX4-19" fmla="*/ 0 w 2044224"/>
                <a:gd name="connsiteY4-20" fmla="*/ 0 h 3140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44224" h="314007">
                  <a:moveTo>
                    <a:pt x="0" y="0"/>
                  </a:moveTo>
                  <a:lnTo>
                    <a:pt x="2044224" y="0"/>
                  </a:lnTo>
                  <a:lnTo>
                    <a:pt x="1724184" y="314007"/>
                  </a:lnTo>
                  <a:lnTo>
                    <a:pt x="198120" y="25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2"/>
            <p:cNvSpPr/>
            <p:nvPr/>
          </p:nvSpPr>
          <p:spPr bwMode="auto">
            <a:xfrm>
              <a:off x="0" y="173038"/>
              <a:ext cx="2044700" cy="738187"/>
            </a:xfrm>
            <a:custGeom>
              <a:avLst/>
              <a:gdLst>
                <a:gd name="connsiteX0" fmla="*/ 0 w 2044224"/>
                <a:gd name="connsiteY0" fmla="*/ 0 h 451167"/>
                <a:gd name="connsiteX1" fmla="*/ 2044224 w 2044224"/>
                <a:gd name="connsiteY1" fmla="*/ 0 h 451167"/>
                <a:gd name="connsiteX2" fmla="*/ 2044224 w 2044224"/>
                <a:gd name="connsiteY2" fmla="*/ 451167 h 451167"/>
                <a:gd name="connsiteX3" fmla="*/ 0 w 2044224"/>
                <a:gd name="connsiteY3" fmla="*/ 451167 h 451167"/>
                <a:gd name="connsiteX4" fmla="*/ 0 w 2044224"/>
                <a:gd name="connsiteY4" fmla="*/ 0 h 451167"/>
                <a:gd name="connsiteX0-1" fmla="*/ 0 w 2044224"/>
                <a:gd name="connsiteY0-2" fmla="*/ 0 h 451167"/>
                <a:gd name="connsiteX1-3" fmla="*/ 2044224 w 2044224"/>
                <a:gd name="connsiteY1-4" fmla="*/ 0 h 451167"/>
                <a:gd name="connsiteX2-5" fmla="*/ 1724184 w 2044224"/>
                <a:gd name="connsiteY2-6" fmla="*/ 314007 h 451167"/>
                <a:gd name="connsiteX3-7" fmla="*/ 0 w 2044224"/>
                <a:gd name="connsiteY3-8" fmla="*/ 451167 h 451167"/>
                <a:gd name="connsiteX4-9" fmla="*/ 0 w 2044224"/>
                <a:gd name="connsiteY4-10" fmla="*/ 0 h 451167"/>
                <a:gd name="connsiteX0-11" fmla="*/ 0 w 2044224"/>
                <a:gd name="connsiteY0-12" fmla="*/ 0 h 314007"/>
                <a:gd name="connsiteX1-13" fmla="*/ 2044224 w 2044224"/>
                <a:gd name="connsiteY1-14" fmla="*/ 0 h 314007"/>
                <a:gd name="connsiteX2-15" fmla="*/ 1724184 w 2044224"/>
                <a:gd name="connsiteY2-16" fmla="*/ 314007 h 314007"/>
                <a:gd name="connsiteX3-17" fmla="*/ 198120 w 2044224"/>
                <a:gd name="connsiteY3-18" fmla="*/ 253047 h 314007"/>
                <a:gd name="connsiteX4-19" fmla="*/ 0 w 2044224"/>
                <a:gd name="connsiteY4-20" fmla="*/ 0 h 3140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44224" h="314007">
                  <a:moveTo>
                    <a:pt x="0" y="0"/>
                  </a:moveTo>
                  <a:lnTo>
                    <a:pt x="2044224" y="0"/>
                  </a:lnTo>
                  <a:lnTo>
                    <a:pt x="1724184" y="314007"/>
                  </a:lnTo>
                  <a:lnTo>
                    <a:pt x="198120" y="25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A7C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/>
              <a:t>识货网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71181-3B5D-4EEF-B8EB-A1393318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1811-E8D4-43FA-96B2-B9671BD418B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项目答辩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刘丽丽</a:t>
            </a:r>
            <a:endParaRPr lang="zh-CN" altLang="en-US"/>
          </a:p>
        </p:txBody>
      </p:sp>
    </p:spTree>
  </p:cSld>
  <p:clrMapOvr>
    <a:masterClrMapping/>
  </p:clrMapOvr>
  <p:transition advTm="50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登录及注册</a:t>
            </a:r>
            <a:endParaRPr lang="zh-CN" altLang="en-US" sz="3200"/>
          </a:p>
        </p:txBody>
      </p:sp>
      <p:pic>
        <p:nvPicPr>
          <p:cNvPr id="7" name="图片 6" descr="QQ截图201708070912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9890" y="3551555"/>
            <a:ext cx="4039870" cy="2973070"/>
          </a:xfrm>
          <a:prstGeom prst="rect">
            <a:avLst/>
          </a:prstGeom>
        </p:spPr>
      </p:pic>
      <p:pic>
        <p:nvPicPr>
          <p:cNvPr id="8" name="图片 7" descr="QQ截图201708070912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90" y="578485"/>
            <a:ext cx="4065270" cy="297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购物车</a:t>
            </a:r>
            <a:endParaRPr lang="zh-CN" altLang="en-US"/>
          </a:p>
        </p:txBody>
      </p:sp>
      <p:pic>
        <p:nvPicPr>
          <p:cNvPr id="4" name="内容占位符 3" descr="QQ截图201708070918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81575" y="578485"/>
            <a:ext cx="3568065" cy="3913505"/>
          </a:xfrm>
          <a:prstGeom prst="rect">
            <a:avLst/>
          </a:prstGeom>
        </p:spPr>
      </p:pic>
      <p:pic>
        <p:nvPicPr>
          <p:cNvPr id="3" name="图片 2" descr="QQ截图20170807112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20" y="578485"/>
            <a:ext cx="3477260" cy="4696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答辩完毕</a:t>
            </a:r>
            <a:endParaRPr lang="zh-CN" altLang="en-US"/>
          </a:p>
        </p:txBody>
      </p:sp>
      <p:sp>
        <p:nvSpPr>
          <p:cNvPr id="6" name="左弧形箭头 5"/>
          <p:cNvSpPr/>
          <p:nvPr/>
        </p:nvSpPr>
        <p:spPr>
          <a:xfrm rot="19680000">
            <a:off x="3946525" y="2649855"/>
            <a:ext cx="2225040" cy="3643630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14340" y="3114040"/>
            <a:ext cx="287337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isometricOffAxis1Right">
                <a:rot lat="600000" lon="19500000" rev="0"/>
              </a:camera>
              <a:lightRig rig="threePt" dir="t">
                <a:rot lat="0" lon="0" rev="0"/>
              </a:lightRig>
            </a:scene3d>
            <a:sp3d extrusionH="266700" contourW="12700">
              <a:extrusionClr>
                <a:srgbClr val="A7A7A6"/>
              </a:extrusionClr>
              <a:contourClr>
                <a:srgbClr val="BEBCB9"/>
              </a:contourClr>
            </a:sp3d>
          </a:bodyPr>
          <a:p>
            <a:pPr algn="ctr"/>
            <a:r>
              <a:rPr lang="en-US" altLang="zh-CN" sz="9600" b="1">
                <a:ln w="6600">
                  <a:prstDash val="solid"/>
                </a:ln>
                <a:blipFill>
                  <a:blip r:embed="rId1">
                    <a:alphaModFix amt="99000"/>
                  </a:blip>
                  <a:stretch>
                    <a:fillRect/>
                  </a:stretch>
                </a:blipFill>
                <a:effectLst>
                  <a:outerShdw blurRad="63500" dist="342900" dir="720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END</a:t>
            </a:r>
            <a:endParaRPr lang="en-US" altLang="zh-CN" sz="9600" b="1">
              <a:ln w="6600">
                <a:prstDash val="solid"/>
              </a:ln>
              <a:blipFill>
                <a:blip r:embed="rId1">
                  <a:alphaModFix amt="99000"/>
                </a:blip>
                <a:stretch>
                  <a:fillRect/>
                </a:stretch>
              </a:blipFill>
              <a:effectLst>
                <a:outerShdw blurRad="63500" dist="342900" dir="720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识货网背景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是虎扑体育旗下的导购网站，每日推送运动、潮流、生活、时尚等方面网购资讯。识货拥有数十位专业运动装备运营人员，对运动装备商品进行鉴定审核。此外，识货拥有庞大的认证店铺体系，确保认证店铺正品。适合现代所有人群的网站。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识货网内容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、优惠信息：网罗全网具性价比的信息，及时更新展现。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、海淘专区：国外优惠信息汇集地，专注解决用户在海淘方面遇到的问题，并定时发布教程及体验。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3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、发现好货：由用户自行发布，形式更自由，信息量更多，速度更快捷。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4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、团购&amp;推荐店铺：识货特色栏目，为运动装备爱好者在确保正品的基础上提供更便宜，更具性价比的商品。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5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、团购：每周一期，识货网会精选热门款式的篮球鞋、休闲鞋、运动裤等装备，与正品卖家进行合作，以低于全网平均的价格进行团购，为用户提供最具性价比的商品。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识货网内容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、推荐店铺：由专业人士把关，在确保卖家店内所销售的商品均为正品的基础上，在识货网页面进行展示，免去用户辨析真假的后顾之忧。不收取任何费用，正品与否是判断的唯一标准。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5974080" y="1825625"/>
            <a:ext cx="4694555" cy="448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4754880" cy="448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/>
              <a:t>项目职业技能及实施计划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974080" y="1825625"/>
            <a:ext cx="45732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项目的实施计划</a:t>
            </a:r>
            <a:endParaRPr lang="zh-CN" altLang="en-US" sz="2400"/>
          </a:p>
          <a:p>
            <a:pPr algn="l"/>
            <a:r>
              <a:rPr lang="zh-CN" altLang="en-US" sz="2400"/>
              <a:t>1、先把各区域的环境搭建出来，模块分布好。</a:t>
            </a:r>
            <a:endParaRPr lang="zh-CN" altLang="en-US" sz="2400"/>
          </a:p>
          <a:p>
            <a:pPr algn="l"/>
            <a:r>
              <a:rPr lang="zh-CN" altLang="en-US" sz="2400"/>
              <a:t>2、再把需要的数据接口文档或json数据文件创建好。</a:t>
            </a:r>
            <a:endParaRPr lang="zh-CN" altLang="en-US" sz="2400"/>
          </a:p>
          <a:p>
            <a:pPr algn="l"/>
            <a:r>
              <a:rPr lang="zh-CN" altLang="en-US" sz="2400"/>
              <a:t>3、布静态页面。</a:t>
            </a:r>
            <a:endParaRPr lang="zh-CN" altLang="en-US" sz="2400"/>
          </a:p>
          <a:p>
            <a:pPr algn="l"/>
            <a:r>
              <a:rPr lang="zh-CN" altLang="en-US" sz="2400"/>
              <a:t>4、最后实现项目所需的功能。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67410" y="1825625"/>
            <a:ext cx="472567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ym typeface="+mn-ea"/>
              </a:rPr>
              <a:t>项目的职业技能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1、基于vue2.0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2、使用vue-cli2脚手架搭建项目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3、使用webpack2打包项目文件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4、使用vue-router2实现路由切换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5、使用sass编写样式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6、使用axios进行数据请求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7、flex弹性布局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8、localStorage实现本地存储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9、rem 布局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主要分以下几大区域：</a:t>
            </a:r>
            <a:endParaRPr lang="zh-CN" altLang="en-US"/>
          </a:p>
          <a:p>
            <a:r>
              <a:rPr lang="en-US" altLang="zh-CN" sz="2800"/>
              <a:t>1</a:t>
            </a:r>
            <a:r>
              <a:rPr lang="zh-CN" altLang="en-US" sz="2800"/>
              <a:t>、首页 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、优惠           （搜索框，轮播图，点击分类换数据，返回顶部）</a:t>
            </a:r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、发现           （没有搜索框）</a:t>
            </a:r>
            <a:endParaRPr lang="zh-CN" altLang="en-US" sz="2800"/>
          </a:p>
          <a:p>
            <a:r>
              <a:rPr lang="en-US" altLang="zh-CN" sz="2800"/>
              <a:t>4</a:t>
            </a:r>
            <a:r>
              <a:rPr lang="zh-CN" altLang="en-US" sz="2800"/>
              <a:t>、装备           （搜索框）</a:t>
            </a:r>
            <a:endParaRPr lang="zh-CN" altLang="en-US" sz="2800"/>
          </a:p>
          <a:p>
            <a:r>
              <a:rPr lang="en-US" altLang="zh-CN" sz="2800"/>
              <a:t>5</a:t>
            </a:r>
            <a:r>
              <a:rPr lang="zh-CN" altLang="en-US" sz="2800"/>
              <a:t>、更多 （</a:t>
            </a:r>
            <a:r>
              <a:rPr lang="zh-CN" altLang="en-US" sz="2800">
                <a:sym typeface="+mn-ea"/>
              </a:rPr>
              <a:t>购物车、登录、注册</a:t>
            </a:r>
            <a:r>
              <a:rPr lang="zh-CN" altLang="en-US" sz="2800"/>
              <a:t>）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项目区域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052695"/>
            <a:ext cx="8132445" cy="9956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箭头连接符 4"/>
          <p:cNvCxnSpPr/>
          <p:nvPr/>
        </p:nvCxnSpPr>
        <p:spPr>
          <a:xfrm>
            <a:off x="2438400" y="2689860"/>
            <a:ext cx="89916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392680" y="3040380"/>
            <a:ext cx="79248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331720" y="3086100"/>
            <a:ext cx="105156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270760" y="3482340"/>
            <a:ext cx="112776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搜索框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当scroll大于0时 搜索框背景</a:t>
            </a:r>
            <a:r>
              <a:rPr lang="zh-CN" altLang="en-US" sz="2000"/>
              <a:t>透明度</a:t>
            </a:r>
            <a:r>
              <a:rPr lang="en-US" altLang="zh-CN" sz="2000"/>
              <a:t>逐渐加深直到背景颜色不透明</a:t>
            </a:r>
            <a:r>
              <a:rPr lang="en-US" altLang="zh-CN"/>
              <a:t>	</a:t>
            </a:r>
            <a:endParaRPr lang="en-US" altLang="zh-CN"/>
          </a:p>
          <a:p>
            <a:r>
              <a:rPr lang="zh-CN" altLang="en-US"/>
              <a:t>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661285"/>
            <a:ext cx="4065905" cy="2007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0" y="2661285"/>
            <a:ext cx="5080635" cy="2007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搜索框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、当搜索框聚焦时实现的功能效果。</a:t>
            </a:r>
            <a:endParaRPr lang="zh-CN" altLang="en-US"/>
          </a:p>
          <a:p>
            <a:r>
              <a:rPr lang="zh-CN" altLang="en-US"/>
              <a:t>     搜索框聚焦时热门搜索出现（使用指令v-show </a:t>
            </a:r>
            <a:r>
              <a:rPr lang="en-US" altLang="zh-CN"/>
              <a:t>=””</a:t>
            </a:r>
            <a:r>
              <a:rPr lang="zh-CN" altLang="en-US"/>
              <a:t>  v-on:focus=""  v-model=""）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3255645"/>
            <a:ext cx="3418205" cy="1687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90" y="3158490"/>
            <a:ext cx="4065905" cy="1807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200910" y="5082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聚焦前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20840" y="5082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聚焦时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轮播图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项目中用到了轮播图的一个插件，vue-awesome-swiper 个人感觉还是比较强大的，swiper官网中的API及配置均可使用(支持3.0)</a:t>
            </a:r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855" y="2474595"/>
            <a:ext cx="5194935" cy="2664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">
        <p:blinds dir="vert"/>
      </p:transition>
    </mc:Choice>
    <mc:Fallback>
      <p:transition advTm="5000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42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42"/>
</p:tagLst>
</file>

<file path=ppt/tags/tag3.xml><?xml version="1.0" encoding="utf-8"?>
<p:tagLst xmlns:p="http://schemas.openxmlformats.org/presentationml/2006/main">
  <p:tag name="KSO_WM_TEMPLATE_CATEGORY" val="basetag"/>
  <p:tag name="KSO_WM_TEMPLATE_INDEX" val="20163642"/>
  <p:tag name="KSO_WM_TAG_VERSION" val="1.0"/>
  <p:tag name="KSO_WM_TEMPLATE_THUMBS_INDEX" val="1、2、4、5、6、7、10、13、16、18、21、22、24、34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宽屏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Impact</vt:lpstr>
      <vt:lpstr>华文仿宋</vt:lpstr>
      <vt:lpstr>黑体</vt:lpstr>
      <vt:lpstr>微软雅黑</vt:lpstr>
      <vt:lpstr>Arial Unicode MS</vt:lpstr>
      <vt:lpstr>Calibri</vt:lpstr>
      <vt:lpstr>自定义设计方案</vt:lpstr>
      <vt:lpstr>2_自定义设计方案</vt:lpstr>
      <vt:lpstr>1_自定义设计方案</vt:lpstr>
      <vt:lpstr>项目答辩</vt:lpstr>
      <vt:lpstr>识货网背景</vt:lpstr>
      <vt:lpstr>识货网内容</vt:lpstr>
      <vt:lpstr>识货网内容</vt:lpstr>
      <vt:lpstr>项目职业技能及实施计划</vt:lpstr>
      <vt:lpstr>项目区域</vt:lpstr>
      <vt:lpstr>搜索框</vt:lpstr>
      <vt:lpstr>搜索框</vt:lpstr>
      <vt:lpstr>轮播图</vt:lpstr>
      <vt:lpstr>注册（register）</vt:lpstr>
      <vt:lpstr>购物车</vt:lpstr>
      <vt:lpstr>答辩完毕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张连威</cp:lastModifiedBy>
  <cp:revision>57</cp:revision>
  <dcterms:created xsi:type="dcterms:W3CDTF">2015-05-05T08:02:00Z</dcterms:created>
  <dcterms:modified xsi:type="dcterms:W3CDTF">2017-08-07T12:11:51Z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