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9" r:id="rId3"/>
    <p:sldId id="257" r:id="rId4"/>
    <p:sldId id="260" r:id="rId5"/>
    <p:sldId id="271" r:id="rId6"/>
    <p:sldId id="272" r:id="rId7"/>
    <p:sldId id="261" r:id="rId8"/>
    <p:sldId id="262" r:id="rId9"/>
    <p:sldId id="274" r:id="rId10"/>
    <p:sldId id="263" r:id="rId11"/>
    <p:sldId id="264" r:id="rId12"/>
    <p:sldId id="267" r:id="rId13"/>
    <p:sldId id="268"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23" autoAdjust="0"/>
    <p:restoredTop sz="94660"/>
  </p:normalViewPr>
  <p:slideViewPr>
    <p:cSldViewPr snapToGrid="0">
      <p:cViewPr varScale="1">
        <p:scale>
          <a:sx n="86" d="100"/>
          <a:sy n="86" d="100"/>
        </p:scale>
        <p:origin x="163" y="6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u junpeng" userId="db2a849cfc4e945f" providerId="LiveId" clId="{52F846F4-0E45-4E2A-8D4D-62F1012E5982}"/>
  </pc:docChgLst>
  <pc:docChgLst>
    <pc:chgData name="卢 俊鹏" userId="88508a0e2c8d42da" providerId="LiveId" clId="{365CB3A4-814D-4C24-8DD9-CF99A0A3DFC9}"/>
    <pc:docChg chg="modSld">
      <pc:chgData name="卢 俊鹏" userId="88508a0e2c8d42da" providerId="LiveId" clId="{365CB3A4-814D-4C24-8DD9-CF99A0A3DFC9}" dt="2019-03-17T09:04:34.078" v="25"/>
      <pc:docMkLst>
        <pc:docMk/>
      </pc:docMkLst>
      <pc:sldChg chg="modSp">
        <pc:chgData name="卢 俊鹏" userId="88508a0e2c8d42da" providerId="LiveId" clId="{365CB3A4-814D-4C24-8DD9-CF99A0A3DFC9}" dt="2019-03-17T09:04:34.078" v="25"/>
        <pc:sldMkLst>
          <pc:docMk/>
          <pc:sldMk cId="2705506829" sldId="256"/>
        </pc:sldMkLst>
        <pc:spChg chg="mod">
          <ac:chgData name="卢 俊鹏" userId="88508a0e2c8d42da" providerId="LiveId" clId="{365CB3A4-814D-4C24-8DD9-CF99A0A3DFC9}" dt="2019-03-17T09:04:34.078" v="25"/>
          <ac:spMkLst>
            <pc:docMk/>
            <pc:sldMk cId="2705506829" sldId="256"/>
            <ac:spMk id="3"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zh-CN" altLang="en-US"/>
              <a:t>单击此处编辑母版标题样式</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Date Placeholder 2"/>
          <p:cNvSpPr>
            <a:spLocks noGrp="1"/>
          </p:cNvSpPr>
          <p:nvPr>
            <p:ph type="dt" sz="half" idx="10"/>
          </p:nvPr>
        </p:nvSpPr>
        <p:spPr/>
        <p:txBody>
          <a:bodyPr/>
          <a:lstStyle/>
          <a:p>
            <a:fld id="{B61BEF0D-F0BB-DE4B-95CE-6DB70DBA9567}" type="datetimeFigureOut">
              <a:rPr lang="en-US" dirty="0"/>
              <a:pPr/>
              <a:t>3/17/2019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zh-CN" altLang="en-US"/>
              <a:t>单击此处编辑母版标题样式</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3/17/2019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3/17/2019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zh-CN" altLang="en-US"/>
              <a:t>单击此处编辑母版标题样式</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3/17/2019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zh-CN" altLang="en-US"/>
              <a:t>单击此处编辑母版文本样式</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3/17/2019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zh-CN" altLang="en-US"/>
              <a:t>单击此处编辑母版标题样式</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zh-CN" altLang="en-US"/>
              <a:t>单击此处编辑母版文本样式</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3/17/2019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nchor="ct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zh-CN" altLang="en-US"/>
              <a:t>单击此处编辑母版标题样式</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3/17/2019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3/17/2019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3/17/2019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3/17/2019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3/17/2019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zh-CN" altLang="en-US"/>
              <a:t>单击此处编辑母版标题样式</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3/17/2019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3/17/2019</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hyperlink" Target="http://baike.baidu.com/view/76320.htm" TargetMode="Externa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  </a:t>
            </a:r>
            <a:r>
              <a:rPr lang="en-US" altLang="zh-CN" sz="7200" dirty="0"/>
              <a:t>2048</a:t>
            </a:r>
            <a:r>
              <a:rPr lang="zh-CN" altLang="en-US" sz="7200" dirty="0"/>
              <a:t>游戏</a:t>
            </a:r>
            <a:br>
              <a:rPr lang="zh-CN" altLang="en-US" sz="7200" dirty="0"/>
            </a:br>
            <a:endParaRPr lang="zh-CN" altLang="en-US" sz="7200" dirty="0"/>
          </a:p>
        </p:txBody>
      </p:sp>
      <p:sp>
        <p:nvSpPr>
          <p:cNvPr id="3" name="副标题 2"/>
          <p:cNvSpPr>
            <a:spLocks noGrp="1"/>
          </p:cNvSpPr>
          <p:nvPr>
            <p:ph type="subTitle" idx="1"/>
          </p:nvPr>
        </p:nvSpPr>
        <p:spPr/>
        <p:txBody>
          <a:bodyPr/>
          <a:lstStyle/>
          <a:p>
            <a:r>
              <a:rPr lang="en-US" altLang="zh-CN" dirty="0"/>
              <a:t>    </a:t>
            </a:r>
            <a:r>
              <a:rPr lang="zh-CN" altLang="en-US" dirty="0">
                <a:solidFill>
                  <a:schemeClr val="tx1"/>
                </a:solidFill>
              </a:rPr>
              <a:t>答辩人：*** ***    </a:t>
            </a:r>
            <a:endParaRPr lang="en-US" altLang="zh-CN" dirty="0">
              <a:solidFill>
                <a:schemeClr val="tx1"/>
              </a:solidFill>
            </a:endParaRPr>
          </a:p>
          <a:p>
            <a:r>
              <a:rPr lang="en-US" altLang="zh-CN" dirty="0">
                <a:solidFill>
                  <a:schemeClr val="tx1"/>
                </a:solidFill>
              </a:rPr>
              <a:t>                  </a:t>
            </a:r>
            <a:r>
              <a:rPr lang="zh-CN" altLang="en-US" dirty="0">
                <a:solidFill>
                  <a:schemeClr val="tx1"/>
                </a:solidFill>
              </a:rPr>
              <a:t>*** ***</a:t>
            </a:r>
            <a:endParaRPr lang="en-US" altLang="zh-CN" dirty="0">
              <a:solidFill>
                <a:schemeClr val="tx1"/>
              </a:solidFill>
            </a:endParaRPr>
          </a:p>
          <a:p>
            <a:r>
              <a:rPr lang="zh-CN" altLang="en-US" dirty="0">
                <a:solidFill>
                  <a:schemeClr val="tx1"/>
                </a:solidFill>
              </a:rPr>
              <a:t>    指导教师：  陈兴国</a:t>
            </a:r>
            <a:endParaRPr lang="en-US" altLang="zh-CN" dirty="0">
              <a:solidFill>
                <a:schemeClr val="tx1"/>
              </a:solidFill>
            </a:endParaRPr>
          </a:p>
        </p:txBody>
      </p:sp>
    </p:spTree>
    <p:extLst>
      <p:ext uri="{BB962C8B-B14F-4D97-AF65-F5344CB8AC3E}">
        <p14:creationId xmlns:p14="http://schemas.microsoft.com/office/powerpoint/2010/main" val="27055068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cxnSp>
        <p:nvCxnSpPr>
          <p:cNvPr id="63" name="Straight Connector 62">
            <a:extLst>
              <a:ext uri="{FF2B5EF4-FFF2-40B4-BE49-F238E27FC236}">
                <a16:creationId xmlns:a16="http://schemas.microsoft.com/office/drawing/2014/main" id="{0512F9CB-A1A0-4043-A103-F6A4B94B695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 name="Straight Connector 64">
            <a:extLst>
              <a:ext uri="{FF2B5EF4-FFF2-40B4-BE49-F238E27FC236}">
                <a16:creationId xmlns:a16="http://schemas.microsoft.com/office/drawing/2014/main" id="{ADBE6588-EE16-4389-857C-86A156D49E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7" name="Straight Connector 66">
            <a:extLst>
              <a:ext uri="{FF2B5EF4-FFF2-40B4-BE49-F238E27FC236}">
                <a16:creationId xmlns:a16="http://schemas.microsoft.com/office/drawing/2014/main" id="{17FD48D2-B0A7-413D-B947-AA55AC1296D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9" name="Straight Connector 68">
            <a:extLst>
              <a:ext uri="{FF2B5EF4-FFF2-40B4-BE49-F238E27FC236}">
                <a16:creationId xmlns:a16="http://schemas.microsoft.com/office/drawing/2014/main" id="{2BE668D0-D906-4EEE-B32F-8C028624B8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1" name="Straight Connector 70">
            <a:extLst>
              <a:ext uri="{FF2B5EF4-FFF2-40B4-BE49-F238E27FC236}">
                <a16:creationId xmlns:a16="http://schemas.microsoft.com/office/drawing/2014/main" id="{D1DE67A3-B8F6-4CFD-A8E0-D15200F231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useBgFill="1">
        <p:nvSpPr>
          <p:cNvPr id="73" name="Rectangle 72">
            <a:extLst>
              <a:ext uri="{FF2B5EF4-FFF2-40B4-BE49-F238E27FC236}">
                <a16:creationId xmlns:a16="http://schemas.microsoft.com/office/drawing/2014/main" id="{762362DE-7747-4D8B-99FA-8E36F0B15F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p:cNvSpPr>
            <a:spLocks noGrp="1"/>
          </p:cNvSpPr>
          <p:nvPr>
            <p:ph type="title"/>
          </p:nvPr>
        </p:nvSpPr>
        <p:spPr>
          <a:xfrm>
            <a:off x="5135754" y="628617"/>
            <a:ext cx="6368858" cy="3028983"/>
          </a:xfrm>
        </p:spPr>
        <p:txBody>
          <a:bodyPr vert="horz" lIns="91440" tIns="45720" rIns="91440" bIns="45720" rtlCol="0" anchor="b">
            <a:normAutofit/>
          </a:bodyPr>
          <a:lstStyle/>
          <a:p>
            <a:r>
              <a:rPr lang="zh-CN" altLang="en-US" sz="4800"/>
              <a:t>游戏界面</a:t>
            </a:r>
          </a:p>
        </p:txBody>
      </p:sp>
      <p:pic>
        <p:nvPicPr>
          <p:cNvPr id="4" name="图片 3">
            <a:extLst>
              <a:ext uri="{FF2B5EF4-FFF2-40B4-BE49-F238E27FC236}">
                <a16:creationId xmlns:a16="http://schemas.microsoft.com/office/drawing/2014/main" id="{94C559E0-A595-4A11-A09E-CFEA4195A6DE}"/>
              </a:ext>
            </a:extLst>
          </p:cNvPr>
          <p:cNvPicPr>
            <a:picLocks noChangeAspect="1"/>
          </p:cNvPicPr>
          <p:nvPr/>
        </p:nvPicPr>
        <p:blipFill rotWithShape="1">
          <a:blip r:embed="rId2"/>
          <a:srcRect t="8010" r="3" b="3"/>
          <a:stretch/>
        </p:blipFill>
        <p:spPr>
          <a:xfrm>
            <a:off x="650601" y="628617"/>
            <a:ext cx="4000521" cy="5276088"/>
          </a:xfrm>
          <a:prstGeom prst="rect">
            <a:avLst/>
          </a:prstGeom>
          <a:ln w="15875">
            <a:solidFill>
              <a:srgbClr val="FFFFFF">
                <a:alpha val="40000"/>
              </a:srgbClr>
            </a:solidFill>
          </a:ln>
          <a:effectLst>
            <a:innerShdw blurRad="57150" dist="38100" dir="14460000">
              <a:prstClr val="black">
                <a:alpha val="70000"/>
              </a:prstClr>
            </a:innerShdw>
          </a:effectLst>
        </p:spPr>
      </p:pic>
      <p:grpSp>
        <p:nvGrpSpPr>
          <p:cNvPr id="75" name="Group 74">
            <a:extLst>
              <a:ext uri="{FF2B5EF4-FFF2-40B4-BE49-F238E27FC236}">
                <a16:creationId xmlns:a16="http://schemas.microsoft.com/office/drawing/2014/main" id="{25123E6E-F713-4254-A6BF-358CC8EC6C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76" name="Straight Connector 75">
              <a:extLst>
                <a:ext uri="{FF2B5EF4-FFF2-40B4-BE49-F238E27FC236}">
                  <a16:creationId xmlns:a16="http://schemas.microsoft.com/office/drawing/2014/main" id="{2F690FE0-5412-4598-8AD6-769BB36E2CE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7" name="Straight Connector 76">
              <a:extLst>
                <a:ext uri="{FF2B5EF4-FFF2-40B4-BE49-F238E27FC236}">
                  <a16:creationId xmlns:a16="http://schemas.microsoft.com/office/drawing/2014/main" id="{B4850BB6-6709-408E-BEFD-24DC5E3C296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8" name="Straight Connector 77">
              <a:extLst>
                <a:ext uri="{FF2B5EF4-FFF2-40B4-BE49-F238E27FC236}">
                  <a16:creationId xmlns:a16="http://schemas.microsoft.com/office/drawing/2014/main" id="{4A03B410-983E-40D8-A4EA-2BB747CB003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9" name="Straight Connector 78">
              <a:extLst>
                <a:ext uri="{FF2B5EF4-FFF2-40B4-BE49-F238E27FC236}">
                  <a16:creationId xmlns:a16="http://schemas.microsoft.com/office/drawing/2014/main" id="{12B92421-6A58-4A51-AB7D-B97EA85E303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0" name="Straight Connector 79">
              <a:extLst>
                <a:ext uri="{FF2B5EF4-FFF2-40B4-BE49-F238E27FC236}">
                  <a16:creationId xmlns:a16="http://schemas.microsoft.com/office/drawing/2014/main" id="{9D092B0B-C6FB-4CDC-ABE8-5C817CAC697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6734970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662349" y="1404594"/>
            <a:ext cx="6019800" cy="1143000"/>
          </a:xfrm>
        </p:spPr>
        <p:txBody>
          <a:bodyPr>
            <a:normAutofit/>
          </a:bodyPr>
          <a:lstStyle/>
          <a:p>
            <a:r>
              <a:rPr lang="zh-CN" altLang="en-US" sz="3600" dirty="0"/>
              <a:t>数字合并</a:t>
            </a:r>
          </a:p>
        </p:txBody>
      </p:sp>
      <p:sp>
        <p:nvSpPr>
          <p:cNvPr id="6" name="右箭头 5"/>
          <p:cNvSpPr/>
          <p:nvPr/>
        </p:nvSpPr>
        <p:spPr>
          <a:xfrm>
            <a:off x="4175948" y="3318236"/>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a:extLst>
              <a:ext uri="{FF2B5EF4-FFF2-40B4-BE49-F238E27FC236}">
                <a16:creationId xmlns:a16="http://schemas.microsoft.com/office/drawing/2014/main" id="{34A55B82-472E-4A2F-94BE-037ABC6220A0}"/>
              </a:ext>
            </a:extLst>
          </p:cNvPr>
          <p:cNvPicPr>
            <a:picLocks noChangeAspect="1"/>
          </p:cNvPicPr>
          <p:nvPr/>
        </p:nvPicPr>
        <p:blipFill>
          <a:blip r:embed="rId2"/>
          <a:stretch>
            <a:fillRect/>
          </a:stretch>
        </p:blipFill>
        <p:spPr>
          <a:xfrm>
            <a:off x="422251" y="629657"/>
            <a:ext cx="3152847" cy="5254745"/>
          </a:xfrm>
          <a:prstGeom prst="rect">
            <a:avLst/>
          </a:prstGeom>
          <a:effectLst>
            <a:outerShdw blurRad="50800" dist="38100" dir="2700000" algn="tl" rotWithShape="0">
              <a:prstClr val="black">
                <a:alpha val="40000"/>
              </a:prstClr>
            </a:outerShdw>
          </a:effectLst>
        </p:spPr>
      </p:pic>
      <p:pic>
        <p:nvPicPr>
          <p:cNvPr id="7" name="图片 6">
            <a:extLst>
              <a:ext uri="{FF2B5EF4-FFF2-40B4-BE49-F238E27FC236}">
                <a16:creationId xmlns:a16="http://schemas.microsoft.com/office/drawing/2014/main" id="{A695BD44-234B-401C-A880-1D5FF3241FFD}"/>
              </a:ext>
            </a:extLst>
          </p:cNvPr>
          <p:cNvPicPr>
            <a:picLocks noChangeAspect="1"/>
          </p:cNvPicPr>
          <p:nvPr/>
        </p:nvPicPr>
        <p:blipFill>
          <a:blip r:embed="rId3"/>
          <a:stretch>
            <a:fillRect/>
          </a:stretch>
        </p:blipFill>
        <p:spPr>
          <a:xfrm>
            <a:off x="5937871" y="629657"/>
            <a:ext cx="2994752" cy="5377158"/>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6268331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cxnSp>
        <p:nvCxnSpPr>
          <p:cNvPr id="104" name="Straight Connector 68">
            <a:extLst>
              <a:ext uri="{FF2B5EF4-FFF2-40B4-BE49-F238E27FC236}">
                <a16:creationId xmlns:a16="http://schemas.microsoft.com/office/drawing/2014/main" id="{8FD48FB1-66D8-4676-B0AA-C139A1DB78D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5" name="Straight Connector 70">
            <a:extLst>
              <a:ext uri="{FF2B5EF4-FFF2-40B4-BE49-F238E27FC236}">
                <a16:creationId xmlns:a16="http://schemas.microsoft.com/office/drawing/2014/main" id="{F033F5AE-6728-4F19-8DED-658E674B3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6" name="Straight Connector 72">
            <a:extLst>
              <a:ext uri="{FF2B5EF4-FFF2-40B4-BE49-F238E27FC236}">
                <a16:creationId xmlns:a16="http://schemas.microsoft.com/office/drawing/2014/main" id="{82C7D74A-18BA-4709-A808-44E8815C443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7" name="Straight Connector 74">
            <a:extLst>
              <a:ext uri="{FF2B5EF4-FFF2-40B4-BE49-F238E27FC236}">
                <a16:creationId xmlns:a16="http://schemas.microsoft.com/office/drawing/2014/main" id="{B5164A3F-1561-4039-8185-AB0EEB713EA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8" name="Straight Connector 76">
            <a:extLst>
              <a:ext uri="{FF2B5EF4-FFF2-40B4-BE49-F238E27FC236}">
                <a16:creationId xmlns:a16="http://schemas.microsoft.com/office/drawing/2014/main" id="{2A35DB53-42BE-460E-9CA1-1294C98463C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useBgFill="1">
        <p:nvSpPr>
          <p:cNvPr id="109" name="Rectangle 78">
            <a:extLst>
              <a:ext uri="{FF2B5EF4-FFF2-40B4-BE49-F238E27FC236}">
                <a16:creationId xmlns:a16="http://schemas.microsoft.com/office/drawing/2014/main" id="{78A0EC1F-FF0E-4EE2-865A-55DC98C12A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p:cNvSpPr>
            <a:spLocks noGrp="1"/>
          </p:cNvSpPr>
          <p:nvPr>
            <p:ph type="title"/>
          </p:nvPr>
        </p:nvSpPr>
        <p:spPr>
          <a:xfrm>
            <a:off x="4944753" y="628617"/>
            <a:ext cx="6559859" cy="3028983"/>
          </a:xfrm>
        </p:spPr>
        <p:txBody>
          <a:bodyPr vert="horz" lIns="91440" tIns="45720" rIns="91440" bIns="45720" rtlCol="0" anchor="b">
            <a:normAutofit/>
          </a:bodyPr>
          <a:lstStyle/>
          <a:p>
            <a:r>
              <a:rPr lang="zh-CN" altLang="en-US" sz="4800"/>
              <a:t>游戏结束</a:t>
            </a:r>
          </a:p>
        </p:txBody>
      </p:sp>
      <p:sp>
        <p:nvSpPr>
          <p:cNvPr id="110" name="Snip Diagonal Corner Rectangle 6">
            <a:extLst>
              <a:ext uri="{FF2B5EF4-FFF2-40B4-BE49-F238E27FC236}">
                <a16:creationId xmlns:a16="http://schemas.microsoft.com/office/drawing/2014/main" id="{38C12AF1-A2FD-4566-8805-62E893A2B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001" y="620722"/>
            <a:ext cx="3670674" cy="5286838"/>
          </a:xfrm>
          <a:prstGeom prst="snip2DiagRect">
            <a:avLst>
              <a:gd name="adj1" fmla="val 11518"/>
              <a:gd name="adj2" fmla="val 0"/>
            </a:avLst>
          </a:prstGeom>
          <a:solidFill>
            <a:schemeClr val="tx1"/>
          </a:solidFill>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图片 3">
            <a:extLst>
              <a:ext uri="{FF2B5EF4-FFF2-40B4-BE49-F238E27FC236}">
                <a16:creationId xmlns:a16="http://schemas.microsoft.com/office/drawing/2014/main" id="{ACB69C34-6DF5-4AD0-8214-5D76A080AE20}"/>
              </a:ext>
            </a:extLst>
          </p:cNvPr>
          <p:cNvPicPr>
            <a:picLocks noChangeAspect="1"/>
          </p:cNvPicPr>
          <p:nvPr/>
        </p:nvPicPr>
        <p:blipFill rotWithShape="1">
          <a:blip r:embed="rId2"/>
          <a:srcRect r="231" b="-1"/>
          <a:stretch/>
        </p:blipFill>
        <p:spPr>
          <a:xfrm>
            <a:off x="800558" y="786117"/>
            <a:ext cx="3337560" cy="4956048"/>
          </a:xfrm>
          <a:custGeom>
            <a:avLst/>
            <a:gdLst>
              <a:gd name="connsiteX0" fmla="*/ 384420 w 3337560"/>
              <a:gd name="connsiteY0" fmla="*/ 0 h 4956048"/>
              <a:gd name="connsiteX1" fmla="*/ 3337560 w 3337560"/>
              <a:gd name="connsiteY1" fmla="*/ 0 h 4956048"/>
              <a:gd name="connsiteX2" fmla="*/ 3337560 w 3337560"/>
              <a:gd name="connsiteY2" fmla="*/ 4571628 h 4956048"/>
              <a:gd name="connsiteX3" fmla="*/ 2953140 w 3337560"/>
              <a:gd name="connsiteY3" fmla="*/ 4956048 h 4956048"/>
              <a:gd name="connsiteX4" fmla="*/ 0 w 3337560"/>
              <a:gd name="connsiteY4" fmla="*/ 4956048 h 4956048"/>
              <a:gd name="connsiteX5" fmla="*/ 0 w 3337560"/>
              <a:gd name="connsiteY5" fmla="*/ 384420 h 49560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37560" h="4956048">
                <a:moveTo>
                  <a:pt x="384420" y="0"/>
                </a:moveTo>
                <a:lnTo>
                  <a:pt x="3337560" y="0"/>
                </a:lnTo>
                <a:lnTo>
                  <a:pt x="3337560" y="4571628"/>
                </a:lnTo>
                <a:lnTo>
                  <a:pt x="2953140" y="4956048"/>
                </a:lnTo>
                <a:lnTo>
                  <a:pt x="0" y="4956048"/>
                </a:lnTo>
                <a:lnTo>
                  <a:pt x="0" y="384420"/>
                </a:lnTo>
                <a:close/>
              </a:path>
            </a:pathLst>
          </a:custGeom>
        </p:spPr>
      </p:pic>
      <p:grpSp>
        <p:nvGrpSpPr>
          <p:cNvPr id="83" name="Group 82">
            <a:extLst>
              <a:ext uri="{FF2B5EF4-FFF2-40B4-BE49-F238E27FC236}">
                <a16:creationId xmlns:a16="http://schemas.microsoft.com/office/drawing/2014/main" id="{4C56DB1B-53C1-4D8D-B05C-150B39F14A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84" name="Straight Connector 83">
              <a:extLst>
                <a:ext uri="{FF2B5EF4-FFF2-40B4-BE49-F238E27FC236}">
                  <a16:creationId xmlns:a16="http://schemas.microsoft.com/office/drawing/2014/main" id="{96BBECE7-2757-4B2E-81ED-560B2AE641D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5" name="Straight Connector 84">
              <a:extLst>
                <a:ext uri="{FF2B5EF4-FFF2-40B4-BE49-F238E27FC236}">
                  <a16:creationId xmlns:a16="http://schemas.microsoft.com/office/drawing/2014/main" id="{0FA92A60-1E5B-4304-9EE1-9D6FDD52098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6" name="Straight Connector 85">
              <a:extLst>
                <a:ext uri="{FF2B5EF4-FFF2-40B4-BE49-F238E27FC236}">
                  <a16:creationId xmlns:a16="http://schemas.microsoft.com/office/drawing/2014/main" id="{D19F77D2-35D7-471C-B16D-615DD810D98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7" name="Straight Connector 86">
              <a:extLst>
                <a:ext uri="{FF2B5EF4-FFF2-40B4-BE49-F238E27FC236}">
                  <a16:creationId xmlns:a16="http://schemas.microsoft.com/office/drawing/2014/main" id="{6BE463D3-CDC8-4C94-AB8B-7A18DDE2AF7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1" name="Straight Connector 87">
              <a:extLst>
                <a:ext uri="{FF2B5EF4-FFF2-40B4-BE49-F238E27FC236}">
                  <a16:creationId xmlns:a16="http://schemas.microsoft.com/office/drawing/2014/main" id="{0E9F15BA-4893-4128-BF42-BE327C5DD7D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4759684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981892" y="296332"/>
            <a:ext cx="8534400" cy="1507067"/>
          </a:xfrm>
        </p:spPr>
        <p:txBody>
          <a:bodyPr/>
          <a:lstStyle/>
          <a:p>
            <a:r>
              <a:rPr lang="zh-CN" altLang="en-US" dirty="0"/>
              <a:t>总结</a:t>
            </a:r>
          </a:p>
        </p:txBody>
      </p:sp>
      <p:sp>
        <p:nvSpPr>
          <p:cNvPr id="4" name="文本框 3"/>
          <p:cNvSpPr txBox="1"/>
          <p:nvPr/>
        </p:nvSpPr>
        <p:spPr>
          <a:xfrm>
            <a:off x="629348" y="1964353"/>
            <a:ext cx="8534400" cy="4893647"/>
          </a:xfrm>
          <a:prstGeom prst="rect">
            <a:avLst/>
          </a:prstGeom>
          <a:noFill/>
        </p:spPr>
        <p:txBody>
          <a:bodyPr wrap="square" rtlCol="0">
            <a:spAutoFit/>
          </a:bodyPr>
          <a:lstStyle/>
          <a:p>
            <a:r>
              <a:rPr lang="en-US" altLang="zh-CN" sz="2400" dirty="0"/>
              <a:t>	</a:t>
            </a:r>
            <a:r>
              <a:rPr lang="zh-CN" altLang="zh-CN" sz="2400" dirty="0"/>
              <a:t>经过了几</a:t>
            </a:r>
            <a:r>
              <a:rPr lang="zh-CN" altLang="en-US" sz="2400" dirty="0"/>
              <a:t>天</a:t>
            </a:r>
            <a:r>
              <a:rPr lang="zh-CN" altLang="zh-CN" sz="2400" dirty="0"/>
              <a:t>的研究终于把</a:t>
            </a:r>
            <a:r>
              <a:rPr lang="en-US" altLang="zh-CN" sz="2400" dirty="0"/>
              <a:t>2048</a:t>
            </a:r>
            <a:r>
              <a:rPr lang="zh-CN" altLang="zh-CN" sz="2400" dirty="0"/>
              <a:t>这个游戏完成了，这个游戏的完成使我明白了，看似很简单的事情要真的动手实践起来确实有一定的难度，还好经过我不断的耐心学习和钻研，才把这个游戏的基本功能实现了</a:t>
            </a:r>
            <a:r>
              <a:rPr lang="zh-CN" altLang="en-US" sz="2400" dirty="0"/>
              <a:t>。</a:t>
            </a:r>
            <a:endParaRPr lang="en-US" altLang="zh-CN" sz="2400" dirty="0"/>
          </a:p>
          <a:p>
            <a:r>
              <a:rPr lang="en-US" altLang="zh-CN" sz="2400" dirty="0"/>
              <a:t>	</a:t>
            </a:r>
            <a:r>
              <a:rPr lang="zh-CN" altLang="zh-CN" sz="2400" dirty="0"/>
              <a:t>我以前从来没有玩过这个游戏，在开发游戏之前，我先在网上找到该游戏，了解游戏的玩法，自己熟悉之后才开始慢慢琢磨如何布局，如何分析，如何设计，如何实现默写模块功能，就用户在屏幕上滑动，获取用户意图这一模块来说，以前感觉很不可思议的事情，经过我不断耐心的学习，实验，最终也实现了，感觉挺棒的，通过这一点使我了解到我现在需要学习的内容还很多，今后我一定积极去学习需要学习的知识，做到融会贯通，多做项目使自己在实践中学习，为将来打好铺垫。</a:t>
            </a:r>
          </a:p>
          <a:p>
            <a:endParaRPr lang="zh-CN" altLang="en-US" sz="2400" dirty="0"/>
          </a:p>
        </p:txBody>
      </p:sp>
    </p:spTree>
    <p:extLst>
      <p:ext uri="{BB962C8B-B14F-4D97-AF65-F5344CB8AC3E}">
        <p14:creationId xmlns:p14="http://schemas.microsoft.com/office/powerpoint/2010/main" val="16976416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64571" y="1604264"/>
            <a:ext cx="8534401" cy="2281600"/>
          </a:xfrm>
        </p:spPr>
        <p:txBody>
          <a:bodyPr>
            <a:normAutofit/>
          </a:bodyPr>
          <a:lstStyle/>
          <a:p>
            <a:r>
              <a:rPr lang="zh-CN" altLang="en-US" sz="8000" dirty="0"/>
              <a:t>谢谢观看</a:t>
            </a:r>
          </a:p>
        </p:txBody>
      </p:sp>
    </p:spTree>
    <p:extLst>
      <p:ext uri="{BB962C8B-B14F-4D97-AF65-F5344CB8AC3E}">
        <p14:creationId xmlns:p14="http://schemas.microsoft.com/office/powerpoint/2010/main" val="8517981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591" y="402221"/>
            <a:ext cx="1619601" cy="1507067"/>
          </a:xfrm>
        </p:spPr>
        <p:txBody>
          <a:bodyPr>
            <a:normAutofit/>
          </a:bodyPr>
          <a:lstStyle/>
          <a:p>
            <a:r>
              <a:rPr lang="zh-CN" altLang="en-US" sz="4800" dirty="0"/>
              <a:t>目录</a:t>
            </a:r>
          </a:p>
        </p:txBody>
      </p:sp>
      <p:sp>
        <p:nvSpPr>
          <p:cNvPr id="3" name="内容占位符 2"/>
          <p:cNvSpPr>
            <a:spLocks noGrp="1"/>
          </p:cNvSpPr>
          <p:nvPr>
            <p:ph idx="1"/>
          </p:nvPr>
        </p:nvSpPr>
        <p:spPr>
          <a:xfrm>
            <a:off x="826716" y="1790205"/>
            <a:ext cx="8534400" cy="3615267"/>
          </a:xfrm>
        </p:spPr>
        <p:txBody>
          <a:bodyPr>
            <a:normAutofit fontScale="92500" lnSpcReduction="10000"/>
          </a:bodyPr>
          <a:lstStyle/>
          <a:p>
            <a:r>
              <a:rPr lang="en-US" altLang="zh-CN" sz="3200" dirty="0">
                <a:solidFill>
                  <a:schemeClr val="tx1"/>
                </a:solidFill>
              </a:rPr>
              <a:t>1</a:t>
            </a:r>
            <a:r>
              <a:rPr lang="zh-CN" altLang="en-US" sz="3200" dirty="0">
                <a:solidFill>
                  <a:schemeClr val="tx1"/>
                </a:solidFill>
              </a:rPr>
              <a:t>、绪论</a:t>
            </a:r>
            <a:endParaRPr lang="en-US" altLang="zh-CN" sz="3200" dirty="0">
              <a:solidFill>
                <a:schemeClr val="tx1"/>
              </a:solidFill>
            </a:endParaRPr>
          </a:p>
          <a:p>
            <a:r>
              <a:rPr lang="en-US" altLang="zh-CN" sz="3200" dirty="0">
                <a:solidFill>
                  <a:schemeClr val="tx1"/>
                </a:solidFill>
              </a:rPr>
              <a:t>2</a:t>
            </a:r>
            <a:r>
              <a:rPr lang="zh-CN" altLang="en-US" sz="3200" dirty="0">
                <a:solidFill>
                  <a:schemeClr val="tx1"/>
                </a:solidFill>
              </a:rPr>
              <a:t>、游戏规则</a:t>
            </a:r>
            <a:endParaRPr lang="en-US" altLang="zh-CN" sz="3200" dirty="0">
              <a:solidFill>
                <a:schemeClr val="tx1"/>
              </a:solidFill>
            </a:endParaRPr>
          </a:p>
          <a:p>
            <a:r>
              <a:rPr lang="en-US" altLang="zh-CN" sz="3200" dirty="0">
                <a:solidFill>
                  <a:schemeClr val="tx1"/>
                </a:solidFill>
              </a:rPr>
              <a:t>3</a:t>
            </a:r>
            <a:r>
              <a:rPr lang="zh-CN" altLang="en-US" sz="3200" dirty="0">
                <a:solidFill>
                  <a:schemeClr val="tx1"/>
                </a:solidFill>
              </a:rPr>
              <a:t>、开发工具介绍</a:t>
            </a:r>
            <a:endParaRPr lang="en-US" altLang="zh-CN" sz="3200" dirty="0">
              <a:solidFill>
                <a:schemeClr val="tx1"/>
              </a:solidFill>
            </a:endParaRPr>
          </a:p>
          <a:p>
            <a:r>
              <a:rPr lang="en-US" altLang="zh-CN" sz="3200" dirty="0">
                <a:solidFill>
                  <a:schemeClr val="tx1"/>
                </a:solidFill>
              </a:rPr>
              <a:t>4</a:t>
            </a:r>
            <a:r>
              <a:rPr lang="zh-CN" altLang="en-US" sz="3200" dirty="0">
                <a:solidFill>
                  <a:schemeClr val="tx1"/>
                </a:solidFill>
              </a:rPr>
              <a:t>、游戏设计</a:t>
            </a:r>
            <a:endParaRPr lang="en-US" altLang="zh-CN" sz="3200" dirty="0">
              <a:solidFill>
                <a:schemeClr val="tx1"/>
              </a:solidFill>
            </a:endParaRPr>
          </a:p>
          <a:p>
            <a:r>
              <a:rPr lang="en-US" altLang="zh-CN" sz="3200" dirty="0">
                <a:solidFill>
                  <a:schemeClr val="tx1"/>
                </a:solidFill>
              </a:rPr>
              <a:t>5</a:t>
            </a:r>
            <a:r>
              <a:rPr lang="zh-CN" altLang="en-US" sz="3200" dirty="0">
                <a:solidFill>
                  <a:schemeClr val="tx1"/>
                </a:solidFill>
              </a:rPr>
              <a:t>、具体实现</a:t>
            </a:r>
            <a:endParaRPr lang="en-US" altLang="zh-CN" sz="3200" dirty="0">
              <a:solidFill>
                <a:schemeClr val="tx1"/>
              </a:solidFill>
            </a:endParaRPr>
          </a:p>
          <a:p>
            <a:r>
              <a:rPr lang="en-US" altLang="zh-CN" sz="3200" dirty="0">
                <a:solidFill>
                  <a:schemeClr val="tx1"/>
                </a:solidFill>
              </a:rPr>
              <a:t>6</a:t>
            </a:r>
            <a:r>
              <a:rPr lang="zh-CN" altLang="en-US" sz="3200" dirty="0">
                <a:solidFill>
                  <a:schemeClr val="tx1"/>
                </a:solidFill>
              </a:rPr>
              <a:t>、总结</a:t>
            </a:r>
          </a:p>
        </p:txBody>
      </p:sp>
    </p:spTree>
    <p:extLst>
      <p:ext uri="{BB962C8B-B14F-4D97-AF65-F5344CB8AC3E}">
        <p14:creationId xmlns:p14="http://schemas.microsoft.com/office/powerpoint/2010/main" val="2375317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97968" y="4404205"/>
            <a:ext cx="8534400" cy="1507067"/>
          </a:xfrm>
        </p:spPr>
        <p:txBody>
          <a:bodyPr>
            <a:normAutofit/>
          </a:bodyPr>
          <a:lstStyle/>
          <a:p>
            <a:r>
              <a:rPr lang="zh-CN" altLang="zh-CN" sz="4800" dirty="0"/>
              <a:t>绪论</a:t>
            </a:r>
            <a:endParaRPr lang="zh-CN" altLang="en-US" sz="4800" dirty="0"/>
          </a:p>
        </p:txBody>
      </p:sp>
      <p:sp>
        <p:nvSpPr>
          <p:cNvPr id="3" name="内容占位符 2"/>
          <p:cNvSpPr>
            <a:spLocks noGrp="1"/>
          </p:cNvSpPr>
          <p:nvPr>
            <p:ph idx="1"/>
          </p:nvPr>
        </p:nvSpPr>
        <p:spPr/>
        <p:txBody>
          <a:bodyPr>
            <a:normAutofit/>
          </a:bodyPr>
          <a:lstStyle/>
          <a:p>
            <a:r>
              <a:rPr lang="zh-CN" altLang="zh-CN" sz="3200" b="1" dirty="0"/>
              <a:t>轻松的益智游戏对缓解生活压力调节情绪具有重要的意义。《</a:t>
            </a:r>
            <a:r>
              <a:rPr lang="en-US" altLang="zh-CN" sz="3200" b="1" dirty="0"/>
              <a:t>2048</a:t>
            </a:r>
            <a:r>
              <a:rPr lang="zh-CN" altLang="zh-CN" sz="3200" b="1" dirty="0"/>
              <a:t>》这款小游戏是一款流行的</a:t>
            </a:r>
            <a:r>
              <a:rPr lang="zh-CN" altLang="en-US" sz="3200" b="1" dirty="0"/>
              <a:t>数字游戏，</a:t>
            </a:r>
            <a:r>
              <a:rPr lang="zh-CN" altLang="zh-CN" sz="3200" b="1" dirty="0"/>
              <a:t>游戏设计初衷是一款益智类的游戏，其特点在于轻松，简单，因此，开发要求做到各项功能要完备、操作要简便、易学易用。</a:t>
            </a:r>
            <a:endParaRPr lang="zh-CN" altLang="en-US" sz="3200" b="1" dirty="0">
              <a:solidFill>
                <a:schemeClr val="tx1"/>
              </a:solidFill>
            </a:endParaRPr>
          </a:p>
        </p:txBody>
      </p:sp>
    </p:spTree>
    <p:extLst>
      <p:ext uri="{BB962C8B-B14F-4D97-AF65-F5344CB8AC3E}">
        <p14:creationId xmlns:p14="http://schemas.microsoft.com/office/powerpoint/2010/main" val="28505402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367784" y="385572"/>
            <a:ext cx="4171124" cy="1143000"/>
          </a:xfrm>
        </p:spPr>
        <p:txBody>
          <a:bodyPr>
            <a:normAutofit/>
          </a:bodyPr>
          <a:lstStyle/>
          <a:p>
            <a:r>
              <a:rPr lang="zh-CN" altLang="en-US" sz="4000" b="1" dirty="0"/>
              <a:t>  游戏规则</a:t>
            </a:r>
          </a:p>
        </p:txBody>
      </p:sp>
      <p:sp>
        <p:nvSpPr>
          <p:cNvPr id="4" name="文本占位符 3"/>
          <p:cNvSpPr>
            <a:spLocks noGrp="1"/>
          </p:cNvSpPr>
          <p:nvPr>
            <p:ph type="body" sz="half" idx="2"/>
          </p:nvPr>
        </p:nvSpPr>
        <p:spPr>
          <a:xfrm>
            <a:off x="1152144" y="1914144"/>
            <a:ext cx="10113264" cy="4349496"/>
          </a:xfrm>
        </p:spPr>
        <p:txBody>
          <a:bodyPr>
            <a:normAutofit fontScale="92500"/>
          </a:bodyPr>
          <a:lstStyle/>
          <a:p>
            <a:pPr lvl="0"/>
            <a:r>
              <a:rPr lang="en-US" altLang="zh-CN" sz="2400" b="1" dirty="0"/>
              <a:t>1</a:t>
            </a:r>
            <a:r>
              <a:rPr lang="zh-CN" altLang="en-US" sz="2400" b="1" dirty="0"/>
              <a:t>、</a:t>
            </a:r>
            <a:r>
              <a:rPr lang="zh-CN" altLang="zh-CN" sz="2400" b="1" dirty="0"/>
              <a:t>开始时棋盘内随机出现两个数字，出现的数字仅可能为</a:t>
            </a:r>
            <a:r>
              <a:rPr lang="en-US" altLang="zh-CN" sz="2400" b="1" dirty="0"/>
              <a:t>2</a:t>
            </a:r>
            <a:r>
              <a:rPr lang="zh-CN" altLang="zh-CN" sz="2400" b="1" dirty="0"/>
              <a:t>或</a:t>
            </a:r>
            <a:r>
              <a:rPr lang="en-US" altLang="zh-CN" sz="2400" b="1" dirty="0"/>
              <a:t>4</a:t>
            </a:r>
            <a:r>
              <a:rPr lang="zh-CN" altLang="zh-CN" sz="2400" b="1" dirty="0"/>
              <a:t>；</a:t>
            </a:r>
          </a:p>
          <a:p>
            <a:pPr lvl="0"/>
            <a:r>
              <a:rPr lang="en-US" altLang="zh-CN" sz="2400" b="1" dirty="0"/>
              <a:t>2</a:t>
            </a:r>
            <a:r>
              <a:rPr lang="zh-CN" altLang="en-US" sz="2400" b="1" dirty="0"/>
              <a:t>、</a:t>
            </a:r>
            <a:r>
              <a:rPr lang="zh-CN" altLang="zh-CN" sz="2400" b="1" dirty="0"/>
              <a:t>玩家可以选择上下左右四个方向，若棋盘内的数字出现位移或合并，视为有效移动；</a:t>
            </a:r>
          </a:p>
          <a:p>
            <a:pPr lvl="0"/>
            <a:r>
              <a:rPr lang="en-US" altLang="zh-CN" sz="2400" b="1" dirty="0"/>
              <a:t>3</a:t>
            </a:r>
            <a:r>
              <a:rPr lang="zh-CN" altLang="en-US" sz="2400" b="1" dirty="0"/>
              <a:t>、</a:t>
            </a:r>
            <a:r>
              <a:rPr lang="zh-CN" altLang="zh-CN" sz="2400" b="1" dirty="0"/>
              <a:t>玩家选择的方向上若有相同的数字则合并，每次有效移动可以同时合并，但不可以连续合并；</a:t>
            </a:r>
          </a:p>
          <a:p>
            <a:pPr lvl="0"/>
            <a:r>
              <a:rPr lang="en-US" altLang="zh-CN" sz="2400" b="1" dirty="0"/>
              <a:t>4</a:t>
            </a:r>
            <a:r>
              <a:rPr lang="zh-CN" altLang="en-US" sz="2400" b="1" dirty="0"/>
              <a:t>：</a:t>
            </a:r>
            <a:r>
              <a:rPr lang="zh-CN" altLang="zh-CN" sz="2400" b="1" dirty="0"/>
              <a:t>合并所得的所有新生成数字相加即为该此移动的有效得分；</a:t>
            </a:r>
          </a:p>
          <a:p>
            <a:pPr lvl="0"/>
            <a:r>
              <a:rPr lang="en-US" altLang="zh-CN" sz="2400" b="1" dirty="0"/>
              <a:t>5</a:t>
            </a:r>
            <a:r>
              <a:rPr lang="zh-CN" altLang="en-US" sz="2400" b="1" dirty="0"/>
              <a:t>：</a:t>
            </a:r>
            <a:r>
              <a:rPr lang="zh-CN" altLang="zh-CN" sz="2400" b="1" dirty="0"/>
              <a:t>玩家选择的方向行或列前方有空格则向空格处位移；</a:t>
            </a:r>
          </a:p>
          <a:p>
            <a:pPr lvl="0"/>
            <a:r>
              <a:rPr lang="en-US" altLang="zh-CN" sz="2400" b="1" dirty="0"/>
              <a:t>6</a:t>
            </a:r>
            <a:r>
              <a:rPr lang="zh-CN" altLang="en-US" sz="2400" b="1" dirty="0"/>
              <a:t>：</a:t>
            </a:r>
            <a:r>
              <a:rPr lang="zh-CN" altLang="zh-CN" sz="2400" b="1" dirty="0"/>
              <a:t>每次有效移动一步，棋盘上的空位随机出现一个数字</a:t>
            </a:r>
            <a:r>
              <a:rPr lang="en-US" altLang="zh-CN" sz="2400" b="1" dirty="0"/>
              <a:t>(</a:t>
            </a:r>
            <a:r>
              <a:rPr lang="zh-CN" altLang="zh-CN" sz="2400" b="1" dirty="0"/>
              <a:t>依然可能为</a:t>
            </a:r>
            <a:r>
              <a:rPr lang="en-US" altLang="zh-CN" sz="2400" b="1" dirty="0"/>
              <a:t>2 </a:t>
            </a:r>
            <a:r>
              <a:rPr lang="zh-CN" altLang="zh-CN" sz="2400" b="1" dirty="0"/>
              <a:t>或</a:t>
            </a:r>
            <a:r>
              <a:rPr lang="en-US" altLang="zh-CN" sz="2400" b="1" dirty="0"/>
              <a:t>4)</a:t>
            </a:r>
            <a:r>
              <a:rPr lang="zh-CN" altLang="zh-CN" sz="2400" b="1" dirty="0"/>
              <a:t>；</a:t>
            </a:r>
          </a:p>
          <a:p>
            <a:pPr lvl="0"/>
            <a:r>
              <a:rPr lang="en-US" altLang="zh-CN" sz="2400" b="1" dirty="0"/>
              <a:t>7</a:t>
            </a:r>
            <a:r>
              <a:rPr lang="zh-CN" altLang="en-US" sz="2400" b="1" dirty="0"/>
              <a:t>：</a:t>
            </a:r>
            <a:r>
              <a:rPr lang="zh-CN" altLang="zh-CN" sz="2400" b="1" dirty="0"/>
              <a:t>棋盘被数字填满，无法进行有效移动，判负，游戏结束。</a:t>
            </a:r>
          </a:p>
          <a:p>
            <a:endParaRPr lang="zh-CN" altLang="en-US" dirty="0">
              <a:solidFill>
                <a:schemeClr val="tx1"/>
              </a:solidFill>
            </a:endParaRPr>
          </a:p>
        </p:txBody>
      </p:sp>
      <p:sp>
        <p:nvSpPr>
          <p:cNvPr id="8"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6478864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28350" y="287314"/>
            <a:ext cx="4064928" cy="1143000"/>
          </a:xfrm>
        </p:spPr>
        <p:txBody>
          <a:bodyPr>
            <a:normAutofit/>
          </a:bodyPr>
          <a:lstStyle/>
          <a:p>
            <a:r>
              <a:rPr lang="zh-CN" altLang="en-US" sz="4000" dirty="0"/>
              <a:t>开发工具介绍</a:t>
            </a:r>
          </a:p>
        </p:txBody>
      </p:sp>
      <p:sp>
        <p:nvSpPr>
          <p:cNvPr id="4" name="文本占位符 3"/>
          <p:cNvSpPr>
            <a:spLocks noGrp="1"/>
          </p:cNvSpPr>
          <p:nvPr>
            <p:ph type="body" sz="half" idx="2"/>
          </p:nvPr>
        </p:nvSpPr>
        <p:spPr>
          <a:xfrm>
            <a:off x="1235033" y="1720162"/>
            <a:ext cx="8942120" cy="3861241"/>
          </a:xfrm>
        </p:spPr>
        <p:txBody>
          <a:bodyPr>
            <a:normAutofit fontScale="25000" lnSpcReduction="20000"/>
          </a:bodyPr>
          <a:lstStyle/>
          <a:p>
            <a:pPr>
              <a:lnSpc>
                <a:spcPct val="170000"/>
              </a:lnSpc>
            </a:pPr>
            <a:r>
              <a:rPr lang="en-US" altLang="zh-CN" sz="7200" b="1" dirty="0">
                <a:solidFill>
                  <a:schemeClr val="bg1"/>
                </a:solidFill>
              </a:rPr>
              <a:t>HTML5</a:t>
            </a:r>
            <a:r>
              <a:rPr lang="zh-CN" altLang="zh-CN" sz="7200" b="1" dirty="0">
                <a:solidFill>
                  <a:schemeClr val="bg1"/>
                </a:solidFill>
              </a:rPr>
              <a:t>是</a:t>
            </a:r>
            <a:r>
              <a:rPr lang="en-US" altLang="zh-CN" sz="7200" b="1" dirty="0">
                <a:solidFill>
                  <a:schemeClr val="bg1"/>
                </a:solidFill>
              </a:rPr>
              <a:t>HTML</a:t>
            </a:r>
            <a:r>
              <a:rPr lang="zh-CN" altLang="zh-CN" sz="7200" b="1" dirty="0">
                <a:solidFill>
                  <a:schemeClr val="bg1"/>
                </a:solidFill>
              </a:rPr>
              <a:t>最新的修订版本，</a:t>
            </a:r>
            <a:r>
              <a:rPr lang="en-US" altLang="zh-CN" sz="7200" b="1" dirty="0">
                <a:solidFill>
                  <a:schemeClr val="bg1"/>
                </a:solidFill>
              </a:rPr>
              <a:t>2014</a:t>
            </a:r>
            <a:r>
              <a:rPr lang="zh-CN" altLang="zh-CN" sz="7200" b="1" dirty="0">
                <a:solidFill>
                  <a:schemeClr val="bg1"/>
                </a:solidFill>
              </a:rPr>
              <a:t>年</a:t>
            </a:r>
            <a:r>
              <a:rPr lang="en-US" altLang="zh-CN" sz="7200" b="1" dirty="0">
                <a:solidFill>
                  <a:schemeClr val="bg1"/>
                </a:solidFill>
              </a:rPr>
              <a:t>10</a:t>
            </a:r>
            <a:r>
              <a:rPr lang="zh-CN" altLang="zh-CN" sz="7200" b="1" dirty="0">
                <a:solidFill>
                  <a:schemeClr val="bg1"/>
                </a:solidFill>
              </a:rPr>
              <a:t>月由万维网联盟（</a:t>
            </a:r>
            <a:r>
              <a:rPr lang="en-US" altLang="zh-CN" sz="7200" b="1" dirty="0">
                <a:solidFill>
                  <a:schemeClr val="bg1"/>
                </a:solidFill>
              </a:rPr>
              <a:t>W3C</a:t>
            </a:r>
            <a:r>
              <a:rPr lang="zh-CN" altLang="zh-CN" sz="7200" b="1" dirty="0">
                <a:solidFill>
                  <a:schemeClr val="bg1"/>
                </a:solidFill>
              </a:rPr>
              <a:t>）完成标准制定。目标是取代</a:t>
            </a:r>
            <a:r>
              <a:rPr lang="en-US" altLang="zh-CN" sz="7200" b="1" dirty="0">
                <a:solidFill>
                  <a:schemeClr val="bg1"/>
                </a:solidFill>
              </a:rPr>
              <a:t>1999</a:t>
            </a:r>
            <a:r>
              <a:rPr lang="zh-CN" altLang="zh-CN" sz="7200" b="1" dirty="0">
                <a:solidFill>
                  <a:schemeClr val="bg1"/>
                </a:solidFill>
              </a:rPr>
              <a:t>年所制定的</a:t>
            </a:r>
            <a:r>
              <a:rPr lang="en-US" altLang="zh-CN" sz="7200" b="1" dirty="0">
                <a:solidFill>
                  <a:schemeClr val="bg1"/>
                </a:solidFill>
              </a:rPr>
              <a:t>HTML 4.01</a:t>
            </a:r>
            <a:r>
              <a:rPr lang="zh-CN" altLang="zh-CN" sz="7200" b="1" dirty="0">
                <a:solidFill>
                  <a:schemeClr val="bg1"/>
                </a:solidFill>
              </a:rPr>
              <a:t>和</a:t>
            </a:r>
            <a:r>
              <a:rPr lang="en-US" altLang="zh-CN" sz="7200" b="1" dirty="0">
                <a:solidFill>
                  <a:schemeClr val="bg1"/>
                </a:solidFill>
              </a:rPr>
              <a:t>XHTML 1.0</a:t>
            </a:r>
            <a:r>
              <a:rPr lang="zh-CN" altLang="zh-CN" sz="7200" b="1" dirty="0">
                <a:solidFill>
                  <a:schemeClr val="bg1"/>
                </a:solidFill>
              </a:rPr>
              <a:t>标准，以期能在互联网应用迅速发展的时候，使网络标准达到符合当代的网络需求。具体来说，</a:t>
            </a:r>
            <a:r>
              <a:rPr lang="en-US" altLang="zh-CN" sz="7200" b="1" dirty="0">
                <a:solidFill>
                  <a:schemeClr val="bg1"/>
                </a:solidFill>
              </a:rPr>
              <a:t>HTML5</a:t>
            </a:r>
            <a:r>
              <a:rPr lang="zh-CN" altLang="zh-CN" sz="7200" b="1" dirty="0">
                <a:solidFill>
                  <a:schemeClr val="bg1"/>
                </a:solidFill>
              </a:rPr>
              <a:t>添加了许多新的语法特征，其中包括</a:t>
            </a:r>
            <a:r>
              <a:rPr lang="en-US" altLang="zh-CN" sz="7200" b="1" dirty="0">
                <a:solidFill>
                  <a:schemeClr val="bg1"/>
                </a:solidFill>
              </a:rPr>
              <a:t>&lt;video&gt;</a:t>
            </a:r>
            <a:r>
              <a:rPr lang="zh-CN" altLang="zh-CN" sz="7200" b="1" dirty="0">
                <a:solidFill>
                  <a:schemeClr val="bg1"/>
                </a:solidFill>
              </a:rPr>
              <a:t>、</a:t>
            </a:r>
            <a:r>
              <a:rPr lang="en-US" altLang="zh-CN" sz="7200" b="1" dirty="0">
                <a:solidFill>
                  <a:schemeClr val="bg1"/>
                </a:solidFill>
              </a:rPr>
              <a:t>&lt;audio&gt;</a:t>
            </a:r>
            <a:r>
              <a:rPr lang="zh-CN" altLang="zh-CN" sz="7200" b="1" dirty="0">
                <a:solidFill>
                  <a:schemeClr val="bg1"/>
                </a:solidFill>
              </a:rPr>
              <a:t>和</a:t>
            </a:r>
            <a:r>
              <a:rPr lang="en-US" altLang="zh-CN" sz="7200" b="1" dirty="0">
                <a:solidFill>
                  <a:schemeClr val="bg1"/>
                </a:solidFill>
              </a:rPr>
              <a:t>&lt;canvas&gt;</a:t>
            </a:r>
            <a:r>
              <a:rPr lang="zh-CN" altLang="zh-CN" sz="7200" b="1" dirty="0">
                <a:solidFill>
                  <a:schemeClr val="bg1"/>
                </a:solidFill>
              </a:rPr>
              <a:t>元素，同时集成了</a:t>
            </a:r>
            <a:r>
              <a:rPr lang="en-US" altLang="zh-CN" sz="7200" b="1" dirty="0">
                <a:solidFill>
                  <a:schemeClr val="bg1"/>
                </a:solidFill>
              </a:rPr>
              <a:t>SVG</a:t>
            </a:r>
            <a:r>
              <a:rPr lang="zh-CN" altLang="zh-CN" sz="7200" b="1" dirty="0">
                <a:solidFill>
                  <a:schemeClr val="bg1"/>
                </a:solidFill>
              </a:rPr>
              <a:t>内容。这些元素是为了更容易的在网页中添加和处理多媒体和图片内容而添加的。其它新的元素如</a:t>
            </a:r>
            <a:r>
              <a:rPr lang="en-US" altLang="zh-CN" sz="7200" b="1" dirty="0">
                <a:solidFill>
                  <a:schemeClr val="bg1"/>
                </a:solidFill>
              </a:rPr>
              <a:t>&lt;section&gt;</a:t>
            </a:r>
            <a:r>
              <a:rPr lang="zh-CN" altLang="zh-CN" sz="7200" b="1" dirty="0">
                <a:solidFill>
                  <a:schemeClr val="bg1"/>
                </a:solidFill>
              </a:rPr>
              <a:t>、</a:t>
            </a:r>
            <a:r>
              <a:rPr lang="en-US" altLang="zh-CN" sz="7200" b="1" dirty="0">
                <a:solidFill>
                  <a:schemeClr val="bg1"/>
                </a:solidFill>
              </a:rPr>
              <a:t>&lt;article&gt;</a:t>
            </a:r>
            <a:r>
              <a:rPr lang="zh-CN" altLang="zh-CN" sz="7200" b="1" dirty="0">
                <a:solidFill>
                  <a:schemeClr val="bg1"/>
                </a:solidFill>
              </a:rPr>
              <a:t>、</a:t>
            </a:r>
            <a:r>
              <a:rPr lang="en-US" altLang="zh-CN" sz="7200" b="1" dirty="0">
                <a:solidFill>
                  <a:schemeClr val="bg1"/>
                </a:solidFill>
              </a:rPr>
              <a:t>&lt;header&gt;</a:t>
            </a:r>
            <a:r>
              <a:rPr lang="zh-CN" altLang="zh-CN" sz="7200" b="1" dirty="0">
                <a:solidFill>
                  <a:schemeClr val="bg1"/>
                </a:solidFill>
              </a:rPr>
              <a:t>和</a:t>
            </a:r>
            <a:r>
              <a:rPr lang="en-US" altLang="zh-CN" sz="7200" b="1" dirty="0">
                <a:solidFill>
                  <a:schemeClr val="bg1"/>
                </a:solidFill>
              </a:rPr>
              <a:t>&lt;</a:t>
            </a:r>
            <a:r>
              <a:rPr lang="en-US" altLang="zh-CN" sz="7200" b="1" dirty="0" err="1">
                <a:solidFill>
                  <a:schemeClr val="bg1"/>
                </a:solidFill>
              </a:rPr>
              <a:t>nav</a:t>
            </a:r>
            <a:r>
              <a:rPr lang="en-US" altLang="zh-CN" sz="7200" b="1" dirty="0">
                <a:solidFill>
                  <a:schemeClr val="bg1"/>
                </a:solidFill>
              </a:rPr>
              <a:t>&gt;</a:t>
            </a:r>
            <a:r>
              <a:rPr lang="zh-CN" altLang="zh-CN" sz="7200" b="1" dirty="0">
                <a:solidFill>
                  <a:schemeClr val="bg1"/>
                </a:solidFill>
              </a:rPr>
              <a:t>则是为了丰富文档的数据内容。新的属性的添加也是为了同样的目的。同时也有一些属性和元素被移除掉了。一些元素，像</a:t>
            </a:r>
            <a:r>
              <a:rPr lang="en-US" altLang="zh-CN" sz="7200" b="1" dirty="0">
                <a:solidFill>
                  <a:schemeClr val="bg1"/>
                </a:solidFill>
              </a:rPr>
              <a:t>&lt;a&gt;</a:t>
            </a:r>
            <a:r>
              <a:rPr lang="zh-CN" altLang="zh-CN" sz="7200" b="1" dirty="0">
                <a:solidFill>
                  <a:schemeClr val="bg1"/>
                </a:solidFill>
              </a:rPr>
              <a:t>、</a:t>
            </a:r>
            <a:r>
              <a:rPr lang="en-US" altLang="zh-CN" sz="7200" b="1" dirty="0">
                <a:solidFill>
                  <a:schemeClr val="bg1"/>
                </a:solidFill>
              </a:rPr>
              <a:t>&lt;cite&gt;</a:t>
            </a:r>
            <a:r>
              <a:rPr lang="zh-CN" altLang="zh-CN" sz="7200" b="1" dirty="0">
                <a:solidFill>
                  <a:schemeClr val="bg1"/>
                </a:solidFill>
              </a:rPr>
              <a:t>和</a:t>
            </a:r>
            <a:r>
              <a:rPr lang="en-US" altLang="zh-CN" sz="7200" b="1" dirty="0">
                <a:solidFill>
                  <a:schemeClr val="bg1"/>
                </a:solidFill>
              </a:rPr>
              <a:t>&lt;menu&gt;</a:t>
            </a:r>
            <a:r>
              <a:rPr lang="zh-CN" altLang="zh-CN" sz="7200" b="1" dirty="0">
                <a:solidFill>
                  <a:schemeClr val="bg1"/>
                </a:solidFill>
              </a:rPr>
              <a:t>被修改，重新定义或标准化了。</a:t>
            </a:r>
            <a:r>
              <a:rPr lang="zh-CN" altLang="en-US" sz="7200" b="1" dirty="0">
                <a:solidFill>
                  <a:schemeClr val="bg1"/>
                </a:solidFill>
              </a:rPr>
              <a:t>在不牺牲性能和语义结构的前提下， </a:t>
            </a:r>
            <a:r>
              <a:rPr lang="en-US" altLang="zh-CN" sz="7200" b="1" dirty="0">
                <a:solidFill>
                  <a:schemeClr val="bg1"/>
                </a:solidFill>
              </a:rPr>
              <a:t>CSS3</a:t>
            </a:r>
            <a:r>
              <a:rPr lang="zh-CN" altLang="en-US" sz="7200" b="1" dirty="0">
                <a:solidFill>
                  <a:schemeClr val="bg1"/>
                </a:solidFill>
              </a:rPr>
              <a:t>中提供了更多的风格和更强的效果。此外，较之以前的</a:t>
            </a:r>
            <a:r>
              <a:rPr lang="en-US" altLang="zh-CN" sz="7200" b="1" dirty="0">
                <a:solidFill>
                  <a:schemeClr val="bg1"/>
                </a:solidFill>
              </a:rPr>
              <a:t>Web</a:t>
            </a:r>
            <a:r>
              <a:rPr lang="zh-CN" altLang="en-US" sz="7200" b="1" dirty="0">
                <a:solidFill>
                  <a:schemeClr val="bg1"/>
                </a:solidFill>
              </a:rPr>
              <a:t>排版，</a:t>
            </a:r>
            <a:r>
              <a:rPr lang="en-US" altLang="zh-CN" sz="7200" b="1" dirty="0">
                <a:solidFill>
                  <a:schemeClr val="bg1"/>
                </a:solidFill>
              </a:rPr>
              <a:t>Web</a:t>
            </a:r>
            <a:r>
              <a:rPr lang="zh-CN" altLang="en-US" sz="7200" b="1" dirty="0">
                <a:solidFill>
                  <a:schemeClr val="bg1"/>
                </a:solidFill>
              </a:rPr>
              <a:t>的开放字体格式（ </a:t>
            </a:r>
            <a:r>
              <a:rPr lang="en-US" altLang="zh-CN" sz="7200" b="1" dirty="0">
                <a:solidFill>
                  <a:schemeClr val="bg1"/>
                </a:solidFill>
              </a:rPr>
              <a:t>WOFF</a:t>
            </a:r>
            <a:r>
              <a:rPr lang="zh-CN" altLang="en-US" sz="7200" b="1" dirty="0">
                <a:solidFill>
                  <a:schemeClr val="bg1"/>
                </a:solidFill>
              </a:rPr>
              <a:t>）也提供了更高的灵活性和控制性。</a:t>
            </a:r>
            <a:endParaRPr lang="zh-CN" altLang="zh-CN" sz="7200" b="1" dirty="0">
              <a:solidFill>
                <a:schemeClr val="bg1"/>
              </a:solidFill>
            </a:endParaRPr>
          </a:p>
          <a:p>
            <a:pPr>
              <a:lnSpc>
                <a:spcPct val="170000"/>
              </a:lnSpc>
            </a:pPr>
            <a:endParaRPr lang="zh-CN" altLang="en-US" dirty="0"/>
          </a:p>
        </p:txBody>
      </p:sp>
      <p:sp>
        <p:nvSpPr>
          <p:cNvPr id="5" name="TextBox 4"/>
          <p:cNvSpPr txBox="1"/>
          <p:nvPr/>
        </p:nvSpPr>
        <p:spPr>
          <a:xfrm>
            <a:off x="7623957" y="845539"/>
            <a:ext cx="2244437" cy="584775"/>
          </a:xfrm>
          <a:prstGeom prst="rect">
            <a:avLst/>
          </a:prstGeom>
          <a:noFill/>
        </p:spPr>
        <p:txBody>
          <a:bodyPr wrap="square" rtlCol="0">
            <a:spAutoFit/>
          </a:bodyPr>
          <a:lstStyle/>
          <a:p>
            <a:r>
              <a:rPr lang="en-US" altLang="zh-CN" sz="3200" dirty="0"/>
              <a:t>HTML5</a:t>
            </a:r>
            <a:endParaRPr lang="zh-CN" altLang="en-US" sz="3200" dirty="0"/>
          </a:p>
        </p:txBody>
      </p:sp>
    </p:spTree>
    <p:extLst>
      <p:ext uri="{BB962C8B-B14F-4D97-AF65-F5344CB8AC3E}">
        <p14:creationId xmlns:p14="http://schemas.microsoft.com/office/powerpoint/2010/main" val="34539386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67093" y="770907"/>
            <a:ext cx="6019800" cy="1143000"/>
          </a:xfrm>
        </p:spPr>
        <p:txBody>
          <a:bodyPr>
            <a:normAutofit/>
          </a:bodyPr>
          <a:lstStyle/>
          <a:p>
            <a:r>
              <a:rPr lang="en-US" altLang="zh-CN" sz="3600" dirty="0"/>
              <a:t>JavaScript</a:t>
            </a:r>
            <a:r>
              <a:rPr lang="zh-CN" altLang="en-US" sz="3600" dirty="0"/>
              <a:t>语言</a:t>
            </a:r>
          </a:p>
        </p:txBody>
      </p:sp>
      <p:sp>
        <p:nvSpPr>
          <p:cNvPr id="4" name="文本占位符 3"/>
          <p:cNvSpPr>
            <a:spLocks noGrp="1"/>
          </p:cNvSpPr>
          <p:nvPr>
            <p:ph type="body" sz="half" idx="2"/>
          </p:nvPr>
        </p:nvSpPr>
        <p:spPr>
          <a:xfrm>
            <a:off x="1425039" y="2729565"/>
            <a:ext cx="8110847" cy="3089344"/>
          </a:xfrm>
        </p:spPr>
        <p:txBody>
          <a:bodyPr>
            <a:noAutofit/>
          </a:bodyPr>
          <a:lstStyle/>
          <a:p>
            <a:r>
              <a:rPr lang="en-US" altLang="zh-CN" sz="2400" dirty="0"/>
              <a:t>JavaScript</a:t>
            </a:r>
            <a:r>
              <a:rPr lang="zh-CN" altLang="zh-CN" sz="2400" dirty="0"/>
              <a:t>是一种互联网终端的</a:t>
            </a:r>
            <a:r>
              <a:rPr lang="en-US" altLang="zh-CN" sz="2400" dirty="0" err="1">
                <a:hlinkClick r:id="rId2"/>
              </a:rPr>
              <a:t>扩建的语言</a:t>
            </a:r>
            <a:r>
              <a:rPr lang="zh-CN" altLang="zh-CN" sz="2400" dirty="0"/>
              <a:t>。它由网景的</a:t>
            </a:r>
            <a:r>
              <a:rPr lang="en-US" altLang="zh-CN" sz="2400" dirty="0" err="1"/>
              <a:t>LiveScript</a:t>
            </a:r>
            <a:r>
              <a:rPr lang="zh-CN" altLang="zh-CN" sz="2400" dirty="0"/>
              <a:t>进化而来，具有原模原样的继承、面向对象、非静态类型、分辨大小写等特点。解决服务器端语言问题是其主要的目的。增添</a:t>
            </a:r>
            <a:r>
              <a:rPr lang="en-US" altLang="zh-CN" sz="2400" dirty="0"/>
              <a:t>JavaScript</a:t>
            </a:r>
            <a:r>
              <a:rPr lang="zh-CN" altLang="zh-CN" sz="2400" dirty="0"/>
              <a:t>可以为网景的网页查看器</a:t>
            </a:r>
            <a:r>
              <a:rPr lang="en-US" altLang="zh-CN" sz="2400" dirty="0"/>
              <a:t>Navigator</a:t>
            </a:r>
            <a:r>
              <a:rPr lang="zh-CN" altLang="zh-CN" sz="2400" dirty="0"/>
              <a:t>供给检验数据的一些最基础的功用。</a:t>
            </a:r>
          </a:p>
          <a:p>
            <a:endParaRPr lang="zh-CN" altLang="en-US" sz="2400" dirty="0"/>
          </a:p>
        </p:txBody>
      </p:sp>
    </p:spTree>
    <p:extLst>
      <p:ext uri="{BB962C8B-B14F-4D97-AF65-F5344CB8AC3E}">
        <p14:creationId xmlns:p14="http://schemas.microsoft.com/office/powerpoint/2010/main" val="24445217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67" name="Straight Connector 9">
            <a:extLst>
              <a:ext uri="{FF2B5EF4-FFF2-40B4-BE49-F238E27FC236}">
                <a16:creationId xmlns:a16="http://schemas.microsoft.com/office/drawing/2014/main" id="{0512F9CB-A1A0-4043-A103-F6A4B94B695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8" name="Straight Connector 11">
            <a:extLst>
              <a:ext uri="{FF2B5EF4-FFF2-40B4-BE49-F238E27FC236}">
                <a16:creationId xmlns:a16="http://schemas.microsoft.com/office/drawing/2014/main" id="{ADBE6588-EE16-4389-857C-86A156D49E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9" name="Straight Connector 13">
            <a:extLst>
              <a:ext uri="{FF2B5EF4-FFF2-40B4-BE49-F238E27FC236}">
                <a16:creationId xmlns:a16="http://schemas.microsoft.com/office/drawing/2014/main" id="{17FD48D2-B0A7-413D-B947-AA55AC1296D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0" name="Straight Connector 15">
            <a:extLst>
              <a:ext uri="{FF2B5EF4-FFF2-40B4-BE49-F238E27FC236}">
                <a16:creationId xmlns:a16="http://schemas.microsoft.com/office/drawing/2014/main" id="{2BE668D0-D906-4EEE-B32F-8C028624B8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1" name="Straight Connector 17">
            <a:extLst>
              <a:ext uri="{FF2B5EF4-FFF2-40B4-BE49-F238E27FC236}">
                <a16:creationId xmlns:a16="http://schemas.microsoft.com/office/drawing/2014/main" id="{D1DE67A3-B8F6-4CFD-A8E0-D15200F231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p:nvSpPr>
          <p:cNvPr id="72" name="Rectangle 19">
            <a:extLst>
              <a:ext uri="{FF2B5EF4-FFF2-40B4-BE49-F238E27FC236}">
                <a16:creationId xmlns:a16="http://schemas.microsoft.com/office/drawing/2014/main" id="{6DCB64DE-FB3A-4D83-9241-A0D26824BE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p:nvSpPr>
          <p:cNvPr id="2" name="标题 1"/>
          <p:cNvSpPr>
            <a:spLocks noGrp="1"/>
          </p:cNvSpPr>
          <p:nvPr>
            <p:ph type="title"/>
          </p:nvPr>
        </p:nvSpPr>
        <p:spPr>
          <a:xfrm>
            <a:off x="665640" y="4414687"/>
            <a:ext cx="10250013" cy="1233251"/>
          </a:xfrm>
        </p:spPr>
        <p:txBody>
          <a:bodyPr vert="horz" lIns="91440" tIns="45720" rIns="91440" bIns="45720" rtlCol="0" anchor="b">
            <a:normAutofit/>
          </a:bodyPr>
          <a:lstStyle/>
          <a:p>
            <a:r>
              <a:rPr lang="zh-CN" altLang="en-US" sz="4800">
                <a:solidFill>
                  <a:srgbClr val="FFFFFF"/>
                </a:solidFill>
              </a:rPr>
              <a:t>总体设计</a:t>
            </a:r>
          </a:p>
        </p:txBody>
      </p:sp>
      <p:sp useBgFill="1">
        <p:nvSpPr>
          <p:cNvPr id="73" name="Snip Diagonal Corner Rectangle 6">
            <a:extLst>
              <a:ext uri="{FF2B5EF4-FFF2-40B4-BE49-F238E27FC236}">
                <a16:creationId xmlns:a16="http://schemas.microsoft.com/office/drawing/2014/main" id="{5E94C64B-831C-45FA-B484-591F4D577C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5702" y="606367"/>
            <a:ext cx="10948124" cy="3546637"/>
          </a:xfrm>
          <a:prstGeom prst="snip2DiagRect">
            <a:avLst>
              <a:gd name="adj1" fmla="val 13628"/>
              <a:gd name="adj2" fmla="val 0"/>
            </a:avLst>
          </a:prstGeom>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4" name="Group 23">
            <a:extLst>
              <a:ext uri="{FF2B5EF4-FFF2-40B4-BE49-F238E27FC236}">
                <a16:creationId xmlns:a16="http://schemas.microsoft.com/office/drawing/2014/main" id="{AC96E397-7705-43C9-AC81-FA8EF1951DD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25" name="Straight Connector 24">
              <a:extLst>
                <a:ext uri="{FF2B5EF4-FFF2-40B4-BE49-F238E27FC236}">
                  <a16:creationId xmlns:a16="http://schemas.microsoft.com/office/drawing/2014/main" id="{F3610BCA-0EBE-4357-AAC0-13841E7C54F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B60E1E24-3D98-4A53-A3AD-CBD84D94FA2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367E51D9-454B-4095-9718-C6B1CDED973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4A8E8BDB-294C-4025-A6C1-2FFDDA36F86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75" name="Straight Connector 28">
              <a:extLst>
                <a:ext uri="{FF2B5EF4-FFF2-40B4-BE49-F238E27FC236}">
                  <a16:creationId xmlns:a16="http://schemas.microsoft.com/office/drawing/2014/main" id="{A0D27BDE-F887-4341-B91A-3145A6142EC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pic>
        <p:nvPicPr>
          <p:cNvPr id="7" name="图片 6">
            <a:extLst>
              <a:ext uri="{FF2B5EF4-FFF2-40B4-BE49-F238E27FC236}">
                <a16:creationId xmlns:a16="http://schemas.microsoft.com/office/drawing/2014/main" id="{9F794D55-3191-4AB3-837B-B86C4B7E266B}"/>
              </a:ext>
            </a:extLst>
          </p:cNvPr>
          <p:cNvPicPr>
            <a:picLocks noChangeAspect="1"/>
          </p:cNvPicPr>
          <p:nvPr/>
        </p:nvPicPr>
        <p:blipFill>
          <a:blip r:embed="rId2"/>
          <a:stretch>
            <a:fillRect/>
          </a:stretch>
        </p:blipFill>
        <p:spPr>
          <a:xfrm>
            <a:off x="1163109" y="692959"/>
            <a:ext cx="9886950" cy="3419475"/>
          </a:xfrm>
          <a:prstGeom prst="rect">
            <a:avLst/>
          </a:prstGeom>
        </p:spPr>
      </p:pic>
    </p:spTree>
    <p:extLst>
      <p:ext uri="{BB962C8B-B14F-4D97-AF65-F5344CB8AC3E}">
        <p14:creationId xmlns:p14="http://schemas.microsoft.com/office/powerpoint/2010/main" val="2826616491"/>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14325" y="2256196"/>
            <a:ext cx="8534400" cy="1507067"/>
          </a:xfrm>
        </p:spPr>
        <p:txBody>
          <a:bodyPr/>
          <a:lstStyle/>
          <a:p>
            <a:r>
              <a:rPr lang="zh-CN" altLang="en-US" dirty="0"/>
              <a:t>游戏流程</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43274" y="182880"/>
            <a:ext cx="8287893" cy="6446520"/>
          </a:xfrm>
          <a:prstGeom prst="rect">
            <a:avLst/>
          </a:prstGeom>
        </p:spPr>
      </p:pic>
    </p:spTree>
    <p:extLst>
      <p:ext uri="{BB962C8B-B14F-4D97-AF65-F5344CB8AC3E}">
        <p14:creationId xmlns:p14="http://schemas.microsoft.com/office/powerpoint/2010/main" val="18738757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B52776-FEB8-48F5-BDD7-E5B9D760B83E}"/>
              </a:ext>
            </a:extLst>
          </p:cNvPr>
          <p:cNvSpPr>
            <a:spLocks noGrp="1"/>
          </p:cNvSpPr>
          <p:nvPr>
            <p:ph type="title"/>
          </p:nvPr>
        </p:nvSpPr>
        <p:spPr>
          <a:xfrm>
            <a:off x="8406102" y="85344"/>
            <a:ext cx="3785898" cy="914400"/>
          </a:xfrm>
        </p:spPr>
        <p:txBody>
          <a:bodyPr/>
          <a:lstStyle/>
          <a:p>
            <a:r>
              <a:rPr lang="en-US" altLang="zh-CN" dirty="0"/>
              <a:t>AI</a:t>
            </a:r>
            <a:r>
              <a:rPr lang="zh-CN" altLang="en-US" dirty="0"/>
              <a:t>算法求解过程</a:t>
            </a:r>
          </a:p>
        </p:txBody>
      </p:sp>
      <p:sp>
        <p:nvSpPr>
          <p:cNvPr id="3" name="内容占位符 2">
            <a:extLst>
              <a:ext uri="{FF2B5EF4-FFF2-40B4-BE49-F238E27FC236}">
                <a16:creationId xmlns:a16="http://schemas.microsoft.com/office/drawing/2014/main" id="{8D9F33AC-E68C-4858-BD03-83A9218C882A}"/>
              </a:ext>
            </a:extLst>
          </p:cNvPr>
          <p:cNvSpPr>
            <a:spLocks noGrp="1"/>
          </p:cNvSpPr>
          <p:nvPr>
            <p:ph idx="1"/>
          </p:nvPr>
        </p:nvSpPr>
        <p:spPr>
          <a:xfrm>
            <a:off x="859536" y="999744"/>
            <a:ext cx="11131296" cy="4931664"/>
          </a:xfrm>
        </p:spPr>
        <p:txBody>
          <a:bodyPr>
            <a:noAutofit/>
          </a:bodyPr>
          <a:lstStyle/>
          <a:p>
            <a:r>
              <a:rPr lang="en-US" altLang="zh-CN" sz="1200" dirty="0" err="1">
                <a:solidFill>
                  <a:schemeClr val="accent3">
                    <a:lumMod val="20000"/>
                    <a:lumOff val="80000"/>
                  </a:schemeClr>
                </a:solidFill>
              </a:rPr>
              <a:t>initiateModel</a:t>
            </a:r>
            <a:r>
              <a:rPr lang="en-US" altLang="zh-CN" sz="1200" dirty="0">
                <a:solidFill>
                  <a:schemeClr val="accent3">
                    <a:lumMod val="20000"/>
                    <a:lumOff val="80000"/>
                  </a:schemeClr>
                </a:solidFill>
              </a:rPr>
              <a:t>();</a:t>
            </a:r>
          </a:p>
          <a:p>
            <a:endParaRPr lang="en-US" altLang="zh-CN" sz="1200" dirty="0">
              <a:solidFill>
                <a:schemeClr val="accent3">
                  <a:lumMod val="20000"/>
                  <a:lumOff val="80000"/>
                </a:schemeClr>
              </a:solidFill>
            </a:endParaRPr>
          </a:p>
          <a:p>
            <a:r>
              <a:rPr lang="en-US" altLang="zh-CN" sz="1200" dirty="0">
                <a:solidFill>
                  <a:schemeClr val="accent3">
                    <a:lumMod val="20000"/>
                    <a:lumOff val="80000"/>
                  </a:schemeClr>
                </a:solidFill>
              </a:rPr>
              <a:t>while(!</a:t>
            </a:r>
            <a:r>
              <a:rPr lang="en-US" altLang="zh-CN" sz="1200" dirty="0" err="1">
                <a:solidFill>
                  <a:schemeClr val="accent3">
                    <a:lumMod val="20000"/>
                    <a:lumOff val="80000"/>
                  </a:schemeClr>
                </a:solidFill>
              </a:rPr>
              <a:t>game_over</a:t>
            </a:r>
            <a:r>
              <a:rPr lang="en-US" altLang="zh-CN" sz="1200" dirty="0">
                <a:solidFill>
                  <a:schemeClr val="accent3">
                    <a:lumMod val="20000"/>
                    <a:lumOff val="80000"/>
                  </a:schemeClr>
                </a:solidFill>
              </a:rPr>
              <a:t>)</a:t>
            </a:r>
          </a:p>
          <a:p>
            <a:r>
              <a:rPr lang="en-US" altLang="zh-CN" sz="1200" dirty="0">
                <a:solidFill>
                  <a:schemeClr val="accent3">
                    <a:lumMod val="20000"/>
                    <a:lumOff val="80000"/>
                  </a:schemeClr>
                </a:solidFill>
              </a:rPr>
              <a:t>{    </a:t>
            </a:r>
          </a:p>
          <a:p>
            <a:r>
              <a:rPr lang="en-US" altLang="zh-CN" sz="1200" dirty="0">
                <a:solidFill>
                  <a:schemeClr val="accent3">
                    <a:lumMod val="20000"/>
                    <a:lumOff val="80000"/>
                  </a:schemeClr>
                </a:solidFill>
              </a:rPr>
              <a:t>    </a:t>
            </a:r>
            <a:r>
              <a:rPr lang="en-US" altLang="zh-CN" sz="1200" dirty="0" err="1">
                <a:solidFill>
                  <a:schemeClr val="accent3">
                    <a:lumMod val="20000"/>
                    <a:lumOff val="80000"/>
                  </a:schemeClr>
                </a:solidFill>
              </a:rPr>
              <a:t>checkCornerChosen</a:t>
            </a:r>
            <a:r>
              <a:rPr lang="en-US" altLang="zh-CN" sz="1200" dirty="0">
                <a:solidFill>
                  <a:schemeClr val="accent3">
                    <a:lumMod val="20000"/>
                    <a:lumOff val="80000"/>
                  </a:schemeClr>
                </a:solidFill>
              </a:rPr>
              <a:t>(); // Unimplemented, but it might be an improvement to change the reference point</a:t>
            </a:r>
          </a:p>
          <a:p>
            <a:endParaRPr lang="en-US" altLang="zh-CN" sz="1200" dirty="0">
              <a:solidFill>
                <a:schemeClr val="accent3">
                  <a:lumMod val="20000"/>
                  <a:lumOff val="80000"/>
                </a:schemeClr>
              </a:solidFill>
            </a:endParaRPr>
          </a:p>
          <a:p>
            <a:r>
              <a:rPr lang="en-US" altLang="zh-CN" sz="1200" dirty="0">
                <a:solidFill>
                  <a:schemeClr val="accent3">
                    <a:lumMod val="20000"/>
                    <a:lumOff val="80000"/>
                  </a:schemeClr>
                </a:solidFill>
              </a:rPr>
              <a:t>    for each 3 possible move:</a:t>
            </a:r>
          </a:p>
          <a:p>
            <a:r>
              <a:rPr lang="en-US" altLang="zh-CN" sz="1200" dirty="0">
                <a:solidFill>
                  <a:schemeClr val="accent3">
                    <a:lumMod val="20000"/>
                    <a:lumOff val="80000"/>
                  </a:schemeClr>
                </a:solidFill>
              </a:rPr>
              <a:t>        </a:t>
            </a:r>
            <a:r>
              <a:rPr lang="en-US" altLang="zh-CN" sz="1200" dirty="0" err="1">
                <a:solidFill>
                  <a:schemeClr val="accent3">
                    <a:lumMod val="20000"/>
                    <a:lumOff val="80000"/>
                  </a:schemeClr>
                </a:solidFill>
              </a:rPr>
              <a:t>evaluateResult</a:t>
            </a:r>
            <a:r>
              <a:rPr lang="en-US" altLang="zh-CN" sz="1200" dirty="0">
                <a:solidFill>
                  <a:schemeClr val="accent3">
                    <a:lumMod val="20000"/>
                    <a:lumOff val="80000"/>
                  </a:schemeClr>
                </a:solidFill>
              </a:rPr>
              <a:t>()		//</a:t>
            </a:r>
            <a:r>
              <a:rPr lang="zh-CN" altLang="en-US" sz="1200" dirty="0">
                <a:solidFill>
                  <a:schemeClr val="accent3">
                    <a:lumMod val="20000"/>
                    <a:lumOff val="80000"/>
                  </a:schemeClr>
                </a:solidFill>
              </a:rPr>
              <a:t>算出结果</a:t>
            </a:r>
            <a:endParaRPr lang="en-US" altLang="zh-CN" sz="1200" dirty="0">
              <a:solidFill>
                <a:schemeClr val="accent3">
                  <a:lumMod val="20000"/>
                  <a:lumOff val="80000"/>
                </a:schemeClr>
              </a:solidFill>
            </a:endParaRPr>
          </a:p>
          <a:p>
            <a:r>
              <a:rPr lang="en-US" altLang="zh-CN" sz="1200" dirty="0">
                <a:solidFill>
                  <a:schemeClr val="accent3">
                    <a:lumMod val="20000"/>
                    <a:lumOff val="80000"/>
                  </a:schemeClr>
                </a:solidFill>
              </a:rPr>
              <a:t>    execute move with best score	//</a:t>
            </a:r>
            <a:r>
              <a:rPr lang="zh-CN" altLang="en-US" sz="1200" dirty="0">
                <a:solidFill>
                  <a:schemeClr val="accent3">
                    <a:lumMod val="20000"/>
                    <a:lumOff val="80000"/>
                  </a:schemeClr>
                </a:solidFill>
              </a:rPr>
              <a:t>执行最高分的移动</a:t>
            </a:r>
            <a:endParaRPr lang="en-US" altLang="zh-CN" sz="1200" dirty="0">
              <a:solidFill>
                <a:schemeClr val="accent3">
                  <a:lumMod val="20000"/>
                  <a:lumOff val="80000"/>
                </a:schemeClr>
              </a:solidFill>
            </a:endParaRPr>
          </a:p>
          <a:p>
            <a:r>
              <a:rPr lang="en-US" altLang="zh-CN" sz="1200" dirty="0">
                <a:solidFill>
                  <a:schemeClr val="accent3">
                    <a:lumMod val="20000"/>
                    <a:lumOff val="80000"/>
                  </a:schemeClr>
                </a:solidFill>
              </a:rPr>
              <a:t>    if no move is available, execute forbidden move and undo, </a:t>
            </a:r>
            <a:r>
              <a:rPr lang="en-US" altLang="zh-CN" sz="1200" dirty="0" err="1">
                <a:solidFill>
                  <a:schemeClr val="accent3">
                    <a:lumMod val="20000"/>
                    <a:lumOff val="80000"/>
                  </a:schemeClr>
                </a:solidFill>
              </a:rPr>
              <a:t>recalculateModel</a:t>
            </a:r>
            <a:r>
              <a:rPr lang="en-US" altLang="zh-CN" sz="1200" dirty="0">
                <a:solidFill>
                  <a:schemeClr val="accent3">
                    <a:lumMod val="20000"/>
                    <a:lumOff val="80000"/>
                  </a:schemeClr>
                </a:solidFill>
              </a:rPr>
              <a:t>()</a:t>
            </a:r>
          </a:p>
          <a:p>
            <a:r>
              <a:rPr lang="en-US" altLang="zh-CN" sz="1200" dirty="0">
                <a:solidFill>
                  <a:schemeClr val="accent3">
                    <a:lumMod val="20000"/>
                    <a:lumOff val="80000"/>
                  </a:schemeClr>
                </a:solidFill>
              </a:rPr>
              <a:t> }</a:t>
            </a:r>
          </a:p>
          <a:p>
            <a:endParaRPr lang="en-US" altLang="zh-CN" sz="1200" dirty="0">
              <a:solidFill>
                <a:schemeClr val="accent3">
                  <a:lumMod val="20000"/>
                  <a:lumOff val="80000"/>
                </a:schemeClr>
              </a:solidFill>
            </a:endParaRPr>
          </a:p>
          <a:p>
            <a:r>
              <a:rPr lang="en-US" altLang="zh-CN" sz="1200" dirty="0">
                <a:solidFill>
                  <a:schemeClr val="accent3">
                    <a:lumMod val="20000"/>
                    <a:lumOff val="80000"/>
                  </a:schemeClr>
                </a:solidFill>
              </a:rPr>
              <a:t> </a:t>
            </a:r>
            <a:r>
              <a:rPr lang="en-US" altLang="zh-CN" sz="1200" dirty="0" err="1">
                <a:solidFill>
                  <a:schemeClr val="accent3">
                    <a:lumMod val="20000"/>
                    <a:lumOff val="80000"/>
                  </a:schemeClr>
                </a:solidFill>
              </a:rPr>
              <a:t>evaluateResult</a:t>
            </a:r>
            <a:r>
              <a:rPr lang="en-US" altLang="zh-CN" sz="1200" dirty="0">
                <a:solidFill>
                  <a:schemeClr val="accent3">
                    <a:lumMod val="20000"/>
                    <a:lumOff val="80000"/>
                  </a:schemeClr>
                </a:solidFill>
              </a:rPr>
              <a:t>() {</a:t>
            </a:r>
          </a:p>
          <a:p>
            <a:r>
              <a:rPr lang="en-US" altLang="zh-CN" sz="1200" dirty="0">
                <a:solidFill>
                  <a:schemeClr val="accent3">
                    <a:lumMod val="20000"/>
                    <a:lumOff val="80000"/>
                  </a:schemeClr>
                </a:solidFill>
              </a:rPr>
              <a:t>     </a:t>
            </a:r>
            <a:r>
              <a:rPr lang="en-US" altLang="zh-CN" sz="1200" dirty="0" err="1">
                <a:solidFill>
                  <a:schemeClr val="accent3">
                    <a:lumMod val="20000"/>
                    <a:lumOff val="80000"/>
                  </a:schemeClr>
                </a:solidFill>
              </a:rPr>
              <a:t>calculatesBestCurrentModel</a:t>
            </a:r>
            <a:r>
              <a:rPr lang="en-US" altLang="zh-CN" sz="1200" dirty="0">
                <a:solidFill>
                  <a:schemeClr val="accent3">
                    <a:lumMod val="20000"/>
                    <a:lumOff val="80000"/>
                  </a:schemeClr>
                </a:solidFill>
              </a:rPr>
              <a:t>()</a:t>
            </a:r>
          </a:p>
          <a:p>
            <a:r>
              <a:rPr lang="en-US" altLang="zh-CN" sz="1200" dirty="0">
                <a:solidFill>
                  <a:schemeClr val="accent3">
                    <a:lumMod val="20000"/>
                    <a:lumOff val="80000"/>
                  </a:schemeClr>
                </a:solidFill>
              </a:rPr>
              <a:t>     calculates distance to chosen model	//</a:t>
            </a:r>
            <a:r>
              <a:rPr lang="zh-CN" altLang="en-US" sz="1200" dirty="0">
                <a:solidFill>
                  <a:schemeClr val="accent3">
                    <a:lumMod val="20000"/>
                    <a:lumOff val="80000"/>
                  </a:schemeClr>
                </a:solidFill>
              </a:rPr>
              <a:t>计算到选定模型的距离</a:t>
            </a:r>
            <a:endParaRPr lang="en-US" altLang="zh-CN" sz="1200" dirty="0">
              <a:solidFill>
                <a:schemeClr val="accent3">
                  <a:lumMod val="20000"/>
                  <a:lumOff val="80000"/>
                </a:schemeClr>
              </a:solidFill>
            </a:endParaRPr>
          </a:p>
          <a:p>
            <a:r>
              <a:rPr lang="en-US" altLang="zh-CN" sz="1200" dirty="0">
                <a:solidFill>
                  <a:schemeClr val="accent3">
                    <a:lumMod val="20000"/>
                    <a:lumOff val="80000"/>
                  </a:schemeClr>
                </a:solidFill>
              </a:rPr>
              <a:t>     stores result</a:t>
            </a:r>
          </a:p>
          <a:p>
            <a:r>
              <a:rPr lang="en-US" altLang="zh-CN" sz="1200" dirty="0">
                <a:solidFill>
                  <a:schemeClr val="accent3">
                    <a:lumMod val="20000"/>
                    <a:lumOff val="80000"/>
                  </a:schemeClr>
                </a:solidFill>
              </a:rPr>
              <a:t> }</a:t>
            </a:r>
          </a:p>
          <a:p>
            <a:endParaRPr lang="en-US" altLang="zh-CN" sz="1200" dirty="0">
              <a:solidFill>
                <a:schemeClr val="accent3">
                  <a:lumMod val="20000"/>
                  <a:lumOff val="80000"/>
                </a:schemeClr>
              </a:solidFill>
            </a:endParaRPr>
          </a:p>
          <a:p>
            <a:r>
              <a:rPr lang="en-US" altLang="zh-CN" sz="1200" dirty="0">
                <a:solidFill>
                  <a:schemeClr val="accent3">
                    <a:lumMod val="20000"/>
                    <a:lumOff val="80000"/>
                  </a:schemeClr>
                </a:solidFill>
              </a:rPr>
              <a:t> </a:t>
            </a:r>
            <a:r>
              <a:rPr lang="en-US" altLang="zh-CN" sz="1200" dirty="0" err="1">
                <a:solidFill>
                  <a:schemeClr val="accent3">
                    <a:lumMod val="20000"/>
                    <a:lumOff val="80000"/>
                  </a:schemeClr>
                </a:solidFill>
              </a:rPr>
              <a:t>calculateBestCurrentModel</a:t>
            </a:r>
            <a:r>
              <a:rPr lang="en-US" altLang="zh-CN" sz="1200" dirty="0">
                <a:solidFill>
                  <a:schemeClr val="accent3">
                    <a:lumMod val="20000"/>
                    <a:lumOff val="80000"/>
                  </a:schemeClr>
                </a:solidFill>
              </a:rPr>
              <a:t>() {	//</a:t>
            </a:r>
            <a:r>
              <a:rPr lang="zh-CN" altLang="en-US" sz="1200" dirty="0">
                <a:solidFill>
                  <a:schemeClr val="accent3">
                    <a:lumMod val="20000"/>
                    <a:lumOff val="80000"/>
                  </a:schemeClr>
                </a:solidFill>
              </a:rPr>
              <a:t>计算当前最优模型</a:t>
            </a:r>
            <a:endParaRPr lang="en-US" altLang="zh-CN" sz="1200" dirty="0">
              <a:solidFill>
                <a:schemeClr val="accent3">
                  <a:lumMod val="20000"/>
                  <a:lumOff val="80000"/>
                </a:schemeClr>
              </a:solidFill>
            </a:endParaRPr>
          </a:p>
          <a:p>
            <a:r>
              <a:rPr lang="en-US" altLang="zh-CN" sz="1200" dirty="0">
                <a:solidFill>
                  <a:schemeClr val="accent3">
                    <a:lumMod val="20000"/>
                    <a:lumOff val="80000"/>
                  </a:schemeClr>
                </a:solidFill>
              </a:rPr>
              <a:t>      (according to the current highest tile </a:t>
            </a:r>
            <a:r>
              <a:rPr lang="en-US" altLang="zh-CN" sz="1200" dirty="0" err="1">
                <a:solidFill>
                  <a:schemeClr val="accent3">
                    <a:lumMod val="20000"/>
                    <a:lumOff val="80000"/>
                  </a:schemeClr>
                </a:solidFill>
              </a:rPr>
              <a:t>acheived</a:t>
            </a:r>
            <a:r>
              <a:rPr lang="en-US" altLang="zh-CN" sz="1200" dirty="0">
                <a:solidFill>
                  <a:schemeClr val="accent3">
                    <a:lumMod val="20000"/>
                    <a:lumOff val="80000"/>
                  </a:schemeClr>
                </a:solidFill>
              </a:rPr>
              <a:t> and their distribution)//</a:t>
            </a:r>
            <a:r>
              <a:rPr lang="zh-CN" altLang="en-US" sz="1200" dirty="0">
                <a:solidFill>
                  <a:schemeClr val="accent3">
                    <a:lumMod val="20000"/>
                    <a:lumOff val="80000"/>
                  </a:schemeClr>
                </a:solidFill>
              </a:rPr>
              <a:t>根据目前获得的最高分数及其分布情况计算</a:t>
            </a:r>
            <a:endParaRPr lang="en-US" altLang="zh-CN" sz="1200" dirty="0">
              <a:solidFill>
                <a:schemeClr val="accent3">
                  <a:lumMod val="20000"/>
                  <a:lumOff val="80000"/>
                </a:schemeClr>
              </a:solidFill>
            </a:endParaRPr>
          </a:p>
          <a:p>
            <a:r>
              <a:rPr lang="en-US" altLang="zh-CN" sz="1200" dirty="0">
                <a:solidFill>
                  <a:schemeClr val="accent3">
                    <a:lumMod val="20000"/>
                    <a:lumOff val="80000"/>
                  </a:schemeClr>
                </a:solidFill>
              </a:rPr>
              <a:t>  }</a:t>
            </a:r>
            <a:endParaRPr lang="zh-CN" altLang="en-US" sz="1200" dirty="0">
              <a:solidFill>
                <a:schemeClr val="accent3">
                  <a:lumMod val="20000"/>
                  <a:lumOff val="80000"/>
                </a:schemeClr>
              </a:solidFill>
            </a:endParaRPr>
          </a:p>
        </p:txBody>
      </p:sp>
    </p:spTree>
    <p:extLst>
      <p:ext uri="{BB962C8B-B14F-4D97-AF65-F5344CB8AC3E}">
        <p14:creationId xmlns:p14="http://schemas.microsoft.com/office/powerpoint/2010/main" val="22538848"/>
      </p:ext>
    </p:extLst>
  </p:cSld>
  <p:clrMapOvr>
    <a:masterClrMapping/>
  </p:clrMapOvr>
</p:sld>
</file>

<file path=ppt/theme/theme1.xml><?xml version="1.0" encoding="utf-8"?>
<a:theme xmlns:a="http://schemas.openxmlformats.org/drawingml/2006/main" name="切片">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512</TotalTime>
  <Words>427</Words>
  <Application>Microsoft Office PowerPoint</Application>
  <PresentationFormat>宽屏</PresentationFormat>
  <Paragraphs>57</Paragraphs>
  <Slides>14</Slides>
  <Notes>0</Notes>
  <HiddenSlides>0</HiddenSlides>
  <MMClips>0</MMClips>
  <ScaleCrop>false</ScaleCrop>
  <HeadingPairs>
    <vt:vector size="6" baseType="variant">
      <vt:variant>
        <vt:lpstr>已用的字体</vt:lpstr>
      </vt:variant>
      <vt:variant>
        <vt:i4>2</vt:i4>
      </vt:variant>
      <vt:variant>
        <vt:lpstr>主题</vt:lpstr>
      </vt:variant>
      <vt:variant>
        <vt:i4>1</vt:i4>
      </vt:variant>
      <vt:variant>
        <vt:lpstr>幻灯片标题</vt:lpstr>
      </vt:variant>
      <vt:variant>
        <vt:i4>14</vt:i4>
      </vt:variant>
    </vt:vector>
  </HeadingPairs>
  <TitlesOfParts>
    <vt:vector size="17" baseType="lpstr">
      <vt:lpstr>Century Gothic</vt:lpstr>
      <vt:lpstr>Wingdings 3</vt:lpstr>
      <vt:lpstr>切片</vt:lpstr>
      <vt:lpstr>  2048游戏 </vt:lpstr>
      <vt:lpstr>目录</vt:lpstr>
      <vt:lpstr>绪论</vt:lpstr>
      <vt:lpstr>  游戏规则</vt:lpstr>
      <vt:lpstr>开发工具介绍</vt:lpstr>
      <vt:lpstr>JavaScript语言</vt:lpstr>
      <vt:lpstr>总体设计</vt:lpstr>
      <vt:lpstr>游戏流程</vt:lpstr>
      <vt:lpstr>AI算法求解过程</vt:lpstr>
      <vt:lpstr>游戏界面</vt:lpstr>
      <vt:lpstr>数字合并</vt:lpstr>
      <vt:lpstr>游戏结束</vt:lpstr>
      <vt:lpstr>总结</vt:lpstr>
      <vt:lpstr>谢谢观看</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基于Android的 四六级背单词应用开发 </dc:title>
  <dc:creator>Lang Li</dc:creator>
  <cp:lastModifiedBy>卢 俊鹏</cp:lastModifiedBy>
  <cp:revision>34</cp:revision>
  <dcterms:created xsi:type="dcterms:W3CDTF">2016-05-18T14:01:21Z</dcterms:created>
  <dcterms:modified xsi:type="dcterms:W3CDTF">2019-03-17T09:04:43Z</dcterms:modified>
</cp:coreProperties>
</file>