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4" r:id="rId4"/>
    <p:sldId id="257" r:id="rId5"/>
    <p:sldId id="285" r:id="rId6"/>
    <p:sldId id="258" r:id="rId7"/>
    <p:sldId id="286" r:id="rId8"/>
    <p:sldId id="263" r:id="rId9"/>
    <p:sldId id="259" r:id="rId10"/>
    <p:sldId id="287" r:id="rId11"/>
    <p:sldId id="288" r:id="rId12"/>
    <p:sldId id="289" r:id="rId13"/>
    <p:sldId id="260" r:id="rId14"/>
    <p:sldId id="290" r:id="rId15"/>
    <p:sldId id="261" r:id="rId16"/>
    <p:sldId id="291" r:id="rId17"/>
    <p:sldId id="294" r:id="rId18"/>
    <p:sldId id="292" r:id="rId19"/>
    <p:sldId id="264" r:id="rId20"/>
    <p:sldId id="262" r:id="rId21"/>
    <p:sldId id="265" r:id="rId22"/>
    <p:sldId id="295" r:id="rId23"/>
    <p:sldId id="29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725-415F-5748-BFCE-19E7F05C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8E7E-703D-C34A-995E-534C90E2F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8812-EF2A-FA47-A710-89966FC8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A584-5ADE-2D4C-8BB6-257D07FF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4F0A-C3EE-FE4A-A147-78676EF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30ED-2071-3741-8BEE-64991288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7C05-4E15-D347-84D4-D698408F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888-15D6-EF42-BF54-75E7C5E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D0E4-14E8-7145-8816-B5A7AE07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BE53-88AE-2F46-8E2B-3A8085F1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5D263-5164-F04C-8991-8AE7278FD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4A64-F04D-E54E-B120-0DEECF03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BFBF-BE85-3C4C-B508-5B82D1AC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EC4B-8EC9-B44B-B9D5-B38E87D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C72A-DB01-D449-AE14-373573A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2C6B-2B2C-0043-A7A1-4575240C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5A3A-588B-4443-9DA6-310B0997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5C1B-B7C1-CD48-A602-771C86F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D1F5-B6A5-A84D-8285-BABC5A38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061B-0F3D-A14C-A69C-3C13940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BF68-BDF0-3D42-BD56-AF14D066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19FF-2DC1-FF46-8B8C-4EE4711B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FF7C-10E0-1046-ACBD-5E5763C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5A71-8C5E-F146-9B04-00B75383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F8B9-72F8-5141-ABFF-959C0564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08E5-32BC-804E-8F89-C3ED6CE6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CD85-7A12-5642-A74B-2F6FF160F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9432-8D13-D74D-8707-DAB19D02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C4FE-9332-6645-8D4F-C204CA3D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D741-10A1-2A43-95C9-92A21E55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D7B0-3EFD-3D45-98EA-37BFCAFD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BF34-8367-9345-B419-81836631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1C23-6953-294A-B369-34514E75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B6AC-62D1-AE41-ACB8-69C6728C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F42D-A964-EE49-B49F-F1684A7B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F8F9-813F-5C48-A944-B5713E59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7B9F-8B5F-9247-B423-5808B5F7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D1618-F171-C249-97FF-853C40CD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38F0-B04E-D549-8A53-7F0CB757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B7D-6361-CD47-9167-652894C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61D68-3DD0-CD4C-BA43-23F1ECE2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6CA3-D8C6-4E4D-B3D4-F82D3DAD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ADE5F-CC5C-FD48-A799-9B32EB8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B945-904D-6041-B132-54FF9B06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6F615-53F9-4A4E-8AAE-636A3B2A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09620-524F-8644-A265-75DF4EA4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EBA-78F2-A848-8229-0BCD21D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8E75-3C02-5144-8E69-1EB70315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5602-A648-0F4F-BCE3-8A8CD466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332A-23BB-3A4A-AC67-848683AE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DEDB-F44F-884F-AE1F-589C1B0F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4B656-D09C-BE4A-93E0-D5BDB1E9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99EC-9C4A-624F-9C6C-E2A739E9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040DA-1BF6-214A-A059-885F37EFB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404E-062A-5249-B8BA-8EE7819B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6D412-86EB-5041-A3EC-68295BD4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B3B3-DECA-E347-B869-BF29B5C8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719FD-096D-B646-89C4-ED4AEA56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7DC7-E87E-D242-A314-9A24DB60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6F7A7-F130-D240-8402-E5E952C2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BD63-C01B-D246-B1BE-CBFBD06D4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B00E-CB21-154B-9839-595130A683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2363-AD3E-1240-9F7D-4FDAECC8B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DC87-5387-5B4A-A7AB-E126B241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F580-F220-E54B-8D24-C625C40B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14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C8F66-378C-A645-8469-53F864510AEF}"/>
              </a:ext>
            </a:extLst>
          </p:cNvPr>
          <p:cNvSpPr txBox="1"/>
          <p:nvPr/>
        </p:nvSpPr>
        <p:spPr>
          <a:xfrm>
            <a:off x="407773" y="271849"/>
            <a:ext cx="455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Methods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144E11-C234-8348-80C9-4CCCB2A2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54" y="2000423"/>
            <a:ext cx="5308788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11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4C07A-3597-C24E-A68F-AA6C4F20A13B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Constraints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99FADA9-9EE4-0342-8212-51833966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01" y="678109"/>
            <a:ext cx="6332238" cy="5501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33926-1614-9249-8ACA-F6D65065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55" y="3949754"/>
            <a:ext cx="1587500" cy="100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DA18A-2B1F-CA46-835D-CF30CCD77277}"/>
              </a:ext>
            </a:extLst>
          </p:cNvPr>
          <p:cNvSpPr txBox="1"/>
          <p:nvPr/>
        </p:nvSpPr>
        <p:spPr>
          <a:xfrm>
            <a:off x="411061" y="1900371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receiver SNR as a threshold.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07151-BB77-8F4B-8B45-5C9E6487AA59}"/>
                  </a:ext>
                </a:extLst>
              </p:cNvPr>
              <p:cNvSpPr txBox="1"/>
              <p:nvPr/>
            </p:nvSpPr>
            <p:spPr>
              <a:xfrm>
                <a:off x="411061" y="2509564"/>
                <a:ext cx="41180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predefined </a:t>
                </a:r>
                <a:r>
                  <a:rPr lang="en-US" dirty="0"/>
                  <a:t>because wireless mesh network utilizes OQPSK or 64QAM demodulation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07151-BB77-8F4B-8B45-5C9E6487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2509564"/>
                <a:ext cx="4118088" cy="1200329"/>
              </a:xfrm>
              <a:prstGeom prst="rect">
                <a:avLst/>
              </a:prstGeom>
              <a:blipFill>
                <a:blip r:embed="rId4"/>
                <a:stretch>
                  <a:fillRect l="-92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154A6-8059-514A-9FE8-ED629509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2627870"/>
            <a:ext cx="5143500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8"/>
            <a:ext cx="46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4C07A-3597-C24E-A68F-AA6C4F20A13B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for Step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BDA18A-2B1F-CA46-835D-CF30CCD77277}"/>
                  </a:ext>
                </a:extLst>
              </p:cNvPr>
              <p:cNvSpPr txBox="1"/>
              <p:nvPr/>
            </p:nvSpPr>
            <p:spPr>
              <a:xfrm>
                <a:off x="411061" y="1900371"/>
                <a:ext cx="422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BDA18A-2B1F-CA46-835D-CF30CCD7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1900371"/>
                <a:ext cx="4226011" cy="369332"/>
              </a:xfrm>
              <a:prstGeom prst="rect">
                <a:avLst/>
              </a:prstGeom>
              <a:blipFill>
                <a:blip r:embed="rId3"/>
                <a:stretch>
                  <a:fillRect l="-89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oat, man, flying, red&#10;&#10;Description automatically generated">
            <a:extLst>
              <a:ext uri="{FF2B5EF4-FFF2-40B4-BE49-F238E27FC236}">
                <a16:creationId xmlns:a16="http://schemas.microsoft.com/office/drawing/2014/main" id="{7D1B1BD8-4A07-5943-B709-442CF7200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71" y="793558"/>
            <a:ext cx="6131103" cy="4598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AB950D-EE2F-294F-9C25-05B11C4E3CAB}"/>
                  </a:ext>
                </a:extLst>
              </p:cNvPr>
              <p:cNvSpPr txBox="1"/>
              <p:nvPr/>
            </p:nvSpPr>
            <p:spPr>
              <a:xfrm>
                <a:off x="6272283" y="5291547"/>
                <a:ext cx="422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One e</a:t>
                </a:r>
                <a:r>
                  <a:rPr lang="en-US" b="0" dirty="0"/>
                  <a:t>xample 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AB950D-EE2F-294F-9C25-05B11C4E3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83" y="5291547"/>
                <a:ext cx="422601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75B89C-6BB9-4544-8405-4C2FA43851F1}"/>
                  </a:ext>
                </a:extLst>
              </p:cNvPr>
              <p:cNvSpPr txBox="1"/>
              <p:nvPr/>
            </p:nvSpPr>
            <p:spPr>
              <a:xfrm>
                <a:off x="411061" y="4296312"/>
                <a:ext cx="5527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A(0) means all assigned links which interference range could cover link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_0(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75B89C-6BB9-4544-8405-4C2FA438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4296312"/>
                <a:ext cx="5527589" cy="646331"/>
              </a:xfrm>
              <a:prstGeom prst="rect">
                <a:avLst/>
              </a:prstGeom>
              <a:blipFill>
                <a:blip r:embed="rId6"/>
                <a:stretch>
                  <a:fillRect l="-68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8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/>
              <p:nvPr/>
            </p:nvSpPr>
            <p:spPr>
              <a:xfrm>
                <a:off x="411061" y="1085882"/>
                <a:ext cx="4383361" cy="86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2.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 assigned links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1085882"/>
                <a:ext cx="4383361" cy="863375"/>
              </a:xfrm>
              <a:prstGeom prst="rect">
                <a:avLst/>
              </a:prstGeom>
              <a:blipFill>
                <a:blip r:embed="rId2"/>
                <a:stretch>
                  <a:fillRect l="-2017" t="-441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CB4359F-7A63-7D4B-91ED-FBC8DCBC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15" y="644441"/>
            <a:ext cx="5548182" cy="556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5C4769-6667-E846-B598-D3F06CE64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5" y="2142525"/>
            <a:ext cx="5727700" cy="101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B504D7-CFCC-6D43-8456-17B8BCCC1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1" y="3166076"/>
            <a:ext cx="4889500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2440C-0DA2-E447-BD9C-D4DFA8AF9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15" y="4038833"/>
            <a:ext cx="4089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43C8C-C1FB-814C-BFA4-657C589D4D90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Constraints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64FF-7A7A-2D4F-9FDA-D3B6310B230E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592B839-A9C7-BA4C-81DA-081C7A54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515" y="644441"/>
            <a:ext cx="5548182" cy="5569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0B9BF-A13D-B44C-8A17-F3100DB7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3974069"/>
            <a:ext cx="2794000" cy="132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0F6A4-4B6B-1240-A60B-675D0A06679A}"/>
              </a:ext>
            </a:extLst>
          </p:cNvPr>
          <p:cNvSpPr txBox="1"/>
          <p:nvPr/>
        </p:nvSpPr>
        <p:spPr>
          <a:xfrm>
            <a:off x="543697" y="1927654"/>
            <a:ext cx="451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assigned link, we can define a SNR threshold.</a:t>
            </a:r>
          </a:p>
        </p:txBody>
      </p:sp>
    </p:spTree>
    <p:extLst>
      <p:ext uri="{BB962C8B-B14F-4D97-AF65-F5344CB8AC3E}">
        <p14:creationId xmlns:p14="http://schemas.microsoft.com/office/powerpoint/2010/main" val="15914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43C8C-C1FB-814C-BFA4-657C589D4D90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Constraints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64FF-7A7A-2D4F-9FDA-D3B6310B230E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697AE-A438-8143-B5A2-BE36F951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65" y="4381366"/>
            <a:ext cx="31242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9130E-5B2A-0C43-987C-B75186BF5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" r="3507"/>
          <a:stretch/>
        </p:blipFill>
        <p:spPr>
          <a:xfrm>
            <a:off x="5165125" y="1547547"/>
            <a:ext cx="5955957" cy="261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C5B9D-EFF4-D34B-8CA8-263C59A66B5C}"/>
              </a:ext>
            </a:extLst>
          </p:cNvPr>
          <p:cNvSpPr txBox="1"/>
          <p:nvPr/>
        </p:nvSpPr>
        <p:spPr>
          <a:xfrm>
            <a:off x="411061" y="1945533"/>
            <a:ext cx="451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total variance of assigned links </a:t>
            </a:r>
          </a:p>
        </p:txBody>
      </p:sp>
    </p:spTree>
    <p:extLst>
      <p:ext uri="{BB962C8B-B14F-4D97-AF65-F5344CB8AC3E}">
        <p14:creationId xmlns:p14="http://schemas.microsoft.com/office/powerpoint/2010/main" val="323492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253D4-C056-164F-9778-E793BDA4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8" r="3878"/>
          <a:stretch/>
        </p:blipFill>
        <p:spPr>
          <a:xfrm>
            <a:off x="411061" y="2086560"/>
            <a:ext cx="5684770" cy="1158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A50AEE-43B1-EC42-9B09-B0AB77758014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C76D1-9D2B-FA42-BB30-BA205B85E09B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for Step 2</a:t>
            </a:r>
          </a:p>
        </p:txBody>
      </p:sp>
      <p:pic>
        <p:nvPicPr>
          <p:cNvPr id="6" name="Picture 5" descr="A picture containing boat, man, flying, red&#10;&#10;Description automatically generated">
            <a:extLst>
              <a:ext uri="{FF2B5EF4-FFF2-40B4-BE49-F238E27FC236}">
                <a16:creationId xmlns:a16="http://schemas.microsoft.com/office/drawing/2014/main" id="{C8ECA945-5DBF-2E40-887D-79CE9EC9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18" y="693220"/>
            <a:ext cx="6131103" cy="4598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4FBDE-20A6-CA4C-B831-C8A9B5AAB64B}"/>
                  </a:ext>
                </a:extLst>
              </p:cNvPr>
              <p:cNvSpPr txBox="1"/>
              <p:nvPr/>
            </p:nvSpPr>
            <p:spPr>
              <a:xfrm>
                <a:off x="6872263" y="5291547"/>
                <a:ext cx="422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One e</a:t>
                </a:r>
                <a:r>
                  <a:rPr lang="en-US" b="0" dirty="0"/>
                  <a:t>xample 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4FBDE-20A6-CA4C-B831-C8A9B5AA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263" y="5291547"/>
                <a:ext cx="422601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C2730-CA05-8444-ACD3-89F561651A6D}"/>
                  </a:ext>
                </a:extLst>
              </p:cNvPr>
              <p:cNvSpPr txBox="1"/>
              <p:nvPr/>
            </p:nvSpPr>
            <p:spPr>
              <a:xfrm>
                <a:off x="392129" y="3784196"/>
                <a:ext cx="5527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B(0) means all assigned links within the interference range of link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_0(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C2730-CA05-8444-ACD3-89F56165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9" y="3784196"/>
                <a:ext cx="5527589" cy="646331"/>
              </a:xfrm>
              <a:prstGeom prst="rect">
                <a:avLst/>
              </a:prstGeom>
              <a:blipFill>
                <a:blip r:embed="rId5"/>
                <a:stretch>
                  <a:fillRect l="-9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/>
              <p:nvPr/>
            </p:nvSpPr>
            <p:spPr>
              <a:xfrm>
                <a:off x="411061" y="1085882"/>
                <a:ext cx="4729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3.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 unassigned empty links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1085882"/>
                <a:ext cx="4729350" cy="830997"/>
              </a:xfrm>
              <a:prstGeom prst="rect">
                <a:avLst/>
              </a:prstGeom>
              <a:blipFill>
                <a:blip r:embed="rId2"/>
                <a:stretch>
                  <a:fillRect l="-1872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05634BC-263D-844C-A612-EFAFEE83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4" y="1981538"/>
            <a:ext cx="52959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8225A-462E-494A-BFBF-C1E3F57E7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80" y="3094214"/>
            <a:ext cx="2311400" cy="1371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BDA28-3827-1145-98A1-952ACE4C2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379" y="234129"/>
            <a:ext cx="5981320" cy="59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75EC5-2DBC-6E4E-903B-18F8851763D9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for Step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0CDE9-A02A-EE4B-B42B-A84BD308F27C}"/>
                  </a:ext>
                </a:extLst>
              </p:cNvPr>
              <p:cNvSpPr txBox="1"/>
              <p:nvPr/>
            </p:nvSpPr>
            <p:spPr>
              <a:xfrm>
                <a:off x="411061" y="3640914"/>
                <a:ext cx="4554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the smallest index the node appears as a receiver in the link priority queue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0CDE9-A02A-EE4B-B42B-A84BD308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3640914"/>
                <a:ext cx="4554109" cy="646331"/>
              </a:xfrm>
              <a:prstGeom prst="rect">
                <a:avLst/>
              </a:prstGeom>
              <a:blipFill>
                <a:blip r:embed="rId2"/>
                <a:stretch>
                  <a:fillRect l="-833" t="-3846" r="-1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AD79687-5189-6B4D-9E35-9B41ADFB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1" y="2133600"/>
            <a:ext cx="4521200" cy="12954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D663F-8F50-7347-AA06-17AA6A06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32" y="106767"/>
            <a:ext cx="4053666" cy="4053666"/>
          </a:xfrm>
          <a:prstGeom prst="rect">
            <a:avLst/>
          </a:prstGeom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2882E09-33FF-734B-9922-B71D2A6A5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94" y="4393202"/>
            <a:ext cx="10513242" cy="19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75EC5-2DBC-6E4E-903B-18F8851763D9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for Step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23A93-6CF4-A449-BE3C-3E39542E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3" y="793556"/>
            <a:ext cx="6219825" cy="4664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DDDB9-B12C-A140-A968-9FFCF1793988}"/>
                  </a:ext>
                </a:extLst>
              </p:cNvPr>
              <p:cNvSpPr txBox="1"/>
              <p:nvPr/>
            </p:nvSpPr>
            <p:spPr>
              <a:xfrm>
                <a:off x="6107069" y="5458425"/>
                <a:ext cx="422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One e</a:t>
                </a:r>
                <a:r>
                  <a:rPr lang="en-US" b="0" dirty="0"/>
                  <a:t>xample 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DDDB9-B12C-A140-A968-9FFCF179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69" y="5458425"/>
                <a:ext cx="422601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0CDE9-A02A-EE4B-B42B-A84BD308F27C}"/>
                  </a:ext>
                </a:extLst>
              </p:cNvPr>
              <p:cNvSpPr txBox="1"/>
              <p:nvPr/>
            </p:nvSpPr>
            <p:spPr>
              <a:xfrm>
                <a:off x="411061" y="3640914"/>
                <a:ext cx="45541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discrete function which means that if assigning channel at the edge of frequency bandwidth, there will be more available partially overlapped channels for other links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0CDE9-A02A-EE4B-B42B-A84BD308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3640914"/>
                <a:ext cx="4554109" cy="1200329"/>
              </a:xfrm>
              <a:prstGeom prst="rect">
                <a:avLst/>
              </a:prstGeom>
              <a:blipFill>
                <a:blip r:embed="rId4"/>
                <a:stretch>
                  <a:fillRect l="-833" t="-2105" r="-166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AD79687-5189-6B4D-9E35-9B41ADFB7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1" y="2133600"/>
            <a:ext cx="4521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5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A45C9-90CC-1741-9167-40B5CA150CD5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44E2F-2A96-6F4E-AB65-CE528D00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1272231"/>
            <a:ext cx="5181600" cy="83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984B6-C6FC-AB45-85A9-7E91086E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1" y="2589105"/>
            <a:ext cx="5486400" cy="8255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400E564-62A3-8548-85FB-EB2E288F5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61" y="270338"/>
            <a:ext cx="5602705" cy="5302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70845-B886-A746-8FDE-5AB7D956CE53}"/>
              </a:ext>
            </a:extLst>
          </p:cNvPr>
          <p:cNvSpPr txBox="1"/>
          <p:nvPr/>
        </p:nvSpPr>
        <p:spPr>
          <a:xfrm>
            <a:off x="6309353" y="5847601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e</a:t>
            </a:r>
            <a:r>
              <a:rPr lang="en-US" b="0" dirty="0"/>
              <a:t>xample of wireless mesh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70C98-1ABE-4559-8271-4C482B78D702}"/>
              </a:ext>
            </a:extLst>
          </p:cNvPr>
          <p:cNvSpPr txBox="1"/>
          <p:nvPr/>
        </p:nvSpPr>
        <p:spPr>
          <a:xfrm>
            <a:off x="5273038" y="1804832"/>
            <a:ext cx="576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Min-interference and Connectivity-Oriented Partially Overlapped Channel Assignment (MC-POCA)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72F0C-169D-4890-891C-4ED2F0755290}"/>
              </a:ext>
            </a:extLst>
          </p:cNvPr>
          <p:cNvSpPr txBox="1"/>
          <p:nvPr/>
        </p:nvSpPr>
        <p:spPr>
          <a:xfrm>
            <a:off x="5273038" y="2826767"/>
            <a:ext cx="568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Utilize partially overlapped channels instead of 3 non-overlapped channels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F6E36-8E1A-4294-A892-D2139EBDCA5D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Kyasanur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N.H. Vaidya, Routing and Link-layer Protocols for Multi-Channel Multi-Interface Ad Hoc Wireless Networks, SIGMOBILE Mobile Computing and Communications Review, vol. 10, no. 1, pp.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E022C-1914-4E13-A74D-B44ECB1E823F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Partially Overlapped Assignment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B73CE6-AC1D-41FE-AC7D-33CF1173D2B9}"/>
              </a:ext>
            </a:extLst>
          </p:cNvPr>
          <p:cNvSpPr txBox="1"/>
          <p:nvPr/>
        </p:nvSpPr>
        <p:spPr>
          <a:xfrm>
            <a:off x="2855378" y="1770974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F75D9-87B9-4725-9022-25EA46BBD0D0}"/>
              </a:ext>
            </a:extLst>
          </p:cNvPr>
          <p:cNvSpPr txBox="1"/>
          <p:nvPr/>
        </p:nvSpPr>
        <p:spPr>
          <a:xfrm>
            <a:off x="1898448" y="2316126"/>
            <a:ext cx="245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links assignment rank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D4DBAC-4C88-4BAD-918A-98265D2F7CCE}"/>
              </a:ext>
            </a:extLst>
          </p:cNvPr>
          <p:cNvSpPr txBox="1"/>
          <p:nvPr/>
        </p:nvSpPr>
        <p:spPr>
          <a:xfrm>
            <a:off x="1866902" y="2893437"/>
            <a:ext cx="256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decreasing links queue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B5483-4D78-44B0-A372-0CE7A4B2FBD3}"/>
              </a:ext>
            </a:extLst>
          </p:cNvPr>
          <p:cNvSpPr txBox="1"/>
          <p:nvPr/>
        </p:nvSpPr>
        <p:spPr>
          <a:xfrm>
            <a:off x="2869582" y="45153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E3BC3F-7648-4DDA-8C7B-5DA4B37DB699}"/>
              </a:ext>
            </a:extLst>
          </p:cNvPr>
          <p:cNvSpPr/>
          <p:nvPr/>
        </p:nvSpPr>
        <p:spPr>
          <a:xfrm>
            <a:off x="2803295" y="1770974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D1BE16-0CA5-4CC5-9B3C-352845A3D439}"/>
              </a:ext>
            </a:extLst>
          </p:cNvPr>
          <p:cNvSpPr/>
          <p:nvPr/>
        </p:nvSpPr>
        <p:spPr>
          <a:xfrm>
            <a:off x="2801758" y="451691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967B53-4042-4D55-A89E-B941F9C87A59}"/>
              </a:ext>
            </a:extLst>
          </p:cNvPr>
          <p:cNvSpPr/>
          <p:nvPr/>
        </p:nvSpPr>
        <p:spPr>
          <a:xfrm>
            <a:off x="1887494" y="2325005"/>
            <a:ext cx="247092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6940F1-D9A8-4F10-BFAC-D7259C18C903}"/>
              </a:ext>
            </a:extLst>
          </p:cNvPr>
          <p:cNvSpPr/>
          <p:nvPr/>
        </p:nvSpPr>
        <p:spPr>
          <a:xfrm>
            <a:off x="1887492" y="2888322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64EDC-D150-45DA-B0BE-77755C74484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3122954" y="2632782"/>
            <a:ext cx="2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76A038-0BAB-441B-95B1-0785EB3F4CC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3122954" y="3196099"/>
            <a:ext cx="0" cy="29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62E5A-8208-456A-A4E5-A2D516B678D4}"/>
              </a:ext>
            </a:extLst>
          </p:cNvPr>
          <p:cNvCxnSpPr>
            <a:cxnSpLocks/>
            <a:stCxn id="55" idx="2"/>
            <a:endCxn id="32" idx="0"/>
          </p:cNvCxnSpPr>
          <p:nvPr/>
        </p:nvCxnSpPr>
        <p:spPr>
          <a:xfrm>
            <a:off x="3121414" y="4358030"/>
            <a:ext cx="0" cy="15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8F0854-EAC2-476A-A6FA-32BD25CAD399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3122951" y="2078751"/>
            <a:ext cx="5" cy="2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1B94F2-806A-4F11-A3F4-95480C46A94A}"/>
              </a:ext>
            </a:extLst>
          </p:cNvPr>
          <p:cNvSpPr txBox="1"/>
          <p:nvPr/>
        </p:nvSpPr>
        <p:spPr>
          <a:xfrm>
            <a:off x="1781548" y="4903182"/>
            <a:ext cx="275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Partially Overlapped Channel Assignment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BEE9AE-7260-4830-A8B9-2D7703082484}"/>
              </a:ext>
            </a:extLst>
          </p:cNvPr>
          <p:cNvSpPr txBox="1"/>
          <p:nvPr/>
        </p:nvSpPr>
        <p:spPr>
          <a:xfrm>
            <a:off x="1866902" y="3492913"/>
            <a:ext cx="2536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channel by score function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0CA460-56C7-414A-BB86-02EF5837603C}"/>
              </a:ext>
            </a:extLst>
          </p:cNvPr>
          <p:cNvSpPr/>
          <p:nvPr/>
        </p:nvSpPr>
        <p:spPr>
          <a:xfrm>
            <a:off x="1887492" y="3487798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143559-A7B2-42A8-88D3-88CF9C07CD1E}"/>
              </a:ext>
            </a:extLst>
          </p:cNvPr>
          <p:cNvSpPr txBox="1"/>
          <p:nvPr/>
        </p:nvSpPr>
        <p:spPr>
          <a:xfrm>
            <a:off x="1865361" y="4055368"/>
            <a:ext cx="247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Routing Selection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8B5C54-C971-44D7-A62F-54D4C3077FB3}"/>
              </a:ext>
            </a:extLst>
          </p:cNvPr>
          <p:cNvSpPr/>
          <p:nvPr/>
        </p:nvSpPr>
        <p:spPr>
          <a:xfrm>
            <a:off x="1885952" y="4050253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45622C-AFD4-4D13-A74F-17626E5A5B5A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3121414" y="3795575"/>
            <a:ext cx="1540" cy="2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49BCF06-0E09-AA4E-89E4-333BA12D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84" y="3341948"/>
            <a:ext cx="4913984" cy="18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CD2B1-4077-7D4B-BAB9-64BA6664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1085882"/>
            <a:ext cx="4942703" cy="469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639A-B16E-6244-A3B9-2D9A97268FE3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B0CBA-F627-6C43-9F31-75B1FF160BC1}"/>
              </a:ext>
            </a:extLst>
          </p:cNvPr>
          <p:cNvSpPr txBox="1"/>
          <p:nvPr/>
        </p:nvSpPr>
        <p:spPr>
          <a:xfrm>
            <a:off x="411061" y="1085882"/>
            <a:ext cx="526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Wavelength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F42CE-D8D3-024A-988C-43942F133A0F}"/>
              </a:ext>
            </a:extLst>
          </p:cNvPr>
          <p:cNvSpPr txBox="1"/>
          <p:nvPr/>
        </p:nvSpPr>
        <p:spPr>
          <a:xfrm>
            <a:off x="2462688" y="6313865"/>
            <a:ext cx="456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Scource: 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List_of_WLAN_channels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18B67-4D45-F247-98F8-22612FA2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6" y="1728058"/>
            <a:ext cx="1460500" cy="105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24A80-8F4E-0E4A-8672-509FD2B8A310}"/>
                  </a:ext>
                </a:extLst>
              </p:cNvPr>
              <p:cNvSpPr txBox="1"/>
              <p:nvPr/>
            </p:nvSpPr>
            <p:spPr>
              <a:xfrm>
                <a:off x="2013687" y="2081343"/>
                <a:ext cx="2733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0.1208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≤0.1244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24A80-8F4E-0E4A-8672-509FD2B8A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87" y="2081343"/>
                <a:ext cx="2733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F21C81F-F6E0-634F-988E-9ABF57BE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55" y="2648720"/>
            <a:ext cx="4013200" cy="115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B9C326-2067-9641-87F7-434383EB2F42}"/>
                  </a:ext>
                </a:extLst>
              </p:cNvPr>
              <p:cNvSpPr txBox="1"/>
              <p:nvPr/>
            </p:nvSpPr>
            <p:spPr>
              <a:xfrm>
                <a:off x="516432" y="4061246"/>
                <a:ext cx="4172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 0.12m to simplify calculation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B9C326-2067-9641-87F7-434383EB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2" y="4061246"/>
                <a:ext cx="4172617" cy="369332"/>
              </a:xfrm>
              <a:prstGeom prst="rect">
                <a:avLst/>
              </a:prstGeom>
              <a:blipFill>
                <a:blip r:embed="rId6"/>
                <a:stretch>
                  <a:fillRect l="-1216" t="-6667" r="-30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7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75EAB-2512-6649-88DD-C675C39A9B4D}"/>
              </a:ext>
            </a:extLst>
          </p:cNvPr>
          <p:cNvSpPr txBox="1"/>
          <p:nvPr/>
        </p:nvSpPr>
        <p:spPr>
          <a:xfrm>
            <a:off x="411061" y="1058216"/>
            <a:ext cx="590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Sequential Forward Channel Assignment (SFS)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C3AB0-130A-F248-9691-0F1EF7E9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682" y="1317620"/>
            <a:ext cx="2156123" cy="2933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2143D-B10B-7644-B0E5-91AB97455E93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 Structure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42CA3-D3D8-494E-9DD5-D30E4074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7" y="1708150"/>
            <a:ext cx="8106214" cy="254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F3378-333D-A941-BD15-A5B6CF2E252B}"/>
              </a:ext>
            </a:extLst>
          </p:cNvPr>
          <p:cNvSpPr txBox="1"/>
          <p:nvPr/>
        </p:nvSpPr>
        <p:spPr>
          <a:xfrm>
            <a:off x="8953682" y="4683211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Space for SFS</a:t>
            </a:r>
          </a:p>
        </p:txBody>
      </p:sp>
    </p:spTree>
    <p:extLst>
      <p:ext uri="{BB962C8B-B14F-4D97-AF65-F5344CB8AC3E}">
        <p14:creationId xmlns:p14="http://schemas.microsoft.com/office/powerpoint/2010/main" val="27275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DB3578-404F-7248-A3C8-1678C48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94" y="963827"/>
            <a:ext cx="10134600" cy="4930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9CF8C-8AB2-6B42-A9C3-841EED3AA27C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 Structure Design</a:t>
            </a:r>
          </a:p>
        </p:txBody>
      </p:sp>
    </p:spTree>
    <p:extLst>
      <p:ext uri="{BB962C8B-B14F-4D97-AF65-F5344CB8AC3E}">
        <p14:creationId xmlns:p14="http://schemas.microsoft.com/office/powerpoint/2010/main" val="392424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F29B5-FABC-674A-B8E0-A725CED0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2" y="3857414"/>
            <a:ext cx="42291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4B059-F7F7-9C45-A19C-02AB92A9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4670214"/>
            <a:ext cx="2857500" cy="120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32249-38E2-BB47-BE4A-BA64E8F9848C}"/>
              </a:ext>
            </a:extLst>
          </p:cNvPr>
          <p:cNvSpPr txBox="1"/>
          <p:nvPr/>
        </p:nvSpPr>
        <p:spPr>
          <a:xfrm>
            <a:off x="411061" y="1058216"/>
            <a:ext cx="15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E6F84-49E5-FC40-AAEE-E3FB73A21DE1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 Structure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8B132-CD1D-A74F-9AD7-8731048E6F3D}"/>
              </a:ext>
            </a:extLst>
          </p:cNvPr>
          <p:cNvSpPr txBox="1"/>
          <p:nvPr/>
        </p:nvSpPr>
        <p:spPr>
          <a:xfrm>
            <a:off x="411061" y="1784540"/>
            <a:ext cx="470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Once a link is assigned with certain channel, it’s impossible to modify or revise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rank of links may change during the algorithm, but priority queue never update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046CFA5-CFA1-4B46-B7E3-B0BC62DB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61" y="270338"/>
            <a:ext cx="5602705" cy="5302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FD1BE-3C83-254E-8F20-0D5FDF374949}"/>
              </a:ext>
            </a:extLst>
          </p:cNvPr>
          <p:cNvSpPr txBox="1"/>
          <p:nvPr/>
        </p:nvSpPr>
        <p:spPr>
          <a:xfrm>
            <a:off x="6309353" y="5847601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e</a:t>
            </a:r>
            <a:r>
              <a:rPr lang="en-US" b="0" dirty="0"/>
              <a:t>xample of wireless mesh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8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4D6612-5512-1745-BFB3-FAD70A76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85" y="1058216"/>
            <a:ext cx="2533136" cy="3572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66986-DBEF-464A-8998-BBBA7BA39891}"/>
              </a:ext>
            </a:extLst>
          </p:cNvPr>
          <p:cNvSpPr txBox="1"/>
          <p:nvPr/>
        </p:nvSpPr>
        <p:spPr>
          <a:xfrm>
            <a:off x="411061" y="1058216"/>
            <a:ext cx="710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Sequential Floating Forward Channel Assignment (SFFS)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0B6D6-95AE-A14E-92B2-FD47E24634C7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 Structure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D59EA-7873-6D48-9F31-24222709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1673329"/>
            <a:ext cx="7493878" cy="4744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DD935-732D-8642-BD6E-BE2DE8F5E401}"/>
              </a:ext>
            </a:extLst>
          </p:cNvPr>
          <p:cNvSpPr txBox="1"/>
          <p:nvPr/>
        </p:nvSpPr>
        <p:spPr>
          <a:xfrm>
            <a:off x="8837011" y="4880919"/>
            <a:ext cx="235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Space for SFFS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DC8D-7CCB-E843-8F2F-84125A26A95E}"/>
              </a:ext>
            </a:extLst>
          </p:cNvPr>
          <p:cNvSpPr txBox="1"/>
          <p:nvPr/>
        </p:nvSpPr>
        <p:spPr>
          <a:xfrm>
            <a:off x="8837010" y="5886984"/>
            <a:ext cx="206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atin typeface="+mj-lt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5428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AE7C9-D8E7-934D-93DF-48D68DCE0E08}"/>
              </a:ext>
            </a:extLst>
          </p:cNvPr>
          <p:cNvSpPr txBox="1"/>
          <p:nvPr/>
        </p:nvSpPr>
        <p:spPr>
          <a:xfrm>
            <a:off x="411061" y="267136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9A50-11F2-A843-A24C-D512E5B75ACE}"/>
              </a:ext>
            </a:extLst>
          </p:cNvPr>
          <p:cNvSpPr txBox="1"/>
          <p:nvPr/>
        </p:nvSpPr>
        <p:spPr>
          <a:xfrm>
            <a:off x="3578916" y="2310714"/>
            <a:ext cx="5738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Low time complexity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Effectively utilized partially overlapped channels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Easy to assess the link interference</a:t>
            </a:r>
          </a:p>
        </p:txBody>
      </p:sp>
    </p:spTree>
    <p:extLst>
      <p:ext uri="{BB962C8B-B14F-4D97-AF65-F5344CB8AC3E}">
        <p14:creationId xmlns:p14="http://schemas.microsoft.com/office/powerpoint/2010/main" val="17875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AE7C9-D8E7-934D-93DF-48D68DCE0E08}"/>
              </a:ext>
            </a:extLst>
          </p:cNvPr>
          <p:cNvSpPr txBox="1"/>
          <p:nvPr/>
        </p:nvSpPr>
        <p:spPr>
          <a:xfrm>
            <a:off x="411061" y="267136"/>
            <a:ext cx="3122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Drawbacks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E8D4-17C5-0640-89B8-5FB96295A877}"/>
              </a:ext>
            </a:extLst>
          </p:cNvPr>
          <p:cNvSpPr txBox="1"/>
          <p:nvPr/>
        </p:nvSpPr>
        <p:spPr>
          <a:xfrm>
            <a:off x="411061" y="1357731"/>
            <a:ext cx="24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function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556BC-56CE-CC49-B2DD-DBA9DE3CBF4D}"/>
              </a:ext>
            </a:extLst>
          </p:cNvPr>
          <p:cNvSpPr txBox="1"/>
          <p:nvPr/>
        </p:nvSpPr>
        <p:spPr>
          <a:xfrm>
            <a:off x="518984" y="2075935"/>
            <a:ext cx="470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Count how many the link pairs which have interference for each channel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the best channel with the minimum interference link pairs to assign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E90E0-D49B-7942-8BFD-C9E64206084A}"/>
              </a:ext>
            </a:extLst>
          </p:cNvPr>
          <p:cNvSpPr txBox="1"/>
          <p:nvPr/>
        </p:nvSpPr>
        <p:spPr>
          <a:xfrm>
            <a:off x="7018638" y="4633783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conflict graph</a:t>
            </a: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5F10A0C-7C1E-9240-AB36-56896071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65" y="2422963"/>
            <a:ext cx="2120900" cy="1308100"/>
          </a:xfrm>
          <a:prstGeom prst="rect">
            <a:avLst/>
          </a:prstGeom>
        </p:spPr>
      </p:pic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9C3ED848-AA81-B34D-BA13-AC9B1B163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16" y="2357020"/>
            <a:ext cx="2423871" cy="13740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0D7E0E-38D3-B741-90E4-1CB891DD16BA}"/>
              </a:ext>
            </a:extLst>
          </p:cNvPr>
          <p:cNvSpPr txBox="1"/>
          <p:nvPr/>
        </p:nvSpPr>
        <p:spPr>
          <a:xfrm>
            <a:off x="2462688" y="6313865"/>
            <a:ext cx="737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Scource: https://www.researchgate.net/figure/The-conflict-graph-for-the-five-node-network_fig2_51915978</a:t>
            </a:r>
          </a:p>
        </p:txBody>
      </p:sp>
    </p:spTree>
    <p:extLst>
      <p:ext uri="{BB962C8B-B14F-4D97-AF65-F5344CB8AC3E}">
        <p14:creationId xmlns:p14="http://schemas.microsoft.com/office/powerpoint/2010/main" val="1931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AE7C9-D8E7-934D-93DF-48D68DCE0E08}"/>
              </a:ext>
            </a:extLst>
          </p:cNvPr>
          <p:cNvSpPr txBox="1"/>
          <p:nvPr/>
        </p:nvSpPr>
        <p:spPr>
          <a:xfrm>
            <a:off x="411061" y="267136"/>
            <a:ext cx="3122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Drawbacks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E8D4-17C5-0640-89B8-5FB96295A877}"/>
              </a:ext>
            </a:extLst>
          </p:cNvPr>
          <p:cNvSpPr txBox="1"/>
          <p:nvPr/>
        </p:nvSpPr>
        <p:spPr>
          <a:xfrm>
            <a:off x="411061" y="1357731"/>
            <a:ext cx="24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function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ECFD9-EDFA-CB4C-8D36-00664E42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02" y="3429000"/>
            <a:ext cx="6562924" cy="788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39696-4728-084D-AFDB-BC4D43F0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02" y="1357731"/>
            <a:ext cx="6527800" cy="196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CB1579-5C3B-8B40-8AAF-E688100CBC1A}"/>
              </a:ext>
            </a:extLst>
          </p:cNvPr>
          <p:cNvSpPr txBox="1"/>
          <p:nvPr/>
        </p:nvSpPr>
        <p:spPr>
          <a:xfrm>
            <a:off x="411061" y="2075935"/>
            <a:ext cx="4371004" cy="250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8F5FD-A8ED-754D-AE6A-DCE0077A5E9B}"/>
              </a:ext>
            </a:extLst>
          </p:cNvPr>
          <p:cNvSpPr txBox="1"/>
          <p:nvPr/>
        </p:nvSpPr>
        <p:spPr>
          <a:xfrm>
            <a:off x="518984" y="2075935"/>
            <a:ext cx="4707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Get the distance of closest nodes of 2 links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p,l</a:t>
            </a:r>
            <a:r>
              <a:rPr lang="en-US" dirty="0"/>
              <a:t>), the interference distance ratio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any assigned links, sum interference up and then choose the best channel</a:t>
            </a:r>
          </a:p>
        </p:txBody>
      </p:sp>
    </p:spTree>
    <p:extLst>
      <p:ext uri="{BB962C8B-B14F-4D97-AF65-F5344CB8AC3E}">
        <p14:creationId xmlns:p14="http://schemas.microsoft.com/office/powerpoint/2010/main" val="39705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9B46B-DFCC-D74E-8009-D319151BAE77}"/>
              </a:ext>
            </a:extLst>
          </p:cNvPr>
          <p:cNvSpPr txBox="1"/>
          <p:nvPr/>
        </p:nvSpPr>
        <p:spPr>
          <a:xfrm>
            <a:off x="411061" y="267136"/>
            <a:ext cx="3122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Drawbacks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1E677-B144-C846-BD18-F22AA7E620B8}"/>
              </a:ext>
            </a:extLst>
          </p:cNvPr>
          <p:cNvSpPr txBox="1"/>
          <p:nvPr/>
        </p:nvSpPr>
        <p:spPr>
          <a:xfrm>
            <a:off x="411061" y="1260388"/>
            <a:ext cx="8522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Partially overlapped channel network may have much more interference link pairs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Node Interference range may not reasonable for calculating link interference range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Current assigned channel will interference unassigned empty links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2DCD4528-1D05-474E-A61C-D2587B0D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16" y="3429000"/>
            <a:ext cx="2967886" cy="168243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A2813-6CAB-E640-A3AD-A4DA8A17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42" y="3689349"/>
            <a:ext cx="5707859" cy="12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AE7C9-D8E7-934D-93DF-48D68DCE0E08}"/>
              </a:ext>
            </a:extLst>
          </p:cNvPr>
          <p:cNvSpPr txBox="1"/>
          <p:nvPr/>
        </p:nvSpPr>
        <p:spPr>
          <a:xfrm>
            <a:off x="411061" y="267136"/>
            <a:ext cx="3122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Drawbacks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E8D4-17C5-0640-89B8-5FB96295A877}"/>
              </a:ext>
            </a:extLst>
          </p:cNvPr>
          <p:cNvSpPr txBox="1"/>
          <p:nvPr/>
        </p:nvSpPr>
        <p:spPr>
          <a:xfrm>
            <a:off x="411061" y="1151953"/>
            <a:ext cx="29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556BC-56CE-CC49-B2DD-DBA9DE3CBF4D}"/>
              </a:ext>
            </a:extLst>
          </p:cNvPr>
          <p:cNvSpPr txBox="1"/>
          <p:nvPr/>
        </p:nvSpPr>
        <p:spPr>
          <a:xfrm>
            <a:off x="518984" y="2075935"/>
            <a:ext cx="470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Once a link is assigned with certain channel, it’s impossible to modify or revise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rank of links may change during the algorithm, but priority queue never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E90E0-D49B-7942-8BFD-C9E64206084A}"/>
              </a:ext>
            </a:extLst>
          </p:cNvPr>
          <p:cNvSpPr txBox="1"/>
          <p:nvPr/>
        </p:nvSpPr>
        <p:spPr>
          <a:xfrm>
            <a:off x="7018638" y="4633783"/>
            <a:ext cx="409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Forward Channel Assignment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D7E0E-38D3-B741-90E4-1CB891DD16BA}"/>
              </a:ext>
            </a:extLst>
          </p:cNvPr>
          <p:cNvSpPr txBox="1"/>
          <p:nvPr/>
        </p:nvSpPr>
        <p:spPr>
          <a:xfrm>
            <a:off x="2462688" y="6313865"/>
            <a:ext cx="689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Scource: https://</a:t>
            </a:r>
            <a:r>
              <a:rPr lang="en-US" sz="1200" dirty="0" err="1"/>
              <a:t>www.cc.gatech.edu</a:t>
            </a:r>
            <a:r>
              <a:rPr lang="en-US" sz="1200" dirty="0"/>
              <a:t>/~bboots3/CS4641-Fall2018/Lecture16/16_FeatureSelection.pdf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B8090-E7A8-D843-AEFC-0E25E7EA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6" y="3932968"/>
            <a:ext cx="42291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12FF7-B6C4-4648-B40D-F729A40D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2" y="4745768"/>
            <a:ext cx="2857500" cy="120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658A3-0B38-9D4C-8E30-A1A7DB18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55" y="1519881"/>
            <a:ext cx="2156123" cy="29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9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5C99C-35E8-5A4E-8F43-7DAEAE757056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E8C29B-EACD-AB47-850D-A30F2FE6E105}"/>
                  </a:ext>
                </a:extLst>
              </p:cNvPr>
              <p:cNvSpPr txBox="1"/>
              <p:nvPr/>
            </p:nvSpPr>
            <p:spPr>
              <a:xfrm>
                <a:off x="1844445" y="2123849"/>
                <a:ext cx="7571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interferenced by other links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E8C29B-EACD-AB47-850D-A30F2FE6E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45" y="2123849"/>
                <a:ext cx="7571404" cy="461665"/>
              </a:xfrm>
              <a:prstGeom prst="rect">
                <a:avLst/>
              </a:prstGeom>
              <a:blipFill>
                <a:blip r:embed="rId2"/>
                <a:stretch>
                  <a:fillRect l="-117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FD59E-007C-704F-B4F0-923B9D10232B}"/>
                  </a:ext>
                </a:extLst>
              </p:cNvPr>
              <p:cNvSpPr txBox="1"/>
              <p:nvPr/>
            </p:nvSpPr>
            <p:spPr>
              <a:xfrm>
                <a:off x="1844444" y="3025894"/>
                <a:ext cx="675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2.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 assigned links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FD59E-007C-704F-B4F0-923B9D10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44" y="3025894"/>
                <a:ext cx="6755859" cy="461665"/>
              </a:xfrm>
              <a:prstGeom prst="rect">
                <a:avLst/>
              </a:prstGeom>
              <a:blipFill>
                <a:blip r:embed="rId3"/>
                <a:stretch>
                  <a:fillRect l="-131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89A64C-49EE-934C-AEC1-788FE8957D14}"/>
                  </a:ext>
                </a:extLst>
              </p:cNvPr>
              <p:cNvSpPr txBox="1"/>
              <p:nvPr/>
            </p:nvSpPr>
            <p:spPr>
              <a:xfrm>
                <a:off x="1844444" y="3850932"/>
                <a:ext cx="8251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3.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 unassigned empty links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89A64C-49EE-934C-AEC1-788FE895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44" y="3850932"/>
                <a:ext cx="8251026" cy="461665"/>
              </a:xfrm>
              <a:prstGeom prst="rect">
                <a:avLst/>
              </a:prstGeom>
              <a:blipFill>
                <a:blip r:embed="rId4"/>
                <a:stretch>
                  <a:fillRect l="-107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7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2879-2C7F-E945-819D-1B6AF138EA62}"/>
              </a:ext>
            </a:extLst>
          </p:cNvPr>
          <p:cNvSpPr txBox="1"/>
          <p:nvPr/>
        </p:nvSpPr>
        <p:spPr>
          <a:xfrm>
            <a:off x="411061" y="270337"/>
            <a:ext cx="438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 Function J(w)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AA93-DDF5-3A4C-9FC9-FADF92F0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1" y="2203418"/>
            <a:ext cx="401320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35FFED-1088-3045-897A-C3164986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3" y="3359118"/>
            <a:ext cx="52324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AEE1E-4D05-C84D-8C72-69E8D052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1" y="4603718"/>
            <a:ext cx="3962400" cy="1168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/>
              <p:nvPr/>
            </p:nvSpPr>
            <p:spPr>
              <a:xfrm>
                <a:off x="411061" y="1085882"/>
                <a:ext cx="4383361" cy="86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1.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interferenced by other links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4C07A-3597-C24E-A68F-AA6C4F20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1085882"/>
                <a:ext cx="4383361" cy="863375"/>
              </a:xfrm>
              <a:prstGeom prst="rect">
                <a:avLst/>
              </a:prstGeom>
              <a:blipFill>
                <a:blip r:embed="rId5"/>
                <a:stretch>
                  <a:fillRect l="-2017" t="-441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99FADA9-9EE4-0342-8212-518339662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01" y="678109"/>
            <a:ext cx="6332238" cy="55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760</Words>
  <Application>Microsoft Macintosh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Chang</dc:creator>
  <cp:lastModifiedBy>Liu, Chang</cp:lastModifiedBy>
  <cp:revision>24</cp:revision>
  <dcterms:created xsi:type="dcterms:W3CDTF">2020-04-19T21:42:08Z</dcterms:created>
  <dcterms:modified xsi:type="dcterms:W3CDTF">2020-04-21T04:04:05Z</dcterms:modified>
</cp:coreProperties>
</file>