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1AD9986-1D97-4555-8FB0-877289AAEF76}">
          <p14:sldIdLst>
            <p14:sldId id="256"/>
            <p14:sldId id="257"/>
            <p14:sldId id="258"/>
            <p14:sldId id="259"/>
            <p14:sldId id="263"/>
            <p14:sldId id="264"/>
            <p14:sldId id="260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5C0C-CC8F-4030-8FE7-28B6E9CB6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8C0A7-E1CB-4595-AAAB-D37F29FA2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70C28-E5A8-4F60-96A2-2130320E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C71C-53B3-46B8-ACF3-A9D73B00C10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7BD1F-1F65-4EBA-BE7A-936ABAA3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A43D3-5F46-4DA4-BBE5-55BD48F5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29BA-57AE-4C31-A0DB-F3B6A0ED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6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0ECA-8D38-449A-BE5D-DAAC56B8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070AC-B389-46A7-9A63-53E2A6428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535D4-10B0-40AC-A1F5-FF76BFCC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C71C-53B3-46B8-ACF3-A9D73B00C10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CADDD-3225-42C6-BFA0-7029F390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2EBFE-3721-4733-B882-92021FA5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29BA-57AE-4C31-A0DB-F3B6A0ED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3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DD763-DCD9-4EF1-9680-7D030F9ED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A9D2B-4551-4E42-842B-935DF0022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557B4-CDE3-4525-B793-37F1172B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C71C-53B3-46B8-ACF3-A9D73B00C10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10484-A974-40E5-8994-06700715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30781-9F6B-4E16-BA81-2809E242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29BA-57AE-4C31-A0DB-F3B6A0ED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0E498-26DE-4C00-88AF-80355846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F5B5D-57BD-4E58-AFA2-5D0EE22F9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E2F5-100A-4C40-89E2-7AE5282A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C71C-53B3-46B8-ACF3-A9D73B00C10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D306C-0368-4085-90EF-B931C7C51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A84FB-3D11-4E5D-B992-FD7E7949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29BA-57AE-4C31-A0DB-F3B6A0ED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4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8F89-CB0E-4B95-93D3-2019B88E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CBAAF-CBD4-4792-9D7B-574085FF7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A1214-8A85-40F9-B413-8CE18362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C71C-53B3-46B8-ACF3-A9D73B00C10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A6FD7-8A13-4460-94B2-B228A5AF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BA67C-5BB0-48AD-9D95-2501F847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29BA-57AE-4C31-A0DB-F3B6A0ED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9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4DC8-844A-458A-A6F4-E38D6D33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4611F-F71A-446E-830E-D881C5AF7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5EE2C-8FEB-4377-93D2-9050D9D7D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F1B2A-FAB5-488C-B519-4FF72226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C71C-53B3-46B8-ACF3-A9D73B00C10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2DE0D-D107-4017-86C7-F79DC0A7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0E781-CEEF-4465-8E3F-76EF5745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29BA-57AE-4C31-A0DB-F3B6A0ED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9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B0DA-7B02-4F1E-BCA6-91CA282DB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C9399-33D3-477B-A452-1E89D20E3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A1123-997B-44E7-BD8A-F70B9DFC9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6C834-4C42-42E5-A856-650E6761C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E078D-BF80-446B-AFA6-855232BB1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990D6-8A57-4871-B7B9-456C68CE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C71C-53B3-46B8-ACF3-A9D73B00C10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25809-D6D5-411A-8408-31E8B1FA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79D79-BB58-451B-87DF-CAED65F2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29BA-57AE-4C31-A0DB-F3B6A0ED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2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9470-BB15-4C5D-93B9-A814E7E6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E1AC0B-82E3-480A-AC1A-FBB1E1AF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C71C-53B3-46B8-ACF3-A9D73B00C10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28A66-98B6-47E3-94CC-121E1D3D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BA02C-8F7F-48A0-B133-D8997539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29BA-57AE-4C31-A0DB-F3B6A0ED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23687-2977-4458-A958-12B74342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C71C-53B3-46B8-ACF3-A9D73B00C10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655F69-80C1-42C0-931E-327A2FD4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8648F-5E9C-4D46-B6F1-2FF4CB81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29BA-57AE-4C31-A0DB-F3B6A0ED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4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90C1-2296-49B1-B116-E003914EE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A9C0F-D352-47C2-992E-59F376071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72A77-BC25-42B6-BC8E-5F218C22F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8D74A-0193-4AC1-845C-8E2676E5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C71C-53B3-46B8-ACF3-A9D73B00C10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FC0CC-10FC-456D-BA64-DC9EDE26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32D4D-CF34-4BEC-8216-F076C852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29BA-57AE-4C31-A0DB-F3B6A0ED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3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7F3F-1898-4AC9-BA10-EDCD336D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9E3E6-3BC1-4759-B2B2-26879F5B9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A9E4F-56BF-44B6-A6A1-07A177D14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23BAB-E274-4FFB-B70C-5367B54B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C71C-53B3-46B8-ACF3-A9D73B00C10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53F85-4611-4C26-9935-C5382BCD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C1698-594F-4B97-98A4-71197EDA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29BA-57AE-4C31-A0DB-F3B6A0ED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4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7A176-AB7E-4038-AAA6-C916AF7F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0B57F-6D57-4ED7-A5BD-67D94A6A3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170CF-8393-4F2A-9B45-3AFAFCCCF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CC71C-53B3-46B8-ACF3-A9D73B00C10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20E8E-F14D-43F6-A733-9A8720CFD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DAA53-D884-4B79-A132-C1F8D3CD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29BA-57AE-4C31-A0DB-F3B6A0ED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2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FC33-2474-4851-A3A0-6054DA37D4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POCUS project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61EBD-1429-43EE-B3B2-B5B7447A90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Yiling Yang</a:t>
            </a:r>
          </a:p>
          <a:p>
            <a:r>
              <a:rPr lang="en-US" dirty="0" err="1"/>
              <a:t>Xiaoyang</a:t>
            </a:r>
            <a:r>
              <a:rPr lang="en-US" dirty="0"/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102644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373E-B736-41B0-82EB-718DAD26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 of the subjects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5B28DE-DDC0-4279-9093-92D00DA94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9352"/>
            <a:ext cx="5105842" cy="40237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4329B0-951C-4C08-BE3D-69C131222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84413"/>
            <a:ext cx="4284540" cy="557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4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227C2-C385-4DB4-93D0-A8C66C36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339"/>
          </a:xfrm>
        </p:spPr>
        <p:txBody>
          <a:bodyPr>
            <a:normAutofit/>
          </a:bodyPr>
          <a:lstStyle/>
          <a:p>
            <a:r>
              <a:rPr lang="en-US" sz="2800" b="1" dirty="0"/>
              <a:t>4 </a:t>
            </a:r>
            <a:r>
              <a:rPr lang="en-US" altLang="zh-CN" sz="2800" b="1" dirty="0"/>
              <a:t>x 4 confusion matrix between US 2 results and surgery findings</a:t>
            </a:r>
            <a:endParaRPr lang="en-US" sz="28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5120DF-D040-4E43-98E1-9DC5C9C85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91595"/>
              </p:ext>
            </p:extLst>
          </p:nvPr>
        </p:nvGraphicFramePr>
        <p:xfrm>
          <a:off x="2159280" y="1592647"/>
          <a:ext cx="7482410" cy="4642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3360">
                  <a:extLst>
                    <a:ext uri="{9D8B030D-6E8A-4147-A177-3AD203B41FA5}">
                      <a16:colId xmlns:a16="http://schemas.microsoft.com/office/drawing/2014/main" val="474754771"/>
                    </a:ext>
                  </a:extLst>
                </a:gridCol>
                <a:gridCol w="1125810">
                  <a:extLst>
                    <a:ext uri="{9D8B030D-6E8A-4147-A177-3AD203B41FA5}">
                      <a16:colId xmlns:a16="http://schemas.microsoft.com/office/drawing/2014/main" val="3411949112"/>
                    </a:ext>
                  </a:extLst>
                </a:gridCol>
                <a:gridCol w="1125810">
                  <a:extLst>
                    <a:ext uri="{9D8B030D-6E8A-4147-A177-3AD203B41FA5}">
                      <a16:colId xmlns:a16="http://schemas.microsoft.com/office/drawing/2014/main" val="2293592553"/>
                    </a:ext>
                  </a:extLst>
                </a:gridCol>
                <a:gridCol w="1125810">
                  <a:extLst>
                    <a:ext uri="{9D8B030D-6E8A-4147-A177-3AD203B41FA5}">
                      <a16:colId xmlns:a16="http://schemas.microsoft.com/office/drawing/2014/main" val="1139311247"/>
                    </a:ext>
                  </a:extLst>
                </a:gridCol>
                <a:gridCol w="1125810">
                  <a:extLst>
                    <a:ext uri="{9D8B030D-6E8A-4147-A177-3AD203B41FA5}">
                      <a16:colId xmlns:a16="http://schemas.microsoft.com/office/drawing/2014/main" val="2998758913"/>
                    </a:ext>
                  </a:extLst>
                </a:gridCol>
                <a:gridCol w="1125810">
                  <a:extLst>
                    <a:ext uri="{9D8B030D-6E8A-4147-A177-3AD203B41FA5}">
                      <a16:colId xmlns:a16="http://schemas.microsoft.com/office/drawing/2014/main" val="290431093"/>
                    </a:ext>
                  </a:extLst>
                </a:gridCol>
              </a:tblGrid>
              <a:tr h="580347">
                <a:tc gridSpan="6"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 dirty="0">
                          <a:effectLst/>
                        </a:rPr>
                        <a:t>Table of us2_stage by </a:t>
                      </a:r>
                      <a:r>
                        <a:rPr lang="en-US" sz="2000" kern="100" dirty="0" err="1">
                          <a:effectLst/>
                        </a:rPr>
                        <a:t>surg_stage</a:t>
                      </a:r>
                      <a:endParaRPr lang="en-US" sz="2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446568"/>
                  </a:ext>
                </a:extLst>
              </a:tr>
              <a:tr h="5803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us2_stage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surg_stage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846472"/>
                  </a:ext>
                </a:extLst>
              </a:tr>
              <a:tr h="5803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Frequency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Total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extLst>
                  <a:ext uri="{0D108BD9-81ED-4DB2-BD59-A6C34878D82A}">
                    <a16:rowId xmlns:a16="http://schemas.microsoft.com/office/drawing/2014/main" val="3298491779"/>
                  </a:ext>
                </a:extLst>
              </a:tr>
              <a:tr h="5803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11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en-US" sz="2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11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extLst>
                  <a:ext uri="{0D108BD9-81ED-4DB2-BD59-A6C34878D82A}">
                    <a16:rowId xmlns:a16="http://schemas.microsoft.com/office/drawing/2014/main" val="899164433"/>
                  </a:ext>
                </a:extLst>
              </a:tr>
              <a:tr h="5803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21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7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28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extLst>
                  <a:ext uri="{0D108BD9-81ED-4DB2-BD59-A6C34878D82A}">
                    <a16:rowId xmlns:a16="http://schemas.microsoft.com/office/drawing/2014/main" val="2413599227"/>
                  </a:ext>
                </a:extLst>
              </a:tr>
              <a:tr h="5803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12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6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9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31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extLst>
                  <a:ext uri="{0D108BD9-81ED-4DB2-BD59-A6C34878D82A}">
                    <a16:rowId xmlns:a16="http://schemas.microsoft.com/office/drawing/2014/main" val="72615207"/>
                  </a:ext>
                </a:extLst>
              </a:tr>
              <a:tr h="5803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extLst>
                  <a:ext uri="{0D108BD9-81ED-4DB2-BD59-A6C34878D82A}">
                    <a16:rowId xmlns:a16="http://schemas.microsoft.com/office/drawing/2014/main" val="228299913"/>
                  </a:ext>
                </a:extLst>
              </a:tr>
              <a:tr h="5803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Total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46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14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11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 dirty="0">
                          <a:effectLst/>
                        </a:rPr>
                        <a:t>75</a:t>
                      </a:r>
                      <a:endParaRPr lang="en-US" sz="2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extLst>
                  <a:ext uri="{0D108BD9-81ED-4DB2-BD59-A6C34878D82A}">
                    <a16:rowId xmlns:a16="http://schemas.microsoft.com/office/drawing/2014/main" val="1054312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16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227C2-C385-4DB4-93D0-A8C66C36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24" y="405957"/>
            <a:ext cx="10515600" cy="744584"/>
          </a:xfrm>
        </p:spPr>
        <p:txBody>
          <a:bodyPr>
            <a:normAutofit/>
          </a:bodyPr>
          <a:lstStyle/>
          <a:p>
            <a:r>
              <a:rPr lang="en-US" sz="2800" b="1" dirty="0"/>
              <a:t>4 </a:t>
            </a:r>
            <a:r>
              <a:rPr lang="en-US" altLang="zh-CN" sz="2800" b="1" dirty="0"/>
              <a:t>x 4 confusion matrix between US 2 results and surgery findings:</a:t>
            </a:r>
            <a:endParaRPr lang="en-US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5120DF-D040-4E43-98E1-9DC5C9C85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778771"/>
              </p:ext>
            </p:extLst>
          </p:nvPr>
        </p:nvGraphicFramePr>
        <p:xfrm>
          <a:off x="593324" y="1607108"/>
          <a:ext cx="6044953" cy="4043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7308">
                  <a:extLst>
                    <a:ext uri="{9D8B030D-6E8A-4147-A177-3AD203B41FA5}">
                      <a16:colId xmlns:a16="http://schemas.microsoft.com/office/drawing/2014/main" val="474754771"/>
                    </a:ext>
                  </a:extLst>
                </a:gridCol>
                <a:gridCol w="909529">
                  <a:extLst>
                    <a:ext uri="{9D8B030D-6E8A-4147-A177-3AD203B41FA5}">
                      <a16:colId xmlns:a16="http://schemas.microsoft.com/office/drawing/2014/main" val="3411949112"/>
                    </a:ext>
                  </a:extLst>
                </a:gridCol>
                <a:gridCol w="909529">
                  <a:extLst>
                    <a:ext uri="{9D8B030D-6E8A-4147-A177-3AD203B41FA5}">
                      <a16:colId xmlns:a16="http://schemas.microsoft.com/office/drawing/2014/main" val="2293592553"/>
                    </a:ext>
                  </a:extLst>
                </a:gridCol>
                <a:gridCol w="909529">
                  <a:extLst>
                    <a:ext uri="{9D8B030D-6E8A-4147-A177-3AD203B41FA5}">
                      <a16:colId xmlns:a16="http://schemas.microsoft.com/office/drawing/2014/main" val="1139311247"/>
                    </a:ext>
                  </a:extLst>
                </a:gridCol>
                <a:gridCol w="909529">
                  <a:extLst>
                    <a:ext uri="{9D8B030D-6E8A-4147-A177-3AD203B41FA5}">
                      <a16:colId xmlns:a16="http://schemas.microsoft.com/office/drawing/2014/main" val="2998758913"/>
                    </a:ext>
                  </a:extLst>
                </a:gridCol>
                <a:gridCol w="909529">
                  <a:extLst>
                    <a:ext uri="{9D8B030D-6E8A-4147-A177-3AD203B41FA5}">
                      <a16:colId xmlns:a16="http://schemas.microsoft.com/office/drawing/2014/main" val="290431093"/>
                    </a:ext>
                  </a:extLst>
                </a:gridCol>
              </a:tblGrid>
              <a:tr h="505456">
                <a:tc gridSpan="6"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 dirty="0">
                          <a:effectLst/>
                        </a:rPr>
                        <a:t>Table of us2_stage by </a:t>
                      </a:r>
                      <a:r>
                        <a:rPr lang="en-US" sz="2000" kern="100" dirty="0" err="1">
                          <a:effectLst/>
                        </a:rPr>
                        <a:t>surg_stage</a:t>
                      </a:r>
                      <a:endParaRPr lang="en-US" sz="2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446568"/>
                  </a:ext>
                </a:extLst>
              </a:tr>
              <a:tr h="505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us2_stage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surg_stage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846472"/>
                  </a:ext>
                </a:extLst>
              </a:tr>
              <a:tr h="505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Frequency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Total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extLst>
                  <a:ext uri="{0D108BD9-81ED-4DB2-BD59-A6C34878D82A}">
                    <a16:rowId xmlns:a16="http://schemas.microsoft.com/office/drawing/2014/main" val="3298491779"/>
                  </a:ext>
                </a:extLst>
              </a:tr>
              <a:tr h="505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11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en-US" sz="2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11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extLst>
                  <a:ext uri="{0D108BD9-81ED-4DB2-BD59-A6C34878D82A}">
                    <a16:rowId xmlns:a16="http://schemas.microsoft.com/office/drawing/2014/main" val="899164433"/>
                  </a:ext>
                </a:extLst>
              </a:tr>
              <a:tr h="505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 dirty="0">
                          <a:effectLst/>
                        </a:rPr>
                        <a:t>21</a:t>
                      </a:r>
                      <a:endParaRPr lang="en-US" sz="2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 dirty="0">
                          <a:effectLst/>
                        </a:rPr>
                        <a:t>7</a:t>
                      </a:r>
                      <a:endParaRPr lang="en-US" sz="2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28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extLst>
                  <a:ext uri="{0D108BD9-81ED-4DB2-BD59-A6C34878D82A}">
                    <a16:rowId xmlns:a16="http://schemas.microsoft.com/office/drawing/2014/main" val="2413599227"/>
                  </a:ext>
                </a:extLst>
              </a:tr>
              <a:tr h="505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12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6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 dirty="0">
                          <a:effectLst/>
                        </a:rPr>
                        <a:t>9</a:t>
                      </a:r>
                      <a:endParaRPr lang="en-US" sz="2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31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extLst>
                  <a:ext uri="{0D108BD9-81ED-4DB2-BD59-A6C34878D82A}">
                    <a16:rowId xmlns:a16="http://schemas.microsoft.com/office/drawing/2014/main" val="72615207"/>
                  </a:ext>
                </a:extLst>
              </a:tr>
              <a:tr h="505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endParaRPr lang="en-US" sz="2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endParaRPr lang="en-US" sz="2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extLst>
                  <a:ext uri="{0D108BD9-81ED-4DB2-BD59-A6C34878D82A}">
                    <a16:rowId xmlns:a16="http://schemas.microsoft.com/office/drawing/2014/main" val="228299913"/>
                  </a:ext>
                </a:extLst>
              </a:tr>
              <a:tr h="505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Total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46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14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 dirty="0">
                          <a:effectLst/>
                        </a:rPr>
                        <a:t>4</a:t>
                      </a:r>
                      <a:endParaRPr lang="en-US" sz="2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>
                          <a:effectLst/>
                        </a:rPr>
                        <a:t>11</a:t>
                      </a:r>
                      <a:endParaRPr lang="en-US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2000" kern="100" dirty="0">
                          <a:effectLst/>
                        </a:rPr>
                        <a:t>75</a:t>
                      </a:r>
                      <a:endParaRPr lang="en-US" sz="2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extLst>
                  <a:ext uri="{0D108BD9-81ED-4DB2-BD59-A6C34878D82A}">
                    <a16:rowId xmlns:a16="http://schemas.microsoft.com/office/drawing/2014/main" val="105431286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AE1989-410B-44AB-B83C-6CB89C7063B6}"/>
              </a:ext>
            </a:extLst>
          </p:cNvPr>
          <p:cNvCxnSpPr>
            <a:cxnSpLocks/>
          </p:cNvCxnSpPr>
          <p:nvPr/>
        </p:nvCxnSpPr>
        <p:spPr>
          <a:xfrm>
            <a:off x="2121763" y="3628932"/>
            <a:ext cx="0" cy="1544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62CDD4-D28E-4BD6-9AE4-1793457F99F5}"/>
              </a:ext>
            </a:extLst>
          </p:cNvPr>
          <p:cNvCxnSpPr>
            <a:cxnSpLocks/>
          </p:cNvCxnSpPr>
          <p:nvPr/>
        </p:nvCxnSpPr>
        <p:spPr>
          <a:xfrm flipH="1" flipV="1">
            <a:off x="2121763" y="5145995"/>
            <a:ext cx="2746621" cy="88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A30359-AAD0-42E6-83A0-F27BBB0AC2DF}"/>
              </a:ext>
            </a:extLst>
          </p:cNvPr>
          <p:cNvCxnSpPr>
            <a:cxnSpLocks/>
          </p:cNvCxnSpPr>
          <p:nvPr/>
        </p:nvCxnSpPr>
        <p:spPr>
          <a:xfrm>
            <a:off x="3027285" y="3643270"/>
            <a:ext cx="1841100" cy="1516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959F9B-3BEA-4913-92A6-171C5F5E24C3}"/>
              </a:ext>
            </a:extLst>
          </p:cNvPr>
          <p:cNvCxnSpPr>
            <a:cxnSpLocks/>
          </p:cNvCxnSpPr>
          <p:nvPr/>
        </p:nvCxnSpPr>
        <p:spPr>
          <a:xfrm flipH="1">
            <a:off x="2121763" y="3628932"/>
            <a:ext cx="90552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F9DAADD3-6166-4530-94BA-BCF62D3CF815}"/>
              </a:ext>
            </a:extLst>
          </p:cNvPr>
          <p:cNvSpPr txBox="1">
            <a:spLocks/>
          </p:cNvSpPr>
          <p:nvPr/>
        </p:nvSpPr>
        <p:spPr>
          <a:xfrm>
            <a:off x="6833586" y="1607107"/>
            <a:ext cx="4275338" cy="4043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200" dirty="0"/>
              <a:t>Possible explanation:</a:t>
            </a:r>
          </a:p>
          <a:p>
            <a:pPr marL="514350" indent="-514350">
              <a:buAutoNum type="arabicPeriod"/>
            </a:pPr>
            <a:r>
              <a:rPr lang="en-US" sz="2200" dirty="0"/>
              <a:t>US-based decision tend to be overestimated</a:t>
            </a:r>
          </a:p>
          <a:p>
            <a:pPr marL="514350" indent="-514350">
              <a:buAutoNum type="arabicPeriod"/>
            </a:pPr>
            <a:r>
              <a:rPr lang="en-US" sz="2200" dirty="0"/>
              <a:t>Antibiotic effect (We might consider about ordinal logistic regression and mixed effect model to examine this)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0FBCB05-4228-4EA3-8BB9-EC7DC70DD942}"/>
              </a:ext>
            </a:extLst>
          </p:cNvPr>
          <p:cNvSpPr txBox="1">
            <a:spLocks/>
          </p:cNvSpPr>
          <p:nvPr/>
        </p:nvSpPr>
        <p:spPr>
          <a:xfrm>
            <a:off x="7838981" y="2157523"/>
            <a:ext cx="3594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244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3E78-6D6D-4D18-9E9A-39554E70D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59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McNemar</a:t>
            </a:r>
            <a:r>
              <a:rPr lang="en-US" sz="4000" dirty="0"/>
              <a:t> Test: Combining stages 1&amp;2 </a:t>
            </a:r>
            <a:r>
              <a:rPr lang="en-US" sz="4000" dirty="0" err="1"/>
              <a:t>v.s</a:t>
            </a:r>
            <a:r>
              <a:rPr lang="en-US" sz="4000" dirty="0"/>
              <a:t>. 3&amp;4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D3E011-0C81-433A-95FE-51726F597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995829"/>
              </p:ext>
            </p:extLst>
          </p:nvPr>
        </p:nvGraphicFramePr>
        <p:xfrm>
          <a:off x="924912" y="1659155"/>
          <a:ext cx="4771037" cy="30557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9224">
                  <a:extLst>
                    <a:ext uri="{9D8B030D-6E8A-4147-A177-3AD203B41FA5}">
                      <a16:colId xmlns:a16="http://schemas.microsoft.com/office/drawing/2014/main" val="4026177444"/>
                    </a:ext>
                  </a:extLst>
                </a:gridCol>
                <a:gridCol w="1107271">
                  <a:extLst>
                    <a:ext uri="{9D8B030D-6E8A-4147-A177-3AD203B41FA5}">
                      <a16:colId xmlns:a16="http://schemas.microsoft.com/office/drawing/2014/main" val="4275310116"/>
                    </a:ext>
                  </a:extLst>
                </a:gridCol>
                <a:gridCol w="1107271">
                  <a:extLst>
                    <a:ext uri="{9D8B030D-6E8A-4147-A177-3AD203B41FA5}">
                      <a16:colId xmlns:a16="http://schemas.microsoft.com/office/drawing/2014/main" val="1439683118"/>
                    </a:ext>
                  </a:extLst>
                </a:gridCol>
                <a:gridCol w="1107271">
                  <a:extLst>
                    <a:ext uri="{9D8B030D-6E8A-4147-A177-3AD203B41FA5}">
                      <a16:colId xmlns:a16="http://schemas.microsoft.com/office/drawing/2014/main" val="886809616"/>
                    </a:ext>
                  </a:extLst>
                </a:gridCol>
              </a:tblGrid>
              <a:tr h="514559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Table of new_us2 by new_surge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55778"/>
                  </a:ext>
                </a:extLst>
              </a:tr>
              <a:tr h="514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new_us2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new_surge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038896"/>
                  </a:ext>
                </a:extLst>
              </a:tr>
              <a:tr h="4829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Frequency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Total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1682565339"/>
                  </a:ext>
                </a:extLst>
              </a:tr>
              <a:tr h="514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39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39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303197700"/>
                  </a:ext>
                </a:extLst>
              </a:tr>
              <a:tr h="514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21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15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36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202373381"/>
                  </a:ext>
                </a:extLst>
              </a:tr>
              <a:tr h="514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Total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60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75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7046182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3CCE26-A599-468D-ADA9-2914CEDEF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561528"/>
              </p:ext>
            </p:extLst>
          </p:nvPr>
        </p:nvGraphicFramePr>
        <p:xfrm>
          <a:off x="6096000" y="1659157"/>
          <a:ext cx="4333875" cy="11507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7000">
                  <a:extLst>
                    <a:ext uri="{9D8B030D-6E8A-4147-A177-3AD203B41FA5}">
                      <a16:colId xmlns:a16="http://schemas.microsoft.com/office/drawing/2014/main" val="3257089356"/>
                    </a:ext>
                  </a:extLst>
                </a:gridCol>
                <a:gridCol w="725927">
                  <a:extLst>
                    <a:ext uri="{9D8B030D-6E8A-4147-A177-3AD203B41FA5}">
                      <a16:colId xmlns:a16="http://schemas.microsoft.com/office/drawing/2014/main" val="3895906973"/>
                    </a:ext>
                  </a:extLst>
                </a:gridCol>
                <a:gridCol w="1730948">
                  <a:extLst>
                    <a:ext uri="{9D8B030D-6E8A-4147-A177-3AD203B41FA5}">
                      <a16:colId xmlns:a16="http://schemas.microsoft.com/office/drawing/2014/main" val="912517058"/>
                    </a:ext>
                  </a:extLst>
                </a:gridCol>
              </a:tblGrid>
              <a:tr h="389836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err="1">
                          <a:effectLst/>
                        </a:rPr>
                        <a:t>McNemar's</a:t>
                      </a:r>
                      <a:r>
                        <a:rPr lang="en-US" sz="2000" dirty="0">
                          <a:effectLst/>
                        </a:rPr>
                        <a:t> Test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340020"/>
                  </a:ext>
                </a:extLst>
              </a:tr>
              <a:tr h="3898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Chi-Square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DF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err="1">
                          <a:effectLst/>
                        </a:rPr>
                        <a:t>Pr</a:t>
                      </a:r>
                      <a:r>
                        <a:rPr lang="en-US" sz="2000" dirty="0">
                          <a:effectLst/>
                        </a:rPr>
                        <a:t> &gt; </a:t>
                      </a:r>
                      <a:r>
                        <a:rPr lang="en-US" sz="2000" dirty="0" err="1">
                          <a:effectLst/>
                        </a:rPr>
                        <a:t>ChiSq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2300673930"/>
                  </a:ext>
                </a:extLst>
              </a:tr>
              <a:tr h="3710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21.0000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&lt;.0001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5282821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886F52-6EEB-45A2-9087-FFFDAF0D5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629523"/>
              </p:ext>
            </p:extLst>
          </p:nvPr>
        </p:nvGraphicFramePr>
        <p:xfrm>
          <a:off x="6096000" y="2984719"/>
          <a:ext cx="4419600" cy="17301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0400">
                  <a:extLst>
                    <a:ext uri="{9D8B030D-6E8A-4147-A177-3AD203B41FA5}">
                      <a16:colId xmlns:a16="http://schemas.microsoft.com/office/drawing/2014/main" val="3075103391"/>
                    </a:ext>
                  </a:extLst>
                </a:gridCol>
                <a:gridCol w="1000498">
                  <a:extLst>
                    <a:ext uri="{9D8B030D-6E8A-4147-A177-3AD203B41FA5}">
                      <a16:colId xmlns:a16="http://schemas.microsoft.com/office/drawing/2014/main" val="1027748024"/>
                    </a:ext>
                  </a:extLst>
                </a:gridCol>
                <a:gridCol w="1229351">
                  <a:extLst>
                    <a:ext uri="{9D8B030D-6E8A-4147-A177-3AD203B41FA5}">
                      <a16:colId xmlns:a16="http://schemas.microsoft.com/office/drawing/2014/main" val="2872324043"/>
                    </a:ext>
                  </a:extLst>
                </a:gridCol>
                <a:gridCol w="1229351">
                  <a:extLst>
                    <a:ext uri="{9D8B030D-6E8A-4147-A177-3AD203B41FA5}">
                      <a16:colId xmlns:a16="http://schemas.microsoft.com/office/drawing/2014/main" val="1218092653"/>
                    </a:ext>
                  </a:extLst>
                </a:gridCol>
              </a:tblGrid>
              <a:tr h="436848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</a:rPr>
                        <a:t>Simple Kappa Coefficient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96221"/>
                  </a:ext>
                </a:extLst>
              </a:tr>
              <a:tr h="8963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</a:rPr>
                        <a:t>Estimate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</a:rPr>
                        <a:t>Standard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Error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</a:rPr>
                        <a:t>95% Confidence Limits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022992"/>
                  </a:ext>
                </a:extLst>
              </a:tr>
              <a:tr h="397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500">
                          <a:effectLst/>
                        </a:rPr>
                        <a:t>0.4262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</a:rPr>
                        <a:t>0.0870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500">
                          <a:effectLst/>
                        </a:rPr>
                        <a:t>0.2557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</a:rPr>
                        <a:t>0.5968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288574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50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3E78-6D6D-4D18-9E9A-39554E70D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59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McNemar</a:t>
            </a:r>
            <a:r>
              <a:rPr lang="en-US" sz="4000" dirty="0"/>
              <a:t> Test: Combining stages 1,2, &amp; 3 </a:t>
            </a:r>
            <a:r>
              <a:rPr lang="en-US" sz="4000" dirty="0" err="1"/>
              <a:t>v.s</a:t>
            </a:r>
            <a:r>
              <a:rPr lang="en-US" sz="4000" dirty="0"/>
              <a:t>. 4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1B1C2F9-A511-43E5-97DC-044C95CF4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68264"/>
              </p:ext>
            </p:extLst>
          </p:nvPr>
        </p:nvGraphicFramePr>
        <p:xfrm>
          <a:off x="838200" y="1659156"/>
          <a:ext cx="4879428" cy="32404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2147">
                  <a:extLst>
                    <a:ext uri="{9D8B030D-6E8A-4147-A177-3AD203B41FA5}">
                      <a16:colId xmlns:a16="http://schemas.microsoft.com/office/drawing/2014/main" val="1608938466"/>
                    </a:ext>
                  </a:extLst>
                </a:gridCol>
                <a:gridCol w="1132427">
                  <a:extLst>
                    <a:ext uri="{9D8B030D-6E8A-4147-A177-3AD203B41FA5}">
                      <a16:colId xmlns:a16="http://schemas.microsoft.com/office/drawing/2014/main" val="969525179"/>
                    </a:ext>
                  </a:extLst>
                </a:gridCol>
                <a:gridCol w="1132427">
                  <a:extLst>
                    <a:ext uri="{9D8B030D-6E8A-4147-A177-3AD203B41FA5}">
                      <a16:colId xmlns:a16="http://schemas.microsoft.com/office/drawing/2014/main" val="2402361858"/>
                    </a:ext>
                  </a:extLst>
                </a:gridCol>
                <a:gridCol w="1132427">
                  <a:extLst>
                    <a:ext uri="{9D8B030D-6E8A-4147-A177-3AD203B41FA5}">
                      <a16:colId xmlns:a16="http://schemas.microsoft.com/office/drawing/2014/main" val="3743421050"/>
                    </a:ext>
                  </a:extLst>
                </a:gridCol>
              </a:tblGrid>
              <a:tr h="540071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Table of new_us2 by new_surge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48770"/>
                  </a:ext>
                </a:extLst>
              </a:tr>
              <a:tr h="540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new_us2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new_surge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023867"/>
                  </a:ext>
                </a:extLst>
              </a:tr>
              <a:tr h="540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Frequency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Total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4185729559"/>
                  </a:ext>
                </a:extLst>
              </a:tr>
              <a:tr h="540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61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70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217560257"/>
                  </a:ext>
                </a:extLst>
              </a:tr>
              <a:tr h="540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541850254"/>
                  </a:ext>
                </a:extLst>
              </a:tr>
              <a:tr h="540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Total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64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75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0583152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ECAD677-7355-422D-970B-5DCE14D54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415846"/>
              </p:ext>
            </p:extLst>
          </p:nvPr>
        </p:nvGraphicFramePr>
        <p:xfrm>
          <a:off x="6473814" y="1659155"/>
          <a:ext cx="3752752" cy="15270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5316">
                  <a:extLst>
                    <a:ext uri="{9D8B030D-6E8A-4147-A177-3AD203B41FA5}">
                      <a16:colId xmlns:a16="http://schemas.microsoft.com/office/drawing/2014/main" val="4177666750"/>
                    </a:ext>
                  </a:extLst>
                </a:gridCol>
                <a:gridCol w="628589">
                  <a:extLst>
                    <a:ext uri="{9D8B030D-6E8A-4147-A177-3AD203B41FA5}">
                      <a16:colId xmlns:a16="http://schemas.microsoft.com/office/drawing/2014/main" val="1950805311"/>
                    </a:ext>
                  </a:extLst>
                </a:gridCol>
                <a:gridCol w="1498847">
                  <a:extLst>
                    <a:ext uri="{9D8B030D-6E8A-4147-A177-3AD203B41FA5}">
                      <a16:colId xmlns:a16="http://schemas.microsoft.com/office/drawing/2014/main" val="1598141028"/>
                    </a:ext>
                  </a:extLst>
                </a:gridCol>
              </a:tblGrid>
              <a:tr h="524986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err="1">
                          <a:effectLst/>
                        </a:rPr>
                        <a:t>McNemar's</a:t>
                      </a:r>
                      <a:r>
                        <a:rPr lang="en-US" sz="2000" dirty="0">
                          <a:effectLst/>
                        </a:rPr>
                        <a:t> Test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445854"/>
                  </a:ext>
                </a:extLst>
              </a:tr>
              <a:tr h="5249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Chi-Square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DF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err="1">
                          <a:effectLst/>
                        </a:rPr>
                        <a:t>Pr</a:t>
                      </a:r>
                      <a:r>
                        <a:rPr lang="en-US" sz="2000" dirty="0">
                          <a:effectLst/>
                        </a:rPr>
                        <a:t> &gt; </a:t>
                      </a:r>
                      <a:r>
                        <a:rPr lang="en-US" sz="2000" dirty="0" err="1">
                          <a:effectLst/>
                        </a:rPr>
                        <a:t>ChiSq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1766160513"/>
                  </a:ext>
                </a:extLst>
              </a:tr>
              <a:tr h="477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3.0000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0.0833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80163191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EA2E222-F7BB-4B04-8CC6-A5F411DC7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2571"/>
              </p:ext>
            </p:extLst>
          </p:nvPr>
        </p:nvGraphicFramePr>
        <p:xfrm>
          <a:off x="6474373" y="3643427"/>
          <a:ext cx="4879427" cy="12561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322">
                  <a:extLst>
                    <a:ext uri="{9D8B030D-6E8A-4147-A177-3AD203B41FA5}">
                      <a16:colId xmlns:a16="http://schemas.microsoft.com/office/drawing/2014/main" val="2826177961"/>
                    </a:ext>
                  </a:extLst>
                </a:gridCol>
                <a:gridCol w="1104593">
                  <a:extLst>
                    <a:ext uri="{9D8B030D-6E8A-4147-A177-3AD203B41FA5}">
                      <a16:colId xmlns:a16="http://schemas.microsoft.com/office/drawing/2014/main" val="2794333280"/>
                    </a:ext>
                  </a:extLst>
                </a:gridCol>
                <a:gridCol w="1357256">
                  <a:extLst>
                    <a:ext uri="{9D8B030D-6E8A-4147-A177-3AD203B41FA5}">
                      <a16:colId xmlns:a16="http://schemas.microsoft.com/office/drawing/2014/main" val="626608371"/>
                    </a:ext>
                  </a:extLst>
                </a:gridCol>
                <a:gridCol w="1357256">
                  <a:extLst>
                    <a:ext uri="{9D8B030D-6E8A-4147-A177-3AD203B41FA5}">
                      <a16:colId xmlns:a16="http://schemas.microsoft.com/office/drawing/2014/main" val="2693618446"/>
                    </a:ext>
                  </a:extLst>
                </a:gridCol>
              </a:tblGrid>
              <a:tr h="135081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Simple Kappa Coefficient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6298"/>
                  </a:ext>
                </a:extLst>
              </a:tr>
              <a:tr h="41930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Estimate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Standard</a:t>
                      </a:r>
                      <a:br>
                        <a:rPr lang="en-US" sz="2000">
                          <a:effectLst/>
                        </a:rPr>
                      </a:br>
                      <a:r>
                        <a:rPr lang="en-US" sz="2000">
                          <a:effectLst/>
                        </a:rPr>
                        <a:t>Error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95% Confidence Limits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962374"/>
                  </a:ext>
                </a:extLst>
              </a:tr>
              <a:tr h="27719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0.1743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0.1476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-0.1151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0.4637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434663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511160DF-C029-4D15-93EF-07A075D41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597" y="381430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3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2278-860F-4F66-9ADD-74AE8BFE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Antibiotic effect between US 1 and US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D38CA9-C070-4D68-B312-DB1F5DEF88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755746"/>
              </p:ext>
            </p:extLst>
          </p:nvPr>
        </p:nvGraphicFramePr>
        <p:xfrm>
          <a:off x="2477239" y="1794122"/>
          <a:ext cx="6419851" cy="3990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5955">
                  <a:extLst>
                    <a:ext uri="{9D8B030D-6E8A-4147-A177-3AD203B41FA5}">
                      <a16:colId xmlns:a16="http://schemas.microsoft.com/office/drawing/2014/main" val="3313301837"/>
                    </a:ext>
                  </a:extLst>
                </a:gridCol>
                <a:gridCol w="934309">
                  <a:extLst>
                    <a:ext uri="{9D8B030D-6E8A-4147-A177-3AD203B41FA5}">
                      <a16:colId xmlns:a16="http://schemas.microsoft.com/office/drawing/2014/main" val="3533192835"/>
                    </a:ext>
                  </a:extLst>
                </a:gridCol>
                <a:gridCol w="934309">
                  <a:extLst>
                    <a:ext uri="{9D8B030D-6E8A-4147-A177-3AD203B41FA5}">
                      <a16:colId xmlns:a16="http://schemas.microsoft.com/office/drawing/2014/main" val="3914990680"/>
                    </a:ext>
                  </a:extLst>
                </a:gridCol>
                <a:gridCol w="934309">
                  <a:extLst>
                    <a:ext uri="{9D8B030D-6E8A-4147-A177-3AD203B41FA5}">
                      <a16:colId xmlns:a16="http://schemas.microsoft.com/office/drawing/2014/main" val="2935270022"/>
                    </a:ext>
                  </a:extLst>
                </a:gridCol>
                <a:gridCol w="934309">
                  <a:extLst>
                    <a:ext uri="{9D8B030D-6E8A-4147-A177-3AD203B41FA5}">
                      <a16:colId xmlns:a16="http://schemas.microsoft.com/office/drawing/2014/main" val="1398143253"/>
                    </a:ext>
                  </a:extLst>
                </a:gridCol>
                <a:gridCol w="1116660">
                  <a:extLst>
                    <a:ext uri="{9D8B030D-6E8A-4147-A177-3AD203B41FA5}">
                      <a16:colId xmlns:a16="http://schemas.microsoft.com/office/drawing/2014/main" val="187953573"/>
                    </a:ext>
                  </a:extLst>
                </a:gridCol>
              </a:tblGrid>
              <a:tr h="443442">
                <a:tc gridSpan="6"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 dirty="0">
                          <a:effectLst/>
                        </a:rPr>
                        <a:t>Table of us2_stage by us1_stage</a:t>
                      </a:r>
                      <a:endParaRPr lang="en-US" sz="18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51380"/>
                  </a:ext>
                </a:extLst>
              </a:tr>
              <a:tr h="4434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us2_stage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us1_stage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184728"/>
                  </a:ext>
                </a:extLst>
              </a:tr>
              <a:tr h="4434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Frequency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Total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extLst>
                  <a:ext uri="{0D108BD9-81ED-4DB2-BD59-A6C34878D82A}">
                    <a16:rowId xmlns:a16="http://schemas.microsoft.com/office/drawing/2014/main" val="4240188828"/>
                  </a:ext>
                </a:extLst>
              </a:tr>
              <a:tr h="4434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9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10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extLst>
                  <a:ext uri="{0D108BD9-81ED-4DB2-BD59-A6C34878D82A}">
                    <a16:rowId xmlns:a16="http://schemas.microsoft.com/office/drawing/2014/main" val="4165680535"/>
                  </a:ext>
                </a:extLst>
              </a:tr>
              <a:tr h="4434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24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32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extLst>
                  <a:ext uri="{0D108BD9-81ED-4DB2-BD59-A6C34878D82A}">
                    <a16:rowId xmlns:a16="http://schemas.microsoft.com/office/drawing/2014/main" val="629865360"/>
                  </a:ext>
                </a:extLst>
              </a:tr>
              <a:tr h="4434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10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21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31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extLst>
                  <a:ext uri="{0D108BD9-81ED-4DB2-BD59-A6C34878D82A}">
                    <a16:rowId xmlns:a16="http://schemas.microsoft.com/office/drawing/2014/main" val="1474978290"/>
                  </a:ext>
                </a:extLst>
              </a:tr>
              <a:tr h="4434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extLst>
                  <a:ext uri="{0D108BD9-81ED-4DB2-BD59-A6C34878D82A}">
                    <a16:rowId xmlns:a16="http://schemas.microsoft.com/office/drawing/2014/main" val="2408787442"/>
                  </a:ext>
                </a:extLst>
              </a:tr>
              <a:tr h="4434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Total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16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34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25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77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extLst>
                  <a:ext uri="{0D108BD9-81ED-4DB2-BD59-A6C34878D82A}">
                    <a16:rowId xmlns:a16="http://schemas.microsoft.com/office/drawing/2014/main" val="3957998784"/>
                  </a:ext>
                </a:extLst>
              </a:tr>
              <a:tr h="443442">
                <a:tc gridSpan="6"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 dirty="0">
                          <a:effectLst/>
                        </a:rPr>
                        <a:t>Frequency Missing = 19</a:t>
                      </a:r>
                      <a:endParaRPr lang="en-US" sz="18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48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88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2278-860F-4F66-9ADD-74AE8BFE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Antibiotic effect between US 1 and US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05145-E5CD-4406-9B49-3A1CE659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0295" y="1825625"/>
            <a:ext cx="4553504" cy="4351338"/>
          </a:xfrm>
        </p:spPr>
        <p:txBody>
          <a:bodyPr>
            <a:normAutofit/>
          </a:bodyPr>
          <a:lstStyle/>
          <a:p>
            <a:r>
              <a:rPr lang="en-US" sz="1800" dirty="0"/>
              <a:t>Data are skewed (Only two showed lower stage at US 2)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- Cannot use Logistic Regression with lowering stage at US 2 as Y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- Cannot use Wilcoxon’s signed rank test, because we will have much more positive   differences than negative ones (only 2) (0 will be ignored). It will be significant anyways.</a:t>
            </a:r>
          </a:p>
          <a:p>
            <a:pPr marL="0" indent="0">
              <a:buNone/>
            </a:pPr>
            <a:endParaRPr lang="en-US" sz="2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2DA7C0-4071-463C-BAF5-271EFDD44B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2089055"/>
              </p:ext>
            </p:extLst>
          </p:nvPr>
        </p:nvGraphicFramePr>
        <p:xfrm>
          <a:off x="838200" y="1914401"/>
          <a:ext cx="5632698" cy="3990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3950">
                  <a:extLst>
                    <a:ext uri="{9D8B030D-6E8A-4147-A177-3AD203B41FA5}">
                      <a16:colId xmlns:a16="http://schemas.microsoft.com/office/drawing/2014/main" val="3313301837"/>
                    </a:ext>
                  </a:extLst>
                </a:gridCol>
                <a:gridCol w="819751">
                  <a:extLst>
                    <a:ext uri="{9D8B030D-6E8A-4147-A177-3AD203B41FA5}">
                      <a16:colId xmlns:a16="http://schemas.microsoft.com/office/drawing/2014/main" val="3533192835"/>
                    </a:ext>
                  </a:extLst>
                </a:gridCol>
                <a:gridCol w="819751">
                  <a:extLst>
                    <a:ext uri="{9D8B030D-6E8A-4147-A177-3AD203B41FA5}">
                      <a16:colId xmlns:a16="http://schemas.microsoft.com/office/drawing/2014/main" val="3914990680"/>
                    </a:ext>
                  </a:extLst>
                </a:gridCol>
                <a:gridCol w="819751">
                  <a:extLst>
                    <a:ext uri="{9D8B030D-6E8A-4147-A177-3AD203B41FA5}">
                      <a16:colId xmlns:a16="http://schemas.microsoft.com/office/drawing/2014/main" val="2935270022"/>
                    </a:ext>
                  </a:extLst>
                </a:gridCol>
                <a:gridCol w="819751">
                  <a:extLst>
                    <a:ext uri="{9D8B030D-6E8A-4147-A177-3AD203B41FA5}">
                      <a16:colId xmlns:a16="http://schemas.microsoft.com/office/drawing/2014/main" val="1398143253"/>
                    </a:ext>
                  </a:extLst>
                </a:gridCol>
                <a:gridCol w="979744">
                  <a:extLst>
                    <a:ext uri="{9D8B030D-6E8A-4147-A177-3AD203B41FA5}">
                      <a16:colId xmlns:a16="http://schemas.microsoft.com/office/drawing/2014/main" val="187953573"/>
                    </a:ext>
                  </a:extLst>
                </a:gridCol>
              </a:tblGrid>
              <a:tr h="443442">
                <a:tc gridSpan="6"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 dirty="0">
                          <a:effectLst/>
                        </a:rPr>
                        <a:t>Table of us2_stage by us1_stage</a:t>
                      </a:r>
                      <a:endParaRPr lang="en-US" sz="18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51380"/>
                  </a:ext>
                </a:extLst>
              </a:tr>
              <a:tr h="4434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us2_stage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us1_stage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184728"/>
                  </a:ext>
                </a:extLst>
              </a:tr>
              <a:tr h="4434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Frequency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Total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extLst>
                  <a:ext uri="{0D108BD9-81ED-4DB2-BD59-A6C34878D82A}">
                    <a16:rowId xmlns:a16="http://schemas.microsoft.com/office/drawing/2014/main" val="4240188828"/>
                  </a:ext>
                </a:extLst>
              </a:tr>
              <a:tr h="4434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9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10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extLst>
                  <a:ext uri="{0D108BD9-81ED-4DB2-BD59-A6C34878D82A}">
                    <a16:rowId xmlns:a16="http://schemas.microsoft.com/office/drawing/2014/main" val="4165680535"/>
                  </a:ext>
                </a:extLst>
              </a:tr>
              <a:tr h="4434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24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32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extLst>
                  <a:ext uri="{0D108BD9-81ED-4DB2-BD59-A6C34878D82A}">
                    <a16:rowId xmlns:a16="http://schemas.microsoft.com/office/drawing/2014/main" val="629865360"/>
                  </a:ext>
                </a:extLst>
              </a:tr>
              <a:tr h="4434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10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21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31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extLst>
                  <a:ext uri="{0D108BD9-81ED-4DB2-BD59-A6C34878D82A}">
                    <a16:rowId xmlns:a16="http://schemas.microsoft.com/office/drawing/2014/main" val="1474978290"/>
                  </a:ext>
                </a:extLst>
              </a:tr>
              <a:tr h="4434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extLst>
                  <a:ext uri="{0D108BD9-81ED-4DB2-BD59-A6C34878D82A}">
                    <a16:rowId xmlns:a16="http://schemas.microsoft.com/office/drawing/2014/main" val="2408787442"/>
                  </a:ext>
                </a:extLst>
              </a:tr>
              <a:tr h="4434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Total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16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34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25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>
                          <a:effectLst/>
                        </a:rPr>
                        <a:t>77</a:t>
                      </a:r>
                      <a:endParaRPr lang="en-US" sz="18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extLst>
                  <a:ext uri="{0D108BD9-81ED-4DB2-BD59-A6C34878D82A}">
                    <a16:rowId xmlns:a16="http://schemas.microsoft.com/office/drawing/2014/main" val="3957998784"/>
                  </a:ext>
                </a:extLst>
              </a:tr>
              <a:tr h="443442">
                <a:tc gridSpan="6">
                  <a:txBody>
                    <a:bodyPr/>
                    <a:lstStyle/>
                    <a:p>
                      <a:pPr marL="0" marR="0" algn="ctr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kern="100" dirty="0">
                          <a:effectLst/>
                        </a:rPr>
                        <a:t>Frequency Missing = 19</a:t>
                      </a:r>
                      <a:endParaRPr lang="en-US" sz="18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48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800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955A-6915-4802-935D-21AD2530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Examine antibiotic effect using Ordinal Regression Model </a:t>
            </a:r>
            <a:r>
              <a:rPr lang="en-US" altLang="zh-CN" sz="3000" dirty="0"/>
              <a:t>and Mixed Effect Model</a:t>
            </a:r>
            <a:endParaRPr lang="en-US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308F99-1C4D-4E9A-878B-A930D10142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1600" dirty="0"/>
                  <a:t>However, we might be able to evaluate the its effect on suppressing symptoms</a:t>
                </a:r>
                <a:br>
                  <a:rPr lang="en-US" sz="1600" dirty="0"/>
                </a:br>
                <a:br>
                  <a:rPr lang="en-US" sz="1600" dirty="0"/>
                </a:br>
                <a:r>
                  <a:rPr lang="en-US" sz="1600" dirty="0"/>
                  <a:t>For example, previously, we won’t think after using antibiotics, going from stage 2-&gt;3 as an effective use, but now if originally it might go from 2-&gt; 4 but we stop it at 3 because of antibiotics, we may consider it as an effective use.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Option 1: Ordinal Regression Model based on ordinal y</a:t>
                </a:r>
              </a:p>
              <a:p>
                <a:r>
                  <a:rPr lang="en-US" sz="1600" b="0" dirty="0">
                    <a:latin typeface="Cambria Math" panose="02040503050406030204" pitchFamily="18" charset="0"/>
                  </a:rPr>
                  <a:t>Wilcoxon Rank-Sum test:  p-value = 0.7056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𝑈𝑆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𝑠𝑡𝑎𝑔𝑒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≤ 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stage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𝑠𝑡𝑎𝑔𝑒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𝑈𝑆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𝑠𝑡𝑎𝑔𝑒</m:t>
                            </m:r>
                          </m:den>
                        </m:f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𝐺𝑒𝑛𝑑𝑒𝑟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𝐴𝑔𝑒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𝐻𝑒𝑖𝑔h𝑡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𝐴𝑛𝑡𝑖𝑏𝑖𝑜𝑡𝑖𝑐𝑠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𝑈𝑆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𝑈𝑆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600" dirty="0"/>
                  <a:t>; </a:t>
                </a:r>
                <a:r>
                  <a:rPr lang="en-US" sz="1600" b="1" dirty="0"/>
                  <a:t>Insignificant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r>
                  <a:rPr lang="en-US" sz="1600" dirty="0"/>
                  <a:t>Option 2: Mixed Effect Model based </a:t>
                </a:r>
                <a:r>
                  <a:rPr lang="en-US" altLang="zh-CN" sz="1600" dirty="0"/>
                  <a:t>on ordinal y</a:t>
                </a:r>
                <a:endParaRPr lang="en-US" sz="1600" dirty="0"/>
              </a:p>
              <a:p>
                <a:r>
                  <a:rPr lang="en-US" sz="1600" b="0" dirty="0"/>
                  <a:t>Stage at US 2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𝐺𝑒𝑛𝑑𝑒𝑟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𝐴𝑔𝑒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𝐻𝑒𝑖𝑔h𝑡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𝑆𝑡𝑎𝑔𝑒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𝑈𝑆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𝐴𝑛𝑡𝑖𝑏𝑖𝑜𝑡𝑖𝑐𝑠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𝑈𝑆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altLang="zh-CN" sz="1600" dirty="0"/>
                  <a:t>Option 3: Mixed Effect Model based on continuous y</a:t>
                </a:r>
              </a:p>
              <a:p>
                <a:r>
                  <a:rPr lang="en-US" altLang="zh-CN" sz="1600" b="0" dirty="0"/>
                  <a:t>y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𝐺𝑒𝑛𝑑𝑒𝑟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𝐴𝑔𝑒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𝐻𝑒𝑖𝑔h𝑡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𝑆𝑡𝑎𝑔𝑒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𝑈𝑆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𝐴𝑛𝑡𝑖𝑏𝑖𝑜𝑡𝑖𝑐𝑠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𝑈𝑆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endParaRPr lang="en-US" altLang="zh-CN" sz="1600" dirty="0"/>
              </a:p>
              <a:p>
                <a:endParaRPr lang="en-US" sz="1600" dirty="0"/>
              </a:p>
              <a:p>
                <a:endParaRPr lang="en-US" sz="1600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308F99-1C4D-4E9A-878B-A930D10142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1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14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719</Words>
  <Application>Microsoft Office PowerPoint</Application>
  <PresentationFormat>Widescreen</PresentationFormat>
  <Paragraphs>253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Cambria Math</vt:lpstr>
      <vt:lpstr>Times New Roman</vt:lpstr>
      <vt:lpstr>Office Theme</vt:lpstr>
      <vt:lpstr>POCUS project updates</vt:lpstr>
      <vt:lpstr>Descriptive Statistics of the subjects</vt:lpstr>
      <vt:lpstr>4 x 4 confusion matrix between US 2 results and surgery findings</vt:lpstr>
      <vt:lpstr>4 x 4 confusion matrix between US 2 results and surgery findings:</vt:lpstr>
      <vt:lpstr>McNemar Test: Combining stages 1&amp;2 v.s. 3&amp;4</vt:lpstr>
      <vt:lpstr>McNemar Test: Combining stages 1,2, &amp; 3 v.s. 4</vt:lpstr>
      <vt:lpstr>Antibiotic effect between US 1 and US 2</vt:lpstr>
      <vt:lpstr>Antibiotic effect between US 1 and US 2</vt:lpstr>
      <vt:lpstr>Examine antibiotic effect using Ordinal Regression Model and Mixed Effect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POCUS project updates</dc:title>
  <dc:creator>Yang Yiling</dc:creator>
  <cp:lastModifiedBy>李 晓杨</cp:lastModifiedBy>
  <cp:revision>19</cp:revision>
  <dcterms:created xsi:type="dcterms:W3CDTF">2020-10-08T03:01:05Z</dcterms:created>
  <dcterms:modified xsi:type="dcterms:W3CDTF">2020-10-09T01:18:50Z</dcterms:modified>
</cp:coreProperties>
</file>