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2" r:id="rId6"/>
    <p:sldId id="275" r:id="rId7"/>
    <p:sldId id="286" r:id="rId8"/>
    <p:sldId id="28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9" r:id="rId17"/>
    <p:sldId id="290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AD9986-1D97-4555-8FB0-877289AAEF76}">
          <p14:sldIdLst>
            <p14:sldId id="256"/>
            <p14:sldId id="257"/>
            <p14:sldId id="268"/>
            <p14:sldId id="270"/>
            <p14:sldId id="272"/>
            <p14:sldId id="275"/>
            <p14:sldId id="286"/>
            <p14:sldId id="287"/>
            <p14:sldId id="278"/>
            <p14:sldId id="279"/>
            <p14:sldId id="281"/>
            <p14:sldId id="282"/>
            <p14:sldId id="283"/>
            <p14:sldId id="284"/>
            <p14:sldId id="285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C0C-CC8F-4030-8FE7-28B6E9CB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C0A7-E1CB-4595-AAAB-D37F29FA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0C28-E5A8-4F60-96A2-2130320E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BD1F-1F65-4EBA-BE7A-936ABAA3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43D3-5F46-4DA4-BBE5-55BD48F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ECA-8D38-449A-BE5D-DAAC56B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70AC-B389-46A7-9A63-53E2A64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35D4-10B0-40AC-A1F5-FF76BFCC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CADDD-3225-42C6-BFA0-7029F39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EBFE-3721-4733-B882-92021FA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D763-DCD9-4EF1-9680-7D030F9ED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9D2B-4551-4E42-842B-935DF002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57B4-CDE3-4525-B793-37F1172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0484-A974-40E5-8994-0670071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0781-9F6B-4E16-BA81-2809E242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E498-26DE-4C00-88AF-80355846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5B5D-57BD-4E58-AFA2-5D0EE22F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E2F5-100A-4C40-89E2-7AE5282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306C-0368-4085-90EF-B931C7C5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84FB-3D11-4E5D-B992-FD7E794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8F89-CB0E-4B95-93D3-2019B88E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BAAF-CBD4-4792-9D7B-574085FF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1214-8A85-40F9-B413-8CE18362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6FD7-8A13-4460-94B2-B228A5AF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A67C-5BB0-48AD-9D95-2501F84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4DC8-844A-458A-A6F4-E38D6D33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611F-F71A-446E-830E-D881C5AF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5EE2C-8FEB-4377-93D2-9050D9D7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1B2A-FAB5-488C-B519-4FF72226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DE0D-D107-4017-86C7-F79DC0A7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E781-CEEF-4465-8E3F-76EF574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0DA-7B02-4F1E-BCA6-91CA282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399-33D3-477B-A452-1E89D20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1123-997B-44E7-BD8A-F70B9DFC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6C834-4C42-42E5-A856-650E6761C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078D-BF80-446B-AFA6-855232BB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90D6-8A57-4871-B7B9-456C68CE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5809-D6D5-411A-8408-31E8B1FA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9D79-BB58-451B-87DF-CAED65F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470-BB15-4C5D-93B9-A814E7E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1AC0B-82E3-480A-AC1A-FBB1E1A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8A66-98B6-47E3-94CC-121E1D3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BA02C-8F7F-48A0-B133-D899753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23687-2977-4458-A958-12B74342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55F69-80C1-42C0-931E-327A2FD4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648F-5E9C-4D46-B6F1-2FF4CB81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0C1-2296-49B1-B116-E003914E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9C0F-D352-47C2-992E-59F37607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72A77-BC25-42B6-BC8E-5F218C22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8D74A-0193-4AC1-845C-8E2676E5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C0CC-10FC-456D-BA64-DC9EDE26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2D4D-CF34-4BEC-8216-F076C85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7F3F-1898-4AC9-BA10-EDCD336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E3E6-3BC1-4759-B2B2-26879F5B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A9E4F-56BF-44B6-A6A1-07A177D1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3BAB-E274-4FFB-B70C-5367B54B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3F85-4611-4C26-9935-C5382BCD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1698-594F-4B97-98A4-71197EDA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7A176-AB7E-4038-AAA6-C916AF7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B57F-6D57-4ED7-A5BD-67D94A6A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70CF-8393-4F2A-9B45-3AFAFCCCF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C71C-53B3-46B8-ACF3-A9D73B00C10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0E8E-F14D-43F6-A733-9A8720CF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AA53-D884-4B79-A132-C1F8D3CD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5FC33-2474-4851-A3A0-6054DA37D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POCUS 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1EBD-1429-43EE-B3B2-B5B7447A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Yiling Yang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Xiaoyang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12/04/2020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4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F0E42984-5E4E-49D2-9CA2-7D92E7E4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46959"/>
              </p:ext>
            </p:extLst>
          </p:nvPr>
        </p:nvGraphicFramePr>
        <p:xfrm>
          <a:off x="6595122" y="2689860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(include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0.01347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7.891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13.609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919D79CF-2520-471B-95F8-9D81C505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99174"/>
              </p:ext>
            </p:extLst>
          </p:nvPr>
        </p:nvGraphicFramePr>
        <p:xfrm>
          <a:off x="6595122" y="4493507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(remove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0.01589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8.022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12.022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Duration difference between department for the same subject(46)</a:t>
            </a: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3C1809-606A-4BFF-AE01-5ADA9DC2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6614"/>
            <a:ext cx="3955473" cy="4797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4FA9D-5D05-4C02-8818-FE782DD963CA}"/>
              </a:ext>
            </a:extLst>
          </p:cNvPr>
          <p:cNvSpPr txBox="1"/>
          <p:nvPr/>
        </p:nvSpPr>
        <p:spPr>
          <a:xfrm>
            <a:off x="6595122" y="176605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Remove duration = 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 by scan characteristics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0D7B8-0A9C-4218-A45F-FD34DF64F353}"/>
              </a:ext>
            </a:extLst>
          </p:cNvPr>
          <p:cNvSpPr txBox="1"/>
          <p:nvPr/>
        </p:nvSpPr>
        <p:spPr>
          <a:xfrm>
            <a:off x="1004454" y="1603664"/>
            <a:ext cx="10349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Response: Surgical report 0/1 (combine 1&amp;2, 3&amp;4)</a:t>
            </a:r>
          </a:p>
          <a:p>
            <a:r>
              <a:rPr lang="en-US" altLang="zh-CN" sz="2800" dirty="0"/>
              <a:t>Covariate from 2</a:t>
            </a:r>
            <a:r>
              <a:rPr lang="en-US" altLang="zh-CN" sz="2800" baseline="30000" dirty="0"/>
              <a:t>nd</a:t>
            </a:r>
            <a:r>
              <a:rPr lang="en-US" altLang="zh-CN" sz="2800" dirty="0"/>
              <a:t> Ultrasound scan: </a:t>
            </a:r>
          </a:p>
          <a:p>
            <a:r>
              <a:rPr lang="en-US" altLang="zh-CN" sz="2800" dirty="0"/>
              <a:t>1) </a:t>
            </a:r>
            <a:r>
              <a:rPr lang="en-US" altLang="zh-CN" sz="2800" dirty="0" err="1"/>
              <a:t>lossSM</a:t>
            </a:r>
            <a:r>
              <a:rPr lang="en-US" altLang="zh-CN" sz="2800" dirty="0"/>
              <a:t>: loss of normal echogenic submucosal layer. In the dataset, loss of SM layer is captured by the ultrasound stage </a:t>
            </a:r>
            <a:r>
              <a:rPr lang="en-US" altLang="zh-CN" sz="2800" b="1" dirty="0"/>
              <a:t>(combine 1&amp;2, 3&amp;4)</a:t>
            </a:r>
          </a:p>
          <a:p>
            <a:r>
              <a:rPr lang="en-US" altLang="zh-CN" sz="2800" dirty="0"/>
              <a:t>2) </a:t>
            </a:r>
            <a:r>
              <a:rPr lang="en-US" altLang="zh-CN" sz="2800" dirty="0" err="1"/>
              <a:t>Muralthick</a:t>
            </a:r>
            <a:r>
              <a:rPr lang="en-US" altLang="zh-CN" sz="2800" dirty="0"/>
              <a:t>: Maximum mural thickness </a:t>
            </a:r>
          </a:p>
          <a:p>
            <a:r>
              <a:rPr lang="en-US" altLang="zh-CN" sz="2800" dirty="0"/>
              <a:t>3) </a:t>
            </a:r>
            <a:r>
              <a:rPr lang="en-US" altLang="zh-CN" sz="2800" dirty="0" err="1"/>
              <a:t>periappendiceal</a:t>
            </a:r>
            <a:r>
              <a:rPr lang="en-US" altLang="zh-CN" sz="2800" dirty="0"/>
              <a:t> fluid: Presence of surrounding free fluid</a:t>
            </a:r>
          </a:p>
          <a:p>
            <a:r>
              <a:rPr lang="en-US" altLang="zh-CN" sz="2800" dirty="0"/>
              <a:t>4) fecalith: presence of fecalith</a:t>
            </a:r>
          </a:p>
          <a:p>
            <a:r>
              <a:rPr lang="en-US" altLang="zh-CN" sz="2800" dirty="0"/>
              <a:t>5) </a:t>
            </a:r>
            <a:r>
              <a:rPr lang="en-US" altLang="zh-CN" sz="2800" dirty="0" err="1"/>
              <a:t>Appdiam</a:t>
            </a:r>
            <a:r>
              <a:rPr lang="en-US" altLang="zh-CN" sz="2800" dirty="0"/>
              <a:t>: largest diameter of appendix</a:t>
            </a:r>
          </a:p>
          <a:p>
            <a:r>
              <a:rPr lang="en-US" altLang="zh-CN" sz="2800" dirty="0"/>
              <a:t>61 observations after remove NA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585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Prediction by scan characteristics – logistic </a:t>
            </a:r>
            <a:r>
              <a:rPr lang="en-US" altLang="zh-CN" dirty="0" err="1"/>
              <a:t>regreesion</a:t>
            </a:r>
            <a:endParaRPr lang="zh-CN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CE2DDC-41F0-4EC7-BD47-E8BEA47C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9969"/>
              </p:ext>
            </p:extLst>
          </p:nvPr>
        </p:nvGraphicFramePr>
        <p:xfrm>
          <a:off x="838200" y="4766020"/>
          <a:ext cx="81280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79407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02049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81720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2312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6491480"/>
                    </a:ext>
                  </a:extLst>
                </a:gridCol>
              </a:tblGrid>
              <a:tr h="337838">
                <a:tc gridSpan="5">
                  <a:txBody>
                    <a:bodyPr/>
                    <a:lstStyle/>
                    <a:p>
                      <a:r>
                        <a:rPr lang="en-US" altLang="zh-CN" dirty="0" err="1"/>
                        <a:t>Freefluid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2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Yes; simple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Yes; complex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FreefluidNew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FreefluidCom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574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08A854B5-AC63-4D54-8BD8-E6BC02459AB1}"/>
              </a:ext>
            </a:extLst>
          </p:cNvPr>
          <p:cNvSpPr/>
          <p:nvPr/>
        </p:nvSpPr>
        <p:spPr>
          <a:xfrm>
            <a:off x="677146" y="3429000"/>
            <a:ext cx="45719" cy="5304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101286-6355-4A7C-9FD8-86405ADF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405"/>
            <a:ext cx="7663950" cy="24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Prediction by scan characteristics – logistic </a:t>
            </a:r>
            <a:r>
              <a:rPr lang="en-US" altLang="zh-CN" dirty="0" err="1"/>
              <a:t>regreesion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68EEF-B79B-4364-BF0F-97F03164C454}"/>
              </a:ext>
            </a:extLst>
          </p:cNvPr>
          <p:cNvSpPr txBox="1"/>
          <p:nvPr/>
        </p:nvSpPr>
        <p:spPr>
          <a:xfrm>
            <a:off x="904875" y="1704532"/>
            <a:ext cx="95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using </a:t>
            </a:r>
            <a:r>
              <a:rPr lang="en-US" altLang="zh-CN" sz="2800" dirty="0" err="1"/>
              <a:t>FreefluidNew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8757C5-BCCA-4CB6-AE14-0C2363BB6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09071"/>
              </p:ext>
            </p:extLst>
          </p:nvPr>
        </p:nvGraphicFramePr>
        <p:xfrm>
          <a:off x="904875" y="4687127"/>
          <a:ext cx="4048125" cy="189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453">
                  <a:extLst>
                    <a:ext uri="{9D8B030D-6E8A-4147-A177-3AD203B41FA5}">
                      <a16:colId xmlns:a16="http://schemas.microsoft.com/office/drawing/2014/main" val="1743918896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795163574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2469901005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875602193"/>
                    </a:ext>
                  </a:extLst>
                </a:gridCol>
              </a:tblGrid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prediction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83645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Frequency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528451107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11425195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87252165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61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983296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D68E64-1260-4F3D-8BFB-DC4DE51F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8981"/>
              </p:ext>
            </p:extLst>
          </p:nvPr>
        </p:nvGraphicFramePr>
        <p:xfrm>
          <a:off x="5985905" y="4687127"/>
          <a:ext cx="4117708" cy="1962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1297">
                  <a:extLst>
                    <a:ext uri="{9D8B030D-6E8A-4147-A177-3AD203B41FA5}">
                      <a16:colId xmlns:a16="http://schemas.microsoft.com/office/drawing/2014/main" val="529860165"/>
                    </a:ext>
                  </a:extLst>
                </a:gridCol>
                <a:gridCol w="1356411">
                  <a:extLst>
                    <a:ext uri="{9D8B030D-6E8A-4147-A177-3AD203B41FA5}">
                      <a16:colId xmlns:a16="http://schemas.microsoft.com/office/drawing/2014/main" val="336427449"/>
                    </a:ext>
                  </a:extLst>
                </a:gridCol>
              </a:tblGrid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kappa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26152073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Sensitivity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0.615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2476140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0368695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Positive Predictive Value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65003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Negative Predictive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743765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13E8D24-17A7-418C-B4FF-4C99EC5A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850"/>
            <a:ext cx="8795695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0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Prediction by scan characteristics – logistic </a:t>
            </a:r>
            <a:r>
              <a:rPr lang="en-US" altLang="zh-CN" dirty="0" err="1"/>
              <a:t>regreesion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68EEF-B79B-4364-BF0F-97F03164C454}"/>
              </a:ext>
            </a:extLst>
          </p:cNvPr>
          <p:cNvSpPr txBox="1"/>
          <p:nvPr/>
        </p:nvSpPr>
        <p:spPr>
          <a:xfrm>
            <a:off x="904875" y="1631263"/>
            <a:ext cx="95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using </a:t>
            </a:r>
            <a:r>
              <a:rPr lang="en-US" altLang="zh-CN" sz="2800" dirty="0" err="1"/>
              <a:t>FreefluidCom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F3D8A4-B5BB-4927-AA1F-AFA13229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89172"/>
              </p:ext>
            </p:extLst>
          </p:nvPr>
        </p:nvGraphicFramePr>
        <p:xfrm>
          <a:off x="835291" y="4779544"/>
          <a:ext cx="4048125" cy="189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453">
                  <a:extLst>
                    <a:ext uri="{9D8B030D-6E8A-4147-A177-3AD203B41FA5}">
                      <a16:colId xmlns:a16="http://schemas.microsoft.com/office/drawing/2014/main" val="1743918896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795163574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2469901005"/>
                    </a:ext>
                  </a:extLst>
                </a:gridCol>
                <a:gridCol w="937224">
                  <a:extLst>
                    <a:ext uri="{9D8B030D-6E8A-4147-A177-3AD203B41FA5}">
                      <a16:colId xmlns:a16="http://schemas.microsoft.com/office/drawing/2014/main" val="875602193"/>
                    </a:ext>
                  </a:extLst>
                </a:gridCol>
              </a:tblGrid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83645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Frequency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528451107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11425195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87252165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61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983296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BCBE5F-1A7A-4366-9FD2-0469BD77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11884"/>
              </p:ext>
            </p:extLst>
          </p:nvPr>
        </p:nvGraphicFramePr>
        <p:xfrm>
          <a:off x="6096000" y="4703518"/>
          <a:ext cx="4117708" cy="1962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1297">
                  <a:extLst>
                    <a:ext uri="{9D8B030D-6E8A-4147-A177-3AD203B41FA5}">
                      <a16:colId xmlns:a16="http://schemas.microsoft.com/office/drawing/2014/main" val="529860165"/>
                    </a:ext>
                  </a:extLst>
                </a:gridCol>
                <a:gridCol w="1356411">
                  <a:extLst>
                    <a:ext uri="{9D8B030D-6E8A-4147-A177-3AD203B41FA5}">
                      <a16:colId xmlns:a16="http://schemas.microsoft.com/office/drawing/2014/main" val="336427449"/>
                    </a:ext>
                  </a:extLst>
                </a:gridCol>
              </a:tblGrid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kappa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4893359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Sensitivity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0.462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2476140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0.937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0368695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Positive Predictive Value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0.667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65003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Negative Predictive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0.865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7437657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957A3F-7874-41DB-984F-3A0AF097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541"/>
            <a:ext cx="7909814" cy="20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2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FF84-0805-46A9-BFD4-D18AD4DBFEFD}"/>
              </a:ext>
            </a:extLst>
          </p:cNvPr>
          <p:cNvSpPr txBox="1"/>
          <p:nvPr/>
        </p:nvSpPr>
        <p:spPr>
          <a:xfrm>
            <a:off x="1021008" y="555356"/>
            <a:ext cx="507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Predict surgical outcome by Logistic Model based on scan characteristics </a:t>
            </a:r>
            <a:endParaRPr lang="zh-CN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723352-E331-427A-A24B-D9751D64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16" y="1555943"/>
            <a:ext cx="4813048" cy="44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2D935A-2E35-4567-AD65-727BCA4C541E}"/>
              </a:ext>
            </a:extLst>
          </p:cNvPr>
          <p:cNvSpPr txBox="1"/>
          <p:nvPr/>
        </p:nvSpPr>
        <p:spPr>
          <a:xfrm>
            <a:off x="6655916" y="618189"/>
            <a:ext cx="429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Predict surgical outcome by 2nd US results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DBE4F-2900-4EA1-9707-4C55C1BA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08" y="1555943"/>
            <a:ext cx="4704586" cy="44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4589-24B9-4800-B74A-2DF3415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 curves of surgical result prediction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74A23-5706-4E7F-952A-F28FC2D15E2A}"/>
              </a:ext>
            </a:extLst>
          </p:cNvPr>
          <p:cNvSpPr txBox="1"/>
          <p:nvPr/>
        </p:nvSpPr>
        <p:spPr>
          <a:xfrm>
            <a:off x="6580909" y="2044005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Set the grid of cutoff at </a:t>
            </a:r>
          </a:p>
          <a:p>
            <a:r>
              <a:rPr lang="en-US" altLang="zh-CN" sz="2800" dirty="0"/>
              <a:t>0.8 0.9 </a:t>
            </a:r>
            <a:r>
              <a:rPr lang="en-US" altLang="zh-CN" sz="2800" b="1" dirty="0"/>
              <a:t>1.0 1.1 1.2 </a:t>
            </a:r>
            <a:r>
              <a:rPr lang="en-US" altLang="zh-CN" sz="2800" dirty="0"/>
              <a:t>1.3 1.4</a:t>
            </a:r>
          </a:p>
          <a:p>
            <a:r>
              <a:rPr lang="en-US" altLang="zh-CN" sz="2800" dirty="0"/>
              <a:t>Turn </a:t>
            </a:r>
            <a:r>
              <a:rPr lang="en-US" altLang="zh-CN" sz="2800" dirty="0" err="1"/>
              <a:t>appdiam</a:t>
            </a:r>
            <a:r>
              <a:rPr lang="en-US" altLang="zh-CN" sz="2800" dirty="0"/>
              <a:t> as binary </a:t>
            </a:r>
            <a:r>
              <a:rPr lang="en-US" altLang="zh-CN" sz="2800" dirty="0" err="1"/>
              <a:t>vatiable</a:t>
            </a:r>
            <a:endParaRPr lang="zh-CN" altLang="en-US" sz="28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9509CE2-6A8F-4458-8116-5845459AE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916"/>
            <a:ext cx="5448772" cy="3932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3EF6E-A971-4B0E-AABF-376D023822BA}"/>
              </a:ext>
            </a:extLst>
          </p:cNvPr>
          <p:cNvSpPr txBox="1"/>
          <p:nvPr/>
        </p:nvSpPr>
        <p:spPr>
          <a:xfrm>
            <a:off x="6580909" y="38890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surg_bi ~ Appdiam + lossSM</a:t>
            </a:r>
          </a:p>
        </p:txBody>
      </p:sp>
    </p:spTree>
    <p:extLst>
      <p:ext uri="{BB962C8B-B14F-4D97-AF65-F5344CB8AC3E}">
        <p14:creationId xmlns:p14="http://schemas.microsoft.com/office/powerpoint/2010/main" val="386831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4589-24B9-4800-B74A-2DF3415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71" y="301443"/>
            <a:ext cx="10515600" cy="1325563"/>
          </a:xfrm>
        </p:spPr>
        <p:txBody>
          <a:bodyPr/>
          <a:lstStyle/>
          <a:p>
            <a:r>
              <a:rPr lang="en-US" altLang="zh-CN" dirty="0"/>
              <a:t>ROC curves of surgical result prediction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6AB93-590C-471C-BDB2-3E84013E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4419"/>
              </p:ext>
            </p:extLst>
          </p:nvPr>
        </p:nvGraphicFramePr>
        <p:xfrm>
          <a:off x="91853" y="2433918"/>
          <a:ext cx="697118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9585">
                  <a:extLst>
                    <a:ext uri="{9D8B030D-6E8A-4147-A177-3AD203B41FA5}">
                      <a16:colId xmlns:a16="http://schemas.microsoft.com/office/drawing/2014/main" val="23348958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471760525"/>
                    </a:ext>
                  </a:extLst>
                </a:gridCol>
                <a:gridCol w="1340529">
                  <a:extLst>
                    <a:ext uri="{9D8B030D-6E8A-4147-A177-3AD203B41FA5}">
                      <a16:colId xmlns:a16="http://schemas.microsoft.com/office/drawing/2014/main" val="1603763591"/>
                    </a:ext>
                  </a:extLst>
                </a:gridCol>
                <a:gridCol w="1465128">
                  <a:extLst>
                    <a:ext uri="{9D8B030D-6E8A-4147-A177-3AD203B41FA5}">
                      <a16:colId xmlns:a16="http://schemas.microsoft.com/office/drawing/2014/main" val="2891086667"/>
                    </a:ext>
                  </a:extLst>
                </a:gridCol>
                <a:gridCol w="1718685">
                  <a:extLst>
                    <a:ext uri="{9D8B030D-6E8A-4147-A177-3AD203B41FA5}">
                      <a16:colId xmlns:a16="http://schemas.microsoft.com/office/drawing/2014/main" val="265082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appDiam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Cut at 1mm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Cut at 1.1mm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Cut at 1.2mm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0.853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0.820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0.836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0.853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Kappa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0.529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0.537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0.547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0.769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0.833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0.876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422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7CC4E9-E5F5-48AA-8DFA-BE20C45B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1" y="4849754"/>
            <a:ext cx="1955353" cy="798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60CDC-A21F-44BB-8B12-94B73811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1" y="5874806"/>
            <a:ext cx="1996303" cy="798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FEF20-6750-4A5A-9A92-4A43340B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752" y="4849755"/>
            <a:ext cx="1996301" cy="798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8A4EA4-34F8-4B80-BEFE-168611AC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644" y="5798928"/>
            <a:ext cx="1950817" cy="798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270E08-CC37-4D74-909A-F796A9849E43}"/>
              </a:ext>
            </a:extLst>
          </p:cNvPr>
          <p:cNvSpPr txBox="1"/>
          <p:nvPr/>
        </p:nvSpPr>
        <p:spPr>
          <a:xfrm>
            <a:off x="527171" y="1422758"/>
            <a:ext cx="772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Calculate the corresponding prediction probability and cut probability at 0.5 to get below table</a:t>
            </a:r>
            <a:endParaRPr lang="zh-CN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190E5-F5A9-4AE6-8904-C5FD12A92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157" y="1752181"/>
            <a:ext cx="6323446" cy="46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US" altLang="zh-CN" dirty="0"/>
              <a:t>Receptivity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D444D-29CA-43DB-86C0-F31A2711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" y="1760075"/>
            <a:ext cx="3406435" cy="3337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98837-208D-4319-AC25-F9DB2E19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17" y="1946382"/>
            <a:ext cx="3139712" cy="304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34DA6-CDC0-4064-9411-CE7DD853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328" y="1744831"/>
            <a:ext cx="3261643" cy="3055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2E119-D5D3-4C10-819F-525915AD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9" y="4933294"/>
            <a:ext cx="2654972" cy="1723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12FB68-AD43-4A7C-BD01-A06126F3CC10}"/>
              </a:ext>
            </a:extLst>
          </p:cNvPr>
          <p:cNvSpPr txBox="1"/>
          <p:nvPr/>
        </p:nvSpPr>
        <p:spPr>
          <a:xfrm>
            <a:off x="838200" y="5333551"/>
            <a:ext cx="977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 Ultrasound was technically easy to perform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Ultrasound was well tolerated by the patient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Ultrasound was well-accepted by the family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A0843-9165-443D-8E69-34AE31E737C5}"/>
              </a:ext>
            </a:extLst>
          </p:cNvPr>
          <p:cNvSpPr txBox="1"/>
          <p:nvPr/>
        </p:nvSpPr>
        <p:spPr>
          <a:xfrm>
            <a:off x="1369542" y="1765637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F24FA-53EF-4B50-A820-66B48A31D743}"/>
              </a:ext>
            </a:extLst>
          </p:cNvPr>
          <p:cNvSpPr txBox="1"/>
          <p:nvPr/>
        </p:nvSpPr>
        <p:spPr>
          <a:xfrm>
            <a:off x="5256294" y="1765637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Tolerated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C7864-C801-4BF5-B956-DAD27FF56DC2}"/>
              </a:ext>
            </a:extLst>
          </p:cNvPr>
          <p:cNvSpPr txBox="1"/>
          <p:nvPr/>
        </p:nvSpPr>
        <p:spPr>
          <a:xfrm>
            <a:off x="9361943" y="1760075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Accepted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0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373E-B736-41B0-82EB-718DAD2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Descriptive Statistics of the subjects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C8253-5A17-4C89-A472-E5FBCCC2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73" y="1388303"/>
            <a:ext cx="4549534" cy="5483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6FF0CA-8AD6-4FA4-BC4F-3E417E04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21" y="2382504"/>
            <a:ext cx="5278977" cy="30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6244-15D2-4A29-A55A-797385A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none" spc="0" dirty="0">
                <a:solidFill>
                  <a:schemeClr val="bg1"/>
                </a:solidFill>
              </a:rPr>
              <a:t>4 </a:t>
            </a:r>
            <a:r>
              <a:rPr lang="en-US" altLang="zh-CN" sz="3200" b="1" cap="none" spc="0" dirty="0">
                <a:solidFill>
                  <a:schemeClr val="bg1"/>
                </a:solidFill>
              </a:rPr>
              <a:t>x 4 confusion matrix between US 2 results and surgery findings</a:t>
            </a:r>
            <a:endParaRPr lang="en-US" sz="3200" b="1" cap="none" spc="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1FC643-1CAC-4123-A1D5-37E67BA1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48785"/>
              </p:ext>
            </p:extLst>
          </p:nvPr>
        </p:nvGraphicFramePr>
        <p:xfrm>
          <a:off x="2541399" y="1959523"/>
          <a:ext cx="7109202" cy="4246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802">
                  <a:extLst>
                    <a:ext uri="{9D8B030D-6E8A-4147-A177-3AD203B41FA5}">
                      <a16:colId xmlns:a16="http://schemas.microsoft.com/office/drawing/2014/main" val="695768498"/>
                    </a:ext>
                  </a:extLst>
                </a:gridCol>
                <a:gridCol w="1047280">
                  <a:extLst>
                    <a:ext uri="{9D8B030D-6E8A-4147-A177-3AD203B41FA5}">
                      <a16:colId xmlns:a16="http://schemas.microsoft.com/office/drawing/2014/main" val="3579058923"/>
                    </a:ext>
                  </a:extLst>
                </a:gridCol>
                <a:gridCol w="1047280">
                  <a:extLst>
                    <a:ext uri="{9D8B030D-6E8A-4147-A177-3AD203B41FA5}">
                      <a16:colId xmlns:a16="http://schemas.microsoft.com/office/drawing/2014/main" val="2086919782"/>
                    </a:ext>
                  </a:extLst>
                </a:gridCol>
                <a:gridCol w="1047280">
                  <a:extLst>
                    <a:ext uri="{9D8B030D-6E8A-4147-A177-3AD203B41FA5}">
                      <a16:colId xmlns:a16="http://schemas.microsoft.com/office/drawing/2014/main" val="266426245"/>
                    </a:ext>
                  </a:extLst>
                </a:gridCol>
                <a:gridCol w="1047280">
                  <a:extLst>
                    <a:ext uri="{9D8B030D-6E8A-4147-A177-3AD203B41FA5}">
                      <a16:colId xmlns:a16="http://schemas.microsoft.com/office/drawing/2014/main" val="1856750610"/>
                    </a:ext>
                  </a:extLst>
                </a:gridCol>
                <a:gridCol w="1047280">
                  <a:extLst>
                    <a:ext uri="{9D8B030D-6E8A-4147-A177-3AD203B41FA5}">
                      <a16:colId xmlns:a16="http://schemas.microsoft.com/office/drawing/2014/main" val="2990439606"/>
                    </a:ext>
                  </a:extLst>
                </a:gridCol>
              </a:tblGrid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US2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06449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536824741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52689191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54916453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51824899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98936475"/>
                  </a:ext>
                </a:extLst>
              </a:tr>
              <a:tr h="6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0554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373E-B736-41B0-82EB-718DAD2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3200" b="1" kern="1200" cap="none" spc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cap="none" spc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 2 confusion matrix between US 2 results and surgery findings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746461-F94E-42D2-B7B4-F45C9F52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19042"/>
              </p:ext>
            </p:extLst>
          </p:nvPr>
        </p:nvGraphicFramePr>
        <p:xfrm>
          <a:off x="3468548" y="4936864"/>
          <a:ext cx="5005602" cy="157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191">
                  <a:extLst>
                    <a:ext uri="{9D8B030D-6E8A-4147-A177-3AD203B41FA5}">
                      <a16:colId xmlns:a16="http://schemas.microsoft.com/office/drawing/2014/main" val="529860165"/>
                    </a:ext>
                  </a:extLst>
                </a:gridCol>
                <a:gridCol w="1356411">
                  <a:extLst>
                    <a:ext uri="{9D8B030D-6E8A-4147-A177-3AD203B41FA5}">
                      <a16:colId xmlns:a16="http://schemas.microsoft.com/office/drawing/2014/main" val="336427449"/>
                    </a:ext>
                  </a:extLst>
                </a:gridCol>
              </a:tblGrid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Sensitivity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0.6500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2476140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0368695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Positive Predictive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65003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Negative Predictive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0.4167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743765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789CC1-7088-4B33-BD91-442FD8CAE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2159"/>
              </p:ext>
            </p:extLst>
          </p:nvPr>
        </p:nvGraphicFramePr>
        <p:xfrm>
          <a:off x="3468548" y="1782913"/>
          <a:ext cx="5005602" cy="288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902">
                  <a:extLst>
                    <a:ext uri="{9D8B030D-6E8A-4147-A177-3AD203B41FA5}">
                      <a16:colId xmlns:a16="http://schemas.microsoft.com/office/drawing/2014/main" val="1928350124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348706727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55246474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2325624588"/>
                    </a:ext>
                  </a:extLst>
                </a:gridCol>
              </a:tblGrid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US 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34379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Frequency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00437728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39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00710131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30856638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10311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8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6244-15D2-4A29-A55A-797385A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none" spc="0" dirty="0">
                <a:solidFill>
                  <a:schemeClr val="bg1"/>
                </a:solidFill>
              </a:rPr>
              <a:t>4 </a:t>
            </a:r>
            <a:r>
              <a:rPr lang="en-US" altLang="zh-CN" sz="3200" b="1" cap="none" spc="0" dirty="0">
                <a:solidFill>
                  <a:schemeClr val="bg1"/>
                </a:solidFill>
              </a:rPr>
              <a:t>x 4 confusion matrix between US 1 results and surgery findings</a:t>
            </a:r>
            <a:endParaRPr lang="en-US" sz="3200" b="1" cap="none" spc="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301C02-B204-49F8-A75F-32615C2E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241675"/>
            <a:ext cx="1160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69F0B8-72B5-4101-B993-3EAB2AA7E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14161"/>
              </p:ext>
            </p:extLst>
          </p:nvPr>
        </p:nvGraphicFramePr>
        <p:xfrm>
          <a:off x="2540384" y="1973320"/>
          <a:ext cx="7111232" cy="4158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337">
                  <a:extLst>
                    <a:ext uri="{9D8B030D-6E8A-4147-A177-3AD203B41FA5}">
                      <a16:colId xmlns:a16="http://schemas.microsoft.com/office/drawing/2014/main" val="2972226097"/>
                    </a:ext>
                  </a:extLst>
                </a:gridCol>
                <a:gridCol w="1047579">
                  <a:extLst>
                    <a:ext uri="{9D8B030D-6E8A-4147-A177-3AD203B41FA5}">
                      <a16:colId xmlns:a16="http://schemas.microsoft.com/office/drawing/2014/main" val="3531716864"/>
                    </a:ext>
                  </a:extLst>
                </a:gridCol>
                <a:gridCol w="1047579">
                  <a:extLst>
                    <a:ext uri="{9D8B030D-6E8A-4147-A177-3AD203B41FA5}">
                      <a16:colId xmlns:a16="http://schemas.microsoft.com/office/drawing/2014/main" val="2340494495"/>
                    </a:ext>
                  </a:extLst>
                </a:gridCol>
                <a:gridCol w="1047579">
                  <a:extLst>
                    <a:ext uri="{9D8B030D-6E8A-4147-A177-3AD203B41FA5}">
                      <a16:colId xmlns:a16="http://schemas.microsoft.com/office/drawing/2014/main" val="2353807789"/>
                    </a:ext>
                  </a:extLst>
                </a:gridCol>
                <a:gridCol w="1047579">
                  <a:extLst>
                    <a:ext uri="{9D8B030D-6E8A-4147-A177-3AD203B41FA5}">
                      <a16:colId xmlns:a16="http://schemas.microsoft.com/office/drawing/2014/main" val="1964623425"/>
                    </a:ext>
                  </a:extLst>
                </a:gridCol>
                <a:gridCol w="1047579">
                  <a:extLst>
                    <a:ext uri="{9D8B030D-6E8A-4147-A177-3AD203B41FA5}">
                      <a16:colId xmlns:a16="http://schemas.microsoft.com/office/drawing/2014/main" val="1722684434"/>
                    </a:ext>
                  </a:extLst>
                </a:gridCol>
              </a:tblGrid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US1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Surgery</a:t>
                      </a: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98559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450673802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24904139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35316811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94835854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22040642"/>
                  </a:ext>
                </a:extLst>
              </a:tr>
              <a:tr h="5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74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5557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373E-B736-41B0-82EB-718DAD2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3200" b="1" kern="1200" cap="none" spc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cap="none" spc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 2 confusion matrix between US 1 results and surgery findings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746461-F94E-42D2-B7B4-F45C9F52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83008"/>
              </p:ext>
            </p:extLst>
          </p:nvPr>
        </p:nvGraphicFramePr>
        <p:xfrm>
          <a:off x="3468548" y="4936864"/>
          <a:ext cx="5005602" cy="157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191">
                  <a:extLst>
                    <a:ext uri="{9D8B030D-6E8A-4147-A177-3AD203B41FA5}">
                      <a16:colId xmlns:a16="http://schemas.microsoft.com/office/drawing/2014/main" val="529860165"/>
                    </a:ext>
                  </a:extLst>
                </a:gridCol>
                <a:gridCol w="1356411">
                  <a:extLst>
                    <a:ext uri="{9D8B030D-6E8A-4147-A177-3AD203B41FA5}">
                      <a16:colId xmlns:a16="http://schemas.microsoft.com/office/drawing/2014/main" val="336427449"/>
                    </a:ext>
                  </a:extLst>
                </a:gridCol>
              </a:tblGrid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Sensitivity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2476140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0.6875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03686957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Positive Predictive Value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0.8958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65003"/>
                  </a:ext>
                </a:extLst>
              </a:tr>
              <a:tr h="392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Negative Predictive 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0.4231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743765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789CC1-7088-4B33-BD91-442FD8CAE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58424"/>
              </p:ext>
            </p:extLst>
          </p:nvPr>
        </p:nvGraphicFramePr>
        <p:xfrm>
          <a:off x="3468548" y="1782913"/>
          <a:ext cx="5005602" cy="288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902">
                  <a:extLst>
                    <a:ext uri="{9D8B030D-6E8A-4147-A177-3AD203B41FA5}">
                      <a16:colId xmlns:a16="http://schemas.microsoft.com/office/drawing/2014/main" val="1928350124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348706727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55246474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2325624588"/>
                    </a:ext>
                  </a:extLst>
                </a:gridCol>
              </a:tblGrid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US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34379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00437728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00710131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30856638"/>
                  </a:ext>
                </a:extLst>
              </a:tr>
              <a:tr h="57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10311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35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F0E42984-5E4E-49D2-9CA2-7D92E7E4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29967"/>
              </p:ext>
            </p:extLst>
          </p:nvPr>
        </p:nvGraphicFramePr>
        <p:xfrm>
          <a:off x="6595122" y="2951134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(include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0.808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anti =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-3.350e-03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anti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5.340e-02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919D79CF-2520-471B-95F8-9D81C505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81925"/>
              </p:ext>
            </p:extLst>
          </p:nvPr>
        </p:nvGraphicFramePr>
        <p:xfrm>
          <a:off x="6595122" y="4609656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(remove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0.816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5.285e-02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13.086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Antibiotic effect – t-test on </a:t>
            </a:r>
            <a:r>
              <a:rPr lang="en-US" altLang="zh-CN" sz="4400" dirty="0"/>
              <a:t>appendix</a:t>
            </a:r>
            <a:r>
              <a:rPr lang="en-US" altLang="zh-CN" dirty="0"/>
              <a:t> diameter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D0B41D-BB7B-4878-AC6A-3C1A8C9BE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52338"/>
              </p:ext>
            </p:extLst>
          </p:nvPr>
        </p:nvGraphicFramePr>
        <p:xfrm>
          <a:off x="6595122" y="1509204"/>
          <a:ext cx="3781143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381">
                  <a:extLst>
                    <a:ext uri="{9D8B030D-6E8A-4147-A177-3AD203B41FA5}">
                      <a16:colId xmlns:a16="http://schemas.microsoft.com/office/drawing/2014/main" val="2891536958"/>
                    </a:ext>
                  </a:extLst>
                </a:gridCol>
                <a:gridCol w="1260381">
                  <a:extLst>
                    <a:ext uri="{9D8B030D-6E8A-4147-A177-3AD203B41FA5}">
                      <a16:colId xmlns:a16="http://schemas.microsoft.com/office/drawing/2014/main" val="4054250123"/>
                    </a:ext>
                  </a:extLst>
                </a:gridCol>
                <a:gridCol w="1260381">
                  <a:extLst>
                    <a:ext uri="{9D8B030D-6E8A-4147-A177-3AD203B41FA5}">
                      <a16:colId xmlns:a16="http://schemas.microsoft.com/office/drawing/2014/main" val="89142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 received antibiotic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Received antibiotic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5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53757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FF0B1A-BA8C-46A9-93E4-5812C26A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422"/>
            <a:ext cx="3927764" cy="542175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074EAF-1C75-41D8-BDCD-8DB30F6D7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1516"/>
            <a:ext cx="3927764" cy="54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F0E42984-5E4E-49D2-9CA2-7D92E7E4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9764"/>
              </p:ext>
            </p:extLst>
          </p:nvPr>
        </p:nvGraphicFramePr>
        <p:xfrm>
          <a:off x="6595122" y="2951134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(include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0.215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anti =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>
                          <a:effectLst/>
                        </a:rPr>
                        <a:t>0.057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anti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-0.666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919D79CF-2520-471B-95F8-9D81C505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5189"/>
              </p:ext>
            </p:extLst>
          </p:nvPr>
        </p:nvGraphicFramePr>
        <p:xfrm>
          <a:off x="6595122" y="4609656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(remove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0.225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-0.057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-0.200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Antibiotic effect – t-test on </a:t>
            </a:r>
            <a:r>
              <a:rPr lang="en-US" altLang="zh-CN" sz="4400" dirty="0"/>
              <a:t>mural thickness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D0B41D-BB7B-4878-AC6A-3C1A8C9BE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56284"/>
              </p:ext>
            </p:extLst>
          </p:nvPr>
        </p:nvGraphicFramePr>
        <p:xfrm>
          <a:off x="6595122" y="1509204"/>
          <a:ext cx="3781143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381">
                  <a:extLst>
                    <a:ext uri="{9D8B030D-6E8A-4147-A177-3AD203B41FA5}">
                      <a16:colId xmlns:a16="http://schemas.microsoft.com/office/drawing/2014/main" val="2891536958"/>
                    </a:ext>
                  </a:extLst>
                </a:gridCol>
                <a:gridCol w="1260381">
                  <a:extLst>
                    <a:ext uri="{9D8B030D-6E8A-4147-A177-3AD203B41FA5}">
                      <a16:colId xmlns:a16="http://schemas.microsoft.com/office/drawing/2014/main" val="4054250123"/>
                    </a:ext>
                  </a:extLst>
                </a:gridCol>
                <a:gridCol w="1260381">
                  <a:extLst>
                    <a:ext uri="{9D8B030D-6E8A-4147-A177-3AD203B41FA5}">
                      <a16:colId xmlns:a16="http://schemas.microsoft.com/office/drawing/2014/main" val="89142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 received antibiotic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Received antibiotic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5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53757"/>
                  </a:ext>
                </a:extLst>
              </a:tr>
            </a:tbl>
          </a:graphicData>
        </a:graphic>
      </p:graphicFrame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4969F38-EC3F-4551-8605-C511817B7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3" y="1316181"/>
            <a:ext cx="3826729" cy="530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6DB27-2642-4ACE-AA45-FBDF0F98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3" y="1201246"/>
            <a:ext cx="4007743" cy="55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F0E42984-5E4E-49D2-9CA2-7D92E7E4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80298"/>
              </p:ext>
            </p:extLst>
          </p:nvPr>
        </p:nvGraphicFramePr>
        <p:xfrm>
          <a:off x="6595122" y="2689860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(include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2.119e-04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14.305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919D79CF-2520-471B-95F8-9D81C505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99547"/>
              </p:ext>
            </p:extLst>
          </p:nvPr>
        </p:nvGraphicFramePr>
        <p:xfrm>
          <a:off x="6595122" y="4609656"/>
          <a:ext cx="378114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572">
                  <a:extLst>
                    <a:ext uri="{9D8B030D-6E8A-4147-A177-3AD203B41FA5}">
                      <a16:colId xmlns:a16="http://schemas.microsoft.com/office/drawing/2014/main" val="3650847742"/>
                    </a:ext>
                  </a:extLst>
                </a:gridCol>
                <a:gridCol w="1890572">
                  <a:extLst>
                    <a:ext uri="{9D8B030D-6E8A-4147-A177-3AD203B41FA5}">
                      <a16:colId xmlns:a16="http://schemas.microsoft.com/office/drawing/2014/main" val="39729015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T-test (remove the outlier)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2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3.726e-05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POCUS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 RADUS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13.086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3890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702A65FD-6AE4-4BCB-81A8-FDAA903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US" altLang="zh-CN" dirty="0"/>
              <a:t>Duration difference between department</a:t>
            </a:r>
            <a:endParaRPr lang="zh-CN" altLang="en-US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54F032-BACB-49C9-B76F-B274DAF8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" y="1483835"/>
            <a:ext cx="4094018" cy="5009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B5241-93C9-47EB-853C-9BD0383D3928}"/>
              </a:ext>
            </a:extLst>
          </p:cNvPr>
          <p:cNvSpPr txBox="1"/>
          <p:nvPr/>
        </p:nvSpPr>
        <p:spPr>
          <a:xfrm>
            <a:off x="6595122" y="176605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Remove duration = 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84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9729</TotalTime>
  <Words>760</Words>
  <Application>Microsoft Office PowerPoint</Application>
  <PresentationFormat>Widescreen</PresentationFormat>
  <Paragraphs>343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POCUS project updates</vt:lpstr>
      <vt:lpstr>Descriptive Statistics of the subjects</vt:lpstr>
      <vt:lpstr>4 x 4 confusion matrix between US 2 results and surgery findings</vt:lpstr>
      <vt:lpstr>2 x 2 confusion matrix between US 2 results and surgery findings</vt:lpstr>
      <vt:lpstr>4 x 4 confusion matrix between US 1 results and surgery findings</vt:lpstr>
      <vt:lpstr>2 x 2 confusion matrix between US 1 results and surgery findings</vt:lpstr>
      <vt:lpstr>1st Antibiotic effect – t-test on appendix diameter</vt:lpstr>
      <vt:lpstr>1st Antibiotic effect – t-test on mural thickness</vt:lpstr>
      <vt:lpstr>Duration difference between department</vt:lpstr>
      <vt:lpstr>Duration difference between department for the same subject(46)</vt:lpstr>
      <vt:lpstr>Prediction by scan characteristics</vt:lpstr>
      <vt:lpstr>Prediction by scan characteristics – logistic regreesion</vt:lpstr>
      <vt:lpstr>Prediction by scan characteristics – logistic regreesion</vt:lpstr>
      <vt:lpstr>Prediction by scan characteristics – logistic regreesion</vt:lpstr>
      <vt:lpstr>PowerPoint Presentation</vt:lpstr>
      <vt:lpstr>ROC curves of surgical result prediction</vt:lpstr>
      <vt:lpstr>ROC curves of surgical result prediction</vt:lpstr>
      <vt:lpstr>Receptivity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POCUS project updates</dc:title>
  <dc:creator>Yang Yiling</dc:creator>
  <cp:lastModifiedBy>李 晓杨</cp:lastModifiedBy>
  <cp:revision>34</cp:revision>
  <dcterms:created xsi:type="dcterms:W3CDTF">2020-10-22T20:58:41Z</dcterms:created>
  <dcterms:modified xsi:type="dcterms:W3CDTF">2020-12-04T17:46:21Z</dcterms:modified>
</cp:coreProperties>
</file>