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6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12" autoAdjust="0"/>
  </p:normalViewPr>
  <p:slideViewPr>
    <p:cSldViewPr snapToGrid="0">
      <p:cViewPr varScale="1">
        <p:scale>
          <a:sx n="100" d="100"/>
          <a:sy n="100" d="100"/>
        </p:scale>
        <p:origin x="396" y="72"/>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403FF-F641-4054-B753-35CB87773407}"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1F20D-58D9-4D7B-82A2-90BADF31EEA1}" type="slidenum">
              <a:rPr lang="en-US" smtClean="0"/>
              <a:t>‹#›</a:t>
            </a:fld>
            <a:endParaRPr lang="en-US"/>
          </a:p>
        </p:txBody>
      </p:sp>
    </p:spTree>
    <p:extLst>
      <p:ext uri="{BB962C8B-B14F-4D97-AF65-F5344CB8AC3E}">
        <p14:creationId xmlns:p14="http://schemas.microsoft.com/office/powerpoint/2010/main" val="322274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since it is a time series problem which the actual rig counts is a reflection of previous rig counts and oil prices, we decided to try out Recurrent Neural Network to see if we could get a more reliable time sequence prediction. So, in RNN, each perceptron takes the input both from the current timestamp and previous timestamp. However, by implementing the simple RNN with a traditional memory cell like this, we found that our prediction accuracy were pretty low. Actually an issue RNN face is that after a while the network will begin to “forget” the first inputs as information is lost at each step going through the RNN.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perform a robust method which takes a relatively long-term memory, we changed this perceptron to another kind LSTM 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addition to the </a:t>
            </a:r>
            <a:r>
              <a:rPr lang="en-US" dirty="0" err="1"/>
              <a:t>xt</a:t>
            </a:r>
            <a:r>
              <a:rPr lang="en-US" dirty="0"/>
              <a:t> and ht-1 we also have a cell state and by passing the information into the cell which includes the forget gate, storing gate and output section, we end up passing the updated cell state as well as the output of the cell to the next neuron.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this kind of architecture actually worked pretty well, and I would like to introduce my teammate Yong to share our modelling results.</a:t>
            </a:r>
          </a:p>
          <a:p>
            <a:endParaRPr lang="en-US" dirty="0"/>
          </a:p>
        </p:txBody>
      </p:sp>
      <p:sp>
        <p:nvSpPr>
          <p:cNvPr id="4" name="Slide Number Placeholder 3"/>
          <p:cNvSpPr>
            <a:spLocks noGrp="1"/>
          </p:cNvSpPr>
          <p:nvPr>
            <p:ph type="sldNum" sz="quarter" idx="5"/>
          </p:nvPr>
        </p:nvSpPr>
        <p:spPr/>
        <p:txBody>
          <a:bodyPr/>
          <a:lstStyle/>
          <a:p>
            <a:fld id="{AE21F20D-58D9-4D7B-82A2-90BADF31EEA1}" type="slidenum">
              <a:rPr lang="en-US" smtClean="0"/>
              <a:t>2</a:t>
            </a:fld>
            <a:endParaRPr lang="en-US"/>
          </a:p>
        </p:txBody>
      </p:sp>
    </p:spTree>
    <p:extLst>
      <p:ext uri="{BB962C8B-B14F-4D97-AF65-F5344CB8AC3E}">
        <p14:creationId xmlns:p14="http://schemas.microsoft.com/office/powerpoint/2010/main" val="169175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10A9-D10D-4C92-BFDD-2D3EC2C5B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CCB294-C062-4195-A884-9D1600B1E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615603-852D-45EB-8FA6-3900CCB34D23}"/>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5" name="Footer Placeholder 4">
            <a:extLst>
              <a:ext uri="{FF2B5EF4-FFF2-40B4-BE49-F238E27FC236}">
                <a16:creationId xmlns:a16="http://schemas.microsoft.com/office/drawing/2014/main" id="{C4621B20-3A28-4061-A9B7-0CBF32D56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0D80-677A-45E2-A583-8C6BA40E1514}"/>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27717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DA14-AE32-44DB-AF18-2E58B96CF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5A4D49-6ACE-4E7C-BD33-E1EAB4BBBE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59E12-072E-4856-AD34-B6A1540ADCA6}"/>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5" name="Footer Placeholder 4">
            <a:extLst>
              <a:ext uri="{FF2B5EF4-FFF2-40B4-BE49-F238E27FC236}">
                <a16:creationId xmlns:a16="http://schemas.microsoft.com/office/drawing/2014/main" id="{4698E409-422D-4DD3-90D0-F78C952DF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D5786-8B8C-4FFD-87BD-C979CC6E3149}"/>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54656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F3FD-E219-440C-9A8D-9E0F120D42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4DC48F-918D-43C7-AE9E-39999FE764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83C45E-C004-4DA6-8B7C-930DA116E76F}"/>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5" name="Footer Placeholder 4">
            <a:extLst>
              <a:ext uri="{FF2B5EF4-FFF2-40B4-BE49-F238E27FC236}">
                <a16:creationId xmlns:a16="http://schemas.microsoft.com/office/drawing/2014/main" id="{FD69816B-1930-4828-9B63-3C789CC02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07756-5530-43FE-840E-016F388B33BF}"/>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61693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8C98-88BC-41AF-9439-AEB77A5439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B8D77D-50C1-4239-9376-1F74B7AC0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F9156-0B40-4AB5-B7F1-D0EE814B9A81}"/>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5" name="Footer Placeholder 4">
            <a:extLst>
              <a:ext uri="{FF2B5EF4-FFF2-40B4-BE49-F238E27FC236}">
                <a16:creationId xmlns:a16="http://schemas.microsoft.com/office/drawing/2014/main" id="{A2B0F5A0-CFE9-4A72-9D19-A3925BF73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4AB6B-6706-4D0E-8ADD-DA1D49ABF4DC}"/>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165532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EA39-F01B-4088-B840-27A77075E0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48ADC1-56D6-4E42-9D65-1170CD7BC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A6EE6C-5B30-4118-9215-750C6CEE1933}"/>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5" name="Footer Placeholder 4">
            <a:extLst>
              <a:ext uri="{FF2B5EF4-FFF2-40B4-BE49-F238E27FC236}">
                <a16:creationId xmlns:a16="http://schemas.microsoft.com/office/drawing/2014/main" id="{5F3EA418-6C40-490C-A94F-0AA468847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FC73A-0FC7-4018-9DCF-892CD2558D83}"/>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256436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611C-62EF-49E6-BCB4-46755150E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BABBD-FCDC-4186-8167-7DE67191CD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2AD214-8C51-4AAC-9193-BCA73CBDEE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8B20E-320D-42D0-ADFA-EA61269FE5A1}"/>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6" name="Footer Placeholder 5">
            <a:extLst>
              <a:ext uri="{FF2B5EF4-FFF2-40B4-BE49-F238E27FC236}">
                <a16:creationId xmlns:a16="http://schemas.microsoft.com/office/drawing/2014/main" id="{290FDB75-4E17-4C0A-BE2E-39BA8BCC2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7F2B9-89E6-4C13-9D3A-18E723C99522}"/>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298199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F463-F899-4A1F-A2FB-D2A4D7F990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35EEF-02B2-4083-AA7C-3D3966E4B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566E9-3664-410D-AB5B-D61124D97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861D51-173B-4BAA-9DDA-F0F6C87A8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C56DE-0EB9-44B1-B0EC-8D70C7B33B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8EE103-6EC9-4E2E-B1A6-F97B4E9CCCFA}"/>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8" name="Footer Placeholder 7">
            <a:extLst>
              <a:ext uri="{FF2B5EF4-FFF2-40B4-BE49-F238E27FC236}">
                <a16:creationId xmlns:a16="http://schemas.microsoft.com/office/drawing/2014/main" id="{0FCE0E84-32FA-47DA-BF8C-95B068D17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A6FC30-51C8-4F22-8D8C-74D9D28F7F4D}"/>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385790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A511-F9D6-4A63-BE56-AA8621A38C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2E71D-7F39-4B94-9399-4AC748CBC8D8}"/>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4" name="Footer Placeholder 3">
            <a:extLst>
              <a:ext uri="{FF2B5EF4-FFF2-40B4-BE49-F238E27FC236}">
                <a16:creationId xmlns:a16="http://schemas.microsoft.com/office/drawing/2014/main" id="{DD6486E3-D8FB-401E-91CB-7AD1F216A7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18C8AF-EB41-45C5-BA4D-CED8EFCE924C}"/>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185692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7E46D9-96CF-4627-87FE-6EB3F052B6D3}"/>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3" name="Footer Placeholder 2">
            <a:extLst>
              <a:ext uri="{FF2B5EF4-FFF2-40B4-BE49-F238E27FC236}">
                <a16:creationId xmlns:a16="http://schemas.microsoft.com/office/drawing/2014/main" id="{84BBDD54-5A4A-4FBF-9509-7B4048E4A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62FE05-12C4-4C74-8FE7-7EEC7D496CF3}"/>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331686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267D-4289-4A5E-BDE2-EAA9B9349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8C7798-F9F6-44E0-B696-E47429FF3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08A45-71EC-445C-952C-53EF69444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EA204-22FE-46C6-8230-C8D094D8D250}"/>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6" name="Footer Placeholder 5">
            <a:extLst>
              <a:ext uri="{FF2B5EF4-FFF2-40B4-BE49-F238E27FC236}">
                <a16:creationId xmlns:a16="http://schemas.microsoft.com/office/drawing/2014/main" id="{004F8A27-282D-463C-A1B9-088F36EA2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E5B53-E75F-4E52-8DEB-6B0EE9B62CA2}"/>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416658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5302-7DD5-4027-8DB3-09E38F471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7709B5-AF25-4F0F-BE86-0D970F044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95FFBC-F7C1-4A98-88EB-1FA9E4FD7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A5B85-881A-4769-8178-6E042C320D1A}"/>
              </a:ext>
            </a:extLst>
          </p:cNvPr>
          <p:cNvSpPr>
            <a:spLocks noGrp="1"/>
          </p:cNvSpPr>
          <p:nvPr>
            <p:ph type="dt" sz="half" idx="10"/>
          </p:nvPr>
        </p:nvSpPr>
        <p:spPr/>
        <p:txBody>
          <a:bodyPr/>
          <a:lstStyle/>
          <a:p>
            <a:fld id="{DFDF2CF5-72AE-4EBD-8055-14F8F84A00D0}" type="datetimeFigureOut">
              <a:rPr lang="en-US" smtClean="0"/>
              <a:t>9/17/2020</a:t>
            </a:fld>
            <a:endParaRPr lang="en-US"/>
          </a:p>
        </p:txBody>
      </p:sp>
      <p:sp>
        <p:nvSpPr>
          <p:cNvPr id="6" name="Footer Placeholder 5">
            <a:extLst>
              <a:ext uri="{FF2B5EF4-FFF2-40B4-BE49-F238E27FC236}">
                <a16:creationId xmlns:a16="http://schemas.microsoft.com/office/drawing/2014/main" id="{3918E2E6-E4FD-48E4-8355-95E3514B7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97583-594A-4249-BC7F-5C5FB9EA79EE}"/>
              </a:ext>
            </a:extLst>
          </p:cNvPr>
          <p:cNvSpPr>
            <a:spLocks noGrp="1"/>
          </p:cNvSpPr>
          <p:nvPr>
            <p:ph type="sldNum" sz="quarter" idx="12"/>
          </p:nvPr>
        </p:nvSpPr>
        <p:spPr/>
        <p:txBody>
          <a:bodyPr/>
          <a:lstStyle/>
          <a:p>
            <a:fld id="{4EEE1EBA-98F3-463B-8140-6B7193D61D6C}" type="slidenum">
              <a:rPr lang="en-US" smtClean="0"/>
              <a:t>‹#›</a:t>
            </a:fld>
            <a:endParaRPr lang="en-US"/>
          </a:p>
        </p:txBody>
      </p:sp>
    </p:spTree>
    <p:extLst>
      <p:ext uri="{BB962C8B-B14F-4D97-AF65-F5344CB8AC3E}">
        <p14:creationId xmlns:p14="http://schemas.microsoft.com/office/powerpoint/2010/main" val="277124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AD1E1-D125-4DDF-956B-370E6E2AF7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A407E8-CB30-4652-A60B-9976D7598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5CCDF-7F0C-42AE-ADDA-BCC7BFB3D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F2CF5-72AE-4EBD-8055-14F8F84A00D0}" type="datetimeFigureOut">
              <a:rPr lang="en-US" smtClean="0"/>
              <a:t>9/17/2020</a:t>
            </a:fld>
            <a:endParaRPr lang="en-US"/>
          </a:p>
        </p:txBody>
      </p:sp>
      <p:sp>
        <p:nvSpPr>
          <p:cNvPr id="5" name="Footer Placeholder 4">
            <a:extLst>
              <a:ext uri="{FF2B5EF4-FFF2-40B4-BE49-F238E27FC236}">
                <a16:creationId xmlns:a16="http://schemas.microsoft.com/office/drawing/2014/main" id="{1A78AF5A-6E7A-4DBB-8157-FC481A495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5CFCD-B7DB-4FCE-84B9-4305C5550F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E1EBA-98F3-463B-8140-6B7193D61D6C}" type="slidenum">
              <a:rPr lang="en-US" smtClean="0"/>
              <a:t>‹#›</a:t>
            </a:fld>
            <a:endParaRPr lang="en-US"/>
          </a:p>
        </p:txBody>
      </p:sp>
    </p:spTree>
    <p:extLst>
      <p:ext uri="{BB962C8B-B14F-4D97-AF65-F5344CB8AC3E}">
        <p14:creationId xmlns:p14="http://schemas.microsoft.com/office/powerpoint/2010/main" val="373353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96D3-3360-4F0A-A2C5-24320094BE6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4A5AED6-146B-4598-9C97-55FED43599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915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06F758-FE44-4956-A7A6-683BC2655B2F}"/>
              </a:ext>
            </a:extLst>
          </p:cNvPr>
          <p:cNvSpPr>
            <a:spLocks noGrp="1"/>
          </p:cNvSpPr>
          <p:nvPr>
            <p:ph type="ftr" sz="quarter" idx="11"/>
          </p:nvPr>
        </p:nvSpPr>
        <p:spPr>
          <a:xfrm>
            <a:off x="529771" y="6356350"/>
            <a:ext cx="9880600" cy="365125"/>
          </a:xfrm>
        </p:spPr>
        <p:txBody>
          <a:bodyPr/>
          <a:lstStyle/>
          <a:p>
            <a:pPr algn="l"/>
            <a:r>
              <a:rPr lang="en-GB" dirty="0"/>
              <a:t>UH SPE ML Bootcamp Competition 2020</a:t>
            </a:r>
          </a:p>
        </p:txBody>
      </p:sp>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t>2</a:t>
            </a:fld>
            <a:endParaRPr lang="en-GB"/>
          </a:p>
        </p:txBody>
      </p:sp>
      <p:pic>
        <p:nvPicPr>
          <p:cNvPr id="10" name="Picture 9" descr="A close up of a sign&#10;&#10;Description automatically generated">
            <a:extLst>
              <a:ext uri="{FF2B5EF4-FFF2-40B4-BE49-F238E27FC236}">
                <a16:creationId xmlns:a16="http://schemas.microsoft.com/office/drawing/2014/main" id="{8514030B-739B-4084-AC12-FC1CEFE57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1" y="6398758"/>
            <a:ext cx="495300" cy="255367"/>
          </a:xfrm>
          <a:prstGeom prst="rect">
            <a:avLst/>
          </a:prstGeom>
        </p:spPr>
      </p:pic>
      <p:cxnSp>
        <p:nvCxnSpPr>
          <p:cNvPr id="12" name="Straight Connector 11">
            <a:extLst>
              <a:ext uri="{FF2B5EF4-FFF2-40B4-BE49-F238E27FC236}">
                <a16:creationId xmlns:a16="http://schemas.microsoft.com/office/drawing/2014/main" id="{8BDA8CD0-D26B-423C-846E-485DE5AE7AAD}"/>
              </a:ext>
            </a:extLst>
          </p:cNvPr>
          <p:cNvCxnSpPr/>
          <p:nvPr/>
        </p:nvCxnSpPr>
        <p:spPr>
          <a:xfrm>
            <a:off x="5382285" y="6526442"/>
            <a:ext cx="557784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2D22F97-A823-43E0-BDAA-AEACA7E91A11}"/>
              </a:ext>
            </a:extLst>
          </p:cNvPr>
          <p:cNvSpPr/>
          <p:nvPr/>
        </p:nvSpPr>
        <p:spPr>
          <a:xfrm>
            <a:off x="0" y="-55418"/>
            <a:ext cx="12192000" cy="1074057"/>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1200" algn="l"/>
              </a:tabLst>
            </a:pPr>
            <a:r>
              <a:rPr lang="en-GB" sz="3200" b="1" dirty="0">
                <a:latin typeface="Arial Narrow" panose="020B0606020202030204" pitchFamily="34" charset="0"/>
                <a:cs typeface="Arial" panose="020B0604020202020204" pitchFamily="34" charset="0"/>
              </a:rPr>
              <a:t>Recurrent Neural Network (</a:t>
            </a:r>
            <a:r>
              <a:rPr lang="en-GB" sz="3200" b="1" dirty="0" err="1">
                <a:latin typeface="Arial Narrow" panose="020B0606020202030204" pitchFamily="34" charset="0"/>
                <a:cs typeface="Arial" panose="020B0604020202020204" pitchFamily="34" charset="0"/>
              </a:rPr>
              <a:t>SimpleRNN</a:t>
            </a:r>
            <a:r>
              <a:rPr lang="en-GB" sz="3200" b="1" dirty="0">
                <a:latin typeface="Arial Narrow" panose="020B0606020202030204" pitchFamily="34" charset="0"/>
                <a:cs typeface="Arial" panose="020B0604020202020204" pitchFamily="34" charset="0"/>
              </a:rPr>
              <a:t> and LSTM)</a:t>
            </a:r>
          </a:p>
        </p:txBody>
      </p:sp>
      <p:grpSp>
        <p:nvGrpSpPr>
          <p:cNvPr id="11" name="Group 10">
            <a:extLst>
              <a:ext uri="{FF2B5EF4-FFF2-40B4-BE49-F238E27FC236}">
                <a16:creationId xmlns:a16="http://schemas.microsoft.com/office/drawing/2014/main" id="{297F1CE9-6383-4C2B-A3E2-67AAD63946CA}"/>
              </a:ext>
            </a:extLst>
          </p:cNvPr>
          <p:cNvGrpSpPr/>
          <p:nvPr/>
        </p:nvGrpSpPr>
        <p:grpSpPr>
          <a:xfrm>
            <a:off x="134257" y="1188731"/>
            <a:ext cx="6400800" cy="2857500"/>
            <a:chOff x="101600" y="851932"/>
            <a:chExt cx="6400800" cy="2857500"/>
          </a:xfrm>
        </p:grpSpPr>
        <p:grpSp>
          <p:nvGrpSpPr>
            <p:cNvPr id="14" name="Group 13">
              <a:extLst>
                <a:ext uri="{FF2B5EF4-FFF2-40B4-BE49-F238E27FC236}">
                  <a16:creationId xmlns:a16="http://schemas.microsoft.com/office/drawing/2014/main" id="{A2B603D1-C4A8-4AE7-BEC0-A5A4439DB6F1}"/>
                </a:ext>
              </a:extLst>
            </p:cNvPr>
            <p:cNvGrpSpPr/>
            <p:nvPr/>
          </p:nvGrpSpPr>
          <p:grpSpPr>
            <a:xfrm>
              <a:off x="101600" y="890032"/>
              <a:ext cx="6400800" cy="2819400"/>
              <a:chOff x="127000" y="762000"/>
              <a:chExt cx="6400800" cy="2819400"/>
            </a:xfrm>
          </p:grpSpPr>
          <p:grpSp>
            <p:nvGrpSpPr>
              <p:cNvPr id="16" name="Group 15">
                <a:extLst>
                  <a:ext uri="{FF2B5EF4-FFF2-40B4-BE49-F238E27FC236}">
                    <a16:creationId xmlns:a16="http://schemas.microsoft.com/office/drawing/2014/main" id="{01CE9425-3887-475E-85D9-C149C61EE345}"/>
                  </a:ext>
                </a:extLst>
              </p:cNvPr>
              <p:cNvGrpSpPr/>
              <p:nvPr/>
            </p:nvGrpSpPr>
            <p:grpSpPr>
              <a:xfrm>
                <a:off x="127000" y="762000"/>
                <a:ext cx="6357257" cy="2781300"/>
                <a:chOff x="139700" y="647700"/>
                <a:chExt cx="6357257" cy="2781300"/>
              </a:xfrm>
            </p:grpSpPr>
            <p:pic>
              <p:nvPicPr>
                <p:cNvPr id="18" name="Picture 17">
                  <a:extLst>
                    <a:ext uri="{FF2B5EF4-FFF2-40B4-BE49-F238E27FC236}">
                      <a16:creationId xmlns:a16="http://schemas.microsoft.com/office/drawing/2014/main" id="{A983EAA8-F780-4B03-9131-3F8CBE06C088}"/>
                    </a:ext>
                  </a:extLst>
                </p:cNvPr>
                <p:cNvPicPr>
                  <a:picLocks noChangeAspect="1"/>
                </p:cNvPicPr>
                <p:nvPr/>
              </p:nvPicPr>
              <p:blipFill rotWithShape="1">
                <a:blip r:embed="rId4"/>
                <a:srcRect t="22222"/>
                <a:stretch/>
              </p:blipFill>
              <p:spPr>
                <a:xfrm>
                  <a:off x="139700" y="647700"/>
                  <a:ext cx="6357257" cy="2781300"/>
                </a:xfrm>
                <a:prstGeom prst="rect">
                  <a:avLst/>
                </a:prstGeom>
              </p:spPr>
            </p:pic>
            <p:sp>
              <p:nvSpPr>
                <p:cNvPr id="19" name="Rectangle 18">
                  <a:extLst>
                    <a:ext uri="{FF2B5EF4-FFF2-40B4-BE49-F238E27FC236}">
                      <a16:creationId xmlns:a16="http://schemas.microsoft.com/office/drawing/2014/main" id="{2E47A96A-9B89-44AD-A9A7-57799C7E91B4}"/>
                    </a:ext>
                  </a:extLst>
                </p:cNvPr>
                <p:cNvSpPr/>
                <p:nvPr/>
              </p:nvSpPr>
              <p:spPr>
                <a:xfrm>
                  <a:off x="139700" y="3187700"/>
                  <a:ext cx="1701800" cy="24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935B85ED-5426-472F-BE91-50CEF822DCDA}"/>
                  </a:ext>
                </a:extLst>
              </p:cNvPr>
              <p:cNvSpPr/>
              <p:nvPr/>
            </p:nvSpPr>
            <p:spPr>
              <a:xfrm>
                <a:off x="6197600" y="3429000"/>
                <a:ext cx="330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041D527F-0E15-4853-9339-40D89CF0DCA1}"/>
                </a:ext>
              </a:extLst>
            </p:cNvPr>
            <p:cNvSpPr txBox="1"/>
            <p:nvPr/>
          </p:nvSpPr>
          <p:spPr>
            <a:xfrm>
              <a:off x="228600" y="851932"/>
              <a:ext cx="3468514" cy="461665"/>
            </a:xfrm>
            <a:prstGeom prst="rect">
              <a:avLst/>
            </a:prstGeom>
            <a:solidFill>
              <a:schemeClr val="bg1"/>
            </a:solidFill>
            <a:ln>
              <a:noFill/>
            </a:ln>
          </p:spPr>
          <p:txBody>
            <a:bodyPr wrap="none" rtlCol="0">
              <a:spAutoFit/>
            </a:bodyPr>
            <a:lstStyle/>
            <a:p>
              <a:r>
                <a:rPr lang="en-US" sz="2400" dirty="0"/>
                <a:t>Recurrent Neural Network</a:t>
              </a:r>
            </a:p>
          </p:txBody>
        </p:sp>
      </p:grpSp>
      <p:sp>
        <p:nvSpPr>
          <p:cNvPr id="32" name="TextBox 31">
            <a:extLst>
              <a:ext uri="{FF2B5EF4-FFF2-40B4-BE49-F238E27FC236}">
                <a16:creationId xmlns:a16="http://schemas.microsoft.com/office/drawing/2014/main" id="{D97F2BD1-D0EB-4620-B60C-43B835631310}"/>
              </a:ext>
            </a:extLst>
          </p:cNvPr>
          <p:cNvSpPr txBox="1"/>
          <p:nvPr/>
        </p:nvSpPr>
        <p:spPr>
          <a:xfrm>
            <a:off x="5882344" y="5866507"/>
            <a:ext cx="5176225" cy="646331"/>
          </a:xfrm>
          <a:prstGeom prst="rect">
            <a:avLst/>
          </a:prstGeom>
          <a:solidFill>
            <a:schemeClr val="bg1"/>
          </a:solidFill>
          <a:ln>
            <a:noFill/>
          </a:ln>
        </p:spPr>
        <p:txBody>
          <a:bodyPr wrap="none" rtlCol="0">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Remembering older inputs while </a:t>
            </a:r>
          </a:p>
          <a:p>
            <a:r>
              <a:rPr lang="en-US" b="1" dirty="0">
                <a:effectLst>
                  <a:outerShdw blurRad="38100" dist="38100" dir="2700000" algn="tl">
                    <a:srgbClr val="000000">
                      <a:alpha val="43137"/>
                    </a:srgbClr>
                  </a:outerShdw>
                </a:effectLst>
              </a:rPr>
              <a:t>      dynamically updating the weights more recently!</a:t>
            </a:r>
          </a:p>
        </p:txBody>
      </p:sp>
      <p:pic>
        <p:nvPicPr>
          <p:cNvPr id="39" name="Picture 38">
            <a:extLst>
              <a:ext uri="{FF2B5EF4-FFF2-40B4-BE49-F238E27FC236}">
                <a16:creationId xmlns:a16="http://schemas.microsoft.com/office/drawing/2014/main" id="{F866B6BD-D57C-46C2-B318-24F5A72ED6CD}"/>
              </a:ext>
            </a:extLst>
          </p:cNvPr>
          <p:cNvPicPr>
            <a:picLocks noChangeAspect="1"/>
          </p:cNvPicPr>
          <p:nvPr/>
        </p:nvPicPr>
        <p:blipFill rotWithShape="1">
          <a:blip r:embed="rId5"/>
          <a:srcRect t="21694" b="9955"/>
          <a:stretch/>
        </p:blipFill>
        <p:spPr>
          <a:xfrm>
            <a:off x="7612660" y="4609027"/>
            <a:ext cx="3165321" cy="431647"/>
          </a:xfrm>
          <a:prstGeom prst="rect">
            <a:avLst/>
          </a:prstGeom>
        </p:spPr>
      </p:pic>
      <p:pic>
        <p:nvPicPr>
          <p:cNvPr id="40" name="Picture 39">
            <a:extLst>
              <a:ext uri="{FF2B5EF4-FFF2-40B4-BE49-F238E27FC236}">
                <a16:creationId xmlns:a16="http://schemas.microsoft.com/office/drawing/2014/main" id="{2F15BBA0-896D-4FAC-9DC4-DE5A1CC5156D}"/>
              </a:ext>
            </a:extLst>
          </p:cNvPr>
          <p:cNvPicPr>
            <a:picLocks noChangeAspect="1"/>
          </p:cNvPicPr>
          <p:nvPr/>
        </p:nvPicPr>
        <p:blipFill>
          <a:blip r:embed="rId6"/>
          <a:stretch>
            <a:fillRect/>
          </a:stretch>
        </p:blipFill>
        <p:spPr>
          <a:xfrm>
            <a:off x="7595861" y="4996660"/>
            <a:ext cx="3364264" cy="948362"/>
          </a:xfrm>
          <a:prstGeom prst="rect">
            <a:avLst/>
          </a:prstGeom>
        </p:spPr>
      </p:pic>
      <p:grpSp>
        <p:nvGrpSpPr>
          <p:cNvPr id="48" name="Group 47">
            <a:extLst>
              <a:ext uri="{FF2B5EF4-FFF2-40B4-BE49-F238E27FC236}">
                <a16:creationId xmlns:a16="http://schemas.microsoft.com/office/drawing/2014/main" id="{FDABEE16-2C96-45E4-ACB2-07E5B915C0CE}"/>
              </a:ext>
            </a:extLst>
          </p:cNvPr>
          <p:cNvGrpSpPr/>
          <p:nvPr/>
        </p:nvGrpSpPr>
        <p:grpSpPr>
          <a:xfrm>
            <a:off x="134257" y="2525076"/>
            <a:ext cx="1891989" cy="3157735"/>
            <a:chOff x="134257" y="2525076"/>
            <a:chExt cx="1891989" cy="3157735"/>
          </a:xfrm>
        </p:grpSpPr>
        <p:grpSp>
          <p:nvGrpSpPr>
            <p:cNvPr id="24" name="Group 23">
              <a:extLst>
                <a:ext uri="{FF2B5EF4-FFF2-40B4-BE49-F238E27FC236}">
                  <a16:creationId xmlns:a16="http://schemas.microsoft.com/office/drawing/2014/main" id="{C2DCB7A8-D65A-45D1-9E39-FECAD9446A27}"/>
                </a:ext>
              </a:extLst>
            </p:cNvPr>
            <p:cNvGrpSpPr/>
            <p:nvPr/>
          </p:nvGrpSpPr>
          <p:grpSpPr>
            <a:xfrm>
              <a:off x="134257" y="2525076"/>
              <a:ext cx="1701800" cy="3157735"/>
              <a:chOff x="134257" y="2525076"/>
              <a:chExt cx="1701800" cy="3157735"/>
            </a:xfrm>
          </p:grpSpPr>
          <p:pic>
            <p:nvPicPr>
              <p:cNvPr id="20" name="Picture 19">
                <a:extLst>
                  <a:ext uri="{FF2B5EF4-FFF2-40B4-BE49-F238E27FC236}">
                    <a16:creationId xmlns:a16="http://schemas.microsoft.com/office/drawing/2014/main" id="{9870B748-57AC-4FCD-A496-407B4D01C06D}"/>
                  </a:ext>
                </a:extLst>
              </p:cNvPr>
              <p:cNvPicPr>
                <a:picLocks noChangeAspect="1"/>
              </p:cNvPicPr>
              <p:nvPr/>
            </p:nvPicPr>
            <p:blipFill>
              <a:blip r:embed="rId7"/>
              <a:stretch>
                <a:fillRect/>
              </a:stretch>
            </p:blipFill>
            <p:spPr>
              <a:xfrm>
                <a:off x="134257" y="3970031"/>
                <a:ext cx="1701800" cy="1712780"/>
              </a:xfrm>
              <a:prstGeom prst="rect">
                <a:avLst/>
              </a:prstGeom>
              <a:ln>
                <a:solidFill>
                  <a:schemeClr val="accent1"/>
                </a:solidFill>
                <a:prstDash val="dash"/>
              </a:ln>
            </p:spPr>
          </p:pic>
          <p:cxnSp>
            <p:nvCxnSpPr>
              <p:cNvPr id="8" name="Straight Arrow Connector 7">
                <a:extLst>
                  <a:ext uri="{FF2B5EF4-FFF2-40B4-BE49-F238E27FC236}">
                    <a16:creationId xmlns:a16="http://schemas.microsoft.com/office/drawing/2014/main" id="{9E6A9D85-86C0-49CC-95A7-5640A1374D93}"/>
                  </a:ext>
                </a:extLst>
              </p:cNvPr>
              <p:cNvCxnSpPr>
                <a:cxnSpLocks/>
                <a:endCxn id="19" idx="1"/>
              </p:cNvCxnSpPr>
              <p:nvPr/>
            </p:nvCxnSpPr>
            <p:spPr>
              <a:xfrm flipH="1">
                <a:off x="134257" y="2525076"/>
                <a:ext cx="853622" cy="136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0C30825-C7E3-4A8B-880B-545E4380DBEC}"/>
                  </a:ext>
                </a:extLst>
              </p:cNvPr>
              <p:cNvCxnSpPr>
                <a:cxnSpLocks/>
                <a:endCxn id="19" idx="3"/>
              </p:cNvCxnSpPr>
              <p:nvPr/>
            </p:nvCxnSpPr>
            <p:spPr>
              <a:xfrm>
                <a:off x="1630609" y="2563176"/>
                <a:ext cx="205448" cy="1324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D23D8F81-077B-4D40-BA3A-F735A87EE280}"/>
                </a:ext>
              </a:extLst>
            </p:cNvPr>
            <p:cNvSpPr txBox="1"/>
            <p:nvPr/>
          </p:nvSpPr>
          <p:spPr>
            <a:xfrm>
              <a:off x="1644923" y="4039584"/>
              <a:ext cx="381323" cy="369332"/>
            </a:xfrm>
            <a:prstGeom prst="rect">
              <a:avLst/>
            </a:prstGeom>
            <a:noFill/>
          </p:spPr>
          <p:txBody>
            <a:bodyPr wrap="none" rtlCol="0">
              <a:spAutoFit/>
            </a:bodyPr>
            <a:lstStyle/>
            <a:p>
              <a:r>
                <a:rPr lang="en-US" dirty="0" err="1"/>
                <a:t>ht</a:t>
              </a:r>
              <a:endParaRPr lang="en-US" dirty="0"/>
            </a:p>
          </p:txBody>
        </p:sp>
        <p:sp>
          <p:nvSpPr>
            <p:cNvPr id="47" name="TextBox 46">
              <a:extLst>
                <a:ext uri="{FF2B5EF4-FFF2-40B4-BE49-F238E27FC236}">
                  <a16:creationId xmlns:a16="http://schemas.microsoft.com/office/drawing/2014/main" id="{FD296C3B-3D2F-407F-9D03-2C0DE8F83177}"/>
                </a:ext>
              </a:extLst>
            </p:cNvPr>
            <p:cNvSpPr txBox="1"/>
            <p:nvPr/>
          </p:nvSpPr>
          <p:spPr>
            <a:xfrm>
              <a:off x="603834" y="5313479"/>
              <a:ext cx="361702" cy="369332"/>
            </a:xfrm>
            <a:prstGeom prst="rect">
              <a:avLst/>
            </a:prstGeom>
            <a:noFill/>
          </p:spPr>
          <p:txBody>
            <a:bodyPr wrap="none" rtlCol="0">
              <a:spAutoFit/>
            </a:bodyPr>
            <a:lstStyle/>
            <a:p>
              <a:r>
                <a:rPr lang="en-US" dirty="0" err="1"/>
                <a:t>xt</a:t>
              </a:r>
              <a:endParaRPr lang="en-US" dirty="0"/>
            </a:p>
          </p:txBody>
        </p:sp>
      </p:grpSp>
      <p:grpSp>
        <p:nvGrpSpPr>
          <p:cNvPr id="52" name="Group 51">
            <a:extLst>
              <a:ext uri="{FF2B5EF4-FFF2-40B4-BE49-F238E27FC236}">
                <a16:creationId xmlns:a16="http://schemas.microsoft.com/office/drawing/2014/main" id="{3909DD5A-8646-4522-9CEB-0E1050C220A4}"/>
              </a:ext>
            </a:extLst>
          </p:cNvPr>
          <p:cNvGrpSpPr/>
          <p:nvPr/>
        </p:nvGrpSpPr>
        <p:grpSpPr>
          <a:xfrm>
            <a:off x="1319985" y="1121354"/>
            <a:ext cx="10510518" cy="3491056"/>
            <a:chOff x="1485085" y="1101190"/>
            <a:chExt cx="10510518" cy="3491056"/>
          </a:xfrm>
        </p:grpSpPr>
        <p:grpSp>
          <p:nvGrpSpPr>
            <p:cNvPr id="31" name="Group 30">
              <a:extLst>
                <a:ext uri="{FF2B5EF4-FFF2-40B4-BE49-F238E27FC236}">
                  <a16:creationId xmlns:a16="http://schemas.microsoft.com/office/drawing/2014/main" id="{E7155E74-2985-432F-BF3F-F5338E554528}"/>
                </a:ext>
              </a:extLst>
            </p:cNvPr>
            <p:cNvGrpSpPr/>
            <p:nvPr/>
          </p:nvGrpSpPr>
          <p:grpSpPr>
            <a:xfrm>
              <a:off x="1485085" y="1101190"/>
              <a:ext cx="10510518" cy="3491056"/>
              <a:chOff x="1681482" y="2293470"/>
              <a:chExt cx="10510518" cy="3491056"/>
            </a:xfrm>
          </p:grpSpPr>
          <p:pic>
            <p:nvPicPr>
              <p:cNvPr id="25" name="Picture 24">
                <a:extLst>
                  <a:ext uri="{FF2B5EF4-FFF2-40B4-BE49-F238E27FC236}">
                    <a16:creationId xmlns:a16="http://schemas.microsoft.com/office/drawing/2014/main" id="{234295A9-624C-4CAA-A70B-CED00DD3F2F8}"/>
                  </a:ext>
                </a:extLst>
              </p:cNvPr>
              <p:cNvPicPr>
                <a:picLocks noChangeAspect="1"/>
              </p:cNvPicPr>
              <p:nvPr/>
            </p:nvPicPr>
            <p:blipFill rotWithShape="1">
              <a:blip r:embed="rId8"/>
              <a:srcRect t="20833" r="35781" b="8296"/>
              <a:stretch/>
            </p:blipFill>
            <p:spPr>
              <a:xfrm>
                <a:off x="6591437" y="2307936"/>
                <a:ext cx="5600563" cy="3476590"/>
              </a:xfrm>
              <a:prstGeom prst="rect">
                <a:avLst/>
              </a:prstGeom>
              <a:ln>
                <a:solidFill>
                  <a:schemeClr val="tx1"/>
                </a:solidFill>
                <a:prstDash val="dash"/>
              </a:ln>
            </p:spPr>
          </p:pic>
          <p:cxnSp>
            <p:nvCxnSpPr>
              <p:cNvPr id="27" name="Straight Arrow Connector 26">
                <a:extLst>
                  <a:ext uri="{FF2B5EF4-FFF2-40B4-BE49-F238E27FC236}">
                    <a16:creationId xmlns:a16="http://schemas.microsoft.com/office/drawing/2014/main" id="{3E4C2AA9-1DDC-4EF8-A0B9-2039A633465C}"/>
                  </a:ext>
                </a:extLst>
              </p:cNvPr>
              <p:cNvCxnSpPr>
                <a:cxnSpLocks/>
              </p:cNvCxnSpPr>
              <p:nvPr/>
            </p:nvCxnSpPr>
            <p:spPr>
              <a:xfrm flipV="1">
                <a:off x="1681482" y="2293470"/>
                <a:ext cx="4853575" cy="1100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680BC7A-5E9C-405F-BE5E-95992FDEF6BB}"/>
                  </a:ext>
                </a:extLst>
              </p:cNvPr>
              <p:cNvCxnSpPr>
                <a:cxnSpLocks/>
              </p:cNvCxnSpPr>
              <p:nvPr/>
            </p:nvCxnSpPr>
            <p:spPr>
              <a:xfrm>
                <a:off x="1681482" y="4041722"/>
                <a:ext cx="4866412" cy="1723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B1202018-E28F-40CA-BDB2-7155907AD961}"/>
                </a:ext>
              </a:extLst>
            </p:cNvPr>
            <p:cNvSpPr txBox="1"/>
            <p:nvPr/>
          </p:nvSpPr>
          <p:spPr>
            <a:xfrm>
              <a:off x="6432455" y="1686985"/>
              <a:ext cx="385042" cy="369332"/>
            </a:xfrm>
            <a:prstGeom prst="rect">
              <a:avLst/>
            </a:prstGeom>
            <a:noFill/>
          </p:spPr>
          <p:txBody>
            <a:bodyPr wrap="none" rtlCol="0">
              <a:spAutoFit/>
            </a:bodyPr>
            <a:lstStyle/>
            <a:p>
              <a:r>
                <a:rPr lang="en-US" dirty="0"/>
                <a:t>Ct</a:t>
              </a:r>
            </a:p>
          </p:txBody>
        </p:sp>
        <p:sp>
          <p:nvSpPr>
            <p:cNvPr id="50" name="TextBox 49">
              <a:extLst>
                <a:ext uri="{FF2B5EF4-FFF2-40B4-BE49-F238E27FC236}">
                  <a16:creationId xmlns:a16="http://schemas.microsoft.com/office/drawing/2014/main" id="{8FEC5ECB-56E9-4714-AE83-7566229D873C}"/>
                </a:ext>
              </a:extLst>
            </p:cNvPr>
            <p:cNvSpPr txBox="1"/>
            <p:nvPr/>
          </p:nvSpPr>
          <p:spPr>
            <a:xfrm>
              <a:off x="6495648" y="3315862"/>
              <a:ext cx="568874" cy="369332"/>
            </a:xfrm>
            <a:prstGeom prst="rect">
              <a:avLst/>
            </a:prstGeom>
            <a:noFill/>
          </p:spPr>
          <p:txBody>
            <a:bodyPr wrap="none" rtlCol="0">
              <a:spAutoFit/>
            </a:bodyPr>
            <a:lstStyle/>
            <a:p>
              <a:r>
                <a:rPr lang="en-US" dirty="0"/>
                <a:t>ht-1</a:t>
              </a:r>
            </a:p>
          </p:txBody>
        </p:sp>
        <p:sp>
          <p:nvSpPr>
            <p:cNvPr id="51" name="TextBox 50">
              <a:extLst>
                <a:ext uri="{FF2B5EF4-FFF2-40B4-BE49-F238E27FC236}">
                  <a16:creationId xmlns:a16="http://schemas.microsoft.com/office/drawing/2014/main" id="{DBC476AF-BBA6-415C-8592-7789E96BBBAB}"/>
                </a:ext>
              </a:extLst>
            </p:cNvPr>
            <p:cNvSpPr txBox="1"/>
            <p:nvPr/>
          </p:nvSpPr>
          <p:spPr>
            <a:xfrm>
              <a:off x="6571276" y="3915713"/>
              <a:ext cx="361702" cy="369332"/>
            </a:xfrm>
            <a:prstGeom prst="rect">
              <a:avLst/>
            </a:prstGeom>
            <a:noFill/>
          </p:spPr>
          <p:txBody>
            <a:bodyPr wrap="none" rtlCol="0">
              <a:spAutoFit/>
            </a:bodyPr>
            <a:lstStyle/>
            <a:p>
              <a:r>
                <a:rPr lang="en-US" dirty="0" err="1"/>
                <a:t>xt</a:t>
              </a:r>
              <a:endParaRPr lang="en-US" dirty="0"/>
            </a:p>
          </p:txBody>
        </p:sp>
      </p:grpSp>
      <p:grpSp>
        <p:nvGrpSpPr>
          <p:cNvPr id="43" name="Group 42">
            <a:extLst>
              <a:ext uri="{FF2B5EF4-FFF2-40B4-BE49-F238E27FC236}">
                <a16:creationId xmlns:a16="http://schemas.microsoft.com/office/drawing/2014/main" id="{B75DA57F-D5A2-462C-8359-43EA90CAD1F5}"/>
              </a:ext>
            </a:extLst>
          </p:cNvPr>
          <p:cNvGrpSpPr/>
          <p:nvPr/>
        </p:nvGrpSpPr>
        <p:grpSpPr>
          <a:xfrm>
            <a:off x="6858125" y="1137360"/>
            <a:ext cx="1194686" cy="3044944"/>
            <a:chOff x="6858125" y="1137360"/>
            <a:chExt cx="1194686" cy="3044944"/>
          </a:xfrm>
        </p:grpSpPr>
        <p:sp>
          <p:nvSpPr>
            <p:cNvPr id="33" name="Rectangle 32">
              <a:extLst>
                <a:ext uri="{FF2B5EF4-FFF2-40B4-BE49-F238E27FC236}">
                  <a16:creationId xmlns:a16="http://schemas.microsoft.com/office/drawing/2014/main" id="{B3C8A000-46CA-4AF8-BDD7-27CD6ABD4071}"/>
                </a:ext>
              </a:extLst>
            </p:cNvPr>
            <p:cNvSpPr/>
            <p:nvPr/>
          </p:nvSpPr>
          <p:spPr>
            <a:xfrm>
              <a:off x="6936091" y="1715329"/>
              <a:ext cx="991351" cy="2466975"/>
            </a:xfrm>
            <a:prstGeom prst="rect">
              <a:avLst/>
            </a:pr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466171A-0A12-4EBE-A53D-564C9E1A7AAA}"/>
                </a:ext>
              </a:extLst>
            </p:cNvPr>
            <p:cNvSpPr txBox="1"/>
            <p:nvPr/>
          </p:nvSpPr>
          <p:spPr>
            <a:xfrm>
              <a:off x="6858125" y="1137360"/>
              <a:ext cx="1194686" cy="646331"/>
            </a:xfrm>
            <a:prstGeom prst="rect">
              <a:avLst/>
            </a:prstGeom>
            <a:noFill/>
          </p:spPr>
          <p:txBody>
            <a:bodyPr wrap="none" rtlCol="0">
              <a:spAutoFit/>
            </a:bodyPr>
            <a:lstStyle/>
            <a:p>
              <a:pPr algn="ctr"/>
              <a:r>
                <a:rPr lang="en-US" dirty="0">
                  <a:solidFill>
                    <a:srgbClr val="FF0000"/>
                  </a:solidFill>
                </a:rPr>
                <a:t>Forgetting </a:t>
              </a:r>
            </a:p>
            <a:p>
              <a:pPr algn="ctr"/>
              <a:r>
                <a:rPr lang="en-US" dirty="0">
                  <a:solidFill>
                    <a:srgbClr val="FF0000"/>
                  </a:solidFill>
                </a:rPr>
                <a:t>gate</a:t>
              </a:r>
            </a:p>
          </p:txBody>
        </p:sp>
      </p:grpSp>
      <p:grpSp>
        <p:nvGrpSpPr>
          <p:cNvPr id="44" name="Group 43">
            <a:extLst>
              <a:ext uri="{FF2B5EF4-FFF2-40B4-BE49-F238E27FC236}">
                <a16:creationId xmlns:a16="http://schemas.microsoft.com/office/drawing/2014/main" id="{F7AB241F-84AD-4BDE-A631-D26A5E2D5352}"/>
              </a:ext>
            </a:extLst>
          </p:cNvPr>
          <p:cNvGrpSpPr/>
          <p:nvPr/>
        </p:nvGrpSpPr>
        <p:grpSpPr>
          <a:xfrm>
            <a:off x="7922938" y="1147150"/>
            <a:ext cx="1347220" cy="3036650"/>
            <a:chOff x="7922938" y="1147150"/>
            <a:chExt cx="1347220" cy="3036650"/>
          </a:xfrm>
        </p:grpSpPr>
        <p:sp>
          <p:nvSpPr>
            <p:cNvPr id="34" name="Rectangle 33">
              <a:extLst>
                <a:ext uri="{FF2B5EF4-FFF2-40B4-BE49-F238E27FC236}">
                  <a16:creationId xmlns:a16="http://schemas.microsoft.com/office/drawing/2014/main" id="{674A3495-C828-4E24-9080-21AAE84A0B64}"/>
                </a:ext>
              </a:extLst>
            </p:cNvPr>
            <p:cNvSpPr/>
            <p:nvPr/>
          </p:nvSpPr>
          <p:spPr>
            <a:xfrm>
              <a:off x="7922938" y="1716825"/>
              <a:ext cx="1347220" cy="2466975"/>
            </a:xfrm>
            <a:prstGeom prst="rect">
              <a:avLst/>
            </a:pr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85508002-44E2-43E6-BFD4-3CFD123E68C0}"/>
                </a:ext>
              </a:extLst>
            </p:cNvPr>
            <p:cNvSpPr txBox="1"/>
            <p:nvPr/>
          </p:nvSpPr>
          <p:spPr>
            <a:xfrm>
              <a:off x="8182684" y="1147150"/>
              <a:ext cx="850874" cy="646331"/>
            </a:xfrm>
            <a:prstGeom prst="rect">
              <a:avLst/>
            </a:prstGeom>
            <a:noFill/>
          </p:spPr>
          <p:txBody>
            <a:bodyPr wrap="none" rtlCol="0">
              <a:spAutoFit/>
            </a:bodyPr>
            <a:lstStyle/>
            <a:p>
              <a:pPr algn="ctr"/>
              <a:r>
                <a:rPr lang="en-US" dirty="0">
                  <a:solidFill>
                    <a:srgbClr val="FF0000"/>
                  </a:solidFill>
                </a:rPr>
                <a:t>Storing</a:t>
              </a:r>
            </a:p>
            <a:p>
              <a:pPr algn="ctr"/>
              <a:r>
                <a:rPr lang="en-US" dirty="0">
                  <a:solidFill>
                    <a:srgbClr val="FF0000"/>
                  </a:solidFill>
                </a:rPr>
                <a:t>gate</a:t>
              </a:r>
            </a:p>
          </p:txBody>
        </p:sp>
      </p:grpSp>
      <p:grpSp>
        <p:nvGrpSpPr>
          <p:cNvPr id="45" name="Group 44">
            <a:extLst>
              <a:ext uri="{FF2B5EF4-FFF2-40B4-BE49-F238E27FC236}">
                <a16:creationId xmlns:a16="http://schemas.microsoft.com/office/drawing/2014/main" id="{66694D6B-6E1A-4DC4-8567-CFA9AAABEEBB}"/>
              </a:ext>
            </a:extLst>
          </p:cNvPr>
          <p:cNvGrpSpPr/>
          <p:nvPr/>
        </p:nvGrpSpPr>
        <p:grpSpPr>
          <a:xfrm>
            <a:off x="9264514" y="1360385"/>
            <a:ext cx="1347220" cy="2821918"/>
            <a:chOff x="9264514" y="1360385"/>
            <a:chExt cx="1347220" cy="2821918"/>
          </a:xfrm>
        </p:grpSpPr>
        <p:sp>
          <p:nvSpPr>
            <p:cNvPr id="35" name="Rectangle 34">
              <a:extLst>
                <a:ext uri="{FF2B5EF4-FFF2-40B4-BE49-F238E27FC236}">
                  <a16:creationId xmlns:a16="http://schemas.microsoft.com/office/drawing/2014/main" id="{6AF9E289-6B74-4B29-9886-495C882969EA}"/>
                </a:ext>
              </a:extLst>
            </p:cNvPr>
            <p:cNvSpPr/>
            <p:nvPr/>
          </p:nvSpPr>
          <p:spPr>
            <a:xfrm>
              <a:off x="9264514" y="1715328"/>
              <a:ext cx="1347220" cy="2466975"/>
            </a:xfrm>
            <a:prstGeom prst="rect">
              <a:avLst/>
            </a:prstGeom>
            <a:noFill/>
            <a:ln w="28575">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3E7FDC4F-8E99-4B76-AEDC-84ACB7EE3903}"/>
                </a:ext>
              </a:extLst>
            </p:cNvPr>
            <p:cNvSpPr txBox="1"/>
            <p:nvPr/>
          </p:nvSpPr>
          <p:spPr>
            <a:xfrm>
              <a:off x="9653476" y="1360385"/>
              <a:ext cx="856325" cy="369332"/>
            </a:xfrm>
            <a:prstGeom prst="rect">
              <a:avLst/>
            </a:prstGeom>
            <a:noFill/>
          </p:spPr>
          <p:txBody>
            <a:bodyPr wrap="none" rtlCol="0">
              <a:spAutoFit/>
            </a:bodyPr>
            <a:lstStyle/>
            <a:p>
              <a:pPr algn="ctr"/>
              <a:r>
                <a:rPr lang="en-US" dirty="0">
                  <a:solidFill>
                    <a:srgbClr val="FF0000"/>
                  </a:solidFill>
                </a:rPr>
                <a:t>Output</a:t>
              </a:r>
            </a:p>
          </p:txBody>
        </p:sp>
      </p:grpSp>
    </p:spTree>
    <p:extLst>
      <p:ext uri="{BB962C8B-B14F-4D97-AF65-F5344CB8AC3E}">
        <p14:creationId xmlns:p14="http://schemas.microsoft.com/office/powerpoint/2010/main" val="387340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267</Words>
  <Application>Microsoft Office PowerPoint</Application>
  <PresentationFormat>Widescreen</PresentationFormat>
  <Paragraphs>21</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Xu</dc:creator>
  <cp:lastModifiedBy>Yang, Xu</cp:lastModifiedBy>
  <cp:revision>9</cp:revision>
  <dcterms:created xsi:type="dcterms:W3CDTF">2020-09-18T03:03:41Z</dcterms:created>
  <dcterms:modified xsi:type="dcterms:W3CDTF">2020-09-18T04:18:40Z</dcterms:modified>
</cp:coreProperties>
</file>