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A5C2-D6BB-423A-8EA8-EFA4B761F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C1AE5-5449-4DF9-A394-3341DCED8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04E06A-C37B-418E-8535-3845C7B6DBEE}"/>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371DB0B3-31D5-41E1-9E35-124A5C6EB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A54D1-2A46-492F-BD67-01736250305B}"/>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251925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6781-058C-4B5F-AE1C-5B9EB23A1A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54B2A-9DAE-416F-A26F-8A7BD1A21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82179-2904-460E-86D7-0CBBB33F7BDA}"/>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F0051B98-C12A-432E-B5DC-78E2A964F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54CFC-D543-4F64-91F7-D0DE70AB15A9}"/>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120272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51C10-449D-4B41-AE09-D98FB56EF5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10DD8A-6F01-4843-A5B2-35A5A2D1E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DA859-1905-44D0-BE7B-FB3DF6A6E845}"/>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224039B5-CAAB-4344-AE1F-DE20B5858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5A2E4-DCDB-40D1-B5D1-AD7C8DDDCFCC}"/>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157512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51A-1C2A-4B67-AE7B-BDAFB87A6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42725-1DBD-4B53-9A32-A190A1B59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4FC19-2593-4535-AFE2-1E03D9526A46}"/>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DECF21C2-C42A-4BB1-9960-3908CE5AF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F4902-24D9-483C-9B71-E2337825D90B}"/>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196019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70B9-00AD-41E8-AD99-D755D63C7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D788AB-A0A5-4E1B-A69E-7FED7D48E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8A82A-E1F2-4507-A29E-956F817A4B91}"/>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347515A4-B770-4908-BE27-C2EEB6D17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911B0-1C47-44D0-894B-09F7B2CB71E8}"/>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273772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0FDB-CE1E-4DCA-A78B-26DFF6BC00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20843-6558-408A-A841-3D72EAC10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E5A595-A395-43A5-807F-29EA2796C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AEE58-6226-42EA-B8B5-30A590247E64}"/>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6" name="Footer Placeholder 5">
            <a:extLst>
              <a:ext uri="{FF2B5EF4-FFF2-40B4-BE49-F238E27FC236}">
                <a16:creationId xmlns:a16="http://schemas.microsoft.com/office/drawing/2014/main" id="{DDC61063-77CE-471C-9369-6B87C2C68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C056E-2E97-4E49-AC65-B78A0A52F9D4}"/>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218772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510D-F833-408D-A537-D91D9FDD5D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6F519A-B825-4564-9B47-09E86AF16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72913D-CDA9-420F-8D55-2266E4D5F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5CE0DD-7BC9-46B1-A880-FB5426320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C266B-E00E-4EB1-8B17-57280EB432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2BD2A-CE88-4D20-8885-31BA8440CF7B}"/>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8" name="Footer Placeholder 7">
            <a:extLst>
              <a:ext uri="{FF2B5EF4-FFF2-40B4-BE49-F238E27FC236}">
                <a16:creationId xmlns:a16="http://schemas.microsoft.com/office/drawing/2014/main" id="{77B5E216-398D-4138-9429-4003B79C9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271F0-AE17-4772-8739-844014849CA3}"/>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294604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6BD2-BB37-4A17-B656-CFC8F47947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7D7C7C-74EB-42DD-AD4D-FEC157085AC1}"/>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4" name="Footer Placeholder 3">
            <a:extLst>
              <a:ext uri="{FF2B5EF4-FFF2-40B4-BE49-F238E27FC236}">
                <a16:creationId xmlns:a16="http://schemas.microsoft.com/office/drawing/2014/main" id="{28060680-9D6E-44DB-B1E4-D133F2F6A1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4C189-2A14-464F-837F-EA32AA8577A5}"/>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275293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B7DA1-A185-413F-9C9F-0F0556B37404}"/>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3" name="Footer Placeholder 2">
            <a:extLst>
              <a:ext uri="{FF2B5EF4-FFF2-40B4-BE49-F238E27FC236}">
                <a16:creationId xmlns:a16="http://schemas.microsoft.com/office/drawing/2014/main" id="{320B592C-F346-4885-AD1D-C033CEFF02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BC7B88-9867-4545-B137-38958EF51038}"/>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424808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FEC4-5FB4-4A8F-B264-EC737300A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10CF0-8718-4BE7-9A2F-27BA3014B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771B6-23CF-4FF7-A8F9-890C8520D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816E3-6C3D-4106-A9EC-37405F46A941}"/>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6" name="Footer Placeholder 5">
            <a:extLst>
              <a:ext uri="{FF2B5EF4-FFF2-40B4-BE49-F238E27FC236}">
                <a16:creationId xmlns:a16="http://schemas.microsoft.com/office/drawing/2014/main" id="{1056507C-6ECC-419D-BC30-AADDA6C1C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50A56-749E-48F0-B1B6-CFAA1CC9F0F4}"/>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66827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F57-FCBA-4F65-88C8-4F985F4F3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A59A0B-ECA2-4887-BC5E-7C17FEA6D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BB041-515C-41CE-A432-06F2E7CED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1CF98-6176-4B0F-ABFF-69C3E4075D57}"/>
              </a:ext>
            </a:extLst>
          </p:cNvPr>
          <p:cNvSpPr>
            <a:spLocks noGrp="1"/>
          </p:cNvSpPr>
          <p:nvPr>
            <p:ph type="dt" sz="half" idx="10"/>
          </p:nvPr>
        </p:nvSpPr>
        <p:spPr/>
        <p:txBody>
          <a:bodyPr/>
          <a:lstStyle/>
          <a:p>
            <a:fld id="{06F6D36B-9270-4FCF-8578-0D0B75497F46}" type="datetimeFigureOut">
              <a:rPr lang="en-US" smtClean="0"/>
              <a:t>2/7/2023</a:t>
            </a:fld>
            <a:endParaRPr lang="en-US"/>
          </a:p>
        </p:txBody>
      </p:sp>
      <p:sp>
        <p:nvSpPr>
          <p:cNvPr id="6" name="Footer Placeholder 5">
            <a:extLst>
              <a:ext uri="{FF2B5EF4-FFF2-40B4-BE49-F238E27FC236}">
                <a16:creationId xmlns:a16="http://schemas.microsoft.com/office/drawing/2014/main" id="{3DD5AA90-B63A-4FF9-B68E-921FA2208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21460-4C9D-44FE-BD31-D2D00263B3D8}"/>
              </a:ext>
            </a:extLst>
          </p:cNvPr>
          <p:cNvSpPr>
            <a:spLocks noGrp="1"/>
          </p:cNvSpPr>
          <p:nvPr>
            <p:ph type="sldNum" sz="quarter" idx="12"/>
          </p:nvPr>
        </p:nvSpPr>
        <p:spPr/>
        <p:txBody>
          <a:bodyPr/>
          <a:lstStyle/>
          <a:p>
            <a:fld id="{C9F07C0F-F6DA-43C5-B001-14AE70218D51}" type="slidenum">
              <a:rPr lang="en-US" smtClean="0"/>
              <a:t>‹#›</a:t>
            </a:fld>
            <a:endParaRPr lang="en-US"/>
          </a:p>
        </p:txBody>
      </p:sp>
    </p:spTree>
    <p:extLst>
      <p:ext uri="{BB962C8B-B14F-4D97-AF65-F5344CB8AC3E}">
        <p14:creationId xmlns:p14="http://schemas.microsoft.com/office/powerpoint/2010/main" val="335769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95E77-4BD2-43EB-8D23-965AF8B1D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848AC-3CE3-4A75-98DF-DC0A1AB87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F5052-78EB-4BAB-B303-5BE1B766D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6D36B-9270-4FCF-8578-0D0B75497F46}" type="datetimeFigureOut">
              <a:rPr lang="en-US" smtClean="0"/>
              <a:t>2/7/2023</a:t>
            </a:fld>
            <a:endParaRPr lang="en-US"/>
          </a:p>
        </p:txBody>
      </p:sp>
      <p:sp>
        <p:nvSpPr>
          <p:cNvPr id="5" name="Footer Placeholder 4">
            <a:extLst>
              <a:ext uri="{FF2B5EF4-FFF2-40B4-BE49-F238E27FC236}">
                <a16:creationId xmlns:a16="http://schemas.microsoft.com/office/drawing/2014/main" id="{D2202706-220B-49B4-BCC5-3DB4E1E94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584415-D682-4AAA-A517-84F1B1E94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07C0F-F6DA-43C5-B001-14AE70218D51}" type="slidenum">
              <a:rPr lang="en-US" smtClean="0"/>
              <a:t>‹#›</a:t>
            </a:fld>
            <a:endParaRPr lang="en-US"/>
          </a:p>
        </p:txBody>
      </p:sp>
    </p:spTree>
    <p:extLst>
      <p:ext uri="{BB962C8B-B14F-4D97-AF65-F5344CB8AC3E}">
        <p14:creationId xmlns:p14="http://schemas.microsoft.com/office/powerpoint/2010/main" val="1010999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8A19-7B94-4122-8CA5-2C13F56ED572}"/>
              </a:ext>
            </a:extLst>
          </p:cNvPr>
          <p:cNvSpPr>
            <a:spLocks noGrp="1"/>
          </p:cNvSpPr>
          <p:nvPr>
            <p:ph type="ctrTitle"/>
          </p:nvPr>
        </p:nvSpPr>
        <p:spPr/>
        <p:txBody>
          <a:bodyPr/>
          <a:lstStyle/>
          <a:p>
            <a:r>
              <a:rPr lang="en-US" dirty="0"/>
              <a:t>EPPS 6354 Information Management </a:t>
            </a:r>
          </a:p>
        </p:txBody>
      </p:sp>
      <p:sp>
        <p:nvSpPr>
          <p:cNvPr id="3" name="Subtitle 2">
            <a:extLst>
              <a:ext uri="{FF2B5EF4-FFF2-40B4-BE49-F238E27FC236}">
                <a16:creationId xmlns:a16="http://schemas.microsoft.com/office/drawing/2014/main" id="{909B53E5-0174-4BF3-B2C5-322D5AD97035}"/>
              </a:ext>
            </a:extLst>
          </p:cNvPr>
          <p:cNvSpPr>
            <a:spLocks noGrp="1"/>
          </p:cNvSpPr>
          <p:nvPr>
            <p:ph type="subTitle" idx="1"/>
          </p:nvPr>
        </p:nvSpPr>
        <p:spPr/>
        <p:txBody>
          <a:bodyPr/>
          <a:lstStyle/>
          <a:p>
            <a:r>
              <a:rPr lang="en-US" dirty="0"/>
              <a:t>Assignment 1</a:t>
            </a:r>
          </a:p>
          <a:p>
            <a:endParaRPr lang="en-US" dirty="0"/>
          </a:p>
          <a:p>
            <a:r>
              <a:rPr lang="en-US" dirty="0"/>
              <a:t>Xiaoyan Zhang</a:t>
            </a:r>
          </a:p>
        </p:txBody>
      </p:sp>
    </p:spTree>
    <p:extLst>
      <p:ext uri="{BB962C8B-B14F-4D97-AF65-F5344CB8AC3E}">
        <p14:creationId xmlns:p14="http://schemas.microsoft.com/office/powerpoint/2010/main" val="423586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8DC82-2F57-4EA0-8427-A002047F230C}"/>
              </a:ext>
            </a:extLst>
          </p:cNvPr>
          <p:cNvSpPr>
            <a:spLocks noGrp="1"/>
          </p:cNvSpPr>
          <p:nvPr>
            <p:ph idx="1"/>
          </p:nvPr>
        </p:nvSpPr>
        <p:spPr>
          <a:xfrm>
            <a:off x="1806387" y="1144308"/>
            <a:ext cx="8736107" cy="4333128"/>
          </a:xfrm>
        </p:spPr>
        <p:txBody>
          <a:bodyPr/>
          <a:lstStyle/>
          <a:p>
            <a:pPr marL="514350" indent="-514350">
              <a:buFont typeface="+mj-lt"/>
              <a:buAutoNum type="arabicPeriod"/>
            </a:pPr>
            <a:r>
              <a:rPr lang="en-US" dirty="0"/>
              <a:t>Three database examples</a:t>
            </a:r>
          </a:p>
          <a:p>
            <a:pPr lvl="1"/>
            <a:r>
              <a:rPr lang="en-US" dirty="0"/>
              <a:t> AMC</a:t>
            </a:r>
          </a:p>
          <a:p>
            <a:pPr marL="914400" lvl="2" indent="0">
              <a:buNone/>
            </a:pPr>
            <a:r>
              <a:rPr lang="en-US" dirty="0"/>
              <a:t>Movies, special content &amp; Events, Showtimes, location, Premium offering, Food &amp; Drinks</a:t>
            </a:r>
          </a:p>
          <a:p>
            <a:pPr lvl="1"/>
            <a:r>
              <a:rPr lang="en-US" dirty="0"/>
              <a:t> Walmart</a:t>
            </a:r>
          </a:p>
          <a:p>
            <a:pPr marL="914400" lvl="2" indent="0">
              <a:buNone/>
            </a:pPr>
            <a:r>
              <a:rPr lang="en-US" dirty="0"/>
              <a:t>Departments, Services, Ordering online, location, Deals, Game Time, Tech, Toys, Grocery &amp; Essentials, Feature Shops</a:t>
            </a:r>
          </a:p>
          <a:p>
            <a:pPr lvl="1"/>
            <a:r>
              <a:rPr lang="en-US" dirty="0"/>
              <a:t> Bank of America</a:t>
            </a:r>
          </a:p>
          <a:p>
            <a:pPr marL="914400" lvl="2" indent="0">
              <a:buNone/>
            </a:pPr>
            <a:r>
              <a:rPr lang="en-US" dirty="0"/>
              <a:t>Checking &amp; Savings, Credit Cards, Home Loans, Auto loans, Small Business, Merrill Investing</a:t>
            </a:r>
          </a:p>
        </p:txBody>
      </p:sp>
    </p:spTree>
    <p:extLst>
      <p:ext uri="{BB962C8B-B14F-4D97-AF65-F5344CB8AC3E}">
        <p14:creationId xmlns:p14="http://schemas.microsoft.com/office/powerpoint/2010/main" val="141871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559F6-FC66-4017-B9CE-EEC100C8C844}"/>
              </a:ext>
            </a:extLst>
          </p:cNvPr>
          <p:cNvSpPr>
            <a:spLocks noGrp="1"/>
          </p:cNvSpPr>
          <p:nvPr>
            <p:ph idx="1"/>
          </p:nvPr>
        </p:nvSpPr>
        <p:spPr>
          <a:xfrm>
            <a:off x="551330" y="373343"/>
            <a:ext cx="10515600" cy="4351338"/>
          </a:xfrm>
        </p:spPr>
        <p:txBody>
          <a:bodyPr/>
          <a:lstStyle/>
          <a:p>
            <a:pPr marL="514350" indent="-514350">
              <a:buFont typeface="+mj-lt"/>
              <a:buAutoNum type="arabicPeriod" startAt="2"/>
            </a:pPr>
            <a:r>
              <a:rPr lang="en-US" dirty="0"/>
              <a:t>Three Applications</a:t>
            </a:r>
          </a:p>
          <a:p>
            <a:pPr marL="971550" lvl="1" indent="-514350">
              <a:buFont typeface="+mj-lt"/>
              <a:buAutoNum type="alphaLcParenR"/>
            </a:pPr>
            <a:r>
              <a:rPr lang="en-US" dirty="0"/>
              <a:t>Hotel Booking Platform</a:t>
            </a:r>
          </a:p>
          <a:p>
            <a:pPr marL="1428750" lvl="2" indent="-514350">
              <a:buFont typeface="+mj-lt"/>
              <a:buAutoNum type="romanLcPeriod"/>
            </a:pPr>
            <a:r>
              <a:rPr lang="en-US" dirty="0"/>
              <a:t>Purpose</a:t>
            </a:r>
          </a:p>
          <a:p>
            <a:pPr marL="1371600" lvl="3" indent="0">
              <a:buNone/>
            </a:pPr>
            <a:r>
              <a:rPr lang="en-US" dirty="0"/>
              <a:t>Provide a platform for customers to book rooms online</a:t>
            </a:r>
          </a:p>
          <a:p>
            <a:pPr marL="1428750" lvl="2" indent="-514350">
              <a:buFont typeface="+mj-lt"/>
              <a:buAutoNum type="romanLcPeriod"/>
            </a:pPr>
            <a:r>
              <a:rPr lang="en-US" dirty="0"/>
              <a:t>Function</a:t>
            </a:r>
          </a:p>
          <a:p>
            <a:pPr marL="1371600" lvl="3" indent="0">
              <a:buNone/>
            </a:pPr>
            <a:r>
              <a:rPr lang="en-US" dirty="0"/>
              <a:t>Customers can search room availability based on date,  room plan, bed size, number of beds; </a:t>
            </a:r>
          </a:p>
          <a:p>
            <a:pPr marL="1428750" lvl="2" indent="-514350">
              <a:buFont typeface="+mj-lt"/>
              <a:buAutoNum type="romanLcPeriod"/>
            </a:pPr>
            <a:r>
              <a:rPr lang="en-US" dirty="0"/>
              <a:t>Interface Design</a:t>
            </a:r>
          </a:p>
          <a:p>
            <a:pPr marL="1428750" lvl="2" indent="-514350">
              <a:buFont typeface="+mj-lt"/>
              <a:buAutoNum type="romanLcPeriod"/>
            </a:pPr>
            <a:endParaRPr lang="en-US" dirty="0"/>
          </a:p>
          <a:p>
            <a:pPr marL="0" indent="0">
              <a:buNone/>
            </a:pPr>
            <a:endParaRPr lang="en-US" dirty="0"/>
          </a:p>
          <a:p>
            <a:pPr marL="0" indent="0">
              <a:buNone/>
            </a:pPr>
            <a:endParaRPr lang="en-US" dirty="0"/>
          </a:p>
        </p:txBody>
      </p:sp>
      <p:grpSp>
        <p:nvGrpSpPr>
          <p:cNvPr id="20" name="Group 19">
            <a:extLst>
              <a:ext uri="{FF2B5EF4-FFF2-40B4-BE49-F238E27FC236}">
                <a16:creationId xmlns:a16="http://schemas.microsoft.com/office/drawing/2014/main" id="{1B613B4E-FAB2-4D37-86D0-83F507C6367B}"/>
              </a:ext>
            </a:extLst>
          </p:cNvPr>
          <p:cNvGrpSpPr/>
          <p:nvPr/>
        </p:nvGrpSpPr>
        <p:grpSpPr>
          <a:xfrm>
            <a:off x="2487705" y="3084139"/>
            <a:ext cx="6929717" cy="3603812"/>
            <a:chOff x="2487705" y="3084139"/>
            <a:chExt cx="6929717" cy="3603812"/>
          </a:xfrm>
        </p:grpSpPr>
        <p:grpSp>
          <p:nvGrpSpPr>
            <p:cNvPr id="18" name="Group 17">
              <a:extLst>
                <a:ext uri="{FF2B5EF4-FFF2-40B4-BE49-F238E27FC236}">
                  <a16:creationId xmlns:a16="http://schemas.microsoft.com/office/drawing/2014/main" id="{8C6848EB-F21E-4C08-8E1F-6CE52BCC8C21}"/>
                </a:ext>
              </a:extLst>
            </p:cNvPr>
            <p:cNvGrpSpPr/>
            <p:nvPr/>
          </p:nvGrpSpPr>
          <p:grpSpPr>
            <a:xfrm>
              <a:off x="2487705" y="3084139"/>
              <a:ext cx="6929717" cy="3603812"/>
              <a:chOff x="2631141" y="2922775"/>
              <a:chExt cx="6929717" cy="3603812"/>
            </a:xfrm>
          </p:grpSpPr>
          <p:sp>
            <p:nvSpPr>
              <p:cNvPr id="4" name="Rectangle 3">
                <a:extLst>
                  <a:ext uri="{FF2B5EF4-FFF2-40B4-BE49-F238E27FC236}">
                    <a16:creationId xmlns:a16="http://schemas.microsoft.com/office/drawing/2014/main" id="{646A4840-504E-44FB-BE5D-D23588FC1E57}"/>
                  </a:ext>
                </a:extLst>
              </p:cNvPr>
              <p:cNvSpPr/>
              <p:nvPr/>
            </p:nvSpPr>
            <p:spPr>
              <a:xfrm>
                <a:off x="2631141" y="2922775"/>
                <a:ext cx="6929717" cy="360381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342D271F-A2D4-4B24-8FB9-132298F23312}"/>
                  </a:ext>
                </a:extLst>
              </p:cNvPr>
              <p:cNvSpPr txBox="1"/>
              <p:nvPr/>
            </p:nvSpPr>
            <p:spPr>
              <a:xfrm>
                <a:off x="3164541" y="3030071"/>
                <a:ext cx="1407459" cy="369332"/>
              </a:xfrm>
              <a:prstGeom prst="rect">
                <a:avLst/>
              </a:prstGeom>
              <a:noFill/>
            </p:spPr>
            <p:txBody>
              <a:bodyPr wrap="square" rtlCol="0">
                <a:spAutoFit/>
              </a:bodyPr>
              <a:lstStyle/>
              <a:p>
                <a:r>
                  <a:rPr lang="en-US" dirty="0"/>
                  <a:t>Hotel A</a:t>
                </a:r>
              </a:p>
            </p:txBody>
          </p:sp>
          <p:sp>
            <p:nvSpPr>
              <p:cNvPr id="8" name="TextBox 7">
                <a:extLst>
                  <a:ext uri="{FF2B5EF4-FFF2-40B4-BE49-F238E27FC236}">
                    <a16:creationId xmlns:a16="http://schemas.microsoft.com/office/drawing/2014/main" id="{51402F7D-065E-4009-B29E-14A46E2F00FA}"/>
                  </a:ext>
                </a:extLst>
              </p:cNvPr>
              <p:cNvSpPr txBox="1"/>
              <p:nvPr/>
            </p:nvSpPr>
            <p:spPr>
              <a:xfrm flipH="1">
                <a:off x="3434377" y="3505200"/>
                <a:ext cx="1254163" cy="369332"/>
              </a:xfrm>
              <a:prstGeom prst="rect">
                <a:avLst/>
              </a:prstGeom>
              <a:noFill/>
            </p:spPr>
            <p:txBody>
              <a:bodyPr wrap="square" rtlCol="0">
                <a:spAutoFit/>
              </a:bodyPr>
              <a:lstStyle/>
              <a:p>
                <a:r>
                  <a:rPr lang="en-US" dirty="0"/>
                  <a:t>Date from:</a:t>
                </a:r>
              </a:p>
            </p:txBody>
          </p:sp>
          <p:sp>
            <p:nvSpPr>
              <p:cNvPr id="9" name="Rectangle 8">
                <a:extLst>
                  <a:ext uri="{FF2B5EF4-FFF2-40B4-BE49-F238E27FC236}">
                    <a16:creationId xmlns:a16="http://schemas.microsoft.com/office/drawing/2014/main" id="{6F53F704-E167-48F3-A4A5-054E1B8721EF}"/>
                  </a:ext>
                </a:extLst>
              </p:cNvPr>
              <p:cNvSpPr/>
              <p:nvPr/>
            </p:nvSpPr>
            <p:spPr>
              <a:xfrm>
                <a:off x="4688540" y="3576918"/>
                <a:ext cx="1254163" cy="2976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A5826F0-BA6A-4369-965D-2922686FE86C}"/>
                  </a:ext>
                </a:extLst>
              </p:cNvPr>
              <p:cNvSpPr txBox="1"/>
              <p:nvPr/>
            </p:nvSpPr>
            <p:spPr>
              <a:xfrm flipH="1">
                <a:off x="6244364" y="3560768"/>
                <a:ext cx="1254163" cy="369332"/>
              </a:xfrm>
              <a:prstGeom prst="rect">
                <a:avLst/>
              </a:prstGeom>
              <a:noFill/>
            </p:spPr>
            <p:txBody>
              <a:bodyPr wrap="square" rtlCol="0">
                <a:spAutoFit/>
              </a:bodyPr>
              <a:lstStyle/>
              <a:p>
                <a:r>
                  <a:rPr lang="en-US" dirty="0"/>
                  <a:t>To:</a:t>
                </a:r>
              </a:p>
            </p:txBody>
          </p:sp>
          <p:sp>
            <p:nvSpPr>
              <p:cNvPr id="11" name="Rectangle 10">
                <a:extLst>
                  <a:ext uri="{FF2B5EF4-FFF2-40B4-BE49-F238E27FC236}">
                    <a16:creationId xmlns:a16="http://schemas.microsoft.com/office/drawing/2014/main" id="{F7AAC425-BB2D-48CB-AC1F-A3CBEBBFAC1B}"/>
                  </a:ext>
                </a:extLst>
              </p:cNvPr>
              <p:cNvSpPr/>
              <p:nvPr/>
            </p:nvSpPr>
            <p:spPr>
              <a:xfrm>
                <a:off x="6843654" y="3596627"/>
                <a:ext cx="1254163" cy="2976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CD523F22-8AD0-4063-8F3A-CD87193952BA}"/>
                  </a:ext>
                </a:extLst>
              </p:cNvPr>
              <p:cNvSpPr txBox="1"/>
              <p:nvPr/>
            </p:nvSpPr>
            <p:spPr>
              <a:xfrm flipH="1">
                <a:off x="3434376" y="4086127"/>
                <a:ext cx="1254163" cy="369332"/>
              </a:xfrm>
              <a:prstGeom prst="rect">
                <a:avLst/>
              </a:prstGeom>
              <a:noFill/>
            </p:spPr>
            <p:txBody>
              <a:bodyPr wrap="square" rtlCol="0">
                <a:spAutoFit/>
              </a:bodyPr>
              <a:lstStyle/>
              <a:p>
                <a:r>
                  <a:rPr lang="en-US" dirty="0"/>
                  <a:t>Bed Size:</a:t>
                </a:r>
              </a:p>
            </p:txBody>
          </p:sp>
          <p:sp>
            <p:nvSpPr>
              <p:cNvPr id="13" name="TextBox 12">
                <a:extLst>
                  <a:ext uri="{FF2B5EF4-FFF2-40B4-BE49-F238E27FC236}">
                    <a16:creationId xmlns:a16="http://schemas.microsoft.com/office/drawing/2014/main" id="{021AB5B8-2C89-4530-B02F-CA01EECD89D4}"/>
                  </a:ext>
                </a:extLst>
              </p:cNvPr>
              <p:cNvSpPr txBox="1"/>
              <p:nvPr/>
            </p:nvSpPr>
            <p:spPr>
              <a:xfrm flipH="1">
                <a:off x="3434372" y="5088309"/>
                <a:ext cx="1523109" cy="369332"/>
              </a:xfrm>
              <a:prstGeom prst="rect">
                <a:avLst/>
              </a:prstGeom>
              <a:noFill/>
            </p:spPr>
            <p:txBody>
              <a:bodyPr wrap="square" rtlCol="0">
                <a:spAutoFit/>
              </a:bodyPr>
              <a:lstStyle/>
              <a:p>
                <a:r>
                  <a:rPr lang="en-US" dirty="0"/>
                  <a:t>Room plan:</a:t>
                </a:r>
              </a:p>
            </p:txBody>
          </p:sp>
          <p:sp>
            <p:nvSpPr>
              <p:cNvPr id="14" name="TextBox 13">
                <a:extLst>
                  <a:ext uri="{FF2B5EF4-FFF2-40B4-BE49-F238E27FC236}">
                    <a16:creationId xmlns:a16="http://schemas.microsoft.com/office/drawing/2014/main" id="{916062D2-7EE6-4904-BE63-C0B7D2A402AE}"/>
                  </a:ext>
                </a:extLst>
              </p:cNvPr>
              <p:cNvSpPr txBox="1"/>
              <p:nvPr/>
            </p:nvSpPr>
            <p:spPr>
              <a:xfrm flipH="1">
                <a:off x="3434373" y="4570290"/>
                <a:ext cx="1756191" cy="369332"/>
              </a:xfrm>
              <a:prstGeom prst="rect">
                <a:avLst/>
              </a:prstGeom>
              <a:noFill/>
            </p:spPr>
            <p:txBody>
              <a:bodyPr wrap="square" rtlCol="0">
                <a:spAutoFit/>
              </a:bodyPr>
              <a:lstStyle/>
              <a:p>
                <a:r>
                  <a:rPr lang="en-US" dirty="0"/>
                  <a:t>Number of Beds:</a:t>
                </a:r>
              </a:p>
            </p:txBody>
          </p:sp>
          <p:sp>
            <p:nvSpPr>
              <p:cNvPr id="15" name="Rectangle 14">
                <a:extLst>
                  <a:ext uri="{FF2B5EF4-FFF2-40B4-BE49-F238E27FC236}">
                    <a16:creationId xmlns:a16="http://schemas.microsoft.com/office/drawing/2014/main" id="{AA7C0E76-5D3F-4F29-B9EF-0A724D18261C}"/>
                  </a:ext>
                </a:extLst>
              </p:cNvPr>
              <p:cNvSpPr/>
              <p:nvPr/>
            </p:nvSpPr>
            <p:spPr>
              <a:xfrm>
                <a:off x="4688540" y="4157845"/>
                <a:ext cx="1254163" cy="2976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DA8D9C75-CA52-4953-9B74-EDC1A2BE1BB9}"/>
                  </a:ext>
                </a:extLst>
              </p:cNvPr>
              <p:cNvSpPr/>
              <p:nvPr/>
            </p:nvSpPr>
            <p:spPr>
              <a:xfrm>
                <a:off x="5405716" y="4633290"/>
                <a:ext cx="1254163" cy="2976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8132E3F2-D774-42F3-824A-1DF31E34AA12}"/>
                  </a:ext>
                </a:extLst>
              </p:cNvPr>
              <p:cNvSpPr/>
              <p:nvPr/>
            </p:nvSpPr>
            <p:spPr>
              <a:xfrm>
                <a:off x="5190564" y="5117453"/>
                <a:ext cx="1254163" cy="2976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
          <p:nvSpPr>
            <p:cNvPr id="19" name="TextBox 18">
              <a:extLst>
                <a:ext uri="{FF2B5EF4-FFF2-40B4-BE49-F238E27FC236}">
                  <a16:creationId xmlns:a16="http://schemas.microsoft.com/office/drawing/2014/main" id="{C84325DE-07FF-4C36-88A5-5A9D89962E67}"/>
                </a:ext>
              </a:extLst>
            </p:cNvPr>
            <p:cNvSpPr txBox="1"/>
            <p:nvPr/>
          </p:nvSpPr>
          <p:spPr>
            <a:xfrm>
              <a:off x="7109012" y="5853953"/>
              <a:ext cx="99508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Search</a:t>
              </a:r>
            </a:p>
          </p:txBody>
        </p:sp>
      </p:grpSp>
    </p:spTree>
    <p:extLst>
      <p:ext uri="{BB962C8B-B14F-4D97-AF65-F5344CB8AC3E}">
        <p14:creationId xmlns:p14="http://schemas.microsoft.com/office/powerpoint/2010/main" val="33487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E9C7BE-26FF-4FF6-AFCE-8123AC64A4DD}"/>
              </a:ext>
            </a:extLst>
          </p:cNvPr>
          <p:cNvSpPr/>
          <p:nvPr/>
        </p:nvSpPr>
        <p:spPr>
          <a:xfrm>
            <a:off x="1667435" y="3191435"/>
            <a:ext cx="9601200" cy="3464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559F6-FC66-4017-B9CE-EEC100C8C844}"/>
              </a:ext>
            </a:extLst>
          </p:cNvPr>
          <p:cNvSpPr>
            <a:spLocks noGrp="1"/>
          </p:cNvSpPr>
          <p:nvPr>
            <p:ph idx="1"/>
          </p:nvPr>
        </p:nvSpPr>
        <p:spPr>
          <a:xfrm>
            <a:off x="327212" y="202063"/>
            <a:ext cx="10515600" cy="2683339"/>
          </a:xfrm>
          <a:ln>
            <a:noFill/>
          </a:ln>
        </p:spPr>
        <p:style>
          <a:lnRef idx="2">
            <a:schemeClr val="accent2"/>
          </a:lnRef>
          <a:fillRef idx="1001">
            <a:schemeClr val="lt1"/>
          </a:fillRef>
          <a:effectRef idx="0">
            <a:schemeClr val="accent2"/>
          </a:effectRef>
          <a:fontRef idx="minor">
            <a:schemeClr val="dk1"/>
          </a:fontRef>
        </p:style>
        <p:txBody>
          <a:bodyPr>
            <a:normAutofit lnSpcReduction="10000"/>
          </a:bodyPr>
          <a:lstStyle/>
          <a:p>
            <a:pPr marL="514350" indent="-514350">
              <a:buFont typeface="+mj-lt"/>
              <a:buAutoNum type="arabicPeriod" startAt="2"/>
            </a:pPr>
            <a:r>
              <a:rPr lang="en-US" dirty="0"/>
              <a:t>Three Applications</a:t>
            </a:r>
          </a:p>
          <a:p>
            <a:pPr marL="914400" lvl="1" indent="-457200">
              <a:buFont typeface="+mj-lt"/>
              <a:buAutoNum type="alphaLcParenR" startAt="2"/>
            </a:pPr>
            <a:r>
              <a:rPr lang="en-US" dirty="0"/>
              <a:t>Library book search Platform</a:t>
            </a:r>
          </a:p>
          <a:p>
            <a:pPr marL="1428750" lvl="2" indent="-514350">
              <a:buFont typeface="+mj-lt"/>
              <a:buAutoNum type="romanLcPeriod"/>
            </a:pPr>
            <a:r>
              <a:rPr lang="en-US" dirty="0"/>
              <a:t>Purpose</a:t>
            </a:r>
          </a:p>
          <a:p>
            <a:pPr marL="1371600" lvl="3" indent="0">
              <a:buNone/>
            </a:pPr>
            <a:r>
              <a:rPr lang="en-US" dirty="0"/>
              <a:t>Provide an online search platform for users to find the book</a:t>
            </a:r>
          </a:p>
          <a:p>
            <a:pPr marL="1428750" lvl="2" indent="-514350">
              <a:buFont typeface="+mj-lt"/>
              <a:buAutoNum type="romanLcPeriod"/>
            </a:pPr>
            <a:r>
              <a:rPr lang="en-US" dirty="0"/>
              <a:t>Function</a:t>
            </a:r>
          </a:p>
          <a:p>
            <a:pPr marL="1428750" lvl="2" indent="-514350">
              <a:buFont typeface="+mj-lt"/>
              <a:buAutoNum type="romanLcPeriod"/>
            </a:pPr>
            <a:r>
              <a:rPr lang="en-US" dirty="0"/>
              <a:t>Users input author’s name, book name, publish year, publisher, version and find the book</a:t>
            </a:r>
          </a:p>
          <a:p>
            <a:pPr marL="1428750" lvl="2" indent="-514350">
              <a:buFont typeface="+mj-lt"/>
              <a:buAutoNum type="romanLcPeriod"/>
            </a:pPr>
            <a:r>
              <a:rPr lang="en-US" dirty="0"/>
              <a:t>Interface Design</a:t>
            </a:r>
          </a:p>
          <a:p>
            <a:pPr marL="914400" lvl="2"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42A52C38-4A6C-4385-8FAE-6CDF57206A1F}"/>
              </a:ext>
            </a:extLst>
          </p:cNvPr>
          <p:cNvSpPr/>
          <p:nvPr/>
        </p:nvSpPr>
        <p:spPr>
          <a:xfrm>
            <a:off x="4087905" y="3460376"/>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8EC829FB-B936-4BC2-83A2-4C1A76FBE40E}"/>
              </a:ext>
            </a:extLst>
          </p:cNvPr>
          <p:cNvSpPr/>
          <p:nvPr/>
        </p:nvSpPr>
        <p:spPr>
          <a:xfrm>
            <a:off x="2034987" y="3429000"/>
            <a:ext cx="1631577" cy="421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Author’s name</a:t>
            </a:r>
          </a:p>
        </p:txBody>
      </p:sp>
      <p:sp>
        <p:nvSpPr>
          <p:cNvPr id="8" name="Rectangle 7">
            <a:extLst>
              <a:ext uri="{FF2B5EF4-FFF2-40B4-BE49-F238E27FC236}">
                <a16:creationId xmlns:a16="http://schemas.microsoft.com/office/drawing/2014/main" id="{EC740876-5BEE-4FC5-8354-DF29BDA2E8B4}"/>
              </a:ext>
            </a:extLst>
          </p:cNvPr>
          <p:cNvSpPr/>
          <p:nvPr/>
        </p:nvSpPr>
        <p:spPr>
          <a:xfrm>
            <a:off x="2034987" y="4052047"/>
            <a:ext cx="1631577" cy="421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Book name</a:t>
            </a:r>
          </a:p>
        </p:txBody>
      </p:sp>
      <p:sp>
        <p:nvSpPr>
          <p:cNvPr id="9" name="Rectangle 8">
            <a:extLst>
              <a:ext uri="{FF2B5EF4-FFF2-40B4-BE49-F238E27FC236}">
                <a16:creationId xmlns:a16="http://schemas.microsoft.com/office/drawing/2014/main" id="{E921ED5C-8363-40B9-88F7-323F68AFE07A}"/>
              </a:ext>
            </a:extLst>
          </p:cNvPr>
          <p:cNvSpPr/>
          <p:nvPr/>
        </p:nvSpPr>
        <p:spPr>
          <a:xfrm>
            <a:off x="2034986" y="4563597"/>
            <a:ext cx="1631577" cy="421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Publish year</a:t>
            </a:r>
          </a:p>
        </p:txBody>
      </p:sp>
      <p:sp>
        <p:nvSpPr>
          <p:cNvPr id="10" name="Rectangle 9">
            <a:extLst>
              <a:ext uri="{FF2B5EF4-FFF2-40B4-BE49-F238E27FC236}">
                <a16:creationId xmlns:a16="http://schemas.microsoft.com/office/drawing/2014/main" id="{3283C34A-F286-4086-888B-95C7C021A882}"/>
              </a:ext>
            </a:extLst>
          </p:cNvPr>
          <p:cNvSpPr/>
          <p:nvPr/>
        </p:nvSpPr>
        <p:spPr>
          <a:xfrm>
            <a:off x="2034986" y="5146308"/>
            <a:ext cx="1631577" cy="421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publisher</a:t>
            </a:r>
          </a:p>
        </p:txBody>
      </p:sp>
      <p:sp>
        <p:nvSpPr>
          <p:cNvPr id="11" name="Rectangle 10">
            <a:extLst>
              <a:ext uri="{FF2B5EF4-FFF2-40B4-BE49-F238E27FC236}">
                <a16:creationId xmlns:a16="http://schemas.microsoft.com/office/drawing/2014/main" id="{5A9B37CE-E193-4C73-A7E7-41958FD84A16}"/>
              </a:ext>
            </a:extLst>
          </p:cNvPr>
          <p:cNvSpPr/>
          <p:nvPr/>
        </p:nvSpPr>
        <p:spPr>
          <a:xfrm>
            <a:off x="2034986" y="5818940"/>
            <a:ext cx="1631577" cy="4213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version</a:t>
            </a:r>
          </a:p>
        </p:txBody>
      </p:sp>
      <p:sp>
        <p:nvSpPr>
          <p:cNvPr id="12" name="Rectangle 11">
            <a:extLst>
              <a:ext uri="{FF2B5EF4-FFF2-40B4-BE49-F238E27FC236}">
                <a16:creationId xmlns:a16="http://schemas.microsoft.com/office/drawing/2014/main" id="{B1A983F9-A472-424D-A186-24FF8A9FDF67}"/>
              </a:ext>
            </a:extLst>
          </p:cNvPr>
          <p:cNvSpPr/>
          <p:nvPr/>
        </p:nvSpPr>
        <p:spPr>
          <a:xfrm>
            <a:off x="8399928" y="5812355"/>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search</a:t>
            </a:r>
          </a:p>
        </p:txBody>
      </p:sp>
      <p:sp>
        <p:nvSpPr>
          <p:cNvPr id="13" name="Rectangle 12">
            <a:extLst>
              <a:ext uri="{FF2B5EF4-FFF2-40B4-BE49-F238E27FC236}">
                <a16:creationId xmlns:a16="http://schemas.microsoft.com/office/drawing/2014/main" id="{758DA7EB-D235-4E01-A383-415B92B7DB91}"/>
              </a:ext>
            </a:extLst>
          </p:cNvPr>
          <p:cNvSpPr/>
          <p:nvPr/>
        </p:nvSpPr>
        <p:spPr>
          <a:xfrm>
            <a:off x="4110312" y="4123904"/>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D386C8BE-7D96-4AFC-9904-2296B9CF96DC}"/>
              </a:ext>
            </a:extLst>
          </p:cNvPr>
          <p:cNvSpPr/>
          <p:nvPr/>
        </p:nvSpPr>
        <p:spPr>
          <a:xfrm>
            <a:off x="4110312" y="4603803"/>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B08D9C1-0E36-411F-A547-6C80F586F5EF}"/>
              </a:ext>
            </a:extLst>
          </p:cNvPr>
          <p:cNvSpPr/>
          <p:nvPr/>
        </p:nvSpPr>
        <p:spPr>
          <a:xfrm>
            <a:off x="4110312" y="5146308"/>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304AF94-7EE1-413B-8A70-CE7EEEAAFF3C}"/>
              </a:ext>
            </a:extLst>
          </p:cNvPr>
          <p:cNvSpPr/>
          <p:nvPr/>
        </p:nvSpPr>
        <p:spPr>
          <a:xfrm>
            <a:off x="4110312" y="5834628"/>
            <a:ext cx="1129553" cy="3899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114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0D99BEB-3242-43E1-981D-C631C79E5329}"/>
              </a:ext>
            </a:extLst>
          </p:cNvPr>
          <p:cNvSpPr/>
          <p:nvPr/>
        </p:nvSpPr>
        <p:spPr>
          <a:xfrm>
            <a:off x="444313" y="3366221"/>
            <a:ext cx="11303374" cy="33483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559F6-FC66-4017-B9CE-EEC100C8C844}"/>
              </a:ext>
            </a:extLst>
          </p:cNvPr>
          <p:cNvSpPr>
            <a:spLocks noGrp="1"/>
          </p:cNvSpPr>
          <p:nvPr>
            <p:ph idx="1"/>
          </p:nvPr>
        </p:nvSpPr>
        <p:spPr>
          <a:xfrm>
            <a:off x="444313" y="284369"/>
            <a:ext cx="10515600" cy="3081852"/>
          </a:xfrm>
        </p:spPr>
        <p:txBody>
          <a:bodyPr/>
          <a:lstStyle/>
          <a:p>
            <a:pPr marL="514350" indent="-514350">
              <a:buFont typeface="+mj-lt"/>
              <a:buAutoNum type="arabicPeriod" startAt="2"/>
            </a:pPr>
            <a:r>
              <a:rPr lang="en-US" dirty="0"/>
              <a:t>Three Applications</a:t>
            </a:r>
          </a:p>
          <a:p>
            <a:pPr marL="971550" lvl="1" indent="-514350">
              <a:buFont typeface="+mj-lt"/>
              <a:buAutoNum type="alphaLcParenR" startAt="3"/>
            </a:pPr>
            <a:r>
              <a:rPr lang="en-US" dirty="0"/>
              <a:t>Online House search Platform</a:t>
            </a:r>
          </a:p>
          <a:p>
            <a:pPr marL="1428750" lvl="2" indent="-514350">
              <a:buFont typeface="+mj-lt"/>
              <a:buAutoNum type="romanLcPeriod"/>
            </a:pPr>
            <a:r>
              <a:rPr lang="en-US" dirty="0"/>
              <a:t>Purpose</a:t>
            </a:r>
          </a:p>
          <a:p>
            <a:pPr marL="1371600" lvl="3" indent="0">
              <a:buNone/>
            </a:pPr>
            <a:r>
              <a:rPr lang="en-US" dirty="0"/>
              <a:t>Help house buyers to find a house</a:t>
            </a:r>
          </a:p>
          <a:p>
            <a:pPr marL="1428750" lvl="2" indent="-514350">
              <a:buFont typeface="+mj-lt"/>
              <a:buAutoNum type="romanLcPeriod"/>
            </a:pPr>
            <a:r>
              <a:rPr lang="en-US" dirty="0"/>
              <a:t>Function</a:t>
            </a:r>
          </a:p>
          <a:p>
            <a:pPr marL="1428750" lvl="2" indent="-514350">
              <a:buFont typeface="+mj-lt"/>
              <a:buAutoNum type="romanLcPeriod"/>
            </a:pPr>
            <a:r>
              <a:rPr lang="en-US" dirty="0"/>
              <a:t>Users input zip code, minimum price, maximum price, lot size, number of bedrooms, number of bathrooms, built year, number of stories, car space, then the application will find the house for users  </a:t>
            </a:r>
          </a:p>
          <a:p>
            <a:pPr marL="1428750" lvl="2" indent="-514350">
              <a:buFont typeface="+mj-lt"/>
              <a:buAutoNum type="romanLcPeriod"/>
            </a:pPr>
            <a:r>
              <a:rPr lang="en-US" dirty="0"/>
              <a:t>Interface Design</a:t>
            </a:r>
          </a:p>
          <a:p>
            <a:pPr marL="914400" lvl="2"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A74B0CE5-996F-4AF7-9178-8EF75E784177}"/>
              </a:ext>
            </a:extLst>
          </p:cNvPr>
          <p:cNvSpPr/>
          <p:nvPr/>
        </p:nvSpPr>
        <p:spPr>
          <a:xfrm>
            <a:off x="775447" y="3470582"/>
            <a:ext cx="124609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Zip code</a:t>
            </a:r>
          </a:p>
        </p:txBody>
      </p:sp>
      <p:sp>
        <p:nvSpPr>
          <p:cNvPr id="5" name="Rectangle 4">
            <a:extLst>
              <a:ext uri="{FF2B5EF4-FFF2-40B4-BE49-F238E27FC236}">
                <a16:creationId xmlns:a16="http://schemas.microsoft.com/office/drawing/2014/main" id="{BD9F4D60-058A-47BF-92D9-29E60B87F7F7}"/>
              </a:ext>
            </a:extLst>
          </p:cNvPr>
          <p:cNvSpPr/>
          <p:nvPr/>
        </p:nvSpPr>
        <p:spPr>
          <a:xfrm>
            <a:off x="775447" y="4035639"/>
            <a:ext cx="1246094" cy="43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Min price</a:t>
            </a:r>
          </a:p>
        </p:txBody>
      </p:sp>
      <p:sp>
        <p:nvSpPr>
          <p:cNvPr id="6" name="Rectangle 5">
            <a:extLst>
              <a:ext uri="{FF2B5EF4-FFF2-40B4-BE49-F238E27FC236}">
                <a16:creationId xmlns:a16="http://schemas.microsoft.com/office/drawing/2014/main" id="{C62EE7DB-D96C-4516-985A-CAB50EA49E9E}"/>
              </a:ext>
            </a:extLst>
          </p:cNvPr>
          <p:cNvSpPr/>
          <p:nvPr/>
        </p:nvSpPr>
        <p:spPr>
          <a:xfrm>
            <a:off x="636494" y="4695335"/>
            <a:ext cx="1385047" cy="385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Min-square feet</a:t>
            </a:r>
          </a:p>
        </p:txBody>
      </p:sp>
      <p:sp>
        <p:nvSpPr>
          <p:cNvPr id="7" name="Rectangle 6">
            <a:extLst>
              <a:ext uri="{FF2B5EF4-FFF2-40B4-BE49-F238E27FC236}">
                <a16:creationId xmlns:a16="http://schemas.microsoft.com/office/drawing/2014/main" id="{ACE12F09-A081-4D8A-B991-99AE6D80936D}"/>
              </a:ext>
            </a:extLst>
          </p:cNvPr>
          <p:cNvSpPr/>
          <p:nvPr/>
        </p:nvSpPr>
        <p:spPr>
          <a:xfrm>
            <a:off x="705970" y="5272937"/>
            <a:ext cx="1246094" cy="50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bedrooms</a:t>
            </a:r>
          </a:p>
        </p:txBody>
      </p:sp>
      <p:sp>
        <p:nvSpPr>
          <p:cNvPr id="8" name="Rectangle 7">
            <a:extLst>
              <a:ext uri="{FF2B5EF4-FFF2-40B4-BE49-F238E27FC236}">
                <a16:creationId xmlns:a16="http://schemas.microsoft.com/office/drawing/2014/main" id="{4BB69020-B8ED-4B7D-9320-78BADDF9857D}"/>
              </a:ext>
            </a:extLst>
          </p:cNvPr>
          <p:cNvSpPr/>
          <p:nvPr/>
        </p:nvSpPr>
        <p:spPr>
          <a:xfrm>
            <a:off x="677958" y="6008459"/>
            <a:ext cx="124609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stories</a:t>
            </a:r>
          </a:p>
        </p:txBody>
      </p:sp>
      <p:sp>
        <p:nvSpPr>
          <p:cNvPr id="9" name="Rectangle 8">
            <a:extLst>
              <a:ext uri="{FF2B5EF4-FFF2-40B4-BE49-F238E27FC236}">
                <a16:creationId xmlns:a16="http://schemas.microsoft.com/office/drawing/2014/main" id="{72299D6B-B3CB-4AD2-AB35-18AD3E271FAD}"/>
              </a:ext>
            </a:extLst>
          </p:cNvPr>
          <p:cNvSpPr/>
          <p:nvPr/>
        </p:nvSpPr>
        <p:spPr>
          <a:xfrm>
            <a:off x="6279776" y="3455991"/>
            <a:ext cx="1080248" cy="36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 year</a:t>
            </a:r>
          </a:p>
        </p:txBody>
      </p:sp>
      <p:sp>
        <p:nvSpPr>
          <p:cNvPr id="10" name="Rectangle 9">
            <a:extLst>
              <a:ext uri="{FF2B5EF4-FFF2-40B4-BE49-F238E27FC236}">
                <a16:creationId xmlns:a16="http://schemas.microsoft.com/office/drawing/2014/main" id="{013B67EB-3027-45E0-8ACE-857C82354744}"/>
              </a:ext>
            </a:extLst>
          </p:cNvPr>
          <p:cNvSpPr/>
          <p:nvPr/>
        </p:nvSpPr>
        <p:spPr>
          <a:xfrm>
            <a:off x="6279776" y="3948052"/>
            <a:ext cx="999565" cy="36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Max price</a:t>
            </a:r>
          </a:p>
        </p:txBody>
      </p:sp>
      <p:sp>
        <p:nvSpPr>
          <p:cNvPr id="11" name="Rectangle 10">
            <a:extLst>
              <a:ext uri="{FF2B5EF4-FFF2-40B4-BE49-F238E27FC236}">
                <a16:creationId xmlns:a16="http://schemas.microsoft.com/office/drawing/2014/main" id="{9F245426-D361-42A4-8E53-0A1D687DED14}"/>
              </a:ext>
            </a:extLst>
          </p:cNvPr>
          <p:cNvSpPr/>
          <p:nvPr/>
        </p:nvSpPr>
        <p:spPr>
          <a:xfrm>
            <a:off x="6279776" y="4537249"/>
            <a:ext cx="1156448" cy="353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Max-square feet</a:t>
            </a:r>
          </a:p>
        </p:txBody>
      </p:sp>
      <p:sp>
        <p:nvSpPr>
          <p:cNvPr id="12" name="Rectangle 11">
            <a:extLst>
              <a:ext uri="{FF2B5EF4-FFF2-40B4-BE49-F238E27FC236}">
                <a16:creationId xmlns:a16="http://schemas.microsoft.com/office/drawing/2014/main" id="{0BC2F6AA-DE2A-4CCE-8A89-5B6D2EB793A9}"/>
              </a:ext>
            </a:extLst>
          </p:cNvPr>
          <p:cNvSpPr/>
          <p:nvPr/>
        </p:nvSpPr>
        <p:spPr>
          <a:xfrm>
            <a:off x="6234953" y="5160605"/>
            <a:ext cx="124609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Number of bathrooms</a:t>
            </a:r>
          </a:p>
        </p:txBody>
      </p:sp>
      <p:sp>
        <p:nvSpPr>
          <p:cNvPr id="13" name="Rectangle 12">
            <a:extLst>
              <a:ext uri="{FF2B5EF4-FFF2-40B4-BE49-F238E27FC236}">
                <a16:creationId xmlns:a16="http://schemas.microsoft.com/office/drawing/2014/main" id="{F4CD40D2-FA0F-4D8D-99DB-663B6D73F765}"/>
              </a:ext>
            </a:extLst>
          </p:cNvPr>
          <p:cNvSpPr/>
          <p:nvPr/>
        </p:nvSpPr>
        <p:spPr>
          <a:xfrm>
            <a:off x="6234953" y="5778815"/>
            <a:ext cx="1246094" cy="430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Car  space</a:t>
            </a:r>
          </a:p>
        </p:txBody>
      </p:sp>
      <p:sp>
        <p:nvSpPr>
          <p:cNvPr id="14" name="Rectangle: Rounded Corners 13">
            <a:extLst>
              <a:ext uri="{FF2B5EF4-FFF2-40B4-BE49-F238E27FC236}">
                <a16:creationId xmlns:a16="http://schemas.microsoft.com/office/drawing/2014/main" id="{350B069C-FB1F-47C6-86EB-427AE8129BF9}"/>
              </a:ext>
            </a:extLst>
          </p:cNvPr>
          <p:cNvSpPr/>
          <p:nvPr/>
        </p:nvSpPr>
        <p:spPr>
          <a:xfrm>
            <a:off x="2503392" y="3546014"/>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9BC4C742-CF8B-495A-8B56-7BC6093E07AC}"/>
              </a:ext>
            </a:extLst>
          </p:cNvPr>
          <p:cNvSpPr/>
          <p:nvPr/>
        </p:nvSpPr>
        <p:spPr>
          <a:xfrm>
            <a:off x="2503392" y="4142899"/>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189556D-61BC-4E2D-B6C3-A9B7DAC4CBEA}"/>
              </a:ext>
            </a:extLst>
          </p:cNvPr>
          <p:cNvSpPr/>
          <p:nvPr/>
        </p:nvSpPr>
        <p:spPr>
          <a:xfrm>
            <a:off x="2450445" y="4774681"/>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F51DC5B-B7F4-4F8B-97A7-1234B300000D}"/>
              </a:ext>
            </a:extLst>
          </p:cNvPr>
          <p:cNvSpPr/>
          <p:nvPr/>
        </p:nvSpPr>
        <p:spPr>
          <a:xfrm>
            <a:off x="2450445" y="5406463"/>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5E7490B-534A-4FB4-A7D9-F3BCD40DF9A9}"/>
              </a:ext>
            </a:extLst>
          </p:cNvPr>
          <p:cNvSpPr/>
          <p:nvPr/>
        </p:nvSpPr>
        <p:spPr>
          <a:xfrm>
            <a:off x="2390217" y="6086928"/>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7754B06-0FC1-4127-B282-3F46F4C8A37B}"/>
              </a:ext>
            </a:extLst>
          </p:cNvPr>
          <p:cNvSpPr/>
          <p:nvPr/>
        </p:nvSpPr>
        <p:spPr>
          <a:xfrm>
            <a:off x="7879695" y="5863113"/>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1EFE66F-8161-46BC-8604-AC24B669E3A9}"/>
              </a:ext>
            </a:extLst>
          </p:cNvPr>
          <p:cNvSpPr/>
          <p:nvPr/>
        </p:nvSpPr>
        <p:spPr>
          <a:xfrm>
            <a:off x="7879695" y="5228612"/>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5084F746-1723-4A12-A300-155B7E5264BB}"/>
              </a:ext>
            </a:extLst>
          </p:cNvPr>
          <p:cNvSpPr/>
          <p:nvPr/>
        </p:nvSpPr>
        <p:spPr>
          <a:xfrm>
            <a:off x="7857283" y="4602882"/>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6CC27A-490C-4D42-8F0A-11C36E9807E8}"/>
              </a:ext>
            </a:extLst>
          </p:cNvPr>
          <p:cNvSpPr/>
          <p:nvPr/>
        </p:nvSpPr>
        <p:spPr>
          <a:xfrm>
            <a:off x="7857004" y="4027895"/>
            <a:ext cx="1084730"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FF1BEBCD-729E-4B6C-8B2C-01F4EC37C82F}"/>
              </a:ext>
            </a:extLst>
          </p:cNvPr>
          <p:cNvSpPr/>
          <p:nvPr/>
        </p:nvSpPr>
        <p:spPr>
          <a:xfrm>
            <a:off x="7879695" y="3523998"/>
            <a:ext cx="1156448" cy="2942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A104417-3B01-40D6-9368-349A5FD3334E}"/>
              </a:ext>
            </a:extLst>
          </p:cNvPr>
          <p:cNvSpPr/>
          <p:nvPr/>
        </p:nvSpPr>
        <p:spPr>
          <a:xfrm>
            <a:off x="10246098" y="6300927"/>
            <a:ext cx="1156448" cy="294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a:t>
            </a:r>
          </a:p>
        </p:txBody>
      </p:sp>
    </p:spTree>
    <p:extLst>
      <p:ext uri="{BB962C8B-B14F-4D97-AF65-F5344CB8AC3E}">
        <p14:creationId xmlns:p14="http://schemas.microsoft.com/office/powerpoint/2010/main" val="364892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559F6-FC66-4017-B9CE-EEC100C8C844}"/>
              </a:ext>
            </a:extLst>
          </p:cNvPr>
          <p:cNvSpPr>
            <a:spLocks noGrp="1"/>
          </p:cNvSpPr>
          <p:nvPr>
            <p:ph idx="1"/>
          </p:nvPr>
        </p:nvSpPr>
        <p:spPr>
          <a:xfrm>
            <a:off x="1295401" y="956049"/>
            <a:ext cx="10515600" cy="4351338"/>
          </a:xfrm>
        </p:spPr>
        <p:txBody>
          <a:bodyPr/>
          <a:lstStyle/>
          <a:p>
            <a:pPr marL="0" indent="0">
              <a:buNone/>
            </a:pPr>
            <a:r>
              <a:rPr lang="en-US" dirty="0"/>
              <a:t>5. </a:t>
            </a:r>
          </a:p>
          <a:p>
            <a:pPr marL="0" indent="0">
              <a:lnSpc>
                <a:spcPct val="150000"/>
              </a:lnSpc>
              <a:buNone/>
            </a:pPr>
            <a:r>
              <a:rPr lang="en-US" dirty="0"/>
              <a:t>The current database system can not do the following:</a:t>
            </a:r>
          </a:p>
          <a:p>
            <a:pPr marL="457200" lvl="1" indent="0">
              <a:lnSpc>
                <a:spcPct val="150000"/>
              </a:lnSpc>
              <a:buNone/>
            </a:pPr>
            <a:r>
              <a:rPr lang="en-US" dirty="0"/>
              <a:t>1. complex data analysis and modeling. </a:t>
            </a:r>
          </a:p>
          <a:p>
            <a:pPr marL="457200" lvl="1" indent="0">
              <a:lnSpc>
                <a:spcPct val="150000"/>
              </a:lnSpc>
              <a:buNone/>
            </a:pPr>
            <a:r>
              <a:rPr lang="en-US" dirty="0"/>
              <a:t>2. automatically generate queries based on questions.</a:t>
            </a:r>
          </a:p>
          <a:p>
            <a:pPr marL="457200" lvl="1" indent="0">
              <a:lnSpc>
                <a:spcPct val="150000"/>
              </a:lnSpc>
              <a:buNone/>
            </a:pPr>
            <a:r>
              <a:rPr lang="en-US" dirty="0"/>
              <a:t>3. do forecasting</a:t>
            </a:r>
          </a:p>
          <a:p>
            <a:pPr marL="0" indent="0">
              <a:buNone/>
            </a:pPr>
            <a:endParaRPr lang="en-US" dirty="0"/>
          </a:p>
        </p:txBody>
      </p:sp>
    </p:spTree>
    <p:extLst>
      <p:ext uri="{BB962C8B-B14F-4D97-AF65-F5344CB8AC3E}">
        <p14:creationId xmlns:p14="http://schemas.microsoft.com/office/powerpoint/2010/main" val="105113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559F6-FC66-4017-B9CE-EEC100C8C844}"/>
              </a:ext>
            </a:extLst>
          </p:cNvPr>
          <p:cNvSpPr>
            <a:spLocks noGrp="1"/>
          </p:cNvSpPr>
          <p:nvPr>
            <p:ph idx="1"/>
          </p:nvPr>
        </p:nvSpPr>
        <p:spPr>
          <a:xfrm>
            <a:off x="551330" y="373343"/>
            <a:ext cx="10515600" cy="4351338"/>
          </a:xfrm>
        </p:spPr>
        <p:txBody>
          <a:bodyPr/>
          <a:lstStyle/>
          <a:p>
            <a:pPr marL="514350" indent="-514350">
              <a:buFont typeface="+mj-lt"/>
              <a:buAutoNum type="arabicPeriod" startAt="6"/>
            </a:pPr>
            <a:r>
              <a:rPr lang="en-US" dirty="0"/>
              <a:t>Three Tables</a:t>
            </a:r>
          </a:p>
          <a:p>
            <a:pPr marL="514350" indent="-514350">
              <a:buFont typeface="+mj-lt"/>
              <a:buAutoNum type="alphaLcParenR"/>
            </a:pPr>
            <a:r>
              <a:rPr lang="en-US" dirty="0"/>
              <a:t>A users table contains users ID and some other personal attributes such as name, gender, age, location, email address,  phone number, etc.</a:t>
            </a:r>
          </a:p>
          <a:p>
            <a:pPr marL="514350" indent="-514350">
              <a:buFont typeface="+mj-lt"/>
              <a:buAutoNum type="alphaLcParenR"/>
            </a:pPr>
            <a:r>
              <a:rPr lang="en-US" dirty="0"/>
              <a:t>An Activity table contains activity ID, activity type, activity content( text and images, </a:t>
            </a:r>
            <a:r>
              <a:rPr lang="en-US" altLang="zh-CN" dirty="0"/>
              <a:t>video and so on).</a:t>
            </a:r>
            <a:r>
              <a:rPr lang="zh-CN" altLang="en-US" dirty="0"/>
              <a:t> </a:t>
            </a:r>
            <a:endParaRPr lang="en-US" altLang="zh-CN" dirty="0"/>
          </a:p>
          <a:p>
            <a:pPr marL="514350" indent="-514350">
              <a:buFont typeface="+mj-lt"/>
              <a:buAutoNum type="alphaLcParenR"/>
            </a:pPr>
            <a:r>
              <a:rPr lang="en-US" dirty="0"/>
              <a:t>A Response table contains activity ID, self comment, other people’s comment. </a:t>
            </a:r>
          </a:p>
          <a:p>
            <a:pPr marL="0" indent="0">
              <a:buNone/>
            </a:pPr>
            <a:endParaRPr lang="en-US" dirty="0"/>
          </a:p>
        </p:txBody>
      </p:sp>
    </p:spTree>
    <p:extLst>
      <p:ext uri="{BB962C8B-B14F-4D97-AF65-F5344CB8AC3E}">
        <p14:creationId xmlns:p14="http://schemas.microsoft.com/office/powerpoint/2010/main" val="3129261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363</Words>
  <Application>Microsoft Office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EPPS 6354 Information Management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Xiaoyan Zhang</dc:creator>
  <cp:lastModifiedBy>Xiaoyan Zhang</cp:lastModifiedBy>
  <cp:revision>10</cp:revision>
  <dcterms:created xsi:type="dcterms:W3CDTF">2023-02-02T03:38:54Z</dcterms:created>
  <dcterms:modified xsi:type="dcterms:W3CDTF">2023-02-08T04:26:36Z</dcterms:modified>
</cp:coreProperties>
</file>