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72" r:id="rId9"/>
    <p:sldId id="269" r:id="rId10"/>
    <p:sldId id="273" r:id="rId11"/>
    <p:sldId id="270" r:id="rId12"/>
    <p:sldId id="274" r:id="rId13"/>
    <p:sldId id="275" r:id="rId14"/>
    <p:sldId id="262" r:id="rId15"/>
    <p:sldId id="276" r:id="rId16"/>
    <p:sldId id="277" r:id="rId17"/>
    <p:sldId id="263" r:id="rId18"/>
    <p:sldId id="264"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oyan Zhang" initials="XZ" lastIdx="1" clrIdx="0">
    <p:extLst>
      <p:ext uri="{19B8F6BF-5375-455C-9EA6-DF929625EA0E}">
        <p15:presenceInfo xmlns:p15="http://schemas.microsoft.com/office/powerpoint/2012/main" userId="c61438a7f296cc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051" autoAdjust="0"/>
  </p:normalViewPr>
  <p:slideViewPr>
    <p:cSldViewPr snapToGrid="0">
      <p:cViewPr varScale="1">
        <p:scale>
          <a:sx n="49" d="100"/>
          <a:sy n="49" d="100"/>
        </p:scale>
        <p:origin x="62" y="2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7-16T18:33:53.745"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D5BA-A12B-4573-8A99-DE6194756A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C93AA5-0389-4006-9C7B-5E82965E89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3009D9-10EF-45C4-9B21-C10939DB33A8}"/>
              </a:ext>
            </a:extLst>
          </p:cNvPr>
          <p:cNvSpPr>
            <a:spLocks noGrp="1"/>
          </p:cNvSpPr>
          <p:nvPr>
            <p:ph type="dt" sz="half" idx="10"/>
          </p:nvPr>
        </p:nvSpPr>
        <p:spPr/>
        <p:txBody>
          <a:bodyPr/>
          <a:lstStyle/>
          <a:p>
            <a:fld id="{F12B7027-21C6-4588-A3FE-9BC9781B6A00}" type="datetimeFigureOut">
              <a:rPr lang="en-US" smtClean="0"/>
              <a:t>7/16/2024</a:t>
            </a:fld>
            <a:endParaRPr lang="en-US"/>
          </a:p>
        </p:txBody>
      </p:sp>
      <p:sp>
        <p:nvSpPr>
          <p:cNvPr id="5" name="Footer Placeholder 4">
            <a:extLst>
              <a:ext uri="{FF2B5EF4-FFF2-40B4-BE49-F238E27FC236}">
                <a16:creationId xmlns:a16="http://schemas.microsoft.com/office/drawing/2014/main" id="{A30ACEF5-496C-4505-A461-B3CFED568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BFEA2-C5B0-4325-80EE-8C94209718E2}"/>
              </a:ext>
            </a:extLst>
          </p:cNvPr>
          <p:cNvSpPr>
            <a:spLocks noGrp="1"/>
          </p:cNvSpPr>
          <p:nvPr>
            <p:ph type="sldNum" sz="quarter" idx="12"/>
          </p:nvPr>
        </p:nvSpPr>
        <p:spPr/>
        <p:txBody>
          <a:bodyPr/>
          <a:lstStyle/>
          <a:p>
            <a:fld id="{2C3F6A07-8D0F-47C6-AF87-BC100E535BED}" type="slidenum">
              <a:rPr lang="en-US" smtClean="0"/>
              <a:t>‹#›</a:t>
            </a:fld>
            <a:endParaRPr lang="en-US"/>
          </a:p>
        </p:txBody>
      </p:sp>
    </p:spTree>
    <p:extLst>
      <p:ext uri="{BB962C8B-B14F-4D97-AF65-F5344CB8AC3E}">
        <p14:creationId xmlns:p14="http://schemas.microsoft.com/office/powerpoint/2010/main" val="324028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C26A-D50F-4DEB-8E81-2B88E6462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E4480F-B7A3-4A5D-9A92-3BB7557EE9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C0F77-1BD8-46DC-BDD2-3EF25BF54E9F}"/>
              </a:ext>
            </a:extLst>
          </p:cNvPr>
          <p:cNvSpPr>
            <a:spLocks noGrp="1"/>
          </p:cNvSpPr>
          <p:nvPr>
            <p:ph type="dt" sz="half" idx="10"/>
          </p:nvPr>
        </p:nvSpPr>
        <p:spPr/>
        <p:txBody>
          <a:bodyPr/>
          <a:lstStyle/>
          <a:p>
            <a:fld id="{F12B7027-21C6-4588-A3FE-9BC9781B6A00}" type="datetimeFigureOut">
              <a:rPr lang="en-US" smtClean="0"/>
              <a:t>7/16/2024</a:t>
            </a:fld>
            <a:endParaRPr lang="en-US"/>
          </a:p>
        </p:txBody>
      </p:sp>
      <p:sp>
        <p:nvSpPr>
          <p:cNvPr id="5" name="Footer Placeholder 4">
            <a:extLst>
              <a:ext uri="{FF2B5EF4-FFF2-40B4-BE49-F238E27FC236}">
                <a16:creationId xmlns:a16="http://schemas.microsoft.com/office/drawing/2014/main" id="{DCEA1214-1700-4CD7-8920-255710393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1941A-A125-4086-802E-C94AAC2D34D3}"/>
              </a:ext>
            </a:extLst>
          </p:cNvPr>
          <p:cNvSpPr>
            <a:spLocks noGrp="1"/>
          </p:cNvSpPr>
          <p:nvPr>
            <p:ph type="sldNum" sz="quarter" idx="12"/>
          </p:nvPr>
        </p:nvSpPr>
        <p:spPr/>
        <p:txBody>
          <a:bodyPr/>
          <a:lstStyle/>
          <a:p>
            <a:fld id="{2C3F6A07-8D0F-47C6-AF87-BC100E535BED}" type="slidenum">
              <a:rPr lang="en-US" smtClean="0"/>
              <a:t>‹#›</a:t>
            </a:fld>
            <a:endParaRPr lang="en-US"/>
          </a:p>
        </p:txBody>
      </p:sp>
    </p:spTree>
    <p:extLst>
      <p:ext uri="{BB962C8B-B14F-4D97-AF65-F5344CB8AC3E}">
        <p14:creationId xmlns:p14="http://schemas.microsoft.com/office/powerpoint/2010/main" val="3876534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BA0D33-A1DF-4880-8196-DD64515703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7ACC6-4E64-48BB-8A3D-723EF42940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23AC6-1BA1-4506-8D7D-7EF2F7E3B7D1}"/>
              </a:ext>
            </a:extLst>
          </p:cNvPr>
          <p:cNvSpPr>
            <a:spLocks noGrp="1"/>
          </p:cNvSpPr>
          <p:nvPr>
            <p:ph type="dt" sz="half" idx="10"/>
          </p:nvPr>
        </p:nvSpPr>
        <p:spPr/>
        <p:txBody>
          <a:bodyPr/>
          <a:lstStyle/>
          <a:p>
            <a:fld id="{F12B7027-21C6-4588-A3FE-9BC9781B6A00}" type="datetimeFigureOut">
              <a:rPr lang="en-US" smtClean="0"/>
              <a:t>7/16/2024</a:t>
            </a:fld>
            <a:endParaRPr lang="en-US"/>
          </a:p>
        </p:txBody>
      </p:sp>
      <p:sp>
        <p:nvSpPr>
          <p:cNvPr id="5" name="Footer Placeholder 4">
            <a:extLst>
              <a:ext uri="{FF2B5EF4-FFF2-40B4-BE49-F238E27FC236}">
                <a16:creationId xmlns:a16="http://schemas.microsoft.com/office/drawing/2014/main" id="{2D908DAB-A331-4469-B5A7-83338C50C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2E0AE4-8B72-4FDE-B749-12665F4077F8}"/>
              </a:ext>
            </a:extLst>
          </p:cNvPr>
          <p:cNvSpPr>
            <a:spLocks noGrp="1"/>
          </p:cNvSpPr>
          <p:nvPr>
            <p:ph type="sldNum" sz="quarter" idx="12"/>
          </p:nvPr>
        </p:nvSpPr>
        <p:spPr/>
        <p:txBody>
          <a:bodyPr/>
          <a:lstStyle/>
          <a:p>
            <a:fld id="{2C3F6A07-8D0F-47C6-AF87-BC100E535BED}" type="slidenum">
              <a:rPr lang="en-US" smtClean="0"/>
              <a:t>‹#›</a:t>
            </a:fld>
            <a:endParaRPr lang="en-US"/>
          </a:p>
        </p:txBody>
      </p:sp>
    </p:spTree>
    <p:extLst>
      <p:ext uri="{BB962C8B-B14F-4D97-AF65-F5344CB8AC3E}">
        <p14:creationId xmlns:p14="http://schemas.microsoft.com/office/powerpoint/2010/main" val="227581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262E-08A7-4348-8B98-469209146C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D26124-CFC8-4D15-BC9E-7F26B9EDF5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2F8486-C365-4939-A138-C2C2752A93BC}"/>
              </a:ext>
            </a:extLst>
          </p:cNvPr>
          <p:cNvSpPr>
            <a:spLocks noGrp="1"/>
          </p:cNvSpPr>
          <p:nvPr>
            <p:ph type="dt" sz="half" idx="10"/>
          </p:nvPr>
        </p:nvSpPr>
        <p:spPr/>
        <p:txBody>
          <a:bodyPr/>
          <a:lstStyle/>
          <a:p>
            <a:fld id="{F12B7027-21C6-4588-A3FE-9BC9781B6A00}" type="datetimeFigureOut">
              <a:rPr lang="en-US" smtClean="0"/>
              <a:t>7/16/2024</a:t>
            </a:fld>
            <a:endParaRPr lang="en-US"/>
          </a:p>
        </p:txBody>
      </p:sp>
      <p:sp>
        <p:nvSpPr>
          <p:cNvPr id="5" name="Footer Placeholder 4">
            <a:extLst>
              <a:ext uri="{FF2B5EF4-FFF2-40B4-BE49-F238E27FC236}">
                <a16:creationId xmlns:a16="http://schemas.microsoft.com/office/drawing/2014/main" id="{43CD2CC4-04C7-48DF-ACC7-4530F9EE9D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4E7D3-C49D-4B81-86C4-89D367905990}"/>
              </a:ext>
            </a:extLst>
          </p:cNvPr>
          <p:cNvSpPr>
            <a:spLocks noGrp="1"/>
          </p:cNvSpPr>
          <p:nvPr>
            <p:ph type="sldNum" sz="quarter" idx="12"/>
          </p:nvPr>
        </p:nvSpPr>
        <p:spPr/>
        <p:txBody>
          <a:bodyPr/>
          <a:lstStyle/>
          <a:p>
            <a:fld id="{2C3F6A07-8D0F-47C6-AF87-BC100E535BED}" type="slidenum">
              <a:rPr lang="en-US" smtClean="0"/>
              <a:t>‹#›</a:t>
            </a:fld>
            <a:endParaRPr lang="en-US"/>
          </a:p>
        </p:txBody>
      </p:sp>
    </p:spTree>
    <p:extLst>
      <p:ext uri="{BB962C8B-B14F-4D97-AF65-F5344CB8AC3E}">
        <p14:creationId xmlns:p14="http://schemas.microsoft.com/office/powerpoint/2010/main" val="193830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DC8F8-EA14-4D03-A24D-4162FF62B5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9936FF-3683-405C-8D85-A9D423BBB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3141C9-F6AB-46A3-ABBB-63EB76136555}"/>
              </a:ext>
            </a:extLst>
          </p:cNvPr>
          <p:cNvSpPr>
            <a:spLocks noGrp="1"/>
          </p:cNvSpPr>
          <p:nvPr>
            <p:ph type="dt" sz="half" idx="10"/>
          </p:nvPr>
        </p:nvSpPr>
        <p:spPr/>
        <p:txBody>
          <a:bodyPr/>
          <a:lstStyle/>
          <a:p>
            <a:fld id="{F12B7027-21C6-4588-A3FE-9BC9781B6A00}" type="datetimeFigureOut">
              <a:rPr lang="en-US" smtClean="0"/>
              <a:t>7/16/2024</a:t>
            </a:fld>
            <a:endParaRPr lang="en-US"/>
          </a:p>
        </p:txBody>
      </p:sp>
      <p:sp>
        <p:nvSpPr>
          <p:cNvPr id="5" name="Footer Placeholder 4">
            <a:extLst>
              <a:ext uri="{FF2B5EF4-FFF2-40B4-BE49-F238E27FC236}">
                <a16:creationId xmlns:a16="http://schemas.microsoft.com/office/drawing/2014/main" id="{3A494206-2914-47E6-8E65-3A31C8824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FA59A-FF63-4299-A2F0-1E7AB1B1EE3A}"/>
              </a:ext>
            </a:extLst>
          </p:cNvPr>
          <p:cNvSpPr>
            <a:spLocks noGrp="1"/>
          </p:cNvSpPr>
          <p:nvPr>
            <p:ph type="sldNum" sz="quarter" idx="12"/>
          </p:nvPr>
        </p:nvSpPr>
        <p:spPr/>
        <p:txBody>
          <a:bodyPr/>
          <a:lstStyle/>
          <a:p>
            <a:fld id="{2C3F6A07-8D0F-47C6-AF87-BC100E535BED}" type="slidenum">
              <a:rPr lang="en-US" smtClean="0"/>
              <a:t>‹#›</a:t>
            </a:fld>
            <a:endParaRPr lang="en-US"/>
          </a:p>
        </p:txBody>
      </p:sp>
    </p:spTree>
    <p:extLst>
      <p:ext uri="{BB962C8B-B14F-4D97-AF65-F5344CB8AC3E}">
        <p14:creationId xmlns:p14="http://schemas.microsoft.com/office/powerpoint/2010/main" val="3625261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9878-3157-4027-8930-BC17A7822E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CFF493-437C-4AF9-A1EB-0B529CE915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80C7B3-7913-4238-927B-E351F698A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719860-A8CF-4721-90F8-FE2AD2ECA564}"/>
              </a:ext>
            </a:extLst>
          </p:cNvPr>
          <p:cNvSpPr>
            <a:spLocks noGrp="1"/>
          </p:cNvSpPr>
          <p:nvPr>
            <p:ph type="dt" sz="half" idx="10"/>
          </p:nvPr>
        </p:nvSpPr>
        <p:spPr/>
        <p:txBody>
          <a:bodyPr/>
          <a:lstStyle/>
          <a:p>
            <a:fld id="{F12B7027-21C6-4588-A3FE-9BC9781B6A00}" type="datetimeFigureOut">
              <a:rPr lang="en-US" smtClean="0"/>
              <a:t>7/16/2024</a:t>
            </a:fld>
            <a:endParaRPr lang="en-US"/>
          </a:p>
        </p:txBody>
      </p:sp>
      <p:sp>
        <p:nvSpPr>
          <p:cNvPr id="6" name="Footer Placeholder 5">
            <a:extLst>
              <a:ext uri="{FF2B5EF4-FFF2-40B4-BE49-F238E27FC236}">
                <a16:creationId xmlns:a16="http://schemas.microsoft.com/office/drawing/2014/main" id="{ED9E05CA-6387-4E48-A3E4-5100E7B23D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591807-998E-4BE4-9EF4-2C4B3CFCE02A}"/>
              </a:ext>
            </a:extLst>
          </p:cNvPr>
          <p:cNvSpPr>
            <a:spLocks noGrp="1"/>
          </p:cNvSpPr>
          <p:nvPr>
            <p:ph type="sldNum" sz="quarter" idx="12"/>
          </p:nvPr>
        </p:nvSpPr>
        <p:spPr/>
        <p:txBody>
          <a:bodyPr/>
          <a:lstStyle/>
          <a:p>
            <a:fld id="{2C3F6A07-8D0F-47C6-AF87-BC100E535BED}" type="slidenum">
              <a:rPr lang="en-US" smtClean="0"/>
              <a:t>‹#›</a:t>
            </a:fld>
            <a:endParaRPr lang="en-US"/>
          </a:p>
        </p:txBody>
      </p:sp>
    </p:spTree>
    <p:extLst>
      <p:ext uri="{BB962C8B-B14F-4D97-AF65-F5344CB8AC3E}">
        <p14:creationId xmlns:p14="http://schemas.microsoft.com/office/powerpoint/2010/main" val="345840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C7F53-4B7F-4D5C-887B-17A9D38BAC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611411-DB9C-4EDE-B9FE-5287D8A8E2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D16FC5-1423-43A3-AFC4-C0A593F50B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2ED02E-7A71-45B9-A3CA-BAD61F770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5C9B39-7D1C-4520-AFEA-901A2A7056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28377D-008E-4A54-9825-82B4EF0CF987}"/>
              </a:ext>
            </a:extLst>
          </p:cNvPr>
          <p:cNvSpPr>
            <a:spLocks noGrp="1"/>
          </p:cNvSpPr>
          <p:nvPr>
            <p:ph type="dt" sz="half" idx="10"/>
          </p:nvPr>
        </p:nvSpPr>
        <p:spPr/>
        <p:txBody>
          <a:bodyPr/>
          <a:lstStyle/>
          <a:p>
            <a:fld id="{F12B7027-21C6-4588-A3FE-9BC9781B6A00}" type="datetimeFigureOut">
              <a:rPr lang="en-US" smtClean="0"/>
              <a:t>7/16/2024</a:t>
            </a:fld>
            <a:endParaRPr lang="en-US"/>
          </a:p>
        </p:txBody>
      </p:sp>
      <p:sp>
        <p:nvSpPr>
          <p:cNvPr id="8" name="Footer Placeholder 7">
            <a:extLst>
              <a:ext uri="{FF2B5EF4-FFF2-40B4-BE49-F238E27FC236}">
                <a16:creationId xmlns:a16="http://schemas.microsoft.com/office/drawing/2014/main" id="{DE84409D-32F8-4C27-9FC4-14442362B4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E7ECF3-E939-40B2-B003-59051361F6C6}"/>
              </a:ext>
            </a:extLst>
          </p:cNvPr>
          <p:cNvSpPr>
            <a:spLocks noGrp="1"/>
          </p:cNvSpPr>
          <p:nvPr>
            <p:ph type="sldNum" sz="quarter" idx="12"/>
          </p:nvPr>
        </p:nvSpPr>
        <p:spPr/>
        <p:txBody>
          <a:bodyPr/>
          <a:lstStyle/>
          <a:p>
            <a:fld id="{2C3F6A07-8D0F-47C6-AF87-BC100E535BED}" type="slidenum">
              <a:rPr lang="en-US" smtClean="0"/>
              <a:t>‹#›</a:t>
            </a:fld>
            <a:endParaRPr lang="en-US"/>
          </a:p>
        </p:txBody>
      </p:sp>
    </p:spTree>
    <p:extLst>
      <p:ext uri="{BB962C8B-B14F-4D97-AF65-F5344CB8AC3E}">
        <p14:creationId xmlns:p14="http://schemas.microsoft.com/office/powerpoint/2010/main" val="330004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9388-B84B-482A-9292-E3B26C4013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E79B69-D67A-463B-8DE9-BC08ECAA4D1C}"/>
              </a:ext>
            </a:extLst>
          </p:cNvPr>
          <p:cNvSpPr>
            <a:spLocks noGrp="1"/>
          </p:cNvSpPr>
          <p:nvPr>
            <p:ph type="dt" sz="half" idx="10"/>
          </p:nvPr>
        </p:nvSpPr>
        <p:spPr/>
        <p:txBody>
          <a:bodyPr/>
          <a:lstStyle/>
          <a:p>
            <a:fld id="{F12B7027-21C6-4588-A3FE-9BC9781B6A00}" type="datetimeFigureOut">
              <a:rPr lang="en-US" smtClean="0"/>
              <a:t>7/16/2024</a:t>
            </a:fld>
            <a:endParaRPr lang="en-US"/>
          </a:p>
        </p:txBody>
      </p:sp>
      <p:sp>
        <p:nvSpPr>
          <p:cNvPr id="4" name="Footer Placeholder 3">
            <a:extLst>
              <a:ext uri="{FF2B5EF4-FFF2-40B4-BE49-F238E27FC236}">
                <a16:creationId xmlns:a16="http://schemas.microsoft.com/office/drawing/2014/main" id="{4120A6F5-86D4-40B9-A65B-130F5F30F7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F24F24-4A45-4128-A6D4-FB6ECD5AD027}"/>
              </a:ext>
            </a:extLst>
          </p:cNvPr>
          <p:cNvSpPr>
            <a:spLocks noGrp="1"/>
          </p:cNvSpPr>
          <p:nvPr>
            <p:ph type="sldNum" sz="quarter" idx="12"/>
          </p:nvPr>
        </p:nvSpPr>
        <p:spPr/>
        <p:txBody>
          <a:bodyPr/>
          <a:lstStyle/>
          <a:p>
            <a:fld id="{2C3F6A07-8D0F-47C6-AF87-BC100E535BED}" type="slidenum">
              <a:rPr lang="en-US" smtClean="0"/>
              <a:t>‹#›</a:t>
            </a:fld>
            <a:endParaRPr lang="en-US"/>
          </a:p>
        </p:txBody>
      </p:sp>
    </p:spTree>
    <p:extLst>
      <p:ext uri="{BB962C8B-B14F-4D97-AF65-F5344CB8AC3E}">
        <p14:creationId xmlns:p14="http://schemas.microsoft.com/office/powerpoint/2010/main" val="230408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6943E-B5E9-4A8C-AB0B-11A63154A553}"/>
              </a:ext>
            </a:extLst>
          </p:cNvPr>
          <p:cNvSpPr>
            <a:spLocks noGrp="1"/>
          </p:cNvSpPr>
          <p:nvPr>
            <p:ph type="dt" sz="half" idx="10"/>
          </p:nvPr>
        </p:nvSpPr>
        <p:spPr/>
        <p:txBody>
          <a:bodyPr/>
          <a:lstStyle/>
          <a:p>
            <a:fld id="{F12B7027-21C6-4588-A3FE-9BC9781B6A00}" type="datetimeFigureOut">
              <a:rPr lang="en-US" smtClean="0"/>
              <a:t>7/16/2024</a:t>
            </a:fld>
            <a:endParaRPr lang="en-US"/>
          </a:p>
        </p:txBody>
      </p:sp>
      <p:sp>
        <p:nvSpPr>
          <p:cNvPr id="3" name="Footer Placeholder 2">
            <a:extLst>
              <a:ext uri="{FF2B5EF4-FFF2-40B4-BE49-F238E27FC236}">
                <a16:creationId xmlns:a16="http://schemas.microsoft.com/office/drawing/2014/main" id="{21C99D06-0D52-4FA6-8F5D-6508C59437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D62F69-1E49-475F-B53B-C8BF72EA43DE}"/>
              </a:ext>
            </a:extLst>
          </p:cNvPr>
          <p:cNvSpPr>
            <a:spLocks noGrp="1"/>
          </p:cNvSpPr>
          <p:nvPr>
            <p:ph type="sldNum" sz="quarter" idx="12"/>
          </p:nvPr>
        </p:nvSpPr>
        <p:spPr/>
        <p:txBody>
          <a:bodyPr/>
          <a:lstStyle/>
          <a:p>
            <a:fld id="{2C3F6A07-8D0F-47C6-AF87-BC100E535BED}" type="slidenum">
              <a:rPr lang="en-US" smtClean="0"/>
              <a:t>‹#›</a:t>
            </a:fld>
            <a:endParaRPr lang="en-US"/>
          </a:p>
        </p:txBody>
      </p:sp>
    </p:spTree>
    <p:extLst>
      <p:ext uri="{BB962C8B-B14F-4D97-AF65-F5344CB8AC3E}">
        <p14:creationId xmlns:p14="http://schemas.microsoft.com/office/powerpoint/2010/main" val="1701029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B8B0A-336A-4A8D-9C41-BB2871868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C3B33E-E740-4534-A022-03E9A0FE20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845CDF-8D2B-48A8-8FFB-11CE9FB26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5CCE7F-CD6E-4F91-9D28-112C34F213DE}"/>
              </a:ext>
            </a:extLst>
          </p:cNvPr>
          <p:cNvSpPr>
            <a:spLocks noGrp="1"/>
          </p:cNvSpPr>
          <p:nvPr>
            <p:ph type="dt" sz="half" idx="10"/>
          </p:nvPr>
        </p:nvSpPr>
        <p:spPr/>
        <p:txBody>
          <a:bodyPr/>
          <a:lstStyle/>
          <a:p>
            <a:fld id="{F12B7027-21C6-4588-A3FE-9BC9781B6A00}" type="datetimeFigureOut">
              <a:rPr lang="en-US" smtClean="0"/>
              <a:t>7/16/2024</a:t>
            </a:fld>
            <a:endParaRPr lang="en-US"/>
          </a:p>
        </p:txBody>
      </p:sp>
      <p:sp>
        <p:nvSpPr>
          <p:cNvPr id="6" name="Footer Placeholder 5">
            <a:extLst>
              <a:ext uri="{FF2B5EF4-FFF2-40B4-BE49-F238E27FC236}">
                <a16:creationId xmlns:a16="http://schemas.microsoft.com/office/drawing/2014/main" id="{2CD1F3E9-1227-46C1-9B62-FA4D82483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19FF9-ED2E-4668-B008-4171DCF0386B}"/>
              </a:ext>
            </a:extLst>
          </p:cNvPr>
          <p:cNvSpPr>
            <a:spLocks noGrp="1"/>
          </p:cNvSpPr>
          <p:nvPr>
            <p:ph type="sldNum" sz="quarter" idx="12"/>
          </p:nvPr>
        </p:nvSpPr>
        <p:spPr/>
        <p:txBody>
          <a:bodyPr/>
          <a:lstStyle/>
          <a:p>
            <a:fld id="{2C3F6A07-8D0F-47C6-AF87-BC100E535BED}" type="slidenum">
              <a:rPr lang="en-US" smtClean="0"/>
              <a:t>‹#›</a:t>
            </a:fld>
            <a:endParaRPr lang="en-US"/>
          </a:p>
        </p:txBody>
      </p:sp>
    </p:spTree>
    <p:extLst>
      <p:ext uri="{BB962C8B-B14F-4D97-AF65-F5344CB8AC3E}">
        <p14:creationId xmlns:p14="http://schemas.microsoft.com/office/powerpoint/2010/main" val="1012326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7C3D2-6FF0-472E-946F-DCEEB3F80D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68C8CA-F9D5-4C80-8F4C-5B6F782930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B5F635-C6EB-4F27-AE16-96809F1D9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E8B6C-336F-4CFA-A768-1C460FAB8606}"/>
              </a:ext>
            </a:extLst>
          </p:cNvPr>
          <p:cNvSpPr>
            <a:spLocks noGrp="1"/>
          </p:cNvSpPr>
          <p:nvPr>
            <p:ph type="dt" sz="half" idx="10"/>
          </p:nvPr>
        </p:nvSpPr>
        <p:spPr/>
        <p:txBody>
          <a:bodyPr/>
          <a:lstStyle/>
          <a:p>
            <a:fld id="{F12B7027-21C6-4588-A3FE-9BC9781B6A00}" type="datetimeFigureOut">
              <a:rPr lang="en-US" smtClean="0"/>
              <a:t>7/16/2024</a:t>
            </a:fld>
            <a:endParaRPr lang="en-US"/>
          </a:p>
        </p:txBody>
      </p:sp>
      <p:sp>
        <p:nvSpPr>
          <p:cNvPr id="6" name="Footer Placeholder 5">
            <a:extLst>
              <a:ext uri="{FF2B5EF4-FFF2-40B4-BE49-F238E27FC236}">
                <a16:creationId xmlns:a16="http://schemas.microsoft.com/office/drawing/2014/main" id="{A64336C0-1BA9-4DA6-ABF4-9F51674217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32AAC-427B-4A09-9F2E-825E6487A3E5}"/>
              </a:ext>
            </a:extLst>
          </p:cNvPr>
          <p:cNvSpPr>
            <a:spLocks noGrp="1"/>
          </p:cNvSpPr>
          <p:nvPr>
            <p:ph type="sldNum" sz="quarter" idx="12"/>
          </p:nvPr>
        </p:nvSpPr>
        <p:spPr/>
        <p:txBody>
          <a:bodyPr/>
          <a:lstStyle/>
          <a:p>
            <a:fld id="{2C3F6A07-8D0F-47C6-AF87-BC100E535BED}" type="slidenum">
              <a:rPr lang="en-US" smtClean="0"/>
              <a:t>‹#›</a:t>
            </a:fld>
            <a:endParaRPr lang="en-US"/>
          </a:p>
        </p:txBody>
      </p:sp>
    </p:spTree>
    <p:extLst>
      <p:ext uri="{BB962C8B-B14F-4D97-AF65-F5344CB8AC3E}">
        <p14:creationId xmlns:p14="http://schemas.microsoft.com/office/powerpoint/2010/main" val="261873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CDBACB-C317-478D-B3F5-7ACEBCCAC7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4C5BE4-203E-4175-BEB8-5F780044C8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4A0DA-4AA3-4F6C-B125-932A355B1E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2B7027-21C6-4588-A3FE-9BC9781B6A00}" type="datetimeFigureOut">
              <a:rPr lang="en-US" smtClean="0"/>
              <a:t>7/16/2024</a:t>
            </a:fld>
            <a:endParaRPr lang="en-US"/>
          </a:p>
        </p:txBody>
      </p:sp>
      <p:sp>
        <p:nvSpPr>
          <p:cNvPr id="5" name="Footer Placeholder 4">
            <a:extLst>
              <a:ext uri="{FF2B5EF4-FFF2-40B4-BE49-F238E27FC236}">
                <a16:creationId xmlns:a16="http://schemas.microsoft.com/office/drawing/2014/main" id="{14D8C7F3-1BB8-443D-B2BE-D18A2F27C7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129A86-E8A9-4F22-82E6-99834134B3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F6A07-8D0F-47C6-AF87-BC100E535BED}" type="slidenum">
              <a:rPr lang="en-US" smtClean="0"/>
              <a:t>‹#›</a:t>
            </a:fld>
            <a:endParaRPr lang="en-US"/>
          </a:p>
        </p:txBody>
      </p:sp>
    </p:spTree>
    <p:extLst>
      <p:ext uri="{BB962C8B-B14F-4D97-AF65-F5344CB8AC3E}">
        <p14:creationId xmlns:p14="http://schemas.microsoft.com/office/powerpoint/2010/main" val="2384957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DE1F2-8350-4498-BC85-D89610AF605B}"/>
              </a:ext>
            </a:extLst>
          </p:cNvPr>
          <p:cNvSpPr>
            <a:spLocks noGrp="1"/>
          </p:cNvSpPr>
          <p:nvPr>
            <p:ph type="ctrTitle"/>
          </p:nvPr>
        </p:nvSpPr>
        <p:spPr>
          <a:xfrm>
            <a:off x="1400175" y="406400"/>
            <a:ext cx="9144000" cy="2387600"/>
          </a:xfrm>
        </p:spPr>
        <p:txBody>
          <a:bodyPr/>
          <a:lstStyle/>
          <a:p>
            <a:r>
              <a:rPr lang="en-US" b="1" dirty="0"/>
              <a:t>EDA for ABC Company</a:t>
            </a:r>
          </a:p>
        </p:txBody>
      </p:sp>
      <p:sp>
        <p:nvSpPr>
          <p:cNvPr id="3" name="Subtitle 2">
            <a:extLst>
              <a:ext uri="{FF2B5EF4-FFF2-40B4-BE49-F238E27FC236}">
                <a16:creationId xmlns:a16="http://schemas.microsoft.com/office/drawing/2014/main" id="{891B5755-5486-4E20-8A76-C82C8A2DE52B}"/>
              </a:ext>
            </a:extLst>
          </p:cNvPr>
          <p:cNvSpPr>
            <a:spLocks noGrp="1"/>
          </p:cNvSpPr>
          <p:nvPr>
            <p:ph type="subTitle" idx="1"/>
          </p:nvPr>
        </p:nvSpPr>
        <p:spPr>
          <a:xfrm>
            <a:off x="1524000" y="3535363"/>
            <a:ext cx="9144000" cy="1655762"/>
          </a:xfrm>
        </p:spPr>
        <p:txBody>
          <a:bodyPr/>
          <a:lstStyle/>
          <a:p>
            <a:r>
              <a:rPr lang="en-US" dirty="0"/>
              <a:t>Xiaoyan</a:t>
            </a:r>
          </a:p>
          <a:p>
            <a:endParaRPr lang="en-US" dirty="0"/>
          </a:p>
          <a:p>
            <a:r>
              <a:rPr lang="en-US" dirty="0"/>
              <a:t>07/16/2014 </a:t>
            </a:r>
          </a:p>
        </p:txBody>
      </p:sp>
    </p:spTree>
    <p:extLst>
      <p:ext uri="{BB962C8B-B14F-4D97-AF65-F5344CB8AC3E}">
        <p14:creationId xmlns:p14="http://schemas.microsoft.com/office/powerpoint/2010/main" val="277718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C1FF-C1B1-40FB-B185-476DA4C6BEB8}"/>
              </a:ext>
            </a:extLst>
          </p:cNvPr>
          <p:cNvSpPr>
            <a:spLocks noGrp="1"/>
          </p:cNvSpPr>
          <p:nvPr>
            <p:ph type="title"/>
          </p:nvPr>
        </p:nvSpPr>
        <p:spPr>
          <a:xfrm>
            <a:off x="685799" y="87221"/>
            <a:ext cx="10515600" cy="665816"/>
          </a:xfrm>
        </p:spPr>
        <p:txBody>
          <a:bodyPr>
            <a:normAutofit fontScale="90000"/>
          </a:bodyPr>
          <a:lstStyle/>
          <a:p>
            <a:r>
              <a:rPr lang="en-US" dirty="0"/>
              <a:t>Visualization from Clinical Factors</a:t>
            </a:r>
          </a:p>
        </p:txBody>
      </p:sp>
      <p:pic>
        <p:nvPicPr>
          <p:cNvPr id="4" name="Content Placeholder 3">
            <a:extLst>
              <a:ext uri="{FF2B5EF4-FFF2-40B4-BE49-F238E27FC236}">
                <a16:creationId xmlns:a16="http://schemas.microsoft.com/office/drawing/2014/main" id="{9D56DE78-23EC-4694-98F6-7DD0001EA762}"/>
              </a:ext>
            </a:extLst>
          </p:cNvPr>
          <p:cNvPicPr>
            <a:picLocks noGrp="1" noChangeAspect="1"/>
          </p:cNvPicPr>
          <p:nvPr>
            <p:ph idx="1"/>
          </p:nvPr>
        </p:nvPicPr>
        <p:blipFill>
          <a:blip r:embed="rId2"/>
          <a:stretch>
            <a:fillRect/>
          </a:stretch>
        </p:blipFill>
        <p:spPr>
          <a:xfrm>
            <a:off x="685799" y="1004809"/>
            <a:ext cx="5479331" cy="2798554"/>
          </a:xfrm>
          <a:prstGeom prst="rect">
            <a:avLst/>
          </a:prstGeom>
        </p:spPr>
      </p:pic>
      <p:pic>
        <p:nvPicPr>
          <p:cNvPr id="5" name="Picture 4">
            <a:extLst>
              <a:ext uri="{FF2B5EF4-FFF2-40B4-BE49-F238E27FC236}">
                <a16:creationId xmlns:a16="http://schemas.microsoft.com/office/drawing/2014/main" id="{2E0487CF-F9B7-45AF-AB37-2B34EC6AAE1D}"/>
              </a:ext>
            </a:extLst>
          </p:cNvPr>
          <p:cNvPicPr>
            <a:picLocks noChangeAspect="1"/>
          </p:cNvPicPr>
          <p:nvPr/>
        </p:nvPicPr>
        <p:blipFill>
          <a:blip r:embed="rId3"/>
          <a:stretch>
            <a:fillRect/>
          </a:stretch>
        </p:blipFill>
        <p:spPr>
          <a:xfrm>
            <a:off x="6368640" y="1004810"/>
            <a:ext cx="4832759" cy="2798554"/>
          </a:xfrm>
          <a:prstGeom prst="rect">
            <a:avLst/>
          </a:prstGeom>
        </p:spPr>
      </p:pic>
      <p:pic>
        <p:nvPicPr>
          <p:cNvPr id="6" name="Picture 5">
            <a:extLst>
              <a:ext uri="{FF2B5EF4-FFF2-40B4-BE49-F238E27FC236}">
                <a16:creationId xmlns:a16="http://schemas.microsoft.com/office/drawing/2014/main" id="{B3CE4CAC-B4DC-4749-A831-6168028D9AEB}"/>
              </a:ext>
            </a:extLst>
          </p:cNvPr>
          <p:cNvPicPr>
            <a:picLocks noChangeAspect="1"/>
          </p:cNvPicPr>
          <p:nvPr/>
        </p:nvPicPr>
        <p:blipFill>
          <a:blip r:embed="rId4"/>
          <a:stretch>
            <a:fillRect/>
          </a:stretch>
        </p:blipFill>
        <p:spPr>
          <a:xfrm>
            <a:off x="685798" y="3875841"/>
            <a:ext cx="5479331" cy="2841739"/>
          </a:xfrm>
          <a:prstGeom prst="rect">
            <a:avLst/>
          </a:prstGeom>
        </p:spPr>
      </p:pic>
      <p:pic>
        <p:nvPicPr>
          <p:cNvPr id="7" name="Picture 6">
            <a:extLst>
              <a:ext uri="{FF2B5EF4-FFF2-40B4-BE49-F238E27FC236}">
                <a16:creationId xmlns:a16="http://schemas.microsoft.com/office/drawing/2014/main" id="{74BB59E8-D2CD-4466-9A37-AE2ECFFB0601}"/>
              </a:ext>
            </a:extLst>
          </p:cNvPr>
          <p:cNvPicPr>
            <a:picLocks noChangeAspect="1"/>
          </p:cNvPicPr>
          <p:nvPr/>
        </p:nvPicPr>
        <p:blipFill>
          <a:blip r:embed="rId5"/>
          <a:stretch>
            <a:fillRect/>
          </a:stretch>
        </p:blipFill>
        <p:spPr>
          <a:xfrm>
            <a:off x="6368639" y="3875841"/>
            <a:ext cx="4832759" cy="2900737"/>
          </a:xfrm>
          <a:prstGeom prst="rect">
            <a:avLst/>
          </a:prstGeom>
        </p:spPr>
      </p:pic>
    </p:spTree>
    <p:extLst>
      <p:ext uri="{BB962C8B-B14F-4D97-AF65-F5344CB8AC3E}">
        <p14:creationId xmlns:p14="http://schemas.microsoft.com/office/powerpoint/2010/main" val="4035752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73C5-7225-425A-BDE0-399FAA91A96F}"/>
              </a:ext>
            </a:extLst>
          </p:cNvPr>
          <p:cNvSpPr>
            <a:spLocks noGrp="1"/>
          </p:cNvSpPr>
          <p:nvPr>
            <p:ph type="title"/>
          </p:nvPr>
        </p:nvSpPr>
        <p:spPr/>
        <p:txBody>
          <a:bodyPr/>
          <a:lstStyle/>
          <a:p>
            <a:r>
              <a:rPr lang="en-US" dirty="0"/>
              <a:t>Visualization from NTM-Comorbidity</a:t>
            </a:r>
          </a:p>
        </p:txBody>
      </p:sp>
      <p:pic>
        <p:nvPicPr>
          <p:cNvPr id="4" name="Content Placeholder 3">
            <a:extLst>
              <a:ext uri="{FF2B5EF4-FFF2-40B4-BE49-F238E27FC236}">
                <a16:creationId xmlns:a16="http://schemas.microsoft.com/office/drawing/2014/main" id="{C1A7F41D-7CED-478B-BC7E-9243B2FE177E}"/>
              </a:ext>
            </a:extLst>
          </p:cNvPr>
          <p:cNvPicPr>
            <a:picLocks noGrp="1" noChangeAspect="1"/>
          </p:cNvPicPr>
          <p:nvPr>
            <p:ph idx="1"/>
          </p:nvPr>
        </p:nvPicPr>
        <p:blipFill>
          <a:blip r:embed="rId2"/>
          <a:stretch>
            <a:fillRect/>
          </a:stretch>
        </p:blipFill>
        <p:spPr>
          <a:xfrm>
            <a:off x="1031470" y="1690688"/>
            <a:ext cx="5216929" cy="2416995"/>
          </a:xfrm>
          <a:prstGeom prst="rect">
            <a:avLst/>
          </a:prstGeom>
        </p:spPr>
      </p:pic>
      <p:pic>
        <p:nvPicPr>
          <p:cNvPr id="7" name="Picture 6">
            <a:extLst>
              <a:ext uri="{FF2B5EF4-FFF2-40B4-BE49-F238E27FC236}">
                <a16:creationId xmlns:a16="http://schemas.microsoft.com/office/drawing/2014/main" id="{726788E8-54A6-498E-8A4E-547C1B2E2FE8}"/>
              </a:ext>
            </a:extLst>
          </p:cNvPr>
          <p:cNvPicPr>
            <a:picLocks noChangeAspect="1"/>
          </p:cNvPicPr>
          <p:nvPr/>
        </p:nvPicPr>
        <p:blipFill>
          <a:blip r:embed="rId3"/>
          <a:stretch>
            <a:fillRect/>
          </a:stretch>
        </p:blipFill>
        <p:spPr>
          <a:xfrm>
            <a:off x="1031471" y="4068315"/>
            <a:ext cx="5216929" cy="2355272"/>
          </a:xfrm>
          <a:prstGeom prst="rect">
            <a:avLst/>
          </a:prstGeom>
        </p:spPr>
      </p:pic>
      <p:sp>
        <p:nvSpPr>
          <p:cNvPr id="8" name="Rectangle: Rounded Corners 7">
            <a:extLst>
              <a:ext uri="{FF2B5EF4-FFF2-40B4-BE49-F238E27FC236}">
                <a16:creationId xmlns:a16="http://schemas.microsoft.com/office/drawing/2014/main" id="{CFB06E4D-ABD6-4B6C-9CB5-DACE77A9DC3C}"/>
              </a:ext>
            </a:extLst>
          </p:cNvPr>
          <p:cNvSpPr/>
          <p:nvPr/>
        </p:nvSpPr>
        <p:spPr>
          <a:xfrm>
            <a:off x="6896100" y="2129408"/>
            <a:ext cx="4238625" cy="15001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Among the patients with </a:t>
            </a:r>
            <a:r>
              <a:rPr lang="en-US" dirty="0" err="1"/>
              <a:t>disorders_of_lipoprotein_metabolism_and_other_lipidemias</a:t>
            </a:r>
            <a:r>
              <a:rPr lang="en-US" dirty="0"/>
              <a:t>, the proportion of persistency and Non-persistency is larger than the patients with no such symptom.</a:t>
            </a:r>
          </a:p>
        </p:txBody>
      </p:sp>
      <p:sp>
        <p:nvSpPr>
          <p:cNvPr id="9" name="Rectangle: Rounded Corners 8">
            <a:extLst>
              <a:ext uri="{FF2B5EF4-FFF2-40B4-BE49-F238E27FC236}">
                <a16:creationId xmlns:a16="http://schemas.microsoft.com/office/drawing/2014/main" id="{3F2CEE5A-421A-4AFC-94D5-3876F47B4400}"/>
              </a:ext>
            </a:extLst>
          </p:cNvPr>
          <p:cNvSpPr/>
          <p:nvPr/>
        </p:nvSpPr>
        <p:spPr>
          <a:xfrm>
            <a:off x="6896100" y="4324349"/>
            <a:ext cx="4457700" cy="158724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Among the patients with </a:t>
            </a:r>
            <a:r>
              <a:rPr lang="en-US" dirty="0" err="1"/>
              <a:t>encntr_for_general_exam_w_o_complaint,susp_or_reprtd_dx</a:t>
            </a:r>
            <a:r>
              <a:rPr lang="en-US" dirty="0"/>
              <a:t>, the proportion of persistency and Non-persistency is larger than the patients with no such symptom.</a:t>
            </a:r>
          </a:p>
        </p:txBody>
      </p:sp>
    </p:spTree>
    <p:extLst>
      <p:ext uri="{BB962C8B-B14F-4D97-AF65-F5344CB8AC3E}">
        <p14:creationId xmlns:p14="http://schemas.microsoft.com/office/powerpoint/2010/main" val="282164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7E1C-1713-4F02-9C3C-FDA0D376B7C3}"/>
              </a:ext>
            </a:extLst>
          </p:cNvPr>
          <p:cNvSpPr>
            <a:spLocks noGrp="1"/>
          </p:cNvSpPr>
          <p:nvPr>
            <p:ph type="title"/>
          </p:nvPr>
        </p:nvSpPr>
        <p:spPr>
          <a:xfrm>
            <a:off x="838200" y="365125"/>
            <a:ext cx="10515600" cy="854075"/>
          </a:xfrm>
        </p:spPr>
        <p:txBody>
          <a:bodyPr/>
          <a:lstStyle/>
          <a:p>
            <a:r>
              <a:rPr lang="en-US" dirty="0"/>
              <a:t>Visualization from NTM-Concomitancy</a:t>
            </a:r>
          </a:p>
        </p:txBody>
      </p:sp>
      <p:pic>
        <p:nvPicPr>
          <p:cNvPr id="4" name="Content Placeholder 3">
            <a:extLst>
              <a:ext uri="{FF2B5EF4-FFF2-40B4-BE49-F238E27FC236}">
                <a16:creationId xmlns:a16="http://schemas.microsoft.com/office/drawing/2014/main" id="{E69AC5E2-B001-4247-87E0-1EFCBB5F4A62}"/>
              </a:ext>
            </a:extLst>
          </p:cNvPr>
          <p:cNvPicPr>
            <a:picLocks noGrp="1" noChangeAspect="1"/>
          </p:cNvPicPr>
          <p:nvPr>
            <p:ph idx="1"/>
          </p:nvPr>
        </p:nvPicPr>
        <p:blipFill>
          <a:blip r:embed="rId2"/>
          <a:stretch>
            <a:fillRect/>
          </a:stretch>
        </p:blipFill>
        <p:spPr>
          <a:xfrm>
            <a:off x="1042202" y="1488102"/>
            <a:ext cx="4925995" cy="2664183"/>
          </a:xfrm>
          <a:prstGeom prst="rect">
            <a:avLst/>
          </a:prstGeom>
        </p:spPr>
      </p:pic>
      <p:pic>
        <p:nvPicPr>
          <p:cNvPr id="5" name="Picture 4">
            <a:extLst>
              <a:ext uri="{FF2B5EF4-FFF2-40B4-BE49-F238E27FC236}">
                <a16:creationId xmlns:a16="http://schemas.microsoft.com/office/drawing/2014/main" id="{36776385-9B8A-48B9-BA59-078BCB5BABD2}"/>
              </a:ext>
            </a:extLst>
          </p:cNvPr>
          <p:cNvPicPr>
            <a:picLocks noChangeAspect="1"/>
          </p:cNvPicPr>
          <p:nvPr/>
        </p:nvPicPr>
        <p:blipFill>
          <a:blip r:embed="rId3"/>
          <a:stretch>
            <a:fillRect/>
          </a:stretch>
        </p:blipFill>
        <p:spPr>
          <a:xfrm>
            <a:off x="6223805" y="1488102"/>
            <a:ext cx="5486400" cy="2664182"/>
          </a:xfrm>
          <a:prstGeom prst="rect">
            <a:avLst/>
          </a:prstGeom>
        </p:spPr>
      </p:pic>
      <p:sp>
        <p:nvSpPr>
          <p:cNvPr id="6" name="Rectangle: Rounded Corners 5">
            <a:extLst>
              <a:ext uri="{FF2B5EF4-FFF2-40B4-BE49-F238E27FC236}">
                <a16:creationId xmlns:a16="http://schemas.microsoft.com/office/drawing/2014/main" id="{E7602F86-9642-4104-8565-8909264B827C}"/>
              </a:ext>
            </a:extLst>
          </p:cNvPr>
          <p:cNvSpPr/>
          <p:nvPr/>
        </p:nvSpPr>
        <p:spPr>
          <a:xfrm>
            <a:off x="1143000" y="4476750"/>
            <a:ext cx="10687049" cy="10858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Among  patients with NTM-Concomitancy, the ratio of persistency to Non-persistency is greater than that of patients with no NTM-Concomitancy.</a:t>
            </a:r>
          </a:p>
          <a:p>
            <a:pPr algn="just"/>
            <a:endParaRPr lang="en-US" dirty="0"/>
          </a:p>
        </p:txBody>
      </p:sp>
    </p:spTree>
    <p:extLst>
      <p:ext uri="{BB962C8B-B14F-4D97-AF65-F5344CB8AC3E}">
        <p14:creationId xmlns:p14="http://schemas.microsoft.com/office/powerpoint/2010/main" val="103720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FBF0-2EA1-4B1B-B928-C5AF1919A07B}"/>
              </a:ext>
            </a:extLst>
          </p:cNvPr>
          <p:cNvSpPr>
            <a:spLocks noGrp="1"/>
          </p:cNvSpPr>
          <p:nvPr>
            <p:ph type="title"/>
          </p:nvPr>
        </p:nvSpPr>
        <p:spPr>
          <a:xfrm>
            <a:off x="838200" y="365126"/>
            <a:ext cx="10515600" cy="587374"/>
          </a:xfrm>
        </p:spPr>
        <p:txBody>
          <a:bodyPr>
            <a:normAutofit fontScale="90000"/>
          </a:bodyPr>
          <a:lstStyle/>
          <a:p>
            <a:r>
              <a:rPr lang="en-US" dirty="0"/>
              <a:t>Visualization from NTM-Concomitancy</a:t>
            </a:r>
          </a:p>
        </p:txBody>
      </p:sp>
      <p:pic>
        <p:nvPicPr>
          <p:cNvPr id="4" name="Content Placeholder 3">
            <a:extLst>
              <a:ext uri="{FF2B5EF4-FFF2-40B4-BE49-F238E27FC236}">
                <a16:creationId xmlns:a16="http://schemas.microsoft.com/office/drawing/2014/main" id="{96927A64-002E-4E53-83B9-59B8A860D8FD}"/>
              </a:ext>
            </a:extLst>
          </p:cNvPr>
          <p:cNvPicPr>
            <a:picLocks noGrp="1" noChangeAspect="1"/>
          </p:cNvPicPr>
          <p:nvPr>
            <p:ph idx="1"/>
          </p:nvPr>
        </p:nvPicPr>
        <p:blipFill>
          <a:blip r:embed="rId2"/>
          <a:stretch>
            <a:fillRect/>
          </a:stretch>
        </p:blipFill>
        <p:spPr>
          <a:xfrm>
            <a:off x="941963" y="1107723"/>
            <a:ext cx="5154037" cy="2686214"/>
          </a:xfrm>
          <a:prstGeom prst="rect">
            <a:avLst/>
          </a:prstGeom>
        </p:spPr>
      </p:pic>
      <p:pic>
        <p:nvPicPr>
          <p:cNvPr id="5" name="Picture 4">
            <a:extLst>
              <a:ext uri="{FF2B5EF4-FFF2-40B4-BE49-F238E27FC236}">
                <a16:creationId xmlns:a16="http://schemas.microsoft.com/office/drawing/2014/main" id="{647BBADA-DE72-475F-B846-452904A99DAF}"/>
              </a:ext>
            </a:extLst>
          </p:cNvPr>
          <p:cNvPicPr>
            <a:picLocks noChangeAspect="1"/>
          </p:cNvPicPr>
          <p:nvPr/>
        </p:nvPicPr>
        <p:blipFill>
          <a:blip r:embed="rId3"/>
          <a:stretch>
            <a:fillRect/>
          </a:stretch>
        </p:blipFill>
        <p:spPr>
          <a:xfrm>
            <a:off x="6323588" y="1065502"/>
            <a:ext cx="5154036" cy="2686619"/>
          </a:xfrm>
          <a:prstGeom prst="rect">
            <a:avLst/>
          </a:prstGeom>
        </p:spPr>
      </p:pic>
      <p:sp>
        <p:nvSpPr>
          <p:cNvPr id="7" name="Rectangle: Rounded Corners 6">
            <a:extLst>
              <a:ext uri="{FF2B5EF4-FFF2-40B4-BE49-F238E27FC236}">
                <a16:creationId xmlns:a16="http://schemas.microsoft.com/office/drawing/2014/main" id="{ECEFC21B-7D2C-4538-80FA-ACA8FDD4F157}"/>
              </a:ext>
            </a:extLst>
          </p:cNvPr>
          <p:cNvSpPr/>
          <p:nvPr/>
        </p:nvSpPr>
        <p:spPr>
          <a:xfrm>
            <a:off x="1019175" y="4371975"/>
            <a:ext cx="10458449" cy="5873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Among the patients with NTM-Concomitancy, the ratio of persistency to Non-persistency is greater than the patients with no NTM-Concomitancy.</a:t>
            </a:r>
          </a:p>
        </p:txBody>
      </p:sp>
    </p:spTree>
    <p:extLst>
      <p:ext uri="{BB962C8B-B14F-4D97-AF65-F5344CB8AC3E}">
        <p14:creationId xmlns:p14="http://schemas.microsoft.com/office/powerpoint/2010/main" val="3674624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F831-EAF1-4BC2-B035-860DECB7CD17}"/>
              </a:ext>
            </a:extLst>
          </p:cNvPr>
          <p:cNvSpPr>
            <a:spLocks noGrp="1"/>
          </p:cNvSpPr>
          <p:nvPr>
            <p:ph type="title"/>
          </p:nvPr>
        </p:nvSpPr>
        <p:spPr/>
        <p:txBody>
          <a:bodyPr/>
          <a:lstStyle/>
          <a:p>
            <a:r>
              <a:rPr lang="en-US" dirty="0"/>
              <a:t>Feature Engineering</a:t>
            </a:r>
          </a:p>
        </p:txBody>
      </p:sp>
      <p:sp>
        <p:nvSpPr>
          <p:cNvPr id="6" name="Content Placeholder 5">
            <a:extLst>
              <a:ext uri="{FF2B5EF4-FFF2-40B4-BE49-F238E27FC236}">
                <a16:creationId xmlns:a16="http://schemas.microsoft.com/office/drawing/2014/main" id="{2F920258-669D-474C-A301-F75A11DFF7A2}"/>
              </a:ext>
            </a:extLst>
          </p:cNvPr>
          <p:cNvSpPr>
            <a:spLocks noGrp="1"/>
          </p:cNvSpPr>
          <p:nvPr>
            <p:ph idx="1"/>
          </p:nvPr>
        </p:nvSpPr>
        <p:spPr/>
        <p:txBody>
          <a:bodyPr/>
          <a:lstStyle/>
          <a:p>
            <a:r>
              <a:rPr lang="en-US" dirty="0"/>
              <a:t>Convert "Y" and "N" to 1 and 0</a:t>
            </a:r>
          </a:p>
          <a:p>
            <a:r>
              <a:rPr lang="en-US" dirty="0"/>
              <a:t>Create new Features: </a:t>
            </a:r>
            <a:r>
              <a:rPr lang="en-US" sz="2000" dirty="0"/>
              <a:t>total number of  concomitancy, total number of comorbidity</a:t>
            </a:r>
          </a:p>
          <a:p>
            <a:r>
              <a:rPr lang="en-US" dirty="0"/>
              <a:t>Encoding categorical variables: one-hot encoding </a:t>
            </a:r>
          </a:p>
          <a:p>
            <a:r>
              <a:rPr lang="en-US" dirty="0"/>
              <a:t>Scaling and normalization: log transformation </a:t>
            </a:r>
          </a:p>
          <a:p>
            <a:r>
              <a:rPr lang="en-US" dirty="0"/>
              <a:t>Feature Selection: drop columns which </a:t>
            </a:r>
            <a:r>
              <a:rPr lang="en-US" altLang="zh-CN" dirty="0"/>
              <a:t>have</a:t>
            </a:r>
            <a:r>
              <a:rPr lang="zh-CN" altLang="en-US" dirty="0"/>
              <a:t> </a:t>
            </a:r>
            <a:r>
              <a:rPr lang="en-US" altLang="zh-CN" dirty="0"/>
              <a:t>no</a:t>
            </a:r>
            <a:r>
              <a:rPr lang="zh-CN" altLang="en-US" dirty="0"/>
              <a:t> </a:t>
            </a:r>
            <a:r>
              <a:rPr lang="en-US" altLang="zh-CN" dirty="0"/>
              <a:t>impact</a:t>
            </a:r>
            <a:r>
              <a:rPr lang="zh-CN" altLang="en-US" dirty="0"/>
              <a:t> </a:t>
            </a:r>
            <a:r>
              <a:rPr lang="en-US" altLang="zh-CN" dirty="0"/>
              <a:t>on</a:t>
            </a:r>
            <a:r>
              <a:rPr lang="zh-CN" altLang="en-US" dirty="0"/>
              <a:t> </a:t>
            </a:r>
            <a:r>
              <a:rPr lang="en-US" altLang="zh-CN" dirty="0" err="1"/>
              <a:t>drug_persistency</a:t>
            </a:r>
            <a:endParaRPr lang="en-US" dirty="0"/>
          </a:p>
        </p:txBody>
      </p:sp>
    </p:spTree>
    <p:extLst>
      <p:ext uri="{BB962C8B-B14F-4D97-AF65-F5344CB8AC3E}">
        <p14:creationId xmlns:p14="http://schemas.microsoft.com/office/powerpoint/2010/main" val="2513996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E88A7-CCA5-4489-8F92-22EAE3450B9B}"/>
              </a:ext>
            </a:extLst>
          </p:cNvPr>
          <p:cNvSpPr>
            <a:spLocks noGrp="1"/>
          </p:cNvSpPr>
          <p:nvPr>
            <p:ph type="title"/>
          </p:nvPr>
        </p:nvSpPr>
        <p:spPr>
          <a:xfrm>
            <a:off x="838200" y="201612"/>
            <a:ext cx="10515600" cy="760413"/>
          </a:xfrm>
        </p:spPr>
        <p:txBody>
          <a:bodyPr>
            <a:normAutofit/>
          </a:bodyPr>
          <a:lstStyle/>
          <a:p>
            <a:r>
              <a:rPr lang="en-US" sz="3600" b="1" dirty="0"/>
              <a:t>Test Variable Importance by Random Forest Model</a:t>
            </a:r>
          </a:p>
        </p:txBody>
      </p:sp>
      <p:pic>
        <p:nvPicPr>
          <p:cNvPr id="7" name="Content Placeholder 6">
            <a:extLst>
              <a:ext uri="{FF2B5EF4-FFF2-40B4-BE49-F238E27FC236}">
                <a16:creationId xmlns:a16="http://schemas.microsoft.com/office/drawing/2014/main" id="{FDC3EF49-91FE-447F-A684-0AFA2CE8CF72}"/>
              </a:ext>
            </a:extLst>
          </p:cNvPr>
          <p:cNvPicPr>
            <a:picLocks noGrp="1" noChangeAspect="1"/>
          </p:cNvPicPr>
          <p:nvPr>
            <p:ph idx="1"/>
          </p:nvPr>
        </p:nvPicPr>
        <p:blipFill>
          <a:blip r:embed="rId2"/>
          <a:stretch>
            <a:fillRect/>
          </a:stretch>
        </p:blipFill>
        <p:spPr>
          <a:xfrm>
            <a:off x="838200" y="1290954"/>
            <a:ext cx="9388654" cy="3680779"/>
          </a:xfrm>
          <a:prstGeom prst="rect">
            <a:avLst/>
          </a:prstGeom>
        </p:spPr>
      </p:pic>
    </p:spTree>
    <p:extLst>
      <p:ext uri="{BB962C8B-B14F-4D97-AF65-F5344CB8AC3E}">
        <p14:creationId xmlns:p14="http://schemas.microsoft.com/office/powerpoint/2010/main" val="3998021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64C6-A1A4-4289-A92F-040A76DD4F52}"/>
              </a:ext>
            </a:extLst>
          </p:cNvPr>
          <p:cNvSpPr>
            <a:spLocks noGrp="1"/>
          </p:cNvSpPr>
          <p:nvPr>
            <p:ph type="title"/>
          </p:nvPr>
        </p:nvSpPr>
        <p:spPr/>
        <p:txBody>
          <a:bodyPr/>
          <a:lstStyle/>
          <a:p>
            <a:r>
              <a:rPr lang="en-US" dirty="0"/>
              <a:t>Top 20 Feature Importance</a:t>
            </a:r>
          </a:p>
        </p:txBody>
      </p:sp>
      <p:pic>
        <p:nvPicPr>
          <p:cNvPr id="4" name="Content Placeholder 3">
            <a:extLst>
              <a:ext uri="{FF2B5EF4-FFF2-40B4-BE49-F238E27FC236}">
                <a16:creationId xmlns:a16="http://schemas.microsoft.com/office/drawing/2014/main" id="{208EE2B8-D719-45D0-BDCF-B88294CDC6A7}"/>
              </a:ext>
            </a:extLst>
          </p:cNvPr>
          <p:cNvPicPr>
            <a:picLocks noGrp="1" noChangeAspect="1"/>
          </p:cNvPicPr>
          <p:nvPr>
            <p:ph idx="1"/>
          </p:nvPr>
        </p:nvPicPr>
        <p:blipFill>
          <a:blip r:embed="rId2"/>
          <a:stretch>
            <a:fillRect/>
          </a:stretch>
        </p:blipFill>
        <p:spPr>
          <a:xfrm>
            <a:off x="1081637" y="2019915"/>
            <a:ext cx="9304826" cy="4115157"/>
          </a:xfrm>
          <a:prstGeom prst="rect">
            <a:avLst/>
          </a:prstGeom>
        </p:spPr>
      </p:pic>
    </p:spTree>
    <p:extLst>
      <p:ext uri="{BB962C8B-B14F-4D97-AF65-F5344CB8AC3E}">
        <p14:creationId xmlns:p14="http://schemas.microsoft.com/office/powerpoint/2010/main" val="2922868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CE3D-B215-4901-BB3F-B24B96847A08}"/>
              </a:ext>
            </a:extLst>
          </p:cNvPr>
          <p:cNvSpPr>
            <a:spLocks noGrp="1"/>
          </p:cNvSpPr>
          <p:nvPr>
            <p:ph type="title"/>
          </p:nvPr>
        </p:nvSpPr>
        <p:spPr>
          <a:xfrm>
            <a:off x="838200" y="215899"/>
            <a:ext cx="10515600" cy="930275"/>
          </a:xfrm>
        </p:spPr>
        <p:txBody>
          <a:bodyPr>
            <a:normAutofit fontScale="90000"/>
          </a:bodyPr>
          <a:lstStyle/>
          <a:p>
            <a:r>
              <a:rPr lang="en-US" b="1" dirty="0"/>
              <a:t>Recommendation for Tech Team</a:t>
            </a:r>
            <a:br>
              <a:rPr lang="en-US" dirty="0"/>
            </a:br>
            <a:endParaRPr lang="en-US" dirty="0"/>
          </a:p>
        </p:txBody>
      </p:sp>
      <p:sp>
        <p:nvSpPr>
          <p:cNvPr id="3" name="Content Placeholder 2">
            <a:extLst>
              <a:ext uri="{FF2B5EF4-FFF2-40B4-BE49-F238E27FC236}">
                <a16:creationId xmlns:a16="http://schemas.microsoft.com/office/drawing/2014/main" id="{50990A5D-A2B8-4903-8CAE-9BCAD938AB2B}"/>
              </a:ext>
            </a:extLst>
          </p:cNvPr>
          <p:cNvSpPr>
            <a:spLocks noGrp="1"/>
          </p:cNvSpPr>
          <p:nvPr>
            <p:ph idx="1"/>
          </p:nvPr>
        </p:nvSpPr>
        <p:spPr>
          <a:xfrm>
            <a:off x="514350" y="1253331"/>
            <a:ext cx="10515600" cy="4351338"/>
          </a:xfrm>
        </p:spPr>
        <p:txBody>
          <a:bodyPr>
            <a:normAutofit fontScale="92500" lnSpcReduction="20000"/>
          </a:bodyPr>
          <a:lstStyle/>
          <a:p>
            <a:r>
              <a:rPr lang="en-US" dirty="0"/>
              <a:t>The following variables have no impact on drug persistency, </a:t>
            </a:r>
          </a:p>
          <a:p>
            <a:pPr marL="0" indent="0">
              <a:buNone/>
            </a:pPr>
            <a:r>
              <a:rPr lang="en-US" dirty="0"/>
              <a:t>    </a:t>
            </a:r>
            <a:r>
              <a:rPr lang="en-US" dirty="0" err="1"/>
              <a:t>ptid</a:t>
            </a:r>
            <a:r>
              <a:rPr lang="en-US" dirty="0"/>
              <a:t> , gender,  </a:t>
            </a:r>
            <a:r>
              <a:rPr lang="en-US" dirty="0" err="1"/>
              <a:t>frag_frac_prior_ntm</a:t>
            </a:r>
            <a:r>
              <a:rPr lang="en-US" dirty="0"/>
              <a:t>, </a:t>
            </a:r>
            <a:r>
              <a:rPr lang="en-US" dirty="0" err="1"/>
              <a:t>gluco_record_prior_ntm</a:t>
            </a:r>
            <a:r>
              <a:rPr lang="en-US" dirty="0"/>
              <a:t>,</a:t>
            </a:r>
          </a:p>
          <a:p>
            <a:pPr marL="0" indent="0">
              <a:buNone/>
            </a:pPr>
            <a:r>
              <a:rPr lang="en-US" dirty="0"/>
              <a:t>     </a:t>
            </a:r>
            <a:r>
              <a:rPr lang="en-US" dirty="0" err="1"/>
              <a:t>risk_patient_parent_fractured_their_hip</a:t>
            </a:r>
            <a:r>
              <a:rPr lang="en-US" dirty="0"/>
              <a:t>,  </a:t>
            </a:r>
            <a:r>
              <a:rPr lang="en-US" dirty="0" err="1"/>
              <a:t>risk_segment_prior_ntm</a:t>
            </a:r>
            <a:r>
              <a:rPr lang="en-US" dirty="0"/>
              <a:t>,</a:t>
            </a:r>
          </a:p>
          <a:p>
            <a:pPr marL="0" indent="0">
              <a:buNone/>
            </a:pPr>
            <a:r>
              <a:rPr lang="en-US" dirty="0"/>
              <a:t>     </a:t>
            </a:r>
            <a:r>
              <a:rPr lang="en-US" dirty="0" err="1"/>
              <a:t>risk_untreated_chronic_hyperthyroidism</a:t>
            </a:r>
            <a:r>
              <a:rPr lang="en-US" dirty="0"/>
              <a:t>,  </a:t>
            </a:r>
            <a:r>
              <a:rPr lang="en-US" dirty="0" err="1"/>
              <a:t>risk_estrogen_deficiency</a:t>
            </a:r>
            <a:r>
              <a:rPr lang="en-US" dirty="0"/>
              <a:t>,</a:t>
            </a:r>
          </a:p>
          <a:p>
            <a:pPr marL="0" indent="0">
              <a:buNone/>
            </a:pPr>
            <a:r>
              <a:rPr lang="en-US" dirty="0"/>
              <a:t>     </a:t>
            </a:r>
            <a:r>
              <a:rPr lang="en-US" dirty="0" err="1"/>
              <a:t>risk_family_history_of_osteoporosis</a:t>
            </a:r>
            <a:endParaRPr lang="en-US" dirty="0"/>
          </a:p>
          <a:p>
            <a:pPr marL="0" indent="0">
              <a:buNone/>
            </a:pPr>
            <a:endParaRPr lang="en-US" dirty="0"/>
          </a:p>
          <a:p>
            <a:r>
              <a:rPr lang="en-US" dirty="0"/>
              <a:t>The top 5 features which can impact the drug persistency are,</a:t>
            </a:r>
          </a:p>
          <a:p>
            <a:pPr marL="0" indent="0">
              <a:buNone/>
            </a:pPr>
            <a:r>
              <a:rPr lang="en-US" dirty="0"/>
              <a:t>   </a:t>
            </a:r>
            <a:r>
              <a:rPr lang="en-US" dirty="0" err="1"/>
              <a:t>total_comorbidity</a:t>
            </a:r>
            <a:r>
              <a:rPr lang="en-US" dirty="0"/>
              <a:t>, dexa_freq_during_rx_p1_log,</a:t>
            </a:r>
          </a:p>
          <a:p>
            <a:pPr marL="0" indent="0">
              <a:buNone/>
            </a:pPr>
            <a:r>
              <a:rPr lang="en-US" dirty="0"/>
              <a:t>   </a:t>
            </a:r>
            <a:r>
              <a:rPr lang="en-US" dirty="0" err="1"/>
              <a:t>dexa_freq_during_rx</a:t>
            </a:r>
            <a:r>
              <a:rPr lang="en-US" dirty="0"/>
              <a:t>, </a:t>
            </a:r>
            <a:r>
              <a:rPr lang="en-US" dirty="0" err="1"/>
              <a:t>total_concomitancy</a:t>
            </a:r>
            <a:r>
              <a:rPr lang="en-US" dirty="0"/>
              <a:t>, </a:t>
            </a:r>
          </a:p>
          <a:p>
            <a:pPr marL="0" indent="0">
              <a:buNone/>
            </a:pPr>
            <a:r>
              <a:rPr lang="en-US" dirty="0"/>
              <a:t>   dexa_freq_during_rx_p1</a:t>
            </a:r>
          </a:p>
          <a:p>
            <a:endParaRPr lang="en-US" dirty="0"/>
          </a:p>
          <a:p>
            <a:endParaRPr lang="en-US" dirty="0"/>
          </a:p>
        </p:txBody>
      </p:sp>
    </p:spTree>
    <p:extLst>
      <p:ext uri="{BB962C8B-B14F-4D97-AF65-F5344CB8AC3E}">
        <p14:creationId xmlns:p14="http://schemas.microsoft.com/office/powerpoint/2010/main" val="1808991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84A96-6F44-4499-8584-27E2F5F50A81}"/>
              </a:ext>
            </a:extLst>
          </p:cNvPr>
          <p:cNvSpPr>
            <a:spLocks noGrp="1"/>
          </p:cNvSpPr>
          <p:nvPr>
            <p:ph type="title"/>
          </p:nvPr>
        </p:nvSpPr>
        <p:spPr>
          <a:xfrm>
            <a:off x="762000" y="201612"/>
            <a:ext cx="10515600" cy="958850"/>
          </a:xfrm>
        </p:spPr>
        <p:txBody>
          <a:bodyPr/>
          <a:lstStyle/>
          <a:p>
            <a:r>
              <a:rPr lang="en-US" b="1" dirty="0"/>
              <a:t>Recommendation for Business  Team</a:t>
            </a:r>
            <a:endParaRPr lang="en-US" dirty="0"/>
          </a:p>
        </p:txBody>
      </p:sp>
      <p:sp>
        <p:nvSpPr>
          <p:cNvPr id="3" name="Content Placeholder 2">
            <a:extLst>
              <a:ext uri="{FF2B5EF4-FFF2-40B4-BE49-F238E27FC236}">
                <a16:creationId xmlns:a16="http://schemas.microsoft.com/office/drawing/2014/main" id="{FBB874A7-89CA-4167-B54A-ED8D5F632594}"/>
              </a:ext>
            </a:extLst>
          </p:cNvPr>
          <p:cNvSpPr>
            <a:spLocks noGrp="1"/>
          </p:cNvSpPr>
          <p:nvPr>
            <p:ph idx="1"/>
          </p:nvPr>
        </p:nvSpPr>
        <p:spPr>
          <a:xfrm>
            <a:off x="638175" y="1253331"/>
            <a:ext cx="10515600" cy="4518820"/>
          </a:xfrm>
        </p:spPr>
        <p:txBody>
          <a:bodyPr>
            <a:normAutofit/>
          </a:bodyPr>
          <a:lstStyle/>
          <a:p>
            <a:pPr marL="457200" indent="-457200">
              <a:buFont typeface="+mj-lt"/>
              <a:buAutoNum type="arabicPeriod"/>
            </a:pPr>
            <a:r>
              <a:rPr lang="en-US" sz="2400" dirty="0"/>
              <a:t>Create personalized intervention plans for patients with high comorbidity score.</a:t>
            </a:r>
          </a:p>
          <a:p>
            <a:pPr marL="457200" indent="-457200">
              <a:buFont typeface="+mj-lt"/>
              <a:buAutoNum type="arabicPeriod"/>
            </a:pPr>
            <a:r>
              <a:rPr lang="en-US" sz="2400" dirty="0"/>
              <a:t>Train healthcare providers to identify and manage patients with multiple comorbidities more effectively.</a:t>
            </a:r>
          </a:p>
          <a:p>
            <a:pPr marL="457200" indent="-457200">
              <a:buFont typeface="+mj-lt"/>
              <a:buAutoNum type="arabicPeriod"/>
            </a:pPr>
            <a:r>
              <a:rPr lang="en-US" sz="2400" dirty="0"/>
              <a:t>Develop systems to closely monitor the frequency of </a:t>
            </a:r>
            <a:r>
              <a:rPr lang="en-US" sz="2400" dirty="0" err="1"/>
              <a:t>dexa</a:t>
            </a:r>
            <a:r>
              <a:rPr lang="en-US" sz="2400" dirty="0"/>
              <a:t> prescriptions during treatment.</a:t>
            </a:r>
          </a:p>
          <a:p>
            <a:pPr marL="457200" indent="-457200">
              <a:buFont typeface="+mj-lt"/>
              <a:buAutoNum type="arabicPeriod"/>
            </a:pPr>
            <a:r>
              <a:rPr lang="en-US" sz="2400" dirty="0"/>
              <a:t>Establish better communication channels between patients and healthcare providers to discuss </a:t>
            </a:r>
            <a:r>
              <a:rPr lang="en-US" sz="2400" dirty="0" err="1"/>
              <a:t>dexa</a:t>
            </a:r>
            <a:r>
              <a:rPr lang="en-US" sz="2400" dirty="0"/>
              <a:t> usage and its impact on their health.</a:t>
            </a:r>
          </a:p>
          <a:p>
            <a:pPr marL="457200" indent="-457200">
              <a:buFont typeface="+mj-lt"/>
              <a:buAutoNum type="arabicPeriod"/>
            </a:pPr>
            <a:r>
              <a:rPr lang="en-US" sz="2400" dirty="0"/>
              <a:t>Implement comprehensive medication management programs to help patients manage their concomitant medications effectively. </a:t>
            </a:r>
          </a:p>
          <a:p>
            <a:pPr marL="457200" indent="-457200">
              <a:buFont typeface="+mj-lt"/>
              <a:buAutoNum type="arabicPeriod"/>
            </a:pPr>
            <a:r>
              <a:rPr lang="en-US" sz="2400" dirty="0"/>
              <a:t>Establish standardized protocols for prescribing </a:t>
            </a:r>
            <a:r>
              <a:rPr lang="en-US" sz="2400" dirty="0" err="1"/>
              <a:t>dexa</a:t>
            </a:r>
            <a:r>
              <a:rPr lang="en-US" sz="2400" dirty="0"/>
              <a:t> to ensure consistency across different healthcare providers and institutions.</a:t>
            </a:r>
          </a:p>
          <a:p>
            <a:endParaRPr lang="en-US" dirty="0"/>
          </a:p>
        </p:txBody>
      </p:sp>
    </p:spTree>
    <p:extLst>
      <p:ext uri="{BB962C8B-B14F-4D97-AF65-F5344CB8AC3E}">
        <p14:creationId xmlns:p14="http://schemas.microsoft.com/office/powerpoint/2010/main" val="2710273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3E88F-B1CC-466A-A6A0-2508B9041C23}"/>
              </a:ext>
            </a:extLst>
          </p:cNvPr>
          <p:cNvSpPr>
            <a:spLocks noGrp="1"/>
          </p:cNvSpPr>
          <p:nvPr>
            <p:ph idx="1"/>
          </p:nvPr>
        </p:nvSpPr>
        <p:spPr/>
        <p:txBody>
          <a:bodyPr>
            <a:normAutofit/>
          </a:bodyPr>
          <a:lstStyle/>
          <a:p>
            <a:pPr marL="0" indent="0" algn="ctr">
              <a:buNone/>
            </a:pPr>
            <a:endParaRPr lang="en-US" sz="4800" dirty="0"/>
          </a:p>
          <a:p>
            <a:pPr marL="0" indent="0" algn="ctr">
              <a:buNone/>
            </a:pPr>
            <a:r>
              <a:rPr lang="en-US" sz="4800" dirty="0"/>
              <a:t>Thank You</a:t>
            </a:r>
          </a:p>
        </p:txBody>
      </p:sp>
    </p:spTree>
    <p:extLst>
      <p:ext uri="{BB962C8B-B14F-4D97-AF65-F5344CB8AC3E}">
        <p14:creationId xmlns:p14="http://schemas.microsoft.com/office/powerpoint/2010/main" val="1972534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B680-ED09-43B3-A6D7-8623D96DA04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D378996-D8A2-47C5-93BF-9A111EAEBE1B}"/>
              </a:ext>
            </a:extLst>
          </p:cNvPr>
          <p:cNvSpPr>
            <a:spLocks noGrp="1"/>
          </p:cNvSpPr>
          <p:nvPr>
            <p:ph idx="1"/>
          </p:nvPr>
        </p:nvSpPr>
        <p:spPr/>
        <p:txBody>
          <a:bodyPr/>
          <a:lstStyle/>
          <a:p>
            <a:r>
              <a:rPr lang="en-US" dirty="0"/>
              <a:t>The project is to analyze drug persistency data to identify patterns and factors that influence patient adherence to medication over time. Understanding these patterns will help the ABC drug company develop strategies to improve drug persistency, enhancing patient outcomes and business profitability.</a:t>
            </a:r>
          </a:p>
        </p:txBody>
      </p:sp>
    </p:spTree>
    <p:extLst>
      <p:ext uri="{BB962C8B-B14F-4D97-AF65-F5344CB8AC3E}">
        <p14:creationId xmlns:p14="http://schemas.microsoft.com/office/powerpoint/2010/main" val="2376322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7A3E8-1A6D-4CB2-A19A-360B54FD540C}"/>
              </a:ext>
            </a:extLst>
          </p:cNvPr>
          <p:cNvSpPr>
            <a:spLocks noGrp="1"/>
          </p:cNvSpPr>
          <p:nvPr>
            <p:ph type="title"/>
          </p:nvPr>
        </p:nvSpPr>
        <p:spPr/>
        <p:txBody>
          <a:bodyPr/>
          <a:lstStyle/>
          <a:p>
            <a:r>
              <a:rPr lang="en-US" dirty="0"/>
              <a:t>Data Description</a:t>
            </a:r>
            <a:br>
              <a:rPr lang="en-US" dirty="0"/>
            </a:br>
            <a:endParaRPr lang="en-US" dirty="0"/>
          </a:p>
        </p:txBody>
      </p:sp>
      <p:graphicFrame>
        <p:nvGraphicFramePr>
          <p:cNvPr id="13" name="Content Placeholder 12">
            <a:extLst>
              <a:ext uri="{FF2B5EF4-FFF2-40B4-BE49-F238E27FC236}">
                <a16:creationId xmlns:a16="http://schemas.microsoft.com/office/drawing/2014/main" id="{2717221C-717E-4A31-8552-8139E920D6C3}"/>
              </a:ext>
            </a:extLst>
          </p:cNvPr>
          <p:cNvGraphicFramePr>
            <a:graphicFrameLocks noGrp="1"/>
          </p:cNvGraphicFramePr>
          <p:nvPr>
            <p:ph idx="1"/>
            <p:extLst>
              <p:ext uri="{D42A27DB-BD31-4B8C-83A1-F6EECF244321}">
                <p14:modId xmlns:p14="http://schemas.microsoft.com/office/powerpoint/2010/main" val="7967570"/>
              </p:ext>
            </p:extLst>
          </p:nvPr>
        </p:nvGraphicFramePr>
        <p:xfrm>
          <a:off x="980514" y="1200150"/>
          <a:ext cx="8126506" cy="3102908"/>
        </p:xfrm>
        <a:graphic>
          <a:graphicData uri="http://schemas.openxmlformats.org/drawingml/2006/table">
            <a:tbl>
              <a:tblPr firstRow="1" firstCol="1" bandRow="1"/>
              <a:tblGrid>
                <a:gridCol w="4063253">
                  <a:extLst>
                    <a:ext uri="{9D8B030D-6E8A-4147-A177-3AD203B41FA5}">
                      <a16:colId xmlns:a16="http://schemas.microsoft.com/office/drawing/2014/main" val="3237633332"/>
                    </a:ext>
                  </a:extLst>
                </a:gridCol>
                <a:gridCol w="4063253">
                  <a:extLst>
                    <a:ext uri="{9D8B030D-6E8A-4147-A177-3AD203B41FA5}">
                      <a16:colId xmlns:a16="http://schemas.microsoft.com/office/drawing/2014/main" val="1043154959"/>
                    </a:ext>
                  </a:extLst>
                </a:gridCol>
              </a:tblGrid>
              <a:tr h="769982">
                <a:tc>
                  <a:txBody>
                    <a:bodyPr/>
                    <a:lstStyle/>
                    <a:p>
                      <a:pPr marL="0" marR="0">
                        <a:lnSpc>
                          <a:spcPct val="107000"/>
                        </a:lnSpc>
                        <a:spcBef>
                          <a:spcPts val="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Total number of observations</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3424</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18237"/>
                  </a:ext>
                </a:extLst>
              </a:tr>
              <a:tr h="589568">
                <a:tc>
                  <a:txBody>
                    <a:bodyPr/>
                    <a:lstStyle/>
                    <a:p>
                      <a:pPr marL="0" marR="0">
                        <a:lnSpc>
                          <a:spcPct val="107000"/>
                        </a:lnSpc>
                        <a:spcBef>
                          <a:spcPts val="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Total number of files</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066259"/>
                  </a:ext>
                </a:extLst>
              </a:tr>
              <a:tr h="564222">
                <a:tc>
                  <a:txBody>
                    <a:bodyPr/>
                    <a:lstStyle/>
                    <a:p>
                      <a:pPr marL="0" marR="0">
                        <a:lnSpc>
                          <a:spcPct val="107000"/>
                        </a:lnSpc>
                        <a:spcBef>
                          <a:spcPts val="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Total number of features</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69</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286423"/>
                  </a:ext>
                </a:extLst>
              </a:tr>
              <a:tr h="589568">
                <a:tc>
                  <a:txBody>
                    <a:bodyPr/>
                    <a:lstStyle/>
                    <a:p>
                      <a:pPr marL="0" marR="0">
                        <a:lnSpc>
                          <a:spcPct val="107000"/>
                        </a:lnSpc>
                        <a:spcBef>
                          <a:spcPts val="0"/>
                        </a:spcBef>
                        <a:spcAft>
                          <a:spcPts val="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Base format of the file</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csv</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0120458"/>
                  </a:ext>
                </a:extLst>
              </a:tr>
              <a:tr h="589568">
                <a:tc>
                  <a:txBody>
                    <a:bodyPr/>
                    <a:lstStyle/>
                    <a:p>
                      <a:pPr marL="0" marR="0">
                        <a:lnSpc>
                          <a:spcPct val="107000"/>
                        </a:lnSpc>
                        <a:spcBef>
                          <a:spcPts val="0"/>
                        </a:spcBef>
                        <a:spcAft>
                          <a:spcPts val="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Size of the data</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892 KB</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3831234"/>
                  </a:ext>
                </a:extLst>
              </a:tr>
            </a:tbl>
          </a:graphicData>
        </a:graphic>
      </p:graphicFrame>
    </p:spTree>
    <p:extLst>
      <p:ext uri="{BB962C8B-B14F-4D97-AF65-F5344CB8AC3E}">
        <p14:creationId xmlns:p14="http://schemas.microsoft.com/office/powerpoint/2010/main" val="1627847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D3235-BF60-482D-83DA-AAA0B30ABFFD}"/>
              </a:ext>
            </a:extLst>
          </p:cNvPr>
          <p:cNvSpPr>
            <a:spLocks noGrp="1"/>
          </p:cNvSpPr>
          <p:nvPr>
            <p:ph type="title"/>
          </p:nvPr>
        </p:nvSpPr>
        <p:spPr/>
        <p:txBody>
          <a:bodyPr/>
          <a:lstStyle/>
          <a:p>
            <a:r>
              <a:rPr lang="en-US" dirty="0"/>
              <a:t>Data Clean </a:t>
            </a:r>
          </a:p>
        </p:txBody>
      </p:sp>
      <p:sp>
        <p:nvSpPr>
          <p:cNvPr id="3" name="Content Placeholder 2">
            <a:extLst>
              <a:ext uri="{FF2B5EF4-FFF2-40B4-BE49-F238E27FC236}">
                <a16:creationId xmlns:a16="http://schemas.microsoft.com/office/drawing/2014/main" id="{E7B34827-D7C2-4C39-B085-AC5CAC6134B3}"/>
              </a:ext>
            </a:extLst>
          </p:cNvPr>
          <p:cNvSpPr>
            <a:spLocks noGrp="1"/>
          </p:cNvSpPr>
          <p:nvPr>
            <p:ph idx="1"/>
          </p:nvPr>
        </p:nvSpPr>
        <p:spPr/>
        <p:txBody>
          <a:bodyPr/>
          <a:lstStyle/>
          <a:p>
            <a:r>
              <a:rPr lang="en-US" dirty="0"/>
              <a:t>Check duplicates</a:t>
            </a:r>
          </a:p>
          <a:p>
            <a:r>
              <a:rPr lang="en-US" dirty="0"/>
              <a:t>Check missing values </a:t>
            </a:r>
          </a:p>
          <a:p>
            <a:r>
              <a:rPr lang="en-US" dirty="0"/>
              <a:t>Rename column names</a:t>
            </a:r>
          </a:p>
          <a:p>
            <a:endParaRPr lang="en-US" dirty="0"/>
          </a:p>
        </p:txBody>
      </p:sp>
    </p:spTree>
    <p:extLst>
      <p:ext uri="{BB962C8B-B14F-4D97-AF65-F5344CB8AC3E}">
        <p14:creationId xmlns:p14="http://schemas.microsoft.com/office/powerpoint/2010/main" val="548885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398DF-526B-40D4-A400-81E3F2AB4CB9}"/>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DA2FD61E-7551-4E77-B7D7-1690D7E47AF2}"/>
              </a:ext>
            </a:extLst>
          </p:cNvPr>
          <p:cNvSpPr>
            <a:spLocks noGrp="1"/>
          </p:cNvSpPr>
          <p:nvPr>
            <p:ph idx="1"/>
          </p:nvPr>
        </p:nvSpPr>
        <p:spPr/>
        <p:txBody>
          <a:bodyPr/>
          <a:lstStyle/>
          <a:p>
            <a:r>
              <a:rPr lang="en-US" dirty="0"/>
              <a:t>Create frequency table of all variables</a:t>
            </a:r>
          </a:p>
          <a:p>
            <a:r>
              <a:rPr lang="en-US" dirty="0"/>
              <a:t>Check quantile(0.01) and quantile(0.99) for numerical variables</a:t>
            </a:r>
          </a:p>
          <a:p>
            <a:r>
              <a:rPr lang="en-US" dirty="0"/>
              <a:t>Build cross table between </a:t>
            </a:r>
            <a:r>
              <a:rPr lang="en-US" dirty="0" err="1"/>
              <a:t>persistency_flag</a:t>
            </a:r>
            <a:r>
              <a:rPr lang="en-US" dirty="0"/>
              <a:t> VS features</a:t>
            </a:r>
          </a:p>
          <a:p>
            <a:endParaRPr lang="en-US" dirty="0"/>
          </a:p>
        </p:txBody>
      </p:sp>
    </p:spTree>
    <p:extLst>
      <p:ext uri="{BB962C8B-B14F-4D97-AF65-F5344CB8AC3E}">
        <p14:creationId xmlns:p14="http://schemas.microsoft.com/office/powerpoint/2010/main" val="3065931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F524-4BA0-4900-AD90-94400E543377}"/>
              </a:ext>
            </a:extLst>
          </p:cNvPr>
          <p:cNvSpPr>
            <a:spLocks noGrp="1"/>
          </p:cNvSpPr>
          <p:nvPr>
            <p:ph type="title"/>
          </p:nvPr>
        </p:nvSpPr>
        <p:spPr>
          <a:xfrm>
            <a:off x="838200" y="83305"/>
            <a:ext cx="10515600" cy="564395"/>
          </a:xfrm>
        </p:spPr>
        <p:txBody>
          <a:bodyPr>
            <a:normAutofit fontScale="90000"/>
          </a:bodyPr>
          <a:lstStyle/>
          <a:p>
            <a:r>
              <a:rPr lang="en-US" sz="4000" b="1" dirty="0"/>
              <a:t>Data Visualization</a:t>
            </a:r>
          </a:p>
        </p:txBody>
      </p:sp>
      <p:pic>
        <p:nvPicPr>
          <p:cNvPr id="4" name="Content Placeholder 3">
            <a:extLst>
              <a:ext uri="{FF2B5EF4-FFF2-40B4-BE49-F238E27FC236}">
                <a16:creationId xmlns:a16="http://schemas.microsoft.com/office/drawing/2014/main" id="{A37469C6-B52C-4A5D-8F5F-CF4BC6A049B5}"/>
              </a:ext>
            </a:extLst>
          </p:cNvPr>
          <p:cNvPicPr>
            <a:picLocks noGrp="1" noChangeAspect="1"/>
          </p:cNvPicPr>
          <p:nvPr>
            <p:ph idx="1"/>
          </p:nvPr>
        </p:nvPicPr>
        <p:blipFill>
          <a:blip r:embed="rId2"/>
          <a:stretch>
            <a:fillRect/>
          </a:stretch>
        </p:blipFill>
        <p:spPr>
          <a:xfrm>
            <a:off x="206188" y="647700"/>
            <a:ext cx="5524500" cy="3952875"/>
          </a:xfrm>
          <a:prstGeom prst="rect">
            <a:avLst/>
          </a:prstGeom>
        </p:spPr>
      </p:pic>
      <p:pic>
        <p:nvPicPr>
          <p:cNvPr id="5" name="Picture 4">
            <a:extLst>
              <a:ext uri="{FF2B5EF4-FFF2-40B4-BE49-F238E27FC236}">
                <a16:creationId xmlns:a16="http://schemas.microsoft.com/office/drawing/2014/main" id="{8BDCFC1E-334A-4F03-A084-353E125AA3F6}"/>
              </a:ext>
            </a:extLst>
          </p:cNvPr>
          <p:cNvPicPr>
            <a:picLocks noChangeAspect="1"/>
          </p:cNvPicPr>
          <p:nvPr/>
        </p:nvPicPr>
        <p:blipFill>
          <a:blip r:embed="rId3"/>
          <a:stretch>
            <a:fillRect/>
          </a:stretch>
        </p:blipFill>
        <p:spPr>
          <a:xfrm>
            <a:off x="5730688" y="647701"/>
            <a:ext cx="5163671" cy="3952874"/>
          </a:xfrm>
          <a:prstGeom prst="rect">
            <a:avLst/>
          </a:prstGeom>
        </p:spPr>
      </p:pic>
      <p:sp>
        <p:nvSpPr>
          <p:cNvPr id="6" name="Rectangle: Rounded Corners 5">
            <a:extLst>
              <a:ext uri="{FF2B5EF4-FFF2-40B4-BE49-F238E27FC236}">
                <a16:creationId xmlns:a16="http://schemas.microsoft.com/office/drawing/2014/main" id="{3FF2FACB-CDF4-479B-88D4-02FFE5FB6573}"/>
              </a:ext>
            </a:extLst>
          </p:cNvPr>
          <p:cNvSpPr/>
          <p:nvPr/>
        </p:nvSpPr>
        <p:spPr>
          <a:xfrm>
            <a:off x="838200" y="4819649"/>
            <a:ext cx="9894234" cy="129540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The Distribution of  </a:t>
            </a:r>
            <a:r>
              <a:rPr lang="en-US" dirty="0" err="1"/>
              <a:t>dexa</a:t>
            </a:r>
            <a:r>
              <a:rPr lang="en-US" dirty="0"/>
              <a:t> frequency during prescription is right skewed. There are </a:t>
            </a:r>
            <a:r>
              <a:rPr lang="en-US" altLang="zh-CN" dirty="0"/>
              <a:t> 2488 patients never use </a:t>
            </a:r>
            <a:r>
              <a:rPr lang="en-US" altLang="zh-CN" dirty="0" err="1"/>
              <a:t>dexa</a:t>
            </a:r>
            <a:r>
              <a:rPr lang="en-US" altLang="zh-CN" dirty="0"/>
              <a:t> during the treatment</a:t>
            </a:r>
            <a:r>
              <a:rPr lang="en-US" dirty="0"/>
              <a:t> and 114 of them use </a:t>
            </a:r>
            <a:r>
              <a:rPr lang="en-US" dirty="0" err="1"/>
              <a:t>dexa</a:t>
            </a:r>
            <a:r>
              <a:rPr lang="en-US" dirty="0"/>
              <a:t> for 1 time during the prescription.</a:t>
            </a:r>
          </a:p>
          <a:p>
            <a:pPr algn="just"/>
            <a:r>
              <a:rPr lang="en-US" dirty="0"/>
              <a:t>The distribution of count of risks is right skewed. There are 1242 patients have 1 risk and 970 patients have no risks. </a:t>
            </a:r>
          </a:p>
        </p:txBody>
      </p:sp>
    </p:spTree>
    <p:extLst>
      <p:ext uri="{BB962C8B-B14F-4D97-AF65-F5344CB8AC3E}">
        <p14:creationId xmlns:p14="http://schemas.microsoft.com/office/powerpoint/2010/main" val="1834981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A4A93-EB58-40E4-A2CE-C7447E0064F1}"/>
              </a:ext>
            </a:extLst>
          </p:cNvPr>
          <p:cNvSpPr>
            <a:spLocks noGrp="1"/>
          </p:cNvSpPr>
          <p:nvPr>
            <p:ph type="title"/>
          </p:nvPr>
        </p:nvSpPr>
        <p:spPr/>
        <p:txBody>
          <a:bodyPr/>
          <a:lstStyle/>
          <a:p>
            <a:r>
              <a:rPr lang="en-US" dirty="0"/>
              <a:t>Visualization from patient Demographics</a:t>
            </a:r>
          </a:p>
        </p:txBody>
      </p:sp>
      <p:pic>
        <p:nvPicPr>
          <p:cNvPr id="4" name="Content Placeholder 3">
            <a:extLst>
              <a:ext uri="{FF2B5EF4-FFF2-40B4-BE49-F238E27FC236}">
                <a16:creationId xmlns:a16="http://schemas.microsoft.com/office/drawing/2014/main" id="{DB3C8906-1BEE-44C1-9EA1-C4FFFABCD6EB}"/>
              </a:ext>
            </a:extLst>
          </p:cNvPr>
          <p:cNvPicPr>
            <a:picLocks noGrp="1" noChangeAspect="1"/>
          </p:cNvPicPr>
          <p:nvPr>
            <p:ph idx="1"/>
          </p:nvPr>
        </p:nvPicPr>
        <p:blipFill>
          <a:blip r:embed="rId2"/>
          <a:stretch>
            <a:fillRect/>
          </a:stretch>
        </p:blipFill>
        <p:spPr>
          <a:xfrm>
            <a:off x="892503" y="1465852"/>
            <a:ext cx="4960009" cy="2916645"/>
          </a:xfrm>
          <a:prstGeom prst="rect">
            <a:avLst/>
          </a:prstGeom>
        </p:spPr>
      </p:pic>
      <p:pic>
        <p:nvPicPr>
          <p:cNvPr id="6" name="Picture 5">
            <a:extLst>
              <a:ext uri="{FF2B5EF4-FFF2-40B4-BE49-F238E27FC236}">
                <a16:creationId xmlns:a16="http://schemas.microsoft.com/office/drawing/2014/main" id="{75F02720-E240-40B5-89E3-412DB2CFD187}"/>
              </a:ext>
            </a:extLst>
          </p:cNvPr>
          <p:cNvPicPr>
            <a:picLocks noChangeAspect="1"/>
          </p:cNvPicPr>
          <p:nvPr/>
        </p:nvPicPr>
        <p:blipFill>
          <a:blip r:embed="rId3"/>
          <a:stretch>
            <a:fillRect/>
          </a:stretch>
        </p:blipFill>
        <p:spPr>
          <a:xfrm>
            <a:off x="6329151" y="1465852"/>
            <a:ext cx="4548010" cy="2926334"/>
          </a:xfrm>
          <a:prstGeom prst="rect">
            <a:avLst/>
          </a:prstGeom>
        </p:spPr>
      </p:pic>
      <p:sp>
        <p:nvSpPr>
          <p:cNvPr id="7" name="Rectangle: Rounded Corners 6">
            <a:extLst>
              <a:ext uri="{FF2B5EF4-FFF2-40B4-BE49-F238E27FC236}">
                <a16:creationId xmlns:a16="http://schemas.microsoft.com/office/drawing/2014/main" id="{43BFEDF9-CC6D-4A80-AD9D-EAE8F73B0DA1}"/>
              </a:ext>
            </a:extLst>
          </p:cNvPr>
          <p:cNvSpPr/>
          <p:nvPr/>
        </p:nvSpPr>
        <p:spPr>
          <a:xfrm>
            <a:off x="962025" y="4695825"/>
            <a:ext cx="4890487" cy="14573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Patient are focus on 65-75 years old and older than 75 years.  T</a:t>
            </a:r>
            <a:r>
              <a:rPr lang="en-US" altLang="zh-CN" dirty="0"/>
              <a:t>here are no significant difference in the proportion of Persistency and </a:t>
            </a:r>
            <a:r>
              <a:rPr lang="en-US" altLang="zh-CN" dirty="0" err="1"/>
              <a:t>Non_persistency</a:t>
            </a:r>
            <a:r>
              <a:rPr lang="en-US" altLang="zh-CN" dirty="0"/>
              <a:t> patient among different age group.</a:t>
            </a:r>
            <a:endParaRPr lang="en-US" dirty="0"/>
          </a:p>
        </p:txBody>
      </p:sp>
      <p:sp>
        <p:nvSpPr>
          <p:cNvPr id="8" name="Rectangle: Rounded Corners 7">
            <a:extLst>
              <a:ext uri="{FF2B5EF4-FFF2-40B4-BE49-F238E27FC236}">
                <a16:creationId xmlns:a16="http://schemas.microsoft.com/office/drawing/2014/main" id="{4A843D6E-C741-4256-AEEE-460558AE0392}"/>
              </a:ext>
            </a:extLst>
          </p:cNvPr>
          <p:cNvSpPr/>
          <p:nvPr/>
        </p:nvSpPr>
        <p:spPr>
          <a:xfrm>
            <a:off x="6329151" y="4695825"/>
            <a:ext cx="4548010" cy="14573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There are more than 3000 female patients and 190 male patients. There are no significant difference in the proportion of persistency and Non-persistency between the female and male group.</a:t>
            </a:r>
          </a:p>
        </p:txBody>
      </p:sp>
    </p:spTree>
    <p:extLst>
      <p:ext uri="{BB962C8B-B14F-4D97-AF65-F5344CB8AC3E}">
        <p14:creationId xmlns:p14="http://schemas.microsoft.com/office/powerpoint/2010/main" val="2246197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F25A-FCA3-406D-8BFB-2DB8BF3A5646}"/>
              </a:ext>
            </a:extLst>
          </p:cNvPr>
          <p:cNvSpPr>
            <a:spLocks noGrp="1"/>
          </p:cNvSpPr>
          <p:nvPr>
            <p:ph type="title"/>
          </p:nvPr>
        </p:nvSpPr>
        <p:spPr/>
        <p:txBody>
          <a:bodyPr/>
          <a:lstStyle/>
          <a:p>
            <a:r>
              <a:rPr lang="en-US" dirty="0"/>
              <a:t>Visualization from patient Demographics</a:t>
            </a:r>
          </a:p>
        </p:txBody>
      </p:sp>
      <p:pic>
        <p:nvPicPr>
          <p:cNvPr id="4" name="Content Placeholder 3">
            <a:extLst>
              <a:ext uri="{FF2B5EF4-FFF2-40B4-BE49-F238E27FC236}">
                <a16:creationId xmlns:a16="http://schemas.microsoft.com/office/drawing/2014/main" id="{FC533258-40E0-4894-9562-B1297ED7E217}"/>
              </a:ext>
            </a:extLst>
          </p:cNvPr>
          <p:cNvPicPr>
            <a:picLocks noGrp="1" noChangeAspect="1"/>
          </p:cNvPicPr>
          <p:nvPr>
            <p:ph idx="1"/>
          </p:nvPr>
        </p:nvPicPr>
        <p:blipFill>
          <a:blip r:embed="rId2"/>
          <a:stretch>
            <a:fillRect/>
          </a:stretch>
        </p:blipFill>
        <p:spPr>
          <a:xfrm>
            <a:off x="838201" y="2097741"/>
            <a:ext cx="4752974" cy="2769000"/>
          </a:xfrm>
          <a:prstGeom prst="rect">
            <a:avLst/>
          </a:prstGeom>
        </p:spPr>
      </p:pic>
      <p:pic>
        <p:nvPicPr>
          <p:cNvPr id="5" name="Picture 4">
            <a:extLst>
              <a:ext uri="{FF2B5EF4-FFF2-40B4-BE49-F238E27FC236}">
                <a16:creationId xmlns:a16="http://schemas.microsoft.com/office/drawing/2014/main" id="{4A88796E-B715-449E-90F2-5CC61525EF9B}"/>
              </a:ext>
            </a:extLst>
          </p:cNvPr>
          <p:cNvPicPr>
            <a:picLocks noChangeAspect="1"/>
          </p:cNvPicPr>
          <p:nvPr/>
        </p:nvPicPr>
        <p:blipFill>
          <a:blip r:embed="rId3"/>
          <a:stretch>
            <a:fillRect/>
          </a:stretch>
        </p:blipFill>
        <p:spPr>
          <a:xfrm>
            <a:off x="5815181" y="2077138"/>
            <a:ext cx="5005219" cy="2882247"/>
          </a:xfrm>
          <a:prstGeom prst="rect">
            <a:avLst/>
          </a:prstGeom>
        </p:spPr>
      </p:pic>
      <p:sp>
        <p:nvSpPr>
          <p:cNvPr id="6" name="Rectangle: Rounded Corners 5">
            <a:extLst>
              <a:ext uri="{FF2B5EF4-FFF2-40B4-BE49-F238E27FC236}">
                <a16:creationId xmlns:a16="http://schemas.microsoft.com/office/drawing/2014/main" id="{107494BB-6265-48D0-828F-9C5EDC06259A}"/>
              </a:ext>
            </a:extLst>
          </p:cNvPr>
          <p:cNvSpPr/>
          <p:nvPr/>
        </p:nvSpPr>
        <p:spPr>
          <a:xfrm>
            <a:off x="704850" y="5057775"/>
            <a:ext cx="4886325" cy="10858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The patients are mainly from non Hispanic. There is no significant difference in the proportion of persistency and Non-persistency patients among different ethnicity group.</a:t>
            </a:r>
          </a:p>
        </p:txBody>
      </p:sp>
      <p:sp>
        <p:nvSpPr>
          <p:cNvPr id="7" name="Rectangle: Rounded Corners 6">
            <a:extLst>
              <a:ext uri="{FF2B5EF4-FFF2-40B4-BE49-F238E27FC236}">
                <a16:creationId xmlns:a16="http://schemas.microsoft.com/office/drawing/2014/main" id="{4287D9CA-D229-4B80-970F-44D8EAA820EA}"/>
              </a:ext>
            </a:extLst>
          </p:cNvPr>
          <p:cNvSpPr/>
          <p:nvPr/>
        </p:nvSpPr>
        <p:spPr>
          <a:xfrm>
            <a:off x="6001775" y="5057775"/>
            <a:ext cx="4747019" cy="10858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The patients are mainly from Caucasian. There is no significant difference in the proportion of persistency and Non-persistency patients among different race group.</a:t>
            </a:r>
          </a:p>
        </p:txBody>
      </p:sp>
    </p:spTree>
    <p:extLst>
      <p:ext uri="{BB962C8B-B14F-4D97-AF65-F5344CB8AC3E}">
        <p14:creationId xmlns:p14="http://schemas.microsoft.com/office/powerpoint/2010/main" val="82015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19C5-93BF-4BC9-AB76-A67558D762FD}"/>
              </a:ext>
            </a:extLst>
          </p:cNvPr>
          <p:cNvSpPr>
            <a:spLocks noGrp="1"/>
          </p:cNvSpPr>
          <p:nvPr>
            <p:ph type="title"/>
          </p:nvPr>
        </p:nvSpPr>
        <p:spPr/>
        <p:txBody>
          <a:bodyPr/>
          <a:lstStyle/>
          <a:p>
            <a:r>
              <a:rPr lang="en-US" dirty="0"/>
              <a:t>Visualization from Clinical Factors</a:t>
            </a:r>
          </a:p>
        </p:txBody>
      </p:sp>
      <p:pic>
        <p:nvPicPr>
          <p:cNvPr id="4" name="Content Placeholder 3">
            <a:extLst>
              <a:ext uri="{FF2B5EF4-FFF2-40B4-BE49-F238E27FC236}">
                <a16:creationId xmlns:a16="http://schemas.microsoft.com/office/drawing/2014/main" id="{3F6E4249-0ACE-437B-92DA-31DCB39B4CA8}"/>
              </a:ext>
            </a:extLst>
          </p:cNvPr>
          <p:cNvPicPr>
            <a:picLocks noGrp="1" noChangeAspect="1"/>
          </p:cNvPicPr>
          <p:nvPr>
            <p:ph idx="1"/>
          </p:nvPr>
        </p:nvPicPr>
        <p:blipFill>
          <a:blip r:embed="rId2"/>
          <a:stretch>
            <a:fillRect/>
          </a:stretch>
        </p:blipFill>
        <p:spPr>
          <a:xfrm>
            <a:off x="1056287" y="1576398"/>
            <a:ext cx="4331500" cy="1940737"/>
          </a:xfrm>
          <a:prstGeom prst="rect">
            <a:avLst/>
          </a:prstGeom>
        </p:spPr>
      </p:pic>
      <p:pic>
        <p:nvPicPr>
          <p:cNvPr id="5" name="Picture 4">
            <a:extLst>
              <a:ext uri="{FF2B5EF4-FFF2-40B4-BE49-F238E27FC236}">
                <a16:creationId xmlns:a16="http://schemas.microsoft.com/office/drawing/2014/main" id="{5A998CE2-09E0-4363-8486-A4913FA1E60F}"/>
              </a:ext>
            </a:extLst>
          </p:cNvPr>
          <p:cNvPicPr>
            <a:picLocks noChangeAspect="1"/>
          </p:cNvPicPr>
          <p:nvPr/>
        </p:nvPicPr>
        <p:blipFill>
          <a:blip r:embed="rId3"/>
          <a:stretch>
            <a:fillRect/>
          </a:stretch>
        </p:blipFill>
        <p:spPr>
          <a:xfrm>
            <a:off x="5894203" y="1576398"/>
            <a:ext cx="4173161" cy="1983501"/>
          </a:xfrm>
          <a:prstGeom prst="rect">
            <a:avLst/>
          </a:prstGeom>
        </p:spPr>
      </p:pic>
      <p:pic>
        <p:nvPicPr>
          <p:cNvPr id="6" name="Picture 5">
            <a:extLst>
              <a:ext uri="{FF2B5EF4-FFF2-40B4-BE49-F238E27FC236}">
                <a16:creationId xmlns:a16="http://schemas.microsoft.com/office/drawing/2014/main" id="{5B0618C3-E5C3-407C-8F59-FDCFA5205DA7}"/>
              </a:ext>
            </a:extLst>
          </p:cNvPr>
          <p:cNvPicPr>
            <a:picLocks noChangeAspect="1"/>
          </p:cNvPicPr>
          <p:nvPr/>
        </p:nvPicPr>
        <p:blipFill>
          <a:blip r:embed="rId4"/>
          <a:stretch>
            <a:fillRect/>
          </a:stretch>
        </p:blipFill>
        <p:spPr>
          <a:xfrm>
            <a:off x="1056287" y="3739801"/>
            <a:ext cx="4331500" cy="2638524"/>
          </a:xfrm>
          <a:prstGeom prst="rect">
            <a:avLst/>
          </a:prstGeom>
        </p:spPr>
      </p:pic>
      <p:pic>
        <p:nvPicPr>
          <p:cNvPr id="7" name="Picture 6">
            <a:extLst>
              <a:ext uri="{FF2B5EF4-FFF2-40B4-BE49-F238E27FC236}">
                <a16:creationId xmlns:a16="http://schemas.microsoft.com/office/drawing/2014/main" id="{41B5BA18-7C2C-43E8-9BB7-99DCDFF32AB8}"/>
              </a:ext>
            </a:extLst>
          </p:cNvPr>
          <p:cNvPicPr>
            <a:picLocks noChangeAspect="1"/>
          </p:cNvPicPr>
          <p:nvPr/>
        </p:nvPicPr>
        <p:blipFill>
          <a:blip r:embed="rId5"/>
          <a:stretch>
            <a:fillRect/>
          </a:stretch>
        </p:blipFill>
        <p:spPr>
          <a:xfrm>
            <a:off x="5891174" y="3739801"/>
            <a:ext cx="4253845" cy="2580938"/>
          </a:xfrm>
          <a:prstGeom prst="rect">
            <a:avLst/>
          </a:prstGeom>
        </p:spPr>
      </p:pic>
    </p:spTree>
    <p:extLst>
      <p:ext uri="{BB962C8B-B14F-4D97-AF65-F5344CB8AC3E}">
        <p14:creationId xmlns:p14="http://schemas.microsoft.com/office/powerpoint/2010/main" val="1715744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731</Words>
  <Application>Microsoft Office PowerPoint</Application>
  <PresentationFormat>Widescreen</PresentationFormat>
  <Paragraphs>71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EDA for ABC Company</vt:lpstr>
      <vt:lpstr>Introduction</vt:lpstr>
      <vt:lpstr>Data Description </vt:lpstr>
      <vt:lpstr>Data Clean </vt:lpstr>
      <vt:lpstr>Data Preparation</vt:lpstr>
      <vt:lpstr>Data Visualization</vt:lpstr>
      <vt:lpstr>Visualization from patient Demographics</vt:lpstr>
      <vt:lpstr>Visualization from patient Demographics</vt:lpstr>
      <vt:lpstr>Visualization from Clinical Factors</vt:lpstr>
      <vt:lpstr>Visualization from Clinical Factors</vt:lpstr>
      <vt:lpstr>Visualization from NTM-Comorbidity</vt:lpstr>
      <vt:lpstr>Visualization from NTM-Concomitancy</vt:lpstr>
      <vt:lpstr>Visualization from NTM-Concomitancy</vt:lpstr>
      <vt:lpstr>Feature Engineering</vt:lpstr>
      <vt:lpstr>Test Variable Importance by Random Forest Model</vt:lpstr>
      <vt:lpstr>Top 20 Feature Importance</vt:lpstr>
      <vt:lpstr>Recommendation for Tech Team </vt:lpstr>
      <vt:lpstr>Recommendation for Business  Team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for ABC Company</dc:title>
  <dc:creator>Xiaoyan Zhang</dc:creator>
  <cp:lastModifiedBy>Xiaoyan Zhang</cp:lastModifiedBy>
  <cp:revision>19</cp:revision>
  <dcterms:created xsi:type="dcterms:W3CDTF">2024-07-16T20:03:59Z</dcterms:created>
  <dcterms:modified xsi:type="dcterms:W3CDTF">2024-07-17T02:01:03Z</dcterms:modified>
</cp:coreProperties>
</file>