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7" r:id="rId5"/>
    <p:sldId id="269" r:id="rId6"/>
    <p:sldId id="259" r:id="rId7"/>
    <p:sldId id="270" r:id="rId8"/>
    <p:sldId id="272" r:id="rId9"/>
    <p:sldId id="271" r:id="rId10"/>
    <p:sldId id="260" r:id="rId11"/>
    <p:sldId id="262" r:id="rId12"/>
    <p:sldId id="263" r:id="rId13"/>
    <p:sldId id="261"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B012-EBE3-4788-9068-97C880DB2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755F1-4C74-4E97-B78B-F63533847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76393-E78E-4656-AFE2-B419531AA87D}"/>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DB85234A-8BB0-42C4-A137-3CEB6E256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0B447-9A0E-4756-8F72-7E5867E71C15}"/>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168187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C8B7-D809-4BCC-B0AB-D9F8926A5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81164-6950-4AD3-A3B6-80BBAE9F0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DDBA3-C9A6-4D31-BFFE-BCD7DBCF5423}"/>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A977D112-C21D-4B82-8F18-1452645AD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4F321-AB11-407C-9A27-8F3638E43B44}"/>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260021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5CD27-1D40-40D5-9844-0C0AFE5550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3C2DB7-EF10-417B-A03B-3130500724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8BE68-EF4E-4058-95A3-8AF416B8D560}"/>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D1705D17-C445-4E4E-BD74-846315ED0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B87D9-CEF3-4B89-BB16-375EF2D7568B}"/>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24818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C745-8575-4D21-9E5C-51C76E399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FF110-4D3B-4F3F-8920-207BBBBD9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1C106-3080-4A26-8FED-F052B1B175E5}"/>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EAB53FD5-2956-4EA2-B8DA-CE6A7376E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EFEB5-13C9-4569-9C66-2508B0F960DC}"/>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47386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7DF4-85BB-46CC-B3EA-62B071D5F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1BDBD9-F27A-45B3-A899-AE773B22F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99044-0F1A-4728-93AC-3D4921EDD03B}"/>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8A9C7577-4FBB-49D2-AC30-55BFD982D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A0652-9DE3-4330-90E5-78B25ACC231D}"/>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344605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6047-9942-4818-A583-FE8A67263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8E096-3CB6-4BE2-B10F-8F54DD6DF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A8C8CD-BFE8-4CCE-84C4-77B3BA02F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4A6A5-6F70-4C72-973F-0BDD43F9F54F}"/>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6" name="Footer Placeholder 5">
            <a:extLst>
              <a:ext uri="{FF2B5EF4-FFF2-40B4-BE49-F238E27FC236}">
                <a16:creationId xmlns:a16="http://schemas.microsoft.com/office/drawing/2014/main" id="{4221D444-F396-44B4-8BB5-748651993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48BE0-30C1-4BCC-857D-28A51FF9401E}"/>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275011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46E9-62EC-4D96-AE0C-57F80557E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E1E45F-A5A9-435E-953B-098B6F6E67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AC96F-6941-4CC0-8498-1D68304EC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B06CC-8A43-46B9-A8C6-38564E0CD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445DF-B536-413E-A26A-D22E5FF43B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46A8FF-AE7F-4F57-ADA5-81EC4A4A5E52}"/>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8" name="Footer Placeholder 7">
            <a:extLst>
              <a:ext uri="{FF2B5EF4-FFF2-40B4-BE49-F238E27FC236}">
                <a16:creationId xmlns:a16="http://schemas.microsoft.com/office/drawing/2014/main" id="{DC109790-86B0-4F65-8738-DF677FA0B1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925D5A-8A5B-4507-9CBF-108C2D4720BC}"/>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67313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D935-2236-43DA-ABF6-BDF1840574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D10619-C30C-43D2-B899-50683FD08A79}"/>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4" name="Footer Placeholder 3">
            <a:extLst>
              <a:ext uri="{FF2B5EF4-FFF2-40B4-BE49-F238E27FC236}">
                <a16:creationId xmlns:a16="http://schemas.microsoft.com/office/drawing/2014/main" id="{E708B9ED-E036-4DBF-925C-7716CF72A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A41E8-95FA-441E-903A-D09763DD3DBC}"/>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134453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BC7DA-3C3C-4EA3-B57D-AF3E052A4708}"/>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3" name="Footer Placeholder 2">
            <a:extLst>
              <a:ext uri="{FF2B5EF4-FFF2-40B4-BE49-F238E27FC236}">
                <a16:creationId xmlns:a16="http://schemas.microsoft.com/office/drawing/2014/main" id="{E6BD1477-FEA4-4AF3-A4CA-5AF10C740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D84AEC-5B1E-44DD-8A8D-14613FD7139A}"/>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332917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58BF-3E00-4F06-8174-5052562E2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F6708-A898-42F0-B47A-BB723943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EABFBC-FDF5-4801-996C-026C31B4E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7DA12-4DC7-4EB5-8C69-D20805A2A5E4}"/>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6" name="Footer Placeholder 5">
            <a:extLst>
              <a:ext uri="{FF2B5EF4-FFF2-40B4-BE49-F238E27FC236}">
                <a16:creationId xmlns:a16="http://schemas.microsoft.com/office/drawing/2014/main" id="{82750AA2-B906-4C7C-A7B8-F72B0AE1B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38F69-A9DD-4C46-80C3-26B0B02AFF0B}"/>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251877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C9A7-E538-4E13-BE31-165288D3A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E126A-E703-4D65-8AF6-EACD52177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65F8A-2866-47BD-8160-1D92385FC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F7B13-35B3-4DFD-8067-0E4F7E318B12}"/>
              </a:ext>
            </a:extLst>
          </p:cNvPr>
          <p:cNvSpPr>
            <a:spLocks noGrp="1"/>
          </p:cNvSpPr>
          <p:nvPr>
            <p:ph type="dt" sz="half" idx="10"/>
          </p:nvPr>
        </p:nvSpPr>
        <p:spPr/>
        <p:txBody>
          <a:bodyPr/>
          <a:lstStyle/>
          <a:p>
            <a:fld id="{F9FFAD95-4D06-4E0A-8BAA-F457DE6AD909}" type="datetimeFigureOut">
              <a:rPr lang="en-US" smtClean="0"/>
              <a:t>5/18/2024</a:t>
            </a:fld>
            <a:endParaRPr lang="en-US"/>
          </a:p>
        </p:txBody>
      </p:sp>
      <p:sp>
        <p:nvSpPr>
          <p:cNvPr id="6" name="Footer Placeholder 5">
            <a:extLst>
              <a:ext uri="{FF2B5EF4-FFF2-40B4-BE49-F238E27FC236}">
                <a16:creationId xmlns:a16="http://schemas.microsoft.com/office/drawing/2014/main" id="{E3E68685-1B98-4EF4-AE19-254D9E0D3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4B35C-82BE-47A5-9B97-2B61C35B9532}"/>
              </a:ext>
            </a:extLst>
          </p:cNvPr>
          <p:cNvSpPr>
            <a:spLocks noGrp="1"/>
          </p:cNvSpPr>
          <p:nvPr>
            <p:ph type="sldNum" sz="quarter" idx="12"/>
          </p:nvPr>
        </p:nvSpPr>
        <p:spPr/>
        <p:txBody>
          <a:bodyPr/>
          <a:lstStyle/>
          <a:p>
            <a:fld id="{A7CBA728-3891-450E-A12D-AA985E4BB266}" type="slidenum">
              <a:rPr lang="en-US" smtClean="0"/>
              <a:t>‹#›</a:t>
            </a:fld>
            <a:endParaRPr lang="en-US"/>
          </a:p>
        </p:txBody>
      </p:sp>
    </p:spTree>
    <p:extLst>
      <p:ext uri="{BB962C8B-B14F-4D97-AF65-F5344CB8AC3E}">
        <p14:creationId xmlns:p14="http://schemas.microsoft.com/office/powerpoint/2010/main" val="260832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91E7A-149D-4F62-89DA-5B3E29363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E85438-253F-47D4-B8DE-036C62C80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2E3E-B66D-48EE-9F40-702A7BE49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FAD95-4D06-4E0A-8BAA-F457DE6AD909}" type="datetimeFigureOut">
              <a:rPr lang="en-US" smtClean="0"/>
              <a:t>5/18/2024</a:t>
            </a:fld>
            <a:endParaRPr lang="en-US"/>
          </a:p>
        </p:txBody>
      </p:sp>
      <p:sp>
        <p:nvSpPr>
          <p:cNvPr id="5" name="Footer Placeholder 4">
            <a:extLst>
              <a:ext uri="{FF2B5EF4-FFF2-40B4-BE49-F238E27FC236}">
                <a16:creationId xmlns:a16="http://schemas.microsoft.com/office/drawing/2014/main" id="{92FDDDB8-5F76-40DE-8B62-E76CFAD21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9A7A14-6F5A-4B1B-9DCA-28E8BB72B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BA728-3891-450E-A12D-AA985E4BB266}" type="slidenum">
              <a:rPr lang="en-US" smtClean="0"/>
              <a:t>‹#›</a:t>
            </a:fld>
            <a:endParaRPr lang="en-US"/>
          </a:p>
        </p:txBody>
      </p:sp>
    </p:spTree>
    <p:extLst>
      <p:ext uri="{BB962C8B-B14F-4D97-AF65-F5344CB8AC3E}">
        <p14:creationId xmlns:p14="http://schemas.microsoft.com/office/powerpoint/2010/main" val="404248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C500-476B-4942-AEC0-FFC0A90CD646}"/>
              </a:ext>
            </a:extLst>
          </p:cNvPr>
          <p:cNvSpPr>
            <a:spLocks noGrp="1"/>
          </p:cNvSpPr>
          <p:nvPr>
            <p:ph type="ctrTitle"/>
          </p:nvPr>
        </p:nvSpPr>
        <p:spPr/>
        <p:txBody>
          <a:bodyPr/>
          <a:lstStyle/>
          <a:p>
            <a:r>
              <a:rPr lang="en-US" dirty="0"/>
              <a:t>EDA for Cab Company</a:t>
            </a:r>
            <a:br>
              <a:rPr lang="en-US" dirty="0"/>
            </a:br>
            <a:endParaRPr lang="en-US" dirty="0"/>
          </a:p>
        </p:txBody>
      </p:sp>
      <p:sp>
        <p:nvSpPr>
          <p:cNvPr id="3" name="Subtitle 2">
            <a:extLst>
              <a:ext uri="{FF2B5EF4-FFF2-40B4-BE49-F238E27FC236}">
                <a16:creationId xmlns:a16="http://schemas.microsoft.com/office/drawing/2014/main" id="{D4C65060-F756-4A93-95DC-A655D75FFD59}"/>
              </a:ext>
            </a:extLst>
          </p:cNvPr>
          <p:cNvSpPr>
            <a:spLocks noGrp="1"/>
          </p:cNvSpPr>
          <p:nvPr>
            <p:ph type="subTitle" idx="1"/>
          </p:nvPr>
        </p:nvSpPr>
        <p:spPr/>
        <p:txBody>
          <a:bodyPr/>
          <a:lstStyle/>
          <a:p>
            <a:r>
              <a:rPr lang="en-US" dirty="0"/>
              <a:t>Xiaoyan Zhang</a:t>
            </a:r>
          </a:p>
          <a:p>
            <a:r>
              <a:rPr lang="en-US" dirty="0"/>
              <a:t>05-17-2024</a:t>
            </a:r>
          </a:p>
          <a:p>
            <a:endParaRPr lang="en-US" dirty="0"/>
          </a:p>
          <a:p>
            <a:endParaRPr lang="en-US" dirty="0"/>
          </a:p>
        </p:txBody>
      </p:sp>
    </p:spTree>
    <p:extLst>
      <p:ext uri="{BB962C8B-B14F-4D97-AF65-F5344CB8AC3E}">
        <p14:creationId xmlns:p14="http://schemas.microsoft.com/office/powerpoint/2010/main" val="334735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46DB-9CA7-40A9-A601-42D828570A33}"/>
              </a:ext>
            </a:extLst>
          </p:cNvPr>
          <p:cNvSpPr>
            <a:spLocks noGrp="1"/>
          </p:cNvSpPr>
          <p:nvPr>
            <p:ph type="title"/>
          </p:nvPr>
        </p:nvSpPr>
        <p:spPr/>
        <p:txBody>
          <a:bodyPr/>
          <a:lstStyle/>
          <a:p>
            <a:r>
              <a:rPr lang="en-US" dirty="0"/>
              <a:t>Statistical Test</a:t>
            </a:r>
          </a:p>
        </p:txBody>
      </p:sp>
      <p:sp>
        <p:nvSpPr>
          <p:cNvPr id="3" name="Content Placeholder 2">
            <a:extLst>
              <a:ext uri="{FF2B5EF4-FFF2-40B4-BE49-F238E27FC236}">
                <a16:creationId xmlns:a16="http://schemas.microsoft.com/office/drawing/2014/main" id="{B1506EF4-0300-4F21-A808-23354C95B039}"/>
              </a:ext>
            </a:extLst>
          </p:cNvPr>
          <p:cNvSpPr>
            <a:spLocks noGrp="1"/>
          </p:cNvSpPr>
          <p:nvPr>
            <p:ph idx="1"/>
          </p:nvPr>
        </p:nvSpPr>
        <p:spPr/>
        <p:txBody>
          <a:bodyPr/>
          <a:lstStyle/>
          <a:p>
            <a:r>
              <a:rPr lang="en-US" dirty="0"/>
              <a:t>Test 1</a:t>
            </a:r>
          </a:p>
          <a:p>
            <a:r>
              <a:rPr lang="en-US" dirty="0"/>
              <a:t>H0: The profit per kilometer of Pink company and Yellow company are the same</a:t>
            </a:r>
          </a:p>
          <a:p>
            <a:r>
              <a:rPr lang="en-US" dirty="0"/>
              <a:t>H1: The profit per Kilometer of Pink company and Yellow company are different</a:t>
            </a:r>
          </a:p>
          <a:p>
            <a:r>
              <a:rPr lang="en-US" dirty="0"/>
              <a:t>t-statistic: -160.3715175947806, p-value:0.0, reject the null hypothesis. The profit per kilometer of Pink company and Yellow company are different. </a:t>
            </a:r>
          </a:p>
        </p:txBody>
      </p:sp>
    </p:spTree>
    <p:extLst>
      <p:ext uri="{BB962C8B-B14F-4D97-AF65-F5344CB8AC3E}">
        <p14:creationId xmlns:p14="http://schemas.microsoft.com/office/powerpoint/2010/main" val="185661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BABBD-8CF9-4C6E-A8B3-17F2A40B3663}"/>
              </a:ext>
            </a:extLst>
          </p:cNvPr>
          <p:cNvSpPr>
            <a:spLocks noGrp="1"/>
          </p:cNvSpPr>
          <p:nvPr>
            <p:ph idx="1"/>
          </p:nvPr>
        </p:nvSpPr>
        <p:spPr>
          <a:xfrm>
            <a:off x="721659" y="929154"/>
            <a:ext cx="10515600" cy="4351338"/>
          </a:xfrm>
        </p:spPr>
        <p:txBody>
          <a:bodyPr/>
          <a:lstStyle/>
          <a:p>
            <a:r>
              <a:rPr lang="en-US" dirty="0"/>
              <a:t>Test 2</a:t>
            </a:r>
          </a:p>
          <a:p>
            <a:r>
              <a:rPr lang="en-US" dirty="0"/>
              <a:t>H0: The mean of return of investment of Pink company is greater than Yellow company </a:t>
            </a:r>
          </a:p>
          <a:p>
            <a:r>
              <a:rPr lang="en-US" dirty="0"/>
              <a:t>H1: The mean of return of investment of Pink company is less than Yellow company </a:t>
            </a:r>
          </a:p>
          <a:p>
            <a:r>
              <a:rPr lang="en-US" dirty="0"/>
              <a:t>t-statistic: -179.2759885217892,</a:t>
            </a:r>
          </a:p>
          <a:p>
            <a:r>
              <a:rPr lang="en-US" dirty="0"/>
              <a:t>p-value:0.0, Reject the null hypothesis. The mean of </a:t>
            </a:r>
            <a:r>
              <a:rPr lang="en-US" dirty="0" err="1"/>
              <a:t>roi</a:t>
            </a:r>
            <a:r>
              <a:rPr lang="en-US" dirty="0"/>
              <a:t> for Pink Cab is significantly smaller than the mean of </a:t>
            </a:r>
            <a:r>
              <a:rPr lang="en-US" dirty="0" err="1"/>
              <a:t>roi</a:t>
            </a:r>
            <a:r>
              <a:rPr lang="en-US" dirty="0"/>
              <a:t> for Yellow Cab. </a:t>
            </a:r>
          </a:p>
          <a:p>
            <a:endParaRPr lang="en-US" dirty="0"/>
          </a:p>
        </p:txBody>
      </p:sp>
    </p:spTree>
    <p:extLst>
      <p:ext uri="{BB962C8B-B14F-4D97-AF65-F5344CB8AC3E}">
        <p14:creationId xmlns:p14="http://schemas.microsoft.com/office/powerpoint/2010/main" val="3562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BC842-3C64-4614-9687-F440190B5705}"/>
              </a:ext>
            </a:extLst>
          </p:cNvPr>
          <p:cNvSpPr>
            <a:spLocks noGrp="1"/>
          </p:cNvSpPr>
          <p:nvPr>
            <p:ph idx="1"/>
          </p:nvPr>
        </p:nvSpPr>
        <p:spPr/>
        <p:txBody>
          <a:bodyPr/>
          <a:lstStyle/>
          <a:p>
            <a:r>
              <a:rPr lang="en-US" dirty="0"/>
              <a:t>Test 3</a:t>
            </a:r>
          </a:p>
          <a:p>
            <a:r>
              <a:rPr lang="en-US" dirty="0"/>
              <a:t>H0: The average age of customer from Pink company is the same as the customer from Yellow company</a:t>
            </a:r>
          </a:p>
          <a:p>
            <a:r>
              <a:rPr lang="en-US" dirty="0"/>
              <a:t>H1: The average age of customer from Pink company is different as the customer from Yellow company</a:t>
            </a:r>
          </a:p>
          <a:p>
            <a:r>
              <a:rPr lang="en-US" dirty="0"/>
              <a:t>t-statistic: 0.31633759975120346 p-value: 0.7517471890396208 Fail to reject the null hypothesis. There is no significant difference between the average age of Pink company and Yellow company.</a:t>
            </a:r>
          </a:p>
          <a:p>
            <a:endParaRPr lang="en-US" dirty="0"/>
          </a:p>
        </p:txBody>
      </p:sp>
    </p:spTree>
    <p:extLst>
      <p:ext uri="{BB962C8B-B14F-4D97-AF65-F5344CB8AC3E}">
        <p14:creationId xmlns:p14="http://schemas.microsoft.com/office/powerpoint/2010/main" val="130309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9E944-271F-4098-AD2A-C3D752CAEFD5}"/>
              </a:ext>
            </a:extLst>
          </p:cNvPr>
          <p:cNvSpPr>
            <a:spLocks noGrp="1"/>
          </p:cNvSpPr>
          <p:nvPr>
            <p:ph idx="1"/>
          </p:nvPr>
        </p:nvSpPr>
        <p:spPr/>
        <p:txBody>
          <a:bodyPr>
            <a:normAutofit/>
          </a:bodyPr>
          <a:lstStyle/>
          <a:p>
            <a:r>
              <a:rPr lang="en-US" dirty="0"/>
              <a:t>Test 4</a:t>
            </a:r>
          </a:p>
          <a:p>
            <a:r>
              <a:rPr lang="en-US" dirty="0"/>
              <a:t>H0: The average income of customer from Pink company is the same as the customer from Yellow company</a:t>
            </a:r>
          </a:p>
          <a:p>
            <a:r>
              <a:rPr lang="en-US" dirty="0"/>
              <a:t>H1: The average income of customer from Pink company is the different from the customer from Yellow company</a:t>
            </a:r>
          </a:p>
          <a:p>
            <a:r>
              <a:rPr lang="en-US" dirty="0"/>
              <a:t>t-statistic: 0.838939895792237 p-value: 0.40150581507996785 Fail to reject the null hypothesis. There is no significant difference between the average income of Pink company and Yellow company.</a:t>
            </a:r>
          </a:p>
          <a:p>
            <a:endParaRPr lang="en-US" dirty="0"/>
          </a:p>
        </p:txBody>
      </p:sp>
    </p:spTree>
    <p:extLst>
      <p:ext uri="{BB962C8B-B14F-4D97-AF65-F5344CB8AC3E}">
        <p14:creationId xmlns:p14="http://schemas.microsoft.com/office/powerpoint/2010/main" val="95540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1A895-5D77-4D3F-A7D6-44B5FF80792B}"/>
              </a:ext>
            </a:extLst>
          </p:cNvPr>
          <p:cNvSpPr>
            <a:spLocks noGrp="1"/>
          </p:cNvSpPr>
          <p:nvPr>
            <p:ph idx="1"/>
          </p:nvPr>
        </p:nvSpPr>
        <p:spPr/>
        <p:txBody>
          <a:bodyPr>
            <a:normAutofit fontScale="92500" lnSpcReduction="10000"/>
          </a:bodyPr>
          <a:lstStyle/>
          <a:p>
            <a:r>
              <a:rPr lang="en-US" dirty="0"/>
              <a:t>Test 5</a:t>
            </a:r>
          </a:p>
          <a:p>
            <a:r>
              <a:rPr lang="en-US" dirty="0"/>
              <a:t>H0: The gender distribution of customer from Pink company is the same as Yellow company</a:t>
            </a:r>
          </a:p>
          <a:p>
            <a:r>
              <a:rPr lang="en-US" dirty="0"/>
              <a:t>H1: The gender distribution of customer from Pink company is different from Yellow company</a:t>
            </a:r>
          </a:p>
          <a:p>
            <a:r>
              <a:rPr lang="en-US" dirty="0"/>
              <a:t> Chi-square statistic: 0.5063792600762221 P-value: 0.47671046144863083 </a:t>
            </a:r>
          </a:p>
          <a:p>
            <a:r>
              <a:rPr lang="en-US" dirty="0"/>
              <a:t>Since the p-value (0.4767) is greater than the chosen significance level (commonly 0.05), we fail to reject the null hypothesis. This means that there is not enough evidence to conclude that there is a significant association between the gender of customers and the company they choose.</a:t>
            </a:r>
          </a:p>
        </p:txBody>
      </p:sp>
    </p:spTree>
    <p:extLst>
      <p:ext uri="{BB962C8B-B14F-4D97-AF65-F5344CB8AC3E}">
        <p14:creationId xmlns:p14="http://schemas.microsoft.com/office/powerpoint/2010/main" val="368075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C43C-F5EF-400B-BDFC-4ABC99643278}"/>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0974982-CBB5-4DE7-B57D-066B7BA7656A}"/>
              </a:ext>
            </a:extLst>
          </p:cNvPr>
          <p:cNvSpPr>
            <a:spLocks noGrp="1"/>
          </p:cNvSpPr>
          <p:nvPr>
            <p:ph idx="1"/>
          </p:nvPr>
        </p:nvSpPr>
        <p:spPr/>
        <p:txBody>
          <a:bodyPr/>
          <a:lstStyle/>
          <a:p>
            <a:r>
              <a:rPr lang="en-US" dirty="0"/>
              <a:t>Based on the above analysis and hypothesis testing, Yellow Cab is better than Pink Cab in terms of total number of customers, profit per KM and return of investment.</a:t>
            </a:r>
          </a:p>
          <a:p>
            <a:r>
              <a:rPr lang="en-US" dirty="0"/>
              <a:t>Our recommendation is  to invest the Yellow Cab company</a:t>
            </a:r>
          </a:p>
        </p:txBody>
      </p:sp>
    </p:spTree>
    <p:extLst>
      <p:ext uri="{BB962C8B-B14F-4D97-AF65-F5344CB8AC3E}">
        <p14:creationId xmlns:p14="http://schemas.microsoft.com/office/powerpoint/2010/main" val="9828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5AFD-7E37-449B-AAFB-ACAE893EC02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36EB69-DDCE-49F9-9D58-57171F04AFDB}"/>
              </a:ext>
            </a:extLst>
          </p:cNvPr>
          <p:cNvSpPr>
            <a:spLocks noGrp="1"/>
          </p:cNvSpPr>
          <p:nvPr>
            <p:ph idx="1"/>
          </p:nvPr>
        </p:nvSpPr>
        <p:spPr/>
        <p:txBody>
          <a:bodyPr/>
          <a:lstStyle/>
          <a:p>
            <a:r>
              <a:rPr lang="en-US" dirty="0"/>
              <a:t>Introduction</a:t>
            </a:r>
          </a:p>
          <a:p>
            <a:r>
              <a:rPr lang="en-US" dirty="0"/>
              <a:t>Data Input</a:t>
            </a:r>
          </a:p>
          <a:p>
            <a:r>
              <a:rPr lang="en-US" dirty="0"/>
              <a:t>Data Analysis</a:t>
            </a:r>
          </a:p>
          <a:p>
            <a:r>
              <a:rPr lang="en-US" dirty="0"/>
              <a:t>Statistical Test</a:t>
            </a:r>
          </a:p>
          <a:p>
            <a:r>
              <a:rPr lang="en-US" dirty="0"/>
              <a:t>Recommendation and insights</a:t>
            </a:r>
          </a:p>
          <a:p>
            <a:endParaRPr lang="en-US" dirty="0"/>
          </a:p>
        </p:txBody>
      </p:sp>
    </p:spTree>
    <p:extLst>
      <p:ext uri="{BB962C8B-B14F-4D97-AF65-F5344CB8AC3E}">
        <p14:creationId xmlns:p14="http://schemas.microsoft.com/office/powerpoint/2010/main" val="342326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3D9B-0B80-40B1-B10E-48EBF3D134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1C6CC2-2519-46A0-9064-1152B3CFF8E7}"/>
              </a:ext>
            </a:extLst>
          </p:cNvPr>
          <p:cNvSpPr>
            <a:spLocks noGrp="1"/>
          </p:cNvSpPr>
          <p:nvPr>
            <p:ph idx="1"/>
          </p:nvPr>
        </p:nvSpPr>
        <p:spPr/>
        <p:txBody>
          <a:bodyPr/>
          <a:lstStyle/>
          <a:p>
            <a:pPr marL="0" indent="0">
              <a:buNone/>
            </a:pPr>
            <a:r>
              <a:rPr lang="en-US" dirty="0">
                <a:solidFill>
                  <a:srgbClr val="0D0D0D"/>
                </a:solidFill>
                <a:latin typeface="Söhne"/>
              </a:rPr>
              <a:t> T</a:t>
            </a:r>
            <a:r>
              <a:rPr lang="en-US" dirty="0"/>
              <a:t>o gain insights into the operational performance, market positioning, and customer satisfaction levels of Yellow Company and Pink Company. This will help XYZ firm make an informed decision on which company presents the best investment opportunity.</a:t>
            </a:r>
          </a:p>
          <a:p>
            <a:pPr marL="0" indent="0">
              <a:buNone/>
            </a:pPr>
            <a:endParaRPr lang="en-US" dirty="0">
              <a:solidFill>
                <a:srgbClr val="0D0D0D"/>
              </a:solidFill>
              <a:latin typeface="Söhne"/>
            </a:endParaRPr>
          </a:p>
          <a:p>
            <a:pPr marL="0" indent="0">
              <a:buNone/>
            </a:pPr>
            <a:endParaRPr lang="en-US" dirty="0"/>
          </a:p>
        </p:txBody>
      </p:sp>
    </p:spTree>
    <p:extLst>
      <p:ext uri="{BB962C8B-B14F-4D97-AF65-F5344CB8AC3E}">
        <p14:creationId xmlns:p14="http://schemas.microsoft.com/office/powerpoint/2010/main" val="168323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6085-E845-4B81-9490-00406224403E}"/>
              </a:ext>
            </a:extLst>
          </p:cNvPr>
          <p:cNvSpPr>
            <a:spLocks noGrp="1"/>
          </p:cNvSpPr>
          <p:nvPr>
            <p:ph type="title"/>
          </p:nvPr>
        </p:nvSpPr>
        <p:spPr>
          <a:xfrm>
            <a:off x="838200" y="365126"/>
            <a:ext cx="10515600" cy="1042334"/>
          </a:xfrm>
        </p:spPr>
        <p:txBody>
          <a:bodyPr/>
          <a:lstStyle/>
          <a:p>
            <a:r>
              <a:rPr lang="en-US" dirty="0"/>
              <a:t>Data Input</a:t>
            </a:r>
          </a:p>
        </p:txBody>
      </p:sp>
      <p:graphicFrame>
        <p:nvGraphicFramePr>
          <p:cNvPr id="6" name="Table 6">
            <a:extLst>
              <a:ext uri="{FF2B5EF4-FFF2-40B4-BE49-F238E27FC236}">
                <a16:creationId xmlns:a16="http://schemas.microsoft.com/office/drawing/2014/main" id="{48E690A6-D33F-4C95-8325-38F308375319}"/>
              </a:ext>
            </a:extLst>
          </p:cNvPr>
          <p:cNvGraphicFramePr>
            <a:graphicFrameLocks noGrp="1"/>
          </p:cNvGraphicFramePr>
          <p:nvPr>
            <p:extLst>
              <p:ext uri="{D42A27DB-BD31-4B8C-83A1-F6EECF244321}">
                <p14:modId xmlns:p14="http://schemas.microsoft.com/office/powerpoint/2010/main" val="3777620167"/>
              </p:ext>
            </p:extLst>
          </p:nvPr>
        </p:nvGraphicFramePr>
        <p:xfrm>
          <a:off x="971203" y="2082952"/>
          <a:ext cx="8871067" cy="2987811"/>
        </p:xfrm>
        <a:graphic>
          <a:graphicData uri="http://schemas.openxmlformats.org/drawingml/2006/table">
            <a:tbl>
              <a:tblPr firstRow="1" bandRow="1">
                <a:tableStyleId>{5C22544A-7EE6-4342-B048-85BDC9FD1C3A}</a:tableStyleId>
              </a:tblPr>
              <a:tblGrid>
                <a:gridCol w="2217767">
                  <a:extLst>
                    <a:ext uri="{9D8B030D-6E8A-4147-A177-3AD203B41FA5}">
                      <a16:colId xmlns:a16="http://schemas.microsoft.com/office/drawing/2014/main" val="1345487709"/>
                    </a:ext>
                  </a:extLst>
                </a:gridCol>
                <a:gridCol w="2217767">
                  <a:extLst>
                    <a:ext uri="{9D8B030D-6E8A-4147-A177-3AD203B41FA5}">
                      <a16:colId xmlns:a16="http://schemas.microsoft.com/office/drawing/2014/main" val="1062169233"/>
                    </a:ext>
                  </a:extLst>
                </a:gridCol>
                <a:gridCol w="2452144">
                  <a:extLst>
                    <a:ext uri="{9D8B030D-6E8A-4147-A177-3AD203B41FA5}">
                      <a16:colId xmlns:a16="http://schemas.microsoft.com/office/drawing/2014/main" val="1908998948"/>
                    </a:ext>
                  </a:extLst>
                </a:gridCol>
                <a:gridCol w="1983389">
                  <a:extLst>
                    <a:ext uri="{9D8B030D-6E8A-4147-A177-3AD203B41FA5}">
                      <a16:colId xmlns:a16="http://schemas.microsoft.com/office/drawing/2014/main" val="844258325"/>
                    </a:ext>
                  </a:extLst>
                </a:gridCol>
              </a:tblGrid>
              <a:tr h="427491">
                <a:tc>
                  <a:txBody>
                    <a:bodyPr/>
                    <a:lstStyle/>
                    <a:p>
                      <a:r>
                        <a:rPr lang="en-US" dirty="0"/>
                        <a:t>Table Name</a:t>
                      </a:r>
                    </a:p>
                  </a:txBody>
                  <a:tcPr/>
                </a:tc>
                <a:tc>
                  <a:txBody>
                    <a:bodyPr/>
                    <a:lstStyle/>
                    <a:p>
                      <a:r>
                        <a:rPr lang="en-US" dirty="0"/>
                        <a:t>N  of </a:t>
                      </a:r>
                      <a:r>
                        <a:rPr lang="en-US" dirty="0" err="1"/>
                        <a:t>obs</a:t>
                      </a:r>
                      <a:r>
                        <a:rPr lang="en-US" dirty="0"/>
                        <a:t> </a:t>
                      </a:r>
                    </a:p>
                  </a:txBody>
                  <a:tcPr/>
                </a:tc>
                <a:tc>
                  <a:txBody>
                    <a:bodyPr/>
                    <a:lstStyle/>
                    <a:p>
                      <a:r>
                        <a:rPr lang="en-US" dirty="0"/>
                        <a:t>N  of  Features</a:t>
                      </a:r>
                    </a:p>
                  </a:txBody>
                  <a:tcPr/>
                </a:tc>
                <a:tc>
                  <a:txBody>
                    <a:bodyPr/>
                    <a:lstStyle/>
                    <a:p>
                      <a:r>
                        <a:rPr lang="en-US" dirty="0"/>
                        <a:t>Table Description</a:t>
                      </a:r>
                    </a:p>
                  </a:txBody>
                  <a:tcPr/>
                </a:tc>
                <a:extLst>
                  <a:ext uri="{0D108BD9-81ED-4DB2-BD59-A6C34878D82A}">
                    <a16:rowId xmlns:a16="http://schemas.microsoft.com/office/drawing/2014/main" val="191876203"/>
                  </a:ext>
                </a:extLst>
              </a:tr>
              <a:tr h="370840">
                <a:tc>
                  <a:txBody>
                    <a:bodyPr/>
                    <a:lstStyle/>
                    <a:p>
                      <a:r>
                        <a:rPr lang="en-US" dirty="0"/>
                        <a:t>Transaction </a:t>
                      </a:r>
                    </a:p>
                  </a:txBody>
                  <a:tcPr/>
                </a:tc>
                <a:tc>
                  <a:txBody>
                    <a:bodyPr/>
                    <a:lstStyle/>
                    <a:p>
                      <a:r>
                        <a:rPr lang="en-US" dirty="0"/>
                        <a:t>440099</a:t>
                      </a:r>
                    </a:p>
                  </a:txBody>
                  <a:tcPr/>
                </a:tc>
                <a:tc>
                  <a:txBody>
                    <a:bodyPr/>
                    <a:lstStyle/>
                    <a:p>
                      <a:r>
                        <a:rPr lang="en-US" dirty="0"/>
                        <a:t>3</a:t>
                      </a:r>
                    </a:p>
                  </a:txBody>
                  <a:tcPr/>
                </a:tc>
                <a:tc>
                  <a:txBody>
                    <a:bodyPr/>
                    <a:lstStyle/>
                    <a:p>
                      <a:r>
                        <a:rPr lang="en-US" dirty="0"/>
                        <a:t>Transaction of customers</a:t>
                      </a:r>
                    </a:p>
                  </a:txBody>
                  <a:tcPr/>
                </a:tc>
                <a:extLst>
                  <a:ext uri="{0D108BD9-81ED-4DB2-BD59-A6C34878D82A}">
                    <a16:rowId xmlns:a16="http://schemas.microsoft.com/office/drawing/2014/main" val="4220290609"/>
                  </a:ext>
                </a:extLst>
              </a:tr>
              <a:tr h="370840">
                <a:tc>
                  <a:txBody>
                    <a:bodyPr/>
                    <a:lstStyle/>
                    <a:p>
                      <a:r>
                        <a:rPr lang="en-US" dirty="0"/>
                        <a:t>Customer</a:t>
                      </a:r>
                    </a:p>
                  </a:txBody>
                  <a:tcPr/>
                </a:tc>
                <a:tc>
                  <a:txBody>
                    <a:bodyPr/>
                    <a:lstStyle/>
                    <a:p>
                      <a:r>
                        <a:rPr lang="en-US" dirty="0"/>
                        <a:t>49172</a:t>
                      </a:r>
                    </a:p>
                  </a:txBody>
                  <a:tcPr/>
                </a:tc>
                <a:tc>
                  <a:txBody>
                    <a:bodyPr/>
                    <a:lstStyle/>
                    <a:p>
                      <a:r>
                        <a:rPr lang="en-US" dirty="0"/>
                        <a:t>4</a:t>
                      </a:r>
                    </a:p>
                  </a:txBody>
                  <a:tcPr/>
                </a:tc>
                <a:tc>
                  <a:txBody>
                    <a:bodyPr/>
                    <a:lstStyle/>
                    <a:p>
                      <a:r>
                        <a:rPr lang="en-US" dirty="0"/>
                        <a:t>The customer information</a:t>
                      </a:r>
                    </a:p>
                  </a:txBody>
                  <a:tcPr/>
                </a:tc>
                <a:extLst>
                  <a:ext uri="{0D108BD9-81ED-4DB2-BD59-A6C34878D82A}">
                    <a16:rowId xmlns:a16="http://schemas.microsoft.com/office/drawing/2014/main" val="3886398177"/>
                  </a:ext>
                </a:extLst>
              </a:tr>
              <a:tr h="370840">
                <a:tc>
                  <a:txBody>
                    <a:bodyPr/>
                    <a:lstStyle/>
                    <a:p>
                      <a:r>
                        <a:rPr lang="en-US" dirty="0"/>
                        <a:t>City</a:t>
                      </a:r>
                    </a:p>
                  </a:txBody>
                  <a:tcPr/>
                </a:tc>
                <a:tc>
                  <a:txBody>
                    <a:bodyPr/>
                    <a:lstStyle/>
                    <a:p>
                      <a:r>
                        <a:rPr lang="en-US" dirty="0"/>
                        <a:t>21</a:t>
                      </a:r>
                    </a:p>
                  </a:txBody>
                  <a:tcPr/>
                </a:tc>
                <a:tc>
                  <a:txBody>
                    <a:bodyPr/>
                    <a:lstStyle/>
                    <a:p>
                      <a:r>
                        <a:rPr lang="en-US" dirty="0"/>
                        <a:t>3</a:t>
                      </a:r>
                    </a:p>
                  </a:txBody>
                  <a:tcPr/>
                </a:tc>
                <a:tc>
                  <a:txBody>
                    <a:bodyPr/>
                    <a:lstStyle/>
                    <a:p>
                      <a:r>
                        <a:rPr lang="en-US" dirty="0"/>
                        <a:t>The city information</a:t>
                      </a:r>
                    </a:p>
                  </a:txBody>
                  <a:tcPr/>
                </a:tc>
                <a:extLst>
                  <a:ext uri="{0D108BD9-81ED-4DB2-BD59-A6C34878D82A}">
                    <a16:rowId xmlns:a16="http://schemas.microsoft.com/office/drawing/2014/main" val="3674905708"/>
                  </a:ext>
                </a:extLst>
              </a:tr>
              <a:tr h="370840">
                <a:tc>
                  <a:txBody>
                    <a:bodyPr/>
                    <a:lstStyle/>
                    <a:p>
                      <a:r>
                        <a:rPr lang="en-US" dirty="0" err="1"/>
                        <a:t>Cab_data</a:t>
                      </a:r>
                      <a:endParaRPr lang="en-US" dirty="0"/>
                    </a:p>
                  </a:txBody>
                  <a:tcPr/>
                </a:tc>
                <a:tc>
                  <a:txBody>
                    <a:bodyPr/>
                    <a:lstStyle/>
                    <a:p>
                      <a:r>
                        <a:rPr lang="en-US" dirty="0"/>
                        <a:t>359393</a:t>
                      </a:r>
                    </a:p>
                  </a:txBody>
                  <a:tcPr/>
                </a:tc>
                <a:tc>
                  <a:txBody>
                    <a:bodyPr/>
                    <a:lstStyle/>
                    <a:p>
                      <a:r>
                        <a:rPr lang="en-US" dirty="0"/>
                        <a:t>7</a:t>
                      </a:r>
                    </a:p>
                  </a:txBody>
                  <a:tcPr/>
                </a:tc>
                <a:tc>
                  <a:txBody>
                    <a:bodyPr/>
                    <a:lstStyle/>
                    <a:p>
                      <a:r>
                        <a:rPr lang="en-US" dirty="0"/>
                        <a:t>Transaction of the  Cab Company</a:t>
                      </a:r>
                    </a:p>
                  </a:txBody>
                  <a:tcPr/>
                </a:tc>
                <a:extLst>
                  <a:ext uri="{0D108BD9-81ED-4DB2-BD59-A6C34878D82A}">
                    <a16:rowId xmlns:a16="http://schemas.microsoft.com/office/drawing/2014/main" val="2882191126"/>
                  </a:ext>
                </a:extLst>
              </a:tr>
            </a:tbl>
          </a:graphicData>
        </a:graphic>
      </p:graphicFrame>
    </p:spTree>
    <p:extLst>
      <p:ext uri="{BB962C8B-B14F-4D97-AF65-F5344CB8AC3E}">
        <p14:creationId xmlns:p14="http://schemas.microsoft.com/office/powerpoint/2010/main" val="87856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82D2-374D-472A-88F8-547A241F8274}"/>
              </a:ext>
            </a:extLst>
          </p:cNvPr>
          <p:cNvSpPr>
            <a:spLocks noGrp="1"/>
          </p:cNvSpPr>
          <p:nvPr>
            <p:ph type="title"/>
          </p:nvPr>
        </p:nvSpPr>
        <p:spPr>
          <a:xfrm>
            <a:off x="838200" y="365125"/>
            <a:ext cx="10515600" cy="728569"/>
          </a:xfrm>
        </p:spPr>
        <p:txBody>
          <a:bodyPr/>
          <a:lstStyle/>
          <a:p>
            <a:r>
              <a:rPr lang="en-US" dirty="0"/>
              <a:t>Data Analysis</a:t>
            </a:r>
          </a:p>
        </p:txBody>
      </p:sp>
      <p:pic>
        <p:nvPicPr>
          <p:cNvPr id="4" name="Content Placeholder 3">
            <a:extLst>
              <a:ext uri="{FF2B5EF4-FFF2-40B4-BE49-F238E27FC236}">
                <a16:creationId xmlns:a16="http://schemas.microsoft.com/office/drawing/2014/main" id="{7A6953D9-D35E-4937-8510-6F484B209C52}"/>
              </a:ext>
            </a:extLst>
          </p:cNvPr>
          <p:cNvPicPr>
            <a:picLocks noGrp="1" noChangeAspect="1"/>
          </p:cNvPicPr>
          <p:nvPr>
            <p:ph idx="1"/>
          </p:nvPr>
        </p:nvPicPr>
        <p:blipFill>
          <a:blip r:embed="rId2"/>
          <a:stretch>
            <a:fillRect/>
          </a:stretch>
        </p:blipFill>
        <p:spPr>
          <a:xfrm>
            <a:off x="767218" y="2023050"/>
            <a:ext cx="3718882" cy="2127688"/>
          </a:xfrm>
          <a:prstGeom prst="rect">
            <a:avLst/>
          </a:prstGeom>
        </p:spPr>
      </p:pic>
      <p:pic>
        <p:nvPicPr>
          <p:cNvPr id="5" name="Picture 4">
            <a:extLst>
              <a:ext uri="{FF2B5EF4-FFF2-40B4-BE49-F238E27FC236}">
                <a16:creationId xmlns:a16="http://schemas.microsoft.com/office/drawing/2014/main" id="{36603A3E-12BE-4731-9773-4D999E885246}"/>
              </a:ext>
            </a:extLst>
          </p:cNvPr>
          <p:cNvPicPr>
            <a:picLocks noChangeAspect="1"/>
          </p:cNvPicPr>
          <p:nvPr/>
        </p:nvPicPr>
        <p:blipFill>
          <a:blip r:embed="rId3"/>
          <a:stretch>
            <a:fillRect/>
          </a:stretch>
        </p:blipFill>
        <p:spPr>
          <a:xfrm>
            <a:off x="5044643" y="2023050"/>
            <a:ext cx="3590855" cy="2231329"/>
          </a:xfrm>
          <a:prstGeom prst="rect">
            <a:avLst/>
          </a:prstGeom>
        </p:spPr>
      </p:pic>
      <p:sp>
        <p:nvSpPr>
          <p:cNvPr id="6" name="Rectangle: Rounded Corners 5">
            <a:extLst>
              <a:ext uri="{FF2B5EF4-FFF2-40B4-BE49-F238E27FC236}">
                <a16:creationId xmlns:a16="http://schemas.microsoft.com/office/drawing/2014/main" id="{3335BDA0-0A72-472B-99B8-5B1705185732}"/>
              </a:ext>
            </a:extLst>
          </p:cNvPr>
          <p:cNvSpPr/>
          <p:nvPr/>
        </p:nvSpPr>
        <p:spPr>
          <a:xfrm>
            <a:off x="1084728" y="4492905"/>
            <a:ext cx="3718881" cy="11743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a:t>
            </a:r>
            <a:r>
              <a:rPr lang="zh-CN" altLang="en-US" dirty="0"/>
              <a:t> </a:t>
            </a:r>
            <a:r>
              <a:rPr lang="en-US" altLang="zh-CN" dirty="0"/>
              <a:t>charge</a:t>
            </a:r>
            <a:r>
              <a:rPr lang="zh-CN" altLang="en-US" dirty="0"/>
              <a:t> </a:t>
            </a:r>
            <a:r>
              <a:rPr lang="en-US" altLang="zh-CN" dirty="0"/>
              <a:t>from</a:t>
            </a:r>
            <a:r>
              <a:rPr lang="zh-CN" altLang="en-US" dirty="0"/>
              <a:t> </a:t>
            </a:r>
            <a:r>
              <a:rPr lang="en-US" altLang="zh-CN" dirty="0"/>
              <a:t>Pink Cab is mainly between 10-17, it is nearly normal distributed.</a:t>
            </a:r>
            <a:endParaRPr lang="en-US" dirty="0"/>
          </a:p>
        </p:txBody>
      </p:sp>
      <p:sp>
        <p:nvSpPr>
          <p:cNvPr id="7" name="Rectangle: Rounded Corners 6">
            <a:extLst>
              <a:ext uri="{FF2B5EF4-FFF2-40B4-BE49-F238E27FC236}">
                <a16:creationId xmlns:a16="http://schemas.microsoft.com/office/drawing/2014/main" id="{B0E358E9-0FEF-4900-9E04-C544657E8DFC}"/>
              </a:ext>
            </a:extLst>
          </p:cNvPr>
          <p:cNvSpPr/>
          <p:nvPr/>
        </p:nvSpPr>
        <p:spPr>
          <a:xfrm>
            <a:off x="5212976" y="4473387"/>
            <a:ext cx="3422522" cy="12909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charge from Pink Cab is mainly between 12- 25, it is right skewed with fat tail.</a:t>
            </a:r>
          </a:p>
        </p:txBody>
      </p:sp>
    </p:spTree>
    <p:extLst>
      <p:ext uri="{BB962C8B-B14F-4D97-AF65-F5344CB8AC3E}">
        <p14:creationId xmlns:p14="http://schemas.microsoft.com/office/powerpoint/2010/main" val="25740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EDF2-00D5-4C21-9543-E4BBC5B668F5}"/>
              </a:ext>
            </a:extLst>
          </p:cNvPr>
          <p:cNvSpPr>
            <a:spLocks noGrp="1"/>
          </p:cNvSpPr>
          <p:nvPr>
            <p:ph type="title"/>
          </p:nvPr>
        </p:nvSpPr>
        <p:spPr>
          <a:xfrm>
            <a:off x="838200" y="365125"/>
            <a:ext cx="10515600" cy="576169"/>
          </a:xfrm>
        </p:spPr>
        <p:txBody>
          <a:bodyPr>
            <a:normAutofit fontScale="90000"/>
          </a:bodyPr>
          <a:lstStyle/>
          <a:p>
            <a:r>
              <a:rPr lang="en-US" dirty="0"/>
              <a:t>Data Analysis</a:t>
            </a:r>
          </a:p>
        </p:txBody>
      </p:sp>
      <p:pic>
        <p:nvPicPr>
          <p:cNvPr id="13" name="Picture 12">
            <a:extLst>
              <a:ext uri="{FF2B5EF4-FFF2-40B4-BE49-F238E27FC236}">
                <a16:creationId xmlns:a16="http://schemas.microsoft.com/office/drawing/2014/main" id="{7A2B9AD0-8D0D-4E20-9A34-88AF81F95CBD}"/>
              </a:ext>
            </a:extLst>
          </p:cNvPr>
          <p:cNvPicPr>
            <a:picLocks noChangeAspect="1"/>
          </p:cNvPicPr>
          <p:nvPr/>
        </p:nvPicPr>
        <p:blipFill>
          <a:blip r:embed="rId2"/>
          <a:stretch>
            <a:fillRect/>
          </a:stretch>
        </p:blipFill>
        <p:spPr>
          <a:xfrm>
            <a:off x="472550" y="1589636"/>
            <a:ext cx="5724640" cy="3804234"/>
          </a:xfrm>
          <a:prstGeom prst="rect">
            <a:avLst/>
          </a:prstGeom>
        </p:spPr>
      </p:pic>
      <p:sp>
        <p:nvSpPr>
          <p:cNvPr id="14" name="Rectangle: Rounded Corners 13">
            <a:extLst>
              <a:ext uri="{FF2B5EF4-FFF2-40B4-BE49-F238E27FC236}">
                <a16:creationId xmlns:a16="http://schemas.microsoft.com/office/drawing/2014/main" id="{0D1EB980-1358-4DDF-9849-2B54476244A3}"/>
              </a:ext>
            </a:extLst>
          </p:cNvPr>
          <p:cNvSpPr/>
          <p:nvPr/>
        </p:nvSpPr>
        <p:spPr>
          <a:xfrm>
            <a:off x="6508378" y="2017060"/>
            <a:ext cx="4347882" cy="2420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transaction volume from Yellow Cab is lager than Pink Cab during 2016-2018. It has seasonality increase because of the holidays. The transaction volume of both company is steadily increased compared with the previous year.</a:t>
            </a:r>
          </a:p>
        </p:txBody>
      </p:sp>
    </p:spTree>
    <p:extLst>
      <p:ext uri="{BB962C8B-B14F-4D97-AF65-F5344CB8AC3E}">
        <p14:creationId xmlns:p14="http://schemas.microsoft.com/office/powerpoint/2010/main" val="415267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85DE-3E47-4863-9C14-830F1D900CE9}"/>
              </a:ext>
            </a:extLst>
          </p:cNvPr>
          <p:cNvSpPr>
            <a:spLocks noGrp="1"/>
          </p:cNvSpPr>
          <p:nvPr>
            <p:ph type="title"/>
          </p:nvPr>
        </p:nvSpPr>
        <p:spPr>
          <a:xfrm>
            <a:off x="838200" y="365125"/>
            <a:ext cx="10515600" cy="647887"/>
          </a:xfrm>
        </p:spPr>
        <p:txBody>
          <a:bodyPr>
            <a:normAutofit fontScale="90000"/>
          </a:bodyPr>
          <a:lstStyle/>
          <a:p>
            <a:r>
              <a:rPr lang="en-US" dirty="0"/>
              <a:t>Data Analysis</a:t>
            </a:r>
          </a:p>
        </p:txBody>
      </p:sp>
      <p:pic>
        <p:nvPicPr>
          <p:cNvPr id="4" name="Content Placeholder 3">
            <a:extLst>
              <a:ext uri="{FF2B5EF4-FFF2-40B4-BE49-F238E27FC236}">
                <a16:creationId xmlns:a16="http://schemas.microsoft.com/office/drawing/2014/main" id="{E7043931-1F23-458C-9D92-AB367C0F4E47}"/>
              </a:ext>
            </a:extLst>
          </p:cNvPr>
          <p:cNvPicPr>
            <a:picLocks noGrp="1" noChangeAspect="1"/>
          </p:cNvPicPr>
          <p:nvPr>
            <p:ph idx="1"/>
          </p:nvPr>
        </p:nvPicPr>
        <p:blipFill>
          <a:blip r:embed="rId2"/>
          <a:stretch>
            <a:fillRect/>
          </a:stretch>
        </p:blipFill>
        <p:spPr>
          <a:xfrm>
            <a:off x="776341" y="1266039"/>
            <a:ext cx="4557659" cy="2642958"/>
          </a:xfrm>
          <a:prstGeom prst="rect">
            <a:avLst/>
          </a:prstGeom>
        </p:spPr>
      </p:pic>
      <p:pic>
        <p:nvPicPr>
          <p:cNvPr id="5" name="Picture 4">
            <a:extLst>
              <a:ext uri="{FF2B5EF4-FFF2-40B4-BE49-F238E27FC236}">
                <a16:creationId xmlns:a16="http://schemas.microsoft.com/office/drawing/2014/main" id="{84DA1651-699D-42DA-861C-20EB35EE680F}"/>
              </a:ext>
            </a:extLst>
          </p:cNvPr>
          <p:cNvPicPr>
            <a:picLocks noChangeAspect="1"/>
          </p:cNvPicPr>
          <p:nvPr/>
        </p:nvPicPr>
        <p:blipFill>
          <a:blip r:embed="rId3"/>
          <a:stretch>
            <a:fillRect/>
          </a:stretch>
        </p:blipFill>
        <p:spPr>
          <a:xfrm>
            <a:off x="776341" y="3908997"/>
            <a:ext cx="4557659" cy="2682453"/>
          </a:xfrm>
          <a:prstGeom prst="rect">
            <a:avLst/>
          </a:prstGeom>
        </p:spPr>
      </p:pic>
      <p:sp>
        <p:nvSpPr>
          <p:cNvPr id="6" name="Rectangle: Rounded Corners 5">
            <a:extLst>
              <a:ext uri="{FF2B5EF4-FFF2-40B4-BE49-F238E27FC236}">
                <a16:creationId xmlns:a16="http://schemas.microsoft.com/office/drawing/2014/main" id="{ECD38E00-07D2-487B-A422-088B4A76BD34}"/>
              </a:ext>
            </a:extLst>
          </p:cNvPr>
          <p:cNvSpPr/>
          <p:nvPr/>
        </p:nvSpPr>
        <p:spPr>
          <a:xfrm>
            <a:off x="5791200" y="1667435"/>
            <a:ext cx="3792071" cy="10578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monthly trend of  return of investment has cyclical growth, the growth rate from Yellow Cab is slower than Pink Cab in 2018.</a:t>
            </a:r>
          </a:p>
        </p:txBody>
      </p:sp>
      <p:sp>
        <p:nvSpPr>
          <p:cNvPr id="7" name="Rectangle: Rounded Corners 6">
            <a:extLst>
              <a:ext uri="{FF2B5EF4-FFF2-40B4-BE49-F238E27FC236}">
                <a16:creationId xmlns:a16="http://schemas.microsoft.com/office/drawing/2014/main" id="{217C9685-45C7-41D7-A13B-C6B06EAA64FF}"/>
              </a:ext>
            </a:extLst>
          </p:cNvPr>
          <p:cNvSpPr/>
          <p:nvPr/>
        </p:nvSpPr>
        <p:spPr>
          <a:xfrm>
            <a:off x="5791200" y="4267199"/>
            <a:ext cx="3792071" cy="12371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The monthly trend profit per kilometer from Yellow Cab is more than Pink Cab.</a:t>
            </a:r>
          </a:p>
        </p:txBody>
      </p:sp>
    </p:spTree>
    <p:extLst>
      <p:ext uri="{BB962C8B-B14F-4D97-AF65-F5344CB8AC3E}">
        <p14:creationId xmlns:p14="http://schemas.microsoft.com/office/powerpoint/2010/main" val="316631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A5DEBD-7251-4185-BE23-DE1827A830BD}"/>
              </a:ext>
            </a:extLst>
          </p:cNvPr>
          <p:cNvPicPr>
            <a:picLocks noGrp="1" noChangeAspect="1"/>
          </p:cNvPicPr>
          <p:nvPr>
            <p:ph idx="1"/>
          </p:nvPr>
        </p:nvPicPr>
        <p:blipFill>
          <a:blip r:embed="rId2"/>
          <a:stretch>
            <a:fillRect/>
          </a:stretch>
        </p:blipFill>
        <p:spPr>
          <a:xfrm>
            <a:off x="908694" y="1332566"/>
            <a:ext cx="5134685" cy="3956610"/>
          </a:xfrm>
          <a:prstGeom prst="rect">
            <a:avLst/>
          </a:prstGeom>
        </p:spPr>
      </p:pic>
      <p:pic>
        <p:nvPicPr>
          <p:cNvPr id="5" name="Picture 4">
            <a:extLst>
              <a:ext uri="{FF2B5EF4-FFF2-40B4-BE49-F238E27FC236}">
                <a16:creationId xmlns:a16="http://schemas.microsoft.com/office/drawing/2014/main" id="{02A9F728-BCB2-43A8-9F42-34968622950E}"/>
              </a:ext>
            </a:extLst>
          </p:cNvPr>
          <p:cNvPicPr>
            <a:picLocks noChangeAspect="1"/>
          </p:cNvPicPr>
          <p:nvPr/>
        </p:nvPicPr>
        <p:blipFill>
          <a:blip r:embed="rId3"/>
          <a:stretch>
            <a:fillRect/>
          </a:stretch>
        </p:blipFill>
        <p:spPr>
          <a:xfrm>
            <a:off x="6380483" y="1413529"/>
            <a:ext cx="4902823" cy="3875647"/>
          </a:xfrm>
          <a:prstGeom prst="rect">
            <a:avLst/>
          </a:prstGeom>
        </p:spPr>
      </p:pic>
      <p:sp>
        <p:nvSpPr>
          <p:cNvPr id="6" name="Title 1">
            <a:extLst>
              <a:ext uri="{FF2B5EF4-FFF2-40B4-BE49-F238E27FC236}">
                <a16:creationId xmlns:a16="http://schemas.microsoft.com/office/drawing/2014/main" id="{6F313140-58E2-45D9-887F-BA69379EB096}"/>
              </a:ext>
            </a:extLst>
          </p:cNvPr>
          <p:cNvSpPr>
            <a:spLocks noGrp="1"/>
          </p:cNvSpPr>
          <p:nvPr>
            <p:ph type="title"/>
          </p:nvPr>
        </p:nvSpPr>
        <p:spPr>
          <a:xfrm>
            <a:off x="838200" y="365125"/>
            <a:ext cx="10515600" cy="728569"/>
          </a:xfrm>
        </p:spPr>
        <p:txBody>
          <a:bodyPr/>
          <a:lstStyle/>
          <a:p>
            <a:r>
              <a:rPr lang="en-US" dirty="0"/>
              <a:t>Data Analysis</a:t>
            </a:r>
          </a:p>
        </p:txBody>
      </p:sp>
      <p:sp>
        <p:nvSpPr>
          <p:cNvPr id="7" name="Rectangle: Rounded Corners 6">
            <a:extLst>
              <a:ext uri="{FF2B5EF4-FFF2-40B4-BE49-F238E27FC236}">
                <a16:creationId xmlns:a16="http://schemas.microsoft.com/office/drawing/2014/main" id="{9B881683-56BC-4722-B1F5-AB81858BEA4A}"/>
              </a:ext>
            </a:extLst>
          </p:cNvPr>
          <p:cNvSpPr/>
          <p:nvPr/>
        </p:nvSpPr>
        <p:spPr>
          <a:xfrm>
            <a:off x="1057835" y="5576047"/>
            <a:ext cx="9117106" cy="6185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From the ratio of customer’s gender, age, income, there’s no difference between Yellow Cab and Pink Cab  </a:t>
            </a:r>
          </a:p>
        </p:txBody>
      </p:sp>
    </p:spTree>
    <p:extLst>
      <p:ext uri="{BB962C8B-B14F-4D97-AF65-F5344CB8AC3E}">
        <p14:creationId xmlns:p14="http://schemas.microsoft.com/office/powerpoint/2010/main" val="410990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5735156-BC9B-4759-8E65-5551A3E24D4B}"/>
              </a:ext>
            </a:extLst>
          </p:cNvPr>
          <p:cNvPicPr>
            <a:picLocks noGrp="1" noChangeAspect="1"/>
          </p:cNvPicPr>
          <p:nvPr>
            <p:ph idx="1"/>
          </p:nvPr>
        </p:nvPicPr>
        <p:blipFill>
          <a:blip r:embed="rId2"/>
          <a:stretch>
            <a:fillRect/>
          </a:stretch>
        </p:blipFill>
        <p:spPr>
          <a:xfrm>
            <a:off x="729230" y="1018324"/>
            <a:ext cx="4619607" cy="4351338"/>
          </a:xfrm>
          <a:prstGeom prst="rect">
            <a:avLst/>
          </a:prstGeom>
        </p:spPr>
      </p:pic>
      <p:pic>
        <p:nvPicPr>
          <p:cNvPr id="8" name="Picture 7">
            <a:extLst>
              <a:ext uri="{FF2B5EF4-FFF2-40B4-BE49-F238E27FC236}">
                <a16:creationId xmlns:a16="http://schemas.microsoft.com/office/drawing/2014/main" id="{CE0231F2-51C7-45AD-916E-A412BBD42786}"/>
              </a:ext>
            </a:extLst>
          </p:cNvPr>
          <p:cNvPicPr>
            <a:picLocks noChangeAspect="1"/>
          </p:cNvPicPr>
          <p:nvPr/>
        </p:nvPicPr>
        <p:blipFill>
          <a:blip r:embed="rId3"/>
          <a:stretch>
            <a:fillRect/>
          </a:stretch>
        </p:blipFill>
        <p:spPr>
          <a:xfrm>
            <a:off x="5169544" y="1063624"/>
            <a:ext cx="5296257" cy="4260737"/>
          </a:xfrm>
          <a:prstGeom prst="rect">
            <a:avLst/>
          </a:prstGeom>
        </p:spPr>
      </p:pic>
      <p:sp>
        <p:nvSpPr>
          <p:cNvPr id="9" name="Rectangle 8">
            <a:extLst>
              <a:ext uri="{FF2B5EF4-FFF2-40B4-BE49-F238E27FC236}">
                <a16:creationId xmlns:a16="http://schemas.microsoft.com/office/drawing/2014/main" id="{7F050B13-BFA6-47BC-A790-C732CA16A2F6}"/>
              </a:ext>
            </a:extLst>
          </p:cNvPr>
          <p:cNvSpPr/>
          <p:nvPr/>
        </p:nvSpPr>
        <p:spPr>
          <a:xfrm>
            <a:off x="810823" y="294946"/>
            <a:ext cx="3393624" cy="584775"/>
          </a:xfrm>
          <a:prstGeom prst="rect">
            <a:avLst/>
          </a:prstGeom>
        </p:spPr>
        <p:txBody>
          <a:bodyPr wrap="square">
            <a:spAutoFit/>
          </a:bodyPr>
          <a:lstStyle/>
          <a:p>
            <a:r>
              <a:rPr lang="en-US" sz="3200" dirty="0"/>
              <a:t>Data Analysis</a:t>
            </a:r>
          </a:p>
        </p:txBody>
      </p:sp>
      <p:sp>
        <p:nvSpPr>
          <p:cNvPr id="10" name="Rectangle: Rounded Corners 9">
            <a:extLst>
              <a:ext uri="{FF2B5EF4-FFF2-40B4-BE49-F238E27FC236}">
                <a16:creationId xmlns:a16="http://schemas.microsoft.com/office/drawing/2014/main" id="{E856E7DB-B9A6-4992-BC8B-A90CAF30314C}"/>
              </a:ext>
            </a:extLst>
          </p:cNvPr>
          <p:cNvSpPr/>
          <p:nvPr/>
        </p:nvSpPr>
        <p:spPr>
          <a:xfrm>
            <a:off x="810823" y="5611906"/>
            <a:ext cx="9654978" cy="7530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t>From city distribution the 2 Cab company have operation in large city in the east and west coasts , Yellow has the larger volume. From company Quarter Profit, the 2 company’s profit is increase, Yellow Cab is more profitable than Pink Cab.</a:t>
            </a:r>
          </a:p>
        </p:txBody>
      </p:sp>
    </p:spTree>
    <p:extLst>
      <p:ext uri="{BB962C8B-B14F-4D97-AF65-F5344CB8AC3E}">
        <p14:creationId xmlns:p14="http://schemas.microsoft.com/office/powerpoint/2010/main" val="372106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689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Söhne</vt:lpstr>
      <vt:lpstr>Arial</vt:lpstr>
      <vt:lpstr>Calibri</vt:lpstr>
      <vt:lpstr>Calibri Light</vt:lpstr>
      <vt:lpstr>Office Theme</vt:lpstr>
      <vt:lpstr>EDA for Cab Company </vt:lpstr>
      <vt:lpstr>Agenda</vt:lpstr>
      <vt:lpstr>Introduction</vt:lpstr>
      <vt:lpstr>Data Input</vt:lpstr>
      <vt:lpstr>Data Analysis</vt:lpstr>
      <vt:lpstr>Data Analysis</vt:lpstr>
      <vt:lpstr>Data Analysis</vt:lpstr>
      <vt:lpstr>Data Analysis</vt:lpstr>
      <vt:lpstr>PowerPoint Presentation</vt:lpstr>
      <vt:lpstr>Statistical Test</vt:lpstr>
      <vt:lpstr>PowerPoint Presentation</vt:lpstr>
      <vt:lpstr>PowerPoint Presentation</vt:lpstr>
      <vt:lpstr>PowerPoint Presentation</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Cab Company </dc:title>
  <dc:creator>Xiaoyan Zhang</dc:creator>
  <cp:lastModifiedBy>Xiaoyan Zhang</cp:lastModifiedBy>
  <cp:revision>9</cp:revision>
  <dcterms:created xsi:type="dcterms:W3CDTF">2024-05-18T04:30:35Z</dcterms:created>
  <dcterms:modified xsi:type="dcterms:W3CDTF">2024-05-18T17:34:40Z</dcterms:modified>
</cp:coreProperties>
</file>