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7491" r:id="rId2"/>
    <p:sldId id="2147477492" r:id="rId3"/>
    <p:sldId id="2147477493" r:id="rId4"/>
    <p:sldId id="214747749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63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954" y="1890117"/>
            <a:ext cx="10518846" cy="923330"/>
          </a:xfrm>
          <a:prstGeom prst="rect">
            <a:avLst/>
          </a:prstGeom>
        </p:spPr>
        <p:txBody>
          <a:bodyPr vert="horz" wrap="square" lIns="0" tIns="0" rIns="0" bIns="182880" rtlCol="0" anchor="b" anchorCtr="0">
            <a:sp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Slideshow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834954" y="2813447"/>
            <a:ext cx="10518846" cy="615553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3200">
                <a:solidFill>
                  <a:schemeClr val="accent3"/>
                </a:solidFill>
              </a:defRPr>
            </a:lvl1pPr>
            <a:lvl2pPr marL="243840" indent="0">
              <a:buNone/>
              <a:defRPr>
                <a:solidFill>
                  <a:schemeClr val="accent3"/>
                </a:solidFill>
              </a:defRPr>
            </a:lvl2pPr>
            <a:lvl3pPr marL="48768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Slideshow Subtitle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4955" y="5517985"/>
            <a:ext cx="8082481" cy="705015"/>
          </a:xfrm>
        </p:spPr>
        <p:txBody>
          <a:bodyPr wrap="square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65">
                <a:solidFill>
                  <a:schemeClr val="accent3"/>
                </a:solidFill>
              </a:defRPr>
            </a:lvl1pPr>
            <a:lvl2pPr marL="243840" indent="0">
              <a:buNone/>
              <a:defRPr sz="1465">
                <a:solidFill>
                  <a:schemeClr val="accent3"/>
                </a:solidFill>
              </a:defRPr>
            </a:lvl2pPr>
            <a:lvl3pPr marL="487680" indent="0">
              <a:buNone/>
              <a:defRPr sz="1400">
                <a:solidFill>
                  <a:schemeClr val="accent3"/>
                </a:solidFill>
              </a:defRPr>
            </a:lvl3pPr>
            <a:lvl4pPr marL="1371600" indent="0">
              <a:buNone/>
              <a:defRPr sz="1335">
                <a:solidFill>
                  <a:schemeClr val="accent3"/>
                </a:solidFill>
              </a:defRPr>
            </a:lvl4pPr>
            <a:lvl5pPr marL="1828800" indent="0">
              <a:buNone/>
              <a:defRPr sz="1335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Presenter Info</a:t>
            </a:r>
          </a:p>
        </p:txBody>
      </p:sp>
    </p:spTree>
    <p:extLst>
      <p:ext uri="{BB962C8B-B14F-4D97-AF65-F5344CB8AC3E}">
        <p14:creationId xmlns:p14="http://schemas.microsoft.com/office/powerpoint/2010/main" val="173001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AS - 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78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Video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 userDrawn="1"/>
        </p:nvSpPr>
        <p:spPr>
          <a:xfrm>
            <a:off x="834955" y="6539393"/>
            <a:ext cx="3352800" cy="194990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36576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665" b="0" i="0" u="none" strike="noStrike" kern="300" cap="none" spc="67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nova Light" panose="020B0403020203020204" pitchFamily="34" charset="0"/>
                <a:ea typeface="Anova Bold" panose="020B0703020203020204" pitchFamily="34" charset="0"/>
                <a:cs typeface="Anova Light" panose="020B0403020203020204" pitchFamily="34" charset="0"/>
              </a:rPr>
              <a:t>Copyright © SAS Institute Inc. All rights reserved.</a:t>
            </a:r>
          </a:p>
        </p:txBody>
      </p:sp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217439" y="6344362"/>
            <a:ext cx="741875" cy="30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1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Secti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955" y="2505670"/>
            <a:ext cx="8082481" cy="923330"/>
          </a:xfrm>
          <a:prstGeom prst="rect">
            <a:avLst/>
          </a:prstGeom>
        </p:spPr>
        <p:txBody>
          <a:bodyPr vert="horz" wrap="square" lIns="0" tIns="0" rIns="0" bIns="182880" rtlCol="0" anchor="b" anchorCtr="0">
            <a:sp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834955" y="3561836"/>
            <a:ext cx="8082481" cy="615553"/>
          </a:xfrm>
        </p:spPr>
        <p:txBody>
          <a:bodyPr wrap="square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3200">
                <a:solidFill>
                  <a:schemeClr val="bg1"/>
                </a:solidFill>
              </a:defRPr>
            </a:lvl1pPr>
            <a:lvl2pPr marL="243840" indent="0">
              <a:buNone/>
              <a:defRPr>
                <a:solidFill>
                  <a:schemeClr val="accent3"/>
                </a:solidFill>
              </a:defRPr>
            </a:lvl2pPr>
            <a:lvl3pPr marL="48768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76505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73536"/>
            <a:ext cx="10515600" cy="51706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/>
          <a:p>
            <a:r>
              <a:rPr lang="en-US" dirty="0"/>
              <a:t>Click to Add Slide Title</a:t>
            </a:r>
          </a:p>
        </p:txBody>
      </p:sp>
    </p:spTree>
    <p:extLst>
      <p:ext uri="{BB962C8B-B14F-4D97-AF65-F5344CB8AC3E}">
        <p14:creationId xmlns:p14="http://schemas.microsoft.com/office/powerpoint/2010/main" val="256358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Title &amp;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041400"/>
            <a:ext cx="10515600" cy="36625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243840" indent="0">
              <a:buNone/>
              <a:defRPr/>
            </a:lvl2pPr>
            <a:lvl3pPr marL="48768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0603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400"/>
            </a:lvl1pPr>
            <a:lvl2pPr>
              <a:defRPr sz="1865"/>
            </a:lvl2pPr>
            <a:lvl3pPr>
              <a:defRPr sz="1600">
                <a:latin typeface="+mn-lt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041400"/>
            <a:ext cx="10515600" cy="36625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243840" indent="0">
              <a:buNone/>
              <a:defRPr/>
            </a:lvl2pPr>
            <a:lvl3pPr marL="48768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5227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838199" y="1600201"/>
            <a:ext cx="5161231" cy="45767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400"/>
            </a:lvl1pPr>
            <a:lvl2pPr>
              <a:defRPr sz="1865">
                <a:latin typeface="+mn-lt"/>
              </a:defRPr>
            </a:lvl2pPr>
            <a:lvl3pPr>
              <a:defRPr sz="1600">
                <a:latin typeface="+mn-lt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1"/>
          </p:nvPr>
        </p:nvSpPr>
        <p:spPr>
          <a:xfrm>
            <a:off x="6192571" y="1600201"/>
            <a:ext cx="5161232" cy="45767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400"/>
            </a:lvl1pPr>
            <a:lvl2pPr>
              <a:defRPr sz="1865">
                <a:latin typeface="+mn-lt"/>
              </a:defRPr>
            </a:lvl2pPr>
            <a:lvl3pPr>
              <a:defRPr sz="1600">
                <a:latin typeface="+mn-lt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041400"/>
            <a:ext cx="10515600" cy="36625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243840" indent="0">
              <a:buNone/>
              <a:defRPr/>
            </a:lvl2pPr>
            <a:lvl3pPr marL="48768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2907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 Only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911937"/>
            <a:ext cx="2952184" cy="10341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Add Slide Title</a:t>
            </a:r>
          </a:p>
        </p:txBody>
      </p:sp>
    </p:spTree>
    <p:extLst>
      <p:ext uri="{BB962C8B-B14F-4D97-AF65-F5344CB8AC3E}">
        <p14:creationId xmlns:p14="http://schemas.microsoft.com/office/powerpoint/2010/main" val="265843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Title &amp; Subtitl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947330"/>
            <a:ext cx="3336233" cy="366255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243840" indent="0">
              <a:buNone/>
              <a:defRPr/>
            </a:lvl2pPr>
            <a:lvl3pPr marL="48768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34955" y="2768821"/>
            <a:ext cx="3334512" cy="1034386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/>
            </a:lvl1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Add Slide Title</a:t>
            </a:r>
          </a:p>
        </p:txBody>
      </p:sp>
    </p:spTree>
    <p:extLst>
      <p:ext uri="{BB962C8B-B14F-4D97-AF65-F5344CB8AC3E}">
        <p14:creationId xmlns:p14="http://schemas.microsoft.com/office/powerpoint/2010/main" val="270602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955" y="2967336"/>
            <a:ext cx="8708755" cy="923330"/>
          </a:xfrm>
          <a:prstGeom prst="rect">
            <a:avLst/>
          </a:prstGeom>
        </p:spPr>
        <p:txBody>
          <a:bodyPr vert="horz" wrap="square" lIns="0" tIns="0" rIns="0" bIns="182880" rtlCol="0" anchor="ctr" anchorCtr="0">
            <a:sp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Slideshow Closing</a:t>
            </a:r>
          </a:p>
        </p:txBody>
      </p:sp>
      <p:sp>
        <p:nvSpPr>
          <p:cNvPr id="2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4955" y="5517985"/>
            <a:ext cx="8082481" cy="705015"/>
          </a:xfrm>
        </p:spPr>
        <p:txBody>
          <a:bodyPr wrap="square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65">
                <a:solidFill>
                  <a:schemeClr val="accent3"/>
                </a:solidFill>
              </a:defRPr>
            </a:lvl1pPr>
            <a:lvl2pPr marL="243840" indent="0">
              <a:buNone/>
              <a:defRPr sz="1465">
                <a:solidFill>
                  <a:schemeClr val="accent3"/>
                </a:solidFill>
              </a:defRPr>
            </a:lvl2pPr>
            <a:lvl3pPr marL="487680" indent="0">
              <a:buNone/>
              <a:defRPr sz="1400">
                <a:solidFill>
                  <a:schemeClr val="accent3"/>
                </a:solidFill>
              </a:defRPr>
            </a:lvl3pPr>
            <a:lvl4pPr marL="1371600" indent="0">
              <a:buNone/>
              <a:defRPr sz="1335">
                <a:solidFill>
                  <a:schemeClr val="accent3"/>
                </a:solidFill>
              </a:defRPr>
            </a:lvl4pPr>
            <a:lvl5pPr marL="1828800" indent="0">
              <a:buNone/>
              <a:defRPr sz="1335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a website or email</a:t>
            </a:r>
          </a:p>
        </p:txBody>
      </p:sp>
    </p:spTree>
    <p:extLst>
      <p:ext uri="{BB962C8B-B14F-4D97-AF65-F5344CB8AC3E}">
        <p14:creationId xmlns:p14="http://schemas.microsoft.com/office/powerpoint/2010/main" val="270054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"/>
          <p:cNvSpPr txBox="1"/>
          <p:nvPr userDrawn="1"/>
        </p:nvSpPr>
        <p:spPr>
          <a:xfrm>
            <a:off x="834955" y="6539393"/>
            <a:ext cx="3352800" cy="194990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36576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665" b="0" i="0" u="none" strike="noStrike" kern="300" cap="none" spc="67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nova Light" panose="020B0403020203020204" pitchFamily="34" charset="0"/>
                <a:ea typeface="Anova Bold" panose="020B0703020203020204" pitchFamily="34" charset="0"/>
                <a:cs typeface="Anova Light" panose="020B0403020203020204" pitchFamily="34" charset="0"/>
              </a:rPr>
              <a:t>Copyright © SAS Institute Inc. All rights reserved.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4955" y="1600200"/>
            <a:ext cx="10515600" cy="45767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4955" y="473536"/>
            <a:ext cx="10515600" cy="51706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Add Slide Title</a:t>
            </a:r>
          </a:p>
        </p:txBody>
      </p:sp>
      <p:pic>
        <p:nvPicPr>
          <p:cNvPr id="5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1217439" y="6344362"/>
            <a:ext cx="741875" cy="307948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242570" y="4400550"/>
            <a:ext cx="406400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229688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735" b="1" i="0" kern="1200">
          <a:solidFill>
            <a:schemeClr val="accent5"/>
          </a:solidFill>
          <a:latin typeface="Anova Bold" panose="020B0703020203020204" pitchFamily="34" charset="0"/>
          <a:ea typeface="+mj-ea"/>
          <a:cs typeface="+mj-cs"/>
        </a:defRPr>
      </a:lvl1pPr>
    </p:titleStyle>
    <p:bodyStyle>
      <a:lvl1pPr marL="243840" indent="-243840" algn="l" defTabSz="914400" rtl="0" eaLnBrk="1" latinLnBrk="0" hangingPunct="1">
        <a:lnSpc>
          <a:spcPct val="85000"/>
        </a:lnSpc>
        <a:spcBef>
          <a:spcPts val="1065"/>
        </a:spcBef>
        <a:buClr>
          <a:schemeClr val="accent5"/>
        </a:buClr>
        <a:buFont typeface="Anova Light" panose="020B0403020203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80" indent="-243840" algn="l" defTabSz="914400" rtl="0" eaLnBrk="1" latinLnBrk="0" hangingPunct="1">
        <a:lnSpc>
          <a:spcPct val="85000"/>
        </a:lnSpc>
        <a:spcBef>
          <a:spcPts val="1065"/>
        </a:spcBef>
        <a:buClr>
          <a:schemeClr val="accent5"/>
        </a:buClr>
        <a:buFont typeface="Anova Light" panose="020B0403020203020204" pitchFamily="34" charset="0"/>
        <a:buChar char="–"/>
        <a:defRPr sz="1865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43840" algn="l" defTabSz="914400" rtl="0" eaLnBrk="1" latinLnBrk="0" hangingPunct="1">
        <a:lnSpc>
          <a:spcPct val="85000"/>
        </a:lnSpc>
        <a:spcBef>
          <a:spcPts val="1065"/>
        </a:spcBef>
        <a:buClr>
          <a:schemeClr val="accent5"/>
        </a:buClr>
        <a:buFont typeface="Anova Light" panose="020B0403020203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bg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bg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0D6D7-08D2-BFF4-A3B5-1500CB92F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58DD4F3A-896A-A0B6-6DB9-7B841F68D76A}"/>
              </a:ext>
            </a:extLst>
          </p:cNvPr>
          <p:cNvSpPr/>
          <p:nvPr/>
        </p:nvSpPr>
        <p:spPr>
          <a:xfrm>
            <a:off x="0" y="591378"/>
            <a:ext cx="8067675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187E959-7271-F19A-1E35-FBE20AFF7B45}"/>
              </a:ext>
            </a:extLst>
          </p:cNvPr>
          <p:cNvSpPr txBox="1"/>
          <p:nvPr/>
        </p:nvSpPr>
        <p:spPr>
          <a:xfrm>
            <a:off x="313885" y="31758"/>
            <a:ext cx="3277040" cy="62811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8CCADBA-EC86-3E58-A963-58876A776003}"/>
              </a:ext>
            </a:extLst>
          </p:cNvPr>
          <p:cNvSpPr txBox="1"/>
          <p:nvPr/>
        </p:nvSpPr>
        <p:spPr>
          <a:xfrm>
            <a:off x="551901" y="559215"/>
            <a:ext cx="7249074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固定变量和温度数据对死淘率是否存在影响？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AFF92D7-22B7-A203-5674-E43C694F8885}"/>
              </a:ext>
            </a:extLst>
          </p:cNvPr>
          <p:cNvSpPr/>
          <p:nvPr/>
        </p:nvSpPr>
        <p:spPr>
          <a:xfrm>
            <a:off x="551901" y="1217046"/>
            <a:ext cx="564032" cy="867969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A3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探查方法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BEA23F5-4FE5-D9F2-2D00-483635B18CCF}"/>
              </a:ext>
            </a:extLst>
          </p:cNvPr>
          <p:cNvSpPr/>
          <p:nvPr/>
        </p:nvSpPr>
        <p:spPr>
          <a:xfrm>
            <a:off x="492981" y="1249209"/>
            <a:ext cx="11060104" cy="78661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466FCF73-0DDE-6934-B71E-927FB22E0ED4}"/>
              </a:ext>
            </a:extLst>
          </p:cNvPr>
          <p:cNvSpPr txBox="1"/>
          <p:nvPr/>
        </p:nvSpPr>
        <p:spPr>
          <a:xfrm>
            <a:off x="1057013" y="1339234"/>
            <a:ext cx="10642006" cy="745781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数据处理：</a:t>
            </a:r>
            <a:r>
              <a:rPr kumimoji="0" lang="zh-CN" altLang="zh-CN" sz="1400" b="1" i="0" u="none" strike="noStrike" kern="100" cap="none" spc="0" normalizeH="0" baseline="0" noProof="0" dirty="0">
                <a:ln>
                  <a:noFill/>
                </a:ln>
                <a:solidFill>
                  <a:srgbClr val="032954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根据入雏日期划分月份，按每个月</a:t>
            </a:r>
            <a:r>
              <a:rPr kumimoji="0" lang="en-US" altLang="zh-CN" sz="1400" b="1" i="0" u="none" strike="noStrike" kern="100" cap="none" spc="0" normalizeH="0" baseline="0" noProof="0" dirty="0">
                <a:ln>
                  <a:noFill/>
                </a:ln>
                <a:solidFill>
                  <a:srgbClr val="032954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85%</a:t>
            </a:r>
            <a:r>
              <a:rPr kumimoji="0" lang="zh-CN" altLang="zh-CN" sz="1400" b="1" i="0" u="none" strike="noStrike" kern="100" cap="none" spc="0" normalizeH="0" baseline="0" noProof="0" dirty="0">
                <a:ln>
                  <a:noFill/>
                </a:ln>
                <a:solidFill>
                  <a:srgbClr val="032954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分位数划分正负样本，以</a:t>
            </a:r>
            <a:r>
              <a:rPr kumimoji="0" lang="en-US" altLang="zh-CN" sz="1400" b="1" i="0" u="none" strike="noStrike" kern="100" cap="none" spc="0" normalizeH="0" baseline="0" noProof="0" dirty="0">
                <a:ln>
                  <a:noFill/>
                </a:ln>
                <a:solidFill>
                  <a:srgbClr val="032954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kumimoji="0" lang="zh-CN" altLang="zh-CN" sz="1400" b="1" i="0" u="none" strike="noStrike" kern="100" cap="none" spc="0" normalizeH="0" baseline="0" noProof="0" dirty="0">
                <a:ln>
                  <a:noFill/>
                </a:ln>
                <a:solidFill>
                  <a:srgbClr val="032954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月到来年</a:t>
            </a:r>
            <a:r>
              <a:rPr kumimoji="0" lang="en-US" altLang="zh-CN" sz="1400" b="1" i="0" u="none" strike="noStrike" kern="100" cap="none" spc="0" normalizeH="0" baseline="0" noProof="0" dirty="0">
                <a:ln>
                  <a:noFill/>
                </a:ln>
                <a:solidFill>
                  <a:srgbClr val="032954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zh-CN" sz="1400" b="1" i="0" u="none" strike="noStrike" kern="100" cap="none" spc="0" normalizeH="0" baseline="0" noProof="0" dirty="0">
                <a:ln>
                  <a:noFill/>
                </a:ln>
                <a:solidFill>
                  <a:srgbClr val="032954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月的样本作为训练集，以</a:t>
            </a:r>
            <a:r>
              <a:rPr kumimoji="0" lang="en-US" altLang="zh-CN" sz="1400" b="1" i="0" u="none" strike="noStrike" kern="100" cap="none" spc="0" normalizeH="0" baseline="0" noProof="0" dirty="0">
                <a:ln>
                  <a:noFill/>
                </a:ln>
                <a:solidFill>
                  <a:srgbClr val="032954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zh-CN" sz="1400" b="1" i="0" u="none" strike="noStrike" kern="100" cap="none" spc="0" normalizeH="0" baseline="0" noProof="0" dirty="0">
                <a:ln>
                  <a:noFill/>
                </a:ln>
                <a:solidFill>
                  <a:srgbClr val="032954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400" b="1" i="0" u="none" strike="noStrike" kern="100" cap="none" spc="0" normalizeH="0" baseline="0" noProof="0" dirty="0">
                <a:ln>
                  <a:noFill/>
                </a:ln>
                <a:solidFill>
                  <a:srgbClr val="032954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zh-CN" sz="1400" b="1" i="0" u="none" strike="noStrike" kern="100" cap="none" spc="0" normalizeH="0" baseline="0" noProof="0" dirty="0">
                <a:ln>
                  <a:noFill/>
                </a:ln>
                <a:solidFill>
                  <a:srgbClr val="032954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月的样本作为跨期验证</a:t>
            </a:r>
            <a:r>
              <a:rPr kumimoji="0" lang="zh-CN" altLang="en-US" sz="1400" b="1" i="0" u="none" strike="noStrike" kern="100" cap="none" spc="0" normalizeH="0" baseline="0" noProof="0" dirty="0">
                <a:ln>
                  <a:noFill/>
                </a:ln>
                <a:solidFill>
                  <a:srgbClr val="032954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。加上内外温差、内外湿差等数据</a:t>
            </a:r>
            <a:endParaRPr kumimoji="0" lang="en-US" altLang="zh-CN" sz="1400" b="1" i="0" u="none" strike="noStrike" kern="100" cap="none" spc="0" normalizeH="0" baseline="0" noProof="0" dirty="0">
              <a:ln>
                <a:noFill/>
              </a:ln>
              <a:solidFill>
                <a:srgbClr val="032954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00" cap="none" spc="0" normalizeH="0" baseline="0" noProof="0" dirty="0">
                <a:ln>
                  <a:noFill/>
                </a:ln>
                <a:solidFill>
                  <a:srgbClr val="032954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目标变量：出栏死淘率</a:t>
            </a:r>
            <a:endParaRPr kumimoji="0" lang="en-US" altLang="zh-CN" sz="1400" b="1" i="0" u="none" strike="noStrike" kern="100" cap="none" spc="0" normalizeH="0" baseline="0" noProof="0" dirty="0">
              <a:ln>
                <a:noFill/>
              </a:ln>
              <a:solidFill>
                <a:srgbClr val="032954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运用模型：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32954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二分类模型构建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32954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j-cs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C46D1696-737A-95D5-C23E-7F23F61EEBC3}"/>
              </a:ext>
            </a:extLst>
          </p:cNvPr>
          <p:cNvSpPr txBox="1"/>
          <p:nvPr/>
        </p:nvSpPr>
        <p:spPr>
          <a:xfrm>
            <a:off x="98783" y="-30126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E889A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死淘分析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0F5113-61EA-4E8C-E4A2-FF9FC70BAFD3}"/>
              </a:ext>
            </a:extLst>
          </p:cNvPr>
          <p:cNvSpPr txBox="1"/>
          <p:nvPr/>
        </p:nvSpPr>
        <p:spPr>
          <a:xfrm>
            <a:off x="1361639" y="6356647"/>
            <a:ext cx="15815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训练集</a:t>
            </a:r>
            <a:endParaRPr kumimoji="0" lang="zh-CN" altLang="zh-CN" sz="16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495E587-7C39-EF91-A3B1-4628AD6486E0}"/>
              </a:ext>
            </a:extLst>
          </p:cNvPr>
          <p:cNvSpPr txBox="1"/>
          <p:nvPr/>
        </p:nvSpPr>
        <p:spPr>
          <a:xfrm>
            <a:off x="5762089" y="6413382"/>
            <a:ext cx="15815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跨期验证</a:t>
            </a:r>
            <a:endParaRPr kumimoji="0" lang="zh-CN" altLang="zh-CN" sz="16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43981E-7A41-E780-6402-546C63CFE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" y="2322818"/>
            <a:ext cx="4287119" cy="37960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4B6342D-8BE1-3D1C-B39B-94BDE5DCB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599" y="2231775"/>
            <a:ext cx="4332802" cy="397811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F9EFBF0-2137-2E73-98F8-ACAFFE8EA0C0}"/>
              </a:ext>
            </a:extLst>
          </p:cNvPr>
          <p:cNvSpPr txBox="1"/>
          <p:nvPr/>
        </p:nvSpPr>
        <p:spPr>
          <a:xfrm>
            <a:off x="8135686" y="2117178"/>
            <a:ext cx="373175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130    FARMSUPERVISOR  334.278085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73          每日温差_35.0  261.221174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61          每日温差_23.0  219.167612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110      平均温度变化率_35.0  206.997664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4    ELECTRICITY_COST  184.215034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2             DENSITY  175.688690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71          每日温差_33.0  147.526273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39          最高温度_34.0  139.949601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60          每日温差_22.0  134.528334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29     内外温差_MEAN_23.0  125.984295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68          每日温差_30.0  123.661809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125          HESOURCE  120.411446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72          每日温差_34.0  116.127194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6    温度1-平均_MEAN_-1.0  113.306329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91       平均温度变化率_16.0  110.057185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126             HEAGE  107.907892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1           DOCAMOUNT  102.667696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14   温度1-平均_MEAN_24.0  101.401681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98       平均温度变化率_23.0   92.830637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76        平均温度变化率_1.0   91.723443</a:t>
            </a:r>
          </a:p>
        </p:txBody>
      </p:sp>
    </p:spTree>
    <p:extLst>
      <p:ext uri="{BB962C8B-B14F-4D97-AF65-F5344CB8AC3E}">
        <p14:creationId xmlns:p14="http://schemas.microsoft.com/office/powerpoint/2010/main" val="249475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07783-1493-BC87-E432-0D69400F4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6CCC7A5B-9031-F39E-F6F9-817EEF0657E0}"/>
              </a:ext>
            </a:extLst>
          </p:cNvPr>
          <p:cNvSpPr/>
          <p:nvPr/>
        </p:nvSpPr>
        <p:spPr>
          <a:xfrm>
            <a:off x="0" y="591378"/>
            <a:ext cx="8067675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71F5135-3963-01C4-7037-3963F130CE8F}"/>
              </a:ext>
            </a:extLst>
          </p:cNvPr>
          <p:cNvSpPr txBox="1"/>
          <p:nvPr/>
        </p:nvSpPr>
        <p:spPr>
          <a:xfrm>
            <a:off x="313885" y="31758"/>
            <a:ext cx="3277040" cy="62811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909524D-B442-BBA8-77B7-A1351A2BA6F5}"/>
              </a:ext>
            </a:extLst>
          </p:cNvPr>
          <p:cNvSpPr txBox="1"/>
          <p:nvPr/>
        </p:nvSpPr>
        <p:spPr>
          <a:xfrm>
            <a:off x="551901" y="559215"/>
            <a:ext cx="7249074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固定变量和温度数据对死淘率是否存在影响？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D270EC-B6E1-67DC-12E4-998DCEF04FEC}"/>
              </a:ext>
            </a:extLst>
          </p:cNvPr>
          <p:cNvSpPr/>
          <p:nvPr/>
        </p:nvSpPr>
        <p:spPr>
          <a:xfrm>
            <a:off x="551901" y="1217046"/>
            <a:ext cx="564032" cy="867969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A3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探查方法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DC073A1-CE59-2B4C-0274-D95FD28F1C1E}"/>
              </a:ext>
            </a:extLst>
          </p:cNvPr>
          <p:cNvSpPr/>
          <p:nvPr/>
        </p:nvSpPr>
        <p:spPr>
          <a:xfrm>
            <a:off x="492981" y="1249209"/>
            <a:ext cx="11060104" cy="78661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0AAD8FBC-23F4-546F-984C-A40AAA080F49}"/>
              </a:ext>
            </a:extLst>
          </p:cNvPr>
          <p:cNvSpPr txBox="1"/>
          <p:nvPr/>
        </p:nvSpPr>
        <p:spPr>
          <a:xfrm>
            <a:off x="1057013" y="1339234"/>
            <a:ext cx="10642006" cy="745781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数据处理：</a:t>
            </a:r>
            <a:r>
              <a:rPr kumimoji="0" lang="zh-CN" altLang="zh-CN" sz="1400" b="1" i="0" u="none" strike="noStrike" kern="100" cap="none" spc="0" normalizeH="0" baseline="0" noProof="0" dirty="0">
                <a:ln>
                  <a:noFill/>
                </a:ln>
                <a:solidFill>
                  <a:srgbClr val="032954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根据入雏日期划分月份，按每个月</a:t>
            </a:r>
            <a:r>
              <a:rPr kumimoji="0" lang="en-US" altLang="zh-CN" sz="1400" b="1" i="0" u="none" strike="noStrike" kern="100" cap="none" spc="0" normalizeH="0" baseline="0" noProof="0" dirty="0">
                <a:ln>
                  <a:noFill/>
                </a:ln>
                <a:solidFill>
                  <a:srgbClr val="032954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85%</a:t>
            </a:r>
            <a:r>
              <a:rPr kumimoji="0" lang="zh-CN" altLang="zh-CN" sz="1400" b="1" i="0" u="none" strike="noStrike" kern="100" cap="none" spc="0" normalizeH="0" baseline="0" noProof="0" dirty="0">
                <a:ln>
                  <a:noFill/>
                </a:ln>
                <a:solidFill>
                  <a:srgbClr val="032954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分位数划分正负样本，以</a:t>
            </a:r>
            <a:r>
              <a:rPr kumimoji="0" lang="en-US" altLang="zh-CN" sz="1400" b="1" i="0" u="none" strike="noStrike" kern="100" cap="none" spc="0" normalizeH="0" baseline="0" noProof="0" dirty="0">
                <a:ln>
                  <a:noFill/>
                </a:ln>
                <a:solidFill>
                  <a:srgbClr val="032954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kumimoji="0" lang="zh-CN" altLang="zh-CN" sz="1400" b="1" i="0" u="none" strike="noStrike" kern="100" cap="none" spc="0" normalizeH="0" baseline="0" noProof="0" dirty="0">
                <a:ln>
                  <a:noFill/>
                </a:ln>
                <a:solidFill>
                  <a:srgbClr val="032954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月到来年</a:t>
            </a:r>
            <a:r>
              <a:rPr kumimoji="0" lang="en-US" altLang="zh-CN" sz="1400" b="1" i="0" u="none" strike="noStrike" kern="100" cap="none" spc="0" normalizeH="0" baseline="0" noProof="0" dirty="0">
                <a:ln>
                  <a:noFill/>
                </a:ln>
                <a:solidFill>
                  <a:srgbClr val="032954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zh-CN" sz="1400" b="1" i="0" u="none" strike="noStrike" kern="100" cap="none" spc="0" normalizeH="0" baseline="0" noProof="0" dirty="0">
                <a:ln>
                  <a:noFill/>
                </a:ln>
                <a:solidFill>
                  <a:srgbClr val="032954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月的样本作为训练集</a:t>
            </a:r>
            <a:r>
              <a:rPr kumimoji="0" lang="zh-CN" altLang="en-US" sz="1400" b="1" i="0" u="none" strike="noStrike" kern="100" cap="none" spc="0" normalizeH="0" baseline="0" noProof="0" dirty="0">
                <a:ln>
                  <a:noFill/>
                </a:ln>
                <a:solidFill>
                  <a:srgbClr val="032954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。加上内外温差、内外湿差等数据。</a:t>
            </a:r>
            <a:endParaRPr kumimoji="0" lang="en-US" altLang="zh-CN" sz="1400" b="1" i="0" u="none" strike="noStrike" kern="100" cap="none" spc="0" normalizeH="0" baseline="0" noProof="0" dirty="0">
              <a:ln>
                <a:noFill/>
              </a:ln>
              <a:solidFill>
                <a:srgbClr val="032954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00" cap="none" spc="0" normalizeH="0" baseline="0" noProof="0" dirty="0">
                <a:ln>
                  <a:noFill/>
                </a:ln>
                <a:solidFill>
                  <a:srgbClr val="032954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目标变量：出栏死淘率</a:t>
            </a:r>
            <a:endParaRPr kumimoji="0" lang="en-US" altLang="zh-CN" sz="1400" b="1" i="0" u="none" strike="noStrike" kern="100" cap="none" spc="0" normalizeH="0" baseline="0" noProof="0" dirty="0">
              <a:ln>
                <a:noFill/>
              </a:ln>
              <a:solidFill>
                <a:srgbClr val="032954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运用模型：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32954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回归模型构建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32954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j-cs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30D4F667-BBB9-7E5A-1721-E4CBD47EEEB4}"/>
              </a:ext>
            </a:extLst>
          </p:cNvPr>
          <p:cNvSpPr txBox="1"/>
          <p:nvPr/>
        </p:nvSpPr>
        <p:spPr>
          <a:xfrm>
            <a:off x="98783" y="-30126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E889A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死淘分析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F0F45D-CF98-A44E-969E-27F90C1E8B2F}"/>
              </a:ext>
            </a:extLst>
          </p:cNvPr>
          <p:cNvSpPr txBox="1"/>
          <p:nvPr/>
        </p:nvSpPr>
        <p:spPr>
          <a:xfrm>
            <a:off x="766631" y="2979132"/>
            <a:ext cx="53960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&gt;&gt;&gt; print("RMSE:", root_mean_squared_error(y_test, y_pred))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RMSE: 0.0292288237861164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&gt;&gt;&gt; print("MAE:", mean_absolute_error(y_test, y_pred))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MAE: 0.018466172420446483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&gt;&gt;&gt; print("R2 Score:", r2_score(y_test, y_pred))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R2 Score: 0.5644846452925851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nova Light"/>
              <a:ea typeface="+mn-ea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C35445F-246B-D694-0272-27A00A292288}"/>
              </a:ext>
            </a:extLst>
          </p:cNvPr>
          <p:cNvSpPr txBox="1"/>
          <p:nvPr/>
        </p:nvSpPr>
        <p:spPr>
          <a:xfrm>
            <a:off x="7044766" y="2296304"/>
            <a:ext cx="355655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 Feature  Importance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132            HARVESTSTATUS_month    3.670519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131  ESTIMATEDSLAUGHTERDATE _month    1.404465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130                 FARMSUPERVISOR    0.890727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0                    DOCDATE_month    0.607575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2                          DENSITY    0.584122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73                       每日温差_35.0    0.478752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5                         GAS_COST    0.385133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4                 ELECTRICITY_COST    0.304190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71                       每日温差_33.0    0.298148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26                 温度5-平均_MEAN_3.0    0.285827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125                       HESOURCE    0.273563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29                  内外温差_MEAN_23.0    0.262246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32                 湿度内部平均_MEAN_7.0    0.246800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39                       最高温度_34.0    0.160287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126                          HEAGE    0.153911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110                   平均温度变化率_35.0    0.150158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103                   平均温度变化率_28.0    0.138801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111                   最高温度变化率_21.0    0.130526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70                       每日温差_32.0    0.129460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65                       每日温差_27.0    0.125038</a:t>
            </a:r>
          </a:p>
        </p:txBody>
      </p:sp>
    </p:spTree>
    <p:extLst>
      <p:ext uri="{BB962C8B-B14F-4D97-AF65-F5344CB8AC3E}">
        <p14:creationId xmlns:p14="http://schemas.microsoft.com/office/powerpoint/2010/main" val="3990526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48004-A72A-665E-79B0-A027735BB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D42CE79D-AC77-87C4-9B6B-DCF559598F71}"/>
              </a:ext>
            </a:extLst>
          </p:cNvPr>
          <p:cNvSpPr/>
          <p:nvPr/>
        </p:nvSpPr>
        <p:spPr>
          <a:xfrm>
            <a:off x="0" y="591378"/>
            <a:ext cx="8067675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3E23CC6-1883-698E-EAA6-A379C97E588C}"/>
              </a:ext>
            </a:extLst>
          </p:cNvPr>
          <p:cNvSpPr txBox="1"/>
          <p:nvPr/>
        </p:nvSpPr>
        <p:spPr>
          <a:xfrm>
            <a:off x="313885" y="31758"/>
            <a:ext cx="3277040" cy="62811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3EC9C59-F778-A6F5-F916-C71AC1207060}"/>
              </a:ext>
            </a:extLst>
          </p:cNvPr>
          <p:cNvSpPr txBox="1"/>
          <p:nvPr/>
        </p:nvSpPr>
        <p:spPr>
          <a:xfrm>
            <a:off x="551901" y="559215"/>
            <a:ext cx="7249074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固定变量和温度数据对死淘率是否存在影响？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28C5A36-6F22-3630-A998-FE17B6E17F96}"/>
              </a:ext>
            </a:extLst>
          </p:cNvPr>
          <p:cNvSpPr/>
          <p:nvPr/>
        </p:nvSpPr>
        <p:spPr>
          <a:xfrm>
            <a:off x="551901" y="1217046"/>
            <a:ext cx="564032" cy="867969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A3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探查方法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DDD953-DA49-9FC4-F02B-7F73BD1672DD}"/>
              </a:ext>
            </a:extLst>
          </p:cNvPr>
          <p:cNvSpPr/>
          <p:nvPr/>
        </p:nvSpPr>
        <p:spPr>
          <a:xfrm>
            <a:off x="492981" y="1249209"/>
            <a:ext cx="11060104" cy="78661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4CB731F4-E096-1777-63EA-4C9266064F2A}"/>
              </a:ext>
            </a:extLst>
          </p:cNvPr>
          <p:cNvSpPr txBox="1"/>
          <p:nvPr/>
        </p:nvSpPr>
        <p:spPr>
          <a:xfrm>
            <a:off x="1057013" y="1339234"/>
            <a:ext cx="10642006" cy="745781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数据处理：</a:t>
            </a:r>
            <a:r>
              <a:rPr kumimoji="0" lang="zh-CN" altLang="zh-CN" sz="1400" b="1" i="0" u="none" strike="noStrike" kern="100" cap="none" spc="0" normalizeH="0" baseline="0" noProof="0" dirty="0">
                <a:ln>
                  <a:noFill/>
                </a:ln>
                <a:solidFill>
                  <a:srgbClr val="032954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根据入雏日期划分月份，按每个月</a:t>
            </a:r>
            <a:r>
              <a:rPr kumimoji="0" lang="en-US" altLang="zh-CN" sz="1400" b="1" i="0" u="none" strike="noStrike" kern="100" cap="none" spc="0" normalizeH="0" baseline="0" noProof="0" dirty="0">
                <a:ln>
                  <a:noFill/>
                </a:ln>
                <a:solidFill>
                  <a:srgbClr val="032954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85%</a:t>
            </a:r>
            <a:r>
              <a:rPr kumimoji="0" lang="zh-CN" altLang="zh-CN" sz="1400" b="1" i="0" u="none" strike="noStrike" kern="100" cap="none" spc="0" normalizeH="0" baseline="0" noProof="0" dirty="0">
                <a:ln>
                  <a:noFill/>
                </a:ln>
                <a:solidFill>
                  <a:srgbClr val="032954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分位数划分正负样本，以</a:t>
            </a:r>
            <a:r>
              <a:rPr kumimoji="0" lang="en-US" altLang="zh-CN" sz="1400" b="1" i="0" u="none" strike="noStrike" kern="100" cap="none" spc="0" normalizeH="0" baseline="0" noProof="0" dirty="0">
                <a:ln>
                  <a:noFill/>
                </a:ln>
                <a:solidFill>
                  <a:srgbClr val="032954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kumimoji="0" lang="zh-CN" altLang="zh-CN" sz="1400" b="1" i="0" u="none" strike="noStrike" kern="100" cap="none" spc="0" normalizeH="0" baseline="0" noProof="0" dirty="0">
                <a:ln>
                  <a:noFill/>
                </a:ln>
                <a:solidFill>
                  <a:srgbClr val="032954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月到来年</a:t>
            </a:r>
            <a:r>
              <a:rPr kumimoji="0" lang="en-US" altLang="zh-CN" sz="1400" b="1" i="0" u="none" strike="noStrike" kern="100" cap="none" spc="0" normalizeH="0" baseline="0" noProof="0" dirty="0">
                <a:ln>
                  <a:noFill/>
                </a:ln>
                <a:solidFill>
                  <a:srgbClr val="032954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zh-CN" sz="1400" b="1" i="0" u="none" strike="noStrike" kern="100" cap="none" spc="0" normalizeH="0" baseline="0" noProof="0" dirty="0">
                <a:ln>
                  <a:noFill/>
                </a:ln>
                <a:solidFill>
                  <a:srgbClr val="032954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月的样本作为训练集</a:t>
            </a:r>
            <a:r>
              <a:rPr kumimoji="0" lang="zh-CN" altLang="en-US" sz="1400" b="1" i="0" u="none" strike="noStrike" kern="100" cap="none" spc="0" normalizeH="0" baseline="0" noProof="0" dirty="0">
                <a:ln>
                  <a:noFill/>
                </a:ln>
                <a:solidFill>
                  <a:srgbClr val="032954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。加上内外温差、内外湿差等数据</a:t>
            </a:r>
            <a:endParaRPr kumimoji="0" lang="en-US" altLang="zh-CN" sz="1400" b="1" i="0" u="none" strike="noStrike" kern="100" cap="none" spc="0" normalizeH="0" baseline="0" noProof="0" dirty="0">
              <a:ln>
                <a:noFill/>
              </a:ln>
              <a:solidFill>
                <a:srgbClr val="032954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00" cap="none" spc="0" normalizeH="0" baseline="0" noProof="0" dirty="0">
                <a:ln>
                  <a:noFill/>
                </a:ln>
                <a:solidFill>
                  <a:srgbClr val="032954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目标变量：</a:t>
            </a:r>
            <a:r>
              <a:rPr kumimoji="0" lang="en-US" altLang="zh-CN" sz="1400" b="1" i="0" u="none" strike="noStrike" kern="100" cap="none" spc="0" normalizeH="0" baseline="0" noProof="0" dirty="0">
                <a:ln>
                  <a:noFill/>
                </a:ln>
                <a:solidFill>
                  <a:srgbClr val="032954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21</a:t>
            </a:r>
            <a:r>
              <a:rPr kumimoji="0" lang="zh-CN" altLang="en-US" sz="1400" b="1" i="0" u="none" strike="noStrike" kern="100" cap="none" spc="0" normalizeH="0" baseline="0" noProof="0" dirty="0">
                <a:ln>
                  <a:noFill/>
                </a:ln>
                <a:solidFill>
                  <a:srgbClr val="032954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日龄后死淘率</a:t>
            </a:r>
            <a:endParaRPr kumimoji="0" lang="en-US" altLang="zh-CN" sz="1400" b="1" i="0" u="none" strike="noStrike" kern="100" cap="none" spc="0" normalizeH="0" baseline="0" noProof="0" dirty="0">
              <a:ln>
                <a:noFill/>
              </a:ln>
              <a:solidFill>
                <a:srgbClr val="032954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运用模型：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32954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回归模型构建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32954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j-cs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29A2D29F-2130-4FA6-4965-F918CA85C5F9}"/>
              </a:ext>
            </a:extLst>
          </p:cNvPr>
          <p:cNvSpPr txBox="1"/>
          <p:nvPr/>
        </p:nvSpPr>
        <p:spPr>
          <a:xfrm>
            <a:off x="98783" y="-30126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E889A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死淘分析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7751F0-1EF9-D3EB-92AE-714649A5B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4973"/>
            <a:ext cx="4600405" cy="391001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60E01EA-CC55-4A1B-2AA5-E85582A6E29B}"/>
              </a:ext>
            </a:extLst>
          </p:cNvPr>
          <p:cNvSpPr txBox="1"/>
          <p:nvPr/>
        </p:nvSpPr>
        <p:spPr>
          <a:xfrm>
            <a:off x="1818939" y="6373330"/>
            <a:ext cx="15815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训练集</a:t>
            </a:r>
            <a:endParaRPr kumimoji="0" lang="zh-CN" altLang="zh-CN" sz="16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818798-C64A-1AB4-F73A-E63CCB95F9A5}"/>
              </a:ext>
            </a:extLst>
          </p:cNvPr>
          <p:cNvSpPr txBox="1"/>
          <p:nvPr/>
        </p:nvSpPr>
        <p:spPr>
          <a:xfrm>
            <a:off x="5587223" y="6256029"/>
            <a:ext cx="15815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跨期验证</a:t>
            </a:r>
            <a:endParaRPr kumimoji="0" lang="zh-CN" altLang="zh-CN" sz="16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BC8C29-6869-6D81-DAB7-B2DE2FA7991F}"/>
              </a:ext>
            </a:extLst>
          </p:cNvPr>
          <p:cNvSpPr txBox="1"/>
          <p:nvPr/>
        </p:nvSpPr>
        <p:spPr>
          <a:xfrm>
            <a:off x="8050944" y="2117178"/>
            <a:ext cx="36480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 Feature  Importance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15   温度1-平均_MEAN_32.0  331.919392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125          HESOURCE  294.028982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110      平均温度变化率_35.0  193.132531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61          每日温差_23.0  179.454418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60          每日温差_22.0  178.813351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2             DENSITY  168.080885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70          每日温差_32.0  151.439886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96       平均温度变化率_21.0  142.620355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4    ELECTRICITY_COST  133.113989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72          每日温差_34.0  130.963089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71          每日温差_33.0  125.230112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130    FARMSUPERVISOR  123.386696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73          每日温差_35.0  123.337625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32    湿度内部平均_MEAN_7.0  120.500911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107      平均温度变化率_32.0  118.741242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126             HEAGE  118.376555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95       平均温度变化率_20.0  116.232176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1           DOCAMOUNT  115.392593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57          每日温差_19.0  108.320402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35           最高温度_0.0  105.518990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3D91F13-EE19-F768-0775-F37B7D8E5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856" y="2374991"/>
            <a:ext cx="3999903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06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247A3-A0E7-FB16-76C9-644153A69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44A22C49-F3E0-9614-ACF9-D1844BC4B63C}"/>
              </a:ext>
            </a:extLst>
          </p:cNvPr>
          <p:cNvSpPr/>
          <p:nvPr/>
        </p:nvSpPr>
        <p:spPr>
          <a:xfrm>
            <a:off x="0" y="591378"/>
            <a:ext cx="8067675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DC53880-4EDB-1B3C-617F-A9B7DDC7C4A2}"/>
              </a:ext>
            </a:extLst>
          </p:cNvPr>
          <p:cNvSpPr txBox="1"/>
          <p:nvPr/>
        </p:nvSpPr>
        <p:spPr>
          <a:xfrm>
            <a:off x="313885" y="31758"/>
            <a:ext cx="3277040" cy="62811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1DB8C5C-E961-B80C-0DF5-914B7C383EEB}"/>
              </a:ext>
            </a:extLst>
          </p:cNvPr>
          <p:cNvSpPr txBox="1"/>
          <p:nvPr/>
        </p:nvSpPr>
        <p:spPr>
          <a:xfrm>
            <a:off x="551901" y="559215"/>
            <a:ext cx="7249074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固定变量和温度数据对死淘率是否存在影响？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1CD662E-C3D5-35E7-39D0-8835E5A0C780}"/>
              </a:ext>
            </a:extLst>
          </p:cNvPr>
          <p:cNvSpPr/>
          <p:nvPr/>
        </p:nvSpPr>
        <p:spPr>
          <a:xfrm>
            <a:off x="551901" y="1217046"/>
            <a:ext cx="564032" cy="867969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A3FF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探查方法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E044560-DD87-A5CE-8610-0939F9B001D6}"/>
              </a:ext>
            </a:extLst>
          </p:cNvPr>
          <p:cNvSpPr/>
          <p:nvPr/>
        </p:nvSpPr>
        <p:spPr>
          <a:xfrm>
            <a:off x="492981" y="1249209"/>
            <a:ext cx="11060104" cy="78661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BD0785F2-5CFD-FC90-CBF0-2ACD8C8F8B94}"/>
              </a:ext>
            </a:extLst>
          </p:cNvPr>
          <p:cNvSpPr txBox="1"/>
          <p:nvPr/>
        </p:nvSpPr>
        <p:spPr>
          <a:xfrm>
            <a:off x="1057013" y="1339234"/>
            <a:ext cx="10642006" cy="745781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数据处理：</a:t>
            </a:r>
            <a:r>
              <a:rPr kumimoji="0" lang="zh-CN" altLang="zh-CN" sz="1400" b="1" i="0" u="none" strike="noStrike" kern="100" cap="none" spc="0" normalizeH="0" baseline="0" noProof="0" dirty="0">
                <a:ln>
                  <a:noFill/>
                </a:ln>
                <a:solidFill>
                  <a:srgbClr val="032954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根据入雏日期划分月份，按每个月</a:t>
            </a:r>
            <a:r>
              <a:rPr kumimoji="0" lang="en-US" altLang="zh-CN" sz="1400" b="1" i="0" u="none" strike="noStrike" kern="100" cap="none" spc="0" normalizeH="0" baseline="0" noProof="0" dirty="0">
                <a:ln>
                  <a:noFill/>
                </a:ln>
                <a:solidFill>
                  <a:srgbClr val="032954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85%</a:t>
            </a:r>
            <a:r>
              <a:rPr kumimoji="0" lang="zh-CN" altLang="zh-CN" sz="1400" b="1" i="0" u="none" strike="noStrike" kern="100" cap="none" spc="0" normalizeH="0" baseline="0" noProof="0" dirty="0">
                <a:ln>
                  <a:noFill/>
                </a:ln>
                <a:solidFill>
                  <a:srgbClr val="032954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分位数划分正负样本，以</a:t>
            </a:r>
            <a:r>
              <a:rPr kumimoji="0" lang="en-US" altLang="zh-CN" sz="1400" b="1" i="0" u="none" strike="noStrike" kern="100" cap="none" spc="0" normalizeH="0" baseline="0" noProof="0" dirty="0">
                <a:ln>
                  <a:noFill/>
                </a:ln>
                <a:solidFill>
                  <a:srgbClr val="032954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kumimoji="0" lang="zh-CN" altLang="zh-CN" sz="1400" b="1" i="0" u="none" strike="noStrike" kern="100" cap="none" spc="0" normalizeH="0" baseline="0" noProof="0" dirty="0">
                <a:ln>
                  <a:noFill/>
                </a:ln>
                <a:solidFill>
                  <a:srgbClr val="032954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月到来年</a:t>
            </a:r>
            <a:r>
              <a:rPr kumimoji="0" lang="en-US" altLang="zh-CN" sz="1400" b="1" i="0" u="none" strike="noStrike" kern="100" cap="none" spc="0" normalizeH="0" baseline="0" noProof="0" dirty="0">
                <a:ln>
                  <a:noFill/>
                </a:ln>
                <a:solidFill>
                  <a:srgbClr val="032954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zh-CN" sz="1400" b="1" i="0" u="none" strike="noStrike" kern="100" cap="none" spc="0" normalizeH="0" baseline="0" noProof="0" dirty="0">
                <a:ln>
                  <a:noFill/>
                </a:ln>
                <a:solidFill>
                  <a:srgbClr val="032954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月的样本作为训练集</a:t>
            </a:r>
            <a:r>
              <a:rPr kumimoji="0" lang="zh-CN" altLang="en-US" sz="1400" b="1" i="0" u="none" strike="noStrike" kern="100" cap="none" spc="0" normalizeH="0" baseline="0" noProof="0" dirty="0">
                <a:ln>
                  <a:noFill/>
                </a:ln>
                <a:solidFill>
                  <a:srgbClr val="032954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。加上内外温差、内外湿差等数据</a:t>
            </a:r>
            <a:endParaRPr kumimoji="0" lang="en-US" altLang="zh-CN" sz="1400" b="1" i="0" u="none" strike="noStrike" kern="100" cap="none" spc="0" normalizeH="0" baseline="0" noProof="0" dirty="0">
              <a:ln>
                <a:noFill/>
              </a:ln>
              <a:solidFill>
                <a:srgbClr val="032954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00" cap="none" spc="0" normalizeH="0" baseline="0" noProof="0" dirty="0">
                <a:ln>
                  <a:noFill/>
                </a:ln>
                <a:solidFill>
                  <a:srgbClr val="032954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目标变量：</a:t>
            </a:r>
            <a:r>
              <a:rPr kumimoji="0" lang="en-US" altLang="zh-CN" sz="1400" b="1" i="0" u="none" strike="noStrike" kern="100" cap="none" spc="0" normalizeH="0" baseline="0" noProof="0" dirty="0">
                <a:ln>
                  <a:noFill/>
                </a:ln>
                <a:solidFill>
                  <a:srgbClr val="032954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21</a:t>
            </a:r>
            <a:r>
              <a:rPr kumimoji="0" lang="zh-CN" altLang="en-US" sz="1400" b="1" i="0" u="none" strike="noStrike" kern="100" cap="none" spc="0" normalizeH="0" baseline="0" noProof="0" dirty="0">
                <a:ln>
                  <a:noFill/>
                </a:ln>
                <a:solidFill>
                  <a:srgbClr val="032954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日龄后死淘率</a:t>
            </a:r>
            <a:endParaRPr kumimoji="0" lang="en-US" altLang="zh-CN" sz="1400" b="1" i="0" u="none" strike="noStrike" kern="100" cap="none" spc="0" normalizeH="0" baseline="0" noProof="0" dirty="0">
              <a:ln>
                <a:noFill/>
              </a:ln>
              <a:solidFill>
                <a:srgbClr val="032954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运用模型：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32954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回归模型构建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32954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j-cs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C86DD896-FEA4-865A-CE9C-14E7B2E8C3AF}"/>
              </a:ext>
            </a:extLst>
          </p:cNvPr>
          <p:cNvSpPr txBox="1"/>
          <p:nvPr/>
        </p:nvSpPr>
        <p:spPr>
          <a:xfrm>
            <a:off x="98783" y="-30126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E889A">
                    <a:lumMod val="75000"/>
                  </a:srgb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死淘分析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3D7E6CD-B840-8AB1-40B8-2E8231E29A3F}"/>
              </a:ext>
            </a:extLst>
          </p:cNvPr>
          <p:cNvSpPr txBox="1"/>
          <p:nvPr/>
        </p:nvSpPr>
        <p:spPr>
          <a:xfrm>
            <a:off x="7574694" y="2328467"/>
            <a:ext cx="36480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 Feature  Importance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132           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HARVESTSTATUS_month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    1.815282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131  ESTIMATEDSLAUGHTERDATE _month    0.681353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71                     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每日温差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_33.0    0.307072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29                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内外温差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_MEAN_23.0    0.249409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2                          DENSITY    0.231906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130                 FARMSUPERVISOR    0.187655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4                 ELECTRICITY_COST    0.170433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70                     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每日温差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_32.0    0.168995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0                   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DOCDATE_month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    0.163915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110                 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平均温度变化率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_35.0    0.153950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5                         GAS_COST    0.148827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73                     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每日温差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_35.0    0.129343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25               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温度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5-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平均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_MEAN_0.0    0.128230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15              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温度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1-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平均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_MEAN_32.0    0.116046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80                   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平均温度变化率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_5.0    0.106139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61                     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每日温差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_23.0    0.104409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62                     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每日温差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_24.0    0.098268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56                     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每日温差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_18.0    0.089397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107                 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平均温度变化率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_32.0    0.087652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59                      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每日温差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_21.0    0.083224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nova Light"/>
              <a:ea typeface="+mn-ea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975D2A-6D29-71AD-4C9B-75D97C93CBE1}"/>
              </a:ext>
            </a:extLst>
          </p:cNvPr>
          <p:cNvSpPr txBox="1"/>
          <p:nvPr/>
        </p:nvSpPr>
        <p:spPr>
          <a:xfrm>
            <a:off x="757237" y="3317507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&gt;&gt;&gt; print("RMSE:", root_mean_squared_error(y_test, y_pred))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RMSE: 0.026851773733733545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&gt;&gt;&gt; print("MAE:", mean_absolute_error(y_test, y_pred))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MAE: 0.013781017903694182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&gt;&gt;&gt; print("R2 Score:", r2_score(y_test, y_pred))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ova Light"/>
                <a:ea typeface="+mn-ea"/>
                <a:cs typeface="+mn-cs"/>
              </a:rPr>
              <a:t>R2 Score: 0.36400176532396356</a:t>
            </a:r>
          </a:p>
        </p:txBody>
      </p:sp>
    </p:spTree>
    <p:extLst>
      <p:ext uri="{BB962C8B-B14F-4D97-AF65-F5344CB8AC3E}">
        <p14:creationId xmlns:p14="http://schemas.microsoft.com/office/powerpoint/2010/main" val="1349660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AS - EXTERNAL">
  <a:themeElements>
    <a:clrScheme name="SAS-2023">
      <a:dk1>
        <a:srgbClr val="000000"/>
      </a:dk1>
      <a:lt1>
        <a:srgbClr val="FFFFFF"/>
      </a:lt1>
      <a:dk2>
        <a:srgbClr val="032954"/>
      </a:dk2>
      <a:lt2>
        <a:srgbClr val="0766D1"/>
      </a:lt2>
      <a:accent1>
        <a:srgbClr val="0766D1"/>
      </a:accent1>
      <a:accent2>
        <a:srgbClr val="4398F9"/>
      </a:accent2>
      <a:accent3>
        <a:srgbClr val="C4DEFD"/>
      </a:accent3>
      <a:accent4>
        <a:srgbClr val="032954"/>
      </a:accent4>
      <a:accent5>
        <a:srgbClr val="7E889A"/>
      </a:accent5>
      <a:accent6>
        <a:srgbClr val="BAC0C9"/>
      </a:accent6>
      <a:hlink>
        <a:srgbClr val="4398F9"/>
      </a:hlink>
      <a:folHlink>
        <a:srgbClr val="C4DEFD"/>
      </a:folHlink>
    </a:clrScheme>
    <a:fontScheme name="Anova">
      <a:majorFont>
        <a:latin typeface="Anova Bold"/>
        <a:ea typeface=""/>
        <a:cs typeface=""/>
      </a:majorFont>
      <a:minorFont>
        <a:latin typeface="Anova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dirty="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1149</Words>
  <Application>Microsoft Office PowerPoint</Application>
  <PresentationFormat>宽屏</PresentationFormat>
  <Paragraphs>123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Anova Bold</vt:lpstr>
      <vt:lpstr>Anova Light</vt:lpstr>
      <vt:lpstr>等线</vt:lpstr>
      <vt:lpstr>Arial</vt:lpstr>
      <vt:lpstr>SAS - EXTERNAL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渊琰 肖</dc:creator>
  <cp:lastModifiedBy>渊琰 肖</cp:lastModifiedBy>
  <cp:revision>1</cp:revision>
  <dcterms:created xsi:type="dcterms:W3CDTF">2025-05-09T02:25:47Z</dcterms:created>
  <dcterms:modified xsi:type="dcterms:W3CDTF">2025-05-09T02:29:59Z</dcterms:modified>
</cp:coreProperties>
</file>