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notesMasterIdLst>
    <p:notesMasterId r:id="rId28"/>
  </p:notesMasterIdLst>
  <p:handoutMasterIdLst>
    <p:handoutMasterId r:id="rId29"/>
  </p:handoutMasterIdLst>
  <p:sldIdLst>
    <p:sldId id="16771194" r:id="rId6"/>
    <p:sldId id="16771204" r:id="rId7"/>
    <p:sldId id="2147477425" r:id="rId8"/>
    <p:sldId id="16771206" r:id="rId9"/>
    <p:sldId id="16771205" r:id="rId10"/>
    <p:sldId id="16771207" r:id="rId11"/>
    <p:sldId id="2147477431" r:id="rId12"/>
    <p:sldId id="2147477429" r:id="rId13"/>
    <p:sldId id="2147477432" r:id="rId14"/>
    <p:sldId id="2147477433" r:id="rId15"/>
    <p:sldId id="2147477434" r:id="rId16"/>
    <p:sldId id="2147477435" r:id="rId17"/>
    <p:sldId id="2147477445" r:id="rId18"/>
    <p:sldId id="2147477436" r:id="rId19"/>
    <p:sldId id="2147477439" r:id="rId20"/>
    <p:sldId id="2147477440" r:id="rId21"/>
    <p:sldId id="2147477441" r:id="rId22"/>
    <p:sldId id="2147477442" r:id="rId23"/>
    <p:sldId id="2147477443" r:id="rId24"/>
    <p:sldId id="2147477446" r:id="rId25"/>
    <p:sldId id="16771210" r:id="rId26"/>
    <p:sldId id="2147477430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C3829F-2C56-4915-AA34-5F93EE359221}">
          <p14:sldIdLst>
            <p14:sldId id="16771194"/>
            <p14:sldId id="16771204"/>
            <p14:sldId id="2147477425"/>
          </p14:sldIdLst>
        </p14:section>
        <p14:section name="环境" id="{2FECDC8B-DE91-4323-AA2B-D801C56C963D}">
          <p14:sldIdLst>
            <p14:sldId id="16771206"/>
            <p14:sldId id="16771205"/>
          </p14:sldIdLst>
        </p14:section>
        <p14:section name="死淘" id="{132B593A-E1D9-4DD8-8D75-8389B5773F71}">
          <p14:sldIdLst>
            <p14:sldId id="16771207"/>
            <p14:sldId id="2147477431"/>
            <p14:sldId id="2147477429"/>
            <p14:sldId id="2147477432"/>
            <p14:sldId id="2147477433"/>
            <p14:sldId id="2147477434"/>
          </p14:sldIdLst>
        </p14:section>
        <p14:section name="eef" id="{0CBA3FCE-B567-4F49-936C-7A69C0064915}">
          <p14:sldIdLst>
            <p14:sldId id="2147477435"/>
            <p14:sldId id="2147477445"/>
            <p14:sldId id="2147477436"/>
            <p14:sldId id="2147477439"/>
            <p14:sldId id="2147477440"/>
            <p14:sldId id="2147477441"/>
            <p14:sldId id="2147477442"/>
            <p14:sldId id="2147477443"/>
            <p14:sldId id="2147477446"/>
          </p14:sldIdLst>
        </p14:section>
        <p14:section name="主要结论" id="{AC2AEA26-4E01-4115-A80B-0CEC8A62160D}">
          <p14:sldIdLst>
            <p14:sldId id="16771210"/>
          </p14:sldIdLst>
        </p14:section>
        <p14:section name="下周计划" id="{AAB4484A-A58E-4FF9-9CE2-A3928016DD34}">
          <p14:sldIdLst>
            <p14:sldId id="2147477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3" userDrawn="1">
          <p15:clr>
            <a:srgbClr val="A4A3A4"/>
          </p15:clr>
        </p15:guide>
        <p15:guide id="2" pos="25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F1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92" autoAdjust="0"/>
    <p:restoredTop sz="93438" autoAdjust="0"/>
  </p:normalViewPr>
  <p:slideViewPr>
    <p:cSldViewPr snapToGrid="0" showGuides="1">
      <p:cViewPr varScale="1">
        <p:scale>
          <a:sx n="81" d="100"/>
          <a:sy n="81" d="100"/>
        </p:scale>
        <p:origin x="605" y="68"/>
      </p:cViewPr>
      <p:guideLst>
        <p:guide orient="horz" pos="2103"/>
        <p:guide pos="25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E34E3-7E5C-436A-9E6D-2FFC8FFCFCBF}" type="datetimeFigureOut">
              <a:rPr lang="en-US" smtClean="0">
                <a:latin typeface="Anova Light" panose="020B0403020203020204" pitchFamily="34" charset="0"/>
              </a:rPr>
              <a:t>4/25/2025</a:t>
            </a:fld>
            <a:endParaRPr lang="en-US" dirty="0">
              <a:latin typeface="Anova Light" panose="020B04030202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4EF46A2-9381-4C51-8277-3C7F2938E9F9}" type="slidenum">
              <a:rPr lang="en-US" smtClean="0">
                <a:latin typeface="Anova Light" panose="020B0403020203020204" pitchFamily="34" charset="0"/>
              </a:rPr>
              <a:t>‹#›</a:t>
            </a:fld>
            <a:endParaRPr lang="en-US" dirty="0">
              <a:latin typeface="Anova Light" panose="020B04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solidFill>
                  <a:schemeClr val="tx1"/>
                </a:solidFill>
                <a:latin typeface="Anova Light" panose="020B0403020203020204" pitchFamily="34" charset="0"/>
              </a:defRPr>
            </a:lvl1pPr>
          </a:lstStyle>
          <a:p>
            <a:fld id="{D46682E9-A1D3-F04F-A14F-ABAA4D2618F2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85800" y="8879554"/>
            <a:ext cx="2514600" cy="169277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solidFill>
                  <a:schemeClr val="tx1"/>
                </a:solidFill>
                <a:latin typeface="Anova Light" panose="020B0403020203020204" pitchFamily="34" charset="0"/>
              </a:defRPr>
            </a:lvl1pPr>
          </a:lstStyle>
          <a:p>
            <a:pPr algn="l"/>
            <a:fld id="{C4EF46A2-9381-4C51-8277-3C7F2938E9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992336" y="8788172"/>
            <a:ext cx="627951" cy="260659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tx1"/>
                </a:solidFill>
                <a:latin typeface="Anova Light" panose="020B0403020203020204" pitchFamily="34" charset="0"/>
              </a:rPr>
              <a:t>sas.com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286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•"/>
      <a:defRPr sz="1600" b="0" i="0" kern="1200">
        <a:solidFill>
          <a:schemeClr val="tx1"/>
        </a:solidFill>
        <a:latin typeface="+mn-lt"/>
        <a:ea typeface="+mn-ea"/>
        <a:cs typeface="+mn-cs"/>
      </a:defRPr>
    </a:lvl1pPr>
    <a:lvl2pPr marL="8382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–"/>
      <a:defRPr sz="1335" b="0" i="0" kern="1200">
        <a:solidFill>
          <a:schemeClr val="tx1"/>
        </a:solidFill>
        <a:latin typeface="+mn-lt"/>
        <a:ea typeface="+mn-ea"/>
        <a:cs typeface="+mn-cs"/>
      </a:defRPr>
    </a:lvl2pPr>
    <a:lvl3pPr marL="14478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•"/>
      <a:defRPr sz="1200" b="0" i="0" kern="1200">
        <a:solidFill>
          <a:schemeClr val="tx1"/>
        </a:solidFill>
        <a:latin typeface="+mn-lt"/>
        <a:ea typeface="+mn-ea"/>
        <a:cs typeface="+mn-cs"/>
      </a:defRPr>
    </a:lvl3pPr>
    <a:lvl4pPr marL="20574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–"/>
      <a:defRPr sz="1065" b="0" i="0" kern="1200">
        <a:solidFill>
          <a:schemeClr val="tx1"/>
        </a:solidFill>
        <a:latin typeface="+mn-lt"/>
        <a:ea typeface="+mn-ea"/>
        <a:cs typeface="+mn-cs"/>
      </a:defRPr>
    </a:lvl4pPr>
    <a:lvl5pPr marL="26670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•"/>
      <a:defRPr sz="935" b="0" i="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4" y="1890117"/>
            <a:ext cx="10518846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4" y="2813447"/>
            <a:ext cx="10518846" cy="615553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accent3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Slideshow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Presenter Info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de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2533" y="5517984"/>
            <a:ext cx="1711268" cy="705016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1890117"/>
            <a:ext cx="10521696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5" y="2813447"/>
            <a:ext cx="10521696" cy="615553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accent3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Slideshow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Presenter Info</a:t>
            </a:r>
          </a:p>
        </p:txBody>
      </p:sp>
      <p:sp>
        <p:nvSpPr>
          <p:cNvPr id="2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505670"/>
            <a:ext cx="8082481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5" y="3561836"/>
            <a:ext cx="8082481" cy="615553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bg1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Section Subtitle</a:t>
            </a:r>
          </a:p>
        </p:txBody>
      </p:sp>
      <p:sp>
        <p:nvSpPr>
          <p:cNvPr id="2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296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/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199" y="1600200"/>
            <a:ext cx="5161231" cy="4296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1"/>
          </p:nvPr>
        </p:nvSpPr>
        <p:spPr>
          <a:xfrm>
            <a:off x="6192571" y="1600200"/>
            <a:ext cx="5161232" cy="4296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Only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911937"/>
            <a:ext cx="2952184" cy="1034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&amp; Sub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947330"/>
            <a:ext cx="3336233" cy="36625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34955" y="2768821"/>
            <a:ext cx="3334512" cy="1034386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/>
            </a:lvl1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505670"/>
            <a:ext cx="8082481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5" y="3561836"/>
            <a:ext cx="8082481" cy="615553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bg1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Section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967336"/>
            <a:ext cx="8708755" cy="923330"/>
          </a:xfrm>
          <a:prstGeom prst="rect">
            <a:avLst/>
          </a:prstGeom>
        </p:spPr>
        <p:txBody>
          <a:bodyPr vert="horz" wrap="square" lIns="0" tIns="0" rIns="0" bIns="182880" rtlCol="0" anchor="ctr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Closing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2533" y="5517984"/>
            <a:ext cx="1711268" cy="705016"/>
          </a:xfrm>
          <a:prstGeom prst="rect">
            <a:avLst/>
          </a:prstGeom>
        </p:spPr>
      </p:pic>
      <p:sp>
        <p:nvSpPr>
          <p:cNvPr id="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a website or email</a:t>
            </a:r>
          </a:p>
        </p:txBody>
      </p:sp>
      <p:sp>
        <p:nvSpPr>
          <p:cNvPr id="3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Vide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&amp;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/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199" y="1600201"/>
            <a:ext cx="5161231" cy="45767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1"/>
          </p:nvPr>
        </p:nvSpPr>
        <p:spPr>
          <a:xfrm>
            <a:off x="6192571" y="1600201"/>
            <a:ext cx="5161232" cy="45767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911937"/>
            <a:ext cx="2952184" cy="1034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&amp; Sub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947330"/>
            <a:ext cx="3336233" cy="36625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34955" y="2768821"/>
            <a:ext cx="3334512" cy="1034386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/>
            </a:lvl1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967336"/>
            <a:ext cx="8708755" cy="923330"/>
          </a:xfrm>
          <a:prstGeom prst="rect">
            <a:avLst/>
          </a:prstGeom>
        </p:spPr>
        <p:txBody>
          <a:bodyPr vert="horz" wrap="square" lIns="0" tIns="0" rIns="0" bIns="182880" rtlCol="0" anchor="ctr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Closing</a:t>
            </a:r>
          </a:p>
        </p:txBody>
      </p:sp>
      <p:sp>
        <p:nvSpPr>
          <p:cNvPr id="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a website or email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955" y="1600200"/>
            <a:ext cx="10515600" cy="45767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4955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Add Slide Title</a:t>
            </a: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42570" y="4400550"/>
            <a:ext cx="406400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735" b="1" i="0" kern="1200">
          <a:solidFill>
            <a:schemeClr val="accent5"/>
          </a:solidFill>
          <a:latin typeface="Anova Bold" panose="020B0703020203020204" pitchFamily="34" charset="0"/>
          <a:ea typeface="+mj-ea"/>
          <a:cs typeface="+mj-cs"/>
        </a:defRPr>
      </a:lvl1pPr>
    </p:titleStyle>
    <p:bodyStyle>
      <a:lvl1pPr marL="24384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–"/>
        <a:defRPr sz="1865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984752" y="6096000"/>
            <a:ext cx="1207248" cy="762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096000"/>
            <a:ext cx="10984752" cy="762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955" y="1600200"/>
            <a:ext cx="10515600" cy="4296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4955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8" name="TextBox 4"/>
          <p:cNvSpPr txBox="1"/>
          <p:nvPr userDrawn="1"/>
        </p:nvSpPr>
        <p:spPr>
          <a:xfrm>
            <a:off x="834955" y="6180007"/>
            <a:ext cx="5725995" cy="420564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135" b="1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ova Bold" panose="020B07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CONFIDENTIAL —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735" b="1" i="0" kern="1200">
          <a:solidFill>
            <a:schemeClr val="accent5"/>
          </a:solidFill>
          <a:latin typeface="Anova Bold" panose="020B0703020203020204" pitchFamily="34" charset="0"/>
          <a:ea typeface="+mj-ea"/>
          <a:cs typeface="+mj-cs"/>
        </a:defRPr>
      </a:lvl1pPr>
    </p:titleStyle>
    <p:bodyStyle>
      <a:lvl1pPr marL="24384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–"/>
        <a:defRPr sz="1865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19" y="1213071"/>
            <a:ext cx="10518846" cy="2400657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数智驱动的肉鸡养殖根因分析实施方案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第一周成果汇报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4955" y="4308945"/>
            <a:ext cx="8082481" cy="705015"/>
          </a:xfrm>
        </p:spPr>
        <p:txBody>
          <a:bodyPr/>
          <a:lstStyle/>
          <a:p>
            <a:r>
              <a:rPr lang="en-US" altLang="zh-CN" dirty="0"/>
              <a:t>2025.04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8AC52-0844-028F-CC21-7EA5699C4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1581A347-6E18-C2A2-ECE9-395B3CAB9A10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E581ECA-7CCF-B69D-97E6-38BAC0C1B075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742F3E-E3A1-AC8B-556F-639B59043E95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固定变量（即日报中的基础信息）对死淘是否存在影响？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81BD05D-795E-3C12-D003-9952A0C5CDC0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数据处理：取死淘率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单变量分析模型</a:t>
            </a:r>
            <a:r>
              <a:rPr lang="zh-CN" altLang="en-US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构建</a:t>
            </a:r>
            <a:r>
              <a:rPr lang="en-US" altLang="zh-CN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类别型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Anova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分析</a:t>
            </a:r>
            <a:endParaRPr kumimoji="0" lang="zh-CN" altLang="zh-CN" sz="140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3AE9F09-F7DC-9CBD-9940-4F5F44F755C9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B65895-D9CA-177F-706E-32F9AC704588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66B381-297D-FBDE-A4D8-387C0CEB0BEE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570C34-A19A-0DAA-E906-220CDA45BBE4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3197FC4-9D2A-3981-7009-C52D1AFA5958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D4D01C2-938B-917E-4A93-AFE648AFCF60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CD4043-F1A9-59BF-E519-B987E09FCC44}"/>
              </a:ext>
            </a:extLst>
          </p:cNvPr>
          <p:cNvSpPr txBox="1"/>
          <p:nvPr/>
        </p:nvSpPr>
        <p:spPr>
          <a:xfrm>
            <a:off x="1236172" y="5102357"/>
            <a:ext cx="9719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农场名称（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FarmName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）、场长（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FarmSupervisor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）、入雏日期（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DOCdate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）是影响死淘率的最关键类别变量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，其组间差异的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值分别达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13.27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12.09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4.95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p=0.0000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）。种蛋源（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HESource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）、雏源（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BirdsVariety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）等种质变量次之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11A525F5-DAD7-01C6-5239-134B86109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72" y="3003175"/>
            <a:ext cx="5437578" cy="180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8D8A9-CAA8-7EDC-8E37-5F441C5A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4251C056-4D74-3118-3338-E22DF36C97D9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2C2D353-A62B-DC75-45A1-809D625988A9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D3BDFD-87C1-6DCD-9D95-F72637DC7D22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固定变量（即日报中的基础信息）对死淘是否存在影响？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AE2C82C-02C9-7FDD-B3CC-DC3FD09B2CA2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数据处理：取死淘率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单变量分析模型</a:t>
            </a:r>
            <a:r>
              <a:rPr lang="zh-CN" altLang="en-US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构建</a:t>
            </a:r>
            <a:r>
              <a:rPr lang="en-US" altLang="zh-CN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密度分箱卡方检验</a:t>
            </a:r>
            <a:endParaRPr kumimoji="0" lang="zh-CN" altLang="zh-CN" sz="140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2A12798-053E-7120-A8AD-F603DBB2EB25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9B3D15-FB69-96A6-A13B-CE87248CF965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8D211B-658E-78F7-D3FA-464CC9D120C6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0D9821-B536-6C33-9EEB-A4419EE838B1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260FB6-42BA-5A68-04F0-F8253915281F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A8AC3B-1082-60A7-0EDF-A329DE0A8FBD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C26EB2-AB5F-5232-8A9F-C4F169B23BFF}"/>
              </a:ext>
            </a:extLst>
          </p:cNvPr>
          <p:cNvSpPr txBox="1"/>
          <p:nvPr/>
        </p:nvSpPr>
        <p:spPr>
          <a:xfrm>
            <a:off x="1152401" y="5214213"/>
            <a:ext cx="9719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饲养密度（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Density</a:t>
            </a:r>
            <a:r>
              <a:rPr lang="zh-CN" altLang="en-US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作为固定变量，对死淘率无统计学显著影响（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p=0.1887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）​​，但分箱数据显示密度与死淘率存在​​潜在非线性关联趋势​​。部分分箱正样本比例（低死淘率）差异达​​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2.1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倍​​（最低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0.069 vs 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最高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0.145</a:t>
            </a:r>
            <a:endParaRPr lang="zh-CN" altLang="en-US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日历&#10;&#10;AI 生成的内容可能不正确。">
            <a:extLst>
              <a:ext uri="{FF2B5EF4-FFF2-40B4-BE49-F238E27FC236}">
                <a16:creationId xmlns:a16="http://schemas.microsoft.com/office/drawing/2014/main" id="{26FC520C-4D1E-0C3E-C281-DF417FEA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01" y="2990842"/>
            <a:ext cx="8216043" cy="20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BDF21-59E5-39A3-60C0-1DCE5E18B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8318B8A7-9CEE-7845-9599-6C1DDD8BBAEC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FB4E37E-0A61-1D9A-438A-87A2C54D94F8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1057A5-7199-D488-9C24-FBFE746F209C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EAA5B9C-B5B4-5C62-425B-31E9D4742A78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EEF90%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90%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90%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直方图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DD979F5-6A5A-C727-8EA5-0BB307DCB952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DE9AED-6DA1-CEEC-C0E8-7066CCFC2AAA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A54510-3D3E-9640-DDA1-B10364774C5B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A278928-62AD-C9CF-34F0-46ED6A5A1051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FF89292-C479-4090-852F-DFC34538FC6F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E97852E-612D-658C-F798-A46E013F08BF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0" name="图片 9" descr="图表, 直方图&#10;&#10;AI 生成的内容可能不正确。">
            <a:extLst>
              <a:ext uri="{FF2B5EF4-FFF2-40B4-BE49-F238E27FC236}">
                <a16:creationId xmlns:a16="http://schemas.microsoft.com/office/drawing/2014/main" id="{524E99DD-65EE-2A21-0F88-0B75BAB8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75" y="3040144"/>
            <a:ext cx="4106513" cy="31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D3F58-FBA0-5890-E017-0F64302C6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241ECC46-522F-F7FD-BAC3-0D9D652D5EB7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853EC75-9F03-0F26-BE76-066836FDB224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514734-1069-88B2-2F78-BCB1D5306C5C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BE72D52-DCE8-544C-411C-4431D98238CD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EEF90%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90%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90%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IV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值探查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45CDCD8-EA6E-F0F4-45DF-34DD3ACC17D4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A1AA45-A00E-CFD4-9F95-C8996EC931AE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7480C2-FF5D-2F9D-CDFC-B20D6D574C5E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9904C1-9323-10EC-3DF3-15D8847329D5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634E98B-6500-8BF1-50BE-92743F3B7C22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E70CFE3-7682-AC3E-3EAF-2FB9D7CEE2C6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2D89ACD6-0E11-ABB3-3842-ACAAF035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03" y="3158027"/>
            <a:ext cx="5274310" cy="28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97897-9272-CF89-2ED1-8AEDC6A45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5DF3A08B-8EA0-69B1-30F3-B14ED745669D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7595FA8-B9CF-1270-BD8C-ED8921FDA101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CB8D5C-A132-68BD-A019-F7472E2207E4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4F33BF5-77E9-70AE-2411-F489DAEF8C80}"/>
              </a:ext>
            </a:extLst>
          </p:cNvPr>
          <p:cNvSpPr txBox="1"/>
          <p:nvPr/>
        </p:nvSpPr>
        <p:spPr>
          <a:xfrm>
            <a:off x="1057013" y="1696682"/>
            <a:ext cx="9105600" cy="51002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数据处理：取死淘率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分位数，小于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即好样本，大于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变量分箱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6EB4BF8-BC0D-064E-877C-312B06DBBB5B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0EE8D0-BE72-E136-D5B1-0CFB9F88CED2}"/>
              </a:ext>
            </a:extLst>
          </p:cNvPr>
          <p:cNvSpPr/>
          <p:nvPr/>
        </p:nvSpPr>
        <p:spPr>
          <a:xfrm>
            <a:off x="492981" y="1606656"/>
            <a:ext cx="564032" cy="690077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026CFBA-6246-0BE1-8C80-563B9EC795D7}"/>
              </a:ext>
            </a:extLst>
          </p:cNvPr>
          <p:cNvSpPr/>
          <p:nvPr/>
        </p:nvSpPr>
        <p:spPr>
          <a:xfrm>
            <a:off x="492981" y="2386758"/>
            <a:ext cx="387864" cy="4014042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C20E42-1A0F-5902-A279-F31B28883F86}"/>
              </a:ext>
            </a:extLst>
          </p:cNvPr>
          <p:cNvSpPr/>
          <p:nvPr/>
        </p:nvSpPr>
        <p:spPr>
          <a:xfrm>
            <a:off x="492981" y="1606657"/>
            <a:ext cx="11060104" cy="6900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7E3720-C578-E629-FC53-584795B02CE6}"/>
              </a:ext>
            </a:extLst>
          </p:cNvPr>
          <p:cNvSpPr/>
          <p:nvPr/>
        </p:nvSpPr>
        <p:spPr>
          <a:xfrm>
            <a:off x="492981" y="2386758"/>
            <a:ext cx="11060104" cy="40140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4D4344-9E6A-5658-1523-DC2CBF85A0A6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 descr="图表, 条形图, 直方图&#10;&#10;AI 生成的内容可能不正确。">
            <a:extLst>
              <a:ext uri="{FF2B5EF4-FFF2-40B4-BE49-F238E27FC236}">
                <a16:creationId xmlns:a16="http://schemas.microsoft.com/office/drawing/2014/main" id="{40FA35C1-3EC8-8428-1CEB-6751609E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64" y="2647745"/>
            <a:ext cx="2985323" cy="1513867"/>
          </a:xfrm>
          <a:prstGeom prst="rect">
            <a:avLst/>
          </a:prstGeom>
        </p:spPr>
      </p:pic>
      <p:pic>
        <p:nvPicPr>
          <p:cNvPr id="9" name="图片 8" descr="图表&#10;&#10;AI 生成的内容可能不正确。">
            <a:extLst>
              <a:ext uri="{FF2B5EF4-FFF2-40B4-BE49-F238E27FC236}">
                <a16:creationId xmlns:a16="http://schemas.microsoft.com/office/drawing/2014/main" id="{D943DC6D-8B34-03FB-43BB-67B6B2999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806" y="2587783"/>
            <a:ext cx="3357591" cy="1682434"/>
          </a:xfrm>
          <a:prstGeom prst="rect">
            <a:avLst/>
          </a:prstGeom>
        </p:spPr>
      </p:pic>
      <p:pic>
        <p:nvPicPr>
          <p:cNvPr id="10" name="图片 9" descr="图表, 直方图&#10;&#10;AI 生成的内容可能不正确。">
            <a:extLst>
              <a:ext uri="{FF2B5EF4-FFF2-40B4-BE49-F238E27FC236}">
                <a16:creationId xmlns:a16="http://schemas.microsoft.com/office/drawing/2014/main" id="{CED5A86D-025B-E719-D46B-F896FBE7C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373" y="2587783"/>
            <a:ext cx="3246985" cy="1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C7D91-98E3-1716-31FA-72C46428D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D1CE39AB-53B3-FE24-73AB-CC555B395B14}"/>
              </a:ext>
            </a:extLst>
          </p:cNvPr>
          <p:cNvSpPr/>
          <p:nvPr/>
        </p:nvSpPr>
        <p:spPr>
          <a:xfrm>
            <a:off x="0" y="591378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90F7A8D-4F59-4FF6-B162-5A025C35EA66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AB3228-D852-0E1D-D4C8-288749D08A1F}"/>
              </a:ext>
            </a:extLst>
          </p:cNvPr>
          <p:cNvSpPr txBox="1"/>
          <p:nvPr/>
        </p:nvSpPr>
        <p:spPr>
          <a:xfrm>
            <a:off x="551901" y="559215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是否存在影响？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DAC9CAA-24A2-7E9A-9B88-9A1BC3553355}"/>
              </a:ext>
            </a:extLst>
          </p:cNvPr>
          <p:cNvSpPr txBox="1"/>
          <p:nvPr/>
        </p:nvSpPr>
        <p:spPr>
          <a:xfrm>
            <a:off x="313885" y="-21365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5C32FE-A01C-07BE-759D-8F4A35FF9D5A}"/>
              </a:ext>
            </a:extLst>
          </p:cNvPr>
          <p:cNvSpPr/>
          <p:nvPr/>
        </p:nvSpPr>
        <p:spPr>
          <a:xfrm>
            <a:off x="492981" y="1249209"/>
            <a:ext cx="564032" cy="690077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3B9BF5-1C01-244B-BF74-D51AB5BBC273}"/>
              </a:ext>
            </a:extLst>
          </p:cNvPr>
          <p:cNvSpPr/>
          <p:nvPr/>
        </p:nvSpPr>
        <p:spPr>
          <a:xfrm>
            <a:off x="492981" y="2029311"/>
            <a:ext cx="387864" cy="4371489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4F2FC5-5F5E-EA6A-0FC5-15D1A586F59A}"/>
              </a:ext>
            </a:extLst>
          </p:cNvPr>
          <p:cNvSpPr/>
          <p:nvPr/>
        </p:nvSpPr>
        <p:spPr>
          <a:xfrm>
            <a:off x="492981" y="1249210"/>
            <a:ext cx="11060104" cy="6900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51E3BE-0D66-15CB-657E-558BE8A85691}"/>
              </a:ext>
            </a:extLst>
          </p:cNvPr>
          <p:cNvSpPr/>
          <p:nvPr/>
        </p:nvSpPr>
        <p:spPr>
          <a:xfrm>
            <a:off x="492981" y="2029312"/>
            <a:ext cx="11060104" cy="43714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92EE67CB-E5E1-2D5C-078C-0DC5B495D5EF}"/>
              </a:ext>
            </a:extLst>
          </p:cNvPr>
          <p:cNvSpPr txBox="1"/>
          <p:nvPr/>
        </p:nvSpPr>
        <p:spPr>
          <a:xfrm>
            <a:off x="1057013" y="1339235"/>
            <a:ext cx="9105600" cy="51002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数据处理：取死淘率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分位数，小于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即好样本，大于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二分类模型构建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 descr="图表&#10;&#10;AI 生成的内容可能不正确。">
            <a:extLst>
              <a:ext uri="{FF2B5EF4-FFF2-40B4-BE49-F238E27FC236}">
                <a16:creationId xmlns:a16="http://schemas.microsoft.com/office/drawing/2014/main" id="{D114CED5-486B-BB43-46C4-5B002133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13" y="2170625"/>
            <a:ext cx="2261819" cy="1935862"/>
          </a:xfrm>
          <a:prstGeom prst="rect">
            <a:avLst/>
          </a:prstGeom>
        </p:spPr>
      </p:pic>
      <p:pic>
        <p:nvPicPr>
          <p:cNvPr id="10" name="图片 9" descr="表格&#10;&#10;AI 生成的内容可能不正确。">
            <a:extLst>
              <a:ext uri="{FF2B5EF4-FFF2-40B4-BE49-F238E27FC236}">
                <a16:creationId xmlns:a16="http://schemas.microsoft.com/office/drawing/2014/main" id="{5C08DB05-8A80-9FFB-1DF2-807A4734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24" y="4247800"/>
            <a:ext cx="3647991" cy="214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0D3CC-09F5-0015-4C31-9F0BB46CC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3A97C9A6-6892-364C-E835-72935682DB0A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CD31CF1-EF96-E42F-63D7-352BB1E016AD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8323FC-EBCB-B0D2-373C-BB871E6653F9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D5C813C-5F2A-578A-3E60-DDB28B876363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数据处理：取死淘率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重要性排序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15E9DDA-23C5-4EAC-859C-619CB1D93733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5E0B93-06A5-C2A6-072D-8CAC05475047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61DE49-8B6B-E48E-A7CE-87FDF69630DF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AE8469-31BD-4431-4B0A-8D4DEC1281B8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BBE38F-0E6C-E723-09C6-0E5E44D5A123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65EF094-1C0A-4E3B-65D1-07AEB825C3BD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0" name="图片 9" descr="文本&#10;&#10;AI 生成的内容可能不正确。">
            <a:extLst>
              <a:ext uri="{FF2B5EF4-FFF2-40B4-BE49-F238E27FC236}">
                <a16:creationId xmlns:a16="http://schemas.microsoft.com/office/drawing/2014/main" id="{DF3E308B-1F33-AE84-E80C-2A500247A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55" y="3094934"/>
            <a:ext cx="39814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7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CC0D9-C73F-3F1E-B768-25BDB9860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41015DBC-FA50-9DF5-CBCC-7C5F59595D8B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773D034-340A-92EA-A58F-7195BEC0C132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00C80A-8316-A57A-7054-F1DFFB6C117F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023B266-15B6-3E57-DB9D-09154AB91F24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数据处理：取死淘率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单变量分析模型</a:t>
            </a:r>
            <a:r>
              <a:rPr lang="zh-CN" altLang="en-US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构建</a:t>
            </a:r>
            <a:r>
              <a:rPr lang="en-US" altLang="zh-CN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数值型变量 相关系数</a:t>
            </a:r>
            <a:endParaRPr kumimoji="0" lang="zh-CN" altLang="zh-CN" sz="140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9E81F81-AC29-C528-7D9E-AFF9CE7A5E0D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505C59-4EFD-6E4B-7011-4D498347095E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A65FBBC-8EE4-590D-B2BE-8E3DC752A001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C88D68-06D9-C113-FEEC-988EA491ED81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AC55AE-7246-37E4-F0B6-DEB1ADE9E82A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DED818F-3211-9690-2806-4B0C2C195917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3D8233-B8FF-54DC-E07D-93CA7F8AB33C}"/>
              </a:ext>
            </a:extLst>
          </p:cNvPr>
          <p:cNvSpPr txBox="1"/>
          <p:nvPr/>
        </p:nvSpPr>
        <p:spPr>
          <a:xfrm>
            <a:off x="1298089" y="4945325"/>
            <a:ext cx="9719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日龄（</a:t>
            </a:r>
            <a:r>
              <a:rPr lang="en-US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）是唯一与死淘率显著相关的变量</a:t>
            </a:r>
            <a:r>
              <a:rPr lang="en-US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zh-CN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（相关系数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-0.316</a:t>
            </a:r>
            <a:r>
              <a:rPr lang="zh-CN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），呈现强负向关联，即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en-US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zh-CN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日龄越大，死淘率越低</a:t>
            </a:r>
            <a:r>
              <a:rPr lang="en-US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zh-CN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。其他变量（入雏数量、饲养密度等）虽存在负相关但相关性极弱（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|r|&lt;0.15</a:t>
            </a:r>
            <a:r>
              <a:rPr lang="zh-CN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），暂无法证明其对死淘率的直接影响。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 descr="文本, 聊天或短信&#10;&#10;AI 生成的内容可能不正确。">
            <a:extLst>
              <a:ext uri="{FF2B5EF4-FFF2-40B4-BE49-F238E27FC236}">
                <a16:creationId xmlns:a16="http://schemas.microsoft.com/office/drawing/2014/main" id="{8DB7F81F-0C3E-2207-A871-D1EE554D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89" y="2984288"/>
            <a:ext cx="2996461" cy="16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87BA3-346C-E518-664C-6A9F705B3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42AD5DA0-2B77-53A3-3EF5-AB32B470B966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35C5171-E0BC-C826-8A37-E93CF13B8B40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29C13A-9FCA-F9A3-80AA-157A222ED3D7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90B2C4E-7126-2729-8923-58A6E0B0C06E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数据处理：取死淘率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单变量分析模型</a:t>
            </a:r>
            <a:r>
              <a:rPr lang="zh-CN" altLang="en-US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构建</a:t>
            </a:r>
            <a:r>
              <a:rPr lang="en-US" altLang="zh-CN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类别型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Anova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分析</a:t>
            </a:r>
            <a:endParaRPr kumimoji="0" lang="zh-CN" altLang="zh-CN" sz="140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5EF58A5-27EE-9D11-A13A-F48A86ABCA06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B57A59-F536-13F1-3799-436DD1BE31F1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3BD31B-B98B-E060-B3D5-A8754CAD27A6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F782C-E4C6-B53B-A76D-9F6E79EFD75C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93E3AE-71F2-4F38-12DD-9D06B778F0A5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25AE0A3-C6A5-AAF3-160B-0A31FDD28E28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99CD82-CCFA-455C-B709-EAF94A3C5A77}"/>
              </a:ext>
            </a:extLst>
          </p:cNvPr>
          <p:cNvSpPr txBox="1"/>
          <p:nvPr/>
        </p:nvSpPr>
        <p:spPr>
          <a:xfrm>
            <a:off x="1236172" y="5102357"/>
            <a:ext cx="9719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农场名称（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FarmName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）、场长（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FarmSupervisor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）、入雏日期（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DOCdate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）是影响死淘率的最关键类别变量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，其组间差异的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值分别达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13.27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12.09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4.95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p=0.0000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）。种蛋源（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HESource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）、雏源（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BirdsVariety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）等种质变量次之，而鸡舍号（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HouseNo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）无显著影响（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p=0.7508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CFAB3F-98D8-4187-20F3-543431D62B6C}"/>
              </a:ext>
            </a:extLst>
          </p:cNvPr>
          <p:cNvSpPr txBox="1"/>
          <p:nvPr/>
        </p:nvSpPr>
        <p:spPr>
          <a:xfrm>
            <a:off x="1236172" y="3046664"/>
            <a:ext cx="609738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DOCdate</a:t>
            </a:r>
            <a:r>
              <a:rPr lang="en-US" altLang="zh-CN" sz="1400" dirty="0"/>
              <a:t>: F-value=8.84, p-value=0.0000</a:t>
            </a:r>
          </a:p>
          <a:p>
            <a:r>
              <a:rPr lang="en-US" altLang="zh-CN" sz="1400" dirty="0" err="1"/>
              <a:t>BirdsVariety</a:t>
            </a:r>
            <a:r>
              <a:rPr lang="en-US" altLang="zh-CN" sz="1400" dirty="0"/>
              <a:t>: F-value=4.75, p-value=0.0000</a:t>
            </a:r>
          </a:p>
          <a:p>
            <a:r>
              <a:rPr lang="en-US" altLang="zh-CN" sz="1400" dirty="0" err="1"/>
              <a:t>HESource</a:t>
            </a:r>
            <a:r>
              <a:rPr lang="en-US" altLang="zh-CN" sz="1400" dirty="0"/>
              <a:t>: F-value=1.78, p-value=0.0067</a:t>
            </a:r>
          </a:p>
          <a:p>
            <a:r>
              <a:rPr lang="en-US" altLang="zh-CN" sz="1400" dirty="0" err="1"/>
              <a:t>Harveststatus</a:t>
            </a:r>
            <a:r>
              <a:rPr lang="en-US" altLang="zh-CN" sz="1400" dirty="0"/>
              <a:t>: F-value=8.74, p-value=0.0000</a:t>
            </a:r>
          </a:p>
          <a:p>
            <a:r>
              <a:rPr lang="en-US" altLang="zh-CN" sz="1400" dirty="0" err="1"/>
              <a:t>EstimatedSlaughterDate</a:t>
            </a:r>
            <a:r>
              <a:rPr lang="en-US" altLang="zh-CN" sz="1400" dirty="0"/>
              <a:t> : F-value=8.77, p-value=0.0000</a:t>
            </a:r>
          </a:p>
          <a:p>
            <a:r>
              <a:rPr lang="en-US" altLang="zh-CN" sz="1400" dirty="0" err="1"/>
              <a:t>FarmName</a:t>
            </a:r>
            <a:r>
              <a:rPr lang="en-US" altLang="zh-CN" sz="1400" dirty="0"/>
              <a:t>: F-value=23.22, p-value=0.0000</a:t>
            </a:r>
          </a:p>
          <a:p>
            <a:r>
              <a:rPr lang="en-US" altLang="zh-CN" sz="1400" dirty="0" err="1"/>
              <a:t>FarmSupervisor</a:t>
            </a:r>
            <a:r>
              <a:rPr lang="en-US" altLang="zh-CN" sz="1400" dirty="0"/>
              <a:t>: F-value=21.23, p-value=0.0000</a:t>
            </a:r>
          </a:p>
        </p:txBody>
      </p:sp>
    </p:spTree>
    <p:extLst>
      <p:ext uri="{BB962C8B-B14F-4D97-AF65-F5344CB8AC3E}">
        <p14:creationId xmlns:p14="http://schemas.microsoft.com/office/powerpoint/2010/main" val="128198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FFB14-6052-9AAF-D5DE-7FFF58859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F94452AA-EA83-2578-1268-36C12F8F183D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0B896EE-ADC0-BAED-109A-C592A421F544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0DF045-C6F2-0086-0FDF-E3E814174837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963825C-698C-1BD1-C2AB-B2082FAA9FD1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数据处理：取死淘率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单变量分析模型</a:t>
            </a:r>
            <a:r>
              <a:rPr lang="zh-CN" altLang="en-US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构建</a:t>
            </a:r>
            <a:r>
              <a:rPr lang="en-US" altLang="zh-CN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密度分箱卡方检验</a:t>
            </a:r>
            <a:endParaRPr kumimoji="0" lang="zh-CN" altLang="zh-CN" sz="140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3EB02E0-4B91-5522-CB59-52BA406E5030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F78D67-CBE9-ACBD-A22D-EBBEE819B75F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C5B821-4A12-8FD2-6094-F87AA64EC5BB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825287-FDCE-DEEB-7C7B-87175EBB3A64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5C05A8-5A56-7F44-8DF9-0D9285B8059A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8EA5AEF-5AFE-8B59-C44F-EA8D63ABF44E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FFC26B-B003-76E4-0DCB-4E0E3C638434}"/>
              </a:ext>
            </a:extLst>
          </p:cNvPr>
          <p:cNvSpPr txBox="1"/>
          <p:nvPr/>
        </p:nvSpPr>
        <p:spPr>
          <a:xfrm>
            <a:off x="1152401" y="5214213"/>
            <a:ext cx="9719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饲养密度（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Density</a:t>
            </a:r>
            <a:r>
              <a:rPr lang="zh-CN" altLang="en-US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作为固定变量，对死淘率无统计学显著影响（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p=0.1887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）​​，但分箱数据显示密度与死淘率存在​​潜在非线性关联趋势​​。部分分箱正样本比例（低死淘率）差异达​​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2.1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倍​​（最低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0.069 vs 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最高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0.145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），需结合业务逻辑判断是否采取干预措施。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57C003-9E4F-B289-70B9-721EC17F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36" y="3312446"/>
            <a:ext cx="8231617" cy="1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689795" y="1304579"/>
            <a:ext cx="9182857" cy="5080787"/>
            <a:chOff x="2689795" y="1304579"/>
            <a:chExt cx="9182857" cy="5080787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2689795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>
            <a:xfrm>
              <a:off x="5215019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>
            <a:xfrm>
              <a:off x="6477631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>
            <a:xfrm>
              <a:off x="10265467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>
            <a:xfrm>
              <a:off x="9002855" y="1442480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>
            <a:xfrm>
              <a:off x="3952407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>
            <a:xfrm>
              <a:off x="11528078" y="1304579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pic>
          <p:nvPicPr>
            <p:cNvPr id="84" name="图形 83" descr="鲤鱼旗 纯色填充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97028" y="1404375"/>
              <a:ext cx="375624" cy="360000"/>
            </a:xfrm>
            <a:prstGeom prst="rect">
              <a:avLst/>
            </a:prstGeom>
          </p:spPr>
        </p:pic>
        <p:cxnSp>
          <p:nvCxnSpPr>
            <p:cNvPr id="87" name="直接连接符 86"/>
            <p:cNvCxnSpPr/>
            <p:nvPr/>
          </p:nvCxnSpPr>
          <p:spPr>
            <a:xfrm>
              <a:off x="7740243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</p:grpSp>
      <p:cxnSp>
        <p:nvCxnSpPr>
          <p:cNvPr id="49" name="直接连接符 48"/>
          <p:cNvCxnSpPr/>
          <p:nvPr/>
        </p:nvCxnSpPr>
        <p:spPr>
          <a:xfrm>
            <a:off x="11526134" y="1453366"/>
            <a:ext cx="0" cy="493200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lgDash"/>
            <a:miter lim="800000"/>
          </a:ln>
          <a:effectLst/>
        </p:spPr>
      </p:cxnSp>
      <p:sp>
        <p:nvSpPr>
          <p:cNvPr id="2" name="标题 1"/>
          <p:cNvSpPr txBox="1"/>
          <p:nvPr/>
        </p:nvSpPr>
        <p:spPr>
          <a:xfrm>
            <a:off x="552010" y="27333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基于前期沟通，制定了详细合理的工作实施计划，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PoC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预计整体周期为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周，具体实施过程中采用多任务同步推进，串行和并行相结合的方式进行，有效推进项目快速落地</a:t>
            </a:r>
          </a:p>
        </p:txBody>
      </p:sp>
      <p:sp>
        <p:nvSpPr>
          <p:cNvPr id="6" name="Freeform 60"/>
          <p:cNvSpPr/>
          <p:nvPr/>
        </p:nvSpPr>
        <p:spPr bwMode="auto">
          <a:xfrm>
            <a:off x="1358471" y="1349215"/>
            <a:ext cx="10363180" cy="73919"/>
          </a:xfrm>
          <a:custGeom>
            <a:avLst/>
            <a:gdLst>
              <a:gd name="T0" fmla="*/ 0 w 4490"/>
              <a:gd name="T1" fmla="*/ 2147483647 h 91"/>
              <a:gd name="T2" fmla="*/ 0 w 4490"/>
              <a:gd name="T3" fmla="*/ 0 h 91"/>
              <a:gd name="T4" fmla="*/ 2147483647 w 4490"/>
              <a:gd name="T5" fmla="*/ 0 h 91"/>
              <a:gd name="T6" fmla="*/ 2147483647 w 4490"/>
              <a:gd name="T7" fmla="*/ 2147483647 h 91"/>
              <a:gd name="T8" fmla="*/ 0 60000 65536"/>
              <a:gd name="T9" fmla="*/ 0 60000 65536"/>
              <a:gd name="T10" fmla="*/ 0 60000 65536"/>
              <a:gd name="T11" fmla="*/ 0 60000 65536"/>
              <a:gd name="T12" fmla="*/ 0 w 4490"/>
              <a:gd name="T13" fmla="*/ 0 h 91"/>
              <a:gd name="T14" fmla="*/ 4490 w 4490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0" h="91">
                <a:moveTo>
                  <a:pt x="0" y="91"/>
                </a:moveTo>
                <a:lnTo>
                  <a:pt x="0" y="0"/>
                </a:lnTo>
                <a:lnTo>
                  <a:pt x="4490" y="0"/>
                </a:lnTo>
                <a:lnTo>
                  <a:pt x="4490" y="91"/>
                </a:lnTo>
              </a:path>
            </a:pathLst>
          </a:custGeom>
          <a:noFill/>
          <a:ln w="6350">
            <a:solidFill>
              <a:srgbClr val="BBBCBC"/>
            </a:solidFill>
            <a:round/>
          </a:ln>
        </p:spPr>
        <p:txBody>
          <a:bodyPr wrap="none" lIns="0" tIns="0" rIns="0" bIns="0" anchor="ctr"/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65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5505" y="1442480"/>
            <a:ext cx="619678" cy="749660"/>
            <a:chOff x="427051" y="1660594"/>
            <a:chExt cx="593903" cy="749660"/>
          </a:xfrm>
        </p:grpSpPr>
        <p:sp>
          <p:nvSpPr>
            <p:cNvPr id="32" name="矩形 31"/>
            <p:cNvSpPr/>
            <p:nvPr/>
          </p:nvSpPr>
          <p:spPr>
            <a:xfrm>
              <a:off x="520023" y="1660594"/>
              <a:ext cx="500931" cy="74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前期准备</a:t>
              </a:r>
            </a:p>
          </p:txBody>
        </p:sp>
        <p:sp>
          <p:nvSpPr>
            <p:cNvPr id="33" name="Oval 20"/>
            <p:cNvSpPr/>
            <p:nvPr/>
          </p:nvSpPr>
          <p:spPr bwMode="gray">
            <a:xfrm>
              <a:off x="427051" y="1943984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80726" y="2284224"/>
            <a:ext cx="616963" cy="3575538"/>
            <a:chOff x="446496" y="2370258"/>
            <a:chExt cx="591301" cy="3575538"/>
          </a:xfrm>
        </p:grpSpPr>
        <p:sp>
          <p:nvSpPr>
            <p:cNvPr id="35" name="矩形 34"/>
            <p:cNvSpPr/>
            <p:nvPr/>
          </p:nvSpPr>
          <p:spPr>
            <a:xfrm>
              <a:off x="528856" y="2370258"/>
              <a:ext cx="508941" cy="35755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lang="zh-CN" altLang="en-US" sz="1100" b="1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主体实施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Oval 20"/>
            <p:cNvSpPr/>
            <p:nvPr/>
          </p:nvSpPr>
          <p:spPr bwMode="gray">
            <a:xfrm>
              <a:off x="446496" y="3822520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2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7104" y="5910770"/>
            <a:ext cx="618080" cy="453681"/>
            <a:chOff x="406210" y="5558612"/>
            <a:chExt cx="592371" cy="453681"/>
          </a:xfrm>
        </p:grpSpPr>
        <p:sp>
          <p:nvSpPr>
            <p:cNvPr id="38" name="矩形 37"/>
            <p:cNvSpPr/>
            <p:nvPr/>
          </p:nvSpPr>
          <p:spPr>
            <a:xfrm>
              <a:off x="485637" y="5558612"/>
              <a:ext cx="512944" cy="453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lang="zh-CN" altLang="en-US" sz="1100" b="1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分析交付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Oval 20"/>
            <p:cNvSpPr/>
            <p:nvPr/>
          </p:nvSpPr>
          <p:spPr bwMode="gray">
            <a:xfrm>
              <a:off x="406210" y="5710478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3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矩形 39"/>
          <p:cNvSpPr/>
          <p:nvPr/>
        </p:nvSpPr>
        <p:spPr bwMode="gray">
          <a:xfrm>
            <a:off x="1358471" y="1442481"/>
            <a:ext cx="10363182" cy="750507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1203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环境和数据准备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12036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AutoShape 95"/>
          <p:cNvSpPr>
            <a:spLocks noChangeArrowheads="1"/>
          </p:cNvSpPr>
          <p:nvPr/>
        </p:nvSpPr>
        <p:spPr bwMode="auto">
          <a:xfrm>
            <a:off x="343949" y="1442480"/>
            <a:ext cx="264859" cy="4921972"/>
          </a:xfrm>
          <a:prstGeom prst="rect">
            <a:avLst/>
          </a:prstGeom>
          <a:pattFill prst="dkDnDiag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lIns="0" tIns="88900" rIns="0" bIns="88900" anchor="ctr"/>
          <a:lstStyle>
            <a:lvl1pPr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08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08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08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08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083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1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时间计划安排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gray">
          <a:xfrm>
            <a:off x="1358469" y="2284223"/>
            <a:ext cx="10363182" cy="1512401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lang="zh-CN" altLang="en-US" sz="1000" b="1" dirty="0">
                <a:solidFill>
                  <a:srgbClr val="0120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数据质量检查</a:t>
            </a:r>
          </a:p>
        </p:txBody>
      </p:sp>
      <p:sp>
        <p:nvSpPr>
          <p:cNvPr id="45" name="矩形 44"/>
          <p:cNvSpPr/>
          <p:nvPr/>
        </p:nvSpPr>
        <p:spPr bwMode="gray">
          <a:xfrm>
            <a:off x="1358469" y="5912872"/>
            <a:ext cx="10363182" cy="453681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defTabSz="914400">
              <a:defRPr/>
            </a:pPr>
            <a:r>
              <a:rPr lang="zh-CN" altLang="en-US" sz="1000" b="1" dirty="0">
                <a:solidFill>
                  <a:srgbClr val="0120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成果分析和报表交付</a:t>
            </a:r>
            <a:endParaRPr lang="en-US" altLang="zh-CN" sz="1000" b="1" dirty="0">
              <a:solidFill>
                <a:srgbClr val="01203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774317" y="980093"/>
            <a:ext cx="848804" cy="442535"/>
            <a:chOff x="3224585" y="980599"/>
            <a:chExt cx="848804" cy="442535"/>
          </a:xfrm>
        </p:grpSpPr>
        <p:sp>
          <p:nvSpPr>
            <p:cNvPr id="5" name="Text Box 49"/>
            <p:cNvSpPr txBox="1">
              <a:spLocks noChangeArrowheads="1"/>
            </p:cNvSpPr>
            <p:nvPr/>
          </p:nvSpPr>
          <p:spPr bwMode="auto">
            <a:xfrm>
              <a:off x="3224585" y="980599"/>
              <a:ext cx="848804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>
                  <a:solidFill>
                    <a:srgbClr val="53565A"/>
                  </a:solidFill>
                  <a:latin typeface="Calibri" panose="020F0502020204030204"/>
                  <a:ea typeface="MS PGothic" panose="020B0600070205080204" charset="-128"/>
                </a:rPr>
                <a:t>W2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" name="Oval 61"/>
            <p:cNvSpPr>
              <a:spLocks noChangeArrowheads="1"/>
            </p:cNvSpPr>
            <p:nvPr/>
          </p:nvSpPr>
          <p:spPr bwMode="auto">
            <a:xfrm>
              <a:off x="3567418" y="1274544"/>
              <a:ext cx="163142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36054" y="980093"/>
            <a:ext cx="848804" cy="442535"/>
            <a:chOff x="2362212" y="980599"/>
            <a:chExt cx="773093" cy="442535"/>
          </a:xfrm>
        </p:grpSpPr>
        <p:sp>
          <p:nvSpPr>
            <p:cNvPr id="9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W3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97791" y="980093"/>
            <a:ext cx="848804" cy="442535"/>
            <a:chOff x="2362212" y="980599"/>
            <a:chExt cx="773093" cy="442535"/>
          </a:xfrm>
        </p:grpSpPr>
        <p:sp>
          <p:nvSpPr>
            <p:cNvPr id="12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W4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559528" y="980093"/>
            <a:ext cx="848804" cy="442535"/>
            <a:chOff x="2362212" y="980599"/>
            <a:chExt cx="773093" cy="442535"/>
          </a:xfrm>
        </p:grpSpPr>
        <p:sp>
          <p:nvSpPr>
            <p:cNvPr id="15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W5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083005" y="980093"/>
            <a:ext cx="848804" cy="442535"/>
            <a:chOff x="2362212" y="980599"/>
            <a:chExt cx="773093" cy="442535"/>
          </a:xfrm>
        </p:grpSpPr>
        <p:sp>
          <p:nvSpPr>
            <p:cNvPr id="18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W7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93002" y="981073"/>
            <a:ext cx="806645" cy="440575"/>
            <a:chOff x="1890330" y="982705"/>
            <a:chExt cx="806645" cy="440575"/>
          </a:xfrm>
        </p:grpSpPr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890330" y="982705"/>
              <a:ext cx="806645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>
                  <a:solidFill>
                    <a:srgbClr val="53565A"/>
                  </a:solidFill>
                  <a:latin typeface="Calibri" panose="020F0502020204030204"/>
                  <a:ea typeface="MS PGothic" panose="020B0600070205080204" charset="-128"/>
                </a:rPr>
                <a:t>W0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3" name="Oval 61"/>
            <p:cNvSpPr>
              <a:spLocks noChangeArrowheads="1"/>
            </p:cNvSpPr>
            <p:nvPr/>
          </p:nvSpPr>
          <p:spPr bwMode="auto">
            <a:xfrm>
              <a:off x="2216133" y="1274690"/>
              <a:ext cx="163142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708293" y="2353974"/>
            <a:ext cx="1226315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3" name="矩形 22"/>
          <p:cNvSpPr/>
          <p:nvPr/>
        </p:nvSpPr>
        <p:spPr>
          <a:xfrm>
            <a:off x="2695012" y="1577056"/>
            <a:ext cx="1255450" cy="1644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6" name="矩形 25"/>
          <p:cNvSpPr/>
          <p:nvPr/>
        </p:nvSpPr>
        <p:spPr>
          <a:xfrm>
            <a:off x="3985506" y="2565788"/>
            <a:ext cx="1226316" cy="253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7" name="矩形 26"/>
          <p:cNvSpPr/>
          <p:nvPr/>
        </p:nvSpPr>
        <p:spPr>
          <a:xfrm>
            <a:off x="3990303" y="3224220"/>
            <a:ext cx="1216722" cy="253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8" name="矩形 27"/>
          <p:cNvSpPr/>
          <p:nvPr/>
        </p:nvSpPr>
        <p:spPr>
          <a:xfrm>
            <a:off x="5243656" y="3919366"/>
            <a:ext cx="1216800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9" name="矩形 28"/>
          <p:cNvSpPr/>
          <p:nvPr/>
        </p:nvSpPr>
        <p:spPr>
          <a:xfrm>
            <a:off x="5243656" y="4378978"/>
            <a:ext cx="1216800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30" name="矩形 29"/>
          <p:cNvSpPr/>
          <p:nvPr/>
        </p:nvSpPr>
        <p:spPr>
          <a:xfrm>
            <a:off x="6506738" y="4912799"/>
            <a:ext cx="1216800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638643" y="2597966"/>
            <a:ext cx="14754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2.1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环控数据和生产数据盘点</a:t>
            </a:r>
          </a:p>
        </p:txBody>
      </p:sp>
      <p:sp>
        <p:nvSpPr>
          <p:cNvPr id="53" name="矩形 52"/>
          <p:cNvSpPr/>
          <p:nvPr/>
        </p:nvSpPr>
        <p:spPr>
          <a:xfrm>
            <a:off x="10297042" y="5927268"/>
            <a:ext cx="1349027" cy="253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095058" y="6152892"/>
            <a:ext cx="1752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5.1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报告交付和现场汇报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968224" y="2832674"/>
            <a:ext cx="22750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2.2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数据完整性、准确性、有效性、一致性、时效性检验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3968224" y="3420745"/>
            <a:ext cx="127552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2.3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数据缺失率、极值、异常值检查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243656" y="4154744"/>
            <a:ext cx="12167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3.1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变量分布分析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171820" y="4603222"/>
            <a:ext cx="250752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3.2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变量趋势分析及异常模式探查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6425581" y="5130637"/>
            <a:ext cx="17776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4.1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自变量间相关性探查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636350" y="1938224"/>
            <a:ext cx="17737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1.2 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分析环境搭建</a:t>
            </a:r>
          </a:p>
        </p:txBody>
      </p:sp>
      <p:sp>
        <p:nvSpPr>
          <p:cNvPr id="22" name="矩形 21"/>
          <p:cNvSpPr/>
          <p:nvPr/>
        </p:nvSpPr>
        <p:spPr bwMode="gray">
          <a:xfrm>
            <a:off x="1358469" y="3840667"/>
            <a:ext cx="10363182" cy="969279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lang="zh-CN" altLang="en-US" sz="1000" b="1" dirty="0">
                <a:solidFill>
                  <a:srgbClr val="0120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现状分析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12580" y="980093"/>
            <a:ext cx="848804" cy="442535"/>
            <a:chOff x="3224585" y="980599"/>
            <a:chExt cx="848804" cy="442535"/>
          </a:xfrm>
        </p:grpSpPr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3224585" y="980599"/>
              <a:ext cx="848804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>
                  <a:solidFill>
                    <a:srgbClr val="53565A"/>
                  </a:solidFill>
                  <a:latin typeface="Calibri" panose="020F0502020204030204"/>
                  <a:ea typeface="MS PGothic" panose="020B0600070205080204" charset="-128"/>
                </a:rPr>
                <a:t>W1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7" name="Oval 61"/>
            <p:cNvSpPr>
              <a:spLocks noChangeArrowheads="1"/>
            </p:cNvSpPr>
            <p:nvPr/>
          </p:nvSpPr>
          <p:spPr bwMode="auto">
            <a:xfrm>
              <a:off x="3567418" y="1274544"/>
              <a:ext cx="163142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821265" y="980093"/>
            <a:ext cx="848804" cy="442535"/>
            <a:chOff x="2362212" y="980599"/>
            <a:chExt cx="773093" cy="442535"/>
          </a:xfrm>
        </p:grpSpPr>
        <p:sp>
          <p:nvSpPr>
            <p:cNvPr id="85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W6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2636350" y="1735802"/>
            <a:ext cx="157103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1.1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需求确认及数据准备</a:t>
            </a:r>
          </a:p>
        </p:txBody>
      </p:sp>
      <p:sp>
        <p:nvSpPr>
          <p:cNvPr id="90" name="矩形 89"/>
          <p:cNvSpPr/>
          <p:nvPr/>
        </p:nvSpPr>
        <p:spPr>
          <a:xfrm>
            <a:off x="5243734" y="3293787"/>
            <a:ext cx="1216722" cy="253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5202998" y="3549910"/>
            <a:ext cx="146401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2.4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数据质量检查报告</a:t>
            </a:r>
          </a:p>
        </p:txBody>
      </p:sp>
      <p:sp>
        <p:nvSpPr>
          <p:cNvPr id="92" name="矩形 91"/>
          <p:cNvSpPr/>
          <p:nvPr/>
        </p:nvSpPr>
        <p:spPr bwMode="gray">
          <a:xfrm>
            <a:off x="1358469" y="4890483"/>
            <a:ext cx="10363182" cy="969279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lang="zh-CN" altLang="en-US" sz="1000" b="1" dirty="0">
                <a:solidFill>
                  <a:srgbClr val="0120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效应分析</a:t>
            </a:r>
          </a:p>
        </p:txBody>
      </p:sp>
      <p:sp>
        <p:nvSpPr>
          <p:cNvPr id="93" name="矩形 92"/>
          <p:cNvSpPr/>
          <p:nvPr/>
        </p:nvSpPr>
        <p:spPr>
          <a:xfrm>
            <a:off x="6508510" y="5365777"/>
            <a:ext cx="2447835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6425581" y="5583615"/>
            <a:ext cx="2718419" cy="252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4.2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自变量与目标变量之间影响效应分析</a:t>
            </a:r>
            <a:endParaRPr lang="zh-CN" altLang="en-US" sz="1050" i="1" dirty="0">
              <a:highlight>
                <a:srgbClr val="F1F2F4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036391" y="5367174"/>
            <a:ext cx="1216800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8955234" y="5585012"/>
            <a:ext cx="17776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4.3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影响效应分析结果解读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E3DC-307E-4621-B826-9DF516E9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5F137F74-83E3-80FE-E2B7-836689494993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A0039-C02F-2F6E-93CB-3DA73E232669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8037A1-9FAC-0633-9362-1394C92F52DB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固定变量（即日报中的基础信息）对死淘是否存在影响？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093C745-9BCC-2598-65D9-08E7F616406E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数据处理：取死淘率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endParaRPr kumimoji="0" lang="zh-CN" altLang="zh-CN" sz="140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530ADE6-D541-A529-2B07-0193DE954F8F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332C13-3927-2033-37F0-B55289213A51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F4B029-5265-FAC6-F8AA-E60C7655BD75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BD4810-B293-5C9D-DF91-2AEF1FC2A424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2C3C10-E461-C93E-4386-384DD2E86630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B5260D5-DACB-5F46-EA91-E06A7ED4C80C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 descr="图表, 箱线图&#10;&#10;AI 生成的内容可能不正确。">
            <a:extLst>
              <a:ext uri="{FF2B5EF4-FFF2-40B4-BE49-F238E27FC236}">
                <a16:creationId xmlns:a16="http://schemas.microsoft.com/office/drawing/2014/main" id="{E8914811-57E9-C65E-5A56-62086DA99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16" y="3312421"/>
            <a:ext cx="5274310" cy="25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7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E24582-FC16-B63B-F3A9-9F55139A4CA9}"/>
              </a:ext>
            </a:extLst>
          </p:cNvPr>
          <p:cNvSpPr/>
          <p:nvPr/>
        </p:nvSpPr>
        <p:spPr>
          <a:xfrm>
            <a:off x="1266825" y="1162050"/>
            <a:ext cx="5753100" cy="2381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主要结论总结</a:t>
            </a:r>
            <a:endParaRPr lang="en-US" altLang="zh-CN" dirty="0"/>
          </a:p>
          <a:p>
            <a:pPr algn="ctr"/>
            <a:r>
              <a:rPr lang="zh-CN" altLang="en-US" dirty="0"/>
              <a:t>（最后写）</a:t>
            </a:r>
          </a:p>
        </p:txBody>
      </p:sp>
    </p:spTree>
    <p:extLst>
      <p:ext uri="{BB962C8B-B14F-4D97-AF65-F5344CB8AC3E}">
        <p14:creationId xmlns:p14="http://schemas.microsoft.com/office/powerpoint/2010/main" val="57335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1759-B493-67DE-1F9E-D3F539CE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7F18B6-B26F-09DF-E000-A7BF0AD0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26" y="957768"/>
            <a:ext cx="8082481" cy="861774"/>
          </a:xfrm>
        </p:spPr>
        <p:txBody>
          <a:bodyPr/>
          <a:lstStyle/>
          <a:p>
            <a:r>
              <a:rPr lang="zh-CN" altLang="en-US" sz="4400" dirty="0">
                <a:latin typeface="等线" panose="02010600030101010101" pitchFamily="2" charset="-122"/>
                <a:ea typeface="等线" panose="02010600030101010101" pitchFamily="2" charset="-122"/>
              </a:rPr>
              <a:t>下周计划</a:t>
            </a:r>
            <a:endParaRPr lang="en-US" sz="4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41AF0-9783-596F-4256-574BD5EF8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2227" y="2105025"/>
            <a:ext cx="10363454" cy="363855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将固定变量与温度数据结合，探查农场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批次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鸡舍维度下，温度数据与死淘的影响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Clr>
                <a:schemeClr val="bg1"/>
              </a:buClr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…………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199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3CEBF6-F5D3-BC53-F5FD-4A16ECA9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26" y="957768"/>
            <a:ext cx="8082481" cy="861774"/>
          </a:xfrm>
        </p:spPr>
        <p:txBody>
          <a:bodyPr/>
          <a:lstStyle/>
          <a:p>
            <a:r>
              <a:rPr lang="zh-CN" altLang="en-US" sz="4400" dirty="0">
                <a:latin typeface="等线" panose="02010600030101010101" pitchFamily="2" charset="-122"/>
                <a:ea typeface="等线" panose="02010600030101010101" pitchFamily="2" charset="-122"/>
              </a:rPr>
              <a:t>目录</a:t>
            </a:r>
            <a:endParaRPr lang="en-US" sz="4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D02FC-AB0A-E09A-CFCB-79E270DFC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2226" y="2105025"/>
            <a:ext cx="10628249" cy="3638550"/>
          </a:xfrm>
        </p:spPr>
        <p:txBody>
          <a:bodyPr/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环境搭建和代码工程化工作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74800" indent="-5143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74800" indent="-5143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 startAt="3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下周计划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0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56A96-848E-D7C1-F7F7-F5707D0E9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EF21BA-B289-CE1B-C7F4-99A3B1FFF4DB}"/>
              </a:ext>
            </a:extLst>
          </p:cNvPr>
          <p:cNvSpPr/>
          <p:nvPr/>
        </p:nvSpPr>
        <p:spPr>
          <a:xfrm>
            <a:off x="553673" y="2040757"/>
            <a:ext cx="11024579" cy="4460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C8D71EE-EC34-1414-03C2-ADE4121D2A8F}"/>
              </a:ext>
            </a:extLst>
          </p:cNvPr>
          <p:cNvSpPr txBox="1"/>
          <p:nvPr/>
        </p:nvSpPr>
        <p:spPr>
          <a:xfrm>
            <a:off x="339052" y="280917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环境搭建和代码工程化工作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BFAB71-D495-BCE5-51E0-30F8F005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174"/>
          <a:stretch/>
        </p:blipFill>
        <p:spPr>
          <a:xfrm>
            <a:off x="885487" y="2290390"/>
            <a:ext cx="4529601" cy="3878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76B2059-7704-4B80-AEBC-137E27B9F8B8}"/>
              </a:ext>
            </a:extLst>
          </p:cNvPr>
          <p:cNvSpPr/>
          <p:nvPr/>
        </p:nvSpPr>
        <p:spPr>
          <a:xfrm>
            <a:off x="799129" y="1010382"/>
            <a:ext cx="6725796" cy="95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</a:rPr>
              <a:t>新建</a:t>
            </a:r>
            <a:r>
              <a:rPr lang="en-US" altLang="zh-CN" sz="1800" dirty="0" err="1">
                <a:solidFill>
                  <a:schemeClr val="tx1"/>
                </a:solidFill>
              </a:rPr>
              <a:t>Github</a:t>
            </a:r>
            <a:r>
              <a:rPr lang="zh-CN" altLang="en-US" sz="1800" dirty="0">
                <a:solidFill>
                  <a:schemeClr val="tx1"/>
                </a:solidFill>
              </a:rPr>
              <a:t>项目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</a:rPr>
              <a:t>安装</a:t>
            </a:r>
            <a:r>
              <a:rPr lang="en-US" altLang="zh-CN" sz="1800" dirty="0">
                <a:solidFill>
                  <a:schemeClr val="tx1"/>
                </a:solidFill>
              </a:rPr>
              <a:t>git\</a:t>
            </a:r>
            <a:r>
              <a:rPr lang="en-US" altLang="zh-CN" sz="1800" dirty="0" err="1">
                <a:solidFill>
                  <a:schemeClr val="tx1"/>
                </a:solidFill>
              </a:rPr>
              <a:t>vscode</a:t>
            </a:r>
            <a:r>
              <a:rPr lang="zh-CN" altLang="en-US" sz="1800" dirty="0">
                <a:solidFill>
                  <a:schemeClr val="tx1"/>
                </a:solidFill>
              </a:rPr>
              <a:t>等环境，实现</a:t>
            </a:r>
            <a:r>
              <a:rPr lang="zh-CN" altLang="en-US" sz="1800" dirty="0">
                <a:solidFill>
                  <a:schemeClr val="accent1"/>
                </a:solidFill>
              </a:rPr>
              <a:t>项目开发代码、结论实时共享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D4940D-E5FB-0BBD-4C35-22024216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61" y="2290390"/>
            <a:ext cx="4989919" cy="387834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333333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43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B48EB33-44FF-CD66-F851-7BDA1D241C07}"/>
              </a:ext>
            </a:extLst>
          </p:cNvPr>
          <p:cNvSpPr/>
          <p:nvPr/>
        </p:nvSpPr>
        <p:spPr>
          <a:xfrm>
            <a:off x="436229" y="892402"/>
            <a:ext cx="5569514" cy="4745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876C63-C09A-A90D-B144-11D8F46FC835}"/>
              </a:ext>
            </a:extLst>
          </p:cNvPr>
          <p:cNvSpPr/>
          <p:nvPr/>
        </p:nvSpPr>
        <p:spPr>
          <a:xfrm>
            <a:off x="436228" y="1480597"/>
            <a:ext cx="5492692" cy="63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环控数据按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农场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批次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栋舍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日龄为主键聚合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，加工以下数据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7113AF-D494-2F75-B5C7-7CA6824680F1}"/>
              </a:ext>
            </a:extLst>
          </p:cNvPr>
          <p:cNvSpPr/>
          <p:nvPr/>
        </p:nvSpPr>
        <p:spPr>
          <a:xfrm>
            <a:off x="1910593" y="4178201"/>
            <a:ext cx="19431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插入相应的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excel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文件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512066-095F-DF75-19C7-66A7F01055B1}"/>
              </a:ext>
            </a:extLst>
          </p:cNvPr>
          <p:cNvSpPr/>
          <p:nvPr/>
        </p:nvSpPr>
        <p:spPr>
          <a:xfrm>
            <a:off x="6346425" y="1452185"/>
            <a:ext cx="5569513" cy="2380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日报数据包括：基本信息，出栏数据、死淘分类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进行简单的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数据整合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工作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设计主键为农场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批次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栋舍，如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G03_66_H1</a:t>
            </a: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将基本信息、出栏数据、死淘分类等整合在一起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进行简单的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数据清洗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工作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处理种鸡周龄等不标准数据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将成本类指标出现小于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等非常规数据情况按缺失处理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去除唯一值变量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B7ED71-63A9-15EF-6D93-77217A56E058}"/>
              </a:ext>
            </a:extLst>
          </p:cNvPr>
          <p:cNvSpPr/>
          <p:nvPr/>
        </p:nvSpPr>
        <p:spPr>
          <a:xfrm>
            <a:off x="8233172" y="4526143"/>
            <a:ext cx="19431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插入相应的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excel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文件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FEDE05-15F6-3115-B295-2B9A318A7569}"/>
              </a:ext>
            </a:extLst>
          </p:cNvPr>
          <p:cNvSpPr/>
          <p:nvPr/>
        </p:nvSpPr>
        <p:spPr>
          <a:xfrm>
            <a:off x="1665740" y="5813430"/>
            <a:ext cx="9223170" cy="7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当前问题：环控数据文件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路径深度和命名习惯不一致</a:t>
            </a:r>
            <a:r>
              <a:rPr lang="zh-CN" altLang="en-US" sz="20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，读取时容易缺失部分文件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D174822-2A33-DE1C-6C0C-57BF54E02A5D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环境搭建和代码工程化工作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B604B9-9DC8-946A-B4A9-2F176DDCF126}"/>
              </a:ext>
            </a:extLst>
          </p:cNvPr>
          <p:cNvSpPr txBox="1"/>
          <p:nvPr/>
        </p:nvSpPr>
        <p:spPr>
          <a:xfrm>
            <a:off x="1192712" y="2059627"/>
            <a:ext cx="447824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CE91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dirty="0" err="1">
                <a:solidFill>
                  <a:srgbClr val="CE91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MaxHouseTemperature</a:t>
            </a:r>
            <a:r>
              <a:rPr lang="en-US" altLang="zh-CN" sz="1300" dirty="0">
                <a:solidFill>
                  <a:srgbClr val="CE91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          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鸡舍温度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最高</a:t>
            </a:r>
            <a:endParaRPr lang="zh-CN" altLang="en-US" sz="1300" b="0" dirty="0">
              <a:solidFill>
                <a:srgbClr val="CCCCCC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MinHouseTemperature</a:t>
            </a:r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zh-CN" sz="1300" dirty="0">
                <a:solidFill>
                  <a:srgbClr val="CCCC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13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          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鸡舍温度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最低 </a:t>
            </a:r>
            <a:endParaRPr lang="zh-CN" altLang="en-US" sz="1300" b="0" dirty="0">
              <a:solidFill>
                <a:srgbClr val="CCCCCC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AvgHouseTemperature</a:t>
            </a:r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          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鸡舍温度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平均</a:t>
            </a:r>
            <a:endParaRPr lang="zh-CN" altLang="en-US" sz="1300" b="0" dirty="0">
              <a:solidFill>
                <a:srgbClr val="CCCCCC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'AvgHumidityIn1'</a:t>
            </a:r>
            <a:r>
              <a:rPr lang="en-US" altLang="zh-CN" sz="13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               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Humidity In 1 Avg</a:t>
            </a:r>
            <a:endParaRPr lang="en-US" altLang="zh-CN" sz="1300" b="0" dirty="0">
              <a:solidFill>
                <a:srgbClr val="CCCC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DailyTemperatureDifference</a:t>
            </a:r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   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每日温差 </a:t>
            </a:r>
            <a:endParaRPr lang="zh-CN" altLang="en-US" sz="1300" b="0" dirty="0">
              <a:solidFill>
                <a:srgbClr val="CCCCCC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MinHouseTemperatureChangeRate</a:t>
            </a:r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鸡舍温度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最低变化率 </a:t>
            </a:r>
            <a:endParaRPr lang="zh-CN" altLang="en-US" sz="1300" b="0" dirty="0">
              <a:solidFill>
                <a:srgbClr val="CCCCCC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MaxHouseTemperatureChangeRate</a:t>
            </a:r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鸡舍温度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最高变化率 </a:t>
            </a:r>
            <a:endParaRPr lang="zh-CN" altLang="en-US" sz="1300" b="0" dirty="0">
              <a:solidFill>
                <a:srgbClr val="CCCCCC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AvgHouseTemperatureChangeRate</a:t>
            </a:r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鸡舍温度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平均变化率</a:t>
            </a:r>
            <a:endParaRPr lang="zh-CN" altLang="en-US" sz="1300" b="0" dirty="0">
              <a:solidFill>
                <a:schemeClr val="tx1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DBAEB9-8478-8D18-17C1-1D623CE1C4D9}"/>
              </a:ext>
            </a:extLst>
          </p:cNvPr>
          <p:cNvSpPr/>
          <p:nvPr/>
        </p:nvSpPr>
        <p:spPr>
          <a:xfrm>
            <a:off x="6186880" y="892401"/>
            <a:ext cx="5569514" cy="4745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94C604-DE3F-6FD2-71F5-6016D16A2753}"/>
              </a:ext>
            </a:extLst>
          </p:cNvPr>
          <p:cNvSpPr/>
          <p:nvPr/>
        </p:nvSpPr>
        <p:spPr>
          <a:xfrm>
            <a:off x="436228" y="892401"/>
            <a:ext cx="5568893" cy="521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自动化读取 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环控数据</a:t>
            </a:r>
            <a:endParaRPr lang="en-US" altLang="zh-CN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D90C65-DFE7-0E28-EEDD-30EA45FB7240}"/>
              </a:ext>
            </a:extLst>
          </p:cNvPr>
          <p:cNvSpPr/>
          <p:nvPr/>
        </p:nvSpPr>
        <p:spPr>
          <a:xfrm>
            <a:off x="6186258" y="892401"/>
            <a:ext cx="5568893" cy="521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自动化读取 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日报数据</a:t>
            </a:r>
            <a:endParaRPr lang="en-US" altLang="zh-CN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79C676E-EB97-B9D1-0239-9168B09C1D01}"/>
              </a:ext>
            </a:extLst>
          </p:cNvPr>
          <p:cNvCxnSpPr/>
          <p:nvPr/>
        </p:nvCxnSpPr>
        <p:spPr>
          <a:xfrm>
            <a:off x="436228" y="3951215"/>
            <a:ext cx="5568893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D1B0477-34CD-42D4-DECD-631793EE6449}"/>
              </a:ext>
            </a:extLst>
          </p:cNvPr>
          <p:cNvCxnSpPr/>
          <p:nvPr/>
        </p:nvCxnSpPr>
        <p:spPr>
          <a:xfrm>
            <a:off x="6186258" y="3951215"/>
            <a:ext cx="5568893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形 18" descr="灯泡和齿轮 纯色填充">
            <a:extLst>
              <a:ext uri="{FF2B5EF4-FFF2-40B4-BE49-F238E27FC236}">
                <a16:creationId xmlns:a16="http://schemas.microsoft.com/office/drawing/2014/main" id="{A84EDA83-8A28-65FD-E8EA-CC7DA5F56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512" y="57298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29B9D-D15C-D944-EE90-08E6F0418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9C2581F9-A5B9-867E-E7AA-71464F5A9150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B3F14AA-0A0E-B408-466D-F04FEA87C61B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C1BAB98-007A-48D2-D391-C2C82B1FB9BA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固定变量（即日报中的基础信息）对死淘是否存在影响？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F6C2CE6-E690-698C-E9AD-881F42AAE7FF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数据处理：取死淘率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IV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值探查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2111D504-3EE6-4F4B-A2A9-C95FD3F3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38" y="3166728"/>
            <a:ext cx="4796383" cy="271695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D0DAE41-1F9D-D82A-472A-6D0BEEE685E4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8ADA5A-8CD4-6BC7-941E-3CE9A44BEE55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D676D3-5315-4016-2959-21E808D00365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37FD9E5-F95E-2690-20D6-54C5CCDD67B9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9D5EF42-F624-D4FC-1D63-744CA7BF749E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A81315E-CF02-F8E3-B28C-3DD434135419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1C35564-32B7-9EE1-7EDF-92F76DF501B5}"/>
              </a:ext>
            </a:extLst>
          </p:cNvPr>
          <p:cNvSpPr txBox="1"/>
          <p:nvPr/>
        </p:nvSpPr>
        <p:spPr>
          <a:xfrm>
            <a:off x="6139477" y="2933355"/>
            <a:ext cx="543877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统计规律：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入雏日期（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DOCdate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）、种鸡周龄（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HEAge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）、预计出栏日期（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EstimatedSlaughterDate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）等时间相关变量对死淘率影响最显著​​。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饲养密度（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Density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）、日龄（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Age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）等常规管理变量反而呈现中等预测能力。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关键发现：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时间敏感变量主导：入雏日期、出栏日期等时间变量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IV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值显著高于饲养密度（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0.601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）、日龄（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0.490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），表明养殖周期的时间规划对死淘率的影响可能大于常规管理参数。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种源质量重要性：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HEAge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（种鸡周龄）、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HESource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（种蛋源）的高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IV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值（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2.15/1.14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）提示种鸡繁殖阶段的健康状况和种蛋质量是死淘率的核心风险因素。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高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IV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变量（如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HEAge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）的基尼系数（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0.129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）和熵值（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0.200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）较低，说明其对样本的区分能力集中在少数分箱中，可能隐含关键阈值（如某几种鸡周龄对应极高死淘率）。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​​唯一值数量​​：农场名称（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FarmName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）、场长（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FarmSupervisor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）等管理类变量唯一值数量少（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24-25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），但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IV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值中等（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0.69-0.81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），说明不同农场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场长的管理差异对死淘率有稳定影响</a:t>
            </a: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3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676D7-4147-9F85-9A90-7BCE331E2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9C66B334-1E18-1C1D-2235-B9BE4687E076}"/>
              </a:ext>
            </a:extLst>
          </p:cNvPr>
          <p:cNvSpPr/>
          <p:nvPr/>
        </p:nvSpPr>
        <p:spPr>
          <a:xfrm>
            <a:off x="0" y="591378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8E4A659-FD0E-B526-8ED3-CEF5645B15A1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0978D1-6A6B-280F-14D2-4D279737B911}"/>
              </a:ext>
            </a:extLst>
          </p:cNvPr>
          <p:cNvSpPr txBox="1"/>
          <p:nvPr/>
        </p:nvSpPr>
        <p:spPr>
          <a:xfrm>
            <a:off x="551901" y="559215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固定变量（即日报中的基础信息）对死淘是否存在影响？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618C950-8431-7E2E-7A6B-08C22D0663F3}"/>
              </a:ext>
            </a:extLst>
          </p:cNvPr>
          <p:cNvSpPr txBox="1"/>
          <p:nvPr/>
        </p:nvSpPr>
        <p:spPr>
          <a:xfrm>
            <a:off x="313885" y="-21365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7BCA2D-7C56-BFC4-9600-0DA2A465F147}"/>
              </a:ext>
            </a:extLst>
          </p:cNvPr>
          <p:cNvSpPr/>
          <p:nvPr/>
        </p:nvSpPr>
        <p:spPr>
          <a:xfrm>
            <a:off x="492981" y="1249209"/>
            <a:ext cx="564032" cy="690077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839195-29B8-8A94-9FA4-B99FB56CE9AE}"/>
              </a:ext>
            </a:extLst>
          </p:cNvPr>
          <p:cNvSpPr/>
          <p:nvPr/>
        </p:nvSpPr>
        <p:spPr>
          <a:xfrm>
            <a:off x="492981" y="2029311"/>
            <a:ext cx="387864" cy="4371489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093B94-F5DD-A80D-6834-A346977F50A5}"/>
              </a:ext>
            </a:extLst>
          </p:cNvPr>
          <p:cNvSpPr/>
          <p:nvPr/>
        </p:nvSpPr>
        <p:spPr>
          <a:xfrm>
            <a:off x="492981" y="1249210"/>
            <a:ext cx="11060104" cy="6900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66E11ED-C3DB-FDD3-5CD7-EC6BF7698992}"/>
              </a:ext>
            </a:extLst>
          </p:cNvPr>
          <p:cNvSpPr/>
          <p:nvPr/>
        </p:nvSpPr>
        <p:spPr>
          <a:xfrm>
            <a:off x="492981" y="2029312"/>
            <a:ext cx="11060104" cy="43714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83712DE6-6D05-5A48-448C-F5BE0B8DDC08}"/>
              </a:ext>
            </a:extLst>
          </p:cNvPr>
          <p:cNvSpPr txBox="1"/>
          <p:nvPr/>
        </p:nvSpPr>
        <p:spPr>
          <a:xfrm>
            <a:off x="1057013" y="1339235"/>
            <a:ext cx="9105600" cy="51002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数据处理：取死淘率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分位数，小于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即好样本，大于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二分类模型构建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77DC81-9C7B-AA9A-ABEC-523AEE5FF298}"/>
              </a:ext>
            </a:extLst>
          </p:cNvPr>
          <p:cNvSpPr txBox="1"/>
          <p:nvPr/>
        </p:nvSpPr>
        <p:spPr>
          <a:xfrm>
            <a:off x="5361125" y="2561802"/>
            <a:ext cx="55485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统计规律：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饲养密度（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Density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）、入雏数量（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DOCAmount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）、种鸡周龄（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HEAge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）是影响死淘率的三大核心变量。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关键发现：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模型性能验证（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ROC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曲线）</a:t>
            </a:r>
          </a:p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AUC=0.69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：模型对好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坏样本的区分能力处于中等水平。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特征重要性解析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）饲养密度（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Density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Gain=759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）：远超其他变量，表明密度管理是死淘率的核心杠杆。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）入雏数量（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DOCAmount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Gain=618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）：与密度形成协同效应。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）种鸡周龄（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HEAge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Gain=572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）：验证前序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IV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分析结论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）日龄（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Age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Gain=314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）：反映养殖后期风险累积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）农场名称（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FarmName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Gain=167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）：提示农场级管理差异的稳定性影响）。</a:t>
            </a:r>
          </a:p>
        </p:txBody>
      </p:sp>
      <p:pic>
        <p:nvPicPr>
          <p:cNvPr id="5" name="图片 4" descr="图表, 箱线图&#10;&#10;AI 生成的内容可能不正确。">
            <a:extLst>
              <a:ext uri="{FF2B5EF4-FFF2-40B4-BE49-F238E27FC236}">
                <a16:creationId xmlns:a16="http://schemas.microsoft.com/office/drawing/2014/main" id="{A05062E0-D5D4-EA00-4D3C-5658903BC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16" y="2122706"/>
            <a:ext cx="2410995" cy="2258312"/>
          </a:xfrm>
          <a:prstGeom prst="rect">
            <a:avLst/>
          </a:prstGeom>
        </p:spPr>
      </p:pic>
      <p:pic>
        <p:nvPicPr>
          <p:cNvPr id="9" name="图片 8" descr="表格&#10;&#10;AI 生成的内容可能不正确。">
            <a:extLst>
              <a:ext uri="{FF2B5EF4-FFF2-40B4-BE49-F238E27FC236}">
                <a16:creationId xmlns:a16="http://schemas.microsoft.com/office/drawing/2014/main" id="{3BE4C57E-16CB-88BE-0073-BBB389EEE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87" y="4408656"/>
            <a:ext cx="3889606" cy="19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907B2-A82A-704B-7914-D635BC146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9D2F805A-96CD-FD72-1098-E9E0CB66094B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058844F-95EA-58EA-31E7-54D9AA8B5E96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40DA21-6062-1437-A395-4FA810393EE6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固定变量（即日报中的基础信息）对死淘是否存在影响？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7985D58-AA27-D8E1-DE27-75427F2660D5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目标变量：死淘率</a:t>
            </a: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单变量分析模型构建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相关系数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5142EFA-E6ED-EAB8-1112-6A0EB801A076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38C45D-6276-B352-15B9-5E55CC68577B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C85CA4-BFD0-4288-219C-650BDEAB64C3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422B2F-6CE7-D8D0-1FD3-EECBCB4D172B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17BC209-5298-8F5E-697B-14ABD0175421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35B4E25-F6DB-FFAD-A661-FE2723F8B694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 descr="文本&#10;&#10;AI 生成的内容可能不正确。">
            <a:extLst>
              <a:ext uri="{FF2B5EF4-FFF2-40B4-BE49-F238E27FC236}">
                <a16:creationId xmlns:a16="http://schemas.microsoft.com/office/drawing/2014/main" id="{88481FFE-65B8-8479-6193-377ED6D7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89" y="3006223"/>
            <a:ext cx="7362617" cy="14909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E906684-B30F-F2E4-28B4-C7F6608EBDF7}"/>
              </a:ext>
            </a:extLst>
          </p:cNvPr>
          <p:cNvSpPr txBox="1"/>
          <p:nvPr/>
        </p:nvSpPr>
        <p:spPr>
          <a:xfrm>
            <a:off x="1298089" y="4945325"/>
            <a:ext cx="9719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日龄（</a:t>
            </a:r>
            <a:r>
              <a:rPr lang="en-US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）是唯一与死淘率显著相关的变量</a:t>
            </a:r>
            <a:r>
              <a:rPr lang="en-US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zh-CN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（相关系数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-0.316</a:t>
            </a:r>
            <a:r>
              <a:rPr lang="zh-CN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），呈现强负向关联，即</a:t>
            </a:r>
            <a:r>
              <a:rPr lang="zh-CN" altLang="en-US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出栏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en-US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zh-CN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日龄越大，死淘率越低</a:t>
            </a:r>
            <a:r>
              <a:rPr lang="en-US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zh-CN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。其他变量（入雏数量、饲养密度等）虽存在负相关但相关性极弱（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|r|&lt;0.15</a:t>
            </a:r>
            <a:r>
              <a:rPr lang="zh-CN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），暂无法证明其对死淘率的直接影响。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805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A0F7F-1372-D76F-CCA1-61A266F57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CF0AA82C-CCF5-B888-E3E5-A801EDC935CD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E4DE221-8882-3B1F-63AB-E4F507F77E23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4EA1B3-5D05-34F9-100E-A8339CFE1F11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固定变量（即日报中的基础信息）对死淘是否存在影响？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3442B7D-F4F8-5CC4-0E53-C85E85BEBE0D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数据处理：取死淘率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单变量分析模型</a:t>
            </a:r>
            <a:r>
              <a:rPr lang="zh-CN" altLang="en-US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构建</a:t>
            </a:r>
            <a:r>
              <a:rPr lang="en-US" altLang="zh-CN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数值型变量 相关系数</a:t>
            </a:r>
            <a:endParaRPr kumimoji="0" lang="zh-CN" altLang="zh-CN" sz="140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D5DAB0F-5F62-D5DF-D798-4CC86687CEE2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3B8A36-F4E0-15A0-D584-2CF23260229E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348B8D5-3E13-8584-81E3-D2908B5B31FF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4C053F0-B13D-8346-0E89-05EB9BB48880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86DFDB-ADEF-26AA-2EC7-AFAE650505FC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666DF6A-A3C2-8F1F-B763-75FC01350413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 descr="文本&#10;&#10;AI 生成的内容可能不正确。">
            <a:extLst>
              <a:ext uri="{FF2B5EF4-FFF2-40B4-BE49-F238E27FC236}">
                <a16:creationId xmlns:a16="http://schemas.microsoft.com/office/drawing/2014/main" id="{C92052CC-FDAD-2712-BAC0-515917BB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89" y="3006223"/>
            <a:ext cx="7362617" cy="14909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4438811-C3E8-BF2E-9BBD-C012662CD40D}"/>
              </a:ext>
            </a:extLst>
          </p:cNvPr>
          <p:cNvSpPr txBox="1"/>
          <p:nvPr/>
        </p:nvSpPr>
        <p:spPr>
          <a:xfrm>
            <a:off x="1298089" y="4945325"/>
            <a:ext cx="9719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日龄（</a:t>
            </a:r>
            <a:r>
              <a:rPr lang="en-US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）是唯一与死淘率显著相关的变量</a:t>
            </a:r>
            <a:r>
              <a:rPr lang="en-US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zh-CN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（相关系数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-0.316</a:t>
            </a:r>
            <a:r>
              <a:rPr lang="zh-CN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），呈现强负向关联，即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en-US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zh-CN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日龄越大，死淘率越低</a:t>
            </a:r>
            <a:r>
              <a:rPr lang="en-US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zh-CN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。其他变量（入雏数量、饲养密度等）虽存在负相关但相关性极弱（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|r|&lt;0.15</a:t>
            </a:r>
            <a:r>
              <a:rPr lang="zh-CN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），暂无法证明其对死淘率的直接影响。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0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1_2020-TEMPLATE-EXTERNAL" val="pdtUH84H"/>
  <p:tag name="ARTICULATE_DESIGN_ID_SAS-EXTERNAL-16X9-2023" val="CJxW6PTk"/>
  <p:tag name="ARTICULATE_DESIGN_ID_1_NDA" val="5KPCLKMf"/>
  <p:tag name="ARTICULATE_DESIGN_ID_1_SAS-EXTERNAL-16X9-2023" val="OvZPFYIY"/>
  <p:tag name="ARTICULATE_DESIGN_ID_SAS - EXTERNAL - 16X9 - 2023" val="iju6vBOG"/>
  <p:tag name="ARTICULATE_DESIGN_ID_SAS - EXTERNAL" val="IZ9bNYet"/>
  <p:tag name="ARTICULATE_DESIGN_ID_SAS - EXTERNAL - NDA" val="RR4fBfJW"/>
  <p:tag name="ARTICULATE_SLIDE_THUMBNAIL_REFRESH" val="1"/>
  <p:tag name="ARTICULATE_DESIGN_ID_CUSTOM DESIGN" val="WASRYxhz"/>
  <p:tag name="ARTICULATE_SLIDE_COUNT" val="11"/>
  <p:tag name="ARTICULATE_PROJECT_OPEN" val="0"/>
  <p:tag name="COMMONDATA" val="eyJoZGlkIjoiY2FmNGJlNDAzN2U1NmMyNzMzZTc0YjA1YWNhMzZlNT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AS - EXTERNAL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S - EXTERNAL - NDA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2B48C136D414EB12EC6609A2B4A69" ma:contentTypeVersion="5" ma:contentTypeDescription="Create a new document." ma:contentTypeScope="" ma:versionID="c506d0840867f1adddbc926f9a8dfc6f">
  <xsd:schema xmlns:xsd="http://www.w3.org/2001/XMLSchema" xmlns:xs="http://www.w3.org/2001/XMLSchema" xmlns:p="http://schemas.microsoft.com/office/2006/metadata/properties" xmlns:ns2="d21cdafc-5a3a-425e-9674-4fb06b514c0e" xmlns:ns3="6e647c50-2143-4825-9865-d236e7692e65" targetNamespace="http://schemas.microsoft.com/office/2006/metadata/properties" ma:root="true" ma:fieldsID="0df08590ed69fcf4c72a3fc3581b1869" ns2:_="" ns3:_="">
    <xsd:import namespace="d21cdafc-5a3a-425e-9674-4fb06b514c0e"/>
    <xsd:import namespace="6e647c50-2143-4825-9865-d236e7692e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1cdafc-5a3a-425e-9674-4fb06b514c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47c50-2143-4825-9865-d236e7692e6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E925E4-5239-4639-A029-07B3CFD6A3F1}">
  <ds:schemaRefs/>
</ds:datastoreItem>
</file>

<file path=customXml/itemProps2.xml><?xml version="1.0" encoding="utf-8"?>
<ds:datastoreItem xmlns:ds="http://schemas.openxmlformats.org/officeDocument/2006/customXml" ds:itemID="{E2663518-7548-4643-8219-608BFF0DFA0C}">
  <ds:schemaRefs/>
</ds:datastoreItem>
</file>

<file path=customXml/itemProps3.xml><?xml version="1.0" encoding="utf-8"?>
<ds:datastoreItem xmlns:ds="http://schemas.openxmlformats.org/officeDocument/2006/customXml" ds:itemID="{51779852-367B-483D-8C46-CF2C7DC5D26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EXTERNAL_Template_2023</Template>
  <TotalTime>1209</TotalTime>
  <Words>2506</Words>
  <Application>Microsoft Office PowerPoint</Application>
  <PresentationFormat>宽屏</PresentationFormat>
  <Paragraphs>209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Anova Bold</vt:lpstr>
      <vt:lpstr>Anova Light</vt:lpstr>
      <vt:lpstr>等线</vt:lpstr>
      <vt:lpstr>等线 Light</vt:lpstr>
      <vt:lpstr>Arial</vt:lpstr>
      <vt:lpstr>Calibri</vt:lpstr>
      <vt:lpstr>Times New Roman</vt:lpstr>
      <vt:lpstr>Wingdings</vt:lpstr>
      <vt:lpstr>Wingdings 2</vt:lpstr>
      <vt:lpstr>SAS - EXTERNAL</vt:lpstr>
      <vt:lpstr>SAS - EXTERNAL - NDA</vt:lpstr>
      <vt:lpstr>数智驱动的肉鸡养殖根因分析实施方案  第一周成果汇报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Plus Solution assist Value</dc:title>
  <dc:creator>Alex Zhang</dc:creator>
  <cp:lastModifiedBy>渊琰 肖</cp:lastModifiedBy>
  <cp:revision>157</cp:revision>
  <dcterms:created xsi:type="dcterms:W3CDTF">2023-10-08T03:09:00Z</dcterms:created>
  <dcterms:modified xsi:type="dcterms:W3CDTF">2025-04-25T02:46:54Z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  <property fmtid="{D5CDD505-2E9C-101B-9397-08002B2CF9AE}" pid="4" name="ContentTypeId">
    <vt:lpwstr>0x0101008252B48C136D414EB12EC6609A2B4A69</vt:lpwstr>
  </property>
  <property fmtid="{D5CDD505-2E9C-101B-9397-08002B2CF9AE}" pid="5" name="ICV">
    <vt:lpwstr>5DA87FED2261458DA9A831FC15E03DC4_13</vt:lpwstr>
  </property>
  <property fmtid="{D5CDD505-2E9C-101B-9397-08002B2CF9AE}" pid="6" name="KSOProductBuildVer">
    <vt:lpwstr>2052-12.1.0.20784</vt:lpwstr>
  </property>
</Properties>
</file>