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0" r:id="rId5"/>
  </p:sldMasterIdLst>
  <p:notesMasterIdLst>
    <p:notesMasterId r:id="rId32"/>
  </p:notesMasterIdLst>
  <p:handoutMasterIdLst>
    <p:handoutMasterId r:id="rId33"/>
  </p:handoutMasterIdLst>
  <p:sldIdLst>
    <p:sldId id="16771194" r:id="rId6"/>
    <p:sldId id="16771204" r:id="rId7"/>
    <p:sldId id="2147477425" r:id="rId8"/>
    <p:sldId id="2147477458" r:id="rId9"/>
    <p:sldId id="2147477468" r:id="rId10"/>
    <p:sldId id="2147477431" r:id="rId11"/>
    <p:sldId id="2147477459" r:id="rId12"/>
    <p:sldId id="2147477464" r:id="rId13"/>
    <p:sldId id="2147477465" r:id="rId14"/>
    <p:sldId id="2147477466" r:id="rId15"/>
    <p:sldId id="2147477467" r:id="rId16"/>
    <p:sldId id="2147477470" r:id="rId17"/>
    <p:sldId id="2147477471" r:id="rId18"/>
    <p:sldId id="2147477472" r:id="rId19"/>
    <p:sldId id="2147477473" r:id="rId20"/>
    <p:sldId id="2147477445" r:id="rId21"/>
    <p:sldId id="2147477474" r:id="rId22"/>
    <p:sldId id="2147477475" r:id="rId23"/>
    <p:sldId id="2147477476" r:id="rId24"/>
    <p:sldId id="2147477477" r:id="rId25"/>
    <p:sldId id="2147477478" r:id="rId26"/>
    <p:sldId id="2147477479" r:id="rId27"/>
    <p:sldId id="2147477480" r:id="rId28"/>
    <p:sldId id="2147477481" r:id="rId29"/>
    <p:sldId id="2147477483" r:id="rId30"/>
    <p:sldId id="2147477430" r:id="rId31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C3829F-2C56-4915-AA34-5F93EE359221}">
          <p14:sldIdLst>
            <p14:sldId id="16771194"/>
            <p14:sldId id="16771204"/>
            <p14:sldId id="2147477425"/>
          </p14:sldIdLst>
        </p14:section>
        <p14:section name="数据" id="{2FECDC8B-DE91-4323-AA2B-D801C56C963D}">
          <p14:sldIdLst>
            <p14:sldId id="2147477458"/>
          </p14:sldIdLst>
        </p14:section>
        <p14:section name="死淘" id="{132B593A-E1D9-4DD8-8D75-8389B5773F71}">
          <p14:sldIdLst>
            <p14:sldId id="2147477468"/>
            <p14:sldId id="2147477431"/>
            <p14:sldId id="2147477459"/>
            <p14:sldId id="2147477464"/>
            <p14:sldId id="2147477465"/>
            <p14:sldId id="2147477466"/>
            <p14:sldId id="2147477467"/>
            <p14:sldId id="2147477470"/>
            <p14:sldId id="2147477471"/>
            <p14:sldId id="2147477472"/>
            <p14:sldId id="2147477473"/>
          </p14:sldIdLst>
        </p14:section>
        <p14:section name="eef" id="{0CBA3FCE-B567-4F49-936C-7A69C0064915}">
          <p14:sldIdLst>
            <p14:sldId id="2147477445"/>
            <p14:sldId id="2147477474"/>
            <p14:sldId id="2147477475"/>
            <p14:sldId id="2147477476"/>
            <p14:sldId id="2147477477"/>
            <p14:sldId id="2147477478"/>
            <p14:sldId id="2147477479"/>
            <p14:sldId id="2147477480"/>
            <p14:sldId id="2147477481"/>
            <p14:sldId id="2147477483"/>
          </p14:sldIdLst>
        </p14:section>
        <p14:section name="下周计划" id="{AAB4484A-A58E-4FF9-9CE2-A3928016DD34}">
          <p14:sldIdLst>
            <p14:sldId id="21474774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03" userDrawn="1">
          <p15:clr>
            <a:srgbClr val="A4A3A4"/>
          </p15:clr>
        </p15:guide>
        <p15:guide id="2" pos="25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F1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92" autoAdjust="0"/>
    <p:restoredTop sz="93438" autoAdjust="0"/>
  </p:normalViewPr>
  <p:slideViewPr>
    <p:cSldViewPr snapToGrid="0" showGuides="1">
      <p:cViewPr varScale="1">
        <p:scale>
          <a:sx n="81" d="100"/>
          <a:sy n="81" d="100"/>
        </p:scale>
        <p:origin x="803" y="68"/>
      </p:cViewPr>
      <p:guideLst>
        <p:guide orient="horz" pos="2103"/>
        <p:guide pos="25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34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E34E3-7E5C-436A-9E6D-2FFC8FFCFCBF}" type="datetimeFigureOut">
              <a:rPr lang="en-US" smtClean="0">
                <a:latin typeface="Anova Light" panose="020B0403020203020204" pitchFamily="34" charset="0"/>
              </a:rPr>
              <a:t>5/7/2025</a:t>
            </a:fld>
            <a:endParaRPr lang="en-US" dirty="0">
              <a:latin typeface="Anova Light" panose="020B04030202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0" y="0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4EF46A2-9381-4C51-8277-3C7F2938E9F9}" type="slidenum">
              <a:rPr lang="en-US" smtClean="0">
                <a:latin typeface="Anova Light" panose="020B0403020203020204" pitchFamily="34" charset="0"/>
              </a:rPr>
              <a:t>‹#›</a:t>
            </a:fld>
            <a:endParaRPr lang="en-US" dirty="0">
              <a:latin typeface="Anova Light" panose="020B04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solidFill>
                  <a:schemeClr val="tx1"/>
                </a:solidFill>
                <a:latin typeface="Anova Light" panose="020B0403020203020204" pitchFamily="34" charset="0"/>
              </a:defRPr>
            </a:lvl1pPr>
          </a:lstStyle>
          <a:p>
            <a:fld id="{D46682E9-A1D3-F04F-A14F-ABAA4D2618F2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685800" y="8879554"/>
            <a:ext cx="2514600" cy="169277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Anova Light" panose="020B04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Copyright © SAS Institute Inc. All rights reserved.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0" y="0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solidFill>
                  <a:schemeClr val="tx1"/>
                </a:solidFill>
                <a:latin typeface="Anova Light" panose="020B0403020203020204" pitchFamily="34" charset="0"/>
              </a:defRPr>
            </a:lvl1pPr>
          </a:lstStyle>
          <a:p>
            <a:pPr algn="l"/>
            <a:fld id="{C4EF46A2-9381-4C51-8277-3C7F2938E9F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992336" y="8788172"/>
            <a:ext cx="627951" cy="260659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tx1"/>
                </a:solidFill>
                <a:latin typeface="Anova Light" panose="020B0403020203020204" pitchFamily="34" charset="0"/>
              </a:rPr>
              <a:t>sas.com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28600" indent="-228600" algn="l" defTabSz="1219200" rtl="0" eaLnBrk="1" latinLnBrk="0" hangingPunct="1">
      <a:buClr>
        <a:schemeClr val="accent5"/>
      </a:buClr>
      <a:buFont typeface="Anova Light" panose="020B0403020203020204" pitchFamily="34" charset="0"/>
      <a:buChar char="•"/>
      <a:defRPr sz="1600" b="0" i="0" kern="1200">
        <a:solidFill>
          <a:schemeClr val="tx1"/>
        </a:solidFill>
        <a:latin typeface="+mn-lt"/>
        <a:ea typeface="+mn-ea"/>
        <a:cs typeface="+mn-cs"/>
      </a:defRPr>
    </a:lvl1pPr>
    <a:lvl2pPr marL="838200" indent="-228600" algn="l" defTabSz="1219200" rtl="0" eaLnBrk="1" latinLnBrk="0" hangingPunct="1">
      <a:buClr>
        <a:schemeClr val="accent5"/>
      </a:buClr>
      <a:buFont typeface="Anova Light" panose="020B0403020203020204" pitchFamily="34" charset="0"/>
      <a:buChar char="–"/>
      <a:defRPr sz="1335" b="0" i="0" kern="1200">
        <a:solidFill>
          <a:schemeClr val="tx1"/>
        </a:solidFill>
        <a:latin typeface="+mn-lt"/>
        <a:ea typeface="+mn-ea"/>
        <a:cs typeface="+mn-cs"/>
      </a:defRPr>
    </a:lvl2pPr>
    <a:lvl3pPr marL="1447800" indent="-228600" algn="l" defTabSz="1219200" rtl="0" eaLnBrk="1" latinLnBrk="0" hangingPunct="1">
      <a:buClr>
        <a:schemeClr val="accent5"/>
      </a:buClr>
      <a:buFont typeface="Anova Light" panose="020B0403020203020204" pitchFamily="34" charset="0"/>
      <a:buChar char="•"/>
      <a:defRPr sz="1200" b="0" i="0" kern="1200">
        <a:solidFill>
          <a:schemeClr val="tx1"/>
        </a:solidFill>
        <a:latin typeface="+mn-lt"/>
        <a:ea typeface="+mn-ea"/>
        <a:cs typeface="+mn-cs"/>
      </a:defRPr>
    </a:lvl3pPr>
    <a:lvl4pPr marL="2057400" indent="-228600" algn="l" defTabSz="1219200" rtl="0" eaLnBrk="1" latinLnBrk="0" hangingPunct="1">
      <a:buClr>
        <a:schemeClr val="accent5"/>
      </a:buClr>
      <a:buFont typeface="Anova Light" panose="020B0403020203020204" pitchFamily="34" charset="0"/>
      <a:buChar char="–"/>
      <a:defRPr sz="1065" b="0" i="0" kern="1200">
        <a:solidFill>
          <a:schemeClr val="tx1"/>
        </a:solidFill>
        <a:latin typeface="+mn-lt"/>
        <a:ea typeface="+mn-ea"/>
        <a:cs typeface="+mn-cs"/>
      </a:defRPr>
    </a:lvl4pPr>
    <a:lvl5pPr marL="2667000" indent="-228600" algn="l" defTabSz="1219200" rtl="0" eaLnBrk="1" latinLnBrk="0" hangingPunct="1">
      <a:buClr>
        <a:schemeClr val="accent5"/>
      </a:buClr>
      <a:buFont typeface="Anova Light" panose="020B0403020203020204" pitchFamily="34" charset="0"/>
      <a:buChar char="•"/>
      <a:defRPr sz="935" b="0" i="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954" y="1890117"/>
            <a:ext cx="10518846" cy="923330"/>
          </a:xfrm>
          <a:prstGeom prst="rect">
            <a:avLst/>
          </a:prstGeom>
        </p:spPr>
        <p:txBody>
          <a:bodyPr vert="horz" wrap="square" lIns="0" tIns="0" rIns="0" bIns="182880" rtlCol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Slideshow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834954" y="2813447"/>
            <a:ext cx="10518846" cy="615553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3200">
                <a:solidFill>
                  <a:schemeClr val="accent3"/>
                </a:solidFill>
              </a:defRPr>
            </a:lvl1pPr>
            <a:lvl2pPr marL="243840" indent="0">
              <a:buNone/>
              <a:defRPr>
                <a:solidFill>
                  <a:schemeClr val="accent3"/>
                </a:solidFill>
              </a:defRPr>
            </a:lvl2pPr>
            <a:lvl3pPr marL="48768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Slideshow Subtitle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4955" y="5517985"/>
            <a:ext cx="8082481" cy="705015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65">
                <a:solidFill>
                  <a:schemeClr val="accent3"/>
                </a:solidFill>
              </a:defRPr>
            </a:lvl1pPr>
            <a:lvl2pPr marL="243840" indent="0">
              <a:buNone/>
              <a:defRPr sz="1465">
                <a:solidFill>
                  <a:schemeClr val="accent3"/>
                </a:solidFill>
              </a:defRPr>
            </a:lvl2pPr>
            <a:lvl3pPr marL="487680" indent="0">
              <a:buNone/>
              <a:defRPr sz="1400">
                <a:solidFill>
                  <a:schemeClr val="accent3"/>
                </a:solidFill>
              </a:defRPr>
            </a:lvl3pPr>
            <a:lvl4pPr marL="1371600" indent="0">
              <a:buNone/>
              <a:defRPr sz="1335">
                <a:solidFill>
                  <a:schemeClr val="accent3"/>
                </a:solidFill>
              </a:defRPr>
            </a:lvl4pPr>
            <a:lvl5pPr marL="1828800" indent="0">
              <a:buNone/>
              <a:defRPr sz="1335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Presenter Info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AS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Video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 userDrawn="1"/>
        </p:nvSpPr>
        <p:spPr>
          <a:xfrm>
            <a:off x="834955" y="6539393"/>
            <a:ext cx="3352800" cy="194990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36576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5" b="0" i="0" u="none" strike="noStrike" kern="300" cap="none" spc="67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nova Light" panose="020B04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Copyright © SAS Institute Inc. All rights reserved.</a:t>
            </a:r>
          </a:p>
        </p:txBody>
      </p:sp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217439" y="6344362"/>
            <a:ext cx="741875" cy="307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2533" y="5517984"/>
            <a:ext cx="1711268" cy="705016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955" y="1890117"/>
            <a:ext cx="10521696" cy="923330"/>
          </a:xfrm>
          <a:prstGeom prst="rect">
            <a:avLst/>
          </a:prstGeom>
        </p:spPr>
        <p:txBody>
          <a:bodyPr vert="horz" wrap="square" lIns="0" tIns="0" rIns="0" bIns="182880" rtlCol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Slideshow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834955" y="2813447"/>
            <a:ext cx="10521696" cy="615553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3200">
                <a:solidFill>
                  <a:schemeClr val="accent3"/>
                </a:solidFill>
              </a:defRPr>
            </a:lvl1pPr>
            <a:lvl2pPr marL="243840" indent="0">
              <a:buNone/>
              <a:defRPr>
                <a:solidFill>
                  <a:schemeClr val="accent3"/>
                </a:solidFill>
              </a:defRPr>
            </a:lvl2pPr>
            <a:lvl3pPr marL="48768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Slideshow Subtitle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4955" y="5517985"/>
            <a:ext cx="8082481" cy="705015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65">
                <a:solidFill>
                  <a:schemeClr val="accent3"/>
                </a:solidFill>
              </a:defRPr>
            </a:lvl1pPr>
            <a:lvl2pPr marL="243840" indent="0">
              <a:buNone/>
              <a:defRPr sz="1465">
                <a:solidFill>
                  <a:schemeClr val="accent3"/>
                </a:solidFill>
              </a:defRPr>
            </a:lvl2pPr>
            <a:lvl3pPr marL="487680" indent="0">
              <a:buNone/>
              <a:defRPr sz="1400">
                <a:solidFill>
                  <a:schemeClr val="accent3"/>
                </a:solidFill>
              </a:defRPr>
            </a:lvl3pPr>
            <a:lvl4pPr marL="1371600" indent="0">
              <a:buNone/>
              <a:defRPr sz="1335">
                <a:solidFill>
                  <a:schemeClr val="accent3"/>
                </a:solidFill>
              </a:defRPr>
            </a:lvl4pPr>
            <a:lvl5pPr marL="1828800" indent="0">
              <a:buNone/>
              <a:defRPr sz="1335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Presenter Info</a:t>
            </a:r>
          </a:p>
        </p:txBody>
      </p:sp>
      <p:sp>
        <p:nvSpPr>
          <p:cNvPr id="2" name="TextBox 4"/>
          <p:cNvSpPr txBox="1"/>
          <p:nvPr userDrawn="1"/>
        </p:nvSpPr>
        <p:spPr>
          <a:xfrm>
            <a:off x="834955" y="6539393"/>
            <a:ext cx="3352800" cy="194990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36576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5" b="0" i="0" u="none" strike="noStrike" kern="300" cap="none" spc="67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nova Light" panose="020B04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Secti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955" y="2505670"/>
            <a:ext cx="8082481" cy="923330"/>
          </a:xfrm>
          <a:prstGeom prst="rect">
            <a:avLst/>
          </a:prstGeom>
        </p:spPr>
        <p:txBody>
          <a:bodyPr vert="horz" wrap="square" lIns="0" tIns="0" rIns="0" bIns="182880" rtlCol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834955" y="3561836"/>
            <a:ext cx="8082481" cy="615553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3200">
                <a:solidFill>
                  <a:schemeClr val="bg1"/>
                </a:solidFill>
              </a:defRPr>
            </a:lvl1pPr>
            <a:lvl2pPr marL="243840" indent="0">
              <a:buNone/>
              <a:defRPr>
                <a:solidFill>
                  <a:schemeClr val="accent3"/>
                </a:solidFill>
              </a:defRPr>
            </a:lvl2pPr>
            <a:lvl3pPr marL="48768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Section Subtitle</a:t>
            </a:r>
          </a:p>
        </p:txBody>
      </p:sp>
      <p:sp>
        <p:nvSpPr>
          <p:cNvPr id="2" name="TextBox 4"/>
          <p:cNvSpPr txBox="1"/>
          <p:nvPr userDrawn="1"/>
        </p:nvSpPr>
        <p:spPr>
          <a:xfrm>
            <a:off x="834955" y="6539393"/>
            <a:ext cx="3352800" cy="194990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36576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5" b="0" i="0" u="none" strike="noStrike" kern="300" cap="none" spc="67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Anova Light" panose="020B04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Copyright © SAS Institute Inc. All rights reserved.</a:t>
            </a:r>
          </a:p>
        </p:txBody>
      </p:sp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217439" y="6344362"/>
            <a:ext cx="741875" cy="307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73536"/>
            <a:ext cx="10515600" cy="51706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en-US" dirty="0"/>
              <a:t>Click to Add 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41400"/>
            <a:ext cx="10515600" cy="3662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2961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400"/>
            </a:lvl1pPr>
            <a:lvl2pPr>
              <a:defRPr sz="1865"/>
            </a:lvl2pPr>
            <a:lvl3pPr>
              <a:defRPr sz="1600"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41400"/>
            <a:ext cx="10515600" cy="3662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accent1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838199" y="1600200"/>
            <a:ext cx="5161231" cy="42961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400"/>
            </a:lvl1pPr>
            <a:lvl2pPr>
              <a:defRPr sz="1865">
                <a:latin typeface="+mn-lt"/>
              </a:defRPr>
            </a:lvl2pPr>
            <a:lvl3pPr>
              <a:defRPr sz="1600"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1"/>
          </p:nvPr>
        </p:nvSpPr>
        <p:spPr>
          <a:xfrm>
            <a:off x="6192571" y="1600200"/>
            <a:ext cx="5161232" cy="42961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400"/>
            </a:lvl1pPr>
            <a:lvl2pPr>
              <a:defRPr sz="1865">
                <a:latin typeface="+mn-lt"/>
              </a:defRPr>
            </a:lvl2pPr>
            <a:lvl3pPr>
              <a:defRPr sz="1600"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41400"/>
            <a:ext cx="10515600" cy="3662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Title Only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911937"/>
            <a:ext cx="2952184" cy="1034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Add 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Title &amp; Subtitl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947330"/>
            <a:ext cx="3336233" cy="36625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34955" y="2768821"/>
            <a:ext cx="3334512" cy="1034386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/>
            </a:lvl1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Add 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Secti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955" y="2505670"/>
            <a:ext cx="8082481" cy="923330"/>
          </a:xfrm>
          <a:prstGeom prst="rect">
            <a:avLst/>
          </a:prstGeom>
        </p:spPr>
        <p:txBody>
          <a:bodyPr vert="horz" wrap="square" lIns="0" tIns="0" rIns="0" bIns="182880" rtlCol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834955" y="3561836"/>
            <a:ext cx="8082481" cy="615553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3200">
                <a:solidFill>
                  <a:schemeClr val="bg1"/>
                </a:solidFill>
              </a:defRPr>
            </a:lvl1pPr>
            <a:lvl2pPr marL="243840" indent="0">
              <a:buNone/>
              <a:defRPr>
                <a:solidFill>
                  <a:schemeClr val="accent3"/>
                </a:solidFill>
              </a:defRPr>
            </a:lvl2pPr>
            <a:lvl3pPr marL="48768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Section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955" y="2967336"/>
            <a:ext cx="8708755" cy="923330"/>
          </a:xfrm>
          <a:prstGeom prst="rect">
            <a:avLst/>
          </a:prstGeom>
        </p:spPr>
        <p:txBody>
          <a:bodyPr vert="horz" wrap="square" lIns="0" tIns="0" rIns="0" bIns="182880" rtlCol="0" anchor="ctr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Slideshow Closing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2533" y="5517984"/>
            <a:ext cx="1711268" cy="705016"/>
          </a:xfrm>
          <a:prstGeom prst="rect">
            <a:avLst/>
          </a:prstGeom>
        </p:spPr>
      </p:pic>
      <p:sp>
        <p:nvSpPr>
          <p:cNvPr id="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4955" y="5517985"/>
            <a:ext cx="8082481" cy="705015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65">
                <a:solidFill>
                  <a:schemeClr val="accent3"/>
                </a:solidFill>
              </a:defRPr>
            </a:lvl1pPr>
            <a:lvl2pPr marL="243840" indent="0">
              <a:buNone/>
              <a:defRPr sz="1465">
                <a:solidFill>
                  <a:schemeClr val="accent3"/>
                </a:solidFill>
              </a:defRPr>
            </a:lvl2pPr>
            <a:lvl3pPr marL="487680" indent="0">
              <a:buNone/>
              <a:defRPr sz="1400">
                <a:solidFill>
                  <a:schemeClr val="accent3"/>
                </a:solidFill>
              </a:defRPr>
            </a:lvl3pPr>
            <a:lvl4pPr marL="1371600" indent="0">
              <a:buNone/>
              <a:defRPr sz="1335">
                <a:solidFill>
                  <a:schemeClr val="accent3"/>
                </a:solidFill>
              </a:defRPr>
            </a:lvl4pPr>
            <a:lvl5pPr marL="1828800" indent="0">
              <a:buNone/>
              <a:defRPr sz="1335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a website or email</a:t>
            </a:r>
          </a:p>
        </p:txBody>
      </p:sp>
      <p:sp>
        <p:nvSpPr>
          <p:cNvPr id="3" name="TextBox 4"/>
          <p:cNvSpPr txBox="1"/>
          <p:nvPr userDrawn="1"/>
        </p:nvSpPr>
        <p:spPr>
          <a:xfrm>
            <a:off x="834955" y="6539393"/>
            <a:ext cx="3352800" cy="194990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36576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5" b="0" i="0" u="none" strike="noStrike" kern="300" cap="none" spc="67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nova Light" panose="020B04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Video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73536"/>
            <a:ext cx="10515600" cy="51706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en-US" dirty="0"/>
              <a:t>Click to Add 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&amp;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41400"/>
            <a:ext cx="10515600" cy="3662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400"/>
            </a:lvl1pPr>
            <a:lvl2pPr>
              <a:defRPr sz="1865"/>
            </a:lvl2pPr>
            <a:lvl3pPr>
              <a:defRPr sz="1600">
                <a:latin typeface="+mn-lt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41400"/>
            <a:ext cx="10515600" cy="3662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838199" y="1600201"/>
            <a:ext cx="5161231" cy="45767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400"/>
            </a:lvl1pPr>
            <a:lvl2pPr>
              <a:defRPr sz="1865">
                <a:latin typeface="+mn-lt"/>
              </a:defRPr>
            </a:lvl2pPr>
            <a:lvl3pPr>
              <a:defRPr sz="1600">
                <a:latin typeface="+mn-lt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1"/>
          </p:nvPr>
        </p:nvSpPr>
        <p:spPr>
          <a:xfrm>
            <a:off x="6192571" y="1600201"/>
            <a:ext cx="5161232" cy="45767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400"/>
            </a:lvl1pPr>
            <a:lvl2pPr>
              <a:defRPr sz="1865">
                <a:latin typeface="+mn-lt"/>
              </a:defRPr>
            </a:lvl2pPr>
            <a:lvl3pPr>
              <a:defRPr sz="1600">
                <a:latin typeface="+mn-lt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41400"/>
            <a:ext cx="10515600" cy="3662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Only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911937"/>
            <a:ext cx="2952184" cy="1034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Add 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Title &amp; Subtitl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947330"/>
            <a:ext cx="3336233" cy="36625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34955" y="2768821"/>
            <a:ext cx="3334512" cy="1034386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/>
            </a:lvl1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Add 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955" y="2967336"/>
            <a:ext cx="8708755" cy="923330"/>
          </a:xfrm>
          <a:prstGeom prst="rect">
            <a:avLst/>
          </a:prstGeom>
        </p:spPr>
        <p:txBody>
          <a:bodyPr vert="horz" wrap="square" lIns="0" tIns="0" rIns="0" bIns="182880" rtlCol="0" anchor="ctr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Slideshow Closing</a:t>
            </a:r>
          </a:p>
        </p:txBody>
      </p:sp>
      <p:sp>
        <p:nvSpPr>
          <p:cNvPr id="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4955" y="5517985"/>
            <a:ext cx="8082481" cy="705015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65">
                <a:solidFill>
                  <a:schemeClr val="accent3"/>
                </a:solidFill>
              </a:defRPr>
            </a:lvl1pPr>
            <a:lvl2pPr marL="243840" indent="0">
              <a:buNone/>
              <a:defRPr sz="1465">
                <a:solidFill>
                  <a:schemeClr val="accent3"/>
                </a:solidFill>
              </a:defRPr>
            </a:lvl2pPr>
            <a:lvl3pPr marL="487680" indent="0">
              <a:buNone/>
              <a:defRPr sz="1400">
                <a:solidFill>
                  <a:schemeClr val="accent3"/>
                </a:solidFill>
              </a:defRPr>
            </a:lvl3pPr>
            <a:lvl4pPr marL="1371600" indent="0">
              <a:buNone/>
              <a:defRPr sz="1335">
                <a:solidFill>
                  <a:schemeClr val="accent3"/>
                </a:solidFill>
              </a:defRPr>
            </a:lvl4pPr>
            <a:lvl5pPr marL="1828800" indent="0">
              <a:buNone/>
              <a:defRPr sz="1335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a website or email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/>
          <p:nvPr userDrawn="1"/>
        </p:nvSpPr>
        <p:spPr>
          <a:xfrm>
            <a:off x="834955" y="6539393"/>
            <a:ext cx="3352800" cy="194990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36576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5" b="0" i="0" u="none" strike="noStrike" kern="300" cap="none" spc="67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nova Light" panose="020B04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Copyright © SAS Institute Inc. All rights reserved.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4955" y="1600200"/>
            <a:ext cx="10515600" cy="45767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4955" y="473536"/>
            <a:ext cx="10515600" cy="51706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Add Slide Title</a:t>
            </a:r>
          </a:p>
        </p:txBody>
      </p:sp>
      <p:pic>
        <p:nvPicPr>
          <p:cNvPr id="5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1217439" y="6344362"/>
            <a:ext cx="741875" cy="307948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42570" y="4400550"/>
            <a:ext cx="406400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735" b="1" i="0" kern="1200">
          <a:solidFill>
            <a:schemeClr val="accent5"/>
          </a:solidFill>
          <a:latin typeface="Anova Bold" panose="020B0703020203020204" pitchFamily="34" charset="0"/>
          <a:ea typeface="+mj-ea"/>
          <a:cs typeface="+mj-cs"/>
        </a:defRPr>
      </a:lvl1pPr>
    </p:titleStyle>
    <p:bodyStyle>
      <a:lvl1pPr marL="243840" indent="-243840" algn="l" defTabSz="914400" rtl="0" eaLnBrk="1" latinLnBrk="0" hangingPunct="1">
        <a:lnSpc>
          <a:spcPct val="85000"/>
        </a:lnSpc>
        <a:spcBef>
          <a:spcPts val="1065"/>
        </a:spcBef>
        <a:buClr>
          <a:schemeClr val="accent5"/>
        </a:buClr>
        <a:buFont typeface="Anova Light" panose="020B0403020203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80" indent="-243840" algn="l" defTabSz="914400" rtl="0" eaLnBrk="1" latinLnBrk="0" hangingPunct="1">
        <a:lnSpc>
          <a:spcPct val="85000"/>
        </a:lnSpc>
        <a:spcBef>
          <a:spcPts val="1065"/>
        </a:spcBef>
        <a:buClr>
          <a:schemeClr val="accent5"/>
        </a:buClr>
        <a:buFont typeface="Anova Light" panose="020B0403020203020204" pitchFamily="34" charset="0"/>
        <a:buChar char="–"/>
        <a:defRPr sz="1865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43840" algn="l" defTabSz="914400" rtl="0" eaLnBrk="1" latinLnBrk="0" hangingPunct="1">
        <a:lnSpc>
          <a:spcPct val="85000"/>
        </a:lnSpc>
        <a:spcBef>
          <a:spcPts val="1065"/>
        </a:spcBef>
        <a:buClr>
          <a:schemeClr val="accent5"/>
        </a:buClr>
        <a:buFont typeface="Anova Light" panose="020B0403020203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bg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bg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0984752" y="6096000"/>
            <a:ext cx="1207248" cy="762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096000"/>
            <a:ext cx="10984752" cy="76200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4955" y="1600200"/>
            <a:ext cx="10515600" cy="42961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4955" y="473536"/>
            <a:ext cx="10515600" cy="51706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Add Slide Title</a:t>
            </a:r>
          </a:p>
        </p:txBody>
      </p:sp>
      <p:sp>
        <p:nvSpPr>
          <p:cNvPr id="8" name="TextBox 4"/>
          <p:cNvSpPr txBox="1"/>
          <p:nvPr userDrawn="1"/>
        </p:nvSpPr>
        <p:spPr>
          <a:xfrm>
            <a:off x="834955" y="6180007"/>
            <a:ext cx="5725995" cy="420564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36576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135" b="1" i="0" u="none" strike="noStrike" kern="300" cap="none" spc="67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nova Bold" panose="020B07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CONFIDENTIAL — DO NOT DISCLOSE</a:t>
            </a:r>
          </a:p>
        </p:txBody>
      </p:sp>
      <p:sp>
        <p:nvSpPr>
          <p:cNvPr id="10" name="TextBox 4"/>
          <p:cNvSpPr txBox="1"/>
          <p:nvPr userDrawn="1"/>
        </p:nvSpPr>
        <p:spPr>
          <a:xfrm>
            <a:off x="834955" y="6539393"/>
            <a:ext cx="3352800" cy="194990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36576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5" b="0" i="0" u="none" strike="noStrike" kern="300" cap="none" spc="67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nova Light" panose="020B04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11217439" y="6344362"/>
            <a:ext cx="741875" cy="307948"/>
          </a:xfrm>
          <a:prstGeom prst="rect">
            <a:avLst/>
          </a:prstGeom>
        </p:spPr>
      </p:pic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735" b="1" i="0" kern="1200">
          <a:solidFill>
            <a:schemeClr val="accent5"/>
          </a:solidFill>
          <a:latin typeface="Anova Bold" panose="020B0703020203020204" pitchFamily="34" charset="0"/>
          <a:ea typeface="+mj-ea"/>
          <a:cs typeface="+mj-cs"/>
        </a:defRPr>
      </a:lvl1pPr>
    </p:titleStyle>
    <p:bodyStyle>
      <a:lvl1pPr marL="243840" indent="-243840" algn="l" defTabSz="914400" rtl="0" eaLnBrk="1" latinLnBrk="0" hangingPunct="1">
        <a:lnSpc>
          <a:spcPct val="85000"/>
        </a:lnSpc>
        <a:spcBef>
          <a:spcPts val="1065"/>
        </a:spcBef>
        <a:buClr>
          <a:schemeClr val="accent5"/>
        </a:buClr>
        <a:buFont typeface="Anova Light" panose="020B0403020203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80" indent="-243840" algn="l" defTabSz="914400" rtl="0" eaLnBrk="1" latinLnBrk="0" hangingPunct="1">
        <a:lnSpc>
          <a:spcPct val="85000"/>
        </a:lnSpc>
        <a:spcBef>
          <a:spcPts val="1065"/>
        </a:spcBef>
        <a:buClr>
          <a:schemeClr val="accent5"/>
        </a:buClr>
        <a:buFont typeface="Anova Light" panose="020B0403020203020204" pitchFamily="34" charset="0"/>
        <a:buChar char="–"/>
        <a:defRPr sz="1865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43840" algn="l" defTabSz="914400" rtl="0" eaLnBrk="1" latinLnBrk="0" hangingPunct="1">
        <a:lnSpc>
          <a:spcPct val="85000"/>
        </a:lnSpc>
        <a:spcBef>
          <a:spcPts val="1065"/>
        </a:spcBef>
        <a:buClr>
          <a:schemeClr val="accent5"/>
        </a:buClr>
        <a:buFont typeface="Anova Light" panose="020B0403020203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bg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bg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5419" y="1213071"/>
            <a:ext cx="10518846" cy="2400657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数智驱动的肉鸡养殖根因分析实施方案</a:t>
            </a:r>
            <a:b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b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第一周成果汇报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34955" y="4308945"/>
            <a:ext cx="8082481" cy="705015"/>
          </a:xfrm>
        </p:spPr>
        <p:txBody>
          <a:bodyPr/>
          <a:lstStyle/>
          <a:p>
            <a:r>
              <a:rPr lang="en-US" altLang="zh-CN" dirty="0"/>
              <a:t>2025.04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6E183-F119-E08E-1C38-C61B021D2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5A7586B1-9576-7016-230C-E290E541A229}"/>
              </a:ext>
            </a:extLst>
          </p:cNvPr>
          <p:cNvSpPr/>
          <p:nvPr/>
        </p:nvSpPr>
        <p:spPr>
          <a:xfrm>
            <a:off x="0" y="591378"/>
            <a:ext cx="8067675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C03BBA1-21E4-6069-5A29-EAB1DA72E1DA}"/>
              </a:ext>
            </a:extLst>
          </p:cNvPr>
          <p:cNvSpPr txBox="1"/>
          <p:nvPr/>
        </p:nvSpPr>
        <p:spPr>
          <a:xfrm>
            <a:off x="313885" y="31758"/>
            <a:ext cx="3277040" cy="62811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C97446-2F50-DA55-4EF8-2BBAEF7E7533}"/>
              </a:ext>
            </a:extLst>
          </p:cNvPr>
          <p:cNvSpPr txBox="1"/>
          <p:nvPr/>
        </p:nvSpPr>
        <p:spPr>
          <a:xfrm>
            <a:off x="551901" y="559215"/>
            <a:ext cx="7249074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固定变量和温度数据对死淘率是否存在影响？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1766D5C-D53B-CE26-AEB3-64A8B6D7CF6D}"/>
              </a:ext>
            </a:extLst>
          </p:cNvPr>
          <p:cNvSpPr/>
          <p:nvPr/>
        </p:nvSpPr>
        <p:spPr>
          <a:xfrm>
            <a:off x="492981" y="1249209"/>
            <a:ext cx="564032" cy="786613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4F1A2F3-61FA-2290-E1FA-BABD9AADDD22}"/>
              </a:ext>
            </a:extLst>
          </p:cNvPr>
          <p:cNvSpPr/>
          <p:nvPr/>
        </p:nvSpPr>
        <p:spPr>
          <a:xfrm>
            <a:off x="492981" y="1249209"/>
            <a:ext cx="11060104" cy="7866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919A4349-980E-C2E6-0D43-407F05BBBD99}"/>
              </a:ext>
            </a:extLst>
          </p:cNvPr>
          <p:cNvSpPr txBox="1"/>
          <p:nvPr/>
        </p:nvSpPr>
        <p:spPr>
          <a:xfrm>
            <a:off x="1057013" y="1339235"/>
            <a:ext cx="10642006" cy="69007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根据入雏日期划分月份，按每个月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15%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分位数划分正负样本，以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月到来年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月的样本作为训练集，以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月的样本作为跨期验证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目标变量：出栏死淘率</a:t>
            </a:r>
            <a:endParaRPr lang="en-US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zh-CN" altLang="en-US" sz="14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zh-CN" altLang="en-US" sz="16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二分类模型构建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9B1882CA-5D13-D3C2-9DBF-8FD0FB9D71EE}"/>
              </a:ext>
            </a:extLst>
          </p:cNvPr>
          <p:cNvSpPr txBox="1"/>
          <p:nvPr/>
        </p:nvSpPr>
        <p:spPr>
          <a:xfrm>
            <a:off x="98783" y="-301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死淘分析</a:t>
            </a:r>
          </a:p>
        </p:txBody>
      </p:sp>
      <p:pic>
        <p:nvPicPr>
          <p:cNvPr id="3" name="图片 2" descr="图表&#10;&#10;AI 生成的内容可能不正确。">
            <a:extLst>
              <a:ext uri="{FF2B5EF4-FFF2-40B4-BE49-F238E27FC236}">
                <a16:creationId xmlns:a16="http://schemas.microsoft.com/office/drawing/2014/main" id="{0028CFA7-5F50-697D-9695-9B3FD3DBE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70" y="2390360"/>
            <a:ext cx="5274310" cy="3851275"/>
          </a:xfrm>
          <a:prstGeom prst="rect">
            <a:avLst/>
          </a:prstGeom>
        </p:spPr>
      </p:pic>
      <p:pic>
        <p:nvPicPr>
          <p:cNvPr id="7" name="图片 6" descr="图表, 折线图&#10;&#10;AI 生成的内容可能不正确。">
            <a:extLst>
              <a:ext uri="{FF2B5EF4-FFF2-40B4-BE49-F238E27FC236}">
                <a16:creationId xmlns:a16="http://schemas.microsoft.com/office/drawing/2014/main" id="{01F81EC3-9B9D-5EBD-2B17-9E5DFC82D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192" y="2437032"/>
            <a:ext cx="5274310" cy="37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09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01BCB-A310-7D31-DDA4-5EFA8F8DE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8337EB50-7BBA-EA59-9F50-1E988134A40B}"/>
              </a:ext>
            </a:extLst>
          </p:cNvPr>
          <p:cNvSpPr/>
          <p:nvPr/>
        </p:nvSpPr>
        <p:spPr>
          <a:xfrm>
            <a:off x="0" y="591378"/>
            <a:ext cx="8067675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3FD668D-A08F-F894-C686-B149DF625F8E}"/>
              </a:ext>
            </a:extLst>
          </p:cNvPr>
          <p:cNvSpPr txBox="1"/>
          <p:nvPr/>
        </p:nvSpPr>
        <p:spPr>
          <a:xfrm>
            <a:off x="313885" y="31758"/>
            <a:ext cx="3277040" cy="62811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BE067F-0228-2465-EB41-7760023FEE7F}"/>
              </a:ext>
            </a:extLst>
          </p:cNvPr>
          <p:cNvSpPr txBox="1"/>
          <p:nvPr/>
        </p:nvSpPr>
        <p:spPr>
          <a:xfrm>
            <a:off x="551901" y="559215"/>
            <a:ext cx="7249074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固定变量和温度数据对死淘率是否存在影响？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D2B8DB-E5C2-3FAD-3062-DA8CDD12CA7C}"/>
              </a:ext>
            </a:extLst>
          </p:cNvPr>
          <p:cNvSpPr/>
          <p:nvPr/>
        </p:nvSpPr>
        <p:spPr>
          <a:xfrm>
            <a:off x="492981" y="1249209"/>
            <a:ext cx="564032" cy="786613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A65FE70-5D80-038B-1F8C-12A497A8D937}"/>
              </a:ext>
            </a:extLst>
          </p:cNvPr>
          <p:cNvSpPr/>
          <p:nvPr/>
        </p:nvSpPr>
        <p:spPr>
          <a:xfrm>
            <a:off x="492981" y="1249209"/>
            <a:ext cx="11060104" cy="7866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713CB21A-3852-5FDC-CB92-EE82501EE674}"/>
              </a:ext>
            </a:extLst>
          </p:cNvPr>
          <p:cNvSpPr txBox="1"/>
          <p:nvPr/>
        </p:nvSpPr>
        <p:spPr>
          <a:xfrm>
            <a:off x="1057013" y="1339235"/>
            <a:ext cx="10642006" cy="69007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根据入雏日期划分月份，按每个月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15%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分位数划分正负样本，以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月到来年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月的样本作为训练集，以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月的样本作为跨期验证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目标变量：出栏死淘率</a:t>
            </a:r>
            <a:endParaRPr lang="en-US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zh-CN" altLang="en-US" sz="14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zh-CN" altLang="en-US" sz="16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二分类模型构建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A5F7DEF1-D8F7-A4E3-8D0C-78CF857D1F04}"/>
              </a:ext>
            </a:extLst>
          </p:cNvPr>
          <p:cNvSpPr txBox="1"/>
          <p:nvPr/>
        </p:nvSpPr>
        <p:spPr>
          <a:xfrm>
            <a:off x="98783" y="-301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死淘分析</a:t>
            </a:r>
          </a:p>
        </p:txBody>
      </p:sp>
      <p:pic>
        <p:nvPicPr>
          <p:cNvPr id="5" name="图片 4" descr="图表&#10;&#10;AI 生成的内容可能不正确。">
            <a:extLst>
              <a:ext uri="{FF2B5EF4-FFF2-40B4-BE49-F238E27FC236}">
                <a16:creationId xmlns:a16="http://schemas.microsoft.com/office/drawing/2014/main" id="{BA5EC194-86F7-EC94-F515-0288942AB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01" y="2425285"/>
            <a:ext cx="5274310" cy="3873500"/>
          </a:xfrm>
          <a:prstGeom prst="rect">
            <a:avLst/>
          </a:prstGeom>
        </p:spPr>
      </p:pic>
      <p:pic>
        <p:nvPicPr>
          <p:cNvPr id="6" name="图片 5" descr="图表&#10;&#10;AI 生成的内容可能不正确。">
            <a:extLst>
              <a:ext uri="{FF2B5EF4-FFF2-40B4-BE49-F238E27FC236}">
                <a16:creationId xmlns:a16="http://schemas.microsoft.com/office/drawing/2014/main" id="{65719378-516A-62A6-5664-06C456679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5848"/>
            <a:ext cx="527431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15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5A705-9ED7-49DD-D1EA-238841D27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EAE80591-B01F-D961-DB32-D16EB3B164E6}"/>
              </a:ext>
            </a:extLst>
          </p:cNvPr>
          <p:cNvSpPr/>
          <p:nvPr/>
        </p:nvSpPr>
        <p:spPr>
          <a:xfrm>
            <a:off x="0" y="591378"/>
            <a:ext cx="8067675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D4415A3-98C3-0989-9630-0C156F24C659}"/>
              </a:ext>
            </a:extLst>
          </p:cNvPr>
          <p:cNvSpPr txBox="1"/>
          <p:nvPr/>
        </p:nvSpPr>
        <p:spPr>
          <a:xfrm>
            <a:off x="313885" y="31758"/>
            <a:ext cx="3277040" cy="62811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D7576F-326C-FBFC-1B88-FFC1A8A7655E}"/>
              </a:ext>
            </a:extLst>
          </p:cNvPr>
          <p:cNvSpPr txBox="1"/>
          <p:nvPr/>
        </p:nvSpPr>
        <p:spPr>
          <a:xfrm>
            <a:off x="551901" y="559215"/>
            <a:ext cx="7249074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固定变量和温度数据对死淘率是否存在影响？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8A9BE4-C561-334E-0BCD-C6B48BC2C14B}"/>
              </a:ext>
            </a:extLst>
          </p:cNvPr>
          <p:cNvSpPr/>
          <p:nvPr/>
        </p:nvSpPr>
        <p:spPr>
          <a:xfrm>
            <a:off x="492981" y="1249209"/>
            <a:ext cx="564032" cy="786613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D999E43-CE1F-A272-FE19-CC3243446795}"/>
              </a:ext>
            </a:extLst>
          </p:cNvPr>
          <p:cNvSpPr/>
          <p:nvPr/>
        </p:nvSpPr>
        <p:spPr>
          <a:xfrm>
            <a:off x="492981" y="1249209"/>
            <a:ext cx="11060104" cy="7866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B04A949E-FA79-F69A-3AA3-F4EC59B8056E}"/>
              </a:ext>
            </a:extLst>
          </p:cNvPr>
          <p:cNvSpPr txBox="1"/>
          <p:nvPr/>
        </p:nvSpPr>
        <p:spPr>
          <a:xfrm>
            <a:off x="1057013" y="1339235"/>
            <a:ext cx="10642006" cy="69007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根据入雏日期划分月份，按每个月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15%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分位数划分正负样本，以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月到来年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月的样本作为训练集，以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月的样本作为跨期验证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目标变量：出栏死淘率</a:t>
            </a:r>
            <a:endParaRPr lang="en-US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zh-CN" altLang="en-US" sz="14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运用模型：回归</a:t>
            </a:r>
            <a:r>
              <a:rPr lang="zh-CN" altLang="en-US" sz="16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模型构建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2D1A1AC0-2DE4-7DB5-BDF9-6F2537D85D76}"/>
              </a:ext>
            </a:extLst>
          </p:cNvPr>
          <p:cNvSpPr txBox="1"/>
          <p:nvPr/>
        </p:nvSpPr>
        <p:spPr>
          <a:xfrm>
            <a:off x="98783" y="-301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3A516C-F6AA-34C6-3CBF-7D92C7BB2393}"/>
              </a:ext>
            </a:extLst>
          </p:cNvPr>
          <p:cNvSpPr txBox="1"/>
          <p:nvPr/>
        </p:nvSpPr>
        <p:spPr>
          <a:xfrm>
            <a:off x="596347" y="2497521"/>
            <a:ext cx="542668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&gt;&gt;&gt; print("RMSE:",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root_mean_squared_error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y_test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y_pred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RMSE: 0.020027851145364345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&gt;&gt;&gt; print("MAE:",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mean_absolute_error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y_test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y_pred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MAE: 0.01432696582994524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&gt;&gt;&gt; print("R2 Score:", r2_score(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y_test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y_pred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R2 Score: 0.7955206278254716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B3F4D9-C6AE-C2C3-8C70-81F40ACF4B35}"/>
              </a:ext>
            </a:extLst>
          </p:cNvPr>
          <p:cNvSpPr txBox="1"/>
          <p:nvPr/>
        </p:nvSpPr>
        <p:spPr>
          <a:xfrm>
            <a:off x="7563153" y="2574465"/>
            <a:ext cx="377483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Feature  Importance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                      COST_PER_KG    9.818570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144            </a:t>
            </a:r>
            <a:r>
              <a:rPr lang="en-US" altLang="zh-CN" sz="11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HARVESTSTATUS_month</a:t>
            </a:r>
            <a:r>
              <a:rPr lang="en-US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0.616000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                    FEED_PER_BIRD    0.585967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136                   BIRDSVARIETY    0.308277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143  ESTIMATEDSLAUGHTERDATE _month    0.203119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142                 FARMSUPERVISOR    0.187948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137                       HESOURCE    0.151977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                          DENSITY    0.131875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118                   </a:t>
            </a:r>
            <a:r>
              <a:rPr lang="zh-CN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最低温度变化率</a:t>
            </a:r>
            <a:r>
              <a:rPr lang="en-US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_18.0    0.115157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                 ELECTRICITY_COST    0.114499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82                    </a:t>
            </a:r>
            <a:r>
              <a:rPr lang="zh-CN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平均温度变化率</a:t>
            </a:r>
            <a:r>
              <a:rPr lang="en-US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_32.0    0.114088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29                 </a:t>
            </a:r>
            <a:r>
              <a:rPr lang="zh-CN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温度</a:t>
            </a:r>
            <a:r>
              <a:rPr lang="en-US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5-</a:t>
            </a:r>
            <a:r>
              <a:rPr lang="zh-CN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平均</a:t>
            </a:r>
            <a:r>
              <a:rPr lang="en-US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_MEAN_3.0    0.102030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                      HOUSEAMOUNT    0.093852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48                       </a:t>
            </a:r>
            <a:r>
              <a:rPr lang="zh-CN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最高温度</a:t>
            </a:r>
            <a:r>
              <a:rPr lang="en-US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_35.0    0.090590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                    COST_PER_BIRD    0.087818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63                    </a:t>
            </a:r>
            <a:r>
              <a:rPr lang="zh-CN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平均温度变化率</a:t>
            </a:r>
            <a:r>
              <a:rPr lang="en-US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_13.0    0.085743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36                 </a:t>
            </a:r>
            <a:r>
              <a:rPr lang="zh-CN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湿度内部平均</a:t>
            </a:r>
            <a:r>
              <a:rPr lang="en-US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_MEAN_7.0    0.082692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121                   </a:t>
            </a:r>
            <a:r>
              <a:rPr lang="zh-CN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最低温度变化率</a:t>
            </a:r>
            <a:r>
              <a:rPr lang="en-US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_21.0    0.080888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33                </a:t>
            </a:r>
            <a:r>
              <a:rPr lang="zh-CN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温度</a:t>
            </a:r>
            <a:r>
              <a:rPr lang="en-US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6-</a:t>
            </a:r>
            <a:r>
              <a:rPr lang="zh-CN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平均</a:t>
            </a:r>
            <a:r>
              <a:rPr lang="en-US" altLang="zh-CN" sz="11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_MEAN_33.0    0.079705</a:t>
            </a:r>
            <a:endParaRPr lang="zh-CN" altLang="en-US" sz="11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D28E32-CDDC-CCBC-0F86-2A2C5F5C90ED}"/>
              </a:ext>
            </a:extLst>
          </p:cNvPr>
          <p:cNvSpPr txBox="1"/>
          <p:nvPr/>
        </p:nvSpPr>
        <p:spPr>
          <a:xfrm>
            <a:off x="596347" y="4700850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&gt;&gt;&gt; print(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f"Validation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RMSE: {val_rmse:.4f} (Test RMSE: {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root_mean_squared_error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y_test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y_pred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):.4f})")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Validation RMSE: 0.0265 (Test RMSE: 0.0200)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&gt;&gt;&gt; print(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f"Validation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MAE: {val_mae:.4f} (Test MAE: {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mean_absolute_error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y_test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y_pred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):.4f})")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Validation MAE: 0.0194 (Test MAE: 0.0143)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&gt;&gt;&gt; print(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f"Validation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R2: {val_r2:.4f} (Test R2: {r2_score(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y_test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y_pred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):.4f})")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Validation R2: 0.7079 (Test R2: 0.7955)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56C5B7-E3B0-FBE3-7557-06F07AAAAF29}"/>
              </a:ext>
            </a:extLst>
          </p:cNvPr>
          <p:cNvSpPr txBox="1"/>
          <p:nvPr/>
        </p:nvSpPr>
        <p:spPr>
          <a:xfrm>
            <a:off x="774997" y="4313402"/>
            <a:ext cx="1581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跨期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C5D9FB-05D8-BF1E-CA97-E4859917D199}"/>
              </a:ext>
            </a:extLst>
          </p:cNvPr>
          <p:cNvSpPr txBox="1"/>
          <p:nvPr/>
        </p:nvSpPr>
        <p:spPr>
          <a:xfrm>
            <a:off x="774997" y="2121096"/>
            <a:ext cx="1581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训练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38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5728E-04D8-DFF6-0A49-3F70499B9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87C5AA82-D42A-9682-4529-0635F5FB5278}"/>
              </a:ext>
            </a:extLst>
          </p:cNvPr>
          <p:cNvSpPr/>
          <p:nvPr/>
        </p:nvSpPr>
        <p:spPr>
          <a:xfrm>
            <a:off x="0" y="591378"/>
            <a:ext cx="8067675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A9EFEB1-DB71-1E67-5D67-02983E44909B}"/>
              </a:ext>
            </a:extLst>
          </p:cNvPr>
          <p:cNvSpPr txBox="1"/>
          <p:nvPr/>
        </p:nvSpPr>
        <p:spPr>
          <a:xfrm>
            <a:off x="313885" y="31758"/>
            <a:ext cx="3277040" cy="62811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251A29-3E87-FF43-E350-8DDD73956FF4}"/>
              </a:ext>
            </a:extLst>
          </p:cNvPr>
          <p:cNvSpPr txBox="1"/>
          <p:nvPr/>
        </p:nvSpPr>
        <p:spPr>
          <a:xfrm>
            <a:off x="551901" y="559215"/>
            <a:ext cx="7249074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固定变量和温度数据对死淘率是否存在影响？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DB713D-FDB1-FE73-346E-89D52D56D256}"/>
              </a:ext>
            </a:extLst>
          </p:cNvPr>
          <p:cNvSpPr/>
          <p:nvPr/>
        </p:nvSpPr>
        <p:spPr>
          <a:xfrm>
            <a:off x="492981" y="1249209"/>
            <a:ext cx="564032" cy="786613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042BFA2-131D-F781-ADB7-91483D54C31E}"/>
              </a:ext>
            </a:extLst>
          </p:cNvPr>
          <p:cNvSpPr/>
          <p:nvPr/>
        </p:nvSpPr>
        <p:spPr>
          <a:xfrm>
            <a:off x="492981" y="1249209"/>
            <a:ext cx="11060104" cy="7866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99B41024-C3CD-E6E2-2D40-8BBF9CDCB301}"/>
              </a:ext>
            </a:extLst>
          </p:cNvPr>
          <p:cNvSpPr txBox="1"/>
          <p:nvPr/>
        </p:nvSpPr>
        <p:spPr>
          <a:xfrm>
            <a:off x="1057013" y="1339235"/>
            <a:ext cx="10642006" cy="69007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根据入雏日期划分月份，按每个月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15%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分位数划分正负样本，以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月到来年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月的样本作为训练集，以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月的样本作为跨期验证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目标变量：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日龄后死淘率</a:t>
            </a:r>
            <a:endParaRPr lang="en-US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zh-CN" altLang="en-US" sz="14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zh-CN" altLang="en-US" sz="16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二分类模型构建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5BDA07C7-ABB5-587F-85E9-579FCE58ABD5}"/>
              </a:ext>
            </a:extLst>
          </p:cNvPr>
          <p:cNvSpPr txBox="1"/>
          <p:nvPr/>
        </p:nvSpPr>
        <p:spPr>
          <a:xfrm>
            <a:off x="98783" y="-301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55AB10-31E1-2DE8-0F2B-769A7F1901F7}"/>
              </a:ext>
            </a:extLst>
          </p:cNvPr>
          <p:cNvSpPr txBox="1"/>
          <p:nvPr/>
        </p:nvSpPr>
        <p:spPr>
          <a:xfrm>
            <a:off x="1857586" y="6166140"/>
            <a:ext cx="1581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训练集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F3EBE0-7EDC-AFAB-E2FD-517AE094B6B2}"/>
              </a:ext>
            </a:extLst>
          </p:cNvPr>
          <p:cNvSpPr txBox="1"/>
          <p:nvPr/>
        </p:nvSpPr>
        <p:spPr>
          <a:xfrm>
            <a:off x="8067675" y="6266622"/>
            <a:ext cx="1581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跨期验证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13856D-2C7F-E54A-3A20-CB6E8A7A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65" y="2466640"/>
            <a:ext cx="3507681" cy="3369164"/>
          </a:xfrm>
          <a:prstGeom prst="rect">
            <a:avLst/>
          </a:prstGeom>
        </p:spPr>
      </p:pic>
      <p:pic>
        <p:nvPicPr>
          <p:cNvPr id="9" name="图片 8" descr="图表, 直方图&#10;&#10;AI 生成的内容可能不正确。">
            <a:extLst>
              <a:ext uri="{FF2B5EF4-FFF2-40B4-BE49-F238E27FC236}">
                <a16:creationId xmlns:a16="http://schemas.microsoft.com/office/drawing/2014/main" id="{5EB01AF3-9247-405F-67BF-05B883F23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10" y="2286781"/>
            <a:ext cx="3985311" cy="346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5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80707-7FE5-38B9-61CB-1994AE23F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A02E719A-E168-0AC2-F1B7-8666AF92B31E}"/>
              </a:ext>
            </a:extLst>
          </p:cNvPr>
          <p:cNvSpPr/>
          <p:nvPr/>
        </p:nvSpPr>
        <p:spPr>
          <a:xfrm>
            <a:off x="0" y="591378"/>
            <a:ext cx="8067675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817B61C-62FE-1F32-8664-047E36F7FCD5}"/>
              </a:ext>
            </a:extLst>
          </p:cNvPr>
          <p:cNvSpPr txBox="1"/>
          <p:nvPr/>
        </p:nvSpPr>
        <p:spPr>
          <a:xfrm>
            <a:off x="313885" y="31758"/>
            <a:ext cx="3277040" cy="62811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69C7E3A-0582-C7D4-AB3C-5E6F2B1EBAD7}"/>
              </a:ext>
            </a:extLst>
          </p:cNvPr>
          <p:cNvSpPr txBox="1"/>
          <p:nvPr/>
        </p:nvSpPr>
        <p:spPr>
          <a:xfrm>
            <a:off x="551901" y="559215"/>
            <a:ext cx="7249074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固定变量和温度数据对死淘率是否存在影响？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AB7CFF-6E3D-E368-1BD3-6B30562A42BC}"/>
              </a:ext>
            </a:extLst>
          </p:cNvPr>
          <p:cNvSpPr/>
          <p:nvPr/>
        </p:nvSpPr>
        <p:spPr>
          <a:xfrm>
            <a:off x="492981" y="1249209"/>
            <a:ext cx="564032" cy="786613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3C28589-EA15-D6D3-422A-C376CADAD2A5}"/>
              </a:ext>
            </a:extLst>
          </p:cNvPr>
          <p:cNvSpPr/>
          <p:nvPr/>
        </p:nvSpPr>
        <p:spPr>
          <a:xfrm>
            <a:off x="492981" y="1249209"/>
            <a:ext cx="11060104" cy="7866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3E1E5915-50CB-BBFE-29AD-277AFA1440D5}"/>
              </a:ext>
            </a:extLst>
          </p:cNvPr>
          <p:cNvSpPr txBox="1"/>
          <p:nvPr/>
        </p:nvSpPr>
        <p:spPr>
          <a:xfrm>
            <a:off x="1057013" y="1339235"/>
            <a:ext cx="10642006" cy="69007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根据入雏日期划分月份，按每个月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15%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分位数划分正负样本，以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月到来年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月的样本作为训练集，以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月的样本作为跨期验证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目标变量：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21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日龄后死淘率</a:t>
            </a:r>
            <a:endParaRPr lang="en-US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zh-CN" altLang="en-US" sz="14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zh-CN" altLang="en-US" sz="16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二分类模型构建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4D3462EA-C130-F22D-9A17-67379B1238AB}"/>
              </a:ext>
            </a:extLst>
          </p:cNvPr>
          <p:cNvSpPr txBox="1"/>
          <p:nvPr/>
        </p:nvSpPr>
        <p:spPr>
          <a:xfrm>
            <a:off x="98783" y="-301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6C97D4-20AD-386A-7646-63FF571635BE}"/>
              </a:ext>
            </a:extLst>
          </p:cNvPr>
          <p:cNvSpPr txBox="1"/>
          <p:nvPr/>
        </p:nvSpPr>
        <p:spPr>
          <a:xfrm>
            <a:off x="1690852" y="2425037"/>
            <a:ext cx="468597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Feature  Importance      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         COST_PER_KG  480.906632      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137          HESOURCE  288.492152      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       COST_PER_BIRD  240.517941      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       FEED_PER_BIRD  193.342000      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142    FARMSUPERVISOR  178.244548      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             DENSITY  157.551433      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64      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平均温度变化率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_14.0  126.741186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60      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平均温度变化率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_10.0  121.878261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130     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最低温度变化率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_30.0  121.121659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   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温度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平均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_MEAN_-1.0  118.322254  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37  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湿度内部平均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_MEAN_19.0  103.347837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128     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最低温度变化率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_28.0   95.884473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      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最低温度变化率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_0.0   90.453095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31   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温度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5-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平均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_MEAN_6.0   88.521414  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93      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最高温度变化率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_21.0   86.487325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26   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温度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3-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平均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_MEAN_3.0   82.597306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62      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平均温度变化率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_12.0   81.322241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48         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最高温度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_35.0   81.089337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14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118      </a:t>
            </a:r>
            <a:r>
              <a:rPr lang="zh-CN" altLang="zh-CN" sz="1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最低温度变化率</a:t>
            </a:r>
            <a:r>
              <a:rPr lang="en-US" altLang="zh-CN" sz="1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_18.0   79.515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8735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1DA50-A879-5158-0639-D483CEE34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FB810B7C-31EC-8081-C27A-7837A296C2E8}"/>
              </a:ext>
            </a:extLst>
          </p:cNvPr>
          <p:cNvSpPr/>
          <p:nvPr/>
        </p:nvSpPr>
        <p:spPr>
          <a:xfrm>
            <a:off x="0" y="591378"/>
            <a:ext cx="8067675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6D3F2E9-3436-6858-F5A4-03A7EC2D0A8E}"/>
              </a:ext>
            </a:extLst>
          </p:cNvPr>
          <p:cNvSpPr txBox="1"/>
          <p:nvPr/>
        </p:nvSpPr>
        <p:spPr>
          <a:xfrm>
            <a:off x="313885" y="31758"/>
            <a:ext cx="3277040" cy="62811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ADDC78-BBC8-0327-1215-7F64249658B1}"/>
              </a:ext>
            </a:extLst>
          </p:cNvPr>
          <p:cNvSpPr txBox="1"/>
          <p:nvPr/>
        </p:nvSpPr>
        <p:spPr>
          <a:xfrm>
            <a:off x="551901" y="559215"/>
            <a:ext cx="7249074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固定变量和温度数据对死淘率是否存在影响？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10D4A5-D82C-79E9-567D-D50D7B54E245}"/>
              </a:ext>
            </a:extLst>
          </p:cNvPr>
          <p:cNvSpPr/>
          <p:nvPr/>
        </p:nvSpPr>
        <p:spPr>
          <a:xfrm>
            <a:off x="492981" y="1249209"/>
            <a:ext cx="564032" cy="786613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8DAB40F-EAE8-841E-F950-FE1C1556A6F1}"/>
              </a:ext>
            </a:extLst>
          </p:cNvPr>
          <p:cNvSpPr/>
          <p:nvPr/>
        </p:nvSpPr>
        <p:spPr>
          <a:xfrm>
            <a:off x="492981" y="1249209"/>
            <a:ext cx="11060104" cy="7866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03B64882-02B4-C903-1E23-CC7E687C6D57}"/>
              </a:ext>
            </a:extLst>
          </p:cNvPr>
          <p:cNvSpPr txBox="1"/>
          <p:nvPr/>
        </p:nvSpPr>
        <p:spPr>
          <a:xfrm>
            <a:off x="1057013" y="1339235"/>
            <a:ext cx="10642006" cy="69007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月到来年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月的样本作为训练集，以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月的样本作为跨期验证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目标变量：</a:t>
            </a:r>
            <a:r>
              <a:rPr lang="en-US" altLang="zh-CN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21</a:t>
            </a: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日龄后死淘率</a:t>
            </a:r>
            <a:endParaRPr lang="en-US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zh-CN" altLang="en-US" sz="14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运用模型：回归</a:t>
            </a:r>
            <a:r>
              <a:rPr lang="zh-CN" altLang="en-US" sz="16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模型构建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616B1722-CC25-7661-C404-ECFAB5027943}"/>
              </a:ext>
            </a:extLst>
          </p:cNvPr>
          <p:cNvSpPr txBox="1"/>
          <p:nvPr/>
        </p:nvSpPr>
        <p:spPr>
          <a:xfrm>
            <a:off x="98783" y="-301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933895-6009-9383-81F3-5F7E6DB0B6A0}"/>
              </a:ext>
            </a:extLst>
          </p:cNvPr>
          <p:cNvSpPr txBox="1"/>
          <p:nvPr/>
        </p:nvSpPr>
        <p:spPr>
          <a:xfrm>
            <a:off x="1057013" y="2323745"/>
            <a:ext cx="893298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print("RMSE:",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root_mean_squared_error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y_test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y_pred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RMSE: 0.02114182137439653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&gt;&gt;&gt; print("MAE:",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mean_absolute_error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y_test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y_pred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MAE: 0.011386894302268386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&gt;&gt;&gt; print("R2 Score:", r2_score(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y_test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y_pred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R2 Score: 0.6057290760030543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跨期验证</a:t>
            </a: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===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跨期验证结果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===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&gt;&gt;&gt; print(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f"Validation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RMSE: {val_rmse:.4f} (Test RMSE: {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root_mean_squared_error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y_test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y_pred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):.4f})")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Validation RMSE: 0.0547 (Test RMSE: 0.0211)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&gt;&gt;&gt; print(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f"Validation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MAE: {val_mae:.4f} (Test MAE: {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mean_absolute_error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y_test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y_pred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):.4f})")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Validation MAE: 0.0440 (Test MAE: 0.0114)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&gt;&gt;&gt; print(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f"Validation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R2: {val_r2:.4f} (Test R2: {r2_score(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y_test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y_pred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):.4f})")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Validation R2: -0.2194 (Test R2: 0.6057)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R²</a:t>
            </a: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为负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说明模型预测比直接使用均值更差，验证集数据可能来自不同分布。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误差大幅上升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表明模型未能泛化到新时间段的样本</a:t>
            </a:r>
          </a:p>
        </p:txBody>
      </p:sp>
    </p:spTree>
    <p:extLst>
      <p:ext uri="{BB962C8B-B14F-4D97-AF65-F5344CB8AC3E}">
        <p14:creationId xmlns:p14="http://schemas.microsoft.com/office/powerpoint/2010/main" val="557795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D3F58-FBA0-5890-E017-0F64302C6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241ECC46-522F-F7FD-BAC3-0D9D652D5EB7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853EC75-9F03-0F26-BE76-066836FDB224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6514734-1069-88B2-2F78-BCB1D5306C5C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前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20%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的温度曲线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BE72D52-DCE8-544C-411C-4431D98238CD}"/>
              </a:ext>
            </a:extLst>
          </p:cNvPr>
          <p:cNvSpPr txBox="1"/>
          <p:nvPr/>
        </p:nvSpPr>
        <p:spPr>
          <a:xfrm>
            <a:off x="952800" y="1712765"/>
            <a:ext cx="9793969" cy="510024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取每月</a:t>
            </a:r>
            <a:r>
              <a:rPr lang="en-US" altLang="zh-CN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排名前</a:t>
            </a:r>
            <a:r>
              <a:rPr lang="en-US" altLang="zh-CN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20%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的栋舍记为高效群，其余为普通群，按日龄取温度的平均值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45CDCD8-EA6E-F0F4-45DF-34DD3ACC17D4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分析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A1AA45-A00E-CFD4-9F95-C8996EC931AE}"/>
              </a:ext>
            </a:extLst>
          </p:cNvPr>
          <p:cNvSpPr/>
          <p:nvPr/>
        </p:nvSpPr>
        <p:spPr>
          <a:xfrm>
            <a:off x="492981" y="1606656"/>
            <a:ext cx="387864" cy="107782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C9904C1-9323-10EC-3DF3-15D8847329D5}"/>
              </a:ext>
            </a:extLst>
          </p:cNvPr>
          <p:cNvSpPr/>
          <p:nvPr/>
        </p:nvSpPr>
        <p:spPr>
          <a:xfrm>
            <a:off x="492981" y="1606657"/>
            <a:ext cx="11060104" cy="107781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EE62F01-B249-4F20-90D2-6E4675C4E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795" y="2753130"/>
            <a:ext cx="7192832" cy="36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0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59895-9ECA-5600-8694-046853563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5DBA648D-F3F8-5259-5643-498C28901E9A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E3458C1-F456-AEB6-7981-260E40CA9F55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D567B5-8C6A-A5F3-62FF-FBFA379D01D6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前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20%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的温度曲线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CAEA22FE-AF77-6072-FB29-B9FFDC66D5EE}"/>
              </a:ext>
            </a:extLst>
          </p:cNvPr>
          <p:cNvSpPr txBox="1"/>
          <p:nvPr/>
        </p:nvSpPr>
        <p:spPr>
          <a:xfrm>
            <a:off x="952800" y="1712765"/>
            <a:ext cx="9793969" cy="510024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取每月</a:t>
            </a:r>
            <a:r>
              <a:rPr lang="en-US" altLang="zh-CN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排名前</a:t>
            </a:r>
            <a:r>
              <a:rPr lang="en-US" altLang="zh-CN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20%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的栋舍记为高效群，其余为普通群，按日龄取温度的平均值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DABC7F12-77D8-009A-6B06-CE0F7415A497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分析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9E1118-40DE-969A-1FA0-90DD0857EB7D}"/>
              </a:ext>
            </a:extLst>
          </p:cNvPr>
          <p:cNvSpPr/>
          <p:nvPr/>
        </p:nvSpPr>
        <p:spPr>
          <a:xfrm>
            <a:off x="492981" y="1606656"/>
            <a:ext cx="387864" cy="828318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713130-A3C9-6012-16BF-8000F093DCE3}"/>
              </a:ext>
            </a:extLst>
          </p:cNvPr>
          <p:cNvSpPr/>
          <p:nvPr/>
        </p:nvSpPr>
        <p:spPr>
          <a:xfrm>
            <a:off x="492981" y="1606658"/>
            <a:ext cx="11060104" cy="828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4F34D0-AF84-887A-323C-0E90F5BE7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450" y="2600683"/>
            <a:ext cx="8029757" cy="404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5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8F00D-740D-6F34-E736-0EA39BAAC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BFBBD05A-1F68-01F2-822A-A062F3D9BF2B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29A0C08-8F68-E4A8-869F-BB5A1A8775E8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5F5437-CD45-B3BA-2BCC-41C87D47B848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前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20%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的温度曲线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1E4B13FB-4C2C-4B03-2073-F923BDF4DB61}"/>
              </a:ext>
            </a:extLst>
          </p:cNvPr>
          <p:cNvSpPr txBox="1"/>
          <p:nvPr/>
        </p:nvSpPr>
        <p:spPr>
          <a:xfrm>
            <a:off x="952800" y="1712765"/>
            <a:ext cx="9793969" cy="510024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取每月</a:t>
            </a:r>
            <a:r>
              <a:rPr lang="en-US" altLang="zh-CN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排名前</a:t>
            </a:r>
            <a:r>
              <a:rPr lang="en-US" altLang="zh-CN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20%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的栋舍记为高效群，其余为普通群，按日龄取温度的平均值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CADC2662-FBE3-BCC3-C3D8-786C3F149120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分析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415FDC-D40D-86F8-46FF-A8F3904FE07E}"/>
              </a:ext>
            </a:extLst>
          </p:cNvPr>
          <p:cNvSpPr/>
          <p:nvPr/>
        </p:nvSpPr>
        <p:spPr>
          <a:xfrm>
            <a:off x="492981" y="1606656"/>
            <a:ext cx="387864" cy="828318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F6DFAD-9F49-5B57-779D-23D56CBB8C81}"/>
              </a:ext>
            </a:extLst>
          </p:cNvPr>
          <p:cNvSpPr/>
          <p:nvPr/>
        </p:nvSpPr>
        <p:spPr>
          <a:xfrm>
            <a:off x="492981" y="1606658"/>
            <a:ext cx="11060104" cy="828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9" name="图片 8" descr="图表, 折线图, 直方图&#10;&#10;AI 生成的内容可能不正确。">
            <a:extLst>
              <a:ext uri="{FF2B5EF4-FFF2-40B4-BE49-F238E27FC236}">
                <a16:creationId xmlns:a16="http://schemas.microsoft.com/office/drawing/2014/main" id="{1A39B617-2703-A025-92EA-2C9636AB9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30" y="2781300"/>
            <a:ext cx="6853141" cy="344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60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3FF21-4299-4847-B693-1E0B91393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5FE0D23C-B7FE-2E3B-29A3-172A08762E08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84FB2F7-D659-2503-5D60-B7D0737D66BD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EDF45A-1059-7568-314C-F7E5F350AD7A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前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20%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的温度曲线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2014435-BE98-775B-790F-D982461C7F49}"/>
              </a:ext>
            </a:extLst>
          </p:cNvPr>
          <p:cNvSpPr txBox="1"/>
          <p:nvPr/>
        </p:nvSpPr>
        <p:spPr>
          <a:xfrm>
            <a:off x="952800" y="1712765"/>
            <a:ext cx="9793969" cy="510024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取每月</a:t>
            </a:r>
            <a:r>
              <a:rPr lang="en-US" altLang="zh-CN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排名前</a:t>
            </a:r>
            <a:r>
              <a:rPr lang="en-US" altLang="zh-CN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20%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的栋舍记为高效群，其余为普通群，按日龄取温度的平均值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6439252-FC8B-C09C-9FD5-87EF40A8586E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分析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2666B66-B9BA-F544-7EB8-96E6B6625DB5}"/>
              </a:ext>
            </a:extLst>
          </p:cNvPr>
          <p:cNvSpPr/>
          <p:nvPr/>
        </p:nvSpPr>
        <p:spPr>
          <a:xfrm>
            <a:off x="492981" y="1606656"/>
            <a:ext cx="387864" cy="828318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44076FE-C326-40B8-472E-FFBB2CBC50B3}"/>
              </a:ext>
            </a:extLst>
          </p:cNvPr>
          <p:cNvSpPr/>
          <p:nvPr/>
        </p:nvSpPr>
        <p:spPr>
          <a:xfrm>
            <a:off x="492981" y="1606658"/>
            <a:ext cx="11060104" cy="828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1" name="图片 10" descr="图表, 折线图, 直方图&#10;&#10;AI 生成的内容可能不正确。">
            <a:extLst>
              <a:ext uri="{FF2B5EF4-FFF2-40B4-BE49-F238E27FC236}">
                <a16:creationId xmlns:a16="http://schemas.microsoft.com/office/drawing/2014/main" id="{2B0B399F-60E5-0BE1-863D-2D5A36C3E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315" y="2605770"/>
            <a:ext cx="8017370" cy="403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51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2689795" y="1304579"/>
            <a:ext cx="9182857" cy="5080787"/>
            <a:chOff x="2689795" y="1304579"/>
            <a:chExt cx="9182857" cy="5080787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2689795" y="1453366"/>
              <a:ext cx="0" cy="493200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lgDash"/>
              <a:miter lim="800000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>
            <a:xfrm>
              <a:off x="5215019" y="1453366"/>
              <a:ext cx="0" cy="493200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lgDash"/>
              <a:miter lim="800000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>
            <a:xfrm>
              <a:off x="6477631" y="1453366"/>
              <a:ext cx="0" cy="493200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lgDash"/>
              <a:miter lim="800000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>
            <a:xfrm>
              <a:off x="10265467" y="1453366"/>
              <a:ext cx="0" cy="493200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lgDash"/>
              <a:miter lim="800000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>
            <a:xfrm>
              <a:off x="9002855" y="1442480"/>
              <a:ext cx="0" cy="493200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lgDash"/>
              <a:miter lim="800000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>
            <a:xfrm>
              <a:off x="3952407" y="1453366"/>
              <a:ext cx="0" cy="493200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lgDash"/>
              <a:miter lim="800000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>
            <a:xfrm>
              <a:off x="11528078" y="1304579"/>
              <a:ext cx="0" cy="493200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lgDash"/>
              <a:miter lim="800000"/>
            </a:ln>
            <a:effectLst/>
          </p:spPr>
        </p:cxnSp>
        <p:pic>
          <p:nvPicPr>
            <p:cNvPr id="84" name="图形 83" descr="鲤鱼旗 纯色填充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97028" y="1404375"/>
              <a:ext cx="375624" cy="360000"/>
            </a:xfrm>
            <a:prstGeom prst="rect">
              <a:avLst/>
            </a:prstGeom>
          </p:spPr>
        </p:pic>
        <p:cxnSp>
          <p:nvCxnSpPr>
            <p:cNvPr id="87" name="直接连接符 86"/>
            <p:cNvCxnSpPr/>
            <p:nvPr/>
          </p:nvCxnSpPr>
          <p:spPr>
            <a:xfrm>
              <a:off x="7740243" y="1453366"/>
              <a:ext cx="0" cy="493200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lgDash"/>
              <a:miter lim="800000"/>
            </a:ln>
            <a:effectLst/>
          </p:spPr>
        </p:cxnSp>
      </p:grpSp>
      <p:cxnSp>
        <p:nvCxnSpPr>
          <p:cNvPr id="49" name="直接连接符 48"/>
          <p:cNvCxnSpPr/>
          <p:nvPr/>
        </p:nvCxnSpPr>
        <p:spPr>
          <a:xfrm>
            <a:off x="11526134" y="1453366"/>
            <a:ext cx="0" cy="493200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lgDash"/>
            <a:miter lim="800000"/>
          </a:ln>
          <a:effectLst/>
        </p:spPr>
      </p:cxnSp>
      <p:sp>
        <p:nvSpPr>
          <p:cNvPr id="2" name="标题 1"/>
          <p:cNvSpPr txBox="1"/>
          <p:nvPr/>
        </p:nvSpPr>
        <p:spPr>
          <a:xfrm>
            <a:off x="552010" y="27333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基于前期沟通，制定了详细合理的工作实施计划，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PoC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预计整体周期为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7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周，具体实施过程中采用多任务同步推进，串行和并行相结合的方式进行，有效推进项目快速落地</a:t>
            </a:r>
          </a:p>
        </p:txBody>
      </p:sp>
      <p:sp>
        <p:nvSpPr>
          <p:cNvPr id="6" name="Freeform 60"/>
          <p:cNvSpPr/>
          <p:nvPr/>
        </p:nvSpPr>
        <p:spPr bwMode="auto">
          <a:xfrm>
            <a:off x="1358471" y="1349215"/>
            <a:ext cx="10363180" cy="73919"/>
          </a:xfrm>
          <a:custGeom>
            <a:avLst/>
            <a:gdLst>
              <a:gd name="T0" fmla="*/ 0 w 4490"/>
              <a:gd name="T1" fmla="*/ 2147483647 h 91"/>
              <a:gd name="T2" fmla="*/ 0 w 4490"/>
              <a:gd name="T3" fmla="*/ 0 h 91"/>
              <a:gd name="T4" fmla="*/ 2147483647 w 4490"/>
              <a:gd name="T5" fmla="*/ 0 h 91"/>
              <a:gd name="T6" fmla="*/ 2147483647 w 4490"/>
              <a:gd name="T7" fmla="*/ 2147483647 h 91"/>
              <a:gd name="T8" fmla="*/ 0 60000 65536"/>
              <a:gd name="T9" fmla="*/ 0 60000 65536"/>
              <a:gd name="T10" fmla="*/ 0 60000 65536"/>
              <a:gd name="T11" fmla="*/ 0 60000 65536"/>
              <a:gd name="T12" fmla="*/ 0 w 4490"/>
              <a:gd name="T13" fmla="*/ 0 h 91"/>
              <a:gd name="T14" fmla="*/ 4490 w 4490"/>
              <a:gd name="T15" fmla="*/ 91 h 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90" h="91">
                <a:moveTo>
                  <a:pt x="0" y="91"/>
                </a:moveTo>
                <a:lnTo>
                  <a:pt x="0" y="0"/>
                </a:lnTo>
                <a:lnTo>
                  <a:pt x="4490" y="0"/>
                </a:lnTo>
                <a:lnTo>
                  <a:pt x="4490" y="91"/>
                </a:lnTo>
              </a:path>
            </a:pathLst>
          </a:custGeom>
          <a:noFill/>
          <a:ln w="6350">
            <a:solidFill>
              <a:srgbClr val="BBBCBC"/>
            </a:solidFill>
            <a:round/>
          </a:ln>
        </p:spPr>
        <p:txBody>
          <a:bodyPr wrap="none" lIns="0" tIns="0" rIns="0" bIns="0" anchor="ctr"/>
          <a:lstStyle/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65" b="0" i="0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85505" y="1442480"/>
            <a:ext cx="619678" cy="749660"/>
            <a:chOff x="427051" y="1660594"/>
            <a:chExt cx="593903" cy="749660"/>
          </a:xfrm>
        </p:grpSpPr>
        <p:sp>
          <p:nvSpPr>
            <p:cNvPr id="32" name="矩形 31"/>
            <p:cNvSpPr/>
            <p:nvPr/>
          </p:nvSpPr>
          <p:spPr>
            <a:xfrm>
              <a:off x="520023" y="1660594"/>
              <a:ext cx="500931" cy="74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noFill/>
              <a:miter lim="800000"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defRPr/>
              </a:pPr>
              <a:r>
                <a: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前期准备</a:t>
              </a:r>
            </a:p>
          </p:txBody>
        </p:sp>
        <p:sp>
          <p:nvSpPr>
            <p:cNvPr id="33" name="Oval 20"/>
            <p:cNvSpPr/>
            <p:nvPr/>
          </p:nvSpPr>
          <p:spPr bwMode="gray">
            <a:xfrm>
              <a:off x="427051" y="1943984"/>
              <a:ext cx="182880" cy="182880"/>
            </a:xfrm>
            <a:prstGeom prst="ellipse">
              <a:avLst/>
            </a:prstGeom>
            <a:solidFill>
              <a:schemeClr val="tx1"/>
            </a:solidFill>
            <a:ln w="19050" algn="ctr">
              <a:noFill/>
              <a:miter lim="800000"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80726" y="2284224"/>
            <a:ext cx="616963" cy="3575538"/>
            <a:chOff x="446496" y="2370258"/>
            <a:chExt cx="591301" cy="3575538"/>
          </a:xfrm>
        </p:grpSpPr>
        <p:sp>
          <p:nvSpPr>
            <p:cNvPr id="35" name="矩形 34"/>
            <p:cNvSpPr/>
            <p:nvPr/>
          </p:nvSpPr>
          <p:spPr>
            <a:xfrm>
              <a:off x="528856" y="2370258"/>
              <a:ext cx="508941" cy="35755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noFill/>
              <a:miter lim="800000"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defRPr/>
              </a:pPr>
              <a:r>
                <a:rPr lang="zh-CN" altLang="en-US" sz="1100" b="1" dirty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主体实施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Oval 20"/>
            <p:cNvSpPr/>
            <p:nvPr/>
          </p:nvSpPr>
          <p:spPr bwMode="gray">
            <a:xfrm>
              <a:off x="446496" y="3822520"/>
              <a:ext cx="182880" cy="182880"/>
            </a:xfrm>
            <a:prstGeom prst="ellipse">
              <a:avLst/>
            </a:prstGeom>
            <a:solidFill>
              <a:schemeClr val="tx1"/>
            </a:solidFill>
            <a:ln w="19050" algn="ctr">
              <a:noFill/>
              <a:miter lim="800000"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2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87104" y="5910770"/>
            <a:ext cx="618080" cy="453681"/>
            <a:chOff x="406210" y="5558612"/>
            <a:chExt cx="592371" cy="453681"/>
          </a:xfrm>
        </p:grpSpPr>
        <p:sp>
          <p:nvSpPr>
            <p:cNvPr id="38" name="矩形 37"/>
            <p:cNvSpPr/>
            <p:nvPr/>
          </p:nvSpPr>
          <p:spPr>
            <a:xfrm>
              <a:off x="485637" y="5558612"/>
              <a:ext cx="512944" cy="4536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noFill/>
              <a:miter lim="800000"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defRPr/>
              </a:pPr>
              <a:r>
                <a:rPr lang="zh-CN" altLang="en-US" sz="1100" b="1" dirty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分析交付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Oval 20"/>
            <p:cNvSpPr/>
            <p:nvPr/>
          </p:nvSpPr>
          <p:spPr bwMode="gray">
            <a:xfrm>
              <a:off x="406210" y="5710478"/>
              <a:ext cx="182880" cy="182880"/>
            </a:xfrm>
            <a:prstGeom prst="ellipse">
              <a:avLst/>
            </a:prstGeom>
            <a:solidFill>
              <a:schemeClr val="tx1"/>
            </a:solidFill>
            <a:ln w="19050" algn="ctr">
              <a:noFill/>
              <a:miter lim="800000"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3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0" name="矩形 39"/>
          <p:cNvSpPr/>
          <p:nvPr/>
        </p:nvSpPr>
        <p:spPr bwMode="gray">
          <a:xfrm>
            <a:off x="1358471" y="1442481"/>
            <a:ext cx="10363182" cy="750507"/>
          </a:xfrm>
          <a:prstGeom prst="rect">
            <a:avLst/>
          </a:prstGeom>
          <a:noFill/>
          <a:ln w="3175" algn="ctr">
            <a:solidFill>
              <a:schemeClr val="tx2"/>
            </a:solidFill>
            <a:prstDash val="dash"/>
            <a:miter lim="800000"/>
          </a:ln>
        </p:spPr>
        <p:txBody>
          <a:bodyPr vert="horz" wrap="square" lIns="88900" tIns="45720" rIns="88900" bIns="889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1203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环境和数据准备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12036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AutoShape 95"/>
          <p:cNvSpPr>
            <a:spLocks noChangeArrowheads="1"/>
          </p:cNvSpPr>
          <p:nvPr/>
        </p:nvSpPr>
        <p:spPr bwMode="auto">
          <a:xfrm>
            <a:off x="343949" y="1442480"/>
            <a:ext cx="264859" cy="4921972"/>
          </a:xfrm>
          <a:prstGeom prst="rect">
            <a:avLst/>
          </a:prstGeom>
          <a:pattFill prst="dkDnDiag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lIns="0" tIns="88900" rIns="0" bIns="88900" anchor="ctr"/>
          <a:lstStyle>
            <a:lvl1pPr defTabSz="6083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083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083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083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083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08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08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08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08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083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1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时间计划安排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 bwMode="gray">
          <a:xfrm>
            <a:off x="1358469" y="2284223"/>
            <a:ext cx="10363182" cy="1512401"/>
          </a:xfrm>
          <a:prstGeom prst="rect">
            <a:avLst/>
          </a:prstGeom>
          <a:noFill/>
          <a:ln w="3175" algn="ctr">
            <a:solidFill>
              <a:schemeClr val="tx2"/>
            </a:solidFill>
            <a:prstDash val="dash"/>
            <a:miter lim="800000"/>
          </a:ln>
        </p:spPr>
        <p:txBody>
          <a:bodyPr vert="horz" wrap="square" lIns="88900" tIns="45720" rIns="88900" bIns="889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lang="zh-CN" altLang="en-US" sz="1000" b="1" dirty="0">
                <a:solidFill>
                  <a:srgbClr val="01203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数据质量检查</a:t>
            </a:r>
          </a:p>
        </p:txBody>
      </p:sp>
      <p:sp>
        <p:nvSpPr>
          <p:cNvPr id="45" name="矩形 44"/>
          <p:cNvSpPr/>
          <p:nvPr/>
        </p:nvSpPr>
        <p:spPr bwMode="gray">
          <a:xfrm>
            <a:off x="1358469" y="5912872"/>
            <a:ext cx="10363182" cy="453681"/>
          </a:xfrm>
          <a:prstGeom prst="rect">
            <a:avLst/>
          </a:prstGeom>
          <a:noFill/>
          <a:ln w="3175" algn="ctr">
            <a:solidFill>
              <a:schemeClr val="tx2"/>
            </a:solidFill>
            <a:prstDash val="dash"/>
            <a:miter lim="800000"/>
          </a:ln>
        </p:spPr>
        <p:txBody>
          <a:bodyPr vert="horz" wrap="square" lIns="88900" tIns="45720" rIns="88900" bIns="88900" rtlCol="0" anchor="ctr" anchorCtr="0"/>
          <a:lstStyle/>
          <a:p>
            <a:pPr defTabSz="914400">
              <a:defRPr/>
            </a:pPr>
            <a:r>
              <a:rPr lang="zh-CN" altLang="en-US" sz="1000" b="1" dirty="0">
                <a:solidFill>
                  <a:srgbClr val="01203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成果分析和报表交付</a:t>
            </a:r>
            <a:endParaRPr lang="en-US" altLang="zh-CN" sz="1000" b="1" dirty="0">
              <a:solidFill>
                <a:srgbClr val="012036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4774317" y="980093"/>
            <a:ext cx="848804" cy="442535"/>
            <a:chOff x="3224585" y="980599"/>
            <a:chExt cx="848804" cy="442535"/>
          </a:xfrm>
        </p:grpSpPr>
        <p:sp>
          <p:nvSpPr>
            <p:cNvPr id="5" name="Text Box 49"/>
            <p:cNvSpPr txBox="1">
              <a:spLocks noChangeArrowheads="1"/>
            </p:cNvSpPr>
            <p:nvPr/>
          </p:nvSpPr>
          <p:spPr bwMode="auto">
            <a:xfrm>
              <a:off x="3224585" y="980599"/>
              <a:ext cx="848804" cy="20467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lIns="0" tIns="0" rIns="0" bIns="0" anchor="b" anchorCtr="0">
              <a:spAutoFit/>
            </a:bodyPr>
            <a:lstStyle/>
            <a:p>
              <a:pPr marL="0" marR="0" lvl="0" indent="0" algn="ctr" defTabSz="6096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b="1" dirty="0">
                  <a:solidFill>
                    <a:srgbClr val="53565A"/>
                  </a:solidFill>
                  <a:latin typeface="Calibri" panose="020F0502020204030204"/>
                  <a:ea typeface="MS PGothic" panose="020B0600070205080204" charset="-128"/>
                </a:rPr>
                <a:t>W2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" name="Oval 61"/>
            <p:cNvSpPr>
              <a:spLocks noChangeArrowheads="1"/>
            </p:cNvSpPr>
            <p:nvPr/>
          </p:nvSpPr>
          <p:spPr bwMode="auto">
            <a:xfrm>
              <a:off x="3567418" y="1274544"/>
              <a:ext cx="163142" cy="148590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bg1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15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36054" y="980093"/>
            <a:ext cx="848804" cy="442535"/>
            <a:chOff x="2362212" y="980599"/>
            <a:chExt cx="773093" cy="442535"/>
          </a:xfrm>
        </p:grpSpPr>
        <p:sp>
          <p:nvSpPr>
            <p:cNvPr id="9" name="Oval 62"/>
            <p:cNvSpPr>
              <a:spLocks noChangeArrowheads="1"/>
            </p:cNvSpPr>
            <p:nvPr/>
          </p:nvSpPr>
          <p:spPr bwMode="auto">
            <a:xfrm>
              <a:off x="2674464" y="1274544"/>
              <a:ext cx="148590" cy="148590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bg1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15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 Box 49"/>
            <p:cNvSpPr txBox="1">
              <a:spLocks noChangeArrowheads="1"/>
            </p:cNvSpPr>
            <p:nvPr/>
          </p:nvSpPr>
          <p:spPr bwMode="auto">
            <a:xfrm>
              <a:off x="2362212" y="980599"/>
              <a:ext cx="773093" cy="20467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lIns="0" tIns="0" rIns="0" bIns="0" anchor="b" anchorCtr="0">
              <a:spAutoFit/>
            </a:bodyPr>
            <a:lstStyle/>
            <a:p>
              <a:pPr marL="0" marR="0" lvl="0" indent="0" algn="ctr" defTabSz="6096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3565A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W3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297791" y="980093"/>
            <a:ext cx="848804" cy="442535"/>
            <a:chOff x="2362212" y="980599"/>
            <a:chExt cx="773093" cy="442535"/>
          </a:xfrm>
        </p:grpSpPr>
        <p:sp>
          <p:nvSpPr>
            <p:cNvPr id="12" name="Oval 62"/>
            <p:cNvSpPr>
              <a:spLocks noChangeArrowheads="1"/>
            </p:cNvSpPr>
            <p:nvPr/>
          </p:nvSpPr>
          <p:spPr bwMode="auto">
            <a:xfrm>
              <a:off x="2674464" y="1274544"/>
              <a:ext cx="148590" cy="148590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bg1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15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 Box 49"/>
            <p:cNvSpPr txBox="1">
              <a:spLocks noChangeArrowheads="1"/>
            </p:cNvSpPr>
            <p:nvPr/>
          </p:nvSpPr>
          <p:spPr bwMode="auto">
            <a:xfrm>
              <a:off x="2362212" y="980599"/>
              <a:ext cx="773093" cy="20467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lIns="0" tIns="0" rIns="0" bIns="0" anchor="b" anchorCtr="0">
              <a:spAutoFit/>
            </a:bodyPr>
            <a:lstStyle/>
            <a:p>
              <a:pPr marL="0" marR="0" lvl="0" indent="0" algn="ctr" defTabSz="6096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3565A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W4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559528" y="980093"/>
            <a:ext cx="848804" cy="442535"/>
            <a:chOff x="2362212" y="980599"/>
            <a:chExt cx="773093" cy="442535"/>
          </a:xfrm>
        </p:grpSpPr>
        <p:sp>
          <p:nvSpPr>
            <p:cNvPr id="15" name="Oval 62"/>
            <p:cNvSpPr>
              <a:spLocks noChangeArrowheads="1"/>
            </p:cNvSpPr>
            <p:nvPr/>
          </p:nvSpPr>
          <p:spPr bwMode="auto">
            <a:xfrm>
              <a:off x="2674464" y="1274544"/>
              <a:ext cx="148590" cy="148590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bg1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15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 Box 49"/>
            <p:cNvSpPr txBox="1">
              <a:spLocks noChangeArrowheads="1"/>
            </p:cNvSpPr>
            <p:nvPr/>
          </p:nvSpPr>
          <p:spPr bwMode="auto">
            <a:xfrm>
              <a:off x="2362212" y="980599"/>
              <a:ext cx="773093" cy="20467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lIns="0" tIns="0" rIns="0" bIns="0" anchor="b" anchorCtr="0">
              <a:spAutoFit/>
            </a:bodyPr>
            <a:lstStyle/>
            <a:p>
              <a:pPr marL="0" marR="0" lvl="0" indent="0" algn="ctr" defTabSz="6096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3565A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W5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083005" y="980093"/>
            <a:ext cx="848804" cy="442535"/>
            <a:chOff x="2362212" y="980599"/>
            <a:chExt cx="773093" cy="442535"/>
          </a:xfrm>
        </p:grpSpPr>
        <p:sp>
          <p:nvSpPr>
            <p:cNvPr id="18" name="Oval 62"/>
            <p:cNvSpPr>
              <a:spLocks noChangeArrowheads="1"/>
            </p:cNvSpPr>
            <p:nvPr/>
          </p:nvSpPr>
          <p:spPr bwMode="auto">
            <a:xfrm>
              <a:off x="2674464" y="1274544"/>
              <a:ext cx="148590" cy="148590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bg1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15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 Box 49"/>
            <p:cNvSpPr txBox="1">
              <a:spLocks noChangeArrowheads="1"/>
            </p:cNvSpPr>
            <p:nvPr/>
          </p:nvSpPr>
          <p:spPr bwMode="auto">
            <a:xfrm>
              <a:off x="2362212" y="980599"/>
              <a:ext cx="773093" cy="20467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lIns="0" tIns="0" rIns="0" bIns="0" anchor="b" anchorCtr="0">
              <a:spAutoFit/>
            </a:bodyPr>
            <a:lstStyle/>
            <a:p>
              <a:pPr marL="0" marR="0" lvl="0" indent="0" algn="ctr" defTabSz="6096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3565A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W7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293002" y="981073"/>
            <a:ext cx="806645" cy="440575"/>
            <a:chOff x="1890330" y="982705"/>
            <a:chExt cx="806645" cy="440575"/>
          </a:xfrm>
        </p:grpSpPr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1890330" y="982705"/>
              <a:ext cx="806645" cy="20467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lIns="0" tIns="0" rIns="0" bIns="0" anchor="b" anchorCtr="0">
              <a:spAutoFit/>
            </a:bodyPr>
            <a:lstStyle/>
            <a:p>
              <a:pPr marL="0" marR="0" lvl="0" indent="0" algn="ctr" defTabSz="6096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b="1" dirty="0">
                  <a:solidFill>
                    <a:srgbClr val="53565A"/>
                  </a:solidFill>
                  <a:latin typeface="Calibri" panose="020F0502020204030204"/>
                  <a:ea typeface="MS PGothic" panose="020B0600070205080204" charset="-128"/>
                </a:rPr>
                <a:t>W0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3" name="Oval 61"/>
            <p:cNvSpPr>
              <a:spLocks noChangeArrowheads="1"/>
            </p:cNvSpPr>
            <p:nvPr/>
          </p:nvSpPr>
          <p:spPr bwMode="auto">
            <a:xfrm>
              <a:off x="2216133" y="1274690"/>
              <a:ext cx="163142" cy="148590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bg1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15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708293" y="2353974"/>
            <a:ext cx="1226315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23" name="矩形 22"/>
          <p:cNvSpPr/>
          <p:nvPr/>
        </p:nvSpPr>
        <p:spPr>
          <a:xfrm>
            <a:off x="2695012" y="1577056"/>
            <a:ext cx="1255450" cy="1644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26" name="矩形 25"/>
          <p:cNvSpPr/>
          <p:nvPr/>
        </p:nvSpPr>
        <p:spPr>
          <a:xfrm>
            <a:off x="3985506" y="2565788"/>
            <a:ext cx="1226316" cy="253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27" name="矩形 26"/>
          <p:cNvSpPr/>
          <p:nvPr/>
        </p:nvSpPr>
        <p:spPr>
          <a:xfrm>
            <a:off x="3990303" y="3224220"/>
            <a:ext cx="1216722" cy="253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28" name="矩形 27"/>
          <p:cNvSpPr/>
          <p:nvPr/>
        </p:nvSpPr>
        <p:spPr>
          <a:xfrm>
            <a:off x="5243656" y="3919366"/>
            <a:ext cx="1216800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29" name="矩形 28"/>
          <p:cNvSpPr/>
          <p:nvPr/>
        </p:nvSpPr>
        <p:spPr>
          <a:xfrm>
            <a:off x="5243656" y="4378978"/>
            <a:ext cx="1216800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30" name="矩形 29"/>
          <p:cNvSpPr/>
          <p:nvPr/>
        </p:nvSpPr>
        <p:spPr>
          <a:xfrm>
            <a:off x="6506738" y="4912799"/>
            <a:ext cx="1216800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2638643" y="2597966"/>
            <a:ext cx="147543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highlight>
                  <a:srgbClr val="F1F2F4"/>
                </a:highlight>
              </a:rPr>
              <a:t>2.1</a:t>
            </a:r>
            <a:r>
              <a:rPr lang="zh-CN" altLang="en-US" dirty="0">
                <a:solidFill>
                  <a:schemeClr val="tx1"/>
                </a:solidFill>
                <a:highlight>
                  <a:srgbClr val="F1F2F4"/>
                </a:highlight>
              </a:rPr>
              <a:t>环控数据和生产数据盘点</a:t>
            </a:r>
          </a:p>
        </p:txBody>
      </p:sp>
      <p:sp>
        <p:nvSpPr>
          <p:cNvPr id="53" name="矩形 52"/>
          <p:cNvSpPr/>
          <p:nvPr/>
        </p:nvSpPr>
        <p:spPr>
          <a:xfrm>
            <a:off x="10297042" y="5927268"/>
            <a:ext cx="1349027" cy="253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dirty="0"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10095058" y="6152892"/>
            <a:ext cx="1752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5.1</a:t>
            </a:r>
            <a:r>
              <a:rPr lang="zh-CN" altLang="en-US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报告交付和现场汇报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3968224" y="2832674"/>
            <a:ext cx="227509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highlight>
                  <a:srgbClr val="F1F2F4"/>
                </a:highlight>
              </a:rPr>
              <a:t>2.2</a:t>
            </a:r>
            <a:r>
              <a:rPr lang="zh-CN" altLang="en-US" dirty="0">
                <a:solidFill>
                  <a:schemeClr val="tx1"/>
                </a:solidFill>
                <a:highlight>
                  <a:srgbClr val="F1F2F4"/>
                </a:highlight>
              </a:rPr>
              <a:t>数据完整性、准确性、有效性、一致性、时效性检验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3968224" y="3420745"/>
            <a:ext cx="127552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highlight>
                  <a:srgbClr val="F1F2F4"/>
                </a:highlight>
              </a:rPr>
              <a:t>2.3</a:t>
            </a:r>
            <a:r>
              <a:rPr lang="zh-CN" altLang="en-US" dirty="0">
                <a:solidFill>
                  <a:schemeClr val="tx1"/>
                </a:solidFill>
                <a:highlight>
                  <a:srgbClr val="F1F2F4"/>
                </a:highlight>
              </a:rPr>
              <a:t>数据缺失率、极值、异常值检查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243656" y="4154744"/>
            <a:ext cx="121679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highlight>
                  <a:srgbClr val="F1F2F4"/>
                </a:highlight>
              </a:rPr>
              <a:t>3.1</a:t>
            </a:r>
            <a:r>
              <a:rPr lang="zh-CN" altLang="en-US" dirty="0">
                <a:solidFill>
                  <a:schemeClr val="tx1"/>
                </a:solidFill>
                <a:highlight>
                  <a:srgbClr val="F1F2F4"/>
                </a:highlight>
              </a:rPr>
              <a:t>变量分布分析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5171820" y="4603222"/>
            <a:ext cx="250752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highlight>
                  <a:srgbClr val="F1F2F4"/>
                </a:highlight>
              </a:rPr>
              <a:t>3.2</a:t>
            </a:r>
            <a:r>
              <a:rPr lang="zh-CN" altLang="en-US" dirty="0">
                <a:solidFill>
                  <a:schemeClr val="tx1"/>
                </a:solidFill>
                <a:highlight>
                  <a:srgbClr val="F1F2F4"/>
                </a:highlight>
              </a:rPr>
              <a:t>变量趋势分析及异常模式探查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6425581" y="5130637"/>
            <a:ext cx="177769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4.1</a:t>
            </a:r>
            <a:r>
              <a:rPr lang="zh-CN" altLang="en-US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自变量间相关性探查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636350" y="1938224"/>
            <a:ext cx="177372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1.2 </a:t>
            </a:r>
            <a:r>
              <a:rPr lang="zh-CN" altLang="en-US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分析环境搭建</a:t>
            </a:r>
          </a:p>
        </p:txBody>
      </p:sp>
      <p:sp>
        <p:nvSpPr>
          <p:cNvPr id="22" name="矩形 21"/>
          <p:cNvSpPr/>
          <p:nvPr/>
        </p:nvSpPr>
        <p:spPr bwMode="gray">
          <a:xfrm>
            <a:off x="1358469" y="3840667"/>
            <a:ext cx="10363182" cy="969279"/>
          </a:xfrm>
          <a:prstGeom prst="rect">
            <a:avLst/>
          </a:prstGeom>
          <a:noFill/>
          <a:ln w="3175" algn="ctr">
            <a:solidFill>
              <a:schemeClr val="tx2"/>
            </a:solidFill>
            <a:prstDash val="dash"/>
            <a:miter lim="800000"/>
          </a:ln>
        </p:spPr>
        <p:txBody>
          <a:bodyPr vert="horz" wrap="square" lIns="88900" tIns="45720" rIns="88900" bIns="889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lang="zh-CN" altLang="en-US" sz="1000" b="1" dirty="0">
                <a:solidFill>
                  <a:srgbClr val="01203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现状分析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512580" y="980093"/>
            <a:ext cx="848804" cy="442535"/>
            <a:chOff x="3224585" y="980599"/>
            <a:chExt cx="848804" cy="442535"/>
          </a:xfrm>
        </p:grpSpPr>
        <p:sp>
          <p:nvSpPr>
            <p:cNvPr id="42" name="Text Box 49"/>
            <p:cNvSpPr txBox="1">
              <a:spLocks noChangeArrowheads="1"/>
            </p:cNvSpPr>
            <p:nvPr/>
          </p:nvSpPr>
          <p:spPr bwMode="auto">
            <a:xfrm>
              <a:off x="3224585" y="980599"/>
              <a:ext cx="848804" cy="20467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lIns="0" tIns="0" rIns="0" bIns="0" anchor="b" anchorCtr="0">
              <a:spAutoFit/>
            </a:bodyPr>
            <a:lstStyle/>
            <a:p>
              <a:pPr marL="0" marR="0" lvl="0" indent="0" algn="ctr" defTabSz="6096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b="1" dirty="0">
                  <a:solidFill>
                    <a:srgbClr val="53565A"/>
                  </a:solidFill>
                  <a:latin typeface="Calibri" panose="020F0502020204030204"/>
                  <a:ea typeface="MS PGothic" panose="020B0600070205080204" charset="-128"/>
                </a:rPr>
                <a:t>W1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7" name="Oval 61"/>
            <p:cNvSpPr>
              <a:spLocks noChangeArrowheads="1"/>
            </p:cNvSpPr>
            <p:nvPr/>
          </p:nvSpPr>
          <p:spPr bwMode="auto">
            <a:xfrm>
              <a:off x="3567418" y="1274544"/>
              <a:ext cx="163142" cy="148590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bg1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15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9821265" y="980093"/>
            <a:ext cx="848804" cy="442535"/>
            <a:chOff x="2362212" y="980599"/>
            <a:chExt cx="773093" cy="442535"/>
          </a:xfrm>
        </p:grpSpPr>
        <p:sp>
          <p:nvSpPr>
            <p:cNvPr id="85" name="Oval 62"/>
            <p:cNvSpPr>
              <a:spLocks noChangeArrowheads="1"/>
            </p:cNvSpPr>
            <p:nvPr/>
          </p:nvSpPr>
          <p:spPr bwMode="auto">
            <a:xfrm>
              <a:off x="2674464" y="1274544"/>
              <a:ext cx="148590" cy="148590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bg1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15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Text Box 49"/>
            <p:cNvSpPr txBox="1">
              <a:spLocks noChangeArrowheads="1"/>
            </p:cNvSpPr>
            <p:nvPr/>
          </p:nvSpPr>
          <p:spPr bwMode="auto">
            <a:xfrm>
              <a:off x="2362212" y="980599"/>
              <a:ext cx="773093" cy="20467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lIns="0" tIns="0" rIns="0" bIns="0" anchor="b" anchorCtr="0">
              <a:spAutoFit/>
            </a:bodyPr>
            <a:lstStyle/>
            <a:p>
              <a:pPr marL="0" marR="0" lvl="0" indent="0" algn="ctr" defTabSz="6096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3565A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W6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2636350" y="1735802"/>
            <a:ext cx="157103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1.1</a:t>
            </a:r>
            <a:r>
              <a:rPr lang="zh-CN" altLang="en-US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需求确认及数据准备</a:t>
            </a:r>
          </a:p>
        </p:txBody>
      </p:sp>
      <p:sp>
        <p:nvSpPr>
          <p:cNvPr id="90" name="矩形 89"/>
          <p:cNvSpPr/>
          <p:nvPr/>
        </p:nvSpPr>
        <p:spPr>
          <a:xfrm>
            <a:off x="5243734" y="3293787"/>
            <a:ext cx="1216722" cy="253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5202998" y="3549910"/>
            <a:ext cx="146401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highlight>
                  <a:srgbClr val="F1F2F4"/>
                </a:highlight>
              </a:rPr>
              <a:t>2.4</a:t>
            </a:r>
            <a:r>
              <a:rPr lang="zh-CN" altLang="en-US" dirty="0">
                <a:solidFill>
                  <a:schemeClr val="tx1"/>
                </a:solidFill>
                <a:highlight>
                  <a:srgbClr val="F1F2F4"/>
                </a:highlight>
              </a:rPr>
              <a:t>数据质量检查报告</a:t>
            </a:r>
          </a:p>
        </p:txBody>
      </p:sp>
      <p:sp>
        <p:nvSpPr>
          <p:cNvPr id="92" name="矩形 91"/>
          <p:cNvSpPr/>
          <p:nvPr/>
        </p:nvSpPr>
        <p:spPr bwMode="gray">
          <a:xfrm>
            <a:off x="1358469" y="4890483"/>
            <a:ext cx="10363182" cy="969279"/>
          </a:xfrm>
          <a:prstGeom prst="rect">
            <a:avLst/>
          </a:prstGeom>
          <a:noFill/>
          <a:ln w="3175" algn="ctr">
            <a:solidFill>
              <a:schemeClr val="tx2"/>
            </a:solidFill>
            <a:prstDash val="dash"/>
            <a:miter lim="800000"/>
          </a:ln>
        </p:spPr>
        <p:txBody>
          <a:bodyPr vert="horz" wrap="square" lIns="88900" tIns="45720" rIns="88900" bIns="889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lang="zh-CN" altLang="en-US" sz="1000" b="1" dirty="0">
                <a:solidFill>
                  <a:srgbClr val="01203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效应分析</a:t>
            </a:r>
          </a:p>
        </p:txBody>
      </p:sp>
      <p:sp>
        <p:nvSpPr>
          <p:cNvPr id="93" name="矩形 92"/>
          <p:cNvSpPr/>
          <p:nvPr/>
        </p:nvSpPr>
        <p:spPr>
          <a:xfrm>
            <a:off x="6508510" y="5365777"/>
            <a:ext cx="2447835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6425581" y="5583615"/>
            <a:ext cx="2718419" cy="252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4.2</a:t>
            </a:r>
            <a:r>
              <a:rPr lang="zh-CN" altLang="en-US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自变量与目标变量之间影响效应分析</a:t>
            </a:r>
            <a:endParaRPr lang="zh-CN" altLang="en-US" sz="1050" i="1" dirty="0">
              <a:highlight>
                <a:srgbClr val="F1F2F4"/>
              </a:highligh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9036391" y="5367174"/>
            <a:ext cx="1216800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8955234" y="5585012"/>
            <a:ext cx="177769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4.3</a:t>
            </a:r>
            <a:r>
              <a:rPr lang="zh-CN" altLang="en-US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影响效应分析结果解读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BD239-A1CF-D3B1-52F9-BD9FB417C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3C980141-B230-794B-C4E6-8777850EE869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EA1449F-12B7-779F-5B4D-51848F401057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223FC3D-5744-155F-758E-5FDECD312590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前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20%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的温度曲线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FD21129-4670-6575-D2A8-F13F03E6FB39}"/>
              </a:ext>
            </a:extLst>
          </p:cNvPr>
          <p:cNvSpPr txBox="1"/>
          <p:nvPr/>
        </p:nvSpPr>
        <p:spPr>
          <a:xfrm>
            <a:off x="952800" y="1712765"/>
            <a:ext cx="9793969" cy="510024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取每月</a:t>
            </a:r>
            <a:r>
              <a:rPr lang="en-US" altLang="zh-CN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排名前</a:t>
            </a:r>
            <a:r>
              <a:rPr lang="en-US" altLang="zh-CN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20%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的栋舍记为高效群，其余为普通群，按日龄取温度的平均值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EBCD3957-16CB-9F0E-5E7F-9C598EFADB11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分析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CF48119-219C-129F-3AF0-C9AFF9F72AB6}"/>
              </a:ext>
            </a:extLst>
          </p:cNvPr>
          <p:cNvSpPr/>
          <p:nvPr/>
        </p:nvSpPr>
        <p:spPr>
          <a:xfrm>
            <a:off x="492981" y="1606656"/>
            <a:ext cx="387864" cy="828318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F783E83-89F1-C2A4-A8B8-F3B953519C7D}"/>
              </a:ext>
            </a:extLst>
          </p:cNvPr>
          <p:cNvSpPr/>
          <p:nvPr/>
        </p:nvSpPr>
        <p:spPr>
          <a:xfrm>
            <a:off x="492981" y="1606658"/>
            <a:ext cx="11060104" cy="828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 descr="图表, 折线图&#10;&#10;AI 生成的内容可能不正确。">
            <a:extLst>
              <a:ext uri="{FF2B5EF4-FFF2-40B4-BE49-F238E27FC236}">
                <a16:creationId xmlns:a16="http://schemas.microsoft.com/office/drawing/2014/main" id="{EB0462D0-2DED-7933-555F-74014FBAEB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52" y="2541083"/>
            <a:ext cx="8729200" cy="43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1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BA2E8-A758-8874-139A-5E41BFCC3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6D55E405-0B86-E18C-0CA7-8BCD6C5844FA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8B3DE70-B2B1-9A62-FD73-98CCA7319456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7BD8823-0DDA-349A-E8D9-8350186EF09F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前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20%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的温度曲线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90F9D2E-F766-C687-7468-03A212ED875D}"/>
              </a:ext>
            </a:extLst>
          </p:cNvPr>
          <p:cNvSpPr txBox="1"/>
          <p:nvPr/>
        </p:nvSpPr>
        <p:spPr>
          <a:xfrm>
            <a:off x="952800" y="1712765"/>
            <a:ext cx="9793969" cy="510024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取每月</a:t>
            </a:r>
            <a:r>
              <a:rPr lang="en-US" altLang="zh-CN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排名前</a:t>
            </a:r>
            <a:r>
              <a:rPr lang="en-US" altLang="zh-CN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20%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的栋舍记为高效群，其余为普通群，按日龄取温度的平均值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D192D3F-5F21-4A79-370F-D085D06967E2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分析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C9C7763-38A8-65E9-EA5D-E3CA58FA509D}"/>
              </a:ext>
            </a:extLst>
          </p:cNvPr>
          <p:cNvSpPr/>
          <p:nvPr/>
        </p:nvSpPr>
        <p:spPr>
          <a:xfrm>
            <a:off x="492981" y="1606656"/>
            <a:ext cx="387864" cy="828318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1D6F2E3-3FDE-F752-3038-264ED79FFAE1}"/>
              </a:ext>
            </a:extLst>
          </p:cNvPr>
          <p:cNvSpPr/>
          <p:nvPr/>
        </p:nvSpPr>
        <p:spPr>
          <a:xfrm>
            <a:off x="492981" y="1606658"/>
            <a:ext cx="11060104" cy="828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9" name="图片 8" descr="图表, 折线图&#10;&#10;AI 生成的内容可能不正确。">
            <a:extLst>
              <a:ext uri="{FF2B5EF4-FFF2-40B4-BE49-F238E27FC236}">
                <a16:creationId xmlns:a16="http://schemas.microsoft.com/office/drawing/2014/main" id="{8E2A9AEE-1D8B-7BD6-219A-E7952137D7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99" y="2623035"/>
            <a:ext cx="8274569" cy="416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05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23E47-170E-B308-2DF4-06BBCE17C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01F33C09-17AC-E8B0-3312-217EB988BEAB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B982179-95C3-740D-FA84-8C7601413F86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6905943-DAED-EF7B-B50B-30A35A6129D7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前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20%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的温度曲线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C12BDB4A-BEA7-E803-E990-A01F0333F427}"/>
              </a:ext>
            </a:extLst>
          </p:cNvPr>
          <p:cNvSpPr txBox="1"/>
          <p:nvPr/>
        </p:nvSpPr>
        <p:spPr>
          <a:xfrm>
            <a:off x="952800" y="1712765"/>
            <a:ext cx="9793969" cy="510024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取每月</a:t>
            </a:r>
            <a:r>
              <a:rPr lang="en-US" altLang="zh-CN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排名前</a:t>
            </a:r>
            <a:r>
              <a:rPr lang="en-US" altLang="zh-CN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20%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的栋舍记为高效群，其余为普通群，按日龄取温度的平均值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99BC9B6-65BD-C3CF-FD17-0E38787E0EC7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分析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9F1A794-7F0E-C7E2-4CE5-F642D5332186}"/>
              </a:ext>
            </a:extLst>
          </p:cNvPr>
          <p:cNvSpPr/>
          <p:nvPr/>
        </p:nvSpPr>
        <p:spPr>
          <a:xfrm>
            <a:off x="492981" y="1606656"/>
            <a:ext cx="387864" cy="828318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8F4ADD-7358-65BA-2ACB-200680DEF87A}"/>
              </a:ext>
            </a:extLst>
          </p:cNvPr>
          <p:cNvSpPr/>
          <p:nvPr/>
        </p:nvSpPr>
        <p:spPr>
          <a:xfrm>
            <a:off x="492981" y="1606658"/>
            <a:ext cx="11060104" cy="828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 descr="图表, 折线图, 直方图&#10;&#10;AI 生成的内容可能不正确。">
            <a:extLst>
              <a:ext uri="{FF2B5EF4-FFF2-40B4-BE49-F238E27FC236}">
                <a16:creationId xmlns:a16="http://schemas.microsoft.com/office/drawing/2014/main" id="{2974FCD5-01DF-8891-9D45-A3251705AE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2600895"/>
            <a:ext cx="8217418" cy="413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62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DB011-1F38-62FD-E435-D3EFE9E92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111A92BF-A49B-C50A-D363-ECD53F2FD46E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1049CFF-E937-E02D-D6E8-BBCC1DD793F9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BE07CC-A3CF-6559-33F4-FD291BE53198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前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20%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的温度曲线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9B52169-E600-E81C-B8DC-F8B6568BE9F9}"/>
              </a:ext>
            </a:extLst>
          </p:cNvPr>
          <p:cNvSpPr txBox="1"/>
          <p:nvPr/>
        </p:nvSpPr>
        <p:spPr>
          <a:xfrm>
            <a:off x="952800" y="1712765"/>
            <a:ext cx="9793969" cy="510024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取每月</a:t>
            </a:r>
            <a:r>
              <a:rPr lang="en-US" altLang="zh-CN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排名前</a:t>
            </a:r>
            <a:r>
              <a:rPr lang="en-US" altLang="zh-CN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20%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的栋舍记为高效群，其余为普通群，按日龄取温度的平均值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5D78E06-8154-715C-2A30-9C1530B0B468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分析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4A764B-6423-0B3A-8C7F-988F24EBBE46}"/>
              </a:ext>
            </a:extLst>
          </p:cNvPr>
          <p:cNvSpPr/>
          <p:nvPr/>
        </p:nvSpPr>
        <p:spPr>
          <a:xfrm>
            <a:off x="492981" y="1606656"/>
            <a:ext cx="387864" cy="828318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C5B8954-316B-46AD-E3E6-C80FE3946657}"/>
              </a:ext>
            </a:extLst>
          </p:cNvPr>
          <p:cNvSpPr/>
          <p:nvPr/>
        </p:nvSpPr>
        <p:spPr>
          <a:xfrm>
            <a:off x="492981" y="1606658"/>
            <a:ext cx="11060104" cy="828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9" name="图片 8" descr="图表, 折线图&#10;&#10;AI 生成的内容可能不正确。">
            <a:extLst>
              <a:ext uri="{FF2B5EF4-FFF2-40B4-BE49-F238E27FC236}">
                <a16:creationId xmlns:a16="http://schemas.microsoft.com/office/drawing/2014/main" id="{90F0DB0F-C98E-CF63-9494-31B2643C5E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2568521"/>
            <a:ext cx="8322194" cy="418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33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6E737-5406-6BE5-CB70-4B2112B83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4E46DBA6-8E3D-7C8C-C264-89B9A70198C1}"/>
              </a:ext>
            </a:extLst>
          </p:cNvPr>
          <p:cNvSpPr/>
          <p:nvPr/>
        </p:nvSpPr>
        <p:spPr>
          <a:xfrm>
            <a:off x="0" y="591378"/>
            <a:ext cx="8067675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8A656EE-31EB-2E59-A26B-BBDFF1B5EAB4}"/>
              </a:ext>
            </a:extLst>
          </p:cNvPr>
          <p:cNvSpPr txBox="1"/>
          <p:nvPr/>
        </p:nvSpPr>
        <p:spPr>
          <a:xfrm>
            <a:off x="313885" y="31758"/>
            <a:ext cx="3277040" cy="62811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4573A4-3329-A52F-DC18-C3AA5EB51082}"/>
              </a:ext>
            </a:extLst>
          </p:cNvPr>
          <p:cNvSpPr txBox="1"/>
          <p:nvPr/>
        </p:nvSpPr>
        <p:spPr>
          <a:xfrm>
            <a:off x="551901" y="559215"/>
            <a:ext cx="7249074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固定变量和温度数据对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是否存在影响？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35115BE-3969-1DEE-6411-D015683CEBE5}"/>
              </a:ext>
            </a:extLst>
          </p:cNvPr>
          <p:cNvSpPr/>
          <p:nvPr/>
        </p:nvSpPr>
        <p:spPr>
          <a:xfrm>
            <a:off x="492981" y="1249209"/>
            <a:ext cx="564032" cy="786613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54C2AD-DC8C-919E-338B-AD3D56B0B92C}"/>
              </a:ext>
            </a:extLst>
          </p:cNvPr>
          <p:cNvSpPr/>
          <p:nvPr/>
        </p:nvSpPr>
        <p:spPr>
          <a:xfrm>
            <a:off x="492981" y="1249209"/>
            <a:ext cx="11060104" cy="7866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5BE0E3DC-31DC-E3BD-2785-687D3CBFC0BF}"/>
              </a:ext>
            </a:extLst>
          </p:cNvPr>
          <p:cNvSpPr txBox="1"/>
          <p:nvPr/>
        </p:nvSpPr>
        <p:spPr>
          <a:xfrm>
            <a:off x="1057013" y="1339235"/>
            <a:ext cx="10642006" cy="69007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根据入雏日期划分月份，按每个月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80%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分位数划分正负样本，以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月到来年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月的样本作为训练集，以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月的样本作为跨期验证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18288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zh-CN" altLang="en-US" sz="16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二分类模型构建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1EF02354-23CD-2BA3-B4C5-A15B238FC53A}"/>
              </a:ext>
            </a:extLst>
          </p:cNvPr>
          <p:cNvSpPr txBox="1"/>
          <p:nvPr/>
        </p:nvSpPr>
        <p:spPr>
          <a:xfrm>
            <a:off x="98783" y="-301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94FEB1-F718-F28B-220B-CE6FA0348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968" y="2569207"/>
            <a:ext cx="3977481" cy="37722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68B218-4313-8E0B-1E3B-E28794EFA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2353289"/>
            <a:ext cx="4295775" cy="40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4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79C83-7A73-99C9-6DBA-5EF525EF8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5B805FB8-8112-EC47-6CFB-87D4E191AE70}"/>
              </a:ext>
            </a:extLst>
          </p:cNvPr>
          <p:cNvSpPr/>
          <p:nvPr/>
        </p:nvSpPr>
        <p:spPr>
          <a:xfrm>
            <a:off x="0" y="591378"/>
            <a:ext cx="8067675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1DC79A4-712C-EF50-DEE8-D7491DD901F2}"/>
              </a:ext>
            </a:extLst>
          </p:cNvPr>
          <p:cNvSpPr txBox="1"/>
          <p:nvPr/>
        </p:nvSpPr>
        <p:spPr>
          <a:xfrm>
            <a:off x="313885" y="31758"/>
            <a:ext cx="3277040" cy="62811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D937C6-0393-0AC6-6EA3-D8B5E37FEF79}"/>
              </a:ext>
            </a:extLst>
          </p:cNvPr>
          <p:cNvSpPr txBox="1"/>
          <p:nvPr/>
        </p:nvSpPr>
        <p:spPr>
          <a:xfrm>
            <a:off x="551901" y="559215"/>
            <a:ext cx="7249074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固定变量和温度数据对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是否存在影响？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C8C3AB1-26B8-28B6-75AE-FFC403FBCC9C}"/>
              </a:ext>
            </a:extLst>
          </p:cNvPr>
          <p:cNvSpPr/>
          <p:nvPr/>
        </p:nvSpPr>
        <p:spPr>
          <a:xfrm>
            <a:off x="492981" y="1249209"/>
            <a:ext cx="564032" cy="786613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A75F8CC-728F-4093-B6F3-E6999967AAF8}"/>
              </a:ext>
            </a:extLst>
          </p:cNvPr>
          <p:cNvSpPr/>
          <p:nvPr/>
        </p:nvSpPr>
        <p:spPr>
          <a:xfrm>
            <a:off x="492981" y="1249209"/>
            <a:ext cx="11060104" cy="7866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4AABE40E-931A-6F1A-E40E-B370C121D66C}"/>
              </a:ext>
            </a:extLst>
          </p:cNvPr>
          <p:cNvSpPr txBox="1"/>
          <p:nvPr/>
        </p:nvSpPr>
        <p:spPr>
          <a:xfrm>
            <a:off x="1057013" y="1339235"/>
            <a:ext cx="10642006" cy="69007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月到来年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月的样本作为训练集，以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月的样本作为跨期验证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zh-CN" altLang="en-US" sz="14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运用模型：回归</a:t>
            </a:r>
            <a:r>
              <a:rPr lang="zh-CN" altLang="en-US" sz="16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模型构建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0119678D-0881-B3F2-44D3-C07643437939}"/>
              </a:ext>
            </a:extLst>
          </p:cNvPr>
          <p:cNvSpPr txBox="1"/>
          <p:nvPr/>
        </p:nvSpPr>
        <p:spPr>
          <a:xfrm>
            <a:off x="98783" y="-301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9825FC-00E8-E252-A5EA-44AC061FAFA4}"/>
              </a:ext>
            </a:extLst>
          </p:cNvPr>
          <p:cNvSpPr txBox="1"/>
          <p:nvPr/>
        </p:nvSpPr>
        <p:spPr>
          <a:xfrm>
            <a:off x="774997" y="2504330"/>
            <a:ext cx="852140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&gt;&gt;&gt; print("RMSE:", 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root_mean_squared_error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y_test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y_pred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RMSE: 34.0615239263085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&gt;&gt;&gt; print("MAE:", 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mean_absolute_error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y_test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y_pred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MAE: 24.809721644477975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&gt;&gt;&gt; print("R2 Score:", r2_score(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y_test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y_pred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R2 Score: 0.7872808778065026</a:t>
            </a:r>
          </a:p>
          <a:p>
            <a:pPr algn="just"/>
            <a:endParaRPr lang="en-US" altLang="zh-CN" sz="1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=== 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跨期验证结果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===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&gt;&gt;&gt; print(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f"Validation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RMSE: {val_rmse:.4f} (Test RMSE: {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root_mean_squared_error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y_test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y_pred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):.4f})")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Validation RMSE: 57.3398 (Test RMSE: 34.0615)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&gt;&gt;&gt; print(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f"Validation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MAE: {val_mae:.4f} (Test MAE: {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mean_absolute_error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y_test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y_pred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):.4f})")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Validation MAE: 49.0752 (Test MAE: 24.8097)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&gt;&gt;&gt; print(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f"Validation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R2: {val_r2:.4f} (Test R2: {r2_score(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y_test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y_pred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):.4f})")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Validation R2: 0.1687 (Test R2: 0.7873)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 descr="图表, 折线图&#10;&#10;AI 生成的内容可能不正确。">
            <a:extLst>
              <a:ext uri="{FF2B5EF4-FFF2-40B4-BE49-F238E27FC236}">
                <a16:creationId xmlns:a16="http://schemas.microsoft.com/office/drawing/2014/main" id="{7167F21A-222C-4D37-2F4D-1F70D401A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45" y="2035822"/>
            <a:ext cx="5274310" cy="227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9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E1759-B493-67DE-1F9E-D3F539CEB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7F18B6-B26F-09DF-E000-A7BF0AD0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226" y="957768"/>
            <a:ext cx="8082481" cy="861774"/>
          </a:xfrm>
        </p:spPr>
        <p:txBody>
          <a:bodyPr/>
          <a:lstStyle/>
          <a:p>
            <a:r>
              <a:rPr lang="zh-CN" altLang="en-US" sz="4400" dirty="0">
                <a:latin typeface="等线" panose="02010600030101010101" pitchFamily="2" charset="-122"/>
                <a:ea typeface="等线" panose="02010600030101010101" pitchFamily="2" charset="-122"/>
              </a:rPr>
              <a:t>下周计划</a:t>
            </a:r>
            <a:endParaRPr lang="en-US" sz="4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344FB5-5D1A-25EB-41D1-35CC3CFE3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199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3CEBF6-F5D3-BC53-F5FD-4A16ECA9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226" y="957768"/>
            <a:ext cx="8082481" cy="861774"/>
          </a:xfrm>
        </p:spPr>
        <p:txBody>
          <a:bodyPr/>
          <a:lstStyle/>
          <a:p>
            <a:r>
              <a:rPr lang="zh-CN" altLang="en-US" sz="4400" dirty="0">
                <a:latin typeface="等线" panose="02010600030101010101" pitchFamily="2" charset="-122"/>
                <a:ea typeface="等线" panose="02010600030101010101" pitchFamily="2" charset="-122"/>
              </a:rPr>
              <a:t>目录</a:t>
            </a:r>
            <a:endParaRPr lang="en-US" sz="4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D02FC-AB0A-E09A-CFCB-79E270DFC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2226" y="2105025"/>
            <a:ext cx="10628249" cy="3638550"/>
          </a:xfrm>
        </p:spPr>
        <p:txBody>
          <a:bodyPr/>
          <a:lstStyle/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数据清洗与整合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死淘相关分析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相关分析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下周计划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008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4BEA8-C0F7-9E9C-952C-C282FB797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D749DB9-B7AF-D595-8D22-56A20501B2F7}"/>
              </a:ext>
            </a:extLst>
          </p:cNvPr>
          <p:cNvSpPr txBox="1"/>
          <p:nvPr/>
        </p:nvSpPr>
        <p:spPr>
          <a:xfrm>
            <a:off x="339052" y="280917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数据清洗与整合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DA01F5-9BC9-C360-805E-9856A373D2F4}"/>
              </a:ext>
            </a:extLst>
          </p:cNvPr>
          <p:cNvSpPr/>
          <p:nvPr/>
        </p:nvSpPr>
        <p:spPr>
          <a:xfrm>
            <a:off x="870769" y="1112749"/>
            <a:ext cx="4768031" cy="875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</a:rPr>
              <a:t>读取新增的</a:t>
            </a:r>
            <a:r>
              <a:rPr lang="en-US" altLang="zh-CN" sz="1800" dirty="0">
                <a:solidFill>
                  <a:schemeClr val="tx1"/>
                </a:solidFill>
              </a:rPr>
              <a:t>24.9-24.11</a:t>
            </a:r>
            <a:r>
              <a:rPr lang="zh-CN" altLang="en-US" sz="1800" dirty="0">
                <a:solidFill>
                  <a:schemeClr val="tx1"/>
                </a:solidFill>
              </a:rPr>
              <a:t>的环控数据与日报数据，并于第一批数据进行整合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436550-4D45-8A2D-F657-2668246361E9}"/>
              </a:ext>
            </a:extLst>
          </p:cNvPr>
          <p:cNvSpPr txBox="1"/>
          <p:nvPr/>
        </p:nvSpPr>
        <p:spPr>
          <a:xfrm>
            <a:off x="488256" y="2016165"/>
            <a:ext cx="60712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处理环控数据储存文件格式不一致问题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处理环控数据列名不一致问题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处理环控数据日龄异常问题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处理日报数据数据异常问题</a:t>
            </a:r>
            <a:endParaRPr lang="en-US" altLang="zh-CN" sz="1600" dirty="0"/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处理日报数据与环控数据名称不一致</a:t>
            </a:r>
            <a:r>
              <a:rPr lang="zh-CN" altLang="en-US" sz="1600" dirty="0"/>
              <a:t>问题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…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1F4975-2BCE-C68E-4EAF-531C67768EF2}"/>
              </a:ext>
            </a:extLst>
          </p:cNvPr>
          <p:cNvSpPr/>
          <p:nvPr/>
        </p:nvSpPr>
        <p:spPr>
          <a:xfrm>
            <a:off x="756943" y="3761730"/>
            <a:ext cx="6606356" cy="1688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环控数据按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农场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批次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栋舍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日龄为主键聚合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，聚合到日龄维度，保留每个探头的每日平均温度、最低温度、最高温度。并取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个探头的平均温度、最低温度、最高温度作为最终的日平均温度，最低温度，最高温度。以此计算每日温差。</a:t>
            </a:r>
            <a:endParaRPr lang="en-US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计算每日龄不同时刻的温度变化率，取均值作为改日龄的温度变化率，以此得到平均温度变化率、最低温度变化率、最高温度变化率</a:t>
            </a:r>
            <a:endParaRPr lang="en-US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DDDE4E-B050-EDE2-B6E8-B2D0EEE5E3F3}"/>
              </a:ext>
            </a:extLst>
          </p:cNvPr>
          <p:cNvSpPr/>
          <p:nvPr/>
        </p:nvSpPr>
        <p:spPr>
          <a:xfrm>
            <a:off x="756943" y="5449976"/>
            <a:ext cx="6606356" cy="846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将各个日龄的温湿度相关数据打横，形成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农场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批次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栋舍为主键的宽表与日报相关数据匹配，得到农场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批次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栋舍维度的数据表</a:t>
            </a:r>
            <a:endParaRPr lang="en-US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A10D828-B066-7B8F-3184-70A6F5123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259" y="1575925"/>
            <a:ext cx="4439364" cy="294322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96BF56D-D0DB-1A47-4F36-20648CE6682F}"/>
              </a:ext>
            </a:extLst>
          </p:cNvPr>
          <p:cNvSpPr/>
          <p:nvPr/>
        </p:nvSpPr>
        <p:spPr>
          <a:xfrm>
            <a:off x="8131880" y="5011205"/>
            <a:ext cx="3136122" cy="1274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发现问题：</a:t>
            </a:r>
            <a:endParaRPr lang="en-US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95350" lvl="1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环控数据存在部分缺失和重复</a:t>
            </a:r>
            <a:endParaRPr lang="en-US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858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70202-4BF3-2015-5A6F-CAB28DC72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53B57754-EB67-1543-424E-A82158D49A87}"/>
              </a:ext>
            </a:extLst>
          </p:cNvPr>
          <p:cNvSpPr/>
          <p:nvPr/>
        </p:nvSpPr>
        <p:spPr>
          <a:xfrm>
            <a:off x="0" y="591378"/>
            <a:ext cx="8067675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6B1447B-612E-1B24-99A2-C7B20808815B}"/>
              </a:ext>
            </a:extLst>
          </p:cNvPr>
          <p:cNvSpPr txBox="1"/>
          <p:nvPr/>
        </p:nvSpPr>
        <p:spPr>
          <a:xfrm>
            <a:off x="313885" y="31758"/>
            <a:ext cx="3277040" cy="62811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8661442-02AE-9CD8-3722-18762DD36811}"/>
              </a:ext>
            </a:extLst>
          </p:cNvPr>
          <p:cNvSpPr txBox="1"/>
          <p:nvPr/>
        </p:nvSpPr>
        <p:spPr>
          <a:xfrm>
            <a:off x="551901" y="559215"/>
            <a:ext cx="7249074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固定变量和温度数据对死淘率是否存在影响？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7C05EB-9AE9-9E6C-EF7E-5AE4712FA889}"/>
              </a:ext>
            </a:extLst>
          </p:cNvPr>
          <p:cNvSpPr/>
          <p:nvPr/>
        </p:nvSpPr>
        <p:spPr>
          <a:xfrm>
            <a:off x="492981" y="1249209"/>
            <a:ext cx="564032" cy="786613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BA0A74F-A2E1-B1E9-608A-18E584B909C1}"/>
              </a:ext>
            </a:extLst>
          </p:cNvPr>
          <p:cNvSpPr/>
          <p:nvPr/>
        </p:nvSpPr>
        <p:spPr>
          <a:xfrm>
            <a:off x="492981" y="1249209"/>
            <a:ext cx="11060104" cy="7866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2E6EC96E-8BE8-D526-EB03-70D090CEB0EF}"/>
              </a:ext>
            </a:extLst>
          </p:cNvPr>
          <p:cNvSpPr txBox="1"/>
          <p:nvPr/>
        </p:nvSpPr>
        <p:spPr>
          <a:xfrm>
            <a:off x="1057013" y="1339235"/>
            <a:ext cx="10642006" cy="69007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根据入雏日期划分月份，按每个月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15%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分位数划分正负样本，以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月到来年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月的样本作为训练集，以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月的样本作为跨期验证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。并加工另一目标变量：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日龄后死淘</a:t>
            </a:r>
            <a:endParaRPr lang="en-US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18288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zh-CN" altLang="en-US" sz="16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二分类模型构建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73DF275-12E9-B627-035D-7DB8DDB66545}"/>
              </a:ext>
            </a:extLst>
          </p:cNvPr>
          <p:cNvSpPr txBox="1"/>
          <p:nvPr/>
        </p:nvSpPr>
        <p:spPr>
          <a:xfrm>
            <a:off x="1323438" y="2847524"/>
            <a:ext cx="21910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入雏日期划分月份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06F084B5-E5D8-7921-5966-51D0BD86121D}"/>
              </a:ext>
            </a:extLst>
          </p:cNvPr>
          <p:cNvSpPr txBox="1"/>
          <p:nvPr/>
        </p:nvSpPr>
        <p:spPr>
          <a:xfrm>
            <a:off x="98783" y="-301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DCEB00-1D13-578A-3DA6-190ABE7729D9}"/>
              </a:ext>
            </a:extLst>
          </p:cNvPr>
          <p:cNvSpPr txBox="1"/>
          <p:nvPr/>
        </p:nvSpPr>
        <p:spPr>
          <a:xfrm>
            <a:off x="1290375" y="3728707"/>
            <a:ext cx="2743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去除缺失率大于</a:t>
            </a:r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70%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的变量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5E4DC0-126B-E791-9753-C9DA60A952B5}"/>
              </a:ext>
            </a:extLst>
          </p:cNvPr>
          <p:cNvSpPr txBox="1"/>
          <p:nvPr/>
        </p:nvSpPr>
        <p:spPr>
          <a:xfrm>
            <a:off x="1290375" y="4097160"/>
            <a:ext cx="2743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去除共线性超过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0.8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的变量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9A7202-AF8F-7D4B-A35D-AE2C0ABAE0A2}"/>
              </a:ext>
            </a:extLst>
          </p:cNvPr>
          <p:cNvSpPr txBox="1"/>
          <p:nvPr/>
        </p:nvSpPr>
        <p:spPr>
          <a:xfrm>
            <a:off x="1323438" y="4759083"/>
            <a:ext cx="2743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处理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inf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等无穷大数据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F9A8E8-BDCB-1D9A-6D46-63302169F0D7}"/>
              </a:ext>
            </a:extLst>
          </p:cNvPr>
          <p:cNvSpPr txBox="1"/>
          <p:nvPr/>
        </p:nvSpPr>
        <p:spPr>
          <a:xfrm>
            <a:off x="1323437" y="5450066"/>
            <a:ext cx="39867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计算正负样本，划分训练数据和跨期验证数据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C6EFC6-056B-89F8-2D69-416E079FBB07}"/>
              </a:ext>
            </a:extLst>
          </p:cNvPr>
          <p:cNvSpPr txBox="1"/>
          <p:nvPr/>
        </p:nvSpPr>
        <p:spPr>
          <a:xfrm>
            <a:off x="3623988" y="2083733"/>
            <a:ext cx="3986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建模流程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2A4A166-2C2F-ED6B-2BA1-94887F2B875E}"/>
              </a:ext>
            </a:extLst>
          </p:cNvPr>
          <p:cNvSpPr txBox="1"/>
          <p:nvPr/>
        </p:nvSpPr>
        <p:spPr>
          <a:xfrm>
            <a:off x="1290375" y="3207001"/>
            <a:ext cx="3276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去除与死淘率互相影响的变量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60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676D7-4147-9F85-9A90-7BCE331E2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9C66B334-1E18-1C1D-2235-B9BE4687E076}"/>
              </a:ext>
            </a:extLst>
          </p:cNvPr>
          <p:cNvSpPr/>
          <p:nvPr/>
        </p:nvSpPr>
        <p:spPr>
          <a:xfrm>
            <a:off x="0" y="591378"/>
            <a:ext cx="8067675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8E4A659-FD0E-B526-8ED3-CEF5645B15A1}"/>
              </a:ext>
            </a:extLst>
          </p:cNvPr>
          <p:cNvSpPr txBox="1"/>
          <p:nvPr/>
        </p:nvSpPr>
        <p:spPr>
          <a:xfrm>
            <a:off x="313885" y="31758"/>
            <a:ext cx="3277040" cy="62811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10978D1-6A6B-280F-14D2-4D279737B911}"/>
              </a:ext>
            </a:extLst>
          </p:cNvPr>
          <p:cNvSpPr txBox="1"/>
          <p:nvPr/>
        </p:nvSpPr>
        <p:spPr>
          <a:xfrm>
            <a:off x="551901" y="559215"/>
            <a:ext cx="7249074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固定变量和温度数据对死淘率是否存在影响？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A7BCA2D-7C56-BFC4-9600-0DA2A465F147}"/>
              </a:ext>
            </a:extLst>
          </p:cNvPr>
          <p:cNvSpPr/>
          <p:nvPr/>
        </p:nvSpPr>
        <p:spPr>
          <a:xfrm>
            <a:off x="492981" y="1249209"/>
            <a:ext cx="564032" cy="786613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3093B94-F5DD-A80D-6834-A346977F50A5}"/>
              </a:ext>
            </a:extLst>
          </p:cNvPr>
          <p:cNvSpPr/>
          <p:nvPr/>
        </p:nvSpPr>
        <p:spPr>
          <a:xfrm>
            <a:off x="492981" y="1249209"/>
            <a:ext cx="11060104" cy="7866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83712DE6-6D05-5A48-448C-F5BE0B8DDC08}"/>
              </a:ext>
            </a:extLst>
          </p:cNvPr>
          <p:cNvSpPr txBox="1"/>
          <p:nvPr/>
        </p:nvSpPr>
        <p:spPr>
          <a:xfrm>
            <a:off x="1057013" y="1339235"/>
            <a:ext cx="10642006" cy="69007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根据入雏日期划分月份，按每个月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15%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分位数划分正负样本，以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月到来年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月的样本作为训练集，以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月的样本作为跨期验证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。并加工另一目标变量：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日龄后死淘</a:t>
            </a:r>
            <a:endParaRPr lang="en-US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18288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zh-CN" altLang="en-US" sz="16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二分类模型构建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4C80C0-1147-B665-7CEC-CD5BAFFF06F8}"/>
              </a:ext>
            </a:extLst>
          </p:cNvPr>
          <p:cNvSpPr txBox="1"/>
          <p:nvPr/>
        </p:nvSpPr>
        <p:spPr>
          <a:xfrm>
            <a:off x="1250042" y="3164221"/>
            <a:ext cx="19829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DOCDATE_month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1     0.105063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10    0.057965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11    0.077015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12    0.107587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2     0.093557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7     0.033665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8     0.039217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9     0.049145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98273C-0812-35C0-8942-F5F79A507FE1}"/>
              </a:ext>
            </a:extLst>
          </p:cNvPr>
          <p:cNvSpPr txBox="1"/>
          <p:nvPr/>
        </p:nvSpPr>
        <p:spPr>
          <a:xfrm>
            <a:off x="492981" y="251156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按月份统计</a:t>
            </a:r>
            <a:r>
              <a:rPr lang="zh-CN" altLang="en-US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出栏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死淘率平均值</a:t>
            </a:r>
          </a:p>
        </p:txBody>
      </p:sp>
      <p:pic>
        <p:nvPicPr>
          <p:cNvPr id="11" name="图片 10" descr="图表, 折线图&#10;&#10;AI 生成的内容可能不正确。">
            <a:extLst>
              <a:ext uri="{FF2B5EF4-FFF2-40B4-BE49-F238E27FC236}">
                <a16:creationId xmlns:a16="http://schemas.microsoft.com/office/drawing/2014/main" id="{C5C1C2C4-4A2C-0AFD-DDF6-7D568AF18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730" y="2320572"/>
            <a:ext cx="5274310" cy="2292985"/>
          </a:xfrm>
          <a:prstGeom prst="rect">
            <a:avLst/>
          </a:prstGeom>
        </p:spPr>
      </p:pic>
      <p:pic>
        <p:nvPicPr>
          <p:cNvPr id="12" name="图片 11" descr="图表, 折线图&#10;&#10;AI 生成的内容可能不正确。">
            <a:extLst>
              <a:ext uri="{FF2B5EF4-FFF2-40B4-BE49-F238E27FC236}">
                <a16:creationId xmlns:a16="http://schemas.microsoft.com/office/drawing/2014/main" id="{C37FA777-27E8-01C4-DBBF-CEFEB1E53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82" y="4698071"/>
            <a:ext cx="5274310" cy="230060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258CE32-8829-9145-DD7A-96F29D45A48B}"/>
              </a:ext>
            </a:extLst>
          </p:cNvPr>
          <p:cNvSpPr txBox="1"/>
          <p:nvPr/>
        </p:nvSpPr>
        <p:spPr>
          <a:xfrm>
            <a:off x="5241983" y="197550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查看训练集和验证集的数据分布，确实有较大差异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C08169E-90AA-4FAA-0E17-92172782DD0A}"/>
              </a:ext>
            </a:extLst>
          </p:cNvPr>
          <p:cNvSpPr txBox="1"/>
          <p:nvPr/>
        </p:nvSpPr>
        <p:spPr>
          <a:xfrm>
            <a:off x="10070040" y="3336788"/>
            <a:ext cx="1581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日龄后死淘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DEA614B-6FF6-C35E-E9CB-0B7CBA04BD27}"/>
              </a:ext>
            </a:extLst>
          </p:cNvPr>
          <p:cNvSpPr txBox="1"/>
          <p:nvPr/>
        </p:nvSpPr>
        <p:spPr>
          <a:xfrm>
            <a:off x="10152992" y="5509819"/>
            <a:ext cx="1581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出栏死淘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4AB5533D-9C31-EE6B-A0C7-09E889166D09}"/>
              </a:ext>
            </a:extLst>
          </p:cNvPr>
          <p:cNvSpPr txBox="1"/>
          <p:nvPr/>
        </p:nvSpPr>
        <p:spPr>
          <a:xfrm>
            <a:off x="98783" y="-301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死淘分析</a:t>
            </a:r>
          </a:p>
        </p:txBody>
      </p:sp>
    </p:spTree>
    <p:extLst>
      <p:ext uri="{BB962C8B-B14F-4D97-AF65-F5344CB8AC3E}">
        <p14:creationId xmlns:p14="http://schemas.microsoft.com/office/powerpoint/2010/main" val="398061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0BBF6-124E-43E4-FBB5-C67E8D64C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1F323943-37EF-E96D-5B39-876715BA8A0F}"/>
              </a:ext>
            </a:extLst>
          </p:cNvPr>
          <p:cNvSpPr/>
          <p:nvPr/>
        </p:nvSpPr>
        <p:spPr>
          <a:xfrm>
            <a:off x="0" y="591378"/>
            <a:ext cx="8067675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7BB647F-0699-C969-3573-03850916D507}"/>
              </a:ext>
            </a:extLst>
          </p:cNvPr>
          <p:cNvSpPr txBox="1"/>
          <p:nvPr/>
        </p:nvSpPr>
        <p:spPr>
          <a:xfrm>
            <a:off x="313885" y="31758"/>
            <a:ext cx="3277040" cy="62811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658A87-B10D-8E5F-6E2E-32465B48E8D5}"/>
              </a:ext>
            </a:extLst>
          </p:cNvPr>
          <p:cNvSpPr txBox="1"/>
          <p:nvPr/>
        </p:nvSpPr>
        <p:spPr>
          <a:xfrm>
            <a:off x="551901" y="559215"/>
            <a:ext cx="7249074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固定变量和温度数据对死淘率是否存在影响？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728357F-A7E2-8685-E3F1-3FADA78C8EC1}"/>
              </a:ext>
            </a:extLst>
          </p:cNvPr>
          <p:cNvSpPr/>
          <p:nvPr/>
        </p:nvSpPr>
        <p:spPr>
          <a:xfrm>
            <a:off x="492981" y="1249209"/>
            <a:ext cx="564032" cy="786613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B372BB-B110-E017-E59E-A790BDB6CA33}"/>
              </a:ext>
            </a:extLst>
          </p:cNvPr>
          <p:cNvSpPr/>
          <p:nvPr/>
        </p:nvSpPr>
        <p:spPr>
          <a:xfrm>
            <a:off x="492981" y="1249209"/>
            <a:ext cx="11060104" cy="7866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41CF5CA5-51FE-6D9C-A797-842E91A21A69}"/>
              </a:ext>
            </a:extLst>
          </p:cNvPr>
          <p:cNvSpPr txBox="1"/>
          <p:nvPr/>
        </p:nvSpPr>
        <p:spPr>
          <a:xfrm>
            <a:off x="1057013" y="1339235"/>
            <a:ext cx="10642006" cy="69007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根据入雏日期划分月份，按每个月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15%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分位数划分正负样本，以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月到来年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月的样本作为训练集，以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月的样本作为跨期验证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目标变量：出栏死淘率</a:t>
            </a:r>
            <a:endParaRPr lang="en-US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zh-CN" altLang="en-US" sz="14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zh-CN" altLang="en-US" sz="16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二分类模型构建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01E6E796-0A03-9508-E802-3605AF39F02E}"/>
              </a:ext>
            </a:extLst>
          </p:cNvPr>
          <p:cNvSpPr txBox="1"/>
          <p:nvPr/>
        </p:nvSpPr>
        <p:spPr>
          <a:xfrm>
            <a:off x="98783" y="-301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D78E82-348D-89A8-BFFD-6FFC1B002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03" y="2396807"/>
            <a:ext cx="3958880" cy="3794443"/>
          </a:xfrm>
          <a:prstGeom prst="rect">
            <a:avLst/>
          </a:prstGeom>
        </p:spPr>
      </p:pic>
      <p:pic>
        <p:nvPicPr>
          <p:cNvPr id="5" name="图片 4" descr="图表&#10;&#10;AI 生成的内容可能不正确。">
            <a:extLst>
              <a:ext uri="{FF2B5EF4-FFF2-40B4-BE49-F238E27FC236}">
                <a16:creationId xmlns:a16="http://schemas.microsoft.com/office/drawing/2014/main" id="{98FF1B2D-5336-7640-469C-113722CF3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2639"/>
            <a:ext cx="4238414" cy="40827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75F2DD-D516-2AF5-F953-6D359C354F99}"/>
              </a:ext>
            </a:extLst>
          </p:cNvPr>
          <p:cNvSpPr txBox="1"/>
          <p:nvPr/>
        </p:nvSpPr>
        <p:spPr>
          <a:xfrm>
            <a:off x="1857586" y="6166140"/>
            <a:ext cx="1581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训练集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023D22-A4FF-DA44-0AA0-EFE50A48BF7B}"/>
              </a:ext>
            </a:extLst>
          </p:cNvPr>
          <p:cNvSpPr txBox="1"/>
          <p:nvPr/>
        </p:nvSpPr>
        <p:spPr>
          <a:xfrm>
            <a:off x="8067675" y="6266622"/>
            <a:ext cx="1581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跨期验证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43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2A964-750E-E31E-9F17-C23D8DE55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2A0D3F83-C569-8B28-7588-FCE85EC55B13}"/>
              </a:ext>
            </a:extLst>
          </p:cNvPr>
          <p:cNvSpPr/>
          <p:nvPr/>
        </p:nvSpPr>
        <p:spPr>
          <a:xfrm>
            <a:off x="0" y="591378"/>
            <a:ext cx="8067675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5B7E223-A6C1-E263-CDCF-EACBB7C50143}"/>
              </a:ext>
            </a:extLst>
          </p:cNvPr>
          <p:cNvSpPr txBox="1"/>
          <p:nvPr/>
        </p:nvSpPr>
        <p:spPr>
          <a:xfrm>
            <a:off x="313885" y="31758"/>
            <a:ext cx="3277040" cy="62811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BEE8385-DF40-D925-CE33-17B5E9B04230}"/>
              </a:ext>
            </a:extLst>
          </p:cNvPr>
          <p:cNvSpPr txBox="1"/>
          <p:nvPr/>
        </p:nvSpPr>
        <p:spPr>
          <a:xfrm>
            <a:off x="551901" y="559215"/>
            <a:ext cx="7249074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固定变量和温度数据对死淘率是否存在影响？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EEFDC26-DA9F-B46D-EBD4-04D4FF030A17}"/>
              </a:ext>
            </a:extLst>
          </p:cNvPr>
          <p:cNvSpPr/>
          <p:nvPr/>
        </p:nvSpPr>
        <p:spPr>
          <a:xfrm>
            <a:off x="492981" y="1249209"/>
            <a:ext cx="564032" cy="786613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089FC09-EEB4-D2F8-3262-32ACC49CFAFC}"/>
              </a:ext>
            </a:extLst>
          </p:cNvPr>
          <p:cNvSpPr/>
          <p:nvPr/>
        </p:nvSpPr>
        <p:spPr>
          <a:xfrm>
            <a:off x="492981" y="1249209"/>
            <a:ext cx="11060104" cy="7866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EC5EF365-B0CD-1D0A-888A-7ADF0683FB30}"/>
              </a:ext>
            </a:extLst>
          </p:cNvPr>
          <p:cNvSpPr txBox="1"/>
          <p:nvPr/>
        </p:nvSpPr>
        <p:spPr>
          <a:xfrm>
            <a:off x="1057013" y="1339235"/>
            <a:ext cx="10642006" cy="69007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根据入雏日期划分月份，按每个月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15%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分位数划分正负样本，以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月到来年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月的样本作为训练集，以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月的样本作为跨期验证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目标变量：出栏死淘率</a:t>
            </a:r>
            <a:endParaRPr lang="en-US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zh-CN" altLang="en-US" sz="14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zh-CN" altLang="en-US" sz="16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二分类模型构建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966F9829-8EC5-7AED-80C9-9E033E51FDCF}"/>
              </a:ext>
            </a:extLst>
          </p:cNvPr>
          <p:cNvSpPr txBox="1"/>
          <p:nvPr/>
        </p:nvSpPr>
        <p:spPr>
          <a:xfrm>
            <a:off x="98783" y="-301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313E22-DD44-EBAF-B90B-BA39FC7D2E6F}"/>
              </a:ext>
            </a:extLst>
          </p:cNvPr>
          <p:cNvSpPr txBox="1"/>
          <p:nvPr/>
        </p:nvSpPr>
        <p:spPr>
          <a:xfrm>
            <a:off x="1704975" y="2280915"/>
            <a:ext cx="327704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重要变量</a:t>
            </a:r>
          </a:p>
          <a:p>
            <a:pPr algn="just">
              <a:buNone/>
            </a:pP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Feature  Importance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         COST_PER_KG  635.728897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137          HESOURCE  336.093317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138             HEAGE  231.411129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            GAS_COST  174.279583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142    FARMSUPERVISOR  174.172348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37   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湿度内部平均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_MEAN_19.0  158.989741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130      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最低温度变化率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_30.0  150.443510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48          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最高温度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_35.0  118.756476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91       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最高温度变化率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_16.0  103.832815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18   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温度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1-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平均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_MEAN_32.0  103.745949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85       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平均温度变化率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_35.0   99.619303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131      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最低温度变化率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_31.0   98.876613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    ELECTRICITY_COST   96.893351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73       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平均温度变化率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_23.0   93.225656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124      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最低温度变化率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_24.0   92.347105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126      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最低温度变化率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_26.0   89.993334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             DENSITY   89.647436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       FEED_PER_BIRD   88.152742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64       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平均温度变化率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_14.0   85.683585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47          </a:t>
            </a:r>
            <a:r>
              <a:rPr lang="zh-CN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最高温度</a:t>
            </a:r>
            <a:r>
              <a:rPr lang="en-US" altLang="zh-CN" sz="1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_33.0   83.212060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407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3B5B9-8C75-F481-2600-10C0E7B2B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89BBF1A4-B77B-0429-A43C-C8AF96AE2134}"/>
              </a:ext>
            </a:extLst>
          </p:cNvPr>
          <p:cNvSpPr/>
          <p:nvPr/>
        </p:nvSpPr>
        <p:spPr>
          <a:xfrm>
            <a:off x="0" y="591378"/>
            <a:ext cx="8067675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A75510E-D600-B909-22BF-EA486982D5F4}"/>
              </a:ext>
            </a:extLst>
          </p:cNvPr>
          <p:cNvSpPr txBox="1"/>
          <p:nvPr/>
        </p:nvSpPr>
        <p:spPr>
          <a:xfrm>
            <a:off x="313885" y="31758"/>
            <a:ext cx="3277040" cy="62811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D87BF72-9EE6-1DD0-1590-C392CBBFC676}"/>
              </a:ext>
            </a:extLst>
          </p:cNvPr>
          <p:cNvSpPr txBox="1"/>
          <p:nvPr/>
        </p:nvSpPr>
        <p:spPr>
          <a:xfrm>
            <a:off x="551901" y="559215"/>
            <a:ext cx="7249074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固定变量和温度数据对死淘率是否存在影响？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5EC6CA-F3FD-0864-5577-FA4544D1856C}"/>
              </a:ext>
            </a:extLst>
          </p:cNvPr>
          <p:cNvSpPr/>
          <p:nvPr/>
        </p:nvSpPr>
        <p:spPr>
          <a:xfrm>
            <a:off x="492981" y="1249209"/>
            <a:ext cx="564032" cy="786613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AE376B-2D1E-C924-9B9C-0B81E96A6F04}"/>
              </a:ext>
            </a:extLst>
          </p:cNvPr>
          <p:cNvSpPr/>
          <p:nvPr/>
        </p:nvSpPr>
        <p:spPr>
          <a:xfrm>
            <a:off x="492981" y="1249209"/>
            <a:ext cx="11060104" cy="7866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BE35CAE6-53D7-B0F7-8F53-3168BE1F02F3}"/>
              </a:ext>
            </a:extLst>
          </p:cNvPr>
          <p:cNvSpPr txBox="1"/>
          <p:nvPr/>
        </p:nvSpPr>
        <p:spPr>
          <a:xfrm>
            <a:off x="1057013" y="1339235"/>
            <a:ext cx="10642006" cy="69007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根据入雏日期划分月份，按每个月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15%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分位数划分正负样本，以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月到来年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月的样本作为训练集，以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月的样本作为跨期验证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zh-CN" altLang="en-US" sz="1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目标变量：出栏死淘率</a:t>
            </a:r>
            <a:endParaRPr lang="en-US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zh-CN" altLang="en-US" sz="14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zh-CN" altLang="en-US" sz="16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二分类模型构建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9628F5FD-38EB-CA95-E747-1838D9F465BE}"/>
              </a:ext>
            </a:extLst>
          </p:cNvPr>
          <p:cNvSpPr txBox="1"/>
          <p:nvPr/>
        </p:nvSpPr>
        <p:spPr>
          <a:xfrm>
            <a:off x="98783" y="-301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死淘分析</a:t>
            </a:r>
          </a:p>
        </p:txBody>
      </p:sp>
      <p:pic>
        <p:nvPicPr>
          <p:cNvPr id="5" name="图片 4" descr="图表, 折线图&#10;&#10;AI 生成的内容可能不正确。">
            <a:extLst>
              <a:ext uri="{FF2B5EF4-FFF2-40B4-BE49-F238E27FC236}">
                <a16:creationId xmlns:a16="http://schemas.microsoft.com/office/drawing/2014/main" id="{EC7E345F-9928-6B4D-5CB0-BFE99590B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35" y="2117178"/>
            <a:ext cx="4234701" cy="3093687"/>
          </a:xfrm>
          <a:prstGeom prst="rect">
            <a:avLst/>
          </a:prstGeom>
        </p:spPr>
      </p:pic>
      <p:pic>
        <p:nvPicPr>
          <p:cNvPr id="6" name="图片 5" descr="图表, 折线图&#10;&#10;AI 生成的内容可能不正确。">
            <a:extLst>
              <a:ext uri="{FF2B5EF4-FFF2-40B4-BE49-F238E27FC236}">
                <a16:creationId xmlns:a16="http://schemas.microsoft.com/office/drawing/2014/main" id="{7105008C-9D56-CB47-9A24-B15B22884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632" y="2075371"/>
            <a:ext cx="4234701" cy="317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52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1_2020-TEMPLATE-EXTERNAL" val="pdtUH84H"/>
  <p:tag name="ARTICULATE_DESIGN_ID_SAS-EXTERNAL-16X9-2023" val="CJxW6PTk"/>
  <p:tag name="ARTICULATE_DESIGN_ID_1_NDA" val="5KPCLKMf"/>
  <p:tag name="ARTICULATE_DESIGN_ID_1_SAS-EXTERNAL-16X9-2023" val="OvZPFYIY"/>
  <p:tag name="ARTICULATE_DESIGN_ID_SAS - EXTERNAL - 16X9 - 2023" val="iju6vBOG"/>
  <p:tag name="ARTICULATE_DESIGN_ID_SAS - EXTERNAL" val="IZ9bNYet"/>
  <p:tag name="ARTICULATE_DESIGN_ID_SAS - EXTERNAL - NDA" val="RR4fBfJW"/>
  <p:tag name="ARTICULATE_SLIDE_THUMBNAIL_REFRESH" val="1"/>
  <p:tag name="ARTICULATE_DESIGN_ID_CUSTOM DESIGN" val="WASRYxhz"/>
  <p:tag name="ARTICULATE_SLIDE_COUNT" val="11"/>
  <p:tag name="ARTICULATE_PROJECT_OPEN" val="0"/>
  <p:tag name="COMMONDATA" val="eyJoZGlkIjoiY2FmNGJlNDAzN2U1NmMyNzMzZTc0YjA1YWNhMzZlNT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AS - EXTERNAL">
  <a:themeElements>
    <a:clrScheme name="SAS-2023">
      <a:dk1>
        <a:srgbClr val="000000"/>
      </a:dk1>
      <a:lt1>
        <a:srgbClr val="FFFFFF"/>
      </a:lt1>
      <a:dk2>
        <a:srgbClr val="032954"/>
      </a:dk2>
      <a:lt2>
        <a:srgbClr val="0766D1"/>
      </a:lt2>
      <a:accent1>
        <a:srgbClr val="0766D1"/>
      </a:accent1>
      <a:accent2>
        <a:srgbClr val="4398F9"/>
      </a:accent2>
      <a:accent3>
        <a:srgbClr val="C4DEFD"/>
      </a:accent3>
      <a:accent4>
        <a:srgbClr val="032954"/>
      </a:accent4>
      <a:accent5>
        <a:srgbClr val="7E889A"/>
      </a:accent5>
      <a:accent6>
        <a:srgbClr val="BAC0C9"/>
      </a:accent6>
      <a:hlink>
        <a:srgbClr val="4398F9"/>
      </a:hlink>
      <a:folHlink>
        <a:srgbClr val="C4DEFD"/>
      </a:folHlink>
    </a:clrScheme>
    <a:fontScheme name="Anova">
      <a:majorFont>
        <a:latin typeface="Anova Bold"/>
        <a:ea typeface=""/>
        <a:cs typeface=""/>
      </a:majorFont>
      <a:minorFont>
        <a:latin typeface="Anova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S - EXTERNAL - NDA">
  <a:themeElements>
    <a:clrScheme name="SAS-2023">
      <a:dk1>
        <a:srgbClr val="000000"/>
      </a:dk1>
      <a:lt1>
        <a:srgbClr val="FFFFFF"/>
      </a:lt1>
      <a:dk2>
        <a:srgbClr val="032954"/>
      </a:dk2>
      <a:lt2>
        <a:srgbClr val="0766D1"/>
      </a:lt2>
      <a:accent1>
        <a:srgbClr val="0766D1"/>
      </a:accent1>
      <a:accent2>
        <a:srgbClr val="4398F9"/>
      </a:accent2>
      <a:accent3>
        <a:srgbClr val="C4DEFD"/>
      </a:accent3>
      <a:accent4>
        <a:srgbClr val="032954"/>
      </a:accent4>
      <a:accent5>
        <a:srgbClr val="7E889A"/>
      </a:accent5>
      <a:accent6>
        <a:srgbClr val="BAC0C9"/>
      </a:accent6>
      <a:hlink>
        <a:srgbClr val="4398F9"/>
      </a:hlink>
      <a:folHlink>
        <a:srgbClr val="C4DEFD"/>
      </a:folHlink>
    </a:clrScheme>
    <a:fontScheme name="Anova">
      <a:majorFont>
        <a:latin typeface="Anova Bold"/>
        <a:ea typeface=""/>
        <a:cs typeface=""/>
      </a:majorFont>
      <a:minorFont>
        <a:latin typeface="Anova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S-2023">
      <a:dk1>
        <a:srgbClr val="000000"/>
      </a:dk1>
      <a:lt1>
        <a:srgbClr val="FFFFFF"/>
      </a:lt1>
      <a:dk2>
        <a:srgbClr val="032954"/>
      </a:dk2>
      <a:lt2>
        <a:srgbClr val="0766D1"/>
      </a:lt2>
      <a:accent1>
        <a:srgbClr val="0766D1"/>
      </a:accent1>
      <a:accent2>
        <a:srgbClr val="4398F9"/>
      </a:accent2>
      <a:accent3>
        <a:srgbClr val="C4DEFD"/>
      </a:accent3>
      <a:accent4>
        <a:srgbClr val="032954"/>
      </a:accent4>
      <a:accent5>
        <a:srgbClr val="7E889A"/>
      </a:accent5>
      <a:accent6>
        <a:srgbClr val="BAC0C9"/>
      </a:accent6>
      <a:hlink>
        <a:srgbClr val="4398F9"/>
      </a:hlink>
      <a:folHlink>
        <a:srgbClr val="C4DEFD"/>
      </a:folHlink>
    </a:clrScheme>
    <a:fontScheme name="Anova">
      <a:majorFont>
        <a:latin typeface="Anova Bold"/>
        <a:ea typeface=""/>
        <a:cs typeface=""/>
      </a:majorFont>
      <a:minorFont>
        <a:latin typeface="A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SAS-2023">
      <a:dk1>
        <a:srgbClr val="000000"/>
      </a:dk1>
      <a:lt1>
        <a:srgbClr val="FFFFFF"/>
      </a:lt1>
      <a:dk2>
        <a:srgbClr val="032954"/>
      </a:dk2>
      <a:lt2>
        <a:srgbClr val="0766D1"/>
      </a:lt2>
      <a:accent1>
        <a:srgbClr val="0766D1"/>
      </a:accent1>
      <a:accent2>
        <a:srgbClr val="4398F9"/>
      </a:accent2>
      <a:accent3>
        <a:srgbClr val="C4DEFD"/>
      </a:accent3>
      <a:accent4>
        <a:srgbClr val="032954"/>
      </a:accent4>
      <a:accent5>
        <a:srgbClr val="7E889A"/>
      </a:accent5>
      <a:accent6>
        <a:srgbClr val="BAC0C9"/>
      </a:accent6>
      <a:hlink>
        <a:srgbClr val="4398F9"/>
      </a:hlink>
      <a:folHlink>
        <a:srgbClr val="C4DEFD"/>
      </a:folHlink>
    </a:clrScheme>
    <a:fontScheme name="Anova">
      <a:majorFont>
        <a:latin typeface="Anova Bold"/>
        <a:ea typeface=""/>
        <a:cs typeface=""/>
      </a:majorFont>
      <a:minorFont>
        <a:latin typeface="A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2B48C136D414EB12EC6609A2B4A69" ma:contentTypeVersion="5" ma:contentTypeDescription="Create a new document." ma:contentTypeScope="" ma:versionID="c506d0840867f1adddbc926f9a8dfc6f">
  <xsd:schema xmlns:xsd="http://www.w3.org/2001/XMLSchema" xmlns:xs="http://www.w3.org/2001/XMLSchema" xmlns:p="http://schemas.microsoft.com/office/2006/metadata/properties" xmlns:ns2="d21cdafc-5a3a-425e-9674-4fb06b514c0e" xmlns:ns3="6e647c50-2143-4825-9865-d236e7692e65" targetNamespace="http://schemas.microsoft.com/office/2006/metadata/properties" ma:root="true" ma:fieldsID="0df08590ed69fcf4c72a3fc3581b1869" ns2:_="" ns3:_="">
    <xsd:import namespace="d21cdafc-5a3a-425e-9674-4fb06b514c0e"/>
    <xsd:import namespace="6e647c50-2143-4825-9865-d236e7692e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1cdafc-5a3a-425e-9674-4fb06b514c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647c50-2143-4825-9865-d236e7692e6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779852-367B-483D-8C46-CF2C7DC5D261}">
  <ds:schemaRefs/>
</ds:datastoreItem>
</file>

<file path=customXml/itemProps2.xml><?xml version="1.0" encoding="utf-8"?>
<ds:datastoreItem xmlns:ds="http://schemas.openxmlformats.org/officeDocument/2006/customXml" ds:itemID="{E3E925E4-5239-4639-A029-07B3CFD6A3F1}">
  <ds:schemaRefs/>
</ds:datastoreItem>
</file>

<file path=customXml/itemProps3.xml><?xml version="1.0" encoding="utf-8"?>
<ds:datastoreItem xmlns:ds="http://schemas.openxmlformats.org/officeDocument/2006/customXml" ds:itemID="{E2663518-7548-4643-8219-608BFF0DFA0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EXTERNAL_Template_2023</Template>
  <TotalTime>1778</TotalTime>
  <Words>2827</Words>
  <Application>Microsoft Office PowerPoint</Application>
  <PresentationFormat>宽屏</PresentationFormat>
  <Paragraphs>303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Anova Bold</vt:lpstr>
      <vt:lpstr>Anova Light</vt:lpstr>
      <vt:lpstr>等线</vt:lpstr>
      <vt:lpstr>等线 Light</vt:lpstr>
      <vt:lpstr>Arial</vt:lpstr>
      <vt:lpstr>Calibri</vt:lpstr>
      <vt:lpstr>Symbol</vt:lpstr>
      <vt:lpstr>Wingdings</vt:lpstr>
      <vt:lpstr>Wingdings 2</vt:lpstr>
      <vt:lpstr>SAS - EXTERNAL</vt:lpstr>
      <vt:lpstr>SAS - EXTERNAL - NDA</vt:lpstr>
      <vt:lpstr>数智驱动的肉鸡养殖根因分析实施方案  第一周成果汇报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下周计划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Plus Solution assist Value</dc:title>
  <dc:creator>Alex Zhang</dc:creator>
  <cp:lastModifiedBy>渊琰 肖</cp:lastModifiedBy>
  <cp:revision>167</cp:revision>
  <dcterms:created xsi:type="dcterms:W3CDTF">2023-10-08T03:09:00Z</dcterms:created>
  <dcterms:modified xsi:type="dcterms:W3CDTF">2025-05-07T12:43:43Z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451006F2-8E20-4D4E-B05C-4B5D02827FD6</vt:lpwstr>
  </property>
  <property fmtid="{D5CDD505-2E9C-101B-9397-08002B2CF9AE}" pid="3" name="ArticulatePath">
    <vt:lpwstr>2020-Template-External</vt:lpwstr>
  </property>
  <property fmtid="{D5CDD505-2E9C-101B-9397-08002B2CF9AE}" pid="4" name="ContentTypeId">
    <vt:lpwstr>0x0101008252B48C136D414EB12EC6609A2B4A69</vt:lpwstr>
  </property>
  <property fmtid="{D5CDD505-2E9C-101B-9397-08002B2CF9AE}" pid="5" name="ICV">
    <vt:lpwstr>5DA87FED2261458DA9A831FC15E03DC4_13</vt:lpwstr>
  </property>
  <property fmtid="{D5CDD505-2E9C-101B-9397-08002B2CF9AE}" pid="6" name="KSOProductBuildVer">
    <vt:lpwstr>2052-12.1.0.20784</vt:lpwstr>
  </property>
</Properties>
</file>