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0" r:id="rId5"/>
  </p:sldMasterIdLst>
  <p:notesMasterIdLst>
    <p:notesMasterId r:id="rId27"/>
  </p:notesMasterIdLst>
  <p:handoutMasterIdLst>
    <p:handoutMasterId r:id="rId28"/>
  </p:handoutMasterIdLst>
  <p:sldIdLst>
    <p:sldId id="16771194" r:id="rId6"/>
    <p:sldId id="16771204" r:id="rId7"/>
    <p:sldId id="2147477425" r:id="rId8"/>
    <p:sldId id="16771206" r:id="rId9"/>
    <p:sldId id="16771205" r:id="rId10"/>
    <p:sldId id="16771207" r:id="rId11"/>
    <p:sldId id="2147477431" r:id="rId12"/>
    <p:sldId id="2147477432" r:id="rId13"/>
    <p:sldId id="2147477433" r:id="rId14"/>
    <p:sldId id="2147477434" r:id="rId15"/>
    <p:sldId id="2147477449" r:id="rId16"/>
    <p:sldId id="2147477450" r:id="rId17"/>
    <p:sldId id="2147477451" r:id="rId18"/>
    <p:sldId id="2147477452" r:id="rId19"/>
    <p:sldId id="2147477445" r:id="rId20"/>
    <p:sldId id="2147477447" r:id="rId21"/>
    <p:sldId id="2147477453" r:id="rId22"/>
    <p:sldId id="2147477454" r:id="rId23"/>
    <p:sldId id="2147477455" r:id="rId24"/>
    <p:sldId id="2147477456" r:id="rId25"/>
    <p:sldId id="2147477430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C3829F-2C56-4915-AA34-5F93EE359221}">
          <p14:sldIdLst>
            <p14:sldId id="16771194"/>
            <p14:sldId id="16771204"/>
            <p14:sldId id="2147477425"/>
          </p14:sldIdLst>
        </p14:section>
        <p14:section name="环境" id="{2FECDC8B-DE91-4323-AA2B-D801C56C963D}">
          <p14:sldIdLst>
            <p14:sldId id="16771206"/>
            <p14:sldId id="16771205"/>
          </p14:sldIdLst>
        </p14:section>
        <p14:section name="死淘" id="{132B593A-E1D9-4DD8-8D75-8389B5773F71}">
          <p14:sldIdLst>
            <p14:sldId id="16771207"/>
            <p14:sldId id="2147477431"/>
            <p14:sldId id="2147477432"/>
            <p14:sldId id="2147477433"/>
            <p14:sldId id="2147477434"/>
            <p14:sldId id="2147477449"/>
            <p14:sldId id="2147477450"/>
            <p14:sldId id="2147477451"/>
            <p14:sldId id="2147477452"/>
          </p14:sldIdLst>
        </p14:section>
        <p14:section name="eef" id="{0CBA3FCE-B567-4F49-936C-7A69C0064915}">
          <p14:sldIdLst>
            <p14:sldId id="2147477445"/>
            <p14:sldId id="2147477447"/>
            <p14:sldId id="2147477453"/>
            <p14:sldId id="2147477454"/>
            <p14:sldId id="2147477455"/>
            <p14:sldId id="2147477456"/>
          </p14:sldIdLst>
        </p14:section>
        <p14:section name="下周计划" id="{AAB4484A-A58E-4FF9-9CE2-A3928016DD34}">
          <p14:sldIdLst>
            <p14:sldId id="2147477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3" userDrawn="1">
          <p15:clr>
            <a:srgbClr val="A4A3A4"/>
          </p15:clr>
        </p15:guide>
        <p15:guide id="2" pos="254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F1F2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2" autoAdjust="0"/>
    <p:restoredTop sz="93438" autoAdjust="0"/>
  </p:normalViewPr>
  <p:slideViewPr>
    <p:cSldViewPr snapToGrid="0" showGuides="1">
      <p:cViewPr varScale="1">
        <p:scale>
          <a:sx n="81" d="100"/>
          <a:sy n="81" d="100"/>
        </p:scale>
        <p:origin x="605" y="68"/>
      </p:cViewPr>
      <p:guideLst>
        <p:guide orient="horz" pos="2103"/>
        <p:guide pos="25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134" y="8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E34E3-7E5C-436A-9E6D-2FFC8FFCFCBF}" type="datetimeFigureOut">
              <a:rPr lang="en-US" smtClean="0">
                <a:latin typeface="Anova Light" panose="020B0403020203020204" pitchFamily="34" charset="0"/>
              </a:rPr>
              <a:t>4/25/2025</a:t>
            </a:fld>
            <a:endParaRPr lang="en-US" dirty="0">
              <a:latin typeface="Anova Light" panose="020B0403020203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4EF46A2-9381-4C51-8277-3C7F2938E9F9}" type="slidenum">
              <a:rPr lang="en-US" smtClean="0">
                <a:latin typeface="Anova Light" panose="020B0403020203020204" pitchFamily="34" charset="0"/>
              </a:rPr>
              <a:t>‹#›</a:t>
            </a:fld>
            <a:endParaRPr lang="en-US" dirty="0">
              <a:latin typeface="Anova Light" panose="020B04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solidFill>
                  <a:schemeClr val="tx1"/>
                </a:solidFill>
                <a:latin typeface="Anova Light" panose="020B0403020203020204" pitchFamily="34" charset="0"/>
              </a:defRPr>
            </a:lvl1pPr>
          </a:lstStyle>
          <a:p>
            <a:fld id="{D46682E9-A1D3-F04F-A14F-ABAA4D2618F2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85800" y="8879554"/>
            <a:ext cx="2514600" cy="169277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27432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00" b="0" i="0" u="none" strike="noStrike" kern="300" cap="none" spc="5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5"/>
          </p:nvPr>
        </p:nvSpPr>
        <p:spPr>
          <a:xfrm>
            <a:off x="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solidFill>
                  <a:schemeClr val="tx1"/>
                </a:solidFill>
                <a:latin typeface="Anova Light" panose="020B0403020203020204" pitchFamily="34" charset="0"/>
              </a:defRPr>
            </a:lvl1pPr>
          </a:lstStyle>
          <a:p>
            <a:pPr algn="l"/>
            <a:fld id="{C4EF46A2-9381-4C51-8277-3C7F2938E9F9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992336" y="8788172"/>
            <a:ext cx="627951" cy="260659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2493335" y="8732520"/>
            <a:ext cx="1871330" cy="2154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defTabSz="182880"/>
            <a:r>
              <a:rPr lang="en-US" sz="800" dirty="0">
                <a:solidFill>
                  <a:schemeClr val="tx1"/>
                </a:solidFill>
                <a:latin typeface="Anova Light" panose="020B0403020203020204" pitchFamily="34" charset="0"/>
              </a:rPr>
              <a:t>sas.com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286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1600" b="0" i="0" kern="1200">
        <a:solidFill>
          <a:schemeClr val="tx1"/>
        </a:solidFill>
        <a:latin typeface="+mn-lt"/>
        <a:ea typeface="+mn-ea"/>
        <a:cs typeface="+mn-cs"/>
      </a:defRPr>
    </a:lvl1pPr>
    <a:lvl2pPr marL="8382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–"/>
      <a:defRPr sz="1335" b="0" i="0" kern="1200">
        <a:solidFill>
          <a:schemeClr val="tx1"/>
        </a:solidFill>
        <a:latin typeface="+mn-lt"/>
        <a:ea typeface="+mn-ea"/>
        <a:cs typeface="+mn-cs"/>
      </a:defRPr>
    </a:lvl2pPr>
    <a:lvl3pPr marL="14478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20574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–"/>
      <a:defRPr sz="1065" b="0" i="0" kern="1200">
        <a:solidFill>
          <a:schemeClr val="tx1"/>
        </a:solidFill>
        <a:latin typeface="+mn-lt"/>
        <a:ea typeface="+mn-ea"/>
        <a:cs typeface="+mn-cs"/>
      </a:defRPr>
    </a:lvl4pPr>
    <a:lvl5pPr marL="2667000" indent="-228600" algn="l" defTabSz="1219200" rtl="0" eaLnBrk="1" latinLnBrk="0" hangingPunct="1">
      <a:buClr>
        <a:schemeClr val="accent5"/>
      </a:buClr>
      <a:buFont typeface="Anova Light" panose="020B0403020203020204" pitchFamily="34" charset="0"/>
      <a:buChar char="•"/>
      <a:defRPr sz="935" b="0" i="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4" y="1890117"/>
            <a:ext cx="1051884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4" y="2813447"/>
            <a:ext cx="1051884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533" y="5517984"/>
            <a:ext cx="1711268" cy="705016"/>
          </a:xfrm>
          <a:prstGeom prst="rect">
            <a:avLst/>
          </a:prstGeom>
        </p:spPr>
      </p:pic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1890117"/>
            <a:ext cx="1052169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2813447"/>
            <a:ext cx="1052169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  <p:sp>
        <p:nvSpPr>
          <p:cNvPr id="2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505670"/>
            <a:ext cx="8082481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3561836"/>
            <a:ext cx="8082481" cy="615553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bg1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  <p:sp>
        <p:nvSpPr>
          <p:cNvPr id="2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3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/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accent1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199" y="1600200"/>
            <a:ext cx="5161231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92571" y="1600200"/>
            <a:ext cx="5161232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911937"/>
            <a:ext cx="2952184" cy="1034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47330"/>
            <a:ext cx="3336233" cy="36625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34955" y="2768821"/>
            <a:ext cx="3334512" cy="1034386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Sec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505670"/>
            <a:ext cx="8082481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834955" y="3561836"/>
            <a:ext cx="8082481" cy="615553"/>
          </a:xfrm>
        </p:spPr>
        <p:txBody>
          <a:bodyPr wrap="square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bg1"/>
                </a:solidFill>
              </a:defRPr>
            </a:lvl1pPr>
            <a:lvl2pPr marL="243840" indent="0">
              <a:buNone/>
              <a:defRPr>
                <a:solidFill>
                  <a:schemeClr val="accent3"/>
                </a:solidFill>
              </a:defRPr>
            </a:lvl2pPr>
            <a:lvl3pPr marL="48768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Section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967336"/>
            <a:ext cx="8708755" cy="923330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42533" y="5517984"/>
            <a:ext cx="1711268" cy="705016"/>
          </a:xfrm>
          <a:prstGeom prst="rect">
            <a:avLst/>
          </a:prstGeom>
        </p:spPr>
      </p:pic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  <p:sp>
        <p:nvSpPr>
          <p:cNvPr id="3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AS - 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S - Vide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S - Title &amp;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/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199" y="1600201"/>
            <a:ext cx="5161231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1"/>
          </p:nvPr>
        </p:nvSpPr>
        <p:spPr>
          <a:xfrm>
            <a:off x="6192571" y="1600201"/>
            <a:ext cx="5161232" cy="45767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>
              <a:defRPr sz="2400"/>
            </a:lvl1pPr>
            <a:lvl2pPr>
              <a:defRPr sz="1865">
                <a:latin typeface="+mn-lt"/>
              </a:defRPr>
            </a:lvl2pPr>
            <a:lvl3pPr>
              <a:defRPr sz="1600">
                <a:latin typeface="+mn-lt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041400"/>
            <a:ext cx="10515600" cy="36625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Title Only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8200" y="2911937"/>
            <a:ext cx="2952184" cy="103412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S - Title &amp; Subtitl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947330"/>
            <a:ext cx="3336233" cy="366255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243840" indent="0">
              <a:buNone/>
              <a:defRPr/>
            </a:lvl2pPr>
            <a:lvl3pPr marL="48768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834955" y="2768821"/>
            <a:ext cx="3334512" cy="1034386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/>
            </a:lvl1pPr>
          </a:lstStyle>
          <a:p>
            <a:pPr marL="0" lvl="0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Click to Add 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S - 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834955" y="2967336"/>
            <a:ext cx="8708755" cy="923330"/>
          </a:xfrm>
          <a:prstGeom prst="rect">
            <a:avLst/>
          </a:prstGeom>
        </p:spPr>
        <p:txBody>
          <a:bodyPr vert="horz" wrap="square" lIns="0" tIns="0" rIns="0" bIns="182880" rtlCol="0" anchor="ctr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Closing</a:t>
            </a:r>
          </a:p>
        </p:txBody>
      </p:sp>
      <p:sp>
        <p:nvSpPr>
          <p:cNvPr id="2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5">
                <a:solidFill>
                  <a:schemeClr val="accent3"/>
                </a:solidFill>
              </a:defRPr>
            </a:lvl1pPr>
            <a:lvl2pPr marL="243840" indent="0">
              <a:buNone/>
              <a:defRPr sz="1465">
                <a:solidFill>
                  <a:schemeClr val="accent3"/>
                </a:solidFill>
              </a:defRPr>
            </a:lvl2pPr>
            <a:lvl3pPr marL="48768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335">
                <a:solidFill>
                  <a:schemeClr val="accent3"/>
                </a:solidFill>
              </a:defRPr>
            </a:lvl4pPr>
            <a:lvl5pPr marL="1828800" indent="0">
              <a:buNone/>
              <a:defRPr sz="1335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a website or email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955" y="1600200"/>
            <a:ext cx="10515600" cy="457676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955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242570" y="4400550"/>
            <a:ext cx="406400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35" b="1" i="0" kern="1200">
          <a:solidFill>
            <a:schemeClr val="accent5"/>
          </a:solidFill>
          <a:latin typeface="Anova Bold" panose="020B0703020203020204" pitchFamily="34" charset="0"/>
          <a:ea typeface="+mj-ea"/>
          <a:cs typeface="+mj-cs"/>
        </a:defRPr>
      </a:lvl1pPr>
    </p:titleStyle>
    <p:bodyStyle>
      <a:lvl1pPr marL="24384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–"/>
        <a:defRPr sz="1865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984752" y="6096000"/>
            <a:ext cx="1207248" cy="7620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096000"/>
            <a:ext cx="10984752" cy="76200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4955" y="1600200"/>
            <a:ext cx="10515600" cy="429618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4955" y="473536"/>
            <a:ext cx="10515600" cy="517064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8" name="TextBox 4"/>
          <p:cNvSpPr txBox="1"/>
          <p:nvPr userDrawn="1"/>
        </p:nvSpPr>
        <p:spPr>
          <a:xfrm>
            <a:off x="834955" y="6180007"/>
            <a:ext cx="5725995" cy="420564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135" b="1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ova Bold" panose="020B07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CONFIDENTIAL — DO NOT DISCLOSE</a:t>
            </a:r>
          </a:p>
        </p:txBody>
      </p:sp>
      <p:sp>
        <p:nvSpPr>
          <p:cNvPr id="10" name="TextBox 4"/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665" b="0" i="0" u="none" strike="noStrike" kern="300" cap="none" spc="67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  <p:pic>
        <p:nvPicPr>
          <p:cNvPr id="4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p:blipFill>
        <p:spPr>
          <a:xfrm>
            <a:off x="11217439" y="6344362"/>
            <a:ext cx="741875" cy="307948"/>
          </a:xfrm>
          <a:prstGeom prst="rect">
            <a:avLst/>
          </a:prstGeom>
        </p:spPr>
      </p:pic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735" b="1" i="0" kern="1200">
          <a:solidFill>
            <a:schemeClr val="accent5"/>
          </a:solidFill>
          <a:latin typeface="Anova Bold" panose="020B0703020203020204" pitchFamily="34" charset="0"/>
          <a:ea typeface="+mj-ea"/>
          <a:cs typeface="+mj-cs"/>
        </a:defRPr>
      </a:lvl1pPr>
    </p:titleStyle>
    <p:bodyStyle>
      <a:lvl1pPr marL="24384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8768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–"/>
        <a:defRPr sz="1865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43840" algn="l" defTabSz="914400" rtl="0" eaLnBrk="1" latinLnBrk="0" hangingPunct="1">
        <a:lnSpc>
          <a:spcPct val="85000"/>
        </a:lnSpc>
        <a:spcBef>
          <a:spcPts val="1065"/>
        </a:spcBef>
        <a:buClr>
          <a:schemeClr val="accent5"/>
        </a:buClr>
        <a:buFont typeface="Anova Light" panose="020B0403020203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bg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nova Light" panose="020B0403020203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45419" y="1213071"/>
            <a:ext cx="10518846" cy="2400657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数智驱动的肉鸡养殖根因分析实施方案</a:t>
            </a: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b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</a:b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第一周成果汇报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834955" y="4308945"/>
            <a:ext cx="8082481" cy="705015"/>
          </a:xfrm>
        </p:spPr>
        <p:txBody>
          <a:bodyPr/>
          <a:lstStyle/>
          <a:p>
            <a:r>
              <a:rPr lang="en-US" altLang="zh-CN" dirty="0"/>
              <a:t>2025.04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8D8A9-CAA8-7EDC-8E37-5F441C5A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251C056-4D74-3118-3338-E22DF36C97D9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2C2D353-A62B-DC75-45A1-809D625988A9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D3BDFD-87C1-6DCD-9D95-F72637DC7D22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AE2C82C-02C9-7FDD-B3CC-DC3FD09B2CA2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密度分箱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2A12798-053E-7120-A8AD-F603DBB2EB25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D9B3D15-FB69-96A6-A13B-CE87248CF965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8D211B-658E-78F7-D3FA-464CC9D120C6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0D9821-B536-6C33-9EEB-A4419EE838B1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4260FB6-42BA-5A68-04F0-F8253915281F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A8AC3B-1082-60A7-0EDF-A329DE0A8FBD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C26EB2-AB5F-5232-8A9F-C4F169B23BFF}"/>
              </a:ext>
            </a:extLst>
          </p:cNvPr>
          <p:cNvSpPr txBox="1"/>
          <p:nvPr/>
        </p:nvSpPr>
        <p:spPr>
          <a:xfrm>
            <a:off x="1152401" y="5214213"/>
            <a:ext cx="9719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饲养密度（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Density</a:t>
            </a:r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作为固定变量，分箱数据显示密度与死淘率存在​​潜在非线性关联趋势​​。部分分箱正样本比例（低死淘率）差异达​​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2.1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倍​​（最低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0.069 vs 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最高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0.147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pic>
        <p:nvPicPr>
          <p:cNvPr id="9" name="图片 8" descr="日历&#10;&#10;AI 生成的内容可能不正确。">
            <a:extLst>
              <a:ext uri="{FF2B5EF4-FFF2-40B4-BE49-F238E27FC236}">
                <a16:creationId xmlns:a16="http://schemas.microsoft.com/office/drawing/2014/main" id="{26FC520C-4D1E-0C3E-C281-DF417FEAC6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828"/>
          <a:stretch/>
        </p:blipFill>
        <p:spPr>
          <a:xfrm>
            <a:off x="1152401" y="3520464"/>
            <a:ext cx="8216043" cy="152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01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C42452A-5294-C940-3448-1045B6F7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345" y="3032564"/>
            <a:ext cx="4032000" cy="2378432"/>
          </a:xfrm>
          <a:prstGeom prst="rect">
            <a:avLst/>
          </a:prstGeom>
        </p:spPr>
      </p:pic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9C77DEC4-B315-DD26-D2CA-9FFE44E0C7AB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D168FFE-4ED2-EA9D-BD12-FC5238C9C973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EDC69A5-DD01-1C29-AEDB-28258BB8CC21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对死淘是否存在影响？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3B26EAC-8E14-84F4-D5D8-EAB0DC6B99BE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1418A5-679C-7C24-7F1D-C0C8B90BDAB1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CFE466-B06E-51F1-963B-1617D18E02C7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8B816E-68C7-7830-E58A-F1386F0B6D6C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FEB4DB-51B3-4238-0A0C-34A38835138C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A27241B4-EDEE-55E8-552D-ADD1257D143D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C2E8ABC-7A29-B1B4-C2D8-61E2F83EAACE}"/>
              </a:ext>
            </a:extLst>
          </p:cNvPr>
          <p:cNvSpPr txBox="1"/>
          <p:nvPr/>
        </p:nvSpPr>
        <p:spPr>
          <a:xfrm>
            <a:off x="952800" y="1712764"/>
            <a:ext cx="7712735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数据处理：统计每个日龄的死亡、生病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、死淘数量的中位数和标准差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4F7D478-8811-E1FA-7A94-4CE3B7FD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400" y="2954575"/>
            <a:ext cx="4032000" cy="2387504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431D828B-3509-9691-5266-0E3D52EA57BF}"/>
              </a:ext>
            </a:extLst>
          </p:cNvPr>
          <p:cNvSpPr txBox="1"/>
          <p:nvPr/>
        </p:nvSpPr>
        <p:spPr>
          <a:xfrm>
            <a:off x="1041405" y="5410997"/>
            <a:ext cx="10511680" cy="74525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死亡数量在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30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天以后呈现大幅增长情况，具体增长情况在批次间差异较大。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生病数量在第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8-9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天达到高峰，之后下降并稳定，但是不同批次在前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10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天的生病情况差异较大。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168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DE4A5-8D2C-23A4-BCB9-391B6DEB5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1223A813-0441-931A-3B63-BB4CDE265545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5F6BE27-71EE-FB2E-E0D2-C34D2C22B659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5807D7F-C86F-E684-870F-0E4C02A3EF53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农场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对死淘是否存在影响？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6284E9C-A239-CB42-5FE8-A9F81092BC3C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2CB2E3-096E-93BA-B6E8-7841C953BEFC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D9D672-06A5-544A-0968-CD52967D3EFD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38FA3B7-19E7-43A3-8147-8EE3FA284F94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FCDE3D-2080-EED6-40AB-95818993A3B4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0D95FC6-FE6A-ACB9-9472-8EA42C4D1C90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6503F78-3BC6-B689-523A-A9CD65F041C2}"/>
              </a:ext>
            </a:extLst>
          </p:cNvPr>
          <p:cNvSpPr txBox="1"/>
          <p:nvPr/>
        </p:nvSpPr>
        <p:spPr>
          <a:xfrm>
            <a:off x="952800" y="1712764"/>
            <a:ext cx="10455935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数据处理：统计每个日龄的死亡、生病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、死淘数量的表现情况：低于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分位数视为表现好，高于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分位数视为表现差。统计不同农场的表现情况。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BC0DD95C-D86A-914E-DF3C-C21C666CE1C3}"/>
              </a:ext>
            </a:extLst>
          </p:cNvPr>
          <p:cNvSpPr txBox="1"/>
          <p:nvPr/>
        </p:nvSpPr>
        <p:spPr>
          <a:xfrm>
            <a:off x="1041405" y="5410997"/>
            <a:ext cx="10511680" cy="74525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不同农场的死亡和生病情况存在一定的差异，如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G30/G31/G32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农场总体表现较差，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G9/G10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总体表现较好。模型中应该把农场作为控制变量处理。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A6E0842-4384-556F-E0B6-F6ABE3217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16" y="2999408"/>
            <a:ext cx="3536986" cy="244474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4D46353-C1FE-68EF-D17C-D0BAB109C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6613" y="2892288"/>
            <a:ext cx="3684534" cy="255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7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42D17-AF93-E57B-0D92-859B9431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5CF69E09-F5B2-A570-01CD-D56ADD10BEA6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CB2FF8D-4759-E4A6-9B56-EE892797D76B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71483D7-896C-67A6-015F-869DF301F739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种鸡批次对死淘是否存在影响？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DBAEC14-B1FD-21CB-40C7-F3D557AA4AA0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0FFE4AE-AC92-0932-7015-510766A05CF5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CBF062-D719-58D1-D101-D4063B93691C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E539EC-EF23-E731-32B3-011A7937F3B9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A03164-4121-3B1D-C3A0-79078238E13F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315F8146-8CE8-BC40-F373-9F78745CBF04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780909BE-A078-BC14-18A4-559C3706675D}"/>
              </a:ext>
            </a:extLst>
          </p:cNvPr>
          <p:cNvSpPr txBox="1"/>
          <p:nvPr/>
        </p:nvSpPr>
        <p:spPr>
          <a:xfrm>
            <a:off x="952800" y="1712764"/>
            <a:ext cx="10455935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数据处理：统计每个日龄的死亡、生病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、死淘数量的表现情况：低于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分位数视为表现好，高于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分位数视为表现差。统计不同种鸡批次的表现情况。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B5585E5B-578F-865A-46F6-14E6E7EAA67E}"/>
              </a:ext>
            </a:extLst>
          </p:cNvPr>
          <p:cNvSpPr txBox="1"/>
          <p:nvPr/>
        </p:nvSpPr>
        <p:spPr>
          <a:xfrm>
            <a:off x="1041405" y="5410997"/>
            <a:ext cx="10511680" cy="74525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不同种鸡批次的表现情况较为一致，只有个别批次出现较高死淘情况，考虑到种鸡批次在未来的变化性，可以不做另外处理。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39B40D-98C1-3FB5-AF29-75A63D554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30" y="2899438"/>
            <a:ext cx="3684534" cy="254471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6E5212B-2FAF-E84D-E675-9D8446402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785" y="2932486"/>
            <a:ext cx="3575272" cy="247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7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0BD8-845C-B5EF-BA03-86D3B13B3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43D192AF-C4D5-BB09-D690-AB8CFD62758F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B556982-ED31-AF26-8256-FD17CCF0101D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CAE598A-310A-0ECB-F1F0-49E13D88A244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月份批次对死淘是否存在影响？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1DA83F0-736A-D123-A3FF-342EA39EC913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25B464-A9B8-1EC2-9750-A173343EB7A8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22BABB-2778-EB82-67DF-AC29412FF401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23F7FC9-8262-DB65-A83E-057B149CC05D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041D77-5AAC-9999-D820-882970FCBFFD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F2E06706-233E-ACB6-E599-4B0804B82B22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A663998C-C1D7-AFDA-7F11-F54756D55E8D}"/>
              </a:ext>
            </a:extLst>
          </p:cNvPr>
          <p:cNvSpPr txBox="1"/>
          <p:nvPr/>
        </p:nvSpPr>
        <p:spPr>
          <a:xfrm>
            <a:off x="952800" y="1712764"/>
            <a:ext cx="10455935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数据处理：统计每个日龄的死亡、生病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、死淘数量的表现情况：低于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分位数视为表现好，高于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25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分位数视为表现差。统计不月份的表现情况。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948509B5-8E52-F417-DCC6-719DCAC9E799}"/>
              </a:ext>
            </a:extLst>
          </p:cNvPr>
          <p:cNvSpPr txBox="1"/>
          <p:nvPr/>
        </p:nvSpPr>
        <p:spPr>
          <a:xfrm>
            <a:off x="1041405" y="5410997"/>
            <a:ext cx="10511680" cy="74525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不同月份表现情况差异较大。整理来看，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11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月份表现较好，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月份表现差。推测可能与外界温度有关，因此，月份应该作为控制变量，或者加入外界温度变量。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A3E4628-D9BD-68C0-97DA-AD2C842DC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778" y="2919640"/>
            <a:ext cx="3722927" cy="25191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D4B605E-9DD2-9FA3-5DC8-3940DEF5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009" y="2884884"/>
            <a:ext cx="3753849" cy="25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6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D3F58-FBA0-5890-E017-0F64302C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241ECC46-522F-F7FD-BAC3-0D9D652D5EB7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853EC75-9F03-0F26-BE76-066836FDB224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6514734-1069-88B2-2F78-BCB1D5306C5C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BE72D52-DCE8-544C-411C-4431D98238CD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EEF90%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值探查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45CDCD8-EA6E-F0F4-45DF-34DD3ACC17D4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A1AA45-A00E-CFD4-9F95-C8996EC931AE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7480C2-FF5D-2F9D-CDFC-B20D6D574C5E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9904C1-9323-10EC-3DF3-15D8847329D5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34E98B-6500-8BF1-50BE-92743F3B7C22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E70CFE3-7682-AC3E-3EAF-2FB9D7CEE2C6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2D89ACD6-0E11-ABB3-3842-ACAAF0359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03" y="3158027"/>
            <a:ext cx="5274310" cy="28676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39842C2-B3F2-8BA1-9584-6BDE222606A2}"/>
              </a:ext>
            </a:extLst>
          </p:cNvPr>
          <p:cNvSpPr txBox="1"/>
          <p:nvPr/>
        </p:nvSpPr>
        <p:spPr>
          <a:xfrm>
            <a:off x="6679018" y="3870745"/>
            <a:ext cx="41771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固定变量对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存在显著影响，其中 相关量（入雏日期、出栏时间）和农场管理变量 是核心因素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>
                <a:latin typeface="等线" panose="02010600030101010101" pitchFamily="2" charset="-122"/>
                <a:ea typeface="等线" panose="02010600030101010101" pitchFamily="2" charset="-122"/>
              </a:rPr>
              <a:t>饲养密度与入雏规模 等是可控优化点。</a:t>
            </a:r>
          </a:p>
        </p:txBody>
      </p:sp>
    </p:spTree>
    <p:extLst>
      <p:ext uri="{BB962C8B-B14F-4D97-AF65-F5344CB8AC3E}">
        <p14:creationId xmlns:p14="http://schemas.microsoft.com/office/powerpoint/2010/main" val="234550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94587-C7FE-17B3-F6DD-9FB777850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1348D91A-B29F-DF37-ADDF-A244992E9C04}"/>
              </a:ext>
            </a:extLst>
          </p:cNvPr>
          <p:cNvSpPr/>
          <p:nvPr/>
        </p:nvSpPr>
        <p:spPr>
          <a:xfrm>
            <a:off x="0" y="591378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5873CDE-01AB-33D2-D25A-D03416A941AA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DABAA1-2724-2427-3C31-564F1251825D}"/>
              </a:ext>
            </a:extLst>
          </p:cNvPr>
          <p:cNvSpPr txBox="1"/>
          <p:nvPr/>
        </p:nvSpPr>
        <p:spPr>
          <a:xfrm>
            <a:off x="551901" y="559215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lang="en-US" altLang="zh-CN" sz="18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1D7DA1E-E6F7-9634-1C18-877A5361BC4F}"/>
              </a:ext>
            </a:extLst>
          </p:cNvPr>
          <p:cNvSpPr txBox="1"/>
          <p:nvPr/>
        </p:nvSpPr>
        <p:spPr>
          <a:xfrm>
            <a:off x="313885" y="-21365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B507D72-CCCD-7E4E-2D16-7F4396855077}"/>
              </a:ext>
            </a:extLst>
          </p:cNvPr>
          <p:cNvSpPr/>
          <p:nvPr/>
        </p:nvSpPr>
        <p:spPr>
          <a:xfrm>
            <a:off x="492981" y="1249209"/>
            <a:ext cx="564032" cy="690077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2280BA-AFEA-E78F-1A99-A18B6AA479F3}"/>
              </a:ext>
            </a:extLst>
          </p:cNvPr>
          <p:cNvSpPr/>
          <p:nvPr/>
        </p:nvSpPr>
        <p:spPr>
          <a:xfrm>
            <a:off x="492981" y="2029311"/>
            <a:ext cx="387864" cy="4371489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1F435D-8741-1400-7DBB-C929BF1C34E0}"/>
              </a:ext>
            </a:extLst>
          </p:cNvPr>
          <p:cNvSpPr/>
          <p:nvPr/>
        </p:nvSpPr>
        <p:spPr>
          <a:xfrm>
            <a:off x="492981" y="1249210"/>
            <a:ext cx="11060104" cy="6900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1C63A0-8E28-76F5-C653-A74111BCE609}"/>
              </a:ext>
            </a:extLst>
          </p:cNvPr>
          <p:cNvSpPr/>
          <p:nvPr/>
        </p:nvSpPr>
        <p:spPr>
          <a:xfrm>
            <a:off x="492981" y="2029312"/>
            <a:ext cx="11060104" cy="43714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490E4B4C-70B1-635A-196E-F2ECD88CCE45}"/>
              </a:ext>
            </a:extLst>
          </p:cNvPr>
          <p:cNvSpPr txBox="1"/>
          <p:nvPr/>
        </p:nvSpPr>
        <p:spPr>
          <a:xfrm>
            <a:off x="1057013" y="1339235"/>
            <a:ext cx="9105600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EEF90%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分位数，大于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即好样本，小于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分箱模型构建</a:t>
            </a:r>
            <a:r>
              <a:rPr lang="en-US" altLang="zh-CN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电的消耗和气的消耗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C1D2F69-1AEF-0A4F-5285-C918F4B01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67" y="2331514"/>
            <a:ext cx="5157797" cy="257889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FD3E1C2-6A7C-F0D2-8BCD-3544B73D1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47" y="2358208"/>
            <a:ext cx="5104407" cy="2552204"/>
          </a:xfrm>
          <a:prstGeom prst="rect">
            <a:avLst/>
          </a:prstGeom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9D250E92-8E56-6887-B313-777BF6662C29}"/>
              </a:ext>
            </a:extLst>
          </p:cNvPr>
          <p:cNvSpPr txBox="1"/>
          <p:nvPr/>
        </p:nvSpPr>
        <p:spPr>
          <a:xfrm>
            <a:off x="1057013" y="5146138"/>
            <a:ext cx="10511680" cy="74525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从用电和用气的分箱结果可以看出，温度和湿度变量对</a:t>
            </a:r>
            <a:r>
              <a:rPr lang="en-US" altLang="zh-CN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具有一定影响。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02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C7D91-98E3-1716-31FA-72C46428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D1CE39AB-53B3-FE24-73AB-CC555B395B14}"/>
              </a:ext>
            </a:extLst>
          </p:cNvPr>
          <p:cNvSpPr/>
          <p:nvPr/>
        </p:nvSpPr>
        <p:spPr>
          <a:xfrm>
            <a:off x="0" y="591378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90F7A8D-4F59-4FF6-B162-5A025C35EA66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BAB3228-D852-0E1D-D4C8-288749D08A1F}"/>
              </a:ext>
            </a:extLst>
          </p:cNvPr>
          <p:cNvSpPr txBox="1"/>
          <p:nvPr/>
        </p:nvSpPr>
        <p:spPr>
          <a:xfrm>
            <a:off x="551901" y="559215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AC9CAA-24A2-7E9A-9B88-9A1BC3553355}"/>
              </a:ext>
            </a:extLst>
          </p:cNvPr>
          <p:cNvSpPr txBox="1"/>
          <p:nvPr/>
        </p:nvSpPr>
        <p:spPr>
          <a:xfrm>
            <a:off x="313885" y="-21365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85C32FE-A01C-07BE-759D-8F4A35FF9D5A}"/>
              </a:ext>
            </a:extLst>
          </p:cNvPr>
          <p:cNvSpPr/>
          <p:nvPr/>
        </p:nvSpPr>
        <p:spPr>
          <a:xfrm>
            <a:off x="492981" y="1249209"/>
            <a:ext cx="564032" cy="690077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23B9BF5-1C01-244B-BF74-D51AB5BBC273}"/>
              </a:ext>
            </a:extLst>
          </p:cNvPr>
          <p:cNvSpPr/>
          <p:nvPr/>
        </p:nvSpPr>
        <p:spPr>
          <a:xfrm>
            <a:off x="492981" y="2029311"/>
            <a:ext cx="387864" cy="4371489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C4F2FC5-5F5E-EA6A-0FC5-15D1A586F59A}"/>
              </a:ext>
            </a:extLst>
          </p:cNvPr>
          <p:cNvSpPr/>
          <p:nvPr/>
        </p:nvSpPr>
        <p:spPr>
          <a:xfrm>
            <a:off x="492981" y="1249210"/>
            <a:ext cx="11060104" cy="6900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251E3BE-0D66-15CB-657E-558BE8A85691}"/>
              </a:ext>
            </a:extLst>
          </p:cNvPr>
          <p:cNvSpPr/>
          <p:nvPr/>
        </p:nvSpPr>
        <p:spPr>
          <a:xfrm>
            <a:off x="492981" y="2029312"/>
            <a:ext cx="11060104" cy="43714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2EE67CB-E5E1-2D5C-078C-0DC5B495D5EF}"/>
              </a:ext>
            </a:extLst>
          </p:cNvPr>
          <p:cNvSpPr txBox="1"/>
          <p:nvPr/>
        </p:nvSpPr>
        <p:spPr>
          <a:xfrm>
            <a:off x="1057013" y="1339235"/>
            <a:ext cx="9105600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 90%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分位数，大于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即好样本，小于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90%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6" name="图片 5" descr="图表&#10;&#10;AI 生成的内容可能不正确。">
            <a:extLst>
              <a:ext uri="{FF2B5EF4-FFF2-40B4-BE49-F238E27FC236}">
                <a16:creationId xmlns:a16="http://schemas.microsoft.com/office/drawing/2014/main" id="{D114CED5-486B-BB43-46C4-5B002133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1660" y="2029311"/>
            <a:ext cx="3955188" cy="2950964"/>
          </a:xfrm>
          <a:prstGeom prst="rect">
            <a:avLst/>
          </a:prstGeom>
        </p:spPr>
      </p:pic>
      <p:pic>
        <p:nvPicPr>
          <p:cNvPr id="10" name="图片 9" descr="表格&#10;&#10;AI 生成的内容可能不正确。">
            <a:extLst>
              <a:ext uri="{FF2B5EF4-FFF2-40B4-BE49-F238E27FC236}">
                <a16:creationId xmlns:a16="http://schemas.microsoft.com/office/drawing/2014/main" id="{5C08DB05-8A80-9FFB-1DF2-807A47347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50" y="2145104"/>
            <a:ext cx="5240300" cy="28639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17D855E-9636-D697-A56A-37A2AB1E8163}"/>
              </a:ext>
            </a:extLst>
          </p:cNvPr>
          <p:cNvSpPr txBox="1"/>
          <p:nvPr/>
        </p:nvSpPr>
        <p:spPr>
          <a:xfrm>
            <a:off x="1497874" y="5518765"/>
            <a:ext cx="8855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1. AUC = 0.92 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意味着模型能够以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92%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的概率正确区分好坏样本。</a:t>
            </a:r>
          </a:p>
          <a:p>
            <a:pPr marL="342900" indent="-342900">
              <a:buAutoNum type="arabicPeriod" startAt="2"/>
            </a:pP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固定变量对</a:t>
            </a:r>
            <a:r>
              <a:rPr lang="en-US" altLang="zh-CN" sz="1600" dirty="0"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</a:rPr>
              <a:t>存在显著影响，其中 饲养密度、入雏日期、出栏日期 是核心驱动因素。</a:t>
            </a:r>
          </a:p>
        </p:txBody>
      </p:sp>
    </p:spTree>
    <p:extLst>
      <p:ext uri="{BB962C8B-B14F-4D97-AF65-F5344CB8AC3E}">
        <p14:creationId xmlns:p14="http://schemas.microsoft.com/office/powerpoint/2010/main" val="8515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CC0D9-C73F-3F1E-B768-25BDB9860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1015DBC-FA50-9DF5-CBCC-7C5F59595D8B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773D034-340A-92EA-A58F-7195BEC0C132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00C80A-8316-A57A-7054-F1DFFB6C117F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23B266-15B6-3E57-DB9D-09154AB91F24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数据处理：直接将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作为目标变量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数值型变量 相关系数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9E81F81-AC29-C528-7D9E-AFF9CE7A5E0D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505C59-4EFD-6E4B-7011-4D498347095E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A65FBBC-8EE4-590D-B2BE-8E3DC752A001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C88D68-06D9-C113-FEEC-988EA491ED81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BAC55AE-7246-37E4-F0B6-DEB1ADE9E82A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DED818F-3211-9690-2806-4B0C2C195917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3D8233-B8FF-54DC-E07D-93CA7F8AB33C}"/>
              </a:ext>
            </a:extLst>
          </p:cNvPr>
          <p:cNvSpPr txBox="1"/>
          <p:nvPr/>
        </p:nvSpPr>
        <p:spPr>
          <a:xfrm>
            <a:off x="1351180" y="5052587"/>
            <a:ext cx="9719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从单变量相关性分析结果来看，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仅日龄（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）与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EEF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存在中等程度正相关（相关系数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0.308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，其他固定变量（如饲养密度、鸡舍面积、入雏数量等）与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EEF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的线性相关性极弱。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文本, 聊天或短信&#10;&#10;AI 生成的内容可能不正确。">
            <a:extLst>
              <a:ext uri="{FF2B5EF4-FFF2-40B4-BE49-F238E27FC236}">
                <a16:creationId xmlns:a16="http://schemas.microsoft.com/office/drawing/2014/main" id="{8DB7F81F-0C3E-2207-A871-D1EE554DE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839" y="2994216"/>
            <a:ext cx="2996461" cy="16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2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7BA3-346C-E518-664C-6A9F705B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42AD5DA0-2B77-53A3-3EF5-AB32B470B966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35C5171-E0BC-C826-8A37-E93CF13B8B40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29C13A-9FCA-F9A3-80AA-157A222ED3D7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90B2C4E-7126-2729-8923-58A6E0B0C06E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数据处理：直接将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作为目标变量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类别型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Anova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5EF58A5-27EE-9D11-A13A-F48A86ABCA06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B57A59-F536-13F1-3799-436DD1BE31F1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83BD31B-B98B-E060-B3D5-A8754CAD27A6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DF782C-E4C6-B53B-A76D-9F6E79EFD75C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F93E3AE-71F2-4F38-12DD-9D06B778F0A5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25AE0A3-C6A5-AAF3-160B-0A31FDD28E28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CFAB3F-98D8-4187-20F3-543431D62B6C}"/>
              </a:ext>
            </a:extLst>
          </p:cNvPr>
          <p:cNvSpPr txBox="1"/>
          <p:nvPr/>
        </p:nvSpPr>
        <p:spPr>
          <a:xfrm>
            <a:off x="1874347" y="3077317"/>
            <a:ext cx="609738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DOCdate</a:t>
            </a:r>
            <a:r>
              <a:rPr lang="en-US" altLang="zh-CN" sz="1400" dirty="0"/>
              <a:t>: F-value=8.84, p-value=0.0000</a:t>
            </a:r>
          </a:p>
          <a:p>
            <a:r>
              <a:rPr lang="en-US" altLang="zh-CN" sz="1400" dirty="0" err="1"/>
              <a:t>BirdsVariety</a:t>
            </a:r>
            <a:r>
              <a:rPr lang="en-US" altLang="zh-CN" sz="1400" dirty="0"/>
              <a:t>: F-value=4.75, p-value=0.0000</a:t>
            </a:r>
          </a:p>
          <a:p>
            <a:r>
              <a:rPr lang="en-US" altLang="zh-CN" sz="1400" dirty="0" err="1"/>
              <a:t>HESource</a:t>
            </a:r>
            <a:r>
              <a:rPr lang="en-US" altLang="zh-CN" sz="1400" dirty="0"/>
              <a:t>: F-value=1.78, p-value=0.0067</a:t>
            </a:r>
          </a:p>
          <a:p>
            <a:r>
              <a:rPr lang="en-US" altLang="zh-CN" sz="1400" dirty="0" err="1"/>
              <a:t>Harveststatus</a:t>
            </a:r>
            <a:r>
              <a:rPr lang="en-US" altLang="zh-CN" sz="1400" dirty="0"/>
              <a:t>: F-value=8.74, p-value=0.0000</a:t>
            </a:r>
          </a:p>
          <a:p>
            <a:r>
              <a:rPr lang="en-US" altLang="zh-CN" sz="1400" dirty="0" err="1"/>
              <a:t>EstimatedSlaughterDate</a:t>
            </a:r>
            <a:r>
              <a:rPr lang="en-US" altLang="zh-CN" sz="1400" dirty="0"/>
              <a:t> : F-value=8.77, p-value=0.0000</a:t>
            </a:r>
          </a:p>
          <a:p>
            <a:r>
              <a:rPr lang="en-US" altLang="zh-CN" sz="1400" dirty="0" err="1"/>
              <a:t>FarmName</a:t>
            </a:r>
            <a:r>
              <a:rPr lang="en-US" altLang="zh-CN" sz="1400" dirty="0"/>
              <a:t>: F-value=23.22, p-value=0.0000</a:t>
            </a:r>
          </a:p>
          <a:p>
            <a:r>
              <a:rPr lang="en-US" altLang="zh-CN" sz="1400" dirty="0" err="1"/>
              <a:t>FarmSupervisor</a:t>
            </a:r>
            <a:r>
              <a:rPr lang="en-US" altLang="zh-CN" sz="1400" dirty="0"/>
              <a:t>: F-value=21.23, p-value=0.0000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B3FCE5-7046-05C8-E3E7-C6CD7AC93C4B}"/>
              </a:ext>
            </a:extLst>
          </p:cNvPr>
          <p:cNvSpPr txBox="1"/>
          <p:nvPr/>
        </p:nvSpPr>
        <p:spPr>
          <a:xfrm>
            <a:off x="1178668" y="5251343"/>
            <a:ext cx="9834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从分析结果看，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农场名称（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FarmName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）、场长（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FarmSupervisor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）、入雏日期（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DOCdate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）是影响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EEF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1800" b="1" dirty="0">
                <a:ea typeface="等线" panose="02010600030101010101" pitchFamily="2" charset="-122"/>
                <a:cs typeface="Times New Roman" panose="02020603050405020304" pitchFamily="18" charset="0"/>
              </a:rPr>
              <a:t>较为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关键类别变量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12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87"/>
          <p:cNvGrpSpPr/>
          <p:nvPr/>
        </p:nvGrpSpPr>
        <p:grpSpPr>
          <a:xfrm>
            <a:off x="2689795" y="1304579"/>
            <a:ext cx="9182857" cy="5080787"/>
            <a:chOff x="2689795" y="1304579"/>
            <a:chExt cx="9182857" cy="5080787"/>
          </a:xfrm>
        </p:grpSpPr>
        <p:cxnSp>
          <p:nvCxnSpPr>
            <p:cNvPr id="50" name="直接连接符 49"/>
            <p:cNvCxnSpPr/>
            <p:nvPr/>
          </p:nvCxnSpPr>
          <p:spPr>
            <a:xfrm>
              <a:off x="2689795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58" name="直接连接符 57"/>
            <p:cNvCxnSpPr/>
            <p:nvPr/>
          </p:nvCxnSpPr>
          <p:spPr>
            <a:xfrm>
              <a:off x="5215019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>
            <a:xfrm>
              <a:off x="6477631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>
            <a:xfrm>
              <a:off x="10265467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>
            <a:xfrm>
              <a:off x="9002855" y="1442480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>
            <a:xfrm>
              <a:off x="3952407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>
            <a:xfrm>
              <a:off x="11528078" y="1304579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  <p:pic>
          <p:nvPicPr>
            <p:cNvPr id="84" name="图形 83" descr="鲤鱼旗 纯色填充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97028" y="1404375"/>
              <a:ext cx="375624" cy="360000"/>
            </a:xfrm>
            <a:prstGeom prst="rect">
              <a:avLst/>
            </a:prstGeom>
          </p:spPr>
        </p:pic>
        <p:cxnSp>
          <p:nvCxnSpPr>
            <p:cNvPr id="87" name="直接连接符 86"/>
            <p:cNvCxnSpPr/>
            <p:nvPr/>
          </p:nvCxnSpPr>
          <p:spPr>
            <a:xfrm>
              <a:off x="7740243" y="1453366"/>
              <a:ext cx="0" cy="493200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65000"/>
                </a:srgbClr>
              </a:solidFill>
              <a:prstDash val="lgDash"/>
              <a:miter lim="800000"/>
            </a:ln>
            <a:effectLst/>
          </p:spPr>
        </p:cxnSp>
      </p:grpSp>
      <p:cxnSp>
        <p:nvCxnSpPr>
          <p:cNvPr id="49" name="直接连接符 48"/>
          <p:cNvCxnSpPr/>
          <p:nvPr/>
        </p:nvCxnSpPr>
        <p:spPr>
          <a:xfrm>
            <a:off x="11526134" y="1453366"/>
            <a:ext cx="0" cy="493200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65000"/>
              </a:srgbClr>
            </a:solidFill>
            <a:prstDash val="lgDash"/>
            <a:miter lim="800000"/>
          </a:ln>
          <a:effectLst/>
        </p:spPr>
      </p:cxnSp>
      <p:sp>
        <p:nvSpPr>
          <p:cNvPr id="2" name="标题 1"/>
          <p:cNvSpPr txBox="1"/>
          <p:nvPr/>
        </p:nvSpPr>
        <p:spPr>
          <a:xfrm>
            <a:off x="552010" y="27333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基于前期沟通，制定了详细合理的工作实施计划，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PoC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预计整体周期为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7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周，具体实施过程中采用多任务同步推进，串行和并行相结合的方式进行，有效推进项目快速落地</a:t>
            </a:r>
          </a:p>
        </p:txBody>
      </p:sp>
      <p:sp>
        <p:nvSpPr>
          <p:cNvPr id="6" name="Freeform 60"/>
          <p:cNvSpPr/>
          <p:nvPr/>
        </p:nvSpPr>
        <p:spPr bwMode="auto">
          <a:xfrm>
            <a:off x="1358471" y="1349215"/>
            <a:ext cx="10363180" cy="73919"/>
          </a:xfrm>
          <a:custGeom>
            <a:avLst/>
            <a:gdLst>
              <a:gd name="T0" fmla="*/ 0 w 4490"/>
              <a:gd name="T1" fmla="*/ 2147483647 h 91"/>
              <a:gd name="T2" fmla="*/ 0 w 4490"/>
              <a:gd name="T3" fmla="*/ 0 h 91"/>
              <a:gd name="T4" fmla="*/ 2147483647 w 4490"/>
              <a:gd name="T5" fmla="*/ 0 h 91"/>
              <a:gd name="T6" fmla="*/ 2147483647 w 4490"/>
              <a:gd name="T7" fmla="*/ 2147483647 h 91"/>
              <a:gd name="T8" fmla="*/ 0 60000 65536"/>
              <a:gd name="T9" fmla="*/ 0 60000 65536"/>
              <a:gd name="T10" fmla="*/ 0 60000 65536"/>
              <a:gd name="T11" fmla="*/ 0 60000 65536"/>
              <a:gd name="T12" fmla="*/ 0 w 4490"/>
              <a:gd name="T13" fmla="*/ 0 h 91"/>
              <a:gd name="T14" fmla="*/ 4490 w 4490"/>
              <a:gd name="T15" fmla="*/ 91 h 9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0" h="91">
                <a:moveTo>
                  <a:pt x="0" y="91"/>
                </a:moveTo>
                <a:lnTo>
                  <a:pt x="0" y="0"/>
                </a:lnTo>
                <a:lnTo>
                  <a:pt x="4490" y="0"/>
                </a:lnTo>
                <a:lnTo>
                  <a:pt x="4490" y="91"/>
                </a:lnTo>
              </a:path>
            </a:pathLst>
          </a:custGeom>
          <a:noFill/>
          <a:ln w="6350">
            <a:solidFill>
              <a:srgbClr val="BBBCBC"/>
            </a:solidFill>
            <a:round/>
          </a:ln>
        </p:spPr>
        <p:txBody>
          <a:bodyPr wrap="none" lIns="0" tIns="0" rIns="0" bIns="0" anchor="ctr"/>
          <a:lstStyle/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465" b="0" i="0" u="none" strike="noStrike" kern="1200" cap="none" spc="0" normalizeH="0" baseline="0" noProof="0" dirty="0">
              <a:ln>
                <a:noFill/>
              </a:ln>
              <a:solidFill>
                <a:srgbClr val="53565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85505" y="1442480"/>
            <a:ext cx="619678" cy="749660"/>
            <a:chOff x="427051" y="1660594"/>
            <a:chExt cx="593903" cy="749660"/>
          </a:xfrm>
        </p:grpSpPr>
        <p:sp>
          <p:nvSpPr>
            <p:cNvPr id="32" name="矩形 31"/>
            <p:cNvSpPr/>
            <p:nvPr/>
          </p:nvSpPr>
          <p:spPr>
            <a:xfrm>
              <a:off x="520023" y="1660594"/>
              <a:ext cx="500931" cy="74966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前期准备</a:t>
              </a:r>
            </a:p>
          </p:txBody>
        </p:sp>
        <p:sp>
          <p:nvSpPr>
            <p:cNvPr id="33" name="Oval 20"/>
            <p:cNvSpPr/>
            <p:nvPr/>
          </p:nvSpPr>
          <p:spPr bwMode="gray">
            <a:xfrm>
              <a:off x="427051" y="1943984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80726" y="2284224"/>
            <a:ext cx="616963" cy="3575538"/>
            <a:chOff x="446496" y="2370258"/>
            <a:chExt cx="591301" cy="3575538"/>
          </a:xfrm>
        </p:grpSpPr>
        <p:sp>
          <p:nvSpPr>
            <p:cNvPr id="35" name="矩形 34"/>
            <p:cNvSpPr/>
            <p:nvPr/>
          </p:nvSpPr>
          <p:spPr>
            <a:xfrm>
              <a:off x="528856" y="2370258"/>
              <a:ext cx="508941" cy="35755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主体实施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Oval 20"/>
            <p:cNvSpPr/>
            <p:nvPr/>
          </p:nvSpPr>
          <p:spPr bwMode="gray">
            <a:xfrm>
              <a:off x="446496" y="3822520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2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87104" y="5910770"/>
            <a:ext cx="618080" cy="453681"/>
            <a:chOff x="406210" y="5558612"/>
            <a:chExt cx="592371" cy="453681"/>
          </a:xfrm>
        </p:grpSpPr>
        <p:sp>
          <p:nvSpPr>
            <p:cNvPr id="38" name="矩形 37"/>
            <p:cNvSpPr/>
            <p:nvPr/>
          </p:nvSpPr>
          <p:spPr>
            <a:xfrm>
              <a:off x="485637" y="5558612"/>
              <a:ext cx="512944" cy="4536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lang="zh-CN" altLang="en-US" sz="1100" b="1" dirty="0">
                  <a:solidFill>
                    <a:prstClr val="black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分析交付</a:t>
              </a:r>
              <a:endParaRPr kumimoji="0" lang="zh-CN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Oval 20"/>
            <p:cNvSpPr/>
            <p:nvPr/>
          </p:nvSpPr>
          <p:spPr bwMode="gray">
            <a:xfrm>
              <a:off x="406210" y="5710478"/>
              <a:ext cx="182880" cy="182880"/>
            </a:xfrm>
            <a:prstGeom prst="ellipse">
              <a:avLst/>
            </a:prstGeom>
            <a:solidFill>
              <a:schemeClr val="tx1"/>
            </a:solidFill>
            <a:ln w="19050" algn="ctr">
              <a:noFill/>
              <a:miter lim="800000"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anose="05020102010507070707" pitchFamily="18" charset="2"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10600030101010101" pitchFamily="2" charset="-122"/>
                  <a:ea typeface="等线" panose="02010600030101010101" pitchFamily="2" charset="-122"/>
                  <a:cs typeface="+mn-cs"/>
                </a:rPr>
                <a:t>3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矩形 39"/>
          <p:cNvSpPr/>
          <p:nvPr/>
        </p:nvSpPr>
        <p:spPr bwMode="gray">
          <a:xfrm>
            <a:off x="1358471" y="1442481"/>
            <a:ext cx="10363182" cy="750507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12036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环境和数据准备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12036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AutoShape 95"/>
          <p:cNvSpPr>
            <a:spLocks noChangeArrowheads="1"/>
          </p:cNvSpPr>
          <p:nvPr/>
        </p:nvSpPr>
        <p:spPr bwMode="auto">
          <a:xfrm>
            <a:off x="343949" y="1442480"/>
            <a:ext cx="264859" cy="4921972"/>
          </a:xfrm>
          <a:prstGeom prst="rect">
            <a:avLst/>
          </a:prstGeom>
          <a:pattFill prst="dkDnDiag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lIns="0" tIns="88900" rIns="0" bIns="88900" anchor="ctr"/>
          <a:lstStyle>
            <a:lvl1pPr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6083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6083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6083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100" b="1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时间计划安排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gray">
          <a:xfrm>
            <a:off x="1358469" y="2284223"/>
            <a:ext cx="10363182" cy="1512401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数据质量检查</a:t>
            </a:r>
          </a:p>
        </p:txBody>
      </p:sp>
      <p:sp>
        <p:nvSpPr>
          <p:cNvPr id="45" name="矩形 44"/>
          <p:cNvSpPr/>
          <p:nvPr/>
        </p:nvSpPr>
        <p:spPr bwMode="gray">
          <a:xfrm>
            <a:off x="1358469" y="5912872"/>
            <a:ext cx="10363182" cy="453681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defTabSz="914400"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成果分析和报表交付</a:t>
            </a:r>
            <a:endParaRPr lang="en-US" altLang="zh-CN" sz="1000" b="1" dirty="0">
              <a:solidFill>
                <a:srgbClr val="012036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774317" y="980093"/>
            <a:ext cx="848804" cy="442535"/>
            <a:chOff x="3224585" y="980599"/>
            <a:chExt cx="848804" cy="442535"/>
          </a:xfrm>
        </p:grpSpPr>
        <p:sp>
          <p:nvSpPr>
            <p:cNvPr id="5" name="Text Box 49"/>
            <p:cNvSpPr txBox="1">
              <a:spLocks noChangeArrowheads="1"/>
            </p:cNvSpPr>
            <p:nvPr/>
          </p:nvSpPr>
          <p:spPr bwMode="auto">
            <a:xfrm>
              <a:off x="3224585" y="980599"/>
              <a:ext cx="848804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W2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7" name="Oval 61"/>
            <p:cNvSpPr>
              <a:spLocks noChangeArrowheads="1"/>
            </p:cNvSpPr>
            <p:nvPr/>
          </p:nvSpPr>
          <p:spPr bwMode="auto">
            <a:xfrm>
              <a:off x="3567418" y="1274544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36054" y="980093"/>
            <a:ext cx="848804" cy="442535"/>
            <a:chOff x="2362212" y="980599"/>
            <a:chExt cx="773093" cy="442535"/>
          </a:xfrm>
        </p:grpSpPr>
        <p:sp>
          <p:nvSpPr>
            <p:cNvPr id="9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W3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297791" y="980093"/>
            <a:ext cx="848804" cy="442535"/>
            <a:chOff x="2362212" y="980599"/>
            <a:chExt cx="773093" cy="442535"/>
          </a:xfrm>
        </p:grpSpPr>
        <p:sp>
          <p:nvSpPr>
            <p:cNvPr id="12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W4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559528" y="980093"/>
            <a:ext cx="848804" cy="442535"/>
            <a:chOff x="2362212" y="980599"/>
            <a:chExt cx="773093" cy="442535"/>
          </a:xfrm>
        </p:grpSpPr>
        <p:sp>
          <p:nvSpPr>
            <p:cNvPr id="15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W5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1083005" y="980093"/>
            <a:ext cx="848804" cy="442535"/>
            <a:chOff x="2362212" y="980599"/>
            <a:chExt cx="773093" cy="442535"/>
          </a:xfrm>
        </p:grpSpPr>
        <p:sp>
          <p:nvSpPr>
            <p:cNvPr id="18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W7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93002" y="981073"/>
            <a:ext cx="806645" cy="440575"/>
            <a:chOff x="1890330" y="982705"/>
            <a:chExt cx="806645" cy="440575"/>
          </a:xfrm>
        </p:grpSpPr>
        <p:sp>
          <p:nvSpPr>
            <p:cNvPr id="46" name="Text Box 49"/>
            <p:cNvSpPr txBox="1">
              <a:spLocks noChangeArrowheads="1"/>
            </p:cNvSpPr>
            <p:nvPr/>
          </p:nvSpPr>
          <p:spPr bwMode="auto">
            <a:xfrm>
              <a:off x="1890330" y="982705"/>
              <a:ext cx="806645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W0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3" name="Oval 61"/>
            <p:cNvSpPr>
              <a:spLocks noChangeArrowheads="1"/>
            </p:cNvSpPr>
            <p:nvPr/>
          </p:nvSpPr>
          <p:spPr bwMode="auto">
            <a:xfrm>
              <a:off x="2216133" y="1274690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1" name="矩形 50"/>
          <p:cNvSpPr/>
          <p:nvPr/>
        </p:nvSpPr>
        <p:spPr>
          <a:xfrm>
            <a:off x="2708293" y="2353974"/>
            <a:ext cx="1226315" cy="2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3" name="矩形 22"/>
          <p:cNvSpPr/>
          <p:nvPr/>
        </p:nvSpPr>
        <p:spPr>
          <a:xfrm>
            <a:off x="2695012" y="1577056"/>
            <a:ext cx="1255450" cy="164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6" name="矩形 25"/>
          <p:cNvSpPr/>
          <p:nvPr/>
        </p:nvSpPr>
        <p:spPr>
          <a:xfrm>
            <a:off x="3985506" y="2565788"/>
            <a:ext cx="1226316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7" name="矩形 26"/>
          <p:cNvSpPr/>
          <p:nvPr/>
        </p:nvSpPr>
        <p:spPr>
          <a:xfrm>
            <a:off x="3990303" y="3224220"/>
            <a:ext cx="1216722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8" name="矩形 27"/>
          <p:cNvSpPr/>
          <p:nvPr/>
        </p:nvSpPr>
        <p:spPr>
          <a:xfrm>
            <a:off x="5243656" y="3919366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29" name="矩形 28"/>
          <p:cNvSpPr/>
          <p:nvPr/>
        </p:nvSpPr>
        <p:spPr>
          <a:xfrm>
            <a:off x="5243656" y="4378978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30" name="矩形 29"/>
          <p:cNvSpPr/>
          <p:nvPr/>
        </p:nvSpPr>
        <p:spPr>
          <a:xfrm>
            <a:off x="6506738" y="4912799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2638643" y="2597966"/>
            <a:ext cx="147543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2.1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环控数据和生产数据盘点</a:t>
            </a:r>
          </a:p>
        </p:txBody>
      </p:sp>
      <p:sp>
        <p:nvSpPr>
          <p:cNvPr id="53" name="矩形 52"/>
          <p:cNvSpPr/>
          <p:nvPr/>
        </p:nvSpPr>
        <p:spPr>
          <a:xfrm>
            <a:off x="10297042" y="5927268"/>
            <a:ext cx="1349027" cy="2539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10095058" y="6152892"/>
            <a:ext cx="17529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5.1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报告交付和现场汇报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968224" y="2832674"/>
            <a:ext cx="227509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2.2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数据完整性、准确性、有效性、一致性、时效性检验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3968224" y="3420745"/>
            <a:ext cx="12755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2.3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数据缺失率、极值、异常值检查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5243656" y="4154744"/>
            <a:ext cx="121679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3.1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变量分布分析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5171820" y="4603222"/>
            <a:ext cx="25075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3.2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变量趋势分析及异常模式探查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6425581" y="5130637"/>
            <a:ext cx="1777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自变量间相关性探查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2636350" y="1938224"/>
            <a:ext cx="177372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1.2 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分析环境搭建</a:t>
            </a:r>
          </a:p>
        </p:txBody>
      </p:sp>
      <p:sp>
        <p:nvSpPr>
          <p:cNvPr id="22" name="矩形 21"/>
          <p:cNvSpPr/>
          <p:nvPr/>
        </p:nvSpPr>
        <p:spPr bwMode="gray">
          <a:xfrm>
            <a:off x="1358469" y="3840667"/>
            <a:ext cx="10363182" cy="969279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现状分析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3512580" y="980093"/>
            <a:ext cx="848804" cy="442535"/>
            <a:chOff x="3224585" y="980599"/>
            <a:chExt cx="848804" cy="442535"/>
          </a:xfrm>
        </p:grpSpPr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3224585" y="980599"/>
              <a:ext cx="848804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 dirty="0">
                  <a:solidFill>
                    <a:srgbClr val="53565A"/>
                  </a:solidFill>
                  <a:latin typeface="Calibri" panose="020F0502020204030204"/>
                  <a:ea typeface="MS PGothic" panose="020B0600070205080204" charset="-128"/>
                </a:rPr>
                <a:t>W1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  <p:sp>
          <p:nvSpPr>
            <p:cNvPr id="47" name="Oval 61"/>
            <p:cNvSpPr>
              <a:spLocks noChangeArrowheads="1"/>
            </p:cNvSpPr>
            <p:nvPr/>
          </p:nvSpPr>
          <p:spPr bwMode="auto">
            <a:xfrm>
              <a:off x="3567418" y="1274544"/>
              <a:ext cx="163142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9821265" y="980093"/>
            <a:ext cx="848804" cy="442535"/>
            <a:chOff x="2362212" y="980599"/>
            <a:chExt cx="773093" cy="442535"/>
          </a:xfrm>
        </p:grpSpPr>
        <p:sp>
          <p:nvSpPr>
            <p:cNvPr id="85" name="Oval 62"/>
            <p:cNvSpPr>
              <a:spLocks noChangeArrowheads="1"/>
            </p:cNvSpPr>
            <p:nvPr/>
          </p:nvSpPr>
          <p:spPr bwMode="auto">
            <a:xfrm>
              <a:off x="2674464" y="1274544"/>
              <a:ext cx="148590" cy="148590"/>
            </a:xfrm>
            <a:prstGeom prst="ellipse">
              <a:avLst/>
            </a:prstGeom>
            <a:solidFill>
              <a:schemeClr val="accent1"/>
            </a:solidFill>
            <a:ln w="6350" algn="ctr">
              <a:solidFill>
                <a:schemeClr val="bg1"/>
              </a:solidFill>
              <a:round/>
            </a:ln>
          </p:spPr>
          <p:txBody>
            <a:bodyPr wrap="none" lIns="0" tIns="0" rIns="0" bIns="0" anchor="ctr"/>
            <a:lstStyle/>
            <a:p>
              <a:pPr marL="0" marR="0" lvl="0" indent="0" algn="ctr" defTabSz="609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15" b="0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2362212" y="980599"/>
              <a:ext cx="773093" cy="204671"/>
            </a:xfrm>
            <a:prstGeom prst="rect">
              <a:avLst/>
            </a:prstGeom>
            <a:noFill/>
            <a:ln w="12700" algn="ctr">
              <a:noFill/>
              <a:miter lim="800000"/>
            </a:ln>
          </p:spPr>
          <p:txBody>
            <a:bodyPr lIns="0" tIns="0" rIns="0" bIns="0" anchor="b" anchorCtr="0">
              <a:spAutoFit/>
            </a:bodyPr>
            <a:lstStyle/>
            <a:p>
              <a:pPr marL="0" marR="0" lvl="0" indent="0" algn="ctr" defTabSz="6096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53565A"/>
                  </a:solidFill>
                  <a:effectLst/>
                  <a:uLnTx/>
                  <a:uFillTx/>
                  <a:latin typeface="Calibri" panose="020F0502020204030204"/>
                  <a:ea typeface="MS PGothic" panose="020B0600070205080204" charset="-128"/>
                  <a:cs typeface="+mn-cs"/>
                </a:rPr>
                <a:t>W6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3565A"/>
                </a:solidFill>
                <a:effectLst/>
                <a:uLnTx/>
                <a:uFillTx/>
                <a:latin typeface="Calibri" panose="020F0502020204030204"/>
                <a:ea typeface="MS PGothic" panose="020B0600070205080204" charset="-128"/>
                <a:cs typeface="+mn-cs"/>
              </a:endParaRPr>
            </a:p>
          </p:txBody>
        </p:sp>
      </p:grpSp>
      <p:sp>
        <p:nvSpPr>
          <p:cNvPr id="89" name="文本框 88"/>
          <p:cNvSpPr txBox="1"/>
          <p:nvPr/>
        </p:nvSpPr>
        <p:spPr>
          <a:xfrm>
            <a:off x="2636350" y="1735802"/>
            <a:ext cx="157103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1.1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需求确认及数据准备</a:t>
            </a:r>
          </a:p>
        </p:txBody>
      </p:sp>
      <p:sp>
        <p:nvSpPr>
          <p:cNvPr id="90" name="矩形 89"/>
          <p:cNvSpPr/>
          <p:nvPr/>
        </p:nvSpPr>
        <p:spPr>
          <a:xfrm>
            <a:off x="5243734" y="3293787"/>
            <a:ext cx="1216722" cy="253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5202998" y="3549910"/>
            <a:ext cx="146401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</a:lstStyle>
          <a:p>
            <a:r>
              <a:rPr lang="en-US" altLang="zh-CN" dirty="0">
                <a:solidFill>
                  <a:schemeClr val="tx1"/>
                </a:solidFill>
                <a:highlight>
                  <a:srgbClr val="F1F2F4"/>
                </a:highlight>
              </a:rPr>
              <a:t>2.4</a:t>
            </a:r>
            <a:r>
              <a:rPr lang="zh-CN" altLang="en-US" dirty="0">
                <a:solidFill>
                  <a:schemeClr val="tx1"/>
                </a:solidFill>
                <a:highlight>
                  <a:srgbClr val="F1F2F4"/>
                </a:highlight>
              </a:rPr>
              <a:t>数据质量检查报告</a:t>
            </a:r>
          </a:p>
        </p:txBody>
      </p:sp>
      <p:sp>
        <p:nvSpPr>
          <p:cNvPr id="92" name="矩形 91"/>
          <p:cNvSpPr/>
          <p:nvPr/>
        </p:nvSpPr>
        <p:spPr bwMode="gray">
          <a:xfrm>
            <a:off x="1358469" y="4890483"/>
            <a:ext cx="10363182" cy="969279"/>
          </a:xfrm>
          <a:prstGeom prst="rect">
            <a:avLst/>
          </a:prstGeom>
          <a:noFill/>
          <a:ln w="3175" algn="ctr">
            <a:solidFill>
              <a:schemeClr val="tx2"/>
            </a:solidFill>
            <a:prstDash val="dash"/>
            <a:miter lim="800000"/>
          </a:ln>
        </p:spPr>
        <p:txBody>
          <a:bodyPr vert="horz" wrap="square" lIns="88900" tIns="45720" rIns="88900" bIns="88900"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zh-CN" altLang="en-US" sz="1000" b="1" dirty="0">
                <a:solidFill>
                  <a:srgbClr val="01203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效应分析</a:t>
            </a:r>
          </a:p>
        </p:txBody>
      </p:sp>
      <p:sp>
        <p:nvSpPr>
          <p:cNvPr id="93" name="矩形 92"/>
          <p:cNvSpPr/>
          <p:nvPr/>
        </p:nvSpPr>
        <p:spPr>
          <a:xfrm>
            <a:off x="6508510" y="5365777"/>
            <a:ext cx="2447835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6425581" y="5583615"/>
            <a:ext cx="2718419" cy="25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4.2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自变量与目标变量之间影响效应分析</a:t>
            </a:r>
            <a:endParaRPr lang="zh-CN" altLang="en-US" sz="1050" i="1" dirty="0">
              <a:highlight>
                <a:srgbClr val="F1F2F4"/>
              </a:highlight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9036391" y="5367174"/>
            <a:ext cx="1216800" cy="253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050" b="1" i="1" u="sng" dirty="0">
                <a:latin typeface="等线" panose="02010600030101010101" pitchFamily="2" charset="-122"/>
                <a:ea typeface="等线" panose="02010600030101010101" pitchFamily="2" charset="-122"/>
              </a:rPr>
              <a:t>周</a:t>
            </a:r>
          </a:p>
        </p:txBody>
      </p:sp>
      <p:sp>
        <p:nvSpPr>
          <p:cNvPr id="96" name="文本框 95"/>
          <p:cNvSpPr txBox="1"/>
          <p:nvPr/>
        </p:nvSpPr>
        <p:spPr>
          <a:xfrm>
            <a:off x="8955234" y="5585012"/>
            <a:ext cx="177769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4.3</a:t>
            </a:r>
            <a:r>
              <a:rPr lang="zh-CN" altLang="en-US" sz="1050" b="1" dirty="0">
                <a:highlight>
                  <a:srgbClr val="F1F2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影响效应分析结果解读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FFB14-6052-9AAF-D5DE-7FFF58859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F94452AA-EA83-2578-1268-36C12F8F183D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0B896EE-ADC0-BAED-109A-C592A421F544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0DF045-C6F2-0086-0FDF-E3E814174837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B963825C-698C-1BD1-C2AB-B2082FAA9FD1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数据处理：直接将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作为目标变量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l">
              <a:lnSpc>
                <a:spcPct val="150000"/>
              </a:lnSpc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密度分箱卡方检验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53EB02E0-4B91-5522-CB59-52BA406E5030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6F78D67-CBE9-ACBD-A22D-EBBEE819B75F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C5B821-4A12-8FD2-6094-F87AA64EC5BB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1825287-FDCE-DEEB-7C7B-87175EBB3A64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5C05A8-5A56-7F44-8DF9-0D9285B8059A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8EA5AEF-5AFE-8B59-C44F-EA8D63ABF44E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7C003-9E4F-B289-70B9-721EC17FC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986" y="3294375"/>
            <a:ext cx="8231617" cy="128538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F1D53B-53AC-4630-9A1B-17C408F63B8A}"/>
              </a:ext>
            </a:extLst>
          </p:cNvPr>
          <p:cNvSpPr txBox="1"/>
          <p:nvPr/>
        </p:nvSpPr>
        <p:spPr>
          <a:xfrm>
            <a:off x="1163205" y="4988124"/>
            <a:ext cx="9719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饲养密度（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Density</a:t>
            </a:r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作为固定变量，分箱数据显示密度与死淘率存在​​潜在非线性关联趋势​​。部分分箱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EEF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均值差异达到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14+</a:t>
            </a:r>
            <a:endParaRPr lang="zh-CN" altLang="en-US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3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1759-B493-67DE-1F9E-D3F539CE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7F18B6-B26F-09DF-E000-A7BF0AD0D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26" y="957768"/>
            <a:ext cx="8082481" cy="861774"/>
          </a:xfrm>
        </p:spPr>
        <p:txBody>
          <a:bodyPr/>
          <a:lstStyle/>
          <a:p>
            <a: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  <a:t>下周计划</a:t>
            </a:r>
            <a:endParaRPr lang="en-US" sz="4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541AF0-9783-596F-4256-574BD5EF8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2226" y="2209800"/>
            <a:ext cx="10363454" cy="1114425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将固定变量与温度数据结合，探查农场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批次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-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鸡舍维度下，温湿度数据对死淘和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的影响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等线" panose="02010600030101010101" pitchFamily="2" charset="-122"/>
                <a:ea typeface="等线" panose="02010600030101010101" pitchFamily="2" charset="-122"/>
              </a:rPr>
              <a:t>第一期交付</a:t>
            </a:r>
            <a:endParaRPr lang="en-US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1994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3CEBF6-F5D3-BC53-F5FD-4A16ECA9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226" y="957768"/>
            <a:ext cx="8082481" cy="861774"/>
          </a:xfrm>
        </p:spPr>
        <p:txBody>
          <a:bodyPr/>
          <a:lstStyle/>
          <a:p>
            <a:r>
              <a:rPr lang="zh-CN" altLang="en-US" sz="4400" dirty="0">
                <a:latin typeface="等线" panose="02010600030101010101" pitchFamily="2" charset="-122"/>
                <a:ea typeface="等线" panose="02010600030101010101" pitchFamily="2" charset="-122"/>
              </a:rPr>
              <a:t>目录</a:t>
            </a:r>
            <a:endParaRPr lang="en-US" sz="4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D02FC-AB0A-E09A-CFCB-79E270DFCF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2226" y="2105025"/>
            <a:ext cx="10628249" cy="3638550"/>
          </a:xfrm>
        </p:spPr>
        <p:txBody>
          <a:bodyPr/>
          <a:lstStyle/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环境搭建和代码工程化工作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74800" indent="-5143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74800" indent="-51435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altLang="zh-CN" dirty="0">
                <a:latin typeface="等线" panose="02010600030101010101" pitchFamily="2" charset="-122"/>
                <a:ea typeface="等线" panose="02010600030101010101" pitchFamily="2" charset="-122"/>
              </a:rPr>
              <a:t>EEF</a:t>
            </a:r>
            <a:endParaRPr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514350" indent="-514350">
              <a:buClr>
                <a:schemeClr val="bg1"/>
              </a:buClr>
              <a:buFont typeface="+mj-lt"/>
              <a:buAutoNum type="arabicPeriod" startAt="3"/>
            </a:pP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下周计划</a:t>
            </a:r>
            <a:endParaRPr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008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56A96-848E-D7C1-F7F7-F5707D0E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7EF21BA-B289-CE1B-C7F4-99A3B1FFF4DB}"/>
              </a:ext>
            </a:extLst>
          </p:cNvPr>
          <p:cNvSpPr/>
          <p:nvPr/>
        </p:nvSpPr>
        <p:spPr>
          <a:xfrm>
            <a:off x="553673" y="2040757"/>
            <a:ext cx="11024579" cy="446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C8D71EE-EC34-1414-03C2-ADE4121D2A8F}"/>
              </a:ext>
            </a:extLst>
          </p:cNvPr>
          <p:cNvSpPr txBox="1"/>
          <p:nvPr/>
        </p:nvSpPr>
        <p:spPr>
          <a:xfrm>
            <a:off x="339052" y="280917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  <a:cs typeface="+mj-cs"/>
              </a:rPr>
              <a:t>环境搭建和代码工程化工作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BFAB71-D495-BCE5-51E0-30F8F00555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174"/>
          <a:stretch/>
        </p:blipFill>
        <p:spPr>
          <a:xfrm>
            <a:off x="885487" y="2290390"/>
            <a:ext cx="4529601" cy="3878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76B2059-7704-4B80-AEBC-137E27B9F8B8}"/>
              </a:ext>
            </a:extLst>
          </p:cNvPr>
          <p:cNvSpPr/>
          <p:nvPr/>
        </p:nvSpPr>
        <p:spPr>
          <a:xfrm>
            <a:off x="799129" y="1010382"/>
            <a:ext cx="6725796" cy="958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</a:rPr>
              <a:t>新建</a:t>
            </a:r>
            <a:r>
              <a:rPr lang="en-US" altLang="zh-CN" sz="1800" dirty="0" err="1">
                <a:solidFill>
                  <a:schemeClr val="tx1"/>
                </a:solidFill>
              </a:rPr>
              <a:t>Github</a:t>
            </a:r>
            <a:r>
              <a:rPr lang="zh-CN" altLang="en-US" sz="1800" dirty="0">
                <a:solidFill>
                  <a:schemeClr val="tx1"/>
                </a:solidFill>
              </a:rPr>
              <a:t>项目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tx1"/>
                </a:solidFill>
              </a:rPr>
              <a:t>安装</a:t>
            </a:r>
            <a:r>
              <a:rPr lang="en-US" altLang="zh-CN" sz="1800" dirty="0">
                <a:solidFill>
                  <a:schemeClr val="tx1"/>
                </a:solidFill>
              </a:rPr>
              <a:t>git\</a:t>
            </a:r>
            <a:r>
              <a:rPr lang="en-US" altLang="zh-CN" sz="1800" dirty="0" err="1">
                <a:solidFill>
                  <a:schemeClr val="tx1"/>
                </a:solidFill>
              </a:rPr>
              <a:t>vscode</a:t>
            </a:r>
            <a:r>
              <a:rPr lang="zh-CN" altLang="en-US" sz="1800" dirty="0">
                <a:solidFill>
                  <a:schemeClr val="tx1"/>
                </a:solidFill>
              </a:rPr>
              <a:t>等环境，实现</a:t>
            </a:r>
            <a:r>
              <a:rPr lang="zh-CN" altLang="en-US" sz="1800" dirty="0">
                <a:solidFill>
                  <a:schemeClr val="accent1"/>
                </a:solidFill>
              </a:rPr>
              <a:t>项目开发代码、结论实时共享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4940D-E5FB-0BBD-4C35-22024216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61" y="2290390"/>
            <a:ext cx="4989919" cy="387834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srgbClr val="333333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43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48EB33-44FF-CD66-F851-7BDA1D241C07}"/>
              </a:ext>
            </a:extLst>
          </p:cNvPr>
          <p:cNvSpPr/>
          <p:nvPr/>
        </p:nvSpPr>
        <p:spPr>
          <a:xfrm>
            <a:off x="355263" y="1294517"/>
            <a:ext cx="5569514" cy="426896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876C63-C09A-A90D-B144-11D8F46FC835}"/>
              </a:ext>
            </a:extLst>
          </p:cNvPr>
          <p:cNvSpPr/>
          <p:nvPr/>
        </p:nvSpPr>
        <p:spPr>
          <a:xfrm>
            <a:off x="384994" y="2098304"/>
            <a:ext cx="5492692" cy="634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环控数据按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农场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批次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栋舍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日龄为主键聚合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，加工以下数据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512066-095F-DF75-19C7-66A7F01055B1}"/>
              </a:ext>
            </a:extLst>
          </p:cNvPr>
          <p:cNvSpPr/>
          <p:nvPr/>
        </p:nvSpPr>
        <p:spPr>
          <a:xfrm>
            <a:off x="6196359" y="2368650"/>
            <a:ext cx="5569513" cy="2380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日报数据包括：基本信息，出栏数据、死淘分类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进行简单的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数据整合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设计主键为农场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批次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栋舍，如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G03_66_H1</a:t>
            </a: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将基本信息、出栏数据、死淘分类等整合在一起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进行简单的</a:t>
            </a:r>
            <a:r>
              <a:rPr lang="zh-CN" altLang="en-US" sz="16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数据清洗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工作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处理种鸡周龄等不标准数据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将成本类指标出现小于</a:t>
            </a:r>
            <a:r>
              <a:rPr lang="en-US" altLang="zh-CN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等非常规数据情况按缺失处理</a:t>
            </a:r>
            <a:endParaRPr lang="en-US" altLang="zh-CN" sz="16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8953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去除唯一值变量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5FEDE05-15F6-3115-B295-2B9A318A7569}"/>
              </a:ext>
            </a:extLst>
          </p:cNvPr>
          <p:cNvSpPr/>
          <p:nvPr/>
        </p:nvSpPr>
        <p:spPr>
          <a:xfrm>
            <a:off x="1109031" y="5738355"/>
            <a:ext cx="9223170" cy="7545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当前问题：环控数据文件</a:t>
            </a: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路径深度和命名习惯不一致</a:t>
            </a:r>
            <a:r>
              <a:rPr lang="zh-CN" altLang="en-US" sz="1400" b="1" dirty="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，读取时容易缺失部分文件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D174822-2A33-DE1C-6C0C-57BF54E02A5D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环境搭建和代码工程化工作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B604B9-9DC8-946A-B4A9-2F176DDCF126}"/>
              </a:ext>
            </a:extLst>
          </p:cNvPr>
          <p:cNvSpPr txBox="1"/>
          <p:nvPr/>
        </p:nvSpPr>
        <p:spPr>
          <a:xfrm>
            <a:off x="1109031" y="3169639"/>
            <a:ext cx="447824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CE91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dirty="0" err="1">
                <a:solidFill>
                  <a:srgbClr val="CE91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MaxHouseTemperature</a:t>
            </a:r>
            <a:r>
              <a:rPr lang="en-US" altLang="zh-CN" sz="1300" dirty="0">
                <a:solidFill>
                  <a:srgbClr val="CE917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         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最高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MinHouseTemperature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1300" dirty="0">
                <a:solidFill>
                  <a:srgbClr val="CCCC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         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最低 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AvgHouseTemperature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         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平均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'AvgHumidityIn1'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               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Humidity In 1 Avg</a:t>
            </a:r>
            <a:endParaRPr lang="en-US" altLang="zh-CN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DailyTemperatureDifference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   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每日温差 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MinHouseTemperatureChangeRate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最低变化率 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MaxHouseTemperatureChangeRate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最高变化率 </a:t>
            </a:r>
            <a:endParaRPr lang="zh-CN" altLang="en-US" sz="1300" b="0" dirty="0">
              <a:solidFill>
                <a:srgbClr val="CCCCCC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 err="1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AvgHouseTemperatureChangeRate</a:t>
            </a:r>
            <a:r>
              <a:rPr lang="en-US" altLang="zh-CN" sz="1300" b="0" dirty="0">
                <a:solidFill>
                  <a:srgbClr val="CE917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en-US" altLang="zh-CN" sz="1300" b="0" dirty="0">
                <a:solidFill>
                  <a:srgbClr val="CCCCC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鸡舍温度</a:t>
            </a:r>
            <a:r>
              <a:rPr lang="en-US" altLang="zh-CN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1300" b="0" dirty="0">
                <a:solidFill>
                  <a:srgbClr val="6A9955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平均变化率</a:t>
            </a:r>
            <a:endParaRPr lang="zh-CN" altLang="en-US" sz="1300" b="0" dirty="0">
              <a:solidFill>
                <a:schemeClr val="tx1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DBAEB9-8478-8D18-17C1-1D623CE1C4D9}"/>
              </a:ext>
            </a:extLst>
          </p:cNvPr>
          <p:cNvSpPr/>
          <p:nvPr/>
        </p:nvSpPr>
        <p:spPr>
          <a:xfrm>
            <a:off x="6105914" y="1294517"/>
            <a:ext cx="5569514" cy="426896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94C604-DE3F-6FD2-71F5-6016D16A2753}"/>
              </a:ext>
            </a:extLst>
          </p:cNvPr>
          <p:cNvSpPr/>
          <p:nvPr/>
        </p:nvSpPr>
        <p:spPr>
          <a:xfrm>
            <a:off x="355262" y="1294516"/>
            <a:ext cx="5568893" cy="521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自动化读取 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环控数据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D90C65-DFE7-0E28-EEDD-30EA45FB7240}"/>
              </a:ext>
            </a:extLst>
          </p:cNvPr>
          <p:cNvSpPr/>
          <p:nvPr/>
        </p:nvSpPr>
        <p:spPr>
          <a:xfrm>
            <a:off x="6105292" y="1294516"/>
            <a:ext cx="5568893" cy="521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自动化读取 </a:t>
            </a:r>
            <a:r>
              <a:rPr lang="zh-CN" altLang="en-US" sz="2000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日报数据</a:t>
            </a:r>
            <a:endParaRPr lang="en-US" altLang="zh-CN" sz="2000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9" name="图形 18" descr="灯泡和齿轮 纯色填充">
            <a:extLst>
              <a:ext uri="{FF2B5EF4-FFF2-40B4-BE49-F238E27FC236}">
                <a16:creationId xmlns:a16="http://schemas.microsoft.com/office/drawing/2014/main" id="{A84EDA83-8A28-65FD-E8EA-CC7DA5F56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379" y="5923562"/>
            <a:ext cx="414933" cy="41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8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29B9D-D15C-D944-EE90-08E6F0418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9C2581F9-A5B9-867E-E7AA-71464F5A9150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B3F14AA-0A0E-B408-466D-F04FEA87C61B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1BAB98-007A-48D2-D391-C2C82B1FB9BA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F6C2CE6-E690-698C-E9AD-881F42AAE7FF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值探查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2111D504-3EE6-4F4B-A2A9-C95FD3F3B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8" y="3166728"/>
            <a:ext cx="4796383" cy="271695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D0DAE41-1F9D-D82A-472A-6D0BEEE685E4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8ADA5A-8CD4-6BC7-941E-3CE9A44BEE55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CD676D3-5315-4016-2959-21E808D00365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7FD9E5-F95E-2690-20D6-54C5CCDD67B9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9D5EF42-F624-D4FC-1D63-744CA7BF749E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A81315E-CF02-F8E3-B28C-3DD434135419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1C35564-32B7-9EE1-7EDF-92F76DF501B5}"/>
              </a:ext>
            </a:extLst>
          </p:cNvPr>
          <p:cNvSpPr txBox="1"/>
          <p:nvPr/>
        </p:nvSpPr>
        <p:spPr>
          <a:xfrm>
            <a:off x="6035902" y="2871681"/>
            <a:ext cx="54500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统计规律：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入雏日期（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DOCdate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）、预计出栏日期（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EstimatedSlaughterDate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）、出栏日期、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Harveststatus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等时间相关变量对死淘率影响较为显著​​。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饲养密度（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Density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）、日龄（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）等管理变量呈现中等预测能力。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关键发现：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时间敏感变量主导：入雏日期、出栏日期等时间变量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值较高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种源质量重要性：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（种鸡周龄）、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HESource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（种蛋源）的高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值（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2.15/1.14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）提示种鸡繁殖阶段的健康状况和种蛋与死淘也存在关联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高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变量（如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）的基尼系数（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0.129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）和熵值（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0.200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）较低，说明其对样本的区分能力集中在少数分箱中，可能隐含关键阈值（如某几种鸡周龄对应极高死淘率）。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​​唯一值数量​​：农场名称（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FarmName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）、场长（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FarmSupervisor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）等管理类变量唯一值数量少（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24-25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），但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值中等（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0.69-0.81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），说明不同农场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场长的管理差异对死淘率有稳定影响</a:t>
            </a:r>
          </a:p>
          <a:p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3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676D7-4147-9F85-9A90-7BCE331E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9C66B334-1E18-1C1D-2235-B9BE4687E076}"/>
              </a:ext>
            </a:extLst>
          </p:cNvPr>
          <p:cNvSpPr/>
          <p:nvPr/>
        </p:nvSpPr>
        <p:spPr>
          <a:xfrm>
            <a:off x="0" y="591378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28E4A659-FD0E-B526-8ED3-CEF5645B15A1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10978D1-6A6B-280F-14D2-4D279737B911}"/>
              </a:ext>
            </a:extLst>
          </p:cNvPr>
          <p:cNvSpPr txBox="1"/>
          <p:nvPr/>
        </p:nvSpPr>
        <p:spPr>
          <a:xfrm>
            <a:off x="551901" y="559215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618C950-8431-7E2E-7A6B-08C22D0663F3}"/>
              </a:ext>
            </a:extLst>
          </p:cNvPr>
          <p:cNvSpPr txBox="1"/>
          <p:nvPr/>
        </p:nvSpPr>
        <p:spPr>
          <a:xfrm>
            <a:off x="313885" y="-21365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A7BCA2D-7C56-BFC4-9600-0DA2A465F147}"/>
              </a:ext>
            </a:extLst>
          </p:cNvPr>
          <p:cNvSpPr/>
          <p:nvPr/>
        </p:nvSpPr>
        <p:spPr>
          <a:xfrm>
            <a:off x="492981" y="1249209"/>
            <a:ext cx="564032" cy="690077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839195-29B8-8A94-9FA4-B99FB56CE9AE}"/>
              </a:ext>
            </a:extLst>
          </p:cNvPr>
          <p:cNvSpPr/>
          <p:nvPr/>
        </p:nvSpPr>
        <p:spPr>
          <a:xfrm>
            <a:off x="492981" y="2029311"/>
            <a:ext cx="387864" cy="4371489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3093B94-F5DD-A80D-6834-A346977F50A5}"/>
              </a:ext>
            </a:extLst>
          </p:cNvPr>
          <p:cNvSpPr/>
          <p:nvPr/>
        </p:nvSpPr>
        <p:spPr>
          <a:xfrm>
            <a:off x="492981" y="1249210"/>
            <a:ext cx="11060104" cy="690076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6E11ED-C3DB-FDD3-5CD7-EC6BF7698992}"/>
              </a:ext>
            </a:extLst>
          </p:cNvPr>
          <p:cNvSpPr/>
          <p:nvPr/>
        </p:nvSpPr>
        <p:spPr>
          <a:xfrm>
            <a:off x="492981" y="2029312"/>
            <a:ext cx="11060104" cy="43714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83712DE6-6D05-5A48-448C-F5BE0B8DDC08}"/>
              </a:ext>
            </a:extLst>
          </p:cNvPr>
          <p:cNvSpPr txBox="1"/>
          <p:nvPr/>
        </p:nvSpPr>
        <p:spPr>
          <a:xfrm>
            <a:off x="1057013" y="1339235"/>
            <a:ext cx="9105600" cy="510024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数据处理：取死淘率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分位数，小于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即好样本，大于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10%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分位数的记为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即坏样本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6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二分类模型构建</a:t>
            </a:r>
            <a:endParaRPr kumimoji="0" lang="en-US" altLang="zh-CN" sz="140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77DC81-9C7B-AA9A-ABEC-523AEE5FF298}"/>
              </a:ext>
            </a:extLst>
          </p:cNvPr>
          <p:cNvSpPr txBox="1"/>
          <p:nvPr/>
        </p:nvSpPr>
        <p:spPr>
          <a:xfrm>
            <a:off x="5220393" y="2705209"/>
            <a:ext cx="61481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统计规律：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根据初步结果，饲养密度（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Density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）、入雏数量（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DOCAmount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）、种鸡周龄（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）是影响死淘率的三大核心变量。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关键发现：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1.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模型性能验证（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ROC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曲线）</a:t>
            </a:r>
          </a:p>
          <a:p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AUC=0.69</a:t>
            </a:r>
            <a:endParaRPr lang="zh-CN" altLang="en-US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2. 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特征重要性解析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）饲养密度（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Density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Gain=759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）：远超其他变量，表明密度管理在模型中重要性较高。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）入雏数量（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DOCAmount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Gain=618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），与密度形成协同效应。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3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）种鸡周龄（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HEAge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Gain=572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），验证前序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IV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分析结论、</a:t>
            </a:r>
            <a:endParaRPr lang="en-US" altLang="zh-CN" sz="12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）日龄（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Age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Gain=314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），反映出栏日期过大可能会增加风险累积。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5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）农场名称（</a:t>
            </a:r>
            <a:r>
              <a:rPr lang="en-US" altLang="zh-CN" sz="1200" dirty="0" err="1">
                <a:latin typeface="等线" panose="02010600030101010101" pitchFamily="2" charset="-122"/>
                <a:ea typeface="等线" panose="02010600030101010101" pitchFamily="2" charset="-122"/>
              </a:rPr>
              <a:t>FarmName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Gain=167</a:t>
            </a:r>
            <a:r>
              <a:rPr lang="zh-CN" altLang="en-US" sz="1200" dirty="0">
                <a:latin typeface="等线" panose="02010600030101010101" pitchFamily="2" charset="-122"/>
                <a:ea typeface="等线" panose="02010600030101010101" pitchFamily="2" charset="-122"/>
              </a:rPr>
              <a:t>，提示农场级管理差异的稳定性影响。</a:t>
            </a:r>
          </a:p>
        </p:txBody>
      </p:sp>
      <p:pic>
        <p:nvPicPr>
          <p:cNvPr id="5" name="图片 4" descr="图表, 箱线图&#10;&#10;AI 生成的内容可能不正确。">
            <a:extLst>
              <a:ext uri="{FF2B5EF4-FFF2-40B4-BE49-F238E27FC236}">
                <a16:creationId xmlns:a16="http://schemas.microsoft.com/office/drawing/2014/main" id="{A05062E0-D5D4-EA00-4D3C-5658903BC0B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56551" y="1937769"/>
            <a:ext cx="2690640" cy="2520248"/>
          </a:xfrm>
          <a:prstGeom prst="rect">
            <a:avLst/>
          </a:prstGeom>
        </p:spPr>
      </p:pic>
      <p:pic>
        <p:nvPicPr>
          <p:cNvPr id="9" name="图片 8" descr="表格&#10;&#10;AI 生成的内容可能不正确。">
            <a:extLst>
              <a:ext uri="{FF2B5EF4-FFF2-40B4-BE49-F238E27FC236}">
                <a16:creationId xmlns:a16="http://schemas.microsoft.com/office/drawing/2014/main" id="{3BE4C57E-16CB-88BE-0073-BBB389EE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787" y="4408656"/>
            <a:ext cx="3889606" cy="194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1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0F7F-1372-D76F-CCA1-61A266F57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CF0AA82C-CCF5-B888-E3E5-A801EDC935CD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E4DE221-8882-3B1F-63AB-E4F507F77E23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4EA1B3-5D05-34F9-100E-A8339CFE1F11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3442B7D-F4F8-5CC4-0E53-C85E85BEBE0D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：直接将死淘率作为目标变量分析相关性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zh-CN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数值型变量相关系数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D5DAB0F-5F62-D5DF-D798-4CC86687CEE2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3B8A36-F4E0-15A0-D584-2CF23260229E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48B8D5-3E13-8584-81E3-D2908B5B31FF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4C053F0-B13D-8346-0E89-05EB9BB48880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86DFDB-ADEF-26AA-2EC7-AFAE650505FC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666DF6A-A3C2-8F1F-B763-75FC01350413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9" name="图片 8" descr="文本&#10;&#10;AI 生成的内容可能不正确。">
            <a:extLst>
              <a:ext uri="{FF2B5EF4-FFF2-40B4-BE49-F238E27FC236}">
                <a16:creationId xmlns:a16="http://schemas.microsoft.com/office/drawing/2014/main" id="{C92052CC-FDAD-2712-BAC0-515917BBC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89" y="3006223"/>
            <a:ext cx="7362617" cy="14909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4438811-C3E8-BF2E-9BBD-C012662CD40D}"/>
              </a:ext>
            </a:extLst>
          </p:cNvPr>
          <p:cNvSpPr txBox="1"/>
          <p:nvPr/>
        </p:nvSpPr>
        <p:spPr>
          <a:xfrm>
            <a:off x="1298089" y="4945325"/>
            <a:ext cx="9719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日龄（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Age</a:t>
            </a:r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）是唯一与死淘率显著</a:t>
            </a:r>
            <a:r>
              <a:rPr lang="zh-CN" altLang="en-US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线性</a:t>
            </a:r>
            <a:r>
              <a:rPr lang="zh-CN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相关的变量</a:t>
            </a:r>
            <a:r>
              <a:rPr lang="en-US" altLang="zh-CN" sz="1600" b="1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​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（相关系数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-0.316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），呈现强负向关联</a:t>
            </a:r>
            <a:r>
              <a:rPr lang="zh-CN" altLang="en-US" sz="1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其他变量（入雏数量、饲养密度等）虽存在负相关但相关性极弱（</a:t>
            </a:r>
            <a:r>
              <a:rPr lang="en-US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|r|&lt;0.15</a:t>
            </a:r>
            <a:r>
              <a:rPr lang="zh-CN" altLang="zh-CN" sz="16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），暂无法证明其对死淘率的直接影响。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905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AC52-0844-028F-CC21-7EA5699C4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1581A347-6E18-C2A2-ECE9-395B3CAB9A10}"/>
              </a:ext>
            </a:extLst>
          </p:cNvPr>
          <p:cNvSpPr/>
          <p:nvPr/>
        </p:nvSpPr>
        <p:spPr>
          <a:xfrm>
            <a:off x="0" y="864476"/>
            <a:ext cx="7592037" cy="576475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E581ECA-7CCF-B69D-97E6-38BAC0C1B075}"/>
              </a:ext>
            </a:extLst>
          </p:cNvPr>
          <p:cNvSpPr txBox="1"/>
          <p:nvPr/>
        </p:nvSpPr>
        <p:spPr>
          <a:xfrm>
            <a:off x="313885" y="216182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742F3E-E3A1-AC8B-556F-639B59043E95}"/>
              </a:ext>
            </a:extLst>
          </p:cNvPr>
          <p:cNvSpPr txBox="1"/>
          <p:nvPr/>
        </p:nvSpPr>
        <p:spPr>
          <a:xfrm>
            <a:off x="551901" y="832313"/>
            <a:ext cx="6528407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固定变量（即日报中的基础信息）对死淘是否存在影响？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C81BD05D-795E-3C12-D003-9952A0C5CDC0}"/>
              </a:ext>
            </a:extLst>
          </p:cNvPr>
          <p:cNvSpPr txBox="1"/>
          <p:nvPr/>
        </p:nvSpPr>
        <p:spPr>
          <a:xfrm>
            <a:off x="952800" y="1712764"/>
            <a:ext cx="11239200" cy="815267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数据处理</a:t>
            </a: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：直接将死淘率作为目标变量分析相关性</a:t>
            </a: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marR="0" lvl="0" indent="0" algn="l" defTabSz="18288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运用模型：</a:t>
            </a:r>
            <a:r>
              <a:rPr lang="zh-CN" altLang="en-US" sz="1800" dirty="0">
                <a:latin typeface="等线" panose="02010600030101010101" pitchFamily="2" charset="-122"/>
                <a:ea typeface="等线" panose="02010600030101010101" pitchFamily="2" charset="-122"/>
              </a:rPr>
              <a:t>单变量分析模型</a:t>
            </a:r>
            <a:r>
              <a:rPr lang="zh-CN" altLang="en-US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构建</a:t>
            </a:r>
            <a:r>
              <a:rPr lang="en-US" altLang="zh-CN" sz="1800" dirty="0">
                <a:solidFill>
                  <a:schemeClr val="accent4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类别型</a:t>
            </a:r>
            <a:r>
              <a:rPr kumimoji="0" lang="en-US" altLang="zh-CN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Anova</a:t>
            </a:r>
            <a:r>
              <a:rPr kumimoji="0" lang="zh-CN" altLang="en-US" sz="180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分析</a:t>
            </a:r>
            <a:endParaRPr kumimoji="0" lang="zh-CN" altLang="zh-CN" sz="140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93AE9F09-F7DC-9CBD-9940-4F5F44F755C9}"/>
              </a:ext>
            </a:extLst>
          </p:cNvPr>
          <p:cNvSpPr txBox="1"/>
          <p:nvPr/>
        </p:nvSpPr>
        <p:spPr>
          <a:xfrm>
            <a:off x="339052" y="121526"/>
            <a:ext cx="11239200" cy="640800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探查发现和初步结论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死淘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EB65895-D9CA-177F-706E-32F9AC704588}"/>
              </a:ext>
            </a:extLst>
          </p:cNvPr>
          <p:cNvSpPr/>
          <p:nvPr/>
        </p:nvSpPr>
        <p:spPr>
          <a:xfrm>
            <a:off x="492981" y="1606656"/>
            <a:ext cx="387864" cy="107782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探查方法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66B381-297D-FBDE-A4D8-387C0CEB0BEE}"/>
              </a:ext>
            </a:extLst>
          </p:cNvPr>
          <p:cNvSpPr/>
          <p:nvPr/>
        </p:nvSpPr>
        <p:spPr>
          <a:xfrm>
            <a:off x="492981" y="2818020"/>
            <a:ext cx="387864" cy="3582780"/>
          </a:xfrm>
          <a:prstGeom prst="rect">
            <a:avLst/>
          </a:prstGeom>
          <a:pattFill prst="lt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33A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初步结论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33A3FF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570C34-A19A-0DAA-E906-220CDA45BBE4}"/>
              </a:ext>
            </a:extLst>
          </p:cNvPr>
          <p:cNvSpPr/>
          <p:nvPr/>
        </p:nvSpPr>
        <p:spPr>
          <a:xfrm>
            <a:off x="492981" y="1606657"/>
            <a:ext cx="11060104" cy="10778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197FC4-9D2A-3981-7009-C52D1AFA5958}"/>
              </a:ext>
            </a:extLst>
          </p:cNvPr>
          <p:cNvSpPr/>
          <p:nvPr/>
        </p:nvSpPr>
        <p:spPr>
          <a:xfrm>
            <a:off x="492981" y="2818019"/>
            <a:ext cx="11060104" cy="358278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D4D01C2-938B-917E-4A93-AFE648AFCF60}"/>
              </a:ext>
            </a:extLst>
          </p:cNvPr>
          <p:cNvSpPr txBox="1"/>
          <p:nvPr/>
        </p:nvSpPr>
        <p:spPr>
          <a:xfrm>
            <a:off x="6893656" y="3040144"/>
            <a:ext cx="4177180" cy="1181636"/>
          </a:xfrm>
          <a:prstGeom prst="rect">
            <a:avLst/>
          </a:prstGeom>
        </p:spPr>
        <p:txBody>
          <a:bodyPr vert="horz" wrap="square" lIns="121920" tIns="60960" rIns="121920" bIns="60960" rtlCol="0" anchor="ctr" anchorCtr="0">
            <a:noAutofit/>
          </a:bodyPr>
          <a:lstStyle>
            <a:lvl1pPr algn="ctr" defTabSz="182880" rtl="0" eaLnBrk="1" latinLnBrk="0" hangingPunct="1">
              <a:spcBef>
                <a:spcPct val="0"/>
              </a:spcBef>
              <a:buNone/>
              <a:defRPr lang="en-US" sz="1500" b="1" kern="1200" cap="none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8288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b="0" dirty="0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CD4043-F1A9-59BF-E519-B987E09FCC44}"/>
              </a:ext>
            </a:extLst>
          </p:cNvPr>
          <p:cNvSpPr txBox="1"/>
          <p:nvPr/>
        </p:nvSpPr>
        <p:spPr>
          <a:xfrm>
            <a:off x="1236172" y="5102357"/>
            <a:ext cx="9834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农场名称（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FarmName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）、场长（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FarmSupervisor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）、入雏日期（</a:t>
            </a:r>
            <a:r>
              <a:rPr lang="en-US" altLang="zh-CN" sz="1800" b="1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DOCdate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）是影响死淘率的最关键类别变量</a:t>
            </a:r>
            <a:r>
              <a:rPr lang="en-US" altLang="zh-CN" sz="18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​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。种蛋源（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HESource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）、雏源（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BirdsVariety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）等种质变量次之，而鸡舍号（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HouseNo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）无显著影响（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p=0.7508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  <a:endParaRPr lang="zh-CN" altLang="en-US" sz="1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11A525F5-DAD7-01C6-5239-134B86109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72" y="3003175"/>
            <a:ext cx="5437578" cy="180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1_2020-TEMPLATE-EXTERNAL" val="pdtUH84H"/>
  <p:tag name="ARTICULATE_DESIGN_ID_SAS-EXTERNAL-16X9-2023" val="CJxW6PTk"/>
  <p:tag name="ARTICULATE_DESIGN_ID_1_NDA" val="5KPCLKMf"/>
  <p:tag name="ARTICULATE_DESIGN_ID_1_SAS-EXTERNAL-16X9-2023" val="OvZPFYIY"/>
  <p:tag name="ARTICULATE_DESIGN_ID_SAS - EXTERNAL - 16X9 - 2023" val="iju6vBOG"/>
  <p:tag name="ARTICULATE_DESIGN_ID_SAS - EXTERNAL" val="IZ9bNYet"/>
  <p:tag name="ARTICULATE_DESIGN_ID_SAS - EXTERNAL - NDA" val="RR4fBfJW"/>
  <p:tag name="ARTICULATE_SLIDE_THUMBNAIL_REFRESH" val="1"/>
  <p:tag name="ARTICULATE_DESIGN_ID_CUSTOM DESIGN" val="WASRYxhz"/>
  <p:tag name="ARTICULATE_SLIDE_COUNT" val="11"/>
  <p:tag name="ARTICULATE_PROJECT_OPEN" val="0"/>
  <p:tag name="COMMONDATA" val="eyJoZGlkIjoiY2FmNGJlNDAzN2U1NmMyNzMzZTc0YjA1YWNhMzZlNT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AS - EXTERNAL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S - EXTERNAL - NDA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SAS-2023">
      <a:dk1>
        <a:srgbClr val="000000"/>
      </a:dk1>
      <a:lt1>
        <a:srgbClr val="FFFFFF"/>
      </a:lt1>
      <a:dk2>
        <a:srgbClr val="032954"/>
      </a:dk2>
      <a:lt2>
        <a:srgbClr val="0766D1"/>
      </a:lt2>
      <a:accent1>
        <a:srgbClr val="0766D1"/>
      </a:accent1>
      <a:accent2>
        <a:srgbClr val="4398F9"/>
      </a:accent2>
      <a:accent3>
        <a:srgbClr val="C4DEFD"/>
      </a:accent3>
      <a:accent4>
        <a:srgbClr val="032954"/>
      </a:accent4>
      <a:accent5>
        <a:srgbClr val="7E889A"/>
      </a:accent5>
      <a:accent6>
        <a:srgbClr val="BAC0C9"/>
      </a:accent6>
      <a:hlink>
        <a:srgbClr val="4398F9"/>
      </a:hlink>
      <a:folHlink>
        <a:srgbClr val="C4DEFD"/>
      </a:folHlink>
    </a:clrScheme>
    <a:fontScheme name="Anova">
      <a:majorFont>
        <a:latin typeface="Anova Bold"/>
        <a:ea typeface=""/>
        <a:cs typeface=""/>
      </a:majorFont>
      <a:minorFont>
        <a:latin typeface="A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2B48C136D414EB12EC6609A2B4A69" ma:contentTypeVersion="5" ma:contentTypeDescription="Create a new document." ma:contentTypeScope="" ma:versionID="c506d0840867f1adddbc926f9a8dfc6f">
  <xsd:schema xmlns:xsd="http://www.w3.org/2001/XMLSchema" xmlns:xs="http://www.w3.org/2001/XMLSchema" xmlns:p="http://schemas.microsoft.com/office/2006/metadata/properties" xmlns:ns2="d21cdafc-5a3a-425e-9674-4fb06b514c0e" xmlns:ns3="6e647c50-2143-4825-9865-d236e7692e65" targetNamespace="http://schemas.microsoft.com/office/2006/metadata/properties" ma:root="true" ma:fieldsID="0df08590ed69fcf4c72a3fc3581b1869" ns2:_="" ns3:_="">
    <xsd:import namespace="d21cdafc-5a3a-425e-9674-4fb06b514c0e"/>
    <xsd:import namespace="6e647c50-2143-4825-9865-d236e7692e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1cdafc-5a3a-425e-9674-4fb06b514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647c50-2143-4825-9865-d236e7692e6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E925E4-5239-4639-A029-07B3CFD6A3F1}">
  <ds:schemaRefs/>
</ds:datastoreItem>
</file>

<file path=customXml/itemProps2.xml><?xml version="1.0" encoding="utf-8"?>
<ds:datastoreItem xmlns:ds="http://schemas.openxmlformats.org/officeDocument/2006/customXml" ds:itemID="{51779852-367B-483D-8C46-CF2C7DC5D261}">
  <ds:schemaRefs/>
</ds:datastoreItem>
</file>

<file path=customXml/itemProps3.xml><?xml version="1.0" encoding="utf-8"?>
<ds:datastoreItem xmlns:ds="http://schemas.openxmlformats.org/officeDocument/2006/customXml" ds:itemID="{E2663518-7548-4643-8219-608BFF0DFA0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EXTERNAL_Template_2023</Template>
  <TotalTime>1447</TotalTime>
  <Words>2341</Words>
  <Application>Microsoft Office PowerPoint</Application>
  <PresentationFormat>宽屏</PresentationFormat>
  <Paragraphs>209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Anova Bold</vt:lpstr>
      <vt:lpstr>Anova Light</vt:lpstr>
      <vt:lpstr>等线</vt:lpstr>
      <vt:lpstr>等线 Light</vt:lpstr>
      <vt:lpstr>Arial</vt:lpstr>
      <vt:lpstr>Calibri</vt:lpstr>
      <vt:lpstr>Times New Roman</vt:lpstr>
      <vt:lpstr>Wingdings</vt:lpstr>
      <vt:lpstr>Wingdings 2</vt:lpstr>
      <vt:lpstr>SAS - EXTERNAL</vt:lpstr>
      <vt:lpstr>SAS - EXTERNAL - NDA</vt:lpstr>
      <vt:lpstr>数智驱动的肉鸡养殖根因分析实施方案  第一周成果汇报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下周计划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Plus Solution assist Value</dc:title>
  <dc:creator>Alex Zhang</dc:creator>
  <cp:lastModifiedBy>渊琰 肖</cp:lastModifiedBy>
  <cp:revision>163</cp:revision>
  <dcterms:created xsi:type="dcterms:W3CDTF">2023-10-08T03:09:00Z</dcterms:created>
  <dcterms:modified xsi:type="dcterms:W3CDTF">2025-04-25T07:58:22Z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451006F2-8E20-4D4E-B05C-4B5D02827FD6</vt:lpwstr>
  </property>
  <property fmtid="{D5CDD505-2E9C-101B-9397-08002B2CF9AE}" pid="3" name="ArticulatePath">
    <vt:lpwstr>2020-Template-External</vt:lpwstr>
  </property>
  <property fmtid="{D5CDD505-2E9C-101B-9397-08002B2CF9AE}" pid="4" name="ContentTypeId">
    <vt:lpwstr>0x0101008252B48C136D414EB12EC6609A2B4A69</vt:lpwstr>
  </property>
  <property fmtid="{D5CDD505-2E9C-101B-9397-08002B2CF9AE}" pid="5" name="ICV">
    <vt:lpwstr>5DA87FED2261458DA9A831FC15E03DC4_13</vt:lpwstr>
  </property>
  <property fmtid="{D5CDD505-2E9C-101B-9397-08002B2CF9AE}" pid="6" name="KSOProductBuildVer">
    <vt:lpwstr>2052-12.1.0.20784</vt:lpwstr>
  </property>
</Properties>
</file>