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6.svg" ContentType="image/svg+xml"/>
  <Override PartName="/ppt/media/image2.svg" ContentType="image/svg+xml"/>
  <Override PartName="/ppt/media/image26.svg" ContentType="image/svg+xml"/>
  <Override PartName="/ppt/media/image4.svg" ContentType="image/svg+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handoutMasterIdLst>
    <p:handoutMasterId r:id="rId13"/>
  </p:handoutMasterIdLst>
  <p:sldIdLst>
    <p:sldId id="16771194" r:id="rId4"/>
    <p:sldId id="16771207" r:id="rId5"/>
    <p:sldId id="16771208" r:id="rId6"/>
    <p:sldId id="16771211" r:id="rId7"/>
    <p:sldId id="16771209" r:id="rId8"/>
    <p:sldId id="16771201" r:id="rId9"/>
    <p:sldId id="16771214" r:id="rId10"/>
    <p:sldId id="16771204" r:id="rId11"/>
  </p:sldIdLst>
  <p:sldSz cx="12192000" cy="6858000"/>
  <p:notesSz cx="6858000" cy="9144000"/>
  <p:custDataLst>
    <p:tags r:id="rId20"/>
  </p:custDataLst>
  <p:defaultText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C3829F-2C56-4915-AA34-5F93EE359221}">
          <p14:sldIdLst>
            <p14:sldId id="16771194"/>
            <p14:sldId id="16771207"/>
            <p14:sldId id="16771208"/>
            <p14:sldId id="16771211"/>
            <p14:sldId id="16771209"/>
            <p14:sldId id="16771201"/>
            <p14:sldId id="16771214"/>
            <p14:sldId id="16771204"/>
          </p14:sldIdLst>
        </p14:section>
      </p14:sectionLst>
    </p:ext>
    <p:ext uri="{EFAFB233-063F-42B5-8137-9DF3F51BA10A}">
      <p15:sldGuideLst xmlns:p15="http://schemas.microsoft.com/office/powerpoint/2012/main">
        <p15:guide id="1" orient="horz" pos="2103" userDrawn="1">
          <p15:clr>
            <a:srgbClr val="A4A3A4"/>
          </p15:clr>
        </p15:guide>
        <p15:guide id="2" pos="25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F1F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2" autoAdjust="0"/>
    <p:restoredTop sz="93438" autoAdjust="0"/>
  </p:normalViewPr>
  <p:slideViewPr>
    <p:cSldViewPr snapToGrid="0" showGuides="1">
      <p:cViewPr varScale="1">
        <p:scale>
          <a:sx n="60" d="100"/>
          <a:sy n="60" d="100"/>
        </p:scale>
        <p:origin x="912" y="44"/>
      </p:cViewPr>
      <p:guideLst>
        <p:guide orient="horz" pos="2103"/>
        <p:guide pos="2545"/>
      </p:guideLst>
    </p:cSldViewPr>
  </p:slideViewPr>
  <p:notesTextViewPr>
    <p:cViewPr>
      <p:scale>
        <a:sx n="1" d="1"/>
        <a:sy n="1" d="1"/>
      </p:scale>
      <p:origin x="0" y="0"/>
    </p:cViewPr>
  </p:notesTextViewPr>
  <p:sorterViewPr>
    <p:cViewPr>
      <p:scale>
        <a:sx n="25" d="100"/>
        <a:sy n="25" d="100"/>
      </p:scale>
      <p:origin x="0" y="0"/>
    </p:cViewPr>
  </p:sorterViewPr>
  <p:notesViewPr>
    <p:cSldViewPr snapToGrid="0">
      <p:cViewPr varScale="1">
        <p:scale>
          <a:sx n="63" d="100"/>
          <a:sy n="63" d="100"/>
        </p:scale>
        <p:origin x="3134" y="8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9.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CE34E3-7E5C-436A-9E6D-2FFC8FFCFCBF}" type="datetimeFigureOut">
              <a:rPr lang="en-US" smtClean="0">
                <a:latin typeface="Anova Light" panose="020B0403020203020204" pitchFamily="34" charset="0"/>
              </a:rPr>
            </a:fld>
            <a:endParaRPr lang="en-US" dirty="0">
              <a:latin typeface="Anova Light" panose="020B0403020203020204" pitchFamily="34" charset="0"/>
            </a:endParaRPr>
          </a:p>
        </p:txBody>
      </p:sp>
      <p:sp>
        <p:nvSpPr>
          <p:cNvPr id="5" name="Slide Number Placeholder 4"/>
          <p:cNvSpPr>
            <a:spLocks noGrp="1"/>
          </p:cNvSpPr>
          <p:nvPr>
            <p:ph type="sldNum" sz="quarter" idx="3"/>
          </p:nvPr>
        </p:nvSpPr>
        <p:spPr>
          <a:xfrm>
            <a:off x="0" y="0"/>
            <a:ext cx="2971800" cy="458787"/>
          </a:xfrm>
          <a:prstGeom prst="rect">
            <a:avLst/>
          </a:prstGeom>
        </p:spPr>
        <p:txBody>
          <a:bodyPr vert="horz" lIns="91440" tIns="45720" rIns="91440" bIns="45720" rtlCol="0" anchor="b"/>
          <a:lstStyle>
            <a:lvl1pPr algn="r">
              <a:defRPr sz="1200"/>
            </a:lvl1pPr>
          </a:lstStyle>
          <a:p>
            <a:pPr algn="l"/>
            <a:fld id="{C4EF46A2-9381-4C51-8277-3C7F2938E9F9}" type="slidenum">
              <a:rPr lang="en-US" smtClean="0">
                <a:latin typeface="Anova Light" panose="020B0403020203020204" pitchFamily="34" charset="0"/>
              </a:rPr>
            </a:fld>
            <a:endParaRPr lang="en-US" dirty="0">
              <a:latin typeface="Anova Light" panose="020B040302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4.svg"/><Relationship Id="rId1"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solidFill>
                  <a:schemeClr val="tx1"/>
                </a:solidFill>
                <a:latin typeface="Anova Light" panose="020B0403020203020204" pitchFamily="34" charset="0"/>
              </a:defRPr>
            </a:lvl1pPr>
          </a:lstStyle>
          <a:p>
            <a:fld id="{D46682E9-A1D3-F04F-A14F-ABAA4D2618F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extBox 4"/>
          <p:cNvSpPr txBox="1"/>
          <p:nvPr/>
        </p:nvSpPr>
        <p:spPr>
          <a:xfrm>
            <a:off x="685800" y="8879554"/>
            <a:ext cx="2514600" cy="169277"/>
          </a:xfrm>
          <a:prstGeom prst="rect">
            <a:avLst/>
          </a:prstGeom>
          <a:noFill/>
        </p:spPr>
        <p:txBody>
          <a:bodyPr wrap="square" lIns="0" anchor="b" anchorCtr="0">
            <a:spAutoFit/>
          </a:bodyPr>
          <a:lstStyle/>
          <a:p>
            <a:pPr marL="0" marR="0" lvl="0" indent="0" algn="l" defTabSz="274320" rtl="0" eaLnBrk="0" fontAlgn="auto" latinLnBrk="0" hangingPunct="0">
              <a:lnSpc>
                <a:spcPct val="100000"/>
              </a:lnSpc>
              <a:spcBef>
                <a:spcPts val="0"/>
              </a:spcBef>
              <a:spcAft>
                <a:spcPts val="0"/>
              </a:spcAft>
              <a:buClrTx/>
              <a:buSzTx/>
              <a:buFontTx/>
              <a:buNone/>
              <a:defRPr/>
            </a:pPr>
            <a:r>
              <a:rPr kumimoji="0" lang="en-US" sz="500" b="0" i="0" u="none" strike="noStrike" kern="300" cap="none" spc="50" normalizeH="0" baseline="0" noProof="0" dirty="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500" b="0" i="0" u="none" strike="noStrike" kern="300" cap="none" spc="50" normalizeH="0" baseline="0" noProof="0" dirty="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sp>
        <p:nvSpPr>
          <p:cNvPr id="10" name="Slide Number Placeholder 4"/>
          <p:cNvSpPr>
            <a:spLocks noGrp="1"/>
          </p:cNvSpPr>
          <p:nvPr>
            <p:ph type="sldNum" sz="quarter" idx="5"/>
          </p:nvPr>
        </p:nvSpPr>
        <p:spPr>
          <a:xfrm>
            <a:off x="0" y="0"/>
            <a:ext cx="2971800" cy="458787"/>
          </a:xfrm>
          <a:prstGeom prst="rect">
            <a:avLst/>
          </a:prstGeom>
        </p:spPr>
        <p:txBody>
          <a:bodyPr vert="horz" lIns="91440" tIns="45720" rIns="91440" bIns="45720" rtlCol="0" anchor="b"/>
          <a:lstStyle>
            <a:lvl1pPr algn="r">
              <a:defRPr sz="1200" b="0" i="0">
                <a:solidFill>
                  <a:schemeClr val="tx1"/>
                </a:solidFill>
                <a:latin typeface="Anova Light" panose="020B0403020203020204" pitchFamily="34" charset="0"/>
              </a:defRPr>
            </a:lvl1pPr>
          </a:lstStyle>
          <a:p>
            <a:pPr algn="l"/>
            <a:fld id="{C4EF46A2-9381-4C51-8277-3C7F2938E9F9}" type="slidenum">
              <a:rPr lang="en-US" smtClean="0"/>
            </a:fld>
            <a:endParaRPr lang="en-US" dirty="0"/>
          </a:p>
        </p:txBody>
      </p:sp>
      <p:pic>
        <p:nvPicPr>
          <p:cNvPr id="2"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992336" y="8788172"/>
            <a:ext cx="627951" cy="260659"/>
          </a:xfrm>
          <a:prstGeom prst="rect">
            <a:avLst/>
          </a:prstGeom>
        </p:spPr>
      </p:pic>
      <p:sp>
        <p:nvSpPr>
          <p:cNvPr id="6" name="TextBox 2"/>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tx1"/>
                </a:solidFill>
                <a:latin typeface="Anova Light" panose="020B0403020203020204" pitchFamily="34" charset="0"/>
              </a:rPr>
              <a:t>sas.com</a:t>
            </a:r>
            <a:endParaRPr lang="en-US" sz="800" dirty="0">
              <a:solidFill>
                <a:schemeClr val="tx1"/>
              </a:solidFill>
              <a:latin typeface="Anova Light" panose="020B0403020203020204" pitchFamily="34" charset="0"/>
            </a:endParaRPr>
          </a:p>
        </p:txBody>
      </p:sp>
    </p:spTree>
  </p:cSld>
  <p:clrMap bg1="lt1" tx1="dk1" bg2="lt2" tx2="dk2" accent1="accent1" accent2="accent2" accent3="accent3" accent4="accent4" accent5="accent5" accent6="accent6" hlink="hlink" folHlink="folHlink"/>
  <p:notesStyle>
    <a:lvl1pPr marL="228600" indent="-228600" algn="l" defTabSz="1219200" rtl="0" eaLnBrk="1" latinLnBrk="0" hangingPunct="1">
      <a:buClr>
        <a:schemeClr val="accent5"/>
      </a:buClr>
      <a:buFont typeface="Anova Light" panose="020B0403020203020204" pitchFamily="34" charset="0"/>
      <a:buChar char="•"/>
      <a:defRPr sz="1600" b="0" i="0" kern="1200">
        <a:solidFill>
          <a:schemeClr val="tx1"/>
        </a:solidFill>
        <a:latin typeface="+mn-lt"/>
        <a:ea typeface="+mn-ea"/>
        <a:cs typeface="+mn-cs"/>
      </a:defRPr>
    </a:lvl1pPr>
    <a:lvl2pPr marL="838200" indent="-228600" algn="l" defTabSz="1219200" rtl="0" eaLnBrk="1" latinLnBrk="0" hangingPunct="1">
      <a:buClr>
        <a:schemeClr val="accent5"/>
      </a:buClr>
      <a:buFont typeface="Anova Light" panose="020B0403020203020204" pitchFamily="34" charset="0"/>
      <a:buChar char="–"/>
      <a:defRPr sz="1335" b="0" i="0" kern="1200">
        <a:solidFill>
          <a:schemeClr val="tx1"/>
        </a:solidFill>
        <a:latin typeface="+mn-lt"/>
        <a:ea typeface="+mn-ea"/>
        <a:cs typeface="+mn-cs"/>
      </a:defRPr>
    </a:lvl2pPr>
    <a:lvl3pPr marL="1447800" indent="-228600" algn="l" defTabSz="1219200" rtl="0" eaLnBrk="1" latinLnBrk="0" hangingPunct="1">
      <a:buClr>
        <a:schemeClr val="accent5"/>
      </a:buClr>
      <a:buFont typeface="Anova Light" panose="020B0403020203020204" pitchFamily="34" charset="0"/>
      <a:buChar char="•"/>
      <a:defRPr sz="1200" b="0" i="0" kern="1200">
        <a:solidFill>
          <a:schemeClr val="tx1"/>
        </a:solidFill>
        <a:latin typeface="+mn-lt"/>
        <a:ea typeface="+mn-ea"/>
        <a:cs typeface="+mn-cs"/>
      </a:defRPr>
    </a:lvl3pPr>
    <a:lvl4pPr marL="2057400" indent="-228600" algn="l" defTabSz="1219200" rtl="0" eaLnBrk="1" latinLnBrk="0" hangingPunct="1">
      <a:buClr>
        <a:schemeClr val="accent5"/>
      </a:buClr>
      <a:buFont typeface="Anova Light" panose="020B0403020203020204" pitchFamily="34" charset="0"/>
      <a:buChar char="–"/>
      <a:defRPr sz="1065" b="0" i="0" kern="1200">
        <a:solidFill>
          <a:schemeClr val="tx1"/>
        </a:solidFill>
        <a:latin typeface="+mn-lt"/>
        <a:ea typeface="+mn-ea"/>
        <a:cs typeface="+mn-cs"/>
      </a:defRPr>
    </a:lvl4pPr>
    <a:lvl5pPr marL="2667000" indent="-228600" algn="l" defTabSz="1219200" rtl="0" eaLnBrk="1" latinLnBrk="0" hangingPunct="1">
      <a:buClr>
        <a:schemeClr val="accent5"/>
      </a:buClr>
      <a:buFont typeface="Anova Light" panose="020B0403020203020204" pitchFamily="34" charset="0"/>
      <a:buChar char="•"/>
      <a:defRPr sz="935" b="0" i="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SAS - Title">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4954" y="1890117"/>
            <a:ext cx="10518846" cy="923330"/>
          </a:xfrm>
          <a:prstGeom prst="rect">
            <a:avLst/>
          </a:prstGeom>
        </p:spPr>
        <p:txBody>
          <a:bodyPr vert="horz" wrap="square" lIns="0" tIns="0" rIns="0" bIns="182880" rtlCol="0" anchor="b" anchorCtr="0">
            <a:spAutoFit/>
          </a:bodyPr>
          <a:lstStyle>
            <a:lvl1pPr>
              <a:lnSpc>
                <a:spcPct val="100000"/>
              </a:lnSpc>
              <a:spcBef>
                <a:spcPts val="400"/>
              </a:spcBef>
              <a:defRPr sz="4800">
                <a:solidFill>
                  <a:schemeClr val="bg1"/>
                </a:solidFill>
              </a:defRPr>
            </a:lvl1pPr>
          </a:lstStyle>
          <a:p>
            <a:r>
              <a:rPr lang="en-US" dirty="0"/>
              <a:t>Click to Add Slideshow Title</a:t>
            </a:r>
            <a:endParaRPr lang="en-US" dirty="0"/>
          </a:p>
        </p:txBody>
      </p:sp>
      <p:sp>
        <p:nvSpPr>
          <p:cNvPr id="14" name="Text Placeholder 13"/>
          <p:cNvSpPr>
            <a:spLocks noGrp="1"/>
          </p:cNvSpPr>
          <p:nvPr>
            <p:ph type="body" sz="quarter" idx="10" hasCustomPrompt="1"/>
          </p:nvPr>
        </p:nvSpPr>
        <p:spPr>
          <a:xfrm>
            <a:off x="834954" y="2813447"/>
            <a:ext cx="10518846" cy="615553"/>
          </a:xfrm>
        </p:spPr>
        <p:txBody>
          <a:bodyPr wrap="square">
            <a:noAutofit/>
          </a:bodyPr>
          <a:lstStyle>
            <a:lvl1pPr marL="0" indent="0">
              <a:lnSpc>
                <a:spcPct val="100000"/>
              </a:lnSpc>
              <a:spcBef>
                <a:spcPts val="400"/>
              </a:spcBef>
              <a:buNone/>
              <a:defRPr sz="3200">
                <a:solidFill>
                  <a:schemeClr val="accent3"/>
                </a:solidFill>
              </a:defRPr>
            </a:lvl1pPr>
            <a:lvl2pPr marL="243840" indent="0">
              <a:buNone/>
              <a:defRPr>
                <a:solidFill>
                  <a:schemeClr val="accent3"/>
                </a:solidFill>
              </a:defRPr>
            </a:lvl2pPr>
            <a:lvl3pPr marL="48768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Click to Add Slideshow Subtitle</a:t>
            </a:r>
            <a:endParaRPr lang="en-US" dirty="0"/>
          </a:p>
        </p:txBody>
      </p:sp>
      <p:sp>
        <p:nvSpPr>
          <p:cNvPr id="16" name="Text Placeholder 15"/>
          <p:cNvSpPr>
            <a:spLocks noGrp="1"/>
          </p:cNvSpPr>
          <p:nvPr>
            <p:ph type="body" sz="quarter" idx="11" hasCustomPrompt="1"/>
          </p:nvPr>
        </p:nvSpPr>
        <p:spPr>
          <a:xfrm>
            <a:off x="834955" y="5517985"/>
            <a:ext cx="8082481" cy="705015"/>
          </a:xfrm>
        </p:spPr>
        <p:txBody>
          <a:bodyPr wrap="square" anchor="ctr" anchorCtr="0">
            <a:noAutofit/>
          </a:bodyPr>
          <a:lstStyle>
            <a:lvl1pPr marL="0" indent="0">
              <a:lnSpc>
                <a:spcPct val="100000"/>
              </a:lnSpc>
              <a:spcBef>
                <a:spcPts val="400"/>
              </a:spcBef>
              <a:buNone/>
              <a:defRPr sz="1865">
                <a:solidFill>
                  <a:schemeClr val="accent3"/>
                </a:solidFill>
              </a:defRPr>
            </a:lvl1pPr>
            <a:lvl2pPr marL="243840" indent="0">
              <a:buNone/>
              <a:defRPr sz="1465">
                <a:solidFill>
                  <a:schemeClr val="accent3"/>
                </a:solidFill>
              </a:defRPr>
            </a:lvl2pPr>
            <a:lvl3pPr marL="487680" indent="0">
              <a:buNone/>
              <a:defRPr sz="1400">
                <a:solidFill>
                  <a:schemeClr val="accent3"/>
                </a:solidFill>
              </a:defRPr>
            </a:lvl3pPr>
            <a:lvl4pPr marL="1371600" indent="0">
              <a:buNone/>
              <a:defRPr sz="1335">
                <a:solidFill>
                  <a:schemeClr val="accent3"/>
                </a:solidFill>
              </a:defRPr>
            </a:lvl4pPr>
            <a:lvl5pPr marL="1828800" indent="0">
              <a:buNone/>
              <a:defRPr sz="1335">
                <a:solidFill>
                  <a:schemeClr val="accent3"/>
                </a:solidFill>
              </a:defRPr>
            </a:lvl5pPr>
          </a:lstStyle>
          <a:p>
            <a:pPr lvl="0"/>
            <a:r>
              <a:rPr lang="en-US" dirty="0"/>
              <a:t>Click to Add Presenter Info</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showMasterSp="0">
  <p:cSld name="SAS - Blank - Whit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SAS - Video Only">
    <p:bg>
      <p:bgPr>
        <a:solidFill>
          <a:schemeClr val="tx1"/>
        </a:solidFill>
        <a:effectLst/>
      </p:bgPr>
    </p:bg>
    <p:spTree>
      <p:nvGrpSpPr>
        <p:cNvPr id="1" name=""/>
        <p:cNvGrpSpPr/>
        <p:nvPr/>
      </p:nvGrpSpPr>
      <p:grpSpPr>
        <a:xfrm>
          <a:off x="0" y="0"/>
          <a:ext cx="0" cy="0"/>
          <a:chOff x="0" y="0"/>
          <a:chExt cx="0" cy="0"/>
        </a:xfrm>
      </p:grpSpPr>
      <p:sp>
        <p:nvSpPr>
          <p:cNvPr id="3"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accent5"/>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accent5"/>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pic>
        <p:nvPicPr>
          <p:cNvPr id="2" name="Picture 6"/>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17439" y="6344362"/>
            <a:ext cx="741875" cy="307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SAS - Title">
    <p:bg>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9642533" y="5517984"/>
            <a:ext cx="1711268" cy="705016"/>
          </a:xfrm>
          <a:prstGeom prst="rect">
            <a:avLst/>
          </a:prstGeom>
        </p:spPr>
      </p:pic>
      <p:sp>
        <p:nvSpPr>
          <p:cNvPr id="7" name="Title Placeholder 1"/>
          <p:cNvSpPr>
            <a:spLocks noGrp="1"/>
          </p:cNvSpPr>
          <p:nvPr>
            <p:ph type="title" hasCustomPrompt="1"/>
          </p:nvPr>
        </p:nvSpPr>
        <p:spPr>
          <a:xfrm>
            <a:off x="834955" y="1890117"/>
            <a:ext cx="10521696" cy="923330"/>
          </a:xfrm>
          <a:prstGeom prst="rect">
            <a:avLst/>
          </a:prstGeom>
        </p:spPr>
        <p:txBody>
          <a:bodyPr vert="horz" wrap="square" lIns="0" tIns="0" rIns="0" bIns="182880" rtlCol="0" anchor="b" anchorCtr="0">
            <a:spAutoFit/>
          </a:bodyPr>
          <a:lstStyle>
            <a:lvl1pPr>
              <a:lnSpc>
                <a:spcPct val="100000"/>
              </a:lnSpc>
              <a:spcBef>
                <a:spcPts val="400"/>
              </a:spcBef>
              <a:defRPr sz="4800">
                <a:solidFill>
                  <a:schemeClr val="bg1"/>
                </a:solidFill>
              </a:defRPr>
            </a:lvl1pPr>
          </a:lstStyle>
          <a:p>
            <a:r>
              <a:rPr lang="en-US" dirty="0"/>
              <a:t>Click to Add Slideshow Title</a:t>
            </a:r>
            <a:endParaRPr lang="en-US" dirty="0"/>
          </a:p>
        </p:txBody>
      </p:sp>
      <p:sp>
        <p:nvSpPr>
          <p:cNvPr id="14" name="Text Placeholder 13"/>
          <p:cNvSpPr>
            <a:spLocks noGrp="1"/>
          </p:cNvSpPr>
          <p:nvPr>
            <p:ph type="body" sz="quarter" idx="10" hasCustomPrompt="1"/>
          </p:nvPr>
        </p:nvSpPr>
        <p:spPr>
          <a:xfrm>
            <a:off x="834955" y="2813447"/>
            <a:ext cx="10521696" cy="615553"/>
          </a:xfrm>
        </p:spPr>
        <p:txBody>
          <a:bodyPr wrap="square">
            <a:noAutofit/>
          </a:bodyPr>
          <a:lstStyle>
            <a:lvl1pPr marL="0" indent="0">
              <a:lnSpc>
                <a:spcPct val="100000"/>
              </a:lnSpc>
              <a:spcBef>
                <a:spcPts val="400"/>
              </a:spcBef>
              <a:buNone/>
              <a:defRPr sz="3200">
                <a:solidFill>
                  <a:schemeClr val="accent3"/>
                </a:solidFill>
              </a:defRPr>
            </a:lvl1pPr>
            <a:lvl2pPr marL="243840" indent="0">
              <a:buNone/>
              <a:defRPr>
                <a:solidFill>
                  <a:schemeClr val="accent3"/>
                </a:solidFill>
              </a:defRPr>
            </a:lvl2pPr>
            <a:lvl3pPr marL="48768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Click to Add Slideshow Subtitle</a:t>
            </a:r>
            <a:endParaRPr lang="en-US" dirty="0"/>
          </a:p>
        </p:txBody>
      </p:sp>
      <p:sp>
        <p:nvSpPr>
          <p:cNvPr id="16" name="Text Placeholder 15"/>
          <p:cNvSpPr>
            <a:spLocks noGrp="1"/>
          </p:cNvSpPr>
          <p:nvPr>
            <p:ph type="body" sz="quarter" idx="11" hasCustomPrompt="1"/>
          </p:nvPr>
        </p:nvSpPr>
        <p:spPr>
          <a:xfrm>
            <a:off x="834955" y="5517985"/>
            <a:ext cx="8082481" cy="705015"/>
          </a:xfrm>
        </p:spPr>
        <p:txBody>
          <a:bodyPr wrap="square" anchor="ctr" anchorCtr="0">
            <a:noAutofit/>
          </a:bodyPr>
          <a:lstStyle>
            <a:lvl1pPr marL="0" indent="0">
              <a:lnSpc>
                <a:spcPct val="100000"/>
              </a:lnSpc>
              <a:spcBef>
                <a:spcPts val="400"/>
              </a:spcBef>
              <a:buNone/>
              <a:defRPr sz="1865">
                <a:solidFill>
                  <a:schemeClr val="accent3"/>
                </a:solidFill>
              </a:defRPr>
            </a:lvl1pPr>
            <a:lvl2pPr marL="243840" indent="0">
              <a:buNone/>
              <a:defRPr sz="1465">
                <a:solidFill>
                  <a:schemeClr val="accent3"/>
                </a:solidFill>
              </a:defRPr>
            </a:lvl2pPr>
            <a:lvl3pPr marL="487680" indent="0">
              <a:buNone/>
              <a:defRPr sz="1400">
                <a:solidFill>
                  <a:schemeClr val="accent3"/>
                </a:solidFill>
              </a:defRPr>
            </a:lvl3pPr>
            <a:lvl4pPr marL="1371600" indent="0">
              <a:buNone/>
              <a:defRPr sz="1335">
                <a:solidFill>
                  <a:schemeClr val="accent3"/>
                </a:solidFill>
              </a:defRPr>
            </a:lvl4pPr>
            <a:lvl5pPr marL="1828800" indent="0">
              <a:buNone/>
              <a:defRPr sz="1335">
                <a:solidFill>
                  <a:schemeClr val="accent3"/>
                </a:solidFill>
              </a:defRPr>
            </a:lvl5pPr>
          </a:lstStyle>
          <a:p>
            <a:pPr lvl="0"/>
            <a:r>
              <a:rPr lang="en-US" dirty="0"/>
              <a:t>Click to Add Presenter Info</a:t>
            </a:r>
            <a:endParaRPr lang="en-US" dirty="0"/>
          </a:p>
        </p:txBody>
      </p:sp>
      <p:sp>
        <p:nvSpPr>
          <p:cNvPr id="2"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SAS - Section">
    <p:bg>
      <p:bgPr>
        <a:solidFill>
          <a:schemeClr val="accent5"/>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4955" y="2505670"/>
            <a:ext cx="8082481" cy="923330"/>
          </a:xfrm>
          <a:prstGeom prst="rect">
            <a:avLst/>
          </a:prstGeom>
        </p:spPr>
        <p:txBody>
          <a:bodyPr vert="horz" wrap="square" lIns="0" tIns="0" rIns="0" bIns="182880" rtlCol="0" anchor="b" anchorCtr="0">
            <a:spAutoFit/>
          </a:bodyPr>
          <a:lstStyle>
            <a:lvl1pPr>
              <a:lnSpc>
                <a:spcPct val="100000"/>
              </a:lnSpc>
              <a:spcBef>
                <a:spcPts val="400"/>
              </a:spcBef>
              <a:defRPr sz="4800">
                <a:solidFill>
                  <a:schemeClr val="bg1"/>
                </a:solidFill>
              </a:defRPr>
            </a:lvl1pPr>
          </a:lstStyle>
          <a:p>
            <a:r>
              <a:rPr lang="en-US" dirty="0"/>
              <a:t>Click to Add Section Title</a:t>
            </a:r>
            <a:endParaRPr lang="en-US" dirty="0"/>
          </a:p>
        </p:txBody>
      </p:sp>
      <p:sp>
        <p:nvSpPr>
          <p:cNvPr id="14" name="Text Placeholder 13"/>
          <p:cNvSpPr>
            <a:spLocks noGrp="1"/>
          </p:cNvSpPr>
          <p:nvPr>
            <p:ph type="body" sz="quarter" idx="10" hasCustomPrompt="1"/>
          </p:nvPr>
        </p:nvSpPr>
        <p:spPr>
          <a:xfrm>
            <a:off x="834955" y="3561836"/>
            <a:ext cx="8082481" cy="615553"/>
          </a:xfrm>
        </p:spPr>
        <p:txBody>
          <a:bodyPr wrap="square" anchor="t" anchorCtr="0">
            <a:noAutofit/>
          </a:bodyPr>
          <a:lstStyle>
            <a:lvl1pPr marL="0" indent="0">
              <a:lnSpc>
                <a:spcPct val="100000"/>
              </a:lnSpc>
              <a:spcBef>
                <a:spcPts val="400"/>
              </a:spcBef>
              <a:buNone/>
              <a:defRPr sz="3200">
                <a:solidFill>
                  <a:schemeClr val="bg1"/>
                </a:solidFill>
              </a:defRPr>
            </a:lvl1pPr>
            <a:lvl2pPr marL="243840" indent="0">
              <a:buNone/>
              <a:defRPr>
                <a:solidFill>
                  <a:schemeClr val="accent3"/>
                </a:solidFill>
              </a:defRPr>
            </a:lvl2pPr>
            <a:lvl3pPr marL="48768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Click to Add Section Subtitle</a:t>
            </a:r>
            <a:endParaRPr lang="en-US" dirty="0"/>
          </a:p>
        </p:txBody>
      </p:sp>
      <p:sp>
        <p:nvSpPr>
          <p:cNvPr id="2"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accent5">
                    <a:lumMod val="20000"/>
                    <a:lumOff val="8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accent5">
                  <a:lumMod val="20000"/>
                  <a:lumOff val="80000"/>
                </a:schemeClr>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pic>
        <p:nvPicPr>
          <p:cNvPr id="3" name="Picture 6"/>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217439" y="6344362"/>
            <a:ext cx="741875" cy="307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S - 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838200" y="473536"/>
            <a:ext cx="10515600" cy="517064"/>
          </a:xfrm>
          <a:prstGeom prst="rect">
            <a:avLst/>
          </a:prstGeom>
        </p:spPr>
        <p:txBody>
          <a:bodyPr vert="horz" lIns="0" tIns="0" rIns="0" bIns="0" rtlCol="0" anchor="ctr">
            <a:spAutoFit/>
          </a:bodyPr>
          <a:lstStyle/>
          <a:p>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Title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a:solidFill>
                  <a:schemeClr val="accent5"/>
                </a:solidFill>
              </a:defRPr>
            </a:lvl1pPr>
          </a:lstStyle>
          <a:p>
            <a:r>
              <a:rPr lang="en-US" dirty="0"/>
              <a:t>Click to Add Slide Title</a:t>
            </a:r>
            <a:endParaRPr lang="en-US" dirty="0"/>
          </a:p>
        </p:txBody>
      </p:sp>
      <p:sp>
        <p:nvSpPr>
          <p:cNvPr id="5"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AS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endParaRPr lang="en-US" dirty="0"/>
          </a:p>
        </p:txBody>
      </p:sp>
      <p:sp>
        <p:nvSpPr>
          <p:cNvPr id="4" name="Text Placeholder 2"/>
          <p:cNvSpPr>
            <a:spLocks noGrp="1"/>
          </p:cNvSpPr>
          <p:nvPr>
            <p:ph idx="1"/>
          </p:nvPr>
        </p:nvSpPr>
        <p:spPr>
          <a:xfrm>
            <a:off x="838200" y="1600200"/>
            <a:ext cx="10515600" cy="4296182"/>
          </a:xfrm>
          <a:prstGeom prst="rect">
            <a:avLst/>
          </a:prstGeom>
        </p:spPr>
        <p:txBody>
          <a:bodyPr vert="horz" lIns="0" tIns="0" rIns="0" bIns="0" rtlCol="0">
            <a:normAutofit/>
          </a:bodyPr>
          <a:lstStyle>
            <a:lvl1pPr>
              <a:defRPr sz="2400"/>
            </a:lvl1pPr>
            <a:lvl2pPr>
              <a:defRPr sz="1865"/>
            </a:lvl2pPr>
            <a:lvl3pPr>
              <a:defRPr sz="1600">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8"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accent1"/>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AS -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endParaRPr lang="en-US" dirty="0"/>
          </a:p>
        </p:txBody>
      </p:sp>
      <p:sp>
        <p:nvSpPr>
          <p:cNvPr id="5" name="Text Placeholder 2"/>
          <p:cNvSpPr>
            <a:spLocks noGrp="1"/>
          </p:cNvSpPr>
          <p:nvPr>
            <p:ph idx="1"/>
          </p:nvPr>
        </p:nvSpPr>
        <p:spPr>
          <a:xfrm>
            <a:off x="838199" y="1600200"/>
            <a:ext cx="5161231" cy="4296182"/>
          </a:xfrm>
          <a:prstGeom prst="rect">
            <a:avLst/>
          </a:prstGeom>
        </p:spPr>
        <p:txBody>
          <a:bodyPr vert="horz" lIns="0" tIns="0" rIns="0" bIns="0" rtlCol="0">
            <a:normAutofit/>
          </a:bodyPr>
          <a:lstStyle>
            <a:lvl1pPr>
              <a:defRPr sz="2400"/>
            </a:lvl1pPr>
            <a:lvl2pPr>
              <a:defRPr sz="1865">
                <a:latin typeface="+mn-lt"/>
              </a:defRPr>
            </a:lvl2pPr>
            <a:lvl3pPr>
              <a:defRPr sz="1600">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7" name="Text Placeholder 2"/>
          <p:cNvSpPr>
            <a:spLocks noGrp="1"/>
          </p:cNvSpPr>
          <p:nvPr>
            <p:ph idx="11"/>
          </p:nvPr>
        </p:nvSpPr>
        <p:spPr>
          <a:xfrm>
            <a:off x="6192571" y="1600200"/>
            <a:ext cx="5161232" cy="4296182"/>
          </a:xfrm>
          <a:prstGeom prst="rect">
            <a:avLst/>
          </a:prstGeom>
        </p:spPr>
        <p:txBody>
          <a:bodyPr vert="horz" lIns="0" tIns="0" rIns="0" bIns="0" rtlCol="0">
            <a:normAutofit/>
          </a:bodyPr>
          <a:lstStyle>
            <a:lvl1pPr>
              <a:defRPr sz="2400"/>
            </a:lvl1pPr>
            <a:lvl2pPr>
              <a:defRPr sz="1865">
                <a:latin typeface="+mn-lt"/>
              </a:defRPr>
            </a:lvl2pPr>
            <a:lvl3pPr>
              <a:defRPr sz="1600">
                <a:latin typeface="+mn-lt"/>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AS - Title Only Right">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hasCustomPrompt="1"/>
          </p:nvPr>
        </p:nvSpPr>
        <p:spPr>
          <a:xfrm>
            <a:off x="838200" y="2911937"/>
            <a:ext cx="2952184" cy="1034129"/>
          </a:xfrm>
          <a:prstGeom prst="rect">
            <a:avLst/>
          </a:prstGeom>
        </p:spPr>
        <p:txBody>
          <a:bodyPr vert="horz" wrap="square" lIns="0" tIns="0" rIns="0" bIns="0" rtlCol="0" anchor="ctr">
            <a:spAutoFit/>
          </a:bodyPr>
          <a:lstStyle/>
          <a:p>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AS - Title &amp; Subtitle Right">
    <p:bg>
      <p:bgPr>
        <a:solidFill>
          <a:schemeClr val="bg1"/>
        </a:solidFill>
        <a:effectLst/>
      </p:bgPr>
    </p:bg>
    <p:spTree>
      <p:nvGrpSpPr>
        <p:cNvPr id="1" name=""/>
        <p:cNvGrpSpPr/>
        <p:nvPr/>
      </p:nvGrpSpPr>
      <p:grpSpPr>
        <a:xfrm>
          <a:off x="0" y="0"/>
          <a:ext cx="0" cy="0"/>
          <a:chOff x="0" y="0"/>
          <a:chExt cx="0" cy="0"/>
        </a:xfrm>
      </p:grpSpPr>
      <p:sp>
        <p:nvSpPr>
          <p:cNvPr id="2" name="Text Placeholder 4"/>
          <p:cNvSpPr>
            <a:spLocks noGrp="1"/>
          </p:cNvSpPr>
          <p:nvPr>
            <p:ph type="body" sz="quarter" idx="10" hasCustomPrompt="1"/>
          </p:nvPr>
        </p:nvSpPr>
        <p:spPr>
          <a:xfrm>
            <a:off x="838200" y="3947330"/>
            <a:ext cx="3336233" cy="366255"/>
          </a:xfrm>
          <a:prstGeom prst="rect">
            <a:avLst/>
          </a:prstGeom>
        </p:spPr>
        <p:txBody>
          <a:bodyPr wrap="square" anchor="t">
            <a:no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
        <p:nvSpPr>
          <p:cNvPr id="3" name="Title 2"/>
          <p:cNvSpPr>
            <a:spLocks noGrp="1"/>
          </p:cNvSpPr>
          <p:nvPr>
            <p:ph type="title" hasCustomPrompt="1"/>
          </p:nvPr>
        </p:nvSpPr>
        <p:spPr>
          <a:xfrm>
            <a:off x="834955" y="2768821"/>
            <a:ext cx="3334512" cy="1034386"/>
          </a:xfrm>
        </p:spPr>
        <p:txBody>
          <a:bodyPr vert="horz" wrap="square" lIns="0" tIns="0" rIns="0" bIns="0" rtlCol="0" anchor="b" anchorCtr="0">
            <a:spAutoFit/>
          </a:bodyPr>
          <a:lstStyle>
            <a:lvl1pPr>
              <a:defRPr lang="en-US"/>
            </a:lvl1pPr>
          </a:lstStyle>
          <a:p>
            <a:pPr marL="0" lvl="0">
              <a:lnSpc>
                <a:spcPct val="90000"/>
              </a:lnSpc>
              <a:spcBef>
                <a:spcPct val="0"/>
              </a:spcBef>
              <a:buNone/>
            </a:pPr>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SAS - Section">
    <p:bg>
      <p:bgPr>
        <a:solidFill>
          <a:schemeClr val="accent5"/>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4955" y="2505670"/>
            <a:ext cx="8082481" cy="923330"/>
          </a:xfrm>
          <a:prstGeom prst="rect">
            <a:avLst/>
          </a:prstGeom>
        </p:spPr>
        <p:txBody>
          <a:bodyPr vert="horz" wrap="square" lIns="0" tIns="0" rIns="0" bIns="182880" rtlCol="0" anchor="b" anchorCtr="0">
            <a:spAutoFit/>
          </a:bodyPr>
          <a:lstStyle>
            <a:lvl1pPr>
              <a:lnSpc>
                <a:spcPct val="100000"/>
              </a:lnSpc>
              <a:spcBef>
                <a:spcPts val="400"/>
              </a:spcBef>
              <a:defRPr sz="4800">
                <a:solidFill>
                  <a:schemeClr val="bg1"/>
                </a:solidFill>
              </a:defRPr>
            </a:lvl1pPr>
          </a:lstStyle>
          <a:p>
            <a:r>
              <a:rPr lang="en-US" dirty="0"/>
              <a:t>Click to Add Section Title</a:t>
            </a:r>
            <a:endParaRPr lang="en-US" dirty="0"/>
          </a:p>
        </p:txBody>
      </p:sp>
      <p:sp>
        <p:nvSpPr>
          <p:cNvPr id="14" name="Text Placeholder 13"/>
          <p:cNvSpPr>
            <a:spLocks noGrp="1"/>
          </p:cNvSpPr>
          <p:nvPr>
            <p:ph type="body" sz="quarter" idx="10" hasCustomPrompt="1"/>
          </p:nvPr>
        </p:nvSpPr>
        <p:spPr>
          <a:xfrm>
            <a:off x="834955" y="3561836"/>
            <a:ext cx="8082481" cy="615553"/>
          </a:xfrm>
        </p:spPr>
        <p:txBody>
          <a:bodyPr wrap="square" anchor="t" anchorCtr="0">
            <a:noAutofit/>
          </a:bodyPr>
          <a:lstStyle>
            <a:lvl1pPr marL="0" indent="0">
              <a:lnSpc>
                <a:spcPct val="100000"/>
              </a:lnSpc>
              <a:spcBef>
                <a:spcPts val="400"/>
              </a:spcBef>
              <a:buNone/>
              <a:defRPr sz="3200">
                <a:solidFill>
                  <a:schemeClr val="bg1"/>
                </a:solidFill>
              </a:defRPr>
            </a:lvl1pPr>
            <a:lvl2pPr marL="243840" indent="0">
              <a:buNone/>
              <a:defRPr>
                <a:solidFill>
                  <a:schemeClr val="accent3"/>
                </a:solidFill>
              </a:defRPr>
            </a:lvl2pPr>
            <a:lvl3pPr marL="48768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Click to Add Section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SAS - Closing">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4955" y="2967336"/>
            <a:ext cx="8708755" cy="923330"/>
          </a:xfrm>
          <a:prstGeom prst="rect">
            <a:avLst/>
          </a:prstGeom>
        </p:spPr>
        <p:txBody>
          <a:bodyPr vert="horz" wrap="square" lIns="0" tIns="0" rIns="0" bIns="182880" rtlCol="0" anchor="ctr" anchorCtr="0">
            <a:spAutoFit/>
          </a:bodyPr>
          <a:lstStyle>
            <a:lvl1pPr>
              <a:lnSpc>
                <a:spcPct val="100000"/>
              </a:lnSpc>
              <a:spcBef>
                <a:spcPts val="400"/>
              </a:spcBef>
              <a:defRPr sz="4800">
                <a:solidFill>
                  <a:schemeClr val="bg1"/>
                </a:solidFill>
              </a:defRPr>
            </a:lvl1pPr>
          </a:lstStyle>
          <a:p>
            <a:r>
              <a:rPr lang="en-US" dirty="0"/>
              <a:t>Click to Add Slideshow Closing</a:t>
            </a:r>
            <a:endParaRPr lang="en-US" dirty="0"/>
          </a:p>
        </p:txBody>
      </p:sp>
      <p:pic>
        <p:nvPicPr>
          <p:cNvPr id="9" name="Picture 8"/>
          <p:cNvPicPr>
            <a:picLocks noChangeAspect="1"/>
          </p:cNvPicPr>
          <p:nvPr userDrawn="1"/>
        </p:nvPicPr>
        <p:blipFill>
          <a:blip r:embed="rId2"/>
          <a:stretch>
            <a:fillRect/>
          </a:stretch>
        </p:blipFill>
        <p:spPr>
          <a:xfrm>
            <a:off x="9642533" y="5517984"/>
            <a:ext cx="1711268" cy="705016"/>
          </a:xfrm>
          <a:prstGeom prst="rect">
            <a:avLst/>
          </a:prstGeom>
        </p:spPr>
      </p:pic>
      <p:sp>
        <p:nvSpPr>
          <p:cNvPr id="2" name="Text Placeholder 15"/>
          <p:cNvSpPr>
            <a:spLocks noGrp="1"/>
          </p:cNvSpPr>
          <p:nvPr>
            <p:ph type="body" sz="quarter" idx="11" hasCustomPrompt="1"/>
          </p:nvPr>
        </p:nvSpPr>
        <p:spPr>
          <a:xfrm>
            <a:off x="834955" y="5517985"/>
            <a:ext cx="8082481" cy="705015"/>
          </a:xfrm>
        </p:spPr>
        <p:txBody>
          <a:bodyPr wrap="square" anchor="ctr" anchorCtr="0">
            <a:noAutofit/>
          </a:bodyPr>
          <a:lstStyle>
            <a:lvl1pPr marL="0" indent="0">
              <a:lnSpc>
                <a:spcPct val="100000"/>
              </a:lnSpc>
              <a:spcBef>
                <a:spcPts val="400"/>
              </a:spcBef>
              <a:buNone/>
              <a:defRPr sz="1865">
                <a:solidFill>
                  <a:schemeClr val="accent3"/>
                </a:solidFill>
              </a:defRPr>
            </a:lvl1pPr>
            <a:lvl2pPr marL="243840" indent="0">
              <a:buNone/>
              <a:defRPr sz="1465">
                <a:solidFill>
                  <a:schemeClr val="accent3"/>
                </a:solidFill>
              </a:defRPr>
            </a:lvl2pPr>
            <a:lvl3pPr marL="487680" indent="0">
              <a:buNone/>
              <a:defRPr sz="1400">
                <a:solidFill>
                  <a:schemeClr val="accent3"/>
                </a:solidFill>
              </a:defRPr>
            </a:lvl3pPr>
            <a:lvl4pPr marL="1371600" indent="0">
              <a:buNone/>
              <a:defRPr sz="1335">
                <a:solidFill>
                  <a:schemeClr val="accent3"/>
                </a:solidFill>
              </a:defRPr>
            </a:lvl4pPr>
            <a:lvl5pPr marL="1828800" indent="0">
              <a:buNone/>
              <a:defRPr sz="1335">
                <a:solidFill>
                  <a:schemeClr val="accent3"/>
                </a:solidFill>
              </a:defRPr>
            </a:lvl5pPr>
          </a:lstStyle>
          <a:p>
            <a:pPr lvl="0"/>
            <a:r>
              <a:rPr lang="en-US" dirty="0"/>
              <a:t>Click to add a website or email</a:t>
            </a:r>
            <a:endParaRPr lang="en-US" dirty="0"/>
          </a:p>
        </p:txBody>
      </p:sp>
      <p:sp>
        <p:nvSpPr>
          <p:cNvPr id="3"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AS - Blank - Whit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AS - Video Only">
    <p:bg>
      <p:bgPr>
        <a:solidFill>
          <a:schemeClr val="tx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AS - Title Only">
    <p:bg>
      <p:bgPr>
        <a:solidFill>
          <a:schemeClr val="bg1"/>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838200" y="473536"/>
            <a:ext cx="10515600" cy="517064"/>
          </a:xfrm>
          <a:prstGeom prst="rect">
            <a:avLst/>
          </a:prstGeom>
        </p:spPr>
        <p:txBody>
          <a:bodyPr vert="horz" lIns="0" tIns="0" rIns="0" bIns="0" rtlCol="0" anchor="ctr">
            <a:spAutoFit/>
          </a:bodyPr>
          <a:lstStyle/>
          <a:p>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SAS - Title &amp; Sub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a:solidFill>
                  <a:schemeClr val="accent5"/>
                </a:solidFill>
              </a:defRPr>
            </a:lvl1pPr>
          </a:lstStyle>
          <a:p>
            <a:r>
              <a:rPr lang="en-US" dirty="0"/>
              <a:t>Click to Add Slide Title</a:t>
            </a:r>
            <a:endParaRPr lang="en-US" dirty="0"/>
          </a:p>
        </p:txBody>
      </p:sp>
      <p:sp>
        <p:nvSpPr>
          <p:cNvPr id="5"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SAS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endParaRPr lang="en-US" dirty="0"/>
          </a:p>
        </p:txBody>
      </p:sp>
      <p:sp>
        <p:nvSpPr>
          <p:cNvPr id="4" name="Text Placeholder 2"/>
          <p:cNvSpPr>
            <a:spLocks noGrp="1"/>
          </p:cNvSpPr>
          <p:nvPr>
            <p:ph idx="1"/>
          </p:nvPr>
        </p:nvSpPr>
        <p:spPr>
          <a:xfrm>
            <a:off x="838200" y="1600200"/>
            <a:ext cx="10515600" cy="4576764"/>
          </a:xfrm>
          <a:prstGeom prst="rect">
            <a:avLst/>
          </a:prstGeom>
        </p:spPr>
        <p:txBody>
          <a:bodyPr vert="horz" lIns="0" tIns="0" rIns="0" bIns="0" rtlCol="0">
            <a:normAutofit/>
          </a:bodyPr>
          <a:lstStyle>
            <a:lvl1pPr>
              <a:defRPr sz="2400"/>
            </a:lvl1pPr>
            <a:lvl2pPr>
              <a:defRPr sz="1865"/>
            </a:lvl2pPr>
            <a:lvl3pPr>
              <a:defRPr sz="1600">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8"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SAS -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endParaRPr lang="en-US" dirty="0"/>
          </a:p>
        </p:txBody>
      </p:sp>
      <p:sp>
        <p:nvSpPr>
          <p:cNvPr id="5" name="Text Placeholder 2"/>
          <p:cNvSpPr>
            <a:spLocks noGrp="1"/>
          </p:cNvSpPr>
          <p:nvPr>
            <p:ph idx="1"/>
          </p:nvPr>
        </p:nvSpPr>
        <p:spPr>
          <a:xfrm>
            <a:off x="838199" y="1600201"/>
            <a:ext cx="5161231" cy="4576763"/>
          </a:xfrm>
          <a:prstGeom prst="rect">
            <a:avLst/>
          </a:prstGeom>
        </p:spPr>
        <p:txBody>
          <a:bodyPr vert="horz" lIns="0" tIns="0" rIns="0" bIns="0" rtlCol="0">
            <a:normAutofit/>
          </a:bodyPr>
          <a:lstStyle>
            <a:lvl1pPr>
              <a:defRPr sz="2400"/>
            </a:lvl1pPr>
            <a:lvl2pPr>
              <a:defRPr sz="1865">
                <a:latin typeface="+mn-lt"/>
              </a:defRPr>
            </a:lvl2pPr>
            <a:lvl3pPr>
              <a:defRPr sz="1600">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7" name="Text Placeholder 2"/>
          <p:cNvSpPr>
            <a:spLocks noGrp="1"/>
          </p:cNvSpPr>
          <p:nvPr>
            <p:ph idx="11"/>
          </p:nvPr>
        </p:nvSpPr>
        <p:spPr>
          <a:xfrm>
            <a:off x="6192571" y="1600201"/>
            <a:ext cx="5161232" cy="4576763"/>
          </a:xfrm>
          <a:prstGeom prst="rect">
            <a:avLst/>
          </a:prstGeom>
        </p:spPr>
        <p:txBody>
          <a:bodyPr vert="horz" lIns="0" tIns="0" rIns="0" bIns="0" rtlCol="0">
            <a:normAutofit/>
          </a:bodyPr>
          <a:lstStyle>
            <a:lvl1pPr>
              <a:defRPr sz="2400"/>
            </a:lvl1pPr>
            <a:lvl2pPr>
              <a:defRPr sz="1865">
                <a:latin typeface="+mn-lt"/>
              </a:defRPr>
            </a:lvl2pPr>
            <a:lvl3pPr>
              <a:defRPr sz="1600">
                <a:latin typeface="+mn-lt"/>
              </a:defRPr>
            </a:lvl3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p:txBody>
      </p:sp>
      <p:sp>
        <p:nvSpPr>
          <p:cNvPr id="9" name="Text Placeholder 4"/>
          <p:cNvSpPr>
            <a:spLocks noGrp="1"/>
          </p:cNvSpPr>
          <p:nvPr>
            <p:ph type="body" sz="quarter" idx="10" hasCustomPrompt="1"/>
          </p:nvPr>
        </p:nvSpPr>
        <p:spPr>
          <a:xfrm>
            <a:off x="838200" y="1041400"/>
            <a:ext cx="10515600" cy="366255"/>
          </a:xfrm>
          <a:prstGeom prst="rect">
            <a:avLst/>
          </a:prstGeom>
        </p:spPr>
        <p:txBody>
          <a:bodyPr anchor="t">
            <a:norm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SAS - Title Only Right">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hasCustomPrompt="1"/>
          </p:nvPr>
        </p:nvSpPr>
        <p:spPr>
          <a:xfrm>
            <a:off x="838200" y="2911937"/>
            <a:ext cx="2952184" cy="1034129"/>
          </a:xfrm>
          <a:prstGeom prst="rect">
            <a:avLst/>
          </a:prstGeom>
        </p:spPr>
        <p:txBody>
          <a:bodyPr vert="horz" wrap="square" lIns="0" tIns="0" rIns="0" bIns="0" rtlCol="0" anchor="ctr">
            <a:spAutoFit/>
          </a:bodyPr>
          <a:lstStyle/>
          <a:p>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Title &amp; Subtitle Right">
    <p:bg>
      <p:bgPr>
        <a:solidFill>
          <a:schemeClr val="bg1"/>
        </a:solidFill>
        <a:effectLst/>
      </p:bgPr>
    </p:bg>
    <p:spTree>
      <p:nvGrpSpPr>
        <p:cNvPr id="1" name=""/>
        <p:cNvGrpSpPr/>
        <p:nvPr/>
      </p:nvGrpSpPr>
      <p:grpSpPr>
        <a:xfrm>
          <a:off x="0" y="0"/>
          <a:ext cx="0" cy="0"/>
          <a:chOff x="0" y="0"/>
          <a:chExt cx="0" cy="0"/>
        </a:xfrm>
      </p:grpSpPr>
      <p:sp>
        <p:nvSpPr>
          <p:cNvPr id="2" name="Text Placeholder 4"/>
          <p:cNvSpPr>
            <a:spLocks noGrp="1"/>
          </p:cNvSpPr>
          <p:nvPr>
            <p:ph type="body" sz="quarter" idx="10" hasCustomPrompt="1"/>
          </p:nvPr>
        </p:nvSpPr>
        <p:spPr>
          <a:xfrm>
            <a:off x="838200" y="3947330"/>
            <a:ext cx="3336233" cy="366255"/>
          </a:xfrm>
          <a:prstGeom prst="rect">
            <a:avLst/>
          </a:prstGeom>
        </p:spPr>
        <p:txBody>
          <a:bodyPr wrap="square" anchor="t">
            <a:noAutofit/>
          </a:bodyPr>
          <a:lstStyle>
            <a:lvl1pPr marL="0" indent="0" algn="l">
              <a:buNone/>
              <a:defRPr>
                <a:solidFill>
                  <a:schemeClr val="bg2"/>
                </a:solidFill>
              </a:defRPr>
            </a:lvl1pPr>
            <a:lvl2pPr marL="243840" indent="0">
              <a:buNone/>
              <a:defRPr/>
            </a:lvl2pPr>
            <a:lvl3pPr marL="487680" indent="0">
              <a:buNone/>
              <a:defRPr/>
            </a:lvl3pPr>
            <a:lvl4pPr marL="1371600" indent="0">
              <a:buNone/>
              <a:defRPr/>
            </a:lvl4pPr>
            <a:lvl5pPr marL="1828800" indent="0">
              <a:buNone/>
              <a:defRPr/>
            </a:lvl5pPr>
          </a:lstStyle>
          <a:p>
            <a:pPr lvl="0"/>
            <a:r>
              <a:rPr lang="en-US" dirty="0"/>
              <a:t>Click to Add Subtitle</a:t>
            </a:r>
            <a:endParaRPr lang="en-US" dirty="0"/>
          </a:p>
        </p:txBody>
      </p:sp>
      <p:sp>
        <p:nvSpPr>
          <p:cNvPr id="3" name="Title 2"/>
          <p:cNvSpPr>
            <a:spLocks noGrp="1"/>
          </p:cNvSpPr>
          <p:nvPr>
            <p:ph type="title" hasCustomPrompt="1"/>
          </p:nvPr>
        </p:nvSpPr>
        <p:spPr>
          <a:xfrm>
            <a:off x="834955" y="2768821"/>
            <a:ext cx="3334512" cy="1034386"/>
          </a:xfrm>
        </p:spPr>
        <p:txBody>
          <a:bodyPr vert="horz" wrap="square" lIns="0" tIns="0" rIns="0" bIns="0" rtlCol="0" anchor="b" anchorCtr="0">
            <a:spAutoFit/>
          </a:bodyPr>
          <a:lstStyle>
            <a:lvl1pPr>
              <a:defRPr lang="en-US"/>
            </a:lvl1pPr>
          </a:lstStyle>
          <a:p>
            <a:pPr marL="0" lvl="0">
              <a:lnSpc>
                <a:spcPct val="90000"/>
              </a:lnSpc>
              <a:spcBef>
                <a:spcPct val="0"/>
              </a:spcBef>
              <a:buNone/>
            </a:pPr>
            <a:r>
              <a:rPr lang="en-US" dirty="0"/>
              <a:t>Click to Add Slide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SAS - Closing">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834955" y="2967336"/>
            <a:ext cx="8708755" cy="923330"/>
          </a:xfrm>
          <a:prstGeom prst="rect">
            <a:avLst/>
          </a:prstGeom>
        </p:spPr>
        <p:txBody>
          <a:bodyPr vert="horz" wrap="square" lIns="0" tIns="0" rIns="0" bIns="182880" rtlCol="0" anchor="ctr" anchorCtr="0">
            <a:spAutoFit/>
          </a:bodyPr>
          <a:lstStyle>
            <a:lvl1pPr>
              <a:lnSpc>
                <a:spcPct val="100000"/>
              </a:lnSpc>
              <a:spcBef>
                <a:spcPts val="400"/>
              </a:spcBef>
              <a:defRPr sz="4800">
                <a:solidFill>
                  <a:schemeClr val="bg1"/>
                </a:solidFill>
              </a:defRPr>
            </a:lvl1pPr>
          </a:lstStyle>
          <a:p>
            <a:r>
              <a:rPr lang="en-US" dirty="0"/>
              <a:t>Click to Add Slideshow Closing</a:t>
            </a:r>
            <a:endParaRPr lang="en-US" dirty="0"/>
          </a:p>
        </p:txBody>
      </p:sp>
      <p:sp>
        <p:nvSpPr>
          <p:cNvPr id="2" name="Text Placeholder 15"/>
          <p:cNvSpPr>
            <a:spLocks noGrp="1"/>
          </p:cNvSpPr>
          <p:nvPr>
            <p:ph type="body" sz="quarter" idx="11" hasCustomPrompt="1"/>
          </p:nvPr>
        </p:nvSpPr>
        <p:spPr>
          <a:xfrm>
            <a:off x="834955" y="5517985"/>
            <a:ext cx="8082481" cy="705015"/>
          </a:xfrm>
        </p:spPr>
        <p:txBody>
          <a:bodyPr wrap="square" anchor="ctr" anchorCtr="0">
            <a:noAutofit/>
          </a:bodyPr>
          <a:lstStyle>
            <a:lvl1pPr marL="0" indent="0">
              <a:lnSpc>
                <a:spcPct val="100000"/>
              </a:lnSpc>
              <a:spcBef>
                <a:spcPts val="400"/>
              </a:spcBef>
              <a:buNone/>
              <a:defRPr sz="1865">
                <a:solidFill>
                  <a:schemeClr val="accent3"/>
                </a:solidFill>
              </a:defRPr>
            </a:lvl1pPr>
            <a:lvl2pPr marL="243840" indent="0">
              <a:buNone/>
              <a:defRPr sz="1465">
                <a:solidFill>
                  <a:schemeClr val="accent3"/>
                </a:solidFill>
              </a:defRPr>
            </a:lvl2pPr>
            <a:lvl3pPr marL="487680" indent="0">
              <a:buNone/>
              <a:defRPr sz="1400">
                <a:solidFill>
                  <a:schemeClr val="accent3"/>
                </a:solidFill>
              </a:defRPr>
            </a:lvl3pPr>
            <a:lvl4pPr marL="1371600" indent="0">
              <a:buNone/>
              <a:defRPr sz="1335">
                <a:solidFill>
                  <a:schemeClr val="accent3"/>
                </a:solidFill>
              </a:defRPr>
            </a:lvl4pPr>
            <a:lvl5pPr marL="1828800" indent="0">
              <a:buNone/>
              <a:defRPr sz="1335">
                <a:solidFill>
                  <a:schemeClr val="accent3"/>
                </a:solidFill>
              </a:defRPr>
            </a:lvl5pPr>
          </a:lstStyle>
          <a:p>
            <a:pPr lvl="0"/>
            <a:r>
              <a:rPr lang="en-US" dirty="0"/>
              <a:t>Click to add a website or email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image" Target="../media/image4.sv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tags" Target="../tags/tag2.xml"/><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image" Target="../media/image8.emf"/><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accent5"/>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accent5"/>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sp>
        <p:nvSpPr>
          <p:cNvPr id="3" name="Text Placeholder 2"/>
          <p:cNvSpPr>
            <a:spLocks noGrp="1"/>
          </p:cNvSpPr>
          <p:nvPr>
            <p:ph type="body" idx="1"/>
          </p:nvPr>
        </p:nvSpPr>
        <p:spPr>
          <a:xfrm>
            <a:off x="834955" y="1600200"/>
            <a:ext cx="10515600" cy="4576764"/>
          </a:xfrm>
          <a:prstGeom prst="rect">
            <a:avLst/>
          </a:prstGeom>
        </p:spPr>
        <p:txBody>
          <a:bodyPr vert="horz" lIns="0" tIns="0" rIns="0" bIns="0" rtlCol="0">
            <a:normAutofit/>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2" name="Title Placeholder 1"/>
          <p:cNvSpPr>
            <a:spLocks noGrp="1"/>
          </p:cNvSpPr>
          <p:nvPr>
            <p:ph type="title"/>
          </p:nvPr>
        </p:nvSpPr>
        <p:spPr>
          <a:xfrm>
            <a:off x="834955" y="473536"/>
            <a:ext cx="10515600" cy="517064"/>
          </a:xfrm>
          <a:prstGeom prst="rect">
            <a:avLst/>
          </a:prstGeom>
        </p:spPr>
        <p:txBody>
          <a:bodyPr vert="horz" lIns="0" tIns="0" rIns="0" bIns="0" rtlCol="0" anchor="ctr">
            <a:normAutofit/>
          </a:bodyPr>
          <a:lstStyle/>
          <a:p>
            <a:r>
              <a:rPr lang="en-US" dirty="0"/>
              <a:t>Click to Add Slide Title</a:t>
            </a:r>
            <a:endParaRPr lang="en-US" dirty="0"/>
          </a:p>
        </p:txBody>
      </p:sp>
      <p:pic>
        <p:nvPicPr>
          <p:cNvPr id="5" name="Picture 6"/>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217439" y="6344362"/>
            <a:ext cx="741875" cy="307948"/>
          </a:xfrm>
          <a:prstGeom prst="rect">
            <a:avLst/>
          </a:prstGeom>
        </p:spPr>
      </p:pic>
      <p:sp>
        <p:nvSpPr>
          <p:cNvPr id="4" name="文本框 3"/>
          <p:cNvSpPr txBox="1"/>
          <p:nvPr userDrawn="1"/>
        </p:nvSpPr>
        <p:spPr>
          <a:xfrm>
            <a:off x="242570" y="4400550"/>
            <a:ext cx="4064000" cy="368935"/>
          </a:xfrm>
          <a:prstGeom prst="rect">
            <a:avLst/>
          </a:prstGeom>
          <a:noFill/>
        </p:spPr>
        <p:txBody>
          <a:bodyPr wrap="square" lIns="0" tIns="0" rIns="0" bIns="0" rtlCol="0">
            <a:spAutoFit/>
          </a:bodyPr>
          <a:p>
            <a:pPr algn="l"/>
            <a:endParaRPr lang="zh-CN" altLang="en-US" dirty="0" smtClean="0">
              <a:solidFill>
                <a:schemeClr val="tx1"/>
              </a:solidFill>
            </a:endParaRPr>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735" b="1" i="0" kern="1200">
          <a:solidFill>
            <a:schemeClr val="accent5"/>
          </a:solidFill>
          <a:latin typeface="Anova Bold" panose="020B0703020203020204" pitchFamily="34" charset="0"/>
          <a:ea typeface="+mj-ea"/>
          <a:cs typeface="+mj-cs"/>
        </a:defRPr>
      </a:lvl1pPr>
    </p:titleStyle>
    <p:bodyStyle>
      <a:lvl1pPr marL="243840" indent="-243840" algn="l" defTabSz="914400" rtl="0" eaLnBrk="1" latinLnBrk="0" hangingPunct="1">
        <a:lnSpc>
          <a:spcPct val="85000"/>
        </a:lnSpc>
        <a:spcBef>
          <a:spcPts val="1065"/>
        </a:spcBef>
        <a:buClr>
          <a:schemeClr val="accent5"/>
        </a:buClr>
        <a:buFont typeface="Anova Light" panose="020B0403020203020204" pitchFamily="34" charset="0"/>
        <a:buChar char="•"/>
        <a:defRPr sz="2400" b="0" i="0" kern="1200">
          <a:solidFill>
            <a:schemeClr val="tx1"/>
          </a:solidFill>
          <a:latin typeface="+mn-lt"/>
          <a:ea typeface="+mn-ea"/>
          <a:cs typeface="+mn-cs"/>
        </a:defRPr>
      </a:lvl1pPr>
      <a:lvl2pPr marL="487680" indent="-243840" algn="l" defTabSz="914400" rtl="0" eaLnBrk="1" latinLnBrk="0" hangingPunct="1">
        <a:lnSpc>
          <a:spcPct val="85000"/>
        </a:lnSpc>
        <a:spcBef>
          <a:spcPts val="1065"/>
        </a:spcBef>
        <a:buClr>
          <a:schemeClr val="accent5"/>
        </a:buClr>
        <a:buFont typeface="Anova Light" panose="020B0403020203020204" pitchFamily="34" charset="0"/>
        <a:buChar char="–"/>
        <a:defRPr sz="1865" b="0" i="0" kern="1200">
          <a:solidFill>
            <a:schemeClr val="tx1"/>
          </a:solidFill>
          <a:latin typeface="+mn-lt"/>
          <a:ea typeface="+mn-ea"/>
          <a:cs typeface="+mn-cs"/>
        </a:defRPr>
      </a:lvl2pPr>
      <a:lvl3pPr marL="731520" indent="-243840" algn="l" defTabSz="914400" rtl="0" eaLnBrk="1" latinLnBrk="0" hangingPunct="1">
        <a:lnSpc>
          <a:spcPct val="85000"/>
        </a:lnSpc>
        <a:spcBef>
          <a:spcPts val="1065"/>
        </a:spcBef>
        <a:buClr>
          <a:schemeClr val="accent5"/>
        </a:buClr>
        <a:buFont typeface="Anova Light" panose="020B0403020203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nova Light" panose="020B0403020203020204" pitchFamily="34" charset="0"/>
        <a:buChar char="•"/>
        <a:defRPr sz="1800" kern="1200">
          <a:solidFill>
            <a:schemeClr val="bg2"/>
          </a:solidFill>
          <a:latin typeface="+mj-lt"/>
          <a:ea typeface="+mn-ea"/>
          <a:cs typeface="+mn-cs"/>
        </a:defRPr>
      </a:lvl4pPr>
      <a:lvl5pPr marL="2057400" indent="-228600" algn="l" defTabSz="914400" rtl="0" eaLnBrk="1" latinLnBrk="0" hangingPunct="1">
        <a:lnSpc>
          <a:spcPct val="90000"/>
        </a:lnSpc>
        <a:spcBef>
          <a:spcPts val="500"/>
        </a:spcBef>
        <a:buFont typeface="Anova Light" panose="020B0403020203020204" pitchFamily="34" charset="0"/>
        <a:buChar char="•"/>
        <a:defRPr sz="1800" kern="1200">
          <a:solidFill>
            <a:schemeClr val="bg2"/>
          </a:solidFill>
          <a:latin typeface="+mj-lt"/>
          <a:ea typeface="+mn-ea"/>
          <a:cs typeface="+mn-cs"/>
        </a:defRPr>
      </a:lvl5pPr>
      <a:lvl6pPr marL="25146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0984752" y="6096000"/>
            <a:ext cx="1207248" cy="762001"/>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pic>
        <p:nvPicPr>
          <p:cNvPr id="11" name="Picture 10"/>
          <p:cNvPicPr>
            <a:picLocks noChangeAspect="1"/>
          </p:cNvPicPr>
          <p:nvPr userDrawn="1"/>
        </p:nvPicPr>
        <p:blipFill>
          <a:blip r:embed="rId12"/>
          <a:stretch>
            <a:fillRect/>
          </a:stretch>
        </p:blipFill>
        <p:spPr>
          <a:xfrm>
            <a:off x="0" y="6096000"/>
            <a:ext cx="10984752" cy="762001"/>
          </a:xfrm>
          <a:prstGeom prst="rect">
            <a:avLst/>
          </a:prstGeom>
        </p:spPr>
      </p:pic>
      <p:sp>
        <p:nvSpPr>
          <p:cNvPr id="3" name="Text Placeholder 2"/>
          <p:cNvSpPr>
            <a:spLocks noGrp="1"/>
          </p:cNvSpPr>
          <p:nvPr>
            <p:ph type="body" idx="1"/>
          </p:nvPr>
        </p:nvSpPr>
        <p:spPr>
          <a:xfrm>
            <a:off x="834955" y="1600200"/>
            <a:ext cx="10515600" cy="4296182"/>
          </a:xfrm>
          <a:prstGeom prst="rect">
            <a:avLst/>
          </a:prstGeom>
        </p:spPr>
        <p:txBody>
          <a:bodyPr vert="horz" lIns="0" tIns="0" rIns="0" bIns="0" rtlCol="0">
            <a:normAutofit/>
          </a:bodyPr>
          <a:lstStyle/>
          <a:p>
            <a:pPr lvl="0"/>
            <a:r>
              <a:rPr lang="en-US" dirty="0"/>
              <a:t>Click to Edit Text</a:t>
            </a:r>
            <a:endParaRPr lang="en-US" dirty="0"/>
          </a:p>
          <a:p>
            <a:pPr lvl="1"/>
            <a:r>
              <a:rPr lang="en-US" dirty="0"/>
              <a:t>Second level</a:t>
            </a:r>
            <a:endParaRPr lang="en-US" dirty="0"/>
          </a:p>
          <a:p>
            <a:pPr lvl="2"/>
            <a:r>
              <a:rPr lang="en-US" dirty="0"/>
              <a:t>Third level</a:t>
            </a:r>
            <a:endParaRPr lang="en-US" dirty="0"/>
          </a:p>
        </p:txBody>
      </p:sp>
      <p:sp>
        <p:nvSpPr>
          <p:cNvPr id="2" name="Title Placeholder 1"/>
          <p:cNvSpPr>
            <a:spLocks noGrp="1"/>
          </p:cNvSpPr>
          <p:nvPr>
            <p:ph type="title"/>
          </p:nvPr>
        </p:nvSpPr>
        <p:spPr>
          <a:xfrm>
            <a:off x="834955" y="473536"/>
            <a:ext cx="10515600" cy="517064"/>
          </a:xfrm>
          <a:prstGeom prst="rect">
            <a:avLst/>
          </a:prstGeom>
        </p:spPr>
        <p:txBody>
          <a:bodyPr vert="horz" lIns="0" tIns="0" rIns="0" bIns="0" rtlCol="0" anchor="ctr">
            <a:normAutofit/>
          </a:bodyPr>
          <a:lstStyle/>
          <a:p>
            <a:r>
              <a:rPr lang="en-US" dirty="0"/>
              <a:t>Click to Add Slide Title</a:t>
            </a:r>
            <a:endParaRPr lang="en-US" dirty="0"/>
          </a:p>
        </p:txBody>
      </p:sp>
      <p:sp>
        <p:nvSpPr>
          <p:cNvPr id="8" name="TextBox 4"/>
          <p:cNvSpPr txBox="1"/>
          <p:nvPr userDrawn="1"/>
        </p:nvSpPr>
        <p:spPr>
          <a:xfrm>
            <a:off x="834955" y="6180007"/>
            <a:ext cx="5725995" cy="420564"/>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2135" b="1" i="0" u="none" strike="noStrike" kern="300" cap="none" spc="67" normalizeH="0" baseline="0" noProof="0" dirty="0">
                <a:ln>
                  <a:noFill/>
                </a:ln>
                <a:solidFill>
                  <a:schemeClr val="bg1"/>
                </a:solidFill>
                <a:effectLst/>
                <a:uLnTx/>
                <a:uFillTx/>
                <a:latin typeface="Anova Bold" panose="020B0703020203020204" pitchFamily="34" charset="0"/>
                <a:ea typeface="Anova Bold" panose="020B0703020203020204" pitchFamily="34" charset="0"/>
                <a:cs typeface="Anova Light" panose="020B0403020203020204" pitchFamily="34" charset="0"/>
              </a:rPr>
              <a:t>CONFIDENTIAL — DO NOT DISCLOSE</a:t>
            </a:r>
            <a:endParaRPr kumimoji="0" lang="en-US" sz="2135" b="1" i="0" u="none" strike="noStrike" kern="300" cap="none" spc="67" normalizeH="0" baseline="0" noProof="0" dirty="0">
              <a:ln>
                <a:noFill/>
              </a:ln>
              <a:solidFill>
                <a:schemeClr val="bg1"/>
              </a:solidFill>
              <a:effectLst/>
              <a:uLnTx/>
              <a:uFillTx/>
              <a:latin typeface="Anova Bold" panose="020B0703020203020204" pitchFamily="34" charset="0"/>
              <a:ea typeface="Anova Bold" panose="020B0703020203020204" pitchFamily="34" charset="0"/>
              <a:cs typeface="Anova Light" panose="020B0403020203020204" pitchFamily="34" charset="0"/>
            </a:endParaRPr>
          </a:p>
        </p:txBody>
      </p:sp>
      <p:sp>
        <p:nvSpPr>
          <p:cNvPr id="10" name="TextBox 4"/>
          <p:cNvSpPr txBox="1"/>
          <p:nvPr userDrawn="1"/>
        </p:nvSpPr>
        <p:spPr>
          <a:xfrm>
            <a:off x="834955" y="6539393"/>
            <a:ext cx="3352800" cy="194990"/>
          </a:xfrm>
          <a:prstGeom prst="rect">
            <a:avLst/>
          </a:prstGeom>
          <a:noFill/>
        </p:spPr>
        <p:txBody>
          <a:bodyPr wrap="square" lIns="0" anchor="b" anchorCtr="0">
            <a:spAutoFit/>
          </a:bodyPr>
          <a:lstStyle/>
          <a:p>
            <a:pPr marL="0" marR="0" lvl="0" indent="0" algn="l" defTabSz="365760" rtl="0" eaLnBrk="0" fontAlgn="auto" latinLnBrk="0" hangingPunct="0">
              <a:lnSpc>
                <a:spcPct val="100000"/>
              </a:lnSpc>
              <a:spcBef>
                <a:spcPts val="0"/>
              </a:spcBef>
              <a:spcAft>
                <a:spcPts val="0"/>
              </a:spcAft>
              <a:buClrTx/>
              <a:buSzTx/>
              <a:buFontTx/>
              <a:buNone/>
              <a:defRPr/>
            </a:pPr>
            <a:r>
              <a:rPr kumimoji="0" lang="en-US" sz="665" b="0" i="0" u="none" strike="noStrike" kern="300" cap="none" spc="67" normalizeH="0" baseline="0" noProof="0" dirty="0">
                <a:ln>
                  <a:noFill/>
                </a:ln>
                <a:solidFill>
                  <a:schemeClr val="bg1"/>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endParaRPr kumimoji="0" lang="en-US" sz="665" b="0" i="0" u="none" strike="noStrike" kern="300" cap="none" spc="67" normalizeH="0" baseline="0" noProof="0" dirty="0">
              <a:ln>
                <a:noFill/>
              </a:ln>
              <a:solidFill>
                <a:schemeClr val="bg1"/>
              </a:solidFill>
              <a:effectLst/>
              <a:uLnTx/>
              <a:uFillTx/>
              <a:latin typeface="Anova Light" panose="020B0403020203020204" pitchFamily="34" charset="0"/>
              <a:ea typeface="Anova Bold" panose="020B0703020203020204" pitchFamily="34" charset="0"/>
              <a:cs typeface="Anova Light" panose="020B0403020203020204" pitchFamily="34" charset="0"/>
            </a:endParaRPr>
          </a:p>
        </p:txBody>
      </p:sp>
      <p:pic>
        <p:nvPicPr>
          <p:cNvPr id="4" name="Picture 6"/>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1217439" y="6344362"/>
            <a:ext cx="741875" cy="307948"/>
          </a:xfrm>
          <a:prstGeom prst="rect">
            <a:avLst/>
          </a:prstGeom>
        </p:spPr>
      </p:pic>
    </p:spTree>
    <p:custDataLst>
      <p:tags r:id="rId15"/>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735" b="1" i="0" kern="1200">
          <a:solidFill>
            <a:schemeClr val="accent5"/>
          </a:solidFill>
          <a:latin typeface="Anova Bold" panose="020B0703020203020204" pitchFamily="34" charset="0"/>
          <a:ea typeface="+mj-ea"/>
          <a:cs typeface="+mj-cs"/>
        </a:defRPr>
      </a:lvl1pPr>
    </p:titleStyle>
    <p:bodyStyle>
      <a:lvl1pPr marL="243840" indent="-243840" algn="l" defTabSz="914400" rtl="0" eaLnBrk="1" latinLnBrk="0" hangingPunct="1">
        <a:lnSpc>
          <a:spcPct val="85000"/>
        </a:lnSpc>
        <a:spcBef>
          <a:spcPts val="1065"/>
        </a:spcBef>
        <a:buClr>
          <a:schemeClr val="accent5"/>
        </a:buClr>
        <a:buFont typeface="Anova Light" panose="020B0403020203020204" pitchFamily="34" charset="0"/>
        <a:buChar char="•"/>
        <a:defRPr sz="2400" b="0" i="0" kern="1200">
          <a:solidFill>
            <a:schemeClr val="tx1"/>
          </a:solidFill>
          <a:latin typeface="+mn-lt"/>
          <a:ea typeface="+mn-ea"/>
          <a:cs typeface="+mn-cs"/>
        </a:defRPr>
      </a:lvl1pPr>
      <a:lvl2pPr marL="487680" indent="-243840" algn="l" defTabSz="914400" rtl="0" eaLnBrk="1" latinLnBrk="0" hangingPunct="1">
        <a:lnSpc>
          <a:spcPct val="85000"/>
        </a:lnSpc>
        <a:spcBef>
          <a:spcPts val="1065"/>
        </a:spcBef>
        <a:buClr>
          <a:schemeClr val="accent5"/>
        </a:buClr>
        <a:buFont typeface="Anova Light" panose="020B0403020203020204" pitchFamily="34" charset="0"/>
        <a:buChar char="–"/>
        <a:defRPr sz="1865" b="0" i="0" kern="1200">
          <a:solidFill>
            <a:schemeClr val="tx1"/>
          </a:solidFill>
          <a:latin typeface="+mn-lt"/>
          <a:ea typeface="+mn-ea"/>
          <a:cs typeface="+mn-cs"/>
        </a:defRPr>
      </a:lvl2pPr>
      <a:lvl3pPr marL="731520" indent="-243840" algn="l" defTabSz="914400" rtl="0" eaLnBrk="1" latinLnBrk="0" hangingPunct="1">
        <a:lnSpc>
          <a:spcPct val="85000"/>
        </a:lnSpc>
        <a:spcBef>
          <a:spcPts val="1065"/>
        </a:spcBef>
        <a:buClr>
          <a:schemeClr val="accent5"/>
        </a:buClr>
        <a:buFont typeface="Anova Light" panose="020B0403020203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nova Light" panose="020B0403020203020204" pitchFamily="34" charset="0"/>
        <a:buChar char="•"/>
        <a:defRPr sz="1800" kern="1200">
          <a:solidFill>
            <a:schemeClr val="bg2"/>
          </a:solidFill>
          <a:latin typeface="+mj-lt"/>
          <a:ea typeface="+mn-ea"/>
          <a:cs typeface="+mn-cs"/>
        </a:defRPr>
      </a:lvl4pPr>
      <a:lvl5pPr marL="2057400" indent="-228600" algn="l" defTabSz="914400" rtl="0" eaLnBrk="1" latinLnBrk="0" hangingPunct="1">
        <a:lnSpc>
          <a:spcPct val="90000"/>
        </a:lnSpc>
        <a:spcBef>
          <a:spcPts val="500"/>
        </a:spcBef>
        <a:buFont typeface="Anova Light" panose="020B0403020203020204" pitchFamily="34" charset="0"/>
        <a:buChar char="•"/>
        <a:defRPr sz="1800" kern="1200">
          <a:solidFill>
            <a:schemeClr val="bg2"/>
          </a:solidFill>
          <a:latin typeface="+mj-lt"/>
          <a:ea typeface="+mn-ea"/>
          <a:cs typeface="+mn-cs"/>
        </a:defRPr>
      </a:lvl5pPr>
      <a:lvl6pPr marL="25146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nova Light" panose="020B04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0.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sv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73994" y="1718848"/>
            <a:ext cx="10518846" cy="923330"/>
          </a:xfrm>
        </p:spPr>
        <p:txBody>
          <a:bodyPr/>
          <a:lstStyle/>
          <a:p>
            <a:r>
              <a:rPr lang="zh-CN" altLang="en-US" dirty="0">
                <a:latin typeface="等线" panose="02010600030101010101" pitchFamily="2" charset="-122"/>
                <a:ea typeface="等线" panose="02010600030101010101" pitchFamily="2" charset="-122"/>
              </a:rPr>
              <a:t>数智驱动的肉鸡养殖根因分析实施方案</a:t>
            </a:r>
            <a:endParaRPr lang="zh-CN" altLang="en-US" dirty="0">
              <a:latin typeface="等线" panose="02010600030101010101" pitchFamily="2" charset="-122"/>
              <a:ea typeface="等线" panose="02010600030101010101" pitchFamily="2" charset="-122"/>
            </a:endParaRPr>
          </a:p>
        </p:txBody>
      </p:sp>
      <p:sp>
        <p:nvSpPr>
          <p:cNvPr id="5" name="文本占位符 4"/>
          <p:cNvSpPr>
            <a:spLocks noGrp="1"/>
          </p:cNvSpPr>
          <p:nvPr>
            <p:ph type="body" sz="quarter" idx="11"/>
          </p:nvPr>
        </p:nvSpPr>
        <p:spPr>
          <a:xfrm>
            <a:off x="834955" y="4308945"/>
            <a:ext cx="8082481" cy="705015"/>
          </a:xfrm>
        </p:spPr>
        <p:txBody>
          <a:bodyPr/>
          <a:lstStyle/>
          <a:p>
            <a:r>
              <a:rPr lang="en-US" altLang="zh-CN" dirty="0"/>
              <a:t>2024.05</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19100" y="281438"/>
            <a:ext cx="11315626" cy="805954"/>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1500" b="1" kern="1200" cap="none" baseline="0">
                <a:solidFill>
                  <a:schemeClr val="tx2"/>
                </a:solidFill>
                <a:latin typeface="+mj-lt"/>
                <a:ea typeface="+mj-ea"/>
                <a:cs typeface="+mj-cs"/>
              </a:defRPr>
            </a:lvl1pPr>
          </a:lstStyle>
          <a:p>
            <a:pPr lvl="0" algn="l" defTabSz="243840">
              <a:defRPr/>
            </a:pPr>
            <a:r>
              <a:rPr lang="zh-CN" altLang="en-US" sz="2000" dirty="0">
                <a:solidFill>
                  <a:srgbClr val="012036"/>
                </a:solidFill>
                <a:latin typeface="等线 Light" panose="02010600030101010101" pitchFamily="2" charset="-122"/>
                <a:ea typeface="等线 Light" panose="02010600030101010101" pitchFamily="2" charset="-122"/>
              </a:rPr>
              <a:t>基于全面养殖数据，利用归因分析等先进数字化手段洞察关键养殖因素，</a:t>
            </a:r>
            <a:r>
              <a:rPr lang="zh-CN" altLang="en-US" sz="2000" dirty="0">
                <a:solidFill>
                  <a:srgbClr val="000000"/>
                </a:solidFill>
                <a:latin typeface="等线 Light" panose="02010600030101010101" pitchFamily="2" charset="-122"/>
                <a:ea typeface="等线 Light" panose="02010600030101010101" pitchFamily="2" charset="-122"/>
              </a:rPr>
              <a:t>高</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效</a:t>
            </a:r>
            <a:r>
              <a:rPr lang="zh-CN" altLang="en-US" sz="2000" dirty="0">
                <a:solidFill>
                  <a:srgbClr val="000000"/>
                </a:solidFill>
                <a:latin typeface="等线 Light" panose="02010600030101010101" pitchFamily="2" charset="-122"/>
                <a:ea typeface="等线 Light" panose="02010600030101010101" pitchFamily="2" charset="-122"/>
              </a:rPr>
              <a:t>指导养殖方案策略的</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优化迭代，有效赋能数字化养殖质效提升</a:t>
            </a:r>
            <a:r>
              <a:rPr lang="zh-CN" altLang="en-US" sz="2000" dirty="0">
                <a:solidFill>
                  <a:srgbClr val="012036"/>
                </a:solidFill>
                <a:latin typeface="等线 Light" panose="02010600030101010101" pitchFamily="2" charset="-122"/>
                <a:ea typeface="等线 Light" panose="02010600030101010101" pitchFamily="2" charset="-122"/>
              </a:rPr>
              <a:t>。</a:t>
            </a:r>
            <a:endParaRPr kumimoji="0" lang="en-US" altLang="zh-CN" sz="2000" b="1" i="0" u="none" strike="noStrike" kern="1200" cap="none" spc="0" normalizeH="0" baseline="0" noProof="0" dirty="0">
              <a:ln>
                <a:noFill/>
              </a:ln>
              <a:solidFill>
                <a:srgbClr val="012036"/>
              </a:solidFill>
              <a:effectLst/>
              <a:uLnTx/>
              <a:uFillTx/>
              <a:latin typeface="等线 Light" panose="02010600030101010101" pitchFamily="2" charset="-122"/>
              <a:ea typeface="等线 Light" panose="02010600030101010101" pitchFamily="2" charset="-122"/>
              <a:cs typeface="+mj-cs"/>
            </a:endParaRPr>
          </a:p>
        </p:txBody>
      </p:sp>
      <p:sp>
        <p:nvSpPr>
          <p:cNvPr id="63" name="Rectangle 162"/>
          <p:cNvSpPr/>
          <p:nvPr/>
        </p:nvSpPr>
        <p:spPr bwMode="gray">
          <a:xfrm>
            <a:off x="869133" y="1608250"/>
            <a:ext cx="10612300" cy="913676"/>
          </a:xfrm>
          <a:prstGeom prst="rect">
            <a:avLst/>
          </a:prstGeom>
          <a:pattFill prst="ltDnDiag">
            <a:fgClr>
              <a:schemeClr val="accent1">
                <a:lumMod val="20000"/>
                <a:lumOff val="80000"/>
              </a:schemeClr>
            </a:fgClr>
            <a:bgClr>
              <a:schemeClr val="bg1"/>
            </a:bgClr>
          </a:pattFill>
          <a:ln w="12700" algn="ctr">
            <a:solidFill>
              <a:schemeClr val="accent1">
                <a:lumMod val="75000"/>
              </a:schemeClr>
            </a:solidFill>
            <a:prstDash val="sysDash"/>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sp>
        <p:nvSpPr>
          <p:cNvPr id="4" name="Rectangle 10"/>
          <p:cNvSpPr/>
          <p:nvPr>
            <p:custDataLst>
              <p:tags r:id="rId1"/>
            </p:custDataLst>
          </p:nvPr>
        </p:nvSpPr>
        <p:spPr>
          <a:xfrm>
            <a:off x="581149" y="1345916"/>
            <a:ext cx="11082315" cy="4714416"/>
          </a:xfrm>
          <a:prstGeom prst="rect">
            <a:avLst/>
          </a:prstGeom>
          <a:noFill/>
          <a:ln w="9525" cap="flat" cmpd="sng">
            <a:solidFill>
              <a:schemeClr val="accent1"/>
            </a:solidFill>
            <a:prstDash val="solid"/>
            <a:miter/>
            <a:headEnd type="none" w="med" len="med"/>
            <a:tailEnd type="none" w="med" len="med"/>
          </a:ln>
        </p:spPr>
        <p:txBody>
          <a:bodyPr wrap="square" lIns="88900" tIns="88900" rIns="88900" bIns="88900" anchor="ctr" anchorCtr="0"/>
          <a:lstStyle/>
          <a:p>
            <a:pPr algn="ctr">
              <a:lnSpc>
                <a:spcPct val="106000"/>
              </a:lnSpc>
              <a:buFont typeface="Wingdings 2" panose="05020102010507070707" pitchFamily="18" charset="2"/>
            </a:pPr>
            <a:endParaRPr lang="en-US" altLang="zh-CN" sz="1600" b="1" dirty="0">
              <a:solidFill>
                <a:schemeClr val="bg1"/>
              </a:solidFill>
              <a:latin typeface="等线" panose="02010600030101010101" pitchFamily="2" charset="-122"/>
              <a:ea typeface="等线" panose="02010600030101010101" pitchFamily="2" charset="-122"/>
            </a:endParaRPr>
          </a:p>
        </p:txBody>
      </p:sp>
      <p:sp>
        <p:nvSpPr>
          <p:cNvPr id="5" name="文本框 4"/>
          <p:cNvSpPr txBox="1"/>
          <p:nvPr/>
        </p:nvSpPr>
        <p:spPr>
          <a:xfrm>
            <a:off x="966550" y="1161963"/>
            <a:ext cx="3925423" cy="276999"/>
          </a:xfrm>
          <a:prstGeom prst="rect">
            <a:avLst/>
          </a:prstGeom>
          <a:solidFill>
            <a:schemeClr val="bg1"/>
          </a:solidFill>
        </p:spPr>
        <p:txBody>
          <a:bodyPr wrap="square" lIns="0" tIns="0" rIns="0" bIns="0" rtlCol="0">
            <a:spAutoFit/>
          </a:bodyPr>
          <a:lstStyle/>
          <a:p>
            <a:pPr algn="ctr"/>
            <a:r>
              <a:rPr lang="en-US" altLang="zh-CN" sz="1800" b="1" i="1" u="sng" dirty="0">
                <a:solidFill>
                  <a:schemeClr val="bg2"/>
                </a:solidFill>
                <a:latin typeface="等线" panose="02010600030101010101" pitchFamily="2" charset="-122"/>
                <a:ea typeface="等线" panose="02010600030101010101" pitchFamily="2" charset="-122"/>
              </a:rPr>
              <a:t>Executive Summary</a:t>
            </a:r>
            <a:endParaRPr lang="zh-CN" altLang="en-US" sz="1800" b="1" i="1" u="sng" dirty="0">
              <a:solidFill>
                <a:schemeClr val="bg2"/>
              </a:solidFill>
              <a:latin typeface="等线" panose="02010600030101010101" pitchFamily="2" charset="-122"/>
              <a:ea typeface="等线" panose="02010600030101010101" pitchFamily="2" charset="-122"/>
            </a:endParaRPr>
          </a:p>
        </p:txBody>
      </p:sp>
      <p:sp>
        <p:nvSpPr>
          <p:cNvPr id="91" name="Rectangle 52"/>
          <p:cNvSpPr/>
          <p:nvPr/>
        </p:nvSpPr>
        <p:spPr bwMode="gray">
          <a:xfrm>
            <a:off x="999084" y="1788534"/>
            <a:ext cx="10347919" cy="621264"/>
          </a:xfrm>
          <a:prstGeom prst="rect">
            <a:avLst/>
          </a:prstGeom>
          <a:solidFill>
            <a:schemeClr val="bg1"/>
          </a:solidFill>
          <a:ln w="9525" algn="ctr">
            <a:solidFill>
              <a:srgbClr val="C6E0FD"/>
            </a:solid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endParaRPr kumimoji="0" 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13" name="Rectangle 162"/>
          <p:cNvSpPr/>
          <p:nvPr/>
        </p:nvSpPr>
        <p:spPr bwMode="gray">
          <a:xfrm>
            <a:off x="4524867" y="2739194"/>
            <a:ext cx="3334115" cy="3139872"/>
          </a:xfrm>
          <a:prstGeom prst="rect">
            <a:avLst/>
          </a:prstGeom>
          <a:pattFill prst="ltDnDiag">
            <a:fgClr>
              <a:schemeClr val="accent1">
                <a:lumMod val="20000"/>
                <a:lumOff val="80000"/>
              </a:schemeClr>
            </a:fgClr>
            <a:bgClr>
              <a:schemeClr val="bg1"/>
            </a:bgClr>
          </a:pattFill>
          <a:ln w="12700" algn="ctr">
            <a:solidFill>
              <a:schemeClr val="accent1">
                <a:lumMod val="75000"/>
              </a:schemeClr>
            </a:solidFill>
            <a:prstDash val="sysDash"/>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sp>
        <p:nvSpPr>
          <p:cNvPr id="19" name="Rectangle 52"/>
          <p:cNvSpPr/>
          <p:nvPr/>
        </p:nvSpPr>
        <p:spPr bwMode="gray">
          <a:xfrm>
            <a:off x="4659224" y="2620630"/>
            <a:ext cx="3040253" cy="254055"/>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rPr>
              <a:t>实施过程</a:t>
            </a:r>
            <a:endPar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endParaRPr>
          </a:p>
        </p:txBody>
      </p:sp>
      <p:sp>
        <p:nvSpPr>
          <p:cNvPr id="21" name="Rectangle 162"/>
          <p:cNvSpPr/>
          <p:nvPr/>
        </p:nvSpPr>
        <p:spPr bwMode="gray">
          <a:xfrm>
            <a:off x="8147318" y="2747872"/>
            <a:ext cx="3334115" cy="3139872"/>
          </a:xfrm>
          <a:prstGeom prst="rect">
            <a:avLst/>
          </a:prstGeom>
          <a:pattFill prst="ltDnDiag">
            <a:fgClr>
              <a:schemeClr val="accent1">
                <a:lumMod val="20000"/>
                <a:lumOff val="80000"/>
              </a:schemeClr>
            </a:fgClr>
            <a:bgClr>
              <a:schemeClr val="bg1"/>
            </a:bgClr>
          </a:pattFill>
          <a:ln w="12700" algn="ctr">
            <a:solidFill>
              <a:schemeClr val="accent1">
                <a:lumMod val="75000"/>
              </a:schemeClr>
            </a:solidFill>
            <a:prstDash val="sysDash"/>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sp>
        <p:nvSpPr>
          <p:cNvPr id="22" name="Rectangle 52"/>
          <p:cNvSpPr/>
          <p:nvPr/>
        </p:nvSpPr>
        <p:spPr bwMode="gray">
          <a:xfrm>
            <a:off x="8281675" y="2629308"/>
            <a:ext cx="3040253" cy="254055"/>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rPr>
              <a:t>预期效果</a:t>
            </a:r>
            <a:endPar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endParaRPr>
          </a:p>
        </p:txBody>
      </p:sp>
      <p:grpSp>
        <p:nvGrpSpPr>
          <p:cNvPr id="28" name="组合 27"/>
          <p:cNvGrpSpPr/>
          <p:nvPr/>
        </p:nvGrpSpPr>
        <p:grpSpPr>
          <a:xfrm>
            <a:off x="4684372" y="3552475"/>
            <a:ext cx="3015105" cy="311645"/>
            <a:chOff x="4684372" y="3552475"/>
            <a:chExt cx="3015105" cy="311645"/>
          </a:xfrm>
        </p:grpSpPr>
        <p:grpSp>
          <p:nvGrpSpPr>
            <p:cNvPr id="65" name="组合 64"/>
            <p:cNvGrpSpPr/>
            <p:nvPr/>
          </p:nvGrpSpPr>
          <p:grpSpPr>
            <a:xfrm>
              <a:off x="4684372" y="3552475"/>
              <a:ext cx="3015105" cy="311645"/>
              <a:chOff x="4601222" y="5298288"/>
              <a:chExt cx="3015105" cy="286523"/>
            </a:xfrm>
          </p:grpSpPr>
          <p:sp>
            <p:nvSpPr>
              <p:cNvPr id="68" name="Rectangle 59"/>
              <p:cNvSpPr/>
              <p:nvPr/>
            </p:nvSpPr>
            <p:spPr bwMode="gray">
              <a:xfrm>
                <a:off x="4601222" y="5298288"/>
                <a:ext cx="2146893"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69" name="Rectangle 52"/>
              <p:cNvSpPr/>
              <p:nvPr/>
            </p:nvSpPr>
            <p:spPr bwMode="gray">
              <a:xfrm>
                <a:off x="6907620" y="5298289"/>
                <a:ext cx="708707" cy="28652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algn="ctr" defTabSz="914400">
                  <a:lnSpc>
                    <a:spcPct val="106000"/>
                  </a:lnSpc>
                  <a:defRPr/>
                </a:pPr>
                <a:r>
                  <a:rPr lang="en-US" altLang="zh-CN" sz="1800" i="1" kern="0" dirty="0">
                    <a:latin typeface="等线" panose="02010600030101010101" pitchFamily="2" charset="-122"/>
                    <a:ea typeface="等线" panose="02010600030101010101" pitchFamily="2" charset="-122"/>
                  </a:rPr>
                  <a:t>1</a:t>
                </a:r>
                <a:r>
                  <a:rPr lang="zh-CN" altLang="en-US" sz="1000" i="1" kern="0" dirty="0">
                    <a:latin typeface="等线" panose="02010600030101010101" pitchFamily="2" charset="-122"/>
                    <a:ea typeface="等线" panose="02010600030101010101" pitchFamily="2" charset="-122"/>
                  </a:rPr>
                  <a:t>周</a:t>
                </a:r>
                <a:endParaRPr lang="en-US" altLang="en-US" sz="1000" kern="0" dirty="0">
                  <a:latin typeface="等线" panose="02010600030101010101" pitchFamily="2" charset="-122"/>
                  <a:ea typeface="等线" panose="02010600030101010101" pitchFamily="2" charset="-122"/>
                </a:endParaRPr>
              </a:p>
            </p:txBody>
          </p:sp>
        </p:grpSp>
        <p:sp>
          <p:nvSpPr>
            <p:cNvPr id="70" name="文本框 69"/>
            <p:cNvSpPr txBox="1"/>
            <p:nvPr/>
          </p:nvSpPr>
          <p:spPr>
            <a:xfrm>
              <a:off x="4717241" y="3560995"/>
              <a:ext cx="2009214" cy="276999"/>
            </a:xfrm>
            <a:prstGeom prst="rect">
              <a:avLst/>
            </a:prstGeom>
            <a:noFill/>
          </p:spPr>
          <p:txBody>
            <a:bodyPr wrap="square" lIns="0" tIns="0" rIns="0" bIns="0" rtlCol="0" anchor="ctr">
              <a:spAutoFit/>
            </a:bodyPr>
            <a:lstStyle/>
            <a:p>
              <a:r>
                <a:rPr kumimoji="0" lang="en-US" altLang="zh-CN" sz="18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1. </a:t>
              </a:r>
              <a:r>
                <a:rPr kumimoji="0" lang="zh-CN" altLang="en-US" sz="10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前期准备</a:t>
              </a:r>
              <a:endParaRPr kumimoji="0" lang="zh-CN" altLang="en-US" sz="10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grpSp>
      <p:grpSp>
        <p:nvGrpSpPr>
          <p:cNvPr id="25" name="组合 24"/>
          <p:cNvGrpSpPr/>
          <p:nvPr/>
        </p:nvGrpSpPr>
        <p:grpSpPr>
          <a:xfrm>
            <a:off x="4684372" y="4017586"/>
            <a:ext cx="3015105" cy="311645"/>
            <a:chOff x="4684372" y="3924948"/>
            <a:chExt cx="3015105" cy="311645"/>
          </a:xfrm>
        </p:grpSpPr>
        <p:grpSp>
          <p:nvGrpSpPr>
            <p:cNvPr id="61" name="组合 60"/>
            <p:cNvGrpSpPr/>
            <p:nvPr/>
          </p:nvGrpSpPr>
          <p:grpSpPr>
            <a:xfrm>
              <a:off x="4684372" y="3924948"/>
              <a:ext cx="3015105" cy="311645"/>
              <a:chOff x="4601222" y="5298288"/>
              <a:chExt cx="3015105" cy="286523"/>
            </a:xfrm>
          </p:grpSpPr>
          <p:sp>
            <p:nvSpPr>
              <p:cNvPr id="62" name="Rectangle 59"/>
              <p:cNvSpPr/>
              <p:nvPr/>
            </p:nvSpPr>
            <p:spPr bwMode="gray">
              <a:xfrm>
                <a:off x="4601222" y="5298288"/>
                <a:ext cx="2146893" cy="286522"/>
              </a:xfrm>
              <a:prstGeom prst="rect">
                <a:avLst/>
              </a:prstGeom>
              <a:solidFill>
                <a:schemeClr val="bg1"/>
              </a:solidFill>
              <a:ln w="19050" algn="ctr">
                <a:noFill/>
                <a:miter lim="800000"/>
              </a:ln>
            </p:spPr>
            <p:txBody>
              <a:bodyPr wrap="square" lIns="88900" tIns="0" rIns="88900" bIns="0" rtlCol="0" anchor="ctr" anchorCtr="0"/>
              <a:lstStyle/>
              <a:p>
                <a:pPr marL="0" marR="0" lvl="0" indent="0"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64" name="Rectangle 52"/>
              <p:cNvSpPr/>
              <p:nvPr/>
            </p:nvSpPr>
            <p:spPr bwMode="gray">
              <a:xfrm>
                <a:off x="6907620" y="5298289"/>
                <a:ext cx="708707" cy="28652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algn="ctr" defTabSz="914400">
                  <a:lnSpc>
                    <a:spcPct val="106000"/>
                  </a:lnSpc>
                  <a:defRPr/>
                </a:pPr>
                <a:r>
                  <a:rPr lang="en-US" altLang="zh-CN" sz="1800" i="1" kern="0" dirty="0">
                    <a:latin typeface="等线" panose="02010600030101010101" pitchFamily="2" charset="-122"/>
                    <a:ea typeface="等线" panose="02010600030101010101" pitchFamily="2" charset="-122"/>
                  </a:rPr>
                  <a:t>3</a:t>
                </a:r>
                <a:r>
                  <a:rPr lang="zh-CN" altLang="en-US" sz="1000" i="1" kern="0" dirty="0">
                    <a:latin typeface="等线" panose="02010600030101010101" pitchFamily="2" charset="-122"/>
                    <a:ea typeface="等线" panose="02010600030101010101" pitchFamily="2" charset="-122"/>
                  </a:rPr>
                  <a:t>周</a:t>
                </a:r>
                <a:endParaRPr lang="en-US" altLang="en-US" sz="1000" kern="0" dirty="0">
                  <a:latin typeface="等线" panose="02010600030101010101" pitchFamily="2" charset="-122"/>
                  <a:ea typeface="等线" panose="02010600030101010101" pitchFamily="2" charset="-122"/>
                </a:endParaRPr>
              </a:p>
            </p:txBody>
          </p:sp>
        </p:grpSp>
        <p:sp>
          <p:nvSpPr>
            <p:cNvPr id="71" name="文本框 70"/>
            <p:cNvSpPr txBox="1"/>
            <p:nvPr/>
          </p:nvSpPr>
          <p:spPr>
            <a:xfrm>
              <a:off x="4717241" y="3955219"/>
              <a:ext cx="2009214" cy="276999"/>
            </a:xfrm>
            <a:prstGeom prst="rect">
              <a:avLst/>
            </a:prstGeom>
            <a:noFill/>
          </p:spPr>
          <p:txBody>
            <a:bodyPr wrap="square" lIns="0" tIns="0" rIns="0" bIns="0" rtlCol="0" anchor="ctr">
              <a:spAutoFit/>
            </a:bodyPr>
            <a:lstStyle/>
            <a:p>
              <a:r>
                <a:rPr lang="en-US" altLang="zh-CN" sz="1800" b="1" i="1" u="sng" dirty="0">
                  <a:solidFill>
                    <a:schemeClr val="accent1">
                      <a:lumMod val="75000"/>
                    </a:schemeClr>
                  </a:solidFill>
                  <a:latin typeface="等线" panose="02010600030101010101" pitchFamily="2" charset="-122"/>
                  <a:ea typeface="等线" panose="02010600030101010101" pitchFamily="2" charset="-122"/>
                </a:rPr>
                <a:t>2</a:t>
              </a:r>
              <a:r>
                <a:rPr kumimoji="0" lang="en-US" altLang="zh-CN" sz="18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 </a:t>
              </a:r>
              <a:r>
                <a:rPr lang="zh-CN" altLang="en-US" sz="1000" b="1" u="sng" dirty="0">
                  <a:solidFill>
                    <a:schemeClr val="accent1">
                      <a:lumMod val="75000"/>
                    </a:schemeClr>
                  </a:solidFill>
                  <a:latin typeface="等线" panose="02010600030101010101" pitchFamily="2" charset="-122"/>
                  <a:ea typeface="等线" panose="02010600030101010101" pitchFamily="2" charset="-122"/>
                </a:rPr>
                <a:t>数据质量检查</a:t>
              </a:r>
              <a:endParaRPr kumimoji="0" lang="zh-CN" altLang="en-US" sz="10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grpSp>
      <p:grpSp>
        <p:nvGrpSpPr>
          <p:cNvPr id="20" name="组合 19"/>
          <p:cNvGrpSpPr/>
          <p:nvPr/>
        </p:nvGrpSpPr>
        <p:grpSpPr>
          <a:xfrm>
            <a:off x="4684372" y="4482697"/>
            <a:ext cx="3015105" cy="311645"/>
            <a:chOff x="4684372" y="4297422"/>
            <a:chExt cx="3015105" cy="311645"/>
          </a:xfrm>
        </p:grpSpPr>
        <p:grpSp>
          <p:nvGrpSpPr>
            <p:cNvPr id="58" name="组合 57"/>
            <p:cNvGrpSpPr/>
            <p:nvPr/>
          </p:nvGrpSpPr>
          <p:grpSpPr>
            <a:xfrm>
              <a:off x="4684372" y="4297422"/>
              <a:ext cx="3015105" cy="311645"/>
              <a:chOff x="4601222" y="5298288"/>
              <a:chExt cx="3015105" cy="286523"/>
            </a:xfrm>
          </p:grpSpPr>
          <p:sp>
            <p:nvSpPr>
              <p:cNvPr id="59" name="Rectangle 59"/>
              <p:cNvSpPr/>
              <p:nvPr/>
            </p:nvSpPr>
            <p:spPr bwMode="gray">
              <a:xfrm>
                <a:off x="4601222" y="5298288"/>
                <a:ext cx="2146893"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60" name="Rectangle 52"/>
              <p:cNvSpPr/>
              <p:nvPr/>
            </p:nvSpPr>
            <p:spPr bwMode="gray">
              <a:xfrm>
                <a:off x="6907620" y="5298289"/>
                <a:ext cx="708707" cy="28652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algn="ctr" defTabSz="914400">
                  <a:lnSpc>
                    <a:spcPct val="106000"/>
                  </a:lnSpc>
                  <a:defRPr/>
                </a:pPr>
                <a:r>
                  <a:rPr lang="en-US" altLang="zh-CN" sz="1800" i="1" kern="0" dirty="0">
                    <a:latin typeface="等线" panose="02010600030101010101" pitchFamily="2" charset="-122"/>
                    <a:ea typeface="等线" panose="02010600030101010101" pitchFamily="2" charset="-122"/>
                  </a:rPr>
                  <a:t>1</a:t>
                </a:r>
                <a:r>
                  <a:rPr lang="zh-CN" altLang="en-US" sz="1000" i="1" kern="0" dirty="0">
                    <a:latin typeface="等线" panose="02010600030101010101" pitchFamily="2" charset="-122"/>
                    <a:ea typeface="等线" panose="02010600030101010101" pitchFamily="2" charset="-122"/>
                  </a:rPr>
                  <a:t>周</a:t>
                </a:r>
                <a:endParaRPr lang="en-US" altLang="en-US" sz="1000" kern="0" dirty="0">
                  <a:latin typeface="等线" panose="02010600030101010101" pitchFamily="2" charset="-122"/>
                  <a:ea typeface="等线" panose="02010600030101010101" pitchFamily="2" charset="-122"/>
                </a:endParaRPr>
              </a:p>
            </p:txBody>
          </p:sp>
        </p:grpSp>
        <p:sp>
          <p:nvSpPr>
            <p:cNvPr id="77" name="文本框 76"/>
            <p:cNvSpPr txBox="1"/>
            <p:nvPr/>
          </p:nvSpPr>
          <p:spPr>
            <a:xfrm>
              <a:off x="4717241" y="4304223"/>
              <a:ext cx="2009214" cy="276999"/>
            </a:xfrm>
            <a:prstGeom prst="rect">
              <a:avLst/>
            </a:prstGeom>
            <a:noFill/>
          </p:spPr>
          <p:txBody>
            <a:bodyPr wrap="square" lIns="0" tIns="0" rIns="0" bIns="0" rtlCol="0" anchor="ctr">
              <a:spAutoFit/>
            </a:bodyPr>
            <a:lstStyle/>
            <a:p>
              <a:r>
                <a:rPr kumimoji="0" lang="en-US" altLang="zh-CN" sz="18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3. </a:t>
              </a:r>
              <a:r>
                <a:rPr lang="zh-CN" altLang="en-US" sz="1000" b="1" u="sng" dirty="0">
                  <a:solidFill>
                    <a:schemeClr val="accent1">
                      <a:lumMod val="75000"/>
                    </a:schemeClr>
                  </a:solidFill>
                  <a:latin typeface="等线" panose="02010600030101010101" pitchFamily="2" charset="-122"/>
                  <a:ea typeface="等线" panose="02010600030101010101" pitchFamily="2" charset="-122"/>
                </a:rPr>
                <a:t>现状分析</a:t>
              </a:r>
              <a:endParaRPr lang="zh-CN" altLang="en-US" sz="1000" b="1" u="sng" dirty="0">
                <a:solidFill>
                  <a:schemeClr val="accent1">
                    <a:lumMod val="75000"/>
                  </a:schemeClr>
                </a:solidFill>
                <a:latin typeface="等线" panose="02010600030101010101" pitchFamily="2" charset="-122"/>
                <a:ea typeface="等线" panose="02010600030101010101" pitchFamily="2" charset="-122"/>
              </a:endParaRPr>
            </a:p>
          </p:txBody>
        </p:sp>
      </p:grpSp>
      <p:grpSp>
        <p:nvGrpSpPr>
          <p:cNvPr id="16" name="组合 15"/>
          <p:cNvGrpSpPr/>
          <p:nvPr/>
        </p:nvGrpSpPr>
        <p:grpSpPr>
          <a:xfrm>
            <a:off x="4684372" y="4947808"/>
            <a:ext cx="3015105" cy="311645"/>
            <a:chOff x="4684372" y="4669895"/>
            <a:chExt cx="3015105" cy="311645"/>
          </a:xfrm>
        </p:grpSpPr>
        <p:grpSp>
          <p:nvGrpSpPr>
            <p:cNvPr id="55" name="组合 54"/>
            <p:cNvGrpSpPr/>
            <p:nvPr/>
          </p:nvGrpSpPr>
          <p:grpSpPr>
            <a:xfrm>
              <a:off x="4684372" y="4669895"/>
              <a:ext cx="3015105" cy="311645"/>
              <a:chOff x="4601222" y="5298288"/>
              <a:chExt cx="3015105" cy="286523"/>
            </a:xfrm>
          </p:grpSpPr>
          <p:sp>
            <p:nvSpPr>
              <p:cNvPr id="56" name="Rectangle 59"/>
              <p:cNvSpPr/>
              <p:nvPr/>
            </p:nvSpPr>
            <p:spPr bwMode="gray">
              <a:xfrm>
                <a:off x="4601222" y="5298288"/>
                <a:ext cx="2146893"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57" name="Rectangle 52"/>
              <p:cNvSpPr/>
              <p:nvPr/>
            </p:nvSpPr>
            <p:spPr bwMode="gray">
              <a:xfrm>
                <a:off x="6907620" y="5298289"/>
                <a:ext cx="708707" cy="28652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algn="ctr" defTabSz="914400">
                  <a:lnSpc>
                    <a:spcPct val="106000"/>
                  </a:lnSpc>
                  <a:defRPr/>
                </a:pPr>
                <a:r>
                  <a:rPr lang="en-US" altLang="zh-CN" sz="1800" i="1" kern="0" dirty="0">
                    <a:latin typeface="等线" panose="02010600030101010101" pitchFamily="2" charset="-122"/>
                    <a:ea typeface="等线" panose="02010600030101010101" pitchFamily="2" charset="-122"/>
                  </a:rPr>
                  <a:t>3</a:t>
                </a:r>
                <a:r>
                  <a:rPr lang="zh-CN" altLang="en-US" sz="1000" i="1" kern="0" dirty="0">
                    <a:latin typeface="等线" panose="02010600030101010101" pitchFamily="2" charset="-122"/>
                    <a:ea typeface="等线" panose="02010600030101010101" pitchFamily="2" charset="-122"/>
                  </a:rPr>
                  <a:t>周</a:t>
                </a:r>
                <a:endParaRPr lang="en-US" altLang="en-US" sz="1000" kern="0" dirty="0">
                  <a:latin typeface="等线" panose="02010600030101010101" pitchFamily="2" charset="-122"/>
                  <a:ea typeface="等线" panose="02010600030101010101" pitchFamily="2" charset="-122"/>
                </a:endParaRPr>
              </a:p>
            </p:txBody>
          </p:sp>
        </p:grpSp>
        <p:sp>
          <p:nvSpPr>
            <p:cNvPr id="78" name="文本框 77"/>
            <p:cNvSpPr txBox="1"/>
            <p:nvPr/>
          </p:nvSpPr>
          <p:spPr>
            <a:xfrm>
              <a:off x="4717241" y="4678226"/>
              <a:ext cx="2009214" cy="276999"/>
            </a:xfrm>
            <a:prstGeom prst="rect">
              <a:avLst/>
            </a:prstGeom>
            <a:noFill/>
          </p:spPr>
          <p:txBody>
            <a:bodyPr wrap="square" lIns="0" tIns="0" rIns="0" bIns="0" rtlCol="0" anchor="ctr">
              <a:spAutoFit/>
            </a:bodyPr>
            <a:lstStyle/>
            <a:p>
              <a:r>
                <a:rPr lang="en-US" altLang="zh-CN" sz="1800" b="1" i="1" u="sng" dirty="0">
                  <a:solidFill>
                    <a:schemeClr val="accent1">
                      <a:lumMod val="75000"/>
                    </a:schemeClr>
                  </a:solidFill>
                  <a:latin typeface="等线" panose="02010600030101010101" pitchFamily="2" charset="-122"/>
                  <a:ea typeface="等线" panose="02010600030101010101" pitchFamily="2" charset="-122"/>
                </a:rPr>
                <a:t>4</a:t>
              </a:r>
              <a:r>
                <a:rPr kumimoji="0" lang="en-US" altLang="zh-CN" sz="18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 </a:t>
              </a:r>
              <a:r>
                <a:rPr kumimoji="0" lang="zh-CN" altLang="en-US" sz="10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效应</a:t>
              </a:r>
              <a:r>
                <a:rPr lang="zh-CN" altLang="en-US" sz="1000" b="1" u="sng" dirty="0">
                  <a:solidFill>
                    <a:schemeClr val="accent1">
                      <a:lumMod val="75000"/>
                    </a:schemeClr>
                  </a:solidFill>
                  <a:latin typeface="等线" panose="02010600030101010101" pitchFamily="2" charset="-122"/>
                  <a:ea typeface="等线" panose="02010600030101010101" pitchFamily="2" charset="-122"/>
                </a:rPr>
                <a:t>分析</a:t>
              </a:r>
              <a:endParaRPr lang="zh-CN" altLang="en-US" sz="1000" b="1" u="sng" dirty="0">
                <a:solidFill>
                  <a:schemeClr val="accent1">
                    <a:lumMod val="75000"/>
                  </a:schemeClr>
                </a:solidFill>
                <a:latin typeface="等线" panose="02010600030101010101" pitchFamily="2" charset="-122"/>
                <a:ea typeface="等线" panose="02010600030101010101" pitchFamily="2" charset="-122"/>
              </a:endParaRPr>
            </a:p>
          </p:txBody>
        </p:sp>
      </p:grpSp>
      <p:grpSp>
        <p:nvGrpSpPr>
          <p:cNvPr id="15" name="组合 14"/>
          <p:cNvGrpSpPr/>
          <p:nvPr/>
        </p:nvGrpSpPr>
        <p:grpSpPr>
          <a:xfrm>
            <a:off x="4684372" y="5412918"/>
            <a:ext cx="3015105" cy="311645"/>
            <a:chOff x="4684372" y="5412918"/>
            <a:chExt cx="3015105" cy="311645"/>
          </a:xfrm>
        </p:grpSpPr>
        <p:grpSp>
          <p:nvGrpSpPr>
            <p:cNvPr id="52" name="组合 51"/>
            <p:cNvGrpSpPr/>
            <p:nvPr/>
          </p:nvGrpSpPr>
          <p:grpSpPr>
            <a:xfrm>
              <a:off x="4684372" y="5412918"/>
              <a:ext cx="3015105" cy="311645"/>
              <a:chOff x="4601222" y="5298288"/>
              <a:chExt cx="3015105" cy="286523"/>
            </a:xfrm>
          </p:grpSpPr>
          <p:sp>
            <p:nvSpPr>
              <p:cNvPr id="53" name="Rectangle 59"/>
              <p:cNvSpPr/>
              <p:nvPr/>
            </p:nvSpPr>
            <p:spPr bwMode="gray">
              <a:xfrm>
                <a:off x="4601222" y="5298288"/>
                <a:ext cx="2146893"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54" name="Rectangle 52"/>
              <p:cNvSpPr/>
              <p:nvPr/>
            </p:nvSpPr>
            <p:spPr bwMode="gray">
              <a:xfrm>
                <a:off x="6907620" y="5298289"/>
                <a:ext cx="708707" cy="28652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algn="ctr" defTabSz="914400">
                  <a:lnSpc>
                    <a:spcPct val="106000"/>
                  </a:lnSpc>
                  <a:defRPr/>
                </a:pPr>
                <a:r>
                  <a:rPr lang="en-US" altLang="zh-CN" sz="1800" i="1" kern="0" dirty="0">
                    <a:latin typeface="等线" panose="02010600030101010101" pitchFamily="2" charset="-122"/>
                    <a:ea typeface="等线" panose="02010600030101010101" pitchFamily="2" charset="-122"/>
                  </a:rPr>
                  <a:t>1</a:t>
                </a:r>
                <a:r>
                  <a:rPr lang="zh-CN" altLang="en-US" sz="1000" i="1" kern="0" dirty="0">
                    <a:latin typeface="等线" panose="02010600030101010101" pitchFamily="2" charset="-122"/>
                    <a:ea typeface="等线" panose="02010600030101010101" pitchFamily="2" charset="-122"/>
                  </a:rPr>
                  <a:t>周</a:t>
                </a:r>
                <a:endParaRPr lang="en-US" altLang="en-US" sz="1000" kern="0" dirty="0">
                  <a:latin typeface="等线" panose="02010600030101010101" pitchFamily="2" charset="-122"/>
                  <a:ea typeface="等线" panose="02010600030101010101" pitchFamily="2" charset="-122"/>
                </a:endParaRPr>
              </a:p>
            </p:txBody>
          </p:sp>
        </p:grpSp>
        <p:sp>
          <p:nvSpPr>
            <p:cNvPr id="81" name="文本框 80"/>
            <p:cNvSpPr txBox="1"/>
            <p:nvPr/>
          </p:nvSpPr>
          <p:spPr>
            <a:xfrm>
              <a:off x="4717241" y="5419038"/>
              <a:ext cx="2009214" cy="276999"/>
            </a:xfrm>
            <a:prstGeom prst="rect">
              <a:avLst/>
            </a:prstGeom>
            <a:noFill/>
          </p:spPr>
          <p:txBody>
            <a:bodyPr wrap="square" lIns="0" tIns="0" rIns="0" bIns="0" rtlCol="0" anchor="ctr">
              <a:spAutoFit/>
            </a:bodyPr>
            <a:lstStyle/>
            <a:p>
              <a:r>
                <a:rPr kumimoji="0" lang="en-US" altLang="zh-CN" sz="1800" b="1" i="1"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5. </a:t>
              </a:r>
              <a:r>
                <a:rPr lang="en-US" altLang="zh-CN" sz="1000" b="1" u="sng" dirty="0">
                  <a:solidFill>
                    <a:schemeClr val="accent1">
                      <a:lumMod val="75000"/>
                    </a:schemeClr>
                  </a:solidFill>
                  <a:latin typeface="等线" panose="02010600030101010101" pitchFamily="2" charset="-122"/>
                  <a:ea typeface="等线" panose="02010600030101010101" pitchFamily="2" charset="-122"/>
                </a:rPr>
                <a:t>PoC</a:t>
              </a:r>
              <a:r>
                <a:rPr lang="zh-CN" altLang="en-US" sz="1000" b="1" u="sng" dirty="0">
                  <a:solidFill>
                    <a:schemeClr val="accent1">
                      <a:lumMod val="75000"/>
                    </a:schemeClr>
                  </a:solidFill>
                  <a:latin typeface="等线" panose="02010600030101010101" pitchFamily="2" charset="-122"/>
                  <a:ea typeface="等线" panose="02010600030101010101" pitchFamily="2" charset="-122"/>
                </a:rPr>
                <a:t>结果结合和知识转移</a:t>
              </a:r>
              <a:endParaRPr lang="zh-CN" altLang="en-US" sz="1000" b="1" u="sng" dirty="0">
                <a:solidFill>
                  <a:schemeClr val="accent1">
                    <a:lumMod val="75000"/>
                  </a:schemeClr>
                </a:solidFill>
                <a:latin typeface="等线" panose="02010600030101010101" pitchFamily="2" charset="-122"/>
                <a:ea typeface="等线" panose="02010600030101010101" pitchFamily="2" charset="-122"/>
              </a:endParaRPr>
            </a:p>
          </p:txBody>
        </p:sp>
      </p:grpSp>
      <p:sp>
        <p:nvSpPr>
          <p:cNvPr id="89" name="Rectangle 52"/>
          <p:cNvSpPr/>
          <p:nvPr/>
        </p:nvSpPr>
        <p:spPr bwMode="gray">
          <a:xfrm>
            <a:off x="4684372" y="2981953"/>
            <a:ext cx="3015105" cy="452891"/>
          </a:xfrm>
          <a:prstGeom prst="rect">
            <a:avLst/>
          </a:prstGeom>
          <a:solidFill>
            <a:schemeClr val="bg1"/>
          </a:solidFill>
          <a:ln w="9525" algn="ctr">
            <a:solidFill>
              <a:srgbClr val="C6E0FD"/>
            </a:solidFill>
            <a:miter lim="800000"/>
          </a:ln>
        </p:spPr>
        <p:txBody>
          <a:bodyPr wrap="square" lIns="88900" tIns="88900" rIns="88900" bIns="88900" rtlCol="0" anchor="ctr"/>
          <a:lstStyle/>
          <a:p>
            <a:pPr marL="0" marR="0" lvl="0" indent="0" algn="ctr" defTabSz="914400" rtl="0" eaLnBrk="1" fontAlgn="auto" latinLnBrk="0" hangingPunct="1">
              <a:spcBef>
                <a:spcPts val="0"/>
              </a:spcBef>
              <a:spcAft>
                <a:spcPts val="0"/>
              </a:spcAft>
              <a:buClrTx/>
              <a:buSzTx/>
              <a:buFontTx/>
              <a:buNone/>
              <a:defRPr/>
            </a:pPr>
            <a:endParaRPr kumimoji="0" lang="en-US" sz="9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90" name="文本框 89"/>
          <p:cNvSpPr txBox="1"/>
          <p:nvPr/>
        </p:nvSpPr>
        <p:spPr>
          <a:xfrm>
            <a:off x="4678066" y="3027087"/>
            <a:ext cx="3015105" cy="338554"/>
          </a:xfrm>
          <a:prstGeom prst="rect">
            <a:avLst/>
          </a:prstGeom>
          <a:noFill/>
        </p:spPr>
        <p:txBody>
          <a:bodyPr wrap="square" lIns="0" tIns="0" rIns="0" bIns="0" rtlCol="0">
            <a:spAutoFit/>
          </a:bodyPr>
          <a:lstStyle/>
          <a:p>
            <a:pPr marL="171450" indent="-171450" algn="l">
              <a:buFont typeface="Wingdings" panose="05000000000000000000" pitchFamily="2" charset="2"/>
              <a:buChar char="Ø"/>
            </a:pPr>
            <a:r>
              <a:rPr lang="zh-CN" altLang="en-US" sz="1100" dirty="0">
                <a:solidFill>
                  <a:schemeClr val="tx1"/>
                </a:solidFill>
                <a:latin typeface="等线" panose="02010600030101010101" pitchFamily="2" charset="-122"/>
                <a:ea typeface="等线" panose="02010600030101010101" pitchFamily="2" charset="-122"/>
              </a:rPr>
              <a:t>通过五</a:t>
            </a:r>
            <a:r>
              <a:rPr lang="zh-CN" altLang="en-US" sz="1100" b="1" dirty="0">
                <a:solidFill>
                  <a:schemeClr val="tx1">
                    <a:lumMod val="85000"/>
                    <a:lumOff val="15000"/>
                  </a:schemeClr>
                </a:solidFill>
                <a:latin typeface="等线" panose="02010600030101010101" pitchFamily="2" charset="-122"/>
                <a:ea typeface="等线" panose="02010600030101010101" pitchFamily="2" charset="-122"/>
              </a:rPr>
              <a:t>大关键实施步骤</a:t>
            </a:r>
            <a:r>
              <a:rPr lang="zh-CN" altLang="en-US" sz="1100" dirty="0">
                <a:solidFill>
                  <a:schemeClr val="tx1"/>
                </a:solidFill>
                <a:latin typeface="等线" panose="02010600030101010101" pitchFamily="2" charset="-122"/>
                <a:ea typeface="等线" panose="02010600030101010101" pitchFamily="2" charset="-122"/>
              </a:rPr>
              <a:t>完成对于数据质量的探查及固定指标分析报告，预计项目时长为</a:t>
            </a:r>
            <a:r>
              <a:rPr lang="en-US" altLang="zh-CN" sz="1100" b="1" dirty="0">
                <a:solidFill>
                  <a:schemeClr val="tx1">
                    <a:lumMod val="85000"/>
                    <a:lumOff val="15000"/>
                  </a:schemeClr>
                </a:solidFill>
                <a:latin typeface="等线" panose="02010600030101010101" pitchFamily="2" charset="-122"/>
                <a:ea typeface="等线" panose="02010600030101010101" pitchFamily="2" charset="-122"/>
              </a:rPr>
              <a:t>7</a:t>
            </a:r>
            <a:r>
              <a:rPr lang="zh-CN" altLang="en-US" sz="1100" b="1" dirty="0">
                <a:solidFill>
                  <a:schemeClr val="tx1">
                    <a:lumMod val="85000"/>
                    <a:lumOff val="15000"/>
                  </a:schemeClr>
                </a:solidFill>
                <a:latin typeface="等线" panose="02010600030101010101" pitchFamily="2" charset="-122"/>
                <a:ea typeface="等线" panose="02010600030101010101" pitchFamily="2" charset="-122"/>
              </a:rPr>
              <a:t>周</a:t>
            </a:r>
            <a:r>
              <a:rPr lang="en-US" altLang="zh-CN" sz="1100" b="1"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1100" b="1"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93" name="Rectangle 52"/>
          <p:cNvSpPr/>
          <p:nvPr/>
        </p:nvSpPr>
        <p:spPr bwMode="gray">
          <a:xfrm>
            <a:off x="8331898" y="2980764"/>
            <a:ext cx="3015105" cy="452891"/>
          </a:xfrm>
          <a:prstGeom prst="rect">
            <a:avLst/>
          </a:prstGeom>
          <a:solidFill>
            <a:schemeClr val="bg1"/>
          </a:solidFill>
          <a:ln w="9525" algn="ctr">
            <a:solidFill>
              <a:srgbClr val="C6E0FD"/>
            </a:solidFill>
            <a:miter lim="800000"/>
          </a:ln>
        </p:spPr>
        <p:txBody>
          <a:bodyPr wrap="square" lIns="88900" tIns="88900" rIns="88900" bIns="88900" rtlCol="0" anchor="ctr"/>
          <a:lstStyle/>
          <a:p>
            <a:pPr marL="0" marR="0" lvl="0" indent="0" algn="ctr" defTabSz="914400" rtl="0" eaLnBrk="1" fontAlgn="auto" latinLnBrk="0" hangingPunct="1">
              <a:spcBef>
                <a:spcPts val="0"/>
              </a:spcBef>
              <a:spcAft>
                <a:spcPts val="0"/>
              </a:spcAft>
              <a:buClrTx/>
              <a:buSzTx/>
              <a:buFontTx/>
              <a:buNone/>
              <a:defRPr/>
            </a:pPr>
            <a:endParaRPr kumimoji="0" lang="en-US" sz="9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94" name="文本框 93"/>
          <p:cNvSpPr txBox="1"/>
          <p:nvPr/>
        </p:nvSpPr>
        <p:spPr>
          <a:xfrm>
            <a:off x="8331898" y="3031020"/>
            <a:ext cx="2990030" cy="338455"/>
          </a:xfrm>
          <a:prstGeom prst="rect">
            <a:avLst/>
          </a:prstGeom>
          <a:noFill/>
        </p:spPr>
        <p:txBody>
          <a:bodyPr wrap="square" lIns="0" tIns="0" rIns="0" bIns="0" rtlCol="0">
            <a:spAutoFit/>
          </a:bodyPr>
          <a:lstStyle/>
          <a:p>
            <a:pPr marL="171450" indent="-171450" algn="l">
              <a:buFont typeface="Wingdings" panose="05000000000000000000" pitchFamily="2" charset="2"/>
              <a:buChar char="Ø"/>
            </a:pPr>
            <a:r>
              <a:rPr lang="zh-CN" altLang="en-US" sz="1100" dirty="0">
                <a:solidFill>
                  <a:schemeClr val="tx1"/>
                </a:solidFill>
                <a:latin typeface="等线" panose="02010600030101010101" pitchFamily="2" charset="-122"/>
                <a:ea typeface="等线" panose="02010600030101010101" pitchFamily="2" charset="-122"/>
              </a:rPr>
              <a:t>通过本期</a:t>
            </a:r>
            <a:r>
              <a:rPr lang="en-US" altLang="zh-CN" sz="1100" dirty="0">
                <a:solidFill>
                  <a:schemeClr val="tx1"/>
                </a:solidFill>
                <a:latin typeface="等线" panose="02010600030101010101" pitchFamily="2" charset="-122"/>
                <a:ea typeface="等线" panose="02010600030101010101" pitchFamily="2" charset="-122"/>
              </a:rPr>
              <a:t>PoC</a:t>
            </a:r>
            <a:r>
              <a:rPr lang="zh-CN" altLang="en-US" sz="1100" dirty="0">
                <a:solidFill>
                  <a:schemeClr val="tx1"/>
                </a:solidFill>
                <a:latin typeface="等线" panose="02010600030101010101" pitchFamily="2" charset="-122"/>
                <a:ea typeface="等线" panose="02010600030101010101" pitchFamily="2" charset="-122"/>
              </a:rPr>
              <a:t>项目，</a:t>
            </a:r>
            <a:r>
              <a:rPr lang="zh-CN" altLang="en-US" sz="1100" dirty="0">
                <a:solidFill>
                  <a:schemeClr val="tx1"/>
                </a:solidFill>
                <a:latin typeface="等线" panose="02010600030101010101" pitchFamily="2" charset="-122"/>
                <a:ea typeface="等线" panose="02010600030101010101" pitchFamily="2" charset="-122"/>
              </a:rPr>
              <a:t>聚焦两个问题</a:t>
            </a:r>
            <a:r>
              <a:rPr lang="zh-CN" altLang="en-US" sz="1100" dirty="0">
                <a:latin typeface="等线" panose="02010600030101010101" pitchFamily="2" charset="-122"/>
                <a:ea typeface="等线" panose="02010600030101010101" pitchFamily="2" charset="-122"/>
              </a:rPr>
              <a:t>的效应分析，为后续项目的完整实施奠定基础</a:t>
            </a:r>
            <a:endParaRPr lang="zh-CN" altLang="en-US" sz="1100" dirty="0">
              <a:solidFill>
                <a:schemeClr val="bg2"/>
              </a:solidFill>
              <a:latin typeface="等线" panose="02010600030101010101" pitchFamily="2" charset="-122"/>
              <a:ea typeface="等线" panose="02010600030101010101" pitchFamily="2" charset="-122"/>
            </a:endParaRPr>
          </a:p>
        </p:txBody>
      </p:sp>
      <p:sp>
        <p:nvSpPr>
          <p:cNvPr id="112" name="Rectangle 162"/>
          <p:cNvSpPr/>
          <p:nvPr/>
        </p:nvSpPr>
        <p:spPr bwMode="gray">
          <a:xfrm>
            <a:off x="870072" y="2746166"/>
            <a:ext cx="3334115" cy="3103334"/>
          </a:xfrm>
          <a:prstGeom prst="rect">
            <a:avLst/>
          </a:prstGeom>
          <a:pattFill prst="ltDnDiag">
            <a:fgClr>
              <a:schemeClr val="accent1">
                <a:lumMod val="20000"/>
                <a:lumOff val="80000"/>
              </a:schemeClr>
            </a:fgClr>
            <a:bgClr>
              <a:schemeClr val="bg1"/>
            </a:bgClr>
          </a:pattFill>
          <a:ln w="12700" algn="ctr">
            <a:solidFill>
              <a:schemeClr val="accent1">
                <a:lumMod val="75000"/>
              </a:schemeClr>
            </a:solidFill>
            <a:prstDash val="sysDash"/>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sp>
        <p:nvSpPr>
          <p:cNvPr id="117" name="Rectangle 52"/>
          <p:cNvSpPr/>
          <p:nvPr/>
        </p:nvSpPr>
        <p:spPr bwMode="gray">
          <a:xfrm>
            <a:off x="1028639" y="2979830"/>
            <a:ext cx="3015105" cy="449170"/>
          </a:xfrm>
          <a:prstGeom prst="rect">
            <a:avLst/>
          </a:prstGeom>
          <a:solidFill>
            <a:schemeClr val="bg1"/>
          </a:solidFill>
          <a:ln w="9525" algn="ctr">
            <a:solidFill>
              <a:srgbClr val="C6E0FD"/>
            </a:solidFill>
            <a:miter lim="800000"/>
          </a:ln>
        </p:spPr>
        <p:txBody>
          <a:bodyPr wrap="square" lIns="88900" tIns="88900" rIns="88900" bIns="88900" rtlCol="0" anchor="ctr"/>
          <a:lstStyle/>
          <a:p>
            <a:pPr marL="0" marR="0" lvl="0" indent="0" algn="ctr" defTabSz="914400" rtl="0" eaLnBrk="1" fontAlgn="auto" latinLnBrk="0" hangingPunct="1">
              <a:spcBef>
                <a:spcPts val="0"/>
              </a:spcBef>
              <a:spcAft>
                <a:spcPts val="0"/>
              </a:spcAft>
              <a:buClrTx/>
              <a:buSzTx/>
              <a:buFontTx/>
              <a:buNone/>
              <a:defRPr/>
            </a:pPr>
            <a:endParaRPr kumimoji="0" lang="en-US" sz="9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119" name="文本框 118"/>
          <p:cNvSpPr txBox="1"/>
          <p:nvPr/>
        </p:nvSpPr>
        <p:spPr>
          <a:xfrm>
            <a:off x="1105600" y="1949878"/>
            <a:ext cx="10134885" cy="338554"/>
          </a:xfrm>
          <a:prstGeom prst="rect">
            <a:avLst/>
          </a:prstGeom>
          <a:noFill/>
        </p:spPr>
        <p:txBody>
          <a:bodyPr wrap="square" lIns="0" tIns="0" rIns="0" bIns="0" rtlCol="0">
            <a:spAutoFit/>
          </a:bodyPr>
          <a:lstStyle/>
          <a:p>
            <a:pPr marL="171450" indent="-171450" algn="l">
              <a:buFont typeface="Wingdings" panose="05000000000000000000" pitchFamily="2" charset="2"/>
              <a:buChar char="Ø"/>
            </a:pPr>
            <a:r>
              <a:rPr lang="zh-CN" altLang="en-US" sz="1100" b="1" dirty="0">
                <a:solidFill>
                  <a:schemeClr val="tx1"/>
                </a:solidFill>
                <a:latin typeface="等线" panose="02010600030101010101" pitchFamily="2" charset="-122"/>
                <a:ea typeface="等线" panose="02010600030101010101" pitchFamily="2" charset="-122"/>
              </a:rPr>
              <a:t>项目背景</a:t>
            </a:r>
            <a:r>
              <a:rPr lang="zh-CN" altLang="en-US" sz="1100" dirty="0">
                <a:solidFill>
                  <a:schemeClr val="tx1"/>
                </a:solidFill>
                <a:latin typeface="等线" panose="02010600030101010101" pitchFamily="2" charset="-122"/>
                <a:ea typeface="等线" panose="02010600030101010101" pitchFamily="2" charset="-122"/>
              </a:rPr>
              <a:t>：近年来随着养鸡业疫病增多鸡群健康保障问题日益严峻，如何高效利用前期数据积累，充分发挥数据价值，全面提升养鸡质效，应逐步提上重要日程。</a:t>
            </a:r>
            <a:endParaRPr lang="en-US" altLang="zh-CN" sz="1100" dirty="0">
              <a:solidFill>
                <a:schemeClr val="tx1"/>
              </a:solidFill>
              <a:latin typeface="等线" panose="02010600030101010101" pitchFamily="2" charset="-122"/>
              <a:ea typeface="等线" panose="02010600030101010101" pitchFamily="2" charset="-122"/>
            </a:endParaRPr>
          </a:p>
          <a:p>
            <a:pPr marL="171450" indent="-171450" algn="l">
              <a:buFont typeface="Wingdings" panose="05000000000000000000" pitchFamily="2" charset="2"/>
              <a:buChar char="Ø"/>
            </a:pPr>
            <a:r>
              <a:rPr lang="zh-CN" altLang="en-US" sz="1100" b="1" dirty="0">
                <a:solidFill>
                  <a:schemeClr val="tx1"/>
                </a:solidFill>
                <a:latin typeface="等线" panose="02010600030101010101" pitchFamily="2" charset="-122"/>
                <a:ea typeface="等线" panose="02010600030101010101" pitchFamily="2" charset="-122"/>
              </a:rPr>
              <a:t>项目目标</a:t>
            </a:r>
            <a:r>
              <a:rPr lang="zh-CN" altLang="en-US" sz="1100" dirty="0">
                <a:solidFill>
                  <a:schemeClr val="tx1"/>
                </a:solidFill>
                <a:latin typeface="等线" panose="02010600030101010101" pitchFamily="2" charset="-122"/>
                <a:ea typeface="等线" panose="02010600030101010101" pitchFamily="2" charset="-122"/>
              </a:rPr>
              <a:t>：</a:t>
            </a:r>
            <a:r>
              <a:rPr lang="en-US" altLang="zh-CN" sz="1100" dirty="0">
                <a:solidFill>
                  <a:schemeClr val="tx1"/>
                </a:solidFill>
                <a:latin typeface="等线" panose="02010600030101010101" pitchFamily="2" charset="-122"/>
                <a:ea typeface="等线" panose="02010600030101010101" pitchFamily="2" charset="-122"/>
              </a:rPr>
              <a:t>1.</a:t>
            </a:r>
            <a:r>
              <a:rPr lang="zh-CN" altLang="en-US" sz="1100" dirty="0">
                <a:solidFill>
                  <a:schemeClr val="tx1"/>
                </a:solidFill>
                <a:latin typeface="等线" panose="02010600030101010101" pitchFamily="2" charset="-122"/>
                <a:ea typeface="等线" panose="02010600030101010101" pitchFamily="2" charset="-122"/>
              </a:rPr>
              <a:t>数据的可用性；</a:t>
            </a:r>
            <a:r>
              <a:rPr lang="en-US" altLang="zh-CN" sz="1100" dirty="0">
                <a:solidFill>
                  <a:schemeClr val="tx1"/>
                </a:solidFill>
                <a:latin typeface="等线" panose="02010600030101010101" pitchFamily="2" charset="-122"/>
                <a:ea typeface="等线" panose="02010600030101010101" pitchFamily="2" charset="-122"/>
              </a:rPr>
              <a:t>2.</a:t>
            </a:r>
            <a:r>
              <a:rPr lang="zh-CN" altLang="en-US" sz="1100" dirty="0">
                <a:solidFill>
                  <a:schemeClr val="tx1"/>
                </a:solidFill>
                <a:latin typeface="等线" panose="02010600030101010101" pitchFamily="2" charset="-122"/>
                <a:ea typeface="等线" panose="02010600030101010101" pitchFamily="2" charset="-122"/>
              </a:rPr>
              <a:t>数据的颗粒度足以支撑分析用；</a:t>
            </a:r>
            <a:r>
              <a:rPr lang="en-US" altLang="zh-CN" sz="1100" dirty="0">
                <a:solidFill>
                  <a:schemeClr val="tx1"/>
                </a:solidFill>
                <a:latin typeface="等线" panose="02010600030101010101" pitchFamily="2" charset="-122"/>
                <a:ea typeface="等线" panose="02010600030101010101" pitchFamily="2" charset="-122"/>
              </a:rPr>
              <a:t>3.</a:t>
            </a:r>
            <a:r>
              <a:rPr lang="zh-CN" altLang="en-US" sz="1100" dirty="0">
                <a:solidFill>
                  <a:schemeClr val="tx1"/>
                </a:solidFill>
                <a:latin typeface="等线" panose="02010600030101010101" pitchFamily="2" charset="-122"/>
                <a:ea typeface="等线" panose="02010600030101010101" pitchFamily="2" charset="-122"/>
              </a:rPr>
              <a:t>分析过程对于业务是有价值的，可以支撑后续养殖质量和养殖效率提升。</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122" name="文本框 121"/>
          <p:cNvSpPr txBox="1"/>
          <p:nvPr/>
        </p:nvSpPr>
        <p:spPr>
          <a:xfrm>
            <a:off x="1106534" y="3027159"/>
            <a:ext cx="2810934" cy="338554"/>
          </a:xfrm>
          <a:prstGeom prst="rect">
            <a:avLst/>
          </a:prstGeom>
          <a:noFill/>
        </p:spPr>
        <p:txBody>
          <a:bodyPr wrap="square" lIns="0" tIns="0" rIns="0" bIns="0" rtlCol="0">
            <a:spAutoFit/>
          </a:bodyPr>
          <a:lstStyle/>
          <a:p>
            <a:pPr marL="171450" indent="-171450" algn="l">
              <a:buFont typeface="Wingdings" panose="05000000000000000000" pitchFamily="2" charset="2"/>
              <a:buChar char="Ø"/>
            </a:pPr>
            <a:r>
              <a:rPr lang="zh-CN" altLang="en-US" sz="1100" dirty="0">
                <a:solidFill>
                  <a:schemeClr val="tx1"/>
                </a:solidFill>
                <a:latin typeface="等线" panose="02010600030101010101" pitchFamily="2" charset="-122"/>
                <a:ea typeface="等线" panose="02010600030101010101" pitchFamily="2" charset="-122"/>
              </a:rPr>
              <a:t>本期项目预计使用的养殖相关数据包括</a:t>
            </a:r>
            <a:r>
              <a:rPr lang="zh-CN" altLang="en-US" sz="1100" b="1" dirty="0">
                <a:latin typeface="等线" panose="02010600030101010101" pitchFamily="2" charset="-122"/>
                <a:ea typeface="等线" panose="02010600030101010101" pitchFamily="2" charset="-122"/>
              </a:rPr>
              <a:t>养鸡场</a:t>
            </a:r>
            <a:r>
              <a:rPr lang="zh-CN" altLang="en-US" sz="1100" b="1" dirty="0">
                <a:solidFill>
                  <a:schemeClr val="tx1"/>
                </a:solidFill>
                <a:latin typeface="等线" panose="02010600030101010101" pitchFamily="2" charset="-122"/>
                <a:ea typeface="等线" panose="02010600030101010101" pitchFamily="2" charset="-122"/>
              </a:rPr>
              <a:t>环控数据</a:t>
            </a:r>
            <a:r>
              <a:rPr lang="zh-CN" altLang="en-US" sz="1100" dirty="0">
                <a:solidFill>
                  <a:schemeClr val="tx1">
                    <a:lumMod val="85000"/>
                    <a:lumOff val="15000"/>
                  </a:schemeClr>
                </a:solidFill>
                <a:latin typeface="等线" panose="02010600030101010101" pitchFamily="2" charset="-122"/>
                <a:ea typeface="等线" panose="02010600030101010101" pitchFamily="2" charset="-122"/>
              </a:rPr>
              <a:t>以及</a:t>
            </a:r>
            <a:r>
              <a:rPr lang="zh-CN" altLang="en-US" sz="1100" b="1" dirty="0">
                <a:solidFill>
                  <a:schemeClr val="tx1">
                    <a:lumMod val="85000"/>
                    <a:lumOff val="15000"/>
                  </a:schemeClr>
                </a:solidFill>
                <a:latin typeface="等线" panose="02010600030101010101" pitchFamily="2" charset="-122"/>
                <a:ea typeface="等线" panose="02010600030101010101" pitchFamily="2" charset="-122"/>
              </a:rPr>
              <a:t>养殖关键数据</a:t>
            </a:r>
            <a:endParaRPr lang="zh-CN" altLang="en-US" sz="1100" b="1"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128" name="Rectangle 59"/>
          <p:cNvSpPr/>
          <p:nvPr/>
        </p:nvSpPr>
        <p:spPr bwMode="gray">
          <a:xfrm>
            <a:off x="1028637" y="3570566"/>
            <a:ext cx="678198" cy="983408"/>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900" b="1" dirty="0">
                <a:solidFill>
                  <a:schemeClr val="tx1">
                    <a:lumMod val="85000"/>
                    <a:lumOff val="15000"/>
                  </a:schemeClr>
                </a:solidFill>
                <a:latin typeface="等线" panose="02010600030101010101" pitchFamily="2" charset="-122"/>
                <a:ea typeface="等线" panose="02010600030101010101" pitchFamily="2" charset="-122"/>
              </a:rPr>
              <a:t>养鸡场</a:t>
            </a:r>
            <a:r>
              <a:rPr kumimoji="0" lang="zh-CN" altLang="en-US" sz="900" b="1" i="0"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rPr>
              <a:t>环控数据</a:t>
            </a:r>
            <a:endParaRPr kumimoji="0" lang="zh-CN" altLang="en-US" sz="900" b="1" i="0"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endParaRPr>
          </a:p>
        </p:txBody>
      </p:sp>
      <p:sp>
        <p:nvSpPr>
          <p:cNvPr id="129" name="Rectangle 59"/>
          <p:cNvSpPr/>
          <p:nvPr/>
        </p:nvSpPr>
        <p:spPr bwMode="gray">
          <a:xfrm>
            <a:off x="1024307" y="4737926"/>
            <a:ext cx="678198" cy="985267"/>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900" b="1" i="0"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rPr>
              <a:t>养殖关键数据</a:t>
            </a:r>
            <a:endParaRPr kumimoji="0" lang="zh-CN" altLang="en-US" sz="900" b="1" i="0"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endParaRPr>
          </a:p>
        </p:txBody>
      </p:sp>
      <p:pic>
        <p:nvPicPr>
          <p:cNvPr id="133" name="图形 132" descr="星形 纯色填充"/>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3994" y="1105816"/>
            <a:ext cx="388452" cy="319243"/>
          </a:xfrm>
          <a:prstGeom prst="rect">
            <a:avLst/>
          </a:prstGeom>
        </p:spPr>
      </p:pic>
      <p:pic>
        <p:nvPicPr>
          <p:cNvPr id="3" name="图形 2" descr="法庭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4372" y="2620860"/>
            <a:ext cx="216087" cy="236240"/>
          </a:xfrm>
          <a:prstGeom prst="rect">
            <a:avLst/>
          </a:prstGeom>
        </p:spPr>
      </p:pic>
      <p:pic>
        <p:nvPicPr>
          <p:cNvPr id="6" name="图形 5" descr="法庭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5236" y="2624527"/>
            <a:ext cx="216087" cy="236240"/>
          </a:xfrm>
          <a:prstGeom prst="rect">
            <a:avLst/>
          </a:prstGeom>
        </p:spPr>
      </p:pic>
      <p:sp>
        <p:nvSpPr>
          <p:cNvPr id="7" name="Rectangle 52"/>
          <p:cNvSpPr/>
          <p:nvPr/>
        </p:nvSpPr>
        <p:spPr bwMode="gray">
          <a:xfrm>
            <a:off x="1032882" y="2629308"/>
            <a:ext cx="3040253" cy="254055"/>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rPr>
              <a:t>数据范围</a:t>
            </a:r>
            <a:endPar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endParaRPr>
          </a:p>
        </p:txBody>
      </p:sp>
      <p:pic>
        <p:nvPicPr>
          <p:cNvPr id="8" name="图形 7" descr="法庭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8030" y="2629538"/>
            <a:ext cx="216087" cy="236240"/>
          </a:xfrm>
          <a:prstGeom prst="rect">
            <a:avLst/>
          </a:prstGeom>
        </p:spPr>
      </p:pic>
      <p:sp>
        <p:nvSpPr>
          <p:cNvPr id="10" name="Rectangle 52"/>
          <p:cNvSpPr/>
          <p:nvPr/>
        </p:nvSpPr>
        <p:spPr bwMode="gray">
          <a:xfrm>
            <a:off x="4652918" y="1489168"/>
            <a:ext cx="3040253" cy="254055"/>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lang="zh-CN" altLang="en-US" sz="1200" b="1" dirty="0">
                <a:solidFill>
                  <a:schemeClr val="bg2"/>
                </a:solidFill>
                <a:latin typeface="等线" panose="02010600030101010101" pitchFamily="2" charset="-122"/>
                <a:ea typeface="等线" panose="02010600030101010101" pitchFamily="2" charset="-122"/>
              </a:rPr>
              <a:t>背景</a:t>
            </a:r>
            <a:r>
              <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rPr>
              <a:t>目标</a:t>
            </a:r>
            <a:endParaRPr kumimoji="0" lang="zh-CN" altLang="en-US" sz="12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endParaRPr>
          </a:p>
        </p:txBody>
      </p:sp>
      <p:pic>
        <p:nvPicPr>
          <p:cNvPr id="11" name="图形 10" descr="法庭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8066" y="1489398"/>
            <a:ext cx="216087" cy="236240"/>
          </a:xfrm>
          <a:prstGeom prst="rect">
            <a:avLst/>
          </a:prstGeom>
        </p:spPr>
      </p:pic>
      <p:sp>
        <p:nvSpPr>
          <p:cNvPr id="14" name="Rectangle 59"/>
          <p:cNvSpPr/>
          <p:nvPr/>
        </p:nvSpPr>
        <p:spPr bwMode="gray">
          <a:xfrm>
            <a:off x="8331898" y="3650923"/>
            <a:ext cx="3015105" cy="2072270"/>
          </a:xfrm>
          <a:prstGeom prst="rect">
            <a:avLst/>
          </a:prstGeom>
          <a:solidFill>
            <a:schemeClr val="bg1"/>
          </a:solidFill>
          <a:ln w="3175" algn="ctr">
            <a:solidFill>
              <a:schemeClr val="accent1"/>
            </a:solidFill>
            <a:miter lim="800000"/>
          </a:ln>
        </p:spPr>
        <p:txBody>
          <a:bodyPr wrap="square" lIns="88900" tIns="0" rIns="88900" bIns="0" rtlCol="0" anchor="ctr" anchorCtr="0"/>
          <a:lstStyle/>
          <a:p>
            <a:pPr marR="0" lvl="0" algn="ctr" defTabSz="609600" rtl="0" eaLnBrk="1" fontAlgn="auto" latinLnBrk="0" hangingPunct="1">
              <a:lnSpc>
                <a:spcPct val="100000"/>
              </a:lnSpc>
              <a:spcBef>
                <a:spcPts val="0"/>
              </a:spcBef>
              <a:spcAft>
                <a:spcPts val="0"/>
              </a:spcAft>
              <a:buClrTx/>
              <a:buSzTx/>
              <a:defRPr/>
            </a:pPr>
            <a:endParaRPr kumimoji="0" lang="zh-CN" altLang="en-US" sz="1200" b="1" i="0" u="sng"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endParaRPr>
          </a:p>
        </p:txBody>
      </p:sp>
      <p:grpSp>
        <p:nvGrpSpPr>
          <p:cNvPr id="36" name="组合 35"/>
          <p:cNvGrpSpPr/>
          <p:nvPr/>
        </p:nvGrpSpPr>
        <p:grpSpPr>
          <a:xfrm>
            <a:off x="1807315" y="3568706"/>
            <a:ext cx="2236429" cy="985267"/>
            <a:chOff x="1807315" y="3568706"/>
            <a:chExt cx="2236429" cy="1099027"/>
          </a:xfrm>
        </p:grpSpPr>
        <p:sp>
          <p:nvSpPr>
            <p:cNvPr id="123" name="Rectangle 59"/>
            <p:cNvSpPr/>
            <p:nvPr/>
          </p:nvSpPr>
          <p:spPr bwMode="gray">
            <a:xfrm>
              <a:off x="1812446" y="3568706"/>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131" name="文本框 130"/>
            <p:cNvSpPr txBox="1"/>
            <p:nvPr/>
          </p:nvSpPr>
          <p:spPr>
            <a:xfrm>
              <a:off x="1972889" y="3606732"/>
              <a:ext cx="1949710" cy="161583"/>
            </a:xfrm>
            <a:prstGeom prst="rect">
              <a:avLst/>
            </a:prstGeom>
            <a:noFill/>
          </p:spPr>
          <p:txBody>
            <a:bodyPr wrap="square" lIns="0" tIns="0" rIns="0" bIns="0" rtlCol="0">
              <a:spAutoFit/>
            </a:bodyPr>
            <a:lstStyle/>
            <a:p>
              <a:pPr algn="ctr"/>
              <a:r>
                <a:rPr lang="zh-CN" altLang="en-US" sz="1050" dirty="0">
                  <a:solidFill>
                    <a:schemeClr val="tx1">
                      <a:lumMod val="85000"/>
                      <a:lumOff val="15000"/>
                    </a:schemeClr>
                  </a:solidFill>
                  <a:latin typeface="等线" panose="02010600030101010101" pitchFamily="2" charset="-122"/>
                  <a:ea typeface="等线" panose="02010600030101010101" pitchFamily="2" charset="-122"/>
                </a:rPr>
                <a:t>温度和湿度</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17" name="Rectangle 59"/>
            <p:cNvSpPr/>
            <p:nvPr/>
          </p:nvSpPr>
          <p:spPr bwMode="gray">
            <a:xfrm>
              <a:off x="1807315" y="3848898"/>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18" name="文本框 17"/>
            <p:cNvSpPr txBox="1"/>
            <p:nvPr/>
          </p:nvSpPr>
          <p:spPr>
            <a:xfrm>
              <a:off x="1967758" y="3886924"/>
              <a:ext cx="1949710" cy="161583"/>
            </a:xfrm>
            <a:prstGeom prst="rect">
              <a:avLst/>
            </a:prstGeom>
            <a:noFill/>
          </p:spPr>
          <p:txBody>
            <a:bodyPr wrap="square" lIns="0" tIns="0" rIns="0" bIns="0" rtlCol="0">
              <a:spAutoFit/>
            </a:bodyPr>
            <a:lstStyle/>
            <a:p>
              <a:pPr algn="ctr"/>
              <a:r>
                <a:rPr kumimoji="0" lang="zh-CN" altLang="en-US" sz="1050" i="0" u="none"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rPr>
                <a:t>空气质量</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23" name="Rectangle 59"/>
            <p:cNvSpPr/>
            <p:nvPr/>
          </p:nvSpPr>
          <p:spPr bwMode="gray">
            <a:xfrm>
              <a:off x="1807315" y="4141222"/>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24" name="文本框 23"/>
            <p:cNvSpPr txBox="1"/>
            <p:nvPr/>
          </p:nvSpPr>
          <p:spPr>
            <a:xfrm>
              <a:off x="1967758" y="4179248"/>
              <a:ext cx="1949710" cy="161583"/>
            </a:xfrm>
            <a:prstGeom prst="rect">
              <a:avLst/>
            </a:prstGeom>
            <a:noFill/>
          </p:spPr>
          <p:txBody>
            <a:bodyPr wrap="square" lIns="0" tIns="0" rIns="0" bIns="0" rtlCol="0">
              <a:spAutoFit/>
            </a:bodyPr>
            <a:lstStyle/>
            <a:p>
              <a:pPr algn="ctr"/>
              <a:r>
                <a:rPr kumimoji="0" lang="zh-CN" altLang="en-US" sz="1050" i="0" u="none"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rPr>
                <a:t>光照强度</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26" name="Rectangle 59"/>
            <p:cNvSpPr/>
            <p:nvPr/>
          </p:nvSpPr>
          <p:spPr bwMode="gray">
            <a:xfrm>
              <a:off x="1807315" y="4425693"/>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27" name="文本框 26"/>
            <p:cNvSpPr txBox="1"/>
            <p:nvPr/>
          </p:nvSpPr>
          <p:spPr>
            <a:xfrm>
              <a:off x="1967758" y="4463719"/>
              <a:ext cx="1949710" cy="161583"/>
            </a:xfrm>
            <a:prstGeom prst="rect">
              <a:avLst/>
            </a:prstGeom>
            <a:noFill/>
          </p:spPr>
          <p:txBody>
            <a:bodyPr wrap="square" lIns="0" tIns="0" rIns="0" bIns="0" rtlCol="0">
              <a:spAutoFit/>
            </a:bodyPr>
            <a:lstStyle/>
            <a:p>
              <a:pPr algn="ctr"/>
              <a:r>
                <a:rPr lang="en-US" altLang="zh-CN" sz="1050"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grpSp>
      <p:grpSp>
        <p:nvGrpSpPr>
          <p:cNvPr id="40" name="组合 39"/>
          <p:cNvGrpSpPr/>
          <p:nvPr/>
        </p:nvGrpSpPr>
        <p:grpSpPr>
          <a:xfrm>
            <a:off x="1807315" y="4737926"/>
            <a:ext cx="2236429" cy="985267"/>
            <a:chOff x="1807315" y="3568706"/>
            <a:chExt cx="2236429" cy="1099027"/>
          </a:xfrm>
        </p:grpSpPr>
        <p:sp>
          <p:nvSpPr>
            <p:cNvPr id="41" name="Rectangle 59"/>
            <p:cNvSpPr/>
            <p:nvPr/>
          </p:nvSpPr>
          <p:spPr bwMode="gray">
            <a:xfrm>
              <a:off x="1812446" y="3568706"/>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42" name="文本框 41"/>
            <p:cNvSpPr txBox="1"/>
            <p:nvPr/>
          </p:nvSpPr>
          <p:spPr>
            <a:xfrm>
              <a:off x="1972889" y="3606732"/>
              <a:ext cx="1949710" cy="180240"/>
            </a:xfrm>
            <a:prstGeom prst="rect">
              <a:avLst/>
            </a:prstGeom>
            <a:noFill/>
          </p:spPr>
          <p:txBody>
            <a:bodyPr wrap="square" lIns="0" tIns="0" rIns="0" bIns="0" rtlCol="0">
              <a:spAutoFit/>
            </a:bodyPr>
            <a:lstStyle/>
            <a:p>
              <a:pPr algn="ctr"/>
              <a:r>
                <a:rPr lang="zh-CN" altLang="en-US" sz="1050" dirty="0">
                  <a:solidFill>
                    <a:schemeClr val="tx1">
                      <a:lumMod val="85000"/>
                      <a:lumOff val="15000"/>
                    </a:schemeClr>
                  </a:solidFill>
                  <a:latin typeface="等线" panose="02010600030101010101" pitchFamily="2" charset="-122"/>
                  <a:ea typeface="等线" panose="02010600030101010101" pitchFamily="2" charset="-122"/>
                </a:rPr>
                <a:t>生长速度</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3" name="Rectangle 59"/>
            <p:cNvSpPr/>
            <p:nvPr/>
          </p:nvSpPr>
          <p:spPr bwMode="gray">
            <a:xfrm>
              <a:off x="1807315" y="3848898"/>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44" name="文本框 43"/>
            <p:cNvSpPr txBox="1"/>
            <p:nvPr/>
          </p:nvSpPr>
          <p:spPr>
            <a:xfrm>
              <a:off x="1967758" y="3886924"/>
              <a:ext cx="1949710" cy="180240"/>
            </a:xfrm>
            <a:prstGeom prst="rect">
              <a:avLst/>
            </a:prstGeom>
            <a:noFill/>
          </p:spPr>
          <p:txBody>
            <a:bodyPr wrap="square" lIns="0" tIns="0" rIns="0" bIns="0" rtlCol="0">
              <a:spAutoFit/>
            </a:bodyPr>
            <a:lstStyle/>
            <a:p>
              <a:pPr algn="ctr"/>
              <a:r>
                <a:rPr lang="zh-CN" altLang="en-US" sz="1050" dirty="0">
                  <a:solidFill>
                    <a:schemeClr val="tx1">
                      <a:lumMod val="85000"/>
                      <a:lumOff val="15000"/>
                    </a:schemeClr>
                  </a:solidFill>
                  <a:latin typeface="等线" panose="02010600030101010101" pitchFamily="2" charset="-122"/>
                  <a:ea typeface="等线" panose="02010600030101010101" pitchFamily="2" charset="-122"/>
                </a:rPr>
                <a:t>饲料转化率</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5" name="Rectangle 59"/>
            <p:cNvSpPr/>
            <p:nvPr/>
          </p:nvSpPr>
          <p:spPr bwMode="gray">
            <a:xfrm>
              <a:off x="1807315" y="4141222"/>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46" name="文本框 45"/>
            <p:cNvSpPr txBox="1"/>
            <p:nvPr/>
          </p:nvSpPr>
          <p:spPr>
            <a:xfrm>
              <a:off x="1967758" y="4179248"/>
              <a:ext cx="1949710" cy="180240"/>
            </a:xfrm>
            <a:prstGeom prst="rect">
              <a:avLst/>
            </a:prstGeom>
            <a:noFill/>
          </p:spPr>
          <p:txBody>
            <a:bodyPr wrap="square" lIns="0" tIns="0" rIns="0" bIns="0" rtlCol="0">
              <a:spAutoFit/>
            </a:bodyPr>
            <a:lstStyle/>
            <a:p>
              <a:pPr algn="ctr"/>
              <a:r>
                <a:rPr kumimoji="0" lang="zh-CN" altLang="en-US" sz="1050" i="0" u="none" strike="noStrike" kern="1200" cap="none" spc="0" normalizeH="0" baseline="0" noProof="0" dirty="0">
                  <a:ln>
                    <a:noFill/>
                  </a:ln>
                  <a:solidFill>
                    <a:schemeClr val="tx1">
                      <a:lumMod val="85000"/>
                      <a:lumOff val="15000"/>
                    </a:schemeClr>
                  </a:solidFill>
                  <a:effectLst/>
                  <a:uLnTx/>
                  <a:uFillTx/>
                  <a:latin typeface="等线" panose="02010600030101010101" pitchFamily="2" charset="-122"/>
                  <a:ea typeface="等线" panose="02010600030101010101" pitchFamily="2" charset="-122"/>
                </a:rPr>
                <a:t>健康状况</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7" name="Rectangle 59"/>
            <p:cNvSpPr/>
            <p:nvPr/>
          </p:nvSpPr>
          <p:spPr bwMode="gray">
            <a:xfrm>
              <a:off x="1807315" y="4425693"/>
              <a:ext cx="2231298" cy="242040"/>
            </a:xfrm>
            <a:prstGeom prst="rect">
              <a:avLst/>
            </a:prstGeom>
            <a:solidFill>
              <a:schemeClr val="bg1"/>
            </a:solidFill>
            <a:ln w="3175" algn="ctr">
              <a:solidFill>
                <a:schemeClr val="accent4">
                  <a:lumMod val="50000"/>
                  <a:lumOff val="50000"/>
                </a:schemeClr>
              </a:solid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48" name="文本框 47"/>
            <p:cNvSpPr txBox="1"/>
            <p:nvPr/>
          </p:nvSpPr>
          <p:spPr>
            <a:xfrm>
              <a:off x="1967758" y="4463719"/>
              <a:ext cx="1949710" cy="161583"/>
            </a:xfrm>
            <a:prstGeom prst="rect">
              <a:avLst/>
            </a:prstGeom>
            <a:noFill/>
          </p:spPr>
          <p:txBody>
            <a:bodyPr wrap="square" lIns="0" tIns="0" rIns="0" bIns="0" rtlCol="0">
              <a:spAutoFit/>
            </a:bodyPr>
            <a:lstStyle/>
            <a:p>
              <a:pPr algn="ctr"/>
              <a:r>
                <a:rPr lang="en-US" altLang="zh-CN" sz="1050" dirty="0">
                  <a:solidFill>
                    <a:schemeClr val="tx1">
                      <a:lumMod val="85000"/>
                      <a:lumOff val="15000"/>
                    </a:schemeClr>
                  </a:solidFill>
                  <a:latin typeface="等线" panose="02010600030101010101" pitchFamily="2" charset="-122"/>
                  <a:ea typeface="等线" panose="02010600030101010101" pitchFamily="2" charset="-122"/>
                </a:rPr>
                <a:t>…</a:t>
              </a:r>
              <a:endParaRPr lang="zh-CN" altLang="en-US" sz="1050"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50" name="Rectangle 52"/>
          <p:cNvSpPr/>
          <p:nvPr/>
        </p:nvSpPr>
        <p:spPr bwMode="gray">
          <a:xfrm>
            <a:off x="8740156" y="3519543"/>
            <a:ext cx="2247323" cy="254055"/>
          </a:xfrm>
          <a:prstGeom prst="rect">
            <a:avLst/>
          </a:prstGeom>
          <a:solidFill>
            <a:schemeClr val="bg2"/>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rPr>
              <a:t>养殖质量提升</a:t>
            </a:r>
            <a:endParaRPr kumimoji="0" lang="zh-CN" altLang="en-US" sz="1200" b="1"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endParaRPr>
          </a:p>
        </p:txBody>
      </p:sp>
      <p:sp>
        <p:nvSpPr>
          <p:cNvPr id="2" name="文本框 1"/>
          <p:cNvSpPr txBox="1"/>
          <p:nvPr/>
        </p:nvSpPr>
        <p:spPr>
          <a:xfrm>
            <a:off x="710567" y="6230319"/>
            <a:ext cx="6829358" cy="138430"/>
          </a:xfrm>
          <a:prstGeom prst="rect">
            <a:avLst/>
          </a:prstGeom>
          <a:noFill/>
        </p:spPr>
        <p:txBody>
          <a:bodyPr wrap="square" lIns="0" tIns="0" rIns="0" bIns="0" rtlCol="0">
            <a:spAutoFit/>
          </a:bodyPr>
          <a:lstStyle/>
          <a:p>
            <a:pPr algn="l"/>
            <a:r>
              <a:rPr lang="en-US" altLang="zh-CN" sz="900" i="1" dirty="0">
                <a:solidFill>
                  <a:schemeClr val="tx1"/>
                </a:solidFill>
                <a:latin typeface="等线" panose="02010600030101010101" pitchFamily="2" charset="-122"/>
                <a:ea typeface="等线" panose="02010600030101010101" pitchFamily="2" charset="-122"/>
              </a:rPr>
              <a:t>*</a:t>
            </a:r>
            <a:r>
              <a:rPr lang="zh-CN" altLang="en-US" sz="900" i="1" dirty="0">
                <a:solidFill>
                  <a:schemeClr val="tx1"/>
                </a:solidFill>
                <a:latin typeface="等线" panose="02010600030101010101" pitchFamily="2" charset="-122"/>
                <a:ea typeface="等线" panose="02010600030101010101" pitchFamily="2" charset="-122"/>
              </a:rPr>
              <a:t>由于工作会并行开展</a:t>
            </a:r>
            <a:r>
              <a:rPr lang="zh-CN" altLang="en-US" sz="900" i="1" dirty="0">
                <a:latin typeface="等线" panose="02010600030101010101" pitchFamily="2" charset="-122"/>
                <a:ea typeface="等线" panose="02010600030101010101" pitchFamily="2" charset="-122"/>
              </a:rPr>
              <a:t>，单项加总会大于整体项目周期，详细工作计划，请详见</a:t>
            </a:r>
            <a:r>
              <a:rPr lang="en-US" altLang="zh-CN" sz="900" i="1">
                <a:latin typeface="等线" panose="02010600030101010101" pitchFamily="2" charset="-122"/>
                <a:ea typeface="等线" panose="02010600030101010101" pitchFamily="2" charset="-122"/>
              </a:rPr>
              <a:t>P8</a:t>
            </a:r>
            <a:endParaRPr lang="zh-CN" altLang="en-US" sz="900" i="1" dirty="0">
              <a:solidFill>
                <a:schemeClr val="tx1"/>
              </a:solidFill>
              <a:latin typeface="等线" panose="02010600030101010101" pitchFamily="2" charset="-122"/>
              <a:ea typeface="等线" panose="02010600030101010101" pitchFamily="2" charset="-122"/>
            </a:endParaRPr>
          </a:p>
        </p:txBody>
      </p:sp>
      <p:pic>
        <p:nvPicPr>
          <p:cNvPr id="12" name="图片 11"/>
          <p:cNvPicPr>
            <a:picLocks noChangeAspect="1"/>
          </p:cNvPicPr>
          <p:nvPr/>
        </p:nvPicPr>
        <p:blipFill>
          <a:blip r:embed="rId6"/>
          <a:stretch>
            <a:fillRect/>
          </a:stretch>
        </p:blipFill>
        <p:spPr>
          <a:xfrm>
            <a:off x="8690418" y="3933363"/>
            <a:ext cx="242716" cy="242716"/>
          </a:xfrm>
          <a:prstGeom prst="rect">
            <a:avLst/>
          </a:prstGeom>
        </p:spPr>
      </p:pic>
      <p:sp>
        <p:nvSpPr>
          <p:cNvPr id="29" name="矩形 28"/>
          <p:cNvSpPr/>
          <p:nvPr/>
        </p:nvSpPr>
        <p:spPr>
          <a:xfrm>
            <a:off x="9116945" y="3926414"/>
            <a:ext cx="1872000" cy="2427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等线" panose="02010600030101010101" pitchFamily="2" charset="-122"/>
                <a:ea typeface="等线" panose="02010600030101010101" pitchFamily="2" charset="-122"/>
              </a:rPr>
              <a:t>《</a:t>
            </a:r>
            <a:r>
              <a:rPr lang="zh-CN" altLang="en-US" sz="1100" b="1" dirty="0">
                <a:solidFill>
                  <a:schemeClr val="tx1"/>
                </a:solidFill>
                <a:latin typeface="等线" panose="02010600030101010101" pitchFamily="2" charset="-122"/>
                <a:ea typeface="等线" panose="02010600030101010101" pitchFamily="2" charset="-122"/>
              </a:rPr>
              <a:t>数据质量检查报告</a:t>
            </a:r>
            <a:r>
              <a:rPr lang="en-US" altLang="zh-CN" sz="1100" b="1" dirty="0">
                <a:solidFill>
                  <a:schemeClr val="tx1"/>
                </a:solidFill>
                <a:latin typeface="等线" panose="02010600030101010101" pitchFamily="2" charset="-122"/>
                <a:ea typeface="等线" panose="02010600030101010101" pitchFamily="2" charset="-122"/>
              </a:rPr>
              <a:t>》</a:t>
            </a:r>
            <a:endParaRPr lang="zh-CN" altLang="en-US" sz="1100" b="1" dirty="0">
              <a:solidFill>
                <a:schemeClr val="tx1"/>
              </a:solidFill>
              <a:latin typeface="等线" panose="02010600030101010101" pitchFamily="2" charset="-122"/>
              <a:ea typeface="等线" panose="02010600030101010101" pitchFamily="2" charset="-122"/>
            </a:endParaRPr>
          </a:p>
        </p:txBody>
      </p:sp>
      <p:pic>
        <p:nvPicPr>
          <p:cNvPr id="30" name="图片 29"/>
          <p:cNvPicPr>
            <a:picLocks noChangeAspect="1"/>
          </p:cNvPicPr>
          <p:nvPr/>
        </p:nvPicPr>
        <p:blipFill>
          <a:blip r:embed="rId6"/>
          <a:stretch>
            <a:fillRect/>
          </a:stretch>
        </p:blipFill>
        <p:spPr>
          <a:xfrm>
            <a:off x="8699843" y="4274469"/>
            <a:ext cx="242716" cy="242716"/>
          </a:xfrm>
          <a:prstGeom prst="rect">
            <a:avLst/>
          </a:prstGeom>
        </p:spPr>
      </p:pic>
      <p:sp>
        <p:nvSpPr>
          <p:cNvPr id="33" name="矩形 32"/>
          <p:cNvSpPr/>
          <p:nvPr/>
        </p:nvSpPr>
        <p:spPr>
          <a:xfrm>
            <a:off x="9116945" y="4273718"/>
            <a:ext cx="1872000" cy="2427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等线" panose="02010600030101010101" pitchFamily="2" charset="-122"/>
                <a:ea typeface="等线" panose="02010600030101010101" pitchFamily="2" charset="-122"/>
              </a:rPr>
              <a:t>《</a:t>
            </a:r>
            <a:r>
              <a:rPr lang="zh-CN" altLang="en-US" sz="1100" b="1" dirty="0">
                <a:solidFill>
                  <a:schemeClr val="tx1"/>
                </a:solidFill>
                <a:latin typeface="等线" panose="02010600030101010101" pitchFamily="2" charset="-122"/>
                <a:ea typeface="等线" panose="02010600030101010101" pitchFamily="2" charset="-122"/>
              </a:rPr>
              <a:t>变量分布及趋势分析</a:t>
            </a:r>
            <a:r>
              <a:rPr lang="en-US" altLang="zh-CN" sz="1100" b="1" dirty="0">
                <a:solidFill>
                  <a:schemeClr val="tx1"/>
                </a:solidFill>
                <a:latin typeface="等线" panose="02010600030101010101" pitchFamily="2" charset="-122"/>
                <a:ea typeface="等线" panose="02010600030101010101" pitchFamily="2" charset="-122"/>
              </a:rPr>
              <a:t>》</a:t>
            </a:r>
            <a:endParaRPr lang="en-US" altLang="zh-CN" sz="1100" b="1" dirty="0">
              <a:solidFill>
                <a:schemeClr val="tx1"/>
              </a:solidFill>
              <a:latin typeface="等线" panose="02010600030101010101" pitchFamily="2" charset="-122"/>
              <a:ea typeface="等线" panose="02010600030101010101" pitchFamily="2" charset="-122"/>
            </a:endParaRPr>
          </a:p>
        </p:txBody>
      </p:sp>
      <p:pic>
        <p:nvPicPr>
          <p:cNvPr id="35" name="图片 34"/>
          <p:cNvPicPr>
            <a:picLocks noChangeAspect="1"/>
          </p:cNvPicPr>
          <p:nvPr/>
        </p:nvPicPr>
        <p:blipFill rotWithShape="1">
          <a:blip r:embed="rId7"/>
          <a:srcRect l="17226" t="7944" r="18490" b="11737"/>
          <a:stretch>
            <a:fillRect/>
          </a:stretch>
        </p:blipFill>
        <p:spPr>
          <a:xfrm>
            <a:off x="8667843" y="5054963"/>
            <a:ext cx="287866" cy="259649"/>
          </a:xfrm>
          <a:prstGeom prst="rect">
            <a:avLst/>
          </a:prstGeom>
        </p:spPr>
      </p:pic>
      <p:pic>
        <p:nvPicPr>
          <p:cNvPr id="49" name="图片 48"/>
          <p:cNvPicPr>
            <a:picLocks noChangeAspect="1"/>
          </p:cNvPicPr>
          <p:nvPr/>
        </p:nvPicPr>
        <p:blipFill>
          <a:blip r:embed="rId6"/>
          <a:stretch>
            <a:fillRect/>
          </a:stretch>
        </p:blipFill>
        <p:spPr>
          <a:xfrm>
            <a:off x="8704255" y="4669740"/>
            <a:ext cx="242716" cy="242716"/>
          </a:xfrm>
          <a:prstGeom prst="rect">
            <a:avLst/>
          </a:prstGeom>
        </p:spPr>
      </p:pic>
      <p:sp>
        <p:nvSpPr>
          <p:cNvPr id="66" name="矩形 65"/>
          <p:cNvSpPr/>
          <p:nvPr/>
        </p:nvSpPr>
        <p:spPr>
          <a:xfrm>
            <a:off x="9116945" y="4626098"/>
            <a:ext cx="1872000" cy="330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等线" panose="02010600030101010101" pitchFamily="2" charset="-122"/>
                <a:ea typeface="等线" panose="02010600030101010101" pitchFamily="2" charset="-122"/>
              </a:rPr>
              <a:t>《</a:t>
            </a:r>
            <a:r>
              <a:rPr lang="zh-CN" altLang="en-US" sz="1100" b="1" dirty="0">
                <a:solidFill>
                  <a:schemeClr val="tx1"/>
                </a:solidFill>
                <a:latin typeface="等线" panose="02010600030101010101" pitchFamily="2" charset="-122"/>
                <a:ea typeface="等线" panose="02010600030101010101" pitchFamily="2" charset="-122"/>
              </a:rPr>
              <a:t>自变量与目标变量之间影响效应分析</a:t>
            </a:r>
            <a:r>
              <a:rPr lang="en-US" altLang="zh-CN" sz="1100" b="1" dirty="0">
                <a:solidFill>
                  <a:schemeClr val="tx1"/>
                </a:solidFill>
                <a:latin typeface="等线" panose="02010600030101010101" pitchFamily="2" charset="-122"/>
                <a:ea typeface="等线" panose="02010600030101010101" pitchFamily="2" charset="-122"/>
              </a:rPr>
              <a:t>》</a:t>
            </a:r>
            <a:endParaRPr lang="en-US" altLang="zh-CN" sz="1100" b="1" dirty="0">
              <a:solidFill>
                <a:schemeClr val="tx1"/>
              </a:solidFill>
              <a:latin typeface="等线" panose="02010600030101010101" pitchFamily="2" charset="-122"/>
              <a:ea typeface="等线" panose="02010600030101010101" pitchFamily="2" charset="-122"/>
            </a:endParaRPr>
          </a:p>
        </p:txBody>
      </p:sp>
      <p:sp>
        <p:nvSpPr>
          <p:cNvPr id="73" name="矩形 72"/>
          <p:cNvSpPr/>
          <p:nvPr/>
        </p:nvSpPr>
        <p:spPr>
          <a:xfrm>
            <a:off x="9116945" y="5076956"/>
            <a:ext cx="1872000" cy="2427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等线" panose="02010600030101010101" pitchFamily="2" charset="-122"/>
                <a:ea typeface="等线" panose="02010600030101010101" pitchFamily="2" charset="-122"/>
              </a:rPr>
              <a:t>《</a:t>
            </a:r>
            <a:r>
              <a:rPr lang="zh-CN" altLang="en-US" sz="1100" b="1" dirty="0">
                <a:solidFill>
                  <a:schemeClr val="tx1"/>
                </a:solidFill>
                <a:latin typeface="等线" panose="02010600030101010101" pitchFamily="2" charset="-122"/>
                <a:ea typeface="等线" panose="02010600030101010101" pitchFamily="2" charset="-122"/>
              </a:rPr>
              <a:t>影响效应分析结果解读</a:t>
            </a:r>
            <a:r>
              <a:rPr lang="en-US" altLang="zh-CN" sz="1100" b="1" dirty="0">
                <a:solidFill>
                  <a:schemeClr val="tx1"/>
                </a:solidFill>
                <a:latin typeface="等线" panose="02010600030101010101" pitchFamily="2" charset="-122"/>
                <a:ea typeface="等线" panose="02010600030101010101" pitchFamily="2" charset="-122"/>
              </a:rPr>
              <a:t>》</a:t>
            </a:r>
            <a:endParaRPr lang="en-US" altLang="zh-CN" sz="1100" b="1" dirty="0">
              <a:solidFill>
                <a:schemeClr val="tx1"/>
              </a:solidFill>
              <a:latin typeface="等线" panose="02010600030101010101" pitchFamily="2" charset="-122"/>
              <a:ea typeface="等线" panose="02010600030101010101" pitchFamily="2" charset="-122"/>
            </a:endParaRPr>
          </a:p>
        </p:txBody>
      </p:sp>
      <p:sp>
        <p:nvSpPr>
          <p:cNvPr id="32" name="文本框 31"/>
          <p:cNvSpPr txBox="1"/>
          <p:nvPr/>
        </p:nvSpPr>
        <p:spPr>
          <a:xfrm>
            <a:off x="1645920" y="6563360"/>
            <a:ext cx="4064000" cy="368935"/>
          </a:xfrm>
          <a:prstGeom prst="rect">
            <a:avLst/>
          </a:prstGeom>
          <a:noFill/>
        </p:spPr>
        <p:txBody>
          <a:bodyPr wrap="square" lIns="0" tIns="0" rIns="0" bIns="0" rtlCol="0">
            <a:spAutoFit/>
          </a:bodyPr>
          <a:p>
            <a:pPr algn="l"/>
            <a:endParaRPr lang="zh-CN" altLang="en-US"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419100" y="281438"/>
            <a:ext cx="11315626" cy="805954"/>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1500" b="1" kern="1200" cap="none" baseline="0">
                <a:solidFill>
                  <a:schemeClr val="tx2"/>
                </a:solidFill>
                <a:latin typeface="+mj-lt"/>
                <a:ea typeface="+mj-ea"/>
                <a:cs typeface="+mj-cs"/>
              </a:defRPr>
            </a:lvl1pPr>
          </a:lstStyle>
          <a:p>
            <a:pPr lvl="0" algn="l" defTabSz="243840">
              <a:defRPr/>
            </a:pPr>
            <a:r>
              <a:rPr lang="zh-CN" altLang="en-US" sz="2000" dirty="0">
                <a:solidFill>
                  <a:srgbClr val="012036"/>
                </a:solidFill>
                <a:latin typeface="等线 Light" panose="02010600030101010101" pitchFamily="2" charset="-122"/>
                <a:ea typeface="等线 Light" panose="02010600030101010101" pitchFamily="2" charset="-122"/>
              </a:rPr>
              <a:t>基于全面养殖数据，利用归因分析等先进数字化手段洞察关键养殖因素，</a:t>
            </a:r>
            <a:r>
              <a:rPr lang="zh-CN" altLang="en-US" sz="2000" dirty="0">
                <a:solidFill>
                  <a:srgbClr val="000000"/>
                </a:solidFill>
                <a:latin typeface="等线 Light" panose="02010600030101010101" pitchFamily="2" charset="-122"/>
                <a:ea typeface="等线 Light" panose="02010600030101010101" pitchFamily="2" charset="-122"/>
              </a:rPr>
              <a:t>高</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效</a:t>
            </a:r>
            <a:r>
              <a:rPr lang="zh-CN" altLang="en-US" sz="2000" dirty="0">
                <a:solidFill>
                  <a:srgbClr val="000000"/>
                </a:solidFill>
                <a:latin typeface="等线 Light" panose="02010600030101010101" pitchFamily="2" charset="-122"/>
                <a:ea typeface="等线 Light" panose="02010600030101010101" pitchFamily="2" charset="-122"/>
              </a:rPr>
              <a:t>指导养殖方案策略的</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优化迭代，有效赋能数字化养殖质效提升</a:t>
            </a:r>
            <a:r>
              <a:rPr lang="zh-CN" altLang="en-US" sz="2000" dirty="0">
                <a:solidFill>
                  <a:srgbClr val="012036"/>
                </a:solidFill>
                <a:latin typeface="等线 Light" panose="02010600030101010101" pitchFamily="2" charset="-122"/>
                <a:ea typeface="等线 Light" panose="02010600030101010101" pitchFamily="2" charset="-122"/>
              </a:rPr>
              <a:t>。</a:t>
            </a:r>
            <a:endParaRPr kumimoji="0" lang="en-US" altLang="zh-CN" sz="2000" b="1" i="0" u="none" strike="noStrike" kern="1200" cap="none" spc="0" normalizeH="0" baseline="0" noProof="0" dirty="0">
              <a:ln>
                <a:noFill/>
              </a:ln>
              <a:solidFill>
                <a:srgbClr val="012036"/>
              </a:solidFill>
              <a:effectLst/>
              <a:uLnTx/>
              <a:uFillTx/>
              <a:latin typeface="等线 Light" panose="02010600030101010101" pitchFamily="2" charset="-122"/>
              <a:ea typeface="等线 Light" panose="02010600030101010101" pitchFamily="2" charset="-122"/>
              <a:cs typeface="+mj-cs"/>
            </a:endParaRPr>
          </a:p>
        </p:txBody>
      </p:sp>
      <p:sp>
        <p:nvSpPr>
          <p:cNvPr id="79" name="矩形 78"/>
          <p:cNvSpPr/>
          <p:nvPr/>
        </p:nvSpPr>
        <p:spPr bwMode="auto">
          <a:xfrm>
            <a:off x="1762989" y="5506764"/>
            <a:ext cx="4542790" cy="224519"/>
          </a:xfrm>
          <a:prstGeom prst="rect">
            <a:avLst/>
          </a:prstGeom>
          <a:pattFill prst="ltDnDiag">
            <a:fgClr>
              <a:schemeClr val="accent1">
                <a:lumMod val="20000"/>
                <a:lumOff val="80000"/>
              </a:schemeClr>
            </a:fgClr>
            <a:bgClr>
              <a:schemeClr val="bg1"/>
            </a:bgClr>
          </a:pattFill>
          <a:ln>
            <a:solidFill>
              <a:schemeClr val="tx2">
                <a:lumMod val="50000"/>
                <a:lumOff val="50000"/>
              </a:schemeClr>
            </a:solidFill>
          </a:ln>
        </p:spPr>
        <p:txBody>
          <a:bodyPr vert="horz" wrap="square" lIns="91440" tIns="45720" rIns="91440" bIns="45720" numCol="1" rtlCol="0" anchor="ctr" anchorCtr="0" compatLnSpc="1"/>
          <a:lstStyle/>
          <a:p>
            <a:pPr algn="ctr" defTabSz="812165"/>
            <a:r>
              <a:rPr lang="zh-CN" altLang="en-US" sz="900" b="1" dirty="0">
                <a:solidFill>
                  <a:schemeClr val="accent1"/>
                </a:solidFill>
                <a:latin typeface="等线" panose="02010600030101010101" pitchFamily="2" charset="-122"/>
                <a:ea typeface="等线" panose="02010600030101010101" pitchFamily="2" charset="-122"/>
              </a:rPr>
              <a:t>农场环控数据</a:t>
            </a:r>
            <a:endParaRPr sz="900" b="1" dirty="0">
              <a:solidFill>
                <a:schemeClr val="accent1"/>
              </a:solidFill>
              <a:latin typeface="等线" panose="02010600030101010101" pitchFamily="2" charset="-122"/>
              <a:ea typeface="等线" panose="02010600030101010101" pitchFamily="2" charset="-122"/>
            </a:endParaRPr>
          </a:p>
        </p:txBody>
      </p:sp>
      <p:sp>
        <p:nvSpPr>
          <p:cNvPr id="80" name="矩形 79"/>
          <p:cNvSpPr/>
          <p:nvPr/>
        </p:nvSpPr>
        <p:spPr bwMode="auto">
          <a:xfrm>
            <a:off x="6621432" y="5509703"/>
            <a:ext cx="4532148" cy="235512"/>
          </a:xfrm>
          <a:prstGeom prst="rect">
            <a:avLst/>
          </a:prstGeom>
          <a:pattFill prst="ltDnDiag">
            <a:fgClr>
              <a:schemeClr val="accent1">
                <a:lumMod val="20000"/>
                <a:lumOff val="80000"/>
              </a:schemeClr>
            </a:fgClr>
            <a:bgClr>
              <a:schemeClr val="bg1"/>
            </a:bgClr>
          </a:pattFill>
          <a:ln>
            <a:solidFill>
              <a:schemeClr val="tx2">
                <a:lumMod val="50000"/>
                <a:lumOff val="50000"/>
              </a:schemeClr>
            </a:solidFill>
          </a:ln>
        </p:spPr>
        <p:txBody>
          <a:bodyPr vert="horz" wrap="square" lIns="91440" tIns="45720" rIns="91440" bIns="45720" numCol="1" rtlCol="0" anchor="ctr" anchorCtr="0" compatLnSpc="1"/>
          <a:lstStyle/>
          <a:p>
            <a:pPr algn="ctr" defTabSz="812165"/>
            <a:r>
              <a:rPr lang="zh-CN" altLang="en-US" sz="900" b="1" dirty="0">
                <a:solidFill>
                  <a:schemeClr val="accent1"/>
                </a:solidFill>
                <a:latin typeface="等线" panose="02010600030101010101" pitchFamily="2" charset="-122"/>
                <a:ea typeface="等线" panose="02010600030101010101" pitchFamily="2" charset="-122"/>
              </a:rPr>
              <a:t>农场养殖关键数据</a:t>
            </a:r>
            <a:endParaRPr lang="zh-CN" altLang="en-US" sz="900" b="1" dirty="0">
              <a:solidFill>
                <a:schemeClr val="accent1"/>
              </a:solidFill>
              <a:latin typeface="等线" panose="02010600030101010101" pitchFamily="2" charset="-122"/>
              <a:ea typeface="等线" panose="02010600030101010101" pitchFamily="2" charset="-122"/>
            </a:endParaRPr>
          </a:p>
        </p:txBody>
      </p:sp>
      <p:sp>
        <p:nvSpPr>
          <p:cNvPr id="82" name="Flowchart: Magnetic Disk 45"/>
          <p:cNvSpPr/>
          <p:nvPr/>
        </p:nvSpPr>
        <p:spPr bwMode="gray">
          <a:xfrm>
            <a:off x="330264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光照强度</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83" name="Flowchart: Magnetic Disk 45"/>
          <p:cNvSpPr/>
          <p:nvPr/>
        </p:nvSpPr>
        <p:spPr bwMode="gray">
          <a:xfrm>
            <a:off x="176298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温度和湿度</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84" name="Flowchart: Magnetic Disk 45"/>
          <p:cNvSpPr/>
          <p:nvPr/>
        </p:nvSpPr>
        <p:spPr bwMode="gray">
          <a:xfrm>
            <a:off x="253281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空气质量</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85" name="Flowchart: Magnetic Disk 45"/>
          <p:cNvSpPr/>
          <p:nvPr/>
        </p:nvSpPr>
        <p:spPr bwMode="gray">
          <a:xfrm>
            <a:off x="6605432"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生长速度</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86" name="Flowchart: Magnetic Disk 45"/>
          <p:cNvSpPr/>
          <p:nvPr/>
        </p:nvSpPr>
        <p:spPr bwMode="gray">
          <a:xfrm>
            <a:off x="7376737"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饲料转化率</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87" name="Flowchart: Magnetic Disk 45"/>
          <p:cNvSpPr/>
          <p:nvPr/>
        </p:nvSpPr>
        <p:spPr bwMode="gray">
          <a:xfrm>
            <a:off x="5612138"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en-US" altLang="zh-CN" sz="900" b="1" i="0" u="none" strike="noStrike" kern="1200" cap="none" spc="0" normalizeH="0" baseline="0" noProof="0" dirty="0">
                <a:ln>
                  <a:noFill/>
                </a:ln>
                <a:solidFill>
                  <a:schemeClr val="bg2">
                    <a:lumMod val="75000"/>
                  </a:schemeClr>
                </a:solidFill>
                <a:effectLst/>
                <a:uLnTx/>
                <a:uFillTx/>
                <a:latin typeface="等线" panose="02010600030101010101" pitchFamily="2" charset="-122"/>
                <a:ea typeface="等线" panose="02010600030101010101" pitchFamily="2" charset="-122"/>
              </a:rPr>
              <a:t>…</a:t>
            </a:r>
            <a:endParaRPr kumimoji="0" lang="en-US" sz="900" b="1" i="0" u="none" strike="noStrike" kern="1200" cap="none" spc="0" normalizeH="0" baseline="0" noProof="0" dirty="0">
              <a:ln>
                <a:noFill/>
              </a:ln>
              <a:solidFill>
                <a:schemeClr val="bg2">
                  <a:lumMod val="75000"/>
                </a:schemeClr>
              </a:solidFill>
              <a:effectLst/>
              <a:uLnTx/>
              <a:uFillTx/>
              <a:latin typeface="等线" panose="02010600030101010101" pitchFamily="2" charset="-122"/>
              <a:ea typeface="等线" panose="02010600030101010101" pitchFamily="2" charset="-122"/>
            </a:endParaRPr>
          </a:p>
        </p:txBody>
      </p:sp>
      <p:grpSp>
        <p:nvGrpSpPr>
          <p:cNvPr id="14" name="组合 13"/>
          <p:cNvGrpSpPr/>
          <p:nvPr/>
        </p:nvGrpSpPr>
        <p:grpSpPr>
          <a:xfrm>
            <a:off x="819782" y="1153422"/>
            <a:ext cx="10569137" cy="747703"/>
            <a:chOff x="2155533" y="1008542"/>
            <a:chExt cx="9010446" cy="683917"/>
          </a:xfrm>
        </p:grpSpPr>
        <p:sp>
          <p:nvSpPr>
            <p:cNvPr id="15" name="等腰三角形 14"/>
            <p:cNvSpPr/>
            <p:nvPr/>
          </p:nvSpPr>
          <p:spPr>
            <a:xfrm>
              <a:off x="2155533" y="1061626"/>
              <a:ext cx="9010446" cy="630833"/>
            </a:xfrm>
            <a:prstGeom prst="triangle">
              <a:avLst/>
            </a:prstGeom>
            <a:gradFill>
              <a:gsLst>
                <a:gs pos="86000">
                  <a:schemeClr val="accent1">
                    <a:lumMod val="5000"/>
                    <a:lumOff val="95000"/>
                  </a:schemeClr>
                </a:gs>
                <a:gs pos="2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等线" panose="02010600030101010101" pitchFamily="2" charset="-122"/>
                <a:ea typeface="等线" panose="02010600030101010101" pitchFamily="2" charset="-122"/>
              </a:endParaRPr>
            </a:p>
          </p:txBody>
        </p:sp>
        <p:sp>
          <p:nvSpPr>
            <p:cNvPr id="16" name="文本框 15"/>
            <p:cNvSpPr txBox="1"/>
            <p:nvPr/>
          </p:nvSpPr>
          <p:spPr>
            <a:xfrm>
              <a:off x="4878034" y="1218167"/>
              <a:ext cx="3409948" cy="256360"/>
            </a:xfrm>
            <a:prstGeom prst="rect">
              <a:avLst/>
            </a:prstGeom>
            <a:noFill/>
          </p:spPr>
          <p:txBody>
            <a:bodyPr wrap="square">
              <a:spAutoFit/>
            </a:bodyPr>
            <a:lstStyle/>
            <a:p>
              <a:pPr algn="ctr">
                <a:lnSpc>
                  <a:spcPct val="106000"/>
                </a:lnSpc>
                <a:buFont typeface="Wingdings 2" panose="05020102010507070707" pitchFamily="18" charset="2"/>
                <a:buNone/>
              </a:pPr>
              <a:r>
                <a:rPr lang="zh-CN" altLang="en-US" sz="1200" b="1" dirty="0">
                  <a:solidFill>
                    <a:srgbClr val="33A3FF">
                      <a:lumMod val="75000"/>
                    </a:srgbClr>
                  </a:solidFill>
                  <a:latin typeface="等线" panose="02010600030101010101" pitchFamily="2" charset="-122"/>
                  <a:ea typeface="等线" panose="02010600030101010101" pitchFamily="2" charset="-122"/>
                </a:rPr>
                <a:t>数字化赋能养殖质效提升</a:t>
              </a:r>
              <a:endParaRPr lang="en-US" sz="1200" b="1" dirty="0">
                <a:solidFill>
                  <a:schemeClr val="accent1">
                    <a:lumMod val="75000"/>
                  </a:schemeClr>
                </a:solidFill>
                <a:latin typeface="等线" panose="02010600030101010101" pitchFamily="2" charset="-122"/>
                <a:ea typeface="等线" panose="02010600030101010101" pitchFamily="2" charset="-122"/>
              </a:endParaRPr>
            </a:p>
          </p:txBody>
        </p:sp>
        <p:cxnSp>
          <p:nvCxnSpPr>
            <p:cNvPr id="17" name="直接连接符 16"/>
            <p:cNvCxnSpPr/>
            <p:nvPr/>
          </p:nvCxnSpPr>
          <p:spPr>
            <a:xfrm flipV="1">
              <a:off x="2198714" y="1008542"/>
              <a:ext cx="4391316" cy="621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731483" y="1008542"/>
              <a:ext cx="4391316" cy="6218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Rectangle 162"/>
          <p:cNvSpPr/>
          <p:nvPr/>
        </p:nvSpPr>
        <p:spPr bwMode="gray">
          <a:xfrm>
            <a:off x="870433" y="1978383"/>
            <a:ext cx="10430821" cy="466308"/>
          </a:xfrm>
          <a:prstGeom prst="rect">
            <a:avLst/>
          </a:prstGeom>
          <a:pattFill prst="ltDnDiag">
            <a:fgClr>
              <a:schemeClr val="accent1">
                <a:lumMod val="20000"/>
                <a:lumOff val="80000"/>
              </a:schemeClr>
            </a:fgClr>
            <a:bgClr>
              <a:schemeClr val="bg1"/>
            </a:bgClr>
          </a:pattFill>
          <a:ln w="12700" algn="ctr">
            <a:solidFill>
              <a:schemeClr val="accent1">
                <a:lumMod val="75000"/>
              </a:schemeClr>
            </a:solidFill>
            <a:prstDash val="sysDash"/>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sp>
        <p:nvSpPr>
          <p:cNvPr id="66" name="Rectangle 52"/>
          <p:cNvSpPr/>
          <p:nvPr/>
        </p:nvSpPr>
        <p:spPr bwMode="gray">
          <a:xfrm>
            <a:off x="954126" y="2059850"/>
            <a:ext cx="5050563" cy="31628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养得好？</a:t>
            </a:r>
            <a:endParaRPr kumimoji="0" 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67" name="Rectangle 52"/>
          <p:cNvSpPr/>
          <p:nvPr/>
        </p:nvSpPr>
        <p:spPr bwMode="gray">
          <a:xfrm>
            <a:off x="6187312" y="2051806"/>
            <a:ext cx="5045410" cy="316282"/>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r>
              <a:rPr kumimoji="0" lang="zh-CN" alt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死得少？</a:t>
            </a:r>
            <a:endParaRPr kumimoji="0" 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pic>
        <p:nvPicPr>
          <p:cNvPr id="144" name="图形 143" descr="法庭 纯色填充"/>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14517" y="2083717"/>
            <a:ext cx="216087" cy="236240"/>
          </a:xfrm>
          <a:prstGeom prst="rect">
            <a:avLst/>
          </a:prstGeom>
        </p:spPr>
      </p:pic>
      <p:pic>
        <p:nvPicPr>
          <p:cNvPr id="145" name="图形 144" descr="王冠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2011" y="2032168"/>
            <a:ext cx="272545" cy="297964"/>
          </a:xfrm>
          <a:prstGeom prst="rect">
            <a:avLst/>
          </a:prstGeom>
        </p:spPr>
      </p:pic>
      <p:sp>
        <p:nvSpPr>
          <p:cNvPr id="32" name="文本框 31"/>
          <p:cNvSpPr txBox="1"/>
          <p:nvPr/>
        </p:nvSpPr>
        <p:spPr>
          <a:xfrm>
            <a:off x="927949" y="2882924"/>
            <a:ext cx="827177" cy="2775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预期效果</a:t>
            </a:r>
            <a:endParaRPr kumimoji="0" 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2" name="矩形 1"/>
          <p:cNvSpPr/>
          <p:nvPr/>
        </p:nvSpPr>
        <p:spPr>
          <a:xfrm>
            <a:off x="937529" y="3524669"/>
            <a:ext cx="10295194" cy="1653385"/>
          </a:xfrm>
          <a:prstGeom prst="rect">
            <a:avLst/>
          </a:prstGeom>
          <a:noFill/>
          <a:ln>
            <a:solidFill>
              <a:schemeClr val="tx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74" name="文本框 73"/>
          <p:cNvSpPr txBox="1"/>
          <p:nvPr/>
        </p:nvSpPr>
        <p:spPr>
          <a:xfrm>
            <a:off x="906936" y="4416290"/>
            <a:ext cx="827177" cy="2775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实施步骤</a:t>
            </a:r>
            <a:endParaRPr kumimoji="0" 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75" name="矩形 74"/>
          <p:cNvSpPr/>
          <p:nvPr/>
        </p:nvSpPr>
        <p:spPr>
          <a:xfrm>
            <a:off x="937529" y="5384037"/>
            <a:ext cx="10295194" cy="891370"/>
          </a:xfrm>
          <a:prstGeom prst="rect">
            <a:avLst/>
          </a:prstGeom>
          <a:noFill/>
          <a:ln>
            <a:solidFill>
              <a:schemeClr val="tx2">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76" name="文本框 75"/>
          <p:cNvSpPr txBox="1"/>
          <p:nvPr/>
        </p:nvSpPr>
        <p:spPr>
          <a:xfrm>
            <a:off x="927949" y="5709759"/>
            <a:ext cx="827662" cy="2775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数据支撑</a:t>
            </a:r>
            <a:endParaRPr kumimoji="0" lang="en-US" sz="1050" b="1" i="0" u="none"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grpSp>
        <p:nvGrpSpPr>
          <p:cNvPr id="114" name="组合 113"/>
          <p:cNvGrpSpPr/>
          <p:nvPr/>
        </p:nvGrpSpPr>
        <p:grpSpPr>
          <a:xfrm>
            <a:off x="1728026" y="4031566"/>
            <a:ext cx="9415249" cy="496106"/>
            <a:chOff x="2845460" y="3585224"/>
            <a:chExt cx="8159920" cy="327298"/>
          </a:xfrm>
        </p:grpSpPr>
        <p:sp>
          <p:nvSpPr>
            <p:cNvPr id="3" name="箭头: V 形 66"/>
            <p:cNvSpPr/>
            <p:nvPr/>
          </p:nvSpPr>
          <p:spPr>
            <a:xfrm>
              <a:off x="8310537" y="3604192"/>
              <a:ext cx="1328572" cy="292662"/>
            </a:xfrm>
            <a:prstGeom prst="chevron">
              <a:avLst/>
            </a:prstGeom>
            <a:solidFill>
              <a:srgbClr val="20A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rgbClr val="FFFFFF"/>
                  </a:solidFill>
                  <a:latin typeface="等线" panose="02010600030101010101" pitchFamily="2" charset="-122"/>
                  <a:ea typeface="等线" panose="02010600030101010101" pitchFamily="2" charset="-122"/>
                </a:rPr>
                <a:t>过程子模型解读和验证</a:t>
              </a:r>
              <a:endParaRPr lang="zh-CN" altLang="en-US" sz="900" b="1" dirty="0">
                <a:solidFill>
                  <a:srgbClr val="FFFFFF"/>
                </a:solidFill>
                <a:latin typeface="等线" panose="02010600030101010101" pitchFamily="2" charset="-122"/>
                <a:ea typeface="等线" panose="02010600030101010101" pitchFamily="2" charset="-122"/>
              </a:endParaRPr>
            </a:p>
          </p:txBody>
        </p:sp>
        <p:sp>
          <p:nvSpPr>
            <p:cNvPr id="23" name="箭头: V 形 62"/>
            <p:cNvSpPr/>
            <p:nvPr/>
          </p:nvSpPr>
          <p:spPr>
            <a:xfrm>
              <a:off x="2845460" y="3615791"/>
              <a:ext cx="1328573" cy="296731"/>
            </a:xfrm>
            <a:prstGeom prst="chevron">
              <a:avLst/>
            </a:prstGeom>
            <a:solidFill>
              <a:srgbClr val="D2E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chemeClr val="accent1"/>
                  </a:solidFill>
                  <a:latin typeface="等线" panose="02010600030101010101" pitchFamily="2" charset="-122"/>
                  <a:ea typeface="等线" panose="02010600030101010101" pitchFamily="2" charset="-122"/>
                </a:rPr>
                <a:t>环控数据和生产数据质量检查</a:t>
              </a:r>
              <a:endParaRPr lang="zh-CN" altLang="en-US" sz="900" b="1" dirty="0">
                <a:solidFill>
                  <a:schemeClr val="accent1"/>
                </a:solidFill>
                <a:latin typeface="等线" panose="02010600030101010101" pitchFamily="2" charset="-122"/>
                <a:ea typeface="等线" panose="02010600030101010101" pitchFamily="2" charset="-122"/>
              </a:endParaRPr>
            </a:p>
          </p:txBody>
        </p:sp>
        <p:sp>
          <p:nvSpPr>
            <p:cNvPr id="24" name="箭头: V 形 63"/>
            <p:cNvSpPr/>
            <p:nvPr/>
          </p:nvSpPr>
          <p:spPr>
            <a:xfrm>
              <a:off x="4211730" y="3611137"/>
              <a:ext cx="1328572" cy="292662"/>
            </a:xfrm>
            <a:prstGeom prst="chevron">
              <a:avLst/>
            </a:prstGeom>
            <a:solidFill>
              <a:srgbClr val="A7D7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chemeClr val="accent1"/>
                  </a:solidFill>
                  <a:latin typeface="等线" panose="02010600030101010101" pitchFamily="2" charset="-122"/>
                  <a:ea typeface="等线" panose="02010600030101010101" pitchFamily="2" charset="-122"/>
                </a:rPr>
                <a:t>现状分析</a:t>
              </a:r>
              <a:endParaRPr lang="zh-CN" altLang="en-US" sz="900" b="1" dirty="0">
                <a:solidFill>
                  <a:schemeClr val="accent1"/>
                </a:solidFill>
                <a:latin typeface="等线" panose="02010600030101010101" pitchFamily="2" charset="-122"/>
                <a:ea typeface="等线" panose="02010600030101010101" pitchFamily="2" charset="-122"/>
              </a:endParaRPr>
            </a:p>
          </p:txBody>
        </p:sp>
        <p:sp>
          <p:nvSpPr>
            <p:cNvPr id="72" name="箭头: V 形 71"/>
            <p:cNvSpPr/>
            <p:nvPr/>
          </p:nvSpPr>
          <p:spPr>
            <a:xfrm>
              <a:off x="6944268" y="3585224"/>
              <a:ext cx="1328572" cy="292662"/>
            </a:xfrm>
            <a:prstGeom prst="chevron">
              <a:avLst/>
            </a:prstGeom>
            <a:solidFill>
              <a:srgbClr val="54B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rgbClr val="FFFFFF"/>
                  </a:solidFill>
                  <a:latin typeface="等线" panose="02010600030101010101" pitchFamily="2" charset="-122"/>
                  <a:ea typeface="等线" panose="02010600030101010101" pitchFamily="2" charset="-122"/>
                </a:rPr>
                <a:t>过程子模型建立</a:t>
              </a:r>
              <a:endParaRPr lang="zh-CN" altLang="en-US" sz="900" b="1" dirty="0">
                <a:solidFill>
                  <a:srgbClr val="FFFFFF"/>
                </a:solidFill>
                <a:latin typeface="等线" panose="02010600030101010101" pitchFamily="2" charset="-122"/>
                <a:ea typeface="等线" panose="02010600030101010101" pitchFamily="2" charset="-122"/>
              </a:endParaRPr>
            </a:p>
          </p:txBody>
        </p:sp>
        <p:sp>
          <p:nvSpPr>
            <p:cNvPr id="73" name="箭头: V 形 64"/>
            <p:cNvSpPr/>
            <p:nvPr/>
          </p:nvSpPr>
          <p:spPr>
            <a:xfrm>
              <a:off x="5577999" y="3589980"/>
              <a:ext cx="1328572" cy="292662"/>
            </a:xfrm>
            <a:prstGeom prst="chevron">
              <a:avLst/>
            </a:prstGeom>
            <a:solidFill>
              <a:srgbClr val="8FC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rgbClr val="FFFFFF"/>
                  </a:solidFill>
                  <a:latin typeface="等线" panose="02010600030101010101" pitchFamily="2" charset="-122"/>
                  <a:ea typeface="等线" panose="02010600030101010101" pitchFamily="2" charset="-122"/>
                </a:rPr>
                <a:t>效应分析</a:t>
              </a:r>
              <a:endParaRPr lang="zh-CN" altLang="en-US" sz="900" b="1" dirty="0">
                <a:solidFill>
                  <a:srgbClr val="FFFFFF"/>
                </a:solidFill>
                <a:latin typeface="等线" panose="02010600030101010101" pitchFamily="2" charset="-122"/>
                <a:ea typeface="等线" panose="02010600030101010101" pitchFamily="2" charset="-122"/>
              </a:endParaRPr>
            </a:p>
          </p:txBody>
        </p:sp>
        <p:sp>
          <p:nvSpPr>
            <p:cNvPr id="113" name="箭头: V 形 66"/>
            <p:cNvSpPr/>
            <p:nvPr/>
          </p:nvSpPr>
          <p:spPr>
            <a:xfrm>
              <a:off x="9676808" y="3604192"/>
              <a:ext cx="1328572" cy="292662"/>
            </a:xfrm>
            <a:prstGeom prst="chevron">
              <a:avLst/>
            </a:prstGeom>
            <a:solidFill>
              <a:srgbClr val="20A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1219200"/>
              <a:r>
                <a:rPr lang="zh-CN" altLang="en-US" sz="900" b="1" dirty="0">
                  <a:solidFill>
                    <a:srgbClr val="FFFFFF"/>
                  </a:solidFill>
                  <a:latin typeface="等线" panose="02010600030101010101" pitchFamily="2" charset="-122"/>
                  <a:ea typeface="等线" panose="02010600030101010101" pitchFamily="2" charset="-122"/>
                </a:rPr>
                <a:t>可视化分析报告</a:t>
              </a:r>
              <a:endParaRPr lang="zh-CN" altLang="en-US" sz="900" b="1" dirty="0">
                <a:solidFill>
                  <a:srgbClr val="FFFFFF"/>
                </a:solidFill>
                <a:latin typeface="等线" panose="02010600030101010101" pitchFamily="2" charset="-122"/>
                <a:ea typeface="等线" panose="02010600030101010101" pitchFamily="2" charset="-122"/>
              </a:endParaRPr>
            </a:p>
          </p:txBody>
        </p:sp>
      </p:grpSp>
      <p:grpSp>
        <p:nvGrpSpPr>
          <p:cNvPr id="179" name="组合 178"/>
          <p:cNvGrpSpPr/>
          <p:nvPr/>
        </p:nvGrpSpPr>
        <p:grpSpPr>
          <a:xfrm>
            <a:off x="1768461" y="3735887"/>
            <a:ext cx="9387274" cy="207040"/>
            <a:chOff x="1745814" y="4070347"/>
            <a:chExt cx="9387274" cy="189378"/>
          </a:xfrm>
        </p:grpSpPr>
        <p:cxnSp>
          <p:nvCxnSpPr>
            <p:cNvPr id="120" name="直接连接符 113"/>
            <p:cNvCxnSpPr>
              <a:cxnSpLocks noChangeShapeType="1"/>
            </p:cNvCxnSpPr>
            <p:nvPr/>
          </p:nvCxnSpPr>
          <p:spPr bwMode="auto">
            <a:xfrm>
              <a:off x="3310360"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21" name="直接箭头连接符 116"/>
            <p:cNvCxnSpPr/>
            <p:nvPr/>
          </p:nvCxnSpPr>
          <p:spPr bwMode="auto">
            <a:xfrm>
              <a:off x="1756940" y="4177816"/>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cxnSp>
          <p:nvCxnSpPr>
            <p:cNvPr id="164" name="直接连接符 113"/>
            <p:cNvCxnSpPr>
              <a:cxnSpLocks noChangeShapeType="1"/>
            </p:cNvCxnSpPr>
            <p:nvPr/>
          </p:nvCxnSpPr>
          <p:spPr bwMode="auto">
            <a:xfrm>
              <a:off x="1745814"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66" name="直接连接符 113"/>
            <p:cNvCxnSpPr>
              <a:cxnSpLocks noChangeShapeType="1"/>
            </p:cNvCxnSpPr>
            <p:nvPr/>
          </p:nvCxnSpPr>
          <p:spPr bwMode="auto">
            <a:xfrm>
              <a:off x="4874906"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67" name="直接连接符 113"/>
            <p:cNvCxnSpPr>
              <a:cxnSpLocks noChangeShapeType="1"/>
            </p:cNvCxnSpPr>
            <p:nvPr/>
          </p:nvCxnSpPr>
          <p:spPr bwMode="auto">
            <a:xfrm>
              <a:off x="6439452"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68" name="直接连接符 113"/>
            <p:cNvCxnSpPr>
              <a:cxnSpLocks noChangeShapeType="1"/>
            </p:cNvCxnSpPr>
            <p:nvPr/>
          </p:nvCxnSpPr>
          <p:spPr bwMode="auto">
            <a:xfrm>
              <a:off x="8003998"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70" name="直接连接符 113"/>
            <p:cNvCxnSpPr>
              <a:cxnSpLocks noChangeShapeType="1"/>
            </p:cNvCxnSpPr>
            <p:nvPr/>
          </p:nvCxnSpPr>
          <p:spPr bwMode="auto">
            <a:xfrm>
              <a:off x="9568544"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71" name="直接连接符 113"/>
            <p:cNvCxnSpPr>
              <a:cxnSpLocks noChangeShapeType="1"/>
            </p:cNvCxnSpPr>
            <p:nvPr/>
          </p:nvCxnSpPr>
          <p:spPr bwMode="auto">
            <a:xfrm>
              <a:off x="11133088" y="4070347"/>
              <a:ext cx="0" cy="189378"/>
            </a:xfrm>
            <a:prstGeom prst="line">
              <a:avLst/>
            </a:prstGeom>
            <a:noFill/>
            <a:ln w="6350" algn="ctr">
              <a:solidFill>
                <a:schemeClr val="tx1"/>
              </a:solidFill>
              <a:miter lim="800000"/>
            </a:ln>
            <a:extLst>
              <a:ext uri="{909E8E84-426E-40DD-AFC4-6F175D3DCCD1}">
                <a14:hiddenFill xmlns:a14="http://schemas.microsoft.com/office/drawing/2010/main">
                  <a:noFill/>
                </a14:hiddenFill>
              </a:ext>
            </a:extLst>
          </p:spPr>
        </p:cxnSp>
        <p:cxnSp>
          <p:nvCxnSpPr>
            <p:cNvPr id="174" name="直接箭头连接符 116"/>
            <p:cNvCxnSpPr/>
            <p:nvPr/>
          </p:nvCxnSpPr>
          <p:spPr bwMode="auto">
            <a:xfrm>
              <a:off x="3310358" y="4167094"/>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cxnSp>
          <p:nvCxnSpPr>
            <p:cNvPr id="175" name="直接箭头连接符 116"/>
            <p:cNvCxnSpPr/>
            <p:nvPr/>
          </p:nvCxnSpPr>
          <p:spPr bwMode="auto">
            <a:xfrm>
              <a:off x="4880820" y="4159833"/>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cxnSp>
          <p:nvCxnSpPr>
            <p:cNvPr id="176" name="直接箭头连接符 116"/>
            <p:cNvCxnSpPr/>
            <p:nvPr/>
          </p:nvCxnSpPr>
          <p:spPr bwMode="auto">
            <a:xfrm>
              <a:off x="6450707" y="4154477"/>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cxnSp>
          <p:nvCxnSpPr>
            <p:cNvPr id="177" name="直接箭头连接符 116"/>
            <p:cNvCxnSpPr/>
            <p:nvPr/>
          </p:nvCxnSpPr>
          <p:spPr bwMode="auto">
            <a:xfrm>
              <a:off x="8007830" y="4154246"/>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cxnSp>
          <p:nvCxnSpPr>
            <p:cNvPr id="178" name="直接箭头连接符 116"/>
            <p:cNvCxnSpPr/>
            <p:nvPr/>
          </p:nvCxnSpPr>
          <p:spPr bwMode="auto">
            <a:xfrm>
              <a:off x="9569728" y="4159418"/>
              <a:ext cx="1553418" cy="231"/>
            </a:xfrm>
            <a:prstGeom prst="straightConnector1">
              <a:avLst/>
            </a:prstGeom>
            <a:noFill/>
            <a:ln w="6350" cap="flat" cmpd="sng" algn="ctr">
              <a:solidFill>
                <a:srgbClr val="000000"/>
              </a:solidFill>
              <a:prstDash val="solid"/>
              <a:miter lim="800000"/>
              <a:headEnd type="triangle" w="med" len="med"/>
              <a:tailEnd type="triangle" w="med" len="med"/>
            </a:ln>
            <a:effectLst/>
            <a:extLst>
              <a:ext uri="{909E8E84-426E-40DD-AFC4-6F175D3DCCD1}">
                <a14:hiddenFill xmlns:a14="http://schemas.microsoft.com/office/drawing/2010/main">
                  <a:noFill/>
                </a14:hiddenFill>
              </a:ext>
            </a:extLst>
          </p:spPr>
        </p:cxnSp>
      </p:grpSp>
      <p:sp>
        <p:nvSpPr>
          <p:cNvPr id="127" name="TextBox 11"/>
          <p:cNvSpPr txBox="1">
            <a:spLocks noChangeArrowheads="1"/>
          </p:cNvSpPr>
          <p:nvPr/>
        </p:nvSpPr>
        <p:spPr bwMode="auto">
          <a:xfrm>
            <a:off x="2220882"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3</a:t>
            </a:r>
            <a:r>
              <a:rPr lang="zh-CN" altLang="en-US" sz="800" i="1" kern="0" dirty="0">
                <a:latin typeface="+mn-ea"/>
                <a:ea typeface="+mn-ea"/>
              </a:rPr>
              <a:t>周</a:t>
            </a:r>
            <a:endParaRPr lang="en-US" altLang="en-US" sz="800" kern="0" dirty="0">
              <a:latin typeface="+mn-ea"/>
              <a:ea typeface="+mn-ea"/>
            </a:endParaRPr>
          </a:p>
        </p:txBody>
      </p:sp>
      <p:sp>
        <p:nvSpPr>
          <p:cNvPr id="181" name="TextBox 11"/>
          <p:cNvSpPr txBox="1">
            <a:spLocks noChangeArrowheads="1"/>
          </p:cNvSpPr>
          <p:nvPr/>
        </p:nvSpPr>
        <p:spPr bwMode="auto">
          <a:xfrm>
            <a:off x="3790560"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3</a:t>
            </a:r>
            <a:r>
              <a:rPr lang="zh-CN" altLang="en-US" sz="800" i="1" kern="0" dirty="0">
                <a:latin typeface="+mn-ea"/>
                <a:ea typeface="+mn-ea"/>
              </a:rPr>
              <a:t>周</a:t>
            </a:r>
            <a:endParaRPr lang="en-US" altLang="en-US" sz="800" kern="0" dirty="0">
              <a:latin typeface="+mn-ea"/>
              <a:ea typeface="+mn-ea"/>
            </a:endParaRPr>
          </a:p>
        </p:txBody>
      </p:sp>
      <p:sp>
        <p:nvSpPr>
          <p:cNvPr id="182" name="TextBox 11"/>
          <p:cNvSpPr txBox="1">
            <a:spLocks noChangeArrowheads="1"/>
          </p:cNvSpPr>
          <p:nvPr/>
        </p:nvSpPr>
        <p:spPr bwMode="auto">
          <a:xfrm>
            <a:off x="5360238"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4</a:t>
            </a:r>
            <a:r>
              <a:rPr lang="zh-CN" altLang="en-US" sz="800" i="1" kern="0" dirty="0">
                <a:latin typeface="+mn-ea"/>
                <a:ea typeface="+mn-ea"/>
              </a:rPr>
              <a:t>周</a:t>
            </a:r>
            <a:endParaRPr lang="en-US" altLang="en-US" sz="800" kern="0" dirty="0">
              <a:latin typeface="+mn-ea"/>
              <a:ea typeface="+mn-ea"/>
            </a:endParaRPr>
          </a:p>
        </p:txBody>
      </p:sp>
      <p:sp>
        <p:nvSpPr>
          <p:cNvPr id="183" name="TextBox 11"/>
          <p:cNvSpPr txBox="1">
            <a:spLocks noChangeArrowheads="1"/>
          </p:cNvSpPr>
          <p:nvPr/>
        </p:nvSpPr>
        <p:spPr bwMode="auto">
          <a:xfrm>
            <a:off x="6929916"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4</a:t>
            </a:r>
            <a:r>
              <a:rPr lang="zh-CN" altLang="en-US" sz="800" i="1" kern="0" dirty="0">
                <a:latin typeface="+mn-ea"/>
                <a:ea typeface="+mn-ea"/>
              </a:rPr>
              <a:t>周</a:t>
            </a:r>
            <a:endParaRPr lang="en-US" altLang="en-US" sz="800" kern="0" dirty="0">
              <a:latin typeface="+mn-ea"/>
              <a:ea typeface="+mn-ea"/>
            </a:endParaRPr>
          </a:p>
        </p:txBody>
      </p:sp>
      <p:sp>
        <p:nvSpPr>
          <p:cNvPr id="184" name="TextBox 11"/>
          <p:cNvSpPr txBox="1">
            <a:spLocks noChangeArrowheads="1"/>
          </p:cNvSpPr>
          <p:nvPr/>
        </p:nvSpPr>
        <p:spPr bwMode="auto">
          <a:xfrm>
            <a:off x="8499594"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4</a:t>
            </a:r>
            <a:r>
              <a:rPr lang="zh-CN" altLang="en-US" sz="800" i="1" kern="0" dirty="0">
                <a:latin typeface="+mn-ea"/>
                <a:ea typeface="+mn-ea"/>
              </a:rPr>
              <a:t>周</a:t>
            </a:r>
            <a:endParaRPr lang="en-US" altLang="en-US" sz="800" kern="0" dirty="0">
              <a:latin typeface="+mn-ea"/>
              <a:ea typeface="+mn-ea"/>
            </a:endParaRPr>
          </a:p>
        </p:txBody>
      </p:sp>
      <p:sp>
        <p:nvSpPr>
          <p:cNvPr id="185" name="TextBox 11"/>
          <p:cNvSpPr txBox="1">
            <a:spLocks noChangeArrowheads="1"/>
          </p:cNvSpPr>
          <p:nvPr/>
        </p:nvSpPr>
        <p:spPr bwMode="auto">
          <a:xfrm>
            <a:off x="10069272" y="3672105"/>
            <a:ext cx="622903" cy="315021"/>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latin typeface="+mn-ea"/>
                <a:ea typeface="+mn-ea"/>
              </a:rPr>
              <a:t>2</a:t>
            </a:r>
            <a:r>
              <a:rPr lang="zh-CN" altLang="en-US" sz="800" i="1" kern="0" dirty="0">
                <a:latin typeface="+mn-ea"/>
                <a:ea typeface="+mn-ea"/>
              </a:rPr>
              <a:t>周</a:t>
            </a:r>
            <a:endParaRPr lang="en-US" altLang="en-US" sz="800" kern="0" dirty="0">
              <a:latin typeface="+mn-ea"/>
              <a:ea typeface="+mn-ea"/>
            </a:endParaRPr>
          </a:p>
        </p:txBody>
      </p:sp>
      <p:sp>
        <p:nvSpPr>
          <p:cNvPr id="186" name="TextBox 11"/>
          <p:cNvSpPr txBox="1">
            <a:spLocks noChangeArrowheads="1"/>
          </p:cNvSpPr>
          <p:nvPr/>
        </p:nvSpPr>
        <p:spPr bwMode="auto">
          <a:xfrm>
            <a:off x="1014517" y="3685542"/>
            <a:ext cx="622903" cy="288147"/>
          </a:xfrm>
          <a:prstGeom prst="rect">
            <a:avLst/>
          </a:prstGeom>
          <a:solidFill>
            <a:schemeClr val="bg1"/>
          </a:solidFill>
          <a:ln>
            <a:noFill/>
          </a:ln>
        </p:spPr>
        <p:txBody>
          <a:bodyPr wrap="square" lIns="36000" tIns="36000" rIns="36000" bIns="36000" anchor="ctr">
            <a:spAutoFit/>
          </a:bodyPr>
          <a:lstStyle>
            <a:lvl1pPr>
              <a:defRPr>
                <a:solidFill>
                  <a:schemeClr val="tx1"/>
                </a:solidFill>
                <a:latin typeface="Verdana" panose="020B0604030504040204" pitchFamily="34" charset="0"/>
                <a:ea typeface="华文细黑" panose="02010600040101010101" pitchFamily="2" charset="-122"/>
              </a:defRPr>
            </a:lvl1pPr>
            <a:lvl2pPr marL="742950" indent="-285750">
              <a:defRPr>
                <a:solidFill>
                  <a:schemeClr val="tx1"/>
                </a:solidFill>
                <a:latin typeface="Verdana" panose="020B0604030504040204" pitchFamily="34" charset="0"/>
                <a:ea typeface="华文细黑" panose="02010600040101010101" pitchFamily="2" charset="-122"/>
              </a:defRPr>
            </a:lvl2pPr>
            <a:lvl3pPr marL="1143000" indent="-228600">
              <a:defRPr>
                <a:solidFill>
                  <a:schemeClr val="tx1"/>
                </a:solidFill>
                <a:latin typeface="Verdana" panose="020B0604030504040204" pitchFamily="34" charset="0"/>
                <a:ea typeface="华文细黑" panose="02010600040101010101" pitchFamily="2" charset="-122"/>
              </a:defRPr>
            </a:lvl3pPr>
            <a:lvl4pPr marL="1600200" indent="-228600">
              <a:defRPr>
                <a:solidFill>
                  <a:schemeClr val="tx1"/>
                </a:solidFill>
                <a:latin typeface="Verdana" panose="020B0604030504040204" pitchFamily="34" charset="0"/>
                <a:ea typeface="华文细黑" panose="02010600040101010101" pitchFamily="2" charset="-122"/>
              </a:defRPr>
            </a:lvl4pPr>
            <a:lvl5pPr marL="2057400" indent="-228600">
              <a:defRPr>
                <a:solidFill>
                  <a:schemeClr val="tx1"/>
                </a:solidFill>
                <a:latin typeface="Verdana" panose="020B060403050404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华文细黑" panose="02010600040101010101" pitchFamily="2" charset="-122"/>
              </a:defRPr>
            </a:lvl9pPr>
          </a:lstStyle>
          <a:p>
            <a:pPr algn="ctr" defTabSz="609600" eaLnBrk="1" fontAlgn="auto" hangingPunct="1">
              <a:spcBef>
                <a:spcPts val="0"/>
              </a:spcBef>
              <a:spcAft>
                <a:spcPts val="0"/>
              </a:spcAft>
              <a:defRPr/>
            </a:pPr>
            <a:r>
              <a:rPr lang="en-US" altLang="zh-CN" sz="1400" i="1" kern="0" dirty="0">
                <a:solidFill>
                  <a:schemeClr val="bg2"/>
                </a:solidFill>
                <a:latin typeface="+mn-ea"/>
                <a:ea typeface="+mn-ea"/>
              </a:rPr>
              <a:t>20</a:t>
            </a:r>
            <a:r>
              <a:rPr lang="zh-CN" altLang="en-US" sz="800" i="1" kern="0" dirty="0">
                <a:solidFill>
                  <a:schemeClr val="bg2"/>
                </a:solidFill>
                <a:latin typeface="+mn-ea"/>
                <a:ea typeface="+mn-ea"/>
              </a:rPr>
              <a:t>周</a:t>
            </a:r>
            <a:endParaRPr lang="en-US" altLang="en-US" sz="800" kern="0" dirty="0">
              <a:solidFill>
                <a:schemeClr val="bg2"/>
              </a:solidFill>
              <a:latin typeface="+mn-ea"/>
              <a:ea typeface="+mn-ea"/>
            </a:endParaRPr>
          </a:p>
        </p:txBody>
      </p:sp>
      <p:sp>
        <p:nvSpPr>
          <p:cNvPr id="187" name="矩形 186"/>
          <p:cNvSpPr/>
          <p:nvPr/>
        </p:nvSpPr>
        <p:spPr bwMode="auto">
          <a:xfrm>
            <a:off x="1729296" y="4577115"/>
            <a:ext cx="49158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88" name="矩形 187"/>
          <p:cNvSpPr/>
          <p:nvPr/>
        </p:nvSpPr>
        <p:spPr bwMode="auto">
          <a:xfrm>
            <a:off x="2286540" y="4577115"/>
            <a:ext cx="79244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89" name="文本框 188"/>
          <p:cNvSpPr txBox="1"/>
          <p:nvPr/>
        </p:nvSpPr>
        <p:spPr>
          <a:xfrm>
            <a:off x="1745049" y="4704700"/>
            <a:ext cx="431420"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分析环境搭建</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190" name="文本框 189"/>
          <p:cNvSpPr txBox="1"/>
          <p:nvPr/>
        </p:nvSpPr>
        <p:spPr>
          <a:xfrm>
            <a:off x="2451386" y="4705762"/>
            <a:ext cx="431420"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数据质量检查</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191" name="矩形 190"/>
          <p:cNvSpPr/>
          <p:nvPr/>
        </p:nvSpPr>
        <p:spPr bwMode="auto">
          <a:xfrm>
            <a:off x="3311717"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92" name="文本框 191"/>
          <p:cNvSpPr txBox="1"/>
          <p:nvPr/>
        </p:nvSpPr>
        <p:spPr>
          <a:xfrm>
            <a:off x="3441397" y="4705762"/>
            <a:ext cx="431420"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数据分布分析</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193" name="矩形 192"/>
          <p:cNvSpPr/>
          <p:nvPr/>
        </p:nvSpPr>
        <p:spPr bwMode="auto">
          <a:xfrm>
            <a:off x="4067491"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94" name="文本框 193"/>
          <p:cNvSpPr txBox="1"/>
          <p:nvPr/>
        </p:nvSpPr>
        <p:spPr>
          <a:xfrm>
            <a:off x="4200625" y="4638465"/>
            <a:ext cx="431420" cy="403778"/>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目标变量及自变量确定</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195" name="矩形 194"/>
          <p:cNvSpPr/>
          <p:nvPr/>
        </p:nvSpPr>
        <p:spPr bwMode="auto">
          <a:xfrm>
            <a:off x="4886717"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96" name="文本框 195"/>
          <p:cNvSpPr txBox="1"/>
          <p:nvPr/>
        </p:nvSpPr>
        <p:spPr>
          <a:xfrm>
            <a:off x="5016397" y="4705762"/>
            <a:ext cx="431420"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相关性探查分析</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197" name="矩形 196"/>
          <p:cNvSpPr/>
          <p:nvPr/>
        </p:nvSpPr>
        <p:spPr bwMode="auto">
          <a:xfrm>
            <a:off x="5642491"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198" name="文本框 197"/>
          <p:cNvSpPr txBox="1"/>
          <p:nvPr/>
        </p:nvSpPr>
        <p:spPr>
          <a:xfrm>
            <a:off x="5738038" y="4705762"/>
            <a:ext cx="567741"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子模型建设应用规划</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01" name="矩形 200"/>
          <p:cNvSpPr/>
          <p:nvPr/>
        </p:nvSpPr>
        <p:spPr bwMode="auto">
          <a:xfrm>
            <a:off x="6452849" y="4577115"/>
            <a:ext cx="31868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05" name="矩形 204"/>
          <p:cNvSpPr/>
          <p:nvPr/>
        </p:nvSpPr>
        <p:spPr bwMode="auto">
          <a:xfrm>
            <a:off x="6818413" y="4577115"/>
            <a:ext cx="31868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06" name="矩形 205"/>
          <p:cNvSpPr/>
          <p:nvPr/>
        </p:nvSpPr>
        <p:spPr bwMode="auto">
          <a:xfrm>
            <a:off x="7183977" y="4577115"/>
            <a:ext cx="31868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07" name="矩形 206"/>
          <p:cNvSpPr/>
          <p:nvPr/>
        </p:nvSpPr>
        <p:spPr bwMode="auto">
          <a:xfrm>
            <a:off x="7549542" y="4577115"/>
            <a:ext cx="318686"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02" name="文本框 201"/>
          <p:cNvSpPr txBox="1"/>
          <p:nvPr/>
        </p:nvSpPr>
        <p:spPr>
          <a:xfrm>
            <a:off x="6792312" y="4705762"/>
            <a:ext cx="358262"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死淘率模型</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08" name="文本框 207"/>
          <p:cNvSpPr txBox="1"/>
          <p:nvPr/>
        </p:nvSpPr>
        <p:spPr>
          <a:xfrm>
            <a:off x="7158152" y="4705762"/>
            <a:ext cx="358262"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出栏重量模型</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09" name="文本框 208"/>
          <p:cNvSpPr txBox="1"/>
          <p:nvPr/>
        </p:nvSpPr>
        <p:spPr>
          <a:xfrm>
            <a:off x="7519014" y="4705762"/>
            <a:ext cx="358262"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周增重模型</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10" name="文本框 209"/>
          <p:cNvSpPr txBox="1"/>
          <p:nvPr/>
        </p:nvSpPr>
        <p:spPr>
          <a:xfrm>
            <a:off x="6426301" y="4705762"/>
            <a:ext cx="358262" cy="269185"/>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数据特征工程</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11" name="矩形 210"/>
          <p:cNvSpPr/>
          <p:nvPr/>
        </p:nvSpPr>
        <p:spPr bwMode="auto">
          <a:xfrm>
            <a:off x="8030881"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12" name="文本框 211"/>
          <p:cNvSpPr txBox="1"/>
          <p:nvPr/>
        </p:nvSpPr>
        <p:spPr>
          <a:xfrm>
            <a:off x="8160561" y="4773058"/>
            <a:ext cx="431420" cy="134593"/>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跨期验证</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13" name="矩形 212"/>
          <p:cNvSpPr/>
          <p:nvPr/>
        </p:nvSpPr>
        <p:spPr bwMode="auto">
          <a:xfrm>
            <a:off x="8786655"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14" name="文本框 213"/>
          <p:cNvSpPr txBox="1"/>
          <p:nvPr/>
        </p:nvSpPr>
        <p:spPr>
          <a:xfrm>
            <a:off x="8858854" y="4773058"/>
            <a:ext cx="567741" cy="134593"/>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单因素分析</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15" name="矩形 214"/>
          <p:cNvSpPr/>
          <p:nvPr/>
        </p:nvSpPr>
        <p:spPr bwMode="auto">
          <a:xfrm>
            <a:off x="9613612"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16" name="文本框 215"/>
          <p:cNvSpPr txBox="1"/>
          <p:nvPr/>
        </p:nvSpPr>
        <p:spPr>
          <a:xfrm>
            <a:off x="9743292" y="4773058"/>
            <a:ext cx="431420" cy="134593"/>
          </a:xfrm>
          <a:prstGeom prst="rect">
            <a:avLst/>
          </a:prstGeom>
          <a:noFill/>
        </p:spPr>
        <p:txBody>
          <a:bodyPr wrap="square" lIns="0" tIns="0" rIns="0" bIns="0" rtlCol="0">
            <a:spAutoFit/>
          </a:bodyPr>
          <a:lstStyle/>
          <a:p>
            <a:pPr algn="ctr"/>
            <a:r>
              <a:rPr lang="zh-CN" altLang="en-US" sz="800" b="1" dirty="0">
                <a:solidFill>
                  <a:schemeClr val="bg2"/>
                </a:solidFill>
                <a:latin typeface="等线" panose="02010600030101010101" pitchFamily="2" charset="-122"/>
                <a:ea typeface="等线" panose="02010600030101010101" pitchFamily="2" charset="-122"/>
              </a:rPr>
              <a:t>分析报告</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17" name="矩形 216"/>
          <p:cNvSpPr/>
          <p:nvPr/>
        </p:nvSpPr>
        <p:spPr bwMode="auto">
          <a:xfrm>
            <a:off x="10369386" y="4577115"/>
            <a:ext cx="691943" cy="497219"/>
          </a:xfrm>
          <a:prstGeom prst="rect">
            <a:avLst/>
          </a:prstGeom>
          <a:pattFill prst="ltDnDiag">
            <a:fgClr>
              <a:schemeClr val="accent1">
                <a:lumMod val="20000"/>
                <a:lumOff val="80000"/>
              </a:schemeClr>
            </a:fgClr>
            <a:bgClr>
              <a:schemeClr val="bg1"/>
            </a:bgClr>
          </a:pattFill>
          <a:ln>
            <a:noFill/>
          </a:ln>
        </p:spPr>
        <p:txBody>
          <a:bodyPr vert="horz" wrap="square" lIns="91440" tIns="45720" rIns="91440" bIns="45720" numCol="1" rtlCol="0" anchor="ctr" anchorCtr="0" compatLnSpc="1"/>
          <a:lstStyle/>
          <a:p>
            <a:pPr algn="ctr" defTabSz="812165"/>
            <a:endParaRPr sz="800" b="1" dirty="0">
              <a:solidFill>
                <a:schemeClr val="bg2"/>
              </a:solidFill>
              <a:latin typeface="等线" panose="02010600030101010101" pitchFamily="2" charset="-122"/>
              <a:ea typeface="等线" panose="02010600030101010101" pitchFamily="2" charset="-122"/>
            </a:endParaRPr>
          </a:p>
        </p:txBody>
      </p:sp>
      <p:sp>
        <p:nvSpPr>
          <p:cNvPr id="218" name="文本框 217"/>
          <p:cNvSpPr txBox="1"/>
          <p:nvPr/>
        </p:nvSpPr>
        <p:spPr>
          <a:xfrm>
            <a:off x="10440990" y="4705762"/>
            <a:ext cx="567741" cy="269185"/>
          </a:xfrm>
          <a:prstGeom prst="rect">
            <a:avLst/>
          </a:prstGeom>
          <a:noFill/>
        </p:spPr>
        <p:txBody>
          <a:bodyPr wrap="square" lIns="0" tIns="0" rIns="0" bIns="0" rtlCol="0">
            <a:spAutoFit/>
          </a:bodyPr>
          <a:lstStyle/>
          <a:p>
            <a:pPr algn="ctr"/>
            <a:r>
              <a:rPr lang="en-US" altLang="zh-CN" sz="800" b="1" dirty="0">
                <a:solidFill>
                  <a:schemeClr val="bg2"/>
                </a:solidFill>
                <a:latin typeface="等线" panose="02010600030101010101" pitchFamily="2" charset="-122"/>
                <a:ea typeface="等线" panose="02010600030101010101" pitchFamily="2" charset="-122"/>
              </a:rPr>
              <a:t>What-if</a:t>
            </a:r>
            <a:r>
              <a:rPr lang="zh-CN" altLang="en-US" sz="800" b="1" dirty="0">
                <a:solidFill>
                  <a:schemeClr val="bg2"/>
                </a:solidFill>
                <a:latin typeface="等线" panose="02010600030101010101" pitchFamily="2" charset="-122"/>
                <a:ea typeface="等线" panose="02010600030101010101" pitchFamily="2" charset="-122"/>
              </a:rPr>
              <a:t>分析结果</a:t>
            </a:r>
            <a:endParaRPr lang="zh-CN" altLang="en-US" sz="800" b="1" dirty="0">
              <a:solidFill>
                <a:schemeClr val="bg2"/>
              </a:solidFill>
              <a:latin typeface="等线" panose="02010600030101010101" pitchFamily="2" charset="-122"/>
              <a:ea typeface="等线" panose="02010600030101010101" pitchFamily="2" charset="-122"/>
            </a:endParaRPr>
          </a:p>
        </p:txBody>
      </p:sp>
      <p:sp>
        <p:nvSpPr>
          <p:cNvPr id="246" name="Flowchart: Magnetic Disk 45"/>
          <p:cNvSpPr/>
          <p:nvPr/>
        </p:nvSpPr>
        <p:spPr bwMode="gray">
          <a:xfrm>
            <a:off x="407247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水质监测</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247" name="Flowchart: Magnetic Disk 45"/>
          <p:cNvSpPr/>
          <p:nvPr/>
        </p:nvSpPr>
        <p:spPr bwMode="gray">
          <a:xfrm>
            <a:off x="8148042"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产量</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248" name="Flowchart: Magnetic Disk 45"/>
          <p:cNvSpPr/>
          <p:nvPr/>
        </p:nvSpPr>
        <p:spPr bwMode="gray">
          <a:xfrm>
            <a:off x="8919347"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健康状况</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249" name="Flowchart: Magnetic Disk 45"/>
          <p:cNvSpPr/>
          <p:nvPr/>
        </p:nvSpPr>
        <p:spPr bwMode="gray">
          <a:xfrm>
            <a:off x="9690652"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经济效益</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250" name="Flowchart: Magnetic Disk 45"/>
          <p:cNvSpPr/>
          <p:nvPr/>
        </p:nvSpPr>
        <p:spPr bwMode="gray">
          <a:xfrm>
            <a:off x="1046195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en-US" altLang="zh-CN" sz="900" b="1" i="0" u="none" strike="noStrike" kern="1200" cap="none" spc="0" normalizeH="0" baseline="0" noProof="0" dirty="0">
                <a:ln>
                  <a:noFill/>
                </a:ln>
                <a:solidFill>
                  <a:schemeClr val="bg2">
                    <a:lumMod val="75000"/>
                  </a:schemeClr>
                </a:solidFill>
                <a:effectLst/>
                <a:uLnTx/>
                <a:uFillTx/>
                <a:latin typeface="等线" panose="02010600030101010101" pitchFamily="2" charset="-122"/>
                <a:ea typeface="等线" panose="02010600030101010101" pitchFamily="2" charset="-122"/>
              </a:rPr>
              <a:t>…</a:t>
            </a:r>
            <a:endParaRPr kumimoji="0" lang="en-US" sz="900" b="1" i="0" u="none" strike="noStrike" kern="1200" cap="none" spc="0" normalizeH="0" baseline="0" noProof="0" dirty="0">
              <a:ln>
                <a:noFill/>
              </a:ln>
              <a:solidFill>
                <a:schemeClr val="bg2">
                  <a:lumMod val="75000"/>
                </a:schemeClr>
              </a:solidFill>
              <a:effectLst/>
              <a:uLnTx/>
              <a:uFillTx/>
              <a:latin typeface="等线" panose="02010600030101010101" pitchFamily="2" charset="-122"/>
              <a:ea typeface="等线" panose="02010600030101010101" pitchFamily="2" charset="-122"/>
            </a:endParaRPr>
          </a:p>
        </p:txBody>
      </p:sp>
      <p:sp>
        <p:nvSpPr>
          <p:cNvPr id="251" name="Flowchart: Magnetic Disk 45"/>
          <p:cNvSpPr/>
          <p:nvPr/>
        </p:nvSpPr>
        <p:spPr bwMode="gray">
          <a:xfrm>
            <a:off x="4842309" y="5908499"/>
            <a:ext cx="688383" cy="221408"/>
          </a:xfrm>
          <a:prstGeom prst="flowChartMagneticDisk">
            <a:avLst/>
          </a:prstGeom>
          <a:solidFill>
            <a:schemeClr val="accent1">
              <a:lumMod val="20000"/>
              <a:lumOff val="80000"/>
            </a:schemeClr>
          </a:solidFill>
          <a:ln w="3175" algn="ctr">
            <a:solidFill>
              <a:schemeClr val="accent1"/>
            </a:solidFill>
            <a:miter lim="800000"/>
          </a:ln>
        </p:spPr>
        <p:txBody>
          <a:bodyPr wrap="square" lIns="0" tIns="88900" rIns="0" bIns="8890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800" b="1" dirty="0">
                <a:solidFill>
                  <a:srgbClr val="000000"/>
                </a:solidFill>
                <a:latin typeface="等线" panose="02010600030101010101" pitchFamily="2" charset="-122"/>
                <a:ea typeface="等线" panose="02010600030101010101" pitchFamily="2" charset="-122"/>
              </a:rPr>
              <a:t>饲料消耗量</a:t>
            </a:r>
            <a:endParaRPr kumimoji="0" lang="zh-CN" altLang="en-US" sz="8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252" name="Isosceles Triangle 9"/>
          <p:cNvSpPr/>
          <p:nvPr/>
        </p:nvSpPr>
        <p:spPr bwMode="gray">
          <a:xfrm>
            <a:off x="940412" y="5189524"/>
            <a:ext cx="10292311" cy="185396"/>
          </a:xfrm>
          <a:prstGeom prst="triangle">
            <a:avLst>
              <a:gd name="adj" fmla="val 50170"/>
            </a:avLst>
          </a:prstGeom>
          <a:gradFill>
            <a:gsLst>
              <a:gs pos="86000">
                <a:schemeClr val="accent1">
                  <a:lumMod val="5000"/>
                  <a:lumOff val="95000"/>
                </a:schemeClr>
              </a:gs>
              <a:gs pos="18000">
                <a:schemeClr val="accent1">
                  <a:lumMod val="45000"/>
                  <a:lumOff val="55000"/>
                </a:schemeClr>
              </a:gs>
            </a:gsLst>
            <a:lin ang="5400000" scaled="1"/>
          </a:gradFill>
          <a:ln w="19050" algn="ctr">
            <a:no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US" sz="12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180" name="箭头: 右 179"/>
          <p:cNvSpPr/>
          <p:nvPr/>
        </p:nvSpPr>
        <p:spPr>
          <a:xfrm rot="16200000">
            <a:off x="2940263" y="3342201"/>
            <a:ext cx="263720" cy="365203"/>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5" name="组合 254"/>
          <p:cNvGrpSpPr/>
          <p:nvPr/>
        </p:nvGrpSpPr>
        <p:grpSpPr>
          <a:xfrm>
            <a:off x="1762989" y="2605724"/>
            <a:ext cx="9469734" cy="243078"/>
            <a:chOff x="1905672" y="2702809"/>
            <a:chExt cx="9016459" cy="243078"/>
          </a:xfrm>
        </p:grpSpPr>
        <p:sp>
          <p:nvSpPr>
            <p:cNvPr id="236" name="矩形 235"/>
            <p:cNvSpPr/>
            <p:nvPr/>
          </p:nvSpPr>
          <p:spPr>
            <a:xfrm>
              <a:off x="1905672" y="2791421"/>
              <a:ext cx="9016459" cy="594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237"/>
            <p:cNvSpPr/>
            <p:nvPr/>
          </p:nvSpPr>
          <p:spPr>
            <a:xfrm>
              <a:off x="9306475" y="2748421"/>
              <a:ext cx="1305054" cy="176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rPr>
                <a:t>质效提升</a:t>
              </a:r>
              <a:endPar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endParaRPr>
            </a:p>
          </p:txBody>
        </p:sp>
        <p:sp>
          <p:nvSpPr>
            <p:cNvPr id="239" name="矩形 238"/>
            <p:cNvSpPr/>
            <p:nvPr/>
          </p:nvSpPr>
          <p:spPr>
            <a:xfrm>
              <a:off x="2521749" y="2748421"/>
              <a:ext cx="1260790" cy="176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rPr>
                <a:t>数据完整</a:t>
              </a:r>
              <a:endPar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endParaRPr>
            </a:p>
          </p:txBody>
        </p:sp>
        <p:sp>
          <p:nvSpPr>
            <p:cNvPr id="240" name="矩形 239"/>
            <p:cNvSpPr/>
            <p:nvPr/>
          </p:nvSpPr>
          <p:spPr>
            <a:xfrm>
              <a:off x="5792954" y="2727232"/>
              <a:ext cx="1503106" cy="2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rPr>
                <a:t>因果</a:t>
              </a:r>
              <a:r>
                <a:rPr lang="zh-CN" altLang="en-US" sz="1100" b="1" dirty="0">
                  <a:solidFill>
                    <a:srgbClr val="0766D1"/>
                  </a:solidFill>
                  <a:latin typeface="等线" panose="02010600030101010101" pitchFamily="2" charset="-122"/>
                  <a:ea typeface="等线" panose="02010600030101010101" pitchFamily="2" charset="-122"/>
                </a:rPr>
                <a:t>明确</a:t>
              </a:r>
              <a:endParaRPr kumimoji="0" lang="zh-CN" altLang="en-US" sz="1100" b="1" i="0" u="none" strike="noStrike" kern="1200" cap="none" spc="0" normalizeH="0" baseline="0" noProof="0" dirty="0">
                <a:ln>
                  <a:noFill/>
                </a:ln>
                <a:solidFill>
                  <a:srgbClr val="0766D1"/>
                </a:solidFill>
                <a:effectLst/>
                <a:uLnTx/>
                <a:uFillTx/>
                <a:latin typeface="等线" panose="02010600030101010101" pitchFamily="2" charset="-122"/>
                <a:ea typeface="等线" panose="02010600030101010101" pitchFamily="2" charset="-122"/>
                <a:cs typeface="+mn-cs"/>
              </a:endParaRPr>
            </a:p>
          </p:txBody>
        </p:sp>
        <p:pic>
          <p:nvPicPr>
            <p:cNvPr id="241" name="图形 240" descr="星形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80498" y="2705066"/>
              <a:ext cx="234781" cy="202651"/>
            </a:xfrm>
            <a:prstGeom prst="rect">
              <a:avLst/>
            </a:prstGeom>
          </p:spPr>
        </p:pic>
        <p:pic>
          <p:nvPicPr>
            <p:cNvPr id="253" name="图形 252" descr="星形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13301" y="2714607"/>
              <a:ext cx="234781" cy="202651"/>
            </a:xfrm>
            <a:prstGeom prst="rect">
              <a:avLst/>
            </a:prstGeom>
          </p:spPr>
        </p:pic>
        <p:pic>
          <p:nvPicPr>
            <p:cNvPr id="254" name="图形 253" descr="星形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05106" y="2702809"/>
              <a:ext cx="234781" cy="202651"/>
            </a:xfrm>
            <a:prstGeom prst="rect">
              <a:avLst/>
            </a:prstGeom>
          </p:spPr>
        </p:pic>
      </p:grpSp>
      <p:sp>
        <p:nvSpPr>
          <p:cNvPr id="256" name="箭头: 右 255"/>
          <p:cNvSpPr/>
          <p:nvPr/>
        </p:nvSpPr>
        <p:spPr>
          <a:xfrm rot="16200000">
            <a:off x="5953266" y="3348526"/>
            <a:ext cx="263720" cy="365203"/>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箭头: 右 256"/>
          <p:cNvSpPr/>
          <p:nvPr/>
        </p:nvSpPr>
        <p:spPr>
          <a:xfrm rot="16200000">
            <a:off x="9422274" y="3343866"/>
            <a:ext cx="263720" cy="365203"/>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Rectangle 52"/>
          <p:cNvSpPr/>
          <p:nvPr/>
        </p:nvSpPr>
        <p:spPr bwMode="gray">
          <a:xfrm>
            <a:off x="1764161" y="2905045"/>
            <a:ext cx="9468561" cy="418495"/>
          </a:xfrm>
          <a:prstGeom prst="rect">
            <a:avLst/>
          </a:prstGeom>
          <a:solidFill>
            <a:schemeClr val="accent1">
              <a:lumMod val="20000"/>
              <a:lumOff val="80000"/>
            </a:schemeClr>
          </a:solidFill>
          <a:ln w="9525"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defRPr/>
            </a:pPr>
            <a:endParaRPr kumimoji="0" lang="en-US" sz="1000" b="0" i="0" u="none" strike="noStrike" kern="1200" cap="none" spc="0" normalizeH="0" baseline="0" noProof="0" dirty="0">
              <a:ln>
                <a:noFill/>
              </a:ln>
              <a:solidFill>
                <a:srgbClr val="012036"/>
              </a:solidFill>
              <a:effectLst/>
              <a:uLnTx/>
              <a:uFillTx/>
              <a:latin typeface="+mn-lt"/>
              <a:ea typeface="+mn-ea"/>
              <a:cs typeface="+mn-cs"/>
            </a:endParaRPr>
          </a:p>
        </p:txBody>
      </p:sp>
      <p:sp>
        <p:nvSpPr>
          <p:cNvPr id="259" name="Rectangle 59"/>
          <p:cNvSpPr/>
          <p:nvPr/>
        </p:nvSpPr>
        <p:spPr bwMode="gray">
          <a:xfrm>
            <a:off x="1826422" y="2972926"/>
            <a:ext cx="2374204"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养殖数据质量提升，覆盖全面</a:t>
            </a:r>
            <a:endParaRPr kumimoji="0" 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260" name="Rectangle 59"/>
          <p:cNvSpPr/>
          <p:nvPr/>
        </p:nvSpPr>
        <p:spPr bwMode="gray">
          <a:xfrm>
            <a:off x="5265747" y="2967970"/>
            <a:ext cx="2374204" cy="286522"/>
          </a:xfrm>
          <a:prstGeom prst="rect">
            <a:avLst/>
          </a:prstGeom>
          <a:solidFill>
            <a:schemeClr val="bg1"/>
          </a:solidFill>
          <a:ln w="19050" algn="ctr">
            <a:noFill/>
            <a:miter lim="800000"/>
          </a:ln>
        </p:spPr>
        <p:txBody>
          <a:bodyPr wrap="square" lIns="88900" tIns="0" rIns="88900" bIns="0" rtlCol="0" anchor="ctr" anchorCtr="0"/>
          <a:lstStyle/>
          <a:p>
            <a:pPr algn="ctr" defTabSz="609600">
              <a:defRPr/>
            </a:pPr>
            <a:r>
              <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养殖效果层层归因，有据可依</a:t>
            </a:r>
            <a:endParaRPr kumimoji="0" lang="en-US" altLang="zh-CN"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261" name="Rectangle 59"/>
          <p:cNvSpPr/>
          <p:nvPr/>
        </p:nvSpPr>
        <p:spPr bwMode="gray">
          <a:xfrm>
            <a:off x="8800335" y="2978846"/>
            <a:ext cx="2374204" cy="286522"/>
          </a:xfrm>
          <a:prstGeom prst="rect">
            <a:avLst/>
          </a:prstGeom>
          <a:solidFill>
            <a:schemeClr val="bg1"/>
          </a:solidFill>
          <a:ln w="19050" algn="ctr">
            <a:noFill/>
            <a:miter lim="800000"/>
          </a:ln>
        </p:spPr>
        <p:txBody>
          <a:bodyPr wrap="square" lIns="88900" tIns="0" rIns="88900" bIns="0" rtlCol="0" anchor="ctr" anchorCtr="0"/>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rPr>
              <a:t>养殖方案优化，效率提升</a:t>
            </a:r>
            <a:endParaRPr kumimoji="0" lang="en-US" sz="900" b="1" i="0" u="sng" strike="noStrike" kern="1200" cap="none" spc="0" normalizeH="0" baseline="0" noProof="0" dirty="0">
              <a:ln>
                <a:noFill/>
              </a:ln>
              <a:solidFill>
                <a:schemeClr val="accent1">
                  <a:lumMod val="75000"/>
                </a:schemeClr>
              </a:solidFill>
              <a:effectLst/>
              <a:uLnTx/>
              <a:uFillTx/>
              <a:latin typeface="等线" panose="02010600030101010101" pitchFamily="2" charset="-122"/>
              <a:ea typeface="等线" panose="02010600030101010101" pitchFamily="2" charset="-122"/>
            </a:endParaRPr>
          </a:p>
        </p:txBody>
      </p:sp>
      <p:sp>
        <p:nvSpPr>
          <p:cNvPr id="5" name="矩形 4"/>
          <p:cNvSpPr/>
          <p:nvPr/>
        </p:nvSpPr>
        <p:spPr>
          <a:xfrm>
            <a:off x="1644716" y="3633831"/>
            <a:ext cx="3958308" cy="14621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28026" y="3550519"/>
            <a:ext cx="1197538" cy="153888"/>
          </a:xfrm>
          <a:prstGeom prst="rect">
            <a:avLst/>
          </a:prstGeom>
          <a:solidFill>
            <a:schemeClr val="bg1"/>
          </a:solidFill>
        </p:spPr>
        <p:txBody>
          <a:bodyPr wrap="square" lIns="0" tIns="0" rIns="0" bIns="0" rtlCol="0">
            <a:spAutoFit/>
          </a:bodyPr>
          <a:lstStyle/>
          <a:p>
            <a:pPr algn="ctr"/>
            <a:r>
              <a:rPr lang="zh-CN" altLang="en-US" sz="1000" b="1" i="1" u="sng" dirty="0">
                <a:solidFill>
                  <a:srgbClr val="FF0000"/>
                </a:solidFill>
                <a:latin typeface="等线" panose="02010600030101010101" pitchFamily="2" charset="-122"/>
                <a:ea typeface="等线" panose="02010600030101010101" pitchFamily="2" charset="-122"/>
              </a:rPr>
              <a:t>本期</a:t>
            </a:r>
            <a:r>
              <a:rPr lang="en-US" altLang="zh-CN" sz="1000" b="1" i="1" u="sng" dirty="0">
                <a:solidFill>
                  <a:srgbClr val="FF0000"/>
                </a:solidFill>
                <a:latin typeface="等线" panose="02010600030101010101" pitchFamily="2" charset="-122"/>
                <a:ea typeface="等线" panose="02010600030101010101" pitchFamily="2" charset="-122"/>
              </a:rPr>
              <a:t>PoC</a:t>
            </a:r>
            <a:r>
              <a:rPr lang="zh-CN" altLang="en-US" sz="1000" b="1" i="1" u="sng" dirty="0">
                <a:solidFill>
                  <a:srgbClr val="FF0000"/>
                </a:solidFill>
                <a:latin typeface="等线" panose="02010600030101010101" pitchFamily="2" charset="-122"/>
                <a:ea typeface="等线" panose="02010600030101010101" pitchFamily="2" charset="-122"/>
              </a:rPr>
              <a:t>实施内容</a:t>
            </a:r>
            <a:endParaRPr lang="zh-CN" altLang="en-US" sz="1000" b="1" i="1" u="sng" dirty="0">
              <a:solidFill>
                <a:srgbClr val="FF0000"/>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6418" y="1336817"/>
            <a:ext cx="3492000" cy="2208928"/>
            <a:chOff x="707703" y="1351249"/>
            <a:chExt cx="3492000" cy="2355563"/>
          </a:xfrm>
        </p:grpSpPr>
        <p:grpSp>
          <p:nvGrpSpPr>
            <p:cNvPr id="3" name="组合 2"/>
            <p:cNvGrpSpPr/>
            <p:nvPr/>
          </p:nvGrpSpPr>
          <p:grpSpPr>
            <a:xfrm>
              <a:off x="707703" y="1351249"/>
              <a:ext cx="3492000" cy="421635"/>
              <a:chOff x="630621" y="1123576"/>
              <a:chExt cx="2318274" cy="369309"/>
            </a:xfrm>
          </p:grpSpPr>
          <p:sp>
            <p:nvSpPr>
              <p:cNvPr id="5"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200" b="1" dirty="0">
                    <a:solidFill>
                      <a:srgbClr val="33A3FF">
                        <a:lumMod val="75000"/>
                      </a:srgbClr>
                    </a:solidFill>
                    <a:latin typeface="等线" panose="02010600030101010101" pitchFamily="2" charset="-122"/>
                    <a:ea typeface="等线" panose="02010600030101010101" pitchFamily="2" charset="-122"/>
                  </a:rPr>
                  <a:t>环控数据和生产相关数据质量检查</a:t>
                </a:r>
                <a:endParaRPr lang="zh-CN" altLang="en-US" sz="1200" b="1" dirty="0">
                  <a:solidFill>
                    <a:srgbClr val="33A3FF">
                      <a:lumMod val="75000"/>
                    </a:srgbClr>
                  </a:solidFill>
                  <a:latin typeface="等线" panose="02010600030101010101" pitchFamily="2" charset="-122"/>
                  <a:ea typeface="等线" panose="02010600030101010101" pitchFamily="2" charset="-122"/>
                </a:endParaRPr>
              </a:p>
            </p:txBody>
          </p:sp>
          <p:cxnSp>
            <p:nvCxnSpPr>
              <p:cNvPr id="6" name="直接连接符 5"/>
              <p:cNvCxnSpPr>
                <a:stCxn id="5"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101"/>
            <p:cNvSpPr/>
            <p:nvPr/>
          </p:nvSpPr>
          <p:spPr>
            <a:xfrm>
              <a:off x="707703" y="1903924"/>
              <a:ext cx="3491999" cy="1802888"/>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grpSp>
      <p:grpSp>
        <p:nvGrpSpPr>
          <p:cNvPr id="21" name="组合 20"/>
          <p:cNvGrpSpPr/>
          <p:nvPr/>
        </p:nvGrpSpPr>
        <p:grpSpPr>
          <a:xfrm>
            <a:off x="4267331" y="1336817"/>
            <a:ext cx="3492000" cy="2208928"/>
            <a:chOff x="707703" y="1351249"/>
            <a:chExt cx="3492000" cy="2355563"/>
          </a:xfrm>
        </p:grpSpPr>
        <p:grpSp>
          <p:nvGrpSpPr>
            <p:cNvPr id="22" name="组合 21"/>
            <p:cNvGrpSpPr/>
            <p:nvPr/>
          </p:nvGrpSpPr>
          <p:grpSpPr>
            <a:xfrm>
              <a:off x="707703" y="1351249"/>
              <a:ext cx="3492000" cy="421635"/>
              <a:chOff x="630621" y="1123576"/>
              <a:chExt cx="2318274" cy="369309"/>
            </a:xfrm>
          </p:grpSpPr>
          <p:sp>
            <p:nvSpPr>
              <p:cNvPr id="24"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200" b="1" dirty="0">
                    <a:solidFill>
                      <a:srgbClr val="33A3FF">
                        <a:lumMod val="75000"/>
                      </a:srgbClr>
                    </a:solidFill>
                    <a:latin typeface="等线" panose="02010600030101010101" pitchFamily="2" charset="-122"/>
                    <a:ea typeface="等线" panose="02010600030101010101" pitchFamily="2" charset="-122"/>
                  </a:rPr>
                  <a:t>现状分析</a:t>
                </a:r>
                <a:endParaRPr lang="zh-CN" altLang="en-US" sz="1200" b="1" dirty="0">
                  <a:solidFill>
                    <a:srgbClr val="33A3FF">
                      <a:lumMod val="75000"/>
                    </a:srgbClr>
                  </a:solidFill>
                  <a:latin typeface="等线" panose="02010600030101010101" pitchFamily="2" charset="-122"/>
                  <a:ea typeface="等线" panose="02010600030101010101" pitchFamily="2" charset="-122"/>
                </a:endParaRPr>
              </a:p>
            </p:txBody>
          </p:sp>
          <p:cxnSp>
            <p:nvCxnSpPr>
              <p:cNvPr id="25" name="直接连接符 24"/>
              <p:cNvCxnSpPr>
                <a:stCxn id="24"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101"/>
            <p:cNvSpPr/>
            <p:nvPr/>
          </p:nvSpPr>
          <p:spPr>
            <a:xfrm>
              <a:off x="707703" y="1903924"/>
              <a:ext cx="3491999" cy="1802888"/>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grpSp>
      <p:grpSp>
        <p:nvGrpSpPr>
          <p:cNvPr id="33" name="组合 32"/>
          <p:cNvGrpSpPr/>
          <p:nvPr/>
        </p:nvGrpSpPr>
        <p:grpSpPr>
          <a:xfrm>
            <a:off x="7948243" y="1336817"/>
            <a:ext cx="3492000" cy="2208928"/>
            <a:chOff x="707703" y="1351249"/>
            <a:chExt cx="3492000" cy="2355563"/>
          </a:xfrm>
        </p:grpSpPr>
        <p:grpSp>
          <p:nvGrpSpPr>
            <p:cNvPr id="34" name="组合 33"/>
            <p:cNvGrpSpPr/>
            <p:nvPr/>
          </p:nvGrpSpPr>
          <p:grpSpPr>
            <a:xfrm>
              <a:off x="707703" y="1351249"/>
              <a:ext cx="3492000" cy="421635"/>
              <a:chOff x="630621" y="1123576"/>
              <a:chExt cx="2318274" cy="369309"/>
            </a:xfrm>
          </p:grpSpPr>
          <p:sp>
            <p:nvSpPr>
              <p:cNvPr id="36"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200" b="1" dirty="0">
                    <a:solidFill>
                      <a:srgbClr val="33A3FF">
                        <a:lumMod val="75000"/>
                      </a:srgbClr>
                    </a:solidFill>
                    <a:latin typeface="等线" panose="02010600030101010101" pitchFamily="2" charset="-122"/>
                    <a:ea typeface="等线" panose="02010600030101010101" pitchFamily="2" charset="-122"/>
                  </a:rPr>
                  <a:t>效应分析</a:t>
                </a:r>
                <a:endParaRPr lang="zh-CN" altLang="en-US" sz="1200" b="1" dirty="0">
                  <a:solidFill>
                    <a:srgbClr val="33A3FF">
                      <a:lumMod val="75000"/>
                    </a:srgbClr>
                  </a:solidFill>
                  <a:latin typeface="等线" panose="02010600030101010101" pitchFamily="2" charset="-122"/>
                  <a:ea typeface="等线" panose="02010600030101010101" pitchFamily="2" charset="-122"/>
                </a:endParaRPr>
              </a:p>
            </p:txBody>
          </p:sp>
          <p:cxnSp>
            <p:nvCxnSpPr>
              <p:cNvPr id="37" name="直接连接符 36"/>
              <p:cNvCxnSpPr>
                <a:stCxn id="36"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101"/>
            <p:cNvSpPr/>
            <p:nvPr/>
          </p:nvSpPr>
          <p:spPr>
            <a:xfrm>
              <a:off x="707703" y="1903924"/>
              <a:ext cx="3491999" cy="1802888"/>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grpSp>
      <p:sp>
        <p:nvSpPr>
          <p:cNvPr id="57" name="矩形 56"/>
          <p:cNvSpPr/>
          <p:nvPr/>
        </p:nvSpPr>
        <p:spPr>
          <a:xfrm>
            <a:off x="586417" y="1246815"/>
            <a:ext cx="18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latin typeface="等线" panose="02010600030101010101" pitchFamily="2" charset="-122"/>
                <a:ea typeface="等线" panose="02010600030101010101" pitchFamily="2" charset="-122"/>
              </a:rPr>
              <a:t>1</a:t>
            </a:r>
            <a:endParaRPr lang="zh-CN" altLang="en-US" sz="1050" b="1" dirty="0">
              <a:latin typeface="等线" panose="02010600030101010101" pitchFamily="2" charset="-122"/>
              <a:ea typeface="等线" panose="02010600030101010101" pitchFamily="2" charset="-122"/>
            </a:endParaRPr>
          </a:p>
        </p:txBody>
      </p:sp>
      <p:sp>
        <p:nvSpPr>
          <p:cNvPr id="58" name="矩形 57"/>
          <p:cNvSpPr/>
          <p:nvPr/>
        </p:nvSpPr>
        <p:spPr>
          <a:xfrm>
            <a:off x="4267330" y="1246815"/>
            <a:ext cx="18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latin typeface="等线" panose="02010600030101010101" pitchFamily="2" charset="-122"/>
                <a:ea typeface="等线" panose="02010600030101010101" pitchFamily="2" charset="-122"/>
              </a:rPr>
              <a:t>2</a:t>
            </a:r>
            <a:endParaRPr lang="zh-CN" altLang="en-US" sz="1050" b="1" dirty="0">
              <a:latin typeface="等线" panose="02010600030101010101" pitchFamily="2" charset="-122"/>
              <a:ea typeface="等线" panose="02010600030101010101" pitchFamily="2" charset="-122"/>
            </a:endParaRPr>
          </a:p>
        </p:txBody>
      </p:sp>
      <p:sp>
        <p:nvSpPr>
          <p:cNvPr id="59" name="矩形 58"/>
          <p:cNvSpPr/>
          <p:nvPr/>
        </p:nvSpPr>
        <p:spPr>
          <a:xfrm>
            <a:off x="7948242" y="1246815"/>
            <a:ext cx="180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latin typeface="等线" panose="02010600030101010101" pitchFamily="2" charset="-122"/>
                <a:ea typeface="等线" panose="02010600030101010101" pitchFamily="2" charset="-122"/>
              </a:rPr>
              <a:t>3</a:t>
            </a:r>
            <a:endParaRPr lang="zh-CN" altLang="en-US" sz="1050" b="1" dirty="0">
              <a:latin typeface="等线" panose="02010600030101010101" pitchFamily="2" charset="-122"/>
              <a:ea typeface="等线" panose="02010600030101010101" pitchFamily="2" charset="-122"/>
            </a:endParaRPr>
          </a:p>
        </p:txBody>
      </p:sp>
      <p:sp>
        <p:nvSpPr>
          <p:cNvPr id="63" name="标题 1"/>
          <p:cNvSpPr txBox="1"/>
          <p:nvPr/>
        </p:nvSpPr>
        <p:spPr>
          <a:xfrm>
            <a:off x="419100" y="281438"/>
            <a:ext cx="11315626" cy="805954"/>
          </a:xfrm>
          <a:prstGeom prst="rect">
            <a:avLst/>
          </a:prstGeom>
        </p:spPr>
        <p:txBody>
          <a:bodyPr vert="horz" wrap="square" lIns="121920" tIns="60960" rIns="121920" bIns="60960" rtlCol="0" anchor="ctr" anchorCtr="0">
            <a:noAutofit/>
          </a:bodyPr>
          <a:lstStyle>
            <a:defPPr>
              <a:defRPr lang="en-US"/>
            </a:defPPr>
            <a:lvl1pPr marR="0" lvl="0" indent="0" defTabSz="243840" fontAlgn="auto">
              <a:lnSpc>
                <a:spcPct val="100000"/>
              </a:lnSpc>
              <a:spcBef>
                <a:spcPct val="0"/>
              </a:spcBef>
              <a:spcAft>
                <a:spcPts val="0"/>
              </a:spcAft>
              <a:buClrTx/>
              <a:buSzTx/>
              <a:buFontTx/>
              <a:buNone/>
              <a:defRPr kumimoji="0" sz="2000" b="1" i="0" u="none" strike="noStrike" cap="none" spc="0" normalizeH="0" baseline="0">
                <a:ln>
                  <a:noFill/>
                </a:ln>
                <a:solidFill>
                  <a:srgbClr val="012036"/>
                </a:solidFill>
                <a:effectLst/>
                <a:uLnTx/>
                <a:uFillTx/>
                <a:latin typeface="等线 Light" panose="02010600030101010101" pitchFamily="2" charset="-122"/>
                <a:ea typeface="等线 Light" panose="02010600030101010101" pitchFamily="2" charset="-122"/>
                <a:cs typeface="+mj-cs"/>
              </a:defRPr>
            </a:lvl1pPr>
          </a:lstStyle>
          <a:p>
            <a:r>
              <a:rPr lang="zh-CN" altLang="en-US" dirty="0"/>
              <a:t>在本期</a:t>
            </a:r>
            <a:r>
              <a:rPr lang="en-US" altLang="zh-CN" dirty="0"/>
              <a:t>PoC</a:t>
            </a:r>
            <a:r>
              <a:rPr lang="zh-CN" altLang="en-US" dirty="0"/>
              <a:t>阶段，建议通过相关数据质量检查、现状分析、效应分析三大分析流程，快速构建起对于数据情况的探查认知，并形成两个主要</a:t>
            </a:r>
            <a:r>
              <a:rPr lang="zh-CN" altLang="en-US" dirty="0"/>
              <a:t>问题场景下的效应分析结论，提供相应的管理策略。</a:t>
            </a:r>
            <a:endParaRPr lang="en-US" altLang="zh-CN" dirty="0"/>
          </a:p>
        </p:txBody>
      </p:sp>
      <p:sp>
        <p:nvSpPr>
          <p:cNvPr id="64" name="文本框 63"/>
          <p:cNvSpPr txBox="1"/>
          <p:nvPr/>
        </p:nvSpPr>
        <p:spPr>
          <a:xfrm>
            <a:off x="676417" y="1971876"/>
            <a:ext cx="3260316" cy="530231"/>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sz="1100" dirty="0">
                <a:solidFill>
                  <a:schemeClr val="tx1"/>
                </a:solidFill>
                <a:latin typeface="等线" panose="02010600030101010101" pitchFamily="2" charset="-122"/>
                <a:ea typeface="等线" panose="02010600030101010101" pitchFamily="2" charset="-122"/>
              </a:rPr>
              <a:t>数据质量检查能够发现和纠正数据中的错误和异常，确保数据的准确性和可靠性</a:t>
            </a:r>
            <a:endParaRPr lang="en-US" altLang="zh-CN" sz="1100" dirty="0">
              <a:solidFill>
                <a:schemeClr val="tx1"/>
              </a:solidFill>
              <a:latin typeface="等线" panose="02010600030101010101" pitchFamily="2" charset="-122"/>
              <a:ea typeface="等线" panose="02010600030101010101" pitchFamily="2" charset="-122"/>
            </a:endParaRPr>
          </a:p>
        </p:txBody>
      </p:sp>
      <p:sp>
        <p:nvSpPr>
          <p:cNvPr id="65" name="矩形 64"/>
          <p:cNvSpPr/>
          <p:nvPr/>
        </p:nvSpPr>
        <p:spPr>
          <a:xfrm>
            <a:off x="751758" y="2619080"/>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缺失率</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67" name="矩形 66"/>
          <p:cNvSpPr/>
          <p:nvPr/>
        </p:nvSpPr>
        <p:spPr>
          <a:xfrm>
            <a:off x="1862982" y="2619080"/>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极值</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68" name="矩形 67"/>
          <p:cNvSpPr/>
          <p:nvPr/>
        </p:nvSpPr>
        <p:spPr>
          <a:xfrm>
            <a:off x="2974206" y="2619080"/>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异常值</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69" name="矩形 68"/>
          <p:cNvSpPr/>
          <p:nvPr/>
        </p:nvSpPr>
        <p:spPr>
          <a:xfrm>
            <a:off x="751758" y="3035332"/>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时序完整性</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70" name="矩形 69"/>
          <p:cNvSpPr/>
          <p:nvPr/>
        </p:nvSpPr>
        <p:spPr>
          <a:xfrm>
            <a:off x="1862982" y="3035332"/>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数据格式</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71" name="矩形 70"/>
          <p:cNvSpPr/>
          <p:nvPr/>
        </p:nvSpPr>
        <p:spPr>
          <a:xfrm>
            <a:off x="2974206" y="3035332"/>
            <a:ext cx="915017" cy="326251"/>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latin typeface="等线" panose="02010600030101010101" pitchFamily="2" charset="-122"/>
                <a:ea typeface="等线" panose="02010600030101010101" pitchFamily="2" charset="-122"/>
              </a:rPr>
              <a:t>··· ···</a:t>
            </a:r>
            <a:endParaRPr lang="zh-CN" altLang="en-US" sz="1100" b="1" dirty="0">
              <a:solidFill>
                <a:schemeClr val="tx1"/>
              </a:solidFill>
              <a:latin typeface="等线" panose="02010600030101010101" pitchFamily="2" charset="-122"/>
              <a:ea typeface="等线" panose="02010600030101010101" pitchFamily="2" charset="-122"/>
            </a:endParaRPr>
          </a:p>
        </p:txBody>
      </p:sp>
      <p:sp>
        <p:nvSpPr>
          <p:cNvPr id="72" name="文本框 71"/>
          <p:cNvSpPr txBox="1"/>
          <p:nvPr/>
        </p:nvSpPr>
        <p:spPr>
          <a:xfrm>
            <a:off x="4398630" y="1971875"/>
            <a:ext cx="3260316" cy="1278326"/>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针对死淘率、生产性能进行分布分析，确定死淘率和生产性能目标值和数据的可用性，识别是否存在异常模式和趋势，进行颗粒度的对</a:t>
            </a:r>
            <a:r>
              <a:rPr lang="zh-CN" altLang="en-US" dirty="0">
                <a:solidFill>
                  <a:schemeClr val="tx1"/>
                </a:solidFill>
                <a:latin typeface="等线" panose="02010600030101010101" pitchFamily="2" charset="-122"/>
                <a:ea typeface="等线" panose="02010600030101010101" pitchFamily="2" charset="-122"/>
              </a:rPr>
              <a:t>齐</a:t>
            </a:r>
            <a:endParaRPr lang="zh-CN" altLang="en-US" dirty="0">
              <a:solidFill>
                <a:schemeClr val="tx1"/>
              </a:solidFill>
              <a:latin typeface="等线" panose="02010600030101010101" pitchFamily="2" charset="-122"/>
              <a:ea typeface="等线" panose="02010600030101010101" pitchFamily="2" charset="-122"/>
            </a:endParaRPr>
          </a:p>
        </p:txBody>
      </p:sp>
      <p:sp>
        <p:nvSpPr>
          <p:cNvPr id="73" name="文本框 72"/>
          <p:cNvSpPr txBox="1"/>
          <p:nvPr/>
        </p:nvSpPr>
        <p:spPr>
          <a:xfrm>
            <a:off x="7948242" y="1984787"/>
            <a:ext cx="3491998" cy="768350"/>
          </a:xfrm>
          <a:prstGeom prst="rect">
            <a:avLst/>
          </a:prstGeom>
          <a:noFill/>
        </p:spPr>
        <p:txBody>
          <a:bodyPr wrap="square">
            <a:spAutoFit/>
          </a:bodyPr>
          <a:lstStyle/>
          <a:p>
            <a:r>
              <a:rPr lang="zh-CN" altLang="en-US" sz="1100" dirty="0">
                <a:latin typeface="等线" panose="02010600030101010101" pitchFamily="2" charset="-122"/>
                <a:ea typeface="等线" panose="02010600030101010101" pitchFamily="2" charset="-122"/>
              </a:rPr>
              <a:t>通过</a:t>
            </a:r>
            <a:r>
              <a:rPr lang="en-US" altLang="zh-CN" sz="1100" dirty="0">
                <a:latin typeface="等线" panose="02010600030101010101" pitchFamily="2" charset="-122"/>
                <a:ea typeface="等线" panose="02010600030101010101" pitchFamily="2" charset="-122"/>
              </a:rPr>
              <a:t>ANOVA</a:t>
            </a:r>
            <a:r>
              <a:rPr lang="zh-CN" altLang="en-US" sz="1100" dirty="0">
                <a:latin typeface="等线" panose="02010600030101010101" pitchFamily="2" charset="-122"/>
                <a:ea typeface="等线" panose="02010600030101010101" pitchFamily="2" charset="-122"/>
              </a:rPr>
              <a:t>分析</a:t>
            </a:r>
            <a:r>
              <a:rPr lang="en-US" altLang="zh-CN" sz="1100" dirty="0">
                <a:latin typeface="等线" panose="02010600030101010101" pitchFamily="2" charset="-122"/>
                <a:ea typeface="等线" panose="02010600030101010101" pitchFamily="2" charset="-122"/>
              </a:rPr>
              <a:t>/</a:t>
            </a:r>
            <a:r>
              <a:rPr lang="zh-CN" altLang="en-US" sz="1100" dirty="0">
                <a:latin typeface="等线" panose="02010600030101010101" pitchFamily="2" charset="-122"/>
                <a:ea typeface="等线" panose="02010600030101010101" pitchFamily="2" charset="-122"/>
              </a:rPr>
              <a:t>相关性探查 </a:t>
            </a:r>
            <a:r>
              <a:rPr lang="en-US" altLang="zh-CN" sz="1100" dirty="0">
                <a:latin typeface="等线" panose="02010600030101010101" pitchFamily="2" charset="-122"/>
                <a:ea typeface="等线" panose="02010600030101010101" pitchFamily="2" charset="-122"/>
              </a:rPr>
              <a:t>– </a:t>
            </a:r>
            <a:r>
              <a:rPr lang="zh-CN" altLang="en-US" sz="1100" dirty="0">
                <a:latin typeface="等线" panose="02010600030101010101" pitchFamily="2" charset="-122"/>
                <a:ea typeface="等线" panose="02010600030101010101" pitchFamily="2" charset="-122"/>
              </a:rPr>
              <a:t>探索固定因素对于死淘率，</a:t>
            </a:r>
            <a:r>
              <a:rPr lang="zh-CN" altLang="en-US" sz="1100" dirty="0">
                <a:latin typeface="等线" panose="02010600030101010101" pitchFamily="2" charset="-122"/>
                <a:ea typeface="等线" panose="02010600030101010101" pitchFamily="2" charset="-122"/>
              </a:rPr>
              <a:t>生产性能的影响，辅助业务长期规划和确定子模型的建设规划</a:t>
            </a:r>
            <a:endParaRPr lang="zh-CN" altLang="en-US" sz="1100" dirty="0">
              <a:latin typeface="等线" panose="02010600030101010101" pitchFamily="2" charset="-122"/>
              <a:ea typeface="等线" panose="02010600030101010101" pitchFamily="2" charset="-122"/>
            </a:endParaRPr>
          </a:p>
          <a:p>
            <a:endParaRPr lang="zh-CN" altLang="en-US" sz="1100" dirty="0">
              <a:latin typeface="等线" panose="02010600030101010101" pitchFamily="2" charset="-122"/>
              <a:ea typeface="等线" panose="02010600030101010101" pitchFamily="2" charset="-122"/>
            </a:endParaRPr>
          </a:p>
        </p:txBody>
      </p:sp>
      <p:sp>
        <p:nvSpPr>
          <p:cNvPr id="74" name="矩形 73"/>
          <p:cNvSpPr/>
          <p:nvPr/>
        </p:nvSpPr>
        <p:spPr>
          <a:xfrm>
            <a:off x="8038242" y="2629253"/>
            <a:ext cx="1259762"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鸡舍位置（编号）</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75" name="矩形 74"/>
          <p:cNvSpPr/>
          <p:nvPr/>
        </p:nvSpPr>
        <p:spPr>
          <a:xfrm>
            <a:off x="10522313" y="2629253"/>
            <a:ext cx="866001"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鸡舍面基</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76" name="矩形 75"/>
          <p:cNvSpPr/>
          <p:nvPr/>
        </p:nvSpPr>
        <p:spPr>
          <a:xfrm>
            <a:off x="10708365" y="3256014"/>
            <a:ext cx="648000"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雏源</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77" name="矩形 76"/>
          <p:cNvSpPr/>
          <p:nvPr/>
        </p:nvSpPr>
        <p:spPr>
          <a:xfrm>
            <a:off x="9483649" y="2629253"/>
            <a:ext cx="853020"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初生重量</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78" name="矩形 77"/>
          <p:cNvSpPr/>
          <p:nvPr/>
        </p:nvSpPr>
        <p:spPr>
          <a:xfrm>
            <a:off x="8038242" y="2939883"/>
            <a:ext cx="1092232"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饲料</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79" name="矩形 78"/>
          <p:cNvSpPr/>
          <p:nvPr/>
        </p:nvSpPr>
        <p:spPr>
          <a:xfrm>
            <a:off x="9198432" y="2939883"/>
            <a:ext cx="2203454"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进雏日期（月份，环境温度等）</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80" name="矩形 79"/>
          <p:cNvSpPr/>
          <p:nvPr/>
        </p:nvSpPr>
        <p:spPr>
          <a:xfrm>
            <a:off x="8038242" y="3256014"/>
            <a:ext cx="648000"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品种</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81" name="矩形 80"/>
          <p:cNvSpPr/>
          <p:nvPr/>
        </p:nvSpPr>
        <p:spPr>
          <a:xfrm>
            <a:off x="8832283" y="3256014"/>
            <a:ext cx="792000"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进雏数量</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82" name="矩形 81"/>
          <p:cNvSpPr/>
          <p:nvPr/>
        </p:nvSpPr>
        <p:spPr>
          <a:xfrm>
            <a:off x="9770324" y="3256014"/>
            <a:ext cx="792000" cy="234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等线" panose="02010600030101010101" pitchFamily="2" charset="-122"/>
                <a:ea typeface="等线" panose="02010600030101010101" pitchFamily="2" charset="-122"/>
              </a:rPr>
              <a:t>饲养密度</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8" name="箭头: 右 7"/>
          <p:cNvSpPr/>
          <p:nvPr/>
        </p:nvSpPr>
        <p:spPr>
          <a:xfrm>
            <a:off x="3988731" y="2354720"/>
            <a:ext cx="360552" cy="39619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7658945" y="2354720"/>
            <a:ext cx="378641" cy="39619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5400000" flipV="1">
            <a:off x="2117469" y="3561114"/>
            <a:ext cx="429896" cy="358316"/>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rot="5400000" flipV="1">
            <a:off x="5798382" y="3561112"/>
            <a:ext cx="429895" cy="358317"/>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p:cNvSpPr/>
          <p:nvPr/>
        </p:nvSpPr>
        <p:spPr>
          <a:xfrm rot="5400000" flipV="1">
            <a:off x="9479295" y="3561113"/>
            <a:ext cx="429896" cy="358318"/>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01"/>
          <p:cNvSpPr/>
          <p:nvPr/>
        </p:nvSpPr>
        <p:spPr>
          <a:xfrm>
            <a:off x="586418" y="3944015"/>
            <a:ext cx="3491999" cy="1878654"/>
          </a:xfrm>
          <a:prstGeom prst="rect">
            <a:avLst/>
          </a:prstGeom>
          <a:solidFill>
            <a:srgbClr val="F2F2F2">
              <a:alpha val="50196"/>
            </a:srgbClr>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20" name="Rectangle 101"/>
          <p:cNvSpPr/>
          <p:nvPr/>
        </p:nvSpPr>
        <p:spPr>
          <a:xfrm>
            <a:off x="4282788" y="3944015"/>
            <a:ext cx="3491999" cy="1878654"/>
          </a:xfrm>
          <a:prstGeom prst="rect">
            <a:avLst/>
          </a:prstGeom>
          <a:solidFill>
            <a:srgbClr val="F2F2F2">
              <a:alpha val="50196"/>
            </a:srgbClr>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27" name="Rectangle 101"/>
          <p:cNvSpPr/>
          <p:nvPr/>
        </p:nvSpPr>
        <p:spPr>
          <a:xfrm>
            <a:off x="7948241" y="3944015"/>
            <a:ext cx="3491999" cy="1878654"/>
          </a:xfrm>
          <a:prstGeom prst="rect">
            <a:avLst/>
          </a:prstGeom>
          <a:solidFill>
            <a:srgbClr val="F2F2F2">
              <a:alpha val="50196"/>
            </a:srgbClr>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105" name="three-bars-chart_73619"/>
          <p:cNvSpPr>
            <a:spLocks noChangeAspect="1"/>
          </p:cNvSpPr>
          <p:nvPr/>
        </p:nvSpPr>
        <p:spPr>
          <a:xfrm>
            <a:off x="766417" y="4777975"/>
            <a:ext cx="432000" cy="310167"/>
          </a:xfrm>
          <a:custGeom>
            <a:avLst/>
            <a:gdLst>
              <a:gd name="T0" fmla="*/ 2810 w 2877"/>
              <a:gd name="T1" fmla="*/ 1936 h 2069"/>
              <a:gd name="T2" fmla="*/ 2547 w 2877"/>
              <a:gd name="T3" fmla="*/ 1936 h 2069"/>
              <a:gd name="T4" fmla="*/ 2547 w 2877"/>
              <a:gd name="T5" fmla="*/ 651 h 2069"/>
              <a:gd name="T6" fmla="*/ 2547 w 2877"/>
              <a:gd name="T7" fmla="*/ 328 h 2069"/>
              <a:gd name="T8" fmla="*/ 2480 w 2877"/>
              <a:gd name="T9" fmla="*/ 262 h 2069"/>
              <a:gd name="T10" fmla="*/ 1990 w 2877"/>
              <a:gd name="T11" fmla="*/ 262 h 2069"/>
              <a:gd name="T12" fmla="*/ 1923 w 2877"/>
              <a:gd name="T13" fmla="*/ 328 h 2069"/>
              <a:gd name="T14" fmla="*/ 1923 w 2877"/>
              <a:gd name="T15" fmla="*/ 651 h 2069"/>
              <a:gd name="T16" fmla="*/ 1923 w 2877"/>
              <a:gd name="T17" fmla="*/ 1936 h 2069"/>
              <a:gd name="T18" fmla="*/ 1750 w 2877"/>
              <a:gd name="T19" fmla="*/ 1936 h 2069"/>
              <a:gd name="T20" fmla="*/ 1750 w 2877"/>
              <a:gd name="T21" fmla="*/ 389 h 2069"/>
              <a:gd name="T22" fmla="*/ 1750 w 2877"/>
              <a:gd name="T23" fmla="*/ 379 h 2069"/>
              <a:gd name="T24" fmla="*/ 1750 w 2877"/>
              <a:gd name="T25" fmla="*/ 66 h 2069"/>
              <a:gd name="T26" fmla="*/ 1684 w 2877"/>
              <a:gd name="T27" fmla="*/ 0 h 2069"/>
              <a:gd name="T28" fmla="*/ 1193 w 2877"/>
              <a:gd name="T29" fmla="*/ 0 h 2069"/>
              <a:gd name="T30" fmla="*/ 1127 w 2877"/>
              <a:gd name="T31" fmla="*/ 66 h 2069"/>
              <a:gd name="T32" fmla="*/ 1127 w 2877"/>
              <a:gd name="T33" fmla="*/ 379 h 2069"/>
              <a:gd name="T34" fmla="*/ 1127 w 2877"/>
              <a:gd name="T35" fmla="*/ 389 h 2069"/>
              <a:gd name="T36" fmla="*/ 1127 w 2877"/>
              <a:gd name="T37" fmla="*/ 1936 h 2069"/>
              <a:gd name="T38" fmla="*/ 975 w 2877"/>
              <a:gd name="T39" fmla="*/ 1936 h 2069"/>
              <a:gd name="T40" fmla="*/ 975 w 2877"/>
              <a:gd name="T41" fmla="*/ 1208 h 2069"/>
              <a:gd name="T42" fmla="*/ 975 w 2877"/>
              <a:gd name="T43" fmla="*/ 1174 h 2069"/>
              <a:gd name="T44" fmla="*/ 975 w 2877"/>
              <a:gd name="T45" fmla="*/ 885 h 2069"/>
              <a:gd name="T46" fmla="*/ 908 w 2877"/>
              <a:gd name="T47" fmla="*/ 819 h 2069"/>
              <a:gd name="T48" fmla="*/ 418 w 2877"/>
              <a:gd name="T49" fmla="*/ 819 h 2069"/>
              <a:gd name="T50" fmla="*/ 351 w 2877"/>
              <a:gd name="T51" fmla="*/ 885 h 2069"/>
              <a:gd name="T52" fmla="*/ 351 w 2877"/>
              <a:gd name="T53" fmla="*/ 1174 h 2069"/>
              <a:gd name="T54" fmla="*/ 351 w 2877"/>
              <a:gd name="T55" fmla="*/ 1208 h 2069"/>
              <a:gd name="T56" fmla="*/ 351 w 2877"/>
              <a:gd name="T57" fmla="*/ 1936 h 2069"/>
              <a:gd name="T58" fmla="*/ 67 w 2877"/>
              <a:gd name="T59" fmla="*/ 1936 h 2069"/>
              <a:gd name="T60" fmla="*/ 0 w 2877"/>
              <a:gd name="T61" fmla="*/ 2002 h 2069"/>
              <a:gd name="T62" fmla="*/ 67 w 2877"/>
              <a:gd name="T63" fmla="*/ 2069 h 2069"/>
              <a:gd name="T64" fmla="*/ 418 w 2877"/>
              <a:gd name="T65" fmla="*/ 2069 h 2069"/>
              <a:gd name="T66" fmla="*/ 908 w 2877"/>
              <a:gd name="T67" fmla="*/ 2069 h 2069"/>
              <a:gd name="T68" fmla="*/ 1193 w 2877"/>
              <a:gd name="T69" fmla="*/ 2069 h 2069"/>
              <a:gd name="T70" fmla="*/ 1684 w 2877"/>
              <a:gd name="T71" fmla="*/ 2069 h 2069"/>
              <a:gd name="T72" fmla="*/ 1990 w 2877"/>
              <a:gd name="T73" fmla="*/ 2069 h 2069"/>
              <a:gd name="T74" fmla="*/ 2480 w 2877"/>
              <a:gd name="T75" fmla="*/ 2069 h 2069"/>
              <a:gd name="T76" fmla="*/ 2810 w 2877"/>
              <a:gd name="T77" fmla="*/ 2069 h 2069"/>
              <a:gd name="T78" fmla="*/ 2877 w 2877"/>
              <a:gd name="T79" fmla="*/ 2002 h 2069"/>
              <a:gd name="T80" fmla="*/ 2810 w 2877"/>
              <a:gd name="T81" fmla="*/ 1936 h 2069"/>
              <a:gd name="T82" fmla="*/ 2056 w 2877"/>
              <a:gd name="T83" fmla="*/ 395 h 2069"/>
              <a:gd name="T84" fmla="*/ 2413 w 2877"/>
              <a:gd name="T85" fmla="*/ 395 h 2069"/>
              <a:gd name="T86" fmla="*/ 2413 w 2877"/>
              <a:gd name="T87" fmla="*/ 584 h 2069"/>
              <a:gd name="T88" fmla="*/ 2056 w 2877"/>
              <a:gd name="T89" fmla="*/ 584 h 2069"/>
              <a:gd name="T90" fmla="*/ 2056 w 2877"/>
              <a:gd name="T91" fmla="*/ 395 h 2069"/>
              <a:gd name="T92" fmla="*/ 1617 w 2877"/>
              <a:gd name="T93" fmla="*/ 133 h 2069"/>
              <a:gd name="T94" fmla="*/ 1617 w 2877"/>
              <a:gd name="T95" fmla="*/ 313 h 2069"/>
              <a:gd name="T96" fmla="*/ 1260 w 2877"/>
              <a:gd name="T97" fmla="*/ 313 h 2069"/>
              <a:gd name="T98" fmla="*/ 1260 w 2877"/>
              <a:gd name="T99" fmla="*/ 133 h 2069"/>
              <a:gd name="T100" fmla="*/ 1617 w 2877"/>
              <a:gd name="T101" fmla="*/ 133 h 2069"/>
              <a:gd name="T102" fmla="*/ 842 w 2877"/>
              <a:gd name="T103" fmla="*/ 952 h 2069"/>
              <a:gd name="T104" fmla="*/ 842 w 2877"/>
              <a:gd name="T105" fmla="*/ 1107 h 2069"/>
              <a:gd name="T106" fmla="*/ 485 w 2877"/>
              <a:gd name="T107" fmla="*/ 1107 h 2069"/>
              <a:gd name="T108" fmla="*/ 485 w 2877"/>
              <a:gd name="T109" fmla="*/ 952 h 2069"/>
              <a:gd name="T110" fmla="*/ 842 w 2877"/>
              <a:gd name="T111" fmla="*/ 952 h 2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7" h="2069">
                <a:moveTo>
                  <a:pt x="2810" y="1936"/>
                </a:moveTo>
                <a:lnTo>
                  <a:pt x="2547" y="1936"/>
                </a:lnTo>
                <a:lnTo>
                  <a:pt x="2547" y="651"/>
                </a:lnTo>
                <a:lnTo>
                  <a:pt x="2547" y="328"/>
                </a:lnTo>
                <a:cubicBezTo>
                  <a:pt x="2547" y="292"/>
                  <a:pt x="2517" y="262"/>
                  <a:pt x="2480" y="262"/>
                </a:cubicBezTo>
                <a:lnTo>
                  <a:pt x="1990" y="262"/>
                </a:lnTo>
                <a:cubicBezTo>
                  <a:pt x="1953" y="262"/>
                  <a:pt x="1923" y="292"/>
                  <a:pt x="1923" y="328"/>
                </a:cubicBezTo>
                <a:lnTo>
                  <a:pt x="1923" y="651"/>
                </a:lnTo>
                <a:lnTo>
                  <a:pt x="1923" y="1936"/>
                </a:lnTo>
                <a:lnTo>
                  <a:pt x="1750" y="1936"/>
                </a:lnTo>
                <a:lnTo>
                  <a:pt x="1750" y="389"/>
                </a:lnTo>
                <a:lnTo>
                  <a:pt x="1750" y="379"/>
                </a:lnTo>
                <a:lnTo>
                  <a:pt x="1750" y="66"/>
                </a:lnTo>
                <a:cubicBezTo>
                  <a:pt x="1750" y="30"/>
                  <a:pt x="1720" y="0"/>
                  <a:pt x="1684" y="0"/>
                </a:cubicBezTo>
                <a:lnTo>
                  <a:pt x="1193" y="0"/>
                </a:lnTo>
                <a:cubicBezTo>
                  <a:pt x="1156" y="0"/>
                  <a:pt x="1127" y="30"/>
                  <a:pt x="1127" y="66"/>
                </a:cubicBezTo>
                <a:lnTo>
                  <a:pt x="1127" y="379"/>
                </a:lnTo>
                <a:lnTo>
                  <a:pt x="1127" y="389"/>
                </a:lnTo>
                <a:lnTo>
                  <a:pt x="1127" y="1936"/>
                </a:lnTo>
                <a:lnTo>
                  <a:pt x="975" y="1936"/>
                </a:lnTo>
                <a:lnTo>
                  <a:pt x="975" y="1208"/>
                </a:lnTo>
                <a:lnTo>
                  <a:pt x="975" y="1174"/>
                </a:lnTo>
                <a:lnTo>
                  <a:pt x="975" y="885"/>
                </a:lnTo>
                <a:cubicBezTo>
                  <a:pt x="975" y="848"/>
                  <a:pt x="945" y="819"/>
                  <a:pt x="908" y="819"/>
                </a:cubicBezTo>
                <a:lnTo>
                  <a:pt x="418" y="819"/>
                </a:lnTo>
                <a:cubicBezTo>
                  <a:pt x="381" y="819"/>
                  <a:pt x="351" y="848"/>
                  <a:pt x="351" y="885"/>
                </a:cubicBezTo>
                <a:lnTo>
                  <a:pt x="351" y="1174"/>
                </a:lnTo>
                <a:lnTo>
                  <a:pt x="351" y="1208"/>
                </a:lnTo>
                <a:lnTo>
                  <a:pt x="351" y="1936"/>
                </a:lnTo>
                <a:lnTo>
                  <a:pt x="67" y="1936"/>
                </a:lnTo>
                <a:cubicBezTo>
                  <a:pt x="30" y="1936"/>
                  <a:pt x="0" y="1966"/>
                  <a:pt x="0" y="2002"/>
                </a:cubicBezTo>
                <a:cubicBezTo>
                  <a:pt x="0" y="2039"/>
                  <a:pt x="30" y="2069"/>
                  <a:pt x="67" y="2069"/>
                </a:cubicBezTo>
                <a:lnTo>
                  <a:pt x="418" y="2069"/>
                </a:lnTo>
                <a:lnTo>
                  <a:pt x="908" y="2069"/>
                </a:lnTo>
                <a:lnTo>
                  <a:pt x="1193" y="2069"/>
                </a:lnTo>
                <a:lnTo>
                  <a:pt x="1684" y="2069"/>
                </a:lnTo>
                <a:lnTo>
                  <a:pt x="1990" y="2069"/>
                </a:lnTo>
                <a:lnTo>
                  <a:pt x="2480" y="2069"/>
                </a:lnTo>
                <a:lnTo>
                  <a:pt x="2810" y="2069"/>
                </a:lnTo>
                <a:cubicBezTo>
                  <a:pt x="2847" y="2069"/>
                  <a:pt x="2877" y="2039"/>
                  <a:pt x="2877" y="2002"/>
                </a:cubicBezTo>
                <a:cubicBezTo>
                  <a:pt x="2877" y="1966"/>
                  <a:pt x="2847" y="1936"/>
                  <a:pt x="2810" y="1936"/>
                </a:cubicBezTo>
                <a:close/>
                <a:moveTo>
                  <a:pt x="2056" y="395"/>
                </a:moveTo>
                <a:lnTo>
                  <a:pt x="2413" y="395"/>
                </a:lnTo>
                <a:lnTo>
                  <a:pt x="2413" y="584"/>
                </a:lnTo>
                <a:lnTo>
                  <a:pt x="2056" y="584"/>
                </a:lnTo>
                <a:lnTo>
                  <a:pt x="2056" y="395"/>
                </a:lnTo>
                <a:close/>
                <a:moveTo>
                  <a:pt x="1617" y="133"/>
                </a:moveTo>
                <a:lnTo>
                  <a:pt x="1617" y="313"/>
                </a:lnTo>
                <a:lnTo>
                  <a:pt x="1260" y="313"/>
                </a:lnTo>
                <a:lnTo>
                  <a:pt x="1260" y="133"/>
                </a:lnTo>
                <a:lnTo>
                  <a:pt x="1617" y="133"/>
                </a:lnTo>
                <a:close/>
                <a:moveTo>
                  <a:pt x="842" y="952"/>
                </a:moveTo>
                <a:lnTo>
                  <a:pt x="842" y="1107"/>
                </a:lnTo>
                <a:lnTo>
                  <a:pt x="485" y="1107"/>
                </a:lnTo>
                <a:lnTo>
                  <a:pt x="485" y="952"/>
                </a:lnTo>
                <a:lnTo>
                  <a:pt x="842" y="9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p:cNvSpPr/>
          <p:nvPr/>
        </p:nvSpPr>
        <p:spPr>
          <a:xfrm>
            <a:off x="1372065" y="4260823"/>
            <a:ext cx="2432360" cy="13444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环控数据质量检查报告</a:t>
            </a:r>
            <a:endParaRPr lang="en-US" altLang="zh-CN" sz="1100" b="1"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b="1" dirty="0">
                <a:solidFill>
                  <a:schemeClr val="tx1"/>
                </a:solidFill>
                <a:latin typeface="等线" panose="02010600030101010101" pitchFamily="2" charset="-122"/>
                <a:ea typeface="等线" panose="02010600030101010101" pitchFamily="2" charset="-122"/>
              </a:rPr>
              <a:t>温度</a:t>
            </a:r>
            <a:endParaRPr lang="en-US" altLang="zh-CN" sz="1100" b="1" dirty="0">
              <a:solidFill>
                <a:schemeClr val="tx1"/>
              </a:solidFill>
              <a:latin typeface="等线" panose="02010600030101010101" pitchFamily="2" charset="-122"/>
              <a:ea typeface="等线" panose="02010600030101010101" pitchFamily="2" charset="-122"/>
            </a:endParaRPr>
          </a:p>
          <a:p>
            <a:pPr marL="171450" indent="-171450">
              <a:buFont typeface="Wingdings" panose="05000000000000000000" pitchFamily="2" charset="2"/>
              <a:buChar char="ü"/>
            </a:pPr>
            <a:r>
              <a:rPr lang="zh-CN" altLang="en-US" sz="900" dirty="0">
                <a:solidFill>
                  <a:schemeClr val="tx1"/>
                </a:solidFill>
                <a:latin typeface="等线" panose="02010600030101010101" pitchFamily="2" charset="-122"/>
                <a:ea typeface="等线" panose="02010600030101010101" pitchFamily="2" charset="-122"/>
              </a:rPr>
              <a:t>缺失率：</a:t>
            </a:r>
            <a:r>
              <a:rPr lang="en-US" altLang="zh-CN" sz="900" dirty="0">
                <a:solidFill>
                  <a:schemeClr val="tx1"/>
                </a:solidFill>
                <a:latin typeface="等线" panose="02010600030101010101" pitchFamily="2" charset="-122"/>
                <a:ea typeface="等线" panose="02010600030101010101" pitchFamily="2" charset="-122"/>
              </a:rPr>
              <a:t>86%</a:t>
            </a:r>
            <a:endParaRPr lang="en-US" altLang="zh-CN" sz="900" dirty="0">
              <a:solidFill>
                <a:schemeClr val="tx1"/>
              </a:solidFill>
              <a:latin typeface="等线" panose="02010600030101010101" pitchFamily="2" charset="-122"/>
              <a:ea typeface="等线" panose="02010600030101010101" pitchFamily="2" charset="-122"/>
            </a:endParaRPr>
          </a:p>
          <a:p>
            <a:pPr marL="171450" indent="-171450">
              <a:buFont typeface="Wingdings" panose="05000000000000000000" pitchFamily="2" charset="2"/>
              <a:buChar char="ü"/>
            </a:pPr>
            <a:r>
              <a:rPr lang="zh-CN" altLang="en-US" sz="900" dirty="0">
                <a:solidFill>
                  <a:schemeClr val="tx1"/>
                </a:solidFill>
                <a:latin typeface="等线" panose="02010600030101010101" pitchFamily="2" charset="-122"/>
                <a:ea typeface="等线" panose="02010600030101010101" pitchFamily="2" charset="-122"/>
              </a:rPr>
              <a:t>极值：</a:t>
            </a:r>
            <a:r>
              <a:rPr lang="en-US" altLang="zh-CN" sz="900" dirty="0">
                <a:solidFill>
                  <a:schemeClr val="tx1"/>
                </a:solidFill>
                <a:latin typeface="等线" panose="02010600030101010101" pitchFamily="2" charset="-122"/>
                <a:ea typeface="等线" panose="02010600030101010101" pitchFamily="2" charset="-122"/>
              </a:rPr>
              <a:t>43</a:t>
            </a:r>
            <a:r>
              <a:rPr lang="zh-CN" altLang="en-US" sz="900" dirty="0">
                <a:solidFill>
                  <a:schemeClr val="tx1"/>
                </a:solidFill>
                <a:latin typeface="等线" panose="02010600030101010101" pitchFamily="2" charset="-122"/>
                <a:ea typeface="等线" panose="02010600030101010101" pitchFamily="2" charset="-122"/>
              </a:rPr>
              <a:t>℃</a:t>
            </a:r>
            <a:endParaRPr lang="en-US" altLang="zh-CN" sz="900" dirty="0">
              <a:solidFill>
                <a:schemeClr val="tx1"/>
              </a:solidFill>
              <a:latin typeface="等线" panose="02010600030101010101" pitchFamily="2" charset="-122"/>
              <a:ea typeface="等线" panose="02010600030101010101" pitchFamily="2" charset="-122"/>
            </a:endParaRPr>
          </a:p>
          <a:p>
            <a:pPr marL="171450" indent="-171450">
              <a:buFont typeface="Wingdings" panose="05000000000000000000" pitchFamily="2" charset="2"/>
              <a:buChar char="ü"/>
            </a:pPr>
            <a:r>
              <a:rPr lang="zh-CN" altLang="en-US" sz="900" dirty="0">
                <a:solidFill>
                  <a:schemeClr val="tx1"/>
                </a:solidFill>
                <a:latin typeface="等线" panose="02010600030101010101" pitchFamily="2" charset="-122"/>
                <a:ea typeface="等线" panose="02010600030101010101" pitchFamily="2" charset="-122"/>
              </a:rPr>
              <a:t>异常值：无</a:t>
            </a:r>
            <a:endParaRPr lang="en-US" altLang="zh-CN" sz="900" dirty="0">
              <a:solidFill>
                <a:schemeClr val="tx1"/>
              </a:solidFill>
              <a:latin typeface="等线" panose="02010600030101010101" pitchFamily="2" charset="-122"/>
              <a:ea typeface="等线" panose="02010600030101010101" pitchFamily="2" charset="-122"/>
            </a:endParaRPr>
          </a:p>
          <a:p>
            <a:pPr marL="171450" indent="-171450">
              <a:buFont typeface="Wingdings" panose="05000000000000000000" pitchFamily="2" charset="2"/>
              <a:buChar char="ü"/>
            </a:pPr>
            <a:r>
              <a:rPr lang="zh-CN" altLang="en-US" sz="900" dirty="0">
                <a:solidFill>
                  <a:schemeClr val="tx1"/>
                </a:solidFill>
                <a:latin typeface="等线" panose="02010600030101010101" pitchFamily="2" charset="-122"/>
                <a:ea typeface="等线" panose="02010600030101010101" pitchFamily="2" charset="-122"/>
              </a:rPr>
              <a:t>时序是否完整：缺少</a:t>
            </a:r>
            <a:r>
              <a:rPr lang="en-US" altLang="zh-CN" sz="900" dirty="0">
                <a:solidFill>
                  <a:schemeClr val="tx1"/>
                </a:solidFill>
                <a:latin typeface="等线" panose="02010600030101010101" pitchFamily="2" charset="-122"/>
                <a:ea typeface="等线" panose="02010600030101010101" pitchFamily="2" charset="-122"/>
              </a:rPr>
              <a:t>2023</a:t>
            </a:r>
            <a:r>
              <a:rPr lang="zh-CN" altLang="en-US" sz="900" dirty="0">
                <a:solidFill>
                  <a:schemeClr val="tx1"/>
                </a:solidFill>
                <a:latin typeface="等线" panose="02010600030101010101" pitchFamily="2" charset="-122"/>
                <a:ea typeface="等线" panose="02010600030101010101" pitchFamily="2" charset="-122"/>
              </a:rPr>
              <a:t>年</a:t>
            </a:r>
            <a:r>
              <a:rPr lang="en-US" altLang="zh-CN" sz="900" dirty="0">
                <a:solidFill>
                  <a:schemeClr val="tx1"/>
                </a:solidFill>
                <a:latin typeface="等线" panose="02010600030101010101" pitchFamily="2" charset="-122"/>
                <a:ea typeface="等线" panose="02010600030101010101" pitchFamily="2" charset="-122"/>
              </a:rPr>
              <a:t>2</a:t>
            </a:r>
            <a:r>
              <a:rPr lang="zh-CN" altLang="en-US" sz="900" dirty="0">
                <a:solidFill>
                  <a:schemeClr val="tx1"/>
                </a:solidFill>
                <a:latin typeface="等线" panose="02010600030101010101" pitchFamily="2" charset="-122"/>
                <a:ea typeface="等线" panose="02010600030101010101" pitchFamily="2" charset="-122"/>
              </a:rPr>
              <a:t>月</a:t>
            </a:r>
            <a:r>
              <a:rPr lang="en-US" altLang="zh-CN" sz="900" dirty="0">
                <a:solidFill>
                  <a:schemeClr val="tx1"/>
                </a:solidFill>
                <a:latin typeface="等线" panose="02010600030101010101" pitchFamily="2" charset="-122"/>
                <a:ea typeface="等线" panose="02010600030101010101" pitchFamily="2" charset="-122"/>
              </a:rPr>
              <a:t>4</a:t>
            </a:r>
            <a:r>
              <a:rPr lang="zh-CN" altLang="en-US" sz="900" dirty="0">
                <a:solidFill>
                  <a:schemeClr val="tx1"/>
                </a:solidFill>
                <a:latin typeface="等线" panose="02010600030101010101" pitchFamily="2" charset="-122"/>
                <a:ea typeface="等线" panose="02010600030101010101" pitchFamily="2" charset="-122"/>
              </a:rPr>
              <a:t>日数据</a:t>
            </a:r>
            <a:endParaRPr lang="en-US" altLang="zh-CN" sz="900" dirty="0">
              <a:solidFill>
                <a:schemeClr val="tx1"/>
              </a:solidFill>
              <a:latin typeface="等线" panose="02010600030101010101" pitchFamily="2" charset="-122"/>
              <a:ea typeface="等线" panose="02010600030101010101" pitchFamily="2" charset="-122"/>
            </a:endParaRPr>
          </a:p>
          <a:p>
            <a:pPr marL="171450" indent="-171450">
              <a:buFont typeface="Wingdings" panose="05000000000000000000" pitchFamily="2" charset="2"/>
              <a:buChar char="ü"/>
            </a:pPr>
            <a:r>
              <a:rPr lang="zh-CN" altLang="en-US" sz="900" dirty="0">
                <a:solidFill>
                  <a:schemeClr val="tx1"/>
                </a:solidFill>
                <a:latin typeface="等线" panose="02010600030101010101" pitchFamily="2" charset="-122"/>
                <a:ea typeface="等线" panose="02010600030101010101" pitchFamily="2" charset="-122"/>
              </a:rPr>
              <a:t>数据格式：</a:t>
            </a:r>
            <a:r>
              <a:rPr lang="en-US" altLang="zh-CN" sz="900" dirty="0">
                <a:solidFill>
                  <a:schemeClr val="tx1"/>
                </a:solidFill>
                <a:latin typeface="等线" panose="02010600030101010101" pitchFamily="2" charset="-122"/>
                <a:ea typeface="等线" panose="02010600030101010101" pitchFamily="2" charset="-122"/>
              </a:rPr>
              <a:t>int</a:t>
            </a:r>
            <a:endParaRPr lang="zh-CN" altLang="en-US" sz="1100" dirty="0">
              <a:solidFill>
                <a:schemeClr val="tx1"/>
              </a:solidFill>
              <a:latin typeface="等线" panose="02010600030101010101" pitchFamily="2" charset="-122"/>
              <a:ea typeface="等线" panose="02010600030101010101" pitchFamily="2" charset="-122"/>
            </a:endParaRPr>
          </a:p>
        </p:txBody>
      </p:sp>
      <p:sp>
        <p:nvSpPr>
          <p:cNvPr id="108" name="矩形 107"/>
          <p:cNvSpPr/>
          <p:nvPr/>
        </p:nvSpPr>
        <p:spPr bwMode="gray">
          <a:xfrm rot="2196587">
            <a:off x="3467957" y="4275478"/>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
        <p:nvSpPr>
          <p:cNvPr id="114" name="three-bars-chart_73619"/>
          <p:cNvSpPr>
            <a:spLocks noChangeAspect="1"/>
          </p:cNvSpPr>
          <p:nvPr/>
        </p:nvSpPr>
        <p:spPr>
          <a:xfrm>
            <a:off x="4421217" y="4777975"/>
            <a:ext cx="432000" cy="310167"/>
          </a:xfrm>
          <a:custGeom>
            <a:avLst/>
            <a:gdLst>
              <a:gd name="T0" fmla="*/ 2810 w 2877"/>
              <a:gd name="T1" fmla="*/ 1936 h 2069"/>
              <a:gd name="T2" fmla="*/ 2547 w 2877"/>
              <a:gd name="T3" fmla="*/ 1936 h 2069"/>
              <a:gd name="T4" fmla="*/ 2547 w 2877"/>
              <a:gd name="T5" fmla="*/ 651 h 2069"/>
              <a:gd name="T6" fmla="*/ 2547 w 2877"/>
              <a:gd name="T7" fmla="*/ 328 h 2069"/>
              <a:gd name="T8" fmla="*/ 2480 w 2877"/>
              <a:gd name="T9" fmla="*/ 262 h 2069"/>
              <a:gd name="T10" fmla="*/ 1990 w 2877"/>
              <a:gd name="T11" fmla="*/ 262 h 2069"/>
              <a:gd name="T12" fmla="*/ 1923 w 2877"/>
              <a:gd name="T13" fmla="*/ 328 h 2069"/>
              <a:gd name="T14" fmla="*/ 1923 w 2877"/>
              <a:gd name="T15" fmla="*/ 651 h 2069"/>
              <a:gd name="T16" fmla="*/ 1923 w 2877"/>
              <a:gd name="T17" fmla="*/ 1936 h 2069"/>
              <a:gd name="T18" fmla="*/ 1750 w 2877"/>
              <a:gd name="T19" fmla="*/ 1936 h 2069"/>
              <a:gd name="T20" fmla="*/ 1750 w 2877"/>
              <a:gd name="T21" fmla="*/ 389 h 2069"/>
              <a:gd name="T22" fmla="*/ 1750 w 2877"/>
              <a:gd name="T23" fmla="*/ 379 h 2069"/>
              <a:gd name="T24" fmla="*/ 1750 w 2877"/>
              <a:gd name="T25" fmla="*/ 66 h 2069"/>
              <a:gd name="T26" fmla="*/ 1684 w 2877"/>
              <a:gd name="T27" fmla="*/ 0 h 2069"/>
              <a:gd name="T28" fmla="*/ 1193 w 2877"/>
              <a:gd name="T29" fmla="*/ 0 h 2069"/>
              <a:gd name="T30" fmla="*/ 1127 w 2877"/>
              <a:gd name="T31" fmla="*/ 66 h 2069"/>
              <a:gd name="T32" fmla="*/ 1127 w 2877"/>
              <a:gd name="T33" fmla="*/ 379 h 2069"/>
              <a:gd name="T34" fmla="*/ 1127 w 2877"/>
              <a:gd name="T35" fmla="*/ 389 h 2069"/>
              <a:gd name="T36" fmla="*/ 1127 w 2877"/>
              <a:gd name="T37" fmla="*/ 1936 h 2069"/>
              <a:gd name="T38" fmla="*/ 975 w 2877"/>
              <a:gd name="T39" fmla="*/ 1936 h 2069"/>
              <a:gd name="T40" fmla="*/ 975 w 2877"/>
              <a:gd name="T41" fmla="*/ 1208 h 2069"/>
              <a:gd name="T42" fmla="*/ 975 w 2877"/>
              <a:gd name="T43" fmla="*/ 1174 h 2069"/>
              <a:gd name="T44" fmla="*/ 975 w 2877"/>
              <a:gd name="T45" fmla="*/ 885 h 2069"/>
              <a:gd name="T46" fmla="*/ 908 w 2877"/>
              <a:gd name="T47" fmla="*/ 819 h 2069"/>
              <a:gd name="T48" fmla="*/ 418 w 2877"/>
              <a:gd name="T49" fmla="*/ 819 h 2069"/>
              <a:gd name="T50" fmla="*/ 351 w 2877"/>
              <a:gd name="T51" fmla="*/ 885 h 2069"/>
              <a:gd name="T52" fmla="*/ 351 w 2877"/>
              <a:gd name="T53" fmla="*/ 1174 h 2069"/>
              <a:gd name="T54" fmla="*/ 351 w 2877"/>
              <a:gd name="T55" fmla="*/ 1208 h 2069"/>
              <a:gd name="T56" fmla="*/ 351 w 2877"/>
              <a:gd name="T57" fmla="*/ 1936 h 2069"/>
              <a:gd name="T58" fmla="*/ 67 w 2877"/>
              <a:gd name="T59" fmla="*/ 1936 h 2069"/>
              <a:gd name="T60" fmla="*/ 0 w 2877"/>
              <a:gd name="T61" fmla="*/ 2002 h 2069"/>
              <a:gd name="T62" fmla="*/ 67 w 2877"/>
              <a:gd name="T63" fmla="*/ 2069 h 2069"/>
              <a:gd name="T64" fmla="*/ 418 w 2877"/>
              <a:gd name="T65" fmla="*/ 2069 h 2069"/>
              <a:gd name="T66" fmla="*/ 908 w 2877"/>
              <a:gd name="T67" fmla="*/ 2069 h 2069"/>
              <a:gd name="T68" fmla="*/ 1193 w 2877"/>
              <a:gd name="T69" fmla="*/ 2069 h 2069"/>
              <a:gd name="T70" fmla="*/ 1684 w 2877"/>
              <a:gd name="T71" fmla="*/ 2069 h 2069"/>
              <a:gd name="T72" fmla="*/ 1990 w 2877"/>
              <a:gd name="T73" fmla="*/ 2069 h 2069"/>
              <a:gd name="T74" fmla="*/ 2480 w 2877"/>
              <a:gd name="T75" fmla="*/ 2069 h 2069"/>
              <a:gd name="T76" fmla="*/ 2810 w 2877"/>
              <a:gd name="T77" fmla="*/ 2069 h 2069"/>
              <a:gd name="T78" fmla="*/ 2877 w 2877"/>
              <a:gd name="T79" fmla="*/ 2002 h 2069"/>
              <a:gd name="T80" fmla="*/ 2810 w 2877"/>
              <a:gd name="T81" fmla="*/ 1936 h 2069"/>
              <a:gd name="T82" fmla="*/ 2056 w 2877"/>
              <a:gd name="T83" fmla="*/ 395 h 2069"/>
              <a:gd name="T84" fmla="*/ 2413 w 2877"/>
              <a:gd name="T85" fmla="*/ 395 h 2069"/>
              <a:gd name="T86" fmla="*/ 2413 w 2877"/>
              <a:gd name="T87" fmla="*/ 584 h 2069"/>
              <a:gd name="T88" fmla="*/ 2056 w 2877"/>
              <a:gd name="T89" fmla="*/ 584 h 2069"/>
              <a:gd name="T90" fmla="*/ 2056 w 2877"/>
              <a:gd name="T91" fmla="*/ 395 h 2069"/>
              <a:gd name="T92" fmla="*/ 1617 w 2877"/>
              <a:gd name="T93" fmla="*/ 133 h 2069"/>
              <a:gd name="T94" fmla="*/ 1617 w 2877"/>
              <a:gd name="T95" fmla="*/ 313 h 2069"/>
              <a:gd name="T96" fmla="*/ 1260 w 2877"/>
              <a:gd name="T97" fmla="*/ 313 h 2069"/>
              <a:gd name="T98" fmla="*/ 1260 w 2877"/>
              <a:gd name="T99" fmla="*/ 133 h 2069"/>
              <a:gd name="T100" fmla="*/ 1617 w 2877"/>
              <a:gd name="T101" fmla="*/ 133 h 2069"/>
              <a:gd name="T102" fmla="*/ 842 w 2877"/>
              <a:gd name="T103" fmla="*/ 952 h 2069"/>
              <a:gd name="T104" fmla="*/ 842 w 2877"/>
              <a:gd name="T105" fmla="*/ 1107 h 2069"/>
              <a:gd name="T106" fmla="*/ 485 w 2877"/>
              <a:gd name="T107" fmla="*/ 1107 h 2069"/>
              <a:gd name="T108" fmla="*/ 485 w 2877"/>
              <a:gd name="T109" fmla="*/ 952 h 2069"/>
              <a:gd name="T110" fmla="*/ 842 w 2877"/>
              <a:gd name="T111" fmla="*/ 952 h 2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7" h="2069">
                <a:moveTo>
                  <a:pt x="2810" y="1936"/>
                </a:moveTo>
                <a:lnTo>
                  <a:pt x="2547" y="1936"/>
                </a:lnTo>
                <a:lnTo>
                  <a:pt x="2547" y="651"/>
                </a:lnTo>
                <a:lnTo>
                  <a:pt x="2547" y="328"/>
                </a:lnTo>
                <a:cubicBezTo>
                  <a:pt x="2547" y="292"/>
                  <a:pt x="2517" y="262"/>
                  <a:pt x="2480" y="262"/>
                </a:cubicBezTo>
                <a:lnTo>
                  <a:pt x="1990" y="262"/>
                </a:lnTo>
                <a:cubicBezTo>
                  <a:pt x="1953" y="262"/>
                  <a:pt x="1923" y="292"/>
                  <a:pt x="1923" y="328"/>
                </a:cubicBezTo>
                <a:lnTo>
                  <a:pt x="1923" y="651"/>
                </a:lnTo>
                <a:lnTo>
                  <a:pt x="1923" y="1936"/>
                </a:lnTo>
                <a:lnTo>
                  <a:pt x="1750" y="1936"/>
                </a:lnTo>
                <a:lnTo>
                  <a:pt x="1750" y="389"/>
                </a:lnTo>
                <a:lnTo>
                  <a:pt x="1750" y="379"/>
                </a:lnTo>
                <a:lnTo>
                  <a:pt x="1750" y="66"/>
                </a:lnTo>
                <a:cubicBezTo>
                  <a:pt x="1750" y="30"/>
                  <a:pt x="1720" y="0"/>
                  <a:pt x="1684" y="0"/>
                </a:cubicBezTo>
                <a:lnTo>
                  <a:pt x="1193" y="0"/>
                </a:lnTo>
                <a:cubicBezTo>
                  <a:pt x="1156" y="0"/>
                  <a:pt x="1127" y="30"/>
                  <a:pt x="1127" y="66"/>
                </a:cubicBezTo>
                <a:lnTo>
                  <a:pt x="1127" y="379"/>
                </a:lnTo>
                <a:lnTo>
                  <a:pt x="1127" y="389"/>
                </a:lnTo>
                <a:lnTo>
                  <a:pt x="1127" y="1936"/>
                </a:lnTo>
                <a:lnTo>
                  <a:pt x="975" y="1936"/>
                </a:lnTo>
                <a:lnTo>
                  <a:pt x="975" y="1208"/>
                </a:lnTo>
                <a:lnTo>
                  <a:pt x="975" y="1174"/>
                </a:lnTo>
                <a:lnTo>
                  <a:pt x="975" y="885"/>
                </a:lnTo>
                <a:cubicBezTo>
                  <a:pt x="975" y="848"/>
                  <a:pt x="945" y="819"/>
                  <a:pt x="908" y="819"/>
                </a:cubicBezTo>
                <a:lnTo>
                  <a:pt x="418" y="819"/>
                </a:lnTo>
                <a:cubicBezTo>
                  <a:pt x="381" y="819"/>
                  <a:pt x="351" y="848"/>
                  <a:pt x="351" y="885"/>
                </a:cubicBezTo>
                <a:lnTo>
                  <a:pt x="351" y="1174"/>
                </a:lnTo>
                <a:lnTo>
                  <a:pt x="351" y="1208"/>
                </a:lnTo>
                <a:lnTo>
                  <a:pt x="351" y="1936"/>
                </a:lnTo>
                <a:lnTo>
                  <a:pt x="67" y="1936"/>
                </a:lnTo>
                <a:cubicBezTo>
                  <a:pt x="30" y="1936"/>
                  <a:pt x="0" y="1966"/>
                  <a:pt x="0" y="2002"/>
                </a:cubicBezTo>
                <a:cubicBezTo>
                  <a:pt x="0" y="2039"/>
                  <a:pt x="30" y="2069"/>
                  <a:pt x="67" y="2069"/>
                </a:cubicBezTo>
                <a:lnTo>
                  <a:pt x="418" y="2069"/>
                </a:lnTo>
                <a:lnTo>
                  <a:pt x="908" y="2069"/>
                </a:lnTo>
                <a:lnTo>
                  <a:pt x="1193" y="2069"/>
                </a:lnTo>
                <a:lnTo>
                  <a:pt x="1684" y="2069"/>
                </a:lnTo>
                <a:lnTo>
                  <a:pt x="1990" y="2069"/>
                </a:lnTo>
                <a:lnTo>
                  <a:pt x="2480" y="2069"/>
                </a:lnTo>
                <a:lnTo>
                  <a:pt x="2810" y="2069"/>
                </a:lnTo>
                <a:cubicBezTo>
                  <a:pt x="2847" y="2069"/>
                  <a:pt x="2877" y="2039"/>
                  <a:pt x="2877" y="2002"/>
                </a:cubicBezTo>
                <a:cubicBezTo>
                  <a:pt x="2877" y="1966"/>
                  <a:pt x="2847" y="1936"/>
                  <a:pt x="2810" y="1936"/>
                </a:cubicBezTo>
                <a:close/>
                <a:moveTo>
                  <a:pt x="2056" y="395"/>
                </a:moveTo>
                <a:lnTo>
                  <a:pt x="2413" y="395"/>
                </a:lnTo>
                <a:lnTo>
                  <a:pt x="2413" y="584"/>
                </a:lnTo>
                <a:lnTo>
                  <a:pt x="2056" y="584"/>
                </a:lnTo>
                <a:lnTo>
                  <a:pt x="2056" y="395"/>
                </a:lnTo>
                <a:close/>
                <a:moveTo>
                  <a:pt x="1617" y="133"/>
                </a:moveTo>
                <a:lnTo>
                  <a:pt x="1617" y="313"/>
                </a:lnTo>
                <a:lnTo>
                  <a:pt x="1260" y="313"/>
                </a:lnTo>
                <a:lnTo>
                  <a:pt x="1260" y="133"/>
                </a:lnTo>
                <a:lnTo>
                  <a:pt x="1617" y="133"/>
                </a:lnTo>
                <a:close/>
                <a:moveTo>
                  <a:pt x="842" y="952"/>
                </a:moveTo>
                <a:lnTo>
                  <a:pt x="842" y="1107"/>
                </a:lnTo>
                <a:lnTo>
                  <a:pt x="485" y="1107"/>
                </a:lnTo>
                <a:lnTo>
                  <a:pt x="485" y="952"/>
                </a:lnTo>
                <a:lnTo>
                  <a:pt x="842" y="9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矩形 114"/>
          <p:cNvSpPr/>
          <p:nvPr/>
        </p:nvSpPr>
        <p:spPr>
          <a:xfrm>
            <a:off x="5026865" y="4260823"/>
            <a:ext cx="2432360" cy="13444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死淘率、生产</a:t>
            </a:r>
            <a:r>
              <a:rPr lang="zh-CN" altLang="en-US" sz="1100" b="1" dirty="0">
                <a:solidFill>
                  <a:schemeClr val="tx1"/>
                </a:solidFill>
                <a:latin typeface="等线" panose="02010600030101010101" pitchFamily="2" charset="-122"/>
                <a:ea typeface="等线" panose="02010600030101010101" pitchFamily="2" charset="-122"/>
              </a:rPr>
              <a:t>性能的分布进行分析</a:t>
            </a:r>
            <a:endParaRPr lang="en-US" altLang="zh-CN" sz="1100" b="1"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目标值</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数据可用性</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异常值</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趋势</a:t>
            </a:r>
            <a:endParaRPr lang="en-US" altLang="zh-CN" sz="1000" dirty="0">
              <a:solidFill>
                <a:schemeClr val="tx1"/>
              </a:solidFill>
              <a:latin typeface="等线" panose="02010600030101010101" pitchFamily="2" charset="-122"/>
              <a:ea typeface="等线" panose="02010600030101010101" pitchFamily="2" charset="-122"/>
            </a:endParaRPr>
          </a:p>
        </p:txBody>
      </p:sp>
      <p:sp>
        <p:nvSpPr>
          <p:cNvPr id="116" name="矩形 115"/>
          <p:cNvSpPr/>
          <p:nvPr/>
        </p:nvSpPr>
        <p:spPr bwMode="gray">
          <a:xfrm rot="2196587">
            <a:off x="7201068" y="4211944"/>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
        <p:nvSpPr>
          <p:cNvPr id="123" name="three-bars-chart_73619"/>
          <p:cNvSpPr>
            <a:spLocks noChangeAspect="1"/>
          </p:cNvSpPr>
          <p:nvPr/>
        </p:nvSpPr>
        <p:spPr>
          <a:xfrm>
            <a:off x="8117587" y="4777975"/>
            <a:ext cx="432000" cy="310167"/>
          </a:xfrm>
          <a:custGeom>
            <a:avLst/>
            <a:gdLst>
              <a:gd name="T0" fmla="*/ 2810 w 2877"/>
              <a:gd name="T1" fmla="*/ 1936 h 2069"/>
              <a:gd name="T2" fmla="*/ 2547 w 2877"/>
              <a:gd name="T3" fmla="*/ 1936 h 2069"/>
              <a:gd name="T4" fmla="*/ 2547 w 2877"/>
              <a:gd name="T5" fmla="*/ 651 h 2069"/>
              <a:gd name="T6" fmla="*/ 2547 w 2877"/>
              <a:gd name="T7" fmla="*/ 328 h 2069"/>
              <a:gd name="T8" fmla="*/ 2480 w 2877"/>
              <a:gd name="T9" fmla="*/ 262 h 2069"/>
              <a:gd name="T10" fmla="*/ 1990 w 2877"/>
              <a:gd name="T11" fmla="*/ 262 h 2069"/>
              <a:gd name="T12" fmla="*/ 1923 w 2877"/>
              <a:gd name="T13" fmla="*/ 328 h 2069"/>
              <a:gd name="T14" fmla="*/ 1923 w 2877"/>
              <a:gd name="T15" fmla="*/ 651 h 2069"/>
              <a:gd name="T16" fmla="*/ 1923 w 2877"/>
              <a:gd name="T17" fmla="*/ 1936 h 2069"/>
              <a:gd name="T18" fmla="*/ 1750 w 2877"/>
              <a:gd name="T19" fmla="*/ 1936 h 2069"/>
              <a:gd name="T20" fmla="*/ 1750 w 2877"/>
              <a:gd name="T21" fmla="*/ 389 h 2069"/>
              <a:gd name="T22" fmla="*/ 1750 w 2877"/>
              <a:gd name="T23" fmla="*/ 379 h 2069"/>
              <a:gd name="T24" fmla="*/ 1750 w 2877"/>
              <a:gd name="T25" fmla="*/ 66 h 2069"/>
              <a:gd name="T26" fmla="*/ 1684 w 2877"/>
              <a:gd name="T27" fmla="*/ 0 h 2069"/>
              <a:gd name="T28" fmla="*/ 1193 w 2877"/>
              <a:gd name="T29" fmla="*/ 0 h 2069"/>
              <a:gd name="T30" fmla="*/ 1127 w 2877"/>
              <a:gd name="T31" fmla="*/ 66 h 2069"/>
              <a:gd name="T32" fmla="*/ 1127 w 2877"/>
              <a:gd name="T33" fmla="*/ 379 h 2069"/>
              <a:gd name="T34" fmla="*/ 1127 w 2877"/>
              <a:gd name="T35" fmla="*/ 389 h 2069"/>
              <a:gd name="T36" fmla="*/ 1127 w 2877"/>
              <a:gd name="T37" fmla="*/ 1936 h 2069"/>
              <a:gd name="T38" fmla="*/ 975 w 2877"/>
              <a:gd name="T39" fmla="*/ 1936 h 2069"/>
              <a:gd name="T40" fmla="*/ 975 w 2877"/>
              <a:gd name="T41" fmla="*/ 1208 h 2069"/>
              <a:gd name="T42" fmla="*/ 975 w 2877"/>
              <a:gd name="T43" fmla="*/ 1174 h 2069"/>
              <a:gd name="T44" fmla="*/ 975 w 2877"/>
              <a:gd name="T45" fmla="*/ 885 h 2069"/>
              <a:gd name="T46" fmla="*/ 908 w 2877"/>
              <a:gd name="T47" fmla="*/ 819 h 2069"/>
              <a:gd name="T48" fmla="*/ 418 w 2877"/>
              <a:gd name="T49" fmla="*/ 819 h 2069"/>
              <a:gd name="T50" fmla="*/ 351 w 2877"/>
              <a:gd name="T51" fmla="*/ 885 h 2069"/>
              <a:gd name="T52" fmla="*/ 351 w 2877"/>
              <a:gd name="T53" fmla="*/ 1174 h 2069"/>
              <a:gd name="T54" fmla="*/ 351 w 2877"/>
              <a:gd name="T55" fmla="*/ 1208 h 2069"/>
              <a:gd name="T56" fmla="*/ 351 w 2877"/>
              <a:gd name="T57" fmla="*/ 1936 h 2069"/>
              <a:gd name="T58" fmla="*/ 67 w 2877"/>
              <a:gd name="T59" fmla="*/ 1936 h 2069"/>
              <a:gd name="T60" fmla="*/ 0 w 2877"/>
              <a:gd name="T61" fmla="*/ 2002 h 2069"/>
              <a:gd name="T62" fmla="*/ 67 w 2877"/>
              <a:gd name="T63" fmla="*/ 2069 h 2069"/>
              <a:gd name="T64" fmla="*/ 418 w 2877"/>
              <a:gd name="T65" fmla="*/ 2069 h 2069"/>
              <a:gd name="T66" fmla="*/ 908 w 2877"/>
              <a:gd name="T67" fmla="*/ 2069 h 2069"/>
              <a:gd name="T68" fmla="*/ 1193 w 2877"/>
              <a:gd name="T69" fmla="*/ 2069 h 2069"/>
              <a:gd name="T70" fmla="*/ 1684 w 2877"/>
              <a:gd name="T71" fmla="*/ 2069 h 2069"/>
              <a:gd name="T72" fmla="*/ 1990 w 2877"/>
              <a:gd name="T73" fmla="*/ 2069 h 2069"/>
              <a:gd name="T74" fmla="*/ 2480 w 2877"/>
              <a:gd name="T75" fmla="*/ 2069 h 2069"/>
              <a:gd name="T76" fmla="*/ 2810 w 2877"/>
              <a:gd name="T77" fmla="*/ 2069 h 2069"/>
              <a:gd name="T78" fmla="*/ 2877 w 2877"/>
              <a:gd name="T79" fmla="*/ 2002 h 2069"/>
              <a:gd name="T80" fmla="*/ 2810 w 2877"/>
              <a:gd name="T81" fmla="*/ 1936 h 2069"/>
              <a:gd name="T82" fmla="*/ 2056 w 2877"/>
              <a:gd name="T83" fmla="*/ 395 h 2069"/>
              <a:gd name="T84" fmla="*/ 2413 w 2877"/>
              <a:gd name="T85" fmla="*/ 395 h 2069"/>
              <a:gd name="T86" fmla="*/ 2413 w 2877"/>
              <a:gd name="T87" fmla="*/ 584 h 2069"/>
              <a:gd name="T88" fmla="*/ 2056 w 2877"/>
              <a:gd name="T89" fmla="*/ 584 h 2069"/>
              <a:gd name="T90" fmla="*/ 2056 w 2877"/>
              <a:gd name="T91" fmla="*/ 395 h 2069"/>
              <a:gd name="T92" fmla="*/ 1617 w 2877"/>
              <a:gd name="T93" fmla="*/ 133 h 2069"/>
              <a:gd name="T94" fmla="*/ 1617 w 2877"/>
              <a:gd name="T95" fmla="*/ 313 h 2069"/>
              <a:gd name="T96" fmla="*/ 1260 w 2877"/>
              <a:gd name="T97" fmla="*/ 313 h 2069"/>
              <a:gd name="T98" fmla="*/ 1260 w 2877"/>
              <a:gd name="T99" fmla="*/ 133 h 2069"/>
              <a:gd name="T100" fmla="*/ 1617 w 2877"/>
              <a:gd name="T101" fmla="*/ 133 h 2069"/>
              <a:gd name="T102" fmla="*/ 842 w 2877"/>
              <a:gd name="T103" fmla="*/ 952 h 2069"/>
              <a:gd name="T104" fmla="*/ 842 w 2877"/>
              <a:gd name="T105" fmla="*/ 1107 h 2069"/>
              <a:gd name="T106" fmla="*/ 485 w 2877"/>
              <a:gd name="T107" fmla="*/ 1107 h 2069"/>
              <a:gd name="T108" fmla="*/ 485 w 2877"/>
              <a:gd name="T109" fmla="*/ 952 h 2069"/>
              <a:gd name="T110" fmla="*/ 842 w 2877"/>
              <a:gd name="T111" fmla="*/ 952 h 2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7" h="2069">
                <a:moveTo>
                  <a:pt x="2810" y="1936"/>
                </a:moveTo>
                <a:lnTo>
                  <a:pt x="2547" y="1936"/>
                </a:lnTo>
                <a:lnTo>
                  <a:pt x="2547" y="651"/>
                </a:lnTo>
                <a:lnTo>
                  <a:pt x="2547" y="328"/>
                </a:lnTo>
                <a:cubicBezTo>
                  <a:pt x="2547" y="292"/>
                  <a:pt x="2517" y="262"/>
                  <a:pt x="2480" y="262"/>
                </a:cubicBezTo>
                <a:lnTo>
                  <a:pt x="1990" y="262"/>
                </a:lnTo>
                <a:cubicBezTo>
                  <a:pt x="1953" y="262"/>
                  <a:pt x="1923" y="292"/>
                  <a:pt x="1923" y="328"/>
                </a:cubicBezTo>
                <a:lnTo>
                  <a:pt x="1923" y="651"/>
                </a:lnTo>
                <a:lnTo>
                  <a:pt x="1923" y="1936"/>
                </a:lnTo>
                <a:lnTo>
                  <a:pt x="1750" y="1936"/>
                </a:lnTo>
                <a:lnTo>
                  <a:pt x="1750" y="389"/>
                </a:lnTo>
                <a:lnTo>
                  <a:pt x="1750" y="379"/>
                </a:lnTo>
                <a:lnTo>
                  <a:pt x="1750" y="66"/>
                </a:lnTo>
                <a:cubicBezTo>
                  <a:pt x="1750" y="30"/>
                  <a:pt x="1720" y="0"/>
                  <a:pt x="1684" y="0"/>
                </a:cubicBezTo>
                <a:lnTo>
                  <a:pt x="1193" y="0"/>
                </a:lnTo>
                <a:cubicBezTo>
                  <a:pt x="1156" y="0"/>
                  <a:pt x="1127" y="30"/>
                  <a:pt x="1127" y="66"/>
                </a:cubicBezTo>
                <a:lnTo>
                  <a:pt x="1127" y="379"/>
                </a:lnTo>
                <a:lnTo>
                  <a:pt x="1127" y="389"/>
                </a:lnTo>
                <a:lnTo>
                  <a:pt x="1127" y="1936"/>
                </a:lnTo>
                <a:lnTo>
                  <a:pt x="975" y="1936"/>
                </a:lnTo>
                <a:lnTo>
                  <a:pt x="975" y="1208"/>
                </a:lnTo>
                <a:lnTo>
                  <a:pt x="975" y="1174"/>
                </a:lnTo>
                <a:lnTo>
                  <a:pt x="975" y="885"/>
                </a:lnTo>
                <a:cubicBezTo>
                  <a:pt x="975" y="848"/>
                  <a:pt x="945" y="819"/>
                  <a:pt x="908" y="819"/>
                </a:cubicBezTo>
                <a:lnTo>
                  <a:pt x="418" y="819"/>
                </a:lnTo>
                <a:cubicBezTo>
                  <a:pt x="381" y="819"/>
                  <a:pt x="351" y="848"/>
                  <a:pt x="351" y="885"/>
                </a:cubicBezTo>
                <a:lnTo>
                  <a:pt x="351" y="1174"/>
                </a:lnTo>
                <a:lnTo>
                  <a:pt x="351" y="1208"/>
                </a:lnTo>
                <a:lnTo>
                  <a:pt x="351" y="1936"/>
                </a:lnTo>
                <a:lnTo>
                  <a:pt x="67" y="1936"/>
                </a:lnTo>
                <a:cubicBezTo>
                  <a:pt x="30" y="1936"/>
                  <a:pt x="0" y="1966"/>
                  <a:pt x="0" y="2002"/>
                </a:cubicBezTo>
                <a:cubicBezTo>
                  <a:pt x="0" y="2039"/>
                  <a:pt x="30" y="2069"/>
                  <a:pt x="67" y="2069"/>
                </a:cubicBezTo>
                <a:lnTo>
                  <a:pt x="418" y="2069"/>
                </a:lnTo>
                <a:lnTo>
                  <a:pt x="908" y="2069"/>
                </a:lnTo>
                <a:lnTo>
                  <a:pt x="1193" y="2069"/>
                </a:lnTo>
                <a:lnTo>
                  <a:pt x="1684" y="2069"/>
                </a:lnTo>
                <a:lnTo>
                  <a:pt x="1990" y="2069"/>
                </a:lnTo>
                <a:lnTo>
                  <a:pt x="2480" y="2069"/>
                </a:lnTo>
                <a:lnTo>
                  <a:pt x="2810" y="2069"/>
                </a:lnTo>
                <a:cubicBezTo>
                  <a:pt x="2847" y="2069"/>
                  <a:pt x="2877" y="2039"/>
                  <a:pt x="2877" y="2002"/>
                </a:cubicBezTo>
                <a:cubicBezTo>
                  <a:pt x="2877" y="1966"/>
                  <a:pt x="2847" y="1936"/>
                  <a:pt x="2810" y="1936"/>
                </a:cubicBezTo>
                <a:close/>
                <a:moveTo>
                  <a:pt x="2056" y="395"/>
                </a:moveTo>
                <a:lnTo>
                  <a:pt x="2413" y="395"/>
                </a:lnTo>
                <a:lnTo>
                  <a:pt x="2413" y="584"/>
                </a:lnTo>
                <a:lnTo>
                  <a:pt x="2056" y="584"/>
                </a:lnTo>
                <a:lnTo>
                  <a:pt x="2056" y="395"/>
                </a:lnTo>
                <a:close/>
                <a:moveTo>
                  <a:pt x="1617" y="133"/>
                </a:moveTo>
                <a:lnTo>
                  <a:pt x="1617" y="313"/>
                </a:lnTo>
                <a:lnTo>
                  <a:pt x="1260" y="313"/>
                </a:lnTo>
                <a:lnTo>
                  <a:pt x="1260" y="133"/>
                </a:lnTo>
                <a:lnTo>
                  <a:pt x="1617" y="133"/>
                </a:lnTo>
                <a:close/>
                <a:moveTo>
                  <a:pt x="842" y="952"/>
                </a:moveTo>
                <a:lnTo>
                  <a:pt x="842" y="1107"/>
                </a:lnTo>
                <a:lnTo>
                  <a:pt x="485" y="1107"/>
                </a:lnTo>
                <a:lnTo>
                  <a:pt x="485" y="952"/>
                </a:lnTo>
                <a:lnTo>
                  <a:pt x="842" y="9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123"/>
          <p:cNvSpPr/>
          <p:nvPr/>
        </p:nvSpPr>
        <p:spPr>
          <a:xfrm>
            <a:off x="8723041" y="4263919"/>
            <a:ext cx="2432360" cy="1338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等线" panose="02010600030101010101" pitchFamily="2" charset="-122"/>
                <a:ea typeface="等线" panose="02010600030101010101" pitchFamily="2" charset="-122"/>
              </a:rPr>
              <a:t>效应分析</a:t>
            </a:r>
            <a:endParaRPr lang="en-US" altLang="zh-CN" sz="1100" b="1"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不同月份对于生产</a:t>
            </a:r>
            <a:r>
              <a:rPr lang="zh-CN" altLang="en-US" sz="1000" dirty="0">
                <a:solidFill>
                  <a:schemeClr val="tx1"/>
                </a:solidFill>
                <a:latin typeface="等线" panose="02010600030101010101" pitchFamily="2" charset="-122"/>
                <a:ea typeface="等线" panose="02010600030101010101" pitchFamily="2" charset="-122"/>
              </a:rPr>
              <a:t>性能的影响</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不同温湿度对生产性能的</a:t>
            </a:r>
            <a:r>
              <a:rPr lang="zh-CN" altLang="en-US" sz="1000" dirty="0">
                <a:solidFill>
                  <a:schemeClr val="tx1"/>
                </a:solidFill>
                <a:latin typeface="等线" panose="02010600030101010101" pitchFamily="2" charset="-122"/>
                <a:ea typeface="等线" panose="02010600030101010101" pitchFamily="2" charset="-122"/>
              </a:rPr>
              <a:t>影响</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内外部环境的变化对死淘率的影响</a:t>
            </a:r>
            <a:endParaRPr lang="en-US" altLang="zh-CN"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000" dirty="0">
                <a:solidFill>
                  <a:schemeClr val="tx1"/>
                </a:solidFill>
                <a:latin typeface="等线" panose="02010600030101010101" pitchFamily="2" charset="-122"/>
                <a:ea typeface="等线" panose="02010600030101010101" pitchFamily="2" charset="-122"/>
              </a:rPr>
              <a:t>不同阶段对内外部环境变化的敏感程度</a:t>
            </a:r>
            <a:endParaRPr lang="zh-CN" altLang="en-US" sz="1000" dirty="0">
              <a:solidFill>
                <a:schemeClr val="tx1"/>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000" dirty="0">
                <a:solidFill>
                  <a:schemeClr val="tx1"/>
                </a:solidFill>
                <a:latin typeface="等线" panose="02010600030101010101" pitchFamily="2" charset="-122"/>
                <a:ea typeface="等线" panose="02010600030101010101" pitchFamily="2" charset="-122"/>
              </a:rPr>
              <a:t>……</a:t>
            </a:r>
            <a:endParaRPr lang="en-US" altLang="zh-CN" sz="1000" dirty="0">
              <a:solidFill>
                <a:schemeClr val="tx1"/>
              </a:solidFill>
              <a:latin typeface="等线" panose="02010600030101010101" pitchFamily="2" charset="-122"/>
              <a:ea typeface="等线" panose="02010600030101010101" pitchFamily="2" charset="-122"/>
            </a:endParaRPr>
          </a:p>
        </p:txBody>
      </p:sp>
      <p:sp>
        <p:nvSpPr>
          <p:cNvPr id="125" name="矩形 124"/>
          <p:cNvSpPr/>
          <p:nvPr/>
        </p:nvSpPr>
        <p:spPr bwMode="gray">
          <a:xfrm rot="2196587">
            <a:off x="10897244" y="4218135"/>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83329" y="1183720"/>
            <a:ext cx="3332419" cy="421635"/>
            <a:chOff x="630621" y="1123576"/>
            <a:chExt cx="2318274" cy="369309"/>
          </a:xfrm>
        </p:grpSpPr>
        <p:sp>
          <p:nvSpPr>
            <p:cNvPr id="23"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rPr>
                <a:t>数据质量检查</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24" name="直接连接符 23"/>
            <p:cNvCxnSpPr>
              <a:stCxn id="23"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 name="Rectangle 101"/>
          <p:cNvSpPr/>
          <p:nvPr/>
        </p:nvSpPr>
        <p:spPr>
          <a:xfrm>
            <a:off x="683330" y="1603125"/>
            <a:ext cx="3332418" cy="4679995"/>
          </a:xfrm>
          <a:prstGeom prst="rect">
            <a:avLst/>
          </a:prstGeom>
          <a:solidFill>
            <a:schemeClr val="bg1"/>
          </a:solidFill>
          <a:ln>
            <a:solidFill>
              <a:schemeClr val="bg2">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algn="l"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grpSp>
        <p:nvGrpSpPr>
          <p:cNvPr id="27" name="组合 26"/>
          <p:cNvGrpSpPr/>
          <p:nvPr/>
        </p:nvGrpSpPr>
        <p:grpSpPr>
          <a:xfrm>
            <a:off x="4400768" y="1185951"/>
            <a:ext cx="3342445" cy="421635"/>
            <a:chOff x="630621" y="1123576"/>
            <a:chExt cx="2318274" cy="369309"/>
          </a:xfrm>
        </p:grpSpPr>
        <p:sp>
          <p:nvSpPr>
            <p:cNvPr id="29"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rPr>
                <a:t>现状分析</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30" name="直接连接符 29"/>
            <p:cNvCxnSpPr>
              <a:stCxn id="29"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8" name="Rectangle 101"/>
          <p:cNvSpPr/>
          <p:nvPr/>
        </p:nvSpPr>
        <p:spPr>
          <a:xfrm>
            <a:off x="4400769" y="1605355"/>
            <a:ext cx="3342444" cy="4679997"/>
          </a:xfrm>
          <a:prstGeom prst="rect">
            <a:avLst/>
          </a:prstGeom>
          <a:solidFill>
            <a:schemeClr val="bg1"/>
          </a:solidFill>
          <a:ln>
            <a:solidFill>
              <a:schemeClr val="bg2">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algn="l"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142" name="文本框 141"/>
          <p:cNvSpPr txBox="1"/>
          <p:nvPr/>
        </p:nvSpPr>
        <p:spPr>
          <a:xfrm>
            <a:off x="804345" y="1692547"/>
            <a:ext cx="3096000" cy="936000"/>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检查</a:t>
            </a:r>
            <a:r>
              <a:rPr lang="zh-CN" altLang="en-US" sz="1100" b="1" dirty="0">
                <a:solidFill>
                  <a:schemeClr val="accent2"/>
                </a:solidFill>
                <a:latin typeface="等线" panose="02010600030101010101" pitchFamily="2" charset="-122"/>
                <a:ea typeface="等线" panose="02010600030101010101" pitchFamily="2" charset="-122"/>
              </a:rPr>
              <a:t>环境控制</a:t>
            </a: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数据和生产相关的数据质量，</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发现和纠正数据中的错误和异常，</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确保数据的准确性和可靠性</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p:txBody>
      </p:sp>
      <p:sp>
        <p:nvSpPr>
          <p:cNvPr id="152" name="文本框 151"/>
          <p:cNvSpPr txBox="1"/>
          <p:nvPr/>
        </p:nvSpPr>
        <p:spPr>
          <a:xfrm>
            <a:off x="4523671" y="1692547"/>
            <a:ext cx="3096000" cy="936000"/>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针对死淘率、生产</a:t>
            </a: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性能进行分布分析，</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确定死淘率和生产</a:t>
            </a: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性能目标值和数据的可用性，识别是否存在异常模式和趋势</a:t>
            </a:r>
            <a:endPar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p:txBody>
      </p:sp>
      <p:sp>
        <p:nvSpPr>
          <p:cNvPr id="155" name="矩形 154"/>
          <p:cNvSpPr/>
          <p:nvPr/>
        </p:nvSpPr>
        <p:spPr>
          <a:xfrm>
            <a:off x="4538102" y="3459004"/>
            <a:ext cx="3083080" cy="972000"/>
          </a:xfrm>
          <a:prstGeom prst="rect">
            <a:avLst/>
          </a:prstGeom>
          <a:solidFill>
            <a:schemeClr val="accent4">
              <a:lumMod val="10000"/>
              <a:lumOff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marR="0" lvl="0" indent="0" algn="ctr" defTabSz="609600" rtl="0" eaLnBrk="1" fontAlgn="auto" latinLnBrk="0" hangingPunct="1">
              <a:lnSpc>
                <a:spcPct val="150000"/>
              </a:lnSpc>
              <a:spcBef>
                <a:spcPts val="0"/>
              </a:spcBef>
              <a:buClrTx/>
              <a:buSzTx/>
              <a:buFontTx/>
              <a:buNone/>
              <a:defRPr/>
            </a:pPr>
            <a:r>
              <a:rPr kumimoji="0" lang="zh-CN" altLang="en-US" sz="1100" b="1" i="1" u="sng"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死淘</a:t>
            </a:r>
            <a:endParaRPr kumimoji="0" lang="en-US" altLang="zh-CN" sz="1100" b="1" i="1" u="sng"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a:p>
            <a:pPr marL="189230" marR="0" lvl="0" indent="-171450" algn="l" defTabSz="6096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0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目标值：</a:t>
            </a:r>
            <a:r>
              <a:rPr kumimoji="0" lang="zh-CN" alt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死淘量、死淘率</a:t>
            </a:r>
            <a:endParaRPr kumimoji="0" lang="en-US" altLang="zh-CN"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a:p>
            <a:pPr marL="189230" marR="0" lvl="0" indent="-171450" algn="l" defTabSz="6096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0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数据：</a:t>
            </a:r>
            <a:r>
              <a:rPr kumimoji="0" lang="zh-CN" altLang="en-US"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日龄、死鸡、肿头、弱小鸡、脐炎、糊肛、腿病</a:t>
            </a:r>
            <a:r>
              <a:rPr kumimoji="0" lang="en-US" altLang="zh-CN"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a:t>
            </a:r>
            <a:endParaRPr kumimoji="0" lang="zh-CN" altLang="en-US" sz="1000" b="0" i="0" u="none" strike="noStrike" kern="1200" cap="none" spc="0" normalizeH="0" baseline="0" noProof="0" dirty="0">
              <a:ln>
                <a:noFill/>
              </a:ln>
              <a:solidFill>
                <a:srgbClr val="032954"/>
              </a:solidFill>
              <a:effectLst/>
              <a:uLnTx/>
              <a:uFillTx/>
              <a:latin typeface="等线" panose="02010600030101010101" pitchFamily="2" charset="-122"/>
              <a:ea typeface="等线" panose="02010600030101010101" pitchFamily="2" charset="-122"/>
            </a:endParaRPr>
          </a:p>
        </p:txBody>
      </p:sp>
      <p:sp>
        <p:nvSpPr>
          <p:cNvPr id="156" name="椭圆 155"/>
          <p:cNvSpPr/>
          <p:nvPr/>
        </p:nvSpPr>
        <p:spPr>
          <a:xfrm>
            <a:off x="4454190" y="3543966"/>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rPr>
              <a:t>1</a:t>
            </a:r>
            <a:endParaRPr kumimoji="0" lang="zh-CN" altLang="en-US" sz="12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157" name="矩形 156"/>
          <p:cNvSpPr/>
          <p:nvPr/>
        </p:nvSpPr>
        <p:spPr>
          <a:xfrm>
            <a:off x="4538345" y="4643755"/>
            <a:ext cx="3082925" cy="1506855"/>
          </a:xfrm>
          <a:prstGeom prst="rect">
            <a:avLst/>
          </a:prstGeom>
          <a:solidFill>
            <a:schemeClr val="accent4">
              <a:lumMod val="10000"/>
              <a:lumOff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marR="0" lvl="0" indent="0" algn="ctr" defTabSz="609600" rtl="0" eaLnBrk="1" fontAlgn="auto" latinLnBrk="0" hangingPunct="1">
              <a:lnSpc>
                <a:spcPct val="150000"/>
              </a:lnSpc>
              <a:spcBef>
                <a:spcPts val="0"/>
              </a:spcBef>
              <a:buClrTx/>
              <a:buSzTx/>
              <a:buFontTx/>
              <a:buNone/>
              <a:defRPr/>
            </a:pPr>
            <a:r>
              <a:rPr kumimoji="0" lang="zh-CN" altLang="en-US" sz="1100" b="1" i="1" u="sng"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生产性能</a:t>
            </a:r>
            <a:endParaRPr kumimoji="0" lang="en-US" altLang="zh-CN" sz="1100" b="1" i="1" u="sng"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a:p>
            <a:pPr marL="189230" marR="0" lvl="0" indent="-171450" algn="l" defTabSz="609600" rtl="0" eaLnBrk="1" fontAlgn="auto" latinLnBrk="0" hangingPunct="1">
              <a:lnSpc>
                <a:spcPct val="150000"/>
              </a:lnSpc>
              <a:buClrTx/>
              <a:buSzTx/>
              <a:buFont typeface="Arial" panose="020B0604020202020204" pitchFamily="34" charset="0"/>
              <a:buChar char="•"/>
              <a:defRPr/>
            </a:pPr>
            <a:r>
              <a:rPr kumimoji="0" lang="zh-CN" altLang="en-US" sz="10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生产性能数据：</a:t>
            </a:r>
            <a:r>
              <a:rPr kumimoji="0" lang="zh-CN" altLang="en-US" sz="10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栋舍编号、批次号、</a:t>
            </a:r>
            <a:r>
              <a:rPr kumimoji="0" lang="en-US" altLang="zh-CN" sz="10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EEF</a:t>
            </a:r>
            <a:r>
              <a:rPr kumimoji="0" lang="zh-CN" altLang="en-US" sz="10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值、存活率、平均体重、饲料转化率、饲养天数</a:t>
            </a:r>
            <a:r>
              <a:rPr kumimoji="0" lang="en-US" altLang="zh-CN"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a:t>
            </a:r>
            <a:endParaRPr kumimoji="0" lang="en-US" altLang="zh-CN"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a:p>
            <a:pPr marL="189230" marR="0" lvl="0" indent="-171450" algn="l" defTabSz="6096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0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环境数据：</a:t>
            </a:r>
            <a:r>
              <a:rPr kumimoji="0" lang="zh-CN" altLang="en-US" sz="10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栋舍编号、时间戳、温度、湿度、养殖阶段、品种</a:t>
            </a:r>
            <a:r>
              <a:rPr kumimoji="0" lang="en-US" altLang="zh-CN" sz="10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rPr>
              <a:t>……</a:t>
            </a:r>
            <a:endParaRPr kumimoji="0" lang="zh-CN" altLang="en-US" sz="1000" b="0" i="0" u="none" strike="noStrike" kern="1200" cap="none" spc="0" normalizeH="0" baseline="0" noProof="0" dirty="0">
              <a:ln>
                <a:noFill/>
              </a:ln>
              <a:solidFill>
                <a:srgbClr val="032954"/>
              </a:solidFill>
              <a:effectLst/>
              <a:uLnTx/>
              <a:uFillTx/>
              <a:latin typeface="等线" panose="02010600030101010101" pitchFamily="2" charset="-122"/>
              <a:ea typeface="等线" panose="02010600030101010101" pitchFamily="2" charset="-122"/>
            </a:endParaRPr>
          </a:p>
        </p:txBody>
      </p:sp>
      <p:sp>
        <p:nvSpPr>
          <p:cNvPr id="158" name="椭圆 157"/>
          <p:cNvSpPr/>
          <p:nvPr/>
        </p:nvSpPr>
        <p:spPr>
          <a:xfrm>
            <a:off x="4454190" y="4802288"/>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rPr>
              <a:t>2</a:t>
            </a:r>
            <a:endParaRPr kumimoji="0" lang="zh-CN" altLang="en-US" sz="12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grpSp>
        <p:nvGrpSpPr>
          <p:cNvPr id="159" name="组合 158"/>
          <p:cNvGrpSpPr/>
          <p:nvPr/>
        </p:nvGrpSpPr>
        <p:grpSpPr>
          <a:xfrm>
            <a:off x="8088024" y="1185951"/>
            <a:ext cx="3412839" cy="421635"/>
            <a:chOff x="630621" y="1123576"/>
            <a:chExt cx="2318274" cy="369309"/>
          </a:xfrm>
        </p:grpSpPr>
        <p:sp>
          <p:nvSpPr>
            <p:cNvPr id="160"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rPr>
                <a:t>效应分析</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161" name="直接连接符 160"/>
            <p:cNvCxnSpPr>
              <a:stCxn id="160"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3" name="Rectangle 101"/>
          <p:cNvSpPr/>
          <p:nvPr/>
        </p:nvSpPr>
        <p:spPr>
          <a:xfrm>
            <a:off x="8088024" y="1605355"/>
            <a:ext cx="3412838" cy="4680000"/>
          </a:xfrm>
          <a:prstGeom prst="rect">
            <a:avLst/>
          </a:prstGeom>
          <a:solidFill>
            <a:schemeClr val="bg1"/>
          </a:solidFill>
          <a:ln>
            <a:solidFill>
              <a:schemeClr val="bg2">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algn="l"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grpSp>
        <p:nvGrpSpPr>
          <p:cNvPr id="11" name="组合 10"/>
          <p:cNvGrpSpPr/>
          <p:nvPr/>
        </p:nvGrpSpPr>
        <p:grpSpPr>
          <a:xfrm>
            <a:off x="8449911" y="2617949"/>
            <a:ext cx="2686968" cy="1580453"/>
            <a:chOff x="8003797" y="3268069"/>
            <a:chExt cx="1906520" cy="1580453"/>
          </a:xfrm>
        </p:grpSpPr>
        <p:sp>
          <p:nvSpPr>
            <p:cNvPr id="165" name="矩形 164"/>
            <p:cNvSpPr/>
            <p:nvPr/>
          </p:nvSpPr>
          <p:spPr bwMode="gray">
            <a:xfrm>
              <a:off x="8003797" y="3268069"/>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鸡舍位置（编号）</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66" name="矩形 165"/>
            <p:cNvSpPr/>
            <p:nvPr/>
          </p:nvSpPr>
          <p:spPr bwMode="gray">
            <a:xfrm>
              <a:off x="8974317" y="3268069"/>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鸡舍面积</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67" name="矩形 166"/>
            <p:cNvSpPr/>
            <p:nvPr/>
          </p:nvSpPr>
          <p:spPr bwMode="gray">
            <a:xfrm>
              <a:off x="8003797" y="3912172"/>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雏源</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68" name="矩形 167"/>
            <p:cNvSpPr/>
            <p:nvPr/>
          </p:nvSpPr>
          <p:spPr bwMode="gray">
            <a:xfrm>
              <a:off x="8974317" y="3912172"/>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初生重量</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69" name="矩形 168"/>
            <p:cNvSpPr/>
            <p:nvPr/>
          </p:nvSpPr>
          <p:spPr bwMode="gray">
            <a:xfrm>
              <a:off x="8003797" y="3592244"/>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饲料</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70" name="矩形 169"/>
            <p:cNvSpPr/>
            <p:nvPr/>
          </p:nvSpPr>
          <p:spPr bwMode="gray">
            <a:xfrm>
              <a:off x="8974317" y="3592244"/>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品种</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71" name="矩形 170"/>
            <p:cNvSpPr/>
            <p:nvPr/>
          </p:nvSpPr>
          <p:spPr bwMode="gray">
            <a:xfrm>
              <a:off x="8003797" y="4236347"/>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进雏数量</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72" name="矩形 171"/>
            <p:cNvSpPr/>
            <p:nvPr/>
          </p:nvSpPr>
          <p:spPr bwMode="gray">
            <a:xfrm>
              <a:off x="8003797" y="4560522"/>
              <a:ext cx="190652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进雏日期（月份，月度环境温度等）</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sp>
          <p:nvSpPr>
            <p:cNvPr id="173" name="矩形 172"/>
            <p:cNvSpPr/>
            <p:nvPr/>
          </p:nvSpPr>
          <p:spPr bwMode="gray">
            <a:xfrm>
              <a:off x="8974317" y="4236347"/>
              <a:ext cx="936000" cy="288000"/>
            </a:xfrm>
            <a:prstGeom prst="rect">
              <a:avLst/>
            </a:prstGeom>
            <a:solidFill>
              <a:schemeClr val="accent6">
                <a:lumMod val="20000"/>
                <a:lumOff val="80000"/>
              </a:schemeClr>
            </a:solidFill>
            <a:ln w="6350" algn="ctr">
              <a:solidFill>
                <a:schemeClr val="tx1"/>
              </a:solid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饲养密度</a:t>
              </a: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p:txBody>
        </p:sp>
      </p:grpSp>
      <p:sp>
        <p:nvSpPr>
          <p:cNvPr id="174" name="文本框 173"/>
          <p:cNvSpPr txBox="1"/>
          <p:nvPr/>
        </p:nvSpPr>
        <p:spPr>
          <a:xfrm>
            <a:off x="8238897" y="1694125"/>
            <a:ext cx="3096000" cy="576000"/>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运用</a:t>
            </a:r>
            <a:r>
              <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ANOVA</a:t>
            </a: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分析</a:t>
            </a:r>
            <a:r>
              <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a:t>
            </a: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相关性探查 ，</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a:p>
            <a:pPr marL="0" marR="0" lvl="0" indent="0" algn="ctr" defTabSz="609600" rtl="0" eaLnBrk="1" fontAlgn="auto" latinLnBrk="0" hangingPunct="1">
              <a:lnSpc>
                <a:spcPts val="16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rPr>
              <a:t>探索固定因素对于死淘率、出栏重量的影响</a:t>
            </a:r>
            <a:endParaRPr kumimoji="0" lang="en-US" altLang="zh-CN" sz="1100" b="1"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endParaRPr>
          </a:p>
        </p:txBody>
      </p:sp>
      <p:sp>
        <p:nvSpPr>
          <p:cNvPr id="177" name="梯形 176"/>
          <p:cNvSpPr/>
          <p:nvPr/>
        </p:nvSpPr>
        <p:spPr bwMode="gray">
          <a:xfrm rot="10800000" flipV="1">
            <a:off x="11500863" y="237045"/>
            <a:ext cx="1152000" cy="216000"/>
          </a:xfrm>
          <a:prstGeom prst="trapezoid">
            <a:avLst>
              <a:gd name="adj" fmla="val 129500"/>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a:ln w="19050" algn="ctr">
            <a:no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zh-CN" altLang="en-US" sz="1600" b="1" i="0" u="none" strike="noStrike" kern="1200" cap="none" spc="0" normalizeH="0" baseline="0" noProof="0" dirty="0">
              <a:ln>
                <a:noFill/>
              </a:ln>
              <a:solidFill>
                <a:srgbClr val="FFFFFF"/>
              </a:solidFill>
              <a:effectLst/>
              <a:uLnTx/>
              <a:uFillTx/>
              <a:latin typeface="Anova Light"/>
              <a:ea typeface="+mn-ea"/>
              <a:cs typeface="+mn-cs"/>
            </a:endParaRPr>
          </a:p>
        </p:txBody>
      </p:sp>
      <p:sp>
        <p:nvSpPr>
          <p:cNvPr id="178" name="矩形: 圆角 177"/>
          <p:cNvSpPr/>
          <p:nvPr/>
        </p:nvSpPr>
        <p:spPr>
          <a:xfrm>
            <a:off x="8796897" y="5414999"/>
            <a:ext cx="1980000" cy="288000"/>
          </a:xfrm>
          <a:prstGeom prst="roundRect">
            <a:avLst>
              <a:gd name="adj" fmla="val 11191"/>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rPr>
              <a:t>指导长期规划</a:t>
            </a:r>
            <a:endParaRPr kumimoji="0" lang="zh-CN" altLang="en-US" sz="10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179" name="矩形: 圆角 178"/>
          <p:cNvSpPr/>
          <p:nvPr/>
        </p:nvSpPr>
        <p:spPr>
          <a:xfrm>
            <a:off x="8796897" y="5748495"/>
            <a:ext cx="1980000" cy="288000"/>
          </a:xfrm>
          <a:prstGeom prst="roundRect">
            <a:avLst>
              <a:gd name="adj" fmla="val 11191"/>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rPr>
              <a:t>确定子模型的建设规划</a:t>
            </a:r>
            <a:endParaRPr kumimoji="0" lang="zh-CN" altLang="en-US" sz="10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2" name="矩形 1"/>
          <p:cNvSpPr/>
          <p:nvPr/>
        </p:nvSpPr>
        <p:spPr>
          <a:xfrm>
            <a:off x="575329" y="1099783"/>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1</a:t>
            </a:r>
            <a:endParaRPr lang="zh-CN" altLang="en-US" sz="1100" b="1" dirty="0">
              <a:latin typeface="等线" panose="02010600030101010101" pitchFamily="2" charset="-122"/>
              <a:ea typeface="等线" panose="02010600030101010101" pitchFamily="2" charset="-122"/>
            </a:endParaRPr>
          </a:p>
        </p:txBody>
      </p:sp>
      <p:sp>
        <p:nvSpPr>
          <p:cNvPr id="3" name="矩形 2"/>
          <p:cNvSpPr/>
          <p:nvPr/>
        </p:nvSpPr>
        <p:spPr>
          <a:xfrm>
            <a:off x="4292768" y="1099593"/>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2</a:t>
            </a:r>
            <a:endParaRPr lang="zh-CN" altLang="en-US" sz="1100" b="1" dirty="0">
              <a:latin typeface="等线" panose="02010600030101010101" pitchFamily="2" charset="-122"/>
              <a:ea typeface="等线" panose="02010600030101010101" pitchFamily="2" charset="-122"/>
            </a:endParaRPr>
          </a:p>
        </p:txBody>
      </p:sp>
      <p:sp>
        <p:nvSpPr>
          <p:cNvPr id="4" name="矩形 3"/>
          <p:cNvSpPr/>
          <p:nvPr/>
        </p:nvSpPr>
        <p:spPr>
          <a:xfrm>
            <a:off x="7980024" y="1104243"/>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3</a:t>
            </a:r>
            <a:endParaRPr lang="zh-CN" altLang="en-US" sz="1100" b="1" dirty="0">
              <a:latin typeface="等线" panose="02010600030101010101" pitchFamily="2" charset="-122"/>
              <a:ea typeface="等线" panose="02010600030101010101" pitchFamily="2" charset="-122"/>
            </a:endParaRPr>
          </a:p>
        </p:txBody>
      </p:sp>
      <p:sp>
        <p:nvSpPr>
          <p:cNvPr id="7" name="等腰三角形 52"/>
          <p:cNvSpPr/>
          <p:nvPr/>
        </p:nvSpPr>
        <p:spPr bwMode="gray">
          <a:xfrm rot="16200000" flipV="1">
            <a:off x="6134816" y="3855353"/>
            <a:ext cx="3600000" cy="180000"/>
          </a:xfrm>
          <a:prstGeom prst="triangle">
            <a:avLst/>
          </a:prstGeom>
          <a:gradFill>
            <a:gsLst>
              <a:gs pos="100000">
                <a:srgbClr val="FFFFFF"/>
              </a:gs>
              <a:gs pos="0">
                <a:srgbClr val="0074BE">
                  <a:lumMod val="40000"/>
                  <a:lumOff val="60000"/>
                </a:srgbClr>
              </a:gs>
            </a:gsLst>
            <a:lin ang="5400000" scaled="1"/>
          </a:gra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US" sz="10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9" name="标题 1"/>
          <p:cNvSpPr txBox="1"/>
          <p:nvPr/>
        </p:nvSpPr>
        <p:spPr>
          <a:xfrm>
            <a:off x="419100" y="237048"/>
            <a:ext cx="11315626" cy="674640"/>
          </a:xfrm>
          <a:prstGeom prst="rect">
            <a:avLst/>
          </a:prstGeom>
        </p:spPr>
        <p:txBody>
          <a:bodyPr vert="horz" wrap="square" lIns="121920" tIns="60960" rIns="121920" bIns="60960" rtlCol="0" anchor="ctr" anchorCtr="0">
            <a:noAutofit/>
          </a:bodyPr>
          <a:lstStyle>
            <a:defPPr>
              <a:defRPr lang="en-US"/>
            </a:defPPr>
            <a:lvl1pPr marR="0" lvl="0" indent="0" defTabSz="243840" fontAlgn="auto">
              <a:lnSpc>
                <a:spcPct val="100000"/>
              </a:lnSpc>
              <a:spcBef>
                <a:spcPct val="0"/>
              </a:spcBef>
              <a:spcAft>
                <a:spcPts val="0"/>
              </a:spcAft>
              <a:buClrTx/>
              <a:buSzTx/>
              <a:buFontTx/>
              <a:buNone/>
              <a:defRPr kumimoji="0" sz="2000" b="1" i="0" u="none" strike="noStrike" cap="none" spc="0" normalizeH="0" baseline="0">
                <a:ln>
                  <a:noFill/>
                </a:ln>
                <a:solidFill>
                  <a:srgbClr val="012036"/>
                </a:solidFill>
                <a:effectLst/>
                <a:uLnTx/>
                <a:uFillTx/>
                <a:latin typeface="等线 Light" panose="02010600030101010101" pitchFamily="2" charset="-122"/>
                <a:ea typeface="等线 Light" panose="02010600030101010101" pitchFamily="2" charset="-122"/>
                <a:cs typeface="+mj-cs"/>
              </a:defRPr>
            </a:lvl1pPr>
          </a:lstStyle>
          <a:p>
            <a:r>
              <a:rPr lang="zh-CN" altLang="en-US" dirty="0"/>
              <a:t>通过数据质量检查，盘点现有数据的可用情况，通过统计分析对目标变量进行分布分析，更为精准的确定目标变量，通过效应分析，探索其对目标结果的影响因素</a:t>
            </a:r>
            <a:endParaRPr lang="en-US" altLang="zh-CN" dirty="0"/>
          </a:p>
        </p:txBody>
      </p:sp>
      <p:sp>
        <p:nvSpPr>
          <p:cNvPr id="12" name="矩形 11"/>
          <p:cNvSpPr/>
          <p:nvPr/>
        </p:nvSpPr>
        <p:spPr>
          <a:xfrm>
            <a:off x="10057398" y="4453239"/>
            <a:ext cx="792000" cy="432000"/>
          </a:xfrm>
          <a:prstGeom prst="rect">
            <a:avLst/>
          </a:prstGeom>
          <a:pattFill prst="dkUpDiag">
            <a:fgClr>
              <a:schemeClr val="bg1">
                <a:lumMod val="95000"/>
              </a:schemeClr>
            </a:fgClr>
            <a:bgClr>
              <a:schemeClr val="bg1"/>
            </a:bgClr>
          </a:pattFill>
          <a:ln w="63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rPr>
              <a:t>ANOVA</a:t>
            </a:r>
            <a:endParaRPr lang="en-US" altLang="zh-CN"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endParaRPr>
          </a:p>
          <a:p>
            <a:pPr algn="ctr"/>
            <a:r>
              <a:rPr lang="zh-CN" altLang="en-US"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rPr>
              <a:t>方差分析</a:t>
            </a:r>
            <a:endParaRPr lang="zh-CN" altLang="en-US"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13" name="矩形 12"/>
          <p:cNvSpPr/>
          <p:nvPr/>
        </p:nvSpPr>
        <p:spPr>
          <a:xfrm>
            <a:off x="8787445" y="4453239"/>
            <a:ext cx="792000" cy="432000"/>
          </a:xfrm>
          <a:prstGeom prst="rect">
            <a:avLst/>
          </a:prstGeom>
          <a:pattFill prst="dkUpDiag">
            <a:fgClr>
              <a:schemeClr val="bg1">
                <a:lumMod val="95000"/>
              </a:schemeClr>
            </a:fgClr>
            <a:bgClr>
              <a:schemeClr val="bg1"/>
            </a:bgClr>
          </a:pattFill>
          <a:ln w="63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rPr>
              <a:t>相关分析</a:t>
            </a:r>
            <a:endParaRPr lang="zh-CN" altLang="en-US" sz="1100" b="1" i="1" dirty="0">
              <a:solidFill>
                <a:schemeClr val="accent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14" name="箭头: 右 13"/>
          <p:cNvSpPr/>
          <p:nvPr/>
        </p:nvSpPr>
        <p:spPr>
          <a:xfrm rot="5400000">
            <a:off x="9354897" y="4547386"/>
            <a:ext cx="864000" cy="272925"/>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15" name="Rectangle 101"/>
          <p:cNvSpPr/>
          <p:nvPr/>
        </p:nvSpPr>
        <p:spPr>
          <a:xfrm>
            <a:off x="8238897" y="5218548"/>
            <a:ext cx="3096000" cy="936000"/>
          </a:xfrm>
          <a:prstGeom prst="rect">
            <a:avLst/>
          </a:prstGeom>
          <a:no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algn="l"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05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5" name="Rectangle 162"/>
          <p:cNvSpPr/>
          <p:nvPr/>
        </p:nvSpPr>
        <p:spPr bwMode="gray">
          <a:xfrm>
            <a:off x="9096588" y="5121697"/>
            <a:ext cx="1380619" cy="206411"/>
          </a:xfrm>
          <a:prstGeom prst="rect">
            <a:avLst/>
          </a:prstGeom>
          <a:solidFill>
            <a:schemeClr val="bg1"/>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1"/>
                </a:solidFill>
                <a:effectLst/>
                <a:uLnTx/>
                <a:uFillTx/>
                <a:latin typeface="等线" panose="02010600030101010101" pitchFamily="2" charset="-122"/>
                <a:ea typeface="等线" panose="02010600030101010101" pitchFamily="2" charset="-122"/>
              </a:rPr>
              <a:t>应用领域</a:t>
            </a:r>
            <a:endParaRPr kumimoji="0" lang="zh-CN" altLang="en-US" sz="1100" b="1" i="0" u="none" strike="noStrike" kern="1200" cap="none" spc="0" normalizeH="0" baseline="0" noProof="0" dirty="0">
              <a:ln>
                <a:noFill/>
              </a:ln>
              <a:solidFill>
                <a:schemeClr val="accent1"/>
              </a:solidFill>
              <a:effectLst/>
              <a:uLnTx/>
              <a:uFillTx/>
              <a:latin typeface="等线" panose="02010600030101010101" pitchFamily="2" charset="-122"/>
              <a:ea typeface="等线" panose="02010600030101010101" pitchFamily="2" charset="-122"/>
            </a:endParaRPr>
          </a:p>
        </p:txBody>
      </p:sp>
      <p:sp>
        <p:nvSpPr>
          <p:cNvPr id="16" name="Rectangle 101"/>
          <p:cNvSpPr/>
          <p:nvPr/>
        </p:nvSpPr>
        <p:spPr>
          <a:xfrm>
            <a:off x="8238897" y="2492999"/>
            <a:ext cx="3096000" cy="1764000"/>
          </a:xfrm>
          <a:prstGeom prst="rect">
            <a:avLst/>
          </a:prstGeom>
          <a:no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algn="l"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050" b="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endParaRPr>
          </a:p>
        </p:txBody>
      </p:sp>
      <p:sp>
        <p:nvSpPr>
          <p:cNvPr id="10" name="Rectangle 162"/>
          <p:cNvSpPr/>
          <p:nvPr/>
        </p:nvSpPr>
        <p:spPr bwMode="gray">
          <a:xfrm>
            <a:off x="9096588" y="2368061"/>
            <a:ext cx="1380619" cy="206411"/>
          </a:xfrm>
          <a:prstGeom prst="rect">
            <a:avLst/>
          </a:prstGeom>
          <a:solidFill>
            <a:schemeClr val="bg1"/>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100" b="1" i="0" u="none" strike="noStrike" kern="1200" cap="none" spc="0" normalizeH="0" baseline="0" noProof="0" dirty="0">
                <a:ln>
                  <a:noFill/>
                </a:ln>
                <a:solidFill>
                  <a:schemeClr val="accent1"/>
                </a:solidFill>
                <a:effectLst/>
                <a:uLnTx/>
                <a:uFillTx/>
                <a:latin typeface="等线" panose="02010600030101010101" pitchFamily="2" charset="-122"/>
                <a:ea typeface="等线" panose="02010600030101010101" pitchFamily="2" charset="-122"/>
              </a:rPr>
              <a:t>固定因素</a:t>
            </a:r>
            <a:endParaRPr kumimoji="0" lang="zh-CN" altLang="en-US" sz="1100" b="1" i="0" u="none" strike="noStrike" kern="1200" cap="none" spc="0" normalizeH="0" baseline="0" noProof="0" dirty="0">
              <a:ln>
                <a:noFill/>
              </a:ln>
              <a:solidFill>
                <a:schemeClr val="accent1"/>
              </a:solidFill>
              <a:effectLst/>
              <a:uLnTx/>
              <a:uFillTx/>
              <a:latin typeface="等线" panose="02010600030101010101" pitchFamily="2" charset="-122"/>
              <a:ea typeface="等线" panose="02010600030101010101" pitchFamily="2" charset="-122"/>
            </a:endParaRPr>
          </a:p>
        </p:txBody>
      </p:sp>
      <p:sp>
        <p:nvSpPr>
          <p:cNvPr id="20" name="等腰三角形 52"/>
          <p:cNvSpPr/>
          <p:nvPr/>
        </p:nvSpPr>
        <p:spPr bwMode="gray">
          <a:xfrm rot="16200000" flipV="1">
            <a:off x="2398587" y="3855354"/>
            <a:ext cx="3600000" cy="180000"/>
          </a:xfrm>
          <a:prstGeom prst="triangle">
            <a:avLst/>
          </a:prstGeom>
          <a:gradFill>
            <a:gsLst>
              <a:gs pos="100000">
                <a:srgbClr val="FFFFFF"/>
              </a:gs>
              <a:gs pos="0">
                <a:srgbClr val="0074BE">
                  <a:lumMod val="40000"/>
                  <a:lumOff val="60000"/>
                </a:srgbClr>
              </a:gs>
            </a:gsLst>
            <a:lin ang="5400000" scaled="1"/>
          </a:gra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US" sz="10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endParaRPr>
          </a:p>
        </p:txBody>
      </p:sp>
      <p:sp>
        <p:nvSpPr>
          <p:cNvPr id="26" name="矩形 25"/>
          <p:cNvSpPr/>
          <p:nvPr/>
        </p:nvSpPr>
        <p:spPr>
          <a:xfrm>
            <a:off x="1043594" y="3147063"/>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等线" panose="02010600030101010101" pitchFamily="2" charset="-122"/>
                <a:ea typeface="等线" panose="02010600030101010101" pitchFamily="2" charset="-122"/>
              </a:rPr>
              <a:t>缺失率</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2" name="矩形 31"/>
          <p:cNvSpPr/>
          <p:nvPr/>
        </p:nvSpPr>
        <p:spPr>
          <a:xfrm>
            <a:off x="1950631" y="3147063"/>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等线" panose="02010600030101010101" pitchFamily="2" charset="-122"/>
                <a:ea typeface="等线" panose="02010600030101010101" pitchFamily="2" charset="-122"/>
              </a:rPr>
              <a:t>极值</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3" name="矩形 32"/>
          <p:cNvSpPr/>
          <p:nvPr/>
        </p:nvSpPr>
        <p:spPr>
          <a:xfrm>
            <a:off x="2857669" y="3147063"/>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等线" panose="02010600030101010101" pitchFamily="2" charset="-122"/>
                <a:ea typeface="等线" panose="02010600030101010101" pitchFamily="2" charset="-122"/>
              </a:rPr>
              <a:t>异常值</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4" name="矩形 33"/>
          <p:cNvSpPr/>
          <p:nvPr/>
        </p:nvSpPr>
        <p:spPr>
          <a:xfrm>
            <a:off x="1043594" y="3501174"/>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等线" panose="02010600030101010101" pitchFamily="2" charset="-122"/>
                <a:ea typeface="等线" panose="02010600030101010101" pitchFamily="2" charset="-122"/>
              </a:rPr>
              <a:t>时序完整性</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5" name="矩形 34"/>
          <p:cNvSpPr/>
          <p:nvPr/>
        </p:nvSpPr>
        <p:spPr>
          <a:xfrm>
            <a:off x="1950631" y="3501174"/>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等线" panose="02010600030101010101" pitchFamily="2" charset="-122"/>
                <a:ea typeface="等线" panose="02010600030101010101" pitchFamily="2" charset="-122"/>
              </a:rPr>
              <a:t>数据格式</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6" name="矩形 35"/>
          <p:cNvSpPr/>
          <p:nvPr/>
        </p:nvSpPr>
        <p:spPr>
          <a:xfrm>
            <a:off x="2857669" y="3501174"/>
            <a:ext cx="828000" cy="2880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等线" panose="02010600030101010101" pitchFamily="2" charset="-122"/>
                <a:ea typeface="等线" panose="02010600030101010101" pitchFamily="2" charset="-122"/>
              </a:rPr>
              <a:t>··· ···</a:t>
            </a:r>
            <a:endParaRPr lang="zh-CN" altLang="en-US" sz="1000" dirty="0">
              <a:solidFill>
                <a:schemeClr val="tx1"/>
              </a:solidFill>
              <a:latin typeface="等线" panose="02010600030101010101" pitchFamily="2" charset="-122"/>
              <a:ea typeface="等线" panose="02010600030101010101" pitchFamily="2" charset="-122"/>
            </a:endParaRPr>
          </a:p>
        </p:txBody>
      </p:sp>
      <p:sp>
        <p:nvSpPr>
          <p:cNvPr id="37" name="矩形 36"/>
          <p:cNvSpPr/>
          <p:nvPr/>
        </p:nvSpPr>
        <p:spPr>
          <a:xfrm>
            <a:off x="812131" y="2732409"/>
            <a:ext cx="3088213" cy="1152000"/>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5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algn="ctr"/>
            <a:endParaRPr lang="en-US" altLang="zh-CN" sz="1050" dirty="0">
              <a:solidFill>
                <a:schemeClr val="tx1"/>
              </a:solidFill>
              <a:latin typeface="等线" panose="02010600030101010101" pitchFamily="2" charset="-122"/>
              <a:ea typeface="等线" panose="02010600030101010101" pitchFamily="2" charset="-122"/>
              <a:cs typeface="Calibri" panose="020F0502020204030204" pitchFamily="34" charset="0"/>
            </a:endParaRPr>
          </a:p>
        </p:txBody>
      </p:sp>
      <p:sp>
        <p:nvSpPr>
          <p:cNvPr id="38" name="矩形 37"/>
          <p:cNvSpPr/>
          <p:nvPr/>
        </p:nvSpPr>
        <p:spPr>
          <a:xfrm>
            <a:off x="812131" y="2738269"/>
            <a:ext cx="3088215" cy="288000"/>
          </a:xfrm>
          <a:prstGeom prst="rect">
            <a:avLst/>
          </a:prstGeom>
          <a:pattFill prst="dkUpDiag">
            <a:fgClr>
              <a:schemeClr val="bg1">
                <a:lumMod val="95000"/>
              </a:schemeClr>
            </a:fgClr>
            <a:bgClr>
              <a:schemeClr val="bg1"/>
            </a:bgClr>
          </a:patt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i="1" dirty="0">
                <a:solidFill>
                  <a:schemeClr val="tx1"/>
                </a:solidFill>
                <a:latin typeface="等线" panose="02010600030101010101" pitchFamily="2" charset="-122"/>
                <a:ea typeface="等线" panose="02010600030101010101" pitchFamily="2" charset="-122"/>
                <a:cs typeface="Calibri" panose="020F0502020204030204" pitchFamily="34" charset="0"/>
              </a:rPr>
              <a:t>数据质量指标</a:t>
            </a:r>
            <a:endParaRPr lang="en-US" altLang="zh-CN" sz="1050" b="1" i="1" dirty="0">
              <a:solidFill>
                <a:schemeClr val="tx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39" name="矩形 38"/>
          <p:cNvSpPr/>
          <p:nvPr/>
        </p:nvSpPr>
        <p:spPr>
          <a:xfrm>
            <a:off x="804345" y="4053596"/>
            <a:ext cx="3088213" cy="2160000"/>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endParaRPr lang="en-US" altLang="zh-CN" sz="100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ü"/>
            </a:pPr>
            <a:endParaRPr lang="en-US" altLang="zh-CN" sz="100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lnSpc>
                <a:spcPts val="1500"/>
              </a:lnSpc>
              <a:buFont typeface="Wingdings" panose="05000000000000000000" pitchFamily="2" charset="2"/>
              <a:buChar char="ü"/>
            </a:pPr>
            <a:r>
              <a:rPr lang="zh-CN" altLang="en-US" sz="950" b="1" dirty="0">
                <a:solidFill>
                  <a:schemeClr val="tx1"/>
                </a:solidFill>
                <a:latin typeface="等线" panose="02010600030101010101" pitchFamily="2" charset="-122"/>
                <a:ea typeface="等线" panose="02010600030101010101" pitchFamily="2" charset="-122"/>
                <a:cs typeface="Calibri" panose="020F0502020204030204" pitchFamily="34" charset="0"/>
              </a:rPr>
              <a:t>完整性：</a:t>
            </a:r>
            <a:r>
              <a:rPr lang="zh-CN" altLang="en-US" sz="950" dirty="0">
                <a:solidFill>
                  <a:schemeClr val="tx1"/>
                </a:solidFill>
                <a:latin typeface="等线" panose="02010600030101010101" pitchFamily="2" charset="-122"/>
                <a:ea typeface="等线" panose="02010600030101010101" pitchFamily="2" charset="-122"/>
                <a:cs typeface="Calibri" panose="020F0502020204030204" pitchFamily="34" charset="0"/>
              </a:rPr>
              <a:t>描述信息的完整程度（如：是否有空值）</a:t>
            </a:r>
            <a:endParaRPr lang="en-US" altLang="zh-CN" sz="95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lnSpc>
                <a:spcPts val="1500"/>
              </a:lnSpc>
              <a:buFont typeface="Wingdings" panose="05000000000000000000" pitchFamily="2" charset="2"/>
              <a:buChar char="ü"/>
            </a:pPr>
            <a:r>
              <a:rPr lang="zh-CN" altLang="en-US" sz="950" b="1" dirty="0">
                <a:solidFill>
                  <a:schemeClr val="tx1"/>
                </a:solidFill>
                <a:latin typeface="等线" panose="02010600030101010101" pitchFamily="2" charset="-122"/>
                <a:ea typeface="等线" panose="02010600030101010101" pitchFamily="2" charset="-122"/>
                <a:cs typeface="Calibri" panose="020F0502020204030204" pitchFamily="34" charset="0"/>
              </a:rPr>
              <a:t>准确性：</a:t>
            </a:r>
            <a:r>
              <a:rPr lang="zh-CN" altLang="en-US" sz="950" dirty="0">
                <a:solidFill>
                  <a:schemeClr val="tx1"/>
                </a:solidFill>
                <a:latin typeface="等线" panose="02010600030101010101" pitchFamily="2" charset="-122"/>
                <a:ea typeface="等线" panose="02010600030101010101" pitchFamily="2" charset="-122"/>
                <a:cs typeface="Calibri" panose="020F0502020204030204" pitchFamily="34" charset="0"/>
              </a:rPr>
              <a:t>描述数据和客观实体的特征是否相一致（如：数据库记录的环控指标和实际指标是否一致）</a:t>
            </a:r>
            <a:endParaRPr lang="en-US" altLang="zh-CN" sz="95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lnSpc>
                <a:spcPts val="1500"/>
              </a:lnSpc>
              <a:buFont typeface="Wingdings" panose="05000000000000000000" pitchFamily="2" charset="2"/>
              <a:buChar char="ü"/>
            </a:pPr>
            <a:r>
              <a:rPr lang="zh-CN" altLang="en-US" sz="950" b="1" dirty="0">
                <a:solidFill>
                  <a:schemeClr val="tx1"/>
                </a:solidFill>
                <a:latin typeface="等线" panose="02010600030101010101" pitchFamily="2" charset="-122"/>
                <a:ea typeface="等线" panose="02010600030101010101" pitchFamily="2" charset="-122"/>
                <a:cs typeface="Calibri" panose="020F0502020204030204" pitchFamily="34" charset="0"/>
              </a:rPr>
              <a:t>有效性：</a:t>
            </a:r>
            <a:r>
              <a:rPr lang="zh-CN" altLang="en-US" sz="950" dirty="0">
                <a:solidFill>
                  <a:schemeClr val="tx1"/>
                </a:solidFill>
                <a:latin typeface="等线" panose="02010600030101010101" pitchFamily="2" charset="-122"/>
                <a:ea typeface="等线" panose="02010600030101010101" pitchFamily="2" charset="-122"/>
                <a:cs typeface="Calibri" panose="020F0502020204030204" pitchFamily="34" charset="0"/>
              </a:rPr>
              <a:t>数据是否满足定义条件、内容规范约束等（如：温度应在合理区间）</a:t>
            </a:r>
            <a:endParaRPr lang="en-US" altLang="zh-CN" sz="95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lnSpc>
                <a:spcPts val="1500"/>
              </a:lnSpc>
              <a:buFont typeface="Wingdings" panose="05000000000000000000" pitchFamily="2" charset="2"/>
              <a:buChar char="ü"/>
            </a:pPr>
            <a:r>
              <a:rPr lang="zh-CN" altLang="en-US" sz="950" b="1" dirty="0">
                <a:solidFill>
                  <a:schemeClr val="tx1"/>
                </a:solidFill>
                <a:latin typeface="等线" panose="02010600030101010101" pitchFamily="2" charset="-122"/>
                <a:ea typeface="等线" panose="02010600030101010101" pitchFamily="2" charset="-122"/>
                <a:cs typeface="Calibri" panose="020F0502020204030204" pitchFamily="34" charset="0"/>
              </a:rPr>
              <a:t>一致性：</a:t>
            </a:r>
            <a:r>
              <a:rPr lang="zh-CN" altLang="en-US" sz="950" dirty="0">
                <a:solidFill>
                  <a:schemeClr val="tx1"/>
                </a:solidFill>
                <a:latin typeface="等线" panose="02010600030101010101" pitchFamily="2" charset="-122"/>
                <a:ea typeface="等线" panose="02010600030101010101" pitchFamily="2" charset="-122"/>
                <a:cs typeface="Calibri" panose="020F0502020204030204" pitchFamily="34" charset="0"/>
              </a:rPr>
              <a:t>描述同一个信息主体在不同数据集中的属性是否相同（如：鸡舍编号在不同系统中是否一致）</a:t>
            </a:r>
            <a:endParaRPr lang="en-US" altLang="zh-CN" sz="950" dirty="0">
              <a:solidFill>
                <a:schemeClr val="tx1"/>
              </a:solidFill>
              <a:latin typeface="等线" panose="02010600030101010101" pitchFamily="2" charset="-122"/>
              <a:ea typeface="等线" panose="02010600030101010101" pitchFamily="2" charset="-122"/>
              <a:cs typeface="Calibri" panose="020F0502020204030204" pitchFamily="34" charset="0"/>
            </a:endParaRPr>
          </a:p>
          <a:p>
            <a:pPr marL="171450" indent="-171450">
              <a:lnSpc>
                <a:spcPts val="1500"/>
              </a:lnSpc>
              <a:buFont typeface="Wingdings" panose="05000000000000000000" pitchFamily="2" charset="2"/>
              <a:buChar char="ü"/>
            </a:pPr>
            <a:r>
              <a:rPr lang="zh-CN" altLang="en-US" sz="950" b="1" dirty="0">
                <a:solidFill>
                  <a:schemeClr val="tx1"/>
                </a:solidFill>
                <a:latin typeface="等线" panose="02010600030101010101" pitchFamily="2" charset="-122"/>
                <a:ea typeface="等线" panose="02010600030101010101" pitchFamily="2" charset="-122"/>
                <a:cs typeface="Calibri" panose="020F0502020204030204" pitchFamily="34" charset="0"/>
              </a:rPr>
              <a:t>及时性：</a:t>
            </a:r>
            <a:r>
              <a:rPr lang="zh-CN" altLang="en-US" sz="950" dirty="0">
                <a:solidFill>
                  <a:schemeClr val="tx1"/>
                </a:solidFill>
                <a:latin typeface="等线" panose="02010600030101010101" pitchFamily="2" charset="-122"/>
                <a:ea typeface="等线" panose="02010600030101010101" pitchFamily="2" charset="-122"/>
                <a:cs typeface="Calibri" panose="020F0502020204030204" pitchFamily="34" charset="0"/>
              </a:rPr>
              <a:t>描述从业务发生到相关数据能够被使用的及时程度（如：能否实时查看肉鸡重量相关数据）</a:t>
            </a:r>
            <a:endParaRPr lang="en-US" altLang="zh-CN" sz="950" dirty="0">
              <a:solidFill>
                <a:schemeClr val="tx1"/>
              </a:solidFill>
              <a:latin typeface="等线" panose="02010600030101010101" pitchFamily="2" charset="-122"/>
              <a:ea typeface="等线" panose="02010600030101010101" pitchFamily="2" charset="-122"/>
              <a:cs typeface="Calibri" panose="020F0502020204030204" pitchFamily="34" charset="0"/>
            </a:endParaRPr>
          </a:p>
        </p:txBody>
      </p:sp>
      <p:sp>
        <p:nvSpPr>
          <p:cNvPr id="40" name="矩形 39"/>
          <p:cNvSpPr/>
          <p:nvPr/>
        </p:nvSpPr>
        <p:spPr>
          <a:xfrm>
            <a:off x="804345" y="4059458"/>
            <a:ext cx="3088215" cy="288000"/>
          </a:xfrm>
          <a:prstGeom prst="rect">
            <a:avLst/>
          </a:prstGeom>
          <a:pattFill prst="dkUpDiag">
            <a:fgClr>
              <a:schemeClr val="bg1">
                <a:lumMod val="95000"/>
              </a:schemeClr>
            </a:fgClr>
            <a:bgClr>
              <a:schemeClr val="bg1"/>
            </a:bgClr>
          </a:patt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i="1" dirty="0">
                <a:solidFill>
                  <a:schemeClr val="tx1"/>
                </a:solidFill>
                <a:latin typeface="等线" panose="02010600030101010101" pitchFamily="2" charset="-122"/>
                <a:ea typeface="等线" panose="02010600030101010101" pitchFamily="2" charset="-122"/>
                <a:cs typeface="Calibri" panose="020F0502020204030204" pitchFamily="34" charset="0"/>
              </a:rPr>
              <a:t>数据质量检查维度</a:t>
            </a:r>
            <a:endParaRPr lang="en-US" altLang="zh-CN" sz="1050" b="1" i="1" dirty="0">
              <a:solidFill>
                <a:schemeClr val="tx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6" name="矩形 5"/>
          <p:cNvSpPr/>
          <p:nvPr/>
        </p:nvSpPr>
        <p:spPr>
          <a:xfrm>
            <a:off x="4538102" y="2698943"/>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直方图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8" name="矩形 7"/>
          <p:cNvSpPr/>
          <p:nvPr/>
        </p:nvSpPr>
        <p:spPr>
          <a:xfrm>
            <a:off x="5610886" y="2698943"/>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箱线图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19" name="矩形 18"/>
          <p:cNvSpPr/>
          <p:nvPr/>
        </p:nvSpPr>
        <p:spPr>
          <a:xfrm>
            <a:off x="6683671" y="2698943"/>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散点图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41" name="矩形 40"/>
          <p:cNvSpPr/>
          <p:nvPr/>
        </p:nvSpPr>
        <p:spPr>
          <a:xfrm>
            <a:off x="4546657" y="3050378"/>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标准差图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42" name="矩形 41"/>
          <p:cNvSpPr/>
          <p:nvPr/>
        </p:nvSpPr>
        <p:spPr>
          <a:xfrm>
            <a:off x="5615164" y="3050378"/>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误差线图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
        <p:nvSpPr>
          <p:cNvPr id="43" name="矩形 42"/>
          <p:cNvSpPr/>
          <p:nvPr/>
        </p:nvSpPr>
        <p:spPr>
          <a:xfrm>
            <a:off x="6683671" y="3050378"/>
            <a:ext cx="936000" cy="288000"/>
          </a:xfrm>
          <a:prstGeom prst="rect">
            <a:avLst/>
          </a:prstGeom>
          <a:solidFill>
            <a:schemeClr val="accent1">
              <a:lumMod val="60000"/>
              <a:lumOff val="40000"/>
            </a:schemeClr>
          </a:solid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Ø"/>
            </a:pPr>
            <a:r>
              <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rPr>
              <a:t>簇状图</a:t>
            </a:r>
            <a:endParaRPr lang="zh-CN" altLang="en-US" sz="1100" i="1" dirty="0">
              <a:solidFill>
                <a:schemeClr val="bg1"/>
              </a:solidFill>
              <a:effectLst/>
              <a:latin typeface="等线" panose="02010600030101010101" pitchFamily="2" charset="-122"/>
              <a:ea typeface="等线"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1825" y="1181128"/>
            <a:ext cx="3492000" cy="5225579"/>
            <a:chOff x="707703" y="1351249"/>
            <a:chExt cx="3492000" cy="5225579"/>
          </a:xfrm>
        </p:grpSpPr>
        <p:grpSp>
          <p:nvGrpSpPr>
            <p:cNvPr id="3" name="组合 2"/>
            <p:cNvGrpSpPr/>
            <p:nvPr/>
          </p:nvGrpSpPr>
          <p:grpSpPr>
            <a:xfrm>
              <a:off x="707703" y="1351249"/>
              <a:ext cx="3492000" cy="421635"/>
              <a:chOff x="630621" y="1123576"/>
              <a:chExt cx="2318274" cy="369309"/>
            </a:xfrm>
          </p:grpSpPr>
          <p:sp>
            <p:nvSpPr>
              <p:cNvPr id="4"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400" b="1" dirty="0">
                    <a:solidFill>
                      <a:srgbClr val="33A3FF">
                        <a:lumMod val="75000"/>
                      </a:srgbClr>
                    </a:solidFill>
                    <a:latin typeface="Calibri" panose="020F0502020204030204"/>
                    <a:ea typeface="等线" panose="02010600030101010101" pitchFamily="2" charset="-122"/>
                  </a:rPr>
                  <a:t>相关分析</a:t>
                </a:r>
                <a:endParaRPr kumimoji="0" lang="zh-CN" altLang="en-US" sz="1400" b="1" i="0" u="none" strike="noStrike" kern="1200" cap="none" spc="0" normalizeH="0" baseline="0" noProof="0" dirty="0">
                  <a:ln>
                    <a:noFill/>
                  </a:ln>
                  <a:solidFill>
                    <a:srgbClr val="33A3FF">
                      <a:lumMod val="75000"/>
                    </a:srgbClr>
                  </a:solidFill>
                  <a:effectLst/>
                  <a:uLnTx/>
                  <a:uFillTx/>
                  <a:latin typeface="Calibri" panose="020F0502020204030204"/>
                  <a:ea typeface="等线" panose="02010600030101010101" pitchFamily="2" charset="-122"/>
                  <a:cs typeface="+mn-cs"/>
                </a:endParaRPr>
              </a:p>
            </p:txBody>
          </p:sp>
          <p:cxnSp>
            <p:nvCxnSpPr>
              <p:cNvPr id="5" name="直接连接符 4"/>
              <p:cNvCxnSpPr>
                <a:stCxn id="4"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101"/>
            <p:cNvSpPr/>
            <p:nvPr/>
          </p:nvSpPr>
          <p:spPr>
            <a:xfrm>
              <a:off x="707703" y="1997157"/>
              <a:ext cx="3491999" cy="4579671"/>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grpSp>
      <p:grpSp>
        <p:nvGrpSpPr>
          <p:cNvPr id="9" name="组合 8"/>
          <p:cNvGrpSpPr/>
          <p:nvPr/>
        </p:nvGrpSpPr>
        <p:grpSpPr>
          <a:xfrm>
            <a:off x="4271318" y="1181128"/>
            <a:ext cx="3492000" cy="5225579"/>
            <a:chOff x="707703" y="1351249"/>
            <a:chExt cx="3492000" cy="5225579"/>
          </a:xfrm>
        </p:grpSpPr>
        <p:grpSp>
          <p:nvGrpSpPr>
            <p:cNvPr id="10" name="组合 9"/>
            <p:cNvGrpSpPr/>
            <p:nvPr/>
          </p:nvGrpSpPr>
          <p:grpSpPr>
            <a:xfrm>
              <a:off x="707703" y="1351249"/>
              <a:ext cx="3492000" cy="421635"/>
              <a:chOff x="630621" y="1123576"/>
              <a:chExt cx="2318274" cy="369309"/>
            </a:xfrm>
          </p:grpSpPr>
          <p:sp>
            <p:nvSpPr>
              <p:cNvPr id="12"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en-US" altLang="zh-CN" sz="1400" b="1" dirty="0">
                    <a:solidFill>
                      <a:srgbClr val="33A3FF">
                        <a:lumMod val="75000"/>
                      </a:srgbClr>
                    </a:solidFill>
                    <a:latin typeface="Calibri" panose="020F0502020204030204"/>
                    <a:ea typeface="等线" panose="02010600030101010101" pitchFamily="2" charset="-122"/>
                  </a:rPr>
                  <a:t>ANOVA</a:t>
                </a:r>
                <a:r>
                  <a:rPr lang="zh-CN" altLang="en-US" sz="1400" b="1" dirty="0">
                    <a:solidFill>
                      <a:srgbClr val="33A3FF">
                        <a:lumMod val="75000"/>
                      </a:srgbClr>
                    </a:solidFill>
                    <a:latin typeface="Calibri" panose="020F0502020204030204"/>
                    <a:ea typeface="等线" panose="02010600030101010101" pitchFamily="2" charset="-122"/>
                  </a:rPr>
                  <a:t>方差分析</a:t>
                </a:r>
                <a:endParaRPr kumimoji="0" lang="zh-CN" altLang="en-US" sz="1400" b="1" i="0" u="none" strike="noStrike" kern="1200" cap="none" spc="0" normalizeH="0" baseline="0" noProof="0" dirty="0">
                  <a:ln>
                    <a:noFill/>
                  </a:ln>
                  <a:solidFill>
                    <a:srgbClr val="33A3FF">
                      <a:lumMod val="75000"/>
                    </a:srgbClr>
                  </a:solidFill>
                  <a:effectLst/>
                  <a:uLnTx/>
                  <a:uFillTx/>
                  <a:latin typeface="Calibri" panose="020F0502020204030204"/>
                  <a:ea typeface="等线" panose="02010600030101010101" pitchFamily="2" charset="-122"/>
                  <a:cs typeface="+mn-cs"/>
                </a:endParaRPr>
              </a:p>
            </p:txBody>
          </p:sp>
          <p:cxnSp>
            <p:nvCxnSpPr>
              <p:cNvPr id="13" name="直接连接符 12"/>
              <p:cNvCxnSpPr>
                <a:stCxn id="12"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1"/>
            <p:cNvSpPr/>
            <p:nvPr/>
          </p:nvSpPr>
          <p:spPr>
            <a:xfrm>
              <a:off x="707703" y="1997157"/>
              <a:ext cx="3491999" cy="4579671"/>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grpSp>
      <p:grpSp>
        <p:nvGrpSpPr>
          <p:cNvPr id="15" name="组合 14"/>
          <p:cNvGrpSpPr/>
          <p:nvPr/>
        </p:nvGrpSpPr>
        <p:grpSpPr>
          <a:xfrm>
            <a:off x="8100811" y="1181128"/>
            <a:ext cx="3492000" cy="5225579"/>
            <a:chOff x="707703" y="1351249"/>
            <a:chExt cx="3492000" cy="5225579"/>
          </a:xfrm>
        </p:grpSpPr>
        <p:grpSp>
          <p:nvGrpSpPr>
            <p:cNvPr id="16" name="组合 15"/>
            <p:cNvGrpSpPr/>
            <p:nvPr/>
          </p:nvGrpSpPr>
          <p:grpSpPr>
            <a:xfrm>
              <a:off x="707703" y="1351249"/>
              <a:ext cx="3492000" cy="421635"/>
              <a:chOff x="630621" y="1123576"/>
              <a:chExt cx="2318274" cy="369309"/>
            </a:xfrm>
          </p:grpSpPr>
          <p:sp>
            <p:nvSpPr>
              <p:cNvPr id="18"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400" b="1" dirty="0">
                    <a:solidFill>
                      <a:srgbClr val="33A3FF">
                        <a:lumMod val="75000"/>
                      </a:srgbClr>
                    </a:solidFill>
                    <a:latin typeface="Calibri" panose="020F0502020204030204"/>
                    <a:ea typeface="等线" panose="02010600030101010101" pitchFamily="2" charset="-122"/>
                  </a:rPr>
                  <a:t>回归分析</a:t>
                </a:r>
                <a:endParaRPr kumimoji="0" lang="zh-CN" altLang="en-US" sz="1400" b="1" i="0" u="none" strike="noStrike" kern="1200" cap="none" spc="0" normalizeH="0" baseline="0" noProof="0" dirty="0">
                  <a:ln>
                    <a:noFill/>
                  </a:ln>
                  <a:solidFill>
                    <a:srgbClr val="33A3FF">
                      <a:lumMod val="75000"/>
                    </a:srgbClr>
                  </a:solidFill>
                  <a:effectLst/>
                  <a:uLnTx/>
                  <a:uFillTx/>
                  <a:latin typeface="Calibri" panose="020F0502020204030204"/>
                  <a:ea typeface="等线" panose="02010600030101010101" pitchFamily="2" charset="-122"/>
                  <a:cs typeface="+mn-cs"/>
                </a:endParaRPr>
              </a:p>
            </p:txBody>
          </p:sp>
          <p:cxnSp>
            <p:nvCxnSpPr>
              <p:cNvPr id="19" name="直接连接符 18"/>
              <p:cNvCxnSpPr>
                <a:stCxn id="18"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Rectangle 101"/>
            <p:cNvSpPr/>
            <p:nvPr/>
          </p:nvSpPr>
          <p:spPr>
            <a:xfrm>
              <a:off x="707703" y="1997157"/>
              <a:ext cx="3491999" cy="4579671"/>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grpSp>
      <p:sp>
        <p:nvSpPr>
          <p:cNvPr id="21" name="标题 1"/>
          <p:cNvSpPr txBox="1"/>
          <p:nvPr/>
        </p:nvSpPr>
        <p:spPr>
          <a:xfrm>
            <a:off x="419100" y="281438"/>
            <a:ext cx="11315626" cy="805954"/>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1500" b="1" kern="1200" cap="none" baseline="0">
                <a:solidFill>
                  <a:schemeClr val="tx2"/>
                </a:solidFill>
                <a:latin typeface="+mj-lt"/>
                <a:ea typeface="+mj-ea"/>
                <a:cs typeface="+mj-cs"/>
              </a:defRPr>
            </a:lvl1pPr>
          </a:lstStyle>
          <a:p>
            <a:pPr marL="0" marR="0" lvl="0" indent="0" algn="l" defTabSz="243840" rtl="0" eaLnBrk="1" fontAlgn="auto" latinLnBrk="0" hangingPunct="1">
              <a:lnSpc>
                <a:spcPct val="100000"/>
              </a:lnSpc>
              <a:spcBef>
                <a:spcPct val="0"/>
              </a:spcBef>
              <a:spcAft>
                <a:spcPts val="0"/>
              </a:spcAft>
              <a:buClrTx/>
              <a:buSzTx/>
              <a:buFontTx/>
              <a:buNone/>
              <a:defRPr/>
            </a:pPr>
            <a:r>
              <a:rPr lang="en-US" altLang="zh-CN" sz="2000" dirty="0">
                <a:solidFill>
                  <a:srgbClr val="012036"/>
                </a:solidFill>
                <a:latin typeface="等线 Light" panose="02010600030101010101" pitchFamily="2" charset="-122"/>
                <a:ea typeface="等线 Light" panose="02010600030101010101" pitchFamily="2" charset="-122"/>
              </a:rPr>
              <a:t>【</a:t>
            </a:r>
            <a:r>
              <a:rPr lang="zh-CN" altLang="en-US" sz="2000" dirty="0">
                <a:solidFill>
                  <a:srgbClr val="012036"/>
                </a:solidFill>
                <a:latin typeface="等线 Light" panose="02010600030101010101" pitchFamily="2" charset="-122"/>
                <a:ea typeface="等线 Light" panose="02010600030101010101" pitchFamily="2" charset="-122"/>
              </a:rPr>
              <a:t>算法介绍</a:t>
            </a:r>
            <a:r>
              <a:rPr lang="en-US" altLang="zh-CN" sz="2000" dirty="0">
                <a:solidFill>
                  <a:srgbClr val="012036"/>
                </a:solidFill>
                <a:latin typeface="等线 Light" panose="02010600030101010101" pitchFamily="2" charset="-122"/>
                <a:ea typeface="等线 Light" panose="02010600030101010101" pitchFamily="2" charset="-122"/>
              </a:rPr>
              <a:t>】</a:t>
            </a:r>
            <a:r>
              <a:rPr lang="zh-CN" altLang="en-US" sz="2000" dirty="0">
                <a:solidFill>
                  <a:srgbClr val="012036"/>
                </a:solidFill>
                <a:latin typeface="等线 Light" panose="02010600030101010101" pitchFamily="2" charset="-122"/>
                <a:ea typeface="等线 Light" panose="02010600030101010101" pitchFamily="2" charset="-122"/>
              </a:rPr>
              <a:t>运用相关分析、方差分析及回归分析的应用，研究待分析变量之间的关系，并通过相关性系数、检验统计量或回归表达式以刻画变量之间的关系。</a:t>
            </a:r>
            <a:endParaRPr kumimoji="0" lang="en-US" altLang="zh-CN" sz="2000" b="1" i="0" u="none" strike="noStrike" kern="1200" cap="none" spc="0" normalizeH="0" baseline="0" noProof="0" dirty="0">
              <a:ln>
                <a:noFill/>
              </a:ln>
              <a:solidFill>
                <a:srgbClr val="012036"/>
              </a:solidFill>
              <a:effectLst/>
              <a:uLnTx/>
              <a:uFillTx/>
              <a:latin typeface="等线 Light" panose="02010600030101010101" pitchFamily="2" charset="-122"/>
              <a:ea typeface="等线 Light" panose="02010600030101010101" pitchFamily="2" charset="-122"/>
              <a:cs typeface="+mj-cs"/>
            </a:endParaRPr>
          </a:p>
        </p:txBody>
      </p:sp>
      <p:sp>
        <p:nvSpPr>
          <p:cNvPr id="22" name="文本框 21"/>
          <p:cNvSpPr txBox="1"/>
          <p:nvPr/>
        </p:nvSpPr>
        <p:spPr>
          <a:xfrm>
            <a:off x="599190" y="1961021"/>
            <a:ext cx="3143470" cy="915768"/>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是对客观现象具有的相关关系进行研究分析。主要关注的是变量之间的</a:t>
            </a:r>
            <a:r>
              <a:rPr lang="zh-CN" altLang="en-US" b="1" dirty="0">
                <a:solidFill>
                  <a:schemeClr val="tx1"/>
                </a:solidFill>
                <a:latin typeface="等线" panose="02010600030101010101" pitchFamily="2" charset="-122"/>
                <a:ea typeface="等线" panose="02010600030101010101" pitchFamily="2" charset="-122"/>
              </a:rPr>
              <a:t>线性关系</a:t>
            </a:r>
            <a:r>
              <a:rPr lang="zh-CN" altLang="en-US" dirty="0">
                <a:solidFill>
                  <a:schemeClr val="tx1"/>
                </a:solidFill>
                <a:latin typeface="等线" panose="02010600030101010101" pitchFamily="2" charset="-122"/>
                <a:ea typeface="等线" panose="02010600030101010101" pitchFamily="2" charset="-122"/>
              </a:rPr>
              <a:t>，帮助我们对于关系的密切程度和变化的规律性有数量上的认知。</a:t>
            </a:r>
            <a:endParaRPr lang="en-US" altLang="zh-CN" dirty="0">
              <a:solidFill>
                <a:schemeClr val="tx1"/>
              </a:solidFill>
              <a:latin typeface="等线" panose="02010600030101010101" pitchFamily="2" charset="-122"/>
              <a:ea typeface="等线" panose="02010600030101010101" pitchFamily="2" charset="-122"/>
            </a:endParaRPr>
          </a:p>
        </p:txBody>
      </p:sp>
      <p:sp>
        <p:nvSpPr>
          <p:cNvPr id="24" name="文本框 23"/>
          <p:cNvSpPr txBox="1"/>
          <p:nvPr/>
        </p:nvSpPr>
        <p:spPr>
          <a:xfrm>
            <a:off x="4445582" y="1961021"/>
            <a:ext cx="3143470" cy="915768"/>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是检验两个或多个样本均值之间</a:t>
            </a:r>
            <a:r>
              <a:rPr lang="zh-CN" altLang="en-US" b="1" dirty="0">
                <a:solidFill>
                  <a:schemeClr val="tx1"/>
                </a:solidFill>
                <a:latin typeface="等线" panose="02010600030101010101" pitchFamily="2" charset="-122"/>
                <a:ea typeface="等线" panose="02010600030101010101" pitchFamily="2" charset="-122"/>
              </a:rPr>
              <a:t>是否存在差异</a:t>
            </a:r>
            <a:r>
              <a:rPr lang="zh-CN" altLang="en-US" dirty="0">
                <a:solidFill>
                  <a:schemeClr val="tx1"/>
                </a:solidFill>
                <a:latin typeface="等线" panose="02010600030101010101" pitchFamily="2" charset="-122"/>
                <a:ea typeface="等线" panose="02010600030101010101" pitchFamily="2" charset="-122"/>
              </a:rPr>
              <a:t>的统计方法。适用于分类变量和连续变量之间的关系研究，可以用来确定某个因素对结果变量的影响是否显著。</a:t>
            </a:r>
            <a:endParaRPr lang="en-US" altLang="zh-CN" dirty="0">
              <a:solidFill>
                <a:schemeClr val="tx1"/>
              </a:solidFill>
              <a:latin typeface="等线" panose="02010600030101010101" pitchFamily="2" charset="-122"/>
              <a:ea typeface="等线" panose="02010600030101010101" pitchFamily="2" charset="-122"/>
            </a:endParaRPr>
          </a:p>
        </p:txBody>
      </p:sp>
      <p:sp>
        <p:nvSpPr>
          <p:cNvPr id="25" name="文本框 24"/>
          <p:cNvSpPr txBox="1"/>
          <p:nvPr/>
        </p:nvSpPr>
        <p:spPr>
          <a:xfrm>
            <a:off x="8275075" y="1961021"/>
            <a:ext cx="3143470" cy="915768"/>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研究变量之间存在但又不确定的相互关系以及密切程度，即用于探索和建立</a:t>
            </a:r>
            <a:r>
              <a:rPr lang="zh-CN" altLang="en-US" b="1" dirty="0">
                <a:solidFill>
                  <a:schemeClr val="tx1"/>
                </a:solidFill>
                <a:latin typeface="等线" panose="02010600030101010101" pitchFamily="2" charset="-122"/>
                <a:ea typeface="等线" panose="02010600030101010101" pitchFamily="2" charset="-122"/>
              </a:rPr>
              <a:t>变量之间的因果关系</a:t>
            </a:r>
            <a:r>
              <a:rPr lang="zh-CN" altLang="en-US" dirty="0">
                <a:solidFill>
                  <a:schemeClr val="tx1"/>
                </a:solidFill>
                <a:latin typeface="等线" panose="02010600030101010101" pitchFamily="2" charset="-122"/>
                <a:ea typeface="等线" panose="02010600030101010101" pitchFamily="2" charset="-122"/>
              </a:rPr>
              <a:t>，并预测一个或多个自变量对因变量的影响程度。</a:t>
            </a:r>
            <a:endParaRPr lang="en-US" altLang="zh-CN" dirty="0">
              <a:solidFill>
                <a:schemeClr val="tx1"/>
              </a:solidFill>
              <a:latin typeface="等线" panose="02010600030101010101" pitchFamily="2" charset="-122"/>
              <a:ea typeface="等线" panose="02010600030101010101" pitchFamily="2" charset="-122"/>
            </a:endParaRPr>
          </a:p>
        </p:txBody>
      </p:sp>
      <p:sp>
        <p:nvSpPr>
          <p:cNvPr id="27" name="文本框 26"/>
          <p:cNvSpPr txBox="1"/>
          <p:nvPr/>
        </p:nvSpPr>
        <p:spPr>
          <a:xfrm>
            <a:off x="4439583" y="2967073"/>
            <a:ext cx="3143470" cy="646331"/>
          </a:xfrm>
          <a:prstGeom prst="rect">
            <a:avLst/>
          </a:prstGeom>
          <a:noFill/>
        </p:spPr>
        <p:txBody>
          <a:bodyPr wrap="square">
            <a:spAutoFit/>
          </a:bodyPr>
          <a:lstStyle/>
          <a:p>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方差分析（</a:t>
            </a:r>
            <a:r>
              <a:rPr lang="en-US" altLang="zh-CN" sz="900" i="1" dirty="0">
                <a:solidFill>
                  <a:schemeClr val="tx1">
                    <a:lumMod val="75000"/>
                    <a:lumOff val="25000"/>
                  </a:schemeClr>
                </a:solidFill>
                <a:latin typeface="等线" panose="02010600030101010101" pitchFamily="2" charset="-122"/>
                <a:ea typeface="等线" panose="02010600030101010101" pitchFamily="2" charset="-122"/>
              </a:rPr>
              <a:t>ANOVA</a:t>
            </a:r>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）的基本思想是将</a:t>
            </a:r>
            <a:r>
              <a:rPr lang="zh-CN" altLang="en-US" sz="900" b="1" i="1" dirty="0">
                <a:solidFill>
                  <a:schemeClr val="tx1">
                    <a:lumMod val="75000"/>
                    <a:lumOff val="25000"/>
                  </a:schemeClr>
                </a:solidFill>
                <a:latin typeface="等线" panose="02010600030101010101" pitchFamily="2" charset="-122"/>
                <a:ea typeface="等线" panose="02010600030101010101" pitchFamily="2" charset="-122"/>
              </a:rPr>
              <a:t>总体的方差分解为组内方差和组间方差两部分</a:t>
            </a:r>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，然后通过比较组间方差和组内方差的大小来判断组别之间是否存在显著差异。方差分析通常包括以下几个步骤：</a:t>
            </a:r>
            <a:endParaRPr lang="zh-CN" altLang="en-US" sz="900" i="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28" name="矩形 27"/>
          <p:cNvSpPr/>
          <p:nvPr/>
        </p:nvSpPr>
        <p:spPr>
          <a:xfrm>
            <a:off x="4523495" y="3655885"/>
            <a:ext cx="3110092" cy="353491"/>
          </a:xfrm>
          <a:prstGeom prst="rect">
            <a:avLst/>
          </a:prstGeom>
          <a:solidFill>
            <a:schemeClr val="accent4">
              <a:lumMod val="10000"/>
              <a:lumOff val="90000"/>
              <a:alpha val="5019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建立假设：</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首先建立零假设和备择假设，零假设通常是各组之间的平均值没有显著差异，备择假设则相反。</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29" name="椭圆 28"/>
          <p:cNvSpPr/>
          <p:nvPr/>
        </p:nvSpPr>
        <p:spPr>
          <a:xfrm>
            <a:off x="4439583" y="3740847"/>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1</a:t>
            </a:r>
            <a:endParaRPr lang="zh-CN" altLang="en-US" sz="1200" b="1" dirty="0">
              <a:latin typeface="等线" panose="02010600030101010101" pitchFamily="2" charset="-122"/>
              <a:ea typeface="等线" panose="02010600030101010101" pitchFamily="2" charset="-122"/>
            </a:endParaRPr>
          </a:p>
        </p:txBody>
      </p:sp>
      <p:sp>
        <p:nvSpPr>
          <p:cNvPr id="30" name="矩形 29"/>
          <p:cNvSpPr/>
          <p:nvPr/>
        </p:nvSpPr>
        <p:spPr>
          <a:xfrm>
            <a:off x="4523495" y="4104896"/>
            <a:ext cx="3110092" cy="353491"/>
          </a:xfrm>
          <a:prstGeom prst="rect">
            <a:avLst/>
          </a:prstGeom>
          <a:solidFill>
            <a:schemeClr val="accent4">
              <a:lumMod val="10000"/>
              <a:lumOff val="90000"/>
              <a:alpha val="5019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收集数据：</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收集各组的数据，确保数据满足方差分析的基本假设，如正态分布和方差齐性。</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31" name="椭圆 30"/>
          <p:cNvSpPr/>
          <p:nvPr/>
        </p:nvSpPr>
        <p:spPr>
          <a:xfrm>
            <a:off x="4439583" y="4189858"/>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2</a:t>
            </a:r>
            <a:endParaRPr lang="zh-CN" altLang="en-US" sz="1200" b="1" dirty="0">
              <a:latin typeface="等线" panose="02010600030101010101" pitchFamily="2" charset="-122"/>
              <a:ea typeface="等线" panose="02010600030101010101" pitchFamily="2" charset="-122"/>
            </a:endParaRPr>
          </a:p>
        </p:txBody>
      </p:sp>
      <p:sp>
        <p:nvSpPr>
          <p:cNvPr id="32" name="矩形 31"/>
          <p:cNvSpPr/>
          <p:nvPr/>
        </p:nvSpPr>
        <p:spPr>
          <a:xfrm>
            <a:off x="4523495" y="4553907"/>
            <a:ext cx="3110092" cy="353491"/>
          </a:xfrm>
          <a:prstGeom prst="rect">
            <a:avLst/>
          </a:prstGeom>
          <a:solidFill>
            <a:schemeClr val="accent4">
              <a:lumMod val="10000"/>
              <a:lumOff val="90000"/>
              <a:alpha val="5019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计算统计量：</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计算组间方差（组间平方和除以自由度）和组内方差（组内平方和除以自由度）。</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33" name="椭圆 32"/>
          <p:cNvSpPr/>
          <p:nvPr/>
        </p:nvSpPr>
        <p:spPr>
          <a:xfrm>
            <a:off x="4439583" y="4638869"/>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3</a:t>
            </a:r>
            <a:endParaRPr lang="zh-CN" altLang="en-US" sz="1200" b="1" dirty="0">
              <a:latin typeface="等线" panose="02010600030101010101" pitchFamily="2" charset="-122"/>
              <a:ea typeface="等线" panose="02010600030101010101" pitchFamily="2" charset="-122"/>
            </a:endParaRPr>
          </a:p>
        </p:txBody>
      </p:sp>
      <p:sp>
        <p:nvSpPr>
          <p:cNvPr id="34" name="矩形 33"/>
          <p:cNvSpPr/>
          <p:nvPr/>
        </p:nvSpPr>
        <p:spPr>
          <a:xfrm>
            <a:off x="4523495" y="5002918"/>
            <a:ext cx="3110092" cy="231933"/>
          </a:xfrm>
          <a:prstGeom prst="rect">
            <a:avLst/>
          </a:prstGeom>
          <a:solidFill>
            <a:schemeClr val="accent4">
              <a:lumMod val="10000"/>
              <a:lumOff val="90000"/>
              <a:alpha val="5019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计算</a:t>
            </a:r>
            <a:r>
              <a:rPr kumimoji="0" lang="en-US" altLang="zh-CN"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F</a:t>
            </a:r>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值：</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将组间方差与组内方差进行比较，计算</a:t>
            </a:r>
            <a:r>
              <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F</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值。</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35" name="椭圆 34"/>
          <p:cNvSpPr/>
          <p:nvPr/>
        </p:nvSpPr>
        <p:spPr>
          <a:xfrm>
            <a:off x="4439583" y="5027101"/>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4</a:t>
            </a:r>
            <a:endParaRPr lang="zh-CN" altLang="en-US" sz="1200" b="1" dirty="0">
              <a:latin typeface="等线" panose="02010600030101010101" pitchFamily="2" charset="-122"/>
              <a:ea typeface="等线" panose="02010600030101010101" pitchFamily="2" charset="-122"/>
            </a:endParaRPr>
          </a:p>
        </p:txBody>
      </p:sp>
      <p:sp>
        <p:nvSpPr>
          <p:cNvPr id="36" name="矩形 35"/>
          <p:cNvSpPr/>
          <p:nvPr/>
        </p:nvSpPr>
        <p:spPr>
          <a:xfrm>
            <a:off x="4523495" y="5330372"/>
            <a:ext cx="3110092" cy="231933"/>
          </a:xfrm>
          <a:prstGeom prst="rect">
            <a:avLst/>
          </a:prstGeom>
          <a:solidFill>
            <a:schemeClr val="accent4">
              <a:lumMod val="10000"/>
              <a:lumOff val="90000"/>
              <a:alpha val="5019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假设检验：</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使用</a:t>
            </a:r>
            <a:r>
              <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F</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分布进行假设检验，判断</a:t>
            </a:r>
            <a:r>
              <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F</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值是否显著。</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37" name="椭圆 36"/>
          <p:cNvSpPr/>
          <p:nvPr/>
        </p:nvSpPr>
        <p:spPr>
          <a:xfrm>
            <a:off x="4439583" y="5354555"/>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5</a:t>
            </a:r>
            <a:endParaRPr lang="zh-CN" altLang="en-US" sz="1200" b="1" dirty="0">
              <a:latin typeface="等线" panose="02010600030101010101" pitchFamily="2" charset="-122"/>
              <a:ea typeface="等线" panose="02010600030101010101" pitchFamily="2" charset="-122"/>
            </a:endParaRPr>
          </a:p>
        </p:txBody>
      </p:sp>
      <p:sp>
        <p:nvSpPr>
          <p:cNvPr id="38" name="矩形: 圆角 37"/>
          <p:cNvSpPr/>
          <p:nvPr/>
        </p:nvSpPr>
        <p:spPr>
          <a:xfrm>
            <a:off x="4523495" y="5734180"/>
            <a:ext cx="1426455" cy="523746"/>
          </a:xfrm>
          <a:prstGeom prst="roundRect">
            <a:avLst>
              <a:gd name="adj" fmla="val 11191"/>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cs typeface="+mn-cs"/>
              </a:rPr>
              <a:t>单因素方差分析</a:t>
            </a:r>
            <a:endParaRPr kumimoji="0" lang="en-US" altLang="zh-CN" sz="9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只考虑一个自变量对因变量的影响的分析方法</a:t>
            </a:r>
            <a:endParaRPr kumimoji="0" lang="zh-CN" altLang="en-US" sz="9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39" name="矩形: 圆角 38"/>
          <p:cNvSpPr/>
          <p:nvPr/>
        </p:nvSpPr>
        <p:spPr>
          <a:xfrm>
            <a:off x="6202127" y="5734180"/>
            <a:ext cx="1426455" cy="523746"/>
          </a:xfrm>
          <a:prstGeom prst="roundRect">
            <a:avLst>
              <a:gd name="adj" fmla="val 11191"/>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cs typeface="+mn-cs"/>
              </a:rPr>
              <a:t>多因素方差分析</a:t>
            </a:r>
            <a:endParaRPr kumimoji="0" lang="en-US" altLang="zh-CN" sz="900" b="1" i="0" u="none" strike="noStrike" kern="1200" cap="none" spc="0" normalizeH="0" baseline="0" noProof="0" dirty="0">
              <a:ln>
                <a:noFill/>
              </a:ln>
              <a:solidFill>
                <a:schemeClr val="bg2"/>
              </a:solidFill>
              <a:effectLst/>
              <a:uLnTx/>
              <a:uFillTx/>
              <a:latin typeface="等线" panose="02010600030101010101" pitchFamily="2" charset="-122"/>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考虑多个自变量对因变量的影响的分析方法</a:t>
            </a:r>
            <a:endParaRPr kumimoji="0" lang="zh-CN" altLang="en-US" sz="90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40" name="等腰三角形 52"/>
          <p:cNvSpPr/>
          <p:nvPr/>
        </p:nvSpPr>
        <p:spPr bwMode="gray">
          <a:xfrm>
            <a:off x="4523495" y="5581873"/>
            <a:ext cx="3105087" cy="124319"/>
          </a:xfrm>
          <a:prstGeom prst="triangle">
            <a:avLst/>
          </a:prstGeom>
          <a:gradFill>
            <a:gsLst>
              <a:gs pos="100000">
                <a:srgbClr val="FFFFFF"/>
              </a:gs>
              <a:gs pos="0">
                <a:srgbClr val="0074BE">
                  <a:lumMod val="40000"/>
                  <a:lumOff val="60000"/>
                </a:srgbClr>
              </a:gs>
            </a:gsLst>
            <a:lin ang="5400000" scaled="1"/>
          </a:gra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US" sz="11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49" name="矩形 48"/>
          <p:cNvSpPr/>
          <p:nvPr/>
        </p:nvSpPr>
        <p:spPr>
          <a:xfrm>
            <a:off x="616089" y="5160278"/>
            <a:ext cx="1571735" cy="1065364"/>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12"/>
          <p:cNvSpPr/>
          <p:nvPr/>
        </p:nvSpPr>
        <p:spPr>
          <a:xfrm>
            <a:off x="765026" y="5037565"/>
            <a:ext cx="1273860" cy="22025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b="1" u="sng" dirty="0">
                <a:solidFill>
                  <a:schemeClr val="bg2"/>
                </a:solidFill>
                <a:latin typeface="等线" panose="02010600030101010101" pitchFamily="2" charset="-122"/>
                <a:ea typeface="等线" panose="02010600030101010101" pitchFamily="2" charset="-122"/>
              </a:rPr>
              <a:t>相关矩阵</a:t>
            </a:r>
            <a:endParaRPr lang="zh-CN" altLang="en-US" sz="1100" b="1" u="sng" dirty="0">
              <a:solidFill>
                <a:schemeClr val="bg2"/>
              </a:solidFill>
              <a:latin typeface="等线" panose="02010600030101010101" pitchFamily="2" charset="-122"/>
              <a:ea typeface="等线" panose="02010600030101010101" pitchFamily="2" charset="-122"/>
            </a:endParaRPr>
          </a:p>
        </p:txBody>
      </p:sp>
      <p:sp>
        <p:nvSpPr>
          <p:cNvPr id="51" name="矩形 50"/>
          <p:cNvSpPr/>
          <p:nvPr/>
        </p:nvSpPr>
        <p:spPr>
          <a:xfrm>
            <a:off x="2252791" y="5160278"/>
            <a:ext cx="1489869" cy="1065364"/>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12"/>
          <p:cNvSpPr/>
          <p:nvPr/>
        </p:nvSpPr>
        <p:spPr>
          <a:xfrm>
            <a:off x="2385328" y="5037565"/>
            <a:ext cx="1273860" cy="22025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b="1" u="sng" dirty="0">
                <a:solidFill>
                  <a:schemeClr val="bg2"/>
                </a:solidFill>
                <a:latin typeface="等线" panose="02010600030101010101" pitchFamily="2" charset="-122"/>
                <a:ea typeface="等线" panose="02010600030101010101" pitchFamily="2" charset="-122"/>
              </a:rPr>
              <a:t>散点图</a:t>
            </a:r>
            <a:endParaRPr lang="zh-CN" altLang="en-US" sz="1100" b="1" u="sng" dirty="0">
              <a:solidFill>
                <a:schemeClr val="bg2"/>
              </a:solidFill>
              <a:latin typeface="等线" panose="02010600030101010101" pitchFamily="2" charset="-122"/>
              <a:ea typeface="等线" panose="02010600030101010101" pitchFamily="2" charset="-122"/>
            </a:endParaRPr>
          </a:p>
        </p:txBody>
      </p:sp>
      <p:sp>
        <p:nvSpPr>
          <p:cNvPr id="53" name="文本框 52"/>
          <p:cNvSpPr txBox="1"/>
          <p:nvPr/>
        </p:nvSpPr>
        <p:spPr>
          <a:xfrm>
            <a:off x="607978" y="5292139"/>
            <a:ext cx="1607104" cy="830997"/>
          </a:xfrm>
          <a:prstGeom prst="rect">
            <a:avLst/>
          </a:prstGeom>
          <a:noFill/>
        </p:spPr>
        <p:txBody>
          <a:bodyPr wrap="square">
            <a:spAutoFit/>
          </a:bodyPr>
          <a:lstStyle/>
          <a:p>
            <a:r>
              <a:rPr lang="zh-CN" altLang="en-US" sz="800" dirty="0">
                <a:solidFill>
                  <a:schemeClr val="tx1">
                    <a:lumMod val="75000"/>
                    <a:lumOff val="25000"/>
                  </a:schemeClr>
                </a:solidFill>
                <a:latin typeface="等线" panose="02010600030101010101" pitchFamily="2" charset="-122"/>
                <a:ea typeface="等线" panose="02010600030101010101" pitchFamily="2" charset="-122"/>
              </a:rPr>
              <a:t>相关矩阵是一种显示多个变量之间相关性的矩阵。矩阵中的每个元素代表了两个变量之间的相关系数。相关矩阵可以帮助一次性查看多个变量之间的关系，从而发现变量之间的模式和结构。</a:t>
            </a:r>
            <a:endParaRPr lang="zh-CN" altLang="en-US" sz="800"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54" name="文本框 53"/>
          <p:cNvSpPr txBox="1"/>
          <p:nvPr/>
        </p:nvSpPr>
        <p:spPr>
          <a:xfrm>
            <a:off x="2271736" y="5264675"/>
            <a:ext cx="1554836" cy="954107"/>
          </a:xfrm>
          <a:prstGeom prst="rect">
            <a:avLst/>
          </a:prstGeom>
          <a:noFill/>
        </p:spPr>
        <p:txBody>
          <a:bodyPr wrap="square">
            <a:spAutoFit/>
          </a:bodyPr>
          <a:lstStyle/>
          <a:p>
            <a:r>
              <a:rPr lang="zh-CN" altLang="en-US" sz="800" dirty="0">
                <a:solidFill>
                  <a:schemeClr val="tx1">
                    <a:lumMod val="75000"/>
                    <a:lumOff val="25000"/>
                  </a:schemeClr>
                </a:solidFill>
                <a:latin typeface="等线" panose="02010600030101010101" pitchFamily="2" charset="-122"/>
                <a:ea typeface="等线" panose="02010600030101010101" pitchFamily="2" charset="-122"/>
              </a:rPr>
              <a:t>散点图是一种用于可视化两个变量之间关系的图表。它可以直观地显示变量之间的分布规律和趋势。通过观察散点图，可以初步判断两个变量之间的关系是正相关、负相关还是无相关。</a:t>
            </a:r>
            <a:endParaRPr lang="zh-CN" altLang="en-US" sz="800"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55" name="箭头: 右 54"/>
          <p:cNvSpPr/>
          <p:nvPr/>
        </p:nvSpPr>
        <p:spPr>
          <a:xfrm rot="5400000">
            <a:off x="1220780" y="4767854"/>
            <a:ext cx="341631" cy="272925"/>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p:cNvSpPr/>
          <p:nvPr/>
        </p:nvSpPr>
        <p:spPr>
          <a:xfrm rot="5400000">
            <a:off x="2826907" y="4767853"/>
            <a:ext cx="341631" cy="272925"/>
          </a:xfrm>
          <a:prstGeom prst="rightArrow">
            <a:avLst/>
          </a:prstGeom>
          <a:gradFill flip="none" rotWithShape="1">
            <a:gsLst>
              <a:gs pos="0">
                <a:schemeClr val="bg1"/>
              </a:gs>
              <a:gs pos="100000">
                <a:schemeClr val="bg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99190" y="2967073"/>
            <a:ext cx="3143470" cy="1940325"/>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615505" y="3147407"/>
            <a:ext cx="1677074" cy="507831"/>
          </a:xfrm>
          <a:prstGeom prst="rect">
            <a:avLst/>
          </a:prstGeom>
          <a:noFill/>
        </p:spPr>
        <p:txBody>
          <a:bodyPr wrap="square">
            <a:spAutoFit/>
          </a:bodyPr>
          <a:lstStyle/>
          <a:p>
            <a:pPr marL="171450" indent="-171450">
              <a:buFont typeface="Arial" panose="020B0604020202020204" pitchFamily="34" charset="0"/>
              <a:buChar char="•"/>
            </a:pPr>
            <a:r>
              <a:rPr lang="en-US" altLang="zh-CN" sz="900" b="1" i="1" dirty="0">
                <a:solidFill>
                  <a:schemeClr val="tx1">
                    <a:lumMod val="75000"/>
                    <a:lumOff val="25000"/>
                  </a:schemeClr>
                </a:solidFill>
                <a:latin typeface="等线" panose="02010600030101010101" pitchFamily="2" charset="-122"/>
                <a:ea typeface="等线" panose="02010600030101010101" pitchFamily="2" charset="-122"/>
              </a:rPr>
              <a:t>Pearson</a:t>
            </a:r>
            <a:r>
              <a:rPr lang="zh-CN" altLang="en-US" sz="900" b="1" i="1" dirty="0">
                <a:solidFill>
                  <a:schemeClr val="tx1">
                    <a:lumMod val="75000"/>
                    <a:lumOff val="25000"/>
                  </a:schemeClr>
                </a:solidFill>
                <a:latin typeface="等线" panose="02010600030101010101" pitchFamily="2" charset="-122"/>
                <a:ea typeface="等线" panose="02010600030101010101" pitchFamily="2" charset="-122"/>
              </a:rPr>
              <a:t>相关系数</a:t>
            </a:r>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用于衡量两个连续变量之间的线性相关性。</a:t>
            </a:r>
            <a:endParaRPr lang="zh-CN" altLang="en-US" sz="900" i="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0" name="Rectangle 12"/>
          <p:cNvSpPr/>
          <p:nvPr/>
        </p:nvSpPr>
        <p:spPr>
          <a:xfrm>
            <a:off x="1528059" y="2851121"/>
            <a:ext cx="1273860" cy="22025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b="1" u="sng" dirty="0">
                <a:solidFill>
                  <a:schemeClr val="tx1"/>
                </a:solidFill>
                <a:latin typeface="等线" panose="02010600030101010101" pitchFamily="2" charset="-122"/>
                <a:ea typeface="等线" panose="02010600030101010101" pitchFamily="2" charset="-122"/>
              </a:rPr>
              <a:t>相关系数</a:t>
            </a:r>
            <a:endParaRPr lang="zh-CN" altLang="en-US" sz="1100" b="1" u="sng" dirty="0">
              <a:solidFill>
                <a:schemeClr val="tx1"/>
              </a:solidFill>
              <a:latin typeface="等线" panose="02010600030101010101" pitchFamily="2" charset="-122"/>
              <a:ea typeface="等线" panose="02010600030101010101" pitchFamily="2" charset="-122"/>
            </a:endParaRPr>
          </a:p>
        </p:txBody>
      </p:sp>
      <p:sp>
        <p:nvSpPr>
          <p:cNvPr id="61" name="文本框 60"/>
          <p:cNvSpPr txBox="1"/>
          <p:nvPr/>
        </p:nvSpPr>
        <p:spPr>
          <a:xfrm>
            <a:off x="615505" y="3623659"/>
            <a:ext cx="1678962" cy="784830"/>
          </a:xfrm>
          <a:prstGeom prst="rect">
            <a:avLst/>
          </a:prstGeom>
          <a:noFill/>
        </p:spPr>
        <p:txBody>
          <a:bodyPr wrap="square">
            <a:spAutoFit/>
          </a:bodyPr>
          <a:lstStyle/>
          <a:p>
            <a:pPr marL="171450" indent="-171450">
              <a:buFont typeface="Arial" panose="020B0604020202020204" pitchFamily="34" charset="0"/>
              <a:buChar char="•"/>
            </a:pPr>
            <a:r>
              <a:rPr lang="en-US" altLang="zh-CN" sz="900" b="1" i="1" dirty="0">
                <a:solidFill>
                  <a:schemeClr val="tx1">
                    <a:lumMod val="75000"/>
                    <a:lumOff val="25000"/>
                  </a:schemeClr>
                </a:solidFill>
                <a:latin typeface="等线" panose="02010600030101010101" pitchFamily="2" charset="-122"/>
                <a:ea typeface="等线" panose="02010600030101010101" pitchFamily="2" charset="-122"/>
              </a:rPr>
              <a:t>Spearman</a:t>
            </a:r>
            <a:r>
              <a:rPr lang="zh-CN" altLang="en-US" sz="900" b="1" i="1" dirty="0">
                <a:solidFill>
                  <a:schemeClr val="tx1">
                    <a:lumMod val="75000"/>
                    <a:lumOff val="25000"/>
                  </a:schemeClr>
                </a:solidFill>
                <a:latin typeface="等线" panose="02010600030101010101" pitchFamily="2" charset="-122"/>
                <a:ea typeface="等线" panose="02010600030101010101" pitchFamily="2" charset="-122"/>
              </a:rPr>
              <a:t>秩相关系数</a:t>
            </a:r>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用于衡量两个变量之间的等级相关性，适用于变量不满足正态分布或存在异常值的情况。</a:t>
            </a:r>
            <a:endParaRPr lang="zh-CN" altLang="en-US" sz="900" i="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62" name="文本框 61"/>
          <p:cNvSpPr txBox="1"/>
          <p:nvPr/>
        </p:nvSpPr>
        <p:spPr>
          <a:xfrm>
            <a:off x="615504" y="4358901"/>
            <a:ext cx="1677600" cy="507831"/>
          </a:xfrm>
          <a:prstGeom prst="rect">
            <a:avLst/>
          </a:prstGeom>
          <a:noFill/>
        </p:spPr>
        <p:txBody>
          <a:bodyPr wrap="square">
            <a:spAutoFit/>
          </a:bodyPr>
          <a:lstStyle/>
          <a:p>
            <a:pPr marL="171450" indent="-171450">
              <a:buFont typeface="Arial" panose="020B0604020202020204" pitchFamily="34" charset="0"/>
              <a:buChar char="•"/>
            </a:pPr>
            <a:r>
              <a:rPr lang="en-US" altLang="zh-CN" sz="900" b="1" i="1" dirty="0">
                <a:solidFill>
                  <a:schemeClr val="tx1">
                    <a:lumMod val="75000"/>
                    <a:lumOff val="25000"/>
                  </a:schemeClr>
                </a:solidFill>
                <a:latin typeface="等线" panose="02010600030101010101" pitchFamily="2" charset="-122"/>
                <a:ea typeface="等线" panose="02010600030101010101" pitchFamily="2" charset="-122"/>
              </a:rPr>
              <a:t>Kendall τ </a:t>
            </a:r>
            <a:r>
              <a:rPr lang="zh-CN" altLang="en-US" sz="900" b="1" i="1" dirty="0">
                <a:solidFill>
                  <a:schemeClr val="tx1">
                    <a:lumMod val="75000"/>
                    <a:lumOff val="25000"/>
                  </a:schemeClr>
                </a:solidFill>
                <a:latin typeface="等线" panose="02010600030101010101" pitchFamily="2" charset="-122"/>
                <a:ea typeface="等线" panose="02010600030101010101" pitchFamily="2" charset="-122"/>
              </a:rPr>
              <a:t>相关系数</a:t>
            </a:r>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也用于衡量两个变量之间的等级相关性。</a:t>
            </a:r>
            <a:endParaRPr lang="zh-CN" altLang="en-US" sz="900" i="1" dirty="0">
              <a:solidFill>
                <a:schemeClr val="tx1">
                  <a:lumMod val="75000"/>
                  <a:lumOff val="25000"/>
                </a:schemeClr>
              </a:solidFill>
              <a:latin typeface="等线" panose="02010600030101010101" pitchFamily="2" charset="-122"/>
              <a:ea typeface="等线" panose="02010600030101010101" pitchFamily="2" charset="-122"/>
            </a:endParaRPr>
          </a:p>
        </p:txBody>
      </p:sp>
      <mc:AlternateContent xmlns:mc="http://schemas.openxmlformats.org/markup-compatibility/2006">
        <mc:Choice xmlns:a14="http://schemas.microsoft.com/office/drawing/2010/main" Requires="a14">
          <p:sp>
            <p:nvSpPr>
              <p:cNvPr id="63" name="文本框 62"/>
              <p:cNvSpPr txBox="1"/>
              <p:nvPr/>
            </p:nvSpPr>
            <p:spPr>
              <a:xfrm>
                <a:off x="2292579" y="3252082"/>
                <a:ext cx="1389212" cy="29848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800" i="1" smtClean="0">
                          <a:solidFill>
                            <a:schemeClr val="tx1"/>
                          </a:solidFill>
                          <a:latin typeface="Cambria Math" panose="02040503050406030204" pitchFamily="18" charset="0"/>
                        </a:rPr>
                        <m:t>𝛾</m:t>
                      </m:r>
                      <m:r>
                        <a:rPr lang="en-US" altLang="zh-CN" sz="800" b="0" i="1" smtClean="0">
                          <a:solidFill>
                            <a:schemeClr val="tx1"/>
                          </a:solidFill>
                          <a:latin typeface="Cambria Math" panose="02040503050406030204" pitchFamily="18" charset="0"/>
                        </a:rPr>
                        <m:t>= </m:t>
                      </m:r>
                      <m:f>
                        <m:fPr>
                          <m:ctrlPr>
                            <a:rPr lang="en-US" altLang="zh-CN" sz="800" b="0" i="1" smtClean="0">
                              <a:solidFill>
                                <a:schemeClr val="tx1"/>
                              </a:solidFill>
                              <a:latin typeface="Cambria Math" panose="02040503050406030204" pitchFamily="18" charset="0"/>
                            </a:rPr>
                          </m:ctrlPr>
                        </m:fPr>
                        <m:num>
                          <m:nary>
                            <m:naryPr>
                              <m:chr m:val="∑"/>
                              <m:subHide m:val="on"/>
                              <m:supHide m:val="on"/>
                              <m:ctrlPr>
                                <a:rPr lang="en-US" altLang="zh-CN" sz="800" b="0" i="1" smtClean="0">
                                  <a:solidFill>
                                    <a:schemeClr val="tx1"/>
                                  </a:solidFill>
                                  <a:latin typeface="Cambria Math" panose="02040503050406030204" pitchFamily="18" charset="0"/>
                                </a:rPr>
                              </m:ctrlPr>
                            </m:naryPr>
                            <m:sub/>
                            <m:sup/>
                            <m:e>
                              <m:r>
                                <a:rPr lang="en-US" altLang="zh-CN" sz="800" b="0" i="1" smtClean="0">
                                  <a:solidFill>
                                    <a:schemeClr val="tx1"/>
                                  </a:solidFill>
                                  <a:latin typeface="Cambria Math" panose="02040503050406030204" pitchFamily="18" charset="0"/>
                                </a:rPr>
                                <m:t>(</m:t>
                              </m:r>
                              <m:sSub>
                                <m:sSubPr>
                                  <m:ctrlPr>
                                    <a:rPr lang="en-US" altLang="zh-CN" sz="800" b="0" i="1" smtClean="0">
                                      <a:solidFill>
                                        <a:schemeClr val="tx1"/>
                                      </a:solidFill>
                                      <a:latin typeface="Cambria Math" panose="02040503050406030204" pitchFamily="18" charset="0"/>
                                    </a:rPr>
                                  </m:ctrlPr>
                                </m:sSubPr>
                                <m:e>
                                  <m:r>
                                    <a:rPr lang="en-US" altLang="zh-CN" sz="800" b="0" i="1" smtClean="0">
                                      <a:solidFill>
                                        <a:schemeClr val="tx1"/>
                                      </a:solidFill>
                                      <a:latin typeface="Cambria Math" panose="02040503050406030204" pitchFamily="18" charset="0"/>
                                    </a:rPr>
                                    <m:t>𝑋</m:t>
                                  </m:r>
                                </m:e>
                                <m:sub>
                                  <m:r>
                                    <a:rPr lang="en-US" altLang="zh-CN" sz="800" b="0" i="1" smtClean="0">
                                      <a:solidFill>
                                        <a:schemeClr val="tx1"/>
                                      </a:solidFill>
                                      <a:latin typeface="Cambria Math" panose="02040503050406030204" pitchFamily="18" charset="0"/>
                                    </a:rPr>
                                    <m:t>𝑖</m:t>
                                  </m:r>
                                </m:sub>
                              </m:sSub>
                              <m:r>
                                <a:rPr lang="en-US" altLang="zh-CN" sz="800" b="0" i="1" smtClean="0">
                                  <a:solidFill>
                                    <a:schemeClr val="tx1"/>
                                  </a:solidFill>
                                  <a:latin typeface="Cambria Math" panose="02040503050406030204" pitchFamily="18" charset="0"/>
                                </a:rPr>
                                <m:t>−</m:t>
                              </m:r>
                              <m:acc>
                                <m:accPr>
                                  <m:chr m:val="̅"/>
                                  <m:ctrlPr>
                                    <a:rPr lang="en-US" altLang="zh-CN" sz="800" b="0" i="1" smtClean="0">
                                      <a:solidFill>
                                        <a:schemeClr val="tx1"/>
                                      </a:solidFill>
                                      <a:latin typeface="Cambria Math" panose="02040503050406030204" pitchFamily="18" charset="0"/>
                                    </a:rPr>
                                  </m:ctrlPr>
                                </m:accPr>
                                <m:e>
                                  <m:r>
                                    <a:rPr lang="en-US" altLang="zh-CN" sz="800" b="0" i="1" smtClean="0">
                                      <a:solidFill>
                                        <a:schemeClr val="tx1"/>
                                      </a:solidFill>
                                      <a:latin typeface="Cambria Math" panose="02040503050406030204" pitchFamily="18" charset="0"/>
                                    </a:rPr>
                                    <m:t>𝑋</m:t>
                                  </m:r>
                                </m:e>
                              </m:acc>
                              <m:r>
                                <a:rPr lang="en-US" altLang="zh-CN" sz="800" i="1">
                                  <a:latin typeface="Cambria Math" panose="02040503050406030204" pitchFamily="18" charset="0"/>
                                </a:rPr>
                                <m:t>)(</m:t>
                              </m:r>
                              <m:sSub>
                                <m:sSubPr>
                                  <m:ctrlPr>
                                    <a:rPr lang="en-US" altLang="zh-CN" sz="800" i="1">
                                      <a:latin typeface="Cambria Math" panose="02040503050406030204" pitchFamily="18" charset="0"/>
                                    </a:rPr>
                                  </m:ctrlPr>
                                </m:sSubPr>
                                <m:e>
                                  <m:r>
                                    <a:rPr lang="en-US" altLang="zh-CN" sz="800" b="0" i="1" smtClean="0">
                                      <a:latin typeface="Cambria Math" panose="02040503050406030204" pitchFamily="18" charset="0"/>
                                    </a:rPr>
                                    <m:t>𝑌</m:t>
                                  </m:r>
                                </m:e>
                                <m:sub>
                                  <m:r>
                                    <a:rPr lang="en-US" altLang="zh-CN" sz="800" i="1">
                                      <a:latin typeface="Cambria Math" panose="02040503050406030204" pitchFamily="18" charset="0"/>
                                    </a:rPr>
                                    <m:t>𝑖</m:t>
                                  </m:r>
                                </m:sub>
                              </m:sSub>
                              <m:r>
                                <a:rPr lang="en-US" altLang="zh-CN" sz="800" i="1">
                                  <a:latin typeface="Cambria Math" panose="02040503050406030204" pitchFamily="18" charset="0"/>
                                </a:rPr>
                                <m:t>−</m:t>
                              </m:r>
                              <m:acc>
                                <m:accPr>
                                  <m:chr m:val="̅"/>
                                  <m:ctrlPr>
                                    <a:rPr lang="en-US" altLang="zh-CN" sz="800" i="1">
                                      <a:latin typeface="Cambria Math" panose="02040503050406030204" pitchFamily="18" charset="0"/>
                                    </a:rPr>
                                  </m:ctrlPr>
                                </m:accPr>
                                <m:e>
                                  <m:r>
                                    <a:rPr lang="en-US" altLang="zh-CN" sz="800" b="0" i="1" smtClean="0">
                                      <a:latin typeface="Cambria Math" panose="02040503050406030204" pitchFamily="18" charset="0"/>
                                    </a:rPr>
                                    <m:t>𝑌</m:t>
                                  </m:r>
                                </m:e>
                              </m:acc>
                              <m:r>
                                <a:rPr lang="en-US" altLang="zh-CN" sz="800" i="1">
                                  <a:latin typeface="Cambria Math" panose="02040503050406030204" pitchFamily="18" charset="0"/>
                                </a:rPr>
                                <m:t>)</m:t>
                              </m:r>
                            </m:e>
                          </m:nary>
                        </m:num>
                        <m:den>
                          <m:rad>
                            <m:radPr>
                              <m:degHide m:val="on"/>
                              <m:ctrlPr>
                                <a:rPr lang="en-US" altLang="zh-CN" sz="800" b="0" i="1" smtClean="0">
                                  <a:solidFill>
                                    <a:schemeClr val="tx1"/>
                                  </a:solidFill>
                                  <a:latin typeface="Cambria Math" panose="02040503050406030204" pitchFamily="18" charset="0"/>
                                </a:rPr>
                              </m:ctrlPr>
                            </m:radPr>
                            <m:deg/>
                            <m:e>
                              <m:nary>
                                <m:naryPr>
                                  <m:chr m:val="∑"/>
                                  <m:subHide m:val="on"/>
                                  <m:supHide m:val="on"/>
                                  <m:ctrlPr>
                                    <a:rPr lang="en-US" altLang="zh-CN" sz="800" b="0" i="1" smtClean="0">
                                      <a:solidFill>
                                        <a:schemeClr val="tx1"/>
                                      </a:solidFill>
                                      <a:latin typeface="Cambria Math" panose="02040503050406030204" pitchFamily="18" charset="0"/>
                                    </a:rPr>
                                  </m:ctrlPr>
                                </m:naryPr>
                                <m:sub/>
                                <m:sup/>
                                <m:e>
                                  <m:sSup>
                                    <m:sSupPr>
                                      <m:ctrlPr>
                                        <a:rPr lang="en-US" altLang="zh-CN" sz="800" b="0" i="1" smtClean="0">
                                          <a:solidFill>
                                            <a:schemeClr val="tx1"/>
                                          </a:solidFill>
                                          <a:latin typeface="Cambria Math" panose="02040503050406030204" pitchFamily="18" charset="0"/>
                                        </a:rPr>
                                      </m:ctrlPr>
                                    </m:sSupPr>
                                    <m:e>
                                      <m:r>
                                        <a:rPr lang="en-US" altLang="zh-CN" sz="800" i="1">
                                          <a:latin typeface="Cambria Math" panose="02040503050406030204" pitchFamily="18" charset="0"/>
                                        </a:rPr>
                                        <m:t>(</m:t>
                                      </m:r>
                                      <m:sSub>
                                        <m:sSubPr>
                                          <m:ctrlPr>
                                            <a:rPr lang="en-US" altLang="zh-CN" sz="800" i="1">
                                              <a:latin typeface="Cambria Math" panose="02040503050406030204" pitchFamily="18" charset="0"/>
                                            </a:rPr>
                                          </m:ctrlPr>
                                        </m:sSubPr>
                                        <m:e>
                                          <m:r>
                                            <a:rPr lang="en-US" altLang="zh-CN" sz="800" i="1">
                                              <a:latin typeface="Cambria Math" panose="02040503050406030204" pitchFamily="18" charset="0"/>
                                            </a:rPr>
                                            <m:t>𝑋</m:t>
                                          </m:r>
                                        </m:e>
                                        <m:sub>
                                          <m:r>
                                            <a:rPr lang="en-US" altLang="zh-CN" sz="800" i="1">
                                              <a:latin typeface="Cambria Math" panose="02040503050406030204" pitchFamily="18" charset="0"/>
                                            </a:rPr>
                                            <m:t>𝑖</m:t>
                                          </m:r>
                                        </m:sub>
                                      </m:sSub>
                                      <m:r>
                                        <a:rPr lang="en-US" altLang="zh-CN" sz="800" i="1">
                                          <a:latin typeface="Cambria Math" panose="02040503050406030204" pitchFamily="18" charset="0"/>
                                        </a:rPr>
                                        <m:t>−</m:t>
                                      </m:r>
                                      <m:acc>
                                        <m:accPr>
                                          <m:chr m:val="̅"/>
                                          <m:ctrlPr>
                                            <a:rPr lang="en-US" altLang="zh-CN" sz="800" i="1">
                                              <a:latin typeface="Cambria Math" panose="02040503050406030204" pitchFamily="18" charset="0"/>
                                            </a:rPr>
                                          </m:ctrlPr>
                                        </m:accPr>
                                        <m:e>
                                          <m:r>
                                            <a:rPr lang="en-US" altLang="zh-CN" sz="800" i="1">
                                              <a:latin typeface="Cambria Math" panose="02040503050406030204" pitchFamily="18" charset="0"/>
                                            </a:rPr>
                                            <m:t>𝑋</m:t>
                                          </m:r>
                                        </m:e>
                                      </m:acc>
                                      <m:r>
                                        <a:rPr lang="en-US" altLang="zh-CN" sz="800" i="1">
                                          <a:latin typeface="Cambria Math" panose="02040503050406030204" pitchFamily="18" charset="0"/>
                                        </a:rPr>
                                        <m:t>)</m:t>
                                      </m:r>
                                    </m:e>
                                    <m:sup>
                                      <m:r>
                                        <a:rPr lang="en-US" altLang="zh-CN" sz="800" b="0" i="1" smtClean="0">
                                          <a:solidFill>
                                            <a:schemeClr val="tx1"/>
                                          </a:solidFill>
                                          <a:latin typeface="Cambria Math" panose="02040503050406030204" pitchFamily="18" charset="0"/>
                                        </a:rPr>
                                        <m:t>2</m:t>
                                      </m:r>
                                    </m:sup>
                                  </m:sSup>
                                </m:e>
                              </m:nary>
                              <m:sSup>
                                <m:sSupPr>
                                  <m:ctrlPr>
                                    <a:rPr lang="en-US" altLang="zh-CN" sz="800" b="0" i="1" smtClean="0">
                                      <a:solidFill>
                                        <a:schemeClr val="tx1"/>
                                      </a:solidFill>
                                      <a:latin typeface="Cambria Math" panose="02040503050406030204" pitchFamily="18" charset="0"/>
                                    </a:rPr>
                                  </m:ctrlPr>
                                </m:sSupPr>
                                <m:e>
                                  <m:sSub>
                                    <m:sSubPr>
                                      <m:ctrlPr>
                                        <a:rPr lang="en-US" altLang="zh-CN" sz="800" i="1">
                                          <a:latin typeface="Cambria Math" panose="02040503050406030204" pitchFamily="18" charset="0"/>
                                        </a:rPr>
                                      </m:ctrlPr>
                                    </m:sSubPr>
                                    <m:e>
                                      <m:r>
                                        <a:rPr lang="en-US" altLang="zh-CN" sz="800" b="0" i="1" smtClean="0">
                                          <a:latin typeface="Cambria Math" panose="02040503050406030204" pitchFamily="18" charset="0"/>
                                        </a:rPr>
                                        <m:t>(</m:t>
                                      </m:r>
                                      <m:r>
                                        <a:rPr lang="en-US" altLang="zh-CN" sz="800" i="1">
                                          <a:latin typeface="Cambria Math" panose="02040503050406030204" pitchFamily="18" charset="0"/>
                                        </a:rPr>
                                        <m:t>𝑌</m:t>
                                      </m:r>
                                    </m:e>
                                    <m:sub>
                                      <m:r>
                                        <a:rPr lang="en-US" altLang="zh-CN" sz="800" i="1">
                                          <a:latin typeface="Cambria Math" panose="02040503050406030204" pitchFamily="18" charset="0"/>
                                        </a:rPr>
                                        <m:t>𝑖</m:t>
                                      </m:r>
                                    </m:sub>
                                  </m:sSub>
                                  <m:r>
                                    <a:rPr lang="en-US" altLang="zh-CN" sz="800" i="1">
                                      <a:latin typeface="Cambria Math" panose="02040503050406030204" pitchFamily="18" charset="0"/>
                                    </a:rPr>
                                    <m:t>−</m:t>
                                  </m:r>
                                  <m:acc>
                                    <m:accPr>
                                      <m:chr m:val="̅"/>
                                      <m:ctrlPr>
                                        <a:rPr lang="en-US" altLang="zh-CN" sz="800" i="1">
                                          <a:latin typeface="Cambria Math" panose="02040503050406030204" pitchFamily="18" charset="0"/>
                                        </a:rPr>
                                      </m:ctrlPr>
                                    </m:accPr>
                                    <m:e>
                                      <m:r>
                                        <a:rPr lang="en-US" altLang="zh-CN" sz="800" i="1">
                                          <a:latin typeface="Cambria Math" panose="02040503050406030204" pitchFamily="18" charset="0"/>
                                        </a:rPr>
                                        <m:t>𝑌</m:t>
                                      </m:r>
                                    </m:e>
                                  </m:acc>
                                  <m:r>
                                    <a:rPr lang="en-US" altLang="zh-CN" sz="800" i="1">
                                      <a:latin typeface="Cambria Math" panose="02040503050406030204" pitchFamily="18" charset="0"/>
                                    </a:rPr>
                                    <m:t>)</m:t>
                                  </m:r>
                                </m:e>
                                <m:sup>
                                  <m:r>
                                    <a:rPr lang="en-US" altLang="zh-CN" sz="800" b="0" i="1" smtClean="0">
                                      <a:solidFill>
                                        <a:schemeClr val="tx1"/>
                                      </a:solidFill>
                                      <a:latin typeface="Cambria Math" panose="02040503050406030204" pitchFamily="18" charset="0"/>
                                    </a:rPr>
                                    <m:t>2</m:t>
                                  </m:r>
                                </m:sup>
                              </m:sSup>
                            </m:e>
                          </m:rad>
                        </m:den>
                      </m:f>
                    </m:oMath>
                  </m:oMathPara>
                </a14:m>
                <a:endParaRPr lang="zh-CN" altLang="en-US" sz="1400" dirty="0">
                  <a:solidFill>
                    <a:schemeClr val="tx1"/>
                  </a:solidFill>
                  <a:latin typeface="等线" panose="02010600030101010101" pitchFamily="2" charset="-122"/>
                  <a:ea typeface="等线" panose="02010600030101010101" pitchFamily="2" charset="-122"/>
                </a:endParaRPr>
              </a:p>
            </p:txBody>
          </p:sp>
        </mc:Choice>
        <mc:Fallback>
          <p:sp>
            <p:nvSpPr>
              <p:cNvPr id="63" name="文本框 62"/>
              <p:cNvSpPr txBox="1">
                <a:spLocks noRot="1" noChangeAspect="1" noMove="1" noResize="1" noEditPoints="1" noAdjustHandles="1" noChangeArrowheads="1" noChangeShapeType="1" noTextEdit="1"/>
              </p:cNvSpPr>
              <p:nvPr/>
            </p:nvSpPr>
            <p:spPr>
              <a:xfrm>
                <a:off x="2292579" y="3252082"/>
                <a:ext cx="1389212" cy="298480"/>
              </a:xfrm>
              <a:prstGeom prst="rect">
                <a:avLst/>
              </a:prstGeom>
              <a:blipFill rotWithShape="1">
                <a:blip r:embed="rId1"/>
                <a:stretch>
                  <a:fillRect l="-16" t="-83" r="4"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p:cNvSpPr txBox="1"/>
              <p:nvPr/>
            </p:nvSpPr>
            <p:spPr>
              <a:xfrm>
                <a:off x="2292579" y="3881646"/>
                <a:ext cx="1389212" cy="26885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800" i="1" smtClean="0">
                          <a:solidFill>
                            <a:schemeClr val="tx1"/>
                          </a:solidFill>
                          <a:latin typeface="Cambria Math" panose="02040503050406030204" pitchFamily="18" charset="0"/>
                        </a:rPr>
                        <m:t>𝜌</m:t>
                      </m:r>
                      <m:r>
                        <a:rPr lang="en-US" altLang="zh-CN" sz="800" b="0" i="1" smtClean="0">
                          <a:solidFill>
                            <a:schemeClr val="tx1"/>
                          </a:solidFill>
                          <a:latin typeface="Cambria Math" panose="02040503050406030204" pitchFamily="18" charset="0"/>
                        </a:rPr>
                        <m:t>=</m:t>
                      </m:r>
                      <m:r>
                        <a:rPr lang="en-US" altLang="zh-CN" sz="800" b="0" i="1" smtClean="0">
                          <a:solidFill>
                            <a:schemeClr val="tx1"/>
                          </a:solidFill>
                          <a:latin typeface="Cambria Math" panose="02040503050406030204" pitchFamily="18" charset="0"/>
                        </a:rPr>
                        <m:t>1</m:t>
                      </m:r>
                      <m:r>
                        <a:rPr lang="en-US" altLang="zh-CN" sz="800" b="0" i="1" smtClean="0">
                          <a:solidFill>
                            <a:schemeClr val="tx1"/>
                          </a:solidFill>
                          <a:latin typeface="Cambria Math" panose="02040503050406030204" pitchFamily="18" charset="0"/>
                        </a:rPr>
                        <m:t>−</m:t>
                      </m:r>
                      <m:f>
                        <m:fPr>
                          <m:ctrlPr>
                            <a:rPr lang="en-US" altLang="zh-CN" sz="800" b="0" i="1" smtClean="0">
                              <a:solidFill>
                                <a:schemeClr val="tx1"/>
                              </a:solidFill>
                              <a:latin typeface="Cambria Math" panose="02040503050406030204" pitchFamily="18" charset="0"/>
                            </a:rPr>
                          </m:ctrlPr>
                        </m:fPr>
                        <m:num>
                          <m:r>
                            <a:rPr lang="en-US" altLang="zh-CN" sz="800" b="0" i="1" smtClean="0">
                              <a:solidFill>
                                <a:schemeClr val="tx1"/>
                              </a:solidFill>
                              <a:latin typeface="Cambria Math" panose="02040503050406030204" pitchFamily="18" charset="0"/>
                            </a:rPr>
                            <m:t>6</m:t>
                          </m:r>
                          <m:nary>
                            <m:naryPr>
                              <m:chr m:val="∑"/>
                              <m:subHide m:val="on"/>
                              <m:supHide m:val="on"/>
                              <m:ctrlPr>
                                <a:rPr lang="en-US" altLang="zh-CN" sz="800" b="0" i="1" smtClean="0">
                                  <a:solidFill>
                                    <a:schemeClr val="tx1"/>
                                  </a:solidFill>
                                  <a:latin typeface="Cambria Math" panose="02040503050406030204" pitchFamily="18" charset="0"/>
                                </a:rPr>
                              </m:ctrlPr>
                            </m:naryPr>
                            <m:sub/>
                            <m:sup/>
                            <m:e>
                              <m:sSup>
                                <m:sSupPr>
                                  <m:ctrlPr>
                                    <a:rPr lang="en-US" altLang="zh-CN" sz="800" b="0" i="1" smtClean="0">
                                      <a:solidFill>
                                        <a:schemeClr val="tx1"/>
                                      </a:solidFill>
                                      <a:latin typeface="Cambria Math" panose="02040503050406030204" pitchFamily="18" charset="0"/>
                                    </a:rPr>
                                  </m:ctrlPr>
                                </m:sSupPr>
                                <m:e>
                                  <m:r>
                                    <a:rPr lang="en-US" altLang="zh-CN" sz="800" b="0" i="1" smtClean="0">
                                      <a:solidFill>
                                        <a:schemeClr val="tx1"/>
                                      </a:solidFill>
                                      <a:latin typeface="Cambria Math" panose="02040503050406030204" pitchFamily="18" charset="0"/>
                                    </a:rPr>
                                    <m:t>𝑑</m:t>
                                  </m:r>
                                </m:e>
                                <m:sup>
                                  <m:r>
                                    <a:rPr lang="en-US" altLang="zh-CN" sz="800" b="0" i="1" smtClean="0">
                                      <a:solidFill>
                                        <a:schemeClr val="tx1"/>
                                      </a:solidFill>
                                      <a:latin typeface="Cambria Math" panose="02040503050406030204" pitchFamily="18" charset="0"/>
                                    </a:rPr>
                                    <m:t>2</m:t>
                                  </m:r>
                                </m:sup>
                              </m:sSup>
                            </m:e>
                          </m:nary>
                        </m:num>
                        <m:den>
                          <m:r>
                            <a:rPr lang="en-US" altLang="zh-CN" sz="800" b="0" i="1" smtClean="0">
                              <a:solidFill>
                                <a:schemeClr val="tx1"/>
                              </a:solidFill>
                              <a:latin typeface="Cambria Math" panose="02040503050406030204" pitchFamily="18" charset="0"/>
                            </a:rPr>
                            <m:t>𝑛</m:t>
                          </m:r>
                          <m:r>
                            <a:rPr lang="en-US" altLang="zh-CN" sz="800" b="0" i="1" smtClean="0">
                              <a:solidFill>
                                <a:schemeClr val="tx1"/>
                              </a:solidFill>
                              <a:latin typeface="Cambria Math" panose="02040503050406030204" pitchFamily="18" charset="0"/>
                            </a:rPr>
                            <m:t>(</m:t>
                          </m:r>
                          <m:sSup>
                            <m:sSupPr>
                              <m:ctrlPr>
                                <a:rPr lang="en-US" altLang="zh-CN" sz="800" b="0" i="1" smtClean="0">
                                  <a:solidFill>
                                    <a:schemeClr val="tx1"/>
                                  </a:solidFill>
                                  <a:latin typeface="Cambria Math" panose="02040503050406030204" pitchFamily="18" charset="0"/>
                                </a:rPr>
                              </m:ctrlPr>
                            </m:sSupPr>
                            <m:e>
                              <m:r>
                                <a:rPr lang="en-US" altLang="zh-CN" sz="800" b="0" i="1" smtClean="0">
                                  <a:solidFill>
                                    <a:schemeClr val="tx1"/>
                                  </a:solidFill>
                                  <a:latin typeface="Cambria Math" panose="02040503050406030204" pitchFamily="18" charset="0"/>
                                </a:rPr>
                                <m:t>𝑛</m:t>
                              </m:r>
                            </m:e>
                            <m:sup>
                              <m:r>
                                <a:rPr lang="en-US" altLang="zh-CN" sz="800" b="0" i="1" smtClean="0">
                                  <a:solidFill>
                                    <a:schemeClr val="tx1"/>
                                  </a:solidFill>
                                  <a:latin typeface="Cambria Math" panose="02040503050406030204" pitchFamily="18" charset="0"/>
                                </a:rPr>
                                <m:t>2</m:t>
                              </m:r>
                            </m:sup>
                          </m:sSup>
                          <m:r>
                            <a:rPr lang="en-US" altLang="zh-CN" sz="800" b="0" i="1" smtClean="0">
                              <a:solidFill>
                                <a:schemeClr val="tx1"/>
                              </a:solidFill>
                              <a:latin typeface="Cambria Math" panose="02040503050406030204" pitchFamily="18" charset="0"/>
                            </a:rPr>
                            <m:t>−</m:t>
                          </m:r>
                          <m:r>
                            <a:rPr lang="en-US" altLang="zh-CN" sz="800" b="0" i="1" smtClean="0">
                              <a:solidFill>
                                <a:schemeClr val="tx1"/>
                              </a:solidFill>
                              <a:latin typeface="Cambria Math" panose="02040503050406030204" pitchFamily="18" charset="0"/>
                            </a:rPr>
                            <m:t>1</m:t>
                          </m:r>
                          <m:r>
                            <a:rPr lang="en-US" altLang="zh-CN" sz="800" b="0" i="1" smtClean="0">
                              <a:solidFill>
                                <a:schemeClr val="tx1"/>
                              </a:solidFill>
                              <a:latin typeface="Cambria Math" panose="02040503050406030204" pitchFamily="18" charset="0"/>
                            </a:rPr>
                            <m:t>)</m:t>
                          </m:r>
                        </m:den>
                      </m:f>
                    </m:oMath>
                  </m:oMathPara>
                </a14:m>
                <a:endParaRPr lang="zh-CN" altLang="en-US" sz="1400" dirty="0">
                  <a:solidFill>
                    <a:schemeClr val="tx1"/>
                  </a:solidFill>
                  <a:latin typeface="等线" panose="02010600030101010101" pitchFamily="2" charset="-122"/>
                  <a:ea typeface="等线" panose="02010600030101010101" pitchFamily="2" charset="-122"/>
                </a:endParaRPr>
              </a:p>
            </p:txBody>
          </p:sp>
        </mc:Choice>
        <mc:Fallback>
          <p:sp>
            <p:nvSpPr>
              <p:cNvPr id="64" name="文本框 63"/>
              <p:cNvSpPr txBox="1">
                <a:spLocks noRot="1" noChangeAspect="1" noMove="1" noResize="1" noEditPoints="1" noAdjustHandles="1" noChangeArrowheads="1" noChangeShapeType="1" noTextEdit="1"/>
              </p:cNvSpPr>
              <p:nvPr/>
            </p:nvSpPr>
            <p:spPr>
              <a:xfrm>
                <a:off x="2292579" y="3881646"/>
                <a:ext cx="1389212" cy="268856"/>
              </a:xfrm>
              <a:prstGeom prst="rect">
                <a:avLst/>
              </a:prstGeom>
              <a:blipFill rotWithShape="1">
                <a:blip r:embed="rId2"/>
                <a:stretch>
                  <a:fillRect l="-16" t="-196" r="4"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本框 64"/>
              <p:cNvSpPr txBox="1"/>
              <p:nvPr/>
            </p:nvSpPr>
            <p:spPr>
              <a:xfrm>
                <a:off x="2292579" y="4442000"/>
                <a:ext cx="1389212" cy="3416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800" i="1" smtClean="0">
                          <a:solidFill>
                            <a:schemeClr val="tx1"/>
                          </a:solidFill>
                          <a:latin typeface="Cambria Math" panose="02040503050406030204" pitchFamily="18" charset="0"/>
                        </a:rPr>
                        <m:t>𝜏</m:t>
                      </m:r>
                      <m:r>
                        <a:rPr lang="en-US" altLang="zh-CN" sz="800" b="0" i="1" smtClean="0">
                          <a:solidFill>
                            <a:schemeClr val="tx1"/>
                          </a:solidFill>
                          <a:latin typeface="Cambria Math" panose="02040503050406030204" pitchFamily="18" charset="0"/>
                        </a:rPr>
                        <m:t>=</m:t>
                      </m:r>
                      <m:r>
                        <a:rPr lang="en-US" altLang="zh-CN" sz="800" b="0" i="1" smtClean="0">
                          <a:solidFill>
                            <a:schemeClr val="tx1"/>
                          </a:solidFill>
                          <a:latin typeface="Cambria Math" panose="02040503050406030204" pitchFamily="18" charset="0"/>
                        </a:rPr>
                        <m:t>1</m:t>
                      </m:r>
                      <m:r>
                        <a:rPr lang="en-US" altLang="zh-CN" sz="800" b="0" i="1" smtClean="0">
                          <a:solidFill>
                            <a:schemeClr val="tx1"/>
                          </a:solidFill>
                          <a:latin typeface="Cambria Math" panose="02040503050406030204" pitchFamily="18" charset="0"/>
                        </a:rPr>
                        <m:t>−</m:t>
                      </m:r>
                      <m:f>
                        <m:fPr>
                          <m:ctrlPr>
                            <a:rPr lang="en-US" altLang="zh-CN" sz="800" b="0" i="1" smtClean="0">
                              <a:solidFill>
                                <a:schemeClr val="tx1"/>
                              </a:solidFill>
                              <a:latin typeface="Cambria Math" panose="02040503050406030204" pitchFamily="18" charset="0"/>
                            </a:rPr>
                          </m:ctrlPr>
                        </m:fPr>
                        <m:num>
                          <m:r>
                            <a:rPr lang="zh-CN" altLang="en-US" sz="800" i="1">
                              <a:latin typeface="Cambria Math" panose="02040503050406030204" pitchFamily="18" charset="0"/>
                            </a:rPr>
                            <m:t>同</m:t>
                          </m:r>
                          <m:r>
                            <a:rPr lang="zh-CN" altLang="en-US" sz="800" i="1" smtClean="0">
                              <a:latin typeface="Cambria Math" panose="02040503050406030204" pitchFamily="18" charset="0"/>
                            </a:rPr>
                            <m:t>序</m:t>
                          </m:r>
                          <m:r>
                            <a:rPr lang="zh-CN" altLang="en-US" sz="800" i="1">
                              <a:latin typeface="Cambria Math" panose="02040503050406030204" pitchFamily="18" charset="0"/>
                            </a:rPr>
                            <m:t>对数</m:t>
                          </m:r>
                          <m:r>
                            <a:rPr lang="en-US" altLang="zh-CN" sz="800" b="0" i="1" smtClean="0">
                              <a:latin typeface="Cambria Math" panose="02040503050406030204" pitchFamily="18" charset="0"/>
                            </a:rPr>
                            <m:t>−</m:t>
                          </m:r>
                          <m:r>
                            <a:rPr lang="zh-CN" altLang="en-US" sz="800" i="1">
                              <a:latin typeface="Cambria Math" panose="02040503050406030204" pitchFamily="18" charset="0"/>
                            </a:rPr>
                            <m:t>反序</m:t>
                          </m:r>
                          <m:r>
                            <a:rPr lang="zh-CN" altLang="en-US" sz="800" i="1" smtClean="0">
                              <a:latin typeface="Cambria Math" panose="02040503050406030204" pitchFamily="18" charset="0"/>
                            </a:rPr>
                            <m:t>对数</m:t>
                          </m:r>
                        </m:num>
                        <m:den>
                          <m:f>
                            <m:fPr>
                              <m:ctrlPr>
                                <a:rPr lang="en-US" altLang="zh-CN" sz="800" b="0" i="1" smtClean="0">
                                  <a:solidFill>
                                    <a:schemeClr val="tx1"/>
                                  </a:solidFill>
                                  <a:latin typeface="Cambria Math" panose="02040503050406030204" pitchFamily="18" charset="0"/>
                                </a:rPr>
                              </m:ctrlPr>
                            </m:fPr>
                            <m:num>
                              <m:r>
                                <a:rPr lang="en-US" altLang="zh-CN" sz="800" b="0" i="1" smtClean="0">
                                  <a:solidFill>
                                    <a:schemeClr val="tx1"/>
                                  </a:solidFill>
                                  <a:latin typeface="Cambria Math" panose="02040503050406030204" pitchFamily="18" charset="0"/>
                                </a:rPr>
                                <m:t>1</m:t>
                              </m:r>
                            </m:num>
                            <m:den>
                              <m:r>
                                <a:rPr lang="en-US" altLang="zh-CN" sz="800" b="0" i="1" smtClean="0">
                                  <a:solidFill>
                                    <a:schemeClr val="tx1"/>
                                  </a:solidFill>
                                  <a:latin typeface="Cambria Math" panose="02040503050406030204" pitchFamily="18" charset="0"/>
                                </a:rPr>
                                <m:t>2</m:t>
                              </m:r>
                            </m:den>
                          </m:f>
                          <m:r>
                            <a:rPr lang="en-US" altLang="zh-CN" sz="800" b="0" i="1" smtClean="0">
                              <a:solidFill>
                                <a:schemeClr val="tx1"/>
                              </a:solidFill>
                              <a:latin typeface="Cambria Math" panose="02040503050406030204" pitchFamily="18" charset="0"/>
                            </a:rPr>
                            <m:t>𝑛</m:t>
                          </m:r>
                          <m:r>
                            <a:rPr lang="en-US" altLang="zh-CN" sz="800" b="0" i="1" smtClean="0">
                              <a:solidFill>
                                <a:schemeClr val="tx1"/>
                              </a:solidFill>
                              <a:latin typeface="Cambria Math" panose="02040503050406030204" pitchFamily="18" charset="0"/>
                            </a:rPr>
                            <m:t>(</m:t>
                          </m:r>
                          <m:r>
                            <a:rPr lang="en-US" altLang="zh-CN" sz="800" b="0" i="1" smtClean="0">
                              <a:solidFill>
                                <a:schemeClr val="tx1"/>
                              </a:solidFill>
                              <a:latin typeface="Cambria Math" panose="02040503050406030204" pitchFamily="18" charset="0"/>
                            </a:rPr>
                            <m:t>𝑛</m:t>
                          </m:r>
                          <m:r>
                            <a:rPr lang="en-US" altLang="zh-CN" sz="800" b="0" i="1" smtClean="0">
                              <a:solidFill>
                                <a:schemeClr val="tx1"/>
                              </a:solidFill>
                              <a:latin typeface="Cambria Math" panose="02040503050406030204" pitchFamily="18" charset="0"/>
                            </a:rPr>
                            <m:t>−</m:t>
                          </m:r>
                          <m:r>
                            <a:rPr lang="en-US" altLang="zh-CN" sz="800" b="0" i="1" smtClean="0">
                              <a:solidFill>
                                <a:schemeClr val="tx1"/>
                              </a:solidFill>
                              <a:latin typeface="Cambria Math" panose="02040503050406030204" pitchFamily="18" charset="0"/>
                            </a:rPr>
                            <m:t>1</m:t>
                          </m:r>
                          <m:r>
                            <a:rPr lang="en-US" altLang="zh-CN" sz="800" b="0" i="1" smtClean="0">
                              <a:solidFill>
                                <a:schemeClr val="tx1"/>
                              </a:solidFill>
                              <a:latin typeface="Cambria Math" panose="02040503050406030204" pitchFamily="18" charset="0"/>
                            </a:rPr>
                            <m:t>)</m:t>
                          </m:r>
                        </m:den>
                      </m:f>
                    </m:oMath>
                  </m:oMathPara>
                </a14:m>
                <a:endParaRPr lang="zh-CN" altLang="en-US" sz="1400" dirty="0">
                  <a:solidFill>
                    <a:schemeClr val="tx1"/>
                  </a:solidFill>
                  <a:latin typeface="等线" panose="02010600030101010101" pitchFamily="2" charset="-122"/>
                  <a:ea typeface="等线" panose="02010600030101010101" pitchFamily="2" charset="-122"/>
                </a:endParaRPr>
              </a:p>
            </p:txBody>
          </p:sp>
        </mc:Choice>
        <mc:Fallback>
          <p:sp>
            <p:nvSpPr>
              <p:cNvPr id="65" name="文本框 64"/>
              <p:cNvSpPr txBox="1">
                <a:spLocks noRot="1" noChangeAspect="1" noMove="1" noResize="1" noEditPoints="1" noAdjustHandles="1" noChangeArrowheads="1" noChangeShapeType="1" noTextEdit="1"/>
              </p:cNvSpPr>
              <p:nvPr/>
            </p:nvSpPr>
            <p:spPr>
              <a:xfrm>
                <a:off x="2292579" y="4442000"/>
                <a:ext cx="1389212" cy="341632"/>
              </a:xfrm>
              <a:prstGeom prst="rect">
                <a:avLst/>
              </a:prstGeom>
              <a:blipFill rotWithShape="1">
                <a:blip r:embed="rId3"/>
                <a:stretch>
                  <a:fillRect l="-16" t="-51" r="4" b="52"/>
                </a:stretch>
              </a:blipFill>
            </p:spPr>
            <p:txBody>
              <a:bodyPr/>
              <a:lstStyle/>
              <a:p>
                <a:r>
                  <a:rPr lang="zh-CN" altLang="en-US">
                    <a:noFill/>
                  </a:rPr>
                  <a:t> </a:t>
                </a:r>
              </a:p>
            </p:txBody>
          </p:sp>
        </mc:Fallback>
      </mc:AlternateContent>
      <p:sp>
        <p:nvSpPr>
          <p:cNvPr id="66" name="文本框 65"/>
          <p:cNvSpPr txBox="1"/>
          <p:nvPr/>
        </p:nvSpPr>
        <p:spPr>
          <a:xfrm>
            <a:off x="8275075" y="2885946"/>
            <a:ext cx="3143470" cy="646331"/>
          </a:xfrm>
          <a:prstGeom prst="rect">
            <a:avLst/>
          </a:prstGeom>
          <a:noFill/>
        </p:spPr>
        <p:txBody>
          <a:bodyPr wrap="square">
            <a:spAutoFit/>
          </a:bodyPr>
          <a:lstStyle/>
          <a:p>
            <a:r>
              <a:rPr lang="zh-CN" altLang="en-US" sz="900" i="1" dirty="0">
                <a:solidFill>
                  <a:schemeClr val="tx1">
                    <a:lumMod val="75000"/>
                    <a:lumOff val="25000"/>
                  </a:schemeClr>
                </a:solidFill>
                <a:latin typeface="等线" panose="02010600030101010101" pitchFamily="2" charset="-122"/>
                <a:ea typeface="等线" panose="02010600030101010101" pitchFamily="2" charset="-122"/>
              </a:rPr>
              <a:t>在回归分析中，通常有一个或多个自变量（也称解释变量、预测变量）和一个因变量（也称响应变量、目标变量）。回归分析的目标是找到自变量与因变量之间的关系，并用一个数学模型来描述这种关系。</a:t>
            </a:r>
            <a:endParaRPr lang="zh-CN" altLang="en-US" sz="900" i="1" dirty="0">
              <a:solidFill>
                <a:schemeClr val="tx1">
                  <a:lumMod val="75000"/>
                  <a:lumOff val="25000"/>
                </a:schemeClr>
              </a:solidFill>
              <a:latin typeface="等线" panose="02010600030101010101" pitchFamily="2" charset="-122"/>
              <a:ea typeface="等线" panose="02010600030101010101" pitchFamily="2" charset="-122"/>
            </a:endParaRPr>
          </a:p>
        </p:txBody>
      </p:sp>
      <p:grpSp>
        <p:nvGrpSpPr>
          <p:cNvPr id="81" name="组合 80"/>
          <p:cNvGrpSpPr/>
          <p:nvPr/>
        </p:nvGrpSpPr>
        <p:grpSpPr>
          <a:xfrm>
            <a:off x="8273237" y="3541434"/>
            <a:ext cx="3194004" cy="573260"/>
            <a:chOff x="8273237" y="3541434"/>
            <a:chExt cx="3194004" cy="573260"/>
          </a:xfrm>
        </p:grpSpPr>
        <mc:AlternateContent xmlns:mc="http://schemas.openxmlformats.org/markup-compatibility/2006">
          <mc:Choice xmlns:a14="http://schemas.microsoft.com/office/drawing/2010/main" Requires="a14">
            <p:sp>
              <p:nvSpPr>
                <p:cNvPr id="67" name="矩形 66"/>
                <p:cNvSpPr/>
                <p:nvPr/>
              </p:nvSpPr>
              <p:spPr>
                <a:xfrm>
                  <a:off x="8357149" y="3541434"/>
                  <a:ext cx="3110092" cy="573260"/>
                </a:xfrm>
                <a:prstGeom prst="rect">
                  <a:avLst/>
                </a:prstGeom>
                <a:solidFill>
                  <a:schemeClr val="bg1">
                    <a:alpha val="50196"/>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线性回归分析</a:t>
                  </a:r>
                  <a:r>
                    <a:rPr lang="zh-CN" altLang="en-US" sz="900" b="1" dirty="0">
                      <a:solidFill>
                        <a:srgbClr val="012036"/>
                      </a:solidFill>
                      <a:latin typeface="等线" panose="02010600030101010101" pitchFamily="2" charset="-122"/>
                      <a:ea typeface="等线" panose="02010600030101010101" pitchFamily="2" charset="-122"/>
                    </a:rPr>
                    <a:t>：</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最简单的形式，研究一个自变量和一个因变量之间的线性关系。</a:t>
                  </a:r>
                  <a:endPar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a:p>
                  <a:pPr marL="17780"/>
                  <a14:m>
                    <m:oMathPara xmlns:m="http://schemas.openxmlformats.org/officeDocument/2006/math">
                      <m:oMathParaPr>
                        <m:jc m:val="centerGroup"/>
                      </m:oMathParaPr>
                      <m:oMath xmlns:m="http://schemas.openxmlformats.org/officeDocument/2006/math">
                        <m:r>
                          <a:rPr lang="en-US" altLang="zh-CN" sz="900" b="0" i="1" smtClean="0">
                            <a:solidFill>
                              <a:schemeClr val="accent4"/>
                            </a:solidFill>
                            <a:latin typeface="Cambria Math" panose="02040503050406030204" pitchFamily="18" charset="0"/>
                            <a:ea typeface="等线" panose="02010600030101010101" pitchFamily="2" charset="-122"/>
                          </a:rPr>
                          <m:t>𝑦</m:t>
                        </m:r>
                        <m:r>
                          <a:rPr lang="en-US" altLang="zh-CN" sz="900" b="0" i="1" smtClean="0">
                            <a:solidFill>
                              <a:schemeClr val="accent4"/>
                            </a:solidFill>
                            <a:latin typeface="Cambria Math" panose="02040503050406030204" pitchFamily="18" charset="0"/>
                            <a:ea typeface="等线" panose="02010600030101010101" pitchFamily="2" charset="-122"/>
                          </a:rPr>
                          <m:t>=</m:t>
                        </m:r>
                        <m:r>
                          <a:rPr lang="en-US" altLang="zh-CN" sz="900" b="0" i="1" smtClean="0">
                            <a:solidFill>
                              <a:schemeClr val="accent4"/>
                            </a:solidFill>
                            <a:latin typeface="Cambria Math" panose="02040503050406030204" pitchFamily="18" charset="0"/>
                            <a:ea typeface="等线" panose="02010600030101010101" pitchFamily="2" charset="-122"/>
                          </a:rPr>
                          <m:t>𝑎𝑥</m:t>
                        </m:r>
                        <m:r>
                          <a:rPr lang="en-US" altLang="zh-CN" sz="900" b="0" i="1" smtClean="0">
                            <a:solidFill>
                              <a:schemeClr val="accent4"/>
                            </a:solidFill>
                            <a:latin typeface="Cambria Math" panose="02040503050406030204" pitchFamily="18" charset="0"/>
                            <a:ea typeface="等线" panose="02010600030101010101" pitchFamily="2" charset="-122"/>
                          </a:rPr>
                          <m:t>+</m:t>
                        </m:r>
                        <m:r>
                          <a:rPr lang="en-US" altLang="zh-CN" sz="900" b="0" i="1" smtClean="0">
                            <a:solidFill>
                              <a:schemeClr val="accent4"/>
                            </a:solidFill>
                            <a:latin typeface="Cambria Math" panose="02040503050406030204" pitchFamily="18" charset="0"/>
                            <a:ea typeface="等线" panose="02010600030101010101" pitchFamily="2" charset="-122"/>
                          </a:rPr>
                          <m:t>𝑏</m:t>
                        </m:r>
                      </m:oMath>
                    </m:oMathPara>
                  </a14:m>
                  <a:endParaRPr lang="zh-CN" altLang="en-US" sz="900" dirty="0">
                    <a:solidFill>
                      <a:schemeClr val="accent4"/>
                    </a:solidFill>
                    <a:latin typeface="等线" panose="02010600030101010101" pitchFamily="2" charset="-122"/>
                    <a:ea typeface="等线" panose="02010600030101010101" pitchFamily="2" charset="-122"/>
                  </a:endParaRPr>
                </a:p>
              </p:txBody>
            </p:sp>
          </mc:Choice>
          <mc:Fallback>
            <p:sp>
              <p:nvSpPr>
                <p:cNvPr id="67" name="矩形 66"/>
                <p:cNvSpPr>
                  <a:spLocks noRot="1" noChangeAspect="1" noMove="1" noResize="1" noEditPoints="1" noAdjustHandles="1" noChangeArrowheads="1" noChangeShapeType="1" noTextEdit="1"/>
                </p:cNvSpPr>
                <p:nvPr/>
              </p:nvSpPr>
              <p:spPr>
                <a:xfrm>
                  <a:off x="8357149" y="3541434"/>
                  <a:ext cx="3110092" cy="573260"/>
                </a:xfrm>
                <a:prstGeom prst="rect">
                  <a:avLst/>
                </a:prstGeom>
                <a:blipFill rotWithShape="1">
                  <a:blip r:embed="rId4"/>
                </a:blip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68" name="椭圆 67"/>
            <p:cNvSpPr/>
            <p:nvPr/>
          </p:nvSpPr>
          <p:spPr>
            <a:xfrm>
              <a:off x="8273237" y="3736281"/>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A</a:t>
              </a:r>
              <a:endParaRPr lang="zh-CN" altLang="en-US" sz="1200" b="1" dirty="0">
                <a:latin typeface="等线" panose="02010600030101010101" pitchFamily="2" charset="-122"/>
                <a:ea typeface="等线" panose="02010600030101010101" pitchFamily="2" charset="-122"/>
              </a:endParaRPr>
            </a:p>
          </p:txBody>
        </p:sp>
      </p:grpSp>
      <p:grpSp>
        <p:nvGrpSpPr>
          <p:cNvPr id="82" name="组合 81"/>
          <p:cNvGrpSpPr/>
          <p:nvPr/>
        </p:nvGrpSpPr>
        <p:grpSpPr>
          <a:xfrm>
            <a:off x="8273237" y="4166765"/>
            <a:ext cx="3194004" cy="860239"/>
            <a:chOff x="8273237" y="4168700"/>
            <a:chExt cx="3194004" cy="860239"/>
          </a:xfrm>
        </p:grpSpPr>
        <mc:AlternateContent xmlns:mc="http://schemas.openxmlformats.org/markup-compatibility/2006">
          <mc:Choice xmlns:a14="http://schemas.microsoft.com/office/drawing/2010/main" Requires="a14">
            <p:sp>
              <p:nvSpPr>
                <p:cNvPr id="69" name="矩形 68"/>
                <p:cNvSpPr/>
                <p:nvPr/>
              </p:nvSpPr>
              <p:spPr>
                <a:xfrm>
                  <a:off x="8357149" y="4168700"/>
                  <a:ext cx="3110092" cy="860239"/>
                </a:xfrm>
                <a:prstGeom prst="rect">
                  <a:avLst/>
                </a:prstGeom>
                <a:solidFill>
                  <a:schemeClr val="bg1">
                    <a:alpha val="50196"/>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逻辑回归分析</a:t>
                  </a:r>
                  <a:r>
                    <a:rPr lang="zh-CN" altLang="en-US" sz="900" b="1" dirty="0">
                      <a:solidFill>
                        <a:srgbClr val="012036"/>
                      </a:solidFill>
                      <a:latin typeface="等线" panose="02010600030101010101" pitchFamily="2" charset="-122"/>
                      <a:ea typeface="等线" panose="02010600030101010101" pitchFamily="2" charset="-122"/>
                    </a:rPr>
                    <a:t>：</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用于研究二分类问题，自变量与因变量之间的关系通过逻辑函数建模。</a:t>
                  </a:r>
                  <a:endPar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a:p>
                  <a:pPr marL="17780"/>
                  <a14:m>
                    <m:oMathPara xmlns:m="http://schemas.openxmlformats.org/officeDocument/2006/math">
                      <m:oMathParaPr>
                        <m:jc m:val="centerGroup"/>
                      </m:oMathParaPr>
                      <m:oMath xmlns:m="http://schemas.openxmlformats.org/officeDocument/2006/math">
                        <m:r>
                          <a:rPr lang="en-US" altLang="zh-CN" sz="900" b="0" i="1" smtClean="0">
                            <a:solidFill>
                              <a:schemeClr val="accent4"/>
                            </a:solidFill>
                            <a:latin typeface="Cambria Math" panose="02040503050406030204" pitchFamily="18" charset="0"/>
                            <a:ea typeface="等线" panose="02010600030101010101" pitchFamily="2" charset="-122"/>
                          </a:rPr>
                          <m:t>𝐿𝑜𝑔𝑖𝑡</m:t>
                        </m:r>
                        <m:d>
                          <m:dPr>
                            <m:ctrlPr>
                              <a:rPr lang="en-US" altLang="zh-CN" sz="900" b="0" i="1" smtClean="0">
                                <a:solidFill>
                                  <a:schemeClr val="accent4"/>
                                </a:solidFill>
                                <a:latin typeface="Cambria Math" panose="02040503050406030204" pitchFamily="18" charset="0"/>
                                <a:ea typeface="等线" panose="02010600030101010101" pitchFamily="2" charset="-122"/>
                              </a:rPr>
                            </m:ctrlPr>
                          </m:dPr>
                          <m:e>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a:rPr lang="en-US" altLang="zh-CN" sz="900" b="0" i="1" smtClean="0">
                                    <a:solidFill>
                                      <a:schemeClr val="accent4"/>
                                    </a:solidFill>
                                    <a:latin typeface="Cambria Math" panose="02040503050406030204" pitchFamily="18" charset="0"/>
                                    <a:ea typeface="等线" panose="02010600030101010101" pitchFamily="2" charset="-122"/>
                                  </a:rPr>
                                  <m:t>𝑝</m:t>
                                </m:r>
                              </m:e>
                              <m:sub>
                                <m:r>
                                  <a:rPr lang="en-US" altLang="zh-CN" sz="900" b="0" i="1" smtClean="0">
                                    <a:solidFill>
                                      <a:schemeClr val="accent4"/>
                                    </a:solidFill>
                                    <a:latin typeface="Cambria Math" panose="02040503050406030204" pitchFamily="18" charset="0"/>
                                    <a:ea typeface="等线" panose="02010600030101010101" pitchFamily="2" charset="-122"/>
                                  </a:rPr>
                                  <m:t>𝑖</m:t>
                                </m:r>
                              </m:sub>
                            </m:sSub>
                          </m:e>
                        </m:d>
                        <m:r>
                          <a:rPr lang="en-US" altLang="zh-CN" sz="900" b="0" i="1" smtClean="0">
                            <a:solidFill>
                              <a:schemeClr val="accent4"/>
                            </a:solidFill>
                            <a:latin typeface="Cambria Math" panose="02040503050406030204" pitchFamily="18" charset="0"/>
                            <a:ea typeface="等线" panose="02010600030101010101" pitchFamily="2" charset="-122"/>
                          </a:rPr>
                          <m:t>=</m:t>
                        </m:r>
                        <m:f>
                          <m:fPr>
                            <m:type m:val="lin"/>
                            <m:ctrlPr>
                              <a:rPr lang="en-US" altLang="zh-CN" sz="900" b="0" i="1" smtClean="0">
                                <a:solidFill>
                                  <a:schemeClr val="accent4"/>
                                </a:solidFill>
                                <a:latin typeface="Cambria Math" panose="02040503050406030204" pitchFamily="18" charset="0"/>
                                <a:ea typeface="等线" panose="02010600030101010101" pitchFamily="2" charset="-122"/>
                              </a:rPr>
                            </m:ctrlPr>
                          </m:fPr>
                          <m:num>
                            <m:r>
                              <a:rPr lang="en-US" altLang="zh-CN" sz="900" b="0" i="1" smtClean="0">
                                <a:solidFill>
                                  <a:schemeClr val="accent4"/>
                                </a:solidFill>
                                <a:latin typeface="Cambria Math" panose="02040503050406030204" pitchFamily="18" charset="0"/>
                                <a:ea typeface="等线" panose="02010600030101010101" pitchFamily="2" charset="-122"/>
                              </a:rPr>
                              <m:t>1</m:t>
                            </m:r>
                          </m:num>
                          <m:den>
                            <m:r>
                              <a:rPr lang="en-US" altLang="zh-CN" sz="900" b="0" i="1" smtClean="0">
                                <a:solidFill>
                                  <a:schemeClr val="accent4"/>
                                </a:solidFill>
                                <a:latin typeface="Cambria Math" panose="02040503050406030204" pitchFamily="18" charset="0"/>
                                <a:ea typeface="等线" panose="02010600030101010101" pitchFamily="2" charset="-122"/>
                              </a:rPr>
                              <m:t>(</m:t>
                            </m:r>
                            <m:r>
                              <a:rPr lang="en-US" altLang="zh-CN" sz="900" b="0" i="1" smtClean="0">
                                <a:solidFill>
                                  <a:schemeClr val="accent4"/>
                                </a:solidFill>
                                <a:latin typeface="Cambria Math" panose="02040503050406030204" pitchFamily="18" charset="0"/>
                                <a:ea typeface="等线" panose="02010600030101010101" pitchFamily="2" charset="-122"/>
                              </a:rPr>
                              <m:t>1</m:t>
                            </m:r>
                            <m:r>
                              <a:rPr lang="en-US" altLang="zh-CN" sz="900" b="0" i="1" smtClean="0">
                                <a:solidFill>
                                  <a:schemeClr val="accent4"/>
                                </a:solidFill>
                                <a:latin typeface="Cambria Math" panose="02040503050406030204" pitchFamily="18" charset="0"/>
                                <a:ea typeface="等线" panose="02010600030101010101" pitchFamily="2" charset="-122"/>
                              </a:rPr>
                              <m:t>+</m:t>
                            </m:r>
                            <m:func>
                              <m:funcPr>
                                <m:ctrlPr>
                                  <a:rPr lang="en-US" altLang="zh-CN" sz="900" b="0" i="1" smtClean="0">
                                    <a:solidFill>
                                      <a:schemeClr val="accent4"/>
                                    </a:solidFill>
                                    <a:latin typeface="Cambria Math" panose="02040503050406030204" pitchFamily="18" charset="0"/>
                                    <a:ea typeface="等线" panose="02010600030101010101" pitchFamily="2" charset="-122"/>
                                  </a:rPr>
                                </m:ctrlPr>
                              </m:funcPr>
                              <m:fName>
                                <m:r>
                                  <m:rPr>
                                    <m:sty m:val="p"/>
                                  </m:rPr>
                                  <a:rPr lang="en-US" altLang="zh-CN" sz="900" b="0" i="0" smtClean="0">
                                    <a:solidFill>
                                      <a:schemeClr val="accent4"/>
                                    </a:solidFill>
                                    <a:latin typeface="Cambria Math" panose="02040503050406030204" pitchFamily="18" charset="0"/>
                                    <a:ea typeface="等线" panose="02010600030101010101" pitchFamily="2" charset="-122"/>
                                  </a:rPr>
                                  <m:t>exp</m:t>
                                </m:r>
                              </m:fName>
                              <m:e>
                                <m:d>
                                  <m:dPr>
                                    <m:ctrlPr>
                                      <a:rPr lang="en-US" altLang="zh-CN" sz="900" b="0" i="1" smtClean="0">
                                        <a:solidFill>
                                          <a:schemeClr val="accent4"/>
                                        </a:solidFill>
                                        <a:latin typeface="Cambria Math" panose="02040503050406030204" pitchFamily="18" charset="0"/>
                                        <a:ea typeface="等线" panose="02010600030101010101" pitchFamily="2" charset="-122"/>
                                      </a:rPr>
                                    </m:ctrlPr>
                                  </m:dPr>
                                  <m:e>
                                    <m:r>
                                      <a:rPr lang="en-US" altLang="zh-CN" sz="900" b="0" i="1" smtClean="0">
                                        <a:solidFill>
                                          <a:schemeClr val="accent4"/>
                                        </a:solidFill>
                                        <a:latin typeface="Cambria Math" panose="02040503050406030204" pitchFamily="18" charset="0"/>
                                        <a:ea typeface="等线" panose="02010600030101010101" pitchFamily="2" charset="-122"/>
                                      </a:rPr>
                                      <m:t>−</m:t>
                                    </m:r>
                                    <m:sSub>
                                      <m:sSubPr>
                                        <m:ctrlPr>
                                          <a:rPr lang="en-US" altLang="zh-CN" sz="900" i="1">
                                            <a:solidFill>
                                              <a:schemeClr val="accent4"/>
                                            </a:solidFill>
                                            <a:latin typeface="Cambria Math" panose="02040503050406030204" pitchFamily="18" charset="0"/>
                                            <a:ea typeface="等线" panose="02010600030101010101" pitchFamily="2" charset="-122"/>
                                          </a:rPr>
                                        </m:ctrlPr>
                                      </m:sSubPr>
                                      <m:e>
                                        <m:r>
                                          <a:rPr lang="en-US" altLang="zh-CN" sz="900" i="1">
                                            <a:solidFill>
                                              <a:schemeClr val="accent4"/>
                                            </a:solidFill>
                                            <a:latin typeface="Cambria Math" panose="02040503050406030204" pitchFamily="18" charset="0"/>
                                            <a:ea typeface="等线" panose="02010600030101010101" pitchFamily="2" charset="-122"/>
                                          </a:rPr>
                                          <m:t>𝑝</m:t>
                                        </m:r>
                                      </m:e>
                                      <m:sub>
                                        <m:r>
                                          <a:rPr lang="en-US" altLang="zh-CN" sz="900" i="1">
                                            <a:solidFill>
                                              <a:schemeClr val="accent4"/>
                                            </a:solidFill>
                                            <a:latin typeface="Cambria Math" panose="02040503050406030204" pitchFamily="18" charset="0"/>
                                            <a:ea typeface="等线" panose="02010600030101010101" pitchFamily="2" charset="-122"/>
                                          </a:rPr>
                                          <m:t>𝑖</m:t>
                                        </m:r>
                                      </m:sub>
                                    </m:sSub>
                                  </m:e>
                                </m:d>
                              </m:e>
                            </m:func>
                            <m:r>
                              <a:rPr lang="en-US" altLang="zh-CN" sz="900" b="0" i="1" smtClean="0">
                                <a:solidFill>
                                  <a:schemeClr val="accent4"/>
                                </a:solidFill>
                                <a:latin typeface="Cambria Math" panose="02040503050406030204" pitchFamily="18" charset="0"/>
                                <a:ea typeface="等线" panose="02010600030101010101" pitchFamily="2" charset="-122"/>
                              </a:rPr>
                              <m:t>)</m:t>
                            </m:r>
                          </m:den>
                        </m:f>
                      </m:oMath>
                    </m:oMathPara>
                  </a14:m>
                  <a:endParaRPr lang="en-US" altLang="zh-CN" sz="900" dirty="0">
                    <a:solidFill>
                      <a:schemeClr val="accent4"/>
                    </a:solidFill>
                    <a:latin typeface="等线" panose="02010600030101010101" pitchFamily="2" charset="-122"/>
                    <a:ea typeface="等线" panose="02010600030101010101" pitchFamily="2" charset="-122"/>
                  </a:endParaRPr>
                </a:p>
                <a:p>
                  <a:pPr marL="17780"/>
                  <a14:m>
                    <m:oMathPara xmlns:m="http://schemas.openxmlformats.org/officeDocument/2006/math">
                      <m:oMathParaPr>
                        <m:jc m:val="centerGroup"/>
                      </m:oMathParaPr>
                      <m:oMath xmlns:m="http://schemas.openxmlformats.org/officeDocument/2006/math">
                        <m:func>
                          <m:funcPr>
                            <m:ctrlPr>
                              <a:rPr lang="en-US" altLang="zh-CN" sz="900" b="0" i="1" smtClean="0">
                                <a:solidFill>
                                  <a:schemeClr val="accent4"/>
                                </a:solidFill>
                                <a:latin typeface="Cambria Math" panose="02040503050406030204" pitchFamily="18" charset="0"/>
                                <a:ea typeface="等线" panose="02010600030101010101" pitchFamily="2" charset="-122"/>
                              </a:rPr>
                            </m:ctrlPr>
                          </m:funcPr>
                          <m:fName>
                            <m:r>
                              <m:rPr>
                                <m:sty m:val="p"/>
                              </m:rPr>
                              <a:rPr lang="en-US" altLang="zh-CN" sz="900" b="0" i="0" smtClean="0">
                                <a:solidFill>
                                  <a:schemeClr val="accent4"/>
                                </a:solidFill>
                                <a:latin typeface="Cambria Math" panose="02040503050406030204" pitchFamily="18" charset="0"/>
                                <a:ea typeface="等线" panose="02010600030101010101" pitchFamily="2" charset="-122"/>
                              </a:rPr>
                              <m:t>ln</m:t>
                            </m:r>
                          </m:fName>
                          <m:e>
                            <m:d>
                              <m:dPr>
                                <m:ctrlPr>
                                  <a:rPr lang="en-US" altLang="zh-CN" sz="900" b="0" i="1" smtClean="0">
                                    <a:solidFill>
                                      <a:schemeClr val="accent4"/>
                                    </a:solidFill>
                                    <a:latin typeface="Cambria Math" panose="02040503050406030204" pitchFamily="18" charset="0"/>
                                    <a:ea typeface="等线" panose="02010600030101010101" pitchFamily="2" charset="-122"/>
                                  </a:rPr>
                                </m:ctrlPr>
                              </m:dPr>
                              <m:e>
                                <m:f>
                                  <m:fPr>
                                    <m:ctrlPr>
                                      <a:rPr lang="en-US" altLang="zh-CN" sz="900" b="0" i="1" smtClean="0">
                                        <a:solidFill>
                                          <a:schemeClr val="accent4"/>
                                        </a:solidFill>
                                        <a:latin typeface="Cambria Math" panose="02040503050406030204" pitchFamily="18" charset="0"/>
                                        <a:ea typeface="等线" panose="02010600030101010101" pitchFamily="2" charset="-122"/>
                                      </a:rPr>
                                    </m:ctrlPr>
                                  </m:fPr>
                                  <m:num>
                                    <m:sSub>
                                      <m:sSubPr>
                                        <m:ctrlPr>
                                          <a:rPr lang="en-US" altLang="zh-CN" sz="900" i="1">
                                            <a:solidFill>
                                              <a:schemeClr val="accent4"/>
                                            </a:solidFill>
                                            <a:latin typeface="Cambria Math" panose="02040503050406030204" pitchFamily="18" charset="0"/>
                                            <a:ea typeface="等线" panose="02010600030101010101" pitchFamily="2" charset="-122"/>
                                          </a:rPr>
                                        </m:ctrlPr>
                                      </m:sSubPr>
                                      <m:e>
                                        <m:r>
                                          <a:rPr lang="en-US" altLang="zh-CN" sz="900" i="1">
                                            <a:solidFill>
                                              <a:schemeClr val="accent4"/>
                                            </a:solidFill>
                                            <a:latin typeface="Cambria Math" panose="02040503050406030204" pitchFamily="18" charset="0"/>
                                            <a:ea typeface="等线" panose="02010600030101010101" pitchFamily="2" charset="-122"/>
                                          </a:rPr>
                                          <m:t>𝑝</m:t>
                                        </m:r>
                                      </m:e>
                                      <m:sub>
                                        <m:r>
                                          <a:rPr lang="en-US" altLang="zh-CN" sz="900" i="1">
                                            <a:solidFill>
                                              <a:schemeClr val="accent4"/>
                                            </a:solidFill>
                                            <a:latin typeface="Cambria Math" panose="02040503050406030204" pitchFamily="18" charset="0"/>
                                            <a:ea typeface="等线" panose="02010600030101010101" pitchFamily="2" charset="-122"/>
                                          </a:rPr>
                                          <m:t>𝑖</m:t>
                                        </m:r>
                                      </m:sub>
                                    </m:sSub>
                                  </m:num>
                                  <m:den>
                                    <m:r>
                                      <a:rPr lang="en-US" altLang="zh-CN" sz="900" b="0" i="1" smtClean="0">
                                        <a:solidFill>
                                          <a:schemeClr val="accent4"/>
                                        </a:solidFill>
                                        <a:latin typeface="Cambria Math" panose="02040503050406030204" pitchFamily="18" charset="0"/>
                                        <a:ea typeface="等线" panose="02010600030101010101" pitchFamily="2" charset="-122"/>
                                      </a:rPr>
                                      <m:t>1</m:t>
                                    </m:r>
                                    <m:r>
                                      <a:rPr lang="en-US" altLang="zh-CN" sz="900" b="0" i="1" smtClean="0">
                                        <a:solidFill>
                                          <a:schemeClr val="accent4"/>
                                        </a:solidFill>
                                        <a:latin typeface="Cambria Math" panose="02040503050406030204" pitchFamily="18" charset="0"/>
                                        <a:ea typeface="等线" panose="02010600030101010101" pitchFamily="2" charset="-122"/>
                                      </a:rPr>
                                      <m:t>−</m:t>
                                    </m:r>
                                    <m:sSub>
                                      <m:sSubPr>
                                        <m:ctrlPr>
                                          <a:rPr lang="en-US" altLang="zh-CN" sz="900" i="1">
                                            <a:solidFill>
                                              <a:schemeClr val="accent4"/>
                                            </a:solidFill>
                                            <a:latin typeface="Cambria Math" panose="02040503050406030204" pitchFamily="18" charset="0"/>
                                            <a:ea typeface="等线" panose="02010600030101010101" pitchFamily="2" charset="-122"/>
                                          </a:rPr>
                                        </m:ctrlPr>
                                      </m:sSubPr>
                                      <m:e>
                                        <m:r>
                                          <a:rPr lang="en-US" altLang="zh-CN" sz="900" i="1">
                                            <a:solidFill>
                                              <a:schemeClr val="accent4"/>
                                            </a:solidFill>
                                            <a:latin typeface="Cambria Math" panose="02040503050406030204" pitchFamily="18" charset="0"/>
                                            <a:ea typeface="等线" panose="02010600030101010101" pitchFamily="2" charset="-122"/>
                                          </a:rPr>
                                          <m:t>𝑝</m:t>
                                        </m:r>
                                      </m:e>
                                      <m:sub>
                                        <m:r>
                                          <a:rPr lang="en-US" altLang="zh-CN" sz="900" i="1">
                                            <a:solidFill>
                                              <a:schemeClr val="accent4"/>
                                            </a:solidFill>
                                            <a:latin typeface="Cambria Math" panose="02040503050406030204" pitchFamily="18" charset="0"/>
                                            <a:ea typeface="等线" panose="02010600030101010101" pitchFamily="2" charset="-122"/>
                                          </a:rPr>
                                          <m:t>𝑖</m:t>
                                        </m:r>
                                      </m:sub>
                                    </m:sSub>
                                  </m:den>
                                </m:f>
                              </m:e>
                            </m:d>
                          </m:e>
                        </m:func>
                        <m:r>
                          <a:rPr lang="en-US" altLang="zh-CN" sz="900" b="0" i="1" smtClean="0">
                            <a:solidFill>
                              <a:schemeClr val="accent4"/>
                            </a:solidFill>
                            <a:latin typeface="Cambria Math" panose="02040503050406030204" pitchFamily="18" charset="0"/>
                            <a:ea typeface="等线" panose="02010600030101010101" pitchFamily="2" charset="-122"/>
                          </a:rPr>
                          <m:t>=</m:t>
                        </m:r>
                        <m:r>
                          <a:rPr lang="en-US" altLang="zh-CN" sz="900" b="0" i="1" smtClean="0">
                            <a:solidFill>
                              <a:schemeClr val="accent4"/>
                            </a:solidFill>
                            <a:latin typeface="Cambria Math" panose="02040503050406030204" pitchFamily="18" charset="0"/>
                            <a:ea typeface="等线" panose="02010600030101010101" pitchFamily="2" charset="-122"/>
                          </a:rPr>
                          <m:t>𝐵𝑒𝑡</m:t>
                        </m:r>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a:rPr lang="en-US" altLang="zh-CN" sz="900" b="0" i="1" smtClean="0">
                                <a:solidFill>
                                  <a:schemeClr val="accent4"/>
                                </a:solidFill>
                                <a:latin typeface="Cambria Math" panose="02040503050406030204" pitchFamily="18" charset="0"/>
                                <a:ea typeface="等线" panose="02010600030101010101" pitchFamily="2" charset="-122"/>
                              </a:rPr>
                              <m:t>𝑎</m:t>
                            </m:r>
                          </m:e>
                          <m:sub>
                            <m:r>
                              <a:rPr lang="en-US" altLang="zh-CN" sz="900" b="0" i="1" smtClean="0">
                                <a:solidFill>
                                  <a:schemeClr val="accent4"/>
                                </a:solidFill>
                                <a:latin typeface="Cambria Math" panose="02040503050406030204" pitchFamily="18" charset="0"/>
                                <a:ea typeface="等线" panose="02010600030101010101" pitchFamily="2" charset="-122"/>
                              </a:rPr>
                              <m:t>0</m:t>
                            </m:r>
                          </m:sub>
                        </m:sSub>
                        <m:r>
                          <a:rPr lang="en-US" altLang="zh-CN" sz="900" b="0" i="1" smtClean="0">
                            <a:solidFill>
                              <a:schemeClr val="accent4"/>
                            </a:solidFill>
                            <a:latin typeface="Cambria Math" panose="02040503050406030204" pitchFamily="18" charset="0"/>
                            <a:ea typeface="等线" panose="02010600030101010101" pitchFamily="2" charset="-122"/>
                          </a:rPr>
                          <m:t>+</m:t>
                        </m:r>
                        <m:r>
                          <a:rPr lang="en-US" altLang="zh-CN" sz="900" b="0" i="1" smtClean="0">
                            <a:solidFill>
                              <a:schemeClr val="accent4"/>
                            </a:solidFill>
                            <a:latin typeface="Cambria Math" panose="02040503050406030204" pitchFamily="18" charset="0"/>
                            <a:ea typeface="等线" panose="02010600030101010101" pitchFamily="2" charset="-122"/>
                          </a:rPr>
                          <m:t>𝐵𝑒𝑡</m:t>
                        </m:r>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a:rPr lang="en-US" altLang="zh-CN" sz="900" b="0" i="1" smtClean="0">
                                <a:solidFill>
                                  <a:schemeClr val="accent4"/>
                                </a:solidFill>
                                <a:latin typeface="Cambria Math" panose="02040503050406030204" pitchFamily="18" charset="0"/>
                                <a:ea typeface="等线" panose="02010600030101010101" pitchFamily="2" charset="-122"/>
                              </a:rPr>
                              <m:t>𝑎</m:t>
                            </m:r>
                          </m:e>
                          <m:sub>
                            <m:r>
                              <a:rPr lang="en-US" altLang="zh-CN" sz="900" b="0" i="1" smtClean="0">
                                <a:solidFill>
                                  <a:schemeClr val="accent4"/>
                                </a:solidFill>
                                <a:latin typeface="Cambria Math" panose="02040503050406030204" pitchFamily="18" charset="0"/>
                                <a:ea typeface="等线" panose="02010600030101010101" pitchFamily="2" charset="-122"/>
                              </a:rPr>
                              <m:t>1</m:t>
                            </m:r>
                          </m:sub>
                        </m:sSub>
                        <m:r>
                          <a:rPr lang="en-US" altLang="zh-CN" sz="900" b="0" i="1" smtClean="0">
                            <a:solidFill>
                              <a:schemeClr val="accent4"/>
                            </a:solidFill>
                            <a:latin typeface="Cambria Math" panose="02040503050406030204" pitchFamily="18" charset="0"/>
                            <a:ea typeface="等线" panose="02010600030101010101" pitchFamily="2" charset="-122"/>
                          </a:rPr>
                          <m:t>∗</m:t>
                        </m:r>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a:rPr lang="en-US" altLang="zh-CN" sz="900" b="0" i="1" smtClean="0">
                                <a:solidFill>
                                  <a:schemeClr val="accent4"/>
                                </a:solidFill>
                                <a:latin typeface="Cambria Math" panose="02040503050406030204" pitchFamily="18" charset="0"/>
                                <a:ea typeface="等线" panose="02010600030101010101" pitchFamily="2" charset="-122"/>
                              </a:rPr>
                              <m:t>𝑥</m:t>
                            </m:r>
                          </m:e>
                          <m:sub>
                            <m:r>
                              <a:rPr lang="en-US" altLang="zh-CN" sz="900" b="0" i="1" smtClean="0">
                                <a:solidFill>
                                  <a:schemeClr val="accent4"/>
                                </a:solidFill>
                                <a:latin typeface="Cambria Math" panose="02040503050406030204" pitchFamily="18" charset="0"/>
                                <a:ea typeface="等线" panose="02010600030101010101" pitchFamily="2" charset="-122"/>
                              </a:rPr>
                              <m:t>1</m:t>
                            </m:r>
                          </m:sub>
                        </m:sSub>
                        <m:r>
                          <a:rPr lang="en-US" altLang="zh-CN" sz="900" b="0" i="0" smtClean="0">
                            <a:solidFill>
                              <a:schemeClr val="accent4"/>
                            </a:solidFill>
                            <a:latin typeface="Cambria Math" panose="02040503050406030204" pitchFamily="18" charset="0"/>
                            <a:ea typeface="等线" panose="02010600030101010101" pitchFamily="2" charset="-122"/>
                          </a:rPr>
                          <m:t>+…+</m:t>
                        </m:r>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m:rPr>
                                <m:sty m:val="p"/>
                              </m:rPr>
                              <a:rPr lang="en-US" altLang="zh-CN" sz="900" b="0" i="0" smtClean="0">
                                <a:solidFill>
                                  <a:schemeClr val="accent4"/>
                                </a:solidFill>
                                <a:latin typeface="Cambria Math" panose="02040503050406030204" pitchFamily="18" charset="0"/>
                                <a:ea typeface="等线" panose="02010600030101010101" pitchFamily="2" charset="-122"/>
                              </a:rPr>
                              <m:t>B</m:t>
                            </m:r>
                          </m:e>
                          <m:sub>
                            <m:r>
                              <m:rPr>
                                <m:sty m:val="p"/>
                              </m:rPr>
                              <a:rPr lang="en-US" altLang="zh-CN" sz="900" b="0" i="0" smtClean="0">
                                <a:solidFill>
                                  <a:schemeClr val="accent4"/>
                                </a:solidFill>
                                <a:latin typeface="Cambria Math" panose="02040503050406030204" pitchFamily="18" charset="0"/>
                                <a:ea typeface="等线" panose="02010600030101010101" pitchFamily="2" charset="-122"/>
                              </a:rPr>
                              <m:t>k</m:t>
                            </m:r>
                          </m:sub>
                        </m:sSub>
                        <m:r>
                          <a:rPr lang="en-US" altLang="zh-CN" sz="900" b="0" i="0" smtClean="0">
                            <a:solidFill>
                              <a:schemeClr val="accent4"/>
                            </a:solidFill>
                            <a:latin typeface="Cambria Math" panose="02040503050406030204" pitchFamily="18" charset="0"/>
                            <a:ea typeface="等线" panose="02010600030101010101" pitchFamily="2" charset="-122"/>
                          </a:rPr>
                          <m:t>∗</m:t>
                        </m:r>
                        <m:sSub>
                          <m:sSubPr>
                            <m:ctrlPr>
                              <a:rPr lang="en-US" altLang="zh-CN" sz="900" b="0" i="1" smtClean="0">
                                <a:solidFill>
                                  <a:schemeClr val="accent4"/>
                                </a:solidFill>
                                <a:latin typeface="Cambria Math" panose="02040503050406030204" pitchFamily="18" charset="0"/>
                                <a:ea typeface="等线" panose="02010600030101010101" pitchFamily="2" charset="-122"/>
                              </a:rPr>
                            </m:ctrlPr>
                          </m:sSubPr>
                          <m:e>
                            <m:r>
                              <m:rPr>
                                <m:sty m:val="p"/>
                              </m:rPr>
                              <a:rPr lang="en-US" altLang="zh-CN" sz="900" b="0" i="0" smtClean="0">
                                <a:solidFill>
                                  <a:schemeClr val="accent4"/>
                                </a:solidFill>
                                <a:latin typeface="Cambria Math" panose="02040503050406030204" pitchFamily="18" charset="0"/>
                                <a:ea typeface="等线" panose="02010600030101010101" pitchFamily="2" charset="-122"/>
                              </a:rPr>
                              <m:t>K</m:t>
                            </m:r>
                          </m:e>
                          <m:sub>
                            <m:r>
                              <m:rPr>
                                <m:sty m:val="p"/>
                              </m:rPr>
                              <a:rPr lang="en-US" altLang="zh-CN" sz="900" b="0" i="0" smtClean="0">
                                <a:solidFill>
                                  <a:schemeClr val="accent4"/>
                                </a:solidFill>
                                <a:latin typeface="Cambria Math" panose="02040503050406030204" pitchFamily="18" charset="0"/>
                                <a:ea typeface="等线" panose="02010600030101010101" pitchFamily="2" charset="-122"/>
                              </a:rPr>
                              <m:t>k</m:t>
                            </m:r>
                          </m:sub>
                        </m:sSub>
                      </m:oMath>
                    </m:oMathPara>
                  </a14:m>
                  <a:endParaRPr lang="en-US" altLang="zh-CN" sz="900" b="0" dirty="0">
                    <a:solidFill>
                      <a:schemeClr val="accent4"/>
                    </a:solidFill>
                    <a:latin typeface="等线" panose="02010600030101010101" pitchFamily="2" charset="-122"/>
                    <a:ea typeface="等线" panose="02010600030101010101" pitchFamily="2" charset="-122"/>
                  </a:endParaRPr>
                </a:p>
              </p:txBody>
            </p:sp>
          </mc:Choice>
          <mc:Fallback>
            <p:sp>
              <p:nvSpPr>
                <p:cNvPr id="69" name="矩形 68"/>
                <p:cNvSpPr>
                  <a:spLocks noRot="1" noChangeAspect="1" noMove="1" noResize="1" noEditPoints="1" noAdjustHandles="1" noChangeArrowheads="1" noChangeShapeType="1" noTextEdit="1"/>
                </p:cNvSpPr>
                <p:nvPr/>
              </p:nvSpPr>
              <p:spPr>
                <a:xfrm>
                  <a:off x="8357149" y="4168700"/>
                  <a:ext cx="3110092" cy="860239"/>
                </a:xfrm>
                <a:prstGeom prst="rect">
                  <a:avLst/>
                </a:prstGeom>
                <a:blipFill rotWithShape="1">
                  <a:blip r:embed="rId5"/>
                </a:blip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70" name="椭圆 69"/>
            <p:cNvSpPr/>
            <p:nvPr/>
          </p:nvSpPr>
          <p:spPr>
            <a:xfrm>
              <a:off x="8273237" y="4507036"/>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B</a:t>
              </a:r>
              <a:endParaRPr lang="zh-CN" altLang="en-US" sz="1200" b="1" dirty="0">
                <a:latin typeface="等线" panose="02010600030101010101" pitchFamily="2" charset="-122"/>
                <a:ea typeface="等线" panose="02010600030101010101" pitchFamily="2" charset="-122"/>
              </a:endParaRPr>
            </a:p>
          </p:txBody>
        </p:sp>
      </p:grpSp>
      <p:grpSp>
        <p:nvGrpSpPr>
          <p:cNvPr id="83" name="组合 82"/>
          <p:cNvGrpSpPr/>
          <p:nvPr/>
        </p:nvGrpSpPr>
        <p:grpSpPr>
          <a:xfrm>
            <a:off x="8273237" y="5079075"/>
            <a:ext cx="3194004" cy="353491"/>
            <a:chOff x="8273237" y="5079131"/>
            <a:chExt cx="3194004" cy="353491"/>
          </a:xfrm>
        </p:grpSpPr>
        <p:sp>
          <p:nvSpPr>
            <p:cNvPr id="71" name="矩形 70"/>
            <p:cNvSpPr/>
            <p:nvPr/>
          </p:nvSpPr>
          <p:spPr>
            <a:xfrm>
              <a:off x="8357149" y="5079131"/>
              <a:ext cx="3110092" cy="353491"/>
            </a:xfrm>
            <a:prstGeom prst="rect">
              <a:avLst/>
            </a:prstGeom>
            <a:solidFill>
              <a:schemeClr val="bg1">
                <a:alpha val="50196"/>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广义线性模型</a:t>
              </a:r>
              <a:r>
                <a:rPr kumimoji="0" lang="en-US" altLang="zh-CN"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(GLM</a:t>
              </a:r>
              <a:r>
                <a:rPr lang="en-US" altLang="zh-CN" sz="900" b="1" dirty="0">
                  <a:solidFill>
                    <a:srgbClr val="012036"/>
                  </a:solidFill>
                  <a:latin typeface="等线" panose="02010600030101010101" pitchFamily="2" charset="-122"/>
                  <a:ea typeface="等线" panose="02010600030101010101" pitchFamily="2" charset="-122"/>
                </a:rPr>
                <a:t>)</a:t>
              </a:r>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允许因变量的分布不一定是正态分布，自变量与因变量之间的关系也不一定是线性的。</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72" name="椭圆 71"/>
            <p:cNvSpPr/>
            <p:nvPr/>
          </p:nvSpPr>
          <p:spPr>
            <a:xfrm>
              <a:off x="8273237" y="5164093"/>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C</a:t>
              </a:r>
              <a:endParaRPr lang="zh-CN" altLang="en-US" sz="1200" b="1" dirty="0">
                <a:latin typeface="等线" panose="02010600030101010101" pitchFamily="2" charset="-122"/>
                <a:ea typeface="等线" panose="02010600030101010101" pitchFamily="2" charset="-122"/>
              </a:endParaRPr>
            </a:p>
          </p:txBody>
        </p:sp>
      </p:grpSp>
      <p:grpSp>
        <p:nvGrpSpPr>
          <p:cNvPr id="84" name="组合 83"/>
          <p:cNvGrpSpPr/>
          <p:nvPr/>
        </p:nvGrpSpPr>
        <p:grpSpPr>
          <a:xfrm>
            <a:off x="8273237" y="5484637"/>
            <a:ext cx="3194004" cy="353491"/>
            <a:chOff x="8273237" y="5493877"/>
            <a:chExt cx="3194004" cy="353491"/>
          </a:xfrm>
        </p:grpSpPr>
        <p:sp>
          <p:nvSpPr>
            <p:cNvPr id="73" name="矩形 72"/>
            <p:cNvSpPr/>
            <p:nvPr/>
          </p:nvSpPr>
          <p:spPr>
            <a:xfrm>
              <a:off x="8357149" y="5493877"/>
              <a:ext cx="3110092" cy="353491"/>
            </a:xfrm>
            <a:prstGeom prst="rect">
              <a:avLst/>
            </a:prstGeom>
            <a:solidFill>
              <a:schemeClr val="bg1">
                <a:alpha val="50196"/>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稳健回归分析：</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用于处理数据中存在异常值或模型假设不满足的情况。</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74" name="椭圆 73"/>
            <p:cNvSpPr/>
            <p:nvPr/>
          </p:nvSpPr>
          <p:spPr>
            <a:xfrm>
              <a:off x="8273237" y="5578839"/>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D</a:t>
              </a:r>
              <a:endParaRPr lang="zh-CN" altLang="en-US" sz="1200" b="1" dirty="0">
                <a:latin typeface="等线" panose="02010600030101010101" pitchFamily="2" charset="-122"/>
                <a:ea typeface="等线" panose="02010600030101010101" pitchFamily="2" charset="-122"/>
              </a:endParaRPr>
            </a:p>
          </p:txBody>
        </p:sp>
      </p:grpSp>
      <p:grpSp>
        <p:nvGrpSpPr>
          <p:cNvPr id="85" name="组合 84"/>
          <p:cNvGrpSpPr/>
          <p:nvPr/>
        </p:nvGrpSpPr>
        <p:grpSpPr>
          <a:xfrm>
            <a:off x="8273237" y="5890201"/>
            <a:ext cx="3194004" cy="432000"/>
            <a:chOff x="8273237" y="5890201"/>
            <a:chExt cx="3194004" cy="432000"/>
          </a:xfrm>
        </p:grpSpPr>
        <p:sp>
          <p:nvSpPr>
            <p:cNvPr id="79" name="矩形 78"/>
            <p:cNvSpPr/>
            <p:nvPr/>
          </p:nvSpPr>
          <p:spPr>
            <a:xfrm>
              <a:off x="8357149" y="5890201"/>
              <a:ext cx="3110092" cy="432000"/>
            </a:xfrm>
            <a:prstGeom prst="rect">
              <a:avLst/>
            </a:prstGeom>
            <a:solidFill>
              <a:schemeClr val="bg1">
                <a:alpha val="50196"/>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岭回归</a:t>
              </a:r>
              <a:r>
                <a:rPr kumimoji="0" lang="en-US" altLang="zh-CN"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/LASSO</a:t>
              </a:r>
              <a:r>
                <a:rPr kumimoji="0" lang="zh-CN" altLang="en-US" sz="9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回归分析：</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在一般的线性回归的基础上加入了正则项，岭回归采用二范数，</a:t>
              </a:r>
              <a:r>
                <a:rPr kumimoji="0" lang="en-US" altLang="zh-CN"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Lasso</a:t>
              </a:r>
              <a:r>
                <a:rPr kumimoji="0" lang="zh-CN" altLang="en-US" sz="9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回归采用一范数来约束</a:t>
              </a:r>
              <a:endParaRPr lang="zh-CN" altLang="en-US" sz="900" dirty="0">
                <a:solidFill>
                  <a:schemeClr val="accent4"/>
                </a:solidFill>
                <a:latin typeface="等线" panose="02010600030101010101" pitchFamily="2" charset="-122"/>
                <a:ea typeface="等线" panose="02010600030101010101" pitchFamily="2" charset="-122"/>
              </a:endParaRPr>
            </a:p>
          </p:txBody>
        </p:sp>
        <p:sp>
          <p:nvSpPr>
            <p:cNvPr id="80" name="椭圆 79"/>
            <p:cNvSpPr/>
            <p:nvPr/>
          </p:nvSpPr>
          <p:spPr>
            <a:xfrm>
              <a:off x="8273237" y="6014418"/>
              <a:ext cx="184935" cy="1835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等线" panose="02010600030101010101" pitchFamily="2" charset="-122"/>
                  <a:ea typeface="等线" panose="02010600030101010101" pitchFamily="2" charset="-122"/>
                </a:rPr>
                <a:t>E</a:t>
              </a:r>
              <a:endParaRPr lang="zh-CN" altLang="en-US" sz="1200" b="1" dirty="0">
                <a:latin typeface="等线" panose="02010600030101010101" pitchFamily="2" charset="-122"/>
                <a:ea typeface="等线"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等腰三角形 52"/>
          <p:cNvSpPr/>
          <p:nvPr/>
        </p:nvSpPr>
        <p:spPr bwMode="gray">
          <a:xfrm>
            <a:off x="839972" y="1736194"/>
            <a:ext cx="10512056" cy="290593"/>
          </a:xfrm>
          <a:prstGeom prst="triangle">
            <a:avLst>
              <a:gd name="adj" fmla="val 21891"/>
            </a:avLst>
          </a:prstGeom>
          <a:gradFill>
            <a:gsLst>
              <a:gs pos="100000">
                <a:srgbClr val="FFFFFF"/>
              </a:gs>
              <a:gs pos="0">
                <a:srgbClr val="0074BE">
                  <a:lumMod val="40000"/>
                  <a:lumOff val="60000"/>
                </a:srgbClr>
              </a:gs>
            </a:gsLst>
            <a:lin ang="5400000" scaled="1"/>
          </a:gradFill>
          <a:ln w="19050" algn="ctr">
            <a:noFill/>
            <a:miter lim="800000"/>
          </a:ln>
        </p:spPr>
        <p:txBody>
          <a:bodyPr wrap="square" lIns="88900" tIns="88900" rIns="88900" bIns="88900" rtlCol="0" anchor="ctr"/>
          <a:lstStyle/>
          <a:p>
            <a:pPr marL="0" marR="0" lvl="0" indent="0" algn="ctr" defTabSz="1219200" rtl="0" eaLnBrk="1" fontAlgn="auto" latinLnBrk="0" hangingPunct="1">
              <a:lnSpc>
                <a:spcPct val="106000"/>
              </a:lnSpc>
              <a:spcBef>
                <a:spcPts val="0"/>
              </a:spcBef>
              <a:spcAft>
                <a:spcPts val="0"/>
              </a:spcAft>
              <a:buClrTx/>
              <a:buSzTx/>
              <a:buFont typeface="Wingdings 2" panose="05020102010507070707" pitchFamily="18" charset="2"/>
              <a:buNone/>
              <a:defRPr/>
            </a:pPr>
            <a:endParaRPr kumimoji="0" lang="en-US" sz="11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3" name="标题 1"/>
          <p:cNvSpPr txBox="1"/>
          <p:nvPr/>
        </p:nvSpPr>
        <p:spPr>
          <a:xfrm>
            <a:off x="419100" y="281438"/>
            <a:ext cx="11315626" cy="805954"/>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1500" b="1" kern="1200" cap="none" baseline="0">
                <a:solidFill>
                  <a:schemeClr val="tx2"/>
                </a:solidFill>
                <a:latin typeface="+mj-lt"/>
                <a:ea typeface="+mj-ea"/>
                <a:cs typeface="+mj-cs"/>
              </a:defRPr>
            </a:lvl1pPr>
          </a:lstStyle>
          <a:p>
            <a:pPr marL="0" marR="0" lvl="0" indent="0" algn="l" defTabSz="243840" rtl="0" eaLnBrk="1" fontAlgn="auto" latinLnBrk="0" hangingPunct="1">
              <a:lnSpc>
                <a:spcPct val="100000"/>
              </a:lnSpc>
              <a:spcBef>
                <a:spcPct val="0"/>
              </a:spcBef>
              <a:spcAft>
                <a:spcPts val="0"/>
              </a:spcAft>
              <a:buClrTx/>
              <a:buSzTx/>
              <a:buFontTx/>
              <a:buNone/>
              <a:defRPr/>
            </a:pPr>
            <a:r>
              <a:rPr lang="en-US" altLang="zh-CN" sz="2000" dirty="0">
                <a:solidFill>
                  <a:srgbClr val="012036"/>
                </a:solidFill>
                <a:latin typeface="等线 Light" panose="02010600030101010101" pitchFamily="2" charset="-122"/>
                <a:ea typeface="等线 Light" panose="02010600030101010101" pitchFamily="2" charset="-122"/>
              </a:rPr>
              <a:t>【</a:t>
            </a:r>
            <a:r>
              <a:rPr lang="zh-CN" altLang="en-US" sz="2000" dirty="0">
                <a:solidFill>
                  <a:srgbClr val="012036"/>
                </a:solidFill>
                <a:latin typeface="等线 Light" panose="02010600030101010101" pitchFamily="2" charset="-122"/>
                <a:ea typeface="等线 Light" panose="02010600030101010101" pitchFamily="2" charset="-122"/>
              </a:rPr>
              <a:t>算法示例</a:t>
            </a:r>
            <a:r>
              <a:rPr lang="en-US" altLang="zh-CN" sz="2000" dirty="0">
                <a:solidFill>
                  <a:srgbClr val="012036"/>
                </a:solidFill>
                <a:latin typeface="等线 Light" panose="02010600030101010101" pitchFamily="2" charset="-122"/>
                <a:ea typeface="等线 Light" panose="02010600030101010101" pitchFamily="2" charset="-122"/>
              </a:rPr>
              <a:t>】</a:t>
            </a:r>
            <a:r>
              <a:rPr lang="zh-CN" altLang="en-US" sz="2000" dirty="0">
                <a:solidFill>
                  <a:srgbClr val="012036"/>
                </a:solidFill>
                <a:latin typeface="等线 Light" panose="02010600030101010101" pitchFamily="2" charset="-122"/>
                <a:ea typeface="等线 Light" panose="02010600030101010101" pitchFamily="2" charset="-122"/>
              </a:rPr>
              <a:t>运用相关分析、方差分析及回归分析的应用，研究待分析变量之间的关系，并通过相关性系数、检验统计量或回归表达式以刻画变量之间的关系。</a:t>
            </a:r>
            <a:endParaRPr kumimoji="0" lang="en-US" altLang="zh-CN" sz="2000" b="1" i="0" u="none" strike="noStrike" kern="1200" cap="none" spc="0" normalizeH="0" baseline="0" noProof="0" dirty="0">
              <a:ln>
                <a:noFill/>
              </a:ln>
              <a:solidFill>
                <a:srgbClr val="012036"/>
              </a:solidFill>
              <a:effectLst/>
              <a:uLnTx/>
              <a:uFillTx/>
              <a:latin typeface="等线 Light" panose="02010600030101010101" pitchFamily="2" charset="-122"/>
              <a:ea typeface="等线 Light" panose="02010600030101010101" pitchFamily="2" charset="-122"/>
              <a:cs typeface="+mj-cs"/>
            </a:endParaRPr>
          </a:p>
        </p:txBody>
      </p:sp>
      <p:sp>
        <p:nvSpPr>
          <p:cNvPr id="4" name="Rectangle 10"/>
          <p:cNvSpPr/>
          <p:nvPr>
            <p:custDataLst>
              <p:tags r:id="rId1"/>
            </p:custDataLst>
          </p:nvPr>
        </p:nvSpPr>
        <p:spPr>
          <a:xfrm>
            <a:off x="581025" y="1346200"/>
            <a:ext cx="11082020" cy="4869180"/>
          </a:xfrm>
          <a:prstGeom prst="rect">
            <a:avLst/>
          </a:prstGeom>
          <a:noFill/>
          <a:ln w="9525" cap="flat" cmpd="sng">
            <a:solidFill>
              <a:schemeClr val="accent1"/>
            </a:solidFill>
            <a:prstDash val="solid"/>
            <a:miter/>
            <a:headEnd type="none" w="med" len="med"/>
            <a:tailEnd type="none" w="med" len="med"/>
          </a:ln>
        </p:spPr>
        <p:txBody>
          <a:bodyPr wrap="square" lIns="88900" tIns="88900" rIns="88900" bIns="88900" anchor="ctr" anchorCtr="0"/>
          <a:lstStyle/>
          <a:p>
            <a:pPr algn="ctr">
              <a:lnSpc>
                <a:spcPct val="106000"/>
              </a:lnSpc>
              <a:buFont typeface="Wingdings 2" panose="05020102010507070707" pitchFamily="18" charset="2"/>
            </a:pPr>
            <a:endParaRPr lang="en-US" altLang="zh-CN" sz="1600" b="1" dirty="0">
              <a:solidFill>
                <a:schemeClr val="bg1"/>
              </a:solidFill>
              <a:latin typeface="等线" panose="02010600030101010101" pitchFamily="2" charset="-122"/>
              <a:ea typeface="等线" panose="02010600030101010101" pitchFamily="2" charset="-122"/>
            </a:endParaRPr>
          </a:p>
        </p:txBody>
      </p:sp>
      <p:sp>
        <p:nvSpPr>
          <p:cNvPr id="5" name="矩形 4"/>
          <p:cNvSpPr/>
          <p:nvPr/>
        </p:nvSpPr>
        <p:spPr>
          <a:xfrm>
            <a:off x="839972" y="1428196"/>
            <a:ext cx="4601978" cy="3296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effectLst/>
                <a:latin typeface="等线" panose="02010600030101010101" pitchFamily="2" charset="-122"/>
                <a:ea typeface="等线" panose="02010600030101010101" pitchFamily="2" charset="-122"/>
              </a:rPr>
              <a:t>问题</a:t>
            </a:r>
            <a:r>
              <a:rPr lang="en-US" altLang="zh-CN" sz="1400" b="1" dirty="0">
                <a:effectLst/>
                <a:latin typeface="等线" panose="02010600030101010101" pitchFamily="2" charset="-122"/>
                <a:ea typeface="等线" panose="02010600030101010101" pitchFamily="2" charset="-122"/>
              </a:rPr>
              <a:t>1</a:t>
            </a:r>
            <a:r>
              <a:rPr lang="zh-CN" altLang="en-US" sz="1400" b="1" dirty="0">
                <a:effectLst/>
                <a:latin typeface="等线" panose="02010600030101010101" pitchFamily="2" charset="-122"/>
                <a:ea typeface="等线" panose="02010600030101010101" pitchFamily="2" charset="-122"/>
              </a:rPr>
              <a:t>：</a:t>
            </a:r>
            <a:r>
              <a:rPr lang="zh-CN" altLang="zh-CN" sz="1400" b="1" dirty="0">
                <a:effectLst/>
                <a:latin typeface="等线" panose="02010600030101010101" pitchFamily="2" charset="-122"/>
                <a:ea typeface="等线" panose="02010600030101010101" pitchFamily="2" charset="-122"/>
              </a:rPr>
              <a:t>验证</a:t>
            </a:r>
            <a:r>
              <a:rPr lang="zh-CN" altLang="en-US" sz="1400" b="1" dirty="0">
                <a:effectLst/>
                <a:latin typeface="等线" panose="02010600030101010101" pitchFamily="2" charset="-122"/>
                <a:ea typeface="等线" panose="02010600030101010101" pitchFamily="2" charset="-122"/>
              </a:rPr>
              <a:t>不同</a:t>
            </a:r>
            <a:r>
              <a:rPr lang="zh-CN" altLang="zh-CN" sz="1400" b="1" dirty="0">
                <a:effectLst/>
                <a:latin typeface="等线" panose="02010600030101010101" pitchFamily="2" charset="-122"/>
                <a:ea typeface="等线" panose="02010600030101010101" pitchFamily="2" charset="-122"/>
              </a:rPr>
              <a:t>温度</a:t>
            </a:r>
            <a:r>
              <a:rPr lang="zh-CN" altLang="zh-CN" sz="1400" b="1" dirty="0">
                <a:effectLst/>
                <a:latin typeface="等线" panose="02010600030101010101" pitchFamily="2" charset="-122"/>
                <a:ea typeface="等线" panose="02010600030101010101" pitchFamily="2" charset="-122"/>
              </a:rPr>
              <a:t>下，</a:t>
            </a:r>
            <a:r>
              <a:rPr lang="zh-CN" altLang="en-US" sz="1400" b="1" dirty="0">
                <a:effectLst/>
                <a:latin typeface="等线" panose="02010600030101010101" pitchFamily="2" charset="-122"/>
                <a:ea typeface="等线" panose="02010600030101010101" pitchFamily="2" charset="-122"/>
              </a:rPr>
              <a:t>对</a:t>
            </a:r>
            <a:r>
              <a:rPr lang="en-US" altLang="zh-CN" sz="1400" b="1" dirty="0">
                <a:effectLst/>
                <a:latin typeface="等线" panose="02010600030101010101" pitchFamily="2" charset="-122"/>
                <a:ea typeface="等线" panose="02010600030101010101" pitchFamily="2" charset="-122"/>
              </a:rPr>
              <a:t>EEF</a:t>
            </a:r>
            <a:r>
              <a:rPr lang="zh-CN" altLang="zh-CN" sz="1400" b="1" dirty="0">
                <a:effectLst/>
                <a:latin typeface="等线" panose="02010600030101010101" pitchFamily="2" charset="-122"/>
                <a:ea typeface="等线" panose="02010600030101010101" pitchFamily="2" charset="-122"/>
              </a:rPr>
              <a:t>的影响</a:t>
            </a:r>
            <a:r>
              <a:rPr lang="zh-CN" altLang="en-US" sz="1400" b="1" dirty="0">
                <a:effectLst/>
                <a:latin typeface="等线" panose="02010600030101010101" pitchFamily="2" charset="-122"/>
                <a:ea typeface="等线" panose="02010600030101010101" pitchFamily="2" charset="-122"/>
              </a:rPr>
              <a:t>？</a:t>
            </a:r>
            <a:endParaRPr lang="en-US" altLang="zh-CN" sz="1600" b="1" dirty="0">
              <a:effectLst/>
              <a:latin typeface="等线" panose="02010600030101010101" pitchFamily="2" charset="-122"/>
              <a:ea typeface="等线" panose="02010600030101010101" pitchFamily="2" charset="-122"/>
            </a:endParaRPr>
          </a:p>
        </p:txBody>
      </p:sp>
      <p:grpSp>
        <p:nvGrpSpPr>
          <p:cNvPr id="7" name="组合 6"/>
          <p:cNvGrpSpPr/>
          <p:nvPr/>
        </p:nvGrpSpPr>
        <p:grpSpPr>
          <a:xfrm>
            <a:off x="934440" y="2067807"/>
            <a:ext cx="3161873" cy="421635"/>
            <a:chOff x="630621" y="1123576"/>
            <a:chExt cx="2318274" cy="369309"/>
          </a:xfrm>
        </p:grpSpPr>
        <p:sp>
          <p:nvSpPr>
            <p:cNvPr id="8"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rPr>
                <a:t>连续变量分析</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9" name="直接连接符 8"/>
            <p:cNvCxnSpPr>
              <a:stCxn id="8"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9972" y="1983870"/>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1</a:t>
            </a:r>
            <a:endParaRPr lang="zh-CN" altLang="en-US" sz="1100" b="1" dirty="0">
              <a:latin typeface="等线" panose="02010600030101010101" pitchFamily="2" charset="-122"/>
              <a:ea typeface="等线" panose="02010600030101010101" pitchFamily="2" charset="-122"/>
            </a:endParaRPr>
          </a:p>
        </p:txBody>
      </p:sp>
      <p:grpSp>
        <p:nvGrpSpPr>
          <p:cNvPr id="17" name="组合 16"/>
          <p:cNvGrpSpPr/>
          <p:nvPr/>
        </p:nvGrpSpPr>
        <p:grpSpPr>
          <a:xfrm>
            <a:off x="4548120" y="2076411"/>
            <a:ext cx="3161873" cy="421635"/>
            <a:chOff x="630621" y="1123576"/>
            <a:chExt cx="2318274" cy="369309"/>
          </a:xfrm>
        </p:grpSpPr>
        <p:sp>
          <p:nvSpPr>
            <p:cNvPr id="18"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lang="zh-CN" altLang="en-US" sz="1400" b="1" dirty="0">
                  <a:solidFill>
                    <a:srgbClr val="33A3FF">
                      <a:lumMod val="75000"/>
                    </a:srgbClr>
                  </a:solidFill>
                  <a:latin typeface="等线" panose="02010600030101010101" pitchFamily="2" charset="-122"/>
                  <a:ea typeface="等线" panose="02010600030101010101" pitchFamily="2" charset="-122"/>
                </a:rPr>
                <a:t>类别化分析</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19" name="直接连接符 18"/>
            <p:cNvCxnSpPr>
              <a:stCxn id="18"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4458133" y="1983870"/>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2</a:t>
            </a:r>
            <a:endParaRPr lang="zh-CN" altLang="en-US" sz="1100" b="1" dirty="0">
              <a:latin typeface="等线" panose="02010600030101010101" pitchFamily="2" charset="-122"/>
              <a:ea typeface="等线" panose="02010600030101010101" pitchFamily="2" charset="-122"/>
            </a:endParaRPr>
          </a:p>
        </p:txBody>
      </p:sp>
      <p:grpSp>
        <p:nvGrpSpPr>
          <p:cNvPr id="22" name="组合 21"/>
          <p:cNvGrpSpPr/>
          <p:nvPr/>
        </p:nvGrpSpPr>
        <p:grpSpPr>
          <a:xfrm>
            <a:off x="8161801" y="2076411"/>
            <a:ext cx="3161873" cy="421635"/>
            <a:chOff x="630621" y="1123576"/>
            <a:chExt cx="2318274" cy="369309"/>
          </a:xfrm>
        </p:grpSpPr>
        <p:sp>
          <p:nvSpPr>
            <p:cNvPr id="23" name="Rectangle 162"/>
            <p:cNvSpPr/>
            <p:nvPr/>
          </p:nvSpPr>
          <p:spPr bwMode="gray">
            <a:xfrm>
              <a:off x="630621" y="1123576"/>
              <a:ext cx="2318274" cy="254529"/>
            </a:xfrm>
            <a:prstGeom prst="rect">
              <a:avLst/>
            </a:prstGeom>
            <a:solidFill>
              <a:schemeClr val="bg1">
                <a:lumMod val="95000"/>
              </a:schemeClr>
            </a:solidFill>
            <a:ln w="9525" algn="ctr">
              <a:noFill/>
              <a:miter lim="800000"/>
            </a:ln>
          </p:spPr>
          <p:txBody>
            <a:bodyPr wrap="square" lIns="88900" tIns="88900" rIns="88900" bIns="88900" rtlCol="0" anchor="ctr"/>
            <a:lstStyle/>
            <a:p>
              <a:pPr marL="0" marR="0" lvl="0" indent="0" algn="ctr" defTabSz="6096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rPr>
                <a:t>结论报告呈现</a:t>
              </a:r>
              <a:endParaRPr kumimoji="0" lang="zh-CN" altLang="en-US" sz="1400" b="1" i="0" u="none" strike="noStrike" kern="1200" cap="none" spc="0" normalizeH="0" baseline="0" noProof="0" dirty="0">
                <a:ln>
                  <a:noFill/>
                </a:ln>
                <a:solidFill>
                  <a:srgbClr val="33A3FF">
                    <a:lumMod val="75000"/>
                  </a:srgbClr>
                </a:solidFill>
                <a:effectLst/>
                <a:uLnTx/>
                <a:uFillTx/>
                <a:latin typeface="等线" panose="02010600030101010101" pitchFamily="2" charset="-122"/>
                <a:ea typeface="等线" panose="02010600030101010101" pitchFamily="2" charset="-122"/>
              </a:endParaRPr>
            </a:p>
          </p:txBody>
        </p:sp>
        <p:cxnSp>
          <p:nvCxnSpPr>
            <p:cNvPr id="24" name="直接连接符 23"/>
            <p:cNvCxnSpPr>
              <a:stCxn id="23" idx="2"/>
            </p:cNvCxnSpPr>
            <p:nvPr/>
          </p:nvCxnSpPr>
          <p:spPr>
            <a:xfrm>
              <a:off x="1789758" y="1378107"/>
              <a:ext cx="0" cy="11477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0621" y="1492885"/>
              <a:ext cx="23182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065471" y="1992474"/>
            <a:ext cx="216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latin typeface="等线" panose="02010600030101010101" pitchFamily="2" charset="-122"/>
                <a:ea typeface="等线" panose="02010600030101010101" pitchFamily="2" charset="-122"/>
              </a:rPr>
              <a:t>3</a:t>
            </a:r>
            <a:endParaRPr lang="zh-CN" altLang="en-US" sz="1100" b="1" dirty="0">
              <a:latin typeface="等线" panose="02010600030101010101" pitchFamily="2" charset="-122"/>
              <a:ea typeface="等线" panose="02010600030101010101" pitchFamily="2" charset="-122"/>
            </a:endParaRPr>
          </a:p>
        </p:txBody>
      </p:sp>
      <p:sp>
        <p:nvSpPr>
          <p:cNvPr id="29" name="Rectangle 101"/>
          <p:cNvSpPr/>
          <p:nvPr/>
        </p:nvSpPr>
        <p:spPr>
          <a:xfrm>
            <a:off x="934439" y="2638490"/>
            <a:ext cx="3161873" cy="3213662"/>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sp>
        <p:nvSpPr>
          <p:cNvPr id="30" name="Rectangle 101"/>
          <p:cNvSpPr/>
          <p:nvPr/>
        </p:nvSpPr>
        <p:spPr>
          <a:xfrm>
            <a:off x="4548120" y="2625527"/>
            <a:ext cx="3161873" cy="3213662"/>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sp>
        <p:nvSpPr>
          <p:cNvPr id="31" name="文本框 30"/>
          <p:cNvSpPr txBox="1"/>
          <p:nvPr/>
        </p:nvSpPr>
        <p:spPr>
          <a:xfrm>
            <a:off x="999650" y="2747966"/>
            <a:ext cx="2934175" cy="824574"/>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整理时间序列温度数据，对温度及</a:t>
            </a:r>
            <a:r>
              <a:rPr lang="en-US" altLang="zh-CN" dirty="0">
                <a:solidFill>
                  <a:schemeClr val="tx1"/>
                </a:solidFill>
                <a:latin typeface="等线" panose="02010600030101010101" pitchFamily="2" charset="-122"/>
                <a:ea typeface="等线" panose="02010600030101010101" pitchFamily="2" charset="-122"/>
              </a:rPr>
              <a:t>EEF</a:t>
            </a:r>
            <a:r>
              <a:rPr lang="zh-CN" altLang="en-US" dirty="0">
                <a:solidFill>
                  <a:schemeClr val="tx1"/>
                </a:solidFill>
                <a:latin typeface="等线" panose="02010600030101010101" pitchFamily="2" charset="-122"/>
                <a:ea typeface="等线" panose="02010600030101010101" pitchFamily="2" charset="-122"/>
              </a:rPr>
              <a:t>的数据进行单变量连续变量分析。</a:t>
            </a:r>
            <a:endParaRPr lang="en-US" altLang="zh-CN" dirty="0">
              <a:solidFill>
                <a:schemeClr val="tx1"/>
              </a:solidFill>
              <a:latin typeface="等线" panose="02010600030101010101" pitchFamily="2" charset="-122"/>
              <a:ea typeface="等线" panose="02010600030101010101" pitchFamily="2" charset="-122"/>
            </a:endParaRPr>
          </a:p>
        </p:txBody>
      </p:sp>
      <p:sp>
        <p:nvSpPr>
          <p:cNvPr id="32" name="Rectangle 101"/>
          <p:cNvSpPr/>
          <p:nvPr/>
        </p:nvSpPr>
        <p:spPr>
          <a:xfrm>
            <a:off x="8159085" y="2638490"/>
            <a:ext cx="3161873" cy="3213662"/>
          </a:xfrm>
          <a:prstGeom prst="rect">
            <a:avLst/>
          </a:prstGeom>
          <a:solidFill>
            <a:schemeClr val="bg1"/>
          </a:solidFill>
          <a:ln>
            <a:solidFill>
              <a:schemeClr val="bg2">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1440" anchor="t" anchorCtr="0"/>
          <a:lstStyle/>
          <a:p>
            <a:pPr marL="171450" marR="0" lvl="0" indent="-171450" defTabSz="609600" rtl="0" eaLnBrk="1" fontAlgn="auto" latinLnBrk="0" hangingPunct="1">
              <a:lnSpc>
                <a:spcPct val="100000"/>
              </a:lnSpc>
              <a:spcBef>
                <a:spcPts val="0"/>
              </a:spcBef>
              <a:spcAft>
                <a:spcPts val="0"/>
              </a:spcAft>
              <a:buClrTx/>
              <a:buSzTx/>
              <a:buFont typeface="Wingdings" panose="05000000000000000000" pitchFamily="2" charset="2"/>
              <a:buChar char="ü"/>
              <a:defRPr/>
            </a:pPr>
            <a:endParaRPr kumimoji="0" lang="en-US" sz="1200"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pic>
        <p:nvPicPr>
          <p:cNvPr id="33" name="Picture 24"/>
          <p:cNvPicPr>
            <a:picLocks noChangeAspect="1"/>
          </p:cNvPicPr>
          <p:nvPr/>
        </p:nvPicPr>
        <p:blipFill rotWithShape="1">
          <a:blip r:embed="rId2"/>
          <a:srcRect r="50961" b="53680"/>
          <a:stretch>
            <a:fillRect/>
          </a:stretch>
        </p:blipFill>
        <p:spPr>
          <a:xfrm>
            <a:off x="999649" y="3920777"/>
            <a:ext cx="2934175" cy="1213377"/>
          </a:xfrm>
          <a:prstGeom prst="rect">
            <a:avLst/>
          </a:prstGeom>
          <a:ln>
            <a:solidFill>
              <a:schemeClr val="bg1">
                <a:lumMod val="75000"/>
              </a:schemeClr>
            </a:solidFill>
          </a:ln>
        </p:spPr>
      </p:pic>
      <p:sp>
        <p:nvSpPr>
          <p:cNvPr id="34" name="矩形 33"/>
          <p:cNvSpPr/>
          <p:nvPr/>
        </p:nvSpPr>
        <p:spPr bwMode="gray">
          <a:xfrm rot="2196587">
            <a:off x="3644345" y="3863519"/>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
        <p:nvSpPr>
          <p:cNvPr id="35" name="文本框 34"/>
          <p:cNvSpPr txBox="1"/>
          <p:nvPr/>
        </p:nvSpPr>
        <p:spPr>
          <a:xfrm>
            <a:off x="4661968" y="2747874"/>
            <a:ext cx="2934175" cy="824574"/>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为更好的得出</a:t>
            </a:r>
            <a:r>
              <a:rPr lang="en-US" altLang="zh-CN" dirty="0">
                <a:solidFill>
                  <a:schemeClr val="tx1"/>
                </a:solidFill>
                <a:latin typeface="等线" panose="02010600030101010101" pitchFamily="2" charset="-122"/>
                <a:ea typeface="等线" panose="02010600030101010101" pitchFamily="2" charset="-122"/>
              </a:rPr>
              <a:t>EEF</a:t>
            </a:r>
            <a:r>
              <a:rPr lang="zh-CN" altLang="en-US" dirty="0">
                <a:solidFill>
                  <a:schemeClr val="tx1"/>
                </a:solidFill>
                <a:latin typeface="等线" panose="02010600030101010101" pitchFamily="2" charset="-122"/>
                <a:ea typeface="等线" panose="02010600030101010101" pitchFamily="2" charset="-122"/>
              </a:rPr>
              <a:t>最高的温度，将温度变量进行离散化，分析不同区间内的</a:t>
            </a:r>
            <a:r>
              <a:rPr lang="en-US" altLang="zh-CN" dirty="0">
                <a:solidFill>
                  <a:schemeClr val="tx1"/>
                </a:solidFill>
                <a:latin typeface="等线" panose="02010600030101010101" pitchFamily="2" charset="-122"/>
                <a:ea typeface="等线" panose="02010600030101010101" pitchFamily="2" charset="-122"/>
              </a:rPr>
              <a:t>EEF</a:t>
            </a:r>
            <a:r>
              <a:rPr lang="zh-CN" altLang="en-US" dirty="0">
                <a:solidFill>
                  <a:schemeClr val="tx1"/>
                </a:solidFill>
                <a:latin typeface="等线" panose="02010600030101010101" pitchFamily="2" charset="-122"/>
                <a:ea typeface="等线" panose="02010600030101010101" pitchFamily="2" charset="-122"/>
              </a:rPr>
              <a:t>变化情况，进而得出最佳温度区间。</a:t>
            </a:r>
            <a:endParaRPr lang="en-US" altLang="zh-CN" dirty="0">
              <a:solidFill>
                <a:schemeClr val="tx1"/>
              </a:solidFill>
              <a:latin typeface="等线" panose="02010600030101010101" pitchFamily="2" charset="-122"/>
              <a:ea typeface="等线" panose="02010600030101010101" pitchFamily="2" charset="-122"/>
            </a:endParaRPr>
          </a:p>
        </p:txBody>
      </p:sp>
      <p:pic>
        <p:nvPicPr>
          <p:cNvPr id="36" name="图片 35"/>
          <p:cNvPicPr/>
          <p:nvPr/>
        </p:nvPicPr>
        <p:blipFill>
          <a:blip r:embed="rId3"/>
          <a:stretch>
            <a:fillRect/>
          </a:stretch>
        </p:blipFill>
        <p:spPr>
          <a:xfrm>
            <a:off x="4681389" y="3870604"/>
            <a:ext cx="2914754" cy="1614037"/>
          </a:xfrm>
          <a:prstGeom prst="rect">
            <a:avLst/>
          </a:prstGeom>
        </p:spPr>
      </p:pic>
      <p:sp>
        <p:nvSpPr>
          <p:cNvPr id="37" name="矩形 36"/>
          <p:cNvSpPr/>
          <p:nvPr/>
        </p:nvSpPr>
        <p:spPr bwMode="gray">
          <a:xfrm rot="2196587">
            <a:off x="7311319" y="3830777"/>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
        <p:nvSpPr>
          <p:cNvPr id="38" name="文本框 37"/>
          <p:cNvSpPr txBox="1"/>
          <p:nvPr/>
        </p:nvSpPr>
        <p:spPr>
          <a:xfrm>
            <a:off x="8281471" y="2752232"/>
            <a:ext cx="2934175" cy="824574"/>
          </a:xfrm>
          <a:prstGeom prst="rect">
            <a:avLst/>
          </a:prstGeom>
          <a:pattFill prst="ltDnDiag">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a:buFont typeface="Arial" panose="020B0604020202020204" pitchFamily="34" charset="0"/>
              <a:buChar char="•"/>
            </a:pPr>
            <a:r>
              <a:rPr lang="zh-CN" altLang="en-US" dirty="0">
                <a:solidFill>
                  <a:schemeClr val="tx1"/>
                </a:solidFill>
                <a:latin typeface="等线" panose="02010600030101010101" pitchFamily="2" charset="-122"/>
                <a:ea typeface="等线" panose="02010600030101010101" pitchFamily="2" charset="-122"/>
              </a:rPr>
              <a:t>将温度与存活率的关系通过报告的形式进行呈现，归纳出使得</a:t>
            </a:r>
            <a:r>
              <a:rPr lang="en-US" altLang="zh-CN" dirty="0">
                <a:solidFill>
                  <a:schemeClr val="tx1"/>
                </a:solidFill>
                <a:latin typeface="等线" panose="02010600030101010101" pitchFamily="2" charset="-122"/>
                <a:ea typeface="等线" panose="02010600030101010101" pitchFamily="2" charset="-122"/>
              </a:rPr>
              <a:t>EEF</a:t>
            </a:r>
            <a:r>
              <a:rPr lang="zh-CN" altLang="en-US" dirty="0">
                <a:solidFill>
                  <a:schemeClr val="tx1"/>
                </a:solidFill>
                <a:latin typeface="等线" panose="02010600030101010101" pitchFamily="2" charset="-122"/>
                <a:ea typeface="等线" panose="02010600030101010101" pitchFamily="2" charset="-122"/>
              </a:rPr>
              <a:t>最</a:t>
            </a:r>
            <a:r>
              <a:rPr lang="zh-CN" altLang="en-US" dirty="0">
                <a:solidFill>
                  <a:schemeClr val="tx1"/>
                </a:solidFill>
                <a:latin typeface="等线" panose="02010600030101010101" pitchFamily="2" charset="-122"/>
                <a:ea typeface="等线" panose="02010600030101010101" pitchFamily="2" charset="-122"/>
              </a:rPr>
              <a:t>优的温度区间，开展后续分析，如</a:t>
            </a:r>
            <a:r>
              <a:rPr lang="en-US" altLang="zh-CN" dirty="0" err="1">
                <a:solidFill>
                  <a:schemeClr val="tx1"/>
                </a:solidFill>
                <a:latin typeface="等线" panose="02010600030101010101" pitchFamily="2" charset="-122"/>
                <a:ea typeface="等线" panose="02010600030101010101" pitchFamily="2" charset="-122"/>
              </a:rPr>
              <a:t>whatif</a:t>
            </a:r>
            <a:r>
              <a:rPr lang="zh-CN" altLang="en-US" dirty="0">
                <a:solidFill>
                  <a:schemeClr val="tx1"/>
                </a:solidFill>
                <a:latin typeface="等线" panose="02010600030101010101" pitchFamily="2" charset="-122"/>
                <a:ea typeface="等线" panose="02010600030101010101" pitchFamily="2" charset="-122"/>
              </a:rPr>
              <a:t>分析等。</a:t>
            </a:r>
            <a:endParaRPr lang="en-US" altLang="zh-CN" dirty="0">
              <a:solidFill>
                <a:schemeClr val="tx1"/>
              </a:solidFill>
              <a:latin typeface="等线" panose="02010600030101010101" pitchFamily="2" charset="-122"/>
              <a:ea typeface="等线" panose="02010600030101010101" pitchFamily="2" charset="-122"/>
            </a:endParaRPr>
          </a:p>
        </p:txBody>
      </p:sp>
      <p:grpSp>
        <p:nvGrpSpPr>
          <p:cNvPr id="39" name="组合 38"/>
          <p:cNvGrpSpPr/>
          <p:nvPr/>
        </p:nvGrpSpPr>
        <p:grpSpPr>
          <a:xfrm>
            <a:off x="8242963" y="3870604"/>
            <a:ext cx="2999549" cy="1765107"/>
            <a:chOff x="6639803" y="4124127"/>
            <a:chExt cx="4502044" cy="1832158"/>
          </a:xfrm>
        </p:grpSpPr>
        <p:pic>
          <p:nvPicPr>
            <p:cNvPr id="40" name="图片 39"/>
            <p:cNvPicPr>
              <a:picLocks noChangeAspect="1"/>
            </p:cNvPicPr>
            <p:nvPr/>
          </p:nvPicPr>
          <p:blipFill rotWithShape="1">
            <a:blip r:embed="rId4"/>
            <a:srcRect t="7851" b="9035"/>
            <a:stretch>
              <a:fillRect/>
            </a:stretch>
          </p:blipFill>
          <p:spPr>
            <a:xfrm>
              <a:off x="6639803" y="4124127"/>
              <a:ext cx="4502044" cy="1832158"/>
            </a:xfrm>
            <a:prstGeom prst="rect">
              <a:avLst/>
            </a:prstGeom>
          </p:spPr>
        </p:pic>
        <p:sp>
          <p:nvSpPr>
            <p:cNvPr id="41" name="矩形 40"/>
            <p:cNvSpPr/>
            <p:nvPr/>
          </p:nvSpPr>
          <p:spPr bwMode="gray">
            <a:xfrm>
              <a:off x="7810801" y="4495026"/>
              <a:ext cx="670051" cy="428755"/>
            </a:xfrm>
            <a:prstGeom prst="rect">
              <a:avLst/>
            </a:prstGeom>
            <a:solidFill>
              <a:schemeClr val="bg1"/>
            </a:solidFill>
            <a:ln w="6350" algn="ctr">
              <a:noFill/>
              <a:prstDash val="lgDash"/>
              <a:miter lim="800000"/>
            </a:ln>
          </p:spPr>
          <p:txBody>
            <a:bodyPr wrap="square" lIns="66675" tIns="66675" rIns="66675"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9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2" name="矩形 41"/>
            <p:cNvSpPr/>
            <p:nvPr/>
          </p:nvSpPr>
          <p:spPr bwMode="gray">
            <a:xfrm>
              <a:off x="7939070" y="5114402"/>
              <a:ext cx="614341" cy="61251"/>
            </a:xfrm>
            <a:prstGeom prst="rect">
              <a:avLst/>
            </a:prstGeom>
            <a:solidFill>
              <a:schemeClr val="bg1"/>
            </a:solidFill>
            <a:ln w="6350" algn="ctr">
              <a:noFill/>
              <a:prstDash val="lgDash"/>
              <a:miter lim="800000"/>
            </a:ln>
          </p:spPr>
          <p:txBody>
            <a:bodyPr wrap="square" lIns="66675" tIns="66675" rIns="66675" bIns="66675" rtlCol="0" anchor="ctr"/>
            <a:lstStyle/>
            <a:p>
              <a:pPr marL="0" marR="0" lvl="0" indent="0" defTabSz="685800" rtl="0" eaLnBrk="1" fontAlgn="base" latinLnBrk="0" hangingPunct="1">
                <a:lnSpc>
                  <a:spcPct val="100000"/>
                </a:lnSpc>
                <a:spcBef>
                  <a:spcPct val="0"/>
                </a:spcBef>
                <a:spcAft>
                  <a:spcPct val="0"/>
                </a:spcAft>
                <a:buClrTx/>
                <a:buSzTx/>
                <a:buFontTx/>
                <a:buNone/>
                <a:defRPr/>
              </a:pPr>
              <a:r>
                <a:rPr kumimoji="0" lang="zh-CN" altLang="en-US" sz="7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温度</a:t>
              </a:r>
              <a:endParaRPr kumimoji="0" lang="zh-CN" altLang="en-US" sz="7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3" name="矩形 42"/>
            <p:cNvSpPr/>
            <p:nvPr/>
          </p:nvSpPr>
          <p:spPr bwMode="gray">
            <a:xfrm>
              <a:off x="10241568" y="4568952"/>
              <a:ext cx="504000" cy="72000"/>
            </a:xfrm>
            <a:prstGeom prst="rect">
              <a:avLst/>
            </a:prstGeom>
            <a:solidFill>
              <a:schemeClr val="bg1"/>
            </a:solidFill>
            <a:ln w="6350" algn="ctr">
              <a:noFill/>
              <a:prstDash val="lgDash"/>
              <a:miter lim="800000"/>
            </a:ln>
          </p:spPr>
          <p:txBody>
            <a:bodyPr wrap="square" lIns="0" tIns="66675" rIns="0" bIns="66675" rtlCol="0" anchor="ctr"/>
            <a:lstStyle/>
            <a:p>
              <a:pPr marL="0" marR="0" lvl="0" indent="0" defTabSz="685800" rtl="0" eaLnBrk="1" fontAlgn="base" latinLnBrk="0" hangingPunct="1">
                <a:lnSpc>
                  <a:spcPct val="100000"/>
                </a:lnSpc>
                <a:spcBef>
                  <a:spcPct val="0"/>
                </a:spcBef>
                <a:spcAft>
                  <a:spcPct val="0"/>
                </a:spcAft>
                <a:buClrTx/>
                <a:buSzTx/>
                <a:buFontTx/>
                <a:buNone/>
                <a:defRPr/>
              </a:pPr>
              <a:r>
                <a:rPr kumimoji="0" lang="en-US" altLang="zh-CN"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rPr>
                <a:t>Density</a:t>
              </a:r>
              <a:endParaRPr kumimoji="0" lang="zh-CN" altLang="en-US"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endParaRPr>
            </a:p>
          </p:txBody>
        </p:sp>
        <p:sp>
          <p:nvSpPr>
            <p:cNvPr id="44" name="矩形 43"/>
            <p:cNvSpPr/>
            <p:nvPr/>
          </p:nvSpPr>
          <p:spPr bwMode="gray">
            <a:xfrm>
              <a:off x="9027590" y="4378311"/>
              <a:ext cx="614341" cy="72000"/>
            </a:xfrm>
            <a:prstGeom prst="rect">
              <a:avLst/>
            </a:prstGeom>
            <a:solidFill>
              <a:schemeClr val="bg1"/>
            </a:solidFill>
            <a:ln w="6350" algn="ctr">
              <a:noFill/>
              <a:prstDash val="lgDash"/>
              <a:miter lim="800000"/>
            </a:ln>
          </p:spPr>
          <p:txBody>
            <a:bodyPr wrap="square" lIns="66675" tIns="66675" rIns="66675" bIns="66675" rtlCol="0" anchor="ctr"/>
            <a:lstStyle/>
            <a:p>
              <a:pPr marL="0" marR="0" lvl="0" indent="0" defTabSz="685800" rtl="0" eaLnBrk="1" fontAlgn="base" latinLnBrk="0" hangingPunct="1">
                <a:lnSpc>
                  <a:spcPct val="100000"/>
                </a:lnSpc>
                <a:spcBef>
                  <a:spcPct val="0"/>
                </a:spcBef>
                <a:spcAft>
                  <a:spcPct val="0"/>
                </a:spcAft>
                <a:buClrTx/>
                <a:buSzTx/>
                <a:buFontTx/>
                <a:buNone/>
                <a:defRPr/>
              </a:pPr>
              <a:r>
                <a:rPr kumimoji="0" lang="zh-CN" altLang="en-US" sz="7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死淘率</a:t>
              </a:r>
              <a:endParaRPr kumimoji="0" lang="zh-CN" altLang="en-US" sz="7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5" name="矩形 44"/>
            <p:cNvSpPr/>
            <p:nvPr/>
          </p:nvSpPr>
          <p:spPr bwMode="gray">
            <a:xfrm>
              <a:off x="9066479" y="4568952"/>
              <a:ext cx="162000" cy="72000"/>
            </a:xfrm>
            <a:prstGeom prst="rect">
              <a:avLst/>
            </a:prstGeom>
            <a:solidFill>
              <a:schemeClr val="bg1"/>
            </a:solidFill>
            <a:ln w="6350" algn="ctr">
              <a:noFill/>
              <a:prstDash val="lgDash"/>
              <a:miter lim="800000"/>
            </a:ln>
          </p:spPr>
          <p:txBody>
            <a:bodyPr wrap="square" lIns="0" tIns="66675" rIns="0"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rPr>
                <a:t>X</a:t>
              </a:r>
              <a:endParaRPr kumimoji="0" lang="zh-CN" altLang="en-US"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endParaRPr>
            </a:p>
          </p:txBody>
        </p:sp>
        <p:sp>
          <p:nvSpPr>
            <p:cNvPr id="46" name="矩形 45"/>
            <p:cNvSpPr/>
            <p:nvPr/>
          </p:nvSpPr>
          <p:spPr bwMode="gray">
            <a:xfrm>
              <a:off x="9328564" y="4570713"/>
              <a:ext cx="144000" cy="72000"/>
            </a:xfrm>
            <a:prstGeom prst="rect">
              <a:avLst/>
            </a:prstGeom>
            <a:solidFill>
              <a:schemeClr val="bg1"/>
            </a:solidFill>
            <a:ln w="6350" algn="ctr">
              <a:noFill/>
              <a:prstDash val="lgDash"/>
              <a:miter lim="800000"/>
            </a:ln>
          </p:spPr>
          <p:txBody>
            <a:bodyPr wrap="square" lIns="0" tIns="66675" rIns="0" bIns="66675" rtlCol="0" anchor="ctr"/>
            <a:lstStyle/>
            <a:p>
              <a:pPr marL="0" marR="0" lvl="0" indent="0" algn="ctr" defTabSz="685800" rtl="0" eaLnBrk="1" fontAlgn="base" latinLnBrk="0" hangingPunct="1">
                <a:lnSpc>
                  <a:spcPct val="100000"/>
                </a:lnSpc>
                <a:spcBef>
                  <a:spcPct val="0"/>
                </a:spcBef>
                <a:spcAft>
                  <a:spcPct val="0"/>
                </a:spcAft>
                <a:buClrTx/>
                <a:buSzTx/>
                <a:buFontTx/>
                <a:buNone/>
                <a:defRPr/>
              </a:pPr>
              <a:r>
                <a:rPr kumimoji="0" lang="en-US" altLang="zh-CN"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rPr>
                <a:t>Y</a:t>
              </a:r>
              <a:endParaRPr kumimoji="0" lang="zh-CN" altLang="en-US" sz="600" b="0" i="0" u="none" strike="noStrike" kern="0" cap="none" spc="0" normalizeH="0" baseline="0" noProof="0" dirty="0">
                <a:ln>
                  <a:noFill/>
                </a:ln>
                <a:solidFill>
                  <a:schemeClr val="accent2">
                    <a:lumMod val="75000"/>
                  </a:schemeClr>
                </a:solidFill>
                <a:effectLst/>
                <a:uLnTx/>
                <a:uFillTx/>
                <a:latin typeface="等线" panose="02010600030101010101" pitchFamily="2" charset="-122"/>
                <a:ea typeface="等线" panose="02010600030101010101" pitchFamily="2" charset="-122"/>
                <a:cs typeface="+mn-cs"/>
              </a:endParaRPr>
            </a:p>
          </p:txBody>
        </p:sp>
      </p:grpSp>
      <p:sp>
        <p:nvSpPr>
          <p:cNvPr id="47" name="矩形 46"/>
          <p:cNvSpPr/>
          <p:nvPr/>
        </p:nvSpPr>
        <p:spPr bwMode="gray">
          <a:xfrm rot="2196587">
            <a:off x="10910348" y="3883082"/>
            <a:ext cx="396000" cy="180000"/>
          </a:xfrm>
          <a:prstGeom prst="rect">
            <a:avLst/>
          </a:prstGeom>
          <a:solidFill>
            <a:schemeClr val="bg1"/>
          </a:solidFill>
          <a:ln w="57150" cmpd="thickThin" algn="ctr">
            <a:solidFill>
              <a:srgbClr val="FF0000"/>
            </a:solidFill>
            <a:miter lim="800000"/>
          </a:ln>
        </p:spPr>
        <p:txBody>
          <a:bodyPr wrap="square" lIns="88900" tIns="88900" rIns="88900" bIns="88900" rtlCol="0" anchor="ctr"/>
          <a:lstStyle/>
          <a:p>
            <a:pPr marL="0" marR="0" lvl="0" indent="0" algn="ctr" defTabSz="6096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rPr>
              <a:t>示例</a:t>
            </a:r>
            <a:endParaRPr kumimoji="0" lang="en-US" sz="8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endParaRPr>
          </a:p>
        </p:txBody>
      </p:sp>
      <p:sp>
        <p:nvSpPr>
          <p:cNvPr id="2" name="矩形 1"/>
          <p:cNvSpPr/>
          <p:nvPr/>
        </p:nvSpPr>
        <p:spPr>
          <a:xfrm>
            <a:off x="5518391" y="1428196"/>
            <a:ext cx="1386799" cy="3296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effectLst/>
                <a:latin typeface="等线" panose="02010600030101010101" pitchFamily="2" charset="-122"/>
                <a:ea typeface="等线" panose="02010600030101010101" pitchFamily="2" charset="-122"/>
              </a:rPr>
              <a:t>问题</a:t>
            </a:r>
            <a:r>
              <a:rPr lang="en-US" altLang="zh-CN" sz="1400" b="1" dirty="0">
                <a:effectLst/>
                <a:latin typeface="等线" panose="02010600030101010101" pitchFamily="2" charset="-122"/>
                <a:ea typeface="等线" panose="02010600030101010101" pitchFamily="2" charset="-122"/>
              </a:rPr>
              <a:t>2</a:t>
            </a:r>
            <a:endParaRPr lang="en-US" altLang="zh-CN" sz="1600" b="1" dirty="0">
              <a:effectLst/>
              <a:latin typeface="等线" panose="02010600030101010101" pitchFamily="2" charset="-122"/>
              <a:ea typeface="等线" panose="02010600030101010101" pitchFamily="2" charset="-122"/>
            </a:endParaRPr>
          </a:p>
        </p:txBody>
      </p:sp>
      <p:sp>
        <p:nvSpPr>
          <p:cNvPr id="6" name="矩形 5"/>
          <p:cNvSpPr/>
          <p:nvPr/>
        </p:nvSpPr>
        <p:spPr>
          <a:xfrm>
            <a:off x="6981631" y="1428196"/>
            <a:ext cx="1386799" cy="3296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effectLst/>
                <a:latin typeface="等线" panose="02010600030101010101" pitchFamily="2" charset="-122"/>
                <a:ea typeface="等线" panose="02010600030101010101" pitchFamily="2" charset="-122"/>
              </a:rPr>
              <a:t>问题</a:t>
            </a:r>
            <a:r>
              <a:rPr lang="en-US" altLang="zh-CN" sz="1400" b="1" dirty="0">
                <a:effectLst/>
                <a:latin typeface="等线" panose="02010600030101010101" pitchFamily="2" charset="-122"/>
                <a:ea typeface="等线" panose="02010600030101010101" pitchFamily="2" charset="-122"/>
              </a:rPr>
              <a:t>3</a:t>
            </a:r>
            <a:endParaRPr lang="en-US" altLang="zh-CN" sz="1600" b="1" dirty="0">
              <a:effectLst/>
              <a:latin typeface="等线" panose="02010600030101010101" pitchFamily="2" charset="-122"/>
              <a:ea typeface="等线" panose="02010600030101010101" pitchFamily="2" charset="-122"/>
            </a:endParaRPr>
          </a:p>
        </p:txBody>
      </p:sp>
      <p:sp>
        <p:nvSpPr>
          <p:cNvPr id="12" name="矩形 11"/>
          <p:cNvSpPr/>
          <p:nvPr/>
        </p:nvSpPr>
        <p:spPr>
          <a:xfrm>
            <a:off x="8444871" y="1428196"/>
            <a:ext cx="1386799" cy="3296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effectLst/>
                <a:latin typeface="等线" panose="02010600030101010101" pitchFamily="2" charset="-122"/>
                <a:ea typeface="等线" panose="02010600030101010101" pitchFamily="2" charset="-122"/>
              </a:rPr>
              <a:t>问题</a:t>
            </a:r>
            <a:r>
              <a:rPr lang="en-US" altLang="zh-CN" sz="1400" b="1" dirty="0">
                <a:effectLst/>
                <a:latin typeface="等线" panose="02010600030101010101" pitchFamily="2" charset="-122"/>
                <a:ea typeface="等线" panose="02010600030101010101" pitchFamily="2" charset="-122"/>
              </a:rPr>
              <a:t>4</a:t>
            </a:r>
            <a:endParaRPr lang="en-US" altLang="zh-CN" sz="1600" b="1" dirty="0">
              <a:effectLst/>
              <a:latin typeface="等线" panose="02010600030101010101" pitchFamily="2" charset="-122"/>
              <a:ea typeface="等线" panose="02010600030101010101" pitchFamily="2" charset="-122"/>
            </a:endParaRPr>
          </a:p>
        </p:txBody>
      </p:sp>
      <p:sp>
        <p:nvSpPr>
          <p:cNvPr id="13" name="矩形 12"/>
          <p:cNvSpPr/>
          <p:nvPr/>
        </p:nvSpPr>
        <p:spPr>
          <a:xfrm>
            <a:off x="9908110" y="1428196"/>
            <a:ext cx="1386799" cy="3296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effectLst/>
                <a:latin typeface="等线" panose="02010600030101010101" pitchFamily="2" charset="-122"/>
                <a:ea typeface="等线" panose="02010600030101010101" pitchFamily="2" charset="-122"/>
              </a:rPr>
              <a:t>问题</a:t>
            </a:r>
            <a:r>
              <a:rPr lang="en-US" altLang="zh-CN" sz="1400" b="1" dirty="0">
                <a:effectLst/>
                <a:latin typeface="等线" panose="02010600030101010101" pitchFamily="2" charset="-122"/>
                <a:ea typeface="等线" panose="02010600030101010101" pitchFamily="2" charset="-122"/>
              </a:rPr>
              <a:t>5</a:t>
            </a:r>
            <a:endParaRPr lang="en-US" altLang="zh-CN" sz="1600" b="1" dirty="0">
              <a:effectLst/>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689795" y="1304579"/>
            <a:ext cx="9182857" cy="5080787"/>
            <a:chOff x="2689795" y="1304579"/>
            <a:chExt cx="9182857" cy="5080787"/>
          </a:xfrm>
        </p:grpSpPr>
        <p:cxnSp>
          <p:nvCxnSpPr>
            <p:cNvPr id="50" name="直接连接符 49"/>
            <p:cNvCxnSpPr/>
            <p:nvPr/>
          </p:nvCxnSpPr>
          <p:spPr>
            <a:xfrm>
              <a:off x="2689795" y="1453366"/>
              <a:ext cx="0" cy="4932000"/>
            </a:xfrm>
            <a:prstGeom prst="line">
              <a:avLst/>
            </a:prstGeom>
            <a:noFill/>
            <a:ln w="6350" cap="flat" cmpd="sng" algn="ctr">
              <a:solidFill>
                <a:srgbClr val="FFFFFF">
                  <a:lumMod val="65000"/>
                </a:srgbClr>
              </a:solidFill>
              <a:prstDash val="lgDash"/>
              <a:miter lim="800000"/>
            </a:ln>
            <a:effectLst/>
          </p:spPr>
        </p:cxnSp>
        <p:cxnSp>
          <p:nvCxnSpPr>
            <p:cNvPr id="58" name="直接连接符 57"/>
            <p:cNvCxnSpPr/>
            <p:nvPr/>
          </p:nvCxnSpPr>
          <p:spPr>
            <a:xfrm>
              <a:off x="5215019" y="1453366"/>
              <a:ext cx="0" cy="4932000"/>
            </a:xfrm>
            <a:prstGeom prst="line">
              <a:avLst/>
            </a:prstGeom>
            <a:noFill/>
            <a:ln w="6350" cap="flat" cmpd="sng" algn="ctr">
              <a:solidFill>
                <a:srgbClr val="FFFFFF">
                  <a:lumMod val="65000"/>
                </a:srgbClr>
              </a:solidFill>
              <a:prstDash val="lgDash"/>
              <a:miter lim="800000"/>
            </a:ln>
            <a:effectLst/>
          </p:spPr>
        </p:cxnSp>
        <p:cxnSp>
          <p:nvCxnSpPr>
            <p:cNvPr id="59" name="直接连接符 58"/>
            <p:cNvCxnSpPr/>
            <p:nvPr/>
          </p:nvCxnSpPr>
          <p:spPr>
            <a:xfrm>
              <a:off x="6477631" y="1453366"/>
              <a:ext cx="0" cy="4932000"/>
            </a:xfrm>
            <a:prstGeom prst="line">
              <a:avLst/>
            </a:prstGeom>
            <a:noFill/>
            <a:ln w="6350" cap="flat" cmpd="sng" algn="ctr">
              <a:solidFill>
                <a:srgbClr val="FFFFFF">
                  <a:lumMod val="65000"/>
                </a:srgbClr>
              </a:solidFill>
              <a:prstDash val="lgDash"/>
              <a:miter lim="800000"/>
            </a:ln>
            <a:effectLst/>
          </p:spPr>
        </p:cxnSp>
        <p:cxnSp>
          <p:nvCxnSpPr>
            <p:cNvPr id="60" name="直接连接符 59"/>
            <p:cNvCxnSpPr/>
            <p:nvPr/>
          </p:nvCxnSpPr>
          <p:spPr>
            <a:xfrm>
              <a:off x="10265467" y="1453366"/>
              <a:ext cx="0" cy="4932000"/>
            </a:xfrm>
            <a:prstGeom prst="line">
              <a:avLst/>
            </a:prstGeom>
            <a:noFill/>
            <a:ln w="6350" cap="flat" cmpd="sng" algn="ctr">
              <a:solidFill>
                <a:srgbClr val="FFFFFF">
                  <a:lumMod val="65000"/>
                </a:srgbClr>
              </a:solidFill>
              <a:prstDash val="lgDash"/>
              <a:miter lim="800000"/>
            </a:ln>
            <a:effectLst/>
          </p:spPr>
        </p:cxnSp>
        <p:cxnSp>
          <p:nvCxnSpPr>
            <p:cNvPr id="68" name="直接连接符 67"/>
            <p:cNvCxnSpPr/>
            <p:nvPr/>
          </p:nvCxnSpPr>
          <p:spPr>
            <a:xfrm>
              <a:off x="9002855" y="1442480"/>
              <a:ext cx="0" cy="4932000"/>
            </a:xfrm>
            <a:prstGeom prst="line">
              <a:avLst/>
            </a:prstGeom>
            <a:noFill/>
            <a:ln w="6350" cap="flat" cmpd="sng" algn="ctr">
              <a:solidFill>
                <a:srgbClr val="FFFFFF">
                  <a:lumMod val="65000"/>
                </a:srgbClr>
              </a:solidFill>
              <a:prstDash val="lgDash"/>
              <a:miter lim="800000"/>
            </a:ln>
            <a:effectLst/>
          </p:spPr>
        </p:cxnSp>
        <p:cxnSp>
          <p:nvCxnSpPr>
            <p:cNvPr id="77" name="直接连接符 76"/>
            <p:cNvCxnSpPr/>
            <p:nvPr/>
          </p:nvCxnSpPr>
          <p:spPr>
            <a:xfrm>
              <a:off x="3952407" y="1453366"/>
              <a:ext cx="0" cy="4932000"/>
            </a:xfrm>
            <a:prstGeom prst="line">
              <a:avLst/>
            </a:prstGeom>
            <a:noFill/>
            <a:ln w="6350" cap="flat" cmpd="sng" algn="ctr">
              <a:solidFill>
                <a:srgbClr val="FFFFFF">
                  <a:lumMod val="65000"/>
                </a:srgbClr>
              </a:solidFill>
              <a:prstDash val="lgDash"/>
              <a:miter lim="800000"/>
            </a:ln>
            <a:effectLst/>
          </p:spPr>
        </p:cxnSp>
        <p:cxnSp>
          <p:nvCxnSpPr>
            <p:cNvPr id="83" name="直接连接符 82"/>
            <p:cNvCxnSpPr/>
            <p:nvPr/>
          </p:nvCxnSpPr>
          <p:spPr>
            <a:xfrm>
              <a:off x="11528078" y="1304579"/>
              <a:ext cx="0" cy="4932000"/>
            </a:xfrm>
            <a:prstGeom prst="line">
              <a:avLst/>
            </a:prstGeom>
            <a:noFill/>
            <a:ln w="6350" cap="flat" cmpd="sng" algn="ctr">
              <a:solidFill>
                <a:srgbClr val="FFFFFF">
                  <a:lumMod val="65000"/>
                </a:srgbClr>
              </a:solidFill>
              <a:prstDash val="lgDash"/>
              <a:miter lim="800000"/>
            </a:ln>
            <a:effectLst/>
          </p:spPr>
        </p:cxnSp>
        <p:pic>
          <p:nvPicPr>
            <p:cNvPr id="84" name="图形 83" descr="鲤鱼旗 纯色填充"/>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497028" y="1404375"/>
              <a:ext cx="375624" cy="360000"/>
            </a:xfrm>
            <a:prstGeom prst="rect">
              <a:avLst/>
            </a:prstGeom>
          </p:spPr>
        </p:pic>
        <p:cxnSp>
          <p:nvCxnSpPr>
            <p:cNvPr id="87" name="直接连接符 86"/>
            <p:cNvCxnSpPr/>
            <p:nvPr/>
          </p:nvCxnSpPr>
          <p:spPr>
            <a:xfrm>
              <a:off x="7740243" y="1453366"/>
              <a:ext cx="0" cy="4932000"/>
            </a:xfrm>
            <a:prstGeom prst="line">
              <a:avLst/>
            </a:prstGeom>
            <a:noFill/>
            <a:ln w="6350" cap="flat" cmpd="sng" algn="ctr">
              <a:solidFill>
                <a:srgbClr val="FFFFFF">
                  <a:lumMod val="65000"/>
                </a:srgbClr>
              </a:solidFill>
              <a:prstDash val="lgDash"/>
              <a:miter lim="800000"/>
            </a:ln>
            <a:effectLst/>
          </p:spPr>
        </p:cxnSp>
      </p:grpSp>
      <p:cxnSp>
        <p:nvCxnSpPr>
          <p:cNvPr id="49" name="直接连接符 48"/>
          <p:cNvCxnSpPr/>
          <p:nvPr/>
        </p:nvCxnSpPr>
        <p:spPr>
          <a:xfrm>
            <a:off x="11526134" y="1453366"/>
            <a:ext cx="0" cy="4932000"/>
          </a:xfrm>
          <a:prstGeom prst="line">
            <a:avLst/>
          </a:prstGeom>
          <a:noFill/>
          <a:ln w="6350" cap="flat" cmpd="sng" algn="ctr">
            <a:solidFill>
              <a:srgbClr val="FFFFFF">
                <a:lumMod val="65000"/>
              </a:srgbClr>
            </a:solidFill>
            <a:prstDash val="lgDash"/>
            <a:miter lim="800000"/>
          </a:ln>
          <a:effectLst/>
        </p:spPr>
      </p:cxnSp>
      <p:sp>
        <p:nvSpPr>
          <p:cNvPr id="2" name="标题 1"/>
          <p:cNvSpPr txBox="1"/>
          <p:nvPr/>
        </p:nvSpPr>
        <p:spPr>
          <a:xfrm>
            <a:off x="552010" y="273332"/>
            <a:ext cx="11239200" cy="640800"/>
          </a:xfrm>
          <a:prstGeom prst="rect">
            <a:avLst/>
          </a:prstGeom>
        </p:spPr>
        <p:txBody>
          <a:bodyPr vert="horz" wrap="square" lIns="121920" tIns="60960" rIns="121920" bIns="60960" rtlCol="0" anchor="ctr" anchorCtr="0">
            <a:noAutofit/>
          </a:bodyPr>
          <a:lstStyle>
            <a:lvl1pPr algn="ctr" defTabSz="182880" rtl="0" eaLnBrk="1" latinLnBrk="0" hangingPunct="1">
              <a:spcBef>
                <a:spcPct val="0"/>
              </a:spcBef>
              <a:buNone/>
              <a:defRPr lang="en-US" sz="1500" b="1" kern="1200" cap="none" baseline="0">
                <a:solidFill>
                  <a:schemeClr val="tx2"/>
                </a:solidFill>
                <a:latin typeface="+mj-lt"/>
                <a:ea typeface="+mj-ea"/>
                <a:cs typeface="+mj-cs"/>
              </a:defRPr>
            </a:lvl1pPr>
          </a:lstStyle>
          <a:p>
            <a:pPr marL="0" marR="0" lvl="0" indent="0" algn="l" defTabSz="18288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基于前期沟通，制定了详细合理的工作实施计划，</a:t>
            </a:r>
            <a:r>
              <a:rPr kumimoji="0" lang="en-US" altLang="zh-CN"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PoC</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预计整体周期为</a:t>
            </a:r>
            <a:r>
              <a:rPr kumimoji="0" lang="en-US" altLang="zh-CN"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7</a:t>
            </a:r>
            <a:r>
              <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rPr>
              <a:t>周，具体实施过程中采用多任务同步推进，串行和并行相结合的方式进行，有效推进项目快速落地</a:t>
            </a:r>
            <a:endParaRPr kumimoji="0" lang="zh-CN" altLang="en-US" sz="2000" b="1" i="0" u="none" strike="noStrike" kern="1200" cap="none" spc="0" normalizeH="0" baseline="0" noProof="0" dirty="0">
              <a:ln>
                <a:noFill/>
              </a:ln>
              <a:solidFill>
                <a:srgbClr val="000000"/>
              </a:solidFill>
              <a:effectLst/>
              <a:uLnTx/>
              <a:uFillTx/>
              <a:latin typeface="等线 Light" panose="02010600030101010101" pitchFamily="2" charset="-122"/>
              <a:ea typeface="等线 Light" panose="02010600030101010101" pitchFamily="2" charset="-122"/>
              <a:cs typeface="+mj-cs"/>
            </a:endParaRPr>
          </a:p>
        </p:txBody>
      </p:sp>
      <p:sp>
        <p:nvSpPr>
          <p:cNvPr id="6" name="Freeform 60"/>
          <p:cNvSpPr/>
          <p:nvPr/>
        </p:nvSpPr>
        <p:spPr bwMode="auto">
          <a:xfrm>
            <a:off x="1358471" y="1349215"/>
            <a:ext cx="10363180" cy="73919"/>
          </a:xfrm>
          <a:custGeom>
            <a:avLst/>
            <a:gdLst>
              <a:gd name="T0" fmla="*/ 0 w 4490"/>
              <a:gd name="T1" fmla="*/ 2147483647 h 91"/>
              <a:gd name="T2" fmla="*/ 0 w 4490"/>
              <a:gd name="T3" fmla="*/ 0 h 91"/>
              <a:gd name="T4" fmla="*/ 2147483647 w 4490"/>
              <a:gd name="T5" fmla="*/ 0 h 91"/>
              <a:gd name="T6" fmla="*/ 2147483647 w 4490"/>
              <a:gd name="T7" fmla="*/ 2147483647 h 91"/>
              <a:gd name="T8" fmla="*/ 0 60000 65536"/>
              <a:gd name="T9" fmla="*/ 0 60000 65536"/>
              <a:gd name="T10" fmla="*/ 0 60000 65536"/>
              <a:gd name="T11" fmla="*/ 0 60000 65536"/>
              <a:gd name="T12" fmla="*/ 0 w 4490"/>
              <a:gd name="T13" fmla="*/ 0 h 91"/>
              <a:gd name="T14" fmla="*/ 4490 w 4490"/>
              <a:gd name="T15" fmla="*/ 91 h 91"/>
            </a:gdLst>
            <a:ahLst/>
            <a:cxnLst>
              <a:cxn ang="T8">
                <a:pos x="T0" y="T1"/>
              </a:cxn>
              <a:cxn ang="T9">
                <a:pos x="T2" y="T3"/>
              </a:cxn>
              <a:cxn ang="T10">
                <a:pos x="T4" y="T5"/>
              </a:cxn>
              <a:cxn ang="T11">
                <a:pos x="T6" y="T7"/>
              </a:cxn>
            </a:cxnLst>
            <a:rect l="T12" t="T13" r="T14" b="T15"/>
            <a:pathLst>
              <a:path w="4490" h="91">
                <a:moveTo>
                  <a:pt x="0" y="91"/>
                </a:moveTo>
                <a:lnTo>
                  <a:pt x="0" y="0"/>
                </a:lnTo>
                <a:lnTo>
                  <a:pt x="4490" y="0"/>
                </a:lnTo>
                <a:lnTo>
                  <a:pt x="4490" y="91"/>
                </a:lnTo>
              </a:path>
            </a:pathLst>
          </a:custGeom>
          <a:noFill/>
          <a:ln w="6350">
            <a:solidFill>
              <a:srgbClr val="BBBCBC"/>
            </a:solidFill>
            <a:round/>
          </a:ln>
        </p:spPr>
        <p:txBody>
          <a:bodyPr wrap="none" lIns="0" tIns="0" rIns="0" bIns="0" anchor="ctr"/>
          <a:lstStyle/>
          <a:p>
            <a:pPr marL="0" marR="0" lvl="0" indent="0" algn="l" defTabSz="6096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grpSp>
        <p:nvGrpSpPr>
          <p:cNvPr id="31" name="组合 30"/>
          <p:cNvGrpSpPr/>
          <p:nvPr/>
        </p:nvGrpSpPr>
        <p:grpSpPr>
          <a:xfrm>
            <a:off x="685505" y="1442480"/>
            <a:ext cx="619678" cy="749660"/>
            <a:chOff x="427051" y="1660594"/>
            <a:chExt cx="593903" cy="749660"/>
          </a:xfrm>
        </p:grpSpPr>
        <p:sp>
          <p:nvSpPr>
            <p:cNvPr id="32" name="矩形 31"/>
            <p:cNvSpPr/>
            <p:nvPr/>
          </p:nvSpPr>
          <p:spPr>
            <a:xfrm>
              <a:off x="520023" y="1660594"/>
              <a:ext cx="500931" cy="749660"/>
            </a:xfrm>
            <a:prstGeom prst="rect">
              <a:avLst/>
            </a:prstGeom>
            <a:solidFill>
              <a:schemeClr val="bg1">
                <a:lumMod val="95000"/>
              </a:schemeClr>
            </a:solidFill>
            <a:ln w="19050" algn="ctr">
              <a:noFill/>
              <a:miter lim="800000"/>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zh-CN" altLang="en-US" sz="11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前期准备</a:t>
              </a:r>
              <a:endParaRPr kumimoji="0" lang="zh-CN" altLang="en-US" sz="11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3" name="Oval 20"/>
            <p:cNvSpPr/>
            <p:nvPr/>
          </p:nvSpPr>
          <p:spPr bwMode="gray">
            <a:xfrm>
              <a:off x="427051" y="1943984"/>
              <a:ext cx="182880" cy="182880"/>
            </a:xfrm>
            <a:prstGeom prst="ellipse">
              <a:avLst/>
            </a:prstGeom>
            <a:solidFill>
              <a:schemeClr val="tx1"/>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 name="组合 33"/>
          <p:cNvGrpSpPr/>
          <p:nvPr/>
        </p:nvGrpSpPr>
        <p:grpSpPr>
          <a:xfrm>
            <a:off x="680726" y="2284224"/>
            <a:ext cx="616963" cy="3575538"/>
            <a:chOff x="446496" y="2370258"/>
            <a:chExt cx="591301" cy="3575538"/>
          </a:xfrm>
        </p:grpSpPr>
        <p:sp>
          <p:nvSpPr>
            <p:cNvPr id="35" name="矩形 34"/>
            <p:cNvSpPr/>
            <p:nvPr/>
          </p:nvSpPr>
          <p:spPr>
            <a:xfrm>
              <a:off x="528856" y="2370258"/>
              <a:ext cx="508941" cy="3575538"/>
            </a:xfrm>
            <a:prstGeom prst="rect">
              <a:avLst/>
            </a:prstGeom>
            <a:solidFill>
              <a:schemeClr val="bg1">
                <a:lumMod val="95000"/>
              </a:schemeClr>
            </a:solidFill>
            <a:ln w="19050" algn="ctr">
              <a:noFill/>
              <a:miter lim="800000"/>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anose="05020102010507070707" pitchFamily="18" charset="2"/>
                <a:buNone/>
                <a:defRPr/>
              </a:pPr>
              <a:r>
                <a:rPr lang="zh-CN" altLang="en-US" sz="1100" b="1" dirty="0">
                  <a:solidFill>
                    <a:prstClr val="black"/>
                  </a:solidFill>
                  <a:latin typeface="等线" panose="02010600030101010101" pitchFamily="2" charset="-122"/>
                  <a:ea typeface="等线" panose="02010600030101010101" pitchFamily="2" charset="-122"/>
                </a:rPr>
                <a:t>主体实施</a:t>
              </a:r>
              <a:endParaRPr kumimoji="0" lang="zh-CN" altLang="en-US" sz="11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6" name="Oval 20"/>
            <p:cNvSpPr/>
            <p:nvPr/>
          </p:nvSpPr>
          <p:spPr bwMode="gray">
            <a:xfrm>
              <a:off x="446496" y="3822520"/>
              <a:ext cx="182880" cy="182880"/>
            </a:xfrm>
            <a:prstGeom prst="ellipse">
              <a:avLst/>
            </a:prstGeom>
            <a:solidFill>
              <a:schemeClr val="tx1"/>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en-US" altLang="zh-CN" sz="12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2</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7" name="组合 36"/>
          <p:cNvGrpSpPr/>
          <p:nvPr/>
        </p:nvGrpSpPr>
        <p:grpSpPr>
          <a:xfrm>
            <a:off x="687104" y="5910770"/>
            <a:ext cx="618080" cy="453681"/>
            <a:chOff x="406210" y="5558612"/>
            <a:chExt cx="592371" cy="453681"/>
          </a:xfrm>
        </p:grpSpPr>
        <p:sp>
          <p:nvSpPr>
            <p:cNvPr id="38" name="矩形 37"/>
            <p:cNvSpPr/>
            <p:nvPr/>
          </p:nvSpPr>
          <p:spPr>
            <a:xfrm>
              <a:off x="485637" y="5558612"/>
              <a:ext cx="512944" cy="453681"/>
            </a:xfrm>
            <a:prstGeom prst="rect">
              <a:avLst/>
            </a:prstGeom>
            <a:solidFill>
              <a:schemeClr val="bg1">
                <a:lumMod val="95000"/>
              </a:schemeClr>
            </a:solidFill>
            <a:ln w="19050" algn="ctr">
              <a:noFill/>
              <a:miter lim="800000"/>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anose="05020102010507070707" pitchFamily="18" charset="2"/>
                <a:buNone/>
                <a:defRPr/>
              </a:pPr>
              <a:r>
                <a:rPr lang="zh-CN" altLang="en-US" sz="1100" b="1" dirty="0">
                  <a:solidFill>
                    <a:prstClr val="black"/>
                  </a:solidFill>
                  <a:latin typeface="等线" panose="02010600030101010101" pitchFamily="2" charset="-122"/>
                  <a:ea typeface="等线" panose="02010600030101010101" pitchFamily="2" charset="-122"/>
                </a:rPr>
                <a:t>分析交付</a:t>
              </a:r>
              <a:endParaRPr kumimoji="0" lang="zh-CN" altLang="en-US" sz="11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9" name="Oval 20"/>
            <p:cNvSpPr/>
            <p:nvPr/>
          </p:nvSpPr>
          <p:spPr bwMode="gray">
            <a:xfrm>
              <a:off x="406210" y="5710478"/>
              <a:ext cx="182880" cy="182880"/>
            </a:xfrm>
            <a:prstGeom prst="ellipse">
              <a:avLst/>
            </a:prstGeom>
            <a:solidFill>
              <a:schemeClr val="tx1"/>
            </a:solidFill>
            <a:ln w="19050" algn="ctr">
              <a:noFill/>
              <a:miter lim="800000"/>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anose="05020102010507070707" pitchFamily="18" charset="2"/>
                <a:buNone/>
                <a:defRPr/>
              </a:pPr>
              <a:r>
                <a:rPr kumimoji="0" lang="en-US" altLang="zh-CN" sz="1200" b="1"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rPr>
                <a:t>3</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0" name="矩形 39"/>
          <p:cNvSpPr/>
          <p:nvPr/>
        </p:nvSpPr>
        <p:spPr bwMode="gray">
          <a:xfrm>
            <a:off x="1358471" y="1442481"/>
            <a:ext cx="10363182" cy="750507"/>
          </a:xfrm>
          <a:prstGeom prst="rect">
            <a:avLst/>
          </a:prstGeom>
          <a:noFill/>
          <a:ln w="3175" algn="ctr">
            <a:solidFill>
              <a:schemeClr val="tx2"/>
            </a:solidFill>
            <a:prstDash val="dash"/>
            <a:miter lim="800000"/>
          </a:ln>
        </p:spPr>
        <p:txBody>
          <a:bodyPr vert="horz" wrap="square" lIns="88900" tIns="45720" rIns="88900" bIns="88900" rtlCol="0" anchor="ctr" anchorCtr="0"/>
          <a:lstStyle/>
          <a:p>
            <a:pPr marL="0" marR="0" lvl="0" indent="0" algn="l" defTabSz="914400" rtl="0" eaLnBrk="1" fontAlgn="auto" latinLnBrk="0" hangingPunct="1">
              <a:lnSpc>
                <a:spcPct val="100000"/>
              </a:lnSpc>
              <a:spcBef>
                <a:spcPts val="0"/>
              </a:spcBef>
              <a:spcAft>
                <a:spcPts val="0"/>
              </a:spcAft>
              <a:buClrTx/>
              <a:buSzTx/>
              <a:buFont typeface="Wingdings 2" panose="05020102010507070707" pitchFamily="18" charset="2"/>
              <a:buNone/>
              <a:defRPr/>
            </a:pPr>
            <a:r>
              <a:rPr kumimoji="0" lang="zh-CN" altLang="en-US" sz="10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rPr>
              <a:t>环境和数据准备</a:t>
            </a:r>
            <a:endParaRPr kumimoji="0" lang="zh-CN" altLang="en-US" sz="1200" b="1" i="0" u="none" strike="noStrike" kern="1200" cap="none" spc="0" normalizeH="0" baseline="0" noProof="0" dirty="0">
              <a:ln>
                <a:noFill/>
              </a:ln>
              <a:solidFill>
                <a:srgbClr val="012036"/>
              </a:solidFill>
              <a:effectLst/>
              <a:uLnTx/>
              <a:uFillTx/>
              <a:latin typeface="等线" panose="02010600030101010101" pitchFamily="2" charset="-122"/>
              <a:ea typeface="等线" panose="02010600030101010101" pitchFamily="2" charset="-122"/>
              <a:cs typeface="+mn-cs"/>
            </a:endParaRPr>
          </a:p>
        </p:txBody>
      </p:sp>
      <p:sp>
        <p:nvSpPr>
          <p:cNvPr id="41" name="AutoShape 95"/>
          <p:cNvSpPr>
            <a:spLocks noChangeArrowheads="1"/>
          </p:cNvSpPr>
          <p:nvPr/>
        </p:nvSpPr>
        <p:spPr bwMode="auto">
          <a:xfrm>
            <a:off x="343949" y="1442480"/>
            <a:ext cx="264859" cy="4921972"/>
          </a:xfrm>
          <a:prstGeom prst="rect">
            <a:avLst/>
          </a:prstGeom>
          <a:pattFill prst="dkDnDiag">
            <a:fgClr>
              <a:schemeClr val="tx2">
                <a:lumMod val="10000"/>
                <a:lumOff val="90000"/>
              </a:schemeClr>
            </a:fgClr>
            <a:bgClr>
              <a:schemeClr val="bg1"/>
            </a:bgClr>
          </a:pattFill>
          <a:ln>
            <a:noFill/>
          </a:ln>
        </p:spPr>
        <p:txBody>
          <a:bodyPr lIns="0" tIns="88900" rIns="0" bIns="88900" anchor="ctr"/>
          <a:lstStyle>
            <a:lvl1pPr defTabSz="608330">
              <a:defRPr>
                <a:solidFill>
                  <a:schemeClr val="tx1"/>
                </a:solidFill>
                <a:latin typeface="Arial" panose="020B0604020202020204" pitchFamily="34" charset="0"/>
                <a:ea typeface="宋体" panose="02010600030101010101" pitchFamily="2" charset="-122"/>
              </a:defRPr>
            </a:lvl1pPr>
            <a:lvl2pPr marL="742950" indent="-285750" defTabSz="608330">
              <a:defRPr>
                <a:solidFill>
                  <a:schemeClr val="tx1"/>
                </a:solidFill>
                <a:latin typeface="Arial" panose="020B0604020202020204" pitchFamily="34" charset="0"/>
                <a:ea typeface="宋体" panose="02010600030101010101" pitchFamily="2" charset="-122"/>
              </a:defRPr>
            </a:lvl2pPr>
            <a:lvl3pPr marL="1143000" indent="-228600" defTabSz="608330">
              <a:defRPr>
                <a:solidFill>
                  <a:schemeClr val="tx1"/>
                </a:solidFill>
                <a:latin typeface="Arial" panose="020B0604020202020204" pitchFamily="34" charset="0"/>
                <a:ea typeface="宋体" panose="02010600030101010101" pitchFamily="2" charset="-122"/>
              </a:defRPr>
            </a:lvl3pPr>
            <a:lvl4pPr marL="1600200" indent="-228600" defTabSz="608330">
              <a:defRPr>
                <a:solidFill>
                  <a:schemeClr val="tx1"/>
                </a:solidFill>
                <a:latin typeface="Arial" panose="020B0604020202020204" pitchFamily="34" charset="0"/>
                <a:ea typeface="宋体" panose="02010600030101010101" pitchFamily="2" charset="-122"/>
              </a:defRPr>
            </a:lvl4pPr>
            <a:lvl5pPr marL="2057400" indent="-228600" defTabSz="608330">
              <a:defRPr>
                <a:solidFill>
                  <a:schemeClr val="tx1"/>
                </a:solidFill>
                <a:latin typeface="Arial" panose="020B0604020202020204" pitchFamily="34" charset="0"/>
                <a:ea typeface="宋体" panose="02010600030101010101" pitchFamily="2" charset="-122"/>
              </a:defRPr>
            </a:lvl5pPr>
            <a:lvl6pPr marL="2514600" indent="-228600" defTabSz="6083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083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083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0833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608330" rtl="0" eaLnBrk="1" fontAlgn="base" latinLnBrk="0" hangingPunct="1">
              <a:lnSpc>
                <a:spcPct val="100000"/>
              </a:lnSpc>
              <a:spcBef>
                <a:spcPct val="0"/>
              </a:spcBef>
              <a:spcAft>
                <a:spcPct val="0"/>
              </a:spcAft>
              <a:buClrTx/>
              <a:buSzTx/>
              <a:buFontTx/>
              <a:buNone/>
              <a:defRPr/>
            </a:pPr>
            <a:r>
              <a:rPr lang="zh-CN" altLang="en-US" sz="1100" b="1" dirty="0">
                <a:solidFill>
                  <a:srgbClr val="000000"/>
                </a:solidFill>
                <a:latin typeface="等线" panose="02010600030101010101" pitchFamily="2" charset="-122"/>
                <a:ea typeface="等线" panose="02010600030101010101" pitchFamily="2" charset="-122"/>
              </a:rPr>
              <a:t>时间计划安排</a:t>
            </a:r>
            <a:endParaRPr kumimoji="0" lang="zh-CN" altLang="en-US" sz="11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44" name="矩形 43"/>
          <p:cNvSpPr/>
          <p:nvPr/>
        </p:nvSpPr>
        <p:spPr bwMode="gray">
          <a:xfrm>
            <a:off x="1358469" y="2284223"/>
            <a:ext cx="10363182" cy="1512401"/>
          </a:xfrm>
          <a:prstGeom prst="rect">
            <a:avLst/>
          </a:prstGeom>
          <a:noFill/>
          <a:ln w="3175" algn="ctr">
            <a:solidFill>
              <a:schemeClr val="tx2"/>
            </a:solidFill>
            <a:prstDash val="dash"/>
            <a:miter lim="800000"/>
          </a:ln>
        </p:spPr>
        <p:txBody>
          <a:bodyPr vert="horz" wrap="square" lIns="88900" tIns="45720" rIns="88900" bIns="88900" rtlCol="0" anchor="ctr" anchorCtr="0"/>
          <a:lstStyle/>
          <a:p>
            <a:pPr marL="0" marR="0" lvl="0" indent="0" algn="l" defTabSz="914400" rtl="0" eaLnBrk="1" fontAlgn="auto" latinLnBrk="0" hangingPunct="1">
              <a:lnSpc>
                <a:spcPct val="100000"/>
              </a:lnSpc>
              <a:spcBef>
                <a:spcPts val="0"/>
              </a:spcBef>
              <a:spcAft>
                <a:spcPts val="0"/>
              </a:spcAft>
              <a:buClrTx/>
              <a:buSzTx/>
              <a:buFont typeface="Wingdings 2" panose="05020102010507070707" pitchFamily="18" charset="2"/>
              <a:buNone/>
              <a:defRPr/>
            </a:pPr>
            <a:r>
              <a:rPr lang="zh-CN" altLang="en-US" sz="1000" b="1" dirty="0">
                <a:solidFill>
                  <a:srgbClr val="012036"/>
                </a:solidFill>
                <a:latin typeface="等线" panose="02010600030101010101" pitchFamily="2" charset="-122"/>
                <a:ea typeface="等线" panose="02010600030101010101" pitchFamily="2" charset="-122"/>
              </a:rPr>
              <a:t>数据质量检查</a:t>
            </a:r>
            <a:endParaRPr lang="zh-CN" altLang="en-US" sz="1000" b="1" dirty="0">
              <a:solidFill>
                <a:srgbClr val="012036"/>
              </a:solidFill>
              <a:latin typeface="等线" panose="02010600030101010101" pitchFamily="2" charset="-122"/>
              <a:ea typeface="等线" panose="02010600030101010101" pitchFamily="2" charset="-122"/>
            </a:endParaRPr>
          </a:p>
        </p:txBody>
      </p:sp>
      <p:sp>
        <p:nvSpPr>
          <p:cNvPr id="45" name="矩形 44"/>
          <p:cNvSpPr/>
          <p:nvPr/>
        </p:nvSpPr>
        <p:spPr bwMode="gray">
          <a:xfrm>
            <a:off x="1358469" y="5912872"/>
            <a:ext cx="10363182" cy="453681"/>
          </a:xfrm>
          <a:prstGeom prst="rect">
            <a:avLst/>
          </a:prstGeom>
          <a:noFill/>
          <a:ln w="3175" algn="ctr">
            <a:solidFill>
              <a:schemeClr val="tx2"/>
            </a:solidFill>
            <a:prstDash val="dash"/>
            <a:miter lim="800000"/>
          </a:ln>
        </p:spPr>
        <p:txBody>
          <a:bodyPr vert="horz" wrap="square" lIns="88900" tIns="45720" rIns="88900" bIns="88900" rtlCol="0" anchor="ctr" anchorCtr="0"/>
          <a:lstStyle/>
          <a:p>
            <a:pPr defTabSz="914400">
              <a:defRPr/>
            </a:pPr>
            <a:r>
              <a:rPr lang="zh-CN" altLang="en-US" sz="1000" b="1" dirty="0">
                <a:solidFill>
                  <a:srgbClr val="012036"/>
                </a:solidFill>
                <a:latin typeface="等线" panose="02010600030101010101" pitchFamily="2" charset="-122"/>
                <a:ea typeface="等线" panose="02010600030101010101" pitchFamily="2" charset="-122"/>
              </a:rPr>
              <a:t>成果分析和报表交付</a:t>
            </a:r>
            <a:endParaRPr lang="en-US" altLang="zh-CN" sz="1000" b="1" dirty="0">
              <a:solidFill>
                <a:srgbClr val="012036"/>
              </a:solidFill>
              <a:latin typeface="等线" panose="02010600030101010101" pitchFamily="2" charset="-122"/>
              <a:ea typeface="等线" panose="02010600030101010101" pitchFamily="2" charset="-122"/>
            </a:endParaRPr>
          </a:p>
        </p:txBody>
      </p:sp>
      <p:grpSp>
        <p:nvGrpSpPr>
          <p:cNvPr id="61" name="组合 60"/>
          <p:cNvGrpSpPr/>
          <p:nvPr/>
        </p:nvGrpSpPr>
        <p:grpSpPr>
          <a:xfrm>
            <a:off x="4774317" y="980093"/>
            <a:ext cx="848804" cy="442535"/>
            <a:chOff x="3224585" y="980599"/>
            <a:chExt cx="848804" cy="442535"/>
          </a:xfrm>
        </p:grpSpPr>
        <p:sp>
          <p:nvSpPr>
            <p:cNvPr id="5" name="Text Box 49"/>
            <p:cNvSpPr txBox="1">
              <a:spLocks noChangeArrowheads="1"/>
            </p:cNvSpPr>
            <p:nvPr/>
          </p:nvSpPr>
          <p:spPr bwMode="auto">
            <a:xfrm>
              <a:off x="3224585" y="980599"/>
              <a:ext cx="848804"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lang="en-US" sz="1400" b="1" dirty="0">
                  <a:solidFill>
                    <a:srgbClr val="53565A"/>
                  </a:solidFill>
                  <a:latin typeface="Calibri" panose="020F0502020204030204"/>
                  <a:ea typeface="MS PGothic" panose="020B0600070205080204" charset="-128"/>
                </a:rPr>
                <a:t>W2</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sp>
          <p:nvSpPr>
            <p:cNvPr id="7" name="Oval 61"/>
            <p:cNvSpPr>
              <a:spLocks noChangeArrowheads="1"/>
            </p:cNvSpPr>
            <p:nvPr/>
          </p:nvSpPr>
          <p:spPr bwMode="auto">
            <a:xfrm>
              <a:off x="3567418" y="1274544"/>
              <a:ext cx="163142"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grpSp>
      <p:grpSp>
        <p:nvGrpSpPr>
          <p:cNvPr id="8" name="组合 7"/>
          <p:cNvGrpSpPr/>
          <p:nvPr/>
        </p:nvGrpSpPr>
        <p:grpSpPr>
          <a:xfrm>
            <a:off x="6036054" y="980093"/>
            <a:ext cx="848804" cy="442535"/>
            <a:chOff x="2362212" y="980599"/>
            <a:chExt cx="773093" cy="442535"/>
          </a:xfrm>
        </p:grpSpPr>
        <p:sp>
          <p:nvSpPr>
            <p:cNvPr id="9" name="Oval 62"/>
            <p:cNvSpPr>
              <a:spLocks noChangeArrowheads="1"/>
            </p:cNvSpPr>
            <p:nvPr/>
          </p:nvSpPr>
          <p:spPr bwMode="auto">
            <a:xfrm>
              <a:off x="2674464" y="1274544"/>
              <a:ext cx="148590"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sp>
          <p:nvSpPr>
            <p:cNvPr id="10" name="Text Box 49"/>
            <p:cNvSpPr txBox="1">
              <a:spLocks noChangeArrowheads="1"/>
            </p:cNvSpPr>
            <p:nvPr/>
          </p:nvSpPr>
          <p:spPr bwMode="auto">
            <a:xfrm>
              <a:off x="2362212" y="980599"/>
              <a:ext cx="773093"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rPr>
                <a:t>W3</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grpSp>
      <p:grpSp>
        <p:nvGrpSpPr>
          <p:cNvPr id="11" name="组合 10"/>
          <p:cNvGrpSpPr/>
          <p:nvPr/>
        </p:nvGrpSpPr>
        <p:grpSpPr>
          <a:xfrm>
            <a:off x="7297791" y="980093"/>
            <a:ext cx="848804" cy="442535"/>
            <a:chOff x="2362212" y="980599"/>
            <a:chExt cx="773093" cy="442535"/>
          </a:xfrm>
        </p:grpSpPr>
        <p:sp>
          <p:nvSpPr>
            <p:cNvPr id="12" name="Oval 62"/>
            <p:cNvSpPr>
              <a:spLocks noChangeArrowheads="1"/>
            </p:cNvSpPr>
            <p:nvPr/>
          </p:nvSpPr>
          <p:spPr bwMode="auto">
            <a:xfrm>
              <a:off x="2674464" y="1274544"/>
              <a:ext cx="148590"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sp>
          <p:nvSpPr>
            <p:cNvPr id="13" name="Text Box 49"/>
            <p:cNvSpPr txBox="1">
              <a:spLocks noChangeArrowheads="1"/>
            </p:cNvSpPr>
            <p:nvPr/>
          </p:nvSpPr>
          <p:spPr bwMode="auto">
            <a:xfrm>
              <a:off x="2362212" y="980599"/>
              <a:ext cx="773093"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rPr>
                <a:t>W4</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grpSp>
      <p:grpSp>
        <p:nvGrpSpPr>
          <p:cNvPr id="14" name="组合 13"/>
          <p:cNvGrpSpPr/>
          <p:nvPr/>
        </p:nvGrpSpPr>
        <p:grpSpPr>
          <a:xfrm>
            <a:off x="8559528" y="980093"/>
            <a:ext cx="848804" cy="442535"/>
            <a:chOff x="2362212" y="980599"/>
            <a:chExt cx="773093" cy="442535"/>
          </a:xfrm>
        </p:grpSpPr>
        <p:sp>
          <p:nvSpPr>
            <p:cNvPr id="15" name="Oval 62"/>
            <p:cNvSpPr>
              <a:spLocks noChangeArrowheads="1"/>
            </p:cNvSpPr>
            <p:nvPr/>
          </p:nvSpPr>
          <p:spPr bwMode="auto">
            <a:xfrm>
              <a:off x="2674464" y="1274544"/>
              <a:ext cx="148590"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sp>
          <p:nvSpPr>
            <p:cNvPr id="16" name="Text Box 49"/>
            <p:cNvSpPr txBox="1">
              <a:spLocks noChangeArrowheads="1"/>
            </p:cNvSpPr>
            <p:nvPr/>
          </p:nvSpPr>
          <p:spPr bwMode="auto">
            <a:xfrm>
              <a:off x="2362212" y="980599"/>
              <a:ext cx="773093"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rPr>
                <a:t>W5</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grpSp>
      <p:grpSp>
        <p:nvGrpSpPr>
          <p:cNvPr id="17" name="组合 16"/>
          <p:cNvGrpSpPr/>
          <p:nvPr/>
        </p:nvGrpSpPr>
        <p:grpSpPr>
          <a:xfrm>
            <a:off x="11083005" y="980093"/>
            <a:ext cx="848804" cy="442535"/>
            <a:chOff x="2362212" y="980599"/>
            <a:chExt cx="773093" cy="442535"/>
          </a:xfrm>
        </p:grpSpPr>
        <p:sp>
          <p:nvSpPr>
            <p:cNvPr id="18" name="Oval 62"/>
            <p:cNvSpPr>
              <a:spLocks noChangeArrowheads="1"/>
            </p:cNvSpPr>
            <p:nvPr/>
          </p:nvSpPr>
          <p:spPr bwMode="auto">
            <a:xfrm>
              <a:off x="2674464" y="1274544"/>
              <a:ext cx="148590"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sp>
          <p:nvSpPr>
            <p:cNvPr id="19" name="Text Box 49"/>
            <p:cNvSpPr txBox="1">
              <a:spLocks noChangeArrowheads="1"/>
            </p:cNvSpPr>
            <p:nvPr/>
          </p:nvSpPr>
          <p:spPr bwMode="auto">
            <a:xfrm>
              <a:off x="2362212" y="980599"/>
              <a:ext cx="773093"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rPr>
                <a:t>W7</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grpSp>
      <p:grpSp>
        <p:nvGrpSpPr>
          <p:cNvPr id="62" name="组合 61"/>
          <p:cNvGrpSpPr/>
          <p:nvPr/>
        </p:nvGrpSpPr>
        <p:grpSpPr>
          <a:xfrm>
            <a:off x="2293002" y="981073"/>
            <a:ext cx="806645" cy="440575"/>
            <a:chOff x="1890330" y="982705"/>
            <a:chExt cx="806645" cy="440575"/>
          </a:xfrm>
        </p:grpSpPr>
        <p:sp>
          <p:nvSpPr>
            <p:cNvPr id="46" name="Text Box 49"/>
            <p:cNvSpPr txBox="1">
              <a:spLocks noChangeArrowheads="1"/>
            </p:cNvSpPr>
            <p:nvPr/>
          </p:nvSpPr>
          <p:spPr bwMode="auto">
            <a:xfrm>
              <a:off x="1890330" y="982705"/>
              <a:ext cx="806645"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lang="en-US" sz="1400" b="1" dirty="0">
                  <a:solidFill>
                    <a:srgbClr val="53565A"/>
                  </a:solidFill>
                  <a:latin typeface="Calibri" panose="020F0502020204030204"/>
                  <a:ea typeface="MS PGothic" panose="020B0600070205080204" charset="-128"/>
                </a:rPr>
                <a:t>W0</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sp>
          <p:nvSpPr>
            <p:cNvPr id="43" name="Oval 61"/>
            <p:cNvSpPr>
              <a:spLocks noChangeArrowheads="1"/>
            </p:cNvSpPr>
            <p:nvPr/>
          </p:nvSpPr>
          <p:spPr bwMode="auto">
            <a:xfrm>
              <a:off x="2216133" y="1274690"/>
              <a:ext cx="163142"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grpSp>
      <p:sp>
        <p:nvSpPr>
          <p:cNvPr id="51" name="矩形 50"/>
          <p:cNvSpPr/>
          <p:nvPr/>
        </p:nvSpPr>
        <p:spPr>
          <a:xfrm>
            <a:off x="2708293" y="2353974"/>
            <a:ext cx="1226315" cy="252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solidFill>
                  <a:schemeClr val="tx1"/>
                </a:solidFill>
                <a:latin typeface="等线" panose="02010600030101010101" pitchFamily="2" charset="-122"/>
                <a:ea typeface="等线" panose="02010600030101010101" pitchFamily="2" charset="-122"/>
              </a:rPr>
              <a:t>1</a:t>
            </a:r>
            <a:r>
              <a:rPr lang="zh-CN" altLang="en-US" sz="1050" b="1" i="1" u="sng" dirty="0">
                <a:solidFill>
                  <a:schemeClr val="tx1"/>
                </a:solidFill>
                <a:latin typeface="等线" panose="02010600030101010101" pitchFamily="2" charset="-122"/>
                <a:ea typeface="等线" panose="02010600030101010101" pitchFamily="2" charset="-122"/>
              </a:rPr>
              <a:t>周</a:t>
            </a:r>
            <a:endParaRPr lang="zh-CN" altLang="en-US" sz="1050" b="1" i="1" u="sng" dirty="0">
              <a:solidFill>
                <a:schemeClr val="tx1"/>
              </a:solidFill>
              <a:latin typeface="等线" panose="02010600030101010101" pitchFamily="2" charset="-122"/>
              <a:ea typeface="等线" panose="02010600030101010101" pitchFamily="2" charset="-122"/>
            </a:endParaRPr>
          </a:p>
        </p:txBody>
      </p:sp>
      <p:sp>
        <p:nvSpPr>
          <p:cNvPr id="23" name="矩形 22"/>
          <p:cNvSpPr/>
          <p:nvPr/>
        </p:nvSpPr>
        <p:spPr>
          <a:xfrm>
            <a:off x="2695012" y="1577056"/>
            <a:ext cx="1255450" cy="16442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1</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26" name="矩形 25"/>
          <p:cNvSpPr/>
          <p:nvPr/>
        </p:nvSpPr>
        <p:spPr>
          <a:xfrm>
            <a:off x="3985506" y="2565788"/>
            <a:ext cx="1226316"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solidFill>
                  <a:schemeClr val="tx1"/>
                </a:solidFill>
                <a:latin typeface="等线" panose="02010600030101010101" pitchFamily="2" charset="-122"/>
                <a:ea typeface="等线" panose="02010600030101010101" pitchFamily="2" charset="-122"/>
              </a:rPr>
              <a:t>1</a:t>
            </a:r>
            <a:r>
              <a:rPr lang="zh-CN" altLang="en-US" sz="1050" b="1" i="1" u="sng" dirty="0">
                <a:solidFill>
                  <a:schemeClr val="tx1"/>
                </a:solidFill>
                <a:latin typeface="等线" panose="02010600030101010101" pitchFamily="2" charset="-122"/>
                <a:ea typeface="等线" panose="02010600030101010101" pitchFamily="2" charset="-122"/>
              </a:rPr>
              <a:t>周</a:t>
            </a:r>
            <a:endParaRPr lang="zh-CN" altLang="en-US" sz="1050" b="1" i="1" u="sng" dirty="0">
              <a:solidFill>
                <a:schemeClr val="tx1"/>
              </a:solidFill>
              <a:latin typeface="等线" panose="02010600030101010101" pitchFamily="2" charset="-122"/>
              <a:ea typeface="等线" panose="02010600030101010101" pitchFamily="2" charset="-122"/>
            </a:endParaRPr>
          </a:p>
        </p:txBody>
      </p:sp>
      <p:sp>
        <p:nvSpPr>
          <p:cNvPr id="27" name="矩形 26"/>
          <p:cNvSpPr/>
          <p:nvPr/>
        </p:nvSpPr>
        <p:spPr>
          <a:xfrm>
            <a:off x="3990303" y="3224220"/>
            <a:ext cx="1216722"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solidFill>
                  <a:schemeClr val="tx1"/>
                </a:solidFill>
                <a:latin typeface="等线" panose="02010600030101010101" pitchFamily="2" charset="-122"/>
                <a:ea typeface="等线" panose="02010600030101010101" pitchFamily="2" charset="-122"/>
              </a:rPr>
              <a:t>1</a:t>
            </a:r>
            <a:r>
              <a:rPr lang="zh-CN" altLang="en-US" sz="1050" b="1" i="1" u="sng" dirty="0">
                <a:solidFill>
                  <a:schemeClr val="tx1"/>
                </a:solidFill>
                <a:latin typeface="等线" panose="02010600030101010101" pitchFamily="2" charset="-122"/>
                <a:ea typeface="等线" panose="02010600030101010101" pitchFamily="2" charset="-122"/>
              </a:rPr>
              <a:t>周</a:t>
            </a:r>
            <a:endParaRPr lang="zh-CN" altLang="en-US" sz="1050" b="1" i="1" u="sng" dirty="0">
              <a:solidFill>
                <a:schemeClr val="tx1"/>
              </a:solidFill>
              <a:latin typeface="等线" panose="02010600030101010101" pitchFamily="2" charset="-122"/>
              <a:ea typeface="等线" panose="02010600030101010101" pitchFamily="2" charset="-122"/>
            </a:endParaRPr>
          </a:p>
        </p:txBody>
      </p:sp>
      <p:sp>
        <p:nvSpPr>
          <p:cNvPr id="28" name="矩形 27"/>
          <p:cNvSpPr/>
          <p:nvPr/>
        </p:nvSpPr>
        <p:spPr>
          <a:xfrm>
            <a:off x="5243656" y="3919366"/>
            <a:ext cx="1216800" cy="2539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1</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29" name="矩形 28"/>
          <p:cNvSpPr/>
          <p:nvPr/>
        </p:nvSpPr>
        <p:spPr>
          <a:xfrm>
            <a:off x="5243656" y="4378978"/>
            <a:ext cx="1216800" cy="2539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1</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30" name="矩形 29"/>
          <p:cNvSpPr/>
          <p:nvPr/>
        </p:nvSpPr>
        <p:spPr>
          <a:xfrm>
            <a:off x="6506738" y="4912799"/>
            <a:ext cx="1216800" cy="2539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1</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52" name="文本框 51"/>
          <p:cNvSpPr txBox="1"/>
          <p:nvPr/>
        </p:nvSpPr>
        <p:spPr>
          <a:xfrm>
            <a:off x="2638643" y="2597966"/>
            <a:ext cx="1475436" cy="415498"/>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2.1</a:t>
            </a:r>
            <a:r>
              <a:rPr lang="zh-CN" altLang="en-US" dirty="0">
                <a:solidFill>
                  <a:schemeClr val="tx1"/>
                </a:solidFill>
                <a:highlight>
                  <a:srgbClr val="F1F2F4"/>
                </a:highlight>
              </a:rPr>
              <a:t>环控数据和生产数据盘点</a:t>
            </a:r>
            <a:endParaRPr lang="zh-CN" altLang="en-US" dirty="0">
              <a:solidFill>
                <a:schemeClr val="tx1"/>
              </a:solidFill>
              <a:highlight>
                <a:srgbClr val="F1F2F4"/>
              </a:highlight>
            </a:endParaRPr>
          </a:p>
        </p:txBody>
      </p:sp>
      <p:sp>
        <p:nvSpPr>
          <p:cNvPr id="53" name="矩形 52"/>
          <p:cNvSpPr/>
          <p:nvPr/>
        </p:nvSpPr>
        <p:spPr>
          <a:xfrm>
            <a:off x="10297042" y="5927268"/>
            <a:ext cx="1349027" cy="2539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dirty="0">
                <a:latin typeface="等线" panose="02010600030101010101" pitchFamily="2" charset="-122"/>
                <a:ea typeface="等线" panose="02010600030101010101" pitchFamily="2" charset="-122"/>
              </a:rPr>
              <a:t>1</a:t>
            </a:r>
            <a:r>
              <a:rPr lang="zh-CN" altLang="en-US" sz="1050" b="1" i="1" dirty="0">
                <a:latin typeface="等线" panose="02010600030101010101" pitchFamily="2" charset="-122"/>
                <a:ea typeface="等线" panose="02010600030101010101" pitchFamily="2" charset="-122"/>
              </a:rPr>
              <a:t>周</a:t>
            </a:r>
            <a:endParaRPr lang="zh-CN" altLang="en-US" sz="1050" b="1" i="1" dirty="0">
              <a:latin typeface="等线" panose="02010600030101010101" pitchFamily="2" charset="-122"/>
              <a:ea typeface="等线" panose="02010600030101010101" pitchFamily="2" charset="-122"/>
            </a:endParaRPr>
          </a:p>
        </p:txBody>
      </p:sp>
      <p:sp>
        <p:nvSpPr>
          <p:cNvPr id="54" name="文本框 53"/>
          <p:cNvSpPr txBox="1"/>
          <p:nvPr/>
        </p:nvSpPr>
        <p:spPr>
          <a:xfrm>
            <a:off x="10095058" y="6152892"/>
            <a:ext cx="1752993" cy="253916"/>
          </a:xfrm>
          <a:prstGeom prst="rect">
            <a:avLst/>
          </a:prstGeom>
          <a:noFill/>
        </p:spPr>
        <p:txBody>
          <a:bodyPr wrap="square">
            <a:spAutoFit/>
          </a:bodyPr>
          <a:lstStyle/>
          <a:p>
            <a:pPr algn="ctr"/>
            <a:r>
              <a:rPr lang="en-US" altLang="zh-CN" sz="1050" b="1" dirty="0">
                <a:highlight>
                  <a:srgbClr val="F1F2F4"/>
                </a:highlight>
                <a:latin typeface="等线" panose="02010600030101010101" pitchFamily="2" charset="-122"/>
                <a:ea typeface="等线" panose="02010600030101010101" pitchFamily="2" charset="-122"/>
              </a:rPr>
              <a:t>5.1</a:t>
            </a:r>
            <a:r>
              <a:rPr lang="zh-CN" altLang="en-US" sz="1050" b="1" dirty="0">
                <a:highlight>
                  <a:srgbClr val="F1F2F4"/>
                </a:highlight>
                <a:latin typeface="等线" panose="02010600030101010101" pitchFamily="2" charset="-122"/>
                <a:ea typeface="等线" panose="02010600030101010101" pitchFamily="2" charset="-122"/>
              </a:rPr>
              <a:t>报告交付和现场汇报</a:t>
            </a:r>
            <a:endParaRPr lang="zh-CN" altLang="en-US" sz="1050" b="1" dirty="0">
              <a:highlight>
                <a:srgbClr val="F1F2F4"/>
              </a:highlight>
              <a:latin typeface="等线" panose="02010600030101010101" pitchFamily="2" charset="-122"/>
              <a:ea typeface="等线" panose="02010600030101010101" pitchFamily="2" charset="-122"/>
            </a:endParaRPr>
          </a:p>
        </p:txBody>
      </p:sp>
      <p:sp>
        <p:nvSpPr>
          <p:cNvPr id="56" name="文本框 55"/>
          <p:cNvSpPr txBox="1"/>
          <p:nvPr/>
        </p:nvSpPr>
        <p:spPr>
          <a:xfrm>
            <a:off x="3968224" y="2832674"/>
            <a:ext cx="2275096" cy="415498"/>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2.2</a:t>
            </a:r>
            <a:r>
              <a:rPr lang="zh-CN" altLang="en-US" dirty="0">
                <a:solidFill>
                  <a:schemeClr val="tx1"/>
                </a:solidFill>
                <a:highlight>
                  <a:srgbClr val="F1F2F4"/>
                </a:highlight>
              </a:rPr>
              <a:t>数据完整性、准确性、有效性、一致性、时效性检验</a:t>
            </a:r>
            <a:endParaRPr lang="zh-CN" altLang="en-US" dirty="0">
              <a:solidFill>
                <a:schemeClr val="tx1"/>
              </a:solidFill>
              <a:highlight>
                <a:srgbClr val="F1F2F4"/>
              </a:highlight>
            </a:endParaRPr>
          </a:p>
        </p:txBody>
      </p:sp>
      <p:sp>
        <p:nvSpPr>
          <p:cNvPr id="63" name="文本框 62"/>
          <p:cNvSpPr txBox="1"/>
          <p:nvPr/>
        </p:nvSpPr>
        <p:spPr>
          <a:xfrm>
            <a:off x="3968224" y="3420745"/>
            <a:ext cx="1275524" cy="415498"/>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2.3</a:t>
            </a:r>
            <a:r>
              <a:rPr lang="zh-CN" altLang="en-US" dirty="0">
                <a:solidFill>
                  <a:schemeClr val="tx1"/>
                </a:solidFill>
                <a:highlight>
                  <a:srgbClr val="F1F2F4"/>
                </a:highlight>
              </a:rPr>
              <a:t>数据缺失率、极值、异常值检查</a:t>
            </a:r>
            <a:endParaRPr lang="zh-CN" altLang="en-US" dirty="0">
              <a:solidFill>
                <a:schemeClr val="tx1"/>
              </a:solidFill>
              <a:highlight>
                <a:srgbClr val="F1F2F4"/>
              </a:highlight>
            </a:endParaRPr>
          </a:p>
        </p:txBody>
      </p:sp>
      <p:sp>
        <p:nvSpPr>
          <p:cNvPr id="64" name="文本框 63"/>
          <p:cNvSpPr txBox="1"/>
          <p:nvPr/>
        </p:nvSpPr>
        <p:spPr>
          <a:xfrm>
            <a:off x="5243656" y="4154744"/>
            <a:ext cx="1216799" cy="253916"/>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3.1</a:t>
            </a:r>
            <a:r>
              <a:rPr lang="zh-CN" altLang="en-US" dirty="0">
                <a:solidFill>
                  <a:schemeClr val="tx1"/>
                </a:solidFill>
                <a:highlight>
                  <a:srgbClr val="F1F2F4"/>
                </a:highlight>
              </a:rPr>
              <a:t>变量分布分析</a:t>
            </a:r>
            <a:endParaRPr lang="zh-CN" altLang="en-US" dirty="0">
              <a:solidFill>
                <a:schemeClr val="tx1"/>
              </a:solidFill>
              <a:highlight>
                <a:srgbClr val="F1F2F4"/>
              </a:highlight>
            </a:endParaRPr>
          </a:p>
        </p:txBody>
      </p:sp>
      <p:sp>
        <p:nvSpPr>
          <p:cNvPr id="65" name="文本框 64"/>
          <p:cNvSpPr txBox="1"/>
          <p:nvPr/>
        </p:nvSpPr>
        <p:spPr>
          <a:xfrm>
            <a:off x="5171820" y="4603222"/>
            <a:ext cx="2507523" cy="253916"/>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3.2</a:t>
            </a:r>
            <a:r>
              <a:rPr lang="zh-CN" altLang="en-US" dirty="0">
                <a:solidFill>
                  <a:schemeClr val="tx1"/>
                </a:solidFill>
                <a:highlight>
                  <a:srgbClr val="F1F2F4"/>
                </a:highlight>
              </a:rPr>
              <a:t>变量趋势分析及异常模式探查</a:t>
            </a:r>
            <a:endParaRPr lang="zh-CN" altLang="en-US" dirty="0">
              <a:solidFill>
                <a:schemeClr val="tx1"/>
              </a:solidFill>
              <a:highlight>
                <a:srgbClr val="F1F2F4"/>
              </a:highlight>
            </a:endParaRPr>
          </a:p>
        </p:txBody>
      </p:sp>
      <p:sp>
        <p:nvSpPr>
          <p:cNvPr id="66" name="文本框 65"/>
          <p:cNvSpPr txBox="1"/>
          <p:nvPr/>
        </p:nvSpPr>
        <p:spPr>
          <a:xfrm>
            <a:off x="6425581" y="5130637"/>
            <a:ext cx="1777695" cy="253916"/>
          </a:xfrm>
          <a:prstGeom prst="rect">
            <a:avLst/>
          </a:prstGeom>
          <a:noFill/>
        </p:spPr>
        <p:txBody>
          <a:bodyPr wrap="square">
            <a:spAutoFit/>
          </a:bodyPr>
          <a:lstStyle/>
          <a:p>
            <a:r>
              <a:rPr lang="en-US" altLang="zh-CN" sz="1050" b="1" dirty="0">
                <a:highlight>
                  <a:srgbClr val="F1F2F4"/>
                </a:highlight>
                <a:latin typeface="等线" panose="02010600030101010101" pitchFamily="2" charset="-122"/>
                <a:ea typeface="等线" panose="02010600030101010101" pitchFamily="2" charset="-122"/>
              </a:rPr>
              <a:t>4.1</a:t>
            </a:r>
            <a:r>
              <a:rPr lang="zh-CN" altLang="en-US" sz="1050" b="1" dirty="0">
                <a:highlight>
                  <a:srgbClr val="F1F2F4"/>
                </a:highlight>
                <a:latin typeface="等线" panose="02010600030101010101" pitchFamily="2" charset="-122"/>
                <a:ea typeface="等线" panose="02010600030101010101" pitchFamily="2" charset="-122"/>
              </a:rPr>
              <a:t>自变量间相关性探查</a:t>
            </a:r>
            <a:endParaRPr lang="zh-CN" altLang="en-US" sz="1050" b="1" dirty="0">
              <a:highlight>
                <a:srgbClr val="F1F2F4"/>
              </a:highlight>
              <a:latin typeface="等线" panose="02010600030101010101" pitchFamily="2" charset="-122"/>
              <a:ea typeface="等线" panose="02010600030101010101" pitchFamily="2" charset="-122"/>
            </a:endParaRPr>
          </a:p>
        </p:txBody>
      </p:sp>
      <p:sp>
        <p:nvSpPr>
          <p:cNvPr id="48" name="文本框 47"/>
          <p:cNvSpPr txBox="1"/>
          <p:nvPr/>
        </p:nvSpPr>
        <p:spPr>
          <a:xfrm>
            <a:off x="2636350" y="1938224"/>
            <a:ext cx="1773722" cy="253916"/>
          </a:xfrm>
          <a:prstGeom prst="rect">
            <a:avLst/>
          </a:prstGeom>
          <a:noFill/>
        </p:spPr>
        <p:txBody>
          <a:bodyPr wrap="square">
            <a:spAutoFit/>
          </a:bodyPr>
          <a:lstStyle/>
          <a:p>
            <a:r>
              <a:rPr lang="en-US" altLang="zh-CN" sz="1050" b="1" dirty="0">
                <a:highlight>
                  <a:srgbClr val="F1F2F4"/>
                </a:highlight>
                <a:latin typeface="等线" panose="02010600030101010101" pitchFamily="2" charset="-122"/>
                <a:ea typeface="等线" panose="02010600030101010101" pitchFamily="2" charset="-122"/>
              </a:rPr>
              <a:t>1.2 </a:t>
            </a:r>
            <a:r>
              <a:rPr lang="zh-CN" altLang="en-US" sz="1050" b="1" dirty="0">
                <a:highlight>
                  <a:srgbClr val="F1F2F4"/>
                </a:highlight>
                <a:latin typeface="等线" panose="02010600030101010101" pitchFamily="2" charset="-122"/>
                <a:ea typeface="等线" panose="02010600030101010101" pitchFamily="2" charset="-122"/>
              </a:rPr>
              <a:t>分析环境搭建</a:t>
            </a:r>
            <a:endParaRPr lang="zh-CN" altLang="en-US" sz="1050" b="1" dirty="0">
              <a:highlight>
                <a:srgbClr val="F1F2F4"/>
              </a:highlight>
              <a:latin typeface="等线" panose="02010600030101010101" pitchFamily="2" charset="-122"/>
              <a:ea typeface="等线" panose="02010600030101010101" pitchFamily="2" charset="-122"/>
            </a:endParaRPr>
          </a:p>
        </p:txBody>
      </p:sp>
      <p:sp>
        <p:nvSpPr>
          <p:cNvPr id="22" name="矩形 21"/>
          <p:cNvSpPr/>
          <p:nvPr/>
        </p:nvSpPr>
        <p:spPr bwMode="gray">
          <a:xfrm>
            <a:off x="1358469" y="3840667"/>
            <a:ext cx="10363182" cy="969279"/>
          </a:xfrm>
          <a:prstGeom prst="rect">
            <a:avLst/>
          </a:prstGeom>
          <a:noFill/>
          <a:ln w="3175" algn="ctr">
            <a:solidFill>
              <a:schemeClr val="tx2"/>
            </a:solidFill>
            <a:prstDash val="dash"/>
            <a:miter lim="800000"/>
          </a:ln>
        </p:spPr>
        <p:txBody>
          <a:bodyPr vert="horz" wrap="square" lIns="88900" tIns="45720" rIns="88900" bIns="88900" rtlCol="0" anchor="ctr" anchorCtr="0"/>
          <a:lstStyle/>
          <a:p>
            <a:pPr marL="0" marR="0" lvl="0" indent="0" algn="l" defTabSz="914400" rtl="0" eaLnBrk="1" fontAlgn="auto" latinLnBrk="0" hangingPunct="1">
              <a:lnSpc>
                <a:spcPct val="100000"/>
              </a:lnSpc>
              <a:spcBef>
                <a:spcPts val="0"/>
              </a:spcBef>
              <a:spcAft>
                <a:spcPts val="0"/>
              </a:spcAft>
              <a:buClrTx/>
              <a:buSzTx/>
              <a:buFont typeface="Wingdings 2" panose="05020102010507070707" pitchFamily="18" charset="2"/>
              <a:buNone/>
              <a:defRPr/>
            </a:pPr>
            <a:r>
              <a:rPr lang="zh-CN" altLang="en-US" sz="1000" b="1" dirty="0">
                <a:solidFill>
                  <a:srgbClr val="012036"/>
                </a:solidFill>
                <a:latin typeface="等线" panose="02010600030101010101" pitchFamily="2" charset="-122"/>
                <a:ea typeface="等线" panose="02010600030101010101" pitchFamily="2" charset="-122"/>
              </a:rPr>
              <a:t>现状分析</a:t>
            </a:r>
            <a:endParaRPr lang="zh-CN" altLang="en-US" sz="1000" b="1" dirty="0">
              <a:solidFill>
                <a:srgbClr val="012036"/>
              </a:solidFill>
              <a:latin typeface="等线" panose="02010600030101010101" pitchFamily="2" charset="-122"/>
              <a:ea typeface="等线" panose="02010600030101010101" pitchFamily="2" charset="-122"/>
            </a:endParaRPr>
          </a:p>
        </p:txBody>
      </p:sp>
      <p:grpSp>
        <p:nvGrpSpPr>
          <p:cNvPr id="25" name="组合 24"/>
          <p:cNvGrpSpPr/>
          <p:nvPr/>
        </p:nvGrpSpPr>
        <p:grpSpPr>
          <a:xfrm>
            <a:off x="3512580" y="980093"/>
            <a:ext cx="848804" cy="442535"/>
            <a:chOff x="3224585" y="980599"/>
            <a:chExt cx="848804" cy="442535"/>
          </a:xfrm>
        </p:grpSpPr>
        <p:sp>
          <p:nvSpPr>
            <p:cNvPr id="42" name="Text Box 49"/>
            <p:cNvSpPr txBox="1">
              <a:spLocks noChangeArrowheads="1"/>
            </p:cNvSpPr>
            <p:nvPr/>
          </p:nvSpPr>
          <p:spPr bwMode="auto">
            <a:xfrm>
              <a:off x="3224585" y="980599"/>
              <a:ext cx="848804"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lang="en-US" sz="1400" b="1" dirty="0">
                  <a:solidFill>
                    <a:srgbClr val="53565A"/>
                  </a:solidFill>
                  <a:latin typeface="Calibri" panose="020F0502020204030204"/>
                  <a:ea typeface="MS PGothic" panose="020B0600070205080204" charset="-128"/>
                </a:rPr>
                <a:t>W1</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sp>
          <p:nvSpPr>
            <p:cNvPr id="47" name="Oval 61"/>
            <p:cNvSpPr>
              <a:spLocks noChangeArrowheads="1"/>
            </p:cNvSpPr>
            <p:nvPr/>
          </p:nvSpPr>
          <p:spPr bwMode="auto">
            <a:xfrm>
              <a:off x="3567418" y="1274544"/>
              <a:ext cx="163142"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grpSp>
      <p:grpSp>
        <p:nvGrpSpPr>
          <p:cNvPr id="55" name="组合 54"/>
          <p:cNvGrpSpPr/>
          <p:nvPr/>
        </p:nvGrpSpPr>
        <p:grpSpPr>
          <a:xfrm>
            <a:off x="9821265" y="980093"/>
            <a:ext cx="848804" cy="442535"/>
            <a:chOff x="2362212" y="980599"/>
            <a:chExt cx="773093" cy="442535"/>
          </a:xfrm>
        </p:grpSpPr>
        <p:sp>
          <p:nvSpPr>
            <p:cNvPr id="85" name="Oval 62"/>
            <p:cNvSpPr>
              <a:spLocks noChangeArrowheads="1"/>
            </p:cNvSpPr>
            <p:nvPr/>
          </p:nvSpPr>
          <p:spPr bwMode="auto">
            <a:xfrm>
              <a:off x="2674464" y="1274544"/>
              <a:ext cx="148590" cy="148590"/>
            </a:xfrm>
            <a:prstGeom prst="ellipse">
              <a:avLst/>
            </a:prstGeom>
            <a:solidFill>
              <a:schemeClr val="accent1"/>
            </a:solidFill>
            <a:ln w="6350" algn="ctr">
              <a:solidFill>
                <a:schemeClr val="bg1"/>
              </a:solidFill>
              <a:round/>
            </a:ln>
          </p:spPr>
          <p:txBody>
            <a:bodyPr wrap="none" lIns="0" tIns="0" rIns="0" bIns="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en-US" sz="815" b="0" i="0" u="none" strike="noStrike" kern="1200" cap="none" spc="0" normalizeH="0" baseline="0" noProof="0" dirty="0">
                <a:ln>
                  <a:noFill/>
                </a:ln>
                <a:solidFill>
                  <a:srgbClr val="53565A"/>
                </a:solidFill>
                <a:effectLst/>
                <a:uLnTx/>
                <a:uFillTx/>
                <a:latin typeface="Calibri" panose="020F0502020204030204"/>
                <a:ea typeface="+mn-ea"/>
                <a:cs typeface="+mn-cs"/>
              </a:endParaRPr>
            </a:p>
          </p:txBody>
        </p:sp>
        <p:sp>
          <p:nvSpPr>
            <p:cNvPr id="86" name="Text Box 49"/>
            <p:cNvSpPr txBox="1">
              <a:spLocks noChangeArrowheads="1"/>
            </p:cNvSpPr>
            <p:nvPr/>
          </p:nvSpPr>
          <p:spPr bwMode="auto">
            <a:xfrm>
              <a:off x="2362212" y="980599"/>
              <a:ext cx="773093" cy="204671"/>
            </a:xfrm>
            <a:prstGeom prst="rect">
              <a:avLst/>
            </a:prstGeom>
            <a:noFill/>
            <a:ln w="12700" algn="ctr">
              <a:noFill/>
              <a:miter lim="800000"/>
            </a:ln>
          </p:spPr>
          <p:txBody>
            <a:bodyPr lIns="0" tIns="0" rIns="0" bIns="0" anchor="b" anchorCtr="0">
              <a:spAutoFit/>
            </a:bodyPr>
            <a:lstStyle/>
            <a:p>
              <a:pPr marL="0" marR="0" lvl="0" indent="0" algn="ctr" defTabSz="609600" rtl="0" eaLnBrk="1" fontAlgn="auto" latinLnBrk="0" hangingPunct="1">
                <a:lnSpc>
                  <a:spcPct val="95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rPr>
                <a:t>W6</a:t>
              </a:r>
              <a:endParaRPr kumimoji="0" lang="en-US" sz="1400" b="1" i="0" u="none" strike="noStrike" kern="1200" cap="none" spc="0" normalizeH="0" baseline="0" noProof="0" dirty="0">
                <a:ln>
                  <a:noFill/>
                </a:ln>
                <a:solidFill>
                  <a:srgbClr val="53565A"/>
                </a:solidFill>
                <a:effectLst/>
                <a:uLnTx/>
                <a:uFillTx/>
                <a:latin typeface="Calibri" panose="020F0502020204030204"/>
                <a:ea typeface="MS PGothic" panose="020B0600070205080204" charset="-128"/>
                <a:cs typeface="+mn-cs"/>
              </a:endParaRPr>
            </a:p>
          </p:txBody>
        </p:sp>
      </p:grpSp>
      <p:sp>
        <p:nvSpPr>
          <p:cNvPr id="89" name="文本框 88"/>
          <p:cNvSpPr txBox="1"/>
          <p:nvPr/>
        </p:nvSpPr>
        <p:spPr>
          <a:xfrm>
            <a:off x="2636350" y="1735802"/>
            <a:ext cx="1571032" cy="253916"/>
          </a:xfrm>
          <a:prstGeom prst="rect">
            <a:avLst/>
          </a:prstGeom>
          <a:noFill/>
        </p:spPr>
        <p:txBody>
          <a:bodyPr wrap="square">
            <a:spAutoFit/>
          </a:bodyPr>
          <a:lstStyle/>
          <a:p>
            <a:r>
              <a:rPr lang="en-US" altLang="zh-CN" sz="1050" b="1" dirty="0">
                <a:highlight>
                  <a:srgbClr val="F1F2F4"/>
                </a:highlight>
                <a:latin typeface="等线" panose="02010600030101010101" pitchFamily="2" charset="-122"/>
                <a:ea typeface="等线" panose="02010600030101010101" pitchFamily="2" charset="-122"/>
              </a:rPr>
              <a:t>1.1</a:t>
            </a:r>
            <a:r>
              <a:rPr lang="zh-CN" altLang="en-US" sz="1050" b="1" dirty="0">
                <a:highlight>
                  <a:srgbClr val="F1F2F4"/>
                </a:highlight>
                <a:latin typeface="等线" panose="02010600030101010101" pitchFamily="2" charset="-122"/>
                <a:ea typeface="等线" panose="02010600030101010101" pitchFamily="2" charset="-122"/>
              </a:rPr>
              <a:t>需求确认及数据准备</a:t>
            </a:r>
            <a:endParaRPr lang="zh-CN" altLang="en-US" sz="1050" b="1" dirty="0">
              <a:highlight>
                <a:srgbClr val="F1F2F4"/>
              </a:highlight>
              <a:latin typeface="等线" panose="02010600030101010101" pitchFamily="2" charset="-122"/>
              <a:ea typeface="等线" panose="02010600030101010101" pitchFamily="2" charset="-122"/>
            </a:endParaRPr>
          </a:p>
        </p:txBody>
      </p:sp>
      <p:sp>
        <p:nvSpPr>
          <p:cNvPr id="90" name="矩形 89"/>
          <p:cNvSpPr/>
          <p:nvPr/>
        </p:nvSpPr>
        <p:spPr>
          <a:xfrm>
            <a:off x="5243734" y="3293787"/>
            <a:ext cx="1216722" cy="25391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solidFill>
                  <a:schemeClr val="tx1"/>
                </a:solidFill>
                <a:latin typeface="等线" panose="02010600030101010101" pitchFamily="2" charset="-122"/>
                <a:ea typeface="等线" panose="02010600030101010101" pitchFamily="2" charset="-122"/>
              </a:rPr>
              <a:t>1</a:t>
            </a:r>
            <a:r>
              <a:rPr lang="zh-CN" altLang="en-US" sz="1050" b="1" i="1" u="sng" dirty="0">
                <a:solidFill>
                  <a:schemeClr val="tx1"/>
                </a:solidFill>
                <a:latin typeface="等线" panose="02010600030101010101" pitchFamily="2" charset="-122"/>
                <a:ea typeface="等线" panose="02010600030101010101" pitchFamily="2" charset="-122"/>
              </a:rPr>
              <a:t>周</a:t>
            </a:r>
            <a:endParaRPr lang="zh-CN" altLang="en-US" sz="1050" b="1" i="1" u="sng" dirty="0">
              <a:solidFill>
                <a:schemeClr val="tx1"/>
              </a:solidFill>
              <a:latin typeface="等线" panose="02010600030101010101" pitchFamily="2" charset="-122"/>
              <a:ea typeface="等线" panose="02010600030101010101" pitchFamily="2" charset="-122"/>
            </a:endParaRPr>
          </a:p>
        </p:txBody>
      </p:sp>
      <p:sp>
        <p:nvSpPr>
          <p:cNvPr id="91" name="文本框 90"/>
          <p:cNvSpPr txBox="1"/>
          <p:nvPr/>
        </p:nvSpPr>
        <p:spPr>
          <a:xfrm>
            <a:off x="5202998" y="3549910"/>
            <a:ext cx="1464015" cy="253916"/>
          </a:xfrm>
          <a:prstGeom prst="rect">
            <a:avLst/>
          </a:prstGeom>
          <a:noFill/>
        </p:spPr>
        <p:txBody>
          <a:bodyPr wrap="square">
            <a:spAutoFit/>
          </a:bodyPr>
          <a:lstStyle>
            <a:defPPr>
              <a:defRPr lang="en-US"/>
            </a:defPPr>
            <a:lvl1pPr>
              <a:defRPr sz="1050" b="1">
                <a:solidFill>
                  <a:schemeClr val="bg1"/>
                </a:solidFill>
                <a:latin typeface="等线" panose="02010600030101010101" pitchFamily="2" charset="-122"/>
                <a:ea typeface="等线" panose="02010600030101010101" pitchFamily="2" charset="-122"/>
              </a:defRPr>
            </a:lvl1pPr>
          </a:lstStyle>
          <a:p>
            <a:r>
              <a:rPr lang="en-US" altLang="zh-CN" dirty="0">
                <a:solidFill>
                  <a:schemeClr val="tx1"/>
                </a:solidFill>
                <a:highlight>
                  <a:srgbClr val="F1F2F4"/>
                </a:highlight>
              </a:rPr>
              <a:t>2.4</a:t>
            </a:r>
            <a:r>
              <a:rPr lang="zh-CN" altLang="en-US" dirty="0">
                <a:solidFill>
                  <a:schemeClr val="tx1"/>
                </a:solidFill>
                <a:highlight>
                  <a:srgbClr val="F1F2F4"/>
                </a:highlight>
              </a:rPr>
              <a:t>数据质量检查报告</a:t>
            </a:r>
            <a:endParaRPr lang="zh-CN" altLang="en-US" dirty="0">
              <a:solidFill>
                <a:schemeClr val="tx1"/>
              </a:solidFill>
              <a:highlight>
                <a:srgbClr val="F1F2F4"/>
              </a:highlight>
            </a:endParaRPr>
          </a:p>
        </p:txBody>
      </p:sp>
      <p:sp>
        <p:nvSpPr>
          <p:cNvPr id="92" name="矩形 91"/>
          <p:cNvSpPr/>
          <p:nvPr/>
        </p:nvSpPr>
        <p:spPr bwMode="gray">
          <a:xfrm>
            <a:off x="1358469" y="4890483"/>
            <a:ext cx="10363182" cy="969279"/>
          </a:xfrm>
          <a:prstGeom prst="rect">
            <a:avLst/>
          </a:prstGeom>
          <a:noFill/>
          <a:ln w="3175" algn="ctr">
            <a:solidFill>
              <a:schemeClr val="tx2"/>
            </a:solidFill>
            <a:prstDash val="dash"/>
            <a:miter lim="800000"/>
          </a:ln>
        </p:spPr>
        <p:txBody>
          <a:bodyPr vert="horz" wrap="square" lIns="88900" tIns="45720" rIns="88900" bIns="88900" rtlCol="0" anchor="ctr" anchorCtr="0"/>
          <a:lstStyle/>
          <a:p>
            <a:pPr marL="0" marR="0" lvl="0" indent="0" algn="l" defTabSz="914400" rtl="0" eaLnBrk="1" fontAlgn="auto" latinLnBrk="0" hangingPunct="1">
              <a:lnSpc>
                <a:spcPct val="100000"/>
              </a:lnSpc>
              <a:spcBef>
                <a:spcPts val="0"/>
              </a:spcBef>
              <a:spcAft>
                <a:spcPts val="0"/>
              </a:spcAft>
              <a:buClrTx/>
              <a:buSzTx/>
              <a:buFont typeface="Wingdings 2" panose="05020102010507070707" pitchFamily="18" charset="2"/>
              <a:buNone/>
              <a:defRPr/>
            </a:pPr>
            <a:r>
              <a:rPr lang="zh-CN" altLang="en-US" sz="1000" b="1" dirty="0">
                <a:solidFill>
                  <a:srgbClr val="012036"/>
                </a:solidFill>
                <a:latin typeface="等线" panose="02010600030101010101" pitchFamily="2" charset="-122"/>
                <a:ea typeface="等线" panose="02010600030101010101" pitchFamily="2" charset="-122"/>
              </a:rPr>
              <a:t>效应分析</a:t>
            </a:r>
            <a:endParaRPr lang="zh-CN" altLang="en-US" sz="1000" b="1" dirty="0">
              <a:solidFill>
                <a:srgbClr val="012036"/>
              </a:solidFill>
              <a:latin typeface="等线" panose="02010600030101010101" pitchFamily="2" charset="-122"/>
              <a:ea typeface="等线" panose="02010600030101010101" pitchFamily="2" charset="-122"/>
            </a:endParaRPr>
          </a:p>
        </p:txBody>
      </p:sp>
      <p:sp>
        <p:nvSpPr>
          <p:cNvPr id="93" name="矩形 92"/>
          <p:cNvSpPr/>
          <p:nvPr/>
        </p:nvSpPr>
        <p:spPr>
          <a:xfrm>
            <a:off x="6508510" y="5365777"/>
            <a:ext cx="2447835" cy="2539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2</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94" name="文本框 93"/>
          <p:cNvSpPr txBox="1"/>
          <p:nvPr/>
        </p:nvSpPr>
        <p:spPr>
          <a:xfrm>
            <a:off x="6425581" y="5583615"/>
            <a:ext cx="2718419" cy="252730"/>
          </a:xfrm>
          <a:prstGeom prst="rect">
            <a:avLst/>
          </a:prstGeom>
          <a:noFill/>
        </p:spPr>
        <p:txBody>
          <a:bodyPr wrap="square">
            <a:spAutoFit/>
          </a:bodyPr>
          <a:lstStyle/>
          <a:p>
            <a:r>
              <a:rPr lang="en-US" altLang="zh-CN" sz="1050" b="1" dirty="0">
                <a:highlight>
                  <a:srgbClr val="F1F2F4"/>
                </a:highlight>
                <a:latin typeface="等线" panose="02010600030101010101" pitchFamily="2" charset="-122"/>
                <a:ea typeface="等线" panose="02010600030101010101" pitchFamily="2" charset="-122"/>
              </a:rPr>
              <a:t>4.2</a:t>
            </a:r>
            <a:r>
              <a:rPr lang="zh-CN" altLang="en-US" sz="1050" b="1" dirty="0">
                <a:highlight>
                  <a:srgbClr val="F1F2F4"/>
                </a:highlight>
                <a:latin typeface="等线" panose="02010600030101010101" pitchFamily="2" charset="-122"/>
                <a:ea typeface="等线" panose="02010600030101010101" pitchFamily="2" charset="-122"/>
              </a:rPr>
              <a:t>自变量与目标变量之间影响效应分析</a:t>
            </a:r>
            <a:endParaRPr lang="zh-CN" altLang="en-US" sz="1050" i="1" dirty="0">
              <a:highlight>
                <a:srgbClr val="F1F2F4"/>
              </a:highlight>
              <a:latin typeface="等线" panose="02010600030101010101" pitchFamily="2" charset="-122"/>
              <a:ea typeface="等线" panose="02010600030101010101" pitchFamily="2" charset="-122"/>
            </a:endParaRPr>
          </a:p>
        </p:txBody>
      </p:sp>
      <p:sp>
        <p:nvSpPr>
          <p:cNvPr id="95" name="矩形 94"/>
          <p:cNvSpPr/>
          <p:nvPr/>
        </p:nvSpPr>
        <p:spPr>
          <a:xfrm>
            <a:off x="9036391" y="5367174"/>
            <a:ext cx="1216800" cy="25391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36000" rIns="36000" rtlCol="0" anchor="ctr"/>
          <a:lstStyle/>
          <a:p>
            <a:pPr algn="ctr"/>
            <a:r>
              <a:rPr lang="en-US" altLang="zh-CN" sz="1050" b="1" i="1" u="sng" dirty="0">
                <a:latin typeface="等线" panose="02010600030101010101" pitchFamily="2" charset="-122"/>
                <a:ea typeface="等线" panose="02010600030101010101" pitchFamily="2" charset="-122"/>
              </a:rPr>
              <a:t>1</a:t>
            </a:r>
            <a:r>
              <a:rPr lang="zh-CN" altLang="en-US" sz="1050" b="1" i="1" u="sng" dirty="0">
                <a:latin typeface="等线" panose="02010600030101010101" pitchFamily="2" charset="-122"/>
                <a:ea typeface="等线" panose="02010600030101010101" pitchFamily="2" charset="-122"/>
              </a:rPr>
              <a:t>周</a:t>
            </a:r>
            <a:endParaRPr lang="zh-CN" altLang="en-US" sz="1050" b="1" i="1" u="sng" dirty="0">
              <a:latin typeface="等线" panose="02010600030101010101" pitchFamily="2" charset="-122"/>
              <a:ea typeface="等线" panose="02010600030101010101" pitchFamily="2" charset="-122"/>
            </a:endParaRPr>
          </a:p>
        </p:txBody>
      </p:sp>
      <p:sp>
        <p:nvSpPr>
          <p:cNvPr id="96" name="文本框 95"/>
          <p:cNvSpPr txBox="1"/>
          <p:nvPr/>
        </p:nvSpPr>
        <p:spPr>
          <a:xfrm>
            <a:off x="8955234" y="5585012"/>
            <a:ext cx="1777695" cy="253916"/>
          </a:xfrm>
          <a:prstGeom prst="rect">
            <a:avLst/>
          </a:prstGeom>
          <a:noFill/>
        </p:spPr>
        <p:txBody>
          <a:bodyPr wrap="square">
            <a:spAutoFit/>
          </a:bodyPr>
          <a:lstStyle/>
          <a:p>
            <a:r>
              <a:rPr lang="en-US" altLang="zh-CN" sz="1050" b="1" dirty="0">
                <a:highlight>
                  <a:srgbClr val="F1F2F4"/>
                </a:highlight>
                <a:latin typeface="等线" panose="02010600030101010101" pitchFamily="2" charset="-122"/>
                <a:ea typeface="等线" panose="02010600030101010101" pitchFamily="2" charset="-122"/>
              </a:rPr>
              <a:t>4.3</a:t>
            </a:r>
            <a:r>
              <a:rPr lang="zh-CN" altLang="en-US" sz="1050" b="1" dirty="0">
                <a:highlight>
                  <a:srgbClr val="F1F2F4"/>
                </a:highlight>
                <a:latin typeface="等线" panose="02010600030101010101" pitchFamily="2" charset="-122"/>
                <a:ea typeface="等线" panose="02010600030101010101" pitchFamily="2" charset="-122"/>
              </a:rPr>
              <a:t>影响效应分析结果解读</a:t>
            </a:r>
            <a:endParaRPr lang="zh-CN" altLang="en-US" sz="1050" b="1" dirty="0">
              <a:highlight>
                <a:srgbClr val="F1F2F4"/>
              </a:highlight>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3.xml><?xml version="1.0" encoding="utf-8"?>
<p:tagLst xmlns:p="http://schemas.openxmlformats.org/presentationml/2006/main">
  <p:tag name="KSO_WM_DIAGRAM_VIRTUALLY_FRAME" val="{&quot;height&quot;:368.58125984251967,&quot;left&quot;:47.81535433070866,&quot;top&quot;:135.08629921259842,&quot;width&quot;:877.7574803149607}"/>
</p:tagLst>
</file>

<file path=ppt/tags/tag4.xml><?xml version="1.0" encoding="utf-8"?>
<p:tagLst xmlns:p="http://schemas.openxmlformats.org/presentationml/2006/main">
  <p:tag name="ISLIDE.ICON" val="#169847;"/>
</p:tagLst>
</file>

<file path=ppt/tags/tag5.xml><?xml version="1.0" encoding="utf-8"?>
<p:tagLst xmlns:p="http://schemas.openxmlformats.org/presentationml/2006/main">
  <p:tag name="KSO_WM_DIAGRAM_VIRTUALLY_FRAME" val="{&quot;height&quot;:368.58125984251967,&quot;left&quot;:47.81535433070866,&quot;top&quot;:135.08629921259842,&quot;width&quot;:877.7574803149607}"/>
</p:tagLst>
</file>

<file path=ppt/tags/tag9.xml><?xml version="1.0" encoding="utf-8"?>
<p:tagLst xmlns:p="http://schemas.openxmlformats.org/presentationml/2006/main">
  <p:tag name="ARTICULATE_DESIGN_ID_1_2020-TEMPLATE-EXTERNAL" val="pdtUH84H"/>
  <p:tag name="ARTICULATE_DESIGN_ID_SAS-EXTERNAL-16X9-2023" val="CJxW6PTk"/>
  <p:tag name="ARTICULATE_DESIGN_ID_1_NDA" val="5KPCLKMf"/>
  <p:tag name="ARTICULATE_DESIGN_ID_1_SAS-EXTERNAL-16X9-2023" val="OvZPFYIY"/>
  <p:tag name="ARTICULATE_DESIGN_ID_SAS - EXTERNAL - 16X9 - 2023" val="iju6vBOG"/>
  <p:tag name="ARTICULATE_DESIGN_ID_SAS - EXTERNAL" val="IZ9bNYet"/>
  <p:tag name="ARTICULATE_DESIGN_ID_SAS - EXTERNAL - NDA" val="RR4fBfJW"/>
  <p:tag name="ARTICULATE_SLIDE_THUMBNAIL_REFRESH" val="1"/>
  <p:tag name="ARTICULATE_DESIGN_ID_CUSTOM DESIGN" val="WASRYxhz"/>
  <p:tag name="ARTICULATE_SLIDE_COUNT" val="11"/>
  <p:tag name="ARTICULATE_PROJECT_OPEN" val="0"/>
  <p:tag name="COMMONDATA" val="eyJoZGlkIjoiY2FmNGJlNDAzN2U1NmMyNzMzZTc0YjA1YWNhMzZlNTEifQ=="/>
</p:tagLst>
</file>

<file path=ppt/theme/theme1.xml><?xml version="1.0" encoding="utf-8"?>
<a:theme xmlns:a="http://schemas.openxmlformats.org/drawingml/2006/main" name="SAS - EXTERNAL">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solidFill>
              <a:schemeClr val="tx1"/>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S - EXTERNAL - NDA">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solidFill>
              <a:schemeClr val="tx1"/>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52B48C136D414EB12EC6609A2B4A69" ma:contentTypeVersion="5" ma:contentTypeDescription="Create a new document." ma:contentTypeScope="" ma:versionID="c506d0840867f1adddbc926f9a8dfc6f">
  <xsd:schema xmlns:xsd="http://www.w3.org/2001/XMLSchema" xmlns:xs="http://www.w3.org/2001/XMLSchema" xmlns:p="http://schemas.microsoft.com/office/2006/metadata/properties" xmlns:ns2="d21cdafc-5a3a-425e-9674-4fb06b514c0e" xmlns:ns3="6e647c50-2143-4825-9865-d236e7692e65" targetNamespace="http://schemas.microsoft.com/office/2006/metadata/properties" ma:root="true" ma:fieldsID="0df08590ed69fcf4c72a3fc3581b1869" ns2:_="" ns3:_="">
    <xsd:import namespace="d21cdafc-5a3a-425e-9674-4fb06b514c0e"/>
    <xsd:import namespace="6e647c50-2143-4825-9865-d236e7692e6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1cdafc-5a3a-425e-9674-4fb06b514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647c50-2143-4825-9865-d236e7692e6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6.xml><?xml version="1.0" encoding="utf-8"?>
<ds:datastoreItem xmlns:ds="http://schemas.openxmlformats.org/officeDocument/2006/customXml" ds:itemID="{E3E925E4-5239-4639-A029-07B3CFD6A3F1}">
  <ds:schemaRefs/>
</ds:datastoreItem>
</file>

<file path=customXml/itemProps7.xml><?xml version="1.0" encoding="utf-8"?>
<ds:datastoreItem xmlns:ds="http://schemas.openxmlformats.org/officeDocument/2006/customXml" ds:itemID="{51779852-367B-483D-8C46-CF2C7DC5D261}">
  <ds:schemaRefs/>
</ds:datastoreItem>
</file>

<file path=customXml/itemProps8.xml><?xml version="1.0" encoding="utf-8"?>
<ds:datastoreItem xmlns:ds="http://schemas.openxmlformats.org/officeDocument/2006/customXml" ds:itemID="{E2663518-7548-4643-8219-608BFF0DFA0C}">
  <ds:schemaRefs/>
</ds:datastoreItem>
</file>

<file path=docProps/app.xml><?xml version="1.0" encoding="utf-8"?>
<Properties xmlns="http://schemas.openxmlformats.org/officeDocument/2006/extended-properties" xmlns:vt="http://schemas.openxmlformats.org/officeDocument/2006/docPropsVTypes">
  <Template>EXTERNAL_Template_2023</Template>
  <TotalTime>0</TotalTime>
  <Words>4162</Words>
  <Application>WPS 演示</Application>
  <PresentationFormat>宽屏</PresentationFormat>
  <Paragraphs>592</Paragraphs>
  <Slides>8</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8</vt:i4>
      </vt:variant>
    </vt:vector>
  </HeadingPairs>
  <TitlesOfParts>
    <vt:vector size="31" baseType="lpstr">
      <vt:lpstr>Arial</vt:lpstr>
      <vt:lpstr>宋体</vt:lpstr>
      <vt:lpstr>Wingdings</vt:lpstr>
      <vt:lpstr>Anova Light</vt:lpstr>
      <vt:lpstr>SWTxt</vt:lpstr>
      <vt:lpstr>Anova Bold</vt:lpstr>
      <vt:lpstr>Yu Gothic UI Semibold</vt:lpstr>
      <vt:lpstr>等线</vt:lpstr>
      <vt:lpstr>等线 Light</vt:lpstr>
      <vt:lpstr>Wingdings 2</vt:lpstr>
      <vt:lpstr>Wingdings</vt:lpstr>
      <vt:lpstr>Verdana</vt:lpstr>
      <vt:lpstr>华文细黑</vt:lpstr>
      <vt:lpstr>Anova Light</vt:lpstr>
      <vt:lpstr>Calibri</vt:lpstr>
      <vt:lpstr>Calibri</vt:lpstr>
      <vt:lpstr>Cambria Math</vt:lpstr>
      <vt:lpstr>MS PGothic</vt:lpstr>
      <vt:lpstr>微软雅黑</vt:lpstr>
      <vt:lpstr>Arial Unicode MS</vt:lpstr>
      <vt:lpstr>AMGDT</vt:lpstr>
      <vt:lpstr>SAS - EXTERNAL</vt:lpstr>
      <vt:lpstr>SAS - EXTERNAL - NDA</vt:lpstr>
      <vt:lpstr>数智驱动的肉鸡养殖根因分析实施方案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Plus Solution assist Value</dc:title>
  <dc:creator>Alex Zhang</dc:creator>
  <cp:lastModifiedBy>Nobu</cp:lastModifiedBy>
  <cp:revision>145</cp:revision>
  <dcterms:created xsi:type="dcterms:W3CDTF">2023-10-08T03:09:00Z</dcterms:created>
  <dcterms:modified xsi:type="dcterms:W3CDTF">2025-04-15T06:46:00Z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y fmtid="{D5CDD505-2E9C-101B-9397-08002B2CF9AE}" pid="4" name="ContentTypeId">
    <vt:lpwstr>0x0101008252B48C136D414EB12EC6609A2B4A69</vt:lpwstr>
  </property>
  <property fmtid="{D5CDD505-2E9C-101B-9397-08002B2CF9AE}" pid="5" name="ICV">
    <vt:lpwstr>5DA87FED2261458DA9A831FC15E03DC4_13</vt:lpwstr>
  </property>
  <property fmtid="{D5CDD505-2E9C-101B-9397-08002B2CF9AE}" pid="6" name="KSOProductBuildVer">
    <vt:lpwstr>2052-12.1.0.20784</vt:lpwstr>
  </property>
</Properties>
</file>