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23"/>
  </p:notesMasterIdLst>
  <p:handoutMasterIdLst>
    <p:handoutMasterId r:id="rId24"/>
  </p:handoutMasterIdLst>
  <p:sldIdLst>
    <p:sldId id="16771194" r:id="rId6"/>
    <p:sldId id="16771204" r:id="rId7"/>
    <p:sldId id="16771218" r:id="rId8"/>
    <p:sldId id="16771206" r:id="rId9"/>
    <p:sldId id="16771205" r:id="rId10"/>
    <p:sldId id="16771207" r:id="rId11"/>
    <p:sldId id="16771208" r:id="rId12"/>
    <p:sldId id="16771209" r:id="rId13"/>
    <p:sldId id="16771211" r:id="rId14"/>
    <p:sldId id="16771212" r:id="rId15"/>
    <p:sldId id="16771213" r:id="rId16"/>
    <p:sldId id="16771214" r:id="rId17"/>
    <p:sldId id="16771215" r:id="rId18"/>
    <p:sldId id="16771216" r:id="rId19"/>
    <p:sldId id="16771217" r:id="rId20"/>
    <p:sldId id="16771210" r:id="rId21"/>
    <p:sldId id="16771219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C3829F-2C56-4915-AA34-5F93EE359221}">
          <p14:sldIdLst>
            <p14:sldId id="16771194"/>
            <p14:sldId id="16771204"/>
            <p14:sldId id="16771218"/>
          </p14:sldIdLst>
        </p14:section>
        <p14:section name="环境" id="{2FECDC8B-DE91-4323-AA2B-D801C56C963D}">
          <p14:sldIdLst>
            <p14:sldId id="16771206"/>
            <p14:sldId id="16771205"/>
          </p14:sldIdLst>
        </p14:section>
        <p14:section name="死淘" id="{132B593A-E1D9-4DD8-8D75-8389B5773F71}">
          <p14:sldIdLst>
            <p14:sldId id="16771207"/>
            <p14:sldId id="16771208"/>
            <p14:sldId id="16771209"/>
            <p14:sldId id="16771211"/>
            <p14:sldId id="16771212"/>
          </p14:sldIdLst>
        </p14:section>
        <p14:section name="eef" id="{0CBA3FCE-B567-4F49-936C-7A69C0064915}">
          <p14:sldIdLst>
            <p14:sldId id="16771213"/>
            <p14:sldId id="16771214"/>
            <p14:sldId id="16771215"/>
            <p14:sldId id="16771216"/>
            <p14:sldId id="16771217"/>
          </p14:sldIdLst>
        </p14:section>
        <p14:section name="主要结论" id="{AC2AEA26-4E01-4115-A80B-0CEC8A62160D}">
          <p14:sldIdLst>
            <p14:sldId id="16771210"/>
          </p14:sldIdLst>
        </p14:section>
        <p14:section name="下周计划" id="{AAB4484A-A58E-4FF9-9CE2-A3928016DD34}">
          <p14:sldIdLst>
            <p14:sldId id="167712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25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92" autoAdjust="0"/>
    <p:restoredTop sz="93438" autoAdjust="0"/>
  </p:normalViewPr>
  <p:slideViewPr>
    <p:cSldViewPr snapToGrid="0" showGuides="1">
      <p:cViewPr varScale="1">
        <p:scale>
          <a:sx n="81" d="100"/>
          <a:sy n="81" d="100"/>
        </p:scale>
        <p:origin x="605" y="68"/>
      </p:cViewPr>
      <p:guideLst>
        <p:guide orient="horz" pos="2103"/>
        <p:guide pos="2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34E3-7E5C-436A-9E6D-2FFC8FFCFCBF}" type="datetimeFigureOut">
              <a:rPr lang="en-US" smtClean="0">
                <a:latin typeface="Anova Light" panose="020B0403020203020204" pitchFamily="34" charset="0"/>
              </a:rPr>
              <a:t>4/24/2025</a:t>
            </a:fld>
            <a:endParaRPr lang="en-US" dirty="0">
              <a:latin typeface="Anova Light" panose="020B040302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4EF46A2-9381-4C51-8277-3C7F2938E9F9}" type="slidenum">
              <a:rPr lang="en-US" smtClean="0">
                <a:latin typeface="Anova Light" panose="020B0403020203020204" pitchFamily="34" charset="0"/>
              </a:rPr>
              <a:t>‹#›</a:t>
            </a:fld>
            <a:endParaRPr lang="en-US" dirty="0">
              <a:latin typeface="Anova Light" panose="020B04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solidFill>
                  <a:schemeClr val="tx1"/>
                </a:solidFill>
                <a:latin typeface="Anova Light" panose="020B0403020203020204" pitchFamily="34" charset="0"/>
              </a:defRPr>
            </a:lvl1pPr>
          </a:lstStyle>
          <a:p>
            <a:fld id="{D46682E9-A1D3-F04F-A14F-ABAA4D2618F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85800" y="8879554"/>
            <a:ext cx="2514600" cy="169277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tx1"/>
                </a:solidFill>
                <a:latin typeface="Anova Light" panose="020B0403020203020204" pitchFamily="34" charset="0"/>
              </a:defRPr>
            </a:lvl1pPr>
          </a:lstStyle>
          <a:p>
            <a:pPr algn="l"/>
            <a:fld id="{C4EF46A2-9381-4C51-8277-3C7F2938E9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992336" y="8788172"/>
            <a:ext cx="627951" cy="260659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tx1"/>
                </a:solidFill>
                <a:latin typeface="Anova Light" panose="020B0403020203020204" pitchFamily="34" charset="0"/>
              </a:rPr>
              <a:t>sas.com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1600" b="0" i="0" kern="1200">
        <a:solidFill>
          <a:schemeClr val="tx1"/>
        </a:solidFill>
        <a:latin typeface="+mn-lt"/>
        <a:ea typeface="+mn-ea"/>
        <a:cs typeface="+mn-cs"/>
      </a:defRPr>
    </a:lvl1pPr>
    <a:lvl2pPr marL="8382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–"/>
      <a:defRPr sz="1335" b="0" i="0" kern="1200">
        <a:solidFill>
          <a:schemeClr val="tx1"/>
        </a:solidFill>
        <a:latin typeface="+mn-lt"/>
        <a:ea typeface="+mn-ea"/>
        <a:cs typeface="+mn-cs"/>
      </a:defRPr>
    </a:lvl2pPr>
    <a:lvl3pPr marL="14478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20574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–"/>
      <a:defRPr sz="1065" b="0" i="0" kern="1200">
        <a:solidFill>
          <a:schemeClr val="tx1"/>
        </a:solidFill>
        <a:latin typeface="+mn-lt"/>
        <a:ea typeface="+mn-ea"/>
        <a:cs typeface="+mn-cs"/>
      </a:defRPr>
    </a:lvl4pPr>
    <a:lvl5pPr marL="26670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935" b="0" i="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4" y="1890117"/>
            <a:ext cx="1051884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4" y="2813447"/>
            <a:ext cx="1051884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533" y="5517984"/>
            <a:ext cx="1711268" cy="705016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1890117"/>
            <a:ext cx="1052169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2813447"/>
            <a:ext cx="1052169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  <p:sp>
        <p:nvSpPr>
          <p:cNvPr id="2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505670"/>
            <a:ext cx="8082481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3561836"/>
            <a:ext cx="8082481" cy="615553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bg1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  <p:sp>
        <p:nvSpPr>
          <p:cNvPr id="2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/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199" y="1600200"/>
            <a:ext cx="5161231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92571" y="1600200"/>
            <a:ext cx="5161232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911937"/>
            <a:ext cx="2952184" cy="1034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47330"/>
            <a:ext cx="3336233" cy="36625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34955" y="2768821"/>
            <a:ext cx="3334512" cy="1034386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505670"/>
            <a:ext cx="8082481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3561836"/>
            <a:ext cx="8082481" cy="615553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bg1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967336"/>
            <a:ext cx="8708755" cy="923330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533" y="5517984"/>
            <a:ext cx="1711268" cy="705016"/>
          </a:xfrm>
          <a:prstGeom prst="rect">
            <a:avLst/>
          </a:prstGeom>
        </p:spPr>
      </p:pic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  <p:sp>
        <p:nvSpPr>
          <p:cNvPr id="3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/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199" y="1600201"/>
            <a:ext cx="5161231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92571" y="1600201"/>
            <a:ext cx="5161232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911937"/>
            <a:ext cx="2952184" cy="1034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47330"/>
            <a:ext cx="3336233" cy="36625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34955" y="2768821"/>
            <a:ext cx="3334512" cy="1034386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967336"/>
            <a:ext cx="8708755" cy="923330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955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955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42570" y="4400550"/>
            <a:ext cx="406400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35" b="1" i="0" kern="1200">
          <a:solidFill>
            <a:schemeClr val="accent5"/>
          </a:solidFill>
          <a:latin typeface="Anova Bold" panose="020B0703020203020204" pitchFamily="34" charset="0"/>
          <a:ea typeface="+mj-ea"/>
          <a:cs typeface="+mj-cs"/>
        </a:defRPr>
      </a:lvl1pPr>
    </p:titleStyle>
    <p:bodyStyle>
      <a:lvl1pPr marL="24384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–"/>
        <a:defRPr sz="1865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984752" y="6096000"/>
            <a:ext cx="1207248" cy="762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096000"/>
            <a:ext cx="10984752" cy="762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955" y="1600200"/>
            <a:ext cx="10515600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955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8" name="TextBox 4"/>
          <p:cNvSpPr txBox="1"/>
          <p:nvPr userDrawn="1"/>
        </p:nvSpPr>
        <p:spPr>
          <a:xfrm>
            <a:off x="834955" y="6180007"/>
            <a:ext cx="5725995" cy="420564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1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ova Bold" panose="020B07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CONFIDENTIAL —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35" b="1" i="0" kern="1200">
          <a:solidFill>
            <a:schemeClr val="accent5"/>
          </a:solidFill>
          <a:latin typeface="Anova Bold" panose="020B0703020203020204" pitchFamily="34" charset="0"/>
          <a:ea typeface="+mj-ea"/>
          <a:cs typeface="+mj-cs"/>
        </a:defRPr>
      </a:lvl1pPr>
    </p:titleStyle>
    <p:bodyStyle>
      <a:lvl1pPr marL="24384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–"/>
        <a:defRPr sz="1865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19" y="1213071"/>
            <a:ext cx="10518846" cy="2400657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数智驱动的肉鸡养殖根因分析实施方案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第一周成果汇报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4955" y="4308945"/>
            <a:ext cx="8082481" cy="705015"/>
          </a:xfrm>
        </p:spPr>
        <p:txBody>
          <a:bodyPr/>
          <a:lstStyle/>
          <a:p>
            <a:r>
              <a:rPr lang="en-US" altLang="zh-CN" dirty="0"/>
              <a:t>2025.04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EFA8D-61DC-4AD4-0A91-987355D7F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7959D25-9950-2704-30EB-0B6A5D4E99B8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死淘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7239A03-F236-A06A-98AB-568E198B1BBF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固定变量对死淘是否存在影响？固定变量即为日报中的基础信息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4A1A0EC-4F69-3A11-0D3D-0B1E1384BC80}"/>
              </a:ext>
            </a:extLst>
          </p:cNvPr>
          <p:cNvSpPr txBox="1"/>
          <p:nvPr/>
        </p:nvSpPr>
        <p:spPr>
          <a:xfrm>
            <a:off x="476400" y="5773448"/>
            <a:ext cx="11239200" cy="82090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8" name="图片 7" descr="日历&#10;&#10;AI 生成的内容可能不正确。">
            <a:extLst>
              <a:ext uri="{FF2B5EF4-FFF2-40B4-BE49-F238E27FC236}">
                <a16:creationId xmlns:a16="http://schemas.microsoft.com/office/drawing/2014/main" id="{26FC520C-4D1E-0C3E-C281-DF417FEA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8" y="3142297"/>
            <a:ext cx="9741263" cy="243121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06F9DC44-2113-2092-5A06-6E9174D03079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以死淘率为目标，具体探查方法：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marR="0" lvl="0" indent="-34290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单变量分析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28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BA286-5048-C1F6-45EF-93376686B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910742-268B-1A76-F335-D66932C82766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4D95AF-F369-34CD-E852-C2C9782B2AA2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是否存在影响？固定变量即为日报中的基础信息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8FD762-624B-9616-A606-D564739AA88A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取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分位数，大于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90%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即好样本，小于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即坏样本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marR="0" lvl="0" indent="-34290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IV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值探查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9BB95C8-254B-69B0-1025-2D03E9F06ACE}"/>
              </a:ext>
            </a:extLst>
          </p:cNvPr>
          <p:cNvSpPr txBox="1"/>
          <p:nvPr/>
        </p:nvSpPr>
        <p:spPr>
          <a:xfrm>
            <a:off x="403208" y="5676364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具体结论：单纯从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iv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看。。。。，（扔给大模型解读一下吧）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70B87F-A1A5-62C9-5F0D-F43F8BA1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95" y="2781568"/>
            <a:ext cx="5274310" cy="27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0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70FAE-DE18-8FB2-D71E-A801DC0EC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9E8FF7-651C-879A-AE25-19906D1BD92D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F99566-CE37-D149-3FA6-8E2F8A04205E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是否存在影响？固定变量即为日报中的基础信息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A965543-0796-887D-DA82-1593AA7D46ED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取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分位数，大于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90%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即好样本，小于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即坏样本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marR="0" lvl="0" indent="-34290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变量分箱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8818CF-134C-3FB9-33DC-EBF980243BE3}"/>
              </a:ext>
            </a:extLst>
          </p:cNvPr>
          <p:cNvSpPr txBox="1"/>
          <p:nvPr/>
        </p:nvSpPr>
        <p:spPr>
          <a:xfrm>
            <a:off x="403208" y="5676364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85161801-F263-3F18-09EA-D51E8EB6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75" y="2855461"/>
            <a:ext cx="3436575" cy="2747010"/>
          </a:xfrm>
          <a:prstGeom prst="rect">
            <a:avLst/>
          </a:prstGeom>
        </p:spPr>
      </p:pic>
      <p:pic>
        <p:nvPicPr>
          <p:cNvPr id="8" name="图片 7" descr="图表&#10;&#10;AI 生成的内容可能不正确。">
            <a:extLst>
              <a:ext uri="{FF2B5EF4-FFF2-40B4-BE49-F238E27FC236}">
                <a16:creationId xmlns:a16="http://schemas.microsoft.com/office/drawing/2014/main" id="{8C0EB6BD-8427-F9F4-44F9-B39E0285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2883718"/>
            <a:ext cx="3724275" cy="2690495"/>
          </a:xfrm>
          <a:prstGeom prst="rect">
            <a:avLst/>
          </a:prstGeom>
        </p:spPr>
      </p:pic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5CA33797-B4CA-C9AC-67DD-5C0BBF0D0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920" y="2855461"/>
            <a:ext cx="3170555" cy="27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1767F-3AC1-CAA5-E3AF-F2803B2F9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F845149-7407-FBE4-0837-062695C4E94E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72CBBE-9E7F-A0A3-167C-CB3743E4FFCD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是否存在影响？固定变量即为日报中的基础信息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634970F-656D-8AD4-A83A-FBAF92C8A8B5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取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分位数，大于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90%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即好样本，小于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9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即坏样本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marR="0" lvl="0" indent="-34290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二分类模型构建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5D6B3AF-BEED-DCA3-C9AD-9B78E9267886}"/>
              </a:ext>
            </a:extLst>
          </p:cNvPr>
          <p:cNvSpPr txBox="1"/>
          <p:nvPr/>
        </p:nvSpPr>
        <p:spPr>
          <a:xfrm>
            <a:off x="403208" y="5676364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3DD636F2-152F-92A2-EF2E-CB2988A8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7" y="2779395"/>
            <a:ext cx="3835417" cy="2899142"/>
          </a:xfrm>
          <a:prstGeom prst="rect">
            <a:avLst/>
          </a:prstGeom>
        </p:spPr>
      </p:pic>
      <p:pic>
        <p:nvPicPr>
          <p:cNvPr id="10" name="图片 9" descr="表格&#10;&#10;AI 生成的内容可能不正确。">
            <a:extLst>
              <a:ext uri="{FF2B5EF4-FFF2-40B4-BE49-F238E27FC236}">
                <a16:creationId xmlns:a16="http://schemas.microsoft.com/office/drawing/2014/main" id="{83D2D9B2-9343-5CA9-70E0-73F0D0CF6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62" y="2661638"/>
            <a:ext cx="5692019" cy="33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0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41F8E-E5DA-4BD7-684E-BA88C55CC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41E05BE-4138-38F9-58BF-F1A28D1C6B84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3EAA95-BE70-C796-9382-493D5558F81F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是否存在影响？固定变量即为日报中的基础信息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0E5FA8C-673B-C4F3-056B-FF89741E3C49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以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为目标变量，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952500" lvl="1" indent="-342900" defTabSz="18288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单变量分析</a:t>
            </a:r>
            <a:endParaRPr lang="en-US" altLang="zh-CN" sz="1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385838B-D198-D711-FC93-7BB1A6A8EB31}"/>
              </a:ext>
            </a:extLst>
          </p:cNvPr>
          <p:cNvSpPr txBox="1"/>
          <p:nvPr/>
        </p:nvSpPr>
        <p:spPr>
          <a:xfrm>
            <a:off x="403208" y="5676364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55E014-8F81-250F-39C7-ABD2F80A9289}"/>
              </a:ext>
            </a:extLst>
          </p:cNvPr>
          <p:cNvSpPr txBox="1"/>
          <p:nvPr/>
        </p:nvSpPr>
        <p:spPr>
          <a:xfrm>
            <a:off x="895350" y="27815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数值型变量</a:t>
            </a:r>
          </a:p>
        </p:txBody>
      </p:sp>
      <p:pic>
        <p:nvPicPr>
          <p:cNvPr id="9" name="图片 8" descr="文本&#10;&#10;AI 生成的内容可能不正确。">
            <a:extLst>
              <a:ext uri="{FF2B5EF4-FFF2-40B4-BE49-F238E27FC236}">
                <a16:creationId xmlns:a16="http://schemas.microsoft.com/office/drawing/2014/main" id="{3562365D-7E94-EF7F-FE8E-E65BD57F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8" y="3614768"/>
            <a:ext cx="5274310" cy="144843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CC6D3E-9105-036A-A288-F9DA01921032}"/>
              </a:ext>
            </a:extLst>
          </p:cNvPr>
          <p:cNvSpPr txBox="1"/>
          <p:nvPr/>
        </p:nvSpPr>
        <p:spPr>
          <a:xfrm>
            <a:off x="6251408" y="2909678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类别型变量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Anova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</a:p>
          <a:p>
            <a:pPr algn="just">
              <a:buNone/>
            </a:pP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DOCdate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F-value=8.84, p-value=0.0000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BirdsVariety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F-value=4.75, p-value=0.0000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HESource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F-value=1.78, p-value=0.0067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HEAge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F-value=3.53, p-value=0.0000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Harveststatus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F-value=8.74, p-value=0.0000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EstimatedSlaughterDate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F-value=8.77, p-value=0.0000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FarmName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F-value=23.22, p-value=0.0000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FarmSupervisor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F-value=21.23, p-value=0.0000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id: F-value=nan, p-value=nan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93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19270-744F-9D4D-4E89-1B029648C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AFB51C0-AC5A-33D4-C171-2E7A4BD5D57B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4C3F307-E611-5F6A-FB42-262F4809EEB6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是否存在影响？固定变量即为日报中的基础信息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32E3DAB-A1B7-E07C-7AA1-42FA8F53C265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以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EEF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为目标变量，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952500" lvl="1" indent="-342900" defTabSz="18288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单变量分析</a:t>
            </a:r>
            <a:endParaRPr lang="en-US" altLang="zh-CN" sz="18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626B3CE-9FF8-7821-F20C-2EC5B1685992}"/>
              </a:ext>
            </a:extLst>
          </p:cNvPr>
          <p:cNvSpPr txBox="1"/>
          <p:nvPr/>
        </p:nvSpPr>
        <p:spPr>
          <a:xfrm>
            <a:off x="403208" y="5682686"/>
            <a:ext cx="11239200" cy="959132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 descr="日历&#10;&#10;AI 生成的内容可能不正确。">
            <a:extLst>
              <a:ext uri="{FF2B5EF4-FFF2-40B4-BE49-F238E27FC236}">
                <a16:creationId xmlns:a16="http://schemas.microsoft.com/office/drawing/2014/main" id="{047BC03D-7F79-DC9D-E275-F00A495C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5" y="3063155"/>
            <a:ext cx="9590188" cy="24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2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FE24582-FC16-B63B-F3A9-9F55139A4CA9}"/>
              </a:ext>
            </a:extLst>
          </p:cNvPr>
          <p:cNvSpPr/>
          <p:nvPr/>
        </p:nvSpPr>
        <p:spPr>
          <a:xfrm>
            <a:off x="1266825" y="1162050"/>
            <a:ext cx="5753100" cy="2381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主要结论总结</a:t>
            </a:r>
            <a:endParaRPr lang="en-US" altLang="zh-CN" dirty="0"/>
          </a:p>
          <a:p>
            <a:pPr algn="ctr"/>
            <a:r>
              <a:rPr lang="zh-CN" altLang="en-US" dirty="0"/>
              <a:t>（最后写）</a:t>
            </a:r>
          </a:p>
        </p:txBody>
      </p:sp>
    </p:spTree>
    <p:extLst>
      <p:ext uri="{BB962C8B-B14F-4D97-AF65-F5344CB8AC3E}">
        <p14:creationId xmlns:p14="http://schemas.microsoft.com/office/powerpoint/2010/main" val="57335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09946-3B86-30EA-6075-A96C3B9CD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273FEB-0232-3837-29D8-2FDE9B4935B1}"/>
              </a:ext>
            </a:extLst>
          </p:cNvPr>
          <p:cNvSpPr/>
          <p:nvPr/>
        </p:nvSpPr>
        <p:spPr>
          <a:xfrm>
            <a:off x="1285875" y="1562100"/>
            <a:ext cx="9372600" cy="2381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下周计划：</a:t>
            </a:r>
            <a:endParaRPr lang="en-US" altLang="zh-CN" dirty="0"/>
          </a:p>
          <a:p>
            <a:pPr algn="ctr"/>
            <a:r>
              <a:rPr lang="zh-CN" altLang="en-US" dirty="0"/>
              <a:t>将固定变量与温度数据结合，探查农场</a:t>
            </a:r>
            <a:r>
              <a:rPr lang="en-US" altLang="zh-CN" dirty="0"/>
              <a:t>-</a:t>
            </a:r>
            <a:r>
              <a:rPr lang="zh-CN" altLang="en-US" dirty="0"/>
              <a:t>批次</a:t>
            </a:r>
            <a:r>
              <a:rPr lang="en-US" altLang="zh-CN" dirty="0"/>
              <a:t>-</a:t>
            </a:r>
            <a:r>
              <a:rPr lang="zh-CN" altLang="en-US" dirty="0"/>
              <a:t>鸡舍维度下，温度数据与死淘的影响</a:t>
            </a:r>
            <a:endParaRPr lang="en-US" altLang="zh-CN" dirty="0"/>
          </a:p>
          <a:p>
            <a:pPr algn="ctr"/>
            <a:r>
              <a:rPr lang="en-US" altLang="zh-CN" dirty="0"/>
              <a:t>…….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7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689795" y="1304579"/>
            <a:ext cx="9182857" cy="5080787"/>
            <a:chOff x="2689795" y="1304579"/>
            <a:chExt cx="9182857" cy="508078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2689795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>
            <a:xfrm>
              <a:off x="5215019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>
            <a:xfrm>
              <a:off x="6477631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10265467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>
            <a:xfrm>
              <a:off x="9002855" y="1442480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>
            <a:xfrm>
              <a:off x="3952407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>
            <a:xfrm>
              <a:off x="11528078" y="1304579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pic>
          <p:nvPicPr>
            <p:cNvPr id="84" name="图形 83" descr="鲤鱼旗 纯色填充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97028" y="1404375"/>
              <a:ext cx="375624" cy="360000"/>
            </a:xfrm>
            <a:prstGeom prst="rect">
              <a:avLst/>
            </a:prstGeom>
          </p:spPr>
        </p:pic>
        <p:cxnSp>
          <p:nvCxnSpPr>
            <p:cNvPr id="87" name="直接连接符 86"/>
            <p:cNvCxnSpPr/>
            <p:nvPr/>
          </p:nvCxnSpPr>
          <p:spPr>
            <a:xfrm>
              <a:off x="7740243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</p:grpSp>
      <p:cxnSp>
        <p:nvCxnSpPr>
          <p:cNvPr id="49" name="直接连接符 48"/>
          <p:cNvCxnSpPr/>
          <p:nvPr/>
        </p:nvCxnSpPr>
        <p:spPr>
          <a:xfrm>
            <a:off x="11526134" y="1453366"/>
            <a:ext cx="0" cy="493200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lgDash"/>
            <a:miter lim="800000"/>
          </a:ln>
          <a:effectLst/>
        </p:spPr>
      </p:cxnSp>
      <p:sp>
        <p:nvSpPr>
          <p:cNvPr id="2" name="标题 1"/>
          <p:cNvSpPr txBox="1"/>
          <p:nvPr/>
        </p:nvSpPr>
        <p:spPr>
          <a:xfrm>
            <a:off x="552010" y="27333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基于前期沟通，制定了详细合理的工作实施计划，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PoC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预计整体周期为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周，具体实施过程中采用多任务同步推进，串行和并行相结合的方式进行，有效推进项目快速落地</a:t>
            </a:r>
          </a:p>
        </p:txBody>
      </p:sp>
      <p:sp>
        <p:nvSpPr>
          <p:cNvPr id="6" name="Freeform 60"/>
          <p:cNvSpPr/>
          <p:nvPr/>
        </p:nvSpPr>
        <p:spPr bwMode="auto">
          <a:xfrm>
            <a:off x="1358471" y="1349215"/>
            <a:ext cx="10363180" cy="73919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</a:ln>
        </p:spPr>
        <p:txBody>
          <a:bodyPr wrap="none" lIns="0" tIns="0" rIns="0" bIns="0" anchor="ctr"/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65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5505" y="1442480"/>
            <a:ext cx="619678" cy="749660"/>
            <a:chOff x="427051" y="1660594"/>
            <a:chExt cx="593903" cy="749660"/>
          </a:xfrm>
        </p:grpSpPr>
        <p:sp>
          <p:nvSpPr>
            <p:cNvPr id="32" name="矩形 31"/>
            <p:cNvSpPr/>
            <p:nvPr/>
          </p:nvSpPr>
          <p:spPr>
            <a:xfrm>
              <a:off x="520023" y="1660594"/>
              <a:ext cx="500931" cy="74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前期准备</a:t>
              </a:r>
            </a:p>
          </p:txBody>
        </p:sp>
        <p:sp>
          <p:nvSpPr>
            <p:cNvPr id="33" name="Oval 20"/>
            <p:cNvSpPr/>
            <p:nvPr/>
          </p:nvSpPr>
          <p:spPr bwMode="gray">
            <a:xfrm>
              <a:off x="427051" y="1943984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0726" y="2284224"/>
            <a:ext cx="616963" cy="3575538"/>
            <a:chOff x="446496" y="2370258"/>
            <a:chExt cx="591301" cy="3575538"/>
          </a:xfrm>
        </p:grpSpPr>
        <p:sp>
          <p:nvSpPr>
            <p:cNvPr id="35" name="矩形 34"/>
            <p:cNvSpPr/>
            <p:nvPr/>
          </p:nvSpPr>
          <p:spPr>
            <a:xfrm>
              <a:off x="528856" y="2370258"/>
              <a:ext cx="508941" cy="3575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主体实施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Oval 20"/>
            <p:cNvSpPr/>
            <p:nvPr/>
          </p:nvSpPr>
          <p:spPr bwMode="gray">
            <a:xfrm>
              <a:off x="446496" y="3822520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2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7104" y="5910770"/>
            <a:ext cx="618080" cy="453681"/>
            <a:chOff x="406210" y="5558612"/>
            <a:chExt cx="592371" cy="453681"/>
          </a:xfrm>
        </p:grpSpPr>
        <p:sp>
          <p:nvSpPr>
            <p:cNvPr id="38" name="矩形 37"/>
            <p:cNvSpPr/>
            <p:nvPr/>
          </p:nvSpPr>
          <p:spPr>
            <a:xfrm>
              <a:off x="485637" y="5558612"/>
              <a:ext cx="512944" cy="453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分析交付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Oval 20"/>
            <p:cNvSpPr/>
            <p:nvPr/>
          </p:nvSpPr>
          <p:spPr bwMode="gray">
            <a:xfrm>
              <a:off x="406210" y="5710478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矩形 39"/>
          <p:cNvSpPr/>
          <p:nvPr/>
        </p:nvSpPr>
        <p:spPr bwMode="gray">
          <a:xfrm>
            <a:off x="1358471" y="1442481"/>
            <a:ext cx="10363182" cy="750507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1203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环境和数据准备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12036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AutoShape 95"/>
          <p:cNvSpPr>
            <a:spLocks noChangeArrowheads="1"/>
          </p:cNvSpPr>
          <p:nvPr/>
        </p:nvSpPr>
        <p:spPr bwMode="auto">
          <a:xfrm>
            <a:off x="343949" y="1442480"/>
            <a:ext cx="264859" cy="4921972"/>
          </a:xfrm>
          <a:prstGeom prst="rect">
            <a:avLst/>
          </a:prstGeom>
          <a:pattFill prst="dkDnDiag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lIns="0" tIns="88900" rIns="0" bIns="88900" anchor="ctr"/>
          <a:lstStyle>
            <a:lvl1pPr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08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时间计划安排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gray">
          <a:xfrm>
            <a:off x="1358469" y="2284223"/>
            <a:ext cx="10363182" cy="1512401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数据质量检查</a:t>
            </a:r>
          </a:p>
        </p:txBody>
      </p:sp>
      <p:sp>
        <p:nvSpPr>
          <p:cNvPr id="45" name="矩形 44"/>
          <p:cNvSpPr/>
          <p:nvPr/>
        </p:nvSpPr>
        <p:spPr bwMode="gray">
          <a:xfrm>
            <a:off x="1358469" y="5912872"/>
            <a:ext cx="10363182" cy="453681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defTabSz="914400"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成果分析和报表交付</a:t>
            </a:r>
            <a:endParaRPr lang="en-US" altLang="zh-CN" sz="1000" b="1" dirty="0">
              <a:solidFill>
                <a:srgbClr val="01203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774317" y="980093"/>
            <a:ext cx="848804" cy="442535"/>
            <a:chOff x="3224585" y="980599"/>
            <a:chExt cx="848804" cy="442535"/>
          </a:xfrm>
        </p:grpSpPr>
        <p:sp>
          <p:nvSpPr>
            <p:cNvPr id="5" name="Text Box 49"/>
            <p:cNvSpPr txBox="1">
              <a:spLocks noChangeArrowheads="1"/>
            </p:cNvSpPr>
            <p:nvPr/>
          </p:nvSpPr>
          <p:spPr bwMode="auto">
            <a:xfrm>
              <a:off x="3224585" y="980599"/>
              <a:ext cx="848804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3567418" y="1274544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36054" y="980093"/>
            <a:ext cx="848804" cy="442535"/>
            <a:chOff x="2362212" y="980599"/>
            <a:chExt cx="773093" cy="442535"/>
          </a:xfrm>
        </p:grpSpPr>
        <p:sp>
          <p:nvSpPr>
            <p:cNvPr id="9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97791" y="980093"/>
            <a:ext cx="848804" cy="442535"/>
            <a:chOff x="2362212" y="980599"/>
            <a:chExt cx="773093" cy="442535"/>
          </a:xfrm>
        </p:grpSpPr>
        <p:sp>
          <p:nvSpPr>
            <p:cNvPr id="12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59528" y="980093"/>
            <a:ext cx="848804" cy="442535"/>
            <a:chOff x="2362212" y="980599"/>
            <a:chExt cx="773093" cy="442535"/>
          </a:xfrm>
        </p:grpSpPr>
        <p:sp>
          <p:nvSpPr>
            <p:cNvPr id="15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083005" y="980093"/>
            <a:ext cx="848804" cy="442535"/>
            <a:chOff x="2362212" y="980599"/>
            <a:chExt cx="773093" cy="442535"/>
          </a:xfrm>
        </p:grpSpPr>
        <p:sp>
          <p:nvSpPr>
            <p:cNvPr id="18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W7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93002" y="981073"/>
            <a:ext cx="806645" cy="440575"/>
            <a:chOff x="1890330" y="982705"/>
            <a:chExt cx="806645" cy="440575"/>
          </a:xfrm>
        </p:grpSpPr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890330" y="982705"/>
              <a:ext cx="806645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W0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" name="Oval 61"/>
            <p:cNvSpPr>
              <a:spLocks noChangeArrowheads="1"/>
            </p:cNvSpPr>
            <p:nvPr/>
          </p:nvSpPr>
          <p:spPr bwMode="auto">
            <a:xfrm>
              <a:off x="2216133" y="1274690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708293" y="2353974"/>
            <a:ext cx="1226315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3" name="矩形 22"/>
          <p:cNvSpPr/>
          <p:nvPr/>
        </p:nvSpPr>
        <p:spPr>
          <a:xfrm>
            <a:off x="2695012" y="1577056"/>
            <a:ext cx="1255450" cy="164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6" name="矩形 25"/>
          <p:cNvSpPr/>
          <p:nvPr/>
        </p:nvSpPr>
        <p:spPr>
          <a:xfrm>
            <a:off x="3985506" y="2565788"/>
            <a:ext cx="1226316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7" name="矩形 26"/>
          <p:cNvSpPr/>
          <p:nvPr/>
        </p:nvSpPr>
        <p:spPr>
          <a:xfrm>
            <a:off x="3990303" y="3224220"/>
            <a:ext cx="1216722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8" name="矩形 27"/>
          <p:cNvSpPr/>
          <p:nvPr/>
        </p:nvSpPr>
        <p:spPr>
          <a:xfrm>
            <a:off x="5243656" y="3919366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9" name="矩形 28"/>
          <p:cNvSpPr/>
          <p:nvPr/>
        </p:nvSpPr>
        <p:spPr>
          <a:xfrm>
            <a:off x="5243656" y="4378978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30" name="矩形 29"/>
          <p:cNvSpPr/>
          <p:nvPr/>
        </p:nvSpPr>
        <p:spPr>
          <a:xfrm>
            <a:off x="6506738" y="4912799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638643" y="2597966"/>
            <a:ext cx="14754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2.1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环控数据和生产数据盘点</a:t>
            </a:r>
          </a:p>
        </p:txBody>
      </p:sp>
      <p:sp>
        <p:nvSpPr>
          <p:cNvPr id="53" name="矩形 52"/>
          <p:cNvSpPr/>
          <p:nvPr/>
        </p:nvSpPr>
        <p:spPr>
          <a:xfrm>
            <a:off x="10297042" y="5927268"/>
            <a:ext cx="1349027" cy="253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095058" y="6152892"/>
            <a:ext cx="1752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5.1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报告交付和现场汇报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68224" y="2832674"/>
            <a:ext cx="22750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2.2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数据完整性、准确性、有效性、一致性、时效性检验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968224" y="3420745"/>
            <a:ext cx="12755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2.3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数据缺失率、极值、异常值检查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243656" y="4154744"/>
            <a:ext cx="12167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3.1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变量分布分析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171820" y="4603222"/>
            <a:ext cx="25075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3.2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变量趋势分析及异常模式探查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425581" y="5130637"/>
            <a:ext cx="1777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自变量间相关性探查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636350" y="1938224"/>
            <a:ext cx="17737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分析环境搭建</a:t>
            </a:r>
          </a:p>
        </p:txBody>
      </p:sp>
      <p:sp>
        <p:nvSpPr>
          <p:cNvPr id="22" name="矩形 21"/>
          <p:cNvSpPr/>
          <p:nvPr/>
        </p:nvSpPr>
        <p:spPr bwMode="gray">
          <a:xfrm>
            <a:off x="1358469" y="3840667"/>
            <a:ext cx="10363182" cy="969279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现状分析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12580" y="980093"/>
            <a:ext cx="848804" cy="442535"/>
            <a:chOff x="3224585" y="980599"/>
            <a:chExt cx="848804" cy="442535"/>
          </a:xfrm>
        </p:grpSpPr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3224585" y="980599"/>
              <a:ext cx="848804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7" name="Oval 61"/>
            <p:cNvSpPr>
              <a:spLocks noChangeArrowheads="1"/>
            </p:cNvSpPr>
            <p:nvPr/>
          </p:nvSpPr>
          <p:spPr bwMode="auto">
            <a:xfrm>
              <a:off x="3567418" y="1274544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821265" y="980093"/>
            <a:ext cx="848804" cy="442535"/>
            <a:chOff x="2362212" y="980599"/>
            <a:chExt cx="773093" cy="442535"/>
          </a:xfrm>
        </p:grpSpPr>
        <p:sp>
          <p:nvSpPr>
            <p:cNvPr id="85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W6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2636350" y="1735802"/>
            <a:ext cx="157103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1.1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需求确认及数据准备</a:t>
            </a:r>
          </a:p>
        </p:txBody>
      </p:sp>
      <p:sp>
        <p:nvSpPr>
          <p:cNvPr id="90" name="矩形 89"/>
          <p:cNvSpPr/>
          <p:nvPr/>
        </p:nvSpPr>
        <p:spPr>
          <a:xfrm>
            <a:off x="5243734" y="3293787"/>
            <a:ext cx="1216722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202998" y="3549910"/>
            <a:ext cx="146401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2.4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数据质量检查报告</a:t>
            </a:r>
          </a:p>
        </p:txBody>
      </p:sp>
      <p:sp>
        <p:nvSpPr>
          <p:cNvPr id="92" name="矩形 91"/>
          <p:cNvSpPr/>
          <p:nvPr/>
        </p:nvSpPr>
        <p:spPr bwMode="gray">
          <a:xfrm>
            <a:off x="1358469" y="4890483"/>
            <a:ext cx="10363182" cy="969279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效应分析</a:t>
            </a:r>
          </a:p>
        </p:txBody>
      </p:sp>
      <p:sp>
        <p:nvSpPr>
          <p:cNvPr id="93" name="矩形 92"/>
          <p:cNvSpPr/>
          <p:nvPr/>
        </p:nvSpPr>
        <p:spPr>
          <a:xfrm>
            <a:off x="6508510" y="5365777"/>
            <a:ext cx="2447835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425581" y="5583615"/>
            <a:ext cx="2718419" cy="25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4.2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自变量与目标变量之间影响效应分析</a:t>
            </a:r>
            <a:endParaRPr lang="zh-CN" altLang="en-US" sz="1050" i="1" dirty="0">
              <a:highlight>
                <a:srgbClr val="F1F2F4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036391" y="5367174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955234" y="5585012"/>
            <a:ext cx="1777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4.3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影响效应分析结果解读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3CCEAF-9581-CF35-0DED-1F36D3E499D4}"/>
              </a:ext>
            </a:extLst>
          </p:cNvPr>
          <p:cNvSpPr/>
          <p:nvPr/>
        </p:nvSpPr>
        <p:spPr>
          <a:xfrm>
            <a:off x="1266825" y="1162050"/>
            <a:ext cx="8572500" cy="28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目录页</a:t>
            </a:r>
            <a:endParaRPr lang="en-US" altLang="zh-CN" dirty="0"/>
          </a:p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环境搭建和代码工程化工作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lvl="1"/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死淘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lvl="1"/>
            <a:r>
              <a:rPr lang="en-US" altLang="zh-CN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EEF</a:t>
            </a:r>
          </a:p>
          <a:p>
            <a:pPr marL="0" lvl="1"/>
            <a:r>
              <a:rPr lang="en-US" altLang="zh-CN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3 </a:t>
            </a:r>
            <a:r>
              <a:rPr lang="zh-CN" altLang="en-US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下周计划</a:t>
            </a:r>
            <a:endParaRPr lang="en-US" altLang="zh-CN" b="1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504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6A96-848E-D7C1-F7F7-F5707D0E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C8D71EE-EC34-1414-03C2-ADE4121D2A8F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环境搭建和代码工程化工作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BFAB71-D495-BCE5-51E0-30F8F005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174"/>
          <a:stretch/>
        </p:blipFill>
        <p:spPr>
          <a:xfrm>
            <a:off x="685800" y="2763475"/>
            <a:ext cx="4529601" cy="3878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76B2059-7704-4B80-AEBC-137E27B9F8B8}"/>
              </a:ext>
            </a:extLst>
          </p:cNvPr>
          <p:cNvSpPr/>
          <p:nvPr/>
        </p:nvSpPr>
        <p:spPr>
          <a:xfrm>
            <a:off x="983687" y="960444"/>
            <a:ext cx="6445813" cy="1288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新建</a:t>
            </a:r>
            <a:r>
              <a:rPr lang="en-US" altLang="zh-CN" sz="1400" dirty="0" err="1">
                <a:solidFill>
                  <a:schemeClr val="tx1"/>
                </a:solidFill>
              </a:rPr>
              <a:t>Github</a:t>
            </a:r>
            <a:r>
              <a:rPr lang="zh-CN" altLang="en-US" sz="1400" dirty="0">
                <a:solidFill>
                  <a:schemeClr val="tx1"/>
                </a:solidFill>
              </a:rPr>
              <a:t>项目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安装</a:t>
            </a:r>
            <a:r>
              <a:rPr lang="en-US" altLang="zh-CN" sz="1400" dirty="0">
                <a:solidFill>
                  <a:schemeClr val="tx1"/>
                </a:solidFill>
              </a:rPr>
              <a:t>git\</a:t>
            </a:r>
            <a:r>
              <a:rPr lang="en-US" altLang="zh-CN" sz="1400" dirty="0" err="1">
                <a:solidFill>
                  <a:schemeClr val="tx1"/>
                </a:solidFill>
              </a:rPr>
              <a:t>vscode</a:t>
            </a:r>
            <a:r>
              <a:rPr lang="zh-CN" altLang="en-US" sz="1400" dirty="0">
                <a:solidFill>
                  <a:schemeClr val="tx1"/>
                </a:solidFill>
              </a:rPr>
              <a:t>等环境，实现项目开发代码、结论实时共享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4940D-E5FB-0BBD-4C35-22024216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5310"/>
            <a:ext cx="4801340" cy="37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32A3A42-0D60-4641-1D1E-AFC981208C54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环境搭建和代码工程化工作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876C63-C09A-A90D-B144-11D8F46FC835}"/>
              </a:ext>
            </a:extLst>
          </p:cNvPr>
          <p:cNvSpPr/>
          <p:nvPr/>
        </p:nvSpPr>
        <p:spPr>
          <a:xfrm>
            <a:off x="907487" y="1008156"/>
            <a:ext cx="5264713" cy="2420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Python</a:t>
            </a:r>
            <a:r>
              <a:rPr lang="zh-CN" altLang="en-US" sz="1400" dirty="0">
                <a:solidFill>
                  <a:schemeClr val="tx1"/>
                </a:solidFill>
              </a:rPr>
              <a:t>自动化读取环控数据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环控数据按农场</a:t>
            </a:r>
            <a:r>
              <a:rPr lang="en-US" altLang="zh-CN" sz="1400" dirty="0">
                <a:solidFill>
                  <a:schemeClr val="tx1"/>
                </a:solidFill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</a:rPr>
              <a:t>批次</a:t>
            </a:r>
            <a:r>
              <a:rPr lang="en-US" altLang="zh-CN" sz="1400" dirty="0">
                <a:solidFill>
                  <a:schemeClr val="tx1"/>
                </a:solidFill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</a:rPr>
              <a:t>栋舍</a:t>
            </a:r>
            <a:r>
              <a:rPr lang="en-US" altLang="zh-CN" sz="1400" dirty="0">
                <a:solidFill>
                  <a:schemeClr val="tx1"/>
                </a:solidFill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</a:rPr>
              <a:t>日龄为主键聚合，加工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ts val="1425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'</a:t>
            </a:r>
            <a:r>
              <a:rPr lang="en-US" altLang="zh-CN" sz="1400" dirty="0" err="1">
                <a:solidFill>
                  <a:schemeClr val="tx1"/>
                </a:solidFill>
              </a:rPr>
              <a:t>MaxHouseTemperature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鸡舍温度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最高</a:t>
            </a:r>
            <a:endParaRPr lang="zh-CN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MinHouseTemperature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鸡舍温度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最低 </a:t>
            </a:r>
            <a:endParaRPr lang="zh-CN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AvgHouseTemperature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鸡舍温度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平均</a:t>
            </a:r>
            <a:endParaRPr lang="zh-CN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'AvgHumidityIn1'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  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Humidity In 1 Avg</a:t>
            </a:r>
            <a:endParaRPr lang="en-US" altLang="zh-CN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DailyTemperatureDifference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每日温差 </a:t>
            </a:r>
            <a:endParaRPr lang="zh-CN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MinHouseTemperatureChangeRate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鸡舍温度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最低变化率 </a:t>
            </a:r>
            <a:endParaRPr lang="zh-CN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MaxHouseTemperatureChangeRate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鸡舍温度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最高变化率 </a:t>
            </a:r>
            <a:endParaRPr lang="zh-CN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AvgHouseTemperatureChangeRate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鸡舍温度</a:t>
            </a: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平均变化率</a:t>
            </a:r>
            <a:endParaRPr lang="en-US" altLang="zh-CN" sz="11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等数据</a:t>
            </a:r>
            <a:endParaRPr lang="zh-CN" altLang="en-US" sz="12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7113AF-D494-2F75-B5C7-7CA6824680F1}"/>
              </a:ext>
            </a:extLst>
          </p:cNvPr>
          <p:cNvSpPr/>
          <p:nvPr/>
        </p:nvSpPr>
        <p:spPr>
          <a:xfrm>
            <a:off x="1123950" y="4057650"/>
            <a:ext cx="19431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插入相应的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512066-095F-DF75-19C7-66A7F01055B1}"/>
              </a:ext>
            </a:extLst>
          </p:cNvPr>
          <p:cNvSpPr/>
          <p:nvPr/>
        </p:nvSpPr>
        <p:spPr>
          <a:xfrm>
            <a:off x="6298637" y="1089118"/>
            <a:ext cx="5569513" cy="2258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Python</a:t>
            </a:r>
            <a:r>
              <a:rPr lang="zh-CN" altLang="en-US" sz="1400" dirty="0">
                <a:solidFill>
                  <a:schemeClr val="tx1"/>
                </a:solidFill>
              </a:rPr>
              <a:t>自动化读取日报数据（基本信息，出栏数据、死淘分类）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进行简单的数据整合工作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设计主键为农场</a:t>
            </a:r>
            <a:r>
              <a:rPr lang="en-US" altLang="zh-CN" sz="1400" dirty="0">
                <a:solidFill>
                  <a:schemeClr val="tx1"/>
                </a:solidFill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</a:rPr>
              <a:t>批次</a:t>
            </a:r>
            <a:r>
              <a:rPr lang="en-US" altLang="zh-CN" sz="1400" dirty="0">
                <a:solidFill>
                  <a:schemeClr val="tx1"/>
                </a:solidFill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</a:rPr>
              <a:t>栋舍，如</a:t>
            </a:r>
            <a:r>
              <a:rPr lang="en-US" altLang="zh-CN" sz="1400" dirty="0">
                <a:solidFill>
                  <a:schemeClr val="tx1"/>
                </a:solidFill>
              </a:rPr>
              <a:t>G03_66_H1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将基本信息、出栏数据、死淘分类等整合在一起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进行简单的数据清洗工作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处理种鸡周龄等不标准数据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将成本类指标出现小于</a:t>
            </a:r>
            <a:r>
              <a:rPr lang="en-US" altLang="zh-CN" sz="1400" dirty="0">
                <a:solidFill>
                  <a:schemeClr val="tx1"/>
                </a:solidFill>
              </a:rPr>
              <a:t>0</a:t>
            </a:r>
            <a:r>
              <a:rPr lang="zh-CN" altLang="en-US" sz="1400" dirty="0">
                <a:solidFill>
                  <a:schemeClr val="tx1"/>
                </a:solidFill>
              </a:rPr>
              <a:t>等非常规数据情况按缺失处理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去除唯一值变量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B7ED71-63A9-15EF-6D93-77217A56E058}"/>
              </a:ext>
            </a:extLst>
          </p:cNvPr>
          <p:cNvSpPr/>
          <p:nvPr/>
        </p:nvSpPr>
        <p:spPr>
          <a:xfrm>
            <a:off x="8229600" y="4048125"/>
            <a:ext cx="194310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插入相应的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FEDE05-15F6-3115-B295-2B9A318A7569}"/>
              </a:ext>
            </a:extLst>
          </p:cNvPr>
          <p:cNvSpPr/>
          <p:nvPr/>
        </p:nvSpPr>
        <p:spPr>
          <a:xfrm>
            <a:off x="907487" y="5205503"/>
            <a:ext cx="8217463" cy="1288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当前问题：环控数据文件路径深度和命名习惯不一致，读取时容易缺失部分文件</a:t>
            </a:r>
          </a:p>
        </p:txBody>
      </p:sp>
    </p:spTree>
    <p:extLst>
      <p:ext uri="{BB962C8B-B14F-4D97-AF65-F5344CB8AC3E}">
        <p14:creationId xmlns:p14="http://schemas.microsoft.com/office/powerpoint/2010/main" val="33528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29B9D-D15C-D944-EE90-08E6F0418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B3F14AA-0A0E-B408-466D-F04FEA87C61B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死淘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1BAB98-007A-48D2-D391-C2C82B1FB9BA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固定变量对死淘是否存在影响？固定变量即为日报中的基础信息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F6C2CE6-E690-698C-E9AD-881F42AAE7FF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取死淘率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分位数，小于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即好样本，大于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即坏样本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marR="0" lvl="0" indent="-34290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IV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值探查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2111D504-3EE6-4F4B-A2A9-C95FD3F3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70" y="2911193"/>
            <a:ext cx="5389880" cy="305314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CA81315E-CF02-F8E3-B28C-3DD434135419}"/>
              </a:ext>
            </a:extLst>
          </p:cNvPr>
          <p:cNvSpPr txBox="1"/>
          <p:nvPr/>
        </p:nvSpPr>
        <p:spPr>
          <a:xfrm>
            <a:off x="403208" y="5676364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具体结论：单纯从</a:t>
            </a: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iv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看。。。。，（扔给大模型解读一下吧）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8024-D3FA-D801-80CD-E8D219B1C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248F70C-72F9-5E6C-2FFB-8A88036D846D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死淘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C10484-6D12-0BF8-04A0-79680359388C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固定变量对死淘是否存在影响？固定变量即为日报中的基础信息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14F1746-2456-D802-C5D9-D089D912FF6E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取死淘率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分位数，小于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即好样本，大于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即坏样本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marR="0" lvl="0" indent="-34290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变量分箱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0A87FE0-6DBA-5DE9-3EC9-FC576B651C27}"/>
              </a:ext>
            </a:extLst>
          </p:cNvPr>
          <p:cNvSpPr txBox="1"/>
          <p:nvPr/>
        </p:nvSpPr>
        <p:spPr>
          <a:xfrm>
            <a:off x="403208" y="5676364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7179AD8D-1DB5-EAFA-4617-0BCA8444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" y="2781568"/>
            <a:ext cx="5516880" cy="2884170"/>
          </a:xfrm>
          <a:prstGeom prst="rect">
            <a:avLst/>
          </a:prstGeom>
        </p:spPr>
      </p:pic>
      <p:pic>
        <p:nvPicPr>
          <p:cNvPr id="8" name="图片 7" descr="图表, 直方图&#10;&#10;AI 生成的内容可能不正确。">
            <a:extLst>
              <a:ext uri="{FF2B5EF4-FFF2-40B4-BE49-F238E27FC236}">
                <a16:creationId xmlns:a16="http://schemas.microsoft.com/office/drawing/2014/main" id="{0D9A80A2-BB3C-8447-1ECF-74C813027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570" y="2831584"/>
            <a:ext cx="5274310" cy="27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CCFFD-9F92-9B98-AF3A-ABCCCC6F3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3632F50-DEAC-E771-080C-39C39B820BB7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死淘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6B0F43-48C8-8BB6-21A3-39E6AFEED5C7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固定变量对死淘是否存在影响？固定变量即为日报中的基础信息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3669465-D927-6F46-ACA3-873B15D83DCC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取死淘率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分位数，小于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即好样本，大于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10%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分位数的记为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即坏样本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marR="0" lvl="0" indent="-34290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二分类模型构建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2340AA0-EF7B-85A4-E606-8CF8BBACF01D}"/>
              </a:ext>
            </a:extLst>
          </p:cNvPr>
          <p:cNvSpPr txBox="1"/>
          <p:nvPr/>
        </p:nvSpPr>
        <p:spPr>
          <a:xfrm>
            <a:off x="403208" y="5676364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 descr="图表&#10;&#10;AI 生成的内容可能不正确。">
            <a:extLst>
              <a:ext uri="{FF2B5EF4-FFF2-40B4-BE49-F238E27FC236}">
                <a16:creationId xmlns:a16="http://schemas.microsoft.com/office/drawing/2014/main" id="{611CCDC2-017E-C5C3-322F-9B2A6A34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08" y="2715161"/>
            <a:ext cx="3950925" cy="3417698"/>
          </a:xfrm>
          <a:prstGeom prst="rect">
            <a:avLst/>
          </a:prstGeom>
        </p:spPr>
      </p:pic>
      <p:pic>
        <p:nvPicPr>
          <p:cNvPr id="9" name="图片 8" descr="表格&#10;&#10;AI 生成的内容可能不正确。">
            <a:extLst>
              <a:ext uri="{FF2B5EF4-FFF2-40B4-BE49-F238E27FC236}">
                <a16:creationId xmlns:a16="http://schemas.microsoft.com/office/drawing/2014/main" id="{84EC95A5-402C-8A05-7342-1841E0BB1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733" y="2544693"/>
            <a:ext cx="5274310" cy="328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0B24-2E52-B74C-B566-CFD8D5337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2A83162-193A-0EA2-F91D-DCD738512768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探查发现和初步结论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——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死淘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F772B2-8615-3E61-3A4F-03855C6AC539}"/>
              </a:ext>
            </a:extLst>
          </p:cNvPr>
          <p:cNvSpPr txBox="1"/>
          <p:nvPr/>
        </p:nvSpPr>
        <p:spPr>
          <a:xfrm>
            <a:off x="476400" y="959132"/>
            <a:ext cx="8600925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固定变量对死淘是否存在影响？固定变量即为日报中的基础信息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55C7B61-243C-0BA5-4D78-0722A8F551F7}"/>
              </a:ext>
            </a:extLst>
          </p:cNvPr>
          <p:cNvSpPr txBox="1"/>
          <p:nvPr/>
        </p:nvSpPr>
        <p:spPr>
          <a:xfrm>
            <a:off x="313885" y="5182983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具体结论：（扔给大模型解读一下吧）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6CC5D2-C153-C229-A446-E92E03B5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0" y="2955064"/>
            <a:ext cx="4305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数值型变量 相关系数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1" descr="文本&#10;&#10;AI 生成的内容可能不正确。">
            <a:extLst>
              <a:ext uri="{FF2B5EF4-FFF2-40B4-BE49-F238E27FC236}">
                <a16:creationId xmlns:a16="http://schemas.microsoft.com/office/drawing/2014/main" id="{F3CED551-ED7C-7D71-EEBC-60AA86B21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5" y="3419697"/>
            <a:ext cx="5278438" cy="121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B43838B-FE6E-4AB1-909E-7FDE72936136}"/>
              </a:ext>
            </a:extLst>
          </p:cNvPr>
          <p:cNvSpPr txBox="1"/>
          <p:nvPr/>
        </p:nvSpPr>
        <p:spPr>
          <a:xfrm>
            <a:off x="5822784" y="2961054"/>
            <a:ext cx="63341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类别型变量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Anova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DOCdate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F-value=4.95, p-value=0.0000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BirdsVariety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F-value=4.43, p-value=0.0000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HESource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F-value=2.89, p-value=0.0000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HEAge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F-value=3.13, p-value=0.0000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Harveststatus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F-value=4.75, p-value=0.0000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EstimatedSlaughterDate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F-value=5.04, p-value=0.0000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FarmName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F-value=13.27, p-value=0.0000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FarmSupervisor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F-value=12.09, p-value=0.0000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D9837DF-22F0-FE02-7BF1-8C53BEB2A0A2}"/>
              </a:ext>
            </a:extLst>
          </p:cNvPr>
          <p:cNvSpPr txBox="1"/>
          <p:nvPr/>
        </p:nvSpPr>
        <p:spPr>
          <a:xfrm>
            <a:off x="631808" y="1599932"/>
            <a:ext cx="1123920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以死淘率为目标，具体探查方法：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 Light" panose="02010600030101010101" pitchFamily="2" charset="-122"/>
              <a:ea typeface="等线 Light" panose="02010600030101010101" pitchFamily="2" charset="-122"/>
              <a:cs typeface="+mj-cs"/>
            </a:endParaRPr>
          </a:p>
          <a:p>
            <a:pPr marL="342900" marR="0" lvl="0" indent="-34290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单变量分析</a:t>
            </a:r>
            <a:endParaRPr lang="en-US" altLang="zh-CN" sz="2000" dirty="0">
              <a:solidFill>
                <a:srgbClr val="0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9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2020-TEMPLATE-EXTERNAL" val="pdtUH84H"/>
  <p:tag name="ARTICULATE_DESIGN_ID_SAS-EXTERNAL-16X9-2023" val="CJxW6PTk"/>
  <p:tag name="ARTICULATE_DESIGN_ID_1_NDA" val="5KPCLKMf"/>
  <p:tag name="ARTICULATE_DESIGN_ID_1_SAS-EXTERNAL-16X9-2023" val="OvZPFYIY"/>
  <p:tag name="ARTICULATE_DESIGN_ID_SAS - EXTERNAL - 16X9 - 2023" val="iju6vBOG"/>
  <p:tag name="ARTICULATE_DESIGN_ID_SAS - EXTERNAL" val="IZ9bNYet"/>
  <p:tag name="ARTICULATE_DESIGN_ID_SAS - EXTERNAL - NDA" val="RR4fBfJW"/>
  <p:tag name="ARTICULATE_SLIDE_THUMBNAIL_REFRESH" val="1"/>
  <p:tag name="ARTICULATE_DESIGN_ID_CUSTOM DESIGN" val="WASRYxhz"/>
  <p:tag name="ARTICULATE_SLIDE_COUNT" val="11"/>
  <p:tag name="ARTICULATE_PROJECT_OPEN" val="0"/>
  <p:tag name="COMMONDATA" val="eyJoZGlkIjoiY2FmNGJlNDAzN2U1NmMyNzMzZTc0YjA1YWNhMzZlNT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 - EXTERNAL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S - EXTERNAL - NDA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2B48C136D414EB12EC6609A2B4A69" ma:contentTypeVersion="5" ma:contentTypeDescription="Create a new document." ma:contentTypeScope="" ma:versionID="c506d0840867f1adddbc926f9a8dfc6f">
  <xsd:schema xmlns:xsd="http://www.w3.org/2001/XMLSchema" xmlns:xs="http://www.w3.org/2001/XMLSchema" xmlns:p="http://schemas.microsoft.com/office/2006/metadata/properties" xmlns:ns2="d21cdafc-5a3a-425e-9674-4fb06b514c0e" xmlns:ns3="6e647c50-2143-4825-9865-d236e7692e65" targetNamespace="http://schemas.microsoft.com/office/2006/metadata/properties" ma:root="true" ma:fieldsID="0df08590ed69fcf4c72a3fc3581b1869" ns2:_="" ns3:_="">
    <xsd:import namespace="d21cdafc-5a3a-425e-9674-4fb06b514c0e"/>
    <xsd:import namespace="6e647c50-2143-4825-9865-d236e7692e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cdafc-5a3a-425e-9674-4fb06b514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47c50-2143-4825-9865-d236e7692e6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663518-7548-4643-8219-608BFF0DFA0C}">
  <ds:schemaRefs/>
</ds:datastoreItem>
</file>

<file path=customXml/itemProps2.xml><?xml version="1.0" encoding="utf-8"?>
<ds:datastoreItem xmlns:ds="http://schemas.openxmlformats.org/officeDocument/2006/customXml" ds:itemID="{E3E925E4-5239-4639-A029-07B3CFD6A3F1}">
  <ds:schemaRefs/>
</ds:datastoreItem>
</file>

<file path=customXml/itemProps3.xml><?xml version="1.0" encoding="utf-8"?>
<ds:datastoreItem xmlns:ds="http://schemas.openxmlformats.org/officeDocument/2006/customXml" ds:itemID="{51779852-367B-483D-8C46-CF2C7DC5D26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EXTERNAL_Template_2023</Template>
  <TotalTime>62</TotalTime>
  <Words>1302</Words>
  <Application>Microsoft Office PowerPoint</Application>
  <PresentationFormat>宽屏</PresentationFormat>
  <Paragraphs>160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Anova Bold</vt:lpstr>
      <vt:lpstr>Anova Light</vt:lpstr>
      <vt:lpstr>等线</vt:lpstr>
      <vt:lpstr>等线 Light</vt:lpstr>
      <vt:lpstr>Arial</vt:lpstr>
      <vt:lpstr>Calibri</vt:lpstr>
      <vt:lpstr>Consolas</vt:lpstr>
      <vt:lpstr>Wingdings 2</vt:lpstr>
      <vt:lpstr>SAS - EXTERNAL</vt:lpstr>
      <vt:lpstr>SAS - EXTERNAL - NDA</vt:lpstr>
      <vt:lpstr>数智驱动的肉鸡养殖根因分析实施方案  第一周成果汇报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Plus Solution assist Value</dc:title>
  <dc:creator>Alex Zhang</dc:creator>
  <cp:lastModifiedBy>渊琰 肖</cp:lastModifiedBy>
  <cp:revision>149</cp:revision>
  <dcterms:created xsi:type="dcterms:W3CDTF">2023-10-08T03:09:00Z</dcterms:created>
  <dcterms:modified xsi:type="dcterms:W3CDTF">2025-04-24T03:23:12Z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0x0101008252B48C136D414EB12EC6609A2B4A69</vt:lpwstr>
  </property>
  <property fmtid="{D5CDD505-2E9C-101B-9397-08002B2CF9AE}" pid="5" name="ICV">
    <vt:lpwstr>5DA87FED2261458DA9A831FC15E03DC4_13</vt:lpwstr>
  </property>
  <property fmtid="{D5CDD505-2E9C-101B-9397-08002B2CF9AE}" pid="6" name="KSOProductBuildVer">
    <vt:lpwstr>2052-12.1.0.20784</vt:lpwstr>
  </property>
</Properties>
</file>