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70" r:id="rId5"/>
    <p:sldId id="27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4B"/>
    <a:srgbClr val="3480B7"/>
    <a:srgbClr val="ECECEC"/>
    <a:srgbClr val="DADADA"/>
    <a:srgbClr val="E4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2"/>
  </p:normalViewPr>
  <p:slideViewPr>
    <p:cSldViewPr snapToGrid="0" snapToObjects="1">
      <p:cViewPr varScale="1">
        <p:scale>
          <a:sx n="60" d="100"/>
          <a:sy n="60" d="100"/>
        </p:scale>
        <p:origin x="28" y="288"/>
      </p:cViewPr>
      <p:guideLst>
        <p:guide orient="horz" pos="2128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A46D-A528-4844-A23E-47F2C0A68477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72E-7035-E94B-AC1B-15E45BB036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7568-68BF-3442-8F70-35C7A7E9D2A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3D78-8804-C44E-89C1-739353903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178443" y="179932"/>
            <a:ext cx="4486154" cy="44510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3E3D4B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64498"/>
          </a:xfrm>
          <a:prstGeom prst="rect">
            <a:avLst/>
          </a:prstGeom>
          <a:solidFill>
            <a:srgbClr val="E4E2E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788216"/>
            <a:ext cx="12192000" cy="0"/>
          </a:xfrm>
          <a:prstGeom prst="line">
            <a:avLst/>
          </a:prstGeom>
          <a:ln w="44450">
            <a:solidFill>
              <a:srgbClr val="348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0" y="6326607"/>
            <a:ext cx="12192000" cy="554636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96" y="78991"/>
            <a:ext cx="656914" cy="606516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801447" y="151417"/>
            <a:ext cx="36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" dirty="0">
                <a:solidFill>
                  <a:srgbClr val="3480B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兰智数加学院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01447" y="6349849"/>
            <a:ext cx="239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1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专注于大数据</a:t>
            </a:r>
          </a:p>
        </p:txBody>
      </p:sp>
      <p:sp>
        <p:nvSpPr>
          <p:cNvPr id="9" name="文本框 18"/>
          <p:cNvSpPr txBox="1"/>
          <p:nvPr userDrawn="1"/>
        </p:nvSpPr>
        <p:spPr>
          <a:xfrm>
            <a:off x="126673" y="6349849"/>
            <a:ext cx="324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0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因为相信 所以看见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2DC3-BFF5-854D-BC21-B4454AD36C2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F494-BB7F-D241-9590-01ADC6C2F5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91687" y="2875002"/>
            <a:ext cx="480862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Hive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9452" r="12231" b="17910"/>
          <a:stretch>
            <a:fillRect/>
          </a:stretch>
        </p:blipFill>
        <p:spPr>
          <a:xfrm>
            <a:off x="10066452" y="260697"/>
            <a:ext cx="1820748" cy="17961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855" y="5042651"/>
            <a:ext cx="1749345" cy="174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7328" r="4764" b="27092"/>
          <a:stretch>
            <a:fillRect/>
          </a:stretch>
        </p:blipFill>
        <p:spPr bwMode="auto">
          <a:xfrm>
            <a:off x="333217" y="5108655"/>
            <a:ext cx="1628492" cy="16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Hive--</a:t>
            </a:r>
            <a:r>
              <a:rPr lang="zh-CN" altLang="en-US"/>
              <a:t>加载数据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9930" y="1400175"/>
            <a:ext cx="1059688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buFont typeface="Wingdings" panose="05000000000000000000" charset="0"/>
              <a:buChar char="ü"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使用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load data 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命令</a:t>
            </a:r>
            <a:endParaRPr lang="en-US" altLang="zh-CN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en-US" sz="2000">
                <a:latin typeface="Arial" panose="020B0604020202020204" pitchFamily="34" charset="0"/>
                <a:sym typeface="+mn-ea"/>
              </a:rPr>
              <a:t>从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hdfs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导入数据，路径可以是目录，会将目录下所有文件导入，但是文件格式必须一致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zh-CN" sz="2000">
                <a:latin typeface="Arial" panose="020B0604020202020204" pitchFamily="34" charset="0"/>
                <a:sym typeface="+mn-ea"/>
              </a:rPr>
              <a:t>load data inpath '/test/' into table dianxin_test;</a:t>
            </a:r>
            <a:endParaRPr lang="zh-CN" altLang="zh-CN" sz="2000">
              <a:latin typeface="Arial" panose="020B0604020202020204" pitchFamily="34" charset="0"/>
            </a:endParaRPr>
          </a:p>
          <a:p>
            <a:pPr lvl="0" indent="-342900">
              <a:buFont typeface="Wingdings" panose="05000000000000000000" charset="0"/>
              <a:buChar char="ü"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从本地文件系统导入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zh-CN" sz="2000">
                <a:latin typeface="Arial" panose="020B0604020202020204" pitchFamily="34" charset="0"/>
                <a:sym typeface="+mn-ea"/>
              </a:rPr>
              <a:t>load data 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local </a:t>
            </a:r>
            <a:r>
              <a:rPr lang="zh-CN" altLang="zh-CN" sz="2000">
                <a:latin typeface="Arial" panose="020B0604020202020204" pitchFamily="34" charset="0"/>
                <a:sym typeface="+mn-ea"/>
              </a:rPr>
              <a:t>inpath '/test/' into table dianxin_test;</a:t>
            </a:r>
          </a:p>
          <a:p>
            <a:pPr marL="114300" lvl="0" indent="-457200">
              <a:buFont typeface="Wingdings" panose="05000000000000000000" charset="0"/>
              <a:buChar char="ü"/>
            </a:pPr>
            <a:r>
              <a:rPr lang="zh-CN" altLang="zh-CN" sz="2000">
                <a:latin typeface="Arial" panose="020B0604020202020204" pitchFamily="34" charset="0"/>
              </a:rPr>
              <a:t>表对表加载：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create table IF NOT EXISTS dianxin_test2 as select * from dianxin_test</a:t>
            </a:r>
            <a:endParaRPr lang="zh-CN" altLang="zh-CN" sz="2000">
              <a:latin typeface="Arial" panose="020B0604020202020204" pitchFamily="34" charset="0"/>
            </a:endParaRPr>
          </a:p>
          <a:p>
            <a:pPr marL="114300" lvl="0" indent="-457200">
              <a:buFont typeface="+mj-lt"/>
              <a:buAutoNum type="arabicPeriod"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insert 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[overwrite] 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into table dianxin_test2 select * from dianxin_test;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endParaRPr lang="zh-CN" altLang="zh-CN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zh-CN" sz="2000">
                <a:latin typeface="Arial" panose="020B0604020202020204" pitchFamily="34" charset="0"/>
                <a:sym typeface="+mn-ea"/>
              </a:rPr>
              <a:t>注意：</a:t>
            </a:r>
          </a:p>
          <a:p>
            <a:pPr lvl="0" indent="-342900"/>
            <a:r>
              <a:rPr lang="en-US" altLang="zh-CN" sz="20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，</a:t>
            </a:r>
            <a:r>
              <a:rPr lang="zh-CN" altLang="zh-CN" sz="2000">
                <a:latin typeface="Arial" panose="020B0604020202020204" pitchFamily="34" charset="0"/>
                <a:sym typeface="+mn-ea"/>
              </a:rPr>
              <a:t>如果建表语句没有指定存储路径，不管是外部表还是内部表，存储路径都是会默认在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hive/warehouse/xx.db/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表名的目录下。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en-US" sz="2000">
                <a:latin typeface="Arial" panose="020B0604020202020204" pitchFamily="34" charset="0"/>
                <a:sym typeface="+mn-ea"/>
              </a:rPr>
              <a:t>加载的数据也会移动到该表的存储目录下。注意是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r>
              <a:rPr lang="zh-CN" altLang="en-US" sz="2000">
                <a:latin typeface="Arial" panose="020B0604020202020204" pitchFamily="34" charset="0"/>
                <a:sym typeface="+mn-ea"/>
              </a:rPr>
              <a:t>移动，移动，移动。不是复制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-342900"/>
            <a:r>
              <a:rPr lang="en-US" altLang="zh-CN" sz="200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，删除外部表，文件不会删除，对应目录也不会删除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8557" y="1013460"/>
            <a:ext cx="987488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基本数据类型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+mn-ea"/>
              </a:rPr>
              <a:t>整型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TINYINT — 微整型，只占用1个字节，只能存储0-255的整数。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SMALLINT– 小整型，占用2个字节，存储范围–32768 到 32767。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INT– 整型，占用4个字节，存储范围-2147483648到2147483647。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BIGINT– 长整型，占用8个字节，存储范围-2^63到2^63-1。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布尔型BOOLEAN — TRUE/FALSE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浮点型FLOAT– 单精度浮点数。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DOUBLE– 双精度浮点数。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字符串型STRING– 不设定长度。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r>
              <a:rPr lang="zh-CN" altLang="en-US" dirty="0"/>
              <a:t>日期类型：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，Timestamp 格式“YYYY-MM-DD HH：MM：SS.fffffffff”（9位小数位精度） </a:t>
            </a:r>
            <a:endParaRPr lang="zh-CN" altLang="en-US" dirty="0">
              <a:latin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，Date DATE值描述特定的年/月/日，格式为YYYY-MM-DD。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/>
              <a:t>复杂数据类型：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Structs，Maps，Arrays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/>
              <a:t>参考：https://blog.csdn.net/woshixuye/article/details/53317009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Hive-HQL</a:t>
            </a:r>
            <a:r>
              <a:rPr lang="zh-CN" altLang="en-US"/>
              <a:t>语法</a:t>
            </a:r>
            <a:r>
              <a:rPr lang="en-US" altLang="zh-CN"/>
              <a:t>-DML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1245" y="2642235"/>
            <a:ext cx="287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group by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1245" y="1963420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join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1245" y="1226820"/>
            <a:ext cx="135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where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1245" y="3594735"/>
            <a:ext cx="306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by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2550" y="1197610"/>
            <a:ext cx="499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用于过滤，分区裁剪，指定条件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22550" y="1963420"/>
            <a:ext cx="795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用于两表关联，</a:t>
            </a:r>
            <a:r>
              <a:rPr lang="en-US" altLang="zh-CN"/>
              <a:t>left outer join </a:t>
            </a:r>
            <a:r>
              <a:rPr lang="zh-CN" altLang="en-US"/>
              <a:t>，</a:t>
            </a:r>
            <a:r>
              <a:rPr lang="en-US" altLang="zh-CN"/>
              <a:t>join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mapjoin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1.2</a:t>
            </a:r>
            <a:r>
              <a:rPr lang="zh-CN" altLang="en-US">
                <a:solidFill>
                  <a:srgbClr val="FF0000"/>
                </a:solidFill>
              </a:rPr>
              <a:t>版本后默认开启）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2550" y="2642235"/>
            <a:ext cx="487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用于分组聚合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22550" y="3594735"/>
            <a:ext cx="931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用于全局排序，要尽量避免排序，是针对全局排序的，即对所有的reduce输出是有序的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64765" y="4426585"/>
            <a:ext cx="825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sortby:当有多个reduce时，只能保证单个reduce输出有序，不能保证全局有序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71245" y="442658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sort by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16605" y="5090795"/>
            <a:ext cx="391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cluster by = distribute by + sort by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2040" y="5680710"/>
            <a:ext cx="154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distinct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25445" y="5629910"/>
            <a:ext cx="295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 </a:t>
            </a:r>
            <a:r>
              <a:rPr lang="zh-CN" altLang="en-US"/>
              <a:t>函数使用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0555" y="937895"/>
            <a:ext cx="403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主要</a:t>
            </a:r>
            <a:r>
              <a:rPr lang="en-US" altLang="zh-CN"/>
              <a:t>-</a:t>
            </a:r>
            <a:r>
              <a:rPr lang="zh-CN" altLang="en-US"/>
              <a:t>常用函数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0950" y="1689100"/>
            <a:ext cx="768159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  <a:cs typeface="+mj-ea"/>
              </a:rPr>
              <a:t>if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函数 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if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（，，）</a:t>
            </a:r>
          </a:p>
          <a:p>
            <a:r>
              <a:rPr lang="en-US" altLang="zh-CN" sz="2000" dirty="0">
                <a:latin typeface="+mj-ea"/>
                <a:ea typeface="+mj-ea"/>
                <a:cs typeface="+mj-ea"/>
              </a:rPr>
              <a:t>case when 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函数：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case when 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。。。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end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</a:rPr>
              <a:t>日期函数：</a:t>
            </a:r>
            <a:r>
              <a:rPr lang="en-US" altLang="zh-CN" sz="2000" dirty="0" err="1">
                <a:latin typeface="+mj-ea"/>
                <a:ea typeface="+mj-ea"/>
                <a:cs typeface="+mj-ea"/>
              </a:rPr>
              <a:t>to_date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........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</a:rPr>
              <a:t>字符串函数：</a:t>
            </a:r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concat，concat_ws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</a:rPr>
              <a:t>聚合函数：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sum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count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。。。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+mj-ea"/>
              </a:rPr>
              <a:t>null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值判断：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is null 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is not null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Hive-</a:t>
            </a:r>
            <a:r>
              <a:rPr lang="zh-CN" altLang="en-US">
                <a:sym typeface="+mn-ea"/>
              </a:rPr>
              <a:t>高级函数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25602" name="Rectangle 3"/>
          <p:cNvSpPr/>
          <p:nvPr/>
        </p:nvSpPr>
        <p:spPr>
          <a:xfrm>
            <a:off x="1430020" y="156972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4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>
                <a:latin typeface="+mj-ea"/>
                <a:ea typeface="+mj-ea"/>
                <a:cs typeface="+mj-ea"/>
              </a:rPr>
              <a:t>lateral view</a:t>
            </a:r>
            <a:r>
              <a:rPr lang="zh-CN" altLang="en-US" sz="2000">
                <a:latin typeface="+mj-ea"/>
                <a:ea typeface="+mj-ea"/>
                <a:cs typeface="+mj-ea"/>
              </a:rPr>
              <a:t>用于和</a:t>
            </a:r>
            <a:r>
              <a:rPr lang="en-US" altLang="zh-CN" sz="2000">
                <a:solidFill>
                  <a:srgbClr val="00B050"/>
                </a:solidFill>
                <a:latin typeface="+mj-ea"/>
                <a:ea typeface="+mj-ea"/>
                <a:cs typeface="+mj-ea"/>
              </a:rPr>
              <a:t>split, explode</a:t>
            </a:r>
            <a:r>
              <a:rPr lang="zh-CN" altLang="en-US" sz="2000">
                <a:latin typeface="+mj-ea"/>
                <a:ea typeface="+mj-ea"/>
                <a:cs typeface="+mj-ea"/>
              </a:rPr>
              <a:t>等</a:t>
            </a:r>
            <a:r>
              <a:rPr lang="en-US" altLang="zh-CN" sz="2000">
                <a:latin typeface="+mj-ea"/>
                <a:ea typeface="+mj-ea"/>
                <a:cs typeface="+mj-ea"/>
              </a:rPr>
              <a:t>UDTF</a:t>
            </a:r>
            <a:r>
              <a:rPr lang="zh-CN" altLang="en-US" sz="2000">
                <a:latin typeface="+mj-ea"/>
                <a:ea typeface="+mj-ea"/>
                <a:cs typeface="+mj-ea"/>
              </a:rPr>
              <a:t>一起使用，它能够将一行数据拆成多行数据，在此基础上可以对拆分后的数据进行聚合。</a:t>
            </a:r>
            <a:r>
              <a:rPr lang="en-US" altLang="zh-CN" sz="2000">
                <a:latin typeface="+mj-ea"/>
                <a:ea typeface="+mj-ea"/>
                <a:cs typeface="+mj-ea"/>
              </a:rPr>
              <a:t>lateral view</a:t>
            </a:r>
            <a:r>
              <a:rPr lang="zh-CN" altLang="en-US" sz="2000">
                <a:latin typeface="+mj-ea"/>
                <a:ea typeface="+mj-ea"/>
                <a:cs typeface="+mj-ea"/>
              </a:rPr>
              <a:t>首先为原始表的每行调用</a:t>
            </a:r>
            <a:r>
              <a:rPr lang="en-US" altLang="zh-CN" sz="2000">
                <a:latin typeface="+mj-ea"/>
                <a:ea typeface="+mj-ea"/>
                <a:cs typeface="+mj-ea"/>
              </a:rPr>
              <a:t>UDTF</a:t>
            </a:r>
            <a:r>
              <a:rPr lang="zh-CN" altLang="en-US"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UTDF</a:t>
            </a:r>
            <a:r>
              <a:rPr lang="zh-CN" altLang="en-US" sz="2000">
                <a:latin typeface="+mj-ea"/>
                <a:ea typeface="+mj-ea"/>
                <a:cs typeface="+mj-ea"/>
              </a:rPr>
              <a:t>会把一行拆分成一或者多行，</a:t>
            </a:r>
            <a:r>
              <a:rPr lang="en-US" altLang="zh-CN" sz="2000">
                <a:latin typeface="+mj-ea"/>
                <a:ea typeface="+mj-ea"/>
                <a:cs typeface="+mj-ea"/>
              </a:rPr>
              <a:t>lateral view</a:t>
            </a:r>
            <a:r>
              <a:rPr lang="zh-CN" altLang="en-US" sz="2000">
                <a:latin typeface="+mj-ea"/>
                <a:ea typeface="+mj-ea"/>
                <a:cs typeface="+mj-ea"/>
              </a:rPr>
              <a:t>再把结果组合，产生一个支持别名表的虚拟表。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explode函数 参数仅接受</a:t>
            </a:r>
            <a:r>
              <a:rPr lang="en-US" altLang="zh-CN" sz="2000">
                <a:latin typeface="+mj-ea"/>
                <a:ea typeface="+mj-ea"/>
                <a:cs typeface="+mj-ea"/>
              </a:rPr>
              <a:t>array</a:t>
            </a:r>
            <a:r>
              <a:rPr lang="zh-CN" altLang="en-US" sz="2000">
                <a:latin typeface="+mj-ea"/>
                <a:ea typeface="+mj-ea"/>
                <a:cs typeface="+mj-ea"/>
              </a:rPr>
              <a:t>和</a:t>
            </a:r>
            <a:r>
              <a:rPr lang="en-US" altLang="zh-CN" sz="2000">
                <a:latin typeface="+mj-ea"/>
                <a:ea typeface="+mj-ea"/>
                <a:cs typeface="+mj-ea"/>
              </a:rPr>
              <a:t>map</a:t>
            </a:r>
            <a:r>
              <a:rPr lang="zh-CN" altLang="en-US" sz="2000">
                <a:latin typeface="+mj-ea"/>
                <a:ea typeface="+mj-ea"/>
                <a:cs typeface="+mj-ea"/>
              </a:rPr>
              <a:t>类型，不支持两个一起用。所以</a:t>
            </a:r>
            <a:r>
              <a:rPr lang="en-US" altLang="zh-CN" sz="2000">
                <a:latin typeface="+mj-ea"/>
                <a:ea typeface="+mj-ea"/>
                <a:cs typeface="+mj-ea"/>
                <a:sym typeface="宋体" panose="02010600030101010101" pitchFamily="2" charset="-122"/>
              </a:rPr>
              <a:t>lateral view</a:t>
            </a:r>
            <a:r>
              <a:rPr lang="zh-CN" altLang="en-US" sz="2000">
                <a:latin typeface="+mj-ea"/>
                <a:ea typeface="+mj-ea"/>
                <a:cs typeface="+mj-ea"/>
                <a:sym typeface="宋体" panose="02010600030101010101" pitchFamily="2" charset="-122"/>
              </a:rPr>
              <a:t>可以解决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>
              <a:lnSpc>
                <a:spcPct val="80000"/>
              </a:lnSpc>
            </a:pPr>
            <a:endParaRPr lang="zh-CN" altLang="en-US" sz="2000">
              <a:latin typeface="+mj-ea"/>
              <a:ea typeface="+mj-ea"/>
              <a:cs typeface="+mj-ea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创建表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+mj-ea"/>
                <a:ea typeface="+mj-ea"/>
                <a:cs typeface="+mj-ea"/>
              </a:rPr>
              <a:t>create table laterv_tb(name string,weight array&lt;int&gt;)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+mj-ea"/>
                <a:ea typeface="+mj-ea"/>
                <a:cs typeface="+mj-ea"/>
              </a:rPr>
              <a:t>ROW FORMAT DELIMITED FIELDS TERMINATED BY '\t' COLLECTION ITEMS TERMINATED BY ',' ;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+mj-ea"/>
              <a:ea typeface="+mj-ea"/>
              <a:cs typeface="+mj-ea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SELECT name,new_num FROM laterv_tb LATERAL VIEW explode(weight) num AS new_num;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单词统计：select w.word,count(*) from (select explode(split(line,' ')) word from wc_test)w group by w.word;</a:t>
            </a:r>
          </a:p>
          <a:p>
            <a:pPr>
              <a:lnSpc>
                <a:spcPct val="80000"/>
              </a:lnSpc>
            </a:pPr>
            <a:endParaRPr lang="en-US" altLang="zh-CN" sz="2000"/>
          </a:p>
        </p:txBody>
      </p:sp>
      <p:sp>
        <p:nvSpPr>
          <p:cNvPr id="25601" name="Rectangle 2"/>
          <p:cNvSpPr/>
          <p:nvPr/>
        </p:nvSpPr>
        <p:spPr>
          <a:xfrm>
            <a:off x="72390" y="624840"/>
            <a:ext cx="8838565" cy="10179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marL="0" lvl="0" indent="0" algn="l" defTabSz="914400" eaLnBrk="1" fontAlgn="t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" charset="0"/>
              <a:buNone/>
              <a:defRPr sz="4400" b="1" u="none" kern="1200" baseline="0">
                <a:solidFill>
                  <a:srgbClr val="07488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>
                <a:solidFill>
                  <a:schemeClr val="tx1"/>
                </a:solidFill>
                <a:latin typeface="+mj-ea"/>
                <a:cs typeface="+mj-ea"/>
              </a:rPr>
              <a:t>lateral view---</a:t>
            </a:r>
            <a:r>
              <a:rPr lang="zh-CN" altLang="en-US" sz="2000">
                <a:solidFill>
                  <a:schemeClr val="tx1"/>
                </a:solidFill>
                <a:latin typeface="+mj-ea"/>
                <a:cs typeface="+mj-ea"/>
              </a:rPr>
              <a:t>行转列</a:t>
            </a:r>
            <a:endParaRPr lang="zh-CN" altLang="en-US" sz="2000" dirty="0">
              <a:solidFill>
                <a:schemeClr val="tx1"/>
              </a:solidFill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</a:t>
            </a:r>
            <a:r>
              <a:rPr lang="zh-CN" altLang="en-US"/>
              <a:t>高级函数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4700" y="1703705"/>
            <a:ext cx="957072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row_number() 等</a:t>
            </a:r>
          </a:p>
          <a:p>
            <a:pPr fontAlgn="base"/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select * from (select name,date_time,row_number() over(partition by name order by cost desc) as rn  from window_t)a where rn=1;</a:t>
            </a:r>
          </a:p>
          <a:p>
            <a:pPr marL="0" indent="0" fontAlgn="base"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参考教程：https://blog.csdn.net/qq_26937525/article/details/54925827</a:t>
            </a:r>
          </a:p>
          <a:p>
            <a:pPr marL="0" indent="0" fontAlgn="base">
              <a:buNone/>
            </a:pPr>
            <a:endParaRPr lang="zh-CN" altLang="en-US" sz="2000" strike="noStrike" noProof="1">
              <a:latin typeface="+mj-ea"/>
              <a:ea typeface="+mj-ea"/>
              <a:cs typeface="+mj-ea"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一般用于分组中求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TopN</a:t>
            </a:r>
            <a:endParaRPr lang="zh-CN" altLang="en-US" strike="noStrike" noProof="1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435" y="979805"/>
            <a:ext cx="817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窗口函数（开窗函数）：用户分组中开窗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</a:t>
            </a:r>
            <a:r>
              <a:rPr lang="zh-CN" altLang="en-US"/>
              <a:t>自定义函数</a:t>
            </a:r>
            <a:r>
              <a:rPr lang="en-US" altLang="zh-CN"/>
              <a:t>UDF</a:t>
            </a:r>
          </a:p>
        </p:txBody>
      </p:sp>
      <p:sp>
        <p:nvSpPr>
          <p:cNvPr id="28674" name="文本占位符 81922"/>
          <p:cNvSpPr>
            <a:spLocks noGrp="1"/>
          </p:cNvSpPr>
          <p:nvPr/>
        </p:nvSpPr>
        <p:spPr>
          <a:xfrm>
            <a:off x="322580" y="1090295"/>
            <a:ext cx="8642350" cy="4676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4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/>
              <a:t>1、UDF函数可以直接应用于select语句，对查询结构做格式化处理后，再输出内容。</a:t>
            </a:r>
          </a:p>
          <a:p>
            <a:pPr>
              <a:buNone/>
            </a:pPr>
            <a:r>
              <a:rPr lang="zh-CN" altLang="en-US" sz="2000" dirty="0"/>
              <a:t>2、编写UDF函数的时候需要注意一下几点：</a:t>
            </a:r>
          </a:p>
          <a:p>
            <a:pPr>
              <a:buNone/>
            </a:pPr>
            <a:r>
              <a:rPr lang="zh-CN" altLang="en-US" sz="2000" dirty="0"/>
              <a:t>a）自定义UDF需要继承org.apache.hadoop.hive.ql.</a:t>
            </a:r>
            <a:r>
              <a:rPr lang="en-US" altLang="zh-CN" sz="2000" dirty="0"/>
              <a:t>exec.</a:t>
            </a:r>
            <a:r>
              <a:rPr lang="zh-CN" altLang="en-US" sz="2000" dirty="0"/>
              <a:t>UDF。</a:t>
            </a:r>
          </a:p>
          <a:p>
            <a:pPr>
              <a:buNone/>
            </a:pPr>
            <a:r>
              <a:rPr lang="zh-CN" altLang="en-US" sz="2000" dirty="0"/>
              <a:t>b）需要evaluate函数。</a:t>
            </a:r>
          </a:p>
          <a:p>
            <a:pPr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、步骤</a:t>
            </a:r>
          </a:p>
          <a:p>
            <a:pPr>
              <a:buNone/>
            </a:pPr>
            <a:r>
              <a:rPr lang="zh-CN" altLang="en-US" sz="2000" dirty="0"/>
              <a:t>a）把程序打包放到目标机器上去；</a:t>
            </a:r>
          </a:p>
          <a:p>
            <a:pPr>
              <a:buNone/>
            </a:pPr>
            <a:r>
              <a:rPr lang="zh-CN" altLang="en-US" sz="2000" dirty="0"/>
              <a:t>b）进入hive客户端，添加jar包： add jar /usr/local/testdata/hive_UP.jar;</a:t>
            </a:r>
          </a:p>
          <a:p>
            <a:pPr>
              <a:buNone/>
            </a:pPr>
            <a:r>
              <a:rPr lang="zh-CN" altLang="en-US" sz="2000" dirty="0"/>
              <a:t>c）创建临时函数：hive&gt;CREATE TEMPORARY FUNCTION f_up as 'hive_demo.hive_udf';</a:t>
            </a:r>
          </a:p>
          <a:p>
            <a:pPr>
              <a:buNone/>
            </a:pPr>
            <a:r>
              <a:rPr lang="zh-CN" altLang="en-US" sz="2000" dirty="0"/>
              <a:t>查询HQL语句：</a:t>
            </a:r>
          </a:p>
          <a:p>
            <a:pPr>
              <a:buNone/>
            </a:pPr>
            <a:r>
              <a:rPr lang="zh-CN" altLang="en-US" sz="2000" dirty="0"/>
              <a:t>select f_up(line) from wc_test;</a:t>
            </a:r>
          </a:p>
          <a:p>
            <a:pPr>
              <a:buNone/>
            </a:pPr>
            <a:r>
              <a:rPr lang="zh-CN" altLang="en-US" sz="2000" dirty="0"/>
              <a:t>销毁临时函数：hive&gt; DROP TEMPORARY FUNCTION </a:t>
            </a:r>
            <a:r>
              <a:rPr lang="en-US" altLang="zh-CN" sz="2000" dirty="0"/>
              <a:t>f_up</a:t>
            </a:r>
            <a:r>
              <a:rPr lang="zh-CN" altLang="en-US" sz="2000" dirty="0"/>
              <a:t>;</a:t>
            </a:r>
          </a:p>
          <a:p>
            <a:pPr>
              <a:buNone/>
            </a:pPr>
            <a:r>
              <a:rPr lang="zh-CN" altLang="en-US" sz="2000" dirty="0"/>
              <a:t>注：UDF只能实现一进一出的操作，如果需要实现多进一出，则需要实现UDAF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Hive-jdbc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3055" y="1207135"/>
            <a:ext cx="895096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+mj-ea"/>
                <a:ea typeface="+mj-ea"/>
                <a:cs typeface="+mj-ea"/>
              </a:rPr>
              <a:t>Hive的JDBC连接方式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	一、首先开启 metastore：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hive --service metastore &amp;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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二，先开启 hiveserver2：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hive --service hiveserver2 &amp;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		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添加maven依赖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	 &lt;dependency&gt;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            &lt;groupId&gt;org.apache.hive&lt;/groupId&gt;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            &lt;artifactId&gt;hive-jdbc&lt;/artifactId&gt;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            &lt;version&gt;1.2.1/version&gt;</a:t>
            </a: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            &lt;/dependency&gt;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" y="179705"/>
            <a:ext cx="5567680" cy="445135"/>
          </a:xfrm>
        </p:spPr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结合</a:t>
            </a:r>
            <a:r>
              <a:rPr lang="en-US" altLang="zh-CN"/>
              <a:t>shell</a:t>
            </a:r>
            <a:r>
              <a:rPr lang="zh-CN" altLang="en-US"/>
              <a:t>脚本企业实战用法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9530" y="1774190"/>
            <a:ext cx="6070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hive -e “select * from wc_test”</a:t>
            </a:r>
          </a:p>
          <a:p>
            <a:r>
              <a:rPr lang="en-US" altLang="zh-CN" sz="2000">
                <a:latin typeface="+mj-ea"/>
                <a:ea typeface="+mj-ea"/>
                <a:sym typeface="+mn-ea"/>
              </a:rPr>
              <a:t>hive -f   /usr/local/testdata/test.hql</a:t>
            </a:r>
            <a:endParaRPr lang="zh-CN" altLang="en-US" sz="200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82907" y="2875002"/>
            <a:ext cx="4226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 !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717550" y="1442085"/>
            <a:ext cx="3752215" cy="2633332"/>
            <a:chOff x="812032" y="1426976"/>
            <a:chExt cx="3752215" cy="2647186"/>
          </a:xfrm>
        </p:grpSpPr>
        <p:grpSp>
          <p:nvGrpSpPr>
            <p:cNvPr id="8" name="组合 27"/>
            <p:cNvGrpSpPr/>
            <p:nvPr/>
          </p:nvGrpSpPr>
          <p:grpSpPr>
            <a:xfrm>
              <a:off x="812032" y="1426976"/>
              <a:ext cx="3644900" cy="429260"/>
              <a:chOff x="1541" y="4370"/>
              <a:chExt cx="5740" cy="67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534" y="4370"/>
                <a:ext cx="4747" cy="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pc="300" dirty="0"/>
                  <a:t>Hive</a:t>
                </a:r>
                <a:r>
                  <a:rPr lang="zh-CN" altLang="en-US" spc="300" dirty="0"/>
                  <a:t>基本语法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</p:grpSp>
        <p:grpSp>
          <p:nvGrpSpPr>
            <p:cNvPr id="11" name="组合 27"/>
            <p:cNvGrpSpPr/>
            <p:nvPr/>
          </p:nvGrpSpPr>
          <p:grpSpPr>
            <a:xfrm>
              <a:off x="812032" y="2155066"/>
              <a:ext cx="3752215" cy="462915"/>
              <a:chOff x="1541" y="4370"/>
              <a:chExt cx="5909" cy="729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534" y="4370"/>
                <a:ext cx="4916" cy="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pc="300" dirty="0"/>
                  <a:t>Hive</a:t>
                </a:r>
                <a:r>
                  <a:rPr lang="zh-CN" altLang="en-US" spc="300" dirty="0"/>
                  <a:t>加载数据方式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2</a:t>
                </a:r>
              </a:p>
            </p:txBody>
          </p:sp>
        </p:grpSp>
        <p:grpSp>
          <p:nvGrpSpPr>
            <p:cNvPr id="14" name="组合 27"/>
            <p:cNvGrpSpPr/>
            <p:nvPr/>
          </p:nvGrpSpPr>
          <p:grpSpPr>
            <a:xfrm>
              <a:off x="812032" y="2852041"/>
              <a:ext cx="3357245" cy="462915"/>
              <a:chOff x="1541" y="4321"/>
              <a:chExt cx="5287" cy="729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349" y="4321"/>
                <a:ext cx="4479" cy="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pc="300" dirty="0"/>
                  <a:t> Hive</a:t>
                </a:r>
                <a:r>
                  <a:rPr lang="zh-CN" altLang="en-US" spc="300" dirty="0"/>
                  <a:t>分区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3</a:t>
                </a:r>
              </a:p>
            </p:txBody>
          </p:sp>
        </p:grpSp>
        <p:grpSp>
          <p:nvGrpSpPr>
            <p:cNvPr id="17" name="组合 27"/>
            <p:cNvGrpSpPr/>
            <p:nvPr/>
          </p:nvGrpSpPr>
          <p:grpSpPr>
            <a:xfrm>
              <a:off x="812032" y="3611247"/>
              <a:ext cx="3752215" cy="462915"/>
              <a:chOff x="1541" y="4370"/>
              <a:chExt cx="5909" cy="72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534" y="4370"/>
                <a:ext cx="4916" cy="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pc="300" dirty="0"/>
                  <a:t>Hive</a:t>
                </a:r>
                <a:r>
                  <a:rPr lang="zh-CN" altLang="en-US" spc="300" dirty="0"/>
                  <a:t>基本操作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4</a:t>
                </a:r>
              </a:p>
            </p:txBody>
          </p:sp>
        </p:grpSp>
      </p:grpSp>
      <p:pic>
        <p:nvPicPr>
          <p:cNvPr id="5123" name="Picture 4" descr="hive_logo_medium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240" y="4852035"/>
            <a:ext cx="1571625" cy="145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35272" y="4392548"/>
            <a:ext cx="3039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E3D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pc="300" dirty="0"/>
              <a:t>Hive</a:t>
            </a:r>
            <a:r>
              <a:rPr lang="zh-CN" altLang="en-US" spc="300" dirty="0"/>
              <a:t>高级函数使用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17417" y="4434458"/>
            <a:ext cx="375920" cy="375920"/>
          </a:xfrm>
          <a:prstGeom prst="roundRect">
            <a:avLst>
              <a:gd name="adj" fmla="val 50000"/>
            </a:avLst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5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7417" y="5211698"/>
            <a:ext cx="375920" cy="375920"/>
          </a:xfrm>
          <a:prstGeom prst="roundRect">
            <a:avLst>
              <a:gd name="adj" fmla="val 50000"/>
            </a:avLst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5405" y="5168900"/>
            <a:ext cx="293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E3D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pc="300" dirty="0"/>
              <a:t>Hive jdbc</a:t>
            </a:r>
            <a:r>
              <a:rPr lang="zh-CN" altLang="en-US" spc="300" dirty="0"/>
              <a:t>和</a:t>
            </a:r>
            <a:r>
              <a:rPr lang="en-US" altLang="zh-CN" spc="300" dirty="0"/>
              <a:t>udf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Hive--HQL</a:t>
            </a:r>
            <a:r>
              <a:rPr lang="zh-CN" altLang="en-US"/>
              <a:t>语法</a:t>
            </a:r>
            <a:r>
              <a:rPr lang="en-US" altLang="zh-CN"/>
              <a:t>-DDL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570" y="913765"/>
            <a:ext cx="84467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创建数据库 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create database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xxxxx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;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查看数据库 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show databases</a:t>
            </a:r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；删除数据库 drop database tmp;</a:t>
            </a: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强制删除数据库：drop database tmp cascade;</a:t>
            </a: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查看表：SHOW TABLES；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查看表的元信息：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    desc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test_table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;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    describe extended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test_table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;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    describe formatted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test_table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;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查看建表语句：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show create table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table_XXX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重命名表：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    alter table test_table rename to new_table;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修改列数据类型：alter table lv_test change column 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colxx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 string</a:t>
            </a:r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;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增加、删除分区：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    alter table test_table add partition 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(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pt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=</a:t>
            </a:r>
            <a:r>
              <a:rPr lang="en-US" altLang="zh-CN" sz="2000" dirty="0" err="1">
                <a:latin typeface="+mj-ea"/>
                <a:ea typeface="+mj-ea"/>
                <a:cs typeface="+mj-ea"/>
                <a:sym typeface="+mn-ea"/>
              </a:rPr>
              <a:t>xxxx</a:t>
            </a:r>
            <a:r>
              <a:rPr lang="en-US" altLang="zh-CN" sz="2000" dirty="0">
                <a:latin typeface="+mj-ea"/>
                <a:ea typeface="+mj-ea"/>
                <a:cs typeface="+mj-ea"/>
                <a:sym typeface="+mn-ea"/>
              </a:rPr>
              <a:t>) 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r>
              <a:rPr lang="zh-CN" altLang="en-US" sz="2000" dirty="0">
                <a:latin typeface="+mj-ea"/>
                <a:ea typeface="+mj-ea"/>
                <a:cs typeface="+mj-ea"/>
                <a:sym typeface="+mn-ea"/>
              </a:rPr>
              <a:t>    alter table test_table drop if exists partition(...);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D3D7-FA3C-414E-A4EB-E54B3EB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建库语法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0A2FAF-D916-448E-9A0A-C289296F17FE}"/>
              </a:ext>
            </a:extLst>
          </p:cNvPr>
          <p:cNvSpPr txBox="1"/>
          <p:nvPr/>
        </p:nvSpPr>
        <p:spPr>
          <a:xfrm>
            <a:off x="1673525" y="1905810"/>
            <a:ext cx="6711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CREATE DATABASE [IF NOT EXISTS] database_name</a:t>
            </a:r>
          </a:p>
          <a:p>
            <a:r>
              <a:rPr lang="zh-CN" altLang="en-US" dirty="0"/>
              <a:t>[COMMENT database_comment]</a:t>
            </a:r>
          </a:p>
          <a:p>
            <a:r>
              <a:rPr lang="zh-CN" altLang="en-US" dirty="0"/>
              <a:t>[LOCATION hdfs_path]</a:t>
            </a:r>
          </a:p>
          <a:p>
            <a:r>
              <a:rPr lang="zh-CN" altLang="en-US" dirty="0"/>
              <a:t>[WITH DBPROPERTIES (property_name=property_value, ...)];</a:t>
            </a:r>
          </a:p>
        </p:txBody>
      </p:sp>
    </p:spTree>
    <p:extLst>
      <p:ext uri="{BB962C8B-B14F-4D97-AF65-F5344CB8AC3E}">
        <p14:creationId xmlns:p14="http://schemas.microsoft.com/office/powerpoint/2010/main" val="114632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建表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7" y="1551709"/>
            <a:ext cx="1094509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CREATE [EXTERNAL] TABLE [IF NOT EXISTS] table_name</a:t>
            </a:r>
            <a:endParaRPr lang="en-US" altLang="zh-CN" sz="2000" dirty="0">
              <a:latin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[(col_name data_type [COMMENT col_comment], ...)]</a:t>
            </a:r>
            <a:endParaRPr lang="en-US" altLang="zh-CN" sz="2000" dirty="0">
              <a:latin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[COMMENT table_comment]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[PARTITIONED BY (col_name data_type [COMMENT col_comment], ...)]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[CLUSTERED BY (col_name, col_name, ...) [SORTED BY (col_name [ASC|DESC], ...)] INTO num_buckets BUCKETS]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 [ROW FORMAT row_format] </a:t>
            </a:r>
            <a:endParaRPr lang="en-US" altLang="zh-CN" sz="2000" dirty="0">
              <a:latin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  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[STORED AS file_format]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 | STORED BY 'storage.handler.class.name' [ WITH SERDEPROPERTIES (...) ]  (Note:  only available starting with 0.6.0)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[LOCATION hdfs_path]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[TBLPROPERTIES (property_name=property_value, ...)]  (Note:  only available starting with 0.6.0)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 [AS select_statement]  (Note: this feature is only available starting with 0.5.0.)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spc="300" dirty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基本语法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建表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3545" y="1230630"/>
            <a:ext cx="10854055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第一种常用新建原始表：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create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[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EXTERNAL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]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table vv_stat_fact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(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userid  string,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stat_date string,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tryvv int,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sucvv int,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ptime float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)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 PARTITIONED BY ( 非必选；创建分区表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  dt string)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clustered by (userid) into 3000 buckets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//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非必选；分桶子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ROW FORMAT DELIMITED FIELDS TERMINATED BY '\t' 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//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必选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;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指定列之间的分隔符 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STORED AS rcfile  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// 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非必选；指定文件的读取格式，默认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textfile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格式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location '/testdata/';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//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非必选；指定文件在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hdfs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上的存储路径，如果已经有文件，会自动加载 ，默认在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hive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的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warehouse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下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2000" dirty="0">
              <a:solidFill>
                <a:srgbClr val="000000"/>
              </a:solidFill>
              <a:latin typeface="+mj-ea"/>
              <a:ea typeface="+mj-ea"/>
              <a:cs typeface="ESQJGD+Microsoft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基本语法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建表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9755" y="1212215"/>
            <a:ext cx="844613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create table dianxin_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as_S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AS select * from dianxin_503 limit 10;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注意新建表不允许是外部表。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select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后面表需要是已经存在的表，建表同时会加载数据。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会启动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mapreduce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任务去读取源表数据写入新表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latin typeface="+mj-ea"/>
              <a:ea typeface="+mj-ea"/>
              <a:cs typeface="+mj-ea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CREATE EXTERNAL TABLE IF NOT EXISTS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dianxin_like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 LIKE 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dianxin_503;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9930" y="4215130"/>
            <a:ext cx="7608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外部表和普通表的区别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，外部表的路径可以自定义，内部表的路径需要在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hive/warehouse/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目录下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，删除表后，普通表数据文件和表信息都删除。外部表仅删除表信息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基本语法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分区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435" y="1130300"/>
            <a:ext cx="112471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分区的概念和分区表：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分区表指的是在创建表时指定分区空间，实际上就是在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hdfs</a:t>
            </a: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上表的目录下再创建子目录。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在使用数据时如果指定了需要访问的分区名称，则只会读取相应的分区，避免全表扫描，提高查询效率。</a:t>
            </a:r>
            <a:endParaRPr lang="zh-CN" altLang="en-US" sz="2000">
              <a:latin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+mj-ea"/>
              </a:rPr>
              <a:t>建表语句：</a:t>
            </a: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CREATE TABLE page_view(viewTime INT, ip STRING ) PARTITIONED BY (dt STRING, country STRING) ROW FORMAT DELIMITED</a:t>
            </a:r>
            <a:endParaRPr lang="zh-CN" altLang="en-US" sz="2000">
              <a:latin typeface="Arial" panose="020B0604020202020204" pitchFamily="34" charset="0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2000">
                <a:latin typeface="Arial" panose="020B0604020202020204" pitchFamily="34" charset="0"/>
                <a:sym typeface="+mn-ea"/>
              </a:rPr>
              <a:t>FIELDS TERMINATED BY '\001'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435" y="4785360"/>
            <a:ext cx="1046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用法：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* from tab where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dt=”20181208” </a:t>
            </a:r>
            <a:r>
              <a:rPr lang="en-US" altLang="zh-CN" sz="2000">
                <a:solidFill>
                  <a:srgbClr val="3E3D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country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= “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安徽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”</a:t>
            </a: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Hive</a:t>
            </a:r>
            <a:r>
              <a:rPr lang="zh-CN" altLang="en-US" dirty="0">
                <a:sym typeface="+mn-ea"/>
              </a:rPr>
              <a:t>基本语法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105" y="1075112"/>
            <a:ext cx="94488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开启动态分区支持</a:t>
            </a:r>
            <a:endParaRPr lang="zh-CN" altLang="en-US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hive&gt;set hive.exec.dynamic.partition=true;</a:t>
            </a:r>
            <a:endParaRPr lang="en-US" altLang="zh-CN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hive&gt;set hive.exec.dynamic.partition.mode=nostrict;</a:t>
            </a:r>
            <a:endParaRPr lang="en-US" altLang="zh-CN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hive&gt;set hive.exec.max.dynamic.partitions.pernode=1000;</a:t>
            </a:r>
            <a:endParaRPr lang="en-US" altLang="zh-CN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加大动态分区数</a:t>
            </a:r>
            <a:endParaRPr lang="zh-CN" altLang="en-US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endParaRPr lang="zh-CN" altLang="en-US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操作语句</a:t>
            </a:r>
            <a:endParaRPr lang="zh-CN" altLang="en-US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insert into table anhui_air partition (dt) select part,pm25,date_time from anhui_air2;;</a:t>
            </a:r>
            <a:endParaRPr lang="zh-CN" altLang="en-US" sz="2000" strike="noStrike" noProof="1">
              <a:latin typeface="+mj-ea"/>
              <a:ea typeface="+mj-ea"/>
              <a:cs typeface="+mj-ea"/>
            </a:endParaRPr>
          </a:p>
          <a:p>
            <a:pPr fontAlgn="base">
              <a:buNone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开启后，查询的语句中最后的对应的字段作为动态分区的字段，会按照这个字段进行分区，相同的值会放到同一个分区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1995</Words>
  <Application>Microsoft Office PowerPoint</Application>
  <PresentationFormat>宽屏</PresentationFormat>
  <Paragraphs>198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DengXian</vt:lpstr>
      <vt:lpstr>DengXian Light</vt:lpstr>
      <vt:lpstr>微软雅黑</vt:lpstr>
      <vt:lpstr>Arial</vt:lpstr>
      <vt:lpstr>Arial Black</vt:lpstr>
      <vt:lpstr>Times New Roman</vt:lpstr>
      <vt:lpstr>Wingdings</vt:lpstr>
      <vt:lpstr>自定义设计方案</vt:lpstr>
      <vt:lpstr>1_自定义设计方案</vt:lpstr>
      <vt:lpstr>PowerPoint 演示文稿</vt:lpstr>
      <vt:lpstr>目录</vt:lpstr>
      <vt:lpstr>Hive--HQL语法-DDL</vt:lpstr>
      <vt:lpstr>建库语法</vt:lpstr>
      <vt:lpstr>Hive基本语法-建表</vt:lpstr>
      <vt:lpstr>Hive基本语法-建表</vt:lpstr>
      <vt:lpstr>Hive基本语法-建表</vt:lpstr>
      <vt:lpstr>Hive基本语法-分区</vt:lpstr>
      <vt:lpstr>Hive基本语法-分区</vt:lpstr>
      <vt:lpstr>Hive--加载数据</vt:lpstr>
      <vt:lpstr>Hive的数据类型</vt:lpstr>
      <vt:lpstr>Hive-HQL语法-DML</vt:lpstr>
      <vt:lpstr>Hive 函数使用</vt:lpstr>
      <vt:lpstr>Hive-高级函数 </vt:lpstr>
      <vt:lpstr>Hive-高级函数</vt:lpstr>
      <vt:lpstr>Hive-自定义函数UDF</vt:lpstr>
      <vt:lpstr>Hive-jdbc</vt:lpstr>
      <vt:lpstr>Hive结合shell脚本企业实战用法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笑</dc:creator>
  <cp:lastModifiedBy>xtgo123@163.com</cp:lastModifiedBy>
  <cp:revision>82</cp:revision>
  <dcterms:created xsi:type="dcterms:W3CDTF">2018-12-04T04:34:00Z</dcterms:created>
  <dcterms:modified xsi:type="dcterms:W3CDTF">2022-04-10T16:37:55Z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