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harts/chart2.xml" ContentType="application/vnd.openxmlformats-officedocument.drawingml.char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37334431839787"/>
          <c:y val="0.0509158646383111"/>
          <c:w val="0.8153875404018"/>
          <c:h val="0.794887716030218"/>
        </c:manualLayout>
      </c:layout>
      <c:scatterChart>
        <c:scatterStyle val="line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OTM-MPI Rate</c:v>
                </c:pt>
              </c:strCache>
            </c:strRef>
          </c:tx>
          <c:spPr>
            <a:solidFill>
              <a:srgbClr val="c00000"/>
            </a:solidFill>
            <a:ln w="28440">
              <a:solidFill>
                <a:srgbClr val="c00000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0"/>
                <c:pt idx="0">
                  <c:v>0.000121284794546472</c:v>
                </c:pt>
                <c:pt idx="1">
                  <c:v>0.000570834046464415</c:v>
                </c:pt>
                <c:pt idx="2">
                  <c:v>0.00124181452676968</c:v>
                </c:pt>
                <c:pt idx="3">
                  <c:v>0.00256223869969461</c:v>
                </c:pt>
                <c:pt idx="4">
                  <c:v>0.00505543537662235</c:v>
                </c:pt>
                <c:pt idx="5">
                  <c:v>0.00806661084571961</c:v>
                </c:pt>
                <c:pt idx="6">
                  <c:v>0.0140182461491878</c:v>
                </c:pt>
                <c:pt idx="7">
                  <c:v>0.0245110054414432</c:v>
                </c:pt>
                <c:pt idx="8">
                  <c:v>0.0401759707518933</c:v>
                </c:pt>
                <c:pt idx="9">
                  <c:v>0.0577887704861191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label 2</c:f>
              <c:strCache>
                <c:ptCount val="1"/>
                <c:pt idx="0">
                  <c:v>Ideal Rate</c:v>
                </c:pt>
              </c:strCache>
            </c:strRef>
          </c:tx>
          <c:spPr>
            <a:solidFill>
              <a:srgbClr val="002060"/>
            </a:solidFill>
            <a:ln w="28440">
              <a:solidFill>
                <a:srgbClr val="002060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3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  <c:pt idx="7">
                  <c:v>256</c:v>
                </c:pt>
                <c:pt idx="8">
                  <c:v>512</c:v>
                </c:pt>
                <c:pt idx="9">
                  <c:v>1024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10"/>
                <c:pt idx="0">
                  <c:v>0.000121284794546472</c:v>
                </c:pt>
                <c:pt idx="1">
                  <c:v>0.000485139178185888</c:v>
                </c:pt>
                <c:pt idx="2">
                  <c:v>0.000970278356371775</c:v>
                </c:pt>
                <c:pt idx="3">
                  <c:v>0.00194055671274355</c:v>
                </c:pt>
                <c:pt idx="4">
                  <c:v>0.0038811134254871</c:v>
                </c:pt>
                <c:pt idx="5">
                  <c:v>0.0077622268509742</c:v>
                </c:pt>
                <c:pt idx="6">
                  <c:v>0.0155244537019484</c:v>
                </c:pt>
                <c:pt idx="7">
                  <c:v>0.0310489074038968</c:v>
                </c:pt>
                <c:pt idx="8">
                  <c:v>0.0620978148077936</c:v>
                </c:pt>
                <c:pt idx="9">
                  <c:v>0.124195629615587</c:v>
                </c:pt>
              </c:numCache>
            </c:numRef>
          </c:yVal>
          <c:smooth val="1"/>
        </c:ser>
        <c:axId val="14785407"/>
        <c:axId val="34338907"/>
      </c:scatterChart>
      <c:valAx>
        <c:axId val="14785407"/>
        <c:scaling>
          <c:orientation val="minMax"/>
          <c:max val="1030"/>
          <c:min val="0"/>
        </c:scaling>
        <c:delete val="0"/>
        <c:axPos val="b"/>
        <c:title>
          <c:tx>
            <c:rich>
              <a:bodyPr rot="0"/>
              <a:lstStyle/>
              <a:p>
                <a:pPr>
                  <a:defRPr b="1" lang="zxx" sz="1300" spc="-1" strike="noStrike">
                    <a:solidFill>
                      <a:srgbClr val="000000"/>
                    </a:solidFill>
                    <a:latin typeface="Calibri"/>
                  </a:defRPr>
                </a:pPr>
                <a:r>
                  <a:rPr b="1" lang="zxx" sz="1300" spc="-1" strike="noStrike">
                    <a:solidFill>
                      <a:srgbClr val="000000"/>
                    </a:solidFill>
                    <a:latin typeface="Calibri"/>
                  </a:rPr>
                  <a:t>Number of MPI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lang="zxx" sz="13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34338907"/>
        <c:crosses val="autoZero"/>
        <c:crossBetween val="midCat"/>
      </c:valAx>
      <c:valAx>
        <c:axId val="34338907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lang="zxx" sz="1300" spc="-1" strike="noStrike">
                    <a:solidFill>
                      <a:srgbClr val="000000"/>
                    </a:solidFill>
                    <a:latin typeface="Calibri"/>
                  </a:defRPr>
                </a:pPr>
                <a:r>
                  <a:rPr b="1" lang="zxx" sz="1300" spc="-1" strike="noStrike">
                    <a:solidFill>
                      <a:srgbClr val="000000"/>
                    </a:solidFill>
                    <a:latin typeface="Calibri"/>
                  </a:rPr>
                  <a:t>Simulations/s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lang="zxx" sz="13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14785407"/>
        <c:crosses val="autoZero"/>
        <c:crossBetween val="midCat"/>
      </c:valAx>
      <c:spPr>
        <a:noFill/>
        <a:ln>
          <a:solidFill>
            <a:srgbClr val="000000"/>
          </a:solidFill>
        </a:ln>
      </c:spPr>
    </c:plotArea>
    <c:legend>
      <c:layout>
        <c:manualLayout>
          <c:xMode val="edge"/>
          <c:yMode val="edge"/>
          <c:x val="0.153944123710421"/>
          <c:y val="0.0668810189904543"/>
          <c:w val="0.296143481690888"/>
          <c:h val="0.133274059406371"/>
        </c:manualLayout>
      </c:layout>
      <c:spPr>
        <a:noFill/>
        <a:ln>
          <a:noFill/>
        </a:ln>
      </c:spPr>
      <c:txPr>
        <a:bodyPr/>
        <a:lstStyle/>
        <a:p>
          <a:pPr>
            <a:defRPr b="1" lang="zxx" sz="1300" spc="-1" strike="noStrike">
              <a:solidFill>
                <a:srgbClr val="000000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9880" y="2111760"/>
            <a:ext cx="51573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9880" y="211176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483000" y="211176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583720" y="168120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327200" y="168120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9880" y="211176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583720" y="211176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327200" y="211176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98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9880" y="211176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483000" y="211176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9880" y="2111760"/>
            <a:ext cx="51573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9880" y="2111760"/>
            <a:ext cx="51573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9880" y="211176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483000" y="211176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583720" y="168120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327200" y="168120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9880" y="211176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583720" y="211176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327200" y="211176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98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39880" y="211176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483000" y="211176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9880" y="2111760"/>
            <a:ext cx="51573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9880" y="2111760"/>
            <a:ext cx="51573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9880" y="211176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3483000" y="211176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2583720" y="168120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327200" y="168120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39880" y="211176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2583720" y="211176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4327200" y="2111760"/>
            <a:ext cx="166032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98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zx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9880" y="211176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82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483000" y="211176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483000" y="1681200"/>
            <a:ext cx="25167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9880" y="2111760"/>
            <a:ext cx="5157360" cy="39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DFA18E3-D66D-45BD-A286-F21A052C2F6D}" type="datetime">
              <a:rPr b="0" lang="zxx" sz="1200" spc="-1" strike="noStrike">
                <a:solidFill>
                  <a:srgbClr val="8b8b8b"/>
                </a:solidFill>
                <a:latin typeface="Calibri"/>
              </a:rPr>
              <a:t>2/29/20</a:t>
            </a:fld>
            <a:endParaRPr b="0" lang="zxx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zxx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14C0B4-AF61-447F-BD69-DA025C9B66BB}" type="slidenum">
              <a:rPr b="0" lang="zxx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zxx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AB96597-85D2-4D37-8014-43595072348D}" type="datetime">
              <a:rPr b="0" lang="zxx" sz="1200" spc="-1" strike="noStrike">
                <a:solidFill>
                  <a:srgbClr val="8b8b8b"/>
                </a:solidFill>
                <a:latin typeface="Calibri"/>
              </a:rPr>
              <a:t>2/29/20</a:t>
            </a:fld>
            <a:endParaRPr b="0" lang="zxx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zxx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EF918D-215A-48BB-8602-D13E74838547}" type="slidenum">
              <a:rPr b="0" lang="zxx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zxx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F4AA376-CEC0-43C1-B9BD-323BF39B7569}" type="datetime">
              <a:rPr b="0" lang="zxx" sz="1200" spc="-1" strike="noStrike">
                <a:solidFill>
                  <a:srgbClr val="8b8b8b"/>
                </a:solidFill>
                <a:latin typeface="Calibri"/>
              </a:rPr>
              <a:t>2/29/20</a:t>
            </a:fld>
            <a:endParaRPr b="0" lang="zxx" sz="12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zxx" sz="2400" spc="-1" strike="noStrike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3FCF611-721A-4FE0-8121-DD720F9876A7}" type="slidenum">
              <a:rPr b="0" lang="zxx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zxx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1628640" y="1652040"/>
            <a:ext cx="9597600" cy="2539080"/>
            <a:chOff x="1628640" y="1652040"/>
            <a:chExt cx="9597600" cy="2539080"/>
          </a:xfrm>
        </p:grpSpPr>
        <p:sp>
          <p:nvSpPr>
            <p:cNvPr id="127" name="Line 2"/>
            <p:cNvSpPr/>
            <p:nvPr/>
          </p:nvSpPr>
          <p:spPr>
            <a:xfrm flipH="1">
              <a:off x="3300840" y="3699360"/>
              <a:ext cx="5257800" cy="360"/>
            </a:xfrm>
            <a:prstGeom prst="line">
              <a:avLst/>
            </a:prstGeom>
            <a:ln w="12600">
              <a:solidFill>
                <a:schemeClr val="tx1"/>
              </a:solidFill>
              <a:custDash>
                <a:ds d="400000" sp="3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Line 3"/>
            <p:cNvSpPr/>
            <p:nvPr/>
          </p:nvSpPr>
          <p:spPr>
            <a:xfrm flipH="1">
              <a:off x="3300840" y="3228840"/>
              <a:ext cx="5257800" cy="360"/>
            </a:xfrm>
            <a:prstGeom prst="line">
              <a:avLst/>
            </a:prstGeom>
            <a:ln w="12600">
              <a:solidFill>
                <a:schemeClr val="tx1"/>
              </a:solidFill>
              <a:custDash>
                <a:ds d="400000" sp="3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4"/>
            <p:cNvSpPr/>
            <p:nvPr/>
          </p:nvSpPr>
          <p:spPr>
            <a:xfrm>
              <a:off x="7776360" y="278064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5"/>
            <p:cNvSpPr/>
            <p:nvPr/>
          </p:nvSpPr>
          <p:spPr>
            <a:xfrm>
              <a:off x="7035840" y="278064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6"/>
            <p:cNvSpPr/>
            <p:nvPr/>
          </p:nvSpPr>
          <p:spPr>
            <a:xfrm>
              <a:off x="6295680" y="278064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7"/>
            <p:cNvSpPr/>
            <p:nvPr/>
          </p:nvSpPr>
          <p:spPr>
            <a:xfrm>
              <a:off x="5555160" y="278064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8"/>
            <p:cNvSpPr/>
            <p:nvPr/>
          </p:nvSpPr>
          <p:spPr>
            <a:xfrm>
              <a:off x="4814640" y="278064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9"/>
            <p:cNvSpPr/>
            <p:nvPr/>
          </p:nvSpPr>
          <p:spPr>
            <a:xfrm>
              <a:off x="4074120" y="278064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10"/>
            <p:cNvSpPr/>
            <p:nvPr/>
          </p:nvSpPr>
          <p:spPr>
            <a:xfrm>
              <a:off x="3333600" y="278064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11"/>
            <p:cNvSpPr/>
            <p:nvPr/>
          </p:nvSpPr>
          <p:spPr>
            <a:xfrm>
              <a:off x="7776360" y="325368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12"/>
            <p:cNvSpPr/>
            <p:nvPr/>
          </p:nvSpPr>
          <p:spPr>
            <a:xfrm>
              <a:off x="7035840" y="325368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13"/>
            <p:cNvSpPr/>
            <p:nvPr/>
          </p:nvSpPr>
          <p:spPr>
            <a:xfrm>
              <a:off x="6295680" y="325368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CustomShape 14"/>
            <p:cNvSpPr/>
            <p:nvPr/>
          </p:nvSpPr>
          <p:spPr>
            <a:xfrm>
              <a:off x="5555160" y="325368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15"/>
            <p:cNvSpPr/>
            <p:nvPr/>
          </p:nvSpPr>
          <p:spPr>
            <a:xfrm>
              <a:off x="4814640" y="325368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16"/>
            <p:cNvSpPr/>
            <p:nvPr/>
          </p:nvSpPr>
          <p:spPr>
            <a:xfrm>
              <a:off x="4074120" y="325368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17"/>
            <p:cNvSpPr/>
            <p:nvPr/>
          </p:nvSpPr>
          <p:spPr>
            <a:xfrm>
              <a:off x="3333600" y="325368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18"/>
            <p:cNvSpPr/>
            <p:nvPr/>
          </p:nvSpPr>
          <p:spPr>
            <a:xfrm>
              <a:off x="7776360" y="372492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19"/>
            <p:cNvSpPr/>
            <p:nvPr/>
          </p:nvSpPr>
          <p:spPr>
            <a:xfrm>
              <a:off x="7035840" y="372492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20"/>
            <p:cNvSpPr/>
            <p:nvPr/>
          </p:nvSpPr>
          <p:spPr>
            <a:xfrm>
              <a:off x="6295680" y="372492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21"/>
            <p:cNvSpPr/>
            <p:nvPr/>
          </p:nvSpPr>
          <p:spPr>
            <a:xfrm>
              <a:off x="5555160" y="372492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" name="CustomShape 22"/>
            <p:cNvSpPr/>
            <p:nvPr/>
          </p:nvSpPr>
          <p:spPr>
            <a:xfrm>
              <a:off x="4814640" y="372492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23"/>
            <p:cNvSpPr/>
            <p:nvPr/>
          </p:nvSpPr>
          <p:spPr>
            <a:xfrm>
              <a:off x="4074120" y="372492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24"/>
            <p:cNvSpPr/>
            <p:nvPr/>
          </p:nvSpPr>
          <p:spPr>
            <a:xfrm>
              <a:off x="3333600" y="3724920"/>
              <a:ext cx="740160" cy="42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25"/>
            <p:cNvSpPr/>
            <p:nvPr/>
          </p:nvSpPr>
          <p:spPr>
            <a:xfrm>
              <a:off x="6769080" y="2941200"/>
              <a:ext cx="213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70c0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26"/>
            <p:cNvSpPr/>
            <p:nvPr/>
          </p:nvSpPr>
          <p:spPr>
            <a:xfrm>
              <a:off x="6769080" y="2941200"/>
              <a:ext cx="360" cy="185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b05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27"/>
            <p:cNvSpPr/>
            <p:nvPr/>
          </p:nvSpPr>
          <p:spPr>
            <a:xfrm rot="16200000">
              <a:off x="6681600" y="3423960"/>
              <a:ext cx="213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70c0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28"/>
            <p:cNvSpPr/>
            <p:nvPr/>
          </p:nvSpPr>
          <p:spPr>
            <a:xfrm rot="16200000">
              <a:off x="6880320" y="3438000"/>
              <a:ext cx="360" cy="185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b05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29"/>
            <p:cNvSpPr/>
            <p:nvPr/>
          </p:nvSpPr>
          <p:spPr>
            <a:xfrm rot="16200000">
              <a:off x="6672600" y="3910320"/>
              <a:ext cx="213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70c0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30"/>
            <p:cNvSpPr/>
            <p:nvPr/>
          </p:nvSpPr>
          <p:spPr>
            <a:xfrm rot="16200000">
              <a:off x="6871320" y="3924360"/>
              <a:ext cx="360" cy="185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b05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31"/>
            <p:cNvSpPr/>
            <p:nvPr/>
          </p:nvSpPr>
          <p:spPr>
            <a:xfrm>
              <a:off x="1710000" y="2788200"/>
              <a:ext cx="1622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zxx" sz="1800" spc="-1" strike="noStrike">
                  <a:solidFill>
                    <a:srgbClr val="000000"/>
                  </a:solidFill>
                  <a:latin typeface="Calibri"/>
                </a:rPr>
                <a:t>lane group 1</a:t>
              </a:r>
              <a:endParaRPr b="0" lang="zxx" sz="1800" spc="-1" strike="noStrike">
                <a:latin typeface="Arial"/>
              </a:endParaRPr>
            </a:p>
          </p:txBody>
        </p:sp>
        <p:sp>
          <p:nvSpPr>
            <p:cNvPr id="157" name="CustomShape 32"/>
            <p:cNvSpPr/>
            <p:nvPr/>
          </p:nvSpPr>
          <p:spPr>
            <a:xfrm>
              <a:off x="1731960" y="3272400"/>
              <a:ext cx="1622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zxx" sz="1800" spc="-1" strike="noStrike">
                  <a:solidFill>
                    <a:srgbClr val="000000"/>
                  </a:solidFill>
                  <a:latin typeface="Calibri"/>
                </a:rPr>
                <a:t>lane group 2</a:t>
              </a:r>
              <a:endParaRPr b="0" lang="zxx" sz="1800" spc="-1" strike="noStrike">
                <a:latin typeface="Arial"/>
              </a:endParaRPr>
            </a:p>
          </p:txBody>
        </p:sp>
        <p:sp>
          <p:nvSpPr>
            <p:cNvPr id="158" name="CustomShape 33"/>
            <p:cNvSpPr/>
            <p:nvPr/>
          </p:nvSpPr>
          <p:spPr>
            <a:xfrm>
              <a:off x="1628640" y="3753720"/>
              <a:ext cx="17416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zxx" sz="1800" spc="-1" strike="noStrike">
                  <a:solidFill>
                    <a:srgbClr val="000000"/>
                  </a:solidFill>
                  <a:latin typeface="Calibri"/>
                </a:rPr>
                <a:t>lane groups 3</a:t>
              </a:r>
              <a:endParaRPr b="0" lang="zxx" sz="1800" spc="-1" strike="noStrike">
                <a:latin typeface="Arial"/>
              </a:endParaRPr>
            </a:p>
          </p:txBody>
        </p:sp>
        <p:pic>
          <p:nvPicPr>
            <p:cNvPr id="159" name="Picture 36" descr=""/>
            <p:cNvPicPr/>
            <p:nvPr/>
          </p:nvPicPr>
          <p:blipFill>
            <a:blip r:embed="rId1"/>
            <a:stretch/>
          </p:blipFill>
          <p:spPr>
            <a:xfrm>
              <a:off x="7982640" y="2861280"/>
              <a:ext cx="383760" cy="26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0" name="Picture 37" descr=""/>
            <p:cNvPicPr/>
            <p:nvPr/>
          </p:nvPicPr>
          <p:blipFill>
            <a:blip r:embed="rId2"/>
            <a:stretch/>
          </p:blipFill>
          <p:spPr>
            <a:xfrm>
              <a:off x="7977240" y="3340800"/>
              <a:ext cx="372960" cy="246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1" name="Picture 38" descr=""/>
            <p:cNvPicPr/>
            <p:nvPr/>
          </p:nvPicPr>
          <p:blipFill>
            <a:blip r:embed="rId3"/>
            <a:stretch/>
          </p:blipFill>
          <p:spPr>
            <a:xfrm>
              <a:off x="7976880" y="3814560"/>
              <a:ext cx="367200" cy="25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2" name="Picture 39" descr=""/>
            <p:cNvPicPr/>
            <p:nvPr/>
          </p:nvPicPr>
          <p:blipFill>
            <a:blip r:embed="rId4"/>
            <a:stretch/>
          </p:blipFill>
          <p:spPr>
            <a:xfrm>
              <a:off x="3509280" y="2842200"/>
              <a:ext cx="400320" cy="285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3" name="Picture 40" descr=""/>
            <p:cNvPicPr/>
            <p:nvPr/>
          </p:nvPicPr>
          <p:blipFill>
            <a:blip r:embed="rId5"/>
            <a:stretch/>
          </p:blipFill>
          <p:spPr>
            <a:xfrm>
              <a:off x="3488760" y="3321720"/>
              <a:ext cx="405720" cy="285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4" name="Picture 41" descr=""/>
            <p:cNvPicPr/>
            <p:nvPr/>
          </p:nvPicPr>
          <p:blipFill>
            <a:blip r:embed="rId6"/>
            <a:stretch/>
          </p:blipFill>
          <p:spPr>
            <a:xfrm>
              <a:off x="3513960" y="3794040"/>
              <a:ext cx="394920" cy="295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5" name="Picture 42" descr=""/>
            <p:cNvPicPr/>
            <p:nvPr/>
          </p:nvPicPr>
          <p:blipFill>
            <a:blip r:embed="rId7"/>
            <a:stretch/>
          </p:blipFill>
          <p:spPr>
            <a:xfrm>
              <a:off x="5132160" y="3358440"/>
              <a:ext cx="98280" cy="196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6" name="Picture 43" descr=""/>
            <p:cNvPicPr/>
            <p:nvPr/>
          </p:nvPicPr>
          <p:blipFill>
            <a:blip r:embed="rId8"/>
            <a:stretch/>
          </p:blipFill>
          <p:spPr>
            <a:xfrm>
              <a:off x="5005440" y="2857320"/>
              <a:ext cx="351360" cy="27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7" name="Picture 44" descr=""/>
            <p:cNvPicPr/>
            <p:nvPr/>
          </p:nvPicPr>
          <p:blipFill>
            <a:blip r:embed="rId9"/>
            <a:stretch/>
          </p:blipFill>
          <p:spPr>
            <a:xfrm>
              <a:off x="4990320" y="3802680"/>
              <a:ext cx="381600" cy="265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8" name="Picture 46" descr=""/>
            <p:cNvPicPr/>
            <p:nvPr/>
          </p:nvPicPr>
          <p:blipFill>
            <a:blip r:embed="rId10"/>
            <a:stretch/>
          </p:blipFill>
          <p:spPr>
            <a:xfrm>
              <a:off x="6346440" y="2833920"/>
              <a:ext cx="245880" cy="302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9" name="Picture 47" descr=""/>
            <p:cNvPicPr/>
            <p:nvPr/>
          </p:nvPicPr>
          <p:blipFill>
            <a:blip r:embed="rId11"/>
            <a:stretch/>
          </p:blipFill>
          <p:spPr>
            <a:xfrm>
              <a:off x="6350400" y="3310200"/>
              <a:ext cx="241560" cy="289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0" name="Picture 48" descr=""/>
            <p:cNvPicPr/>
            <p:nvPr/>
          </p:nvPicPr>
          <p:blipFill>
            <a:blip r:embed="rId12"/>
            <a:stretch/>
          </p:blipFill>
          <p:spPr>
            <a:xfrm>
              <a:off x="6350400" y="3792600"/>
              <a:ext cx="241560" cy="297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1" name="CustomShape 34"/>
            <p:cNvSpPr/>
            <p:nvPr/>
          </p:nvSpPr>
          <p:spPr>
            <a:xfrm>
              <a:off x="6501960" y="2821680"/>
              <a:ext cx="257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zxx" sz="1800" spc="-1" strike="noStrike">
                  <a:solidFill>
                    <a:srgbClr val="000000"/>
                  </a:solidFill>
                  <a:latin typeface="Calibri"/>
                </a:rPr>
                <a:t>:</a:t>
              </a:r>
              <a:endParaRPr b="0" lang="zxx" sz="1800" spc="-1" strike="noStrike">
                <a:latin typeface="Arial"/>
              </a:endParaRPr>
            </a:p>
          </p:txBody>
        </p:sp>
        <p:sp>
          <p:nvSpPr>
            <p:cNvPr id="172" name="CustomShape 35"/>
            <p:cNvSpPr/>
            <p:nvPr/>
          </p:nvSpPr>
          <p:spPr>
            <a:xfrm>
              <a:off x="6521040" y="3270240"/>
              <a:ext cx="257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zxx" sz="1800" spc="-1" strike="noStrike">
                  <a:solidFill>
                    <a:srgbClr val="000000"/>
                  </a:solidFill>
                  <a:latin typeface="Calibri"/>
                </a:rPr>
                <a:t>:</a:t>
              </a:r>
              <a:endParaRPr b="0" lang="zxx" sz="1800" spc="-1" strike="noStrike">
                <a:latin typeface="Arial"/>
              </a:endParaRPr>
            </a:p>
          </p:txBody>
        </p:sp>
        <p:sp>
          <p:nvSpPr>
            <p:cNvPr id="173" name="CustomShape 36"/>
            <p:cNvSpPr/>
            <p:nvPr/>
          </p:nvSpPr>
          <p:spPr>
            <a:xfrm>
              <a:off x="6532200" y="3757320"/>
              <a:ext cx="257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zxx" sz="1800" spc="-1" strike="noStrike">
                  <a:solidFill>
                    <a:srgbClr val="000000"/>
                  </a:solidFill>
                  <a:latin typeface="Calibri"/>
                </a:rPr>
                <a:t>:</a:t>
              </a:r>
              <a:endParaRPr b="0" lang="zxx" sz="1800" spc="-1" strike="noStrike">
                <a:latin typeface="Arial"/>
              </a:endParaRPr>
            </a:p>
          </p:txBody>
        </p:sp>
        <p:sp>
          <p:nvSpPr>
            <p:cNvPr id="174" name="CustomShape 37"/>
            <p:cNvSpPr/>
            <p:nvPr/>
          </p:nvSpPr>
          <p:spPr>
            <a:xfrm>
              <a:off x="9001440" y="1652040"/>
              <a:ext cx="286920" cy="871560"/>
            </a:xfrm>
            <a:prstGeom prst="rect">
              <a:avLst/>
            </a:prstGeom>
            <a:noFill/>
            <a:ln>
              <a:solidFill>
                <a:schemeClr val="tx1"/>
              </a:solidFill>
              <a:custDash>
                <a:ds d="400000" sp="300000"/>
              </a:custDash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38"/>
            <p:cNvSpPr/>
            <p:nvPr/>
          </p:nvSpPr>
          <p:spPr>
            <a:xfrm>
              <a:off x="3286440" y="2738160"/>
              <a:ext cx="5272560" cy="1452960"/>
            </a:xfrm>
            <a:prstGeom prst="rect">
              <a:avLst/>
            </a:prstGeom>
            <a:noFill/>
            <a:ln>
              <a:solidFill>
                <a:schemeClr val="tx1"/>
              </a:solidFill>
              <a:custDash>
                <a:ds d="400000" sp="300000"/>
              </a:custDash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39"/>
            <p:cNvSpPr/>
            <p:nvPr/>
          </p:nvSpPr>
          <p:spPr>
            <a:xfrm>
              <a:off x="3262320" y="2346480"/>
              <a:ext cx="866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zxx" sz="1800" spc="-1" strike="noStrike">
                  <a:solidFill>
                    <a:srgbClr val="000000"/>
                  </a:solidFill>
                  <a:latin typeface="Calibri"/>
                </a:rPr>
                <a:t>Link 0</a:t>
              </a:r>
              <a:endParaRPr b="0" lang="zxx" sz="1800" spc="-1" strike="noStrike">
                <a:latin typeface="Arial"/>
              </a:endParaRPr>
            </a:p>
          </p:txBody>
        </p:sp>
        <p:sp>
          <p:nvSpPr>
            <p:cNvPr id="177" name="CustomShape 40"/>
            <p:cNvSpPr/>
            <p:nvPr/>
          </p:nvSpPr>
          <p:spPr>
            <a:xfrm>
              <a:off x="9210960" y="1919520"/>
              <a:ext cx="8668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r">
                <a:lnSpc>
                  <a:spcPct val="100000"/>
                </a:lnSpc>
              </a:pPr>
              <a:r>
                <a:rPr b="0" lang="zxx" sz="1800" spc="-1" strike="noStrike">
                  <a:solidFill>
                    <a:srgbClr val="000000"/>
                  </a:solidFill>
                  <a:latin typeface="Calibri"/>
                </a:rPr>
                <a:t>Link 1</a:t>
              </a:r>
              <a:endParaRPr b="0" lang="zxx" sz="1800" spc="-1" strike="noStrike">
                <a:latin typeface="Arial"/>
              </a:endParaRPr>
            </a:p>
          </p:txBody>
        </p:sp>
        <p:grpSp>
          <p:nvGrpSpPr>
            <p:cNvPr id="178" name="Group 41"/>
            <p:cNvGrpSpPr/>
            <p:nvPr/>
          </p:nvGrpSpPr>
          <p:grpSpPr>
            <a:xfrm>
              <a:off x="8746560" y="3263400"/>
              <a:ext cx="2479680" cy="902880"/>
              <a:chOff x="8746560" y="3263400"/>
              <a:chExt cx="2479680" cy="902880"/>
            </a:xfrm>
          </p:grpSpPr>
          <p:grpSp>
            <p:nvGrpSpPr>
              <p:cNvPr id="179" name="Group 42"/>
              <p:cNvGrpSpPr/>
              <p:nvPr/>
            </p:nvGrpSpPr>
            <p:grpSpPr>
              <a:xfrm>
                <a:off x="8746560" y="3267000"/>
                <a:ext cx="649440" cy="899280"/>
                <a:chOff x="8746560" y="3267000"/>
                <a:chExt cx="649440" cy="899280"/>
              </a:xfrm>
            </p:grpSpPr>
            <p:grpSp>
              <p:nvGrpSpPr>
                <p:cNvPr id="180" name="Group 43"/>
                <p:cNvGrpSpPr/>
                <p:nvPr/>
              </p:nvGrpSpPr>
              <p:grpSpPr>
                <a:xfrm>
                  <a:off x="8746560" y="3267000"/>
                  <a:ext cx="107280" cy="898200"/>
                  <a:chOff x="8746560" y="3267000"/>
                  <a:chExt cx="107280" cy="898200"/>
                </a:xfrm>
              </p:grpSpPr>
              <p:sp>
                <p:nvSpPr>
                  <p:cNvPr id="181" name="Line 44"/>
                  <p:cNvSpPr/>
                  <p:nvPr/>
                </p:nvSpPr>
                <p:spPr>
                  <a:xfrm>
                    <a:off x="8746560" y="3267000"/>
                    <a:ext cx="107280" cy="360"/>
                  </a:xfrm>
                  <a:prstGeom prst="line">
                    <a:avLst/>
                  </a:prstGeom>
                  <a:ln w="2556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2" name="Line 45"/>
                  <p:cNvSpPr/>
                  <p:nvPr/>
                </p:nvSpPr>
                <p:spPr>
                  <a:xfrm>
                    <a:off x="8800200" y="3267000"/>
                    <a:ext cx="360" cy="898200"/>
                  </a:xfrm>
                  <a:prstGeom prst="line">
                    <a:avLst/>
                  </a:prstGeom>
                  <a:ln w="2556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3" name="Line 46"/>
                  <p:cNvSpPr/>
                  <p:nvPr/>
                </p:nvSpPr>
                <p:spPr>
                  <a:xfrm>
                    <a:off x="8746560" y="4162320"/>
                    <a:ext cx="107280" cy="360"/>
                  </a:xfrm>
                  <a:prstGeom prst="line">
                    <a:avLst/>
                  </a:prstGeom>
                  <a:ln w="2556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184" name="CustomShape 47"/>
                <p:cNvSpPr/>
                <p:nvPr/>
              </p:nvSpPr>
              <p:spPr>
                <a:xfrm>
                  <a:off x="9093960" y="3699720"/>
                  <a:ext cx="5184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5560">
                  <a:solidFill>
                    <a:srgbClr val="00b050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grpSp>
              <p:nvGrpSpPr>
                <p:cNvPr id="185" name="Group 48"/>
                <p:cNvGrpSpPr/>
                <p:nvPr/>
              </p:nvGrpSpPr>
              <p:grpSpPr>
                <a:xfrm>
                  <a:off x="9288720" y="3268080"/>
                  <a:ext cx="107280" cy="898200"/>
                  <a:chOff x="9288720" y="3268080"/>
                  <a:chExt cx="107280" cy="898200"/>
                </a:xfrm>
              </p:grpSpPr>
              <p:sp>
                <p:nvSpPr>
                  <p:cNvPr id="186" name="Line 49"/>
                  <p:cNvSpPr/>
                  <p:nvPr/>
                </p:nvSpPr>
                <p:spPr>
                  <a:xfrm>
                    <a:off x="9288720" y="3268080"/>
                    <a:ext cx="107280" cy="360"/>
                  </a:xfrm>
                  <a:prstGeom prst="line">
                    <a:avLst/>
                  </a:prstGeom>
                  <a:ln w="2556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7" name="Line 50"/>
                  <p:cNvSpPr/>
                  <p:nvPr/>
                </p:nvSpPr>
                <p:spPr>
                  <a:xfrm>
                    <a:off x="9342360" y="3268080"/>
                    <a:ext cx="360" cy="898200"/>
                  </a:xfrm>
                  <a:prstGeom prst="line">
                    <a:avLst/>
                  </a:prstGeom>
                  <a:ln w="2556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88" name="Line 51"/>
                  <p:cNvSpPr/>
                  <p:nvPr/>
                </p:nvSpPr>
                <p:spPr>
                  <a:xfrm>
                    <a:off x="9288720" y="4163400"/>
                    <a:ext cx="107280" cy="360"/>
                  </a:xfrm>
                  <a:prstGeom prst="line">
                    <a:avLst/>
                  </a:prstGeom>
                  <a:ln w="2556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sp>
              <p:nvSpPr>
                <p:cNvPr id="189" name="Line 52"/>
                <p:cNvSpPr/>
                <p:nvPr/>
              </p:nvSpPr>
              <p:spPr>
                <a:xfrm>
                  <a:off x="8800200" y="3699360"/>
                  <a:ext cx="542880" cy="360"/>
                </a:xfrm>
                <a:prstGeom prst="line">
                  <a:avLst/>
                </a:prstGeom>
                <a:ln w="2556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0" name="CustomShape 53"/>
                <p:cNvSpPr/>
                <p:nvPr/>
              </p:nvSpPr>
              <p:spPr>
                <a:xfrm>
                  <a:off x="8914320" y="3318120"/>
                  <a:ext cx="324360" cy="3646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/>
                <a:p>
                  <a:pPr algn="r">
                    <a:lnSpc>
                      <a:spcPct val="100000"/>
                    </a:lnSpc>
                  </a:pPr>
                  <a:r>
                    <a:rPr b="0" lang="zxx" sz="1800" spc="-1" strike="noStrike">
                      <a:solidFill>
                        <a:srgbClr val="000000"/>
                      </a:solidFill>
                      <a:latin typeface="Calibri"/>
                    </a:rPr>
                    <a:t>2</a:t>
                  </a:r>
                  <a:endParaRPr b="0" lang="zxx" sz="1800" spc="-1" strike="noStrike">
                    <a:latin typeface="Arial"/>
                  </a:endParaRPr>
                </a:p>
              </p:txBody>
            </p:sp>
          </p:grpSp>
          <p:sp>
            <p:nvSpPr>
              <p:cNvPr id="191" name="CustomShape 54"/>
              <p:cNvSpPr/>
              <p:nvPr/>
            </p:nvSpPr>
            <p:spPr>
              <a:xfrm>
                <a:off x="9449640" y="3263400"/>
                <a:ext cx="1776600" cy="90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custDash>
                  <a:ds d="400000" sp="300000"/>
                </a:custDash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CustomShape 55"/>
              <p:cNvSpPr/>
              <p:nvPr/>
            </p:nvSpPr>
            <p:spPr>
              <a:xfrm>
                <a:off x="9942120" y="3490560"/>
                <a:ext cx="8668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/>
              <a:p>
                <a:pPr algn="r">
                  <a:lnSpc>
                    <a:spcPct val="100000"/>
                  </a:lnSpc>
                </a:pPr>
                <a:r>
                  <a:rPr b="0" lang="zxx" sz="1800" spc="-1" strike="noStrike">
                    <a:solidFill>
                      <a:srgbClr val="000000"/>
                    </a:solidFill>
                    <a:latin typeface="Calibri"/>
                  </a:rPr>
                  <a:t>Link 2</a:t>
                </a:r>
                <a:endParaRPr b="0" lang="zxx" sz="1800" spc="-1" strike="noStrike">
                  <a:latin typeface="Arial"/>
                </a:endParaRPr>
              </a:p>
            </p:txBody>
          </p:sp>
        </p:grpSp>
        <p:sp>
          <p:nvSpPr>
            <p:cNvPr id="193" name="CustomShape 56"/>
            <p:cNvSpPr/>
            <p:nvPr/>
          </p:nvSpPr>
          <p:spPr>
            <a:xfrm rot="5400000">
              <a:off x="8138160" y="2125080"/>
              <a:ext cx="1060560" cy="9810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5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4" name="Group 57"/>
            <p:cNvGrpSpPr/>
            <p:nvPr/>
          </p:nvGrpSpPr>
          <p:grpSpPr>
            <a:xfrm>
              <a:off x="8609400" y="2759400"/>
              <a:ext cx="107280" cy="939960"/>
              <a:chOff x="8609400" y="2759400"/>
              <a:chExt cx="107280" cy="939960"/>
            </a:xfrm>
          </p:grpSpPr>
          <p:sp>
            <p:nvSpPr>
              <p:cNvPr id="195" name="Line 58"/>
              <p:cNvSpPr/>
              <p:nvPr/>
            </p:nvSpPr>
            <p:spPr>
              <a:xfrm>
                <a:off x="8609400" y="2759400"/>
                <a:ext cx="107280" cy="36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Line 59"/>
              <p:cNvSpPr/>
              <p:nvPr/>
            </p:nvSpPr>
            <p:spPr>
              <a:xfrm>
                <a:off x="8663040" y="2759400"/>
                <a:ext cx="360" cy="93996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Line 60"/>
              <p:cNvSpPr/>
              <p:nvPr/>
            </p:nvSpPr>
            <p:spPr>
              <a:xfrm>
                <a:off x="8609400" y="3696480"/>
                <a:ext cx="107280" cy="36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8" name="Group 61"/>
            <p:cNvGrpSpPr/>
            <p:nvPr/>
          </p:nvGrpSpPr>
          <p:grpSpPr>
            <a:xfrm>
              <a:off x="9003960" y="2556720"/>
              <a:ext cx="287640" cy="107280"/>
              <a:chOff x="9003960" y="2556720"/>
              <a:chExt cx="287640" cy="107280"/>
            </a:xfrm>
          </p:grpSpPr>
          <p:sp>
            <p:nvSpPr>
              <p:cNvPr id="199" name="Line 62"/>
              <p:cNvSpPr/>
              <p:nvPr/>
            </p:nvSpPr>
            <p:spPr>
              <a:xfrm flipV="1">
                <a:off x="9003960" y="2556720"/>
                <a:ext cx="360" cy="10728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Line 63"/>
              <p:cNvSpPr/>
              <p:nvPr/>
            </p:nvSpPr>
            <p:spPr>
              <a:xfrm>
                <a:off x="9003960" y="2610360"/>
                <a:ext cx="287640" cy="36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Line 64"/>
              <p:cNvSpPr/>
              <p:nvPr/>
            </p:nvSpPr>
            <p:spPr>
              <a:xfrm flipV="1">
                <a:off x="9290520" y="2556720"/>
                <a:ext cx="360" cy="107280"/>
              </a:xfrm>
              <a:prstGeom prst="line">
                <a:avLst/>
              </a:prstGeom>
              <a:ln w="2556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2" name="CustomShape 65"/>
            <p:cNvSpPr/>
            <p:nvPr/>
          </p:nvSpPr>
          <p:spPr>
            <a:xfrm flipV="1">
              <a:off x="8992440" y="2877840"/>
              <a:ext cx="69120" cy="64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560">
              <a:solidFill>
                <a:srgbClr val="0070c0"/>
              </a:solidFill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3" name="CustomShape 66"/>
            <p:cNvSpPr/>
            <p:nvPr/>
          </p:nvSpPr>
          <p:spPr>
            <a:xfrm>
              <a:off x="9036720" y="2801880"/>
              <a:ext cx="216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r">
                <a:lnSpc>
                  <a:spcPct val="100000"/>
                </a:lnSpc>
              </a:pPr>
              <a:r>
                <a:rPr b="0" lang="zxx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zxx" sz="1800" spc="-1" strike="noStrike">
                <a:latin typeface="Arial"/>
              </a:endParaRPr>
            </a:p>
          </p:txBody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 flipH="1" rot="10800000">
            <a:off x="1763280" y="285264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"/>
          <p:cNvSpPr/>
          <p:nvPr/>
        </p:nvSpPr>
        <p:spPr>
          <a:xfrm flipH="1" rot="10800000">
            <a:off x="1763280" y="245448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3"/>
          <p:cNvSpPr/>
          <p:nvPr/>
        </p:nvSpPr>
        <p:spPr>
          <a:xfrm flipH="1" rot="10800000">
            <a:off x="2267280" y="245448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4"/>
          <p:cNvSpPr/>
          <p:nvPr/>
        </p:nvSpPr>
        <p:spPr>
          <a:xfrm>
            <a:off x="1763280" y="236448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5"/>
          <p:cNvSpPr/>
          <p:nvPr/>
        </p:nvSpPr>
        <p:spPr>
          <a:xfrm>
            <a:off x="1673280" y="245664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6"/>
          <p:cNvSpPr/>
          <p:nvPr/>
        </p:nvSpPr>
        <p:spPr>
          <a:xfrm flipH="1" rot="10800000">
            <a:off x="2267280" y="285048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7"/>
          <p:cNvSpPr/>
          <p:nvPr/>
        </p:nvSpPr>
        <p:spPr>
          <a:xfrm>
            <a:off x="1763280" y="276048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8"/>
          <p:cNvSpPr/>
          <p:nvPr/>
        </p:nvSpPr>
        <p:spPr>
          <a:xfrm>
            <a:off x="2177280" y="245412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9"/>
          <p:cNvSpPr/>
          <p:nvPr/>
        </p:nvSpPr>
        <p:spPr>
          <a:xfrm>
            <a:off x="1758600" y="283248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10"/>
          <p:cNvSpPr/>
          <p:nvPr/>
        </p:nvSpPr>
        <p:spPr>
          <a:xfrm>
            <a:off x="1763280" y="243648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11"/>
          <p:cNvSpPr/>
          <p:nvPr/>
        </p:nvSpPr>
        <p:spPr>
          <a:xfrm>
            <a:off x="2249280" y="245232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12"/>
          <p:cNvSpPr/>
          <p:nvPr/>
        </p:nvSpPr>
        <p:spPr>
          <a:xfrm>
            <a:off x="1745280" y="245484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3"/>
          <p:cNvSpPr/>
          <p:nvPr/>
        </p:nvSpPr>
        <p:spPr>
          <a:xfrm flipH="1" rot="10800000">
            <a:off x="2771640" y="245376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14"/>
          <p:cNvSpPr/>
          <p:nvPr/>
        </p:nvSpPr>
        <p:spPr>
          <a:xfrm>
            <a:off x="2267640" y="236376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5"/>
          <p:cNvSpPr/>
          <p:nvPr/>
        </p:nvSpPr>
        <p:spPr>
          <a:xfrm flipH="1" rot="10800000">
            <a:off x="2771640" y="284976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16"/>
          <p:cNvSpPr/>
          <p:nvPr/>
        </p:nvSpPr>
        <p:spPr>
          <a:xfrm>
            <a:off x="2267640" y="275976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17"/>
          <p:cNvSpPr/>
          <p:nvPr/>
        </p:nvSpPr>
        <p:spPr>
          <a:xfrm>
            <a:off x="2681640" y="245340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18"/>
          <p:cNvSpPr/>
          <p:nvPr/>
        </p:nvSpPr>
        <p:spPr>
          <a:xfrm>
            <a:off x="2262960" y="283176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19"/>
          <p:cNvSpPr/>
          <p:nvPr/>
        </p:nvSpPr>
        <p:spPr>
          <a:xfrm>
            <a:off x="2267640" y="243576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20"/>
          <p:cNvSpPr/>
          <p:nvPr/>
        </p:nvSpPr>
        <p:spPr>
          <a:xfrm>
            <a:off x="2753640" y="245160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21"/>
          <p:cNvSpPr/>
          <p:nvPr/>
        </p:nvSpPr>
        <p:spPr>
          <a:xfrm flipH="1" rot="10800000">
            <a:off x="3282840" y="243612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22"/>
          <p:cNvSpPr/>
          <p:nvPr/>
        </p:nvSpPr>
        <p:spPr>
          <a:xfrm>
            <a:off x="2778840" y="236412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23"/>
          <p:cNvSpPr/>
          <p:nvPr/>
        </p:nvSpPr>
        <p:spPr>
          <a:xfrm flipH="1" rot="10800000">
            <a:off x="3282840" y="285012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Line 24"/>
          <p:cNvSpPr/>
          <p:nvPr/>
        </p:nvSpPr>
        <p:spPr>
          <a:xfrm>
            <a:off x="2778840" y="276012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25"/>
          <p:cNvSpPr/>
          <p:nvPr/>
        </p:nvSpPr>
        <p:spPr>
          <a:xfrm>
            <a:off x="3192840" y="245376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26"/>
          <p:cNvSpPr/>
          <p:nvPr/>
        </p:nvSpPr>
        <p:spPr>
          <a:xfrm>
            <a:off x="2774160" y="283212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27"/>
          <p:cNvSpPr/>
          <p:nvPr/>
        </p:nvSpPr>
        <p:spPr>
          <a:xfrm>
            <a:off x="2778840" y="243612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28"/>
          <p:cNvSpPr/>
          <p:nvPr/>
        </p:nvSpPr>
        <p:spPr>
          <a:xfrm>
            <a:off x="3264840" y="245196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9"/>
          <p:cNvSpPr/>
          <p:nvPr/>
        </p:nvSpPr>
        <p:spPr>
          <a:xfrm flipH="1" rot="10800000">
            <a:off x="1764000" y="325116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Line 30"/>
          <p:cNvSpPr/>
          <p:nvPr/>
        </p:nvSpPr>
        <p:spPr>
          <a:xfrm>
            <a:off x="1674000" y="285516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1"/>
          <p:cNvSpPr/>
          <p:nvPr/>
        </p:nvSpPr>
        <p:spPr>
          <a:xfrm flipH="1" rot="10800000">
            <a:off x="2268000" y="324900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Line 32"/>
          <p:cNvSpPr/>
          <p:nvPr/>
        </p:nvSpPr>
        <p:spPr>
          <a:xfrm>
            <a:off x="1764000" y="315900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33"/>
          <p:cNvSpPr/>
          <p:nvPr/>
        </p:nvSpPr>
        <p:spPr>
          <a:xfrm>
            <a:off x="2178000" y="285264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34"/>
          <p:cNvSpPr/>
          <p:nvPr/>
        </p:nvSpPr>
        <p:spPr>
          <a:xfrm>
            <a:off x="1759320" y="323100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35"/>
          <p:cNvSpPr/>
          <p:nvPr/>
        </p:nvSpPr>
        <p:spPr>
          <a:xfrm>
            <a:off x="2250000" y="285084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36"/>
          <p:cNvSpPr/>
          <p:nvPr/>
        </p:nvSpPr>
        <p:spPr>
          <a:xfrm>
            <a:off x="1746000" y="285336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7"/>
          <p:cNvSpPr/>
          <p:nvPr/>
        </p:nvSpPr>
        <p:spPr>
          <a:xfrm flipH="1" rot="10800000">
            <a:off x="2772360" y="324828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38"/>
          <p:cNvSpPr/>
          <p:nvPr/>
        </p:nvSpPr>
        <p:spPr>
          <a:xfrm>
            <a:off x="2268360" y="315828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39"/>
          <p:cNvSpPr/>
          <p:nvPr/>
        </p:nvSpPr>
        <p:spPr>
          <a:xfrm>
            <a:off x="2682360" y="285192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40"/>
          <p:cNvSpPr/>
          <p:nvPr/>
        </p:nvSpPr>
        <p:spPr>
          <a:xfrm>
            <a:off x="2263680" y="323028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41"/>
          <p:cNvSpPr/>
          <p:nvPr/>
        </p:nvSpPr>
        <p:spPr>
          <a:xfrm>
            <a:off x="2754360" y="285012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42"/>
          <p:cNvSpPr/>
          <p:nvPr/>
        </p:nvSpPr>
        <p:spPr>
          <a:xfrm flipH="1" rot="10800000">
            <a:off x="3283560" y="324864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Line 43"/>
          <p:cNvSpPr/>
          <p:nvPr/>
        </p:nvSpPr>
        <p:spPr>
          <a:xfrm>
            <a:off x="2779560" y="315864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44"/>
          <p:cNvSpPr/>
          <p:nvPr/>
        </p:nvSpPr>
        <p:spPr>
          <a:xfrm>
            <a:off x="3193560" y="285228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45"/>
          <p:cNvSpPr/>
          <p:nvPr/>
        </p:nvSpPr>
        <p:spPr>
          <a:xfrm>
            <a:off x="2774880" y="323064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46"/>
          <p:cNvSpPr/>
          <p:nvPr/>
        </p:nvSpPr>
        <p:spPr>
          <a:xfrm>
            <a:off x="3265560" y="285048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7"/>
          <p:cNvSpPr/>
          <p:nvPr/>
        </p:nvSpPr>
        <p:spPr>
          <a:xfrm flipH="1" rot="10800000">
            <a:off x="1764720" y="365904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Line 48"/>
          <p:cNvSpPr/>
          <p:nvPr/>
        </p:nvSpPr>
        <p:spPr>
          <a:xfrm>
            <a:off x="1674720" y="326304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49"/>
          <p:cNvSpPr/>
          <p:nvPr/>
        </p:nvSpPr>
        <p:spPr>
          <a:xfrm flipH="1" rot="10800000">
            <a:off x="2268720" y="365688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50"/>
          <p:cNvSpPr/>
          <p:nvPr/>
        </p:nvSpPr>
        <p:spPr>
          <a:xfrm>
            <a:off x="1764720" y="356688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51"/>
          <p:cNvSpPr/>
          <p:nvPr/>
        </p:nvSpPr>
        <p:spPr>
          <a:xfrm>
            <a:off x="2178720" y="326052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52"/>
          <p:cNvSpPr/>
          <p:nvPr/>
        </p:nvSpPr>
        <p:spPr>
          <a:xfrm>
            <a:off x="1760040" y="363888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53"/>
          <p:cNvSpPr/>
          <p:nvPr/>
        </p:nvSpPr>
        <p:spPr>
          <a:xfrm>
            <a:off x="2250720" y="325872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54"/>
          <p:cNvSpPr/>
          <p:nvPr/>
        </p:nvSpPr>
        <p:spPr>
          <a:xfrm>
            <a:off x="1746720" y="326124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5"/>
          <p:cNvSpPr/>
          <p:nvPr/>
        </p:nvSpPr>
        <p:spPr>
          <a:xfrm flipH="1" rot="10800000">
            <a:off x="2773080" y="365616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Line 56"/>
          <p:cNvSpPr/>
          <p:nvPr/>
        </p:nvSpPr>
        <p:spPr>
          <a:xfrm>
            <a:off x="2269080" y="356616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57"/>
          <p:cNvSpPr/>
          <p:nvPr/>
        </p:nvSpPr>
        <p:spPr>
          <a:xfrm>
            <a:off x="2683080" y="325980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58"/>
          <p:cNvSpPr/>
          <p:nvPr/>
        </p:nvSpPr>
        <p:spPr>
          <a:xfrm>
            <a:off x="2264400" y="363816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59"/>
          <p:cNvSpPr/>
          <p:nvPr/>
        </p:nvSpPr>
        <p:spPr>
          <a:xfrm>
            <a:off x="2755080" y="325800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60"/>
          <p:cNvSpPr/>
          <p:nvPr/>
        </p:nvSpPr>
        <p:spPr>
          <a:xfrm flipH="1" rot="10800000">
            <a:off x="3284280" y="3656520"/>
            <a:ext cx="108720" cy="108720"/>
          </a:xfrm>
          <a:prstGeom prst="ellipse">
            <a:avLst/>
          </a:prstGeom>
          <a:solidFill>
            <a:srgbClr val="b2b2b2"/>
          </a:solidFill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61"/>
          <p:cNvSpPr/>
          <p:nvPr/>
        </p:nvSpPr>
        <p:spPr>
          <a:xfrm>
            <a:off x="2780280" y="356652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62"/>
          <p:cNvSpPr/>
          <p:nvPr/>
        </p:nvSpPr>
        <p:spPr>
          <a:xfrm>
            <a:off x="3194280" y="326016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63"/>
          <p:cNvSpPr/>
          <p:nvPr/>
        </p:nvSpPr>
        <p:spPr>
          <a:xfrm>
            <a:off x="2775600" y="363852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64"/>
          <p:cNvSpPr/>
          <p:nvPr/>
        </p:nvSpPr>
        <p:spPr>
          <a:xfrm>
            <a:off x="3266280" y="325836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65"/>
          <p:cNvSpPr/>
          <p:nvPr/>
        </p:nvSpPr>
        <p:spPr>
          <a:xfrm flipH="1" rot="10800000">
            <a:off x="4176000" y="285192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66"/>
          <p:cNvSpPr/>
          <p:nvPr/>
        </p:nvSpPr>
        <p:spPr>
          <a:xfrm flipH="1" rot="10800000">
            <a:off x="4176000" y="245376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67"/>
          <p:cNvSpPr/>
          <p:nvPr/>
        </p:nvSpPr>
        <p:spPr>
          <a:xfrm flipH="1" rot="10800000">
            <a:off x="4680000" y="245376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Line 68"/>
          <p:cNvSpPr/>
          <p:nvPr/>
        </p:nvSpPr>
        <p:spPr>
          <a:xfrm>
            <a:off x="4176000" y="236376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69"/>
          <p:cNvSpPr/>
          <p:nvPr/>
        </p:nvSpPr>
        <p:spPr>
          <a:xfrm>
            <a:off x="4086000" y="245592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70"/>
          <p:cNvSpPr/>
          <p:nvPr/>
        </p:nvSpPr>
        <p:spPr>
          <a:xfrm flipH="1" rot="10800000">
            <a:off x="4680000" y="284976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Line 71"/>
          <p:cNvSpPr/>
          <p:nvPr/>
        </p:nvSpPr>
        <p:spPr>
          <a:xfrm>
            <a:off x="4176000" y="275976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72"/>
          <p:cNvSpPr/>
          <p:nvPr/>
        </p:nvSpPr>
        <p:spPr>
          <a:xfrm>
            <a:off x="4590000" y="245340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73"/>
          <p:cNvSpPr/>
          <p:nvPr/>
        </p:nvSpPr>
        <p:spPr>
          <a:xfrm>
            <a:off x="4171320" y="283176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74"/>
          <p:cNvSpPr/>
          <p:nvPr/>
        </p:nvSpPr>
        <p:spPr>
          <a:xfrm>
            <a:off x="4176000" y="243576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75"/>
          <p:cNvSpPr/>
          <p:nvPr/>
        </p:nvSpPr>
        <p:spPr>
          <a:xfrm>
            <a:off x="4662000" y="245160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76"/>
          <p:cNvSpPr/>
          <p:nvPr/>
        </p:nvSpPr>
        <p:spPr>
          <a:xfrm>
            <a:off x="4158000" y="245412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77"/>
          <p:cNvSpPr/>
          <p:nvPr/>
        </p:nvSpPr>
        <p:spPr>
          <a:xfrm flipH="1" rot="10800000">
            <a:off x="5184360" y="245304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Line 78"/>
          <p:cNvSpPr/>
          <p:nvPr/>
        </p:nvSpPr>
        <p:spPr>
          <a:xfrm>
            <a:off x="4680360" y="236304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79"/>
          <p:cNvSpPr/>
          <p:nvPr/>
        </p:nvSpPr>
        <p:spPr>
          <a:xfrm flipH="1" rot="10800000">
            <a:off x="5184360" y="284904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Line 80"/>
          <p:cNvSpPr/>
          <p:nvPr/>
        </p:nvSpPr>
        <p:spPr>
          <a:xfrm>
            <a:off x="4680360" y="275904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81"/>
          <p:cNvSpPr/>
          <p:nvPr/>
        </p:nvSpPr>
        <p:spPr>
          <a:xfrm>
            <a:off x="5094360" y="245268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82"/>
          <p:cNvSpPr/>
          <p:nvPr/>
        </p:nvSpPr>
        <p:spPr>
          <a:xfrm>
            <a:off x="4675680" y="283104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83"/>
          <p:cNvSpPr/>
          <p:nvPr/>
        </p:nvSpPr>
        <p:spPr>
          <a:xfrm>
            <a:off x="4680360" y="243504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84"/>
          <p:cNvSpPr/>
          <p:nvPr/>
        </p:nvSpPr>
        <p:spPr>
          <a:xfrm>
            <a:off x="5166360" y="245088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85"/>
          <p:cNvSpPr/>
          <p:nvPr/>
        </p:nvSpPr>
        <p:spPr>
          <a:xfrm flipH="1" rot="10800000">
            <a:off x="5695560" y="245340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Line 86"/>
          <p:cNvSpPr/>
          <p:nvPr/>
        </p:nvSpPr>
        <p:spPr>
          <a:xfrm>
            <a:off x="5191560" y="236340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87"/>
          <p:cNvSpPr/>
          <p:nvPr/>
        </p:nvSpPr>
        <p:spPr>
          <a:xfrm flipH="1" rot="10800000">
            <a:off x="5695560" y="284940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Line 88"/>
          <p:cNvSpPr/>
          <p:nvPr/>
        </p:nvSpPr>
        <p:spPr>
          <a:xfrm>
            <a:off x="5191560" y="275940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89"/>
          <p:cNvSpPr/>
          <p:nvPr/>
        </p:nvSpPr>
        <p:spPr>
          <a:xfrm>
            <a:off x="5605560" y="245304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90"/>
          <p:cNvSpPr/>
          <p:nvPr/>
        </p:nvSpPr>
        <p:spPr>
          <a:xfrm>
            <a:off x="5186880" y="283140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91"/>
          <p:cNvSpPr/>
          <p:nvPr/>
        </p:nvSpPr>
        <p:spPr>
          <a:xfrm>
            <a:off x="5191560" y="243540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92"/>
          <p:cNvSpPr/>
          <p:nvPr/>
        </p:nvSpPr>
        <p:spPr>
          <a:xfrm>
            <a:off x="5677560" y="245124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93"/>
          <p:cNvSpPr/>
          <p:nvPr/>
        </p:nvSpPr>
        <p:spPr>
          <a:xfrm flipH="1" rot="10800000">
            <a:off x="4176720" y="325044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Line 94"/>
          <p:cNvSpPr/>
          <p:nvPr/>
        </p:nvSpPr>
        <p:spPr>
          <a:xfrm>
            <a:off x="4086720" y="285444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95"/>
          <p:cNvSpPr/>
          <p:nvPr/>
        </p:nvSpPr>
        <p:spPr>
          <a:xfrm flipH="1" rot="10800000">
            <a:off x="4680720" y="324828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Line 96"/>
          <p:cNvSpPr/>
          <p:nvPr/>
        </p:nvSpPr>
        <p:spPr>
          <a:xfrm>
            <a:off x="4176720" y="315828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97"/>
          <p:cNvSpPr/>
          <p:nvPr/>
        </p:nvSpPr>
        <p:spPr>
          <a:xfrm>
            <a:off x="4590720" y="285192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98"/>
          <p:cNvSpPr/>
          <p:nvPr/>
        </p:nvSpPr>
        <p:spPr>
          <a:xfrm>
            <a:off x="4172040" y="323028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99"/>
          <p:cNvSpPr/>
          <p:nvPr/>
        </p:nvSpPr>
        <p:spPr>
          <a:xfrm>
            <a:off x="4662720" y="285012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100"/>
          <p:cNvSpPr/>
          <p:nvPr/>
        </p:nvSpPr>
        <p:spPr>
          <a:xfrm>
            <a:off x="4158720" y="285264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01"/>
          <p:cNvSpPr/>
          <p:nvPr/>
        </p:nvSpPr>
        <p:spPr>
          <a:xfrm flipH="1" rot="10800000">
            <a:off x="5185080" y="324756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Line 102"/>
          <p:cNvSpPr/>
          <p:nvPr/>
        </p:nvSpPr>
        <p:spPr>
          <a:xfrm>
            <a:off x="4681080" y="315756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103"/>
          <p:cNvSpPr/>
          <p:nvPr/>
        </p:nvSpPr>
        <p:spPr>
          <a:xfrm>
            <a:off x="5095080" y="285120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104"/>
          <p:cNvSpPr/>
          <p:nvPr/>
        </p:nvSpPr>
        <p:spPr>
          <a:xfrm>
            <a:off x="4676400" y="322956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105"/>
          <p:cNvSpPr/>
          <p:nvPr/>
        </p:nvSpPr>
        <p:spPr>
          <a:xfrm>
            <a:off x="5167080" y="284940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06"/>
          <p:cNvSpPr/>
          <p:nvPr/>
        </p:nvSpPr>
        <p:spPr>
          <a:xfrm flipH="1" rot="10800000">
            <a:off x="5696280" y="324792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Line 107"/>
          <p:cNvSpPr/>
          <p:nvPr/>
        </p:nvSpPr>
        <p:spPr>
          <a:xfrm>
            <a:off x="5192280" y="315792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108"/>
          <p:cNvSpPr/>
          <p:nvPr/>
        </p:nvSpPr>
        <p:spPr>
          <a:xfrm>
            <a:off x="5606280" y="285156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109"/>
          <p:cNvSpPr/>
          <p:nvPr/>
        </p:nvSpPr>
        <p:spPr>
          <a:xfrm>
            <a:off x="5187600" y="322992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110"/>
          <p:cNvSpPr/>
          <p:nvPr/>
        </p:nvSpPr>
        <p:spPr>
          <a:xfrm>
            <a:off x="5678280" y="284976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11"/>
          <p:cNvSpPr/>
          <p:nvPr/>
        </p:nvSpPr>
        <p:spPr>
          <a:xfrm flipH="1" rot="10800000">
            <a:off x="4177440" y="365832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Line 112"/>
          <p:cNvSpPr/>
          <p:nvPr/>
        </p:nvSpPr>
        <p:spPr>
          <a:xfrm>
            <a:off x="4087440" y="326232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13"/>
          <p:cNvSpPr/>
          <p:nvPr/>
        </p:nvSpPr>
        <p:spPr>
          <a:xfrm flipH="1" rot="10800000">
            <a:off x="4681440" y="365616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Line 114"/>
          <p:cNvSpPr/>
          <p:nvPr/>
        </p:nvSpPr>
        <p:spPr>
          <a:xfrm>
            <a:off x="4177440" y="356616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115"/>
          <p:cNvSpPr/>
          <p:nvPr/>
        </p:nvSpPr>
        <p:spPr>
          <a:xfrm>
            <a:off x="4591440" y="325980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116"/>
          <p:cNvSpPr/>
          <p:nvPr/>
        </p:nvSpPr>
        <p:spPr>
          <a:xfrm>
            <a:off x="4172760" y="363816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117"/>
          <p:cNvSpPr/>
          <p:nvPr/>
        </p:nvSpPr>
        <p:spPr>
          <a:xfrm>
            <a:off x="4663440" y="325800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118"/>
          <p:cNvSpPr/>
          <p:nvPr/>
        </p:nvSpPr>
        <p:spPr>
          <a:xfrm>
            <a:off x="4159440" y="326052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19"/>
          <p:cNvSpPr/>
          <p:nvPr/>
        </p:nvSpPr>
        <p:spPr>
          <a:xfrm flipH="1" rot="10800000">
            <a:off x="5185800" y="365544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Line 120"/>
          <p:cNvSpPr/>
          <p:nvPr/>
        </p:nvSpPr>
        <p:spPr>
          <a:xfrm>
            <a:off x="4681800" y="356544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21"/>
          <p:cNvSpPr/>
          <p:nvPr/>
        </p:nvSpPr>
        <p:spPr>
          <a:xfrm>
            <a:off x="5095800" y="325908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122"/>
          <p:cNvSpPr/>
          <p:nvPr/>
        </p:nvSpPr>
        <p:spPr>
          <a:xfrm>
            <a:off x="4677120" y="363744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123"/>
          <p:cNvSpPr/>
          <p:nvPr/>
        </p:nvSpPr>
        <p:spPr>
          <a:xfrm>
            <a:off x="5167800" y="325728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24"/>
          <p:cNvSpPr/>
          <p:nvPr/>
        </p:nvSpPr>
        <p:spPr>
          <a:xfrm flipH="1" rot="10800000">
            <a:off x="5697000" y="3655800"/>
            <a:ext cx="108720" cy="108720"/>
          </a:xfrm>
          <a:prstGeom prst="ellipse">
            <a:avLst/>
          </a:prstGeom>
          <a:noFill/>
          <a:ln w="19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Line 125"/>
          <p:cNvSpPr/>
          <p:nvPr/>
        </p:nvSpPr>
        <p:spPr>
          <a:xfrm>
            <a:off x="5193000" y="356580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126"/>
          <p:cNvSpPr/>
          <p:nvPr/>
        </p:nvSpPr>
        <p:spPr>
          <a:xfrm>
            <a:off x="5607000" y="325944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127"/>
          <p:cNvSpPr/>
          <p:nvPr/>
        </p:nvSpPr>
        <p:spPr>
          <a:xfrm>
            <a:off x="5188320" y="3637800"/>
            <a:ext cx="39528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128"/>
          <p:cNvSpPr/>
          <p:nvPr/>
        </p:nvSpPr>
        <p:spPr>
          <a:xfrm>
            <a:off x="5679000" y="3257640"/>
            <a:ext cx="0" cy="28872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129"/>
          <p:cNvSpPr/>
          <p:nvPr/>
        </p:nvSpPr>
        <p:spPr>
          <a:xfrm>
            <a:off x="3316320" y="2363040"/>
            <a:ext cx="71460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130"/>
          <p:cNvSpPr/>
          <p:nvPr/>
        </p:nvSpPr>
        <p:spPr>
          <a:xfrm>
            <a:off x="3316320" y="2759040"/>
            <a:ext cx="71460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131"/>
          <p:cNvSpPr/>
          <p:nvPr/>
        </p:nvSpPr>
        <p:spPr>
          <a:xfrm>
            <a:off x="3307680" y="2831040"/>
            <a:ext cx="71460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132"/>
          <p:cNvSpPr/>
          <p:nvPr/>
        </p:nvSpPr>
        <p:spPr>
          <a:xfrm>
            <a:off x="3316320" y="2435040"/>
            <a:ext cx="71460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133"/>
          <p:cNvSpPr/>
          <p:nvPr/>
        </p:nvSpPr>
        <p:spPr>
          <a:xfrm>
            <a:off x="3317400" y="3157560"/>
            <a:ext cx="71460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134"/>
          <p:cNvSpPr/>
          <p:nvPr/>
        </p:nvSpPr>
        <p:spPr>
          <a:xfrm>
            <a:off x="3309120" y="3229560"/>
            <a:ext cx="71460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135"/>
          <p:cNvSpPr/>
          <p:nvPr/>
        </p:nvSpPr>
        <p:spPr>
          <a:xfrm>
            <a:off x="3318840" y="3565440"/>
            <a:ext cx="714600" cy="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136"/>
          <p:cNvSpPr/>
          <p:nvPr/>
        </p:nvSpPr>
        <p:spPr>
          <a:xfrm>
            <a:off x="3310200" y="3637440"/>
            <a:ext cx="71460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37"/>
          <p:cNvSpPr/>
          <p:nvPr/>
        </p:nvSpPr>
        <p:spPr>
          <a:xfrm rot="10800000">
            <a:off x="3476160" y="3840480"/>
            <a:ext cx="2011680" cy="1645920"/>
          </a:xfrm>
          <a:prstGeom prst="roundRect">
            <a:avLst>
              <a:gd name="adj" fmla="val 5929"/>
            </a:avLst>
          </a:prstGeom>
          <a:noFill/>
          <a:ln w="9000">
            <a:custDash>
              <a:ds d="700000" sp="700000"/>
            </a:custDash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1" name="CustomShape 138"/>
          <p:cNvSpPr/>
          <p:nvPr/>
        </p:nvSpPr>
        <p:spPr>
          <a:xfrm rot="10800000">
            <a:off x="5816160" y="3840480"/>
            <a:ext cx="2011680" cy="1645920"/>
          </a:xfrm>
          <a:prstGeom prst="roundRect">
            <a:avLst>
              <a:gd name="adj" fmla="val 5929"/>
            </a:avLst>
          </a:prstGeom>
          <a:noFill/>
          <a:ln w="9000">
            <a:custDash>
              <a:ds d="700000" sp="700000"/>
            </a:custDash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2" name="TextShape 139"/>
          <p:cNvSpPr txBox="1"/>
          <p:nvPr/>
        </p:nvSpPr>
        <p:spPr>
          <a:xfrm>
            <a:off x="1752480" y="1905840"/>
            <a:ext cx="1245960" cy="2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400" spc="-1" strike="noStrike">
                <a:latin typeface="Arial"/>
              </a:rPr>
              <a:t>subnetwork A</a:t>
            </a:r>
            <a:endParaRPr b="0" lang="zxx" sz="1400" spc="-1" strike="noStrike">
              <a:latin typeface="Arial"/>
            </a:endParaRPr>
          </a:p>
        </p:txBody>
      </p:sp>
      <p:sp>
        <p:nvSpPr>
          <p:cNvPr id="343" name="TextShape 140"/>
          <p:cNvSpPr txBox="1"/>
          <p:nvPr/>
        </p:nvSpPr>
        <p:spPr>
          <a:xfrm>
            <a:off x="4272840" y="1905840"/>
            <a:ext cx="1255320" cy="28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zxx" sz="1400" spc="-1" strike="noStrike">
                <a:latin typeface="Arial"/>
              </a:rPr>
              <a:t>subnetwork B</a:t>
            </a:r>
            <a:endParaRPr b="0" lang="zxx" sz="1400" spc="-1" strike="noStrike">
              <a:latin typeface="Arial"/>
            </a:endParaRPr>
          </a:p>
        </p:txBody>
      </p:sp>
      <p:sp>
        <p:nvSpPr>
          <p:cNvPr id="344" name="TextShape 141"/>
          <p:cNvSpPr txBox="1"/>
          <p:nvPr/>
        </p:nvSpPr>
        <p:spPr>
          <a:xfrm>
            <a:off x="2948040" y="1427040"/>
            <a:ext cx="1504800" cy="48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zxx" sz="1400" spc="-1" strike="noStrike">
                <a:latin typeface="Arial"/>
              </a:rPr>
              <a:t>relative sources and sinks</a:t>
            </a:r>
            <a:endParaRPr b="0" lang="zxx" sz="1400" spc="-1" strike="noStrike">
              <a:latin typeface="Arial"/>
            </a:endParaRPr>
          </a:p>
        </p:txBody>
      </p:sp>
      <p:sp>
        <p:nvSpPr>
          <p:cNvPr id="345" name="CustomShape 142"/>
          <p:cNvSpPr/>
          <p:nvPr/>
        </p:nvSpPr>
        <p:spPr>
          <a:xfrm rot="16227600">
            <a:off x="3615840" y="1592640"/>
            <a:ext cx="176760" cy="825120"/>
          </a:xfrm>
          <a:custGeom>
            <a:avLst/>
            <a:gdLst/>
            <a:ahLst/>
            <a:rect l="0" t="0" r="r" b="b"/>
            <a:pathLst>
              <a:path w="494" h="2294">
                <a:moveTo>
                  <a:pt x="0" y="0"/>
                </a:moveTo>
                <a:cubicBezTo>
                  <a:pt x="123" y="0"/>
                  <a:pt x="246" y="95"/>
                  <a:pt x="247" y="191"/>
                </a:cubicBezTo>
                <a:lnTo>
                  <a:pt x="247" y="955"/>
                </a:lnTo>
                <a:cubicBezTo>
                  <a:pt x="247" y="1050"/>
                  <a:pt x="370" y="1146"/>
                  <a:pt x="493" y="1146"/>
                </a:cubicBezTo>
                <a:cubicBezTo>
                  <a:pt x="370" y="1146"/>
                  <a:pt x="247" y="1242"/>
                  <a:pt x="247" y="1337"/>
                </a:cubicBezTo>
                <a:lnTo>
                  <a:pt x="247" y="2101"/>
                </a:lnTo>
                <a:cubicBezTo>
                  <a:pt x="248" y="2197"/>
                  <a:pt x="125" y="2293"/>
                  <a:pt x="2" y="2293"/>
                </a:cubicBez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1"/>
          <p:cNvGrpSpPr/>
          <p:nvPr/>
        </p:nvGrpSpPr>
        <p:grpSpPr>
          <a:xfrm>
            <a:off x="2247840" y="2148840"/>
            <a:ext cx="3486960" cy="1158120"/>
            <a:chOff x="2247840" y="2148840"/>
            <a:chExt cx="3486960" cy="1158120"/>
          </a:xfrm>
        </p:grpSpPr>
        <p:sp>
          <p:nvSpPr>
            <p:cNvPr id="347" name="CustomShape 2"/>
            <p:cNvSpPr/>
            <p:nvPr/>
          </p:nvSpPr>
          <p:spPr>
            <a:xfrm>
              <a:off x="2247840" y="2148840"/>
              <a:ext cx="1302840" cy="1157760"/>
            </a:xfrm>
            <a:prstGeom prst="roundRect">
              <a:avLst>
                <a:gd name="adj" fmla="val 5929"/>
              </a:avLst>
            </a:prstGeom>
            <a:noFill/>
            <a:ln w="1908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48" name="CustomShape 3"/>
            <p:cNvSpPr/>
            <p:nvPr/>
          </p:nvSpPr>
          <p:spPr>
            <a:xfrm>
              <a:off x="2478960" y="2291040"/>
              <a:ext cx="91080" cy="9108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4"/>
            <p:cNvSpPr/>
            <p:nvPr/>
          </p:nvSpPr>
          <p:spPr>
            <a:xfrm>
              <a:off x="2815560" y="2291040"/>
              <a:ext cx="91080" cy="9108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5"/>
            <p:cNvSpPr/>
            <p:nvPr/>
          </p:nvSpPr>
          <p:spPr>
            <a:xfrm>
              <a:off x="2861280" y="2550240"/>
              <a:ext cx="91080" cy="9108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" name="CustomShape 6"/>
            <p:cNvSpPr/>
            <p:nvPr/>
          </p:nvSpPr>
          <p:spPr>
            <a:xfrm>
              <a:off x="3171960" y="2379960"/>
              <a:ext cx="91080" cy="9108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7"/>
            <p:cNvSpPr/>
            <p:nvPr/>
          </p:nvSpPr>
          <p:spPr>
            <a:xfrm>
              <a:off x="3289320" y="2593440"/>
              <a:ext cx="91080" cy="9108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CustomShape 8"/>
            <p:cNvSpPr/>
            <p:nvPr/>
          </p:nvSpPr>
          <p:spPr>
            <a:xfrm>
              <a:off x="2524680" y="2951640"/>
              <a:ext cx="91080" cy="9108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" name="CustomShape 9"/>
            <p:cNvSpPr/>
            <p:nvPr/>
          </p:nvSpPr>
          <p:spPr>
            <a:xfrm>
              <a:off x="2899440" y="2837160"/>
              <a:ext cx="91080" cy="9108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10"/>
            <p:cNvSpPr/>
            <p:nvPr/>
          </p:nvSpPr>
          <p:spPr>
            <a:xfrm>
              <a:off x="2433240" y="2595960"/>
              <a:ext cx="91080" cy="9108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CustomShape 11"/>
            <p:cNvSpPr/>
            <p:nvPr/>
          </p:nvSpPr>
          <p:spPr>
            <a:xfrm>
              <a:off x="3289320" y="3083400"/>
              <a:ext cx="91080" cy="91080"/>
            </a:xfrm>
            <a:prstGeom prst="ellipse">
              <a:avLst/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" name="CustomShape 12"/>
            <p:cNvSpPr/>
            <p:nvPr/>
          </p:nvSpPr>
          <p:spPr>
            <a:xfrm>
              <a:off x="2570400" y="2336760"/>
              <a:ext cx="244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13"/>
            <p:cNvSpPr/>
            <p:nvPr/>
          </p:nvSpPr>
          <p:spPr>
            <a:xfrm>
              <a:off x="2557080" y="2369160"/>
              <a:ext cx="317160" cy="194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14"/>
            <p:cNvSpPr/>
            <p:nvPr/>
          </p:nvSpPr>
          <p:spPr>
            <a:xfrm flipH="1" flipV="1">
              <a:off x="2523960" y="2382480"/>
              <a:ext cx="420120" cy="454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15"/>
            <p:cNvSpPr/>
            <p:nvPr/>
          </p:nvSpPr>
          <p:spPr>
            <a:xfrm flipH="1">
              <a:off x="2478960" y="2382480"/>
              <a:ext cx="45360" cy="21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61" name="Group 16"/>
            <p:cNvGrpSpPr/>
            <p:nvPr/>
          </p:nvGrpSpPr>
          <p:grpSpPr>
            <a:xfrm>
              <a:off x="4431960" y="2149200"/>
              <a:ext cx="1302840" cy="1157760"/>
              <a:chOff x="4431960" y="2149200"/>
              <a:chExt cx="1302840" cy="1157760"/>
            </a:xfrm>
          </p:grpSpPr>
          <p:sp>
            <p:nvSpPr>
              <p:cNvPr id="362" name="CustomShape 17"/>
              <p:cNvSpPr/>
              <p:nvPr/>
            </p:nvSpPr>
            <p:spPr>
              <a:xfrm rot="10800000">
                <a:off x="4431960" y="2149200"/>
                <a:ext cx="1302840" cy="1157760"/>
              </a:xfrm>
              <a:prstGeom prst="roundRect">
                <a:avLst>
                  <a:gd name="adj" fmla="val 5929"/>
                </a:avLst>
              </a:prstGeom>
              <a:noFill/>
              <a:ln w="1908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63" name="CustomShape 18"/>
              <p:cNvSpPr/>
              <p:nvPr/>
            </p:nvSpPr>
            <p:spPr>
              <a:xfrm rot="10800000">
                <a:off x="5412600" y="3073680"/>
                <a:ext cx="91080" cy="9108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4" name="CustomShape 19"/>
              <p:cNvSpPr/>
              <p:nvPr/>
            </p:nvSpPr>
            <p:spPr>
              <a:xfrm rot="10800000">
                <a:off x="5076000" y="3073680"/>
                <a:ext cx="91080" cy="9108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5" name="CustomShape 20"/>
              <p:cNvSpPr/>
              <p:nvPr/>
            </p:nvSpPr>
            <p:spPr>
              <a:xfrm rot="10800000">
                <a:off x="5030280" y="2814840"/>
                <a:ext cx="91080" cy="9108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6" name="CustomShape 21"/>
              <p:cNvSpPr/>
              <p:nvPr/>
            </p:nvSpPr>
            <p:spPr>
              <a:xfrm rot="10800000">
                <a:off x="4719960" y="2984760"/>
                <a:ext cx="91080" cy="9108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7" name="CustomShape 22"/>
              <p:cNvSpPr/>
              <p:nvPr/>
            </p:nvSpPr>
            <p:spPr>
              <a:xfrm rot="10800000">
                <a:off x="4602240" y="2771640"/>
                <a:ext cx="91080" cy="9108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8" name="CustomShape 23"/>
              <p:cNvSpPr/>
              <p:nvPr/>
            </p:nvSpPr>
            <p:spPr>
              <a:xfrm rot="10800000">
                <a:off x="5366880" y="2413440"/>
                <a:ext cx="91080" cy="9108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9" name="CustomShape 24"/>
              <p:cNvSpPr/>
              <p:nvPr/>
            </p:nvSpPr>
            <p:spPr>
              <a:xfrm rot="10800000">
                <a:off x="4992120" y="2527560"/>
                <a:ext cx="91080" cy="9108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0" name="CustomShape 25"/>
              <p:cNvSpPr/>
              <p:nvPr/>
            </p:nvSpPr>
            <p:spPr>
              <a:xfrm rot="10800000">
                <a:off x="5458320" y="2769120"/>
                <a:ext cx="91080" cy="9108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1" name="CustomShape 26"/>
              <p:cNvSpPr/>
              <p:nvPr/>
            </p:nvSpPr>
            <p:spPr>
              <a:xfrm rot="10800000">
                <a:off x="4602240" y="2281320"/>
                <a:ext cx="91080" cy="91080"/>
              </a:xfrm>
              <a:prstGeom prst="ellipse">
                <a:avLst/>
              </a:pr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2" name="CustomShape 27"/>
              <p:cNvSpPr/>
              <p:nvPr/>
            </p:nvSpPr>
            <p:spPr>
              <a:xfrm rot="10800000">
                <a:off x="5167440" y="3118680"/>
                <a:ext cx="244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3" name="CustomShape 28"/>
              <p:cNvSpPr/>
              <p:nvPr/>
            </p:nvSpPr>
            <p:spPr>
              <a:xfrm rot="10800000">
                <a:off x="5108400" y="2892600"/>
                <a:ext cx="317160" cy="1940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4" name="CustomShape 29"/>
              <p:cNvSpPr/>
              <p:nvPr/>
            </p:nvSpPr>
            <p:spPr>
              <a:xfrm flipH="1" flipV="1" rot="10800000">
                <a:off x="5457240" y="3072600"/>
                <a:ext cx="387720" cy="467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5" name="CustomShape 30"/>
              <p:cNvSpPr/>
              <p:nvPr/>
            </p:nvSpPr>
            <p:spPr>
              <a:xfrm flipV="1">
                <a:off x="5069880" y="2376360"/>
                <a:ext cx="296280" cy="81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tx1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76" name="CustomShape 31"/>
            <p:cNvSpPr/>
            <p:nvPr/>
          </p:nvSpPr>
          <p:spPr>
            <a:xfrm>
              <a:off x="3367440" y="2606760"/>
              <a:ext cx="1247760" cy="177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CustomShape 32"/>
            <p:cNvSpPr/>
            <p:nvPr/>
          </p:nvSpPr>
          <p:spPr>
            <a:xfrm flipH="1" flipV="1">
              <a:off x="3367440" y="2670840"/>
              <a:ext cx="1247760" cy="177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" name="CustomShape 33"/>
            <p:cNvSpPr/>
            <p:nvPr/>
          </p:nvSpPr>
          <p:spPr>
            <a:xfrm>
              <a:off x="3249720" y="2458080"/>
              <a:ext cx="1741680" cy="11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9" name="CustomShape 34"/>
            <p:cNvSpPr/>
            <p:nvPr/>
          </p:nvSpPr>
          <p:spPr>
            <a:xfrm flipH="1">
              <a:off x="3249000" y="2326680"/>
              <a:ext cx="1351800" cy="66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CustomShape 35"/>
            <p:cNvSpPr/>
            <p:nvPr/>
          </p:nvSpPr>
          <p:spPr>
            <a:xfrm flipH="1">
              <a:off x="3380760" y="3030120"/>
              <a:ext cx="1338480" cy="98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" name="CustomShape 36"/>
            <p:cNvSpPr/>
            <p:nvPr/>
          </p:nvSpPr>
          <p:spPr>
            <a:xfrm flipH="1" flipV="1">
              <a:off x="5036760" y="2618640"/>
              <a:ext cx="37800" cy="19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" name="CustomShape 37"/>
            <p:cNvSpPr/>
            <p:nvPr/>
          </p:nvSpPr>
          <p:spPr>
            <a:xfrm flipH="1">
              <a:off x="4810320" y="2892240"/>
              <a:ext cx="232200" cy="13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38"/>
            <p:cNvSpPr/>
            <p:nvPr/>
          </p:nvSpPr>
          <p:spPr>
            <a:xfrm>
              <a:off x="4693320" y="2817000"/>
              <a:ext cx="3362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" name="CustomShape 39"/>
            <p:cNvSpPr/>
            <p:nvPr/>
          </p:nvSpPr>
          <p:spPr>
            <a:xfrm flipV="1">
              <a:off x="5490360" y="2633040"/>
              <a:ext cx="12960" cy="22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CustomShape 40"/>
            <p:cNvSpPr/>
            <p:nvPr/>
          </p:nvSpPr>
          <p:spPr>
            <a:xfrm flipH="1" flipV="1">
              <a:off x="5411520" y="2503800"/>
              <a:ext cx="91080" cy="26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CustomShape 41"/>
            <p:cNvSpPr/>
            <p:nvPr/>
          </p:nvSpPr>
          <p:spPr>
            <a:xfrm flipH="1" flipV="1">
              <a:off x="4693320" y="2325960"/>
              <a:ext cx="718560" cy="86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CustomShape 42"/>
            <p:cNvSpPr/>
            <p:nvPr/>
          </p:nvSpPr>
          <p:spPr>
            <a:xfrm flipH="1" flipV="1">
              <a:off x="2602080" y="3029400"/>
              <a:ext cx="699480" cy="6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43"/>
            <p:cNvSpPr/>
            <p:nvPr/>
          </p:nvSpPr>
          <p:spPr>
            <a:xfrm flipV="1">
              <a:off x="2602800" y="2800440"/>
              <a:ext cx="296280" cy="81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CustomShape 44"/>
            <p:cNvSpPr/>
            <p:nvPr/>
          </p:nvSpPr>
          <p:spPr>
            <a:xfrm flipH="1" flipV="1">
              <a:off x="2478240" y="2687400"/>
              <a:ext cx="58680" cy="277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" name="CustomShape 45"/>
            <p:cNvSpPr/>
            <p:nvPr/>
          </p:nvSpPr>
          <p:spPr>
            <a:xfrm>
              <a:off x="2524680" y="2641680"/>
              <a:ext cx="387720" cy="20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CustomShape 46"/>
            <p:cNvSpPr/>
            <p:nvPr/>
          </p:nvSpPr>
          <p:spPr>
            <a:xfrm>
              <a:off x="2952720" y="2595960"/>
              <a:ext cx="336240" cy="42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CustomShape 47"/>
            <p:cNvSpPr/>
            <p:nvPr/>
          </p:nvSpPr>
          <p:spPr>
            <a:xfrm>
              <a:off x="2907000" y="2336760"/>
              <a:ext cx="264600" cy="88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CustomShape 48"/>
            <p:cNvSpPr/>
            <p:nvPr/>
          </p:nvSpPr>
          <p:spPr>
            <a:xfrm flipH="1">
              <a:off x="2939400" y="2458080"/>
              <a:ext cx="245520" cy="10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223920" y="130680"/>
            <a:ext cx="11245680" cy="12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zxx" sz="3740" spc="-1" strike="noStrike">
                <a:solidFill>
                  <a:srgbClr val="44546a"/>
                </a:solidFill>
                <a:latin typeface="Calibri"/>
              </a:rPr>
              <a:t>Parallelization Strategy: Network Partitioning</a:t>
            </a:r>
            <a:endParaRPr b="0" lang="zxx" sz="3740" spc="-1" strike="noStrike">
              <a:latin typeface="Arial"/>
            </a:endParaRPr>
          </a:p>
        </p:txBody>
      </p:sp>
      <p:pic>
        <p:nvPicPr>
          <p:cNvPr id="395" name="Content Placeholder 18" descr=""/>
          <p:cNvPicPr/>
          <p:nvPr/>
        </p:nvPicPr>
        <p:blipFill>
          <a:blip r:embed="rId1"/>
          <a:stretch/>
        </p:blipFill>
        <p:spPr>
          <a:xfrm>
            <a:off x="1542240" y="997920"/>
            <a:ext cx="8609400" cy="559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501480" y="187200"/>
            <a:ext cx="11245680" cy="12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zxx" sz="3740" spc="-1" strike="noStrike">
                <a:solidFill>
                  <a:srgbClr val="44546a"/>
                </a:solidFill>
                <a:latin typeface="Calibri"/>
              </a:rPr>
              <a:t>Results: Parallel simulation attains considerable speed up</a:t>
            </a:r>
            <a:endParaRPr b="0" lang="zxx" sz="374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495360" y="5198400"/>
            <a:ext cx="10954800" cy="14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1825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548235"/>
              </a:buClr>
              <a:buSzPct val="130000"/>
              <a:buFont typeface="Georgia"/>
              <a:buChar char="*"/>
            </a:pPr>
            <a:r>
              <a:rPr b="0" lang="zxx" sz="1800" spc="-1" strike="noStrike">
                <a:solidFill>
                  <a:srgbClr val="404040"/>
                </a:solidFill>
                <a:latin typeface="Calibri"/>
              </a:rPr>
              <a:t>Run on a synthetic grid-like network with 62500 nodes, 170000 Links, and 12500 origin-destination pairs.</a:t>
            </a:r>
            <a:endParaRPr b="0" lang="zxx" sz="1800" spc="-1" strike="noStrike">
              <a:latin typeface="Arial"/>
            </a:endParaRPr>
          </a:p>
          <a:p>
            <a:pPr marL="228600" indent="-1825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548235"/>
              </a:buClr>
              <a:buSzPct val="130000"/>
              <a:buFont typeface="Georgia"/>
              <a:buChar char="*"/>
            </a:pPr>
            <a:r>
              <a:rPr b="0" lang="zxx" sz="1800" spc="-1" strike="noStrike">
                <a:solidFill>
                  <a:srgbClr val="404040"/>
                </a:solidFill>
                <a:latin typeface="Calibri"/>
              </a:rPr>
              <a:t>Parallel simulation on 1024 cores: </a:t>
            </a:r>
            <a:endParaRPr b="0" lang="zxx" sz="1800" spc="-1" strike="noStrike"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548235"/>
              </a:buClr>
              <a:buSzPct val="130000"/>
              <a:buFont typeface="Georgia"/>
              <a:buChar char="*"/>
            </a:pPr>
            <a:r>
              <a:rPr b="1" lang="zxx" sz="1800" spc="-1" strike="noStrike">
                <a:solidFill>
                  <a:srgbClr val="404040"/>
                </a:solidFill>
                <a:latin typeface="Calibri"/>
              </a:rPr>
              <a:t>475 speed up compared to serial simulation</a:t>
            </a:r>
            <a:endParaRPr b="0" lang="zxx" sz="1800" spc="-1" strike="noStrike">
              <a:latin typeface="Arial"/>
            </a:endParaRPr>
          </a:p>
          <a:p>
            <a:pPr lvl="1" marL="548640" indent="-182520">
              <a:lnSpc>
                <a:spcPct val="100000"/>
              </a:lnSpc>
              <a:spcBef>
                <a:spcPts val="360"/>
              </a:spcBef>
              <a:spcAft>
                <a:spcPts val="300"/>
              </a:spcAft>
              <a:buClr>
                <a:srgbClr val="548235"/>
              </a:buClr>
              <a:buSzPct val="130000"/>
              <a:buFont typeface="Georgia"/>
              <a:buChar char="*"/>
            </a:pPr>
            <a:r>
              <a:rPr b="1" lang="zxx" sz="1800" spc="-1" strike="noStrike">
                <a:solidFill>
                  <a:srgbClr val="404040"/>
                </a:solidFill>
                <a:latin typeface="Calibri"/>
              </a:rPr>
              <a:t>Time reduction from 8245 seconds to 17 seconds</a:t>
            </a:r>
            <a:endParaRPr b="0" lang="zxx" sz="1800" spc="-1" strike="noStrike">
              <a:latin typeface="Arial"/>
            </a:endParaRPr>
          </a:p>
        </p:txBody>
      </p:sp>
      <p:pic>
        <p:nvPicPr>
          <p:cNvPr id="398" name="Content Placeholder 7" descr=""/>
          <p:cNvPicPr/>
          <p:nvPr/>
        </p:nvPicPr>
        <p:blipFill>
          <a:blip r:embed="rId1"/>
          <a:stretch/>
        </p:blipFill>
        <p:spPr>
          <a:xfrm>
            <a:off x="495360" y="934920"/>
            <a:ext cx="4199760" cy="4199760"/>
          </a:xfrm>
          <a:prstGeom prst="rect">
            <a:avLst/>
          </a:prstGeom>
          <a:ln>
            <a:noFill/>
          </a:ln>
        </p:spPr>
      </p:pic>
      <p:graphicFrame>
        <p:nvGraphicFramePr>
          <p:cNvPr id="399" name="Content Placeholder 9"/>
          <p:cNvGraphicFramePr/>
          <p:nvPr/>
        </p:nvGraphicFramePr>
        <p:xfrm>
          <a:off x="5043960" y="1192680"/>
          <a:ext cx="5680080" cy="347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Application>LibreOffice/6.0.7.3$Linux_X86_64 LibreOffice_project/00m0$Build-3</Application>
  <Words>78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2019-10-06T20:20:47Z</dcterms:created>
  <dc:creator>Gabriel Gomes</dc:creator>
  <dc:description/>
  <dc:language>en-US</dc:language>
  <cp:lastModifiedBy/>
  <dcterms:modified xsi:type="dcterms:W3CDTF">2020-02-29T18:45:46Z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