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charts/chart3.xml" ContentType="application/vnd.openxmlformats-officedocument.drawingml.chart+xml"/>
  <Override PartName="/ppt/drawings/drawing2.xml" ContentType="application/vnd.openxmlformats-officedocument.drawingml.chartshapes+xml"/>
  <Override PartName="/ppt/charts/chart4.xml" ContentType="application/vnd.openxmlformats-officedocument.drawingml.chart+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28" r:id="rId1"/>
  </p:sldMasterIdLst>
  <p:sldIdLst>
    <p:sldId id="256" r:id="rId2"/>
    <p:sldId id="257" r:id="rId3"/>
    <p:sldId id="258" r:id="rId4"/>
    <p:sldId id="263" r:id="rId5"/>
    <p:sldId id="264" r:id="rId6"/>
    <p:sldId id="265" r:id="rId7"/>
    <p:sldId id="266" r:id="rId8"/>
    <p:sldId id="271" r:id="rId9"/>
    <p:sldId id="267" r:id="rId10"/>
    <p:sldId id="272" r:id="rId11"/>
    <p:sldId id="259" r:id="rId12"/>
    <p:sldId id="269" r:id="rId13"/>
    <p:sldId id="273" r:id="rId14"/>
    <p:sldId id="270" r:id="rId15"/>
    <p:sldId id="261" r:id="rId16"/>
    <p:sldId id="26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0000"/>
    <a:srgbClr val="067B17"/>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5" d="100"/>
          <a:sy n="85" d="100"/>
        </p:scale>
        <p:origin x="-90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 Id="rId2"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 Id="rId2" Type="http://schemas.openxmlformats.org/officeDocument/2006/relationships/chartUserShapes" Target="../drawings/drawing2.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lineChart>
        <c:grouping val="standard"/>
        <c:varyColors val="0"/>
        <c:ser>
          <c:idx val="0"/>
          <c:order val="0"/>
          <c:tx>
            <c:strRef>
              <c:f>Sheet1!$B$1</c:f>
              <c:strCache>
                <c:ptCount val="1"/>
                <c:pt idx="0">
                  <c:v>Users</c:v>
                </c:pt>
              </c:strCache>
            </c:strRef>
          </c:tx>
          <c:cat>
            <c:strRef>
              <c:f>Sheet1!$A$2:$A$7</c:f>
              <c:strCache>
                <c:ptCount val="6"/>
                <c:pt idx="0">
                  <c:v>2010</c:v>
                </c:pt>
                <c:pt idx="1">
                  <c:v>2011</c:v>
                </c:pt>
                <c:pt idx="2">
                  <c:v>2012</c:v>
                </c:pt>
                <c:pt idx="3">
                  <c:v>2013</c:v>
                </c:pt>
                <c:pt idx="4">
                  <c:v>2014</c:v>
                </c:pt>
                <c:pt idx="5">
                  <c:v>2015*</c:v>
                </c:pt>
              </c:strCache>
            </c:strRef>
          </c:cat>
          <c:val>
            <c:numRef>
              <c:f>Sheet1!$B$2:$B$7</c:f>
              <c:numCache>
                <c:formatCode>General</c:formatCode>
                <c:ptCount val="6"/>
                <c:pt idx="0">
                  <c:v>47.0</c:v>
                </c:pt>
                <c:pt idx="1">
                  <c:v>71.0</c:v>
                </c:pt>
                <c:pt idx="2">
                  <c:v>91.0</c:v>
                </c:pt>
                <c:pt idx="3">
                  <c:v>119.0</c:v>
                </c:pt>
                <c:pt idx="4">
                  <c:v>130.0</c:v>
                </c:pt>
                <c:pt idx="5">
                  <c:v>189.0</c:v>
                </c:pt>
              </c:numCache>
            </c:numRef>
          </c:val>
          <c:smooth val="0"/>
        </c:ser>
        <c:ser>
          <c:idx val="1"/>
          <c:order val="1"/>
          <c:tx>
            <c:strRef>
              <c:f>Sheet1!$C$1</c:f>
              <c:strCache>
                <c:ptCount val="1"/>
                <c:pt idx="0">
                  <c:v>Attackers</c:v>
                </c:pt>
              </c:strCache>
            </c:strRef>
          </c:tx>
          <c:spPr>
            <a:ln>
              <a:gradFill flip="none" rotWithShape="1">
                <a:gsLst>
                  <a:gs pos="0">
                    <a:schemeClr val="tx1">
                      <a:lumMod val="95000"/>
                    </a:schemeClr>
                  </a:gs>
                  <a:gs pos="100000">
                    <a:srgbClr val="FFFFFF"/>
                  </a:gs>
                </a:gsLst>
                <a:lin ang="0" scaled="1"/>
                <a:tileRect/>
              </a:gradFill>
            </a:ln>
          </c:spPr>
          <c:marker>
            <c:spPr>
              <a:solidFill>
                <a:schemeClr val="bg2">
                  <a:lumMod val="50000"/>
                  <a:lumOff val="50000"/>
                </a:schemeClr>
              </a:solidFill>
              <a:ln>
                <a:gradFill flip="none" rotWithShape="1">
                  <a:gsLst>
                    <a:gs pos="0">
                      <a:schemeClr val="bg2">
                        <a:lumMod val="90000"/>
                        <a:lumOff val="10000"/>
                      </a:schemeClr>
                    </a:gs>
                    <a:gs pos="100000">
                      <a:srgbClr val="FFFFFF"/>
                    </a:gs>
                  </a:gsLst>
                  <a:lin ang="0" scaled="1"/>
                  <a:tileRect/>
                </a:gradFill>
              </a:ln>
            </c:spPr>
          </c:marker>
          <c:cat>
            <c:strRef>
              <c:f>Sheet1!$A$2:$A$7</c:f>
              <c:strCache>
                <c:ptCount val="6"/>
                <c:pt idx="0">
                  <c:v>2010</c:v>
                </c:pt>
                <c:pt idx="1">
                  <c:v>2011</c:v>
                </c:pt>
                <c:pt idx="2">
                  <c:v>2012</c:v>
                </c:pt>
                <c:pt idx="3">
                  <c:v>2013</c:v>
                </c:pt>
                <c:pt idx="4">
                  <c:v>2014</c:v>
                </c:pt>
                <c:pt idx="5">
                  <c:v>2015*</c:v>
                </c:pt>
              </c:strCache>
            </c:strRef>
          </c:cat>
          <c:val>
            <c:numRef>
              <c:f>Sheet1!$C$2:$C$7</c:f>
              <c:numCache>
                <c:formatCode>General</c:formatCode>
                <c:ptCount val="6"/>
                <c:pt idx="0">
                  <c:v>6.0</c:v>
                </c:pt>
                <c:pt idx="1">
                  <c:v>11.0</c:v>
                </c:pt>
                <c:pt idx="2">
                  <c:v>15.0</c:v>
                </c:pt>
                <c:pt idx="3">
                  <c:v>20.0</c:v>
                </c:pt>
                <c:pt idx="4">
                  <c:v>23.0</c:v>
                </c:pt>
                <c:pt idx="5">
                  <c:v>30.0</c:v>
                </c:pt>
              </c:numCache>
            </c:numRef>
          </c:val>
          <c:smooth val="0"/>
        </c:ser>
        <c:dLbls>
          <c:showLegendKey val="0"/>
          <c:showVal val="0"/>
          <c:showCatName val="0"/>
          <c:showSerName val="0"/>
          <c:showPercent val="0"/>
          <c:showBubbleSize val="0"/>
        </c:dLbls>
        <c:marker val="1"/>
        <c:smooth val="0"/>
        <c:axId val="-2084652728"/>
        <c:axId val="2081543832"/>
      </c:lineChart>
      <c:catAx>
        <c:axId val="-2084652728"/>
        <c:scaling>
          <c:orientation val="minMax"/>
        </c:scaling>
        <c:delete val="0"/>
        <c:axPos val="b"/>
        <c:numFmt formatCode="General" sourceLinked="1"/>
        <c:majorTickMark val="out"/>
        <c:minorTickMark val="none"/>
        <c:tickLblPos val="nextTo"/>
        <c:crossAx val="2081543832"/>
        <c:crosses val="autoZero"/>
        <c:auto val="1"/>
        <c:lblAlgn val="ctr"/>
        <c:lblOffset val="100"/>
        <c:noMultiLvlLbl val="0"/>
      </c:catAx>
      <c:valAx>
        <c:axId val="2081543832"/>
        <c:scaling>
          <c:orientation val="minMax"/>
          <c:min val="0.0"/>
        </c:scaling>
        <c:delete val="0"/>
        <c:axPos val="l"/>
        <c:majorGridlines/>
        <c:numFmt formatCode="General" sourceLinked="1"/>
        <c:majorTickMark val="out"/>
        <c:minorTickMark val="none"/>
        <c:tickLblPos val="nextTo"/>
        <c:crossAx val="-2084652728"/>
        <c:crosses val="autoZero"/>
        <c:crossBetween val="between"/>
        <c:majorUnit val="40.0"/>
      </c:valAx>
    </c:plotArea>
    <c:legend>
      <c:legendPos val="r"/>
      <c:layout/>
      <c:overlay val="0"/>
    </c:legend>
    <c:plotVisOnly val="1"/>
    <c:dispBlanksAs val="gap"/>
    <c:showDLblsOverMax val="0"/>
  </c:chart>
  <c:txPr>
    <a:bodyPr/>
    <a:lstStyle/>
    <a:p>
      <a:pPr>
        <a:defRPr sz="1800"/>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lineChart>
        <c:grouping val="standard"/>
        <c:varyColors val="0"/>
        <c:ser>
          <c:idx val="0"/>
          <c:order val="0"/>
          <c:tx>
            <c:strRef>
              <c:f>Sheet1!$B$1</c:f>
              <c:strCache>
                <c:ptCount val="1"/>
                <c:pt idx="0">
                  <c:v>Users</c:v>
                </c:pt>
              </c:strCache>
            </c:strRef>
          </c:tx>
          <c:cat>
            <c:strRef>
              <c:f>Sheet1!$A$2:$A$7</c:f>
              <c:strCache>
                <c:ptCount val="6"/>
                <c:pt idx="0">
                  <c:v>2010</c:v>
                </c:pt>
                <c:pt idx="1">
                  <c:v>2011</c:v>
                </c:pt>
                <c:pt idx="2">
                  <c:v>2012</c:v>
                </c:pt>
                <c:pt idx="3">
                  <c:v>2013</c:v>
                </c:pt>
                <c:pt idx="4">
                  <c:v>2014</c:v>
                </c:pt>
                <c:pt idx="5">
                  <c:v>2015*</c:v>
                </c:pt>
              </c:strCache>
            </c:strRef>
          </c:cat>
          <c:val>
            <c:numRef>
              <c:f>Sheet1!$B$2:$B$7</c:f>
              <c:numCache>
                <c:formatCode>General</c:formatCode>
                <c:ptCount val="6"/>
                <c:pt idx="0">
                  <c:v>47.0</c:v>
                </c:pt>
                <c:pt idx="1">
                  <c:v>91.0</c:v>
                </c:pt>
                <c:pt idx="2">
                  <c:v>160.0</c:v>
                </c:pt>
                <c:pt idx="3">
                  <c:v>259.0</c:v>
                </c:pt>
                <c:pt idx="4">
                  <c:v>377.0</c:v>
                </c:pt>
                <c:pt idx="5">
                  <c:v>539.0</c:v>
                </c:pt>
              </c:numCache>
            </c:numRef>
          </c:val>
          <c:smooth val="0"/>
        </c:ser>
        <c:ser>
          <c:idx val="1"/>
          <c:order val="1"/>
          <c:tx>
            <c:strRef>
              <c:f>Sheet1!$C$1</c:f>
              <c:strCache>
                <c:ptCount val="1"/>
                <c:pt idx="0">
                  <c:v>Attackers</c:v>
                </c:pt>
              </c:strCache>
            </c:strRef>
          </c:tx>
          <c:spPr>
            <a:ln>
              <a:gradFill flip="none" rotWithShape="1">
                <a:gsLst>
                  <a:gs pos="0">
                    <a:schemeClr val="tx1"/>
                  </a:gs>
                  <a:gs pos="100000">
                    <a:srgbClr val="FFFFFF"/>
                  </a:gs>
                </a:gsLst>
                <a:lin ang="0" scaled="1"/>
                <a:tileRect/>
              </a:gradFill>
            </a:ln>
          </c:spPr>
          <c:marker>
            <c:spPr>
              <a:gradFill flip="none" rotWithShape="1">
                <a:gsLst>
                  <a:gs pos="0">
                    <a:schemeClr val="accent4">
                      <a:lumMod val="75000"/>
                    </a:schemeClr>
                  </a:gs>
                  <a:gs pos="100000">
                    <a:prstClr val="white"/>
                  </a:gs>
                </a:gsLst>
                <a:lin ang="0" scaled="1"/>
                <a:tileRect/>
              </a:gradFill>
            </c:spPr>
          </c:marker>
          <c:cat>
            <c:strRef>
              <c:f>Sheet1!$A$2:$A$7</c:f>
              <c:strCache>
                <c:ptCount val="6"/>
                <c:pt idx="0">
                  <c:v>2010</c:v>
                </c:pt>
                <c:pt idx="1">
                  <c:v>2011</c:v>
                </c:pt>
                <c:pt idx="2">
                  <c:v>2012</c:v>
                </c:pt>
                <c:pt idx="3">
                  <c:v>2013</c:v>
                </c:pt>
                <c:pt idx="4">
                  <c:v>2014</c:v>
                </c:pt>
                <c:pt idx="5">
                  <c:v>2015*</c:v>
                </c:pt>
              </c:strCache>
            </c:strRef>
          </c:cat>
          <c:val>
            <c:numRef>
              <c:f>Sheet1!$C$2:$C$7</c:f>
              <c:numCache>
                <c:formatCode>General</c:formatCode>
                <c:ptCount val="6"/>
                <c:pt idx="0">
                  <c:v>91.0</c:v>
                </c:pt>
                <c:pt idx="1">
                  <c:v>170.0</c:v>
                </c:pt>
                <c:pt idx="2">
                  <c:v>340.0</c:v>
                </c:pt>
                <c:pt idx="3">
                  <c:v>500.0</c:v>
                </c:pt>
                <c:pt idx="4">
                  <c:v>690.0</c:v>
                </c:pt>
                <c:pt idx="5">
                  <c:v>650.0</c:v>
                </c:pt>
              </c:numCache>
            </c:numRef>
          </c:val>
          <c:smooth val="0"/>
        </c:ser>
        <c:dLbls>
          <c:showLegendKey val="0"/>
          <c:showVal val="0"/>
          <c:showCatName val="0"/>
          <c:showSerName val="0"/>
          <c:showPercent val="0"/>
          <c:showBubbleSize val="0"/>
        </c:dLbls>
        <c:marker val="1"/>
        <c:smooth val="0"/>
        <c:axId val="-2082543864"/>
        <c:axId val="-2088188072"/>
      </c:lineChart>
      <c:catAx>
        <c:axId val="-2082543864"/>
        <c:scaling>
          <c:orientation val="minMax"/>
        </c:scaling>
        <c:delete val="0"/>
        <c:axPos val="b"/>
        <c:majorTickMark val="out"/>
        <c:minorTickMark val="none"/>
        <c:tickLblPos val="nextTo"/>
        <c:crossAx val="-2088188072"/>
        <c:crosses val="autoZero"/>
        <c:auto val="1"/>
        <c:lblAlgn val="ctr"/>
        <c:lblOffset val="100"/>
        <c:noMultiLvlLbl val="0"/>
      </c:catAx>
      <c:valAx>
        <c:axId val="-2088188072"/>
        <c:scaling>
          <c:orientation val="minMax"/>
        </c:scaling>
        <c:delete val="0"/>
        <c:axPos val="l"/>
        <c:majorGridlines/>
        <c:numFmt formatCode="General" sourceLinked="1"/>
        <c:majorTickMark val="out"/>
        <c:minorTickMark val="none"/>
        <c:tickLblPos val="nextTo"/>
        <c:crossAx val="-2082543864"/>
        <c:crosses val="autoZero"/>
        <c:crossBetween val="between"/>
        <c:majorUnit val="150.0"/>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layout/>
      <c:overlay val="0"/>
    </c:title>
    <c:autoTitleDeleted val="0"/>
    <c:view3D>
      <c:rotX val="30"/>
      <c:rotY val="0"/>
      <c:rAngAx val="0"/>
      <c:perspective val="30"/>
    </c:view3D>
    <c:floor>
      <c:thickness val="0"/>
    </c:floor>
    <c:sideWall>
      <c:thickness val="0"/>
    </c:sideWall>
    <c:backWall>
      <c:thickness val="0"/>
    </c:backWall>
    <c:plotArea>
      <c:layout>
        <c:manualLayout>
          <c:layoutTarget val="inner"/>
          <c:xMode val="edge"/>
          <c:yMode val="edge"/>
          <c:x val="0.0571724687802306"/>
          <c:y val="0.293212750851722"/>
          <c:w val="0.917417545095222"/>
          <c:h val="0.661238145300242"/>
        </c:manualLayout>
      </c:layout>
      <c:pie3DChart>
        <c:varyColors val="1"/>
        <c:ser>
          <c:idx val="0"/>
          <c:order val="0"/>
          <c:tx>
            <c:strRef>
              <c:f>Sheet1!$B$1</c:f>
              <c:strCache>
                <c:ptCount val="1"/>
                <c:pt idx="0">
                  <c:v>Malware Distribution 2014</c:v>
                </c:pt>
              </c:strCache>
            </c:strRef>
          </c:tx>
          <c:spPr>
            <a:gradFill flip="none" rotWithShape="1">
              <a:gsLst>
                <a:gs pos="0">
                  <a:schemeClr val="accent1">
                    <a:lumMod val="75000"/>
                  </a:schemeClr>
                </a:gs>
                <a:gs pos="100000">
                  <a:prstClr val="white"/>
                </a:gs>
              </a:gsLst>
              <a:lin ang="0" scaled="1"/>
              <a:tileRect/>
            </a:gradFill>
          </c:spPr>
          <c:explosion val="25"/>
          <c:dPt>
            <c:idx val="1"/>
            <c:bubble3D val="0"/>
            <c:spPr>
              <a:gradFill flip="none" rotWithShape="1">
                <a:gsLst>
                  <a:gs pos="0">
                    <a:srgbClr val="5A0000"/>
                  </a:gs>
                  <a:gs pos="100000">
                    <a:prstClr val="white"/>
                  </a:gs>
                </a:gsLst>
                <a:lin ang="0" scaled="1"/>
                <a:tileRect/>
              </a:gradFill>
            </c:spPr>
          </c:dPt>
          <c:dLbls>
            <c:delete val="1"/>
          </c:dLbls>
          <c:cat>
            <c:strRef>
              <c:f>Sheet1!$A$2:$A$3</c:f>
              <c:strCache>
                <c:ptCount val="2"/>
                <c:pt idx="0">
                  <c:v>Android</c:v>
                </c:pt>
                <c:pt idx="1">
                  <c:v>Other</c:v>
                </c:pt>
              </c:strCache>
            </c:strRef>
          </c:cat>
          <c:val>
            <c:numRef>
              <c:f>Sheet1!$B$2:$B$3</c:f>
              <c:numCache>
                <c:formatCode>0.00%</c:formatCode>
                <c:ptCount val="2"/>
                <c:pt idx="0">
                  <c:v>0.9804</c:v>
                </c:pt>
                <c:pt idx="1">
                  <c:v>0.0196</c:v>
                </c:pt>
              </c:numCache>
            </c:numRef>
          </c:val>
        </c:ser>
        <c:dLbls>
          <c:showLegendKey val="0"/>
          <c:showVal val="0"/>
          <c:showCatName val="0"/>
          <c:showSerName val="0"/>
          <c:showPercent val="1"/>
          <c:showBubbleSize val="0"/>
          <c:showLeaderLines val="1"/>
        </c:dLbls>
      </c:pie3DChart>
    </c:plotArea>
    <c:legend>
      <c:legendPos val="t"/>
      <c:layout>
        <c:manualLayout>
          <c:xMode val="edge"/>
          <c:yMode val="edge"/>
          <c:x val="0.261720356099947"/>
          <c:y val="0.148144878254511"/>
          <c:w val="0.476559037701817"/>
          <c:h val="0.124113655529614"/>
        </c:manualLayout>
      </c:layout>
      <c:overlay val="0"/>
    </c:legend>
    <c:plotVisOnly val="1"/>
    <c:dispBlanksAs val="gap"/>
    <c:showDLblsOverMax val="0"/>
  </c:chart>
  <c:txPr>
    <a:bodyPr/>
    <a:lstStyle/>
    <a:p>
      <a:pPr>
        <a:defRPr sz="1800"/>
      </a:pPr>
      <a:endParaRPr lang="en-US"/>
    </a:p>
  </c:txPr>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dirty="0" smtClean="0"/>
              <a:t>Among</a:t>
            </a:r>
            <a:r>
              <a:rPr lang="zh-CN" altLang="en-US" dirty="0" smtClean="0"/>
              <a:t> </a:t>
            </a:r>
            <a:r>
              <a:rPr lang="en-US" dirty="0" smtClean="0"/>
              <a:t>Other</a:t>
            </a:r>
            <a:endParaRPr lang="en-US" dirty="0"/>
          </a:p>
        </c:rich>
      </c:tx>
      <c:layout>
        <c:manualLayout>
          <c:xMode val="edge"/>
          <c:yMode val="edge"/>
          <c:x val="0.347819120333999"/>
          <c:y val="0.177469133645996"/>
        </c:manualLayout>
      </c:layout>
      <c:overlay val="0"/>
    </c:title>
    <c:autoTitleDeleted val="0"/>
    <c:view3D>
      <c:rotX val="30"/>
      <c:rotY val="0"/>
      <c:rAngAx val="0"/>
      <c:perspective val="30"/>
    </c:view3D>
    <c:floor>
      <c:thickness val="0"/>
    </c:floor>
    <c:sideWall>
      <c:thickness val="0"/>
    </c:sideWall>
    <c:backWall>
      <c:thickness val="0"/>
    </c:backWall>
    <c:plotArea>
      <c:layout>
        <c:manualLayout>
          <c:layoutTarget val="inner"/>
          <c:xMode val="edge"/>
          <c:yMode val="edge"/>
          <c:x val="0.13731414818379"/>
          <c:y val="0.30305411802452"/>
          <c:w val="0.683475665187974"/>
          <c:h val="0.476799753611357"/>
        </c:manualLayout>
      </c:layout>
      <c:pie3DChart>
        <c:varyColors val="1"/>
        <c:ser>
          <c:idx val="0"/>
          <c:order val="0"/>
          <c:tx>
            <c:strRef>
              <c:f>Sheet1!$B$1</c:f>
              <c:strCache>
                <c:ptCount val="1"/>
                <c:pt idx="0">
                  <c:v>Other</c:v>
                </c:pt>
              </c:strCache>
            </c:strRef>
          </c:tx>
          <c:dPt>
            <c:idx val="0"/>
            <c:bubble3D val="0"/>
            <c:spPr>
              <a:gradFill flip="none" rotWithShape="1">
                <a:gsLst>
                  <a:gs pos="0">
                    <a:srgbClr val="FFFF00"/>
                  </a:gs>
                  <a:gs pos="100000">
                    <a:prstClr val="white"/>
                  </a:gs>
                </a:gsLst>
                <a:path path="circle">
                  <a:fillToRect l="100000" t="100000"/>
                </a:path>
                <a:tileRect r="-100000" b="-100000"/>
              </a:gradFill>
            </c:spPr>
          </c:dPt>
          <c:dPt>
            <c:idx val="1"/>
            <c:bubble3D val="0"/>
            <c:spPr>
              <a:gradFill flip="none" rotWithShape="1">
                <a:gsLst>
                  <a:gs pos="0">
                    <a:schemeClr val="accent2">
                      <a:lumMod val="50000"/>
                    </a:schemeClr>
                  </a:gs>
                  <a:gs pos="100000">
                    <a:prstClr val="white"/>
                  </a:gs>
                </a:gsLst>
                <a:path path="circle">
                  <a:fillToRect l="100000" t="100000"/>
                </a:path>
                <a:tileRect r="-100000" b="-100000"/>
              </a:gradFill>
            </c:spPr>
          </c:dPt>
          <c:dPt>
            <c:idx val="2"/>
            <c:bubble3D val="0"/>
            <c:spPr>
              <a:gradFill flip="none" rotWithShape="1">
                <a:gsLst>
                  <a:gs pos="0">
                    <a:schemeClr val="bg1">
                      <a:lumMod val="95000"/>
                      <a:lumOff val="5000"/>
                    </a:schemeClr>
                  </a:gs>
                  <a:gs pos="100000">
                    <a:prstClr val="white"/>
                  </a:gs>
                </a:gsLst>
                <a:path path="circle">
                  <a:fillToRect l="100000" t="100000"/>
                </a:path>
                <a:tileRect r="-100000" b="-100000"/>
              </a:gradFill>
            </c:spPr>
          </c:dPt>
          <c:dLbls>
            <c:dLbl>
              <c:idx val="2"/>
              <c:layout>
                <c:manualLayout>
                  <c:x val="0.0673534192398484"/>
                  <c:y val="0.0947447616561587"/>
                </c:manualLayout>
              </c:layout>
              <c:showLegendKey val="0"/>
              <c:showVal val="0"/>
              <c:showCatName val="0"/>
              <c:showSerName val="0"/>
              <c:showPercent val="1"/>
              <c:showBubbleSize val="0"/>
            </c:dLbl>
            <c:numFmt formatCode="0.00%" sourceLinked="0"/>
            <c:showLegendKey val="0"/>
            <c:showVal val="0"/>
            <c:showCatName val="0"/>
            <c:showSerName val="0"/>
            <c:showPercent val="1"/>
            <c:showBubbleSize val="0"/>
            <c:showLeaderLines val="1"/>
          </c:dLbls>
          <c:cat>
            <c:strRef>
              <c:f>Sheet1!$A$2:$A$4</c:f>
              <c:strCache>
                <c:ptCount val="3"/>
                <c:pt idx="0">
                  <c:v>iOS</c:v>
                </c:pt>
                <c:pt idx="1">
                  <c:v>Symbian</c:v>
                </c:pt>
                <c:pt idx="2">
                  <c:v>Rest of Mobile OS</c:v>
                </c:pt>
              </c:strCache>
            </c:strRef>
          </c:cat>
          <c:val>
            <c:numRef>
              <c:f>Sheet1!$B$2:$B$4</c:f>
              <c:numCache>
                <c:formatCode>0.00%</c:formatCode>
                <c:ptCount val="3"/>
                <c:pt idx="0">
                  <c:v>0.046</c:v>
                </c:pt>
                <c:pt idx="1">
                  <c:v>0.0667</c:v>
                </c:pt>
                <c:pt idx="2">
                  <c:v>0.8873</c:v>
                </c:pt>
              </c:numCache>
            </c:numRef>
          </c:val>
        </c:ser>
        <c:dLbls>
          <c:showLegendKey val="0"/>
          <c:showVal val="0"/>
          <c:showCatName val="0"/>
          <c:showSerName val="0"/>
          <c:showPercent val="1"/>
          <c:showBubbleSize val="0"/>
          <c:showLeaderLines val="1"/>
        </c:dLbls>
      </c:pie3DChart>
    </c:plotArea>
    <c:legend>
      <c:legendPos val="t"/>
      <c:layout>
        <c:manualLayout>
          <c:xMode val="edge"/>
          <c:yMode val="edge"/>
          <c:x val="0.0829183394842121"/>
          <c:y val="0.777030575276677"/>
          <c:w val="0.899999952872848"/>
          <c:h val="0.100939133117781"/>
        </c:manualLayout>
      </c:layout>
      <c:overlay val="0"/>
    </c:legend>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chart>
    <c:autoTitleDeleted val="1"/>
    <c:view3D>
      <c:rotX val="30"/>
      <c:rotY val="0"/>
      <c:rAngAx val="0"/>
      <c:perspective val="30"/>
    </c:view3D>
    <c:floor>
      <c:thickness val="0"/>
    </c:floor>
    <c:sideWall>
      <c:thickness val="0"/>
    </c:sideWall>
    <c:backWall>
      <c:thickness val="0"/>
    </c:backWall>
    <c:plotArea>
      <c:layout>
        <c:manualLayout>
          <c:layoutTarget val="inner"/>
          <c:xMode val="edge"/>
          <c:yMode val="edge"/>
          <c:x val="0.0935563234548212"/>
          <c:y val="0.230282620737078"/>
          <c:w val="0.807711267340142"/>
          <c:h val="0.768601512461909"/>
        </c:manualLayout>
      </c:layout>
      <c:pie3DChart>
        <c:varyColors val="1"/>
        <c:ser>
          <c:idx val="0"/>
          <c:order val="0"/>
          <c:tx>
            <c:strRef>
              <c:f>Sheet1!$B$1</c:f>
              <c:strCache>
                <c:ptCount val="1"/>
                <c:pt idx="0">
                  <c:v>Sales</c:v>
                </c:pt>
              </c:strCache>
            </c:strRef>
          </c:tx>
          <c:dPt>
            <c:idx val="0"/>
            <c:bubble3D val="0"/>
            <c:spPr>
              <a:gradFill flip="none" rotWithShape="1">
                <a:gsLst>
                  <a:gs pos="0">
                    <a:schemeClr val="bg2">
                      <a:lumMod val="90000"/>
                      <a:lumOff val="10000"/>
                    </a:schemeClr>
                  </a:gs>
                  <a:gs pos="100000">
                    <a:prstClr val="white"/>
                  </a:gs>
                </a:gsLst>
                <a:path path="circle">
                  <a:fillToRect l="100000" t="100000"/>
                </a:path>
                <a:tileRect r="-100000" b="-100000"/>
              </a:gradFill>
            </c:spPr>
          </c:dPt>
          <c:dPt>
            <c:idx val="1"/>
            <c:bubble3D val="0"/>
            <c:spPr>
              <a:gradFill flip="none" rotWithShape="1">
                <a:gsLst>
                  <a:gs pos="0">
                    <a:schemeClr val="accent1">
                      <a:lumMod val="75000"/>
                    </a:schemeClr>
                  </a:gs>
                  <a:gs pos="100000">
                    <a:prstClr val="white"/>
                  </a:gs>
                </a:gsLst>
                <a:path path="circle">
                  <a:fillToRect l="100000" t="100000"/>
                </a:path>
                <a:tileRect r="-100000" b="-100000"/>
              </a:gradFill>
            </c:spPr>
          </c:dPt>
          <c:dPt>
            <c:idx val="2"/>
            <c:bubble3D val="0"/>
            <c:spPr>
              <a:gradFill flip="none" rotWithShape="1">
                <a:gsLst>
                  <a:gs pos="0">
                    <a:schemeClr val="accent4">
                      <a:lumMod val="75000"/>
                    </a:schemeClr>
                  </a:gs>
                  <a:gs pos="100000">
                    <a:prstClr val="white"/>
                  </a:gs>
                </a:gsLst>
                <a:lin ang="0" scaled="1"/>
                <a:tileRect/>
              </a:gradFill>
            </c:spPr>
          </c:dPt>
          <c:dPt>
            <c:idx val="3"/>
            <c:bubble3D val="0"/>
            <c:spPr>
              <a:gradFill flip="none" rotWithShape="1">
                <a:gsLst>
                  <a:gs pos="0">
                    <a:schemeClr val="tx2">
                      <a:lumMod val="60000"/>
                      <a:lumOff val="40000"/>
                    </a:schemeClr>
                  </a:gs>
                  <a:gs pos="100000">
                    <a:prstClr val="white"/>
                  </a:gs>
                </a:gsLst>
                <a:path path="circle">
                  <a:fillToRect l="100000" t="100000"/>
                </a:path>
                <a:tileRect r="-100000" b="-100000"/>
              </a:gradFill>
            </c:spPr>
          </c:dPt>
          <c:dPt>
            <c:idx val="4"/>
            <c:bubble3D val="0"/>
            <c:spPr>
              <a:gradFill flip="none" rotWithShape="1">
                <a:gsLst>
                  <a:gs pos="0">
                    <a:srgbClr val="800000"/>
                  </a:gs>
                  <a:gs pos="100000">
                    <a:prstClr val="white"/>
                  </a:gs>
                </a:gsLst>
                <a:lin ang="0" scaled="1"/>
                <a:tileRect/>
              </a:gradFill>
            </c:spPr>
          </c:dPt>
          <c:dLbls>
            <c:showLegendKey val="0"/>
            <c:showVal val="1"/>
            <c:showCatName val="1"/>
            <c:showSerName val="0"/>
            <c:showPercent val="0"/>
            <c:showBubbleSize val="0"/>
            <c:showLeaderLines val="1"/>
          </c:dLbls>
          <c:cat>
            <c:strRef>
              <c:f>Sheet1!$A$2:$A$6</c:f>
              <c:strCache>
                <c:ptCount val="5"/>
                <c:pt idx="0">
                  <c:v>Android</c:v>
                </c:pt>
                <c:pt idx="1">
                  <c:v>iOS</c:v>
                </c:pt>
                <c:pt idx="2">
                  <c:v>Windows</c:v>
                </c:pt>
                <c:pt idx="3">
                  <c:v>BlackBerry</c:v>
                </c:pt>
                <c:pt idx="4">
                  <c:v>Others</c:v>
                </c:pt>
              </c:strCache>
            </c:strRef>
          </c:cat>
          <c:val>
            <c:numRef>
              <c:f>Sheet1!$B$2:$B$6</c:f>
              <c:numCache>
                <c:formatCode>0.00%</c:formatCode>
                <c:ptCount val="5"/>
                <c:pt idx="0">
                  <c:v>0.802</c:v>
                </c:pt>
                <c:pt idx="1">
                  <c:v>0.148</c:v>
                </c:pt>
                <c:pt idx="2">
                  <c:v>0.035</c:v>
                </c:pt>
                <c:pt idx="3">
                  <c:v>0.008</c:v>
                </c:pt>
                <c:pt idx="4">
                  <c:v>0.007</c:v>
                </c:pt>
              </c:numCache>
            </c:numRef>
          </c:val>
        </c:ser>
        <c:dLbls>
          <c:showLegendKey val="0"/>
          <c:showVal val="1"/>
          <c:showCatName val="1"/>
          <c:showSerName val="0"/>
          <c:showPercent val="0"/>
          <c:showBubbleSize val="0"/>
          <c:showLeaderLines val="1"/>
        </c:dLbls>
      </c:pie3DChart>
    </c:plotArea>
    <c:plotVisOnly val="1"/>
    <c:dispBlanksAs val="gap"/>
    <c:showDLblsOverMax val="0"/>
  </c:chart>
  <c:txPr>
    <a:bodyPr/>
    <a:lstStyle/>
    <a:p>
      <a:pPr>
        <a:defRPr sz="1800"/>
      </a:pPr>
      <a:endParaRPr lang="en-US"/>
    </a:p>
  </c:txPr>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0.691</cdr:x>
      <cdr:y>0.86051</cdr:y>
    </cdr:from>
    <cdr:to>
      <cdr:x>0.89626</cdr:x>
      <cdr:y>0.97306</cdr:y>
    </cdr:to>
    <cdr:sp macro="" textlink="">
      <cdr:nvSpPr>
        <cdr:cNvPr id="2" name="TextBox 1"/>
        <cdr:cNvSpPr txBox="1"/>
      </cdr:nvSpPr>
      <cdr:spPr>
        <a:xfrm xmlns:a="http://schemas.openxmlformats.org/drawingml/2006/main">
          <a:off x="4275166" y="3053439"/>
          <a:ext cx="1269952" cy="399394"/>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800" dirty="0" smtClean="0">
              <a:solidFill>
                <a:schemeClr val="tx1"/>
              </a:solidFill>
            </a:rPr>
            <a:t>Years</a:t>
          </a:r>
          <a:endParaRPr lang="en-US" sz="1800" dirty="0">
            <a:solidFill>
              <a:schemeClr val="tx1"/>
            </a:solidFill>
          </a:endParaRPr>
        </a:p>
      </cdr:txBody>
    </cdr:sp>
  </cdr:relSizeAnchor>
  <cdr:relSizeAnchor xmlns:cdr="http://schemas.openxmlformats.org/drawingml/2006/chartDrawing">
    <cdr:from>
      <cdr:x>0.71528</cdr:x>
      <cdr:y>0.06316</cdr:y>
    </cdr:from>
    <cdr:to>
      <cdr:x>1</cdr:x>
      <cdr:y>0.17572</cdr:y>
    </cdr:to>
    <cdr:sp macro="" textlink="">
      <cdr:nvSpPr>
        <cdr:cNvPr id="3" name="TextBox 2"/>
        <cdr:cNvSpPr txBox="1"/>
      </cdr:nvSpPr>
      <cdr:spPr>
        <a:xfrm xmlns:a="http://schemas.openxmlformats.org/drawingml/2006/main">
          <a:off x="4425375" y="224117"/>
          <a:ext cx="1761546" cy="39939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800" dirty="0" smtClean="0">
              <a:solidFill>
                <a:schemeClr val="tx1"/>
              </a:solidFill>
            </a:rPr>
            <a:t>Millions of units</a:t>
          </a:r>
          <a:endParaRPr lang="en-US" sz="1800" dirty="0">
            <a:solidFill>
              <a:schemeClr val="tx1"/>
            </a:solidFill>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0.24077</cdr:x>
      <cdr:y>0.53691</cdr:y>
    </cdr:from>
    <cdr:to>
      <cdr:x>0.55453</cdr:x>
      <cdr:y>0.6793</cdr:y>
    </cdr:to>
    <cdr:sp macro="" textlink="">
      <cdr:nvSpPr>
        <cdr:cNvPr id="2" name="TextBox 1"/>
        <cdr:cNvSpPr txBox="1"/>
      </cdr:nvSpPr>
      <cdr:spPr>
        <a:xfrm xmlns:a="http://schemas.openxmlformats.org/drawingml/2006/main">
          <a:off x="962690" y="1562395"/>
          <a:ext cx="1254566" cy="41434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zh-CN" sz="1600" b="1" dirty="0" smtClean="0">
              <a:solidFill>
                <a:srgbClr val="FFFFFF"/>
              </a:solidFill>
            </a:rPr>
            <a:t>98.04%</a:t>
          </a:r>
          <a:endParaRPr lang="en-US" sz="1600" b="1" dirty="0">
            <a:solidFill>
              <a:srgbClr val="FFFFFF"/>
            </a:solidFill>
          </a:endParaRP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2233D26B-DFC2-4248-8ED0-AD3E108CBDD7}" type="datetime1">
              <a:rPr lang="en-US" smtClean="0"/>
              <a:pPr/>
              <a:t>12/17/14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altLang="zh-CN"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E694C003-38E8-486A-9BFD-47E55D87241C}" type="datetime1">
              <a:rPr lang="en-US" smtClean="0"/>
              <a:pPr/>
              <a:t>12/17/14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E059EAA3-934B-41DB-B3B1-806F4BE5CC37}" type="datetime1">
              <a:rPr lang="en-US" smtClean="0"/>
              <a:pPr/>
              <a:t>12/17/14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ltLang="zh-CN" smtClean="0"/>
              <a:t>Click to edit Master title style</a:t>
            </a:r>
            <a:endParaRPr lang="en-US" dirty="0"/>
          </a:p>
        </p:txBody>
      </p:sp>
      <p:sp>
        <p:nvSpPr>
          <p:cNvPr id="4" name="Date Placeholder 3"/>
          <p:cNvSpPr>
            <a:spLocks noGrp="1"/>
          </p:cNvSpPr>
          <p:nvPr>
            <p:ph type="dt" sz="half" idx="10"/>
          </p:nvPr>
        </p:nvSpPr>
        <p:spPr/>
        <p:txBody>
          <a:bodyPr/>
          <a:lstStyle/>
          <a:p>
            <a:fld id="{8F97F932-D99A-4087-BFB1-EA42FAFC8D2C}" type="datetime1">
              <a:rPr lang="en-US" smtClean="0"/>
              <a:pPr/>
              <a:t>12/17/14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79C96367-2F2B-4F6E-ACF4-15FA13738E10}" type="datetime1">
              <a:rPr lang="en-US" smtClean="0"/>
              <a:pPr/>
              <a:t>12/17/14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523C92-45F4-4C30-810D-4886C1BA696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altLang="zh-CN" smtClean="0"/>
              <a:t>Click to edit Master title style</a:t>
            </a:r>
            <a:endParaRPr lang="en-US" dirty="0"/>
          </a:p>
        </p:txBody>
      </p:sp>
      <p:sp>
        <p:nvSpPr>
          <p:cNvPr id="5" name="Date Placeholder 4"/>
          <p:cNvSpPr>
            <a:spLocks noGrp="1"/>
          </p:cNvSpPr>
          <p:nvPr>
            <p:ph type="dt" sz="half" idx="10"/>
          </p:nvPr>
        </p:nvSpPr>
        <p:spPr/>
        <p:txBody>
          <a:bodyPr/>
          <a:lstStyle/>
          <a:p>
            <a:fld id="{8FB3498D-21C7-408B-8EF5-5B55DEF0BFD5}" type="datetime1">
              <a:rPr lang="en-US" smtClean="0"/>
              <a:pPr/>
              <a:t>12/17/14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7" name="Date Placeholder 6"/>
          <p:cNvSpPr>
            <a:spLocks noGrp="1"/>
          </p:cNvSpPr>
          <p:nvPr>
            <p:ph type="dt" sz="half" idx="10"/>
          </p:nvPr>
        </p:nvSpPr>
        <p:spPr/>
        <p:txBody>
          <a:bodyPr/>
          <a:lstStyle/>
          <a:p>
            <a:fld id="{84DB246E-8FD1-42FF-94A4-E4133095C37A}" type="datetime1">
              <a:rPr lang="en-US" smtClean="0"/>
              <a:pPr/>
              <a:t>12/17/14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ltLang="zh-CN" smtClean="0"/>
              <a:t>Click to edit Master title style</a:t>
            </a:r>
            <a:endParaRPr lang="en-US" dirty="0"/>
          </a:p>
        </p:txBody>
      </p:sp>
      <p:sp>
        <p:nvSpPr>
          <p:cNvPr id="3" name="Date Placeholder 2"/>
          <p:cNvSpPr>
            <a:spLocks noGrp="1"/>
          </p:cNvSpPr>
          <p:nvPr>
            <p:ph type="dt" sz="half" idx="10"/>
          </p:nvPr>
        </p:nvSpPr>
        <p:spPr/>
        <p:txBody>
          <a:bodyPr/>
          <a:lstStyle/>
          <a:p>
            <a:fld id="{A93939D4-B818-4372-B1EE-7CB6D5BBC74A}" type="datetime1">
              <a:rPr lang="en-US" smtClean="0"/>
              <a:pPr/>
              <a:t>12/17/14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5E438-4D0D-4834-B658-A90420491D98}" type="datetime1">
              <a:rPr lang="en-US" smtClean="0"/>
              <a:pPr/>
              <a:t>12/17/14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altLang="zh-CN"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76F8ADFA-7142-4015-85E6-1712F15FA709}" type="datetime1">
              <a:rPr lang="en-US" smtClean="0"/>
              <a:pPr/>
              <a:t>12/17/14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altLang="zh-CN"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Drag picture to placeholder or click icon to add</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34A581E0-D653-4D78-A48F-41D80498BC7E}" type="datetime1">
              <a:rPr lang="en-US" smtClean="0"/>
              <a:pPr/>
              <a:t>12/17/14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B3AFFF1-9C47-49F0-AE12-AF188F3F4E82}" type="datetime1">
              <a:rPr lang="en-US" smtClean="0"/>
              <a:pPr/>
              <a:t>12/17/14</a:t>
            </a:fld>
            <a:endParaRPr lang="en-US" dirty="0"/>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38237106-F2ED-405E-BC33-CC3CF426205F}"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4729" r:id="rId1"/>
    <p:sldLayoutId id="2147484730" r:id="rId2"/>
    <p:sldLayoutId id="2147484731" r:id="rId3"/>
    <p:sldLayoutId id="2147484732" r:id="rId4"/>
    <p:sldLayoutId id="2147484733" r:id="rId5"/>
    <p:sldLayoutId id="2147484734" r:id="rId6"/>
    <p:sldLayoutId id="2147484735" r:id="rId7"/>
    <p:sldLayoutId id="2147484736" r:id="rId8"/>
    <p:sldLayoutId id="2147484737" r:id="rId9"/>
    <p:sldLayoutId id="2147484738" r:id="rId10"/>
    <p:sldLayoutId id="2147484739" r:id="rId11"/>
  </p:sldLayoutIdLst>
  <p:hf sldNum="0" hdr="0" ftr="0" dt="0"/>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 Id="rId3" Type="http://schemas.openxmlformats.org/officeDocument/2006/relationships/chart" Target="../charts/char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CNIT</a:t>
            </a:r>
            <a:r>
              <a:rPr lang="en-US" altLang="zh-CN" dirty="0" smtClean="0"/>
              <a:t>581</a:t>
            </a:r>
          </a:p>
          <a:p>
            <a:r>
              <a:rPr lang="en-US" dirty="0" smtClean="0"/>
              <a:t>Snow</a:t>
            </a:r>
            <a:r>
              <a:rPr lang="zh-CN" altLang="en-US" dirty="0" smtClean="0"/>
              <a:t> </a:t>
            </a:r>
            <a:r>
              <a:rPr lang="en-US" altLang="zh-CN" dirty="0" smtClean="0"/>
              <a:t>Zhou</a:t>
            </a:r>
          </a:p>
          <a:p>
            <a:r>
              <a:rPr lang="en-US" dirty="0" smtClean="0"/>
              <a:t>Dec</a:t>
            </a:r>
            <a:r>
              <a:rPr lang="zh-CN" altLang="en-US" dirty="0" smtClean="0"/>
              <a:t> </a:t>
            </a:r>
            <a:r>
              <a:rPr lang="en-US" altLang="zh-CN" dirty="0" smtClean="0"/>
              <a:t>10,</a:t>
            </a:r>
            <a:r>
              <a:rPr lang="zh-CN" altLang="en-US" dirty="0" smtClean="0"/>
              <a:t> </a:t>
            </a:r>
            <a:r>
              <a:rPr lang="en-US" altLang="zh-CN" dirty="0" smtClean="0"/>
              <a:t>2014</a:t>
            </a:r>
            <a:endParaRPr lang="en-US" dirty="0"/>
          </a:p>
        </p:txBody>
      </p:sp>
      <p:sp>
        <p:nvSpPr>
          <p:cNvPr id="3" name="Title 2"/>
          <p:cNvSpPr>
            <a:spLocks noGrp="1"/>
          </p:cNvSpPr>
          <p:nvPr>
            <p:ph type="ctrTitle"/>
          </p:nvPr>
        </p:nvSpPr>
        <p:spPr/>
        <p:txBody>
          <a:bodyPr/>
          <a:lstStyle/>
          <a:p>
            <a:r>
              <a:rPr lang="en-US" dirty="0" smtClean="0"/>
              <a:t>Android</a:t>
            </a:r>
            <a:r>
              <a:rPr lang="zh-CN" altLang="en-US" dirty="0" smtClean="0"/>
              <a:t> </a:t>
            </a:r>
            <a:r>
              <a:rPr lang="en-US" altLang="zh-CN" dirty="0" smtClean="0"/>
              <a:t>Security</a:t>
            </a:r>
            <a:r>
              <a:rPr lang="zh-CN" altLang="en-US" dirty="0" smtClean="0"/>
              <a:t> </a:t>
            </a:r>
            <a:r>
              <a:rPr lang="en-US" altLang="zh-CN" dirty="0" smtClean="0"/>
              <a:t>VS.</a:t>
            </a:r>
            <a:r>
              <a:rPr lang="zh-CN" altLang="en-US" dirty="0" smtClean="0"/>
              <a:t> </a:t>
            </a:r>
            <a:r>
              <a:rPr lang="en-US" altLang="zh-CN" dirty="0" smtClean="0"/>
              <a:t>IOS</a:t>
            </a:r>
            <a:r>
              <a:rPr lang="zh-CN" altLang="en-US" dirty="0" smtClean="0"/>
              <a:t> </a:t>
            </a:r>
            <a:r>
              <a:rPr lang="en-US" altLang="zh-CN" dirty="0" smtClean="0"/>
              <a:t>security</a:t>
            </a:r>
            <a:endParaRPr lang="en-US" dirty="0"/>
          </a:p>
        </p:txBody>
      </p:sp>
    </p:spTree>
    <p:extLst>
      <p:ext uri="{BB962C8B-B14F-4D97-AF65-F5344CB8AC3E}">
        <p14:creationId xmlns:p14="http://schemas.microsoft.com/office/powerpoint/2010/main" val="2149929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a:t>
            </a:r>
            <a:r>
              <a:rPr lang="zh-CN" altLang="en-US" dirty="0" smtClean="0"/>
              <a:t> </a:t>
            </a:r>
            <a:r>
              <a:rPr lang="en-US" dirty="0" smtClean="0"/>
              <a:t>Malwares</a:t>
            </a:r>
            <a:r>
              <a:rPr lang="zh-CN" altLang="en-US" dirty="0" smtClean="0"/>
              <a:t> </a:t>
            </a:r>
            <a:r>
              <a:rPr lang="en-US" altLang="zh-CN" dirty="0" smtClean="0"/>
              <a:t>distribution</a:t>
            </a:r>
            <a:r>
              <a:rPr lang="zh-CN" altLang="en-US" dirty="0" smtClean="0"/>
              <a:t> </a:t>
            </a:r>
            <a:endParaRPr lang="en-US" dirty="0"/>
          </a:p>
        </p:txBody>
      </p:sp>
      <p:sp>
        <p:nvSpPr>
          <p:cNvPr id="3" name="Content Placeholder 2"/>
          <p:cNvSpPr>
            <a:spLocks noGrp="1"/>
          </p:cNvSpPr>
          <p:nvPr>
            <p:ph sz="quarter" idx="13"/>
          </p:nvPr>
        </p:nvSpPr>
        <p:spPr>
          <a:xfrm>
            <a:off x="251012" y="1210235"/>
            <a:ext cx="4888753" cy="4504765"/>
          </a:xfrm>
        </p:spPr>
        <p:txBody>
          <a:bodyPr>
            <a:normAutofit lnSpcReduction="10000"/>
          </a:bodyPr>
          <a:lstStyle/>
          <a:p>
            <a:endParaRPr lang="en-US" dirty="0" smtClean="0"/>
          </a:p>
          <a:p>
            <a:r>
              <a:rPr lang="en-US" dirty="0" smtClean="0"/>
              <a:t>Why</a:t>
            </a:r>
            <a:r>
              <a:rPr lang="zh-CN" altLang="en-US" dirty="0" smtClean="0"/>
              <a:t> </a:t>
            </a:r>
            <a:r>
              <a:rPr lang="en-US" altLang="zh-CN" dirty="0" smtClean="0"/>
              <a:t>Android</a:t>
            </a:r>
            <a:r>
              <a:rPr lang="zh-CN" altLang="en-US" dirty="0" smtClean="0"/>
              <a:t> </a:t>
            </a:r>
            <a:r>
              <a:rPr lang="en-US" altLang="zh-CN" dirty="0" smtClean="0"/>
              <a:t>device</a:t>
            </a:r>
            <a:r>
              <a:rPr lang="zh-CN" altLang="en-US" dirty="0" smtClean="0"/>
              <a:t> </a:t>
            </a:r>
            <a:r>
              <a:rPr lang="en-US" altLang="zh-CN" dirty="0" smtClean="0"/>
              <a:t>is</a:t>
            </a:r>
            <a:r>
              <a:rPr lang="zh-CN" altLang="en-US" dirty="0" smtClean="0"/>
              <a:t> </a:t>
            </a:r>
            <a:r>
              <a:rPr lang="en-US" altLang="zh-CN" dirty="0" smtClean="0"/>
              <a:t>so</a:t>
            </a:r>
            <a:r>
              <a:rPr lang="zh-CN" altLang="en-US" dirty="0" smtClean="0"/>
              <a:t> </a:t>
            </a:r>
            <a:r>
              <a:rPr lang="en-US" altLang="zh-CN" dirty="0" smtClean="0"/>
              <a:t>vulnerable?</a:t>
            </a:r>
            <a:endParaRPr lang="en-US" dirty="0"/>
          </a:p>
          <a:p>
            <a:pPr lvl="1"/>
            <a:r>
              <a:rPr lang="en-US" dirty="0" smtClean="0"/>
              <a:t>Users </a:t>
            </a:r>
            <a:r>
              <a:rPr lang="en-US" dirty="0"/>
              <a:t>do not need any authorization to open the developer mode to gain access to the operating system such as read and write files or install untested programs, etc. If a system supports any program written by users, the security level should be doubted. </a:t>
            </a:r>
            <a:endParaRPr lang="en-US" dirty="0" smtClean="0"/>
          </a:p>
          <a:p>
            <a:pPr lvl="1"/>
            <a:r>
              <a:rPr lang="en-US" dirty="0" smtClean="0"/>
              <a:t>Applications</a:t>
            </a:r>
            <a:r>
              <a:rPr lang="zh-CN" altLang="en-US" dirty="0" smtClean="0"/>
              <a:t> </a:t>
            </a:r>
            <a:r>
              <a:rPr lang="en-US" altLang="zh-CN" dirty="0" smtClean="0"/>
              <a:t>from</a:t>
            </a:r>
            <a:r>
              <a:rPr lang="zh-CN" altLang="en-US" dirty="0" smtClean="0"/>
              <a:t> </a:t>
            </a:r>
            <a:r>
              <a:rPr lang="en-US" altLang="zh-CN" dirty="0" smtClean="0"/>
              <a:t>third</a:t>
            </a:r>
            <a:r>
              <a:rPr lang="zh-CN" altLang="en-US" dirty="0" smtClean="0"/>
              <a:t> </a:t>
            </a:r>
            <a:r>
              <a:rPr lang="en-US" altLang="zh-CN" dirty="0" smtClean="0"/>
              <a:t>party</a:t>
            </a:r>
            <a:r>
              <a:rPr lang="zh-CN" altLang="en-US" dirty="0" smtClean="0"/>
              <a:t> </a:t>
            </a:r>
            <a:r>
              <a:rPr lang="en-US" altLang="zh-CN" dirty="0" smtClean="0"/>
              <a:t>stores</a:t>
            </a:r>
            <a:r>
              <a:rPr lang="zh-CN" altLang="en-US" dirty="0" smtClean="0"/>
              <a:t> </a:t>
            </a:r>
            <a:r>
              <a:rPr lang="en-US" altLang="zh-CN" dirty="0" smtClean="0"/>
              <a:t>lack</a:t>
            </a:r>
            <a:r>
              <a:rPr lang="zh-CN" altLang="en-US" dirty="0" smtClean="0"/>
              <a:t> </a:t>
            </a:r>
            <a:r>
              <a:rPr lang="en-US" altLang="zh-CN" dirty="0" smtClean="0"/>
              <a:t>official</a:t>
            </a:r>
            <a:r>
              <a:rPr lang="zh-CN" altLang="en-US" dirty="0" smtClean="0"/>
              <a:t> </a:t>
            </a:r>
            <a:r>
              <a:rPr lang="en-US" altLang="zh-CN" dirty="0" smtClean="0"/>
              <a:t>verification.</a:t>
            </a:r>
          </a:p>
          <a:p>
            <a:pPr lvl="1"/>
            <a:r>
              <a:rPr lang="en-US" dirty="0" smtClean="0"/>
              <a:t>Users</a:t>
            </a:r>
            <a:r>
              <a:rPr lang="zh-CN" altLang="en-US" dirty="0" smtClean="0"/>
              <a:t> </a:t>
            </a:r>
            <a:r>
              <a:rPr lang="en-US" altLang="zh-CN" dirty="0" smtClean="0"/>
              <a:t>do</a:t>
            </a:r>
            <a:r>
              <a:rPr lang="zh-CN" altLang="en-US" dirty="0" smtClean="0"/>
              <a:t> </a:t>
            </a:r>
            <a:r>
              <a:rPr lang="en-US" altLang="zh-CN" dirty="0" smtClean="0"/>
              <a:t>not</a:t>
            </a:r>
            <a:r>
              <a:rPr lang="zh-CN" altLang="en-US" dirty="0" smtClean="0"/>
              <a:t> </a:t>
            </a:r>
            <a:r>
              <a:rPr lang="en-US" altLang="zh-CN" dirty="0" smtClean="0"/>
              <a:t>have</a:t>
            </a:r>
            <a:r>
              <a:rPr lang="zh-CN" altLang="en-US" dirty="0" smtClean="0"/>
              <a:t> </a:t>
            </a:r>
            <a:r>
              <a:rPr lang="en-US" altLang="zh-CN" dirty="0" smtClean="0"/>
              <a:t>enough</a:t>
            </a:r>
            <a:r>
              <a:rPr lang="zh-CN" altLang="en-US" dirty="0" smtClean="0"/>
              <a:t> </a:t>
            </a:r>
            <a:r>
              <a:rPr lang="en-US" altLang="zh-CN" dirty="0" smtClean="0"/>
              <a:t>technical</a:t>
            </a:r>
            <a:r>
              <a:rPr lang="zh-CN" altLang="en-US" dirty="0" smtClean="0"/>
              <a:t> </a:t>
            </a:r>
            <a:r>
              <a:rPr lang="en-US" altLang="zh-CN" dirty="0" smtClean="0"/>
              <a:t>knowledge</a:t>
            </a:r>
            <a:r>
              <a:rPr lang="zh-CN" altLang="en-US" dirty="0" smtClean="0"/>
              <a:t> </a:t>
            </a:r>
            <a:r>
              <a:rPr lang="en-US" altLang="zh-CN" dirty="0" smtClean="0"/>
              <a:t>and</a:t>
            </a:r>
            <a:r>
              <a:rPr lang="zh-CN" altLang="en-US" dirty="0" smtClean="0"/>
              <a:t> </a:t>
            </a:r>
            <a:r>
              <a:rPr lang="en-US" altLang="zh-CN" dirty="0" smtClean="0"/>
              <a:t>skills</a:t>
            </a:r>
            <a:r>
              <a:rPr lang="zh-CN" altLang="en-US" dirty="0"/>
              <a:t> </a:t>
            </a:r>
            <a:r>
              <a:rPr lang="en-US" altLang="zh-CN" dirty="0" smtClean="0"/>
              <a:t>so</a:t>
            </a:r>
            <a:r>
              <a:rPr lang="zh-CN" altLang="en-US" dirty="0" smtClean="0"/>
              <a:t> </a:t>
            </a:r>
            <a:r>
              <a:rPr lang="en-US" altLang="zh-CN" dirty="0" smtClean="0"/>
              <a:t>that</a:t>
            </a:r>
            <a:r>
              <a:rPr lang="zh-CN" altLang="en-US" dirty="0" smtClean="0"/>
              <a:t> </a:t>
            </a:r>
            <a:r>
              <a:rPr lang="en-US" altLang="zh-CN" dirty="0" smtClean="0"/>
              <a:t>the</a:t>
            </a:r>
            <a:r>
              <a:rPr lang="zh-CN" altLang="en-US" dirty="0" smtClean="0"/>
              <a:t> </a:t>
            </a:r>
            <a:r>
              <a:rPr lang="en-US" altLang="zh-CN" dirty="0" smtClean="0"/>
              <a:t>misoperation</a:t>
            </a:r>
            <a:r>
              <a:rPr lang="zh-CN" altLang="en-US" dirty="0" smtClean="0"/>
              <a:t> </a:t>
            </a:r>
            <a:r>
              <a:rPr lang="en-US" altLang="zh-CN" dirty="0" smtClean="0"/>
              <a:t>might</a:t>
            </a:r>
            <a:r>
              <a:rPr lang="zh-CN" altLang="en-US" dirty="0" smtClean="0"/>
              <a:t> </a:t>
            </a:r>
            <a:r>
              <a:rPr lang="en-US" altLang="zh-CN" dirty="0" smtClean="0"/>
              <a:t>cause</a:t>
            </a:r>
            <a:r>
              <a:rPr lang="zh-CN" altLang="en-US" dirty="0" smtClean="0"/>
              <a:t> </a:t>
            </a:r>
            <a:r>
              <a:rPr lang="en-US" altLang="zh-CN" dirty="0" smtClean="0"/>
              <a:t>damage</a:t>
            </a:r>
            <a:r>
              <a:rPr lang="zh-CN" altLang="en-US" dirty="0" smtClean="0"/>
              <a:t> </a:t>
            </a:r>
            <a:r>
              <a:rPr lang="en-US" altLang="zh-CN" dirty="0" smtClean="0"/>
              <a:t>to</a:t>
            </a:r>
            <a:r>
              <a:rPr lang="zh-CN" altLang="en-US" dirty="0" smtClean="0"/>
              <a:t> </a:t>
            </a:r>
            <a:r>
              <a:rPr lang="en-US" altLang="zh-CN" dirty="0" smtClean="0"/>
              <a:t>their</a:t>
            </a:r>
            <a:r>
              <a:rPr lang="zh-CN" altLang="en-US" dirty="0" smtClean="0"/>
              <a:t> </a:t>
            </a:r>
            <a:r>
              <a:rPr lang="en-US" altLang="zh-CN" dirty="0" smtClean="0"/>
              <a:t>devices.</a:t>
            </a:r>
          </a:p>
          <a:p>
            <a:pPr lvl="1"/>
            <a:r>
              <a:rPr lang="en-US" dirty="0" smtClean="0"/>
              <a:t>The</a:t>
            </a:r>
            <a:r>
              <a:rPr lang="zh-CN" altLang="en-US" dirty="0" smtClean="0"/>
              <a:t> </a:t>
            </a:r>
            <a:r>
              <a:rPr lang="en-US" altLang="zh-CN" dirty="0" smtClean="0"/>
              <a:t>amount</a:t>
            </a:r>
            <a:r>
              <a:rPr lang="zh-CN" altLang="en-US" dirty="0" smtClean="0"/>
              <a:t> </a:t>
            </a:r>
            <a:r>
              <a:rPr lang="en-US" altLang="zh-CN" dirty="0" smtClean="0"/>
              <a:t>of</a:t>
            </a:r>
            <a:r>
              <a:rPr lang="zh-CN" altLang="en-US" dirty="0" smtClean="0"/>
              <a:t> </a:t>
            </a:r>
            <a:r>
              <a:rPr lang="en-US" altLang="zh-CN" dirty="0" smtClean="0"/>
              <a:t>user</a:t>
            </a:r>
            <a:r>
              <a:rPr lang="zh-CN" altLang="en-US" dirty="0" smtClean="0"/>
              <a:t> </a:t>
            </a:r>
            <a:r>
              <a:rPr lang="en-US" altLang="zh-CN" dirty="0" smtClean="0"/>
              <a:t>is</a:t>
            </a:r>
            <a:r>
              <a:rPr lang="zh-CN" altLang="en-US" dirty="0" smtClean="0"/>
              <a:t> </a:t>
            </a:r>
            <a:r>
              <a:rPr lang="en-US" altLang="zh-CN" dirty="0" smtClean="0"/>
              <a:t>increasing</a:t>
            </a:r>
            <a:r>
              <a:rPr lang="zh-CN" altLang="en-US" dirty="0" smtClean="0"/>
              <a:t> </a:t>
            </a:r>
            <a:r>
              <a:rPr lang="en-US" altLang="zh-CN" dirty="0" smtClean="0"/>
              <a:t>rapidly.</a:t>
            </a:r>
            <a:r>
              <a:rPr lang="zh-CN" altLang="en-US" dirty="0" smtClean="0"/>
              <a:t> </a:t>
            </a:r>
            <a:r>
              <a:rPr lang="en-US" altLang="zh-CN" dirty="0" smtClean="0"/>
              <a:t>Thus</a:t>
            </a:r>
            <a:r>
              <a:rPr lang="zh-CN" altLang="en-US" dirty="0" smtClean="0"/>
              <a:t> </a:t>
            </a:r>
            <a:r>
              <a:rPr lang="en-US" altLang="zh-CN" dirty="0" smtClean="0"/>
              <a:t>the</a:t>
            </a:r>
            <a:r>
              <a:rPr lang="zh-CN" altLang="en-US" dirty="0" smtClean="0"/>
              <a:t> </a:t>
            </a:r>
            <a:r>
              <a:rPr lang="en-US" altLang="zh-CN" dirty="0" smtClean="0"/>
              <a:t>amount</a:t>
            </a:r>
            <a:r>
              <a:rPr lang="zh-CN" altLang="en-US" dirty="0" smtClean="0"/>
              <a:t> </a:t>
            </a:r>
            <a:r>
              <a:rPr lang="en-US" altLang="zh-CN" dirty="0" smtClean="0"/>
              <a:t>of</a:t>
            </a:r>
            <a:r>
              <a:rPr lang="zh-CN" altLang="en-US" dirty="0" smtClean="0"/>
              <a:t> </a:t>
            </a:r>
            <a:r>
              <a:rPr lang="en-US" altLang="zh-CN" dirty="0" smtClean="0"/>
              <a:t>hacker</a:t>
            </a:r>
            <a:r>
              <a:rPr lang="zh-CN" altLang="en-US" dirty="0" smtClean="0"/>
              <a:t> </a:t>
            </a:r>
            <a:r>
              <a:rPr lang="en-US" altLang="zh-CN" dirty="0" smtClean="0"/>
              <a:t>is</a:t>
            </a:r>
            <a:r>
              <a:rPr lang="zh-CN" altLang="en-US" dirty="0" smtClean="0"/>
              <a:t> </a:t>
            </a:r>
            <a:r>
              <a:rPr lang="en-US" altLang="zh-CN" dirty="0" smtClean="0"/>
              <a:t>increasing</a:t>
            </a:r>
            <a:r>
              <a:rPr lang="zh-CN" altLang="en-US" dirty="0" smtClean="0"/>
              <a:t> </a:t>
            </a:r>
            <a:r>
              <a:rPr lang="en-US" altLang="zh-CN" dirty="0" smtClean="0"/>
              <a:t>at</a:t>
            </a:r>
            <a:r>
              <a:rPr lang="zh-CN" altLang="en-US" dirty="0" smtClean="0"/>
              <a:t> </a:t>
            </a:r>
            <a:r>
              <a:rPr lang="en-US" altLang="zh-CN" dirty="0" smtClean="0"/>
              <a:t>same</a:t>
            </a:r>
            <a:r>
              <a:rPr lang="zh-CN" altLang="en-US" dirty="0" smtClean="0"/>
              <a:t> </a:t>
            </a:r>
            <a:r>
              <a:rPr lang="en-US" altLang="zh-CN" dirty="0" smtClean="0"/>
              <a:t>time.</a:t>
            </a:r>
            <a:endParaRPr lang="en-US" dirty="0"/>
          </a:p>
        </p:txBody>
      </p:sp>
      <p:graphicFrame>
        <p:nvGraphicFramePr>
          <p:cNvPr id="4" name="Chart 3"/>
          <p:cNvGraphicFramePr/>
          <p:nvPr>
            <p:extLst>
              <p:ext uri="{D42A27DB-BD31-4B8C-83A1-F6EECF244321}">
                <p14:modId xmlns:p14="http://schemas.microsoft.com/office/powerpoint/2010/main" val="1966625404"/>
              </p:ext>
            </p:extLst>
          </p:nvPr>
        </p:nvGraphicFramePr>
        <p:xfrm>
          <a:off x="4907437" y="1241215"/>
          <a:ext cx="3998428" cy="290998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p:nvPr>
            <p:extLst>
              <p:ext uri="{D42A27DB-BD31-4B8C-83A1-F6EECF244321}">
                <p14:modId xmlns:p14="http://schemas.microsoft.com/office/powerpoint/2010/main" val="3992243138"/>
              </p:ext>
            </p:extLst>
          </p:nvPr>
        </p:nvGraphicFramePr>
        <p:xfrm>
          <a:off x="4969649" y="3341871"/>
          <a:ext cx="4243838" cy="35780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73669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iOS users vs. android users</a:t>
            </a:r>
            <a:endParaRPr lang="en-US" dirty="0"/>
          </a:p>
        </p:txBody>
      </p:sp>
      <p:sp>
        <p:nvSpPr>
          <p:cNvPr id="3" name="Content Placeholder 2"/>
          <p:cNvSpPr>
            <a:spLocks noGrp="1"/>
          </p:cNvSpPr>
          <p:nvPr>
            <p:ph sz="quarter" idx="13"/>
          </p:nvPr>
        </p:nvSpPr>
        <p:spPr/>
        <p:txBody>
          <a:bodyPr vert="horz"/>
          <a:lstStyle/>
          <a:p>
            <a:r>
              <a:rPr lang="en-US" altLang="zh-CN" dirty="0"/>
              <a:t>i</a:t>
            </a:r>
            <a:r>
              <a:rPr lang="en-US" altLang="zh-CN" dirty="0" smtClean="0"/>
              <a:t>OS</a:t>
            </a:r>
            <a:r>
              <a:rPr lang="zh-CN" altLang="en-US" dirty="0" smtClean="0"/>
              <a:t> </a:t>
            </a:r>
            <a:r>
              <a:rPr lang="en-US" altLang="zh-CN" dirty="0" smtClean="0"/>
              <a:t>users</a:t>
            </a:r>
            <a:r>
              <a:rPr lang="zh-CN" altLang="en-US" dirty="0" smtClean="0"/>
              <a:t> </a:t>
            </a:r>
            <a:r>
              <a:rPr lang="en-US" altLang="zh-CN" dirty="0" smtClean="0"/>
              <a:t>vs.</a:t>
            </a:r>
            <a:r>
              <a:rPr lang="zh-CN" altLang="en-US" dirty="0" smtClean="0"/>
              <a:t> </a:t>
            </a:r>
            <a:r>
              <a:rPr lang="en-US" altLang="zh-CN" dirty="0" smtClean="0"/>
              <a:t>Android</a:t>
            </a:r>
            <a:r>
              <a:rPr lang="zh-CN" altLang="en-US" dirty="0" smtClean="0"/>
              <a:t> </a:t>
            </a:r>
            <a:r>
              <a:rPr lang="en-US" altLang="zh-CN" dirty="0" smtClean="0"/>
              <a:t>users				2014</a:t>
            </a:r>
            <a:r>
              <a:rPr lang="zh-CN" altLang="en-US" dirty="0" smtClean="0"/>
              <a:t> </a:t>
            </a:r>
            <a:r>
              <a:rPr lang="en-US" altLang="zh-CN" dirty="0" smtClean="0"/>
              <a:t>Shipment</a:t>
            </a:r>
            <a:r>
              <a:rPr lang="zh-CN" altLang="en-US" dirty="0" smtClean="0"/>
              <a:t> </a:t>
            </a:r>
            <a:endParaRPr lang="en-US" altLang="zh-CN" dirty="0" smtClean="0"/>
          </a:p>
        </p:txBody>
      </p:sp>
      <p:graphicFrame>
        <p:nvGraphicFramePr>
          <p:cNvPr id="4" name="Chart 3"/>
          <p:cNvGraphicFramePr/>
          <p:nvPr>
            <p:extLst>
              <p:ext uri="{D42A27DB-BD31-4B8C-83A1-F6EECF244321}">
                <p14:modId xmlns:p14="http://schemas.microsoft.com/office/powerpoint/2010/main" val="49533601"/>
              </p:ext>
            </p:extLst>
          </p:nvPr>
        </p:nvGraphicFramePr>
        <p:xfrm>
          <a:off x="418424" y="2302437"/>
          <a:ext cx="4907183" cy="3103417"/>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598716" y="2117771"/>
            <a:ext cx="3345574" cy="2308324"/>
          </a:xfrm>
          <a:prstGeom prst="rect">
            <a:avLst/>
          </a:prstGeom>
          <a:noFill/>
        </p:spPr>
        <p:txBody>
          <a:bodyPr wrap="square" rtlCol="0">
            <a:spAutoFit/>
          </a:bodyPr>
          <a:lstStyle/>
          <a:p>
            <a:r>
              <a:rPr lang="en-US" dirty="0" smtClean="0"/>
              <a:t>OS</a:t>
            </a:r>
            <a:r>
              <a:rPr lang="zh-CN" altLang="en-US" dirty="0" smtClean="0"/>
              <a:t> </a:t>
            </a:r>
            <a:r>
              <a:rPr lang="en-US" altLang="zh-CN" dirty="0" smtClean="0"/>
              <a:t>Platform	Unit(million)</a:t>
            </a:r>
            <a:endParaRPr lang="en-US" dirty="0" smtClean="0"/>
          </a:p>
          <a:p>
            <a:r>
              <a:rPr lang="en-US" dirty="0" smtClean="0"/>
              <a:t>Android		</a:t>
            </a:r>
            <a:r>
              <a:rPr lang="en-US" altLang="zh-CN" dirty="0" smtClean="0"/>
              <a:t>997.7</a:t>
            </a:r>
          </a:p>
          <a:p>
            <a:r>
              <a:rPr lang="en-US" dirty="0" smtClean="0"/>
              <a:t>iOS		</a:t>
            </a:r>
            <a:r>
              <a:rPr lang="en-US" altLang="zh-CN" dirty="0" smtClean="0"/>
              <a:t>184.1</a:t>
            </a:r>
          </a:p>
          <a:p>
            <a:r>
              <a:rPr lang="en-US" dirty="0" smtClean="0"/>
              <a:t>Windows</a:t>
            </a:r>
            <a:r>
              <a:rPr lang="zh-CN" altLang="en-US" dirty="0" smtClean="0"/>
              <a:t> </a:t>
            </a:r>
            <a:r>
              <a:rPr lang="en-US" altLang="zh-CN" dirty="0" smtClean="0"/>
              <a:t>Phone	43.3</a:t>
            </a:r>
          </a:p>
          <a:p>
            <a:r>
              <a:rPr lang="en-US" dirty="0" smtClean="0"/>
              <a:t>BlackBerry		</a:t>
            </a:r>
            <a:r>
              <a:rPr lang="en-US" altLang="zh-CN" dirty="0" smtClean="0"/>
              <a:t>9.7</a:t>
            </a:r>
          </a:p>
          <a:p>
            <a:r>
              <a:rPr lang="en-US" dirty="0" smtClean="0"/>
              <a:t>Others		</a:t>
            </a:r>
            <a:r>
              <a:rPr lang="en-US" altLang="zh-CN" dirty="0" smtClean="0"/>
              <a:t>9.3</a:t>
            </a:r>
          </a:p>
          <a:p>
            <a:endParaRPr lang="en-US" dirty="0"/>
          </a:p>
          <a:p>
            <a:r>
              <a:rPr lang="en-US" dirty="0" smtClean="0"/>
              <a:t>Total		</a:t>
            </a:r>
            <a:r>
              <a:rPr lang="en-US" altLang="zh-CN" dirty="0" smtClean="0"/>
              <a:t>1244.1</a:t>
            </a:r>
            <a:endParaRPr lang="en-US" dirty="0"/>
          </a:p>
        </p:txBody>
      </p:sp>
    </p:spTree>
    <p:extLst>
      <p:ext uri="{BB962C8B-B14F-4D97-AF65-F5344CB8AC3E}">
        <p14:creationId xmlns:p14="http://schemas.microsoft.com/office/powerpoint/2010/main" val="4130523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Choice</a:t>
            </a:r>
            <a:r>
              <a:rPr lang="zh-CN" altLang="en-US" dirty="0" smtClean="0"/>
              <a:t> </a:t>
            </a:r>
            <a:r>
              <a:rPr lang="en-US" altLang="zh-CN" dirty="0" smtClean="0"/>
              <a:t>between</a:t>
            </a:r>
            <a:r>
              <a:rPr lang="zh-CN" altLang="en-US" dirty="0" smtClean="0"/>
              <a:t> </a:t>
            </a:r>
            <a:r>
              <a:rPr lang="en-US" altLang="zh-CN" dirty="0" smtClean="0"/>
              <a:t>iOS</a:t>
            </a:r>
            <a:r>
              <a:rPr lang="zh-CN" altLang="en-US" dirty="0" smtClean="0"/>
              <a:t> </a:t>
            </a:r>
            <a:r>
              <a:rPr lang="en-US" altLang="zh-CN" dirty="0" smtClean="0"/>
              <a:t>and</a:t>
            </a:r>
            <a:r>
              <a:rPr lang="zh-CN" altLang="en-US" dirty="0" smtClean="0"/>
              <a:t> </a:t>
            </a:r>
            <a:r>
              <a:rPr lang="en-US" altLang="zh-CN" dirty="0" smtClean="0"/>
              <a:t>android</a:t>
            </a:r>
            <a:endParaRPr lang="en-US" dirty="0"/>
          </a:p>
        </p:txBody>
      </p:sp>
      <p:sp>
        <p:nvSpPr>
          <p:cNvPr id="4" name="Content Placeholder 3"/>
          <p:cNvSpPr>
            <a:spLocks noGrp="1"/>
          </p:cNvSpPr>
          <p:nvPr>
            <p:ph sz="quarter" idx="13"/>
          </p:nvPr>
        </p:nvSpPr>
        <p:spPr>
          <a:xfrm>
            <a:off x="609600" y="1419133"/>
            <a:ext cx="7924800" cy="4114800"/>
          </a:xfrm>
        </p:spPr>
        <p:txBody>
          <a:bodyPr>
            <a:normAutofit/>
          </a:bodyPr>
          <a:lstStyle/>
          <a:p>
            <a:pPr marL="0" indent="0">
              <a:buNone/>
            </a:pPr>
            <a:endParaRPr lang="en-US" sz="1800" dirty="0" smtClean="0"/>
          </a:p>
          <a:p>
            <a:r>
              <a:rPr lang="en-US" sz="1800" dirty="0" smtClean="0"/>
              <a:t>General </a:t>
            </a:r>
            <a:r>
              <a:rPr lang="en-US" sz="1800" dirty="0"/>
              <a:t>users without enough technical knowledge are advised to try iOS. We can assume most users are looking for the system platform that is functional enough for life. Users worry about the system security and the confidentiality of sensitive information. Lack of technical knowledge can possibly result in personal loss. Therefore in the aspect of security, iOS is superior to Android. </a:t>
            </a:r>
            <a:endParaRPr lang="en-US" sz="1800" dirty="0" smtClean="0"/>
          </a:p>
          <a:p>
            <a:r>
              <a:rPr lang="en-US" sz="1800" dirty="0"/>
              <a:t>Users with professional technology and computer knowledge are advised to use Android systems because they are able to protect credential information and system security. The flexibility of Android could be an added bonus because users could technically interact with their device </a:t>
            </a:r>
          </a:p>
        </p:txBody>
      </p:sp>
    </p:spTree>
    <p:extLst>
      <p:ext uri="{BB962C8B-B14F-4D97-AF65-F5344CB8AC3E}">
        <p14:creationId xmlns:p14="http://schemas.microsoft.com/office/powerpoint/2010/main" val="3518208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6" name="TextBox 5"/>
          <p:cNvSpPr txBox="1"/>
          <p:nvPr/>
        </p:nvSpPr>
        <p:spPr>
          <a:xfrm>
            <a:off x="1037727" y="1982663"/>
            <a:ext cx="184666" cy="369332"/>
          </a:xfrm>
          <a:prstGeom prst="rect">
            <a:avLst/>
          </a:prstGeom>
          <a:noFill/>
        </p:spPr>
        <p:txBody>
          <a:bodyPr wrap="none" rtlCol="0">
            <a:spAutoFit/>
          </a:bodyPr>
          <a:lstStyle/>
          <a:p>
            <a:endParaRPr lang="en-US" dirty="0"/>
          </a:p>
        </p:txBody>
      </p:sp>
      <p:sp>
        <p:nvSpPr>
          <p:cNvPr id="4" name="Content Placeholder 3"/>
          <p:cNvSpPr>
            <a:spLocks noGrp="1"/>
          </p:cNvSpPr>
          <p:nvPr>
            <p:ph sz="quarter" idx="13"/>
          </p:nvPr>
        </p:nvSpPr>
        <p:spPr>
          <a:xfrm>
            <a:off x="609600" y="2013642"/>
            <a:ext cx="7924800" cy="2942370"/>
          </a:xfrm>
        </p:spPr>
        <p:txBody>
          <a:bodyPr/>
          <a:lstStyle/>
          <a:p>
            <a:r>
              <a:rPr lang="en-US" sz="2000" dirty="0"/>
              <a:t>iOS and Android are brilliant mobile systems despite the flaw of security. They make great contributions to modern technology and society. Mobile markets would suffer rapidly without Android and iOS. Users should understand that there is no absolute security in mobile operating systems. Even mobile manufacturers cannot define what is the most secure system. </a:t>
            </a:r>
          </a:p>
          <a:p>
            <a:endParaRPr lang="en-US" dirty="0"/>
          </a:p>
        </p:txBody>
      </p:sp>
    </p:spTree>
    <p:extLst>
      <p:ext uri="{BB962C8B-B14F-4D97-AF65-F5344CB8AC3E}">
        <p14:creationId xmlns:p14="http://schemas.microsoft.com/office/powerpoint/2010/main" val="960913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pic>
        <p:nvPicPr>
          <p:cNvPr id="3" name="Content Placeholder 2" descr="android_logo_creating_google_s_android_logo_was_like_raising_a_child.jpg"/>
          <p:cNvPicPr>
            <a:picLocks noGrp="1" noChangeAspect="1"/>
          </p:cNvPicPr>
          <p:nvPr>
            <p:ph sz="quarter" idx="13"/>
          </p:nvPr>
        </p:nvPicPr>
        <p:blipFill>
          <a:blip r:embed="rId2">
            <a:extLst>
              <a:ext uri="{28A0092B-C50C-407E-A947-70E740481C1C}">
                <a14:useLocalDpi xmlns:a14="http://schemas.microsoft.com/office/drawing/2010/main" val="0"/>
              </a:ext>
            </a:extLst>
          </a:blip>
          <a:srcRect t="3824" b="3824"/>
          <a:stretch>
            <a:fillRect/>
          </a:stretch>
        </p:blipFill>
        <p:spPr>
          <a:xfrm>
            <a:off x="4251121" y="1748118"/>
            <a:ext cx="4892879" cy="2790321"/>
          </a:xfrm>
        </p:spPr>
      </p:pic>
      <p:sp>
        <p:nvSpPr>
          <p:cNvPr id="6" name="TextBox 5"/>
          <p:cNvSpPr txBox="1"/>
          <p:nvPr/>
        </p:nvSpPr>
        <p:spPr>
          <a:xfrm>
            <a:off x="1037727" y="1982663"/>
            <a:ext cx="184666" cy="369332"/>
          </a:xfrm>
          <a:prstGeom prst="rect">
            <a:avLst/>
          </a:prstGeom>
          <a:noFill/>
        </p:spPr>
        <p:txBody>
          <a:bodyPr wrap="none" rtlCol="0">
            <a:spAutoFit/>
          </a:bodyPr>
          <a:lstStyle/>
          <a:p>
            <a:endParaRPr lang="en-US" dirty="0"/>
          </a:p>
        </p:txBody>
      </p:sp>
      <p:sp>
        <p:nvSpPr>
          <p:cNvPr id="10" name="Content Placeholder 3"/>
          <p:cNvSpPr txBox="1">
            <a:spLocks/>
          </p:cNvSpPr>
          <p:nvPr/>
        </p:nvSpPr>
        <p:spPr>
          <a:xfrm>
            <a:off x="609599" y="1417638"/>
            <a:ext cx="4222801" cy="4499372"/>
          </a:xfrm>
          <a:prstGeom prst="rect">
            <a:avLst/>
          </a:prstGeom>
        </p:spPr>
        <p:txBody>
          <a:bodyPr vert="horz" lIns="91440" tIns="45720" rIns="91440" bIns="45720" rtlCol="0">
            <a:normAutofit lnSpcReduction="10000"/>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r>
              <a:rPr lang="en-US" sz="2000" dirty="0"/>
              <a:t>With the trend that mobile users pick a team and cannot change their choice anymore because of the incompatibility in eco-system of the two systems, a comparison and analysis of iOS and Android should be made early. </a:t>
            </a:r>
            <a:endParaRPr lang="en-US" sz="2000" dirty="0" smtClean="0"/>
          </a:p>
          <a:p>
            <a:r>
              <a:rPr lang="en-US" altLang="zh-CN" sz="2000" dirty="0" smtClean="0"/>
              <a:t>iOS</a:t>
            </a:r>
            <a:r>
              <a:rPr lang="zh-CN" altLang="en-US" sz="2000" dirty="0" smtClean="0"/>
              <a:t> </a:t>
            </a:r>
            <a:r>
              <a:rPr lang="en-US" altLang="zh-CN" sz="2000" dirty="0"/>
              <a:t>is</a:t>
            </a:r>
            <a:r>
              <a:rPr lang="zh-CN" altLang="en-US" sz="2000" dirty="0"/>
              <a:t> </a:t>
            </a:r>
            <a:r>
              <a:rPr lang="en-US" altLang="zh-CN" sz="2000" dirty="0"/>
              <a:t>more</a:t>
            </a:r>
            <a:r>
              <a:rPr lang="zh-CN" altLang="en-US" sz="2000" dirty="0"/>
              <a:t> </a:t>
            </a:r>
            <a:r>
              <a:rPr lang="en-US" altLang="zh-CN" sz="2000" dirty="0"/>
              <a:t>secure</a:t>
            </a:r>
            <a:r>
              <a:rPr lang="zh-CN" altLang="en-US" sz="2000" dirty="0"/>
              <a:t>. </a:t>
            </a:r>
            <a:r>
              <a:rPr lang="en-US" altLang="zh-CN" sz="2000" dirty="0"/>
              <a:t>Android</a:t>
            </a:r>
            <a:r>
              <a:rPr lang="zh-CN" altLang="en-US" sz="2000" dirty="0"/>
              <a:t> </a:t>
            </a:r>
            <a:r>
              <a:rPr lang="en-US" altLang="zh-CN" sz="2000" dirty="0"/>
              <a:t>is</a:t>
            </a:r>
            <a:r>
              <a:rPr lang="zh-CN" altLang="en-US" sz="2000" dirty="0"/>
              <a:t> </a:t>
            </a:r>
            <a:r>
              <a:rPr lang="en-US" altLang="zh-CN" sz="2000" dirty="0"/>
              <a:t>more</a:t>
            </a:r>
            <a:r>
              <a:rPr lang="zh-CN" altLang="en-US" sz="2000" dirty="0"/>
              <a:t> </a:t>
            </a:r>
            <a:r>
              <a:rPr lang="en-US" altLang="zh-CN" sz="2000" dirty="0" smtClean="0"/>
              <a:t>flexible.</a:t>
            </a:r>
            <a:r>
              <a:rPr lang="zh-CN" altLang="en-US" sz="2000" dirty="0" smtClean="0"/>
              <a:t> </a:t>
            </a:r>
            <a:r>
              <a:rPr lang="en-US" altLang="zh-CN" sz="2000" dirty="0" smtClean="0"/>
              <a:t>But,</a:t>
            </a:r>
            <a:r>
              <a:rPr lang="zh-CN" altLang="en-US" sz="2000" dirty="0" smtClean="0"/>
              <a:t> </a:t>
            </a:r>
            <a:r>
              <a:rPr lang="en-US" altLang="zh-CN" sz="2000" dirty="0" smtClean="0"/>
              <a:t>they</a:t>
            </a:r>
            <a:r>
              <a:rPr lang="zh-CN" altLang="en-US" sz="2000" dirty="0" smtClean="0"/>
              <a:t> </a:t>
            </a:r>
            <a:r>
              <a:rPr lang="en-US" altLang="zh-CN" sz="2000" dirty="0" smtClean="0"/>
              <a:t>are</a:t>
            </a:r>
            <a:r>
              <a:rPr lang="zh-CN" altLang="en-US" sz="2000" dirty="0" smtClean="0"/>
              <a:t> </a:t>
            </a:r>
            <a:r>
              <a:rPr lang="en-US" altLang="zh-CN" sz="2000" dirty="0" smtClean="0"/>
              <a:t>not</a:t>
            </a:r>
            <a:r>
              <a:rPr lang="zh-CN" altLang="en-US" sz="2000" dirty="0" smtClean="0"/>
              <a:t> </a:t>
            </a:r>
            <a:r>
              <a:rPr lang="en-US" altLang="zh-CN" sz="2000" dirty="0" smtClean="0"/>
              <a:t>mutual</a:t>
            </a:r>
            <a:r>
              <a:rPr lang="zh-CN" altLang="en-US" sz="2000" dirty="0" smtClean="0"/>
              <a:t> </a:t>
            </a:r>
            <a:r>
              <a:rPr lang="en-US" altLang="zh-CN" sz="2000" dirty="0" smtClean="0"/>
              <a:t>assistant</a:t>
            </a:r>
            <a:r>
              <a:rPr lang="zh-CN" altLang="en-US" sz="2000" dirty="0"/>
              <a:t>.</a:t>
            </a:r>
            <a:r>
              <a:rPr lang="zh-CN" altLang="en-US" sz="2000" dirty="0" smtClean="0"/>
              <a:t> </a:t>
            </a:r>
            <a:r>
              <a:rPr lang="en-US" altLang="zh-CN" sz="2000" dirty="0" smtClean="0"/>
              <a:t>U</a:t>
            </a:r>
            <a:r>
              <a:rPr lang="en-US" sz="2000" dirty="0" smtClean="0"/>
              <a:t>sers</a:t>
            </a:r>
            <a:r>
              <a:rPr lang="zh-CN" altLang="en-US" sz="2000" dirty="0" smtClean="0"/>
              <a:t> </a:t>
            </a:r>
            <a:r>
              <a:rPr lang="en-US" altLang="zh-CN" sz="2000" dirty="0" smtClean="0"/>
              <a:t>are</a:t>
            </a:r>
            <a:r>
              <a:rPr lang="zh-CN" altLang="en-US" sz="2000" dirty="0" smtClean="0"/>
              <a:t> </a:t>
            </a:r>
            <a:r>
              <a:rPr lang="en-US" altLang="zh-CN" sz="2000" dirty="0" smtClean="0"/>
              <a:t>not</a:t>
            </a:r>
            <a:r>
              <a:rPr lang="zh-CN" altLang="en-US" sz="2000" dirty="0" smtClean="0"/>
              <a:t> </a:t>
            </a:r>
            <a:r>
              <a:rPr lang="en-US" altLang="zh-CN" sz="2000" dirty="0" smtClean="0"/>
              <a:t>recommended</a:t>
            </a:r>
            <a:r>
              <a:rPr lang="zh-CN" altLang="en-US" sz="2000" dirty="0" smtClean="0"/>
              <a:t> </a:t>
            </a:r>
            <a:r>
              <a:rPr lang="en-US" altLang="zh-CN" sz="2000" dirty="0" smtClean="0"/>
              <a:t>to</a:t>
            </a:r>
            <a:r>
              <a:rPr lang="zh-CN" altLang="en-US" sz="2000" dirty="0" smtClean="0"/>
              <a:t> </a:t>
            </a:r>
            <a:r>
              <a:rPr lang="en-US" altLang="zh-CN" sz="2000" dirty="0" smtClean="0"/>
              <a:t>pick</a:t>
            </a:r>
            <a:r>
              <a:rPr lang="zh-CN" altLang="en-US" sz="2000" dirty="0" smtClean="0"/>
              <a:t> </a:t>
            </a:r>
            <a:r>
              <a:rPr lang="en-US" altLang="zh-CN" sz="2000" dirty="0" smtClean="0"/>
              <a:t>both</a:t>
            </a:r>
            <a:r>
              <a:rPr lang="zh-CN" altLang="en-US" sz="2000" dirty="0" smtClean="0"/>
              <a:t> </a:t>
            </a:r>
            <a:r>
              <a:rPr lang="en-US" altLang="zh-CN" sz="2000" dirty="0" smtClean="0"/>
              <a:t>of</a:t>
            </a:r>
            <a:r>
              <a:rPr lang="zh-CN" altLang="en-US" sz="2000" dirty="0" smtClean="0"/>
              <a:t> </a:t>
            </a:r>
            <a:r>
              <a:rPr lang="en-US" altLang="zh-CN" sz="2000" dirty="0" smtClean="0"/>
              <a:t>them</a:t>
            </a:r>
            <a:r>
              <a:rPr lang="zh-CN" altLang="en-US" sz="2000" dirty="0" smtClean="0"/>
              <a:t> </a:t>
            </a:r>
            <a:r>
              <a:rPr lang="en-US" altLang="zh-CN" sz="2000" dirty="0" smtClean="0"/>
              <a:t>at</a:t>
            </a:r>
            <a:r>
              <a:rPr lang="zh-CN" altLang="en-US" sz="2000" dirty="0" smtClean="0"/>
              <a:t> </a:t>
            </a:r>
            <a:r>
              <a:rPr lang="en-US" altLang="zh-CN" sz="2000" dirty="0" smtClean="0"/>
              <a:t>same</a:t>
            </a:r>
            <a:r>
              <a:rPr lang="zh-CN" altLang="en-US" sz="2000" dirty="0" smtClean="0"/>
              <a:t> </a:t>
            </a:r>
            <a:r>
              <a:rPr lang="en-US" altLang="zh-CN" sz="2000" dirty="0" smtClean="0"/>
              <a:t>time.</a:t>
            </a:r>
            <a:r>
              <a:rPr lang="zh-CN" altLang="en-US" sz="2000" dirty="0" smtClean="0"/>
              <a:t> </a:t>
            </a:r>
            <a:r>
              <a:rPr lang="en-US" altLang="zh-CN" sz="2000" dirty="0" smtClean="0"/>
              <a:t>The</a:t>
            </a:r>
            <a:r>
              <a:rPr lang="zh-CN" altLang="en-US" sz="2000" dirty="0" smtClean="0"/>
              <a:t> </a:t>
            </a:r>
            <a:r>
              <a:rPr lang="en-US" altLang="zh-CN" sz="2000" dirty="0" smtClean="0"/>
              <a:t>ecosystem</a:t>
            </a:r>
            <a:r>
              <a:rPr lang="zh-CN" altLang="en-US" sz="2000" dirty="0" smtClean="0"/>
              <a:t> </a:t>
            </a:r>
            <a:r>
              <a:rPr lang="en-US" altLang="zh-CN" sz="2000" dirty="0" smtClean="0"/>
              <a:t>of</a:t>
            </a:r>
            <a:r>
              <a:rPr lang="zh-CN" altLang="en-US" sz="2000" dirty="0" smtClean="0"/>
              <a:t> </a:t>
            </a:r>
            <a:r>
              <a:rPr lang="en-US" altLang="zh-CN" sz="2000" dirty="0" smtClean="0"/>
              <a:t>iOS</a:t>
            </a:r>
            <a:r>
              <a:rPr lang="zh-CN" altLang="en-US" sz="2000" dirty="0" smtClean="0"/>
              <a:t> </a:t>
            </a:r>
            <a:r>
              <a:rPr lang="en-US" altLang="zh-CN" sz="2000" dirty="0" smtClean="0"/>
              <a:t>and</a:t>
            </a:r>
            <a:r>
              <a:rPr lang="zh-CN" altLang="en-US" sz="2000" dirty="0" smtClean="0"/>
              <a:t> </a:t>
            </a:r>
            <a:r>
              <a:rPr lang="en-US" altLang="zh-CN" sz="2000" dirty="0" smtClean="0"/>
              <a:t>Android</a:t>
            </a:r>
            <a:r>
              <a:rPr lang="zh-CN" altLang="en-US" sz="2000" dirty="0" smtClean="0"/>
              <a:t> </a:t>
            </a:r>
            <a:r>
              <a:rPr lang="en-US" altLang="zh-CN" sz="2000" dirty="0" smtClean="0"/>
              <a:t>are</a:t>
            </a:r>
            <a:r>
              <a:rPr lang="zh-CN" altLang="en-US" sz="2000" dirty="0" smtClean="0"/>
              <a:t> </a:t>
            </a:r>
            <a:r>
              <a:rPr lang="en-US" altLang="zh-CN" sz="2000" dirty="0" smtClean="0"/>
              <a:t>exclusive</a:t>
            </a:r>
            <a:r>
              <a:rPr lang="zh-CN" altLang="en-US" sz="2000" dirty="0" smtClean="0"/>
              <a:t> </a:t>
            </a:r>
            <a:r>
              <a:rPr lang="en-US" altLang="zh-CN" sz="2000" dirty="0" smtClean="0"/>
              <a:t>to</a:t>
            </a:r>
            <a:r>
              <a:rPr lang="zh-CN" altLang="en-US" sz="2000" dirty="0" smtClean="0"/>
              <a:t> </a:t>
            </a:r>
            <a:r>
              <a:rPr lang="en-US" altLang="zh-CN" sz="2000" dirty="0" smtClean="0"/>
              <a:t>each</a:t>
            </a:r>
            <a:r>
              <a:rPr lang="zh-CN" altLang="en-US" sz="2000" dirty="0" smtClean="0"/>
              <a:t> </a:t>
            </a:r>
            <a:r>
              <a:rPr lang="en-US" altLang="zh-CN" sz="2000" dirty="0" smtClean="0"/>
              <a:t>other.</a:t>
            </a:r>
            <a:r>
              <a:rPr lang="zh-CN" altLang="en-US" sz="2000" dirty="0" smtClean="0"/>
              <a:t> </a:t>
            </a:r>
            <a:r>
              <a:rPr lang="en-US" altLang="zh-CN" sz="2000" dirty="0" smtClean="0"/>
              <a:t>If</a:t>
            </a:r>
            <a:r>
              <a:rPr lang="zh-CN" altLang="en-US" sz="2000" dirty="0" smtClean="0"/>
              <a:t> </a:t>
            </a:r>
            <a:r>
              <a:rPr lang="en-US" altLang="zh-CN" sz="2000" dirty="0" smtClean="0"/>
              <a:t>the</a:t>
            </a:r>
            <a:r>
              <a:rPr lang="zh-CN" altLang="en-US" sz="2000" dirty="0" smtClean="0"/>
              <a:t> </a:t>
            </a:r>
            <a:r>
              <a:rPr lang="en-US" altLang="zh-CN" sz="2000" dirty="0" smtClean="0"/>
              <a:t>data</a:t>
            </a:r>
            <a:r>
              <a:rPr lang="zh-CN" altLang="en-US" sz="2000" dirty="0" smtClean="0"/>
              <a:t> </a:t>
            </a:r>
            <a:r>
              <a:rPr lang="en-US" altLang="zh-CN" sz="2000" dirty="0" smtClean="0"/>
              <a:t>cannot</a:t>
            </a:r>
            <a:r>
              <a:rPr lang="zh-CN" altLang="en-US" sz="2000" dirty="0" smtClean="0"/>
              <a:t> </a:t>
            </a:r>
            <a:r>
              <a:rPr lang="en-US" altLang="zh-CN" sz="2000" dirty="0" smtClean="0"/>
              <a:t>be</a:t>
            </a:r>
            <a:r>
              <a:rPr lang="zh-CN" altLang="en-US" sz="2000" dirty="0" smtClean="0"/>
              <a:t> </a:t>
            </a:r>
            <a:r>
              <a:rPr lang="en-US" altLang="zh-CN" sz="2000" dirty="0" smtClean="0"/>
              <a:t>synchronized,</a:t>
            </a:r>
            <a:r>
              <a:rPr lang="zh-CN" altLang="en-US" sz="2000" dirty="0" smtClean="0"/>
              <a:t> </a:t>
            </a:r>
            <a:r>
              <a:rPr lang="en-US" altLang="zh-CN" sz="2000" dirty="0" smtClean="0"/>
              <a:t>the</a:t>
            </a:r>
            <a:r>
              <a:rPr lang="zh-CN" altLang="en-US" sz="2000" dirty="0" smtClean="0"/>
              <a:t> </a:t>
            </a:r>
            <a:r>
              <a:rPr lang="en-US" altLang="zh-CN" sz="2000" dirty="0" smtClean="0"/>
              <a:t>utility</a:t>
            </a:r>
            <a:r>
              <a:rPr lang="zh-CN" altLang="en-US" sz="2000" dirty="0" smtClean="0"/>
              <a:t> </a:t>
            </a:r>
            <a:r>
              <a:rPr lang="en-US" altLang="zh-CN" sz="2000" dirty="0" smtClean="0"/>
              <a:t>of</a:t>
            </a:r>
            <a:r>
              <a:rPr lang="zh-CN" altLang="en-US" sz="2000" dirty="0" smtClean="0"/>
              <a:t> </a:t>
            </a:r>
            <a:r>
              <a:rPr lang="en-US" altLang="zh-CN" sz="2000" dirty="0" smtClean="0"/>
              <a:t>the</a:t>
            </a:r>
            <a:r>
              <a:rPr lang="zh-CN" altLang="en-US" sz="2000" dirty="0" smtClean="0"/>
              <a:t> </a:t>
            </a:r>
            <a:r>
              <a:rPr lang="en-US" altLang="zh-CN" sz="2000" dirty="0" smtClean="0"/>
              <a:t>device</a:t>
            </a:r>
            <a:r>
              <a:rPr lang="zh-CN" altLang="en-US" sz="2000" dirty="0" smtClean="0"/>
              <a:t> </a:t>
            </a:r>
            <a:r>
              <a:rPr lang="en-US" altLang="zh-CN" sz="2000" dirty="0" smtClean="0"/>
              <a:t>will</a:t>
            </a:r>
            <a:r>
              <a:rPr lang="zh-CN" altLang="en-US" sz="2000" dirty="0" smtClean="0"/>
              <a:t> </a:t>
            </a:r>
            <a:r>
              <a:rPr lang="en-US" altLang="zh-CN" sz="2000" dirty="0" smtClean="0"/>
              <a:t>fall</a:t>
            </a:r>
            <a:r>
              <a:rPr lang="zh-CN" altLang="en-US" sz="2000" dirty="0" smtClean="0"/>
              <a:t> </a:t>
            </a:r>
            <a:r>
              <a:rPr lang="en-US" altLang="zh-CN" sz="2000" dirty="0" smtClean="0"/>
              <a:t>down.</a:t>
            </a:r>
            <a:endParaRPr lang="en-US" dirty="0"/>
          </a:p>
        </p:txBody>
      </p:sp>
    </p:spTree>
    <p:extLst>
      <p:ext uri="{BB962C8B-B14F-4D97-AF65-F5344CB8AC3E}">
        <p14:creationId xmlns:p14="http://schemas.microsoft.com/office/powerpoint/2010/main" val="2731660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sz="quarter" idx="13"/>
          </p:nvPr>
        </p:nvSpPr>
        <p:spPr>
          <a:xfrm>
            <a:off x="609600" y="1600199"/>
            <a:ext cx="7924800" cy="4690035"/>
          </a:xfrm>
        </p:spPr>
        <p:txBody>
          <a:bodyPr>
            <a:normAutofit lnSpcReduction="10000"/>
          </a:bodyPr>
          <a:lstStyle/>
          <a:p>
            <a:r>
              <a:rPr lang="en-US" dirty="0"/>
              <a:t>Apvrille, A. (2014). Security Research: Threat Landscape and Analysis. iOS Malware Does Exist.</a:t>
            </a:r>
          </a:p>
          <a:p>
            <a:r>
              <a:rPr lang="en-US" dirty="0" err="1"/>
              <a:t>Bolluyt</a:t>
            </a:r>
            <a:r>
              <a:rPr lang="en-US" dirty="0"/>
              <a:t>, J.(2014). The </a:t>
            </a:r>
            <a:r>
              <a:rPr lang="en-US" dirty="0" err="1"/>
              <a:t>CheatSheet</a:t>
            </a:r>
            <a:r>
              <a:rPr lang="en-US" dirty="0"/>
              <a:t>. Android vs. iOS: How We Are the Biggest Difference. Retrieved from http://</a:t>
            </a:r>
            <a:r>
              <a:rPr lang="en-US" dirty="0" err="1"/>
              <a:t>wallstcheatsheet.com</a:t>
            </a:r>
            <a:r>
              <a:rPr lang="en-US" dirty="0"/>
              <a:t>/technology/apple/android-</a:t>
            </a:r>
            <a:r>
              <a:rPr lang="en-US" dirty="0" err="1"/>
              <a:t>vs</a:t>
            </a:r>
            <a:r>
              <a:rPr lang="en-US" dirty="0"/>
              <a:t>-</a:t>
            </a:r>
            <a:r>
              <a:rPr lang="en-US" dirty="0" err="1"/>
              <a:t>ios</a:t>
            </a:r>
            <a:r>
              <a:rPr lang="en-US" dirty="0"/>
              <a:t>-how-users-are-the-biggest-</a:t>
            </a:r>
            <a:r>
              <a:rPr lang="en-US" dirty="0" err="1"/>
              <a:t>difference.html</a:t>
            </a:r>
            <a:r>
              <a:rPr lang="en-US" dirty="0"/>
              <a:t>/?a=</a:t>
            </a:r>
            <a:r>
              <a:rPr lang="en-US" dirty="0" err="1"/>
              <a:t>viewall</a:t>
            </a:r>
            <a:r>
              <a:rPr lang="en-US" dirty="0"/>
              <a:t>.</a:t>
            </a:r>
          </a:p>
          <a:p>
            <a:r>
              <a:rPr lang="en-US" dirty="0"/>
              <a:t>Cheng, J. (2012). The Apple ecosystem. “Find and Call” app becomes first Trojan to appear on iOS App Store. Retrieved from http://</a:t>
            </a:r>
            <a:r>
              <a:rPr lang="en-US" dirty="0" err="1"/>
              <a:t>arstechnica.com</a:t>
            </a:r>
            <a:r>
              <a:rPr lang="en-US" dirty="0"/>
              <a:t>/apple/2012/07/find-and-call-app-becomes-first-trojan-to-appear-on-ios-app-store/</a:t>
            </a:r>
          </a:p>
          <a:p>
            <a:r>
              <a:rPr lang="en-US" dirty="0"/>
              <a:t>Current Android Malware. (2014). Forensic blog: mobile phone forensics and mobile malware. </a:t>
            </a:r>
            <a:r>
              <a:rPr lang="en-US" dirty="0" err="1"/>
              <a:t>Retreived</a:t>
            </a:r>
            <a:r>
              <a:rPr lang="en-US" dirty="0"/>
              <a:t> from http://</a:t>
            </a:r>
            <a:r>
              <a:rPr lang="en-US" dirty="0" err="1"/>
              <a:t>forensics.spreitzenbarth.de</a:t>
            </a:r>
            <a:r>
              <a:rPr lang="en-US" dirty="0"/>
              <a:t>/android-malware/.</a:t>
            </a:r>
          </a:p>
          <a:p>
            <a:r>
              <a:rPr lang="en-US" dirty="0"/>
              <a:t>Edwards, J. (2014, May 31). The iPhone 6 Had Better Be Amazing And Cheap, Because Apple Is Losing The War To Android. </a:t>
            </a:r>
            <a:r>
              <a:rPr lang="en-US" i="1" dirty="0"/>
              <a:t>Business Intelligence Market</a:t>
            </a:r>
            <a:r>
              <a:rPr lang="en-US" dirty="0"/>
              <a:t>. Retrieved from http://</a:t>
            </a:r>
            <a:r>
              <a:rPr lang="en-US" dirty="0" err="1"/>
              <a:t>www.businessinsider.com</a:t>
            </a:r>
            <a:r>
              <a:rPr lang="en-US" dirty="0"/>
              <a:t>/iphone-v-android-market-share-2014-5.</a:t>
            </a:r>
          </a:p>
          <a:p>
            <a:r>
              <a:rPr lang="en-US" dirty="0"/>
              <a:t>Greenberg, A. (2014). Forbes. Android Upgrades Open A Backdoor To Malware, Researchers Show.</a:t>
            </a:r>
          </a:p>
          <a:p>
            <a:endParaRPr lang="en-US" dirty="0"/>
          </a:p>
        </p:txBody>
      </p:sp>
    </p:spTree>
    <p:extLst>
      <p:ext uri="{BB962C8B-B14F-4D97-AF65-F5344CB8AC3E}">
        <p14:creationId xmlns:p14="http://schemas.microsoft.com/office/powerpoint/2010/main" val="4130523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sz="quarter" idx="13"/>
          </p:nvPr>
        </p:nvSpPr>
        <p:spPr>
          <a:xfrm>
            <a:off x="418353" y="1600199"/>
            <a:ext cx="8591175" cy="4734859"/>
          </a:xfrm>
        </p:spPr>
        <p:txBody>
          <a:bodyPr/>
          <a:lstStyle/>
          <a:p>
            <a:r>
              <a:rPr lang="en-US" dirty="0">
                <a:solidFill>
                  <a:srgbClr val="FFFFFF"/>
                </a:solidFill>
              </a:rPr>
              <a:t>Kessler, T. (2014). </a:t>
            </a:r>
            <a:r>
              <a:rPr lang="en-US" dirty="0" err="1">
                <a:solidFill>
                  <a:srgbClr val="FFFFFF"/>
                </a:solidFill>
              </a:rPr>
              <a:t>Maclssues</a:t>
            </a:r>
            <a:r>
              <a:rPr lang="en-US" dirty="0">
                <a:solidFill>
                  <a:srgbClr val="FFFFFF"/>
                </a:solidFill>
              </a:rPr>
              <a:t>. How to protect yourself from ‘Masque Attacks’ that replace iOS apps with malware. Retrieved from http://</a:t>
            </a:r>
            <a:r>
              <a:rPr lang="en-US" dirty="0" err="1">
                <a:solidFill>
                  <a:srgbClr val="FFFFFF"/>
                </a:solidFill>
              </a:rPr>
              <a:t>www.macissues.com</a:t>
            </a:r>
            <a:r>
              <a:rPr lang="en-US" dirty="0">
                <a:solidFill>
                  <a:srgbClr val="FFFFFF"/>
                </a:solidFill>
              </a:rPr>
              <a:t>/2014/11/10/how-to-protect-yourself-from-masque-attacks-that-replace-ios-apps-with-malware/.</a:t>
            </a:r>
          </a:p>
          <a:p>
            <a:r>
              <a:rPr lang="en-US" dirty="0" err="1" smtClean="0"/>
              <a:t>Maslennikov</a:t>
            </a:r>
            <a:r>
              <a:rPr lang="en-US" altLang="zh-CN" dirty="0" smtClean="0"/>
              <a:t>,</a:t>
            </a:r>
            <a:r>
              <a:rPr lang="zh-CN" altLang="en-US" dirty="0" smtClean="0"/>
              <a:t> </a:t>
            </a:r>
            <a:r>
              <a:rPr lang="en-US" dirty="0" smtClean="0">
                <a:solidFill>
                  <a:srgbClr val="FFFFFF"/>
                </a:solidFill>
              </a:rPr>
              <a:t>D</a:t>
            </a:r>
            <a:r>
              <a:rPr lang="en-US" dirty="0">
                <a:solidFill>
                  <a:srgbClr val="FFFFFF"/>
                </a:solidFill>
              </a:rPr>
              <a:t>. (2012). The </a:t>
            </a:r>
            <a:r>
              <a:rPr lang="en-US" dirty="0" err="1">
                <a:solidFill>
                  <a:srgbClr val="FFFFFF"/>
                </a:solidFill>
              </a:rPr>
              <a:t>SecureList</a:t>
            </a:r>
            <a:r>
              <a:rPr lang="en-US" dirty="0">
                <a:solidFill>
                  <a:srgbClr val="FFFFFF"/>
                </a:solidFill>
              </a:rPr>
              <a:t>. Find and Call: Spam and List. </a:t>
            </a:r>
            <a:r>
              <a:rPr lang="en-US" dirty="0" err="1">
                <a:solidFill>
                  <a:srgbClr val="FFFFFF"/>
                </a:solidFill>
              </a:rPr>
              <a:t>Retreived</a:t>
            </a:r>
            <a:r>
              <a:rPr lang="en-US" dirty="0">
                <a:solidFill>
                  <a:srgbClr val="FFFFFF"/>
                </a:solidFill>
              </a:rPr>
              <a:t> from http://</a:t>
            </a:r>
            <a:r>
              <a:rPr lang="en-US" dirty="0" err="1">
                <a:solidFill>
                  <a:srgbClr val="FFFFFF"/>
                </a:solidFill>
              </a:rPr>
              <a:t>securelist.com</a:t>
            </a:r>
            <a:r>
              <a:rPr lang="en-US" dirty="0">
                <a:solidFill>
                  <a:srgbClr val="FFFFFF"/>
                </a:solidFill>
              </a:rPr>
              <a:t>/blog/incidents/33544/find-and-call-leak-and-spam-57/</a:t>
            </a:r>
          </a:p>
          <a:p>
            <a:r>
              <a:rPr lang="en-US" dirty="0">
                <a:solidFill>
                  <a:srgbClr val="FFFFFF"/>
                </a:solidFill>
              </a:rPr>
              <a:t>Nash, T. (2005). An Undirected Attack Against Critical Infrastructure: A Case Study for Improving Your Control System Security. </a:t>
            </a:r>
          </a:p>
          <a:p>
            <a:r>
              <a:rPr lang="en-US" dirty="0">
                <a:solidFill>
                  <a:srgbClr val="FFFFFF"/>
                </a:solidFill>
              </a:rPr>
              <a:t>Reid, B. (2014). iOS Backdoor Loopholes Let Apple And Government Agencies Collect Private Data. Retrieved from http://</a:t>
            </a:r>
            <a:r>
              <a:rPr lang="en-US" dirty="0" err="1">
                <a:solidFill>
                  <a:srgbClr val="FFFFFF"/>
                </a:solidFill>
              </a:rPr>
              <a:t>www.redmondpie.com</a:t>
            </a:r>
            <a:r>
              <a:rPr lang="en-US" dirty="0">
                <a:solidFill>
                  <a:srgbClr val="FFFFFF"/>
                </a:solidFill>
              </a:rPr>
              <a:t>/ios-backdoor-loopholes-let-apple-and-government-agencies-collect-private-data/.</a:t>
            </a:r>
          </a:p>
          <a:p>
            <a:r>
              <a:rPr lang="en-US" dirty="0">
                <a:solidFill>
                  <a:srgbClr val="FFFFFF"/>
                </a:solidFill>
              </a:rPr>
              <a:t>Xiao, C. (2014). WireLurker: A New Era in OS X and iOS Malware.</a:t>
            </a:r>
          </a:p>
          <a:p>
            <a:endParaRPr lang="en-US" dirty="0"/>
          </a:p>
        </p:txBody>
      </p:sp>
    </p:spTree>
    <p:extLst>
      <p:ext uri="{BB962C8B-B14F-4D97-AF65-F5344CB8AC3E}">
        <p14:creationId xmlns:p14="http://schemas.microsoft.com/office/powerpoint/2010/main" val="2249821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introduction</a:t>
            </a:r>
            <a:endParaRPr lang="en-US" dirty="0"/>
          </a:p>
        </p:txBody>
      </p:sp>
      <p:sp>
        <p:nvSpPr>
          <p:cNvPr id="3" name="Content Placeholder 2"/>
          <p:cNvSpPr>
            <a:spLocks noGrp="1"/>
          </p:cNvSpPr>
          <p:nvPr>
            <p:ph sz="quarter" idx="13"/>
          </p:nvPr>
        </p:nvSpPr>
        <p:spPr/>
        <p:txBody>
          <a:bodyPr/>
          <a:lstStyle/>
          <a:p>
            <a:r>
              <a:rPr lang="en-US" altLang="zh-CN" dirty="0" smtClean="0"/>
              <a:t>IOS</a:t>
            </a:r>
            <a:r>
              <a:rPr lang="zh-CN" altLang="en-US" dirty="0" smtClean="0"/>
              <a:t> </a:t>
            </a:r>
            <a:r>
              <a:rPr lang="en-US" altLang="zh-CN" dirty="0" smtClean="0"/>
              <a:t>and</a:t>
            </a:r>
            <a:r>
              <a:rPr lang="zh-CN" altLang="en-US" dirty="0" smtClean="0"/>
              <a:t> </a:t>
            </a:r>
            <a:r>
              <a:rPr lang="en-US" altLang="zh-CN" dirty="0" smtClean="0"/>
              <a:t>Android</a:t>
            </a:r>
            <a:r>
              <a:rPr lang="zh-CN" altLang="en-US" dirty="0" smtClean="0"/>
              <a:t> </a:t>
            </a:r>
            <a:r>
              <a:rPr lang="en-US" altLang="zh-CN" dirty="0" smtClean="0"/>
              <a:t>take</a:t>
            </a:r>
            <a:r>
              <a:rPr lang="zh-CN" altLang="en-US" dirty="0" smtClean="0"/>
              <a:t> </a:t>
            </a:r>
            <a:r>
              <a:rPr lang="en-US" altLang="zh-CN" dirty="0" smtClean="0"/>
              <a:t>the</a:t>
            </a:r>
            <a:r>
              <a:rPr lang="zh-CN" altLang="en-US" dirty="0" smtClean="0"/>
              <a:t> </a:t>
            </a:r>
            <a:r>
              <a:rPr lang="en-US" altLang="zh-CN" dirty="0" smtClean="0"/>
              <a:t>mainstream</a:t>
            </a:r>
            <a:r>
              <a:rPr lang="zh-CN" altLang="en-US" dirty="0" smtClean="0"/>
              <a:t> </a:t>
            </a:r>
            <a:r>
              <a:rPr lang="en-US" altLang="zh-CN" dirty="0" smtClean="0"/>
              <a:t>at</a:t>
            </a:r>
            <a:r>
              <a:rPr lang="zh-CN" altLang="en-US" dirty="0" smtClean="0"/>
              <a:t> </a:t>
            </a:r>
            <a:r>
              <a:rPr lang="en-US" altLang="zh-CN" dirty="0" smtClean="0"/>
              <a:t>today’s</a:t>
            </a:r>
            <a:r>
              <a:rPr lang="zh-CN" altLang="en-US" dirty="0" smtClean="0"/>
              <a:t> </a:t>
            </a:r>
            <a:r>
              <a:rPr lang="en-US" altLang="zh-CN" dirty="0" smtClean="0"/>
              <a:t>mobile</a:t>
            </a:r>
            <a:r>
              <a:rPr lang="zh-CN" altLang="en-US" dirty="0" smtClean="0"/>
              <a:t> </a:t>
            </a:r>
            <a:r>
              <a:rPr lang="en-US" altLang="zh-CN" dirty="0" smtClean="0"/>
              <a:t>market.</a:t>
            </a:r>
            <a:r>
              <a:rPr lang="zh-CN" altLang="en-US" dirty="0" smtClean="0"/>
              <a:t> </a:t>
            </a:r>
            <a:r>
              <a:rPr lang="en-US" altLang="zh-CN" dirty="0" smtClean="0"/>
              <a:t>The</a:t>
            </a:r>
            <a:r>
              <a:rPr lang="zh-CN" altLang="en-US" dirty="0" smtClean="0"/>
              <a:t> </a:t>
            </a:r>
            <a:r>
              <a:rPr lang="en-US" altLang="zh-CN" dirty="0" smtClean="0"/>
              <a:t>competition</a:t>
            </a:r>
            <a:r>
              <a:rPr lang="zh-CN" altLang="en-US" dirty="0" smtClean="0"/>
              <a:t> </a:t>
            </a:r>
            <a:r>
              <a:rPr lang="en-US" altLang="zh-CN" dirty="0" smtClean="0"/>
              <a:t>between</a:t>
            </a:r>
            <a:r>
              <a:rPr lang="zh-CN" altLang="en-US" dirty="0" smtClean="0"/>
              <a:t> </a:t>
            </a:r>
            <a:r>
              <a:rPr lang="en-US" altLang="zh-CN" dirty="0" smtClean="0"/>
              <a:t>IOS</a:t>
            </a:r>
            <a:r>
              <a:rPr lang="zh-CN" altLang="en-US" dirty="0" smtClean="0"/>
              <a:t> </a:t>
            </a:r>
            <a:r>
              <a:rPr lang="en-US" altLang="zh-CN" dirty="0" smtClean="0"/>
              <a:t>and</a:t>
            </a:r>
            <a:r>
              <a:rPr lang="zh-CN" altLang="en-US" dirty="0" smtClean="0"/>
              <a:t> </a:t>
            </a:r>
            <a:r>
              <a:rPr lang="en-US" altLang="zh-CN" dirty="0" smtClean="0"/>
              <a:t>Android</a:t>
            </a:r>
            <a:r>
              <a:rPr lang="zh-CN" altLang="en-US" dirty="0" smtClean="0"/>
              <a:t> </a:t>
            </a:r>
            <a:r>
              <a:rPr lang="en-US" altLang="zh-CN" dirty="0" smtClean="0"/>
              <a:t>becomes</a:t>
            </a:r>
            <a:r>
              <a:rPr lang="zh-CN" altLang="en-US" dirty="0" smtClean="0"/>
              <a:t> </a:t>
            </a:r>
            <a:r>
              <a:rPr lang="en-US" altLang="zh-CN" dirty="0" smtClean="0"/>
              <a:t>fierce</a:t>
            </a:r>
            <a:r>
              <a:rPr lang="zh-CN" altLang="en-US" dirty="0" smtClean="0"/>
              <a:t> </a:t>
            </a:r>
            <a:r>
              <a:rPr lang="en-US" altLang="zh-CN" dirty="0" smtClean="0"/>
              <a:t>due</a:t>
            </a:r>
            <a:r>
              <a:rPr lang="zh-CN" altLang="en-US" dirty="0" smtClean="0"/>
              <a:t> </a:t>
            </a:r>
            <a:r>
              <a:rPr lang="en-US" altLang="zh-CN" dirty="0" smtClean="0"/>
              <a:t>to</a:t>
            </a:r>
            <a:r>
              <a:rPr lang="zh-CN" altLang="en-US" dirty="0" smtClean="0"/>
              <a:t> </a:t>
            </a:r>
            <a:r>
              <a:rPr lang="en-US" altLang="zh-CN" dirty="0" smtClean="0"/>
              <a:t>the</a:t>
            </a:r>
            <a:r>
              <a:rPr lang="zh-CN" altLang="en-US" dirty="0" smtClean="0"/>
              <a:t> </a:t>
            </a:r>
            <a:r>
              <a:rPr lang="en-US" altLang="zh-CN" dirty="0" smtClean="0"/>
              <a:t>increasing</a:t>
            </a:r>
            <a:r>
              <a:rPr lang="zh-CN" altLang="en-US" dirty="0" smtClean="0"/>
              <a:t> </a:t>
            </a:r>
            <a:r>
              <a:rPr lang="en-US" altLang="zh-CN" dirty="0" smtClean="0"/>
              <a:t>amount</a:t>
            </a:r>
            <a:r>
              <a:rPr lang="zh-CN" altLang="en-US" dirty="0" smtClean="0"/>
              <a:t> </a:t>
            </a:r>
            <a:r>
              <a:rPr lang="en-US" altLang="zh-CN" dirty="0" smtClean="0"/>
              <a:t>of</a:t>
            </a:r>
            <a:r>
              <a:rPr lang="zh-CN" altLang="en-US" dirty="0" smtClean="0"/>
              <a:t> </a:t>
            </a:r>
            <a:r>
              <a:rPr lang="en-US" altLang="zh-CN" dirty="0" smtClean="0"/>
              <a:t>users.</a:t>
            </a:r>
            <a:r>
              <a:rPr lang="zh-CN" altLang="en-US" dirty="0" smtClean="0"/>
              <a:t> </a:t>
            </a:r>
            <a:r>
              <a:rPr lang="en-US" altLang="zh-CN" dirty="0" smtClean="0"/>
              <a:t>In</a:t>
            </a:r>
            <a:r>
              <a:rPr lang="zh-CN" altLang="en-US" dirty="0" smtClean="0"/>
              <a:t> </a:t>
            </a:r>
            <a:r>
              <a:rPr lang="en-US" altLang="zh-CN" dirty="0" smtClean="0"/>
              <a:t>the</a:t>
            </a:r>
            <a:r>
              <a:rPr lang="zh-CN" altLang="en-US" dirty="0" smtClean="0"/>
              <a:t> </a:t>
            </a:r>
            <a:r>
              <a:rPr lang="en-US" altLang="zh-CN" dirty="0" smtClean="0"/>
              <a:t>perspective</a:t>
            </a:r>
            <a:r>
              <a:rPr lang="zh-CN" altLang="en-US" dirty="0" smtClean="0"/>
              <a:t> </a:t>
            </a:r>
            <a:r>
              <a:rPr lang="en-US" altLang="zh-CN" dirty="0" smtClean="0"/>
              <a:t>of</a:t>
            </a:r>
            <a:r>
              <a:rPr lang="zh-CN" altLang="en-US" dirty="0" smtClean="0"/>
              <a:t> </a:t>
            </a:r>
            <a:r>
              <a:rPr lang="en-US" altLang="zh-CN" dirty="0" smtClean="0"/>
              <a:t>users,</a:t>
            </a:r>
            <a:r>
              <a:rPr lang="zh-CN" altLang="en-US" dirty="0" smtClean="0"/>
              <a:t> </a:t>
            </a:r>
            <a:r>
              <a:rPr lang="en-US" altLang="zh-CN" dirty="0" smtClean="0"/>
              <a:t>they</a:t>
            </a:r>
            <a:r>
              <a:rPr lang="zh-CN" altLang="en-US" dirty="0" smtClean="0"/>
              <a:t> </a:t>
            </a:r>
            <a:r>
              <a:rPr lang="en-US" altLang="zh-CN" dirty="0" smtClean="0"/>
              <a:t>are</a:t>
            </a:r>
            <a:r>
              <a:rPr lang="zh-CN" altLang="en-US" dirty="0" smtClean="0"/>
              <a:t> </a:t>
            </a:r>
            <a:r>
              <a:rPr lang="en-US" altLang="zh-CN" dirty="0" smtClean="0"/>
              <a:t>willing</a:t>
            </a:r>
            <a:r>
              <a:rPr lang="zh-CN" altLang="en-US" dirty="0" smtClean="0"/>
              <a:t> </a:t>
            </a:r>
            <a:r>
              <a:rPr lang="en-US" altLang="zh-CN" dirty="0" smtClean="0"/>
              <a:t>to</a:t>
            </a:r>
            <a:r>
              <a:rPr lang="zh-CN" altLang="en-US" dirty="0" smtClean="0"/>
              <a:t> </a:t>
            </a:r>
            <a:r>
              <a:rPr lang="en-US" altLang="zh-CN" dirty="0" smtClean="0"/>
              <a:t>understand</a:t>
            </a:r>
            <a:r>
              <a:rPr lang="zh-CN" altLang="en-US" dirty="0" smtClean="0"/>
              <a:t> </a:t>
            </a:r>
            <a:r>
              <a:rPr lang="en-US" altLang="zh-CN" dirty="0" smtClean="0"/>
              <a:t>the</a:t>
            </a:r>
            <a:r>
              <a:rPr lang="zh-CN" altLang="en-US" dirty="0" smtClean="0"/>
              <a:t> </a:t>
            </a:r>
            <a:r>
              <a:rPr lang="en-US" altLang="zh-CN" dirty="0" smtClean="0"/>
              <a:t>advantages</a:t>
            </a:r>
            <a:r>
              <a:rPr lang="zh-CN" altLang="en-US" dirty="0" smtClean="0"/>
              <a:t> </a:t>
            </a:r>
            <a:r>
              <a:rPr lang="en-US" altLang="zh-CN" dirty="0" smtClean="0"/>
              <a:t>and</a:t>
            </a:r>
            <a:r>
              <a:rPr lang="zh-CN" altLang="en-US" dirty="0" smtClean="0"/>
              <a:t> </a:t>
            </a:r>
            <a:r>
              <a:rPr lang="en-US" altLang="zh-CN" dirty="0" smtClean="0"/>
              <a:t>disadvantages</a:t>
            </a:r>
            <a:r>
              <a:rPr lang="zh-CN" altLang="en-US" dirty="0" smtClean="0"/>
              <a:t> </a:t>
            </a:r>
            <a:r>
              <a:rPr lang="en-US" altLang="zh-CN" dirty="0" smtClean="0"/>
              <a:t>of</a:t>
            </a:r>
            <a:r>
              <a:rPr lang="zh-CN" altLang="en-US" dirty="0" smtClean="0"/>
              <a:t> </a:t>
            </a:r>
            <a:r>
              <a:rPr lang="en-US" altLang="zh-CN" dirty="0" smtClean="0"/>
              <a:t>mobile</a:t>
            </a:r>
            <a:r>
              <a:rPr lang="zh-CN" altLang="en-US" dirty="0" smtClean="0"/>
              <a:t> </a:t>
            </a:r>
            <a:r>
              <a:rPr lang="en-US" altLang="zh-CN" dirty="0" smtClean="0"/>
              <a:t>systems</a:t>
            </a:r>
            <a:r>
              <a:rPr lang="zh-CN" altLang="en-US" dirty="0" smtClean="0"/>
              <a:t> </a:t>
            </a:r>
            <a:r>
              <a:rPr lang="en-US" altLang="zh-CN" dirty="0" smtClean="0"/>
              <a:t>in</a:t>
            </a:r>
            <a:r>
              <a:rPr lang="zh-CN" altLang="en-US" dirty="0" smtClean="0"/>
              <a:t> </a:t>
            </a:r>
            <a:r>
              <a:rPr lang="en-US" altLang="zh-CN" dirty="0" smtClean="0"/>
              <a:t>order</a:t>
            </a:r>
            <a:r>
              <a:rPr lang="zh-CN" altLang="en-US" dirty="0" smtClean="0"/>
              <a:t> </a:t>
            </a:r>
            <a:r>
              <a:rPr lang="en-US" altLang="zh-CN" dirty="0" smtClean="0"/>
              <a:t>to</a:t>
            </a:r>
            <a:r>
              <a:rPr lang="zh-CN" altLang="en-US" dirty="0" smtClean="0"/>
              <a:t> </a:t>
            </a:r>
            <a:r>
              <a:rPr lang="en-US" altLang="zh-CN" dirty="0" smtClean="0"/>
              <a:t>make</a:t>
            </a:r>
            <a:r>
              <a:rPr lang="zh-CN" altLang="en-US" dirty="0" smtClean="0"/>
              <a:t> </a:t>
            </a:r>
            <a:r>
              <a:rPr lang="en-US" altLang="zh-CN" dirty="0" smtClean="0"/>
              <a:t>a</a:t>
            </a:r>
            <a:r>
              <a:rPr lang="zh-CN" altLang="en-US" dirty="0" smtClean="0"/>
              <a:t> </a:t>
            </a:r>
            <a:r>
              <a:rPr lang="en-US" altLang="zh-CN" dirty="0" smtClean="0"/>
              <a:t>wise</a:t>
            </a:r>
            <a:r>
              <a:rPr lang="zh-CN" altLang="en-US" dirty="0" smtClean="0"/>
              <a:t> </a:t>
            </a:r>
            <a:r>
              <a:rPr lang="en-US" altLang="zh-CN" dirty="0" smtClean="0"/>
              <a:t>purchase.</a:t>
            </a:r>
            <a:r>
              <a:rPr lang="zh-CN" altLang="en-US" dirty="0" smtClean="0"/>
              <a:t> </a:t>
            </a:r>
            <a:r>
              <a:rPr lang="en-US" altLang="zh-CN" dirty="0" smtClean="0"/>
              <a:t>IOS</a:t>
            </a:r>
            <a:r>
              <a:rPr lang="zh-CN" altLang="en-US" dirty="0" smtClean="0"/>
              <a:t> </a:t>
            </a:r>
            <a:r>
              <a:rPr lang="en-US" altLang="zh-CN" dirty="0" smtClean="0"/>
              <a:t>and</a:t>
            </a:r>
            <a:r>
              <a:rPr lang="zh-CN" altLang="en-US" dirty="0" smtClean="0"/>
              <a:t> </a:t>
            </a:r>
            <a:r>
              <a:rPr lang="en-US" altLang="zh-CN" dirty="0" smtClean="0"/>
              <a:t>Android</a:t>
            </a:r>
            <a:r>
              <a:rPr lang="zh-CN" altLang="en-US" dirty="0" smtClean="0"/>
              <a:t> </a:t>
            </a:r>
            <a:r>
              <a:rPr lang="en-US" altLang="zh-CN" dirty="0" smtClean="0"/>
              <a:t>system</a:t>
            </a:r>
            <a:r>
              <a:rPr lang="zh-CN" altLang="en-US" dirty="0" smtClean="0"/>
              <a:t> </a:t>
            </a:r>
            <a:r>
              <a:rPr lang="en-US" altLang="zh-CN" dirty="0" smtClean="0"/>
              <a:t>have</a:t>
            </a:r>
            <a:r>
              <a:rPr lang="zh-CN" altLang="en-US" dirty="0" smtClean="0"/>
              <a:t> </a:t>
            </a:r>
            <a:r>
              <a:rPr lang="en-US" altLang="zh-CN" dirty="0" smtClean="0"/>
              <a:t>been</a:t>
            </a:r>
            <a:r>
              <a:rPr lang="zh-CN" altLang="en-US" dirty="0" smtClean="0"/>
              <a:t> </a:t>
            </a:r>
            <a:r>
              <a:rPr lang="en-US" altLang="zh-CN" dirty="0" smtClean="0"/>
              <a:t>launched</a:t>
            </a:r>
            <a:r>
              <a:rPr lang="zh-CN" altLang="en-US" dirty="0" smtClean="0"/>
              <a:t> </a:t>
            </a:r>
            <a:r>
              <a:rPr lang="en-US" altLang="zh-CN" dirty="0" smtClean="0"/>
              <a:t>into</a:t>
            </a:r>
            <a:r>
              <a:rPr lang="zh-CN" altLang="en-US" dirty="0" smtClean="0"/>
              <a:t> </a:t>
            </a:r>
            <a:r>
              <a:rPr lang="en-US" altLang="zh-CN" dirty="0" smtClean="0"/>
              <a:t>market</a:t>
            </a:r>
            <a:r>
              <a:rPr lang="zh-CN" altLang="en-US" dirty="0" smtClean="0"/>
              <a:t> </a:t>
            </a:r>
            <a:r>
              <a:rPr lang="en-US" altLang="zh-CN" dirty="0" smtClean="0"/>
              <a:t>for</a:t>
            </a:r>
            <a:r>
              <a:rPr lang="zh-CN" altLang="en-US" dirty="0" smtClean="0"/>
              <a:t> </a:t>
            </a:r>
            <a:r>
              <a:rPr lang="en-US" altLang="zh-CN" dirty="0" smtClean="0"/>
              <a:t>many</a:t>
            </a:r>
            <a:r>
              <a:rPr lang="zh-CN" altLang="en-US" dirty="0" smtClean="0"/>
              <a:t> </a:t>
            </a:r>
            <a:r>
              <a:rPr lang="en-US" altLang="zh-CN" dirty="0" smtClean="0"/>
              <a:t>years.</a:t>
            </a:r>
            <a:r>
              <a:rPr lang="zh-CN" altLang="en-US" dirty="0" smtClean="0"/>
              <a:t> </a:t>
            </a:r>
            <a:r>
              <a:rPr lang="en-US" altLang="zh-CN" dirty="0" smtClean="0"/>
              <a:t>The</a:t>
            </a:r>
            <a:r>
              <a:rPr lang="zh-CN" altLang="en-US" dirty="0" smtClean="0"/>
              <a:t> </a:t>
            </a:r>
            <a:r>
              <a:rPr lang="en-US" altLang="zh-CN" dirty="0" smtClean="0"/>
              <a:t>development</a:t>
            </a:r>
            <a:r>
              <a:rPr lang="zh-CN" altLang="en-US" dirty="0" smtClean="0"/>
              <a:t> </a:t>
            </a:r>
            <a:r>
              <a:rPr lang="en-US" altLang="zh-CN" dirty="0" smtClean="0"/>
              <a:t>procedures</a:t>
            </a:r>
            <a:r>
              <a:rPr lang="zh-CN" altLang="en-US" dirty="0" smtClean="0"/>
              <a:t> </a:t>
            </a:r>
            <a:r>
              <a:rPr lang="en-US" altLang="zh-CN" dirty="0" smtClean="0"/>
              <a:t>of</a:t>
            </a:r>
            <a:r>
              <a:rPr lang="zh-CN" altLang="en-US" dirty="0" smtClean="0"/>
              <a:t> </a:t>
            </a:r>
            <a:r>
              <a:rPr lang="en-US" altLang="zh-CN" dirty="0" smtClean="0"/>
              <a:t>the</a:t>
            </a:r>
            <a:r>
              <a:rPr lang="zh-CN" altLang="en-US" dirty="0" smtClean="0"/>
              <a:t> </a:t>
            </a:r>
            <a:r>
              <a:rPr lang="en-US" altLang="zh-CN" dirty="0" smtClean="0"/>
              <a:t>two</a:t>
            </a:r>
            <a:r>
              <a:rPr lang="zh-CN" altLang="en-US" dirty="0" smtClean="0"/>
              <a:t> </a:t>
            </a:r>
            <a:r>
              <a:rPr lang="en-US" altLang="zh-CN" dirty="0" smtClean="0"/>
              <a:t>systems</a:t>
            </a:r>
            <a:r>
              <a:rPr lang="zh-CN" altLang="en-US" dirty="0" smtClean="0"/>
              <a:t> </a:t>
            </a:r>
            <a:r>
              <a:rPr lang="en-US" altLang="zh-CN" dirty="0" smtClean="0"/>
              <a:t>are</a:t>
            </a:r>
            <a:r>
              <a:rPr lang="zh-CN" altLang="en-US" dirty="0" smtClean="0"/>
              <a:t> </a:t>
            </a:r>
            <a:r>
              <a:rPr lang="en-US" altLang="zh-CN" dirty="0" smtClean="0"/>
              <a:t>supposed</a:t>
            </a:r>
            <a:r>
              <a:rPr lang="zh-CN" altLang="en-US" dirty="0" smtClean="0"/>
              <a:t> </a:t>
            </a:r>
            <a:r>
              <a:rPr lang="en-US" altLang="zh-CN" dirty="0" smtClean="0"/>
              <a:t>to</a:t>
            </a:r>
            <a:r>
              <a:rPr lang="zh-CN" altLang="en-US" dirty="0" smtClean="0"/>
              <a:t> </a:t>
            </a:r>
            <a:r>
              <a:rPr lang="en-US" altLang="zh-CN" dirty="0" smtClean="0"/>
              <a:t>be</a:t>
            </a:r>
            <a:r>
              <a:rPr lang="zh-CN" altLang="en-US" dirty="0" smtClean="0"/>
              <a:t> </a:t>
            </a:r>
            <a:r>
              <a:rPr lang="en-US" altLang="zh-CN" dirty="0" smtClean="0"/>
              <a:t>mature</a:t>
            </a:r>
            <a:r>
              <a:rPr lang="zh-CN" altLang="en-US" dirty="0" smtClean="0"/>
              <a:t>. </a:t>
            </a:r>
            <a:r>
              <a:rPr lang="en-US" altLang="zh-CN" dirty="0" smtClean="0"/>
              <a:t>However</a:t>
            </a:r>
            <a:r>
              <a:rPr lang="zh-CN" altLang="en-US" dirty="0" smtClean="0"/>
              <a:t> </a:t>
            </a:r>
            <a:r>
              <a:rPr lang="en-US" altLang="zh-CN" dirty="0" smtClean="0"/>
              <a:t>it</a:t>
            </a:r>
            <a:r>
              <a:rPr lang="zh-CN" altLang="en-US" dirty="0" smtClean="0"/>
              <a:t> </a:t>
            </a:r>
            <a:r>
              <a:rPr lang="en-US" altLang="zh-CN" dirty="0" smtClean="0"/>
              <a:t>doesn’t</a:t>
            </a:r>
            <a:r>
              <a:rPr lang="zh-CN" altLang="en-US" dirty="0" smtClean="0"/>
              <a:t> </a:t>
            </a:r>
            <a:r>
              <a:rPr lang="en-US" altLang="zh-CN" dirty="0" smtClean="0"/>
              <a:t>indicate</a:t>
            </a:r>
            <a:r>
              <a:rPr lang="zh-CN" altLang="en-US" dirty="0" smtClean="0"/>
              <a:t> </a:t>
            </a:r>
            <a:r>
              <a:rPr lang="en-US" altLang="zh-CN" dirty="0" smtClean="0"/>
              <a:t>that</a:t>
            </a:r>
            <a:r>
              <a:rPr lang="zh-CN" altLang="en-US" dirty="0" smtClean="0"/>
              <a:t> </a:t>
            </a:r>
            <a:r>
              <a:rPr lang="en-US" altLang="zh-CN" dirty="0" smtClean="0"/>
              <a:t>IOS</a:t>
            </a:r>
            <a:r>
              <a:rPr lang="zh-CN" altLang="en-US" dirty="0" smtClean="0"/>
              <a:t> </a:t>
            </a:r>
            <a:r>
              <a:rPr lang="en-US" altLang="zh-CN" dirty="0" smtClean="0"/>
              <a:t>and</a:t>
            </a:r>
            <a:r>
              <a:rPr lang="zh-CN" altLang="en-US" dirty="0" smtClean="0"/>
              <a:t> </a:t>
            </a:r>
            <a:r>
              <a:rPr lang="en-US" altLang="zh-CN" dirty="0" smtClean="0"/>
              <a:t>Android</a:t>
            </a:r>
            <a:r>
              <a:rPr lang="zh-CN" altLang="en-US" dirty="0" smtClean="0"/>
              <a:t> </a:t>
            </a:r>
            <a:r>
              <a:rPr lang="en-US" altLang="zh-CN" dirty="0" smtClean="0"/>
              <a:t>are</a:t>
            </a:r>
            <a:r>
              <a:rPr lang="zh-CN" altLang="en-US" dirty="0" smtClean="0"/>
              <a:t> </a:t>
            </a:r>
            <a:r>
              <a:rPr lang="en-US" altLang="zh-CN" dirty="0" smtClean="0"/>
              <a:t>approaching</a:t>
            </a:r>
            <a:r>
              <a:rPr lang="zh-CN" altLang="en-US" dirty="0" smtClean="0"/>
              <a:t> </a:t>
            </a:r>
            <a:r>
              <a:rPr lang="en-US" altLang="zh-CN" dirty="0" smtClean="0"/>
              <a:t>to</a:t>
            </a:r>
            <a:r>
              <a:rPr lang="zh-CN" altLang="en-US" dirty="0" smtClean="0"/>
              <a:t> </a:t>
            </a:r>
            <a:r>
              <a:rPr lang="en-US" altLang="zh-CN" dirty="0" smtClean="0"/>
              <a:t>perfect.</a:t>
            </a:r>
            <a:r>
              <a:rPr lang="zh-CN" altLang="en-US" dirty="0" smtClean="0"/>
              <a:t> </a:t>
            </a:r>
            <a:r>
              <a:rPr lang="en-US" altLang="zh-CN" dirty="0"/>
              <a:t>T</a:t>
            </a:r>
            <a:r>
              <a:rPr lang="en-US" altLang="zh-CN" dirty="0" smtClean="0"/>
              <a:t>he</a:t>
            </a:r>
            <a:r>
              <a:rPr lang="zh-CN" altLang="en-US" dirty="0" smtClean="0"/>
              <a:t> </a:t>
            </a:r>
            <a:r>
              <a:rPr lang="en-US" altLang="zh-CN" dirty="0" smtClean="0"/>
              <a:t>security</a:t>
            </a:r>
            <a:r>
              <a:rPr lang="zh-CN" altLang="en-US" dirty="0" smtClean="0"/>
              <a:t> </a:t>
            </a:r>
            <a:r>
              <a:rPr lang="en-US" altLang="zh-CN" dirty="0" smtClean="0"/>
              <a:t>issue</a:t>
            </a:r>
            <a:r>
              <a:rPr lang="zh-CN" altLang="en-US" dirty="0" smtClean="0"/>
              <a:t> </a:t>
            </a:r>
            <a:r>
              <a:rPr lang="en-US" altLang="zh-CN" dirty="0" smtClean="0"/>
              <a:t>of</a:t>
            </a:r>
            <a:r>
              <a:rPr lang="zh-CN" altLang="en-US" dirty="0" smtClean="0"/>
              <a:t> </a:t>
            </a:r>
            <a:r>
              <a:rPr lang="en-US" altLang="zh-CN" dirty="0" smtClean="0"/>
              <a:t>mobile</a:t>
            </a:r>
            <a:r>
              <a:rPr lang="zh-CN" altLang="en-US" dirty="0" smtClean="0"/>
              <a:t> </a:t>
            </a:r>
            <a:r>
              <a:rPr lang="en-US" altLang="zh-CN" dirty="0" smtClean="0"/>
              <a:t>systems</a:t>
            </a:r>
            <a:r>
              <a:rPr lang="zh-CN" altLang="en-US" dirty="0" smtClean="0"/>
              <a:t> </a:t>
            </a:r>
            <a:r>
              <a:rPr lang="en-US" altLang="zh-CN" dirty="0" smtClean="0"/>
              <a:t>still</a:t>
            </a:r>
            <a:r>
              <a:rPr lang="zh-CN" altLang="en-US" dirty="0" smtClean="0"/>
              <a:t> </a:t>
            </a:r>
            <a:r>
              <a:rPr lang="en-US" altLang="zh-CN" dirty="0" smtClean="0"/>
              <a:t>exists,</a:t>
            </a:r>
            <a:r>
              <a:rPr lang="zh-CN" altLang="en-US" dirty="0" smtClean="0"/>
              <a:t> </a:t>
            </a:r>
            <a:r>
              <a:rPr lang="en-US" altLang="zh-CN" dirty="0" smtClean="0"/>
              <a:t>which</a:t>
            </a:r>
            <a:r>
              <a:rPr lang="zh-CN" altLang="en-US" dirty="0" smtClean="0"/>
              <a:t> </a:t>
            </a:r>
            <a:r>
              <a:rPr lang="en-US" altLang="zh-CN" dirty="0" smtClean="0"/>
              <a:t>is</a:t>
            </a:r>
            <a:r>
              <a:rPr lang="zh-CN" altLang="en-US" dirty="0" smtClean="0"/>
              <a:t> </a:t>
            </a:r>
            <a:r>
              <a:rPr lang="en-US" altLang="zh-CN" dirty="0" smtClean="0"/>
              <a:t>the</a:t>
            </a:r>
            <a:r>
              <a:rPr lang="zh-CN" altLang="en-US" dirty="0" smtClean="0"/>
              <a:t> </a:t>
            </a:r>
            <a:r>
              <a:rPr lang="en-US" altLang="zh-CN" dirty="0" smtClean="0"/>
              <a:t>reason</a:t>
            </a:r>
            <a:r>
              <a:rPr lang="zh-CN" altLang="en-US" dirty="0" smtClean="0"/>
              <a:t> </a:t>
            </a:r>
            <a:r>
              <a:rPr lang="en-US" altLang="zh-CN" dirty="0" smtClean="0"/>
              <a:t>why</a:t>
            </a:r>
            <a:r>
              <a:rPr lang="zh-CN" altLang="en-US" dirty="0" smtClean="0"/>
              <a:t> </a:t>
            </a:r>
            <a:r>
              <a:rPr lang="en-US" altLang="zh-CN" dirty="0" smtClean="0"/>
              <a:t>the</a:t>
            </a:r>
            <a:r>
              <a:rPr lang="zh-CN" altLang="en-US" dirty="0" smtClean="0"/>
              <a:t> </a:t>
            </a:r>
            <a:r>
              <a:rPr lang="en-US" altLang="zh-CN" dirty="0" smtClean="0"/>
              <a:t>two</a:t>
            </a:r>
            <a:r>
              <a:rPr lang="zh-CN" altLang="en-US" dirty="0" smtClean="0"/>
              <a:t> </a:t>
            </a:r>
            <a:r>
              <a:rPr lang="en-US" altLang="zh-CN" dirty="0" smtClean="0"/>
              <a:t>systems</a:t>
            </a:r>
            <a:r>
              <a:rPr lang="zh-CN" altLang="en-US" dirty="0" smtClean="0"/>
              <a:t> </a:t>
            </a:r>
            <a:r>
              <a:rPr lang="en-US" altLang="zh-CN" dirty="0" smtClean="0"/>
              <a:t>are</a:t>
            </a:r>
            <a:r>
              <a:rPr lang="zh-CN" altLang="en-US" dirty="0" smtClean="0"/>
              <a:t> </a:t>
            </a:r>
            <a:r>
              <a:rPr lang="en-US" altLang="zh-CN" dirty="0" smtClean="0"/>
              <a:t>being</a:t>
            </a:r>
            <a:r>
              <a:rPr lang="zh-CN" altLang="en-US" dirty="0" smtClean="0"/>
              <a:t> </a:t>
            </a:r>
            <a:r>
              <a:rPr lang="en-US" altLang="zh-CN" dirty="0" smtClean="0"/>
              <a:t>updated</a:t>
            </a:r>
            <a:r>
              <a:rPr lang="zh-CN" altLang="en-US" dirty="0" smtClean="0"/>
              <a:t> </a:t>
            </a:r>
            <a:r>
              <a:rPr lang="en-US" altLang="zh-CN" dirty="0" smtClean="0"/>
              <a:t>and</a:t>
            </a:r>
            <a:r>
              <a:rPr lang="zh-CN" altLang="en-US" dirty="0" smtClean="0"/>
              <a:t> </a:t>
            </a:r>
            <a:r>
              <a:rPr lang="en-US" altLang="zh-CN" dirty="0" smtClean="0"/>
              <a:t>improved.</a:t>
            </a:r>
            <a:r>
              <a:rPr lang="zh-CN" altLang="en-US" dirty="0" smtClean="0"/>
              <a:t> </a:t>
            </a:r>
            <a:endParaRPr lang="en-US" dirty="0" smtClean="0"/>
          </a:p>
          <a:p>
            <a:r>
              <a:rPr lang="en-US" sz="1800" dirty="0" smtClean="0"/>
              <a:t>The purpose the research is to provide users</a:t>
            </a:r>
            <a:r>
              <a:rPr lang="zh-CN" altLang="en-US" sz="1800" dirty="0" smtClean="0"/>
              <a:t> </a:t>
            </a:r>
            <a:r>
              <a:rPr lang="en-US" altLang="zh-CN" sz="1800" dirty="0" smtClean="0"/>
              <a:t>a</a:t>
            </a:r>
            <a:r>
              <a:rPr lang="zh-CN" altLang="en-US" sz="1800" dirty="0" smtClean="0"/>
              <a:t> </a:t>
            </a:r>
            <a:r>
              <a:rPr lang="en-US" altLang="zh-CN" sz="1800" dirty="0" smtClean="0"/>
              <a:t>guideline</a:t>
            </a:r>
            <a:r>
              <a:rPr lang="zh-CN" altLang="en-US" sz="1800" dirty="0" smtClean="0"/>
              <a:t> </a:t>
            </a:r>
            <a:r>
              <a:rPr lang="en-US" altLang="zh-CN" sz="1800" dirty="0" smtClean="0"/>
              <a:t>about</a:t>
            </a:r>
            <a:r>
              <a:rPr lang="zh-CN" altLang="en-US" sz="1800" dirty="0" smtClean="0"/>
              <a:t> </a:t>
            </a:r>
            <a:r>
              <a:rPr lang="en-US" altLang="zh-CN" sz="1800" dirty="0" smtClean="0"/>
              <a:t>the</a:t>
            </a:r>
            <a:r>
              <a:rPr lang="zh-CN" altLang="en-US" sz="1800" dirty="0" smtClean="0"/>
              <a:t> </a:t>
            </a:r>
            <a:r>
              <a:rPr lang="en-US" altLang="zh-CN" sz="1800" dirty="0" smtClean="0"/>
              <a:t>characteristics</a:t>
            </a:r>
            <a:r>
              <a:rPr lang="zh-CN" altLang="en-US" sz="1800" dirty="0" smtClean="0"/>
              <a:t> </a:t>
            </a:r>
            <a:r>
              <a:rPr lang="en-US" altLang="zh-CN" sz="1800" dirty="0" smtClean="0"/>
              <a:t>of</a:t>
            </a:r>
            <a:r>
              <a:rPr lang="zh-CN" altLang="en-US" sz="1800" dirty="0" smtClean="0"/>
              <a:t> </a:t>
            </a:r>
            <a:r>
              <a:rPr lang="en-US" altLang="zh-CN" sz="1800" dirty="0" smtClean="0"/>
              <a:t>IOS</a:t>
            </a:r>
            <a:r>
              <a:rPr lang="zh-CN" altLang="en-US" sz="1800" dirty="0" smtClean="0"/>
              <a:t> </a:t>
            </a:r>
            <a:r>
              <a:rPr lang="en-US" altLang="zh-CN" sz="1800" dirty="0" smtClean="0"/>
              <a:t>and</a:t>
            </a:r>
            <a:r>
              <a:rPr lang="zh-CN" altLang="en-US" sz="1800" dirty="0" smtClean="0"/>
              <a:t> </a:t>
            </a:r>
            <a:r>
              <a:rPr lang="en-US" altLang="zh-CN" sz="1800" dirty="0" smtClean="0"/>
              <a:t>Android</a:t>
            </a:r>
            <a:r>
              <a:rPr lang="zh-CN" altLang="en-US" sz="1800" dirty="0" smtClean="0"/>
              <a:t> </a:t>
            </a:r>
            <a:r>
              <a:rPr lang="en-US" altLang="zh-CN" sz="1800" dirty="0" smtClean="0"/>
              <a:t>when</a:t>
            </a:r>
            <a:r>
              <a:rPr lang="zh-CN" altLang="en-US" sz="1800" dirty="0" smtClean="0"/>
              <a:t> </a:t>
            </a:r>
            <a:r>
              <a:rPr lang="en-US" altLang="zh-CN" sz="1800" dirty="0" smtClean="0"/>
              <a:t>they</a:t>
            </a:r>
            <a:r>
              <a:rPr lang="zh-CN" altLang="en-US" sz="1800" dirty="0" smtClean="0"/>
              <a:t> </a:t>
            </a:r>
            <a:r>
              <a:rPr lang="en-US" altLang="zh-CN" sz="1800" dirty="0" smtClean="0"/>
              <a:t>are</a:t>
            </a:r>
            <a:r>
              <a:rPr lang="zh-CN" altLang="en-US" sz="1800" dirty="0" smtClean="0"/>
              <a:t> </a:t>
            </a:r>
            <a:r>
              <a:rPr lang="en-US" altLang="zh-CN" sz="1800" dirty="0" smtClean="0"/>
              <a:t>going</a:t>
            </a:r>
            <a:r>
              <a:rPr lang="zh-CN" altLang="en-US" sz="1800" dirty="0" smtClean="0"/>
              <a:t> </a:t>
            </a:r>
            <a:r>
              <a:rPr lang="en-US" altLang="zh-CN" sz="1800" dirty="0" smtClean="0"/>
              <a:t>to</a:t>
            </a:r>
            <a:r>
              <a:rPr lang="zh-CN" altLang="en-US" sz="1800" dirty="0" smtClean="0"/>
              <a:t> </a:t>
            </a:r>
            <a:r>
              <a:rPr lang="en-US" altLang="zh-CN" sz="1800" dirty="0" smtClean="0"/>
              <a:t>purchase</a:t>
            </a:r>
            <a:r>
              <a:rPr lang="zh-CN" altLang="en-US" sz="1800" dirty="0" smtClean="0"/>
              <a:t> </a:t>
            </a:r>
            <a:r>
              <a:rPr lang="en-US" altLang="zh-CN" sz="1800" dirty="0" smtClean="0"/>
              <a:t>a</a:t>
            </a:r>
            <a:r>
              <a:rPr lang="zh-CN" altLang="en-US" sz="1800" dirty="0" smtClean="0"/>
              <a:t> </a:t>
            </a:r>
            <a:r>
              <a:rPr lang="en-US" altLang="zh-CN" sz="1800" dirty="0" smtClean="0"/>
              <a:t>mobile</a:t>
            </a:r>
            <a:r>
              <a:rPr lang="zh-CN" altLang="en-US" sz="1800" dirty="0" smtClean="0"/>
              <a:t> </a:t>
            </a:r>
            <a:r>
              <a:rPr lang="en-US" altLang="zh-CN" sz="1800" dirty="0" smtClean="0"/>
              <a:t>device.</a:t>
            </a:r>
            <a:r>
              <a:rPr lang="zh-CN" altLang="en-US" sz="1800" dirty="0" smtClean="0"/>
              <a:t> </a:t>
            </a:r>
            <a:r>
              <a:rPr lang="en-US" altLang="zh-CN" sz="1800" dirty="0" smtClean="0"/>
              <a:t>Especially</a:t>
            </a:r>
            <a:r>
              <a:rPr lang="zh-CN" altLang="en-US" sz="1800" dirty="0" smtClean="0"/>
              <a:t> </a:t>
            </a:r>
            <a:r>
              <a:rPr lang="en-US" altLang="zh-CN" sz="1800" dirty="0" smtClean="0"/>
              <a:t>when</a:t>
            </a:r>
            <a:r>
              <a:rPr lang="zh-CN" altLang="en-US" sz="1800" dirty="0"/>
              <a:t> </a:t>
            </a:r>
            <a:r>
              <a:rPr lang="en-US" altLang="zh-CN" sz="1800" dirty="0" smtClean="0"/>
              <a:t>they</a:t>
            </a:r>
            <a:r>
              <a:rPr lang="zh-CN" altLang="en-US" sz="1800" dirty="0" smtClean="0"/>
              <a:t> </a:t>
            </a:r>
            <a:r>
              <a:rPr lang="en-US" altLang="zh-CN" sz="1800" dirty="0" smtClean="0"/>
              <a:t>are</a:t>
            </a:r>
            <a:r>
              <a:rPr lang="zh-CN" altLang="en-US" sz="1800" dirty="0" smtClean="0"/>
              <a:t> </a:t>
            </a:r>
            <a:r>
              <a:rPr lang="en-US" altLang="zh-CN" sz="1800" dirty="0" smtClean="0"/>
              <a:t>hesitating</a:t>
            </a:r>
            <a:r>
              <a:rPr lang="zh-CN" altLang="en-US" sz="1800" dirty="0" smtClean="0"/>
              <a:t> </a:t>
            </a:r>
            <a:r>
              <a:rPr lang="en-US" altLang="zh-CN" sz="1800" dirty="0" smtClean="0"/>
              <a:t>between</a:t>
            </a:r>
            <a:r>
              <a:rPr lang="zh-CN" altLang="en-US" sz="1800" dirty="0" smtClean="0"/>
              <a:t> </a:t>
            </a:r>
            <a:r>
              <a:rPr lang="en-US" altLang="zh-CN" sz="1800" dirty="0" smtClean="0"/>
              <a:t>IOS</a:t>
            </a:r>
            <a:r>
              <a:rPr lang="zh-CN" altLang="en-US" sz="1800" dirty="0" smtClean="0"/>
              <a:t> </a:t>
            </a:r>
            <a:r>
              <a:rPr lang="en-US" altLang="zh-CN" sz="1800" dirty="0" smtClean="0"/>
              <a:t>and</a:t>
            </a:r>
            <a:r>
              <a:rPr lang="zh-CN" altLang="en-US" sz="1800" dirty="0" smtClean="0"/>
              <a:t> </a:t>
            </a:r>
            <a:r>
              <a:rPr lang="en-US" altLang="zh-CN" sz="1800" dirty="0" smtClean="0"/>
              <a:t>Android</a:t>
            </a:r>
            <a:r>
              <a:rPr lang="zh-CN" altLang="en-US" sz="1800" dirty="0"/>
              <a:t>.</a:t>
            </a:r>
            <a:endParaRPr lang="en-US" sz="1800" dirty="0"/>
          </a:p>
        </p:txBody>
      </p:sp>
    </p:spTree>
    <p:extLst>
      <p:ext uri="{BB962C8B-B14F-4D97-AF65-F5344CB8AC3E}">
        <p14:creationId xmlns:p14="http://schemas.microsoft.com/office/powerpoint/2010/main" val="3091043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questions</a:t>
            </a:r>
            <a:endParaRPr lang="en-US" dirty="0"/>
          </a:p>
        </p:txBody>
      </p:sp>
      <p:sp>
        <p:nvSpPr>
          <p:cNvPr id="3" name="Content Placeholder 2"/>
          <p:cNvSpPr>
            <a:spLocks noGrp="1"/>
          </p:cNvSpPr>
          <p:nvPr>
            <p:ph sz="quarter" idx="13"/>
          </p:nvPr>
        </p:nvSpPr>
        <p:spPr/>
        <p:txBody>
          <a:bodyPr>
            <a:normAutofit/>
          </a:bodyPr>
          <a:lstStyle/>
          <a:p>
            <a:r>
              <a:rPr lang="en-US" sz="1800" dirty="0" smtClean="0"/>
              <a:t>In the aspect of security and flexibility, which</a:t>
            </a:r>
            <a:r>
              <a:rPr lang="zh-CN" altLang="en-US" sz="1800" dirty="0" smtClean="0"/>
              <a:t> </a:t>
            </a:r>
            <a:r>
              <a:rPr lang="en-US" altLang="zh-CN" sz="1800" dirty="0" smtClean="0"/>
              <a:t>mobile</a:t>
            </a:r>
            <a:r>
              <a:rPr lang="zh-CN" altLang="en-US" sz="1800" dirty="0" smtClean="0"/>
              <a:t> </a:t>
            </a:r>
            <a:r>
              <a:rPr lang="en-US" altLang="zh-CN" sz="1800" dirty="0" smtClean="0"/>
              <a:t>operating</a:t>
            </a:r>
            <a:r>
              <a:rPr lang="zh-CN" altLang="en-US" sz="1800" dirty="0" smtClean="0"/>
              <a:t> </a:t>
            </a:r>
            <a:r>
              <a:rPr lang="en-US" altLang="zh-CN" sz="1800" dirty="0" smtClean="0"/>
              <a:t>system</a:t>
            </a:r>
            <a:r>
              <a:rPr lang="zh-CN" altLang="en-US" sz="1800" dirty="0" smtClean="0"/>
              <a:t> </a:t>
            </a:r>
            <a:r>
              <a:rPr lang="en-US" altLang="zh-CN" sz="1800" dirty="0" smtClean="0"/>
              <a:t>is</a:t>
            </a:r>
            <a:r>
              <a:rPr lang="zh-CN" altLang="en-US" sz="1800" dirty="0" smtClean="0"/>
              <a:t> </a:t>
            </a:r>
            <a:r>
              <a:rPr lang="en-US" altLang="zh-CN" sz="1800" dirty="0" smtClean="0"/>
              <a:t>more</a:t>
            </a:r>
            <a:r>
              <a:rPr lang="zh-CN" altLang="en-US" sz="1800" dirty="0" smtClean="0"/>
              <a:t> </a:t>
            </a:r>
            <a:r>
              <a:rPr lang="en-US" altLang="zh-CN" sz="1800" dirty="0" smtClean="0"/>
              <a:t>superior?</a:t>
            </a:r>
            <a:r>
              <a:rPr lang="zh-CN" altLang="en-US" sz="1800" dirty="0" smtClean="0"/>
              <a:t> </a:t>
            </a:r>
            <a:r>
              <a:rPr lang="en-US" altLang="zh-CN" sz="1800" dirty="0" smtClean="0"/>
              <a:t>IOS</a:t>
            </a:r>
            <a:r>
              <a:rPr lang="zh-CN" altLang="en-US" sz="1800" dirty="0" smtClean="0"/>
              <a:t> </a:t>
            </a:r>
            <a:r>
              <a:rPr lang="en-US" altLang="zh-CN" sz="1800" dirty="0" smtClean="0"/>
              <a:t>or</a:t>
            </a:r>
            <a:r>
              <a:rPr lang="zh-CN" altLang="en-US" sz="1800" dirty="0" smtClean="0"/>
              <a:t> </a:t>
            </a:r>
            <a:r>
              <a:rPr lang="en-US" altLang="zh-CN" sz="1800" dirty="0" smtClean="0"/>
              <a:t>Android?</a:t>
            </a:r>
          </a:p>
          <a:p>
            <a:endParaRPr lang="en-US" altLang="zh-CN" sz="1800" dirty="0" smtClean="0"/>
          </a:p>
          <a:p>
            <a:r>
              <a:rPr lang="en-US" sz="1800" dirty="0" smtClean="0"/>
              <a:t>How</a:t>
            </a:r>
            <a:r>
              <a:rPr lang="zh-CN" altLang="en-US" sz="1800" dirty="0" smtClean="0"/>
              <a:t> </a:t>
            </a:r>
            <a:r>
              <a:rPr lang="en-US" altLang="zh-CN" sz="1800" dirty="0" smtClean="0"/>
              <a:t>should</a:t>
            </a:r>
            <a:r>
              <a:rPr lang="zh-CN" altLang="en-US" sz="1800" dirty="0" smtClean="0"/>
              <a:t> </a:t>
            </a:r>
            <a:r>
              <a:rPr lang="en-US" altLang="zh-CN" sz="1800" dirty="0" smtClean="0"/>
              <a:t>we</a:t>
            </a:r>
            <a:r>
              <a:rPr lang="zh-CN" altLang="en-US" sz="1800" dirty="0" smtClean="0"/>
              <a:t> </a:t>
            </a:r>
            <a:r>
              <a:rPr lang="en-US" altLang="zh-CN" sz="1800" dirty="0" smtClean="0"/>
              <a:t>measure</a:t>
            </a:r>
            <a:r>
              <a:rPr lang="zh-CN" altLang="en-US" sz="1800" dirty="0" smtClean="0"/>
              <a:t> </a:t>
            </a:r>
            <a:r>
              <a:rPr lang="en-US" altLang="zh-CN" sz="1800" dirty="0" smtClean="0"/>
              <a:t>a</a:t>
            </a:r>
            <a:r>
              <a:rPr lang="zh-CN" altLang="en-US" sz="1800" dirty="0" smtClean="0"/>
              <a:t> </a:t>
            </a:r>
            <a:r>
              <a:rPr lang="en-US" altLang="zh-CN" sz="1800" dirty="0" smtClean="0"/>
              <a:t>mobile</a:t>
            </a:r>
            <a:r>
              <a:rPr lang="zh-CN" altLang="en-US" sz="1800" dirty="0" smtClean="0"/>
              <a:t> </a:t>
            </a:r>
            <a:r>
              <a:rPr lang="en-US" altLang="zh-CN" sz="1800" dirty="0" smtClean="0"/>
              <a:t>operating</a:t>
            </a:r>
            <a:r>
              <a:rPr lang="zh-CN" altLang="en-US" sz="1800" dirty="0" smtClean="0"/>
              <a:t> </a:t>
            </a:r>
            <a:r>
              <a:rPr lang="en-US" altLang="zh-CN" sz="1800" dirty="0" smtClean="0"/>
              <a:t>system</a:t>
            </a:r>
            <a:r>
              <a:rPr lang="zh-CN" altLang="en-US" sz="1800" dirty="0" smtClean="0"/>
              <a:t> </a:t>
            </a:r>
            <a:r>
              <a:rPr lang="en-US" altLang="zh-CN" sz="1800" dirty="0" smtClean="0"/>
              <a:t>is</a:t>
            </a:r>
            <a:r>
              <a:rPr lang="zh-CN" altLang="en-US" sz="1800" dirty="0" smtClean="0"/>
              <a:t> </a:t>
            </a:r>
            <a:r>
              <a:rPr lang="en-US" altLang="zh-CN" sz="1800" dirty="0" smtClean="0"/>
              <a:t>secure</a:t>
            </a:r>
            <a:r>
              <a:rPr lang="zh-CN" altLang="en-US" sz="1800" dirty="0" smtClean="0"/>
              <a:t> </a:t>
            </a:r>
            <a:r>
              <a:rPr lang="en-US" altLang="zh-CN" sz="1800" dirty="0" smtClean="0"/>
              <a:t>or</a:t>
            </a:r>
            <a:r>
              <a:rPr lang="zh-CN" altLang="en-US" sz="1800" dirty="0" smtClean="0"/>
              <a:t> </a:t>
            </a:r>
            <a:r>
              <a:rPr lang="en-US" altLang="zh-CN" sz="1800" dirty="0" smtClean="0"/>
              <a:t>not?</a:t>
            </a:r>
          </a:p>
          <a:p>
            <a:endParaRPr lang="en-US" altLang="zh-CN" sz="1800" dirty="0" smtClean="0"/>
          </a:p>
          <a:p>
            <a:r>
              <a:rPr lang="en-US" sz="1800" dirty="0" smtClean="0"/>
              <a:t>Why</a:t>
            </a:r>
            <a:r>
              <a:rPr lang="zh-CN" altLang="en-US" sz="1800" dirty="0" smtClean="0"/>
              <a:t> </a:t>
            </a:r>
            <a:r>
              <a:rPr lang="en-US" altLang="zh-CN" sz="1800" dirty="0" smtClean="0"/>
              <a:t>we</a:t>
            </a:r>
            <a:r>
              <a:rPr lang="zh-CN" altLang="en-US" sz="1800" dirty="0" smtClean="0"/>
              <a:t> </a:t>
            </a:r>
            <a:r>
              <a:rPr lang="en-US" altLang="zh-CN" sz="1800" dirty="0" smtClean="0"/>
              <a:t>need</a:t>
            </a:r>
            <a:r>
              <a:rPr lang="zh-CN" altLang="en-US" sz="1800" dirty="0" smtClean="0"/>
              <a:t> </a:t>
            </a:r>
            <a:r>
              <a:rPr lang="en-US" altLang="zh-CN" sz="1800" dirty="0" smtClean="0"/>
              <a:t>to</a:t>
            </a:r>
            <a:r>
              <a:rPr lang="zh-CN" altLang="en-US" sz="1800" dirty="0" smtClean="0"/>
              <a:t> </a:t>
            </a:r>
            <a:r>
              <a:rPr lang="en-US" altLang="zh-CN" sz="1800" dirty="0" smtClean="0"/>
              <a:t>consider</a:t>
            </a:r>
            <a:r>
              <a:rPr lang="zh-CN" altLang="en-US" sz="1800" dirty="0" smtClean="0"/>
              <a:t> </a:t>
            </a:r>
            <a:r>
              <a:rPr lang="en-US" altLang="zh-CN" sz="1800" dirty="0" smtClean="0"/>
              <a:t>the</a:t>
            </a:r>
            <a:r>
              <a:rPr lang="zh-CN" altLang="en-US" sz="1800" dirty="0" smtClean="0"/>
              <a:t> </a:t>
            </a:r>
            <a:r>
              <a:rPr lang="en-US" altLang="zh-CN" sz="1800" dirty="0" smtClean="0"/>
              <a:t>mobile</a:t>
            </a:r>
            <a:r>
              <a:rPr lang="zh-CN" altLang="en-US" sz="1800" dirty="0" smtClean="0"/>
              <a:t> </a:t>
            </a:r>
            <a:r>
              <a:rPr lang="en-US" altLang="zh-CN" sz="1800" dirty="0" smtClean="0"/>
              <a:t>operating</a:t>
            </a:r>
            <a:r>
              <a:rPr lang="zh-CN" altLang="en-US" sz="1800" dirty="0" smtClean="0"/>
              <a:t> </a:t>
            </a:r>
            <a:r>
              <a:rPr lang="en-US" altLang="zh-CN" sz="1800" dirty="0" smtClean="0"/>
              <a:t>system</a:t>
            </a:r>
            <a:r>
              <a:rPr lang="zh-CN" altLang="en-US" sz="1800" dirty="0" smtClean="0"/>
              <a:t> </a:t>
            </a:r>
            <a:r>
              <a:rPr lang="en-US" altLang="zh-CN" sz="1800" dirty="0" smtClean="0"/>
              <a:t>issue?</a:t>
            </a:r>
          </a:p>
          <a:p>
            <a:endParaRPr lang="en-US" sz="1800" dirty="0"/>
          </a:p>
          <a:p>
            <a:r>
              <a:rPr lang="en-US" altLang="zh-CN" sz="1800" dirty="0" smtClean="0"/>
              <a:t>We</a:t>
            </a:r>
            <a:r>
              <a:rPr lang="zh-CN" altLang="en-US" sz="1800" dirty="0" smtClean="0"/>
              <a:t> </a:t>
            </a:r>
            <a:r>
              <a:rPr lang="en-US" altLang="zh-CN" sz="1800" dirty="0" smtClean="0"/>
              <a:t>do</a:t>
            </a:r>
            <a:r>
              <a:rPr lang="zh-CN" altLang="en-US" sz="1800" dirty="0" smtClean="0"/>
              <a:t> </a:t>
            </a:r>
            <a:r>
              <a:rPr lang="en-US" altLang="zh-CN" sz="1800" dirty="0" smtClean="0"/>
              <a:t>not</a:t>
            </a:r>
            <a:r>
              <a:rPr lang="zh-CN" altLang="en-US" sz="1800" dirty="0" smtClean="0"/>
              <a:t> </a:t>
            </a:r>
            <a:r>
              <a:rPr lang="en-US" altLang="zh-CN" sz="1800" dirty="0" smtClean="0"/>
              <a:t>consider</a:t>
            </a:r>
            <a:r>
              <a:rPr lang="zh-CN" altLang="en-US" sz="1800" dirty="0" smtClean="0"/>
              <a:t> </a:t>
            </a:r>
            <a:r>
              <a:rPr lang="en-US" altLang="zh-CN" sz="1800" dirty="0" smtClean="0"/>
              <a:t>jailbroken</a:t>
            </a:r>
            <a:r>
              <a:rPr lang="zh-CN" altLang="en-US" sz="1800" dirty="0" smtClean="0"/>
              <a:t> </a:t>
            </a:r>
            <a:r>
              <a:rPr lang="en-US" altLang="zh-CN" sz="1800" dirty="0" smtClean="0"/>
              <a:t>device</a:t>
            </a:r>
            <a:r>
              <a:rPr lang="zh-CN" altLang="en-US" sz="1800" dirty="0" smtClean="0"/>
              <a:t> </a:t>
            </a:r>
            <a:r>
              <a:rPr lang="en-US" altLang="zh-CN" sz="1800" dirty="0" smtClean="0"/>
              <a:t>so</a:t>
            </a:r>
            <a:r>
              <a:rPr lang="zh-CN" altLang="en-US" sz="1800" dirty="0" smtClean="0"/>
              <a:t> </a:t>
            </a:r>
            <a:r>
              <a:rPr lang="en-US" altLang="zh-CN" sz="1800" dirty="0" smtClean="0"/>
              <a:t>far</a:t>
            </a:r>
            <a:r>
              <a:rPr lang="zh-CN" altLang="en-US" sz="1800" dirty="0" smtClean="0"/>
              <a:t> </a:t>
            </a:r>
            <a:r>
              <a:rPr lang="en-US" altLang="zh-CN" sz="1800" dirty="0" smtClean="0"/>
              <a:t>since</a:t>
            </a:r>
            <a:r>
              <a:rPr lang="zh-CN" altLang="en-US" sz="1800" dirty="0" smtClean="0"/>
              <a:t> </a:t>
            </a:r>
            <a:r>
              <a:rPr lang="en-US" altLang="zh-CN" sz="1800" dirty="0" smtClean="0"/>
              <a:t>the</a:t>
            </a:r>
            <a:r>
              <a:rPr lang="zh-CN" altLang="en-US" sz="1800" dirty="0" smtClean="0"/>
              <a:t> </a:t>
            </a:r>
            <a:r>
              <a:rPr lang="en-US" altLang="zh-CN" sz="1800" dirty="0" smtClean="0"/>
              <a:t>jailbroken</a:t>
            </a:r>
            <a:r>
              <a:rPr lang="zh-CN" altLang="en-US" sz="1800" dirty="0" smtClean="0"/>
              <a:t> </a:t>
            </a:r>
            <a:r>
              <a:rPr lang="en-US" altLang="zh-CN" sz="1800" dirty="0" smtClean="0"/>
              <a:t>user</a:t>
            </a:r>
            <a:r>
              <a:rPr lang="zh-CN" altLang="en-US" sz="1800" dirty="0"/>
              <a:t> </a:t>
            </a:r>
            <a:r>
              <a:rPr lang="en-US" altLang="zh-CN" sz="1800" dirty="0" smtClean="0"/>
              <a:t>has</a:t>
            </a:r>
            <a:r>
              <a:rPr lang="zh-CN" altLang="en-US" sz="1800" dirty="0" smtClean="0"/>
              <a:t> </a:t>
            </a:r>
            <a:r>
              <a:rPr lang="en-US" altLang="zh-CN" sz="1800" dirty="0" smtClean="0"/>
              <a:t>already</a:t>
            </a:r>
            <a:r>
              <a:rPr lang="zh-CN" altLang="en-US" sz="1800" dirty="0" smtClean="0"/>
              <a:t> </a:t>
            </a:r>
            <a:r>
              <a:rPr lang="en-US" altLang="zh-CN" sz="1800" dirty="0" smtClean="0"/>
              <a:t>given</a:t>
            </a:r>
            <a:r>
              <a:rPr lang="zh-CN" altLang="en-US" sz="1800" dirty="0" smtClean="0"/>
              <a:t> </a:t>
            </a:r>
            <a:r>
              <a:rPr lang="en-US" altLang="zh-CN" sz="1800" dirty="0" smtClean="0"/>
              <a:t>up</a:t>
            </a:r>
            <a:r>
              <a:rPr lang="zh-CN" altLang="en-US" sz="1800" dirty="0" smtClean="0"/>
              <a:t> </a:t>
            </a:r>
            <a:r>
              <a:rPr lang="en-US" altLang="zh-CN" sz="1800" dirty="0" smtClean="0"/>
              <a:t>the</a:t>
            </a:r>
            <a:r>
              <a:rPr lang="zh-CN" altLang="en-US" sz="1800" dirty="0" smtClean="0"/>
              <a:t> </a:t>
            </a:r>
            <a:r>
              <a:rPr lang="en-US" altLang="zh-CN" sz="1800" dirty="0" smtClean="0"/>
              <a:t>system’s</a:t>
            </a:r>
            <a:r>
              <a:rPr lang="zh-CN" altLang="en-US" sz="1800" dirty="0" smtClean="0"/>
              <a:t> </a:t>
            </a:r>
            <a:r>
              <a:rPr lang="en-US" altLang="zh-CN" sz="1800" dirty="0" smtClean="0"/>
              <a:t>security.</a:t>
            </a:r>
            <a:endParaRPr lang="en-US" sz="1800" dirty="0" smtClean="0"/>
          </a:p>
        </p:txBody>
      </p:sp>
    </p:spTree>
    <p:extLst>
      <p:ext uri="{BB962C8B-B14F-4D97-AF65-F5344CB8AC3E}">
        <p14:creationId xmlns:p14="http://schemas.microsoft.com/office/powerpoint/2010/main" val="4130523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8459"/>
            <a:ext cx="7924800" cy="1143000"/>
          </a:xfrm>
        </p:spPr>
        <p:txBody>
          <a:bodyPr/>
          <a:lstStyle/>
          <a:p>
            <a:r>
              <a:rPr lang="en-US" dirty="0" smtClean="0"/>
              <a:t>Literature review</a:t>
            </a:r>
            <a:endParaRPr lang="en-US" dirty="0"/>
          </a:p>
        </p:txBody>
      </p:sp>
      <p:sp>
        <p:nvSpPr>
          <p:cNvPr id="3" name="Content Placeholder 2"/>
          <p:cNvSpPr>
            <a:spLocks noGrp="1"/>
          </p:cNvSpPr>
          <p:nvPr>
            <p:ph sz="quarter" idx="13"/>
          </p:nvPr>
        </p:nvSpPr>
        <p:spPr>
          <a:xfrm>
            <a:off x="247815" y="1301123"/>
            <a:ext cx="8611585" cy="4817251"/>
          </a:xfrm>
        </p:spPr>
        <p:txBody>
          <a:bodyPr>
            <a:normAutofit/>
          </a:bodyPr>
          <a:lstStyle/>
          <a:p>
            <a:r>
              <a:rPr lang="en-US" dirty="0" smtClean="0"/>
              <a:t>Android </a:t>
            </a:r>
            <a:r>
              <a:rPr lang="en-US" dirty="0"/>
              <a:t>grew to a very large number: 87%. This was its share of the global smartphone market. It also grew to an even larger one: 97%. This was Android’s share of global mobile </a:t>
            </a:r>
            <a:r>
              <a:rPr lang="en-US" dirty="0" smtClean="0"/>
              <a:t>malware (Forbes, 2013).At</a:t>
            </a:r>
            <a:r>
              <a:rPr lang="zh-CN" altLang="en-US" dirty="0" smtClean="0"/>
              <a:t> </a:t>
            </a:r>
            <a:r>
              <a:rPr lang="en-US" altLang="zh-CN" dirty="0" smtClean="0"/>
              <a:t>July</a:t>
            </a:r>
            <a:r>
              <a:rPr lang="zh-CN" altLang="en-US" dirty="0" smtClean="0"/>
              <a:t> </a:t>
            </a:r>
            <a:r>
              <a:rPr lang="en-US" altLang="zh-CN" dirty="0" smtClean="0"/>
              <a:t>of</a:t>
            </a:r>
            <a:r>
              <a:rPr lang="zh-CN" altLang="en-US" dirty="0" smtClean="0"/>
              <a:t> </a:t>
            </a:r>
            <a:r>
              <a:rPr lang="en-US" altLang="zh-CN" dirty="0" smtClean="0"/>
              <a:t>2014,</a:t>
            </a:r>
            <a:r>
              <a:rPr lang="zh-CN" altLang="en-US" dirty="0" smtClean="0"/>
              <a:t> </a:t>
            </a:r>
            <a:r>
              <a:rPr lang="en-US" altLang="zh-CN" dirty="0" smtClean="0"/>
              <a:t>the</a:t>
            </a:r>
            <a:r>
              <a:rPr lang="zh-CN" altLang="en-US" dirty="0" smtClean="0"/>
              <a:t> </a:t>
            </a:r>
            <a:r>
              <a:rPr lang="en-US" dirty="0" smtClean="0"/>
              <a:t>Kaspersky Lab published</a:t>
            </a:r>
            <a:r>
              <a:rPr lang="zh-CN" altLang="en-US" dirty="0" smtClean="0"/>
              <a:t> </a:t>
            </a:r>
            <a:r>
              <a:rPr lang="en-US" altLang="zh-CN" dirty="0" smtClean="0"/>
              <a:t>the</a:t>
            </a:r>
            <a:r>
              <a:rPr lang="zh-CN" altLang="en-US" dirty="0" smtClean="0"/>
              <a:t> </a:t>
            </a:r>
            <a:r>
              <a:rPr lang="en-US" altLang="zh-CN" dirty="0" smtClean="0"/>
              <a:t>statistic</a:t>
            </a:r>
            <a:r>
              <a:rPr lang="zh-CN" altLang="en-US" dirty="0" smtClean="0"/>
              <a:t> </a:t>
            </a:r>
            <a:r>
              <a:rPr lang="en-US" altLang="zh-CN" dirty="0" smtClean="0"/>
              <a:t>of</a:t>
            </a:r>
            <a:r>
              <a:rPr lang="zh-CN" altLang="en-US" dirty="0" smtClean="0"/>
              <a:t> </a:t>
            </a:r>
            <a:r>
              <a:rPr lang="en-US" altLang="zh-CN" dirty="0" smtClean="0"/>
              <a:t>malware</a:t>
            </a:r>
            <a:r>
              <a:rPr lang="zh-CN" altLang="en-US" dirty="0" smtClean="0"/>
              <a:t> </a:t>
            </a:r>
            <a:r>
              <a:rPr lang="en-US" altLang="zh-CN" dirty="0" smtClean="0"/>
              <a:t>distribution</a:t>
            </a:r>
            <a:r>
              <a:rPr lang="zh-CN" altLang="en-US" dirty="0" smtClean="0"/>
              <a:t> </a:t>
            </a:r>
            <a:r>
              <a:rPr lang="en-US" altLang="zh-CN" dirty="0" smtClean="0"/>
              <a:t>on</a:t>
            </a:r>
            <a:r>
              <a:rPr lang="zh-CN" altLang="en-US" dirty="0" smtClean="0"/>
              <a:t> </a:t>
            </a:r>
            <a:r>
              <a:rPr lang="en-US" altLang="zh-CN" dirty="0" smtClean="0"/>
              <a:t>different</a:t>
            </a:r>
            <a:r>
              <a:rPr lang="zh-CN" altLang="en-US" dirty="0" smtClean="0"/>
              <a:t> </a:t>
            </a:r>
            <a:r>
              <a:rPr lang="en-US" altLang="zh-CN" dirty="0" smtClean="0"/>
              <a:t>mobile</a:t>
            </a:r>
            <a:r>
              <a:rPr lang="zh-CN" altLang="en-US" dirty="0" smtClean="0"/>
              <a:t> </a:t>
            </a:r>
            <a:r>
              <a:rPr lang="en-US" altLang="zh-CN" dirty="0" smtClean="0"/>
              <a:t>operating</a:t>
            </a:r>
            <a:r>
              <a:rPr lang="zh-CN" altLang="en-US" dirty="0" smtClean="0"/>
              <a:t> </a:t>
            </a:r>
            <a:r>
              <a:rPr lang="en-US" altLang="zh-CN" dirty="0" smtClean="0"/>
              <a:t>system. They began to collect data on the </a:t>
            </a:r>
            <a:r>
              <a:rPr lang="en-US" dirty="0" smtClean="0"/>
              <a:t>attacks </a:t>
            </a:r>
            <a:r>
              <a:rPr lang="en-US" dirty="0"/>
              <a:t>against Android </a:t>
            </a:r>
            <a:r>
              <a:rPr lang="en-US" dirty="0" smtClean="0"/>
              <a:t>users and the increase of malwares targeted to Android. </a:t>
            </a:r>
            <a:r>
              <a:rPr lang="en-US" dirty="0"/>
              <a:t>About </a:t>
            </a:r>
            <a:r>
              <a:rPr lang="en-US" b="1" dirty="0"/>
              <a:t>500,000 users </a:t>
            </a:r>
            <a:r>
              <a:rPr lang="en-US" dirty="0"/>
              <a:t>have encountered mobile malware designed to steal money at least once</a:t>
            </a:r>
            <a:r>
              <a:rPr lang="en-US" dirty="0" smtClean="0"/>
              <a:t>.</a:t>
            </a:r>
            <a:r>
              <a:rPr lang="en-US" dirty="0"/>
              <a:t> The number of modifications for mobile </a:t>
            </a:r>
            <a:r>
              <a:rPr lang="en-US" dirty="0" smtClean="0"/>
              <a:t>Trojans </a:t>
            </a:r>
            <a:r>
              <a:rPr lang="en-US" b="1" dirty="0"/>
              <a:t>increased 14</a:t>
            </a:r>
            <a:r>
              <a:rPr lang="en-US" dirty="0"/>
              <a:t> </a:t>
            </a:r>
            <a:r>
              <a:rPr lang="en-US" b="1" dirty="0"/>
              <a:t>times </a:t>
            </a:r>
            <a:r>
              <a:rPr lang="en-US" dirty="0"/>
              <a:t>over 12 months, from a few hundred to more than </a:t>
            </a:r>
            <a:r>
              <a:rPr lang="en-US" dirty="0" smtClean="0"/>
              <a:t>5000</a:t>
            </a:r>
            <a:r>
              <a:rPr lang="en-US" dirty="0"/>
              <a:t> </a:t>
            </a:r>
            <a:r>
              <a:rPr lang="en-US" dirty="0" smtClean="0"/>
              <a:t>(Kaspersky Lab, 2014). With the increase of Android market, the attackers find more opportunities to perform attacks (Petrovan, 2013). Analyzing </a:t>
            </a:r>
            <a:r>
              <a:rPr lang="en-US" dirty="0"/>
              <a:t>malware discovered during the first quarter of the year, F-Secure found that Android was targeted by 275 out of 277 "threat families." In contrast, iOS and Symbian each accounted for one a </a:t>
            </a:r>
            <a:r>
              <a:rPr lang="en-US" dirty="0" smtClean="0"/>
              <a:t>piece (Whitney, 2014). The security of iOS has been propagated since iOS is launched to the mobile market (Prince, 2014). However due to the lack verification of applications, iOS security is also criticized recently (Clover, 2014). The malwares attacking on iOS exist.  Security research of Fortinet blog has provided a list of iOS malwares. We learn that most of malwares only worked on jailbroken devices (Apvrille, 2014). However three of them still work on normal devices, which throw an alert to iOS users that their devices might not achieve the expected secure level (Kovacs, 2014).</a:t>
            </a:r>
            <a:endParaRPr lang="en-US" dirty="0"/>
          </a:p>
        </p:txBody>
      </p:sp>
    </p:spTree>
    <p:extLst>
      <p:ext uri="{BB962C8B-B14F-4D97-AF65-F5344CB8AC3E}">
        <p14:creationId xmlns:p14="http://schemas.microsoft.com/office/powerpoint/2010/main" val="3594950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data collection &amp; analysis</a:t>
            </a:r>
            <a:endParaRPr lang="en-US" dirty="0"/>
          </a:p>
        </p:txBody>
      </p:sp>
      <p:sp>
        <p:nvSpPr>
          <p:cNvPr id="3" name="Content Placeholder 2"/>
          <p:cNvSpPr>
            <a:spLocks noGrp="1"/>
          </p:cNvSpPr>
          <p:nvPr>
            <p:ph sz="quarter" idx="13"/>
          </p:nvPr>
        </p:nvSpPr>
        <p:spPr>
          <a:xfrm>
            <a:off x="327730" y="1600199"/>
            <a:ext cx="8816270" cy="4926677"/>
          </a:xfrm>
        </p:spPr>
        <p:txBody>
          <a:bodyPr/>
          <a:lstStyle/>
          <a:p>
            <a:pPr algn="ctr"/>
            <a:r>
              <a:rPr lang="en-US" dirty="0" smtClean="0"/>
              <a:t>iOS</a:t>
            </a:r>
            <a:r>
              <a:rPr lang="zh-CN" altLang="en-US" dirty="0" smtClean="0"/>
              <a:t> </a:t>
            </a:r>
            <a:r>
              <a:rPr lang="en-US" altLang="zh-CN" dirty="0" smtClean="0"/>
              <a:t>Malware</a:t>
            </a:r>
          </a:p>
          <a:p>
            <a:r>
              <a:rPr lang="en-US" altLang="zh-CN" dirty="0" smtClean="0"/>
              <a:t>Name			Discovered</a:t>
            </a:r>
            <a:r>
              <a:rPr lang="zh-CN" altLang="en-US" dirty="0" smtClean="0"/>
              <a:t> </a:t>
            </a:r>
            <a:r>
              <a:rPr lang="en-US" altLang="zh-CN" dirty="0" smtClean="0"/>
              <a:t>data	</a:t>
            </a:r>
            <a:r>
              <a:rPr lang="zh-CN" altLang="zh-CN" dirty="0"/>
              <a:t> </a:t>
            </a:r>
            <a:r>
              <a:rPr lang="en-US" altLang="zh-CN" dirty="0" smtClean="0"/>
              <a:t>Application	Type</a:t>
            </a:r>
          </a:p>
          <a:p>
            <a:r>
              <a:rPr lang="en-US" altLang="zh-CN" dirty="0" smtClean="0"/>
              <a:t>iOS/</a:t>
            </a:r>
            <a:r>
              <a:rPr lang="en-US" altLang="zh-CN" dirty="0" err="1" smtClean="0"/>
              <a:t>Toires.A!tr.spy</a:t>
            </a:r>
            <a:r>
              <a:rPr lang="en-US" altLang="zh-CN" dirty="0" smtClean="0"/>
              <a:t>	Nov</a:t>
            </a:r>
            <a:r>
              <a:rPr lang="zh-CN" altLang="en-US" dirty="0" smtClean="0"/>
              <a:t> </a:t>
            </a:r>
            <a:r>
              <a:rPr lang="en-US" altLang="zh-CN" dirty="0" smtClean="0"/>
              <a:t>2009		</a:t>
            </a:r>
            <a:r>
              <a:rPr lang="en-US" altLang="zh-CN" dirty="0" err="1" smtClean="0"/>
              <a:t>SpyPhone</a:t>
            </a:r>
            <a:r>
              <a:rPr lang="en-US" altLang="zh-CN" dirty="0" smtClean="0"/>
              <a:t>		Rogue</a:t>
            </a:r>
            <a:r>
              <a:rPr lang="zh-CN" altLang="en-US" dirty="0" smtClean="0"/>
              <a:t>-</a:t>
            </a:r>
            <a:r>
              <a:rPr lang="en-US" altLang="zh-CN" dirty="0" smtClean="0"/>
              <a:t>Proof</a:t>
            </a:r>
            <a:r>
              <a:rPr lang="zh-CN" altLang="en-US" dirty="0" smtClean="0"/>
              <a:t> </a:t>
            </a:r>
            <a:r>
              <a:rPr lang="en-US" altLang="zh-CN" dirty="0" smtClean="0"/>
              <a:t>of</a:t>
            </a:r>
            <a:r>
              <a:rPr lang="zh-CN" altLang="en-US" dirty="0" smtClean="0"/>
              <a:t> </a:t>
            </a:r>
            <a:r>
              <a:rPr lang="en-US" altLang="zh-CN" dirty="0" smtClean="0"/>
              <a:t>Concept</a:t>
            </a:r>
          </a:p>
          <a:p>
            <a:r>
              <a:rPr lang="en-US" altLang="zh-CN" dirty="0" smtClean="0"/>
              <a:t>Adware/</a:t>
            </a:r>
            <a:r>
              <a:rPr lang="en-US" altLang="zh-CN" dirty="0" err="1" smtClean="0"/>
              <a:t>LBTM!iOS</a:t>
            </a:r>
            <a:r>
              <a:rPr lang="en-US" altLang="zh-CN" dirty="0" smtClean="0"/>
              <a:t>	Sep</a:t>
            </a:r>
            <a:r>
              <a:rPr lang="zh-CN" altLang="en-US" dirty="0" smtClean="0"/>
              <a:t> </a:t>
            </a:r>
            <a:r>
              <a:rPr lang="en-US" altLang="zh-CN" dirty="0" smtClean="0"/>
              <a:t>2010		LBTM		Call</a:t>
            </a:r>
            <a:r>
              <a:rPr lang="zh-CN" altLang="en-US" dirty="0" smtClean="0"/>
              <a:t> </a:t>
            </a:r>
            <a:r>
              <a:rPr lang="en-US" altLang="zh-CN" dirty="0" smtClean="0"/>
              <a:t>premium</a:t>
            </a:r>
            <a:r>
              <a:rPr lang="zh-CN" altLang="en-US" dirty="0" smtClean="0"/>
              <a:t> </a:t>
            </a:r>
            <a:r>
              <a:rPr lang="en-US" altLang="zh-CN" dirty="0" smtClean="0"/>
              <a:t>number</a:t>
            </a:r>
          </a:p>
          <a:p>
            <a:r>
              <a:rPr lang="en-US" altLang="zh-CN" dirty="0" smtClean="0"/>
              <a:t>iOS/</a:t>
            </a:r>
            <a:r>
              <a:rPr lang="en-US" altLang="zh-CN" dirty="0" err="1" smtClean="0"/>
              <a:t>FindCall.A!tr.spy</a:t>
            </a:r>
            <a:r>
              <a:rPr lang="en-US" altLang="zh-CN" dirty="0" smtClean="0"/>
              <a:t>	July</a:t>
            </a:r>
            <a:r>
              <a:rPr lang="zh-CN" altLang="en-US" dirty="0" smtClean="0"/>
              <a:t> </a:t>
            </a:r>
            <a:r>
              <a:rPr lang="en-US" altLang="zh-CN" dirty="0" smtClean="0"/>
              <a:t>2012		Find</a:t>
            </a:r>
            <a:r>
              <a:rPr lang="zh-CN" altLang="en-US" dirty="0" smtClean="0"/>
              <a:t> </a:t>
            </a:r>
            <a:r>
              <a:rPr lang="en-US" altLang="zh-CN" dirty="0" smtClean="0"/>
              <a:t>and</a:t>
            </a:r>
            <a:r>
              <a:rPr lang="zh-CN" altLang="en-US" dirty="0" smtClean="0"/>
              <a:t> </a:t>
            </a:r>
            <a:r>
              <a:rPr lang="en-US" altLang="zh-CN" dirty="0" smtClean="0"/>
              <a:t>Call	Privacy</a:t>
            </a:r>
            <a:r>
              <a:rPr lang="zh-CN" altLang="en-US" dirty="0" smtClean="0"/>
              <a:t> </a:t>
            </a:r>
            <a:r>
              <a:rPr lang="en-US" altLang="zh-CN" dirty="0" smtClean="0"/>
              <a:t>Trojan</a:t>
            </a:r>
          </a:p>
          <a:p>
            <a:pPr algn="ctr"/>
            <a:r>
              <a:rPr lang="en-US" dirty="0" smtClean="0"/>
              <a:t>Normal</a:t>
            </a:r>
            <a:r>
              <a:rPr lang="zh-CN" altLang="en-US" dirty="0" smtClean="0"/>
              <a:t> </a:t>
            </a:r>
            <a:r>
              <a:rPr lang="en-US" altLang="zh-CN" dirty="0" smtClean="0"/>
              <a:t>vs.</a:t>
            </a:r>
            <a:r>
              <a:rPr lang="zh-CN" altLang="en-US" dirty="0" smtClean="0"/>
              <a:t> </a:t>
            </a:r>
            <a:r>
              <a:rPr lang="en-US" altLang="zh-CN" dirty="0" smtClean="0"/>
              <a:t>Jailbroken</a:t>
            </a:r>
          </a:p>
          <a:p>
            <a:pPr algn="ctr"/>
            <a:endParaRPr lang="en-US" dirty="0"/>
          </a:p>
        </p:txBody>
      </p:sp>
      <p:sp>
        <p:nvSpPr>
          <p:cNvPr id="5" name="Oval 4"/>
          <p:cNvSpPr/>
          <p:nvPr/>
        </p:nvSpPr>
        <p:spPr>
          <a:xfrm>
            <a:off x="3441162" y="3905202"/>
            <a:ext cx="2799358" cy="2799358"/>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endParaRPr lang="en-US" dirty="0" smtClean="0"/>
          </a:p>
          <a:p>
            <a:r>
              <a:rPr lang="en-US" dirty="0" smtClean="0"/>
              <a:t>Jailbroken</a:t>
            </a:r>
            <a:r>
              <a:rPr lang="zh-CN" altLang="en-US" dirty="0" smtClean="0"/>
              <a:t> </a:t>
            </a:r>
            <a:r>
              <a:rPr lang="en-US" altLang="zh-CN" dirty="0" smtClean="0"/>
              <a:t>malwares</a:t>
            </a:r>
          </a:p>
          <a:p>
            <a:pPr algn="ctr"/>
            <a:r>
              <a:rPr lang="en-US" altLang="zh-CN" dirty="0" smtClean="0"/>
              <a:t>73+27%</a:t>
            </a:r>
          </a:p>
          <a:p>
            <a:endParaRPr lang="en-US" dirty="0"/>
          </a:p>
          <a:p>
            <a:endParaRPr lang="en-US" dirty="0" smtClean="0"/>
          </a:p>
          <a:p>
            <a:endParaRPr lang="en-US" dirty="0"/>
          </a:p>
          <a:p>
            <a:endParaRPr lang="en-US" dirty="0" smtClean="0"/>
          </a:p>
          <a:p>
            <a:endParaRPr lang="en-US" dirty="0"/>
          </a:p>
          <a:p>
            <a:endParaRPr lang="en-US" dirty="0"/>
          </a:p>
        </p:txBody>
      </p:sp>
      <p:sp>
        <p:nvSpPr>
          <p:cNvPr id="6" name="Oval 5"/>
          <p:cNvSpPr/>
          <p:nvPr/>
        </p:nvSpPr>
        <p:spPr>
          <a:xfrm>
            <a:off x="4806701" y="5161422"/>
            <a:ext cx="1106019" cy="1106019"/>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200" dirty="0" smtClean="0"/>
              <a:t>Malwares</a:t>
            </a:r>
            <a:r>
              <a:rPr lang="zh-CN" altLang="en-US" sz="1200" dirty="0" smtClean="0"/>
              <a:t> </a:t>
            </a:r>
            <a:r>
              <a:rPr lang="en-US" altLang="zh-CN" sz="1200" dirty="0" smtClean="0"/>
              <a:t>worked</a:t>
            </a:r>
            <a:r>
              <a:rPr lang="zh-CN" altLang="en-US" sz="1200" dirty="0" smtClean="0"/>
              <a:t> </a:t>
            </a:r>
            <a:r>
              <a:rPr lang="en-US" altLang="zh-CN" sz="1200" dirty="0" smtClean="0"/>
              <a:t>on</a:t>
            </a:r>
            <a:r>
              <a:rPr lang="zh-CN" altLang="en-US" sz="1200" dirty="0" smtClean="0"/>
              <a:t> </a:t>
            </a:r>
            <a:r>
              <a:rPr lang="en-US" altLang="zh-CN" sz="1200" dirty="0" smtClean="0"/>
              <a:t>any</a:t>
            </a:r>
            <a:r>
              <a:rPr lang="zh-CN" altLang="en-US" sz="1200" dirty="0" smtClean="0"/>
              <a:t> </a:t>
            </a:r>
            <a:endParaRPr lang="en-US" altLang="zh-CN" sz="1200" dirty="0" smtClean="0"/>
          </a:p>
          <a:p>
            <a:pPr algn="ctr"/>
            <a:r>
              <a:rPr lang="zh-CN" altLang="zh-CN" sz="1200" dirty="0" smtClean="0"/>
              <a:t>2</a:t>
            </a:r>
            <a:r>
              <a:rPr lang="en-US" altLang="zh-CN" sz="1200" dirty="0" smtClean="0"/>
              <a:t>7%</a:t>
            </a:r>
            <a:r>
              <a:rPr lang="zh-CN" altLang="en-US" sz="1200" dirty="0" smtClean="0"/>
              <a:t> </a:t>
            </a:r>
            <a:endParaRPr lang="en-US" sz="1200" dirty="0"/>
          </a:p>
        </p:txBody>
      </p:sp>
      <p:cxnSp>
        <p:nvCxnSpPr>
          <p:cNvPr id="8" name="Elbow Connector 7"/>
          <p:cNvCxnSpPr>
            <a:stCxn id="6" idx="6"/>
            <a:endCxn id="18" idx="1"/>
          </p:cNvCxnSpPr>
          <p:nvPr/>
        </p:nvCxnSpPr>
        <p:spPr>
          <a:xfrm flipV="1">
            <a:off x="5912720" y="4366867"/>
            <a:ext cx="1543131" cy="1347565"/>
          </a:xfrm>
          <a:prstGeom prst="bentConnector3">
            <a:avLst>
              <a:gd name="adj1" fmla="val 50000"/>
            </a:avLst>
          </a:prstGeom>
          <a:ln>
            <a:solidFill>
              <a:schemeClr val="bg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7455851" y="3905202"/>
            <a:ext cx="1529405" cy="923330"/>
          </a:xfrm>
          <a:prstGeom prst="rect">
            <a:avLst/>
          </a:prstGeom>
          <a:noFill/>
        </p:spPr>
        <p:txBody>
          <a:bodyPr wrap="square" rtlCol="0">
            <a:spAutoFit/>
          </a:bodyPr>
          <a:lstStyle/>
          <a:p>
            <a:r>
              <a:rPr lang="en-US" dirty="0" smtClean="0"/>
              <a:t>iOS</a:t>
            </a:r>
            <a:r>
              <a:rPr lang="en-US" altLang="zh-CN" dirty="0" smtClean="0"/>
              <a:t>/</a:t>
            </a:r>
            <a:r>
              <a:rPr lang="en-US" altLang="zh-CN" dirty="0" err="1" smtClean="0"/>
              <a:t>Toires.spy</a:t>
            </a:r>
            <a:endParaRPr lang="en-US" altLang="zh-CN" dirty="0" smtClean="0"/>
          </a:p>
          <a:p>
            <a:r>
              <a:rPr lang="en-US" dirty="0" smtClean="0"/>
              <a:t>Adware</a:t>
            </a:r>
          </a:p>
          <a:p>
            <a:r>
              <a:rPr lang="en-US" dirty="0" err="1" smtClean="0"/>
              <a:t>FindCall</a:t>
            </a:r>
            <a:r>
              <a:rPr lang="en-US" altLang="zh-CN" dirty="0" err="1" smtClean="0"/>
              <a:t>.spy</a:t>
            </a:r>
            <a:endParaRPr lang="en-US" dirty="0"/>
          </a:p>
        </p:txBody>
      </p:sp>
      <p:cxnSp>
        <p:nvCxnSpPr>
          <p:cNvPr id="22" name="Elbow Connector 21"/>
          <p:cNvCxnSpPr>
            <a:stCxn id="5" idx="1"/>
          </p:cNvCxnSpPr>
          <p:nvPr/>
        </p:nvCxnSpPr>
        <p:spPr>
          <a:xfrm rot="16200000" flipV="1">
            <a:off x="2997354" y="3461394"/>
            <a:ext cx="150519" cy="1557010"/>
          </a:xfrm>
          <a:prstGeom prst="bentConnector4">
            <a:avLst>
              <a:gd name="adj1" fmla="val 151875"/>
              <a:gd name="adj2" fmla="val 63165"/>
            </a:avLst>
          </a:prstGeom>
          <a:ln>
            <a:solidFill>
              <a:srgbClr val="7F7F7F"/>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327730" y="4007260"/>
            <a:ext cx="2826668" cy="2062103"/>
          </a:xfrm>
          <a:prstGeom prst="rect">
            <a:avLst/>
          </a:prstGeom>
          <a:noFill/>
        </p:spPr>
        <p:txBody>
          <a:bodyPr wrap="square" rtlCol="0">
            <a:spAutoFit/>
          </a:bodyPr>
          <a:lstStyle/>
          <a:p>
            <a:r>
              <a:rPr lang="en-US" sz="1600" dirty="0" err="1" smtClean="0"/>
              <a:t>Trapsms</a:t>
            </a:r>
            <a:r>
              <a:rPr lang="en-US" sz="1600" dirty="0" smtClean="0"/>
              <a:t>		</a:t>
            </a:r>
          </a:p>
          <a:p>
            <a:r>
              <a:rPr lang="en-US" sz="1600" dirty="0" err="1" smtClean="0"/>
              <a:t>MobileSpy</a:t>
            </a:r>
            <a:r>
              <a:rPr lang="en-US" sz="1600" dirty="0" smtClean="0"/>
              <a:t>		</a:t>
            </a:r>
          </a:p>
          <a:p>
            <a:r>
              <a:rPr lang="en-US" sz="1600" dirty="0" err="1" smtClean="0"/>
              <a:t>Eeki</a:t>
            </a:r>
            <a:r>
              <a:rPr lang="en-US" altLang="zh-CN" sz="1600" dirty="0" err="1" smtClean="0"/>
              <a:t>.A!worm</a:t>
            </a:r>
            <a:r>
              <a:rPr lang="zh-CN" altLang="zh-CN" sz="1600" dirty="0" smtClean="0"/>
              <a:t> </a:t>
            </a:r>
            <a:r>
              <a:rPr lang="zh-CN" altLang="en-US" sz="1600" dirty="0" smtClean="0"/>
              <a:t>        </a:t>
            </a:r>
            <a:r>
              <a:rPr lang="en-US" sz="1600" dirty="0" smtClean="0"/>
              <a:t>iOS</a:t>
            </a:r>
            <a:r>
              <a:rPr lang="en-US" altLang="zh-CN" sz="1600" dirty="0"/>
              <a:t>/</a:t>
            </a:r>
            <a:r>
              <a:rPr lang="en-US" altLang="zh-CN" sz="1600" dirty="0" err="1" smtClean="0"/>
              <a:t>Toires.spy</a:t>
            </a:r>
            <a:endParaRPr lang="en-US" altLang="zh-CN" sz="1600" dirty="0" smtClean="0"/>
          </a:p>
          <a:p>
            <a:r>
              <a:rPr lang="en-US" sz="1600" dirty="0" err="1" smtClean="0"/>
              <a:t>Eeki</a:t>
            </a:r>
            <a:r>
              <a:rPr lang="en-US" altLang="zh-CN" sz="1600" dirty="0" err="1" smtClean="0"/>
              <a:t>.B!worm</a:t>
            </a:r>
            <a:r>
              <a:rPr lang="zh-CN" altLang="en-US" sz="1600" dirty="0" smtClean="0"/>
              <a:t>    </a:t>
            </a:r>
            <a:r>
              <a:rPr lang="en-US" altLang="zh-CN" sz="1600" dirty="0" smtClean="0"/>
              <a:t>+</a:t>
            </a:r>
            <a:r>
              <a:rPr lang="zh-CN" altLang="en-US" sz="1600" dirty="0" smtClean="0"/>
              <a:t>      </a:t>
            </a:r>
            <a:r>
              <a:rPr lang="en-US" altLang="zh-CN" sz="1600" dirty="0" smtClean="0"/>
              <a:t>Adware</a:t>
            </a:r>
          </a:p>
          <a:p>
            <a:r>
              <a:rPr lang="en-US" sz="1600" dirty="0" err="1" smtClean="0"/>
              <a:t>KeyGuard</a:t>
            </a:r>
            <a:r>
              <a:rPr lang="en-US" sz="1600" dirty="0" smtClean="0"/>
              <a:t>	</a:t>
            </a:r>
            <a:r>
              <a:rPr lang="zh-CN" altLang="en-US" sz="1600" dirty="0" smtClean="0"/>
              <a:t>           </a:t>
            </a:r>
            <a:r>
              <a:rPr lang="en-US" altLang="zh-CN" sz="1600" dirty="0" err="1" smtClean="0"/>
              <a:t>FindCall.spy</a:t>
            </a:r>
            <a:endParaRPr lang="en-US" sz="1600" dirty="0" smtClean="0"/>
          </a:p>
          <a:p>
            <a:r>
              <a:rPr lang="en-US" sz="1600" dirty="0" err="1" smtClean="0"/>
              <a:t>Riskware</a:t>
            </a:r>
            <a:endParaRPr lang="en-US" sz="1600" dirty="0" smtClean="0"/>
          </a:p>
          <a:p>
            <a:r>
              <a:rPr lang="en-US" sz="1600" dirty="0" err="1" smtClean="0"/>
              <a:t>AdThief</a:t>
            </a:r>
            <a:endParaRPr lang="en-US" sz="1600" dirty="0" smtClean="0"/>
          </a:p>
          <a:p>
            <a:r>
              <a:rPr lang="en-US" sz="1600" dirty="0" err="1" smtClean="0"/>
              <a:t>SSLCreds</a:t>
            </a:r>
            <a:endParaRPr lang="en-US" sz="1600" dirty="0"/>
          </a:p>
        </p:txBody>
      </p:sp>
    </p:spTree>
    <p:extLst>
      <p:ext uri="{BB962C8B-B14F-4D97-AF65-F5344CB8AC3E}">
        <p14:creationId xmlns:p14="http://schemas.microsoft.com/office/powerpoint/2010/main" val="138306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899654"/>
          </a:xfrm>
        </p:spPr>
        <p:txBody>
          <a:bodyPr/>
          <a:lstStyle/>
          <a:p>
            <a:r>
              <a:rPr lang="en-US" dirty="0" smtClean="0"/>
              <a:t>Methodology</a:t>
            </a:r>
            <a:r>
              <a:rPr lang="zh-CN" altLang="en-US" dirty="0" smtClean="0"/>
              <a:t> </a:t>
            </a:r>
            <a:r>
              <a:rPr lang="en-US" altLang="zh-CN" dirty="0" smtClean="0"/>
              <a:t>data</a:t>
            </a:r>
            <a:r>
              <a:rPr lang="zh-CN" altLang="en-US" dirty="0" smtClean="0"/>
              <a:t> </a:t>
            </a:r>
            <a:r>
              <a:rPr lang="en-US" altLang="zh-CN" dirty="0" smtClean="0"/>
              <a:t>collection</a:t>
            </a:r>
            <a:r>
              <a:rPr lang="zh-CN" altLang="en-US" dirty="0" smtClean="0"/>
              <a:t> </a:t>
            </a:r>
            <a:r>
              <a:rPr lang="en-US" altLang="zh-CN" dirty="0" smtClean="0"/>
              <a:t>&amp;</a:t>
            </a:r>
            <a:r>
              <a:rPr lang="zh-CN" altLang="en-US" dirty="0" smtClean="0"/>
              <a:t> </a:t>
            </a:r>
            <a:r>
              <a:rPr lang="en-US" dirty="0" smtClean="0"/>
              <a:t>analysis</a:t>
            </a:r>
            <a:endParaRPr lang="en-US" dirty="0"/>
          </a:p>
        </p:txBody>
      </p:sp>
      <p:sp>
        <p:nvSpPr>
          <p:cNvPr id="3" name="Content Placeholder 2"/>
          <p:cNvSpPr>
            <a:spLocks noGrp="1"/>
          </p:cNvSpPr>
          <p:nvPr>
            <p:ph sz="quarter" idx="13"/>
          </p:nvPr>
        </p:nvSpPr>
        <p:spPr>
          <a:xfrm>
            <a:off x="609600" y="1174473"/>
            <a:ext cx="7924800" cy="4114800"/>
          </a:xfrm>
        </p:spPr>
        <p:txBody>
          <a:bodyPr/>
          <a:lstStyle/>
          <a:p>
            <a:r>
              <a:rPr lang="en-US" dirty="0" smtClean="0"/>
              <a:t>Technically iOS </a:t>
            </a:r>
            <a:r>
              <a:rPr lang="en-US" dirty="0"/>
              <a:t>constrains the installation for some programs. Users can only download and install applications from the official store provided by Apple. Additionally, all applications installed on iOS were examined and verified by the official institution so that the malicious applications could be filtered out. </a:t>
            </a:r>
            <a:r>
              <a:rPr lang="en-US" dirty="0" smtClean="0"/>
              <a:t>However under </a:t>
            </a:r>
            <a:r>
              <a:rPr lang="en-US" dirty="0"/>
              <a:t>pressure from massive amount of customers and competitors, iOS becomes more open while it cannot guarantee one hundred percent security. The mistake could appear during the verification procedure for applications. </a:t>
            </a:r>
            <a:endParaRPr lang="en-US" dirty="0" smtClean="0"/>
          </a:p>
        </p:txBody>
      </p:sp>
      <p:graphicFrame>
        <p:nvGraphicFramePr>
          <p:cNvPr id="4" name="Chart 3"/>
          <p:cNvGraphicFramePr/>
          <p:nvPr>
            <p:extLst>
              <p:ext uri="{D42A27DB-BD31-4B8C-83A1-F6EECF244321}">
                <p14:modId xmlns:p14="http://schemas.microsoft.com/office/powerpoint/2010/main" val="3107181969"/>
              </p:ext>
            </p:extLst>
          </p:nvPr>
        </p:nvGraphicFramePr>
        <p:xfrm>
          <a:off x="2060715" y="3147619"/>
          <a:ext cx="6186921" cy="354841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54606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Malwares targeted to iOS</a:t>
            </a:r>
            <a:endParaRPr lang="en-US" dirty="0"/>
          </a:p>
        </p:txBody>
      </p:sp>
      <p:sp>
        <p:nvSpPr>
          <p:cNvPr id="3" name="Content Placeholder 2"/>
          <p:cNvSpPr>
            <a:spLocks noGrp="1"/>
          </p:cNvSpPr>
          <p:nvPr>
            <p:ph sz="quarter" idx="13"/>
          </p:nvPr>
        </p:nvSpPr>
        <p:spPr>
          <a:xfrm>
            <a:off x="609600" y="1600200"/>
            <a:ext cx="7924800" cy="4973918"/>
          </a:xfrm>
        </p:spPr>
        <p:txBody>
          <a:bodyPr>
            <a:normAutofit lnSpcReduction="10000"/>
          </a:bodyPr>
          <a:lstStyle/>
          <a:p>
            <a:pPr marL="0" indent="0">
              <a:buNone/>
            </a:pPr>
            <a:endParaRPr lang="en-US" sz="1800" dirty="0" smtClean="0"/>
          </a:p>
          <a:p>
            <a:r>
              <a:rPr lang="en-US" sz="1800" dirty="0" smtClean="0"/>
              <a:t>Malwares</a:t>
            </a:r>
            <a:r>
              <a:rPr lang="zh-CN" altLang="en-US" sz="1800" dirty="0" smtClean="0"/>
              <a:t> </a:t>
            </a:r>
            <a:r>
              <a:rPr lang="en-US" sz="1800" dirty="0"/>
              <a:t>targeted to iOS do</a:t>
            </a:r>
            <a:r>
              <a:rPr lang="zh-CN" altLang="en-US" sz="1800" dirty="0"/>
              <a:t> </a:t>
            </a:r>
            <a:r>
              <a:rPr lang="en-US" altLang="zh-CN" sz="1800" dirty="0"/>
              <a:t>exist.</a:t>
            </a:r>
            <a:r>
              <a:rPr lang="zh-CN" altLang="en-US" sz="1800" dirty="0"/>
              <a:t> </a:t>
            </a:r>
            <a:r>
              <a:rPr lang="en-US" altLang="zh-CN" sz="1800" dirty="0"/>
              <a:t>Most</a:t>
            </a:r>
            <a:r>
              <a:rPr lang="zh-CN" altLang="en-US" sz="1800" dirty="0"/>
              <a:t> </a:t>
            </a:r>
            <a:r>
              <a:rPr lang="en-US" altLang="zh-CN" sz="1800" dirty="0"/>
              <a:t>of</a:t>
            </a:r>
            <a:r>
              <a:rPr lang="zh-CN" altLang="en-US" sz="1800" dirty="0"/>
              <a:t> </a:t>
            </a:r>
            <a:r>
              <a:rPr lang="en-US" altLang="zh-CN" sz="1800" dirty="0"/>
              <a:t>malware</a:t>
            </a:r>
            <a:r>
              <a:rPr lang="zh-CN" altLang="en-US" sz="1800" dirty="0"/>
              <a:t> </a:t>
            </a:r>
            <a:r>
              <a:rPr lang="en-US" altLang="zh-CN" sz="1800" dirty="0"/>
              <a:t>only</a:t>
            </a:r>
            <a:r>
              <a:rPr lang="zh-CN" altLang="en-US" sz="1800" dirty="0"/>
              <a:t> </a:t>
            </a:r>
            <a:r>
              <a:rPr lang="en-US" altLang="zh-CN" sz="1800" dirty="0"/>
              <a:t>works</a:t>
            </a:r>
            <a:r>
              <a:rPr lang="zh-CN" altLang="en-US" sz="1800" dirty="0"/>
              <a:t> </a:t>
            </a:r>
            <a:r>
              <a:rPr lang="en-US" altLang="zh-CN" sz="1800" dirty="0"/>
              <a:t>on</a:t>
            </a:r>
            <a:r>
              <a:rPr lang="zh-CN" altLang="en-US" sz="1800" dirty="0"/>
              <a:t> </a:t>
            </a:r>
            <a:r>
              <a:rPr lang="en-US" altLang="zh-CN" sz="1800" dirty="0"/>
              <a:t>jailbroken</a:t>
            </a:r>
            <a:r>
              <a:rPr lang="zh-CN" altLang="en-US" sz="1800" dirty="0"/>
              <a:t> </a:t>
            </a:r>
            <a:r>
              <a:rPr lang="en-US" altLang="zh-CN" sz="1800" dirty="0"/>
              <a:t>devices.</a:t>
            </a:r>
            <a:r>
              <a:rPr lang="zh-CN" altLang="en-US" sz="1800" dirty="0"/>
              <a:t> </a:t>
            </a:r>
            <a:r>
              <a:rPr lang="en-US" altLang="zh-CN" sz="1800" dirty="0"/>
              <a:t>However</a:t>
            </a:r>
            <a:r>
              <a:rPr lang="zh-CN" altLang="en-US" sz="1800" dirty="0"/>
              <a:t> </a:t>
            </a:r>
            <a:r>
              <a:rPr lang="en-US" altLang="zh-CN" sz="1800" dirty="0"/>
              <a:t>27%</a:t>
            </a:r>
            <a:r>
              <a:rPr lang="zh-CN" altLang="en-US" sz="1800" dirty="0"/>
              <a:t> </a:t>
            </a:r>
            <a:r>
              <a:rPr lang="en-US" altLang="zh-CN" sz="1800" dirty="0"/>
              <a:t>of</a:t>
            </a:r>
            <a:r>
              <a:rPr lang="zh-CN" altLang="en-US" sz="1800" dirty="0"/>
              <a:t> </a:t>
            </a:r>
            <a:r>
              <a:rPr lang="en-US" altLang="zh-CN" sz="1800" dirty="0"/>
              <a:t>malwares</a:t>
            </a:r>
            <a:r>
              <a:rPr lang="zh-CN" altLang="en-US" sz="1800" dirty="0"/>
              <a:t> </a:t>
            </a:r>
            <a:r>
              <a:rPr lang="en-US" altLang="zh-CN" sz="1800" dirty="0"/>
              <a:t>can</a:t>
            </a:r>
            <a:r>
              <a:rPr lang="zh-CN" altLang="en-US" sz="1800" dirty="0"/>
              <a:t> </a:t>
            </a:r>
            <a:r>
              <a:rPr lang="en-US" altLang="zh-CN" sz="1800" dirty="0"/>
              <a:t>impact</a:t>
            </a:r>
            <a:r>
              <a:rPr lang="zh-CN" altLang="en-US" sz="1800" dirty="0"/>
              <a:t> </a:t>
            </a:r>
            <a:r>
              <a:rPr lang="en-US" altLang="zh-CN" sz="1800" dirty="0"/>
              <a:t>the</a:t>
            </a:r>
            <a:r>
              <a:rPr lang="zh-CN" altLang="en-US" sz="1800" dirty="0"/>
              <a:t> </a:t>
            </a:r>
            <a:r>
              <a:rPr lang="en-US" altLang="zh-CN" sz="1800" dirty="0"/>
              <a:t>iOS</a:t>
            </a:r>
            <a:r>
              <a:rPr lang="zh-CN" altLang="en-US" sz="1800" dirty="0"/>
              <a:t> </a:t>
            </a:r>
            <a:r>
              <a:rPr lang="en-US" altLang="zh-CN" sz="1800" dirty="0"/>
              <a:t>normal</a:t>
            </a:r>
            <a:r>
              <a:rPr lang="zh-CN" altLang="en-US" sz="1800" dirty="0"/>
              <a:t> </a:t>
            </a:r>
            <a:r>
              <a:rPr lang="en-US" altLang="zh-CN" sz="1800" dirty="0"/>
              <a:t>devices</a:t>
            </a:r>
            <a:r>
              <a:rPr lang="zh-CN" altLang="en-US" sz="1800" dirty="0"/>
              <a:t>. </a:t>
            </a:r>
            <a:r>
              <a:rPr lang="en-US" altLang="zh-CN" sz="1800" dirty="0"/>
              <a:t>Adware/</a:t>
            </a:r>
            <a:r>
              <a:rPr lang="en-US" altLang="zh-CN" sz="1800" dirty="0" err="1"/>
              <a:t>LBTM!iOS</a:t>
            </a:r>
            <a:r>
              <a:rPr lang="zh-CN" altLang="en-US" sz="1800" dirty="0"/>
              <a:t> </a:t>
            </a:r>
            <a:r>
              <a:rPr lang="en-US" altLang="zh-CN" sz="1800" dirty="0"/>
              <a:t>used</a:t>
            </a:r>
            <a:r>
              <a:rPr lang="zh-CN" altLang="en-US" sz="1800" dirty="0"/>
              <a:t> </a:t>
            </a:r>
            <a:r>
              <a:rPr lang="en-US" altLang="zh-CN" sz="1800" dirty="0"/>
              <a:t>to</a:t>
            </a:r>
            <a:r>
              <a:rPr lang="zh-CN" altLang="en-US" sz="1800" dirty="0"/>
              <a:t> </a:t>
            </a:r>
            <a:r>
              <a:rPr lang="en-US" altLang="zh-CN" sz="1800" dirty="0"/>
              <a:t>be</a:t>
            </a:r>
            <a:r>
              <a:rPr lang="zh-CN" altLang="en-US" sz="1800" dirty="0"/>
              <a:t> </a:t>
            </a:r>
            <a:r>
              <a:rPr lang="en-US" altLang="zh-CN" sz="1800" dirty="0"/>
              <a:t>found</a:t>
            </a:r>
            <a:r>
              <a:rPr lang="zh-CN" altLang="en-US" sz="1800" dirty="0"/>
              <a:t> </a:t>
            </a:r>
            <a:r>
              <a:rPr lang="en-US" altLang="zh-CN" sz="1800" dirty="0"/>
              <a:t>at</a:t>
            </a:r>
            <a:r>
              <a:rPr lang="zh-CN" altLang="en-US" sz="1800" dirty="0"/>
              <a:t> </a:t>
            </a:r>
            <a:r>
              <a:rPr lang="en-US" altLang="zh-CN" sz="1800" dirty="0"/>
              <a:t>official</a:t>
            </a:r>
            <a:r>
              <a:rPr lang="zh-CN" altLang="en-US" sz="1800" dirty="0"/>
              <a:t> </a:t>
            </a:r>
            <a:r>
              <a:rPr lang="en-US" altLang="zh-CN" sz="1800" dirty="0" err="1"/>
              <a:t>AppStore</a:t>
            </a:r>
            <a:r>
              <a:rPr lang="en-US" altLang="zh-CN" sz="1800" dirty="0"/>
              <a:t>.</a:t>
            </a:r>
            <a:r>
              <a:rPr lang="zh-CN" altLang="en-US" sz="1800" dirty="0"/>
              <a:t> </a:t>
            </a:r>
            <a:r>
              <a:rPr lang="en-US" altLang="zh-CN" sz="1800" dirty="0"/>
              <a:t>The</a:t>
            </a:r>
            <a:r>
              <a:rPr lang="zh-CN" altLang="en-US" sz="1800" dirty="0"/>
              <a:t> </a:t>
            </a:r>
            <a:r>
              <a:rPr lang="en-US" altLang="zh-CN" sz="1800" dirty="0"/>
              <a:t>malware</a:t>
            </a:r>
            <a:r>
              <a:rPr lang="zh-CN" altLang="en-US" sz="1800" dirty="0"/>
              <a:t> </a:t>
            </a:r>
            <a:r>
              <a:rPr lang="en-US" altLang="zh-CN" sz="1800" dirty="0"/>
              <a:t>has</a:t>
            </a:r>
            <a:r>
              <a:rPr lang="zh-CN" altLang="en-US" sz="1800" dirty="0"/>
              <a:t> </a:t>
            </a:r>
            <a:r>
              <a:rPr lang="en-US" altLang="zh-CN" sz="1800" dirty="0"/>
              <a:t>been</a:t>
            </a:r>
            <a:r>
              <a:rPr lang="zh-CN" altLang="en-US" sz="1800" dirty="0"/>
              <a:t> </a:t>
            </a:r>
            <a:r>
              <a:rPr lang="en-US" altLang="zh-CN" sz="1800" dirty="0"/>
              <a:t>removed</a:t>
            </a:r>
            <a:r>
              <a:rPr lang="zh-CN" altLang="en-US" sz="1800" dirty="0"/>
              <a:t> </a:t>
            </a:r>
            <a:r>
              <a:rPr lang="en-US" altLang="zh-CN" sz="1800" dirty="0"/>
              <a:t>from</a:t>
            </a:r>
            <a:r>
              <a:rPr lang="zh-CN" altLang="en-US" sz="1800" dirty="0"/>
              <a:t> </a:t>
            </a:r>
            <a:r>
              <a:rPr lang="en-US" altLang="zh-CN" sz="1800" dirty="0" err="1"/>
              <a:t>AppStore</a:t>
            </a:r>
            <a:r>
              <a:rPr lang="zh-CN" altLang="en-US" sz="1800" dirty="0"/>
              <a:t> </a:t>
            </a:r>
            <a:r>
              <a:rPr lang="en-US" altLang="zh-CN" sz="1800" dirty="0"/>
              <a:t>for</a:t>
            </a:r>
            <a:r>
              <a:rPr lang="zh-CN" altLang="en-US" sz="1800" dirty="0"/>
              <a:t> </a:t>
            </a:r>
            <a:r>
              <a:rPr lang="en-US" altLang="zh-CN" sz="1800" dirty="0"/>
              <a:t>a</a:t>
            </a:r>
            <a:r>
              <a:rPr lang="zh-CN" altLang="en-US" sz="1800" dirty="0"/>
              <a:t> </a:t>
            </a:r>
            <a:r>
              <a:rPr lang="en-US" altLang="zh-CN" sz="1800" dirty="0"/>
              <a:t>long</a:t>
            </a:r>
            <a:r>
              <a:rPr lang="zh-CN" altLang="en-US" sz="1800" dirty="0"/>
              <a:t> </a:t>
            </a:r>
            <a:r>
              <a:rPr lang="en-US" altLang="zh-CN" sz="1800" dirty="0"/>
              <a:t>time.</a:t>
            </a:r>
            <a:r>
              <a:rPr lang="zh-CN" altLang="en-US" sz="1800" dirty="0"/>
              <a:t> </a:t>
            </a:r>
            <a:r>
              <a:rPr lang="en-US" altLang="zh-CN" sz="1800" dirty="0" smtClean="0"/>
              <a:t>Generally iOS malwares are more likely to target on jailbroken devices. Users who do not gain root access are less likely to be attacked.</a:t>
            </a:r>
          </a:p>
          <a:p>
            <a:endParaRPr lang="en-US" sz="1800" dirty="0"/>
          </a:p>
          <a:p>
            <a:r>
              <a:rPr lang="en-US" sz="1800" dirty="0" smtClean="0"/>
              <a:t>Malware performance on iOS 2010-2014</a:t>
            </a:r>
          </a:p>
          <a:p>
            <a:pPr lvl="1"/>
            <a:r>
              <a:rPr lang="en-US" sz="1800" dirty="0" smtClean="0"/>
              <a:t>Generate hill bills by calling premium number</a:t>
            </a:r>
          </a:p>
          <a:p>
            <a:pPr lvl="1"/>
            <a:r>
              <a:rPr lang="en-US" sz="1800" dirty="0" smtClean="0"/>
              <a:t>Keylogger that eavesdrops on all pressed keys</a:t>
            </a:r>
          </a:p>
          <a:p>
            <a:pPr lvl="1"/>
            <a:r>
              <a:rPr lang="en-US" sz="1800" dirty="0" smtClean="0"/>
              <a:t>Trojan that steals contact lists including email address, phone number and name</a:t>
            </a:r>
          </a:p>
          <a:p>
            <a:pPr lvl="1"/>
            <a:r>
              <a:rPr lang="en-US" sz="1800" dirty="0" smtClean="0"/>
              <a:t>Spyware</a:t>
            </a:r>
          </a:p>
          <a:p>
            <a:pPr lvl="1"/>
            <a:r>
              <a:rPr lang="en-US" sz="1800" dirty="0" smtClean="0"/>
              <a:t>Hijacks advertisement revenue</a:t>
            </a:r>
          </a:p>
          <a:p>
            <a:pPr lvl="1"/>
            <a:r>
              <a:rPr lang="en-US" sz="1800" dirty="0" smtClean="0"/>
              <a:t>Password cracker</a:t>
            </a:r>
            <a:endParaRPr lang="en-US" sz="1800" dirty="0"/>
          </a:p>
          <a:p>
            <a:endParaRPr lang="en-US" dirty="0"/>
          </a:p>
        </p:txBody>
      </p:sp>
      <p:pic>
        <p:nvPicPr>
          <p:cNvPr id="4" name="Picture 3" descr="apple-insegura-20110117172627-1-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0091" y="3253067"/>
            <a:ext cx="1953015" cy="1684618"/>
          </a:xfrm>
          <a:prstGeom prst="rect">
            <a:avLst/>
          </a:prstGeom>
        </p:spPr>
      </p:pic>
    </p:spTree>
    <p:extLst>
      <p:ext uri="{BB962C8B-B14F-4D97-AF65-F5344CB8AC3E}">
        <p14:creationId xmlns:p14="http://schemas.microsoft.com/office/powerpoint/2010/main" val="3663092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8470"/>
            <a:ext cx="7924800" cy="754529"/>
          </a:xfrm>
        </p:spPr>
        <p:txBody>
          <a:bodyPr/>
          <a:lstStyle/>
          <a:p>
            <a:r>
              <a:rPr lang="en-US" dirty="0" smtClean="0"/>
              <a:t>Malwares targeted to android</a:t>
            </a:r>
            <a:endParaRPr lang="en-US"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1604049665"/>
              </p:ext>
            </p:extLst>
          </p:nvPr>
        </p:nvGraphicFramePr>
        <p:xfrm>
          <a:off x="1825811" y="1142999"/>
          <a:ext cx="6212542" cy="332077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6723529" y="4051628"/>
            <a:ext cx="971176" cy="369332"/>
          </a:xfrm>
          <a:prstGeom prst="rect">
            <a:avLst/>
          </a:prstGeom>
          <a:noFill/>
        </p:spPr>
        <p:txBody>
          <a:bodyPr wrap="square" rtlCol="0">
            <a:spAutoFit/>
          </a:bodyPr>
          <a:lstStyle/>
          <a:p>
            <a:r>
              <a:rPr lang="en-US" dirty="0" smtClean="0"/>
              <a:t>Years</a:t>
            </a:r>
            <a:endParaRPr lang="en-US" dirty="0"/>
          </a:p>
        </p:txBody>
      </p:sp>
      <p:sp>
        <p:nvSpPr>
          <p:cNvPr id="6" name="TextBox 5"/>
          <p:cNvSpPr txBox="1"/>
          <p:nvPr/>
        </p:nvSpPr>
        <p:spPr>
          <a:xfrm>
            <a:off x="6584577" y="1316641"/>
            <a:ext cx="1845235" cy="369332"/>
          </a:xfrm>
          <a:prstGeom prst="rect">
            <a:avLst/>
          </a:prstGeom>
          <a:noFill/>
        </p:spPr>
        <p:txBody>
          <a:bodyPr wrap="square" rtlCol="0">
            <a:spAutoFit/>
          </a:bodyPr>
          <a:lstStyle/>
          <a:p>
            <a:r>
              <a:rPr lang="en-US" dirty="0" smtClean="0"/>
              <a:t>Millions</a:t>
            </a:r>
            <a:r>
              <a:rPr lang="zh-CN" altLang="en-US" dirty="0" smtClean="0"/>
              <a:t> </a:t>
            </a:r>
            <a:r>
              <a:rPr lang="en-US" altLang="zh-CN" dirty="0" smtClean="0"/>
              <a:t>of</a:t>
            </a:r>
            <a:r>
              <a:rPr lang="zh-CN" altLang="en-US" dirty="0" smtClean="0"/>
              <a:t> </a:t>
            </a:r>
            <a:r>
              <a:rPr lang="en-US" altLang="zh-CN" dirty="0" smtClean="0"/>
              <a:t>Units</a:t>
            </a:r>
            <a:endParaRPr lang="en-US" dirty="0"/>
          </a:p>
        </p:txBody>
      </p:sp>
      <p:sp>
        <p:nvSpPr>
          <p:cNvPr id="7" name="Content Placeholder 2"/>
          <p:cNvSpPr txBox="1">
            <a:spLocks/>
          </p:cNvSpPr>
          <p:nvPr/>
        </p:nvSpPr>
        <p:spPr>
          <a:xfrm>
            <a:off x="956234" y="4477090"/>
            <a:ext cx="7727577" cy="1891686"/>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r>
              <a:rPr lang="en-US" dirty="0"/>
              <a:t>Although Android devices are supported by the official Google store, there are still some applications from third party stores that have the potential to damage the system integrity. To be more specific, Android users undertake the risk of being infected by malware. Some applications from third party stores have a higher security level, such as Amazon store. However many applications from third party stores will not be verified. </a:t>
            </a:r>
          </a:p>
        </p:txBody>
      </p:sp>
    </p:spTree>
    <p:extLst>
      <p:ext uri="{BB962C8B-B14F-4D97-AF65-F5344CB8AC3E}">
        <p14:creationId xmlns:p14="http://schemas.microsoft.com/office/powerpoint/2010/main" val="3681145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Malwares targeted to android</a:t>
            </a:r>
            <a:endParaRPr lang="en-US" dirty="0"/>
          </a:p>
        </p:txBody>
      </p:sp>
      <p:sp>
        <p:nvSpPr>
          <p:cNvPr id="3" name="Content Placeholder 2"/>
          <p:cNvSpPr>
            <a:spLocks noGrp="1"/>
          </p:cNvSpPr>
          <p:nvPr>
            <p:ph sz="quarter" idx="13"/>
          </p:nvPr>
        </p:nvSpPr>
        <p:spPr/>
        <p:txBody>
          <a:bodyPr/>
          <a:lstStyle/>
          <a:p>
            <a:r>
              <a:rPr lang="en-US" dirty="0" smtClean="0"/>
              <a:t>Malware performance</a:t>
            </a:r>
            <a:r>
              <a:rPr lang="zh-CN" altLang="en-US" dirty="0" smtClean="0"/>
              <a:t> </a:t>
            </a:r>
            <a:r>
              <a:rPr lang="en-US" altLang="zh-CN" dirty="0" smtClean="0"/>
              <a:t>on</a:t>
            </a:r>
            <a:r>
              <a:rPr lang="zh-CN" altLang="en-US" dirty="0" smtClean="0"/>
              <a:t> </a:t>
            </a:r>
            <a:r>
              <a:rPr lang="en-US" altLang="zh-CN" dirty="0" smtClean="0"/>
              <a:t>Android</a:t>
            </a:r>
            <a:r>
              <a:rPr lang="zh-CN" altLang="en-US" dirty="0" smtClean="0"/>
              <a:t> </a:t>
            </a:r>
            <a:r>
              <a:rPr lang="en-US" altLang="zh-CN" dirty="0" smtClean="0"/>
              <a:t>devices</a:t>
            </a:r>
            <a:r>
              <a:rPr lang="zh-CN" altLang="en-US" dirty="0" smtClean="0"/>
              <a:t> </a:t>
            </a:r>
            <a:r>
              <a:rPr lang="en-US" altLang="zh-CN" dirty="0" smtClean="0"/>
              <a:t>2010-2014</a:t>
            </a:r>
          </a:p>
          <a:p>
            <a:pPr lvl="1"/>
            <a:r>
              <a:rPr lang="en-US" dirty="0"/>
              <a:t>G</a:t>
            </a:r>
            <a:r>
              <a:rPr lang="en-US" dirty="0" smtClean="0"/>
              <a:t>ain </a:t>
            </a:r>
            <a:r>
              <a:rPr lang="en-US" dirty="0"/>
              <a:t>root or convince the user to root his </a:t>
            </a:r>
            <a:r>
              <a:rPr lang="en-US" dirty="0" smtClean="0"/>
              <a:t>phone</a:t>
            </a:r>
            <a:endParaRPr lang="en-US" dirty="0"/>
          </a:p>
          <a:p>
            <a:pPr lvl="1"/>
            <a:r>
              <a:rPr lang="en-US" dirty="0"/>
              <a:t>S</a:t>
            </a:r>
            <a:r>
              <a:rPr lang="en-US" dirty="0" smtClean="0"/>
              <a:t>ending </a:t>
            </a:r>
            <a:r>
              <a:rPr lang="en-US" dirty="0"/>
              <a:t>paid or malicious SMS </a:t>
            </a:r>
            <a:r>
              <a:rPr lang="en-US" dirty="0" smtClean="0"/>
              <a:t>messages</a:t>
            </a:r>
          </a:p>
          <a:p>
            <a:pPr lvl="1"/>
            <a:r>
              <a:rPr lang="en-US" dirty="0"/>
              <a:t>S</a:t>
            </a:r>
            <a:r>
              <a:rPr lang="en-US" dirty="0" smtClean="0"/>
              <a:t>tealing </a:t>
            </a:r>
            <a:r>
              <a:rPr lang="en-US" dirty="0"/>
              <a:t>location </a:t>
            </a:r>
            <a:r>
              <a:rPr lang="en-US" dirty="0" smtClean="0"/>
              <a:t>information</a:t>
            </a:r>
            <a:endParaRPr lang="en-US" dirty="0"/>
          </a:p>
          <a:p>
            <a:pPr lvl="1"/>
            <a:r>
              <a:rPr lang="en-US" dirty="0"/>
              <a:t>I</a:t>
            </a:r>
            <a:r>
              <a:rPr lang="en-US" dirty="0" smtClean="0"/>
              <a:t>nformation </a:t>
            </a:r>
            <a:r>
              <a:rPr lang="en-US" dirty="0"/>
              <a:t>stealing to a remote </a:t>
            </a:r>
            <a:r>
              <a:rPr lang="en-US" dirty="0" smtClean="0"/>
              <a:t>server</a:t>
            </a:r>
          </a:p>
          <a:p>
            <a:pPr lvl="1"/>
            <a:r>
              <a:rPr lang="en-US" dirty="0"/>
              <a:t>I</a:t>
            </a:r>
            <a:r>
              <a:rPr lang="en-US" dirty="0" smtClean="0"/>
              <a:t>nstalling </a:t>
            </a:r>
            <a:r>
              <a:rPr lang="en-US" dirty="0"/>
              <a:t>other applications or binaries, potentially unwanted application ("Hacker"-Tools), </a:t>
            </a:r>
            <a:endParaRPr lang="en-US" dirty="0" smtClean="0"/>
          </a:p>
          <a:p>
            <a:pPr lvl="1"/>
            <a:r>
              <a:rPr lang="en-US" dirty="0"/>
              <a:t>B</a:t>
            </a:r>
            <a:r>
              <a:rPr lang="en-US" dirty="0" smtClean="0"/>
              <a:t>anking Trojan</a:t>
            </a:r>
          </a:p>
          <a:p>
            <a:pPr lvl="1"/>
            <a:r>
              <a:rPr lang="en-US" dirty="0"/>
              <a:t>I</a:t>
            </a:r>
            <a:r>
              <a:rPr lang="en-US" dirty="0" smtClean="0"/>
              <a:t>nfect </a:t>
            </a:r>
            <a:r>
              <a:rPr lang="en-US" dirty="0"/>
              <a:t>a connected Windows PC with a Trojan </a:t>
            </a:r>
          </a:p>
        </p:txBody>
      </p:sp>
    </p:spTree>
    <p:extLst>
      <p:ext uri="{BB962C8B-B14F-4D97-AF65-F5344CB8AC3E}">
        <p14:creationId xmlns:p14="http://schemas.microsoft.com/office/powerpoint/2010/main" val="1262540486"/>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Horizon.thmx</Template>
  <TotalTime>1147</TotalTime>
  <Words>1803</Words>
  <Application>Microsoft Macintosh PowerPoint</Application>
  <PresentationFormat>On-screen Show (4:3)</PresentationFormat>
  <Paragraphs>115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Horizon</vt:lpstr>
      <vt:lpstr>Android Security VS. IOS security</vt:lpstr>
      <vt:lpstr>Topic introduction</vt:lpstr>
      <vt:lpstr>Research questions</vt:lpstr>
      <vt:lpstr>Literature review</vt:lpstr>
      <vt:lpstr>Methodology data collection &amp; analysis</vt:lpstr>
      <vt:lpstr>Methodology data collection &amp; analysis</vt:lpstr>
      <vt:lpstr>Malwares targeted to iOS</vt:lpstr>
      <vt:lpstr>Malwares targeted to android</vt:lpstr>
      <vt:lpstr>Malwares targeted to android</vt:lpstr>
      <vt:lpstr>Mobile Malwares distribution </vt:lpstr>
      <vt:lpstr>iOS users vs. android users</vt:lpstr>
      <vt:lpstr>Choice between iOS and android</vt:lpstr>
      <vt:lpstr>conclusion</vt:lpstr>
      <vt:lpstr>conclusion</vt:lpstr>
      <vt:lpstr>reference</vt:lpstr>
      <vt:lpstr>reference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Security VS. IOS security</dc:title>
  <dc:creator>xiaoyi zhou</dc:creator>
  <cp:lastModifiedBy>xiaoyi zhou</cp:lastModifiedBy>
  <cp:revision>229</cp:revision>
  <dcterms:created xsi:type="dcterms:W3CDTF">2014-12-17T02:55:10Z</dcterms:created>
  <dcterms:modified xsi:type="dcterms:W3CDTF">2014-12-17T22:26:54Z</dcterms:modified>
</cp:coreProperties>
</file>