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66" r:id="rId4"/>
    <p:sldId id="268" r:id="rId5"/>
    <p:sldId id="259" r:id="rId6"/>
    <p:sldId id="260" r:id="rId7"/>
    <p:sldId id="261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0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34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0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3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71ED-6CF7-42BD-BEA6-D432486CFCA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C45711-58FA-4149-821A-721EB9AD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Configurable Robotic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2016  ESE PRACTICUM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priority goals:</a:t>
            </a:r>
          </a:p>
          <a:p>
            <a:pPr lvl="1"/>
            <a:r>
              <a:rPr lang="en-US" dirty="0"/>
              <a:t>control-communication </a:t>
            </a:r>
            <a:r>
              <a:rPr lang="en-US" dirty="0" smtClean="0"/>
              <a:t>hardware &amp; associated control system software</a:t>
            </a:r>
            <a:endParaRPr lang="en-US" dirty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collision detection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API supporting Java</a:t>
            </a:r>
            <a:endParaRPr lang="en-US" dirty="0"/>
          </a:p>
          <a:p>
            <a:pPr lvl="1"/>
            <a:r>
              <a:rPr lang="en-US" dirty="0" smtClean="0"/>
              <a:t>basic demo illustrating basic features above</a:t>
            </a:r>
          </a:p>
          <a:p>
            <a:r>
              <a:rPr lang="en-US" dirty="0" smtClean="0"/>
              <a:t>Secondary goals:</a:t>
            </a:r>
          </a:p>
          <a:p>
            <a:pPr lvl="1"/>
            <a:r>
              <a:rPr lang="en-US" dirty="0" smtClean="0"/>
              <a:t>power monitoring</a:t>
            </a:r>
          </a:p>
          <a:p>
            <a:pPr lvl="1"/>
            <a:r>
              <a:rPr lang="en-US" dirty="0" smtClean="0"/>
              <a:t>support for C API</a:t>
            </a:r>
          </a:p>
          <a:p>
            <a:pPr lvl="1"/>
            <a:r>
              <a:rPr lang="en-US" dirty="0" smtClean="0"/>
              <a:t>comprehensive demo illustrating a couple of different applications, a laptop swap to a </a:t>
            </a:r>
            <a:r>
              <a:rPr lang="en-US" smtClean="0"/>
              <a:t>second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3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– I will…</a:t>
            </a:r>
          </a:p>
          <a:p>
            <a:pPr lvl="1"/>
            <a:r>
              <a:rPr lang="en-US" dirty="0" smtClean="0"/>
              <a:t>approve designs, procurement choices, demo, test plans and acceptance</a:t>
            </a:r>
          </a:p>
          <a:p>
            <a:pPr lvl="1"/>
            <a:r>
              <a:rPr lang="en-US" dirty="0" smtClean="0"/>
              <a:t>designed, built, and will modify the prototype platform as necessary</a:t>
            </a:r>
          </a:p>
        </p:txBody>
      </p:sp>
    </p:spTree>
    <p:extLst>
      <p:ext uri="{BB962C8B-B14F-4D97-AF65-F5344CB8AC3E}">
        <p14:creationId xmlns:p14="http://schemas.microsoft.com/office/powerpoint/2010/main" val="23865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High Level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cases in industry, government, and academia that engineers and researchers want to test devices, sensors, control strategies, etc. on a robotic platform.</a:t>
            </a:r>
          </a:p>
          <a:p>
            <a:r>
              <a:rPr lang="en-US" dirty="0" smtClean="0"/>
              <a:t>They don’t want to build a robot just to test their “stuff.”</a:t>
            </a:r>
          </a:p>
          <a:p>
            <a:pPr lvl="1"/>
            <a:r>
              <a:rPr lang="en-US" dirty="0" smtClean="0"/>
              <a:t>costly and time consuming</a:t>
            </a:r>
          </a:p>
          <a:p>
            <a:r>
              <a:rPr lang="en-US" dirty="0" smtClean="0"/>
              <a:t>Hacking existing robots is problematic.</a:t>
            </a:r>
          </a:p>
          <a:p>
            <a:pPr lvl="1"/>
            <a:r>
              <a:rPr lang="en-US" dirty="0" smtClean="0"/>
              <a:t>voids warranties </a:t>
            </a:r>
          </a:p>
          <a:p>
            <a:pPr lvl="1"/>
            <a:r>
              <a:rPr lang="en-US" dirty="0" smtClean="0"/>
              <a:t>voltage/current in compatibilities</a:t>
            </a:r>
          </a:p>
          <a:p>
            <a:pPr lvl="1"/>
            <a:r>
              <a:rPr lang="en-US" dirty="0" smtClean="0"/>
              <a:t>no place to mount devices</a:t>
            </a:r>
          </a:p>
          <a:p>
            <a:pPr lvl="1"/>
            <a:r>
              <a:rPr lang="en-US" dirty="0" smtClean="0"/>
              <a:t>hard or impossible to hack (software)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3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4026090" y="4892690"/>
            <a:ext cx="1264665" cy="60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3"/>
          <p:cNvSpPr/>
          <p:nvPr/>
        </p:nvSpPr>
        <p:spPr>
          <a:xfrm>
            <a:off x="4291996" y="5079178"/>
            <a:ext cx="713400" cy="6293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5"/>
          <p:cNvSpPr/>
          <p:nvPr/>
        </p:nvSpPr>
        <p:spPr>
          <a:xfrm>
            <a:off x="4026091" y="3703827"/>
            <a:ext cx="162138" cy="118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7"/>
          <p:cNvSpPr/>
          <p:nvPr/>
        </p:nvSpPr>
        <p:spPr>
          <a:xfrm>
            <a:off x="4045550" y="3738793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8"/>
          <p:cNvSpPr/>
          <p:nvPr/>
        </p:nvSpPr>
        <p:spPr>
          <a:xfrm>
            <a:off x="4045550" y="3925281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9"/>
          <p:cNvSpPr/>
          <p:nvPr/>
        </p:nvSpPr>
        <p:spPr>
          <a:xfrm>
            <a:off x="4058521" y="4111769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0"/>
          <p:cNvSpPr/>
          <p:nvPr/>
        </p:nvSpPr>
        <p:spPr>
          <a:xfrm>
            <a:off x="4058521" y="4298257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1"/>
          <p:cNvSpPr/>
          <p:nvPr/>
        </p:nvSpPr>
        <p:spPr>
          <a:xfrm>
            <a:off x="4058521" y="4484746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2"/>
          <p:cNvSpPr/>
          <p:nvPr/>
        </p:nvSpPr>
        <p:spPr>
          <a:xfrm>
            <a:off x="4058521" y="467123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3"/>
          <p:cNvSpPr/>
          <p:nvPr/>
        </p:nvSpPr>
        <p:spPr>
          <a:xfrm>
            <a:off x="4071492" y="4939311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4279026" y="4939311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5"/>
          <p:cNvSpPr/>
          <p:nvPr/>
        </p:nvSpPr>
        <p:spPr>
          <a:xfrm>
            <a:off x="4512502" y="4939311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6"/>
          <p:cNvSpPr/>
          <p:nvPr/>
        </p:nvSpPr>
        <p:spPr>
          <a:xfrm>
            <a:off x="4720037" y="4939311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7"/>
          <p:cNvSpPr/>
          <p:nvPr/>
        </p:nvSpPr>
        <p:spPr>
          <a:xfrm>
            <a:off x="4927571" y="4939311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8"/>
          <p:cNvSpPr/>
          <p:nvPr/>
        </p:nvSpPr>
        <p:spPr>
          <a:xfrm>
            <a:off x="5135105" y="4939311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19"/>
          <p:cNvSpPr/>
          <p:nvPr/>
        </p:nvSpPr>
        <p:spPr>
          <a:xfrm>
            <a:off x="5128618" y="3692172"/>
            <a:ext cx="162138" cy="118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0"/>
          <p:cNvSpPr/>
          <p:nvPr/>
        </p:nvSpPr>
        <p:spPr>
          <a:xfrm>
            <a:off x="5148076" y="3727137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1"/>
          <p:cNvSpPr/>
          <p:nvPr/>
        </p:nvSpPr>
        <p:spPr>
          <a:xfrm>
            <a:off x="5148076" y="3913625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22"/>
          <p:cNvSpPr/>
          <p:nvPr/>
        </p:nvSpPr>
        <p:spPr>
          <a:xfrm>
            <a:off x="5161047" y="410011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3"/>
          <p:cNvSpPr/>
          <p:nvPr/>
        </p:nvSpPr>
        <p:spPr>
          <a:xfrm>
            <a:off x="5161047" y="4286602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4"/>
          <p:cNvSpPr/>
          <p:nvPr/>
        </p:nvSpPr>
        <p:spPr>
          <a:xfrm>
            <a:off x="5161047" y="4473090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25"/>
          <p:cNvSpPr/>
          <p:nvPr/>
        </p:nvSpPr>
        <p:spPr>
          <a:xfrm>
            <a:off x="5161047" y="4659578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/>
          <p:cNvSpPr/>
          <p:nvPr/>
        </p:nvSpPr>
        <p:spPr>
          <a:xfrm>
            <a:off x="4026091" y="3528020"/>
            <a:ext cx="1264665" cy="1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27"/>
          <p:cNvSpPr/>
          <p:nvPr/>
        </p:nvSpPr>
        <p:spPr>
          <a:xfrm>
            <a:off x="4071492" y="355230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28"/>
          <p:cNvSpPr/>
          <p:nvPr/>
        </p:nvSpPr>
        <p:spPr>
          <a:xfrm>
            <a:off x="4279026" y="355230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29"/>
          <p:cNvSpPr/>
          <p:nvPr/>
        </p:nvSpPr>
        <p:spPr>
          <a:xfrm>
            <a:off x="4512502" y="355230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0"/>
          <p:cNvSpPr/>
          <p:nvPr/>
        </p:nvSpPr>
        <p:spPr>
          <a:xfrm>
            <a:off x="4720037" y="355230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1"/>
          <p:cNvSpPr/>
          <p:nvPr/>
        </p:nvSpPr>
        <p:spPr>
          <a:xfrm>
            <a:off x="4927571" y="355230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2"/>
          <p:cNvSpPr/>
          <p:nvPr/>
        </p:nvSpPr>
        <p:spPr>
          <a:xfrm>
            <a:off x="5135105" y="3552304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3"/>
          <p:cNvSpPr/>
          <p:nvPr/>
        </p:nvSpPr>
        <p:spPr>
          <a:xfrm>
            <a:off x="4133102" y="3389128"/>
            <a:ext cx="924178" cy="93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4"/>
          <p:cNvSpPr/>
          <p:nvPr/>
        </p:nvSpPr>
        <p:spPr>
          <a:xfrm rot="18307215">
            <a:off x="4872501" y="2975921"/>
            <a:ext cx="830456" cy="103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6"/>
          <p:cNvSpPr txBox="1"/>
          <p:nvPr/>
        </p:nvSpPr>
        <p:spPr>
          <a:xfrm>
            <a:off x="5761492" y="4998427"/>
            <a:ext cx="136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controllers</a:t>
            </a:r>
            <a:endParaRPr lang="en-US" dirty="0" smtClean="0"/>
          </a:p>
        </p:txBody>
      </p:sp>
      <p:cxnSp>
        <p:nvCxnSpPr>
          <p:cNvPr id="8" name="Straight Arrow Connector 39"/>
          <p:cNvCxnSpPr/>
          <p:nvPr/>
        </p:nvCxnSpPr>
        <p:spPr>
          <a:xfrm flipH="1" flipV="1">
            <a:off x="4849221" y="5375641"/>
            <a:ext cx="949349" cy="54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4"/>
          <p:cNvSpPr txBox="1"/>
          <p:nvPr/>
        </p:nvSpPr>
        <p:spPr>
          <a:xfrm>
            <a:off x="4161866" y="1774209"/>
            <a:ext cx="1218511" cy="451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Laptop</a:t>
            </a:r>
            <a:endParaRPr lang="en-US" dirty="0"/>
          </a:p>
        </p:txBody>
      </p:sp>
      <p:cxnSp>
        <p:nvCxnSpPr>
          <p:cNvPr id="12" name="Straight Arrow Connector 45"/>
          <p:cNvCxnSpPr/>
          <p:nvPr/>
        </p:nvCxnSpPr>
        <p:spPr>
          <a:xfrm>
            <a:off x="4940143" y="2118093"/>
            <a:ext cx="3348" cy="843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6"/>
          <p:cNvSpPr/>
          <p:nvPr/>
        </p:nvSpPr>
        <p:spPr>
          <a:xfrm>
            <a:off x="4042011" y="4280918"/>
            <a:ext cx="1264665" cy="1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7"/>
          <p:cNvSpPr/>
          <p:nvPr/>
        </p:nvSpPr>
        <p:spPr>
          <a:xfrm>
            <a:off x="4087412" y="4305202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28"/>
          <p:cNvSpPr/>
          <p:nvPr/>
        </p:nvSpPr>
        <p:spPr>
          <a:xfrm>
            <a:off x="4294946" y="4305202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29"/>
          <p:cNvSpPr/>
          <p:nvPr/>
        </p:nvSpPr>
        <p:spPr>
          <a:xfrm>
            <a:off x="4528422" y="4305202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0"/>
          <p:cNvSpPr/>
          <p:nvPr/>
        </p:nvSpPr>
        <p:spPr>
          <a:xfrm>
            <a:off x="4735957" y="4305202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1"/>
          <p:cNvSpPr/>
          <p:nvPr/>
        </p:nvSpPr>
        <p:spPr>
          <a:xfrm>
            <a:off x="4943491" y="4305202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32"/>
          <p:cNvSpPr/>
          <p:nvPr/>
        </p:nvSpPr>
        <p:spPr>
          <a:xfrm>
            <a:off x="5151025" y="4305202"/>
            <a:ext cx="103767" cy="10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立方體 51"/>
          <p:cNvSpPr/>
          <p:nvPr/>
        </p:nvSpPr>
        <p:spPr>
          <a:xfrm>
            <a:off x="4339472" y="4100259"/>
            <a:ext cx="641445" cy="174832"/>
          </a:xfrm>
          <a:prstGeom prst="cube">
            <a:avLst/>
          </a:prstGeom>
          <a:solidFill>
            <a:srgbClr val="FF00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圓柱 52"/>
          <p:cNvSpPr/>
          <p:nvPr/>
        </p:nvSpPr>
        <p:spPr>
          <a:xfrm>
            <a:off x="4373943" y="4506771"/>
            <a:ext cx="300251" cy="386236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圓柱 53"/>
          <p:cNvSpPr/>
          <p:nvPr/>
        </p:nvSpPr>
        <p:spPr>
          <a:xfrm>
            <a:off x="4684658" y="4506771"/>
            <a:ext cx="300251" cy="386236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9"/>
          <p:cNvCxnSpPr>
            <a:stCxn id="56" idx="1"/>
          </p:cNvCxnSpPr>
          <p:nvPr/>
        </p:nvCxnSpPr>
        <p:spPr>
          <a:xfrm flipH="1">
            <a:off x="4975668" y="4584988"/>
            <a:ext cx="822902" cy="39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6"/>
          <p:cNvSpPr txBox="1"/>
          <p:nvPr/>
        </p:nvSpPr>
        <p:spPr>
          <a:xfrm>
            <a:off x="5798570" y="440032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attery</a:t>
            </a:r>
            <a:endParaRPr lang="en-US" dirty="0" smtClean="0"/>
          </a:p>
        </p:txBody>
      </p:sp>
      <p:cxnSp>
        <p:nvCxnSpPr>
          <p:cNvPr id="58" name="肘形接點 57"/>
          <p:cNvCxnSpPr>
            <a:stCxn id="42" idx="1"/>
            <a:endCxn id="52" idx="2"/>
          </p:cNvCxnSpPr>
          <p:nvPr/>
        </p:nvCxnSpPr>
        <p:spPr>
          <a:xfrm rot="10800000" flipH="1" flipV="1">
            <a:off x="4133102" y="3435749"/>
            <a:ext cx="206370" cy="773779"/>
          </a:xfrm>
          <a:prstGeom prst="bentConnector3">
            <a:avLst>
              <a:gd name="adj1" fmla="val -236424"/>
            </a:avLst>
          </a:prstGeom>
          <a:ln w="19050">
            <a:solidFill>
              <a:srgbClr val="6633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>
            <a:stCxn id="62" idx="2"/>
          </p:cNvCxnSpPr>
          <p:nvPr/>
        </p:nvCxnSpPr>
        <p:spPr>
          <a:xfrm>
            <a:off x="3732077" y="3102639"/>
            <a:ext cx="287098" cy="244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6"/>
          <p:cNvSpPr txBox="1"/>
          <p:nvPr/>
        </p:nvSpPr>
        <p:spPr>
          <a:xfrm>
            <a:off x="3444979" y="27333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 smtClean="0"/>
          </a:p>
        </p:txBody>
      </p:sp>
      <p:cxnSp>
        <p:nvCxnSpPr>
          <p:cNvPr id="67" name="直線接點 66"/>
          <p:cNvCxnSpPr>
            <a:stCxn id="54" idx="1"/>
            <a:endCxn id="52" idx="4"/>
          </p:cNvCxnSpPr>
          <p:nvPr/>
        </p:nvCxnSpPr>
        <p:spPr>
          <a:xfrm flipV="1">
            <a:off x="4834784" y="4209529"/>
            <a:ext cx="102425" cy="297242"/>
          </a:xfrm>
          <a:prstGeom prst="line">
            <a:avLst/>
          </a:prstGeom>
          <a:ln w="19050">
            <a:solidFill>
              <a:srgbClr val="6633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6"/>
          <p:cNvSpPr txBox="1"/>
          <p:nvPr/>
        </p:nvSpPr>
        <p:spPr>
          <a:xfrm>
            <a:off x="5747225" y="350750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Core/robot control center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39"/>
          <p:cNvCxnSpPr>
            <a:stCxn id="69" idx="1"/>
          </p:cNvCxnSpPr>
          <p:nvPr/>
        </p:nvCxnSpPr>
        <p:spPr>
          <a:xfrm flipH="1">
            <a:off x="4865659" y="3692172"/>
            <a:ext cx="881566" cy="3196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立方體 72"/>
          <p:cNvSpPr/>
          <p:nvPr/>
        </p:nvSpPr>
        <p:spPr>
          <a:xfrm>
            <a:off x="4534867" y="5273052"/>
            <a:ext cx="252973" cy="187356"/>
          </a:xfrm>
          <a:prstGeom prst="cube">
            <a:avLst/>
          </a:prstGeom>
          <a:solidFill>
            <a:srgbClr val="FFC0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肘形接點 77"/>
          <p:cNvCxnSpPr/>
          <p:nvPr/>
        </p:nvCxnSpPr>
        <p:spPr>
          <a:xfrm flipH="1">
            <a:off x="4785548" y="4147694"/>
            <a:ext cx="193077" cy="1177490"/>
          </a:xfrm>
          <a:prstGeom prst="bentConnector3">
            <a:avLst>
              <a:gd name="adj1" fmla="val -239551"/>
            </a:avLst>
          </a:prstGeom>
          <a:ln w="19050">
            <a:solidFill>
              <a:srgbClr val="6633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54" idx="3"/>
            <a:endCxn id="73" idx="5"/>
          </p:cNvCxnSpPr>
          <p:nvPr/>
        </p:nvCxnSpPr>
        <p:spPr>
          <a:xfrm flipH="1">
            <a:off x="4787840" y="4893007"/>
            <a:ext cx="46944" cy="450304"/>
          </a:xfrm>
          <a:prstGeom prst="line">
            <a:avLst/>
          </a:prstGeom>
          <a:ln w="19050">
            <a:solidFill>
              <a:srgbClr val="6633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ore.storeimages.cdn-apple.com/4316/as-images.apple.com/is/image/AppleInc/aos/published/images/H/E5/HE516/HE516?wid=400&amp;hei=400&amp;fmt=jpeg&amp;qlt=95&amp;op_sharpen=0&amp;resMode=bicub&amp;op_usm=0.5,0.5,0,0&amp;iccEmbed=0&amp;layer=comp&amp;.v=1400758845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315" y="4128655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84297" y="4977064"/>
            <a:ext cx="96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Romo</a:t>
            </a:r>
            <a:endParaRPr lang="en-US" dirty="0" smtClean="0"/>
          </a:p>
          <a:p>
            <a:pPr algn="ctr"/>
            <a:r>
              <a:rPr lang="en-US" dirty="0" smtClean="0"/>
              <a:t>(~$200)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89330" cy="1320800"/>
          </a:xfrm>
        </p:spPr>
        <p:txBody>
          <a:bodyPr/>
          <a:lstStyle/>
          <a:p>
            <a:r>
              <a:rPr lang="en-US" dirty="0" smtClean="0"/>
              <a:t>Example Bots on the Current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robots on the market that are often “hacked” for research purposes.</a:t>
            </a:r>
          </a:p>
          <a:p>
            <a:r>
              <a:rPr lang="en-US" dirty="0" smtClean="0"/>
              <a:t>The majority are geared toward telepresence in the form of mobile, in-situ teleconferencing.</a:t>
            </a:r>
          </a:p>
          <a:p>
            <a:r>
              <a:rPr lang="en-US" dirty="0" smtClean="0"/>
              <a:t>Some focus on specific domains – medical, military, security,… this represents a much smaller market.</a:t>
            </a:r>
          </a:p>
          <a:p>
            <a:r>
              <a:rPr lang="en-US" dirty="0" smtClean="0"/>
              <a:t>Others are toys.</a:t>
            </a:r>
            <a:r>
              <a:rPr lang="en-US" dirty="0"/>
              <a:t> </a:t>
            </a:r>
            <a:r>
              <a:rPr lang="en-US" dirty="0" smtClean="0"/>
              <a:t>None serve general research purposes</a:t>
            </a:r>
          </a:p>
        </p:txBody>
      </p:sp>
      <p:pic>
        <p:nvPicPr>
          <p:cNvPr id="1026" name="Picture 2" descr="http://www.dynamism.com/images/gallery/double-robotics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1512632"/>
            <a:ext cx="28384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53551" y="6227037"/>
            <a:ext cx="283845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Double Robotics</a:t>
            </a:r>
          </a:p>
          <a:p>
            <a:pPr algn="ctr"/>
            <a:r>
              <a:rPr lang="en-US" dirty="0" smtClean="0"/>
              <a:t>(~$3K)</a:t>
            </a:r>
            <a:endParaRPr lang="en-US" dirty="0"/>
          </a:p>
        </p:txBody>
      </p:sp>
      <p:pic>
        <p:nvPicPr>
          <p:cNvPr id="1030" name="Picture 6" descr="Ava 5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97" y="4790279"/>
            <a:ext cx="1504291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08511" y="5449492"/>
            <a:ext cx="127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</a:t>
            </a:r>
          </a:p>
          <a:p>
            <a:pPr algn="ctr"/>
            <a:r>
              <a:rPr lang="en-US" dirty="0" smtClean="0"/>
              <a:t>(~$5K+)</a:t>
            </a:r>
            <a:endParaRPr lang="en-US" dirty="0"/>
          </a:p>
        </p:txBody>
      </p:sp>
      <p:pic>
        <p:nvPicPr>
          <p:cNvPr id="1032" name="Picture 8" descr="RP VITA Remote Presence Rob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00" y="144029"/>
            <a:ext cx="2290277" cy="2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57413" y="431137"/>
            <a:ext cx="350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RP-VITA</a:t>
            </a:r>
          </a:p>
          <a:p>
            <a:pPr algn="ctr"/>
            <a:r>
              <a:rPr lang="en-US" dirty="0" smtClean="0"/>
              <a:t>Telemedicine</a:t>
            </a:r>
          </a:p>
          <a:p>
            <a:pPr algn="ctr"/>
            <a:r>
              <a:rPr lang="en-US" dirty="0" smtClean="0"/>
              <a:t>(~$50K+ monthly subscription)</a:t>
            </a:r>
            <a:endParaRPr lang="en-US" dirty="0"/>
          </a:p>
        </p:txBody>
      </p:sp>
      <p:pic>
        <p:nvPicPr>
          <p:cNvPr id="1034" name="Picture 10" descr="-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95129" y="59805"/>
            <a:ext cx="719002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93679" y="442163"/>
            <a:ext cx="164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MantaroBot</a:t>
            </a:r>
            <a:endParaRPr lang="en-US" dirty="0" smtClean="0"/>
          </a:p>
          <a:p>
            <a:pPr algn="ctr"/>
            <a:r>
              <a:rPr lang="en-US" dirty="0" smtClean="0"/>
              <a:t>(~$5K+)</a:t>
            </a:r>
            <a:endParaRPr lang="en-US" dirty="0"/>
          </a:p>
        </p:txBody>
      </p:sp>
      <p:pic>
        <p:nvPicPr>
          <p:cNvPr id="5" name="Picture 2" descr="http://www.mygadgets.my/wp-content/uploads/2014/12/roomba560_sidevie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" y="4849518"/>
            <a:ext cx="1316142" cy="10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97938" y="5825118"/>
            <a:ext cx="127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Roomba</a:t>
            </a:r>
          </a:p>
          <a:p>
            <a:pPr algn="ctr"/>
            <a:r>
              <a:rPr lang="en-US" dirty="0" smtClean="0"/>
              <a:t>(~$1K)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Engineers and researchers are often forced to use robots that are not designed specifically for their research, test, and/or development purposes. Their needs often include:</a:t>
            </a:r>
          </a:p>
          <a:p>
            <a:pPr lvl="1"/>
            <a:r>
              <a:rPr lang="en-US" dirty="0" smtClean="0"/>
              <a:t>development of special control and/or access to control software</a:t>
            </a:r>
          </a:p>
          <a:p>
            <a:pPr lvl="1"/>
            <a:r>
              <a:rPr lang="en-US" dirty="0" smtClean="0"/>
              <a:t>development, test, and experimentation of application level software</a:t>
            </a:r>
          </a:p>
          <a:p>
            <a:pPr lvl="1"/>
            <a:r>
              <a:rPr lang="en-US" dirty="0" smtClean="0"/>
              <a:t>ability to easily add new hardware elements physically, electrically, and software for test and experimentation</a:t>
            </a:r>
          </a:p>
          <a:p>
            <a:pPr lvl="1"/>
            <a:r>
              <a:rPr lang="en-US" dirty="0" smtClean="0"/>
              <a:t>easy access to system hardware and power</a:t>
            </a:r>
          </a:p>
          <a:p>
            <a:r>
              <a:rPr lang="en-US" dirty="0" smtClean="0"/>
              <a:t>The goal of this project is to build a general purpose, mobile robot, designed to meet these needs of engineers and researchers in industry, government, and academia.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Requirements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 “open” robotic platform that supports the following needs:</a:t>
            </a:r>
          </a:p>
          <a:p>
            <a:pPr lvl="1"/>
            <a:r>
              <a:rPr lang="en-US" dirty="0" smtClean="0"/>
              <a:t>enable a developer to use their own laptop (Mac or Window) to connect to the robot via USB</a:t>
            </a:r>
          </a:p>
          <a:p>
            <a:pPr lvl="1"/>
            <a:r>
              <a:rPr lang="en-US" dirty="0"/>
              <a:t>provide simple communication </a:t>
            </a:r>
            <a:r>
              <a:rPr lang="en-US" dirty="0" smtClean="0"/>
              <a:t>protocol vis-à-vis an open API accessible from their own laptop</a:t>
            </a:r>
          </a:p>
          <a:p>
            <a:pPr lvl="2"/>
            <a:r>
              <a:rPr lang="en-US" dirty="0" smtClean="0"/>
              <a:t>the laptop will be used to develop applications that will use the robot</a:t>
            </a:r>
          </a:p>
          <a:p>
            <a:pPr lvl="2"/>
            <a:r>
              <a:rPr lang="en-US" dirty="0" smtClean="0"/>
              <a:t>the robot will provide basic services such as motion, basic collision detection, error management and others TBD</a:t>
            </a:r>
          </a:p>
          <a:p>
            <a:pPr lvl="2"/>
            <a:r>
              <a:rPr lang="en-US" dirty="0" smtClean="0"/>
              <a:t>the API will allow programmers to access to the robots services</a:t>
            </a:r>
          </a:p>
        </p:txBody>
      </p:sp>
    </p:spTree>
    <p:extLst>
      <p:ext uri="{BB962C8B-B14F-4D97-AF65-F5344CB8AC3E}">
        <p14:creationId xmlns:p14="http://schemas.microsoft.com/office/powerpoint/2010/main" val="3598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Requirements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28800"/>
            <a:ext cx="9153973" cy="4439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 prototype platform:</a:t>
            </a:r>
          </a:p>
          <a:p>
            <a:pPr lvl="1"/>
            <a:r>
              <a:rPr lang="en-US" dirty="0" smtClean="0"/>
              <a:t>provides “hard points” to mount sensors, actuators, and various other hardware</a:t>
            </a:r>
          </a:p>
          <a:p>
            <a:pPr lvl="1"/>
            <a:r>
              <a:rPr lang="en-US" dirty="0" smtClean="0"/>
              <a:t>provides access to 12V/60A deep charge marine battery power</a:t>
            </a:r>
          </a:p>
          <a:p>
            <a:pPr lvl="1"/>
            <a:r>
              <a:rPr lang="en-US" dirty="0" smtClean="0"/>
              <a:t>two high power drive motors and motor control hardware</a:t>
            </a:r>
          </a:p>
          <a:p>
            <a:r>
              <a:rPr lang="en-US" dirty="0" smtClean="0"/>
              <a:t>What is needed:</a:t>
            </a:r>
          </a:p>
          <a:p>
            <a:pPr lvl="1"/>
            <a:r>
              <a:rPr lang="en-US" dirty="0" smtClean="0"/>
              <a:t>control-communication hardware</a:t>
            </a:r>
          </a:p>
          <a:p>
            <a:pPr lvl="1"/>
            <a:r>
              <a:rPr lang="en-US" dirty="0" smtClean="0"/>
              <a:t>control software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basic collision detection system</a:t>
            </a:r>
          </a:p>
          <a:p>
            <a:pPr lvl="1"/>
            <a:r>
              <a:rPr lang="en-US" dirty="0" smtClean="0"/>
              <a:t>power monitoring</a:t>
            </a:r>
          </a:p>
          <a:p>
            <a:pPr lvl="1"/>
            <a:r>
              <a:rPr lang="en-US" dirty="0"/>
              <a:t>comprehensive </a:t>
            </a:r>
            <a:r>
              <a:rPr lang="en-US" dirty="0" smtClean="0"/>
              <a:t>demo</a:t>
            </a:r>
          </a:p>
          <a:p>
            <a:r>
              <a:rPr lang="en-US" dirty="0" smtClean="0"/>
              <a:t>APIs should support programmers using Java and C.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73261" y="3364831"/>
            <a:ext cx="3001482" cy="3215203"/>
            <a:chOff x="9092503" y="609600"/>
            <a:chExt cx="3001482" cy="3215203"/>
          </a:xfrm>
        </p:grpSpPr>
        <p:grpSp>
          <p:nvGrpSpPr>
            <p:cNvPr id="36" name="Group 35"/>
            <p:cNvGrpSpPr/>
            <p:nvPr/>
          </p:nvGrpSpPr>
          <p:grpSpPr>
            <a:xfrm>
              <a:off x="9092503" y="1294722"/>
              <a:ext cx="964568" cy="2530081"/>
              <a:chOff x="7939085" y="2832494"/>
              <a:chExt cx="964568" cy="253008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939085" y="4695825"/>
                <a:ext cx="928689" cy="4945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8134349" y="4848225"/>
                <a:ext cx="523875" cy="5143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7939086" y="3724275"/>
                <a:ext cx="119064" cy="97155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953375" y="37528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953375" y="39052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962900" y="40576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962900" y="42100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962900" y="43624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2900" y="45148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72425" y="47339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124825" y="47339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296275" y="47339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448675" y="47339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601075" y="47339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753475" y="47339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Process 19"/>
              <p:cNvSpPr/>
              <p:nvPr/>
            </p:nvSpPr>
            <p:spPr>
              <a:xfrm>
                <a:off x="8748711" y="3714750"/>
                <a:ext cx="119064" cy="97155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763000" y="37433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63000" y="38957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772525" y="40481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772525" y="42005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772525" y="43529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772525" y="4505324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39086" y="3580604"/>
                <a:ext cx="928689" cy="1202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972425" y="36004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124825" y="36004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96275" y="36004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448675" y="36004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601075" y="36004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753475" y="3600449"/>
                <a:ext cx="76200" cy="857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017668" y="3467100"/>
                <a:ext cx="678657" cy="76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8307215">
                <a:off x="8526224" y="3133723"/>
                <a:ext cx="678657" cy="76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0578497" y="3049029"/>
              <a:ext cx="1246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</a:t>
              </a:r>
            </a:p>
            <a:p>
              <a:r>
                <a:rPr lang="en-US" dirty="0" smtClean="0"/>
                <a:t>Propulsion</a:t>
              </a:r>
            </a:p>
          </p:txBody>
        </p:sp>
        <p:sp>
          <p:nvSpPr>
            <p:cNvPr id="38" name="Right Brace 37"/>
            <p:cNvSpPr/>
            <p:nvPr/>
          </p:nvSpPr>
          <p:spPr>
            <a:xfrm flipH="1">
              <a:off x="10433891" y="3053277"/>
              <a:ext cx="231576" cy="663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9892604" y="3390740"/>
              <a:ext cx="544541" cy="145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591266" y="2186503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Mount Points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10021103" y="2383858"/>
              <a:ext cx="55739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192208" y="60960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Laptop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9621143" y="978932"/>
              <a:ext cx="18464" cy="713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Requirements –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the 300 SCR facility as a test environment</a:t>
            </a:r>
          </a:p>
          <a:p>
            <a:pPr lvl="1"/>
            <a:r>
              <a:rPr lang="en-US" dirty="0" smtClean="0"/>
              <a:t>carpeting/linoleum floor, crossing thresholds (elevator, break area), fit through doors and passageways,…</a:t>
            </a:r>
          </a:p>
          <a:p>
            <a:r>
              <a:rPr lang="en-US" dirty="0" smtClean="0"/>
              <a:t>Demo is TBD:</a:t>
            </a:r>
          </a:p>
          <a:p>
            <a:pPr lvl="1"/>
            <a:r>
              <a:rPr lang="en-US" dirty="0" smtClean="0"/>
              <a:t>telepresence? office service? remote semi-autonomous control?</a:t>
            </a:r>
          </a:p>
          <a:p>
            <a:pPr lvl="1"/>
            <a:r>
              <a:rPr lang="en-US" dirty="0" smtClean="0"/>
              <a:t>should illustrate all basic features of the system</a:t>
            </a:r>
          </a:p>
          <a:p>
            <a:pPr lvl="1"/>
            <a:r>
              <a:rPr lang="en-US" dirty="0" smtClean="0"/>
              <a:t>transit</a:t>
            </a:r>
          </a:p>
          <a:p>
            <a:r>
              <a:rPr lang="en-US" dirty="0" smtClean="0"/>
              <a:t>We will need comprehensive developers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1311</TotalTime>
  <Words>608</Words>
  <Application>Microsoft Office PowerPoint</Application>
  <PresentationFormat>寬螢幕</PresentationFormat>
  <Paragraphs>92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Configurable Robotic Platform</vt:lpstr>
      <vt:lpstr>Topics</vt:lpstr>
      <vt:lpstr>Problem</vt:lpstr>
      <vt:lpstr>PowerPoint 簡報</vt:lpstr>
      <vt:lpstr>Example Bots on the Current Market</vt:lpstr>
      <vt:lpstr>Project Motivation and Goals</vt:lpstr>
      <vt:lpstr>Basic Requirements – 1 </vt:lpstr>
      <vt:lpstr>Basic Requirements – 2</vt:lpstr>
      <vt:lpstr>Basic Requirements – 3</vt:lpstr>
      <vt:lpstr>Key Goals</vt:lpstr>
      <vt:lpstr>Key Stakeholders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Telepresence Research Robot Platform</dc:title>
  <dc:creator>Anthony Joseph Lattanze</dc:creator>
  <cp:lastModifiedBy>Liwen</cp:lastModifiedBy>
  <cp:revision>25</cp:revision>
  <dcterms:created xsi:type="dcterms:W3CDTF">2015-01-06T20:11:24Z</dcterms:created>
  <dcterms:modified xsi:type="dcterms:W3CDTF">2016-01-18T22:03:32Z</dcterms:modified>
</cp:coreProperties>
</file>