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.xml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4" name="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notesMaster" Target="notesMasters/notesMaster.xml"/><Relationship Id="rId6" Type="http://schemas.openxmlformats.org/officeDocument/2006/relationships/slide" Target="slides/slide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>
    <p:pos x="6000" y="0"/>
    <p:text>yaaaaaa
-Chien-An Chen</p:text>
  </p:cm>
  <p:cm authorId="0" idx="2">
    <p:pos x="6000" y="100"/>
    <p:text>bravo!
-Rebecca Cheng</p:text>
  </p:cm>
  <p:cm authorId="0" idx="3">
    <p:pos x="6000" y="200"/>
    <p:text>good
-Tongkai Shao</p:text>
  </p:cm>
  <p:cm authorId="0" idx="4">
    <p:pos x="6000" y="300"/>
    <p:text>excellent
-張瓈文</p:text>
  </p:cm>
</p:cmLst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Shape 22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Shape 23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Shape 24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sp>
          <p:nvSpPr>
            <p:cNvPr id="24" name="Shape 24"/>
            <p:cNvSpPr/>
            <p:nvPr/>
          </p:nvSpPr>
          <p:spPr>
            <a:xfrm>
              <a:off x="0" y="-7862"/>
              <a:ext cx="863598" cy="5698065"/>
            </a:xfrm>
            <a:custGeom>
              <a:pathLst>
                <a:path extrusionOk="0" h="120000" w="120000">
                  <a:moveTo>
                    <a:pt x="0" y="178"/>
                  </a:moveTo>
                  <a:lnTo>
                    <a:pt x="120000" y="0"/>
                  </a:lnTo>
                  <a:lnTo>
                    <a:pt x="120000" y="356"/>
                  </a:lnTo>
                  <a:lnTo>
                    <a:pt x="0" y="120000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chemeClr val="accent1">
                <a:alpha val="69411"/>
              </a:schemeClr>
            </a:solidFill>
            <a:ln>
              <a:noFill/>
            </a:ln>
          </p:spPr>
        </p:sp>
        <p:cxnSp>
          <p:nvCxnSpPr>
            <p:cNvPr id="25" name="Shape 25"/>
            <p:cNvCxnSpPr/>
            <p:nvPr/>
          </p:nvCxnSpPr>
          <p:spPr>
            <a:xfrm>
              <a:off x="9371010" y="0"/>
              <a:ext cx="1219199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" name="Shape 26"/>
            <p:cNvCxnSpPr/>
            <p:nvPr/>
          </p:nvCxnSpPr>
          <p:spPr>
            <a:xfrm flipH="1">
              <a:off x="7425266" y="3681412"/>
              <a:ext cx="4763558" cy="3176585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" name="Shape 27"/>
            <p:cNvSpPr/>
            <p:nvPr/>
          </p:nvSpPr>
          <p:spPr>
            <a:xfrm>
              <a:off x="9181475" y="-8466"/>
              <a:ext cx="3007347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35294"/>
              </a:schemeClr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9603442" y="-8466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9" name="Shape 29"/>
            <p:cNvSpPr/>
            <p:nvPr/>
          </p:nvSpPr>
          <p:spPr>
            <a:xfrm>
              <a:off x="8932332" y="3048000"/>
              <a:ext cx="3259667" cy="3809998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9334500" y="-8466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411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10898728" y="-8466"/>
              <a:ext cx="1290093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chemeClr val="accent2">
                <a:alpha val="69411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10938999" y="-8466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10371664" y="3589867"/>
              <a:ext cx="1817159" cy="3268131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507066" y="2404533"/>
            <a:ext cx="7766936" cy="164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507066" y="4050832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2561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1pPr>
            <a:lvl2pPr indent="-128269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2pPr>
            <a:lvl3pPr indent="-9398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3pPr>
            <a:lvl4pPr indent="-116839" lvl="3" marL="1600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4pPr>
            <a:lvl5pPr indent="-116839" lvl="4" marL="2057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5pPr>
            <a:lvl6pPr indent="-116839" lvl="5" marL="2514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6pPr>
            <a:lvl7pPr indent="-116839" lvl="6" marL="297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7pPr>
            <a:lvl8pPr indent="-116840" lvl="7" marL="342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8pPr>
            <a:lvl9pPr indent="-116840" lvl="8" marL="388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931333" y="609600"/>
            <a:ext cx="8094134" cy="3022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1366137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5pPr>
            <a:lvl6pPr indent="-116839" lvl="5" marL="2514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6pPr>
            <a:lvl7pPr indent="-116839" lvl="6" marL="297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7pPr>
            <a:lvl8pPr indent="-116840" lvl="7" marL="342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8pPr>
            <a:lvl9pPr indent="-116840" lvl="8" marL="388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‹#›</a:t>
            </a:fld>
          </a:p>
        </p:txBody>
      </p:sp>
      <p:sp>
        <p:nvSpPr>
          <p:cNvPr id="103" name="Shape 103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FF5"/>
              </a:buClr>
              <a:buSzPct val="25000"/>
              <a:buFont typeface="Arial"/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“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FF5"/>
              </a:buClr>
              <a:buSzPct val="25000"/>
              <a:buFont typeface="Arial"/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”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677335" y="1931988"/>
            <a:ext cx="8596668" cy="25954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931333" y="609600"/>
            <a:ext cx="8094134" cy="3022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5pPr>
            <a:lvl6pPr indent="-116839" lvl="5" marL="2514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6pPr>
            <a:lvl7pPr indent="-116839" lvl="6" marL="297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7pPr>
            <a:lvl8pPr indent="-116840" lvl="7" marL="342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8pPr>
            <a:lvl9pPr indent="-116840" lvl="8" marL="388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‹#›</a:t>
            </a:fld>
          </a:p>
        </p:txBody>
      </p:sp>
      <p:sp>
        <p:nvSpPr>
          <p:cNvPr id="118" name="Shape 118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FF5"/>
              </a:buClr>
              <a:buSzPct val="25000"/>
              <a:buFont typeface="Arial"/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“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FF5"/>
              </a:buClr>
              <a:buSzPct val="25000"/>
              <a:buFont typeface="Arial"/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685799" y="609600"/>
            <a:ext cx="8588202" cy="3022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5pPr>
            <a:lvl6pPr indent="-116839" lvl="5" marL="2514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6pPr>
            <a:lvl7pPr indent="-116839" lvl="6" marL="297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7pPr>
            <a:lvl8pPr indent="-116840" lvl="7" marL="342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8pPr>
            <a:lvl9pPr indent="-116840" lvl="8" marL="388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2561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1pPr>
            <a:lvl2pPr indent="-128269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2pPr>
            <a:lvl3pPr indent="-9398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3pPr>
            <a:lvl4pPr indent="-116839" lvl="3" marL="1600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4pPr>
            <a:lvl5pPr indent="-116839" lvl="4" marL="2057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5pPr>
            <a:lvl6pPr indent="-116839" lvl="5" marL="2514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6pPr>
            <a:lvl7pPr indent="-116839" lvl="6" marL="297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7pPr>
            <a:lvl8pPr indent="-116840" lvl="7" marL="342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8pPr>
            <a:lvl9pPr indent="-116840" lvl="8" marL="388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 rot="5400000">
            <a:off x="5994318" y="2582951"/>
            <a:ext cx="5251449" cy="130474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 rot="5400000">
            <a:off x="1581685" y="-294750"/>
            <a:ext cx="5251449" cy="70601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2561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1pPr>
            <a:lvl2pPr indent="-128269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2pPr>
            <a:lvl3pPr indent="-9398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3pPr>
            <a:lvl4pPr indent="-116839" lvl="3" marL="1600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4pPr>
            <a:lvl5pPr indent="-116839" lvl="4" marL="2057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5pPr>
            <a:lvl6pPr indent="-116839" lvl="5" marL="2514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6pPr>
            <a:lvl7pPr indent="-116839" lvl="6" marL="297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7pPr>
            <a:lvl8pPr indent="-116840" lvl="7" marL="342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8pPr>
            <a:lvl9pPr indent="-116840" lvl="8" marL="388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677335" y="2700866"/>
            <a:ext cx="8596668" cy="18265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4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77335" y="4527448"/>
            <a:ext cx="8596668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77333" y="2160589"/>
            <a:ext cx="4184035" cy="38807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2561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1pPr>
            <a:lvl2pPr indent="-128269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2pPr>
            <a:lvl3pPr indent="-9398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3pPr>
            <a:lvl4pPr indent="-116839" lvl="3" marL="1600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4pPr>
            <a:lvl5pPr indent="-116839" lvl="4" marL="2057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5pPr>
            <a:lvl6pPr indent="-116839" lvl="5" marL="2514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6pPr>
            <a:lvl7pPr indent="-116839" lvl="6" marL="297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7pPr>
            <a:lvl8pPr indent="-116840" lvl="7" marL="342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8pPr>
            <a:lvl9pPr indent="-116840" lvl="8" marL="388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5089969" y="2160589"/>
            <a:ext cx="4184032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2561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1pPr>
            <a:lvl2pPr indent="-128269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2pPr>
            <a:lvl3pPr indent="-9398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3pPr>
            <a:lvl4pPr indent="-116839" lvl="3" marL="1600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4pPr>
            <a:lvl5pPr indent="-116839" lvl="4" marL="2057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5pPr>
            <a:lvl6pPr indent="-116839" lvl="5" marL="2514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6pPr>
            <a:lvl7pPr indent="-116839" lvl="6" marL="297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7pPr>
            <a:lvl8pPr indent="-116840" lvl="7" marL="342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8pPr>
            <a:lvl9pPr indent="-116840" lvl="8" marL="388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75745" y="2160983"/>
            <a:ext cx="418562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675745" y="2737243"/>
            <a:ext cx="4185621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2561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1pPr>
            <a:lvl2pPr indent="-128269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2pPr>
            <a:lvl3pPr indent="-9398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3pPr>
            <a:lvl4pPr indent="-116839" lvl="3" marL="1600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4pPr>
            <a:lvl5pPr indent="-116839" lvl="4" marL="2057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5pPr>
            <a:lvl6pPr indent="-116839" lvl="5" marL="2514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6pPr>
            <a:lvl7pPr indent="-116839" lvl="6" marL="297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7pPr>
            <a:lvl8pPr indent="-116840" lvl="7" marL="342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8pPr>
            <a:lvl9pPr indent="-116840" lvl="8" marL="388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3" type="body"/>
          </p:nvPr>
        </p:nvSpPr>
        <p:spPr>
          <a:xfrm>
            <a:off x="5088382" y="2160983"/>
            <a:ext cx="418561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4" type="body"/>
          </p:nvPr>
        </p:nvSpPr>
        <p:spPr>
          <a:xfrm>
            <a:off x="5088382" y="2737243"/>
            <a:ext cx="4185616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2561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1pPr>
            <a:lvl2pPr indent="-128269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2pPr>
            <a:lvl3pPr indent="-9398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3pPr>
            <a:lvl4pPr indent="-116839" lvl="3" marL="1600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4pPr>
            <a:lvl5pPr indent="-116839" lvl="4" marL="2057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5pPr>
            <a:lvl6pPr indent="-116839" lvl="5" marL="2514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6pPr>
            <a:lvl7pPr indent="-116839" lvl="6" marL="297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7pPr>
            <a:lvl8pPr indent="-116840" lvl="7" marL="342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8pPr>
            <a:lvl9pPr indent="-116840" lvl="8" marL="388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677333" y="1498604"/>
            <a:ext cx="3854527" cy="127846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2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760460" y="514924"/>
            <a:ext cx="4513540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2561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1pPr>
            <a:lvl2pPr indent="-128269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2pPr>
            <a:lvl3pPr indent="-9398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3pPr>
            <a:lvl4pPr indent="-116839" lvl="3" marL="1600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4pPr>
            <a:lvl5pPr indent="-116839" lvl="4" marL="2057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5pPr>
            <a:lvl6pPr indent="-116839" lvl="5" marL="2514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6pPr>
            <a:lvl7pPr indent="-116839" lvl="6" marL="297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7pPr>
            <a:lvl8pPr indent="-116840" lvl="7" marL="342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8pPr>
            <a:lvl9pPr indent="-116840" lvl="8" marL="388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677333" y="2777067"/>
            <a:ext cx="3854527" cy="25844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1pPr>
            <a:lvl2pPr indent="-12562" lvl="1" marL="45706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2pPr>
            <a:lvl3pPr indent="-12425" lvl="2" marL="91412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3pPr>
            <a:lvl4pPr indent="-12288" lvl="3" marL="1371189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4pPr>
            <a:lvl5pPr indent="-12151" lvl="4" marL="182825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5pPr>
            <a:lvl6pPr indent="-12013" lvl="5" marL="228531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6pPr>
            <a:lvl7pPr indent="-11876" lvl="6" marL="274237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7pPr>
            <a:lvl8pPr indent="-11739" lvl="7" marL="319944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8pPr>
            <a:lvl9pPr indent="-11603" lvl="8" marL="365650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677333" y="4800600"/>
            <a:ext cx="8596667" cy="56673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" name="Shape 85"/>
          <p:cNvSpPr/>
          <p:nvPr>
            <p:ph idx="2" type="pic"/>
          </p:nvPr>
        </p:nvSpPr>
        <p:spPr>
          <a:xfrm>
            <a:off x="677333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77333" y="5367337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‹#›</a:t>
            </a:fld>
          </a:p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677335" y="609600"/>
            <a:ext cx="8596668" cy="3403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cxnSp>
          <p:nvCxnSpPr>
            <p:cNvPr id="7" name="Shape 7"/>
            <p:cNvCxnSpPr/>
            <p:nvPr/>
          </p:nvCxnSpPr>
          <p:spPr>
            <a:xfrm>
              <a:off x="9371010" y="0"/>
              <a:ext cx="1219199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7425266" y="3681412"/>
              <a:ext cx="4763558" cy="3176585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" name="Shape 9"/>
            <p:cNvSpPr/>
            <p:nvPr/>
          </p:nvSpPr>
          <p:spPr>
            <a:xfrm>
              <a:off x="9181475" y="-8466"/>
              <a:ext cx="3007347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35294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9603442" y="-8466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8932332" y="3048000"/>
              <a:ext cx="3259667" cy="3809998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" name="Shape 12"/>
            <p:cNvSpPr/>
            <p:nvPr/>
          </p:nvSpPr>
          <p:spPr>
            <a:xfrm>
              <a:off x="9334500" y="-8466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411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898728" y="-8466"/>
              <a:ext cx="1290093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chemeClr val="accent2">
                <a:alpha val="69411"/>
              </a:scheme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938999" y="-8466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0371664" y="3589867"/>
              <a:ext cx="1817159" cy="3268131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411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17" name="Shape 17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2561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1pPr>
            <a:lvl2pPr indent="-128269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2pPr>
            <a:lvl3pPr indent="-9398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3pPr>
            <a:lvl4pPr indent="-116839" lvl="3" marL="1600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4pPr>
            <a:lvl5pPr indent="-116839" lvl="4" marL="2057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5pPr>
            <a:lvl6pPr indent="-116839" lvl="5" marL="2514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6pPr>
            <a:lvl7pPr indent="-116839" lvl="6" marL="297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7pPr>
            <a:lvl8pPr indent="-116840" lvl="7" marL="342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8pPr>
            <a:lvl9pPr indent="-116840" lvl="8" marL="388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Relationship Id="rId3" Type="http://schemas.openxmlformats.org/officeDocument/2006/relationships/comments" Target="../comments/comment.xml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ctrTitle"/>
          </p:nvPr>
        </p:nvSpPr>
        <p:spPr>
          <a:xfrm>
            <a:off x="431977" y="2306100"/>
            <a:ext cx="9917100" cy="16463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Configurable Robotic Platform Client Meeting </a:t>
            </a:r>
          </a:p>
        </p:txBody>
      </p:sp>
      <p:sp>
        <p:nvSpPr>
          <p:cNvPr id="144" name="Shape 144"/>
          <p:cNvSpPr txBox="1"/>
          <p:nvPr>
            <p:ph idx="1" type="subTitle"/>
          </p:nvPr>
        </p:nvSpPr>
        <p:spPr>
          <a:xfrm>
            <a:off x="7721875" y="6329100"/>
            <a:ext cx="1217099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2016.1.19</a:t>
            </a:r>
          </a:p>
        </p:txBody>
      </p:sp>
      <p:sp>
        <p:nvSpPr>
          <p:cNvPr id="145" name="Shape 145"/>
          <p:cNvSpPr txBox="1"/>
          <p:nvPr>
            <p:ph idx="1" type="subTitle"/>
          </p:nvPr>
        </p:nvSpPr>
        <p:spPr>
          <a:xfrm>
            <a:off x="6817200" y="3952500"/>
            <a:ext cx="2015999" cy="2492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ESE Robot Team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Liwen Chang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Chien-An Chen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Shunji Cheng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Xiaoyi Ge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Tongkai Shao</a:t>
            </a: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Outline - Review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Robot Overview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Project Motivation and Goals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Basic Requirements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Key Goals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Key Stakeholders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597483" y="257875"/>
            <a:ext cx="8596800" cy="1320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Robot Overview</a:t>
            </a:r>
          </a:p>
        </p:txBody>
      </p:sp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8250" y="1190925"/>
            <a:ext cx="6498498" cy="493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Project Motivation and Goals - Review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Engineers and researchers are often forced to use robots that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are not designed specifically</a:t>
            </a: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 for their research, test, and/or development purposes. Their needs often include: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development of special control and/or access to control software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development, test, and experimentation of application level software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ability to easily add new hardware elements physically, electrically, and software for test and experimentation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easy access to system hardware and power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The goal of this project is to build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a general purpose</a:t>
            </a: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, mobile robot, designed to meet these needs of engineers and researchers in industry, government, and academia.</a:t>
            </a:r>
          </a:p>
        </p:txBody>
      </p:sp>
      <p:sp>
        <p:nvSpPr>
          <p:cNvPr id="164" name="Shape 164"/>
          <p:cNvSpPr/>
          <p:nvPr/>
        </p:nvSpPr>
        <p:spPr>
          <a:xfrm>
            <a:off x="3820483" y="5471608"/>
            <a:ext cx="5313576" cy="899098"/>
          </a:xfrm>
          <a:prstGeom prst="wedgeRectCallout">
            <a:avLst>
              <a:gd fmla="val -23177" name="adj1"/>
              <a:gd fmla="val -79411" name="adj2"/>
            </a:avLst>
          </a:prstGeom>
          <a:solidFill>
            <a:srgbClr val="DEF4FB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What kinds of functions we have to provide and satisfy the “general purpose”: Sensors, I/O, Motors ... etc.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Basic Requirements Review – 1  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Design an “open” robotic platform that supports the following needs: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enable a developer to use their own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laptop</a:t>
            </a:r>
            <a: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 (Mac or Window) to connect to the robot via USB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provide simple communication protocol vis-à-vis an open API accessible from their own laptop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-US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the laptop will be used to develop applications that will use the robot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-US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the robot will provide basic services such as motion,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basic collision detection</a:t>
            </a:r>
            <a:r>
              <a:rPr b="0" i="0" lang="en-US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, error management and others TBD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-US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the API will allow programmers to access to the robots services</a:t>
            </a:r>
          </a:p>
        </p:txBody>
      </p:sp>
      <p:sp>
        <p:nvSpPr>
          <p:cNvPr id="171" name="Shape 171"/>
          <p:cNvSpPr/>
          <p:nvPr/>
        </p:nvSpPr>
        <p:spPr>
          <a:xfrm>
            <a:off x="3370775" y="1216550"/>
            <a:ext cx="5882998" cy="855898"/>
          </a:xfrm>
          <a:prstGeom prst="wedgeRectCallout">
            <a:avLst>
              <a:gd fmla="val -20049" name="adj1"/>
              <a:gd fmla="val 105491" name="adj2"/>
            </a:avLst>
          </a:prstGeom>
          <a:solidFill>
            <a:srgbClr val="DEF4F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A. Laptop gives real-time commands to robot?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B. Other relation between laptop and robot?</a:t>
            </a:r>
          </a:p>
        </p:txBody>
      </p:sp>
      <p:sp>
        <p:nvSpPr>
          <p:cNvPr id="172" name="Shape 172"/>
          <p:cNvSpPr/>
          <p:nvPr/>
        </p:nvSpPr>
        <p:spPr>
          <a:xfrm>
            <a:off x="6369250" y="5288900"/>
            <a:ext cx="3432898" cy="899098"/>
          </a:xfrm>
          <a:prstGeom prst="wedgeRectCallout">
            <a:avLst>
              <a:gd fmla="val -19843" name="adj1"/>
              <a:gd fmla="val -142153" name="adj2"/>
            </a:avLst>
          </a:prstGeom>
          <a:solidFill>
            <a:srgbClr val="DEF4F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What’s the definition of “basic”?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Basic Requirements Review – 2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77333" y="1828800"/>
            <a:ext cx="9153973" cy="4439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Current prototype platform: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provides “hard points” to mount sensors, actuators, and various other hardware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provides access to 12V/60A deep charge marine battery power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two high power drive motors and motor control hardware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What is needed: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control-communication hardware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control software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API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basic collision detection system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power monitoring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comprehensive demo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APIs should support programmers using Java and C.</a:t>
            </a:r>
          </a:p>
        </p:txBody>
      </p:sp>
      <p:grpSp>
        <p:nvGrpSpPr>
          <p:cNvPr id="179" name="Shape 179"/>
          <p:cNvGrpSpPr/>
          <p:nvPr/>
        </p:nvGrpSpPr>
        <p:grpSpPr>
          <a:xfrm>
            <a:off x="7773261" y="3364831"/>
            <a:ext cx="3001480" cy="3215203"/>
            <a:chOff x="9092503" y="609600"/>
            <a:chExt cx="3001480" cy="3215203"/>
          </a:xfrm>
        </p:grpSpPr>
        <p:grpSp>
          <p:nvGrpSpPr>
            <p:cNvPr id="180" name="Shape 180"/>
            <p:cNvGrpSpPr/>
            <p:nvPr/>
          </p:nvGrpSpPr>
          <p:grpSpPr>
            <a:xfrm>
              <a:off x="9092503" y="1334579"/>
              <a:ext cx="1152844" cy="2490223"/>
              <a:chOff x="7939085" y="2872351"/>
              <a:chExt cx="1152844" cy="2490223"/>
            </a:xfrm>
          </p:grpSpPr>
          <p:sp>
            <p:nvSpPr>
              <p:cNvPr id="181" name="Shape 181"/>
              <p:cNvSpPr/>
              <p:nvPr/>
            </p:nvSpPr>
            <p:spPr>
              <a:xfrm>
                <a:off x="7939085" y="4695825"/>
                <a:ext cx="928689" cy="494505"/>
              </a:xfrm>
              <a:prstGeom prst="rect">
                <a:avLst/>
              </a:prstGeom>
              <a:solidFill>
                <a:schemeClr val="accent1"/>
              </a:solidFill>
              <a:ln cap="rnd" cmpd="sng" w="19050">
                <a:solidFill>
                  <a:srgbClr val="4594A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  <a:rtl val="0"/>
                </a:endParaRPr>
              </a:p>
            </p:txBody>
          </p:sp>
          <p:sp>
            <p:nvSpPr>
              <p:cNvPr id="182" name="Shape 182"/>
              <p:cNvSpPr/>
              <p:nvPr/>
            </p:nvSpPr>
            <p:spPr>
              <a:xfrm>
                <a:off x="8134349" y="4848225"/>
                <a:ext cx="523873" cy="514350"/>
              </a:xfrm>
              <a:prstGeom prst="ellipse">
                <a:avLst/>
              </a:prstGeom>
              <a:solidFill>
                <a:srgbClr val="BFBFBF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  <a:rtl val="0"/>
                </a:endParaRPr>
              </a:p>
            </p:txBody>
          </p:sp>
          <p:sp>
            <p:nvSpPr>
              <p:cNvPr id="183" name="Shape 183"/>
              <p:cNvSpPr/>
              <p:nvPr/>
            </p:nvSpPr>
            <p:spPr>
              <a:xfrm>
                <a:off x="7939085" y="3724275"/>
                <a:ext cx="119064" cy="971550"/>
              </a:xfrm>
              <a:prstGeom prst="flowChartProcess">
                <a:avLst/>
              </a:prstGeom>
              <a:solidFill>
                <a:schemeClr val="accent1"/>
              </a:solidFill>
              <a:ln cap="rnd" cmpd="sng" w="19050">
                <a:solidFill>
                  <a:srgbClr val="4594A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  <a:rtl val="0"/>
                </a:endParaRPr>
              </a:p>
            </p:txBody>
          </p:sp>
          <p:sp>
            <p:nvSpPr>
              <p:cNvPr id="184" name="Shape 184"/>
              <p:cNvSpPr/>
              <p:nvPr/>
            </p:nvSpPr>
            <p:spPr>
              <a:xfrm>
                <a:off x="7953375" y="3752848"/>
                <a:ext cx="76198" cy="85723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  <a:rtl val="0"/>
                </a:endParaRPr>
              </a:p>
            </p:txBody>
          </p:sp>
          <p:sp>
            <p:nvSpPr>
              <p:cNvPr id="185" name="Shape 185"/>
              <p:cNvSpPr/>
              <p:nvPr/>
            </p:nvSpPr>
            <p:spPr>
              <a:xfrm>
                <a:off x="7953375" y="3905248"/>
                <a:ext cx="76198" cy="85723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  <a:rtl val="0"/>
                </a:endParaRPr>
              </a:p>
            </p:txBody>
          </p:sp>
          <p:sp>
            <p:nvSpPr>
              <p:cNvPr id="186" name="Shape 186"/>
              <p:cNvSpPr/>
              <p:nvPr/>
            </p:nvSpPr>
            <p:spPr>
              <a:xfrm>
                <a:off x="7962900" y="4057648"/>
                <a:ext cx="76198" cy="85723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  <a:rtl val="0"/>
                </a:endParaRPr>
              </a:p>
            </p:txBody>
          </p:sp>
          <p:sp>
            <p:nvSpPr>
              <p:cNvPr id="187" name="Shape 187"/>
              <p:cNvSpPr/>
              <p:nvPr/>
            </p:nvSpPr>
            <p:spPr>
              <a:xfrm>
                <a:off x="7962900" y="4210048"/>
                <a:ext cx="76198" cy="85723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  <a:rtl val="0"/>
                </a:endParaRPr>
              </a:p>
            </p:txBody>
          </p:sp>
          <p:sp>
            <p:nvSpPr>
              <p:cNvPr id="188" name="Shape 188"/>
              <p:cNvSpPr/>
              <p:nvPr/>
            </p:nvSpPr>
            <p:spPr>
              <a:xfrm>
                <a:off x="7962900" y="4362448"/>
                <a:ext cx="76198" cy="85723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  <a:rtl val="0"/>
                </a:endParaRPr>
              </a:p>
            </p:txBody>
          </p:sp>
          <p:sp>
            <p:nvSpPr>
              <p:cNvPr id="189" name="Shape 189"/>
              <p:cNvSpPr/>
              <p:nvPr/>
            </p:nvSpPr>
            <p:spPr>
              <a:xfrm>
                <a:off x="7962900" y="4514848"/>
                <a:ext cx="76198" cy="85723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  <a:rtl val="0"/>
                </a:endParaRPr>
              </a:p>
            </p:txBody>
          </p:sp>
          <p:sp>
            <p:nvSpPr>
              <p:cNvPr id="190" name="Shape 190"/>
              <p:cNvSpPr/>
              <p:nvPr/>
            </p:nvSpPr>
            <p:spPr>
              <a:xfrm>
                <a:off x="7972425" y="4733923"/>
                <a:ext cx="76198" cy="85723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  <a:rtl val="0"/>
                </a:endParaRPr>
              </a:p>
            </p:txBody>
          </p:sp>
          <p:sp>
            <p:nvSpPr>
              <p:cNvPr id="191" name="Shape 191"/>
              <p:cNvSpPr/>
              <p:nvPr/>
            </p:nvSpPr>
            <p:spPr>
              <a:xfrm>
                <a:off x="8124825" y="4733923"/>
                <a:ext cx="76198" cy="85723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  <a:rtl val="0"/>
                </a:endParaRPr>
              </a:p>
            </p:txBody>
          </p:sp>
          <p:sp>
            <p:nvSpPr>
              <p:cNvPr id="192" name="Shape 192"/>
              <p:cNvSpPr/>
              <p:nvPr/>
            </p:nvSpPr>
            <p:spPr>
              <a:xfrm>
                <a:off x="8296275" y="4733923"/>
                <a:ext cx="76198" cy="85723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  <a:rtl val="0"/>
                </a:endParaRPr>
              </a:p>
            </p:txBody>
          </p:sp>
          <p:sp>
            <p:nvSpPr>
              <p:cNvPr id="193" name="Shape 193"/>
              <p:cNvSpPr/>
              <p:nvPr/>
            </p:nvSpPr>
            <p:spPr>
              <a:xfrm>
                <a:off x="8448675" y="4733923"/>
                <a:ext cx="76198" cy="85723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  <a:rtl val="0"/>
                </a:endParaRPr>
              </a:p>
            </p:txBody>
          </p:sp>
          <p:sp>
            <p:nvSpPr>
              <p:cNvPr id="194" name="Shape 194"/>
              <p:cNvSpPr/>
              <p:nvPr/>
            </p:nvSpPr>
            <p:spPr>
              <a:xfrm>
                <a:off x="8601075" y="4733923"/>
                <a:ext cx="76198" cy="85723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  <a:rtl val="0"/>
                </a:endParaRPr>
              </a:p>
            </p:txBody>
          </p:sp>
          <p:sp>
            <p:nvSpPr>
              <p:cNvPr id="195" name="Shape 195"/>
              <p:cNvSpPr/>
              <p:nvPr/>
            </p:nvSpPr>
            <p:spPr>
              <a:xfrm>
                <a:off x="8753475" y="4733923"/>
                <a:ext cx="76198" cy="85723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  <a:rtl val="0"/>
                </a:endParaRPr>
              </a:p>
            </p:txBody>
          </p:sp>
          <p:sp>
            <p:nvSpPr>
              <p:cNvPr id="196" name="Shape 196"/>
              <p:cNvSpPr/>
              <p:nvPr/>
            </p:nvSpPr>
            <p:spPr>
              <a:xfrm>
                <a:off x="8748710" y="3714750"/>
                <a:ext cx="119064" cy="971550"/>
              </a:xfrm>
              <a:prstGeom prst="flowChartProcess">
                <a:avLst/>
              </a:prstGeom>
              <a:solidFill>
                <a:schemeClr val="accent1"/>
              </a:solidFill>
              <a:ln cap="rnd" cmpd="sng" w="19050">
                <a:solidFill>
                  <a:srgbClr val="4594A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  <a:rtl val="0"/>
                </a:endParaRPr>
              </a:p>
            </p:txBody>
          </p:sp>
          <p:sp>
            <p:nvSpPr>
              <p:cNvPr id="197" name="Shape 197"/>
              <p:cNvSpPr/>
              <p:nvPr/>
            </p:nvSpPr>
            <p:spPr>
              <a:xfrm>
                <a:off x="8763000" y="3743323"/>
                <a:ext cx="76198" cy="85723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  <a:rtl val="0"/>
                </a:endParaRPr>
              </a:p>
            </p:txBody>
          </p:sp>
          <p:sp>
            <p:nvSpPr>
              <p:cNvPr id="198" name="Shape 198"/>
              <p:cNvSpPr/>
              <p:nvPr/>
            </p:nvSpPr>
            <p:spPr>
              <a:xfrm>
                <a:off x="8763000" y="3895723"/>
                <a:ext cx="76198" cy="85723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  <a:rtl val="0"/>
                </a:endParaRPr>
              </a:p>
            </p:txBody>
          </p:sp>
          <p:sp>
            <p:nvSpPr>
              <p:cNvPr id="199" name="Shape 199"/>
              <p:cNvSpPr/>
              <p:nvPr/>
            </p:nvSpPr>
            <p:spPr>
              <a:xfrm>
                <a:off x="8772525" y="4048123"/>
                <a:ext cx="76198" cy="85723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  <a:rtl val="0"/>
                </a:endParaRPr>
              </a:p>
            </p:txBody>
          </p:sp>
          <p:sp>
            <p:nvSpPr>
              <p:cNvPr id="200" name="Shape 200"/>
              <p:cNvSpPr/>
              <p:nvPr/>
            </p:nvSpPr>
            <p:spPr>
              <a:xfrm>
                <a:off x="8772525" y="4200523"/>
                <a:ext cx="76198" cy="85723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  <a:rtl val="0"/>
                </a:endParaRPr>
              </a:p>
            </p:txBody>
          </p:sp>
          <p:sp>
            <p:nvSpPr>
              <p:cNvPr id="201" name="Shape 201"/>
              <p:cNvSpPr/>
              <p:nvPr/>
            </p:nvSpPr>
            <p:spPr>
              <a:xfrm>
                <a:off x="8772525" y="4352923"/>
                <a:ext cx="76198" cy="85723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  <a:rtl val="0"/>
                </a:endParaRPr>
              </a:p>
            </p:txBody>
          </p:sp>
          <p:sp>
            <p:nvSpPr>
              <p:cNvPr id="202" name="Shape 202"/>
              <p:cNvSpPr/>
              <p:nvPr/>
            </p:nvSpPr>
            <p:spPr>
              <a:xfrm>
                <a:off x="8772525" y="4505323"/>
                <a:ext cx="76198" cy="85723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  <a:rtl val="0"/>
                </a:endParaRPr>
              </a:p>
            </p:txBody>
          </p:sp>
          <p:sp>
            <p:nvSpPr>
              <p:cNvPr id="203" name="Shape 203"/>
              <p:cNvSpPr/>
              <p:nvPr/>
            </p:nvSpPr>
            <p:spPr>
              <a:xfrm>
                <a:off x="7939085" y="3580603"/>
                <a:ext cx="928689" cy="120254"/>
              </a:xfrm>
              <a:prstGeom prst="rect">
                <a:avLst/>
              </a:prstGeom>
              <a:solidFill>
                <a:schemeClr val="accent1"/>
              </a:solidFill>
              <a:ln cap="rnd" cmpd="sng" w="19050">
                <a:solidFill>
                  <a:srgbClr val="4594A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  <a:rtl val="0"/>
                </a:endParaRPr>
              </a:p>
            </p:txBody>
          </p:sp>
          <p:sp>
            <p:nvSpPr>
              <p:cNvPr id="204" name="Shape 204"/>
              <p:cNvSpPr/>
              <p:nvPr/>
            </p:nvSpPr>
            <p:spPr>
              <a:xfrm>
                <a:off x="7972425" y="3600448"/>
                <a:ext cx="76198" cy="85723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  <a:rtl val="0"/>
                </a:endParaRPr>
              </a:p>
            </p:txBody>
          </p:sp>
          <p:sp>
            <p:nvSpPr>
              <p:cNvPr id="205" name="Shape 205"/>
              <p:cNvSpPr/>
              <p:nvPr/>
            </p:nvSpPr>
            <p:spPr>
              <a:xfrm>
                <a:off x="8124825" y="3600448"/>
                <a:ext cx="76198" cy="85723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  <a:rtl val="0"/>
                </a:endParaRPr>
              </a:p>
            </p:txBody>
          </p:sp>
          <p:sp>
            <p:nvSpPr>
              <p:cNvPr id="206" name="Shape 206"/>
              <p:cNvSpPr/>
              <p:nvPr/>
            </p:nvSpPr>
            <p:spPr>
              <a:xfrm>
                <a:off x="8296275" y="3600448"/>
                <a:ext cx="76198" cy="85723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  <a:rtl val="0"/>
                </a:endParaRPr>
              </a:p>
            </p:txBody>
          </p:sp>
          <p:sp>
            <p:nvSpPr>
              <p:cNvPr id="207" name="Shape 207"/>
              <p:cNvSpPr/>
              <p:nvPr/>
            </p:nvSpPr>
            <p:spPr>
              <a:xfrm>
                <a:off x="8448675" y="3600448"/>
                <a:ext cx="76198" cy="85723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  <a:rtl val="0"/>
                </a:endParaRPr>
              </a:p>
            </p:txBody>
          </p:sp>
          <p:sp>
            <p:nvSpPr>
              <p:cNvPr id="208" name="Shape 208"/>
              <p:cNvSpPr/>
              <p:nvPr/>
            </p:nvSpPr>
            <p:spPr>
              <a:xfrm>
                <a:off x="8601075" y="3600448"/>
                <a:ext cx="76198" cy="85723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  <a:rtl val="0"/>
                </a:endParaRPr>
              </a:p>
            </p:txBody>
          </p:sp>
          <p:sp>
            <p:nvSpPr>
              <p:cNvPr id="209" name="Shape 209"/>
              <p:cNvSpPr/>
              <p:nvPr/>
            </p:nvSpPr>
            <p:spPr>
              <a:xfrm>
                <a:off x="8753475" y="3600448"/>
                <a:ext cx="76198" cy="85723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  <a:rtl val="0"/>
                </a:endParaRPr>
              </a:p>
            </p:txBody>
          </p:sp>
          <p:sp>
            <p:nvSpPr>
              <p:cNvPr id="210" name="Shape 210"/>
              <p:cNvSpPr/>
              <p:nvPr/>
            </p:nvSpPr>
            <p:spPr>
              <a:xfrm>
                <a:off x="8017667" y="3467100"/>
                <a:ext cx="678656" cy="76198"/>
              </a:xfrm>
              <a:prstGeom prst="rect">
                <a:avLst/>
              </a:prstGeom>
              <a:solidFill>
                <a:schemeClr val="dk1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  <a:rtl val="0"/>
                </a:endParaRPr>
              </a:p>
            </p:txBody>
          </p:sp>
          <p:sp>
            <p:nvSpPr>
              <p:cNvPr id="211" name="Shape 211"/>
              <p:cNvSpPr/>
              <p:nvPr/>
            </p:nvSpPr>
            <p:spPr>
              <a:xfrm rot="-3292785">
                <a:off x="8526224" y="3133722"/>
                <a:ext cx="678656" cy="76200"/>
              </a:xfrm>
              <a:prstGeom prst="rect">
                <a:avLst/>
              </a:prstGeom>
              <a:solidFill>
                <a:schemeClr val="dk1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  <a:rtl val="0"/>
                </a:endParaRPr>
              </a:p>
            </p:txBody>
          </p:sp>
        </p:grpSp>
        <p:sp>
          <p:nvSpPr>
            <p:cNvPr id="212" name="Shape 212"/>
            <p:cNvSpPr txBox="1"/>
            <p:nvPr/>
          </p:nvSpPr>
          <p:spPr>
            <a:xfrm>
              <a:off x="10578490" y="3049017"/>
              <a:ext cx="1454400" cy="646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rebuchet MS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  <a:rtl val="0"/>
                </a:rPr>
                <a:t>Power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rebuchet MS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  <a:rtl val="0"/>
                </a:rPr>
                <a:t>Propulsion</a:t>
              </a:r>
            </a:p>
          </p:txBody>
        </p:sp>
        <p:sp>
          <p:nvSpPr>
            <p:cNvPr id="213" name="Shape 213"/>
            <p:cNvSpPr/>
            <p:nvPr/>
          </p:nvSpPr>
          <p:spPr>
            <a:xfrm flipH="1">
              <a:off x="10433891" y="3053275"/>
              <a:ext cx="231576" cy="663359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endParaRPr>
            </a:p>
          </p:txBody>
        </p:sp>
        <p:cxnSp>
          <p:nvCxnSpPr>
            <p:cNvPr id="214" name="Shape 214"/>
            <p:cNvCxnSpPr/>
            <p:nvPr/>
          </p:nvCxnSpPr>
          <p:spPr>
            <a:xfrm flipH="1">
              <a:off x="9892604" y="3390739"/>
              <a:ext cx="544541" cy="14563"/>
            </a:xfrm>
            <a:prstGeom prst="straightConnector1">
              <a:avLst/>
            </a:prstGeom>
            <a:noFill/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sp>
          <p:nvSpPr>
            <p:cNvPr id="215" name="Shape 215"/>
            <p:cNvSpPr txBox="1"/>
            <p:nvPr/>
          </p:nvSpPr>
          <p:spPr>
            <a:xfrm>
              <a:off x="10591264" y="2186501"/>
              <a:ext cx="150271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rebuchet MS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  <a:rtl val="0"/>
                </a:rPr>
                <a:t>Mount Points</a:t>
              </a:r>
            </a:p>
          </p:txBody>
        </p:sp>
        <p:cxnSp>
          <p:nvCxnSpPr>
            <p:cNvPr id="216" name="Shape 216"/>
            <p:cNvCxnSpPr/>
            <p:nvPr/>
          </p:nvCxnSpPr>
          <p:spPr>
            <a:xfrm rot="10800000">
              <a:off x="10021102" y="2383858"/>
              <a:ext cx="557394" cy="0"/>
            </a:xfrm>
            <a:prstGeom prst="straightConnector1">
              <a:avLst/>
            </a:prstGeom>
            <a:noFill/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sp>
          <p:nvSpPr>
            <p:cNvPr id="217" name="Shape 217"/>
            <p:cNvSpPr txBox="1"/>
            <p:nvPr/>
          </p:nvSpPr>
          <p:spPr>
            <a:xfrm>
              <a:off x="9192207" y="609600"/>
              <a:ext cx="8947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rebuchet MS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  <a:rtl val="0"/>
                </a:rPr>
                <a:t>Laptop</a:t>
              </a:r>
            </a:p>
          </p:txBody>
        </p:sp>
        <p:cxnSp>
          <p:nvCxnSpPr>
            <p:cNvPr id="218" name="Shape 218"/>
            <p:cNvCxnSpPr>
              <a:stCxn id="217" idx="2"/>
            </p:cNvCxnSpPr>
            <p:nvPr/>
          </p:nvCxnSpPr>
          <p:spPr>
            <a:xfrm flipH="1">
              <a:off x="9621005" y="978932"/>
              <a:ext cx="18600" cy="713100"/>
            </a:xfrm>
            <a:prstGeom prst="straightConnector1">
              <a:avLst/>
            </a:prstGeom>
            <a:noFill/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</p:grpSp>
      <p:sp>
        <p:nvSpPr>
          <p:cNvPr id="219" name="Shape 219"/>
          <p:cNvSpPr/>
          <p:nvPr/>
        </p:nvSpPr>
        <p:spPr>
          <a:xfrm>
            <a:off x="4975648" y="3482125"/>
            <a:ext cx="1751400" cy="385199"/>
          </a:xfrm>
          <a:prstGeom prst="wedgeRectCallout">
            <a:avLst>
              <a:gd fmla="val -70680" name="adj1"/>
              <a:gd fmla="val 50688" name="adj2"/>
            </a:avLst>
          </a:prstGeom>
          <a:solidFill>
            <a:srgbClr val="DEF4F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What’s the C.C.H?</a:t>
            </a:r>
          </a:p>
        </p:txBody>
      </p:sp>
      <p:sp>
        <p:nvSpPr>
          <p:cNvPr id="220" name="Shape 220"/>
          <p:cNvSpPr/>
          <p:nvPr/>
        </p:nvSpPr>
        <p:spPr>
          <a:xfrm>
            <a:off x="3550200" y="4171975"/>
            <a:ext cx="2850899" cy="385199"/>
          </a:xfrm>
          <a:prstGeom prst="wedgeRectCallout">
            <a:avLst>
              <a:gd fmla="val -64399" name="adj1"/>
              <a:gd fmla="val -7178" name="adj2"/>
            </a:avLst>
          </a:prstGeom>
          <a:solidFill>
            <a:srgbClr val="DEF4F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What’s the C.S? On robot or PC? </a:t>
            </a:r>
          </a:p>
        </p:txBody>
      </p:sp>
      <p:sp>
        <p:nvSpPr>
          <p:cNvPr id="221" name="Shape 221"/>
          <p:cNvSpPr/>
          <p:nvPr/>
        </p:nvSpPr>
        <p:spPr>
          <a:xfrm>
            <a:off x="3891598" y="5268244"/>
            <a:ext cx="2168098" cy="385199"/>
          </a:xfrm>
          <a:prstGeom prst="wedgeRectCallout">
            <a:avLst>
              <a:gd fmla="val -64399" name="adj1"/>
              <a:gd fmla="val -7178" name="adj2"/>
            </a:avLst>
          </a:prstGeom>
          <a:solidFill>
            <a:srgbClr val="DEF4F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What’s the demo detail?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Basic Requirements Review – 3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You can use the 300 SCR facility as a test environment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carpeting/linoleum floor, crossing thresholds (elevator, break area), fit through doors and passageways,…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Demo is TBD: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telepresence? office service? remote semi-autonomous control?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should illustrate all basic features of the system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transit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We will need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comprehensive developers documentation.</a:t>
            </a:r>
          </a:p>
        </p:txBody>
      </p:sp>
      <p:sp>
        <p:nvSpPr>
          <p:cNvPr id="228" name="Shape 228"/>
          <p:cNvSpPr/>
          <p:nvPr/>
        </p:nvSpPr>
        <p:spPr>
          <a:xfrm>
            <a:off x="3314425" y="5288950"/>
            <a:ext cx="3702298" cy="987300"/>
          </a:xfrm>
          <a:prstGeom prst="wedgeRectCallout">
            <a:avLst>
              <a:gd fmla="val -25000" name="adj1"/>
              <a:gd fmla="val -74997" name="adj2"/>
            </a:avLst>
          </a:prstGeom>
          <a:solidFill>
            <a:srgbClr val="DEF4F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What kinds of documentation do we have to provide for client?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Key Goals Review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High priority goals: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control-communication hardware &amp; associated control system software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basic collision detection system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API supporting Java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basic demo illustrating basic features above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Secondary goals: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power monitoring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support for C API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comprehensive demo illustrating a couple of different applications, a laptop swap to a second application</a:t>
            </a:r>
          </a:p>
        </p:txBody>
      </p:sp>
      <p:sp>
        <p:nvSpPr>
          <p:cNvPr id="235" name="Shape 235"/>
          <p:cNvSpPr/>
          <p:nvPr/>
        </p:nvSpPr>
        <p:spPr>
          <a:xfrm>
            <a:off x="5764950" y="3146850"/>
            <a:ext cx="3878698" cy="564299"/>
          </a:xfrm>
          <a:prstGeom prst="wedgeRectCallout">
            <a:avLst>
              <a:gd fmla="val -20001" name="adj1"/>
              <a:gd fmla="val 64296" name="adj2"/>
            </a:avLst>
          </a:prstGeom>
          <a:solidFill>
            <a:srgbClr val="DEF4F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Two libraries for both Java and C? 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Key Stakeholders Review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Me – I will…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approve designs, procurement choices, demo, test plans and acceptance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designed, built, and will modify the prototype platform as necessary</a:t>
            </a:r>
          </a:p>
          <a:p>
            <a:pPr indent="-2540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Mentor’s contact information: </a:t>
            </a:r>
          </a:p>
          <a:p>
            <a:pPr indent="-2540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Set up routine meeting:</a:t>
            </a:r>
          </a:p>
          <a:p>
            <a:pPr indent="-2540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79999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Schedule: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3638553" y="2925400"/>
            <a:ext cx="4611598" cy="1320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6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Thank you!</a:t>
            </a:r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