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2" r:id="rId1"/>
  </p:sldMasterIdLst>
  <p:notesMasterIdLst>
    <p:notesMasterId r:id="rId14"/>
  </p:notesMasterIdLst>
  <p:sldIdLst>
    <p:sldId id="256" r:id="rId2"/>
    <p:sldId id="274" r:id="rId3"/>
    <p:sldId id="266" r:id="rId4"/>
    <p:sldId id="268" r:id="rId5"/>
    <p:sldId id="267" r:id="rId6"/>
    <p:sldId id="269" r:id="rId7"/>
    <p:sldId id="270" r:id="rId8"/>
    <p:sldId id="271" r:id="rId9"/>
    <p:sldId id="272" r:id="rId10"/>
    <p:sldId id="275" r:id="rId11"/>
    <p:sldId id="276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12959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27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6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0405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2AE6D8DE-E3C8-4C34-A2ED-DC32CA777B9C}" type="datetime5">
              <a:rPr lang="en-US" smtClean="0"/>
              <a:pPr/>
              <a:t>25-Jan-16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5791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3C7-8840-431C-B0EF-4A41BB42A15B}" type="datetime5">
              <a:rPr lang="en-US" smtClean="0"/>
              <a:t>25-Jan-16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0225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45E8-2261-463C-8CA4-39BCA5B0142E}" type="datetime5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6210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3182-C9B9-4E20-8C6B-6534B62FE112}" type="datetime5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812008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0191-AE19-4838-8BA4-519A29E69749}" type="datetime5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05110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C06A-2EED-46FC-92EE-D11363496D76}" type="datetime5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979536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A00C-A84F-457C-BCD2-39256611F6B2}" type="datetime5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DB38-8884-4CE4-9D72-AEBE1F7584A8}" type="datetime5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811822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9345-332B-49A4-B89A-4008C6B197A6}" type="datetime5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79187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174B3306-A16A-4BC9-95E4-B44AF43B2B78}" type="datetime5">
              <a:rPr lang="en-US" smtClean="0"/>
              <a:pPr/>
              <a:t>25-Jan-16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6376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70741821-FAFB-4A58-875F-9CABA3356EA3}" type="datetime5">
              <a:rPr lang="en-US" smtClean="0"/>
              <a:pPr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2928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F8D9846-DE5C-4C67-9A33-54E5E60B9BA9}" type="datetime5">
              <a:rPr lang="en-US" smtClean="0"/>
              <a:pPr/>
              <a:t>25-Jan-16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011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532783C8-B96E-416A-A73B-3635840132B0}" type="datetime5">
              <a:rPr lang="en-US" smtClean="0"/>
              <a:pPr/>
              <a:t>25-Jan-16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5373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1B48-32AF-4626-A203-04EA8E0BC250}" type="datetime5">
              <a:rPr lang="en-US" smtClean="0"/>
              <a:t>25-Jan-16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63329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3453-10F2-4768-94DB-E972A9EF2E35}" type="datetime5">
              <a:rPr lang="en-US" smtClean="0"/>
              <a:t>25-Jan-16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5087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A820-9F45-4EDF-B0AC-54FC7BD94F7C}" type="datetime5">
              <a:rPr lang="en-US" smtClean="0"/>
              <a:t>25-Jan-16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920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18DF-1FC2-4EC0-9804-D3216532FA6A}" type="datetime5">
              <a:rPr lang="en-US" smtClean="0"/>
              <a:t>25-Jan-16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675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55AFE5-1C06-498D-BBB8-F78ED50EC260}" type="datetime5">
              <a:rPr lang="en-US" smtClean="0"/>
              <a:t>25-Jan-16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4510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827762" y="2183271"/>
            <a:ext cx="9917100" cy="164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Team Robot Client Meeting</a:t>
            </a:r>
            <a:br>
              <a:rPr lang="en-US" sz="54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</a:br>
            <a:r>
              <a:rPr lang="en-US" sz="54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2016/1/26 </a:t>
            </a:r>
            <a:endParaRPr lang="en-US" sz="5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4294967295"/>
          </p:nvPr>
        </p:nvSpPr>
        <p:spPr>
          <a:xfrm>
            <a:off x="9732656" y="3573462"/>
            <a:ext cx="2016125" cy="2492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ESE Robot Team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Liwen Chang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Chien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-An Chen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Shunji Cheng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Xiaoyi 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Tongkai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Shao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08D8-4CDC-41A9-B4B6-C252B161AAF5}" type="datetime5">
              <a:rPr lang="en-US" smtClean="0"/>
              <a:t>25-Jan-16</a:t>
            </a:fld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6458"/>
              </p:ext>
            </p:extLst>
          </p:nvPr>
        </p:nvGraphicFramePr>
        <p:xfrm>
          <a:off x="1484313" y="2183525"/>
          <a:ext cx="10018712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90"/>
                <a:gridCol w="86547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Milestones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Jan.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Make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decisions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high-level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requirements,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constraints,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quality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attributes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Refine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according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advise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from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client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mentor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Feb.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dirty="0" smtClean="0"/>
                        <a:t>Create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specific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requirements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each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system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module</a:t>
                      </a:r>
                      <a:r>
                        <a:rPr lang="zh-CN" altLang="en-US" baseline="0" dirty="0" smtClean="0"/>
                        <a:t> </a:t>
                      </a:r>
                      <a:endParaRPr lang="en-US" altLang="zh-CN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CN" baseline="0" dirty="0" smtClean="0"/>
                        <a:t>Start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work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use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cases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state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charts.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Feb.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Continue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design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use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cases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state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charts</a:t>
                      </a:r>
                    </a:p>
                    <a:p>
                      <a:r>
                        <a:rPr lang="en-US" altLang="zh-CN" baseline="0" dirty="0" smtClean="0"/>
                        <a:t>Start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play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“real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stuff”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robot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(make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some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small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experiments)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Feb.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Finish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design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use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cases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state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charts</a:t>
                      </a:r>
                    </a:p>
                    <a:p>
                      <a:r>
                        <a:rPr lang="en-US" altLang="zh-CN" dirty="0" smtClean="0"/>
                        <a:t>Get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familiar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with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robot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consider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about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other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design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details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Feb.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Create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PPT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for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presentation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</a:t>
                      </a:r>
                      <a:r>
                        <a:rPr lang="en-US" altLang="zh-CN" baseline="0" dirty="0" smtClean="0"/>
                        <a:t>3/1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3/3</a:t>
                      </a:r>
                      <a:r>
                        <a:rPr lang="en-US" altLang="zh-CN" baseline="0" dirty="0" smtClean="0"/>
                        <a:t>)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get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prepared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Enjoy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spring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306-A16A-4BC9-95E4-B44AF43B2B78}" type="datetime5">
              <a:rPr lang="en-US" smtClean="0"/>
              <a:pPr/>
              <a:t>25-Jan-16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4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  <a:r>
              <a:rPr lang="zh-CN" altLang="en-US" dirty="0" smtClean="0"/>
              <a:t> </a:t>
            </a:r>
            <a:r>
              <a:rPr lang="en-US" altLang="zh-CN" dirty="0" smtClean="0"/>
              <a:t>V-Model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306-A16A-4BC9-95E4-B44AF43B2B78}" type="datetime5">
              <a:rPr lang="en-US" smtClean="0"/>
              <a:pPr/>
              <a:t>25-Jan-16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5228" y="2155935"/>
            <a:ext cx="1439917" cy="5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Requirements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554013" y="3059821"/>
            <a:ext cx="1439917" cy="5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Specification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273971" y="3919378"/>
            <a:ext cx="1439917" cy="5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Architecture</a:t>
            </a:r>
          </a:p>
          <a:p>
            <a:pPr algn="ctr"/>
            <a:r>
              <a:rPr lang="en-US" altLang="zh-CN" sz="1600" dirty="0" smtClean="0"/>
              <a:t>Design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72606" y="4779804"/>
            <a:ext cx="1439917" cy="5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Detailed</a:t>
            </a:r>
          </a:p>
          <a:p>
            <a:pPr algn="ctr"/>
            <a:r>
              <a:rPr lang="en-US" altLang="zh-CN" sz="1600" dirty="0" smtClean="0"/>
              <a:t>Design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397063" y="5632341"/>
            <a:ext cx="1613340" cy="5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Implementation</a:t>
            </a:r>
            <a:endParaRPr lang="en-US" altLang="zh-CN" sz="1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721364" y="4779804"/>
            <a:ext cx="1439917" cy="5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Unit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Tests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41322" y="3927267"/>
            <a:ext cx="1439917" cy="5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Integration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Tests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61280" y="3037455"/>
            <a:ext cx="1439917" cy="5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System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Tests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64239" y="2155935"/>
            <a:ext cx="1439917" cy="5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Acceptance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Tests</a:t>
            </a:r>
          </a:p>
        </p:txBody>
      </p: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3195145" y="2406869"/>
            <a:ext cx="5669094" cy="3153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2" idx="1"/>
          </p:cNvCxnSpPr>
          <p:nvPr/>
        </p:nvCxnSpPr>
        <p:spPr>
          <a:xfrm flipV="1">
            <a:off x="3993930" y="3288389"/>
            <a:ext cx="4167350" cy="22366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1" idx="1"/>
          </p:cNvCxnSpPr>
          <p:nvPr/>
        </p:nvCxnSpPr>
        <p:spPr>
          <a:xfrm>
            <a:off x="4713888" y="4170312"/>
            <a:ext cx="2727434" cy="788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1"/>
          </p:cNvCxnSpPr>
          <p:nvPr/>
        </p:nvCxnSpPr>
        <p:spPr>
          <a:xfrm>
            <a:off x="5612523" y="5030738"/>
            <a:ext cx="1108841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6" idx="0"/>
          </p:cNvCxnSpPr>
          <p:nvPr/>
        </p:nvCxnSpPr>
        <p:spPr>
          <a:xfrm>
            <a:off x="2475187" y="2657803"/>
            <a:ext cx="798785" cy="402018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/>
          <p:nvPr/>
        </p:nvCxnSpPr>
        <p:spPr>
          <a:xfrm>
            <a:off x="3262587" y="3572203"/>
            <a:ext cx="798785" cy="402018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26"/>
          <p:cNvCxnSpPr/>
          <p:nvPr/>
        </p:nvCxnSpPr>
        <p:spPr>
          <a:xfrm>
            <a:off x="4092191" y="4387739"/>
            <a:ext cx="798785" cy="402018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26"/>
          <p:cNvCxnSpPr/>
          <p:nvPr/>
        </p:nvCxnSpPr>
        <p:spPr>
          <a:xfrm>
            <a:off x="5192987" y="5248603"/>
            <a:ext cx="798785" cy="402018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26"/>
          <p:cNvCxnSpPr/>
          <p:nvPr/>
        </p:nvCxnSpPr>
        <p:spPr>
          <a:xfrm flipH="1">
            <a:off x="6652172" y="5274993"/>
            <a:ext cx="763065" cy="372892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26"/>
          <p:cNvCxnSpPr/>
          <p:nvPr/>
        </p:nvCxnSpPr>
        <p:spPr>
          <a:xfrm flipH="1">
            <a:off x="7566572" y="4411393"/>
            <a:ext cx="763065" cy="372892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26"/>
          <p:cNvCxnSpPr/>
          <p:nvPr/>
        </p:nvCxnSpPr>
        <p:spPr>
          <a:xfrm flipH="1">
            <a:off x="8226972" y="3547793"/>
            <a:ext cx="763065" cy="372892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/>
          <p:nvPr/>
        </p:nvCxnSpPr>
        <p:spPr>
          <a:xfrm flipH="1">
            <a:off x="8861972" y="2658793"/>
            <a:ext cx="763065" cy="372892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26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638553" y="2925400"/>
            <a:ext cx="4611598" cy="13208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6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Thank you!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3BF-D908-4E33-88E5-E288E3461668}" type="datetime5">
              <a:rPr lang="en-US" smtClean="0"/>
              <a:t>25-Jan-16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75945"/>
            <a:ext cx="10018713" cy="381525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Stakeholders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Business 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High-level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Business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Technical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Quality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306-A16A-4BC9-95E4-B44AF43B2B78}" type="datetime5">
              <a:rPr lang="en-US" smtClean="0"/>
              <a:pPr/>
              <a:t>25-Jan-16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6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Tony (</a:t>
            </a:r>
            <a:r>
              <a:rPr lang="en-US" dirty="0" smtClean="0"/>
              <a:t>Client)</a:t>
            </a:r>
          </a:p>
          <a:p>
            <a:r>
              <a:rPr lang="en-US" dirty="0" smtClean="0"/>
              <a:t>Dan </a:t>
            </a:r>
            <a:r>
              <a:rPr lang="en-US" dirty="0"/>
              <a:t>(</a:t>
            </a:r>
            <a:r>
              <a:rPr lang="en-US" dirty="0" smtClean="0"/>
              <a:t>Consultant)</a:t>
            </a:r>
          </a:p>
          <a:p>
            <a:r>
              <a:rPr lang="en-US" dirty="0" smtClean="0"/>
              <a:t>Robot 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(us)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User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FC52-0360-4418-B78F-C2F54983BF26}" type="datetime5">
              <a:rPr lang="en-US" smtClean="0"/>
              <a:t>25-Jan-16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Goal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client:</a:t>
            </a:r>
            <a:endParaRPr lang="en-US" dirty="0" smtClean="0"/>
          </a:p>
          <a:p>
            <a:pPr lvl="1"/>
            <a:r>
              <a:rPr lang="en-US" altLang="zh-CN" dirty="0" smtClean="0"/>
              <a:t>“</a:t>
            </a:r>
            <a:r>
              <a:rPr lang="en-US" dirty="0" smtClean="0"/>
              <a:t>The goal </a:t>
            </a:r>
            <a:r>
              <a:rPr lang="en-US" dirty="0"/>
              <a:t>is to build a general purpose, mobile robot, designed to meet needs of engineers and researchers in industry, government, and academia</a:t>
            </a:r>
            <a:r>
              <a:rPr lang="en-US" dirty="0" smtClean="0"/>
              <a:t>.</a:t>
            </a:r>
            <a:r>
              <a:rPr lang="en-US" altLang="zh-CN" dirty="0" smtClean="0"/>
              <a:t>”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306-A16A-4BC9-95E4-B44AF43B2B78}" type="datetime5">
              <a:rPr lang="en-US" smtClean="0"/>
              <a:pPr/>
              <a:t>25-Jan-16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3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</a:t>
            </a:r>
            <a:r>
              <a:rPr lang="en-US" dirty="0" smtClean="0"/>
              <a:t>Requirements</a:t>
            </a:r>
            <a:r>
              <a:rPr lang="en-US" dirty="0"/>
              <a:t>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The system shall enable </a:t>
            </a:r>
            <a:r>
              <a:rPr lang="en-US" dirty="0"/>
              <a:t>a developer to use their own laptop to connect (and make commands) to the </a:t>
            </a:r>
            <a:r>
              <a:rPr lang="en-US" dirty="0" smtClean="0"/>
              <a:t>robot.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The system shall provide </a:t>
            </a:r>
            <a:r>
              <a:rPr lang="en-US" dirty="0"/>
              <a:t>simple communication protocol between laptop and robot </a:t>
            </a:r>
            <a:r>
              <a:rPr lang="en-US" dirty="0" smtClean="0"/>
              <a:t>platform.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The system shall provide API</a:t>
            </a:r>
            <a:r>
              <a:rPr lang="zh-CN" altLang="en-US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allows programmers to access to the </a:t>
            </a:r>
            <a:r>
              <a:rPr lang="en-US" dirty="0" smtClean="0"/>
              <a:t>robot services.</a:t>
            </a:r>
            <a:r>
              <a:rPr lang="en-US" dirty="0"/>
              <a:t>	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The system shall provide </a:t>
            </a:r>
            <a:r>
              <a:rPr lang="en-US" dirty="0"/>
              <a:t>the basic </a:t>
            </a:r>
            <a:r>
              <a:rPr lang="en-US" dirty="0" smtClean="0"/>
              <a:t>robot motion control.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The system shall have </a:t>
            </a:r>
            <a:r>
              <a:rPr lang="en-US" dirty="0"/>
              <a:t>the basic collision </a:t>
            </a:r>
            <a:r>
              <a:rPr lang="en-US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en-US" dirty="0" smtClean="0"/>
              <a:t>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A95-9D64-4E92-8C69-4E1CCEC25452}" type="datetime5">
              <a:rPr lang="en-US" smtClean="0"/>
              <a:t>25-Jan-16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2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Requirements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 startAt="6"/>
            </a:pPr>
            <a:r>
              <a:rPr lang="en-US" dirty="0" smtClean="0"/>
              <a:t>The system shall have the ability of </a:t>
            </a:r>
            <a:r>
              <a:rPr lang="en-US" dirty="0"/>
              <a:t>error </a:t>
            </a:r>
            <a:r>
              <a:rPr lang="en-US" dirty="0" smtClean="0"/>
              <a:t>management.</a:t>
            </a:r>
            <a:endParaRPr lang="en-US" dirty="0"/>
          </a:p>
          <a:p>
            <a:pPr marL="457200" lvl="0" indent="-457200">
              <a:buFont typeface="+mj-lt"/>
              <a:buAutoNum type="arabicPeriod" startAt="6"/>
            </a:pPr>
            <a:r>
              <a:rPr lang="en-US" dirty="0" smtClean="0"/>
              <a:t>The system shall have </a:t>
            </a:r>
            <a:r>
              <a:rPr lang="en-US" dirty="0"/>
              <a:t>the </a:t>
            </a:r>
            <a:r>
              <a:rPr lang="en-US" dirty="0" smtClean="0"/>
              <a:t>extendable </a:t>
            </a:r>
            <a:r>
              <a:rPr lang="en-US" dirty="0"/>
              <a:t>interfaces to connect with other </a:t>
            </a:r>
            <a:r>
              <a:rPr lang="en-US" altLang="zh-CN" dirty="0" smtClean="0"/>
              <a:t>possible</a:t>
            </a:r>
            <a:r>
              <a:rPr lang="zh-CN" altLang="en-US" dirty="0" smtClean="0"/>
              <a:t> </a:t>
            </a:r>
            <a:r>
              <a:rPr lang="en-US" dirty="0" smtClean="0"/>
              <a:t>sensors.</a:t>
            </a:r>
            <a:endParaRPr lang="en-US" dirty="0"/>
          </a:p>
          <a:p>
            <a:pPr marL="457200" lvl="0" indent="-457200">
              <a:buFont typeface="+mj-lt"/>
              <a:buAutoNum type="arabicPeriod" startAt="6"/>
            </a:pPr>
            <a:r>
              <a:rPr lang="en-US" dirty="0" smtClean="0"/>
              <a:t>The system shall support </a:t>
            </a:r>
            <a:r>
              <a:rPr lang="en-US" dirty="0"/>
              <a:t>power </a:t>
            </a:r>
            <a:r>
              <a:rPr lang="en-US" dirty="0" smtClean="0"/>
              <a:t>monitoring.</a:t>
            </a:r>
            <a:endParaRPr lang="en-US" dirty="0"/>
          </a:p>
          <a:p>
            <a:pPr marL="457200" lvl="0" indent="-457200">
              <a:buFont typeface="+mj-lt"/>
              <a:buAutoNum type="arabicPeriod" startAt="6"/>
            </a:pPr>
            <a:r>
              <a:rPr lang="en-US" dirty="0" smtClean="0"/>
              <a:t>The team shall prepare a comprehensive demo.</a:t>
            </a:r>
            <a:endParaRPr lang="en-US" dirty="0"/>
          </a:p>
          <a:p>
            <a:pPr marL="457200" lvl="0" indent="-457200">
              <a:buFont typeface="+mj-lt"/>
              <a:buAutoNum type="arabicPeriod" startAt="6"/>
            </a:pPr>
            <a:r>
              <a:rPr lang="en-US" dirty="0" smtClean="0"/>
              <a:t>The team shall provide a complete system test plan, user </a:t>
            </a:r>
            <a:r>
              <a:rPr lang="en-US" dirty="0"/>
              <a:t>guide and API </a:t>
            </a:r>
            <a:r>
              <a:rPr lang="en-US" dirty="0" smtClean="0"/>
              <a:t>documentation.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306-A16A-4BC9-95E4-B44AF43B2B78}" type="datetime5">
              <a:rPr lang="en-US" smtClean="0"/>
              <a:pPr/>
              <a:t>25-Jan-16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5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constraint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B</a:t>
            </a:r>
            <a:r>
              <a:rPr lang="en-US" dirty="0" smtClean="0"/>
              <a:t>udget is $500-1000.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eliver before the end </a:t>
            </a:r>
            <a:r>
              <a:rPr lang="en-US" dirty="0"/>
              <a:t>of summer </a:t>
            </a:r>
            <a:r>
              <a:rPr lang="en-US" dirty="0" smtClean="0"/>
              <a:t>semester.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306-A16A-4BC9-95E4-B44AF43B2B78}" type="datetime5">
              <a:rPr lang="en-US" smtClean="0"/>
              <a:pPr/>
              <a:t>25-Jan-16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1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constraints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Use sonar </a:t>
            </a:r>
            <a:r>
              <a:rPr lang="en-US" dirty="0"/>
              <a:t>sensor </a:t>
            </a:r>
            <a:r>
              <a:rPr lang="en-US" dirty="0" smtClean="0"/>
              <a:t>for </a:t>
            </a:r>
            <a:r>
              <a:rPr lang="en-US" dirty="0"/>
              <a:t>collision </a:t>
            </a:r>
            <a:r>
              <a:rPr lang="en-US" dirty="0" smtClean="0"/>
              <a:t>detection.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Use USB as connection between </a:t>
            </a:r>
            <a:r>
              <a:rPr lang="en-US" dirty="0"/>
              <a:t>laptop and </a:t>
            </a:r>
            <a:r>
              <a:rPr lang="en-US" dirty="0" smtClean="0"/>
              <a:t>robot.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Use a 12V/60A deep marine battery as power </a:t>
            </a:r>
            <a:r>
              <a:rPr lang="en-US" altLang="zh-CN" dirty="0" smtClean="0"/>
              <a:t>supply</a:t>
            </a:r>
            <a:r>
              <a:rPr lang="en-US" dirty="0" smtClean="0"/>
              <a:t>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Use two </a:t>
            </a:r>
            <a:r>
              <a:rPr lang="en-US" dirty="0"/>
              <a:t>high power drive </a:t>
            </a:r>
            <a:r>
              <a:rPr lang="en-US" dirty="0" smtClean="0"/>
              <a:t>motors and existing motor control hardware for robot propulsion.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The API </a:t>
            </a:r>
            <a:r>
              <a:rPr lang="en-US" dirty="0"/>
              <a:t>shall </a:t>
            </a:r>
            <a:r>
              <a:rPr lang="en-US" dirty="0" smtClean="0"/>
              <a:t>support Java.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Tony’s existing robot platform as a development foundation.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306-A16A-4BC9-95E4-B44AF43B2B78}" type="datetime5">
              <a:rPr lang="en-US" smtClean="0"/>
              <a:pPr/>
              <a:t>25-Jan-16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3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vailability – The system can run for </a:t>
            </a:r>
            <a:r>
              <a:rPr lang="en-US" dirty="0"/>
              <a:t>X+ </a:t>
            </a:r>
            <a:r>
              <a:rPr lang="en-US" dirty="0" smtClean="0"/>
              <a:t>hours.                                                                                                                                                                            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Reliability </a:t>
            </a:r>
            <a:r>
              <a:rPr lang="en-US" dirty="0"/>
              <a:t>- X</a:t>
            </a:r>
            <a:r>
              <a:rPr lang="en-US" dirty="0" smtClean="0"/>
              <a:t> defect </a:t>
            </a:r>
            <a:r>
              <a:rPr lang="en-US" dirty="0"/>
              <a:t>/ 1h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Latency 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lexibility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Monitor-ability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Testability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ther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306-A16A-4BC9-95E4-B44AF43B2B78}" type="datetime5">
              <a:rPr lang="en-US" smtClean="0"/>
              <a:pPr/>
              <a:t>25-Jan-16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5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278</TotalTime>
  <Words>451</Words>
  <Application>Microsoft Office PowerPoint</Application>
  <PresentationFormat>寬螢幕</PresentationFormat>
  <Paragraphs>101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Noto Sans Symbols</vt:lpstr>
      <vt:lpstr>华文楷体</vt:lpstr>
      <vt:lpstr>新細明體</vt:lpstr>
      <vt:lpstr>Arial</vt:lpstr>
      <vt:lpstr>Corbel</vt:lpstr>
      <vt:lpstr>Trebuchet MS</vt:lpstr>
      <vt:lpstr>機器人</vt:lpstr>
      <vt:lpstr>Team Robot Client Meeting 2016/1/26 </vt:lpstr>
      <vt:lpstr>Outline</vt:lpstr>
      <vt:lpstr>Stakeholders</vt:lpstr>
      <vt:lpstr>Business Goal</vt:lpstr>
      <vt:lpstr>High-level Requirements (1)</vt:lpstr>
      <vt:lpstr>High-level Requirements (2)</vt:lpstr>
      <vt:lpstr>Business constraint</vt:lpstr>
      <vt:lpstr>Technical constraints</vt:lpstr>
      <vt:lpstr>Quality attributes</vt:lpstr>
      <vt:lpstr>Project Schedule</vt:lpstr>
      <vt:lpstr>Process Model: V-Model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Configurable Robotic Platform Client Meeting </dc:title>
  <dc:creator>Liwen</dc:creator>
  <cp:lastModifiedBy>Liwen</cp:lastModifiedBy>
  <cp:revision>52</cp:revision>
  <dcterms:modified xsi:type="dcterms:W3CDTF">2016-01-26T03:00:37Z</dcterms:modified>
</cp:coreProperties>
</file>