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8" r:id="rId1"/>
  </p:sldMasterIdLst>
  <p:notesMasterIdLst>
    <p:notesMasterId r:id="rId16"/>
  </p:notesMasterIdLst>
  <p:sldIdLst>
    <p:sldId id="256" r:id="rId2"/>
    <p:sldId id="274" r:id="rId3"/>
    <p:sldId id="279" r:id="rId4"/>
    <p:sldId id="266" r:id="rId5"/>
    <p:sldId id="277" r:id="rId6"/>
    <p:sldId id="278" r:id="rId7"/>
    <p:sldId id="267" r:id="rId8"/>
    <p:sldId id="280" r:id="rId9"/>
    <p:sldId id="269" r:id="rId10"/>
    <p:sldId id="270" r:id="rId11"/>
    <p:sldId id="271" r:id="rId12"/>
    <p:sldId id="281" r:id="rId13"/>
    <p:sldId id="272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79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2959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27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the</a:t>
            </a:r>
            <a:r>
              <a:rPr lang="en-US" baseline="0" dirty="0" smtClean="0"/>
              <a:t> API to judge the Quality Attributes</a:t>
            </a:r>
          </a:p>
          <a:p>
            <a:r>
              <a:rPr lang="en-US" baseline="0" dirty="0" smtClean="0"/>
              <a:t>Online Documentation</a:t>
            </a:r>
          </a:p>
          <a:p>
            <a:r>
              <a:rPr lang="en-US" baseline="0" dirty="0" smtClean="0"/>
              <a:t>Stress Test - full speed / people walking</a:t>
            </a:r>
          </a:p>
        </p:txBody>
      </p:sp>
    </p:spTree>
    <p:extLst>
      <p:ext uri="{BB962C8B-B14F-4D97-AF65-F5344CB8AC3E}">
        <p14:creationId xmlns:p14="http://schemas.microsoft.com/office/powerpoint/2010/main" val="211235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40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8DE-E3C8-4C34-A2ED-DC32CA777B9C}" type="datetime5">
              <a:rPr lang="en-US" smtClean="0"/>
              <a:pPr/>
              <a:t>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856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B3C7-8840-431C-B0EF-4A41BB42A15B}" type="datetime5">
              <a:rPr lang="en-US" smtClean="0"/>
              <a:t>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177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45E8-2261-463C-8CA4-39BCA5B0142E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7761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3182-C9B9-4E20-8C6B-6534B62FE112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0191-AE19-4838-8BA4-519A29E69749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6744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C06A-2EED-46FC-92EE-D11363496D76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6267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A00C-A84F-457C-BCD2-39256611F6B2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DB38-8884-4CE4-9D72-AEBE1F7584A8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09805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9345-332B-49A4-B89A-4008C6B197A6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868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306-A16A-4BC9-95E4-B44AF43B2B78}" type="datetime5">
              <a:rPr lang="en-US" smtClean="0"/>
              <a:pPr/>
              <a:t>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389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1821-FAFB-4A58-875F-9CABA3356EA3}" type="datetime5">
              <a:rPr lang="en-US" smtClean="0"/>
              <a:pPr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4630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846-DE5C-4C67-9A33-54E5E60B9BA9}" type="datetime5">
              <a:rPr lang="en-US" smtClean="0"/>
              <a:pPr/>
              <a:t>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6978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83C8-B96E-416A-A73B-3635840132B0}" type="datetime5">
              <a:rPr lang="en-US" smtClean="0"/>
              <a:pPr/>
              <a:t>2-Feb-16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1B48-32AF-4626-A203-04EA8E0BC250}" type="datetime5">
              <a:rPr lang="en-US" smtClean="0"/>
              <a:t>2-Feb-16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6476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3453-10F2-4768-94DB-E972A9EF2E35}" type="datetime5">
              <a:rPr lang="en-US" smtClean="0"/>
              <a:t>2-Feb-16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463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A820-9F45-4EDF-B0AC-54FC7BD94F7C}" type="datetime5">
              <a:rPr lang="en-US" smtClean="0"/>
              <a:t>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6679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18DF-1FC2-4EC0-9804-D3216532FA6A}" type="datetime5">
              <a:rPr lang="en-US" smtClean="0"/>
              <a:t>2-Feb-16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224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55AFE5-1C06-498D-BBB8-F78ED50EC260}" type="datetime5">
              <a:rPr lang="en-US" smtClean="0"/>
              <a:t>2-Feb-16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4926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388167" y="2084119"/>
            <a:ext cx="10420460" cy="164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Team Robot </a:t>
            </a:r>
            <a:r>
              <a:rPr lang="en-US" sz="5400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Project Presentation</a:t>
            </a: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/>
            </a:r>
            <a:b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</a:br>
            <a:r>
              <a:rPr lang="en-US" sz="54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2016/2/2 </a:t>
            </a:r>
            <a:endParaRPr lang="en-US" sz="5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  <a:rtl val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9732656" y="3573462"/>
            <a:ext cx="2016125" cy="2492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ESE Robot Team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Liwen Chang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Chien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-An Chen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Shunji Cheng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Xiaoyi 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Tongkai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 Shao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altLang="zh-TW" b="1" dirty="0" smtClean="0"/>
              <a:t>C</a:t>
            </a:r>
            <a:r>
              <a:rPr lang="en-US" b="1" dirty="0" smtClean="0"/>
              <a:t>onstraint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4000" dirty="0"/>
              <a:t>B</a:t>
            </a:r>
            <a:r>
              <a:rPr lang="en-US" sz="4000" dirty="0" smtClean="0"/>
              <a:t>udget is about $500.</a:t>
            </a:r>
            <a:endParaRPr lang="en-US" sz="4000" dirty="0"/>
          </a:p>
          <a:p>
            <a:pPr marL="457200" lvl="0" indent="-457200">
              <a:buFont typeface="+mj-lt"/>
              <a:buAutoNum type="arabicPeriod"/>
            </a:pPr>
            <a:r>
              <a:rPr lang="en-US" sz="4000" dirty="0"/>
              <a:t>D</a:t>
            </a:r>
            <a:r>
              <a:rPr lang="en-US" sz="4000" dirty="0" smtClean="0"/>
              <a:t>eliver before the end </a:t>
            </a:r>
            <a:r>
              <a:rPr lang="en-US" sz="4000" dirty="0"/>
              <a:t>of summer </a:t>
            </a:r>
            <a:r>
              <a:rPr lang="en-US" sz="4000" dirty="0" smtClean="0"/>
              <a:t>semester.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06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</a:t>
            </a:r>
            <a:r>
              <a:rPr lang="en-US" altLang="zh-TW" b="1" dirty="0" smtClean="0"/>
              <a:t>C</a:t>
            </a:r>
            <a:r>
              <a:rPr lang="en-US" b="1" dirty="0" smtClean="0"/>
              <a:t>onstraints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005071"/>
            <a:ext cx="10018713" cy="378613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600" dirty="0" smtClean="0"/>
              <a:t>Use sonar </a:t>
            </a:r>
            <a:r>
              <a:rPr lang="en-US" sz="3600" dirty="0"/>
              <a:t>sensor </a:t>
            </a:r>
            <a:r>
              <a:rPr lang="en-US" sz="3600" dirty="0" smtClean="0"/>
              <a:t>for </a:t>
            </a:r>
            <a:r>
              <a:rPr lang="en-US" sz="3600" dirty="0"/>
              <a:t>collision </a:t>
            </a:r>
            <a:r>
              <a:rPr lang="en-US" sz="3600" dirty="0" smtClean="0"/>
              <a:t>detection.</a:t>
            </a:r>
            <a:endParaRPr lang="en-US" sz="3600" dirty="0"/>
          </a:p>
          <a:p>
            <a:pPr marL="457200" lvl="0" indent="-457200">
              <a:buFont typeface="+mj-lt"/>
              <a:buAutoNum type="arabicPeriod"/>
            </a:pPr>
            <a:r>
              <a:rPr lang="en-US" sz="3600" dirty="0"/>
              <a:t>Use two high power drive motors and existing motor control hardware for robot propulsion.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/>
              <a:t>Use a 12V/60A deep marine battery as power </a:t>
            </a:r>
            <a:r>
              <a:rPr lang="en-US" altLang="zh-CN" sz="3600" dirty="0" smtClean="0"/>
              <a:t>supply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31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Technical </a:t>
            </a:r>
            <a:r>
              <a:rPr lang="en-US" altLang="zh-TW" b="1" dirty="0" smtClean="0">
                <a:latin typeface="+mn-lt"/>
              </a:rPr>
              <a:t>C</a:t>
            </a:r>
            <a:r>
              <a:rPr lang="en-US" b="1" dirty="0" smtClean="0">
                <a:latin typeface="+mn-lt"/>
              </a:rPr>
              <a:t>onstraints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(Cont.)</a:t>
            </a:r>
            <a:endParaRPr 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432193"/>
            <a:ext cx="10018713" cy="481437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4"/>
            </a:pPr>
            <a:endParaRPr lang="en-US" sz="3600" dirty="0"/>
          </a:p>
          <a:p>
            <a:pPr marL="457200" lvl="0" indent="-457200">
              <a:buFont typeface="+mj-lt"/>
              <a:buAutoNum type="arabicPeriod" startAt="4"/>
            </a:pPr>
            <a:r>
              <a:rPr lang="en-US" sz="3600" dirty="0"/>
              <a:t>Use Tony’s existing robot platform as a development foundation.</a:t>
            </a:r>
            <a:endParaRPr lang="en-US" sz="3600" dirty="0" smtClean="0"/>
          </a:p>
          <a:p>
            <a:pPr marL="457200" lvl="0" indent="-457200">
              <a:buFont typeface="+mj-lt"/>
              <a:buAutoNum type="arabicPeriod" startAt="4"/>
            </a:pPr>
            <a:r>
              <a:rPr lang="en-US" sz="3600" dirty="0" smtClean="0"/>
              <a:t>Use </a:t>
            </a:r>
            <a:r>
              <a:rPr lang="en-US" sz="3600" dirty="0"/>
              <a:t>USB as connection between laptop and robot.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sz="3600" dirty="0" smtClean="0"/>
              <a:t>The API </a:t>
            </a:r>
            <a:r>
              <a:rPr lang="en-US" sz="3600" dirty="0"/>
              <a:t>shall </a:t>
            </a:r>
            <a:r>
              <a:rPr lang="en-US" sz="3600" dirty="0" smtClean="0"/>
              <a:t>support Java.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2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attributes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8655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  <a:r>
              <a:rPr lang="en-US" sz="2800" dirty="0" smtClean="0"/>
              <a:t>Safety - if </a:t>
            </a:r>
            <a:r>
              <a:rPr lang="en-US" sz="2800" dirty="0"/>
              <a:t>unsafe, just </a:t>
            </a:r>
            <a:r>
              <a:rPr lang="en-US" sz="2800" dirty="0" smtClean="0"/>
              <a:t>stop </a:t>
            </a:r>
            <a:r>
              <a:rPr lang="en-US" sz="2800" b="1" dirty="0"/>
              <a:t>[NO.1</a:t>
            </a:r>
            <a:r>
              <a:rPr lang="en-US" sz="2800" b="1" dirty="0" smtClean="0"/>
              <a:t>]</a:t>
            </a:r>
          </a:p>
          <a:p>
            <a:pPr marL="0" indent="0">
              <a:buNone/>
            </a:pPr>
            <a:r>
              <a:rPr lang="en-US" sz="2800" dirty="0" smtClean="0"/>
              <a:t>b. Availability - stable connection between laptop and robot</a:t>
            </a:r>
          </a:p>
          <a:p>
            <a:pPr marL="0" indent="0">
              <a:buNone/>
            </a:pPr>
            <a:r>
              <a:rPr lang="en-US" sz="2800" dirty="0" smtClean="0"/>
              <a:t>c</a:t>
            </a:r>
            <a:r>
              <a:rPr lang="en-US" sz="2800" dirty="0"/>
              <a:t>. </a:t>
            </a:r>
            <a:r>
              <a:rPr lang="en-US" sz="2800" dirty="0" smtClean="0"/>
              <a:t>Reliability - cannot </a:t>
            </a:r>
            <a:r>
              <a:rPr lang="en-US" sz="2800" dirty="0"/>
              <a:t>miss operations; follow the command </a:t>
            </a:r>
            <a:r>
              <a:rPr lang="en-US" sz="2800" dirty="0" smtClean="0"/>
              <a:t>correctly </a:t>
            </a:r>
          </a:p>
          <a:p>
            <a:pPr marL="0" indent="0">
              <a:buNone/>
            </a:pPr>
            <a:r>
              <a:rPr lang="en-US" sz="2800" dirty="0" smtClean="0"/>
              <a:t>d. Performance </a:t>
            </a:r>
            <a:r>
              <a:rPr lang="en-US" sz="2800" dirty="0"/>
              <a:t>-</a:t>
            </a:r>
            <a:r>
              <a:rPr lang="en-US" sz="2800" dirty="0" smtClean="0"/>
              <a:t> constant latency between laptop and robot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638553" y="2925400"/>
            <a:ext cx="4611598" cy="1320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6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  <a:rtl val="0"/>
              </a:rPr>
              <a:t>Thank you!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975945"/>
            <a:ext cx="10018713" cy="381525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TW" dirty="0"/>
              <a:t>Business goals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altLang="zh-TW" dirty="0"/>
              <a:t>Stakeholders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System overview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High-level requirements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Business constraints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Technical constraints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Quality attributes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6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Goal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6999"/>
            <a:ext cx="10347806" cy="312420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client:</a:t>
            </a:r>
            <a:endParaRPr lang="en-US" sz="3600" dirty="0" smtClean="0"/>
          </a:p>
          <a:p>
            <a:pPr lvl="1"/>
            <a:r>
              <a:rPr lang="en-US" altLang="zh-CN" sz="3600" dirty="0" smtClean="0"/>
              <a:t>“</a:t>
            </a:r>
            <a:r>
              <a:rPr lang="en-US" sz="3600" dirty="0" smtClean="0"/>
              <a:t>The goal </a:t>
            </a:r>
            <a:r>
              <a:rPr lang="en-US" sz="3600" dirty="0"/>
              <a:t>is to build a general purpose, mobile robot, designed to meet needs of engineers and researchers in industry, government, and academia</a:t>
            </a:r>
            <a:r>
              <a:rPr lang="en-US" sz="3600" dirty="0" smtClean="0"/>
              <a:t>.</a:t>
            </a:r>
            <a:r>
              <a:rPr lang="en-US" altLang="zh-CN" sz="3600" dirty="0" smtClean="0"/>
              <a:t>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76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Tony (</a:t>
            </a:r>
            <a:r>
              <a:rPr lang="en-US" sz="3600" dirty="0" smtClean="0"/>
              <a:t>Client)</a:t>
            </a:r>
          </a:p>
          <a:p>
            <a:r>
              <a:rPr lang="en-US" sz="3600" dirty="0" smtClean="0"/>
              <a:t>Dan </a:t>
            </a:r>
            <a:r>
              <a:rPr lang="en-US" sz="3600" dirty="0"/>
              <a:t>(</a:t>
            </a:r>
            <a:r>
              <a:rPr lang="en-US" sz="3600" dirty="0" smtClean="0"/>
              <a:t>Consultant)</a:t>
            </a:r>
          </a:p>
          <a:p>
            <a:r>
              <a:rPr lang="en-US" sz="3600" dirty="0" smtClean="0"/>
              <a:t>Robot Team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(us)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User</a:t>
            </a:r>
            <a:r>
              <a:rPr lang="en-US" altLang="zh-CN" sz="3600" dirty="0" smtClean="0"/>
              <a:t>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80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-206563"/>
            <a:ext cx="10018713" cy="1752599"/>
          </a:xfrm>
        </p:spPr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pic>
        <p:nvPicPr>
          <p:cNvPr id="6" name="Shape 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0655" y="1057870"/>
            <a:ext cx="6929609" cy="5210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93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-206563"/>
            <a:ext cx="10018713" cy="1752599"/>
          </a:xfrm>
        </p:spPr>
        <p:txBody>
          <a:bodyPr/>
          <a:lstStyle/>
          <a:p>
            <a:r>
              <a:rPr lang="en-US" b="1" dirty="0"/>
              <a:t>System </a:t>
            </a:r>
            <a:r>
              <a:rPr lang="en-US" b="1" dirty="0" smtClean="0"/>
              <a:t>overview (Cont.)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0" t="20415" r="16427" b="12982"/>
          <a:stretch/>
        </p:blipFill>
        <p:spPr>
          <a:xfrm>
            <a:off x="3192378" y="1074820"/>
            <a:ext cx="6144127" cy="55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4311" y="90893"/>
            <a:ext cx="10018713" cy="1752599"/>
          </a:xfrm>
        </p:spPr>
        <p:txBody>
          <a:bodyPr/>
          <a:lstStyle/>
          <a:p>
            <a:r>
              <a:rPr lang="en-US" b="1" dirty="0" smtClean="0"/>
              <a:t>High-level Requirements</a:t>
            </a:r>
            <a:endParaRPr 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1572446" y="2325480"/>
            <a:ext cx="10018713" cy="312420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3600" dirty="0" smtClean="0"/>
              <a:t>The system shall enable a developer to use their own laptop to connect (and make commands) to the robot.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/>
              <a:t>The system shall provide </a:t>
            </a:r>
            <a:r>
              <a:rPr lang="en-US" sz="3600" dirty="0"/>
              <a:t>simple communication protocol between laptop and robot </a:t>
            </a:r>
            <a:r>
              <a:rPr lang="en-US" sz="3600" dirty="0" smtClean="0"/>
              <a:t>platform.</a:t>
            </a:r>
            <a:endParaRPr lang="en-US" sz="3600" dirty="0"/>
          </a:p>
          <a:p>
            <a:pPr marL="457200" lvl="0" indent="-457200">
              <a:buFont typeface="+mj-lt"/>
              <a:buAutoNum type="arabicPeriod"/>
            </a:pPr>
            <a:r>
              <a:rPr lang="en-US" sz="3600" dirty="0" smtClean="0"/>
              <a:t>The system shall provide API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which </a:t>
            </a:r>
            <a:r>
              <a:rPr lang="en-US" sz="3600" dirty="0"/>
              <a:t>allows programmers to access to the </a:t>
            </a:r>
            <a:r>
              <a:rPr lang="en-US" sz="3600" dirty="0" smtClean="0"/>
              <a:t>robot services.</a:t>
            </a:r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50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84311" y="90893"/>
            <a:ext cx="10018713" cy="1752599"/>
          </a:xfrm>
        </p:spPr>
        <p:txBody>
          <a:bodyPr/>
          <a:lstStyle/>
          <a:p>
            <a:r>
              <a:rPr lang="en-US" b="1" dirty="0"/>
              <a:t>High-level </a:t>
            </a:r>
            <a:r>
              <a:rPr lang="en-US" b="1" dirty="0" smtClean="0"/>
              <a:t>Requirements (Cont.)</a:t>
            </a:r>
            <a:endParaRPr 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1484311" y="1718632"/>
            <a:ext cx="10018713" cy="4193754"/>
          </a:xfrm>
        </p:spPr>
        <p:txBody>
          <a:bodyPr>
            <a:noAutofit/>
          </a:bodyPr>
          <a:lstStyle/>
          <a:p>
            <a:pPr marL="742950" lvl="0" indent="-742950">
              <a:buFont typeface="+mj-lt"/>
              <a:buAutoNum type="arabicPeriod" startAt="4"/>
            </a:pPr>
            <a:r>
              <a:rPr lang="en-US" sz="3600" dirty="0" smtClean="0"/>
              <a:t>The system shall provide </a:t>
            </a:r>
            <a:r>
              <a:rPr lang="en-US" sz="3600" dirty="0"/>
              <a:t>the basic </a:t>
            </a:r>
            <a:r>
              <a:rPr lang="en-US" sz="3600" dirty="0" smtClean="0"/>
              <a:t>robot motion control.</a:t>
            </a:r>
          </a:p>
          <a:p>
            <a:pPr marL="742950" lvl="0" indent="-742950">
              <a:buFont typeface="+mj-lt"/>
              <a:buAutoNum type="arabicPeriod" startAt="4"/>
            </a:pPr>
            <a:r>
              <a:rPr lang="en-US" sz="3600" dirty="0" smtClean="0"/>
              <a:t>The system shall have the basic collision detection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function</a:t>
            </a:r>
            <a:r>
              <a:rPr lang="en-US" sz="3600" dirty="0" smtClean="0"/>
              <a:t>.</a:t>
            </a:r>
          </a:p>
          <a:p>
            <a:pPr marL="742950" indent="-742950">
              <a:buFont typeface="+mj-lt"/>
              <a:buAutoNum type="arabicPeriod" startAt="4"/>
            </a:pPr>
            <a:r>
              <a:rPr lang="en-US" altLang="zh-TW" sz="3600" dirty="0" smtClean="0"/>
              <a:t>The </a:t>
            </a:r>
            <a:r>
              <a:rPr lang="en-US" altLang="zh-TW" sz="3600" dirty="0"/>
              <a:t>system shall have the ability of error management</a:t>
            </a:r>
            <a:r>
              <a:rPr lang="en-US" altLang="zh-TW" sz="3600" dirty="0" smtClean="0"/>
              <a:t>.</a:t>
            </a:r>
            <a:endParaRPr lang="en-US" sz="3600" dirty="0"/>
          </a:p>
          <a:p>
            <a:pPr lvl="0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74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84311" y="90893"/>
            <a:ext cx="10018713" cy="1752599"/>
          </a:xfrm>
        </p:spPr>
        <p:txBody>
          <a:bodyPr/>
          <a:lstStyle/>
          <a:p>
            <a:r>
              <a:rPr lang="en-US" b="1" dirty="0"/>
              <a:t>High-level </a:t>
            </a:r>
            <a:r>
              <a:rPr lang="en-US" b="1" dirty="0" smtClean="0"/>
              <a:t>Requirements (Cont.)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1608463"/>
            <a:ext cx="10018713" cy="4182737"/>
          </a:xfrm>
        </p:spPr>
        <p:txBody>
          <a:bodyPr>
            <a:normAutofit/>
          </a:bodyPr>
          <a:lstStyle/>
          <a:p>
            <a:pPr marL="742950" lvl="0" indent="-742950">
              <a:buFont typeface="+mj-lt"/>
              <a:buAutoNum type="arabicPeriod" startAt="7"/>
            </a:pPr>
            <a:r>
              <a:rPr lang="en-US" sz="3600" dirty="0" smtClean="0"/>
              <a:t>The system shall support power monitoring.</a:t>
            </a:r>
          </a:p>
          <a:p>
            <a:pPr marL="742950" lvl="0" indent="-742950">
              <a:buFont typeface="+mj-lt"/>
              <a:buAutoNum type="arabicPeriod" startAt="7"/>
            </a:pPr>
            <a:r>
              <a:rPr lang="en-US" sz="3600" dirty="0" smtClean="0"/>
              <a:t>The team shall prepare a comprehensive demo.</a:t>
            </a:r>
          </a:p>
          <a:p>
            <a:pPr marL="742950" lvl="0" indent="-742950">
              <a:buFont typeface="+mj-lt"/>
              <a:buAutoNum type="arabicPeriod" startAt="7"/>
            </a:pPr>
            <a:r>
              <a:rPr lang="en-US" sz="3600" dirty="0" smtClean="0"/>
              <a:t>The team shall provide a complete system test plan, user guide and API documentation.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87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848</TotalTime>
  <Words>315</Words>
  <Application>Microsoft Macintosh PowerPoint</Application>
  <PresentationFormat>Widescreen</PresentationFormat>
  <Paragraphs>58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Corbel</vt:lpstr>
      <vt:lpstr>Noto Sans Symbols</vt:lpstr>
      <vt:lpstr>Trebuchet MS</vt:lpstr>
      <vt:lpstr>华文楷体</vt:lpstr>
      <vt:lpstr>新細明體</vt:lpstr>
      <vt:lpstr>Arial</vt:lpstr>
      <vt:lpstr>視差</vt:lpstr>
      <vt:lpstr>Team Robot Project Presentation 2016/2/2 </vt:lpstr>
      <vt:lpstr>Outline</vt:lpstr>
      <vt:lpstr>Business Goal</vt:lpstr>
      <vt:lpstr>Stakeholders</vt:lpstr>
      <vt:lpstr>System overview</vt:lpstr>
      <vt:lpstr>System overview (Cont.)</vt:lpstr>
      <vt:lpstr>High-level Requirements</vt:lpstr>
      <vt:lpstr>High-level Requirements (Cont.)</vt:lpstr>
      <vt:lpstr>High-level Requirements (Cont.)</vt:lpstr>
      <vt:lpstr>Business Constraint</vt:lpstr>
      <vt:lpstr>Technical Constraints</vt:lpstr>
      <vt:lpstr>Technical Constraints (Cont.)</vt:lpstr>
      <vt:lpstr>Quality attributes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Configurable Robotic Platform Client Meeting</dc:title>
  <dc:creator>Liwen</dc:creator>
  <cp:lastModifiedBy>Li WenChang</cp:lastModifiedBy>
  <cp:revision>76</cp:revision>
  <dcterms:modified xsi:type="dcterms:W3CDTF">2016-02-02T06:49:47Z</dcterms:modified>
</cp:coreProperties>
</file>