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59" r:id="rId7"/>
    <p:sldId id="262" r:id="rId8"/>
    <p:sldId id="260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E0D5"/>
    <a:srgbClr val="3D4259"/>
    <a:srgbClr val="E8D5D2"/>
    <a:srgbClr val="B5C6DA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301365" y="1743710"/>
            <a:ext cx="9799320" cy="1645285"/>
          </a:xfrm>
        </p:spPr>
        <p:txBody>
          <a:bodyPr/>
          <a:p>
            <a:r>
              <a:rPr lang="zh-CN" altLang="zh-CN">
                <a:solidFill>
                  <a:srgbClr val="3D4259"/>
                </a:solidFill>
              </a:rPr>
              <a:t>小组立项汇报</a:t>
            </a:r>
            <a:endParaRPr lang="zh-CN" altLang="zh-CN">
              <a:solidFill>
                <a:srgbClr val="3D4259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25770" y="3388995"/>
            <a:ext cx="5350510" cy="764540"/>
          </a:xfrm>
        </p:spPr>
        <p:txBody>
          <a:bodyPr/>
          <a:p>
            <a:r>
              <a:rPr lang="en-US" altLang="zh-CN" sz="2000" b="1">
                <a:solidFill>
                  <a:srgbClr val="3D4259"/>
                </a:solidFill>
              </a:rPr>
              <a:t>&lt;</a:t>
            </a:r>
            <a:r>
              <a:rPr lang="zh-CN" altLang="en-US" sz="2000" b="1">
                <a:solidFill>
                  <a:srgbClr val="3D4259"/>
                </a:solidFill>
              </a:rPr>
              <a:t>永远在</a:t>
            </a:r>
            <a:r>
              <a:rPr lang="en-US" altLang="zh-CN" sz="2000" b="1">
                <a:solidFill>
                  <a:srgbClr val="3D4259"/>
                </a:solidFill>
              </a:rPr>
              <a:t>Debug&gt; </a:t>
            </a:r>
            <a:r>
              <a:rPr lang="zh-CN" altLang="en-US" sz="2000" b="1">
                <a:solidFill>
                  <a:srgbClr val="3D4259"/>
                </a:solidFill>
              </a:rPr>
              <a:t>潘美然</a:t>
            </a:r>
            <a:r>
              <a:rPr lang="en-US" altLang="zh-CN" sz="2000" b="1">
                <a:solidFill>
                  <a:srgbClr val="3D4259"/>
                </a:solidFill>
              </a:rPr>
              <a:t> </a:t>
            </a:r>
            <a:r>
              <a:rPr lang="zh-CN" altLang="en-US" sz="2000" b="1">
                <a:solidFill>
                  <a:srgbClr val="3D4259"/>
                </a:solidFill>
              </a:rPr>
              <a:t>肖玉兰</a:t>
            </a:r>
            <a:endParaRPr lang="zh-CN" altLang="en-US" sz="2000" b="1">
              <a:solidFill>
                <a:srgbClr val="3D425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943985" cy="6857365"/>
          </a:xfrm>
          <a:prstGeom prst="rect">
            <a:avLst/>
          </a:prstGeom>
          <a:solidFill>
            <a:srgbClr val="E8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943350" cy="2082165"/>
          </a:xfrm>
          <a:prstGeom prst="rect">
            <a:avLst/>
          </a:prstGeom>
          <a:solidFill>
            <a:srgbClr val="3D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633345" y="1870710"/>
            <a:ext cx="9558020" cy="1830705"/>
          </a:xfrm>
          <a:prstGeom prst="rect">
            <a:avLst/>
          </a:prstGeom>
          <a:solidFill>
            <a:srgbClr val="E8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5"/>
            <a:ext cx="2633980" cy="6857365"/>
          </a:xfrm>
          <a:prstGeom prst="rect">
            <a:avLst/>
          </a:prstGeom>
          <a:solidFill>
            <a:srgbClr val="3D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1365" cy="1870710"/>
          </a:xfrm>
          <a:prstGeom prst="rect">
            <a:avLst/>
          </a:prstGeom>
          <a:solidFill>
            <a:srgbClr val="B5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50865" y="956310"/>
            <a:ext cx="3506470" cy="1730375"/>
          </a:xfrm>
          <a:prstGeom prst="roundRect">
            <a:avLst/>
          </a:prstGeom>
          <a:solidFill>
            <a:srgbClr val="3D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68925" y="769620"/>
            <a:ext cx="4261485" cy="164528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>
                <a:solidFill>
                  <a:srgbClr val="FFFFFF"/>
                </a:solidFill>
              </a:rPr>
              <a:t>组名</a:t>
            </a: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3395" y="2600960"/>
            <a:ext cx="3995420" cy="16567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4400" b="1">
                <a:solidFill>
                  <a:srgbClr val="3D4259"/>
                </a:solidFill>
              </a:rPr>
              <a:t>永远在</a:t>
            </a:r>
            <a:r>
              <a:rPr lang="en-US" altLang="zh-CN" sz="4400" b="1">
                <a:solidFill>
                  <a:srgbClr val="3D4259"/>
                </a:solidFill>
              </a:rPr>
              <a:t>Debug</a:t>
            </a:r>
            <a:endParaRPr lang="en-US" altLang="zh-CN" sz="4400" b="1">
              <a:solidFill>
                <a:srgbClr val="3D4259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8" grpId="0" animBg="1"/>
      <p:bldP spid="9" grpId="0" animBg="1"/>
      <p:bldP spid="7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35"/>
            <a:ext cx="3726180" cy="6857365"/>
          </a:xfrm>
          <a:prstGeom prst="rect">
            <a:avLst/>
          </a:prstGeom>
          <a:solidFill>
            <a:srgbClr val="E8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1365" cy="2439035"/>
          </a:xfrm>
          <a:prstGeom prst="rect">
            <a:avLst/>
          </a:prstGeom>
          <a:solidFill>
            <a:srgbClr val="B5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41140" y="2052955"/>
            <a:ext cx="5466080" cy="1774825"/>
          </a:xfrm>
          <a:prstGeom prst="roundRect">
            <a:avLst/>
          </a:prstGeom>
          <a:solidFill>
            <a:srgbClr val="3D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0570" y="701675"/>
            <a:ext cx="3514725" cy="164528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>
                <a:solidFill>
                  <a:srgbClr val="3D4259"/>
                </a:solidFill>
              </a:rPr>
              <a:t>组员</a:t>
            </a:r>
            <a:endParaRPr lang="zh-CN" altLang="zh-CN">
              <a:solidFill>
                <a:srgbClr val="3D425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395" y="2439035"/>
            <a:ext cx="3710940" cy="16567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4000" b="1">
                <a:solidFill>
                  <a:srgbClr val="E8D5D2"/>
                </a:solidFill>
              </a:rPr>
              <a:t>潘美然</a:t>
            </a:r>
            <a:r>
              <a:rPr lang="en-US" altLang="zh-CN" sz="4000" b="1">
                <a:solidFill>
                  <a:srgbClr val="E8D5D2"/>
                </a:solidFill>
              </a:rPr>
              <a:t> </a:t>
            </a:r>
            <a:r>
              <a:rPr lang="zh-CN" altLang="en-US" sz="4000" b="1">
                <a:solidFill>
                  <a:srgbClr val="E8D5D2"/>
                </a:solidFill>
              </a:rPr>
              <a:t>肖玉兰</a:t>
            </a:r>
            <a:endParaRPr lang="zh-CN" altLang="en-US" sz="4000" b="1">
              <a:solidFill>
                <a:srgbClr val="E8D5D2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/>
      <p:bldP spid="3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8240"/>
            <a:ext cx="10969200" cy="705600"/>
          </a:xfrm>
        </p:spPr>
        <p:txBody>
          <a:bodyPr/>
          <a:p>
            <a:r>
              <a:rPr lang="zh-CN" altLang="en-US">
                <a:solidFill>
                  <a:srgbClr val="3D4259"/>
                </a:solidFill>
              </a:rPr>
              <a:t>校园生活计算器</a:t>
            </a:r>
            <a:endParaRPr lang="zh-CN" altLang="en-US">
              <a:solidFill>
                <a:srgbClr val="3D425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1.</a:t>
            </a:r>
            <a:r>
              <a:rPr lang="zh-CN" altLang="en-US" b="1">
                <a:solidFill>
                  <a:srgbClr val="3D4259"/>
                </a:solidFill>
              </a:rPr>
              <a:t>带括号的混合计算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2.</a:t>
            </a:r>
            <a:r>
              <a:rPr lang="zh-CN" altLang="en-US" b="1">
                <a:solidFill>
                  <a:srgbClr val="3D4259"/>
                </a:solidFill>
              </a:rPr>
              <a:t>三角函数计算（</a:t>
            </a:r>
            <a:r>
              <a:rPr lang="en-US" altLang="zh-CN" b="1">
                <a:solidFill>
                  <a:srgbClr val="3D4259"/>
                </a:solidFill>
              </a:rPr>
              <a:t>sin</a:t>
            </a:r>
            <a:r>
              <a:rPr lang="zh-CN" altLang="en-US" b="1">
                <a:solidFill>
                  <a:srgbClr val="3D4259"/>
                </a:solidFill>
              </a:rPr>
              <a:t>，</a:t>
            </a:r>
            <a:r>
              <a:rPr lang="en-US" altLang="zh-CN" b="1">
                <a:solidFill>
                  <a:srgbClr val="3D4259"/>
                </a:solidFill>
              </a:rPr>
              <a:t>cos</a:t>
            </a:r>
            <a:r>
              <a:rPr lang="zh-CN" altLang="en-US" b="1">
                <a:solidFill>
                  <a:srgbClr val="3D4259"/>
                </a:solidFill>
              </a:rPr>
              <a:t>，</a:t>
            </a:r>
            <a:r>
              <a:rPr lang="en-US" altLang="zh-CN" b="1">
                <a:solidFill>
                  <a:srgbClr val="3D4259"/>
                </a:solidFill>
              </a:rPr>
              <a:t>tan</a:t>
            </a:r>
            <a:r>
              <a:rPr lang="zh-CN" altLang="en-US" b="1">
                <a:solidFill>
                  <a:srgbClr val="3D4259"/>
                </a:solidFill>
              </a:rPr>
              <a:t>，</a:t>
            </a:r>
            <a:r>
              <a:rPr lang="en-US" altLang="zh-CN" b="1">
                <a:solidFill>
                  <a:srgbClr val="3D4259"/>
                </a:solidFill>
              </a:rPr>
              <a:t>cot</a:t>
            </a:r>
            <a:r>
              <a:rPr lang="zh-CN" altLang="en-US" b="1">
                <a:solidFill>
                  <a:srgbClr val="3D4259"/>
                </a:solidFill>
              </a:rPr>
              <a:t>）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3.</a:t>
            </a:r>
            <a:r>
              <a:rPr lang="zh-CN" altLang="en-US" b="1">
                <a:solidFill>
                  <a:srgbClr val="3D4259"/>
                </a:solidFill>
              </a:rPr>
              <a:t>图形计算器（圆形，球形，椭圆，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3D4259"/>
                </a:solidFill>
              </a:rPr>
              <a:t>平行四边形，圆环</a:t>
            </a:r>
            <a:r>
              <a:rPr lang="en-US" altLang="zh-CN" b="1">
                <a:solidFill>
                  <a:srgbClr val="3D4259"/>
                </a:solidFill>
              </a:rPr>
              <a:t>...</a:t>
            </a:r>
            <a:r>
              <a:rPr lang="zh-CN" altLang="en-US" b="1">
                <a:solidFill>
                  <a:srgbClr val="3D4259"/>
                </a:solidFill>
              </a:rPr>
              <a:t>）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4.BMI</a:t>
            </a:r>
            <a:r>
              <a:rPr lang="zh-CN" altLang="en-US" b="1">
                <a:solidFill>
                  <a:srgbClr val="3D4259"/>
                </a:solidFill>
              </a:rPr>
              <a:t>计算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5.</a:t>
            </a:r>
            <a:r>
              <a:rPr lang="zh-CN" altLang="en-US" b="1">
                <a:solidFill>
                  <a:srgbClr val="3D4259"/>
                </a:solidFill>
              </a:rPr>
              <a:t>刷锻完成时间计算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6.</a:t>
            </a:r>
            <a:r>
              <a:rPr lang="zh-CN" altLang="en-US" b="1">
                <a:solidFill>
                  <a:srgbClr val="3D4259"/>
                </a:solidFill>
              </a:rPr>
              <a:t>反应速度测试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7.</a:t>
            </a:r>
            <a:r>
              <a:rPr lang="zh-CN" altLang="en-US" b="1">
                <a:solidFill>
                  <a:srgbClr val="3D4259"/>
                </a:solidFill>
              </a:rPr>
              <a:t>节假日倒计时计算</a:t>
            </a:r>
            <a:endParaRPr lang="zh-CN" altLang="en-US" b="1">
              <a:solidFill>
                <a:srgbClr val="3D4259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3D4259"/>
                </a:solidFill>
              </a:rPr>
              <a:t>8.</a:t>
            </a:r>
            <a:r>
              <a:rPr lang="zh-CN" altLang="en-US" b="1">
                <a:solidFill>
                  <a:srgbClr val="3D4259"/>
                </a:solidFill>
              </a:rPr>
              <a:t>考试、考证时间计算</a:t>
            </a:r>
            <a:endParaRPr lang="zh-CN" altLang="en-US" b="1">
              <a:solidFill>
                <a:srgbClr val="3D425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8015" y="0"/>
            <a:ext cx="3943985" cy="6857365"/>
          </a:xfrm>
          <a:prstGeom prst="rect">
            <a:avLst/>
          </a:prstGeom>
          <a:solidFill>
            <a:srgbClr val="E8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92775" y="2176145"/>
            <a:ext cx="5556885" cy="2503805"/>
          </a:xfrm>
          <a:prstGeom prst="roundRect">
            <a:avLst/>
          </a:prstGeom>
          <a:solidFill>
            <a:srgbClr val="B5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951980" y="2828925"/>
            <a:ext cx="3038475" cy="119888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 sz="7200">
                <a:solidFill>
                  <a:srgbClr val="3D4259"/>
                </a:solidFill>
              </a:rPr>
              <a:t>主题</a:t>
            </a:r>
            <a:endParaRPr lang="zh-CN" altLang="zh-CN" sz="7200">
              <a:solidFill>
                <a:srgbClr val="3D4259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0" y="635"/>
            <a:ext cx="12191365" cy="6857365"/>
          </a:xfrm>
          <a:prstGeom prst="rect">
            <a:avLst/>
          </a:prstGeom>
          <a:solidFill>
            <a:srgbClr val="3D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12192000" cy="2810510"/>
          </a:xfrm>
          <a:prstGeom prst="rect">
            <a:avLst/>
          </a:prstGeom>
          <a:solidFill>
            <a:srgbClr val="E8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" name="内容占位符 30"/>
          <p:cNvPicPr>
            <a:picLocks noChangeAspect="1"/>
          </p:cNvPicPr>
          <p:nvPr>
            <p:ph idx="1"/>
          </p:nvPr>
        </p:nvPicPr>
        <p:blipFill>
          <a:blip r:embed="rId1"/>
          <a:srcRect r="19981" b="4088"/>
          <a:stretch>
            <a:fillRect/>
          </a:stretch>
        </p:blipFill>
        <p:spPr>
          <a:xfrm>
            <a:off x="2233930" y="358140"/>
            <a:ext cx="7724775" cy="6141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6470650" cy="6858635"/>
          </a:xfrm>
          <a:prstGeom prst="rect">
            <a:avLst/>
          </a:prstGeom>
          <a:solidFill>
            <a:srgbClr val="B5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6415" y="447040"/>
            <a:ext cx="3063240" cy="5963920"/>
          </a:xfrm>
          <a:prstGeom prst="roundRect">
            <a:avLst>
              <a:gd name="adj" fmla="val 4933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203200" dist="50800" dir="9000000" sx="102000" sy="102000" algn="ctr" rotWithShape="0">
              <a:schemeClr val="tx2">
                <a:lumMod val="90000"/>
                <a:lumOff val="10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78070" y="2014855"/>
            <a:ext cx="5466080" cy="2828925"/>
          </a:xfrm>
          <a:prstGeom prst="roundRect">
            <a:avLst/>
          </a:prstGeom>
          <a:solidFill>
            <a:srgbClr val="3D4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5730" y="2070735"/>
            <a:ext cx="5138420" cy="2773045"/>
          </a:xfrm>
        </p:spPr>
        <p:txBody>
          <a:bodyPr/>
          <a:p>
            <a:r>
              <a:rPr lang="zh-CN" altLang="en-US" sz="4400">
                <a:solidFill>
                  <a:schemeClr val="bg1"/>
                </a:solidFill>
                <a:sym typeface="+mn-ea"/>
              </a:rPr>
              <a:t>基于</a:t>
            </a:r>
            <a:r>
              <a:rPr lang="en-US" altLang="zh-CN" sz="4400">
                <a:solidFill>
                  <a:schemeClr val="bg1"/>
                </a:solidFill>
                <a:sym typeface="+mn-ea"/>
              </a:rPr>
              <a:t>Java</a:t>
            </a:r>
            <a:br>
              <a:rPr lang="en-US" altLang="zh-CN" sz="4400">
                <a:solidFill>
                  <a:schemeClr val="bg1"/>
                </a:solidFill>
              </a:rPr>
            </a:br>
            <a:r>
              <a:rPr lang="en-US" altLang="zh-CN" sz="4400">
                <a:solidFill>
                  <a:schemeClr val="bg1"/>
                </a:solidFill>
              </a:rPr>
              <a:t>Android Studio</a:t>
            </a:r>
            <a:endParaRPr lang="en-US" altLang="zh-CN" sz="4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3676650" y="4162425"/>
            <a:ext cx="8515350" cy="2694940"/>
          </a:xfrm>
          <a:prstGeom prst="rect">
            <a:avLst/>
          </a:prstGeom>
          <a:solidFill>
            <a:srgbClr val="E8D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0" y="0"/>
            <a:ext cx="10930890" cy="4502785"/>
          </a:xfrm>
          <a:prstGeom prst="roundRect">
            <a:avLst>
              <a:gd name="adj" fmla="val 8289"/>
            </a:avLst>
          </a:prstGeom>
          <a:solidFill>
            <a:srgbClr val="B5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566420" y="696595"/>
            <a:ext cx="9765665" cy="3068320"/>
            <a:chOff x="958" y="1097"/>
            <a:chExt cx="15379" cy="4832"/>
          </a:xfrm>
          <a:effectLst/>
        </p:grpSpPr>
        <p:sp>
          <p:nvSpPr>
            <p:cNvPr id="41" name="圆角矩形 40"/>
            <p:cNvSpPr/>
            <p:nvPr/>
          </p:nvSpPr>
          <p:spPr>
            <a:xfrm>
              <a:off x="13887" y="1097"/>
              <a:ext cx="2451" cy="4830"/>
            </a:xfrm>
            <a:prstGeom prst="roundRect">
              <a:avLst>
                <a:gd name="adj" fmla="val 6725"/>
              </a:avLst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  <a:effectLst>
              <a:outerShdw blurRad="114300" dist="88900" dir="8400000" sx="102000" sy="102000" algn="ctr" rotWithShape="0">
                <a:schemeClr val="tx2">
                  <a:lumMod val="90000"/>
                  <a:lumOff val="10000"/>
                  <a:alpha val="8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58" y="1097"/>
              <a:ext cx="2451" cy="4830"/>
            </a:xfrm>
            <a:prstGeom prst="roundRect">
              <a:avLst>
                <a:gd name="adj" fmla="val 6725"/>
              </a:avLst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114300" dist="88900" dir="8400000" sx="102000" sy="102000" algn="ctr" rotWithShape="0">
                <a:schemeClr val="tx2">
                  <a:lumMod val="90000"/>
                  <a:lumOff val="10000"/>
                  <a:alpha val="8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183" y="1099"/>
              <a:ext cx="2451" cy="4830"/>
            </a:xfrm>
            <a:prstGeom prst="roundRect">
              <a:avLst>
                <a:gd name="adj" fmla="val 6725"/>
              </a:avLst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114300" dist="88900" dir="8400000" sx="102000" sy="102000" algn="ctr" rotWithShape="0">
                <a:schemeClr val="tx2">
                  <a:lumMod val="90000"/>
                  <a:lumOff val="10000"/>
                  <a:alpha val="8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7408" y="1099"/>
              <a:ext cx="2451" cy="4830"/>
            </a:xfrm>
            <a:prstGeom prst="roundRect">
              <a:avLst>
                <a:gd name="adj" fmla="val 6725"/>
              </a:avLst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114300" dist="88900" dir="8400000" sx="102000" sy="102000" algn="ctr" rotWithShape="0">
                <a:schemeClr val="tx2">
                  <a:lumMod val="90000"/>
                  <a:lumOff val="10000"/>
                  <a:alpha val="8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633" y="1097"/>
              <a:ext cx="2451" cy="4830"/>
            </a:xfrm>
            <a:prstGeom prst="roundRect">
              <a:avLst>
                <a:gd name="adj" fmla="val 6725"/>
              </a:avLst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114300" dist="88900" dir="8400000" sx="102000" sy="102000" algn="ctr" rotWithShape="0">
                <a:schemeClr val="tx2">
                  <a:lumMod val="90000"/>
                  <a:lumOff val="10000"/>
                  <a:alpha val="8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49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218555" y="4910455"/>
            <a:ext cx="4249420" cy="1198880"/>
          </a:xfrm>
          <a:prstGeom prst="rect">
            <a:avLst/>
          </a:prstGeom>
        </p:spPr>
        <p:txBody>
          <a:bodyPr vert="horz" lIns="90000" tIns="46800" rIns="90000" bIns="46800" rtlCol="0" anchor="b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7200">
                <a:solidFill>
                  <a:srgbClr val="3D4259"/>
                </a:solidFill>
              </a:rPr>
              <a:t>UI</a:t>
            </a:r>
            <a:r>
              <a:rPr lang="zh-CN" altLang="en-US" sz="7200">
                <a:solidFill>
                  <a:srgbClr val="3D4259"/>
                </a:solidFill>
              </a:rPr>
              <a:t>设计</a:t>
            </a:r>
            <a:endParaRPr lang="zh-CN" altLang="en-US" sz="7200">
              <a:solidFill>
                <a:srgbClr val="3D4259"/>
              </a:solidFill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8" grpId="0" animBg="1"/>
      <p:bldP spid="10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30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Office 主题​​</vt:lpstr>
      <vt:lpstr>空白演示</vt:lpstr>
      <vt:lpstr>小组立项汇报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ivressé</cp:lastModifiedBy>
  <cp:revision>150</cp:revision>
  <dcterms:created xsi:type="dcterms:W3CDTF">2019-06-19T02:08:00Z</dcterms:created>
  <dcterms:modified xsi:type="dcterms:W3CDTF">2021-09-27T15:32:40Z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BE9F61D9892E4EEFADB7482724843B7C</vt:lpwstr>
  </property>
</Properties>
</file>